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charts/chart8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4.xml" ContentType="application/vnd.openxmlformats-officedocument.drawingml.chartshapes+xml"/>
  <Override PartName="/ppt/charts/chart9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5.xml" ContentType="application/vnd.openxmlformats-officedocument.drawingml.chartshapes+xml"/>
  <Override PartName="/ppt/charts/chart10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6.xml" ContentType="application/vnd.openxmlformats-officedocument.drawingml.chartshapes+xml"/>
  <Override PartName="/ppt/charts/chart11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7.xml" ContentType="application/vnd.openxmlformats-officedocument.drawingml.chartshapes+xml"/>
  <Override PartName="/ppt/charts/chart12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8.xml" ContentType="application/vnd.openxmlformats-officedocument.drawingml.chartshapes+xml"/>
  <Override PartName="/ppt/charts/chart13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9.xml" ContentType="application/vnd.openxmlformats-officedocument.drawingml.chartshapes+xml"/>
  <Override PartName="/ppt/charts/chart14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10.xml" ContentType="application/vnd.openxmlformats-officedocument.drawingml.chartshapes+xml"/>
  <Override PartName="/ppt/charts/chart15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rawings/drawing11.xml" ContentType="application/vnd.openxmlformats-officedocument.drawingml.chartshapes+xml"/>
  <Override PartName="/ppt/charts/chart16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7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8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9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20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21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3.xml" ContentType="application/vnd.openxmlformats-officedocument.themeOverride+xml"/>
  <Override PartName="/ppt/drawings/drawing12.xml" ContentType="application/vnd.openxmlformats-officedocument.drawingml.chartshapes+xml"/>
  <Override PartName="/ppt/charts/chart22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drawings/drawing13.xml" ContentType="application/vnd.openxmlformats-officedocument.drawingml.chartshapes+xml"/>
  <Override PartName="/ppt/charts/chart23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theme/themeOverride4.xml" ContentType="application/vnd.openxmlformats-officedocument.themeOverride+xml"/>
  <Override PartName="/ppt/drawings/drawing14.xml" ContentType="application/vnd.openxmlformats-officedocument.drawingml.chartshapes+xml"/>
  <Override PartName="/ppt/charts/chart24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theme/themeOverride5.xml" ContentType="application/vnd.openxmlformats-officedocument.themeOverride+xml"/>
  <Override PartName="/ppt/drawings/drawing15.xml" ContentType="application/vnd.openxmlformats-officedocument.drawingml.chartshapes+xml"/>
  <Override PartName="/ppt/charts/chart25.xml" ContentType="application/vnd.openxmlformats-officedocument.drawingml.chart+xml"/>
  <Override PartName="/ppt/theme/themeOverride6.xml" ContentType="application/vnd.openxmlformats-officedocument.themeOverride+xml"/>
  <Override PartName="/ppt/drawings/drawing16.xml" ContentType="application/vnd.openxmlformats-officedocument.drawingml.chartshapes+xml"/>
  <Override PartName="/ppt/charts/chart26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theme/themeOverride7.xml" ContentType="application/vnd.openxmlformats-officedocument.themeOverride+xml"/>
  <Override PartName="/ppt/drawings/drawing17.xml" ContentType="application/vnd.openxmlformats-officedocument.drawingml.chartshapes+xml"/>
  <Override PartName="/ppt/charts/chart27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drawings/drawing18.xml" ContentType="application/vnd.openxmlformats-officedocument.drawingml.chartshapes+xml"/>
  <Override PartName="/ppt/charts/chart28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theme/themeOverride8.xml" ContentType="application/vnd.openxmlformats-officedocument.themeOverride+xml"/>
  <Override PartName="/ppt/drawings/drawing19.xml" ContentType="application/vnd.openxmlformats-officedocument.drawingml.chartshapes+xml"/>
  <Override PartName="/ppt/charts/chart29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theme/themeOverride9.xml" ContentType="application/vnd.openxmlformats-officedocument.themeOverride+xml"/>
  <Override PartName="/ppt/drawings/drawing20.xml" ContentType="application/vnd.openxmlformats-officedocument.drawingml.chartshapes+xml"/>
  <Override PartName="/ppt/charts/chart30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theme/themeOverride10.xml" ContentType="application/vnd.openxmlformats-officedocument.themeOverride+xml"/>
  <Override PartName="/ppt/drawings/drawing2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307" r:id="rId4"/>
    <p:sldId id="308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282" r:id="rId37"/>
    <p:sldId id="283" r:id="rId38"/>
    <p:sldId id="284" r:id="rId39"/>
    <p:sldId id="285" r:id="rId40"/>
    <p:sldId id="286" r:id="rId41"/>
    <p:sldId id="287" r:id="rId42"/>
    <p:sldId id="288" r:id="rId43"/>
    <p:sldId id="289" r:id="rId44"/>
    <p:sldId id="290" r:id="rId45"/>
    <p:sldId id="291" r:id="rId46"/>
    <p:sldId id="292" r:id="rId47"/>
    <p:sldId id="318" r:id="rId48"/>
    <p:sldId id="320" r:id="rId49"/>
    <p:sldId id="321" r:id="rId50"/>
    <p:sldId id="322" r:id="rId51"/>
    <p:sldId id="324" r:id="rId52"/>
    <p:sldId id="293" r:id="rId53"/>
    <p:sldId id="294" r:id="rId54"/>
    <p:sldId id="295" r:id="rId55"/>
    <p:sldId id="296" r:id="rId56"/>
    <p:sldId id="297" r:id="rId57"/>
    <p:sldId id="298" r:id="rId58"/>
    <p:sldId id="299" r:id="rId59"/>
    <p:sldId id="300" r:id="rId60"/>
    <p:sldId id="301" r:id="rId61"/>
    <p:sldId id="302" r:id="rId62"/>
    <p:sldId id="303" r:id="rId63"/>
    <p:sldId id="304" r:id="rId64"/>
    <p:sldId id="305" r:id="rId65"/>
    <p:sldId id="306" r:id="rId66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8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6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9.xlsx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7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0.xlsx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8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1.xlsx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9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2.xlsx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10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3.xlsx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chartUserShapes" Target="../drawings/drawing11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4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5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6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7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2.bin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8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18.xml"/><Relationship Id="rId1" Type="http://schemas.microsoft.com/office/2011/relationships/chartStyle" Target="style18.xml"/><Relationship Id="rId5" Type="http://schemas.openxmlformats.org/officeDocument/2006/relationships/chartUserShapes" Target="../drawings/drawing12.xml"/><Relationship Id="rId4" Type="http://schemas.openxmlformats.org/officeDocument/2006/relationships/oleObject" Target="../embeddings/oleObject3.bin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ownloads\Gr&#225;ficas%20para%20cat&#225;logo%20de%20Sedes.xlsx" TargetMode="Externa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chartUserShapes" Target="../drawings/drawing13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20.xml"/><Relationship Id="rId1" Type="http://schemas.microsoft.com/office/2011/relationships/chartStyle" Target="style20.xml"/><Relationship Id="rId5" Type="http://schemas.openxmlformats.org/officeDocument/2006/relationships/chartUserShapes" Target="../drawings/drawing14.xml"/><Relationship Id="rId4" Type="http://schemas.openxmlformats.org/officeDocument/2006/relationships/oleObject" Target="../embeddings/oleObject4.bin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21.xml"/><Relationship Id="rId1" Type="http://schemas.microsoft.com/office/2011/relationships/chartStyle" Target="style21.xml"/><Relationship Id="rId5" Type="http://schemas.openxmlformats.org/officeDocument/2006/relationships/chartUserShapes" Target="../drawings/drawing15.xml"/><Relationship Id="rId4" Type="http://schemas.openxmlformats.org/officeDocument/2006/relationships/oleObject" Target="../embeddings/oleObject5.bin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6.xml"/><Relationship Id="rId2" Type="http://schemas.openxmlformats.org/officeDocument/2006/relationships/oleObject" Target="../embeddings/oleObject6.bin"/><Relationship Id="rId1" Type="http://schemas.openxmlformats.org/officeDocument/2006/relationships/themeOverride" Target="../theme/themeOverride6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22.xml"/><Relationship Id="rId1" Type="http://schemas.microsoft.com/office/2011/relationships/chartStyle" Target="style22.xml"/><Relationship Id="rId5" Type="http://schemas.openxmlformats.org/officeDocument/2006/relationships/chartUserShapes" Target="../drawings/drawing17.xml"/><Relationship Id="rId4" Type="http://schemas.openxmlformats.org/officeDocument/2006/relationships/oleObject" Target="../embeddings/oleObject7.bin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microsoft.com/office/2011/relationships/chartColorStyle" Target="colors23.xml"/><Relationship Id="rId1" Type="http://schemas.microsoft.com/office/2011/relationships/chartStyle" Target="style23.xml"/><Relationship Id="rId4" Type="http://schemas.openxmlformats.org/officeDocument/2006/relationships/chartUserShapes" Target="../drawings/drawing18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24.xml"/><Relationship Id="rId1" Type="http://schemas.microsoft.com/office/2011/relationships/chartStyle" Target="style24.xml"/><Relationship Id="rId5" Type="http://schemas.openxmlformats.org/officeDocument/2006/relationships/chartUserShapes" Target="../drawings/drawing19.xml"/><Relationship Id="rId4" Type="http://schemas.openxmlformats.org/officeDocument/2006/relationships/oleObject" Target="../embeddings/oleObject9.bin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25.xml"/><Relationship Id="rId1" Type="http://schemas.microsoft.com/office/2011/relationships/chartStyle" Target="style25.xml"/><Relationship Id="rId5" Type="http://schemas.openxmlformats.org/officeDocument/2006/relationships/chartUserShapes" Target="../drawings/drawing20.xml"/><Relationship Id="rId4" Type="http://schemas.openxmlformats.org/officeDocument/2006/relationships/oleObject" Target="../embeddings/oleObject10.bin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Hoja_de_c_lculo_de_Microsoft_Excel1.xlsx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26.xml"/><Relationship Id="rId1" Type="http://schemas.microsoft.com/office/2011/relationships/chartStyle" Target="style26.xml"/><Relationship Id="rId5" Type="http://schemas.openxmlformats.org/officeDocument/2006/relationships/chartUserShapes" Target="../drawings/drawing21.xml"/><Relationship Id="rId4" Type="http://schemas.openxmlformats.org/officeDocument/2006/relationships/oleObject" Target="../embeddings/oleObject11.bin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4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7.xlsx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Número de proyectos de investigación 2017</a:t>
            </a:r>
            <a:r>
              <a:rPr lang="en-US" b="1" baseline="0"/>
              <a:t> </a:t>
            </a:r>
            <a:r>
              <a:rPr lang="en-US" b="1"/>
              <a:t>USTA Colombia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'C:\Users\carlosmarcucci\Desktop\Proyectos para socialización\[Valor proyectos USTA Colombia.xlsx]Totales USTA Colombia'!$C$71</c:f>
              <c:strCache>
                <c:ptCount val="1"/>
                <c:pt idx="0">
                  <c:v>NÚMERO DE PROYECTOS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>
              <a:noFill/>
            </a:ln>
            <a:effectLst/>
            <a:sp3d/>
          </c:spPr>
          <c:invertIfNegative val="0"/>
          <c:dPt>
            <c:idx val="6"/>
            <c:invertIfNegative val="0"/>
            <c:bubble3D val="0"/>
            <c:spPr>
              <a:solidFill>
                <a:srgbClr val="F79646">
                  <a:lumMod val="75000"/>
                </a:srgbClr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'C:\Users\carlosmarcucci\Desktop\Proyectos para socialización\[Valor proyectos USTA Colombia.xlsx]Totales USTA Colombia'!$B$72:$B$78</c:f>
              <c:strCache>
                <c:ptCount val="7"/>
                <c:pt idx="0">
                  <c:v>Bogotá</c:v>
                </c:pt>
                <c:pt idx="1">
                  <c:v>Bucaramanga</c:v>
                </c:pt>
                <c:pt idx="2">
                  <c:v>Tunja</c:v>
                </c:pt>
                <c:pt idx="3">
                  <c:v>VUAD</c:v>
                </c:pt>
                <c:pt idx="4">
                  <c:v>Villavicencio</c:v>
                </c:pt>
                <c:pt idx="5">
                  <c:v>Medellín</c:v>
                </c:pt>
                <c:pt idx="6">
                  <c:v>Total</c:v>
                </c:pt>
              </c:strCache>
            </c:strRef>
          </c:cat>
          <c:val>
            <c:numRef>
              <c:f>'C:\Users\carlosmarcucci\Desktop\Proyectos para socialización\[Valor proyectos USTA Colombia.xlsx]Totales USTA Colombia'!$C$72:$C$78</c:f>
              <c:numCache>
                <c:formatCode>General</c:formatCode>
                <c:ptCount val="7"/>
                <c:pt idx="0">
                  <c:v>230</c:v>
                </c:pt>
                <c:pt idx="1">
                  <c:v>52</c:v>
                </c:pt>
                <c:pt idx="2">
                  <c:v>32</c:v>
                </c:pt>
                <c:pt idx="3">
                  <c:v>23</c:v>
                </c:pt>
                <c:pt idx="4">
                  <c:v>20</c:v>
                </c:pt>
                <c:pt idx="5">
                  <c:v>11</c:v>
                </c:pt>
                <c:pt idx="6">
                  <c:v>368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750500512"/>
        <c:axId val="-1750492896"/>
        <c:axId val="0"/>
      </c:bar3DChart>
      <c:catAx>
        <c:axId val="-1750500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50492896"/>
        <c:crosses val="autoZero"/>
        <c:auto val="1"/>
        <c:lblAlgn val="ctr"/>
        <c:lblOffset val="100"/>
        <c:noMultiLvlLbl val="0"/>
      </c:catAx>
      <c:valAx>
        <c:axId val="-1750492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50500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CO" sz="2400" b="1">
                <a:solidFill>
                  <a:schemeClr val="tx2"/>
                </a:solidFill>
              </a:rPr>
              <a:t>Rubros de los proyectos</a:t>
            </a:r>
            <a:r>
              <a:rPr lang="es-CO" sz="2400" b="1" baseline="0">
                <a:solidFill>
                  <a:schemeClr val="tx2"/>
                </a:solidFill>
              </a:rPr>
              <a:t> de </a:t>
            </a:r>
            <a:r>
              <a:rPr lang="es-CO" sz="2400" b="1">
                <a:solidFill>
                  <a:schemeClr val="tx2"/>
                </a:solidFill>
              </a:rPr>
              <a:t>Investigación de Ciencias Jurídicas</a:t>
            </a:r>
            <a:r>
              <a:rPr lang="es-CO" sz="2400" b="1" baseline="0">
                <a:solidFill>
                  <a:schemeClr val="tx2"/>
                </a:solidFill>
              </a:rPr>
              <a:t> y Políticas</a:t>
            </a:r>
            <a:endParaRPr lang="es-CO" sz="2400" b="1">
              <a:solidFill>
                <a:schemeClr val="tx2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1"/>
          <c:order val="0"/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14"/>
              <c:layout>
                <c:manualLayout>
                  <c:x val="-1.2873563218390805E-2"/>
                  <c:y val="4.70415234045468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Inversión!$A$35:$A$50</c:f>
              <c:strCache>
                <c:ptCount val="16"/>
                <c:pt idx="0">
                  <c:v>Fotocopias</c:v>
                </c:pt>
                <c:pt idx="1">
                  <c:v>Pares</c:v>
                </c:pt>
                <c:pt idx="2">
                  <c:v>Papelería</c:v>
                </c:pt>
                <c:pt idx="3">
                  <c:v>Software</c:v>
                </c:pt>
                <c:pt idx="4">
                  <c:v>Material bibliográfico</c:v>
                </c:pt>
                <c:pt idx="5">
                  <c:v>Imprevistos</c:v>
                </c:pt>
                <c:pt idx="6">
                  <c:v>Equipos</c:v>
                </c:pt>
                <c:pt idx="7">
                  <c:v>Organización de eventos</c:v>
                </c:pt>
                <c:pt idx="8">
                  <c:v>Salidas de campo</c:v>
                </c:pt>
                <c:pt idx="9">
                  <c:v>Materiales</c:v>
                </c:pt>
                <c:pt idx="10">
                  <c:v>Publicaciones</c:v>
                </c:pt>
                <c:pt idx="11">
                  <c:v>Auxilio a Investigadores</c:v>
                </c:pt>
                <c:pt idx="12">
                  <c:v>Servicios técnicos</c:v>
                </c:pt>
                <c:pt idx="13">
                  <c:v>Movilidad académica</c:v>
                </c:pt>
                <c:pt idx="14">
                  <c:v>Horas de nómina y aportes programa</c:v>
                </c:pt>
                <c:pt idx="15">
                  <c:v>Recurso Externo</c:v>
                </c:pt>
              </c:strCache>
            </c:strRef>
          </c:cat>
          <c:val>
            <c:numRef>
              <c:f>Inversión!$D$35:$D$50</c:f>
              <c:numCache>
                <c:formatCode>#,##0</c:formatCode>
                <c:ptCount val="16"/>
                <c:pt idx="0">
                  <c:v>4400000</c:v>
                </c:pt>
                <c:pt idx="1">
                  <c:v>1200000</c:v>
                </c:pt>
                <c:pt idx="2">
                  <c:v>8500000</c:v>
                </c:pt>
                <c:pt idx="3">
                  <c:v>1800000</c:v>
                </c:pt>
                <c:pt idx="4">
                  <c:v>9500000</c:v>
                </c:pt>
                <c:pt idx="5">
                  <c:v>3332000</c:v>
                </c:pt>
                <c:pt idx="6">
                  <c:v>0</c:v>
                </c:pt>
                <c:pt idx="7">
                  <c:v>54200000</c:v>
                </c:pt>
                <c:pt idx="8">
                  <c:v>16500000</c:v>
                </c:pt>
                <c:pt idx="9">
                  <c:v>28500000</c:v>
                </c:pt>
                <c:pt idx="10">
                  <c:v>81000000</c:v>
                </c:pt>
                <c:pt idx="11">
                  <c:v>48983000</c:v>
                </c:pt>
                <c:pt idx="12">
                  <c:v>2600000</c:v>
                </c:pt>
                <c:pt idx="13">
                  <c:v>184560000</c:v>
                </c:pt>
                <c:pt idx="14">
                  <c:v>335390223</c:v>
                </c:pt>
                <c:pt idx="1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750490720"/>
        <c:axId val="-1750492352"/>
        <c:axId val="0"/>
      </c:bar3DChart>
      <c:catAx>
        <c:axId val="-17504907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50492352"/>
        <c:crosses val="autoZero"/>
        <c:auto val="1"/>
        <c:lblAlgn val="ctr"/>
        <c:lblOffset val="100"/>
        <c:noMultiLvlLbl val="0"/>
      </c:catAx>
      <c:valAx>
        <c:axId val="-1750492352"/>
        <c:scaling>
          <c:orientation val="minMax"/>
        </c:scaling>
        <c:delete val="1"/>
        <c:axPos val="b"/>
        <c:numFmt formatCode="#,##0" sourceLinked="1"/>
        <c:majorTickMark val="none"/>
        <c:minorTickMark val="none"/>
        <c:tickLblPos val="nextTo"/>
        <c:crossAx val="-1750490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CO" sz="2400" b="1">
                <a:solidFill>
                  <a:schemeClr val="tx2"/>
                </a:solidFill>
              </a:rPr>
              <a:t>Rubros de los proyectos de Investigación de Ciencias Sociales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1"/>
          <c:order val="0"/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13"/>
              <c:layout>
                <c:manualLayout>
                  <c:x val="-1.1034482758620824E-2"/>
                  <c:y val="6.17419994684678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0"/>
                  <c:y val="-4.70415234045469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0"/>
                  <c:y val="-4.4101428191762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Inversión!$A$35:$A$50</c:f>
              <c:strCache>
                <c:ptCount val="16"/>
                <c:pt idx="0">
                  <c:v>Fotocopias</c:v>
                </c:pt>
                <c:pt idx="1">
                  <c:v>Pares</c:v>
                </c:pt>
                <c:pt idx="2">
                  <c:v>Papelería</c:v>
                </c:pt>
                <c:pt idx="3">
                  <c:v>Software</c:v>
                </c:pt>
                <c:pt idx="4">
                  <c:v>Material bibliográfico</c:v>
                </c:pt>
                <c:pt idx="5">
                  <c:v>Imprevistos</c:v>
                </c:pt>
                <c:pt idx="6">
                  <c:v>Equipos</c:v>
                </c:pt>
                <c:pt idx="7">
                  <c:v>Organización de eventos</c:v>
                </c:pt>
                <c:pt idx="8">
                  <c:v>Salidas de campo</c:v>
                </c:pt>
                <c:pt idx="9">
                  <c:v>Materiales</c:v>
                </c:pt>
                <c:pt idx="10">
                  <c:v>Publicaciones</c:v>
                </c:pt>
                <c:pt idx="11">
                  <c:v>Auxilio a Investigadores</c:v>
                </c:pt>
                <c:pt idx="12">
                  <c:v>Servicios técnicos</c:v>
                </c:pt>
                <c:pt idx="13">
                  <c:v>Movilidad académica</c:v>
                </c:pt>
                <c:pt idx="14">
                  <c:v>Horas de nómina y aportes programa</c:v>
                </c:pt>
                <c:pt idx="15">
                  <c:v>Recurso Externo</c:v>
                </c:pt>
              </c:strCache>
            </c:strRef>
          </c:cat>
          <c:val>
            <c:numRef>
              <c:f>Inversión!$E$35:$E$50</c:f>
              <c:numCache>
                <c:formatCode>#,##0</c:formatCode>
                <c:ptCount val="16"/>
                <c:pt idx="0">
                  <c:v>1350000</c:v>
                </c:pt>
                <c:pt idx="1">
                  <c:v>1200000</c:v>
                </c:pt>
                <c:pt idx="2">
                  <c:v>1860000</c:v>
                </c:pt>
                <c:pt idx="3">
                  <c:v>0</c:v>
                </c:pt>
                <c:pt idx="4">
                  <c:v>1000000</c:v>
                </c:pt>
                <c:pt idx="5">
                  <c:v>7300000</c:v>
                </c:pt>
                <c:pt idx="6">
                  <c:v>940000</c:v>
                </c:pt>
                <c:pt idx="7">
                  <c:v>11060000</c:v>
                </c:pt>
                <c:pt idx="8">
                  <c:v>43617000</c:v>
                </c:pt>
                <c:pt idx="9">
                  <c:v>200000</c:v>
                </c:pt>
                <c:pt idx="10">
                  <c:v>52900000</c:v>
                </c:pt>
                <c:pt idx="11">
                  <c:v>20570000</c:v>
                </c:pt>
                <c:pt idx="12">
                  <c:v>42650000</c:v>
                </c:pt>
                <c:pt idx="13">
                  <c:v>75583000</c:v>
                </c:pt>
                <c:pt idx="14">
                  <c:v>75611092</c:v>
                </c:pt>
                <c:pt idx="15">
                  <c:v>66650000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750499424"/>
        <c:axId val="-1750501600"/>
        <c:axId val="0"/>
      </c:bar3DChart>
      <c:catAx>
        <c:axId val="-17504994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50501600"/>
        <c:crosses val="autoZero"/>
        <c:auto val="1"/>
        <c:lblAlgn val="ctr"/>
        <c:lblOffset val="100"/>
        <c:noMultiLvlLbl val="0"/>
      </c:catAx>
      <c:valAx>
        <c:axId val="-1750501600"/>
        <c:scaling>
          <c:orientation val="minMax"/>
        </c:scaling>
        <c:delete val="1"/>
        <c:axPos val="b"/>
        <c:numFmt formatCode="#,##0" sourceLinked="1"/>
        <c:majorTickMark val="none"/>
        <c:minorTickMark val="none"/>
        <c:tickLblPos val="nextTo"/>
        <c:crossAx val="-1750499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CO" sz="2400" b="1">
                <a:solidFill>
                  <a:schemeClr val="tx2"/>
                </a:solidFill>
              </a:rPr>
              <a:t>Rubros de los proyectos de Investigación de Ciencias Básicas e Institutos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1"/>
          <c:order val="0"/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13"/>
              <c:layout>
                <c:manualLayout>
                  <c:x val="5.5172413793103782E-3"/>
                  <c:y val="-2.6950561448669368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7.3563218390804595E-3"/>
                  <c:y val="-8.82028563835254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0"/>
                  <c:y val="-4.4101428191762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Inversión!$A$35:$A$50</c:f>
              <c:strCache>
                <c:ptCount val="16"/>
                <c:pt idx="0">
                  <c:v>Fotocopias</c:v>
                </c:pt>
                <c:pt idx="1">
                  <c:v>Pares</c:v>
                </c:pt>
                <c:pt idx="2">
                  <c:v>Papelería</c:v>
                </c:pt>
                <c:pt idx="3">
                  <c:v>Software</c:v>
                </c:pt>
                <c:pt idx="4">
                  <c:v>Material bibliográfico</c:v>
                </c:pt>
                <c:pt idx="5">
                  <c:v>Imprevistos</c:v>
                </c:pt>
                <c:pt idx="6">
                  <c:v>Equipos</c:v>
                </c:pt>
                <c:pt idx="7">
                  <c:v>Organización de eventos</c:v>
                </c:pt>
                <c:pt idx="8">
                  <c:v>Salidas de campo</c:v>
                </c:pt>
                <c:pt idx="9">
                  <c:v>Materiales</c:v>
                </c:pt>
                <c:pt idx="10">
                  <c:v>Publicaciones</c:v>
                </c:pt>
                <c:pt idx="11">
                  <c:v>Auxilio a Investigadores</c:v>
                </c:pt>
                <c:pt idx="12">
                  <c:v>Servicios técnicos</c:v>
                </c:pt>
                <c:pt idx="13">
                  <c:v>Movilidad académica</c:v>
                </c:pt>
                <c:pt idx="14">
                  <c:v>Horas de nómina y aportes programa</c:v>
                </c:pt>
                <c:pt idx="15">
                  <c:v>Recurso Externo</c:v>
                </c:pt>
              </c:strCache>
            </c:strRef>
          </c:cat>
          <c:val>
            <c:numRef>
              <c:f>Inversión!$F$35:$F$50</c:f>
              <c:numCache>
                <c:formatCode>#,##0</c:formatCode>
                <c:ptCount val="16"/>
                <c:pt idx="0">
                  <c:v>0</c:v>
                </c:pt>
                <c:pt idx="1">
                  <c:v>400000</c:v>
                </c:pt>
                <c:pt idx="2">
                  <c:v>200000</c:v>
                </c:pt>
                <c:pt idx="3">
                  <c:v>2600000</c:v>
                </c:pt>
                <c:pt idx="4">
                  <c:v>0</c:v>
                </c:pt>
                <c:pt idx="5">
                  <c:v>1200000</c:v>
                </c:pt>
                <c:pt idx="6">
                  <c:v>6400000</c:v>
                </c:pt>
                <c:pt idx="7">
                  <c:v>0</c:v>
                </c:pt>
                <c:pt idx="8">
                  <c:v>10500000</c:v>
                </c:pt>
                <c:pt idx="9">
                  <c:v>0</c:v>
                </c:pt>
                <c:pt idx="10">
                  <c:v>0</c:v>
                </c:pt>
                <c:pt idx="11">
                  <c:v>2200000</c:v>
                </c:pt>
                <c:pt idx="12">
                  <c:v>119300000</c:v>
                </c:pt>
                <c:pt idx="13">
                  <c:v>10800000</c:v>
                </c:pt>
                <c:pt idx="14">
                  <c:v>158675250</c:v>
                </c:pt>
                <c:pt idx="15">
                  <c:v>241680748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750504320"/>
        <c:axId val="-1750502688"/>
        <c:axId val="0"/>
      </c:bar3DChart>
      <c:catAx>
        <c:axId val="-17505043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50502688"/>
        <c:crosses val="autoZero"/>
        <c:auto val="1"/>
        <c:lblAlgn val="ctr"/>
        <c:lblOffset val="100"/>
        <c:noMultiLvlLbl val="0"/>
      </c:catAx>
      <c:valAx>
        <c:axId val="-1750502688"/>
        <c:scaling>
          <c:orientation val="minMax"/>
        </c:scaling>
        <c:delete val="1"/>
        <c:axPos val="b"/>
        <c:numFmt formatCode="#,##0" sourceLinked="1"/>
        <c:majorTickMark val="none"/>
        <c:minorTickMark val="none"/>
        <c:tickLblPos val="nextTo"/>
        <c:crossAx val="-1750504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CO" sz="2400" b="1">
                <a:solidFill>
                  <a:schemeClr val="tx2"/>
                </a:solidFill>
              </a:rPr>
              <a:t>Rubros de los proyectos de Investigación del Departamento de Humanidades y Formación Integral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1"/>
          <c:order val="0"/>
          <c:spPr>
            <a:solidFill>
              <a:srgbClr val="E4EC98"/>
            </a:solidFill>
            <a:ln>
              <a:noFill/>
            </a:ln>
            <a:effectLst/>
            <a:sp3d/>
          </c:spPr>
          <c:invertIfNegative val="0"/>
          <c:dLbls>
            <c:dLbl>
              <c:idx val="13"/>
              <c:layout>
                <c:manualLayout>
                  <c:x val="1.2873563218390805E-2"/>
                  <c:y val="8.8202856383524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0"/>
                  <c:y val="-4.70415234045469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9.1954022988505746E-3"/>
                  <c:y val="-5.880190425568391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Inversión!$A$35:$A$50</c:f>
              <c:strCache>
                <c:ptCount val="16"/>
                <c:pt idx="0">
                  <c:v>Fotocopias</c:v>
                </c:pt>
                <c:pt idx="1">
                  <c:v>Pares</c:v>
                </c:pt>
                <c:pt idx="2">
                  <c:v>Papelería</c:v>
                </c:pt>
                <c:pt idx="3">
                  <c:v>Software</c:v>
                </c:pt>
                <c:pt idx="4">
                  <c:v>Material bibliográfico</c:v>
                </c:pt>
                <c:pt idx="5">
                  <c:v>Imprevistos</c:v>
                </c:pt>
                <c:pt idx="6">
                  <c:v>Equipos</c:v>
                </c:pt>
                <c:pt idx="7">
                  <c:v>Organización de eventos</c:v>
                </c:pt>
                <c:pt idx="8">
                  <c:v>Salidas de campo</c:v>
                </c:pt>
                <c:pt idx="9">
                  <c:v>Materiales</c:v>
                </c:pt>
                <c:pt idx="10">
                  <c:v>Publicaciones</c:v>
                </c:pt>
                <c:pt idx="11">
                  <c:v>Auxilio a Investigadores</c:v>
                </c:pt>
                <c:pt idx="12">
                  <c:v>Servicios técnicos</c:v>
                </c:pt>
                <c:pt idx="13">
                  <c:v>Movilidad académica</c:v>
                </c:pt>
                <c:pt idx="14">
                  <c:v>Horas de nómina y aportes programa</c:v>
                </c:pt>
                <c:pt idx="15">
                  <c:v>Recurso Externo</c:v>
                </c:pt>
              </c:strCache>
            </c:strRef>
          </c:cat>
          <c:val>
            <c:numRef>
              <c:f>Inversión!$G$35:$G$50</c:f>
              <c:numCache>
                <c:formatCode>#,##0</c:formatCode>
                <c:ptCount val="16"/>
                <c:pt idx="0">
                  <c:v>3698000</c:v>
                </c:pt>
                <c:pt idx="1">
                  <c:v>0</c:v>
                </c:pt>
                <c:pt idx="2">
                  <c:v>3508000</c:v>
                </c:pt>
                <c:pt idx="3">
                  <c:v>0</c:v>
                </c:pt>
                <c:pt idx="4">
                  <c:v>11085000</c:v>
                </c:pt>
                <c:pt idx="5">
                  <c:v>0</c:v>
                </c:pt>
                <c:pt idx="6">
                  <c:v>0</c:v>
                </c:pt>
                <c:pt idx="7">
                  <c:v>4450000</c:v>
                </c:pt>
                <c:pt idx="8">
                  <c:v>9548000</c:v>
                </c:pt>
                <c:pt idx="9">
                  <c:v>3960400</c:v>
                </c:pt>
                <c:pt idx="10">
                  <c:v>14950000</c:v>
                </c:pt>
                <c:pt idx="11">
                  <c:v>25142432</c:v>
                </c:pt>
                <c:pt idx="12">
                  <c:v>2475000</c:v>
                </c:pt>
                <c:pt idx="13">
                  <c:v>51765800</c:v>
                </c:pt>
                <c:pt idx="14">
                  <c:v>79766220</c:v>
                </c:pt>
                <c:pt idx="1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750498880"/>
        <c:axId val="-1750493984"/>
        <c:axId val="0"/>
      </c:bar3DChart>
      <c:catAx>
        <c:axId val="-17504988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50493984"/>
        <c:crosses val="autoZero"/>
        <c:auto val="1"/>
        <c:lblAlgn val="ctr"/>
        <c:lblOffset val="100"/>
        <c:noMultiLvlLbl val="0"/>
      </c:catAx>
      <c:valAx>
        <c:axId val="-1750493984"/>
        <c:scaling>
          <c:orientation val="minMax"/>
        </c:scaling>
        <c:delete val="1"/>
        <c:axPos val="b"/>
        <c:numFmt formatCode="#,##0" sourceLinked="1"/>
        <c:majorTickMark val="none"/>
        <c:minorTickMark val="none"/>
        <c:tickLblPos val="nextTo"/>
        <c:crossAx val="-1750498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CO" sz="2400" b="1">
                <a:solidFill>
                  <a:schemeClr val="tx2"/>
                </a:solidFill>
              </a:rPr>
              <a:t>Rubros de los proyectos de Investigación de Filosofía y Teología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1"/>
          <c:order val="0"/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13"/>
              <c:layout>
                <c:manualLayout>
                  <c:x val="1.2873563218390805E-2"/>
                  <c:y val="8.8202856383524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0"/>
                  <c:y val="-4.70415234045469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9.1954022988505746E-3"/>
                  <c:y val="-5.880190425568391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Inversión!$A$35:$A$50</c:f>
              <c:strCache>
                <c:ptCount val="16"/>
                <c:pt idx="0">
                  <c:v>Fotocopias</c:v>
                </c:pt>
                <c:pt idx="1">
                  <c:v>Pares</c:v>
                </c:pt>
                <c:pt idx="2">
                  <c:v>Papelería</c:v>
                </c:pt>
                <c:pt idx="3">
                  <c:v>Software</c:v>
                </c:pt>
                <c:pt idx="4">
                  <c:v>Material bibliográfico</c:v>
                </c:pt>
                <c:pt idx="5">
                  <c:v>Imprevistos</c:v>
                </c:pt>
                <c:pt idx="6">
                  <c:v>Equipos</c:v>
                </c:pt>
                <c:pt idx="7">
                  <c:v>Organización de eventos</c:v>
                </c:pt>
                <c:pt idx="8">
                  <c:v>Salidas de campo</c:v>
                </c:pt>
                <c:pt idx="9">
                  <c:v>Materiales</c:v>
                </c:pt>
                <c:pt idx="10">
                  <c:v>Publicaciones</c:v>
                </c:pt>
                <c:pt idx="11">
                  <c:v>Auxilio a Investigadores</c:v>
                </c:pt>
                <c:pt idx="12">
                  <c:v>Servicios técnicos</c:v>
                </c:pt>
                <c:pt idx="13">
                  <c:v>Movilidad académica</c:v>
                </c:pt>
                <c:pt idx="14">
                  <c:v>Horas de nómina y aportes programa</c:v>
                </c:pt>
                <c:pt idx="15">
                  <c:v>Recurso Externo</c:v>
                </c:pt>
              </c:strCache>
            </c:strRef>
          </c:cat>
          <c:val>
            <c:numRef>
              <c:f>Inversión!$H$35:$H$50</c:f>
              <c:numCache>
                <c:formatCode>#,##0</c:formatCode>
                <c:ptCount val="16"/>
                <c:pt idx="0">
                  <c:v>900000</c:v>
                </c:pt>
                <c:pt idx="1">
                  <c:v>2800000</c:v>
                </c:pt>
                <c:pt idx="2">
                  <c:v>1400000</c:v>
                </c:pt>
                <c:pt idx="3">
                  <c:v>0</c:v>
                </c:pt>
                <c:pt idx="4">
                  <c:v>9665000</c:v>
                </c:pt>
                <c:pt idx="5">
                  <c:v>7366000</c:v>
                </c:pt>
                <c:pt idx="6">
                  <c:v>0</c:v>
                </c:pt>
                <c:pt idx="7">
                  <c:v>3055000</c:v>
                </c:pt>
                <c:pt idx="8">
                  <c:v>12400000</c:v>
                </c:pt>
                <c:pt idx="9">
                  <c:v>500000</c:v>
                </c:pt>
                <c:pt idx="10">
                  <c:v>39591000</c:v>
                </c:pt>
                <c:pt idx="11">
                  <c:v>18400000</c:v>
                </c:pt>
                <c:pt idx="12">
                  <c:v>57599000</c:v>
                </c:pt>
                <c:pt idx="13">
                  <c:v>77859000</c:v>
                </c:pt>
                <c:pt idx="14">
                  <c:v>355106000</c:v>
                </c:pt>
                <c:pt idx="15">
                  <c:v>68770168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750501056"/>
        <c:axId val="-1750497792"/>
        <c:axId val="0"/>
      </c:bar3DChart>
      <c:catAx>
        <c:axId val="-17505010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50497792"/>
        <c:crosses val="autoZero"/>
        <c:auto val="1"/>
        <c:lblAlgn val="ctr"/>
        <c:lblOffset val="100"/>
        <c:noMultiLvlLbl val="0"/>
      </c:catAx>
      <c:valAx>
        <c:axId val="-1750497792"/>
        <c:scaling>
          <c:orientation val="minMax"/>
        </c:scaling>
        <c:delete val="1"/>
        <c:axPos val="b"/>
        <c:numFmt formatCode="#,##0" sourceLinked="1"/>
        <c:majorTickMark val="none"/>
        <c:minorTickMark val="none"/>
        <c:tickLblPos val="nextTo"/>
        <c:crossAx val="-1750501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CO" sz="2400" b="1">
                <a:solidFill>
                  <a:schemeClr val="tx2"/>
                </a:solidFill>
              </a:rPr>
              <a:t>Rubros de los proyectos de Investigación de lngenierías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1"/>
          <c:order val="0"/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13"/>
              <c:layout>
                <c:manualLayout>
                  <c:x val="1.2873563218390805E-2"/>
                  <c:y val="8.8202856383524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0"/>
                  <c:y val="-4.70415234045469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9.1954022988505746E-3"/>
                  <c:y val="-5.880190425568391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Inversión!$A$35:$A$50</c:f>
              <c:strCache>
                <c:ptCount val="16"/>
                <c:pt idx="0">
                  <c:v>Fotocopias</c:v>
                </c:pt>
                <c:pt idx="1">
                  <c:v>Pares</c:v>
                </c:pt>
                <c:pt idx="2">
                  <c:v>Papelería</c:v>
                </c:pt>
                <c:pt idx="3">
                  <c:v>Software</c:v>
                </c:pt>
                <c:pt idx="4">
                  <c:v>Material bibliográfico</c:v>
                </c:pt>
                <c:pt idx="5">
                  <c:v>Imprevistos</c:v>
                </c:pt>
                <c:pt idx="6">
                  <c:v>Equipos</c:v>
                </c:pt>
                <c:pt idx="7">
                  <c:v>Organización de eventos</c:v>
                </c:pt>
                <c:pt idx="8">
                  <c:v>Salidas de campo</c:v>
                </c:pt>
                <c:pt idx="9">
                  <c:v>Materiales</c:v>
                </c:pt>
                <c:pt idx="10">
                  <c:v>Publicaciones</c:v>
                </c:pt>
                <c:pt idx="11">
                  <c:v>Auxilio a Investigadores</c:v>
                </c:pt>
                <c:pt idx="12">
                  <c:v>Servicios técnicos</c:v>
                </c:pt>
                <c:pt idx="13">
                  <c:v>Movilidad académica</c:v>
                </c:pt>
                <c:pt idx="14">
                  <c:v>Horas de nómina y aportes programa</c:v>
                </c:pt>
                <c:pt idx="15">
                  <c:v>Recurso Externo</c:v>
                </c:pt>
              </c:strCache>
            </c:strRef>
          </c:cat>
          <c:val>
            <c:numRef>
              <c:f>Inversión!$I$35:$I$50</c:f>
              <c:numCache>
                <c:formatCode>#,##0</c:formatCode>
                <c:ptCount val="16"/>
                <c:pt idx="0">
                  <c:v>1250000</c:v>
                </c:pt>
                <c:pt idx="1">
                  <c:v>5600000</c:v>
                </c:pt>
                <c:pt idx="2">
                  <c:v>2200000</c:v>
                </c:pt>
                <c:pt idx="3">
                  <c:v>16000000</c:v>
                </c:pt>
                <c:pt idx="4">
                  <c:v>1300000</c:v>
                </c:pt>
                <c:pt idx="5">
                  <c:v>40151200</c:v>
                </c:pt>
                <c:pt idx="6">
                  <c:v>63900000</c:v>
                </c:pt>
                <c:pt idx="7">
                  <c:v>1500000</c:v>
                </c:pt>
                <c:pt idx="8">
                  <c:v>20050000</c:v>
                </c:pt>
                <c:pt idx="9">
                  <c:v>93888000</c:v>
                </c:pt>
                <c:pt idx="10">
                  <c:v>44700000</c:v>
                </c:pt>
                <c:pt idx="11">
                  <c:v>95316000</c:v>
                </c:pt>
                <c:pt idx="12">
                  <c:v>171900000</c:v>
                </c:pt>
                <c:pt idx="13">
                  <c:v>218778742</c:v>
                </c:pt>
                <c:pt idx="14">
                  <c:v>1103775570</c:v>
                </c:pt>
                <c:pt idx="15">
                  <c:v>596585550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750497248"/>
        <c:axId val="-1612641584"/>
        <c:axId val="0"/>
      </c:bar3DChart>
      <c:catAx>
        <c:axId val="-17504972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12641584"/>
        <c:crosses val="autoZero"/>
        <c:auto val="1"/>
        <c:lblAlgn val="ctr"/>
        <c:lblOffset val="100"/>
        <c:noMultiLvlLbl val="0"/>
      </c:catAx>
      <c:valAx>
        <c:axId val="-1612641584"/>
        <c:scaling>
          <c:orientation val="minMax"/>
        </c:scaling>
        <c:delete val="1"/>
        <c:axPos val="b"/>
        <c:numFmt formatCode="#,##0" sourceLinked="1"/>
        <c:majorTickMark val="none"/>
        <c:minorTickMark val="none"/>
        <c:tickLblPos val="nextTo"/>
        <c:crossAx val="-1750497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err="1" smtClean="0"/>
              <a:t>Número</a:t>
            </a:r>
            <a:r>
              <a:rPr lang="en-US" b="1" dirty="0" smtClean="0"/>
              <a:t> de </a:t>
            </a:r>
            <a:r>
              <a:rPr lang="en-US" b="1" dirty="0" err="1" smtClean="0"/>
              <a:t>líneas</a:t>
            </a:r>
            <a:r>
              <a:rPr lang="en-US" b="1" dirty="0" smtClean="0"/>
              <a:t> </a:t>
            </a:r>
            <a:r>
              <a:rPr lang="en-US" b="1" dirty="0"/>
              <a:t>de </a:t>
            </a:r>
            <a:r>
              <a:rPr lang="en-US" b="1" dirty="0" err="1"/>
              <a:t>investigación</a:t>
            </a:r>
            <a:r>
              <a:rPr lang="en-US" b="1" dirty="0"/>
              <a:t> </a:t>
            </a:r>
            <a:r>
              <a:rPr lang="en-US" b="1" dirty="0" err="1"/>
              <a:t>por</a:t>
            </a:r>
            <a:r>
              <a:rPr lang="en-US" b="1" dirty="0"/>
              <a:t> </a:t>
            </a:r>
            <a:r>
              <a:rPr lang="en-US" b="1" dirty="0" err="1"/>
              <a:t>Área</a:t>
            </a:r>
            <a:r>
              <a:rPr lang="en-US" b="1" dirty="0"/>
              <a:t> de </a:t>
            </a:r>
            <a:r>
              <a:rPr lang="en-US" b="1" dirty="0" err="1"/>
              <a:t>conocimiento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'Líneas Activas'!$J$1</c:f>
              <c:strCache>
                <c:ptCount val="1"/>
                <c:pt idx="0">
                  <c:v>Número de Líneas de investigación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  <a:sp3d/>
          </c:spPr>
          <c:invertIfNegative val="0"/>
          <c:dPt>
            <c:idx val="6"/>
            <c:invertIfNegative val="0"/>
            <c:bubble3D val="0"/>
            <c:spPr>
              <a:pattFill prst="dkVert">
                <a:fgClr>
                  <a:schemeClr val="accent2">
                    <a:lumMod val="40000"/>
                    <a:lumOff val="60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/>
              <a:sp3d/>
            </c:spPr>
          </c:dPt>
          <c:dLbls>
            <c:dLbl>
              <c:idx val="1"/>
              <c:layout>
                <c:manualLayout>
                  <c:x val="6.452802828258399E-3"/>
                  <c:y val="-5.28381689619026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2905605656516798E-2"/>
                  <c:y val="-1.05676337923806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6792042423875981E-3"/>
                  <c:y val="-1.05676337923806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6.4528028282582802E-3"/>
                  <c:y val="-1.58514506885707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4.8396021211937991E-3"/>
                  <c:y val="-2.11352675847611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9.6792042423874802E-3"/>
                  <c:y val="-1.5851450688570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'Líneas Activas'!$I$2:$I$8</c:f>
              <c:strCache>
                <c:ptCount val="7"/>
                <c:pt idx="1">
                  <c:v>Ciencias Básicas</c:v>
                </c:pt>
                <c:pt idx="2">
                  <c:v>Salud</c:v>
                </c:pt>
                <c:pt idx="3">
                  <c:v>Ingenierías</c:v>
                </c:pt>
                <c:pt idx="4">
                  <c:v>Ciencias Económicas y Administrativas</c:v>
                </c:pt>
                <c:pt idx="5">
                  <c:v>Ciencias Sociales y Humanas</c:v>
                </c:pt>
                <c:pt idx="6">
                  <c:v>Total</c:v>
                </c:pt>
              </c:strCache>
            </c:strRef>
          </c:cat>
          <c:val>
            <c:numRef>
              <c:f>'Líneas Activas'!$J$2:$J$8</c:f>
              <c:numCache>
                <c:formatCode>General</c:formatCode>
                <c:ptCount val="7"/>
                <c:pt idx="1">
                  <c:v>2</c:v>
                </c:pt>
                <c:pt idx="2">
                  <c:v>10</c:v>
                </c:pt>
                <c:pt idx="3">
                  <c:v>19</c:v>
                </c:pt>
                <c:pt idx="4">
                  <c:v>20</c:v>
                </c:pt>
                <c:pt idx="5">
                  <c:v>65</c:v>
                </c:pt>
                <c:pt idx="6">
                  <c:v>116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612638320"/>
        <c:axId val="-1612630160"/>
        <c:axId val="0"/>
      </c:bar3DChart>
      <c:catAx>
        <c:axId val="-1612638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12630160"/>
        <c:crosses val="autoZero"/>
        <c:auto val="1"/>
        <c:lblAlgn val="ctr"/>
        <c:lblOffset val="100"/>
        <c:noMultiLvlLbl val="0"/>
      </c:catAx>
      <c:valAx>
        <c:axId val="-1612630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12638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Líneas por Área de Conocimiento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2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-4.5028142589118199E-2"/>
                  <c:y val="-1.12517564257570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973733583489683"/>
                      <c:h val="7.6549449549900214E-2"/>
                    </c:manualLayout>
                  </c15:layout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0.1127137761138636"/>
                  <c:y val="3.477637558322139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5549876152913"/>
                      <c:h val="8.0300035025152552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0.10875787256859502"/>
                  <c:y val="-0.1941762226460313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800490464020328"/>
                      <c:h val="0.11559304434727705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0.18511569731081923"/>
                  <c:y val="-0.1087671264431632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796747967479675"/>
                      <c:h val="0.14857959126296683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'Líneas Activas'!$I$3:$I$7</c:f>
              <c:strCache>
                <c:ptCount val="5"/>
                <c:pt idx="0">
                  <c:v>Ciencias Básicas</c:v>
                </c:pt>
                <c:pt idx="1">
                  <c:v>Salud</c:v>
                </c:pt>
                <c:pt idx="2">
                  <c:v>Ingenierías</c:v>
                </c:pt>
                <c:pt idx="3">
                  <c:v>Ciencias Económicas y Administrativas</c:v>
                </c:pt>
                <c:pt idx="4">
                  <c:v>Ciencias Sociales y Humanas</c:v>
                </c:pt>
              </c:strCache>
            </c:strRef>
          </c:cat>
          <c:val>
            <c:numRef>
              <c:f>'Líneas Activas'!$J$3:$J$7</c:f>
              <c:numCache>
                <c:formatCode>General</c:formatCode>
                <c:ptCount val="5"/>
                <c:pt idx="0">
                  <c:v>2</c:v>
                </c:pt>
                <c:pt idx="1">
                  <c:v>10</c:v>
                </c:pt>
                <c:pt idx="2">
                  <c:v>19</c:v>
                </c:pt>
                <c:pt idx="3">
                  <c:v>20</c:v>
                </c:pt>
                <c:pt idx="4">
                  <c:v>65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b="1" dirty="0" smtClean="0"/>
              <a:t>Número de </a:t>
            </a:r>
            <a:r>
              <a:rPr lang="es-CO" b="1" baseline="0" dirty="0" smtClean="0"/>
              <a:t>investigadores por División</a:t>
            </a:r>
            <a:endParaRPr lang="es-CO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5977017578685017"/>
          <c:y val="0.12833931955909048"/>
          <c:w val="0.62342310152407421"/>
          <c:h val="0.77282077897984025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'Núm investigadores'!$B$1</c:f>
              <c:strCache>
                <c:ptCount val="1"/>
                <c:pt idx="0">
                  <c:v>Número total de investigadores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'Núm investigadores'!$A$2:$A$10</c:f>
              <c:strCache>
                <c:ptCount val="9"/>
                <c:pt idx="0">
                  <c:v>Departamento de Ciencias Básicas e Institutos</c:v>
                </c:pt>
                <c:pt idx="1">
                  <c:v>Filosofía y Teología</c:v>
                </c:pt>
                <c:pt idx="2">
                  <c:v>Ciencias Sociales</c:v>
                </c:pt>
                <c:pt idx="3">
                  <c:v>Ciencias de la Salud</c:v>
                </c:pt>
                <c:pt idx="4">
                  <c:v>Departamento de Humanidades y Formación Integral</c:v>
                </c:pt>
                <c:pt idx="5">
                  <c:v>Ingenierías</c:v>
                </c:pt>
                <c:pt idx="6">
                  <c:v>Ciencias Jurídicas y Políticas</c:v>
                </c:pt>
                <c:pt idx="7">
                  <c:v>Ciencias Económicas y Administrativas</c:v>
                </c:pt>
                <c:pt idx="8">
                  <c:v>TOTAL</c:v>
                </c:pt>
              </c:strCache>
            </c:strRef>
          </c:cat>
          <c:val>
            <c:numRef>
              <c:f>'Núm investigadores'!$B$2:$B$10</c:f>
              <c:numCache>
                <c:formatCode>General</c:formatCode>
                <c:ptCount val="9"/>
                <c:pt idx="0">
                  <c:v>16</c:v>
                </c:pt>
                <c:pt idx="1">
                  <c:v>28</c:v>
                </c:pt>
                <c:pt idx="2">
                  <c:v>44</c:v>
                </c:pt>
                <c:pt idx="3">
                  <c:v>55</c:v>
                </c:pt>
                <c:pt idx="4">
                  <c:v>65</c:v>
                </c:pt>
                <c:pt idx="5">
                  <c:v>93</c:v>
                </c:pt>
                <c:pt idx="6">
                  <c:v>107</c:v>
                </c:pt>
                <c:pt idx="7">
                  <c:v>113</c:v>
                </c:pt>
                <c:pt idx="8">
                  <c:v>521</c:v>
                </c:pt>
              </c:numCache>
            </c:numRef>
          </c:val>
        </c:ser>
        <c:ser>
          <c:idx val="1"/>
          <c:order val="1"/>
          <c:tx>
            <c:strRef>
              <c:f>'Núm investigadores'!$C$1</c:f>
              <c:strCache>
                <c:ptCount val="1"/>
                <c:pt idx="0">
                  <c:v>Número de investigadores con ORCID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'Núm investigadores'!$A$2:$A$10</c:f>
              <c:strCache>
                <c:ptCount val="9"/>
                <c:pt idx="0">
                  <c:v>Departamento de Ciencias Básicas e Institutos</c:v>
                </c:pt>
                <c:pt idx="1">
                  <c:v>Filosofía y Teología</c:v>
                </c:pt>
                <c:pt idx="2">
                  <c:v>Ciencias Sociales</c:v>
                </c:pt>
                <c:pt idx="3">
                  <c:v>Ciencias de la Salud</c:v>
                </c:pt>
                <c:pt idx="4">
                  <c:v>Departamento de Humanidades y Formación Integral</c:v>
                </c:pt>
                <c:pt idx="5">
                  <c:v>Ingenierías</c:v>
                </c:pt>
                <c:pt idx="6">
                  <c:v>Ciencias Jurídicas y Políticas</c:v>
                </c:pt>
                <c:pt idx="7">
                  <c:v>Ciencias Económicas y Administrativas</c:v>
                </c:pt>
                <c:pt idx="8">
                  <c:v>TOTAL</c:v>
                </c:pt>
              </c:strCache>
            </c:strRef>
          </c:cat>
          <c:val>
            <c:numRef>
              <c:f>'Núm investigadores'!$C$2:$C$10</c:f>
              <c:numCache>
                <c:formatCode>General</c:formatCode>
                <c:ptCount val="9"/>
                <c:pt idx="0">
                  <c:v>15</c:v>
                </c:pt>
                <c:pt idx="1">
                  <c:v>16</c:v>
                </c:pt>
                <c:pt idx="2">
                  <c:v>37</c:v>
                </c:pt>
                <c:pt idx="3">
                  <c:v>47</c:v>
                </c:pt>
                <c:pt idx="4">
                  <c:v>48</c:v>
                </c:pt>
                <c:pt idx="5">
                  <c:v>77</c:v>
                </c:pt>
                <c:pt idx="6">
                  <c:v>26</c:v>
                </c:pt>
                <c:pt idx="7">
                  <c:v>39</c:v>
                </c:pt>
                <c:pt idx="8">
                  <c:v>305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shape val="box"/>
        <c:axId val="-1612637776"/>
        <c:axId val="-1612629072"/>
        <c:axId val="0"/>
      </c:bar3DChart>
      <c:catAx>
        <c:axId val="-16126377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12629072"/>
        <c:crosses val="autoZero"/>
        <c:auto val="1"/>
        <c:lblAlgn val="ctr"/>
        <c:lblOffset val="100"/>
        <c:noMultiLvlLbl val="0"/>
      </c:catAx>
      <c:valAx>
        <c:axId val="-1612629072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-1612637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Promedio de investigadores por Área de conocimiento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'Núm investigadores'!$B$49</c:f>
              <c:strCache>
                <c:ptCount val="1"/>
                <c:pt idx="0">
                  <c:v>Promedio de investigadores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9504950495049506E-3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9504950495049506E-3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60066006600654E-3"/>
                  <c:y val="-3.24074074074074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2508250825082501E-3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8.2508250825081304E-3"/>
                  <c:y val="-3.70370370370370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'Núm investigadores'!$A$50:$A$54</c:f>
              <c:strCache>
                <c:ptCount val="5"/>
                <c:pt idx="0">
                  <c:v>Ciencias básicas</c:v>
                </c:pt>
                <c:pt idx="1">
                  <c:v>Ciencias Económicas y Administrativas</c:v>
                </c:pt>
                <c:pt idx="2">
                  <c:v>Ciencias Sociales y Humanas</c:v>
                </c:pt>
                <c:pt idx="3">
                  <c:v>Ingenierías</c:v>
                </c:pt>
                <c:pt idx="4">
                  <c:v>Salud</c:v>
                </c:pt>
              </c:strCache>
            </c:strRef>
          </c:cat>
          <c:val>
            <c:numRef>
              <c:f>'Núm investigadores'!$B$50:$B$54</c:f>
              <c:numCache>
                <c:formatCode>General</c:formatCode>
                <c:ptCount val="5"/>
                <c:pt idx="0">
                  <c:v>1</c:v>
                </c:pt>
                <c:pt idx="1">
                  <c:v>2.992163009404389</c:v>
                </c:pt>
                <c:pt idx="2">
                  <c:v>2.8335497835497834</c:v>
                </c:pt>
                <c:pt idx="3">
                  <c:v>2.3928571428571428</c:v>
                </c:pt>
                <c:pt idx="4">
                  <c:v>1.6923076923076923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612636144"/>
        <c:axId val="-1612628528"/>
        <c:axId val="0"/>
      </c:bar3DChart>
      <c:catAx>
        <c:axId val="-1612636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12628528"/>
        <c:crosses val="autoZero"/>
        <c:auto val="1"/>
        <c:lblAlgn val="ctr"/>
        <c:lblOffset val="100"/>
        <c:noMultiLvlLbl val="0"/>
      </c:catAx>
      <c:valAx>
        <c:axId val="-1612628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12636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b="1"/>
              <a:t>Presupuesto para proyectos de investigación 2017 USTA Colombia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1"/>
          <c:order val="0"/>
          <c:tx>
            <c:strRef>
              <c:f>'C:\Users\carlosmarcucci\Desktop\Proyectos para socialización\[Valor proyectos USTA Colombia.xlsx]Totales USTA Colombia'!$C$62</c:f>
              <c:strCache>
                <c:ptCount val="1"/>
                <c:pt idx="0">
                  <c:v>PRESUPUESTO</c:v>
                </c:pt>
              </c:strCache>
            </c:strRef>
          </c:tx>
          <c:spPr>
            <a:solidFill>
              <a:srgbClr val="9BBB59">
                <a:lumMod val="75000"/>
              </a:srgbClr>
            </a:solidFill>
            <a:ln>
              <a:noFill/>
            </a:ln>
            <a:effectLst/>
            <a:sp3d/>
          </c:spPr>
          <c:invertIfNegative val="0"/>
          <c:dPt>
            <c:idx val="6"/>
            <c:invertIfNegative val="0"/>
            <c:bubble3D val="0"/>
            <c:spPr>
              <a:solidFill>
                <a:srgbClr val="9BBB59">
                  <a:lumMod val="75000"/>
                </a:srgbClr>
              </a:solidFill>
              <a:ln>
                <a:noFill/>
              </a:ln>
              <a:effectLst/>
              <a:sp3d/>
            </c:spPr>
          </c:dPt>
          <c:dLbls>
            <c:dLbl>
              <c:idx val="4"/>
              <c:layout>
                <c:manualLayout>
                  <c:x val="0"/>
                  <c:y val="-3.12805474095796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6640665626625067E-2"/>
                  <c:y val="-2.34604105571847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'C:\Users\carlosmarcucci\Desktop\Proyectos para socialización\[Valor proyectos USTA Colombia.xlsx]Totales USTA Colombia'!$B$63:$B$69</c:f>
              <c:strCache>
                <c:ptCount val="7"/>
                <c:pt idx="0">
                  <c:v>Bogotá</c:v>
                </c:pt>
                <c:pt idx="1">
                  <c:v>Bucaramanga</c:v>
                </c:pt>
                <c:pt idx="2">
                  <c:v>Tunja</c:v>
                </c:pt>
                <c:pt idx="3">
                  <c:v>VUAD</c:v>
                </c:pt>
                <c:pt idx="4">
                  <c:v>Villavicencio</c:v>
                </c:pt>
                <c:pt idx="5">
                  <c:v>Medellín</c:v>
                </c:pt>
                <c:pt idx="6">
                  <c:v>Total</c:v>
                </c:pt>
              </c:strCache>
            </c:strRef>
          </c:cat>
          <c:val>
            <c:numRef>
              <c:f>'C:\Users\carlosmarcucci\Desktop\Proyectos para socialización\[Valor proyectos USTA Colombia.xlsx]Totales USTA Colombia'!$C$63:$C$69</c:f>
              <c:numCache>
                <c:formatCode>General</c:formatCode>
                <c:ptCount val="7"/>
                <c:pt idx="0">
                  <c:v>7407416566.25</c:v>
                </c:pt>
                <c:pt idx="1">
                  <c:v>4811929641</c:v>
                </c:pt>
                <c:pt idx="2">
                  <c:v>1374692220</c:v>
                </c:pt>
                <c:pt idx="3">
                  <c:v>498892775</c:v>
                </c:pt>
                <c:pt idx="4">
                  <c:v>467800000</c:v>
                </c:pt>
                <c:pt idx="5">
                  <c:v>444206300</c:v>
                </c:pt>
                <c:pt idx="6">
                  <c:v>15004937502.25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750504864"/>
        <c:axId val="-1750496704"/>
        <c:axId val="0"/>
      </c:bar3DChart>
      <c:catAx>
        <c:axId val="-175050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50496704"/>
        <c:crosses val="autoZero"/>
        <c:auto val="1"/>
        <c:lblAlgn val="ctr"/>
        <c:lblOffset val="100"/>
        <c:noMultiLvlLbl val="0"/>
      </c:catAx>
      <c:valAx>
        <c:axId val="-1750496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50504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b="1"/>
              <a:t>Número de investigadores normalizados ORCID por Área</a:t>
            </a:r>
            <a:r>
              <a:rPr lang="es-CO" b="1" baseline="0"/>
              <a:t> de conocimiento</a:t>
            </a:r>
            <a:endParaRPr lang="es-CO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'Núm investigadores'!$F$1</c:f>
              <c:strCache>
                <c:ptCount val="1"/>
                <c:pt idx="0">
                  <c:v>Número de investigadores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6522098306484923E-2"/>
                  <c:y val="-3.63223479680935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869888475836431E-2"/>
                  <c:y val="-3.93492102987681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6435357290375879E-2"/>
                  <c:y val="-3.32954856374190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6088393225939698E-3"/>
                  <c:y val="-3.63223479680935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4869888475836431E-2"/>
                  <c:y val="-3.32954856374191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'Núm investigadores'!$E$2:$E$6</c:f>
              <c:strCache>
                <c:ptCount val="5"/>
                <c:pt idx="0">
                  <c:v>Ciencias Básicas</c:v>
                </c:pt>
                <c:pt idx="1">
                  <c:v>Ciencias Económicas y Administrativas</c:v>
                </c:pt>
                <c:pt idx="2">
                  <c:v>Ciencias Sociales y Humanas</c:v>
                </c:pt>
                <c:pt idx="3">
                  <c:v>Ingenierías</c:v>
                </c:pt>
                <c:pt idx="4">
                  <c:v>Salud</c:v>
                </c:pt>
              </c:strCache>
            </c:strRef>
          </c:cat>
          <c:val>
            <c:numRef>
              <c:f>'Núm investigadores'!$F$2:$F$6</c:f>
              <c:numCache>
                <c:formatCode>General</c:formatCode>
                <c:ptCount val="5"/>
                <c:pt idx="0">
                  <c:v>3</c:v>
                </c:pt>
                <c:pt idx="1">
                  <c:v>39</c:v>
                </c:pt>
                <c:pt idx="2">
                  <c:v>139</c:v>
                </c:pt>
                <c:pt idx="3">
                  <c:v>77</c:v>
                </c:pt>
                <c:pt idx="4">
                  <c:v>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612635600"/>
        <c:axId val="-1612632336"/>
        <c:axId val="0"/>
      </c:bar3DChart>
      <c:catAx>
        <c:axId val="-1612635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12632336"/>
        <c:crosses val="autoZero"/>
        <c:auto val="1"/>
        <c:lblAlgn val="ctr"/>
        <c:lblOffset val="100"/>
        <c:noMultiLvlLbl val="0"/>
      </c:catAx>
      <c:valAx>
        <c:axId val="-1612632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12635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400" b="1" dirty="0">
                <a:solidFill>
                  <a:schemeClr val="tx2"/>
                </a:solidFill>
              </a:rPr>
              <a:t>Número</a:t>
            </a:r>
            <a:r>
              <a:rPr lang="es-CO" sz="1400" b="1" baseline="0" dirty="0">
                <a:solidFill>
                  <a:schemeClr val="tx2"/>
                </a:solidFill>
              </a:rPr>
              <a:t> de proyectos 2017 por área de conocimiento - Vicerrectoría de Educación abierta y a distancia</a:t>
            </a:r>
            <a:endParaRPr lang="es-CO" sz="1400" b="1" dirty="0">
              <a:solidFill>
                <a:schemeClr val="tx2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'C:\Users\carlosmarcucci\Desktop\Proyectos para socialización\VUAD\[Valores de proyectos VUAD.xlsx]Hoja2'!$I$5:$I$9</c:f>
              <c:strCache>
                <c:ptCount val="5"/>
                <c:pt idx="0">
                  <c:v>Ciencias Básicas</c:v>
                </c:pt>
                <c:pt idx="1">
                  <c:v>Salud</c:v>
                </c:pt>
                <c:pt idx="2">
                  <c:v>Ciencias Económicas y Administrativas</c:v>
                </c:pt>
                <c:pt idx="3">
                  <c:v>Ingenierías</c:v>
                </c:pt>
                <c:pt idx="4">
                  <c:v>Ciencias Sociales y Humanas</c:v>
                </c:pt>
              </c:strCache>
            </c:strRef>
          </c:cat>
          <c:val>
            <c:numRef>
              <c:f>'C:\Users\carlosmarcucci\Desktop\Proyectos para socialización\VUAD\[Valores de proyectos VUAD.xlsx]Hoja2'!$J$5:$J$9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8</c:v>
                </c:pt>
                <c:pt idx="3">
                  <c:v>0</c:v>
                </c:pt>
                <c:pt idx="4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759014336"/>
        <c:axId val="-1753062912"/>
        <c:axId val="0"/>
      </c:bar3DChart>
      <c:catAx>
        <c:axId val="-1759014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53062912"/>
        <c:crosses val="autoZero"/>
        <c:auto val="1"/>
        <c:lblAlgn val="ctr"/>
        <c:lblOffset val="100"/>
        <c:noMultiLvlLbl val="0"/>
      </c:catAx>
      <c:valAx>
        <c:axId val="-1753062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590143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1F497D"/>
      </a:solidFill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  <c:userShapes r:id="rId5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b="1" dirty="0">
                <a:solidFill>
                  <a:schemeClr val="tx2"/>
                </a:solidFill>
              </a:rPr>
              <a:t>Valor de proyectos 2017 por área de conocimiento - Vicerrectoría de Educación abierta y a distancia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5"/>
          <c:order val="0"/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'C:\Users\carlosmarcucci\Desktop\Proyectos para socialización\VUAD\[Valores de proyectos VUAD.xlsx]Hoja2'!$I$5:$I$9</c:f>
              <c:strCache>
                <c:ptCount val="5"/>
                <c:pt idx="0">
                  <c:v>Ciencias Básicas</c:v>
                </c:pt>
                <c:pt idx="1">
                  <c:v>Salud</c:v>
                </c:pt>
                <c:pt idx="2">
                  <c:v>Ciencias Económicas y Administrativas</c:v>
                </c:pt>
                <c:pt idx="3">
                  <c:v>Ingenierías</c:v>
                </c:pt>
                <c:pt idx="4">
                  <c:v>Ciencias Sociales y Humanas</c:v>
                </c:pt>
              </c:strCache>
            </c:strRef>
          </c:cat>
          <c:val>
            <c:numRef>
              <c:f>'C:\Users\carlosmarcucci\Desktop\Proyectos para socialización\VUAD\[Valores de proyectos VUAD.xlsx]Hoja2'!$O$5:$O$9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186442025</c:v>
                </c:pt>
                <c:pt idx="3">
                  <c:v>0</c:v>
                </c:pt>
                <c:pt idx="4">
                  <c:v>312450750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753073248"/>
        <c:axId val="-1753072704"/>
        <c:axId val="0"/>
      </c:bar3DChart>
      <c:catAx>
        <c:axId val="-1753073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53072704"/>
        <c:crosses val="autoZero"/>
        <c:auto val="1"/>
        <c:lblAlgn val="ctr"/>
        <c:lblOffset val="100"/>
        <c:noMultiLvlLbl val="0"/>
      </c:catAx>
      <c:valAx>
        <c:axId val="-1753072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53073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tx2">
          <a:lumMod val="50000"/>
        </a:schemeClr>
      </a:solidFill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400" b="1"/>
              <a:t>Número</a:t>
            </a:r>
            <a:r>
              <a:rPr lang="es-CO" sz="1400" b="1" baseline="0"/>
              <a:t> de proyectos 2017 por área de conocimiento - Seccional Bucaramanga</a:t>
            </a:r>
            <a:endParaRPr lang="es-CO" sz="1400" b="1"/>
          </a:p>
        </c:rich>
      </c:tx>
      <c:layout>
        <c:manualLayout>
          <c:xMode val="edge"/>
          <c:yMode val="edge"/>
          <c:x val="0.11803853786569361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'C:\Users\carlosmarcucci\Desktop\Proyectos para socialización\Bucaramanga\[Valores de proyectos Bucaramanga.xlsx]Hoja1'!$E$24:$E$28</c:f>
              <c:strCache>
                <c:ptCount val="5"/>
                <c:pt idx="0">
                  <c:v>Ciencias Básicas</c:v>
                </c:pt>
                <c:pt idx="1">
                  <c:v>Salud</c:v>
                </c:pt>
                <c:pt idx="2">
                  <c:v>Ciencias Económicas y Administrativas</c:v>
                </c:pt>
                <c:pt idx="3">
                  <c:v>Ingenierías</c:v>
                </c:pt>
                <c:pt idx="4">
                  <c:v>Ciencias Sociales y Humanas</c:v>
                </c:pt>
              </c:strCache>
            </c:strRef>
          </c:cat>
          <c:val>
            <c:numRef>
              <c:f>'C:\Users\carlosmarcucci\Desktop\Proyectos para socialización\Bucaramanga\[Valores de proyectos Bucaramanga.xlsx]Hoja1'!$F$24:$F$28</c:f>
              <c:numCache>
                <c:formatCode>General</c:formatCode>
                <c:ptCount val="5"/>
                <c:pt idx="0">
                  <c:v>1</c:v>
                </c:pt>
                <c:pt idx="1">
                  <c:v>8</c:v>
                </c:pt>
                <c:pt idx="2">
                  <c:v>11</c:v>
                </c:pt>
                <c:pt idx="3">
                  <c:v>15</c:v>
                </c:pt>
                <c:pt idx="4">
                  <c:v>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612635056"/>
        <c:axId val="-1612633968"/>
        <c:axId val="0"/>
      </c:bar3DChart>
      <c:catAx>
        <c:axId val="-1612635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12633968"/>
        <c:crosses val="autoZero"/>
        <c:auto val="1"/>
        <c:lblAlgn val="ctr"/>
        <c:lblOffset val="100"/>
        <c:noMultiLvlLbl val="0"/>
      </c:catAx>
      <c:valAx>
        <c:axId val="-1612633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1263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4F81BD">
          <a:lumMod val="50000"/>
        </a:srgbClr>
      </a:solidFill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  <c:userShapes r:id="rId5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b="1"/>
              <a:t>Valor de proyectos 2017 por área de conocimiento - Seccional Bucaramanga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3"/>
          <c:order val="0"/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'C:\Users\carlosmarcucci\Desktop\Proyectos para socialización\Bucaramanga\[Valores de proyectos Bucaramanga.xlsx]Hoja1'!$E$24:$E$28</c:f>
              <c:strCache>
                <c:ptCount val="5"/>
                <c:pt idx="0">
                  <c:v>Ciencias Básicas</c:v>
                </c:pt>
                <c:pt idx="1">
                  <c:v>Salud</c:v>
                </c:pt>
                <c:pt idx="2">
                  <c:v>Ciencias Económicas y Administrativas</c:v>
                </c:pt>
                <c:pt idx="3">
                  <c:v>Ingenierías</c:v>
                </c:pt>
                <c:pt idx="4">
                  <c:v>Ciencias Sociales y Humanas</c:v>
                </c:pt>
              </c:strCache>
            </c:strRef>
          </c:cat>
          <c:val>
            <c:numRef>
              <c:f>'C:\Users\carlosmarcucci\Desktop\Proyectos para socialización\Bucaramanga\[Valores de proyectos Bucaramanga.xlsx]Hoja1'!$I$24:$I$28</c:f>
              <c:numCache>
                <c:formatCode>General</c:formatCode>
                <c:ptCount val="5"/>
                <c:pt idx="0">
                  <c:v>550448500</c:v>
                </c:pt>
                <c:pt idx="1">
                  <c:v>1273103092</c:v>
                </c:pt>
                <c:pt idx="2">
                  <c:v>195332250</c:v>
                </c:pt>
                <c:pt idx="3">
                  <c:v>2619990799</c:v>
                </c:pt>
                <c:pt idx="4">
                  <c:v>173055000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612627984"/>
        <c:axId val="-1612641040"/>
        <c:axId val="0"/>
      </c:bar3DChart>
      <c:catAx>
        <c:axId val="-1612627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12641040"/>
        <c:crosses val="autoZero"/>
        <c:auto val="1"/>
        <c:lblAlgn val="ctr"/>
        <c:lblOffset val="100"/>
        <c:noMultiLvlLbl val="0"/>
      </c:catAx>
      <c:valAx>
        <c:axId val="-1612641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12627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1F497D">
          <a:lumMod val="50000"/>
        </a:srgbClr>
      </a:solidFill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  <c:userShapes r:id="rId5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b="1"/>
              <a:t>Número de Proyectos 2017 por Área de Conocimiento - Seccional</a:t>
            </a:r>
            <a:r>
              <a:rPr lang="es-CO" b="1" baseline="0"/>
              <a:t> de Tunja</a:t>
            </a:r>
            <a:endParaRPr lang="es-CO" b="1"/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 algn="ctr">
                  <a:defRPr lang="es-CO"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'C:\Users\carlosmarcucci\Desktop\Proyectos para socialización\Tunja\[Valores de proyectos Tunja.xlsx]Hoja2'!$I$6:$I$10</c:f>
              <c:strCache>
                <c:ptCount val="5"/>
                <c:pt idx="0">
                  <c:v>Ciencias Básicas</c:v>
                </c:pt>
                <c:pt idx="1">
                  <c:v>Salud</c:v>
                </c:pt>
                <c:pt idx="2">
                  <c:v>Ciencias Económicas y Administrativas</c:v>
                </c:pt>
                <c:pt idx="3">
                  <c:v>Ingenierías</c:v>
                </c:pt>
                <c:pt idx="4">
                  <c:v>Ciencias Sociales y Humanas</c:v>
                </c:pt>
              </c:strCache>
            </c:strRef>
          </c:cat>
          <c:val>
            <c:numRef>
              <c:f>'C:\Users\carlosmarcucci\Desktop\Proyectos para socialización\Tunja\[Valores de proyectos Tunja.xlsx]Hoja2'!$J$6:$J$10</c:f>
              <c:numCache>
                <c:formatCode>General</c:formatCode>
                <c:ptCount val="5"/>
                <c:pt idx="0">
                  <c:v>1</c:v>
                </c:pt>
                <c:pt idx="1">
                  <c:v>0</c:v>
                </c:pt>
                <c:pt idx="2">
                  <c:v>9</c:v>
                </c:pt>
                <c:pt idx="3">
                  <c:v>16</c:v>
                </c:pt>
                <c:pt idx="4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612629616"/>
        <c:axId val="-1612633424"/>
        <c:axId val="0"/>
      </c:bar3DChart>
      <c:catAx>
        <c:axId val="-1612629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12633424"/>
        <c:crosses val="autoZero"/>
        <c:auto val="1"/>
        <c:lblAlgn val="ctr"/>
        <c:lblOffset val="100"/>
        <c:noMultiLvlLbl val="0"/>
      </c:catAx>
      <c:valAx>
        <c:axId val="-1612633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12629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4F81BD">
          <a:lumMod val="50000"/>
        </a:srgbClr>
      </a:solidFill>
      <a:round/>
    </a:ln>
    <a:effectLst/>
  </c:spPr>
  <c:txPr>
    <a:bodyPr/>
    <a:lstStyle/>
    <a:p>
      <a:pPr>
        <a:defRPr/>
      </a:pPr>
      <a:endParaRPr lang="es-CO"/>
    </a:p>
  </c:txPr>
  <c:externalData r:id="rId2">
    <c:autoUpdate val="0"/>
  </c:externalData>
  <c:userShapes r:id="rId3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b="1"/>
              <a:t>Valor de proyectos 2017 por área de conocimiento - Seccional de Tunja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3"/>
          <c:order val="0"/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'C:\Users\carlosmarcucci\Desktop\Proyectos para socialización\Tunja\[Valores de proyectos Tunja.xlsx]Hoja2'!$I$6:$I$10</c:f>
              <c:strCache>
                <c:ptCount val="5"/>
                <c:pt idx="0">
                  <c:v>Ciencias Básicas</c:v>
                </c:pt>
                <c:pt idx="1">
                  <c:v>Salud</c:v>
                </c:pt>
                <c:pt idx="2">
                  <c:v>Ciencias Económicas y Administrativas</c:v>
                </c:pt>
                <c:pt idx="3">
                  <c:v>Ingenierías</c:v>
                </c:pt>
                <c:pt idx="4">
                  <c:v>Ciencias Sociales y Humanas</c:v>
                </c:pt>
              </c:strCache>
            </c:strRef>
          </c:cat>
          <c:val>
            <c:numRef>
              <c:f>'C:\Users\carlosmarcucci\Desktop\Proyectos para socialización\Tunja\[Valores de proyectos Tunja.xlsx]Hoja2'!$N$6:$N$10</c:f>
              <c:numCache>
                <c:formatCode>General</c:formatCode>
                <c:ptCount val="5"/>
                <c:pt idx="0">
                  <c:v>35600000</c:v>
                </c:pt>
                <c:pt idx="1">
                  <c:v>0</c:v>
                </c:pt>
                <c:pt idx="2">
                  <c:v>617871976</c:v>
                </c:pt>
                <c:pt idx="3">
                  <c:v>503304244</c:v>
                </c:pt>
                <c:pt idx="4">
                  <c:v>217916000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612639952"/>
        <c:axId val="-1612626896"/>
        <c:axId val="0"/>
      </c:bar3DChart>
      <c:catAx>
        <c:axId val="-1612639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12626896"/>
        <c:crosses val="autoZero"/>
        <c:auto val="1"/>
        <c:lblAlgn val="ctr"/>
        <c:lblOffset val="100"/>
        <c:noMultiLvlLbl val="0"/>
      </c:catAx>
      <c:valAx>
        <c:axId val="-1612626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12639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1F497D">
          <a:lumMod val="50000"/>
        </a:srgbClr>
      </a:solidFill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  <c:userShapes r:id="rId5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Número de proyectos 2017 por área de conocimiento - Sede Villavicencio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tint val="100000"/>
                    <a:shade val="100000"/>
                    <a:satMod val="130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'C:\Users\carlosmarcucci\Desktop\Proyectos para socialización\Villavicencio\[Valores de proyectos Villavicencio.xlsx]Hoja2'!$I$6:$I$10</c:f>
              <c:strCache>
                <c:ptCount val="5"/>
                <c:pt idx="0">
                  <c:v>Ciencias Básicas</c:v>
                </c:pt>
                <c:pt idx="1">
                  <c:v>Salud</c:v>
                </c:pt>
                <c:pt idx="2">
                  <c:v>Ciencias Económicas y Administrativas</c:v>
                </c:pt>
                <c:pt idx="3">
                  <c:v>Ingenierías</c:v>
                </c:pt>
                <c:pt idx="4">
                  <c:v>Ciencias Sociales y Humanas</c:v>
                </c:pt>
              </c:strCache>
            </c:strRef>
          </c:cat>
          <c:val>
            <c:numRef>
              <c:f>'C:\Users\carlosmarcucci\Desktop\Proyectos para socialización\Villavicencio\[Valores de proyectos Villavicencio.xlsx]Hoja2'!$J$6:$J$10</c:f>
              <c:numCache>
                <c:formatCode>General</c:formatCode>
                <c:ptCount val="5"/>
                <c:pt idx="0">
                  <c:v>2</c:v>
                </c:pt>
                <c:pt idx="1">
                  <c:v>2</c:v>
                </c:pt>
                <c:pt idx="2">
                  <c:v>5</c:v>
                </c:pt>
                <c:pt idx="3">
                  <c:v>3</c:v>
                </c:pt>
                <c:pt idx="4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612634512"/>
        <c:axId val="-1612632880"/>
        <c:axId val="0"/>
      </c:bar3DChart>
      <c:catAx>
        <c:axId val="-1612634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12632880"/>
        <c:crosses val="autoZero"/>
        <c:auto val="1"/>
        <c:lblAlgn val="ctr"/>
        <c:lblOffset val="100"/>
        <c:noMultiLvlLbl val="0"/>
      </c:catAx>
      <c:valAx>
        <c:axId val="-1612632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12634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tx2">
          <a:lumMod val="50000"/>
        </a:schemeClr>
      </a:solidFill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b="1"/>
              <a:t>Valor de proyectos 2017 por área de conocimiento - Sede Villavicencio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4"/>
          <c:order val="0"/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'C:\Users\carlosmarcucci\Desktop\Proyectos para socialización\Villavicencio\[Valores de proyectos Villavicencio.xlsx]Hoja2'!$I$6:$I$10</c:f>
              <c:strCache>
                <c:ptCount val="5"/>
                <c:pt idx="0">
                  <c:v>Ciencias Básicas</c:v>
                </c:pt>
                <c:pt idx="1">
                  <c:v>Salud</c:v>
                </c:pt>
                <c:pt idx="2">
                  <c:v>Ciencias Económicas y Administrativas</c:v>
                </c:pt>
                <c:pt idx="3">
                  <c:v>Ingenierías</c:v>
                </c:pt>
                <c:pt idx="4">
                  <c:v>Ciencias Sociales y Humanas</c:v>
                </c:pt>
              </c:strCache>
            </c:strRef>
          </c:cat>
          <c:val>
            <c:numRef>
              <c:f>'C:\Users\carlosmarcucci\Desktop\Proyectos para socialización\Villavicencio\[Valores de proyectos Villavicencio.xlsx]Hoja2'!$N$6:$N$10</c:f>
              <c:numCache>
                <c:formatCode>General</c:formatCode>
                <c:ptCount val="5"/>
                <c:pt idx="0">
                  <c:v>27000000</c:v>
                </c:pt>
                <c:pt idx="1">
                  <c:v>40800000</c:v>
                </c:pt>
                <c:pt idx="2">
                  <c:v>163000000</c:v>
                </c:pt>
                <c:pt idx="3">
                  <c:v>80000000</c:v>
                </c:pt>
                <c:pt idx="4">
                  <c:v>157000000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612627440"/>
        <c:axId val="-1612631792"/>
        <c:axId val="0"/>
      </c:bar3DChart>
      <c:catAx>
        <c:axId val="-1612627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12631792"/>
        <c:crosses val="autoZero"/>
        <c:auto val="1"/>
        <c:lblAlgn val="ctr"/>
        <c:lblOffset val="100"/>
        <c:noMultiLvlLbl val="0"/>
      </c:catAx>
      <c:valAx>
        <c:axId val="-1612631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12627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4F81BD">
          <a:lumMod val="50000"/>
        </a:srgbClr>
      </a:solidFill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  <c:userShapes r:id="rId5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b="1"/>
              <a:t>Número de Proyectos 2017 por Área de Conocimiento - Sede</a:t>
            </a:r>
            <a:r>
              <a:rPr lang="es-CO" b="1" baseline="0"/>
              <a:t> de Medellín</a:t>
            </a:r>
            <a:endParaRPr lang="es-CO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'C:\Users\carlosmarcucci\Desktop\Proyectos para socialización\Medellín\[Valores de proyectos Medellín.xlsx]Hoja2'!$I$6:$I$10</c:f>
              <c:strCache>
                <c:ptCount val="5"/>
                <c:pt idx="0">
                  <c:v>Ciencias Básicas</c:v>
                </c:pt>
                <c:pt idx="1">
                  <c:v>Salud</c:v>
                </c:pt>
                <c:pt idx="2">
                  <c:v>Ciencias Económicas y Administrativas</c:v>
                </c:pt>
                <c:pt idx="3">
                  <c:v>Ingenierías</c:v>
                </c:pt>
                <c:pt idx="4">
                  <c:v>Ciencias Sociales y Humanas</c:v>
                </c:pt>
              </c:strCache>
            </c:strRef>
          </c:cat>
          <c:val>
            <c:numRef>
              <c:f>'C:\Users\carlosmarcucci\Desktop\Proyectos para socialización\Medellín\[Valores de proyectos Medellín.xlsx]Hoja2'!$J$6:$J$10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6</c:v>
                </c:pt>
                <c:pt idx="4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612639408"/>
        <c:axId val="-1612638864"/>
        <c:axId val="0"/>
      </c:bar3DChart>
      <c:catAx>
        <c:axId val="-1612639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12638864"/>
        <c:crosses val="autoZero"/>
        <c:auto val="1"/>
        <c:lblAlgn val="ctr"/>
        <c:lblOffset val="100"/>
        <c:noMultiLvlLbl val="0"/>
      </c:catAx>
      <c:valAx>
        <c:axId val="-1612638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12639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4F81BD">
          <a:lumMod val="50000"/>
        </a:srgbClr>
      </a:solidFill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solidFill>
                  <a:schemeClr val="tx2"/>
                </a:solidFill>
              </a:defRPr>
            </a:pPr>
            <a:r>
              <a:rPr lang="es-CO" sz="2400">
                <a:solidFill>
                  <a:schemeClr val="tx2"/>
                </a:solidFill>
              </a:rPr>
              <a:t>Número de Proyectos 2017 por División</a:t>
            </a:r>
          </a:p>
        </c:rich>
      </c:tx>
      <c:layout>
        <c:manualLayout>
          <c:xMode val="edge"/>
          <c:yMode val="edge"/>
          <c:x val="0.25950155763239874"/>
          <c:y val="2.7777777777777776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'Total Divisiones'!$B$1</c:f>
              <c:strCache>
                <c:ptCount val="1"/>
                <c:pt idx="0">
                  <c:v>Número de Proyectos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'Total Divisiones'!$A$2:$A$10</c:f>
              <c:strCache>
                <c:ptCount val="9"/>
                <c:pt idx="1">
                  <c:v>Departamento de Ciencias Básicas e Institutos</c:v>
                </c:pt>
                <c:pt idx="2">
                  <c:v>Departamento de Humanidades y Formación Integral</c:v>
                </c:pt>
                <c:pt idx="3">
                  <c:v>Ciencias Sociales</c:v>
                </c:pt>
                <c:pt idx="4">
                  <c:v>Filosofía y Teología</c:v>
                </c:pt>
                <c:pt idx="5">
                  <c:v>Ciencias de la Salud</c:v>
                </c:pt>
                <c:pt idx="6">
                  <c:v>Ciencias Jurídicas y Políticas</c:v>
                </c:pt>
                <c:pt idx="7">
                  <c:v>Ciencias Económicas y Administrativas</c:v>
                </c:pt>
                <c:pt idx="8">
                  <c:v>Ingenierías</c:v>
                </c:pt>
              </c:strCache>
            </c:strRef>
          </c:cat>
          <c:val>
            <c:numRef>
              <c:f>'Total Divisiones'!$B$2:$B$10</c:f>
              <c:numCache>
                <c:formatCode>General</c:formatCode>
                <c:ptCount val="9"/>
                <c:pt idx="1">
                  <c:v>10</c:v>
                </c:pt>
                <c:pt idx="2">
                  <c:v>15</c:v>
                </c:pt>
                <c:pt idx="3">
                  <c:v>20</c:v>
                </c:pt>
                <c:pt idx="4">
                  <c:v>20</c:v>
                </c:pt>
                <c:pt idx="5">
                  <c:v>32</c:v>
                </c:pt>
                <c:pt idx="6">
                  <c:v>39</c:v>
                </c:pt>
                <c:pt idx="7">
                  <c:v>43</c:v>
                </c:pt>
                <c:pt idx="8">
                  <c:v>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750494528"/>
        <c:axId val="-1750490176"/>
        <c:axId val="0"/>
      </c:bar3DChart>
      <c:catAx>
        <c:axId val="-175049452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s-CO"/>
          </a:p>
        </c:txPr>
        <c:crossAx val="-1750490176"/>
        <c:crosses val="autoZero"/>
        <c:auto val="1"/>
        <c:lblAlgn val="ctr"/>
        <c:lblOffset val="100"/>
        <c:noMultiLvlLbl val="0"/>
      </c:catAx>
      <c:valAx>
        <c:axId val="-175049017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-175049452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b="1"/>
              <a:t>Valor de proyectos 2017 por área de conocimiento - Sede de Medellín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3"/>
          <c:order val="0"/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'C:\Users\carlosmarcucci\Desktop\Proyectos para socialización\Medellín\[Valores de proyectos Medellín.xlsx]Hoja2'!$I$6:$I$10</c:f>
              <c:strCache>
                <c:ptCount val="5"/>
                <c:pt idx="0">
                  <c:v>Ciencias Básicas</c:v>
                </c:pt>
                <c:pt idx="1">
                  <c:v>Salud</c:v>
                </c:pt>
                <c:pt idx="2">
                  <c:v>Ciencias Económicas y Administrativas</c:v>
                </c:pt>
                <c:pt idx="3">
                  <c:v>Ingenierías</c:v>
                </c:pt>
                <c:pt idx="4">
                  <c:v>Ciencias Sociales y Humanas</c:v>
                </c:pt>
              </c:strCache>
            </c:strRef>
          </c:cat>
          <c:val>
            <c:numRef>
              <c:f>'C:\Users\carlosmarcucci\Desktop\Proyectos para socialización\Medellín\[Valores de proyectos Medellín.xlsx]Hoja2'!$N$6:$N$10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91942300</c:v>
                </c:pt>
                <c:pt idx="3">
                  <c:v>303214000</c:v>
                </c:pt>
                <c:pt idx="4">
                  <c:v>49050000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612636688"/>
        <c:axId val="-1612642128"/>
        <c:axId val="0"/>
      </c:bar3DChart>
      <c:catAx>
        <c:axId val="-1612636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12642128"/>
        <c:crosses val="autoZero"/>
        <c:auto val="1"/>
        <c:lblAlgn val="ctr"/>
        <c:lblOffset val="100"/>
        <c:noMultiLvlLbl val="0"/>
      </c:catAx>
      <c:valAx>
        <c:axId val="-161264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12636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1F497D">
          <a:lumMod val="50000"/>
        </a:srgbClr>
      </a:solidFill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CO" sz="2400" b="1">
                <a:solidFill>
                  <a:schemeClr val="tx2"/>
                </a:solidFill>
              </a:rPr>
              <a:t>Número de Proyectos 2017 por Área de Conocimiento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'Total Divisiones'!$P$1</c:f>
              <c:strCache>
                <c:ptCount val="1"/>
                <c:pt idx="0">
                  <c:v>Número de Proyectos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6.3474800504199833E-3"/>
                  <c:y val="-2.59489924537470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3474800504199251E-3"/>
                  <c:y val="-3.11387909444963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3474800504199833E-3"/>
                  <c:y val="-3.37336901898710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4.7606100378148712E-3"/>
                  <c:y val="-3.37336901898710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7.9343500630249791E-3"/>
                  <c:y val="-3.11387909444963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'Total Divisiones'!$O$2:$O$7</c:f>
              <c:strCache>
                <c:ptCount val="6"/>
                <c:pt idx="1">
                  <c:v>Ciencias Básicas</c:v>
                </c:pt>
                <c:pt idx="2">
                  <c:v>Salud</c:v>
                </c:pt>
                <c:pt idx="3">
                  <c:v>Ciencias Económicas y Administrativas</c:v>
                </c:pt>
                <c:pt idx="4">
                  <c:v>Ingenierías</c:v>
                </c:pt>
                <c:pt idx="5">
                  <c:v>Ciencias Sociales y Humanas</c:v>
                </c:pt>
              </c:strCache>
            </c:strRef>
          </c:cat>
          <c:val>
            <c:numRef>
              <c:f>'Total Divisiones'!$P$2:$P$7</c:f>
              <c:numCache>
                <c:formatCode>General</c:formatCode>
                <c:ptCount val="6"/>
                <c:pt idx="1">
                  <c:v>4</c:v>
                </c:pt>
                <c:pt idx="2">
                  <c:v>32</c:v>
                </c:pt>
                <c:pt idx="3">
                  <c:v>43</c:v>
                </c:pt>
                <c:pt idx="4">
                  <c:v>51</c:v>
                </c:pt>
                <c:pt idx="5">
                  <c:v>100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750496160"/>
        <c:axId val="-1750491264"/>
        <c:axId val="0"/>
      </c:bar3DChart>
      <c:catAx>
        <c:axId val="-1750496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50491264"/>
        <c:crosses val="autoZero"/>
        <c:auto val="1"/>
        <c:lblAlgn val="ctr"/>
        <c:lblOffset val="100"/>
        <c:noMultiLvlLbl val="0"/>
      </c:catAx>
      <c:valAx>
        <c:axId val="-1750491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50496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solidFill>
                  <a:schemeClr val="tx2"/>
                </a:solidFill>
              </a:defRPr>
            </a:pPr>
            <a:r>
              <a:rPr lang="es-CO" sz="2400">
                <a:solidFill>
                  <a:schemeClr val="tx2"/>
                </a:solidFill>
              </a:rPr>
              <a:t>Valor de los proyectos de investigación 2017</a:t>
            </a:r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4">
                <a:lumMod val="40000"/>
                <a:lumOff val="6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Lbls>
            <c:dLbl>
              <c:idx val="0"/>
              <c:layout>
                <c:manualLayout>
                  <c:x val="1.9444444444444445E-2"/>
                  <c:y val="-2.77777777777778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6666666666666677E-2"/>
                  <c:y val="-3.24074074074074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222222222222224E-2"/>
                  <c:y val="-5.09259259259258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2.77777777777778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/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'Total Divisiones'!$I$2:$L$2</c:f>
              <c:strCache>
                <c:ptCount val="4"/>
                <c:pt idx="0">
                  <c:v>FODEIN</c:v>
                </c:pt>
                <c:pt idx="1">
                  <c:v>Programa</c:v>
                </c:pt>
                <c:pt idx="2">
                  <c:v>Convenio</c:v>
                </c:pt>
                <c:pt idx="3">
                  <c:v>Total</c:v>
                </c:pt>
              </c:strCache>
            </c:strRef>
          </c:cat>
          <c:val>
            <c:numRef>
              <c:f>'Total Divisiones'!$I$3:$L$3</c:f>
              <c:numCache>
                <c:formatCode>#,##0</c:formatCode>
                <c:ptCount val="4"/>
                <c:pt idx="0">
                  <c:v>1225486750</c:v>
                </c:pt>
                <c:pt idx="1">
                  <c:v>4953566670</c:v>
                </c:pt>
                <c:pt idx="2">
                  <c:v>1170586466</c:v>
                </c:pt>
                <c:pt idx="3">
                  <c:v>7349639886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1750502144"/>
        <c:axId val="-1750495616"/>
        <c:axId val="0"/>
      </c:bar3DChart>
      <c:catAx>
        <c:axId val="-17505021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es-CO"/>
          </a:p>
        </c:txPr>
        <c:crossAx val="-1750495616"/>
        <c:crosses val="autoZero"/>
        <c:auto val="1"/>
        <c:lblAlgn val="ctr"/>
        <c:lblOffset val="100"/>
        <c:noMultiLvlLbl val="0"/>
      </c:catAx>
      <c:valAx>
        <c:axId val="-1750495616"/>
        <c:scaling>
          <c:orientation val="minMax"/>
        </c:scaling>
        <c:delete val="1"/>
        <c:axPos val="l"/>
        <c:numFmt formatCode="#,##0" sourceLinked="1"/>
        <c:majorTickMark val="out"/>
        <c:minorTickMark val="none"/>
        <c:tickLblPos val="nextTo"/>
        <c:crossAx val="-1750502144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solidFill>
                  <a:schemeClr val="tx2"/>
                </a:solidFill>
              </a:defRPr>
            </a:pPr>
            <a:r>
              <a:rPr lang="es-CO" sz="2400">
                <a:solidFill>
                  <a:schemeClr val="tx2"/>
                </a:solidFill>
              </a:rPr>
              <a:t>Financiación de los proyectos de investigación 2017</a:t>
            </a:r>
          </a:p>
        </c:rich>
      </c:tx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-6.5746144544315599E-2"/>
                  <c:y val="6.572524243686321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0637455489674893E-2"/>
                  <c:y val="-0.2955312807087033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3827242585824132E-2"/>
                  <c:y val="6.1351935558480793E-2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ysClr val="windowText" lastClr="000000"/>
                      </a:solidFill>
                    </a:defRPr>
                  </a:pPr>
                  <a:endParaRPr lang="es-CO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'Total Divisiones'!$I$2:$K$2</c:f>
              <c:strCache>
                <c:ptCount val="3"/>
                <c:pt idx="0">
                  <c:v>FODEIN</c:v>
                </c:pt>
                <c:pt idx="1">
                  <c:v>Programa</c:v>
                </c:pt>
                <c:pt idx="2">
                  <c:v>Convenio</c:v>
                </c:pt>
              </c:strCache>
            </c:strRef>
          </c:cat>
          <c:val>
            <c:numRef>
              <c:f>'Total Divisiones'!$I$4:$K$4</c:f>
              <c:numCache>
                <c:formatCode>General</c:formatCode>
                <c:ptCount val="3"/>
                <c:pt idx="0">
                  <c:v>16.67410606517436</c:v>
                </c:pt>
                <c:pt idx="1">
                  <c:v>67.398767107431041</c:v>
                </c:pt>
                <c:pt idx="2">
                  <c:v>15.927126827394602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CO" sz="2400" b="1">
                <a:solidFill>
                  <a:schemeClr val="tx2"/>
                </a:solidFill>
              </a:rPr>
              <a:t>Rubros de los proyectos de I</a:t>
            </a:r>
            <a:r>
              <a:rPr lang="es-CO" sz="2400" b="1" baseline="0">
                <a:solidFill>
                  <a:schemeClr val="tx2"/>
                </a:solidFill>
              </a:rPr>
              <a:t>nvestigación 2017</a:t>
            </a:r>
            <a:endParaRPr lang="es-CO" sz="2400" b="1">
              <a:solidFill>
                <a:schemeClr val="tx2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14"/>
              <c:layout>
                <c:manualLayout>
                  <c:x val="-5.5555547454717493E-3"/>
                  <c:y val="6.2418717096038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Inversión!$A$35:$A$50</c:f>
              <c:strCache>
                <c:ptCount val="16"/>
                <c:pt idx="0">
                  <c:v>Fotocopias</c:v>
                </c:pt>
                <c:pt idx="1">
                  <c:v>Pares</c:v>
                </c:pt>
                <c:pt idx="2">
                  <c:v>Papelería</c:v>
                </c:pt>
                <c:pt idx="3">
                  <c:v>Software</c:v>
                </c:pt>
                <c:pt idx="4">
                  <c:v>Material bibliográfico</c:v>
                </c:pt>
                <c:pt idx="5">
                  <c:v>Imprevistos</c:v>
                </c:pt>
                <c:pt idx="6">
                  <c:v>Equipos</c:v>
                </c:pt>
                <c:pt idx="7">
                  <c:v>Organización de eventos</c:v>
                </c:pt>
                <c:pt idx="8">
                  <c:v>Salidas de campo</c:v>
                </c:pt>
                <c:pt idx="9">
                  <c:v>Materiales</c:v>
                </c:pt>
                <c:pt idx="10">
                  <c:v>Publicaciones</c:v>
                </c:pt>
                <c:pt idx="11">
                  <c:v>Auxilio a Investigadores</c:v>
                </c:pt>
                <c:pt idx="12">
                  <c:v>Servicios técnicos</c:v>
                </c:pt>
                <c:pt idx="13">
                  <c:v>Movilidad académica</c:v>
                </c:pt>
                <c:pt idx="14">
                  <c:v>Horas de nómina y aportes programa</c:v>
                </c:pt>
                <c:pt idx="15">
                  <c:v>Recurso Externo</c:v>
                </c:pt>
              </c:strCache>
            </c:strRef>
          </c:cat>
          <c:val>
            <c:numRef>
              <c:f>Inversión!$J$35:$J$50</c:f>
              <c:numCache>
                <c:formatCode>#,##0</c:formatCode>
                <c:ptCount val="16"/>
                <c:pt idx="0">
                  <c:v>16058000</c:v>
                </c:pt>
                <c:pt idx="1">
                  <c:v>17500000</c:v>
                </c:pt>
                <c:pt idx="2">
                  <c:v>26528000</c:v>
                </c:pt>
                <c:pt idx="3">
                  <c:v>28250000</c:v>
                </c:pt>
                <c:pt idx="4">
                  <c:v>53000000</c:v>
                </c:pt>
                <c:pt idx="5">
                  <c:v>81240950</c:v>
                </c:pt>
                <c:pt idx="6">
                  <c:v>98840000</c:v>
                </c:pt>
                <c:pt idx="7">
                  <c:v>101365000</c:v>
                </c:pt>
                <c:pt idx="8">
                  <c:v>145932500</c:v>
                </c:pt>
                <c:pt idx="9">
                  <c:v>159048400</c:v>
                </c:pt>
                <c:pt idx="10">
                  <c:v>301041000</c:v>
                </c:pt>
                <c:pt idx="11">
                  <c:v>441101682</c:v>
                </c:pt>
                <c:pt idx="12">
                  <c:v>464520000</c:v>
                </c:pt>
                <c:pt idx="13">
                  <c:v>881062542</c:v>
                </c:pt>
                <c:pt idx="14">
                  <c:v>3363315046</c:v>
                </c:pt>
                <c:pt idx="15">
                  <c:v>1170586466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750489632"/>
        <c:axId val="-1750499968"/>
        <c:axId val="0"/>
      </c:bar3DChart>
      <c:catAx>
        <c:axId val="-17504896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50499968"/>
        <c:crosses val="autoZero"/>
        <c:auto val="1"/>
        <c:lblAlgn val="ctr"/>
        <c:lblOffset val="100"/>
        <c:noMultiLvlLbl val="0"/>
      </c:catAx>
      <c:valAx>
        <c:axId val="-1750499968"/>
        <c:scaling>
          <c:orientation val="minMax"/>
        </c:scaling>
        <c:delete val="1"/>
        <c:axPos val="b"/>
        <c:numFmt formatCode="#,##0" sourceLinked="1"/>
        <c:majorTickMark val="none"/>
        <c:minorTickMark val="none"/>
        <c:tickLblPos val="nextTo"/>
        <c:crossAx val="-1750489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CO" sz="2400" b="1">
                <a:solidFill>
                  <a:schemeClr val="tx2"/>
                </a:solidFill>
              </a:rPr>
              <a:t>Rubros de los proyectos de I</a:t>
            </a:r>
            <a:r>
              <a:rPr lang="es-CO" sz="2400" b="1" baseline="0">
                <a:solidFill>
                  <a:schemeClr val="tx2"/>
                </a:solidFill>
              </a:rPr>
              <a:t>nvestigación de Ciencias de la Salud</a:t>
            </a:r>
            <a:endParaRPr lang="es-CO" sz="2400" b="1">
              <a:solidFill>
                <a:schemeClr val="tx2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14"/>
              <c:layout>
                <c:manualLayout>
                  <c:x val="-3.110419906687403E-2"/>
                  <c:y val="4.80735188613411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Inversión!$A$35:$A$50</c:f>
              <c:strCache>
                <c:ptCount val="16"/>
                <c:pt idx="0">
                  <c:v>Fotocopias</c:v>
                </c:pt>
                <c:pt idx="1">
                  <c:v>Pares</c:v>
                </c:pt>
                <c:pt idx="2">
                  <c:v>Papelería</c:v>
                </c:pt>
                <c:pt idx="3">
                  <c:v>Software</c:v>
                </c:pt>
                <c:pt idx="4">
                  <c:v>Material bibliográfico</c:v>
                </c:pt>
                <c:pt idx="5">
                  <c:v>Imprevistos</c:v>
                </c:pt>
                <c:pt idx="6">
                  <c:v>Equipos</c:v>
                </c:pt>
                <c:pt idx="7">
                  <c:v>Organización de eventos</c:v>
                </c:pt>
                <c:pt idx="8">
                  <c:v>Salidas de campo</c:v>
                </c:pt>
                <c:pt idx="9">
                  <c:v>Materiales</c:v>
                </c:pt>
                <c:pt idx="10">
                  <c:v>Publicaciones</c:v>
                </c:pt>
                <c:pt idx="11">
                  <c:v>Auxilio a Investigadores</c:v>
                </c:pt>
                <c:pt idx="12">
                  <c:v>Servicios técnicos</c:v>
                </c:pt>
                <c:pt idx="13">
                  <c:v>Movilidad académica</c:v>
                </c:pt>
                <c:pt idx="14">
                  <c:v>Horas de nómina y aportes programa</c:v>
                </c:pt>
                <c:pt idx="15">
                  <c:v>Recurso Externo</c:v>
                </c:pt>
              </c:strCache>
            </c:strRef>
          </c:cat>
          <c:val>
            <c:numRef>
              <c:f>Inversión!$B$35:$B$50</c:f>
              <c:numCache>
                <c:formatCode>#,##0</c:formatCode>
                <c:ptCount val="16"/>
                <c:pt idx="0">
                  <c:v>1750000</c:v>
                </c:pt>
                <c:pt idx="1">
                  <c:v>1900000</c:v>
                </c:pt>
                <c:pt idx="2">
                  <c:v>1440000</c:v>
                </c:pt>
                <c:pt idx="3">
                  <c:v>500000</c:v>
                </c:pt>
                <c:pt idx="4">
                  <c:v>2500000</c:v>
                </c:pt>
                <c:pt idx="5">
                  <c:v>4290000</c:v>
                </c:pt>
                <c:pt idx="6">
                  <c:v>12700000</c:v>
                </c:pt>
                <c:pt idx="7">
                  <c:v>1000000</c:v>
                </c:pt>
                <c:pt idx="8">
                  <c:v>4700000</c:v>
                </c:pt>
                <c:pt idx="9">
                  <c:v>22500000</c:v>
                </c:pt>
                <c:pt idx="10">
                  <c:v>27300000</c:v>
                </c:pt>
                <c:pt idx="11">
                  <c:v>28128250</c:v>
                </c:pt>
                <c:pt idx="12">
                  <c:v>8500000</c:v>
                </c:pt>
                <c:pt idx="13">
                  <c:v>69600000</c:v>
                </c:pt>
                <c:pt idx="14">
                  <c:v>481070115</c:v>
                </c:pt>
                <c:pt idx="15">
                  <c:v>113400000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750495072"/>
        <c:axId val="-1750503776"/>
        <c:axId val="0"/>
      </c:bar3DChart>
      <c:catAx>
        <c:axId val="-17504950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50503776"/>
        <c:crosses val="autoZero"/>
        <c:auto val="1"/>
        <c:lblAlgn val="ctr"/>
        <c:lblOffset val="100"/>
        <c:noMultiLvlLbl val="0"/>
      </c:catAx>
      <c:valAx>
        <c:axId val="-1750503776"/>
        <c:scaling>
          <c:orientation val="minMax"/>
        </c:scaling>
        <c:delete val="1"/>
        <c:axPos val="b"/>
        <c:numFmt formatCode="#,##0" sourceLinked="1"/>
        <c:majorTickMark val="none"/>
        <c:minorTickMark val="none"/>
        <c:tickLblPos val="nextTo"/>
        <c:crossAx val="-1750495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CO" sz="2400" b="1">
                <a:solidFill>
                  <a:schemeClr val="tx2"/>
                </a:solidFill>
              </a:rPr>
              <a:t>Rubros de los proyectos de Investigación de Ciencias Económicas y Administrativas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1"/>
          <c:order val="0"/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14"/>
              <c:layout>
                <c:manualLayout>
                  <c:x val="-1.2873563218390805E-2"/>
                  <c:y val="4.70415234045468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Inversión!$A$35:$A$50</c:f>
              <c:strCache>
                <c:ptCount val="16"/>
                <c:pt idx="0">
                  <c:v>Fotocopias</c:v>
                </c:pt>
                <c:pt idx="1">
                  <c:v>Pares</c:v>
                </c:pt>
                <c:pt idx="2">
                  <c:v>Papelería</c:v>
                </c:pt>
                <c:pt idx="3">
                  <c:v>Software</c:v>
                </c:pt>
                <c:pt idx="4">
                  <c:v>Material bibliográfico</c:v>
                </c:pt>
                <c:pt idx="5">
                  <c:v>Imprevistos</c:v>
                </c:pt>
                <c:pt idx="6">
                  <c:v>Equipos</c:v>
                </c:pt>
                <c:pt idx="7">
                  <c:v>Organización de eventos</c:v>
                </c:pt>
                <c:pt idx="8">
                  <c:v>Salidas de campo</c:v>
                </c:pt>
                <c:pt idx="9">
                  <c:v>Materiales</c:v>
                </c:pt>
                <c:pt idx="10">
                  <c:v>Publicaciones</c:v>
                </c:pt>
                <c:pt idx="11">
                  <c:v>Auxilio a Investigadores</c:v>
                </c:pt>
                <c:pt idx="12">
                  <c:v>Servicios técnicos</c:v>
                </c:pt>
                <c:pt idx="13">
                  <c:v>Movilidad académica</c:v>
                </c:pt>
                <c:pt idx="14">
                  <c:v>Horas de nómina y aportes programa</c:v>
                </c:pt>
                <c:pt idx="15">
                  <c:v>Recurso Externo</c:v>
                </c:pt>
              </c:strCache>
            </c:strRef>
          </c:cat>
          <c:val>
            <c:numRef>
              <c:f>Inversión!$C$35:$C$50</c:f>
              <c:numCache>
                <c:formatCode>#,##0</c:formatCode>
                <c:ptCount val="16"/>
                <c:pt idx="0">
                  <c:v>2710000</c:v>
                </c:pt>
                <c:pt idx="1">
                  <c:v>4400000</c:v>
                </c:pt>
                <c:pt idx="2">
                  <c:v>7420000</c:v>
                </c:pt>
                <c:pt idx="3">
                  <c:v>7350000</c:v>
                </c:pt>
                <c:pt idx="4">
                  <c:v>17950000</c:v>
                </c:pt>
                <c:pt idx="5">
                  <c:v>17601750</c:v>
                </c:pt>
                <c:pt idx="6">
                  <c:v>14900000</c:v>
                </c:pt>
                <c:pt idx="7">
                  <c:v>26100000</c:v>
                </c:pt>
                <c:pt idx="8">
                  <c:v>28617500</c:v>
                </c:pt>
                <c:pt idx="9">
                  <c:v>9500000</c:v>
                </c:pt>
                <c:pt idx="10">
                  <c:v>40600000</c:v>
                </c:pt>
                <c:pt idx="11">
                  <c:v>202362000</c:v>
                </c:pt>
                <c:pt idx="12">
                  <c:v>59496000</c:v>
                </c:pt>
                <c:pt idx="13">
                  <c:v>192116000</c:v>
                </c:pt>
                <c:pt idx="14">
                  <c:v>773920576</c:v>
                </c:pt>
                <c:pt idx="15">
                  <c:v>83500000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750493440"/>
        <c:axId val="-1750503232"/>
        <c:axId val="0"/>
      </c:bar3DChart>
      <c:catAx>
        <c:axId val="-17504934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50503232"/>
        <c:crosses val="autoZero"/>
        <c:auto val="1"/>
        <c:lblAlgn val="ctr"/>
        <c:lblOffset val="100"/>
        <c:noMultiLvlLbl val="0"/>
      </c:catAx>
      <c:valAx>
        <c:axId val="-1750503232"/>
        <c:scaling>
          <c:orientation val="minMax"/>
        </c:scaling>
        <c:delete val="1"/>
        <c:axPos val="b"/>
        <c:numFmt formatCode="#,##0" sourceLinked="1"/>
        <c:majorTickMark val="none"/>
        <c:minorTickMark val="none"/>
        <c:tickLblPos val="nextTo"/>
        <c:crossAx val="-1750493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295FBB-15B5-4093-845A-86A0A47A0C96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FC21037F-11D7-4E57-8C21-ED151ED72D72}">
      <dgm:prSet phldrT="[Texto]"/>
      <dgm:spPr/>
      <dgm:t>
        <a:bodyPr/>
        <a:lstStyle/>
        <a:p>
          <a:r>
            <a:rPr lang="es-CO" dirty="0" smtClean="0"/>
            <a:t>Creatividad  Innovación- transferencia tecnológica</a:t>
          </a:r>
        </a:p>
      </dgm:t>
    </dgm:pt>
    <dgm:pt modelId="{225AFBE1-C94F-4D63-849F-7A65CAD4A7E5}" type="parTrans" cxnId="{B323C78E-A8A6-4B3F-AC0B-88C979D69E62}">
      <dgm:prSet/>
      <dgm:spPr/>
      <dgm:t>
        <a:bodyPr/>
        <a:lstStyle/>
        <a:p>
          <a:endParaRPr lang="es-CO"/>
        </a:p>
      </dgm:t>
    </dgm:pt>
    <dgm:pt modelId="{CC86BFA5-346A-4599-8C00-21B0C191FA8B}" type="sibTrans" cxnId="{B323C78E-A8A6-4B3F-AC0B-88C979D69E62}">
      <dgm:prSet/>
      <dgm:spPr/>
      <dgm:t>
        <a:bodyPr/>
        <a:lstStyle/>
        <a:p>
          <a:r>
            <a:rPr lang="es-CO" dirty="0" smtClean="0"/>
            <a:t>Asesoría y seguimiento a grupos de investigación</a:t>
          </a:r>
          <a:endParaRPr lang="es-CO" dirty="0"/>
        </a:p>
      </dgm:t>
    </dgm:pt>
    <dgm:pt modelId="{CF5A920E-091F-4F35-BC66-14F76670FD1C}">
      <dgm:prSet phldrT="[Texto]"/>
      <dgm:spPr/>
      <dgm:t>
        <a:bodyPr/>
        <a:lstStyle/>
        <a:p>
          <a:r>
            <a:rPr lang="es-CO" dirty="0" smtClean="0"/>
            <a:t>Formación para la investigación </a:t>
          </a:r>
          <a:endParaRPr lang="es-CO" dirty="0"/>
        </a:p>
      </dgm:t>
    </dgm:pt>
    <dgm:pt modelId="{22FB47A5-85D8-47EB-877F-06C08AA82814}" type="sibTrans" cxnId="{E04CD0BB-96F5-4B4A-825B-D075085FBFFF}">
      <dgm:prSet custT="1"/>
      <dgm:spPr/>
      <dgm:t>
        <a:bodyPr/>
        <a:lstStyle/>
        <a:p>
          <a:r>
            <a:rPr lang="es-CO" sz="1400" i="0" dirty="0" smtClean="0"/>
            <a:t>Identificación de capacidades de investigación: </a:t>
          </a:r>
          <a:r>
            <a:rPr lang="es-CO" sz="1400" i="1" dirty="0" smtClean="0"/>
            <a:t>Investigadores- Grupos </a:t>
          </a:r>
          <a:endParaRPr lang="es-CO" sz="1400" i="1" dirty="0"/>
        </a:p>
      </dgm:t>
    </dgm:pt>
    <dgm:pt modelId="{3F4576F0-3636-4B33-ABF6-BD03323A90FA}" type="parTrans" cxnId="{E04CD0BB-96F5-4B4A-825B-D075085FBFFF}">
      <dgm:prSet/>
      <dgm:spPr/>
      <dgm:t>
        <a:bodyPr/>
        <a:lstStyle/>
        <a:p>
          <a:endParaRPr lang="es-CO"/>
        </a:p>
      </dgm:t>
    </dgm:pt>
    <dgm:pt modelId="{1579993D-446E-4982-85AD-AF100482DE94}">
      <dgm:prSet phldrT="[Texto]"/>
      <dgm:spPr/>
      <dgm:t>
        <a:bodyPr/>
        <a:lstStyle/>
        <a:p>
          <a:r>
            <a:rPr lang="es-CO" dirty="0" smtClean="0"/>
            <a:t>Cooperación académica – Vigilancia Tecnológica</a:t>
          </a:r>
          <a:endParaRPr lang="es-CO" dirty="0"/>
        </a:p>
      </dgm:t>
    </dgm:pt>
    <dgm:pt modelId="{DE320387-FB77-4D99-BBE1-4EF1F32B70E8}" type="sibTrans" cxnId="{6DDD9506-1E1B-45D2-870B-87F3F6BC6AA9}">
      <dgm:prSet/>
      <dgm:spPr/>
      <dgm:t>
        <a:bodyPr/>
        <a:lstStyle/>
        <a:p>
          <a:r>
            <a:rPr lang="es-CO" dirty="0" smtClean="0"/>
            <a:t>Seguimiento a proyectos: productos/inversión</a:t>
          </a:r>
        </a:p>
        <a:p>
          <a:r>
            <a:rPr lang="es-CO" dirty="0" smtClean="0"/>
            <a:t>FOCALIZAR </a:t>
          </a:r>
          <a:endParaRPr lang="es-CO" dirty="0"/>
        </a:p>
      </dgm:t>
    </dgm:pt>
    <dgm:pt modelId="{2C5D88C5-1B33-4E93-8DC2-56EF90077FCD}" type="parTrans" cxnId="{6DDD9506-1E1B-45D2-870B-87F3F6BC6AA9}">
      <dgm:prSet/>
      <dgm:spPr/>
      <dgm:t>
        <a:bodyPr/>
        <a:lstStyle/>
        <a:p>
          <a:endParaRPr lang="es-CO"/>
        </a:p>
      </dgm:t>
    </dgm:pt>
    <dgm:pt modelId="{01502FF5-8098-43D9-8BF8-8270A011F716}" type="pres">
      <dgm:prSet presAssocID="{F7295FBB-15B5-4093-845A-86A0A47A0C96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CO"/>
        </a:p>
      </dgm:t>
    </dgm:pt>
    <dgm:pt modelId="{66C6A82D-365C-4C2F-8654-CE603BE5CDE9}" type="pres">
      <dgm:prSet presAssocID="{CF5A920E-091F-4F35-BC66-14F76670FD1C}" presName="composite" presStyleCnt="0"/>
      <dgm:spPr/>
    </dgm:pt>
    <dgm:pt modelId="{B36F99FC-C423-4D77-9416-7DAF226D36C7}" type="pres">
      <dgm:prSet presAssocID="{CF5A920E-091F-4F35-BC66-14F76670FD1C}" presName="Parent1" presStyleLbl="node1" presStyleIdx="0" presStyleCnt="6" custLinFactNeighborX="-1415" custLinFactNeighborY="82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5B6163C-DCF3-483D-83CE-DE54B4D18366}" type="pres">
      <dgm:prSet presAssocID="{CF5A920E-091F-4F35-BC66-14F76670FD1C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24C4055-E255-4267-8115-F9D9938B686A}" type="pres">
      <dgm:prSet presAssocID="{CF5A920E-091F-4F35-BC66-14F76670FD1C}" presName="BalanceSpacing" presStyleCnt="0"/>
      <dgm:spPr/>
    </dgm:pt>
    <dgm:pt modelId="{E8CD7288-6453-4EB8-9B5B-1C8EF065D9F0}" type="pres">
      <dgm:prSet presAssocID="{CF5A920E-091F-4F35-BC66-14F76670FD1C}" presName="BalanceSpacing1" presStyleCnt="0"/>
      <dgm:spPr/>
    </dgm:pt>
    <dgm:pt modelId="{7C22C071-86E8-45D9-9DC4-400011715D9C}" type="pres">
      <dgm:prSet presAssocID="{22FB47A5-85D8-47EB-877F-06C08AA82814}" presName="Accent1Text" presStyleLbl="node1" presStyleIdx="1" presStyleCnt="6"/>
      <dgm:spPr/>
      <dgm:t>
        <a:bodyPr/>
        <a:lstStyle/>
        <a:p>
          <a:endParaRPr lang="es-CO"/>
        </a:p>
      </dgm:t>
    </dgm:pt>
    <dgm:pt modelId="{5FA5B203-C811-4F59-8510-449121DF9074}" type="pres">
      <dgm:prSet presAssocID="{22FB47A5-85D8-47EB-877F-06C08AA82814}" presName="spaceBetweenRectangles" presStyleCnt="0"/>
      <dgm:spPr/>
    </dgm:pt>
    <dgm:pt modelId="{1F2C5EAB-A7DF-4CA5-BFA5-7DA72A4C49FC}" type="pres">
      <dgm:prSet presAssocID="{FC21037F-11D7-4E57-8C21-ED151ED72D72}" presName="composite" presStyleCnt="0"/>
      <dgm:spPr/>
    </dgm:pt>
    <dgm:pt modelId="{7DC9E268-6498-4244-BE37-C590BA62FF24}" type="pres">
      <dgm:prSet presAssocID="{FC21037F-11D7-4E57-8C21-ED151ED72D72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B1A2A48-8431-4716-9D67-AE25C5C9018C}" type="pres">
      <dgm:prSet presAssocID="{FC21037F-11D7-4E57-8C21-ED151ED72D72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47D252E-04E4-4FF2-B8C5-78944C4760D8}" type="pres">
      <dgm:prSet presAssocID="{FC21037F-11D7-4E57-8C21-ED151ED72D72}" presName="BalanceSpacing" presStyleCnt="0"/>
      <dgm:spPr/>
    </dgm:pt>
    <dgm:pt modelId="{362FD105-8DB3-4BD1-9DAF-EDDB6B225DC1}" type="pres">
      <dgm:prSet presAssocID="{FC21037F-11D7-4E57-8C21-ED151ED72D72}" presName="BalanceSpacing1" presStyleCnt="0"/>
      <dgm:spPr/>
    </dgm:pt>
    <dgm:pt modelId="{DD8B5A79-31B6-426C-899C-688728FDA5DB}" type="pres">
      <dgm:prSet presAssocID="{CC86BFA5-346A-4599-8C00-21B0C191FA8B}" presName="Accent1Text" presStyleLbl="node1" presStyleIdx="3" presStyleCnt="6"/>
      <dgm:spPr/>
      <dgm:t>
        <a:bodyPr/>
        <a:lstStyle/>
        <a:p>
          <a:endParaRPr lang="es-CO"/>
        </a:p>
      </dgm:t>
    </dgm:pt>
    <dgm:pt modelId="{E7A68C17-FB8C-4104-A1F5-480C1735BE3A}" type="pres">
      <dgm:prSet presAssocID="{CC86BFA5-346A-4599-8C00-21B0C191FA8B}" presName="spaceBetweenRectangles" presStyleCnt="0"/>
      <dgm:spPr/>
    </dgm:pt>
    <dgm:pt modelId="{01A969F5-4A4A-4813-96FC-C86B94A41AEC}" type="pres">
      <dgm:prSet presAssocID="{1579993D-446E-4982-85AD-AF100482DE94}" presName="composite" presStyleCnt="0"/>
      <dgm:spPr/>
    </dgm:pt>
    <dgm:pt modelId="{418324DB-6A29-4DEE-ADD4-296CE69F4FAC}" type="pres">
      <dgm:prSet presAssocID="{1579993D-446E-4982-85AD-AF100482DE94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3DEA695-48E5-4EFC-B730-389B9F79524B}" type="pres">
      <dgm:prSet presAssocID="{1579993D-446E-4982-85AD-AF100482DE94}" presName="Childtext1" presStyleLbl="revTx" presStyleIdx="2" presStyleCnt="3" custLinFactNeighborX="51723" custLinFactNeighborY="120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5AB6607-67DC-4867-AD5D-5700AE6FCE0C}" type="pres">
      <dgm:prSet presAssocID="{1579993D-446E-4982-85AD-AF100482DE94}" presName="BalanceSpacing" presStyleCnt="0"/>
      <dgm:spPr/>
    </dgm:pt>
    <dgm:pt modelId="{EE8AE0D1-293D-4BA9-9963-75AC7608B217}" type="pres">
      <dgm:prSet presAssocID="{1579993D-446E-4982-85AD-AF100482DE94}" presName="BalanceSpacing1" presStyleCnt="0"/>
      <dgm:spPr/>
    </dgm:pt>
    <dgm:pt modelId="{8FD3F5D1-E5BA-4B4E-A150-76D5F5A74308}" type="pres">
      <dgm:prSet presAssocID="{DE320387-FB77-4D99-BBE1-4EF1F32B70E8}" presName="Accent1Text" presStyleLbl="node1" presStyleIdx="5" presStyleCnt="6"/>
      <dgm:spPr/>
      <dgm:t>
        <a:bodyPr/>
        <a:lstStyle/>
        <a:p>
          <a:endParaRPr lang="es-CO"/>
        </a:p>
      </dgm:t>
    </dgm:pt>
  </dgm:ptLst>
  <dgm:cxnLst>
    <dgm:cxn modelId="{B323C78E-A8A6-4B3F-AC0B-88C979D69E62}" srcId="{F7295FBB-15B5-4093-845A-86A0A47A0C96}" destId="{FC21037F-11D7-4E57-8C21-ED151ED72D72}" srcOrd="1" destOrd="0" parTransId="{225AFBE1-C94F-4D63-849F-7A65CAD4A7E5}" sibTransId="{CC86BFA5-346A-4599-8C00-21B0C191FA8B}"/>
    <dgm:cxn modelId="{E04CD0BB-96F5-4B4A-825B-D075085FBFFF}" srcId="{F7295FBB-15B5-4093-845A-86A0A47A0C96}" destId="{CF5A920E-091F-4F35-BC66-14F76670FD1C}" srcOrd="0" destOrd="0" parTransId="{3F4576F0-3636-4B33-ABF6-BD03323A90FA}" sibTransId="{22FB47A5-85D8-47EB-877F-06C08AA82814}"/>
    <dgm:cxn modelId="{2B667C12-ABEB-4AFE-813A-34B7750BF4D9}" type="presOf" srcId="{CC86BFA5-346A-4599-8C00-21B0C191FA8B}" destId="{DD8B5A79-31B6-426C-899C-688728FDA5DB}" srcOrd="0" destOrd="0" presId="urn:microsoft.com/office/officeart/2008/layout/AlternatingHexagons"/>
    <dgm:cxn modelId="{E0DF9D3E-FFE1-4CD6-99C5-B4FF4A705CC1}" type="presOf" srcId="{DE320387-FB77-4D99-BBE1-4EF1F32B70E8}" destId="{8FD3F5D1-E5BA-4B4E-A150-76D5F5A74308}" srcOrd="0" destOrd="0" presId="urn:microsoft.com/office/officeart/2008/layout/AlternatingHexagons"/>
    <dgm:cxn modelId="{6DDD9506-1E1B-45D2-870B-87F3F6BC6AA9}" srcId="{F7295FBB-15B5-4093-845A-86A0A47A0C96}" destId="{1579993D-446E-4982-85AD-AF100482DE94}" srcOrd="2" destOrd="0" parTransId="{2C5D88C5-1B33-4E93-8DC2-56EF90077FCD}" sibTransId="{DE320387-FB77-4D99-BBE1-4EF1F32B70E8}"/>
    <dgm:cxn modelId="{1D821D87-BFE6-4F50-9A44-82740B033D3D}" type="presOf" srcId="{22FB47A5-85D8-47EB-877F-06C08AA82814}" destId="{7C22C071-86E8-45D9-9DC4-400011715D9C}" srcOrd="0" destOrd="0" presId="urn:microsoft.com/office/officeart/2008/layout/AlternatingHexagons"/>
    <dgm:cxn modelId="{7B2027B6-7B34-4479-8EF0-30504E51BCDD}" type="presOf" srcId="{CF5A920E-091F-4F35-BC66-14F76670FD1C}" destId="{B36F99FC-C423-4D77-9416-7DAF226D36C7}" srcOrd="0" destOrd="0" presId="urn:microsoft.com/office/officeart/2008/layout/AlternatingHexagons"/>
    <dgm:cxn modelId="{6196A25F-7C8D-402B-A8B5-8FEE030249E4}" type="presOf" srcId="{F7295FBB-15B5-4093-845A-86A0A47A0C96}" destId="{01502FF5-8098-43D9-8BF8-8270A011F716}" srcOrd="0" destOrd="0" presId="urn:microsoft.com/office/officeart/2008/layout/AlternatingHexagons"/>
    <dgm:cxn modelId="{7112EAA9-CE04-4371-B028-80749E75B216}" type="presOf" srcId="{FC21037F-11D7-4E57-8C21-ED151ED72D72}" destId="{7DC9E268-6498-4244-BE37-C590BA62FF24}" srcOrd="0" destOrd="0" presId="urn:microsoft.com/office/officeart/2008/layout/AlternatingHexagons"/>
    <dgm:cxn modelId="{054A17D0-4319-4D09-A40C-F6B849A2BBAB}" type="presOf" srcId="{1579993D-446E-4982-85AD-AF100482DE94}" destId="{418324DB-6A29-4DEE-ADD4-296CE69F4FAC}" srcOrd="0" destOrd="0" presId="urn:microsoft.com/office/officeart/2008/layout/AlternatingHexagons"/>
    <dgm:cxn modelId="{EC746231-D9E6-48E3-B20E-C042C0447C9C}" type="presParOf" srcId="{01502FF5-8098-43D9-8BF8-8270A011F716}" destId="{66C6A82D-365C-4C2F-8654-CE603BE5CDE9}" srcOrd="0" destOrd="0" presId="urn:microsoft.com/office/officeart/2008/layout/AlternatingHexagons"/>
    <dgm:cxn modelId="{A5C68FC3-54B2-47D4-BB8B-E376D08682E5}" type="presParOf" srcId="{66C6A82D-365C-4C2F-8654-CE603BE5CDE9}" destId="{B36F99FC-C423-4D77-9416-7DAF226D36C7}" srcOrd="0" destOrd="0" presId="urn:microsoft.com/office/officeart/2008/layout/AlternatingHexagons"/>
    <dgm:cxn modelId="{89D7E572-77A5-4E4E-BFFC-4C37A5A8134B}" type="presParOf" srcId="{66C6A82D-365C-4C2F-8654-CE603BE5CDE9}" destId="{B5B6163C-DCF3-483D-83CE-DE54B4D18366}" srcOrd="1" destOrd="0" presId="urn:microsoft.com/office/officeart/2008/layout/AlternatingHexagons"/>
    <dgm:cxn modelId="{764075D3-9016-49BC-A575-2B06B0289C76}" type="presParOf" srcId="{66C6A82D-365C-4C2F-8654-CE603BE5CDE9}" destId="{E24C4055-E255-4267-8115-F9D9938B686A}" srcOrd="2" destOrd="0" presId="urn:microsoft.com/office/officeart/2008/layout/AlternatingHexagons"/>
    <dgm:cxn modelId="{0B8DEF53-6B5B-4D3E-B7DF-535AAA1F09B2}" type="presParOf" srcId="{66C6A82D-365C-4C2F-8654-CE603BE5CDE9}" destId="{E8CD7288-6453-4EB8-9B5B-1C8EF065D9F0}" srcOrd="3" destOrd="0" presId="urn:microsoft.com/office/officeart/2008/layout/AlternatingHexagons"/>
    <dgm:cxn modelId="{26699769-32B0-41DD-8613-33E6EF7553B1}" type="presParOf" srcId="{66C6A82D-365C-4C2F-8654-CE603BE5CDE9}" destId="{7C22C071-86E8-45D9-9DC4-400011715D9C}" srcOrd="4" destOrd="0" presId="urn:microsoft.com/office/officeart/2008/layout/AlternatingHexagons"/>
    <dgm:cxn modelId="{512D79BF-B23D-4CBF-B9F6-043D0B0FFBBF}" type="presParOf" srcId="{01502FF5-8098-43D9-8BF8-8270A011F716}" destId="{5FA5B203-C811-4F59-8510-449121DF9074}" srcOrd="1" destOrd="0" presId="urn:microsoft.com/office/officeart/2008/layout/AlternatingHexagons"/>
    <dgm:cxn modelId="{62063E3F-CB21-4B46-92F3-641CC4FE54C9}" type="presParOf" srcId="{01502FF5-8098-43D9-8BF8-8270A011F716}" destId="{1F2C5EAB-A7DF-4CA5-BFA5-7DA72A4C49FC}" srcOrd="2" destOrd="0" presId="urn:microsoft.com/office/officeart/2008/layout/AlternatingHexagons"/>
    <dgm:cxn modelId="{0A1576D3-8E0D-4C96-BDE9-0A4EC462BD86}" type="presParOf" srcId="{1F2C5EAB-A7DF-4CA5-BFA5-7DA72A4C49FC}" destId="{7DC9E268-6498-4244-BE37-C590BA62FF24}" srcOrd="0" destOrd="0" presId="urn:microsoft.com/office/officeart/2008/layout/AlternatingHexagons"/>
    <dgm:cxn modelId="{F174BAEF-2611-4B5E-9827-E86B09A4990D}" type="presParOf" srcId="{1F2C5EAB-A7DF-4CA5-BFA5-7DA72A4C49FC}" destId="{2B1A2A48-8431-4716-9D67-AE25C5C9018C}" srcOrd="1" destOrd="0" presId="urn:microsoft.com/office/officeart/2008/layout/AlternatingHexagons"/>
    <dgm:cxn modelId="{FA3E4E33-3B11-4794-8BE2-AE6AAA48BE65}" type="presParOf" srcId="{1F2C5EAB-A7DF-4CA5-BFA5-7DA72A4C49FC}" destId="{947D252E-04E4-4FF2-B8C5-78944C4760D8}" srcOrd="2" destOrd="0" presId="urn:microsoft.com/office/officeart/2008/layout/AlternatingHexagons"/>
    <dgm:cxn modelId="{376F517E-E3EE-4DC7-ABC2-981A58CE83C8}" type="presParOf" srcId="{1F2C5EAB-A7DF-4CA5-BFA5-7DA72A4C49FC}" destId="{362FD105-8DB3-4BD1-9DAF-EDDB6B225DC1}" srcOrd="3" destOrd="0" presId="urn:microsoft.com/office/officeart/2008/layout/AlternatingHexagons"/>
    <dgm:cxn modelId="{3DCCC442-C555-402E-B493-6792B759106A}" type="presParOf" srcId="{1F2C5EAB-A7DF-4CA5-BFA5-7DA72A4C49FC}" destId="{DD8B5A79-31B6-426C-899C-688728FDA5DB}" srcOrd="4" destOrd="0" presId="urn:microsoft.com/office/officeart/2008/layout/AlternatingHexagons"/>
    <dgm:cxn modelId="{0AC1BC57-3E14-4CBB-8A75-9E3803F296C8}" type="presParOf" srcId="{01502FF5-8098-43D9-8BF8-8270A011F716}" destId="{E7A68C17-FB8C-4104-A1F5-480C1735BE3A}" srcOrd="3" destOrd="0" presId="urn:microsoft.com/office/officeart/2008/layout/AlternatingHexagons"/>
    <dgm:cxn modelId="{05D6ED6E-ACEA-4F06-BA1E-B994B330ABE7}" type="presParOf" srcId="{01502FF5-8098-43D9-8BF8-8270A011F716}" destId="{01A969F5-4A4A-4813-96FC-C86B94A41AEC}" srcOrd="4" destOrd="0" presId="urn:microsoft.com/office/officeart/2008/layout/AlternatingHexagons"/>
    <dgm:cxn modelId="{D42E90BE-844C-4CB5-8552-1D29B8D2A86B}" type="presParOf" srcId="{01A969F5-4A4A-4813-96FC-C86B94A41AEC}" destId="{418324DB-6A29-4DEE-ADD4-296CE69F4FAC}" srcOrd="0" destOrd="0" presId="urn:microsoft.com/office/officeart/2008/layout/AlternatingHexagons"/>
    <dgm:cxn modelId="{50CD7B67-98D2-497F-835F-BA4B15AC16E2}" type="presParOf" srcId="{01A969F5-4A4A-4813-96FC-C86B94A41AEC}" destId="{03DEA695-48E5-4EFC-B730-389B9F79524B}" srcOrd="1" destOrd="0" presId="urn:microsoft.com/office/officeart/2008/layout/AlternatingHexagons"/>
    <dgm:cxn modelId="{869FCF02-B476-4080-807F-830A60713AFE}" type="presParOf" srcId="{01A969F5-4A4A-4813-96FC-C86B94A41AEC}" destId="{B5AB6607-67DC-4867-AD5D-5700AE6FCE0C}" srcOrd="2" destOrd="0" presId="urn:microsoft.com/office/officeart/2008/layout/AlternatingHexagons"/>
    <dgm:cxn modelId="{923BC21E-1761-4544-8CAF-C6BA7B239EC2}" type="presParOf" srcId="{01A969F5-4A4A-4813-96FC-C86B94A41AEC}" destId="{EE8AE0D1-293D-4BA9-9963-75AC7608B217}" srcOrd="3" destOrd="0" presId="urn:microsoft.com/office/officeart/2008/layout/AlternatingHexagons"/>
    <dgm:cxn modelId="{1BAB1404-0F66-4DE2-B3A1-A92D83D072C7}" type="presParOf" srcId="{01A969F5-4A4A-4813-96FC-C86B94A41AEC}" destId="{8FD3F5D1-E5BA-4B4E-A150-76D5F5A74308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A5282D2-A433-4502-A01D-76432F535BC9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B1B2770D-41EC-4509-9EDA-C6DD384F57F6}">
      <dgm:prSet phldrT="[Texto]" custT="1"/>
      <dgm:spPr/>
      <dgm:t>
        <a:bodyPr/>
        <a:lstStyle/>
        <a:p>
          <a:r>
            <a:rPr lang="es-CO" sz="1400" dirty="0" smtClean="0"/>
            <a:t>Plan de Desarrollo</a:t>
          </a:r>
        </a:p>
        <a:p>
          <a:r>
            <a:rPr lang="es-CO" sz="1400" dirty="0" smtClean="0"/>
            <a:t>Autoevaluación institucional</a:t>
          </a:r>
          <a:endParaRPr lang="es-CO" sz="1400" dirty="0"/>
        </a:p>
      </dgm:t>
    </dgm:pt>
    <dgm:pt modelId="{33C45510-1CF2-4B26-B64C-BEE042D80FC0}" type="parTrans" cxnId="{6B673B98-30E0-4880-BCC5-EFD9A5C500A5}">
      <dgm:prSet/>
      <dgm:spPr/>
      <dgm:t>
        <a:bodyPr/>
        <a:lstStyle/>
        <a:p>
          <a:endParaRPr lang="es-CO"/>
        </a:p>
      </dgm:t>
    </dgm:pt>
    <dgm:pt modelId="{B469002D-B7CF-44B7-9CBB-B357118BA316}" type="sibTrans" cxnId="{6B673B98-30E0-4880-BCC5-EFD9A5C500A5}">
      <dgm:prSet/>
      <dgm:spPr/>
      <dgm:t>
        <a:bodyPr/>
        <a:lstStyle/>
        <a:p>
          <a:endParaRPr lang="es-CO"/>
        </a:p>
      </dgm:t>
    </dgm:pt>
    <dgm:pt modelId="{68CE0632-F6CD-41F0-8DA6-AB73B62434B3}">
      <dgm:prSet phldrT="[Texto]" custT="1"/>
      <dgm:spPr/>
      <dgm:t>
        <a:bodyPr/>
        <a:lstStyle/>
        <a:p>
          <a:r>
            <a:rPr lang="es-CO" sz="1200" dirty="0" smtClean="0"/>
            <a:t>PIM</a:t>
          </a:r>
        </a:p>
        <a:p>
          <a:r>
            <a:rPr lang="es-CO" sz="1200" dirty="0" smtClean="0"/>
            <a:t>Línea 3. Proyección social e investigación pertinente</a:t>
          </a:r>
          <a:endParaRPr lang="es-CO" sz="1200" dirty="0"/>
        </a:p>
      </dgm:t>
    </dgm:pt>
    <dgm:pt modelId="{57C3A60C-08D4-4B82-AB2B-113B14D8F1D0}" type="parTrans" cxnId="{D364E33A-72E1-429C-86BD-25FCB875858B}">
      <dgm:prSet/>
      <dgm:spPr/>
      <dgm:t>
        <a:bodyPr/>
        <a:lstStyle/>
        <a:p>
          <a:endParaRPr lang="es-CO"/>
        </a:p>
      </dgm:t>
    </dgm:pt>
    <dgm:pt modelId="{51B699CE-FF7B-4817-A05E-080D4B0BDD2E}" type="sibTrans" cxnId="{D364E33A-72E1-429C-86BD-25FCB875858B}">
      <dgm:prSet/>
      <dgm:spPr/>
      <dgm:t>
        <a:bodyPr/>
        <a:lstStyle/>
        <a:p>
          <a:endParaRPr lang="es-CO"/>
        </a:p>
      </dgm:t>
    </dgm:pt>
    <dgm:pt modelId="{5538ACCF-186E-42C8-9ADD-89659E9D1DAA}">
      <dgm:prSet phldrT="[Texto]"/>
      <dgm:spPr/>
      <dgm:t>
        <a:bodyPr/>
        <a:lstStyle/>
        <a:p>
          <a:endParaRPr lang="es-CO" dirty="0"/>
        </a:p>
      </dgm:t>
    </dgm:pt>
    <dgm:pt modelId="{70BFF0DE-EB8E-4F93-A2FE-1EC46EDAEF61}" type="sibTrans" cxnId="{DD91FE29-F8A7-4774-AAFC-948686D2A395}">
      <dgm:prSet/>
      <dgm:spPr/>
      <dgm:t>
        <a:bodyPr/>
        <a:lstStyle/>
        <a:p>
          <a:endParaRPr lang="es-CO"/>
        </a:p>
      </dgm:t>
    </dgm:pt>
    <dgm:pt modelId="{EB7FC41E-B06B-4C4E-A671-B29C2F6B517A}" type="parTrans" cxnId="{DD91FE29-F8A7-4774-AAFC-948686D2A395}">
      <dgm:prSet/>
      <dgm:spPr/>
      <dgm:t>
        <a:bodyPr/>
        <a:lstStyle/>
        <a:p>
          <a:endParaRPr lang="es-CO"/>
        </a:p>
      </dgm:t>
    </dgm:pt>
    <dgm:pt modelId="{1DA8C26E-EACE-4F04-A22A-8C1B98346107}" type="pres">
      <dgm:prSet presAssocID="{DA5282D2-A433-4502-A01D-76432F535BC9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s-CO"/>
        </a:p>
      </dgm:t>
    </dgm:pt>
    <dgm:pt modelId="{AFC60B5C-A008-4208-B056-E7E242FC2DE7}" type="pres">
      <dgm:prSet presAssocID="{B1B2770D-41EC-4509-9EDA-C6DD384F57F6}" presName="Accent1" presStyleCnt="0"/>
      <dgm:spPr/>
    </dgm:pt>
    <dgm:pt modelId="{CF8510C5-290C-4699-9644-E2A37D596A4A}" type="pres">
      <dgm:prSet presAssocID="{B1B2770D-41EC-4509-9EDA-C6DD384F57F6}" presName="Accent" presStyleLbl="node1" presStyleIdx="0" presStyleCnt="3" custLinFactNeighborX="70119" custLinFactNeighborY="-18754"/>
      <dgm:spPr/>
    </dgm:pt>
    <dgm:pt modelId="{06DB756B-7C3B-4CFB-B5CC-5AD75B6A1895}" type="pres">
      <dgm:prSet presAssocID="{B1B2770D-41EC-4509-9EDA-C6DD384F57F6}" presName="Parent1" presStyleLbl="revTx" presStyleIdx="0" presStyleCnt="3" custLinFactX="54296" custLinFactY="193642" custLinFactNeighborX="100000" custLinFactNeighborY="2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F09617-70D2-4703-B5D0-FC124F3A3A84}" type="pres">
      <dgm:prSet presAssocID="{68CE0632-F6CD-41F0-8DA6-AB73B62434B3}" presName="Accent2" presStyleCnt="0"/>
      <dgm:spPr/>
    </dgm:pt>
    <dgm:pt modelId="{332F7A38-82C1-4588-9F1E-943D866EB4EC}" type="pres">
      <dgm:prSet presAssocID="{68CE0632-F6CD-41F0-8DA6-AB73B62434B3}" presName="Accent" presStyleLbl="node1" presStyleIdx="1" presStyleCnt="3" custLinFactNeighborX="-95111" custLinFactNeighborY="-15910"/>
      <dgm:spPr/>
    </dgm:pt>
    <dgm:pt modelId="{D2F33666-055A-415B-A8E1-E7AE50509EF8}" type="pres">
      <dgm:prSet presAssocID="{68CE0632-F6CD-41F0-8DA6-AB73B62434B3}" presName="Parent2" presStyleLbl="revTx" presStyleIdx="1" presStyleCnt="3" custLinFactX="-61792" custLinFactNeighborX="-100000" custLinFactNeighborY="-5844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4144334-A9F1-4B12-8427-880882D98A28}" type="pres">
      <dgm:prSet presAssocID="{5538ACCF-186E-42C8-9ADD-89659E9D1DAA}" presName="Accent3" presStyleCnt="0"/>
      <dgm:spPr/>
    </dgm:pt>
    <dgm:pt modelId="{3D867EB5-0E5B-4241-81F2-DE22748C31B8}" type="pres">
      <dgm:prSet presAssocID="{5538ACCF-186E-42C8-9ADD-89659E9D1DAA}" presName="Accent" presStyleLbl="node1" presStyleIdx="2" presStyleCnt="3" custLinFactNeighborX="97814" custLinFactNeighborY="-4443"/>
      <dgm:spPr/>
    </dgm:pt>
    <dgm:pt modelId="{69F338E1-3802-4727-A780-595168FC4C28}" type="pres">
      <dgm:prSet presAssocID="{5538ACCF-186E-42C8-9ADD-89659E9D1DAA}" presName="Parent3" presStyleLbl="revTx" presStyleIdx="2" presStyleCnt="3" custLinFactX="24311" custLinFactY="-200000" custLinFactNeighborX="100000" custLinFactNeighborY="-26834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02229EEC-D08B-4AF5-BD70-02FCF4C77F36}" type="presOf" srcId="{68CE0632-F6CD-41F0-8DA6-AB73B62434B3}" destId="{D2F33666-055A-415B-A8E1-E7AE50509EF8}" srcOrd="0" destOrd="0" presId="urn:microsoft.com/office/officeart/2009/layout/CircleArrowProcess"/>
    <dgm:cxn modelId="{D364E33A-72E1-429C-86BD-25FCB875858B}" srcId="{DA5282D2-A433-4502-A01D-76432F535BC9}" destId="{68CE0632-F6CD-41F0-8DA6-AB73B62434B3}" srcOrd="1" destOrd="0" parTransId="{57C3A60C-08D4-4B82-AB2B-113B14D8F1D0}" sibTransId="{51B699CE-FF7B-4817-A05E-080D4B0BDD2E}"/>
    <dgm:cxn modelId="{96853E57-EBE2-45EB-9EE2-8BCA1F66B137}" type="presOf" srcId="{5538ACCF-186E-42C8-9ADD-89659E9D1DAA}" destId="{69F338E1-3802-4727-A780-595168FC4C28}" srcOrd="0" destOrd="0" presId="urn:microsoft.com/office/officeart/2009/layout/CircleArrowProcess"/>
    <dgm:cxn modelId="{01F73833-5E6B-424C-A6BF-1B4306CA8E4E}" type="presOf" srcId="{B1B2770D-41EC-4509-9EDA-C6DD384F57F6}" destId="{06DB756B-7C3B-4CFB-B5CC-5AD75B6A1895}" srcOrd="0" destOrd="0" presId="urn:microsoft.com/office/officeart/2009/layout/CircleArrowProcess"/>
    <dgm:cxn modelId="{244A0046-F8CA-4E15-BC68-5B3DB4DDF3DF}" type="presOf" srcId="{DA5282D2-A433-4502-A01D-76432F535BC9}" destId="{1DA8C26E-EACE-4F04-A22A-8C1B98346107}" srcOrd="0" destOrd="0" presId="urn:microsoft.com/office/officeart/2009/layout/CircleArrowProcess"/>
    <dgm:cxn modelId="{DD91FE29-F8A7-4774-AAFC-948686D2A395}" srcId="{DA5282D2-A433-4502-A01D-76432F535BC9}" destId="{5538ACCF-186E-42C8-9ADD-89659E9D1DAA}" srcOrd="2" destOrd="0" parTransId="{EB7FC41E-B06B-4C4E-A671-B29C2F6B517A}" sibTransId="{70BFF0DE-EB8E-4F93-A2FE-1EC46EDAEF61}"/>
    <dgm:cxn modelId="{6B673B98-30E0-4880-BCC5-EFD9A5C500A5}" srcId="{DA5282D2-A433-4502-A01D-76432F535BC9}" destId="{B1B2770D-41EC-4509-9EDA-C6DD384F57F6}" srcOrd="0" destOrd="0" parTransId="{33C45510-1CF2-4B26-B64C-BEE042D80FC0}" sibTransId="{B469002D-B7CF-44B7-9CBB-B357118BA316}"/>
    <dgm:cxn modelId="{56136AE1-0E70-4D60-84C3-F1C8DECC5D40}" type="presParOf" srcId="{1DA8C26E-EACE-4F04-A22A-8C1B98346107}" destId="{AFC60B5C-A008-4208-B056-E7E242FC2DE7}" srcOrd="0" destOrd="0" presId="urn:microsoft.com/office/officeart/2009/layout/CircleArrowProcess"/>
    <dgm:cxn modelId="{06A4EDBD-8C69-4872-B423-9ED4ABB9F03F}" type="presParOf" srcId="{AFC60B5C-A008-4208-B056-E7E242FC2DE7}" destId="{CF8510C5-290C-4699-9644-E2A37D596A4A}" srcOrd="0" destOrd="0" presId="urn:microsoft.com/office/officeart/2009/layout/CircleArrowProcess"/>
    <dgm:cxn modelId="{5D6E1430-9DB0-4893-83AB-3A9F186B3DC4}" type="presParOf" srcId="{1DA8C26E-EACE-4F04-A22A-8C1B98346107}" destId="{06DB756B-7C3B-4CFB-B5CC-5AD75B6A1895}" srcOrd="1" destOrd="0" presId="urn:microsoft.com/office/officeart/2009/layout/CircleArrowProcess"/>
    <dgm:cxn modelId="{F57006D7-8009-417F-93AD-451B2EBF3BB2}" type="presParOf" srcId="{1DA8C26E-EACE-4F04-A22A-8C1B98346107}" destId="{ABF09617-70D2-4703-B5D0-FC124F3A3A84}" srcOrd="2" destOrd="0" presId="urn:microsoft.com/office/officeart/2009/layout/CircleArrowProcess"/>
    <dgm:cxn modelId="{8BF5DEFB-166B-4E98-9C86-A9656DF96D37}" type="presParOf" srcId="{ABF09617-70D2-4703-B5D0-FC124F3A3A84}" destId="{332F7A38-82C1-4588-9F1E-943D866EB4EC}" srcOrd="0" destOrd="0" presId="urn:microsoft.com/office/officeart/2009/layout/CircleArrowProcess"/>
    <dgm:cxn modelId="{A6EA4467-1175-4DC1-9950-92EE90D8124D}" type="presParOf" srcId="{1DA8C26E-EACE-4F04-A22A-8C1B98346107}" destId="{D2F33666-055A-415B-A8E1-E7AE50509EF8}" srcOrd="3" destOrd="0" presId="urn:microsoft.com/office/officeart/2009/layout/CircleArrowProcess"/>
    <dgm:cxn modelId="{2D80D33B-7F1B-4E5B-8E86-393FDFD0D6FD}" type="presParOf" srcId="{1DA8C26E-EACE-4F04-A22A-8C1B98346107}" destId="{14144334-A9F1-4B12-8427-880882D98A28}" srcOrd="4" destOrd="0" presId="urn:microsoft.com/office/officeart/2009/layout/CircleArrowProcess"/>
    <dgm:cxn modelId="{966B3582-0268-40A8-997E-AB4A867763C2}" type="presParOf" srcId="{14144334-A9F1-4B12-8427-880882D98A28}" destId="{3D867EB5-0E5B-4241-81F2-DE22748C31B8}" srcOrd="0" destOrd="0" presId="urn:microsoft.com/office/officeart/2009/layout/CircleArrowProcess"/>
    <dgm:cxn modelId="{FF0ABB8B-AD70-40B8-BDCB-91DB48377F82}" type="presParOf" srcId="{1DA8C26E-EACE-4F04-A22A-8C1B98346107}" destId="{69F338E1-3802-4727-A780-595168FC4C28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45193AB-76A1-4293-A8AE-3FD1AD7977FC}" type="doc">
      <dgm:prSet loTypeId="urn:microsoft.com/office/officeart/2005/8/layout/vList4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50B19A5B-340D-4B86-95E6-66921FF8CED7}">
      <dgm:prSet phldrT="[Texto]"/>
      <dgm:spPr/>
      <dgm:t>
        <a:bodyPr/>
        <a:lstStyle/>
        <a:p>
          <a:r>
            <a:rPr lang="es-CO" dirty="0" smtClean="0"/>
            <a:t>Investigadores</a:t>
          </a:r>
          <a:endParaRPr lang="es-CO" dirty="0"/>
        </a:p>
      </dgm:t>
    </dgm:pt>
    <dgm:pt modelId="{5E6E5CDA-ACC9-4679-9DEC-9ED686DB0281}" type="parTrans" cxnId="{C53CDD75-A006-4187-8AC7-8632E2A691A5}">
      <dgm:prSet/>
      <dgm:spPr/>
      <dgm:t>
        <a:bodyPr/>
        <a:lstStyle/>
        <a:p>
          <a:endParaRPr lang="es-CO"/>
        </a:p>
      </dgm:t>
    </dgm:pt>
    <dgm:pt modelId="{0A14DD08-FB61-4CE0-83DD-0C0795CD296D}" type="sibTrans" cxnId="{C53CDD75-A006-4187-8AC7-8632E2A691A5}">
      <dgm:prSet/>
      <dgm:spPr/>
      <dgm:t>
        <a:bodyPr/>
        <a:lstStyle/>
        <a:p>
          <a:endParaRPr lang="es-CO"/>
        </a:p>
      </dgm:t>
    </dgm:pt>
    <dgm:pt modelId="{FA706638-4E2A-45E0-88F3-5A0EB72999A4}">
      <dgm:prSet phldrT="[Texto]"/>
      <dgm:spPr/>
      <dgm:t>
        <a:bodyPr/>
        <a:lstStyle/>
        <a:p>
          <a:r>
            <a:rPr lang="es-CO" dirty="0" smtClean="0"/>
            <a:t>Seguimiento capacidades 541 investigadores de la Sede Principal</a:t>
          </a:r>
          <a:endParaRPr lang="es-CO" dirty="0"/>
        </a:p>
      </dgm:t>
    </dgm:pt>
    <dgm:pt modelId="{6F0BA587-30D5-4EE3-8659-1599BA734753}" type="parTrans" cxnId="{D804B108-1065-4A87-BE3C-6EF4856C190C}">
      <dgm:prSet/>
      <dgm:spPr/>
      <dgm:t>
        <a:bodyPr/>
        <a:lstStyle/>
        <a:p>
          <a:endParaRPr lang="es-CO"/>
        </a:p>
      </dgm:t>
    </dgm:pt>
    <dgm:pt modelId="{F500AD8A-DF85-4956-BA5F-66AB59A5FABF}" type="sibTrans" cxnId="{D804B108-1065-4A87-BE3C-6EF4856C190C}">
      <dgm:prSet/>
      <dgm:spPr/>
      <dgm:t>
        <a:bodyPr/>
        <a:lstStyle/>
        <a:p>
          <a:endParaRPr lang="es-CO"/>
        </a:p>
      </dgm:t>
    </dgm:pt>
    <dgm:pt modelId="{C5578B3B-53D4-41E8-9B64-8C66025E1AD3}">
      <dgm:prSet phldrT="[Texto]"/>
      <dgm:spPr/>
      <dgm:t>
        <a:bodyPr/>
        <a:lstStyle/>
        <a:p>
          <a:r>
            <a:rPr lang="es-CO" dirty="0" smtClean="0"/>
            <a:t>Grupos</a:t>
          </a:r>
          <a:endParaRPr lang="es-CO" dirty="0"/>
        </a:p>
      </dgm:t>
    </dgm:pt>
    <dgm:pt modelId="{C3462C41-DE9F-4563-A17C-DB72679478A2}" type="parTrans" cxnId="{BBE6AC33-8BFB-4A99-97C3-A8785189D130}">
      <dgm:prSet/>
      <dgm:spPr/>
      <dgm:t>
        <a:bodyPr/>
        <a:lstStyle/>
        <a:p>
          <a:endParaRPr lang="es-CO"/>
        </a:p>
      </dgm:t>
    </dgm:pt>
    <dgm:pt modelId="{1632E8B9-853A-4944-9A4B-2B04882BE33E}" type="sibTrans" cxnId="{BBE6AC33-8BFB-4A99-97C3-A8785189D130}">
      <dgm:prSet/>
      <dgm:spPr/>
      <dgm:t>
        <a:bodyPr/>
        <a:lstStyle/>
        <a:p>
          <a:endParaRPr lang="es-CO"/>
        </a:p>
      </dgm:t>
    </dgm:pt>
    <dgm:pt modelId="{B8006A46-78A6-47B1-8618-7CD057578A83}">
      <dgm:prSet phldrT="[Texto]"/>
      <dgm:spPr/>
      <dgm:t>
        <a:bodyPr/>
        <a:lstStyle/>
        <a:p>
          <a:r>
            <a:rPr lang="es-CO" dirty="0" smtClean="0"/>
            <a:t>Catálogo de grupos de investigación</a:t>
          </a:r>
          <a:endParaRPr lang="es-CO" dirty="0"/>
        </a:p>
      </dgm:t>
    </dgm:pt>
    <dgm:pt modelId="{9E3D2B5F-2386-430C-8A7A-114084049983}" type="parTrans" cxnId="{A0CF0EEA-CAC2-4386-9A77-07CB94971741}">
      <dgm:prSet/>
      <dgm:spPr/>
      <dgm:t>
        <a:bodyPr/>
        <a:lstStyle/>
        <a:p>
          <a:endParaRPr lang="es-CO"/>
        </a:p>
      </dgm:t>
    </dgm:pt>
    <dgm:pt modelId="{570D3492-FFC6-4EC9-A5FA-C4B23D03FC43}" type="sibTrans" cxnId="{A0CF0EEA-CAC2-4386-9A77-07CB94971741}">
      <dgm:prSet/>
      <dgm:spPr/>
      <dgm:t>
        <a:bodyPr/>
        <a:lstStyle/>
        <a:p>
          <a:endParaRPr lang="es-CO"/>
        </a:p>
      </dgm:t>
    </dgm:pt>
    <dgm:pt modelId="{59AEAFAB-EEF3-431D-B431-495036BBD6D3}">
      <dgm:prSet phldrT="[Texto]"/>
      <dgm:spPr/>
      <dgm:t>
        <a:bodyPr/>
        <a:lstStyle/>
        <a:p>
          <a:r>
            <a:rPr lang="es-CO" dirty="0" smtClean="0"/>
            <a:t>Proyectos de investigación</a:t>
          </a:r>
          <a:endParaRPr lang="es-CO" dirty="0"/>
        </a:p>
      </dgm:t>
    </dgm:pt>
    <dgm:pt modelId="{56C9DD2B-5BF7-4B9E-994E-BC55CE4B261A}" type="parTrans" cxnId="{6D83E8F4-42A6-40B4-8B9C-4487F9C0E57E}">
      <dgm:prSet/>
      <dgm:spPr/>
      <dgm:t>
        <a:bodyPr/>
        <a:lstStyle/>
        <a:p>
          <a:endParaRPr lang="es-CO"/>
        </a:p>
      </dgm:t>
    </dgm:pt>
    <dgm:pt modelId="{004E3E4E-4D02-4899-B941-EC0C5B7D5927}" type="sibTrans" cxnId="{6D83E8F4-42A6-40B4-8B9C-4487F9C0E57E}">
      <dgm:prSet/>
      <dgm:spPr/>
      <dgm:t>
        <a:bodyPr/>
        <a:lstStyle/>
        <a:p>
          <a:endParaRPr lang="es-CO"/>
        </a:p>
      </dgm:t>
    </dgm:pt>
    <dgm:pt modelId="{1CEDEDA0-4A91-436E-A394-7C38BB85D205}">
      <dgm:prSet phldrT="[Texto]"/>
      <dgm:spPr/>
      <dgm:t>
        <a:bodyPr/>
        <a:lstStyle/>
        <a:p>
          <a:r>
            <a:rPr lang="es-CO" dirty="0" smtClean="0"/>
            <a:t>Catálogo de proyectos Sede Bogotá</a:t>
          </a:r>
          <a:endParaRPr lang="es-CO" dirty="0"/>
        </a:p>
      </dgm:t>
    </dgm:pt>
    <dgm:pt modelId="{E2A722E6-C101-4833-8D68-318F89D5F046}" type="parTrans" cxnId="{F95F13E4-0061-4881-919C-13C324F7959F}">
      <dgm:prSet/>
      <dgm:spPr/>
      <dgm:t>
        <a:bodyPr/>
        <a:lstStyle/>
        <a:p>
          <a:endParaRPr lang="es-CO"/>
        </a:p>
      </dgm:t>
    </dgm:pt>
    <dgm:pt modelId="{D82EE7FA-7DD1-4BD5-85AB-16FD0F792557}" type="sibTrans" cxnId="{F95F13E4-0061-4881-919C-13C324F7959F}">
      <dgm:prSet/>
      <dgm:spPr/>
      <dgm:t>
        <a:bodyPr/>
        <a:lstStyle/>
        <a:p>
          <a:endParaRPr lang="es-CO"/>
        </a:p>
      </dgm:t>
    </dgm:pt>
    <dgm:pt modelId="{4BF35007-D5A5-42CD-A203-80AB38F861F7}">
      <dgm:prSet phldrT="[Texto]"/>
      <dgm:spPr/>
      <dgm:t>
        <a:bodyPr/>
        <a:lstStyle/>
        <a:p>
          <a:r>
            <a:rPr lang="es-CO" dirty="0" smtClean="0"/>
            <a:t>Catálogo de proyectos Sedes- Seccionales- VUAD</a:t>
          </a:r>
          <a:endParaRPr lang="es-CO" dirty="0"/>
        </a:p>
      </dgm:t>
    </dgm:pt>
    <dgm:pt modelId="{039F8988-5E38-43B1-B202-C773DBD2E9E5}" type="parTrans" cxnId="{8CDEE94E-7048-46D7-9253-8724244FB0E9}">
      <dgm:prSet/>
      <dgm:spPr/>
      <dgm:t>
        <a:bodyPr/>
        <a:lstStyle/>
        <a:p>
          <a:endParaRPr lang="es-CO"/>
        </a:p>
      </dgm:t>
    </dgm:pt>
    <dgm:pt modelId="{32A65CFA-3865-40E5-BF2C-31887B1F2C51}" type="sibTrans" cxnId="{8CDEE94E-7048-46D7-9253-8724244FB0E9}">
      <dgm:prSet/>
      <dgm:spPr/>
      <dgm:t>
        <a:bodyPr/>
        <a:lstStyle/>
        <a:p>
          <a:endParaRPr lang="es-CO"/>
        </a:p>
      </dgm:t>
    </dgm:pt>
    <dgm:pt modelId="{AED0B33A-5E63-494F-BFA7-449D95AE2D44}" type="pres">
      <dgm:prSet presAssocID="{645193AB-76A1-4293-A8AE-3FD1AD7977F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AFB6651A-DC74-4518-8142-FBA88D2C2405}" type="pres">
      <dgm:prSet presAssocID="{50B19A5B-340D-4B86-95E6-66921FF8CED7}" presName="comp" presStyleCnt="0"/>
      <dgm:spPr/>
    </dgm:pt>
    <dgm:pt modelId="{4C12425F-EC50-4BF8-825F-55EB7D339797}" type="pres">
      <dgm:prSet presAssocID="{50B19A5B-340D-4B86-95E6-66921FF8CED7}" presName="box" presStyleLbl="node1" presStyleIdx="0" presStyleCnt="3"/>
      <dgm:spPr/>
      <dgm:t>
        <a:bodyPr/>
        <a:lstStyle/>
        <a:p>
          <a:endParaRPr lang="es-CO"/>
        </a:p>
      </dgm:t>
    </dgm:pt>
    <dgm:pt modelId="{FB5A7CF0-C2E8-4DD4-879F-B8D51984798B}" type="pres">
      <dgm:prSet presAssocID="{50B19A5B-340D-4B86-95E6-66921FF8CED7}" presName="img" presStyleLbl="fgImgPlace1" presStyleIdx="0" presStyleCnt="3"/>
      <dgm:spPr/>
    </dgm:pt>
    <dgm:pt modelId="{B665C441-1CCA-41A4-9E7B-DCFE22BC34D3}" type="pres">
      <dgm:prSet presAssocID="{50B19A5B-340D-4B86-95E6-66921FF8CED7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F6802A4-351E-4ED9-A584-73CAB6D14423}" type="pres">
      <dgm:prSet presAssocID="{0A14DD08-FB61-4CE0-83DD-0C0795CD296D}" presName="spacer" presStyleCnt="0"/>
      <dgm:spPr/>
    </dgm:pt>
    <dgm:pt modelId="{6205FBCF-05E0-4D64-BA4B-A4374E40D03D}" type="pres">
      <dgm:prSet presAssocID="{C5578B3B-53D4-41E8-9B64-8C66025E1AD3}" presName="comp" presStyleCnt="0"/>
      <dgm:spPr/>
    </dgm:pt>
    <dgm:pt modelId="{4A3A79B9-59AF-4F4D-880B-A2622FB5695C}" type="pres">
      <dgm:prSet presAssocID="{C5578B3B-53D4-41E8-9B64-8C66025E1AD3}" presName="box" presStyleLbl="node1" presStyleIdx="1" presStyleCnt="3"/>
      <dgm:spPr/>
      <dgm:t>
        <a:bodyPr/>
        <a:lstStyle/>
        <a:p>
          <a:endParaRPr lang="es-CO"/>
        </a:p>
      </dgm:t>
    </dgm:pt>
    <dgm:pt modelId="{C817E929-BB0C-469C-AA40-4B47D391B69C}" type="pres">
      <dgm:prSet presAssocID="{C5578B3B-53D4-41E8-9B64-8C66025E1AD3}" presName="img" presStyleLbl="fgImgPlace1" presStyleIdx="1" presStyleCnt="3"/>
      <dgm:spPr/>
    </dgm:pt>
    <dgm:pt modelId="{669EF7E0-A481-4F17-9160-2578BA4C886A}" type="pres">
      <dgm:prSet presAssocID="{C5578B3B-53D4-41E8-9B64-8C66025E1AD3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F3D4B52-E140-4077-B9EB-257904A09992}" type="pres">
      <dgm:prSet presAssocID="{1632E8B9-853A-4944-9A4B-2B04882BE33E}" presName="spacer" presStyleCnt="0"/>
      <dgm:spPr/>
    </dgm:pt>
    <dgm:pt modelId="{89F85CB7-612D-4F60-9070-5D01FD4761F8}" type="pres">
      <dgm:prSet presAssocID="{59AEAFAB-EEF3-431D-B431-495036BBD6D3}" presName="comp" presStyleCnt="0"/>
      <dgm:spPr/>
    </dgm:pt>
    <dgm:pt modelId="{A5D55E65-642E-4B05-BDB8-0496383876CD}" type="pres">
      <dgm:prSet presAssocID="{59AEAFAB-EEF3-431D-B431-495036BBD6D3}" presName="box" presStyleLbl="node1" presStyleIdx="2" presStyleCnt="3"/>
      <dgm:spPr/>
      <dgm:t>
        <a:bodyPr/>
        <a:lstStyle/>
        <a:p>
          <a:endParaRPr lang="es-CO"/>
        </a:p>
      </dgm:t>
    </dgm:pt>
    <dgm:pt modelId="{7DA03DE7-B156-4E6D-8018-542DF5B252BB}" type="pres">
      <dgm:prSet presAssocID="{59AEAFAB-EEF3-431D-B431-495036BBD6D3}" presName="img" presStyleLbl="fgImgPlace1" presStyleIdx="2" presStyleCnt="3"/>
      <dgm:spPr/>
    </dgm:pt>
    <dgm:pt modelId="{D6464BBF-FB20-4F55-A008-6FEF1EAB2070}" type="pres">
      <dgm:prSet presAssocID="{59AEAFAB-EEF3-431D-B431-495036BBD6D3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45A75765-984F-4D7C-8C59-22DB3DC0F88D}" type="presOf" srcId="{59AEAFAB-EEF3-431D-B431-495036BBD6D3}" destId="{A5D55E65-642E-4B05-BDB8-0496383876CD}" srcOrd="0" destOrd="0" presId="urn:microsoft.com/office/officeart/2005/8/layout/vList4"/>
    <dgm:cxn modelId="{E9DB9221-EE1A-4D18-BCF4-D68265A64FF8}" type="presOf" srcId="{C5578B3B-53D4-41E8-9B64-8C66025E1AD3}" destId="{669EF7E0-A481-4F17-9160-2578BA4C886A}" srcOrd="1" destOrd="0" presId="urn:microsoft.com/office/officeart/2005/8/layout/vList4"/>
    <dgm:cxn modelId="{D53935CF-9DA4-4B90-BE42-E70CB196275F}" type="presOf" srcId="{50B19A5B-340D-4B86-95E6-66921FF8CED7}" destId="{B665C441-1CCA-41A4-9E7B-DCFE22BC34D3}" srcOrd="1" destOrd="0" presId="urn:microsoft.com/office/officeart/2005/8/layout/vList4"/>
    <dgm:cxn modelId="{D804B108-1065-4A87-BE3C-6EF4856C190C}" srcId="{50B19A5B-340D-4B86-95E6-66921FF8CED7}" destId="{FA706638-4E2A-45E0-88F3-5A0EB72999A4}" srcOrd="0" destOrd="0" parTransId="{6F0BA587-30D5-4EE3-8659-1599BA734753}" sibTransId="{F500AD8A-DF85-4956-BA5F-66AB59A5FABF}"/>
    <dgm:cxn modelId="{93B8FB2E-7332-4616-8D58-7C7E50B59880}" type="presOf" srcId="{B8006A46-78A6-47B1-8618-7CD057578A83}" destId="{4A3A79B9-59AF-4F4D-880B-A2622FB5695C}" srcOrd="0" destOrd="1" presId="urn:microsoft.com/office/officeart/2005/8/layout/vList4"/>
    <dgm:cxn modelId="{DA137492-D79B-42C3-8028-24B7FE749944}" type="presOf" srcId="{FA706638-4E2A-45E0-88F3-5A0EB72999A4}" destId="{4C12425F-EC50-4BF8-825F-55EB7D339797}" srcOrd="0" destOrd="1" presId="urn:microsoft.com/office/officeart/2005/8/layout/vList4"/>
    <dgm:cxn modelId="{8F3AD567-4164-4E55-89DA-9D11936122DC}" type="presOf" srcId="{50B19A5B-340D-4B86-95E6-66921FF8CED7}" destId="{4C12425F-EC50-4BF8-825F-55EB7D339797}" srcOrd="0" destOrd="0" presId="urn:microsoft.com/office/officeart/2005/8/layout/vList4"/>
    <dgm:cxn modelId="{A0CF0EEA-CAC2-4386-9A77-07CB94971741}" srcId="{C5578B3B-53D4-41E8-9B64-8C66025E1AD3}" destId="{B8006A46-78A6-47B1-8618-7CD057578A83}" srcOrd="0" destOrd="0" parTransId="{9E3D2B5F-2386-430C-8A7A-114084049983}" sibTransId="{570D3492-FFC6-4EC9-A5FA-C4B23D03FC43}"/>
    <dgm:cxn modelId="{C53CDD75-A006-4187-8AC7-8632E2A691A5}" srcId="{645193AB-76A1-4293-A8AE-3FD1AD7977FC}" destId="{50B19A5B-340D-4B86-95E6-66921FF8CED7}" srcOrd="0" destOrd="0" parTransId="{5E6E5CDA-ACC9-4679-9DEC-9ED686DB0281}" sibTransId="{0A14DD08-FB61-4CE0-83DD-0C0795CD296D}"/>
    <dgm:cxn modelId="{E24A2F22-8410-4D9A-88B9-6BD81F5AEF61}" type="presOf" srcId="{59AEAFAB-EEF3-431D-B431-495036BBD6D3}" destId="{D6464BBF-FB20-4F55-A008-6FEF1EAB2070}" srcOrd="1" destOrd="0" presId="urn:microsoft.com/office/officeart/2005/8/layout/vList4"/>
    <dgm:cxn modelId="{70E442B6-D37C-4B2A-9EEA-3B5D35BD3E6B}" type="presOf" srcId="{B8006A46-78A6-47B1-8618-7CD057578A83}" destId="{669EF7E0-A481-4F17-9160-2578BA4C886A}" srcOrd="1" destOrd="1" presId="urn:microsoft.com/office/officeart/2005/8/layout/vList4"/>
    <dgm:cxn modelId="{F8BF7613-0687-4FAE-BB20-AB721114F145}" type="presOf" srcId="{645193AB-76A1-4293-A8AE-3FD1AD7977FC}" destId="{AED0B33A-5E63-494F-BFA7-449D95AE2D44}" srcOrd="0" destOrd="0" presId="urn:microsoft.com/office/officeart/2005/8/layout/vList4"/>
    <dgm:cxn modelId="{8CDEE94E-7048-46D7-9253-8724244FB0E9}" srcId="{59AEAFAB-EEF3-431D-B431-495036BBD6D3}" destId="{4BF35007-D5A5-42CD-A203-80AB38F861F7}" srcOrd="1" destOrd="0" parTransId="{039F8988-5E38-43B1-B202-C773DBD2E9E5}" sibTransId="{32A65CFA-3865-40E5-BF2C-31887B1F2C51}"/>
    <dgm:cxn modelId="{CE086BB5-D6BC-4F6B-87B2-41810D998A1D}" type="presOf" srcId="{1CEDEDA0-4A91-436E-A394-7C38BB85D205}" destId="{D6464BBF-FB20-4F55-A008-6FEF1EAB2070}" srcOrd="1" destOrd="1" presId="urn:microsoft.com/office/officeart/2005/8/layout/vList4"/>
    <dgm:cxn modelId="{48C84319-56FB-498A-8232-63B84E7639AF}" type="presOf" srcId="{C5578B3B-53D4-41E8-9B64-8C66025E1AD3}" destId="{4A3A79B9-59AF-4F4D-880B-A2622FB5695C}" srcOrd="0" destOrd="0" presId="urn:microsoft.com/office/officeart/2005/8/layout/vList4"/>
    <dgm:cxn modelId="{C9E2B3E7-6FB6-43BC-8873-5A81BAF64FA4}" type="presOf" srcId="{4BF35007-D5A5-42CD-A203-80AB38F861F7}" destId="{D6464BBF-FB20-4F55-A008-6FEF1EAB2070}" srcOrd="1" destOrd="2" presId="urn:microsoft.com/office/officeart/2005/8/layout/vList4"/>
    <dgm:cxn modelId="{BBE6AC33-8BFB-4A99-97C3-A8785189D130}" srcId="{645193AB-76A1-4293-A8AE-3FD1AD7977FC}" destId="{C5578B3B-53D4-41E8-9B64-8C66025E1AD3}" srcOrd="1" destOrd="0" parTransId="{C3462C41-DE9F-4563-A17C-DB72679478A2}" sibTransId="{1632E8B9-853A-4944-9A4B-2B04882BE33E}"/>
    <dgm:cxn modelId="{6D83E8F4-42A6-40B4-8B9C-4487F9C0E57E}" srcId="{645193AB-76A1-4293-A8AE-3FD1AD7977FC}" destId="{59AEAFAB-EEF3-431D-B431-495036BBD6D3}" srcOrd="2" destOrd="0" parTransId="{56C9DD2B-5BF7-4B9E-994E-BC55CE4B261A}" sibTransId="{004E3E4E-4D02-4899-B941-EC0C5B7D5927}"/>
    <dgm:cxn modelId="{A425EBCF-11DF-410C-ADD3-416E96DEE61D}" type="presOf" srcId="{1CEDEDA0-4A91-436E-A394-7C38BB85D205}" destId="{A5D55E65-642E-4B05-BDB8-0496383876CD}" srcOrd="0" destOrd="1" presId="urn:microsoft.com/office/officeart/2005/8/layout/vList4"/>
    <dgm:cxn modelId="{F95F13E4-0061-4881-919C-13C324F7959F}" srcId="{59AEAFAB-EEF3-431D-B431-495036BBD6D3}" destId="{1CEDEDA0-4A91-436E-A394-7C38BB85D205}" srcOrd="0" destOrd="0" parTransId="{E2A722E6-C101-4833-8D68-318F89D5F046}" sibTransId="{D82EE7FA-7DD1-4BD5-85AB-16FD0F792557}"/>
    <dgm:cxn modelId="{FE885AA1-C01B-47CA-9350-FF05AFB35C76}" type="presOf" srcId="{4BF35007-D5A5-42CD-A203-80AB38F861F7}" destId="{A5D55E65-642E-4B05-BDB8-0496383876CD}" srcOrd="0" destOrd="2" presId="urn:microsoft.com/office/officeart/2005/8/layout/vList4"/>
    <dgm:cxn modelId="{54ECB8B5-6B8F-4337-B04D-3E8DE4F2A977}" type="presOf" srcId="{FA706638-4E2A-45E0-88F3-5A0EB72999A4}" destId="{B665C441-1CCA-41A4-9E7B-DCFE22BC34D3}" srcOrd="1" destOrd="1" presId="urn:microsoft.com/office/officeart/2005/8/layout/vList4"/>
    <dgm:cxn modelId="{DAFB58A5-F64E-4339-AB8D-80068F879991}" type="presParOf" srcId="{AED0B33A-5E63-494F-BFA7-449D95AE2D44}" destId="{AFB6651A-DC74-4518-8142-FBA88D2C2405}" srcOrd="0" destOrd="0" presId="urn:microsoft.com/office/officeart/2005/8/layout/vList4"/>
    <dgm:cxn modelId="{C31FB1AC-8DE2-47B2-8F5B-882805FA7C9E}" type="presParOf" srcId="{AFB6651A-DC74-4518-8142-FBA88D2C2405}" destId="{4C12425F-EC50-4BF8-825F-55EB7D339797}" srcOrd="0" destOrd="0" presId="urn:microsoft.com/office/officeart/2005/8/layout/vList4"/>
    <dgm:cxn modelId="{0C45BEA9-5188-42F4-8D16-11455A0776A0}" type="presParOf" srcId="{AFB6651A-DC74-4518-8142-FBA88D2C2405}" destId="{FB5A7CF0-C2E8-4DD4-879F-B8D51984798B}" srcOrd="1" destOrd="0" presId="urn:microsoft.com/office/officeart/2005/8/layout/vList4"/>
    <dgm:cxn modelId="{CE4F71C4-855C-4C8C-B2F4-C7F9B6870B1D}" type="presParOf" srcId="{AFB6651A-DC74-4518-8142-FBA88D2C2405}" destId="{B665C441-1CCA-41A4-9E7B-DCFE22BC34D3}" srcOrd="2" destOrd="0" presId="urn:microsoft.com/office/officeart/2005/8/layout/vList4"/>
    <dgm:cxn modelId="{7B461BCC-1423-480E-9777-7944027C4771}" type="presParOf" srcId="{AED0B33A-5E63-494F-BFA7-449D95AE2D44}" destId="{7F6802A4-351E-4ED9-A584-73CAB6D14423}" srcOrd="1" destOrd="0" presId="urn:microsoft.com/office/officeart/2005/8/layout/vList4"/>
    <dgm:cxn modelId="{56F70DD6-C6E5-4A14-8B10-7B670F2543CF}" type="presParOf" srcId="{AED0B33A-5E63-494F-BFA7-449D95AE2D44}" destId="{6205FBCF-05E0-4D64-BA4B-A4374E40D03D}" srcOrd="2" destOrd="0" presId="urn:microsoft.com/office/officeart/2005/8/layout/vList4"/>
    <dgm:cxn modelId="{C553D7B3-1165-4185-850E-910B8D4B52E0}" type="presParOf" srcId="{6205FBCF-05E0-4D64-BA4B-A4374E40D03D}" destId="{4A3A79B9-59AF-4F4D-880B-A2622FB5695C}" srcOrd="0" destOrd="0" presId="urn:microsoft.com/office/officeart/2005/8/layout/vList4"/>
    <dgm:cxn modelId="{28CCF2EF-6B2F-4CF7-BE8C-7EDB44B27EAA}" type="presParOf" srcId="{6205FBCF-05E0-4D64-BA4B-A4374E40D03D}" destId="{C817E929-BB0C-469C-AA40-4B47D391B69C}" srcOrd="1" destOrd="0" presId="urn:microsoft.com/office/officeart/2005/8/layout/vList4"/>
    <dgm:cxn modelId="{03EBB8D0-CDC6-41D8-904B-091C214CB5C2}" type="presParOf" srcId="{6205FBCF-05E0-4D64-BA4B-A4374E40D03D}" destId="{669EF7E0-A481-4F17-9160-2578BA4C886A}" srcOrd="2" destOrd="0" presId="urn:microsoft.com/office/officeart/2005/8/layout/vList4"/>
    <dgm:cxn modelId="{D09F8C40-46AF-4C75-AC6A-4C82A182FA60}" type="presParOf" srcId="{AED0B33A-5E63-494F-BFA7-449D95AE2D44}" destId="{AF3D4B52-E140-4077-B9EB-257904A09992}" srcOrd="3" destOrd="0" presId="urn:microsoft.com/office/officeart/2005/8/layout/vList4"/>
    <dgm:cxn modelId="{021E62CE-B317-40EB-9962-23F84205FEB4}" type="presParOf" srcId="{AED0B33A-5E63-494F-BFA7-449D95AE2D44}" destId="{89F85CB7-612D-4F60-9070-5D01FD4761F8}" srcOrd="4" destOrd="0" presId="urn:microsoft.com/office/officeart/2005/8/layout/vList4"/>
    <dgm:cxn modelId="{8993F1BA-7230-4D57-B7D1-97D77CFD4F8A}" type="presParOf" srcId="{89F85CB7-612D-4F60-9070-5D01FD4761F8}" destId="{A5D55E65-642E-4B05-BDB8-0496383876CD}" srcOrd="0" destOrd="0" presId="urn:microsoft.com/office/officeart/2005/8/layout/vList4"/>
    <dgm:cxn modelId="{FD4CCA9A-7CCD-4FD3-AF82-D5AA86906118}" type="presParOf" srcId="{89F85CB7-612D-4F60-9070-5D01FD4761F8}" destId="{7DA03DE7-B156-4E6D-8018-542DF5B252BB}" srcOrd="1" destOrd="0" presId="urn:microsoft.com/office/officeart/2005/8/layout/vList4"/>
    <dgm:cxn modelId="{436A24A7-4A9A-4FE0-A91E-1DDEEF7153AB}" type="presParOf" srcId="{89F85CB7-612D-4F60-9070-5D01FD4761F8}" destId="{D6464BBF-FB20-4F55-A008-6FEF1EAB2070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AA96274-DAF7-45B8-BDC3-CFD6D93AA646}" type="doc">
      <dgm:prSet loTypeId="urn:microsoft.com/office/officeart/2005/8/layout/hList7" loCatId="list" qsTypeId="urn:microsoft.com/office/officeart/2005/8/quickstyle/simple1" qsCatId="simple" csTypeId="urn:microsoft.com/office/officeart/2005/8/colors/colorful4" csCatId="colorful" phldr="1"/>
      <dgm:spPr/>
    </dgm:pt>
    <dgm:pt modelId="{0CFFCA11-328E-48D0-B79C-7A32AE504716}">
      <dgm:prSet phldrT="[Texto]" phldr="1"/>
      <dgm:spPr/>
      <dgm:t>
        <a:bodyPr/>
        <a:lstStyle/>
        <a:p>
          <a:endParaRPr lang="es-CO" dirty="0"/>
        </a:p>
      </dgm:t>
    </dgm:pt>
    <dgm:pt modelId="{8F043E46-4DDB-4460-BC50-327BD4A48477}" type="parTrans" cxnId="{5DACF44C-2238-45B4-B9E8-2FAD2388E36E}">
      <dgm:prSet/>
      <dgm:spPr/>
      <dgm:t>
        <a:bodyPr/>
        <a:lstStyle/>
        <a:p>
          <a:endParaRPr lang="es-CO"/>
        </a:p>
      </dgm:t>
    </dgm:pt>
    <dgm:pt modelId="{62079571-E576-4DBF-BA0A-1150338DF9D5}" type="sibTrans" cxnId="{5DACF44C-2238-45B4-B9E8-2FAD2388E36E}">
      <dgm:prSet/>
      <dgm:spPr/>
      <dgm:t>
        <a:bodyPr/>
        <a:lstStyle/>
        <a:p>
          <a:endParaRPr lang="es-CO"/>
        </a:p>
      </dgm:t>
    </dgm:pt>
    <dgm:pt modelId="{91F302B9-FE63-4A7E-895E-18567352EBED}">
      <dgm:prSet phldrT="[Texto]" phldr="1"/>
      <dgm:spPr/>
      <dgm:t>
        <a:bodyPr/>
        <a:lstStyle/>
        <a:p>
          <a:endParaRPr lang="es-CO" dirty="0"/>
        </a:p>
      </dgm:t>
    </dgm:pt>
    <dgm:pt modelId="{30ECA20E-CD20-4B15-8797-23B8A8079C76}" type="parTrans" cxnId="{DA17AE43-B84D-49C4-BE66-77519B433B43}">
      <dgm:prSet/>
      <dgm:spPr/>
      <dgm:t>
        <a:bodyPr/>
        <a:lstStyle/>
        <a:p>
          <a:endParaRPr lang="es-CO"/>
        </a:p>
      </dgm:t>
    </dgm:pt>
    <dgm:pt modelId="{E3093C8C-2441-42DF-B4D9-3D4E6B7B005F}" type="sibTrans" cxnId="{DA17AE43-B84D-49C4-BE66-77519B433B43}">
      <dgm:prSet/>
      <dgm:spPr/>
      <dgm:t>
        <a:bodyPr/>
        <a:lstStyle/>
        <a:p>
          <a:endParaRPr lang="es-CO"/>
        </a:p>
      </dgm:t>
    </dgm:pt>
    <dgm:pt modelId="{36274017-4613-47CB-B94C-9EF83AB24658}">
      <dgm:prSet phldrT="[Texto]" phldr="1"/>
      <dgm:spPr/>
      <dgm:t>
        <a:bodyPr/>
        <a:lstStyle/>
        <a:p>
          <a:endParaRPr lang="es-CO" dirty="0"/>
        </a:p>
      </dgm:t>
    </dgm:pt>
    <dgm:pt modelId="{EB06A8C5-2546-4090-8FDB-D47A6C10EC0F}" type="parTrans" cxnId="{7F704139-17F0-4843-A40B-92524741592D}">
      <dgm:prSet/>
      <dgm:spPr/>
      <dgm:t>
        <a:bodyPr/>
        <a:lstStyle/>
        <a:p>
          <a:endParaRPr lang="es-CO"/>
        </a:p>
      </dgm:t>
    </dgm:pt>
    <dgm:pt modelId="{EFEFCA5F-96CC-4B4D-BEA5-B46F570F7648}" type="sibTrans" cxnId="{7F704139-17F0-4843-A40B-92524741592D}">
      <dgm:prSet/>
      <dgm:spPr/>
      <dgm:t>
        <a:bodyPr/>
        <a:lstStyle/>
        <a:p>
          <a:endParaRPr lang="es-CO"/>
        </a:p>
      </dgm:t>
    </dgm:pt>
    <dgm:pt modelId="{E88C1D51-DF52-4228-8442-11F9FE455FE8}">
      <dgm:prSet/>
      <dgm:spPr/>
      <dgm:t>
        <a:bodyPr/>
        <a:lstStyle/>
        <a:p>
          <a:endParaRPr lang="es-CO"/>
        </a:p>
      </dgm:t>
    </dgm:pt>
    <dgm:pt modelId="{4FE17B72-B5AA-4337-9AF8-C2AF340F5C41}" type="parTrans" cxnId="{274754B8-2E4A-427B-AAB2-CC4642378DEB}">
      <dgm:prSet/>
      <dgm:spPr/>
      <dgm:t>
        <a:bodyPr/>
        <a:lstStyle/>
        <a:p>
          <a:endParaRPr lang="es-CO"/>
        </a:p>
      </dgm:t>
    </dgm:pt>
    <dgm:pt modelId="{E3A6F639-B279-4C73-9E32-F6EA5AF02601}" type="sibTrans" cxnId="{274754B8-2E4A-427B-AAB2-CC4642378DEB}">
      <dgm:prSet/>
      <dgm:spPr/>
      <dgm:t>
        <a:bodyPr/>
        <a:lstStyle/>
        <a:p>
          <a:endParaRPr lang="es-CO"/>
        </a:p>
      </dgm:t>
    </dgm:pt>
    <dgm:pt modelId="{EA4E4449-5829-4201-8557-E1A3C70151EB}" type="pres">
      <dgm:prSet presAssocID="{CAA96274-DAF7-45B8-BDC3-CFD6D93AA646}" presName="Name0" presStyleCnt="0">
        <dgm:presLayoutVars>
          <dgm:dir/>
          <dgm:resizeHandles val="exact"/>
        </dgm:presLayoutVars>
      </dgm:prSet>
      <dgm:spPr/>
    </dgm:pt>
    <dgm:pt modelId="{2C5188B8-FFDD-4DED-A031-7C8D26AA41E8}" type="pres">
      <dgm:prSet presAssocID="{CAA96274-DAF7-45B8-BDC3-CFD6D93AA646}" presName="fgShape" presStyleLbl="fgShp" presStyleIdx="0" presStyleCnt="1" custLinFactNeighborX="1453" custLinFactNeighborY="-23608"/>
      <dgm:spPr/>
    </dgm:pt>
    <dgm:pt modelId="{9C08FD9D-9763-42AC-BF82-F346427C7218}" type="pres">
      <dgm:prSet presAssocID="{CAA96274-DAF7-45B8-BDC3-CFD6D93AA646}" presName="linComp" presStyleCnt="0"/>
      <dgm:spPr/>
    </dgm:pt>
    <dgm:pt modelId="{D60DCBAE-2868-4E7A-A30B-3A3F7B4665B2}" type="pres">
      <dgm:prSet presAssocID="{0CFFCA11-328E-48D0-B79C-7A32AE504716}" presName="compNode" presStyleCnt="0"/>
      <dgm:spPr/>
    </dgm:pt>
    <dgm:pt modelId="{72074AD0-694F-4E09-A701-897CFD949E52}" type="pres">
      <dgm:prSet presAssocID="{0CFFCA11-328E-48D0-B79C-7A32AE504716}" presName="bkgdShape" presStyleLbl="node1" presStyleIdx="0" presStyleCnt="4" custLinFactNeighborX="1023" custLinFactNeighborY="501"/>
      <dgm:spPr/>
      <dgm:t>
        <a:bodyPr/>
        <a:lstStyle/>
        <a:p>
          <a:endParaRPr lang="es-CO"/>
        </a:p>
      </dgm:t>
    </dgm:pt>
    <dgm:pt modelId="{BCD0C21A-5A74-4CFE-93D8-2D0E74FA849F}" type="pres">
      <dgm:prSet presAssocID="{0CFFCA11-328E-48D0-B79C-7A32AE504716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8C2234B-7C4E-4EC6-9658-959868F0DA20}" type="pres">
      <dgm:prSet presAssocID="{0CFFCA11-328E-48D0-B79C-7A32AE504716}" presName="invisiNode" presStyleLbl="node1" presStyleIdx="0" presStyleCnt="4"/>
      <dgm:spPr/>
    </dgm:pt>
    <dgm:pt modelId="{14A7CE44-740A-4F27-A2F6-E256D9AAE0E0}" type="pres">
      <dgm:prSet presAssocID="{0CFFCA11-328E-48D0-B79C-7A32AE504716}" presName="imagNode" presStyleLbl="fgImgPlace1" presStyleIdx="0" presStyleCnt="4"/>
      <dgm:spPr/>
    </dgm:pt>
    <dgm:pt modelId="{359A57C1-DC41-427C-BEA6-45CEA3E68124}" type="pres">
      <dgm:prSet presAssocID="{62079571-E576-4DBF-BA0A-1150338DF9D5}" presName="sibTrans" presStyleLbl="sibTrans2D1" presStyleIdx="0" presStyleCnt="0"/>
      <dgm:spPr/>
      <dgm:t>
        <a:bodyPr/>
        <a:lstStyle/>
        <a:p>
          <a:endParaRPr lang="es-CO"/>
        </a:p>
      </dgm:t>
    </dgm:pt>
    <dgm:pt modelId="{CAB05199-ABC5-42F6-814B-F267541097FA}" type="pres">
      <dgm:prSet presAssocID="{E88C1D51-DF52-4228-8442-11F9FE455FE8}" presName="compNode" presStyleCnt="0"/>
      <dgm:spPr/>
    </dgm:pt>
    <dgm:pt modelId="{E3C3A674-B7EE-4CB0-8AF8-6E2F7C39F771}" type="pres">
      <dgm:prSet presAssocID="{E88C1D51-DF52-4228-8442-11F9FE455FE8}" presName="bkgdShape" presStyleLbl="node1" presStyleIdx="1" presStyleCnt="4"/>
      <dgm:spPr/>
      <dgm:t>
        <a:bodyPr/>
        <a:lstStyle/>
        <a:p>
          <a:endParaRPr lang="es-CO"/>
        </a:p>
      </dgm:t>
    </dgm:pt>
    <dgm:pt modelId="{9610F556-5823-4A1C-94EB-3A69ADE40A9C}" type="pres">
      <dgm:prSet presAssocID="{E88C1D51-DF52-4228-8442-11F9FE455FE8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A20B608-42AC-40D6-BFB0-C3CCBE3DAC77}" type="pres">
      <dgm:prSet presAssocID="{E88C1D51-DF52-4228-8442-11F9FE455FE8}" presName="invisiNode" presStyleLbl="node1" presStyleIdx="1" presStyleCnt="4"/>
      <dgm:spPr/>
    </dgm:pt>
    <dgm:pt modelId="{BA3446ED-2D08-4EAA-AC2A-CA27A5764567}" type="pres">
      <dgm:prSet presAssocID="{E88C1D51-DF52-4228-8442-11F9FE455FE8}" presName="imagNode" presStyleLbl="fgImgPlace1" presStyleIdx="1" presStyleCnt="4"/>
      <dgm:spPr/>
    </dgm:pt>
    <dgm:pt modelId="{A8AB8A77-7B36-4FA1-8171-D312FF3C1395}" type="pres">
      <dgm:prSet presAssocID="{E3A6F639-B279-4C73-9E32-F6EA5AF02601}" presName="sibTrans" presStyleLbl="sibTrans2D1" presStyleIdx="0" presStyleCnt="0"/>
      <dgm:spPr/>
      <dgm:t>
        <a:bodyPr/>
        <a:lstStyle/>
        <a:p>
          <a:endParaRPr lang="es-CO"/>
        </a:p>
      </dgm:t>
    </dgm:pt>
    <dgm:pt modelId="{71BB88A3-8FE5-432B-B747-892F6172D764}" type="pres">
      <dgm:prSet presAssocID="{91F302B9-FE63-4A7E-895E-18567352EBED}" presName="compNode" presStyleCnt="0"/>
      <dgm:spPr/>
    </dgm:pt>
    <dgm:pt modelId="{486E7974-E085-4671-9DC2-9435BD814D42}" type="pres">
      <dgm:prSet presAssocID="{91F302B9-FE63-4A7E-895E-18567352EBED}" presName="bkgdShape" presStyleLbl="node1" presStyleIdx="2" presStyleCnt="4"/>
      <dgm:spPr/>
      <dgm:t>
        <a:bodyPr/>
        <a:lstStyle/>
        <a:p>
          <a:endParaRPr lang="es-CO"/>
        </a:p>
      </dgm:t>
    </dgm:pt>
    <dgm:pt modelId="{EB22D77B-963E-46D5-991B-27AEFC12EB26}" type="pres">
      <dgm:prSet presAssocID="{91F302B9-FE63-4A7E-895E-18567352EBED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36BB256-454F-447E-9C5B-A57D85A02552}" type="pres">
      <dgm:prSet presAssocID="{91F302B9-FE63-4A7E-895E-18567352EBED}" presName="invisiNode" presStyleLbl="node1" presStyleIdx="2" presStyleCnt="4"/>
      <dgm:spPr/>
    </dgm:pt>
    <dgm:pt modelId="{CF52BB0E-E8F5-4E51-82A5-C6BAFC40FB92}" type="pres">
      <dgm:prSet presAssocID="{91F302B9-FE63-4A7E-895E-18567352EBED}" presName="imagNode" presStyleLbl="fgImgPlace1" presStyleIdx="2" presStyleCnt="4"/>
      <dgm:spPr/>
    </dgm:pt>
    <dgm:pt modelId="{C5D6BDFD-5771-46A7-9775-B3D1D54D3C74}" type="pres">
      <dgm:prSet presAssocID="{E3093C8C-2441-42DF-B4D9-3D4E6B7B005F}" presName="sibTrans" presStyleLbl="sibTrans2D1" presStyleIdx="0" presStyleCnt="0"/>
      <dgm:spPr/>
      <dgm:t>
        <a:bodyPr/>
        <a:lstStyle/>
        <a:p>
          <a:endParaRPr lang="es-CO"/>
        </a:p>
      </dgm:t>
    </dgm:pt>
    <dgm:pt modelId="{9D4408E6-D945-4C42-9C44-04C4E3D12C55}" type="pres">
      <dgm:prSet presAssocID="{36274017-4613-47CB-B94C-9EF83AB24658}" presName="compNode" presStyleCnt="0"/>
      <dgm:spPr/>
    </dgm:pt>
    <dgm:pt modelId="{33534952-28EA-4D5B-AA73-708FB0F443C4}" type="pres">
      <dgm:prSet presAssocID="{36274017-4613-47CB-B94C-9EF83AB24658}" presName="bkgdShape" presStyleLbl="node1" presStyleIdx="3" presStyleCnt="4"/>
      <dgm:spPr/>
      <dgm:t>
        <a:bodyPr/>
        <a:lstStyle/>
        <a:p>
          <a:endParaRPr lang="es-CO"/>
        </a:p>
      </dgm:t>
    </dgm:pt>
    <dgm:pt modelId="{72E0D9AF-616A-4722-B694-4E8671E576C7}" type="pres">
      <dgm:prSet presAssocID="{36274017-4613-47CB-B94C-9EF83AB24658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D833FDD-D59B-46E9-B546-5BACA96D2D60}" type="pres">
      <dgm:prSet presAssocID="{36274017-4613-47CB-B94C-9EF83AB24658}" presName="invisiNode" presStyleLbl="node1" presStyleIdx="3" presStyleCnt="4"/>
      <dgm:spPr/>
    </dgm:pt>
    <dgm:pt modelId="{3AEDC146-030E-4E4D-819E-371DD251DC48}" type="pres">
      <dgm:prSet presAssocID="{36274017-4613-47CB-B94C-9EF83AB24658}" presName="imagNode" presStyleLbl="fgImgPlace1" presStyleIdx="3" presStyleCnt="4" custLinFactNeighborX="2613" custLinFactNeighborY="4516"/>
      <dgm:spPr/>
    </dgm:pt>
  </dgm:ptLst>
  <dgm:cxnLst>
    <dgm:cxn modelId="{D623378B-0BC7-40FB-8595-D235AE12299B}" type="presOf" srcId="{91F302B9-FE63-4A7E-895E-18567352EBED}" destId="{486E7974-E085-4671-9DC2-9435BD814D42}" srcOrd="0" destOrd="0" presId="urn:microsoft.com/office/officeart/2005/8/layout/hList7"/>
    <dgm:cxn modelId="{2E8444D0-BAFA-4C41-93EA-8C4E03F7618E}" type="presOf" srcId="{0CFFCA11-328E-48D0-B79C-7A32AE504716}" destId="{72074AD0-694F-4E09-A701-897CFD949E52}" srcOrd="0" destOrd="0" presId="urn:microsoft.com/office/officeart/2005/8/layout/hList7"/>
    <dgm:cxn modelId="{274754B8-2E4A-427B-AAB2-CC4642378DEB}" srcId="{CAA96274-DAF7-45B8-BDC3-CFD6D93AA646}" destId="{E88C1D51-DF52-4228-8442-11F9FE455FE8}" srcOrd="1" destOrd="0" parTransId="{4FE17B72-B5AA-4337-9AF8-C2AF340F5C41}" sibTransId="{E3A6F639-B279-4C73-9E32-F6EA5AF02601}"/>
    <dgm:cxn modelId="{5DACF44C-2238-45B4-B9E8-2FAD2388E36E}" srcId="{CAA96274-DAF7-45B8-BDC3-CFD6D93AA646}" destId="{0CFFCA11-328E-48D0-B79C-7A32AE504716}" srcOrd="0" destOrd="0" parTransId="{8F043E46-4DDB-4460-BC50-327BD4A48477}" sibTransId="{62079571-E576-4DBF-BA0A-1150338DF9D5}"/>
    <dgm:cxn modelId="{DA17AE43-B84D-49C4-BE66-77519B433B43}" srcId="{CAA96274-DAF7-45B8-BDC3-CFD6D93AA646}" destId="{91F302B9-FE63-4A7E-895E-18567352EBED}" srcOrd="2" destOrd="0" parTransId="{30ECA20E-CD20-4B15-8797-23B8A8079C76}" sibTransId="{E3093C8C-2441-42DF-B4D9-3D4E6B7B005F}"/>
    <dgm:cxn modelId="{088F8A9D-121D-42D4-A9CE-DB17B6848104}" type="presOf" srcId="{E3093C8C-2441-42DF-B4D9-3D4E6B7B005F}" destId="{C5D6BDFD-5771-46A7-9775-B3D1D54D3C74}" srcOrd="0" destOrd="0" presId="urn:microsoft.com/office/officeart/2005/8/layout/hList7"/>
    <dgm:cxn modelId="{B0B1CB3F-7CAA-46E0-A882-BA111F0BD631}" type="presOf" srcId="{E88C1D51-DF52-4228-8442-11F9FE455FE8}" destId="{E3C3A674-B7EE-4CB0-8AF8-6E2F7C39F771}" srcOrd="0" destOrd="0" presId="urn:microsoft.com/office/officeart/2005/8/layout/hList7"/>
    <dgm:cxn modelId="{F5347B7D-BCFA-44EF-870C-450A9EED8DFB}" type="presOf" srcId="{91F302B9-FE63-4A7E-895E-18567352EBED}" destId="{EB22D77B-963E-46D5-991B-27AEFC12EB26}" srcOrd="1" destOrd="0" presId="urn:microsoft.com/office/officeart/2005/8/layout/hList7"/>
    <dgm:cxn modelId="{F48F0236-EE79-4AF2-84F2-0C7D44A0D5B5}" type="presOf" srcId="{62079571-E576-4DBF-BA0A-1150338DF9D5}" destId="{359A57C1-DC41-427C-BEA6-45CEA3E68124}" srcOrd="0" destOrd="0" presId="urn:microsoft.com/office/officeart/2005/8/layout/hList7"/>
    <dgm:cxn modelId="{B2209D9B-36A8-467E-858A-F0CF88BFDA9D}" type="presOf" srcId="{E3A6F639-B279-4C73-9E32-F6EA5AF02601}" destId="{A8AB8A77-7B36-4FA1-8171-D312FF3C1395}" srcOrd="0" destOrd="0" presId="urn:microsoft.com/office/officeart/2005/8/layout/hList7"/>
    <dgm:cxn modelId="{5964C2CB-A4A0-4192-AF62-EAEA55A25505}" type="presOf" srcId="{36274017-4613-47CB-B94C-9EF83AB24658}" destId="{72E0D9AF-616A-4722-B694-4E8671E576C7}" srcOrd="1" destOrd="0" presId="urn:microsoft.com/office/officeart/2005/8/layout/hList7"/>
    <dgm:cxn modelId="{7D0356AE-0200-4B8D-8F87-A11DE77CEAFE}" type="presOf" srcId="{0CFFCA11-328E-48D0-B79C-7A32AE504716}" destId="{BCD0C21A-5A74-4CFE-93D8-2D0E74FA849F}" srcOrd="1" destOrd="0" presId="urn:microsoft.com/office/officeart/2005/8/layout/hList7"/>
    <dgm:cxn modelId="{7F704139-17F0-4843-A40B-92524741592D}" srcId="{CAA96274-DAF7-45B8-BDC3-CFD6D93AA646}" destId="{36274017-4613-47CB-B94C-9EF83AB24658}" srcOrd="3" destOrd="0" parTransId="{EB06A8C5-2546-4090-8FDB-D47A6C10EC0F}" sibTransId="{EFEFCA5F-96CC-4B4D-BEA5-B46F570F7648}"/>
    <dgm:cxn modelId="{87256029-5C79-4BD8-AC7A-85DC6B3FA1A5}" type="presOf" srcId="{E88C1D51-DF52-4228-8442-11F9FE455FE8}" destId="{9610F556-5823-4A1C-94EB-3A69ADE40A9C}" srcOrd="1" destOrd="0" presId="urn:microsoft.com/office/officeart/2005/8/layout/hList7"/>
    <dgm:cxn modelId="{8B1BC533-DD72-4E38-A488-79B94185D89E}" type="presOf" srcId="{CAA96274-DAF7-45B8-BDC3-CFD6D93AA646}" destId="{EA4E4449-5829-4201-8557-E1A3C70151EB}" srcOrd="0" destOrd="0" presId="urn:microsoft.com/office/officeart/2005/8/layout/hList7"/>
    <dgm:cxn modelId="{0D510ACC-6272-4640-8B11-716911F831F8}" type="presOf" srcId="{36274017-4613-47CB-B94C-9EF83AB24658}" destId="{33534952-28EA-4D5B-AA73-708FB0F443C4}" srcOrd="0" destOrd="0" presId="urn:microsoft.com/office/officeart/2005/8/layout/hList7"/>
    <dgm:cxn modelId="{5D9C14F9-F08E-439E-89C0-04D7CD0C4C9E}" type="presParOf" srcId="{EA4E4449-5829-4201-8557-E1A3C70151EB}" destId="{2C5188B8-FFDD-4DED-A031-7C8D26AA41E8}" srcOrd="0" destOrd="0" presId="urn:microsoft.com/office/officeart/2005/8/layout/hList7"/>
    <dgm:cxn modelId="{0024192F-C1B8-42D4-BF15-215248DE8F1C}" type="presParOf" srcId="{EA4E4449-5829-4201-8557-E1A3C70151EB}" destId="{9C08FD9D-9763-42AC-BF82-F346427C7218}" srcOrd="1" destOrd="0" presId="urn:microsoft.com/office/officeart/2005/8/layout/hList7"/>
    <dgm:cxn modelId="{E633E805-0195-45CB-9AE7-A6511FE76BEC}" type="presParOf" srcId="{9C08FD9D-9763-42AC-BF82-F346427C7218}" destId="{D60DCBAE-2868-4E7A-A30B-3A3F7B4665B2}" srcOrd="0" destOrd="0" presId="urn:microsoft.com/office/officeart/2005/8/layout/hList7"/>
    <dgm:cxn modelId="{848F619F-3E55-4869-8722-A9668DDDAB7F}" type="presParOf" srcId="{D60DCBAE-2868-4E7A-A30B-3A3F7B4665B2}" destId="{72074AD0-694F-4E09-A701-897CFD949E52}" srcOrd="0" destOrd="0" presId="urn:microsoft.com/office/officeart/2005/8/layout/hList7"/>
    <dgm:cxn modelId="{9906978C-185B-4418-9896-015C4954DB66}" type="presParOf" srcId="{D60DCBAE-2868-4E7A-A30B-3A3F7B4665B2}" destId="{BCD0C21A-5A74-4CFE-93D8-2D0E74FA849F}" srcOrd="1" destOrd="0" presId="urn:microsoft.com/office/officeart/2005/8/layout/hList7"/>
    <dgm:cxn modelId="{235D7344-EECB-4783-BA9F-8D0BA4BD4580}" type="presParOf" srcId="{D60DCBAE-2868-4E7A-A30B-3A3F7B4665B2}" destId="{D8C2234B-7C4E-4EC6-9658-959868F0DA20}" srcOrd="2" destOrd="0" presId="urn:microsoft.com/office/officeart/2005/8/layout/hList7"/>
    <dgm:cxn modelId="{3A172A96-B861-4151-B443-C8C2C1FF4795}" type="presParOf" srcId="{D60DCBAE-2868-4E7A-A30B-3A3F7B4665B2}" destId="{14A7CE44-740A-4F27-A2F6-E256D9AAE0E0}" srcOrd="3" destOrd="0" presId="urn:microsoft.com/office/officeart/2005/8/layout/hList7"/>
    <dgm:cxn modelId="{1D13D1DC-2370-4CE8-AF31-293BC7050024}" type="presParOf" srcId="{9C08FD9D-9763-42AC-BF82-F346427C7218}" destId="{359A57C1-DC41-427C-BEA6-45CEA3E68124}" srcOrd="1" destOrd="0" presId="urn:microsoft.com/office/officeart/2005/8/layout/hList7"/>
    <dgm:cxn modelId="{A7080C39-F159-4B2E-9F8D-283163DF2B3F}" type="presParOf" srcId="{9C08FD9D-9763-42AC-BF82-F346427C7218}" destId="{CAB05199-ABC5-42F6-814B-F267541097FA}" srcOrd="2" destOrd="0" presId="urn:microsoft.com/office/officeart/2005/8/layout/hList7"/>
    <dgm:cxn modelId="{3ED533E9-5E83-4E20-9573-DBA15826C8A1}" type="presParOf" srcId="{CAB05199-ABC5-42F6-814B-F267541097FA}" destId="{E3C3A674-B7EE-4CB0-8AF8-6E2F7C39F771}" srcOrd="0" destOrd="0" presId="urn:microsoft.com/office/officeart/2005/8/layout/hList7"/>
    <dgm:cxn modelId="{2A100ECC-E044-4F20-B449-D05D890398CB}" type="presParOf" srcId="{CAB05199-ABC5-42F6-814B-F267541097FA}" destId="{9610F556-5823-4A1C-94EB-3A69ADE40A9C}" srcOrd="1" destOrd="0" presId="urn:microsoft.com/office/officeart/2005/8/layout/hList7"/>
    <dgm:cxn modelId="{0AC7C606-19F4-407D-A9C6-5D3E923828AB}" type="presParOf" srcId="{CAB05199-ABC5-42F6-814B-F267541097FA}" destId="{0A20B608-42AC-40D6-BFB0-C3CCBE3DAC77}" srcOrd="2" destOrd="0" presId="urn:microsoft.com/office/officeart/2005/8/layout/hList7"/>
    <dgm:cxn modelId="{EC863DF3-9F75-4DD1-B65D-45D6CBB22598}" type="presParOf" srcId="{CAB05199-ABC5-42F6-814B-F267541097FA}" destId="{BA3446ED-2D08-4EAA-AC2A-CA27A5764567}" srcOrd="3" destOrd="0" presId="urn:microsoft.com/office/officeart/2005/8/layout/hList7"/>
    <dgm:cxn modelId="{FD0857FD-75FB-4DF9-943C-5ADE7F01539A}" type="presParOf" srcId="{9C08FD9D-9763-42AC-BF82-F346427C7218}" destId="{A8AB8A77-7B36-4FA1-8171-D312FF3C1395}" srcOrd="3" destOrd="0" presId="urn:microsoft.com/office/officeart/2005/8/layout/hList7"/>
    <dgm:cxn modelId="{452348AF-94EC-428B-ACD2-A553168A6FAE}" type="presParOf" srcId="{9C08FD9D-9763-42AC-BF82-F346427C7218}" destId="{71BB88A3-8FE5-432B-B747-892F6172D764}" srcOrd="4" destOrd="0" presId="urn:microsoft.com/office/officeart/2005/8/layout/hList7"/>
    <dgm:cxn modelId="{3492A7C5-A317-4D9E-AFEB-39B63736734D}" type="presParOf" srcId="{71BB88A3-8FE5-432B-B747-892F6172D764}" destId="{486E7974-E085-4671-9DC2-9435BD814D42}" srcOrd="0" destOrd="0" presId="urn:microsoft.com/office/officeart/2005/8/layout/hList7"/>
    <dgm:cxn modelId="{2B8C1A96-4942-4E18-94C6-4A3782AFF59D}" type="presParOf" srcId="{71BB88A3-8FE5-432B-B747-892F6172D764}" destId="{EB22D77B-963E-46D5-991B-27AEFC12EB26}" srcOrd="1" destOrd="0" presId="urn:microsoft.com/office/officeart/2005/8/layout/hList7"/>
    <dgm:cxn modelId="{0743BF87-8051-4AFC-BD89-DB3F1129E69E}" type="presParOf" srcId="{71BB88A3-8FE5-432B-B747-892F6172D764}" destId="{536BB256-454F-447E-9C5B-A57D85A02552}" srcOrd="2" destOrd="0" presId="urn:microsoft.com/office/officeart/2005/8/layout/hList7"/>
    <dgm:cxn modelId="{478E112B-3BC5-419B-9064-0A912D61A724}" type="presParOf" srcId="{71BB88A3-8FE5-432B-B747-892F6172D764}" destId="{CF52BB0E-E8F5-4E51-82A5-C6BAFC40FB92}" srcOrd="3" destOrd="0" presId="urn:microsoft.com/office/officeart/2005/8/layout/hList7"/>
    <dgm:cxn modelId="{E1F54CB0-479F-4925-B187-AFF0B0E5DEC7}" type="presParOf" srcId="{9C08FD9D-9763-42AC-BF82-F346427C7218}" destId="{C5D6BDFD-5771-46A7-9775-B3D1D54D3C74}" srcOrd="5" destOrd="0" presId="urn:microsoft.com/office/officeart/2005/8/layout/hList7"/>
    <dgm:cxn modelId="{21B264A3-AF36-40BF-949F-D0C540249E6F}" type="presParOf" srcId="{9C08FD9D-9763-42AC-BF82-F346427C7218}" destId="{9D4408E6-D945-4C42-9C44-04C4E3D12C55}" srcOrd="6" destOrd="0" presId="urn:microsoft.com/office/officeart/2005/8/layout/hList7"/>
    <dgm:cxn modelId="{B55EA213-82A5-44FD-8CB4-2FFCF697D04F}" type="presParOf" srcId="{9D4408E6-D945-4C42-9C44-04C4E3D12C55}" destId="{33534952-28EA-4D5B-AA73-708FB0F443C4}" srcOrd="0" destOrd="0" presId="urn:microsoft.com/office/officeart/2005/8/layout/hList7"/>
    <dgm:cxn modelId="{151135F7-398A-49AF-9A43-046AA1F93A52}" type="presParOf" srcId="{9D4408E6-D945-4C42-9C44-04C4E3D12C55}" destId="{72E0D9AF-616A-4722-B694-4E8671E576C7}" srcOrd="1" destOrd="0" presId="urn:microsoft.com/office/officeart/2005/8/layout/hList7"/>
    <dgm:cxn modelId="{CE12D143-8D35-403F-B071-016C195B816E}" type="presParOf" srcId="{9D4408E6-D945-4C42-9C44-04C4E3D12C55}" destId="{0D833FDD-D59B-46E9-B546-5BACA96D2D60}" srcOrd="2" destOrd="0" presId="urn:microsoft.com/office/officeart/2005/8/layout/hList7"/>
    <dgm:cxn modelId="{4BF984C0-15A3-441C-BD0B-1E852F603A73}" type="presParOf" srcId="{9D4408E6-D945-4C42-9C44-04C4E3D12C55}" destId="{3AEDC146-030E-4E4D-819E-371DD251DC4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0.78068</cdr:x>
      <cdr:y>0.48265</cdr:y>
    </cdr:from>
    <cdr:to>
      <cdr:x>0.94176</cdr:x>
      <cdr:y>0.58334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4773894" y="1323993"/>
          <a:ext cx="985012" cy="2762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s-CO" sz="1100" b="1"/>
            <a:t>TOTAL = 230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0.61104</cdr:x>
      <cdr:y>0.64498</cdr:y>
    </cdr:from>
    <cdr:to>
      <cdr:x>0.83862</cdr:x>
      <cdr:y>0.72216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4219599" y="2786050"/>
          <a:ext cx="1571582" cy="3333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O" sz="1100" b="1"/>
            <a:t>TOTAL = 655´411.168</a:t>
          </a: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0.61104</cdr:x>
      <cdr:y>0.64498</cdr:y>
    </cdr:from>
    <cdr:to>
      <cdr:x>0.83862</cdr:x>
      <cdr:y>0.72216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4219599" y="2786050"/>
          <a:ext cx="1571582" cy="3333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O" sz="1100" b="1"/>
            <a:t>TOTAL = 2.476´895.062</a:t>
          </a: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0.20417</cdr:x>
      <cdr:y>0.33854</cdr:y>
    </cdr:from>
    <cdr:to>
      <cdr:x>0.45625</cdr:x>
      <cdr:y>0.4184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933450" y="928688"/>
          <a:ext cx="1152525" cy="219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O" sz="1200" b="1"/>
            <a:t>TOTAL = 23 Proyectos</a:t>
          </a:r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0.23148</cdr:x>
      <cdr:y>0.30382</cdr:y>
    </cdr:from>
    <cdr:to>
      <cdr:x>0.5522</cdr:x>
      <cdr:y>0.38715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1457377" y="833433"/>
          <a:ext cx="2019261" cy="2285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O" sz="1000" b="1"/>
            <a:t>VALOR TOTAL =</a:t>
          </a:r>
          <a:r>
            <a:rPr lang="es-CO" sz="1000" b="1" baseline="0"/>
            <a:t> $498.892.775</a:t>
          </a:r>
          <a:endParaRPr lang="es-CO" sz="1000" b="1"/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0.20417</cdr:x>
      <cdr:y>0.33854</cdr:y>
    </cdr:from>
    <cdr:to>
      <cdr:x>0.45625</cdr:x>
      <cdr:y>0.4184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933450" y="928688"/>
          <a:ext cx="1152525" cy="219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O" sz="1200" b="1"/>
            <a:t>TOTAL = 52 Proyectos</a:t>
          </a:r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0.22996</cdr:x>
      <cdr:y>0.35243</cdr:y>
    </cdr:from>
    <cdr:to>
      <cdr:x>0.55068</cdr:x>
      <cdr:y>0.43576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1447816" y="966790"/>
          <a:ext cx="2019285" cy="2285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O" sz="1000" b="1"/>
            <a:t>VALOR TOTAL =</a:t>
          </a:r>
          <a:r>
            <a:rPr lang="es-CO" sz="1000" b="1" baseline="0"/>
            <a:t> $4.811.929.641</a:t>
          </a:r>
          <a:endParaRPr lang="es-CO" sz="1000" b="1"/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0.21593</cdr:x>
      <cdr:y>0.28993</cdr:y>
    </cdr:from>
    <cdr:to>
      <cdr:x>0.46401</cdr:x>
      <cdr:y>0.40799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1343025" y="795338"/>
          <a:ext cx="1543051" cy="323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O" sz="1100" b="1"/>
            <a:t>TOTAL = 32 Proyectos</a:t>
          </a:r>
        </a:p>
      </cdr:txBody>
    </cdr: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0.1755</cdr:x>
      <cdr:y>0.49896</cdr:y>
    </cdr:from>
    <cdr:to>
      <cdr:x>0.49622</cdr:x>
      <cdr:y>0.58229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1104952" y="1744210"/>
          <a:ext cx="2019261" cy="2912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O" sz="1000" b="1"/>
            <a:t>VALOR TOTAL =</a:t>
          </a:r>
          <a:r>
            <a:rPr lang="es-CO" sz="1000" b="1" baseline="0"/>
            <a:t> $1,374.692.220</a:t>
          </a:r>
          <a:endParaRPr lang="es-CO" sz="1000" b="1"/>
        </a:p>
      </cdr:txBody>
    </cdr:sp>
  </cdr:relSizeAnchor>
</c:userShapes>
</file>

<file path=ppt/drawings/drawing18.xml><?xml version="1.0" encoding="utf-8"?>
<c:userShapes xmlns:c="http://schemas.openxmlformats.org/drawingml/2006/chart">
  <cdr:relSizeAnchor xmlns:cdr="http://schemas.openxmlformats.org/drawingml/2006/chartDrawing">
    <cdr:from>
      <cdr:x>0.20417</cdr:x>
      <cdr:y>0.33854</cdr:y>
    </cdr:from>
    <cdr:to>
      <cdr:x>0.45625</cdr:x>
      <cdr:y>0.4184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933450" y="928688"/>
          <a:ext cx="1152525" cy="219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O" sz="1200" b="1"/>
            <a:t>TOTAL = 20 Proyectos</a:t>
          </a:r>
        </a:p>
      </cdr:txBody>
    </cdr:sp>
  </cdr:relSizeAnchor>
</c:userShapes>
</file>

<file path=ppt/drawings/drawing19.xml><?xml version="1.0" encoding="utf-8"?>
<c:userShapes xmlns:c="http://schemas.openxmlformats.org/drawingml/2006/chart">
  <cdr:relSizeAnchor xmlns:cdr="http://schemas.openxmlformats.org/drawingml/2006/chartDrawing">
    <cdr:from>
      <cdr:x>0.20727</cdr:x>
      <cdr:y>0.46354</cdr:y>
    </cdr:from>
    <cdr:to>
      <cdr:x>0.52799</cdr:x>
      <cdr:y>0.54687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1304959" y="1271586"/>
          <a:ext cx="2019261" cy="2285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O" sz="1000" b="1"/>
            <a:t>VALOR TOTAL =</a:t>
          </a:r>
          <a:r>
            <a:rPr lang="es-CO" sz="1000" b="1" baseline="0"/>
            <a:t> $467.800.000</a:t>
          </a:r>
          <a:endParaRPr lang="es-CO" sz="1000" b="1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0.21593</cdr:x>
      <cdr:y>0.28993</cdr:y>
    </cdr:from>
    <cdr:to>
      <cdr:x>0.46401</cdr:x>
      <cdr:y>0.40799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1343025" y="795338"/>
          <a:ext cx="1543051" cy="323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O" sz="1100" b="1"/>
            <a:t>TOTAL = 230 Proyectos</a:t>
          </a:r>
        </a:p>
      </cdr:txBody>
    </cdr:sp>
  </cdr:relSizeAnchor>
</c:userShapes>
</file>

<file path=ppt/drawings/drawing20.xml><?xml version="1.0" encoding="utf-8"?>
<c:userShapes xmlns:c="http://schemas.openxmlformats.org/drawingml/2006/chart">
  <cdr:relSizeAnchor xmlns:cdr="http://schemas.openxmlformats.org/drawingml/2006/chartDrawing">
    <cdr:from>
      <cdr:x>0.21593</cdr:x>
      <cdr:y>0.28993</cdr:y>
    </cdr:from>
    <cdr:to>
      <cdr:x>0.46401</cdr:x>
      <cdr:y>0.40799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1343025" y="795338"/>
          <a:ext cx="1543051" cy="323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O" sz="1100" b="1"/>
            <a:t>TOTAL = 11 Proyectos</a:t>
          </a:r>
        </a:p>
      </cdr:txBody>
    </cdr:sp>
  </cdr:relSizeAnchor>
</c:userShapes>
</file>

<file path=ppt/drawings/drawing21.xml><?xml version="1.0" encoding="utf-8"?>
<c:userShapes xmlns:c="http://schemas.openxmlformats.org/drawingml/2006/chart">
  <cdr:relSizeAnchor xmlns:cdr="http://schemas.openxmlformats.org/drawingml/2006/chartDrawing">
    <cdr:from>
      <cdr:x>0.1755</cdr:x>
      <cdr:y>0.49896</cdr:y>
    </cdr:from>
    <cdr:to>
      <cdr:x>0.49622</cdr:x>
      <cdr:y>0.58229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1104952" y="1744210"/>
          <a:ext cx="2019261" cy="2912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O" sz="1100" b="1"/>
            <a:t>VALOR TOTAL =</a:t>
          </a:r>
          <a:r>
            <a:rPr lang="es-CO" sz="1100" b="1" baseline="0"/>
            <a:t> $444.206.300</a:t>
          </a:r>
          <a:endParaRPr lang="es-CO" sz="1100" b="1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0.59028</cdr:x>
      <cdr:y>0.557</cdr:y>
    </cdr:from>
    <cdr:to>
      <cdr:x>0.85833</cdr:x>
      <cdr:y>0.63301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4048126" y="2443164"/>
          <a:ext cx="1838325" cy="3333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O" sz="1100" b="1"/>
            <a:t>TOTAL = $ 7.349´389.586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0.54899</cdr:x>
      <cdr:y>0.55461</cdr:y>
    </cdr:from>
    <cdr:to>
      <cdr:x>0.79938</cdr:x>
      <cdr:y>0.62672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3362326" y="2490788"/>
          <a:ext cx="1533525" cy="323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O" sz="1100" b="1"/>
            <a:t>TOTAL = $781.278.365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0.6069</cdr:x>
      <cdr:y>0.47519</cdr:y>
    </cdr:from>
    <cdr:to>
      <cdr:x>0.83448</cdr:x>
      <cdr:y>0.55237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4191001" y="2052638"/>
          <a:ext cx="1571625" cy="3333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O" sz="1100" b="1"/>
            <a:t>TOTAL = 1.488´543.826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0.6069</cdr:x>
      <cdr:y>0.47519</cdr:y>
    </cdr:from>
    <cdr:to>
      <cdr:x>0.83448</cdr:x>
      <cdr:y>0.55237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4191001" y="2052638"/>
          <a:ext cx="1571625" cy="3333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O" sz="1100" b="1"/>
            <a:t>TOTAL = 780´465.223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0.61104</cdr:x>
      <cdr:y>0.64498</cdr:y>
    </cdr:from>
    <cdr:to>
      <cdr:x>0.83862</cdr:x>
      <cdr:y>0.72216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4219599" y="2786050"/>
          <a:ext cx="1571582" cy="3333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O" sz="1100" b="1"/>
            <a:t>TOTAL = 402´491.092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0.61104</cdr:x>
      <cdr:y>0.64498</cdr:y>
    </cdr:from>
    <cdr:to>
      <cdr:x>0.83862</cdr:x>
      <cdr:y>0.72216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4219599" y="2786050"/>
          <a:ext cx="1571582" cy="3333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O" sz="1100" b="1"/>
            <a:t>TOTAL = 553´955.998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0.61104</cdr:x>
      <cdr:y>0.64498</cdr:y>
    </cdr:from>
    <cdr:to>
      <cdr:x>0.83862</cdr:x>
      <cdr:y>0.72216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4219599" y="2786050"/>
          <a:ext cx="1571582" cy="3333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O" sz="1100" b="1"/>
            <a:t>TOTAL = 210´348.842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4D947C1D-160E-8A43-8FDF-FD447521907B}" type="datetimeFigureOut">
              <a:rPr lang="es-ES" smtClean="0">
                <a:solidFill>
                  <a:prstClr val="black"/>
                </a:solidFill>
              </a:rPr>
              <a:pPr defTabSz="457200"/>
              <a:t>28/07/2020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5CA91480-B185-EB4D-A9D7-672A29DF19F2}" type="slidenum">
              <a:rPr lang="es-ES" smtClean="0">
                <a:solidFill>
                  <a:prstClr val="black"/>
                </a:solidFill>
              </a:rPr>
              <a:pPr defTabSz="457200"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  <p:pic>
        <p:nvPicPr>
          <p:cNvPr id="8" name="Imagen 7" descr="PROPUESTA 3_ PPT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3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246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PROPUESTA 3_ PPT-0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9" y="47386"/>
            <a:ext cx="12192000" cy="68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748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219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09601" y="1604434"/>
            <a:ext cx="4011084" cy="38883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05502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lantillas PPT - Acreditación Multicampus-04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86"/>
            <a:ext cx="12192000" cy="6840215"/>
          </a:xfrm>
          <a:prstGeom prst="rect">
            <a:avLst/>
          </a:prstGeom>
        </p:spPr>
      </p:pic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 rot="16200000">
            <a:off x="1994445" y="-630865"/>
            <a:ext cx="2057400" cy="4819264"/>
          </a:xfrm>
          <a:prstGeom prst="rect">
            <a:avLst/>
          </a:prstGeom>
        </p:spPr>
        <p:txBody>
          <a:bodyPr vert="eaVert"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 rot="16200000">
            <a:off x="5939261" y="449544"/>
            <a:ext cx="5102649" cy="5494724"/>
          </a:xfrm>
          <a:prstGeom prst="rect">
            <a:avLst/>
          </a:prstGeom>
        </p:spPr>
        <p:txBody>
          <a:bodyPr vert="eaVert"/>
          <a:lstStyle>
            <a:lvl1pPr>
              <a:defRPr sz="2400"/>
            </a:lvl1pPr>
            <a:lvl2pPr>
              <a:defRPr sz="2400"/>
            </a:lvl2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9" name="Marcador de posición de imagen 2"/>
          <p:cNvSpPr>
            <a:spLocks noGrp="1"/>
          </p:cNvSpPr>
          <p:nvPr>
            <p:ph type="pic" idx="10"/>
          </p:nvPr>
        </p:nvSpPr>
        <p:spPr>
          <a:xfrm>
            <a:off x="613512" y="2995083"/>
            <a:ext cx="4819267" cy="27531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2411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Plantillas PPT - Acreditación Multicampus-02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237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266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95935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234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lantillas PPT - Acreditación Multicampus-04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55"/>
            <a:ext cx="12192000" cy="6840215"/>
          </a:xfrm>
          <a:prstGeom prst="rect">
            <a:avLst/>
          </a:prstGeom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963084" y="2812785"/>
            <a:ext cx="10363200" cy="218254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1104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28722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lantillas PPT - Acreditación Multicampus-05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40215"/>
          </a:xfrm>
          <a:prstGeom prst="rect">
            <a:avLst/>
          </a:prstGeom>
        </p:spPr>
      </p:pic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3977217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3977217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57223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54"/>
            <a:ext cx="12217275" cy="6858000"/>
          </a:xfrm>
          <a:prstGeom prst="rect">
            <a:avLst/>
          </a:prstGeom>
        </p:spPr>
      </p:pic>
      <p:pic>
        <p:nvPicPr>
          <p:cNvPr id="4" name="Imagen 3" descr="Plantillas PPT - Acreditación Multicampus-04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5" y="1"/>
            <a:ext cx="12192000" cy="6840215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600" y="2171701"/>
            <a:ext cx="10972800" cy="339513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8461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0570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rgbClr val="4040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360208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rgbClr val="4040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36020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54318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Plantillas PPT - Acreditación Multicampus-04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86"/>
            <a:ext cx="12192000" cy="684021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645054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72686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Plantillas PPT - Acreditación Multicampus-05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86"/>
            <a:ext cx="12192000" cy="6840215"/>
          </a:xfrm>
          <a:prstGeom prst="rect">
            <a:avLst/>
          </a:prstGeom>
        </p:spPr>
      </p:pic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609600" y="1847851"/>
            <a:ext cx="10972801" cy="365548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4651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22967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lantillas PPT - Acreditación Multicampus-03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432"/>
            <a:ext cx="12192000" cy="68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454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1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9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1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1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16.png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15.png"/><Relationship Id="rId4" Type="http://schemas.openxmlformats.org/officeDocument/2006/relationships/diagramLayout" Target="../diagrams/layout4.xml"/><Relationship Id="rId9" Type="http://schemas.openxmlformats.org/officeDocument/2006/relationships/image" Target="../media/image14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10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623" y="1436245"/>
            <a:ext cx="2302282" cy="264722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0381" y="1081135"/>
            <a:ext cx="6434795" cy="360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06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5725355"/>
              </p:ext>
            </p:extLst>
          </p:nvPr>
        </p:nvGraphicFramePr>
        <p:xfrm>
          <a:off x="2631345" y="1476761"/>
          <a:ext cx="6105525" cy="3228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2995127" y="522515"/>
            <a:ext cx="5840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>
                <a:solidFill>
                  <a:schemeClr val="tx2">
                    <a:lumMod val="50000"/>
                  </a:schemeClr>
                </a:solidFill>
              </a:rPr>
              <a:t>Número de proyectos de investigación 2017 USTA Colombia</a:t>
            </a:r>
            <a:endParaRPr lang="es-CO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61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5652987"/>
              </p:ext>
            </p:extLst>
          </p:nvPr>
        </p:nvGraphicFramePr>
        <p:xfrm>
          <a:off x="3089891" y="1571722"/>
          <a:ext cx="6105525" cy="3248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2780523" y="559837"/>
            <a:ext cx="6913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>
                <a:solidFill>
                  <a:schemeClr val="tx2">
                    <a:lumMod val="50000"/>
                  </a:schemeClr>
                </a:solidFill>
              </a:rPr>
              <a:t>Presupuesto para proyectos de investigación 2017 USTA Colombia</a:t>
            </a:r>
            <a:endParaRPr lang="es-CO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31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3097763" y="569168"/>
            <a:ext cx="6326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dirty="0" smtClean="0">
                <a:solidFill>
                  <a:schemeClr val="tx2"/>
                </a:solidFill>
              </a:rPr>
              <a:t>Consolidado Sede Presencial</a:t>
            </a:r>
            <a:endParaRPr lang="es-CO" sz="3600" dirty="0">
              <a:solidFill>
                <a:schemeClr val="tx2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513" y="1563556"/>
            <a:ext cx="4762500" cy="313372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0620" y="1635091"/>
            <a:ext cx="5706130" cy="292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791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10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2534237"/>
              </p:ext>
            </p:extLst>
          </p:nvPr>
        </p:nvGraphicFramePr>
        <p:xfrm>
          <a:off x="2264229" y="531223"/>
          <a:ext cx="7776754" cy="4824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6923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208441"/>
              </p:ext>
            </p:extLst>
          </p:nvPr>
        </p:nvGraphicFramePr>
        <p:xfrm>
          <a:off x="2133601" y="505098"/>
          <a:ext cx="8003176" cy="4894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9445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15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3815979"/>
              </p:ext>
            </p:extLst>
          </p:nvPr>
        </p:nvGraphicFramePr>
        <p:xfrm>
          <a:off x="2116183" y="574766"/>
          <a:ext cx="7968343" cy="48680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61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3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7235532"/>
              </p:ext>
            </p:extLst>
          </p:nvPr>
        </p:nvGraphicFramePr>
        <p:xfrm>
          <a:off x="2072640" y="548640"/>
          <a:ext cx="8072846" cy="4902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1972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>
            <p:extLst/>
          </p:nvPr>
        </p:nvGraphicFramePr>
        <p:xfrm>
          <a:off x="3118488" y="461917"/>
          <a:ext cx="6225210" cy="54423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4088"/>
                <a:gridCol w="2235641"/>
                <a:gridCol w="2223289"/>
                <a:gridCol w="1482192"/>
              </a:tblGrid>
              <a:tr h="138434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 dirty="0">
                          <a:effectLst/>
                        </a:rPr>
                        <a:t>CLASIFICACIÓN GRUPOS DE INVESTIGACIÓN SEDE PRINCIPAL</a:t>
                      </a:r>
                      <a:endParaRPr lang="es-CO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373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>
                          <a:effectLst/>
                        </a:rPr>
                        <a:t>N°</a:t>
                      </a:r>
                      <a:endParaRPr lang="es-C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 dirty="0">
                          <a:effectLst/>
                        </a:rPr>
                        <a:t>NOMBRE GRUPO</a:t>
                      </a:r>
                      <a:endParaRPr lang="es-CO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FACULTAD/INSTITUTO/DEPARTAMENTO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CATEGORÍA COLCIENCIAS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</a:tr>
              <a:tr h="138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>
                          <a:effectLst/>
                        </a:rPr>
                        <a:t>1</a:t>
                      </a:r>
                      <a:endParaRPr lang="es-C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Aletheia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Departamento Humanidades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Categoría C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</a:tr>
              <a:tr h="138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>
                          <a:effectLst/>
                        </a:rPr>
                        <a:t>2</a:t>
                      </a:r>
                      <a:endParaRPr lang="es-C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Ciencia e Ingeniería de Materiales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Departamento Ciencias Básicas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Categoría C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</a:tr>
              <a:tr h="138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>
                          <a:effectLst/>
                        </a:rPr>
                        <a:t>3</a:t>
                      </a:r>
                      <a:endParaRPr lang="es-C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Comunicación, Paz - Conflicto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Comunicación para la paz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Categoría B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</a:tr>
              <a:tr h="2373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>
                          <a:effectLst/>
                        </a:rPr>
                        <a:t>4</a:t>
                      </a:r>
                      <a:endParaRPr lang="es-C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Contaduría: Información, Control e Impacto Social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 dirty="0">
                          <a:effectLst/>
                        </a:rPr>
                        <a:t>Contaduría</a:t>
                      </a:r>
                      <a:endParaRPr lang="es-CO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Categoría D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</a:tr>
              <a:tr h="138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>
                          <a:effectLst/>
                        </a:rPr>
                        <a:t>5</a:t>
                      </a:r>
                      <a:endParaRPr lang="es-C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Cuerpo, Sujeto y Educación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Cultura Física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Categoría C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</a:tr>
              <a:tr h="138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>
                          <a:effectLst/>
                        </a:rPr>
                        <a:t>6</a:t>
                      </a:r>
                      <a:endParaRPr lang="es-C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Derecho Público "Francisco de Vitoria"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Derecho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Categoría C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</a:tr>
              <a:tr h="138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>
                          <a:effectLst/>
                        </a:rPr>
                        <a:t>7</a:t>
                      </a:r>
                      <a:endParaRPr lang="es-C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Economía y Humanismo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 dirty="0">
                          <a:effectLst/>
                        </a:rPr>
                        <a:t>Economía</a:t>
                      </a:r>
                      <a:endParaRPr lang="es-CO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Categoría D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</a:tr>
              <a:tr h="138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>
                          <a:effectLst/>
                        </a:rPr>
                        <a:t>8</a:t>
                      </a:r>
                      <a:endParaRPr lang="es-C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Estudios en Derecho Privado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Derecho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Categoría C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</a:tr>
              <a:tr h="138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>
                          <a:effectLst/>
                        </a:rPr>
                        <a:t>9</a:t>
                      </a:r>
                      <a:endParaRPr lang="es-C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ETHIKÓS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Teología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Categoría D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</a:tr>
              <a:tr h="138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>
                          <a:effectLst/>
                        </a:rPr>
                        <a:t>10</a:t>
                      </a:r>
                      <a:endParaRPr lang="es-C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Fray Antón de Montesinos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Filosofía y Letras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Categoría C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</a:tr>
              <a:tr h="349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>
                          <a:effectLst/>
                        </a:rPr>
                        <a:t>11</a:t>
                      </a:r>
                      <a:endParaRPr lang="es-C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 dirty="0">
                          <a:effectLst/>
                        </a:rPr>
                        <a:t>Fray Bartolomé de las Casas. Estudios en Pensamiento Filosófico en Colombia y América Latina</a:t>
                      </a:r>
                      <a:endParaRPr lang="es-CO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 dirty="0">
                          <a:effectLst/>
                        </a:rPr>
                        <a:t>Filosofía y Letras</a:t>
                      </a:r>
                      <a:endParaRPr lang="es-CO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Categoría C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</a:tr>
              <a:tr h="138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>
                          <a:effectLst/>
                        </a:rPr>
                        <a:t>12</a:t>
                      </a:r>
                      <a:endParaRPr lang="es-C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GEAMEC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Ingeniería Mecánica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Categoría B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</a:tr>
              <a:tr h="138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>
                          <a:effectLst/>
                        </a:rPr>
                        <a:t>13</a:t>
                      </a:r>
                      <a:endParaRPr lang="es-C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GED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Ingeniería Electrónica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Categoría A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</a:tr>
              <a:tr h="138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>
                          <a:effectLst/>
                        </a:rPr>
                        <a:t>14</a:t>
                      </a:r>
                      <a:endParaRPr lang="es-C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GICAEDS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Cultura Física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Categoría A1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</a:tr>
              <a:tr h="138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>
                          <a:effectLst/>
                        </a:rPr>
                        <a:t>15</a:t>
                      </a:r>
                      <a:endParaRPr lang="es-C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GIRSA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Administración de Empresas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 dirty="0">
                          <a:effectLst/>
                        </a:rPr>
                        <a:t>Categoría C</a:t>
                      </a:r>
                      <a:endParaRPr lang="es-CO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</a:tr>
              <a:tr h="2373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>
                          <a:effectLst/>
                        </a:rPr>
                        <a:t>16</a:t>
                      </a:r>
                      <a:endParaRPr lang="es-C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Grupo de investigación Filosófica "San Alberto Magno, O.P"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Filosofía y Letras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 dirty="0">
                          <a:effectLst/>
                        </a:rPr>
                        <a:t>Categoría C</a:t>
                      </a:r>
                      <a:endParaRPr lang="es-CO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</a:tr>
              <a:tr h="2373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>
                          <a:effectLst/>
                        </a:rPr>
                        <a:t>17</a:t>
                      </a:r>
                      <a:endParaRPr lang="es-C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Gustavo Gutiérrez O.P. Teología Latinoamericana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Teología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Categoría C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</a:tr>
              <a:tr h="138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>
                          <a:effectLst/>
                        </a:rPr>
                        <a:t>18</a:t>
                      </a:r>
                      <a:endParaRPr lang="es-C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IESHFAZ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Instituto de Estudios Socio-Históricos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Categoría C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</a:tr>
              <a:tr h="138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>
                          <a:effectLst/>
                        </a:rPr>
                        <a:t>19</a:t>
                      </a:r>
                      <a:endParaRPr lang="es-C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INAM-USTA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Ingeniería Ambiental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 dirty="0">
                          <a:effectLst/>
                        </a:rPr>
                        <a:t>Categoría C</a:t>
                      </a:r>
                      <a:endParaRPr lang="es-CO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</a:tr>
              <a:tr h="2373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>
                          <a:effectLst/>
                        </a:rPr>
                        <a:t>20</a:t>
                      </a:r>
                      <a:endParaRPr lang="es-C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Investigación Socio-Humanística del Derecho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Derecho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Categoría D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</a:tr>
              <a:tr h="138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>
                          <a:effectLst/>
                        </a:rPr>
                        <a:t>21</a:t>
                      </a:r>
                      <a:endParaRPr lang="es-C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INVTEL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Ingeniería de Telecomunicaciones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 dirty="0">
                          <a:effectLst/>
                        </a:rPr>
                        <a:t>Categoría C</a:t>
                      </a:r>
                      <a:endParaRPr lang="es-CO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</a:tr>
              <a:tr h="2373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>
                          <a:effectLst/>
                        </a:rPr>
                        <a:t>22</a:t>
                      </a:r>
                      <a:endParaRPr lang="es-C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MEM - Modelado, Electrónica y Monitoreo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Ingeniería Electrónica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 dirty="0">
                          <a:effectLst/>
                        </a:rPr>
                        <a:t>Categoría B</a:t>
                      </a:r>
                      <a:endParaRPr lang="es-CO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</a:tr>
              <a:tr h="138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>
                          <a:effectLst/>
                        </a:rPr>
                        <a:t>23</a:t>
                      </a:r>
                      <a:endParaRPr lang="es-C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Psicología, Ciclo Vital y Derechos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Psicología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 dirty="0">
                          <a:effectLst/>
                        </a:rPr>
                        <a:t>Categoría B</a:t>
                      </a:r>
                      <a:endParaRPr lang="es-CO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</a:tr>
              <a:tr h="2373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>
                          <a:effectLst/>
                        </a:rPr>
                        <a:t>24</a:t>
                      </a:r>
                      <a:endParaRPr lang="es-C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Psicología, Familia y Sistemas Humanos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Psicología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 dirty="0">
                          <a:effectLst/>
                        </a:rPr>
                        <a:t>Categoría C</a:t>
                      </a:r>
                      <a:endParaRPr lang="es-CO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</a:tr>
              <a:tr h="2373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>
                          <a:effectLst/>
                        </a:rPr>
                        <a:t>25</a:t>
                      </a:r>
                      <a:endParaRPr lang="es-C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Psicología, salud, trabajo y calidad de vida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Psicología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 dirty="0">
                          <a:effectLst/>
                        </a:rPr>
                        <a:t>Categoría C</a:t>
                      </a:r>
                      <a:endParaRPr lang="es-CO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</a:tr>
              <a:tr h="138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>
                          <a:effectLst/>
                        </a:rPr>
                        <a:t>26</a:t>
                      </a:r>
                      <a:endParaRPr lang="es-C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Raimundo de Peñafort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Derecho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 dirty="0">
                          <a:effectLst/>
                        </a:rPr>
                        <a:t>Categoría D</a:t>
                      </a:r>
                      <a:endParaRPr lang="es-CO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</a:tr>
              <a:tr h="138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600">
                          <a:effectLst/>
                        </a:rPr>
                        <a:t>27</a:t>
                      </a:r>
                      <a:endParaRPr lang="es-C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USTADÍSTICA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>
                          <a:effectLst/>
                        </a:rPr>
                        <a:t>Estadística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 dirty="0">
                          <a:effectLst/>
                        </a:rPr>
                        <a:t>Categoría C</a:t>
                      </a:r>
                      <a:endParaRPr lang="es-CO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684" marR="26684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192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525111" y="2570827"/>
            <a:ext cx="70787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s-CO" dirty="0">
                <a:solidFill>
                  <a:prstClr val="black"/>
                </a:solidFill>
              </a:rPr>
              <a:t>“ </a:t>
            </a:r>
            <a:r>
              <a:rPr lang="es-CO" dirty="0">
                <a:solidFill>
                  <a:prstClr val="black"/>
                </a:solidFill>
                <a:latin typeface="Lucida Bright" panose="02040602050505020304" pitchFamily="18" charset="0"/>
              </a:rPr>
              <a:t>El gran secreto consiste en tener siempre el pensamiento a la expectativa</a:t>
            </a:r>
            <a:r>
              <a:rPr lang="es-CO" dirty="0">
                <a:solidFill>
                  <a:prstClr val="black"/>
                </a:solidFill>
              </a:rPr>
              <a:t>”</a:t>
            </a:r>
          </a:p>
          <a:p>
            <a:pPr algn="r" defTabSz="457200"/>
            <a:r>
              <a:rPr lang="es-CO" dirty="0">
                <a:solidFill>
                  <a:prstClr val="black"/>
                </a:solidFill>
                <a:latin typeface="Lucida Bright" panose="02040602050505020304" pitchFamily="18" charset="0"/>
              </a:rPr>
              <a:t>Vida Intelectual Sertillanges, 1959</a:t>
            </a:r>
            <a:r>
              <a:rPr lang="es-CO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7658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3649" y="1583552"/>
            <a:ext cx="8144962" cy="3962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38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1745" y="1401580"/>
            <a:ext cx="7785267" cy="151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81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7815140"/>
              </p:ext>
            </p:extLst>
          </p:nvPr>
        </p:nvGraphicFramePr>
        <p:xfrm>
          <a:off x="2351314" y="365762"/>
          <a:ext cx="7400109" cy="5247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5392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0596226"/>
              </p:ext>
            </p:extLst>
          </p:nvPr>
        </p:nvGraphicFramePr>
        <p:xfrm>
          <a:off x="2151018" y="470264"/>
          <a:ext cx="8029303" cy="52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3045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2001895"/>
              </p:ext>
            </p:extLst>
          </p:nvPr>
        </p:nvGraphicFramePr>
        <p:xfrm>
          <a:off x="2299064" y="348344"/>
          <a:ext cx="7772264" cy="5336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4817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4133701"/>
              </p:ext>
            </p:extLst>
          </p:nvPr>
        </p:nvGraphicFramePr>
        <p:xfrm>
          <a:off x="2473235" y="461556"/>
          <a:ext cx="7541623" cy="51185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8908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7878512"/>
              </p:ext>
            </p:extLst>
          </p:nvPr>
        </p:nvGraphicFramePr>
        <p:xfrm>
          <a:off x="2351315" y="400594"/>
          <a:ext cx="7759337" cy="518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132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7144637"/>
              </p:ext>
            </p:extLst>
          </p:nvPr>
        </p:nvGraphicFramePr>
        <p:xfrm>
          <a:off x="2220687" y="313510"/>
          <a:ext cx="7863839" cy="5275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7978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8712359"/>
              </p:ext>
            </p:extLst>
          </p:nvPr>
        </p:nvGraphicFramePr>
        <p:xfrm>
          <a:off x="2325189" y="365761"/>
          <a:ext cx="7724502" cy="52230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8985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5753117"/>
              </p:ext>
            </p:extLst>
          </p:nvPr>
        </p:nvGraphicFramePr>
        <p:xfrm>
          <a:off x="2420983" y="330927"/>
          <a:ext cx="7506788" cy="5257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8744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5493492"/>
              </p:ext>
            </p:extLst>
          </p:nvPr>
        </p:nvGraphicFramePr>
        <p:xfrm>
          <a:off x="2177143" y="304801"/>
          <a:ext cx="7924800" cy="52839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123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65190" y="2290120"/>
            <a:ext cx="94982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 smtClean="0">
                <a:solidFill>
                  <a:schemeClr val="accent1">
                    <a:lumMod val="75000"/>
                  </a:schemeClr>
                </a:solidFill>
              </a:rPr>
              <a:t>Vicerrectoría Académica General</a:t>
            </a:r>
          </a:p>
          <a:p>
            <a:pPr algn="ctr"/>
            <a:r>
              <a:rPr lang="es-CO" sz="3600" b="1" dirty="0" smtClean="0">
                <a:solidFill>
                  <a:schemeClr val="accent1">
                    <a:lumMod val="75000"/>
                  </a:schemeClr>
                </a:solidFill>
              </a:rPr>
              <a:t>Unidad de Investigación</a:t>
            </a:r>
          </a:p>
          <a:p>
            <a:pPr algn="ctr"/>
            <a:r>
              <a:rPr lang="es-CO" sz="3600" dirty="0" smtClean="0">
                <a:solidFill>
                  <a:schemeClr val="accent1">
                    <a:lumMod val="75000"/>
                  </a:schemeClr>
                </a:solidFill>
              </a:rPr>
              <a:t>2017</a:t>
            </a:r>
          </a:p>
          <a:p>
            <a:pPr algn="ctr"/>
            <a:endParaRPr lang="es-CO" dirty="0"/>
          </a:p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5098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/>
          <p:cNvGraphicFramePr>
            <a:graphicFrameLocks noGrp="1"/>
          </p:cNvGraphicFramePr>
          <p:nvPr>
            <p:extLst/>
          </p:nvPr>
        </p:nvGraphicFramePr>
        <p:xfrm>
          <a:off x="1854915" y="1353504"/>
          <a:ext cx="4007649" cy="34864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7441"/>
                <a:gridCol w="3780208"/>
              </a:tblGrid>
              <a:tr h="67778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1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Automática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7778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2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Biomecánica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41967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3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Caracterización y comportamiento de materiales en ingeniería civil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1611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4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Caracterización y comportamiento mecánico de materiales de construcción 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7778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5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Diseño mecánico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2322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6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Diseño, procesos de manufactura, gerencia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2322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7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Economía y gestión ambiental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41967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8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Educación, pedagogía y didáctica en ingeniería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2322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9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Energías alternativas y renovables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2322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10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Gestión de las TIC en las organizaciones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7778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11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Gestión en salud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22678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12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Gestión Organizacional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22678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13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Interconexión y convergencia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22678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dirty="0" smtClean="0">
                          <a:effectLst/>
                        </a:rPr>
                        <a:t>LAI diseño mecánico asistido por computador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/>
          </p:nvPr>
        </p:nvGraphicFramePr>
        <p:xfrm>
          <a:off x="6296312" y="1353504"/>
          <a:ext cx="4052099" cy="34544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1891"/>
                <a:gridCol w="3780208"/>
              </a:tblGrid>
              <a:tr h="122678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15.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Mejoramiento de procesos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41967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16.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Modelado de problemas complejos en ingeniería civil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1611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17.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Modelado, simulación de problemas complejos y manejo de datos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2322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18.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Modelado, simulación y manejo de datos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2322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19.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Ordenamiento ambiental del territorio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1611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20.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Procesamiento de señales para sistemas de telecomunicaciones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22678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21.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Procesos de manufactura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7778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22.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Regulación TIC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41967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23.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Robótica, inteligencia computacional y visión artificial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7778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24.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Salud ambiental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22678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25.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Sistemas de energía eléctrica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22678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26.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Tecnologías ambientales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89" marR="3389" marT="338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3596640" y="513809"/>
            <a:ext cx="56170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s-CO" sz="2000" b="1" dirty="0">
                <a:solidFill>
                  <a:schemeClr val="tx2"/>
                </a:solidFill>
              </a:rPr>
              <a:t>LÍNEAS DE INVESTIGACIÓN DECLARADAS EN INGENIERÍA</a:t>
            </a:r>
          </a:p>
        </p:txBody>
      </p:sp>
    </p:spTree>
    <p:extLst>
      <p:ext uri="{BB962C8B-B14F-4D97-AF65-F5344CB8AC3E}">
        <p14:creationId xmlns:p14="http://schemas.microsoft.com/office/powerpoint/2010/main" val="414941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3615301" y="340818"/>
            <a:ext cx="56170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s-CO" sz="2000" b="1" dirty="0">
                <a:solidFill>
                  <a:schemeClr val="tx2"/>
                </a:solidFill>
              </a:rPr>
              <a:t>LÍNEAS DE INVESTIGACIÓN DECLARADAS EN DERECHO</a:t>
            </a:r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/>
          </p:nvPr>
        </p:nvGraphicFramePr>
        <p:xfrm>
          <a:off x="2194545" y="1048704"/>
          <a:ext cx="7942232" cy="44736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4360"/>
                <a:gridCol w="4345319"/>
                <a:gridCol w="3342553"/>
              </a:tblGrid>
              <a:tr h="137526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s-CO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Derecho administrativo </a:t>
                      </a: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46352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s-CO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Derecho constitucional y derechos humanos</a:t>
                      </a: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52549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s-CO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Derecho penal </a:t>
                      </a: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s-CO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Derecho penal internacional </a:t>
                      </a: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35131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s-CO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Derecho penal y literatura</a:t>
                      </a: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7526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es-CO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Derecho penal y realidad</a:t>
                      </a: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48923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es-CO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Derecho público - Responsabilidad del Estado</a:t>
                      </a: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7526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es-CO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Estudios de género</a:t>
                      </a: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7526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es-CO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Estudios en derecho privado</a:t>
                      </a: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21056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es-CO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Estudios hermenéuticos, argumentativos y críticos en derecho, justicia, género, prudencia y paz</a:t>
                      </a: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7526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endParaRPr lang="es-CO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Filosofía y teoría del derecho</a:t>
                      </a: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76153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es-CO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Filosofía y teoría del derecho tomista en diálogo con la filosofía y teoría del derecho contemporánea </a:t>
                      </a: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48923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endParaRPr lang="es-CO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Historia de la Universidad Santo Tomás</a:t>
                      </a: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30048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es-CO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 educación para la paz en la formación jurídica: concepto, estado actual y posible impacto</a:t>
                      </a: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7526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endParaRPr lang="es-CO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 nueva familia</a:t>
                      </a: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7526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endParaRPr lang="es-CO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Laboral y seguridad social</a:t>
                      </a: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47505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  <a:endParaRPr lang="es-CO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Los derechos humanos y el Derecho Internacional Humanitario</a:t>
                      </a: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61257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endParaRPr lang="es-CO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Nuevas tendencias de los bienes y los contratos</a:t>
                      </a: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7526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  <a:endParaRPr lang="es-CO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Sociología jurídica</a:t>
                      </a:r>
                    </a:p>
                  </a:txBody>
                  <a:tcPr marL="6876" marR="6876" marT="687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342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3596640" y="513809"/>
            <a:ext cx="5617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s-CO" b="1" dirty="0">
                <a:solidFill>
                  <a:prstClr val="black"/>
                </a:solidFill>
              </a:rPr>
              <a:t>LÍNEAS DE INVESTIGACIÓN DECLARADAS EN GOBIERNO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/>
          </p:nvPr>
        </p:nvGraphicFramePr>
        <p:xfrm>
          <a:off x="3903797" y="941839"/>
          <a:ext cx="4752523" cy="9271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7092"/>
                <a:gridCol w="4555431"/>
              </a:tblGrid>
              <a:tr h="301458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1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Conflicto, política y democracia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24246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2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Política pública como eje de gobernabilidad y gobernanza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01458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3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Seguridad y paz en escenarios transformados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3600990" y="2434050"/>
            <a:ext cx="5617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s-CO" b="1" dirty="0">
                <a:solidFill>
                  <a:prstClr val="black"/>
                </a:solidFill>
              </a:rPr>
              <a:t>LÍNEAS DE INVESTIGACIÓN DECLARADAS EN EL DEPARTAMENTO DE HUMANIDADES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/>
          </p:nvPr>
        </p:nvGraphicFramePr>
        <p:xfrm>
          <a:off x="2352956" y="3169787"/>
          <a:ext cx="7886700" cy="20727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5810"/>
                <a:gridCol w="7750890"/>
              </a:tblGrid>
              <a:tr h="260169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1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6" marR="7276" marT="7276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Educación contemporánea y pedagogías emergentes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6" marR="7276" marT="7276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60169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2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6" marR="7276" marT="7276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Enrique </a:t>
                      </a:r>
                      <a:r>
                        <a:rPr lang="es-CO" sz="1400" u="none" strike="noStrike" dirty="0" err="1">
                          <a:effectLst/>
                        </a:rPr>
                        <a:t>Lacordaire</a:t>
                      </a:r>
                      <a:r>
                        <a:rPr lang="es-CO" sz="1400" u="none" strike="noStrike" dirty="0">
                          <a:effectLst/>
                        </a:rPr>
                        <a:t>: sobre las libertades y la educación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6" marR="7276" marT="7276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60169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3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6" marR="7276" marT="7276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Henri Didon O.P. Cultura física y desarrollo personal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6" marR="7276" marT="7276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60169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4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6" marR="7276" marT="7276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Humanidades, educación y pedagogías emergentes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6" marR="7276" marT="7276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11758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5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6" marR="7276" marT="7276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Humanismo y sociedad: estudios antropológicos, sociales, históricos, del lenguaje, geográficos, políticos, económicos, teológicos, éticos y sobre constitución de sujetos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6" marR="7276" marT="7276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60169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6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6" marR="7276" marT="7276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Memoria, historia e identidades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6" marR="7276" marT="7276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60169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7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6" marR="7276" marT="7276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Pensamiento Dominicano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6" marR="7276" marT="7276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449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2865122" y="513809"/>
            <a:ext cx="6352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s-CO" b="1" dirty="0">
                <a:solidFill>
                  <a:prstClr val="black"/>
                </a:solidFill>
              </a:rPr>
              <a:t>LÍNEAS DE INVESTIGACIÓN DECLARADAS EN CIENCIAS SOCIALES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/>
          </p:nvPr>
        </p:nvGraphicFramePr>
        <p:xfrm>
          <a:off x="3614056" y="883141"/>
          <a:ext cx="4815840" cy="22288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2997"/>
                <a:gridCol w="4542843"/>
              </a:tblGrid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 dirty="0">
                          <a:effectLst/>
                        </a:rPr>
                        <a:t>1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Comunicación y ciudadanía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2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Comunicación y paz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3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Comunicación, derechos y memoria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4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Comunicación, salud, medio ambiente y sostenibilidad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5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Conflicto, política y democracia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6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Conflictos sociales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7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Desarrollo, políticas públicas y planeación participativa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8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Diseño para la transformación social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9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Línea de comunicación, derechos y memoria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10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Narrativas, representaciones y tecnologías mediáticas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a 7"/>
          <p:cNvGraphicFramePr>
            <a:graphicFrameLocks noGrp="1"/>
          </p:cNvGraphicFramePr>
          <p:nvPr>
            <p:extLst/>
          </p:nvPr>
        </p:nvGraphicFramePr>
        <p:xfrm>
          <a:off x="2168434" y="3447030"/>
          <a:ext cx="7559040" cy="1784100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4693920"/>
                <a:gridCol w="2865120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 smtClean="0">
                          <a:effectLst/>
                        </a:rPr>
                        <a:t>LÍNEAS DECLARADAS POR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Instituto de Lenguas Fray Bernardo</a:t>
                      </a:r>
                      <a:r>
                        <a:rPr lang="es-CO" sz="1400" u="none" strike="noStrike" baseline="0" dirty="0" smtClean="0">
                          <a:effectLst/>
                        </a:rPr>
                        <a:t> de Lugo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Lenguaje, pensamiento y educación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2480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Instituto de estudios socio – históricos</a:t>
                      </a:r>
                      <a:r>
                        <a:rPr lang="es-CO" sz="1400" u="none" strike="noStrike" baseline="0" dirty="0" smtClean="0">
                          <a:effectLst/>
                        </a:rPr>
                        <a:t> Fray Alfonso de Zamora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Cultura y sociedad en la historia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 rowSpan="2"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Departamento de Ciencias Básicas</a:t>
                      </a:r>
                    </a:p>
                    <a:p>
                      <a:pPr algn="l" fontAlgn="b"/>
                      <a:endParaRPr lang="es-CO" sz="1400" u="none" strike="noStrike" dirty="0" smtClean="0">
                        <a:effectLst/>
                      </a:endParaRPr>
                    </a:p>
                    <a:p>
                      <a:pPr algn="l" fontAlgn="b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Estudio </a:t>
                      </a:r>
                      <a:r>
                        <a:rPr lang="es-CO" sz="1400" u="none" strike="noStrike" dirty="0" err="1" smtClean="0">
                          <a:effectLst/>
                        </a:rPr>
                        <a:t>físicoquímico</a:t>
                      </a:r>
                      <a:r>
                        <a:rPr lang="es-CO" sz="1400" u="none" strike="noStrike" dirty="0" smtClean="0">
                          <a:effectLst/>
                        </a:rPr>
                        <a:t>, teórico y experimental de sustancias con interés industrial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 vMerge="1">
                  <a:txBody>
                    <a:bodyPr/>
                    <a:lstStyle/>
                    <a:p>
                      <a:pPr algn="r" fontAlgn="b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 smtClean="0">
                          <a:effectLst/>
                        </a:rPr>
                        <a:t>Materiales industriales e Ingeniería</a:t>
                      </a:r>
                      <a:r>
                        <a:rPr lang="es-CO" sz="1400" u="none" strike="noStrike" baseline="0" dirty="0" smtClean="0">
                          <a:effectLst/>
                        </a:rPr>
                        <a:t> de superficies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648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776550" y="179313"/>
            <a:ext cx="8708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s-CO" b="1" dirty="0">
                <a:solidFill>
                  <a:prstClr val="black"/>
                </a:solidFill>
              </a:rPr>
              <a:t>LÍNEAS DE INVESTIGACIÓN DECLARADAS EN CIENCIAS ECONÓMICAS Y ADMINISTRATIVAS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/>
          </p:nvPr>
        </p:nvGraphicFramePr>
        <p:xfrm>
          <a:off x="3683726" y="700667"/>
          <a:ext cx="4737826" cy="49034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4533"/>
                <a:gridCol w="4493293"/>
              </a:tblGrid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 dirty="0">
                          <a:effectLst/>
                        </a:rPr>
                        <a:t>1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Aplicaciones de la estadística en contextos interdisciplinarios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2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Conocimiento profundo del consumidor y de los mercados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3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Contabilidad: disciplina, epistemología y educación contable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4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Cultura de innovación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5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Desarrollo sostenible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6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Economía de las organizaciones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7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Economía financiera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8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Economía internacional y desarrollo económico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9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Economía pública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10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Economía social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11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Economía y finanzas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12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Estudios en negocios internacionales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13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Gestión del conocimiento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14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Innovación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15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Mejoramiento de procesos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16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Modelamiento estadístico para variables econométricas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17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Negocios Internacionales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18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Responsabilidad ambiental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19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Responsabilidad social y ambiental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20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Salud pública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21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Subjetividades, acción colectiva y transformación social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22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Teoría y política tributaria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393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2717077" y="370905"/>
            <a:ext cx="676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s-CO" b="1" dirty="0">
                <a:solidFill>
                  <a:prstClr val="black"/>
                </a:solidFill>
              </a:rPr>
              <a:t>LÍNEAS DE INVESTIGACIÓN DECLARADAS EN FILOSOFÍA Y TEOLOGÍA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/>
          </p:nvPr>
        </p:nvGraphicFramePr>
        <p:xfrm>
          <a:off x="2928438" y="1085804"/>
          <a:ext cx="5980430" cy="31203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537"/>
                <a:gridCol w="5731893"/>
              </a:tblGrid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 dirty="0">
                          <a:effectLst/>
                        </a:rPr>
                        <a:t>1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El filosofar y el proyecto de la razón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2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Estética y lenguaje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3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Estudios sobre historia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4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Filosofía de la educación, pedagogía y didáctica en Colombia y América Latina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5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Filosofía ética política y del derecho en América Latina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6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Filosofía práctica y pensamiento filosófico desde América Latina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7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Filosofía, ciencia, arte y religión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8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Filosofía, ciencia, religión y arte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9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Historia e historiografía en Colombia y en América Latina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10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Historiografía del pensamiento y la cultura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11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Literatura Comparada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12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Pensamientobíblico-teológico y praxiológico en contexto latinoamericano.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13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Relación y diálogo entre ciencia, filosofía y religión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14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Teoría y crítica literaria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835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2812872" y="431865"/>
            <a:ext cx="676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s-CO" b="1" dirty="0">
                <a:solidFill>
                  <a:prstClr val="black"/>
                </a:solidFill>
              </a:rPr>
              <a:t>LÍNEAS DE INVESTIGACIÓN DECLARADAS EN CIENCIAS DE LA SALUD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/>
          </p:nvPr>
        </p:nvGraphicFramePr>
        <p:xfrm>
          <a:off x="3503203" y="971799"/>
          <a:ext cx="5126992" cy="40119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3070"/>
                <a:gridCol w="4913922"/>
              </a:tblGrid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 dirty="0">
                          <a:effectLst/>
                        </a:rPr>
                        <a:t>1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Currículo, vida universitaria y desarrollo estudiantil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2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Deporte y sociedad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3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Ejercicio para la salud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4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Emprendimiento y administración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5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Estudios sociales del cuerpo y el movimiento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6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Fisiología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7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Fisiología del entrenamiento y la contracción muscular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8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Fisiología muscular y entrenamiento deportivo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9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Henry Didon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10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Manifestaciones sociales en la recreación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11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Psicología y desarrollo social de las organizaciones y el trabajo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12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Psicología, contextos cotidianos y transformaciones sociales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13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Psicología, familia y sistemas humanos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14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Psicología, fenómenos jurídicos y transdisciplinariedad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15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Psicología, sistemas humanos y salud mental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16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Psicología, subjetividad e identidades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17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</a:rPr>
                        <a:t>Salud y ejercicio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u="none" strike="noStrike">
                          <a:effectLst/>
                        </a:rPr>
                        <a:t>18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Subjetividad e identidades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556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3108960" y="252344"/>
            <a:ext cx="6130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s-CO" b="1" dirty="0">
                <a:solidFill>
                  <a:prstClr val="black"/>
                </a:solidFill>
              </a:rPr>
              <a:t>TOTAL LÍNEAS DE INVESTIGACIÓN DE LA SEDE PRINCIPAL 1 de 4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/>
          </p:nvPr>
        </p:nvGraphicFramePr>
        <p:xfrm>
          <a:off x="4032065" y="627419"/>
          <a:ext cx="4354290" cy="50835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6559"/>
                <a:gridCol w="67054"/>
                <a:gridCol w="4120677"/>
              </a:tblGrid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 dirty="0">
                          <a:effectLst/>
                        </a:rPr>
                        <a:t>1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</a:rPr>
                        <a:t>Aplicaciones de la estadística en contextos interdisciplinarios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2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</a:rPr>
                        <a:t>Automática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3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Biomecánica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4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</a:rPr>
                        <a:t>Caracterización y comportamiento de materiales en ingeniería civil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5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</a:rPr>
                        <a:t>Comunicación y ciudadanía 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6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Comunicación y paz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7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Comunicación, derechos y memoria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8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Comunicación, salud, medio ambiente y sostenibilidad 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9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Conflicto, política y democracia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10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Conflictos sociales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11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Conocimiento profundo del consumidor y de los mercados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12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Contabilidad: disciplina, epistemología y educación contable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13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Cultura de innovación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14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Cultura y sociedad en la historia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15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Currículo, vida universitaria y desarrollo estudiantil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16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Deporte y sociedad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17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Derecho administrativo 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18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Derecho constitucional y derechos humanos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19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Derecho penal 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20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Derecho penal internacional 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21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Derecho penal y literatura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22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Derecho penal y realidad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23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Derecho público - Responsabilidad del Estado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24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Desarrollo sostenible 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25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</a:rPr>
                        <a:t>Desarrollo, políticas públicas y planeación participativa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26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Diseño mecánico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27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Diseño para la transformación social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28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Diseño, procesos de manufactura, gerencia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29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Economía de las organizaciones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30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</a:rPr>
                        <a:t>Economía financiera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822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2952206" y="252344"/>
            <a:ext cx="6287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s-CO" b="1" dirty="0">
                <a:solidFill>
                  <a:prstClr val="black"/>
                </a:solidFill>
              </a:rPr>
              <a:t>TOTAL LÍNEAS DE INVESTIGACIÓN DE LA SEDE PRINCIPAL 2 de 4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/>
          </p:nvPr>
        </p:nvGraphicFramePr>
        <p:xfrm>
          <a:off x="3352810" y="597338"/>
          <a:ext cx="5643153" cy="52512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4162"/>
                <a:gridCol w="38234"/>
                <a:gridCol w="5430757"/>
              </a:tblGrid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 dirty="0">
                          <a:effectLst/>
                        </a:rPr>
                        <a:t>31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Economía internacional y desarrollo económico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32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Economía pública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33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</a:rPr>
                        <a:t>Economía social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34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Economía y finanzas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35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Economía y gestión ambiental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36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Educación contemporánea y pedagogías emergentes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37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Educación, pedagogía y didáctica en ingeniería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38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Ejercicio para la salud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39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</a:rPr>
                        <a:t>El filosofar y el proyecto de la razón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40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Emprendimiento y administración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41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Energías alternativas y renovables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42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Enrique Lacordaire: sobre las libertades y la educación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43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Estética y lenguaje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u="none" strike="noStrike">
                          <a:effectLst/>
                        </a:rPr>
                        <a:t>44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1100" u="none" strike="noStrike" dirty="0">
                          <a:effectLst/>
                        </a:rPr>
                        <a:t>Estudio fisicoquímico, teórico y experimental de sustancias con interés industrial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45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Estudios de género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46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Estudios en derecho privado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47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Estudios en negocios internacionales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72522"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u="none" strike="noStrike">
                          <a:effectLst/>
                        </a:rPr>
                        <a:t>48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1100" u="none" strike="noStrike">
                          <a:effectLst/>
                        </a:rPr>
                        <a:t>Estudios hermenéuticos, argumentativos y críticos en derecho, justicia, género, prudencia y paz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49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Estudios sobre historia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50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Estudios sociales del cuerpo y el movimiento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u="none" strike="noStrike">
                          <a:effectLst/>
                        </a:rPr>
                        <a:t>51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1100" u="none" strike="noStrike" dirty="0">
                          <a:effectLst/>
                        </a:rPr>
                        <a:t>Filosofía de la educación, pedagogía y didáctica en Colombia y América Latina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52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Filosofía ética política y del derecho en América Latina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53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Filosofía práctica y pensamiento filosófico desde América Latina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54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Filosofía y teoría del derecho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72522"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u="none" strike="noStrike">
                          <a:effectLst/>
                        </a:rPr>
                        <a:t>55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1100" u="none" strike="noStrike">
                          <a:effectLst/>
                        </a:rPr>
                        <a:t>Filosofía y teoría del derecho tomista en diálogo con la filosofía y teoría del derecho contemporánea 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56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Filosofía, ciencia, arte y religión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57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Fisiología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58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Fisiología del entrenamiento y la contracción muscular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59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Fisiología muscular y entrenamiento deportivo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60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</a:rPr>
                        <a:t>Gestión de las TIC en las organizaciones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032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3108962" y="193170"/>
            <a:ext cx="6148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s-CO" b="1" dirty="0">
                <a:solidFill>
                  <a:prstClr val="black"/>
                </a:solidFill>
              </a:rPr>
              <a:t>TOTAL LÍNEAS DE INVESTIGACIÓN DE LA SEDE PRINCIPAL 3 de 4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/>
          </p:nvPr>
        </p:nvGraphicFramePr>
        <p:xfrm>
          <a:off x="2307781" y="676097"/>
          <a:ext cx="7627781" cy="50150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0313"/>
                <a:gridCol w="81309"/>
                <a:gridCol w="7376159"/>
              </a:tblGrid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050" u="none" strike="noStrike" dirty="0">
                          <a:effectLst/>
                        </a:rPr>
                        <a:t>61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u="none" strike="noStrike" dirty="0">
                          <a:effectLst/>
                        </a:rPr>
                        <a:t>Gestión del conocimiento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050" u="none" strike="noStrike">
                          <a:effectLst/>
                        </a:rPr>
                        <a:t>62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u="none" strike="noStrike" dirty="0">
                          <a:effectLst/>
                        </a:rPr>
                        <a:t>Gestión en salud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050" u="none" strike="noStrike">
                          <a:effectLst/>
                        </a:rPr>
                        <a:t>63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u="none" strike="noStrike" dirty="0">
                          <a:effectLst/>
                        </a:rPr>
                        <a:t>Gestión Organizacional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050" u="none" strike="noStrike">
                          <a:effectLst/>
                        </a:rPr>
                        <a:t>64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u="none" strike="noStrike">
                          <a:effectLst/>
                        </a:rPr>
                        <a:t>Historia de la Universidad Santo Tomás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050" u="none" strike="noStrike">
                          <a:effectLst/>
                        </a:rPr>
                        <a:t>65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u="none" strike="noStrike" dirty="0">
                          <a:effectLst/>
                        </a:rPr>
                        <a:t>Historia e historiografía en Colombia y en América Latina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050" u="none" strike="noStrike">
                          <a:effectLst/>
                        </a:rPr>
                        <a:t>66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u="none" strike="noStrike">
                          <a:effectLst/>
                        </a:rPr>
                        <a:t>Historiografía del pensamiento y la cultura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050" u="none" strike="noStrike">
                          <a:effectLst/>
                        </a:rPr>
                        <a:t>67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u="none" strike="noStrike">
                          <a:effectLst/>
                        </a:rPr>
                        <a:t>Humanidades, educación y pedagogías emergentes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72522">
                <a:tc>
                  <a:txBody>
                    <a:bodyPr/>
                    <a:lstStyle/>
                    <a:p>
                      <a:pPr algn="r" fontAlgn="ctr"/>
                      <a:r>
                        <a:rPr lang="es-CO" sz="1050" u="none" strike="noStrike">
                          <a:effectLst/>
                        </a:rPr>
                        <a:t>68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1050" u="none" strike="noStrike">
                          <a:effectLst/>
                        </a:rPr>
                        <a:t>Humanismo y sociedad: estudios antropológicos, sociales, históricos, del lenguaje, geográficos, políticos, económicos, teológicos, éticos y sobre constitución de sujetos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050" u="none" strike="noStrike">
                          <a:effectLst/>
                        </a:rPr>
                        <a:t>69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u="none" strike="noStrike">
                          <a:effectLst/>
                        </a:rPr>
                        <a:t>Innovación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050" u="none" strike="noStrike">
                          <a:effectLst/>
                        </a:rPr>
                        <a:t>70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u="none" strike="noStrike">
                          <a:effectLst/>
                        </a:rPr>
                        <a:t>Interconexión y convergencia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ctr"/>
                      <a:r>
                        <a:rPr lang="es-CO" sz="1050" u="none" strike="noStrike">
                          <a:effectLst/>
                        </a:rPr>
                        <a:t>71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1050" u="none" strike="noStrike">
                          <a:effectLst/>
                        </a:rPr>
                        <a:t>La educación para la paz en la formación jurídica: concepto, estado actual y posible impacto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050" u="none" strike="noStrike">
                          <a:effectLst/>
                        </a:rPr>
                        <a:t>72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u="none" strike="noStrike">
                          <a:effectLst/>
                        </a:rPr>
                        <a:t>La nueva familia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050" u="none" strike="noStrike">
                          <a:effectLst/>
                        </a:rPr>
                        <a:t>73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u="none" strike="noStrike">
                          <a:effectLst/>
                        </a:rPr>
                        <a:t>Laboral y seguridad social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050" u="none" strike="noStrike">
                          <a:effectLst/>
                        </a:rPr>
                        <a:t>74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u="none" strike="noStrike">
                          <a:effectLst/>
                        </a:rPr>
                        <a:t>LAI diseño mecánico asistido por computador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050" u="none" strike="noStrike">
                          <a:effectLst/>
                        </a:rPr>
                        <a:t>75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u="none" strike="noStrike">
                          <a:effectLst/>
                        </a:rPr>
                        <a:t>Lenguaje, pensamiento y educación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050" u="none" strike="noStrike">
                          <a:effectLst/>
                        </a:rPr>
                        <a:t>76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u="none" strike="noStrike">
                          <a:effectLst/>
                        </a:rPr>
                        <a:t>Literatura Comparada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050" u="none" strike="noStrike">
                          <a:effectLst/>
                        </a:rPr>
                        <a:t>77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u="none" strike="noStrike">
                          <a:effectLst/>
                        </a:rPr>
                        <a:t>Los derechos humanos y el Derecho Internacional Humanitario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050" u="none" strike="noStrike">
                          <a:effectLst/>
                        </a:rPr>
                        <a:t>78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u="none" strike="noStrike">
                          <a:effectLst/>
                        </a:rPr>
                        <a:t>Manifestaciones sociales en la recreación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050" u="none" strike="noStrike">
                          <a:effectLst/>
                        </a:rPr>
                        <a:t>79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u="none" strike="noStrike">
                          <a:effectLst/>
                        </a:rPr>
                        <a:t>Materiales industriales e ingeniería de superficies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050" u="none" strike="noStrike">
                          <a:effectLst/>
                        </a:rPr>
                        <a:t>80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u="none" strike="noStrike">
                          <a:effectLst/>
                        </a:rPr>
                        <a:t>Mejoramiento de procesos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050" u="none" strike="noStrike">
                          <a:effectLst/>
                        </a:rPr>
                        <a:t>81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u="none" strike="noStrike">
                          <a:effectLst/>
                        </a:rPr>
                        <a:t>Memoria, historia e identidades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050" u="none" strike="noStrike">
                          <a:effectLst/>
                        </a:rPr>
                        <a:t>82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u="none" strike="noStrike">
                          <a:effectLst/>
                        </a:rPr>
                        <a:t>Modelado de problemas complejos en ingeniería civil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050" u="none" strike="noStrike">
                          <a:effectLst/>
                        </a:rPr>
                        <a:t>83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u="none" strike="noStrike">
                          <a:effectLst/>
                        </a:rPr>
                        <a:t>Modelado, simulación de problemas complejos y manejo de datos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050" u="none" strike="noStrike">
                          <a:effectLst/>
                        </a:rPr>
                        <a:t>84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u="none" strike="noStrike">
                          <a:effectLst/>
                        </a:rPr>
                        <a:t>Modelamiento estadístico para variables econométricas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050" u="none" strike="noStrike">
                          <a:effectLst/>
                        </a:rPr>
                        <a:t>85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u="none" strike="noStrike">
                          <a:effectLst/>
                        </a:rPr>
                        <a:t>Narrativas, representaciones y tecnologías mediáticas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050" u="none" strike="noStrike">
                          <a:effectLst/>
                        </a:rPr>
                        <a:t>86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u="none" strike="noStrike">
                          <a:effectLst/>
                        </a:rPr>
                        <a:t>Negocios Internacionales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050" u="none" strike="noStrike">
                          <a:effectLst/>
                        </a:rPr>
                        <a:t>87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u="none" strike="noStrike">
                          <a:effectLst/>
                        </a:rPr>
                        <a:t>Nuevas tendencias de los bienes y los contratos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050" u="none" strike="noStrike">
                          <a:effectLst/>
                        </a:rPr>
                        <a:t>88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u="none" strike="noStrike">
                          <a:effectLst/>
                        </a:rPr>
                        <a:t>Ordenamiento ambiental del territorio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050" u="none" strike="noStrike">
                          <a:effectLst/>
                        </a:rPr>
                        <a:t>89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u="none" strike="noStrike">
                          <a:effectLst/>
                        </a:rPr>
                        <a:t>Pensamiento bíblico-teológico y praxiológico en contexto latinoamericano.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050" u="none" strike="noStrike">
                          <a:effectLst/>
                        </a:rPr>
                        <a:t>90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50" u="none" strike="noStrike" dirty="0">
                          <a:effectLst/>
                        </a:rPr>
                        <a:t>Pensamiento Dominicano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20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2332008696"/>
              </p:ext>
            </p:extLst>
          </p:nvPr>
        </p:nvGraphicFramePr>
        <p:xfrm>
          <a:off x="1423216" y="117733"/>
          <a:ext cx="894903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107395315"/>
              </p:ext>
            </p:extLst>
          </p:nvPr>
        </p:nvGraphicFramePr>
        <p:xfrm>
          <a:off x="2117505" y="366578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7613965" y="1068309"/>
            <a:ext cx="1484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dirty="0" smtClean="0"/>
              <a:t>PEI</a:t>
            </a:r>
            <a:endParaRPr lang="es-CO" sz="3600" dirty="0"/>
          </a:p>
        </p:txBody>
      </p:sp>
    </p:spTree>
    <p:extLst>
      <p:ext uri="{BB962C8B-B14F-4D97-AF65-F5344CB8AC3E}">
        <p14:creationId xmlns:p14="http://schemas.microsoft.com/office/powerpoint/2010/main" val="334945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2987040" y="437010"/>
            <a:ext cx="6252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s-CO" b="1" dirty="0">
                <a:solidFill>
                  <a:prstClr val="black"/>
                </a:solidFill>
              </a:rPr>
              <a:t>TOTAL LÍNEAS DE INVESTIGACIÓN DE LA SEDE PRINCIPAL 4 de 4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/>
          </p:nvPr>
        </p:nvGraphicFramePr>
        <p:xfrm>
          <a:off x="3274421" y="885108"/>
          <a:ext cx="5606631" cy="44057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9689"/>
                <a:gridCol w="55112"/>
                <a:gridCol w="5301830"/>
              </a:tblGrid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 dirty="0">
                          <a:effectLst/>
                        </a:rPr>
                        <a:t>91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</a:rPr>
                        <a:t>Política pública como eje de gobernabilidad y gobernanza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92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</a:rPr>
                        <a:t>Procesamiento de señales para sistemas de telecomunicaciones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93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</a:rPr>
                        <a:t>Procesos de manufactura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94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</a:rPr>
                        <a:t>Psicología y desarrollo social de las organizaciones y el trabajo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95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</a:rPr>
                        <a:t>Psicología, contextos cotidianos y transformaciones sociales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96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</a:rPr>
                        <a:t>Psicología, familia y sistemas humanos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97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</a:rPr>
                        <a:t>Psicología, fenómenos jurídicos y </a:t>
                      </a:r>
                      <a:r>
                        <a:rPr lang="es-CO" sz="1100" u="none" strike="noStrike" dirty="0" err="1">
                          <a:effectLst/>
                        </a:rPr>
                        <a:t>transdisciplinariedad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98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</a:rPr>
                        <a:t>Psicología, sistemas humanos y salud mental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99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 dirty="0">
                          <a:effectLst/>
                        </a:rPr>
                        <a:t>Psicología, subjetividad e identidades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100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Regulación TIC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101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Relación y diálogo entre ciencia, filosofía y religión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102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Responsabilidad ambiental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103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Responsabilidad social y ambiental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104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Robótica, inteligencia computacional y visión artificial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105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Salud ambiental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106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Salud pública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107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Salud y ejercicio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108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Seguridad y paz en escenarios transformados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109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Sistemas de energía eléctrica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110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Sociología jurídica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111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Subjetividad e identidades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112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Subjetividades y acción colectiva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113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Subjetividades, acción colectiva y transformación social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114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Tecnologías ambientales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u="none" strike="noStrike">
                          <a:effectLst/>
                        </a:rPr>
                        <a:t>115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</a:rPr>
                        <a:t>Teoría y crítica literaria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b">
                    <a:noFill/>
                  </a:tcPr>
                </a:tc>
              </a:tr>
              <a:tr h="36261"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u="none" strike="noStrike">
                          <a:effectLst/>
                        </a:rPr>
                        <a:t>116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O" sz="1100" u="none" strike="noStrike" dirty="0">
                          <a:effectLst/>
                        </a:rPr>
                        <a:t>Teoría y política tributaria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13" marR="1813" marT="1813" marB="0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751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>
            <a:graphicFrameLocks/>
          </p:cNvGraphicFramePr>
          <p:nvPr>
            <p:extLst/>
          </p:nvPr>
        </p:nvGraphicFramePr>
        <p:xfrm>
          <a:off x="2203269" y="574766"/>
          <a:ext cx="7872548" cy="4807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464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/>
          </p:nvPr>
        </p:nvGraphicFramePr>
        <p:xfrm>
          <a:off x="2020389" y="391887"/>
          <a:ext cx="8142514" cy="51380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3697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6578" y="1118527"/>
            <a:ext cx="7785267" cy="206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04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/>
          <p:cNvGraphicFramePr>
            <a:graphicFrameLocks/>
          </p:cNvGraphicFramePr>
          <p:nvPr>
            <p:extLst/>
          </p:nvPr>
        </p:nvGraphicFramePr>
        <p:xfrm>
          <a:off x="2246811" y="487681"/>
          <a:ext cx="7689669" cy="5016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6384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/>
          <p:cNvGraphicFramePr>
            <a:graphicFrameLocks/>
          </p:cNvGraphicFramePr>
          <p:nvPr>
            <p:extLst/>
          </p:nvPr>
        </p:nvGraphicFramePr>
        <p:xfrm>
          <a:off x="2369820" y="358208"/>
          <a:ext cx="7696200" cy="4748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860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/>
          <p:cNvGraphicFramePr>
            <a:graphicFrameLocks/>
          </p:cNvGraphicFramePr>
          <p:nvPr>
            <p:extLst/>
          </p:nvPr>
        </p:nvGraphicFramePr>
        <p:xfrm>
          <a:off x="2252663" y="773770"/>
          <a:ext cx="7686675" cy="4195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4154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00196" y="914399"/>
            <a:ext cx="4842587" cy="539361"/>
          </a:xfrm>
        </p:spPr>
        <p:txBody>
          <a:bodyPr/>
          <a:lstStyle/>
          <a:p>
            <a:pPr algn="ctr"/>
            <a:r>
              <a:rPr lang="es-CO" dirty="0" smtClean="0">
                <a:solidFill>
                  <a:schemeClr val="tx2"/>
                </a:solidFill>
              </a:rPr>
              <a:t>Vicerrectoría de Universidad a Distancia</a:t>
            </a:r>
            <a:br>
              <a:rPr lang="es-CO" dirty="0" smtClean="0">
                <a:solidFill>
                  <a:schemeClr val="tx2"/>
                </a:solidFill>
              </a:rPr>
            </a:br>
            <a:r>
              <a:rPr lang="es-CO" dirty="0" smtClean="0">
                <a:solidFill>
                  <a:schemeClr val="tx2"/>
                </a:solidFill>
              </a:rPr>
              <a:t> Universidad Santo Tomás</a:t>
            </a:r>
            <a:endParaRPr lang="es-CO" dirty="0">
              <a:solidFill>
                <a:schemeClr val="tx2"/>
              </a:solidFill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5962575"/>
              </p:ext>
            </p:extLst>
          </p:nvPr>
        </p:nvGraphicFramePr>
        <p:xfrm>
          <a:off x="377987" y="1642188"/>
          <a:ext cx="5576595" cy="33359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957354"/>
              </p:ext>
            </p:extLst>
          </p:nvPr>
        </p:nvGraphicFramePr>
        <p:xfrm>
          <a:off x="5954582" y="1642188"/>
          <a:ext cx="6086475" cy="33359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5837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00196" y="914399"/>
            <a:ext cx="4842587" cy="539361"/>
          </a:xfrm>
        </p:spPr>
        <p:txBody>
          <a:bodyPr/>
          <a:lstStyle/>
          <a:p>
            <a:pPr algn="ctr"/>
            <a:r>
              <a:rPr lang="es-CO" dirty="0" smtClean="0">
                <a:solidFill>
                  <a:schemeClr val="tx2"/>
                </a:solidFill>
              </a:rPr>
              <a:t>Sede Bucaramanga</a:t>
            </a:r>
            <a:br>
              <a:rPr lang="es-CO" dirty="0" smtClean="0">
                <a:solidFill>
                  <a:schemeClr val="tx2"/>
                </a:solidFill>
              </a:rPr>
            </a:br>
            <a:r>
              <a:rPr lang="es-CO" dirty="0" smtClean="0">
                <a:solidFill>
                  <a:schemeClr val="tx2"/>
                </a:solidFill>
              </a:rPr>
              <a:t> Universidad Santo Tomás</a:t>
            </a:r>
            <a:endParaRPr lang="es-CO" dirty="0">
              <a:solidFill>
                <a:schemeClr val="tx2"/>
              </a:solidFill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5647033"/>
              </p:ext>
            </p:extLst>
          </p:nvPr>
        </p:nvGraphicFramePr>
        <p:xfrm>
          <a:off x="0" y="1730147"/>
          <a:ext cx="6096000" cy="3248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5262730"/>
              </p:ext>
            </p:extLst>
          </p:nvPr>
        </p:nvGraphicFramePr>
        <p:xfrm>
          <a:off x="5777301" y="1720623"/>
          <a:ext cx="6086475" cy="3257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4974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00196" y="914399"/>
            <a:ext cx="4842587" cy="539361"/>
          </a:xfrm>
        </p:spPr>
        <p:txBody>
          <a:bodyPr/>
          <a:lstStyle/>
          <a:p>
            <a:pPr algn="ctr"/>
            <a:r>
              <a:rPr lang="es-CO" dirty="0" smtClean="0">
                <a:solidFill>
                  <a:schemeClr val="tx2"/>
                </a:solidFill>
              </a:rPr>
              <a:t>Sede Tunja</a:t>
            </a:r>
            <a:br>
              <a:rPr lang="es-CO" dirty="0" smtClean="0">
                <a:solidFill>
                  <a:schemeClr val="tx2"/>
                </a:solidFill>
              </a:rPr>
            </a:br>
            <a:r>
              <a:rPr lang="es-CO" dirty="0" smtClean="0">
                <a:solidFill>
                  <a:schemeClr val="tx2"/>
                </a:solidFill>
              </a:rPr>
              <a:t> Universidad Santo Tomás</a:t>
            </a:r>
            <a:endParaRPr lang="es-CO" dirty="0">
              <a:solidFill>
                <a:schemeClr val="tx2"/>
              </a:solidFill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8391347"/>
              </p:ext>
            </p:extLst>
          </p:nvPr>
        </p:nvGraphicFramePr>
        <p:xfrm>
          <a:off x="230155" y="1730147"/>
          <a:ext cx="5321559" cy="3248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9798698"/>
              </p:ext>
            </p:extLst>
          </p:nvPr>
        </p:nvGraphicFramePr>
        <p:xfrm>
          <a:off x="5840962" y="1730147"/>
          <a:ext cx="5710335" cy="3257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69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795546" y="1411206"/>
            <a:ext cx="2518022" cy="2852976"/>
            <a:chOff x="2161752" y="1468"/>
            <a:chExt cx="1746620" cy="2007610"/>
          </a:xfrm>
        </p:grpSpPr>
        <p:sp>
          <p:nvSpPr>
            <p:cNvPr id="5" name="Hexágono 4"/>
            <p:cNvSpPr/>
            <p:nvPr/>
          </p:nvSpPr>
          <p:spPr>
            <a:xfrm rot="5400000">
              <a:off x="2031257" y="131963"/>
              <a:ext cx="2007610" cy="1746620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Hexágono 4"/>
            <p:cNvSpPr/>
            <p:nvPr/>
          </p:nvSpPr>
          <p:spPr>
            <a:xfrm>
              <a:off x="2433934" y="314322"/>
              <a:ext cx="1202256" cy="13819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i="0" kern="1200" dirty="0" smtClean="0">
                  <a:solidFill>
                    <a:schemeClr val="tx2"/>
                  </a:solidFill>
                </a:rPr>
                <a:t>Identificación de capacidades de investigación: </a:t>
              </a:r>
              <a:r>
                <a:rPr lang="es-CO" i="1" kern="1200" dirty="0" smtClean="0">
                  <a:solidFill>
                    <a:schemeClr val="tx2"/>
                  </a:solidFill>
                </a:rPr>
                <a:t>Investigadores- Grupos </a:t>
              </a:r>
              <a:r>
                <a:rPr lang="es-CO" i="1" dirty="0" smtClean="0">
                  <a:solidFill>
                    <a:schemeClr val="tx2"/>
                  </a:solidFill>
                </a:rPr>
                <a:t>- Proyectos</a:t>
              </a:r>
              <a:endParaRPr lang="es-CO" i="1" kern="1200" dirty="0">
                <a:solidFill>
                  <a:schemeClr val="tx2"/>
                </a:solidFill>
              </a:endParaRPr>
            </a:p>
          </p:txBody>
        </p:sp>
      </p:grp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421899717"/>
              </p:ext>
            </p:extLst>
          </p:nvPr>
        </p:nvGraphicFramePr>
        <p:xfrm>
          <a:off x="3607303" y="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Imagen 7" descr="propuesta cubierta.pdf - Adobe Acrobat Reader DC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31" t="28636" r="19455" b="16197"/>
          <a:stretch/>
        </p:blipFill>
        <p:spPr>
          <a:xfrm>
            <a:off x="3467477" y="3730027"/>
            <a:ext cx="2002826" cy="1688640"/>
          </a:xfrm>
          <a:prstGeom prst="rect">
            <a:avLst/>
          </a:prstGeom>
        </p:spPr>
      </p:pic>
      <p:sp>
        <p:nvSpPr>
          <p:cNvPr id="11" name="AutoShape 6" descr="Resultado de imagen para SCien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07303" y="160338"/>
            <a:ext cx="1863000" cy="135586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07303" y="1911312"/>
            <a:ext cx="1863000" cy="159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48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00196" y="914399"/>
            <a:ext cx="4842587" cy="539361"/>
          </a:xfrm>
        </p:spPr>
        <p:txBody>
          <a:bodyPr/>
          <a:lstStyle/>
          <a:p>
            <a:pPr algn="ctr"/>
            <a:r>
              <a:rPr lang="es-CO" dirty="0" smtClean="0">
                <a:solidFill>
                  <a:schemeClr val="tx2"/>
                </a:solidFill>
              </a:rPr>
              <a:t>Sede Villavicencio</a:t>
            </a:r>
            <a:br>
              <a:rPr lang="es-CO" dirty="0" smtClean="0">
                <a:solidFill>
                  <a:schemeClr val="tx2"/>
                </a:solidFill>
              </a:rPr>
            </a:br>
            <a:r>
              <a:rPr lang="es-CO" dirty="0" smtClean="0">
                <a:solidFill>
                  <a:schemeClr val="tx2"/>
                </a:solidFill>
              </a:rPr>
              <a:t> Universidad Santo Tomás</a:t>
            </a:r>
            <a:endParaRPr lang="es-CO" dirty="0">
              <a:solidFill>
                <a:schemeClr val="tx2"/>
              </a:solidFill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7357868"/>
              </p:ext>
            </p:extLst>
          </p:nvPr>
        </p:nvGraphicFramePr>
        <p:xfrm>
          <a:off x="215965" y="1646561"/>
          <a:ext cx="5513032" cy="3228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602672"/>
              </p:ext>
            </p:extLst>
          </p:nvPr>
        </p:nvGraphicFramePr>
        <p:xfrm>
          <a:off x="5728997" y="1637036"/>
          <a:ext cx="6105525" cy="3238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4837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00196" y="914399"/>
            <a:ext cx="4842587" cy="539361"/>
          </a:xfrm>
        </p:spPr>
        <p:txBody>
          <a:bodyPr/>
          <a:lstStyle/>
          <a:p>
            <a:pPr algn="ctr"/>
            <a:r>
              <a:rPr lang="es-CO" dirty="0" smtClean="0">
                <a:solidFill>
                  <a:schemeClr val="tx2"/>
                </a:solidFill>
              </a:rPr>
              <a:t>Sede Medellín</a:t>
            </a:r>
            <a:br>
              <a:rPr lang="es-CO" dirty="0" smtClean="0">
                <a:solidFill>
                  <a:schemeClr val="tx2"/>
                </a:solidFill>
              </a:rPr>
            </a:br>
            <a:r>
              <a:rPr lang="es-CO" dirty="0" smtClean="0">
                <a:solidFill>
                  <a:schemeClr val="tx2"/>
                </a:solidFill>
              </a:rPr>
              <a:t> Universidad Santo Tomás</a:t>
            </a:r>
            <a:endParaRPr lang="es-CO" dirty="0">
              <a:solidFill>
                <a:schemeClr val="tx2"/>
              </a:solidFill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7870175"/>
              </p:ext>
            </p:extLst>
          </p:nvPr>
        </p:nvGraphicFramePr>
        <p:xfrm>
          <a:off x="365545" y="1567154"/>
          <a:ext cx="5643369" cy="3238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185755"/>
              </p:ext>
            </p:extLst>
          </p:nvPr>
        </p:nvGraphicFramePr>
        <p:xfrm>
          <a:off x="6321489" y="1481363"/>
          <a:ext cx="5178684" cy="3267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301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525111" y="2570827"/>
            <a:ext cx="70787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s-CO" dirty="0">
                <a:solidFill>
                  <a:prstClr val="black"/>
                </a:solidFill>
              </a:rPr>
              <a:t>“ </a:t>
            </a:r>
            <a:r>
              <a:rPr lang="es-CO" dirty="0">
                <a:solidFill>
                  <a:prstClr val="black"/>
                </a:solidFill>
                <a:latin typeface="Lucida Bright" panose="02040602050505020304" pitchFamily="18" charset="0"/>
              </a:rPr>
              <a:t>Tienes que saber establecer una tesis y, al propio tiempo, contemplar una aurora</a:t>
            </a:r>
            <a:r>
              <a:rPr lang="es-CO" dirty="0">
                <a:solidFill>
                  <a:prstClr val="black"/>
                </a:solidFill>
              </a:rPr>
              <a:t>”</a:t>
            </a:r>
          </a:p>
          <a:p>
            <a:pPr algn="r" defTabSz="457200"/>
            <a:r>
              <a:rPr lang="es-CO" dirty="0">
                <a:solidFill>
                  <a:prstClr val="black"/>
                </a:solidFill>
                <a:latin typeface="Lucida Bright" panose="02040602050505020304" pitchFamily="18" charset="0"/>
              </a:rPr>
              <a:t>Vida Intelectual Sertillanges, 1959</a:t>
            </a:r>
            <a:r>
              <a:rPr lang="es-CO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4865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8801" y="1458619"/>
            <a:ext cx="7773074" cy="155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74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7747" y="638578"/>
            <a:ext cx="7437765" cy="4535817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258208" y="1182414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s-CO" dirty="0">
                <a:solidFill>
                  <a:prstClr val="white"/>
                </a:solidFill>
              </a:rPr>
              <a:t>TICS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5246539" y="2422635"/>
            <a:ext cx="1960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s-CO" dirty="0">
                <a:solidFill>
                  <a:prstClr val="white"/>
                </a:solidFill>
              </a:rPr>
              <a:t>Nanotecnología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730360" y="1150148"/>
            <a:ext cx="1581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s-CO" dirty="0">
                <a:solidFill>
                  <a:prstClr val="white"/>
                </a:solidFill>
              </a:rPr>
              <a:t>Biotecnología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2995749" y="139337"/>
            <a:ext cx="5921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s-CO" dirty="0">
                <a:solidFill>
                  <a:prstClr val="black"/>
                </a:solidFill>
              </a:rPr>
              <a:t>Ejes transversales de investigación global</a:t>
            </a:r>
          </a:p>
        </p:txBody>
      </p:sp>
    </p:spTree>
    <p:extLst>
      <p:ext uri="{BB962C8B-B14F-4D97-AF65-F5344CB8AC3E}">
        <p14:creationId xmlns:p14="http://schemas.microsoft.com/office/powerpoint/2010/main" val="249953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8871" y="601999"/>
            <a:ext cx="7974259" cy="460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91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5257" y="1415076"/>
            <a:ext cx="7773074" cy="155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51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192" y="1490373"/>
            <a:ext cx="7834039" cy="229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22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8800" y="1274419"/>
            <a:ext cx="7773074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91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3634" y="1335379"/>
            <a:ext cx="7773074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07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241" y="995402"/>
            <a:ext cx="2692110" cy="2996696"/>
          </a:xfrm>
          <a:prstGeom prst="rect">
            <a:avLst/>
          </a:prstGeom>
        </p:spPr>
      </p:pic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3459678922"/>
              </p:ext>
            </p:extLst>
          </p:nvPr>
        </p:nvGraphicFramePr>
        <p:xfrm>
          <a:off x="3390020" y="104031"/>
          <a:ext cx="851528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4200809" y="4473875"/>
            <a:ext cx="6771992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dirty="0" smtClean="0">
                <a:solidFill>
                  <a:schemeClr val="bg1"/>
                </a:solidFill>
              </a:rPr>
              <a:t>Seminario Internacional de Profundización Para la Investigación</a:t>
            </a:r>
            <a:endParaRPr lang="es-CO" dirty="0">
              <a:solidFill>
                <a:schemeClr val="bg1"/>
              </a:solidFill>
            </a:endParaRPr>
          </a:p>
        </p:txBody>
      </p:sp>
      <p:pic>
        <p:nvPicPr>
          <p:cNvPr id="10" name="Imagen 9"/>
          <p:cNvPicPr/>
          <p:nvPr/>
        </p:nvPicPr>
        <p:blipFill rotWithShape="1">
          <a:blip r:embed="rId8"/>
          <a:srcRect l="61100" t="18708" r="10896" b="6759"/>
          <a:stretch/>
        </p:blipFill>
        <p:spPr bwMode="auto">
          <a:xfrm>
            <a:off x="3427453" y="360006"/>
            <a:ext cx="2115889" cy="37142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AutoShape 2" descr="https://mail.google.com/mail/u/0/?ui=2&amp;ik=4663d6ee17&amp;view=fimg&amp;th=1588ebf5de9f70b8&amp;attid=0.1&amp;disp=emb&amp;realattid=ii_ivu8kyaq0_1588ebe90b88d43a&amp;attbid=ANGjdJ_IGpcRfxfQhHgarqsZHN9vVYRqq3E-lPYQjxPE6yycNhHmNWa7L1Qkpqmh_jomtQvQutyBkIDQtCLZ314zPhtM7DIyO9D4iWU7o9PbmTedPJZRbgqUxYdlR6I&amp;sz=s0-l75-ft&amp;ats=1492726283652&amp;rm=1588ebf5de9f70b8&amp;zw&amp;atsh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40523" y="371186"/>
            <a:ext cx="1999414" cy="3703098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86606" y="347844"/>
            <a:ext cx="2090080" cy="3738601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52897" y="414305"/>
            <a:ext cx="2284095" cy="3672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3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383" y="911649"/>
            <a:ext cx="7773074" cy="318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1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1052" y="657765"/>
            <a:ext cx="7773074" cy="385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87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1501" y="1316202"/>
            <a:ext cx="8242506" cy="229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02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389" y="1129800"/>
            <a:ext cx="7882811" cy="317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92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525111" y="2570827"/>
            <a:ext cx="70787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s-CO" dirty="0">
                <a:solidFill>
                  <a:prstClr val="black"/>
                </a:solidFill>
              </a:rPr>
              <a:t>“ </a:t>
            </a:r>
            <a:r>
              <a:rPr lang="es-CO" dirty="0">
                <a:solidFill>
                  <a:prstClr val="black"/>
                </a:solidFill>
                <a:latin typeface="Lucida Bright" panose="02040602050505020304" pitchFamily="18" charset="0"/>
              </a:rPr>
              <a:t>El gran secreto consiste en tener siempre el pensamiento a la expectativa</a:t>
            </a:r>
            <a:r>
              <a:rPr lang="es-CO" dirty="0">
                <a:solidFill>
                  <a:prstClr val="black"/>
                </a:solidFill>
              </a:rPr>
              <a:t>”</a:t>
            </a:r>
          </a:p>
          <a:p>
            <a:pPr algn="r" defTabSz="457200"/>
            <a:r>
              <a:rPr lang="es-CO" dirty="0">
                <a:solidFill>
                  <a:prstClr val="black"/>
                </a:solidFill>
                <a:latin typeface="Lucida Bright" panose="02040602050505020304" pitchFamily="18" charset="0"/>
              </a:rPr>
              <a:t>Vida Intelectual Sertillanges, 1959</a:t>
            </a:r>
            <a:r>
              <a:rPr lang="es-CO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555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3966" y="1897527"/>
            <a:ext cx="7773074" cy="165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96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4617" y="1436245"/>
            <a:ext cx="2465244" cy="28346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t="1242" r="19613" b="14088"/>
          <a:stretch/>
        </p:blipFill>
        <p:spPr>
          <a:xfrm>
            <a:off x="4771555" y="2722269"/>
            <a:ext cx="4118947" cy="268887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6524" y="310317"/>
            <a:ext cx="2689592" cy="191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57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324764" y="425741"/>
            <a:ext cx="2346007" cy="2709113"/>
            <a:chOff x="4987664" y="1705528"/>
            <a:chExt cx="1746620" cy="2007610"/>
          </a:xfrm>
        </p:grpSpPr>
        <p:sp>
          <p:nvSpPr>
            <p:cNvPr id="7" name="Hexágono 6"/>
            <p:cNvSpPr/>
            <p:nvPr/>
          </p:nvSpPr>
          <p:spPr>
            <a:xfrm rot="5400000">
              <a:off x="4857169" y="1836023"/>
              <a:ext cx="2007610" cy="1746620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Hexágono 4"/>
            <p:cNvSpPr/>
            <p:nvPr/>
          </p:nvSpPr>
          <p:spPr>
            <a:xfrm>
              <a:off x="5259846" y="2018382"/>
              <a:ext cx="1202256" cy="13819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1800" kern="1200" dirty="0" smtClean="0"/>
                <a:t>Asesoría y seguimiento a grupos de investigación</a:t>
              </a:r>
              <a:endParaRPr lang="es-CO" sz="1800" kern="1200" dirty="0"/>
            </a:p>
          </p:txBody>
        </p:sp>
      </p:grp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9593" y="309861"/>
            <a:ext cx="3389724" cy="2205338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3929" y="309861"/>
            <a:ext cx="3456732" cy="207891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852" y="3134854"/>
            <a:ext cx="3316511" cy="245690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2334" y="2712686"/>
            <a:ext cx="3432345" cy="221304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9650" y="3244591"/>
            <a:ext cx="3560373" cy="223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05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7210" y="1318551"/>
            <a:ext cx="2691581" cy="309484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4687" y="446909"/>
            <a:ext cx="5694661" cy="444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80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2502</Words>
  <Application>Microsoft Office PowerPoint</Application>
  <PresentationFormat>Panorámica</PresentationFormat>
  <Paragraphs>693</Paragraphs>
  <Slides>65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65</vt:i4>
      </vt:variant>
    </vt:vector>
  </HeadingPairs>
  <TitlesOfParts>
    <vt:vector size="70" baseType="lpstr">
      <vt:lpstr>Arial</vt:lpstr>
      <vt:lpstr>Calibri</vt:lpstr>
      <vt:lpstr>Lucida Bright</vt:lpstr>
      <vt:lpstr>Times New Roman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Vicerrectoría de Universidad a Distancia  Universidad Santo Tomás</vt:lpstr>
      <vt:lpstr>Sede Bucaramanga  Universidad Santo Tomás</vt:lpstr>
      <vt:lpstr>Sede Tunja  Universidad Santo Tomás</vt:lpstr>
      <vt:lpstr>Sede Villavicencio  Universidad Santo Tomás</vt:lpstr>
      <vt:lpstr>Sede Medellín  Universidad Santo Tomás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Henry</dc:creator>
  <cp:lastModifiedBy>janh duque</cp:lastModifiedBy>
  <cp:revision>20</cp:revision>
  <dcterms:created xsi:type="dcterms:W3CDTF">2017-04-20T17:49:33Z</dcterms:created>
  <dcterms:modified xsi:type="dcterms:W3CDTF">2020-07-28T14:37:51Z</dcterms:modified>
</cp:coreProperties>
</file>