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g2g6FYw+Cj7alpj7GocZgokDCsf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AA78040-8A51-4F99-9FBE-582E5031B952}">
  <a:tblStyle styleId="{2AA78040-8A51-4F99-9FBE-582E5031B952}"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imes New Roman"/>
                <a:ea typeface="Times New Roman"/>
                <a:cs typeface="Times New Roman"/>
                <a:sym typeface="Times New Roman"/>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CO" sz="1200" b="0" i="0" u="none" strike="noStrike" cap="none">
                <a:solidFill>
                  <a:schemeClr val="dk1"/>
                </a:solidFill>
                <a:latin typeface="Times New Roman"/>
                <a:ea typeface="Times New Roman"/>
                <a:cs typeface="Times New Roman"/>
                <a:sym typeface="Times New Roman"/>
              </a:rPr>
              <a:t>‹Nº›</a:t>
            </a:fld>
            <a:endParaRPr sz="1200" b="0" i="0" u="none" strike="noStrike" cap="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 name="Google Shape;5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adce06ecb4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gadce06ecb4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adce06ecb4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gadce06ecb4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a5653a2e68_0_1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a5653a2e68_0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a5653a2e68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ga5653a2e68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a5653a2e68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ga5653a2e68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5653a2e68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5653a2e68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5653a2e68_0_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ga5653a2e68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5653a2e68_0_2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CO"/>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a5653a2e68_0_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5653a2e68_0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a5653a2e68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ga5653a2e68_0_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6"/>
        <p:cNvGrpSpPr/>
        <p:nvPr/>
      </p:nvGrpSpPr>
      <p:grpSpPr>
        <a:xfrm>
          <a:off x="0" y="0"/>
          <a:ext cx="0" cy="0"/>
          <a:chOff x="0" y="0"/>
          <a:chExt cx="0" cy="0"/>
        </a:xfrm>
      </p:grpSpPr>
      <p:sp>
        <p:nvSpPr>
          <p:cNvPr id="17" name="Google Shape;17;p1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8" name="Google Shape;18;p1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9" name="Google Shape;19;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22" name="Google Shape;22;p15"/>
          <p:cNvPicPr preferRelativeResize="0"/>
          <p:nvPr/>
        </p:nvPicPr>
        <p:blipFill rotWithShape="1">
          <a:blip r:embed="rId2">
            <a:alphaModFix/>
          </a:blip>
          <a:srcRect/>
          <a:stretch/>
        </p:blipFill>
        <p:spPr>
          <a:xfrm>
            <a:off x="-324544" y="-430400"/>
            <a:ext cx="9793089" cy="73157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p:cSld name="Título y objetos">
    <p:spTree>
      <p:nvGrpSpPr>
        <p:cNvPr id="1" name="Shape 23"/>
        <p:cNvGrpSpPr/>
        <p:nvPr/>
      </p:nvGrpSpPr>
      <p:grpSpPr>
        <a:xfrm>
          <a:off x="0" y="0"/>
          <a:ext cx="0" cy="0"/>
          <a:chOff x="0" y="0"/>
          <a:chExt cx="0" cy="0"/>
        </a:xfrm>
      </p:grpSpPr>
      <p:pic>
        <p:nvPicPr>
          <p:cNvPr id="24" name="Google Shape;24;p16"/>
          <p:cNvPicPr preferRelativeResize="0"/>
          <p:nvPr/>
        </p:nvPicPr>
        <p:blipFill rotWithShape="1">
          <a:blip r:embed="rId2">
            <a:alphaModFix/>
          </a:blip>
          <a:srcRect/>
          <a:stretch/>
        </p:blipFill>
        <p:spPr>
          <a:xfrm>
            <a:off x="-252536" y="-245840"/>
            <a:ext cx="9612561" cy="7103840"/>
          </a:xfrm>
          <a:prstGeom prst="rect">
            <a:avLst/>
          </a:prstGeom>
          <a:noFill/>
          <a:ln>
            <a:noFill/>
          </a:ln>
        </p:spPr>
      </p:pic>
      <p:sp>
        <p:nvSpPr>
          <p:cNvPr id="25" name="Google Shape;2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
        <p:nvSpPr>
          <p:cNvPr id="28" name="Google Shape;28;p16"/>
          <p:cNvSpPr txBox="1">
            <a:spLocks noGrp="1"/>
          </p:cNvSpPr>
          <p:nvPr>
            <p:ph type="title"/>
          </p:nvPr>
        </p:nvSpPr>
        <p:spPr>
          <a:xfrm>
            <a:off x="457200" y="1988840"/>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9" name="Google Shape;29;p16"/>
          <p:cNvSpPr txBox="1">
            <a:spLocks noGrp="1"/>
          </p:cNvSpPr>
          <p:nvPr>
            <p:ph type="body" idx="1"/>
          </p:nvPr>
        </p:nvSpPr>
        <p:spPr>
          <a:xfrm>
            <a:off x="457200" y="3334352"/>
            <a:ext cx="8229600" cy="2304826"/>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os objetos">
  <p:cSld name="Dos objetos">
    <p:spTree>
      <p:nvGrpSpPr>
        <p:cNvPr id="1" name="Shape 30"/>
        <p:cNvGrpSpPr/>
        <p:nvPr/>
      </p:nvGrpSpPr>
      <p:grpSpPr>
        <a:xfrm>
          <a:off x="0" y="0"/>
          <a:ext cx="0" cy="0"/>
          <a:chOff x="0" y="0"/>
          <a:chExt cx="0" cy="0"/>
        </a:xfrm>
      </p:grpSpPr>
      <p:sp>
        <p:nvSpPr>
          <p:cNvPr id="31" name="Google Shape;31;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2" name="Google Shape;32;p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36"/>
        <p:cNvGrpSpPr/>
        <p:nvPr/>
      </p:nvGrpSpPr>
      <p:grpSpPr>
        <a:xfrm>
          <a:off x="0" y="0"/>
          <a:ext cx="0" cy="0"/>
          <a:chOff x="0" y="0"/>
          <a:chExt cx="0" cy="0"/>
        </a:xfrm>
      </p:grpSpPr>
      <p:sp>
        <p:nvSpPr>
          <p:cNvPr id="37" name="Google Shape;37;ga5653a2e68_0_80"/>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8" name="Google Shape;38;ga5653a2e68_0_80"/>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9" name="Google Shape;39;ga5653a2e68_0_80"/>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40"/>
        <p:cNvGrpSpPr/>
        <p:nvPr/>
      </p:nvGrpSpPr>
      <p:grpSpPr>
        <a:xfrm>
          <a:off x="0" y="0"/>
          <a:ext cx="0" cy="0"/>
          <a:chOff x="0" y="0"/>
          <a:chExt cx="0" cy="0"/>
        </a:xfrm>
      </p:grpSpPr>
      <p:sp>
        <p:nvSpPr>
          <p:cNvPr id="41" name="Google Shape;41;ga5653a2e68_0_8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 name="Google Shape;42;ga5653a2e68_0_84"/>
          <p:cNvSpPr txBox="1">
            <a:spLocks noGrp="1"/>
          </p:cNvSpPr>
          <p:nvPr>
            <p:ph type="dt" idx="10"/>
          </p:nvPr>
        </p:nvSpPr>
        <p:spPr>
          <a:xfrm>
            <a:off x="457200" y="6356350"/>
            <a:ext cx="21336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3" name="Google Shape;43;ga5653a2e68_0_84"/>
          <p:cNvSpPr txBox="1">
            <a:spLocks noGrp="1"/>
          </p:cNvSpPr>
          <p:nvPr>
            <p:ph type="ftr" idx="11"/>
          </p:nvPr>
        </p:nvSpPr>
        <p:spPr>
          <a:xfrm>
            <a:off x="3124200" y="6356350"/>
            <a:ext cx="28956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ga5653a2e68_0_84"/>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spcAft>
                <a:spcPts val="0"/>
              </a:spcAft>
              <a:buNone/>
              <a:defRPr sz="1200">
                <a:solidFill>
                  <a:srgbClr val="898989"/>
                </a:solidFill>
                <a:latin typeface="Calibri"/>
                <a:ea typeface="Calibri"/>
                <a:cs typeface="Calibri"/>
                <a:sym typeface="Calibri"/>
              </a:defRPr>
            </a:lvl1pPr>
            <a:lvl2pPr marL="0" lvl="1" indent="0" algn="r" rtl="0">
              <a:spcBef>
                <a:spcPts val="0"/>
              </a:spcBef>
              <a:spcAft>
                <a:spcPts val="0"/>
              </a:spcAft>
              <a:buNone/>
              <a:defRPr sz="1200">
                <a:solidFill>
                  <a:srgbClr val="898989"/>
                </a:solidFill>
                <a:latin typeface="Calibri"/>
                <a:ea typeface="Calibri"/>
                <a:cs typeface="Calibri"/>
                <a:sym typeface="Calibri"/>
              </a:defRPr>
            </a:lvl2pPr>
            <a:lvl3pPr marL="0" lvl="2" indent="0" algn="r" rtl="0">
              <a:spcBef>
                <a:spcPts val="0"/>
              </a:spcBef>
              <a:spcAft>
                <a:spcPts val="0"/>
              </a:spcAft>
              <a:buNone/>
              <a:defRPr sz="1200">
                <a:solidFill>
                  <a:srgbClr val="898989"/>
                </a:solidFill>
                <a:latin typeface="Calibri"/>
                <a:ea typeface="Calibri"/>
                <a:cs typeface="Calibri"/>
                <a:sym typeface="Calibri"/>
              </a:defRPr>
            </a:lvl3pPr>
            <a:lvl4pPr marL="0" lvl="3" indent="0" algn="r" rtl="0">
              <a:spcBef>
                <a:spcPts val="0"/>
              </a:spcBef>
              <a:spcAft>
                <a:spcPts val="0"/>
              </a:spcAft>
              <a:buNone/>
              <a:defRPr sz="1200">
                <a:solidFill>
                  <a:srgbClr val="898989"/>
                </a:solidFill>
                <a:latin typeface="Calibri"/>
                <a:ea typeface="Calibri"/>
                <a:cs typeface="Calibri"/>
                <a:sym typeface="Calibri"/>
              </a:defRPr>
            </a:lvl4pPr>
            <a:lvl5pPr marL="0" lvl="4" indent="0" algn="r" rtl="0">
              <a:spcBef>
                <a:spcPts val="0"/>
              </a:spcBef>
              <a:spcAft>
                <a:spcPts val="0"/>
              </a:spcAft>
              <a:buNone/>
              <a:defRPr sz="1200">
                <a:solidFill>
                  <a:srgbClr val="898989"/>
                </a:solidFill>
                <a:latin typeface="Calibri"/>
                <a:ea typeface="Calibri"/>
                <a:cs typeface="Calibri"/>
                <a:sym typeface="Calibri"/>
              </a:defRPr>
            </a:lvl5pPr>
            <a:lvl6pPr marL="0" lvl="5" indent="0" algn="r" rtl="0">
              <a:spcBef>
                <a:spcPts val="0"/>
              </a:spcBef>
              <a:spcAft>
                <a:spcPts val="0"/>
              </a:spcAft>
              <a:buNone/>
              <a:defRPr sz="1200">
                <a:solidFill>
                  <a:srgbClr val="898989"/>
                </a:solidFill>
                <a:latin typeface="Calibri"/>
                <a:ea typeface="Calibri"/>
                <a:cs typeface="Calibri"/>
                <a:sym typeface="Calibri"/>
              </a:defRPr>
            </a:lvl6pPr>
            <a:lvl7pPr marL="0" lvl="6" indent="0" algn="r" rtl="0">
              <a:spcBef>
                <a:spcPts val="0"/>
              </a:spcBef>
              <a:spcAft>
                <a:spcPts val="0"/>
              </a:spcAft>
              <a:buNone/>
              <a:defRPr sz="1200">
                <a:solidFill>
                  <a:srgbClr val="898989"/>
                </a:solidFill>
                <a:latin typeface="Calibri"/>
                <a:ea typeface="Calibri"/>
                <a:cs typeface="Calibri"/>
                <a:sym typeface="Calibri"/>
              </a:defRPr>
            </a:lvl7pPr>
            <a:lvl8pPr marL="0" lvl="7" indent="0" algn="r" rtl="0">
              <a:spcBef>
                <a:spcPts val="0"/>
              </a:spcBef>
              <a:spcAft>
                <a:spcPts val="0"/>
              </a:spcAft>
              <a:buNone/>
              <a:defRPr sz="1200">
                <a:solidFill>
                  <a:srgbClr val="898989"/>
                </a:solidFill>
                <a:latin typeface="Calibri"/>
                <a:ea typeface="Calibri"/>
                <a:cs typeface="Calibri"/>
                <a:sym typeface="Calibri"/>
              </a:defRPr>
            </a:lvl8pPr>
            <a:lvl9pPr marL="0" lvl="8" indent="0" algn="r" rtl="0">
              <a:spcBef>
                <a:spcPts val="0"/>
              </a:spcBef>
              <a:spcAft>
                <a:spcPts val="0"/>
              </a:spcAft>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ga5653a2e68_0_183"/>
          <p:cNvSpPr txBox="1">
            <a:spLocks noGrp="1"/>
          </p:cNvSpPr>
          <p:nvPr>
            <p:ph type="title"/>
          </p:nvPr>
        </p:nvSpPr>
        <p:spPr>
          <a:xfrm>
            <a:off x="457200" y="274638"/>
            <a:ext cx="8229600" cy="11430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sz="4400" b="0" i="0">
                <a:solidFill>
                  <a:schemeClr val="dk1"/>
                </a:solidFill>
                <a:latin typeface="Calibri"/>
                <a:ea typeface="Calibri"/>
                <a:cs typeface="Calibri"/>
                <a:sym typeface="Calibri"/>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7" name="Google Shape;47;ga5653a2e68_0_183"/>
          <p:cNvSpPr txBox="1">
            <a:spLocks noGrp="1"/>
          </p:cNvSpPr>
          <p:nvPr>
            <p:ph type="body" idx="1"/>
          </p:nvPr>
        </p:nvSpPr>
        <p:spPr>
          <a:xfrm>
            <a:off x="457200" y="1600200"/>
            <a:ext cx="8229600" cy="4526100"/>
          </a:xfrm>
          <a:prstGeom prst="rect">
            <a:avLst/>
          </a:prstGeom>
          <a:noFill/>
          <a:ln>
            <a:noFill/>
          </a:ln>
        </p:spPr>
        <p:txBody>
          <a:bodyPr spcFirstLastPara="1" wrap="square" lIns="0" tIns="0" rIns="0" bIns="0" anchor="t" anchorCtr="0">
            <a:noAutofit/>
          </a:bodyPr>
          <a:lstStyle>
            <a:lvl1pPr marL="457200" lvl="0" indent="-355600" algn="l" rtl="0">
              <a:spcBef>
                <a:spcPts val="400"/>
              </a:spcBef>
              <a:spcAft>
                <a:spcPts val="0"/>
              </a:spcAft>
              <a:buClr>
                <a:schemeClr val="dk1"/>
              </a:buClr>
              <a:buSzPts val="2000"/>
              <a:buChar char="•"/>
              <a:defRPr sz="2000" b="0" i="0">
                <a:solidFill>
                  <a:schemeClr val="dk1"/>
                </a:solidFill>
                <a:latin typeface="Calibri"/>
                <a:ea typeface="Calibri"/>
                <a:cs typeface="Calibri"/>
                <a:sym typeface="Calibri"/>
              </a:defRPr>
            </a:lvl1pPr>
            <a:lvl2pPr marL="914400" lvl="1" indent="-342900" algn="l" rtl="0">
              <a:spcBef>
                <a:spcPts val="360"/>
              </a:spcBef>
              <a:spcAft>
                <a:spcPts val="0"/>
              </a:spcAft>
              <a:buClr>
                <a:schemeClr val="dk1"/>
              </a:buClr>
              <a:buSzPts val="1800"/>
              <a:buChar char="–"/>
              <a:defRPr/>
            </a:lvl2pPr>
            <a:lvl3pPr marL="1371600" lvl="2" indent="-342900" algn="l" rtl="0">
              <a:spcBef>
                <a:spcPts val="360"/>
              </a:spcBef>
              <a:spcAft>
                <a:spcPts val="0"/>
              </a:spcAft>
              <a:buClr>
                <a:schemeClr val="dk1"/>
              </a:buClr>
              <a:buSzPts val="1800"/>
              <a:buChar char="•"/>
              <a:defRPr/>
            </a:lvl3pPr>
            <a:lvl4pPr marL="1828800" lvl="3" indent="-342900" algn="l" rtl="0">
              <a:spcBef>
                <a:spcPts val="360"/>
              </a:spcBef>
              <a:spcAft>
                <a:spcPts val="0"/>
              </a:spcAft>
              <a:buClr>
                <a:schemeClr val="dk1"/>
              </a:buClr>
              <a:buSzPts val="1800"/>
              <a:buChar char="–"/>
              <a:defRPr/>
            </a:lvl4pPr>
            <a:lvl5pPr marL="2286000" lvl="4" indent="-342900" algn="l" rtl="0">
              <a:spcBef>
                <a:spcPts val="360"/>
              </a:spcBef>
              <a:spcAft>
                <a:spcPts val="0"/>
              </a:spcAft>
              <a:buClr>
                <a:schemeClr val="dk1"/>
              </a:buClr>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48" name="Google Shape;48;ga5653a2e68_0_183"/>
          <p:cNvSpPr txBox="1">
            <a:spLocks noGrp="1"/>
          </p:cNvSpPr>
          <p:nvPr>
            <p:ph type="ftr" idx="11"/>
          </p:nvPr>
        </p:nvSpPr>
        <p:spPr>
          <a:xfrm>
            <a:off x="3124200" y="6356350"/>
            <a:ext cx="2895600" cy="365100"/>
          </a:xfrm>
          <a:prstGeom prst="rect">
            <a:avLst/>
          </a:prstGeom>
          <a:noFill/>
          <a:ln>
            <a:noFill/>
          </a:ln>
        </p:spPr>
        <p:txBody>
          <a:bodyPr spcFirstLastPara="1" wrap="square" lIns="0" tIns="0" rIns="0" bIns="0" anchor="ctr" anchorCtr="0">
            <a:noAutofit/>
          </a:bodyPr>
          <a:lstStyle>
            <a:lvl1pPr lvl="0" algn="ctr"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9" name="Google Shape;49;ga5653a2e68_0_183"/>
          <p:cNvSpPr txBox="1">
            <a:spLocks noGrp="1"/>
          </p:cNvSpPr>
          <p:nvPr>
            <p:ph type="dt" idx="10"/>
          </p:nvPr>
        </p:nvSpPr>
        <p:spPr>
          <a:xfrm>
            <a:off x="457200" y="6356350"/>
            <a:ext cx="2133600" cy="365100"/>
          </a:xfrm>
          <a:prstGeom prst="rect">
            <a:avLst/>
          </a:prstGeom>
          <a:noFill/>
          <a:ln>
            <a:noFill/>
          </a:ln>
        </p:spPr>
        <p:txBody>
          <a:bodyPr spcFirstLastPara="1" wrap="square" lIns="0" tIns="0" rIns="0" bIns="0" anchor="ctr" anchorCtr="0">
            <a:noAutofit/>
          </a:bodyPr>
          <a:lstStyle>
            <a:lvl1pPr lvl="0" algn="l"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0" name="Google Shape;50;ga5653a2e68_0_183"/>
          <p:cNvSpPr txBox="1">
            <a:spLocks noGrp="1"/>
          </p:cNvSpPr>
          <p:nvPr>
            <p:ph type="sldNum" idx="12"/>
          </p:nvPr>
        </p:nvSpPr>
        <p:spPr>
          <a:xfrm>
            <a:off x="6553200" y="6356350"/>
            <a:ext cx="2133600" cy="365100"/>
          </a:xfrm>
          <a:prstGeom prst="rect">
            <a:avLst/>
          </a:prstGeom>
          <a:noFill/>
          <a:ln>
            <a:noFill/>
          </a:ln>
        </p:spPr>
        <p:txBody>
          <a:bodyPr spcFirstLastPara="1" wrap="square" lIns="0" tIns="0" rIns="0" bIns="0" anchor="ctr" anchorCtr="0">
            <a:noAutofit/>
          </a:bodyPr>
          <a:lstStyle>
            <a:lvl1pPr marL="0" lvl="0" indent="0" algn="r" rtl="0">
              <a:spcBef>
                <a:spcPts val="0"/>
              </a:spcBef>
              <a:spcAft>
                <a:spcPts val="0"/>
              </a:spcAft>
              <a:buNone/>
              <a:defRPr>
                <a:solidFill>
                  <a:srgbClr val="888888"/>
                </a:solidFill>
              </a:defRPr>
            </a:lvl1pPr>
            <a:lvl2pPr marL="0" lvl="1" indent="0" algn="r" rtl="0">
              <a:spcBef>
                <a:spcPts val="0"/>
              </a:spcBef>
              <a:spcAft>
                <a:spcPts val="0"/>
              </a:spcAft>
              <a:buNone/>
              <a:defRPr>
                <a:solidFill>
                  <a:srgbClr val="888888"/>
                </a:solidFill>
              </a:defRPr>
            </a:lvl2pPr>
            <a:lvl3pPr marL="0" lvl="2" indent="0" algn="r" rtl="0">
              <a:spcBef>
                <a:spcPts val="0"/>
              </a:spcBef>
              <a:spcAft>
                <a:spcPts val="0"/>
              </a:spcAft>
              <a:buNone/>
              <a:defRPr>
                <a:solidFill>
                  <a:srgbClr val="888888"/>
                </a:solidFill>
              </a:defRPr>
            </a:lvl3pPr>
            <a:lvl4pPr marL="0" lvl="3" indent="0" algn="r" rtl="0">
              <a:spcBef>
                <a:spcPts val="0"/>
              </a:spcBef>
              <a:spcAft>
                <a:spcPts val="0"/>
              </a:spcAft>
              <a:buNone/>
              <a:defRPr>
                <a:solidFill>
                  <a:srgbClr val="888888"/>
                </a:solidFill>
              </a:defRPr>
            </a:lvl4pPr>
            <a:lvl5pPr marL="0" lvl="4" indent="0" algn="r" rtl="0">
              <a:spcBef>
                <a:spcPts val="0"/>
              </a:spcBef>
              <a:spcAft>
                <a:spcPts val="0"/>
              </a:spcAft>
              <a:buNone/>
              <a:defRPr>
                <a:solidFill>
                  <a:srgbClr val="888888"/>
                </a:solidFill>
              </a:defRPr>
            </a:lvl5pPr>
            <a:lvl6pPr marL="0" lvl="5" indent="0" algn="r" rtl="0">
              <a:spcBef>
                <a:spcPts val="0"/>
              </a:spcBef>
              <a:spcAft>
                <a:spcPts val="0"/>
              </a:spcAft>
              <a:buNone/>
              <a:defRPr>
                <a:solidFill>
                  <a:srgbClr val="888888"/>
                </a:solidFill>
              </a:defRPr>
            </a:lvl6pPr>
            <a:lvl7pPr marL="0" lvl="6" indent="0" algn="r" rtl="0">
              <a:spcBef>
                <a:spcPts val="0"/>
              </a:spcBef>
              <a:spcAft>
                <a:spcPts val="0"/>
              </a:spcAft>
              <a:buNone/>
              <a:defRPr>
                <a:solidFill>
                  <a:srgbClr val="888888"/>
                </a:solidFill>
              </a:defRPr>
            </a:lvl7pPr>
            <a:lvl8pPr marL="0" lvl="7" indent="0" algn="r" rtl="0">
              <a:spcBef>
                <a:spcPts val="0"/>
              </a:spcBef>
              <a:spcAft>
                <a:spcPts val="0"/>
              </a:spcAft>
              <a:buNone/>
              <a:defRPr>
                <a:solidFill>
                  <a:srgbClr val="888888"/>
                </a:solidFill>
              </a:defRPr>
            </a:lvl8pPr>
            <a:lvl9pPr marL="0" lvl="8" indent="0" algn="r" rtl="0">
              <a:spcBef>
                <a:spcPts val="0"/>
              </a:spcBef>
              <a:spcAft>
                <a:spcPts val="0"/>
              </a:spcAft>
              <a:buNone/>
              <a:defRPr>
                <a:solidFill>
                  <a:srgbClr val="888888"/>
                </a:solidFill>
              </a:defRPr>
            </a:lvl9pPr>
          </a:lstStyle>
          <a:p>
            <a:pPr marL="0" lvl="0" indent="0" algn="r" rtl="0">
              <a:spcBef>
                <a:spcPts val="0"/>
              </a:spcBef>
              <a:spcAft>
                <a:spcPts val="0"/>
              </a:spcAft>
              <a:buNone/>
            </a:pPr>
            <a:fld id="{00000000-1234-1234-1234-123412341234}" type="slidenum">
              <a:rPr lang="es-CO"/>
              <a:t>‹Nº›</a:t>
            </a:fld>
            <a:endParaRPr sz="1200">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98989"/>
                </a:solidFill>
                <a:latin typeface="Calibri"/>
                <a:ea typeface="Calibri"/>
                <a:cs typeface="Calibri"/>
                <a:sym typeface="Calibri"/>
              </a:defRPr>
            </a:lvl1pPr>
            <a:lvl2pPr marL="0" marR="0" lvl="1" indent="0" algn="r" rtl="0">
              <a:spcBef>
                <a:spcPts val="0"/>
              </a:spcBef>
              <a:spcAft>
                <a:spcPts val="0"/>
              </a:spcAft>
              <a:buNone/>
              <a:defRPr sz="1200" b="0" i="0" u="none" strike="noStrike" cap="none">
                <a:solidFill>
                  <a:srgbClr val="898989"/>
                </a:solidFill>
                <a:latin typeface="Calibri"/>
                <a:ea typeface="Calibri"/>
                <a:cs typeface="Calibri"/>
                <a:sym typeface="Calibri"/>
              </a:defRPr>
            </a:lvl2pPr>
            <a:lvl3pPr marL="0" marR="0" lvl="2" indent="0" algn="r" rtl="0">
              <a:spcBef>
                <a:spcPts val="0"/>
              </a:spcBef>
              <a:spcAft>
                <a:spcPts val="0"/>
              </a:spcAft>
              <a:buNone/>
              <a:defRPr sz="1200" b="0" i="0" u="none" strike="noStrike" cap="none">
                <a:solidFill>
                  <a:srgbClr val="898989"/>
                </a:solidFill>
                <a:latin typeface="Calibri"/>
                <a:ea typeface="Calibri"/>
                <a:cs typeface="Calibri"/>
                <a:sym typeface="Calibri"/>
              </a:defRPr>
            </a:lvl3pPr>
            <a:lvl4pPr marL="0" marR="0" lvl="3" indent="0" algn="r" rtl="0">
              <a:spcBef>
                <a:spcPts val="0"/>
              </a:spcBef>
              <a:spcAft>
                <a:spcPts val="0"/>
              </a:spcAft>
              <a:buNone/>
              <a:defRPr sz="1200" b="0" i="0" u="none" strike="noStrike" cap="none">
                <a:solidFill>
                  <a:srgbClr val="898989"/>
                </a:solidFill>
                <a:latin typeface="Calibri"/>
                <a:ea typeface="Calibri"/>
                <a:cs typeface="Calibri"/>
                <a:sym typeface="Calibri"/>
              </a:defRPr>
            </a:lvl4pPr>
            <a:lvl5pPr marL="0" marR="0" lvl="4" indent="0" algn="r" rtl="0">
              <a:spcBef>
                <a:spcPts val="0"/>
              </a:spcBef>
              <a:spcAft>
                <a:spcPts val="0"/>
              </a:spcAft>
              <a:buNone/>
              <a:defRPr sz="1200" b="0" i="0" u="none" strike="noStrike" cap="none">
                <a:solidFill>
                  <a:srgbClr val="898989"/>
                </a:solidFill>
                <a:latin typeface="Calibri"/>
                <a:ea typeface="Calibri"/>
                <a:cs typeface="Calibri"/>
                <a:sym typeface="Calibri"/>
              </a:defRPr>
            </a:lvl5pPr>
            <a:lvl6pPr marL="0" marR="0" lvl="5" indent="0" algn="r" rtl="0">
              <a:spcBef>
                <a:spcPts val="0"/>
              </a:spcBef>
              <a:spcAft>
                <a:spcPts val="0"/>
              </a:spcAft>
              <a:buNone/>
              <a:defRPr sz="1200" b="0" i="0" u="none" strike="noStrike" cap="none">
                <a:solidFill>
                  <a:srgbClr val="898989"/>
                </a:solidFill>
                <a:latin typeface="Calibri"/>
                <a:ea typeface="Calibri"/>
                <a:cs typeface="Calibri"/>
                <a:sym typeface="Calibri"/>
              </a:defRPr>
            </a:lvl6pPr>
            <a:lvl7pPr marL="0" marR="0" lvl="6" indent="0" algn="r" rtl="0">
              <a:spcBef>
                <a:spcPts val="0"/>
              </a:spcBef>
              <a:spcAft>
                <a:spcPts val="0"/>
              </a:spcAft>
              <a:buNone/>
              <a:defRPr sz="1200" b="0" i="0" u="none" strike="noStrike" cap="none">
                <a:solidFill>
                  <a:srgbClr val="898989"/>
                </a:solidFill>
                <a:latin typeface="Calibri"/>
                <a:ea typeface="Calibri"/>
                <a:cs typeface="Calibri"/>
                <a:sym typeface="Calibri"/>
              </a:defRPr>
            </a:lvl7pPr>
            <a:lvl8pPr marL="0" marR="0" lvl="7" indent="0" algn="r" rtl="0">
              <a:spcBef>
                <a:spcPts val="0"/>
              </a:spcBef>
              <a:spcAft>
                <a:spcPts val="0"/>
              </a:spcAft>
              <a:buNone/>
              <a:defRPr sz="1200" b="0" i="0" u="none" strike="noStrike" cap="none">
                <a:solidFill>
                  <a:srgbClr val="898989"/>
                </a:solidFill>
                <a:latin typeface="Calibri"/>
                <a:ea typeface="Calibri"/>
                <a:cs typeface="Calibri"/>
                <a:sym typeface="Calibri"/>
              </a:defRPr>
            </a:lvl8pPr>
            <a:lvl9pPr marL="0" marR="0" lvl="8" indent="0" algn="r" rtl="0">
              <a:spcBef>
                <a:spcPts val="0"/>
              </a:spcBef>
              <a:spcAft>
                <a:spcPts val="0"/>
              </a:spcAft>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O"/>
              <a:t>‹Nº›</a:t>
            </a:fld>
            <a:endParaRPr/>
          </a:p>
        </p:txBody>
      </p:sp>
      <p:pic>
        <p:nvPicPr>
          <p:cNvPr id="15" name="Google Shape;15;p14"/>
          <p:cNvPicPr preferRelativeResize="0"/>
          <p:nvPr/>
        </p:nvPicPr>
        <p:blipFill rotWithShape="1">
          <a:blip r:embed="rId8">
            <a:alphaModFix/>
          </a:blip>
          <a:srcRect/>
          <a:stretch/>
        </p:blipFill>
        <p:spPr>
          <a:xfrm>
            <a:off x="0" y="-201789"/>
            <a:ext cx="9152709" cy="705978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undp.org/content/undp/es/home/sustainable-development-goals.html"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s://meet.google.com/linkredirect?authuser=0&amp;dest=https://scholar.google.es/citations?user%3DbG-rG6gAAAAJ%26hl%3Des" TargetMode="External"/><Relationship Id="rId3" Type="http://schemas.openxmlformats.org/officeDocument/2006/relationships/image" Target="../media/image4.jpg"/><Relationship Id="rId7" Type="http://schemas.openxmlformats.org/officeDocument/2006/relationships/hyperlink" Target="https://orcid.org/0000-0003-4307-4213"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meet.google.com/linkredirect?authuser=0&amp;dest=https://orcid.org/0000-0003-4307-4213" TargetMode="External"/><Relationship Id="rId5" Type="http://schemas.openxmlformats.org/officeDocument/2006/relationships/hyperlink" Target="http://scienti.colciencias.gov.co:8081/cvlac/visualizador/generarCurriculoCv.do?cod_rh=0001453968" TargetMode="External"/><Relationship Id="rId4" Type="http://schemas.openxmlformats.org/officeDocument/2006/relationships/hyperlink" Target="https://meet.google.com/linkredirect?authuser=0&amp;dest=http://scienti.colciencias.gov.co:8081/cvlac/visualizador/generarCurriculoCv.do?cod_rh%3D000145396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https://orcid.org/0003-1069-2576" TargetMode="External"/><Relationship Id="rId4" Type="http://schemas.openxmlformats.org/officeDocument/2006/relationships/hyperlink" Target="https://scholar.google.es/citations?user=1yGVzq0AAAAJ&amp;hl=es&amp;authuser=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3. Soporte Conceptual</a:t>
            </a:r>
            <a:endParaRPr/>
          </a:p>
        </p:txBody>
      </p:sp>
      <p:sp>
        <p:nvSpPr>
          <p:cNvPr id="114" name="Google Shape;114;p8"/>
          <p:cNvSpPr txBox="1">
            <a:spLocks noGrp="1"/>
          </p:cNvSpPr>
          <p:nvPr>
            <p:ph type="body" idx="1"/>
          </p:nvPr>
        </p:nvSpPr>
        <p:spPr>
          <a:xfrm>
            <a:off x="454432" y="1124744"/>
            <a:ext cx="8229600"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s-CO" sz="2000"/>
              <a:t>El signo distintivo del semillero de Investigación Interartes parte de un proceso de construcción grupal en cuanto a las intencionalidades y búsquedas de los estudiantes y del docente líder que participan en la estrategia CteI. El signo lo presenta el semillero de Investigación Interartes al programa Pie- Aliado en su fase diagnóstica para aplicar al grupo de investigación Nakota.</a:t>
            </a:r>
            <a:endParaRPr/>
          </a:p>
          <a:p>
            <a:pPr marL="342900" lvl="0" indent="-342900" algn="l" rtl="0">
              <a:spcBef>
                <a:spcPts val="400"/>
              </a:spcBef>
              <a:spcAft>
                <a:spcPts val="0"/>
              </a:spcAft>
              <a:buClr>
                <a:schemeClr val="dk1"/>
              </a:buClr>
              <a:buSzPts val="2000"/>
              <a:buChar char="•"/>
            </a:pPr>
            <a:r>
              <a:rPr lang="es-CO" sz="2000"/>
              <a:t>El signo se compone por tres elementos, el superior se puede observar las letras ia en fuente Pacífico trazo manual grueso y fluido Color: International Klein Blue como una referencia al artista Yves Klein, en el centro el nombre del semillero con la misma fuente pero en color negro, en la parte inferior se lee semillero de investigación en fuente Bookman Old Style: tipografía institucional de la USTA.</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0"/>
          <p:cNvSpPr txBox="1">
            <a:spLocks noGrp="1"/>
          </p:cNvSpPr>
          <p:nvPr>
            <p:ph type="title"/>
          </p:nvPr>
        </p:nvSpPr>
        <p:spPr>
          <a:xfrm>
            <a:off x="539552" y="-171400"/>
            <a:ext cx="8229600" cy="72008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Prisma de Identidad</a:t>
            </a:r>
            <a:endParaRPr/>
          </a:p>
        </p:txBody>
      </p:sp>
      <p:sp>
        <p:nvSpPr>
          <p:cNvPr id="120" name="Google Shape;120;p10"/>
          <p:cNvSpPr txBox="1"/>
          <p:nvPr/>
        </p:nvSpPr>
        <p:spPr>
          <a:xfrm>
            <a:off x="1233972" y="5085184"/>
            <a:ext cx="6840760"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600" b="0" i="0" u="none" strike="noStrike" cap="none">
                <a:solidFill>
                  <a:schemeClr val="dk1"/>
                </a:solidFill>
                <a:latin typeface="Times New Roman"/>
                <a:ea typeface="Times New Roman"/>
                <a:cs typeface="Times New Roman"/>
                <a:sym typeface="Times New Roman"/>
              </a:rPr>
              <a:t>Resultados de la aplicación de Kapferer (2008, p.183) del Semillero de Investigación  Interartes</a:t>
            </a:r>
            <a:endParaRPr sz="1600" b="0" i="0" u="none" strike="noStrike" cap="none">
              <a:solidFill>
                <a:schemeClr val="dk1"/>
              </a:solidFill>
              <a:latin typeface="Times New Roman"/>
              <a:ea typeface="Times New Roman"/>
              <a:cs typeface="Times New Roman"/>
              <a:sym typeface="Times New Roman"/>
            </a:endParaRPr>
          </a:p>
        </p:txBody>
      </p:sp>
      <p:pic>
        <p:nvPicPr>
          <p:cNvPr id="121" name="Google Shape;121;p10"/>
          <p:cNvPicPr preferRelativeResize="0"/>
          <p:nvPr/>
        </p:nvPicPr>
        <p:blipFill rotWithShape="1">
          <a:blip r:embed="rId3">
            <a:alphaModFix/>
          </a:blip>
          <a:srcRect l="20668" t="14938" r="22326" b="10625"/>
          <a:stretch/>
        </p:blipFill>
        <p:spPr>
          <a:xfrm>
            <a:off x="1619672" y="659429"/>
            <a:ext cx="5877378" cy="4315006"/>
          </a:xfrm>
          <a:prstGeom prst="rect">
            <a:avLst/>
          </a:prstGeom>
          <a:noFill/>
          <a:ln>
            <a:noFill/>
          </a:ln>
        </p:spPr>
      </p:pic>
      <p:pic>
        <p:nvPicPr>
          <p:cNvPr id="122" name="Google Shape;122;p10"/>
          <p:cNvPicPr preferRelativeResize="0"/>
          <p:nvPr/>
        </p:nvPicPr>
        <p:blipFill rotWithShape="1">
          <a:blip r:embed="rId4">
            <a:alphaModFix/>
          </a:blip>
          <a:srcRect l="33950" t="20753" r="33396" b="39873"/>
          <a:stretch/>
        </p:blipFill>
        <p:spPr>
          <a:xfrm>
            <a:off x="3635896" y="2276872"/>
            <a:ext cx="1593177" cy="10801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4. Soporte Arquetípico</a:t>
            </a:r>
            <a:endParaRPr/>
          </a:p>
        </p:txBody>
      </p:sp>
      <p:sp>
        <p:nvSpPr>
          <p:cNvPr id="128" name="Google Shape;128;p11"/>
          <p:cNvSpPr txBox="1"/>
          <p:nvPr/>
        </p:nvSpPr>
        <p:spPr>
          <a:xfrm>
            <a:off x="323528" y="2924944"/>
            <a:ext cx="273630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b="0" i="0" u="none" strike="noStrike" cap="none">
                <a:solidFill>
                  <a:schemeClr val="dk1"/>
                </a:solidFill>
                <a:latin typeface="Calibri"/>
                <a:ea typeface="Calibri"/>
                <a:cs typeface="Calibri"/>
                <a:sym typeface="Calibri"/>
              </a:rPr>
              <a:t>Arquetipo:</a:t>
            </a:r>
            <a:endParaRPr sz="4400">
              <a:solidFill>
                <a:schemeClr val="dk1"/>
              </a:solidFill>
              <a:latin typeface="Calibri"/>
              <a:ea typeface="Calibri"/>
              <a:cs typeface="Calibri"/>
              <a:sym typeface="Calibri"/>
            </a:endParaRPr>
          </a:p>
        </p:txBody>
      </p:sp>
      <p:sp>
        <p:nvSpPr>
          <p:cNvPr id="129" name="Google Shape;129;p11"/>
          <p:cNvSpPr txBox="1"/>
          <p:nvPr/>
        </p:nvSpPr>
        <p:spPr>
          <a:xfrm>
            <a:off x="2915816" y="3078831"/>
            <a:ext cx="1674328"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Creador</a:t>
            </a:r>
            <a:endParaRPr/>
          </a:p>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Explorador</a:t>
            </a:r>
            <a:endParaRPr sz="2400">
              <a:solidFill>
                <a:schemeClr val="dk1"/>
              </a:solidFill>
              <a:latin typeface="Times New Roman"/>
              <a:ea typeface="Times New Roman"/>
              <a:cs typeface="Times New Roman"/>
              <a:sym typeface="Times New Roman"/>
            </a:endParaRPr>
          </a:p>
        </p:txBody>
      </p:sp>
      <p:sp>
        <p:nvSpPr>
          <p:cNvPr id="130" name="Google Shape;130;p11"/>
          <p:cNvSpPr/>
          <p:nvPr/>
        </p:nvSpPr>
        <p:spPr>
          <a:xfrm>
            <a:off x="4860032" y="2564904"/>
            <a:ext cx="3024336" cy="1512168"/>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31" name="Google Shape;131;p11"/>
          <p:cNvSpPr txBox="1"/>
          <p:nvPr/>
        </p:nvSpPr>
        <p:spPr>
          <a:xfrm>
            <a:off x="5364088" y="2720823"/>
            <a:ext cx="2304256"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2400">
                <a:solidFill>
                  <a:schemeClr val="lt1"/>
                </a:solidFill>
                <a:latin typeface="Times New Roman"/>
                <a:ea typeface="Times New Roman"/>
                <a:cs typeface="Times New Roman"/>
                <a:sym typeface="Times New Roman"/>
              </a:rPr>
              <a:t>Explorar el mundo a su manera</a:t>
            </a:r>
            <a:endParaRPr sz="2400">
              <a:solidFill>
                <a:schemeClr val="lt1"/>
              </a:solidFill>
              <a:latin typeface="Times New Roman"/>
              <a:ea typeface="Times New Roman"/>
              <a:cs typeface="Times New Roman"/>
              <a:sym typeface="Times New Roman"/>
            </a:endParaRPr>
          </a:p>
        </p:txBody>
      </p:sp>
      <p:sp>
        <p:nvSpPr>
          <p:cNvPr id="132" name="Google Shape;132;p11"/>
          <p:cNvSpPr txBox="1"/>
          <p:nvPr/>
        </p:nvSpPr>
        <p:spPr>
          <a:xfrm>
            <a:off x="1187624" y="4581128"/>
            <a:ext cx="6840760"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al Semillero de Investigación Interartes</a:t>
            </a:r>
            <a:endParaRPr sz="1600">
              <a:solidFill>
                <a:schemeClr val="dk1"/>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s-CO"/>
              <a:t>5. Soporte Cromático</a:t>
            </a:r>
            <a:endParaRPr/>
          </a:p>
        </p:txBody>
      </p:sp>
      <p:sp>
        <p:nvSpPr>
          <p:cNvPr id="138" name="Google Shape;138;p12"/>
          <p:cNvSpPr/>
          <p:nvPr/>
        </p:nvSpPr>
        <p:spPr>
          <a:xfrm>
            <a:off x="5008819" y="1432151"/>
            <a:ext cx="1440160" cy="432048"/>
          </a:xfrm>
          <a:prstGeom prst="ellipse">
            <a:avLst/>
          </a:prstGeom>
          <a:gradFill>
            <a:gsLst>
              <a:gs pos="0">
                <a:srgbClr val="759336"/>
              </a:gs>
              <a:gs pos="80000">
                <a:srgbClr val="99C247"/>
              </a:gs>
              <a:gs pos="100000">
                <a:srgbClr val="9BC545"/>
              </a:gs>
            </a:gsLst>
            <a:lin ang="16200000" scaled="0"/>
          </a:gradFill>
          <a:ln w="9525" cap="flat" cmpd="sng">
            <a:solidFill>
              <a:srgbClr val="0F1208"/>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39" name="Google Shape;139;p12"/>
          <p:cNvSpPr/>
          <p:nvPr/>
        </p:nvSpPr>
        <p:spPr>
          <a:xfrm>
            <a:off x="5008819" y="2278992"/>
            <a:ext cx="1440160" cy="504056"/>
          </a:xfrm>
          <a:prstGeom prst="ellipse">
            <a:avLst/>
          </a:prstGeom>
          <a:solidFill>
            <a:srgbClr val="974806"/>
          </a:soli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40" name="Google Shape;140;p12"/>
          <p:cNvSpPr/>
          <p:nvPr/>
        </p:nvSpPr>
        <p:spPr>
          <a:xfrm>
            <a:off x="5008819" y="3155450"/>
            <a:ext cx="1440160" cy="432048"/>
          </a:xfrm>
          <a:prstGeom prst="ellipse">
            <a:avLst/>
          </a:prstGeom>
          <a:solidFill>
            <a:srgbClr val="FFC000"/>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sp>
        <p:nvSpPr>
          <p:cNvPr id="141" name="Google Shape;141;p12"/>
          <p:cNvSpPr txBox="1"/>
          <p:nvPr/>
        </p:nvSpPr>
        <p:spPr>
          <a:xfrm>
            <a:off x="220287" y="2688768"/>
            <a:ext cx="208823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4400">
                <a:solidFill>
                  <a:schemeClr val="dk1"/>
                </a:solidFill>
                <a:latin typeface="Calibri"/>
                <a:ea typeface="Calibri"/>
                <a:cs typeface="Calibri"/>
                <a:sym typeface="Calibri"/>
              </a:rPr>
              <a:t>Colores:</a:t>
            </a:r>
            <a:endParaRPr sz="4400">
              <a:solidFill>
                <a:schemeClr val="dk1"/>
              </a:solidFill>
              <a:latin typeface="Calibri"/>
              <a:ea typeface="Calibri"/>
              <a:cs typeface="Calibri"/>
              <a:sym typeface="Calibri"/>
            </a:endParaRPr>
          </a:p>
        </p:txBody>
      </p:sp>
      <p:sp>
        <p:nvSpPr>
          <p:cNvPr id="142" name="Google Shape;142;p12"/>
          <p:cNvSpPr txBox="1"/>
          <p:nvPr/>
        </p:nvSpPr>
        <p:spPr>
          <a:xfrm>
            <a:off x="3707904" y="1388020"/>
            <a:ext cx="172819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Verde</a:t>
            </a:r>
            <a:endParaRPr sz="2400">
              <a:solidFill>
                <a:schemeClr val="dk1"/>
              </a:solidFill>
              <a:latin typeface="Times New Roman"/>
              <a:ea typeface="Times New Roman"/>
              <a:cs typeface="Times New Roman"/>
              <a:sym typeface="Times New Roman"/>
            </a:endParaRPr>
          </a:p>
        </p:txBody>
      </p:sp>
      <p:sp>
        <p:nvSpPr>
          <p:cNvPr id="143" name="Google Shape;143;p12"/>
          <p:cNvSpPr txBox="1"/>
          <p:nvPr/>
        </p:nvSpPr>
        <p:spPr>
          <a:xfrm>
            <a:off x="2915816" y="2278992"/>
            <a:ext cx="209300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Café - Marrón</a:t>
            </a:r>
            <a:endParaRPr sz="2400">
              <a:solidFill>
                <a:schemeClr val="dk1"/>
              </a:solidFill>
              <a:latin typeface="Times New Roman"/>
              <a:ea typeface="Times New Roman"/>
              <a:cs typeface="Times New Roman"/>
              <a:sym typeface="Times New Roman"/>
            </a:endParaRPr>
          </a:p>
        </p:txBody>
      </p:sp>
      <p:sp>
        <p:nvSpPr>
          <p:cNvPr id="144" name="Google Shape;144;p12"/>
          <p:cNvSpPr txBox="1"/>
          <p:nvPr/>
        </p:nvSpPr>
        <p:spPr>
          <a:xfrm>
            <a:off x="3494265" y="3093976"/>
            <a:ext cx="115689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Naranja</a:t>
            </a:r>
            <a:endParaRPr sz="2400">
              <a:solidFill>
                <a:schemeClr val="dk1"/>
              </a:solidFill>
              <a:latin typeface="Times New Roman"/>
              <a:ea typeface="Times New Roman"/>
              <a:cs typeface="Times New Roman"/>
              <a:sym typeface="Times New Roman"/>
            </a:endParaRPr>
          </a:p>
        </p:txBody>
      </p:sp>
      <p:sp>
        <p:nvSpPr>
          <p:cNvPr id="145" name="Google Shape;145;p12"/>
          <p:cNvSpPr/>
          <p:nvPr/>
        </p:nvSpPr>
        <p:spPr>
          <a:xfrm>
            <a:off x="5008819" y="3959900"/>
            <a:ext cx="1476164" cy="432048"/>
          </a:xfrm>
          <a:prstGeom prst="ellipse">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46" name="Google Shape;146;p12"/>
          <p:cNvSpPr txBox="1"/>
          <p:nvPr/>
        </p:nvSpPr>
        <p:spPr>
          <a:xfrm>
            <a:off x="3589225" y="3945091"/>
            <a:ext cx="10777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Rojo</a:t>
            </a:r>
            <a:endParaRPr sz="2400">
              <a:solidFill>
                <a:schemeClr val="dk1"/>
              </a:solidFill>
              <a:latin typeface="Times New Roman"/>
              <a:ea typeface="Times New Roman"/>
              <a:cs typeface="Times New Roman"/>
              <a:sym typeface="Times New Roman"/>
            </a:endParaRPr>
          </a:p>
        </p:txBody>
      </p:sp>
      <p:sp>
        <p:nvSpPr>
          <p:cNvPr id="147" name="Google Shape;147;p12"/>
          <p:cNvSpPr txBox="1"/>
          <p:nvPr/>
        </p:nvSpPr>
        <p:spPr>
          <a:xfrm>
            <a:off x="6732240" y="2227103"/>
            <a:ext cx="195456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Introspección</a:t>
            </a:r>
            <a:endParaRPr sz="2400">
              <a:solidFill>
                <a:schemeClr val="dk1"/>
              </a:solidFill>
              <a:latin typeface="Times New Roman"/>
              <a:ea typeface="Times New Roman"/>
              <a:cs typeface="Times New Roman"/>
              <a:sym typeface="Times New Roman"/>
            </a:endParaRPr>
          </a:p>
        </p:txBody>
      </p:sp>
      <p:sp>
        <p:nvSpPr>
          <p:cNvPr id="148" name="Google Shape;148;p12"/>
          <p:cNvSpPr txBox="1"/>
          <p:nvPr/>
        </p:nvSpPr>
        <p:spPr>
          <a:xfrm>
            <a:off x="6649888" y="1332626"/>
            <a:ext cx="167129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Libertad</a:t>
            </a:r>
            <a:endParaRPr sz="2400">
              <a:solidFill>
                <a:schemeClr val="dk1"/>
              </a:solidFill>
              <a:latin typeface="Times New Roman"/>
              <a:ea typeface="Times New Roman"/>
              <a:cs typeface="Times New Roman"/>
              <a:sym typeface="Times New Roman"/>
            </a:endParaRPr>
          </a:p>
        </p:txBody>
      </p:sp>
      <p:sp>
        <p:nvSpPr>
          <p:cNvPr id="149" name="Google Shape;149;p12"/>
          <p:cNvSpPr txBox="1"/>
          <p:nvPr/>
        </p:nvSpPr>
        <p:spPr>
          <a:xfrm>
            <a:off x="6721858" y="3147550"/>
            <a:ext cx="181058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Singularidad</a:t>
            </a:r>
            <a:endParaRPr sz="2400">
              <a:solidFill>
                <a:schemeClr val="dk1"/>
              </a:solidFill>
              <a:latin typeface="Times New Roman"/>
              <a:ea typeface="Times New Roman"/>
              <a:cs typeface="Times New Roman"/>
              <a:sym typeface="Times New Roman"/>
            </a:endParaRPr>
          </a:p>
        </p:txBody>
      </p:sp>
      <p:sp>
        <p:nvSpPr>
          <p:cNvPr id="150" name="Google Shape;150;p12"/>
          <p:cNvSpPr txBox="1"/>
          <p:nvPr/>
        </p:nvSpPr>
        <p:spPr>
          <a:xfrm>
            <a:off x="6769294" y="3995354"/>
            <a:ext cx="16572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Creatividad</a:t>
            </a:r>
            <a:endParaRPr sz="2400">
              <a:solidFill>
                <a:schemeClr val="dk1"/>
              </a:solidFill>
              <a:latin typeface="Times New Roman"/>
              <a:ea typeface="Times New Roman"/>
              <a:cs typeface="Times New Roman"/>
              <a:sym typeface="Times New Roman"/>
            </a:endParaRPr>
          </a:p>
        </p:txBody>
      </p:sp>
      <p:sp>
        <p:nvSpPr>
          <p:cNvPr id="151" name="Google Shape;151;p12"/>
          <p:cNvSpPr txBox="1"/>
          <p:nvPr/>
        </p:nvSpPr>
        <p:spPr>
          <a:xfrm>
            <a:off x="1151620" y="5436265"/>
            <a:ext cx="6840760"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1600">
                <a:solidFill>
                  <a:schemeClr val="dk1"/>
                </a:solidFill>
                <a:latin typeface="Times New Roman"/>
                <a:ea typeface="Times New Roman"/>
                <a:cs typeface="Times New Roman"/>
                <a:sym typeface="Times New Roman"/>
              </a:rPr>
              <a:t>Resultados de la aplicación de Kapferer (2008, p.183) Semillero de Investigación Interartes</a:t>
            </a:r>
            <a:endParaRPr sz="1600">
              <a:solidFill>
                <a:schemeClr val="dk1"/>
              </a:solidFill>
              <a:latin typeface="Times New Roman"/>
              <a:ea typeface="Times New Roman"/>
              <a:cs typeface="Times New Roman"/>
              <a:sym typeface="Times New Roman"/>
            </a:endParaRPr>
          </a:p>
        </p:txBody>
      </p:sp>
      <p:sp>
        <p:nvSpPr>
          <p:cNvPr id="152" name="Google Shape;152;p12"/>
          <p:cNvSpPr/>
          <p:nvPr/>
        </p:nvSpPr>
        <p:spPr>
          <a:xfrm>
            <a:off x="4972815" y="4627564"/>
            <a:ext cx="1476164" cy="432048"/>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Times New Roman"/>
              <a:ea typeface="Times New Roman"/>
              <a:cs typeface="Times New Roman"/>
              <a:sym typeface="Times New Roman"/>
            </a:endParaRPr>
          </a:p>
        </p:txBody>
      </p:sp>
      <p:sp>
        <p:nvSpPr>
          <p:cNvPr id="153" name="Google Shape;153;p12"/>
          <p:cNvSpPr txBox="1"/>
          <p:nvPr/>
        </p:nvSpPr>
        <p:spPr>
          <a:xfrm>
            <a:off x="3533846" y="4563057"/>
            <a:ext cx="10777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Negro</a:t>
            </a:r>
            <a:endParaRPr sz="2400">
              <a:solidFill>
                <a:schemeClr val="dk1"/>
              </a:solidFill>
              <a:latin typeface="Times New Roman"/>
              <a:ea typeface="Times New Roman"/>
              <a:cs typeface="Times New Roman"/>
              <a:sym typeface="Times New Roman"/>
            </a:endParaRPr>
          </a:p>
        </p:txBody>
      </p:sp>
      <p:sp>
        <p:nvSpPr>
          <p:cNvPr id="154" name="Google Shape;154;p12"/>
          <p:cNvSpPr txBox="1"/>
          <p:nvPr/>
        </p:nvSpPr>
        <p:spPr>
          <a:xfrm>
            <a:off x="6732240" y="4666824"/>
            <a:ext cx="165723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CO" sz="2400">
                <a:solidFill>
                  <a:schemeClr val="dk1"/>
                </a:solidFill>
                <a:latin typeface="Times New Roman"/>
                <a:ea typeface="Times New Roman"/>
                <a:cs typeface="Times New Roman"/>
                <a:sym typeface="Times New Roman"/>
              </a:rPr>
              <a:t>Innovación</a:t>
            </a:r>
            <a:endParaRPr sz="2400">
              <a:solidFill>
                <a:schemeClr val="dk1"/>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adce06ecb4_0_0"/>
          <p:cNvSpPr txBox="1">
            <a:spLocks noGrp="1"/>
          </p:cNvSpPr>
          <p:nvPr>
            <p:ph type="title"/>
          </p:nvPr>
        </p:nvSpPr>
        <p:spPr>
          <a:xfrm>
            <a:off x="457200" y="192171"/>
            <a:ext cx="8229600" cy="7683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6. Signo Distintivo Final</a:t>
            </a:r>
            <a:endParaRPr/>
          </a:p>
        </p:txBody>
      </p:sp>
      <p:pic>
        <p:nvPicPr>
          <p:cNvPr id="160" name="Google Shape;160;gadce06ecb4_0_0"/>
          <p:cNvPicPr preferRelativeResize="0"/>
          <p:nvPr/>
        </p:nvPicPr>
        <p:blipFill rotWithShape="1">
          <a:blip r:embed="rId3">
            <a:alphaModFix/>
          </a:blip>
          <a:srcRect l="-1220" t="18477" r="1219" b="18331"/>
          <a:stretch/>
        </p:blipFill>
        <p:spPr>
          <a:xfrm>
            <a:off x="1717875" y="1429125"/>
            <a:ext cx="5822426" cy="32454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adce06ecb4_0_5"/>
          <p:cNvSpPr txBox="1">
            <a:spLocks noGrp="1"/>
          </p:cNvSpPr>
          <p:nvPr>
            <p:ph type="title"/>
          </p:nvPr>
        </p:nvSpPr>
        <p:spPr>
          <a:xfrm>
            <a:off x="457200" y="68597"/>
            <a:ext cx="8229600" cy="8157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7. Soporte Conceptual</a:t>
            </a:r>
            <a:endParaRPr/>
          </a:p>
        </p:txBody>
      </p:sp>
      <p:sp>
        <p:nvSpPr>
          <p:cNvPr id="166" name="Google Shape;166;gadce06ecb4_0_5"/>
          <p:cNvSpPr txBox="1">
            <a:spLocks noGrp="1"/>
          </p:cNvSpPr>
          <p:nvPr>
            <p:ph type="body" idx="1"/>
          </p:nvPr>
        </p:nvSpPr>
        <p:spPr>
          <a:xfrm>
            <a:off x="454432" y="819944"/>
            <a:ext cx="8229600" cy="45261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s-CO" sz="2000"/>
              <a:t>El signo distintivo del semillero de Investigación Interartes parte de un proceso de construcción grupal en cuanto a las intencionalidades y búsquedas de los estudiantes y del docente líder que participan en la estrategia CteI. El signo lo presenta el semillero de Investigación Interartes al programa Pie- Aliado en su fase diagnóstica para aplicar al grupo de investigación Nakota.</a:t>
            </a:r>
            <a:endParaRPr/>
          </a:p>
          <a:p>
            <a:pPr marL="342900" lvl="0" indent="-342900" algn="l" rtl="0">
              <a:spcBef>
                <a:spcPts val="400"/>
              </a:spcBef>
              <a:spcAft>
                <a:spcPts val="0"/>
              </a:spcAft>
              <a:buClr>
                <a:schemeClr val="dk1"/>
              </a:buClr>
              <a:buSzPts val="2000"/>
              <a:buChar char="•"/>
            </a:pPr>
            <a:r>
              <a:rPr lang="es-CO" sz="2000"/>
              <a:t>El signo se compone por tres elementos, el superior se puede observar las letras ia en fuente Pacífico trazo manual grueso y fluido Color: International Klein Blue como una referencia al artista Yves Klein, en el centro el nombre del semillero con la misma fuente pero en color negro, en la parte inferior se lee semillero de investigación en fuente Bookman Old Style: tipografía institucional de la USTA.</a:t>
            </a:r>
            <a:endParaRPr sz="2000"/>
          </a:p>
          <a:p>
            <a:pPr marL="342900" lvl="0" indent="-342900" algn="l" rtl="0">
              <a:spcBef>
                <a:spcPts val="400"/>
              </a:spcBef>
              <a:spcAft>
                <a:spcPts val="0"/>
              </a:spcAft>
              <a:buSzPts val="2000"/>
              <a:buChar char="•"/>
            </a:pPr>
            <a:r>
              <a:rPr lang="es-CO" sz="2000"/>
              <a:t>Se le agrega la etiqueta de familia de marcas y se reemplazan las letras T por la figura humana que distingue al grupo de investigación Nakota para significar pertenencia y la filosofía humano cristiana tomista de la Universidad Santo Tomás</a:t>
            </a:r>
            <a:endParaRPr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Recomendaciones</a:t>
            </a:r>
            <a:endParaRPr/>
          </a:p>
        </p:txBody>
      </p:sp>
      <p:sp>
        <p:nvSpPr>
          <p:cNvPr id="172" name="Google Shape;172;p13"/>
          <p:cNvSpPr txBox="1">
            <a:spLocks noGrp="1"/>
          </p:cNvSpPr>
          <p:nvPr>
            <p:ph type="body" idx="1"/>
          </p:nvPr>
        </p:nvSpPr>
        <p:spPr>
          <a:xfrm>
            <a:off x="251520" y="1268760"/>
            <a:ext cx="8568952" cy="4525963"/>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600"/>
              <a:buChar char="•"/>
            </a:pPr>
            <a:r>
              <a:rPr lang="es-CO" sz="2600"/>
              <a:t>Al tratarse de una construcción grupal se sugiere a los miembros del Semillero de Investigación Interartes conservar su elección colectiva de arquetipos y colores en las fases posteriores de construcción y cocreación de los signos distintivos en relación con el grupo de investigación Nakota. </a:t>
            </a:r>
            <a:endParaRPr/>
          </a:p>
          <a:p>
            <a:pPr marL="342900" lvl="0" indent="-342900" algn="l" rtl="0">
              <a:spcBef>
                <a:spcPts val="520"/>
              </a:spcBef>
              <a:spcAft>
                <a:spcPts val="0"/>
              </a:spcAft>
              <a:buClr>
                <a:schemeClr val="dk1"/>
              </a:buClr>
              <a:buSzPts val="2600"/>
              <a:buChar char="•"/>
            </a:pPr>
            <a:r>
              <a:rPr lang="es-CO" sz="2600"/>
              <a:t>En cuanto a los arquetipos para la comunicación, implementar en la construcción de los signos distintivos lo que se socializó en la fase diagnóstica, en cuanto a la personalidad que reflejan el arquetipo elegido: Creador - explorador (García Jara et al, 2020).</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a5653a2e68_0_136"/>
          <p:cNvSpPr txBox="1">
            <a:spLocks noGrp="1"/>
          </p:cNvSpPr>
          <p:nvPr>
            <p:ph type="title"/>
          </p:nvPr>
        </p:nvSpPr>
        <p:spPr>
          <a:xfrm>
            <a:off x="457200" y="-12"/>
            <a:ext cx="8229600" cy="1143000"/>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s-CO"/>
              <a:t>8. Referencias</a:t>
            </a:r>
            <a:endParaRPr/>
          </a:p>
        </p:txBody>
      </p:sp>
      <p:sp>
        <p:nvSpPr>
          <p:cNvPr id="178" name="Google Shape;178;ga5653a2e68_0_136"/>
          <p:cNvSpPr txBox="1">
            <a:spLocks noGrp="1"/>
          </p:cNvSpPr>
          <p:nvPr>
            <p:ph type="body" idx="1"/>
          </p:nvPr>
        </p:nvSpPr>
        <p:spPr>
          <a:xfrm>
            <a:off x="304803" y="984909"/>
            <a:ext cx="8534400" cy="4888200"/>
          </a:xfrm>
          <a:prstGeom prst="rect">
            <a:avLst/>
          </a:prstGeom>
          <a:noFill/>
          <a:ln>
            <a:noFill/>
          </a:ln>
        </p:spPr>
        <p:txBody>
          <a:bodyPr spcFirstLastPara="1" wrap="square" lIns="0" tIns="0" rIns="0" bIns="0" anchor="t" anchorCtr="0">
            <a:noAutofit/>
          </a:bodyPr>
          <a:lstStyle/>
          <a:p>
            <a:pPr marL="342900" lvl="0" indent="-304800" algn="l" rtl="0">
              <a:spcBef>
                <a:spcPts val="0"/>
              </a:spcBef>
              <a:spcAft>
                <a:spcPts val="0"/>
              </a:spcAft>
              <a:buSzPts val="1400"/>
              <a:buChar char="•"/>
            </a:pPr>
            <a:r>
              <a:rPr lang="es-CO" sz="1400"/>
              <a:t>Atarama-Rojas, T., Castañeda-Purizaga, L., &amp; Agapito-Mesta, C. (2017). Los arquetipos como herramientas para la construcción de historias: Análisis del mundo diegético de “intensamente”. Ámbitos Revista Internacional de Comunicación.</a:t>
            </a:r>
            <a:endParaRPr sz="3200"/>
          </a:p>
          <a:p>
            <a:pPr marL="342900" lvl="0" indent="-304800" algn="l" rtl="0">
              <a:spcBef>
                <a:spcPts val="280"/>
              </a:spcBef>
              <a:spcAft>
                <a:spcPts val="0"/>
              </a:spcAft>
              <a:buSzPts val="1400"/>
              <a:buChar char="•"/>
            </a:pPr>
            <a:r>
              <a:rPr lang="es-CO" sz="1400"/>
              <a:t>Castro, S. (2018). Personalidad de marca: Los 12 arquetipos de Carl Jung. Mercado Negro. https://www.mercadonegro.pe/branding/personalidad-de-marca-los-12-arquetipos-de-carl-jung/</a:t>
            </a:r>
            <a:endParaRPr sz="3200"/>
          </a:p>
          <a:p>
            <a:pPr marL="342900" lvl="0" indent="-304800" algn="l" rtl="0">
              <a:spcBef>
                <a:spcPts val="280"/>
              </a:spcBef>
              <a:spcAft>
                <a:spcPts val="0"/>
              </a:spcAft>
              <a:buSzPts val="1400"/>
              <a:buChar char="•"/>
            </a:pPr>
            <a:r>
              <a:rPr lang="es-CO" sz="1400"/>
              <a:t>García Jara, R., Araujo Medina, L., Vega-Barbosa, J., Trillos Celis, J. H., Méndez Amaya, J. A., &amp; Ramírez Martínez, J. E. (2020). Programa Pi-e Aliado: Ruta de Desarrollo Tecnológico e Innovación. https://repository.usta.edu.co/bitstream/handle/11634/22089/Presentacio%cc%81n%20oficial%20Programa%20Pi-e%20Aliado%20Usta.pdf?sequence=1&amp;isAllowed=y</a:t>
            </a:r>
            <a:endParaRPr sz="3200"/>
          </a:p>
          <a:p>
            <a:pPr marL="342900" lvl="0" indent="-304800" algn="l" rtl="0">
              <a:spcBef>
                <a:spcPts val="280"/>
              </a:spcBef>
              <a:spcAft>
                <a:spcPts val="0"/>
              </a:spcAft>
              <a:buSzPts val="1400"/>
              <a:buChar char="•"/>
            </a:pPr>
            <a:r>
              <a:rPr lang="es-CO" sz="1400"/>
              <a:t>García Jara, R., Araujo Medina, L., Vega-Barbosa, J., Trillos Celis, J. H., &amp; Ramírez Martínez, J. E. (2020). Ruta de innovación: programa propiedad industrial para emprendedores Pi-e aliado fase diagnóstico.</a:t>
            </a:r>
            <a:endParaRPr sz="3200"/>
          </a:p>
          <a:p>
            <a:pPr marL="342900" lvl="0" indent="-304800" algn="l" rtl="0">
              <a:spcBef>
                <a:spcPts val="280"/>
              </a:spcBef>
              <a:spcAft>
                <a:spcPts val="0"/>
              </a:spcAft>
              <a:buSzPts val="1400"/>
              <a:buChar char="•"/>
            </a:pPr>
            <a:r>
              <a:rPr lang="es-CO" sz="1400"/>
              <a:t>https://repository.usta.edu.co/bitstream/handle/11634/22089/Presentacio%cc%81n%20oficial%20Programa%20Pie%20Aliado%20Usta.pdf?sequence=1&amp;isAllowed=y</a:t>
            </a:r>
            <a:endParaRPr sz="3200"/>
          </a:p>
          <a:p>
            <a:pPr marL="342900" lvl="0" indent="-304800" algn="l" rtl="0">
              <a:spcBef>
                <a:spcPts val="280"/>
              </a:spcBef>
              <a:spcAft>
                <a:spcPts val="0"/>
              </a:spcAft>
              <a:buSzPts val="1400"/>
              <a:buChar char="•"/>
            </a:pPr>
            <a:r>
              <a:rPr lang="es-CO" sz="1400"/>
              <a:t>Jung, C. G. (1988):Arquetipos e inconsciente colectivo. Barcelona: PAIDOS IBERICA.</a:t>
            </a:r>
            <a:endParaRPr sz="3200"/>
          </a:p>
          <a:p>
            <a:pPr marL="342900" lvl="0" indent="-304800" algn="l" rtl="0">
              <a:spcBef>
                <a:spcPts val="280"/>
              </a:spcBef>
              <a:spcAft>
                <a:spcPts val="0"/>
              </a:spcAft>
              <a:buSzPts val="1400"/>
              <a:buChar char="•"/>
            </a:pPr>
            <a:r>
              <a:rPr lang="es-CO" sz="1400"/>
              <a:t>Kapferer, J.-N. (2008). The New Strategic Brand Management: Creating and Sustaining Brand Equity Long Term(4.aed.). Kogan Page.</a:t>
            </a:r>
            <a:endParaRPr sz="3200"/>
          </a:p>
          <a:p>
            <a:pPr marL="342900" lvl="0" indent="-304800" algn="l" rtl="0">
              <a:spcBef>
                <a:spcPts val="280"/>
              </a:spcBef>
              <a:spcAft>
                <a:spcPts val="0"/>
              </a:spcAft>
              <a:buSzPts val="1400"/>
              <a:buChar char="•"/>
            </a:pPr>
            <a:r>
              <a:rPr lang="es-CO" sz="1400"/>
              <a:t/>
            </a:r>
            <a:br>
              <a:rPr lang="es-CO" sz="1400"/>
            </a:br>
            <a:r>
              <a:rPr lang="es-CO" sz="1400"/>
              <a:t>PNUD, P. p. (2015). OBJETIVOS DE DESARROLLO SOSTENIBLE. Obtenido de </a:t>
            </a:r>
            <a:r>
              <a:rPr lang="es-CO" sz="1400" u="sng">
                <a:solidFill>
                  <a:schemeClr val="hlink"/>
                </a:solidFill>
                <a:hlinkClick r:id="rId3"/>
              </a:rPr>
              <a:t>https://www.undp.org/content/undp/es/home/sustainable-development-goals.html</a:t>
            </a:r>
            <a:endParaRPr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Google Shape;59;ga5653a2e68_0_0"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60" name="Google Shape;60;ga5653a2e68_0_0"/>
          <p:cNvSpPr txBox="1"/>
          <p:nvPr/>
        </p:nvSpPr>
        <p:spPr>
          <a:xfrm>
            <a:off x="893436" y="1239982"/>
            <a:ext cx="7438200" cy="44628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4400" b="0" i="0" u="none" strike="noStrike" cap="none">
                <a:solidFill>
                  <a:schemeClr val="dk1"/>
                </a:solidFill>
                <a:latin typeface="Times New Roman"/>
                <a:ea typeface="Times New Roman"/>
                <a:cs typeface="Times New Roman"/>
                <a:sym typeface="Times New Roman"/>
              </a:rPr>
              <a:t>Universidad Santo Tomás</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Vicerrectoría Académica</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Dirección de Investigación e innovación (DII)  Sede de Villavicencio</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Ruta de Desarrollo tecnológico e Innovación</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Programa Pi-e Aliado</a:t>
            </a:r>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Socialización Signos Distintivos </a:t>
            </a:r>
            <a:r>
              <a:rPr lang="es-CO" sz="2400">
                <a:solidFill>
                  <a:schemeClr val="dk1"/>
                </a:solidFill>
                <a:latin typeface="Times New Roman"/>
                <a:ea typeface="Times New Roman"/>
                <a:cs typeface="Times New Roman"/>
                <a:sym typeface="Times New Roman"/>
              </a:rPr>
              <a:t>del Semillero de Investigación Interartes</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a:solidFill>
                  <a:schemeClr val="dk1"/>
                </a:solidFill>
                <a:latin typeface="Times New Roman"/>
                <a:ea typeface="Times New Roman"/>
                <a:cs typeface="Times New Roman"/>
                <a:sym typeface="Times New Roman"/>
              </a:rPr>
              <a:t>Grupo de Investigación Nakota.</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a:solidFill>
                  <a:schemeClr val="dk1"/>
                </a:solidFill>
                <a:latin typeface="Times New Roman"/>
                <a:ea typeface="Times New Roman"/>
                <a:cs typeface="Times New Roman"/>
                <a:sym typeface="Times New Roman"/>
              </a:rPr>
              <a:t>DUAD</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ga5653a2e68_0_5" descr="plantillas ppt 2019 -18 marzo (1)-02.jpg"/>
          <p:cNvPicPr preferRelativeResize="0"/>
          <p:nvPr/>
        </p:nvPicPr>
        <p:blipFill rotWithShape="1">
          <a:blip r:embed="rId3">
            <a:alphaModFix/>
          </a:blip>
          <a:srcRect/>
          <a:stretch/>
        </p:blipFill>
        <p:spPr>
          <a:xfrm>
            <a:off x="-36514" y="-16536"/>
            <a:ext cx="9298006" cy="6874537"/>
          </a:xfrm>
          <a:prstGeom prst="rect">
            <a:avLst/>
          </a:prstGeom>
          <a:noFill/>
          <a:ln>
            <a:noFill/>
          </a:ln>
        </p:spPr>
      </p:pic>
      <p:sp>
        <p:nvSpPr>
          <p:cNvPr id="66" name="Google Shape;66;ga5653a2e68_0_5"/>
          <p:cNvSpPr txBox="1"/>
          <p:nvPr/>
        </p:nvSpPr>
        <p:spPr>
          <a:xfrm>
            <a:off x="893436" y="1925782"/>
            <a:ext cx="7438200" cy="26160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4400" b="0" i="0" u="none" strike="noStrike" cap="none">
                <a:solidFill>
                  <a:schemeClr val="dk1"/>
                </a:solidFill>
                <a:latin typeface="Times New Roman"/>
                <a:ea typeface="Times New Roman"/>
                <a:cs typeface="Times New Roman"/>
                <a:sym typeface="Times New Roman"/>
              </a:rPr>
              <a:t>Universidad Santo Tomás</a:t>
            </a:r>
            <a:endParaRPr sz="4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Autores: </a:t>
            </a:r>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s-CO" sz="2400" b="0" i="0" u="none" strike="noStrike" cap="none">
                <a:solidFill>
                  <a:schemeClr val="dk1"/>
                </a:solidFill>
                <a:latin typeface="Times New Roman"/>
                <a:ea typeface="Times New Roman"/>
                <a:cs typeface="Times New Roman"/>
                <a:sym typeface="Times New Roman"/>
              </a:rPr>
              <a:t>Jennifer Vega Barbosa. </a:t>
            </a:r>
            <a:endParaRPr sz="2400" b="0" i="0" u="none" strike="noStrike" cap="none">
              <a:solidFill>
                <a:srgbClr val="FF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0" i="0" u="none" strike="noStrike" cap="none">
              <a:solidFill>
                <a:schemeClr val="dk1"/>
              </a:solidFill>
              <a:latin typeface="Times New Roman"/>
              <a:ea typeface="Times New Roman"/>
              <a:cs typeface="Times New Roman"/>
              <a:sym typeface="Times New Roman"/>
            </a:endParaRPr>
          </a:p>
        </p:txBody>
      </p:sp>
      <p:sp>
        <p:nvSpPr>
          <p:cNvPr id="67" name="Google Shape;67;ga5653a2e68_0_5"/>
          <p:cNvSpPr txBox="1"/>
          <p:nvPr/>
        </p:nvSpPr>
        <p:spPr>
          <a:xfrm>
            <a:off x="1418460" y="4286439"/>
            <a:ext cx="1648800" cy="9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b="0" i="0" u="sng" strike="noStrike" cap="none" dirty="0">
                <a:solidFill>
                  <a:schemeClr val="dk1"/>
                </a:solidFill>
                <a:latin typeface="Times New Roman"/>
                <a:ea typeface="Times New Roman"/>
                <a:cs typeface="Times New Roman"/>
                <a:sym typeface="Times New Roman"/>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CVLAC:</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5"/>
              </a:rPr>
              <a:t>http://scienti.colciencias.gov.co:8081/cvlac/visualizador/generarCurriculoCv.do?cod_rh=0001453968</a:t>
            </a:r>
            <a:endParaRPr sz="1100" dirty="0">
              <a:solidFill>
                <a:schemeClr val="dk1"/>
              </a:solidFill>
              <a:latin typeface="Times New Roman"/>
              <a:ea typeface="Times New Roman"/>
              <a:cs typeface="Times New Roman"/>
              <a:sym typeface="Times New Roman"/>
            </a:endParaRPr>
          </a:p>
        </p:txBody>
      </p:sp>
      <p:sp>
        <p:nvSpPr>
          <p:cNvPr id="68" name="Google Shape;68;ga5653a2e68_0_5"/>
          <p:cNvSpPr txBox="1"/>
          <p:nvPr/>
        </p:nvSpPr>
        <p:spPr>
          <a:xfrm>
            <a:off x="6953949" y="4286438"/>
            <a:ext cx="1053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ORCID:</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7"/>
              </a:rPr>
              <a:t>https://orcid.org/0000-0003-4307-4213</a:t>
            </a:r>
            <a:endParaRPr sz="1100" dirty="0">
              <a:solidFill>
                <a:schemeClr val="dk1"/>
              </a:solidFill>
              <a:latin typeface="Times New Roman"/>
              <a:ea typeface="Times New Roman"/>
              <a:cs typeface="Times New Roman"/>
              <a:sym typeface="Times New Roman"/>
            </a:endParaRPr>
          </a:p>
        </p:txBody>
      </p:sp>
      <p:sp>
        <p:nvSpPr>
          <p:cNvPr id="69" name="Google Shape;69;ga5653a2e68_0_5"/>
          <p:cNvSpPr txBox="1"/>
          <p:nvPr/>
        </p:nvSpPr>
        <p:spPr>
          <a:xfrm>
            <a:off x="4090281" y="4286438"/>
            <a:ext cx="1830000" cy="769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Google </a:t>
            </a:r>
            <a:r>
              <a:rPr lang="es-CO" sz="1100" u="sng" dirty="0" err="1">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Scholar</a:t>
            </a:r>
            <a:r>
              <a:rPr lang="es-CO" sz="1100" u="sng" dirty="0">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a:t>
            </a:r>
            <a:endParaRPr dirty="0"/>
          </a:p>
          <a:p>
            <a:pPr marL="0" marR="0" lvl="0" indent="0" algn="l" rtl="0">
              <a:spcBef>
                <a:spcPts val="0"/>
              </a:spcBef>
              <a:spcAft>
                <a:spcPts val="0"/>
              </a:spcAft>
              <a:buNone/>
            </a:pPr>
            <a:r>
              <a:rPr lang="es-CO" sz="1100" u="sng" dirty="0">
                <a:solidFill>
                  <a:schemeClr val="dk1"/>
                </a:solidFill>
                <a:latin typeface="Times New Roman"/>
                <a:ea typeface="Times New Roman"/>
                <a:cs typeface="Times New Roman"/>
                <a:sym typeface="Times New Roman"/>
                <a:hlinkClick r:id="rId8">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https://scholar.google.es/citations?user=bG-rG6gAAAAJ&amp;hl=es</a:t>
            </a:r>
            <a:endParaRPr sz="11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Google Shape;74;ga5653a2e68_0_21" descr="plantillas ppt 2019 -18 marzo (1)-02.jpg"/>
          <p:cNvPicPr preferRelativeResize="0"/>
          <p:nvPr/>
        </p:nvPicPr>
        <p:blipFill rotWithShape="1">
          <a:blip r:embed="rId3">
            <a:alphaModFix/>
          </a:blip>
          <a:srcRect/>
          <a:stretch/>
        </p:blipFill>
        <p:spPr>
          <a:xfrm>
            <a:off x="-60463" y="-196645"/>
            <a:ext cx="9298006" cy="7054645"/>
          </a:xfrm>
          <a:prstGeom prst="rect">
            <a:avLst/>
          </a:prstGeom>
          <a:noFill/>
          <a:ln>
            <a:noFill/>
          </a:ln>
        </p:spPr>
      </p:pic>
      <p:sp>
        <p:nvSpPr>
          <p:cNvPr id="75" name="Google Shape;75;ga5653a2e68_0_21"/>
          <p:cNvSpPr txBox="1"/>
          <p:nvPr/>
        </p:nvSpPr>
        <p:spPr>
          <a:xfrm>
            <a:off x="3653044" y="400675"/>
            <a:ext cx="1164900" cy="40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sz="2200">
                <a:latin typeface="Calibri"/>
                <a:ea typeface="Calibri"/>
                <a:cs typeface="Calibri"/>
                <a:sym typeface="Calibri"/>
              </a:rPr>
              <a:t>Autores</a:t>
            </a:r>
            <a:endParaRPr sz="2200">
              <a:latin typeface="Calibri"/>
              <a:ea typeface="Calibri"/>
              <a:cs typeface="Calibri"/>
              <a:sym typeface="Calibri"/>
            </a:endParaRPr>
          </a:p>
        </p:txBody>
      </p:sp>
      <p:graphicFrame>
        <p:nvGraphicFramePr>
          <p:cNvPr id="76" name="Google Shape;76;ga5653a2e68_0_21"/>
          <p:cNvGraphicFramePr/>
          <p:nvPr>
            <p:extLst>
              <p:ext uri="{D42A27DB-BD31-4B8C-83A1-F6EECF244321}">
                <p14:modId xmlns:p14="http://schemas.microsoft.com/office/powerpoint/2010/main" val="3140445018"/>
              </p:ext>
            </p:extLst>
          </p:nvPr>
        </p:nvGraphicFramePr>
        <p:xfrm>
          <a:off x="397539" y="1036716"/>
          <a:ext cx="8382001" cy="4053660"/>
        </p:xfrm>
        <a:graphic>
          <a:graphicData uri="http://schemas.openxmlformats.org/drawingml/2006/table">
            <a:tbl>
              <a:tblPr>
                <a:noFill/>
                <a:tableStyleId>{2AA78040-8A51-4F99-9FBE-582E5031B952}</a:tableStyleId>
              </a:tblPr>
              <a:tblGrid>
                <a:gridCol w="1300953">
                  <a:extLst>
                    <a:ext uri="{9D8B030D-6E8A-4147-A177-3AD203B41FA5}">
                      <a16:colId xmlns:a16="http://schemas.microsoft.com/office/drawing/2014/main" val="20000"/>
                    </a:ext>
                  </a:extLst>
                </a:gridCol>
                <a:gridCol w="2331838">
                  <a:extLst>
                    <a:ext uri="{9D8B030D-6E8A-4147-A177-3AD203B41FA5}">
                      <a16:colId xmlns:a16="http://schemas.microsoft.com/office/drawing/2014/main" val="20001"/>
                    </a:ext>
                  </a:extLst>
                </a:gridCol>
                <a:gridCol w="3685954">
                  <a:extLst>
                    <a:ext uri="{9D8B030D-6E8A-4147-A177-3AD203B41FA5}">
                      <a16:colId xmlns:a16="http://schemas.microsoft.com/office/drawing/2014/main" val="20002"/>
                    </a:ext>
                  </a:extLst>
                </a:gridCol>
                <a:gridCol w="1063256">
                  <a:extLst>
                    <a:ext uri="{9D8B030D-6E8A-4147-A177-3AD203B41FA5}">
                      <a16:colId xmlns:a16="http://schemas.microsoft.com/office/drawing/2014/main" val="20003"/>
                    </a:ext>
                  </a:extLst>
                </a:gridCol>
              </a:tblGrid>
              <a:tr h="0">
                <a:tc>
                  <a:txBody>
                    <a:bodyPr/>
                    <a:lstStyle/>
                    <a:p>
                      <a:pPr marL="0" lvl="0" indent="0" algn="ctr" rtl="0">
                        <a:lnSpc>
                          <a:spcPct val="115000"/>
                        </a:lnSpc>
                        <a:spcBef>
                          <a:spcPts val="1200"/>
                        </a:spcBef>
                        <a:spcAft>
                          <a:spcPts val="0"/>
                        </a:spcAft>
                        <a:buNone/>
                      </a:pPr>
                      <a:r>
                        <a:rPr lang="es-CO" sz="800" b="1">
                          <a:solidFill>
                            <a:srgbClr val="FFFFFF"/>
                          </a:solidFill>
                        </a:rPr>
                        <a:t>Nombre</a:t>
                      </a:r>
                      <a:endParaRPr sz="8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CvLac</a:t>
                      </a:r>
                      <a:endParaRPr sz="8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Google Scholar</a:t>
                      </a:r>
                      <a:endParaRPr sz="8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tc>
                  <a:txBody>
                    <a:bodyPr/>
                    <a:lstStyle/>
                    <a:p>
                      <a:pPr marL="0" lvl="0" indent="0" algn="ctr" rtl="0">
                        <a:lnSpc>
                          <a:spcPct val="115000"/>
                        </a:lnSpc>
                        <a:spcBef>
                          <a:spcPts val="1200"/>
                        </a:spcBef>
                        <a:spcAft>
                          <a:spcPts val="0"/>
                        </a:spcAft>
                        <a:buNone/>
                      </a:pPr>
                      <a:r>
                        <a:rPr lang="es-CO" sz="800" b="1">
                          <a:solidFill>
                            <a:srgbClr val="FFFFFF"/>
                          </a:solidFill>
                        </a:rPr>
                        <a:t>ORCID</a:t>
                      </a:r>
                      <a:endParaRPr sz="800" b="1">
                        <a:solidFill>
                          <a:srgbClr val="FFFFFF"/>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4472C4"/>
                    </a:solidFill>
                  </a:tcPr>
                </a:tc>
                <a:extLst>
                  <a:ext uri="{0D108BD9-81ED-4DB2-BD59-A6C34878D82A}">
                    <a16:rowId xmlns:a16="http://schemas.microsoft.com/office/drawing/2014/main" val="10000"/>
                  </a:ext>
                </a:extLst>
              </a:tr>
              <a:tr h="552450">
                <a:tc>
                  <a:txBody>
                    <a:bodyPr/>
                    <a:lstStyle/>
                    <a:p>
                      <a:pPr marL="0" lvl="0" indent="0" algn="l" rtl="0">
                        <a:lnSpc>
                          <a:spcPct val="115000"/>
                        </a:lnSpc>
                        <a:spcBef>
                          <a:spcPts val="1200"/>
                        </a:spcBef>
                        <a:spcAft>
                          <a:spcPts val="0"/>
                        </a:spcAft>
                        <a:buNone/>
                      </a:pPr>
                      <a:r>
                        <a:rPr lang="es-CO" sz="800" b="1"/>
                        <a:t>Laura Lorena Araujo Medina</a:t>
                      </a:r>
                      <a:endParaRPr sz="8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0"/>
                        </a:spcBef>
                        <a:spcAft>
                          <a:spcPts val="0"/>
                        </a:spcAft>
                        <a:buNone/>
                      </a:pPr>
                      <a:r>
                        <a:rPr lang="es-CO" sz="800" dirty="0"/>
                        <a:t>https://scienti.minciencias.gov.co/cvlac/visualizador/generarCurriculoCv.do?cod_rh=0000070489</a:t>
                      </a:r>
                      <a:endParaRPr sz="800" dirty="0"/>
                    </a:p>
                    <a:p>
                      <a:pPr marL="0" lvl="0" indent="0" algn="l" rtl="0">
                        <a:lnSpc>
                          <a:spcPct val="115000"/>
                        </a:lnSpc>
                        <a:spcBef>
                          <a:spcPts val="1200"/>
                        </a:spcBef>
                        <a:spcAft>
                          <a:spcPts val="0"/>
                        </a:spcAft>
                        <a:buNone/>
                      </a:pPr>
                      <a:r>
                        <a:rPr lang="es-CO" sz="800" dirty="0"/>
                        <a:t> </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u="sng" dirty="0">
                          <a:solidFill>
                            <a:schemeClr val="hlink"/>
                          </a:solidFill>
                          <a:hlinkClick r:id="rId4"/>
                        </a:rPr>
                        <a:t>https://scholar.google.es/citations?user=1yGVzq0AAAAJ&amp;hl=es&amp;authuser=1</a:t>
                      </a:r>
                      <a:endParaRPr sz="800" u="sng" dirty="0">
                        <a:solidFill>
                          <a:schemeClr val="hlink"/>
                        </a:solidFill>
                      </a:endParaRPr>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200"/>
                        </a:spcBef>
                        <a:spcAft>
                          <a:spcPts val="0"/>
                        </a:spcAft>
                        <a:buNone/>
                      </a:pPr>
                      <a:r>
                        <a:rPr lang="es-CO" sz="800" u="sng" dirty="0">
                          <a:solidFill>
                            <a:schemeClr val="hlink"/>
                          </a:solidFill>
                          <a:hlinkClick r:id="rId5"/>
                        </a:rPr>
                        <a:t>https://orcid.org/0003-1069-2576</a:t>
                      </a:r>
                      <a:r>
                        <a:rPr lang="es-CO" sz="800" u="sng" dirty="0"/>
                        <a:t> </a:t>
                      </a:r>
                      <a:r>
                        <a:rPr lang="es-CO" sz="800" dirty="0"/>
                        <a:t> </a:t>
                      </a:r>
                      <a:endParaRPr sz="800" dirty="0"/>
                    </a:p>
                    <a:p>
                      <a:pPr marL="0" lvl="0" indent="0" algn="l" rtl="0">
                        <a:lnSpc>
                          <a:spcPct val="115000"/>
                        </a:lnSpc>
                        <a:spcBef>
                          <a:spcPts val="1200"/>
                        </a:spcBef>
                        <a:spcAft>
                          <a:spcPts val="0"/>
                        </a:spcAft>
                        <a:buNone/>
                      </a:pPr>
                      <a:r>
                        <a:rPr lang="es-CO" sz="800" dirty="0"/>
                        <a:t> </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1"/>
                  </a:ext>
                </a:extLst>
              </a:tr>
              <a:tr h="485775">
                <a:tc>
                  <a:txBody>
                    <a:bodyPr/>
                    <a:lstStyle/>
                    <a:p>
                      <a:pPr marL="0" lvl="0" indent="0" algn="l" rtl="0">
                        <a:lnSpc>
                          <a:spcPct val="115000"/>
                        </a:lnSpc>
                        <a:spcBef>
                          <a:spcPts val="1200"/>
                        </a:spcBef>
                        <a:spcAft>
                          <a:spcPts val="0"/>
                        </a:spcAft>
                        <a:buNone/>
                      </a:pPr>
                      <a:r>
                        <a:rPr lang="es-CO" sz="800" b="1"/>
                        <a:t>Hoover Samuel González Pineda</a:t>
                      </a:r>
                      <a:endParaRPr sz="8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https://scienti.minciencias.gov.co/cvlac/visualizador/generarCurriculoCv.do?cod_rh=0001832605</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600" dirty="0"/>
                        <a:t>https://scholar.google.es/citations?hl=es&amp;user=_Do4GFMAAAAJ&amp;scilu=&amp;scisig=AMD79ooAAAAAX8GY2c-j6MnuB_8vhttbDOMg_v0aY_mO&amp;gmla=AJsN-F4OzAPrm9j4uc1veknJ2NxEYOQl4Q_xdGOkweYn-gDW1eC9agmQRhx9dAwDOqaBQTuaTTIclgZz1gXAzqzVfQvh9J7aW_Q4v6PCVVbNi3E-uuFqwUPh91cIWy_WmmTb0l6ca74r&amp;sciund=12853252313547168667</a:t>
                      </a:r>
                      <a:endParaRPr sz="6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https://orcid.org/0000-0001-6830-5028</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2"/>
                  </a:ext>
                </a:extLst>
              </a:tr>
              <a:tr h="371475">
                <a:tc>
                  <a:txBody>
                    <a:bodyPr/>
                    <a:lstStyle/>
                    <a:p>
                      <a:pPr marL="0" lvl="0" indent="0" algn="l" rtl="0">
                        <a:lnSpc>
                          <a:spcPct val="115000"/>
                        </a:lnSpc>
                        <a:spcBef>
                          <a:spcPts val="1200"/>
                        </a:spcBef>
                        <a:spcAft>
                          <a:spcPts val="0"/>
                        </a:spcAft>
                        <a:buNone/>
                      </a:pPr>
                      <a:r>
                        <a:rPr lang="es-CO" sz="800" b="1"/>
                        <a:t>William Peñaranda Zárate</a:t>
                      </a:r>
                      <a:endParaRPr sz="8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https://scienti.minciencias.gov.co/cvlac/visualizador/generarCurriculoCv.do?cod_rh=0001222902</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https://scholar.google.es/citations?user=FNGSBu4AAAAJ&amp;hl=es&amp;oi=ao</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https://orcid.org/0000-0002-4431-9078</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3"/>
                  </a:ext>
                </a:extLst>
              </a:tr>
              <a:tr h="723900">
                <a:tc>
                  <a:txBody>
                    <a:bodyPr/>
                    <a:lstStyle/>
                    <a:p>
                      <a:pPr marL="0" lvl="0" indent="0" algn="l" rtl="0">
                        <a:lnSpc>
                          <a:spcPct val="115000"/>
                        </a:lnSpc>
                        <a:spcBef>
                          <a:spcPts val="1200"/>
                        </a:spcBef>
                        <a:spcAft>
                          <a:spcPts val="0"/>
                        </a:spcAft>
                        <a:buNone/>
                      </a:pPr>
                      <a:r>
                        <a:rPr lang="es-CO" sz="800" b="1"/>
                        <a:t>Ángela María Santacruz Ordóñez</a:t>
                      </a:r>
                      <a:endParaRPr sz="8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https://scienti.minciencias.gov.co/cvlac/visualizador/generarCurriculoCv.do?cod_rh=0001693405</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scholar.google.com/citations?hl=es&amp;user=HLKxjR8AAAAJ&amp;sortby=title&amp;scilu=&amp;scisig=AMD79ooAAAAAX8EebUud-FyxIxwm0KzKgnnrKKcPnsCc&amp;gmla=AJsN-F7QVXVVFSrh7oTE2FEJ6PQ9jx-vgKC_rWA1mlNAHErnhjBInXeraig707U-ruMFklLklXai7P3T04FunB9eiL2Uxz9fTlALYlyVgTlKINE4iON-rjnOJCaFZRs6-o-d7H1B3y0n&amp;sciund=6819525028559713425</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tc>
                  <a:txBody>
                    <a:bodyPr/>
                    <a:lstStyle/>
                    <a:p>
                      <a:pPr marL="0" lvl="0" indent="0" algn="l" rtl="0">
                        <a:lnSpc>
                          <a:spcPct val="115000"/>
                        </a:lnSpc>
                        <a:spcBef>
                          <a:spcPts val="1200"/>
                        </a:spcBef>
                        <a:spcAft>
                          <a:spcPts val="0"/>
                        </a:spcAft>
                        <a:buNone/>
                      </a:pPr>
                      <a:r>
                        <a:rPr lang="es-CO" sz="800" dirty="0"/>
                        <a:t>https://orcid.org/0000-0002-2351-8107</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tcPr>
                </a:tc>
                <a:extLst>
                  <a:ext uri="{0D108BD9-81ED-4DB2-BD59-A6C34878D82A}">
                    <a16:rowId xmlns:a16="http://schemas.microsoft.com/office/drawing/2014/main" val="10004"/>
                  </a:ext>
                </a:extLst>
              </a:tr>
              <a:tr h="485775">
                <a:tc>
                  <a:txBody>
                    <a:bodyPr/>
                    <a:lstStyle/>
                    <a:p>
                      <a:pPr marL="0" lvl="0" indent="0" algn="l" rtl="0">
                        <a:lnSpc>
                          <a:spcPct val="115000"/>
                        </a:lnSpc>
                        <a:spcBef>
                          <a:spcPts val="1200"/>
                        </a:spcBef>
                        <a:spcAft>
                          <a:spcPts val="0"/>
                        </a:spcAft>
                        <a:buNone/>
                      </a:pPr>
                      <a:r>
                        <a:rPr lang="es-CO" sz="800" b="1"/>
                        <a:t>Oscar Felipe Chávez Gutiérrez</a:t>
                      </a:r>
                      <a:endParaRPr sz="800" b="1"/>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https://scienti.minciencias.gov.co/cvlac/visualizador/generarCurriculoCv.do?cod_rh=0000038200</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https://scholar.google.com/citations?hl=es&amp;authuser=1&amp;user=tTd1QVIAAAAJ</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tc>
                  <a:txBody>
                    <a:bodyPr/>
                    <a:lstStyle/>
                    <a:p>
                      <a:pPr marL="0" lvl="0" indent="0" algn="l" rtl="0">
                        <a:lnSpc>
                          <a:spcPct val="115000"/>
                        </a:lnSpc>
                        <a:spcBef>
                          <a:spcPts val="1200"/>
                        </a:spcBef>
                        <a:spcAft>
                          <a:spcPts val="0"/>
                        </a:spcAft>
                        <a:buNone/>
                      </a:pPr>
                      <a:r>
                        <a:rPr lang="es-CO" sz="800" dirty="0"/>
                        <a:t>https://orcid.org/0000-0002-2309-4770</a:t>
                      </a:r>
                      <a:endParaRPr sz="800" dirty="0"/>
                    </a:p>
                  </a:txBody>
                  <a:tcPr marL="68575" marR="68575" marT="91425" marB="91425">
                    <a:lnL w="12650" cap="flat" cmpd="sng">
                      <a:solidFill>
                        <a:srgbClr val="8EAADB"/>
                      </a:solidFill>
                      <a:prstDash val="solid"/>
                      <a:round/>
                      <a:headEnd type="none" w="sm" len="sm"/>
                      <a:tailEnd type="none" w="sm" len="sm"/>
                    </a:lnL>
                    <a:lnR w="12650" cap="flat" cmpd="sng">
                      <a:solidFill>
                        <a:srgbClr val="8EAADB"/>
                      </a:solidFill>
                      <a:prstDash val="solid"/>
                      <a:round/>
                      <a:headEnd type="none" w="sm" len="sm"/>
                      <a:tailEnd type="none" w="sm" len="sm"/>
                    </a:lnR>
                    <a:lnT w="12650" cap="flat" cmpd="sng">
                      <a:solidFill>
                        <a:srgbClr val="8EAADB"/>
                      </a:solidFill>
                      <a:prstDash val="solid"/>
                      <a:round/>
                      <a:headEnd type="none" w="sm" len="sm"/>
                      <a:tailEnd type="none" w="sm" len="sm"/>
                    </a:lnT>
                    <a:lnB w="12650" cap="flat" cmpd="sng">
                      <a:solidFill>
                        <a:srgbClr val="8EAADB"/>
                      </a:solidFill>
                      <a:prstDash val="solid"/>
                      <a:round/>
                      <a:headEnd type="none" w="sm" len="sm"/>
                      <a:tailEnd type="none" w="sm" len="sm"/>
                    </a:lnB>
                    <a:solidFill>
                      <a:srgbClr val="D9E2F3"/>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5653a2e68_0_26"/>
          <p:cNvSpPr txBox="1"/>
          <p:nvPr/>
        </p:nvSpPr>
        <p:spPr>
          <a:xfrm>
            <a:off x="8172400" y="6682937"/>
            <a:ext cx="504000" cy="1692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CO" sz="500">
                <a:solidFill>
                  <a:schemeClr val="lt1"/>
                </a:solidFill>
                <a:latin typeface="Times New Roman"/>
                <a:ea typeface="Times New Roman"/>
                <a:cs typeface="Times New Roman"/>
                <a:sym typeface="Times New Roman"/>
              </a:rPr>
              <a:t>SC4289-1</a:t>
            </a:r>
            <a:endParaRPr sz="500">
              <a:solidFill>
                <a:schemeClr val="lt1"/>
              </a:solidFill>
              <a:latin typeface="Times New Roman"/>
              <a:ea typeface="Times New Roman"/>
              <a:cs typeface="Times New Roman"/>
              <a:sym typeface="Times New Roman"/>
            </a:endParaRPr>
          </a:p>
        </p:txBody>
      </p:sp>
      <p:pic>
        <p:nvPicPr>
          <p:cNvPr id="83" name="Google Shape;83;ga5653a2e68_0_26"/>
          <p:cNvPicPr preferRelativeResize="0"/>
          <p:nvPr/>
        </p:nvPicPr>
        <p:blipFill rotWithShape="1">
          <a:blip r:embed="rId3">
            <a:alphaModFix/>
          </a:blip>
          <a:srcRect/>
          <a:stretch/>
        </p:blipFill>
        <p:spPr>
          <a:xfrm>
            <a:off x="0" y="-169444"/>
            <a:ext cx="9144003" cy="7054830"/>
          </a:xfrm>
          <a:prstGeom prst="rect">
            <a:avLst/>
          </a:prstGeom>
          <a:noFill/>
          <a:ln>
            <a:noFill/>
          </a:ln>
        </p:spPr>
      </p:pic>
      <p:sp>
        <p:nvSpPr>
          <p:cNvPr id="84" name="Google Shape;84;ga5653a2e68_0_26"/>
          <p:cNvSpPr txBox="1"/>
          <p:nvPr/>
        </p:nvSpPr>
        <p:spPr>
          <a:xfrm>
            <a:off x="879750" y="0"/>
            <a:ext cx="7598100" cy="5078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s-CO" sz="3600" b="1">
                <a:solidFill>
                  <a:schemeClr val="dk1"/>
                </a:solidFill>
                <a:latin typeface="Times New Roman"/>
                <a:ea typeface="Times New Roman"/>
                <a:cs typeface="Times New Roman"/>
                <a:sym typeface="Times New Roman"/>
              </a:rPr>
              <a:t>Contenido</a:t>
            </a:r>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Fase proceso de articulación Programa Pi-e Aliado </a:t>
            </a:r>
            <a:endParaRPr sz="1200"/>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del Semillero de Investigación Interartes</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Arquetípico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Soporte Cromático</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Signo Distintivo Final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Nuevo soporte conceptual</a:t>
            </a:r>
            <a:endParaRPr sz="3400">
              <a:solidFill>
                <a:schemeClr val="dk1"/>
              </a:solidFill>
              <a:latin typeface="Times New Roman"/>
              <a:ea typeface="Times New Roman"/>
              <a:cs typeface="Times New Roman"/>
              <a:sym typeface="Times New Roman"/>
            </a:endParaRPr>
          </a:p>
          <a:p>
            <a:pPr marL="742950" marR="0" lvl="0" indent="-730250" algn="l" rtl="0">
              <a:spcBef>
                <a:spcPts val="0"/>
              </a:spcBef>
              <a:spcAft>
                <a:spcPts val="0"/>
              </a:spcAft>
              <a:buClr>
                <a:schemeClr val="dk1"/>
              </a:buClr>
              <a:buSzPts val="3400"/>
              <a:buFont typeface="Times New Roman"/>
              <a:buAutoNum type="arabicPeriod"/>
            </a:pPr>
            <a:r>
              <a:rPr lang="es-CO" sz="3400">
                <a:solidFill>
                  <a:schemeClr val="dk1"/>
                </a:solidFill>
                <a:latin typeface="Times New Roman"/>
                <a:ea typeface="Times New Roman"/>
                <a:cs typeface="Times New Roman"/>
                <a:sym typeface="Times New Roman"/>
              </a:rPr>
              <a:t>Referencias</a:t>
            </a:r>
            <a:endParaRPr sz="3400">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Google Shape;89;ga5653a2e68_0_33" descr="plantillas ppt 2019 -18 marzo (1)-02.jpg"/>
          <p:cNvPicPr preferRelativeResize="0"/>
          <p:nvPr/>
        </p:nvPicPr>
        <p:blipFill rotWithShape="1">
          <a:blip r:embed="rId3">
            <a:alphaModFix/>
          </a:blip>
          <a:srcRect/>
          <a:stretch/>
        </p:blipFill>
        <p:spPr>
          <a:xfrm>
            <a:off x="-36512" y="-27384"/>
            <a:ext cx="9298006" cy="6874537"/>
          </a:xfrm>
          <a:prstGeom prst="rect">
            <a:avLst/>
          </a:prstGeom>
          <a:noFill/>
          <a:ln>
            <a:noFill/>
          </a:ln>
        </p:spPr>
      </p:pic>
      <p:sp>
        <p:nvSpPr>
          <p:cNvPr id="90" name="Google Shape;90;ga5653a2e68_0_33"/>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t>
            </a:r>
            <a:br>
              <a:rPr lang="es-CO"/>
            </a:br>
            <a:r>
              <a:rPr lang="es-CO"/>
              <a:t>articulación Programa Pi-e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6"/>
          <p:cNvSpPr txBox="1">
            <a:spLocks noGrp="1"/>
          </p:cNvSpPr>
          <p:nvPr>
            <p:ph type="title"/>
          </p:nvPr>
        </p:nvSpPr>
        <p:spPr>
          <a:xfrm>
            <a:off x="388416" y="-85997"/>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1. Fase proceso de articulación Programa</a:t>
            </a:r>
            <a:endParaRPr/>
          </a:p>
        </p:txBody>
      </p:sp>
      <p:pic>
        <p:nvPicPr>
          <p:cNvPr id="96" name="Google Shape;96;p6"/>
          <p:cNvPicPr preferRelativeResize="0"/>
          <p:nvPr/>
        </p:nvPicPr>
        <p:blipFill rotWithShape="1">
          <a:blip r:embed="rId3">
            <a:alphaModFix/>
          </a:blip>
          <a:srcRect/>
          <a:stretch/>
        </p:blipFill>
        <p:spPr>
          <a:xfrm>
            <a:off x="0" y="1268760"/>
            <a:ext cx="9144000" cy="399448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Google Shape;101;ga5653a2e68_0_89" descr="plantillas ppt 2019 -18 marzo (1)-02.jpg"/>
          <p:cNvPicPr preferRelativeResize="0"/>
          <p:nvPr/>
        </p:nvPicPr>
        <p:blipFill rotWithShape="1">
          <a:blip r:embed="rId3">
            <a:alphaModFix/>
          </a:blip>
          <a:srcRect/>
          <a:stretch/>
        </p:blipFill>
        <p:spPr>
          <a:xfrm>
            <a:off x="-36512" y="-13529"/>
            <a:ext cx="9298006" cy="6874537"/>
          </a:xfrm>
          <a:prstGeom prst="rect">
            <a:avLst/>
          </a:prstGeom>
          <a:noFill/>
          <a:ln>
            <a:noFill/>
          </a:ln>
        </p:spPr>
      </p:pic>
      <p:sp>
        <p:nvSpPr>
          <p:cNvPr id="102" name="Google Shape;102;ga5653a2e68_0_89"/>
          <p:cNvSpPr txBox="1">
            <a:spLocks noGrp="1"/>
          </p:cNvSpPr>
          <p:nvPr>
            <p:ph type="title"/>
          </p:nvPr>
        </p:nvSpPr>
        <p:spPr>
          <a:xfrm>
            <a:off x="497691" y="2838384"/>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 del Semillero de Investigación Interartes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a:t>2. Signo Distintivo</a:t>
            </a:r>
            <a:endParaRPr/>
          </a:p>
        </p:txBody>
      </p:sp>
      <p:pic>
        <p:nvPicPr>
          <p:cNvPr id="108" name="Google Shape;108;p7"/>
          <p:cNvPicPr preferRelativeResize="0"/>
          <p:nvPr/>
        </p:nvPicPr>
        <p:blipFill rotWithShape="1">
          <a:blip r:embed="rId3">
            <a:alphaModFix/>
          </a:blip>
          <a:srcRect l="20668" t="20753" r="21774" b="39873"/>
          <a:stretch/>
        </p:blipFill>
        <p:spPr>
          <a:xfrm>
            <a:off x="827584" y="1772816"/>
            <a:ext cx="7488832" cy="2880320"/>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911</Words>
  <Application>Microsoft Office PowerPoint</Application>
  <PresentationFormat>Presentación en pantalla (4:3)</PresentationFormat>
  <Paragraphs>103</Paragraphs>
  <Slides>17</Slides>
  <Notes>17</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1. Fase proceso de   articulación Programa Pi-e</vt:lpstr>
      <vt:lpstr>1. Fase proceso de articulación Programa</vt:lpstr>
      <vt:lpstr>2. Signo distintivo del Semillero de Investigación Interartes</vt:lpstr>
      <vt:lpstr>2. Signo Distintivo</vt:lpstr>
      <vt:lpstr>3. Soporte Conceptual</vt:lpstr>
      <vt:lpstr>Prisma de Identidad</vt:lpstr>
      <vt:lpstr>4. Soporte Arquetípico</vt:lpstr>
      <vt:lpstr>5. Soporte Cromático</vt:lpstr>
      <vt:lpstr>6. Signo Distintivo Final</vt:lpstr>
      <vt:lpstr>7. Soporte Conceptual</vt:lpstr>
      <vt:lpstr>Recomendaciones</vt:lpstr>
      <vt:lpstr>8. 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Convento Santo Domingo</dc:creator>
  <cp:lastModifiedBy>USUARIO</cp:lastModifiedBy>
  <cp:revision>3</cp:revision>
  <dcterms:created xsi:type="dcterms:W3CDTF">2005-05-09T20:50:19Z</dcterms:created>
  <dcterms:modified xsi:type="dcterms:W3CDTF">2020-12-02T05:15:42Z</dcterms:modified>
</cp:coreProperties>
</file>