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69" r:id="rId3"/>
    <p:sldId id="260" r:id="rId4"/>
    <p:sldId id="270" r:id="rId5"/>
    <p:sldId id="271" r:id="rId6"/>
    <p:sldId id="262" r:id="rId7"/>
    <p:sldId id="259" r:id="rId8"/>
    <p:sldId id="261" r:id="rId9"/>
    <p:sldId id="263" r:id="rId10"/>
    <p:sldId id="265" r:id="rId11"/>
    <p:sldId id="266" r:id="rId12"/>
    <p:sldId id="267" r:id="rId13"/>
    <p:sldId id="268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2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1115196-1C6F-4784-83AC-30756D8F10B3}" type="datetimeFigureOut">
              <a:rPr lang="en-US" smtClean="0"/>
              <a:t>5/11/14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9371D3E-5A18-49EB-AD2A-429AF165759F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carlos\Desktop\Articulos\IWA-San%20Francisco\Macintosh%20HD:Users:carlos:Desktop:Articulos:IWA-San%20Francisco:A%20New%20method%20to%20measure%20slope%20in%20large%20rivers%20using%20%20tracers%20Corregido%201.docx!OLE_LINK3" TargetMode="External"/><Relationship Id="rId4" Type="http://schemas.openxmlformats.org/officeDocument/2006/relationships/image" Target="../media/image2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carlos\Desktop\Articulos\IWA-San%20Francisco\Macintosh%20HD:Users:carlos:Desktop:Articulos:IWA-San%20Francisco:A%20New%20method%20to%20measure%20slope%20in%20large%20rivers%20using%20%20tracers%20Corregido%201.docx!OLE_LINK4" TargetMode="External"/><Relationship Id="rId4" Type="http://schemas.openxmlformats.org/officeDocument/2006/relationships/image" Target="../media/image2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5" Type="http://schemas.openxmlformats.org/officeDocument/2006/relationships/image" Target="../media/image11.emf"/><Relationship Id="rId6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3900" y="1095374"/>
            <a:ext cx="7480300" cy="15240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A New method to measure slope in large rivers </a:t>
            </a:r>
            <a:r>
              <a:rPr lang="en-US" sz="4400" b="1" dirty="0" smtClean="0"/>
              <a:t>using </a:t>
            </a:r>
            <a:r>
              <a:rPr lang="en-US" sz="4400" b="1" dirty="0"/>
              <a:t>tracers.</a:t>
            </a:r>
            <a:r>
              <a:rPr lang="es-ES_tradnl" sz="4400" dirty="0"/>
              <a:t/>
            </a:r>
            <a:br>
              <a:rPr lang="es-ES_tradnl" sz="4400" dirty="0"/>
            </a:b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4800" y="3130617"/>
            <a:ext cx="8458200" cy="2041526"/>
          </a:xfrm>
        </p:spPr>
        <p:txBody>
          <a:bodyPr>
            <a:normAutofit/>
          </a:bodyPr>
          <a:lstStyle/>
          <a:p>
            <a:r>
              <a:rPr lang="es-CO" sz="2400" b="1" dirty="0"/>
              <a:t>C.A. Peña-Guzmán</a:t>
            </a:r>
            <a:r>
              <a:rPr lang="es-CO" sz="2400" b="1" dirty="0" smtClean="0"/>
              <a:t>* A.J</a:t>
            </a:r>
            <a:r>
              <a:rPr lang="es-CO" sz="2400" b="1" dirty="0"/>
              <a:t>. </a:t>
            </a:r>
            <a:r>
              <a:rPr lang="es-CO" sz="2400" b="1" dirty="0" smtClean="0"/>
              <a:t>Constain,  </a:t>
            </a:r>
            <a:r>
              <a:rPr lang="es-CO" sz="2400" b="1" dirty="0"/>
              <a:t>D.J. </a:t>
            </a:r>
            <a:r>
              <a:rPr lang="es-CO" sz="2400" b="1" dirty="0" smtClean="0"/>
              <a:t>Mesa</a:t>
            </a:r>
            <a:r>
              <a:rPr lang="es-CO" sz="2400" b="1" dirty="0" smtClean="0"/>
              <a:t>,</a:t>
            </a:r>
            <a:r>
              <a:rPr lang="es-CO" sz="2400" b="1" dirty="0"/>
              <a:t> </a:t>
            </a:r>
            <a:r>
              <a:rPr lang="es-CO" sz="2400" b="1" dirty="0" smtClean="0"/>
              <a:t>J.L</a:t>
            </a:r>
            <a:r>
              <a:rPr lang="es-CO" sz="2400" b="1" dirty="0"/>
              <a:t>. </a:t>
            </a:r>
            <a:r>
              <a:rPr lang="es-CO" sz="2400" b="1" dirty="0" smtClean="0"/>
              <a:t>Corredor</a:t>
            </a:r>
            <a:endParaRPr lang="es-ES_tradnl" sz="2600" b="1" dirty="0"/>
          </a:p>
          <a:p>
            <a:pPr algn="ctr"/>
            <a:r>
              <a:rPr lang="es-ES_tradnl" baseline="30000" dirty="0" smtClean="0"/>
              <a:t>* </a:t>
            </a:r>
            <a:r>
              <a:rPr lang="es-ES_tradnl" dirty="0" smtClean="0"/>
              <a:t>Santo Tomas </a:t>
            </a:r>
            <a:r>
              <a:rPr lang="es-ES_tradnl" dirty="0" err="1" smtClean="0"/>
              <a:t>University</a:t>
            </a:r>
            <a:r>
              <a:rPr lang="es-ES_tradnl" dirty="0" smtClean="0"/>
              <a:t>,  Bogotá, Colombia, </a:t>
            </a:r>
            <a:r>
              <a:rPr lang="es-ES_tradnl" dirty="0" err="1" smtClean="0"/>
              <a:t>carpeguz@gmail.com</a:t>
            </a:r>
            <a:endParaRPr lang="es-ES_tradnl" baseline="30000" dirty="0"/>
          </a:p>
        </p:txBody>
      </p:sp>
      <p:pic>
        <p:nvPicPr>
          <p:cNvPr id="5" name="Imagen 4" descr="Captura de pantalla 2014-09-10 a la(s) 18.44.5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17036" r="17237" b="56616"/>
          <a:stretch/>
        </p:blipFill>
        <p:spPr>
          <a:xfrm>
            <a:off x="160774" y="4962638"/>
            <a:ext cx="5450509" cy="13746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772" y="4571181"/>
            <a:ext cx="1436770" cy="1405123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6642" y="5634355"/>
            <a:ext cx="1290108" cy="107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48624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:\Users\Alfredo\Desktop\Mediciones Rio Met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314" y="1003773"/>
            <a:ext cx="5093275" cy="460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Agrupar 5"/>
          <p:cNvGrpSpPr/>
          <p:nvPr/>
        </p:nvGrpSpPr>
        <p:grpSpPr>
          <a:xfrm>
            <a:off x="2404072" y="2300799"/>
            <a:ext cx="2169593" cy="2506633"/>
            <a:chOff x="0" y="0"/>
            <a:chExt cx="1699260" cy="1533525"/>
          </a:xfrm>
        </p:grpSpPr>
        <p:sp>
          <p:nvSpPr>
            <p:cNvPr id="7" name="3 Cuadro de texto"/>
            <p:cNvSpPr txBox="1"/>
            <p:nvPr/>
          </p:nvSpPr>
          <p:spPr>
            <a:xfrm>
              <a:off x="0" y="0"/>
              <a:ext cx="1611630" cy="3143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CO" sz="1400" dirty="0">
                  <a:effectLst/>
                  <a:ea typeface="ＭＳ 明朝"/>
                  <a:cs typeface="Times New Roman"/>
                </a:rPr>
                <a:t>Casanare and Casanare 1</a:t>
              </a:r>
              <a:endParaRPr lang="es-ES_tradnl" sz="1400" dirty="0">
                <a:effectLst/>
                <a:ea typeface="ＭＳ 明朝"/>
                <a:cs typeface="Times New Roman"/>
              </a:endParaRPr>
            </a:p>
          </p:txBody>
        </p:sp>
        <p:sp>
          <p:nvSpPr>
            <p:cNvPr id="8" name="5 Cuadro de texto"/>
            <p:cNvSpPr txBox="1"/>
            <p:nvPr/>
          </p:nvSpPr>
          <p:spPr>
            <a:xfrm>
              <a:off x="228600" y="1238250"/>
              <a:ext cx="1470660" cy="29527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CO" sz="1400" dirty="0">
                  <a:effectLst/>
                  <a:ea typeface="ＭＳ 明朝"/>
                  <a:cs typeface="Times New Roman"/>
                </a:rPr>
                <a:t>Vichada and Vichada 1</a:t>
              </a:r>
              <a:endParaRPr lang="es-ES_tradnl" sz="1400" dirty="0">
                <a:effectLst/>
                <a:ea typeface="ＭＳ 明朝"/>
                <a:cs typeface="Times New Roman"/>
              </a:endParaRPr>
            </a:p>
          </p:txBody>
        </p:sp>
        <p:cxnSp>
          <p:nvCxnSpPr>
            <p:cNvPr id="9" name="6 Conector recto de flecha"/>
            <p:cNvCxnSpPr/>
            <p:nvPr/>
          </p:nvCxnSpPr>
          <p:spPr>
            <a:xfrm flipH="1">
              <a:off x="476250" y="314325"/>
              <a:ext cx="114300" cy="25717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7 Conector recto de flecha"/>
            <p:cNvCxnSpPr/>
            <p:nvPr/>
          </p:nvCxnSpPr>
          <p:spPr>
            <a:xfrm flipH="1" flipV="1">
              <a:off x="476250" y="1009650"/>
              <a:ext cx="314325" cy="22860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tailEnd type="arrow"/>
            </a:ln>
            <a:effectLst/>
          </p:spPr>
        </p:cxnSp>
        <p:cxnSp>
          <p:nvCxnSpPr>
            <p:cNvPr id="11" name="8 Conector recto de flecha"/>
            <p:cNvCxnSpPr/>
            <p:nvPr/>
          </p:nvCxnSpPr>
          <p:spPr>
            <a:xfrm flipH="1">
              <a:off x="228600" y="314325"/>
              <a:ext cx="104775" cy="36195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tailEnd type="arrow"/>
            </a:ln>
            <a:effectLst/>
          </p:spPr>
        </p:cxnSp>
        <p:cxnSp>
          <p:nvCxnSpPr>
            <p:cNvPr id="12" name="9 Conector recto de flecha"/>
            <p:cNvCxnSpPr/>
            <p:nvPr/>
          </p:nvCxnSpPr>
          <p:spPr>
            <a:xfrm flipH="1" flipV="1">
              <a:off x="333375" y="1085850"/>
              <a:ext cx="104775" cy="15240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tailEnd type="arrow"/>
            </a:ln>
            <a:effectLst/>
          </p:spPr>
        </p:cxnSp>
      </p:grpSp>
      <p:pic>
        <p:nvPicPr>
          <p:cNvPr id="13" name="Imagen 12" descr="SDC1085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9480" y="675873"/>
            <a:ext cx="2563081" cy="229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n 13" descr="C:\Users\acer\Desktop\2014-05-21 Camara AJCA\Camara AJCA 49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81" y="3556560"/>
            <a:ext cx="2824946" cy="233575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/>
          <p:cNvSpPr/>
          <p:nvPr/>
        </p:nvSpPr>
        <p:spPr>
          <a:xfrm>
            <a:off x="5832163" y="3036877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INIRIDA DEEP FLOW </a:t>
            </a:r>
          </a:p>
        </p:txBody>
      </p:sp>
    </p:spTree>
    <p:extLst>
      <p:ext uri="{BB962C8B-B14F-4D97-AF65-F5344CB8AC3E}">
        <p14:creationId xmlns:p14="http://schemas.microsoft.com/office/powerpoint/2010/main" val="2494659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5276778"/>
              </p:ext>
            </p:extLst>
          </p:nvPr>
        </p:nvGraphicFramePr>
        <p:xfrm>
          <a:off x="234103" y="707078"/>
          <a:ext cx="8468956" cy="460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Documento" r:id="rId3" imgW="5613400" imgH="2768600" progId="Word.Document.12">
                  <p:link updateAutomatic="1"/>
                </p:oleObj>
              </mc:Choice>
              <mc:Fallback>
                <p:oleObj name="Documento" r:id="rId3" imgW="5613400" imgH="27686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103" y="707078"/>
                        <a:ext cx="8468956" cy="460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8041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479741"/>
              </p:ext>
            </p:extLst>
          </p:nvPr>
        </p:nvGraphicFramePr>
        <p:xfrm>
          <a:off x="0" y="1707530"/>
          <a:ext cx="8706091" cy="2972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Documento" r:id="rId3" imgW="5765800" imgH="1968500" progId="Word.Document.12">
                  <p:link updateAutomatic="1"/>
                </p:oleObj>
              </mc:Choice>
              <mc:Fallback>
                <p:oleObj name="Documento" r:id="rId3" imgW="5765800" imgH="19685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707530"/>
                        <a:ext cx="8706091" cy="2972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ángulo 4"/>
          <p:cNvSpPr/>
          <p:nvPr/>
        </p:nvSpPr>
        <p:spPr>
          <a:xfrm>
            <a:off x="1836781" y="4786939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(*) It is a gross mistake and it is not taken into account.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09729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1075891"/>
            <a:ext cx="6781800" cy="8489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CONCLUSIONS</a:t>
            </a:r>
            <a:r>
              <a:rPr lang="es-ES_tradnl" dirty="0"/>
              <a:t/>
            </a:r>
            <a:br>
              <a:rPr lang="es-ES_tradnl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7254" y="1741505"/>
            <a:ext cx="7543800" cy="3886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/>
              <a:t>1.-</a:t>
            </a:r>
            <a:r>
              <a:rPr lang="en-US" dirty="0"/>
              <a:t>It is important to remark that the simplicity and easy application of the new method may be very useful in certain cases where data is too difficult to obtain by other methods.</a:t>
            </a:r>
            <a:endParaRPr lang="es-ES_tradnl" dirty="0"/>
          </a:p>
          <a:p>
            <a:pPr algn="just"/>
            <a:r>
              <a:rPr lang="en-US" b="1" dirty="0"/>
              <a:t>2. -</a:t>
            </a:r>
            <a:r>
              <a:rPr lang="en-US" dirty="0"/>
              <a:t> This new method may help to known congruent values in geomorphology applied to water quality studies. </a:t>
            </a:r>
            <a:endParaRPr lang="es-ES_tradnl" dirty="0"/>
          </a:p>
          <a:p>
            <a:pPr algn="just"/>
            <a:r>
              <a:rPr lang="en-US" b="1" dirty="0" smtClean="0"/>
              <a:t>4</a:t>
            </a:r>
            <a:r>
              <a:rPr lang="en-US" b="1" dirty="0"/>
              <a:t>. -</a:t>
            </a:r>
            <a:r>
              <a:rPr lang="en-US" dirty="0"/>
              <a:t> Obtained results in Meta River in Colombia validate the se of RWT tracer as useful in measuring tasks in large rivers, if transport coefficient is a time function applied to Elder´s equation.</a:t>
            </a:r>
            <a:endParaRPr 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502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-89768" y="2967335"/>
            <a:ext cx="93235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THANKS FOR YOUR ATTENTION</a:t>
            </a:r>
            <a:endParaRPr lang="es-ES_tradnl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007512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300" y="1320800"/>
            <a:ext cx="6781800" cy="1600200"/>
          </a:xfrm>
        </p:spPr>
        <p:txBody>
          <a:bodyPr/>
          <a:lstStyle/>
          <a:p>
            <a:pPr algn="ctr"/>
            <a:r>
              <a:rPr lang="en-US" b="1" dirty="0"/>
              <a:t>INTRODUCTION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88612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5" y="1808129"/>
            <a:ext cx="2700099" cy="60002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10708" y="148496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i="1" dirty="0" smtClean="0"/>
              <a:t>h</a:t>
            </a:r>
            <a:r>
              <a:rPr lang="en-US" i="1" dirty="0" smtClean="0"/>
              <a:t>= </a:t>
            </a:r>
            <a:r>
              <a:rPr lang="en-US" dirty="0" smtClean="0"/>
              <a:t>depth.</a:t>
            </a:r>
          </a:p>
          <a:p>
            <a:r>
              <a:rPr lang="en-US" i="1" dirty="0" smtClean="0"/>
              <a:t>S=</a:t>
            </a:r>
            <a:r>
              <a:rPr lang="en-US" dirty="0" smtClean="0"/>
              <a:t>slope.</a:t>
            </a:r>
          </a:p>
          <a:p>
            <a:r>
              <a:rPr lang="en-US" i="1" dirty="0" smtClean="0"/>
              <a:t>E=</a:t>
            </a:r>
            <a:r>
              <a:rPr lang="en-US" dirty="0" smtClean="0"/>
              <a:t>longitudinal </a:t>
            </a:r>
            <a:r>
              <a:rPr lang="en-US" dirty="0"/>
              <a:t>dispersion </a:t>
            </a:r>
            <a:r>
              <a:rPr lang="en-US" dirty="0" smtClean="0"/>
              <a:t>coefficient.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2304412" y="667796"/>
            <a:ext cx="5067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ELDER’S EQUATION</a:t>
            </a:r>
            <a:endParaRPr lang="es-ES" sz="2000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279" y="4299692"/>
            <a:ext cx="3007732" cy="123847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736600" y="3157835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In 1959 J.W, Elder proposed an equation which involves the slope as a function of dispersive transport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6763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6200" y="2718138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obtained data for </a:t>
            </a:r>
            <a:r>
              <a:rPr lang="en-US" sz="2800" i="1" dirty="0"/>
              <a:t>E</a:t>
            </a:r>
            <a:r>
              <a:rPr lang="en-US" sz="2800" dirty="0"/>
              <a:t> were smaller than those calculated as “reference values” by means of the “Routing procedure”, a method considered in that time as the ideal </a:t>
            </a:r>
            <a:r>
              <a:rPr lang="en-US" sz="2800" dirty="0" smtClean="0"/>
              <a:t>one.</a:t>
            </a:r>
            <a:r>
              <a:rPr lang="es-ES_tradnl" sz="2800" dirty="0" smtClean="0"/>
              <a:t> </a:t>
            </a:r>
            <a:endParaRPr lang="es-ES" sz="2800" dirty="0"/>
          </a:p>
        </p:txBody>
      </p:sp>
      <p:sp>
        <p:nvSpPr>
          <p:cNvPr id="5" name="Rectángulo 4"/>
          <p:cNvSpPr/>
          <p:nvPr/>
        </p:nvSpPr>
        <p:spPr>
          <a:xfrm>
            <a:off x="2108200" y="718235"/>
            <a:ext cx="5219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SOME PROBLEMS TO EXTENT ELDER´S EQUATION TO NATURAL STREAMS</a:t>
            </a: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3603714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9716" y="805934"/>
            <a:ext cx="7968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A MODERN REVIEW OF ELDER´S EQUATION</a:t>
            </a:r>
            <a:r>
              <a:rPr lang="es-ES_tradnl" sz="2800" dirty="0" smtClean="0"/>
              <a:t> </a:t>
            </a:r>
            <a:endParaRPr lang="es-ES" sz="2800" dirty="0"/>
          </a:p>
        </p:txBody>
      </p:sp>
      <p:sp>
        <p:nvSpPr>
          <p:cNvPr id="6" name="Rectángulo 5"/>
          <p:cNvSpPr/>
          <p:nvPr/>
        </p:nvSpPr>
        <p:spPr>
          <a:xfrm>
            <a:off x="625414" y="2083643"/>
            <a:ext cx="77120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800" i="1" dirty="0"/>
              <a:t>Validity of “Routing procedure” as a reference method to calculate </a:t>
            </a:r>
            <a:r>
              <a:rPr lang="en-US" sz="2800" i="1" dirty="0" smtClean="0"/>
              <a:t>E</a:t>
            </a:r>
            <a:endParaRPr lang="es-ES_tradnl" sz="2800" dirty="0"/>
          </a:p>
        </p:txBody>
      </p:sp>
      <p:sp>
        <p:nvSpPr>
          <p:cNvPr id="7" name="Rectángulo 6"/>
          <p:cNvSpPr/>
          <p:nvPr/>
        </p:nvSpPr>
        <p:spPr>
          <a:xfrm>
            <a:off x="514228" y="3634412"/>
            <a:ext cx="782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800" i="1" dirty="0"/>
              <a:t>Equivalence of vertical and transverse distribution of velocities in a turbulent flow.</a:t>
            </a:r>
            <a:r>
              <a:rPr lang="en-US" sz="2800" dirty="0"/>
              <a:t> </a:t>
            </a:r>
            <a:endParaRPr lang="es-ES_tradnl" sz="2800" dirty="0"/>
          </a:p>
        </p:txBody>
      </p:sp>
      <p:sp>
        <p:nvSpPr>
          <p:cNvPr id="9" name="Rectángulo 8"/>
          <p:cNvSpPr/>
          <p:nvPr/>
        </p:nvSpPr>
        <p:spPr>
          <a:xfrm>
            <a:off x="514228" y="5175935"/>
            <a:ext cx="75375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800" i="1" dirty="0"/>
              <a:t>The longitudinal dispersion coefficient as function of time</a:t>
            </a:r>
            <a:endParaRPr lang="es-ES_tradnl" sz="2800" i="1" dirty="0"/>
          </a:p>
        </p:txBody>
      </p:sp>
    </p:spTree>
    <p:extLst>
      <p:ext uri="{BB962C8B-B14F-4D97-AF65-F5344CB8AC3E}">
        <p14:creationId xmlns:p14="http://schemas.microsoft.com/office/powerpoint/2010/main" val="3313524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190618" y="1979930"/>
            <a:ext cx="4025900" cy="1066800"/>
            <a:chOff x="2250" y="12829"/>
            <a:chExt cx="6339" cy="1680"/>
          </a:xfrm>
        </p:grpSpPr>
        <p:sp>
          <p:nvSpPr>
            <p:cNvPr id="5" name="1245 Forma libre"/>
            <p:cNvSpPr>
              <a:spLocks/>
            </p:cNvSpPr>
            <p:nvPr/>
          </p:nvSpPr>
          <p:spPr bwMode="auto">
            <a:xfrm>
              <a:off x="3600" y="12829"/>
              <a:ext cx="4821" cy="471"/>
            </a:xfrm>
            <a:custGeom>
              <a:avLst/>
              <a:gdLst>
                <a:gd name="T0" fmla="*/ 0 w 3061607"/>
                <a:gd name="T1" fmla="*/ 2236470 h 298877"/>
                <a:gd name="T2" fmla="*/ 0 w 3061607"/>
                <a:gd name="T3" fmla="*/ 37130 h 298877"/>
                <a:gd name="T4" fmla="*/ 1 w 3061607"/>
                <a:gd name="T5" fmla="*/ 831336 h 298877"/>
                <a:gd name="T6" fmla="*/ 1 w 3061607"/>
                <a:gd name="T7" fmla="*/ 525877 h 298877"/>
                <a:gd name="T8" fmla="*/ 1 w 3061607"/>
                <a:gd name="T9" fmla="*/ 525877 h 2988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1607" h="298877">
                  <a:moveTo>
                    <a:pt x="0" y="298877"/>
                  </a:moveTo>
                  <a:cubicBezTo>
                    <a:pt x="350384" y="167567"/>
                    <a:pt x="700768" y="36258"/>
                    <a:pt x="1012371" y="4962"/>
                  </a:cubicBezTo>
                  <a:cubicBezTo>
                    <a:pt x="1323974" y="-26334"/>
                    <a:pt x="1528082" y="100212"/>
                    <a:pt x="1869621" y="111098"/>
                  </a:cubicBezTo>
                  <a:lnTo>
                    <a:pt x="3061607" y="70277"/>
                  </a:lnTo>
                </a:path>
              </a:pathLst>
            </a:custGeom>
            <a:noFill/>
            <a:ln w="25400" cap="flat" cmpd="sng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" name="1246 Forma libre"/>
            <p:cNvSpPr>
              <a:spLocks/>
            </p:cNvSpPr>
            <p:nvPr/>
          </p:nvSpPr>
          <p:spPr bwMode="auto">
            <a:xfrm>
              <a:off x="3896" y="14007"/>
              <a:ext cx="4693" cy="502"/>
            </a:xfrm>
            <a:custGeom>
              <a:avLst/>
              <a:gdLst>
                <a:gd name="T0" fmla="*/ 0 w 2979964"/>
                <a:gd name="T1" fmla="*/ 318608 h 318608"/>
                <a:gd name="T2" fmla="*/ 922564 w 2979964"/>
                <a:gd name="T3" fmla="*/ 8366 h 318608"/>
                <a:gd name="T4" fmla="*/ 1641021 w 2979964"/>
                <a:gd name="T5" fmla="*/ 81844 h 318608"/>
                <a:gd name="T6" fmla="*/ 2979964 w 2979964"/>
                <a:gd name="T7" fmla="*/ 8366 h 318608"/>
                <a:gd name="T8" fmla="*/ 2979964 w 2979964"/>
                <a:gd name="T9" fmla="*/ 8366 h 318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79964" h="318608">
                  <a:moveTo>
                    <a:pt x="0" y="318608"/>
                  </a:moveTo>
                  <a:cubicBezTo>
                    <a:pt x="324530" y="183217"/>
                    <a:pt x="649061" y="47827"/>
                    <a:pt x="922564" y="8366"/>
                  </a:cubicBezTo>
                  <a:cubicBezTo>
                    <a:pt x="1196068" y="-31095"/>
                    <a:pt x="1298121" y="81844"/>
                    <a:pt x="1641021" y="81844"/>
                  </a:cubicBezTo>
                  <a:cubicBezTo>
                    <a:pt x="1983921" y="81844"/>
                    <a:pt x="2979964" y="8366"/>
                    <a:pt x="2979964" y="8366"/>
                  </a:cubicBezTo>
                </a:path>
              </a:pathLst>
            </a:custGeom>
            <a:noFill/>
            <a:ln w="25400" cap="flat" cmpd="sng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1247 Forma libre"/>
            <p:cNvSpPr>
              <a:spLocks/>
            </p:cNvSpPr>
            <p:nvPr/>
          </p:nvSpPr>
          <p:spPr bwMode="auto">
            <a:xfrm>
              <a:off x="2785" y="12965"/>
              <a:ext cx="4460" cy="1313"/>
            </a:xfrm>
            <a:custGeom>
              <a:avLst/>
              <a:gdLst>
                <a:gd name="T0" fmla="*/ 942369 w 2832401"/>
                <a:gd name="T1" fmla="*/ 400106 h 833988"/>
                <a:gd name="T2" fmla="*/ 1579183 w 2832401"/>
                <a:gd name="T3" fmla="*/ 73535 h 833988"/>
                <a:gd name="T4" fmla="*/ 2126190 w 2832401"/>
                <a:gd name="T5" fmla="*/ 56 h 833988"/>
                <a:gd name="T6" fmla="*/ 2558897 w 2832401"/>
                <a:gd name="T7" fmla="*/ 65370 h 833988"/>
                <a:gd name="T8" fmla="*/ 2803826 w 2832401"/>
                <a:gd name="T9" fmla="*/ 261313 h 833988"/>
                <a:gd name="T10" fmla="*/ 2820155 w 2832401"/>
                <a:gd name="T11" fmla="*/ 367449 h 833988"/>
                <a:gd name="T12" fmla="*/ 2738512 w 2832401"/>
                <a:gd name="T13" fmla="*/ 538899 h 833988"/>
                <a:gd name="T14" fmla="*/ 2558897 w 2832401"/>
                <a:gd name="T15" fmla="*/ 718513 h 833988"/>
                <a:gd name="T16" fmla="*/ 1979233 w 2832401"/>
                <a:gd name="T17" fmla="*/ 718513 h 833988"/>
                <a:gd name="T18" fmla="*/ 1546526 w 2832401"/>
                <a:gd name="T19" fmla="*/ 498078 h 833988"/>
                <a:gd name="T20" fmla="*/ 493333 w 2832401"/>
                <a:gd name="T21" fmla="*/ 791992 h 833988"/>
                <a:gd name="T22" fmla="*/ 11640 w 2832401"/>
                <a:gd name="T23" fmla="*/ 791992 h 833988"/>
                <a:gd name="T24" fmla="*/ 942369 w 2832401"/>
                <a:gd name="T25" fmla="*/ 400106 h 8339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832401" h="833988">
                  <a:moveTo>
                    <a:pt x="942369" y="400106"/>
                  </a:moveTo>
                  <a:cubicBezTo>
                    <a:pt x="1203626" y="280363"/>
                    <a:pt x="1381880" y="140210"/>
                    <a:pt x="1579183" y="73535"/>
                  </a:cubicBezTo>
                  <a:cubicBezTo>
                    <a:pt x="1776486" y="6860"/>
                    <a:pt x="1962904" y="1417"/>
                    <a:pt x="2126190" y="56"/>
                  </a:cubicBezTo>
                  <a:cubicBezTo>
                    <a:pt x="2289476" y="-1305"/>
                    <a:pt x="2445958" y="21827"/>
                    <a:pt x="2558897" y="65370"/>
                  </a:cubicBezTo>
                  <a:cubicBezTo>
                    <a:pt x="2671836" y="108913"/>
                    <a:pt x="2760283" y="210966"/>
                    <a:pt x="2803826" y="261313"/>
                  </a:cubicBezTo>
                  <a:cubicBezTo>
                    <a:pt x="2847369" y="311659"/>
                    <a:pt x="2831041" y="321185"/>
                    <a:pt x="2820155" y="367449"/>
                  </a:cubicBezTo>
                  <a:cubicBezTo>
                    <a:pt x="2809269" y="413713"/>
                    <a:pt x="2782055" y="480388"/>
                    <a:pt x="2738512" y="538899"/>
                  </a:cubicBezTo>
                  <a:cubicBezTo>
                    <a:pt x="2694969" y="597410"/>
                    <a:pt x="2685444" y="688577"/>
                    <a:pt x="2558897" y="718513"/>
                  </a:cubicBezTo>
                  <a:cubicBezTo>
                    <a:pt x="2432351" y="748449"/>
                    <a:pt x="2147961" y="755252"/>
                    <a:pt x="1979233" y="718513"/>
                  </a:cubicBezTo>
                  <a:cubicBezTo>
                    <a:pt x="1810505" y="681774"/>
                    <a:pt x="1794176" y="485832"/>
                    <a:pt x="1546526" y="498078"/>
                  </a:cubicBezTo>
                  <a:cubicBezTo>
                    <a:pt x="1298876" y="510324"/>
                    <a:pt x="749147" y="743006"/>
                    <a:pt x="493333" y="791992"/>
                  </a:cubicBezTo>
                  <a:cubicBezTo>
                    <a:pt x="237519" y="840978"/>
                    <a:pt x="-63199" y="854585"/>
                    <a:pt x="11640" y="791992"/>
                  </a:cubicBezTo>
                  <a:cubicBezTo>
                    <a:pt x="86479" y="729399"/>
                    <a:pt x="681112" y="519849"/>
                    <a:pt x="942369" y="400106"/>
                  </a:cubicBezTo>
                  <a:close/>
                </a:path>
              </a:pathLst>
            </a:custGeom>
            <a:gradFill rotWithShape="1">
              <a:gsLst>
                <a:gs pos="0">
                  <a:srgbClr val="9B2D2A"/>
                </a:gs>
                <a:gs pos="80000">
                  <a:srgbClr val="CB3D3A"/>
                </a:gs>
                <a:gs pos="100000">
                  <a:srgbClr val="CE3B37"/>
                </a:gs>
              </a:gsLst>
              <a:lin ang="16200000"/>
            </a:gradFill>
            <a:ln w="9525" cap="flat" cmpd="sng">
              <a:solidFill>
                <a:srgbClr val="BE4B48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2053" name="1250 Conector recto de flecha"/>
            <p:cNvCxnSpPr>
              <a:cxnSpLocks noChangeShapeType="1"/>
            </p:cNvCxnSpPr>
            <p:nvPr/>
          </p:nvCxnSpPr>
          <p:spPr bwMode="auto">
            <a:xfrm>
              <a:off x="2250" y="13226"/>
              <a:ext cx="540" cy="1054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1898378" y="3997325"/>
            <a:ext cx="3479800" cy="1552575"/>
            <a:chOff x="3377" y="2156"/>
            <a:chExt cx="5481" cy="2443"/>
          </a:xfrm>
        </p:grpSpPr>
        <p:sp>
          <p:nvSpPr>
            <p:cNvPr id="9" name="1248 Forma libre"/>
            <p:cNvSpPr>
              <a:spLocks/>
            </p:cNvSpPr>
            <p:nvPr/>
          </p:nvSpPr>
          <p:spPr bwMode="auto">
            <a:xfrm>
              <a:off x="3377" y="2156"/>
              <a:ext cx="4821" cy="470"/>
            </a:xfrm>
            <a:custGeom>
              <a:avLst/>
              <a:gdLst>
                <a:gd name="T0" fmla="*/ 0 w 3061607"/>
                <a:gd name="T1" fmla="*/ 995680 h 298877"/>
                <a:gd name="T2" fmla="*/ 726088 w 3061607"/>
                <a:gd name="T3" fmla="*/ 16530 h 298877"/>
                <a:gd name="T4" fmla="*/ 1340920 w 3061607"/>
                <a:gd name="T5" fmla="*/ 370112 h 298877"/>
                <a:gd name="T6" fmla="*/ 2195830 w 3061607"/>
                <a:gd name="T7" fmla="*/ 234121 h 298877"/>
                <a:gd name="T8" fmla="*/ 2195830 w 3061607"/>
                <a:gd name="T9" fmla="*/ 234121 h 2988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1607" h="298877">
                  <a:moveTo>
                    <a:pt x="0" y="298877"/>
                  </a:moveTo>
                  <a:cubicBezTo>
                    <a:pt x="350384" y="167567"/>
                    <a:pt x="700768" y="36258"/>
                    <a:pt x="1012371" y="4962"/>
                  </a:cubicBezTo>
                  <a:cubicBezTo>
                    <a:pt x="1323974" y="-26334"/>
                    <a:pt x="1528082" y="100212"/>
                    <a:pt x="1869621" y="111098"/>
                  </a:cubicBezTo>
                  <a:lnTo>
                    <a:pt x="3061607" y="70277"/>
                  </a:lnTo>
                </a:path>
              </a:pathLst>
            </a:custGeom>
            <a:noFill/>
            <a:ln w="25400" cap="flat" cmpd="sng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1249 Forma libre"/>
            <p:cNvSpPr>
              <a:spLocks/>
            </p:cNvSpPr>
            <p:nvPr/>
          </p:nvSpPr>
          <p:spPr bwMode="auto">
            <a:xfrm>
              <a:off x="3505" y="4098"/>
              <a:ext cx="4692" cy="501"/>
            </a:xfrm>
            <a:custGeom>
              <a:avLst/>
              <a:gdLst>
                <a:gd name="T0" fmla="*/ 0 w 2979964"/>
                <a:gd name="T1" fmla="*/ 538480 h 318608"/>
                <a:gd name="T2" fmla="*/ 186956 w 2979964"/>
                <a:gd name="T3" fmla="*/ 14139 h 318608"/>
                <a:gd name="T4" fmla="*/ 332550 w 2979964"/>
                <a:gd name="T5" fmla="*/ 138325 h 318608"/>
                <a:gd name="T6" fmla="*/ 603885 w 2979964"/>
                <a:gd name="T7" fmla="*/ 14139 h 318608"/>
                <a:gd name="T8" fmla="*/ 603885 w 2979964"/>
                <a:gd name="T9" fmla="*/ 14139 h 318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79964" h="318608">
                  <a:moveTo>
                    <a:pt x="0" y="318608"/>
                  </a:moveTo>
                  <a:cubicBezTo>
                    <a:pt x="324530" y="183217"/>
                    <a:pt x="649061" y="47827"/>
                    <a:pt x="922564" y="8366"/>
                  </a:cubicBezTo>
                  <a:cubicBezTo>
                    <a:pt x="1196068" y="-31095"/>
                    <a:pt x="1298121" y="81844"/>
                    <a:pt x="1641021" y="81844"/>
                  </a:cubicBezTo>
                  <a:cubicBezTo>
                    <a:pt x="1983921" y="81844"/>
                    <a:pt x="2979964" y="8366"/>
                    <a:pt x="2979964" y="8366"/>
                  </a:cubicBezTo>
                </a:path>
              </a:pathLst>
            </a:custGeom>
            <a:noFill/>
            <a:ln w="25400" cap="flat" cmpd="sng">
              <a:solidFill>
                <a:srgbClr val="385D8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cxnSp>
          <p:nvCxnSpPr>
            <p:cNvPr id="2057" name="1251 Conector recto de flecha"/>
            <p:cNvCxnSpPr>
              <a:cxnSpLocks noChangeShapeType="1"/>
            </p:cNvCxnSpPr>
            <p:nvPr/>
          </p:nvCxnSpPr>
          <p:spPr bwMode="auto">
            <a:xfrm>
              <a:off x="3595" y="3326"/>
              <a:ext cx="540" cy="1054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8" name="1252 Conector recto de flecha"/>
            <p:cNvCxnSpPr>
              <a:cxnSpLocks noChangeShapeType="1"/>
            </p:cNvCxnSpPr>
            <p:nvPr/>
          </p:nvCxnSpPr>
          <p:spPr bwMode="auto">
            <a:xfrm flipV="1">
              <a:off x="7161" y="3897"/>
              <a:ext cx="1697" cy="122"/>
            </a:xfrm>
            <a:prstGeom prst="straightConnector1">
              <a:avLst/>
            </a:prstGeom>
            <a:noFill/>
            <a:ln w="25400">
              <a:solidFill>
                <a:srgbClr val="558ED5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1254 Forma libre"/>
            <p:cNvSpPr>
              <a:spLocks/>
            </p:cNvSpPr>
            <p:nvPr/>
          </p:nvSpPr>
          <p:spPr bwMode="auto">
            <a:xfrm>
              <a:off x="4166" y="3960"/>
              <a:ext cx="3546" cy="413"/>
            </a:xfrm>
            <a:custGeom>
              <a:avLst/>
              <a:gdLst>
                <a:gd name="T0" fmla="*/ 0 w 2251894"/>
                <a:gd name="T1" fmla="*/ 563245 h 262468"/>
                <a:gd name="T2" fmla="*/ 212171 w 2251894"/>
                <a:gd name="T3" fmla="*/ 37638 h 262468"/>
                <a:gd name="T4" fmla="*/ 331517 w 2251894"/>
                <a:gd name="T5" fmla="*/ 160279 h 262468"/>
                <a:gd name="T6" fmla="*/ 513852 w 2251894"/>
                <a:gd name="T7" fmla="*/ 317962 h 262468"/>
                <a:gd name="T8" fmla="*/ 842054 w 2251894"/>
                <a:gd name="T9" fmla="*/ 2599 h 262468"/>
                <a:gd name="T10" fmla="*/ 878521 w 2251894"/>
                <a:gd name="T11" fmla="*/ 177799 h 262468"/>
                <a:gd name="T12" fmla="*/ 414397 w 2251894"/>
                <a:gd name="T13" fmla="*/ 353001 h 262468"/>
                <a:gd name="T14" fmla="*/ 344778 w 2251894"/>
                <a:gd name="T15" fmla="*/ 247882 h 262468"/>
                <a:gd name="T16" fmla="*/ 175704 w 2251894"/>
                <a:gd name="T17" fmla="*/ 247882 h 262468"/>
                <a:gd name="T18" fmla="*/ 79564 w 2251894"/>
                <a:gd name="T19" fmla="*/ 353001 h 262468"/>
                <a:gd name="T20" fmla="*/ 79564 w 2251894"/>
                <a:gd name="T21" fmla="*/ 353001 h 262468"/>
                <a:gd name="T22" fmla="*/ 79564 w 2251894"/>
                <a:gd name="T23" fmla="*/ 353001 h 2624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251894" h="262468">
                  <a:moveTo>
                    <a:pt x="0" y="262468"/>
                  </a:moveTo>
                  <a:cubicBezTo>
                    <a:pt x="193221" y="155651"/>
                    <a:pt x="386443" y="48835"/>
                    <a:pt x="522514" y="17539"/>
                  </a:cubicBezTo>
                  <a:cubicBezTo>
                    <a:pt x="658585" y="-13758"/>
                    <a:pt x="692603" y="52918"/>
                    <a:pt x="816428" y="74689"/>
                  </a:cubicBezTo>
                  <a:cubicBezTo>
                    <a:pt x="940253" y="96460"/>
                    <a:pt x="1055914" y="160414"/>
                    <a:pt x="1265464" y="148168"/>
                  </a:cubicBezTo>
                  <a:cubicBezTo>
                    <a:pt x="1475014" y="135922"/>
                    <a:pt x="1924050" y="12097"/>
                    <a:pt x="2073728" y="1211"/>
                  </a:cubicBezTo>
                  <a:cubicBezTo>
                    <a:pt x="2223406" y="-9675"/>
                    <a:pt x="2339067" y="55639"/>
                    <a:pt x="2163535" y="82853"/>
                  </a:cubicBezTo>
                  <a:cubicBezTo>
                    <a:pt x="1988003" y="110067"/>
                    <a:pt x="1239610" y="159053"/>
                    <a:pt x="1020535" y="164496"/>
                  </a:cubicBezTo>
                  <a:cubicBezTo>
                    <a:pt x="801460" y="169939"/>
                    <a:pt x="947056" y="123675"/>
                    <a:pt x="849085" y="115511"/>
                  </a:cubicBezTo>
                  <a:cubicBezTo>
                    <a:pt x="751114" y="107347"/>
                    <a:pt x="541564" y="107347"/>
                    <a:pt x="432707" y="115511"/>
                  </a:cubicBezTo>
                  <a:cubicBezTo>
                    <a:pt x="323850" y="123675"/>
                    <a:pt x="195942" y="164496"/>
                    <a:pt x="195942" y="164496"/>
                  </a:cubicBezTo>
                </a:path>
              </a:pathLst>
            </a:custGeom>
            <a:solidFill>
              <a:srgbClr val="C00000"/>
            </a:solidFill>
            <a:ln w="25400" cap="flat" cmpd="sng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2" name="CuadroTexto 11"/>
          <p:cNvSpPr txBox="1"/>
          <p:nvPr/>
        </p:nvSpPr>
        <p:spPr>
          <a:xfrm>
            <a:off x="869997" y="4345436"/>
            <a:ext cx="233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Large</a:t>
            </a:r>
            <a:r>
              <a:rPr lang="es-ES" dirty="0" smtClean="0"/>
              <a:t> </a:t>
            </a:r>
            <a:r>
              <a:rPr lang="es-ES" dirty="0" err="1" smtClean="0"/>
              <a:t>or</a:t>
            </a:r>
            <a:r>
              <a:rPr lang="es-ES" dirty="0" smtClean="0"/>
              <a:t> </a:t>
            </a:r>
            <a:r>
              <a:rPr lang="es-ES" dirty="0" err="1" smtClean="0"/>
              <a:t>wide</a:t>
            </a:r>
            <a:r>
              <a:rPr lang="es-ES" dirty="0" smtClean="0"/>
              <a:t> </a:t>
            </a:r>
            <a:r>
              <a:rPr lang="es-ES" dirty="0" err="1"/>
              <a:t>river</a:t>
            </a:r>
            <a:r>
              <a:rPr lang="es-ES" dirty="0"/>
              <a:t>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10060" y="1862693"/>
            <a:ext cx="257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or narrow river</a:t>
            </a:r>
            <a:endParaRPr lang="es-ES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518" y="1566077"/>
            <a:ext cx="3065253" cy="381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4-09-10 a la(s) 17.04.0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7" t="44222" r="36250" b="33556"/>
          <a:stretch/>
        </p:blipFill>
        <p:spPr>
          <a:xfrm>
            <a:off x="663939" y="818408"/>
            <a:ext cx="3735716" cy="174566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200" y="1169905"/>
            <a:ext cx="3702520" cy="11557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06256" y="3887177"/>
            <a:ext cx="3429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charset="0"/>
              <a:buChar char="f"/>
            </a:pPr>
            <a:r>
              <a:rPr lang="es-ES" dirty="0" smtClean="0"/>
              <a:t>= </a:t>
            </a:r>
            <a:r>
              <a:rPr lang="es-ES" dirty="0" err="1"/>
              <a:t>S</a:t>
            </a:r>
            <a:r>
              <a:rPr lang="es-ES" dirty="0" err="1" smtClean="0"/>
              <a:t>tate</a:t>
            </a:r>
            <a:r>
              <a:rPr lang="es-ES" dirty="0" smtClean="0"/>
              <a:t> </a:t>
            </a:r>
            <a:r>
              <a:rPr lang="es-ES" dirty="0" err="1" smtClean="0"/>
              <a:t>function</a:t>
            </a:r>
            <a:r>
              <a:rPr lang="es-ES" dirty="0" smtClean="0"/>
              <a:t>.</a:t>
            </a:r>
            <a:endParaRPr lang="es-ES" dirty="0"/>
          </a:p>
          <a:p>
            <a:r>
              <a:rPr lang="es-ES" dirty="0" err="1" smtClean="0"/>
              <a:t>V</a:t>
            </a:r>
            <a:r>
              <a:rPr lang="es-ES" baseline="-25000" dirty="0" err="1" smtClean="0"/>
              <a:t>dis</a:t>
            </a:r>
            <a:r>
              <a:rPr lang="es-ES" dirty="0" smtClean="0"/>
              <a:t>= </a:t>
            </a:r>
            <a:r>
              <a:rPr lang="en-US" dirty="0"/>
              <a:t>M</a:t>
            </a:r>
            <a:r>
              <a:rPr lang="en-US" dirty="0" smtClean="0"/>
              <a:t>ean </a:t>
            </a:r>
            <a:r>
              <a:rPr lang="en-US" dirty="0"/>
              <a:t>dispersion </a:t>
            </a:r>
            <a:r>
              <a:rPr lang="en-US" dirty="0" smtClean="0"/>
              <a:t>velocity.</a:t>
            </a:r>
          </a:p>
          <a:p>
            <a:r>
              <a:rPr lang="en-US" dirty="0" smtClean="0"/>
              <a:t>U =  </a:t>
            </a:r>
            <a:r>
              <a:rPr lang="en-US" dirty="0"/>
              <a:t>A</a:t>
            </a:r>
            <a:r>
              <a:rPr lang="en-US" dirty="0" smtClean="0"/>
              <a:t>dvection velocity.</a:t>
            </a:r>
            <a:r>
              <a:rPr lang="es-ES_tradnl" dirty="0" smtClean="0"/>
              <a:t> </a:t>
            </a:r>
          </a:p>
          <a:p>
            <a:r>
              <a:rPr lang="es-ES_tradnl" dirty="0" smtClean="0"/>
              <a:t>R = </a:t>
            </a:r>
            <a:r>
              <a:rPr lang="en-US" dirty="0"/>
              <a:t>hydraulic </a:t>
            </a:r>
            <a:r>
              <a:rPr lang="en-US" dirty="0" smtClean="0"/>
              <a:t>radius.</a:t>
            </a:r>
            <a:r>
              <a:rPr lang="es-ES_tradnl" dirty="0" smtClean="0"/>
              <a:t> </a:t>
            </a:r>
          </a:p>
          <a:p>
            <a:pPr marL="285750" indent="-285750">
              <a:buFont typeface="Symbol" charset="0"/>
              <a:buChar char="τ"/>
            </a:pPr>
            <a:r>
              <a:rPr lang="es-ES" dirty="0" smtClean="0"/>
              <a:t>= </a:t>
            </a:r>
            <a:r>
              <a:rPr lang="en-US" dirty="0" smtClean="0"/>
              <a:t>characteristic time. </a:t>
            </a:r>
          </a:p>
          <a:p>
            <a:r>
              <a:rPr lang="en-US" dirty="0" smtClean="0"/>
              <a:t>F = </a:t>
            </a:r>
            <a:r>
              <a:rPr lang="en-US" dirty="0"/>
              <a:t>E</a:t>
            </a:r>
            <a:r>
              <a:rPr lang="en-US" dirty="0" smtClean="0"/>
              <a:t>stimation function.</a:t>
            </a:r>
            <a:r>
              <a:rPr lang="es-ES_tradnl" dirty="0" smtClean="0"/>
              <a:t> </a:t>
            </a:r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693" y="2910089"/>
            <a:ext cx="2210563" cy="92106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774" y="3070612"/>
            <a:ext cx="2700099" cy="60002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5100" y="3980586"/>
            <a:ext cx="3802326" cy="1202445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3735256" y="54631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If </a:t>
            </a:r>
            <a:r>
              <a:rPr lang="en-US" i="1" dirty="0"/>
              <a:t>F≈5.93</a:t>
            </a:r>
            <a:r>
              <a:rPr lang="en-US" dirty="0"/>
              <a:t> the slope is probably a good value for the considered stream</a:t>
            </a:r>
            <a:r>
              <a:rPr lang="es-ES_tradnl" dirty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8461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6747" y="1678218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APPLICATION ON THE RIVER META</a:t>
            </a:r>
          </a:p>
        </p:txBody>
      </p:sp>
    </p:spTree>
    <p:extLst>
      <p:ext uri="{BB962C8B-B14F-4D97-AF65-F5344CB8AC3E}">
        <p14:creationId xmlns:p14="http://schemas.microsoft.com/office/powerpoint/2010/main" val="3083714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50" y="530225"/>
            <a:ext cx="4060688" cy="254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50" y="3254496"/>
            <a:ext cx="4069578" cy="224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0440" y="530224"/>
            <a:ext cx="3960386" cy="254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0440" y="3254497"/>
            <a:ext cx="3960386" cy="224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797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Papel de periódico.thmx</Template>
  <TotalTime>3280</TotalTime>
  <Words>348</Words>
  <Application>Microsoft Macintosh PowerPoint</Application>
  <PresentationFormat>Presentación en pantalla (4:3)</PresentationFormat>
  <Paragraphs>34</Paragraphs>
  <Slides>14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NewsPrint</vt:lpstr>
      <vt:lpstr>\\localhost\Users\carlos\Desktop\Articulos\IWA-San Francisco\Macintosh HD:Users:carlos:Desktop:Articulos:IWA-San Francisco:A New method to measure slope in large rivers using  tracers Corregido 1.docx!OLE_LINK3</vt:lpstr>
      <vt:lpstr>\\localhost\Users\carlos\Desktop\Articulos\IWA-San Francisco\Macintosh HD:Users:carlos:Desktop:Articulos:IWA-San Francisco:A New method to measure slope in large rivers using  tracers Corregido 1.docx!OLE_LINK4</vt:lpstr>
      <vt:lpstr>A New method to measure slope in large rivers using tracers. </vt:lpstr>
      <vt:lpstr>INTRODUCTION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APPLICATION ON THE RIVER META</vt:lpstr>
      <vt:lpstr>Presentación de PowerPoint</vt:lpstr>
      <vt:lpstr>Presentación de PowerPoint</vt:lpstr>
      <vt:lpstr>Presentación de PowerPoint</vt:lpstr>
      <vt:lpstr>Presentación de PowerPoint</vt:lpstr>
      <vt:lpstr>CONCLUSIONS </vt:lpstr>
      <vt:lpstr>Presentación de PowerPoint</vt:lpstr>
    </vt:vector>
  </TitlesOfParts>
  <Company>Peña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New method to measure slope in large rivers using    tracers. </dc:title>
  <dc:creator>carlos Peña Guzman</dc:creator>
  <cp:lastModifiedBy>carlos Peña Guzman</cp:lastModifiedBy>
  <cp:revision>35</cp:revision>
  <dcterms:created xsi:type="dcterms:W3CDTF">2014-09-07T17:29:36Z</dcterms:created>
  <dcterms:modified xsi:type="dcterms:W3CDTF">2014-11-05T15:42:32Z</dcterms:modified>
</cp:coreProperties>
</file>