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htZFTJokvR4HugHXm+m+tDaluna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EA22892-957E-47D6-A4F4-E35223C36046}">
  <a:tblStyle styleId="{EEA22892-957E-47D6-A4F4-E35223C3604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O" sz="1200" b="0" i="0" u="none" strike="noStrike" cap="none">
                <a:solidFill>
                  <a:schemeClr val="dk1"/>
                </a:solidFill>
                <a:latin typeface="Times New Roman"/>
                <a:ea typeface="Times New Roman"/>
                <a:cs typeface="Times New Roman"/>
                <a:sym typeface="Times New Roman"/>
              </a:rPr>
              <a:t>‹Nº›</a:t>
            </a:fld>
            <a:endParaRPr sz="12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ae7b78a042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gae7b78a042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ae7b78a042_0_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gae7b78a042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a555588b99_0_8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ga555588b99_0_8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a555588b99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 name="Google Shape;57;ga555588b99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a555588b99_0_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 name="Google Shape;63;ga555588b99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a555588b99_0_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 name="Google Shape;72;ga555588b99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a555588b99_0_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 name="Google Shape;79;ga555588b99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 name="Google Shape;80;ga555588b99_0_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O"/>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a555588b99_0_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a555588b99_0_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6"/>
        <p:cNvGrpSpPr/>
        <p:nvPr/>
      </p:nvGrpSpPr>
      <p:grpSpPr>
        <a:xfrm>
          <a:off x="0" y="0"/>
          <a:ext cx="0" cy="0"/>
          <a:chOff x="0" y="0"/>
          <a:chExt cx="0" cy="0"/>
        </a:xfrm>
      </p:grpSpPr>
      <p:sp>
        <p:nvSpPr>
          <p:cNvPr id="17" name="Google Shape;17;p17"/>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 name="Google Shape;18;p1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9" name="Google Shape;19;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pic>
        <p:nvPicPr>
          <p:cNvPr id="22" name="Google Shape;22;p17"/>
          <p:cNvPicPr preferRelativeResize="0"/>
          <p:nvPr/>
        </p:nvPicPr>
        <p:blipFill rotWithShape="1">
          <a:blip r:embed="rId2">
            <a:alphaModFix/>
          </a:blip>
          <a:srcRect/>
          <a:stretch/>
        </p:blipFill>
        <p:spPr>
          <a:xfrm>
            <a:off x="-324544" y="-430400"/>
            <a:ext cx="9793089" cy="731578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23"/>
        <p:cNvGrpSpPr/>
        <p:nvPr/>
      </p:nvGrpSpPr>
      <p:grpSpPr>
        <a:xfrm>
          <a:off x="0" y="0"/>
          <a:ext cx="0" cy="0"/>
          <a:chOff x="0" y="0"/>
          <a:chExt cx="0" cy="0"/>
        </a:xfrm>
      </p:grpSpPr>
      <p:pic>
        <p:nvPicPr>
          <p:cNvPr id="24" name="Google Shape;24;p18"/>
          <p:cNvPicPr preferRelativeResize="0"/>
          <p:nvPr/>
        </p:nvPicPr>
        <p:blipFill rotWithShape="1">
          <a:blip r:embed="rId2">
            <a:alphaModFix/>
          </a:blip>
          <a:srcRect/>
          <a:stretch/>
        </p:blipFill>
        <p:spPr>
          <a:xfrm>
            <a:off x="-252536" y="-245840"/>
            <a:ext cx="9612561" cy="7103840"/>
          </a:xfrm>
          <a:prstGeom prst="rect">
            <a:avLst/>
          </a:prstGeom>
          <a:noFill/>
          <a:ln>
            <a:noFill/>
          </a:ln>
        </p:spPr>
      </p:pic>
      <p:sp>
        <p:nvSpPr>
          <p:cNvPr id="25" name="Google Shape;25;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
        <p:nvSpPr>
          <p:cNvPr id="28" name="Google Shape;28;p18"/>
          <p:cNvSpPr txBox="1">
            <a:spLocks noGrp="1"/>
          </p:cNvSpPr>
          <p:nvPr>
            <p:ph type="title"/>
          </p:nvPr>
        </p:nvSpPr>
        <p:spPr>
          <a:xfrm>
            <a:off x="457200" y="1988840"/>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457200" y="3334352"/>
            <a:ext cx="8229600" cy="2304826"/>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30"/>
        <p:cNvGrpSpPr/>
        <p:nvPr/>
      </p:nvGrpSpPr>
      <p:grpSpPr>
        <a:xfrm>
          <a:off x="0" y="0"/>
          <a:ext cx="0" cy="0"/>
          <a:chOff x="0" y="0"/>
          <a:chExt cx="0" cy="0"/>
        </a:xfrm>
      </p:grpSpPr>
      <p:sp>
        <p:nvSpPr>
          <p:cNvPr id="31" name="Google Shape;31;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2" name="Google Shape;32;p1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3" name="Google Shape;33;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36"/>
        <p:cNvGrpSpPr/>
        <p:nvPr/>
      </p:nvGrpSpPr>
      <p:grpSpPr>
        <a:xfrm>
          <a:off x="0" y="0"/>
          <a:ext cx="0" cy="0"/>
          <a:chOff x="0" y="0"/>
          <a:chExt cx="0" cy="0"/>
        </a:xfrm>
      </p:grpSpPr>
      <p:sp>
        <p:nvSpPr>
          <p:cNvPr id="37" name="Google Shape;37;ga555588b99_0_79"/>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8" name="Google Shape;38;ga555588b99_0_79"/>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9" name="Google Shape;39;ga555588b99_0_79"/>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0"/>
        <p:cNvGrpSpPr/>
        <p:nvPr/>
      </p:nvGrpSpPr>
      <p:grpSpPr>
        <a:xfrm>
          <a:off x="0" y="0"/>
          <a:ext cx="0" cy="0"/>
          <a:chOff x="0" y="0"/>
          <a:chExt cx="0" cy="0"/>
        </a:xfrm>
      </p:grpSpPr>
      <p:sp>
        <p:nvSpPr>
          <p:cNvPr id="41" name="Google Shape;41;ga555588b99_0_8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 name="Google Shape;42;ga555588b99_0_8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3" name="Google Shape;43;ga555588b99_0_8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4" name="Google Shape;44;ga555588b99_0_8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spcAft>
                <a:spcPts val="0"/>
              </a:spcAft>
              <a:buNone/>
              <a:defRPr sz="1200">
                <a:solidFill>
                  <a:srgbClr val="898989"/>
                </a:solidFill>
                <a:latin typeface="Calibri"/>
                <a:ea typeface="Calibri"/>
                <a:cs typeface="Calibri"/>
                <a:sym typeface="Calibri"/>
              </a:defRPr>
            </a:lvl1pPr>
            <a:lvl2pPr marL="0" lvl="1" indent="0" algn="r" rtl="0">
              <a:spcBef>
                <a:spcPts val="0"/>
              </a:spcBef>
              <a:spcAft>
                <a:spcPts val="0"/>
              </a:spcAft>
              <a:buNone/>
              <a:defRPr sz="1200">
                <a:solidFill>
                  <a:srgbClr val="898989"/>
                </a:solidFill>
                <a:latin typeface="Calibri"/>
                <a:ea typeface="Calibri"/>
                <a:cs typeface="Calibri"/>
                <a:sym typeface="Calibri"/>
              </a:defRPr>
            </a:lvl2pPr>
            <a:lvl3pPr marL="0" lvl="2" indent="0" algn="r" rtl="0">
              <a:spcBef>
                <a:spcPts val="0"/>
              </a:spcBef>
              <a:spcAft>
                <a:spcPts val="0"/>
              </a:spcAft>
              <a:buNone/>
              <a:defRPr sz="1200">
                <a:solidFill>
                  <a:srgbClr val="898989"/>
                </a:solidFill>
                <a:latin typeface="Calibri"/>
                <a:ea typeface="Calibri"/>
                <a:cs typeface="Calibri"/>
                <a:sym typeface="Calibri"/>
              </a:defRPr>
            </a:lvl3pPr>
            <a:lvl4pPr marL="0" lvl="3" indent="0" algn="r" rtl="0">
              <a:spcBef>
                <a:spcPts val="0"/>
              </a:spcBef>
              <a:spcAft>
                <a:spcPts val="0"/>
              </a:spcAft>
              <a:buNone/>
              <a:defRPr sz="1200">
                <a:solidFill>
                  <a:srgbClr val="898989"/>
                </a:solidFill>
                <a:latin typeface="Calibri"/>
                <a:ea typeface="Calibri"/>
                <a:cs typeface="Calibri"/>
                <a:sym typeface="Calibri"/>
              </a:defRPr>
            </a:lvl4pPr>
            <a:lvl5pPr marL="0" lvl="4" indent="0" algn="r" rtl="0">
              <a:spcBef>
                <a:spcPts val="0"/>
              </a:spcBef>
              <a:spcAft>
                <a:spcPts val="0"/>
              </a:spcAft>
              <a:buNone/>
              <a:defRPr sz="1200">
                <a:solidFill>
                  <a:srgbClr val="898989"/>
                </a:solidFill>
                <a:latin typeface="Calibri"/>
                <a:ea typeface="Calibri"/>
                <a:cs typeface="Calibri"/>
                <a:sym typeface="Calibri"/>
              </a:defRPr>
            </a:lvl5pPr>
            <a:lvl6pPr marL="0" lvl="5" indent="0" algn="r" rtl="0">
              <a:spcBef>
                <a:spcPts val="0"/>
              </a:spcBef>
              <a:spcAft>
                <a:spcPts val="0"/>
              </a:spcAft>
              <a:buNone/>
              <a:defRPr sz="1200">
                <a:solidFill>
                  <a:srgbClr val="898989"/>
                </a:solidFill>
                <a:latin typeface="Calibri"/>
                <a:ea typeface="Calibri"/>
                <a:cs typeface="Calibri"/>
                <a:sym typeface="Calibri"/>
              </a:defRPr>
            </a:lvl6pPr>
            <a:lvl7pPr marL="0" lvl="6" indent="0" algn="r" rtl="0">
              <a:spcBef>
                <a:spcPts val="0"/>
              </a:spcBef>
              <a:spcAft>
                <a:spcPts val="0"/>
              </a:spcAft>
              <a:buNone/>
              <a:defRPr sz="1200">
                <a:solidFill>
                  <a:srgbClr val="898989"/>
                </a:solidFill>
                <a:latin typeface="Calibri"/>
                <a:ea typeface="Calibri"/>
                <a:cs typeface="Calibri"/>
                <a:sym typeface="Calibri"/>
              </a:defRPr>
            </a:lvl7pPr>
            <a:lvl8pPr marL="0" lvl="7" indent="0" algn="r" rtl="0">
              <a:spcBef>
                <a:spcPts val="0"/>
              </a:spcBef>
              <a:spcAft>
                <a:spcPts val="0"/>
              </a:spcAft>
              <a:buNone/>
              <a:defRPr sz="1200">
                <a:solidFill>
                  <a:srgbClr val="898989"/>
                </a:solidFill>
                <a:latin typeface="Calibri"/>
                <a:ea typeface="Calibri"/>
                <a:cs typeface="Calibri"/>
                <a:sym typeface="Calibri"/>
              </a:defRPr>
            </a:lvl8pPr>
            <a:lvl9pPr marL="0" lvl="8" indent="0" algn="r" rtl="0">
              <a:spcBef>
                <a:spcPts val="0"/>
              </a:spcBef>
              <a:spcAft>
                <a:spcPts val="0"/>
              </a:spcAft>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5"/>
        <p:cNvGrpSpPr/>
        <p:nvPr/>
      </p:nvGrpSpPr>
      <p:grpSpPr>
        <a:xfrm>
          <a:off x="0" y="0"/>
          <a:ext cx="0" cy="0"/>
          <a:chOff x="0" y="0"/>
          <a:chExt cx="0" cy="0"/>
        </a:xfrm>
      </p:grpSpPr>
      <p:sp>
        <p:nvSpPr>
          <p:cNvPr id="46" name="Google Shape;46;ga555588b99_0_135"/>
          <p:cNvSpPr txBox="1">
            <a:spLocks noGrp="1"/>
          </p:cNvSpPr>
          <p:nvPr>
            <p:ph type="title"/>
          </p:nvPr>
        </p:nvSpPr>
        <p:spPr>
          <a:xfrm>
            <a:off x="457200" y="274638"/>
            <a:ext cx="8229600" cy="11430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4400" b="0" i="0">
                <a:solidFill>
                  <a:schemeClr val="dk1"/>
                </a:solidFill>
                <a:latin typeface="Calibri"/>
                <a:ea typeface="Calibri"/>
                <a:cs typeface="Calibri"/>
                <a:sym typeface="Calibri"/>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7" name="Google Shape;47;ga555588b99_0_135"/>
          <p:cNvSpPr txBox="1">
            <a:spLocks noGrp="1"/>
          </p:cNvSpPr>
          <p:nvPr>
            <p:ph type="body" idx="1"/>
          </p:nvPr>
        </p:nvSpPr>
        <p:spPr>
          <a:xfrm>
            <a:off x="457200" y="1600200"/>
            <a:ext cx="8229600" cy="4526100"/>
          </a:xfrm>
          <a:prstGeom prst="rect">
            <a:avLst/>
          </a:prstGeom>
          <a:noFill/>
          <a:ln>
            <a:noFill/>
          </a:ln>
        </p:spPr>
        <p:txBody>
          <a:bodyPr spcFirstLastPara="1" wrap="square" lIns="0" tIns="0" rIns="0" bIns="0" anchor="t" anchorCtr="0">
            <a:noAutofit/>
          </a:bodyPr>
          <a:lstStyle>
            <a:lvl1pPr marL="457200" lvl="0" indent="-355600" algn="l" rtl="0">
              <a:spcBef>
                <a:spcPts val="400"/>
              </a:spcBef>
              <a:spcAft>
                <a:spcPts val="0"/>
              </a:spcAft>
              <a:buClr>
                <a:schemeClr val="dk1"/>
              </a:buClr>
              <a:buSzPts val="2000"/>
              <a:buChar char="•"/>
              <a:defRPr sz="2000" b="0" i="0">
                <a:solidFill>
                  <a:schemeClr val="dk1"/>
                </a:solidFill>
                <a:latin typeface="Calibri"/>
                <a:ea typeface="Calibri"/>
                <a:cs typeface="Calibri"/>
                <a:sym typeface="Calibri"/>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48" name="Google Shape;48;ga555588b99_0_135"/>
          <p:cNvSpPr txBox="1">
            <a:spLocks noGrp="1"/>
          </p:cNvSpPr>
          <p:nvPr>
            <p:ph type="ftr" idx="11"/>
          </p:nvPr>
        </p:nvSpPr>
        <p:spPr>
          <a:xfrm>
            <a:off x="3124200" y="6356350"/>
            <a:ext cx="2895600" cy="3651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9" name="Google Shape;49;ga555588b99_0_135"/>
          <p:cNvSpPr txBox="1">
            <a:spLocks noGrp="1"/>
          </p:cNvSpPr>
          <p:nvPr>
            <p:ph type="dt" idx="10"/>
          </p:nvPr>
        </p:nvSpPr>
        <p:spPr>
          <a:xfrm>
            <a:off x="457200" y="6356350"/>
            <a:ext cx="2133600" cy="3651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0" name="Google Shape;50;ga555588b99_0_135"/>
          <p:cNvSpPr txBox="1">
            <a:spLocks noGrp="1"/>
          </p:cNvSpPr>
          <p:nvPr>
            <p:ph type="sldNum" idx="12"/>
          </p:nvPr>
        </p:nvSpPr>
        <p:spPr>
          <a:xfrm>
            <a:off x="6553200" y="6356350"/>
            <a:ext cx="2133600" cy="365100"/>
          </a:xfrm>
          <a:prstGeom prst="rect">
            <a:avLst/>
          </a:prstGeom>
          <a:noFill/>
          <a:ln>
            <a:noFill/>
          </a:ln>
        </p:spPr>
        <p:txBody>
          <a:bodyPr spcFirstLastPara="1" wrap="square" lIns="0" tIns="0" rIns="0" bIns="0" anchor="ctr" anchorCtr="0">
            <a:noAutofit/>
          </a:bodyPr>
          <a:lstStyle>
            <a:lvl1pPr marL="0" lvl="0" indent="0" algn="r" rtl="0">
              <a:spcBef>
                <a:spcPts val="0"/>
              </a:spcBef>
              <a:spcAft>
                <a:spcPts val="0"/>
              </a:spcAft>
              <a:buNone/>
              <a:defRPr>
                <a:solidFill>
                  <a:srgbClr val="888888"/>
                </a:solidFill>
              </a:defRPr>
            </a:lvl1pPr>
            <a:lvl2pPr marL="0" lvl="1" indent="0" algn="r" rtl="0">
              <a:spcBef>
                <a:spcPts val="0"/>
              </a:spcBef>
              <a:spcAft>
                <a:spcPts val="0"/>
              </a:spcAft>
              <a:buNone/>
              <a:defRPr>
                <a:solidFill>
                  <a:srgbClr val="888888"/>
                </a:solidFill>
              </a:defRPr>
            </a:lvl2pPr>
            <a:lvl3pPr marL="0" lvl="2" indent="0" algn="r" rtl="0">
              <a:spcBef>
                <a:spcPts val="0"/>
              </a:spcBef>
              <a:spcAft>
                <a:spcPts val="0"/>
              </a:spcAft>
              <a:buNone/>
              <a:defRPr>
                <a:solidFill>
                  <a:srgbClr val="888888"/>
                </a:solidFill>
              </a:defRPr>
            </a:lvl3pPr>
            <a:lvl4pPr marL="0" lvl="3" indent="0" algn="r" rtl="0">
              <a:spcBef>
                <a:spcPts val="0"/>
              </a:spcBef>
              <a:spcAft>
                <a:spcPts val="0"/>
              </a:spcAft>
              <a:buNone/>
              <a:defRPr>
                <a:solidFill>
                  <a:srgbClr val="888888"/>
                </a:solidFill>
              </a:defRPr>
            </a:lvl4pPr>
            <a:lvl5pPr marL="0" lvl="4" indent="0" algn="r" rtl="0">
              <a:spcBef>
                <a:spcPts val="0"/>
              </a:spcBef>
              <a:spcAft>
                <a:spcPts val="0"/>
              </a:spcAft>
              <a:buNone/>
              <a:defRPr>
                <a:solidFill>
                  <a:srgbClr val="888888"/>
                </a:solidFill>
              </a:defRPr>
            </a:lvl5pPr>
            <a:lvl6pPr marL="0" lvl="5" indent="0" algn="r" rtl="0">
              <a:spcBef>
                <a:spcPts val="0"/>
              </a:spcBef>
              <a:spcAft>
                <a:spcPts val="0"/>
              </a:spcAft>
              <a:buNone/>
              <a:defRPr>
                <a:solidFill>
                  <a:srgbClr val="888888"/>
                </a:solidFill>
              </a:defRPr>
            </a:lvl6pPr>
            <a:lvl7pPr marL="0" lvl="6" indent="0" algn="r" rtl="0">
              <a:spcBef>
                <a:spcPts val="0"/>
              </a:spcBef>
              <a:spcAft>
                <a:spcPts val="0"/>
              </a:spcAft>
              <a:buNone/>
              <a:defRPr>
                <a:solidFill>
                  <a:srgbClr val="888888"/>
                </a:solidFill>
              </a:defRPr>
            </a:lvl7pPr>
            <a:lvl8pPr marL="0" lvl="7" indent="0" algn="r" rtl="0">
              <a:spcBef>
                <a:spcPts val="0"/>
              </a:spcBef>
              <a:spcAft>
                <a:spcPts val="0"/>
              </a:spcAft>
              <a:buNone/>
              <a:defRPr>
                <a:solidFill>
                  <a:srgbClr val="888888"/>
                </a:solidFill>
              </a:defRPr>
            </a:lvl8pPr>
            <a:lvl9pPr marL="0" lvl="8" indent="0" algn="r" rtl="0">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s-CO"/>
              <a:t>‹Nº›</a:t>
            </a:fld>
            <a:endParaRPr sz="1200">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1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pic>
        <p:nvPicPr>
          <p:cNvPr id="15" name="Google Shape;15;p16"/>
          <p:cNvPicPr preferRelativeResize="0"/>
          <p:nvPr/>
        </p:nvPicPr>
        <p:blipFill rotWithShape="1">
          <a:blip r:embed="rId8">
            <a:alphaModFix/>
          </a:blip>
          <a:srcRect/>
          <a:stretch/>
        </p:blipFill>
        <p:spPr>
          <a:xfrm>
            <a:off x="0" y="-201789"/>
            <a:ext cx="9152709" cy="705978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undp.org/content/undp/es/home/sustainable-development-goals.html"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hyperlink" Target="https://meet.google.com/linkredirect?authuser=0&amp;dest=https://scholar.google.es/citations?user%3DbG-rG6gAAAAJ%26hl%3Des" TargetMode="External"/><Relationship Id="rId3" Type="http://schemas.openxmlformats.org/officeDocument/2006/relationships/image" Target="../media/image4.jpg"/><Relationship Id="rId7" Type="http://schemas.openxmlformats.org/officeDocument/2006/relationships/hyperlink" Target="https://orcid.org/0000-0003-4307-4213"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meet.google.com/linkredirect?authuser=0&amp;dest=https://orcid.org/0000-0003-4307-4213" TargetMode="External"/><Relationship Id="rId5" Type="http://schemas.openxmlformats.org/officeDocument/2006/relationships/hyperlink" Target="http://scienti.colciencias.gov.co:8081/cvlac/visualizador/generarCurriculoCv.do?cod_rh=0001453968" TargetMode="External"/><Relationship Id="rId4" Type="http://schemas.openxmlformats.org/officeDocument/2006/relationships/hyperlink" Target="https://meet.google.com/linkredirect?authuser=0&amp;dest=http://scienti.colciencias.gov.co:8081/cvlac/visualizador/generarCurriculoCv.do?cod_rh%3D0001453968"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hyperlink" Target="https://scholar.google.com/citations?hl=es&amp;user=bndeBdUAAAAJ&amp;authuser=1&amp;scilu=&amp;scisig=AMD79ooAAAAAX5wnFDKRhURxJLGx409V-Z_o3cHgMWXI&amp;gmla=AJsN-F4ZIeJjidUYEW4bbQUvcXwC-QKDKhXFKBDEDsvuL6V9KKwOMe0p4Eo-3WMxgoauIjOHUT1E1Gop3-rofQh-caY40njnOmUffTWAEISY1fR-tLASP-5hDtFMXVgNJMBakMiZSaB1&amp;sciund=11754897383187548453"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scienti.minciencias.gov.co/cvlac/EnRecursoHumano/inicio.do" TargetMode="External"/><Relationship Id="rId5" Type="http://schemas.openxmlformats.org/officeDocument/2006/relationships/hyperlink" Target="https://orcid.org/0003-1069-2576" TargetMode="External"/><Relationship Id="rId4" Type="http://schemas.openxmlformats.org/officeDocument/2006/relationships/hyperlink" Target="https://scholar.google.es/citations?user=1yGVzq0AAAAJ&amp;hl=es&amp;authuser=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0"/>
          <p:cNvSpPr txBox="1">
            <a:spLocks noGrp="1"/>
          </p:cNvSpPr>
          <p:nvPr>
            <p:ph type="title"/>
          </p:nvPr>
        </p:nvSpPr>
        <p:spPr>
          <a:xfrm>
            <a:off x="539552" y="-171400"/>
            <a:ext cx="8229600" cy="72008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sp>
        <p:nvSpPr>
          <p:cNvPr id="114" name="Google Shape;114;p10"/>
          <p:cNvSpPr txBox="1"/>
          <p:nvPr/>
        </p:nvSpPr>
        <p:spPr>
          <a:xfrm>
            <a:off x="1244538" y="5157192"/>
            <a:ext cx="662473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1600" b="0" i="0" u="none" strike="noStrike" cap="none">
                <a:solidFill>
                  <a:schemeClr val="dk1"/>
                </a:solidFill>
                <a:latin typeface="Times New Roman"/>
                <a:ea typeface="Times New Roman"/>
                <a:cs typeface="Times New Roman"/>
                <a:sym typeface="Times New Roman"/>
              </a:rPr>
              <a:t>Resultados de la aplicación de Kapferer (2008, p.183) a la Red Juvenil Alternativa para la Paz</a:t>
            </a:r>
            <a:endParaRPr sz="1600" b="0" i="0" u="none" strike="noStrike" cap="none">
              <a:solidFill>
                <a:schemeClr val="dk1"/>
              </a:solidFill>
              <a:latin typeface="Times New Roman"/>
              <a:ea typeface="Times New Roman"/>
              <a:cs typeface="Times New Roman"/>
              <a:sym typeface="Times New Roman"/>
            </a:endParaRPr>
          </a:p>
        </p:txBody>
      </p:sp>
      <p:pic>
        <p:nvPicPr>
          <p:cNvPr id="115" name="Google Shape;115;p10"/>
          <p:cNvPicPr preferRelativeResize="0"/>
          <p:nvPr/>
        </p:nvPicPr>
        <p:blipFill rotWithShape="1">
          <a:blip r:embed="rId3">
            <a:alphaModFix/>
          </a:blip>
          <a:srcRect l="24542" t="24984" r="25648" b="11406"/>
          <a:stretch/>
        </p:blipFill>
        <p:spPr>
          <a:xfrm>
            <a:off x="1547664" y="701904"/>
            <a:ext cx="6321609" cy="430206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1"/>
          <p:cNvSpPr txBox="1">
            <a:spLocks noGrp="1"/>
          </p:cNvSpPr>
          <p:nvPr>
            <p:ph type="title"/>
          </p:nvPr>
        </p:nvSpPr>
        <p:spPr>
          <a:xfrm>
            <a:off x="435076" y="-243408"/>
            <a:ext cx="8229600" cy="76470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sp>
        <p:nvSpPr>
          <p:cNvPr id="121" name="Google Shape;121;p11"/>
          <p:cNvSpPr txBox="1"/>
          <p:nvPr/>
        </p:nvSpPr>
        <p:spPr>
          <a:xfrm>
            <a:off x="789226" y="5013176"/>
            <a:ext cx="75213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1600" b="0" i="0" u="none" strike="noStrike" cap="none">
                <a:solidFill>
                  <a:schemeClr val="dk1"/>
                </a:solidFill>
                <a:latin typeface="Times New Roman"/>
                <a:ea typeface="Times New Roman"/>
                <a:cs typeface="Times New Roman"/>
                <a:sym typeface="Times New Roman"/>
              </a:rPr>
              <a:t>Resultados de la aplicación de Kapferer (2008, p.183) a la Red Juvenil Alternativa para la Paz</a:t>
            </a:r>
            <a:endParaRPr sz="1600" b="0" i="0" u="none" strike="noStrike" cap="none">
              <a:solidFill>
                <a:schemeClr val="dk1"/>
              </a:solidFill>
              <a:latin typeface="Times New Roman"/>
              <a:ea typeface="Times New Roman"/>
              <a:cs typeface="Times New Roman"/>
              <a:sym typeface="Times New Roman"/>
            </a:endParaRPr>
          </a:p>
        </p:txBody>
      </p:sp>
      <p:pic>
        <p:nvPicPr>
          <p:cNvPr id="122" name="Google Shape;122;p11"/>
          <p:cNvPicPr preferRelativeResize="0"/>
          <p:nvPr/>
        </p:nvPicPr>
        <p:blipFill rotWithShape="1">
          <a:blip r:embed="rId3">
            <a:alphaModFix/>
          </a:blip>
          <a:srcRect/>
          <a:stretch/>
        </p:blipFill>
        <p:spPr>
          <a:xfrm>
            <a:off x="1403648" y="569499"/>
            <a:ext cx="6336704" cy="437166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2"/>
          <p:cNvSpPr txBox="1">
            <a:spLocks noGrp="1"/>
          </p:cNvSpPr>
          <p:nvPr>
            <p:ph type="title"/>
          </p:nvPr>
        </p:nvSpPr>
        <p:spPr>
          <a:xfrm>
            <a:off x="467544" y="0"/>
            <a:ext cx="8229600" cy="77809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sp>
        <p:nvSpPr>
          <p:cNvPr id="128" name="Google Shape;128;p12"/>
          <p:cNvSpPr txBox="1"/>
          <p:nvPr/>
        </p:nvSpPr>
        <p:spPr>
          <a:xfrm>
            <a:off x="899592" y="4983335"/>
            <a:ext cx="698477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1600" b="0" i="0" u="none" strike="noStrike" cap="none">
                <a:solidFill>
                  <a:schemeClr val="dk1"/>
                </a:solidFill>
                <a:latin typeface="Times New Roman"/>
                <a:ea typeface="Times New Roman"/>
                <a:cs typeface="Times New Roman"/>
                <a:sym typeface="Times New Roman"/>
              </a:rPr>
              <a:t>Resultados de la aplicación de Kapferer (2008, p.183) a la Red Juvenil Alternativa para la Paz</a:t>
            </a:r>
            <a:endParaRPr sz="1600" b="0" i="0" u="none" strike="noStrike" cap="none">
              <a:solidFill>
                <a:schemeClr val="dk1"/>
              </a:solidFill>
              <a:latin typeface="Times New Roman"/>
              <a:ea typeface="Times New Roman"/>
              <a:cs typeface="Times New Roman"/>
              <a:sym typeface="Times New Roman"/>
            </a:endParaRPr>
          </a:p>
        </p:txBody>
      </p:sp>
      <p:pic>
        <p:nvPicPr>
          <p:cNvPr id="129" name="Google Shape;129;p12"/>
          <p:cNvPicPr preferRelativeResize="0"/>
          <p:nvPr/>
        </p:nvPicPr>
        <p:blipFill rotWithShape="1">
          <a:blip r:embed="rId3">
            <a:alphaModFix/>
          </a:blip>
          <a:srcRect l="10626" r="9051" b="5124"/>
          <a:stretch/>
        </p:blipFill>
        <p:spPr>
          <a:xfrm>
            <a:off x="1223628" y="778098"/>
            <a:ext cx="6516724" cy="401191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4. Soporte Arquetípico</a:t>
            </a:r>
            <a:endParaRPr/>
          </a:p>
        </p:txBody>
      </p:sp>
      <p:sp>
        <p:nvSpPr>
          <p:cNvPr id="135" name="Google Shape;135;p13"/>
          <p:cNvSpPr txBox="1"/>
          <p:nvPr/>
        </p:nvSpPr>
        <p:spPr>
          <a:xfrm>
            <a:off x="323528" y="2924944"/>
            <a:ext cx="2736304"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4400" b="0" i="0" u="none" strike="noStrike" cap="none">
                <a:solidFill>
                  <a:schemeClr val="dk1"/>
                </a:solidFill>
                <a:latin typeface="Calibri"/>
                <a:ea typeface="Calibri"/>
                <a:cs typeface="Calibri"/>
                <a:sym typeface="Calibri"/>
              </a:rPr>
              <a:t>Arquetipo:</a:t>
            </a:r>
            <a:endParaRPr sz="4400">
              <a:solidFill>
                <a:schemeClr val="dk1"/>
              </a:solidFill>
              <a:latin typeface="Calibri"/>
              <a:ea typeface="Calibri"/>
              <a:cs typeface="Calibri"/>
              <a:sym typeface="Calibri"/>
            </a:endParaRPr>
          </a:p>
        </p:txBody>
      </p:sp>
      <p:sp>
        <p:nvSpPr>
          <p:cNvPr id="136" name="Google Shape;136;p13"/>
          <p:cNvSpPr txBox="1"/>
          <p:nvPr/>
        </p:nvSpPr>
        <p:spPr>
          <a:xfrm>
            <a:off x="3221992" y="3078831"/>
            <a:ext cx="136815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Mago</a:t>
            </a:r>
            <a:endParaRPr sz="2400">
              <a:solidFill>
                <a:schemeClr val="dk1"/>
              </a:solidFill>
              <a:latin typeface="Times New Roman"/>
              <a:ea typeface="Times New Roman"/>
              <a:cs typeface="Times New Roman"/>
              <a:sym typeface="Times New Roman"/>
            </a:endParaRPr>
          </a:p>
        </p:txBody>
      </p:sp>
      <p:sp>
        <p:nvSpPr>
          <p:cNvPr id="137" name="Google Shape;137;p13"/>
          <p:cNvSpPr/>
          <p:nvPr/>
        </p:nvSpPr>
        <p:spPr>
          <a:xfrm>
            <a:off x="4860032" y="2564904"/>
            <a:ext cx="3024336" cy="1512168"/>
          </a:xfrm>
          <a:prstGeom prst="ellipse">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
        <p:nvSpPr>
          <p:cNvPr id="138" name="Google Shape;138;p13"/>
          <p:cNvSpPr txBox="1"/>
          <p:nvPr/>
        </p:nvSpPr>
        <p:spPr>
          <a:xfrm>
            <a:off x="4950184" y="2564904"/>
            <a:ext cx="288032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400">
                <a:solidFill>
                  <a:schemeClr val="lt1"/>
                </a:solidFill>
                <a:latin typeface="Times New Roman"/>
                <a:ea typeface="Times New Roman"/>
                <a:cs typeface="Times New Roman"/>
                <a:sym typeface="Times New Roman"/>
              </a:rPr>
              <a:t>Confianza en sí mismos y encontrar el potencial en el otro</a:t>
            </a:r>
            <a:endParaRPr sz="2400">
              <a:solidFill>
                <a:schemeClr val="lt1"/>
              </a:solidFill>
              <a:latin typeface="Times New Roman"/>
              <a:ea typeface="Times New Roman"/>
              <a:cs typeface="Times New Roman"/>
              <a:sym typeface="Times New Roman"/>
            </a:endParaRPr>
          </a:p>
        </p:txBody>
      </p:sp>
      <p:sp>
        <p:nvSpPr>
          <p:cNvPr id="139" name="Google Shape;139;p13"/>
          <p:cNvSpPr txBox="1"/>
          <p:nvPr/>
        </p:nvSpPr>
        <p:spPr>
          <a:xfrm>
            <a:off x="1043608" y="4600284"/>
            <a:ext cx="705678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a la Red Juvenil Alternativa para la Paz</a:t>
            </a:r>
            <a:endParaRPr sz="1600">
              <a:solidFill>
                <a:schemeClr val="dk1"/>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5. Soporte Cromático</a:t>
            </a:r>
            <a:endParaRPr/>
          </a:p>
        </p:txBody>
      </p:sp>
      <p:sp>
        <p:nvSpPr>
          <p:cNvPr id="145" name="Google Shape;145;p14"/>
          <p:cNvSpPr/>
          <p:nvPr/>
        </p:nvSpPr>
        <p:spPr>
          <a:xfrm>
            <a:off x="5019782" y="1987210"/>
            <a:ext cx="1440160" cy="432048"/>
          </a:xfrm>
          <a:prstGeom prst="ellipse">
            <a:avLst/>
          </a:prstGeom>
          <a:gradFill>
            <a:gsLst>
              <a:gs pos="0">
                <a:srgbClr val="BABABA"/>
              </a:gs>
              <a:gs pos="35000">
                <a:srgbClr val="CFCFCF"/>
              </a:gs>
              <a:gs pos="100000">
                <a:srgbClr val="EDEDED"/>
              </a:gs>
            </a:gsLst>
            <a:lin ang="16200000" scaled="0"/>
          </a:gradFill>
          <a:ln w="9525" cap="flat" cmpd="sng">
            <a:solidFill>
              <a:schemeClr val="dk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146" name="Google Shape;146;p14"/>
          <p:cNvSpPr/>
          <p:nvPr/>
        </p:nvSpPr>
        <p:spPr>
          <a:xfrm>
            <a:off x="5019782" y="2851305"/>
            <a:ext cx="1440160" cy="504056"/>
          </a:xfrm>
          <a:prstGeom prst="ellipse">
            <a:avLst/>
          </a:prstGeom>
          <a:solidFill>
            <a:srgbClr val="3DA9CF"/>
          </a:solidFill>
          <a:ln w="9525" cap="flat" cmpd="sng">
            <a:solidFill>
              <a:schemeClr val="dk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
        <p:nvSpPr>
          <p:cNvPr id="147" name="Google Shape;147;p14"/>
          <p:cNvSpPr txBox="1"/>
          <p:nvPr/>
        </p:nvSpPr>
        <p:spPr>
          <a:xfrm>
            <a:off x="834306" y="2663848"/>
            <a:ext cx="2088232"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4400">
                <a:solidFill>
                  <a:schemeClr val="dk1"/>
                </a:solidFill>
                <a:latin typeface="Calibri"/>
                <a:ea typeface="Calibri"/>
                <a:cs typeface="Calibri"/>
                <a:sym typeface="Calibri"/>
              </a:rPr>
              <a:t>Colores:</a:t>
            </a:r>
            <a:endParaRPr sz="4400">
              <a:solidFill>
                <a:schemeClr val="dk1"/>
              </a:solidFill>
              <a:latin typeface="Calibri"/>
              <a:ea typeface="Calibri"/>
              <a:cs typeface="Calibri"/>
              <a:sym typeface="Calibri"/>
            </a:endParaRPr>
          </a:p>
        </p:txBody>
      </p:sp>
      <p:sp>
        <p:nvSpPr>
          <p:cNvPr id="148" name="Google Shape;148;p14"/>
          <p:cNvSpPr txBox="1"/>
          <p:nvPr/>
        </p:nvSpPr>
        <p:spPr>
          <a:xfrm>
            <a:off x="3575889" y="1957593"/>
            <a:ext cx="172819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Gris</a:t>
            </a:r>
            <a:endParaRPr sz="2400">
              <a:solidFill>
                <a:schemeClr val="dk1"/>
              </a:solidFill>
              <a:latin typeface="Times New Roman"/>
              <a:ea typeface="Times New Roman"/>
              <a:cs typeface="Times New Roman"/>
              <a:sym typeface="Times New Roman"/>
            </a:endParaRPr>
          </a:p>
        </p:txBody>
      </p:sp>
      <p:sp>
        <p:nvSpPr>
          <p:cNvPr id="149" name="Google Shape;149;p14"/>
          <p:cNvSpPr txBox="1"/>
          <p:nvPr/>
        </p:nvSpPr>
        <p:spPr>
          <a:xfrm>
            <a:off x="3136611" y="2884583"/>
            <a:ext cx="187220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Azul vivo</a:t>
            </a:r>
            <a:endParaRPr sz="2400">
              <a:solidFill>
                <a:schemeClr val="dk1"/>
              </a:solidFill>
              <a:latin typeface="Times New Roman"/>
              <a:ea typeface="Times New Roman"/>
              <a:cs typeface="Times New Roman"/>
              <a:sym typeface="Times New Roman"/>
            </a:endParaRPr>
          </a:p>
        </p:txBody>
      </p:sp>
      <p:sp>
        <p:nvSpPr>
          <p:cNvPr id="150" name="Google Shape;150;p14"/>
          <p:cNvSpPr/>
          <p:nvPr/>
        </p:nvSpPr>
        <p:spPr>
          <a:xfrm>
            <a:off x="5024614" y="3801510"/>
            <a:ext cx="1476164" cy="504056"/>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
        <p:nvSpPr>
          <p:cNvPr id="151" name="Google Shape;151;p14"/>
          <p:cNvSpPr txBox="1"/>
          <p:nvPr/>
        </p:nvSpPr>
        <p:spPr>
          <a:xfrm>
            <a:off x="3573430" y="3740243"/>
            <a:ext cx="143538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Negro</a:t>
            </a:r>
            <a:endParaRPr sz="2400">
              <a:solidFill>
                <a:schemeClr val="dk1"/>
              </a:solidFill>
              <a:latin typeface="Times New Roman"/>
              <a:ea typeface="Times New Roman"/>
              <a:cs typeface="Times New Roman"/>
              <a:sym typeface="Times New Roman"/>
            </a:endParaRPr>
          </a:p>
        </p:txBody>
      </p:sp>
      <p:sp>
        <p:nvSpPr>
          <p:cNvPr id="152" name="Google Shape;152;p14"/>
          <p:cNvSpPr txBox="1"/>
          <p:nvPr/>
        </p:nvSpPr>
        <p:spPr>
          <a:xfrm>
            <a:off x="6674015" y="2804100"/>
            <a:ext cx="158894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Sabiduría</a:t>
            </a:r>
            <a:endParaRPr sz="2400">
              <a:solidFill>
                <a:schemeClr val="dk1"/>
              </a:solidFill>
              <a:latin typeface="Times New Roman"/>
              <a:ea typeface="Times New Roman"/>
              <a:cs typeface="Times New Roman"/>
              <a:sym typeface="Times New Roman"/>
            </a:endParaRPr>
          </a:p>
        </p:txBody>
      </p:sp>
      <p:sp>
        <p:nvSpPr>
          <p:cNvPr id="153" name="Google Shape;153;p14"/>
          <p:cNvSpPr txBox="1"/>
          <p:nvPr/>
        </p:nvSpPr>
        <p:spPr>
          <a:xfrm>
            <a:off x="6632838" y="1849685"/>
            <a:ext cx="167129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Inteligencia</a:t>
            </a:r>
            <a:endParaRPr sz="2400">
              <a:solidFill>
                <a:schemeClr val="dk1"/>
              </a:solidFill>
              <a:latin typeface="Times New Roman"/>
              <a:ea typeface="Times New Roman"/>
              <a:cs typeface="Times New Roman"/>
              <a:sym typeface="Times New Roman"/>
            </a:endParaRPr>
          </a:p>
        </p:txBody>
      </p:sp>
      <p:sp>
        <p:nvSpPr>
          <p:cNvPr id="154" name="Google Shape;154;p14"/>
          <p:cNvSpPr txBox="1"/>
          <p:nvPr/>
        </p:nvSpPr>
        <p:spPr>
          <a:xfrm>
            <a:off x="6683409" y="3741115"/>
            <a:ext cx="144703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Prudencia</a:t>
            </a:r>
            <a:endParaRPr sz="2400">
              <a:solidFill>
                <a:schemeClr val="dk1"/>
              </a:solidFill>
              <a:latin typeface="Times New Roman"/>
              <a:ea typeface="Times New Roman"/>
              <a:cs typeface="Times New Roman"/>
              <a:sym typeface="Times New Roman"/>
            </a:endParaRPr>
          </a:p>
        </p:txBody>
      </p:sp>
      <p:sp>
        <p:nvSpPr>
          <p:cNvPr id="155" name="Google Shape;155;p14"/>
          <p:cNvSpPr txBox="1"/>
          <p:nvPr/>
        </p:nvSpPr>
        <p:spPr>
          <a:xfrm>
            <a:off x="500524" y="4803130"/>
            <a:ext cx="787892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a la Red Juvenil Alternativa para la Paz</a:t>
            </a:r>
            <a:endParaRPr sz="1600">
              <a:solidFill>
                <a:schemeClr val="dk1"/>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gae7b78a042_0_0"/>
          <p:cNvSpPr txBox="1">
            <a:spLocks noGrp="1"/>
          </p:cNvSpPr>
          <p:nvPr>
            <p:ph type="title"/>
          </p:nvPr>
        </p:nvSpPr>
        <p:spPr>
          <a:xfrm>
            <a:off x="467544" y="0"/>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6. Signo Distintivo Final</a:t>
            </a:r>
            <a:endParaRPr/>
          </a:p>
        </p:txBody>
      </p:sp>
      <p:pic>
        <p:nvPicPr>
          <p:cNvPr id="161" name="Google Shape;161;gae7b78a042_0_0"/>
          <p:cNvPicPr preferRelativeResize="0"/>
          <p:nvPr/>
        </p:nvPicPr>
        <p:blipFill>
          <a:blip r:embed="rId3">
            <a:alphaModFix/>
          </a:blip>
          <a:stretch>
            <a:fillRect/>
          </a:stretch>
        </p:blipFill>
        <p:spPr>
          <a:xfrm>
            <a:off x="2544975" y="910200"/>
            <a:ext cx="3892624" cy="47138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ae7b78a042_0_5"/>
          <p:cNvSpPr txBox="1">
            <a:spLocks noGrp="1"/>
          </p:cNvSpPr>
          <p:nvPr>
            <p:ph type="title"/>
          </p:nvPr>
        </p:nvSpPr>
        <p:spPr>
          <a:xfrm>
            <a:off x="457200" y="-30153"/>
            <a:ext cx="8229600" cy="81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3. Soporte Conceptual</a:t>
            </a:r>
            <a:endParaRPr/>
          </a:p>
        </p:txBody>
      </p:sp>
      <p:sp>
        <p:nvSpPr>
          <p:cNvPr id="167" name="Google Shape;167;gae7b78a042_0_5"/>
          <p:cNvSpPr txBox="1">
            <a:spLocks noGrp="1"/>
          </p:cNvSpPr>
          <p:nvPr>
            <p:ph type="body" idx="1"/>
          </p:nvPr>
        </p:nvSpPr>
        <p:spPr>
          <a:xfrm>
            <a:off x="457200" y="609600"/>
            <a:ext cx="8229600" cy="45261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000"/>
              <a:buChar char="•"/>
            </a:pPr>
            <a:r>
              <a:rPr lang="es-CO" sz="2000"/>
              <a:t>El signo distintivo de la Red Juvenil Alternativa para la Paz parte de un proceso de construcción grupal atendiendo los intereses investigativos de los jóvenes que la conforman. El signo lo presenta la Red Juvenil Alternativa para la Paz en su fase final para aplicar al grupo de investigación Nakota.</a:t>
            </a:r>
            <a:endParaRPr/>
          </a:p>
          <a:p>
            <a:pPr marL="342900" lvl="0" indent="-342900" algn="l" rtl="0">
              <a:spcBef>
                <a:spcPts val="400"/>
              </a:spcBef>
              <a:spcAft>
                <a:spcPts val="0"/>
              </a:spcAft>
              <a:buClr>
                <a:schemeClr val="dk1"/>
              </a:buClr>
              <a:buSzPts val="2000"/>
              <a:buChar char="•"/>
            </a:pPr>
            <a:r>
              <a:rPr lang="es-CO" sz="2000"/>
              <a:t>El signo ubica un círculo tricolor nacional, dentro de él se observa el mundo entre las manos de un joven, en el centro del mundo está una paloma que lleva en el pico una rama de olivo, que entrelaza la palabra paz.</a:t>
            </a:r>
            <a:endParaRPr/>
          </a:p>
          <a:p>
            <a:pPr marL="342900" lvl="0" indent="-342900" algn="l" rtl="0">
              <a:spcBef>
                <a:spcPts val="400"/>
              </a:spcBef>
              <a:spcAft>
                <a:spcPts val="0"/>
              </a:spcAft>
              <a:buClr>
                <a:schemeClr val="dk1"/>
              </a:buClr>
              <a:buSzPts val="2000"/>
              <a:buChar char="•"/>
            </a:pPr>
            <a:r>
              <a:rPr lang="es-CO" sz="2000"/>
              <a:t>En la parte externa del círculo tricolor nacional de forma circular se lee el nombre de la red en letras mayúsculas, donde las letras T son reemplazadas por la figura humana que conforma el signo distintivo del grupo de investigación Nakota para hacerlo familia de marcas y para así representar la filosofía humano cristiana tomista de la Universidad Santo Tomás.</a:t>
            </a:r>
            <a:endParaRPr sz="2000"/>
          </a:p>
          <a:p>
            <a:pPr marL="342900" lvl="0" indent="-342900" algn="l" rtl="0">
              <a:spcBef>
                <a:spcPts val="400"/>
              </a:spcBef>
              <a:spcAft>
                <a:spcPts val="0"/>
              </a:spcAft>
              <a:buSzPts val="2000"/>
              <a:buChar char="•"/>
            </a:pPr>
            <a:r>
              <a:rPr lang="es-CO" sz="2000"/>
              <a:t>Se le adiciona la etiqueta de familia de marcas</a:t>
            </a:r>
            <a:endParaRPr sz="20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Recomendaciones</a:t>
            </a:r>
            <a:endParaRPr/>
          </a:p>
        </p:txBody>
      </p:sp>
      <p:sp>
        <p:nvSpPr>
          <p:cNvPr id="173" name="Google Shape;173;p15"/>
          <p:cNvSpPr txBox="1">
            <a:spLocks noGrp="1"/>
          </p:cNvSpPr>
          <p:nvPr>
            <p:ph type="body" idx="1"/>
          </p:nvPr>
        </p:nvSpPr>
        <p:spPr>
          <a:xfrm>
            <a:off x="251520" y="1268760"/>
            <a:ext cx="8568952"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800"/>
              <a:buChar char="•"/>
            </a:pPr>
            <a:r>
              <a:rPr lang="es-CO"/>
              <a:t>Al tratarse de una construcción grupal se sugiere a los miembros de la Red Juvenil Alternativa para la Paz; conservar su elección colectiva de arquetipos y colores en las fases posteriores de construcción y cocreación de los signos distintivos en relación con la red. </a:t>
            </a:r>
            <a:endParaRPr/>
          </a:p>
          <a:p>
            <a:pPr marL="342900" lvl="0" indent="-342900" algn="l" rtl="0">
              <a:spcBef>
                <a:spcPts val="560"/>
              </a:spcBef>
              <a:spcAft>
                <a:spcPts val="0"/>
              </a:spcAft>
              <a:buClr>
                <a:schemeClr val="dk1"/>
              </a:buClr>
              <a:buSzPts val="2800"/>
              <a:buChar char="•"/>
            </a:pPr>
            <a:r>
              <a:rPr lang="es-CO"/>
              <a:t>En cuanto a los arquetipos para la comunicación, implementar en la construcción de los signos distintivos lo que se socializó en la fase diagnóstica, en cuanto a la personalidad que reflejan el arquetipo elegido: mago (García Jara et al, 2020).</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a555588b99_0_88"/>
          <p:cNvSpPr txBox="1">
            <a:spLocks noGrp="1"/>
          </p:cNvSpPr>
          <p:nvPr>
            <p:ph type="title"/>
          </p:nvPr>
        </p:nvSpPr>
        <p:spPr>
          <a:xfrm>
            <a:off x="457200" y="-12"/>
            <a:ext cx="8229600" cy="1143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s-CO"/>
              <a:t>6. Referencias</a:t>
            </a:r>
            <a:endParaRPr/>
          </a:p>
        </p:txBody>
      </p:sp>
      <p:sp>
        <p:nvSpPr>
          <p:cNvPr id="179" name="Google Shape;179;ga555588b99_0_88"/>
          <p:cNvSpPr txBox="1">
            <a:spLocks noGrp="1"/>
          </p:cNvSpPr>
          <p:nvPr>
            <p:ph type="body" idx="1"/>
          </p:nvPr>
        </p:nvSpPr>
        <p:spPr>
          <a:xfrm>
            <a:off x="304803" y="984909"/>
            <a:ext cx="8534400" cy="4888200"/>
          </a:xfrm>
          <a:prstGeom prst="rect">
            <a:avLst/>
          </a:prstGeom>
          <a:noFill/>
          <a:ln>
            <a:noFill/>
          </a:ln>
        </p:spPr>
        <p:txBody>
          <a:bodyPr spcFirstLastPara="1" wrap="square" lIns="0" tIns="0" rIns="0" bIns="0" anchor="t" anchorCtr="0">
            <a:noAutofit/>
          </a:bodyPr>
          <a:lstStyle/>
          <a:p>
            <a:pPr marL="342900" lvl="0" indent="-304800" algn="l" rtl="0">
              <a:spcBef>
                <a:spcPts val="0"/>
              </a:spcBef>
              <a:spcAft>
                <a:spcPts val="0"/>
              </a:spcAft>
              <a:buSzPts val="1400"/>
              <a:buChar char="•"/>
            </a:pPr>
            <a:r>
              <a:rPr lang="es-CO" sz="1400" dirty="0" err="1"/>
              <a:t>Atarama</a:t>
            </a:r>
            <a:r>
              <a:rPr lang="es-CO" sz="1400" dirty="0"/>
              <a:t>-Rojas, T., Castañeda-</a:t>
            </a:r>
            <a:r>
              <a:rPr lang="es-CO" sz="1400" dirty="0" err="1"/>
              <a:t>Purizaga</a:t>
            </a:r>
            <a:r>
              <a:rPr lang="es-CO" sz="1400" dirty="0"/>
              <a:t>, L., &amp; Agapito-Mesta, C. (2017). Los arquetipos como herramientas para la construcción de historias: Análisis del mundo </a:t>
            </a:r>
            <a:r>
              <a:rPr lang="es-CO" sz="1400" dirty="0" err="1"/>
              <a:t>diegético</a:t>
            </a:r>
            <a:r>
              <a:rPr lang="es-CO" sz="1400" dirty="0"/>
              <a:t> de “intensamente”. Ámbitos Revista Internacional de Comunicación.</a:t>
            </a:r>
            <a:endParaRPr sz="3200" dirty="0"/>
          </a:p>
          <a:p>
            <a:pPr marL="342900" lvl="0" indent="-304800" algn="l" rtl="0">
              <a:spcBef>
                <a:spcPts val="280"/>
              </a:spcBef>
              <a:spcAft>
                <a:spcPts val="0"/>
              </a:spcAft>
              <a:buSzPts val="1400"/>
              <a:buChar char="•"/>
            </a:pPr>
            <a:r>
              <a:rPr lang="es-CO" sz="1400" dirty="0"/>
              <a:t>Castro, S. (2018). Personalidad de marca: Los 12 arquetipos de Carl Jung. Mercado Negro. https://www.mercadonegro.pe/branding/personalidad-de-marca-los-12-arquetipos-de-carl-jung/</a:t>
            </a:r>
            <a:endParaRPr sz="3200" dirty="0"/>
          </a:p>
          <a:p>
            <a:pPr marL="342900" lvl="0" indent="-304800" algn="l" rtl="0">
              <a:spcBef>
                <a:spcPts val="280"/>
              </a:spcBef>
              <a:spcAft>
                <a:spcPts val="0"/>
              </a:spcAft>
              <a:buSzPts val="1400"/>
              <a:buChar char="•"/>
            </a:pPr>
            <a:r>
              <a:rPr lang="es-CO" sz="1400" dirty="0"/>
              <a:t>García Jara, R., Araujo Medina, L., Vega-Barbosa, J., Trillos Celis, J. H., Méndez Amaya, J. A., &amp; Ramírez Martínez, J. E. (2020). Programa Pi-e Aliado: Ruta de Desarrollo Tecnológico e Innovación. https://repository.usta.edu.co/bitstream/handle/11634/22089/Presentacio%cc%81n%20oficial%20Programa%20Pi-e%20Aliado%20Usta.pdf?sequence=1&amp;isAllowed=y</a:t>
            </a:r>
            <a:endParaRPr sz="3200" dirty="0"/>
          </a:p>
          <a:p>
            <a:pPr marL="342900" lvl="0" indent="-304800" algn="l" rtl="0">
              <a:spcBef>
                <a:spcPts val="280"/>
              </a:spcBef>
              <a:spcAft>
                <a:spcPts val="0"/>
              </a:spcAft>
              <a:buSzPts val="1400"/>
              <a:buChar char="•"/>
            </a:pPr>
            <a:r>
              <a:rPr lang="es-CO" sz="1400" dirty="0"/>
              <a:t>García Jara, R., Araujo Medina, L., Vega-Barbosa, J., Trillos Celis, J. H., &amp; Ramírez Martínez, J. E. (2020). Ruta de innovación: programa propiedad industrial para emprendedores Pi-e aliado fase diagnóstico.</a:t>
            </a:r>
            <a:endParaRPr sz="3200" dirty="0"/>
          </a:p>
          <a:p>
            <a:pPr marL="342900" lvl="0" indent="-304800" algn="l" rtl="0">
              <a:spcBef>
                <a:spcPts val="280"/>
              </a:spcBef>
              <a:spcAft>
                <a:spcPts val="0"/>
              </a:spcAft>
              <a:buSzPts val="1400"/>
              <a:buChar char="•"/>
            </a:pPr>
            <a:r>
              <a:rPr lang="es-CO" sz="1400" dirty="0"/>
              <a:t>https://repository.usta.edu.co/bitstream/handle/11634/22089/Presentacio%cc%81n%20oficial%20Programa%20Pie%20Aliado%20Usta.pdf?sequence=1&amp;isAllowed=y</a:t>
            </a:r>
            <a:endParaRPr sz="3200" dirty="0"/>
          </a:p>
          <a:p>
            <a:pPr marL="342900" lvl="0" indent="-304800" algn="l" rtl="0">
              <a:spcBef>
                <a:spcPts val="280"/>
              </a:spcBef>
              <a:spcAft>
                <a:spcPts val="0"/>
              </a:spcAft>
              <a:buSzPts val="1400"/>
              <a:buChar char="•"/>
            </a:pPr>
            <a:r>
              <a:rPr lang="es-CO" sz="1400" dirty="0"/>
              <a:t>Jung, C. G. (1988):Arquetipos e inconsciente colectivo. Barcelona: PAIDOS IBERICA.</a:t>
            </a:r>
            <a:endParaRPr sz="3200" dirty="0"/>
          </a:p>
          <a:p>
            <a:pPr marL="342900" lvl="0" indent="-304800" algn="l" rtl="0">
              <a:spcBef>
                <a:spcPts val="280"/>
              </a:spcBef>
              <a:spcAft>
                <a:spcPts val="0"/>
              </a:spcAft>
              <a:buSzPts val="1400"/>
              <a:buChar char="•"/>
            </a:pPr>
            <a:r>
              <a:rPr lang="es-CO" sz="1400" dirty="0" err="1"/>
              <a:t>Kapferer</a:t>
            </a:r>
            <a:r>
              <a:rPr lang="es-CO" sz="1400" dirty="0"/>
              <a:t>, J.-N. (2008). </a:t>
            </a:r>
            <a:r>
              <a:rPr lang="es-CO" sz="1400" dirty="0" err="1"/>
              <a:t>The</a:t>
            </a:r>
            <a:r>
              <a:rPr lang="es-CO" sz="1400" dirty="0"/>
              <a:t> New </a:t>
            </a:r>
            <a:r>
              <a:rPr lang="es-CO" sz="1400" dirty="0" err="1"/>
              <a:t>Strategic</a:t>
            </a:r>
            <a:r>
              <a:rPr lang="es-CO" sz="1400" dirty="0"/>
              <a:t> Brand Management: </a:t>
            </a:r>
            <a:r>
              <a:rPr lang="es-CO" sz="1400" dirty="0" err="1"/>
              <a:t>Creating</a:t>
            </a:r>
            <a:r>
              <a:rPr lang="es-CO" sz="1400" dirty="0"/>
              <a:t> and </a:t>
            </a:r>
            <a:r>
              <a:rPr lang="es-CO" sz="1400" dirty="0" err="1"/>
              <a:t>Sustaining</a:t>
            </a:r>
            <a:r>
              <a:rPr lang="es-CO" sz="1400" dirty="0"/>
              <a:t> Brand </a:t>
            </a:r>
            <a:r>
              <a:rPr lang="es-CO" sz="1400" dirty="0" err="1"/>
              <a:t>Equity</a:t>
            </a:r>
            <a:r>
              <a:rPr lang="es-CO" sz="1400" dirty="0"/>
              <a:t> Long </a:t>
            </a:r>
            <a:r>
              <a:rPr lang="es-CO" sz="1400" dirty="0" err="1"/>
              <a:t>Term</a:t>
            </a:r>
            <a:r>
              <a:rPr lang="es-CO" sz="1400" dirty="0"/>
              <a:t>(4.aed.). </a:t>
            </a:r>
            <a:r>
              <a:rPr lang="es-CO" sz="1400" dirty="0" err="1"/>
              <a:t>Kogan</a:t>
            </a:r>
            <a:r>
              <a:rPr lang="es-CO" sz="1400" dirty="0"/>
              <a:t> Page.</a:t>
            </a:r>
            <a:endParaRPr sz="3200" dirty="0"/>
          </a:p>
          <a:p>
            <a:pPr marL="342900" lvl="0" indent="-304800" algn="l" rtl="0">
              <a:spcBef>
                <a:spcPts val="280"/>
              </a:spcBef>
              <a:spcAft>
                <a:spcPts val="0"/>
              </a:spcAft>
              <a:buSzPts val="1400"/>
              <a:buChar char="•"/>
            </a:pPr>
            <a:r>
              <a:rPr lang="es-CO" sz="1400" dirty="0"/>
              <a:t/>
            </a:r>
            <a:br>
              <a:rPr lang="es-CO" sz="1400" dirty="0"/>
            </a:br>
            <a:r>
              <a:rPr lang="es-CO" sz="1400" dirty="0"/>
              <a:t>PNUD, P. p. (2015). OBJETIVOS DE DESARROLLO SOSTENIBLE. Obtenido de </a:t>
            </a:r>
            <a:r>
              <a:rPr lang="es-CO" sz="1400" u="sng" dirty="0">
                <a:solidFill>
                  <a:schemeClr val="hlink"/>
                </a:solidFill>
                <a:hlinkClick r:id="rId3"/>
              </a:rPr>
              <a:t>https://www.undp.org/content/undp/es/home/sustainable-development-goals.html</a:t>
            </a:r>
            <a:endParaRPr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Google Shape;59;ga555588b99_0_0" descr="plantillas ppt 2019 -18 marzo (1)-02.jpg"/>
          <p:cNvPicPr preferRelativeResize="0"/>
          <p:nvPr/>
        </p:nvPicPr>
        <p:blipFill rotWithShape="1">
          <a:blip r:embed="rId3">
            <a:alphaModFix/>
          </a:blip>
          <a:srcRect/>
          <a:stretch/>
        </p:blipFill>
        <p:spPr>
          <a:xfrm>
            <a:off x="-36512" y="-27384"/>
            <a:ext cx="9298006" cy="6874537"/>
          </a:xfrm>
          <a:prstGeom prst="rect">
            <a:avLst/>
          </a:prstGeom>
          <a:noFill/>
          <a:ln>
            <a:noFill/>
          </a:ln>
        </p:spPr>
      </p:pic>
      <p:sp>
        <p:nvSpPr>
          <p:cNvPr id="60" name="Google Shape;60;ga555588b99_0_0"/>
          <p:cNvSpPr txBox="1"/>
          <p:nvPr/>
        </p:nvSpPr>
        <p:spPr>
          <a:xfrm>
            <a:off x="893436" y="1239982"/>
            <a:ext cx="7438200" cy="4462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400" b="0" i="0" u="none" strike="noStrike" cap="none"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4400" b="0" i="0" u="none" strike="noStrike" cap="none" dirty="0">
                <a:solidFill>
                  <a:schemeClr val="dk1"/>
                </a:solidFill>
                <a:latin typeface="Times New Roman"/>
                <a:ea typeface="Times New Roman"/>
                <a:cs typeface="Times New Roman"/>
                <a:sym typeface="Times New Roman"/>
              </a:rPr>
              <a:t>Universidad Santo Tomás</a:t>
            </a:r>
            <a:endParaRPr dirty="0"/>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Vicerrectoría Académica</a:t>
            </a:r>
            <a:endParaRPr dirty="0"/>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Dirección de Investigación e innovación (DII)  Sede de Villavicencio</a:t>
            </a:r>
            <a:endParaRPr dirty="0"/>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Ruta de Desarrollo tecnológico e Innovación</a:t>
            </a:r>
            <a:endParaRPr dirty="0"/>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Programa Pi-e Aliado</a:t>
            </a:r>
            <a:endParaRPr dirty="0"/>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Socialización Signos Distintivos </a:t>
            </a:r>
            <a:r>
              <a:rPr lang="es-CO" sz="2400" dirty="0">
                <a:solidFill>
                  <a:schemeClr val="dk1"/>
                </a:solidFill>
                <a:latin typeface="Times New Roman"/>
                <a:ea typeface="Times New Roman"/>
                <a:cs typeface="Times New Roman"/>
                <a:sym typeface="Times New Roman"/>
              </a:rPr>
              <a:t>de la Red Juvenil Alternativa para la Paz</a:t>
            </a:r>
            <a:endParaRPr sz="24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2400" dirty="0">
                <a:solidFill>
                  <a:schemeClr val="dk1"/>
                </a:solidFill>
                <a:latin typeface="Times New Roman"/>
                <a:ea typeface="Times New Roman"/>
                <a:cs typeface="Times New Roman"/>
                <a:sym typeface="Times New Roman"/>
              </a:rPr>
              <a:t>Grupo de Investigación </a:t>
            </a:r>
            <a:r>
              <a:rPr lang="es-CO" sz="2400" dirty="0" err="1">
                <a:solidFill>
                  <a:schemeClr val="dk1"/>
                </a:solidFill>
                <a:latin typeface="Times New Roman"/>
                <a:ea typeface="Times New Roman"/>
                <a:cs typeface="Times New Roman"/>
                <a:sym typeface="Times New Roman"/>
              </a:rPr>
              <a:t>Nakota</a:t>
            </a:r>
            <a:r>
              <a:rPr lang="es-CO" sz="2400" dirty="0">
                <a:solidFill>
                  <a:schemeClr val="dk1"/>
                </a:solidFill>
                <a:latin typeface="Times New Roman"/>
                <a:ea typeface="Times New Roman"/>
                <a:cs typeface="Times New Roman"/>
                <a:sym typeface="Times New Roman"/>
              </a:rPr>
              <a:t>.</a:t>
            </a:r>
            <a:endParaRPr sz="24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2400" dirty="0">
                <a:solidFill>
                  <a:schemeClr val="dk1"/>
                </a:solidFill>
                <a:latin typeface="Times New Roman"/>
                <a:ea typeface="Times New Roman"/>
                <a:cs typeface="Times New Roman"/>
                <a:sym typeface="Times New Roman"/>
              </a:rPr>
              <a:t>DUAD</a:t>
            </a:r>
            <a:endParaRPr sz="24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endParaRPr sz="2400" b="0" i="0" u="none" strike="noStrike" cap="none" dirty="0">
              <a:solidFill>
                <a:schemeClr val="dk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ga555588b99_0_5" descr="plantillas ppt 2019 -18 marzo (1)-02.jpg"/>
          <p:cNvPicPr preferRelativeResize="0"/>
          <p:nvPr/>
        </p:nvPicPr>
        <p:blipFill rotWithShape="1">
          <a:blip r:embed="rId3">
            <a:alphaModFix/>
          </a:blip>
          <a:srcRect/>
          <a:stretch/>
        </p:blipFill>
        <p:spPr>
          <a:xfrm>
            <a:off x="-36514" y="-16536"/>
            <a:ext cx="9298006" cy="6874537"/>
          </a:xfrm>
          <a:prstGeom prst="rect">
            <a:avLst/>
          </a:prstGeom>
          <a:noFill/>
          <a:ln>
            <a:noFill/>
          </a:ln>
        </p:spPr>
      </p:pic>
      <p:sp>
        <p:nvSpPr>
          <p:cNvPr id="66" name="Google Shape;66;ga555588b99_0_5"/>
          <p:cNvSpPr txBox="1"/>
          <p:nvPr/>
        </p:nvSpPr>
        <p:spPr>
          <a:xfrm>
            <a:off x="893436" y="1925782"/>
            <a:ext cx="7438200" cy="2616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4400" b="0" i="0" u="none" strike="noStrike" cap="none" dirty="0">
                <a:solidFill>
                  <a:schemeClr val="dk1"/>
                </a:solidFill>
                <a:latin typeface="Times New Roman"/>
                <a:ea typeface="Times New Roman"/>
                <a:cs typeface="Times New Roman"/>
                <a:sym typeface="Times New Roman"/>
              </a:rPr>
              <a:t>Universidad Santo Tomás</a:t>
            </a:r>
            <a:endParaRPr sz="4400" b="0" i="0" u="none" strike="noStrike" cap="none"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Autores: </a:t>
            </a:r>
            <a:endParaRPr dirty="0"/>
          </a:p>
          <a:p>
            <a:pPr marL="0" marR="0" lvl="0" indent="0" algn="ctr" rtl="0">
              <a:spcBef>
                <a:spcPts val="0"/>
              </a:spcBef>
              <a:spcAft>
                <a:spcPts val="0"/>
              </a:spcAft>
              <a:buNone/>
            </a:pPr>
            <a:endParaRPr sz="2400" b="0" i="0" u="none" strike="noStrike" cap="none"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endParaRPr sz="2400" b="0" i="0" u="none" strike="noStrike" cap="none"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Jennifer Vega Barbosa. </a:t>
            </a:r>
            <a:endParaRPr sz="2400" b="0" i="0" u="none" strike="noStrike" cap="none" dirty="0">
              <a:solidFill>
                <a:srgbClr val="FF0000"/>
              </a:solidFill>
              <a:latin typeface="Times New Roman"/>
              <a:ea typeface="Times New Roman"/>
              <a:cs typeface="Times New Roman"/>
              <a:sym typeface="Times New Roman"/>
            </a:endParaRPr>
          </a:p>
          <a:p>
            <a:pPr marL="0" marR="0" lvl="0" indent="0" algn="ctr" rtl="0">
              <a:spcBef>
                <a:spcPts val="0"/>
              </a:spcBef>
              <a:spcAft>
                <a:spcPts val="0"/>
              </a:spcAft>
              <a:buNone/>
            </a:pPr>
            <a:endParaRPr sz="2400" b="0" i="0" u="none" strike="noStrike" cap="none" dirty="0">
              <a:solidFill>
                <a:schemeClr val="dk1"/>
              </a:solidFill>
              <a:latin typeface="Times New Roman"/>
              <a:ea typeface="Times New Roman"/>
              <a:cs typeface="Times New Roman"/>
              <a:sym typeface="Times New Roman"/>
            </a:endParaRPr>
          </a:p>
        </p:txBody>
      </p:sp>
      <p:sp>
        <p:nvSpPr>
          <p:cNvPr id="67" name="Google Shape;67;ga555588b99_0_5"/>
          <p:cNvSpPr txBox="1"/>
          <p:nvPr/>
        </p:nvSpPr>
        <p:spPr>
          <a:xfrm>
            <a:off x="1418460" y="4286439"/>
            <a:ext cx="1648800" cy="938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1100" b="0" i="0" u="sng" strike="noStrike" cap="none" dirty="0">
                <a:solidFill>
                  <a:schemeClr val="dk1"/>
                </a:solidFill>
                <a:latin typeface="Times New Roman"/>
                <a:ea typeface="Times New Roman"/>
                <a:cs typeface="Times New Roman"/>
                <a:sym typeface="Times New Roman"/>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CVLAC:</a:t>
            </a:r>
            <a:endParaRPr dirty="0"/>
          </a:p>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5"/>
              </a:rPr>
              <a:t>http://scienti.colciencias.gov.co:8081/cvlac/visualizador/generarCurriculoCv.do?cod_rh=0001453968</a:t>
            </a:r>
            <a:endParaRPr sz="1100" dirty="0">
              <a:solidFill>
                <a:schemeClr val="dk1"/>
              </a:solidFill>
              <a:latin typeface="Times New Roman"/>
              <a:ea typeface="Times New Roman"/>
              <a:cs typeface="Times New Roman"/>
              <a:sym typeface="Times New Roman"/>
            </a:endParaRPr>
          </a:p>
        </p:txBody>
      </p:sp>
      <p:sp>
        <p:nvSpPr>
          <p:cNvPr id="68" name="Google Shape;68;ga555588b99_0_5"/>
          <p:cNvSpPr txBox="1"/>
          <p:nvPr/>
        </p:nvSpPr>
        <p:spPr>
          <a:xfrm>
            <a:off x="6953949" y="4286438"/>
            <a:ext cx="1053000" cy="769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6">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ORCID:</a:t>
            </a:r>
            <a:endParaRPr dirty="0"/>
          </a:p>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7"/>
              </a:rPr>
              <a:t>https://orcid.org/0000-0003-4307-4213</a:t>
            </a:r>
            <a:endParaRPr sz="1100" dirty="0">
              <a:solidFill>
                <a:schemeClr val="dk1"/>
              </a:solidFill>
              <a:latin typeface="Times New Roman"/>
              <a:ea typeface="Times New Roman"/>
              <a:cs typeface="Times New Roman"/>
              <a:sym typeface="Times New Roman"/>
            </a:endParaRPr>
          </a:p>
        </p:txBody>
      </p:sp>
      <p:sp>
        <p:nvSpPr>
          <p:cNvPr id="69" name="Google Shape;69;ga555588b99_0_5"/>
          <p:cNvSpPr txBox="1"/>
          <p:nvPr/>
        </p:nvSpPr>
        <p:spPr>
          <a:xfrm>
            <a:off x="4090281" y="4286438"/>
            <a:ext cx="1830000" cy="769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8">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Google </a:t>
            </a:r>
            <a:r>
              <a:rPr lang="es-CO" sz="1100" u="sng" dirty="0" err="1">
                <a:solidFill>
                  <a:schemeClr val="dk1"/>
                </a:solidFill>
                <a:latin typeface="Times New Roman"/>
                <a:ea typeface="Times New Roman"/>
                <a:cs typeface="Times New Roman"/>
                <a:sym typeface="Times New Roman"/>
                <a:hlinkClick r:id="rId8">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Scholar</a:t>
            </a:r>
            <a:r>
              <a:rPr lang="es-CO" sz="1100" u="sng" dirty="0">
                <a:solidFill>
                  <a:schemeClr val="dk1"/>
                </a:solidFill>
                <a:latin typeface="Times New Roman"/>
                <a:ea typeface="Times New Roman"/>
                <a:cs typeface="Times New Roman"/>
                <a:sym typeface="Times New Roman"/>
                <a:hlinkClick r:id="rId8">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a:t>
            </a:r>
            <a:endParaRPr dirty="0"/>
          </a:p>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8">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https://scholar.google.es/citations?user=bG-rG6gAAAAJ&amp;hl=es</a:t>
            </a:r>
            <a:endParaRPr sz="1100" dirty="0">
              <a:solidFill>
                <a:schemeClr val="dk1"/>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74" name="Google Shape;74;ga555588b99_0_13" descr="plantillas ppt 2019 -18 marzo (1)-02.jpg"/>
          <p:cNvPicPr preferRelativeResize="0"/>
          <p:nvPr/>
        </p:nvPicPr>
        <p:blipFill rotWithShape="1">
          <a:blip r:embed="rId3">
            <a:alphaModFix/>
          </a:blip>
          <a:srcRect/>
          <a:stretch/>
        </p:blipFill>
        <p:spPr>
          <a:xfrm>
            <a:off x="-36514" y="-16536"/>
            <a:ext cx="9298006" cy="6874537"/>
          </a:xfrm>
          <a:prstGeom prst="rect">
            <a:avLst/>
          </a:prstGeom>
          <a:noFill/>
          <a:ln>
            <a:noFill/>
          </a:ln>
        </p:spPr>
      </p:pic>
      <p:sp>
        <p:nvSpPr>
          <p:cNvPr id="75" name="Google Shape;75;ga555588b99_0_13"/>
          <p:cNvSpPr txBox="1"/>
          <p:nvPr/>
        </p:nvSpPr>
        <p:spPr>
          <a:xfrm>
            <a:off x="806450" y="-20394"/>
            <a:ext cx="7438200" cy="50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2400" b="0" i="0" u="none" strike="noStrike" cap="none">
                <a:solidFill>
                  <a:schemeClr val="dk1"/>
                </a:solidFill>
                <a:latin typeface="Times New Roman"/>
                <a:ea typeface="Times New Roman"/>
                <a:cs typeface="Times New Roman"/>
                <a:sym typeface="Times New Roman"/>
              </a:rPr>
              <a:t>Autores: </a:t>
            </a:r>
            <a:endParaRPr/>
          </a:p>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graphicFrame>
        <p:nvGraphicFramePr>
          <p:cNvPr id="76" name="Google Shape;76;ga555588b99_0_13"/>
          <p:cNvGraphicFramePr/>
          <p:nvPr/>
        </p:nvGraphicFramePr>
        <p:xfrm>
          <a:off x="167850" y="397350"/>
          <a:ext cx="8715375" cy="6398050"/>
        </p:xfrm>
        <a:graphic>
          <a:graphicData uri="http://schemas.openxmlformats.org/drawingml/2006/table">
            <a:tbl>
              <a:tblPr>
                <a:noFill/>
                <a:tableStyleId>{EEA22892-957E-47D6-A4F4-E35223C36046}</a:tableStyleId>
              </a:tblPr>
              <a:tblGrid>
                <a:gridCol w="1694675">
                  <a:extLst>
                    <a:ext uri="{9D8B030D-6E8A-4147-A177-3AD203B41FA5}">
                      <a16:colId xmlns:a16="http://schemas.microsoft.com/office/drawing/2014/main" val="20000"/>
                    </a:ext>
                  </a:extLst>
                </a:gridCol>
                <a:gridCol w="2542225">
                  <a:extLst>
                    <a:ext uri="{9D8B030D-6E8A-4147-A177-3AD203B41FA5}">
                      <a16:colId xmlns:a16="http://schemas.microsoft.com/office/drawing/2014/main" val="20001"/>
                    </a:ext>
                  </a:extLst>
                </a:gridCol>
                <a:gridCol w="3335475">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tblGrid>
              <a:tr h="457775">
                <a:tc>
                  <a:txBody>
                    <a:bodyPr/>
                    <a:lstStyle/>
                    <a:p>
                      <a:pPr marL="0" lvl="0" indent="0" algn="ctr" rtl="0">
                        <a:lnSpc>
                          <a:spcPct val="115000"/>
                        </a:lnSpc>
                        <a:spcBef>
                          <a:spcPts val="1200"/>
                        </a:spcBef>
                        <a:spcAft>
                          <a:spcPts val="0"/>
                        </a:spcAft>
                        <a:buNone/>
                      </a:pPr>
                      <a:r>
                        <a:rPr lang="es-CO" sz="800" b="1">
                          <a:solidFill>
                            <a:srgbClr val="FFFFFF"/>
                          </a:solidFill>
                        </a:rPr>
                        <a:t>Nombre</a:t>
                      </a:r>
                      <a:endParaRPr sz="800" b="1">
                        <a:solidFill>
                          <a:srgbClr val="FFFFFF"/>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4472C4"/>
                    </a:solidFill>
                  </a:tcPr>
                </a:tc>
                <a:tc>
                  <a:txBody>
                    <a:bodyPr/>
                    <a:lstStyle/>
                    <a:p>
                      <a:pPr marL="0" lvl="0" indent="0" algn="ctr" rtl="0">
                        <a:lnSpc>
                          <a:spcPct val="115000"/>
                        </a:lnSpc>
                        <a:spcBef>
                          <a:spcPts val="1200"/>
                        </a:spcBef>
                        <a:spcAft>
                          <a:spcPts val="0"/>
                        </a:spcAft>
                        <a:buNone/>
                      </a:pPr>
                      <a:r>
                        <a:rPr lang="es-CO" sz="800" b="1">
                          <a:solidFill>
                            <a:srgbClr val="FFFFFF"/>
                          </a:solidFill>
                        </a:rPr>
                        <a:t>CvLac</a:t>
                      </a:r>
                      <a:endParaRPr sz="800" b="1">
                        <a:solidFill>
                          <a:srgbClr val="FFFFFF"/>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4472C4"/>
                    </a:solidFill>
                  </a:tcPr>
                </a:tc>
                <a:tc>
                  <a:txBody>
                    <a:bodyPr/>
                    <a:lstStyle/>
                    <a:p>
                      <a:pPr marL="0" lvl="0" indent="0" algn="ctr" rtl="0">
                        <a:lnSpc>
                          <a:spcPct val="115000"/>
                        </a:lnSpc>
                        <a:spcBef>
                          <a:spcPts val="1200"/>
                        </a:spcBef>
                        <a:spcAft>
                          <a:spcPts val="0"/>
                        </a:spcAft>
                        <a:buNone/>
                      </a:pPr>
                      <a:r>
                        <a:rPr lang="es-CO" sz="800" b="1">
                          <a:solidFill>
                            <a:srgbClr val="FFFFFF"/>
                          </a:solidFill>
                        </a:rPr>
                        <a:t>Google Scholar</a:t>
                      </a:r>
                      <a:endParaRPr sz="800" b="1">
                        <a:solidFill>
                          <a:srgbClr val="FFFFFF"/>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4472C4"/>
                    </a:solidFill>
                  </a:tcPr>
                </a:tc>
                <a:tc>
                  <a:txBody>
                    <a:bodyPr/>
                    <a:lstStyle/>
                    <a:p>
                      <a:pPr marL="0" lvl="0" indent="0" algn="ctr" rtl="0">
                        <a:lnSpc>
                          <a:spcPct val="115000"/>
                        </a:lnSpc>
                        <a:spcBef>
                          <a:spcPts val="1200"/>
                        </a:spcBef>
                        <a:spcAft>
                          <a:spcPts val="0"/>
                        </a:spcAft>
                        <a:buNone/>
                      </a:pPr>
                      <a:r>
                        <a:rPr lang="es-CO" sz="800" b="1">
                          <a:solidFill>
                            <a:srgbClr val="FFFFFF"/>
                          </a:solidFill>
                        </a:rPr>
                        <a:t>ORCID</a:t>
                      </a:r>
                      <a:endParaRPr sz="800" b="1">
                        <a:solidFill>
                          <a:srgbClr val="FFFFFF"/>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4472C4"/>
                    </a:solidFill>
                  </a:tcPr>
                </a:tc>
                <a:extLst>
                  <a:ext uri="{0D108BD9-81ED-4DB2-BD59-A6C34878D82A}">
                    <a16:rowId xmlns:a16="http://schemas.microsoft.com/office/drawing/2014/main" val="10000"/>
                  </a:ext>
                </a:extLst>
              </a:tr>
              <a:tr h="868150">
                <a:tc>
                  <a:txBody>
                    <a:bodyPr/>
                    <a:lstStyle/>
                    <a:p>
                      <a:pPr marL="0" lvl="0" indent="0" algn="l" rtl="0">
                        <a:lnSpc>
                          <a:spcPct val="115000"/>
                        </a:lnSpc>
                        <a:spcBef>
                          <a:spcPts val="1200"/>
                        </a:spcBef>
                        <a:spcAft>
                          <a:spcPts val="0"/>
                        </a:spcAft>
                        <a:buNone/>
                      </a:pPr>
                      <a:r>
                        <a:rPr lang="es-CO" sz="800" b="1"/>
                        <a:t>Laura Lorena Araujo Medina</a:t>
                      </a:r>
                      <a:endParaRPr sz="8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0"/>
                        </a:spcBef>
                        <a:spcAft>
                          <a:spcPts val="0"/>
                        </a:spcAft>
                        <a:buNone/>
                      </a:pPr>
                      <a:r>
                        <a:rPr lang="es-CO" sz="800" dirty="0"/>
                        <a:t>https://scienti.minciencias.gov.co/cvlac/visualizador/generarCurriculoCv.do?cod_rh=0000070489</a:t>
                      </a:r>
                      <a:endParaRPr sz="800" dirty="0"/>
                    </a:p>
                    <a:p>
                      <a:pPr marL="0" lvl="0" indent="0" algn="l" rtl="0">
                        <a:lnSpc>
                          <a:spcPct val="115000"/>
                        </a:lnSpc>
                        <a:spcBef>
                          <a:spcPts val="1200"/>
                        </a:spcBef>
                        <a:spcAft>
                          <a:spcPts val="0"/>
                        </a:spcAft>
                        <a:buNone/>
                      </a:pPr>
                      <a:r>
                        <a:rPr lang="es-CO" sz="800" dirty="0"/>
                        <a:t> </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u="sng" dirty="0">
                          <a:solidFill>
                            <a:schemeClr val="hlink"/>
                          </a:solidFill>
                          <a:hlinkClick r:id="rId4"/>
                        </a:rPr>
                        <a:t>https://scholar.google.es/citations?user=1yGVzq0AAAAJ&amp;hl=es&amp;authuser=1</a:t>
                      </a:r>
                      <a:endParaRPr sz="800" u="sng" dirty="0">
                        <a:solidFill>
                          <a:schemeClr val="hlink"/>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200"/>
                        </a:spcBef>
                        <a:spcAft>
                          <a:spcPts val="0"/>
                        </a:spcAft>
                        <a:buNone/>
                      </a:pPr>
                      <a:r>
                        <a:rPr lang="es-CO" sz="800" u="sng" dirty="0">
                          <a:solidFill>
                            <a:schemeClr val="hlink"/>
                          </a:solidFill>
                          <a:hlinkClick r:id="rId5"/>
                        </a:rPr>
                        <a:t>https://orcid.org/0003-1069-2576</a:t>
                      </a:r>
                      <a:r>
                        <a:rPr lang="es-CO" sz="800" u="sng" dirty="0"/>
                        <a:t> </a:t>
                      </a:r>
                      <a:r>
                        <a:rPr lang="es-CO" sz="800" dirty="0"/>
                        <a:t> </a:t>
                      </a:r>
                      <a:endParaRPr sz="800" dirty="0"/>
                    </a:p>
                    <a:p>
                      <a:pPr marL="0" lvl="0" indent="0" algn="l" rtl="0">
                        <a:lnSpc>
                          <a:spcPct val="115000"/>
                        </a:lnSpc>
                        <a:spcBef>
                          <a:spcPts val="1200"/>
                        </a:spcBef>
                        <a:spcAft>
                          <a:spcPts val="0"/>
                        </a:spcAft>
                        <a:buNone/>
                      </a:pPr>
                      <a:r>
                        <a:rPr lang="es-CO" sz="800" dirty="0"/>
                        <a:t> </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1"/>
                  </a:ext>
                </a:extLst>
              </a:tr>
              <a:tr h="868150">
                <a:tc>
                  <a:txBody>
                    <a:bodyPr/>
                    <a:lstStyle/>
                    <a:p>
                      <a:pPr marL="0" lvl="0" indent="0" algn="l" rtl="0">
                        <a:lnSpc>
                          <a:spcPct val="115000"/>
                        </a:lnSpc>
                        <a:spcBef>
                          <a:spcPts val="1200"/>
                        </a:spcBef>
                        <a:spcAft>
                          <a:spcPts val="0"/>
                        </a:spcAft>
                        <a:buNone/>
                      </a:pPr>
                      <a:r>
                        <a:rPr lang="es-CO" sz="800" b="1"/>
                        <a:t>Hoover Samuel González Pineda</a:t>
                      </a:r>
                      <a:endParaRPr sz="8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https://scienti.minciencias.gov.co/cvlac/visualizador/generarCurriculoCv.do?cod_rh=0001832605</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600" dirty="0"/>
                        <a:t>https://scholar.google.es/citations?hl=es&amp;user=_Do4GFMAAAAJ&amp;scilu=&amp;scisig=AMD79ooAAAAAX8GY2c-j6MnuB_8vhttbDOMg_v0aY_mO&amp;gmla=AJsN-F4OzAPrm9j4uc1veknJ2NxEYOQl4Q_xdGOkweYn-gDW1eC9agmQRhx9dAwDOqaBQTuaTTIclgZz1gXAzqzVfQvh9J7aW_Q4v6PCVVbNi3E-uuFqwUPh91cIWy_WmmTb0l6ca74r&amp;sciund=12853252313547168667</a:t>
                      </a:r>
                      <a:endParaRPr sz="6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https://orcid.org/0000-0001-6830-5028</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2"/>
                  </a:ext>
                </a:extLst>
              </a:tr>
              <a:tr h="731375">
                <a:tc>
                  <a:txBody>
                    <a:bodyPr/>
                    <a:lstStyle/>
                    <a:p>
                      <a:pPr marL="0" lvl="0" indent="0" algn="l" rtl="0">
                        <a:lnSpc>
                          <a:spcPct val="115000"/>
                        </a:lnSpc>
                        <a:spcBef>
                          <a:spcPts val="1200"/>
                        </a:spcBef>
                        <a:spcAft>
                          <a:spcPts val="0"/>
                        </a:spcAft>
                        <a:buNone/>
                      </a:pPr>
                      <a:r>
                        <a:rPr lang="es-CO" sz="800" b="1"/>
                        <a:t>William Peñaranda Zárate</a:t>
                      </a:r>
                      <a:endParaRPr sz="8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https://scienti.minciencias.gov.co/cvlac/visualizador/generarCurriculoCv.do?cod_rh=0001222902</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https://scholar.google.es/citations?user=FNGSBu4AAAAJ&amp;hl=es&amp;oi=ao</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https://orcid.org/0000-0002-4431-9078</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3"/>
                  </a:ext>
                </a:extLst>
              </a:tr>
              <a:tr h="868150">
                <a:tc>
                  <a:txBody>
                    <a:bodyPr/>
                    <a:lstStyle/>
                    <a:p>
                      <a:pPr marL="0" lvl="0" indent="0" algn="l" rtl="0">
                        <a:lnSpc>
                          <a:spcPct val="115000"/>
                        </a:lnSpc>
                        <a:spcBef>
                          <a:spcPts val="1200"/>
                        </a:spcBef>
                        <a:spcAft>
                          <a:spcPts val="0"/>
                        </a:spcAft>
                        <a:buNone/>
                      </a:pPr>
                      <a:r>
                        <a:rPr lang="es-CO" sz="800" b="1"/>
                        <a:t>Jhonny Alberto Botero Guzmán</a:t>
                      </a:r>
                      <a:endParaRPr sz="8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https://scienti.minciencias.gov.co/cvlac/visualizador/generarCurriculoCv.do?cod_rh=0001671985</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https://scholar.google.es/citations?user=KemQyf0AAAAJ&amp;hl=es</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https://orcid.org/0000-0002-0321-2856</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4"/>
                  </a:ext>
                </a:extLst>
              </a:tr>
              <a:tr h="868150">
                <a:tc>
                  <a:txBody>
                    <a:bodyPr/>
                    <a:lstStyle/>
                    <a:p>
                      <a:pPr marL="0" lvl="0" indent="0" algn="l" rtl="0">
                        <a:lnSpc>
                          <a:spcPct val="115000"/>
                        </a:lnSpc>
                        <a:spcBef>
                          <a:spcPts val="1200"/>
                        </a:spcBef>
                        <a:spcAft>
                          <a:spcPts val="0"/>
                        </a:spcAft>
                        <a:buNone/>
                      </a:pPr>
                      <a:r>
                        <a:rPr lang="es-CO" sz="800" b="1"/>
                        <a:t>Daniel Alejandro Contreras Castro</a:t>
                      </a:r>
                      <a:endParaRPr sz="8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https://scienti.colciencias.gov.co/cvlac/visualizador/generarCurriculoCv.do?cod_rh=0000031500</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https://scholar.google.es/citations?hl=es&amp;user=1yGVzq0AAAAJ</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https://orcid.org/0000-0001-6466-2802</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5"/>
                  </a:ext>
                </a:extLst>
              </a:tr>
              <a:tr h="868150">
                <a:tc>
                  <a:txBody>
                    <a:bodyPr/>
                    <a:lstStyle/>
                    <a:p>
                      <a:pPr marL="0" lvl="0" indent="0" algn="l" rtl="0">
                        <a:lnSpc>
                          <a:spcPct val="115000"/>
                        </a:lnSpc>
                        <a:spcBef>
                          <a:spcPts val="1200"/>
                        </a:spcBef>
                        <a:spcAft>
                          <a:spcPts val="0"/>
                        </a:spcAft>
                        <a:buNone/>
                      </a:pPr>
                      <a:r>
                        <a:rPr lang="es-CO" sz="800" b="1"/>
                        <a:t>Jhon Fernando Soto Mancera</a:t>
                      </a:r>
                      <a:endParaRPr sz="8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https://scienti.minciencias.gov.co/cvlac/visualizador/generarCurriculoCv.do?cod_rh=0000110140</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https://scholar.google.es/citations?user=mVckedMAAAAJ&amp;hl=es&amp;authuser=2</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https://orcid.org/0000-0003-4724-6721</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6"/>
                  </a:ext>
                </a:extLst>
              </a:tr>
              <a:tr h="868150">
                <a:tc>
                  <a:txBody>
                    <a:bodyPr/>
                    <a:lstStyle/>
                    <a:p>
                      <a:pPr marL="0" lvl="0" indent="0" algn="l" rtl="0">
                        <a:lnSpc>
                          <a:spcPct val="115000"/>
                        </a:lnSpc>
                        <a:spcBef>
                          <a:spcPts val="1200"/>
                        </a:spcBef>
                        <a:spcAft>
                          <a:spcPts val="0"/>
                        </a:spcAft>
                        <a:buNone/>
                      </a:pPr>
                      <a:r>
                        <a:rPr lang="es-CO" sz="800" b="1"/>
                        <a:t>Carmen Tulia Ulloa Constain</a:t>
                      </a:r>
                      <a:endParaRPr sz="8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u="sng" dirty="0">
                          <a:solidFill>
                            <a:schemeClr val="hlink"/>
                          </a:solidFill>
                          <a:hlinkClick r:id="rId6"/>
                        </a:rPr>
                        <a:t>https://scienti.minciencias.gov.co/cvlac/EnRecursoHumano/inicio.do</a:t>
                      </a:r>
                      <a:endParaRPr sz="800" u="sng" dirty="0">
                        <a:solidFill>
                          <a:schemeClr val="hlink"/>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600" u="sng" dirty="0">
                          <a:solidFill>
                            <a:srgbClr val="1155CC"/>
                          </a:solidFill>
                          <a:hlinkClick r:id="rId7">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holar.google.com/citations?hl=es&amp;user=bndeBdUAAAAJ&amp;authuser=1&amp;scilu=&amp;scisig=AMD79ooAAAAAX5wnFDKRhURxJLGx409V-Z_o3cHgMWXI&amp;gmla=AJsN-F4ZIeJjidUYEW4bbQUvcXwC-QKDKhXFKBDEDsvuL6V9KKwOMe0p4Eo-3WMxgoauIjOHUT1E1Gop3-rofQh-caY40njnOmUffTWAEISY1fR-tLASP-5hDtFMXVgNJMBakMiZSaB1&amp;sciund=11754897383187548453</a:t>
                      </a:r>
                      <a:endParaRPr sz="600" u="sng" dirty="0">
                        <a:solidFill>
                          <a:srgbClr val="1155CC"/>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https://orcid.org/0000-0002-4945-8456</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ga555588b99_0_25"/>
          <p:cNvSpPr txBox="1"/>
          <p:nvPr/>
        </p:nvSpPr>
        <p:spPr>
          <a:xfrm>
            <a:off x="8172400" y="6682937"/>
            <a:ext cx="504000" cy="169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500">
                <a:solidFill>
                  <a:schemeClr val="lt1"/>
                </a:solidFill>
                <a:latin typeface="Times New Roman"/>
                <a:ea typeface="Times New Roman"/>
                <a:cs typeface="Times New Roman"/>
                <a:sym typeface="Times New Roman"/>
              </a:rPr>
              <a:t>SC4289-1</a:t>
            </a:r>
            <a:endParaRPr sz="500">
              <a:solidFill>
                <a:schemeClr val="lt1"/>
              </a:solidFill>
              <a:latin typeface="Times New Roman"/>
              <a:ea typeface="Times New Roman"/>
              <a:cs typeface="Times New Roman"/>
              <a:sym typeface="Times New Roman"/>
            </a:endParaRPr>
          </a:p>
        </p:txBody>
      </p:sp>
      <p:pic>
        <p:nvPicPr>
          <p:cNvPr id="83" name="Google Shape;83;ga555588b99_0_25"/>
          <p:cNvPicPr preferRelativeResize="0"/>
          <p:nvPr/>
        </p:nvPicPr>
        <p:blipFill rotWithShape="1">
          <a:blip r:embed="rId3">
            <a:alphaModFix/>
          </a:blip>
          <a:srcRect/>
          <a:stretch/>
        </p:blipFill>
        <p:spPr>
          <a:xfrm>
            <a:off x="0" y="-169444"/>
            <a:ext cx="9144003" cy="7054830"/>
          </a:xfrm>
          <a:prstGeom prst="rect">
            <a:avLst/>
          </a:prstGeom>
          <a:noFill/>
          <a:ln>
            <a:noFill/>
          </a:ln>
        </p:spPr>
      </p:pic>
      <p:sp>
        <p:nvSpPr>
          <p:cNvPr id="84" name="Google Shape;84;ga555588b99_0_25"/>
          <p:cNvSpPr txBox="1"/>
          <p:nvPr/>
        </p:nvSpPr>
        <p:spPr>
          <a:xfrm>
            <a:off x="879750" y="0"/>
            <a:ext cx="7598100" cy="5078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3600" b="1">
                <a:solidFill>
                  <a:schemeClr val="dk1"/>
                </a:solidFill>
                <a:latin typeface="Times New Roman"/>
                <a:ea typeface="Times New Roman"/>
                <a:cs typeface="Times New Roman"/>
                <a:sym typeface="Times New Roman"/>
              </a:rPr>
              <a:t>Contenido</a:t>
            </a:r>
            <a:endParaRPr/>
          </a:p>
          <a:p>
            <a:pPr marL="742950" marR="0" lvl="0" indent="-742950" algn="l" rtl="0">
              <a:spcBef>
                <a:spcPts val="0"/>
              </a:spcBef>
              <a:spcAft>
                <a:spcPts val="0"/>
              </a:spcAft>
              <a:buClr>
                <a:schemeClr val="dk1"/>
              </a:buClr>
              <a:buSzPts val="3600"/>
              <a:buFont typeface="Times New Roman"/>
              <a:buAutoNum type="arabicPeriod"/>
            </a:pPr>
            <a:r>
              <a:rPr lang="es-CO" sz="3600">
                <a:solidFill>
                  <a:schemeClr val="dk1"/>
                </a:solidFill>
                <a:latin typeface="Times New Roman"/>
                <a:ea typeface="Times New Roman"/>
                <a:cs typeface="Times New Roman"/>
                <a:sym typeface="Times New Roman"/>
              </a:rPr>
              <a:t>Fase proceso de articulación Programa Pi-e Aliado </a:t>
            </a:r>
            <a:endParaRPr/>
          </a:p>
          <a:p>
            <a:pPr marL="742950" marR="0" lvl="0" indent="-742950" algn="l" rtl="0">
              <a:spcBef>
                <a:spcPts val="0"/>
              </a:spcBef>
              <a:spcAft>
                <a:spcPts val="0"/>
              </a:spcAft>
              <a:buClr>
                <a:schemeClr val="dk1"/>
              </a:buClr>
              <a:buSzPts val="3600"/>
              <a:buFont typeface="Times New Roman"/>
              <a:buAutoNum type="arabicPeriod"/>
            </a:pPr>
            <a:r>
              <a:rPr lang="es-CO" sz="3600">
                <a:solidFill>
                  <a:schemeClr val="dk1"/>
                </a:solidFill>
                <a:latin typeface="Times New Roman"/>
                <a:ea typeface="Times New Roman"/>
                <a:cs typeface="Times New Roman"/>
                <a:sym typeface="Times New Roman"/>
              </a:rPr>
              <a:t>Signo distintivo de la Feria de la Red Juvenil Alternativa para la Paz</a:t>
            </a:r>
            <a:endParaRPr sz="3600">
              <a:solidFill>
                <a:schemeClr val="dk1"/>
              </a:solidFill>
              <a:latin typeface="Times New Roman"/>
              <a:ea typeface="Times New Roman"/>
              <a:cs typeface="Times New Roman"/>
              <a:sym typeface="Times New Roman"/>
            </a:endParaRPr>
          </a:p>
          <a:p>
            <a:pPr marL="742950" marR="0" lvl="0" indent="-742950" algn="l" rtl="0">
              <a:spcBef>
                <a:spcPts val="0"/>
              </a:spcBef>
              <a:spcAft>
                <a:spcPts val="0"/>
              </a:spcAft>
              <a:buClr>
                <a:schemeClr val="dk1"/>
              </a:buClr>
              <a:buSzPts val="3600"/>
              <a:buFont typeface="Times New Roman"/>
              <a:buAutoNum type="arabicPeriod"/>
            </a:pPr>
            <a:r>
              <a:rPr lang="es-CO" sz="3600">
                <a:solidFill>
                  <a:schemeClr val="dk1"/>
                </a:solidFill>
                <a:latin typeface="Times New Roman"/>
                <a:ea typeface="Times New Roman"/>
                <a:cs typeface="Times New Roman"/>
                <a:sym typeface="Times New Roman"/>
              </a:rPr>
              <a:t>Soporte Conceptual</a:t>
            </a:r>
            <a:endParaRPr sz="3600">
              <a:solidFill>
                <a:schemeClr val="dk1"/>
              </a:solidFill>
              <a:latin typeface="Times New Roman"/>
              <a:ea typeface="Times New Roman"/>
              <a:cs typeface="Times New Roman"/>
              <a:sym typeface="Times New Roman"/>
            </a:endParaRPr>
          </a:p>
          <a:p>
            <a:pPr marL="742950" marR="0" lvl="0" indent="-742950" algn="l" rtl="0">
              <a:spcBef>
                <a:spcPts val="0"/>
              </a:spcBef>
              <a:spcAft>
                <a:spcPts val="0"/>
              </a:spcAft>
              <a:buClr>
                <a:schemeClr val="dk1"/>
              </a:buClr>
              <a:buSzPts val="3600"/>
              <a:buFont typeface="Times New Roman"/>
              <a:buAutoNum type="arabicPeriod"/>
            </a:pPr>
            <a:r>
              <a:rPr lang="es-CO" sz="3600">
                <a:solidFill>
                  <a:schemeClr val="dk1"/>
                </a:solidFill>
                <a:latin typeface="Times New Roman"/>
                <a:ea typeface="Times New Roman"/>
                <a:cs typeface="Times New Roman"/>
                <a:sym typeface="Times New Roman"/>
              </a:rPr>
              <a:t>Soporte Arquetípico</a:t>
            </a:r>
            <a:endParaRPr sz="3600">
              <a:solidFill>
                <a:schemeClr val="dk1"/>
              </a:solidFill>
              <a:latin typeface="Times New Roman"/>
              <a:ea typeface="Times New Roman"/>
              <a:cs typeface="Times New Roman"/>
              <a:sym typeface="Times New Roman"/>
            </a:endParaRPr>
          </a:p>
          <a:p>
            <a:pPr marL="742950" marR="0" lvl="0" indent="-742950" algn="l" rtl="0">
              <a:spcBef>
                <a:spcPts val="0"/>
              </a:spcBef>
              <a:spcAft>
                <a:spcPts val="0"/>
              </a:spcAft>
              <a:buClr>
                <a:schemeClr val="dk1"/>
              </a:buClr>
              <a:buSzPts val="3600"/>
              <a:buFont typeface="Times New Roman"/>
              <a:buAutoNum type="arabicPeriod"/>
            </a:pPr>
            <a:r>
              <a:rPr lang="es-CO" sz="3600">
                <a:solidFill>
                  <a:schemeClr val="dk1"/>
                </a:solidFill>
                <a:latin typeface="Times New Roman"/>
                <a:ea typeface="Times New Roman"/>
                <a:cs typeface="Times New Roman"/>
                <a:sym typeface="Times New Roman"/>
              </a:rPr>
              <a:t>Soporte Cromático</a:t>
            </a:r>
            <a:endParaRPr sz="3600">
              <a:solidFill>
                <a:schemeClr val="dk1"/>
              </a:solidFill>
              <a:latin typeface="Times New Roman"/>
              <a:ea typeface="Times New Roman"/>
              <a:cs typeface="Times New Roman"/>
              <a:sym typeface="Times New Roman"/>
            </a:endParaRPr>
          </a:p>
          <a:p>
            <a:pPr marL="742950" marR="0" lvl="0" indent="-742950" algn="l" rtl="0">
              <a:spcBef>
                <a:spcPts val="0"/>
              </a:spcBef>
              <a:spcAft>
                <a:spcPts val="0"/>
              </a:spcAft>
              <a:buClr>
                <a:schemeClr val="dk1"/>
              </a:buClr>
              <a:buSzPts val="3600"/>
              <a:buFont typeface="Times New Roman"/>
              <a:buAutoNum type="arabicPeriod"/>
            </a:pPr>
            <a:r>
              <a:rPr lang="es-CO" sz="3600">
                <a:solidFill>
                  <a:schemeClr val="dk1"/>
                </a:solidFill>
                <a:latin typeface="Times New Roman"/>
                <a:ea typeface="Times New Roman"/>
                <a:cs typeface="Times New Roman"/>
                <a:sym typeface="Times New Roman"/>
              </a:rPr>
              <a:t>Referencias</a:t>
            </a:r>
            <a:endParaRPr sz="3600">
              <a:solidFill>
                <a:schemeClr val="dk1"/>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ga555588b99_0_32" descr="plantillas ppt 2019 -18 marzo (1)-02.jpg"/>
          <p:cNvPicPr preferRelativeResize="0"/>
          <p:nvPr/>
        </p:nvPicPr>
        <p:blipFill rotWithShape="1">
          <a:blip r:embed="rId3">
            <a:alphaModFix/>
          </a:blip>
          <a:srcRect/>
          <a:stretch/>
        </p:blipFill>
        <p:spPr>
          <a:xfrm>
            <a:off x="-36512" y="-27384"/>
            <a:ext cx="9298006" cy="6874537"/>
          </a:xfrm>
          <a:prstGeom prst="rect">
            <a:avLst/>
          </a:prstGeom>
          <a:noFill/>
          <a:ln>
            <a:noFill/>
          </a:ln>
        </p:spPr>
      </p:pic>
      <p:sp>
        <p:nvSpPr>
          <p:cNvPr id="90" name="Google Shape;90;ga555588b99_0_32"/>
          <p:cNvSpPr txBox="1">
            <a:spLocks noGrp="1"/>
          </p:cNvSpPr>
          <p:nvPr>
            <p:ph type="title"/>
          </p:nvPr>
        </p:nvSpPr>
        <p:spPr>
          <a:xfrm>
            <a:off x="497691" y="2838384"/>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1. Fase proceso de  </a:t>
            </a:r>
            <a:br>
              <a:rPr lang="es-CO"/>
            </a:br>
            <a:r>
              <a:rPr lang="es-CO"/>
              <a:t>articulación Programa Pi-e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6"/>
          <p:cNvSpPr txBox="1">
            <a:spLocks noGrp="1"/>
          </p:cNvSpPr>
          <p:nvPr>
            <p:ph type="title"/>
          </p:nvPr>
        </p:nvSpPr>
        <p:spPr>
          <a:xfrm>
            <a:off x="467544" y="0"/>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1. Fase proceso de articulación Programa</a:t>
            </a:r>
            <a:endParaRPr/>
          </a:p>
        </p:txBody>
      </p:sp>
      <p:pic>
        <p:nvPicPr>
          <p:cNvPr id="96" name="Google Shape;96;p6"/>
          <p:cNvPicPr preferRelativeResize="0"/>
          <p:nvPr/>
        </p:nvPicPr>
        <p:blipFill rotWithShape="1">
          <a:blip r:embed="rId3">
            <a:alphaModFix/>
          </a:blip>
          <a:srcRect/>
          <a:stretch/>
        </p:blipFill>
        <p:spPr>
          <a:xfrm>
            <a:off x="0" y="1268760"/>
            <a:ext cx="9144000" cy="399448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7"/>
          <p:cNvSpPr txBox="1">
            <a:spLocks noGrp="1"/>
          </p:cNvSpPr>
          <p:nvPr>
            <p:ph type="title"/>
          </p:nvPr>
        </p:nvSpPr>
        <p:spPr>
          <a:xfrm>
            <a:off x="467544" y="0"/>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2. Signo Distintivo</a:t>
            </a:r>
            <a:endParaRPr/>
          </a:p>
        </p:txBody>
      </p:sp>
      <p:pic>
        <p:nvPicPr>
          <p:cNvPr id="102" name="Google Shape;102;p7"/>
          <p:cNvPicPr preferRelativeResize="0"/>
          <p:nvPr/>
        </p:nvPicPr>
        <p:blipFill rotWithShape="1">
          <a:blip r:embed="rId3">
            <a:alphaModFix/>
          </a:blip>
          <a:srcRect/>
          <a:stretch/>
        </p:blipFill>
        <p:spPr>
          <a:xfrm>
            <a:off x="2339752" y="1196752"/>
            <a:ext cx="4392488" cy="43924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3. Soporte Conceptual</a:t>
            </a:r>
            <a:endParaRPr/>
          </a:p>
        </p:txBody>
      </p:sp>
      <p:sp>
        <p:nvSpPr>
          <p:cNvPr id="108" name="Google Shape;108;p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000"/>
              <a:buChar char="•"/>
            </a:pPr>
            <a:r>
              <a:rPr lang="es-CO" sz="2000"/>
              <a:t>El signo distintivo de la Red Juvenil Alternativa para la Paz parte de un proceso de construcción grupal atendiendo los intereses investigativos de los jóvenes que la conforman. El signo lo presenta la Red Juvenil Alternativa para la Paz en su fase diagnóstica para aplicar al grupo de investigación Nakota.</a:t>
            </a:r>
            <a:endParaRPr/>
          </a:p>
          <a:p>
            <a:pPr marL="342900" lvl="0" indent="-342900" algn="l" rtl="0">
              <a:spcBef>
                <a:spcPts val="400"/>
              </a:spcBef>
              <a:spcAft>
                <a:spcPts val="0"/>
              </a:spcAft>
              <a:buClr>
                <a:schemeClr val="dk1"/>
              </a:buClr>
              <a:buSzPts val="2000"/>
              <a:buChar char="•"/>
            </a:pPr>
            <a:r>
              <a:rPr lang="es-CO" sz="2000"/>
              <a:t>El signo ubica un círculo tricolor nacional, dentro de él se observa el mundo entre las manos de un joven, en el centro del mundo está una paloma que lleva en el pico una rama de olivo, que entrelaza la palabra paz.</a:t>
            </a:r>
            <a:endParaRPr/>
          </a:p>
          <a:p>
            <a:pPr marL="342900" lvl="0" indent="-342900" algn="l" rtl="0">
              <a:spcBef>
                <a:spcPts val="400"/>
              </a:spcBef>
              <a:spcAft>
                <a:spcPts val="0"/>
              </a:spcAft>
              <a:buClr>
                <a:schemeClr val="dk1"/>
              </a:buClr>
              <a:buSzPts val="2000"/>
              <a:buChar char="•"/>
            </a:pPr>
            <a:r>
              <a:rPr lang="es-CO" sz="2000"/>
              <a:t>En la parte externa del círculo tricolor nacional de forma circular se lee el nombre de la red en letras mayúsculas.</a:t>
            </a:r>
            <a:endParaRPr sz="2000"/>
          </a:p>
        </p:txBody>
      </p:sp>
    </p:spTree>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963</Words>
  <Application>Microsoft Office PowerPoint</Application>
  <PresentationFormat>Presentación en pantalla (4:3)</PresentationFormat>
  <Paragraphs>109</Paragraphs>
  <Slides>18</Slides>
  <Notes>18</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18</vt:i4>
      </vt:variant>
    </vt:vector>
  </HeadingPairs>
  <TitlesOfParts>
    <vt:vector size="22" baseType="lpstr">
      <vt:lpstr>Arial</vt:lpstr>
      <vt:lpstr>Calibri</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1. Fase proceso de   articulación Programa Pi-e</vt:lpstr>
      <vt:lpstr>1. Fase proceso de articulación Programa</vt:lpstr>
      <vt:lpstr>2. Signo Distintivo</vt:lpstr>
      <vt:lpstr>3. Soporte Conceptual</vt:lpstr>
      <vt:lpstr>Prisma de Identidad</vt:lpstr>
      <vt:lpstr>Prisma de Identidad</vt:lpstr>
      <vt:lpstr>Prisma de Identidad</vt:lpstr>
      <vt:lpstr>4. Soporte Arquetípico</vt:lpstr>
      <vt:lpstr>5. Soporte Cromático</vt:lpstr>
      <vt:lpstr>6. Signo Distintivo Final</vt:lpstr>
      <vt:lpstr>3. Soporte Conceptual</vt:lpstr>
      <vt:lpstr>Recomendaciones</vt:lpstr>
      <vt:lpstr>6. Referencias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Convento Santo Domingo</dc:creator>
  <cp:lastModifiedBy>USUARIO</cp:lastModifiedBy>
  <cp:revision>3</cp:revision>
  <dcterms:created xsi:type="dcterms:W3CDTF">2005-05-09T20:50:19Z</dcterms:created>
  <dcterms:modified xsi:type="dcterms:W3CDTF">2020-12-02T03:11:51Z</dcterms:modified>
</cp:coreProperties>
</file>