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Lst>
  <p:sldSz cx="25199975" cy="3599973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4663"/>
  </p:normalViewPr>
  <p:slideViewPr>
    <p:cSldViewPr snapToGrid="0" snapToObjects="1">
      <p:cViewPr varScale="1">
        <p:scale>
          <a:sx n="22" d="100"/>
          <a:sy n="22" d="100"/>
        </p:scale>
        <p:origin x="97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889998" y="5891626"/>
            <a:ext cx="21419979" cy="12533242"/>
          </a:xfrm>
        </p:spPr>
        <p:txBody>
          <a:bodyPr anchor="b"/>
          <a:lstStyle>
            <a:lvl1pPr algn="ctr">
              <a:defRPr sz="16535"/>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3149997" y="18908198"/>
            <a:ext cx="18899981" cy="8691601"/>
          </a:xfrm>
        </p:spPr>
        <p:txBody>
          <a:bodyPr/>
          <a:lstStyle>
            <a:lvl1pPr marL="0" indent="0" algn="ctr">
              <a:buNone/>
              <a:defRPr sz="6614"/>
            </a:lvl1pPr>
            <a:lvl2pPr marL="1259997" indent="0" algn="ctr">
              <a:buNone/>
              <a:defRPr sz="5512"/>
            </a:lvl2pPr>
            <a:lvl3pPr marL="2519995" indent="0" algn="ctr">
              <a:buNone/>
              <a:defRPr sz="4961"/>
            </a:lvl3pPr>
            <a:lvl4pPr marL="3779992" indent="0" algn="ctr">
              <a:buNone/>
              <a:defRPr sz="4409"/>
            </a:lvl4pPr>
            <a:lvl5pPr marL="5039990" indent="0" algn="ctr">
              <a:buNone/>
              <a:defRPr sz="4409"/>
            </a:lvl5pPr>
            <a:lvl6pPr marL="6299987" indent="0" algn="ctr">
              <a:buNone/>
              <a:defRPr sz="4409"/>
            </a:lvl6pPr>
            <a:lvl7pPr marL="7559985" indent="0" algn="ctr">
              <a:buNone/>
              <a:defRPr sz="4409"/>
            </a:lvl7pPr>
            <a:lvl8pPr marL="8819982" indent="0" algn="ctr">
              <a:buNone/>
              <a:defRPr sz="4409"/>
            </a:lvl8pPr>
            <a:lvl9pPr marL="10079980" indent="0" algn="ctr">
              <a:buNone/>
              <a:defRPr sz="4409"/>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10087FC3-84CE-5B48-AAAE-24629BF77047}" type="datetimeFigureOut">
              <a:rPr lang="es-CO" smtClean="0"/>
              <a:t>9/12/2019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439890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0087FC3-84CE-5B48-AAAE-24629BF77047}" type="datetimeFigureOut">
              <a:rPr lang="es-CO" smtClean="0"/>
              <a:t>9/12/2019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22494970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8033733" y="1916653"/>
            <a:ext cx="5433745" cy="30508114"/>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732500" y="1916653"/>
            <a:ext cx="15986234" cy="30508114"/>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0087FC3-84CE-5B48-AAAE-24629BF77047}" type="datetimeFigureOut">
              <a:rPr lang="es-CO" smtClean="0"/>
              <a:t>9/12/2019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26463316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0087FC3-84CE-5B48-AAAE-24629BF77047}" type="datetimeFigureOut">
              <a:rPr lang="es-CO" smtClean="0"/>
              <a:t>9/12/2019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39791812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719375" y="8974945"/>
            <a:ext cx="21734978" cy="14974888"/>
          </a:xfrm>
        </p:spPr>
        <p:txBody>
          <a:bodyPr anchor="b"/>
          <a:lstStyle>
            <a:lvl1pPr>
              <a:defRPr sz="16535"/>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719375" y="24091502"/>
            <a:ext cx="21734978" cy="7874940"/>
          </a:xfrm>
        </p:spPr>
        <p:txBody>
          <a:bodyPr/>
          <a:lstStyle>
            <a:lvl1pPr marL="0" indent="0">
              <a:buNone/>
              <a:defRPr sz="6614">
                <a:solidFill>
                  <a:schemeClr val="tx1"/>
                </a:solidFill>
              </a:defRPr>
            </a:lvl1pPr>
            <a:lvl2pPr marL="1259997" indent="0">
              <a:buNone/>
              <a:defRPr sz="5512">
                <a:solidFill>
                  <a:schemeClr val="tx1">
                    <a:tint val="75000"/>
                  </a:schemeClr>
                </a:solidFill>
              </a:defRPr>
            </a:lvl2pPr>
            <a:lvl3pPr marL="2519995" indent="0">
              <a:buNone/>
              <a:defRPr sz="4961">
                <a:solidFill>
                  <a:schemeClr val="tx1">
                    <a:tint val="75000"/>
                  </a:schemeClr>
                </a:solidFill>
              </a:defRPr>
            </a:lvl3pPr>
            <a:lvl4pPr marL="3779992" indent="0">
              <a:buNone/>
              <a:defRPr sz="4409">
                <a:solidFill>
                  <a:schemeClr val="tx1">
                    <a:tint val="75000"/>
                  </a:schemeClr>
                </a:solidFill>
              </a:defRPr>
            </a:lvl4pPr>
            <a:lvl5pPr marL="5039990" indent="0">
              <a:buNone/>
              <a:defRPr sz="4409">
                <a:solidFill>
                  <a:schemeClr val="tx1">
                    <a:tint val="75000"/>
                  </a:schemeClr>
                </a:solidFill>
              </a:defRPr>
            </a:lvl5pPr>
            <a:lvl6pPr marL="6299987" indent="0">
              <a:buNone/>
              <a:defRPr sz="4409">
                <a:solidFill>
                  <a:schemeClr val="tx1">
                    <a:tint val="75000"/>
                  </a:schemeClr>
                </a:solidFill>
              </a:defRPr>
            </a:lvl6pPr>
            <a:lvl7pPr marL="7559985" indent="0">
              <a:buNone/>
              <a:defRPr sz="4409">
                <a:solidFill>
                  <a:schemeClr val="tx1">
                    <a:tint val="75000"/>
                  </a:schemeClr>
                </a:solidFill>
              </a:defRPr>
            </a:lvl7pPr>
            <a:lvl8pPr marL="8819982" indent="0">
              <a:buNone/>
              <a:defRPr sz="4409">
                <a:solidFill>
                  <a:schemeClr val="tx1">
                    <a:tint val="75000"/>
                  </a:schemeClr>
                </a:solidFill>
              </a:defRPr>
            </a:lvl8pPr>
            <a:lvl9pPr marL="10079980" indent="0">
              <a:buNone/>
              <a:defRPr sz="4409">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10087FC3-84CE-5B48-AAAE-24629BF77047}" type="datetimeFigureOut">
              <a:rPr lang="es-CO" smtClean="0"/>
              <a:t>9/12/2019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12169848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732498" y="9583264"/>
            <a:ext cx="10709989" cy="22841503"/>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12757488" y="9583264"/>
            <a:ext cx="10709989" cy="22841503"/>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10087FC3-84CE-5B48-AAAE-24629BF77047}" type="datetimeFigureOut">
              <a:rPr lang="es-CO" smtClean="0"/>
              <a:t>9/12/2019</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3995411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735781" y="1916661"/>
            <a:ext cx="21734978" cy="6958285"/>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735783" y="8824938"/>
            <a:ext cx="10660769" cy="4324966"/>
          </a:xfrm>
        </p:spPr>
        <p:txBody>
          <a:bodyPr anchor="b"/>
          <a:lstStyle>
            <a:lvl1pPr marL="0" indent="0">
              <a:buNone/>
              <a:defRPr sz="6614" b="1"/>
            </a:lvl1pPr>
            <a:lvl2pPr marL="1259997" indent="0">
              <a:buNone/>
              <a:defRPr sz="5512" b="1"/>
            </a:lvl2pPr>
            <a:lvl3pPr marL="2519995" indent="0">
              <a:buNone/>
              <a:defRPr sz="4961" b="1"/>
            </a:lvl3pPr>
            <a:lvl4pPr marL="3779992" indent="0">
              <a:buNone/>
              <a:defRPr sz="4409" b="1"/>
            </a:lvl4pPr>
            <a:lvl5pPr marL="5039990" indent="0">
              <a:buNone/>
              <a:defRPr sz="4409" b="1"/>
            </a:lvl5pPr>
            <a:lvl6pPr marL="6299987" indent="0">
              <a:buNone/>
              <a:defRPr sz="4409" b="1"/>
            </a:lvl6pPr>
            <a:lvl7pPr marL="7559985" indent="0">
              <a:buNone/>
              <a:defRPr sz="4409" b="1"/>
            </a:lvl7pPr>
            <a:lvl8pPr marL="8819982" indent="0">
              <a:buNone/>
              <a:defRPr sz="4409" b="1"/>
            </a:lvl8pPr>
            <a:lvl9pPr marL="10079980" indent="0">
              <a:buNone/>
              <a:defRPr sz="4409" b="1"/>
            </a:lvl9pPr>
          </a:lstStyle>
          <a:p>
            <a:pPr lvl="0"/>
            <a:r>
              <a:rPr lang="es-ES"/>
              <a:t>Haga clic para modificar los estilos de texto del patrón</a:t>
            </a:r>
          </a:p>
        </p:txBody>
      </p:sp>
      <p:sp>
        <p:nvSpPr>
          <p:cNvPr id="4" name="Content Placeholder 3"/>
          <p:cNvSpPr>
            <a:spLocks noGrp="1"/>
          </p:cNvSpPr>
          <p:nvPr>
            <p:ph sz="half" idx="2"/>
          </p:nvPr>
        </p:nvSpPr>
        <p:spPr>
          <a:xfrm>
            <a:off x="1735783" y="13149904"/>
            <a:ext cx="10660769" cy="1934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12757489" y="8824938"/>
            <a:ext cx="10713272" cy="4324966"/>
          </a:xfrm>
        </p:spPr>
        <p:txBody>
          <a:bodyPr anchor="b"/>
          <a:lstStyle>
            <a:lvl1pPr marL="0" indent="0">
              <a:buNone/>
              <a:defRPr sz="6614" b="1"/>
            </a:lvl1pPr>
            <a:lvl2pPr marL="1259997" indent="0">
              <a:buNone/>
              <a:defRPr sz="5512" b="1"/>
            </a:lvl2pPr>
            <a:lvl3pPr marL="2519995" indent="0">
              <a:buNone/>
              <a:defRPr sz="4961" b="1"/>
            </a:lvl3pPr>
            <a:lvl4pPr marL="3779992" indent="0">
              <a:buNone/>
              <a:defRPr sz="4409" b="1"/>
            </a:lvl4pPr>
            <a:lvl5pPr marL="5039990" indent="0">
              <a:buNone/>
              <a:defRPr sz="4409" b="1"/>
            </a:lvl5pPr>
            <a:lvl6pPr marL="6299987" indent="0">
              <a:buNone/>
              <a:defRPr sz="4409" b="1"/>
            </a:lvl6pPr>
            <a:lvl7pPr marL="7559985" indent="0">
              <a:buNone/>
              <a:defRPr sz="4409" b="1"/>
            </a:lvl7pPr>
            <a:lvl8pPr marL="8819982" indent="0">
              <a:buNone/>
              <a:defRPr sz="4409" b="1"/>
            </a:lvl8pPr>
            <a:lvl9pPr marL="10079980" indent="0">
              <a:buNone/>
              <a:defRPr sz="4409" b="1"/>
            </a:lvl9pPr>
          </a:lstStyle>
          <a:p>
            <a:pPr lvl="0"/>
            <a:r>
              <a:rPr lang="es-ES"/>
              <a:t>Haga clic para modificar los estilos de texto del patrón</a:t>
            </a:r>
          </a:p>
        </p:txBody>
      </p:sp>
      <p:sp>
        <p:nvSpPr>
          <p:cNvPr id="6" name="Content Placeholder 5"/>
          <p:cNvSpPr>
            <a:spLocks noGrp="1"/>
          </p:cNvSpPr>
          <p:nvPr>
            <p:ph sz="quarter" idx="4"/>
          </p:nvPr>
        </p:nvSpPr>
        <p:spPr>
          <a:xfrm>
            <a:off x="12757489" y="13149904"/>
            <a:ext cx="10713272" cy="1934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10087FC3-84CE-5B48-AAAE-24629BF77047}" type="datetimeFigureOut">
              <a:rPr lang="es-CO" smtClean="0"/>
              <a:t>9/12/2019</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6250740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10087FC3-84CE-5B48-AAAE-24629BF77047}" type="datetimeFigureOut">
              <a:rPr lang="es-CO" smtClean="0"/>
              <a:t>9/12/2019</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2691886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087FC3-84CE-5B48-AAAE-24629BF77047}" type="datetimeFigureOut">
              <a:rPr lang="es-CO" smtClean="0"/>
              <a:t>9/12/2019</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8946570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735780" y="2399982"/>
            <a:ext cx="8127648" cy="8399939"/>
          </a:xfrm>
        </p:spPr>
        <p:txBody>
          <a:bodyPr anchor="b"/>
          <a:lstStyle>
            <a:lvl1pPr>
              <a:defRPr sz="8819"/>
            </a:lvl1pPr>
          </a:lstStyle>
          <a:p>
            <a:r>
              <a:rPr lang="es-ES"/>
              <a:t>Haga clic para modificar el estilo de título del patrón</a:t>
            </a:r>
            <a:endParaRPr lang="en-US" dirty="0"/>
          </a:p>
        </p:txBody>
      </p:sp>
      <p:sp>
        <p:nvSpPr>
          <p:cNvPr id="3" name="Content Placeholder 2"/>
          <p:cNvSpPr>
            <a:spLocks noGrp="1"/>
          </p:cNvSpPr>
          <p:nvPr>
            <p:ph idx="1"/>
          </p:nvPr>
        </p:nvSpPr>
        <p:spPr>
          <a:xfrm>
            <a:off x="10713272" y="5183304"/>
            <a:ext cx="12757487" cy="25583147"/>
          </a:xfrm>
        </p:spPr>
        <p:txBody>
          <a:bodyPr/>
          <a:lstStyle>
            <a:lvl1pPr>
              <a:defRPr sz="8819"/>
            </a:lvl1pPr>
            <a:lvl2pPr>
              <a:defRPr sz="7717"/>
            </a:lvl2pPr>
            <a:lvl3pPr>
              <a:defRPr sz="6614"/>
            </a:lvl3pPr>
            <a:lvl4pPr>
              <a:defRPr sz="5512"/>
            </a:lvl4pPr>
            <a:lvl5pPr>
              <a:defRPr sz="5512"/>
            </a:lvl5pPr>
            <a:lvl6pPr>
              <a:defRPr sz="5512"/>
            </a:lvl6pPr>
            <a:lvl7pPr>
              <a:defRPr sz="5512"/>
            </a:lvl7pPr>
            <a:lvl8pPr>
              <a:defRPr sz="5512"/>
            </a:lvl8pPr>
            <a:lvl9pPr>
              <a:defRPr sz="5512"/>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735780" y="10799922"/>
            <a:ext cx="8127648" cy="20008190"/>
          </a:xfrm>
        </p:spPr>
        <p:txBody>
          <a:bodyPr/>
          <a:lstStyle>
            <a:lvl1pPr marL="0" indent="0">
              <a:buNone/>
              <a:defRPr sz="4409"/>
            </a:lvl1pPr>
            <a:lvl2pPr marL="1259997" indent="0">
              <a:buNone/>
              <a:defRPr sz="3858"/>
            </a:lvl2pPr>
            <a:lvl3pPr marL="2519995" indent="0">
              <a:buNone/>
              <a:defRPr sz="3307"/>
            </a:lvl3pPr>
            <a:lvl4pPr marL="3779992" indent="0">
              <a:buNone/>
              <a:defRPr sz="2756"/>
            </a:lvl4pPr>
            <a:lvl5pPr marL="5039990" indent="0">
              <a:buNone/>
              <a:defRPr sz="2756"/>
            </a:lvl5pPr>
            <a:lvl6pPr marL="6299987" indent="0">
              <a:buNone/>
              <a:defRPr sz="2756"/>
            </a:lvl6pPr>
            <a:lvl7pPr marL="7559985" indent="0">
              <a:buNone/>
              <a:defRPr sz="2756"/>
            </a:lvl7pPr>
            <a:lvl8pPr marL="8819982" indent="0">
              <a:buNone/>
              <a:defRPr sz="2756"/>
            </a:lvl8pPr>
            <a:lvl9pPr marL="10079980" indent="0">
              <a:buNone/>
              <a:defRPr sz="2756"/>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10087FC3-84CE-5B48-AAAE-24629BF77047}" type="datetimeFigureOut">
              <a:rPr lang="es-CO" smtClean="0"/>
              <a:t>9/12/2019</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1781667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735780" y="2399982"/>
            <a:ext cx="8127648" cy="8399939"/>
          </a:xfrm>
        </p:spPr>
        <p:txBody>
          <a:bodyPr anchor="b"/>
          <a:lstStyle>
            <a:lvl1pPr>
              <a:defRPr sz="8819"/>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0713272" y="5183304"/>
            <a:ext cx="12757487" cy="25583147"/>
          </a:xfrm>
        </p:spPr>
        <p:txBody>
          <a:bodyPr anchor="t"/>
          <a:lstStyle>
            <a:lvl1pPr marL="0" indent="0">
              <a:buNone/>
              <a:defRPr sz="8819"/>
            </a:lvl1pPr>
            <a:lvl2pPr marL="1259997" indent="0">
              <a:buNone/>
              <a:defRPr sz="7717"/>
            </a:lvl2pPr>
            <a:lvl3pPr marL="2519995" indent="0">
              <a:buNone/>
              <a:defRPr sz="6614"/>
            </a:lvl3pPr>
            <a:lvl4pPr marL="3779992" indent="0">
              <a:buNone/>
              <a:defRPr sz="5512"/>
            </a:lvl4pPr>
            <a:lvl5pPr marL="5039990" indent="0">
              <a:buNone/>
              <a:defRPr sz="5512"/>
            </a:lvl5pPr>
            <a:lvl6pPr marL="6299987" indent="0">
              <a:buNone/>
              <a:defRPr sz="5512"/>
            </a:lvl6pPr>
            <a:lvl7pPr marL="7559985" indent="0">
              <a:buNone/>
              <a:defRPr sz="5512"/>
            </a:lvl7pPr>
            <a:lvl8pPr marL="8819982" indent="0">
              <a:buNone/>
              <a:defRPr sz="5512"/>
            </a:lvl8pPr>
            <a:lvl9pPr marL="10079980" indent="0">
              <a:buNone/>
              <a:defRPr sz="5512"/>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735780" y="10799922"/>
            <a:ext cx="8127648" cy="20008190"/>
          </a:xfrm>
        </p:spPr>
        <p:txBody>
          <a:bodyPr/>
          <a:lstStyle>
            <a:lvl1pPr marL="0" indent="0">
              <a:buNone/>
              <a:defRPr sz="4409"/>
            </a:lvl1pPr>
            <a:lvl2pPr marL="1259997" indent="0">
              <a:buNone/>
              <a:defRPr sz="3858"/>
            </a:lvl2pPr>
            <a:lvl3pPr marL="2519995" indent="0">
              <a:buNone/>
              <a:defRPr sz="3307"/>
            </a:lvl3pPr>
            <a:lvl4pPr marL="3779992" indent="0">
              <a:buNone/>
              <a:defRPr sz="2756"/>
            </a:lvl4pPr>
            <a:lvl5pPr marL="5039990" indent="0">
              <a:buNone/>
              <a:defRPr sz="2756"/>
            </a:lvl5pPr>
            <a:lvl6pPr marL="6299987" indent="0">
              <a:buNone/>
              <a:defRPr sz="2756"/>
            </a:lvl6pPr>
            <a:lvl7pPr marL="7559985" indent="0">
              <a:buNone/>
              <a:defRPr sz="2756"/>
            </a:lvl7pPr>
            <a:lvl8pPr marL="8819982" indent="0">
              <a:buNone/>
              <a:defRPr sz="2756"/>
            </a:lvl8pPr>
            <a:lvl9pPr marL="10079980" indent="0">
              <a:buNone/>
              <a:defRPr sz="2756"/>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10087FC3-84CE-5B48-AAAE-24629BF77047}" type="datetimeFigureOut">
              <a:rPr lang="es-CO" smtClean="0"/>
              <a:t>9/12/2019</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873600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732499" y="1916661"/>
            <a:ext cx="21734978" cy="6958285"/>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732499" y="9583264"/>
            <a:ext cx="21734978" cy="22841503"/>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732498" y="33366432"/>
            <a:ext cx="5669994" cy="1916653"/>
          </a:xfrm>
          <a:prstGeom prst="rect">
            <a:avLst/>
          </a:prstGeom>
        </p:spPr>
        <p:txBody>
          <a:bodyPr vert="horz" lIns="91440" tIns="45720" rIns="91440" bIns="45720" rtlCol="0" anchor="ctr"/>
          <a:lstStyle>
            <a:lvl1pPr algn="l">
              <a:defRPr sz="3307">
                <a:solidFill>
                  <a:schemeClr val="tx1">
                    <a:tint val="75000"/>
                  </a:schemeClr>
                </a:solidFill>
              </a:defRPr>
            </a:lvl1pPr>
          </a:lstStyle>
          <a:p>
            <a:fld id="{10087FC3-84CE-5B48-AAAE-24629BF77047}" type="datetimeFigureOut">
              <a:rPr lang="es-CO" smtClean="0"/>
              <a:t>9/12/2019</a:t>
            </a:fld>
            <a:endParaRPr lang="es-CO"/>
          </a:p>
        </p:txBody>
      </p:sp>
      <p:sp>
        <p:nvSpPr>
          <p:cNvPr id="5" name="Footer Placeholder 4"/>
          <p:cNvSpPr>
            <a:spLocks noGrp="1"/>
          </p:cNvSpPr>
          <p:nvPr>
            <p:ph type="ftr" sz="quarter" idx="3"/>
          </p:nvPr>
        </p:nvSpPr>
        <p:spPr>
          <a:xfrm>
            <a:off x="8347492" y="33366432"/>
            <a:ext cx="8504992" cy="1916653"/>
          </a:xfrm>
          <a:prstGeom prst="rect">
            <a:avLst/>
          </a:prstGeom>
        </p:spPr>
        <p:txBody>
          <a:bodyPr vert="horz" lIns="91440" tIns="45720" rIns="91440" bIns="45720" rtlCol="0" anchor="ctr"/>
          <a:lstStyle>
            <a:lvl1pPr algn="ctr">
              <a:defRPr sz="3307">
                <a:solidFill>
                  <a:schemeClr val="tx1">
                    <a:tint val="75000"/>
                  </a:schemeClr>
                </a:solidFill>
              </a:defRPr>
            </a:lvl1pPr>
          </a:lstStyle>
          <a:p>
            <a:endParaRPr lang="es-CO"/>
          </a:p>
        </p:txBody>
      </p:sp>
      <p:sp>
        <p:nvSpPr>
          <p:cNvPr id="6" name="Slide Number Placeholder 5"/>
          <p:cNvSpPr>
            <a:spLocks noGrp="1"/>
          </p:cNvSpPr>
          <p:nvPr>
            <p:ph type="sldNum" sz="quarter" idx="4"/>
          </p:nvPr>
        </p:nvSpPr>
        <p:spPr>
          <a:xfrm>
            <a:off x="17797483" y="33366432"/>
            <a:ext cx="5669994" cy="1916653"/>
          </a:xfrm>
          <a:prstGeom prst="rect">
            <a:avLst/>
          </a:prstGeom>
        </p:spPr>
        <p:txBody>
          <a:bodyPr vert="horz" lIns="91440" tIns="45720" rIns="91440" bIns="45720" rtlCol="0" anchor="ctr"/>
          <a:lstStyle>
            <a:lvl1pPr algn="r">
              <a:defRPr sz="3307">
                <a:solidFill>
                  <a:schemeClr val="tx1">
                    <a:tint val="75000"/>
                  </a:schemeClr>
                </a:solidFill>
              </a:defRPr>
            </a:lvl1pPr>
          </a:lstStyle>
          <a:p>
            <a:fld id="{97C54345-BD8B-2043-9DA6-2893BEE98785}" type="slidenum">
              <a:rPr lang="es-CO" smtClean="0"/>
              <a:t>‹Nº›</a:t>
            </a:fld>
            <a:endParaRPr lang="es-CO"/>
          </a:p>
        </p:txBody>
      </p:sp>
    </p:spTree>
    <p:extLst>
      <p:ext uri="{BB962C8B-B14F-4D97-AF65-F5344CB8AC3E}">
        <p14:creationId xmlns:p14="http://schemas.microsoft.com/office/powerpoint/2010/main" val="12997182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2519995" rtl="0" eaLnBrk="1" latinLnBrk="0" hangingPunct="1">
        <a:lnSpc>
          <a:spcPct val="90000"/>
        </a:lnSpc>
        <a:spcBef>
          <a:spcPct val="0"/>
        </a:spcBef>
        <a:buNone/>
        <a:defRPr sz="12126" kern="1200">
          <a:solidFill>
            <a:schemeClr val="tx1"/>
          </a:solidFill>
          <a:latin typeface="+mj-lt"/>
          <a:ea typeface="+mj-ea"/>
          <a:cs typeface="+mj-cs"/>
        </a:defRPr>
      </a:lvl1pPr>
    </p:titleStyle>
    <p:bodyStyle>
      <a:lvl1pPr marL="629999" indent="-629999" algn="l" defTabSz="2519995" rtl="0" eaLnBrk="1" latinLnBrk="0" hangingPunct="1">
        <a:lnSpc>
          <a:spcPct val="90000"/>
        </a:lnSpc>
        <a:spcBef>
          <a:spcPts val="2756"/>
        </a:spcBef>
        <a:buFont typeface="Arial" panose="020B0604020202020204" pitchFamily="34" charset="0"/>
        <a:buChar char="•"/>
        <a:defRPr sz="7717" kern="1200">
          <a:solidFill>
            <a:schemeClr val="tx1"/>
          </a:solidFill>
          <a:latin typeface="+mn-lt"/>
          <a:ea typeface="+mn-ea"/>
          <a:cs typeface="+mn-cs"/>
        </a:defRPr>
      </a:lvl1pPr>
      <a:lvl2pPr marL="1889996" indent="-629999" algn="l" defTabSz="2519995" rtl="0" eaLnBrk="1" latinLnBrk="0" hangingPunct="1">
        <a:lnSpc>
          <a:spcPct val="90000"/>
        </a:lnSpc>
        <a:spcBef>
          <a:spcPts val="1378"/>
        </a:spcBef>
        <a:buFont typeface="Arial" panose="020B0604020202020204" pitchFamily="34" charset="0"/>
        <a:buChar char="•"/>
        <a:defRPr sz="6614" kern="1200">
          <a:solidFill>
            <a:schemeClr val="tx1"/>
          </a:solidFill>
          <a:latin typeface="+mn-lt"/>
          <a:ea typeface="+mn-ea"/>
          <a:cs typeface="+mn-cs"/>
        </a:defRPr>
      </a:lvl2pPr>
      <a:lvl3pPr marL="3149994" indent="-629999" algn="l" defTabSz="2519995" rtl="0" eaLnBrk="1" latinLnBrk="0" hangingPunct="1">
        <a:lnSpc>
          <a:spcPct val="90000"/>
        </a:lnSpc>
        <a:spcBef>
          <a:spcPts val="1378"/>
        </a:spcBef>
        <a:buFont typeface="Arial" panose="020B0604020202020204" pitchFamily="34" charset="0"/>
        <a:buChar char="•"/>
        <a:defRPr sz="5512" kern="1200">
          <a:solidFill>
            <a:schemeClr val="tx1"/>
          </a:solidFill>
          <a:latin typeface="+mn-lt"/>
          <a:ea typeface="+mn-ea"/>
          <a:cs typeface="+mn-cs"/>
        </a:defRPr>
      </a:lvl3pPr>
      <a:lvl4pPr marL="4409991"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4pPr>
      <a:lvl5pPr marL="5669989"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5pPr>
      <a:lvl6pPr marL="6929986"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6pPr>
      <a:lvl7pPr marL="8189984"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7pPr>
      <a:lvl8pPr marL="9449981"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8pPr>
      <a:lvl9pPr marL="10709979"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9pPr>
    </p:bodyStyle>
    <p:otherStyle>
      <a:defPPr>
        <a:defRPr lang="en-US"/>
      </a:defPPr>
      <a:lvl1pPr marL="0" algn="l" defTabSz="2519995" rtl="0" eaLnBrk="1" latinLnBrk="0" hangingPunct="1">
        <a:defRPr sz="4961" kern="1200">
          <a:solidFill>
            <a:schemeClr val="tx1"/>
          </a:solidFill>
          <a:latin typeface="+mn-lt"/>
          <a:ea typeface="+mn-ea"/>
          <a:cs typeface="+mn-cs"/>
        </a:defRPr>
      </a:lvl1pPr>
      <a:lvl2pPr marL="1259997" algn="l" defTabSz="2519995" rtl="0" eaLnBrk="1" latinLnBrk="0" hangingPunct="1">
        <a:defRPr sz="4961" kern="1200">
          <a:solidFill>
            <a:schemeClr val="tx1"/>
          </a:solidFill>
          <a:latin typeface="+mn-lt"/>
          <a:ea typeface="+mn-ea"/>
          <a:cs typeface="+mn-cs"/>
        </a:defRPr>
      </a:lvl2pPr>
      <a:lvl3pPr marL="2519995" algn="l" defTabSz="2519995" rtl="0" eaLnBrk="1" latinLnBrk="0" hangingPunct="1">
        <a:defRPr sz="4961" kern="1200">
          <a:solidFill>
            <a:schemeClr val="tx1"/>
          </a:solidFill>
          <a:latin typeface="+mn-lt"/>
          <a:ea typeface="+mn-ea"/>
          <a:cs typeface="+mn-cs"/>
        </a:defRPr>
      </a:lvl3pPr>
      <a:lvl4pPr marL="3779992" algn="l" defTabSz="2519995" rtl="0" eaLnBrk="1" latinLnBrk="0" hangingPunct="1">
        <a:defRPr sz="4961" kern="1200">
          <a:solidFill>
            <a:schemeClr val="tx1"/>
          </a:solidFill>
          <a:latin typeface="+mn-lt"/>
          <a:ea typeface="+mn-ea"/>
          <a:cs typeface="+mn-cs"/>
        </a:defRPr>
      </a:lvl4pPr>
      <a:lvl5pPr marL="5039990" algn="l" defTabSz="2519995" rtl="0" eaLnBrk="1" latinLnBrk="0" hangingPunct="1">
        <a:defRPr sz="4961" kern="1200">
          <a:solidFill>
            <a:schemeClr val="tx1"/>
          </a:solidFill>
          <a:latin typeface="+mn-lt"/>
          <a:ea typeface="+mn-ea"/>
          <a:cs typeface="+mn-cs"/>
        </a:defRPr>
      </a:lvl5pPr>
      <a:lvl6pPr marL="6299987" algn="l" defTabSz="2519995" rtl="0" eaLnBrk="1" latinLnBrk="0" hangingPunct="1">
        <a:defRPr sz="4961" kern="1200">
          <a:solidFill>
            <a:schemeClr val="tx1"/>
          </a:solidFill>
          <a:latin typeface="+mn-lt"/>
          <a:ea typeface="+mn-ea"/>
          <a:cs typeface="+mn-cs"/>
        </a:defRPr>
      </a:lvl6pPr>
      <a:lvl7pPr marL="7559985" algn="l" defTabSz="2519995" rtl="0" eaLnBrk="1" latinLnBrk="0" hangingPunct="1">
        <a:defRPr sz="4961" kern="1200">
          <a:solidFill>
            <a:schemeClr val="tx1"/>
          </a:solidFill>
          <a:latin typeface="+mn-lt"/>
          <a:ea typeface="+mn-ea"/>
          <a:cs typeface="+mn-cs"/>
        </a:defRPr>
      </a:lvl7pPr>
      <a:lvl8pPr marL="8819982" algn="l" defTabSz="2519995" rtl="0" eaLnBrk="1" latinLnBrk="0" hangingPunct="1">
        <a:defRPr sz="4961" kern="1200">
          <a:solidFill>
            <a:schemeClr val="tx1"/>
          </a:solidFill>
          <a:latin typeface="+mn-lt"/>
          <a:ea typeface="+mn-ea"/>
          <a:cs typeface="+mn-cs"/>
        </a:defRPr>
      </a:lvl8pPr>
      <a:lvl9pPr marL="10079980" algn="l" defTabSz="2519995" rtl="0" eaLnBrk="1" latinLnBrk="0" hangingPunct="1">
        <a:defRPr sz="496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Imagen 20">
            <a:extLst>
              <a:ext uri="{FF2B5EF4-FFF2-40B4-BE49-F238E27FC236}">
                <a16:creationId xmlns="" xmlns:a16="http://schemas.microsoft.com/office/drawing/2014/main" id="{6FD6C20C-565C-8B4E-917A-1CFD26B11A3A}"/>
              </a:ext>
            </a:extLst>
          </p:cNvPr>
          <p:cNvPicPr>
            <a:picLocks noChangeAspect="1"/>
          </p:cNvPicPr>
          <p:nvPr/>
        </p:nvPicPr>
        <p:blipFill>
          <a:blip r:embed="rId2"/>
          <a:stretch>
            <a:fillRect/>
          </a:stretch>
        </p:blipFill>
        <p:spPr>
          <a:xfrm>
            <a:off x="-217716" y="-1466850"/>
            <a:ext cx="27603449" cy="37776150"/>
          </a:xfrm>
          <a:prstGeom prst="rect">
            <a:avLst/>
          </a:prstGeom>
        </p:spPr>
      </p:pic>
      <p:sp>
        <p:nvSpPr>
          <p:cNvPr id="2" name="CuadroTexto 1"/>
          <p:cNvSpPr txBox="1"/>
          <p:nvPr/>
        </p:nvSpPr>
        <p:spPr>
          <a:xfrm>
            <a:off x="2616532" y="1912203"/>
            <a:ext cx="21843668" cy="430887"/>
          </a:xfrm>
          <a:prstGeom prst="rect">
            <a:avLst/>
          </a:prstGeom>
          <a:noFill/>
        </p:spPr>
        <p:txBody>
          <a:bodyPr wrap="square" rtlCol="0">
            <a:spAutoFit/>
          </a:bodyPr>
          <a:lstStyle/>
          <a:p>
            <a:pPr algn="ctr"/>
            <a:r>
              <a:rPr lang="es-CO" sz="2200" b="1" dirty="0">
                <a:solidFill>
                  <a:schemeClr val="bg1">
                    <a:lumMod val="95000"/>
                  </a:schemeClr>
                </a:solidFill>
                <a:latin typeface="Arial" panose="020B0604020202020204" pitchFamily="34" charset="0"/>
                <a:cs typeface="Arial" panose="020B0604020202020204" pitchFamily="34" charset="0"/>
              </a:rPr>
              <a:t>Debates contemporáneos en la administración de justicia penal en los albores del posconflicto colombiano </a:t>
            </a:r>
            <a:r>
              <a:rPr lang="es-CO" sz="2200" b="1" dirty="0" smtClean="0">
                <a:solidFill>
                  <a:schemeClr val="bg1">
                    <a:lumMod val="95000"/>
                  </a:schemeClr>
                </a:solidFill>
                <a:latin typeface="Arial" panose="020B0604020202020204" pitchFamily="34" charset="0"/>
                <a:cs typeface="Arial" panose="020B0604020202020204" pitchFamily="34" charset="0"/>
              </a:rPr>
              <a:t>IV</a:t>
            </a:r>
            <a:endParaRPr lang="es-CO" sz="2200" b="1" dirty="0">
              <a:solidFill>
                <a:schemeClr val="bg1">
                  <a:lumMod val="95000"/>
                </a:schemeClr>
              </a:solidFill>
              <a:latin typeface="Arial" panose="020B0604020202020204" pitchFamily="34" charset="0"/>
              <a:cs typeface="Arial" panose="020B0604020202020204" pitchFamily="34" charset="0"/>
            </a:endParaRPr>
          </a:p>
        </p:txBody>
      </p:sp>
      <p:sp>
        <p:nvSpPr>
          <p:cNvPr id="3" name="CuadroTexto 2"/>
          <p:cNvSpPr txBox="1"/>
          <p:nvPr/>
        </p:nvSpPr>
        <p:spPr>
          <a:xfrm>
            <a:off x="1974852" y="2188016"/>
            <a:ext cx="22759854" cy="707886"/>
          </a:xfrm>
          <a:prstGeom prst="rect">
            <a:avLst/>
          </a:prstGeom>
          <a:noFill/>
        </p:spPr>
        <p:txBody>
          <a:bodyPr wrap="square" rtlCol="0">
            <a:spAutoFit/>
          </a:bodyPr>
          <a:lstStyle/>
          <a:p>
            <a:pPr algn="ctr"/>
            <a:r>
              <a:rPr lang="pt-BR" sz="2000" b="1" dirty="0" smtClean="0">
                <a:solidFill>
                  <a:schemeClr val="bg1"/>
                </a:solidFill>
              </a:rPr>
              <a:t>Autores</a:t>
            </a:r>
          </a:p>
          <a:p>
            <a:pPr algn="ctr"/>
            <a:r>
              <a:rPr lang="pt-BR" sz="2000" b="1" dirty="0" smtClean="0">
                <a:solidFill>
                  <a:schemeClr val="bg1"/>
                </a:solidFill>
              </a:rPr>
              <a:t>Rafael </a:t>
            </a:r>
            <a:r>
              <a:rPr lang="pt-BR" sz="2000" b="1" dirty="0" err="1" smtClean="0">
                <a:solidFill>
                  <a:schemeClr val="bg1"/>
                </a:solidFill>
              </a:rPr>
              <a:t>Velandia</a:t>
            </a:r>
            <a:r>
              <a:rPr lang="pt-BR" sz="2000" b="1" dirty="0" smtClean="0">
                <a:solidFill>
                  <a:schemeClr val="bg1"/>
                </a:solidFill>
              </a:rPr>
              <a:t> Montes, Camilo </a:t>
            </a:r>
            <a:r>
              <a:rPr lang="pt-BR" sz="2000" b="1" dirty="0">
                <a:solidFill>
                  <a:schemeClr val="bg1"/>
                </a:solidFill>
              </a:rPr>
              <a:t>Ernesto Bernal Sarmiento, Jorge Humberto </a:t>
            </a:r>
            <a:r>
              <a:rPr lang="pt-BR" sz="2000" b="1" dirty="0" err="1">
                <a:solidFill>
                  <a:schemeClr val="bg1"/>
                </a:solidFill>
              </a:rPr>
              <a:t>Naranjo</a:t>
            </a:r>
            <a:r>
              <a:rPr lang="pt-BR" sz="2000" b="1" dirty="0">
                <a:solidFill>
                  <a:schemeClr val="bg1"/>
                </a:solidFill>
              </a:rPr>
              <a:t> </a:t>
            </a:r>
            <a:r>
              <a:rPr lang="pt-BR" sz="2000" b="1" dirty="0" smtClean="0">
                <a:solidFill>
                  <a:schemeClr val="bg1"/>
                </a:solidFill>
              </a:rPr>
              <a:t>Álvarez y </a:t>
            </a:r>
            <a:r>
              <a:rPr lang="pt-BR" sz="2000" b="1" dirty="0">
                <a:solidFill>
                  <a:schemeClr val="bg1"/>
                </a:solidFill>
              </a:rPr>
              <a:t>Alejandro Gómez </a:t>
            </a:r>
            <a:r>
              <a:rPr lang="pt-BR" sz="2000" b="1" dirty="0" err="1">
                <a:solidFill>
                  <a:schemeClr val="bg1"/>
                </a:solidFill>
              </a:rPr>
              <a:t>Jaramillo</a:t>
            </a:r>
            <a:endParaRPr lang="es-CO" sz="2000" b="1" dirty="0">
              <a:solidFill>
                <a:schemeClr val="bg1"/>
              </a:solidFill>
            </a:endParaRPr>
          </a:p>
        </p:txBody>
      </p:sp>
      <p:sp>
        <p:nvSpPr>
          <p:cNvPr id="4" name="CuadroTexto 3"/>
          <p:cNvSpPr txBox="1"/>
          <p:nvPr/>
        </p:nvSpPr>
        <p:spPr>
          <a:xfrm>
            <a:off x="1974852" y="2940490"/>
            <a:ext cx="23117174" cy="3170099"/>
          </a:xfrm>
          <a:prstGeom prst="rect">
            <a:avLst/>
          </a:prstGeom>
          <a:noFill/>
        </p:spPr>
        <p:txBody>
          <a:bodyPr wrap="square" rtlCol="0">
            <a:spAutoFit/>
          </a:bodyPr>
          <a:lstStyle/>
          <a:p>
            <a:pPr algn="ctr"/>
            <a:r>
              <a:rPr lang="es-CO" sz="2000" b="1" dirty="0" smtClean="0">
                <a:solidFill>
                  <a:schemeClr val="bg1"/>
                </a:solidFill>
              </a:rPr>
              <a:t>Resumen</a:t>
            </a:r>
          </a:p>
          <a:p>
            <a:pPr algn="just"/>
            <a:r>
              <a:rPr lang="es-CO" sz="2000" b="1" dirty="0">
                <a:solidFill>
                  <a:schemeClr val="bg1"/>
                </a:solidFill>
              </a:rPr>
              <a:t>Este proyecto investiga el carácter predominante de lo punitivo como única opción frente a las conductas de los actores armados en el conflicto armado colombiano. Así, existen demandas de sectores sociales que ven al Derecho penal como único mecanismo  estatal centrándose en las penas privativas de la vida y la libertad, pena de muerte y cadena perpetua, para los casos que se consideran más extremos, y prisión para los demás, bajo la idea de que ellas hacen justicia a las víctimas, perspectiva que involucra la violación de principios del Derecho penal y le da a este un carácter vindicativo. Este tipo de reivindicaciones se presentan en el caso colombiano, en donde se considera que las sanciones que se establecen en el Acuerdo final para la terminación del conflicto y la construcción de una paz estable y duradera, suscrito entre el Estado colombiano y las FARC-EP, no son aceptables porque no establecen en todos los casos la imposición de penas privativas de la libertad. En tal sentido, y en especial relación con Colombia, </a:t>
            </a:r>
            <a:r>
              <a:rPr lang="es-CO" sz="2000" b="1" dirty="0" smtClean="0">
                <a:solidFill>
                  <a:schemeClr val="bg1"/>
                </a:solidFill>
              </a:rPr>
              <a:t>se realizará </a:t>
            </a:r>
            <a:r>
              <a:rPr lang="es-CO" sz="2000" b="1" dirty="0">
                <a:solidFill>
                  <a:schemeClr val="bg1"/>
                </a:solidFill>
              </a:rPr>
              <a:t>una pesquisa que indague sobre la tensión que existe entre los fundamentos y principios del Derecho penal, las exigencias que se hacen por parte de diversos sectores sociales, entre ellos las víctimas del conflicto armado, al sistema de justicia transicional de imposición de penas privativas de la libertad como única forma de obtener verdad, justicia y reparación. La investigación se centrará en el caso colombiano justamente por la firma de dicho acuerdo, por el desarrollo normativo que se está llevando a cabo y por los reclamos de ciertos sectores sociales de la existencia de una situación de impunidad que ha llevado, incluso, a la exigencia de la intervención de la Corte Penal Internacional frente a una supuesta situación de impunidad.</a:t>
            </a:r>
          </a:p>
        </p:txBody>
      </p:sp>
      <p:sp>
        <p:nvSpPr>
          <p:cNvPr id="5" name="CuadroTexto 4"/>
          <p:cNvSpPr txBox="1"/>
          <p:nvPr/>
        </p:nvSpPr>
        <p:spPr>
          <a:xfrm>
            <a:off x="2311731" y="6291690"/>
            <a:ext cx="9793183" cy="5632311"/>
          </a:xfrm>
          <a:prstGeom prst="rect">
            <a:avLst/>
          </a:prstGeom>
          <a:noFill/>
        </p:spPr>
        <p:txBody>
          <a:bodyPr wrap="square" rtlCol="0">
            <a:spAutoFit/>
          </a:bodyPr>
          <a:lstStyle/>
          <a:p>
            <a:pPr algn="just"/>
            <a:r>
              <a:rPr lang="es-CO" sz="2000" b="1" dirty="0">
                <a:solidFill>
                  <a:schemeClr val="bg1"/>
                </a:solidFill>
              </a:rPr>
              <a:t>Contexto y pregunta </a:t>
            </a:r>
            <a:r>
              <a:rPr lang="es-CO" sz="2000" b="1" dirty="0" smtClean="0">
                <a:solidFill>
                  <a:schemeClr val="bg1"/>
                </a:solidFill>
              </a:rPr>
              <a:t>problema</a:t>
            </a:r>
          </a:p>
          <a:p>
            <a:pPr algn="just"/>
            <a:r>
              <a:rPr lang="es-CO" sz="2000" b="1" dirty="0">
                <a:solidFill>
                  <a:schemeClr val="bg1"/>
                </a:solidFill>
              </a:rPr>
              <a:t>Como problema de investigación se plantea lo siguiente: ¿son violaciones a los derechos a la verdad, justicia, reparación y no impunidad de las víctimas la imposición de penas distintas a la privativa de la libertad como aquellas que se establecen en el Acuerdo final para la terminación del conflicto y la construcción de una paz estable y duradera, suscrito entre el Estado colombiano y las FARC-EP? Así, el problema de investigación se ocupa del análisis sobre si las sanciones propias de la Jurisdicción especial para la paz, que se caracterizan por la restricción de derechos distintos al de la libertad, representan un desconocimiento de los derechos de las víctimas a la verdad, justicia, reparación y no impunidad, en contraste con las sanciones alternativas y ordinarias de dicha jurisdicción que sí establecen la privación de la libertad. En tal sentido, también es necesario indagar sobre el valor simbólico de la declaración de responsabilidad por la comisión de conductas punibles por parte de la Jurisdicción especial para la paz y de la pena que se imponga. Además, también debe examinarse la cuestión de la finalidad de la pena, más aun cuando se sostiene hoy en día que los de los derechos de las víctimas a la verdad, justicia, reparación y no impunidad son punto de referencia en la construcción de la justicia penal internacional y que situaciones en las que no hay sanciones privativas de la libertad representarían una violación de estos derechos. </a:t>
            </a:r>
          </a:p>
        </p:txBody>
      </p:sp>
      <p:sp>
        <p:nvSpPr>
          <p:cNvPr id="7" name="CuadroTexto 6"/>
          <p:cNvSpPr txBox="1"/>
          <p:nvPr/>
        </p:nvSpPr>
        <p:spPr>
          <a:xfrm>
            <a:off x="13213772" y="5964324"/>
            <a:ext cx="11719955" cy="6955750"/>
          </a:xfrm>
          <a:prstGeom prst="rect">
            <a:avLst/>
          </a:prstGeom>
          <a:noFill/>
        </p:spPr>
        <p:txBody>
          <a:bodyPr wrap="square" rtlCol="0">
            <a:spAutoFit/>
          </a:bodyPr>
          <a:lstStyle/>
          <a:p>
            <a:pPr algn="ctr"/>
            <a:r>
              <a:rPr lang="es-CO" sz="1400" b="1" dirty="0" smtClean="0">
                <a:solidFill>
                  <a:schemeClr val="bg1"/>
                </a:solidFill>
              </a:rPr>
              <a:t>Justificación</a:t>
            </a:r>
          </a:p>
          <a:p>
            <a:pPr algn="just"/>
            <a:r>
              <a:rPr lang="es-CO" b="1" dirty="0">
                <a:solidFill>
                  <a:schemeClr val="bg1"/>
                </a:solidFill>
              </a:rPr>
              <a:t>En la sociedad colombiana existe un sector de ella, en especial constituido por las víctimas y sus allegados, que considera que la no existencia de penas privativas de la libertad para ciertas personas en la Jurisdicción especial para la paz (a quienes reconozcan verdad exhaustiva, detallada y plena en la Sala de reconocimiento de verdad y responsabilidades, según lo dispuesto en el Acuerdo final para la terminación del conflicto y la construcción de una paz estable y duradera, suscrito entre el Estado colombiano y las FARC-EP, y su Sistema Integral de Verdad, Justicia, Reparación y No Repetición -SIVJRNR-), constituye una violación de los derechos de las víctimas a la verdad, justicia, reparación y no impunidad, tanto que incluso se ha señalado la necesidad de la intervención de la Corte Penal Internacional. Empero, acá se considera que dicho acuerdo representa un punto importante de apoyo en la gestión de parte de los conflictos que experimenta la sociedad colombiana, en específico el conflicto armado con la mayoría de miembros de las FARC (debido a que es de conocimiento público la existencia de disidentes dentro de este grupo armado en relación con el acuerdo de paz). En la misma línea, se considera que las sanciones propias de la Jurisdicción especial para la paz, que son aquellas que no involucran la privación de la libertad, así como las  penas alternativas y ordinarias de la misma jurisdicción, que sí la establecen, constituyen un marco sancionatorio adecuado y proporcional a las finalidades del acuerdo y, justamente, fijan consecuencias distintas dependiendo de la actuación de la persona que es sujeto de dicha jurisdicción en la medida que por parte de dicho sujeto se contribuya en mayor o menor medida, o incluso no se contribuya, al logro de los derechos de las víctimas a la verdad, justicia, reparación y no impunidad. De tal suerte, la investigación se ocupa de un asunto de vital importancia en la gestión parcial del conflicto armado colombiano y apunta a examinar el papel de las penas propias, alternativas y ordinarias de la Jurisdicción especial para la paz, como mecanismo judicial dentro del acuerdo de paz, en el logro de  derechos de las víctimas a la verdad, justicia, reparación y no impunidad, en armonía con las exigencias actuales del sistema de justicia penal internacional y en conexión con el carácter de complementariedad de la Corte Penal Internacional, que tiene bajo vigilancia el proceso de paz y que podría actuar en el evento de que se considere a la Jurisdicción Especial para la Paz como una forma de no justicia. Entonces, el proyecto de investigación contribuye en el desarrollo de conocimiento científico penal y criminológico con el fin último de informar a la política penal en relación con los retos que debe enfrentar la Jurisdicción Especial para la Paz en el posconflicto.</a:t>
            </a:r>
          </a:p>
        </p:txBody>
      </p:sp>
      <p:sp>
        <p:nvSpPr>
          <p:cNvPr id="8" name="CuadroTexto 7"/>
          <p:cNvSpPr txBox="1"/>
          <p:nvPr/>
        </p:nvSpPr>
        <p:spPr>
          <a:xfrm>
            <a:off x="2866160" y="12213624"/>
            <a:ext cx="9793183" cy="4401205"/>
          </a:xfrm>
          <a:prstGeom prst="rect">
            <a:avLst/>
          </a:prstGeom>
          <a:noFill/>
        </p:spPr>
        <p:txBody>
          <a:bodyPr wrap="square" rtlCol="0">
            <a:spAutoFit/>
          </a:bodyPr>
          <a:lstStyle/>
          <a:p>
            <a:pPr algn="ctr"/>
            <a:r>
              <a:rPr lang="es-CO" sz="2000" b="1" dirty="0" smtClean="0">
                <a:solidFill>
                  <a:schemeClr val="bg1"/>
                </a:solidFill>
              </a:rPr>
              <a:t>Objetivo </a:t>
            </a:r>
            <a:r>
              <a:rPr lang="es-CO" sz="2000" b="1" dirty="0">
                <a:solidFill>
                  <a:schemeClr val="bg1"/>
                </a:solidFill>
              </a:rPr>
              <a:t>general</a:t>
            </a:r>
          </a:p>
          <a:p>
            <a:pPr algn="just"/>
            <a:endParaRPr lang="es-CO" sz="2000" b="1" dirty="0">
              <a:solidFill>
                <a:schemeClr val="bg1"/>
              </a:solidFill>
            </a:endParaRPr>
          </a:p>
          <a:p>
            <a:pPr algn="just"/>
            <a:r>
              <a:rPr lang="es-CO" sz="2000" b="1" dirty="0">
                <a:solidFill>
                  <a:schemeClr val="bg1"/>
                </a:solidFill>
              </a:rPr>
              <a:t>Determinar el papel de las penas propias, alternativas y ordinarias de la Jurisdicción especial para la paz, como mecanismo judicial dentro del Acuerdo de paz, en el logro de  derechos de las víctimas a la verdad, justicia, reparación y no impunidad.  </a:t>
            </a:r>
          </a:p>
          <a:p>
            <a:pPr algn="just"/>
            <a:endParaRPr lang="es-CO" sz="2000" b="1" dirty="0">
              <a:solidFill>
                <a:schemeClr val="bg1"/>
              </a:solidFill>
            </a:endParaRPr>
          </a:p>
          <a:p>
            <a:pPr algn="just"/>
            <a:endParaRPr lang="es-CO" sz="2000" b="1" dirty="0">
              <a:solidFill>
                <a:schemeClr val="bg1"/>
              </a:solidFill>
            </a:endParaRPr>
          </a:p>
          <a:p>
            <a:pPr algn="just"/>
            <a:r>
              <a:rPr lang="es-CO" sz="2000" b="1" dirty="0">
                <a:solidFill>
                  <a:schemeClr val="bg1"/>
                </a:solidFill>
              </a:rPr>
              <a:t>Objetivos específicos</a:t>
            </a:r>
          </a:p>
          <a:p>
            <a:pPr algn="just"/>
            <a:r>
              <a:rPr lang="es-CO" sz="2000" b="1" dirty="0">
                <a:solidFill>
                  <a:schemeClr val="bg1"/>
                </a:solidFill>
              </a:rPr>
              <a:t>•	Examinar las finalidades de la sanción en los procesos de justicia transicional.</a:t>
            </a:r>
          </a:p>
          <a:p>
            <a:pPr algn="just"/>
            <a:r>
              <a:rPr lang="es-CO" sz="2000" b="1" dirty="0">
                <a:solidFill>
                  <a:schemeClr val="bg1"/>
                </a:solidFill>
              </a:rPr>
              <a:t>•	Identificar los parámetros legales y jurisprudenciales de las sanciones en los procesos de justicia transicional.</a:t>
            </a:r>
          </a:p>
          <a:p>
            <a:pPr algn="just"/>
            <a:r>
              <a:rPr lang="es-CO" sz="2000" b="1" dirty="0">
                <a:solidFill>
                  <a:schemeClr val="bg1"/>
                </a:solidFill>
              </a:rPr>
              <a:t>•	Reconocer las características de las penas propias, alternativas y ordinarias de la Jurisdicción especial para la paz en Colombia.</a:t>
            </a:r>
          </a:p>
          <a:p>
            <a:endParaRPr lang="es-CO" sz="2000" b="1" dirty="0">
              <a:solidFill>
                <a:schemeClr val="bg1"/>
              </a:solidFill>
            </a:endParaRPr>
          </a:p>
        </p:txBody>
      </p:sp>
      <p:sp>
        <p:nvSpPr>
          <p:cNvPr id="9" name="CuadroTexto 8"/>
          <p:cNvSpPr txBox="1"/>
          <p:nvPr/>
        </p:nvSpPr>
        <p:spPr>
          <a:xfrm>
            <a:off x="13213772" y="12933492"/>
            <a:ext cx="12446578" cy="7740581"/>
          </a:xfrm>
          <a:prstGeom prst="rect">
            <a:avLst/>
          </a:prstGeom>
          <a:noFill/>
        </p:spPr>
        <p:txBody>
          <a:bodyPr wrap="square" rtlCol="0">
            <a:spAutoFit/>
          </a:bodyPr>
          <a:lstStyle/>
          <a:p>
            <a:pPr algn="ctr"/>
            <a:r>
              <a:rPr lang="es-CO" sz="2000" b="1" dirty="0" smtClean="0">
                <a:solidFill>
                  <a:schemeClr val="bg1"/>
                </a:solidFill>
              </a:rPr>
              <a:t>Metodología</a:t>
            </a:r>
          </a:p>
          <a:p>
            <a:pPr algn="just"/>
            <a:r>
              <a:rPr lang="es-CO" sz="1900" b="1" dirty="0" smtClean="0">
                <a:solidFill>
                  <a:schemeClr val="bg1"/>
                </a:solidFill>
              </a:rPr>
              <a:t>La investigación </a:t>
            </a:r>
            <a:r>
              <a:rPr lang="es-CO" sz="1900" b="1" dirty="0">
                <a:solidFill>
                  <a:schemeClr val="bg1"/>
                </a:solidFill>
              </a:rPr>
              <a:t>se </a:t>
            </a:r>
            <a:r>
              <a:rPr lang="es-CO" sz="1900" b="1" dirty="0" smtClean="0">
                <a:solidFill>
                  <a:schemeClr val="bg1"/>
                </a:solidFill>
              </a:rPr>
              <a:t>ha llevado a cabo examinando las </a:t>
            </a:r>
            <a:r>
              <a:rPr lang="es-CO" sz="1900" b="1" dirty="0">
                <a:solidFill>
                  <a:schemeClr val="bg1"/>
                </a:solidFill>
              </a:rPr>
              <a:t>finalidades del aspecto sancionatorio en procesos de justicia transicional. En segundo lugar, se </a:t>
            </a:r>
            <a:r>
              <a:rPr lang="es-CO" sz="1900" b="1" dirty="0" smtClean="0">
                <a:solidFill>
                  <a:schemeClr val="bg1"/>
                </a:solidFill>
              </a:rPr>
              <a:t>han revisado los </a:t>
            </a:r>
            <a:r>
              <a:rPr lang="es-CO" sz="1900" b="1" dirty="0">
                <a:solidFill>
                  <a:schemeClr val="bg1"/>
                </a:solidFill>
              </a:rPr>
              <a:t>contornos de actuación en los procesos de justicia transicional bajo las perspectivas legal, jurisprudencial y doctrinal con especial atención en el aspecto sancionatorio. En tercer lugar, se </a:t>
            </a:r>
            <a:r>
              <a:rPr lang="es-CO" sz="1900" b="1" dirty="0" smtClean="0">
                <a:solidFill>
                  <a:schemeClr val="bg1"/>
                </a:solidFill>
              </a:rPr>
              <a:t>han examinado las </a:t>
            </a:r>
            <a:r>
              <a:rPr lang="es-CO" sz="1900" b="1" dirty="0">
                <a:solidFill>
                  <a:schemeClr val="bg1"/>
                </a:solidFill>
              </a:rPr>
              <a:t>características de las penas propias, alternativas y ordinarias de la Jurisdicción especial para la paz en Colombia. Finalmente, </a:t>
            </a:r>
            <a:r>
              <a:rPr lang="es-CO" sz="1900" b="1" dirty="0" smtClean="0">
                <a:solidFill>
                  <a:schemeClr val="bg1"/>
                </a:solidFill>
              </a:rPr>
              <a:t>se han contrastado las </a:t>
            </a:r>
            <a:r>
              <a:rPr lang="es-CO" sz="1900" b="1" dirty="0">
                <a:solidFill>
                  <a:schemeClr val="bg1"/>
                </a:solidFill>
              </a:rPr>
              <a:t>finalidades de las sanciones de la Jurisdicción especial para la paz en Colombia con las exigencias de la justicia penal internacional como medio para evitar la impunidad y como garante de la verdad, la justicia y la reparación.</a:t>
            </a:r>
          </a:p>
          <a:p>
            <a:pPr algn="just"/>
            <a:endParaRPr lang="es-CO" sz="1900" b="1" dirty="0">
              <a:solidFill>
                <a:schemeClr val="bg1"/>
              </a:solidFill>
            </a:endParaRPr>
          </a:p>
          <a:p>
            <a:pPr algn="just"/>
            <a:r>
              <a:rPr lang="es-CO" sz="1900" b="1" dirty="0">
                <a:solidFill>
                  <a:schemeClr val="bg1"/>
                </a:solidFill>
              </a:rPr>
              <a:t>La indagación se </a:t>
            </a:r>
            <a:r>
              <a:rPr lang="es-CO" sz="1900" b="1" dirty="0" smtClean="0">
                <a:solidFill>
                  <a:schemeClr val="bg1"/>
                </a:solidFill>
              </a:rPr>
              <a:t>ha venido ejecutando mediante la </a:t>
            </a:r>
            <a:r>
              <a:rPr lang="es-CO" sz="1900" b="1" dirty="0">
                <a:solidFill>
                  <a:schemeClr val="bg1"/>
                </a:solidFill>
              </a:rPr>
              <a:t>metodología </a:t>
            </a:r>
            <a:r>
              <a:rPr lang="es-CO" sz="1900" b="1" dirty="0" smtClean="0">
                <a:solidFill>
                  <a:schemeClr val="bg1"/>
                </a:solidFill>
              </a:rPr>
              <a:t>cualitativa, el método </a:t>
            </a:r>
            <a:r>
              <a:rPr lang="es-CO" sz="1900" b="1" dirty="0">
                <a:solidFill>
                  <a:schemeClr val="bg1"/>
                </a:solidFill>
              </a:rPr>
              <a:t>de estudio de caso (</a:t>
            </a:r>
            <a:r>
              <a:rPr lang="es-CO" sz="1900" b="1" dirty="0" err="1">
                <a:solidFill>
                  <a:schemeClr val="bg1"/>
                </a:solidFill>
              </a:rPr>
              <a:t>Velandia</a:t>
            </a:r>
            <a:r>
              <a:rPr lang="es-CO" sz="1900" b="1" dirty="0">
                <a:solidFill>
                  <a:schemeClr val="bg1"/>
                </a:solidFill>
              </a:rPr>
              <a:t> 2015: 27 y ss.), a través de la técnica de investigación documental. El estudio de caso “ha sido definido como una estrategia metodológica cuando se desea proveer ‘abundantes descripciones y análisis de un caso particular o de un pequeño número de casos. Este enfoque permite desarrollar una detallada mirada de procesos, interacciones y sistemas de significado de una manera’ que sería difícil si se ‘examinaran docenas o cientos de casos’” (ibídem). De tal suerte, acá se indagará en profundidad sobre los diversos escenarios que han dado lugar a la fijación de unos parámetros legales, jurisprudenciales y doctrinales sobre la configuración de la justicia transicional y de su aspecto sancionatorio en contexto con las demandas sociales actuales de evitar la impunidad y consecución de verdad, justicia y reparación y las censuras en contra de las sanciones alternativas incluidas en la Jurisdicción Especial para la Paz, desde esta perspectiva de desconocimiento de los derechos de las víctimas. Para tal propósito, entre otras labores, se examinarán los estándares de configuración de la justicia transicional. Luego se examinarán los mismos aspectos en el actual proceso de paz en Colombia revisando el Acuerdo final para la terminación del conflicto y la construcción de una paz estable y duradera junto con las normas que están en trámite y las que ya han sido aprobadas y que constituyen el marco de la justicia transicional en Colombia, junto con los desarrollos jurisprudenciales de la Corte Constitucional y la Corte Suprema de Justicia, Sala de Casación Penal, así como doctrinales sobre dicho cuerpo normativo.</a:t>
            </a:r>
          </a:p>
          <a:p>
            <a:pPr algn="just"/>
            <a:endParaRPr lang="es-CO" sz="2000" b="1" dirty="0" smtClean="0">
              <a:solidFill>
                <a:schemeClr val="bg1"/>
              </a:solidFill>
            </a:endParaRPr>
          </a:p>
          <a:p>
            <a:pPr algn="ctr"/>
            <a:r>
              <a:rPr lang="es-CO" sz="2000" b="1" dirty="0" smtClean="0">
                <a:solidFill>
                  <a:schemeClr val="bg1"/>
                </a:solidFill>
              </a:rPr>
              <a:t> </a:t>
            </a:r>
            <a:endParaRPr lang="es-CO" sz="2000" b="1" dirty="0">
              <a:solidFill>
                <a:schemeClr val="bg1"/>
              </a:solidFill>
            </a:endParaRPr>
          </a:p>
        </p:txBody>
      </p:sp>
      <p:sp>
        <p:nvSpPr>
          <p:cNvPr id="12" name="CuadroTexto 11"/>
          <p:cNvSpPr txBox="1"/>
          <p:nvPr/>
        </p:nvSpPr>
        <p:spPr>
          <a:xfrm flipH="1">
            <a:off x="1362694" y="16468509"/>
            <a:ext cx="11296649" cy="4401205"/>
          </a:xfrm>
          <a:prstGeom prst="rect">
            <a:avLst/>
          </a:prstGeom>
          <a:noFill/>
        </p:spPr>
        <p:txBody>
          <a:bodyPr wrap="square" rtlCol="0">
            <a:spAutoFit/>
          </a:bodyPr>
          <a:lstStyle/>
          <a:p>
            <a:pPr algn="ctr"/>
            <a:r>
              <a:rPr lang="es-CO" sz="2000" dirty="0" smtClean="0">
                <a:solidFill>
                  <a:schemeClr val="bg1">
                    <a:lumMod val="95000"/>
                  </a:schemeClr>
                </a:solidFill>
              </a:rPr>
              <a:t>Conclusiones</a:t>
            </a:r>
          </a:p>
          <a:p>
            <a:pPr algn="just"/>
            <a:r>
              <a:rPr lang="es-CO" sz="2000" dirty="0" smtClean="0">
                <a:solidFill>
                  <a:schemeClr val="bg1">
                    <a:lumMod val="95000"/>
                  </a:schemeClr>
                </a:solidFill>
              </a:rPr>
              <a:t>La investigación todavía se encuentra en ejecución, por lo que aún no hay conclusiones definitivas. Empero, pueden mencionarse las siguientes, con carácter temporal:</a:t>
            </a:r>
          </a:p>
          <a:p>
            <a:pPr marL="342900" indent="-342900" algn="just">
              <a:buFont typeface="Arial" panose="020B0604020202020204" pitchFamily="34" charset="0"/>
              <a:buChar char="•"/>
            </a:pPr>
            <a:r>
              <a:rPr lang="es-CO" sz="2000" dirty="0" smtClean="0">
                <a:solidFill>
                  <a:schemeClr val="bg1">
                    <a:lumMod val="95000"/>
                  </a:schemeClr>
                </a:solidFill>
              </a:rPr>
              <a:t>Los fines de las penas en la justicia transicional difieren de aquellas de la justicia penal ordinaria y n el modelo de la justicia transicional colombiana se ha advertido tal diferencia, lo que explica las diversas sanciones, entre ellas las no privativas de la libertad y, por el contrario, integradoras en la sociedad, sin perjuicio de sanciones tradicionales para aquellas personas que no cumplan con los </a:t>
            </a:r>
            <a:r>
              <a:rPr lang="es-CO" sz="2000" smtClean="0">
                <a:solidFill>
                  <a:schemeClr val="bg1">
                    <a:lumMod val="95000"/>
                  </a:schemeClr>
                </a:solidFill>
              </a:rPr>
              <a:t>compromisos derivados </a:t>
            </a:r>
            <a:r>
              <a:rPr lang="es-CO" sz="2000" dirty="0" smtClean="0">
                <a:solidFill>
                  <a:schemeClr val="bg1">
                    <a:lumMod val="95000"/>
                  </a:schemeClr>
                </a:solidFill>
              </a:rPr>
              <a:t>del proceso de justicia transicional.</a:t>
            </a:r>
          </a:p>
          <a:p>
            <a:pPr marL="342900" indent="-342900" algn="just">
              <a:buFont typeface="Arial" panose="020B0604020202020204" pitchFamily="34" charset="0"/>
              <a:buChar char="•"/>
            </a:pPr>
            <a:r>
              <a:rPr lang="es-ES" sz="2000" dirty="0">
                <a:solidFill>
                  <a:schemeClr val="bg1">
                    <a:lumMod val="95000"/>
                  </a:schemeClr>
                </a:solidFill>
              </a:rPr>
              <a:t>Las sanciones no privativas de la libertad establecidas en el Acuerdo final no satisfarán a la justicia penal internacional en su configuración actual y, en consecuencia, quienes sean sujetos de decisiones de la JEP en donde no se impongan penas privativas de la libertad no estarán exentos de la intervención a futuro de la Corte Penal Internacional.</a:t>
            </a:r>
          </a:p>
          <a:p>
            <a:pPr marL="342900" indent="-342900" algn="just">
              <a:buFont typeface="Arial" panose="020B0604020202020204" pitchFamily="34" charset="0"/>
              <a:buChar char="•"/>
            </a:pPr>
            <a:endParaRPr lang="es-ES" sz="2000" dirty="0">
              <a:solidFill>
                <a:schemeClr val="bg1">
                  <a:lumMod val="95000"/>
                </a:schemeClr>
              </a:solidFill>
            </a:endParaRPr>
          </a:p>
          <a:p>
            <a:pPr marL="342900" indent="-342900" algn="just">
              <a:buFont typeface="Arial" panose="020B0604020202020204" pitchFamily="34" charset="0"/>
              <a:buChar char="•"/>
            </a:pPr>
            <a:endParaRPr lang="es-CO" sz="2000" dirty="0">
              <a:solidFill>
                <a:schemeClr val="bg1">
                  <a:lumMod val="95000"/>
                </a:schemeClr>
              </a:solidFill>
            </a:endParaRPr>
          </a:p>
        </p:txBody>
      </p:sp>
      <p:pic>
        <p:nvPicPr>
          <p:cNvPr id="11" name="Imagen 10"/>
          <p:cNvPicPr>
            <a:picLocks noChangeAspect="1"/>
          </p:cNvPicPr>
          <p:nvPr/>
        </p:nvPicPr>
        <p:blipFill>
          <a:blip r:embed="rId3"/>
          <a:stretch>
            <a:fillRect/>
          </a:stretch>
        </p:blipFill>
        <p:spPr>
          <a:xfrm>
            <a:off x="14177159" y="32902251"/>
            <a:ext cx="13208574" cy="3559449"/>
          </a:xfrm>
          <a:prstGeom prst="rect">
            <a:avLst/>
          </a:prstGeom>
        </p:spPr>
      </p:pic>
      <p:sp>
        <p:nvSpPr>
          <p:cNvPr id="14" name="CuadroTexto 13"/>
          <p:cNvSpPr txBox="1"/>
          <p:nvPr/>
        </p:nvSpPr>
        <p:spPr>
          <a:xfrm flipH="1">
            <a:off x="1568900" y="20984419"/>
            <a:ext cx="23165805" cy="9448740"/>
          </a:xfrm>
          <a:prstGeom prst="rect">
            <a:avLst/>
          </a:prstGeom>
          <a:noFill/>
        </p:spPr>
        <p:txBody>
          <a:bodyPr wrap="square" rtlCol="0">
            <a:spAutoFit/>
          </a:bodyPr>
          <a:lstStyle/>
          <a:p>
            <a:pPr algn="ctr"/>
            <a:r>
              <a:rPr lang="es-CO" sz="1600" dirty="0" smtClean="0">
                <a:solidFill>
                  <a:schemeClr val="accent1"/>
                </a:solidFill>
              </a:rPr>
              <a:t>Referencias</a:t>
            </a:r>
          </a:p>
          <a:p>
            <a:r>
              <a:rPr lang="es-CO" sz="1600" dirty="0" smtClean="0">
                <a:solidFill>
                  <a:schemeClr val="accent1"/>
                </a:solidFill>
              </a:rPr>
              <a:t>Ambos, </a:t>
            </a:r>
            <a:r>
              <a:rPr lang="es-CO" sz="1600" dirty="0" err="1" smtClean="0">
                <a:solidFill>
                  <a:schemeClr val="accent1"/>
                </a:solidFill>
              </a:rPr>
              <a:t>Kai</a:t>
            </a:r>
            <a:r>
              <a:rPr lang="es-CO" sz="1600" dirty="0" smtClean="0">
                <a:solidFill>
                  <a:schemeClr val="accent1"/>
                </a:solidFill>
              </a:rPr>
              <a:t>. </a:t>
            </a:r>
            <a:r>
              <a:rPr lang="es-CO" sz="1600" dirty="0" err="1" smtClean="0">
                <a:solidFill>
                  <a:schemeClr val="accent1"/>
                </a:solidFill>
              </a:rPr>
              <a:t>Treatise</a:t>
            </a:r>
            <a:r>
              <a:rPr lang="es-CO" sz="1600" dirty="0" smtClean="0">
                <a:solidFill>
                  <a:schemeClr val="accent1"/>
                </a:solidFill>
              </a:rPr>
              <a:t> </a:t>
            </a:r>
            <a:r>
              <a:rPr lang="es-CO" sz="1600" dirty="0" err="1" smtClean="0">
                <a:solidFill>
                  <a:schemeClr val="accent1"/>
                </a:solidFill>
              </a:rPr>
              <a:t>on</a:t>
            </a:r>
            <a:r>
              <a:rPr lang="es-CO" sz="1600" dirty="0" smtClean="0">
                <a:solidFill>
                  <a:schemeClr val="accent1"/>
                </a:solidFill>
              </a:rPr>
              <a:t> </a:t>
            </a:r>
            <a:r>
              <a:rPr lang="es-CO" sz="1600" dirty="0" err="1" smtClean="0">
                <a:solidFill>
                  <a:schemeClr val="accent1"/>
                </a:solidFill>
              </a:rPr>
              <a:t>international</a:t>
            </a:r>
            <a:r>
              <a:rPr lang="es-CO" sz="1600" dirty="0" smtClean="0">
                <a:solidFill>
                  <a:schemeClr val="accent1"/>
                </a:solidFill>
              </a:rPr>
              <a:t> criminal </a:t>
            </a:r>
            <a:r>
              <a:rPr lang="es-CO" sz="1600" dirty="0" err="1" smtClean="0">
                <a:solidFill>
                  <a:schemeClr val="accent1"/>
                </a:solidFill>
              </a:rPr>
              <a:t>law</a:t>
            </a:r>
            <a:r>
              <a:rPr lang="es-CO" sz="1600" dirty="0" smtClean="0">
                <a:solidFill>
                  <a:schemeClr val="accent1"/>
                </a:solidFill>
              </a:rPr>
              <a:t>. </a:t>
            </a:r>
            <a:r>
              <a:rPr lang="es-CO" sz="1600" dirty="0" err="1" smtClean="0">
                <a:solidFill>
                  <a:schemeClr val="accent1"/>
                </a:solidFill>
              </a:rPr>
              <a:t>Volume</a:t>
            </a:r>
            <a:r>
              <a:rPr lang="es-CO" sz="1600" dirty="0" smtClean="0">
                <a:solidFill>
                  <a:schemeClr val="accent1"/>
                </a:solidFill>
              </a:rPr>
              <a:t> I: </a:t>
            </a:r>
            <a:r>
              <a:rPr lang="es-CO" sz="1600" dirty="0" err="1" smtClean="0">
                <a:solidFill>
                  <a:schemeClr val="accent1"/>
                </a:solidFill>
              </a:rPr>
              <a:t>Foundations</a:t>
            </a:r>
            <a:r>
              <a:rPr lang="es-CO" sz="1600" dirty="0" smtClean="0">
                <a:solidFill>
                  <a:schemeClr val="accent1"/>
                </a:solidFill>
              </a:rPr>
              <a:t> and General </a:t>
            </a:r>
            <a:r>
              <a:rPr lang="es-CO" sz="1600" dirty="0" err="1" smtClean="0">
                <a:solidFill>
                  <a:schemeClr val="accent1"/>
                </a:solidFill>
              </a:rPr>
              <a:t>Part</a:t>
            </a:r>
            <a:r>
              <a:rPr lang="es-CO" sz="1600" dirty="0" smtClean="0">
                <a:solidFill>
                  <a:schemeClr val="accent1"/>
                </a:solidFill>
              </a:rPr>
              <a:t>. Oxford, Oxford </a:t>
            </a:r>
            <a:r>
              <a:rPr lang="es-CO" sz="1600" dirty="0" err="1" smtClean="0">
                <a:solidFill>
                  <a:schemeClr val="accent1"/>
                </a:solidFill>
              </a:rPr>
              <a:t>University</a:t>
            </a:r>
            <a:r>
              <a:rPr lang="es-CO" sz="1600" dirty="0" smtClean="0">
                <a:solidFill>
                  <a:schemeClr val="accent1"/>
                </a:solidFill>
              </a:rPr>
              <a:t> </a:t>
            </a:r>
            <a:r>
              <a:rPr lang="es-CO" sz="1600" dirty="0" err="1" smtClean="0">
                <a:solidFill>
                  <a:schemeClr val="accent1"/>
                </a:solidFill>
              </a:rPr>
              <a:t>Press</a:t>
            </a:r>
            <a:r>
              <a:rPr lang="es-CO" sz="1600" dirty="0" smtClean="0">
                <a:solidFill>
                  <a:schemeClr val="accent1"/>
                </a:solidFill>
              </a:rPr>
              <a:t>, 2013.</a:t>
            </a:r>
          </a:p>
          <a:p>
            <a:endParaRPr lang="es-CO" sz="1600" dirty="0" smtClean="0">
              <a:solidFill>
                <a:schemeClr val="accent1"/>
              </a:solidFill>
            </a:endParaRPr>
          </a:p>
          <a:p>
            <a:r>
              <a:rPr lang="es-CO" sz="1600" dirty="0" err="1" smtClean="0">
                <a:solidFill>
                  <a:schemeClr val="accent1"/>
                </a:solidFill>
              </a:rPr>
              <a:t>Cryer</a:t>
            </a:r>
            <a:r>
              <a:rPr lang="es-CO" sz="1600" dirty="0" smtClean="0">
                <a:solidFill>
                  <a:schemeClr val="accent1"/>
                </a:solidFill>
              </a:rPr>
              <a:t>, Robert et al. </a:t>
            </a:r>
            <a:r>
              <a:rPr lang="es-CO" sz="1600" dirty="0" err="1" smtClean="0">
                <a:solidFill>
                  <a:schemeClr val="accent1"/>
                </a:solidFill>
              </a:rPr>
              <a:t>An</a:t>
            </a:r>
            <a:r>
              <a:rPr lang="es-CO" sz="1600" dirty="0" smtClean="0">
                <a:solidFill>
                  <a:schemeClr val="accent1"/>
                </a:solidFill>
              </a:rPr>
              <a:t> </a:t>
            </a:r>
            <a:r>
              <a:rPr lang="es-CO" sz="1600" dirty="0" err="1" smtClean="0">
                <a:solidFill>
                  <a:schemeClr val="accent1"/>
                </a:solidFill>
              </a:rPr>
              <a:t>introduction</a:t>
            </a:r>
            <a:r>
              <a:rPr lang="es-CO" sz="1600" dirty="0" smtClean="0">
                <a:solidFill>
                  <a:schemeClr val="accent1"/>
                </a:solidFill>
              </a:rPr>
              <a:t> to </a:t>
            </a:r>
            <a:r>
              <a:rPr lang="es-CO" sz="1600" dirty="0" err="1" smtClean="0">
                <a:solidFill>
                  <a:schemeClr val="accent1"/>
                </a:solidFill>
              </a:rPr>
              <a:t>international</a:t>
            </a:r>
            <a:r>
              <a:rPr lang="es-CO" sz="1600" dirty="0" smtClean="0">
                <a:solidFill>
                  <a:schemeClr val="accent1"/>
                </a:solidFill>
              </a:rPr>
              <a:t> criminal </a:t>
            </a:r>
            <a:r>
              <a:rPr lang="es-CO" sz="1600" dirty="0" err="1" smtClean="0">
                <a:solidFill>
                  <a:schemeClr val="accent1"/>
                </a:solidFill>
              </a:rPr>
              <a:t>law</a:t>
            </a:r>
            <a:r>
              <a:rPr lang="es-CO" sz="1600" dirty="0" smtClean="0">
                <a:solidFill>
                  <a:schemeClr val="accent1"/>
                </a:solidFill>
              </a:rPr>
              <a:t> and </a:t>
            </a:r>
            <a:r>
              <a:rPr lang="es-CO" sz="1600" dirty="0" err="1" smtClean="0">
                <a:solidFill>
                  <a:schemeClr val="accent1"/>
                </a:solidFill>
              </a:rPr>
              <a:t>procedure</a:t>
            </a:r>
            <a:r>
              <a:rPr lang="es-CO" sz="1600" dirty="0" smtClean="0">
                <a:solidFill>
                  <a:schemeClr val="accent1"/>
                </a:solidFill>
              </a:rPr>
              <a:t>. New York, Cambridge </a:t>
            </a:r>
            <a:r>
              <a:rPr lang="es-CO" sz="1600" dirty="0" err="1" smtClean="0">
                <a:solidFill>
                  <a:schemeClr val="accent1"/>
                </a:solidFill>
              </a:rPr>
              <a:t>University</a:t>
            </a:r>
            <a:r>
              <a:rPr lang="es-CO" sz="1600" dirty="0" smtClean="0">
                <a:solidFill>
                  <a:schemeClr val="accent1"/>
                </a:solidFill>
              </a:rPr>
              <a:t> </a:t>
            </a:r>
            <a:r>
              <a:rPr lang="es-CO" sz="1600" dirty="0" err="1" smtClean="0">
                <a:solidFill>
                  <a:schemeClr val="accent1"/>
                </a:solidFill>
              </a:rPr>
              <a:t>Press</a:t>
            </a:r>
            <a:r>
              <a:rPr lang="es-CO" sz="1600" dirty="0" smtClean="0">
                <a:solidFill>
                  <a:schemeClr val="accent1"/>
                </a:solidFill>
              </a:rPr>
              <a:t>, 2007. </a:t>
            </a:r>
          </a:p>
          <a:p>
            <a:endParaRPr lang="es-CO" sz="1600" dirty="0" smtClean="0">
              <a:solidFill>
                <a:schemeClr val="accent1"/>
              </a:solidFill>
            </a:endParaRPr>
          </a:p>
          <a:p>
            <a:r>
              <a:rPr lang="es-CO" sz="1600" dirty="0" err="1" smtClean="0">
                <a:solidFill>
                  <a:schemeClr val="accent1"/>
                </a:solidFill>
              </a:rPr>
              <a:t>Dearing</a:t>
            </a:r>
            <a:r>
              <a:rPr lang="es-CO" sz="1600" dirty="0" smtClean="0">
                <a:solidFill>
                  <a:schemeClr val="accent1"/>
                </a:solidFill>
              </a:rPr>
              <a:t>, </a:t>
            </a:r>
            <a:r>
              <a:rPr lang="es-CO" sz="1600" dirty="0" err="1" smtClean="0">
                <a:solidFill>
                  <a:schemeClr val="accent1"/>
                </a:solidFill>
              </a:rPr>
              <a:t>Albin</a:t>
            </a:r>
            <a:r>
              <a:rPr lang="es-CO" sz="1600" dirty="0" smtClean="0">
                <a:solidFill>
                  <a:schemeClr val="accent1"/>
                </a:solidFill>
              </a:rPr>
              <a:t>. </a:t>
            </a:r>
            <a:r>
              <a:rPr lang="es-CO" sz="1600" dirty="0" err="1" smtClean="0">
                <a:solidFill>
                  <a:schemeClr val="accent1"/>
                </a:solidFill>
              </a:rPr>
              <a:t>Justice</a:t>
            </a:r>
            <a:r>
              <a:rPr lang="es-CO" sz="1600" dirty="0" smtClean="0">
                <a:solidFill>
                  <a:schemeClr val="accent1"/>
                </a:solidFill>
              </a:rPr>
              <a:t> </a:t>
            </a:r>
            <a:r>
              <a:rPr lang="es-CO" sz="1600" dirty="0" err="1" smtClean="0">
                <a:solidFill>
                  <a:schemeClr val="accent1"/>
                </a:solidFill>
              </a:rPr>
              <a:t>for</a:t>
            </a:r>
            <a:r>
              <a:rPr lang="es-CO" sz="1600" dirty="0" smtClean="0">
                <a:solidFill>
                  <a:schemeClr val="accent1"/>
                </a:solidFill>
              </a:rPr>
              <a:t> </a:t>
            </a:r>
            <a:r>
              <a:rPr lang="es-CO" sz="1600" dirty="0" err="1" smtClean="0">
                <a:solidFill>
                  <a:schemeClr val="accent1"/>
                </a:solidFill>
              </a:rPr>
              <a:t>Victims</a:t>
            </a:r>
            <a:r>
              <a:rPr lang="es-CO" sz="1600" dirty="0" smtClean="0">
                <a:solidFill>
                  <a:schemeClr val="accent1"/>
                </a:solidFill>
              </a:rPr>
              <a:t> of </a:t>
            </a:r>
            <a:r>
              <a:rPr lang="es-CO" sz="1600" dirty="0" err="1" smtClean="0">
                <a:solidFill>
                  <a:schemeClr val="accent1"/>
                </a:solidFill>
              </a:rPr>
              <a:t>Crime</a:t>
            </a:r>
            <a:r>
              <a:rPr lang="es-CO" sz="1600" dirty="0" smtClean="0">
                <a:solidFill>
                  <a:schemeClr val="accent1"/>
                </a:solidFill>
              </a:rPr>
              <a:t>. Human </a:t>
            </a:r>
            <a:r>
              <a:rPr lang="es-CO" sz="1600" dirty="0" err="1" smtClean="0">
                <a:solidFill>
                  <a:schemeClr val="accent1"/>
                </a:solidFill>
              </a:rPr>
              <a:t>Dignity</a:t>
            </a:r>
            <a:r>
              <a:rPr lang="es-CO" sz="1600" dirty="0" smtClean="0">
                <a:solidFill>
                  <a:schemeClr val="accent1"/>
                </a:solidFill>
              </a:rPr>
              <a:t> as </a:t>
            </a:r>
            <a:r>
              <a:rPr lang="es-CO" sz="1600" dirty="0" err="1" smtClean="0">
                <a:solidFill>
                  <a:schemeClr val="accent1"/>
                </a:solidFill>
              </a:rPr>
              <a:t>the</a:t>
            </a:r>
            <a:r>
              <a:rPr lang="es-CO" sz="1600" dirty="0" smtClean="0">
                <a:solidFill>
                  <a:schemeClr val="accent1"/>
                </a:solidFill>
              </a:rPr>
              <a:t> </a:t>
            </a:r>
            <a:r>
              <a:rPr lang="es-CO" sz="1600" dirty="0" err="1" smtClean="0">
                <a:solidFill>
                  <a:schemeClr val="accent1"/>
                </a:solidFill>
              </a:rPr>
              <a:t>Foundation</a:t>
            </a:r>
            <a:r>
              <a:rPr lang="es-CO" sz="1600" dirty="0" smtClean="0">
                <a:solidFill>
                  <a:schemeClr val="accent1"/>
                </a:solidFill>
              </a:rPr>
              <a:t> of Criminal </a:t>
            </a:r>
            <a:r>
              <a:rPr lang="es-CO" sz="1600" dirty="0" err="1" smtClean="0">
                <a:solidFill>
                  <a:schemeClr val="accent1"/>
                </a:solidFill>
              </a:rPr>
              <a:t>Justice</a:t>
            </a:r>
            <a:r>
              <a:rPr lang="es-CO" sz="1600" dirty="0" smtClean="0">
                <a:solidFill>
                  <a:schemeClr val="accent1"/>
                </a:solidFill>
              </a:rPr>
              <a:t> in </a:t>
            </a:r>
            <a:r>
              <a:rPr lang="es-CO" sz="1600" dirty="0" err="1" smtClean="0">
                <a:solidFill>
                  <a:schemeClr val="accent1"/>
                </a:solidFill>
              </a:rPr>
              <a:t>Europe</a:t>
            </a:r>
            <a:r>
              <a:rPr lang="es-CO" sz="1600" dirty="0" smtClean="0">
                <a:solidFill>
                  <a:schemeClr val="accent1"/>
                </a:solidFill>
              </a:rPr>
              <a:t>. </a:t>
            </a:r>
            <a:r>
              <a:rPr lang="es-CO" sz="1600" dirty="0" err="1" smtClean="0">
                <a:solidFill>
                  <a:schemeClr val="accent1"/>
                </a:solidFill>
              </a:rPr>
              <a:t>Cham</a:t>
            </a:r>
            <a:r>
              <a:rPr lang="es-CO" sz="1600" dirty="0" smtClean="0">
                <a:solidFill>
                  <a:schemeClr val="accent1"/>
                </a:solidFill>
              </a:rPr>
              <a:t>: </a:t>
            </a:r>
            <a:r>
              <a:rPr lang="es-CO" sz="1600" dirty="0" err="1" smtClean="0">
                <a:solidFill>
                  <a:schemeClr val="accent1"/>
                </a:solidFill>
              </a:rPr>
              <a:t>Springer</a:t>
            </a:r>
            <a:r>
              <a:rPr lang="es-CO" sz="1600" dirty="0" smtClean="0">
                <a:solidFill>
                  <a:schemeClr val="accent1"/>
                </a:solidFill>
              </a:rPr>
              <a:t> International Publishing, 2017.</a:t>
            </a:r>
          </a:p>
          <a:p>
            <a:endParaRPr lang="es-CO" sz="1600" dirty="0" smtClean="0">
              <a:solidFill>
                <a:schemeClr val="accent1"/>
              </a:solidFill>
            </a:endParaRPr>
          </a:p>
          <a:p>
            <a:r>
              <a:rPr lang="es-CO" sz="1600" dirty="0" smtClean="0">
                <a:solidFill>
                  <a:schemeClr val="accent1"/>
                </a:solidFill>
              </a:rPr>
              <a:t>Ho, H. L. A </a:t>
            </a:r>
            <a:r>
              <a:rPr lang="es-CO" sz="1600" dirty="0" err="1" smtClean="0">
                <a:solidFill>
                  <a:schemeClr val="accent1"/>
                </a:solidFill>
              </a:rPr>
              <a:t>Philosophy</a:t>
            </a:r>
            <a:r>
              <a:rPr lang="es-CO" sz="1600" dirty="0" smtClean="0">
                <a:solidFill>
                  <a:schemeClr val="accent1"/>
                </a:solidFill>
              </a:rPr>
              <a:t> of </a:t>
            </a:r>
            <a:r>
              <a:rPr lang="es-CO" sz="1600" dirty="0" err="1" smtClean="0">
                <a:solidFill>
                  <a:schemeClr val="accent1"/>
                </a:solidFill>
              </a:rPr>
              <a:t>Evidence</a:t>
            </a:r>
            <a:r>
              <a:rPr lang="es-CO" sz="1600" dirty="0" smtClean="0">
                <a:solidFill>
                  <a:schemeClr val="accent1"/>
                </a:solidFill>
              </a:rPr>
              <a:t> </a:t>
            </a:r>
            <a:r>
              <a:rPr lang="es-CO" sz="1600" dirty="0" err="1" smtClean="0">
                <a:solidFill>
                  <a:schemeClr val="accent1"/>
                </a:solidFill>
              </a:rPr>
              <a:t>Law</a:t>
            </a:r>
            <a:r>
              <a:rPr lang="es-CO" sz="1600" dirty="0" smtClean="0">
                <a:solidFill>
                  <a:schemeClr val="accent1"/>
                </a:solidFill>
              </a:rPr>
              <a:t>. </a:t>
            </a:r>
            <a:r>
              <a:rPr lang="es-CO" sz="1600" dirty="0" err="1" smtClean="0">
                <a:solidFill>
                  <a:schemeClr val="accent1"/>
                </a:solidFill>
              </a:rPr>
              <a:t>Justice</a:t>
            </a:r>
            <a:r>
              <a:rPr lang="es-CO" sz="1600" dirty="0" smtClean="0">
                <a:solidFill>
                  <a:schemeClr val="accent1"/>
                </a:solidFill>
              </a:rPr>
              <a:t> in </a:t>
            </a:r>
            <a:r>
              <a:rPr lang="es-CO" sz="1600" dirty="0" err="1" smtClean="0">
                <a:solidFill>
                  <a:schemeClr val="accent1"/>
                </a:solidFill>
              </a:rPr>
              <a:t>the</a:t>
            </a:r>
            <a:r>
              <a:rPr lang="es-CO" sz="1600" dirty="0" smtClean="0">
                <a:solidFill>
                  <a:schemeClr val="accent1"/>
                </a:solidFill>
              </a:rPr>
              <a:t> </a:t>
            </a:r>
            <a:r>
              <a:rPr lang="es-CO" sz="1600" dirty="0" err="1" smtClean="0">
                <a:solidFill>
                  <a:schemeClr val="accent1"/>
                </a:solidFill>
              </a:rPr>
              <a:t>Search</a:t>
            </a:r>
            <a:r>
              <a:rPr lang="es-CO" sz="1600" dirty="0" smtClean="0">
                <a:solidFill>
                  <a:schemeClr val="accent1"/>
                </a:solidFill>
              </a:rPr>
              <a:t> </a:t>
            </a:r>
            <a:r>
              <a:rPr lang="es-CO" sz="1600" dirty="0" err="1" smtClean="0">
                <a:solidFill>
                  <a:schemeClr val="accent1"/>
                </a:solidFill>
              </a:rPr>
              <a:t>for</a:t>
            </a:r>
            <a:r>
              <a:rPr lang="es-CO" sz="1600" dirty="0" smtClean="0">
                <a:solidFill>
                  <a:schemeClr val="accent1"/>
                </a:solidFill>
              </a:rPr>
              <a:t> </a:t>
            </a:r>
            <a:r>
              <a:rPr lang="es-CO" sz="1600" dirty="0" err="1" smtClean="0">
                <a:solidFill>
                  <a:schemeClr val="accent1"/>
                </a:solidFill>
              </a:rPr>
              <a:t>Truth</a:t>
            </a:r>
            <a:r>
              <a:rPr lang="es-CO" sz="1600" dirty="0" smtClean="0">
                <a:solidFill>
                  <a:schemeClr val="accent1"/>
                </a:solidFill>
              </a:rPr>
              <a:t>. Oxford, Oxford </a:t>
            </a:r>
            <a:r>
              <a:rPr lang="es-CO" sz="1600" dirty="0" err="1" smtClean="0">
                <a:solidFill>
                  <a:schemeClr val="accent1"/>
                </a:solidFill>
              </a:rPr>
              <a:t>University</a:t>
            </a:r>
            <a:r>
              <a:rPr lang="es-CO" sz="1600" dirty="0" smtClean="0">
                <a:solidFill>
                  <a:schemeClr val="accent1"/>
                </a:solidFill>
              </a:rPr>
              <a:t> </a:t>
            </a:r>
            <a:r>
              <a:rPr lang="es-CO" sz="1600" dirty="0" err="1" smtClean="0">
                <a:solidFill>
                  <a:schemeClr val="accent1"/>
                </a:solidFill>
              </a:rPr>
              <a:t>Press</a:t>
            </a:r>
            <a:r>
              <a:rPr lang="es-CO" sz="1600" dirty="0" smtClean="0">
                <a:solidFill>
                  <a:schemeClr val="accent1"/>
                </a:solidFill>
              </a:rPr>
              <a:t>, 2008.</a:t>
            </a:r>
          </a:p>
          <a:p>
            <a:endParaRPr lang="es-CO" sz="1600" dirty="0" smtClean="0">
              <a:solidFill>
                <a:schemeClr val="accent1"/>
              </a:solidFill>
            </a:endParaRPr>
          </a:p>
          <a:p>
            <a:r>
              <a:rPr lang="es-CO" sz="1600" dirty="0" err="1" smtClean="0">
                <a:solidFill>
                  <a:schemeClr val="accent1"/>
                </a:solidFill>
              </a:rPr>
              <a:t>Langbein</a:t>
            </a:r>
            <a:r>
              <a:rPr lang="es-CO" sz="1600" dirty="0" smtClean="0">
                <a:solidFill>
                  <a:schemeClr val="accent1"/>
                </a:solidFill>
              </a:rPr>
              <a:t>, John H. </a:t>
            </a:r>
            <a:r>
              <a:rPr lang="es-CO" sz="1600" dirty="0" err="1" smtClean="0">
                <a:solidFill>
                  <a:schemeClr val="accent1"/>
                </a:solidFill>
              </a:rPr>
              <a:t>The</a:t>
            </a:r>
            <a:r>
              <a:rPr lang="es-CO" sz="1600" dirty="0" smtClean="0">
                <a:solidFill>
                  <a:schemeClr val="accent1"/>
                </a:solidFill>
              </a:rPr>
              <a:t> </a:t>
            </a:r>
            <a:r>
              <a:rPr lang="es-CO" sz="1600" dirty="0" err="1" smtClean="0">
                <a:solidFill>
                  <a:schemeClr val="accent1"/>
                </a:solidFill>
              </a:rPr>
              <a:t>origins</a:t>
            </a:r>
            <a:r>
              <a:rPr lang="es-CO" sz="1600" dirty="0" smtClean="0">
                <a:solidFill>
                  <a:schemeClr val="accent1"/>
                </a:solidFill>
              </a:rPr>
              <a:t> of </a:t>
            </a:r>
            <a:r>
              <a:rPr lang="es-CO" sz="1600" dirty="0" err="1" smtClean="0">
                <a:solidFill>
                  <a:schemeClr val="accent1"/>
                </a:solidFill>
              </a:rPr>
              <a:t>adversary</a:t>
            </a:r>
            <a:r>
              <a:rPr lang="es-CO" sz="1600" dirty="0" smtClean="0">
                <a:solidFill>
                  <a:schemeClr val="accent1"/>
                </a:solidFill>
              </a:rPr>
              <a:t> criminal trial. Oxford, Oxford </a:t>
            </a:r>
            <a:r>
              <a:rPr lang="es-CO" sz="1600" dirty="0" err="1" smtClean="0">
                <a:solidFill>
                  <a:schemeClr val="accent1"/>
                </a:solidFill>
              </a:rPr>
              <a:t>University</a:t>
            </a:r>
            <a:r>
              <a:rPr lang="es-CO" sz="1600" dirty="0" smtClean="0">
                <a:solidFill>
                  <a:schemeClr val="accent1"/>
                </a:solidFill>
              </a:rPr>
              <a:t> </a:t>
            </a:r>
            <a:r>
              <a:rPr lang="es-CO" sz="1600" dirty="0" err="1" smtClean="0">
                <a:solidFill>
                  <a:schemeClr val="accent1"/>
                </a:solidFill>
              </a:rPr>
              <a:t>Press</a:t>
            </a:r>
            <a:r>
              <a:rPr lang="es-CO" sz="1600" dirty="0" smtClean="0">
                <a:solidFill>
                  <a:schemeClr val="accent1"/>
                </a:solidFill>
              </a:rPr>
              <a:t>, 2003.</a:t>
            </a:r>
          </a:p>
          <a:p>
            <a:endParaRPr lang="es-CO" sz="1600" dirty="0" smtClean="0">
              <a:solidFill>
                <a:schemeClr val="accent1"/>
              </a:solidFill>
            </a:endParaRPr>
          </a:p>
          <a:p>
            <a:r>
              <a:rPr lang="es-CO" sz="1600" dirty="0" smtClean="0">
                <a:solidFill>
                  <a:schemeClr val="accent1"/>
                </a:solidFill>
              </a:rPr>
              <a:t>Robinson, Paul H. </a:t>
            </a:r>
            <a:r>
              <a:rPr lang="es-CO" sz="1600" dirty="0" err="1" smtClean="0">
                <a:solidFill>
                  <a:schemeClr val="accent1"/>
                </a:solidFill>
              </a:rPr>
              <a:t>Intuitions</a:t>
            </a:r>
            <a:r>
              <a:rPr lang="es-CO" sz="1600" dirty="0" smtClean="0">
                <a:solidFill>
                  <a:schemeClr val="accent1"/>
                </a:solidFill>
              </a:rPr>
              <a:t> of </a:t>
            </a:r>
            <a:r>
              <a:rPr lang="es-CO" sz="1600" dirty="0" err="1" smtClean="0">
                <a:solidFill>
                  <a:schemeClr val="accent1"/>
                </a:solidFill>
              </a:rPr>
              <a:t>Justice</a:t>
            </a:r>
            <a:r>
              <a:rPr lang="es-CO" sz="1600" dirty="0" smtClean="0">
                <a:solidFill>
                  <a:schemeClr val="accent1"/>
                </a:solidFill>
              </a:rPr>
              <a:t> and </a:t>
            </a:r>
            <a:r>
              <a:rPr lang="es-CO" sz="1600" dirty="0" err="1" smtClean="0">
                <a:solidFill>
                  <a:schemeClr val="accent1"/>
                </a:solidFill>
              </a:rPr>
              <a:t>the</a:t>
            </a:r>
            <a:r>
              <a:rPr lang="es-CO" sz="1600" dirty="0" smtClean="0">
                <a:solidFill>
                  <a:schemeClr val="accent1"/>
                </a:solidFill>
              </a:rPr>
              <a:t> </a:t>
            </a:r>
            <a:r>
              <a:rPr lang="es-CO" sz="1600" dirty="0" err="1" smtClean="0">
                <a:solidFill>
                  <a:schemeClr val="accent1"/>
                </a:solidFill>
              </a:rPr>
              <a:t>Utility</a:t>
            </a:r>
            <a:r>
              <a:rPr lang="es-CO" sz="1600" dirty="0" smtClean="0">
                <a:solidFill>
                  <a:schemeClr val="accent1"/>
                </a:solidFill>
              </a:rPr>
              <a:t> of </a:t>
            </a:r>
            <a:r>
              <a:rPr lang="es-CO" sz="1600" dirty="0" err="1" smtClean="0">
                <a:solidFill>
                  <a:schemeClr val="accent1"/>
                </a:solidFill>
              </a:rPr>
              <a:t>Desert</a:t>
            </a:r>
            <a:r>
              <a:rPr lang="es-CO" sz="1600" dirty="0" smtClean="0">
                <a:solidFill>
                  <a:schemeClr val="accent1"/>
                </a:solidFill>
              </a:rPr>
              <a:t>. New York. Oxford </a:t>
            </a:r>
            <a:r>
              <a:rPr lang="es-CO" sz="1600" dirty="0" err="1" smtClean="0">
                <a:solidFill>
                  <a:schemeClr val="accent1"/>
                </a:solidFill>
              </a:rPr>
              <a:t>University</a:t>
            </a:r>
            <a:r>
              <a:rPr lang="es-CO" sz="1600" dirty="0" smtClean="0">
                <a:solidFill>
                  <a:schemeClr val="accent1"/>
                </a:solidFill>
              </a:rPr>
              <a:t> </a:t>
            </a:r>
            <a:r>
              <a:rPr lang="es-CO" sz="1600" dirty="0" err="1" smtClean="0">
                <a:solidFill>
                  <a:schemeClr val="accent1"/>
                </a:solidFill>
              </a:rPr>
              <a:t>Press</a:t>
            </a:r>
            <a:r>
              <a:rPr lang="es-CO" sz="1600" dirty="0" smtClean="0">
                <a:solidFill>
                  <a:schemeClr val="accent1"/>
                </a:solidFill>
              </a:rPr>
              <a:t>, 2013. </a:t>
            </a:r>
          </a:p>
          <a:p>
            <a:endParaRPr lang="es-CO" sz="1600" dirty="0" smtClean="0">
              <a:solidFill>
                <a:schemeClr val="accent1"/>
              </a:solidFill>
            </a:endParaRPr>
          </a:p>
          <a:p>
            <a:r>
              <a:rPr lang="es-CO" sz="1600" dirty="0" smtClean="0">
                <a:solidFill>
                  <a:schemeClr val="accent1"/>
                </a:solidFill>
              </a:rPr>
              <a:t>ROXIN, Claus. Derecho penal. Parte general, t. 1. Traducción de Diego-Manuel Luzón Peña, Miguel Díaz y García </a:t>
            </a:r>
            <a:r>
              <a:rPr lang="es-CO" sz="1600" dirty="0" err="1" smtClean="0">
                <a:solidFill>
                  <a:schemeClr val="accent1"/>
                </a:solidFill>
              </a:rPr>
              <a:t>Conlledo</a:t>
            </a:r>
            <a:r>
              <a:rPr lang="es-CO" sz="1600" dirty="0" smtClean="0">
                <a:solidFill>
                  <a:schemeClr val="accent1"/>
                </a:solidFill>
              </a:rPr>
              <a:t> y Javier de Vicente </a:t>
            </a:r>
            <a:r>
              <a:rPr lang="es-CO" sz="1600" dirty="0" err="1" smtClean="0">
                <a:solidFill>
                  <a:schemeClr val="accent1"/>
                </a:solidFill>
              </a:rPr>
              <a:t>Remesal</a:t>
            </a:r>
            <a:r>
              <a:rPr lang="es-CO" sz="1600" dirty="0" smtClean="0">
                <a:solidFill>
                  <a:schemeClr val="accent1"/>
                </a:solidFill>
              </a:rPr>
              <a:t>. Madrid. </a:t>
            </a:r>
            <a:r>
              <a:rPr lang="es-CO" sz="1600" dirty="0" err="1" smtClean="0">
                <a:solidFill>
                  <a:schemeClr val="accent1"/>
                </a:solidFill>
              </a:rPr>
              <a:t>Civitas</a:t>
            </a:r>
            <a:r>
              <a:rPr lang="es-CO" sz="1600" dirty="0" smtClean="0">
                <a:solidFill>
                  <a:schemeClr val="accent1"/>
                </a:solidFill>
              </a:rPr>
              <a:t>. 1997. </a:t>
            </a:r>
          </a:p>
          <a:p>
            <a:endParaRPr lang="es-CO" sz="1600" dirty="0" smtClean="0">
              <a:solidFill>
                <a:schemeClr val="accent1"/>
              </a:solidFill>
            </a:endParaRPr>
          </a:p>
          <a:p>
            <a:r>
              <a:rPr lang="es-CO" sz="1600" dirty="0" smtClean="0">
                <a:solidFill>
                  <a:schemeClr val="accent1"/>
                </a:solidFill>
              </a:rPr>
              <a:t>ROXIN, Claus. La teoría del delito en la discusión actual. Traducción de Manuel A. Abanto Vásquez. Lima. </a:t>
            </a:r>
            <a:r>
              <a:rPr lang="es-CO" sz="1600" dirty="0" err="1" smtClean="0">
                <a:solidFill>
                  <a:schemeClr val="accent1"/>
                </a:solidFill>
              </a:rPr>
              <a:t>Grijley</a:t>
            </a:r>
            <a:r>
              <a:rPr lang="es-CO" sz="1600" dirty="0" smtClean="0">
                <a:solidFill>
                  <a:schemeClr val="accent1"/>
                </a:solidFill>
              </a:rPr>
              <a:t>. 2016. </a:t>
            </a:r>
          </a:p>
          <a:p>
            <a:endParaRPr lang="es-CO" sz="1600" dirty="0" smtClean="0">
              <a:solidFill>
                <a:schemeClr val="accent1"/>
              </a:solidFill>
            </a:endParaRPr>
          </a:p>
          <a:p>
            <a:r>
              <a:rPr lang="es-CO" sz="1600" dirty="0" smtClean="0">
                <a:solidFill>
                  <a:schemeClr val="accent1"/>
                </a:solidFill>
              </a:rPr>
              <a:t>Silva García, Germán. Criminología. Teoría sociológica del delito. Bogotá, Instituto Latinoamericano de Altos Estudios –ILAE–, 2011.</a:t>
            </a:r>
          </a:p>
          <a:p>
            <a:endParaRPr lang="es-CO" sz="1600" dirty="0" smtClean="0">
              <a:solidFill>
                <a:schemeClr val="accent1"/>
              </a:solidFill>
            </a:endParaRPr>
          </a:p>
          <a:p>
            <a:r>
              <a:rPr lang="es-CO" sz="1600" dirty="0" smtClean="0">
                <a:solidFill>
                  <a:schemeClr val="accent1"/>
                </a:solidFill>
              </a:rPr>
              <a:t>Silva Sánchez, Jesús-María. La expansión del derecho penal: aspectos de la política criminal en las sociedades postindustriales. Montevideo, B de f, 2006.</a:t>
            </a:r>
          </a:p>
          <a:p>
            <a:endParaRPr lang="es-CO" sz="1600" dirty="0" smtClean="0">
              <a:solidFill>
                <a:schemeClr val="accent1"/>
              </a:solidFill>
            </a:endParaRPr>
          </a:p>
          <a:p>
            <a:r>
              <a:rPr lang="es-CO" sz="1600" dirty="0" smtClean="0">
                <a:solidFill>
                  <a:schemeClr val="accent1"/>
                </a:solidFill>
              </a:rPr>
              <a:t>Silva Sánchez, Jesús-María. “¿</a:t>
            </a:r>
            <a:r>
              <a:rPr lang="es-CO" sz="1600" dirty="0" err="1" smtClean="0">
                <a:solidFill>
                  <a:schemeClr val="accent1"/>
                </a:solidFill>
              </a:rPr>
              <a:t>Nullum</a:t>
            </a:r>
            <a:r>
              <a:rPr lang="es-CO" sz="1600" dirty="0" smtClean="0">
                <a:solidFill>
                  <a:schemeClr val="accent1"/>
                </a:solidFill>
              </a:rPr>
              <a:t> crimen sine </a:t>
            </a:r>
            <a:r>
              <a:rPr lang="es-CO" sz="1600" dirty="0" err="1" smtClean="0">
                <a:solidFill>
                  <a:schemeClr val="accent1"/>
                </a:solidFill>
              </a:rPr>
              <a:t>poena</a:t>
            </a:r>
            <a:r>
              <a:rPr lang="es-CO" sz="1600" dirty="0" smtClean="0">
                <a:solidFill>
                  <a:schemeClr val="accent1"/>
                </a:solidFill>
              </a:rPr>
              <a:t>? Sobre las doctrinas penales de la ‘lucha contra la impunidad’ y del ‘derecho de la víctima al castigo del autor’”, en Santiago Mir Puig (</a:t>
            </a:r>
            <a:r>
              <a:rPr lang="es-CO" sz="1600" dirty="0" err="1" smtClean="0">
                <a:solidFill>
                  <a:schemeClr val="accent1"/>
                </a:solidFill>
              </a:rPr>
              <a:t>dir.</a:t>
            </a:r>
            <a:r>
              <a:rPr lang="es-CO" sz="1600" dirty="0" smtClean="0">
                <a:solidFill>
                  <a:schemeClr val="accent1"/>
                </a:solidFill>
              </a:rPr>
              <a:t>). Derecho penal del siglo xxi, Madrid, Consejo General del Poder Judicial, 2008.</a:t>
            </a:r>
          </a:p>
          <a:p>
            <a:endParaRPr lang="es-CO" sz="1600" dirty="0" smtClean="0">
              <a:solidFill>
                <a:schemeClr val="accent1"/>
              </a:solidFill>
            </a:endParaRPr>
          </a:p>
          <a:p>
            <a:r>
              <a:rPr lang="es-CO" sz="1600" dirty="0" smtClean="0">
                <a:solidFill>
                  <a:schemeClr val="accent1"/>
                </a:solidFill>
              </a:rPr>
              <a:t>Silva Sánchez, Jesús-María. Aproximación al derecho penal contemporáneo, segunda edición. Barcelona, Bosch, 2010.</a:t>
            </a:r>
          </a:p>
          <a:p>
            <a:endParaRPr lang="es-CO" sz="1600" dirty="0" smtClean="0">
              <a:solidFill>
                <a:schemeClr val="accent1"/>
              </a:solidFill>
            </a:endParaRPr>
          </a:p>
          <a:p>
            <a:r>
              <a:rPr lang="es-CO" sz="1600" dirty="0" err="1" smtClean="0">
                <a:solidFill>
                  <a:schemeClr val="accent1"/>
                </a:solidFill>
              </a:rPr>
              <a:t>Thaman</a:t>
            </a:r>
            <a:r>
              <a:rPr lang="es-CO" sz="1600" dirty="0" smtClean="0">
                <a:solidFill>
                  <a:schemeClr val="accent1"/>
                </a:solidFill>
              </a:rPr>
              <a:t>, Stephen C. “</a:t>
            </a:r>
            <a:r>
              <a:rPr lang="es-CO" sz="1600" dirty="0" err="1" smtClean="0">
                <a:solidFill>
                  <a:schemeClr val="accent1"/>
                </a:solidFill>
              </a:rPr>
              <a:t>Balancing</a:t>
            </a:r>
            <a:r>
              <a:rPr lang="es-CO" sz="1600" dirty="0" smtClean="0">
                <a:solidFill>
                  <a:schemeClr val="accent1"/>
                </a:solidFill>
              </a:rPr>
              <a:t> </a:t>
            </a:r>
            <a:r>
              <a:rPr lang="es-CO" sz="1600" dirty="0" err="1" smtClean="0">
                <a:solidFill>
                  <a:schemeClr val="accent1"/>
                </a:solidFill>
              </a:rPr>
              <a:t>Truth</a:t>
            </a:r>
            <a:r>
              <a:rPr lang="es-CO" sz="1600" dirty="0" smtClean="0">
                <a:solidFill>
                  <a:schemeClr val="accent1"/>
                </a:solidFill>
              </a:rPr>
              <a:t> </a:t>
            </a:r>
            <a:r>
              <a:rPr lang="es-CO" sz="1600" dirty="0" err="1" smtClean="0">
                <a:solidFill>
                  <a:schemeClr val="accent1"/>
                </a:solidFill>
              </a:rPr>
              <a:t>Against</a:t>
            </a:r>
            <a:r>
              <a:rPr lang="es-CO" sz="1600" dirty="0" smtClean="0">
                <a:solidFill>
                  <a:schemeClr val="accent1"/>
                </a:solidFill>
              </a:rPr>
              <a:t> Human </a:t>
            </a:r>
            <a:r>
              <a:rPr lang="es-CO" sz="1600" dirty="0" err="1" smtClean="0">
                <a:solidFill>
                  <a:schemeClr val="accent1"/>
                </a:solidFill>
              </a:rPr>
              <a:t>Rights</a:t>
            </a:r>
            <a:r>
              <a:rPr lang="es-CO" sz="1600" dirty="0" smtClean="0">
                <a:solidFill>
                  <a:schemeClr val="accent1"/>
                </a:solidFill>
              </a:rPr>
              <a:t>: A </a:t>
            </a:r>
            <a:r>
              <a:rPr lang="es-CO" sz="1600" dirty="0" err="1" smtClean="0">
                <a:solidFill>
                  <a:schemeClr val="accent1"/>
                </a:solidFill>
              </a:rPr>
              <a:t>Theory</a:t>
            </a:r>
            <a:r>
              <a:rPr lang="es-CO" sz="1600" dirty="0" smtClean="0">
                <a:solidFill>
                  <a:schemeClr val="accent1"/>
                </a:solidFill>
              </a:rPr>
              <a:t> of Modern </a:t>
            </a:r>
            <a:r>
              <a:rPr lang="es-CO" sz="1600" dirty="0" err="1" smtClean="0">
                <a:solidFill>
                  <a:schemeClr val="accent1"/>
                </a:solidFill>
              </a:rPr>
              <a:t>Exclusionary</a:t>
            </a:r>
            <a:r>
              <a:rPr lang="es-CO" sz="1600" dirty="0" smtClean="0">
                <a:solidFill>
                  <a:schemeClr val="accent1"/>
                </a:solidFill>
              </a:rPr>
              <a:t> Rules”, En Stephen C. </a:t>
            </a:r>
            <a:r>
              <a:rPr lang="es-CO" sz="1600" dirty="0" err="1" smtClean="0">
                <a:solidFill>
                  <a:schemeClr val="accent1"/>
                </a:solidFill>
              </a:rPr>
              <a:t>Thaman</a:t>
            </a:r>
            <a:r>
              <a:rPr lang="es-CO" sz="1600" dirty="0" smtClean="0">
                <a:solidFill>
                  <a:schemeClr val="accent1"/>
                </a:solidFill>
              </a:rPr>
              <a:t> (ed.). </a:t>
            </a:r>
            <a:r>
              <a:rPr lang="es-CO" sz="1600" dirty="0" err="1" smtClean="0">
                <a:solidFill>
                  <a:schemeClr val="accent1"/>
                </a:solidFill>
              </a:rPr>
              <a:t>Exclusionary</a:t>
            </a:r>
            <a:r>
              <a:rPr lang="es-CO" sz="1600" dirty="0" smtClean="0">
                <a:solidFill>
                  <a:schemeClr val="accent1"/>
                </a:solidFill>
              </a:rPr>
              <a:t> Rules in </a:t>
            </a:r>
            <a:r>
              <a:rPr lang="es-CO" sz="1600" dirty="0" err="1" smtClean="0">
                <a:solidFill>
                  <a:schemeClr val="accent1"/>
                </a:solidFill>
              </a:rPr>
              <a:t>Comparative</a:t>
            </a:r>
            <a:r>
              <a:rPr lang="es-CO" sz="1600" dirty="0" smtClean="0">
                <a:solidFill>
                  <a:schemeClr val="accent1"/>
                </a:solidFill>
              </a:rPr>
              <a:t> </a:t>
            </a:r>
            <a:r>
              <a:rPr lang="es-CO" sz="1600" dirty="0" err="1" smtClean="0">
                <a:solidFill>
                  <a:schemeClr val="accent1"/>
                </a:solidFill>
              </a:rPr>
              <a:t>Law</a:t>
            </a:r>
            <a:r>
              <a:rPr lang="es-CO" sz="1600" dirty="0" smtClean="0">
                <a:solidFill>
                  <a:schemeClr val="accent1"/>
                </a:solidFill>
              </a:rPr>
              <a:t>. </a:t>
            </a:r>
            <a:r>
              <a:rPr lang="es-CO" sz="1600" dirty="0" err="1" smtClean="0">
                <a:solidFill>
                  <a:schemeClr val="accent1"/>
                </a:solidFill>
              </a:rPr>
              <a:t>Dordrecht</a:t>
            </a:r>
            <a:r>
              <a:rPr lang="es-CO" sz="1600" dirty="0" smtClean="0">
                <a:solidFill>
                  <a:schemeClr val="accent1"/>
                </a:solidFill>
              </a:rPr>
              <a:t>. </a:t>
            </a:r>
            <a:r>
              <a:rPr lang="es-CO" sz="1600" dirty="0" err="1" smtClean="0">
                <a:solidFill>
                  <a:schemeClr val="accent1"/>
                </a:solidFill>
              </a:rPr>
              <a:t>Springer</a:t>
            </a:r>
            <a:r>
              <a:rPr lang="es-CO" sz="1600" dirty="0" smtClean="0">
                <a:solidFill>
                  <a:schemeClr val="accent1"/>
                </a:solidFill>
              </a:rPr>
              <a:t>, 2013.</a:t>
            </a:r>
          </a:p>
          <a:p>
            <a:endParaRPr lang="es-CO" sz="1600" dirty="0" smtClean="0">
              <a:solidFill>
                <a:schemeClr val="accent1"/>
              </a:solidFill>
            </a:endParaRPr>
          </a:p>
          <a:p>
            <a:r>
              <a:rPr lang="es-CO" sz="1600" dirty="0" err="1" smtClean="0">
                <a:solidFill>
                  <a:schemeClr val="accent1"/>
                </a:solidFill>
              </a:rPr>
              <a:t>Velandia</a:t>
            </a:r>
            <a:r>
              <a:rPr lang="es-CO" sz="1600" dirty="0" smtClean="0">
                <a:solidFill>
                  <a:schemeClr val="accent1"/>
                </a:solidFill>
              </a:rPr>
              <a:t> Montes, Rafael. (2015a). La </a:t>
            </a:r>
            <a:r>
              <a:rPr lang="es-CO" sz="1600" dirty="0" err="1" smtClean="0">
                <a:solidFill>
                  <a:schemeClr val="accent1"/>
                </a:solidFill>
              </a:rPr>
              <a:t>punitividad</a:t>
            </a:r>
            <a:r>
              <a:rPr lang="es-CO" sz="1600" dirty="0" smtClean="0">
                <a:solidFill>
                  <a:schemeClr val="accent1"/>
                </a:solidFill>
              </a:rPr>
              <a:t> electoral en las políticas penales contemporáneas, Tomo I. Bogotá, Instituto Latinoamericano de Altos Estudios –ILAE. Disponible en: http://www.ilae.edu.co/Ilae_Files/Libros/201507090851081068047782.pdf</a:t>
            </a:r>
          </a:p>
          <a:p>
            <a:endParaRPr lang="es-CO" sz="1600" dirty="0" smtClean="0">
              <a:solidFill>
                <a:schemeClr val="accent1"/>
              </a:solidFill>
            </a:endParaRPr>
          </a:p>
          <a:p>
            <a:r>
              <a:rPr lang="es-CO" sz="1600" dirty="0" err="1" smtClean="0">
                <a:solidFill>
                  <a:schemeClr val="accent1"/>
                </a:solidFill>
              </a:rPr>
              <a:t>Velandia</a:t>
            </a:r>
            <a:r>
              <a:rPr lang="es-CO" sz="1600" dirty="0" smtClean="0">
                <a:solidFill>
                  <a:schemeClr val="accent1"/>
                </a:solidFill>
              </a:rPr>
              <a:t> Montes, Rafael. (2015b). La </a:t>
            </a:r>
            <a:r>
              <a:rPr lang="es-CO" sz="1600" dirty="0" err="1" smtClean="0">
                <a:solidFill>
                  <a:schemeClr val="accent1"/>
                </a:solidFill>
              </a:rPr>
              <a:t>punitividad</a:t>
            </a:r>
            <a:r>
              <a:rPr lang="es-CO" sz="1600" dirty="0" smtClean="0">
                <a:solidFill>
                  <a:schemeClr val="accent1"/>
                </a:solidFill>
              </a:rPr>
              <a:t> electoral en las políticas penales contemporáneas, Tomo II. Bogotá, Instituto Latinoamericano de Altos Estudios –ILAE. Disponible en: http://www.ilae.edu.co/web/Ilae_Files/Libros/201509011112542030225977.pdf</a:t>
            </a:r>
          </a:p>
          <a:p>
            <a:endParaRPr lang="es-CO" sz="1600" dirty="0" smtClean="0">
              <a:solidFill>
                <a:schemeClr val="accent1"/>
              </a:solidFill>
            </a:endParaRPr>
          </a:p>
          <a:p>
            <a:r>
              <a:rPr lang="es-CO" sz="1600" dirty="0" err="1" smtClean="0">
                <a:solidFill>
                  <a:schemeClr val="accent1"/>
                </a:solidFill>
              </a:rPr>
              <a:t>Velandia</a:t>
            </a:r>
            <a:r>
              <a:rPr lang="es-CO" sz="1600" dirty="0" smtClean="0">
                <a:solidFill>
                  <a:schemeClr val="accent1"/>
                </a:solidFill>
              </a:rPr>
              <a:t> Montes, Rafael. Del populismo penal a la </a:t>
            </a:r>
            <a:r>
              <a:rPr lang="es-CO" sz="1600" dirty="0" err="1" smtClean="0">
                <a:solidFill>
                  <a:schemeClr val="accent1"/>
                </a:solidFill>
              </a:rPr>
              <a:t>punitividad</a:t>
            </a:r>
            <a:r>
              <a:rPr lang="es-CO" sz="1600" dirty="0" smtClean="0">
                <a:solidFill>
                  <a:schemeClr val="accent1"/>
                </a:solidFill>
              </a:rPr>
              <a:t>: la política penal en Colombia en el siglo XXI. Bogotá. Universidad Católica de Colombia, 2017. Disponible en: http://publicaciones.ucatolica.edu.co/pdf/del-populismo.pdf</a:t>
            </a:r>
          </a:p>
          <a:p>
            <a:endParaRPr lang="es-CO" sz="9600" dirty="0">
              <a:solidFill>
                <a:schemeClr val="accent1"/>
              </a:solidFill>
            </a:endParaRPr>
          </a:p>
        </p:txBody>
      </p:sp>
      <p:sp>
        <p:nvSpPr>
          <p:cNvPr id="15" name="CuadroTexto 14"/>
          <p:cNvSpPr txBox="1"/>
          <p:nvPr/>
        </p:nvSpPr>
        <p:spPr>
          <a:xfrm flipH="1">
            <a:off x="627288" y="34200359"/>
            <a:ext cx="10711542" cy="1569660"/>
          </a:xfrm>
          <a:prstGeom prst="rect">
            <a:avLst/>
          </a:prstGeom>
          <a:noFill/>
        </p:spPr>
        <p:txBody>
          <a:bodyPr wrap="square" rtlCol="0">
            <a:spAutoFit/>
          </a:bodyPr>
          <a:lstStyle/>
          <a:p>
            <a:r>
              <a:rPr lang="es-CO" sz="9600" dirty="0" smtClean="0">
                <a:solidFill>
                  <a:schemeClr val="accent1"/>
                </a:solidFill>
              </a:rPr>
              <a:t>Bogotá, D. C.</a:t>
            </a:r>
            <a:endParaRPr lang="es-CO" sz="9600" dirty="0">
              <a:solidFill>
                <a:schemeClr val="accent1"/>
              </a:solidFill>
            </a:endParaRPr>
          </a:p>
        </p:txBody>
      </p:sp>
    </p:spTree>
    <p:extLst>
      <p:ext uri="{BB962C8B-B14F-4D97-AF65-F5344CB8AC3E}">
        <p14:creationId xmlns:p14="http://schemas.microsoft.com/office/powerpoint/2010/main" val="1227804795"/>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681</TotalTime>
  <Words>2270</Words>
  <Application>Microsoft Office PowerPoint</Application>
  <PresentationFormat>Personalizado</PresentationFormat>
  <Paragraphs>61</Paragraphs>
  <Slides>1</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vt:i4>
      </vt:variant>
    </vt:vector>
  </HeadingPairs>
  <TitlesOfParts>
    <vt:vector size="5" baseType="lpstr">
      <vt:lpstr>Arial</vt:lpstr>
      <vt:lpstr>Calibri</vt:lpstr>
      <vt:lpstr>Calibri Light</vt:lpstr>
      <vt:lpstr>Tema de Office</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abdel alexis arenas suárez</dc:creator>
  <cp:lastModifiedBy>Sandra Milena García Farfán</cp:lastModifiedBy>
  <cp:revision>12</cp:revision>
  <dcterms:created xsi:type="dcterms:W3CDTF">2019-04-02T11:07:53Z</dcterms:created>
  <dcterms:modified xsi:type="dcterms:W3CDTF">2019-12-09T16:59:17Z</dcterms:modified>
</cp:coreProperties>
</file>