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7" r:id="rId2"/>
  </p:sldIdLst>
  <p:sldSz cx="32399288" cy="5039995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CC"/>
    <a:srgbClr val="FFCC00"/>
    <a:srgbClr val="FFCC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Sin estilo ni cuadrícula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00A15C55-8517-42AA-B614-E9B94910E393}" styleName="Estilo medio 2 - Énfasis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4C1A8A3-306A-4EB7-A6B1-4F7E0EB9C5D6}" styleName="Estilo medio 3 - Énfasis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6E25E649-3F16-4E02-A733-19D2CDBF48F0}" styleName="Estilo medio 3 - Énfasis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DBED569-4797-4DF1-A0F4-6AAB3CD982D8}" styleName="Estilo claro 3 - Acento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7DF18680-E054-41AD-8BC1-D1AEF772440D}" styleName="Estilo medio 2 - Énfasis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>
        <p:scale>
          <a:sx n="33" d="100"/>
          <a:sy n="33" d="100"/>
        </p:scale>
        <p:origin x="418" y="19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8AC1EF42-81F5-4353-9A42-C5853152C8BF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1889124" y="5403058"/>
            <a:ext cx="12314237" cy="189007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b="1">
                <a:latin typeface="Bookman Old Style" panose="02050604050505020204" pitchFamily="18" charset="0"/>
              </a:defRPr>
            </a:lvl1pPr>
          </a:lstStyle>
          <a:p>
            <a:pPr lvl="0"/>
            <a:r>
              <a:rPr lang="es-ES" dirty="0"/>
              <a:t>Título del Póster</a:t>
            </a:r>
          </a:p>
        </p:txBody>
      </p:sp>
      <p:sp>
        <p:nvSpPr>
          <p:cNvPr id="5" name="Marcador de contenido 4">
            <a:extLst>
              <a:ext uri="{FF2B5EF4-FFF2-40B4-BE49-F238E27FC236}">
                <a16:creationId xmlns:a16="http://schemas.microsoft.com/office/drawing/2014/main" id="{41FEF63D-E190-4709-AFCA-4F82132EAACA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1889124" y="7702712"/>
            <a:ext cx="27615515" cy="1077436"/>
          </a:xfrm>
          <a:prstGeom prst="rect">
            <a:avLst/>
          </a:prstGeom>
        </p:spPr>
        <p:txBody>
          <a:bodyPr/>
          <a:lstStyle>
            <a:lvl3pPr marL="3239902" indent="0">
              <a:buNone/>
              <a:defRPr sz="5400">
                <a:latin typeface="Bookman Old Style" panose="02050604050505020204" pitchFamily="18" charset="0"/>
              </a:defRPr>
            </a:lvl3pPr>
          </a:lstStyle>
          <a:p>
            <a:pPr lvl="2"/>
            <a:r>
              <a:rPr lang="es-ES" dirty="0"/>
              <a:t>Correo Electrónico, Programa de posgrado </a:t>
            </a:r>
            <a:endParaRPr lang="es-CO" dirty="0"/>
          </a:p>
        </p:txBody>
      </p:sp>
      <p:sp>
        <p:nvSpPr>
          <p:cNvPr id="7" name="Marcador de contenido 6">
            <a:extLst>
              <a:ext uri="{FF2B5EF4-FFF2-40B4-BE49-F238E27FC236}">
                <a16:creationId xmlns:a16="http://schemas.microsoft.com/office/drawing/2014/main" id="{6C1A32C8-1D74-45EE-86E8-76CB37CBCCE5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1889125" y="47366239"/>
            <a:ext cx="27615514" cy="1645602"/>
          </a:xfrm>
          <a:prstGeom prst="rect">
            <a:avLst/>
          </a:prstGeom>
        </p:spPr>
        <p:txBody>
          <a:bodyPr/>
          <a:lstStyle>
            <a:lvl2pPr marL="1619951" indent="0">
              <a:buNone/>
              <a:defRPr/>
            </a:lvl2pPr>
            <a:lvl3pPr marL="0" indent="0">
              <a:buNone/>
              <a:defRPr b="1">
                <a:latin typeface="Bookman Old Style" panose="02050604050505020204" pitchFamily="18" charset="0"/>
              </a:defRPr>
            </a:lvl3pPr>
            <a:lvl5pPr marL="0" indent="-809976">
              <a:buFont typeface="Wingdings" panose="05000000000000000000" pitchFamily="2" charset="2"/>
              <a:buChar char="Ø"/>
              <a:defRPr/>
            </a:lvl5pPr>
          </a:lstStyle>
          <a:p>
            <a:pPr lvl="2"/>
            <a:r>
              <a:rPr lang="es-ES" dirty="0"/>
              <a:t>Referencias</a:t>
            </a:r>
          </a:p>
          <a:p>
            <a:pPr lvl="4"/>
            <a:endParaRPr lang="es-CO" dirty="0"/>
          </a:p>
        </p:txBody>
      </p:sp>
      <p:sp>
        <p:nvSpPr>
          <p:cNvPr id="9" name="Marcador de contenido 8">
            <a:extLst>
              <a:ext uri="{FF2B5EF4-FFF2-40B4-BE49-F238E27FC236}">
                <a16:creationId xmlns:a16="http://schemas.microsoft.com/office/drawing/2014/main" id="{ECAC6B16-A95E-4771-A98A-A25EB4AA2A61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1889124" y="9267511"/>
            <a:ext cx="27615515" cy="3978909"/>
          </a:xfrm>
          <a:prstGeom prst="rect">
            <a:avLst/>
          </a:prstGeom>
        </p:spPr>
        <p:txBody>
          <a:bodyPr/>
          <a:lstStyle>
            <a:lvl2pPr marL="0" indent="0">
              <a:buNone/>
              <a:defRPr b="1">
                <a:latin typeface="Bookman Old Style" panose="02050604050505020204" pitchFamily="18" charset="0"/>
              </a:defRPr>
            </a:lvl2pPr>
          </a:lstStyle>
          <a:p>
            <a:pPr lvl="1"/>
            <a:r>
              <a:rPr lang="es-ES" dirty="0"/>
              <a:t>Introducción</a:t>
            </a:r>
            <a:endParaRPr lang="es-CO" dirty="0"/>
          </a:p>
        </p:txBody>
      </p:sp>
      <p:sp>
        <p:nvSpPr>
          <p:cNvPr id="11" name="Marcador de contenido 10">
            <a:extLst>
              <a:ext uri="{FF2B5EF4-FFF2-40B4-BE49-F238E27FC236}">
                <a16:creationId xmlns:a16="http://schemas.microsoft.com/office/drawing/2014/main" id="{7B8F214D-B07E-404F-A7AA-AAD8420F210C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1889124" y="13773152"/>
            <a:ext cx="27615515" cy="14044612"/>
          </a:xfrm>
          <a:prstGeom prst="rect">
            <a:avLst/>
          </a:prstGeom>
        </p:spPr>
        <p:txBody>
          <a:bodyPr/>
          <a:lstStyle>
            <a:lvl2pPr marL="0" indent="0">
              <a:buNone/>
              <a:defRPr b="1">
                <a:latin typeface="Bookman Old Style" panose="02050604050505020204" pitchFamily="18" charset="0"/>
              </a:defRPr>
            </a:lvl2pPr>
          </a:lstStyle>
          <a:p>
            <a:pPr lvl="1"/>
            <a:r>
              <a:rPr lang="es-ES" dirty="0"/>
              <a:t>Método o Técnica</a:t>
            </a:r>
          </a:p>
        </p:txBody>
      </p:sp>
      <p:sp>
        <p:nvSpPr>
          <p:cNvPr id="13" name="Marcador de contenido 12">
            <a:extLst>
              <a:ext uri="{FF2B5EF4-FFF2-40B4-BE49-F238E27FC236}">
                <a16:creationId xmlns:a16="http://schemas.microsoft.com/office/drawing/2014/main" id="{81246723-5A66-4A08-A66B-C0A0ECED47E3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1889124" y="28260993"/>
            <a:ext cx="15728950" cy="18578513"/>
          </a:xfrm>
          <a:prstGeom prst="rect">
            <a:avLst/>
          </a:prstGeom>
        </p:spPr>
        <p:txBody>
          <a:bodyPr/>
          <a:lstStyle>
            <a:lvl2pPr marL="0" indent="0">
              <a:buNone/>
              <a:defRPr b="1">
                <a:latin typeface="Bookman Old Style" panose="02050604050505020204" pitchFamily="18" charset="0"/>
              </a:defRPr>
            </a:lvl2pPr>
            <a:lvl3pPr marL="3239902" indent="0">
              <a:buNone/>
              <a:defRPr/>
            </a:lvl3pPr>
          </a:lstStyle>
          <a:p>
            <a:pPr lvl="1"/>
            <a:r>
              <a:rPr lang="es-ES" dirty="0"/>
              <a:t>Aplicación en Colombia</a:t>
            </a:r>
          </a:p>
        </p:txBody>
      </p:sp>
      <p:sp>
        <p:nvSpPr>
          <p:cNvPr id="15" name="Marcador de texto 14">
            <a:extLst>
              <a:ext uri="{FF2B5EF4-FFF2-40B4-BE49-F238E27FC236}">
                <a16:creationId xmlns:a16="http://schemas.microsoft.com/office/drawing/2014/main" id="{5C3571D2-BCF9-4451-88E0-CABF40964E47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8105438" y="36977956"/>
            <a:ext cx="11399837" cy="9861550"/>
          </a:xfrm>
          <a:prstGeom prst="rect">
            <a:avLst/>
          </a:prstGeom>
        </p:spPr>
        <p:txBody>
          <a:bodyPr/>
          <a:lstStyle>
            <a:lvl2pPr marL="0" indent="0">
              <a:buFont typeface="Wingdings" panose="05000000000000000000" pitchFamily="2" charset="2"/>
              <a:buNone/>
              <a:defRPr b="1">
                <a:latin typeface="Bookman Old Style" panose="02050604050505020204" pitchFamily="18" charset="0"/>
              </a:defRPr>
            </a:lvl2pPr>
          </a:lstStyle>
          <a:p>
            <a:pPr lvl="1"/>
            <a:r>
              <a:rPr lang="es-ES" dirty="0"/>
              <a:t>Conclusiones</a:t>
            </a:r>
          </a:p>
          <a:p>
            <a:pPr lvl="1"/>
            <a:endParaRPr lang="es-ES" dirty="0"/>
          </a:p>
          <a:p>
            <a:pPr lvl="1"/>
            <a:endParaRPr lang="es-CO" dirty="0"/>
          </a:p>
        </p:txBody>
      </p:sp>
      <p:sp>
        <p:nvSpPr>
          <p:cNvPr id="17" name="Marcador de posición de imagen 16">
            <a:extLst>
              <a:ext uri="{FF2B5EF4-FFF2-40B4-BE49-F238E27FC236}">
                <a16:creationId xmlns:a16="http://schemas.microsoft.com/office/drawing/2014/main" id="{97A5D920-7FD9-401C-9A12-C750F4853036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18104802" y="28260993"/>
            <a:ext cx="11399837" cy="8229600"/>
          </a:xfrm>
          <a:prstGeom prst="rect">
            <a:avLst/>
          </a:prstGeom>
        </p:spPr>
        <p:txBody>
          <a:bodyPr/>
          <a:lstStyle/>
          <a:p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8282039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EF0F2603-5EEE-42FA-98E8-28A9AE0E3A67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32399288" cy="50399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15570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</p:sldLayoutIdLst>
  <p:txStyles>
    <p:titleStyle>
      <a:lvl1pPr algn="l" defTabSz="3239902" rtl="0" eaLnBrk="1" latinLnBrk="0" hangingPunct="1">
        <a:lnSpc>
          <a:spcPct val="90000"/>
        </a:lnSpc>
        <a:spcBef>
          <a:spcPct val="0"/>
        </a:spcBef>
        <a:buNone/>
        <a:defRPr sz="1559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809976" indent="-809976" algn="l" defTabSz="3239902" rtl="0" eaLnBrk="1" latinLnBrk="0" hangingPunct="1">
        <a:lnSpc>
          <a:spcPct val="90000"/>
        </a:lnSpc>
        <a:spcBef>
          <a:spcPts val="3543"/>
        </a:spcBef>
        <a:buFont typeface="Arial" panose="020B0604020202020204" pitchFamily="34" charset="0"/>
        <a:buChar char="•"/>
        <a:defRPr sz="9921" kern="1200">
          <a:solidFill>
            <a:schemeClr val="tx1"/>
          </a:solidFill>
          <a:latin typeface="+mn-lt"/>
          <a:ea typeface="+mn-ea"/>
          <a:cs typeface="+mn-cs"/>
        </a:defRPr>
      </a:lvl1pPr>
      <a:lvl2pPr marL="2429927" indent="-809976" algn="l" defTabSz="3239902" rtl="0" eaLnBrk="1" latinLnBrk="0" hangingPunct="1">
        <a:lnSpc>
          <a:spcPct val="90000"/>
        </a:lnSpc>
        <a:spcBef>
          <a:spcPts val="1772"/>
        </a:spcBef>
        <a:buFont typeface="Arial" panose="020B0604020202020204" pitchFamily="34" charset="0"/>
        <a:buChar char="•"/>
        <a:defRPr sz="8504" kern="1200">
          <a:solidFill>
            <a:schemeClr val="tx1"/>
          </a:solidFill>
          <a:latin typeface="+mn-lt"/>
          <a:ea typeface="+mn-ea"/>
          <a:cs typeface="+mn-cs"/>
        </a:defRPr>
      </a:lvl2pPr>
      <a:lvl3pPr marL="4049878" indent="-809976" algn="l" defTabSz="3239902" rtl="0" eaLnBrk="1" latinLnBrk="0" hangingPunct="1">
        <a:lnSpc>
          <a:spcPct val="90000"/>
        </a:lnSpc>
        <a:spcBef>
          <a:spcPts val="1772"/>
        </a:spcBef>
        <a:buFont typeface="Arial" panose="020B0604020202020204" pitchFamily="34" charset="0"/>
        <a:buChar char="•"/>
        <a:defRPr sz="7086" kern="1200">
          <a:solidFill>
            <a:schemeClr val="tx1"/>
          </a:solidFill>
          <a:latin typeface="+mn-lt"/>
          <a:ea typeface="+mn-ea"/>
          <a:cs typeface="+mn-cs"/>
        </a:defRPr>
      </a:lvl3pPr>
      <a:lvl4pPr marL="5669829" indent="-809976" algn="l" defTabSz="3239902" rtl="0" eaLnBrk="1" latinLnBrk="0" hangingPunct="1">
        <a:lnSpc>
          <a:spcPct val="90000"/>
        </a:lnSpc>
        <a:spcBef>
          <a:spcPts val="1772"/>
        </a:spcBef>
        <a:buFont typeface="Arial" panose="020B0604020202020204" pitchFamily="34" charset="0"/>
        <a:buChar char="•"/>
        <a:defRPr sz="6378" kern="1200">
          <a:solidFill>
            <a:schemeClr val="tx1"/>
          </a:solidFill>
          <a:latin typeface="+mn-lt"/>
          <a:ea typeface="+mn-ea"/>
          <a:cs typeface="+mn-cs"/>
        </a:defRPr>
      </a:lvl4pPr>
      <a:lvl5pPr marL="7289780" indent="-809976" algn="l" defTabSz="3239902" rtl="0" eaLnBrk="1" latinLnBrk="0" hangingPunct="1">
        <a:lnSpc>
          <a:spcPct val="90000"/>
        </a:lnSpc>
        <a:spcBef>
          <a:spcPts val="1772"/>
        </a:spcBef>
        <a:buFont typeface="Arial" panose="020B0604020202020204" pitchFamily="34" charset="0"/>
        <a:buChar char="•"/>
        <a:defRPr sz="6378" kern="1200">
          <a:solidFill>
            <a:schemeClr val="tx1"/>
          </a:solidFill>
          <a:latin typeface="+mn-lt"/>
          <a:ea typeface="+mn-ea"/>
          <a:cs typeface="+mn-cs"/>
        </a:defRPr>
      </a:lvl5pPr>
      <a:lvl6pPr marL="8909731" indent="-809976" algn="l" defTabSz="3239902" rtl="0" eaLnBrk="1" latinLnBrk="0" hangingPunct="1">
        <a:lnSpc>
          <a:spcPct val="90000"/>
        </a:lnSpc>
        <a:spcBef>
          <a:spcPts val="1772"/>
        </a:spcBef>
        <a:buFont typeface="Arial" panose="020B0604020202020204" pitchFamily="34" charset="0"/>
        <a:buChar char="•"/>
        <a:defRPr sz="6378" kern="1200">
          <a:solidFill>
            <a:schemeClr val="tx1"/>
          </a:solidFill>
          <a:latin typeface="+mn-lt"/>
          <a:ea typeface="+mn-ea"/>
          <a:cs typeface="+mn-cs"/>
        </a:defRPr>
      </a:lvl6pPr>
      <a:lvl7pPr marL="10529682" indent="-809976" algn="l" defTabSz="3239902" rtl="0" eaLnBrk="1" latinLnBrk="0" hangingPunct="1">
        <a:lnSpc>
          <a:spcPct val="90000"/>
        </a:lnSpc>
        <a:spcBef>
          <a:spcPts val="1772"/>
        </a:spcBef>
        <a:buFont typeface="Arial" panose="020B0604020202020204" pitchFamily="34" charset="0"/>
        <a:buChar char="•"/>
        <a:defRPr sz="6378" kern="1200">
          <a:solidFill>
            <a:schemeClr val="tx1"/>
          </a:solidFill>
          <a:latin typeface="+mn-lt"/>
          <a:ea typeface="+mn-ea"/>
          <a:cs typeface="+mn-cs"/>
        </a:defRPr>
      </a:lvl7pPr>
      <a:lvl8pPr marL="12149633" indent="-809976" algn="l" defTabSz="3239902" rtl="0" eaLnBrk="1" latinLnBrk="0" hangingPunct="1">
        <a:lnSpc>
          <a:spcPct val="90000"/>
        </a:lnSpc>
        <a:spcBef>
          <a:spcPts val="1772"/>
        </a:spcBef>
        <a:buFont typeface="Arial" panose="020B0604020202020204" pitchFamily="34" charset="0"/>
        <a:buChar char="•"/>
        <a:defRPr sz="6378" kern="1200">
          <a:solidFill>
            <a:schemeClr val="tx1"/>
          </a:solidFill>
          <a:latin typeface="+mn-lt"/>
          <a:ea typeface="+mn-ea"/>
          <a:cs typeface="+mn-cs"/>
        </a:defRPr>
      </a:lvl8pPr>
      <a:lvl9pPr marL="13769584" indent="-809976" algn="l" defTabSz="3239902" rtl="0" eaLnBrk="1" latinLnBrk="0" hangingPunct="1">
        <a:lnSpc>
          <a:spcPct val="90000"/>
        </a:lnSpc>
        <a:spcBef>
          <a:spcPts val="1772"/>
        </a:spcBef>
        <a:buFont typeface="Arial" panose="020B0604020202020204" pitchFamily="34" charset="0"/>
        <a:buChar char="•"/>
        <a:defRPr sz="637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239902" rtl="0" eaLnBrk="1" latinLnBrk="0" hangingPunct="1">
        <a:defRPr sz="6378" kern="1200">
          <a:solidFill>
            <a:schemeClr val="tx1"/>
          </a:solidFill>
          <a:latin typeface="+mn-lt"/>
          <a:ea typeface="+mn-ea"/>
          <a:cs typeface="+mn-cs"/>
        </a:defRPr>
      </a:lvl1pPr>
      <a:lvl2pPr marL="1619951" algn="l" defTabSz="3239902" rtl="0" eaLnBrk="1" latinLnBrk="0" hangingPunct="1">
        <a:defRPr sz="6378" kern="1200">
          <a:solidFill>
            <a:schemeClr val="tx1"/>
          </a:solidFill>
          <a:latin typeface="+mn-lt"/>
          <a:ea typeface="+mn-ea"/>
          <a:cs typeface="+mn-cs"/>
        </a:defRPr>
      </a:lvl2pPr>
      <a:lvl3pPr marL="3239902" algn="l" defTabSz="3239902" rtl="0" eaLnBrk="1" latinLnBrk="0" hangingPunct="1">
        <a:defRPr sz="6378" kern="1200">
          <a:solidFill>
            <a:schemeClr val="tx1"/>
          </a:solidFill>
          <a:latin typeface="+mn-lt"/>
          <a:ea typeface="+mn-ea"/>
          <a:cs typeface="+mn-cs"/>
        </a:defRPr>
      </a:lvl3pPr>
      <a:lvl4pPr marL="4859853" algn="l" defTabSz="3239902" rtl="0" eaLnBrk="1" latinLnBrk="0" hangingPunct="1">
        <a:defRPr sz="6378" kern="1200">
          <a:solidFill>
            <a:schemeClr val="tx1"/>
          </a:solidFill>
          <a:latin typeface="+mn-lt"/>
          <a:ea typeface="+mn-ea"/>
          <a:cs typeface="+mn-cs"/>
        </a:defRPr>
      </a:lvl4pPr>
      <a:lvl5pPr marL="6479804" algn="l" defTabSz="3239902" rtl="0" eaLnBrk="1" latinLnBrk="0" hangingPunct="1">
        <a:defRPr sz="6378" kern="1200">
          <a:solidFill>
            <a:schemeClr val="tx1"/>
          </a:solidFill>
          <a:latin typeface="+mn-lt"/>
          <a:ea typeface="+mn-ea"/>
          <a:cs typeface="+mn-cs"/>
        </a:defRPr>
      </a:lvl5pPr>
      <a:lvl6pPr marL="8099755" algn="l" defTabSz="3239902" rtl="0" eaLnBrk="1" latinLnBrk="0" hangingPunct="1">
        <a:defRPr sz="6378" kern="1200">
          <a:solidFill>
            <a:schemeClr val="tx1"/>
          </a:solidFill>
          <a:latin typeface="+mn-lt"/>
          <a:ea typeface="+mn-ea"/>
          <a:cs typeface="+mn-cs"/>
        </a:defRPr>
      </a:lvl6pPr>
      <a:lvl7pPr marL="9719706" algn="l" defTabSz="3239902" rtl="0" eaLnBrk="1" latinLnBrk="0" hangingPunct="1">
        <a:defRPr sz="6378" kern="1200">
          <a:solidFill>
            <a:schemeClr val="tx1"/>
          </a:solidFill>
          <a:latin typeface="+mn-lt"/>
          <a:ea typeface="+mn-ea"/>
          <a:cs typeface="+mn-cs"/>
        </a:defRPr>
      </a:lvl7pPr>
      <a:lvl8pPr marL="11339657" algn="l" defTabSz="3239902" rtl="0" eaLnBrk="1" latinLnBrk="0" hangingPunct="1">
        <a:defRPr sz="6378" kern="1200">
          <a:solidFill>
            <a:schemeClr val="tx1"/>
          </a:solidFill>
          <a:latin typeface="+mn-lt"/>
          <a:ea typeface="+mn-ea"/>
          <a:cs typeface="+mn-cs"/>
        </a:defRPr>
      </a:lvl8pPr>
      <a:lvl9pPr marL="12959608" algn="l" defTabSz="3239902" rtl="0" eaLnBrk="1" latinLnBrk="0" hangingPunct="1">
        <a:defRPr sz="637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emf"/><Relationship Id="rId3" Type="http://schemas.microsoft.com/office/2007/relationships/hdphoto" Target="../media/hdphoto1.wdp"/><Relationship Id="rId7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microsoft.com/office/2007/relationships/hdphoto" Target="../media/hdphoto2.wdp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Imagen 24">
            <a:extLst>
              <a:ext uri="{FF2B5EF4-FFF2-40B4-BE49-F238E27FC236}">
                <a16:creationId xmlns:a16="http://schemas.microsoft.com/office/drawing/2014/main" id="{7AB366B6-376A-5835-6691-A24F76E4540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31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5150" b="89986" l="6561" r="96521">
                        <a14:foregroundMark x1="38270" y1="55937" x2="40656" y2="68956"/>
                        <a14:foregroundMark x1="40656" y1="68956" x2="16302" y2="86838"/>
                        <a14:foregroundMark x1="16302" y1="86838" x2="6561" y2="86123"/>
                        <a14:foregroundMark x1="6561" y1="86123" x2="11034" y2="74964"/>
                        <a14:foregroundMark x1="11034" y1="74964" x2="37575" y2="60515"/>
                        <a14:foregroundMark x1="37575" y1="60515" x2="38270" y2="56080"/>
                        <a14:foregroundMark x1="44433" y1="49499" x2="49105" y2="60515"/>
                        <a14:foregroundMark x1="49105" y1="60515" x2="52982" y2="64092"/>
                        <a14:foregroundMark x1="44831" y1="54506" x2="48211" y2="59800"/>
                        <a14:foregroundMark x1="91750" y1="13305" x2="96521" y2="5150"/>
                        <a14:foregroundMark x1="63917" y1="53219" x2="70974" y2="47639"/>
                        <a14:backgroundMark x1="80119" y1="46638" x2="72565" y2="52647"/>
                        <a14:backgroundMark x1="72565" y1="52647" x2="63817" y2="65522"/>
                        <a14:backgroundMark x1="63817" y1="65522" x2="59145" y2="78684"/>
                        <a14:backgroundMark x1="59145" y1="78684" x2="59443" y2="78970"/>
                      </a14:backgroundRemoval>
                    </a14:imgEffect>
                  </a14:imgLayer>
                </a14:imgProps>
              </a:ext>
            </a:extLst>
          </a:blip>
          <a:srcRect l="5375" r="2468"/>
          <a:stretch/>
        </p:blipFill>
        <p:spPr>
          <a:xfrm>
            <a:off x="-188348" y="3119417"/>
            <a:ext cx="32399288" cy="24428464"/>
          </a:xfrm>
          <a:prstGeom prst="rect">
            <a:avLst/>
          </a:prstGeom>
        </p:spPr>
      </p:pic>
      <p:sp>
        <p:nvSpPr>
          <p:cNvPr id="2" name="Marcador de contenido 1">
            <a:extLst>
              <a:ext uri="{FF2B5EF4-FFF2-40B4-BE49-F238E27FC236}">
                <a16:creationId xmlns:a16="http://schemas.microsoft.com/office/drawing/2014/main" id="{2BB4D59A-852F-4855-96BA-897DA5A46C01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1083191" y="5358264"/>
            <a:ext cx="31127749" cy="1680825"/>
          </a:xfrm>
        </p:spPr>
        <p:txBody>
          <a:bodyPr>
            <a:normAutofit fontScale="70000" lnSpcReduction="20000"/>
          </a:bodyPr>
          <a:lstStyle/>
          <a:p>
            <a:pPr algn="ctr"/>
            <a:r>
              <a:rPr lang="es-ES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Alternativas al traslape en refuerzo estructural: </a:t>
            </a:r>
            <a:br>
              <a:rPr lang="es-ES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</a:br>
            <a:r>
              <a:rPr lang="es-ES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análisis normativo y técnico desde la práctica internacional</a:t>
            </a:r>
            <a:endParaRPr lang="es-CO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E9448506-55BA-4E04-83FB-819691B1EEC7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571796" y="6986489"/>
            <a:ext cx="31249322" cy="776634"/>
          </a:xfrm>
          <a:ln>
            <a:solidFill>
              <a:schemeClr val="bg1">
                <a:lumMod val="75000"/>
              </a:schemeClr>
            </a:solidFill>
          </a:ln>
        </p:spPr>
        <p:txBody>
          <a:bodyPr anchor="t" anchorCtr="0">
            <a:normAutofit/>
          </a:bodyPr>
          <a:lstStyle/>
          <a:p>
            <a:pPr marL="0" indent="0" algn="ctr">
              <a:buNone/>
            </a:pPr>
            <a:r>
              <a:rPr lang="es-CO" sz="4400" dirty="0"/>
              <a:t>Johana Inés Pérez Estrada – joainpe@gmail.com – Especialización en estructuras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D8135CBE-DD73-4B3C-A7A1-2C7872171015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1083192" y="48330576"/>
            <a:ext cx="31127748" cy="736983"/>
          </a:xfrm>
          <a:ln>
            <a:noFill/>
          </a:ln>
        </p:spPr>
        <p:txBody>
          <a:bodyPr numCol="2" anchor="ctr">
            <a:noAutofit/>
          </a:bodyPr>
          <a:lstStyle/>
          <a:p>
            <a:pPr marL="0" indent="0" algn="ctr">
              <a:buNone/>
            </a:pPr>
            <a:r>
              <a:rPr lang="es-ES" sz="2800" dirty="0">
                <a:solidFill>
                  <a:schemeClr val="bg1">
                    <a:lumMod val="50000"/>
                  </a:schemeClr>
                </a:solidFill>
              </a:rPr>
              <a:t>NSR-10 (2022). Reglamento Colombiano de Construcción Sismo Resistente.</a:t>
            </a:r>
            <a:br>
              <a:rPr lang="es-ES" sz="2800" dirty="0">
                <a:solidFill>
                  <a:schemeClr val="bg1">
                    <a:lumMod val="50000"/>
                  </a:schemeClr>
                </a:solidFill>
              </a:rPr>
            </a:br>
            <a:r>
              <a:rPr lang="es-ES" sz="2800" dirty="0">
                <a:solidFill>
                  <a:schemeClr val="bg1">
                    <a:lumMod val="50000"/>
                  </a:schemeClr>
                </a:solidFill>
              </a:rPr>
              <a:t>INVIAS (2014). Código Colombiano de Diseño Sísmico de Puentes.</a:t>
            </a:r>
            <a:br>
              <a:rPr lang="es-ES" sz="2800" dirty="0">
                <a:solidFill>
                  <a:schemeClr val="bg1">
                    <a:lumMod val="50000"/>
                  </a:schemeClr>
                </a:solidFill>
              </a:rPr>
            </a:br>
            <a:r>
              <a:rPr lang="es-ES" sz="2800" dirty="0">
                <a:solidFill>
                  <a:schemeClr val="bg1">
                    <a:lumMod val="50000"/>
                  </a:schemeClr>
                </a:solidFill>
              </a:rPr>
              <a:t>ACI 318-22. </a:t>
            </a:r>
            <a:r>
              <a:rPr lang="es-ES" sz="2800" dirty="0" err="1">
                <a:solidFill>
                  <a:schemeClr val="bg1">
                    <a:lumMod val="50000"/>
                  </a:schemeClr>
                </a:solidFill>
              </a:rPr>
              <a:t>Building</a:t>
            </a:r>
            <a:r>
              <a:rPr lang="es-ES" sz="28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ES" sz="2800" dirty="0" err="1">
                <a:solidFill>
                  <a:schemeClr val="bg1">
                    <a:lumMod val="50000"/>
                  </a:schemeClr>
                </a:solidFill>
              </a:rPr>
              <a:t>Code</a:t>
            </a:r>
            <a:r>
              <a:rPr lang="es-ES" sz="28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ES" sz="2800" dirty="0" err="1">
                <a:solidFill>
                  <a:schemeClr val="bg1">
                    <a:lumMod val="50000"/>
                  </a:schemeClr>
                </a:solidFill>
              </a:rPr>
              <a:t>Requirements</a:t>
            </a:r>
            <a:r>
              <a:rPr lang="es-ES" sz="2800" dirty="0">
                <a:solidFill>
                  <a:schemeClr val="bg1">
                    <a:lumMod val="50000"/>
                  </a:schemeClr>
                </a:solidFill>
              </a:rPr>
              <a:t> for Structural </a:t>
            </a:r>
            <a:r>
              <a:rPr lang="es-ES" sz="2800">
                <a:solidFill>
                  <a:schemeClr val="bg1">
                    <a:lumMod val="50000"/>
                  </a:schemeClr>
                </a:solidFill>
              </a:rPr>
              <a:t>Concrete.</a:t>
            </a:r>
            <a:endParaRPr lang="es-ES" sz="2800" dirty="0">
              <a:solidFill>
                <a:schemeClr val="bg1">
                  <a:lumMod val="50000"/>
                </a:schemeClr>
              </a:solidFill>
            </a:endParaRPr>
          </a:p>
          <a:p>
            <a:pPr marL="0" indent="0" algn="ctr">
              <a:buNone/>
            </a:pPr>
            <a:r>
              <a:rPr lang="es-ES" sz="2800" dirty="0">
                <a:solidFill>
                  <a:schemeClr val="bg1">
                    <a:lumMod val="50000"/>
                  </a:schemeClr>
                </a:solidFill>
              </a:rPr>
              <a:t>ASTM </a:t>
            </a:r>
            <a:r>
              <a:rPr lang="es-ES" sz="2800" dirty="0" err="1">
                <a:solidFill>
                  <a:schemeClr val="bg1">
                    <a:lumMod val="50000"/>
                  </a:schemeClr>
                </a:solidFill>
              </a:rPr>
              <a:t>A1034</a:t>
            </a:r>
            <a:r>
              <a:rPr lang="es-ES" sz="2800" dirty="0">
                <a:solidFill>
                  <a:schemeClr val="bg1">
                    <a:lumMod val="50000"/>
                  </a:schemeClr>
                </a:solidFill>
              </a:rPr>
              <a:t>/</a:t>
            </a:r>
            <a:r>
              <a:rPr lang="es-ES" sz="2800" dirty="0" err="1">
                <a:solidFill>
                  <a:schemeClr val="bg1">
                    <a:lumMod val="50000"/>
                  </a:schemeClr>
                </a:solidFill>
              </a:rPr>
              <a:t>A1034M</a:t>
            </a:r>
            <a:r>
              <a:rPr lang="es-ES" sz="2800" dirty="0">
                <a:solidFill>
                  <a:schemeClr val="bg1">
                    <a:lumMod val="50000"/>
                  </a:schemeClr>
                </a:solidFill>
              </a:rPr>
              <a:t>-22. Standard Test </a:t>
            </a:r>
            <a:r>
              <a:rPr lang="es-ES" sz="2800" dirty="0" err="1">
                <a:solidFill>
                  <a:schemeClr val="bg1">
                    <a:lumMod val="50000"/>
                  </a:schemeClr>
                </a:solidFill>
              </a:rPr>
              <a:t>Methods</a:t>
            </a:r>
            <a:r>
              <a:rPr lang="es-ES" sz="2800" dirty="0">
                <a:solidFill>
                  <a:schemeClr val="bg1">
                    <a:lumMod val="50000"/>
                  </a:schemeClr>
                </a:solidFill>
              </a:rPr>
              <a:t> for </a:t>
            </a:r>
            <a:r>
              <a:rPr lang="es-ES" sz="2800" dirty="0" err="1">
                <a:solidFill>
                  <a:schemeClr val="bg1">
                    <a:lumMod val="50000"/>
                  </a:schemeClr>
                </a:solidFill>
              </a:rPr>
              <a:t>Mechanical</a:t>
            </a:r>
            <a:r>
              <a:rPr lang="es-ES" sz="28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ES" sz="2800" dirty="0" err="1">
                <a:solidFill>
                  <a:schemeClr val="bg1">
                    <a:lumMod val="50000"/>
                  </a:schemeClr>
                </a:solidFill>
              </a:rPr>
              <a:t>Splices</a:t>
            </a:r>
            <a:r>
              <a:rPr lang="es-ES" sz="2800" dirty="0">
                <a:solidFill>
                  <a:schemeClr val="bg1">
                    <a:lumMod val="50000"/>
                  </a:schemeClr>
                </a:solidFill>
              </a:rPr>
              <a:t>.</a:t>
            </a:r>
            <a:br>
              <a:rPr lang="es-ES" sz="2800" dirty="0">
                <a:solidFill>
                  <a:schemeClr val="bg1">
                    <a:lumMod val="50000"/>
                  </a:schemeClr>
                </a:solidFill>
              </a:rPr>
            </a:br>
            <a:r>
              <a:rPr lang="es-ES" sz="2800" dirty="0" err="1">
                <a:solidFill>
                  <a:schemeClr val="bg1">
                    <a:lumMod val="50000"/>
                  </a:schemeClr>
                </a:solidFill>
              </a:rPr>
              <a:t>MOP</a:t>
            </a:r>
            <a:r>
              <a:rPr lang="es-ES" sz="2800" dirty="0">
                <a:solidFill>
                  <a:schemeClr val="bg1">
                    <a:lumMod val="50000"/>
                  </a:schemeClr>
                </a:solidFill>
              </a:rPr>
              <a:t> Panamá (2025). Informe Cuarto Puente.</a:t>
            </a:r>
            <a:br>
              <a:rPr lang="es-ES" sz="2800" dirty="0">
                <a:solidFill>
                  <a:schemeClr val="bg1">
                    <a:lumMod val="50000"/>
                  </a:schemeClr>
                </a:solidFill>
              </a:rPr>
            </a:br>
            <a:r>
              <a:rPr lang="es-ES" sz="2800" dirty="0">
                <a:solidFill>
                  <a:schemeClr val="bg1">
                    <a:lumMod val="50000"/>
                  </a:schemeClr>
                </a:solidFill>
              </a:rPr>
              <a:t>Observaciones propias, visita técnica internacional, mayo 2025.</a:t>
            </a:r>
          </a:p>
        </p:txBody>
      </p:sp>
      <p:sp>
        <p:nvSpPr>
          <p:cNvPr id="5" name="Marcador de contenido 4">
            <a:extLst>
              <a:ext uri="{FF2B5EF4-FFF2-40B4-BE49-F238E27FC236}">
                <a16:creationId xmlns:a16="http://schemas.microsoft.com/office/drawing/2014/main" id="{EF685987-4114-4BFE-B285-80DF0385026F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571796" y="7779102"/>
            <a:ext cx="31255696" cy="4916311"/>
          </a:xfrm>
          <a:ln>
            <a:noFill/>
          </a:ln>
        </p:spPr>
        <p:txBody>
          <a:bodyPr anchor="ctr" anchorCtr="0">
            <a:normAutofit fontScale="92500" lnSpcReduction="20000"/>
          </a:bodyPr>
          <a:lstStyle/>
          <a:p>
            <a:pPr marL="0" indent="0" algn="ctr">
              <a:buNone/>
            </a:pPr>
            <a:r>
              <a:rPr lang="es-ES" sz="44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INTRODUCCIÓN:</a:t>
            </a:r>
            <a:br>
              <a:rPr lang="es-ES" sz="44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</a:br>
            <a:r>
              <a:rPr lang="es-ES" sz="44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El empalme de barras de refuerzo mediante conectores mecánicos se ha convertido en una solución ampliamente implementada en proyectos que enfrentan restricciones geométricas o exigencias estructurales severas. Esta técnica permite unificar elementos de acero sin requerir traslapes extensos, mejorando la eficiencia en obra y facilitando el control estructural. En proyectos internacionales, como el Cuarto Puente sobre el Canal de Panamá, su implementación ha demostrado beneficios técnicos y constructivos al igual que en Colombia,  en la NSR-10 y el Código Colombiano de Puentes reconocen el uso de empalmes mecánicos.</a:t>
            </a:r>
            <a:br>
              <a:rPr lang="es-ES" sz="44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</a:br>
            <a:r>
              <a:rPr lang="es-ES" sz="44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Esta investigación analiza dichas soluciones desde una perspectiva normativa, técnica y económica, con el fin de evaluar su aplicabilidad.</a:t>
            </a:r>
            <a:br>
              <a:rPr lang="es-ES" sz="44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</a:br>
            <a:r>
              <a:rPr lang="es-ES" sz="44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En Colombia, investigaciones recientes han explorado el uso de empalmes mecánicos en proyectos de infraestructura pública y privada, especialmente en edificaciones de gran altura y obras de transporte. Se han documentado avances en la reglamentación de estos sistemas y en su implementación en zonas de alta demanda sísmica. 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078129A5-A946-4086-9A4B-446D66EE5C8E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621549" y="12269834"/>
            <a:ext cx="6117012" cy="6135794"/>
          </a:xfrm>
          <a:ln>
            <a:solidFill>
              <a:schemeClr val="bg1">
                <a:lumMod val="75000"/>
              </a:schemeClr>
            </a:solidFill>
          </a:ln>
        </p:spPr>
        <p:txBody>
          <a:bodyPr tIns="0" bIns="0" anchor="ctr" anchorCtr="0">
            <a:normAutofit fontScale="55000" lnSpcReduction="20000"/>
          </a:bodyPr>
          <a:lstStyle/>
          <a:p>
            <a:pPr marL="0" indent="0" algn="ctr">
              <a:buNone/>
            </a:pPr>
            <a:r>
              <a:rPr lang="es-ES" sz="5400" b="1" dirty="0">
                <a:solidFill>
                  <a:srgbClr val="00206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MÉTODO</a:t>
            </a:r>
          </a:p>
          <a:p>
            <a:pPr marL="914400" indent="-914400">
              <a:buFont typeface="+mj-lt"/>
              <a:buAutoNum type="arabicPeriod"/>
            </a:pPr>
            <a:r>
              <a:rPr lang="es-ES" sz="5400" dirty="0">
                <a:solidFill>
                  <a:srgbClr val="00206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Observación directa: Visita al Cuarto Puente sobre el Canal de Panamá (Mayo 2025).</a:t>
            </a:r>
          </a:p>
          <a:p>
            <a:pPr marL="914400" indent="-914400">
              <a:buFont typeface="+mj-lt"/>
              <a:buAutoNum type="arabicPeriod"/>
            </a:pPr>
            <a:r>
              <a:rPr lang="es-ES" sz="5400" dirty="0">
                <a:solidFill>
                  <a:srgbClr val="00206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Revisión normativa: NSR-10, Código Colombiano de Puentes (2014), ACI 318, ASTM </a:t>
            </a:r>
            <a:r>
              <a:rPr lang="es-ES" sz="5400" dirty="0" err="1">
                <a:solidFill>
                  <a:srgbClr val="00206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A1034</a:t>
            </a:r>
            <a:r>
              <a:rPr lang="es-ES" sz="5400" dirty="0">
                <a:solidFill>
                  <a:srgbClr val="00206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.</a:t>
            </a:r>
          </a:p>
          <a:p>
            <a:pPr marL="914400" indent="-914400">
              <a:buFont typeface="+mj-lt"/>
              <a:buAutoNum type="arabicPeriod"/>
            </a:pPr>
            <a:r>
              <a:rPr lang="es-ES" sz="5400" dirty="0">
                <a:solidFill>
                  <a:srgbClr val="00206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Comparación técnica-económica: Longitudes requeridas, tiempos y costos.</a:t>
            </a:r>
          </a:p>
          <a:p>
            <a:pPr marL="914400" indent="-914400">
              <a:buFont typeface="+mj-lt"/>
              <a:buAutoNum type="arabicPeriod"/>
            </a:pPr>
            <a:r>
              <a:rPr lang="es-ES" sz="5400" dirty="0">
                <a:solidFill>
                  <a:srgbClr val="00206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Simulación gráfica: Visualización de disposición y eficiencia en obra.</a:t>
            </a:r>
          </a:p>
        </p:txBody>
      </p:sp>
      <p:sp>
        <p:nvSpPr>
          <p:cNvPr id="8" name="Marcador de texto 7">
            <a:extLst>
              <a:ext uri="{FF2B5EF4-FFF2-40B4-BE49-F238E27FC236}">
                <a16:creationId xmlns:a16="http://schemas.microsoft.com/office/drawing/2014/main" id="{429DAC19-1FF3-4215-A9F1-0258C932B3F2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18237201" y="39348018"/>
            <a:ext cx="13583920" cy="8891040"/>
          </a:xfrm>
          <a:ln>
            <a:solidFill>
              <a:schemeClr val="bg1">
                <a:lumMod val="85000"/>
              </a:schemeClr>
            </a:solidFill>
          </a:ln>
        </p:spPr>
        <p:txBody>
          <a:bodyPr>
            <a:normAutofit fontScale="85000" lnSpcReduction="20000"/>
          </a:bodyPr>
          <a:lstStyle/>
          <a:p>
            <a:pPr marL="0" indent="0" algn="ctr">
              <a:buNone/>
            </a:pPr>
            <a:r>
              <a:rPr lang="es-ES" sz="4400" b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CONCLUSIONES</a:t>
            </a:r>
          </a:p>
          <a:p>
            <a:pPr marL="0" indent="0" algn="ctr">
              <a:buNone/>
            </a:pPr>
            <a:r>
              <a:rPr lang="es-ES" sz="44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Las alternativas al traslape tradicional, como los empalmes mecánicos, ofrecen ventajas sustanciales en términos de seguridad, eficiencia y control de calidad estructural, alineándose con el objetivo de evaluar su aplicabilidad en contextos normativos y técnicos.</a:t>
            </a:r>
          </a:p>
          <a:p>
            <a:pPr marL="0" indent="0" algn="ctr">
              <a:buNone/>
            </a:pPr>
            <a:r>
              <a:rPr lang="es-ES" sz="44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Los resultados obtenidos evidencian que esta técnica puede reducir hasta en un 80% la longitud del empalme, acelerar tiempos de instalación y disminuir la congestión de acero, lo cual responde a los objetivos específicos de evaluación técnica y económica.</a:t>
            </a:r>
          </a:p>
          <a:p>
            <a:pPr marL="0" indent="0" algn="ctr">
              <a:buNone/>
            </a:pPr>
            <a:r>
              <a:rPr lang="es-ES" sz="44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Su aplicación adecuada puede representar una mejora significativa en la calidad estructural y en la eficiencia constructiva de obras urbanas y de alta densidad.</a:t>
            </a:r>
            <a:br>
              <a:rPr lang="es-ES" sz="44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</a:br>
            <a:r>
              <a:rPr lang="es-ES" sz="44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En Colombia, esta técnica ya se ha implementado en diversos proyectos, como obras urbanas en Bogotá, reparaciones del Puente </a:t>
            </a:r>
            <a:r>
              <a:rPr lang="es-ES" sz="4400" dirty="0" err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Chirajara</a:t>
            </a:r>
            <a:r>
              <a:rPr lang="es-ES" sz="44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 y ejecución de micropilotes, lo cual demuestra su aplicabilidad práctica dentro del marco normativo nacional (NSR-10, INVIAS, ACI 318, ASTM </a:t>
            </a:r>
            <a:r>
              <a:rPr lang="es-ES" sz="4400" dirty="0" err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A1034</a:t>
            </a:r>
            <a:r>
              <a:rPr lang="es-ES" sz="44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).</a:t>
            </a:r>
          </a:p>
        </p:txBody>
      </p:sp>
      <p:sp>
        <p:nvSpPr>
          <p:cNvPr id="15" name="Rectángulo 14"/>
          <p:cNvSpPr/>
          <p:nvPr/>
        </p:nvSpPr>
        <p:spPr>
          <a:xfrm>
            <a:off x="0" y="49250598"/>
            <a:ext cx="32399288" cy="1149352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4100" b="1" dirty="0">
                <a:solidFill>
                  <a:srgbClr val="FFC000"/>
                </a:solidFill>
              </a:rPr>
              <a:t>Organiza: Dirección de Posgrados División de Arquitectura e Ingenierías, Facultad de Ingeniería Civil y la Dirección de Investigación e Innovación</a:t>
            </a:r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9EF1AE59-D5D4-4C21-8EF9-757BC7F65B9B}"/>
              </a:ext>
            </a:extLst>
          </p:cNvPr>
          <p:cNvSpPr txBox="1"/>
          <p:nvPr/>
        </p:nvSpPr>
        <p:spPr>
          <a:xfrm>
            <a:off x="6637400" y="12443087"/>
            <a:ext cx="24783450" cy="6135793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  <a:prstDash val="sysDash"/>
          </a:ln>
        </p:spPr>
        <p:txBody>
          <a:bodyPr wrap="square" rtlCol="0">
            <a:normAutofit fontScale="85000" lnSpcReduction="20000"/>
          </a:bodyPr>
          <a:lstStyle/>
          <a:p>
            <a:pPr algn="ctr"/>
            <a:r>
              <a:rPr lang="es-ES" sz="4000" dirty="0">
                <a:solidFill>
                  <a:schemeClr val="accent2">
                    <a:lumMod val="5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JUSTIFICACIÓN</a:t>
            </a:r>
          </a:p>
          <a:p>
            <a:pPr algn="ctr"/>
            <a:endParaRPr lang="es-ES" sz="4000" dirty="0">
              <a:solidFill>
                <a:schemeClr val="accent2">
                  <a:lumMod val="50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  <a:p>
            <a:pPr algn="ctr"/>
            <a:r>
              <a:rPr lang="es-ES" sz="4000" dirty="0">
                <a:solidFill>
                  <a:schemeClr val="accent2">
                    <a:lumMod val="5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Esta investigación es pertinente porque aborda una técnica ya probada internacionalmente y evalúa su posible adopción, donde el diseño estructural enfrenta retos asociados a la densidad de refuerzo, eficiencia en obra y cumplimiento normativo. El estudio aporta herramientas técnicas, normativas y gráficas para facilitar ilustrar casos reales y sugerir prácticas más eficientes.</a:t>
            </a:r>
          </a:p>
          <a:p>
            <a:pPr algn="ctr"/>
            <a:r>
              <a:rPr lang="es-ES" sz="4000" dirty="0">
                <a:solidFill>
                  <a:schemeClr val="accent2">
                    <a:lumMod val="5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Objetivo general:</a:t>
            </a:r>
          </a:p>
          <a:p>
            <a:pPr algn="ctr"/>
            <a:r>
              <a:rPr lang="es-ES" sz="4000" dirty="0">
                <a:solidFill>
                  <a:schemeClr val="accent2">
                    <a:lumMod val="5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Exponer las ventajas técnicas, normativas y constructivas del uso de empalmes mecánicos en el refuerzo estructural, frente al traslape tradicional, a partir de una revisión comparativa entre la práctica internacional y el contexto colombiano.</a:t>
            </a:r>
          </a:p>
          <a:p>
            <a:pPr algn="ctr"/>
            <a:r>
              <a:rPr lang="es-ES" sz="4000" dirty="0">
                <a:solidFill>
                  <a:schemeClr val="accent2">
                    <a:lumMod val="5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Objetivos específicos:</a:t>
            </a:r>
          </a:p>
          <a:p>
            <a:pPr marL="571500" indent="-571500" algn="ctr">
              <a:buFont typeface="Arial" panose="020B0604020202020204" pitchFamily="34" charset="0"/>
              <a:buChar char="•"/>
            </a:pPr>
            <a:r>
              <a:rPr lang="es-ES" sz="4000" dirty="0">
                <a:solidFill>
                  <a:schemeClr val="accent2">
                    <a:lumMod val="5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Identificar los tipos de empalmes mecánicos disponibles y su aplicación en obras internacionales.</a:t>
            </a:r>
          </a:p>
          <a:p>
            <a:pPr marL="571500" indent="-571500" algn="ctr">
              <a:buFont typeface="Arial" panose="020B0604020202020204" pitchFamily="34" charset="0"/>
              <a:buChar char="•"/>
            </a:pPr>
            <a:r>
              <a:rPr lang="es-ES" sz="4000" dirty="0">
                <a:solidFill>
                  <a:schemeClr val="accent2">
                    <a:lumMod val="5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Analizar los criterios normativos que respaldan su uso, con énfasis en los códigos NSR-10, INVIAS, ACI 318 y ASTM </a:t>
            </a:r>
            <a:r>
              <a:rPr lang="es-ES" sz="4000" dirty="0" err="1">
                <a:solidFill>
                  <a:schemeClr val="accent2">
                    <a:lumMod val="5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A1034</a:t>
            </a:r>
            <a:r>
              <a:rPr lang="es-ES" sz="4000" dirty="0">
                <a:solidFill>
                  <a:schemeClr val="accent2">
                    <a:lumMod val="5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.</a:t>
            </a:r>
          </a:p>
          <a:p>
            <a:pPr marL="571500" indent="-571500" algn="ctr">
              <a:buFont typeface="Arial" panose="020B0604020202020204" pitchFamily="34" charset="0"/>
              <a:buChar char="•"/>
            </a:pPr>
            <a:r>
              <a:rPr lang="es-ES" sz="4000" dirty="0">
                <a:solidFill>
                  <a:schemeClr val="accent2">
                    <a:lumMod val="5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Comparar el empalme mecánico con el traslape tradicional desde aspectos técnicos, normativos y constructivos.</a:t>
            </a:r>
          </a:p>
          <a:p>
            <a:pPr marL="571500" indent="-571500" algn="ctr">
              <a:buFont typeface="Arial" panose="020B0604020202020204" pitchFamily="34" charset="0"/>
              <a:buChar char="•"/>
            </a:pPr>
            <a:r>
              <a:rPr lang="es-ES" sz="4000" dirty="0">
                <a:solidFill>
                  <a:schemeClr val="accent2">
                    <a:lumMod val="5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Evidenciar las ventajas del empalme mecánico en términos de eficiencia estructural, facilidad constructiva y control de calidad.</a:t>
            </a:r>
          </a:p>
        </p:txBody>
      </p:sp>
      <p:pic>
        <p:nvPicPr>
          <p:cNvPr id="13" name="Imagen 12">
            <a:extLst>
              <a:ext uri="{FF2B5EF4-FFF2-40B4-BE49-F238E27FC236}">
                <a16:creationId xmlns:a16="http://schemas.microsoft.com/office/drawing/2014/main" id="{1CA23F7F-9EE1-4ED1-9DDC-6350F9E3412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00217" y="692719"/>
            <a:ext cx="3790730" cy="1227671"/>
          </a:xfrm>
          <a:prstGeom prst="rect">
            <a:avLst/>
          </a:prstGeom>
        </p:spPr>
      </p:pic>
      <p:sp>
        <p:nvSpPr>
          <p:cNvPr id="11" name="CuadroTexto 10">
            <a:extLst>
              <a:ext uri="{FF2B5EF4-FFF2-40B4-BE49-F238E27FC236}">
                <a16:creationId xmlns:a16="http://schemas.microsoft.com/office/drawing/2014/main" id="{79538D88-86DD-4F72-997E-384EC499A310}"/>
              </a:ext>
            </a:extLst>
          </p:cNvPr>
          <p:cNvSpPr txBox="1"/>
          <p:nvPr/>
        </p:nvSpPr>
        <p:spPr>
          <a:xfrm>
            <a:off x="7847755" y="632776"/>
            <a:ext cx="4455066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CO" sz="9600" b="1" spc="-300" dirty="0">
                <a:solidFill>
                  <a:srgbClr val="C00000"/>
                </a:solidFill>
                <a:latin typeface="Bahnschrift Condensed" panose="020B0502040204020203" pitchFamily="34" charset="0"/>
              </a:rPr>
              <a:t>EXPOSICIÓN</a:t>
            </a:r>
          </a:p>
        </p:txBody>
      </p:sp>
      <p:pic>
        <p:nvPicPr>
          <p:cNvPr id="16" name="Imagen 15">
            <a:extLst>
              <a:ext uri="{FF2B5EF4-FFF2-40B4-BE49-F238E27FC236}">
                <a16:creationId xmlns:a16="http://schemas.microsoft.com/office/drawing/2014/main" id="{BAD110B2-D093-4E45-B073-B77DBF362BB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99904" y="1920390"/>
            <a:ext cx="3538996" cy="1257937"/>
          </a:xfrm>
          <a:prstGeom prst="rect">
            <a:avLst/>
          </a:prstGeom>
        </p:spPr>
      </p:pic>
      <p:pic>
        <p:nvPicPr>
          <p:cNvPr id="19" name="Imagen 18">
            <a:extLst>
              <a:ext uri="{FF2B5EF4-FFF2-40B4-BE49-F238E27FC236}">
                <a16:creationId xmlns:a16="http://schemas.microsoft.com/office/drawing/2014/main" id="{5127C28F-6932-4AAA-89A5-F6E00DA3B8D4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1" r="37193" b="22683"/>
          <a:stretch/>
        </p:blipFill>
        <p:spPr>
          <a:xfrm rot="16200000">
            <a:off x="4548351" y="1919072"/>
            <a:ext cx="430450" cy="188348"/>
          </a:xfrm>
          <a:prstGeom prst="rect">
            <a:avLst/>
          </a:prstGeom>
        </p:spPr>
      </p:pic>
      <p:sp>
        <p:nvSpPr>
          <p:cNvPr id="18" name="CuadroTexto 17">
            <a:extLst>
              <a:ext uri="{FF2B5EF4-FFF2-40B4-BE49-F238E27FC236}">
                <a16:creationId xmlns:a16="http://schemas.microsoft.com/office/drawing/2014/main" id="{CCC54DD6-4B2F-4AC3-ADB3-6F532A03A526}"/>
              </a:ext>
            </a:extLst>
          </p:cNvPr>
          <p:cNvSpPr txBox="1"/>
          <p:nvPr/>
        </p:nvSpPr>
        <p:spPr>
          <a:xfrm>
            <a:off x="2449563" y="1600076"/>
            <a:ext cx="4065537" cy="1708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CO" sz="10500" b="1" spc="-300" dirty="0">
                <a:solidFill>
                  <a:srgbClr val="C00000"/>
                </a:solidFill>
                <a:latin typeface="Bahnschrift Condensed" panose="020B0502040204020203" pitchFamily="34" charset="0"/>
              </a:rPr>
              <a:t>de Póster</a:t>
            </a:r>
          </a:p>
        </p:txBody>
      </p:sp>
      <p:pic>
        <p:nvPicPr>
          <p:cNvPr id="12" name="Imagen 11">
            <a:extLst>
              <a:ext uri="{FF2B5EF4-FFF2-40B4-BE49-F238E27FC236}">
                <a16:creationId xmlns:a16="http://schemas.microsoft.com/office/drawing/2014/main" id="{29192199-DA27-7C4D-89B1-DC020728D871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20000" contrast="20000"/>
                    </a14:imgEffect>
                  </a14:imgLayer>
                </a14:imgProps>
              </a:ext>
            </a:extLst>
          </a:blip>
          <a:srcRect t="4881" b="13878"/>
          <a:stretch/>
        </p:blipFill>
        <p:spPr>
          <a:xfrm>
            <a:off x="25946106" y="33238058"/>
            <a:ext cx="5800400" cy="5120527"/>
          </a:xfrm>
          <a:prstGeom prst="rect">
            <a:avLst/>
          </a:prstGeom>
        </p:spPr>
      </p:pic>
      <p:pic>
        <p:nvPicPr>
          <p:cNvPr id="22" name="Imagen 21">
            <a:extLst>
              <a:ext uri="{FF2B5EF4-FFF2-40B4-BE49-F238E27FC236}">
                <a16:creationId xmlns:a16="http://schemas.microsoft.com/office/drawing/2014/main" id="{11B64702-D68A-F7DF-1FFB-14ABD71F7E6E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t="8198" r="375" b="4986"/>
          <a:stretch/>
        </p:blipFill>
        <p:spPr>
          <a:xfrm>
            <a:off x="19534592" y="32096837"/>
            <a:ext cx="5535957" cy="2732723"/>
          </a:xfrm>
          <a:prstGeom prst="rect">
            <a:avLst/>
          </a:prstGeom>
        </p:spPr>
      </p:pic>
      <p:graphicFrame>
        <p:nvGraphicFramePr>
          <p:cNvPr id="32" name="Tabla 31">
            <a:extLst>
              <a:ext uri="{FF2B5EF4-FFF2-40B4-BE49-F238E27FC236}">
                <a16:creationId xmlns:a16="http://schemas.microsoft.com/office/drawing/2014/main" id="{C4BC9931-EDC4-0F96-E0BD-3C91D90D87D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55935817"/>
              </p:ext>
            </p:extLst>
          </p:nvPr>
        </p:nvGraphicFramePr>
        <p:xfrm>
          <a:off x="17668494" y="19122727"/>
          <a:ext cx="14158998" cy="9592722"/>
        </p:xfrm>
        <a:graphic>
          <a:graphicData uri="http://schemas.openxmlformats.org/drawingml/2006/table">
            <a:tbl>
              <a:tblPr firstRow="1" firstCol="1" bandRow="1">
                <a:tableStyleId>{74C1A8A3-306A-4EB7-A6B1-4F7E0EB9C5D6}</a:tableStyleId>
              </a:tblPr>
              <a:tblGrid>
                <a:gridCol w="3767764">
                  <a:extLst>
                    <a:ext uri="{9D8B030D-6E8A-4147-A177-3AD203B41FA5}">
                      <a16:colId xmlns:a16="http://schemas.microsoft.com/office/drawing/2014/main" val="1806777407"/>
                    </a:ext>
                  </a:extLst>
                </a:gridCol>
                <a:gridCol w="6307988">
                  <a:extLst>
                    <a:ext uri="{9D8B030D-6E8A-4147-A177-3AD203B41FA5}">
                      <a16:colId xmlns:a16="http://schemas.microsoft.com/office/drawing/2014/main" val="1932461003"/>
                    </a:ext>
                  </a:extLst>
                </a:gridCol>
                <a:gridCol w="4083246">
                  <a:extLst>
                    <a:ext uri="{9D8B030D-6E8A-4147-A177-3AD203B41FA5}">
                      <a16:colId xmlns:a16="http://schemas.microsoft.com/office/drawing/2014/main" val="3622255317"/>
                    </a:ext>
                  </a:extLst>
                </a:gridCol>
              </a:tblGrid>
              <a:tr h="527442">
                <a:tc gridSpan="3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2800" kern="1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COMPARACIÓN TÉCNICO-ECONÓMICA</a:t>
                      </a: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CO" sz="28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CO" sz="28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extLst>
                  <a:ext uri="{0D108BD9-81ED-4DB2-BD59-A6C34878D82A}">
                    <a16:rowId xmlns:a16="http://schemas.microsoft.com/office/drawing/2014/main" val="2596577606"/>
                  </a:ext>
                </a:extLst>
              </a:tr>
              <a:tr h="62425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2800" kern="0" dirty="0">
                          <a:effectLst/>
                        </a:rPr>
                        <a:t>Parámetro</a:t>
                      </a:r>
                      <a:endParaRPr lang="es-CO" sz="28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2800" kern="0" dirty="0">
                          <a:effectLst/>
                        </a:rPr>
                        <a:t>Empalme por Traslape</a:t>
                      </a:r>
                      <a:endParaRPr lang="es-CO" sz="28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2800" kern="0" dirty="0">
                          <a:effectLst/>
                        </a:rPr>
                        <a:t>Empalme Mecánico</a:t>
                      </a:r>
                      <a:endParaRPr lang="es-CO" sz="28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98952168"/>
                  </a:ext>
                </a:extLst>
              </a:tr>
              <a:tr h="88346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2800" kern="0">
                          <a:effectLst/>
                        </a:rPr>
                        <a:t>Longitud típica de empalme</a:t>
                      </a:r>
                      <a:endParaRPr lang="es-CO" sz="28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2800" kern="0" dirty="0">
                          <a:effectLst/>
                        </a:rPr>
                        <a:t>50–65 Ø</a:t>
                      </a:r>
                      <a:endParaRPr lang="es-CO" sz="28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2800" kern="0">
                          <a:effectLst/>
                        </a:rPr>
                        <a:t>≤ 15 Ø</a:t>
                      </a:r>
                      <a:endParaRPr lang="es-CO" sz="28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8782785"/>
                  </a:ext>
                </a:extLst>
              </a:tr>
              <a:tr h="44115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2800" kern="0" dirty="0">
                          <a:effectLst/>
                        </a:rPr>
                        <a:t>Tiempo de instalación</a:t>
                      </a:r>
                      <a:endParaRPr lang="es-CO" sz="28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2800" kern="0" dirty="0">
                          <a:effectLst/>
                        </a:rPr>
                        <a:t>15–20 min</a:t>
                      </a:r>
                      <a:endParaRPr lang="es-CO" sz="28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2800" kern="0" dirty="0">
                          <a:effectLst/>
                        </a:rPr>
                        <a:t>5–8 min</a:t>
                      </a:r>
                      <a:endParaRPr lang="es-CO" sz="28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79000398"/>
                  </a:ext>
                </a:extLst>
              </a:tr>
              <a:tr h="88346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2800" kern="0" dirty="0">
                          <a:effectLst/>
                        </a:rPr>
                        <a:t>Requiere ensayo de control</a:t>
                      </a:r>
                      <a:endParaRPr lang="es-CO" sz="28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2800" kern="0" dirty="0">
                          <a:effectLst/>
                        </a:rPr>
                        <a:t>No</a:t>
                      </a:r>
                      <a:endParaRPr lang="es-CO" sz="28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2800" kern="0" dirty="0">
                          <a:effectLst/>
                        </a:rPr>
                        <a:t>Sí</a:t>
                      </a:r>
                      <a:endParaRPr lang="es-CO" sz="28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4566019"/>
                  </a:ext>
                </a:extLst>
              </a:tr>
              <a:tr h="44115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2800" kern="0" dirty="0">
                          <a:effectLst/>
                        </a:rPr>
                        <a:t>Congestión de acero</a:t>
                      </a:r>
                      <a:endParaRPr lang="es-CO" sz="28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2800" kern="0">
                          <a:effectLst/>
                        </a:rPr>
                        <a:t>Alta</a:t>
                      </a:r>
                      <a:endParaRPr lang="es-CO" sz="28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2800" kern="0">
                          <a:effectLst/>
                        </a:rPr>
                        <a:t>Baja</a:t>
                      </a:r>
                      <a:endParaRPr lang="es-CO" sz="28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23509971"/>
                  </a:ext>
                </a:extLst>
              </a:tr>
              <a:tr h="70282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2800" kern="0" dirty="0">
                          <a:effectLst/>
                        </a:rPr>
                        <a:t>Apto para zonas sísmicas</a:t>
                      </a:r>
                      <a:endParaRPr lang="es-CO" sz="28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2800" kern="0" dirty="0">
                          <a:effectLst/>
                        </a:rPr>
                        <a:t>Parcial</a:t>
                      </a:r>
                      <a:endParaRPr lang="es-CO" sz="28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2800" kern="0" dirty="0">
                          <a:effectLst/>
                        </a:rPr>
                        <a:t>Total</a:t>
                      </a:r>
                      <a:endParaRPr lang="es-CO" sz="28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61184035"/>
                  </a:ext>
                </a:extLst>
              </a:tr>
              <a:tr h="5003638">
                <a:tc>
                  <a:txBody>
                    <a:bodyPr/>
                    <a:lstStyle/>
                    <a:p>
                      <a:pPr marL="0" marR="0" lvl="0" indent="0" algn="ctr" defTabSz="3239902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2800" kern="0" dirty="0">
                          <a:effectLst/>
                        </a:rPr>
                        <a:t>Costo por unidad instalada</a:t>
                      </a:r>
                      <a:endParaRPr lang="es-CO" sz="28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2400" kern="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Depende del diámetro (kg de acero extra):• </a:t>
                      </a:r>
                      <a:r>
                        <a:rPr lang="es-CO" sz="2400" kern="10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Ø12</a:t>
                      </a:r>
                      <a:r>
                        <a:rPr lang="es-CO" sz="2400" kern="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mm ≈ $2.300 COP• </a:t>
                      </a:r>
                      <a:r>
                        <a:rPr lang="es-CO" sz="2400" kern="10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Ø16</a:t>
                      </a:r>
                      <a:r>
                        <a:rPr lang="es-CO" sz="2400" kern="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mm ≈ $5.500 COP• </a:t>
                      </a:r>
                      <a:r>
                        <a:rPr lang="es-CO" sz="2400" kern="10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Ø19</a:t>
                      </a:r>
                      <a:r>
                        <a:rPr lang="es-CO" sz="2400" kern="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mm ≈ $9.300 COP• </a:t>
                      </a:r>
                      <a:r>
                        <a:rPr lang="es-CO" sz="2400" kern="10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Ø25</a:t>
                      </a:r>
                      <a:r>
                        <a:rPr lang="es-CO" sz="2400" kern="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mm ≈ $21.200 COP• </a:t>
                      </a:r>
                      <a:r>
                        <a:rPr lang="es-CO" sz="2400" kern="10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Ø32</a:t>
                      </a:r>
                      <a:r>
                        <a:rPr lang="es-CO" sz="2400" kern="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mm ≈ $44.400 COP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2400" kern="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Más factible </a:t>
                      </a:r>
                      <a:r>
                        <a:rPr lang="es-ES" sz="2400" kern="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cuándo existen diámetros pequeños y medianos, donde el acero adicional es bajo y no hay problemas de congestión</a:t>
                      </a:r>
                      <a:endParaRPr lang="es-CO" sz="24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2400" kern="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Precio unitario (referencia 2025):• </a:t>
                      </a:r>
                      <a:r>
                        <a:rPr lang="es-CO" sz="2400" kern="10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Ø12</a:t>
                      </a:r>
                      <a:r>
                        <a:rPr lang="es-CO" sz="2400" kern="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mm ≈ $12.000• </a:t>
                      </a:r>
                      <a:r>
                        <a:rPr lang="es-CO" sz="2400" kern="10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Ø16</a:t>
                      </a:r>
                      <a:r>
                        <a:rPr lang="es-CO" sz="2400" kern="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mm ≈ $18.000• </a:t>
                      </a:r>
                      <a:r>
                        <a:rPr lang="es-CO" sz="2400" kern="10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Ø19</a:t>
                      </a:r>
                      <a:r>
                        <a:rPr lang="es-CO" sz="2400" kern="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mm ≈ $35.000• </a:t>
                      </a:r>
                      <a:r>
                        <a:rPr lang="es-CO" sz="2400" kern="10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Ø25</a:t>
                      </a:r>
                      <a:r>
                        <a:rPr lang="es-CO" sz="2400" kern="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mm ≈ $50.000• </a:t>
                      </a:r>
                      <a:r>
                        <a:rPr lang="es-CO" sz="2400" kern="10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Ø32</a:t>
                      </a:r>
                      <a:r>
                        <a:rPr lang="es-CO" sz="2400" kern="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mm ≈ $80.000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2400" kern="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Más viable cuando hay d</a:t>
                      </a:r>
                      <a:r>
                        <a:rPr lang="es-ES" sz="2400" dirty="0"/>
                        <a:t>diámetros grandes, cuando el traslape implica mucho acero, o en proyectos donde se compran conectores en volumen.</a:t>
                      </a:r>
                      <a:endParaRPr lang="es-CO" sz="24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14490438"/>
                  </a:ext>
                </a:extLst>
              </a:tr>
            </a:tbl>
          </a:graphicData>
        </a:graphic>
      </p:graphicFrame>
      <p:graphicFrame>
        <p:nvGraphicFramePr>
          <p:cNvPr id="33" name="Tabla 32">
            <a:extLst>
              <a:ext uri="{FF2B5EF4-FFF2-40B4-BE49-F238E27FC236}">
                <a16:creationId xmlns:a16="http://schemas.microsoft.com/office/drawing/2014/main" id="{896D8CD6-110F-B82A-EB99-6CBA5F0EB0A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60186752"/>
              </p:ext>
            </p:extLst>
          </p:nvPr>
        </p:nvGraphicFramePr>
        <p:xfrm>
          <a:off x="18785732" y="29137294"/>
          <a:ext cx="12486858" cy="2776505"/>
        </p:xfrm>
        <a:graphic>
          <a:graphicData uri="http://schemas.openxmlformats.org/drawingml/2006/table">
            <a:tbl>
              <a:tblPr firstRow="1" firstCol="1" bandRow="1">
                <a:tableStyleId>{74C1A8A3-306A-4EB7-A6B1-4F7E0EB9C5D6}</a:tableStyleId>
              </a:tblPr>
              <a:tblGrid>
                <a:gridCol w="4162286">
                  <a:extLst>
                    <a:ext uri="{9D8B030D-6E8A-4147-A177-3AD203B41FA5}">
                      <a16:colId xmlns:a16="http://schemas.microsoft.com/office/drawing/2014/main" val="1919240114"/>
                    </a:ext>
                  </a:extLst>
                </a:gridCol>
                <a:gridCol w="4162286">
                  <a:extLst>
                    <a:ext uri="{9D8B030D-6E8A-4147-A177-3AD203B41FA5}">
                      <a16:colId xmlns:a16="http://schemas.microsoft.com/office/drawing/2014/main" val="4185145830"/>
                    </a:ext>
                  </a:extLst>
                </a:gridCol>
                <a:gridCol w="4162286">
                  <a:extLst>
                    <a:ext uri="{9D8B030D-6E8A-4147-A177-3AD203B41FA5}">
                      <a16:colId xmlns:a16="http://schemas.microsoft.com/office/drawing/2014/main" val="2798341193"/>
                    </a:ext>
                  </a:extLst>
                </a:gridCol>
              </a:tblGrid>
              <a:tr h="555301">
                <a:tc gridSpan="3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2400" kern="1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TIPOS DE EMPALMES MECÁNICOS DISPONIBLES EN COLOMBIA</a:t>
                      </a:r>
                      <a:endParaRPr lang="es-CO" sz="2400" kern="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CO" sz="24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CO" sz="24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56241251"/>
                  </a:ext>
                </a:extLst>
              </a:tr>
              <a:tr h="55530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2400" kern="0">
                          <a:effectLst/>
                        </a:rPr>
                        <a:t>Tipo</a:t>
                      </a:r>
                      <a:endParaRPr lang="es-CO" sz="24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2400" kern="0" dirty="0">
                          <a:effectLst/>
                        </a:rPr>
                        <a:t>Características</a:t>
                      </a:r>
                      <a:endParaRPr lang="es-CO" sz="24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2400" kern="0">
                          <a:effectLst/>
                        </a:rPr>
                        <a:t>Aplicaciones comunes</a:t>
                      </a:r>
                      <a:endParaRPr lang="es-CO" sz="24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27801140"/>
                  </a:ext>
                </a:extLst>
              </a:tr>
              <a:tr h="55530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2400" kern="0">
                          <a:effectLst/>
                        </a:rPr>
                        <a:t>🔩 Roscados (ej. LENTON)</a:t>
                      </a:r>
                      <a:endParaRPr lang="es-CO" sz="24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2400" kern="0">
                          <a:effectLst/>
                        </a:rPr>
                        <a:t>Rosca paralela, alta resistencia</a:t>
                      </a:r>
                      <a:endParaRPr lang="es-CO" sz="24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2400" kern="0" dirty="0">
                          <a:effectLst/>
                        </a:rPr>
                        <a:t>Obras sísmicas, columnas</a:t>
                      </a:r>
                      <a:endParaRPr lang="es-CO" sz="24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73237711"/>
                  </a:ext>
                </a:extLst>
              </a:tr>
              <a:tr h="55530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2400" kern="0">
                          <a:effectLst/>
                        </a:rPr>
                        <a:t>🧱 Mangas de compresión</a:t>
                      </a:r>
                      <a:endParaRPr lang="es-CO" sz="24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2400" kern="0" dirty="0">
                          <a:effectLst/>
                        </a:rPr>
                        <a:t>Unión por presión axial</a:t>
                      </a:r>
                      <a:endParaRPr lang="es-CO" sz="24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2400" kern="0">
                          <a:effectLst/>
                        </a:rPr>
                        <a:t>Prefabricados</a:t>
                      </a:r>
                      <a:endParaRPr lang="es-CO" sz="24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27056074"/>
                  </a:ext>
                </a:extLst>
              </a:tr>
              <a:tr h="55530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2400" kern="0">
                          <a:effectLst/>
                        </a:rPr>
                        <a:t>🧲 Empalmes de cuña</a:t>
                      </a:r>
                      <a:endParaRPr lang="es-CO" sz="24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2400" kern="0" dirty="0">
                          <a:effectLst/>
                        </a:rPr>
                        <a:t>Sujeción mecánica por fricción</a:t>
                      </a:r>
                      <a:endParaRPr lang="es-CO" sz="24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2400" kern="0" dirty="0">
                          <a:effectLst/>
                        </a:rPr>
                        <a:t>Estructuras industriales</a:t>
                      </a:r>
                      <a:endParaRPr lang="es-CO" sz="24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28268881"/>
                  </a:ext>
                </a:extLst>
              </a:tr>
            </a:tbl>
          </a:graphicData>
        </a:graphic>
      </p:graphicFrame>
      <p:pic>
        <p:nvPicPr>
          <p:cNvPr id="42" name="Imagen 41">
            <a:extLst>
              <a:ext uri="{FF2B5EF4-FFF2-40B4-BE49-F238E27FC236}">
                <a16:creationId xmlns:a16="http://schemas.microsoft.com/office/drawing/2014/main" id="{A936CD6B-FC6C-1938-34AC-EB63532C0BCC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l="4121" r="47597" b="11458"/>
          <a:stretch/>
        </p:blipFill>
        <p:spPr>
          <a:xfrm>
            <a:off x="2793221" y="25009260"/>
            <a:ext cx="6032450" cy="5228858"/>
          </a:xfrm>
          <a:prstGeom prst="rect">
            <a:avLst/>
          </a:prstGeom>
        </p:spPr>
      </p:pic>
      <p:pic>
        <p:nvPicPr>
          <p:cNvPr id="43" name="Imagen 42">
            <a:extLst>
              <a:ext uri="{FF2B5EF4-FFF2-40B4-BE49-F238E27FC236}">
                <a16:creationId xmlns:a16="http://schemas.microsoft.com/office/drawing/2014/main" id="{FF1DFFE7-CFA6-033A-D0CF-ECAB4E3C258A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l="11567" t="22131" r="19654" b="27811"/>
          <a:stretch/>
        </p:blipFill>
        <p:spPr>
          <a:xfrm>
            <a:off x="18835233" y="35285430"/>
            <a:ext cx="6934677" cy="3057319"/>
          </a:xfrm>
          <a:prstGeom prst="rect">
            <a:avLst/>
          </a:prstGeom>
        </p:spPr>
      </p:pic>
      <p:sp>
        <p:nvSpPr>
          <p:cNvPr id="21" name="Marcador de contenido 3">
            <a:extLst>
              <a:ext uri="{FF2B5EF4-FFF2-40B4-BE49-F238E27FC236}">
                <a16:creationId xmlns:a16="http://schemas.microsoft.com/office/drawing/2014/main" id="{808191AB-DFED-34C6-388B-24FE215E33DE}"/>
              </a:ext>
            </a:extLst>
          </p:cNvPr>
          <p:cNvSpPr txBox="1">
            <a:spLocks/>
          </p:cNvSpPr>
          <p:nvPr/>
        </p:nvSpPr>
        <p:spPr>
          <a:xfrm>
            <a:off x="571796" y="47716057"/>
            <a:ext cx="4191780" cy="1351503"/>
          </a:xfrm>
          <a:prstGeom prst="rect">
            <a:avLst/>
          </a:prstGeom>
          <a:ln>
            <a:noFill/>
          </a:ln>
        </p:spPr>
        <p:txBody>
          <a:bodyPr numCol="2" anchor="ctr">
            <a:noAutofit/>
          </a:bodyPr>
          <a:lstStyle>
            <a:lvl1pPr marL="809976" indent="-809976" algn="l" defTabSz="3239902" rtl="0" eaLnBrk="1" latinLnBrk="0" hangingPunct="1">
              <a:lnSpc>
                <a:spcPct val="90000"/>
              </a:lnSpc>
              <a:spcBef>
                <a:spcPts val="3543"/>
              </a:spcBef>
              <a:buFont typeface="Arial" panose="020B0604020202020204" pitchFamily="34" charset="0"/>
              <a:buChar char="•"/>
              <a:defRPr sz="992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619951" indent="0" algn="l" defTabSz="3239902" rtl="0" eaLnBrk="1" latinLnBrk="0" hangingPunct="1">
              <a:lnSpc>
                <a:spcPct val="90000"/>
              </a:lnSpc>
              <a:spcBef>
                <a:spcPts val="1772"/>
              </a:spcBef>
              <a:buFont typeface="Arial" panose="020B0604020202020204" pitchFamily="34" charset="0"/>
              <a:buNone/>
              <a:defRPr sz="850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0" indent="0" algn="l" defTabSz="3239902" rtl="0" eaLnBrk="1" latinLnBrk="0" hangingPunct="1">
              <a:lnSpc>
                <a:spcPct val="90000"/>
              </a:lnSpc>
              <a:spcBef>
                <a:spcPts val="1772"/>
              </a:spcBef>
              <a:buFont typeface="Arial" panose="020B0604020202020204" pitchFamily="34" charset="0"/>
              <a:buNone/>
              <a:defRPr sz="7086" b="1" kern="1200">
                <a:solidFill>
                  <a:schemeClr val="tx1"/>
                </a:solidFill>
                <a:latin typeface="Bookman Old Style" panose="02050604050505020204" pitchFamily="18" charset="0"/>
                <a:ea typeface="+mn-ea"/>
                <a:cs typeface="+mn-cs"/>
              </a:defRPr>
            </a:lvl3pPr>
            <a:lvl4pPr marL="5669829" indent="-809976" algn="l" defTabSz="3239902" rtl="0" eaLnBrk="1" latinLnBrk="0" hangingPunct="1">
              <a:lnSpc>
                <a:spcPct val="90000"/>
              </a:lnSpc>
              <a:spcBef>
                <a:spcPts val="1772"/>
              </a:spcBef>
              <a:buFont typeface="Arial" panose="020B0604020202020204" pitchFamily="34" charset="0"/>
              <a:buChar char="•"/>
              <a:defRPr sz="637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0" indent="-809976" algn="l" defTabSz="3239902" rtl="0" eaLnBrk="1" latinLnBrk="0" hangingPunct="1">
              <a:lnSpc>
                <a:spcPct val="90000"/>
              </a:lnSpc>
              <a:spcBef>
                <a:spcPts val="1772"/>
              </a:spcBef>
              <a:buFont typeface="Wingdings" panose="05000000000000000000" pitchFamily="2" charset="2"/>
              <a:buChar char="Ø"/>
              <a:defRPr sz="637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8909731" indent="-809976" algn="l" defTabSz="3239902" rtl="0" eaLnBrk="1" latinLnBrk="0" hangingPunct="1">
              <a:lnSpc>
                <a:spcPct val="90000"/>
              </a:lnSpc>
              <a:spcBef>
                <a:spcPts val="1772"/>
              </a:spcBef>
              <a:buFont typeface="Arial" panose="020B0604020202020204" pitchFamily="34" charset="0"/>
              <a:buChar char="•"/>
              <a:defRPr sz="637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0529682" indent="-809976" algn="l" defTabSz="3239902" rtl="0" eaLnBrk="1" latinLnBrk="0" hangingPunct="1">
              <a:lnSpc>
                <a:spcPct val="90000"/>
              </a:lnSpc>
              <a:spcBef>
                <a:spcPts val="1772"/>
              </a:spcBef>
              <a:buFont typeface="Arial" panose="020B0604020202020204" pitchFamily="34" charset="0"/>
              <a:buChar char="•"/>
              <a:defRPr sz="637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149633" indent="-809976" algn="l" defTabSz="3239902" rtl="0" eaLnBrk="1" latinLnBrk="0" hangingPunct="1">
              <a:lnSpc>
                <a:spcPct val="90000"/>
              </a:lnSpc>
              <a:spcBef>
                <a:spcPts val="1772"/>
              </a:spcBef>
              <a:buFont typeface="Arial" panose="020B0604020202020204" pitchFamily="34" charset="0"/>
              <a:buChar char="•"/>
              <a:defRPr sz="637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3769584" indent="-809976" algn="l" defTabSz="3239902" rtl="0" eaLnBrk="1" latinLnBrk="0" hangingPunct="1">
              <a:lnSpc>
                <a:spcPct val="90000"/>
              </a:lnSpc>
              <a:spcBef>
                <a:spcPts val="1772"/>
              </a:spcBef>
              <a:buFont typeface="Arial" panose="020B0604020202020204" pitchFamily="34" charset="0"/>
              <a:buChar char="•"/>
              <a:defRPr sz="637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s-ES" sz="2800" dirty="0">
                <a:solidFill>
                  <a:schemeClr val="bg1">
                    <a:lumMod val="50000"/>
                  </a:schemeClr>
                </a:solidFill>
              </a:rPr>
              <a:t>REFERENCIAS</a:t>
            </a:r>
          </a:p>
        </p:txBody>
      </p:sp>
      <p:pic>
        <p:nvPicPr>
          <p:cNvPr id="26" name="Imagen 25">
            <a:extLst>
              <a:ext uri="{FF2B5EF4-FFF2-40B4-BE49-F238E27FC236}">
                <a16:creationId xmlns:a16="http://schemas.microsoft.com/office/drawing/2014/main" id="{DAFAE53E-2679-F3F0-B93B-3946F30CEC8B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l="57540" b="11458"/>
          <a:stretch/>
        </p:blipFill>
        <p:spPr>
          <a:xfrm>
            <a:off x="9304167" y="24613516"/>
            <a:ext cx="5610025" cy="5529467"/>
          </a:xfrm>
          <a:prstGeom prst="rect">
            <a:avLst/>
          </a:prstGeom>
        </p:spPr>
      </p:pic>
      <p:graphicFrame>
        <p:nvGraphicFramePr>
          <p:cNvPr id="9" name="Tabla 8">
            <a:extLst>
              <a:ext uri="{FF2B5EF4-FFF2-40B4-BE49-F238E27FC236}">
                <a16:creationId xmlns:a16="http://schemas.microsoft.com/office/drawing/2014/main" id="{E4221074-8F44-90F5-7BD0-306D08765CA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77257919"/>
              </p:ext>
            </p:extLst>
          </p:nvPr>
        </p:nvGraphicFramePr>
        <p:xfrm>
          <a:off x="652782" y="30653035"/>
          <a:ext cx="17302770" cy="4489728"/>
        </p:xfrm>
        <a:graphic>
          <a:graphicData uri="http://schemas.openxmlformats.org/drawingml/2006/table">
            <a:tbl>
              <a:tblPr>
                <a:tableStyleId>{BDBED569-4797-4DF1-A0F4-6AAB3CD982D8}</a:tableStyleId>
              </a:tblPr>
              <a:tblGrid>
                <a:gridCol w="2842298">
                  <a:extLst>
                    <a:ext uri="{9D8B030D-6E8A-4147-A177-3AD203B41FA5}">
                      <a16:colId xmlns:a16="http://schemas.microsoft.com/office/drawing/2014/main" val="349705192"/>
                    </a:ext>
                  </a:extLst>
                </a:gridCol>
                <a:gridCol w="5766384">
                  <a:extLst>
                    <a:ext uri="{9D8B030D-6E8A-4147-A177-3AD203B41FA5}">
                      <a16:colId xmlns:a16="http://schemas.microsoft.com/office/drawing/2014/main" val="3070650057"/>
                    </a:ext>
                  </a:extLst>
                </a:gridCol>
                <a:gridCol w="8694088">
                  <a:extLst>
                    <a:ext uri="{9D8B030D-6E8A-4147-A177-3AD203B41FA5}">
                      <a16:colId xmlns:a16="http://schemas.microsoft.com/office/drawing/2014/main" val="2892199081"/>
                    </a:ext>
                  </a:extLst>
                </a:gridCol>
              </a:tblGrid>
              <a:tr h="763128">
                <a:tc gridSpan="3">
                  <a:txBody>
                    <a:bodyPr/>
                    <a:lstStyle/>
                    <a:p>
                      <a:pPr algn="ctr"/>
                      <a:r>
                        <a:rPr lang="es-ES" sz="2800" b="1" dirty="0">
                          <a:solidFill>
                            <a:schemeClr val="bg1"/>
                          </a:solidFill>
                        </a:rPr>
                        <a:t>Frecuencia de ensayos de empalmes mecánicos: comparación Colombia–Panamá</a:t>
                      </a:r>
                      <a:endParaRPr lang="es-CO" sz="28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s-CO" sz="28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s-CO" sz="28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45103563"/>
                  </a:ext>
                </a:extLst>
              </a:tr>
              <a:tr h="551803">
                <a:tc>
                  <a:txBody>
                    <a:bodyPr/>
                    <a:lstStyle/>
                    <a:p>
                      <a:pPr algn="ctr"/>
                      <a:r>
                        <a:rPr lang="es-CO" sz="2800" b="1" dirty="0"/>
                        <a:t>País</a:t>
                      </a:r>
                      <a:endParaRPr lang="es-CO" sz="2800" dirty="0"/>
                    </a:p>
                  </a:txBody>
                  <a:tcPr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2800" b="1" dirty="0"/>
                        <a:t>Frecuencia de ensayos</a:t>
                      </a:r>
                      <a:endParaRPr lang="es-CO" sz="2800" dirty="0"/>
                    </a:p>
                  </a:txBody>
                  <a:tcPr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2800" b="1" dirty="0"/>
                        <a:t>Observaciones / Fuente</a:t>
                      </a:r>
                      <a:endParaRPr lang="es-CO" sz="2800" dirty="0"/>
                    </a:p>
                  </a:txBody>
                  <a:tcPr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46581715"/>
                  </a:ext>
                </a:extLst>
              </a:tr>
              <a:tr h="1714143">
                <a:tc>
                  <a:txBody>
                    <a:bodyPr/>
                    <a:lstStyle/>
                    <a:p>
                      <a:pPr algn="ctr"/>
                      <a:r>
                        <a:rPr lang="es-CO" sz="2800" b="1" dirty="0"/>
                        <a:t>Colombia</a:t>
                      </a:r>
                      <a:endParaRPr lang="es-CO" sz="2800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2800" dirty="0"/>
                        <a:t>1 ensayo por cada </a:t>
                      </a:r>
                      <a:r>
                        <a:rPr lang="es-CO" sz="2800" b="1" dirty="0"/>
                        <a:t>30 a 50 empalmes</a:t>
                      </a:r>
                      <a:r>
                        <a:rPr lang="es-CO" sz="2800" dirty="0"/>
                        <a:t> instalados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2800" dirty="0"/>
                        <a:t>Práctica común exigida por interventoría y supervisión técnica. No está explícita en NSR-10. Aplicable en proyectos regulados por INVIAS y entidades estatales.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01539311"/>
                  </a:ext>
                </a:extLst>
              </a:tr>
              <a:tr h="1460654">
                <a:tc>
                  <a:txBody>
                    <a:bodyPr/>
                    <a:lstStyle/>
                    <a:p>
                      <a:pPr algn="ctr"/>
                      <a:r>
                        <a:rPr lang="es-CO" sz="2800" b="1" dirty="0"/>
                        <a:t>Panamá</a:t>
                      </a:r>
                      <a:endParaRPr lang="es-CO" sz="2800" dirty="0"/>
                    </a:p>
                  </a:txBody>
                  <a:tcPr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2800" dirty="0"/>
                        <a:t>1 ensayo por cada </a:t>
                      </a:r>
                      <a:r>
                        <a:rPr lang="es-ES" sz="2800" b="1" dirty="0"/>
                        <a:t>20 empalmes</a:t>
                      </a:r>
                      <a:r>
                        <a:rPr lang="es-ES" sz="2800" dirty="0"/>
                        <a:t> (según observación directa)</a:t>
                      </a:r>
                    </a:p>
                  </a:txBody>
                  <a:tcPr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2800" dirty="0"/>
                        <a:t>Observado en la ejecución del Cuarto Puente sobre el Canal. Supervisión a cargo de contratista internacional y entidad interventora local.</a:t>
                      </a:r>
                    </a:p>
                  </a:txBody>
                  <a:tcPr anchor="ctr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73332354"/>
                  </a:ext>
                </a:extLst>
              </a:tr>
            </a:tbl>
          </a:graphicData>
        </a:graphic>
      </p:graphicFrame>
      <p:sp>
        <p:nvSpPr>
          <p:cNvPr id="55" name="Marcador de texto 7">
            <a:extLst>
              <a:ext uri="{FF2B5EF4-FFF2-40B4-BE49-F238E27FC236}">
                <a16:creationId xmlns:a16="http://schemas.microsoft.com/office/drawing/2014/main" id="{377100D9-F234-A18E-BE6A-5A997CCD46E2}"/>
              </a:ext>
            </a:extLst>
          </p:cNvPr>
          <p:cNvSpPr txBox="1">
            <a:spLocks/>
          </p:cNvSpPr>
          <p:nvPr/>
        </p:nvSpPr>
        <p:spPr>
          <a:xfrm>
            <a:off x="9304167" y="40485536"/>
            <a:ext cx="9724958" cy="6407832"/>
          </a:xfrm>
          <a:prstGeom prst="rect">
            <a:avLst/>
          </a:prstGeom>
          <a:ln>
            <a:noFill/>
          </a:ln>
        </p:spPr>
        <p:txBody>
          <a:bodyPr>
            <a:normAutofit/>
          </a:bodyPr>
          <a:lstStyle>
            <a:lvl1pPr marL="809976" indent="-809976" algn="l" defTabSz="3239902" rtl="0" eaLnBrk="1" latinLnBrk="0" hangingPunct="1">
              <a:lnSpc>
                <a:spcPct val="90000"/>
              </a:lnSpc>
              <a:spcBef>
                <a:spcPts val="3543"/>
              </a:spcBef>
              <a:buFont typeface="Arial" panose="020B0604020202020204" pitchFamily="34" charset="0"/>
              <a:buChar char="•"/>
              <a:defRPr sz="992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 algn="l" defTabSz="3239902" rtl="0" eaLnBrk="1" latinLnBrk="0" hangingPunct="1">
              <a:lnSpc>
                <a:spcPct val="90000"/>
              </a:lnSpc>
              <a:spcBef>
                <a:spcPts val="1772"/>
              </a:spcBef>
              <a:buFont typeface="Wingdings" panose="05000000000000000000" pitchFamily="2" charset="2"/>
              <a:buNone/>
              <a:defRPr sz="8504" b="1" kern="1200">
                <a:solidFill>
                  <a:schemeClr val="tx1"/>
                </a:solidFill>
                <a:latin typeface="Bookman Old Style" panose="02050604050505020204" pitchFamily="18" charset="0"/>
                <a:ea typeface="+mn-ea"/>
                <a:cs typeface="+mn-cs"/>
              </a:defRPr>
            </a:lvl2pPr>
            <a:lvl3pPr marL="4049878" indent="-809976" algn="l" defTabSz="3239902" rtl="0" eaLnBrk="1" latinLnBrk="0" hangingPunct="1">
              <a:lnSpc>
                <a:spcPct val="90000"/>
              </a:lnSpc>
              <a:spcBef>
                <a:spcPts val="1772"/>
              </a:spcBef>
              <a:buFont typeface="Arial" panose="020B0604020202020204" pitchFamily="34" charset="0"/>
              <a:buChar char="•"/>
              <a:defRPr sz="708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669829" indent="-809976" algn="l" defTabSz="3239902" rtl="0" eaLnBrk="1" latinLnBrk="0" hangingPunct="1">
              <a:lnSpc>
                <a:spcPct val="90000"/>
              </a:lnSpc>
              <a:spcBef>
                <a:spcPts val="1772"/>
              </a:spcBef>
              <a:buFont typeface="Arial" panose="020B0604020202020204" pitchFamily="34" charset="0"/>
              <a:buChar char="•"/>
              <a:defRPr sz="637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289780" indent="-809976" algn="l" defTabSz="3239902" rtl="0" eaLnBrk="1" latinLnBrk="0" hangingPunct="1">
              <a:lnSpc>
                <a:spcPct val="90000"/>
              </a:lnSpc>
              <a:spcBef>
                <a:spcPts val="1772"/>
              </a:spcBef>
              <a:buFont typeface="Arial" panose="020B0604020202020204" pitchFamily="34" charset="0"/>
              <a:buChar char="•"/>
              <a:defRPr sz="637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8909731" indent="-809976" algn="l" defTabSz="3239902" rtl="0" eaLnBrk="1" latinLnBrk="0" hangingPunct="1">
              <a:lnSpc>
                <a:spcPct val="90000"/>
              </a:lnSpc>
              <a:spcBef>
                <a:spcPts val="1772"/>
              </a:spcBef>
              <a:buFont typeface="Arial" panose="020B0604020202020204" pitchFamily="34" charset="0"/>
              <a:buChar char="•"/>
              <a:defRPr sz="637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0529682" indent="-809976" algn="l" defTabSz="3239902" rtl="0" eaLnBrk="1" latinLnBrk="0" hangingPunct="1">
              <a:lnSpc>
                <a:spcPct val="90000"/>
              </a:lnSpc>
              <a:spcBef>
                <a:spcPts val="1772"/>
              </a:spcBef>
              <a:buFont typeface="Arial" panose="020B0604020202020204" pitchFamily="34" charset="0"/>
              <a:buChar char="•"/>
              <a:defRPr sz="637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149633" indent="-809976" algn="l" defTabSz="3239902" rtl="0" eaLnBrk="1" latinLnBrk="0" hangingPunct="1">
              <a:lnSpc>
                <a:spcPct val="90000"/>
              </a:lnSpc>
              <a:spcBef>
                <a:spcPts val="1772"/>
              </a:spcBef>
              <a:buFont typeface="Arial" panose="020B0604020202020204" pitchFamily="34" charset="0"/>
              <a:buChar char="•"/>
              <a:defRPr sz="637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3769584" indent="-809976" algn="l" defTabSz="3239902" rtl="0" eaLnBrk="1" latinLnBrk="0" hangingPunct="1">
              <a:lnSpc>
                <a:spcPct val="90000"/>
              </a:lnSpc>
              <a:spcBef>
                <a:spcPts val="1772"/>
              </a:spcBef>
              <a:buFont typeface="Arial" panose="020B0604020202020204" pitchFamily="34" charset="0"/>
              <a:buChar char="•"/>
              <a:defRPr sz="637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s-ES" sz="44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.</a:t>
            </a:r>
          </a:p>
        </p:txBody>
      </p:sp>
      <p:sp>
        <p:nvSpPr>
          <p:cNvPr id="57" name="CuadroTexto 56">
            <a:extLst>
              <a:ext uri="{FF2B5EF4-FFF2-40B4-BE49-F238E27FC236}">
                <a16:creationId xmlns:a16="http://schemas.microsoft.com/office/drawing/2014/main" id="{F90F5440-23C2-2F42-BF04-990C77F6ED9A}"/>
              </a:ext>
            </a:extLst>
          </p:cNvPr>
          <p:cNvSpPr txBox="1"/>
          <p:nvPr/>
        </p:nvSpPr>
        <p:spPr>
          <a:xfrm>
            <a:off x="0" y="43975616"/>
            <a:ext cx="17857669" cy="4269714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  <p:txBody>
          <a:bodyPr>
            <a:normAutofit fontScale="85000" lnSpcReduction="10000"/>
          </a:bodyPr>
          <a:lstStyle>
            <a:lvl1pPr indent="0" algn="ctr" defTabSz="3239902">
              <a:lnSpc>
                <a:spcPct val="90000"/>
              </a:lnSpc>
              <a:spcBef>
                <a:spcPts val="3543"/>
              </a:spcBef>
              <a:buFont typeface="Arial" panose="020B0604020202020204" pitchFamily="34" charset="0"/>
              <a:buNone/>
              <a:defRPr sz="4400" b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  <a:lvl2pPr marL="0" indent="0" defTabSz="3239902">
              <a:lnSpc>
                <a:spcPct val="90000"/>
              </a:lnSpc>
              <a:spcBef>
                <a:spcPts val="1772"/>
              </a:spcBef>
              <a:buFont typeface="Wingdings" panose="05000000000000000000" pitchFamily="2" charset="2"/>
              <a:buNone/>
              <a:defRPr sz="8504" b="1">
                <a:latin typeface="Bookman Old Style" panose="02050604050505020204" pitchFamily="18" charset="0"/>
              </a:defRPr>
            </a:lvl2pPr>
            <a:lvl3pPr marL="4049878" indent="-809976" defTabSz="3239902">
              <a:lnSpc>
                <a:spcPct val="90000"/>
              </a:lnSpc>
              <a:spcBef>
                <a:spcPts val="1772"/>
              </a:spcBef>
              <a:buFont typeface="Arial" panose="020B0604020202020204" pitchFamily="34" charset="0"/>
              <a:buChar char="•"/>
              <a:defRPr sz="7086"/>
            </a:lvl3pPr>
            <a:lvl4pPr marL="5669829" indent="-809976" defTabSz="3239902">
              <a:lnSpc>
                <a:spcPct val="90000"/>
              </a:lnSpc>
              <a:spcBef>
                <a:spcPts val="1772"/>
              </a:spcBef>
              <a:buFont typeface="Arial" panose="020B0604020202020204" pitchFamily="34" charset="0"/>
              <a:buChar char="•"/>
              <a:defRPr sz="6378"/>
            </a:lvl4pPr>
            <a:lvl5pPr marL="7289780" indent="-809976" defTabSz="3239902">
              <a:lnSpc>
                <a:spcPct val="90000"/>
              </a:lnSpc>
              <a:spcBef>
                <a:spcPts val="1772"/>
              </a:spcBef>
              <a:buFont typeface="Arial" panose="020B0604020202020204" pitchFamily="34" charset="0"/>
              <a:buChar char="•"/>
              <a:defRPr sz="6378"/>
            </a:lvl5pPr>
            <a:lvl6pPr marL="8909731" indent="-809976" defTabSz="3239902">
              <a:lnSpc>
                <a:spcPct val="90000"/>
              </a:lnSpc>
              <a:spcBef>
                <a:spcPts val="1772"/>
              </a:spcBef>
              <a:buFont typeface="Arial" panose="020B0604020202020204" pitchFamily="34" charset="0"/>
              <a:buChar char="•"/>
              <a:defRPr sz="6378"/>
            </a:lvl6pPr>
            <a:lvl7pPr marL="10529682" indent="-809976" defTabSz="3239902">
              <a:lnSpc>
                <a:spcPct val="90000"/>
              </a:lnSpc>
              <a:spcBef>
                <a:spcPts val="1772"/>
              </a:spcBef>
              <a:buFont typeface="Arial" panose="020B0604020202020204" pitchFamily="34" charset="0"/>
              <a:buChar char="•"/>
              <a:defRPr sz="6378"/>
            </a:lvl7pPr>
            <a:lvl8pPr marL="12149633" indent="-809976" defTabSz="3239902">
              <a:lnSpc>
                <a:spcPct val="90000"/>
              </a:lnSpc>
              <a:spcBef>
                <a:spcPts val="1772"/>
              </a:spcBef>
              <a:buFont typeface="Arial" panose="020B0604020202020204" pitchFamily="34" charset="0"/>
              <a:buChar char="•"/>
              <a:defRPr sz="6378"/>
            </a:lvl8pPr>
            <a:lvl9pPr marL="13769584" indent="-809976" defTabSz="3239902">
              <a:lnSpc>
                <a:spcPct val="90000"/>
              </a:lnSpc>
              <a:spcBef>
                <a:spcPts val="1772"/>
              </a:spcBef>
              <a:buFont typeface="Arial" panose="020B0604020202020204" pitchFamily="34" charset="0"/>
              <a:buChar char="•"/>
              <a:defRPr sz="6378"/>
            </a:lvl9pPr>
          </a:lstStyle>
          <a:p>
            <a:r>
              <a:rPr lang="es-ES" sz="3200" dirty="0"/>
              <a:t>RESULTADOS</a:t>
            </a:r>
            <a:br>
              <a:rPr lang="es-ES" sz="3200" dirty="0"/>
            </a:br>
            <a:r>
              <a:rPr lang="es-ES" sz="3200" b="0" dirty="0"/>
              <a:t>El empalme mecánico reduce la longitud de empalme hasta en un 80% en comparación con el traslape convencional.</a:t>
            </a:r>
            <a:br>
              <a:rPr lang="es-ES" sz="3200" b="0" dirty="0"/>
            </a:br>
            <a:r>
              <a:rPr lang="es-ES" sz="3200" b="0" dirty="0"/>
              <a:t>La instalación es más rápida y permite continuidad del refuerzo sin congestión de acero.</a:t>
            </a:r>
            <a:br>
              <a:rPr lang="es-ES" sz="3200" b="0" dirty="0"/>
            </a:br>
            <a:r>
              <a:rPr lang="es-ES" sz="3200" b="0" dirty="0"/>
              <a:t>El traslape requiere mayores longitudes y no siempre cumple con los requisitos de espaciamiento y disposición geométrica.</a:t>
            </a:r>
            <a:br>
              <a:rPr lang="es-ES" sz="3200" b="0" dirty="0"/>
            </a:br>
            <a:r>
              <a:rPr lang="es-ES" sz="3200" b="0" dirty="0"/>
              <a:t>Normativamente, ACI 318 y ASTM </a:t>
            </a:r>
            <a:r>
              <a:rPr lang="es-ES" sz="3200" b="0" dirty="0" err="1"/>
              <a:t>A1034</a:t>
            </a:r>
            <a:r>
              <a:rPr lang="es-ES" sz="3200" b="0" dirty="0"/>
              <a:t> definen los requisitos de los conectores, mientras que la NSR-10 permite su uso pero sin mucho detalle técnico.</a:t>
            </a:r>
            <a:br>
              <a:rPr lang="es-ES" sz="3200" b="0" dirty="0"/>
            </a:br>
            <a:r>
              <a:rPr lang="es-ES" sz="3200" b="0" dirty="0"/>
              <a:t>En Panamá, su uso está estandarizado para puentes de gran escala.</a:t>
            </a:r>
            <a:br>
              <a:rPr lang="es-ES" sz="3200" b="0" dirty="0"/>
            </a:br>
            <a:r>
              <a:rPr lang="es-ES" sz="3200" b="0" dirty="0"/>
              <a:t>En el marco normativo colombiano (NSR-10 e INVIAS), el empalme mecánico está permitido, aunque con limitaciones. Este estudio propone su aplicación en estructuras donde el traslape no cumple requisitos geométricos, como columnas confinadas, zonas sísmicas de alta demanda o refuerzos en zonas de empalme corto. La experiencia internacional demuestra que su implementación puede ser factible en proyectos urbanos, puentes y estructuras con alta densidad de acero.</a:t>
            </a:r>
          </a:p>
        </p:txBody>
      </p:sp>
      <p:sp>
        <p:nvSpPr>
          <p:cNvPr id="58" name="CuadroTexto 57">
            <a:extLst>
              <a:ext uri="{FF2B5EF4-FFF2-40B4-BE49-F238E27FC236}">
                <a16:creationId xmlns:a16="http://schemas.microsoft.com/office/drawing/2014/main" id="{6421361D-F06D-FF65-A6C9-BF7EEC62BCC4}"/>
              </a:ext>
            </a:extLst>
          </p:cNvPr>
          <p:cNvSpPr txBox="1"/>
          <p:nvPr/>
        </p:nvSpPr>
        <p:spPr>
          <a:xfrm>
            <a:off x="20206680" y="34760255"/>
            <a:ext cx="41917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dirty="0"/>
              <a:t>Traslapo tipo conectores </a:t>
            </a:r>
            <a:r>
              <a:rPr lang="es-CO" dirty="0" err="1"/>
              <a:t>LENTON</a:t>
            </a:r>
            <a:r>
              <a:rPr lang="es-CO" dirty="0"/>
              <a:t> </a:t>
            </a:r>
            <a:r>
              <a:rPr lang="es-CO" dirty="0" err="1"/>
              <a:t>COUPLER</a:t>
            </a:r>
            <a:endParaRPr lang="es-CO" dirty="0"/>
          </a:p>
        </p:txBody>
      </p:sp>
      <p:graphicFrame>
        <p:nvGraphicFramePr>
          <p:cNvPr id="17" name="Tabla 19">
            <a:extLst>
              <a:ext uri="{FF2B5EF4-FFF2-40B4-BE49-F238E27FC236}">
                <a16:creationId xmlns:a16="http://schemas.microsoft.com/office/drawing/2014/main" id="{8ECA566B-3DEA-0295-D2FE-FD093B3F259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99096406"/>
              </p:ext>
            </p:extLst>
          </p:nvPr>
        </p:nvGraphicFramePr>
        <p:xfrm>
          <a:off x="549221" y="19265937"/>
          <a:ext cx="16824533" cy="5094552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6556701">
                  <a:extLst>
                    <a:ext uri="{9D8B030D-6E8A-4147-A177-3AD203B41FA5}">
                      <a16:colId xmlns:a16="http://schemas.microsoft.com/office/drawing/2014/main" val="989371821"/>
                    </a:ext>
                  </a:extLst>
                </a:gridCol>
                <a:gridCol w="4404461">
                  <a:extLst>
                    <a:ext uri="{9D8B030D-6E8A-4147-A177-3AD203B41FA5}">
                      <a16:colId xmlns:a16="http://schemas.microsoft.com/office/drawing/2014/main" val="1568850290"/>
                    </a:ext>
                  </a:extLst>
                </a:gridCol>
                <a:gridCol w="3191997">
                  <a:extLst>
                    <a:ext uri="{9D8B030D-6E8A-4147-A177-3AD203B41FA5}">
                      <a16:colId xmlns:a16="http://schemas.microsoft.com/office/drawing/2014/main" val="2222195645"/>
                    </a:ext>
                  </a:extLst>
                </a:gridCol>
                <a:gridCol w="2671374">
                  <a:extLst>
                    <a:ext uri="{9D8B030D-6E8A-4147-A177-3AD203B41FA5}">
                      <a16:colId xmlns:a16="http://schemas.microsoft.com/office/drawing/2014/main" val="720304686"/>
                    </a:ext>
                  </a:extLst>
                </a:gridCol>
              </a:tblGrid>
              <a:tr h="462508">
                <a:tc gridSpan="4">
                  <a:txBody>
                    <a:bodyPr/>
                    <a:lstStyle/>
                    <a:p>
                      <a:pPr marL="0" marR="0" lvl="0" indent="0" algn="ctr" defTabSz="323990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2800" b="1" dirty="0">
                          <a:solidFill>
                            <a:schemeClr val="tx1"/>
                          </a:solidFill>
                          <a:latin typeface="+mn-lt"/>
                        </a:rPr>
                        <a:t> Aspectos normativos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lang="es-CO" sz="2800" dirty="0">
                        <a:latin typeface="+mn-lt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/>
                      <a:endParaRPr lang="es-CO" sz="2800" dirty="0">
                        <a:latin typeface="+mn-lt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/>
                      <a:endParaRPr lang="es-CO" sz="2800" dirty="0">
                        <a:latin typeface="+mn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62622633"/>
                  </a:ext>
                </a:extLst>
              </a:tr>
              <a:tr h="851988">
                <a:tc>
                  <a:txBody>
                    <a:bodyPr/>
                    <a:lstStyle/>
                    <a:p>
                      <a:pPr algn="ctr"/>
                      <a:r>
                        <a:rPr lang="es-ES" sz="2800" b="1" dirty="0">
                          <a:solidFill>
                            <a:schemeClr val="tx1"/>
                          </a:solidFill>
                          <a:latin typeface="+mn-lt"/>
                        </a:rPr>
                        <a:t>NSR-10 (</a:t>
                      </a:r>
                      <a:r>
                        <a:rPr lang="es-ES" sz="2800" b="1" dirty="0" err="1">
                          <a:solidFill>
                            <a:schemeClr val="tx1"/>
                          </a:solidFill>
                          <a:latin typeface="+mn-lt"/>
                        </a:rPr>
                        <a:t>C.21.7.3</a:t>
                      </a:r>
                      <a:r>
                        <a:rPr lang="es-ES" sz="2800" b="1" dirty="0">
                          <a:solidFill>
                            <a:schemeClr val="tx1"/>
                          </a:solidFill>
                          <a:latin typeface="+mn-lt"/>
                        </a:rPr>
                        <a:t>)</a:t>
                      </a:r>
                      <a:endParaRPr lang="es-CO" sz="2800" b="1" dirty="0"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None/>
                      </a:pPr>
                      <a:r>
                        <a:rPr lang="es-CO" sz="2800" b="1" dirty="0">
                          <a:latin typeface="+mn-lt"/>
                        </a:rPr>
                        <a:t>Código de Puentes (2014)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2800" b="1" dirty="0">
                          <a:solidFill>
                            <a:schemeClr val="tx1"/>
                          </a:solidFill>
                          <a:latin typeface="+mn-lt"/>
                        </a:rPr>
                        <a:t>ACI 318</a:t>
                      </a:r>
                      <a:endParaRPr lang="es-CO" sz="2800" b="1" dirty="0"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2800" b="1" dirty="0">
                          <a:solidFill>
                            <a:schemeClr val="tx1"/>
                          </a:solidFill>
                          <a:latin typeface="+mn-lt"/>
                        </a:rPr>
                        <a:t>ASTM </a:t>
                      </a:r>
                      <a:r>
                        <a:rPr lang="es-ES" sz="2800" b="1" dirty="0" err="1">
                          <a:solidFill>
                            <a:schemeClr val="tx1"/>
                          </a:solidFill>
                          <a:latin typeface="+mn-lt"/>
                        </a:rPr>
                        <a:t>A1034</a:t>
                      </a:r>
                      <a:endParaRPr lang="es-CO" sz="2800" b="1" dirty="0"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90299895"/>
                  </a:ext>
                </a:extLst>
              </a:tr>
              <a:tr h="3724404">
                <a:tc>
                  <a:txBody>
                    <a:bodyPr/>
                    <a:lstStyle/>
                    <a:p>
                      <a:pPr algn="ctr"/>
                      <a:r>
                        <a:rPr lang="es-ES" sz="2800" dirty="0">
                          <a:latin typeface="+mn-lt"/>
                        </a:rPr>
                        <a:t>En columnas DMO y DES, el traslape se permite solo en el tercio central conectores Tipo 1, y en zonas de alta sismicidad tipo 2.</a:t>
                      </a:r>
                    </a:p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r>
                        <a:rPr lang="es-ES" sz="2400" dirty="0">
                          <a:latin typeface="+mn-lt"/>
                        </a:rPr>
                        <a:t>•Tipo 1: 125% de fy → se aceptan en zonas no sísmicas.</a:t>
                      </a:r>
                    </a:p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r>
                        <a:rPr lang="es-ES" sz="2400" dirty="0">
                          <a:latin typeface="+mn-lt"/>
                        </a:rPr>
                        <a:t>•Tipo 2: 160% de fy → obligatorios en zonas sísmicas y columnas en marcos resistentes a momento.</a:t>
                      </a:r>
                    </a:p>
                    <a:p>
                      <a:pPr algn="ctr"/>
                      <a:endParaRPr lang="es-CO" sz="2800" dirty="0"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323990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2800" dirty="0">
                          <a:solidFill>
                            <a:schemeClr val="tx1"/>
                          </a:solidFill>
                          <a:latin typeface="+mn-lt"/>
                        </a:rPr>
                        <a:t>Admite empalmes mecánicos cuando se dificulta el traslape o se requiere alta eficiencia estructural.</a:t>
                      </a:r>
                    </a:p>
                    <a:p>
                      <a:pPr algn="ctr"/>
                      <a:endParaRPr lang="es-CO" sz="2800" dirty="0"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323990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2800" dirty="0">
                          <a:solidFill>
                            <a:schemeClr val="tx1"/>
                          </a:solidFill>
                          <a:latin typeface="+mn-lt"/>
                        </a:rPr>
                        <a:t>Establece mínimos de resistencia y ensayos para empalmes mecánicos.</a:t>
                      </a:r>
                    </a:p>
                    <a:p>
                      <a:pPr algn="ctr"/>
                      <a:endParaRPr lang="es-CO" sz="2800" dirty="0"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323990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2800" dirty="0">
                          <a:solidFill>
                            <a:schemeClr val="tx1"/>
                          </a:solidFill>
                          <a:latin typeface="+mn-lt"/>
                        </a:rPr>
                        <a:t>Define procedimientos para ensayos de empalmes.</a:t>
                      </a:r>
                    </a:p>
                    <a:p>
                      <a:pPr algn="ctr"/>
                      <a:r>
                        <a:rPr lang="es-CO" sz="2000" dirty="0">
                          <a:latin typeface="+mn-lt"/>
                        </a:rPr>
                        <a:t>Tracción, compresión, deslizamiento y fatiga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52028222"/>
                  </a:ext>
                </a:extLst>
              </a:tr>
            </a:tbl>
          </a:graphicData>
        </a:graphic>
      </p:graphicFrame>
      <p:graphicFrame>
        <p:nvGraphicFramePr>
          <p:cNvPr id="7" name="Tabla 6">
            <a:extLst>
              <a:ext uri="{FF2B5EF4-FFF2-40B4-BE49-F238E27FC236}">
                <a16:creationId xmlns:a16="http://schemas.microsoft.com/office/drawing/2014/main" id="{8CCEA1C2-7765-D784-6392-C8CFA79DDF7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82593308"/>
              </p:ext>
            </p:extLst>
          </p:nvPr>
        </p:nvGraphicFramePr>
        <p:xfrm>
          <a:off x="719432" y="35319454"/>
          <a:ext cx="17236119" cy="8094541"/>
        </p:xfrm>
        <a:graphic>
          <a:graphicData uri="http://schemas.openxmlformats.org/drawingml/2006/table">
            <a:tbl>
              <a:tblPr firstRow="1" firstCol="1" bandRow="1">
                <a:tableStyleId>{7DF18680-E054-41AD-8BC1-D1AEF772440D}</a:tableStyleId>
              </a:tblPr>
              <a:tblGrid>
                <a:gridCol w="2997329">
                  <a:extLst>
                    <a:ext uri="{9D8B030D-6E8A-4147-A177-3AD203B41FA5}">
                      <a16:colId xmlns:a16="http://schemas.microsoft.com/office/drawing/2014/main" val="1955130581"/>
                    </a:ext>
                  </a:extLst>
                </a:gridCol>
                <a:gridCol w="7119395">
                  <a:extLst>
                    <a:ext uri="{9D8B030D-6E8A-4147-A177-3AD203B41FA5}">
                      <a16:colId xmlns:a16="http://schemas.microsoft.com/office/drawing/2014/main" val="1360777481"/>
                    </a:ext>
                  </a:extLst>
                </a:gridCol>
                <a:gridCol w="7119395">
                  <a:extLst>
                    <a:ext uri="{9D8B030D-6E8A-4147-A177-3AD203B41FA5}">
                      <a16:colId xmlns:a16="http://schemas.microsoft.com/office/drawing/2014/main" val="2618781476"/>
                    </a:ext>
                  </a:extLst>
                </a:gridCol>
              </a:tblGrid>
              <a:tr h="682471"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s-CO" sz="2400" kern="100" dirty="0">
                          <a:effectLst/>
                        </a:rPr>
                        <a:t>COMPARACIÓN  CONSTRUCTIVA</a:t>
                      </a:r>
                      <a:endParaRPr lang="es-CO" sz="2400" kern="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endParaRPr lang="es-CO" sz="1800" kern="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endParaRPr lang="es-CO" sz="1800" kern="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extLst>
                  <a:ext uri="{0D108BD9-81ED-4DB2-BD59-A6C34878D82A}">
                    <a16:rowId xmlns:a16="http://schemas.microsoft.com/office/drawing/2014/main" val="887810692"/>
                  </a:ext>
                </a:extLst>
              </a:tr>
              <a:tr h="68247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s-CO" sz="2400" kern="100" dirty="0">
                          <a:effectLst/>
                        </a:rPr>
                        <a:t>Aspecto</a:t>
                      </a:r>
                      <a:endParaRPr lang="es-CO" sz="2400" kern="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s-CO" sz="3600" b="1" kern="100" dirty="0">
                          <a:effectLst/>
                        </a:rPr>
                        <a:t>TRASLAPE CONVENCIONAL (SOLAPE)</a:t>
                      </a:r>
                      <a:endParaRPr lang="es-CO" sz="3600" b="1" kern="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s-CO" sz="3600" b="1" kern="100" dirty="0">
                          <a:effectLst/>
                        </a:rPr>
                        <a:t>CONECTOR MECÁNICO</a:t>
                      </a:r>
                      <a:endParaRPr lang="es-CO" sz="3600" b="1" kern="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780776164"/>
                  </a:ext>
                </a:extLst>
              </a:tr>
              <a:tr h="11456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s-CO" sz="2400" kern="100" dirty="0">
                          <a:effectLst/>
                        </a:rPr>
                        <a:t>Refuerzo transversal / confinamiento</a:t>
                      </a:r>
                      <a:endParaRPr lang="es-CO" sz="2400" kern="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s-CO" sz="2400" kern="100">
                          <a:effectLst/>
                        </a:rPr>
                        <a:t>Estribos adicionales en zona de empalme: separación ≤ 4·d (≤100–150 mm) en columnas o zonas críticas.</a:t>
                      </a:r>
                      <a:endParaRPr lang="es-CO" sz="2400" kern="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s-CO" sz="2400" kern="100" dirty="0">
                          <a:effectLst/>
                        </a:rPr>
                        <a:t>No requieren longitud de traslape, pero deben quedar dentro de zona con refuerzo transversal adecuado; en zonas plásticas puede ser obligatorio.</a:t>
                      </a:r>
                      <a:endParaRPr lang="es-CO" sz="2400" kern="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435969451"/>
                  </a:ext>
                </a:extLst>
              </a:tr>
              <a:tr h="76398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s-CO" sz="2400" kern="100">
                          <a:effectLst/>
                        </a:rPr>
                        <a:t>Restricciones en zonas sísmicas</a:t>
                      </a:r>
                      <a:endParaRPr lang="es-CO" sz="2400" kern="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s-CO" sz="2400" kern="100">
                          <a:effectLst/>
                        </a:rPr>
                        <a:t>Limitados o prohibidos en zonas plásticas de vigas y columnas.</a:t>
                      </a:r>
                      <a:endParaRPr lang="es-CO" sz="2400" kern="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s-CO" sz="2400" kern="100" dirty="0">
                          <a:effectLst/>
                        </a:rPr>
                        <a:t>Permitidos y preferidos en zonas plásticas (mejor transferencia de carga).</a:t>
                      </a:r>
                      <a:endParaRPr lang="es-CO" sz="2400" kern="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85286714"/>
                  </a:ext>
                </a:extLst>
              </a:tr>
              <a:tr h="11456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s-CO" sz="2400" kern="100">
                          <a:effectLst/>
                        </a:rPr>
                        <a:t>Recubrimiento de concreto</a:t>
                      </a:r>
                      <a:endParaRPr lang="es-CO" sz="2400" kern="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s-CO" sz="2400" kern="100">
                          <a:effectLst/>
                        </a:rPr>
                        <a:t>Igual que el resto de barras: 25 mm (losas), 30–35 mm (vigas), 40–50 mm (columnas), 50 mm (zapatas), según NSR y exposición.</a:t>
                      </a:r>
                      <a:endParaRPr lang="es-CO" sz="2400" kern="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s-CO" sz="2400" kern="100" dirty="0">
                          <a:effectLst/>
                        </a:rPr>
                        <a:t>Igual que barra + tolerancia del conector (cuidar que el diámetro del conector no comprometa el recubrimiento mínimo).</a:t>
                      </a:r>
                      <a:endParaRPr lang="es-CO" sz="2400" kern="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33316139"/>
                  </a:ext>
                </a:extLst>
              </a:tr>
              <a:tr h="76398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s-CO" sz="2400" kern="100">
                          <a:effectLst/>
                        </a:rPr>
                        <a:t>Mano de obra / ejecución</a:t>
                      </a:r>
                      <a:endParaRPr lang="es-CO" sz="2400" kern="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s-CO" sz="2400" kern="100">
                          <a:effectLst/>
                        </a:rPr>
                        <a:t>Sencillo (colocar barras traslapadas y amarrar). Puede congestionar el acero.</a:t>
                      </a:r>
                      <a:endParaRPr lang="es-CO" sz="2400" kern="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s-CO" sz="2400" kern="100" dirty="0">
                          <a:effectLst/>
                        </a:rPr>
                        <a:t>Requiere herramienta y mano de obra calificada. Reduce congestión.</a:t>
                      </a:r>
                      <a:endParaRPr lang="es-CO" sz="2400" kern="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129890116"/>
                  </a:ext>
                </a:extLst>
              </a:tr>
              <a:tr h="87476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s-CO" sz="2400" kern="100">
                          <a:effectLst/>
                        </a:rPr>
                        <a:t>Control de calidad</a:t>
                      </a:r>
                      <a:endParaRPr lang="es-CO" sz="2400" kern="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s-CO" sz="2400" kern="100">
                          <a:effectLst/>
                        </a:rPr>
                        <a:t>Verificar longitud, desfasado, limpieza y recubrimiento.</a:t>
                      </a:r>
                      <a:endParaRPr lang="es-CO" sz="2400" kern="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s-CO" sz="2400" kern="100">
                          <a:effectLst/>
                        </a:rPr>
                        <a:t>Registrar instalación (torque, lote, inspector). Puede requerir pruebas de tracción de aceptación.</a:t>
                      </a:r>
                      <a:endParaRPr lang="es-CO" sz="2400" kern="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306744181"/>
                  </a:ext>
                </a:extLst>
              </a:tr>
              <a:tr h="76398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s-CO" sz="2400" kern="100">
                          <a:effectLst/>
                        </a:rPr>
                        <a:t>Ventajas principales</a:t>
                      </a:r>
                      <a:endParaRPr lang="es-CO" sz="2400" kern="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s-CO" sz="2400" kern="100">
                          <a:effectLst/>
                        </a:rPr>
                        <a:t>Económico, fácil, rápido en diámetros pequeños.</a:t>
                      </a:r>
                      <a:endParaRPr lang="es-CO" sz="2400" kern="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s-CO" sz="2400" kern="100">
                          <a:effectLst/>
                        </a:rPr>
                        <a:t>Seguro en zonas sísmicas, menos congestión, longitud nula, controlable.</a:t>
                      </a:r>
                      <a:endParaRPr lang="es-CO" sz="2400" kern="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53016221"/>
                  </a:ext>
                </a:extLst>
              </a:tr>
              <a:tr h="76398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s-CO" sz="2400" kern="100">
                          <a:effectLst/>
                        </a:rPr>
                        <a:t>Desventajas principales</a:t>
                      </a:r>
                      <a:endParaRPr lang="es-CO" sz="2400" kern="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s-CO" sz="2400" kern="100">
                          <a:effectLst/>
                        </a:rPr>
                        <a:t>Ocupa más espacio, congestiona acero, no viable en zonas críticas sísmicas.</a:t>
                      </a:r>
                      <a:endParaRPr lang="es-CO" sz="2400" kern="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s-CO" sz="2400" kern="100" dirty="0">
                          <a:effectLst/>
                        </a:rPr>
                        <a:t>Costo directo mayor, requiere certificación y control estricto de instalación.</a:t>
                      </a:r>
                      <a:endParaRPr lang="es-CO" sz="2400" kern="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98752517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29027634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1752</TotalTime>
  <Words>1546</Words>
  <Application>Microsoft Office PowerPoint</Application>
  <PresentationFormat>Personalizado</PresentationFormat>
  <Paragraphs>115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7" baseType="lpstr">
      <vt:lpstr>Arial</vt:lpstr>
      <vt:lpstr>Bahnschrift Condensed</vt:lpstr>
      <vt:lpstr>Bookman Old Style</vt:lpstr>
      <vt:lpstr>Calibri</vt:lpstr>
      <vt:lpstr>Wingdings</vt:lpstr>
      <vt:lpstr>Tema de Office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Investigación Posgrados</dc:creator>
  <cp:lastModifiedBy>Joana Inés Pérez Estrada</cp:lastModifiedBy>
  <cp:revision>36</cp:revision>
  <dcterms:created xsi:type="dcterms:W3CDTF">2019-08-26T21:14:21Z</dcterms:created>
  <dcterms:modified xsi:type="dcterms:W3CDTF">2025-08-29T15:51:00Z</dcterms:modified>
</cp:coreProperties>
</file>