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57" r:id="rId3"/>
  </p:sldIdLst>
  <p:sldSz cx="9144000" cy="6858000" type="screen4x3"/>
  <p:notesSz cx="6888163" cy="100203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5" d="100"/>
          <a:sy n="65" d="100"/>
        </p:scale>
        <p:origin x="147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3B714265-BF26-446B-861D-D4A1C76CD805}" type="datetimeFigureOut">
              <a:rPr lang="en-US" smtClean="0"/>
              <a:t>9/26/2019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6B4939-3358-435C-8DD9-9105BBB4AE99}" type="slidenum">
              <a:rPr lang="en-US" smtClean="0"/>
              <a:t>‹Nº›</a:t>
            </a:fld>
            <a:endParaRPr lang="en-US"/>
          </a:p>
        </p:txBody>
      </p:sp>
    </p:spTree>
    <p:extLst>
      <p:ext uri="{BB962C8B-B14F-4D97-AF65-F5344CB8AC3E}">
        <p14:creationId xmlns:p14="http://schemas.microsoft.com/office/powerpoint/2010/main" val="3130127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B714265-BF26-446B-861D-D4A1C76CD805}" type="datetimeFigureOut">
              <a:rPr lang="en-US" smtClean="0"/>
              <a:t>9/26/2019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6B4939-3358-435C-8DD9-9105BBB4AE99}" type="slidenum">
              <a:rPr lang="en-US" smtClean="0"/>
              <a:t>‹Nº›</a:t>
            </a:fld>
            <a:endParaRPr lang="en-US"/>
          </a:p>
        </p:txBody>
      </p:sp>
    </p:spTree>
    <p:extLst>
      <p:ext uri="{BB962C8B-B14F-4D97-AF65-F5344CB8AC3E}">
        <p14:creationId xmlns:p14="http://schemas.microsoft.com/office/powerpoint/2010/main" val="3283919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B714265-BF26-446B-861D-D4A1C76CD805}" type="datetimeFigureOut">
              <a:rPr lang="en-US" smtClean="0"/>
              <a:t>9/26/2019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6B4939-3358-435C-8DD9-9105BBB4AE99}" type="slidenum">
              <a:rPr lang="en-US" smtClean="0"/>
              <a:t>‹Nº›</a:t>
            </a:fld>
            <a:endParaRPr lang="en-US"/>
          </a:p>
        </p:txBody>
      </p:sp>
    </p:spTree>
    <p:extLst>
      <p:ext uri="{BB962C8B-B14F-4D97-AF65-F5344CB8AC3E}">
        <p14:creationId xmlns:p14="http://schemas.microsoft.com/office/powerpoint/2010/main" val="23615127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B714265-BF26-446B-861D-D4A1C76CD805}" type="datetimeFigureOut">
              <a:rPr lang="en-US" smtClean="0"/>
              <a:t>9/26/2019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6B4939-3358-435C-8DD9-9105BBB4AE99}" type="slidenum">
              <a:rPr lang="en-US" smtClean="0"/>
              <a:t>‹Nº›</a:t>
            </a:fld>
            <a:endParaRPr lang="en-US"/>
          </a:p>
        </p:txBody>
      </p:sp>
    </p:spTree>
    <p:extLst>
      <p:ext uri="{BB962C8B-B14F-4D97-AF65-F5344CB8AC3E}">
        <p14:creationId xmlns:p14="http://schemas.microsoft.com/office/powerpoint/2010/main" val="4042833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3B714265-BF26-446B-861D-D4A1C76CD805}" type="datetimeFigureOut">
              <a:rPr lang="en-US" smtClean="0"/>
              <a:t>9/26/2019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6B4939-3358-435C-8DD9-9105BBB4AE99}" type="slidenum">
              <a:rPr lang="en-US" smtClean="0"/>
              <a:t>‹Nº›</a:t>
            </a:fld>
            <a:endParaRPr lang="en-US"/>
          </a:p>
        </p:txBody>
      </p:sp>
    </p:spTree>
    <p:extLst>
      <p:ext uri="{BB962C8B-B14F-4D97-AF65-F5344CB8AC3E}">
        <p14:creationId xmlns:p14="http://schemas.microsoft.com/office/powerpoint/2010/main" val="41055747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3B714265-BF26-446B-861D-D4A1C76CD805}" type="datetimeFigureOut">
              <a:rPr lang="en-US" smtClean="0"/>
              <a:t>9/26/2019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6B4939-3358-435C-8DD9-9105BBB4AE99}" type="slidenum">
              <a:rPr lang="en-US" smtClean="0"/>
              <a:t>‹Nº›</a:t>
            </a:fld>
            <a:endParaRPr lang="en-US"/>
          </a:p>
        </p:txBody>
      </p:sp>
    </p:spTree>
    <p:extLst>
      <p:ext uri="{BB962C8B-B14F-4D97-AF65-F5344CB8AC3E}">
        <p14:creationId xmlns:p14="http://schemas.microsoft.com/office/powerpoint/2010/main" val="2536167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3B714265-BF26-446B-861D-D4A1C76CD805}" type="datetimeFigureOut">
              <a:rPr lang="en-US" smtClean="0"/>
              <a:t>9/26/2019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6B4939-3358-435C-8DD9-9105BBB4AE99}" type="slidenum">
              <a:rPr lang="en-US" smtClean="0"/>
              <a:t>‹Nº›</a:t>
            </a:fld>
            <a:endParaRPr lang="en-US"/>
          </a:p>
        </p:txBody>
      </p:sp>
    </p:spTree>
    <p:extLst>
      <p:ext uri="{BB962C8B-B14F-4D97-AF65-F5344CB8AC3E}">
        <p14:creationId xmlns:p14="http://schemas.microsoft.com/office/powerpoint/2010/main" val="17732136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3B714265-BF26-446B-861D-D4A1C76CD805}" type="datetimeFigureOut">
              <a:rPr lang="en-US" smtClean="0"/>
              <a:t>9/26/2019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B6B4939-3358-435C-8DD9-9105BBB4AE99}" type="slidenum">
              <a:rPr lang="en-US" smtClean="0"/>
              <a:t>‹Nº›</a:t>
            </a:fld>
            <a:endParaRPr lang="en-US"/>
          </a:p>
        </p:txBody>
      </p:sp>
    </p:spTree>
    <p:extLst>
      <p:ext uri="{BB962C8B-B14F-4D97-AF65-F5344CB8AC3E}">
        <p14:creationId xmlns:p14="http://schemas.microsoft.com/office/powerpoint/2010/main" val="1258495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714265-BF26-446B-861D-D4A1C76CD805}" type="datetimeFigureOut">
              <a:rPr lang="en-US" smtClean="0"/>
              <a:t>9/26/2019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B6B4939-3358-435C-8DD9-9105BBB4AE99}" type="slidenum">
              <a:rPr lang="en-US" smtClean="0"/>
              <a:t>‹Nº›</a:t>
            </a:fld>
            <a:endParaRPr lang="en-US"/>
          </a:p>
        </p:txBody>
      </p:sp>
    </p:spTree>
    <p:extLst>
      <p:ext uri="{BB962C8B-B14F-4D97-AF65-F5344CB8AC3E}">
        <p14:creationId xmlns:p14="http://schemas.microsoft.com/office/powerpoint/2010/main" val="1002627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3B714265-BF26-446B-861D-D4A1C76CD805}" type="datetimeFigureOut">
              <a:rPr lang="en-US" smtClean="0"/>
              <a:t>9/26/2019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6B4939-3358-435C-8DD9-9105BBB4AE99}" type="slidenum">
              <a:rPr lang="en-US" smtClean="0"/>
              <a:t>‹Nº›</a:t>
            </a:fld>
            <a:endParaRPr lang="en-US"/>
          </a:p>
        </p:txBody>
      </p:sp>
    </p:spTree>
    <p:extLst>
      <p:ext uri="{BB962C8B-B14F-4D97-AF65-F5344CB8AC3E}">
        <p14:creationId xmlns:p14="http://schemas.microsoft.com/office/powerpoint/2010/main" val="1358375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3B714265-BF26-446B-861D-D4A1C76CD805}" type="datetimeFigureOut">
              <a:rPr lang="en-US" smtClean="0"/>
              <a:t>9/26/2019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6B4939-3358-435C-8DD9-9105BBB4AE99}" type="slidenum">
              <a:rPr lang="en-US" smtClean="0"/>
              <a:t>‹Nº›</a:t>
            </a:fld>
            <a:endParaRPr lang="en-US"/>
          </a:p>
        </p:txBody>
      </p:sp>
    </p:spTree>
    <p:extLst>
      <p:ext uri="{BB962C8B-B14F-4D97-AF65-F5344CB8AC3E}">
        <p14:creationId xmlns:p14="http://schemas.microsoft.com/office/powerpoint/2010/main" val="28690423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000" b="-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714265-BF26-446B-861D-D4A1C76CD805}" type="datetimeFigureOut">
              <a:rPr lang="en-US" smtClean="0"/>
              <a:t>9/26/2019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6B4939-3358-435C-8DD9-9105BBB4AE99}" type="slidenum">
              <a:rPr lang="en-US" smtClean="0"/>
              <a:t>‹Nº›</a:t>
            </a:fld>
            <a:endParaRPr lang="en-US"/>
          </a:p>
        </p:txBody>
      </p:sp>
    </p:spTree>
    <p:extLst>
      <p:ext uri="{BB962C8B-B14F-4D97-AF65-F5344CB8AC3E}">
        <p14:creationId xmlns:p14="http://schemas.microsoft.com/office/powerpoint/2010/main" val="699767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ladyruizg@usantotomas.edu.co" TargetMode="External"/><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mailto:diegopiratova@usantotomas.edu.co"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6" name="1 Título">
            <a:extLst/>
          </p:cNvPr>
          <p:cNvSpPr txBox="1">
            <a:spLocks/>
          </p:cNvSpPr>
          <p:nvPr/>
        </p:nvSpPr>
        <p:spPr>
          <a:xfrm>
            <a:off x="144780" y="3421922"/>
            <a:ext cx="3931557" cy="2033588"/>
          </a:xfrm>
          <a:prstGeom prst="rect">
            <a:avLst/>
          </a:prstGeom>
          <a:ln>
            <a:solidFill>
              <a:schemeClr val="accent1">
                <a:lumMod val="60000"/>
                <a:lumOff val="40000"/>
              </a:schemeClr>
            </a:solidFill>
          </a:ln>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defRPr/>
            </a:pPr>
            <a:r>
              <a:rPr lang="es-CO" altLang="es-CO" sz="2100" b="1" dirty="0">
                <a:solidFill>
                  <a:srgbClr val="C00000"/>
                </a:solidFill>
                <a:ea typeface="ＭＳ Ｐゴシック" panose="020B0600070205080204" pitchFamily="34" charset="-128"/>
              </a:rPr>
              <a:t>LOS JUEGOS VIRTUALES COMO EXPERIENCIA DE OCIO QUE PROMUEVE LA ACTIVIDAD </a:t>
            </a:r>
            <a:r>
              <a:rPr lang="es-CO" altLang="es-CO" sz="2100" b="1" dirty="0" smtClean="0">
                <a:solidFill>
                  <a:srgbClr val="C00000"/>
                </a:solidFill>
                <a:ea typeface="ＭＳ Ｐゴシック" panose="020B0600070205080204" pitchFamily="34" charset="-128"/>
              </a:rPr>
              <a:t>FÍSICA</a:t>
            </a:r>
          </a:p>
          <a:p>
            <a:pPr>
              <a:defRPr/>
            </a:pPr>
            <a:endParaRPr lang="es-CO" altLang="es-CO" sz="2100" b="1" dirty="0" smtClean="0">
              <a:solidFill>
                <a:srgbClr val="C00000"/>
              </a:solidFill>
              <a:ea typeface="ＭＳ Ｐゴシック" panose="020B0600070205080204" pitchFamily="34" charset="-128"/>
            </a:endParaRPr>
          </a:p>
          <a:p>
            <a:pPr>
              <a:defRPr/>
            </a:pPr>
            <a:r>
              <a:rPr lang="es-CO" altLang="es-CO" sz="2100" b="1" dirty="0" smtClean="0">
                <a:solidFill>
                  <a:srgbClr val="C00000"/>
                </a:solidFill>
                <a:ea typeface="ＭＳ Ｐゴシック" panose="020B0600070205080204" pitchFamily="34" charset="-128"/>
              </a:rPr>
              <a:t>TALLER</a:t>
            </a:r>
            <a:endParaRPr lang="es-ES_tradnl" altLang="es-CO" b="1" dirty="0">
              <a:solidFill>
                <a:srgbClr val="C00000"/>
              </a:solidFill>
              <a:ea typeface="ＭＳ Ｐゴシック" panose="020B0600070205080204" pitchFamily="34" charset="-128"/>
            </a:endParaRPr>
          </a:p>
        </p:txBody>
      </p:sp>
      <p:sp>
        <p:nvSpPr>
          <p:cNvPr id="7" name="2 Marcador de contenido">
            <a:extLst/>
          </p:cNvPr>
          <p:cNvSpPr txBox="1">
            <a:spLocks/>
          </p:cNvSpPr>
          <p:nvPr/>
        </p:nvSpPr>
        <p:spPr>
          <a:xfrm>
            <a:off x="4649289" y="4141606"/>
            <a:ext cx="3947432" cy="1507025"/>
          </a:xfrm>
          <a:prstGeom prst="rect">
            <a:avLst/>
          </a:prstGeom>
          <a:ln>
            <a:solidFill>
              <a:schemeClr val="accent1">
                <a:lumMod val="60000"/>
                <a:lumOff val="40000"/>
              </a:schemeClr>
            </a:solidFill>
          </a:ln>
        </p:spPr>
        <p:txBody>
          <a:bodyPr vert="horz" lIns="91440" tIns="45720" rIns="91440" bIns="45720" rtlCol="0">
            <a:normAutofit fontScale="70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buFontTx/>
              <a:buNone/>
              <a:defRPr/>
            </a:pPr>
            <a:r>
              <a:rPr lang="es-ES_tradnl" altLang="ja-JP" sz="2800" dirty="0" smtClean="0">
                <a:solidFill>
                  <a:srgbClr val="002060"/>
                </a:solidFill>
                <a:ea typeface="ＭＳ Ｐゴシック" panose="020B0600070205080204" pitchFamily="34" charset="-128"/>
              </a:rPr>
              <a:t>Lady Johanna Ruiz González</a:t>
            </a:r>
          </a:p>
          <a:p>
            <a:pPr>
              <a:buFontTx/>
              <a:buNone/>
              <a:defRPr/>
            </a:pPr>
            <a:r>
              <a:rPr lang="es-ES_tradnl" altLang="ja-JP" sz="2800" dirty="0" smtClean="0">
                <a:solidFill>
                  <a:srgbClr val="002060"/>
                </a:solidFill>
                <a:ea typeface="ＭＳ Ｐゴシック" panose="020B0600070205080204" pitchFamily="34" charset="-128"/>
              </a:rPr>
              <a:t>Diego </a:t>
            </a:r>
            <a:r>
              <a:rPr lang="es-ES_tradnl" altLang="ja-JP" sz="2800" dirty="0" err="1" smtClean="0">
                <a:solidFill>
                  <a:srgbClr val="002060"/>
                </a:solidFill>
                <a:ea typeface="ＭＳ Ｐゴシック" panose="020B0600070205080204" pitchFamily="34" charset="-128"/>
              </a:rPr>
              <a:t>Andres</a:t>
            </a:r>
            <a:r>
              <a:rPr lang="es-ES_tradnl" altLang="ja-JP" sz="2800" dirty="0" smtClean="0">
                <a:solidFill>
                  <a:srgbClr val="002060"/>
                </a:solidFill>
                <a:ea typeface="ＭＳ Ｐゴシック" panose="020B0600070205080204" pitchFamily="34" charset="-128"/>
              </a:rPr>
              <a:t> </a:t>
            </a:r>
            <a:r>
              <a:rPr lang="es-ES_tradnl" altLang="ja-JP" sz="2800" dirty="0" err="1" smtClean="0">
                <a:solidFill>
                  <a:srgbClr val="002060"/>
                </a:solidFill>
                <a:ea typeface="ＭＳ Ｐゴシック" panose="020B0600070205080204" pitchFamily="34" charset="-128"/>
              </a:rPr>
              <a:t>Piratova</a:t>
            </a:r>
            <a:r>
              <a:rPr lang="es-ES_tradnl" altLang="ja-JP" sz="2800" dirty="0" smtClean="0">
                <a:solidFill>
                  <a:srgbClr val="002060"/>
                </a:solidFill>
                <a:ea typeface="ＭＳ Ｐゴシック" panose="020B0600070205080204" pitchFamily="34" charset="-128"/>
              </a:rPr>
              <a:t> López</a:t>
            </a:r>
          </a:p>
          <a:p>
            <a:pPr>
              <a:buFontTx/>
              <a:buNone/>
              <a:defRPr/>
            </a:pPr>
            <a:r>
              <a:rPr lang="es-ES_tradnl" altLang="ja-JP" sz="2800" dirty="0" smtClean="0">
                <a:solidFill>
                  <a:srgbClr val="002060"/>
                </a:solidFill>
                <a:ea typeface="ＭＳ Ｐゴシック" panose="020B0600070205080204" pitchFamily="34" charset="-128"/>
                <a:hlinkClick r:id="rId3"/>
              </a:rPr>
              <a:t>ladyruizg@usantotomas.edu.co</a:t>
            </a:r>
            <a:r>
              <a:rPr lang="es-ES_tradnl" altLang="ja-JP" sz="2800" dirty="0" smtClean="0">
                <a:solidFill>
                  <a:srgbClr val="002060"/>
                </a:solidFill>
                <a:ea typeface="ＭＳ Ｐゴシック" panose="020B0600070205080204" pitchFamily="34" charset="-128"/>
              </a:rPr>
              <a:t> </a:t>
            </a:r>
          </a:p>
          <a:p>
            <a:pPr>
              <a:buFontTx/>
              <a:buNone/>
              <a:defRPr/>
            </a:pPr>
            <a:r>
              <a:rPr lang="es-ES_tradnl" altLang="ja-JP" sz="2800" dirty="0" smtClean="0">
                <a:solidFill>
                  <a:srgbClr val="002060"/>
                </a:solidFill>
                <a:ea typeface="ＭＳ Ｐゴシック" panose="020B0600070205080204" pitchFamily="34" charset="-128"/>
                <a:hlinkClick r:id="rId4"/>
              </a:rPr>
              <a:t>diegopiratova@usantotomas.edu.co</a:t>
            </a:r>
            <a:r>
              <a:rPr lang="es-ES_tradnl" altLang="ja-JP" sz="2800" dirty="0" smtClean="0">
                <a:solidFill>
                  <a:srgbClr val="002060"/>
                </a:solidFill>
                <a:ea typeface="ＭＳ Ｐゴシック" panose="020B0600070205080204" pitchFamily="34" charset="-128"/>
              </a:rPr>
              <a:t> </a:t>
            </a:r>
            <a:endParaRPr lang="es-ES_tradnl" altLang="ja-JP" sz="2800" dirty="0">
              <a:solidFill>
                <a:srgbClr val="002060"/>
              </a:solidFill>
              <a:ea typeface="ＭＳ Ｐゴシック" panose="020B0600070205080204" pitchFamily="34" charset="-128"/>
            </a:endParaRPr>
          </a:p>
        </p:txBody>
      </p:sp>
      <p:sp>
        <p:nvSpPr>
          <p:cNvPr id="9" name="3 Marcador de contenido">
            <a:extLst/>
          </p:cNvPr>
          <p:cNvSpPr txBox="1">
            <a:spLocks/>
          </p:cNvSpPr>
          <p:nvPr/>
        </p:nvSpPr>
        <p:spPr bwMode="auto">
          <a:xfrm>
            <a:off x="4649289" y="301580"/>
            <a:ext cx="3841568" cy="3552644"/>
          </a:xfrm>
          <a:prstGeom prst="rect">
            <a:avLst/>
          </a:prstGeom>
          <a:noFill/>
          <a:ln w="9525">
            <a:solidFill>
              <a:schemeClr val="accent1">
                <a:lumMod val="60000"/>
                <a:lumOff val="40000"/>
              </a:schemeClr>
            </a:solidFill>
            <a:miter lim="800000"/>
            <a:headEnd/>
            <a:tailEnd/>
          </a:ln>
          <a:extLst/>
        </p:spPr>
        <p:txBody>
          <a:bodyPr lIns="91439" rIns="91439"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1363" indent="-284163">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5813" indent="-227013">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3013" indent="-227013"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0213" indent="-227013"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7413" indent="-227013"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4613" indent="-227013"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a:buFont typeface="Arial" panose="020B0604020202020204" pitchFamily="34" charset="0"/>
              <a:buNone/>
              <a:defRPr/>
            </a:pPr>
            <a:r>
              <a:rPr lang="es-ES" altLang="es-ES" sz="2500" dirty="0">
                <a:solidFill>
                  <a:srgbClr val="002060"/>
                </a:solidFill>
              </a:rPr>
              <a:t>Foto</a:t>
            </a:r>
          </a:p>
        </p:txBody>
      </p:sp>
      <p:pic>
        <p:nvPicPr>
          <p:cNvPr id="2" name="Imagen 1"/>
          <p:cNvPicPr>
            <a:picLocks noChangeAspect="1"/>
          </p:cNvPicPr>
          <p:nvPr/>
        </p:nvPicPr>
        <p:blipFill rotWithShape="1">
          <a:blip r:embed="rId5" cstate="print">
            <a:extLst>
              <a:ext uri="{28A0092B-C50C-407E-A947-70E740481C1C}">
                <a14:useLocalDpi xmlns:a14="http://schemas.microsoft.com/office/drawing/2010/main" val="0"/>
              </a:ext>
            </a:extLst>
          </a:blip>
          <a:srcRect l="8749" r="16865"/>
          <a:stretch/>
        </p:blipFill>
        <p:spPr>
          <a:xfrm>
            <a:off x="4819198" y="301580"/>
            <a:ext cx="3523546" cy="3552644"/>
          </a:xfrm>
          <a:prstGeom prst="rect">
            <a:avLst/>
          </a:prstGeom>
        </p:spPr>
      </p:pic>
    </p:spTree>
    <p:extLst>
      <p:ext uri="{BB962C8B-B14F-4D97-AF65-F5344CB8AC3E}">
        <p14:creationId xmlns:p14="http://schemas.microsoft.com/office/powerpoint/2010/main" val="2170895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933995" y="1178336"/>
            <a:ext cx="3357154" cy="369332"/>
          </a:xfrm>
          <a:prstGeom prst="rect">
            <a:avLst/>
          </a:prstGeom>
          <a:noFill/>
          <a:ln>
            <a:solidFill>
              <a:schemeClr val="accent1">
                <a:lumMod val="50000"/>
              </a:schemeClr>
            </a:solidFill>
          </a:ln>
        </p:spPr>
        <p:txBody>
          <a:bodyPr wrap="square" rtlCol="0">
            <a:spAutoFit/>
          </a:bodyPr>
          <a:lstStyle/>
          <a:p>
            <a:pPr algn="ctr"/>
            <a:r>
              <a:rPr lang="es-ES" dirty="0" smtClean="0">
                <a:solidFill>
                  <a:schemeClr val="accent1">
                    <a:lumMod val="50000"/>
                  </a:schemeClr>
                </a:solidFill>
              </a:rPr>
              <a:t>FORMACIÓN ACADÉMICA </a:t>
            </a:r>
            <a:endParaRPr lang="es-ES" dirty="0">
              <a:solidFill>
                <a:schemeClr val="accent1">
                  <a:lumMod val="50000"/>
                </a:schemeClr>
              </a:solidFill>
            </a:endParaRPr>
          </a:p>
        </p:txBody>
      </p:sp>
      <p:sp>
        <p:nvSpPr>
          <p:cNvPr id="7" name="CuadroTexto 6"/>
          <p:cNvSpPr txBox="1"/>
          <p:nvPr/>
        </p:nvSpPr>
        <p:spPr>
          <a:xfrm>
            <a:off x="653145" y="1658983"/>
            <a:ext cx="3735976" cy="4524315"/>
          </a:xfrm>
          <a:prstGeom prst="rect">
            <a:avLst/>
          </a:prstGeom>
          <a:noFill/>
          <a:ln>
            <a:solidFill>
              <a:srgbClr val="002060"/>
            </a:solidFill>
          </a:ln>
          <a:effectLst>
            <a:outerShdw blurRad="50800" dist="38100" dir="5400000" algn="t" rotWithShape="0">
              <a:prstClr val="black">
                <a:alpha val="40000"/>
              </a:prstClr>
            </a:outerShdw>
          </a:effectLst>
        </p:spPr>
        <p:txBody>
          <a:bodyPr wrap="square" rtlCol="0">
            <a:spAutoFit/>
          </a:bodyPr>
          <a:lstStyle/>
          <a:p>
            <a:r>
              <a:rPr lang="es-CO" dirty="0"/>
              <a:t>Docentes Módulo Manejo de tiempo libre Activo: Recreación. Facultad Cultura Física Deporte y Recreación, Universidad Santo Tomás. Colombia </a:t>
            </a:r>
            <a:endParaRPr lang="es-CO" dirty="0" smtClean="0"/>
          </a:p>
          <a:p>
            <a:endParaRPr lang="es-CO" dirty="0"/>
          </a:p>
          <a:p>
            <a:r>
              <a:rPr lang="es-CO" dirty="0" smtClean="0"/>
              <a:t>Lady Johanna Ruiz González</a:t>
            </a:r>
          </a:p>
          <a:p>
            <a:r>
              <a:rPr lang="es-CO" dirty="0" smtClean="0"/>
              <a:t>Magister </a:t>
            </a:r>
            <a:r>
              <a:rPr lang="es-CO" dirty="0"/>
              <a:t>en Estudios Latinoamericanos de Ocio. Licenciada en Recreación</a:t>
            </a:r>
            <a:r>
              <a:rPr lang="es-CO" dirty="0" smtClean="0"/>
              <a:t>.</a:t>
            </a:r>
          </a:p>
          <a:p>
            <a:endParaRPr lang="es-CO" dirty="0"/>
          </a:p>
          <a:p>
            <a:r>
              <a:rPr lang="es-CO" dirty="0" smtClean="0"/>
              <a:t>Diego Andrés </a:t>
            </a:r>
            <a:r>
              <a:rPr lang="es-CO" dirty="0" err="1" smtClean="0"/>
              <a:t>Piratova</a:t>
            </a:r>
            <a:r>
              <a:rPr lang="es-CO" dirty="0" smtClean="0"/>
              <a:t> López</a:t>
            </a:r>
          </a:p>
          <a:p>
            <a:r>
              <a:rPr lang="es-CO" dirty="0" smtClean="0"/>
              <a:t>Magister </a:t>
            </a:r>
            <a:r>
              <a:rPr lang="es-CO" dirty="0"/>
              <a:t>en </a:t>
            </a:r>
            <a:r>
              <a:rPr lang="es-CO" dirty="0" smtClean="0"/>
              <a:t>Docencia. </a:t>
            </a:r>
            <a:r>
              <a:rPr lang="es-CO" dirty="0"/>
              <a:t>Profesional en Cultura Física, Deporte y </a:t>
            </a:r>
            <a:r>
              <a:rPr lang="es-CO" dirty="0" smtClean="0"/>
              <a:t>Recreación.</a:t>
            </a:r>
          </a:p>
          <a:p>
            <a:endParaRPr lang="es-CO" dirty="0"/>
          </a:p>
          <a:p>
            <a:endParaRPr lang="es-CO" dirty="0"/>
          </a:p>
          <a:p>
            <a:endParaRPr lang="es-ES" dirty="0"/>
          </a:p>
        </p:txBody>
      </p:sp>
      <p:sp>
        <p:nvSpPr>
          <p:cNvPr id="8" name="CuadroTexto 7"/>
          <p:cNvSpPr txBox="1"/>
          <p:nvPr/>
        </p:nvSpPr>
        <p:spPr>
          <a:xfrm>
            <a:off x="4833257" y="940525"/>
            <a:ext cx="3174274" cy="646331"/>
          </a:xfrm>
          <a:prstGeom prst="rect">
            <a:avLst/>
          </a:prstGeom>
          <a:noFill/>
          <a:ln>
            <a:solidFill>
              <a:schemeClr val="accent1">
                <a:lumMod val="75000"/>
              </a:schemeClr>
            </a:solidFill>
          </a:ln>
        </p:spPr>
        <p:txBody>
          <a:bodyPr wrap="square" rtlCol="0">
            <a:spAutoFit/>
          </a:bodyPr>
          <a:lstStyle/>
          <a:p>
            <a:pPr algn="ctr"/>
            <a:r>
              <a:rPr lang="es-ES" dirty="0" smtClean="0">
                <a:solidFill>
                  <a:schemeClr val="accent1">
                    <a:lumMod val="50000"/>
                  </a:schemeClr>
                </a:solidFill>
              </a:rPr>
              <a:t>NECESIDADES PARA SU PONENCIA O TALLER </a:t>
            </a:r>
            <a:endParaRPr lang="es-ES" dirty="0">
              <a:solidFill>
                <a:schemeClr val="accent1">
                  <a:lumMod val="50000"/>
                </a:schemeClr>
              </a:solidFill>
            </a:endParaRPr>
          </a:p>
        </p:txBody>
      </p:sp>
      <p:sp>
        <p:nvSpPr>
          <p:cNvPr id="9" name="CuadroTexto 8"/>
          <p:cNvSpPr txBox="1"/>
          <p:nvPr/>
        </p:nvSpPr>
        <p:spPr>
          <a:xfrm>
            <a:off x="4637314" y="1658983"/>
            <a:ext cx="3566161" cy="5047536"/>
          </a:xfrm>
          <a:prstGeom prst="rect">
            <a:avLst/>
          </a:prstGeom>
          <a:noFill/>
          <a:ln>
            <a:solidFill>
              <a:schemeClr val="accent1">
                <a:lumMod val="75000"/>
              </a:schemeClr>
            </a:solidFill>
          </a:ln>
          <a:effectLst>
            <a:outerShdw blurRad="50800" dist="38100" dir="5400000" algn="t" rotWithShape="0">
              <a:prstClr val="black">
                <a:alpha val="40000"/>
              </a:prstClr>
            </a:outerShdw>
          </a:effectLst>
        </p:spPr>
        <p:txBody>
          <a:bodyPr wrap="square" rtlCol="0">
            <a:spAutoFit/>
          </a:bodyPr>
          <a:lstStyle/>
          <a:p>
            <a:r>
              <a:rPr lang="es-CO" sz="1400" dirty="0"/>
              <a:t>El taller tiene dos escenarios: aula con proyección y audio para la primera parte de contextualización y la segunda de practica en zona verde (en lo posible), llevaremos un material desde Bogotá, más para la práctica es necesario contar con algunos elementos deportivos que no podemos trasladar con facilidad.</a:t>
            </a:r>
          </a:p>
          <a:p>
            <a:endParaRPr lang="es-CO" sz="1400" dirty="0"/>
          </a:p>
          <a:p>
            <a:r>
              <a:rPr lang="es-CO" sz="1400" dirty="0" smtClean="0"/>
              <a:t>30 </a:t>
            </a:r>
            <a:r>
              <a:rPr lang="es-CO" sz="1400" dirty="0"/>
              <a:t>Palos de escoba (para anclar en el suelo, formando un laberinto)</a:t>
            </a:r>
          </a:p>
          <a:p>
            <a:r>
              <a:rPr lang="es-CO" sz="1400" dirty="0" smtClean="0"/>
              <a:t>2 </a:t>
            </a:r>
            <a:r>
              <a:rPr lang="es-CO" sz="1400" dirty="0"/>
              <a:t>Banderines o cuerda (50mts)</a:t>
            </a:r>
          </a:p>
          <a:p>
            <a:r>
              <a:rPr lang="es-CO" sz="1400" dirty="0" smtClean="0"/>
              <a:t>20 </a:t>
            </a:r>
            <a:r>
              <a:rPr lang="es-CO" sz="1400" dirty="0"/>
              <a:t>Aros </a:t>
            </a:r>
          </a:p>
          <a:p>
            <a:r>
              <a:rPr lang="es-CO" sz="1400" dirty="0" smtClean="0"/>
              <a:t>20 </a:t>
            </a:r>
            <a:r>
              <a:rPr lang="es-CO" sz="1400" dirty="0"/>
              <a:t>Conos</a:t>
            </a:r>
          </a:p>
          <a:p>
            <a:r>
              <a:rPr lang="es-CO" sz="1400" dirty="0" smtClean="0"/>
              <a:t>30 </a:t>
            </a:r>
            <a:r>
              <a:rPr lang="es-CO" sz="1400" dirty="0"/>
              <a:t>Colchonetas </a:t>
            </a:r>
          </a:p>
          <a:p>
            <a:r>
              <a:rPr lang="es-CO" sz="1400" dirty="0" smtClean="0"/>
              <a:t>2 </a:t>
            </a:r>
            <a:r>
              <a:rPr lang="es-CO" sz="1400" dirty="0"/>
              <a:t>Martillos (</a:t>
            </a:r>
            <a:r>
              <a:rPr lang="es-CO" sz="1400" dirty="0" err="1"/>
              <a:t>masos</a:t>
            </a:r>
            <a:r>
              <a:rPr lang="es-CO" sz="1400" dirty="0"/>
              <a:t>) que no sean de goma</a:t>
            </a:r>
          </a:p>
          <a:p>
            <a:r>
              <a:rPr lang="es-CO" sz="1400" dirty="0" smtClean="0"/>
              <a:t>30 </a:t>
            </a:r>
            <a:r>
              <a:rPr lang="es-CO" sz="1400" dirty="0"/>
              <a:t>petos bicolor (para diferenciar dos equipos diferentes</a:t>
            </a:r>
            <a:r>
              <a:rPr lang="es-CO" sz="1400" dirty="0" smtClean="0"/>
              <a:t>)</a:t>
            </a:r>
          </a:p>
          <a:p>
            <a:r>
              <a:rPr lang="es-CO" sz="1400" dirty="0" smtClean="0"/>
              <a:t>2 parlantes pequeños inalámbricos para pista de ambientación en la zona verde (conexión </a:t>
            </a:r>
            <a:r>
              <a:rPr lang="es-CO" sz="1400" dirty="0" err="1" smtClean="0"/>
              <a:t>bluetooth</a:t>
            </a:r>
            <a:r>
              <a:rPr lang="es-CO" sz="1400" dirty="0" smtClean="0"/>
              <a:t> – cable celular)</a:t>
            </a:r>
            <a:endParaRPr lang="es-CO" sz="1400" dirty="0"/>
          </a:p>
          <a:p>
            <a:r>
              <a:rPr lang="es-CO" sz="1400" dirty="0" smtClean="0"/>
              <a:t>Proyector </a:t>
            </a:r>
            <a:r>
              <a:rPr lang="es-CO" sz="1400" dirty="0"/>
              <a:t>y computador con audio (Para la contextualización en aula)</a:t>
            </a:r>
            <a:endParaRPr lang="es-CO" sz="1400" dirty="0"/>
          </a:p>
        </p:txBody>
      </p:sp>
    </p:spTree>
    <p:extLst>
      <p:ext uri="{BB962C8B-B14F-4D97-AF65-F5344CB8AC3E}">
        <p14:creationId xmlns:p14="http://schemas.microsoft.com/office/powerpoint/2010/main" val="350701238"/>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343</TotalTime>
  <Words>219</Words>
  <Application>Microsoft Office PowerPoint</Application>
  <PresentationFormat>Presentación en pantalla (4:3)</PresentationFormat>
  <Paragraphs>29</Paragraphs>
  <Slides>2</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vt:i4>
      </vt:variant>
    </vt:vector>
  </HeadingPairs>
  <TitlesOfParts>
    <vt:vector size="7" baseType="lpstr">
      <vt:lpstr>ＭＳ Ｐゴシック</vt:lpstr>
      <vt:lpstr>Arial</vt:lpstr>
      <vt:lpstr>Calibri</vt:lpstr>
      <vt:lpstr>Calibri Light</vt:lpstr>
      <vt:lpstr>Tema de Office</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Andrea</dc:creator>
  <cp:lastModifiedBy>Johanna Ruiz</cp:lastModifiedBy>
  <cp:revision>14</cp:revision>
  <cp:lastPrinted>2019-09-19T19:35:26Z</cp:lastPrinted>
  <dcterms:created xsi:type="dcterms:W3CDTF">2019-09-18T18:36:44Z</dcterms:created>
  <dcterms:modified xsi:type="dcterms:W3CDTF">2019-09-27T04:34:59Z</dcterms:modified>
</cp:coreProperties>
</file>