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embeddedFontLst>
    <p:embeddedFont>
      <p:font typeface="Arial Narrow" panose="020B0606020202030204" pitchFamily="34" charset="0"/>
      <p:regular r:id="rId29"/>
      <p:bold r:id="rId30"/>
      <p:italic r:id="rId31"/>
      <p:boldItalic r:id="rId32"/>
    </p:embeddedFont>
    <p:embeddedFont>
      <p:font typeface="Arimo" panose="020B0604020202020204" charset="0"/>
      <p:regular r:id="rId33"/>
      <p:bold r:id="rId34"/>
      <p:italic r:id="rId35"/>
      <p:boldItalic r:id="rId36"/>
    </p:embeddedFont>
    <p:embeddedFont>
      <p:font typeface="Calibri" panose="020F050202020403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gR2sVcluW5VsK+lo8ES6OiJ+PZU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23E7A3E-46CB-4AD3-8CAD-6B60CD56F317}">
  <a:tblStyle styleId="{923E7A3E-46CB-4AD3-8CAD-6B60CD56F31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1956" y="4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0" Type="http://schemas.openxmlformats.org/officeDocument/2006/relationships/slide" Target="slides/slide19.xml"/><Relationship Id="rId4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Times New Roman"/>
                <a:ea typeface="Times New Roman"/>
                <a:cs typeface="Times New Roman"/>
                <a:sym typeface="Times New Roman"/>
              </a:rPr>
              <a:t>‹Nº›</a:t>
            </a:fld>
            <a:endParaRPr sz="1200" b="0" i="0" u="none" strike="noStrike" cap="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551dc42a1_0_1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ga551dc42a1_0_1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a551dc42a1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ga551dc42a1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adabc290ee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gadabc290ee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adabc290ee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gadabc290ee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a551dc42a1_0_17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ga551dc42a1_0_17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a551dc42a1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ga551dc42a1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551dc42a1_0_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551dc42a1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a551dc42a1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a551dc42a1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ae9669088f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gae9669088f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ae9669088f_0_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gae9669088f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a551dc42a1_0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a551dc42a1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a551dc42a1_0_2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CO"/>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a551dc42a1_0_7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ga551dc42a1_0_7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6"/>
        <p:cNvGrpSpPr/>
        <p:nvPr/>
      </p:nvGrpSpPr>
      <p:grpSpPr>
        <a:xfrm>
          <a:off x="0" y="0"/>
          <a:ext cx="0" cy="0"/>
          <a:chOff x="0" y="0"/>
          <a:chExt cx="0" cy="0"/>
        </a:xfrm>
      </p:grpSpPr>
      <p:sp>
        <p:nvSpPr>
          <p:cNvPr id="17" name="Google Shape;17;p2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8" name="Google Shape;18;p2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9" name="Google Shape;19;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22" name="Google Shape;22;p21"/>
          <p:cNvPicPr preferRelativeResize="0"/>
          <p:nvPr/>
        </p:nvPicPr>
        <p:blipFill rotWithShape="1">
          <a:blip r:embed="rId2">
            <a:alphaModFix/>
          </a:blip>
          <a:srcRect/>
          <a:stretch/>
        </p:blipFill>
        <p:spPr>
          <a:xfrm>
            <a:off x="-324544" y="-430400"/>
            <a:ext cx="9793089" cy="73157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3"/>
        <p:cNvGrpSpPr/>
        <p:nvPr/>
      </p:nvGrpSpPr>
      <p:grpSpPr>
        <a:xfrm>
          <a:off x="0" y="0"/>
          <a:ext cx="0" cy="0"/>
          <a:chOff x="0" y="0"/>
          <a:chExt cx="0" cy="0"/>
        </a:xfrm>
      </p:grpSpPr>
      <p:pic>
        <p:nvPicPr>
          <p:cNvPr id="24" name="Google Shape;24;p22"/>
          <p:cNvPicPr preferRelativeResize="0"/>
          <p:nvPr/>
        </p:nvPicPr>
        <p:blipFill rotWithShape="1">
          <a:blip r:embed="rId2">
            <a:alphaModFix/>
          </a:blip>
          <a:srcRect/>
          <a:stretch/>
        </p:blipFill>
        <p:spPr>
          <a:xfrm>
            <a:off x="-252536" y="-245840"/>
            <a:ext cx="9612561" cy="7103840"/>
          </a:xfrm>
          <a:prstGeom prst="rect">
            <a:avLst/>
          </a:prstGeom>
          <a:noFill/>
          <a:ln>
            <a:noFill/>
          </a:ln>
        </p:spPr>
      </p:pic>
      <p:sp>
        <p:nvSpPr>
          <p:cNvPr id="25" name="Google Shape;2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
        <p:nvSpPr>
          <p:cNvPr id="28" name="Google Shape;28;p22"/>
          <p:cNvSpPr txBox="1">
            <a:spLocks noGrp="1"/>
          </p:cNvSpPr>
          <p:nvPr>
            <p:ph type="title"/>
          </p:nvPr>
        </p:nvSpPr>
        <p:spPr>
          <a:xfrm>
            <a:off x="457200" y="1988840"/>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457200" y="3334352"/>
            <a:ext cx="8229600" cy="2304826"/>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0"/>
        <p:cNvGrpSpPr/>
        <p:nvPr/>
      </p:nvGrpSpPr>
      <p:grpSpPr>
        <a:xfrm>
          <a:off x="0" y="0"/>
          <a:ext cx="0" cy="0"/>
          <a:chOff x="0" y="0"/>
          <a:chExt cx="0" cy="0"/>
        </a:xfrm>
      </p:grpSpPr>
      <p:sp>
        <p:nvSpPr>
          <p:cNvPr id="31" name="Google Shape;31;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2" name="Google Shape;32;p2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36"/>
        <p:cNvGrpSpPr/>
        <p:nvPr/>
      </p:nvGrpSpPr>
      <p:grpSpPr>
        <a:xfrm>
          <a:off x="0" y="0"/>
          <a:ext cx="0" cy="0"/>
          <a:chOff x="0" y="0"/>
          <a:chExt cx="0" cy="0"/>
        </a:xfrm>
      </p:grpSpPr>
      <p:sp>
        <p:nvSpPr>
          <p:cNvPr id="37" name="Google Shape;37;ga551dc42a1_0_7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8" name="Google Shape;38;ga551dc42a1_0_7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9" name="Google Shape;39;ga551dc42a1_0_7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0"/>
        <p:cNvGrpSpPr/>
        <p:nvPr/>
      </p:nvGrpSpPr>
      <p:grpSpPr>
        <a:xfrm>
          <a:off x="0" y="0"/>
          <a:ext cx="0" cy="0"/>
          <a:chOff x="0" y="0"/>
          <a:chExt cx="0" cy="0"/>
        </a:xfrm>
      </p:grpSpPr>
      <p:sp>
        <p:nvSpPr>
          <p:cNvPr id="41" name="Google Shape;41;ga551dc42a1_0_1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 name="Google Shape;42;ga551dc42a1_0_1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3" name="Google Shape;43;ga551dc42a1_0_1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ga551dc42a1_0_1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a:solidFill>
                  <a:srgbClr val="898989"/>
                </a:solidFill>
                <a:latin typeface="Calibri"/>
                <a:ea typeface="Calibri"/>
                <a:cs typeface="Calibri"/>
                <a:sym typeface="Calibri"/>
              </a:defRPr>
            </a:lvl1pPr>
            <a:lvl2pPr marL="0" lvl="1" indent="0" algn="r" rtl="0">
              <a:spcBef>
                <a:spcPts val="0"/>
              </a:spcBef>
              <a:spcAft>
                <a:spcPts val="0"/>
              </a:spcAft>
              <a:buNone/>
              <a:defRPr sz="1200">
                <a:solidFill>
                  <a:srgbClr val="898989"/>
                </a:solidFill>
                <a:latin typeface="Calibri"/>
                <a:ea typeface="Calibri"/>
                <a:cs typeface="Calibri"/>
                <a:sym typeface="Calibri"/>
              </a:defRPr>
            </a:lvl2pPr>
            <a:lvl3pPr marL="0" lvl="2" indent="0" algn="r" rtl="0">
              <a:spcBef>
                <a:spcPts val="0"/>
              </a:spcBef>
              <a:spcAft>
                <a:spcPts val="0"/>
              </a:spcAft>
              <a:buNone/>
              <a:defRPr sz="1200">
                <a:solidFill>
                  <a:srgbClr val="898989"/>
                </a:solidFill>
                <a:latin typeface="Calibri"/>
                <a:ea typeface="Calibri"/>
                <a:cs typeface="Calibri"/>
                <a:sym typeface="Calibri"/>
              </a:defRPr>
            </a:lvl3pPr>
            <a:lvl4pPr marL="0" lvl="3" indent="0" algn="r" rtl="0">
              <a:spcBef>
                <a:spcPts val="0"/>
              </a:spcBef>
              <a:spcAft>
                <a:spcPts val="0"/>
              </a:spcAft>
              <a:buNone/>
              <a:defRPr sz="1200">
                <a:solidFill>
                  <a:srgbClr val="898989"/>
                </a:solidFill>
                <a:latin typeface="Calibri"/>
                <a:ea typeface="Calibri"/>
                <a:cs typeface="Calibri"/>
                <a:sym typeface="Calibri"/>
              </a:defRPr>
            </a:lvl4pPr>
            <a:lvl5pPr marL="0" lvl="4" indent="0" algn="r" rtl="0">
              <a:spcBef>
                <a:spcPts val="0"/>
              </a:spcBef>
              <a:spcAft>
                <a:spcPts val="0"/>
              </a:spcAft>
              <a:buNone/>
              <a:defRPr sz="1200">
                <a:solidFill>
                  <a:srgbClr val="898989"/>
                </a:solidFill>
                <a:latin typeface="Calibri"/>
                <a:ea typeface="Calibri"/>
                <a:cs typeface="Calibri"/>
                <a:sym typeface="Calibri"/>
              </a:defRPr>
            </a:lvl5pPr>
            <a:lvl6pPr marL="0" lvl="5" indent="0" algn="r" rtl="0">
              <a:spcBef>
                <a:spcPts val="0"/>
              </a:spcBef>
              <a:spcAft>
                <a:spcPts val="0"/>
              </a:spcAft>
              <a:buNone/>
              <a:defRPr sz="1200">
                <a:solidFill>
                  <a:srgbClr val="898989"/>
                </a:solidFill>
                <a:latin typeface="Calibri"/>
                <a:ea typeface="Calibri"/>
                <a:cs typeface="Calibri"/>
                <a:sym typeface="Calibri"/>
              </a:defRPr>
            </a:lvl6pPr>
            <a:lvl7pPr marL="0" lvl="6" indent="0" algn="r" rtl="0">
              <a:spcBef>
                <a:spcPts val="0"/>
              </a:spcBef>
              <a:spcAft>
                <a:spcPts val="0"/>
              </a:spcAft>
              <a:buNone/>
              <a:defRPr sz="1200">
                <a:solidFill>
                  <a:srgbClr val="898989"/>
                </a:solidFill>
                <a:latin typeface="Calibri"/>
                <a:ea typeface="Calibri"/>
                <a:cs typeface="Calibri"/>
                <a:sym typeface="Calibri"/>
              </a:defRPr>
            </a:lvl7pPr>
            <a:lvl8pPr marL="0" lvl="7" indent="0" algn="r" rtl="0">
              <a:spcBef>
                <a:spcPts val="0"/>
              </a:spcBef>
              <a:spcAft>
                <a:spcPts val="0"/>
              </a:spcAft>
              <a:buNone/>
              <a:defRPr sz="1200">
                <a:solidFill>
                  <a:srgbClr val="898989"/>
                </a:solidFill>
                <a:latin typeface="Calibri"/>
                <a:ea typeface="Calibri"/>
                <a:cs typeface="Calibri"/>
                <a:sym typeface="Calibri"/>
              </a:defRPr>
            </a:lvl8pPr>
            <a:lvl9pPr marL="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ga551dc42a1_0_224"/>
          <p:cNvSpPr txBox="1">
            <a:spLocks noGrp="1"/>
          </p:cNvSpPr>
          <p:nvPr>
            <p:ph type="title"/>
          </p:nvPr>
        </p:nvSpPr>
        <p:spPr>
          <a:xfrm>
            <a:off x="457200" y="274638"/>
            <a:ext cx="8229600" cy="11430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sz="4400" b="0" i="0">
                <a:solidFill>
                  <a:schemeClr val="dk1"/>
                </a:solidFill>
                <a:latin typeface="Calibri"/>
                <a:ea typeface="Calibri"/>
                <a:cs typeface="Calibri"/>
                <a:sym typeface="Calibri"/>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7" name="Google Shape;47;ga551dc42a1_0_224"/>
          <p:cNvSpPr txBox="1">
            <a:spLocks noGrp="1"/>
          </p:cNvSpPr>
          <p:nvPr>
            <p:ph type="body" idx="1"/>
          </p:nvPr>
        </p:nvSpPr>
        <p:spPr>
          <a:xfrm>
            <a:off x="457200" y="1600200"/>
            <a:ext cx="8229600" cy="4526100"/>
          </a:xfrm>
          <a:prstGeom prst="rect">
            <a:avLst/>
          </a:prstGeom>
          <a:noFill/>
          <a:ln>
            <a:noFill/>
          </a:ln>
        </p:spPr>
        <p:txBody>
          <a:bodyPr spcFirstLastPara="1" wrap="square" lIns="0" tIns="0" rIns="0" bIns="0" anchor="t" anchorCtr="0">
            <a:noAutofit/>
          </a:bodyPr>
          <a:lstStyle>
            <a:lvl1pPr marL="457200" lvl="0" indent="-355600" algn="l" rtl="0">
              <a:spcBef>
                <a:spcPts val="400"/>
              </a:spcBef>
              <a:spcAft>
                <a:spcPts val="0"/>
              </a:spcAft>
              <a:buClr>
                <a:schemeClr val="dk1"/>
              </a:buClr>
              <a:buSzPts val="2000"/>
              <a:buChar char="•"/>
              <a:defRPr sz="2000" b="0" i="0">
                <a:solidFill>
                  <a:schemeClr val="dk1"/>
                </a:solidFill>
                <a:latin typeface="Calibri"/>
                <a:ea typeface="Calibri"/>
                <a:cs typeface="Calibri"/>
                <a:sym typeface="Calibri"/>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48" name="Google Shape;48;ga551dc42a1_0_224"/>
          <p:cNvSpPr txBox="1">
            <a:spLocks noGrp="1"/>
          </p:cNvSpPr>
          <p:nvPr>
            <p:ph type="ftr" idx="11"/>
          </p:nvPr>
        </p:nvSpPr>
        <p:spPr>
          <a:xfrm>
            <a:off x="3124200" y="6356350"/>
            <a:ext cx="2895600" cy="3651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9" name="Google Shape;49;ga551dc42a1_0_224"/>
          <p:cNvSpPr txBox="1">
            <a:spLocks noGrp="1"/>
          </p:cNvSpPr>
          <p:nvPr>
            <p:ph type="dt" idx="10"/>
          </p:nvPr>
        </p:nvSpPr>
        <p:spPr>
          <a:xfrm>
            <a:off x="457200" y="6356350"/>
            <a:ext cx="2133600" cy="3651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 name="Google Shape;50;ga551dc42a1_0_224"/>
          <p:cNvSpPr txBox="1">
            <a:spLocks noGrp="1"/>
          </p:cNvSpPr>
          <p:nvPr>
            <p:ph type="sldNum" idx="12"/>
          </p:nvPr>
        </p:nvSpPr>
        <p:spPr>
          <a:xfrm>
            <a:off x="6553200" y="6356350"/>
            <a:ext cx="2133600" cy="365100"/>
          </a:xfrm>
          <a:prstGeom prst="rect">
            <a:avLst/>
          </a:prstGeom>
          <a:noFill/>
          <a:ln>
            <a:noFill/>
          </a:ln>
        </p:spPr>
        <p:txBody>
          <a:bodyPr spcFirstLastPara="1" wrap="square" lIns="0" tIns="0" rIns="0" bIns="0" anchor="ctr" anchorCtr="0">
            <a:noAutofit/>
          </a:bodyPr>
          <a:lstStyle>
            <a:lvl1pPr marL="0" lvl="0" indent="0" algn="r" rtl="0">
              <a:spcBef>
                <a:spcPts val="0"/>
              </a:spcBef>
              <a:spcAft>
                <a:spcPts val="0"/>
              </a:spcAft>
              <a:buNone/>
              <a:defRPr>
                <a:solidFill>
                  <a:srgbClr val="888888"/>
                </a:solidFill>
              </a:defRPr>
            </a:lvl1pPr>
            <a:lvl2pPr marL="0" lvl="1" indent="0" algn="r" rtl="0">
              <a:spcBef>
                <a:spcPts val="0"/>
              </a:spcBef>
              <a:spcAft>
                <a:spcPts val="0"/>
              </a:spcAft>
              <a:buNone/>
              <a:defRPr>
                <a:solidFill>
                  <a:srgbClr val="888888"/>
                </a:solidFill>
              </a:defRPr>
            </a:lvl2pPr>
            <a:lvl3pPr marL="0" lvl="2" indent="0" algn="r" rtl="0">
              <a:spcBef>
                <a:spcPts val="0"/>
              </a:spcBef>
              <a:spcAft>
                <a:spcPts val="0"/>
              </a:spcAft>
              <a:buNone/>
              <a:defRPr>
                <a:solidFill>
                  <a:srgbClr val="888888"/>
                </a:solidFill>
              </a:defRPr>
            </a:lvl3pPr>
            <a:lvl4pPr marL="0" lvl="3" indent="0" algn="r" rtl="0">
              <a:spcBef>
                <a:spcPts val="0"/>
              </a:spcBef>
              <a:spcAft>
                <a:spcPts val="0"/>
              </a:spcAft>
              <a:buNone/>
              <a:defRPr>
                <a:solidFill>
                  <a:srgbClr val="888888"/>
                </a:solidFill>
              </a:defRPr>
            </a:lvl4pPr>
            <a:lvl5pPr marL="0" lvl="4" indent="0" algn="r" rtl="0">
              <a:spcBef>
                <a:spcPts val="0"/>
              </a:spcBef>
              <a:spcAft>
                <a:spcPts val="0"/>
              </a:spcAft>
              <a:buNone/>
              <a:defRPr>
                <a:solidFill>
                  <a:srgbClr val="888888"/>
                </a:solidFill>
              </a:defRPr>
            </a:lvl5pPr>
            <a:lvl6pPr marL="0" lvl="5" indent="0" algn="r" rtl="0">
              <a:spcBef>
                <a:spcPts val="0"/>
              </a:spcBef>
              <a:spcAft>
                <a:spcPts val="0"/>
              </a:spcAft>
              <a:buNone/>
              <a:defRPr>
                <a:solidFill>
                  <a:srgbClr val="888888"/>
                </a:solidFill>
              </a:defRPr>
            </a:lvl6pPr>
            <a:lvl7pPr marL="0" lvl="6" indent="0" algn="r" rtl="0">
              <a:spcBef>
                <a:spcPts val="0"/>
              </a:spcBef>
              <a:spcAft>
                <a:spcPts val="0"/>
              </a:spcAft>
              <a:buNone/>
              <a:defRPr>
                <a:solidFill>
                  <a:srgbClr val="888888"/>
                </a:solidFill>
              </a:defRPr>
            </a:lvl7pPr>
            <a:lvl8pPr marL="0" lvl="7" indent="0" algn="r" rtl="0">
              <a:spcBef>
                <a:spcPts val="0"/>
              </a:spcBef>
              <a:spcAft>
                <a:spcPts val="0"/>
              </a:spcAft>
              <a:buNone/>
              <a:defRPr>
                <a:solidFill>
                  <a:srgbClr val="888888"/>
                </a:solidFill>
              </a:defRPr>
            </a:lvl8pPr>
            <a:lvl9pPr marL="0" lvl="8" indent="0" algn="r" rtl="0">
              <a:spcBef>
                <a:spcPts val="0"/>
              </a:spcBef>
              <a:spcAft>
                <a:spcPts val="0"/>
              </a:spcAft>
              <a:buNone/>
              <a:defRPr>
                <a:solidFill>
                  <a:srgbClr val="888888"/>
                </a:solidFill>
              </a:defRPr>
            </a:lvl9pPr>
          </a:lstStyle>
          <a:p>
            <a:pPr marL="0" lvl="0" indent="0" algn="r" rtl="0">
              <a:spcBef>
                <a:spcPts val="0"/>
              </a:spcBef>
              <a:spcAft>
                <a:spcPts val="0"/>
              </a:spcAft>
              <a:buNone/>
            </a:pPr>
            <a:fld id="{00000000-1234-1234-1234-123412341234}" type="slidenum">
              <a:rPr lang="es-CO"/>
              <a:t>‹Nº›</a:t>
            </a:fld>
            <a:endParaRPr sz="12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15" name="Google Shape;15;p20"/>
          <p:cNvPicPr preferRelativeResize="0"/>
          <p:nvPr/>
        </p:nvPicPr>
        <p:blipFill rotWithShape="1">
          <a:blip r:embed="rId8">
            <a:alphaModFix/>
          </a:blip>
          <a:srcRect/>
          <a:stretch/>
        </p:blipFill>
        <p:spPr>
          <a:xfrm>
            <a:off x="0" y="-201789"/>
            <a:ext cx="9152709" cy="705978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www.undp.org/content/undp/es/home/sustainable-development-goals.html"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s://meet.google.com/linkredirect?authuser=0&amp;dest=https://scholar.google.es/citations?user%3DbG-rG6gAAAAJ%26hl%3De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orcid.org/0000-0003-4307-4213" TargetMode="External"/><Relationship Id="rId5" Type="http://schemas.openxmlformats.org/officeDocument/2006/relationships/hyperlink" Target="https://meet.google.com/linkredirect?authuser=0&amp;dest=https://orcid.org/0000-0003-4307-4213" TargetMode="External"/><Relationship Id="rId4" Type="http://schemas.openxmlformats.org/officeDocument/2006/relationships/hyperlink" Target="https://meet.google.com/linkredirect?authuser=0&amp;dest=http://scienti.colciencias.gov.co:8081/cvlac/visualizador/generarCurriculoCv.do?cod_rh%3D0001453968"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scholar.google.es/citations?user=1yGVzq0AAAAJ&amp;hl=es&amp;authuser=1" TargetMode="External"/><Relationship Id="rId3" Type="http://schemas.openxmlformats.org/officeDocument/2006/relationships/image" Target="../media/image4.jpg"/><Relationship Id="rId7" Type="http://schemas.openxmlformats.org/officeDocument/2006/relationships/hyperlink" Target="https://meet.google.com/linkredirect?authuser=0&amp;dest=https://scholar.google.es/citations?user%3DbG-rG6gAAAAJ%26hl%3De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orcid.org/0003-1069-2576" TargetMode="External"/><Relationship Id="rId5" Type="http://schemas.openxmlformats.org/officeDocument/2006/relationships/hyperlink" Target="https://meet.google.com/linkredirect?authuser=0&amp;dest=https://orcid.org/0000-0003-4307-4213" TargetMode="External"/><Relationship Id="rId4" Type="http://schemas.openxmlformats.org/officeDocument/2006/relationships/hyperlink" Target="https://meet.google.com/linkredirect?authuser=0&amp;dest=http://scienti.colciencias.gov.co:8081/cvlac/visualizador/generarCurriculoCv.do?cod_rh%3D000145396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hyperlink" Target="https://orcid.org/0003-1069-2576" TargetMode="External"/><Relationship Id="rId4" Type="http://schemas.openxmlformats.org/officeDocument/2006/relationships/hyperlink" Target="https://scholar.google.es/citations?user=1yGVzq0AAAAJ&amp;hl=es&amp;authuser=1"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scienti.minciencias.gov.co/cvlac/visualizador/generarCurriculoCv.do?cod_rh=0001827327" TargetMode="External"/><Relationship Id="rId13" Type="http://schemas.openxmlformats.org/officeDocument/2006/relationships/hyperlink" Target="https://scienti.minciencias.gov.co/cvlac/visualizador/generarCurriculoCv.do?cod_rh=0001827388" TargetMode="External"/><Relationship Id="rId3" Type="http://schemas.openxmlformats.org/officeDocument/2006/relationships/image" Target="../media/image4.jpg"/><Relationship Id="rId7" Type="http://schemas.openxmlformats.org/officeDocument/2006/relationships/hyperlink" Target="https://scienti.minciencias.gov.co/cvlac/visualizador/generarCurriculoCv.do?cod_rh=0001827228" TargetMode="External"/><Relationship Id="rId12" Type="http://schemas.openxmlformats.org/officeDocument/2006/relationships/hyperlink" Target="https://scienti.minciencias.gov.co/cvlac/visualizador/generarCurriculoCv.do?cod_rh=0001827363"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scienti.minciencias.gov.co/cvlac/visualizador/generarCurriculoCv.do?cod_rh=0001787823" TargetMode="External"/><Relationship Id="rId11" Type="http://schemas.openxmlformats.org/officeDocument/2006/relationships/hyperlink" Target="https://scienti.minciencias.gov.co/cvlac/visualizador/generarCurriculoCv.do?cod_rh=0001827222" TargetMode="External"/><Relationship Id="rId5" Type="http://schemas.openxmlformats.org/officeDocument/2006/relationships/hyperlink" Target="https://scienti.minciencias.gov.co/cvlac/visualizador/generarCurriculoCv.do?cod_rh=0001787842" TargetMode="External"/><Relationship Id="rId10" Type="http://schemas.openxmlformats.org/officeDocument/2006/relationships/hyperlink" Target="https://scienti.minciencias.gov.co/cvlac/visualizador/generarCurriculoCv.do?cod_rh=0001824105" TargetMode="External"/><Relationship Id="rId4" Type="http://schemas.openxmlformats.org/officeDocument/2006/relationships/hyperlink" Target="https://scienti.minciencias.gov.co/cvlac/visualizador/generarCurriculoCv.do?cod_rh=0001784597" TargetMode="External"/><Relationship Id="rId9" Type="http://schemas.openxmlformats.org/officeDocument/2006/relationships/hyperlink" Target="https://scienti.minciencias.gov.co/cvlac/visualizador/generarCurriculoCv.do?cod_rh=0001827293"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scienti.minciencias.gov.co/cvlac/visualizador/generarCurriculoCv.do?cod_rh=0001826995" TargetMode="External"/><Relationship Id="rId3" Type="http://schemas.openxmlformats.org/officeDocument/2006/relationships/image" Target="../media/image4.jpg"/><Relationship Id="rId7" Type="http://schemas.openxmlformats.org/officeDocument/2006/relationships/hyperlink" Target="https://scienti.minciencias.gov.co/cvlac/visualizador/generarCurriculoCv.do?cod_rh=0001827376" TargetMode="External"/><Relationship Id="rId12" Type="http://schemas.openxmlformats.org/officeDocument/2006/relationships/hyperlink" Target="https://scienti.minciencias.gov.co/cvlac/visualizador/generarCurriculoCv.do?cod_rh=0000125331"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scienti.minciencias.gov.co/cvlac/visualizador/generarCurriculoCv.do?cod_rh=0001822947" TargetMode="External"/><Relationship Id="rId11" Type="http://schemas.openxmlformats.org/officeDocument/2006/relationships/hyperlink" Target="https://scienti.minciencias.gov.co/cvlac/visualizador/generarCurriculoCv.do?cod_rh=0001827446" TargetMode="External"/><Relationship Id="rId5" Type="http://schemas.openxmlformats.org/officeDocument/2006/relationships/hyperlink" Target="https://scienti.minciencias.gov.co/cvlac/visualizador/generarCurriculoCv.do?cod_rh=0001827359" TargetMode="External"/><Relationship Id="rId10" Type="http://schemas.openxmlformats.org/officeDocument/2006/relationships/hyperlink" Target="https://scienti.minciencias.gov.co/cvlac/visualizador/generarCurriculoCv.do?cod_rh=0001650239" TargetMode="External"/><Relationship Id="rId4" Type="http://schemas.openxmlformats.org/officeDocument/2006/relationships/hyperlink" Target="https://scienti.minciencias.gov.co/cvlac/visualizador/generarCurriculoCv.do?cod_rh=0001827257" TargetMode="External"/><Relationship Id="rId9" Type="http://schemas.openxmlformats.org/officeDocument/2006/relationships/hyperlink" Target="https://scienti.minciencias.gov.co/cvlac/visualizador/generarCurriculoCv.do?cod_rh=000182734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6"/>
          <p:cNvSpPr txBox="1">
            <a:spLocks noGrp="1"/>
          </p:cNvSpPr>
          <p:nvPr>
            <p:ph type="title"/>
          </p:nvPr>
        </p:nvSpPr>
        <p:spPr>
          <a:xfrm>
            <a:off x="388416" y="-85997"/>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articulación Programa</a:t>
            </a:r>
            <a:endParaRPr/>
          </a:p>
        </p:txBody>
      </p:sp>
      <p:pic>
        <p:nvPicPr>
          <p:cNvPr id="119" name="Google Shape;119;p6"/>
          <p:cNvPicPr preferRelativeResize="0"/>
          <p:nvPr/>
        </p:nvPicPr>
        <p:blipFill rotWithShape="1">
          <a:blip r:embed="rId3">
            <a:alphaModFix/>
          </a:blip>
          <a:srcRect/>
          <a:stretch/>
        </p:blipFill>
        <p:spPr>
          <a:xfrm>
            <a:off x="0" y="1268760"/>
            <a:ext cx="9144000" cy="399448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ga551dc42a1_0_130" descr="plantillas ppt 2019 -18 marzo (1)-02.jpg"/>
          <p:cNvPicPr preferRelativeResize="0"/>
          <p:nvPr/>
        </p:nvPicPr>
        <p:blipFill rotWithShape="1">
          <a:blip r:embed="rId3">
            <a:alphaModFix/>
          </a:blip>
          <a:srcRect/>
          <a:stretch/>
        </p:blipFill>
        <p:spPr>
          <a:xfrm>
            <a:off x="-36512" y="-13529"/>
            <a:ext cx="9298006" cy="6874537"/>
          </a:xfrm>
          <a:prstGeom prst="rect">
            <a:avLst/>
          </a:prstGeom>
          <a:noFill/>
          <a:ln>
            <a:noFill/>
          </a:ln>
        </p:spPr>
      </p:pic>
      <p:sp>
        <p:nvSpPr>
          <p:cNvPr id="125" name="Google Shape;125;ga551dc42a1_0_130"/>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 de la Red de Foros Ágora</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a:t>
            </a:r>
            <a:endParaRPr/>
          </a:p>
        </p:txBody>
      </p:sp>
      <p:pic>
        <p:nvPicPr>
          <p:cNvPr id="131" name="Google Shape;131;p7"/>
          <p:cNvPicPr preferRelativeResize="0"/>
          <p:nvPr/>
        </p:nvPicPr>
        <p:blipFill rotWithShape="1">
          <a:blip r:embed="rId3">
            <a:alphaModFix/>
          </a:blip>
          <a:srcRect/>
          <a:stretch/>
        </p:blipFill>
        <p:spPr>
          <a:xfrm>
            <a:off x="2880268" y="1196752"/>
            <a:ext cx="3383463" cy="393461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3. Soporte Conceptual</a:t>
            </a:r>
            <a:endParaRPr/>
          </a:p>
        </p:txBody>
      </p:sp>
      <p:sp>
        <p:nvSpPr>
          <p:cNvPr id="137" name="Google Shape;137;p8"/>
          <p:cNvSpPr txBox="1">
            <a:spLocks noGrp="1"/>
          </p:cNvSpPr>
          <p:nvPr>
            <p:ph type="body" idx="1"/>
          </p:nvPr>
        </p:nvSpPr>
        <p:spPr>
          <a:xfrm>
            <a:off x="457200" y="1124744"/>
            <a:ext cx="8229600"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1800"/>
              <a:buChar char="•"/>
            </a:pPr>
            <a:r>
              <a:rPr lang="es-CO" sz="1800"/>
              <a:t>El signo distintivo de la Red Ágora Internacional parte de un proceso de construcción grupal en cuanto a las intencionalidades y búsquedas de los integrantes de la red. El signo lo presenta la Red Ágora  Internacional al Programa Pie- Aliado en su fase diagnóstica para aplicar al grupo de investigación Nakota.</a:t>
            </a:r>
            <a:endParaRPr/>
          </a:p>
          <a:p>
            <a:pPr marL="342900" lvl="0" indent="-342900" algn="l" rtl="0">
              <a:spcBef>
                <a:spcPts val="360"/>
              </a:spcBef>
              <a:spcAft>
                <a:spcPts val="0"/>
              </a:spcAft>
              <a:buClr>
                <a:schemeClr val="dk1"/>
              </a:buClr>
              <a:buSzPts val="1800"/>
              <a:buChar char="•"/>
            </a:pPr>
            <a:r>
              <a:rPr lang="es-CO" sz="1800"/>
              <a:t>El cubo de rubik indica la sociedad que se está reconstruyendo porque ha vivido en conflicto e injusticia; las manos indican el talento juvenil para cambiar esas situaciones armando el rubik; los colores indican la pluriculturalidad y la territorialidad que se conjugan en la solución de los problemas. </a:t>
            </a:r>
            <a:endParaRPr sz="1800"/>
          </a:p>
          <a:p>
            <a:pPr marL="342900" lvl="0" indent="-342900" algn="l" rtl="0">
              <a:spcBef>
                <a:spcPts val="360"/>
              </a:spcBef>
              <a:spcAft>
                <a:spcPts val="0"/>
              </a:spcAft>
              <a:buClr>
                <a:schemeClr val="dk1"/>
              </a:buClr>
              <a:buSzPts val="1800"/>
              <a:buChar char="•"/>
            </a:pPr>
            <a:r>
              <a:rPr lang="es-CO" sz="1800"/>
              <a:t>En el costado izquierdo y en superior del cubo están los símbolos tradicionales de la paz por ser el proyecto de PAZ el que pesó en el reconocimiento de Agora en Foro Nacional de Educación (Bogotá, 2017) y regional de Colciencias (Medellín, 2018).El eslogan Facientes pacem es el compromiso misional de Agora que traduce Constructores de paz.  La forma externa es un regalo que hicieron los egresados a Agora porque consideran que les ha aportado para su formación de liderazgo.</a:t>
            </a:r>
            <a:endParaRPr/>
          </a:p>
          <a:p>
            <a:pPr marL="342900" lvl="0" indent="-342900" algn="l" rtl="0">
              <a:spcBef>
                <a:spcPts val="360"/>
              </a:spcBef>
              <a:spcAft>
                <a:spcPts val="0"/>
              </a:spcAft>
              <a:buClr>
                <a:schemeClr val="dk1"/>
              </a:buClr>
              <a:buSzPts val="1800"/>
              <a:buChar char="•"/>
            </a:pPr>
            <a:r>
              <a:rPr lang="es-CO" sz="1800"/>
              <a:t>La palabra internacional se sobrepone al signo ya que varios de sus integrantes son de nacionalidades distintas a la colombiana.</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0"/>
          <p:cNvSpPr txBox="1">
            <a:spLocks noGrp="1"/>
          </p:cNvSpPr>
          <p:nvPr>
            <p:ph type="title"/>
          </p:nvPr>
        </p:nvSpPr>
        <p:spPr>
          <a:xfrm>
            <a:off x="539552" y="-171400"/>
            <a:ext cx="8229600" cy="72008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sp>
        <p:nvSpPr>
          <p:cNvPr id="143" name="Google Shape;143;p10"/>
          <p:cNvSpPr txBox="1"/>
          <p:nvPr/>
        </p:nvSpPr>
        <p:spPr>
          <a:xfrm>
            <a:off x="1233972" y="5085184"/>
            <a:ext cx="684076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600" b="0" i="0" u="none" strike="noStrike" cap="none">
                <a:solidFill>
                  <a:schemeClr val="dk1"/>
                </a:solidFill>
                <a:latin typeface="Times New Roman"/>
                <a:ea typeface="Times New Roman"/>
                <a:cs typeface="Times New Roman"/>
                <a:sym typeface="Times New Roman"/>
              </a:rPr>
              <a:t>Resultados de la aplicación de Kapferer (2008, p.183) Red Ágora Internacional</a:t>
            </a:r>
            <a:endParaRPr sz="1600" b="0" i="0" u="none" strike="noStrike" cap="none">
              <a:solidFill>
                <a:schemeClr val="dk1"/>
              </a:solidFill>
              <a:latin typeface="Times New Roman"/>
              <a:ea typeface="Times New Roman"/>
              <a:cs typeface="Times New Roman"/>
              <a:sym typeface="Times New Roman"/>
            </a:endParaRPr>
          </a:p>
        </p:txBody>
      </p:sp>
      <p:pic>
        <p:nvPicPr>
          <p:cNvPr id="144" name="Google Shape;144;p10"/>
          <p:cNvPicPr preferRelativeResize="0"/>
          <p:nvPr/>
        </p:nvPicPr>
        <p:blipFill rotWithShape="1">
          <a:blip r:embed="rId3">
            <a:alphaModFix/>
          </a:blip>
          <a:srcRect l="32844" t="18703" r="36163" b="8454"/>
          <a:stretch/>
        </p:blipFill>
        <p:spPr>
          <a:xfrm rot="-5400000">
            <a:off x="1084757" y="-212546"/>
            <a:ext cx="2664295" cy="4186750"/>
          </a:xfrm>
          <a:prstGeom prst="rect">
            <a:avLst/>
          </a:prstGeom>
          <a:noFill/>
          <a:ln>
            <a:noFill/>
          </a:ln>
        </p:spPr>
      </p:pic>
      <p:pic>
        <p:nvPicPr>
          <p:cNvPr id="145" name="Google Shape;145;p10"/>
          <p:cNvPicPr preferRelativeResize="0"/>
          <p:nvPr/>
        </p:nvPicPr>
        <p:blipFill rotWithShape="1">
          <a:blip r:embed="rId4">
            <a:alphaModFix/>
          </a:blip>
          <a:srcRect l="32844" t="18499" r="33950" b="6688"/>
          <a:stretch/>
        </p:blipFill>
        <p:spPr>
          <a:xfrm rot="-5400000">
            <a:off x="5584250" y="1756264"/>
            <a:ext cx="2388677" cy="398112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1"/>
          <p:cNvSpPr txBox="1">
            <a:spLocks noGrp="1"/>
          </p:cNvSpPr>
          <p:nvPr>
            <p:ph type="title"/>
          </p:nvPr>
        </p:nvSpPr>
        <p:spPr>
          <a:xfrm>
            <a:off x="457200" y="131513"/>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51" name="Google Shape;151;p11"/>
          <p:cNvPicPr preferRelativeResize="0"/>
          <p:nvPr/>
        </p:nvPicPr>
        <p:blipFill rotWithShape="1">
          <a:blip r:embed="rId3">
            <a:alphaModFix/>
          </a:blip>
          <a:srcRect l="33397" t="18500" r="34503" b="9641"/>
          <a:stretch/>
        </p:blipFill>
        <p:spPr>
          <a:xfrm rot="-5400000">
            <a:off x="1211627" y="236645"/>
            <a:ext cx="2448273" cy="4224471"/>
          </a:xfrm>
          <a:prstGeom prst="rect">
            <a:avLst/>
          </a:prstGeom>
          <a:noFill/>
          <a:ln>
            <a:noFill/>
          </a:ln>
        </p:spPr>
      </p:pic>
      <p:pic>
        <p:nvPicPr>
          <p:cNvPr id="152" name="Google Shape;152;p11"/>
          <p:cNvPicPr preferRelativeResize="0"/>
          <p:nvPr/>
        </p:nvPicPr>
        <p:blipFill rotWithShape="1">
          <a:blip r:embed="rId4">
            <a:alphaModFix/>
          </a:blip>
          <a:srcRect l="32844" t="23421" r="35056" b="8657"/>
          <a:stretch/>
        </p:blipFill>
        <p:spPr>
          <a:xfrm rot="-5400000">
            <a:off x="5459504" y="2011032"/>
            <a:ext cx="2385392" cy="4069200"/>
          </a:xfrm>
          <a:prstGeom prst="rect">
            <a:avLst/>
          </a:prstGeom>
          <a:noFill/>
          <a:ln>
            <a:noFill/>
          </a:ln>
        </p:spPr>
      </p:pic>
      <p:sp>
        <p:nvSpPr>
          <p:cNvPr id="153" name="Google Shape;153;p11"/>
          <p:cNvSpPr/>
          <p:nvPr/>
        </p:nvSpPr>
        <p:spPr>
          <a:xfrm>
            <a:off x="899592" y="5238328"/>
            <a:ext cx="698477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b="0" i="0" u="none" strike="noStrike" cap="none">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59" name="Google Shape;159;p12"/>
          <p:cNvPicPr preferRelativeResize="0"/>
          <p:nvPr/>
        </p:nvPicPr>
        <p:blipFill rotWithShape="1">
          <a:blip r:embed="rId3">
            <a:alphaModFix/>
          </a:blip>
          <a:srcRect l="34504" t="21946" r="37271" b="8163"/>
          <a:stretch/>
        </p:blipFill>
        <p:spPr>
          <a:xfrm rot="-5400000">
            <a:off x="1173223" y="347058"/>
            <a:ext cx="2549083" cy="4248472"/>
          </a:xfrm>
          <a:prstGeom prst="rect">
            <a:avLst/>
          </a:prstGeom>
          <a:noFill/>
          <a:ln>
            <a:noFill/>
          </a:ln>
        </p:spPr>
      </p:pic>
      <p:pic>
        <p:nvPicPr>
          <p:cNvPr id="160" name="Google Shape;160;p12"/>
          <p:cNvPicPr preferRelativeResize="0"/>
          <p:nvPr/>
        </p:nvPicPr>
        <p:blipFill rotWithShape="1">
          <a:blip r:embed="rId4">
            <a:alphaModFix/>
          </a:blip>
          <a:srcRect l="33951" t="20962" r="36718" b="12102"/>
          <a:stretch/>
        </p:blipFill>
        <p:spPr>
          <a:xfrm rot="-5400000">
            <a:off x="5480573" y="1649132"/>
            <a:ext cx="2376264" cy="4193407"/>
          </a:xfrm>
          <a:prstGeom prst="rect">
            <a:avLst/>
          </a:prstGeom>
          <a:noFill/>
          <a:ln>
            <a:noFill/>
          </a:ln>
        </p:spPr>
      </p:pic>
      <p:sp>
        <p:nvSpPr>
          <p:cNvPr id="161" name="Google Shape;161;p12"/>
          <p:cNvSpPr/>
          <p:nvPr/>
        </p:nvSpPr>
        <p:spPr>
          <a:xfrm>
            <a:off x="827584" y="5157192"/>
            <a:ext cx="684076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67" name="Google Shape;167;p13"/>
          <p:cNvPicPr preferRelativeResize="0"/>
          <p:nvPr/>
        </p:nvPicPr>
        <p:blipFill rotWithShape="1">
          <a:blip r:embed="rId3">
            <a:alphaModFix/>
          </a:blip>
          <a:srcRect l="34781" t="22930" r="36994" b="8859"/>
          <a:stretch/>
        </p:blipFill>
        <p:spPr>
          <a:xfrm rot="-5400000">
            <a:off x="1146449" y="579512"/>
            <a:ext cx="2664296" cy="4042791"/>
          </a:xfrm>
          <a:prstGeom prst="rect">
            <a:avLst/>
          </a:prstGeom>
          <a:noFill/>
          <a:ln>
            <a:noFill/>
          </a:ln>
        </p:spPr>
      </p:pic>
      <p:pic>
        <p:nvPicPr>
          <p:cNvPr id="168" name="Google Shape;168;p13"/>
          <p:cNvPicPr preferRelativeResize="0"/>
          <p:nvPr/>
        </p:nvPicPr>
        <p:blipFill rotWithShape="1">
          <a:blip r:embed="rId4">
            <a:alphaModFix/>
          </a:blip>
          <a:srcRect l="33951" t="23914" r="36718" b="12102"/>
          <a:stretch/>
        </p:blipFill>
        <p:spPr>
          <a:xfrm rot="-5400000">
            <a:off x="5162801" y="1754626"/>
            <a:ext cx="2906355" cy="4042792"/>
          </a:xfrm>
          <a:prstGeom prst="rect">
            <a:avLst/>
          </a:prstGeom>
          <a:noFill/>
          <a:ln>
            <a:noFill/>
          </a:ln>
        </p:spPr>
      </p:pic>
      <p:sp>
        <p:nvSpPr>
          <p:cNvPr id="169" name="Google Shape;169;p13"/>
          <p:cNvSpPr/>
          <p:nvPr/>
        </p:nvSpPr>
        <p:spPr>
          <a:xfrm>
            <a:off x="827584" y="5229200"/>
            <a:ext cx="69231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75" name="Google Shape;175;p14"/>
          <p:cNvPicPr preferRelativeResize="0"/>
          <p:nvPr/>
        </p:nvPicPr>
        <p:blipFill rotWithShape="1">
          <a:blip r:embed="rId3">
            <a:alphaModFix/>
          </a:blip>
          <a:srcRect l="34503" t="24727" r="35057" b="8797"/>
          <a:stretch/>
        </p:blipFill>
        <p:spPr>
          <a:xfrm rot="-5400000">
            <a:off x="1048483" y="625563"/>
            <a:ext cx="2880320" cy="4166714"/>
          </a:xfrm>
          <a:prstGeom prst="rect">
            <a:avLst/>
          </a:prstGeom>
          <a:noFill/>
          <a:ln>
            <a:noFill/>
          </a:ln>
        </p:spPr>
      </p:pic>
      <p:pic>
        <p:nvPicPr>
          <p:cNvPr id="176" name="Google Shape;176;p14"/>
          <p:cNvPicPr preferRelativeResize="0"/>
          <p:nvPr/>
        </p:nvPicPr>
        <p:blipFill rotWithShape="1">
          <a:blip r:embed="rId4">
            <a:alphaModFix/>
          </a:blip>
          <a:srcRect l="35610" t="19484" r="34504" b="8657"/>
          <a:stretch/>
        </p:blipFill>
        <p:spPr>
          <a:xfrm rot="-5400000">
            <a:off x="5289022" y="1745423"/>
            <a:ext cx="2889449" cy="3906107"/>
          </a:xfrm>
          <a:prstGeom prst="rect">
            <a:avLst/>
          </a:prstGeom>
          <a:noFill/>
          <a:ln>
            <a:noFill/>
          </a:ln>
        </p:spPr>
      </p:pic>
      <p:sp>
        <p:nvSpPr>
          <p:cNvPr id="177" name="Google Shape;177;p14"/>
          <p:cNvSpPr/>
          <p:nvPr/>
        </p:nvSpPr>
        <p:spPr>
          <a:xfrm>
            <a:off x="1187624" y="5143201"/>
            <a:ext cx="676875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5"/>
          <p:cNvSpPr txBox="1">
            <a:spLocks noGrp="1"/>
          </p:cNvSpPr>
          <p:nvPr>
            <p:ph type="title"/>
          </p:nvPr>
        </p:nvSpPr>
        <p:spPr>
          <a:xfrm>
            <a:off x="457200" y="1222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83" name="Google Shape;183;p15"/>
          <p:cNvPicPr preferRelativeResize="0"/>
          <p:nvPr/>
        </p:nvPicPr>
        <p:blipFill rotWithShape="1">
          <a:blip r:embed="rId3">
            <a:alphaModFix/>
          </a:blip>
          <a:srcRect l="32844" t="18499" r="37270" b="5703"/>
          <a:stretch/>
        </p:blipFill>
        <p:spPr>
          <a:xfrm rot="-5400000">
            <a:off x="910927" y="393330"/>
            <a:ext cx="3096344" cy="4415157"/>
          </a:xfrm>
          <a:prstGeom prst="rect">
            <a:avLst/>
          </a:prstGeom>
          <a:noFill/>
          <a:ln>
            <a:noFill/>
          </a:ln>
        </p:spPr>
      </p:pic>
      <p:pic>
        <p:nvPicPr>
          <p:cNvPr id="184" name="Google Shape;184;p15"/>
          <p:cNvPicPr preferRelativeResize="0"/>
          <p:nvPr/>
        </p:nvPicPr>
        <p:blipFill rotWithShape="1">
          <a:blip r:embed="rId4">
            <a:alphaModFix/>
          </a:blip>
          <a:srcRect l="36283" t="20481" r="37215" b="12593"/>
          <a:stretch/>
        </p:blipFill>
        <p:spPr>
          <a:xfrm rot="-5400000">
            <a:off x="5476836" y="1771464"/>
            <a:ext cx="2762427" cy="3996035"/>
          </a:xfrm>
          <a:prstGeom prst="rect">
            <a:avLst/>
          </a:prstGeom>
          <a:noFill/>
          <a:ln>
            <a:noFill/>
          </a:ln>
        </p:spPr>
      </p:pic>
      <p:sp>
        <p:nvSpPr>
          <p:cNvPr id="185" name="Google Shape;185;p15"/>
          <p:cNvSpPr/>
          <p:nvPr/>
        </p:nvSpPr>
        <p:spPr>
          <a:xfrm>
            <a:off x="1074440" y="5157192"/>
            <a:ext cx="699512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Google Shape;59;ga551dc42a1_0_0"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60" name="Google Shape;60;ga551dc42a1_0_0"/>
          <p:cNvSpPr txBox="1"/>
          <p:nvPr/>
        </p:nvSpPr>
        <p:spPr>
          <a:xfrm>
            <a:off x="893436" y="1468582"/>
            <a:ext cx="7438200" cy="4462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4400" b="0" i="0" u="none" strike="noStrike" cap="none" dirty="0">
                <a:solidFill>
                  <a:schemeClr val="dk1"/>
                </a:solidFill>
                <a:latin typeface="Times New Roman"/>
                <a:ea typeface="Times New Roman"/>
                <a:cs typeface="Times New Roman"/>
                <a:sym typeface="Times New Roman"/>
              </a:rPr>
              <a:t>Universidad Santo Tomás</a:t>
            </a:r>
            <a:endParaRPr dirty="0"/>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Vicerrectoría Académica</a:t>
            </a:r>
            <a:endParaRPr dirty="0"/>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Dirección de Investigación e innovación (DII)  Sede de Villavicencio</a:t>
            </a:r>
            <a:endParaRPr dirty="0"/>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Ruta de Desarrollo tecnológico e Innovación</a:t>
            </a:r>
            <a:endParaRPr dirty="0"/>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Programa Pi-e Aliado</a:t>
            </a:r>
            <a:endParaRPr dirty="0"/>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Socialización Signos Distintivos </a:t>
            </a:r>
            <a:r>
              <a:rPr lang="es-CO" sz="2400" dirty="0">
                <a:solidFill>
                  <a:schemeClr val="dk1"/>
                </a:solidFill>
                <a:latin typeface="Times New Roman"/>
                <a:ea typeface="Times New Roman"/>
                <a:cs typeface="Times New Roman"/>
                <a:sym typeface="Times New Roman"/>
              </a:rPr>
              <a:t>de la Red de Foros Ágora</a:t>
            </a:r>
            <a:endParaRPr sz="2400"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dirty="0">
                <a:solidFill>
                  <a:schemeClr val="dk1"/>
                </a:solidFill>
                <a:latin typeface="Times New Roman"/>
                <a:ea typeface="Times New Roman"/>
                <a:cs typeface="Times New Roman"/>
                <a:sym typeface="Times New Roman"/>
              </a:rPr>
              <a:t>Grupo de Investigación </a:t>
            </a:r>
            <a:r>
              <a:rPr lang="es-CO" sz="2400" dirty="0" err="1">
                <a:solidFill>
                  <a:schemeClr val="dk1"/>
                </a:solidFill>
                <a:latin typeface="Times New Roman"/>
                <a:ea typeface="Times New Roman"/>
                <a:cs typeface="Times New Roman"/>
                <a:sym typeface="Times New Roman"/>
              </a:rPr>
              <a:t>Nakota</a:t>
            </a:r>
            <a:r>
              <a:rPr lang="es-CO" sz="2400" dirty="0">
                <a:solidFill>
                  <a:schemeClr val="dk1"/>
                </a:solidFill>
                <a:latin typeface="Times New Roman"/>
                <a:ea typeface="Times New Roman"/>
                <a:cs typeface="Times New Roman"/>
                <a:sym typeface="Times New Roman"/>
              </a:rPr>
              <a:t>.</a:t>
            </a:r>
            <a:endParaRPr sz="2400"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dirty="0">
                <a:solidFill>
                  <a:schemeClr val="dk1"/>
                </a:solidFill>
                <a:latin typeface="Times New Roman"/>
                <a:ea typeface="Times New Roman"/>
                <a:cs typeface="Times New Roman"/>
                <a:sym typeface="Times New Roman"/>
              </a:rPr>
              <a:t>DUAD</a:t>
            </a:r>
            <a:endParaRPr sz="2400"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91" name="Google Shape;191;p16"/>
          <p:cNvPicPr preferRelativeResize="0"/>
          <p:nvPr/>
        </p:nvPicPr>
        <p:blipFill rotWithShape="1">
          <a:blip r:embed="rId3">
            <a:alphaModFix/>
          </a:blip>
          <a:srcRect l="36164" t="23423" r="37270" b="7672"/>
          <a:stretch/>
        </p:blipFill>
        <p:spPr>
          <a:xfrm rot="-5400000">
            <a:off x="1122817" y="397463"/>
            <a:ext cx="2664296" cy="4262874"/>
          </a:xfrm>
          <a:prstGeom prst="rect">
            <a:avLst/>
          </a:prstGeom>
          <a:noFill/>
          <a:ln>
            <a:noFill/>
          </a:ln>
        </p:spPr>
      </p:pic>
      <p:pic>
        <p:nvPicPr>
          <p:cNvPr id="192" name="Google Shape;192;p16"/>
          <p:cNvPicPr preferRelativeResize="0"/>
          <p:nvPr/>
        </p:nvPicPr>
        <p:blipFill rotWithShape="1">
          <a:blip r:embed="rId4">
            <a:alphaModFix/>
          </a:blip>
          <a:srcRect l="37271" t="18500" r="37271" b="8657"/>
          <a:stretch/>
        </p:blipFill>
        <p:spPr>
          <a:xfrm rot="-5400000">
            <a:off x="5367269" y="1549268"/>
            <a:ext cx="2664296" cy="4286041"/>
          </a:xfrm>
          <a:prstGeom prst="rect">
            <a:avLst/>
          </a:prstGeom>
          <a:noFill/>
          <a:ln>
            <a:noFill/>
          </a:ln>
        </p:spPr>
      </p:pic>
      <p:sp>
        <p:nvSpPr>
          <p:cNvPr id="193" name="Google Shape;193;p16"/>
          <p:cNvSpPr/>
          <p:nvPr/>
        </p:nvSpPr>
        <p:spPr>
          <a:xfrm>
            <a:off x="899592" y="5060431"/>
            <a:ext cx="677909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4. Soporte Arquetípico</a:t>
            </a:r>
            <a:endParaRPr/>
          </a:p>
        </p:txBody>
      </p:sp>
      <p:sp>
        <p:nvSpPr>
          <p:cNvPr id="199" name="Google Shape;199;p17"/>
          <p:cNvSpPr txBox="1"/>
          <p:nvPr/>
        </p:nvSpPr>
        <p:spPr>
          <a:xfrm>
            <a:off x="323528" y="2924944"/>
            <a:ext cx="273630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a:solidFill>
                  <a:schemeClr val="dk1"/>
                </a:solidFill>
                <a:latin typeface="Calibri"/>
                <a:ea typeface="Calibri"/>
                <a:cs typeface="Calibri"/>
                <a:sym typeface="Calibri"/>
              </a:rPr>
              <a:t>Arquetipo:</a:t>
            </a:r>
            <a:endParaRPr sz="4400">
              <a:solidFill>
                <a:schemeClr val="dk1"/>
              </a:solidFill>
              <a:latin typeface="Calibri"/>
              <a:ea typeface="Calibri"/>
              <a:cs typeface="Calibri"/>
              <a:sym typeface="Calibri"/>
            </a:endParaRPr>
          </a:p>
        </p:txBody>
      </p:sp>
      <p:sp>
        <p:nvSpPr>
          <p:cNvPr id="200" name="Google Shape;200;p17"/>
          <p:cNvSpPr txBox="1"/>
          <p:nvPr/>
        </p:nvSpPr>
        <p:spPr>
          <a:xfrm>
            <a:off x="3221992" y="3078831"/>
            <a:ext cx="136815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Héroe</a:t>
            </a:r>
            <a:endParaRPr sz="2400">
              <a:solidFill>
                <a:schemeClr val="dk1"/>
              </a:solidFill>
              <a:latin typeface="Times New Roman"/>
              <a:ea typeface="Times New Roman"/>
              <a:cs typeface="Times New Roman"/>
              <a:sym typeface="Times New Roman"/>
            </a:endParaRPr>
          </a:p>
        </p:txBody>
      </p:sp>
      <p:sp>
        <p:nvSpPr>
          <p:cNvPr id="201" name="Google Shape;201;p17"/>
          <p:cNvSpPr/>
          <p:nvPr/>
        </p:nvSpPr>
        <p:spPr>
          <a:xfrm>
            <a:off x="4860032" y="2564904"/>
            <a:ext cx="3024336" cy="1512168"/>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202" name="Google Shape;202;p17"/>
          <p:cNvSpPr txBox="1"/>
          <p:nvPr/>
        </p:nvSpPr>
        <p:spPr>
          <a:xfrm>
            <a:off x="5238216" y="2814317"/>
            <a:ext cx="2304256"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800">
                <a:solidFill>
                  <a:schemeClr val="lt1"/>
                </a:solidFill>
                <a:latin typeface="Times New Roman"/>
                <a:ea typeface="Times New Roman"/>
                <a:cs typeface="Times New Roman"/>
                <a:sym typeface="Times New Roman"/>
              </a:rPr>
              <a:t>Transmite motivación, esfuerzo, disciplina, competencia y valentía</a:t>
            </a:r>
            <a:endParaRPr sz="1800">
              <a:solidFill>
                <a:schemeClr val="lt1"/>
              </a:solidFill>
              <a:latin typeface="Times New Roman"/>
              <a:ea typeface="Times New Roman"/>
              <a:cs typeface="Times New Roman"/>
              <a:sym typeface="Times New Roman"/>
            </a:endParaRPr>
          </a:p>
        </p:txBody>
      </p:sp>
      <p:sp>
        <p:nvSpPr>
          <p:cNvPr id="203" name="Google Shape;203;p17"/>
          <p:cNvSpPr/>
          <p:nvPr/>
        </p:nvSpPr>
        <p:spPr>
          <a:xfrm>
            <a:off x="971600" y="4906399"/>
            <a:ext cx="691276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5. Soporte Cromático</a:t>
            </a:r>
            <a:endParaRPr/>
          </a:p>
        </p:txBody>
      </p:sp>
      <p:sp>
        <p:nvSpPr>
          <p:cNvPr id="209" name="Google Shape;209;p18"/>
          <p:cNvSpPr/>
          <p:nvPr/>
        </p:nvSpPr>
        <p:spPr>
          <a:xfrm>
            <a:off x="5008819" y="1432151"/>
            <a:ext cx="1440160" cy="432048"/>
          </a:xfrm>
          <a:prstGeom prst="ellipse">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sp>
        <p:nvSpPr>
          <p:cNvPr id="210" name="Google Shape;210;p18"/>
          <p:cNvSpPr/>
          <p:nvPr/>
        </p:nvSpPr>
        <p:spPr>
          <a:xfrm>
            <a:off x="5008819" y="2278992"/>
            <a:ext cx="1440160" cy="504056"/>
          </a:xfrm>
          <a:prstGeom prst="ellipse">
            <a:avLst/>
          </a:prstGeom>
          <a:solidFill>
            <a:srgbClr val="0070C0"/>
          </a:soli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211" name="Google Shape;211;p18"/>
          <p:cNvSpPr/>
          <p:nvPr/>
        </p:nvSpPr>
        <p:spPr>
          <a:xfrm>
            <a:off x="5008819" y="3155450"/>
            <a:ext cx="1440160" cy="432048"/>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sp>
        <p:nvSpPr>
          <p:cNvPr id="212" name="Google Shape;212;p18"/>
          <p:cNvSpPr txBox="1"/>
          <p:nvPr/>
        </p:nvSpPr>
        <p:spPr>
          <a:xfrm>
            <a:off x="544324" y="2434619"/>
            <a:ext cx="208823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a:solidFill>
                  <a:schemeClr val="dk1"/>
                </a:solidFill>
                <a:latin typeface="Calibri"/>
                <a:ea typeface="Calibri"/>
                <a:cs typeface="Calibri"/>
                <a:sym typeface="Calibri"/>
              </a:rPr>
              <a:t>Colores:</a:t>
            </a:r>
            <a:endParaRPr sz="4400">
              <a:solidFill>
                <a:schemeClr val="dk1"/>
              </a:solidFill>
              <a:latin typeface="Calibri"/>
              <a:ea typeface="Calibri"/>
              <a:cs typeface="Calibri"/>
              <a:sym typeface="Calibri"/>
            </a:endParaRPr>
          </a:p>
        </p:txBody>
      </p:sp>
      <p:sp>
        <p:nvSpPr>
          <p:cNvPr id="213" name="Google Shape;213;p18"/>
          <p:cNvSpPr txBox="1"/>
          <p:nvPr/>
        </p:nvSpPr>
        <p:spPr>
          <a:xfrm>
            <a:off x="3707904" y="1388020"/>
            <a:ext cx="172819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Gris</a:t>
            </a:r>
            <a:endParaRPr sz="2400">
              <a:solidFill>
                <a:schemeClr val="dk1"/>
              </a:solidFill>
              <a:latin typeface="Times New Roman"/>
              <a:ea typeface="Times New Roman"/>
              <a:cs typeface="Times New Roman"/>
              <a:sym typeface="Times New Roman"/>
            </a:endParaRPr>
          </a:p>
        </p:txBody>
      </p:sp>
      <p:sp>
        <p:nvSpPr>
          <p:cNvPr id="214" name="Google Shape;214;p18"/>
          <p:cNvSpPr txBox="1"/>
          <p:nvPr/>
        </p:nvSpPr>
        <p:spPr>
          <a:xfrm>
            <a:off x="3625037" y="2264727"/>
            <a:ext cx="100334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Azul</a:t>
            </a:r>
            <a:endParaRPr sz="2400">
              <a:solidFill>
                <a:schemeClr val="dk1"/>
              </a:solidFill>
              <a:latin typeface="Times New Roman"/>
              <a:ea typeface="Times New Roman"/>
              <a:cs typeface="Times New Roman"/>
              <a:sym typeface="Times New Roman"/>
            </a:endParaRPr>
          </a:p>
        </p:txBody>
      </p:sp>
      <p:sp>
        <p:nvSpPr>
          <p:cNvPr id="215" name="Google Shape;215;p18"/>
          <p:cNvSpPr txBox="1"/>
          <p:nvPr/>
        </p:nvSpPr>
        <p:spPr>
          <a:xfrm>
            <a:off x="3531326" y="3123612"/>
            <a:ext cx="100811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Negro</a:t>
            </a:r>
            <a:endParaRPr sz="2400">
              <a:solidFill>
                <a:schemeClr val="dk1"/>
              </a:solidFill>
              <a:latin typeface="Times New Roman"/>
              <a:ea typeface="Times New Roman"/>
              <a:cs typeface="Times New Roman"/>
              <a:sym typeface="Times New Roman"/>
            </a:endParaRPr>
          </a:p>
        </p:txBody>
      </p:sp>
      <p:sp>
        <p:nvSpPr>
          <p:cNvPr id="216" name="Google Shape;216;p18"/>
          <p:cNvSpPr/>
          <p:nvPr/>
        </p:nvSpPr>
        <p:spPr>
          <a:xfrm>
            <a:off x="5008819" y="3959900"/>
            <a:ext cx="1476164" cy="432048"/>
          </a:xfrm>
          <a:prstGeom prst="ellipse">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217" name="Google Shape;217;p18"/>
          <p:cNvSpPr txBox="1"/>
          <p:nvPr/>
        </p:nvSpPr>
        <p:spPr>
          <a:xfrm>
            <a:off x="3589225" y="3945091"/>
            <a:ext cx="10777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Rojo</a:t>
            </a:r>
            <a:endParaRPr sz="2400">
              <a:solidFill>
                <a:schemeClr val="dk1"/>
              </a:solidFill>
              <a:latin typeface="Times New Roman"/>
              <a:ea typeface="Times New Roman"/>
              <a:cs typeface="Times New Roman"/>
              <a:sym typeface="Times New Roman"/>
            </a:endParaRPr>
          </a:p>
        </p:txBody>
      </p:sp>
      <p:sp>
        <p:nvSpPr>
          <p:cNvPr id="218" name="Google Shape;218;p18"/>
          <p:cNvSpPr txBox="1"/>
          <p:nvPr/>
        </p:nvSpPr>
        <p:spPr>
          <a:xfrm>
            <a:off x="6732240" y="2227103"/>
            <a:ext cx="158894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Sabiduría</a:t>
            </a:r>
            <a:endParaRPr sz="2400">
              <a:solidFill>
                <a:schemeClr val="dk1"/>
              </a:solidFill>
              <a:latin typeface="Times New Roman"/>
              <a:ea typeface="Times New Roman"/>
              <a:cs typeface="Times New Roman"/>
              <a:sym typeface="Times New Roman"/>
            </a:endParaRPr>
          </a:p>
        </p:txBody>
      </p:sp>
      <p:sp>
        <p:nvSpPr>
          <p:cNvPr id="219" name="Google Shape;219;p18"/>
          <p:cNvSpPr txBox="1"/>
          <p:nvPr/>
        </p:nvSpPr>
        <p:spPr>
          <a:xfrm>
            <a:off x="6649888" y="1332626"/>
            <a:ext cx="167129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Inteligencia</a:t>
            </a:r>
            <a:endParaRPr sz="2400">
              <a:solidFill>
                <a:schemeClr val="dk1"/>
              </a:solidFill>
              <a:latin typeface="Times New Roman"/>
              <a:ea typeface="Times New Roman"/>
              <a:cs typeface="Times New Roman"/>
              <a:sym typeface="Times New Roman"/>
            </a:endParaRPr>
          </a:p>
        </p:txBody>
      </p:sp>
      <p:sp>
        <p:nvSpPr>
          <p:cNvPr id="220" name="Google Shape;220;p18"/>
          <p:cNvSpPr txBox="1"/>
          <p:nvPr/>
        </p:nvSpPr>
        <p:spPr>
          <a:xfrm>
            <a:off x="6653415" y="3045257"/>
            <a:ext cx="233548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 Esfuerzo</a:t>
            </a:r>
            <a:endParaRPr sz="2400">
              <a:solidFill>
                <a:schemeClr val="dk1"/>
              </a:solidFill>
              <a:latin typeface="Times New Roman"/>
              <a:ea typeface="Times New Roman"/>
              <a:cs typeface="Times New Roman"/>
              <a:sym typeface="Times New Roman"/>
            </a:endParaRPr>
          </a:p>
        </p:txBody>
      </p:sp>
      <p:sp>
        <p:nvSpPr>
          <p:cNvPr id="221" name="Google Shape;221;p18"/>
          <p:cNvSpPr txBox="1"/>
          <p:nvPr/>
        </p:nvSpPr>
        <p:spPr>
          <a:xfrm>
            <a:off x="6769294" y="3995354"/>
            <a:ext cx="16572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Creatividad</a:t>
            </a:r>
            <a:endParaRPr sz="2400">
              <a:solidFill>
                <a:schemeClr val="dk1"/>
              </a:solidFill>
              <a:latin typeface="Times New Roman"/>
              <a:ea typeface="Times New Roman"/>
              <a:cs typeface="Times New Roman"/>
              <a:sym typeface="Times New Roman"/>
            </a:endParaRPr>
          </a:p>
        </p:txBody>
      </p:sp>
      <p:sp>
        <p:nvSpPr>
          <p:cNvPr id="222" name="Google Shape;222;p18"/>
          <p:cNvSpPr/>
          <p:nvPr/>
        </p:nvSpPr>
        <p:spPr>
          <a:xfrm>
            <a:off x="982598" y="4821798"/>
            <a:ext cx="690176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Red Ágora Internacional</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adabc290ee_0_0"/>
          <p:cNvSpPr txBox="1">
            <a:spLocks noGrp="1"/>
          </p:cNvSpPr>
          <p:nvPr>
            <p:ph type="title"/>
          </p:nvPr>
        </p:nvSpPr>
        <p:spPr>
          <a:xfrm>
            <a:off x="457200" y="0"/>
            <a:ext cx="8229600" cy="744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6. Signo Distintivo Final</a:t>
            </a:r>
            <a:endParaRPr/>
          </a:p>
        </p:txBody>
      </p:sp>
      <p:pic>
        <p:nvPicPr>
          <p:cNvPr id="228" name="Google Shape;228;gadabc290ee_0_0"/>
          <p:cNvPicPr preferRelativeResize="0"/>
          <p:nvPr/>
        </p:nvPicPr>
        <p:blipFill>
          <a:blip r:embed="rId3">
            <a:alphaModFix/>
          </a:blip>
          <a:stretch>
            <a:fillRect/>
          </a:stretch>
        </p:blipFill>
        <p:spPr>
          <a:xfrm>
            <a:off x="2353325" y="827025"/>
            <a:ext cx="3988426" cy="48836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adabc290ee_0_5"/>
          <p:cNvSpPr txBox="1">
            <a:spLocks noGrp="1"/>
          </p:cNvSpPr>
          <p:nvPr>
            <p:ph type="title"/>
          </p:nvPr>
        </p:nvSpPr>
        <p:spPr>
          <a:xfrm>
            <a:off x="457200" y="-12"/>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7. Soporte Conceptual</a:t>
            </a:r>
            <a:endParaRPr/>
          </a:p>
        </p:txBody>
      </p:sp>
      <p:sp>
        <p:nvSpPr>
          <p:cNvPr id="234" name="Google Shape;234;gadabc290ee_0_5"/>
          <p:cNvSpPr txBox="1">
            <a:spLocks noGrp="1"/>
          </p:cNvSpPr>
          <p:nvPr>
            <p:ph type="body" idx="1"/>
          </p:nvPr>
        </p:nvSpPr>
        <p:spPr>
          <a:xfrm>
            <a:off x="457200" y="1124744"/>
            <a:ext cx="8229600" cy="45261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1800"/>
              <a:buChar char="•"/>
            </a:pPr>
            <a:r>
              <a:rPr lang="es-CO" sz="1800"/>
              <a:t>El signo distintivo de la Red Ágora Internacional parte de un proceso de construcción grupal en cuanto a las intencionalidades y búsquedas de los integrantes de la red. El signo lo presenta la Red Ágora  Internacional al Programa Pie- Aliado en su fase diagnóstica para aplicar al grupo de investigación Nakota.</a:t>
            </a:r>
            <a:endParaRPr/>
          </a:p>
          <a:p>
            <a:pPr marL="342900" lvl="0" indent="-342900" algn="l" rtl="0">
              <a:spcBef>
                <a:spcPts val="360"/>
              </a:spcBef>
              <a:spcAft>
                <a:spcPts val="0"/>
              </a:spcAft>
              <a:buClr>
                <a:schemeClr val="dk1"/>
              </a:buClr>
              <a:buSzPts val="1800"/>
              <a:buChar char="•"/>
            </a:pPr>
            <a:r>
              <a:rPr lang="es-CO" sz="1800"/>
              <a:t>El cubo de rubik indica la sociedad que se está reconstruyendo porque ha vivido en conflicto e injusticia; las manos indican el talento juvenil para cambiar esas situaciones armando el rubik; los colores indican la pluriculturalidad y la territorialidad que se conjugan en la solución de los problemas. </a:t>
            </a:r>
            <a:endParaRPr sz="1800"/>
          </a:p>
          <a:p>
            <a:pPr marL="342900" lvl="0" indent="-342900" algn="l" rtl="0">
              <a:spcBef>
                <a:spcPts val="360"/>
              </a:spcBef>
              <a:spcAft>
                <a:spcPts val="0"/>
              </a:spcAft>
              <a:buClr>
                <a:schemeClr val="dk1"/>
              </a:buClr>
              <a:buSzPts val="1800"/>
              <a:buChar char="•"/>
            </a:pPr>
            <a:r>
              <a:rPr lang="es-CO" sz="1800"/>
              <a:t>En el costado izquierdo y en superior del cubo están los símbolos tradicionales de la paz por ser el proyecto de PAZ el que pesó en el reconocimiento de Agora en Foro Nacional de Educación (Bogotá, 2017) y regional de Colciencias (Medellín, 2018).El eslogan Facientes pacem es el compromiso misional de Agora que traduce Constructores de paz. </a:t>
            </a:r>
            <a:endParaRPr/>
          </a:p>
          <a:p>
            <a:pPr marL="342900" lvl="0" indent="-342900" algn="l" rtl="0">
              <a:spcBef>
                <a:spcPts val="360"/>
              </a:spcBef>
              <a:spcAft>
                <a:spcPts val="0"/>
              </a:spcAft>
              <a:buClr>
                <a:schemeClr val="dk1"/>
              </a:buClr>
              <a:buSzPts val="1800"/>
              <a:buChar char="•"/>
            </a:pPr>
            <a:r>
              <a:rPr lang="es-CO" sz="1800"/>
              <a:t>La palabra internacional se sobrepone al signo ya que varios de sus integrantes son de nacionalidades distintas a la colombiana.</a:t>
            </a:r>
            <a:endParaRPr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Recomendaciones</a:t>
            </a:r>
            <a:endParaRPr/>
          </a:p>
        </p:txBody>
      </p:sp>
      <p:sp>
        <p:nvSpPr>
          <p:cNvPr id="240" name="Google Shape;240;p19"/>
          <p:cNvSpPr txBox="1">
            <a:spLocks noGrp="1"/>
          </p:cNvSpPr>
          <p:nvPr>
            <p:ph type="body" idx="1"/>
          </p:nvPr>
        </p:nvSpPr>
        <p:spPr>
          <a:xfrm>
            <a:off x="251520" y="1268760"/>
            <a:ext cx="8568952"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600"/>
              <a:buChar char="•"/>
            </a:pPr>
            <a:r>
              <a:rPr lang="es-CO" sz="2600"/>
              <a:t>Al tratarse de una construcción grupal se sugiere a los miembros de la Red Ágora Internacional; conservar su elección colectiva de arquetipos y colores en las fases posteriores de construcción y cocreación de los signos distintivos en relación con el grupo de investigación Nakota. </a:t>
            </a:r>
            <a:endParaRPr/>
          </a:p>
          <a:p>
            <a:pPr marL="342900" lvl="0" indent="-342900" algn="l" rtl="0">
              <a:spcBef>
                <a:spcPts val="520"/>
              </a:spcBef>
              <a:spcAft>
                <a:spcPts val="0"/>
              </a:spcAft>
              <a:buClr>
                <a:schemeClr val="dk1"/>
              </a:buClr>
              <a:buSzPts val="2600"/>
              <a:buChar char="•"/>
            </a:pPr>
            <a:r>
              <a:rPr lang="es-CO" sz="2600"/>
              <a:t>En cuanto a los arquetipos para la comunicación, implementar en la construcción de los signos distintivos lo que se socializó en la fase diagnóstica, en cuanto a la personalidad que reflejan el arquetipo elegido: Héroe (García Jara et al, 2020).</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a551dc42a1_0_177"/>
          <p:cNvSpPr txBox="1">
            <a:spLocks noGrp="1"/>
          </p:cNvSpPr>
          <p:nvPr>
            <p:ph type="title"/>
          </p:nvPr>
        </p:nvSpPr>
        <p:spPr>
          <a:xfrm>
            <a:off x="457200" y="-12"/>
            <a:ext cx="8229600" cy="11430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s-CO"/>
              <a:t>8. Referencias</a:t>
            </a:r>
            <a:endParaRPr/>
          </a:p>
        </p:txBody>
      </p:sp>
      <p:sp>
        <p:nvSpPr>
          <p:cNvPr id="246" name="Google Shape;246;ga551dc42a1_0_177"/>
          <p:cNvSpPr txBox="1">
            <a:spLocks noGrp="1"/>
          </p:cNvSpPr>
          <p:nvPr>
            <p:ph type="body" idx="1"/>
          </p:nvPr>
        </p:nvSpPr>
        <p:spPr>
          <a:xfrm>
            <a:off x="304803" y="984909"/>
            <a:ext cx="8534400" cy="4888200"/>
          </a:xfrm>
          <a:prstGeom prst="rect">
            <a:avLst/>
          </a:prstGeom>
          <a:noFill/>
          <a:ln>
            <a:noFill/>
          </a:ln>
        </p:spPr>
        <p:txBody>
          <a:bodyPr spcFirstLastPara="1" wrap="square" lIns="0" tIns="0" rIns="0" bIns="0" anchor="t" anchorCtr="0">
            <a:noAutofit/>
          </a:bodyPr>
          <a:lstStyle/>
          <a:p>
            <a:pPr marL="342900" lvl="0" indent="-304800" algn="l" rtl="0">
              <a:spcBef>
                <a:spcPts val="0"/>
              </a:spcBef>
              <a:spcAft>
                <a:spcPts val="0"/>
              </a:spcAft>
              <a:buSzPts val="1400"/>
              <a:buChar char="•"/>
            </a:pPr>
            <a:r>
              <a:rPr lang="es-CO" sz="1400" dirty="0" err="1"/>
              <a:t>Atarama</a:t>
            </a:r>
            <a:r>
              <a:rPr lang="es-CO" sz="1400" dirty="0"/>
              <a:t>-Rojas, T., Castañeda-</a:t>
            </a:r>
            <a:r>
              <a:rPr lang="es-CO" sz="1400" dirty="0" err="1"/>
              <a:t>Purizaga</a:t>
            </a:r>
            <a:r>
              <a:rPr lang="es-CO" sz="1400" dirty="0"/>
              <a:t>, L., &amp; Agapito-Mesta, C. (2017). Los arquetipos como herramientas para la construcción de historias: Análisis del mundo </a:t>
            </a:r>
            <a:r>
              <a:rPr lang="es-CO" sz="1400" dirty="0" err="1"/>
              <a:t>diegético</a:t>
            </a:r>
            <a:r>
              <a:rPr lang="es-CO" sz="1400" dirty="0"/>
              <a:t> de “intensamente”. Ámbitos Revista Internacional de Comunicación.</a:t>
            </a:r>
            <a:endParaRPr sz="3200" dirty="0"/>
          </a:p>
          <a:p>
            <a:pPr marL="342900" lvl="0" indent="-304800" algn="l" rtl="0">
              <a:spcBef>
                <a:spcPts val="280"/>
              </a:spcBef>
              <a:spcAft>
                <a:spcPts val="0"/>
              </a:spcAft>
              <a:buSzPts val="1400"/>
              <a:buChar char="•"/>
            </a:pPr>
            <a:r>
              <a:rPr lang="es-CO" sz="1400" dirty="0"/>
              <a:t>Castro, S. (2018). Personalidad de marca: Los 12 arquetipos de Carl Jung. Mercado Negro. https://www.mercadonegro.pe/branding/personalidad-de-marca-los-12-arquetipos-de-carl-jung/</a:t>
            </a:r>
            <a:endParaRPr sz="3200" dirty="0"/>
          </a:p>
          <a:p>
            <a:pPr marL="342900" lvl="0" indent="-304800" algn="l" rtl="0">
              <a:spcBef>
                <a:spcPts val="280"/>
              </a:spcBef>
              <a:spcAft>
                <a:spcPts val="0"/>
              </a:spcAft>
              <a:buSzPts val="1400"/>
              <a:buChar char="•"/>
            </a:pPr>
            <a:r>
              <a:rPr lang="es-CO" sz="1400" dirty="0"/>
              <a:t>García Jara, R., Araujo Medina, L., Vega-Barbosa, J., Trillos Celis, J. H., Méndez Amaya, J. A., &amp; Ramírez Martínez, J. E. (2020). Programa Pi-e Aliado: Ruta de Desarrollo Tecnológico e Innovación. https://repository.usta.edu.co/bitstream/handle/11634/22089/Presentacio%cc%81n%20oficial%20Programa%20Pi-e%20Aliado%20Usta.pdf?sequence=1&amp;isAllowed=y</a:t>
            </a:r>
            <a:endParaRPr sz="3200" dirty="0"/>
          </a:p>
          <a:p>
            <a:pPr marL="342900" lvl="0" indent="-304800" algn="l" rtl="0">
              <a:spcBef>
                <a:spcPts val="280"/>
              </a:spcBef>
              <a:spcAft>
                <a:spcPts val="0"/>
              </a:spcAft>
              <a:buSzPts val="1400"/>
              <a:buChar char="•"/>
            </a:pPr>
            <a:r>
              <a:rPr lang="es-CO" sz="1400" dirty="0"/>
              <a:t>García Jara, R., Araujo Medina, L., Vega-Barbosa, J., Trillos Celis, J. H., &amp; Ramírez Martínez, J. E. (2020). Ruta de innovación: programa propiedad industrial para emprendedores Pi-e aliado fase diagnóstico.</a:t>
            </a:r>
            <a:endParaRPr sz="3200" dirty="0"/>
          </a:p>
          <a:p>
            <a:pPr marL="342900" lvl="0" indent="-304800" algn="l" rtl="0">
              <a:spcBef>
                <a:spcPts val="280"/>
              </a:spcBef>
              <a:spcAft>
                <a:spcPts val="0"/>
              </a:spcAft>
              <a:buSzPts val="1400"/>
              <a:buChar char="•"/>
            </a:pPr>
            <a:r>
              <a:rPr lang="es-CO" sz="1400" dirty="0"/>
              <a:t>https://repository.usta.edu.co/bitstream/handle/11634/22089/Presentacio%cc%81n%20oficial%20Programa%20Pie%20Aliado%20Usta.pdf?sequence=1&amp;isAllowed=y</a:t>
            </a:r>
            <a:endParaRPr sz="3200" dirty="0"/>
          </a:p>
          <a:p>
            <a:pPr marL="342900" lvl="0" indent="-304800" algn="l" rtl="0">
              <a:spcBef>
                <a:spcPts val="280"/>
              </a:spcBef>
              <a:spcAft>
                <a:spcPts val="0"/>
              </a:spcAft>
              <a:buSzPts val="1400"/>
              <a:buChar char="•"/>
            </a:pPr>
            <a:r>
              <a:rPr lang="es-CO" sz="1400" dirty="0"/>
              <a:t>Jung, C. G. (1988):Arquetipos e inconsciente colectivo. Barcelona: PAIDOS IBERICA.</a:t>
            </a:r>
            <a:endParaRPr sz="3200" dirty="0"/>
          </a:p>
          <a:p>
            <a:pPr marL="342900" lvl="0" indent="-304800" algn="l" rtl="0">
              <a:spcBef>
                <a:spcPts val="280"/>
              </a:spcBef>
              <a:spcAft>
                <a:spcPts val="0"/>
              </a:spcAft>
              <a:buSzPts val="1400"/>
              <a:buChar char="•"/>
            </a:pPr>
            <a:r>
              <a:rPr lang="es-CO" sz="1400" dirty="0" err="1"/>
              <a:t>Kapferer</a:t>
            </a:r>
            <a:r>
              <a:rPr lang="es-CO" sz="1400" dirty="0"/>
              <a:t>, J.-N. (2008). </a:t>
            </a:r>
            <a:r>
              <a:rPr lang="es-CO" sz="1400" dirty="0" err="1"/>
              <a:t>The</a:t>
            </a:r>
            <a:r>
              <a:rPr lang="es-CO" sz="1400" dirty="0"/>
              <a:t> New </a:t>
            </a:r>
            <a:r>
              <a:rPr lang="es-CO" sz="1400" dirty="0" err="1"/>
              <a:t>Strategic</a:t>
            </a:r>
            <a:r>
              <a:rPr lang="es-CO" sz="1400" dirty="0"/>
              <a:t> Brand Management: </a:t>
            </a:r>
            <a:r>
              <a:rPr lang="es-CO" sz="1400" dirty="0" err="1"/>
              <a:t>Creating</a:t>
            </a:r>
            <a:r>
              <a:rPr lang="es-CO" sz="1400" dirty="0"/>
              <a:t> and </a:t>
            </a:r>
            <a:r>
              <a:rPr lang="es-CO" sz="1400" dirty="0" err="1"/>
              <a:t>Sustaining</a:t>
            </a:r>
            <a:r>
              <a:rPr lang="es-CO" sz="1400" dirty="0"/>
              <a:t> Brand </a:t>
            </a:r>
            <a:r>
              <a:rPr lang="es-CO" sz="1400" dirty="0" err="1"/>
              <a:t>Equity</a:t>
            </a:r>
            <a:r>
              <a:rPr lang="es-CO" sz="1400" dirty="0"/>
              <a:t> Long </a:t>
            </a:r>
            <a:r>
              <a:rPr lang="es-CO" sz="1400" dirty="0" err="1"/>
              <a:t>Term</a:t>
            </a:r>
            <a:r>
              <a:rPr lang="es-CO" sz="1400" dirty="0"/>
              <a:t>(4.aed.). </a:t>
            </a:r>
            <a:r>
              <a:rPr lang="es-CO" sz="1400" dirty="0" err="1"/>
              <a:t>Kogan</a:t>
            </a:r>
            <a:r>
              <a:rPr lang="es-CO" sz="1400" dirty="0"/>
              <a:t> Page.</a:t>
            </a:r>
            <a:endParaRPr sz="3200" dirty="0"/>
          </a:p>
          <a:p>
            <a:pPr marL="342900" lvl="0" indent="-304800" algn="l" rtl="0">
              <a:spcBef>
                <a:spcPts val="280"/>
              </a:spcBef>
              <a:spcAft>
                <a:spcPts val="0"/>
              </a:spcAft>
              <a:buSzPts val="1400"/>
              <a:buChar char="•"/>
            </a:pPr>
            <a:r>
              <a:rPr lang="es-CO" sz="1400" dirty="0"/>
              <a:t/>
            </a:r>
            <a:br>
              <a:rPr lang="es-CO" sz="1400" dirty="0"/>
            </a:br>
            <a:r>
              <a:rPr lang="es-CO" sz="1400" dirty="0"/>
              <a:t>PNUD, P. p. (2015). OBJETIVOS DE DESARROLLO SOSTENIBLE. Obtenido de </a:t>
            </a:r>
            <a:r>
              <a:rPr lang="es-CO" sz="1400" u="sng" dirty="0">
                <a:solidFill>
                  <a:schemeClr val="hlink"/>
                </a:solidFill>
                <a:hlinkClick r:id="rId3"/>
              </a:rPr>
              <a:t>https://www.undp.org/content/undp/es/home/sustainable-development-goals.html</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ga551dc42a1_0_5"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66" name="Google Shape;66;ga551dc42a1_0_5"/>
          <p:cNvSpPr txBox="1"/>
          <p:nvPr/>
        </p:nvSpPr>
        <p:spPr>
          <a:xfrm>
            <a:off x="893436" y="1925782"/>
            <a:ext cx="7438200" cy="2616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400" b="0" i="0" u="none" strike="noStrike" cap="none" dirty="0">
                <a:solidFill>
                  <a:schemeClr val="dk1"/>
                </a:solidFill>
                <a:latin typeface="Times New Roman"/>
                <a:ea typeface="Times New Roman"/>
                <a:cs typeface="Times New Roman"/>
                <a:sym typeface="Times New Roman"/>
              </a:rPr>
              <a:t>Universidad Santo Tomás</a:t>
            </a:r>
            <a:endParaRPr sz="4400" b="0" i="0" u="none" strike="noStrike" cap="none"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Autores: </a:t>
            </a:r>
            <a:endParaRPr dirty="0"/>
          </a:p>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Jennifer Vega Barbosa. </a:t>
            </a:r>
            <a:endParaRPr sz="2400" b="0" i="0" u="none" strike="noStrike" cap="none" dirty="0">
              <a:solidFill>
                <a:srgbClr val="FF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p:txBody>
      </p:sp>
      <p:sp>
        <p:nvSpPr>
          <p:cNvPr id="67" name="Google Shape;67;ga551dc42a1_0_5"/>
          <p:cNvSpPr txBox="1"/>
          <p:nvPr/>
        </p:nvSpPr>
        <p:spPr>
          <a:xfrm>
            <a:off x="1418460" y="4286438"/>
            <a:ext cx="1953390" cy="99041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b="0" i="0" u="sng" strike="noStrike" cap="none" dirty="0">
                <a:solidFill>
                  <a:schemeClr val="dk1"/>
                </a:solidFill>
                <a:latin typeface="Times New Roman"/>
                <a:ea typeface="Times New Roman"/>
                <a:cs typeface="Times New Roman"/>
                <a:sym typeface="Times New Roman"/>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CVLAC:</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http://scienti.colciencias.gov.co:8081/cvlac/visualizador/generarCurriculoCv.do?cod_rh=0001453968</a:t>
            </a:r>
            <a:endParaRPr sz="1100" dirty="0">
              <a:solidFill>
                <a:schemeClr val="dk1"/>
              </a:solidFill>
              <a:latin typeface="Times New Roman"/>
              <a:ea typeface="Times New Roman"/>
              <a:cs typeface="Times New Roman"/>
              <a:sym typeface="Times New Roman"/>
            </a:endParaRPr>
          </a:p>
        </p:txBody>
      </p:sp>
      <p:sp>
        <p:nvSpPr>
          <p:cNvPr id="68" name="Google Shape;68;ga551dc42a1_0_5"/>
          <p:cNvSpPr txBox="1"/>
          <p:nvPr/>
        </p:nvSpPr>
        <p:spPr>
          <a:xfrm>
            <a:off x="6953949" y="4286438"/>
            <a:ext cx="1053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ORCID:</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6"/>
              </a:rPr>
              <a:t>https://orcid.org/0000-0003-4307-4213</a:t>
            </a:r>
            <a:endParaRPr sz="1100" dirty="0">
              <a:solidFill>
                <a:schemeClr val="dk1"/>
              </a:solidFill>
              <a:latin typeface="Times New Roman"/>
              <a:ea typeface="Times New Roman"/>
              <a:cs typeface="Times New Roman"/>
              <a:sym typeface="Times New Roman"/>
            </a:endParaRPr>
          </a:p>
        </p:txBody>
      </p:sp>
      <p:sp>
        <p:nvSpPr>
          <p:cNvPr id="69" name="Google Shape;69;ga551dc42a1_0_5"/>
          <p:cNvSpPr txBox="1"/>
          <p:nvPr/>
        </p:nvSpPr>
        <p:spPr>
          <a:xfrm>
            <a:off x="4090281" y="4286438"/>
            <a:ext cx="1830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Google </a:t>
            </a:r>
            <a:r>
              <a:rPr lang="es-CO" sz="1100" u="sng" dirty="0" err="1">
                <a:solidFill>
                  <a:schemeClr val="dk1"/>
                </a:solidFill>
                <a:latin typeface="Times New Roman"/>
                <a:ea typeface="Times New Roman"/>
                <a:cs typeface="Times New Roman"/>
                <a:sym typeface="Times New Roman"/>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Scholar</a:t>
            </a:r>
            <a:r>
              <a:rPr lang="es-CO" sz="1100" u="sng" dirty="0">
                <a:solidFill>
                  <a:schemeClr val="dk1"/>
                </a:solidFill>
                <a:latin typeface="Times New Roman"/>
                <a:ea typeface="Times New Roman"/>
                <a:cs typeface="Times New Roman"/>
                <a:sym typeface="Times New Roman"/>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https://scholar.google.es/citations?user=bG-rG6gAAAAJ&amp;hl=es</a:t>
            </a:r>
            <a:endParaRPr sz="11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Google Shape;74;ga551dc42a1_0_13"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75" name="Google Shape;75;ga551dc42a1_0_13"/>
          <p:cNvSpPr txBox="1"/>
          <p:nvPr/>
        </p:nvSpPr>
        <p:spPr>
          <a:xfrm>
            <a:off x="893436" y="1925782"/>
            <a:ext cx="7438200" cy="2616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2400" b="0" i="0" u="none" strike="noStrike" cap="none" dirty="0">
                <a:solidFill>
                  <a:schemeClr val="dk1"/>
                </a:solidFill>
                <a:latin typeface="Times New Roman"/>
                <a:ea typeface="Times New Roman"/>
                <a:cs typeface="Times New Roman"/>
                <a:sym typeface="Times New Roman"/>
              </a:rPr>
              <a:t>Autores: </a:t>
            </a:r>
            <a:endParaRPr dirty="0"/>
          </a:p>
          <a:p>
            <a:pPr marL="0" marR="0" lvl="0" indent="0" algn="l"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dirty="0">
                <a:solidFill>
                  <a:schemeClr val="dk1"/>
                </a:solidFill>
                <a:latin typeface="Times New Roman"/>
                <a:ea typeface="Times New Roman"/>
                <a:cs typeface="Times New Roman"/>
                <a:sym typeface="Times New Roman"/>
              </a:rPr>
              <a:t>Laura Lorena Araujo Medina</a:t>
            </a:r>
            <a:endParaRPr sz="2400" dirty="0">
              <a:solidFill>
                <a:schemeClr val="dk1"/>
              </a:solidFill>
              <a:latin typeface="Times New Roman"/>
              <a:ea typeface="Times New Roman"/>
              <a:cs typeface="Times New Roman"/>
              <a:sym typeface="Times New Roman"/>
            </a:endParaRPr>
          </a:p>
          <a:p>
            <a:pPr marL="0" lvl="0" indent="0" algn="ctr" rtl="0">
              <a:spcBef>
                <a:spcPts val="480"/>
              </a:spcBef>
              <a:spcAft>
                <a:spcPts val="0"/>
              </a:spcAft>
              <a:buClr>
                <a:schemeClr val="dk1"/>
              </a:buClr>
              <a:buSzPts val="2400"/>
              <a:buFont typeface="Arial"/>
              <a:buNone/>
            </a:pPr>
            <a:r>
              <a:rPr lang="es-CO" sz="2400" dirty="0">
                <a:solidFill>
                  <a:schemeClr val="dk1"/>
                </a:solidFill>
                <a:latin typeface="Calibri"/>
                <a:ea typeface="Calibri"/>
                <a:cs typeface="Calibri"/>
                <a:sym typeface="Calibri"/>
              </a:rPr>
              <a:t>(Grupo de Investigación </a:t>
            </a:r>
            <a:r>
              <a:rPr lang="es-CO" sz="2400" dirty="0" err="1">
                <a:solidFill>
                  <a:schemeClr val="dk1"/>
                </a:solidFill>
                <a:latin typeface="Calibri"/>
                <a:ea typeface="Calibri"/>
                <a:cs typeface="Calibri"/>
                <a:sym typeface="Calibri"/>
              </a:rPr>
              <a:t>Nakota</a:t>
            </a:r>
            <a:r>
              <a:rPr lang="es-CO" sz="2400" dirty="0">
                <a:solidFill>
                  <a:schemeClr val="dk1"/>
                </a:solidFill>
                <a:latin typeface="Calibri"/>
                <a:ea typeface="Calibri"/>
                <a:cs typeface="Calibri"/>
                <a:sym typeface="Calibri"/>
              </a:rPr>
              <a:t> Categoría C, Integrante vinculado con maestría (IVM))</a:t>
            </a:r>
            <a:endParaRPr sz="2400"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dirty="0">
              <a:solidFill>
                <a:schemeClr val="dk1"/>
              </a:solidFill>
              <a:latin typeface="Times New Roman"/>
              <a:ea typeface="Times New Roman"/>
              <a:cs typeface="Times New Roman"/>
              <a:sym typeface="Times New Roman"/>
            </a:endParaRPr>
          </a:p>
        </p:txBody>
      </p:sp>
      <p:sp>
        <p:nvSpPr>
          <p:cNvPr id="76" name="Google Shape;76;ga551dc42a1_0_13"/>
          <p:cNvSpPr txBox="1"/>
          <p:nvPr/>
        </p:nvSpPr>
        <p:spPr>
          <a:xfrm>
            <a:off x="1418460" y="4286439"/>
            <a:ext cx="1648800" cy="9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b="0" i="0" u="sng" strike="noStrike" cap="none" dirty="0">
                <a:solidFill>
                  <a:schemeClr val="dk1"/>
                </a:solidFill>
                <a:latin typeface="Times New Roman"/>
                <a:ea typeface="Times New Roman"/>
                <a:cs typeface="Times New Roman"/>
                <a:sym typeface="Times New Roman"/>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CVLAC:</a:t>
            </a:r>
            <a:endParaRPr dirty="0"/>
          </a:p>
          <a:p>
            <a:pPr marL="0" marR="0" lvl="0" indent="0" algn="l" rtl="0">
              <a:spcBef>
                <a:spcPts val="0"/>
              </a:spcBef>
              <a:spcAft>
                <a:spcPts val="0"/>
              </a:spcAft>
              <a:buNone/>
            </a:pPr>
            <a:r>
              <a:rPr lang="es-CO" sz="1100" dirty="0">
                <a:solidFill>
                  <a:schemeClr val="dk1"/>
                </a:solidFill>
                <a:latin typeface="Times New Roman"/>
                <a:ea typeface="Times New Roman"/>
                <a:cs typeface="Times New Roman"/>
                <a:sym typeface="Times New Roman"/>
              </a:rPr>
              <a:t>https://scienti.minciencias.gov.co/cvlac/visualizador/generarCurriculoCv.do?cod_rh=0000070489</a:t>
            </a:r>
            <a:endParaRPr sz="1100" dirty="0">
              <a:solidFill>
                <a:schemeClr val="dk1"/>
              </a:solidFill>
              <a:latin typeface="Times New Roman"/>
              <a:ea typeface="Times New Roman"/>
              <a:cs typeface="Times New Roman"/>
              <a:sym typeface="Times New Roman"/>
            </a:endParaRPr>
          </a:p>
        </p:txBody>
      </p:sp>
      <p:sp>
        <p:nvSpPr>
          <p:cNvPr id="77" name="Google Shape;77;ga551dc42a1_0_13"/>
          <p:cNvSpPr txBox="1"/>
          <p:nvPr/>
        </p:nvSpPr>
        <p:spPr>
          <a:xfrm>
            <a:off x="6953948" y="4286437"/>
            <a:ext cx="1713801" cy="9387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ORCID:</a:t>
            </a:r>
            <a:endParaRPr dirty="0"/>
          </a:p>
          <a:p>
            <a:pPr lvl="0">
              <a:spcBef>
                <a:spcPts val="240"/>
              </a:spcBef>
            </a:pPr>
            <a:r>
              <a:rPr lang="es-CO" sz="1200" u="sng" dirty="0">
                <a:solidFill>
                  <a:schemeClr val="hlink"/>
                </a:solidFill>
                <a:latin typeface="Arimo"/>
                <a:ea typeface="Arimo"/>
                <a:cs typeface="Arimo"/>
                <a:sym typeface="Arimo"/>
                <a:hlinkClick r:id="rId6"/>
              </a:rPr>
              <a:t>https://</a:t>
            </a:r>
            <a:r>
              <a:rPr lang="es-CO" sz="1200" u="sng" dirty="0" smtClean="0">
                <a:solidFill>
                  <a:schemeClr val="hlink"/>
                </a:solidFill>
                <a:latin typeface="Arimo"/>
                <a:ea typeface="Arimo"/>
                <a:cs typeface="Arimo"/>
                <a:sym typeface="Arimo"/>
                <a:hlinkClick r:id="rId6"/>
              </a:rPr>
              <a:t>orcid.org/0003-</a:t>
            </a:r>
            <a:r>
              <a:rPr lang="es-CO" sz="1200" u="sng" dirty="0" smtClean="0">
                <a:solidFill>
                  <a:schemeClr val="dk1"/>
                </a:solidFill>
                <a:latin typeface="Arimo"/>
                <a:ea typeface="Arimo"/>
                <a:cs typeface="Arimo"/>
                <a:sym typeface="Arimo"/>
              </a:rPr>
              <a:t> </a:t>
            </a:r>
            <a:r>
              <a:rPr lang="es-CO" sz="1200" u="sng" dirty="0" smtClean="0">
                <a:solidFill>
                  <a:schemeClr val="hlink"/>
                </a:solidFill>
                <a:latin typeface="Arimo"/>
                <a:ea typeface="Arimo"/>
                <a:cs typeface="Arimo"/>
                <a:sym typeface="Arimo"/>
                <a:hlinkClick r:id="rId6"/>
              </a:rPr>
              <a:t>1069-2576</a:t>
            </a:r>
            <a:r>
              <a:rPr lang="es-CO" sz="1200" dirty="0" smtClean="0">
                <a:solidFill>
                  <a:schemeClr val="dk1"/>
                </a:solidFill>
                <a:latin typeface="Arimo"/>
                <a:ea typeface="Arimo"/>
                <a:cs typeface="Arimo"/>
                <a:sym typeface="Arimo"/>
              </a:rPr>
              <a:t> </a:t>
            </a:r>
            <a:endParaRPr sz="1100" dirty="0">
              <a:solidFill>
                <a:schemeClr val="dk1"/>
              </a:solidFill>
              <a:latin typeface="Times New Roman"/>
              <a:ea typeface="Times New Roman"/>
              <a:cs typeface="Times New Roman"/>
              <a:sym typeface="Times New Roman"/>
            </a:endParaRPr>
          </a:p>
        </p:txBody>
      </p:sp>
      <p:sp>
        <p:nvSpPr>
          <p:cNvPr id="78" name="Google Shape;78;ga551dc42a1_0_13"/>
          <p:cNvSpPr txBox="1"/>
          <p:nvPr/>
        </p:nvSpPr>
        <p:spPr>
          <a:xfrm>
            <a:off x="4090281" y="4286438"/>
            <a:ext cx="1830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a:solidFill>
                  <a:schemeClr val="dk1"/>
                </a:solidFill>
                <a:latin typeface="Times New Roman"/>
                <a:ea typeface="Times New Roman"/>
                <a:cs typeface="Times New Roman"/>
                <a:sym typeface="Times New Roman"/>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Google Scholar:</a:t>
            </a:r>
            <a:endParaRPr/>
          </a:p>
          <a:p>
            <a:pPr marL="0" lvl="0" indent="0" algn="l" rtl="0">
              <a:spcBef>
                <a:spcPts val="240"/>
              </a:spcBef>
              <a:spcAft>
                <a:spcPts val="0"/>
              </a:spcAft>
              <a:buNone/>
            </a:pPr>
            <a:r>
              <a:rPr lang="es-CO" sz="1200" u="sng">
                <a:solidFill>
                  <a:schemeClr val="hlink"/>
                </a:solidFill>
                <a:latin typeface="Arimo"/>
                <a:ea typeface="Arimo"/>
                <a:cs typeface="Arimo"/>
                <a:sym typeface="Arimo"/>
                <a:hlinkClick r:id="rId8"/>
              </a:rPr>
              <a:t>https://scholar.google.es/citations?user=1yGVzq0AAAAJ&amp;hl=es&amp;authuser=1</a:t>
            </a:r>
            <a:r>
              <a:rPr lang="es-CO" sz="1200">
                <a:solidFill>
                  <a:schemeClr val="dk1"/>
                </a:solidFill>
                <a:latin typeface="Arimo"/>
                <a:ea typeface="Arimo"/>
                <a:cs typeface="Arimo"/>
                <a:sym typeface="Arimo"/>
              </a:rPr>
              <a:t>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ga551dc42a1_0_21"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84" name="Google Shape;84;ga551dc42a1_0_21"/>
          <p:cNvSpPr txBox="1"/>
          <p:nvPr/>
        </p:nvSpPr>
        <p:spPr>
          <a:xfrm>
            <a:off x="3669125" y="0"/>
            <a:ext cx="14331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sz="2600">
                <a:latin typeface="Calibri"/>
                <a:ea typeface="Calibri"/>
                <a:cs typeface="Calibri"/>
                <a:sym typeface="Calibri"/>
              </a:rPr>
              <a:t>Autores</a:t>
            </a:r>
            <a:endParaRPr sz="2600">
              <a:latin typeface="Calibri"/>
              <a:ea typeface="Calibri"/>
              <a:cs typeface="Calibri"/>
              <a:sym typeface="Calibri"/>
            </a:endParaRPr>
          </a:p>
        </p:txBody>
      </p:sp>
      <p:graphicFrame>
        <p:nvGraphicFramePr>
          <p:cNvPr id="85" name="Google Shape;85;ga551dc42a1_0_21"/>
          <p:cNvGraphicFramePr/>
          <p:nvPr/>
        </p:nvGraphicFramePr>
        <p:xfrm>
          <a:off x="357588" y="756475"/>
          <a:ext cx="8736775" cy="4286614"/>
        </p:xfrm>
        <a:graphic>
          <a:graphicData uri="http://schemas.openxmlformats.org/drawingml/2006/table">
            <a:tbl>
              <a:tblPr>
                <a:noFill/>
                <a:tableStyleId>{923E7A3E-46CB-4AD3-8CAD-6B60CD56F317}</a:tableStyleId>
              </a:tblPr>
              <a:tblGrid>
                <a:gridCol w="1075550">
                  <a:extLst>
                    <a:ext uri="{9D8B030D-6E8A-4147-A177-3AD203B41FA5}">
                      <a16:colId xmlns:a16="http://schemas.microsoft.com/office/drawing/2014/main" val="20000"/>
                    </a:ext>
                  </a:extLst>
                </a:gridCol>
                <a:gridCol w="3697500">
                  <a:extLst>
                    <a:ext uri="{9D8B030D-6E8A-4147-A177-3AD203B41FA5}">
                      <a16:colId xmlns:a16="http://schemas.microsoft.com/office/drawing/2014/main" val="20001"/>
                    </a:ext>
                  </a:extLst>
                </a:gridCol>
                <a:gridCol w="2731750">
                  <a:extLst>
                    <a:ext uri="{9D8B030D-6E8A-4147-A177-3AD203B41FA5}">
                      <a16:colId xmlns:a16="http://schemas.microsoft.com/office/drawing/2014/main" val="20002"/>
                    </a:ext>
                  </a:extLst>
                </a:gridCol>
                <a:gridCol w="1231975">
                  <a:extLst>
                    <a:ext uri="{9D8B030D-6E8A-4147-A177-3AD203B41FA5}">
                      <a16:colId xmlns:a16="http://schemas.microsoft.com/office/drawing/2014/main" val="20003"/>
                    </a:ext>
                  </a:extLst>
                </a:gridCol>
              </a:tblGrid>
              <a:tr h="569625">
                <a:tc>
                  <a:txBody>
                    <a:bodyPr/>
                    <a:lstStyle/>
                    <a:p>
                      <a:pPr marL="0" lvl="0" indent="0" algn="ctr" rtl="0">
                        <a:lnSpc>
                          <a:spcPct val="115000"/>
                        </a:lnSpc>
                        <a:spcBef>
                          <a:spcPts val="1200"/>
                        </a:spcBef>
                        <a:spcAft>
                          <a:spcPts val="0"/>
                        </a:spcAft>
                        <a:buNone/>
                      </a:pPr>
                      <a:r>
                        <a:rPr lang="es-CO" sz="800" b="1">
                          <a:solidFill>
                            <a:srgbClr val="FFFFFF"/>
                          </a:solidFill>
                        </a:rPr>
                        <a:t>Nombre</a:t>
                      </a:r>
                      <a:endParaRPr sz="800" b="1">
                        <a:solidFill>
                          <a:srgbClr val="FFFFFF"/>
                        </a:solidFill>
                      </a:endParaRPr>
                    </a:p>
                  </a:txBody>
                  <a:tcPr marL="68575" marR="68575" marT="91425" marB="91425">
                    <a:lnL w="12650" cap="flat" cmpd="sng">
                      <a:solidFill>
                        <a:srgbClr val="4472C4"/>
                      </a:solidFill>
                      <a:prstDash val="solid"/>
                      <a:round/>
                      <a:headEnd type="none" w="sm" len="sm"/>
                      <a:tailEnd type="none" w="sm" len="sm"/>
                    </a:lnL>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CvLac</a:t>
                      </a:r>
                      <a:endParaRPr sz="800" b="1">
                        <a:solidFill>
                          <a:srgbClr val="FFFFFF"/>
                        </a:solidFill>
                      </a:endParaRPr>
                    </a:p>
                  </a:txBody>
                  <a:tcPr marL="68575" marR="68575" marT="91425" marB="91425">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Google Scholar</a:t>
                      </a:r>
                      <a:endParaRPr sz="800" b="1">
                        <a:solidFill>
                          <a:srgbClr val="FFFFFF"/>
                        </a:solidFill>
                      </a:endParaRPr>
                    </a:p>
                  </a:txBody>
                  <a:tcPr marL="68575" marR="68575" marT="91425" marB="91425">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ORCID</a:t>
                      </a:r>
                      <a:endParaRPr sz="800" b="1">
                        <a:solidFill>
                          <a:srgbClr val="FFFFFF"/>
                        </a:solidFill>
                      </a:endParaRPr>
                    </a:p>
                  </a:txBody>
                  <a:tcPr marL="68575" marR="68575" marT="91425" marB="91425">
                    <a:lnR w="12650" cap="flat" cmpd="sng">
                      <a:solidFill>
                        <a:srgbClr val="4472C4"/>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extLst>
                  <a:ext uri="{0D108BD9-81ED-4DB2-BD59-A6C34878D82A}">
                    <a16:rowId xmlns:a16="http://schemas.microsoft.com/office/drawing/2014/main" val="10000"/>
                  </a:ext>
                </a:extLst>
              </a:tr>
              <a:tr h="932775">
                <a:tc>
                  <a:txBody>
                    <a:bodyPr/>
                    <a:lstStyle/>
                    <a:p>
                      <a:pPr marL="0" lvl="0" indent="0" algn="l" rtl="0">
                        <a:lnSpc>
                          <a:spcPct val="115000"/>
                        </a:lnSpc>
                        <a:spcBef>
                          <a:spcPts val="1200"/>
                        </a:spcBef>
                        <a:spcAft>
                          <a:spcPts val="0"/>
                        </a:spcAft>
                        <a:buNone/>
                      </a:pPr>
                      <a:r>
                        <a:rPr lang="es-CO" sz="1000" b="1"/>
                        <a:t>Laura Lorena Araujo Medina</a:t>
                      </a:r>
                      <a:endParaRPr sz="10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0"/>
                        </a:spcBef>
                        <a:spcAft>
                          <a:spcPts val="0"/>
                        </a:spcAft>
                        <a:buNone/>
                      </a:pPr>
                      <a:r>
                        <a:rPr lang="es-CO" sz="1000"/>
                        <a:t>https://scienti.minciencias.gov.co/cvlac/visualizador/generarCurriculoCv.do?cod_rh=0000070489</a:t>
                      </a:r>
                      <a:endParaRPr sz="1000"/>
                    </a:p>
                    <a:p>
                      <a:pPr marL="0" lvl="0" indent="0" algn="l" rtl="0">
                        <a:lnSpc>
                          <a:spcPct val="115000"/>
                        </a:lnSpc>
                        <a:spcBef>
                          <a:spcPts val="1200"/>
                        </a:spcBef>
                        <a:spcAft>
                          <a:spcPts val="0"/>
                        </a:spcAft>
                        <a:buNone/>
                      </a:pPr>
                      <a:r>
                        <a:rPr lang="es-CO" sz="1000"/>
                        <a:t> </a:t>
                      </a:r>
                      <a:endParaRPr sz="100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1000" u="sng" dirty="0">
                          <a:solidFill>
                            <a:schemeClr val="hlink"/>
                          </a:solidFill>
                          <a:hlinkClick r:id="rId4"/>
                        </a:rPr>
                        <a:t>https://scholar.google.es/citations?user=1yGVzq0AAAAJ&amp;hl=es&amp;authuser=1</a:t>
                      </a:r>
                      <a:endParaRPr sz="1000" u="sng" dirty="0">
                        <a:solidFill>
                          <a:schemeClr val="hlink"/>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200"/>
                        </a:spcBef>
                        <a:spcAft>
                          <a:spcPts val="0"/>
                        </a:spcAft>
                        <a:buNone/>
                      </a:pPr>
                      <a:r>
                        <a:rPr lang="es-CO" sz="1000" u="sng">
                          <a:solidFill>
                            <a:schemeClr val="hlink"/>
                          </a:solidFill>
                          <a:hlinkClick r:id="rId5"/>
                        </a:rPr>
                        <a:t>https://orcid.org/0003-1069-2576</a:t>
                      </a:r>
                      <a:r>
                        <a:rPr lang="es-CO" sz="1000" u="sng"/>
                        <a:t> </a:t>
                      </a:r>
                      <a:r>
                        <a:rPr lang="es-CO" sz="1000"/>
                        <a:t> </a:t>
                      </a:r>
                      <a:endParaRPr sz="1000"/>
                    </a:p>
                    <a:p>
                      <a:pPr marL="0" lvl="0" indent="0" algn="l" rtl="0">
                        <a:lnSpc>
                          <a:spcPct val="115000"/>
                        </a:lnSpc>
                        <a:spcBef>
                          <a:spcPts val="1200"/>
                        </a:spcBef>
                        <a:spcAft>
                          <a:spcPts val="0"/>
                        </a:spcAft>
                        <a:buNone/>
                      </a:pPr>
                      <a:r>
                        <a:rPr lang="es-CO" sz="1000"/>
                        <a:t> </a:t>
                      </a:r>
                      <a:endParaRPr sz="100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1"/>
                  </a:ext>
                </a:extLst>
              </a:tr>
              <a:tr h="1023550">
                <a:tc>
                  <a:txBody>
                    <a:bodyPr/>
                    <a:lstStyle/>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lang="es-CO" sz="1000" b="1" dirty="0" smtClean="0"/>
                        <a:t>González Pineda</a:t>
                      </a:r>
                    </a:p>
                    <a:p>
                      <a:pPr marL="0" lvl="0" indent="0" algn="l" rtl="0">
                        <a:lnSpc>
                          <a:spcPct val="115000"/>
                        </a:lnSpc>
                        <a:spcBef>
                          <a:spcPts val="1200"/>
                        </a:spcBef>
                        <a:spcAft>
                          <a:spcPts val="0"/>
                        </a:spcAft>
                        <a:buNone/>
                      </a:pPr>
                      <a:r>
                        <a:rPr lang="es-CO" sz="1000" b="1" dirty="0" smtClean="0"/>
                        <a:t> </a:t>
                      </a:r>
                      <a:r>
                        <a:rPr lang="es-CO" sz="1000" b="1" dirty="0"/>
                        <a:t>González Pineda</a:t>
                      </a:r>
                      <a:endParaRPr sz="1000" b="1"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1000" dirty="0"/>
                        <a:t>https://scienti.minciencias.gov.co/cvlac/visualizador/generarCurriculoCv.do?cod_rh=0001832605</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holar.google.es/citations?hl=es&amp;user=_Do4GFMAAAAJ&amp;scilu=&amp;scisig=AMD79ooAAAAAX8GY2c-j6MnuB_8vhttbDOMg_v0aY_mO&amp;gmla=AJsN-F4OzAPrm9j4uc1veknJ2NxEYOQl4Q_xdGOkweYn-gDW1eC9agmQRhx9dAwDOqaBQTuaTTIclgZz1gXAzqzVfQvh9J7aW_Q4v6PCVVbNi3E-uuFqwUPh91cIWy_WmmTb0l6ca74r&amp;sciund=12853252313547168667</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1000" dirty="0"/>
                        <a:t>https://orcid.org/0000-0001-6830-5028</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2"/>
                  </a:ext>
                </a:extLst>
              </a:tr>
              <a:tr h="739850">
                <a:tc>
                  <a:txBody>
                    <a:bodyPr/>
                    <a:lstStyle/>
                    <a:p>
                      <a:pPr marL="0" lvl="0" indent="0" algn="l" rtl="0">
                        <a:lnSpc>
                          <a:spcPct val="115000"/>
                        </a:lnSpc>
                        <a:spcBef>
                          <a:spcPts val="1200"/>
                        </a:spcBef>
                        <a:spcAft>
                          <a:spcPts val="0"/>
                        </a:spcAft>
                        <a:buNone/>
                      </a:pPr>
                      <a:r>
                        <a:rPr lang="es-CO" sz="1000" b="1" dirty="0"/>
                        <a:t>William Peñaranda Zárate</a:t>
                      </a:r>
                      <a:endParaRPr sz="1000" b="1"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1000" dirty="0"/>
                        <a:t>https://scienti.minciencias.gov.co/cvlac/visualizador/generarCurriculoCv.do?cod_rh=0001222902</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1000" dirty="0"/>
                        <a:t>https://scholar.google.es/citations?user=FNGSBu4AAAAJ&amp;hl=es&amp;oi=ao</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1000" dirty="0"/>
                        <a:t>https://orcid.org/0000-0002-4431-9078</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3"/>
                  </a:ext>
                </a:extLst>
              </a:tr>
              <a:tr h="739850">
                <a:tc>
                  <a:txBody>
                    <a:bodyPr/>
                    <a:lstStyle/>
                    <a:p>
                      <a:pPr marL="0" lvl="0" indent="0" algn="l" rtl="0">
                        <a:lnSpc>
                          <a:spcPct val="115000"/>
                        </a:lnSpc>
                        <a:spcBef>
                          <a:spcPts val="1200"/>
                        </a:spcBef>
                        <a:spcAft>
                          <a:spcPts val="0"/>
                        </a:spcAft>
                        <a:buNone/>
                      </a:pPr>
                      <a:r>
                        <a:rPr lang="es-CO" sz="1000" b="1" dirty="0"/>
                        <a:t>Héctor Rafael Castellanos Triviño</a:t>
                      </a:r>
                      <a:endParaRPr sz="1000" b="1"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1000" dirty="0"/>
                        <a:t>https://scienti.colciencias.gov.co/cvlac/visualizador/generarCurriculoCv.do?cod_rh=0001421116</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1000" dirty="0"/>
                        <a:t>https://scholar.google.es/citations?user=-oC5TUEAAAAJ&amp;hl=es&amp;oi=ao</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1000" dirty="0"/>
                        <a:t>https://orcid.org/0000-0002-8592-2607</a:t>
                      </a:r>
                      <a:endParaRPr sz="10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gae9669088f_0_5"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91" name="Google Shape;91;gae9669088f_0_5"/>
          <p:cNvSpPr txBox="1"/>
          <p:nvPr/>
        </p:nvSpPr>
        <p:spPr>
          <a:xfrm>
            <a:off x="3669125" y="0"/>
            <a:ext cx="14331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sz="2600">
                <a:latin typeface="Calibri"/>
                <a:ea typeface="Calibri"/>
                <a:cs typeface="Calibri"/>
                <a:sym typeface="Calibri"/>
              </a:rPr>
              <a:t>Autores</a:t>
            </a:r>
            <a:endParaRPr sz="2600">
              <a:latin typeface="Calibri"/>
              <a:ea typeface="Calibri"/>
              <a:cs typeface="Calibri"/>
              <a:sym typeface="Calibri"/>
            </a:endParaRPr>
          </a:p>
        </p:txBody>
      </p:sp>
      <p:graphicFrame>
        <p:nvGraphicFramePr>
          <p:cNvPr id="92" name="Google Shape;92;gae9669088f_0_5"/>
          <p:cNvGraphicFramePr/>
          <p:nvPr>
            <p:extLst>
              <p:ext uri="{D42A27DB-BD31-4B8C-83A1-F6EECF244321}">
                <p14:modId xmlns:p14="http://schemas.microsoft.com/office/powerpoint/2010/main" val="2150733441"/>
              </p:ext>
            </p:extLst>
          </p:nvPr>
        </p:nvGraphicFramePr>
        <p:xfrm>
          <a:off x="466400" y="996775"/>
          <a:ext cx="8677600" cy="4215084"/>
        </p:xfrm>
        <a:graphic>
          <a:graphicData uri="http://schemas.openxmlformats.org/drawingml/2006/table">
            <a:tbl>
              <a:tblPr>
                <a:noFill/>
                <a:tableStyleId>{923E7A3E-46CB-4AD3-8CAD-6B60CD56F317}</a:tableStyleId>
              </a:tblPr>
              <a:tblGrid>
                <a:gridCol w="3211600">
                  <a:extLst>
                    <a:ext uri="{9D8B030D-6E8A-4147-A177-3AD203B41FA5}">
                      <a16:colId xmlns:a16="http://schemas.microsoft.com/office/drawing/2014/main" val="20000"/>
                    </a:ext>
                  </a:extLst>
                </a:gridCol>
                <a:gridCol w="5466000">
                  <a:extLst>
                    <a:ext uri="{9D8B030D-6E8A-4147-A177-3AD203B41FA5}">
                      <a16:colId xmlns:a16="http://schemas.microsoft.com/office/drawing/2014/main" val="20001"/>
                    </a:ext>
                  </a:extLst>
                </a:gridCol>
              </a:tblGrid>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Salomé </a:t>
                      </a:r>
                      <a:r>
                        <a:rPr lang="es-CO" sz="1100" b="1" dirty="0" err="1">
                          <a:latin typeface="Arial Narrow"/>
                          <a:ea typeface="Arial Narrow"/>
                          <a:cs typeface="Arial Narrow"/>
                          <a:sym typeface="Arial Narrow"/>
                        </a:rPr>
                        <a:t>Avila</a:t>
                      </a:r>
                      <a:r>
                        <a:rPr lang="es-CO" sz="1100" b="1" dirty="0">
                          <a:latin typeface="Arial Narrow"/>
                          <a:ea typeface="Arial Narrow"/>
                          <a:cs typeface="Arial Narrow"/>
                          <a:sym typeface="Arial Narrow"/>
                        </a:rPr>
                        <a:t> Camacho</a:t>
                      </a:r>
                      <a:endParaRPr sz="1100" b="1" dirty="0">
                        <a:latin typeface="Arial Narrow"/>
                        <a:ea typeface="Arial Narrow"/>
                        <a:cs typeface="Arial Narrow"/>
                        <a:sym typeface="Arial Narrow"/>
                      </a:endParaRPr>
                    </a:p>
                  </a:txBody>
                  <a:tcPr marL="68575" marR="68575" marT="91425" marB="91425">
                    <a:lnL w="12650" cap="flat" cmpd="sng">
                      <a:solidFill>
                        <a:srgbClr val="4472C4"/>
                      </a:solidFill>
                      <a:prstDash val="solid"/>
                      <a:round/>
                      <a:headEnd type="none" w="sm" len="sm"/>
                      <a:tailEnd type="none" w="sm" len="sm"/>
                    </a:lnL>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tc>
                  <a:txBody>
                    <a:bodyPr/>
                    <a:lstStyle/>
                    <a:p>
                      <a:pPr marL="0" lvl="0" indent="0" algn="just" rtl="0">
                        <a:lnSpc>
                          <a:spcPct val="150000"/>
                        </a:lnSpc>
                        <a:spcBef>
                          <a:spcPts val="1200"/>
                        </a:spcBef>
                        <a:spcAft>
                          <a:spcPts val="0"/>
                        </a:spcAft>
                        <a:buNone/>
                      </a:pPr>
                      <a:r>
                        <a:rPr lang="es-CO" sz="900" b="1" u="sng" dirty="0">
                          <a:solidFill>
                            <a:srgbClr val="0000FF"/>
                          </a:solidFill>
                          <a:latin typeface="Arial Narrow"/>
                          <a:ea typeface="Arial Narrow"/>
                          <a:cs typeface="Arial Narrow"/>
                          <a:sym typeface="Arial Narrow"/>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https://scienti.minciencias.gov.co/cvlac/visualizador/generarCurriculoCv.do?cod_rh=0001784597</a:t>
                      </a:r>
                      <a:endParaRPr sz="900" b="1" u="sng" dirty="0">
                        <a:solidFill>
                          <a:srgbClr val="0000FF"/>
                        </a:solidFill>
                        <a:latin typeface="Arial Narrow"/>
                        <a:ea typeface="Arial Narrow"/>
                        <a:cs typeface="Arial Narrow"/>
                        <a:sym typeface="Arial Narrow"/>
                      </a:endParaRPr>
                    </a:p>
                  </a:txBody>
                  <a:tcPr marL="68575" marR="68575" marT="91425" marB="91425">
                    <a:lnR w="12650" cap="flat" cmpd="sng">
                      <a:solidFill>
                        <a:srgbClr val="4472C4"/>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extLst>
                  <a:ext uri="{0D108BD9-81ED-4DB2-BD59-A6C34878D82A}">
                    <a16:rowId xmlns:a16="http://schemas.microsoft.com/office/drawing/2014/main" val="10000"/>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Paloma Alejandra Amado Mahecha</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07000"/>
                        </a:lnSpc>
                        <a:spcBef>
                          <a:spcPts val="1200"/>
                        </a:spcBef>
                        <a:spcAft>
                          <a:spcPts val="800"/>
                        </a:spcAft>
                        <a:buNone/>
                      </a:pPr>
                      <a:r>
                        <a:rPr lang="es-CO" sz="900" u="sng" dirty="0">
                          <a:solidFill>
                            <a:srgbClr val="0000FF"/>
                          </a:solidFill>
                          <a:latin typeface="Arial Narrow"/>
                          <a:ea typeface="Arial Narrow"/>
                          <a:cs typeface="Arial Narrow"/>
                          <a:sym typeface="Arial Narrow"/>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https://scienti.minciencias.gov.co/cvlac/visualizador/generarCurriculoCv.do?cod_rh=0001787842</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1"/>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Alexandra Matías Díaz</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https://scienti.minciencias.gov.co/cvlac/visualizador/generarCurriculoCv.do?cod_rh=0001787823</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2"/>
                  </a:ext>
                </a:extLst>
              </a:tr>
              <a:tr h="342900">
                <a:tc>
                  <a:txBody>
                    <a:bodyPr/>
                    <a:lstStyle/>
                    <a:p>
                      <a:pPr marL="0" lvl="0" indent="0" algn="just" rtl="0">
                        <a:lnSpc>
                          <a:spcPct val="150000"/>
                        </a:lnSpc>
                        <a:spcBef>
                          <a:spcPts val="1200"/>
                        </a:spcBef>
                        <a:spcAft>
                          <a:spcPts val="0"/>
                        </a:spcAft>
                        <a:buNone/>
                      </a:pPr>
                      <a:r>
                        <a:rPr lang="es-CO" sz="1100" b="1" dirty="0" smtClean="0">
                          <a:latin typeface="Arial Narrow"/>
                          <a:ea typeface="Arial Narrow"/>
                          <a:cs typeface="Arial Narrow"/>
                          <a:sym typeface="Arial Narrow"/>
                        </a:rPr>
                        <a:t>María Camila Mahecha Camacho</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https://scienti.minciencias.gov.co/cvlac/visualizador/generarCurriculoCv.do?cod_rh=0001827228</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3"/>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Pedro Esteban Lozano </a:t>
                      </a:r>
                      <a:r>
                        <a:rPr lang="es-CO" sz="1100" b="1" dirty="0" err="1">
                          <a:latin typeface="Arial Narrow"/>
                          <a:ea typeface="Arial Narrow"/>
                          <a:cs typeface="Arial Narrow"/>
                          <a:sym typeface="Arial Narrow"/>
                        </a:rPr>
                        <a:t>Santofimio</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https://scienti.minciencias.gov.co/cvlac/visualizador/generarCurriculoCv.do?cod_rh=0001827327</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Valentina García Plaza</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9">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https://scienti.minciencias.gov.co/cvlac/visualizador/generarCurriculoCv.do?cod_rh=0001827293</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5"/>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Esther Alejandra Barrera Cuestas</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0">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https://scienti.minciencias.gov.co/cvlac/visualizador/generarCurriculoCv.do?cod_rh=0001824105</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6"/>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Karen Daniela Marroquín López</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1">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https://scienti.minciencias.gov.co/cvlac/visualizador/generarCurriculoCv.do?cod_rh=0001827222</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7"/>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Laura Alejandra Ávila Gutiérrez</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https://scienti.minciencias.gov.co/cvlac/visualizador/generarCurriculoCv.do?cod_rh=0001827363</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8"/>
                  </a:ext>
                </a:extLst>
              </a:tr>
              <a:tr h="342900">
                <a:tc>
                  <a:txBody>
                    <a:bodyPr/>
                    <a:lstStyle/>
                    <a:p>
                      <a:pPr marL="0" lvl="0" indent="0" algn="just" rtl="0">
                        <a:lnSpc>
                          <a:spcPct val="150000"/>
                        </a:lnSpc>
                        <a:spcBef>
                          <a:spcPts val="1200"/>
                        </a:spcBef>
                        <a:spcAft>
                          <a:spcPts val="0"/>
                        </a:spcAft>
                        <a:buNone/>
                      </a:pPr>
                      <a:r>
                        <a:rPr lang="es-CO" sz="1100" b="1" dirty="0" err="1">
                          <a:latin typeface="Arial Narrow"/>
                          <a:ea typeface="Arial Narrow"/>
                          <a:cs typeface="Arial Narrow"/>
                          <a:sym typeface="Arial Narrow"/>
                        </a:rPr>
                        <a:t>Dallys</a:t>
                      </a:r>
                      <a:r>
                        <a:rPr lang="es-CO" sz="1100" b="1" dirty="0">
                          <a:latin typeface="Arial Narrow"/>
                          <a:ea typeface="Arial Narrow"/>
                          <a:cs typeface="Arial Narrow"/>
                          <a:sym typeface="Arial Narrow"/>
                        </a:rPr>
                        <a:t> Valentina </a:t>
                      </a:r>
                      <a:r>
                        <a:rPr lang="es-CO" sz="1100" b="1" dirty="0" err="1">
                          <a:latin typeface="Arial Narrow"/>
                          <a:ea typeface="Arial Narrow"/>
                          <a:cs typeface="Arial Narrow"/>
                          <a:sym typeface="Arial Narrow"/>
                        </a:rPr>
                        <a:t>Faracica</a:t>
                      </a:r>
                      <a:r>
                        <a:rPr lang="es-CO" sz="1100" b="1" dirty="0">
                          <a:latin typeface="Arial Narrow"/>
                          <a:ea typeface="Arial Narrow"/>
                          <a:cs typeface="Arial Narrow"/>
                          <a:sym typeface="Arial Narrow"/>
                        </a:rPr>
                        <a:t> Rojas</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https://scienti.minciencias.gov.co/cvlac/visualizador/generarCurriculoCv.do?cod_rh=0001827388</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gae9669088f_0_17" descr="plantillas ppt 2019 -18 marzo (1)-02.jpg"/>
          <p:cNvPicPr preferRelativeResize="0"/>
          <p:nvPr/>
        </p:nvPicPr>
        <p:blipFill rotWithShape="1">
          <a:blip r:embed="rId3">
            <a:alphaModFix/>
          </a:blip>
          <a:srcRect/>
          <a:stretch/>
        </p:blipFill>
        <p:spPr>
          <a:xfrm>
            <a:off x="0" y="-226810"/>
            <a:ext cx="9298006" cy="7084810"/>
          </a:xfrm>
          <a:prstGeom prst="rect">
            <a:avLst/>
          </a:prstGeom>
          <a:noFill/>
          <a:ln>
            <a:noFill/>
          </a:ln>
        </p:spPr>
      </p:pic>
      <p:sp>
        <p:nvSpPr>
          <p:cNvPr id="98" name="Google Shape;98;gae9669088f_0_17"/>
          <p:cNvSpPr txBox="1"/>
          <p:nvPr/>
        </p:nvSpPr>
        <p:spPr>
          <a:xfrm>
            <a:off x="3669125" y="0"/>
            <a:ext cx="14331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sz="2600">
                <a:latin typeface="Calibri"/>
                <a:ea typeface="Calibri"/>
                <a:cs typeface="Calibri"/>
                <a:sym typeface="Calibri"/>
              </a:rPr>
              <a:t>Autores</a:t>
            </a:r>
            <a:endParaRPr sz="2600">
              <a:latin typeface="Calibri"/>
              <a:ea typeface="Calibri"/>
              <a:cs typeface="Calibri"/>
              <a:sym typeface="Calibri"/>
            </a:endParaRPr>
          </a:p>
        </p:txBody>
      </p:sp>
      <p:graphicFrame>
        <p:nvGraphicFramePr>
          <p:cNvPr id="99" name="Google Shape;99;gae9669088f_0_17"/>
          <p:cNvGraphicFramePr/>
          <p:nvPr>
            <p:extLst>
              <p:ext uri="{D42A27DB-BD31-4B8C-83A1-F6EECF244321}">
                <p14:modId xmlns:p14="http://schemas.microsoft.com/office/powerpoint/2010/main" val="1969210324"/>
              </p:ext>
            </p:extLst>
          </p:nvPr>
        </p:nvGraphicFramePr>
        <p:xfrm>
          <a:off x="239128" y="865188"/>
          <a:ext cx="8819750" cy="4385742"/>
        </p:xfrm>
        <a:graphic>
          <a:graphicData uri="http://schemas.openxmlformats.org/drawingml/2006/table">
            <a:tbl>
              <a:tblPr>
                <a:noFill/>
                <a:tableStyleId>{923E7A3E-46CB-4AD3-8CAD-6B60CD56F317}</a:tableStyleId>
              </a:tblPr>
              <a:tblGrid>
                <a:gridCol w="3892775">
                  <a:extLst>
                    <a:ext uri="{9D8B030D-6E8A-4147-A177-3AD203B41FA5}">
                      <a16:colId xmlns:a16="http://schemas.microsoft.com/office/drawing/2014/main" val="20000"/>
                    </a:ext>
                  </a:extLst>
                </a:gridCol>
                <a:gridCol w="4926975">
                  <a:extLst>
                    <a:ext uri="{9D8B030D-6E8A-4147-A177-3AD203B41FA5}">
                      <a16:colId xmlns:a16="http://schemas.microsoft.com/office/drawing/2014/main" val="20001"/>
                    </a:ext>
                  </a:extLst>
                </a:gridCol>
              </a:tblGrid>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Sebastián David  Ochoa Pineda</a:t>
                      </a:r>
                      <a:endParaRPr sz="1100" b="1" dirty="0">
                        <a:latin typeface="Arial Narrow"/>
                        <a:ea typeface="Arial Narrow"/>
                        <a:cs typeface="Arial Narrow"/>
                        <a:sym typeface="Arial Narrow"/>
                      </a:endParaRPr>
                    </a:p>
                  </a:txBody>
                  <a:tcPr marL="68575" marR="68575" marT="91425" marB="91425">
                    <a:lnL w="12650" cap="flat" cmpd="sng">
                      <a:solidFill>
                        <a:srgbClr val="4472C4"/>
                      </a:solidFill>
                      <a:prstDash val="solid"/>
                      <a:round/>
                      <a:headEnd type="none" w="sm" len="sm"/>
                      <a:tailEnd type="none" w="sm" len="sm"/>
                    </a:lnL>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tc>
                  <a:txBody>
                    <a:bodyPr/>
                    <a:lstStyle/>
                    <a:p>
                      <a:pPr marL="0" lvl="0" indent="0" algn="just" rtl="0">
                        <a:lnSpc>
                          <a:spcPct val="150000"/>
                        </a:lnSpc>
                        <a:spcBef>
                          <a:spcPts val="1200"/>
                        </a:spcBef>
                        <a:spcAft>
                          <a:spcPts val="0"/>
                        </a:spcAft>
                        <a:buNone/>
                      </a:pPr>
                      <a:r>
                        <a:rPr lang="es-CO" sz="900" b="1" u="sng" dirty="0">
                          <a:solidFill>
                            <a:srgbClr val="0000FF"/>
                          </a:solidFill>
                          <a:latin typeface="Arial Narrow"/>
                          <a:ea typeface="Arial Narrow"/>
                          <a:cs typeface="Arial Narrow"/>
                          <a:sym typeface="Arial Narrow"/>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https://scienti.minciencias.gov.co/cvlac/visualizador/generarCurriculoCv.do?cod_rh=0001827257</a:t>
                      </a:r>
                      <a:endParaRPr sz="900" b="1" u="sng" dirty="0">
                        <a:solidFill>
                          <a:srgbClr val="0000FF"/>
                        </a:solidFill>
                        <a:latin typeface="Arial Narrow"/>
                        <a:ea typeface="Arial Narrow"/>
                        <a:cs typeface="Arial Narrow"/>
                        <a:sym typeface="Arial Narrow"/>
                      </a:endParaRPr>
                    </a:p>
                  </a:txBody>
                  <a:tcPr marL="68575" marR="68575" marT="91425" marB="91425">
                    <a:lnR w="12650" cap="flat" cmpd="sng">
                      <a:solidFill>
                        <a:srgbClr val="4472C4"/>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4472C4"/>
                      </a:solidFill>
                      <a:prstDash val="solid"/>
                      <a:round/>
                      <a:headEnd type="none" w="sm" len="sm"/>
                      <a:tailEnd type="none" w="sm" len="sm"/>
                    </a:lnB>
                    <a:solidFill>
                      <a:srgbClr val="4472C4"/>
                    </a:solidFill>
                  </a:tcPr>
                </a:tc>
                <a:extLst>
                  <a:ext uri="{0D108BD9-81ED-4DB2-BD59-A6C34878D82A}">
                    <a16:rowId xmlns:a16="http://schemas.microsoft.com/office/drawing/2014/main" val="10000"/>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Sara Valeria </a:t>
                      </a:r>
                      <a:r>
                        <a:rPr lang="es-CO" sz="1100" b="1" dirty="0" err="1">
                          <a:latin typeface="Arial Narrow"/>
                          <a:ea typeface="Arial Narrow"/>
                          <a:cs typeface="Arial Narrow"/>
                          <a:sym typeface="Arial Narrow"/>
                        </a:rPr>
                        <a:t>Cabanzo</a:t>
                      </a:r>
                      <a:r>
                        <a:rPr lang="es-CO" sz="1100" b="1" dirty="0">
                          <a:latin typeface="Arial Narrow"/>
                          <a:ea typeface="Arial Narrow"/>
                          <a:cs typeface="Arial Narrow"/>
                          <a:sym typeface="Arial Narrow"/>
                        </a:rPr>
                        <a:t> Ruíz</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https://scienti.minciencias.gov.co/cvlac/visualizador/generarCurriculoCv.do?cod_rh=0001827359</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4472C4"/>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1"/>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Juanita Acuña Esquivel</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https://scienti.minciencias.gov.co/cvlac/visualizador/generarCurriculoCv.do?cod_rh=0001822947</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2"/>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Laura Daniela Murillo Mosquera</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https://scienti.minciencias.gov.co/cvlac/visualizador/generarCurriculoCv.do?cod_rh=0001827376</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3"/>
                  </a:ext>
                </a:extLst>
              </a:tr>
              <a:tr h="342900">
                <a:tc>
                  <a:txBody>
                    <a:bodyPr/>
                    <a:lstStyle/>
                    <a:p>
                      <a:pPr marL="0" lvl="0" indent="0" algn="just" rtl="0">
                        <a:lnSpc>
                          <a:spcPct val="150000"/>
                        </a:lnSpc>
                        <a:spcBef>
                          <a:spcPts val="1200"/>
                        </a:spcBef>
                        <a:spcAft>
                          <a:spcPts val="0"/>
                        </a:spcAft>
                        <a:buNone/>
                      </a:pPr>
                      <a:r>
                        <a:rPr lang="es-CO" sz="1100" b="1" dirty="0" err="1">
                          <a:latin typeface="Arial Narrow"/>
                          <a:ea typeface="Arial Narrow"/>
                          <a:cs typeface="Arial Narrow"/>
                          <a:sym typeface="Arial Narrow"/>
                        </a:rPr>
                        <a:t>Lorent</a:t>
                      </a:r>
                      <a:r>
                        <a:rPr lang="es-CO" sz="1100" b="1" dirty="0">
                          <a:latin typeface="Arial Narrow"/>
                          <a:ea typeface="Arial Narrow"/>
                          <a:cs typeface="Arial Narrow"/>
                          <a:sym typeface="Arial Narrow"/>
                        </a:rPr>
                        <a:t> Tatiana Cortés Granados</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https://scienti.minciencias.gov.co/cvlac/visualizador/generarCurriculoCv.do?cod_rh=0001826995</a:t>
                      </a:r>
                      <a:r>
                        <a:rPr lang="es-CO" sz="900" dirty="0">
                          <a:latin typeface="Arial Narrow"/>
                          <a:ea typeface="Arial Narrow"/>
                          <a:cs typeface="Arial Narrow"/>
                          <a:sym typeface="Arial Narrow"/>
                        </a:rPr>
                        <a:t>	</a:t>
                      </a:r>
                      <a:endParaRPr sz="900"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4"/>
                  </a:ext>
                </a:extLst>
              </a:tr>
              <a:tr h="34290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Johann Esteban Durán Ardila</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9">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https://scienti.minciencias.gov.co/cvlac/visualizador/generarCurriculoCv.do?cod_rh=0001827345</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5"/>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José </a:t>
                      </a:r>
                      <a:r>
                        <a:rPr lang="es-CO" sz="1100" b="1" dirty="0" err="1" smtClean="0">
                          <a:latin typeface="Arial Narrow"/>
                          <a:ea typeface="Arial Narrow"/>
                          <a:cs typeface="Arial Narrow"/>
                          <a:sym typeface="Arial Narrow"/>
                        </a:rPr>
                        <a:t>Jofre</a:t>
                      </a:r>
                      <a:r>
                        <a:rPr lang="es-CO" sz="1100" b="1" dirty="0" smtClean="0">
                          <a:latin typeface="Arial Narrow"/>
                          <a:ea typeface="Arial Narrow"/>
                          <a:cs typeface="Arial Narrow"/>
                          <a:sym typeface="Arial Narrow"/>
                        </a:rPr>
                        <a:t> Martínez Piñeros</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0">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https://scienti.minciencias.gov.co/cvlac/visualizador/generarCurriculoCv.do?cod_rh=0001650239</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6"/>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Juan Gabriel Gutiérrez P</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1">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https://scienti.minciencias.gov.co/cvlac/visualizador/generarCurriculoCv.do?cod_rh=0001827446</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7"/>
                  </a:ext>
                </a:extLst>
              </a:tr>
              <a:tr h="0">
                <a:tc>
                  <a:txBody>
                    <a:bodyPr/>
                    <a:lstStyle/>
                    <a:p>
                      <a:pPr marL="0" lvl="0" indent="0" algn="just" rtl="0">
                        <a:lnSpc>
                          <a:spcPct val="150000"/>
                        </a:lnSpc>
                        <a:spcBef>
                          <a:spcPts val="1200"/>
                        </a:spcBef>
                        <a:spcAft>
                          <a:spcPts val="0"/>
                        </a:spcAft>
                        <a:buNone/>
                      </a:pPr>
                      <a:r>
                        <a:rPr lang="es-CO" sz="1100" b="1" dirty="0">
                          <a:latin typeface="Arial Narrow"/>
                          <a:ea typeface="Arial Narrow"/>
                          <a:cs typeface="Arial Narrow"/>
                          <a:sym typeface="Arial Narrow"/>
                        </a:rPr>
                        <a:t>Julia </a:t>
                      </a:r>
                      <a:r>
                        <a:rPr lang="es-CO" sz="1100" b="1" dirty="0" err="1">
                          <a:latin typeface="Arial Narrow"/>
                          <a:ea typeface="Arial Narrow"/>
                          <a:cs typeface="Arial Narrow"/>
                          <a:sym typeface="Arial Narrow"/>
                        </a:rPr>
                        <a:t>Alírida</a:t>
                      </a:r>
                      <a:r>
                        <a:rPr lang="es-CO" sz="1100" b="1" dirty="0">
                          <a:latin typeface="Arial Narrow"/>
                          <a:ea typeface="Arial Narrow"/>
                          <a:cs typeface="Arial Narrow"/>
                          <a:sym typeface="Arial Narrow"/>
                        </a:rPr>
                        <a:t> Gallo Pedraza</a:t>
                      </a:r>
                      <a:endParaRPr sz="1100" b="1" dirty="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a:latin typeface="Arial Narrow"/>
                          <a:ea typeface="Arial Narrow"/>
                          <a:cs typeface="Arial Narrow"/>
                          <a:sym typeface="Arial Narrow"/>
                        </a:rPr>
                        <a:t> </a:t>
                      </a:r>
                      <a:endParaRPr sz="900">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8"/>
                  </a:ext>
                </a:extLst>
              </a:tr>
              <a:tr h="276225">
                <a:tc>
                  <a:txBody>
                    <a:bodyPr/>
                    <a:lstStyle/>
                    <a:p>
                      <a:pPr marL="0" lvl="0" indent="0" algn="l" rtl="0">
                        <a:lnSpc>
                          <a:spcPct val="115000"/>
                        </a:lnSpc>
                        <a:spcBef>
                          <a:spcPts val="1200"/>
                        </a:spcBef>
                        <a:spcAft>
                          <a:spcPts val="0"/>
                        </a:spcAft>
                        <a:buNone/>
                      </a:pPr>
                      <a:r>
                        <a:rPr lang="es-CO" sz="1100" b="1" dirty="0">
                          <a:highlight>
                            <a:srgbClr val="FFFFFF"/>
                          </a:highlight>
                          <a:latin typeface="Arial Narrow"/>
                          <a:ea typeface="Arial Narrow"/>
                          <a:cs typeface="Arial Narrow"/>
                          <a:sym typeface="Arial Narrow"/>
                        </a:rPr>
                        <a:t>Gabriela Andrea Alvarado Castañeda</a:t>
                      </a:r>
                      <a:endParaRPr sz="1100" b="1" dirty="0">
                        <a:highlight>
                          <a:srgbClr val="FFFFFF"/>
                        </a:highlight>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rPr>
                        <a:t>https://scienti.minciencias.gov.co/cvlac/visualizador/generarCurriculoCv.do?cod_rh=0000109380</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9"/>
                  </a:ext>
                </a:extLst>
              </a:tr>
              <a:tr h="342900">
                <a:tc>
                  <a:txBody>
                    <a:bodyPr/>
                    <a:lstStyle/>
                    <a:p>
                      <a:pPr marL="0" lvl="0" indent="0" algn="just" rtl="0">
                        <a:lnSpc>
                          <a:spcPct val="150000"/>
                        </a:lnSpc>
                        <a:spcBef>
                          <a:spcPts val="1200"/>
                        </a:spcBef>
                        <a:spcAft>
                          <a:spcPts val="0"/>
                        </a:spcAft>
                        <a:buNone/>
                      </a:pPr>
                      <a:r>
                        <a:rPr lang="es-CO" sz="1100" b="1" dirty="0" err="1">
                          <a:highlight>
                            <a:srgbClr val="FFFFFF"/>
                          </a:highlight>
                          <a:latin typeface="Arial Narrow"/>
                          <a:ea typeface="Arial Narrow"/>
                          <a:cs typeface="Arial Narrow"/>
                          <a:sym typeface="Arial Narrow"/>
                        </a:rPr>
                        <a:t>Angee</a:t>
                      </a:r>
                      <a:r>
                        <a:rPr lang="es-CO" sz="1100" b="1" dirty="0">
                          <a:highlight>
                            <a:srgbClr val="FFFFFF"/>
                          </a:highlight>
                          <a:latin typeface="Arial Narrow"/>
                          <a:ea typeface="Arial Narrow"/>
                          <a:cs typeface="Arial Narrow"/>
                          <a:sym typeface="Arial Narrow"/>
                        </a:rPr>
                        <a:t> </a:t>
                      </a:r>
                      <a:r>
                        <a:rPr lang="es-CO" sz="1100" b="1" dirty="0" err="1">
                          <a:highlight>
                            <a:srgbClr val="FFFFFF"/>
                          </a:highlight>
                          <a:latin typeface="Arial Narrow"/>
                          <a:ea typeface="Arial Narrow"/>
                          <a:cs typeface="Arial Narrow"/>
                          <a:sym typeface="Arial Narrow"/>
                        </a:rPr>
                        <a:t>Rowena</a:t>
                      </a:r>
                      <a:r>
                        <a:rPr lang="es-CO" sz="1100" b="1" dirty="0">
                          <a:highlight>
                            <a:srgbClr val="FFFFFF"/>
                          </a:highlight>
                          <a:latin typeface="Arial Narrow"/>
                          <a:ea typeface="Arial Narrow"/>
                          <a:cs typeface="Arial Narrow"/>
                          <a:sym typeface="Arial Narrow"/>
                        </a:rPr>
                        <a:t> Córdoba </a:t>
                      </a:r>
                      <a:r>
                        <a:rPr lang="es-CO" sz="1100" b="1" dirty="0" err="1">
                          <a:highlight>
                            <a:srgbClr val="FFFFFF"/>
                          </a:highlight>
                          <a:latin typeface="Arial Narrow"/>
                          <a:ea typeface="Arial Narrow"/>
                          <a:cs typeface="Arial Narrow"/>
                          <a:sym typeface="Arial Narrow"/>
                        </a:rPr>
                        <a:t>Guatavita</a:t>
                      </a:r>
                      <a:endParaRPr sz="1100" b="1" dirty="0">
                        <a:highlight>
                          <a:srgbClr val="FFFFFF"/>
                        </a:highlight>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just" rtl="0">
                        <a:lnSpc>
                          <a:spcPct val="150000"/>
                        </a:lnSpc>
                        <a:spcBef>
                          <a:spcPts val="1200"/>
                        </a:spcBef>
                        <a:spcAft>
                          <a:spcPts val="0"/>
                        </a:spcAft>
                        <a:buNone/>
                      </a:pPr>
                      <a:r>
                        <a:rPr lang="es-CO" sz="900" u="sng" dirty="0">
                          <a:solidFill>
                            <a:srgbClr val="0000FF"/>
                          </a:solidFill>
                          <a:latin typeface="Arial Narrow"/>
                          <a:ea typeface="Arial Narrow"/>
                          <a:cs typeface="Arial Narrow"/>
                          <a:sym typeface="Arial Narrow"/>
                          <a:hlinkClick r:id="rId1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https://scienti.minciencias.gov.co/cvlac/visualizador/generarCurriculoCv.do?cod_rh=0000125331</a:t>
                      </a:r>
                      <a:endParaRPr sz="900" u="sng" dirty="0">
                        <a:solidFill>
                          <a:srgbClr val="0000FF"/>
                        </a:solidFill>
                        <a:latin typeface="Arial Narrow"/>
                        <a:ea typeface="Arial Narrow"/>
                        <a:cs typeface="Arial Narrow"/>
                        <a:sym typeface="Arial Narrow"/>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a551dc42a1_0_25"/>
          <p:cNvSpPr txBox="1"/>
          <p:nvPr/>
        </p:nvSpPr>
        <p:spPr>
          <a:xfrm>
            <a:off x="8172400" y="6682937"/>
            <a:ext cx="504000" cy="169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500">
                <a:solidFill>
                  <a:schemeClr val="lt1"/>
                </a:solidFill>
                <a:latin typeface="Times New Roman"/>
                <a:ea typeface="Times New Roman"/>
                <a:cs typeface="Times New Roman"/>
                <a:sym typeface="Times New Roman"/>
              </a:rPr>
              <a:t>SC4289-1</a:t>
            </a:r>
            <a:endParaRPr sz="500">
              <a:solidFill>
                <a:schemeClr val="lt1"/>
              </a:solidFill>
              <a:latin typeface="Times New Roman"/>
              <a:ea typeface="Times New Roman"/>
              <a:cs typeface="Times New Roman"/>
              <a:sym typeface="Times New Roman"/>
            </a:endParaRPr>
          </a:p>
        </p:txBody>
      </p:sp>
      <p:pic>
        <p:nvPicPr>
          <p:cNvPr id="106" name="Google Shape;106;ga551dc42a1_0_25"/>
          <p:cNvPicPr preferRelativeResize="0"/>
          <p:nvPr/>
        </p:nvPicPr>
        <p:blipFill rotWithShape="1">
          <a:blip r:embed="rId3">
            <a:alphaModFix/>
          </a:blip>
          <a:srcRect/>
          <a:stretch/>
        </p:blipFill>
        <p:spPr>
          <a:xfrm>
            <a:off x="0" y="-169444"/>
            <a:ext cx="9144003" cy="7054830"/>
          </a:xfrm>
          <a:prstGeom prst="rect">
            <a:avLst/>
          </a:prstGeom>
          <a:noFill/>
          <a:ln>
            <a:noFill/>
          </a:ln>
        </p:spPr>
      </p:pic>
      <p:sp>
        <p:nvSpPr>
          <p:cNvPr id="107" name="Google Shape;107;ga551dc42a1_0_25"/>
          <p:cNvSpPr txBox="1"/>
          <p:nvPr/>
        </p:nvSpPr>
        <p:spPr>
          <a:xfrm>
            <a:off x="879750" y="0"/>
            <a:ext cx="7598100" cy="5078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3600" b="1">
                <a:solidFill>
                  <a:schemeClr val="dk1"/>
                </a:solidFill>
                <a:latin typeface="Times New Roman"/>
                <a:ea typeface="Times New Roman"/>
                <a:cs typeface="Times New Roman"/>
                <a:sym typeface="Times New Roman"/>
              </a:rPr>
              <a:t>Contenido</a:t>
            </a:r>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Fase proceso de articulación Programa Pi-e Aliado </a:t>
            </a:r>
            <a:endParaRPr sz="1200"/>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de la Red de Foros Ágora</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Arquetípico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Cromático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Final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Nuevo 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Referencias</a:t>
            </a:r>
            <a:endParaRPr sz="3400">
              <a:solidFill>
                <a:schemeClr val="dk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ga551dc42a1_0_78"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113" name="Google Shape;113;ga551dc42a1_0_78"/>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t>
            </a:r>
            <a:br>
              <a:rPr lang="es-CO"/>
            </a:br>
            <a:r>
              <a:rPr lang="es-CO"/>
              <a:t>articulación Programa Pi-e</a:t>
            </a:r>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1273</Words>
  <Application>Microsoft Office PowerPoint</Application>
  <PresentationFormat>Presentación en pantalla (4:3)</PresentationFormat>
  <Paragraphs>166</Paragraphs>
  <Slides>26</Slides>
  <Notes>26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26</vt:i4>
      </vt:variant>
    </vt:vector>
  </HeadingPairs>
  <TitlesOfParts>
    <vt:vector size="32" baseType="lpstr">
      <vt:lpstr>Arial Narrow</vt:lpstr>
      <vt:lpstr>Times New Roman</vt:lpstr>
      <vt:lpstr>Arial</vt:lpstr>
      <vt:lpstr>Arimo</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 Fase proceso de   articulación Programa Pi-e</vt:lpstr>
      <vt:lpstr>1. Fase proceso de articulación Programa</vt:lpstr>
      <vt:lpstr>2. Signo distintivo de la Red de Foros Ágora</vt:lpstr>
      <vt:lpstr>2. Signo Distintivo</vt:lpstr>
      <vt:lpstr>3. Soporte Conceptual</vt:lpstr>
      <vt:lpstr>Prisma de Identidad</vt:lpstr>
      <vt:lpstr>Prisma de Identidad</vt:lpstr>
      <vt:lpstr>Prisma de Identidad</vt:lpstr>
      <vt:lpstr>Prisma de Identidad</vt:lpstr>
      <vt:lpstr>Prisma de Identidad</vt:lpstr>
      <vt:lpstr>Prisma de Identidad</vt:lpstr>
      <vt:lpstr>Prisma de Identidad</vt:lpstr>
      <vt:lpstr>4. Soporte Arquetípico</vt:lpstr>
      <vt:lpstr>5. Soporte Cromático</vt:lpstr>
      <vt:lpstr>6. Signo Distintivo Final</vt:lpstr>
      <vt:lpstr>7. Soporte Conceptual</vt:lpstr>
      <vt:lpstr>Recomendaciones</vt:lpstr>
      <vt:lpstr>8. 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Convento Santo Domingo</dc:creator>
  <cp:lastModifiedBy>USUARIO</cp:lastModifiedBy>
  <cp:revision>6</cp:revision>
  <dcterms:created xsi:type="dcterms:W3CDTF">2005-05-09T20:50:19Z</dcterms:created>
  <dcterms:modified xsi:type="dcterms:W3CDTF">2020-12-02T01:05:40Z</dcterms:modified>
</cp:coreProperties>
</file>