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837" r:id="rId4"/>
    <p:sldMasterId id="2147484861" r:id="rId5"/>
  </p:sldMasterIdLst>
  <p:notesMasterIdLst>
    <p:notesMasterId r:id="rId26"/>
  </p:notesMasterIdLst>
  <p:handoutMasterIdLst>
    <p:handoutMasterId r:id="rId27"/>
  </p:handoutMasterIdLst>
  <p:sldIdLst>
    <p:sldId id="260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72512A-164D-4DF9-8733-15AE306C5CFF}" v="197" dt="2020-05-03T19:27:44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5899" autoAdjust="0"/>
  </p:normalViewPr>
  <p:slideViewPr>
    <p:cSldViewPr snapToGrid="0">
      <p:cViewPr varScale="1">
        <p:scale>
          <a:sx n="78" d="100"/>
          <a:sy n="78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DE082DA0-BCB5-453D-97B2-D2C4E07206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41A1A0A-C7F6-4456-9BF9-307C721113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4713E-E706-4D7A-AAF9-63D10AF1B458}" type="datetime1">
              <a:rPr lang="es-ES" smtClean="0"/>
              <a:t>24/07/2020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262E2DAB-BCF3-45E1-929E-CA9880D834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FAA33D53-9FDC-407B-B6EB-45BC6BA84B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87D03-B515-492A-8759-5D7CECDB1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762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5EBD-06A8-4EBF-97DC-D0030EA2E620}" type="datetime1">
              <a:rPr lang="es-ES" noProof="0" smtClean="0"/>
              <a:pPr/>
              <a:t>24/07/2020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/>
              <a:t>Editar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C34B2-7DE2-422F-881E-07040C44B1CB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51299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defTabSz="914400" rtl="0" eaLnBrk="1" fontAlgn="auto" latinLnBrk="0" hangingPunct="1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482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910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235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0605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78589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83845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41829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2873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7060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10885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444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92873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9345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8092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9197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919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5070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8120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9215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609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D3C4AA-AA13-4F74-8F62-CB6C62128159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684200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06CDFFC-1123-45CA-8C1A-75E8954C588B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04715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664429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D3C4AA-AA13-4F74-8F62-CB6C62128159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86796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193447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6EC47F-0F48-4B83-A21D-6B4113DF9AC1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74543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4377222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E56E050-0000-4934-953E-7FDC234C3B6D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047367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37AA394-03FB-434C-B48A-7EB784FC2FD8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71575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92AF42E-A8B8-4F7D-AEE1-8975A43CD7C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67677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68162202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54091915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7343140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06CDFFC-1123-45CA-8C1A-75E8954C588B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999436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1932619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6EC47F-0F48-4B83-A21D-6B4113DF9AC1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69614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23107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E56E050-0000-4934-953E-7FDC234C3B6D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61570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37AA394-03FB-434C-B48A-7EB784FC2FD8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73941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92AF42E-A8B8-4F7D-AEE1-8975A43CD7C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12546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6432703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307607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691225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38" r:id="rId1"/>
    <p:sldLayoutId id="2147484839" r:id="rId2"/>
    <p:sldLayoutId id="2147484840" r:id="rId3"/>
    <p:sldLayoutId id="2147484841" r:id="rId4"/>
    <p:sldLayoutId id="2147484842" r:id="rId5"/>
    <p:sldLayoutId id="2147484843" r:id="rId6"/>
    <p:sldLayoutId id="2147484844" r:id="rId7"/>
    <p:sldLayoutId id="2147484845" r:id="rId8"/>
    <p:sldLayoutId id="2147484846" r:id="rId9"/>
    <p:sldLayoutId id="2147484847" r:id="rId10"/>
    <p:sldLayoutId id="214748484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949145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62" r:id="rId1"/>
    <p:sldLayoutId id="2147484863" r:id="rId2"/>
    <p:sldLayoutId id="2147484864" r:id="rId3"/>
    <p:sldLayoutId id="2147484865" r:id="rId4"/>
    <p:sldLayoutId id="2147484866" r:id="rId5"/>
    <p:sldLayoutId id="2147484867" r:id="rId6"/>
    <p:sldLayoutId id="2147484868" r:id="rId7"/>
    <p:sldLayoutId id="2147484869" r:id="rId8"/>
    <p:sldLayoutId id="2147484870" r:id="rId9"/>
    <p:sldLayoutId id="2147484871" r:id="rId10"/>
    <p:sldLayoutId id="21474848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n 117" descr="Cerca de sombra en el suelo">
            <a:extLst>
              <a:ext uri="{FF2B5EF4-FFF2-40B4-BE49-F238E27FC236}">
                <a16:creationId xmlns="" xmlns:a16="http://schemas.microsoft.com/office/drawing/2014/main" id="{04E5C79A-5F03-432C-A7DD-F56A019FB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188" y="5871735"/>
            <a:ext cx="3314700" cy="952499"/>
          </a:xfrm>
          <a:prstGeom prst="rect">
            <a:avLst/>
          </a:prstGeom>
        </p:spPr>
      </p:pic>
      <p:pic>
        <p:nvPicPr>
          <p:cNvPr id="16" name="Imagen 15" descr="Cerca de sombra en el suelo">
            <a:extLst>
              <a:ext uri="{FF2B5EF4-FFF2-40B4-BE49-F238E27FC236}">
                <a16:creationId xmlns="" xmlns:a16="http://schemas.microsoft.com/office/drawing/2014/main" id="{0A57B658-F220-4FEC-8A15-072CE739D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689" y="5886537"/>
            <a:ext cx="3314700" cy="952499"/>
          </a:xfrm>
          <a:prstGeom prst="rect">
            <a:avLst/>
          </a:prstGeom>
        </p:spPr>
      </p:pic>
      <p:grpSp>
        <p:nvGrpSpPr>
          <p:cNvPr id="62" name="Grupo 61">
            <a:extLst>
              <a:ext uri="{FF2B5EF4-FFF2-40B4-BE49-F238E27FC236}">
                <a16:creationId xmlns="" xmlns:a16="http://schemas.microsoft.com/office/drawing/2014/main" id="{6B70B1D5-F5F8-429D-818A-E1CFA491E8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88389" y="5349209"/>
            <a:ext cx="1949574" cy="774857"/>
            <a:chOff x="2810778" y="3168812"/>
            <a:chExt cx="1386596" cy="465716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Instituciones Publicas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1D0C17FD-0081-40EF-A9FD-74C7001B88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14218" y="2659062"/>
            <a:ext cx="3523889" cy="683978"/>
            <a:chOff x="4544127" y="3090121"/>
            <a:chExt cx="1388313" cy="544407"/>
          </a:xfrm>
        </p:grpSpPr>
        <p:sp>
          <p:nvSpPr>
            <p:cNvPr id="32" name="Rectángulo 31">
              <a:extLst>
                <a:ext uri="{FF2B5EF4-FFF2-40B4-BE49-F238E27FC236}">
                  <a16:creationId xmlns="" xmlns:a16="http://schemas.microsoft.com/office/drawing/2014/main" id="{889D3686-F316-4353-8E34-486E47731DEA}"/>
                </a:ext>
              </a:extLst>
            </p:cNvPr>
            <p:cNvSpPr/>
            <p:nvPr/>
          </p:nvSpPr>
          <p:spPr>
            <a:xfrm>
              <a:off x="4544127" y="3090121"/>
              <a:ext cx="1368000" cy="509451"/>
            </a:xfrm>
            <a:prstGeom prst="rect">
              <a:avLst/>
            </a:prstGeom>
            <a:solidFill>
              <a:schemeClr val="bg1"/>
            </a:soli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participación ciudadana </a:t>
              </a:r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="" xmlns:a16="http://schemas.microsoft.com/office/drawing/2014/main" id="{59BC051C-564D-4692-A9F7-7318F9F117E2}"/>
                </a:ext>
              </a:extLst>
            </p:cNvPr>
            <p:cNvSpPr/>
            <p:nvPr/>
          </p:nvSpPr>
          <p:spPr>
            <a:xfrm>
              <a:off x="4564440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3" name="Grupo 142">
            <a:extLst>
              <a:ext uri="{FF2B5EF4-FFF2-40B4-BE49-F238E27FC236}">
                <a16:creationId xmlns="" xmlns:a16="http://schemas.microsoft.com/office/drawing/2014/main" id="{A7FDD8A7-CFFE-444B-B060-3135DC79A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46393" y="4529226"/>
            <a:ext cx="1388313" cy="498158"/>
            <a:chOff x="4544127" y="4051495"/>
            <a:chExt cx="1388313" cy="498158"/>
          </a:xfrm>
        </p:grpSpPr>
        <p:sp>
          <p:nvSpPr>
            <p:cNvPr id="34" name="Rectángulo 33">
              <a:extLst>
                <a:ext uri="{FF2B5EF4-FFF2-40B4-BE49-F238E27FC236}">
                  <a16:creationId xmlns="" xmlns:a16="http://schemas.microsoft.com/office/drawing/2014/main" id="{D40A1091-7963-4FCA-B6AC-CF2BAC353AB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Honestidad</a:t>
              </a:r>
              <a:endPara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2B15FDBC-A1A2-4EF5-8C71-FAA9372402A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5228145" y="1953502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 afecta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97563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708568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441506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174444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90738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64032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918423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19852" y="481191"/>
            <a:ext cx="2738164" cy="1029258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CORRUPCIÓN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265052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313511" y="2257800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="" xmlns:a16="http://schemas.microsoft.com/office/drawing/2014/main" id="{358BAAB7-C11D-46F7-9F8D-AAA017A92C78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6091248" y="1522043"/>
            <a:ext cx="5403" cy="431459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="" xmlns:a16="http://schemas.microsoft.com/office/drawing/2014/main" id="{678A4F20-059C-4043-883B-580C12A517A5}"/>
              </a:ext>
            </a:extLst>
          </p:cNvPr>
          <p:cNvCxnSpPr>
            <a:cxnSpLocks/>
          </p:cNvCxnSpPr>
          <p:nvPr/>
        </p:nvCxnSpPr>
        <p:spPr>
          <a:xfrm>
            <a:off x="6096651" y="2191255"/>
            <a:ext cx="0" cy="416093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="" xmlns:a16="http://schemas.microsoft.com/office/drawing/2014/main" id="{6D75FFC1-22CF-4B48-BA5B-2558C32BE810}"/>
              </a:ext>
            </a:extLst>
          </p:cNvPr>
          <p:cNvCxnSpPr>
            <a:cxnSpLocks/>
          </p:cNvCxnSpPr>
          <p:nvPr/>
        </p:nvCxnSpPr>
        <p:spPr>
          <a:xfrm>
            <a:off x="6082675" y="3343040"/>
            <a:ext cx="1" cy="45285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5" name="Grupo 104">
            <a:extLst>
              <a:ext uri="{FF2B5EF4-FFF2-40B4-BE49-F238E27FC236}">
                <a16:creationId xmlns="" xmlns:a16="http://schemas.microsoft.com/office/drawing/2014/main" id="{F7AAF140-8130-41C3-B52C-5E5336B92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2097" y="4515979"/>
            <a:ext cx="1708234" cy="498158"/>
            <a:chOff x="4544127" y="4051495"/>
            <a:chExt cx="1388313" cy="498158"/>
          </a:xfrm>
        </p:grpSpPr>
        <p:sp>
          <p:nvSpPr>
            <p:cNvPr id="106" name="Rectángulo 105">
              <a:extLst>
                <a:ext uri="{FF2B5EF4-FFF2-40B4-BE49-F238E27FC236}">
                  <a16:creationId xmlns="" xmlns:a16="http://schemas.microsoft.com/office/drawing/2014/main" id="{BE7AB841-EDB4-46C0-906D-F4253D053D6C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Deshonestidad</a:t>
              </a:r>
            </a:p>
          </p:txBody>
        </p:sp>
        <p:sp>
          <p:nvSpPr>
            <p:cNvPr id="107" name="Rectángulo 106">
              <a:extLst>
                <a:ext uri="{FF2B5EF4-FFF2-40B4-BE49-F238E27FC236}">
                  <a16:creationId xmlns="" xmlns:a16="http://schemas.microsoft.com/office/drawing/2014/main" id="{5395063C-A592-4318-B57D-F0A4ED3F1519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3" name="Conector: angular 72">
            <a:extLst>
              <a:ext uri="{FF2B5EF4-FFF2-40B4-BE49-F238E27FC236}">
                <a16:creationId xmlns="" xmlns:a16="http://schemas.microsoft.com/office/drawing/2014/main" id="{A83336FE-06BA-4DEE-A525-6C2890139827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39704" y="4598629"/>
            <a:ext cx="680174" cy="1537683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" name="Rectángulo 114">
            <a:extLst>
              <a:ext uri="{FF2B5EF4-FFF2-40B4-BE49-F238E27FC236}">
                <a16:creationId xmlns="" xmlns:a16="http://schemas.microsoft.com/office/drawing/2014/main" id="{B4E129FB-C131-4057-B5DE-9DD4DAFB51EE}"/>
              </a:ext>
            </a:extLst>
          </p:cNvPr>
          <p:cNvSpPr/>
          <p:nvPr/>
        </p:nvSpPr>
        <p:spPr>
          <a:xfrm>
            <a:off x="5240672" y="3842199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Basada</a:t>
            </a:r>
          </a:p>
        </p:txBody>
      </p:sp>
      <p:cxnSp>
        <p:nvCxnSpPr>
          <p:cNvPr id="111" name="Conector: angular 110">
            <a:extLst>
              <a:ext uri="{FF2B5EF4-FFF2-40B4-BE49-F238E27FC236}">
                <a16:creationId xmlns="" xmlns:a16="http://schemas.microsoft.com/office/drawing/2014/main" id="{9A05C029-8BB5-40D5-81A3-2B276096D95F}"/>
              </a:ext>
            </a:extLst>
          </p:cNvPr>
          <p:cNvCxnSpPr>
            <a:stCxn id="115" idx="3"/>
            <a:endCxn id="106" idx="0"/>
          </p:cNvCxnSpPr>
          <p:nvPr/>
        </p:nvCxnSpPr>
        <p:spPr>
          <a:xfrm>
            <a:off x="6977684" y="3953221"/>
            <a:ext cx="1646033" cy="562758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" name="Conector: angular 112">
            <a:extLst>
              <a:ext uri="{FF2B5EF4-FFF2-40B4-BE49-F238E27FC236}">
                <a16:creationId xmlns="" xmlns:a16="http://schemas.microsoft.com/office/drawing/2014/main" id="{514BDAF3-1227-4CED-9A8D-7DC1E6C17F9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64134" y="3953220"/>
            <a:ext cx="1610279" cy="576005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Conector: angular 115">
            <a:extLst>
              <a:ext uri="{FF2B5EF4-FFF2-40B4-BE49-F238E27FC236}">
                <a16:creationId xmlns="" xmlns:a16="http://schemas.microsoft.com/office/drawing/2014/main" id="{6FB8459B-C28C-4442-B52D-EE1F74B1749A}"/>
              </a:ext>
            </a:extLst>
          </p:cNvPr>
          <p:cNvCxnSpPr>
            <a:stCxn id="107" idx="2"/>
            <a:endCxn id="28" idx="3"/>
          </p:cNvCxnSpPr>
          <p:nvPr/>
        </p:nvCxnSpPr>
        <p:spPr>
          <a:xfrm rot="5400000">
            <a:off x="7533554" y="4592400"/>
            <a:ext cx="693421" cy="1536894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CuadroTexto 36">
            <a:extLst>
              <a:ext uri="{FF2B5EF4-FFF2-40B4-BE49-F238E27FC236}">
                <a16:creationId xmlns="" xmlns:a16="http://schemas.microsoft.com/office/drawing/2014/main" id="{6D64432F-8CE9-4FE9-B8C3-520763E6EAA9}"/>
              </a:ext>
            </a:extLst>
          </p:cNvPr>
          <p:cNvSpPr txBox="1"/>
          <p:nvPr/>
        </p:nvSpPr>
        <p:spPr>
          <a:xfrm>
            <a:off x="157054" y="6451934"/>
            <a:ext cx="9981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 corrupción y la democracia según </a:t>
            </a:r>
            <a:r>
              <a:rPr lang="es-CO" sz="1600" dirty="0" err="1"/>
              <a:t>Seligson</a:t>
            </a:r>
            <a:r>
              <a:rPr lang="es-CO" sz="1600" dirty="0"/>
              <a:t> Mitchell</a:t>
            </a:r>
          </a:p>
        </p:txBody>
      </p:sp>
    </p:spTree>
    <p:extLst>
      <p:ext uri="{BB962C8B-B14F-4D97-AF65-F5344CB8AC3E}">
        <p14:creationId xmlns:p14="http://schemas.microsoft.com/office/powerpoint/2010/main" val="4193948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361994" y="442967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094932" y="442967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61721" y="490557"/>
            <a:ext cx="4920692" cy="872338"/>
            <a:chOff x="5016000" y="1045879"/>
            <a:chExt cx="2160000" cy="50945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587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¿POR QUÉ HA FRACASADO LA LUCHA CONTRA LA CORRUPCIÓN EN COLOMBIA?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954167" y="232479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96410" y="3702275"/>
            <a:ext cx="1733948" cy="1307042"/>
            <a:chOff x="2810779" y="3168809"/>
            <a:chExt cx="1386595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Aumentan sanciones no efectivas en su implementación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4386" y="4765340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Implementación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64932" y="4802725"/>
            <a:ext cx="1759696" cy="1293271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Modificación de normas informales de comportamiento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61578"/>
              <a:ext cx="1368000" cy="880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73098" y="2359971"/>
            <a:ext cx="1759696" cy="59195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Legislativo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60980" y="2354200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Sancionatorio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="" xmlns:a16="http://schemas.microsoft.com/office/drawing/2014/main" id="{86FD6CEB-AFEF-499B-9F18-9537348FDA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48667" y="1870542"/>
            <a:ext cx="2374178" cy="576459"/>
            <a:chOff x="2810778" y="3168809"/>
            <a:chExt cx="1386596" cy="465719"/>
          </a:xfrm>
        </p:grpSpPr>
        <p:sp>
          <p:nvSpPr>
            <p:cNvPr id="50" name="Rectángulo 49">
              <a:extLst>
                <a:ext uri="{FF2B5EF4-FFF2-40B4-BE49-F238E27FC236}">
                  <a16:creationId xmlns="" xmlns:a16="http://schemas.microsoft.com/office/drawing/2014/main" id="{CE48820D-163B-4423-9B1A-61879223DB41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Enfoques dados</a:t>
              </a:r>
            </a:p>
          </p:txBody>
        </p:sp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58807AC7-4F0E-4D09-8348-9EF8195689EE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A3E78FDB-9899-4B9E-A719-05AB98A56CC4}"/>
              </a:ext>
            </a:extLst>
          </p:cNvPr>
          <p:cNvCxnSpPr>
            <a:stCxn id="19" idx="2"/>
            <a:endCxn id="50" idx="0"/>
          </p:cNvCxnSpPr>
          <p:nvPr/>
        </p:nvCxnSpPr>
        <p:spPr>
          <a:xfrm flipH="1">
            <a:off x="6119836" y="1356987"/>
            <a:ext cx="2231" cy="51355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4937AF7B-59A5-4445-872D-FA793B7AA885}"/>
              </a:ext>
            </a:extLst>
          </p:cNvPr>
          <p:cNvCxnSpPr>
            <a:cxnSpLocks/>
            <a:stCxn id="50" idx="1"/>
            <a:endCxn id="38" idx="0"/>
          </p:cNvCxnSpPr>
          <p:nvPr/>
        </p:nvCxnSpPr>
        <p:spPr>
          <a:xfrm rot="10800000" flipV="1">
            <a:off x="2340073" y="2137135"/>
            <a:ext cx="2608594" cy="222835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ector: angular 15">
            <a:extLst>
              <a:ext uri="{FF2B5EF4-FFF2-40B4-BE49-F238E27FC236}">
                <a16:creationId xmlns="" xmlns:a16="http://schemas.microsoft.com/office/drawing/2014/main" id="{CBF93C01-1F14-4470-A57B-DDFD792C68C2}"/>
              </a:ext>
            </a:extLst>
          </p:cNvPr>
          <p:cNvCxnSpPr>
            <a:stCxn id="50" idx="3"/>
            <a:endCxn id="41" idx="0"/>
          </p:cNvCxnSpPr>
          <p:nvPr/>
        </p:nvCxnSpPr>
        <p:spPr>
          <a:xfrm>
            <a:off x="7291004" y="2137136"/>
            <a:ext cx="2836951" cy="217064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E1671377-B053-4195-BD6B-B347D8D17735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 rot="5400000">
            <a:off x="1458302" y="3832507"/>
            <a:ext cx="725893" cy="1139773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="" xmlns:a16="http://schemas.microsoft.com/office/drawing/2014/main" id="{75B66675-327D-46D5-A186-6DF172115AD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55657" y="3888175"/>
            <a:ext cx="711727" cy="104077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="" xmlns:a16="http://schemas.microsoft.com/office/drawing/2014/main" id="{AF123E21-B2B2-4AA5-AC75-5B39F509A615}"/>
              </a:ext>
            </a:extLst>
          </p:cNvPr>
          <p:cNvCxnSpPr>
            <a:stCxn id="45" idx="2"/>
            <a:endCxn id="90" idx="0"/>
          </p:cNvCxnSpPr>
          <p:nvPr/>
        </p:nvCxnSpPr>
        <p:spPr>
          <a:xfrm flipH="1">
            <a:off x="10151758" y="2946152"/>
            <a:ext cx="1943" cy="75612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CuadroTexto 93">
            <a:extLst>
              <a:ext uri="{FF2B5EF4-FFF2-40B4-BE49-F238E27FC236}">
                <a16:creationId xmlns="" xmlns:a16="http://schemas.microsoft.com/office/drawing/2014/main" id="{7C5A4773-C748-420C-A5FA-2435C5E97015}"/>
              </a:ext>
            </a:extLst>
          </p:cNvPr>
          <p:cNvSpPr txBox="1"/>
          <p:nvPr/>
        </p:nvSpPr>
        <p:spPr>
          <a:xfrm>
            <a:off x="216531" y="6429055"/>
            <a:ext cx="11933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fracaso de la lucha contra la corrupción en Colombia Por Isaza, Carolina.</a:t>
            </a:r>
          </a:p>
        </p:txBody>
      </p:sp>
      <p:grpSp>
        <p:nvGrpSpPr>
          <p:cNvPr id="53" name="Grupo 52">
            <a:extLst>
              <a:ext uri="{FF2B5EF4-FFF2-40B4-BE49-F238E27FC236}">
                <a16:creationId xmlns="" xmlns:a16="http://schemas.microsoft.com/office/drawing/2014/main" id="{D742C674-BA38-4FEF-8CE2-9CD4C335E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88124" y="3462988"/>
            <a:ext cx="2374178" cy="576459"/>
            <a:chOff x="2810778" y="3168809"/>
            <a:chExt cx="1386596" cy="465719"/>
          </a:xfrm>
        </p:grpSpPr>
        <p:sp>
          <p:nvSpPr>
            <p:cNvPr id="54" name="Rectángulo 53">
              <a:extLst>
                <a:ext uri="{FF2B5EF4-FFF2-40B4-BE49-F238E27FC236}">
                  <a16:creationId xmlns="" xmlns:a16="http://schemas.microsoft.com/office/drawing/2014/main" id="{A2D5874A-2D84-4F92-8635-30A925E68A32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Expedición de normas formales</a:t>
              </a:r>
            </a:p>
          </p:txBody>
        </p:sp>
        <p:sp>
          <p:nvSpPr>
            <p:cNvPr id="60" name="Rectángulo 59">
              <a:extLst>
                <a:ext uri="{FF2B5EF4-FFF2-40B4-BE49-F238E27FC236}">
                  <a16:creationId xmlns="" xmlns:a16="http://schemas.microsoft.com/office/drawing/2014/main" id="{94A6FE0D-8E8F-4456-B5EA-77BEF1E89D0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1" name="Conector recto de flecha 10">
            <a:extLst>
              <a:ext uri="{FF2B5EF4-FFF2-40B4-BE49-F238E27FC236}">
                <a16:creationId xmlns="" xmlns:a16="http://schemas.microsoft.com/office/drawing/2014/main" id="{B140FEF1-2396-4499-9E49-A2BB8E08632E}"/>
              </a:ext>
            </a:extLst>
          </p:cNvPr>
          <p:cNvCxnSpPr>
            <a:cxnSpLocks/>
          </p:cNvCxnSpPr>
          <p:nvPr/>
        </p:nvCxnSpPr>
        <p:spPr>
          <a:xfrm>
            <a:off x="2319537" y="2970536"/>
            <a:ext cx="0" cy="4261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7237231C-7976-4E53-A28B-81DEA4C26C6E}"/>
              </a:ext>
            </a:extLst>
          </p:cNvPr>
          <p:cNvSpPr txBox="1"/>
          <p:nvPr/>
        </p:nvSpPr>
        <p:spPr>
          <a:xfrm>
            <a:off x="2286770" y="2983788"/>
            <a:ext cx="2341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privilegian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="" xmlns:a16="http://schemas.microsoft.com/office/drawing/2014/main" id="{92F92CB9-8780-4C2C-9784-0314FAA15C0B}"/>
              </a:ext>
            </a:extLst>
          </p:cNvPr>
          <p:cNvSpPr txBox="1"/>
          <p:nvPr/>
        </p:nvSpPr>
        <p:spPr>
          <a:xfrm>
            <a:off x="1827457" y="4048406"/>
            <a:ext cx="2341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sobre </a:t>
            </a:r>
          </a:p>
        </p:txBody>
      </p:sp>
    </p:spTree>
    <p:extLst>
      <p:ext uri="{BB962C8B-B14F-4D97-AF65-F5344CB8AC3E}">
        <p14:creationId xmlns:p14="http://schemas.microsoft.com/office/powerpoint/2010/main" val="3563893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n 117" descr="Cerca de sombra en el suelo">
            <a:extLst>
              <a:ext uri="{FF2B5EF4-FFF2-40B4-BE49-F238E27FC236}">
                <a16:creationId xmlns="" xmlns:a16="http://schemas.microsoft.com/office/drawing/2014/main" id="{04E5C79A-5F03-432C-A7DD-F56A019FB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421" y="5429932"/>
            <a:ext cx="3314700" cy="952499"/>
          </a:xfrm>
          <a:prstGeom prst="rect">
            <a:avLst/>
          </a:prstGeom>
        </p:spPr>
      </p:pic>
      <p:pic>
        <p:nvPicPr>
          <p:cNvPr id="16" name="Imagen 15" descr="Cerca de sombra en el suelo">
            <a:extLst>
              <a:ext uri="{FF2B5EF4-FFF2-40B4-BE49-F238E27FC236}">
                <a16:creationId xmlns="" xmlns:a16="http://schemas.microsoft.com/office/drawing/2014/main" id="{0A57B658-F220-4FEC-8A15-072CE739D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198" y="5608644"/>
            <a:ext cx="3314700" cy="952499"/>
          </a:xfrm>
          <a:prstGeom prst="rect">
            <a:avLst/>
          </a:prstGeom>
        </p:spPr>
      </p:pic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1D0C17FD-0081-40EF-A9FD-74C7001B88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08275" y="2131064"/>
            <a:ext cx="3523889" cy="683978"/>
            <a:chOff x="4544127" y="3090121"/>
            <a:chExt cx="1388313" cy="544407"/>
          </a:xfrm>
        </p:grpSpPr>
        <p:sp>
          <p:nvSpPr>
            <p:cNvPr id="32" name="Rectángulo 31">
              <a:extLst>
                <a:ext uri="{FF2B5EF4-FFF2-40B4-BE49-F238E27FC236}">
                  <a16:creationId xmlns="" xmlns:a16="http://schemas.microsoft.com/office/drawing/2014/main" id="{889D3686-F316-4353-8E34-486E47731DEA}"/>
                </a:ext>
              </a:extLst>
            </p:cNvPr>
            <p:cNvSpPr/>
            <p:nvPr/>
          </p:nvSpPr>
          <p:spPr>
            <a:xfrm>
              <a:off x="4544127" y="3090121"/>
              <a:ext cx="1368000" cy="509451"/>
            </a:xfrm>
            <a:prstGeom prst="rect">
              <a:avLst/>
            </a:prstGeom>
            <a:solidFill>
              <a:schemeClr val="bg1"/>
            </a:soli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¿Se logra con la evaluación del personal fiscal?</a:t>
              </a:r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="" xmlns:a16="http://schemas.microsoft.com/office/drawing/2014/main" id="{59BC051C-564D-4692-A9F7-7318F9F117E2}"/>
                </a:ext>
              </a:extLst>
            </p:cNvPr>
            <p:cNvSpPr/>
            <p:nvPr/>
          </p:nvSpPr>
          <p:spPr>
            <a:xfrm>
              <a:off x="4564440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3" name="Grupo 142">
            <a:extLst>
              <a:ext uri="{FF2B5EF4-FFF2-40B4-BE49-F238E27FC236}">
                <a16:creationId xmlns="" xmlns:a16="http://schemas.microsoft.com/office/drawing/2014/main" id="{A7FDD8A7-CFFE-444B-B060-3135DC79A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3804" y="4326256"/>
            <a:ext cx="2285672" cy="760239"/>
            <a:chOff x="4544127" y="4051495"/>
            <a:chExt cx="1388313" cy="498158"/>
          </a:xfrm>
        </p:grpSpPr>
        <p:sp>
          <p:nvSpPr>
            <p:cNvPr id="34" name="Rectángulo 33">
              <a:extLst>
                <a:ext uri="{FF2B5EF4-FFF2-40B4-BE49-F238E27FC236}">
                  <a16:creationId xmlns="" xmlns:a16="http://schemas.microsoft.com/office/drawing/2014/main" id="{D40A1091-7963-4FCA-B6AC-CF2BAC353AB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Aportes de buenas prácticas en gestión</a:t>
              </a: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2B15FDBC-A1A2-4EF5-8C71-FAA9372402A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909443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642381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375319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108257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841195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574135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852236" y="3124764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1286" y="291549"/>
            <a:ext cx="2950404" cy="1391112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EFICIENCIA Y EFICACIA DEL MINISTERIO PÚBLICO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198865" y="1695674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207568" y="1729802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="" xmlns:a16="http://schemas.microsoft.com/office/drawing/2014/main" id="{678A4F20-059C-4043-883B-580C12A517A5}"/>
              </a:ext>
            </a:extLst>
          </p:cNvPr>
          <p:cNvCxnSpPr>
            <a:cxnSpLocks/>
          </p:cNvCxnSpPr>
          <p:nvPr/>
        </p:nvCxnSpPr>
        <p:spPr>
          <a:xfrm>
            <a:off x="5990708" y="1663257"/>
            <a:ext cx="0" cy="4160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="" xmlns:a16="http://schemas.microsoft.com/office/drawing/2014/main" id="{6D75FFC1-22CF-4B48-BA5B-2558C32BE810}"/>
              </a:ext>
            </a:extLst>
          </p:cNvPr>
          <p:cNvCxnSpPr>
            <a:cxnSpLocks/>
          </p:cNvCxnSpPr>
          <p:nvPr/>
        </p:nvCxnSpPr>
        <p:spPr>
          <a:xfrm>
            <a:off x="5990708" y="2788344"/>
            <a:ext cx="1" cy="45285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5" name="Grupo 104">
            <a:extLst>
              <a:ext uri="{FF2B5EF4-FFF2-40B4-BE49-F238E27FC236}">
                <a16:creationId xmlns="" xmlns:a16="http://schemas.microsoft.com/office/drawing/2014/main" id="{F7AAF140-8130-41C3-B52C-5E5336B92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66814" y="4296028"/>
            <a:ext cx="2493293" cy="783419"/>
            <a:chOff x="4544127" y="4051495"/>
            <a:chExt cx="1388313" cy="498158"/>
          </a:xfrm>
        </p:grpSpPr>
        <p:sp>
          <p:nvSpPr>
            <p:cNvPr id="106" name="Rectángulo 105">
              <a:extLst>
                <a:ext uri="{FF2B5EF4-FFF2-40B4-BE49-F238E27FC236}">
                  <a16:creationId xmlns="" xmlns:a16="http://schemas.microsoft.com/office/drawing/2014/main" id="{BE7AB841-EDB4-46C0-906D-F4253D053D6C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Equipo fiscal para atención de denuncias</a:t>
              </a:r>
            </a:p>
          </p:txBody>
        </p:sp>
        <p:sp>
          <p:nvSpPr>
            <p:cNvPr id="107" name="Rectángulo 106">
              <a:extLst>
                <a:ext uri="{FF2B5EF4-FFF2-40B4-BE49-F238E27FC236}">
                  <a16:creationId xmlns="" xmlns:a16="http://schemas.microsoft.com/office/drawing/2014/main" id="{5395063C-A592-4318-B57D-F0A4ED3F1519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5" name="Rectángulo 114">
            <a:extLst>
              <a:ext uri="{FF2B5EF4-FFF2-40B4-BE49-F238E27FC236}">
                <a16:creationId xmlns="" xmlns:a16="http://schemas.microsoft.com/office/drawing/2014/main" id="{B4E129FB-C131-4057-B5DE-9DD4DAFB51EE}"/>
              </a:ext>
            </a:extLst>
          </p:cNvPr>
          <p:cNvSpPr/>
          <p:nvPr/>
        </p:nvSpPr>
        <p:spPr>
          <a:xfrm>
            <a:off x="5122202" y="3283152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propone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="" xmlns:a16="http://schemas.microsoft.com/office/drawing/2014/main" id="{6D64432F-8CE9-4FE9-B8C3-520763E6EAA9}"/>
              </a:ext>
            </a:extLst>
          </p:cNvPr>
          <p:cNvSpPr txBox="1"/>
          <p:nvPr/>
        </p:nvSpPr>
        <p:spPr>
          <a:xfrm>
            <a:off x="157054" y="6451934"/>
            <a:ext cx="12034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Evaluación de puestos del personal fiscal y la eficacia como objetivo institucional según Torres y </a:t>
            </a:r>
            <a:r>
              <a:rPr lang="es-CO" sz="1600" dirty="0" err="1"/>
              <a:t>Franccesca</a:t>
            </a:r>
            <a:r>
              <a:rPr lang="es-CO" sz="1600" dirty="0"/>
              <a:t>.</a:t>
            </a:r>
          </a:p>
        </p:txBody>
      </p: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04815853-4A8A-4FBD-AFDA-5C4A8942F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11941" y="4296028"/>
            <a:ext cx="3062251" cy="797182"/>
            <a:chOff x="4544127" y="4051495"/>
            <a:chExt cx="1388313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C8D675EF-B378-4D50-812E-2EE41881CCFF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Incentivos y reconocimiento de buenas practicas</a:t>
              </a:r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="" xmlns:a16="http://schemas.microsoft.com/office/drawing/2014/main" id="{EF5BE886-5C07-415F-8975-F5627B14258B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3" name="Imagen 42" descr="Cerca de sombra en el suelo">
            <a:extLst>
              <a:ext uri="{FF2B5EF4-FFF2-40B4-BE49-F238E27FC236}">
                <a16:creationId xmlns="" xmlns:a16="http://schemas.microsoft.com/office/drawing/2014/main" id="{08B15EA1-6F64-4239-9005-A820AC45B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30" y="5509253"/>
            <a:ext cx="3314700" cy="952499"/>
          </a:xfrm>
          <a:prstGeom prst="rect">
            <a:avLst/>
          </a:prstGeom>
        </p:spPr>
      </p:pic>
      <p:pic>
        <p:nvPicPr>
          <p:cNvPr id="44" name="Imagen 43" descr="Cerca de sombra en el suelo">
            <a:extLst>
              <a:ext uri="{FF2B5EF4-FFF2-40B4-BE49-F238E27FC236}">
                <a16:creationId xmlns="" xmlns:a16="http://schemas.microsoft.com/office/drawing/2014/main" id="{61BD3ACD-C123-4A29-A50A-DA018E53A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285" y="5510692"/>
            <a:ext cx="3314700" cy="952499"/>
          </a:xfrm>
          <a:prstGeom prst="rect">
            <a:avLst/>
          </a:prstGeom>
        </p:spPr>
      </p:pic>
      <p:cxnSp>
        <p:nvCxnSpPr>
          <p:cNvPr id="7" name="Conector: angular 6">
            <a:extLst>
              <a:ext uri="{FF2B5EF4-FFF2-40B4-BE49-F238E27FC236}">
                <a16:creationId xmlns="" xmlns:a16="http://schemas.microsoft.com/office/drawing/2014/main" id="{3B489D91-6A8F-4788-8F93-9F7660026E9D}"/>
              </a:ext>
            </a:extLst>
          </p:cNvPr>
          <p:cNvCxnSpPr>
            <a:stCxn id="115" idx="1"/>
            <a:endCxn id="34" idx="0"/>
          </p:cNvCxnSpPr>
          <p:nvPr/>
        </p:nvCxnSpPr>
        <p:spPr>
          <a:xfrm rot="10800000" flipV="1">
            <a:off x="2159920" y="3394174"/>
            <a:ext cx="2962283" cy="932082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BE63D465-B146-487D-91EC-F17745BD3E95}"/>
              </a:ext>
            </a:extLst>
          </p:cNvPr>
          <p:cNvCxnSpPr>
            <a:stCxn id="115" idx="3"/>
            <a:endCxn id="41" idx="0"/>
          </p:cNvCxnSpPr>
          <p:nvPr/>
        </p:nvCxnSpPr>
        <p:spPr>
          <a:xfrm>
            <a:off x="6859214" y="3394174"/>
            <a:ext cx="3161450" cy="901854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2222DCC9-AF31-4FA9-9EE6-BFD2F00DF183}"/>
              </a:ext>
            </a:extLst>
          </p:cNvPr>
          <p:cNvCxnSpPr>
            <a:stCxn id="115" idx="2"/>
            <a:endCxn id="106" idx="0"/>
          </p:cNvCxnSpPr>
          <p:nvPr/>
        </p:nvCxnSpPr>
        <p:spPr>
          <a:xfrm>
            <a:off x="5990708" y="3505195"/>
            <a:ext cx="4513" cy="7908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0026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2333621" y="706304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4066559" y="706304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35357" y="666282"/>
            <a:ext cx="6321286" cy="1098137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EFICIENCIA FISCAL 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761930" y="2023775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7128588" y="3965280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95815" y="2252139"/>
            <a:ext cx="3400369" cy="1059995"/>
            <a:chOff x="2810779" y="3168809"/>
            <a:chExt cx="1386595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Falta de independencia de los órganos de control en el marco legal vigente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47153" y="4448196"/>
            <a:ext cx="2436280" cy="1078514"/>
            <a:chOff x="4558360" y="4010299"/>
            <a:chExt cx="1403613" cy="539354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58360" y="4010299"/>
              <a:ext cx="1403613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Cambios en el nombramiento Procuradores </a:t>
              </a:r>
              <a:r>
                <a:rPr lang="es-ES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Publicos</a:t>
              </a:r>
              <a:endPara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6067819" y="1748979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06273" y="4536028"/>
            <a:ext cx="2982440" cy="104787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Personal administrativo dependiente financieramente de la CGR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49889" y="4541488"/>
            <a:ext cx="1815543" cy="1082168"/>
            <a:chOff x="4544131" y="4038989"/>
            <a:chExt cx="1388309" cy="510664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31" y="4038989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Cambios en la ley de partidos políticos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C04F2C49-5B1B-455C-812A-61261C843C66}"/>
              </a:ext>
            </a:extLst>
          </p:cNvPr>
          <p:cNvCxnSpPr>
            <a:cxnSpLocks/>
          </p:cNvCxnSpPr>
          <p:nvPr/>
        </p:nvCxnSpPr>
        <p:spPr>
          <a:xfrm>
            <a:off x="6047716" y="3298882"/>
            <a:ext cx="0" cy="54269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>
            <a:cxnSpLocks/>
          </p:cNvCxnSpPr>
          <p:nvPr/>
        </p:nvCxnSpPr>
        <p:spPr>
          <a:xfrm>
            <a:off x="1308444" y="3800638"/>
            <a:ext cx="9810130" cy="334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1308444" y="3808547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4395815" y="3800638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7704272" y="3835419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11118574" y="384867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215106" y="6350861"/>
            <a:ext cx="11078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 incidencia del marco legal vigente en Perú en la fiscalización por Loli Bonilla.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="" xmlns:a16="http://schemas.microsoft.com/office/drawing/2014/main" id="{895D084E-2148-4E5D-90B6-0A6E12191AE2}"/>
              </a:ext>
            </a:extLst>
          </p:cNvPr>
          <p:cNvSpPr txBox="1"/>
          <p:nvPr/>
        </p:nvSpPr>
        <p:spPr>
          <a:xfrm>
            <a:off x="5185852" y="3391400"/>
            <a:ext cx="214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por lo que se requiere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39D8D4FF-E980-43D0-B298-D184D0212E5A}"/>
              </a:ext>
            </a:extLst>
          </p:cNvPr>
          <p:cNvSpPr txBox="1"/>
          <p:nvPr/>
        </p:nvSpPr>
        <p:spPr>
          <a:xfrm>
            <a:off x="5505868" y="1790409"/>
            <a:ext cx="1855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 se alcanza por</a:t>
            </a:r>
          </a:p>
          <a:p>
            <a:endParaRPr lang="es-CO" dirty="0"/>
          </a:p>
        </p:txBody>
      </p:sp>
      <p:grpSp>
        <p:nvGrpSpPr>
          <p:cNvPr id="56" name="Grupo 55">
            <a:extLst>
              <a:ext uri="{FF2B5EF4-FFF2-40B4-BE49-F238E27FC236}">
                <a16:creationId xmlns="" xmlns:a16="http://schemas.microsoft.com/office/drawing/2014/main" id="{B1AC4CE0-DD1D-415F-8051-AD3ECD8274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1245" y="4511419"/>
            <a:ext cx="2247097" cy="996137"/>
            <a:chOff x="4544127" y="4051495"/>
            <a:chExt cx="1388313" cy="498158"/>
          </a:xfrm>
        </p:grpSpPr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1D449752-565F-46B5-B99C-B7D09695CB21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Cambios en el nombramiento del Contralor General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="" xmlns:a16="http://schemas.microsoft.com/office/drawing/2014/main" id="{B0D85BDC-C8EE-4473-B65F-20112B697A0F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665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2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40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5" y="445222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3" y="445222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22616" y="404610"/>
            <a:ext cx="4853184" cy="139731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PROBLEMAS DE CORRUPCIÓN EN LATINOAMERICA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807673" y="2193793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29016" y="2273485"/>
            <a:ext cx="3479152" cy="1004564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Organismos internacionales y tratadistas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="" xmlns:a16="http://schemas.microsoft.com/office/drawing/2014/main" id="{C67E77AF-70D7-430F-980C-2C5040F7F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89563" y="3744717"/>
            <a:ext cx="4067150" cy="1004564"/>
            <a:chOff x="2810778" y="3168812"/>
            <a:chExt cx="1386596" cy="465716"/>
          </a:xfrm>
        </p:grpSpPr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F43F771F-790A-42A1-A3AB-AA14497D8189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Exigir rendiciones de cuentas del ingreso y gasto público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="" xmlns:a16="http://schemas.microsoft.com/office/drawing/2014/main" id="{C1BAD044-AF5A-4EF5-94B8-6FBC5F0E178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="" xmlns:a16="http://schemas.microsoft.com/office/drawing/2014/main" id="{0E73E68E-ACFF-4FA7-BBA2-CCF81DE1DE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42571" y="5266403"/>
            <a:ext cx="4067150" cy="1311965"/>
            <a:chOff x="2810778" y="3168812"/>
            <a:chExt cx="1386596" cy="465716"/>
          </a:xfrm>
        </p:grpSpPr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6B6DB075-3952-47F5-ACC0-30D5101EA0F9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 ha generado impacto sobre los vicios de comportamiento sociopolíticos institucionales</a:t>
              </a:r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="" xmlns:a16="http://schemas.microsoft.com/office/drawing/2014/main" id="{2BF620CD-CBE9-44A0-A41E-FA426FDE51C7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3" name="Conector recto de flecha 12">
            <a:extLst>
              <a:ext uri="{FF2B5EF4-FFF2-40B4-BE49-F238E27FC236}">
                <a16:creationId xmlns="" xmlns:a16="http://schemas.microsoft.com/office/drawing/2014/main" id="{BE1EE254-8757-49A8-AA70-E25AFC31BF45}"/>
              </a:ext>
            </a:extLst>
          </p:cNvPr>
          <p:cNvCxnSpPr>
            <a:stCxn id="19" idx="2"/>
            <a:endCxn id="55" idx="0"/>
          </p:cNvCxnSpPr>
          <p:nvPr/>
        </p:nvCxnSpPr>
        <p:spPr>
          <a:xfrm flipH="1">
            <a:off x="5645262" y="1801929"/>
            <a:ext cx="3946" cy="4715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="" xmlns:a16="http://schemas.microsoft.com/office/drawing/2014/main" id="{605CF0A5-876A-4780-8564-DD2B503B2526}"/>
              </a:ext>
            </a:extLst>
          </p:cNvPr>
          <p:cNvCxnSpPr>
            <a:stCxn id="56" idx="2"/>
            <a:endCxn id="57" idx="0"/>
          </p:cNvCxnSpPr>
          <p:nvPr/>
        </p:nvCxnSpPr>
        <p:spPr>
          <a:xfrm>
            <a:off x="5691922" y="3278049"/>
            <a:ext cx="3943" cy="46666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="" xmlns:a16="http://schemas.microsoft.com/office/drawing/2014/main" id="{73B09534-5FC6-4232-A1E3-8017700844E1}"/>
              </a:ext>
            </a:extLst>
          </p:cNvPr>
          <p:cNvCxnSpPr>
            <a:stCxn id="58" idx="2"/>
            <a:endCxn id="65" idx="0"/>
          </p:cNvCxnSpPr>
          <p:nvPr/>
        </p:nvCxnSpPr>
        <p:spPr>
          <a:xfrm flipH="1">
            <a:off x="5748873" y="4749281"/>
            <a:ext cx="1538" cy="51712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2CBB694E-411D-4663-B0F9-EEDCC4F55295}"/>
              </a:ext>
            </a:extLst>
          </p:cNvPr>
          <p:cNvSpPr txBox="1"/>
          <p:nvPr/>
        </p:nvSpPr>
        <p:spPr>
          <a:xfrm>
            <a:off x="4846416" y="1853966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por tanto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="" xmlns:a16="http://schemas.microsoft.com/office/drawing/2014/main" id="{19A7BDE5-1D50-49CB-90AE-51BE16615A70}"/>
              </a:ext>
            </a:extLst>
          </p:cNvPr>
          <p:cNvSpPr txBox="1"/>
          <p:nvPr/>
        </p:nvSpPr>
        <p:spPr>
          <a:xfrm>
            <a:off x="5690408" y="3301928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proponen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="" xmlns:a16="http://schemas.microsoft.com/office/drawing/2014/main" id="{5095E63E-FE64-463D-AF58-E1A619000270}"/>
              </a:ext>
            </a:extLst>
          </p:cNvPr>
          <p:cNvSpPr txBox="1"/>
          <p:nvPr/>
        </p:nvSpPr>
        <p:spPr>
          <a:xfrm>
            <a:off x="5248895" y="4830759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pero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="" xmlns:a16="http://schemas.microsoft.com/office/drawing/2014/main" id="{73612DF9-6557-48CD-BD9B-CF255D40489B}"/>
              </a:ext>
            </a:extLst>
          </p:cNvPr>
          <p:cNvSpPr txBox="1"/>
          <p:nvPr/>
        </p:nvSpPr>
        <p:spPr>
          <a:xfrm>
            <a:off x="8322365" y="6010746"/>
            <a:ext cx="3869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exigencia y rendición de cuentas del ingreso y gasto público por Meoño Segura.</a:t>
            </a:r>
          </a:p>
        </p:txBody>
      </p:sp>
    </p:spTree>
    <p:extLst>
      <p:ext uri="{BB962C8B-B14F-4D97-AF65-F5344CB8AC3E}">
        <p14:creationId xmlns:p14="http://schemas.microsoft.com/office/powerpoint/2010/main" val="2773849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986028" y="2845564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54179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54179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267794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7825" y="119270"/>
            <a:ext cx="2728803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CORRUPCIÓN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436901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138532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84303" y="3237260"/>
            <a:ext cx="2830771" cy="1089499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Incapacidad para resolver problemas públicos de la población vulnerable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18716" y="1492167"/>
            <a:ext cx="2636693" cy="890742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Satisfacción de malas practicas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0138" y="3302111"/>
            <a:ext cx="2601332" cy="1047949"/>
            <a:chOff x="4544127" y="4051494"/>
            <a:chExt cx="1388313" cy="498159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4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Finanzas Públicas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64644904-0DDE-4FE9-B14A-D732FBA97917}"/>
              </a:ext>
            </a:extLst>
          </p:cNvPr>
          <p:cNvCxnSpPr>
            <a:stCxn id="19" idx="2"/>
            <a:endCxn id="55" idx="0"/>
          </p:cNvCxnSpPr>
          <p:nvPr/>
        </p:nvCxnSpPr>
        <p:spPr>
          <a:xfrm flipH="1">
            <a:off x="5819382" y="1073469"/>
            <a:ext cx="2845" cy="41869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  <a:stCxn id="56" idx="2"/>
            <a:endCxn id="48" idx="0"/>
          </p:cNvCxnSpPr>
          <p:nvPr/>
        </p:nvCxnSpPr>
        <p:spPr>
          <a:xfrm flipH="1">
            <a:off x="5851565" y="2382909"/>
            <a:ext cx="3178" cy="46265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911774" y="2948489"/>
            <a:ext cx="3074254" cy="353622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cxnSpLocks/>
            <a:stCxn id="48" idx="3"/>
            <a:endCxn id="43" idx="0"/>
          </p:cNvCxnSpPr>
          <p:nvPr/>
        </p:nvCxnSpPr>
        <p:spPr>
          <a:xfrm>
            <a:off x="6717102" y="2948489"/>
            <a:ext cx="3161878" cy="288771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="" xmlns:a16="http://schemas.microsoft.com/office/drawing/2014/main" id="{5F3EC92D-CF40-4F94-B654-83945BD68CE8}"/>
              </a:ext>
            </a:extLst>
          </p:cNvPr>
          <p:cNvCxnSpPr>
            <a:cxnSpLocks/>
          </p:cNvCxnSpPr>
          <p:nvPr/>
        </p:nvCxnSpPr>
        <p:spPr>
          <a:xfrm>
            <a:off x="1911773" y="4350060"/>
            <a:ext cx="0" cy="509896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="" xmlns:a16="http://schemas.microsoft.com/office/drawing/2014/main" id="{86F20C04-1016-4EE7-A1B0-D0656B227F45}"/>
              </a:ext>
            </a:extLst>
          </p:cNvPr>
          <p:cNvCxnSpPr>
            <a:cxnSpLocks/>
          </p:cNvCxnSpPr>
          <p:nvPr/>
        </p:nvCxnSpPr>
        <p:spPr>
          <a:xfrm>
            <a:off x="1901398" y="4859956"/>
            <a:ext cx="7987936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98564" y="6545635"/>
            <a:ext cx="12093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 funcionalidad de control fiscal en Colombia por </a:t>
            </a:r>
            <a:r>
              <a:rPr lang="es-CO" sz="1600" dirty="0" err="1"/>
              <a:t>Villaci</a:t>
            </a:r>
            <a:r>
              <a:rPr lang="es-CO" sz="1600" dirty="0"/>
              <a:t> y Arroyave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C21B4DD-0692-43AB-BCEA-D152F087BE9F}"/>
              </a:ext>
            </a:extLst>
          </p:cNvPr>
          <p:cNvSpPr txBox="1"/>
          <p:nvPr/>
        </p:nvSpPr>
        <p:spPr>
          <a:xfrm>
            <a:off x="4825412" y="1108572"/>
            <a:ext cx="3534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evoluciona</a:t>
            </a:r>
          </a:p>
        </p:txBody>
      </p:sp>
      <p:cxnSp>
        <p:nvCxnSpPr>
          <p:cNvPr id="57" name="Conector recto 56">
            <a:extLst>
              <a:ext uri="{FF2B5EF4-FFF2-40B4-BE49-F238E27FC236}">
                <a16:creationId xmlns="" xmlns:a16="http://schemas.microsoft.com/office/drawing/2014/main" id="{587AEF3E-B82E-4A81-A032-22259BADD4A6}"/>
              </a:ext>
            </a:extLst>
          </p:cNvPr>
          <p:cNvCxnSpPr>
            <a:cxnSpLocks/>
          </p:cNvCxnSpPr>
          <p:nvPr/>
        </p:nvCxnSpPr>
        <p:spPr>
          <a:xfrm>
            <a:off x="9886437" y="4336597"/>
            <a:ext cx="0" cy="549863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5" name="Grupo 64">
            <a:extLst>
              <a:ext uri="{FF2B5EF4-FFF2-40B4-BE49-F238E27FC236}">
                <a16:creationId xmlns="" xmlns:a16="http://schemas.microsoft.com/office/drawing/2014/main" id="{95D29510-5A64-436A-A96A-E38BF2E27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0275" y="5867937"/>
            <a:ext cx="2176065" cy="628793"/>
            <a:chOff x="4544127" y="4051494"/>
            <a:chExt cx="1388313" cy="498159"/>
          </a:xfrm>
        </p:grpSpPr>
        <p:sp>
          <p:nvSpPr>
            <p:cNvPr id="67" name="Rectángulo 66">
              <a:extLst>
                <a:ext uri="{FF2B5EF4-FFF2-40B4-BE49-F238E27FC236}">
                  <a16:creationId xmlns="" xmlns:a16="http://schemas.microsoft.com/office/drawing/2014/main" id="{43CAB11F-BBB1-4A99-9C08-DEF5D09F100B}"/>
                </a:ext>
              </a:extLst>
            </p:cNvPr>
            <p:cNvSpPr/>
            <p:nvPr/>
          </p:nvSpPr>
          <p:spPr>
            <a:xfrm>
              <a:off x="4544127" y="4051494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Órganos de Control</a:t>
              </a:r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="" xmlns:a16="http://schemas.microsoft.com/office/drawing/2014/main" id="{C1FBED2E-1168-4BAB-A898-E6C110021286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="" xmlns:a16="http://schemas.microsoft.com/office/drawing/2014/main" id="{4C7CECA3-17FF-436A-A1D5-D574CA32D3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62412" y="5875249"/>
            <a:ext cx="2176065" cy="628794"/>
            <a:chOff x="4544127" y="4051493"/>
            <a:chExt cx="1388313" cy="498160"/>
          </a:xfrm>
        </p:grpSpPr>
        <p:sp>
          <p:nvSpPr>
            <p:cNvPr id="72" name="Rectángulo 71">
              <a:extLst>
                <a:ext uri="{FF2B5EF4-FFF2-40B4-BE49-F238E27FC236}">
                  <a16:creationId xmlns="" xmlns:a16="http://schemas.microsoft.com/office/drawing/2014/main" id="{963082BA-E0E7-475C-8005-7A0C7FC36D43}"/>
                </a:ext>
              </a:extLst>
            </p:cNvPr>
            <p:cNvSpPr/>
            <p:nvPr/>
          </p:nvSpPr>
          <p:spPr>
            <a:xfrm>
              <a:off x="4544127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Órganos de Judicialización</a:t>
              </a:r>
            </a:p>
          </p:txBody>
        </p:sp>
        <p:sp>
          <p:nvSpPr>
            <p:cNvPr id="73" name="Rectángulo 72">
              <a:extLst>
                <a:ext uri="{FF2B5EF4-FFF2-40B4-BE49-F238E27FC236}">
                  <a16:creationId xmlns="" xmlns:a16="http://schemas.microsoft.com/office/drawing/2014/main" id="{4E906E9C-5015-431F-9353-A7D849B0B816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4" name="Conector recto 33">
            <a:extLst>
              <a:ext uri="{FF2B5EF4-FFF2-40B4-BE49-F238E27FC236}">
                <a16:creationId xmlns="" xmlns:a16="http://schemas.microsoft.com/office/drawing/2014/main" id="{41778B70-4664-4D0B-94E7-355E24713AC2}"/>
              </a:ext>
            </a:extLst>
          </p:cNvPr>
          <p:cNvCxnSpPr/>
          <p:nvPr/>
        </p:nvCxnSpPr>
        <p:spPr>
          <a:xfrm>
            <a:off x="5895366" y="4846704"/>
            <a:ext cx="0" cy="381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angular 35">
            <a:extLst>
              <a:ext uri="{FF2B5EF4-FFF2-40B4-BE49-F238E27FC236}">
                <a16:creationId xmlns="" xmlns:a16="http://schemas.microsoft.com/office/drawing/2014/main" id="{17FA70AB-6B27-443A-8132-5D684AA5E6D9}"/>
              </a:ext>
            </a:extLst>
          </p:cNvPr>
          <p:cNvCxnSpPr>
            <a:endCxn id="67" idx="0"/>
          </p:cNvCxnSpPr>
          <p:nvPr/>
        </p:nvCxnSpPr>
        <p:spPr>
          <a:xfrm rot="10800000" flipV="1">
            <a:off x="4072388" y="5228037"/>
            <a:ext cx="1822978" cy="63989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: angular 44">
            <a:extLst>
              <a:ext uri="{FF2B5EF4-FFF2-40B4-BE49-F238E27FC236}">
                <a16:creationId xmlns="" xmlns:a16="http://schemas.microsoft.com/office/drawing/2014/main" id="{52759290-A4AF-49CE-9082-9F3F7BC04A24}"/>
              </a:ext>
            </a:extLst>
          </p:cNvPr>
          <p:cNvCxnSpPr>
            <a:endCxn id="72" idx="0"/>
          </p:cNvCxnSpPr>
          <p:nvPr/>
        </p:nvCxnSpPr>
        <p:spPr>
          <a:xfrm>
            <a:off x="5895366" y="5228037"/>
            <a:ext cx="2139159" cy="6472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uadroTexto 87">
            <a:extLst>
              <a:ext uri="{FF2B5EF4-FFF2-40B4-BE49-F238E27FC236}">
                <a16:creationId xmlns="" xmlns:a16="http://schemas.microsoft.com/office/drawing/2014/main" id="{568CB853-6561-430C-9B89-7106966D75AA}"/>
              </a:ext>
            </a:extLst>
          </p:cNvPr>
          <p:cNvSpPr txBox="1"/>
          <p:nvPr/>
        </p:nvSpPr>
        <p:spPr>
          <a:xfrm>
            <a:off x="4312195" y="4903029"/>
            <a:ext cx="3534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Siendo necesarios mecanismos efectivos</a:t>
            </a:r>
          </a:p>
        </p:txBody>
      </p:sp>
    </p:spTree>
    <p:extLst>
      <p:ext uri="{BB962C8B-B14F-4D97-AF65-F5344CB8AC3E}">
        <p14:creationId xmlns:p14="http://schemas.microsoft.com/office/powerpoint/2010/main" val="769062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2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40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043944" y="445222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776882" y="445222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78482" y="317289"/>
            <a:ext cx="2611651" cy="7019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FISCAL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622142" y="2193793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70209" y="2932344"/>
            <a:ext cx="2675699" cy="541051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Actos de desviación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2CBB694E-411D-4663-B0F9-EEDCC4F55295}"/>
              </a:ext>
            </a:extLst>
          </p:cNvPr>
          <p:cNvSpPr txBox="1"/>
          <p:nvPr/>
        </p:nvSpPr>
        <p:spPr>
          <a:xfrm>
            <a:off x="4811725" y="1001683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se basa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="" xmlns:a16="http://schemas.microsoft.com/office/drawing/2014/main" id="{73612DF9-6557-48CD-BD9B-CF255D40489B}"/>
              </a:ext>
            </a:extLst>
          </p:cNvPr>
          <p:cNvSpPr txBox="1"/>
          <p:nvPr/>
        </p:nvSpPr>
        <p:spPr>
          <a:xfrm>
            <a:off x="8426077" y="6210694"/>
            <a:ext cx="3765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control fiscal y el resarcimiento por Ossa Navas.</a:t>
            </a:r>
          </a:p>
        </p:txBody>
      </p:sp>
      <p:grpSp>
        <p:nvGrpSpPr>
          <p:cNvPr id="26" name="Grupo 25">
            <a:extLst>
              <a:ext uri="{FF2B5EF4-FFF2-40B4-BE49-F238E27FC236}">
                <a16:creationId xmlns="" xmlns:a16="http://schemas.microsoft.com/office/drawing/2014/main" id="{50336B1D-3C4E-4878-A367-FE7201AF1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45908" y="1567131"/>
            <a:ext cx="1759697" cy="591952"/>
            <a:chOff x="4544127" y="4051495"/>
            <a:chExt cx="1388313" cy="498158"/>
          </a:xfrm>
        </p:grpSpPr>
        <p:sp>
          <p:nvSpPr>
            <p:cNvPr id="27" name="Rectángulo 26">
              <a:extLst>
                <a:ext uri="{FF2B5EF4-FFF2-40B4-BE49-F238E27FC236}">
                  <a16:creationId xmlns="" xmlns:a16="http://schemas.microsoft.com/office/drawing/2014/main" id="{E3602949-1FDA-41E7-AB9A-CB7A8150CC90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Principios</a:t>
              </a: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A99C6011-C9B2-4AB8-A29D-DA71CC12D33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="" xmlns:a16="http://schemas.microsoft.com/office/drawing/2014/main" id="{9AE9F7E7-D295-4524-A808-4C80428783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55390" y="1622957"/>
            <a:ext cx="1759697" cy="591952"/>
            <a:chOff x="4544127" y="4051495"/>
            <a:chExt cx="1388313" cy="498158"/>
          </a:xfrm>
        </p:grpSpPr>
        <p:sp>
          <p:nvSpPr>
            <p:cNvPr id="30" name="Rectángulo 29">
              <a:extLst>
                <a:ext uri="{FF2B5EF4-FFF2-40B4-BE49-F238E27FC236}">
                  <a16:creationId xmlns="" xmlns:a16="http://schemas.microsoft.com/office/drawing/2014/main" id="{C31051FA-1C7C-4ABE-B565-9299146FF02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Sistemas de control</a:t>
              </a: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="" xmlns:a16="http://schemas.microsoft.com/office/drawing/2014/main" id="{915E30B1-2ECC-444B-8751-AE9CDA6E07A3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="" xmlns:a16="http://schemas.microsoft.com/office/drawing/2014/main" id="{0B36C409-72C4-4BD5-9FF1-13F6908939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14986" y="4023060"/>
            <a:ext cx="2675699" cy="541051"/>
            <a:chOff x="2810778" y="3168812"/>
            <a:chExt cx="1386596" cy="465716"/>
          </a:xfrm>
        </p:grpSpPr>
        <p:sp>
          <p:nvSpPr>
            <p:cNvPr id="33" name="Rectángulo 32">
              <a:extLst>
                <a:ext uri="{FF2B5EF4-FFF2-40B4-BE49-F238E27FC236}">
                  <a16:creationId xmlns="" xmlns:a16="http://schemas.microsoft.com/office/drawing/2014/main" id="{9A885CF1-0F6F-4117-88CE-836CA372B65C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Investigaciones</a:t>
              </a:r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="" xmlns:a16="http://schemas.microsoft.com/office/drawing/2014/main" id="{1636DC61-ED8C-4D56-9E25-AF375085503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="" xmlns:a16="http://schemas.microsoft.com/office/drawing/2014/main" id="{6476FF50-E85E-4912-913B-D75B3306C3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4292" y="5915030"/>
            <a:ext cx="2675699" cy="765594"/>
            <a:chOff x="2810778" y="3168812"/>
            <a:chExt cx="1386596" cy="465716"/>
          </a:xfrm>
        </p:grpSpPr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35092E9A-6AC4-48C7-915E-4D3DDEE75F08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Resarcimiento del patrimonio público</a:t>
              </a: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="" xmlns:a16="http://schemas.microsoft.com/office/drawing/2014/main" id="{3C8F17BE-E473-45E7-A841-E5675F402360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="" xmlns:a16="http://schemas.microsoft.com/office/drawing/2014/main" id="{F9F3B09B-2110-4FF1-94C8-7C5DC197F6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06093" y="5063534"/>
            <a:ext cx="2675699" cy="541051"/>
            <a:chOff x="2810778" y="3168812"/>
            <a:chExt cx="1386596" cy="465716"/>
          </a:xfrm>
        </p:grpSpPr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C2015266-CA94-46B0-9B07-E8B6B7905D42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Normatividad legal</a:t>
              </a:r>
            </a:p>
          </p:txBody>
        </p:sp>
        <p:sp>
          <p:nvSpPr>
            <p:cNvPr id="40" name="Rectángulo 39">
              <a:extLst>
                <a:ext uri="{FF2B5EF4-FFF2-40B4-BE49-F238E27FC236}">
                  <a16:creationId xmlns="" xmlns:a16="http://schemas.microsoft.com/office/drawing/2014/main" id="{2BA33802-9BC9-4CD6-A47A-520D16A93F4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" name="Conector: angular 3">
            <a:extLst>
              <a:ext uri="{FF2B5EF4-FFF2-40B4-BE49-F238E27FC236}">
                <a16:creationId xmlns="" xmlns:a16="http://schemas.microsoft.com/office/drawing/2014/main" id="{D83AF475-620F-4DC3-9859-AF95F2444C38}"/>
              </a:ext>
            </a:extLst>
          </p:cNvPr>
          <p:cNvCxnSpPr>
            <a:cxnSpLocks/>
            <a:stCxn id="19" idx="2"/>
            <a:endCxn id="30" idx="0"/>
          </p:cNvCxnSpPr>
          <p:nvPr/>
        </p:nvCxnSpPr>
        <p:spPr>
          <a:xfrm rot="5400000">
            <a:off x="3951503" y="90151"/>
            <a:ext cx="603669" cy="2461943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ector: angular 5">
            <a:extLst>
              <a:ext uri="{FF2B5EF4-FFF2-40B4-BE49-F238E27FC236}">
                <a16:creationId xmlns="" xmlns:a16="http://schemas.microsoft.com/office/drawing/2014/main" id="{65AFBAFB-9126-4ACF-9FD6-86320E9C4858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74674" y="155425"/>
            <a:ext cx="547843" cy="232857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: angular 7">
            <a:extLst>
              <a:ext uri="{FF2B5EF4-FFF2-40B4-BE49-F238E27FC236}">
                <a16:creationId xmlns="" xmlns:a16="http://schemas.microsoft.com/office/drawing/2014/main" id="{FE2D4B34-C394-40D2-855F-62D4D934F0FE}"/>
              </a:ext>
            </a:extLst>
          </p:cNvPr>
          <p:cNvCxnSpPr>
            <a:stCxn id="31" idx="2"/>
            <a:endCxn id="55" idx="0"/>
          </p:cNvCxnSpPr>
          <p:nvPr/>
        </p:nvCxnSpPr>
        <p:spPr>
          <a:xfrm rot="16200000" flipH="1">
            <a:off x="3960397" y="1302623"/>
            <a:ext cx="717435" cy="254200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: angular 9">
            <a:extLst>
              <a:ext uri="{FF2B5EF4-FFF2-40B4-BE49-F238E27FC236}">
                <a16:creationId xmlns="" xmlns:a16="http://schemas.microsoft.com/office/drawing/2014/main" id="{A27D51FD-65E0-4E0D-A882-4E7699BE11D2}"/>
              </a:ext>
            </a:extLst>
          </p:cNvPr>
          <p:cNvCxnSpPr>
            <a:cxnSpLocks/>
          </p:cNvCxnSpPr>
          <p:nvPr/>
        </p:nvCxnSpPr>
        <p:spPr>
          <a:xfrm rot="5400000">
            <a:off x="6340996" y="1447961"/>
            <a:ext cx="746757" cy="2248513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CuadroTexto 50">
            <a:extLst>
              <a:ext uri="{FF2B5EF4-FFF2-40B4-BE49-F238E27FC236}">
                <a16:creationId xmlns="" xmlns:a16="http://schemas.microsoft.com/office/drawing/2014/main" id="{5CEBA71A-5EB4-4930-BC9B-B3E04A3089FB}"/>
              </a:ext>
            </a:extLst>
          </p:cNvPr>
          <p:cNvSpPr txBox="1"/>
          <p:nvPr/>
        </p:nvSpPr>
        <p:spPr>
          <a:xfrm>
            <a:off x="5622142" y="2583956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 detectar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="" xmlns:a16="http://schemas.microsoft.com/office/drawing/2014/main" id="{F42B2476-BDF6-4C6C-8D55-D122B0B133D8}"/>
              </a:ext>
            </a:extLst>
          </p:cNvPr>
          <p:cNvSpPr txBox="1"/>
          <p:nvPr/>
        </p:nvSpPr>
        <p:spPr>
          <a:xfrm>
            <a:off x="4725748" y="3582363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adelantan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="" xmlns:a16="http://schemas.microsoft.com/office/drawing/2014/main" id="{8F1417F1-4B96-43E9-811F-1F8F605C810D}"/>
              </a:ext>
            </a:extLst>
          </p:cNvPr>
          <p:cNvCxnSpPr>
            <a:cxnSpLocks/>
          </p:cNvCxnSpPr>
          <p:nvPr/>
        </p:nvCxnSpPr>
        <p:spPr>
          <a:xfrm>
            <a:off x="5586245" y="3473395"/>
            <a:ext cx="8893" cy="54966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CuadroTexto 58">
            <a:extLst>
              <a:ext uri="{FF2B5EF4-FFF2-40B4-BE49-F238E27FC236}">
                <a16:creationId xmlns="" xmlns:a16="http://schemas.microsoft.com/office/drawing/2014/main" id="{6B21D454-3166-4FAC-8018-3E674DF93207}"/>
              </a:ext>
            </a:extLst>
          </p:cNvPr>
          <p:cNvSpPr txBox="1"/>
          <p:nvPr/>
        </p:nvSpPr>
        <p:spPr>
          <a:xfrm>
            <a:off x="5581798" y="4614444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bajo</a:t>
            </a:r>
          </a:p>
        </p:txBody>
      </p:sp>
      <p:cxnSp>
        <p:nvCxnSpPr>
          <p:cNvPr id="61" name="Conector recto de flecha 60">
            <a:extLst>
              <a:ext uri="{FF2B5EF4-FFF2-40B4-BE49-F238E27FC236}">
                <a16:creationId xmlns="" xmlns:a16="http://schemas.microsoft.com/office/drawing/2014/main" id="{26FF3DB5-930D-494D-958D-2126ED29D9C0}"/>
              </a:ext>
            </a:extLst>
          </p:cNvPr>
          <p:cNvCxnSpPr>
            <a:cxnSpLocks/>
          </p:cNvCxnSpPr>
          <p:nvPr/>
        </p:nvCxnSpPr>
        <p:spPr>
          <a:xfrm>
            <a:off x="5581798" y="4523500"/>
            <a:ext cx="8893" cy="54966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CuadroTexto 61">
            <a:extLst>
              <a:ext uri="{FF2B5EF4-FFF2-40B4-BE49-F238E27FC236}">
                <a16:creationId xmlns="" xmlns:a16="http://schemas.microsoft.com/office/drawing/2014/main" id="{9A0C4C98-BEF2-411F-89D5-5C9C0F080660}"/>
              </a:ext>
            </a:extLst>
          </p:cNvPr>
          <p:cNvSpPr txBox="1"/>
          <p:nvPr/>
        </p:nvSpPr>
        <p:spPr>
          <a:xfrm>
            <a:off x="5139944" y="5576897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 </a:t>
            </a:r>
          </a:p>
        </p:txBody>
      </p:sp>
      <p:cxnSp>
        <p:nvCxnSpPr>
          <p:cNvPr id="63" name="Conector recto de flecha 62">
            <a:extLst>
              <a:ext uri="{FF2B5EF4-FFF2-40B4-BE49-F238E27FC236}">
                <a16:creationId xmlns="" xmlns:a16="http://schemas.microsoft.com/office/drawing/2014/main" id="{37D7D26F-110E-4D2E-AE72-7D62CAF764BA}"/>
              </a:ext>
            </a:extLst>
          </p:cNvPr>
          <p:cNvCxnSpPr>
            <a:cxnSpLocks/>
          </p:cNvCxnSpPr>
          <p:nvPr/>
        </p:nvCxnSpPr>
        <p:spPr>
          <a:xfrm>
            <a:off x="5590116" y="5549875"/>
            <a:ext cx="0" cy="36182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862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1802295" y="2946151"/>
            <a:ext cx="1667806" cy="68258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ineficiencia contribuye</a:t>
            </a:r>
          </a:p>
        </p:txBody>
      </p: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361995" y="416464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094933" y="416464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30313" y="792377"/>
            <a:ext cx="5662628" cy="954199"/>
            <a:chOff x="5015999" y="1040449"/>
            <a:chExt cx="2160001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5999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FISCAL TERRITORIAL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185541" y="2059753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225121" y="2761384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03572" y="2961839"/>
            <a:ext cx="2830771" cy="1089499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 es proporcional en la relación costo-beneficio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3951" y="4318564"/>
            <a:ext cx="1833090" cy="893880"/>
            <a:chOff x="4544127" y="4051494"/>
            <a:chExt cx="1388313" cy="498159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4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Corrupción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cxnSpLocks/>
          </p:cNvCxnSpPr>
          <p:nvPr/>
        </p:nvCxnSpPr>
        <p:spPr>
          <a:xfrm rot="5400000">
            <a:off x="3699127" y="683648"/>
            <a:ext cx="1199575" cy="3325431"/>
          </a:xfrm>
          <a:prstGeom prst="bentConnector3">
            <a:avLst>
              <a:gd name="adj1" fmla="val 50000"/>
            </a:avLst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cxnSpLocks/>
            <a:stCxn id="19" idx="2"/>
            <a:endCxn id="43" idx="0"/>
          </p:cNvCxnSpPr>
          <p:nvPr/>
        </p:nvCxnSpPr>
        <p:spPr>
          <a:xfrm rot="16200000" flipH="1">
            <a:off x="7372308" y="335897"/>
            <a:ext cx="1215263" cy="4036620"/>
          </a:xfrm>
          <a:prstGeom prst="bentConnector3">
            <a:avLst>
              <a:gd name="adj1" fmla="val 50000"/>
            </a:avLst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178403" y="6294657"/>
            <a:ext cx="12093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control fiscal territorial y los paradigmas de su eficacia según Escalante Rueda. </a:t>
            </a:r>
          </a:p>
        </p:txBody>
      </p:sp>
      <p:grpSp>
        <p:nvGrpSpPr>
          <p:cNvPr id="49" name="Grupo 48">
            <a:extLst>
              <a:ext uri="{FF2B5EF4-FFF2-40B4-BE49-F238E27FC236}">
                <a16:creationId xmlns="" xmlns:a16="http://schemas.microsoft.com/office/drawing/2014/main" id="{463319DD-4B29-4CD5-8B5C-1307451AD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49231" y="4318564"/>
            <a:ext cx="2728081" cy="899545"/>
            <a:chOff x="4544127" y="4051494"/>
            <a:chExt cx="1388313" cy="498159"/>
          </a:xfrm>
        </p:grpSpPr>
        <p:sp>
          <p:nvSpPr>
            <p:cNvPr id="50" name="Rectángulo 49">
              <a:extLst>
                <a:ext uri="{FF2B5EF4-FFF2-40B4-BE49-F238E27FC236}">
                  <a16:creationId xmlns="" xmlns:a16="http://schemas.microsoft.com/office/drawing/2014/main" id="{B389CE20-442F-4051-8FE5-7FBF411D2FF8}"/>
                </a:ext>
              </a:extLst>
            </p:cNvPr>
            <p:cNvSpPr/>
            <p:nvPr/>
          </p:nvSpPr>
          <p:spPr>
            <a:xfrm>
              <a:off x="4544127" y="4051494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Manejo antieconómico de los recursos públicos</a:t>
              </a:r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="" xmlns:a16="http://schemas.microsoft.com/office/drawing/2014/main" id="{6886C0E5-6D5D-4100-A9A6-82961A8AF11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6" name="Conector: angular 15">
            <a:extLst>
              <a:ext uri="{FF2B5EF4-FFF2-40B4-BE49-F238E27FC236}">
                <a16:creationId xmlns="" xmlns:a16="http://schemas.microsoft.com/office/drawing/2014/main" id="{FE4B5308-1CDB-4566-B8E1-F4C44AB8F483}"/>
              </a:ext>
            </a:extLst>
          </p:cNvPr>
          <p:cNvCxnSpPr>
            <a:cxnSpLocks/>
            <a:stCxn id="48" idx="2"/>
            <a:endCxn id="61" idx="0"/>
          </p:cNvCxnSpPr>
          <p:nvPr/>
        </p:nvCxnSpPr>
        <p:spPr>
          <a:xfrm rot="5400000">
            <a:off x="1656726" y="3339091"/>
            <a:ext cx="689833" cy="126911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1360C1FB-FC6A-4625-9E17-880422DCA4C9}"/>
              </a:ext>
            </a:extLst>
          </p:cNvPr>
          <p:cNvCxnSpPr>
            <a:cxnSpLocks/>
            <a:stCxn id="48" idx="2"/>
            <a:endCxn id="50" idx="0"/>
          </p:cNvCxnSpPr>
          <p:nvPr/>
        </p:nvCxnSpPr>
        <p:spPr>
          <a:xfrm rot="16200000" flipH="1">
            <a:off x="3069840" y="3195089"/>
            <a:ext cx="689833" cy="1557116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197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878369" y="1973737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permea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4124883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4124883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80818" y="357174"/>
            <a:ext cx="3132494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FENOMENO DE LA CORRUPCIÓN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28655" y="2319143"/>
            <a:ext cx="2507646" cy="875417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Agendas de desarrollo internacional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91277" y="4074378"/>
            <a:ext cx="1163725" cy="716698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Reformas 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8552" y="2319143"/>
            <a:ext cx="2003070" cy="88448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Agendas políticas de la región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  <a:stCxn id="19" idx="2"/>
            <a:endCxn id="48" idx="0"/>
          </p:cNvCxnSpPr>
          <p:nvPr/>
        </p:nvCxnSpPr>
        <p:spPr>
          <a:xfrm flipH="1">
            <a:off x="5743906" y="1311373"/>
            <a:ext cx="3159" cy="66236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855433" y="2076661"/>
            <a:ext cx="3022936" cy="242481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stCxn id="48" idx="3"/>
            <a:endCxn id="43" idx="0"/>
          </p:cNvCxnSpPr>
          <p:nvPr/>
        </p:nvCxnSpPr>
        <p:spPr>
          <a:xfrm>
            <a:off x="6609443" y="2076662"/>
            <a:ext cx="2754690" cy="242481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7783421" y="6227750"/>
            <a:ext cx="440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control de la corrupción en América Latina por Ramos Rollón</a:t>
            </a:r>
          </a:p>
        </p:txBody>
      </p:sp>
      <p:grpSp>
        <p:nvGrpSpPr>
          <p:cNvPr id="58" name="Grupo 57">
            <a:extLst>
              <a:ext uri="{FF2B5EF4-FFF2-40B4-BE49-F238E27FC236}">
                <a16:creationId xmlns="" xmlns:a16="http://schemas.microsoft.com/office/drawing/2014/main" id="{127D6EB8-590B-4A0A-9CD7-59E6759C1E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5012" y="6147181"/>
            <a:ext cx="2149824" cy="646330"/>
            <a:chOff x="2827664" y="3168809"/>
            <a:chExt cx="1369710" cy="465719"/>
          </a:xfrm>
        </p:grpSpPr>
        <p:sp>
          <p:nvSpPr>
            <p:cNvPr id="60" name="Rectángulo 59">
              <a:extLst>
                <a:ext uri="{FF2B5EF4-FFF2-40B4-BE49-F238E27FC236}">
                  <a16:creationId xmlns="" xmlns:a16="http://schemas.microsoft.com/office/drawing/2014/main" id="{17B13C2C-BFAB-4710-9DF2-93179F7E81CA}"/>
                </a:ext>
              </a:extLst>
            </p:cNvPr>
            <p:cNvSpPr/>
            <p:nvPr/>
          </p:nvSpPr>
          <p:spPr>
            <a:xfrm>
              <a:off x="2827664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promoción del buen gobierno</a:t>
              </a:r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5574B180-A02C-4CD5-B05F-002A6A940784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C2F520F2-ED8A-4EBE-BB54-BE9C01D58D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78964" y="5112245"/>
            <a:ext cx="1818101" cy="646335"/>
            <a:chOff x="2810778" y="3168806"/>
            <a:chExt cx="1386596" cy="465722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E1E32392-2484-4B47-8C72-74D7C33806BA}"/>
                </a:ext>
              </a:extLst>
            </p:cNvPr>
            <p:cNvSpPr/>
            <p:nvPr/>
          </p:nvSpPr>
          <p:spPr>
            <a:xfrm>
              <a:off x="2810778" y="3168806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Cooperación internacional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47E7EC17-D59C-475D-9AE7-1E1D95E07609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2" name="Conector: angular 11">
            <a:extLst>
              <a:ext uri="{FF2B5EF4-FFF2-40B4-BE49-F238E27FC236}">
                <a16:creationId xmlns="" xmlns:a16="http://schemas.microsoft.com/office/drawing/2014/main" id="{EA2DADD2-019A-4917-9786-38FE35BFE380}"/>
              </a:ext>
            </a:extLst>
          </p:cNvPr>
          <p:cNvCxnSpPr>
            <a:stCxn id="63" idx="2"/>
            <a:endCxn id="90" idx="0"/>
          </p:cNvCxnSpPr>
          <p:nvPr/>
        </p:nvCxnSpPr>
        <p:spPr>
          <a:xfrm rot="16200000" flipH="1">
            <a:off x="3339662" y="1748703"/>
            <a:ext cx="870753" cy="378059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: angular 14">
            <a:extLst>
              <a:ext uri="{FF2B5EF4-FFF2-40B4-BE49-F238E27FC236}">
                <a16:creationId xmlns="" xmlns:a16="http://schemas.microsoft.com/office/drawing/2014/main" id="{E9508093-AE25-4379-9B6D-7E7A1969D0C4}"/>
              </a:ext>
            </a:extLst>
          </p:cNvPr>
          <p:cNvCxnSpPr>
            <a:cxnSpLocks/>
          </p:cNvCxnSpPr>
          <p:nvPr/>
        </p:nvCxnSpPr>
        <p:spPr>
          <a:xfrm rot="5400000">
            <a:off x="7093171" y="1779978"/>
            <a:ext cx="879818" cy="3735487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="" xmlns:a16="http://schemas.microsoft.com/office/drawing/2014/main" id="{E5F5D094-9304-4EDF-8216-0BC70DACD841}"/>
              </a:ext>
            </a:extLst>
          </p:cNvPr>
          <p:cNvCxnSpPr>
            <a:stCxn id="91" idx="2"/>
            <a:endCxn id="41" idx="0"/>
          </p:cNvCxnSpPr>
          <p:nvPr/>
        </p:nvCxnSpPr>
        <p:spPr>
          <a:xfrm flipH="1">
            <a:off x="5675823" y="4791076"/>
            <a:ext cx="5120" cy="321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="" xmlns:a16="http://schemas.microsoft.com/office/drawing/2014/main" id="{A0E9F05D-3400-4EF8-8428-9D7274F55913}"/>
              </a:ext>
            </a:extLst>
          </p:cNvPr>
          <p:cNvCxnSpPr>
            <a:stCxn id="45" idx="2"/>
            <a:endCxn id="60" idx="0"/>
          </p:cNvCxnSpPr>
          <p:nvPr/>
        </p:nvCxnSpPr>
        <p:spPr>
          <a:xfrm flipH="1">
            <a:off x="5698582" y="5758580"/>
            <a:ext cx="1624" cy="388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="" xmlns:a16="http://schemas.microsoft.com/office/drawing/2014/main" id="{D4A9D0D1-F111-4E50-B78F-AC8413C2D04E}"/>
              </a:ext>
            </a:extLst>
          </p:cNvPr>
          <p:cNvSpPr txBox="1"/>
          <p:nvPr/>
        </p:nvSpPr>
        <p:spPr>
          <a:xfrm>
            <a:off x="5613269" y="3683779"/>
            <a:ext cx="2774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conllevando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="" xmlns:a16="http://schemas.microsoft.com/office/drawing/2014/main" id="{C5D9DF78-1697-4FC3-91FE-C6FF46F5A13E}"/>
              </a:ext>
            </a:extLst>
          </p:cNvPr>
          <p:cNvSpPr txBox="1"/>
          <p:nvPr/>
        </p:nvSpPr>
        <p:spPr>
          <a:xfrm>
            <a:off x="4852309" y="4777689"/>
            <a:ext cx="2774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apoyadas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="" xmlns:a16="http://schemas.microsoft.com/office/drawing/2014/main" id="{E41A3083-448A-40D5-AF2F-0583817F7684}"/>
              </a:ext>
            </a:extLst>
          </p:cNvPr>
          <p:cNvSpPr txBox="1"/>
          <p:nvPr/>
        </p:nvSpPr>
        <p:spPr>
          <a:xfrm>
            <a:off x="5665856" y="5758620"/>
            <a:ext cx="2774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</a:t>
            </a:r>
          </a:p>
        </p:txBody>
      </p:sp>
    </p:spTree>
    <p:extLst>
      <p:ext uri="{BB962C8B-B14F-4D97-AF65-F5344CB8AC3E}">
        <p14:creationId xmlns:p14="http://schemas.microsoft.com/office/powerpoint/2010/main" val="1396825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2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40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5" y="437271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3" y="437271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39045" y="249613"/>
            <a:ext cx="2826905" cy="1053285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ORGANISMOS DE CONTROL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807673" y="2114281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92265" y="1816177"/>
            <a:ext cx="3176359" cy="523783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Auditorías financieras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="" xmlns:a16="http://schemas.microsoft.com/office/drawing/2014/main" id="{C67E77AF-70D7-430F-980C-2C5040F7F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88896" y="2802069"/>
            <a:ext cx="2851871" cy="800809"/>
            <a:chOff x="2810778" y="3189503"/>
            <a:chExt cx="1386596" cy="445025"/>
          </a:xfrm>
        </p:grpSpPr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F43F771F-790A-42A1-A3AB-AA14497D8189}"/>
                </a:ext>
              </a:extLst>
            </p:cNvPr>
            <p:cNvSpPr/>
            <p:nvPr/>
          </p:nvSpPr>
          <p:spPr>
            <a:xfrm>
              <a:off x="2810778" y="3189503"/>
              <a:ext cx="1368000" cy="410069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Profesionales expertos en auditoría y NIF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="" xmlns:a16="http://schemas.microsoft.com/office/drawing/2014/main" id="{C1BAD044-AF5A-4EF5-94B8-6FBC5F0E178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="" xmlns:a16="http://schemas.microsoft.com/office/drawing/2014/main" id="{0E73E68E-ACFF-4FA7-BBA2-CCF81DE1DE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2564" y="4029162"/>
            <a:ext cx="2385393" cy="567622"/>
            <a:chOff x="2810778" y="3168812"/>
            <a:chExt cx="1386596" cy="465716"/>
          </a:xfrm>
        </p:grpSpPr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6B6DB075-3952-47F5-ACC0-30D5101EA0F9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Revisores fiscales</a:t>
              </a:r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="" xmlns:a16="http://schemas.microsoft.com/office/drawing/2014/main" id="{2BF620CD-CBE9-44A0-A41E-FA426FDE51C7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3" name="Conector recto de flecha 12">
            <a:extLst>
              <a:ext uri="{FF2B5EF4-FFF2-40B4-BE49-F238E27FC236}">
                <a16:creationId xmlns="" xmlns:a16="http://schemas.microsoft.com/office/drawing/2014/main" id="{BE1EE254-8757-49A8-AA70-E25AFC31BF45}"/>
              </a:ext>
            </a:extLst>
          </p:cNvPr>
          <p:cNvCxnSpPr>
            <a:stCxn id="19" idx="2"/>
            <a:endCxn id="55" idx="0"/>
          </p:cNvCxnSpPr>
          <p:nvPr/>
        </p:nvCxnSpPr>
        <p:spPr>
          <a:xfrm>
            <a:off x="5552498" y="1302898"/>
            <a:ext cx="6647" cy="51327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="" xmlns:a16="http://schemas.microsoft.com/office/drawing/2014/main" id="{605CF0A5-876A-4780-8564-DD2B503B2526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 flipH="1">
            <a:off x="5595708" y="2339960"/>
            <a:ext cx="6036" cy="46210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="" xmlns:a16="http://schemas.microsoft.com/office/drawing/2014/main" id="{73B09534-5FC6-4232-A1E3-8017700844E1}"/>
              </a:ext>
            </a:extLst>
          </p:cNvPr>
          <p:cNvCxnSpPr>
            <a:stCxn id="58" idx="2"/>
            <a:endCxn id="65" idx="0"/>
          </p:cNvCxnSpPr>
          <p:nvPr/>
        </p:nvCxnSpPr>
        <p:spPr>
          <a:xfrm flipH="1">
            <a:off x="5629265" y="3602878"/>
            <a:ext cx="4690" cy="42628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2CBB694E-411D-4663-B0F9-EEDCC4F55295}"/>
              </a:ext>
            </a:extLst>
          </p:cNvPr>
          <p:cNvSpPr txBox="1"/>
          <p:nvPr/>
        </p:nvSpPr>
        <p:spPr>
          <a:xfrm>
            <a:off x="4740633" y="1380064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ejecutan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="" xmlns:a16="http://schemas.microsoft.com/office/drawing/2014/main" id="{19A7BDE5-1D50-49CB-90AE-51BE16615A70}"/>
              </a:ext>
            </a:extLst>
          </p:cNvPr>
          <p:cNvSpPr txBox="1"/>
          <p:nvPr/>
        </p:nvSpPr>
        <p:spPr>
          <a:xfrm>
            <a:off x="5645261" y="2427677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requiriendo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="" xmlns:a16="http://schemas.microsoft.com/office/drawing/2014/main" id="{5095E63E-FE64-463D-AF58-E1A619000270}"/>
              </a:ext>
            </a:extLst>
          </p:cNvPr>
          <p:cNvSpPr txBox="1"/>
          <p:nvPr/>
        </p:nvSpPr>
        <p:spPr>
          <a:xfrm>
            <a:off x="4837044" y="3613639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como son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="" xmlns:a16="http://schemas.microsoft.com/office/drawing/2014/main" id="{73612DF9-6557-48CD-BD9B-CF255D40489B}"/>
              </a:ext>
            </a:extLst>
          </p:cNvPr>
          <p:cNvSpPr txBox="1"/>
          <p:nvPr/>
        </p:nvSpPr>
        <p:spPr>
          <a:xfrm>
            <a:off x="7924808" y="5911658"/>
            <a:ext cx="4267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fortalecimiento de los órganos de control con revisores fiscales según Bolaños, Bolaños y Diaz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="" xmlns:a16="http://schemas.microsoft.com/office/drawing/2014/main" id="{8C3C6C5E-6E5A-4371-A21D-27A2EF5417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37471" y="5012924"/>
            <a:ext cx="3700578" cy="567622"/>
            <a:chOff x="2810778" y="3168812"/>
            <a:chExt cx="1386596" cy="465716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F9C993CD-90AC-4B2C-AE7C-F75FD1FCB6A6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Mejor desempeño profesional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15E46498-742D-4717-92E1-94CCFAFDA85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CuadroTexto 30">
            <a:extLst>
              <a:ext uri="{FF2B5EF4-FFF2-40B4-BE49-F238E27FC236}">
                <a16:creationId xmlns="" xmlns:a16="http://schemas.microsoft.com/office/drawing/2014/main" id="{55034541-BEE2-410A-884D-8169AB35A15F}"/>
              </a:ext>
            </a:extLst>
          </p:cNvPr>
          <p:cNvSpPr txBox="1"/>
          <p:nvPr/>
        </p:nvSpPr>
        <p:spPr>
          <a:xfrm>
            <a:off x="4495064" y="5549608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que contribuya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="" xmlns:a16="http://schemas.microsoft.com/office/drawing/2014/main" id="{197D25B8-AF59-4A2F-8001-138927BC33D8}"/>
              </a:ext>
            </a:extLst>
          </p:cNvPr>
          <p:cNvCxnSpPr>
            <a:stCxn id="67" idx="2"/>
            <a:endCxn id="28" idx="0"/>
          </p:cNvCxnSpPr>
          <p:nvPr/>
        </p:nvCxnSpPr>
        <p:spPr>
          <a:xfrm>
            <a:off x="5661256" y="4596784"/>
            <a:ext cx="1690" cy="41614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5" name="Grupo 34">
            <a:extLst>
              <a:ext uri="{FF2B5EF4-FFF2-40B4-BE49-F238E27FC236}">
                <a16:creationId xmlns="" xmlns:a16="http://schemas.microsoft.com/office/drawing/2014/main" id="{31A310D0-D308-44CD-8E90-10CE7F06C3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6971" y="5911658"/>
            <a:ext cx="3700578" cy="749163"/>
            <a:chOff x="2810778" y="3168812"/>
            <a:chExt cx="1386596" cy="465716"/>
          </a:xfrm>
        </p:grpSpPr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20D5DB0D-A389-45B1-87AA-BB6A16A04B21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Minimizar riesgos de corrupción</a:t>
              </a: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="" xmlns:a16="http://schemas.microsoft.com/office/drawing/2014/main" id="{37220E17-356A-4F9F-BE23-7791F58EA4C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2BAF0826-6323-4DC1-B329-E4DF14FC3086}"/>
              </a:ext>
            </a:extLst>
          </p:cNvPr>
          <p:cNvCxnSpPr>
            <a:stCxn id="29" idx="2"/>
            <a:endCxn id="36" idx="0"/>
          </p:cNvCxnSpPr>
          <p:nvPr/>
        </p:nvCxnSpPr>
        <p:spPr>
          <a:xfrm flipH="1">
            <a:off x="5702446" y="5580546"/>
            <a:ext cx="10129" cy="33111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CuadroTexto 39">
            <a:extLst>
              <a:ext uri="{FF2B5EF4-FFF2-40B4-BE49-F238E27FC236}">
                <a16:creationId xmlns="" xmlns:a16="http://schemas.microsoft.com/office/drawing/2014/main" id="{02783B00-1B93-421D-8C56-99BE2B2F1013}"/>
              </a:ext>
            </a:extLst>
          </p:cNvPr>
          <p:cNvSpPr txBox="1"/>
          <p:nvPr/>
        </p:nvSpPr>
        <p:spPr>
          <a:xfrm>
            <a:off x="5661256" y="4628168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 lograr</a:t>
            </a:r>
          </a:p>
        </p:txBody>
      </p:sp>
    </p:spTree>
    <p:extLst>
      <p:ext uri="{BB962C8B-B14F-4D97-AF65-F5344CB8AC3E}">
        <p14:creationId xmlns:p14="http://schemas.microsoft.com/office/powerpoint/2010/main" val="201940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838613" y="1973737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Función ejercida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4124883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4124883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27810" y="357174"/>
            <a:ext cx="3132494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REVISORÍA </a:t>
              </a: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FISCAL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69687" y="2991291"/>
            <a:ext cx="2507646" cy="875417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Sector privado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37046" y="5335843"/>
            <a:ext cx="3023258" cy="984367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Lucha contra la corrupción en Colombia.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8473" y="2991291"/>
            <a:ext cx="2003070" cy="88448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Sector público 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  <a:stCxn id="19" idx="2"/>
            <a:endCxn id="48" idx="0"/>
          </p:cNvCxnSpPr>
          <p:nvPr/>
        </p:nvCxnSpPr>
        <p:spPr>
          <a:xfrm>
            <a:off x="5694057" y="1311373"/>
            <a:ext cx="10093" cy="66236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815355" y="2076661"/>
            <a:ext cx="3023259" cy="914629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stCxn id="48" idx="3"/>
            <a:endCxn id="43" idx="0"/>
          </p:cNvCxnSpPr>
          <p:nvPr/>
        </p:nvCxnSpPr>
        <p:spPr>
          <a:xfrm>
            <a:off x="6569687" y="2076662"/>
            <a:ext cx="2835478" cy="914629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7783421" y="6227750"/>
            <a:ext cx="440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 revisoría fiscal y la corrupción en Colombia según López Carvajal</a:t>
            </a:r>
          </a:p>
        </p:txBody>
      </p:sp>
      <p:cxnSp>
        <p:nvCxnSpPr>
          <p:cNvPr id="12" name="Conector: angular 11">
            <a:extLst>
              <a:ext uri="{FF2B5EF4-FFF2-40B4-BE49-F238E27FC236}">
                <a16:creationId xmlns="" xmlns:a16="http://schemas.microsoft.com/office/drawing/2014/main" id="{EA2DADD2-019A-4917-9786-38FE35BFE380}"/>
              </a:ext>
            </a:extLst>
          </p:cNvPr>
          <p:cNvCxnSpPr>
            <a:cxnSpLocks/>
            <a:stCxn id="63" idx="2"/>
            <a:endCxn id="90" idx="0"/>
          </p:cNvCxnSpPr>
          <p:nvPr/>
        </p:nvCxnSpPr>
        <p:spPr>
          <a:xfrm rot="16200000" flipH="1">
            <a:off x="3056497" y="2663938"/>
            <a:ext cx="1460070" cy="388374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DDB3D228-B504-409A-A518-A9F8DB6FFC01}"/>
              </a:ext>
            </a:extLst>
          </p:cNvPr>
          <p:cNvCxnSpPr>
            <a:stCxn id="44" idx="2"/>
            <a:endCxn id="90" idx="0"/>
          </p:cNvCxnSpPr>
          <p:nvPr/>
        </p:nvCxnSpPr>
        <p:spPr>
          <a:xfrm rot="5400000">
            <a:off x="6850562" y="2744549"/>
            <a:ext cx="1469135" cy="371345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CB0351A5-B51A-44F0-A442-343BFD2122BD}"/>
              </a:ext>
            </a:extLst>
          </p:cNvPr>
          <p:cNvSpPr txBox="1"/>
          <p:nvPr/>
        </p:nvSpPr>
        <p:spPr>
          <a:xfrm>
            <a:off x="5694057" y="4793099"/>
            <a:ext cx="1193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incide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91724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n 117" descr="Cerca de sombra en el suelo">
            <a:extLst>
              <a:ext uri="{FF2B5EF4-FFF2-40B4-BE49-F238E27FC236}">
                <a16:creationId xmlns="" xmlns:a16="http://schemas.microsoft.com/office/drawing/2014/main" id="{04E5C79A-5F03-432C-A7DD-F56A019FB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821" y="1230259"/>
            <a:ext cx="3314700" cy="952499"/>
          </a:xfrm>
          <a:prstGeom prst="rect">
            <a:avLst/>
          </a:prstGeom>
        </p:spPr>
      </p:pic>
      <p:grpSp>
        <p:nvGrpSpPr>
          <p:cNvPr id="62" name="Grupo 61">
            <a:extLst>
              <a:ext uri="{FF2B5EF4-FFF2-40B4-BE49-F238E27FC236}">
                <a16:creationId xmlns="" xmlns:a16="http://schemas.microsoft.com/office/drawing/2014/main" id="{6B70B1D5-F5F8-429D-818A-E1CFA491E8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88154" y="4577322"/>
            <a:ext cx="2329732" cy="540103"/>
            <a:chOff x="2810778" y="3168812"/>
            <a:chExt cx="1386596" cy="465716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Recursos Públicos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3" name="Grupo 142">
            <a:extLst>
              <a:ext uri="{FF2B5EF4-FFF2-40B4-BE49-F238E27FC236}">
                <a16:creationId xmlns="" xmlns:a16="http://schemas.microsoft.com/office/drawing/2014/main" id="{A7FDD8A7-CFFE-444B-B060-3135DC79A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285" y="2625971"/>
            <a:ext cx="1760084" cy="603488"/>
            <a:chOff x="4543836" y="4051495"/>
            <a:chExt cx="1368291" cy="590904"/>
          </a:xfrm>
        </p:grpSpPr>
        <p:sp>
          <p:nvSpPr>
            <p:cNvPr id="34" name="Rectángulo 33">
              <a:extLst>
                <a:ext uri="{FF2B5EF4-FFF2-40B4-BE49-F238E27FC236}">
                  <a16:creationId xmlns="" xmlns:a16="http://schemas.microsoft.com/office/drawing/2014/main" id="{D40A1091-7963-4FCA-B6AC-CF2BAC353AB4}"/>
                </a:ext>
              </a:extLst>
            </p:cNvPr>
            <p:cNvSpPr/>
            <p:nvPr/>
          </p:nvSpPr>
          <p:spPr>
            <a:xfrm>
              <a:off x="4544127" y="4051495"/>
              <a:ext cx="1368000" cy="59090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Procedimientos</a:t>
              </a: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2B15FDBC-A1A2-4EF5-8C71-FAA9372402A8}"/>
                </a:ext>
              </a:extLst>
            </p:cNvPr>
            <p:cNvSpPr/>
            <p:nvPr/>
          </p:nvSpPr>
          <p:spPr>
            <a:xfrm>
              <a:off x="4543836" y="4506531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700" dirty="0">
                  <a:solidFill>
                    <a:schemeClr val="bg1"/>
                  </a:solidFill>
                </a:rPr>
                <a:t>|</a:t>
              </a:r>
            </a:p>
          </p:txBody>
        </p:sp>
      </p:grp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1296730" y="1466038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 basarse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63598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496536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69535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42829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06391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53592" y="348671"/>
            <a:ext cx="2738164" cy="1029258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PÚBLICO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101479" y="2257800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upo 104">
            <a:extLst>
              <a:ext uri="{FF2B5EF4-FFF2-40B4-BE49-F238E27FC236}">
                <a16:creationId xmlns="" xmlns:a16="http://schemas.microsoft.com/office/drawing/2014/main" id="{F7AAF140-8130-41C3-B52C-5E5336B92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82963" y="2636581"/>
            <a:ext cx="1708234" cy="498158"/>
            <a:chOff x="4544127" y="4051495"/>
            <a:chExt cx="1388313" cy="498158"/>
          </a:xfrm>
        </p:grpSpPr>
        <p:sp>
          <p:nvSpPr>
            <p:cNvPr id="106" name="Rectángulo 105">
              <a:extLst>
                <a:ext uri="{FF2B5EF4-FFF2-40B4-BE49-F238E27FC236}">
                  <a16:creationId xmlns="" xmlns:a16="http://schemas.microsoft.com/office/drawing/2014/main" id="{BE7AB841-EDB4-46C0-906D-F4253D053D6C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Independiente</a:t>
              </a:r>
            </a:p>
          </p:txBody>
        </p:sp>
        <p:sp>
          <p:nvSpPr>
            <p:cNvPr id="107" name="Rectángulo 106">
              <a:extLst>
                <a:ext uri="{FF2B5EF4-FFF2-40B4-BE49-F238E27FC236}">
                  <a16:creationId xmlns="" xmlns:a16="http://schemas.microsoft.com/office/drawing/2014/main" id="{5395063C-A592-4318-B57D-F0A4ED3F1519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FD23C2EA-0699-4BE7-8EBD-7297928932ED}"/>
              </a:ext>
            </a:extLst>
          </p:cNvPr>
          <p:cNvSpPr/>
          <p:nvPr/>
        </p:nvSpPr>
        <p:spPr>
          <a:xfrm>
            <a:off x="9224286" y="1466037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 ser</a:t>
            </a:r>
          </a:p>
        </p:txBody>
      </p:sp>
      <p:cxnSp>
        <p:nvCxnSpPr>
          <p:cNvPr id="4" name="Conector: angular 3">
            <a:extLst>
              <a:ext uri="{FF2B5EF4-FFF2-40B4-BE49-F238E27FC236}">
                <a16:creationId xmlns="" xmlns:a16="http://schemas.microsoft.com/office/drawing/2014/main" id="{CFF9791B-45BE-4CEF-BB13-87B28A8FCFEF}"/>
              </a:ext>
            </a:extLst>
          </p:cNvPr>
          <p:cNvCxnSpPr>
            <a:cxnSpLocks/>
            <a:stCxn id="18" idx="1"/>
            <a:endCxn id="48" idx="0"/>
          </p:cNvCxnSpPr>
          <p:nvPr/>
        </p:nvCxnSpPr>
        <p:spPr>
          <a:xfrm rot="10800000" flipV="1">
            <a:off x="2165236" y="861308"/>
            <a:ext cx="2488356" cy="604730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: angular 6">
            <a:extLst>
              <a:ext uri="{FF2B5EF4-FFF2-40B4-BE49-F238E27FC236}">
                <a16:creationId xmlns="" xmlns:a16="http://schemas.microsoft.com/office/drawing/2014/main" id="{403F0228-154D-4294-814A-53163A4C2B3D}"/>
              </a:ext>
            </a:extLst>
          </p:cNvPr>
          <p:cNvCxnSpPr>
            <a:stCxn id="18" idx="3"/>
            <a:endCxn id="37" idx="0"/>
          </p:cNvCxnSpPr>
          <p:nvPr/>
        </p:nvCxnSpPr>
        <p:spPr>
          <a:xfrm>
            <a:off x="7391756" y="861308"/>
            <a:ext cx="2701036" cy="604729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14935" y="2637508"/>
            <a:ext cx="1388313" cy="591952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Objetivos Claros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="" xmlns:a16="http://schemas.microsoft.com/office/drawing/2014/main" id="{460B2341-F879-495A-AD0B-F393E885E5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90855" y="2625972"/>
            <a:ext cx="1708234" cy="498158"/>
            <a:chOff x="4544127" y="4051495"/>
            <a:chExt cx="1388313" cy="498158"/>
          </a:xfrm>
        </p:grpSpPr>
        <p:sp>
          <p:nvSpPr>
            <p:cNvPr id="46" name="Rectángulo 45">
              <a:extLst>
                <a:ext uri="{FF2B5EF4-FFF2-40B4-BE49-F238E27FC236}">
                  <a16:creationId xmlns="" xmlns:a16="http://schemas.microsoft.com/office/drawing/2014/main" id="{02F09A3D-F362-45DE-B856-45D3F171E97B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Efectivo</a:t>
              </a:r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="" xmlns:a16="http://schemas.microsoft.com/office/drawing/2014/main" id="{CE78AAB6-119F-4588-9BA0-E8A3E9723764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4" name="Conector: angular 13">
            <a:extLst>
              <a:ext uri="{FF2B5EF4-FFF2-40B4-BE49-F238E27FC236}">
                <a16:creationId xmlns="" xmlns:a16="http://schemas.microsoft.com/office/drawing/2014/main" id="{7F552734-5538-421A-870D-98B314FC103D}"/>
              </a:ext>
            </a:extLst>
          </p:cNvPr>
          <p:cNvCxnSpPr>
            <a:stCxn id="48" idx="2"/>
            <a:endCxn id="34" idx="0"/>
          </p:cNvCxnSpPr>
          <p:nvPr/>
        </p:nvCxnSpPr>
        <p:spPr>
          <a:xfrm rot="5400000">
            <a:off x="1169930" y="1630665"/>
            <a:ext cx="937890" cy="1052722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5B0E98C5-4014-4A19-AED2-DD402FFDDA8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57372" y="1695944"/>
            <a:ext cx="949427" cy="933699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="" xmlns:a16="http://schemas.microsoft.com/office/drawing/2014/main" id="{79F79B51-D410-43B8-90EF-8A752ADE1F87}"/>
              </a:ext>
            </a:extLst>
          </p:cNvPr>
          <p:cNvCxnSpPr>
            <a:stCxn id="37" idx="2"/>
            <a:endCxn id="106" idx="0"/>
          </p:cNvCxnSpPr>
          <p:nvPr/>
        </p:nvCxnSpPr>
        <p:spPr>
          <a:xfrm rot="5400000">
            <a:off x="9134438" y="1678226"/>
            <a:ext cx="948501" cy="968209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: angular 23">
            <a:extLst>
              <a:ext uri="{FF2B5EF4-FFF2-40B4-BE49-F238E27FC236}">
                <a16:creationId xmlns="" xmlns:a16="http://schemas.microsoft.com/office/drawing/2014/main" id="{182433EC-5A93-4C1D-BF7C-67DF97C19F5E}"/>
              </a:ext>
            </a:extLst>
          </p:cNvPr>
          <p:cNvCxnSpPr>
            <a:stCxn id="37" idx="2"/>
            <a:endCxn id="46" idx="0"/>
          </p:cNvCxnSpPr>
          <p:nvPr/>
        </p:nvCxnSpPr>
        <p:spPr>
          <a:xfrm rot="16200000" flipH="1">
            <a:off x="10143687" y="1637184"/>
            <a:ext cx="937892" cy="1039683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: angular 25">
            <a:extLst>
              <a:ext uri="{FF2B5EF4-FFF2-40B4-BE49-F238E27FC236}">
                <a16:creationId xmlns="" xmlns:a16="http://schemas.microsoft.com/office/drawing/2014/main" id="{9FF2F07A-03DF-43DF-81E4-DD63EE255B2A}"/>
              </a:ext>
            </a:extLst>
          </p:cNvPr>
          <p:cNvCxnSpPr>
            <a:cxnSpLocks/>
            <a:stCxn id="34" idx="2"/>
            <a:endCxn id="44" idx="2"/>
          </p:cNvCxnSpPr>
          <p:nvPr/>
        </p:nvCxnSpPr>
        <p:spPr>
          <a:xfrm rot="16200000" flipH="1">
            <a:off x="2115881" y="2226092"/>
            <a:ext cx="1" cy="2006734"/>
          </a:xfrm>
          <a:prstGeom prst="bentConnector3">
            <a:avLst>
              <a:gd name="adj1" fmla="val 2286010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: angular 35">
            <a:extLst>
              <a:ext uri="{FF2B5EF4-FFF2-40B4-BE49-F238E27FC236}">
                <a16:creationId xmlns="" xmlns:a16="http://schemas.microsoft.com/office/drawing/2014/main" id="{A91F2441-4DC8-4E91-854A-1ED448CB48CB}"/>
              </a:ext>
            </a:extLst>
          </p:cNvPr>
          <p:cNvCxnSpPr>
            <a:stCxn id="107" idx="2"/>
            <a:endCxn id="47" idx="2"/>
          </p:cNvCxnSpPr>
          <p:nvPr/>
        </p:nvCxnSpPr>
        <p:spPr>
          <a:xfrm rot="5400000" flipH="1" flipV="1">
            <a:off x="10148218" y="2125489"/>
            <a:ext cx="10609" cy="2007892"/>
          </a:xfrm>
          <a:prstGeom prst="bentConnector3">
            <a:avLst>
              <a:gd name="adj1" fmla="val -2154774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="" xmlns:a16="http://schemas.microsoft.com/office/drawing/2014/main" id="{85BA0155-6883-4FF0-95EF-82A15F3CD215}"/>
              </a:ext>
            </a:extLst>
          </p:cNvPr>
          <p:cNvCxnSpPr>
            <a:cxnSpLocks/>
          </p:cNvCxnSpPr>
          <p:nvPr/>
        </p:nvCxnSpPr>
        <p:spPr>
          <a:xfrm>
            <a:off x="2115881" y="3442252"/>
            <a:ext cx="0" cy="539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="" xmlns:a16="http://schemas.microsoft.com/office/drawing/2014/main" id="{96B497E4-FFB0-468B-BFA6-07FD73E516F8}"/>
              </a:ext>
            </a:extLst>
          </p:cNvPr>
          <p:cNvCxnSpPr>
            <a:cxnSpLocks/>
          </p:cNvCxnSpPr>
          <p:nvPr/>
        </p:nvCxnSpPr>
        <p:spPr>
          <a:xfrm>
            <a:off x="10146856" y="3377855"/>
            <a:ext cx="0" cy="574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="" xmlns:a16="http://schemas.microsoft.com/office/drawing/2014/main" id="{9572E4F0-42D8-4117-AF7D-C1236CE0F124}"/>
              </a:ext>
            </a:extLst>
          </p:cNvPr>
          <p:cNvCxnSpPr>
            <a:cxnSpLocks/>
          </p:cNvCxnSpPr>
          <p:nvPr/>
        </p:nvCxnSpPr>
        <p:spPr>
          <a:xfrm flipV="1">
            <a:off x="2115881" y="3965143"/>
            <a:ext cx="8037641" cy="1701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39050" y="5699477"/>
            <a:ext cx="3058781" cy="774857"/>
            <a:chOff x="2810778" y="3168812"/>
            <a:chExt cx="1386596" cy="465716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Satisfacer necesidades de la comunidad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65" name="Conector recto de flecha 64">
            <a:extLst>
              <a:ext uri="{FF2B5EF4-FFF2-40B4-BE49-F238E27FC236}">
                <a16:creationId xmlns="" xmlns:a16="http://schemas.microsoft.com/office/drawing/2014/main" id="{A3B2B9EE-D60F-4D2E-9D1F-F24183C1720B}"/>
              </a:ext>
            </a:extLst>
          </p:cNvPr>
          <p:cNvCxnSpPr>
            <a:endCxn id="28" idx="0"/>
          </p:cNvCxnSpPr>
          <p:nvPr/>
        </p:nvCxnSpPr>
        <p:spPr>
          <a:xfrm>
            <a:off x="6037397" y="3951891"/>
            <a:ext cx="1" cy="62543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Conector recto de flecha 66">
            <a:extLst>
              <a:ext uri="{FF2B5EF4-FFF2-40B4-BE49-F238E27FC236}">
                <a16:creationId xmlns="" xmlns:a16="http://schemas.microsoft.com/office/drawing/2014/main" id="{CC253C2A-4F49-400E-BEAD-CF7CD8904603}"/>
              </a:ext>
            </a:extLst>
          </p:cNvPr>
          <p:cNvCxnSpPr>
            <a:cxnSpLocks/>
          </p:cNvCxnSpPr>
          <p:nvPr/>
        </p:nvCxnSpPr>
        <p:spPr>
          <a:xfrm>
            <a:off x="6053020" y="5103674"/>
            <a:ext cx="0" cy="595803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CuadroTexto 73">
            <a:extLst>
              <a:ext uri="{FF2B5EF4-FFF2-40B4-BE49-F238E27FC236}">
                <a16:creationId xmlns="" xmlns:a16="http://schemas.microsoft.com/office/drawing/2014/main" id="{1A155B08-ABA2-4F1F-A5C7-D4035D00AC30}"/>
              </a:ext>
            </a:extLst>
          </p:cNvPr>
          <p:cNvSpPr txBox="1"/>
          <p:nvPr/>
        </p:nvSpPr>
        <p:spPr>
          <a:xfrm>
            <a:off x="5494057" y="4084612"/>
            <a:ext cx="1500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Para evaluar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="" xmlns:a16="http://schemas.microsoft.com/office/drawing/2014/main" id="{EBD21CB5-781E-48FF-82C9-27B086F31675}"/>
              </a:ext>
            </a:extLst>
          </p:cNvPr>
          <p:cNvSpPr txBox="1"/>
          <p:nvPr/>
        </p:nvSpPr>
        <p:spPr>
          <a:xfrm>
            <a:off x="5694997" y="5205192"/>
            <a:ext cx="1500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En pro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="" xmlns:a16="http://schemas.microsoft.com/office/drawing/2014/main" id="{9A5DF8EF-6BA0-4DE4-8289-81420A0C4E94}"/>
              </a:ext>
            </a:extLst>
          </p:cNvPr>
          <p:cNvSpPr txBox="1"/>
          <p:nvPr/>
        </p:nvSpPr>
        <p:spPr>
          <a:xfrm>
            <a:off x="8035449" y="6044417"/>
            <a:ext cx="4236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/>
              <a:t>Mapa conceptual sobre breves reflexiones entorno al control externo administrativo y sus consecuencias en Argentina. </a:t>
            </a:r>
            <a:r>
              <a:rPr lang="es-CO" sz="1400" dirty="0" err="1"/>
              <a:t>Ivanega</a:t>
            </a:r>
            <a:r>
              <a:rPr lang="es-CO" sz="1400" dirty="0"/>
              <a:t>, Miriam </a:t>
            </a:r>
          </a:p>
        </p:txBody>
      </p:sp>
    </p:spTree>
    <p:extLst>
      <p:ext uri="{BB962C8B-B14F-4D97-AF65-F5344CB8AC3E}">
        <p14:creationId xmlns:p14="http://schemas.microsoft.com/office/powerpoint/2010/main" val="435517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979574" y="58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436247" y="3457787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169185" y="3457787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267794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9244" y="214166"/>
            <a:ext cx="3993219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LOS INSTRUMENTOS DE CONTROL SOCIAL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436901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138532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586" y="1699400"/>
            <a:ext cx="2636693" cy="890742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Visibilidad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5431" y="2821014"/>
            <a:ext cx="2601332" cy="622524"/>
            <a:chOff x="4544127" y="4051493"/>
            <a:chExt cx="1388313" cy="498160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Rendición de cuentas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98564" y="6496897"/>
            <a:ext cx="12093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proceso de rendición de cuentas en el sector publico según Cifuentes Martínez.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C21B4DD-0692-43AB-BCEA-D152F087BE9F}"/>
              </a:ext>
            </a:extLst>
          </p:cNvPr>
          <p:cNvSpPr txBox="1"/>
          <p:nvPr/>
        </p:nvSpPr>
        <p:spPr>
          <a:xfrm>
            <a:off x="4924707" y="1122403"/>
            <a:ext cx="3534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favorecen</a:t>
            </a:r>
          </a:p>
        </p:txBody>
      </p:sp>
      <p:grpSp>
        <p:nvGrpSpPr>
          <p:cNvPr id="65" name="Grupo 64">
            <a:extLst>
              <a:ext uri="{FF2B5EF4-FFF2-40B4-BE49-F238E27FC236}">
                <a16:creationId xmlns="" xmlns:a16="http://schemas.microsoft.com/office/drawing/2014/main" id="{95D29510-5A64-436A-A96A-E38BF2E27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68051" y="5515519"/>
            <a:ext cx="2563270" cy="628793"/>
            <a:chOff x="4544127" y="4051494"/>
            <a:chExt cx="1388313" cy="498159"/>
          </a:xfrm>
        </p:grpSpPr>
        <p:sp>
          <p:nvSpPr>
            <p:cNvPr id="67" name="Rectángulo 66">
              <a:extLst>
                <a:ext uri="{FF2B5EF4-FFF2-40B4-BE49-F238E27FC236}">
                  <a16:creationId xmlns="" xmlns:a16="http://schemas.microsoft.com/office/drawing/2014/main" id="{43CAB11F-BBB1-4A99-9C08-DEF5D09F100B}"/>
                </a:ext>
              </a:extLst>
            </p:cNvPr>
            <p:cNvSpPr/>
            <p:nvPr/>
          </p:nvSpPr>
          <p:spPr>
            <a:xfrm>
              <a:off x="4544127" y="4051494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Deslegitiman las instituciones públicas</a:t>
              </a:r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="" xmlns:a16="http://schemas.microsoft.com/office/drawing/2014/main" id="{C1FBED2E-1168-4BAB-A898-E6C110021286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="" xmlns:a16="http://schemas.microsoft.com/office/drawing/2014/main" id="{4C7CECA3-17FF-436A-A1D5-D574CA32D3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98124" y="5522831"/>
            <a:ext cx="2176065" cy="628794"/>
            <a:chOff x="4544127" y="4051493"/>
            <a:chExt cx="1388313" cy="498160"/>
          </a:xfrm>
        </p:grpSpPr>
        <p:sp>
          <p:nvSpPr>
            <p:cNvPr id="72" name="Rectángulo 71">
              <a:extLst>
                <a:ext uri="{FF2B5EF4-FFF2-40B4-BE49-F238E27FC236}">
                  <a16:creationId xmlns="" xmlns:a16="http://schemas.microsoft.com/office/drawing/2014/main" id="{963082BA-E0E7-475C-8005-7A0C7FC36D43}"/>
                </a:ext>
              </a:extLst>
            </p:cNvPr>
            <p:cNvSpPr/>
            <p:nvPr/>
          </p:nvSpPr>
          <p:spPr>
            <a:xfrm>
              <a:off x="4544127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Aumentan la corrupción</a:t>
              </a:r>
            </a:p>
          </p:txBody>
        </p:sp>
        <p:sp>
          <p:nvSpPr>
            <p:cNvPr id="73" name="Rectángulo 72">
              <a:extLst>
                <a:ext uri="{FF2B5EF4-FFF2-40B4-BE49-F238E27FC236}">
                  <a16:creationId xmlns="" xmlns:a16="http://schemas.microsoft.com/office/drawing/2014/main" id="{4E906E9C-5015-431F-9353-A7D849B0B816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4" name="Conector recto 33">
            <a:extLst>
              <a:ext uri="{FF2B5EF4-FFF2-40B4-BE49-F238E27FC236}">
                <a16:creationId xmlns="" xmlns:a16="http://schemas.microsoft.com/office/drawing/2014/main" id="{41778B70-4664-4D0B-94E7-355E24713AC2}"/>
              </a:ext>
            </a:extLst>
          </p:cNvPr>
          <p:cNvCxnSpPr/>
          <p:nvPr/>
        </p:nvCxnSpPr>
        <p:spPr>
          <a:xfrm>
            <a:off x="5731078" y="4494286"/>
            <a:ext cx="0" cy="38133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: angular 35">
            <a:extLst>
              <a:ext uri="{FF2B5EF4-FFF2-40B4-BE49-F238E27FC236}">
                <a16:creationId xmlns="" xmlns:a16="http://schemas.microsoft.com/office/drawing/2014/main" id="{17FA70AB-6B27-443A-8132-5D684AA5E6D9}"/>
              </a:ext>
            </a:extLst>
          </p:cNvPr>
          <p:cNvCxnSpPr>
            <a:endCxn id="67" idx="0"/>
          </p:cNvCxnSpPr>
          <p:nvPr/>
        </p:nvCxnSpPr>
        <p:spPr>
          <a:xfrm rot="10800000" flipV="1">
            <a:off x="3830934" y="4875619"/>
            <a:ext cx="2019412" cy="639900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Conector: angular 44">
            <a:extLst>
              <a:ext uri="{FF2B5EF4-FFF2-40B4-BE49-F238E27FC236}">
                <a16:creationId xmlns="" xmlns:a16="http://schemas.microsoft.com/office/drawing/2014/main" id="{52759290-A4AF-49CE-9082-9F3F7BC04A24}"/>
              </a:ext>
            </a:extLst>
          </p:cNvPr>
          <p:cNvCxnSpPr>
            <a:endCxn id="72" idx="0"/>
          </p:cNvCxnSpPr>
          <p:nvPr/>
        </p:nvCxnSpPr>
        <p:spPr>
          <a:xfrm>
            <a:off x="5731078" y="4875619"/>
            <a:ext cx="2139159" cy="647212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1" name="Grupo 40">
            <a:extLst>
              <a:ext uri="{FF2B5EF4-FFF2-40B4-BE49-F238E27FC236}">
                <a16:creationId xmlns="" xmlns:a16="http://schemas.microsoft.com/office/drawing/2014/main" id="{050FE78C-2A28-4ED2-917E-5CA0B94C2D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34525" y="1841357"/>
            <a:ext cx="2636693" cy="890742"/>
            <a:chOff x="2810778" y="3168812"/>
            <a:chExt cx="1386596" cy="465716"/>
          </a:xfrm>
        </p:grpSpPr>
        <p:sp>
          <p:nvSpPr>
            <p:cNvPr id="46" name="Rectángulo 45">
              <a:extLst>
                <a:ext uri="{FF2B5EF4-FFF2-40B4-BE49-F238E27FC236}">
                  <a16:creationId xmlns="" xmlns:a16="http://schemas.microsoft.com/office/drawing/2014/main" id="{8300FDD3-043B-4D4B-9D01-46272519A495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Transparencia</a:t>
              </a:r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="" xmlns:a16="http://schemas.microsoft.com/office/drawing/2014/main" id="{9655A58C-4D51-40A1-8417-FDE1042D8E05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="" xmlns:a16="http://schemas.microsoft.com/office/drawing/2014/main" id="{9C75FA23-3D28-49AB-BADB-48B0890CDE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15187" y="3877819"/>
            <a:ext cx="2601332" cy="622527"/>
            <a:chOff x="4544127" y="4051491"/>
            <a:chExt cx="1388313" cy="498162"/>
          </a:xfrm>
        </p:grpSpPr>
        <p:sp>
          <p:nvSpPr>
            <p:cNvPr id="50" name="Rectángulo 49">
              <a:extLst>
                <a:ext uri="{FF2B5EF4-FFF2-40B4-BE49-F238E27FC236}">
                  <a16:creationId xmlns="" xmlns:a16="http://schemas.microsoft.com/office/drawing/2014/main" id="{86927076-56B2-461A-B9AD-335D6CB29FFD}"/>
                </a:ext>
              </a:extLst>
            </p:cNvPr>
            <p:cNvSpPr/>
            <p:nvPr/>
          </p:nvSpPr>
          <p:spPr>
            <a:xfrm>
              <a:off x="4544127" y="4051491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Malas practicas</a:t>
              </a:r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="" xmlns:a16="http://schemas.microsoft.com/office/drawing/2014/main" id="{AEAFEAAA-0550-4407-9251-F3702F36C1CB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52" name="CuadroTexto 51">
            <a:extLst>
              <a:ext uri="{FF2B5EF4-FFF2-40B4-BE49-F238E27FC236}">
                <a16:creationId xmlns="" xmlns:a16="http://schemas.microsoft.com/office/drawing/2014/main" id="{B6FF05B0-4CAF-4A6F-931B-7C1A4B1D5CF1}"/>
              </a:ext>
            </a:extLst>
          </p:cNvPr>
          <p:cNvSpPr txBox="1"/>
          <p:nvPr/>
        </p:nvSpPr>
        <p:spPr>
          <a:xfrm>
            <a:off x="5775172" y="3481823"/>
            <a:ext cx="3534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evitan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3730FCBC-826A-405E-AD03-A8485D385FEC}"/>
              </a:ext>
            </a:extLst>
          </p:cNvPr>
          <p:cNvCxnSpPr>
            <a:stCxn id="63" idx="2"/>
            <a:endCxn id="50" idx="0"/>
          </p:cNvCxnSpPr>
          <p:nvPr/>
        </p:nvCxnSpPr>
        <p:spPr>
          <a:xfrm>
            <a:off x="5795128" y="3443538"/>
            <a:ext cx="1695" cy="43428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: angular 7">
            <a:extLst>
              <a:ext uri="{FF2B5EF4-FFF2-40B4-BE49-F238E27FC236}">
                <a16:creationId xmlns="" xmlns:a16="http://schemas.microsoft.com/office/drawing/2014/main" id="{08E3EF54-D88A-4BDD-8706-82648A47452A}"/>
              </a:ext>
            </a:extLst>
          </p:cNvPr>
          <p:cNvCxnSpPr>
            <a:stCxn id="19" idx="2"/>
            <a:endCxn id="55" idx="0"/>
          </p:cNvCxnSpPr>
          <p:nvPr/>
        </p:nvCxnSpPr>
        <p:spPr>
          <a:xfrm rot="5400000">
            <a:off x="3648536" y="-467919"/>
            <a:ext cx="531035" cy="380360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ector: angular 12">
            <a:extLst>
              <a:ext uri="{FF2B5EF4-FFF2-40B4-BE49-F238E27FC236}">
                <a16:creationId xmlns="" xmlns:a16="http://schemas.microsoft.com/office/drawing/2014/main" id="{4D80A5B1-2A44-4660-9533-094D1AF07F13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5850346" y="1432355"/>
            <a:ext cx="3484845" cy="409002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E328AAD1-D078-49F0-AC27-1CC4FF8F0D24}"/>
              </a:ext>
            </a:extLst>
          </p:cNvPr>
          <p:cNvCxnSpPr>
            <a:stCxn id="56" idx="2"/>
            <a:endCxn id="61" idx="1"/>
          </p:cNvCxnSpPr>
          <p:nvPr/>
        </p:nvCxnSpPr>
        <p:spPr>
          <a:xfrm rot="16200000" flipH="1">
            <a:off x="2996391" y="1641364"/>
            <a:ext cx="530263" cy="2427818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="" xmlns:a16="http://schemas.microsoft.com/office/drawing/2014/main" id="{8684A1BB-A20C-4170-91A9-6FD5D7B0C43A}"/>
              </a:ext>
            </a:extLst>
          </p:cNvPr>
          <p:cNvCxnSpPr>
            <a:stCxn id="47" idx="2"/>
            <a:endCxn id="61" idx="3"/>
          </p:cNvCxnSpPr>
          <p:nvPr/>
        </p:nvCxnSpPr>
        <p:spPr>
          <a:xfrm rot="5400000">
            <a:off x="8010474" y="1760327"/>
            <a:ext cx="388306" cy="2331850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585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upo 61">
            <a:extLst>
              <a:ext uri="{FF2B5EF4-FFF2-40B4-BE49-F238E27FC236}">
                <a16:creationId xmlns="" xmlns:a16="http://schemas.microsoft.com/office/drawing/2014/main" id="{6B70B1D5-F5F8-429D-818A-E1CFA491E8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8929" y="4199067"/>
            <a:ext cx="2499207" cy="1152573"/>
            <a:chOff x="2810778" y="3168812"/>
            <a:chExt cx="1386596" cy="465716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Elemento revelador del buen funcionamiento estatal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959524" y="2845564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son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54179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54179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267794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7825" y="119270"/>
            <a:ext cx="2728803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ADMINISTRACIÓN PÚBLICA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436901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138532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56117" y="3220368"/>
            <a:ext cx="1759697" cy="591952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Ética pública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0959" y="5976293"/>
            <a:ext cx="3675184" cy="774865"/>
            <a:chOff x="2810778" y="3168808"/>
            <a:chExt cx="1386596" cy="465720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8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Confianza en la administración y sus instituciones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="" xmlns:a16="http://schemas.microsoft.com/office/drawing/2014/main" id="{CFCD393F-C184-4867-87B6-F04374849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8617" y="2118053"/>
            <a:ext cx="2728800" cy="500720"/>
            <a:chOff x="2810778" y="3168809"/>
            <a:chExt cx="1386596" cy="465719"/>
          </a:xfrm>
        </p:grpSpPr>
        <p:sp>
          <p:nvSpPr>
            <p:cNvPr id="51" name="Rectángulo 50">
              <a:extLst>
                <a:ext uri="{FF2B5EF4-FFF2-40B4-BE49-F238E27FC236}">
                  <a16:creationId xmlns="" xmlns:a16="http://schemas.microsoft.com/office/drawing/2014/main" id="{F7AA4793-09B4-4E76-A6BE-2E191BD5AD64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Pautas de conducta</a:t>
              </a:r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="" xmlns:a16="http://schemas.microsoft.com/office/drawing/2014/main" id="{9EAC5E5E-E3CF-44F1-AD20-267160BC2D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8960" y="1359647"/>
            <a:ext cx="2728800" cy="500716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Servidores públicos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02559" y="3237496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Transparencia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="" xmlns:a16="http://schemas.microsoft.com/office/drawing/2014/main" id="{EDB2575A-DA05-4F87-A0E1-5B3ABB198E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50151" y="4148041"/>
            <a:ext cx="3255418" cy="1152573"/>
            <a:chOff x="2810778" y="3168812"/>
            <a:chExt cx="1386596" cy="465716"/>
          </a:xfrm>
        </p:grpSpPr>
        <p:sp>
          <p:nvSpPr>
            <p:cNvPr id="66" name="Rectángulo 65">
              <a:extLst>
                <a:ext uri="{FF2B5EF4-FFF2-40B4-BE49-F238E27FC236}">
                  <a16:creationId xmlns="" xmlns:a16="http://schemas.microsoft.com/office/drawing/2014/main" id="{2E8A8A93-290F-4579-B407-42EE276770D7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Comportamiento responsable y comprometido de las personas</a:t>
              </a:r>
            </a:p>
          </p:txBody>
        </p:sp>
        <p:sp>
          <p:nvSpPr>
            <p:cNvPr id="68" name="Rectángulo 67">
              <a:extLst>
                <a:ext uri="{FF2B5EF4-FFF2-40B4-BE49-F238E27FC236}">
                  <a16:creationId xmlns="" xmlns:a16="http://schemas.microsoft.com/office/drawing/2014/main" id="{A313A978-04A5-49B8-9F36-EBD0DF1C00F0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35D72C20-C6CC-4F0F-B47A-52093FB7C767}"/>
              </a:ext>
            </a:extLst>
          </p:cNvPr>
          <p:cNvSpPr txBox="1"/>
          <p:nvPr/>
        </p:nvSpPr>
        <p:spPr>
          <a:xfrm>
            <a:off x="5715616" y="5622678"/>
            <a:ext cx="1404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aporte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64644904-0DDE-4FE9-B14A-D732FBA97917}"/>
              </a:ext>
            </a:extLst>
          </p:cNvPr>
          <p:cNvCxnSpPr>
            <a:stCxn id="19" idx="2"/>
            <a:endCxn id="55" idx="0"/>
          </p:cNvCxnSpPr>
          <p:nvPr/>
        </p:nvCxnSpPr>
        <p:spPr>
          <a:xfrm>
            <a:off x="5822227" y="1073469"/>
            <a:ext cx="2835" cy="28617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="" xmlns:a16="http://schemas.microsoft.com/office/drawing/2014/main" id="{152D0B59-C33B-4F8C-A736-2970DD9C6F59}"/>
              </a:ext>
            </a:extLst>
          </p:cNvPr>
          <p:cNvCxnSpPr>
            <a:stCxn id="55" idx="2"/>
            <a:endCxn id="51" idx="0"/>
          </p:cNvCxnSpPr>
          <p:nvPr/>
        </p:nvCxnSpPr>
        <p:spPr>
          <a:xfrm flipH="1">
            <a:off x="5824719" y="1822780"/>
            <a:ext cx="343" cy="29527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stCxn id="51" idx="2"/>
            <a:endCxn id="48" idx="0"/>
          </p:cNvCxnSpPr>
          <p:nvPr/>
        </p:nvCxnSpPr>
        <p:spPr>
          <a:xfrm>
            <a:off x="5824719" y="2581187"/>
            <a:ext cx="342" cy="26437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969534" y="2948488"/>
            <a:ext cx="2989990" cy="289007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stCxn id="48" idx="3"/>
            <a:endCxn id="43" idx="0"/>
          </p:cNvCxnSpPr>
          <p:nvPr/>
        </p:nvCxnSpPr>
        <p:spPr>
          <a:xfrm>
            <a:off x="6690598" y="2948489"/>
            <a:ext cx="3132494" cy="271879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="" xmlns:a16="http://schemas.microsoft.com/office/drawing/2014/main" id="{C1AD8EEA-8B6F-454E-B6D3-FDA7654D73D0}"/>
              </a:ext>
            </a:extLst>
          </p:cNvPr>
          <p:cNvCxnSpPr>
            <a:cxnSpLocks/>
            <a:stCxn id="63" idx="2"/>
            <a:endCxn id="28" idx="0"/>
          </p:cNvCxnSpPr>
          <p:nvPr/>
        </p:nvCxnSpPr>
        <p:spPr>
          <a:xfrm flipH="1">
            <a:off x="1991774" y="3829448"/>
            <a:ext cx="3507" cy="369619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="" xmlns:a16="http://schemas.microsoft.com/office/drawing/2014/main" id="{4F12B7B4-C4A9-4E00-A5B8-25FD9E440144}"/>
              </a:ext>
            </a:extLst>
          </p:cNvPr>
          <p:cNvCxnSpPr>
            <a:cxnSpLocks/>
            <a:stCxn id="44" idx="2"/>
            <a:endCxn id="66" idx="0"/>
          </p:cNvCxnSpPr>
          <p:nvPr/>
        </p:nvCxnSpPr>
        <p:spPr>
          <a:xfrm>
            <a:off x="9848839" y="3812320"/>
            <a:ext cx="7192" cy="33572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="" xmlns:a16="http://schemas.microsoft.com/office/drawing/2014/main" id="{5F3EC92D-CF40-4F94-B654-83945BD68CE8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2025292" y="5351640"/>
            <a:ext cx="0" cy="302094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Conector recto 91">
            <a:extLst>
              <a:ext uri="{FF2B5EF4-FFF2-40B4-BE49-F238E27FC236}">
                <a16:creationId xmlns="" xmlns:a16="http://schemas.microsoft.com/office/drawing/2014/main" id="{73737D10-1D43-4C91-9709-30F4FE231864}"/>
              </a:ext>
            </a:extLst>
          </p:cNvPr>
          <p:cNvCxnSpPr>
            <a:cxnSpLocks/>
          </p:cNvCxnSpPr>
          <p:nvPr/>
        </p:nvCxnSpPr>
        <p:spPr>
          <a:xfrm>
            <a:off x="9899689" y="5308291"/>
            <a:ext cx="0" cy="302094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="" xmlns:a16="http://schemas.microsoft.com/office/drawing/2014/main" id="{86F20C04-1016-4EE7-A1B0-D0656B227F45}"/>
              </a:ext>
            </a:extLst>
          </p:cNvPr>
          <p:cNvCxnSpPr/>
          <p:nvPr/>
        </p:nvCxnSpPr>
        <p:spPr>
          <a:xfrm flipV="1">
            <a:off x="2025291" y="5610385"/>
            <a:ext cx="7874398" cy="43349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ector recto de flecha 81">
            <a:extLst>
              <a:ext uri="{FF2B5EF4-FFF2-40B4-BE49-F238E27FC236}">
                <a16:creationId xmlns="" xmlns:a16="http://schemas.microsoft.com/office/drawing/2014/main" id="{7BBE0902-AFA3-4660-8D31-EE273F3ECA49}"/>
              </a:ext>
            </a:extLst>
          </p:cNvPr>
          <p:cNvCxnSpPr>
            <a:cxnSpLocks/>
            <a:endCxn id="90" idx="0"/>
          </p:cNvCxnSpPr>
          <p:nvPr/>
        </p:nvCxnSpPr>
        <p:spPr>
          <a:xfrm>
            <a:off x="5743907" y="5607618"/>
            <a:ext cx="0" cy="36867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8450074" y="5979685"/>
            <a:ext cx="3625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construido a partir del concepto de ética y transparencia de </a:t>
            </a:r>
            <a:r>
              <a:rPr lang="es-CO" sz="1600" dirty="0" err="1"/>
              <a:t>Naessens</a:t>
            </a:r>
            <a:r>
              <a:rPr lang="es-CO" sz="1600" dirty="0"/>
              <a:t>, H.</a:t>
            </a:r>
          </a:p>
        </p:txBody>
      </p:sp>
    </p:spTree>
    <p:extLst>
      <p:ext uri="{BB962C8B-B14F-4D97-AF65-F5344CB8AC3E}">
        <p14:creationId xmlns:p14="http://schemas.microsoft.com/office/powerpoint/2010/main" val="594591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878369" y="1973737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Unifica aspectos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58471" y="583305"/>
            <a:ext cx="3132494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MODELO CONTRALORÍA TIPO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76603" y="2602608"/>
            <a:ext cx="1759697" cy="591952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Financieros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55603" y="3621416"/>
            <a:ext cx="3675184" cy="774863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Mejoramiento gestión y resultados 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1924" y="2611673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Administrativos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5793195" y="1533810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978899" y="2076661"/>
            <a:ext cx="2899470" cy="535011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stCxn id="48" idx="3"/>
            <a:endCxn id="43" idx="0"/>
          </p:cNvCxnSpPr>
          <p:nvPr/>
        </p:nvCxnSpPr>
        <p:spPr>
          <a:xfrm>
            <a:off x="6609443" y="2076662"/>
            <a:ext cx="3134135" cy="525946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8450074" y="6006189"/>
            <a:ext cx="3625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modelo de contraloría tipo según Restrepo, Araujo y Tuta </a:t>
            </a:r>
          </a:p>
        </p:txBody>
      </p: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8A64FD42-886B-4D65-B49A-540F75008AEF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35819" y="2685703"/>
            <a:ext cx="776140" cy="1811983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ector: angular 12">
            <a:extLst>
              <a:ext uri="{FF2B5EF4-FFF2-40B4-BE49-F238E27FC236}">
                <a16:creationId xmlns="" xmlns:a16="http://schemas.microsoft.com/office/drawing/2014/main" id="{F123EE0F-7642-4452-9849-5D521A0661D3}"/>
              </a:ext>
            </a:extLst>
          </p:cNvPr>
          <p:cNvCxnSpPr>
            <a:stCxn id="44" idx="2"/>
            <a:endCxn id="90" idx="3"/>
          </p:cNvCxnSpPr>
          <p:nvPr/>
        </p:nvCxnSpPr>
        <p:spPr>
          <a:xfrm rot="5400000">
            <a:off x="8282810" y="2493249"/>
            <a:ext cx="785205" cy="218782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8" name="Grupo 57">
            <a:extLst>
              <a:ext uri="{FF2B5EF4-FFF2-40B4-BE49-F238E27FC236}">
                <a16:creationId xmlns="" xmlns:a16="http://schemas.microsoft.com/office/drawing/2014/main" id="{127D6EB8-590B-4A0A-9CD7-59E6759C1E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0378" y="5281735"/>
            <a:ext cx="3675184" cy="774863"/>
            <a:chOff x="2810778" y="3168809"/>
            <a:chExt cx="1386596" cy="465719"/>
          </a:xfrm>
        </p:grpSpPr>
        <p:sp>
          <p:nvSpPr>
            <p:cNvPr id="60" name="Rectángulo 59">
              <a:extLst>
                <a:ext uri="{FF2B5EF4-FFF2-40B4-BE49-F238E27FC236}">
                  <a16:creationId xmlns="" xmlns:a16="http://schemas.microsoft.com/office/drawing/2014/main" id="{17B13C2C-BFAB-4710-9DF2-93179F7E81CA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fiscal en Colombia</a:t>
              </a:r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5574B180-A02C-4CD5-B05F-002A6A940784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1" name="Conector recto de flecha 20">
            <a:extLst>
              <a:ext uri="{FF2B5EF4-FFF2-40B4-BE49-F238E27FC236}">
                <a16:creationId xmlns="" xmlns:a16="http://schemas.microsoft.com/office/drawing/2014/main" id="{D3E82901-7BD9-4D69-A49B-58E121657FC3}"/>
              </a:ext>
            </a:extLst>
          </p:cNvPr>
          <p:cNvCxnSpPr>
            <a:stCxn id="91" idx="2"/>
            <a:endCxn id="60" idx="0"/>
          </p:cNvCxnSpPr>
          <p:nvPr/>
        </p:nvCxnSpPr>
        <p:spPr>
          <a:xfrm flipH="1">
            <a:off x="5813326" y="4396279"/>
            <a:ext cx="4514" cy="8854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844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5224747" y="1987097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Integrado por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21533" y="491731"/>
            <a:ext cx="3270746" cy="1098137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CREACIÓN DEL SNCF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21647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16253" y="3084571"/>
            <a:ext cx="2257691" cy="591952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Concejo Nacional de Control Territorial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0795" y="5062055"/>
            <a:ext cx="2783941" cy="1059995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Nueva gestión del control fiscal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0256" y="3114642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AGR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6127536" y="1586174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54270" y="3135486"/>
            <a:ext cx="1759696" cy="591952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34815" y="3104806"/>
            <a:ext cx="1759696" cy="59195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CGR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12051" y="3095730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Comité directivo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C04F2C49-5B1B-455C-812A-61261C843C66}"/>
              </a:ext>
            </a:extLst>
          </p:cNvPr>
          <p:cNvCxnSpPr>
            <a:cxnSpLocks/>
          </p:cNvCxnSpPr>
          <p:nvPr/>
        </p:nvCxnSpPr>
        <p:spPr>
          <a:xfrm>
            <a:off x="6101717" y="2179587"/>
            <a:ext cx="0" cy="2853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/>
          <p:nvPr/>
        </p:nvCxnSpPr>
        <p:spPr>
          <a:xfrm>
            <a:off x="1672978" y="2464904"/>
            <a:ext cx="898176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1660483" y="2464904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3921245" y="2464904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6101790" y="2455068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8377432" y="2445992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="" xmlns:a16="http://schemas.microsoft.com/office/drawing/2014/main" id="{560CFDBB-8682-4FB9-B871-3E257814AF3D}"/>
              </a:ext>
            </a:extLst>
          </p:cNvPr>
          <p:cNvCxnSpPr/>
          <p:nvPr/>
        </p:nvCxnSpPr>
        <p:spPr>
          <a:xfrm>
            <a:off x="10650179" y="2451652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B572DC36-7436-4BCE-84A5-98D055A40C3C}"/>
              </a:ext>
            </a:extLst>
          </p:cNvPr>
          <p:cNvCxnSpPr>
            <a:cxnSpLocks/>
            <a:stCxn id="63" idx="2"/>
          </p:cNvCxnSpPr>
          <p:nvPr/>
        </p:nvCxnSpPr>
        <p:spPr>
          <a:xfrm>
            <a:off x="1672978" y="3706594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="" xmlns:a16="http://schemas.microsoft.com/office/drawing/2014/main" id="{9A72ABF8-9BCF-4914-AB90-AC541E73CD37}"/>
              </a:ext>
            </a:extLst>
          </p:cNvPr>
          <p:cNvCxnSpPr>
            <a:cxnSpLocks/>
          </p:cNvCxnSpPr>
          <p:nvPr/>
        </p:nvCxnSpPr>
        <p:spPr>
          <a:xfrm>
            <a:off x="3921245" y="3727438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="" xmlns:a16="http://schemas.microsoft.com/office/drawing/2014/main" id="{491DBA60-A23F-4D24-8597-4B31658DF12D}"/>
              </a:ext>
            </a:extLst>
          </p:cNvPr>
          <p:cNvCxnSpPr>
            <a:cxnSpLocks/>
          </p:cNvCxnSpPr>
          <p:nvPr/>
        </p:nvCxnSpPr>
        <p:spPr>
          <a:xfrm>
            <a:off x="6127536" y="3674183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D6302276-8B2F-4E88-8A00-FE239F02103C}"/>
              </a:ext>
            </a:extLst>
          </p:cNvPr>
          <p:cNvCxnSpPr>
            <a:cxnSpLocks/>
          </p:cNvCxnSpPr>
          <p:nvPr/>
        </p:nvCxnSpPr>
        <p:spPr>
          <a:xfrm>
            <a:off x="8377432" y="3653948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="" xmlns:a16="http://schemas.microsoft.com/office/drawing/2014/main" id="{7CB6FBCA-C6B5-435A-B0EA-8D954488189A}"/>
              </a:ext>
            </a:extLst>
          </p:cNvPr>
          <p:cNvCxnSpPr>
            <a:cxnSpLocks/>
          </p:cNvCxnSpPr>
          <p:nvPr/>
        </p:nvCxnSpPr>
        <p:spPr>
          <a:xfrm>
            <a:off x="10782702" y="3674183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="" xmlns:a16="http://schemas.microsoft.com/office/drawing/2014/main" id="{CFC6BA72-404A-4111-8922-946FBC449706}"/>
              </a:ext>
            </a:extLst>
          </p:cNvPr>
          <p:cNvCxnSpPr/>
          <p:nvPr/>
        </p:nvCxnSpPr>
        <p:spPr>
          <a:xfrm flipV="1">
            <a:off x="1672978" y="4221057"/>
            <a:ext cx="9109724" cy="526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="" xmlns:a16="http://schemas.microsoft.com/office/drawing/2014/main" id="{0D09B487-0685-411C-BAF3-A5347EA12560}"/>
              </a:ext>
            </a:extLst>
          </p:cNvPr>
          <p:cNvCxnSpPr/>
          <p:nvPr/>
        </p:nvCxnSpPr>
        <p:spPr>
          <a:xfrm>
            <a:off x="6127536" y="4241292"/>
            <a:ext cx="0" cy="82076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8282610" y="6042482"/>
            <a:ext cx="408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creación del Sistema Nacional del Control Fiscal en Colombia según AGR- Banco Mundial</a:t>
            </a:r>
          </a:p>
        </p:txBody>
      </p:sp>
    </p:spTree>
    <p:extLst>
      <p:ext uri="{BB962C8B-B14F-4D97-AF65-F5344CB8AC3E}">
        <p14:creationId xmlns:p14="http://schemas.microsoft.com/office/powerpoint/2010/main" val="3609217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4111631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4111631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58265" y="197872"/>
            <a:ext cx="4058100" cy="872338"/>
            <a:chOff x="5016000" y="1045879"/>
            <a:chExt cx="2160000" cy="50945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587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¿ POR QUÉ EN COLOMBIA NO FUNCIONA EL CONTROL FISCAL?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21647" y="2006742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88869" y="3818286"/>
            <a:ext cx="1891127" cy="792110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Bienes y fondos públicos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2472" y="2923079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Anglo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23018" y="2948669"/>
            <a:ext cx="1759696" cy="591952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Europeo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40578" y="2041923"/>
            <a:ext cx="1759696" cy="59195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Evaluación de los sistemas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28460" y="2036152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Eficacia del control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="" xmlns:a16="http://schemas.microsoft.com/office/drawing/2014/main" id="{86FD6CEB-AFEF-499B-9F18-9537348FDA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16147" y="1552494"/>
            <a:ext cx="2374178" cy="576459"/>
            <a:chOff x="2810778" y="3168809"/>
            <a:chExt cx="1386596" cy="465719"/>
          </a:xfrm>
        </p:grpSpPr>
        <p:sp>
          <p:nvSpPr>
            <p:cNvPr id="50" name="Rectángulo 49">
              <a:extLst>
                <a:ext uri="{FF2B5EF4-FFF2-40B4-BE49-F238E27FC236}">
                  <a16:creationId xmlns="" xmlns:a16="http://schemas.microsoft.com/office/drawing/2014/main" id="{CE48820D-163B-4423-9B1A-61879223DB41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Derecho comparado</a:t>
              </a:r>
            </a:p>
          </p:txBody>
        </p:sp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58807AC7-4F0E-4D09-8348-9EF8195689EE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upo 55">
            <a:extLst>
              <a:ext uri="{FF2B5EF4-FFF2-40B4-BE49-F238E27FC236}">
                <a16:creationId xmlns="" xmlns:a16="http://schemas.microsoft.com/office/drawing/2014/main" id="{04EB5923-E1D6-48ED-8FD7-80C73EBA9B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3966" y="3924742"/>
            <a:ext cx="1708203" cy="1303386"/>
            <a:chOff x="2810778" y="3168809"/>
            <a:chExt cx="1386596" cy="465719"/>
          </a:xfrm>
        </p:grpSpPr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C2B1155E-E71D-4A47-BFCE-CB6A830F5B22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Contraloría u Oficina de Auditoría Gubernamental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="" xmlns:a16="http://schemas.microsoft.com/office/drawing/2014/main" id="{8938232A-5865-4281-8F9A-AB6A7E5972D7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="" xmlns:a16="http://schemas.microsoft.com/office/drawing/2014/main" id="{4576EB34-6D79-4337-B909-A67E0A749D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74511" y="3937554"/>
            <a:ext cx="1708203" cy="1303386"/>
            <a:chOff x="2810778" y="3168809"/>
            <a:chExt cx="1386596" cy="465719"/>
          </a:xfrm>
        </p:grpSpPr>
        <p:sp>
          <p:nvSpPr>
            <p:cNvPr id="71" name="Rectángulo 70">
              <a:extLst>
                <a:ext uri="{FF2B5EF4-FFF2-40B4-BE49-F238E27FC236}">
                  <a16:creationId xmlns="" xmlns:a16="http://schemas.microsoft.com/office/drawing/2014/main" id="{54588C22-975A-4B80-AF48-E50EEE133529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Tribunal de cuentas</a:t>
              </a:r>
            </a:p>
          </p:txBody>
        </p:sp>
        <p:sp>
          <p:nvSpPr>
            <p:cNvPr id="72" name="Rectángulo 71">
              <a:extLst>
                <a:ext uri="{FF2B5EF4-FFF2-40B4-BE49-F238E27FC236}">
                  <a16:creationId xmlns="" xmlns:a16="http://schemas.microsoft.com/office/drawing/2014/main" id="{34FE319F-103B-4424-8A28-B3A7F22F3E0B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="" xmlns:a16="http://schemas.microsoft.com/office/drawing/2014/main" id="{8EBFD20D-2D55-425E-9A92-C93EE0EC00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19797" y="5828402"/>
            <a:ext cx="4189332" cy="823731"/>
            <a:chOff x="2810778" y="3168809"/>
            <a:chExt cx="1386596" cy="465719"/>
          </a:xfrm>
        </p:grpSpPr>
        <p:sp>
          <p:nvSpPr>
            <p:cNvPr id="74" name="Rectángulo 73">
              <a:extLst>
                <a:ext uri="{FF2B5EF4-FFF2-40B4-BE49-F238E27FC236}">
                  <a16:creationId xmlns="" xmlns:a16="http://schemas.microsoft.com/office/drawing/2014/main" id="{88E14608-5732-4F65-95CC-CA6893638D7F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Diseño institucional de las Controlarías no permite generar impacto</a:t>
              </a:r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="" xmlns:a16="http://schemas.microsoft.com/office/drawing/2014/main" id="{C342BA4B-DD87-42DE-8159-9BA379F7D090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A3E78FDB-9899-4B9E-A719-05AB98A56CC4}"/>
              </a:ext>
            </a:extLst>
          </p:cNvPr>
          <p:cNvCxnSpPr>
            <a:stCxn id="19" idx="2"/>
            <a:endCxn id="50" idx="0"/>
          </p:cNvCxnSpPr>
          <p:nvPr/>
        </p:nvCxnSpPr>
        <p:spPr>
          <a:xfrm>
            <a:off x="5987315" y="1064302"/>
            <a:ext cx="1" cy="4881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D00C6AD1-16DF-4FE3-9DE8-45BCCA6C350A}"/>
              </a:ext>
            </a:extLst>
          </p:cNvPr>
          <p:cNvSpPr txBox="1"/>
          <p:nvPr/>
        </p:nvSpPr>
        <p:spPr>
          <a:xfrm>
            <a:off x="5986371" y="1125848"/>
            <a:ext cx="1378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analiza</a:t>
            </a:r>
          </a:p>
        </p:txBody>
      </p: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4937AF7B-59A5-4445-872D-FA793B7AA885}"/>
              </a:ext>
            </a:extLst>
          </p:cNvPr>
          <p:cNvCxnSpPr>
            <a:cxnSpLocks/>
            <a:stCxn id="50" idx="1"/>
            <a:endCxn id="38" idx="0"/>
          </p:cNvCxnSpPr>
          <p:nvPr/>
        </p:nvCxnSpPr>
        <p:spPr>
          <a:xfrm rot="10800000" flipV="1">
            <a:off x="2207553" y="1819087"/>
            <a:ext cx="2608594" cy="222835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ector: angular 15">
            <a:extLst>
              <a:ext uri="{FF2B5EF4-FFF2-40B4-BE49-F238E27FC236}">
                <a16:creationId xmlns="" xmlns:a16="http://schemas.microsoft.com/office/drawing/2014/main" id="{CBF93C01-1F14-4470-A57B-DDFD792C68C2}"/>
              </a:ext>
            </a:extLst>
          </p:cNvPr>
          <p:cNvCxnSpPr>
            <a:stCxn id="50" idx="3"/>
            <a:endCxn id="41" idx="0"/>
          </p:cNvCxnSpPr>
          <p:nvPr/>
        </p:nvCxnSpPr>
        <p:spPr>
          <a:xfrm>
            <a:off x="7158484" y="1819088"/>
            <a:ext cx="2836951" cy="217064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E1671377-B053-4195-BD6B-B347D8D17735}"/>
              </a:ext>
            </a:extLst>
          </p:cNvPr>
          <p:cNvCxnSpPr>
            <a:stCxn id="39" idx="2"/>
            <a:endCxn id="61" idx="0"/>
          </p:cNvCxnSpPr>
          <p:nvPr/>
        </p:nvCxnSpPr>
        <p:spPr>
          <a:xfrm rot="5400000">
            <a:off x="1526771" y="2216551"/>
            <a:ext cx="289204" cy="112385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="" xmlns:a16="http://schemas.microsoft.com/office/drawing/2014/main" id="{75B66675-327D-46D5-A186-6DF172115AD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04249" y="2249673"/>
            <a:ext cx="314794" cy="1056694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Conector: angular 27">
            <a:extLst>
              <a:ext uri="{FF2B5EF4-FFF2-40B4-BE49-F238E27FC236}">
                <a16:creationId xmlns="" xmlns:a16="http://schemas.microsoft.com/office/drawing/2014/main" id="{139C7063-B902-4EE1-B143-744644A7DE9D}"/>
              </a:ext>
            </a:extLst>
          </p:cNvPr>
          <p:cNvCxnSpPr>
            <a:stCxn id="63" idx="2"/>
            <a:endCxn id="57" idx="0"/>
          </p:cNvCxnSpPr>
          <p:nvPr/>
        </p:nvCxnSpPr>
        <p:spPr>
          <a:xfrm rot="16200000" flipH="1">
            <a:off x="931048" y="3719176"/>
            <a:ext cx="409711" cy="1419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="" xmlns:a16="http://schemas.microsoft.com/office/drawing/2014/main" id="{7553E8DD-20C0-456D-8341-CD6E566909DC}"/>
              </a:ext>
            </a:extLst>
          </p:cNvPr>
          <p:cNvCxnSpPr>
            <a:stCxn id="36" idx="2"/>
            <a:endCxn id="71" idx="0"/>
          </p:cNvCxnSpPr>
          <p:nvPr/>
        </p:nvCxnSpPr>
        <p:spPr>
          <a:xfrm>
            <a:off x="3315739" y="3540621"/>
            <a:ext cx="1419" cy="3969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="" xmlns:a16="http://schemas.microsoft.com/office/drawing/2014/main" id="{AF123E21-B2B2-4AA5-AC75-5B39F509A615}"/>
              </a:ext>
            </a:extLst>
          </p:cNvPr>
          <p:cNvCxnSpPr>
            <a:stCxn id="45" idx="2"/>
            <a:endCxn id="90" idx="0"/>
          </p:cNvCxnSpPr>
          <p:nvPr/>
        </p:nvCxnSpPr>
        <p:spPr>
          <a:xfrm>
            <a:off x="10021181" y="2628104"/>
            <a:ext cx="571" cy="119018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Conector: angular 45">
            <a:extLst>
              <a:ext uri="{FF2B5EF4-FFF2-40B4-BE49-F238E27FC236}">
                <a16:creationId xmlns="" xmlns:a16="http://schemas.microsoft.com/office/drawing/2014/main" id="{B63D6D82-3470-474B-99E4-E580BCF33D26}"/>
              </a:ext>
            </a:extLst>
          </p:cNvPr>
          <p:cNvCxnSpPr>
            <a:stCxn id="58" idx="2"/>
            <a:endCxn id="74" idx="0"/>
          </p:cNvCxnSpPr>
          <p:nvPr/>
        </p:nvCxnSpPr>
        <p:spPr>
          <a:xfrm rot="16200000" flipH="1">
            <a:off x="3272809" y="3114840"/>
            <a:ext cx="600274" cy="4826849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ector: angular 81">
            <a:extLst>
              <a:ext uri="{FF2B5EF4-FFF2-40B4-BE49-F238E27FC236}">
                <a16:creationId xmlns="" xmlns:a16="http://schemas.microsoft.com/office/drawing/2014/main" id="{25C241BF-43F0-4D5F-8A62-9DACF721196A}"/>
              </a:ext>
            </a:extLst>
          </p:cNvPr>
          <p:cNvCxnSpPr>
            <a:cxnSpLocks/>
          </p:cNvCxnSpPr>
          <p:nvPr/>
        </p:nvCxnSpPr>
        <p:spPr>
          <a:xfrm rot="5400000">
            <a:off x="7486727" y="2981131"/>
            <a:ext cx="917870" cy="4202905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="" xmlns:a16="http://schemas.microsoft.com/office/drawing/2014/main" id="{3EACB590-0DE1-4CCF-9DCD-E19646BD666E}"/>
              </a:ext>
            </a:extLst>
          </p:cNvPr>
          <p:cNvCxnSpPr>
            <a:stCxn id="72" idx="2"/>
          </p:cNvCxnSpPr>
          <p:nvPr/>
        </p:nvCxnSpPr>
        <p:spPr>
          <a:xfrm>
            <a:off x="3340067" y="5240940"/>
            <a:ext cx="0" cy="28732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CuadroTexto 93">
            <a:extLst>
              <a:ext uri="{FF2B5EF4-FFF2-40B4-BE49-F238E27FC236}">
                <a16:creationId xmlns="" xmlns:a16="http://schemas.microsoft.com/office/drawing/2014/main" id="{7C5A4773-C748-420C-A5FA-2435C5E97015}"/>
              </a:ext>
            </a:extLst>
          </p:cNvPr>
          <p:cNvSpPr txBox="1"/>
          <p:nvPr/>
        </p:nvSpPr>
        <p:spPr>
          <a:xfrm>
            <a:off x="8527595" y="5990283"/>
            <a:ext cx="3564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las causas del no funcionamiento del control fiscal en Colombia según Naranjo Gálvez.  </a:t>
            </a:r>
          </a:p>
        </p:txBody>
      </p:sp>
    </p:spTree>
    <p:extLst>
      <p:ext uri="{BB962C8B-B14F-4D97-AF65-F5344CB8AC3E}">
        <p14:creationId xmlns:p14="http://schemas.microsoft.com/office/powerpoint/2010/main" val="60104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5230463" y="1843636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Integrado por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6325179" y="383515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8058117" y="383515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0790" y="360016"/>
            <a:ext cx="6321286" cy="1098137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MEJORAMIENTO DEL SISTEMA DEL CONTROL FISCAL EN COLOMBIA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27363" y="1717509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7188305" y="2431894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91281" y="5643950"/>
            <a:ext cx="3059225" cy="1059995"/>
            <a:chOff x="2810779" y="3168809"/>
            <a:chExt cx="1386595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Organismo especializado en el campo técnico del control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75961" y="2983935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AGR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6133252" y="1442713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49975" y="3004779"/>
            <a:ext cx="1759696" cy="591952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30520" y="2974099"/>
            <a:ext cx="1759696" cy="59195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CGR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07756" y="2965023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Comité directivo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C04F2C49-5B1B-455C-812A-61261C843C66}"/>
              </a:ext>
            </a:extLst>
          </p:cNvPr>
          <p:cNvCxnSpPr>
            <a:cxnSpLocks/>
          </p:cNvCxnSpPr>
          <p:nvPr/>
        </p:nvCxnSpPr>
        <p:spPr>
          <a:xfrm>
            <a:off x="6107433" y="2036126"/>
            <a:ext cx="0" cy="2853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>
            <a:cxnSpLocks/>
          </p:cNvCxnSpPr>
          <p:nvPr/>
        </p:nvCxnSpPr>
        <p:spPr>
          <a:xfrm>
            <a:off x="2768683" y="2334197"/>
            <a:ext cx="671770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2756188" y="2334197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5016950" y="2334197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7197495" y="232436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9473137" y="2315285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B572DC36-7436-4BCE-84A5-98D055A40C3C}"/>
              </a:ext>
            </a:extLst>
          </p:cNvPr>
          <p:cNvCxnSpPr>
            <a:cxnSpLocks/>
            <a:stCxn id="63" idx="2"/>
          </p:cNvCxnSpPr>
          <p:nvPr/>
        </p:nvCxnSpPr>
        <p:spPr>
          <a:xfrm>
            <a:off x="2768683" y="3575887"/>
            <a:ext cx="0" cy="16322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="" xmlns:a16="http://schemas.microsoft.com/office/drawing/2014/main" id="{CFC6BA72-404A-4111-8922-946FBC449706}"/>
              </a:ext>
            </a:extLst>
          </p:cNvPr>
          <p:cNvCxnSpPr>
            <a:cxnSpLocks/>
          </p:cNvCxnSpPr>
          <p:nvPr/>
        </p:nvCxnSpPr>
        <p:spPr>
          <a:xfrm flipV="1">
            <a:off x="2772575" y="5164584"/>
            <a:ext cx="6731794" cy="248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="" xmlns:a16="http://schemas.microsoft.com/office/drawing/2014/main" id="{0D09B487-0685-411C-BAF3-A5347EA12560}"/>
              </a:ext>
            </a:extLst>
          </p:cNvPr>
          <p:cNvCxnSpPr>
            <a:cxnSpLocks/>
          </p:cNvCxnSpPr>
          <p:nvPr/>
        </p:nvCxnSpPr>
        <p:spPr>
          <a:xfrm flipH="1">
            <a:off x="6131428" y="5208104"/>
            <a:ext cx="1824" cy="42332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8163521" y="5982868"/>
            <a:ext cx="408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mejoramiento del Sistema del Control Fiscal en Colombia según Ochoa y Charris</a:t>
            </a:r>
          </a:p>
        </p:txBody>
      </p: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88AF9D33-79D8-45C5-98E6-66DBC53BF82E}"/>
              </a:ext>
            </a:extLst>
          </p:cNvPr>
          <p:cNvCxnSpPr>
            <a:cxnSpLocks/>
          </p:cNvCxnSpPr>
          <p:nvPr/>
        </p:nvCxnSpPr>
        <p:spPr>
          <a:xfrm>
            <a:off x="7197495" y="3557229"/>
            <a:ext cx="0" cy="16322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="" xmlns:a16="http://schemas.microsoft.com/office/drawing/2014/main" id="{3648658E-5C39-4511-B07B-6CCFE8D7A495}"/>
              </a:ext>
            </a:extLst>
          </p:cNvPr>
          <p:cNvCxnSpPr>
            <a:cxnSpLocks/>
          </p:cNvCxnSpPr>
          <p:nvPr/>
        </p:nvCxnSpPr>
        <p:spPr>
          <a:xfrm>
            <a:off x="9499641" y="3543723"/>
            <a:ext cx="0" cy="16322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30A3F146-B028-4B30-908F-73678A1BF4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32710" y="4021866"/>
            <a:ext cx="1591281" cy="469473"/>
            <a:chOff x="4544128" y="4051495"/>
            <a:chExt cx="1388312" cy="498158"/>
          </a:xfrm>
        </p:grpSpPr>
        <p:sp>
          <p:nvSpPr>
            <p:cNvPr id="70" name="Rectángulo 69">
              <a:extLst>
                <a:ext uri="{FF2B5EF4-FFF2-40B4-BE49-F238E27FC236}">
                  <a16:creationId xmlns="" xmlns:a16="http://schemas.microsoft.com/office/drawing/2014/main" id="{0094F422-D8C9-4FB4-98F4-9A0FCA7259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Departamentales</a:t>
              </a:r>
            </a:p>
          </p:txBody>
        </p:sp>
        <p:sp>
          <p:nvSpPr>
            <p:cNvPr id="71" name="Rectángulo 70">
              <a:extLst>
                <a:ext uri="{FF2B5EF4-FFF2-40B4-BE49-F238E27FC236}">
                  <a16:creationId xmlns="" xmlns:a16="http://schemas.microsoft.com/office/drawing/2014/main" id="{099B55CD-58A1-43F7-96CA-CEB27167215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upo 71">
            <a:extLst>
              <a:ext uri="{FF2B5EF4-FFF2-40B4-BE49-F238E27FC236}">
                <a16:creationId xmlns="" xmlns:a16="http://schemas.microsoft.com/office/drawing/2014/main" id="{DF05C617-E7FB-46FD-B339-665E66583A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06061" y="4031142"/>
            <a:ext cx="941732" cy="591955"/>
            <a:chOff x="4544128" y="4051493"/>
            <a:chExt cx="1388312" cy="498160"/>
          </a:xfrm>
        </p:grpSpPr>
        <p:sp>
          <p:nvSpPr>
            <p:cNvPr id="73" name="Rectángulo 72">
              <a:extLst>
                <a:ext uri="{FF2B5EF4-FFF2-40B4-BE49-F238E27FC236}">
                  <a16:creationId xmlns="" xmlns:a16="http://schemas.microsoft.com/office/drawing/2014/main" id="{4B4DB4EA-3E72-4736-9D7B-CA0A58F87566}"/>
                </a:ext>
              </a:extLst>
            </p:cNvPr>
            <p:cNvSpPr/>
            <p:nvPr/>
          </p:nvSpPr>
          <p:spPr>
            <a:xfrm>
              <a:off x="4544128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Ciudades Capitales</a:t>
              </a:r>
            </a:p>
          </p:txBody>
        </p:sp>
        <p:sp>
          <p:nvSpPr>
            <p:cNvPr id="74" name="Rectángulo 73">
              <a:extLst>
                <a:ext uri="{FF2B5EF4-FFF2-40B4-BE49-F238E27FC236}">
                  <a16:creationId xmlns="" xmlns:a16="http://schemas.microsoft.com/office/drawing/2014/main" id="{4698EFEB-9A4E-4CB3-9023-428CAF48332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5" name="Conector: angular 24">
            <a:extLst>
              <a:ext uri="{FF2B5EF4-FFF2-40B4-BE49-F238E27FC236}">
                <a16:creationId xmlns="" xmlns:a16="http://schemas.microsoft.com/office/drawing/2014/main" id="{E389E513-EBD0-4E17-BA0E-1785C26C4E97}"/>
              </a:ext>
            </a:extLst>
          </p:cNvPr>
          <p:cNvCxnSpPr>
            <a:cxnSpLocks/>
          </p:cNvCxnSpPr>
          <p:nvPr/>
        </p:nvCxnSpPr>
        <p:spPr>
          <a:xfrm rot="5400000">
            <a:off x="4417136" y="3383053"/>
            <a:ext cx="425135" cy="825986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ector: angular 28">
            <a:extLst>
              <a:ext uri="{FF2B5EF4-FFF2-40B4-BE49-F238E27FC236}">
                <a16:creationId xmlns="" xmlns:a16="http://schemas.microsoft.com/office/drawing/2014/main" id="{350B23C8-A18F-49ED-825B-2999A49859AD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39162" y="3373761"/>
            <a:ext cx="434411" cy="82734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="" xmlns:a16="http://schemas.microsoft.com/office/drawing/2014/main" id="{CA7E1278-67B1-4393-A8D0-05DB0DA7A480}"/>
              </a:ext>
            </a:extLst>
          </p:cNvPr>
          <p:cNvCxnSpPr>
            <a:stCxn id="71" idx="2"/>
            <a:endCxn id="71" idx="2"/>
          </p:cNvCxnSpPr>
          <p:nvPr/>
        </p:nvCxnSpPr>
        <p:spPr>
          <a:xfrm>
            <a:off x="4239992" y="4491339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B3B132D6-931D-4CC9-9122-7207D47CA652}"/>
              </a:ext>
            </a:extLst>
          </p:cNvPr>
          <p:cNvCxnSpPr>
            <a:stCxn id="71" idx="2"/>
            <a:endCxn id="74" idx="2"/>
          </p:cNvCxnSpPr>
          <p:nvPr/>
        </p:nvCxnSpPr>
        <p:spPr>
          <a:xfrm rot="16200000" flipH="1">
            <a:off x="4996025" y="3735306"/>
            <a:ext cx="131758" cy="1643824"/>
          </a:xfrm>
          <a:prstGeom prst="bentConnector3">
            <a:avLst>
              <a:gd name="adj1" fmla="val 27350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="" xmlns:a16="http://schemas.microsoft.com/office/drawing/2014/main" id="{0377FA7E-3E26-4EB8-85B4-9B827415290E}"/>
              </a:ext>
            </a:extLst>
          </p:cNvPr>
          <p:cNvCxnSpPr/>
          <p:nvPr/>
        </p:nvCxnSpPr>
        <p:spPr>
          <a:xfrm>
            <a:off x="5061904" y="4837043"/>
            <a:ext cx="0" cy="3388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CuadroTexto 48">
            <a:extLst>
              <a:ext uri="{FF2B5EF4-FFF2-40B4-BE49-F238E27FC236}">
                <a16:creationId xmlns="" xmlns:a16="http://schemas.microsoft.com/office/drawing/2014/main" id="{895D084E-2148-4E5D-90B6-0A6E12191AE2}"/>
              </a:ext>
            </a:extLst>
          </p:cNvPr>
          <p:cNvSpPr txBox="1"/>
          <p:nvPr/>
        </p:nvSpPr>
        <p:spPr>
          <a:xfrm>
            <a:off x="6117013" y="5218312"/>
            <a:ext cx="214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 lograr</a:t>
            </a:r>
          </a:p>
        </p:txBody>
      </p:sp>
    </p:spTree>
    <p:extLst>
      <p:ext uri="{BB962C8B-B14F-4D97-AF65-F5344CB8AC3E}">
        <p14:creationId xmlns:p14="http://schemas.microsoft.com/office/powerpoint/2010/main" val="3027731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653533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38647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988771" y="3380667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8071369" y="400742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28846" y="5864139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93295" y="362457"/>
            <a:ext cx="3731314" cy="85785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 REGIONAL DE LUCHA CONTRA LA CORRUPCIÓN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40615" y="1889785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7148730" y="1703022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4645" y="2374605"/>
            <a:ext cx="1733951" cy="937837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Formación y capacitación en control Interno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04600" y="2360606"/>
            <a:ext cx="2114435" cy="861152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Cooperación con Organismos internacionales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01048" y="2336032"/>
            <a:ext cx="1375702" cy="773088"/>
            <a:chOff x="4544129" y="4128407"/>
            <a:chExt cx="1388311" cy="421246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9" y="4128407"/>
              <a:ext cx="1368000" cy="40224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Base de datos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26691" y="2381718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Investigación</a:t>
              </a:r>
              <a:endPara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>
            <a:cxnSpLocks/>
          </p:cNvCxnSpPr>
          <p:nvPr/>
        </p:nvCxnSpPr>
        <p:spPr>
          <a:xfrm>
            <a:off x="1854698" y="1629036"/>
            <a:ext cx="9051841" cy="232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1868937" y="163135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4605622" y="163135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7961275" y="163135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10906539" y="1644608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173356" y="6380304"/>
            <a:ext cx="115163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para definir un Plan regional de lucha contra la corrupción según la OLACEFS-CEPAT</a:t>
            </a:r>
          </a:p>
        </p:txBody>
      </p:sp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30A3F146-B028-4B30-908F-73678A1BF4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62868" y="3660178"/>
            <a:ext cx="1113106" cy="469473"/>
            <a:chOff x="4544128" y="4051495"/>
            <a:chExt cx="1388312" cy="498158"/>
          </a:xfrm>
        </p:grpSpPr>
        <p:sp>
          <p:nvSpPr>
            <p:cNvPr id="70" name="Rectángulo 69">
              <a:extLst>
                <a:ext uri="{FF2B5EF4-FFF2-40B4-BE49-F238E27FC236}">
                  <a16:creationId xmlns="" xmlns:a16="http://schemas.microsoft.com/office/drawing/2014/main" id="{0094F422-D8C9-4FB4-98F4-9A0FCA7259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Instrumentos regionales</a:t>
              </a:r>
            </a:p>
          </p:txBody>
        </p:sp>
        <p:sp>
          <p:nvSpPr>
            <p:cNvPr id="71" name="Rectángulo 70">
              <a:extLst>
                <a:ext uri="{FF2B5EF4-FFF2-40B4-BE49-F238E27FC236}">
                  <a16:creationId xmlns="" xmlns:a16="http://schemas.microsoft.com/office/drawing/2014/main" id="{099B55CD-58A1-43F7-96CA-CEB27167215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upo 71">
            <a:extLst>
              <a:ext uri="{FF2B5EF4-FFF2-40B4-BE49-F238E27FC236}">
                <a16:creationId xmlns="" xmlns:a16="http://schemas.microsoft.com/office/drawing/2014/main" id="{DF05C617-E7FB-46FD-B339-665E66583A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63638" y="3679559"/>
            <a:ext cx="1188717" cy="462549"/>
            <a:chOff x="4544127" y="4051493"/>
            <a:chExt cx="1388313" cy="498160"/>
          </a:xfrm>
        </p:grpSpPr>
        <p:sp>
          <p:nvSpPr>
            <p:cNvPr id="73" name="Rectángulo 72">
              <a:extLst>
                <a:ext uri="{FF2B5EF4-FFF2-40B4-BE49-F238E27FC236}">
                  <a16:creationId xmlns="" xmlns:a16="http://schemas.microsoft.com/office/drawing/2014/main" id="{4B4DB4EA-3E72-4736-9D7B-CA0A58F87566}"/>
                </a:ext>
              </a:extLst>
            </p:cNvPr>
            <p:cNvSpPr/>
            <p:nvPr/>
          </p:nvSpPr>
          <p:spPr>
            <a:xfrm>
              <a:off x="4544127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Instrumentos internacionales</a:t>
              </a:r>
            </a:p>
          </p:txBody>
        </p:sp>
        <p:sp>
          <p:nvSpPr>
            <p:cNvPr id="74" name="Rectángulo 73">
              <a:extLst>
                <a:ext uri="{FF2B5EF4-FFF2-40B4-BE49-F238E27FC236}">
                  <a16:creationId xmlns="" xmlns:a16="http://schemas.microsoft.com/office/drawing/2014/main" id="{4698EFEB-9A4E-4CB3-9023-428CAF48332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5" name="Conector: angular 24">
            <a:extLst>
              <a:ext uri="{FF2B5EF4-FFF2-40B4-BE49-F238E27FC236}">
                <a16:creationId xmlns="" xmlns:a16="http://schemas.microsoft.com/office/drawing/2014/main" id="{E389E513-EBD0-4E17-BA0E-1785C26C4E97}"/>
              </a:ext>
            </a:extLst>
          </p:cNvPr>
          <p:cNvCxnSpPr>
            <a:cxnSpLocks/>
          </p:cNvCxnSpPr>
          <p:nvPr/>
        </p:nvCxnSpPr>
        <p:spPr>
          <a:xfrm rot="5400000">
            <a:off x="4080728" y="3008080"/>
            <a:ext cx="425135" cy="825986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ector: angular 28">
            <a:extLst>
              <a:ext uri="{FF2B5EF4-FFF2-40B4-BE49-F238E27FC236}">
                <a16:creationId xmlns="" xmlns:a16="http://schemas.microsoft.com/office/drawing/2014/main" id="{350B23C8-A18F-49ED-825B-2999A49859AD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02754" y="3012040"/>
            <a:ext cx="434411" cy="82734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="" xmlns:a16="http://schemas.microsoft.com/office/drawing/2014/main" id="{CA7E1278-67B1-4393-A8D0-05DB0DA7A480}"/>
              </a:ext>
            </a:extLst>
          </p:cNvPr>
          <p:cNvCxnSpPr>
            <a:stCxn id="71" idx="2"/>
            <a:endCxn id="71" idx="2"/>
          </p:cNvCxnSpPr>
          <p:nvPr/>
        </p:nvCxnSpPr>
        <p:spPr>
          <a:xfrm>
            <a:off x="3927564" y="4129651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upo 59">
            <a:extLst>
              <a:ext uri="{FF2B5EF4-FFF2-40B4-BE49-F238E27FC236}">
                <a16:creationId xmlns="" xmlns:a16="http://schemas.microsoft.com/office/drawing/2014/main" id="{B444AFCE-7883-4C2D-A060-BB9DC27BC1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8548" y="3688511"/>
            <a:ext cx="2129753" cy="746037"/>
            <a:chOff x="2810779" y="3168809"/>
            <a:chExt cx="1386595" cy="465719"/>
          </a:xfrm>
        </p:grpSpPr>
        <p:sp>
          <p:nvSpPr>
            <p:cNvPr id="62" name="Rectángulo 61">
              <a:extLst>
                <a:ext uri="{FF2B5EF4-FFF2-40B4-BE49-F238E27FC236}">
                  <a16:creationId xmlns="" xmlns:a16="http://schemas.microsoft.com/office/drawing/2014/main" id="{0FDFE340-F8B9-4887-AE97-7236C9C6A317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 garantizar una Gestión Pública</a:t>
              </a:r>
            </a:p>
          </p:txBody>
        </p:sp>
        <p:sp>
          <p:nvSpPr>
            <p:cNvPr id="64" name="Rectángulo 63">
              <a:extLst>
                <a:ext uri="{FF2B5EF4-FFF2-40B4-BE49-F238E27FC236}">
                  <a16:creationId xmlns="" xmlns:a16="http://schemas.microsoft.com/office/drawing/2014/main" id="{344DF9C1-3C68-4C99-A4B1-CB5C55B6AD30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66" name="Conector recto 65" descr="elemento decorativo">
            <a:extLst>
              <a:ext uri="{FF2B5EF4-FFF2-40B4-BE49-F238E27FC236}">
                <a16:creationId xmlns="" xmlns:a16="http://schemas.microsoft.com/office/drawing/2014/main" id="{8438702B-F2CA-47B0-9798-AED26860D5B3}"/>
              </a:ext>
            </a:extLst>
          </p:cNvPr>
          <p:cNvCxnSpPr/>
          <p:nvPr/>
        </p:nvCxnSpPr>
        <p:spPr>
          <a:xfrm>
            <a:off x="3030034" y="4647767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upo 66">
            <a:extLst>
              <a:ext uri="{FF2B5EF4-FFF2-40B4-BE49-F238E27FC236}">
                <a16:creationId xmlns="" xmlns:a16="http://schemas.microsoft.com/office/drawing/2014/main" id="{208A0E95-0CAC-4F58-8334-C9E36D17A9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487" y="4758135"/>
            <a:ext cx="756873" cy="394952"/>
            <a:chOff x="4544128" y="4051495"/>
            <a:chExt cx="1388312" cy="498158"/>
          </a:xfrm>
        </p:grpSpPr>
        <p:sp>
          <p:nvSpPr>
            <p:cNvPr id="75" name="Rectángulo 74">
              <a:extLst>
                <a:ext uri="{FF2B5EF4-FFF2-40B4-BE49-F238E27FC236}">
                  <a16:creationId xmlns="" xmlns:a16="http://schemas.microsoft.com/office/drawing/2014/main" id="{78C81A0B-398F-4FDD-9D39-57E5E3EA16E8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Eficiente</a:t>
              </a:r>
            </a:p>
          </p:txBody>
        </p:sp>
        <p:sp>
          <p:nvSpPr>
            <p:cNvPr id="76" name="Rectángulo 75">
              <a:extLst>
                <a:ext uri="{FF2B5EF4-FFF2-40B4-BE49-F238E27FC236}">
                  <a16:creationId xmlns="" xmlns:a16="http://schemas.microsoft.com/office/drawing/2014/main" id="{B7B0F247-3537-46E3-8C66-C8972C7C249D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0" name="Conector recto de flecha 79">
            <a:extLst>
              <a:ext uri="{FF2B5EF4-FFF2-40B4-BE49-F238E27FC236}">
                <a16:creationId xmlns="" xmlns:a16="http://schemas.microsoft.com/office/drawing/2014/main" id="{291EA85A-BF3F-4606-8B0A-BE275E1F6C6F}"/>
              </a:ext>
            </a:extLst>
          </p:cNvPr>
          <p:cNvCxnSpPr>
            <a:stCxn id="76" idx="2"/>
            <a:endCxn id="76" idx="2"/>
          </p:cNvCxnSpPr>
          <p:nvPr/>
        </p:nvCxnSpPr>
        <p:spPr>
          <a:xfrm>
            <a:off x="485461" y="5153087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upo 81">
            <a:extLst>
              <a:ext uri="{FF2B5EF4-FFF2-40B4-BE49-F238E27FC236}">
                <a16:creationId xmlns="" xmlns:a16="http://schemas.microsoft.com/office/drawing/2014/main" id="{BFE72382-6D45-4C4B-8117-1648F2AC49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4244" y="4760151"/>
            <a:ext cx="756873" cy="394952"/>
            <a:chOff x="4544128" y="4051495"/>
            <a:chExt cx="1388312" cy="498158"/>
          </a:xfrm>
        </p:grpSpPr>
        <p:sp>
          <p:nvSpPr>
            <p:cNvPr id="88" name="Rectángulo 87">
              <a:extLst>
                <a:ext uri="{FF2B5EF4-FFF2-40B4-BE49-F238E27FC236}">
                  <a16:creationId xmlns="" xmlns:a16="http://schemas.microsoft.com/office/drawing/2014/main" id="{76808EE0-F3C3-4C44-9A20-EC1E9AFE44F9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Eficaz</a:t>
              </a:r>
            </a:p>
          </p:txBody>
        </p:sp>
        <p:sp>
          <p:nvSpPr>
            <p:cNvPr id="92" name="Rectángulo 91">
              <a:extLst>
                <a:ext uri="{FF2B5EF4-FFF2-40B4-BE49-F238E27FC236}">
                  <a16:creationId xmlns="" xmlns:a16="http://schemas.microsoft.com/office/drawing/2014/main" id="{8A5EA052-7340-45CD-8DA1-97968EA7DBB9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3" name="Grupo 92">
            <a:extLst>
              <a:ext uri="{FF2B5EF4-FFF2-40B4-BE49-F238E27FC236}">
                <a16:creationId xmlns="" xmlns:a16="http://schemas.microsoft.com/office/drawing/2014/main" id="{53DC7527-3705-41F6-A975-6EF1FE3810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4698" y="4763951"/>
            <a:ext cx="756873" cy="394952"/>
            <a:chOff x="4544128" y="4051495"/>
            <a:chExt cx="1388312" cy="498158"/>
          </a:xfrm>
        </p:grpSpPr>
        <p:sp>
          <p:nvSpPr>
            <p:cNvPr id="94" name="Rectángulo 93">
              <a:extLst>
                <a:ext uri="{FF2B5EF4-FFF2-40B4-BE49-F238E27FC236}">
                  <a16:creationId xmlns="" xmlns:a16="http://schemas.microsoft.com/office/drawing/2014/main" id="{201DE3A2-5D68-4C10-BE8D-3544B5D762D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Calidad</a:t>
              </a:r>
            </a:p>
          </p:txBody>
        </p:sp>
        <p:sp>
          <p:nvSpPr>
            <p:cNvPr id="96" name="Rectángulo 95">
              <a:extLst>
                <a:ext uri="{FF2B5EF4-FFF2-40B4-BE49-F238E27FC236}">
                  <a16:creationId xmlns="" xmlns:a16="http://schemas.microsoft.com/office/drawing/2014/main" id="{AA114AA4-8C76-40A9-B45A-050E922AED7D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7" name="Grupo 96">
            <a:extLst>
              <a:ext uri="{FF2B5EF4-FFF2-40B4-BE49-F238E27FC236}">
                <a16:creationId xmlns="" xmlns:a16="http://schemas.microsoft.com/office/drawing/2014/main" id="{F023DCDA-BB4D-45D9-B694-A6074D413F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36624" y="4766113"/>
            <a:ext cx="1182797" cy="394952"/>
            <a:chOff x="4544128" y="4051495"/>
            <a:chExt cx="1388312" cy="498158"/>
          </a:xfrm>
        </p:grpSpPr>
        <p:sp>
          <p:nvSpPr>
            <p:cNvPr id="98" name="Rectángulo 97">
              <a:extLst>
                <a:ext uri="{FF2B5EF4-FFF2-40B4-BE49-F238E27FC236}">
                  <a16:creationId xmlns="" xmlns:a16="http://schemas.microsoft.com/office/drawing/2014/main" id="{2907F045-21E8-4B5D-A97F-15422667FD8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Transparente</a:t>
              </a:r>
            </a:p>
          </p:txBody>
        </p:sp>
        <p:sp>
          <p:nvSpPr>
            <p:cNvPr id="99" name="Rectángulo 98">
              <a:extLst>
                <a:ext uri="{FF2B5EF4-FFF2-40B4-BE49-F238E27FC236}">
                  <a16:creationId xmlns="" xmlns:a16="http://schemas.microsoft.com/office/drawing/2014/main" id="{C304D62E-CAF0-479A-B0BC-6AB969BEAE53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Grupo 99">
            <a:extLst>
              <a:ext uri="{FF2B5EF4-FFF2-40B4-BE49-F238E27FC236}">
                <a16:creationId xmlns="" xmlns:a16="http://schemas.microsoft.com/office/drawing/2014/main" id="{584A1DA7-04F3-4DFD-95C7-D413A83E99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40924" y="3560682"/>
            <a:ext cx="1535643" cy="746037"/>
            <a:chOff x="2810779" y="3168809"/>
            <a:chExt cx="1386595" cy="465719"/>
          </a:xfrm>
        </p:grpSpPr>
        <p:sp>
          <p:nvSpPr>
            <p:cNvPr id="101" name="Rectángulo 100">
              <a:extLst>
                <a:ext uri="{FF2B5EF4-FFF2-40B4-BE49-F238E27FC236}">
                  <a16:creationId xmlns="" xmlns:a16="http://schemas.microsoft.com/office/drawing/2014/main" id="{71603EE6-A8B5-42BF-A1EB-235C63AFBD20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 temas relacionados</a:t>
              </a:r>
            </a:p>
          </p:txBody>
        </p:sp>
        <p:sp>
          <p:nvSpPr>
            <p:cNvPr id="102" name="Rectángulo 101">
              <a:extLst>
                <a:ext uri="{FF2B5EF4-FFF2-40B4-BE49-F238E27FC236}">
                  <a16:creationId xmlns="" xmlns:a16="http://schemas.microsoft.com/office/drawing/2014/main" id="{B4A77576-A7ED-4C39-A110-38B50AE110A6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3" name="Grupo 102">
            <a:extLst>
              <a:ext uri="{FF2B5EF4-FFF2-40B4-BE49-F238E27FC236}">
                <a16:creationId xmlns="" xmlns:a16="http://schemas.microsoft.com/office/drawing/2014/main" id="{74FFD490-1AFA-439A-BDC6-846E330A9B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04977" y="3576881"/>
            <a:ext cx="1535643" cy="746037"/>
            <a:chOff x="2810779" y="3168809"/>
            <a:chExt cx="1386595" cy="465719"/>
          </a:xfrm>
        </p:grpSpPr>
        <p:sp>
          <p:nvSpPr>
            <p:cNvPr id="105" name="Rectángulo 104">
              <a:extLst>
                <a:ext uri="{FF2B5EF4-FFF2-40B4-BE49-F238E27FC236}">
                  <a16:creationId xmlns="" xmlns:a16="http://schemas.microsoft.com/office/drawing/2014/main" id="{A094F6CF-FCDD-421E-A581-BFC896024A66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Realización de trabajos</a:t>
              </a:r>
            </a:p>
          </p:txBody>
        </p:sp>
        <p:sp>
          <p:nvSpPr>
            <p:cNvPr id="106" name="Rectángulo 105">
              <a:extLst>
                <a:ext uri="{FF2B5EF4-FFF2-40B4-BE49-F238E27FC236}">
                  <a16:creationId xmlns="" xmlns:a16="http://schemas.microsoft.com/office/drawing/2014/main" id="{20FF325D-E61E-4874-BACD-04CD7FC7EE0E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8" name="Conector recto de flecha 27">
            <a:extLst>
              <a:ext uri="{FF2B5EF4-FFF2-40B4-BE49-F238E27FC236}">
                <a16:creationId xmlns="" xmlns:a16="http://schemas.microsoft.com/office/drawing/2014/main" id="{E997371E-EB31-4848-8F77-85E08AB50F2E}"/>
              </a:ext>
            </a:extLst>
          </p:cNvPr>
          <p:cNvCxnSpPr>
            <a:cxnSpLocks/>
          </p:cNvCxnSpPr>
          <p:nvPr/>
        </p:nvCxnSpPr>
        <p:spPr>
          <a:xfrm>
            <a:off x="1894306" y="3299190"/>
            <a:ext cx="4838" cy="37606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="" xmlns:a16="http://schemas.microsoft.com/office/drawing/2014/main" id="{D6517CA5-236A-47CC-800E-3B49762E0CD6}"/>
              </a:ext>
            </a:extLst>
          </p:cNvPr>
          <p:cNvCxnSpPr>
            <a:stCxn id="45" idx="2"/>
          </p:cNvCxnSpPr>
          <p:nvPr/>
        </p:nvCxnSpPr>
        <p:spPr>
          <a:xfrm flipH="1">
            <a:off x="10916835" y="2973670"/>
            <a:ext cx="2577" cy="51355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Conector recto de flecha 42">
            <a:extLst>
              <a:ext uri="{FF2B5EF4-FFF2-40B4-BE49-F238E27FC236}">
                <a16:creationId xmlns="" xmlns:a16="http://schemas.microsoft.com/office/drawing/2014/main" id="{91629912-A6D4-4FA1-BDB0-F162A2BB9BF7}"/>
              </a:ext>
            </a:extLst>
          </p:cNvPr>
          <p:cNvCxnSpPr>
            <a:stCxn id="39" idx="2"/>
            <a:endCxn id="101" idx="0"/>
          </p:cNvCxnSpPr>
          <p:nvPr/>
        </p:nvCxnSpPr>
        <p:spPr>
          <a:xfrm flipH="1">
            <a:off x="7998449" y="3109120"/>
            <a:ext cx="514" cy="45156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8" name="Grupo 107">
            <a:extLst>
              <a:ext uri="{FF2B5EF4-FFF2-40B4-BE49-F238E27FC236}">
                <a16:creationId xmlns="" xmlns:a16="http://schemas.microsoft.com/office/drawing/2014/main" id="{58235B2E-C176-4358-B544-C2C0FB434E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6228" y="4847349"/>
            <a:ext cx="1954027" cy="1026500"/>
            <a:chOff x="2791713" y="3168809"/>
            <a:chExt cx="1405661" cy="465719"/>
          </a:xfrm>
        </p:grpSpPr>
        <p:sp>
          <p:nvSpPr>
            <p:cNvPr id="109" name="Rectángulo 108">
              <a:extLst>
                <a:ext uri="{FF2B5EF4-FFF2-40B4-BE49-F238E27FC236}">
                  <a16:creationId xmlns="" xmlns:a16="http://schemas.microsoft.com/office/drawing/2014/main" id="{C0D0E72A-E6E3-4B9C-926C-6501B7136C79}"/>
                </a:ext>
              </a:extLst>
            </p:cNvPr>
            <p:cNvSpPr/>
            <p:nvPr/>
          </p:nvSpPr>
          <p:spPr>
            <a:xfrm>
              <a:off x="2791713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Resultados para definir políticas organizacionales</a:t>
              </a:r>
            </a:p>
          </p:txBody>
        </p:sp>
        <p:sp>
          <p:nvSpPr>
            <p:cNvPr id="110" name="Rectángulo 109">
              <a:extLst>
                <a:ext uri="{FF2B5EF4-FFF2-40B4-BE49-F238E27FC236}">
                  <a16:creationId xmlns="" xmlns:a16="http://schemas.microsoft.com/office/drawing/2014/main" id="{AAD70E63-14EA-4165-ADE7-630E838A028F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6" name="Conector: angular 45">
            <a:extLst>
              <a:ext uri="{FF2B5EF4-FFF2-40B4-BE49-F238E27FC236}">
                <a16:creationId xmlns="" xmlns:a16="http://schemas.microsoft.com/office/drawing/2014/main" id="{0944A17F-50E4-463D-98E2-71C18B065124}"/>
              </a:ext>
            </a:extLst>
          </p:cNvPr>
          <p:cNvCxnSpPr>
            <a:stCxn id="64" idx="2"/>
            <a:endCxn id="75" idx="0"/>
          </p:cNvCxnSpPr>
          <p:nvPr/>
        </p:nvCxnSpPr>
        <p:spPr>
          <a:xfrm rot="5400000">
            <a:off x="1039253" y="3869682"/>
            <a:ext cx="323587" cy="1453318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Conector: angular 53">
            <a:extLst>
              <a:ext uri="{FF2B5EF4-FFF2-40B4-BE49-F238E27FC236}">
                <a16:creationId xmlns="" xmlns:a16="http://schemas.microsoft.com/office/drawing/2014/main" id="{F3948DC4-4433-42C8-8E60-99AE795F3B6D}"/>
              </a:ext>
            </a:extLst>
          </p:cNvPr>
          <p:cNvCxnSpPr>
            <a:stCxn id="64" idx="2"/>
            <a:endCxn id="98" idx="0"/>
          </p:cNvCxnSpPr>
          <p:nvPr/>
        </p:nvCxnSpPr>
        <p:spPr>
          <a:xfrm rot="16200000" flipH="1">
            <a:off x="2457755" y="3904497"/>
            <a:ext cx="331565" cy="139166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="" xmlns:a16="http://schemas.microsoft.com/office/drawing/2014/main" id="{6B2C39CD-8BF1-4996-80D1-A31D227E4AA6}"/>
              </a:ext>
            </a:extLst>
          </p:cNvPr>
          <p:cNvCxnSpPr>
            <a:endCxn id="88" idx="0"/>
          </p:cNvCxnSpPr>
          <p:nvPr/>
        </p:nvCxnSpPr>
        <p:spPr>
          <a:xfrm>
            <a:off x="1337143" y="4596341"/>
            <a:ext cx="1" cy="1638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Conector recto 110">
            <a:extLst>
              <a:ext uri="{FF2B5EF4-FFF2-40B4-BE49-F238E27FC236}">
                <a16:creationId xmlns="" xmlns:a16="http://schemas.microsoft.com/office/drawing/2014/main" id="{E671402F-E722-4F4C-8974-B5DD1E19BFC0}"/>
              </a:ext>
            </a:extLst>
          </p:cNvPr>
          <p:cNvCxnSpPr>
            <a:cxnSpLocks/>
            <a:endCxn id="94" idx="0"/>
          </p:cNvCxnSpPr>
          <p:nvPr/>
        </p:nvCxnSpPr>
        <p:spPr>
          <a:xfrm>
            <a:off x="2227597" y="4596341"/>
            <a:ext cx="1" cy="1676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Conector recto de flecha 115">
            <a:extLst>
              <a:ext uri="{FF2B5EF4-FFF2-40B4-BE49-F238E27FC236}">
                <a16:creationId xmlns="" xmlns:a16="http://schemas.microsoft.com/office/drawing/2014/main" id="{BB37E5D7-2891-44D1-BF43-9E7A623DBEAA}"/>
              </a:ext>
            </a:extLst>
          </p:cNvPr>
          <p:cNvCxnSpPr>
            <a:cxnSpLocks/>
          </p:cNvCxnSpPr>
          <p:nvPr/>
        </p:nvCxnSpPr>
        <p:spPr>
          <a:xfrm>
            <a:off x="10930088" y="4322918"/>
            <a:ext cx="3969" cy="52443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" name="Conector recto de flecha 119">
            <a:extLst>
              <a:ext uri="{FF2B5EF4-FFF2-40B4-BE49-F238E27FC236}">
                <a16:creationId xmlns="" xmlns:a16="http://schemas.microsoft.com/office/drawing/2014/main" id="{2BF03D54-1328-496D-B151-3C76A63888A4}"/>
              </a:ext>
            </a:extLst>
          </p:cNvPr>
          <p:cNvCxnSpPr>
            <a:stCxn id="19" idx="2"/>
          </p:cNvCxnSpPr>
          <p:nvPr/>
        </p:nvCxnSpPr>
        <p:spPr>
          <a:xfrm>
            <a:off x="6158952" y="1220316"/>
            <a:ext cx="0" cy="40872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835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5176770" y="1800521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Integrado por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123458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856396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1692" y="339551"/>
            <a:ext cx="4505740" cy="972242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RED LATINOAMERICANA DEL CARIBE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21647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986584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60342" y="5050407"/>
            <a:ext cx="3663044" cy="1059995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Definir estrategias de cooperación para combatir la corrupción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263" y="3000138"/>
            <a:ext cx="939248" cy="441043"/>
            <a:chOff x="4427205" y="4051495"/>
            <a:chExt cx="1505235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427205" y="4051495"/>
              <a:ext cx="1484924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OLACEFS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6042307" y="1308029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C04F2C49-5B1B-455C-812A-61261C843C66}"/>
              </a:ext>
            </a:extLst>
          </p:cNvPr>
          <p:cNvCxnSpPr>
            <a:cxnSpLocks/>
          </p:cNvCxnSpPr>
          <p:nvPr/>
        </p:nvCxnSpPr>
        <p:spPr>
          <a:xfrm>
            <a:off x="6073846" y="1991434"/>
            <a:ext cx="0" cy="2853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>
            <a:cxnSpLocks/>
          </p:cNvCxnSpPr>
          <p:nvPr/>
        </p:nvCxnSpPr>
        <p:spPr>
          <a:xfrm flipV="1">
            <a:off x="572365" y="2276751"/>
            <a:ext cx="10844536" cy="149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576326" y="2309294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1964679" y="2293023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3937781" y="227675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6086686" y="2309294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="" xmlns:a16="http://schemas.microsoft.com/office/drawing/2014/main" id="{560CFDBB-8682-4FB9-B871-3E257814AF3D}"/>
              </a:ext>
            </a:extLst>
          </p:cNvPr>
          <p:cNvCxnSpPr/>
          <p:nvPr/>
        </p:nvCxnSpPr>
        <p:spPr>
          <a:xfrm>
            <a:off x="7970648" y="2301259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B572DC36-7436-4BCE-84A5-98D055A40C3C}"/>
              </a:ext>
            </a:extLst>
          </p:cNvPr>
          <p:cNvCxnSpPr>
            <a:cxnSpLocks/>
            <a:stCxn id="63" idx="2"/>
          </p:cNvCxnSpPr>
          <p:nvPr/>
        </p:nvCxnSpPr>
        <p:spPr>
          <a:xfrm flipH="1">
            <a:off x="570849" y="3441181"/>
            <a:ext cx="7854" cy="7767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="" xmlns:a16="http://schemas.microsoft.com/office/drawing/2014/main" id="{9A72ABF8-9BCF-4914-AB90-AC541E73CD37}"/>
              </a:ext>
            </a:extLst>
          </p:cNvPr>
          <p:cNvCxnSpPr>
            <a:cxnSpLocks/>
          </p:cNvCxnSpPr>
          <p:nvPr/>
        </p:nvCxnSpPr>
        <p:spPr>
          <a:xfrm>
            <a:off x="3956947" y="3573250"/>
            <a:ext cx="0" cy="6446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="" xmlns:a16="http://schemas.microsoft.com/office/drawing/2014/main" id="{491DBA60-A23F-4D24-8597-4B31658DF12D}"/>
              </a:ext>
            </a:extLst>
          </p:cNvPr>
          <p:cNvCxnSpPr>
            <a:cxnSpLocks/>
          </p:cNvCxnSpPr>
          <p:nvPr/>
        </p:nvCxnSpPr>
        <p:spPr>
          <a:xfrm>
            <a:off x="6120447" y="3046543"/>
            <a:ext cx="0" cy="119024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D6302276-8B2F-4E88-8A00-FE239F02103C}"/>
              </a:ext>
            </a:extLst>
          </p:cNvPr>
          <p:cNvCxnSpPr>
            <a:cxnSpLocks/>
          </p:cNvCxnSpPr>
          <p:nvPr/>
        </p:nvCxnSpPr>
        <p:spPr>
          <a:xfrm>
            <a:off x="7919697" y="3461173"/>
            <a:ext cx="0" cy="7756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="" xmlns:a16="http://schemas.microsoft.com/office/drawing/2014/main" id="{7CB6FBCA-C6B5-435A-B0EA-8D954488189A}"/>
              </a:ext>
            </a:extLst>
          </p:cNvPr>
          <p:cNvCxnSpPr>
            <a:cxnSpLocks/>
          </p:cNvCxnSpPr>
          <p:nvPr/>
        </p:nvCxnSpPr>
        <p:spPr>
          <a:xfrm>
            <a:off x="11416901" y="3634426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="" xmlns:a16="http://schemas.microsoft.com/office/drawing/2014/main" id="{CFC6BA72-404A-4111-8922-946FBC449706}"/>
              </a:ext>
            </a:extLst>
          </p:cNvPr>
          <p:cNvCxnSpPr>
            <a:cxnSpLocks/>
          </p:cNvCxnSpPr>
          <p:nvPr/>
        </p:nvCxnSpPr>
        <p:spPr>
          <a:xfrm>
            <a:off x="566027" y="4221057"/>
            <a:ext cx="10850874" cy="84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="" xmlns:a16="http://schemas.microsoft.com/office/drawing/2014/main" id="{0D09B487-0685-411C-BAF3-A5347EA12560}"/>
              </a:ext>
            </a:extLst>
          </p:cNvPr>
          <p:cNvCxnSpPr/>
          <p:nvPr/>
        </p:nvCxnSpPr>
        <p:spPr>
          <a:xfrm>
            <a:off x="6127536" y="4241292"/>
            <a:ext cx="0" cy="82076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151895" y="6395693"/>
            <a:ext cx="11714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Mapa conceptual sobre propuesta para combatir la corrupción en la XXIV Asamblea General de OLACEFS</a:t>
            </a:r>
          </a:p>
        </p:txBody>
      </p:sp>
      <p:grpSp>
        <p:nvGrpSpPr>
          <p:cNvPr id="55" name="Grupo 54">
            <a:extLst>
              <a:ext uri="{FF2B5EF4-FFF2-40B4-BE49-F238E27FC236}">
                <a16:creationId xmlns="" xmlns:a16="http://schemas.microsoft.com/office/drawing/2014/main" id="{2F68BE14-7641-4855-8B15-249B4B9553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63986" y="2990753"/>
            <a:ext cx="1601110" cy="591955"/>
            <a:chOff x="4544127" y="4051493"/>
            <a:chExt cx="1388313" cy="498160"/>
          </a:xfrm>
        </p:grpSpPr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BF00B616-C680-43B5-A984-5243748BAE68}"/>
                </a:ext>
              </a:extLst>
            </p:cNvPr>
            <p:cNvSpPr/>
            <p:nvPr/>
          </p:nvSpPr>
          <p:spPr>
            <a:xfrm>
              <a:off x="4544127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Comunidad de Políticas de América</a:t>
              </a:r>
            </a:p>
          </p:txBody>
        </p:sp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02C3CEF9-56B3-4E9A-A42F-6BC3FBC064CF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="" xmlns:a16="http://schemas.microsoft.com/office/drawing/2014/main" id="{BAE6392A-C1EE-4521-B6AB-8349774288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11839" y="3020039"/>
            <a:ext cx="2074067" cy="591952"/>
            <a:chOff x="4544127" y="4051495"/>
            <a:chExt cx="1388313" cy="498158"/>
          </a:xfrm>
        </p:grpSpPr>
        <p:sp>
          <p:nvSpPr>
            <p:cNvPr id="60" name="Rectángulo 59">
              <a:extLst>
                <a:ext uri="{FF2B5EF4-FFF2-40B4-BE49-F238E27FC236}">
                  <a16:creationId xmlns="" xmlns:a16="http://schemas.microsoft.com/office/drawing/2014/main" id="{350EF131-DE14-42DA-9958-ED58D047BB5B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Asociación Iberoamericana de Ministerios Públicos</a:t>
              </a:r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A755E8AC-AFFD-4D18-BA8B-66624E4E76EF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8" name="Grupo 67">
            <a:extLst>
              <a:ext uri="{FF2B5EF4-FFF2-40B4-BE49-F238E27FC236}">
                <a16:creationId xmlns="" xmlns:a16="http://schemas.microsoft.com/office/drawing/2014/main" id="{8CD50FA1-306D-48B1-9C72-C32EFD1368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69142" y="3003873"/>
            <a:ext cx="1897634" cy="591952"/>
            <a:chOff x="4544127" y="4051495"/>
            <a:chExt cx="1388313" cy="498158"/>
          </a:xfrm>
        </p:grpSpPr>
        <p:sp>
          <p:nvSpPr>
            <p:cNvPr id="69" name="Rectángulo 68">
              <a:extLst>
                <a:ext uri="{FF2B5EF4-FFF2-40B4-BE49-F238E27FC236}">
                  <a16:creationId xmlns="" xmlns:a16="http://schemas.microsoft.com/office/drawing/2014/main" id="{FC08A8AA-BD6F-4D65-9178-BB9B60D01E75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Centro Interamericano de </a:t>
              </a:r>
              <a:r>
                <a:rPr lang="es-ES" sz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AdministraciónTributario</a:t>
              </a:r>
              <a:endParaRPr lang="es-E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ángulo 69">
              <a:extLst>
                <a:ext uri="{FF2B5EF4-FFF2-40B4-BE49-F238E27FC236}">
                  <a16:creationId xmlns="" xmlns:a16="http://schemas.microsoft.com/office/drawing/2014/main" id="{051328EE-B0B2-49F7-87A0-303C818D0292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upo 79">
            <a:extLst>
              <a:ext uri="{FF2B5EF4-FFF2-40B4-BE49-F238E27FC236}">
                <a16:creationId xmlns="" xmlns:a16="http://schemas.microsoft.com/office/drawing/2014/main" id="{6F6E32CC-E4EB-4ADB-BC56-FCCBA3FC5D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438402" y="3020130"/>
            <a:ext cx="866290" cy="441043"/>
            <a:chOff x="4544127" y="4051495"/>
            <a:chExt cx="1388313" cy="498158"/>
          </a:xfrm>
        </p:grpSpPr>
        <p:sp>
          <p:nvSpPr>
            <p:cNvPr id="81" name="Rectángulo 80">
              <a:extLst>
                <a:ext uri="{FF2B5EF4-FFF2-40B4-BE49-F238E27FC236}">
                  <a16:creationId xmlns="" xmlns:a16="http://schemas.microsoft.com/office/drawing/2014/main" id="{A0F0B11F-1562-49E0-A8CD-E98B985C374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OEA</a:t>
              </a:r>
            </a:p>
          </p:txBody>
        </p:sp>
        <p:sp>
          <p:nvSpPr>
            <p:cNvPr id="82" name="Rectángulo 81">
              <a:extLst>
                <a:ext uri="{FF2B5EF4-FFF2-40B4-BE49-F238E27FC236}">
                  <a16:creationId xmlns="" xmlns:a16="http://schemas.microsoft.com/office/drawing/2014/main" id="{459F5D03-0D31-4671-A094-ADB7D36585F4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Grupo 87">
            <a:extLst>
              <a:ext uri="{FF2B5EF4-FFF2-40B4-BE49-F238E27FC236}">
                <a16:creationId xmlns="" xmlns:a16="http://schemas.microsoft.com/office/drawing/2014/main" id="{910EF7C1-2CC0-4EDA-BD72-E1DF92451B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81745" y="3015031"/>
            <a:ext cx="866290" cy="441043"/>
            <a:chOff x="4544127" y="4051495"/>
            <a:chExt cx="1388313" cy="498158"/>
          </a:xfrm>
        </p:grpSpPr>
        <p:sp>
          <p:nvSpPr>
            <p:cNvPr id="92" name="Rectángulo 91">
              <a:extLst>
                <a:ext uri="{FF2B5EF4-FFF2-40B4-BE49-F238E27FC236}">
                  <a16:creationId xmlns="" xmlns:a16="http://schemas.microsoft.com/office/drawing/2014/main" id="{FF82518E-5835-4D84-BC33-2DC7211F635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BID</a:t>
              </a:r>
            </a:p>
          </p:txBody>
        </p:sp>
        <p:sp>
          <p:nvSpPr>
            <p:cNvPr id="93" name="Rectángulo 92">
              <a:extLst>
                <a:ext uri="{FF2B5EF4-FFF2-40B4-BE49-F238E27FC236}">
                  <a16:creationId xmlns="" xmlns:a16="http://schemas.microsoft.com/office/drawing/2014/main" id="{CBBC5F29-CE9A-4049-832D-875C51D3FF4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Grupo 93">
            <a:extLst>
              <a:ext uri="{FF2B5EF4-FFF2-40B4-BE49-F238E27FC236}">
                <a16:creationId xmlns="" xmlns:a16="http://schemas.microsoft.com/office/drawing/2014/main" id="{37300BC8-5F5F-41B2-AD1A-833B1EF0EE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84652" y="3011237"/>
            <a:ext cx="866290" cy="441047"/>
            <a:chOff x="4544127" y="4051491"/>
            <a:chExt cx="1388313" cy="498162"/>
          </a:xfrm>
        </p:grpSpPr>
        <p:sp>
          <p:nvSpPr>
            <p:cNvPr id="96" name="Rectángulo 95">
              <a:extLst>
                <a:ext uri="{FF2B5EF4-FFF2-40B4-BE49-F238E27FC236}">
                  <a16:creationId xmlns="" xmlns:a16="http://schemas.microsoft.com/office/drawing/2014/main" id="{2749E7D5-8C54-474A-A17B-23418209C982}"/>
                </a:ext>
              </a:extLst>
            </p:cNvPr>
            <p:cNvSpPr/>
            <p:nvPr/>
          </p:nvSpPr>
          <p:spPr>
            <a:xfrm>
              <a:off x="4544127" y="4051491"/>
              <a:ext cx="1368000" cy="47915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OCDE</a:t>
              </a:r>
            </a:p>
          </p:txBody>
        </p:sp>
        <p:sp>
          <p:nvSpPr>
            <p:cNvPr id="97" name="Rectángulo 96">
              <a:extLst>
                <a:ext uri="{FF2B5EF4-FFF2-40B4-BE49-F238E27FC236}">
                  <a16:creationId xmlns="" xmlns:a16="http://schemas.microsoft.com/office/drawing/2014/main" id="{DE26F15A-7D95-4B76-86BB-1AB578C3A70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8" name="Grupo 97">
            <a:extLst>
              <a:ext uri="{FF2B5EF4-FFF2-40B4-BE49-F238E27FC236}">
                <a16:creationId xmlns="" xmlns:a16="http://schemas.microsoft.com/office/drawing/2014/main" id="{D4232B6D-9535-4F6F-B487-944E465DAE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81617" y="2975027"/>
            <a:ext cx="1252246" cy="659399"/>
            <a:chOff x="4544127" y="4051495"/>
            <a:chExt cx="1388313" cy="498158"/>
          </a:xfrm>
        </p:grpSpPr>
        <p:sp>
          <p:nvSpPr>
            <p:cNvPr id="99" name="Rectángulo 98">
              <a:extLst>
                <a:ext uri="{FF2B5EF4-FFF2-40B4-BE49-F238E27FC236}">
                  <a16:creationId xmlns="" xmlns:a16="http://schemas.microsoft.com/office/drawing/2014/main" id="{58F07172-3A78-4ED8-8B80-7063F5D8A60A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CumbreJjudicial</a:t>
              </a: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Iberoamericana</a:t>
              </a:r>
            </a:p>
          </p:txBody>
        </p:sp>
        <p:sp>
          <p:nvSpPr>
            <p:cNvPr id="100" name="Rectángulo 99">
              <a:extLst>
                <a:ext uri="{FF2B5EF4-FFF2-40B4-BE49-F238E27FC236}">
                  <a16:creationId xmlns="" xmlns:a16="http://schemas.microsoft.com/office/drawing/2014/main" id="{AF2B7976-0482-455E-B3A2-2DFCBCF967EF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1" name="Conector recto de flecha 100">
            <a:extLst>
              <a:ext uri="{FF2B5EF4-FFF2-40B4-BE49-F238E27FC236}">
                <a16:creationId xmlns="" xmlns:a16="http://schemas.microsoft.com/office/drawing/2014/main" id="{D8417188-B23B-4B77-94E8-4E5B20CEECCE}"/>
              </a:ext>
            </a:extLst>
          </p:cNvPr>
          <p:cNvCxnSpPr/>
          <p:nvPr/>
        </p:nvCxnSpPr>
        <p:spPr>
          <a:xfrm>
            <a:off x="9008552" y="227675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Conector recto de flecha 101">
            <a:extLst>
              <a:ext uri="{FF2B5EF4-FFF2-40B4-BE49-F238E27FC236}">
                <a16:creationId xmlns="" xmlns:a16="http://schemas.microsoft.com/office/drawing/2014/main" id="{027AF2D2-FE00-4893-A1F6-983534EBAD98}"/>
              </a:ext>
            </a:extLst>
          </p:cNvPr>
          <p:cNvCxnSpPr/>
          <p:nvPr/>
        </p:nvCxnSpPr>
        <p:spPr>
          <a:xfrm>
            <a:off x="10127832" y="2288007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Conector recto de flecha 102">
            <a:extLst>
              <a:ext uri="{FF2B5EF4-FFF2-40B4-BE49-F238E27FC236}">
                <a16:creationId xmlns="" xmlns:a16="http://schemas.microsoft.com/office/drawing/2014/main" id="{E6AE886F-286F-4AC7-89C0-8AFDE9172352}"/>
              </a:ext>
            </a:extLst>
          </p:cNvPr>
          <p:cNvCxnSpPr/>
          <p:nvPr/>
        </p:nvCxnSpPr>
        <p:spPr>
          <a:xfrm>
            <a:off x="11416901" y="227675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" name="Conector recto 104">
            <a:extLst>
              <a:ext uri="{FF2B5EF4-FFF2-40B4-BE49-F238E27FC236}">
                <a16:creationId xmlns="" xmlns:a16="http://schemas.microsoft.com/office/drawing/2014/main" id="{F8F69FE0-EF98-4EDA-85C0-FCDF48DD9B85}"/>
              </a:ext>
            </a:extLst>
          </p:cNvPr>
          <p:cNvCxnSpPr>
            <a:cxnSpLocks/>
          </p:cNvCxnSpPr>
          <p:nvPr/>
        </p:nvCxnSpPr>
        <p:spPr>
          <a:xfrm>
            <a:off x="1927494" y="3595825"/>
            <a:ext cx="0" cy="6446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" name="Conector recto 105">
            <a:extLst>
              <a:ext uri="{FF2B5EF4-FFF2-40B4-BE49-F238E27FC236}">
                <a16:creationId xmlns="" xmlns:a16="http://schemas.microsoft.com/office/drawing/2014/main" id="{D9BD86FB-1E3C-49D4-8FB6-A0A4EEB13148}"/>
              </a:ext>
            </a:extLst>
          </p:cNvPr>
          <p:cNvCxnSpPr>
            <a:cxnSpLocks/>
          </p:cNvCxnSpPr>
          <p:nvPr/>
        </p:nvCxnSpPr>
        <p:spPr>
          <a:xfrm>
            <a:off x="9008552" y="3452284"/>
            <a:ext cx="0" cy="7756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" name="Conector recto 106">
            <a:extLst>
              <a:ext uri="{FF2B5EF4-FFF2-40B4-BE49-F238E27FC236}">
                <a16:creationId xmlns="" xmlns:a16="http://schemas.microsoft.com/office/drawing/2014/main" id="{29928386-E363-41BB-8D77-661C51AE6AD8}"/>
              </a:ext>
            </a:extLst>
          </p:cNvPr>
          <p:cNvCxnSpPr>
            <a:cxnSpLocks/>
          </p:cNvCxnSpPr>
          <p:nvPr/>
        </p:nvCxnSpPr>
        <p:spPr>
          <a:xfrm>
            <a:off x="10075529" y="3435460"/>
            <a:ext cx="0" cy="7756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89937105-2639-407F-8ED1-55637C9F3563}"/>
              </a:ext>
            </a:extLst>
          </p:cNvPr>
          <p:cNvSpPr txBox="1"/>
          <p:nvPr/>
        </p:nvSpPr>
        <p:spPr>
          <a:xfrm>
            <a:off x="6086686" y="4413957"/>
            <a:ext cx="96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para</a:t>
            </a:r>
          </a:p>
        </p:txBody>
      </p:sp>
    </p:spTree>
    <p:extLst>
      <p:ext uri="{BB962C8B-B14F-4D97-AF65-F5344CB8AC3E}">
        <p14:creationId xmlns:p14="http://schemas.microsoft.com/office/powerpoint/2010/main" val="30647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Violet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ojo naranja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0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Rojo naranja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2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3.xml><?xml version="1.0" encoding="utf-8"?>
<a:themeOverride xmlns:a="http://schemas.openxmlformats.org/drawingml/2006/main">
  <a:clrScheme name="Amarillo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14.xml><?xml version="1.0" encoding="utf-8"?>
<a:themeOverride xmlns:a="http://schemas.openxmlformats.org/drawingml/2006/main">
  <a:clrScheme name="Violeta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15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Rojo naranja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7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8.xml><?xml version="1.0" encoding="utf-8"?>
<a:themeOverride xmlns:a="http://schemas.openxmlformats.org/drawingml/2006/main">
  <a:clrScheme name="Amarillo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2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3.xml><?xml version="1.0" encoding="utf-8"?>
<a:themeOverride xmlns:a="http://schemas.openxmlformats.org/drawingml/2006/main">
  <a:clrScheme name="Amarillo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4.xml><?xml version="1.0" encoding="utf-8"?>
<a:themeOverride xmlns:a="http://schemas.openxmlformats.org/drawingml/2006/main">
  <a:clrScheme name="Violeta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5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Rojo naranja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7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8.xml><?xml version="1.0" encoding="utf-8"?>
<a:themeOverride xmlns:a="http://schemas.openxmlformats.org/drawingml/2006/main">
  <a:clrScheme name="Amarillo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9.xml><?xml version="1.0" encoding="utf-8"?>
<a:themeOverride xmlns:a="http://schemas.openxmlformats.org/drawingml/2006/main">
  <a:clrScheme name="Violeta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83DCE94-57BA-4A16-A523-31294EE4F1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E72A78-A220-4105-9D96-D17E6B611B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29D47E-B95A-4B0E-A9AB-A63E4C038A2C}">
  <ds:schemaRefs>
    <ds:schemaRef ds:uri="http://purl.org/dc/elements/1.1/"/>
    <ds:schemaRef ds:uri="16c05727-aa75-4e4a-9b5f-8a80a1165891"/>
    <ds:schemaRef ds:uri="http://www.w3.org/XML/1998/namespace"/>
    <ds:schemaRef ds:uri="71af3243-3dd4-4a8d-8c0d-dd76da1f02a5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914</Words>
  <Application>Microsoft Office PowerPoint</Application>
  <PresentationFormat>Panorámica</PresentationFormat>
  <Paragraphs>224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2020-05-01T16:34:48Z</dcterms:created>
  <dcterms:modified xsi:type="dcterms:W3CDTF">2020-07-24T15:27:43Z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