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56" r:id="rId3"/>
    <p:sldId id="273" r:id="rId4"/>
    <p:sldId id="265" r:id="rId5"/>
    <p:sldId id="269" r:id="rId6"/>
    <p:sldId id="270" r:id="rId7"/>
    <p:sldId id="274" r:id="rId8"/>
    <p:sldId id="275" r:id="rId9"/>
    <p:sldId id="271" r:id="rId10"/>
    <p:sldId id="272" r:id="rId11"/>
    <p:sldId id="276" r:id="rId12"/>
    <p:sldId id="277" r:id="rId13"/>
    <p:sldId id="282" r:id="rId14"/>
    <p:sldId id="262" r:id="rId15"/>
    <p:sldId id="278" r:id="rId16"/>
    <p:sldId id="279" r:id="rId17"/>
    <p:sldId id="280" r:id="rId18"/>
    <p:sldId id="283" r:id="rId19"/>
    <p:sldId id="284" r:id="rId20"/>
    <p:sldId id="264" r:id="rId21"/>
    <p:sldId id="281" r:id="rId22"/>
    <p:sldId id="285" r:id="rId2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2622" y="-8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D:\Documents\2017\Proyecto%20de%20Investigaci&#243;n%20%20Humanidades%20e%20Interdisciplinariedad\Encuesta%20Proyecto%20de%20Investigaci&#243;n%20Humanidades%20(respuesta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Estudiantes por Programa</a:t>
            </a:r>
          </a:p>
        </c:rich>
      </c:tx>
      <c:layout/>
      <c:overlay val="0"/>
      <c:spPr>
        <a:noFill/>
        <a:ln>
          <a:noFill/>
        </a:ln>
        <a:effectLst/>
      </c:spPr>
    </c:title>
    <c:autoTitleDeleted val="0"/>
    <c:plotArea>
      <c:layout/>
      <c:barChart>
        <c:barDir val="col"/>
        <c:grouping val="clustered"/>
        <c:varyColors val="0"/>
        <c:ser>
          <c:idx val="0"/>
          <c:order val="0"/>
          <c:tx>
            <c:strRef>
              <c:f>Hoja1!$E$33</c:f>
              <c:strCache>
                <c:ptCount val="1"/>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Hoja1!$D$34:$D$43</c:f>
              <c:strCache>
                <c:ptCount val="10"/>
                <c:pt idx="0">
                  <c:v>EMPRESAS</c:v>
                </c:pt>
                <c:pt idx="1">
                  <c:v>AMBIENTAL</c:v>
                </c:pt>
                <c:pt idx="2">
                  <c:v>AGROPECUARIAS</c:v>
                </c:pt>
                <c:pt idx="3">
                  <c:v>CONSTRUCCIÓN</c:v>
                </c:pt>
                <c:pt idx="4">
                  <c:v>INFORMÁTICA:</c:v>
                </c:pt>
                <c:pt idx="5">
                  <c:v>LOGÍSTICA</c:v>
                </c:pt>
                <c:pt idx="6">
                  <c:v>MERCADEO</c:v>
                </c:pt>
                <c:pt idx="7">
                  <c:v>SIST. INFOR.</c:v>
                </c:pt>
                <c:pt idx="8">
                  <c:v>ZOOTECNIA: </c:v>
                </c:pt>
                <c:pt idx="9">
                  <c:v>VACÍO</c:v>
                </c:pt>
              </c:strCache>
            </c:strRef>
          </c:cat>
          <c:val>
            <c:numRef>
              <c:f>Hoja1!$E$34:$E$43</c:f>
              <c:numCache>
                <c:formatCode>General</c:formatCode>
                <c:ptCount val="10"/>
                <c:pt idx="0">
                  <c:v>80</c:v>
                </c:pt>
                <c:pt idx="1">
                  <c:v>25</c:v>
                </c:pt>
                <c:pt idx="2">
                  <c:v>15</c:v>
                </c:pt>
                <c:pt idx="3">
                  <c:v>23</c:v>
                </c:pt>
                <c:pt idx="4">
                  <c:v>20</c:v>
                </c:pt>
                <c:pt idx="5">
                  <c:v>3</c:v>
                </c:pt>
                <c:pt idx="6">
                  <c:v>5</c:v>
                </c:pt>
                <c:pt idx="7">
                  <c:v>2</c:v>
                </c:pt>
                <c:pt idx="8">
                  <c:v>4</c:v>
                </c:pt>
                <c:pt idx="9">
                  <c:v>4</c:v>
                </c:pt>
              </c:numCache>
            </c:numRef>
          </c:val>
        </c:ser>
        <c:dLbls>
          <c:dLblPos val="outEnd"/>
          <c:showLegendKey val="0"/>
          <c:showVal val="1"/>
          <c:showCatName val="0"/>
          <c:showSerName val="0"/>
          <c:showPercent val="0"/>
          <c:showBubbleSize val="0"/>
        </c:dLbls>
        <c:gapWidth val="219"/>
        <c:overlap val="-27"/>
        <c:axId val="66439424"/>
        <c:axId val="79561856"/>
      </c:barChart>
      <c:catAx>
        <c:axId val="6643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79561856"/>
        <c:crosses val="autoZero"/>
        <c:auto val="1"/>
        <c:lblAlgn val="ctr"/>
        <c:lblOffset val="100"/>
        <c:noMultiLvlLbl val="0"/>
      </c:catAx>
      <c:valAx>
        <c:axId val="79561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6643942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fecha 2"/>
          <p:cNvSpPr>
            <a:spLocks noGrp="1"/>
          </p:cNvSpPr>
          <p:nvPr>
            <p:ph type="dt" sz="half" idx="10"/>
          </p:nvPr>
        </p:nvSpPr>
        <p:spPr>
          <a:xfrm>
            <a:off x="457200" y="6356350"/>
            <a:ext cx="2133600" cy="365125"/>
          </a:xfrm>
          <a:prstGeom prst="rect">
            <a:avLst/>
          </a:prstGeom>
        </p:spPr>
        <p:txBody>
          <a:bodyPr/>
          <a:lstStyle/>
          <a:p>
            <a:fld id="{4D947C1D-160E-8A43-8FDF-FD447521907B}" type="datetimeFigureOut">
              <a:rPr lang="es-ES" smtClean="0"/>
              <a:t>25/09/2019</a:t>
            </a:fld>
            <a:endParaRPr lang="es-ES"/>
          </a:p>
        </p:txBody>
      </p:sp>
      <p:sp>
        <p:nvSpPr>
          <p:cNvPr id="4" name="Marcador de pie de página 3"/>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fld id="{5CA91480-B185-EB4D-A9D7-672A29DF19F2}" type="slidenum">
              <a:rPr lang="es-ES" smtClean="0"/>
              <a:t>‹Nº›</a:t>
            </a:fld>
            <a:endParaRPr lang="es-ES"/>
          </a:p>
        </p:txBody>
      </p:sp>
      <p:pic>
        <p:nvPicPr>
          <p:cNvPr id="8" name="Imagen 7" descr="PROPUESTA 3_ 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937371"/>
          </a:xfrm>
          <a:prstGeom prst="rect">
            <a:avLst/>
          </a:prstGeom>
        </p:spPr>
      </p:pic>
    </p:spTree>
    <p:extLst>
      <p:ext uri="{BB962C8B-B14F-4D97-AF65-F5344CB8AC3E}">
        <p14:creationId xmlns:p14="http://schemas.microsoft.com/office/powerpoint/2010/main" val="3046763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3" name="Imagen 2" descr="PROPUESTA 3_ 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4" y="47385"/>
            <a:ext cx="9144000" cy="6840215"/>
          </a:xfrm>
          <a:prstGeom prst="rect">
            <a:avLst/>
          </a:prstGeom>
        </p:spPr>
      </p:pic>
    </p:spTree>
    <p:extLst>
      <p:ext uri="{BB962C8B-B14F-4D97-AF65-F5344CB8AC3E}">
        <p14:creationId xmlns:p14="http://schemas.microsoft.com/office/powerpoint/2010/main" val="102091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1"/>
            <a:ext cx="5111750" cy="52197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texto 3"/>
          <p:cNvSpPr>
            <a:spLocks noGrp="1"/>
          </p:cNvSpPr>
          <p:nvPr>
            <p:ph type="body" sz="half" idx="2"/>
          </p:nvPr>
        </p:nvSpPr>
        <p:spPr>
          <a:xfrm>
            <a:off x="457200" y="1604434"/>
            <a:ext cx="3008313" cy="388831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Tree>
    <p:extLst>
      <p:ext uri="{BB962C8B-B14F-4D97-AF65-F5344CB8AC3E}">
        <p14:creationId xmlns:p14="http://schemas.microsoft.com/office/powerpoint/2010/main" val="4194837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vertical y texto">
    <p:spTree>
      <p:nvGrpSpPr>
        <p:cNvPr id="1" name=""/>
        <p:cNvGrpSpPr/>
        <p:nvPr/>
      </p:nvGrpSpPr>
      <p:grpSpPr>
        <a:xfrm>
          <a:off x="0" y="0"/>
          <a:ext cx="0" cy="0"/>
          <a:chOff x="0" y="0"/>
          <a:chExt cx="0" cy="0"/>
        </a:xfrm>
      </p:grpSpPr>
      <p:pic>
        <p:nvPicPr>
          <p:cNvPr id="4" name="Imagen 3" descr="Plantillas PPT - Acreditación Multicampus-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785"/>
            <a:ext cx="9144000" cy="6840215"/>
          </a:xfrm>
          <a:prstGeom prst="rect">
            <a:avLst/>
          </a:prstGeom>
        </p:spPr>
      </p:pic>
      <p:sp>
        <p:nvSpPr>
          <p:cNvPr id="2" name="Título vertical 1"/>
          <p:cNvSpPr>
            <a:spLocks noGrp="1"/>
          </p:cNvSpPr>
          <p:nvPr>
            <p:ph type="title" orient="vert"/>
          </p:nvPr>
        </p:nvSpPr>
        <p:spPr>
          <a:xfrm rot="16200000">
            <a:off x="1238659" y="-28457"/>
            <a:ext cx="2057400" cy="3614448"/>
          </a:xfrm>
          <a:prstGeom prst="rect">
            <a:avLst/>
          </a:prstGeom>
        </p:spPr>
        <p:txBody>
          <a:bodyPr vert="eaVert"/>
          <a:lstStyle>
            <a:lvl1pPr>
              <a:defRPr b="1">
                <a:solidFill>
                  <a:srgbClr val="404040"/>
                </a:solidFill>
              </a:defRPr>
            </a:lvl1pPr>
          </a:lstStyle>
          <a:p>
            <a:r>
              <a:rPr lang="es-ES_tradnl" dirty="0" smtClean="0"/>
              <a:t>Clic para editar título</a:t>
            </a:r>
            <a:endParaRPr lang="es-ES" dirty="0"/>
          </a:p>
        </p:txBody>
      </p:sp>
      <p:sp>
        <p:nvSpPr>
          <p:cNvPr id="3" name="Marcador de texto vertical 2"/>
          <p:cNvSpPr>
            <a:spLocks noGrp="1"/>
          </p:cNvSpPr>
          <p:nvPr>
            <p:ph type="body" orient="vert" idx="1"/>
          </p:nvPr>
        </p:nvSpPr>
        <p:spPr>
          <a:xfrm rot="16200000">
            <a:off x="3816614" y="1136384"/>
            <a:ext cx="5102649" cy="4121043"/>
          </a:xfrm>
          <a:prstGeom prst="rect">
            <a:avLst/>
          </a:prstGeom>
        </p:spPr>
        <p:txBody>
          <a:bodyPr vert="eaVert"/>
          <a:lstStyle>
            <a:lvl1pPr>
              <a:defRPr sz="2400"/>
            </a:lvl1pPr>
            <a:lvl2pPr>
              <a:defRPr sz="2400"/>
            </a:lvl2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9" name="Marcador de posición de imagen 2"/>
          <p:cNvSpPr>
            <a:spLocks noGrp="1"/>
          </p:cNvSpPr>
          <p:nvPr>
            <p:ph type="pic" idx="10"/>
          </p:nvPr>
        </p:nvSpPr>
        <p:spPr>
          <a:xfrm>
            <a:off x="460134" y="2995082"/>
            <a:ext cx="3614450" cy="2753147"/>
          </a:xfrm>
          <a:prstGeom prst="rect">
            <a:avLst/>
          </a:prstGeo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Tree>
    <p:extLst>
      <p:ext uri="{BB962C8B-B14F-4D97-AF65-F5344CB8AC3E}">
        <p14:creationId xmlns:p14="http://schemas.microsoft.com/office/powerpoint/2010/main" val="1007518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6" name="Imagen 5" descr="Plantillas PPT - Acreditación Multicampus-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67775" cy="6858000"/>
          </a:xfrm>
          <a:prstGeom prst="rect">
            <a:avLst/>
          </a:prstGeom>
        </p:spPr>
      </p:pic>
    </p:spTree>
    <p:extLst>
      <p:ext uri="{BB962C8B-B14F-4D97-AF65-F5344CB8AC3E}">
        <p14:creationId xmlns:p14="http://schemas.microsoft.com/office/powerpoint/2010/main" val="4132881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2" name="Título 1"/>
          <p:cNvSpPr>
            <a:spLocks noGrp="1"/>
          </p:cNvSpPr>
          <p:nvPr>
            <p:ph type="title"/>
          </p:nvPr>
        </p:nvSpPr>
        <p:spPr>
          <a:xfrm>
            <a:off x="1792288" y="4959350"/>
            <a:ext cx="5486400" cy="566738"/>
          </a:xfrm>
          <a:prstGeom prst="rect">
            <a:avLst/>
          </a:prstGeom>
        </p:spPr>
        <p:txBody>
          <a:bodyPr anchor="b"/>
          <a:lstStyle>
            <a:lvl1pPr algn="l">
              <a:defRPr sz="2000" b="1"/>
            </a:lvl1pPr>
          </a:lstStyle>
          <a:p>
            <a:r>
              <a:rPr lang="es-ES_tradnl" dirty="0" smtClean="0"/>
              <a:t>Clic para editar título</a:t>
            </a:r>
            <a:endParaRPr lang="es-ES" dirty="0"/>
          </a:p>
        </p:txBody>
      </p:sp>
    </p:spTree>
    <p:extLst>
      <p:ext uri="{BB962C8B-B14F-4D97-AF65-F5344CB8AC3E}">
        <p14:creationId xmlns:p14="http://schemas.microsoft.com/office/powerpoint/2010/main" val="2554001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Imagen 3" descr="Plantillas PPT - Acreditación Multicampus-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8954"/>
            <a:ext cx="9144000" cy="6840215"/>
          </a:xfrm>
          <a:prstGeom prst="rect">
            <a:avLst/>
          </a:prstGeom>
        </p:spPr>
      </p:pic>
      <p:sp>
        <p:nvSpPr>
          <p:cNvPr id="3" name="Marcador de texto 2"/>
          <p:cNvSpPr>
            <a:spLocks noGrp="1"/>
          </p:cNvSpPr>
          <p:nvPr>
            <p:ph type="body" idx="1"/>
          </p:nvPr>
        </p:nvSpPr>
        <p:spPr>
          <a:xfrm>
            <a:off x="722313" y="2812785"/>
            <a:ext cx="7772400" cy="2182548"/>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2" name="Título 1"/>
          <p:cNvSpPr>
            <a:spLocks noGrp="1"/>
          </p:cNvSpPr>
          <p:nvPr>
            <p:ph type="title"/>
          </p:nvPr>
        </p:nvSpPr>
        <p:spPr>
          <a:xfrm>
            <a:off x="722313" y="1104900"/>
            <a:ext cx="7772400" cy="1362075"/>
          </a:xfrm>
          <a:prstGeom prst="rect">
            <a:avLst/>
          </a:prstGeom>
        </p:spPr>
        <p:txBody>
          <a:bodyPr anchor="t"/>
          <a:lstStyle>
            <a:lvl1pPr algn="l">
              <a:defRPr sz="4000" b="1" cap="all">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2041591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7" name="Imagen 6" descr="Plantillas PPT - Acreditación Multicampus-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40215"/>
          </a:xfrm>
          <a:prstGeom prst="rect">
            <a:avLst/>
          </a:prstGeom>
        </p:spPr>
      </p:pic>
      <p:sp>
        <p:nvSpPr>
          <p:cNvPr id="4" name="Marcador de contenido 3"/>
          <p:cNvSpPr>
            <a:spLocks noGrp="1"/>
          </p:cNvSpPr>
          <p:nvPr>
            <p:ph sz="half" idx="2"/>
          </p:nvPr>
        </p:nvSpPr>
        <p:spPr>
          <a:xfrm>
            <a:off x="4648200" y="1600200"/>
            <a:ext cx="4038600" cy="397721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2" name="Título 1"/>
          <p:cNvSpPr>
            <a:spLocks noGrp="1"/>
          </p:cNvSpPr>
          <p:nvPr>
            <p:ph type="title"/>
          </p:nvPr>
        </p:nvSpPr>
        <p:spPr>
          <a:xfrm>
            <a:off x="457200" y="274638"/>
            <a:ext cx="8229600" cy="1143000"/>
          </a:xfrm>
          <a:prstGeom prst="rect">
            <a:avLst/>
          </a:prstGeom>
        </p:spPr>
        <p:txBody>
          <a:bodyPr/>
          <a:lstStyle>
            <a:lvl1pPr>
              <a:defRPr b="1">
                <a:solidFill>
                  <a:srgbClr val="404040"/>
                </a:solidFill>
              </a:defRPr>
            </a:lvl1pPr>
          </a:lstStyle>
          <a:p>
            <a:r>
              <a:rPr lang="es-ES_tradnl" dirty="0" smtClean="0"/>
              <a:t>Clic para editar título</a:t>
            </a:r>
            <a:endParaRPr lang="es-ES" dirty="0"/>
          </a:p>
        </p:txBody>
      </p:sp>
      <p:sp>
        <p:nvSpPr>
          <p:cNvPr id="3" name="Marcador de contenido 2"/>
          <p:cNvSpPr>
            <a:spLocks noGrp="1"/>
          </p:cNvSpPr>
          <p:nvPr>
            <p:ph sz="half" idx="1"/>
          </p:nvPr>
        </p:nvSpPr>
        <p:spPr>
          <a:xfrm>
            <a:off x="457200" y="1600200"/>
            <a:ext cx="4038600" cy="397721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Tree>
    <p:extLst>
      <p:ext uri="{BB962C8B-B14F-4D97-AF65-F5344CB8AC3E}">
        <p14:creationId xmlns:p14="http://schemas.microsoft.com/office/powerpoint/2010/main" val="808015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Imagen 6"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8954"/>
            <a:ext cx="9162956" cy="6858000"/>
          </a:xfrm>
          <a:prstGeom prst="rect">
            <a:avLst/>
          </a:prstGeom>
        </p:spPr>
      </p:pic>
      <p:pic>
        <p:nvPicPr>
          <p:cNvPr id="4" name="Imagen 3" descr="Plantillas PPT - Acreditación Multicampus-04.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956" y="0"/>
            <a:ext cx="9144000" cy="6840215"/>
          </a:xfrm>
          <a:prstGeom prst="rect">
            <a:avLst/>
          </a:prstGeom>
        </p:spPr>
      </p:pic>
      <p:sp>
        <p:nvSpPr>
          <p:cNvPr id="3" name="Marcador de contenido 2"/>
          <p:cNvSpPr>
            <a:spLocks noGrp="1"/>
          </p:cNvSpPr>
          <p:nvPr>
            <p:ph idx="1"/>
          </p:nvPr>
        </p:nvSpPr>
        <p:spPr>
          <a:xfrm>
            <a:off x="457200" y="2171700"/>
            <a:ext cx="8229600" cy="3395133"/>
          </a:xfrm>
          <a:prstGeom prst="rect">
            <a:avLst/>
          </a:prstGeom>
        </p:spPr>
        <p:txBody>
          <a:bodyPr/>
          <a:lstStyle>
            <a:lvl1pPr>
              <a:defRPr sz="2000"/>
            </a:lvl1pPr>
            <a:lvl2pPr>
              <a:defRPr sz="2400"/>
            </a:lvl2pPr>
            <a:lvl3pPr>
              <a:defRPr sz="2000"/>
            </a:lvl3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2" name="Título 1"/>
          <p:cNvSpPr>
            <a:spLocks noGrp="1"/>
          </p:cNvSpPr>
          <p:nvPr>
            <p:ph type="title"/>
          </p:nvPr>
        </p:nvSpPr>
        <p:spPr>
          <a:xfrm>
            <a:off x="457200" y="846138"/>
            <a:ext cx="8229600" cy="1143000"/>
          </a:xfrm>
          <a:prstGeom prst="rect">
            <a:avLst/>
          </a:prstGeom>
        </p:spPr>
        <p:txBody>
          <a:bodyPr/>
          <a:lstStyle>
            <a:lvl1pPr>
              <a:defRPr b="1">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756677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b="1">
                <a:solidFill>
                  <a:srgbClr val="404040"/>
                </a:solidFill>
              </a:defRPr>
            </a:lvl1pPr>
          </a:lstStyle>
          <a:p>
            <a:r>
              <a:rPr lang="es-ES_tradnl" dirty="0" smtClean="0"/>
              <a:t>Clic para editar título</a:t>
            </a:r>
            <a:endParaRPr lang="es-ES" dirty="0"/>
          </a:p>
        </p:txBody>
      </p:sp>
      <p:sp>
        <p:nvSpPr>
          <p:cNvPr id="3" name="Marcador de texto 2"/>
          <p:cNvSpPr>
            <a:spLocks noGrp="1"/>
          </p:cNvSpPr>
          <p:nvPr>
            <p:ph type="body" idx="1"/>
          </p:nvPr>
        </p:nvSpPr>
        <p:spPr>
          <a:xfrm>
            <a:off x="457200" y="1535113"/>
            <a:ext cx="4040188" cy="639762"/>
          </a:xfrm>
          <a:prstGeom prst="rect">
            <a:avLst/>
          </a:prstGeom>
        </p:spPr>
        <p:txBody>
          <a:bodyPr anchor="b">
            <a:noAutofit/>
          </a:bodyPr>
          <a:lstStyle>
            <a:lvl1pPr marL="0" indent="0">
              <a:buNone/>
              <a:defRPr sz="1800" b="1">
                <a:solidFill>
                  <a:srgbClr val="40404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4" name="Marcador de contenido 3"/>
          <p:cNvSpPr>
            <a:spLocks noGrp="1"/>
          </p:cNvSpPr>
          <p:nvPr>
            <p:ph sz="half" idx="2"/>
          </p:nvPr>
        </p:nvSpPr>
        <p:spPr>
          <a:xfrm>
            <a:off x="457200" y="2174875"/>
            <a:ext cx="4040188" cy="3360208"/>
          </a:xfrm>
          <a:prstGeom prst="rect">
            <a:avLst/>
          </a:prstGeo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5" name="Marcador de texto 4"/>
          <p:cNvSpPr>
            <a:spLocks noGrp="1"/>
          </p:cNvSpPr>
          <p:nvPr>
            <p:ph type="body" sz="quarter" idx="3"/>
          </p:nvPr>
        </p:nvSpPr>
        <p:spPr>
          <a:xfrm>
            <a:off x="4645025" y="1535113"/>
            <a:ext cx="4041775" cy="639762"/>
          </a:xfrm>
          <a:prstGeom prst="rect">
            <a:avLst/>
          </a:prstGeom>
        </p:spPr>
        <p:txBody>
          <a:bodyPr anchor="b">
            <a:noAutofit/>
          </a:bodyPr>
          <a:lstStyle>
            <a:lvl1pPr marL="0" indent="0">
              <a:buNone/>
              <a:defRPr sz="1800" b="1">
                <a:solidFill>
                  <a:srgbClr val="40404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6" name="Marcador de contenido 5"/>
          <p:cNvSpPr>
            <a:spLocks noGrp="1"/>
          </p:cNvSpPr>
          <p:nvPr>
            <p:ph sz="quarter" idx="4"/>
          </p:nvPr>
        </p:nvSpPr>
        <p:spPr>
          <a:xfrm>
            <a:off x="4645025" y="2174875"/>
            <a:ext cx="4041775" cy="336020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Tree>
    <p:extLst>
      <p:ext uri="{BB962C8B-B14F-4D97-AF65-F5344CB8AC3E}">
        <p14:creationId xmlns:p14="http://schemas.microsoft.com/office/powerpoint/2010/main" val="2226884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3" name="Imagen 2" descr="Plantillas PPT - Acreditación Multicampus-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785"/>
            <a:ext cx="9144000" cy="6840215"/>
          </a:xfrm>
          <a:prstGeom prst="rect">
            <a:avLst/>
          </a:prstGeom>
        </p:spPr>
      </p:pic>
      <p:sp>
        <p:nvSpPr>
          <p:cNvPr id="2" name="Título 1"/>
          <p:cNvSpPr>
            <a:spLocks noGrp="1"/>
          </p:cNvSpPr>
          <p:nvPr>
            <p:ph type="title"/>
          </p:nvPr>
        </p:nvSpPr>
        <p:spPr>
          <a:xfrm>
            <a:off x="457200" y="645054"/>
            <a:ext cx="8229600" cy="1143000"/>
          </a:xfrm>
          <a:prstGeom prst="rect">
            <a:avLst/>
          </a:prstGeom>
        </p:spPr>
        <p:txBody>
          <a:bodyPr/>
          <a:lstStyle>
            <a:lvl1pPr>
              <a:defRPr b="1">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1785148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pic>
        <p:nvPicPr>
          <p:cNvPr id="3" name="Imagen 2" descr="Plantillas PPT - Acreditación Multicampus-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785"/>
            <a:ext cx="9144000" cy="6840215"/>
          </a:xfrm>
          <a:prstGeom prst="rect">
            <a:avLst/>
          </a:prstGeom>
        </p:spPr>
      </p:pic>
      <p:sp>
        <p:nvSpPr>
          <p:cNvPr id="8" name="Marcador de contenido 2"/>
          <p:cNvSpPr>
            <a:spLocks noGrp="1"/>
          </p:cNvSpPr>
          <p:nvPr>
            <p:ph idx="1"/>
          </p:nvPr>
        </p:nvSpPr>
        <p:spPr>
          <a:xfrm>
            <a:off x="457199" y="1847851"/>
            <a:ext cx="8229601" cy="3655482"/>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2" name="Título 1"/>
          <p:cNvSpPr>
            <a:spLocks noGrp="1"/>
          </p:cNvSpPr>
          <p:nvPr>
            <p:ph type="title"/>
          </p:nvPr>
        </p:nvSpPr>
        <p:spPr>
          <a:xfrm>
            <a:off x="457200" y="465138"/>
            <a:ext cx="8229600" cy="1143000"/>
          </a:xfrm>
          <a:prstGeom prst="rect">
            <a:avLst/>
          </a:prstGeom>
        </p:spPr>
        <p:txBody>
          <a:bodyPr/>
          <a:lstStyle>
            <a:lvl1pPr>
              <a:defRPr b="1">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2877993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n 7" descr="Plantillas PPT - Acreditación Multicampus-03.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28431"/>
            <a:ext cx="9144000" cy="6840215"/>
          </a:xfrm>
          <a:prstGeom prst="rect">
            <a:avLst/>
          </a:prstGeom>
        </p:spPr>
      </p:pic>
    </p:spTree>
    <p:extLst>
      <p:ext uri="{BB962C8B-B14F-4D97-AF65-F5344CB8AC3E}">
        <p14:creationId xmlns:p14="http://schemas.microsoft.com/office/powerpoint/2010/main" val="211846784"/>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7" r:id="rId3"/>
    <p:sldLayoutId id="2147483651" r:id="rId4"/>
    <p:sldLayoutId id="2147483652" r:id="rId5"/>
    <p:sldLayoutId id="2147483650" r:id="rId6"/>
    <p:sldLayoutId id="2147483653" r:id="rId7"/>
    <p:sldLayoutId id="2147483654" r:id="rId8"/>
    <p:sldLayoutId id="2147483658" r:id="rId9"/>
    <p:sldLayoutId id="2147483655" r:id="rId10"/>
    <p:sldLayoutId id="2147483656" r:id="rId11"/>
    <p:sldLayoutId id="2147483659"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9448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517504"/>
            <a:ext cx="7779272" cy="500413"/>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METODOLOGÍA </a:t>
            </a:r>
          </a:p>
          <a:p>
            <a:pPr algn="ctr"/>
            <a:endPar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6" name="Tabla 5"/>
          <p:cNvGraphicFramePr>
            <a:graphicFrameLocks noGrp="1"/>
          </p:cNvGraphicFramePr>
          <p:nvPr>
            <p:extLst>
              <p:ext uri="{D42A27DB-BD31-4B8C-83A1-F6EECF244321}">
                <p14:modId xmlns:p14="http://schemas.microsoft.com/office/powerpoint/2010/main" val="974797259"/>
              </p:ext>
            </p:extLst>
          </p:nvPr>
        </p:nvGraphicFramePr>
        <p:xfrm>
          <a:off x="1543641" y="2476985"/>
          <a:ext cx="5605780" cy="1828800"/>
        </p:xfrm>
        <a:graphic>
          <a:graphicData uri="http://schemas.openxmlformats.org/drawingml/2006/table">
            <a:tbl>
              <a:tblPr firstRow="1" firstCol="1" bandRow="1"/>
              <a:tblGrid>
                <a:gridCol w="1868170"/>
                <a:gridCol w="1868805"/>
                <a:gridCol w="1868805"/>
              </a:tblGrid>
              <a:tr h="0">
                <a:tc>
                  <a:txBody>
                    <a:bodyPr/>
                    <a:lstStyle/>
                    <a:p>
                      <a:pPr algn="ctr">
                        <a:spcAft>
                          <a:spcPts val="0"/>
                        </a:spcAft>
                      </a:pPr>
                      <a:r>
                        <a:rPr lang="es-CO" sz="1200" b="1" dirty="0">
                          <a:solidFill>
                            <a:srgbClr val="000000"/>
                          </a:solidFill>
                          <a:effectLst/>
                          <a:latin typeface="Times New Roman" panose="02020603050405020304" pitchFamily="18" charset="0"/>
                          <a:ea typeface="Times New Roman" panose="02020603050405020304" pitchFamily="18" charset="0"/>
                        </a:rPr>
                        <a:t>Asignatura</a:t>
                      </a:r>
                      <a:endParaRPr lang="es-CO" sz="12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b="1">
                          <a:solidFill>
                            <a:srgbClr val="000000"/>
                          </a:solidFill>
                          <a:effectLst/>
                          <a:latin typeface="Times New Roman" panose="02020603050405020304" pitchFamily="18" charset="0"/>
                          <a:ea typeface="Times New Roman" panose="02020603050405020304" pitchFamily="18" charset="0"/>
                        </a:rPr>
                        <a:t>Créditos Académicos </a:t>
                      </a:r>
                      <a:endParaRPr lang="es-CO" sz="120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b="1">
                          <a:solidFill>
                            <a:srgbClr val="000000"/>
                          </a:solidFill>
                          <a:effectLst/>
                          <a:latin typeface="Times New Roman" panose="02020603050405020304" pitchFamily="18" charset="0"/>
                          <a:ea typeface="Times New Roman" panose="02020603050405020304" pitchFamily="18" charset="0"/>
                        </a:rPr>
                        <a:t>Nivel</a:t>
                      </a:r>
                      <a:endParaRPr lang="es-CO" sz="120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Filosofía Institucional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Antropología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Epistemología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Cultura Teológica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Filosofía Política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Ética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a:solidFill>
                            <a:srgbClr val="000000"/>
                          </a:solidFill>
                          <a:effectLst/>
                          <a:latin typeface="Times New Roman" panose="02020603050405020304" pitchFamily="18" charset="0"/>
                          <a:ea typeface="Times New Roman" panose="02020603050405020304" pitchFamily="18" charset="0"/>
                        </a:rPr>
                        <a:t>Cátedra Opcional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TRES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a:solidFill>
                            <a:srgbClr val="000000"/>
                          </a:solidFill>
                          <a:effectLst/>
                          <a:latin typeface="Times New Roman" panose="02020603050405020304" pitchFamily="18" charset="0"/>
                          <a:ea typeface="Times New Roman" panose="02020603050405020304" pitchFamily="18" charset="0"/>
                        </a:rPr>
                        <a:t>Pregrado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CO" sz="1200" dirty="0">
                          <a:solidFill>
                            <a:srgbClr val="000000"/>
                          </a:solidFill>
                          <a:effectLst/>
                          <a:latin typeface="Times New Roman" panose="02020603050405020304" pitchFamily="18" charset="0"/>
                          <a:ea typeface="Times New Roman" panose="02020603050405020304" pitchFamily="18" charset="0"/>
                        </a:rPr>
                        <a:t>Humanismo, Sociedad y Ética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dirty="0">
                          <a:solidFill>
                            <a:srgbClr val="000000"/>
                          </a:solidFill>
                          <a:effectLst/>
                          <a:latin typeface="Times New Roman" panose="02020603050405020304" pitchFamily="18" charset="0"/>
                          <a:ea typeface="Times New Roman" panose="02020603050405020304" pitchFamily="18" charset="0"/>
                        </a:rPr>
                        <a:t>DOS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CO" sz="1200" dirty="0">
                          <a:solidFill>
                            <a:srgbClr val="000000"/>
                          </a:solidFill>
                          <a:effectLst/>
                          <a:latin typeface="Times New Roman" panose="02020603050405020304" pitchFamily="18" charset="0"/>
                          <a:ea typeface="Times New Roman" panose="02020603050405020304" pitchFamily="18" charset="0"/>
                        </a:rPr>
                        <a:t>Posgrado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Rectángulo 7"/>
          <p:cNvSpPr/>
          <p:nvPr/>
        </p:nvSpPr>
        <p:spPr>
          <a:xfrm>
            <a:off x="1012373" y="1619070"/>
            <a:ext cx="6530196" cy="507831"/>
          </a:xfrm>
          <a:prstGeom prst="rect">
            <a:avLst/>
          </a:prstGeom>
        </p:spPr>
        <p:txBody>
          <a:bodyPr wrap="square">
            <a:spAutoFit/>
          </a:bodyPr>
          <a:lstStyle/>
          <a:p>
            <a:pPr algn="just">
              <a:lnSpc>
                <a:spcPct val="150000"/>
              </a:lnSpc>
              <a:spcBef>
                <a:spcPts val="600"/>
              </a:spcBef>
              <a:spcAft>
                <a:spcPts val="0"/>
              </a:spcAft>
            </a:pPr>
            <a:r>
              <a:rPr lang="es-CO" b="1" dirty="0">
                <a:solidFill>
                  <a:srgbClr val="000000"/>
                </a:solidFill>
                <a:latin typeface="Times New Roman" panose="02020603050405020304" pitchFamily="18" charset="0"/>
                <a:ea typeface="Times New Roman" panose="02020603050405020304" pitchFamily="18" charset="0"/>
              </a:rPr>
              <a:t>Tabla 1:</a:t>
            </a:r>
            <a:r>
              <a:rPr lang="es-CO" dirty="0">
                <a:solidFill>
                  <a:srgbClr val="000000"/>
                </a:solidFill>
                <a:latin typeface="Times New Roman" panose="02020603050405020304" pitchFamily="18" charset="0"/>
                <a:ea typeface="Times New Roman" panose="02020603050405020304" pitchFamily="18" charset="0"/>
              </a:rPr>
              <a:t> Asignaturas de Humanidades definidas a nivel institucional. </a:t>
            </a:r>
            <a:endParaRPr lang="es-CO" dirty="0">
              <a:solidFill>
                <a:srgbClr val="000000"/>
              </a:solidFill>
              <a:effectLst/>
              <a:latin typeface="Times New Roman" panose="02020603050405020304" pitchFamily="18" charset="0"/>
              <a:ea typeface="Times New Roman" panose="02020603050405020304" pitchFamily="18" charset="0"/>
            </a:endParaRPr>
          </a:p>
        </p:txBody>
      </p:sp>
      <p:sp>
        <p:nvSpPr>
          <p:cNvPr id="9" name="Rectángulo 8"/>
          <p:cNvSpPr/>
          <p:nvPr/>
        </p:nvSpPr>
        <p:spPr>
          <a:xfrm>
            <a:off x="878140" y="4366587"/>
            <a:ext cx="7539487" cy="507831"/>
          </a:xfrm>
          <a:prstGeom prst="rect">
            <a:avLst/>
          </a:prstGeom>
        </p:spPr>
        <p:txBody>
          <a:bodyPr wrap="square">
            <a:spAutoFit/>
          </a:bodyPr>
          <a:lstStyle/>
          <a:p>
            <a:pPr algn="just">
              <a:lnSpc>
                <a:spcPct val="150000"/>
              </a:lnSpc>
              <a:spcBef>
                <a:spcPts val="600"/>
              </a:spcBef>
              <a:spcAft>
                <a:spcPts val="0"/>
              </a:spcAft>
            </a:pPr>
            <a:r>
              <a:rPr lang="es-CO" b="1" dirty="0">
                <a:solidFill>
                  <a:srgbClr val="000000"/>
                </a:solidFill>
                <a:latin typeface="Times New Roman" panose="02020603050405020304" pitchFamily="18" charset="0"/>
                <a:ea typeface="Times New Roman" panose="02020603050405020304" pitchFamily="18" charset="0"/>
              </a:rPr>
              <a:t>Fuente: </a:t>
            </a:r>
            <a:r>
              <a:rPr lang="es-CO" dirty="0">
                <a:solidFill>
                  <a:srgbClr val="000000"/>
                </a:solidFill>
                <a:latin typeface="Times New Roman" panose="02020603050405020304" pitchFamily="18" charset="0"/>
                <a:ea typeface="Times New Roman" panose="02020603050405020304" pitchFamily="18" charset="0"/>
              </a:rPr>
              <a:t>Acuerdo 28 de 2013. Universidad Santo Tomás. Elaboración propia. </a:t>
            </a:r>
            <a:endParaRPr lang="es-CO"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30507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517504"/>
            <a:ext cx="7779272" cy="500413"/>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METODOLOGÍA </a:t>
            </a:r>
          </a:p>
          <a:p>
            <a:pPr algn="ctr"/>
            <a:endPar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Rectángulo 8"/>
          <p:cNvSpPr/>
          <p:nvPr/>
        </p:nvSpPr>
        <p:spPr>
          <a:xfrm>
            <a:off x="878138" y="1197502"/>
            <a:ext cx="7539487" cy="4708981"/>
          </a:xfrm>
          <a:prstGeom prst="rect">
            <a:avLst/>
          </a:prstGeom>
        </p:spPr>
        <p:txBody>
          <a:bodyPr wrap="square">
            <a:spAutoFit/>
          </a:bodyPr>
          <a:lstStyle/>
          <a:p>
            <a:pPr algn="just">
              <a:lnSpc>
                <a:spcPct val="150000"/>
              </a:lnSpc>
              <a:spcBef>
                <a:spcPts val="600"/>
              </a:spcBef>
              <a:spcAft>
                <a:spcPts val="0"/>
              </a:spcAft>
            </a:pPr>
            <a:r>
              <a:rPr lang="es-CO" dirty="0" smtClean="0">
                <a:solidFill>
                  <a:srgbClr val="000000"/>
                </a:solidFill>
                <a:latin typeface="Times New Roman" panose="02020603050405020304" pitchFamily="18" charset="0"/>
                <a:ea typeface="Times New Roman" panose="02020603050405020304" pitchFamily="18" charset="0"/>
              </a:rPr>
              <a:t>Muestro </a:t>
            </a:r>
            <a:r>
              <a:rPr lang="es-CO" dirty="0" smtClean="0">
                <a:solidFill>
                  <a:srgbClr val="000000"/>
                </a:solidFill>
                <a:effectLst/>
                <a:latin typeface="Times New Roman" panose="02020603050405020304" pitchFamily="18" charset="0"/>
                <a:ea typeface="Times New Roman" panose="02020603050405020304" pitchFamily="18" charset="0"/>
              </a:rPr>
              <a:t>por criterios y muestreo por conveniencia. </a:t>
            </a:r>
          </a:p>
          <a:p>
            <a:pPr algn="just">
              <a:lnSpc>
                <a:spcPct val="150000"/>
              </a:lnSpc>
              <a:spcBef>
                <a:spcPts val="600"/>
              </a:spcBef>
              <a:spcAft>
                <a:spcPts val="0"/>
              </a:spcAft>
            </a:pPr>
            <a:r>
              <a:rPr lang="es-CO" dirty="0" smtClean="0">
                <a:solidFill>
                  <a:srgbClr val="000000"/>
                </a:solidFill>
                <a:latin typeface="Times New Roman" panose="02020603050405020304" pitchFamily="18" charset="0"/>
                <a:ea typeface="Times New Roman" panose="02020603050405020304" pitchFamily="18" charset="0"/>
              </a:rPr>
              <a:t>Criterios:</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effectLst/>
                <a:latin typeface="Times New Roman" panose="02020603050405020304" pitchFamily="18" charset="0"/>
                <a:ea typeface="Times New Roman" panose="02020603050405020304" pitchFamily="18" charset="0"/>
              </a:rPr>
              <a:t>Estudiante activo en el SAC y con acceso al aula virtual</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Participación de todos los programas de la Facultad.</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effectLst/>
                <a:latin typeface="Times New Roman" panose="02020603050405020304" pitchFamily="18" charset="0"/>
                <a:ea typeface="Times New Roman" panose="02020603050405020304" pitchFamily="18" charset="0"/>
              </a:rPr>
              <a:t>Haber cursado más de dos espacios académicos de Humanidades. </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Idealmente </a:t>
            </a:r>
            <a:r>
              <a:rPr lang="es-CO" dirty="0">
                <a:solidFill>
                  <a:srgbClr val="000000"/>
                </a:solidFill>
                <a:latin typeface="Times New Roman" panose="02020603050405020304" pitchFamily="18" charset="0"/>
                <a:ea typeface="Times New Roman" panose="02020603050405020304" pitchFamily="18" charset="0"/>
              </a:rPr>
              <a:t>estudiantes de todos los Centros de Atención Universitaria (CAU) .</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Estudiantes </a:t>
            </a:r>
            <a:r>
              <a:rPr lang="es-CO" dirty="0">
                <a:solidFill>
                  <a:srgbClr val="000000"/>
                </a:solidFill>
                <a:latin typeface="Times New Roman" panose="02020603050405020304" pitchFamily="18" charset="0"/>
                <a:ea typeface="Times New Roman" panose="02020603050405020304" pitchFamily="18" charset="0"/>
              </a:rPr>
              <a:t>que estén tomando una o más asignaturas de humanidades entre: Epistemología, Cultura Teológica, Filosofía Política, Ética y Cátedra Opcional. </a:t>
            </a:r>
          </a:p>
        </p:txBody>
      </p:sp>
    </p:spTree>
    <p:extLst>
      <p:ext uri="{BB962C8B-B14F-4D97-AF65-F5344CB8AC3E}">
        <p14:creationId xmlns:p14="http://schemas.microsoft.com/office/powerpoint/2010/main" val="306222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267297"/>
            <a:ext cx="7779272" cy="500413"/>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METODOLOGÍA </a:t>
            </a:r>
          </a:p>
          <a:p>
            <a:pPr algn="ctr"/>
            <a:endPar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Rectángulo 8"/>
          <p:cNvSpPr/>
          <p:nvPr/>
        </p:nvSpPr>
        <p:spPr>
          <a:xfrm>
            <a:off x="878137" y="946981"/>
            <a:ext cx="7539487" cy="4708981"/>
          </a:xfrm>
          <a:prstGeom prst="rect">
            <a:avLst/>
          </a:prstGeom>
        </p:spPr>
        <p:txBody>
          <a:bodyPr wrap="square">
            <a:spAutoFit/>
          </a:bodyPr>
          <a:lstStyle/>
          <a:p>
            <a:pPr algn="just">
              <a:lnSpc>
                <a:spcPct val="150000"/>
              </a:lnSpc>
              <a:spcBef>
                <a:spcPts val="600"/>
              </a:spcBef>
              <a:spcAft>
                <a:spcPts val="0"/>
              </a:spcAft>
            </a:pPr>
            <a:r>
              <a:rPr lang="es-CO" dirty="0" smtClean="0">
                <a:solidFill>
                  <a:srgbClr val="000000"/>
                </a:solidFill>
                <a:latin typeface="Times New Roman" panose="02020603050405020304" pitchFamily="18" charset="0"/>
                <a:ea typeface="Times New Roman" panose="02020603050405020304" pitchFamily="18" charset="0"/>
              </a:rPr>
              <a:t>Muestro </a:t>
            </a:r>
            <a:r>
              <a:rPr lang="es-CO" dirty="0" smtClean="0">
                <a:solidFill>
                  <a:srgbClr val="000000"/>
                </a:solidFill>
                <a:effectLst/>
                <a:latin typeface="Times New Roman" panose="02020603050405020304" pitchFamily="18" charset="0"/>
                <a:ea typeface="Times New Roman" panose="02020603050405020304" pitchFamily="18" charset="0"/>
              </a:rPr>
              <a:t>por criterios y muestreo por conveniencia. </a:t>
            </a:r>
          </a:p>
          <a:p>
            <a:pPr algn="just">
              <a:lnSpc>
                <a:spcPct val="150000"/>
              </a:lnSpc>
              <a:spcBef>
                <a:spcPts val="600"/>
              </a:spcBef>
              <a:spcAft>
                <a:spcPts val="0"/>
              </a:spcAft>
            </a:pPr>
            <a:r>
              <a:rPr lang="es-CO" dirty="0" smtClean="0">
                <a:solidFill>
                  <a:srgbClr val="000000"/>
                </a:solidFill>
                <a:latin typeface="Times New Roman" panose="02020603050405020304" pitchFamily="18" charset="0"/>
                <a:ea typeface="Times New Roman" panose="02020603050405020304" pitchFamily="18" charset="0"/>
              </a:rPr>
              <a:t>Conveniencia:</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effectLst/>
                <a:latin typeface="Times New Roman" panose="02020603050405020304" pitchFamily="18" charset="0"/>
                <a:ea typeface="Times New Roman" panose="02020603050405020304" pitchFamily="18" charset="0"/>
              </a:rPr>
              <a:t>Los estudiantes pueden participar libremente en el estudio. </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Deben firmar consentimiento informado. </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Diligenciar el instrumento definido para recopilar información. (físico y digital para dar participación a los CAU)</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Se definió un umbral de tiempo de UN mes para recoger información</a:t>
            </a:r>
            <a:r>
              <a:rPr lang="es-CO" dirty="0" smtClean="0">
                <a:solidFill>
                  <a:srgbClr val="000000"/>
                </a:solidFill>
                <a:latin typeface="Times New Roman" panose="02020603050405020304" pitchFamily="18" charset="0"/>
                <a:ea typeface="Times New Roman" panose="02020603050405020304" pitchFamily="18" charset="0"/>
              </a:rPr>
              <a:t>.</a:t>
            </a:r>
          </a:p>
          <a:p>
            <a:pPr marL="742950" lvl="1" indent="-285750" algn="just">
              <a:lnSpc>
                <a:spcPct val="150000"/>
              </a:lnSpc>
              <a:spcBef>
                <a:spcPts val="600"/>
              </a:spcBef>
              <a:buFont typeface="Arial" panose="020B0604020202020204" pitchFamily="34" charset="0"/>
              <a:buChar char="•"/>
            </a:pPr>
            <a:r>
              <a:rPr lang="es-CO" dirty="0" smtClean="0">
                <a:solidFill>
                  <a:srgbClr val="000000"/>
                </a:solidFill>
                <a:latin typeface="Times New Roman" panose="02020603050405020304" pitchFamily="18" charset="0"/>
                <a:ea typeface="Times New Roman" panose="02020603050405020304" pitchFamily="18" charset="0"/>
              </a:rPr>
              <a:t>Participaron voluntariamente 181 estudiantes de todos los programas de pregrado de la Facultad. Aproximadamente un 10% del total de estudiantes que estaban cursando espacios académicos de humanidades.</a:t>
            </a:r>
            <a:endParaRPr lang="es-CO" dirty="0">
              <a:solidFill>
                <a:srgbClr val="00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808731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517504"/>
            <a:ext cx="7779272" cy="500413"/>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METODOLOGÍA </a:t>
            </a:r>
          </a:p>
          <a:p>
            <a:pPr algn="ctr"/>
            <a:endPar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5" name="4 Gráfico"/>
          <p:cNvGraphicFramePr/>
          <p:nvPr>
            <p:extLst>
              <p:ext uri="{D42A27DB-BD31-4B8C-83A1-F6EECF244321}">
                <p14:modId xmlns:p14="http://schemas.microsoft.com/office/powerpoint/2010/main" val="2969613464"/>
              </p:ext>
            </p:extLst>
          </p:nvPr>
        </p:nvGraphicFramePr>
        <p:xfrm>
          <a:off x="2091846" y="1478071"/>
          <a:ext cx="5016674" cy="31972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30308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19672" y="1151356"/>
            <a:ext cx="6117596" cy="3677066"/>
          </a:xfrm>
          <a:prstGeom prst="rect">
            <a:avLst/>
          </a:prstGeom>
        </p:spPr>
      </p:pic>
      <p:sp>
        <p:nvSpPr>
          <p:cNvPr id="3" name="2 CuadroTexto"/>
          <p:cNvSpPr txBox="1"/>
          <p:nvPr/>
        </p:nvSpPr>
        <p:spPr>
          <a:xfrm>
            <a:off x="1619672" y="5085567"/>
            <a:ext cx="6117596" cy="369332"/>
          </a:xfrm>
          <a:prstGeom prst="rect">
            <a:avLst/>
          </a:prstGeom>
          <a:noFill/>
        </p:spPr>
        <p:txBody>
          <a:bodyPr wrap="square" rtlCol="0">
            <a:spAutoFit/>
          </a:bodyPr>
          <a:lstStyle/>
          <a:p>
            <a:pPr algn="ctr"/>
            <a:r>
              <a:rPr lang="es-CO" dirty="0" smtClean="0"/>
              <a:t>Fuente: Elaboración propia. (2018)</a:t>
            </a:r>
            <a:endParaRPr lang="es-CO" dirty="0"/>
          </a:p>
        </p:txBody>
      </p:sp>
    </p:spTree>
    <p:extLst>
      <p:ext uri="{BB962C8B-B14F-4D97-AF65-F5344CB8AC3E}">
        <p14:creationId xmlns:p14="http://schemas.microsoft.com/office/powerpoint/2010/main" val="33631735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495022" y="1158502"/>
            <a:ext cx="6053684" cy="3638650"/>
          </a:xfrm>
          <a:prstGeom prst="rect">
            <a:avLst/>
          </a:prstGeom>
        </p:spPr>
      </p:pic>
      <p:sp>
        <p:nvSpPr>
          <p:cNvPr id="4" name="3 CuadroTexto"/>
          <p:cNvSpPr txBox="1"/>
          <p:nvPr/>
        </p:nvSpPr>
        <p:spPr>
          <a:xfrm>
            <a:off x="1619672" y="5085567"/>
            <a:ext cx="6117596" cy="369332"/>
          </a:xfrm>
          <a:prstGeom prst="rect">
            <a:avLst/>
          </a:prstGeom>
          <a:noFill/>
        </p:spPr>
        <p:txBody>
          <a:bodyPr wrap="square" rtlCol="0">
            <a:spAutoFit/>
          </a:bodyPr>
          <a:lstStyle/>
          <a:p>
            <a:pPr algn="ctr"/>
            <a:r>
              <a:rPr lang="es-CO" dirty="0" smtClean="0"/>
              <a:t>Fuente: Elaboración propia. (2018)</a:t>
            </a:r>
            <a:endParaRPr lang="es-CO" dirty="0"/>
          </a:p>
        </p:txBody>
      </p:sp>
    </p:spTree>
    <p:extLst>
      <p:ext uri="{BB962C8B-B14F-4D97-AF65-F5344CB8AC3E}">
        <p14:creationId xmlns:p14="http://schemas.microsoft.com/office/powerpoint/2010/main" val="4906148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522490" y="1203260"/>
            <a:ext cx="6099016" cy="3665900"/>
          </a:xfrm>
          <a:prstGeom prst="rect">
            <a:avLst/>
          </a:prstGeom>
        </p:spPr>
      </p:pic>
      <p:sp>
        <p:nvSpPr>
          <p:cNvPr id="3" name="2 CuadroTexto"/>
          <p:cNvSpPr txBox="1"/>
          <p:nvPr/>
        </p:nvSpPr>
        <p:spPr>
          <a:xfrm>
            <a:off x="1619672" y="5085567"/>
            <a:ext cx="6117596" cy="369332"/>
          </a:xfrm>
          <a:prstGeom prst="rect">
            <a:avLst/>
          </a:prstGeom>
          <a:noFill/>
        </p:spPr>
        <p:txBody>
          <a:bodyPr wrap="square" rtlCol="0">
            <a:spAutoFit/>
          </a:bodyPr>
          <a:lstStyle/>
          <a:p>
            <a:pPr algn="ctr"/>
            <a:r>
              <a:rPr lang="es-CO" dirty="0" smtClean="0"/>
              <a:t>Fuente: Elaboración propia. (2018)</a:t>
            </a:r>
            <a:endParaRPr lang="es-CO" dirty="0"/>
          </a:p>
        </p:txBody>
      </p:sp>
    </p:spTree>
    <p:extLst>
      <p:ext uri="{BB962C8B-B14F-4D97-AF65-F5344CB8AC3E}">
        <p14:creationId xmlns:p14="http://schemas.microsoft.com/office/powerpoint/2010/main" val="12467553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666695" y="1264027"/>
            <a:ext cx="6036142" cy="3628108"/>
          </a:xfrm>
          <a:prstGeom prst="rect">
            <a:avLst/>
          </a:prstGeom>
        </p:spPr>
      </p:pic>
      <p:sp>
        <p:nvSpPr>
          <p:cNvPr id="3" name="2 CuadroTexto"/>
          <p:cNvSpPr txBox="1"/>
          <p:nvPr/>
        </p:nvSpPr>
        <p:spPr>
          <a:xfrm>
            <a:off x="1619672" y="5085567"/>
            <a:ext cx="6117596" cy="369332"/>
          </a:xfrm>
          <a:prstGeom prst="rect">
            <a:avLst/>
          </a:prstGeom>
          <a:noFill/>
        </p:spPr>
        <p:txBody>
          <a:bodyPr wrap="square" rtlCol="0">
            <a:spAutoFit/>
          </a:bodyPr>
          <a:lstStyle/>
          <a:p>
            <a:pPr algn="ctr"/>
            <a:r>
              <a:rPr lang="es-CO" dirty="0" smtClean="0"/>
              <a:t>Fuente: Elaboración propia. (2018)</a:t>
            </a:r>
            <a:endParaRPr lang="es-CO" dirty="0"/>
          </a:p>
        </p:txBody>
      </p:sp>
    </p:spTree>
    <p:extLst>
      <p:ext uri="{BB962C8B-B14F-4D97-AF65-F5344CB8AC3E}">
        <p14:creationId xmlns:p14="http://schemas.microsoft.com/office/powerpoint/2010/main" val="3423316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35896" y="1074478"/>
            <a:ext cx="5793288" cy="954107"/>
          </a:xfrm>
          <a:prstGeom prst="rect">
            <a:avLst/>
          </a:prstGeom>
        </p:spPr>
        <p:txBody>
          <a:bodyPr wrap="square">
            <a:spAutoFit/>
          </a:bodyPr>
          <a:lstStyle/>
          <a:p>
            <a:pPr algn="r"/>
            <a:r>
              <a:rPr lang="es-CO" sz="1400" i="1" dirty="0" smtClean="0">
                <a:latin typeface="Times New Roman" panose="02020603050405020304" pitchFamily="18" charset="0"/>
                <a:cs typeface="Times New Roman" panose="02020603050405020304" pitchFamily="18" charset="0"/>
              </a:rPr>
              <a:t>“En </a:t>
            </a:r>
            <a:r>
              <a:rPr lang="es-CO" sz="1400" i="1" dirty="0">
                <a:latin typeface="Times New Roman" panose="02020603050405020304" pitchFamily="18" charset="0"/>
                <a:cs typeface="Times New Roman" panose="02020603050405020304" pitchFamily="18" charset="0"/>
              </a:rPr>
              <a:t>los espacios académicos vistos, he aprendido lo importante de ser no solo profesional a nivel académico, sino profesionales como personas con ética y moral en donde ejercemos con vocación y pasión por nuestra carrera aportando a la </a:t>
            </a:r>
            <a:r>
              <a:rPr lang="es-CO" sz="1400" i="1" dirty="0" smtClean="0">
                <a:latin typeface="Times New Roman" panose="02020603050405020304" pitchFamily="18" charset="0"/>
                <a:cs typeface="Times New Roman" panose="02020603050405020304" pitchFamily="18" charset="0"/>
              </a:rPr>
              <a:t>sociedad”. </a:t>
            </a:r>
            <a:r>
              <a:rPr lang="es-CO" sz="1400" i="1" dirty="0" smtClean="0">
                <a:latin typeface="Times New Roman" panose="02020603050405020304" pitchFamily="18" charset="0"/>
                <a:cs typeface="Times New Roman" panose="02020603050405020304" pitchFamily="18" charset="0"/>
              </a:rPr>
              <a:t>(Estudiante 02)</a:t>
            </a:r>
            <a:endParaRPr lang="es-CO" sz="1400" i="1" dirty="0">
              <a:latin typeface="Times New Roman" panose="02020603050405020304" pitchFamily="18" charset="0"/>
              <a:cs typeface="Times New Roman" panose="02020603050405020304" pitchFamily="18" charset="0"/>
            </a:endParaRPr>
          </a:p>
        </p:txBody>
      </p:sp>
      <p:sp>
        <p:nvSpPr>
          <p:cNvPr id="3" name="2 Rectángulo"/>
          <p:cNvSpPr/>
          <p:nvPr/>
        </p:nvSpPr>
        <p:spPr>
          <a:xfrm>
            <a:off x="871193" y="2385164"/>
            <a:ext cx="5873440" cy="1815882"/>
          </a:xfrm>
          <a:prstGeom prst="rect">
            <a:avLst/>
          </a:prstGeom>
        </p:spPr>
        <p:txBody>
          <a:bodyPr wrap="square">
            <a:spAutoFit/>
          </a:bodyPr>
          <a:lstStyle/>
          <a:p>
            <a:pPr algn="just"/>
            <a:r>
              <a:rPr lang="es-CO" sz="1400" i="1" dirty="0" smtClean="0">
                <a:latin typeface="Times New Roman" panose="02020603050405020304" pitchFamily="18" charset="0"/>
                <a:cs typeface="Times New Roman" panose="02020603050405020304" pitchFamily="18" charset="0"/>
              </a:rPr>
              <a:t>“Un </a:t>
            </a:r>
            <a:r>
              <a:rPr lang="es-CO" sz="1400" i="1" dirty="0">
                <a:latin typeface="Times New Roman" panose="02020603050405020304" pitchFamily="18" charset="0"/>
                <a:cs typeface="Times New Roman" panose="02020603050405020304" pitchFamily="18" charset="0"/>
              </a:rPr>
              <a:t>aporte significativo que escuche en el espacio académico de Epistemología fue un enunciado que habla sobre la naturaleza, que empieza desde lo mas simple que es un microorganismo hasta algo ya tan complejo como un biotopo o biosfera, y lo relacione con este espacio debido a que el ser humano siempre va en busca de saber y enriquecer mas su conocimiento y lo ha llevado a lo que hoy es y tiene, es algo sorprendente que nunca se detenga y quiera alcanzar todo lo que se propone aunque </a:t>
            </a:r>
            <a:r>
              <a:rPr lang="es-CO" sz="1400" i="1" dirty="0" err="1">
                <a:latin typeface="Times New Roman" panose="02020603050405020304" pitchFamily="18" charset="0"/>
                <a:cs typeface="Times New Roman" panose="02020603050405020304" pitchFamily="18" charset="0"/>
              </a:rPr>
              <a:t>aveces</a:t>
            </a:r>
            <a:r>
              <a:rPr lang="es-CO" sz="1400" i="1" dirty="0">
                <a:latin typeface="Times New Roman" panose="02020603050405020304" pitchFamily="18" charset="0"/>
                <a:cs typeface="Times New Roman" panose="02020603050405020304" pitchFamily="18" charset="0"/>
              </a:rPr>
              <a:t> lleguen a limites que no se este muy de </a:t>
            </a:r>
            <a:r>
              <a:rPr lang="es-CO" sz="1400" i="1" dirty="0" smtClean="0">
                <a:latin typeface="Times New Roman" panose="02020603050405020304" pitchFamily="18" charset="0"/>
                <a:cs typeface="Times New Roman" panose="02020603050405020304" pitchFamily="18" charset="0"/>
              </a:rPr>
              <a:t>acuerdo” </a:t>
            </a:r>
            <a:r>
              <a:rPr lang="es-CO" sz="1400" i="1" dirty="0" smtClean="0">
                <a:latin typeface="Times New Roman" panose="02020603050405020304" pitchFamily="18" charset="0"/>
                <a:cs typeface="Times New Roman" panose="02020603050405020304" pitchFamily="18" charset="0"/>
              </a:rPr>
              <a:t>(Estudiante 12)</a:t>
            </a:r>
            <a:endParaRPr lang="es-CO" sz="1400" i="1" dirty="0">
              <a:latin typeface="Times New Roman" panose="02020603050405020304" pitchFamily="18" charset="0"/>
              <a:cs typeface="Times New Roman" panose="02020603050405020304" pitchFamily="18" charset="0"/>
            </a:endParaRPr>
          </a:p>
        </p:txBody>
      </p:sp>
      <p:sp>
        <p:nvSpPr>
          <p:cNvPr id="4" name="3 Rectángulo"/>
          <p:cNvSpPr/>
          <p:nvPr/>
        </p:nvSpPr>
        <p:spPr>
          <a:xfrm>
            <a:off x="3807913" y="4367369"/>
            <a:ext cx="4572000" cy="1169551"/>
          </a:xfrm>
          <a:prstGeom prst="rect">
            <a:avLst/>
          </a:prstGeom>
        </p:spPr>
        <p:txBody>
          <a:bodyPr>
            <a:spAutoFit/>
          </a:bodyPr>
          <a:lstStyle/>
          <a:p>
            <a:pPr algn="just"/>
            <a:r>
              <a:rPr lang="es-CO" sz="1400" i="1" dirty="0" smtClean="0">
                <a:latin typeface="Times New Roman" panose="02020603050405020304" pitchFamily="18" charset="0"/>
                <a:cs typeface="Times New Roman" panose="02020603050405020304" pitchFamily="18" charset="0"/>
              </a:rPr>
              <a:t>“[…] son </a:t>
            </a:r>
            <a:r>
              <a:rPr lang="es-CO" sz="1400" i="1" dirty="0">
                <a:latin typeface="Times New Roman" panose="02020603050405020304" pitchFamily="18" charset="0"/>
                <a:cs typeface="Times New Roman" panose="02020603050405020304" pitchFamily="18" charset="0"/>
              </a:rPr>
              <a:t>las que dan el enfoque humanista de una persona universitaria, por que no solo bastan los conceptos </a:t>
            </a:r>
            <a:r>
              <a:rPr lang="es-CO" sz="1400" i="1" dirty="0" smtClean="0">
                <a:latin typeface="Times New Roman" panose="02020603050405020304" pitchFamily="18" charset="0"/>
                <a:cs typeface="Times New Roman" panose="02020603050405020304" pitchFamily="18" charset="0"/>
              </a:rPr>
              <a:t>técnicos, también </a:t>
            </a:r>
            <a:r>
              <a:rPr lang="es-CO" sz="1400" i="1" dirty="0">
                <a:latin typeface="Times New Roman" panose="02020603050405020304" pitchFamily="18" charset="0"/>
                <a:cs typeface="Times New Roman" panose="02020603050405020304" pitchFamily="18" charset="0"/>
              </a:rPr>
              <a:t>nosotros como estudiantes debemos tener una buena </a:t>
            </a:r>
            <a:r>
              <a:rPr lang="es-CO" sz="1400" i="1" dirty="0" smtClean="0">
                <a:latin typeface="Times New Roman" panose="02020603050405020304" pitchFamily="18" charset="0"/>
                <a:cs typeface="Times New Roman" panose="02020603050405020304" pitchFamily="18" charset="0"/>
              </a:rPr>
              <a:t>formación </a:t>
            </a:r>
            <a:r>
              <a:rPr lang="es-CO" sz="1400" i="1" dirty="0">
                <a:latin typeface="Times New Roman" panose="02020603050405020304" pitchFamily="18" charset="0"/>
                <a:cs typeface="Times New Roman" panose="02020603050405020304" pitchFamily="18" charset="0"/>
              </a:rPr>
              <a:t>humanista, para nuestro desarrollo interdisciplinar con otras </a:t>
            </a:r>
            <a:r>
              <a:rPr lang="es-CO" sz="1400" i="1" dirty="0" smtClean="0">
                <a:latin typeface="Times New Roman" panose="02020603050405020304" pitchFamily="18" charset="0"/>
                <a:cs typeface="Times New Roman" panose="02020603050405020304" pitchFamily="18" charset="0"/>
              </a:rPr>
              <a:t>profesiones”. </a:t>
            </a:r>
            <a:r>
              <a:rPr lang="es-CO" sz="1400" i="1" dirty="0" smtClean="0">
                <a:latin typeface="Times New Roman" panose="02020603050405020304" pitchFamily="18" charset="0"/>
                <a:cs typeface="Times New Roman" panose="02020603050405020304" pitchFamily="18" charset="0"/>
              </a:rPr>
              <a:t>(Estudiante 32)</a:t>
            </a:r>
            <a:endParaRPr lang="es-CO" sz="1400" i="1" dirty="0">
              <a:latin typeface="Times New Roman" panose="02020603050405020304" pitchFamily="18" charset="0"/>
              <a:cs typeface="Times New Roman" panose="02020603050405020304" pitchFamily="18" charset="0"/>
            </a:endParaRPr>
          </a:p>
        </p:txBody>
      </p:sp>
      <p:sp>
        <p:nvSpPr>
          <p:cNvPr id="5" name="4 CuadroTexto"/>
          <p:cNvSpPr txBox="1"/>
          <p:nvPr/>
        </p:nvSpPr>
        <p:spPr>
          <a:xfrm>
            <a:off x="1490597" y="250521"/>
            <a:ext cx="6212910" cy="369332"/>
          </a:xfrm>
          <a:prstGeom prst="rect">
            <a:avLst/>
          </a:prstGeom>
          <a:noFill/>
        </p:spPr>
        <p:txBody>
          <a:bodyPr wrap="square" rtlCol="0">
            <a:spAutoFit/>
          </a:bodyPr>
          <a:lstStyle/>
          <a:p>
            <a:pPr algn="ctr"/>
            <a:r>
              <a:rPr lang="es-CO" b="1" dirty="0" smtClean="0">
                <a:latin typeface="Times New Roman" panose="02020603050405020304" pitchFamily="18" charset="0"/>
                <a:cs typeface="Times New Roman" panose="02020603050405020304" pitchFamily="18" charset="0"/>
              </a:rPr>
              <a:t>Opiniones de estudiantes</a:t>
            </a:r>
            <a:endParaRPr lang="es-CO"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31615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Resultado de la Investigación </a:t>
            </a:r>
            <a:endParaRPr lang="es-CO" dirty="0"/>
          </a:p>
        </p:txBody>
      </p:sp>
      <p:sp>
        <p:nvSpPr>
          <p:cNvPr id="4" name="3 Marcador de texto"/>
          <p:cNvSpPr>
            <a:spLocks noGrp="1"/>
          </p:cNvSpPr>
          <p:nvPr>
            <p:ph type="body" sz="half" idx="2"/>
          </p:nvPr>
        </p:nvSpPr>
        <p:spPr>
          <a:xfrm>
            <a:off x="457200" y="2067897"/>
            <a:ext cx="3400816" cy="2804728"/>
          </a:xfrm>
        </p:spPr>
        <p:txBody>
          <a:bodyPr/>
          <a:lstStyle/>
          <a:p>
            <a:pPr algn="ctr"/>
            <a:r>
              <a:rPr lang="es-CO" sz="1800" b="1" dirty="0" err="1" smtClean="0"/>
              <a:t>Coinvestigadoras</a:t>
            </a:r>
            <a:r>
              <a:rPr lang="es-CO" sz="1800" b="1" dirty="0" smtClean="0"/>
              <a:t>:</a:t>
            </a:r>
          </a:p>
          <a:p>
            <a:pPr algn="ctr"/>
            <a:r>
              <a:rPr lang="es-CO" sz="1800" dirty="0" smtClean="0"/>
              <a:t>Trinidad Orozco Forero</a:t>
            </a:r>
          </a:p>
          <a:p>
            <a:pPr algn="ctr"/>
            <a:r>
              <a:rPr lang="es-CO" sz="1800" dirty="0" smtClean="0"/>
              <a:t>Ilse Patricia Ricardo Calzadilla</a:t>
            </a:r>
          </a:p>
          <a:p>
            <a:pPr algn="ctr"/>
            <a:r>
              <a:rPr lang="es-CO" sz="1800" dirty="0" smtClean="0"/>
              <a:t>Paola Andrea Sánchez Hernández </a:t>
            </a:r>
          </a:p>
          <a:p>
            <a:pPr algn="ctr"/>
            <a:endParaRPr lang="es-CO" sz="1800" dirty="0"/>
          </a:p>
          <a:p>
            <a:pPr algn="ctr"/>
            <a:r>
              <a:rPr lang="es-CO" sz="1800" b="1" dirty="0" smtClean="0"/>
              <a:t>Investigador Principal:</a:t>
            </a:r>
          </a:p>
          <a:p>
            <a:pPr algn="ctr"/>
            <a:r>
              <a:rPr lang="es-CO" sz="1800" dirty="0" smtClean="0"/>
              <a:t>Freddy Patiño Montero </a:t>
            </a:r>
          </a:p>
          <a:p>
            <a:pPr algn="ctr"/>
            <a:endParaRPr lang="es-CO" sz="18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55736" y="273050"/>
            <a:ext cx="3950377" cy="521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392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49238" y="1639021"/>
            <a:ext cx="6659592" cy="4162678"/>
          </a:xfrm>
          <a:prstGeom prst="rect">
            <a:avLst/>
          </a:prstGeom>
        </p:spPr>
        <p:txBody>
          <a:bodyPr wrap="square">
            <a:spAutoFit/>
          </a:bodyPr>
          <a:lstStyle/>
          <a:p>
            <a:pPr algn="ctr">
              <a:lnSpc>
                <a:spcPct val="115000"/>
              </a:lnSpc>
              <a:spcAft>
                <a:spcPts val="0"/>
              </a:spcAft>
            </a:pPr>
            <a:r>
              <a:rPr lang="es-CO" sz="2400" b="1" i="1" dirty="0">
                <a:solidFill>
                  <a:srgbClr val="000000"/>
                </a:solidFill>
                <a:latin typeface="Times New Roman" panose="02020603050405020304" pitchFamily="18" charset="0"/>
                <a:ea typeface="Times New Roman" panose="02020603050405020304" pitchFamily="18" charset="0"/>
              </a:rPr>
              <a:t>La enseñanza de las humanidades en la modalidad a distancia</a:t>
            </a:r>
            <a:r>
              <a:rPr lang="es-CO" sz="2400" b="1" i="1" dirty="0" smtClean="0">
                <a:solidFill>
                  <a:srgbClr val="000000"/>
                </a:solidFill>
                <a:latin typeface="Times New Roman" panose="02020603050405020304" pitchFamily="18" charset="0"/>
                <a:ea typeface="Times New Roman" panose="02020603050405020304" pitchFamily="18" charset="0"/>
              </a:rPr>
              <a:t>.</a:t>
            </a:r>
          </a:p>
          <a:p>
            <a:pPr algn="ctr">
              <a:lnSpc>
                <a:spcPct val="115000"/>
              </a:lnSpc>
              <a:spcAft>
                <a:spcPts val="0"/>
              </a:spcAft>
            </a:pPr>
            <a:endParaRPr lang="es-CO" sz="2400" b="1" i="1" dirty="0">
              <a:solidFill>
                <a:srgbClr val="000000"/>
              </a:solidFill>
              <a:effectLst/>
              <a:latin typeface="Times New Roman" panose="02020603050405020304" pitchFamily="18" charset="0"/>
              <a:ea typeface="Times New Roman" panose="02020603050405020304" pitchFamily="18" charset="0"/>
            </a:endParaRPr>
          </a:p>
          <a:p>
            <a:pPr algn="ctr">
              <a:lnSpc>
                <a:spcPct val="115000"/>
              </a:lnSpc>
              <a:spcAft>
                <a:spcPts val="0"/>
              </a:spcAft>
            </a:pPr>
            <a:endParaRPr lang="es-CO" sz="2000" b="1" i="1" dirty="0">
              <a:solidFill>
                <a:srgbClr val="000000"/>
              </a:solidFill>
              <a:effectLst/>
              <a:latin typeface="Times New Roman" panose="02020603050405020304" pitchFamily="18" charset="0"/>
              <a:ea typeface="Times New Roman" panose="02020603050405020304" pitchFamily="18" charset="0"/>
            </a:endParaRPr>
          </a:p>
          <a:p>
            <a:pPr algn="ctr">
              <a:lnSpc>
                <a:spcPct val="115000"/>
              </a:lnSpc>
              <a:spcAft>
                <a:spcPts val="0"/>
              </a:spcAft>
            </a:pPr>
            <a:endParaRPr lang="es-CO" sz="2000" b="1" i="1" dirty="0" smtClean="0">
              <a:solidFill>
                <a:srgbClr val="000000"/>
              </a:solidFill>
              <a:latin typeface="Times New Roman" panose="02020603050405020304" pitchFamily="18" charset="0"/>
              <a:ea typeface="Times New Roman" panose="02020603050405020304" pitchFamily="18" charset="0"/>
            </a:endParaRPr>
          </a:p>
          <a:p>
            <a:pPr algn="ctr">
              <a:lnSpc>
                <a:spcPct val="115000"/>
              </a:lnSpc>
              <a:spcAft>
                <a:spcPts val="0"/>
              </a:spcAft>
            </a:pPr>
            <a:r>
              <a:rPr lang="es-CO" sz="2000" b="1" i="1" dirty="0" smtClean="0">
                <a:solidFill>
                  <a:srgbClr val="000000"/>
                </a:solidFill>
                <a:latin typeface="Times New Roman" panose="02020603050405020304" pitchFamily="18" charset="0"/>
                <a:ea typeface="Times New Roman" panose="02020603050405020304" pitchFamily="18" charset="0"/>
              </a:rPr>
              <a:t>Prof. Freddy Patiño Montero</a:t>
            </a:r>
          </a:p>
          <a:p>
            <a:pPr algn="ctr">
              <a:lnSpc>
                <a:spcPct val="115000"/>
              </a:lnSpc>
              <a:spcAft>
                <a:spcPts val="0"/>
              </a:spcAft>
            </a:pPr>
            <a:endParaRPr lang="es-CO" sz="2000" b="1" i="1" dirty="0">
              <a:solidFill>
                <a:srgbClr val="000000"/>
              </a:solidFill>
              <a:effectLst/>
              <a:latin typeface="Times New Roman" panose="02020603050405020304" pitchFamily="18" charset="0"/>
              <a:ea typeface="Times New Roman" panose="02020603050405020304" pitchFamily="18" charset="0"/>
            </a:endParaRPr>
          </a:p>
          <a:p>
            <a:pPr algn="ctr">
              <a:lnSpc>
                <a:spcPct val="115000"/>
              </a:lnSpc>
              <a:spcAft>
                <a:spcPts val="0"/>
              </a:spcAft>
            </a:pPr>
            <a:endParaRPr lang="es-CO" sz="2000" b="1" i="1" dirty="0" smtClean="0">
              <a:solidFill>
                <a:srgbClr val="000000"/>
              </a:solidFill>
              <a:latin typeface="Times New Roman" panose="02020603050405020304" pitchFamily="18" charset="0"/>
              <a:ea typeface="Times New Roman" panose="02020603050405020304" pitchFamily="18" charset="0"/>
            </a:endParaRPr>
          </a:p>
          <a:p>
            <a:pPr algn="ctr">
              <a:lnSpc>
                <a:spcPct val="115000"/>
              </a:lnSpc>
              <a:spcAft>
                <a:spcPts val="0"/>
              </a:spcAft>
            </a:pPr>
            <a:endParaRPr lang="es-CO" sz="2000" b="1" i="1" dirty="0">
              <a:solidFill>
                <a:srgbClr val="000000"/>
              </a:solidFill>
              <a:effectLst/>
              <a:latin typeface="Times New Roman" panose="02020603050405020304" pitchFamily="18" charset="0"/>
              <a:ea typeface="Times New Roman" panose="02020603050405020304" pitchFamily="18" charset="0"/>
            </a:endParaRPr>
          </a:p>
          <a:p>
            <a:pPr algn="ctr">
              <a:lnSpc>
                <a:spcPct val="115000"/>
              </a:lnSpc>
              <a:spcAft>
                <a:spcPts val="0"/>
              </a:spcAft>
            </a:pPr>
            <a:r>
              <a:rPr lang="es-CO" sz="2000" b="1" i="1" dirty="0" smtClean="0">
                <a:solidFill>
                  <a:srgbClr val="000000"/>
                </a:solidFill>
                <a:latin typeface="Times New Roman" panose="02020603050405020304" pitchFamily="18" charset="0"/>
                <a:ea typeface="Times New Roman" panose="02020603050405020304" pitchFamily="18" charset="0"/>
              </a:rPr>
              <a:t>2019</a:t>
            </a:r>
            <a:endParaRPr lang="es-CO" sz="2000" b="1" i="1" dirty="0">
              <a:solidFill>
                <a:srgbClr val="000000"/>
              </a:solidFill>
              <a:effectLst/>
              <a:latin typeface="Times New Roman" panose="02020603050405020304" pitchFamily="18" charset="0"/>
              <a:ea typeface="Times New Roman" panose="02020603050405020304" pitchFamily="18" charset="0"/>
            </a:endParaRPr>
          </a:p>
          <a:p>
            <a:pPr algn="ctr">
              <a:lnSpc>
                <a:spcPct val="115000"/>
              </a:lnSpc>
              <a:spcAft>
                <a:spcPts val="0"/>
              </a:spcAft>
            </a:pPr>
            <a:endParaRPr lang="es-CO"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791842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35896" y="1074478"/>
            <a:ext cx="5793288" cy="954107"/>
          </a:xfrm>
          <a:prstGeom prst="rect">
            <a:avLst/>
          </a:prstGeom>
        </p:spPr>
        <p:txBody>
          <a:bodyPr wrap="square">
            <a:spAutoFit/>
          </a:bodyPr>
          <a:lstStyle/>
          <a:p>
            <a:pPr algn="r"/>
            <a:r>
              <a:rPr lang="es-CO" sz="1400" i="1" dirty="0" smtClean="0">
                <a:latin typeface="Times New Roman" panose="02020603050405020304" pitchFamily="18" charset="0"/>
                <a:cs typeface="Times New Roman" panose="02020603050405020304" pitchFamily="18" charset="0"/>
              </a:rPr>
              <a:t>Como área de conocimiento, es susceptible de </a:t>
            </a:r>
            <a:r>
              <a:rPr lang="es-CO" sz="1400" i="1" dirty="0">
                <a:latin typeface="Times New Roman" panose="02020603050405020304" pitchFamily="18" charset="0"/>
                <a:cs typeface="Times New Roman" panose="02020603050405020304" pitchFamily="18" charset="0"/>
              </a:rPr>
              <a:t>ser tratada</a:t>
            </a:r>
          </a:p>
          <a:p>
            <a:pPr algn="r"/>
            <a:r>
              <a:rPr lang="es-CO" sz="1400" i="1" dirty="0">
                <a:latin typeface="Times New Roman" panose="02020603050405020304" pitchFamily="18" charset="0"/>
                <a:cs typeface="Times New Roman" panose="02020603050405020304" pitchFamily="18" charset="0"/>
              </a:rPr>
              <a:t>metodológicamente mediante estrategias que posibiliten tanto su </a:t>
            </a:r>
            <a:r>
              <a:rPr lang="es-CO" sz="1400" i="1" dirty="0" smtClean="0">
                <a:latin typeface="Times New Roman" panose="02020603050405020304" pitchFamily="18" charset="0"/>
                <a:cs typeface="Times New Roman" panose="02020603050405020304" pitchFamily="18" charset="0"/>
              </a:rPr>
              <a:t>enseñanza como su aprendizaje </a:t>
            </a:r>
            <a:r>
              <a:rPr lang="es-CO" sz="1400" i="1" dirty="0">
                <a:latin typeface="Times New Roman" panose="02020603050405020304" pitchFamily="18" charset="0"/>
                <a:cs typeface="Times New Roman" panose="02020603050405020304" pitchFamily="18" charset="0"/>
              </a:rPr>
              <a:t>en ambientes educativos (Patiño, Orozco, Sánchez, </a:t>
            </a:r>
            <a:r>
              <a:rPr lang="es-CO" sz="1400" i="1" dirty="0" smtClean="0">
                <a:latin typeface="Times New Roman" panose="02020603050405020304" pitchFamily="18" charset="0"/>
                <a:cs typeface="Times New Roman" panose="02020603050405020304" pitchFamily="18" charset="0"/>
              </a:rPr>
              <a:t>&amp; </a:t>
            </a:r>
            <a:r>
              <a:rPr lang="es-CO" sz="1400" i="1" dirty="0">
                <a:latin typeface="Times New Roman" panose="02020603050405020304" pitchFamily="18" charset="0"/>
                <a:cs typeface="Times New Roman" panose="02020603050405020304" pitchFamily="18" charset="0"/>
              </a:rPr>
              <a:t>Ricardo, 2016, pág. 8)</a:t>
            </a:r>
          </a:p>
        </p:txBody>
      </p:sp>
      <p:sp>
        <p:nvSpPr>
          <p:cNvPr id="3" name="2 Rectángulo"/>
          <p:cNvSpPr/>
          <p:nvPr/>
        </p:nvSpPr>
        <p:spPr>
          <a:xfrm>
            <a:off x="871193" y="2385164"/>
            <a:ext cx="5873440" cy="1384995"/>
          </a:xfrm>
          <a:prstGeom prst="rect">
            <a:avLst/>
          </a:prstGeom>
        </p:spPr>
        <p:txBody>
          <a:bodyPr wrap="square">
            <a:spAutoFit/>
          </a:bodyPr>
          <a:lstStyle/>
          <a:p>
            <a:pPr algn="just"/>
            <a:r>
              <a:rPr lang="es-CO" sz="1400" i="1" dirty="0">
                <a:latin typeface="Times New Roman" panose="02020603050405020304" pitchFamily="18" charset="0"/>
                <a:cs typeface="Times New Roman" panose="02020603050405020304" pitchFamily="18" charset="0"/>
              </a:rPr>
              <a:t>“[…] sería edificante contar con una sociedad donde se pudieran </a:t>
            </a:r>
            <a:r>
              <a:rPr lang="es-CO" sz="1400" i="1" dirty="0" smtClean="0">
                <a:latin typeface="Times New Roman" panose="02020603050405020304" pitchFamily="18" charset="0"/>
                <a:cs typeface="Times New Roman" panose="02020603050405020304" pitchFamily="18" charset="0"/>
              </a:rPr>
              <a:t>encontrar ingenieros-músicos</a:t>
            </a:r>
            <a:r>
              <a:rPr lang="es-CO" sz="1400" i="1" dirty="0">
                <a:latin typeface="Times New Roman" panose="02020603050405020304" pitchFamily="18" charset="0"/>
                <a:cs typeface="Times New Roman" panose="02020603050405020304" pitchFamily="18" charset="0"/>
              </a:rPr>
              <a:t>, historiadores–biólogos, médicos–filósofos </a:t>
            </a:r>
            <a:r>
              <a:rPr lang="es-CO" sz="1400" i="1" dirty="0" smtClean="0">
                <a:latin typeface="Times New Roman" panose="02020603050405020304" pitchFamily="18" charset="0"/>
                <a:cs typeface="Times New Roman" panose="02020603050405020304" pitchFamily="18" charset="0"/>
              </a:rPr>
              <a:t>o periodistas–informáticos</a:t>
            </a:r>
            <a:r>
              <a:rPr lang="es-CO" sz="1400" i="1" dirty="0">
                <a:latin typeface="Times New Roman" panose="02020603050405020304" pitchFamily="18" charset="0"/>
                <a:cs typeface="Times New Roman" panose="02020603050405020304" pitchFamily="18" charset="0"/>
              </a:rPr>
              <a:t>. De seguro, en su </a:t>
            </a:r>
            <a:r>
              <a:rPr lang="es-CO" sz="1400" i="1" dirty="0" smtClean="0">
                <a:latin typeface="Times New Roman" panose="02020603050405020304" pitchFamily="18" charset="0"/>
                <a:cs typeface="Times New Roman" panose="02020603050405020304" pitchFamily="18" charset="0"/>
              </a:rPr>
              <a:t>actuar </a:t>
            </a:r>
            <a:r>
              <a:rPr lang="es-CO" sz="1400" i="1" dirty="0">
                <a:latin typeface="Times New Roman" panose="02020603050405020304" pitchFamily="18" charset="0"/>
                <a:cs typeface="Times New Roman" panose="02020603050405020304" pitchFamily="18" charset="0"/>
              </a:rPr>
              <a:t>como profesionales habría </a:t>
            </a:r>
            <a:r>
              <a:rPr lang="es-CO" sz="1400" i="1" dirty="0" smtClean="0">
                <a:latin typeface="Times New Roman" panose="02020603050405020304" pitchFamily="18" charset="0"/>
                <a:cs typeface="Times New Roman" panose="02020603050405020304" pitchFamily="18" charset="0"/>
              </a:rPr>
              <a:t>un reconocimiento </a:t>
            </a:r>
            <a:r>
              <a:rPr lang="es-CO" sz="1400" i="1" dirty="0">
                <a:latin typeface="Times New Roman" panose="02020603050405020304" pitchFamily="18" charset="0"/>
                <a:cs typeface="Times New Roman" panose="02020603050405020304" pitchFamily="18" charset="0"/>
              </a:rPr>
              <a:t>más comprensivo del otro, una sensibilidad especial ante </a:t>
            </a:r>
            <a:r>
              <a:rPr lang="es-CO" sz="1400" i="1" dirty="0" smtClean="0">
                <a:latin typeface="Times New Roman" panose="02020603050405020304" pitchFamily="18" charset="0"/>
                <a:cs typeface="Times New Roman" panose="02020603050405020304" pitchFamily="18" charset="0"/>
              </a:rPr>
              <a:t>los acontecimientos </a:t>
            </a:r>
            <a:r>
              <a:rPr lang="es-CO" sz="1400" i="1" dirty="0">
                <a:latin typeface="Times New Roman" panose="02020603050405020304" pitchFamily="18" charset="0"/>
                <a:cs typeface="Times New Roman" panose="02020603050405020304" pitchFamily="18" charset="0"/>
              </a:rPr>
              <a:t>del mundo circundante y, por tanto, el trabajo devendría </a:t>
            </a:r>
            <a:r>
              <a:rPr lang="es-CO" sz="1400" i="1" dirty="0" smtClean="0">
                <a:latin typeface="Times New Roman" panose="02020603050405020304" pitchFamily="18" charset="0"/>
                <a:cs typeface="Times New Roman" panose="02020603050405020304" pitchFamily="18" charset="0"/>
              </a:rPr>
              <a:t>en realización </a:t>
            </a:r>
            <a:r>
              <a:rPr lang="es-CO" sz="1400" i="1" dirty="0">
                <a:latin typeface="Times New Roman" panose="02020603050405020304" pitchFamily="18" charset="0"/>
                <a:cs typeface="Times New Roman" panose="02020603050405020304" pitchFamily="18" charset="0"/>
              </a:rPr>
              <a:t>humana y no en mercancía” (Ricardo Calzadilla, </a:t>
            </a:r>
            <a:r>
              <a:rPr lang="es-CO" sz="1400" i="1" dirty="0" smtClean="0">
                <a:latin typeface="Times New Roman" panose="02020603050405020304" pitchFamily="18" charset="0"/>
                <a:cs typeface="Times New Roman" panose="02020603050405020304" pitchFamily="18" charset="0"/>
              </a:rPr>
              <a:t>2019, </a:t>
            </a:r>
            <a:r>
              <a:rPr lang="es-CO" sz="1400" i="1" dirty="0">
                <a:latin typeface="Times New Roman" panose="02020603050405020304" pitchFamily="18" charset="0"/>
                <a:cs typeface="Times New Roman" panose="02020603050405020304" pitchFamily="18" charset="0"/>
              </a:rPr>
              <a:t>pág. </a:t>
            </a:r>
            <a:r>
              <a:rPr lang="es-CO" sz="1400" i="1" dirty="0" smtClean="0">
                <a:latin typeface="Times New Roman" panose="02020603050405020304" pitchFamily="18" charset="0"/>
                <a:cs typeface="Times New Roman" panose="02020603050405020304" pitchFamily="18" charset="0"/>
              </a:rPr>
              <a:t>98)</a:t>
            </a:r>
            <a:endParaRPr lang="es-CO" sz="1400" i="1" dirty="0">
              <a:latin typeface="Times New Roman" panose="02020603050405020304" pitchFamily="18" charset="0"/>
              <a:cs typeface="Times New Roman" panose="02020603050405020304" pitchFamily="18" charset="0"/>
            </a:endParaRPr>
          </a:p>
        </p:txBody>
      </p:sp>
      <p:sp>
        <p:nvSpPr>
          <p:cNvPr id="4" name="3 Rectángulo"/>
          <p:cNvSpPr/>
          <p:nvPr/>
        </p:nvSpPr>
        <p:spPr>
          <a:xfrm>
            <a:off x="3807913" y="4229582"/>
            <a:ext cx="4572000" cy="1077218"/>
          </a:xfrm>
          <a:prstGeom prst="rect">
            <a:avLst/>
          </a:prstGeom>
        </p:spPr>
        <p:txBody>
          <a:bodyPr>
            <a:spAutoFit/>
          </a:bodyPr>
          <a:lstStyle/>
          <a:p>
            <a:pPr algn="just"/>
            <a:r>
              <a:rPr lang="es-CO" sz="1600" i="1" dirty="0">
                <a:latin typeface="Times New Roman" panose="02020603050405020304" pitchFamily="18" charset="0"/>
                <a:cs typeface="Times New Roman" panose="02020603050405020304" pitchFamily="18" charset="0"/>
              </a:rPr>
              <a:t>La paz es un proceso líquido, es difícil percibir su forma, por ende solo el tiempo hará posible su reconocimiento y la importancia de velar por su construcción. (</a:t>
            </a:r>
            <a:r>
              <a:rPr lang="es-CO" sz="1600" i="1" dirty="0" smtClean="0">
                <a:latin typeface="Times New Roman" panose="02020603050405020304" pitchFamily="18" charset="0"/>
                <a:cs typeface="Times New Roman" panose="02020603050405020304" pitchFamily="18" charset="0"/>
              </a:rPr>
              <a:t>Patiño M., F. 2019, pág. 185)</a:t>
            </a:r>
            <a:endParaRPr lang="es-CO" sz="1600" i="1" dirty="0">
              <a:latin typeface="Times New Roman" panose="02020603050405020304" pitchFamily="18" charset="0"/>
              <a:cs typeface="Times New Roman" panose="02020603050405020304" pitchFamily="18" charset="0"/>
            </a:endParaRPr>
          </a:p>
        </p:txBody>
      </p:sp>
      <p:sp>
        <p:nvSpPr>
          <p:cNvPr id="5" name="4 CuadroTexto"/>
          <p:cNvSpPr txBox="1"/>
          <p:nvPr/>
        </p:nvSpPr>
        <p:spPr>
          <a:xfrm>
            <a:off x="1490597" y="250521"/>
            <a:ext cx="6212910" cy="369332"/>
          </a:xfrm>
          <a:prstGeom prst="rect">
            <a:avLst/>
          </a:prstGeom>
          <a:noFill/>
        </p:spPr>
        <p:txBody>
          <a:bodyPr wrap="square" rtlCol="0">
            <a:spAutoFit/>
          </a:bodyPr>
          <a:lstStyle/>
          <a:p>
            <a:pPr algn="ctr"/>
            <a:r>
              <a:rPr lang="es-CO" b="1" dirty="0" smtClean="0">
                <a:latin typeface="Times New Roman" panose="02020603050405020304" pitchFamily="18" charset="0"/>
                <a:cs typeface="Times New Roman" panose="02020603050405020304" pitchFamily="18" charset="0"/>
              </a:rPr>
              <a:t>Conclusiones </a:t>
            </a:r>
            <a:endParaRPr lang="es-CO"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34524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397286" y="1132561"/>
            <a:ext cx="6581794" cy="3970318"/>
          </a:xfrm>
          <a:prstGeom prst="rect">
            <a:avLst/>
          </a:prstGeom>
        </p:spPr>
        <p:txBody>
          <a:bodyPr wrap="square">
            <a:spAutoFit/>
          </a:bodyPr>
          <a:lstStyle/>
          <a:p>
            <a:pPr algn="just"/>
            <a:r>
              <a:rPr lang="es-CO" i="1" dirty="0">
                <a:latin typeface="Times New Roman" panose="02020603050405020304" pitchFamily="18" charset="0"/>
                <a:cs typeface="Times New Roman" panose="02020603050405020304" pitchFamily="18" charset="0"/>
              </a:rPr>
              <a:t>Hoy las humanidades no persiguen la erudición. Lo que fue el paradigma de múltiples sistemas educativos del mundo luego de la </a:t>
            </a:r>
            <a:r>
              <a:rPr lang="es-CO" i="1" dirty="0" smtClean="0">
                <a:latin typeface="Times New Roman" panose="02020603050405020304" pitchFamily="18" charset="0"/>
                <a:cs typeface="Times New Roman" panose="02020603050405020304" pitchFamily="18" charset="0"/>
              </a:rPr>
              <a:t>Ilustración, </a:t>
            </a:r>
            <a:r>
              <a:rPr lang="es-CO" i="1" dirty="0">
                <a:latin typeface="Times New Roman" panose="02020603050405020304" pitchFamily="18" charset="0"/>
                <a:cs typeface="Times New Roman" panose="02020603050405020304" pitchFamily="18" charset="0"/>
              </a:rPr>
              <a:t>quedó superado desde principios de este siglo cuando </a:t>
            </a:r>
            <a:r>
              <a:rPr lang="es-CO" i="1" dirty="0" smtClean="0">
                <a:latin typeface="Times New Roman" panose="02020603050405020304" pitchFamily="18" charset="0"/>
                <a:cs typeface="Times New Roman" panose="02020603050405020304" pitchFamily="18" charset="0"/>
              </a:rPr>
              <a:t>dejaron de </a:t>
            </a:r>
            <a:r>
              <a:rPr lang="es-CO" i="1" dirty="0">
                <a:latin typeface="Times New Roman" panose="02020603050405020304" pitchFamily="18" charset="0"/>
                <a:cs typeface="Times New Roman" panose="02020603050405020304" pitchFamily="18" charset="0"/>
              </a:rPr>
              <a:t>entregar el </a:t>
            </a:r>
            <a:r>
              <a:rPr lang="es-CO" i="1" dirty="0" smtClean="0">
                <a:latin typeface="Times New Roman" panose="02020603050405020304" pitchFamily="18" charset="0"/>
                <a:cs typeface="Times New Roman" panose="02020603050405020304" pitchFamily="18" charset="0"/>
              </a:rPr>
              <a:t>CD-ROM </a:t>
            </a:r>
            <a:r>
              <a:rPr lang="es-CO" i="1" dirty="0">
                <a:latin typeface="Times New Roman" panose="02020603050405020304" pitchFamily="18" charset="0"/>
                <a:cs typeface="Times New Roman" panose="02020603050405020304" pitchFamily="18" charset="0"/>
              </a:rPr>
              <a:t>de la enciclopedia </a:t>
            </a:r>
            <a:r>
              <a:rPr lang="es-CO" i="1" dirty="0" smtClean="0">
                <a:latin typeface="Times New Roman" panose="02020603050405020304" pitchFamily="18" charset="0"/>
                <a:cs typeface="Times New Roman" panose="02020603050405020304" pitchFamily="18" charset="0"/>
              </a:rPr>
              <a:t>Encarta, </a:t>
            </a:r>
            <a:r>
              <a:rPr lang="es-CO" i="1" dirty="0">
                <a:latin typeface="Times New Roman" panose="02020603050405020304" pitchFamily="18" charset="0"/>
                <a:cs typeface="Times New Roman" panose="02020603050405020304" pitchFamily="18" charset="0"/>
              </a:rPr>
              <a:t>a quienes compraban un </a:t>
            </a:r>
            <a:r>
              <a:rPr lang="es-CO" i="1" dirty="0" smtClean="0">
                <a:latin typeface="Times New Roman" panose="02020603050405020304" pitchFamily="18" charset="0"/>
                <a:cs typeface="Times New Roman" panose="02020603050405020304" pitchFamily="18" charset="0"/>
              </a:rPr>
              <a:t>computador. </a:t>
            </a:r>
            <a:r>
              <a:rPr lang="es-CO" i="1" dirty="0">
                <a:latin typeface="Times New Roman" panose="02020603050405020304" pitchFamily="18" charset="0"/>
                <a:cs typeface="Times New Roman" panose="02020603050405020304" pitchFamily="18" charset="0"/>
              </a:rPr>
              <a:t>Allí, el mundo se dio cuenta de que el saber </a:t>
            </a:r>
            <a:r>
              <a:rPr lang="es-CO" i="1" dirty="0" smtClean="0">
                <a:latin typeface="Times New Roman" panose="02020603050405020304" pitchFamily="18" charset="0"/>
                <a:cs typeface="Times New Roman" panose="02020603050405020304" pitchFamily="18" charset="0"/>
              </a:rPr>
              <a:t>era tan </a:t>
            </a:r>
            <a:r>
              <a:rPr lang="es-CO" i="1" dirty="0">
                <a:latin typeface="Times New Roman" panose="02020603050405020304" pitchFamily="18" charset="0"/>
                <a:cs typeface="Times New Roman" panose="02020603050405020304" pitchFamily="18" charset="0"/>
              </a:rPr>
              <a:t>grande que no se podía ni siquiera acumular en un </a:t>
            </a:r>
            <a:r>
              <a:rPr lang="es-CO" i="1" dirty="0" smtClean="0">
                <a:latin typeface="Times New Roman" panose="02020603050405020304" pitchFamily="18" charset="0"/>
                <a:cs typeface="Times New Roman" panose="02020603050405020304" pitchFamily="18" charset="0"/>
              </a:rPr>
              <a:t>CD-ROM.</a:t>
            </a:r>
            <a:endParaRPr lang="es-CO" i="1" dirty="0">
              <a:latin typeface="Times New Roman" panose="02020603050405020304" pitchFamily="18" charset="0"/>
              <a:cs typeface="Times New Roman" panose="02020603050405020304" pitchFamily="18" charset="0"/>
            </a:endParaRPr>
          </a:p>
          <a:p>
            <a:pPr algn="just"/>
            <a:r>
              <a:rPr lang="es-CO" i="1" dirty="0">
                <a:latin typeface="Times New Roman" panose="02020603050405020304" pitchFamily="18" charset="0"/>
                <a:cs typeface="Times New Roman" panose="02020603050405020304" pitchFamily="18" charset="0"/>
              </a:rPr>
              <a:t>La explosión de Internet dio cabida a otra epistemología, a otra comprensión del conocimiento y sobre todo al reconocimiento de otro </a:t>
            </a:r>
            <a:r>
              <a:rPr lang="es-CO" i="1" dirty="0" smtClean="0">
                <a:latin typeface="Times New Roman" panose="02020603050405020304" pitchFamily="18" charset="0"/>
                <a:cs typeface="Times New Roman" panose="02020603050405020304" pitchFamily="18" charset="0"/>
              </a:rPr>
              <a:t>tipo de </a:t>
            </a:r>
            <a:r>
              <a:rPr lang="es-CO" i="1" dirty="0">
                <a:latin typeface="Times New Roman" panose="02020603050405020304" pitchFamily="18" charset="0"/>
                <a:cs typeface="Times New Roman" panose="02020603050405020304" pitchFamily="18" charset="0"/>
              </a:rPr>
              <a:t>habilidades más importantes que la mera posesión de un sinnúmero </a:t>
            </a:r>
            <a:r>
              <a:rPr lang="es-CO" i="1" dirty="0" smtClean="0">
                <a:latin typeface="Times New Roman" panose="02020603050405020304" pitchFamily="18" charset="0"/>
                <a:cs typeface="Times New Roman" panose="02020603050405020304" pitchFamily="18" charset="0"/>
              </a:rPr>
              <a:t>de conceptos </a:t>
            </a:r>
            <a:r>
              <a:rPr lang="es-CO" i="1" dirty="0">
                <a:latin typeface="Times New Roman" panose="02020603050405020304" pitchFamily="18" charset="0"/>
                <a:cs typeface="Times New Roman" panose="02020603050405020304" pitchFamily="18" charset="0"/>
              </a:rPr>
              <a:t>y datos. Asimismo, posibilitó la comprensión de la obsolescencia de </a:t>
            </a:r>
            <a:r>
              <a:rPr lang="es-CO" i="1" dirty="0" smtClean="0">
                <a:latin typeface="Times New Roman" panose="02020603050405020304" pitchFamily="18" charset="0"/>
                <a:cs typeface="Times New Roman" panose="02020603050405020304" pitchFamily="18" charset="0"/>
              </a:rPr>
              <a:t>los </a:t>
            </a:r>
            <a:r>
              <a:rPr lang="es-CO" i="1" dirty="0">
                <a:latin typeface="Times New Roman" panose="02020603050405020304" pitchFamily="18" charset="0"/>
                <a:cs typeface="Times New Roman" panose="02020603050405020304" pitchFamily="18" charset="0"/>
              </a:rPr>
              <a:t>saberes, sin que esto derivara en condenas a la </a:t>
            </a:r>
            <a:r>
              <a:rPr lang="es-CO" i="1" dirty="0" smtClean="0">
                <a:latin typeface="Times New Roman" panose="02020603050405020304" pitchFamily="18" charset="0"/>
                <a:cs typeface="Times New Roman" panose="02020603050405020304" pitchFamily="18" charset="0"/>
              </a:rPr>
              <a:t>hoguera por </a:t>
            </a:r>
            <a:r>
              <a:rPr lang="es-CO" i="1" dirty="0">
                <a:latin typeface="Times New Roman" panose="02020603050405020304" pitchFamily="18" charset="0"/>
                <a:cs typeface="Times New Roman" panose="02020603050405020304" pitchFamily="18" charset="0"/>
              </a:rPr>
              <a:t>herejía, como en tiempos de Giordano </a:t>
            </a:r>
            <a:r>
              <a:rPr lang="es-CO" i="1" dirty="0" smtClean="0">
                <a:latin typeface="Times New Roman" panose="02020603050405020304" pitchFamily="18" charset="0"/>
                <a:cs typeface="Times New Roman" panose="02020603050405020304" pitchFamily="18" charset="0"/>
              </a:rPr>
              <a:t>Bruno (Patiño M., F., 2019, </a:t>
            </a:r>
            <a:r>
              <a:rPr lang="es-CO" i="1" dirty="0">
                <a:latin typeface="Times New Roman" panose="02020603050405020304" pitchFamily="18" charset="0"/>
                <a:cs typeface="Times New Roman" panose="02020603050405020304" pitchFamily="18" charset="0"/>
              </a:rPr>
              <a:t>pág</a:t>
            </a:r>
            <a:r>
              <a:rPr lang="es-CO" i="1" dirty="0" smtClean="0">
                <a:latin typeface="Times New Roman" panose="02020603050405020304" pitchFamily="18" charset="0"/>
                <a:cs typeface="Times New Roman" panose="02020603050405020304" pitchFamily="18" charset="0"/>
              </a:rPr>
              <a:t>. 192)</a:t>
            </a:r>
            <a:endParaRPr lang="es-CO" i="1" dirty="0">
              <a:latin typeface="Times New Roman" panose="02020603050405020304" pitchFamily="18" charset="0"/>
              <a:cs typeface="Times New Roman" panose="02020603050405020304" pitchFamily="18" charset="0"/>
            </a:endParaRPr>
          </a:p>
        </p:txBody>
      </p:sp>
      <p:sp>
        <p:nvSpPr>
          <p:cNvPr id="4" name="3 CuadroTexto"/>
          <p:cNvSpPr txBox="1"/>
          <p:nvPr/>
        </p:nvSpPr>
        <p:spPr>
          <a:xfrm>
            <a:off x="1490597" y="435187"/>
            <a:ext cx="6212910" cy="369332"/>
          </a:xfrm>
          <a:prstGeom prst="rect">
            <a:avLst/>
          </a:prstGeom>
          <a:noFill/>
        </p:spPr>
        <p:txBody>
          <a:bodyPr wrap="square" rtlCol="0">
            <a:spAutoFit/>
          </a:bodyPr>
          <a:lstStyle/>
          <a:p>
            <a:pPr algn="ctr"/>
            <a:r>
              <a:rPr lang="es-CO" b="1" dirty="0" smtClean="0">
                <a:latin typeface="Times New Roman" panose="02020603050405020304" pitchFamily="18" charset="0"/>
                <a:cs typeface="Times New Roman" panose="02020603050405020304" pitchFamily="18" charset="0"/>
              </a:rPr>
              <a:t>Conclusiones</a:t>
            </a:r>
            <a:endParaRPr lang="es-CO"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2772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397286" y="1132561"/>
            <a:ext cx="6581794" cy="4247317"/>
          </a:xfrm>
          <a:prstGeom prst="rect">
            <a:avLst/>
          </a:prstGeom>
        </p:spPr>
        <p:txBody>
          <a:bodyPr wrap="square">
            <a:spAutoFit/>
          </a:bodyPr>
          <a:lstStyle/>
          <a:p>
            <a:pPr algn="just"/>
            <a:r>
              <a:rPr lang="es-CO" i="1" dirty="0">
                <a:latin typeface="Times New Roman" panose="02020603050405020304" pitchFamily="18" charset="0"/>
                <a:cs typeface="Times New Roman" panose="02020603050405020304" pitchFamily="18" charset="0"/>
              </a:rPr>
              <a:t>El estudio de la problematización sobre la enseñanza de las </a:t>
            </a:r>
            <a:r>
              <a:rPr lang="es-CO" i="1" dirty="0" smtClean="0">
                <a:latin typeface="Times New Roman" panose="02020603050405020304" pitchFamily="18" charset="0"/>
                <a:cs typeface="Times New Roman" panose="02020603050405020304" pitchFamily="18" charset="0"/>
              </a:rPr>
              <a:t>humanidades</a:t>
            </a:r>
            <a:r>
              <a:rPr lang="es-CO" i="1" dirty="0">
                <a:latin typeface="Times New Roman" panose="02020603050405020304" pitchFamily="18" charset="0"/>
                <a:cs typeface="Times New Roman" panose="02020603050405020304" pitchFamily="18" charset="0"/>
              </a:rPr>
              <a:t>, su justificación en el currículo de la educación </a:t>
            </a:r>
            <a:r>
              <a:rPr lang="es-CO" i="1" dirty="0" smtClean="0">
                <a:latin typeface="Times New Roman" panose="02020603050405020304" pitchFamily="18" charset="0"/>
                <a:cs typeface="Times New Roman" panose="02020603050405020304" pitchFamily="18" charset="0"/>
              </a:rPr>
              <a:t>superior y </a:t>
            </a:r>
            <a:r>
              <a:rPr lang="es-CO" i="1" dirty="0">
                <a:latin typeface="Times New Roman" panose="02020603050405020304" pitchFamily="18" charset="0"/>
                <a:cs typeface="Times New Roman" panose="02020603050405020304" pitchFamily="18" charset="0"/>
              </a:rPr>
              <a:t>su finalidad en función del aporte a la formación ciudadana, en </a:t>
            </a:r>
            <a:r>
              <a:rPr lang="es-CO" i="1" dirty="0" smtClean="0">
                <a:latin typeface="Times New Roman" panose="02020603050405020304" pitchFamily="18" charset="0"/>
                <a:cs typeface="Times New Roman" panose="02020603050405020304" pitchFamily="18" charset="0"/>
              </a:rPr>
              <a:t>un país </a:t>
            </a:r>
            <a:r>
              <a:rPr lang="es-CO" i="1" dirty="0">
                <a:latin typeface="Times New Roman" panose="02020603050405020304" pitchFamily="18" charset="0"/>
                <a:cs typeface="Times New Roman" panose="02020603050405020304" pitchFamily="18" charset="0"/>
              </a:rPr>
              <a:t>como Colombia, es un propósito que debe impulsarse desde </a:t>
            </a:r>
            <a:r>
              <a:rPr lang="es-CO" i="1" dirty="0" smtClean="0">
                <a:latin typeface="Times New Roman" panose="02020603050405020304" pitchFamily="18" charset="0"/>
                <a:cs typeface="Times New Roman" panose="02020603050405020304" pitchFamily="18" charset="0"/>
              </a:rPr>
              <a:t>los departamentos</a:t>
            </a:r>
            <a:r>
              <a:rPr lang="es-CO" i="1" dirty="0">
                <a:latin typeface="Times New Roman" panose="02020603050405020304" pitchFamily="18" charset="0"/>
                <a:cs typeface="Times New Roman" panose="02020603050405020304" pitchFamily="18" charset="0"/>
              </a:rPr>
              <a:t>, áreas o énfasis en este campo interdisciplinar. Tanto </a:t>
            </a:r>
            <a:r>
              <a:rPr lang="es-CO" i="1" dirty="0" smtClean="0">
                <a:latin typeface="Times New Roman" panose="02020603050405020304" pitchFamily="18" charset="0"/>
                <a:cs typeface="Times New Roman" panose="02020603050405020304" pitchFamily="18" charset="0"/>
              </a:rPr>
              <a:t>la academia </a:t>
            </a:r>
            <a:r>
              <a:rPr lang="es-CO" i="1" dirty="0">
                <a:latin typeface="Times New Roman" panose="02020603050405020304" pitchFamily="18" charset="0"/>
                <a:cs typeface="Times New Roman" panose="02020603050405020304" pitchFamily="18" charset="0"/>
              </a:rPr>
              <a:t>como los ciudadanos requieren de escenarios que </a:t>
            </a:r>
            <a:r>
              <a:rPr lang="es-CO" i="1" dirty="0" smtClean="0">
                <a:latin typeface="Times New Roman" panose="02020603050405020304" pitchFamily="18" charset="0"/>
                <a:cs typeface="Times New Roman" panose="02020603050405020304" pitchFamily="18" charset="0"/>
              </a:rPr>
              <a:t>ofrezcan herramientas </a:t>
            </a:r>
            <a:r>
              <a:rPr lang="es-CO" i="1" dirty="0">
                <a:latin typeface="Times New Roman" panose="02020603050405020304" pitchFamily="18" charset="0"/>
                <a:cs typeface="Times New Roman" panose="02020603050405020304" pitchFamily="18" charset="0"/>
              </a:rPr>
              <a:t>conceptuales y metodológicas para analizar los </a:t>
            </a:r>
            <a:r>
              <a:rPr lang="es-CO" i="1" dirty="0" smtClean="0">
                <a:latin typeface="Times New Roman" panose="02020603050405020304" pitchFamily="18" charset="0"/>
                <a:cs typeface="Times New Roman" panose="02020603050405020304" pitchFamily="18" charset="0"/>
              </a:rPr>
              <a:t>problemas </a:t>
            </a:r>
            <a:r>
              <a:rPr lang="es-CO" i="1" dirty="0">
                <a:latin typeface="Times New Roman" panose="02020603050405020304" pitchFamily="18" charset="0"/>
                <a:cs typeface="Times New Roman" panose="02020603050405020304" pitchFamily="18" charset="0"/>
              </a:rPr>
              <a:t>de coyuntura del país, afrontar y superar la manipulación </a:t>
            </a:r>
            <a:r>
              <a:rPr lang="es-CO" i="1" dirty="0" smtClean="0">
                <a:latin typeface="Times New Roman" panose="02020603050405020304" pitchFamily="18" charset="0"/>
                <a:cs typeface="Times New Roman" panose="02020603050405020304" pitchFamily="18" charset="0"/>
              </a:rPr>
              <a:t>mediática</a:t>
            </a:r>
            <a:r>
              <a:rPr lang="es-CO" i="1" dirty="0">
                <a:latin typeface="Times New Roman" panose="02020603050405020304" pitchFamily="18" charset="0"/>
                <a:cs typeface="Times New Roman" panose="02020603050405020304" pitchFamily="18" charset="0"/>
              </a:rPr>
              <a:t>, contribuir a la resolución pacífica de los conflictos y, sobre todo</a:t>
            </a:r>
            <a:r>
              <a:rPr lang="es-CO" i="1" dirty="0" smtClean="0">
                <a:latin typeface="Times New Roman" panose="02020603050405020304" pitchFamily="18" charset="0"/>
                <a:cs typeface="Times New Roman" panose="02020603050405020304" pitchFamily="18" charset="0"/>
              </a:rPr>
              <a:t>, que </a:t>
            </a:r>
            <a:r>
              <a:rPr lang="es-CO" i="1" dirty="0">
                <a:latin typeface="Times New Roman" panose="02020603050405020304" pitchFamily="18" charset="0"/>
                <a:cs typeface="Times New Roman" panose="02020603050405020304" pitchFamily="18" charset="0"/>
              </a:rPr>
              <a:t>les permita a los colombianos sanar las heridas que ha dejado </a:t>
            </a:r>
            <a:r>
              <a:rPr lang="es-CO" i="1" dirty="0" smtClean="0">
                <a:latin typeface="Times New Roman" panose="02020603050405020304" pitchFamily="18" charset="0"/>
                <a:cs typeface="Times New Roman" panose="02020603050405020304" pitchFamily="18" charset="0"/>
              </a:rPr>
              <a:t>la guerra </a:t>
            </a:r>
            <a:r>
              <a:rPr lang="es-CO" i="1" dirty="0">
                <a:latin typeface="Times New Roman" panose="02020603050405020304" pitchFamily="18" charset="0"/>
                <a:cs typeface="Times New Roman" panose="02020603050405020304" pitchFamily="18" charset="0"/>
              </a:rPr>
              <a:t>fratricida de más de cincuenta años. Es decir, se requiere </a:t>
            </a:r>
            <a:r>
              <a:rPr lang="es-CO" i="1" dirty="0" smtClean="0">
                <a:latin typeface="Times New Roman" panose="02020603050405020304" pitchFamily="18" charset="0"/>
                <a:cs typeface="Times New Roman" panose="02020603050405020304" pitchFamily="18" charset="0"/>
              </a:rPr>
              <a:t>de unas </a:t>
            </a:r>
            <a:r>
              <a:rPr lang="es-CO" i="1" dirty="0">
                <a:latin typeface="Times New Roman" panose="02020603050405020304" pitchFamily="18" charset="0"/>
                <a:cs typeface="Times New Roman" panose="02020603050405020304" pitchFamily="18" charset="0"/>
              </a:rPr>
              <a:t>humanidades que les brinden elementos a los ciudadanos </a:t>
            </a:r>
            <a:r>
              <a:rPr lang="es-CO" i="1" dirty="0" smtClean="0">
                <a:latin typeface="Times New Roman" panose="02020603050405020304" pitchFamily="18" charset="0"/>
                <a:cs typeface="Times New Roman" panose="02020603050405020304" pitchFamily="18" charset="0"/>
              </a:rPr>
              <a:t>para que </a:t>
            </a:r>
            <a:r>
              <a:rPr lang="es-CO" i="1" dirty="0">
                <a:latin typeface="Times New Roman" panose="02020603050405020304" pitchFamily="18" charset="0"/>
                <a:cs typeface="Times New Roman" panose="02020603050405020304" pitchFamily="18" charset="0"/>
              </a:rPr>
              <a:t>sean capaces de convivir, ejerciendo sus derechos y en procura </a:t>
            </a:r>
            <a:r>
              <a:rPr lang="es-CO" i="1" dirty="0" smtClean="0">
                <a:latin typeface="Times New Roman" panose="02020603050405020304" pitchFamily="18" charset="0"/>
                <a:cs typeface="Times New Roman" panose="02020603050405020304" pitchFamily="18" charset="0"/>
              </a:rPr>
              <a:t>de la </a:t>
            </a:r>
            <a:r>
              <a:rPr lang="es-CO" i="1" dirty="0">
                <a:latin typeface="Times New Roman" panose="02020603050405020304" pitchFamily="18" charset="0"/>
                <a:cs typeface="Times New Roman" panose="02020603050405020304" pitchFamily="18" charset="0"/>
              </a:rPr>
              <a:t>construcción de la paz</a:t>
            </a:r>
            <a:r>
              <a:rPr lang="es-CO" i="1" dirty="0" smtClean="0">
                <a:latin typeface="Times New Roman" panose="02020603050405020304" pitchFamily="18" charset="0"/>
                <a:cs typeface="Times New Roman" panose="02020603050405020304" pitchFamily="18" charset="0"/>
              </a:rPr>
              <a:t>. (</a:t>
            </a:r>
            <a:r>
              <a:rPr lang="es-CO" i="1" dirty="0" smtClean="0">
                <a:latin typeface="Times New Roman" panose="02020603050405020304" pitchFamily="18" charset="0"/>
                <a:cs typeface="Times New Roman" panose="02020603050405020304" pitchFamily="18" charset="0"/>
              </a:rPr>
              <a:t>Patiño M., F., 2019, </a:t>
            </a:r>
            <a:r>
              <a:rPr lang="es-CO" i="1" dirty="0">
                <a:latin typeface="Times New Roman" panose="02020603050405020304" pitchFamily="18" charset="0"/>
                <a:cs typeface="Times New Roman" panose="02020603050405020304" pitchFamily="18" charset="0"/>
              </a:rPr>
              <a:t>pág</a:t>
            </a:r>
            <a:r>
              <a:rPr lang="es-CO" i="1" dirty="0" smtClean="0">
                <a:latin typeface="Times New Roman" panose="02020603050405020304" pitchFamily="18" charset="0"/>
                <a:cs typeface="Times New Roman" panose="02020603050405020304" pitchFamily="18" charset="0"/>
              </a:rPr>
              <a:t>. </a:t>
            </a:r>
            <a:r>
              <a:rPr lang="es-CO" i="1" dirty="0">
                <a:latin typeface="Times New Roman" panose="02020603050405020304" pitchFamily="18" charset="0"/>
                <a:cs typeface="Times New Roman" panose="02020603050405020304" pitchFamily="18" charset="0"/>
              </a:rPr>
              <a:t>9</a:t>
            </a:r>
            <a:r>
              <a:rPr lang="es-CO" i="1" dirty="0" smtClean="0">
                <a:latin typeface="Times New Roman" panose="02020603050405020304" pitchFamily="18" charset="0"/>
                <a:cs typeface="Times New Roman" panose="02020603050405020304" pitchFamily="18" charset="0"/>
              </a:rPr>
              <a:t>)</a:t>
            </a:r>
            <a:endParaRPr lang="es-CO" i="1" dirty="0">
              <a:latin typeface="Times New Roman" panose="02020603050405020304" pitchFamily="18" charset="0"/>
              <a:cs typeface="Times New Roman" panose="02020603050405020304" pitchFamily="18" charset="0"/>
            </a:endParaRPr>
          </a:p>
        </p:txBody>
      </p:sp>
      <p:sp>
        <p:nvSpPr>
          <p:cNvPr id="4" name="3 CuadroTexto"/>
          <p:cNvSpPr txBox="1"/>
          <p:nvPr/>
        </p:nvSpPr>
        <p:spPr>
          <a:xfrm>
            <a:off x="1490597" y="435187"/>
            <a:ext cx="6212910" cy="369332"/>
          </a:xfrm>
          <a:prstGeom prst="rect">
            <a:avLst/>
          </a:prstGeom>
          <a:noFill/>
        </p:spPr>
        <p:txBody>
          <a:bodyPr wrap="square" rtlCol="0">
            <a:spAutoFit/>
          </a:bodyPr>
          <a:lstStyle/>
          <a:p>
            <a:pPr algn="ctr"/>
            <a:r>
              <a:rPr lang="es-CO" b="1" dirty="0" smtClean="0">
                <a:latin typeface="Times New Roman" panose="02020603050405020304" pitchFamily="18" charset="0"/>
                <a:cs typeface="Times New Roman" panose="02020603050405020304" pitchFamily="18" charset="0"/>
              </a:rPr>
              <a:t>Conclusiones</a:t>
            </a:r>
            <a:endParaRPr lang="es-CO"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4348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930273"/>
            <a:ext cx="7779272" cy="4180347"/>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ANTECEDENTES </a:t>
            </a:r>
          </a:p>
          <a:p>
            <a:pPr algn="just"/>
            <a:endParaRPr lang="es-C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s-CO" sz="2000" dirty="0" err="1" smtClean="0">
                <a:latin typeface="Times New Roman" panose="02020603050405020304" pitchFamily="18" charset="0"/>
                <a:cs typeface="Times New Roman" panose="02020603050405020304" pitchFamily="18" charset="0"/>
              </a:rPr>
              <a:t>Metaevaluación</a:t>
            </a:r>
            <a:r>
              <a:rPr lang="es-CO" sz="2000" dirty="0" smtClean="0">
                <a:latin typeface="Times New Roman" panose="02020603050405020304" pitchFamily="18" charset="0"/>
                <a:cs typeface="Times New Roman" panose="02020603050405020304" pitchFamily="18" charset="0"/>
              </a:rPr>
              <a:t> de la propuesta e instrumentos de evaluación del aprendizaje en los espacios académicos del Área de Humanidades. </a:t>
            </a:r>
          </a:p>
          <a:p>
            <a:pPr marL="342900" indent="-342900" algn="just">
              <a:buFont typeface="Arial" panose="020B0604020202020204" pitchFamily="34" charset="0"/>
              <a:buChar char="•"/>
            </a:pPr>
            <a:r>
              <a:rPr lang="es-CO" sz="2000" dirty="0" smtClean="0">
                <a:latin typeface="Times New Roman" panose="02020603050405020304" pitchFamily="18" charset="0"/>
                <a:cs typeface="Times New Roman" panose="02020603050405020304" pitchFamily="18" charset="0"/>
              </a:rPr>
              <a:t>Seminario Alemán sobre temas y problemas de las humanidades (2016)</a:t>
            </a:r>
          </a:p>
          <a:p>
            <a:pPr marL="342900" indent="-342900" algn="just">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Panel de reflexión sobre los Acuerdos de Paz. (2016-2</a:t>
            </a:r>
            <a:r>
              <a:rPr lang="es-CO" sz="2000" dirty="0" smtClean="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es-CO" sz="2000" dirty="0" smtClean="0">
                <a:latin typeface="Times New Roman" panose="02020603050405020304" pitchFamily="18" charset="0"/>
                <a:cs typeface="Times New Roman" panose="02020603050405020304" pitchFamily="18" charset="0"/>
              </a:rPr>
              <a:t>Revisión de los textos guía de los espacios académicos.</a:t>
            </a:r>
            <a:endParaRPr lang="es-C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s-CO" sz="2000" dirty="0" smtClean="0">
                <a:latin typeface="Times New Roman" panose="02020603050405020304" pitchFamily="18" charset="0"/>
                <a:cs typeface="Times New Roman" panose="02020603050405020304" pitchFamily="18" charset="0"/>
              </a:rPr>
              <a:t>La investigación </a:t>
            </a:r>
            <a:r>
              <a:rPr lang="es-CO" sz="2000" i="1" dirty="0" smtClean="0">
                <a:latin typeface="Times New Roman" panose="02020603050405020304" pitchFamily="18" charset="0"/>
                <a:cs typeface="Times New Roman" panose="02020603050405020304" pitchFamily="18" charset="0"/>
              </a:rPr>
              <a:t>“La </a:t>
            </a:r>
            <a:r>
              <a:rPr lang="es-CO" sz="2000" i="1" dirty="0">
                <a:latin typeface="Times New Roman" panose="02020603050405020304" pitchFamily="18" charset="0"/>
                <a:cs typeface="Times New Roman" panose="02020603050405020304" pitchFamily="18" charset="0"/>
              </a:rPr>
              <a:t>enseñanza de las humanidades en diálogo interdisciplinar desde un contexto para la Paz. Fase </a:t>
            </a:r>
            <a:r>
              <a:rPr lang="es-CO" sz="2000" i="1" dirty="0" smtClean="0">
                <a:latin typeface="Times New Roman" panose="02020603050405020304" pitchFamily="18" charset="0"/>
                <a:cs typeface="Times New Roman" panose="02020603050405020304" pitchFamily="18" charset="0"/>
              </a:rPr>
              <a:t>I”,</a:t>
            </a:r>
            <a:r>
              <a:rPr lang="es-CO" sz="2000" dirty="0" smtClean="0">
                <a:latin typeface="Times New Roman" panose="02020603050405020304" pitchFamily="18" charset="0"/>
                <a:cs typeface="Times New Roman" panose="02020603050405020304" pitchFamily="18" charset="0"/>
              </a:rPr>
              <a:t> </a:t>
            </a:r>
            <a:r>
              <a:rPr lang="es-CO" sz="2000" dirty="0">
                <a:latin typeface="Times New Roman" panose="02020603050405020304" pitchFamily="18" charset="0"/>
                <a:cs typeface="Times New Roman" panose="02020603050405020304" pitchFamily="18" charset="0"/>
              </a:rPr>
              <a:t>la cual fue desarrollada por un grupo de docentes del área de Humanidades de la </a:t>
            </a:r>
            <a:r>
              <a:rPr lang="es-CO" sz="2000" dirty="0" smtClean="0">
                <a:latin typeface="Times New Roman" panose="02020603050405020304" pitchFamily="18" charset="0"/>
                <a:cs typeface="Times New Roman" panose="02020603050405020304" pitchFamily="18" charset="0"/>
              </a:rPr>
              <a:t>DUAD.</a:t>
            </a:r>
          </a:p>
        </p:txBody>
      </p:sp>
    </p:spTree>
    <p:extLst>
      <p:ext uri="{BB962C8B-B14F-4D97-AF65-F5344CB8AC3E}">
        <p14:creationId xmlns:p14="http://schemas.microsoft.com/office/powerpoint/2010/main" val="1801322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1827558"/>
            <a:ext cx="7779272" cy="2163655"/>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PROBLEMA</a:t>
            </a:r>
          </a:p>
          <a:p>
            <a:pPr algn="just"/>
            <a:endParaRPr lang="es-C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s-CO" sz="2000" dirty="0" smtClean="0">
                <a:latin typeface="Times New Roman" panose="02020603050405020304" pitchFamily="18" charset="0"/>
                <a:cs typeface="Times New Roman" panose="02020603050405020304" pitchFamily="18" charset="0"/>
              </a:rPr>
              <a:t>Se </a:t>
            </a:r>
            <a:r>
              <a:rPr lang="es-CO" sz="2000" dirty="0">
                <a:latin typeface="Times New Roman" panose="02020603050405020304" pitchFamily="18" charset="0"/>
                <a:cs typeface="Times New Roman" panose="02020603050405020304" pitchFamily="18" charset="0"/>
              </a:rPr>
              <a:t>aborda el problema de la enseñanza de las Humanidades, en perspectiva de su incidencia en la formación humana y ciudadana, en el contexto de Posacuerdo de Paz, de los estudiantes de la Facultad de Ciencias y Tecnologías de la Universidad Santo Tomás. </a:t>
            </a:r>
            <a:endParaRPr lang="es-E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5926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517504"/>
            <a:ext cx="7779272" cy="4649718"/>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MARCO REFERENCIAL</a:t>
            </a:r>
          </a:p>
          <a:p>
            <a:pPr algn="ctr"/>
            <a:endPar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r>
              <a:rPr lang="es-CO" sz="2000" b="1" dirty="0" smtClean="0">
                <a:latin typeface="Times New Roman" panose="02020603050405020304" pitchFamily="18" charset="0"/>
                <a:cs typeface="Times New Roman" panose="02020603050405020304" pitchFamily="18" charset="0"/>
              </a:rPr>
              <a:t>Seminario Alemán: Enseñanza de las Humanidades</a:t>
            </a:r>
          </a:p>
          <a:p>
            <a:pPr lvl="1" algn="just"/>
            <a:r>
              <a:rPr lang="es-CO" sz="1800" dirty="0">
                <a:latin typeface="Times New Roman" panose="02020603050405020304" pitchFamily="18" charset="0"/>
                <a:cs typeface="Times New Roman" panose="02020603050405020304" pitchFamily="18" charset="0"/>
              </a:rPr>
              <a:t>•	Fundamentación histórica, epistemológica y pedagógica de la enseñanza de las humanidades en la Educación Superior.</a:t>
            </a:r>
          </a:p>
          <a:p>
            <a:pPr lvl="1" algn="just"/>
            <a:r>
              <a:rPr lang="es-CO" sz="1800" dirty="0">
                <a:latin typeface="Times New Roman" panose="02020603050405020304" pitchFamily="18" charset="0"/>
                <a:cs typeface="Times New Roman" panose="02020603050405020304" pitchFamily="18" charset="0"/>
              </a:rPr>
              <a:t>•	La enseñanza de las humanidades en el contexto latinoamericano.</a:t>
            </a:r>
          </a:p>
          <a:p>
            <a:pPr lvl="1" algn="just"/>
            <a:r>
              <a:rPr lang="es-CO" sz="1800" dirty="0">
                <a:latin typeface="Times New Roman" panose="02020603050405020304" pitchFamily="18" charset="0"/>
                <a:cs typeface="Times New Roman" panose="02020603050405020304" pitchFamily="18" charset="0"/>
              </a:rPr>
              <a:t>•	Estrategias pedagógicas y didácticas para la enseñanza de las humanidades educación </a:t>
            </a:r>
            <a:r>
              <a:rPr lang="es-CO" sz="1800" dirty="0" smtClean="0">
                <a:latin typeface="Times New Roman" panose="02020603050405020304" pitchFamily="18" charset="0"/>
                <a:cs typeface="Times New Roman" panose="02020603050405020304" pitchFamily="18" charset="0"/>
              </a:rPr>
              <a:t>superior.</a:t>
            </a:r>
            <a:endParaRPr lang="es-CO" sz="1800" dirty="0">
              <a:latin typeface="Times New Roman" panose="02020603050405020304" pitchFamily="18" charset="0"/>
              <a:cs typeface="Times New Roman" panose="02020603050405020304" pitchFamily="18" charset="0"/>
            </a:endParaRPr>
          </a:p>
          <a:p>
            <a:pPr lvl="1" algn="just"/>
            <a:r>
              <a:rPr lang="es-CO" sz="1800" dirty="0">
                <a:latin typeface="Times New Roman" panose="02020603050405020304" pitchFamily="18" charset="0"/>
                <a:cs typeface="Times New Roman" panose="02020603050405020304" pitchFamily="18" charset="0"/>
              </a:rPr>
              <a:t>•	El lugar de las humanidades en la propuesta dominicano-tomista de la USTA.</a:t>
            </a:r>
          </a:p>
          <a:p>
            <a:pPr lvl="1" algn="just"/>
            <a:r>
              <a:rPr lang="es-CO" sz="1800" dirty="0">
                <a:latin typeface="Times New Roman" panose="02020603050405020304" pitchFamily="18" charset="0"/>
                <a:cs typeface="Times New Roman" panose="02020603050405020304" pitchFamily="18" charset="0"/>
              </a:rPr>
              <a:t>•	Prospectiva de la enseñanza de las humanidades en el contexto universitario. (Las humanidades en  un mundo cada vez más mediado por las TIC) </a:t>
            </a:r>
          </a:p>
          <a:p>
            <a:pPr algn="just"/>
            <a:endParaRPr lang="es-C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5336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905811"/>
            <a:ext cx="7779272" cy="4649718"/>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MARCO REFERENCIAL</a:t>
            </a:r>
          </a:p>
          <a:p>
            <a:pPr algn="just"/>
            <a:endParaRPr lang="es-E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r>
              <a:rPr lang="es-CO" sz="2000" b="1" dirty="0" smtClean="0">
                <a:latin typeface="Times New Roman" panose="02020603050405020304" pitchFamily="18" charset="0"/>
                <a:cs typeface="Times New Roman" panose="02020603050405020304" pitchFamily="18" charset="0"/>
              </a:rPr>
              <a:t>Seminario Alemán: Educación para la Paz</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Antecedentes </a:t>
            </a:r>
            <a:r>
              <a:rPr lang="es-CO" sz="1800" dirty="0">
                <a:latin typeface="Times New Roman" panose="02020603050405020304" pitchFamily="18" charset="0"/>
                <a:cs typeface="Times New Roman" panose="02020603050405020304" pitchFamily="18" charset="0"/>
              </a:rPr>
              <a:t>históricos de la educación para la paz. </a:t>
            </a:r>
            <a:endParaRPr lang="es-CO" sz="1800" dirty="0" smtClean="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Fundamentación </a:t>
            </a:r>
            <a:r>
              <a:rPr lang="es-CO" sz="1800" dirty="0">
                <a:latin typeface="Times New Roman" panose="02020603050405020304" pitchFamily="18" charset="0"/>
                <a:cs typeface="Times New Roman" panose="02020603050405020304" pitchFamily="18" charset="0"/>
              </a:rPr>
              <a:t>epistemológica de la educación para la paz. Límites y diálogos.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Propuestas </a:t>
            </a:r>
            <a:r>
              <a:rPr lang="es-CO" sz="1800" dirty="0">
                <a:latin typeface="Times New Roman" panose="02020603050405020304" pitchFamily="18" charset="0"/>
                <a:cs typeface="Times New Roman" panose="02020603050405020304" pitchFamily="18" charset="0"/>
              </a:rPr>
              <a:t>de educación para la paz en la Educación Superior en el contexto latinoamericano.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Estrategias </a:t>
            </a:r>
            <a:r>
              <a:rPr lang="es-CO" sz="1800" dirty="0">
                <a:latin typeface="Times New Roman" panose="02020603050405020304" pitchFamily="18" charset="0"/>
                <a:cs typeface="Times New Roman" panose="02020603050405020304" pitchFamily="18" charset="0"/>
              </a:rPr>
              <a:t>y metodologías de educación para la paz en  la educación superior colombiana.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Retos </a:t>
            </a:r>
            <a:r>
              <a:rPr lang="es-CO" sz="1800" dirty="0">
                <a:latin typeface="Times New Roman" panose="02020603050405020304" pitchFamily="18" charset="0"/>
                <a:cs typeface="Times New Roman" panose="02020603050405020304" pitchFamily="18" charset="0"/>
              </a:rPr>
              <a:t>de las humanidades a la educación superior colombiana en un ambiente de paz líquida. </a:t>
            </a:r>
          </a:p>
          <a:p>
            <a:pPr algn="just"/>
            <a:endParaRPr lang="es-C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7408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692868"/>
            <a:ext cx="7779272" cy="4968896"/>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MARCO REFERENCIAL</a:t>
            </a:r>
          </a:p>
          <a:p>
            <a:pPr algn="just"/>
            <a:endParaRPr lang="es-E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r>
              <a:rPr lang="es-CO" sz="2000" b="1" dirty="0" smtClean="0">
                <a:latin typeface="Times New Roman" panose="02020603050405020304" pitchFamily="18" charset="0"/>
                <a:cs typeface="Times New Roman" panose="02020603050405020304" pitchFamily="18" charset="0"/>
              </a:rPr>
              <a:t>La enseñanza de las Humanidades </a:t>
            </a:r>
          </a:p>
          <a:p>
            <a:pPr algn="just"/>
            <a:endParaRPr lang="es-CO" sz="2000" b="1" dirty="0" smtClean="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Conspiración por eliminarlas del currículo.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¿Cómo se comprenden las humanidades hoy?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a:t>
            </a:r>
            <a:r>
              <a:rPr lang="es-CO" sz="1800" dirty="0">
                <a:latin typeface="Times New Roman" panose="02020603050405020304" pitchFamily="18" charset="0"/>
                <a:cs typeface="Times New Roman" panose="02020603050405020304" pitchFamily="18" charset="0"/>
              </a:rPr>
              <a:t>Q</a:t>
            </a:r>
            <a:r>
              <a:rPr lang="es-CO" sz="1800" dirty="0" smtClean="0">
                <a:latin typeface="Times New Roman" panose="02020603050405020304" pitchFamily="18" charset="0"/>
                <a:cs typeface="Times New Roman" panose="02020603050405020304" pitchFamily="18" charset="0"/>
              </a:rPr>
              <a:t>ué campos las conforman?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a:t>
            </a:r>
            <a:r>
              <a:rPr lang="es-CO" sz="1800" dirty="0">
                <a:latin typeface="Times New Roman" panose="02020603050405020304" pitchFamily="18" charset="0"/>
                <a:cs typeface="Times New Roman" panose="02020603050405020304" pitchFamily="18" charset="0"/>
              </a:rPr>
              <a:t>C</a:t>
            </a:r>
            <a:r>
              <a:rPr lang="es-CO" sz="1800" dirty="0" smtClean="0">
                <a:latin typeface="Times New Roman" panose="02020603050405020304" pitchFamily="18" charset="0"/>
                <a:cs typeface="Times New Roman" panose="02020603050405020304" pitchFamily="18" charset="0"/>
              </a:rPr>
              <a:t>ómo se enseñan?</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¿Cómo se evalúan? Dominio disciplinar o finalidad de la educación y las mismas humanidades.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¿Su </a:t>
            </a:r>
            <a:r>
              <a:rPr lang="es-CO" sz="1800" dirty="0" err="1" smtClean="0">
                <a:latin typeface="Times New Roman" panose="02020603050405020304" pitchFamily="18" charset="0"/>
                <a:cs typeface="Times New Roman" panose="02020603050405020304" pitchFamily="18" charset="0"/>
              </a:rPr>
              <a:t>curricularización</a:t>
            </a:r>
            <a:r>
              <a:rPr lang="es-CO" sz="1800" dirty="0" smtClean="0">
                <a:latin typeface="Times New Roman" panose="02020603050405020304" pitchFamily="18" charset="0"/>
                <a:cs typeface="Times New Roman" panose="02020603050405020304" pitchFamily="18" charset="0"/>
              </a:rPr>
              <a:t> realmente garantiza la formación integral?</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Perfil de quienes la enseñan. ¿Basta tener formación disciplinar? ¿Basta ser </a:t>
            </a:r>
            <a:r>
              <a:rPr lang="es-CO" sz="1800" dirty="0" smtClean="0">
                <a:latin typeface="Times New Roman" panose="02020603050405020304" pitchFamily="18" charset="0"/>
                <a:cs typeface="Times New Roman" panose="02020603050405020304" pitchFamily="18" charset="0"/>
              </a:rPr>
              <a:t>“ex-religioso” para </a:t>
            </a:r>
            <a:r>
              <a:rPr lang="es-CO" sz="1800" dirty="0" smtClean="0">
                <a:latin typeface="Times New Roman" panose="02020603050405020304" pitchFamily="18" charset="0"/>
                <a:cs typeface="Times New Roman" panose="02020603050405020304" pitchFamily="18" charset="0"/>
              </a:rPr>
              <a:t>ser profesor de humanidades?</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¿Qué prácticas de enseña se privilegian y bajo qué supuestos?</a:t>
            </a:r>
            <a:endParaRPr lang="es-CO" sz="1800" dirty="0">
              <a:latin typeface="Times New Roman" panose="02020603050405020304" pitchFamily="18" charset="0"/>
              <a:cs typeface="Times New Roman" panose="02020603050405020304" pitchFamily="18" charset="0"/>
            </a:endParaRPr>
          </a:p>
          <a:p>
            <a:pPr algn="just"/>
            <a:endParaRPr lang="es-C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61427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692868"/>
            <a:ext cx="7779272" cy="4968896"/>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MARCO REFERENCIAL</a:t>
            </a:r>
          </a:p>
          <a:p>
            <a:pPr algn="just"/>
            <a:endParaRPr lang="es-E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r>
              <a:rPr lang="es-CO" sz="2000" b="1" dirty="0" smtClean="0">
                <a:latin typeface="Times New Roman" panose="02020603050405020304" pitchFamily="18" charset="0"/>
                <a:cs typeface="Times New Roman" panose="02020603050405020304" pitchFamily="18" charset="0"/>
              </a:rPr>
              <a:t>La educación para la paz</a:t>
            </a:r>
          </a:p>
          <a:p>
            <a:pPr algn="just"/>
            <a:endParaRPr lang="es-CO" sz="2000" b="1" dirty="0" smtClean="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Formación ciudadana – subjetividad política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Contexto: </a:t>
            </a:r>
            <a:r>
              <a:rPr lang="es-CO" sz="1800" dirty="0" err="1" smtClean="0">
                <a:latin typeface="Times New Roman" panose="02020603050405020304" pitchFamily="18" charset="0"/>
                <a:cs typeface="Times New Roman" panose="02020603050405020304" pitchFamily="18" charset="0"/>
              </a:rPr>
              <a:t>posacuerdo</a:t>
            </a:r>
            <a:r>
              <a:rPr lang="es-CO" sz="1800" dirty="0" smtClean="0">
                <a:latin typeface="Times New Roman" panose="02020603050405020304" pitchFamily="18" charset="0"/>
                <a:cs typeface="Times New Roman" panose="02020603050405020304" pitchFamily="18" charset="0"/>
              </a:rPr>
              <a:t> / postconflicto</a:t>
            </a:r>
            <a:r>
              <a:rPr lang="es-CO" sz="1800" dirty="0" smtClean="0">
                <a:latin typeface="Times New Roman" panose="02020603050405020304" pitchFamily="18" charset="0"/>
                <a:cs typeface="Times New Roman" panose="02020603050405020304" pitchFamily="18" charset="0"/>
              </a:rPr>
              <a:t>.</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Educación para la paz. Paz positiva, paz negativa.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Foco en víctimas, comunidades de base</a:t>
            </a:r>
            <a:r>
              <a:rPr lang="es-CO" sz="1800" dirty="0">
                <a:latin typeface="Times New Roman" panose="02020603050405020304" pitchFamily="18" charset="0"/>
                <a:cs typeface="Times New Roman" panose="02020603050405020304" pitchFamily="18" charset="0"/>
              </a:rPr>
              <a:t> </a:t>
            </a:r>
            <a:r>
              <a:rPr lang="es-CO" sz="1800" dirty="0" smtClean="0">
                <a:latin typeface="Times New Roman" panose="02020603050405020304" pitchFamily="18" charset="0"/>
                <a:cs typeface="Times New Roman" panose="02020603050405020304" pitchFamily="18" charset="0"/>
              </a:rPr>
              <a:t>y re-insertados.</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En educación básica y media. </a:t>
            </a:r>
            <a:endParaRPr lang="es-CO" sz="1800" dirty="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Formación del profesorado.</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Poco énfasis en la educación superior.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Reconstrucción del tejido social. </a:t>
            </a:r>
          </a:p>
          <a:p>
            <a:pPr marL="742950" lvl="1" indent="-28575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Las humanidades como educación para la paz.</a:t>
            </a:r>
            <a:endParaRPr lang="es-CO" sz="1800" dirty="0" smtClean="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endParaRPr lang="es-CO" sz="1800" dirty="0" smtClean="0">
              <a:latin typeface="Times New Roman" panose="02020603050405020304" pitchFamily="18" charset="0"/>
              <a:cs typeface="Times New Roman" panose="02020603050405020304" pitchFamily="18" charset="0"/>
            </a:endParaRPr>
          </a:p>
          <a:p>
            <a:pPr algn="just"/>
            <a:endParaRPr lang="es-C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7873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38355" y="479925"/>
            <a:ext cx="7779272" cy="5081631"/>
          </a:xfrm>
        </p:spPr>
        <p:txBody>
          <a:bodyPr/>
          <a:lstStyle/>
          <a:p>
            <a:pPr algn="ctr"/>
            <a:r>
              <a:rPr lang="es-E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METODOLOGÍA</a:t>
            </a:r>
          </a:p>
          <a:p>
            <a:pPr algn="ctr"/>
            <a:endParaRPr lang="es-E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s-ES" sz="2000" dirty="0" smtClean="0">
                <a:latin typeface="Times New Roman" panose="02020603050405020304" pitchFamily="18" charset="0"/>
                <a:cs typeface="Times New Roman" panose="02020603050405020304" pitchFamily="18" charset="0"/>
              </a:rPr>
              <a:t>En coherencia con </a:t>
            </a:r>
            <a:r>
              <a:rPr lang="es-CO" sz="2000" dirty="0">
                <a:latin typeface="Times New Roman" panose="02020603050405020304" pitchFamily="18" charset="0"/>
                <a:cs typeface="Times New Roman" panose="02020603050405020304" pitchFamily="18" charset="0"/>
              </a:rPr>
              <a:t>propósito y de los objetivos específicos definidos en el marco en proyecto, que se trata de un estudio de tipo cualitativo de carácter descriptivo, en función del alcance definido. </a:t>
            </a:r>
            <a:endParaRPr lang="es-CO" sz="2000" dirty="0" smtClean="0">
              <a:latin typeface="Times New Roman" panose="02020603050405020304" pitchFamily="18" charset="0"/>
              <a:cs typeface="Times New Roman" panose="02020603050405020304" pitchFamily="18" charset="0"/>
            </a:endParaRPr>
          </a:p>
          <a:p>
            <a:pPr algn="just"/>
            <a:endParaRPr lang="es-CO" sz="2000" dirty="0" smtClean="0">
              <a:latin typeface="Times New Roman" panose="02020603050405020304" pitchFamily="18" charset="0"/>
              <a:cs typeface="Times New Roman" panose="02020603050405020304" pitchFamily="18" charset="0"/>
            </a:endParaRPr>
          </a:p>
          <a:p>
            <a:pPr algn="ctr"/>
            <a:r>
              <a:rPr lang="es-CO"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OBJETIVOS</a:t>
            </a:r>
            <a:endParaRPr lang="es-CO" sz="2000" b="1"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Identificar </a:t>
            </a:r>
            <a:r>
              <a:rPr lang="es-CO" sz="1800" dirty="0">
                <a:latin typeface="Times New Roman" panose="02020603050405020304" pitchFamily="18" charset="0"/>
                <a:cs typeface="Times New Roman" panose="02020603050405020304" pitchFamily="18" charset="0"/>
              </a:rPr>
              <a:t>las percepciones de los estudiantes de la Facultad de Ciencias y Tecnologías en relación con la formación ciudadana que les posibilitan los espacios académicos de humanidades.</a:t>
            </a:r>
          </a:p>
          <a:p>
            <a:pPr marL="342900" indent="-34290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Caracterizar </a:t>
            </a:r>
            <a:r>
              <a:rPr lang="es-CO" sz="1800" dirty="0">
                <a:latin typeface="Times New Roman" panose="02020603050405020304" pitchFamily="18" charset="0"/>
                <a:cs typeface="Times New Roman" panose="02020603050405020304" pitchFamily="18" charset="0"/>
              </a:rPr>
              <a:t>la relación que pueden establecer los estudiantes entre el contenido teórico que ofrece el estudio de las humanidades y su aplicación en contexto.</a:t>
            </a:r>
          </a:p>
          <a:p>
            <a:pPr marL="342900" indent="-342900" algn="just">
              <a:buFont typeface="Arial" panose="020B0604020202020204" pitchFamily="34" charset="0"/>
              <a:buChar char="•"/>
            </a:pPr>
            <a:r>
              <a:rPr lang="es-CO" sz="1800" dirty="0" smtClean="0">
                <a:latin typeface="Times New Roman" panose="02020603050405020304" pitchFamily="18" charset="0"/>
                <a:cs typeface="Times New Roman" panose="02020603050405020304" pitchFamily="18" charset="0"/>
              </a:rPr>
              <a:t>Evaluar </a:t>
            </a:r>
            <a:r>
              <a:rPr lang="es-CO" sz="1800" dirty="0">
                <a:latin typeface="Times New Roman" panose="02020603050405020304" pitchFamily="18" charset="0"/>
                <a:cs typeface="Times New Roman" panose="02020603050405020304" pitchFamily="18" charset="0"/>
              </a:rPr>
              <a:t>la incidencia de temáticas puntuales de los espacios académicos de las humanidades en la formación ciudadana en un contexto para la paz</a:t>
            </a:r>
            <a:r>
              <a:rPr lang="es-CO" sz="1800" dirty="0" smtClean="0">
                <a:latin typeface="Times New Roman" panose="02020603050405020304" pitchFamily="18" charset="0"/>
                <a:cs typeface="Times New Roman" panose="02020603050405020304" pitchFamily="18" charset="0"/>
              </a:rPr>
              <a:t>.</a:t>
            </a:r>
            <a:endParaRPr lang="es-ES" sz="1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7708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1507</TotalTime>
  <Words>1514</Words>
  <Application>Microsoft Office PowerPoint</Application>
  <PresentationFormat>Presentación en pantalla (4:3)</PresentationFormat>
  <Paragraphs>142</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Resultado de la Investigación </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Comunicaciones</dc:creator>
  <cp:lastModifiedBy>e36ng003</cp:lastModifiedBy>
  <cp:revision>53</cp:revision>
  <dcterms:created xsi:type="dcterms:W3CDTF">2016-03-28T17:24:36Z</dcterms:created>
  <dcterms:modified xsi:type="dcterms:W3CDTF">2019-09-26T01:38:16Z</dcterms:modified>
</cp:coreProperties>
</file>