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519997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3"/>
  </p:normalViewPr>
  <p:slideViewPr>
    <p:cSldViewPr snapToGrid="0" snapToObjects="1">
      <p:cViewPr varScale="1">
        <p:scale>
          <a:sx n="22" d="100"/>
          <a:sy n="22" d="100"/>
        </p:scale>
        <p:origin x="978" y="-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3989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9497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6331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9181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6984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541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507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18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4657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1667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360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87FC3-84CE-5B48-AAAE-24629BF77047}" type="datetimeFigureOut">
              <a:rPr lang="es-CO" smtClean="0"/>
              <a:t>9/12/2019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54345-BD8B-2043-9DA6-2893BEE9878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9971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="" xmlns:a16="http://schemas.microsoft.com/office/drawing/2014/main" id="{6FD6C20C-565C-8B4E-917A-1CFD26B11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38" y="597413"/>
            <a:ext cx="27603449" cy="3777615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4223657" y="1912203"/>
            <a:ext cx="1815737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7200" b="1" dirty="0" smtClean="0">
                <a:solidFill>
                  <a:schemeClr val="bg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CIENCIA, TECNOLOGÍA Y DERECHOS HUMANOS</a:t>
            </a:r>
          </a:p>
          <a:p>
            <a:pPr algn="ctr"/>
            <a:r>
              <a:rPr lang="es-ES" sz="4000" b="1" dirty="0" smtClean="0">
                <a:solidFill>
                  <a:schemeClr val="bg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Proyecto </a:t>
            </a:r>
            <a:r>
              <a:rPr lang="es-ES" sz="4000" b="1" dirty="0" smtClean="0">
                <a:solidFill>
                  <a:schemeClr val="bg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FODEIN </a:t>
            </a:r>
            <a:r>
              <a:rPr lang="es-ES" sz="4000" b="1" dirty="0" smtClean="0">
                <a:solidFill>
                  <a:schemeClr val="bg1"/>
                </a:solidFill>
                <a:latin typeface="Bell MT" panose="02020503060305020303" pitchFamily="18" charset="0"/>
                <a:cs typeface="Arial" panose="020B0604020202020204" pitchFamily="34" charset="0"/>
              </a:rPr>
              <a:t>1929006</a:t>
            </a:r>
            <a:endParaRPr lang="es-CO" sz="4000" b="1" dirty="0">
              <a:latin typeface="Bell MT" panose="02020503060305020303" pitchFamily="18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700346" y="5683087"/>
            <a:ext cx="221669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400" b="1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>AUTORES:  </a:t>
            </a:r>
          </a:p>
          <a:p>
            <a:r>
              <a:rPr lang="es-CO" sz="3200" b="1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>MARÍA CONSTANZA BALLESTEROS MORENO, Doctora en Derechos Humanos, Investigadora Facultad de Derecho</a:t>
            </a:r>
          </a:p>
          <a:p>
            <a:r>
              <a:rPr lang="es-CO" sz="3200" b="1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>ANDRÉS ABEL RODRÍGUEZ VILLABONA, Doctor en Derecho Público, Docente Investigador Maestría Derecho Público </a:t>
            </a:r>
          </a:p>
          <a:p>
            <a:r>
              <a:rPr lang="es-ES" sz="3200" b="1" dirty="0" smtClean="0">
                <a:solidFill>
                  <a:schemeClr val="bg1"/>
                </a:solidFill>
                <a:latin typeface="Bahnschrift" panose="020B0502040204020203" pitchFamily="34" charset="0"/>
              </a:rPr>
              <a:t>JHEISON TORRES ÁVILA, Doctor en Derecho Constitucional , Investigador Maestría Derecho Público</a:t>
            </a:r>
            <a:endParaRPr lang="es-CO" sz="3200" b="1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700346" y="8875223"/>
            <a:ext cx="2389777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400" b="1" smtClean="0">
                <a:solidFill>
                  <a:schemeClr val="bg1"/>
                </a:solidFill>
              </a:rPr>
              <a:t>Resumen</a:t>
            </a:r>
            <a:r>
              <a:rPr lang="es-CO" sz="4400" b="1" dirty="0" smtClean="0">
                <a:solidFill>
                  <a:schemeClr val="bg1"/>
                </a:solidFill>
              </a:rPr>
              <a:t>: </a:t>
            </a:r>
          </a:p>
          <a:p>
            <a:pPr algn="just"/>
            <a:r>
              <a:rPr lang="es-ES" sz="2400" b="1" dirty="0" smtClean="0">
                <a:solidFill>
                  <a:schemeClr val="bg1"/>
                </a:solidFill>
              </a:rPr>
              <a:t>Teniendo en cuenta el necesario diálogo permanente que debe existir entre el derecho y la realidad social y atendiendo a los importantes avances que en materia de ciencia y tecnología se han dado en los últimos años, es imperativo para el derecho constitucional, analizar el impacto de estos avances  y su relación frente a los valores, los principios  y los derechos que integran nuestro ordenamiento jurídico. </a:t>
            </a:r>
          </a:p>
          <a:p>
            <a:pPr algn="just"/>
            <a:r>
              <a:rPr lang="es-ES" sz="2400" b="1" dirty="0" smtClean="0">
                <a:solidFill>
                  <a:schemeClr val="bg1"/>
                </a:solidFill>
              </a:rPr>
              <a:t>De acuerdo con lo anterior, este proyecto pretende analizar el impacto y la relación entre la ciencia, la tecnología y los derechos humanos, con el fin de verificar si nuestro ordenamiento está preparado para los retos que representan las transformaciones tecnológicas y así determinar de qué manera es posible responder a dichas transformaciones, desde un ordenamiento jurídico, que se supone, debe ser dinámico. </a:t>
            </a:r>
          </a:p>
          <a:p>
            <a:pPr algn="just"/>
            <a:endParaRPr lang="es-ES" sz="2400" b="1" dirty="0">
              <a:solidFill>
                <a:schemeClr val="bg1"/>
              </a:solidFill>
            </a:endParaRPr>
          </a:p>
          <a:p>
            <a:pPr algn="just"/>
            <a:endParaRPr lang="es-CO" sz="2400" b="1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700345" y="11737040"/>
            <a:ext cx="1247681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CO" sz="4000" b="1" dirty="0" smtClean="0">
              <a:solidFill>
                <a:schemeClr val="bg1"/>
              </a:solidFill>
            </a:endParaRPr>
          </a:p>
          <a:p>
            <a:pPr algn="just"/>
            <a:r>
              <a:rPr lang="es-CO" sz="4400" b="1" dirty="0" smtClean="0">
                <a:solidFill>
                  <a:schemeClr val="bg1"/>
                </a:solidFill>
              </a:rPr>
              <a:t>Contexto y pregunta problema: </a:t>
            </a:r>
          </a:p>
          <a:p>
            <a:pPr algn="just"/>
            <a:endParaRPr lang="es-ES" sz="2800" b="1" dirty="0">
              <a:solidFill>
                <a:schemeClr val="bg1"/>
              </a:solidFill>
            </a:endParaRPr>
          </a:p>
          <a:p>
            <a:pPr algn="just"/>
            <a:r>
              <a:rPr lang="es-ES" sz="2400" dirty="0">
                <a:solidFill>
                  <a:schemeClr val="bg1"/>
                </a:solidFill>
              </a:rPr>
              <a:t>Los avances de la ciencia y el desarrollo de nuevas tecnologías evidentemente representan un gran progreso para la humanidad en la medida en que facilitan la vida, eliminan barreras y fronteras, acercan a las personas, facilitan la comunicación, etc. Sin embargo, la ciencia y la tecnología representan un verdadero reto para los Derechos Humanos en la medida en que se afectan algunas </a:t>
            </a:r>
            <a:r>
              <a:rPr lang="es-ES" sz="2400" dirty="0" smtClean="0">
                <a:solidFill>
                  <a:schemeClr val="bg1"/>
                </a:solidFill>
              </a:rPr>
              <a:t>libertades, </a:t>
            </a:r>
            <a:r>
              <a:rPr lang="es-ES" sz="2400" dirty="0">
                <a:solidFill>
                  <a:schemeClr val="bg1"/>
                </a:solidFill>
              </a:rPr>
              <a:t>exigen respuestas desde el campo jurídico a través de la creación de nuevas categorías, nuevos tipos penales, incluso la creación de nuevos derechos, por tanto es necesario realizar un análisis del impacto de los avances tecnológicos y científicos de cara a los Derechos en la era tecnológica. </a:t>
            </a:r>
            <a:endParaRPr lang="es-ES" sz="2400" dirty="0" smtClean="0">
              <a:solidFill>
                <a:schemeClr val="bg1"/>
              </a:solidFill>
            </a:endParaRPr>
          </a:p>
          <a:p>
            <a:pPr algn="just"/>
            <a:r>
              <a:rPr lang="es-ES" sz="2400" dirty="0" smtClean="0">
                <a:solidFill>
                  <a:schemeClr val="bg1"/>
                </a:solidFill>
              </a:rPr>
              <a:t>De </a:t>
            </a:r>
            <a:r>
              <a:rPr lang="es-ES" sz="2400" dirty="0">
                <a:solidFill>
                  <a:schemeClr val="bg1"/>
                </a:solidFill>
              </a:rPr>
              <a:t>esta manera la pregunta de investigación que origina el proyecto es: ¿Cuáles son los retos y las transformaciones para los derechos humanos frente al imparable avance tecnológico?</a:t>
            </a:r>
            <a:endParaRPr lang="es-CO" sz="2400" b="1" dirty="0">
              <a:solidFill>
                <a:schemeClr val="bg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4778717" y="12407087"/>
            <a:ext cx="112175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4400" b="1" dirty="0" smtClean="0">
                <a:solidFill>
                  <a:schemeClr val="bg1"/>
                </a:solidFill>
              </a:rPr>
              <a:t>Justificación: </a:t>
            </a:r>
          </a:p>
          <a:p>
            <a:pPr algn="just"/>
            <a:endParaRPr lang="es-CO" sz="2800" b="1" dirty="0" smtClean="0">
              <a:solidFill>
                <a:schemeClr val="bg1"/>
              </a:solidFill>
            </a:endParaRPr>
          </a:p>
          <a:p>
            <a:pPr algn="just"/>
            <a:r>
              <a:rPr lang="es-ES" sz="2400" dirty="0">
                <a:solidFill>
                  <a:schemeClr val="bg1"/>
                </a:solidFill>
              </a:rPr>
              <a:t>El proyecto de investigación nace a raíz de la necesidad de analizar si los nuevos desafíos que representan los avances científicos y tecnológicos son compatibles y respetuosos con la idea de los derechos de la actualidad. De acuerdo con lo anterior, este proyecto pretende analizar el impacto y la relación entre la ciencia, la tecnología y los derechos humanos, con el fin de verificar si nuestro ordenamiento está preparado para los retos que representan esos avances y transformaciones tecnológicas.</a:t>
            </a:r>
            <a:endParaRPr lang="es-CO" sz="2400" b="1" dirty="0">
              <a:solidFill>
                <a:schemeClr val="bg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700345" y="17684995"/>
            <a:ext cx="124768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400" b="1" dirty="0" smtClean="0">
                <a:solidFill>
                  <a:schemeClr val="bg1"/>
                </a:solidFill>
              </a:rPr>
              <a:t>Objetivos: </a:t>
            </a:r>
          </a:p>
          <a:p>
            <a:r>
              <a:rPr lang="es-ES" sz="3200" b="1" dirty="0" smtClean="0">
                <a:solidFill>
                  <a:schemeClr val="bg1"/>
                </a:solidFill>
              </a:rPr>
              <a:t>General:  </a:t>
            </a:r>
            <a:r>
              <a:rPr lang="es-ES" sz="2400" b="1" dirty="0" smtClean="0">
                <a:solidFill>
                  <a:schemeClr val="bg1"/>
                </a:solidFill>
              </a:rPr>
              <a:t>I</a:t>
            </a:r>
            <a:r>
              <a:rPr lang="es-ES" sz="2400" dirty="0" smtClean="0">
                <a:solidFill>
                  <a:schemeClr val="bg1"/>
                </a:solidFill>
              </a:rPr>
              <a:t>dentificar </a:t>
            </a:r>
            <a:r>
              <a:rPr lang="es-ES" sz="2400" dirty="0">
                <a:solidFill>
                  <a:schemeClr val="bg1"/>
                </a:solidFill>
              </a:rPr>
              <a:t>y describir los retos que implica el desarrollo de las tecnologías en frente a las estructuras dogmáticas tradicionales de los derechos humanos y fundamentales</a:t>
            </a:r>
            <a:r>
              <a:rPr lang="es-ES" sz="2400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endParaRPr lang="es-ES" sz="2400" b="1" dirty="0">
              <a:solidFill>
                <a:schemeClr val="bg1"/>
              </a:solidFill>
            </a:endParaRPr>
          </a:p>
          <a:p>
            <a:pPr algn="just"/>
            <a:r>
              <a:rPr lang="es-ES" sz="3200" b="1" dirty="0" smtClean="0">
                <a:solidFill>
                  <a:schemeClr val="bg1"/>
                </a:solidFill>
              </a:rPr>
              <a:t>Específicos: </a:t>
            </a:r>
            <a:r>
              <a:rPr lang="es-ES" sz="2400" dirty="0">
                <a:solidFill>
                  <a:schemeClr val="bg1"/>
                </a:solidFill>
              </a:rPr>
              <a:t> </a:t>
            </a:r>
            <a:r>
              <a:rPr lang="es-ES" sz="2400" dirty="0" smtClean="0">
                <a:solidFill>
                  <a:schemeClr val="bg1"/>
                </a:solidFill>
              </a:rPr>
              <a:t>- Analizar </a:t>
            </a:r>
            <a:r>
              <a:rPr lang="es-ES" sz="2400" dirty="0">
                <a:solidFill>
                  <a:schemeClr val="bg1"/>
                </a:solidFill>
              </a:rPr>
              <a:t>los vínculos entre ciencia y derechos </a:t>
            </a:r>
            <a:r>
              <a:rPr lang="es-ES" sz="2400" dirty="0" smtClean="0">
                <a:solidFill>
                  <a:schemeClr val="bg1"/>
                </a:solidFill>
              </a:rPr>
              <a:t>Humanos. </a:t>
            </a:r>
          </a:p>
          <a:p>
            <a:pPr marL="342900" indent="-342900" algn="just">
              <a:buFontTx/>
              <a:buChar char="-"/>
            </a:pPr>
            <a:r>
              <a:rPr lang="es-ES" sz="2400" dirty="0" smtClean="0">
                <a:solidFill>
                  <a:schemeClr val="bg1"/>
                </a:solidFill>
              </a:rPr>
              <a:t>Establecer </a:t>
            </a:r>
            <a:r>
              <a:rPr lang="es-ES" sz="2400" dirty="0">
                <a:solidFill>
                  <a:schemeClr val="bg1"/>
                </a:solidFill>
              </a:rPr>
              <a:t>los hitos más importantes que implica el reconocimiento de nuevos derechos y la reinterpretación de los derechos clásicos a la luz de los retos del </a:t>
            </a:r>
            <a:r>
              <a:rPr lang="es-ES" sz="2400" dirty="0" err="1">
                <a:solidFill>
                  <a:schemeClr val="bg1"/>
                </a:solidFill>
              </a:rPr>
              <a:t>big</a:t>
            </a:r>
            <a:r>
              <a:rPr lang="es-ES" sz="2400" dirty="0">
                <a:solidFill>
                  <a:schemeClr val="bg1"/>
                </a:solidFill>
              </a:rPr>
              <a:t> data y la inteligencia artificial</a:t>
            </a:r>
            <a:r>
              <a:rPr lang="es-ES" sz="24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 algn="just">
              <a:buFontTx/>
              <a:buChar char="-"/>
            </a:pPr>
            <a:r>
              <a:rPr lang="es-ES" sz="2400" dirty="0" smtClean="0">
                <a:solidFill>
                  <a:schemeClr val="bg1"/>
                </a:solidFill>
              </a:rPr>
              <a:t>Determinar </a:t>
            </a:r>
            <a:r>
              <a:rPr lang="es-ES" sz="2400" dirty="0">
                <a:solidFill>
                  <a:schemeClr val="bg1"/>
                </a:solidFill>
              </a:rPr>
              <a:t>la relación y el impacto entre Derechos Humanos, género y nuevas tecnologías.</a:t>
            </a:r>
            <a:endParaRPr lang="es-CO" sz="2400" b="1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4177159" y="15661039"/>
            <a:ext cx="1125459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2400" b="1" dirty="0">
              <a:solidFill>
                <a:schemeClr val="bg1"/>
              </a:solidFill>
            </a:endParaRPr>
          </a:p>
          <a:p>
            <a:r>
              <a:rPr lang="es-CO" sz="4000" b="1" dirty="0" smtClean="0">
                <a:solidFill>
                  <a:schemeClr val="bg1"/>
                </a:solidFill>
              </a:rPr>
              <a:t>	</a:t>
            </a:r>
          </a:p>
          <a:p>
            <a:r>
              <a:rPr lang="es-CO" sz="4000" b="1" dirty="0" smtClean="0">
                <a:solidFill>
                  <a:schemeClr val="bg1"/>
                </a:solidFill>
              </a:rPr>
              <a:t>	</a:t>
            </a:r>
            <a:r>
              <a:rPr lang="es-CO" sz="4400" b="1" dirty="0" smtClean="0">
                <a:solidFill>
                  <a:schemeClr val="bg1"/>
                </a:solidFill>
              </a:rPr>
              <a:t>Metodología: </a:t>
            </a:r>
          </a:p>
          <a:p>
            <a:endParaRPr lang="es-CO" sz="2400" b="1" dirty="0">
              <a:solidFill>
                <a:schemeClr val="bg1"/>
              </a:solidFill>
            </a:endParaRPr>
          </a:p>
          <a:p>
            <a:pPr algn="just"/>
            <a:r>
              <a:rPr lang="es-ES" sz="2400" dirty="0" smtClean="0">
                <a:solidFill>
                  <a:schemeClr val="bg1"/>
                </a:solidFill>
              </a:rPr>
              <a:t>	La </a:t>
            </a:r>
            <a:r>
              <a:rPr lang="es-ES" sz="2400" dirty="0">
                <a:solidFill>
                  <a:schemeClr val="bg1"/>
                </a:solidFill>
              </a:rPr>
              <a:t>metodología que se pretende aplicar en la presente investigación es dogmática de </a:t>
            </a:r>
            <a:r>
              <a:rPr lang="es-ES" sz="2400" dirty="0" smtClean="0">
                <a:solidFill>
                  <a:schemeClr val="bg1"/>
                </a:solidFill>
              </a:rPr>
              <a:t>	derechos</a:t>
            </a:r>
            <a:r>
              <a:rPr lang="es-ES" sz="2400" dirty="0">
                <a:solidFill>
                  <a:schemeClr val="bg1"/>
                </a:solidFill>
              </a:rPr>
              <a:t>, con análisis historiográfico, estudios comparados, análisis del lenguaje y </a:t>
            </a:r>
            <a:r>
              <a:rPr lang="es-ES" sz="2400" dirty="0" smtClean="0">
                <a:solidFill>
                  <a:schemeClr val="bg1"/>
                </a:solidFill>
              </a:rPr>
              <a:t>	verificación </a:t>
            </a:r>
            <a:r>
              <a:rPr lang="es-ES" sz="2400" dirty="0">
                <a:solidFill>
                  <a:schemeClr val="bg1"/>
                </a:solidFill>
              </a:rPr>
              <a:t>empírica mediante fuentes secundarias. Lo anterior, desde la perspectiva </a:t>
            </a:r>
            <a:r>
              <a:rPr lang="es-ES" sz="2400" dirty="0" smtClean="0">
                <a:solidFill>
                  <a:schemeClr val="bg1"/>
                </a:solidFill>
              </a:rPr>
              <a:t>	político </a:t>
            </a:r>
            <a:r>
              <a:rPr lang="es-ES" sz="2400" dirty="0">
                <a:solidFill>
                  <a:schemeClr val="bg1"/>
                </a:solidFill>
              </a:rPr>
              <a:t>– jurídica. El enfoque de la investigación es de carácter jurídico, en razón a </a:t>
            </a:r>
            <a:r>
              <a:rPr lang="es-ES" sz="2400" dirty="0" smtClean="0">
                <a:solidFill>
                  <a:schemeClr val="bg1"/>
                </a:solidFill>
              </a:rPr>
              <a:t>	que </a:t>
            </a:r>
            <a:r>
              <a:rPr lang="es-ES" sz="2400" dirty="0">
                <a:solidFill>
                  <a:schemeClr val="bg1"/>
                </a:solidFill>
              </a:rPr>
              <a:t>el objeto de la misma es el conocimiento de las normas jurídicas nacionales e </a:t>
            </a:r>
            <a:r>
              <a:rPr lang="es-ES" sz="2400" dirty="0" smtClean="0">
                <a:solidFill>
                  <a:schemeClr val="bg1"/>
                </a:solidFill>
              </a:rPr>
              <a:t>	internacionales</a:t>
            </a:r>
            <a:r>
              <a:rPr lang="es-ES" sz="2400" dirty="0">
                <a:solidFill>
                  <a:schemeClr val="bg1"/>
                </a:solidFill>
              </a:rPr>
              <a:t>.</a:t>
            </a:r>
            <a:r>
              <a:rPr lang="es-CO" sz="2400" b="1" dirty="0" smtClean="0">
                <a:solidFill>
                  <a:schemeClr val="bg1"/>
                </a:solidFill>
              </a:rPr>
              <a:t> </a:t>
            </a:r>
            <a:endParaRPr lang="es-CO" sz="2400" b="1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 flipH="1">
            <a:off x="1700345" y="21794535"/>
            <a:ext cx="10186854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CO" sz="4400" dirty="0" smtClean="0">
              <a:solidFill>
                <a:schemeClr val="accent1"/>
              </a:solidFill>
            </a:endParaRPr>
          </a:p>
          <a:p>
            <a:pPr algn="just"/>
            <a:r>
              <a:rPr lang="es-CO" sz="4400" dirty="0" smtClean="0">
                <a:solidFill>
                  <a:schemeClr val="accent1"/>
                </a:solidFill>
              </a:rPr>
              <a:t>Resultados: </a:t>
            </a:r>
          </a:p>
          <a:p>
            <a:pPr algn="just"/>
            <a:endParaRPr lang="es-CO" sz="4400" dirty="0">
              <a:solidFill>
                <a:schemeClr val="accent1"/>
              </a:solidFill>
            </a:endParaRPr>
          </a:p>
          <a:p>
            <a:pPr algn="just"/>
            <a:r>
              <a:rPr lang="es-CO" sz="4400" dirty="0" smtClean="0">
                <a:solidFill>
                  <a:schemeClr val="accent1"/>
                </a:solidFill>
              </a:rPr>
              <a:t>1. Artículo revista científica.</a:t>
            </a:r>
          </a:p>
          <a:p>
            <a:pPr algn="just"/>
            <a:r>
              <a:rPr lang="es-ES" sz="4400" dirty="0" smtClean="0">
                <a:solidFill>
                  <a:schemeClr val="accent1"/>
                </a:solidFill>
              </a:rPr>
              <a:t>2. Contenido multimedia.</a:t>
            </a:r>
          </a:p>
          <a:p>
            <a:pPr algn="just"/>
            <a:r>
              <a:rPr lang="es-ES" sz="4400" dirty="0" smtClean="0">
                <a:solidFill>
                  <a:schemeClr val="accent1"/>
                </a:solidFill>
              </a:rPr>
              <a:t>3. Informe final de investigación. </a:t>
            </a:r>
          </a:p>
          <a:p>
            <a:pPr algn="just"/>
            <a:r>
              <a:rPr lang="es-ES" sz="4400" dirty="0" smtClean="0">
                <a:solidFill>
                  <a:schemeClr val="accent1"/>
                </a:solidFill>
              </a:rPr>
              <a:t>4. Evento científico.</a:t>
            </a:r>
          </a:p>
          <a:p>
            <a:pPr algn="just"/>
            <a:r>
              <a:rPr lang="es-ES" sz="4400" dirty="0" smtClean="0">
                <a:solidFill>
                  <a:schemeClr val="accent1"/>
                </a:solidFill>
              </a:rPr>
              <a:t>5. Participación ciudadana.</a:t>
            </a:r>
          </a:p>
          <a:p>
            <a:pPr algn="just"/>
            <a:r>
              <a:rPr lang="es-ES" sz="4400" dirty="0" smtClean="0">
                <a:solidFill>
                  <a:schemeClr val="accent1"/>
                </a:solidFill>
              </a:rPr>
              <a:t>6. Dirección/codirección de trabajo de grado. </a:t>
            </a:r>
            <a:endParaRPr lang="es-CO" sz="4400" dirty="0">
              <a:solidFill>
                <a:schemeClr val="accent1"/>
              </a:solidFill>
            </a:endParaRPr>
          </a:p>
          <a:p>
            <a:pPr algn="just"/>
            <a:r>
              <a:rPr lang="es-ES" sz="4400" dirty="0" smtClean="0">
                <a:solidFill>
                  <a:schemeClr val="accent1"/>
                </a:solidFill>
              </a:rPr>
              <a:t>7. Informe final de investigación. </a:t>
            </a:r>
            <a:endParaRPr lang="es-CO" sz="4400" dirty="0">
              <a:solidFill>
                <a:schemeClr val="accent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 flipH="1">
            <a:off x="14778716" y="21946935"/>
            <a:ext cx="11491233" cy="901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4400" dirty="0" smtClean="0">
              <a:solidFill>
                <a:schemeClr val="accent1"/>
              </a:solidFill>
            </a:endParaRPr>
          </a:p>
          <a:p>
            <a:r>
              <a:rPr lang="es-CO" sz="4400" dirty="0" smtClean="0">
                <a:solidFill>
                  <a:schemeClr val="accent1"/>
                </a:solidFill>
              </a:rPr>
              <a:t>Conclusiones:</a:t>
            </a:r>
          </a:p>
          <a:p>
            <a:endParaRPr lang="es-CO" sz="4400" dirty="0">
              <a:solidFill>
                <a:schemeClr val="accent1"/>
              </a:solidFill>
            </a:endParaRPr>
          </a:p>
          <a:p>
            <a:pPr algn="just"/>
            <a:r>
              <a:rPr lang="es-CO" sz="3600" dirty="0">
                <a:solidFill>
                  <a:schemeClr val="accent1"/>
                </a:solidFill>
              </a:rPr>
              <a:t>El constitucionalismo moderno, teniendo en cuenta sus Valores, principios y derechos, exige y garantiza la defensa de la dignidad humana, además contiene los instrumentos para evitar la instrumentalización de los seres humanos. </a:t>
            </a:r>
          </a:p>
          <a:p>
            <a:pPr algn="just"/>
            <a:r>
              <a:rPr lang="es-CO" sz="3600" dirty="0">
                <a:solidFill>
                  <a:schemeClr val="accent1"/>
                </a:solidFill>
              </a:rPr>
              <a:t>Debemos entender las nuevas tecnologías como una oportunidad para que precisamente el dinamismo del Derecho Constitucional se ajuste a esas nuevas </a:t>
            </a:r>
            <a:r>
              <a:rPr lang="es-CO" sz="3600" dirty="0" smtClean="0">
                <a:solidFill>
                  <a:schemeClr val="accent1"/>
                </a:solidFill>
              </a:rPr>
              <a:t>necesidades, como generador </a:t>
            </a:r>
            <a:r>
              <a:rPr lang="es-CO" sz="3600" dirty="0">
                <a:solidFill>
                  <a:schemeClr val="accent1"/>
                </a:solidFill>
              </a:rPr>
              <a:t>de nuevos derechos, </a:t>
            </a:r>
            <a:r>
              <a:rPr lang="es-CO" sz="3600" dirty="0" smtClean="0">
                <a:solidFill>
                  <a:schemeClr val="accent1"/>
                </a:solidFill>
              </a:rPr>
              <a:t>de la creación de nuevas formas </a:t>
            </a:r>
            <a:r>
              <a:rPr lang="es-CO" sz="3600" dirty="0">
                <a:solidFill>
                  <a:schemeClr val="accent1"/>
                </a:solidFill>
              </a:rPr>
              <a:t>de comprenderlos y de alcanzarlos.</a:t>
            </a:r>
          </a:p>
          <a:p>
            <a:pPr algn="just"/>
            <a:r>
              <a:rPr lang="es-CO" sz="3600" dirty="0" smtClean="0">
                <a:solidFill>
                  <a:schemeClr val="accent1"/>
                </a:solidFill>
              </a:rPr>
              <a:t> </a:t>
            </a:r>
          </a:p>
          <a:p>
            <a:endParaRPr lang="es-ES" sz="4400" dirty="0">
              <a:solidFill>
                <a:schemeClr val="accent1"/>
              </a:solidFill>
            </a:endParaRPr>
          </a:p>
          <a:p>
            <a:endParaRPr lang="es-CO" sz="4400" dirty="0">
              <a:solidFill>
                <a:schemeClr val="accent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77159" y="32902251"/>
            <a:ext cx="13208574" cy="3559449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 flipH="1">
            <a:off x="1302202" y="30046689"/>
            <a:ext cx="81838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400" dirty="0" smtClean="0">
                <a:solidFill>
                  <a:schemeClr val="accent1"/>
                </a:solidFill>
              </a:rPr>
              <a:t>	Referencias: </a:t>
            </a:r>
            <a:endParaRPr lang="es-CO" sz="4400" dirty="0">
              <a:solidFill>
                <a:schemeClr val="accent1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 flipH="1">
            <a:off x="360588" y="31527758"/>
            <a:ext cx="107115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400" dirty="0" smtClean="0">
                <a:solidFill>
                  <a:schemeClr val="accent1"/>
                </a:solidFill>
              </a:rPr>
              <a:t>			Sede o Seccional: </a:t>
            </a:r>
          </a:p>
          <a:p>
            <a:r>
              <a:rPr lang="es-ES" sz="4400" dirty="0">
                <a:solidFill>
                  <a:schemeClr val="accent1"/>
                </a:solidFill>
              </a:rPr>
              <a:t>	</a:t>
            </a:r>
            <a:r>
              <a:rPr lang="es-ES" sz="4400" dirty="0" smtClean="0">
                <a:solidFill>
                  <a:schemeClr val="accent1"/>
                </a:solidFill>
              </a:rPr>
              <a:t>		Bogotá, Facultad de Derecho </a:t>
            </a:r>
            <a:endParaRPr lang="es-CO" sz="4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8047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753</TotalTime>
  <Words>596</Words>
  <Application>Microsoft Office PowerPoint</Application>
  <PresentationFormat>Personalizado</PresentationFormat>
  <Paragraphs>47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Bahnschrift</vt:lpstr>
      <vt:lpstr>Bell MT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abdel alexis arenas suárez</dc:creator>
  <cp:lastModifiedBy>Sandra Milena García Farfán</cp:lastModifiedBy>
  <cp:revision>15</cp:revision>
  <dcterms:created xsi:type="dcterms:W3CDTF">2019-04-02T11:07:53Z</dcterms:created>
  <dcterms:modified xsi:type="dcterms:W3CDTF">2019-12-09T17:00:13Z</dcterms:modified>
</cp:coreProperties>
</file>