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2" r:id="rId1"/>
  </p:sldMasterIdLst>
  <p:notesMasterIdLst>
    <p:notesMasterId r:id="rId25"/>
  </p:notesMasterIdLst>
  <p:sldIdLst>
    <p:sldId id="256" r:id="rId2"/>
    <p:sldId id="265" r:id="rId3"/>
    <p:sldId id="257" r:id="rId4"/>
    <p:sldId id="281" r:id="rId5"/>
    <p:sldId id="259" r:id="rId6"/>
    <p:sldId id="276" r:id="rId7"/>
    <p:sldId id="277" r:id="rId8"/>
    <p:sldId id="262" r:id="rId9"/>
    <p:sldId id="260" r:id="rId10"/>
    <p:sldId id="263" r:id="rId11"/>
    <p:sldId id="264" r:id="rId12"/>
    <p:sldId id="261" r:id="rId13"/>
    <p:sldId id="280" r:id="rId14"/>
    <p:sldId id="268" r:id="rId15"/>
    <p:sldId id="270" r:id="rId16"/>
    <p:sldId id="271" r:id="rId17"/>
    <p:sldId id="272" r:id="rId18"/>
    <p:sldId id="273" r:id="rId19"/>
    <p:sldId id="266" r:id="rId20"/>
    <p:sldId id="274" r:id="rId21"/>
    <p:sldId id="267" r:id="rId22"/>
    <p:sldId id="278" r:id="rId23"/>
    <p:sldId id="282" r:id="rId24"/>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studiante Politecnico Grancolombiano" initials="EPG" lastIdx="2" clrIdx="0">
    <p:extLst>
      <p:ext uri="{19B8F6BF-5375-455C-9EA6-DF929625EA0E}">
        <p15:presenceInfo xmlns:p15="http://schemas.microsoft.com/office/powerpoint/2012/main" userId="Estudiante Politecnico Grancolombiano" providerId="None"/>
      </p:ext>
    </p:extLst>
  </p:cmAuthor>
  <p:cmAuthor id="2" name="David Gonzalez" initials="DG" lastIdx="6" clrIdx="1">
    <p:extLst>
      <p:ext uri="{19B8F6BF-5375-455C-9EA6-DF929625EA0E}">
        <p15:presenceInfo xmlns:p15="http://schemas.microsoft.com/office/powerpoint/2012/main" userId="ddf1da73d82ee0c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D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34" autoAdjust="0"/>
    <p:restoredTop sz="74832" autoAdjust="0"/>
  </p:normalViewPr>
  <p:slideViewPr>
    <p:cSldViewPr snapToGrid="0">
      <p:cViewPr varScale="1">
        <p:scale>
          <a:sx n="59" d="100"/>
          <a:sy n="59" d="100"/>
        </p:scale>
        <p:origin x="19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8C9453-F544-4F08-B80A-6220C329FFAB}"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CO"/>
        </a:p>
      </dgm:t>
    </dgm:pt>
    <dgm:pt modelId="{56A82805-2C6A-425F-8A4E-3D89BE91FA39}">
      <dgm:prSet phldrT="[Texto]"/>
      <dgm:spPr/>
      <dgm:t>
        <a:bodyPr/>
        <a:lstStyle/>
        <a:p>
          <a:r>
            <a:rPr lang="es-CO" dirty="0" smtClean="0"/>
            <a:t>SWV</a:t>
          </a:r>
          <a:endParaRPr lang="es-CO" dirty="0"/>
        </a:p>
      </dgm:t>
    </dgm:pt>
    <dgm:pt modelId="{FDB9FE94-C08B-4DCD-B3EF-C0B0795A532F}" type="parTrans" cxnId="{5A4D7708-C5D5-404A-B4CC-1153FFC45692}">
      <dgm:prSet/>
      <dgm:spPr/>
      <dgm:t>
        <a:bodyPr/>
        <a:lstStyle/>
        <a:p>
          <a:endParaRPr lang="es-CO"/>
        </a:p>
      </dgm:t>
    </dgm:pt>
    <dgm:pt modelId="{9446233D-1405-4015-B197-7A4AD1272995}" type="sibTrans" cxnId="{5A4D7708-C5D5-404A-B4CC-1153FFC45692}">
      <dgm:prSet/>
      <dgm:spPr/>
      <dgm:t>
        <a:bodyPr/>
        <a:lstStyle/>
        <a:p>
          <a:endParaRPr lang="es-CO"/>
        </a:p>
      </dgm:t>
    </dgm:pt>
    <dgm:pt modelId="{81EE115B-D6F4-497A-82D8-2DCB441DE9C9}">
      <dgm:prSet phldrT="[Texto]"/>
      <dgm:spPr/>
      <dgm:t>
        <a:bodyPr/>
        <a:lstStyle/>
        <a:p>
          <a:r>
            <a:rPr lang="es-CO" dirty="0" smtClean="0"/>
            <a:t>WE: GC</a:t>
          </a:r>
          <a:endParaRPr lang="es-CO" dirty="0"/>
        </a:p>
      </dgm:t>
    </dgm:pt>
    <dgm:pt modelId="{FBB6498C-7BA0-4B9C-8BC2-E64EC7654703}" type="parTrans" cxnId="{BD6FA9C1-0523-4E1B-9008-BE311FE33D78}">
      <dgm:prSet/>
      <dgm:spPr/>
      <dgm:t>
        <a:bodyPr/>
        <a:lstStyle/>
        <a:p>
          <a:endParaRPr lang="es-CO"/>
        </a:p>
      </dgm:t>
    </dgm:pt>
    <dgm:pt modelId="{4ECA9C6B-F151-4FBD-9854-B98C178DB9C2}" type="sibTrans" cxnId="{BD6FA9C1-0523-4E1B-9008-BE311FE33D78}">
      <dgm:prSet/>
      <dgm:spPr/>
      <dgm:t>
        <a:bodyPr/>
        <a:lstStyle/>
        <a:p>
          <a:endParaRPr lang="es-CO"/>
        </a:p>
      </dgm:t>
    </dgm:pt>
    <dgm:pt modelId="{0DCDAA5A-D501-4B33-811F-0B658A83D3A9}">
      <dgm:prSet phldrT="[Texto]"/>
      <dgm:spPr/>
      <dgm:t>
        <a:bodyPr/>
        <a:lstStyle/>
        <a:p>
          <a:r>
            <a:rPr lang="es-CO" dirty="0" smtClean="0"/>
            <a:t>WE: GPE</a:t>
          </a:r>
          <a:endParaRPr lang="es-CO" dirty="0"/>
        </a:p>
      </dgm:t>
    </dgm:pt>
    <dgm:pt modelId="{3D86960F-F41A-4D49-A77B-1A4F7359EF08}" type="parTrans" cxnId="{3FDD3B27-9DF0-4A00-ACAA-4BA6430FD851}">
      <dgm:prSet/>
      <dgm:spPr/>
      <dgm:t>
        <a:bodyPr/>
        <a:lstStyle/>
        <a:p>
          <a:endParaRPr lang="es-CO"/>
        </a:p>
      </dgm:t>
    </dgm:pt>
    <dgm:pt modelId="{DFBC9DDE-8122-43F4-A60D-0A2477D6D486}" type="sibTrans" cxnId="{3FDD3B27-9DF0-4A00-ACAA-4BA6430FD851}">
      <dgm:prSet/>
      <dgm:spPr/>
      <dgm:t>
        <a:bodyPr/>
        <a:lstStyle/>
        <a:p>
          <a:endParaRPr lang="es-CO"/>
        </a:p>
      </dgm:t>
    </dgm:pt>
    <dgm:pt modelId="{B209472F-3D4C-4CAC-89A4-2F7E74D77BFA}">
      <dgm:prSet phldrT="[Texto]"/>
      <dgm:spPr/>
      <dgm:t>
        <a:bodyPr/>
        <a:lstStyle/>
        <a:p>
          <a:r>
            <a:rPr lang="es-CO" dirty="0" smtClean="0"/>
            <a:t>0,02 ppm Pb(II)</a:t>
          </a:r>
          <a:endParaRPr lang="es-CO" dirty="0"/>
        </a:p>
      </dgm:t>
    </dgm:pt>
    <dgm:pt modelId="{6F72F69B-A158-4A19-B4C3-E882306E75C3}" type="parTrans" cxnId="{63A6B9F6-06E8-4E0F-A4B7-C0AEE7AECCC6}">
      <dgm:prSet/>
      <dgm:spPr/>
      <dgm:t>
        <a:bodyPr/>
        <a:lstStyle/>
        <a:p>
          <a:endParaRPr lang="es-CO"/>
        </a:p>
      </dgm:t>
    </dgm:pt>
    <dgm:pt modelId="{1B71D04E-B58E-431D-AE3F-C5B665E5B4DE}" type="sibTrans" cxnId="{63A6B9F6-06E8-4E0F-A4B7-C0AEE7AECCC6}">
      <dgm:prSet/>
      <dgm:spPr/>
      <dgm:t>
        <a:bodyPr/>
        <a:lstStyle/>
        <a:p>
          <a:endParaRPr lang="es-CO"/>
        </a:p>
      </dgm:t>
    </dgm:pt>
    <dgm:pt modelId="{2043317A-10A8-4310-A68E-0E308046AD23}">
      <dgm:prSet/>
      <dgm:spPr/>
      <dgm:t>
        <a:bodyPr/>
        <a:lstStyle/>
        <a:p>
          <a:r>
            <a:rPr lang="es-CO" dirty="0" smtClean="0"/>
            <a:t>0,1 ppm Pb(II)</a:t>
          </a:r>
          <a:endParaRPr lang="es-CO" dirty="0"/>
        </a:p>
      </dgm:t>
    </dgm:pt>
    <dgm:pt modelId="{91081000-4D79-4B52-B4B7-0329B422E5B3}" type="parTrans" cxnId="{CA22B6DE-2AA5-435A-9628-24E1F5F97F3F}">
      <dgm:prSet/>
      <dgm:spPr/>
      <dgm:t>
        <a:bodyPr/>
        <a:lstStyle/>
        <a:p>
          <a:endParaRPr lang="es-CO"/>
        </a:p>
      </dgm:t>
    </dgm:pt>
    <dgm:pt modelId="{1B742F42-D21F-45E2-9C61-D823DD16EB25}" type="sibTrans" cxnId="{CA22B6DE-2AA5-435A-9628-24E1F5F97F3F}">
      <dgm:prSet/>
      <dgm:spPr/>
      <dgm:t>
        <a:bodyPr/>
        <a:lstStyle/>
        <a:p>
          <a:endParaRPr lang="es-CO"/>
        </a:p>
      </dgm:t>
    </dgm:pt>
    <dgm:pt modelId="{7A4453D9-0DE6-4565-81F7-E060ECD06EEB}" type="pres">
      <dgm:prSet presAssocID="{2D8C9453-F544-4F08-B80A-6220C329FFAB}" presName="hierChild1" presStyleCnt="0">
        <dgm:presLayoutVars>
          <dgm:chPref val="1"/>
          <dgm:dir/>
          <dgm:animOne val="branch"/>
          <dgm:animLvl val="lvl"/>
          <dgm:resizeHandles/>
        </dgm:presLayoutVars>
      </dgm:prSet>
      <dgm:spPr/>
      <dgm:t>
        <a:bodyPr/>
        <a:lstStyle/>
        <a:p>
          <a:endParaRPr lang="es-CO"/>
        </a:p>
      </dgm:t>
    </dgm:pt>
    <dgm:pt modelId="{808870A3-7C39-4520-A880-E383DA3B8741}" type="pres">
      <dgm:prSet presAssocID="{56A82805-2C6A-425F-8A4E-3D89BE91FA39}" presName="hierRoot1" presStyleCnt="0"/>
      <dgm:spPr/>
    </dgm:pt>
    <dgm:pt modelId="{44828830-3F5C-4999-A135-AECDA887E8C4}" type="pres">
      <dgm:prSet presAssocID="{56A82805-2C6A-425F-8A4E-3D89BE91FA39}" presName="composite" presStyleCnt="0"/>
      <dgm:spPr/>
    </dgm:pt>
    <dgm:pt modelId="{EBECD09D-722F-42EC-81E6-61198404F3E7}" type="pres">
      <dgm:prSet presAssocID="{56A82805-2C6A-425F-8A4E-3D89BE91FA39}" presName="background" presStyleLbl="node0" presStyleIdx="0" presStyleCnt="1"/>
      <dgm:spPr/>
    </dgm:pt>
    <dgm:pt modelId="{ED5CEDB2-9B38-405C-A62B-A972052D1187}" type="pres">
      <dgm:prSet presAssocID="{56A82805-2C6A-425F-8A4E-3D89BE91FA39}" presName="text" presStyleLbl="fgAcc0" presStyleIdx="0" presStyleCnt="1">
        <dgm:presLayoutVars>
          <dgm:chPref val="3"/>
        </dgm:presLayoutVars>
      </dgm:prSet>
      <dgm:spPr/>
      <dgm:t>
        <a:bodyPr/>
        <a:lstStyle/>
        <a:p>
          <a:endParaRPr lang="es-CO"/>
        </a:p>
      </dgm:t>
    </dgm:pt>
    <dgm:pt modelId="{65A5F658-9E95-4ED6-BD04-7FBD4F994086}" type="pres">
      <dgm:prSet presAssocID="{56A82805-2C6A-425F-8A4E-3D89BE91FA39}" presName="hierChild2" presStyleCnt="0"/>
      <dgm:spPr/>
    </dgm:pt>
    <dgm:pt modelId="{D6DAD533-2FAF-40AC-BC0D-33DC9B44B01C}" type="pres">
      <dgm:prSet presAssocID="{FBB6498C-7BA0-4B9C-8BC2-E64EC7654703}" presName="Name10" presStyleLbl="parChTrans1D2" presStyleIdx="0" presStyleCnt="2"/>
      <dgm:spPr/>
      <dgm:t>
        <a:bodyPr/>
        <a:lstStyle/>
        <a:p>
          <a:endParaRPr lang="es-CO"/>
        </a:p>
      </dgm:t>
    </dgm:pt>
    <dgm:pt modelId="{EAC11EE9-9EE1-4D4A-B3C6-FAFA40CED2D7}" type="pres">
      <dgm:prSet presAssocID="{81EE115B-D6F4-497A-82D8-2DCB441DE9C9}" presName="hierRoot2" presStyleCnt="0"/>
      <dgm:spPr/>
    </dgm:pt>
    <dgm:pt modelId="{F5BBB25E-2524-4F74-8F70-20793373A1CF}" type="pres">
      <dgm:prSet presAssocID="{81EE115B-D6F4-497A-82D8-2DCB441DE9C9}" presName="composite2" presStyleCnt="0"/>
      <dgm:spPr/>
    </dgm:pt>
    <dgm:pt modelId="{F84B8556-BAA9-4790-8DE7-4E1EC09B13E1}" type="pres">
      <dgm:prSet presAssocID="{81EE115B-D6F4-497A-82D8-2DCB441DE9C9}" presName="background2" presStyleLbl="node2" presStyleIdx="0" presStyleCnt="2"/>
      <dgm:spPr/>
    </dgm:pt>
    <dgm:pt modelId="{546D7E6A-DF91-4136-ADE9-33881F52B2B8}" type="pres">
      <dgm:prSet presAssocID="{81EE115B-D6F4-497A-82D8-2DCB441DE9C9}" presName="text2" presStyleLbl="fgAcc2" presStyleIdx="0" presStyleCnt="2">
        <dgm:presLayoutVars>
          <dgm:chPref val="3"/>
        </dgm:presLayoutVars>
      </dgm:prSet>
      <dgm:spPr/>
      <dgm:t>
        <a:bodyPr/>
        <a:lstStyle/>
        <a:p>
          <a:endParaRPr lang="es-CO"/>
        </a:p>
      </dgm:t>
    </dgm:pt>
    <dgm:pt modelId="{F3C7D8AC-AEB7-42E6-8D83-9DA98E416C81}" type="pres">
      <dgm:prSet presAssocID="{81EE115B-D6F4-497A-82D8-2DCB441DE9C9}" presName="hierChild3" presStyleCnt="0"/>
      <dgm:spPr/>
    </dgm:pt>
    <dgm:pt modelId="{A9B85C33-6102-4129-8E92-7C056A1C1010}" type="pres">
      <dgm:prSet presAssocID="{91081000-4D79-4B52-B4B7-0329B422E5B3}" presName="Name17" presStyleLbl="parChTrans1D3" presStyleIdx="0" presStyleCnt="2"/>
      <dgm:spPr/>
      <dgm:t>
        <a:bodyPr/>
        <a:lstStyle/>
        <a:p>
          <a:endParaRPr lang="es-CO"/>
        </a:p>
      </dgm:t>
    </dgm:pt>
    <dgm:pt modelId="{AC500F0A-C73D-462E-8E6F-C567BE2EBD7F}" type="pres">
      <dgm:prSet presAssocID="{2043317A-10A8-4310-A68E-0E308046AD23}" presName="hierRoot3" presStyleCnt="0"/>
      <dgm:spPr/>
    </dgm:pt>
    <dgm:pt modelId="{BACCB4DC-36D4-45F0-8523-5ABBA3063FBA}" type="pres">
      <dgm:prSet presAssocID="{2043317A-10A8-4310-A68E-0E308046AD23}" presName="composite3" presStyleCnt="0"/>
      <dgm:spPr/>
    </dgm:pt>
    <dgm:pt modelId="{0AF7CD57-9114-4A9F-9C8D-8A9AA1D431C5}" type="pres">
      <dgm:prSet presAssocID="{2043317A-10A8-4310-A68E-0E308046AD23}" presName="background3" presStyleLbl="node3" presStyleIdx="0" presStyleCnt="2"/>
      <dgm:spPr/>
    </dgm:pt>
    <dgm:pt modelId="{0669292F-5546-4575-BD11-3D671823A6C9}" type="pres">
      <dgm:prSet presAssocID="{2043317A-10A8-4310-A68E-0E308046AD23}" presName="text3" presStyleLbl="fgAcc3" presStyleIdx="0" presStyleCnt="2">
        <dgm:presLayoutVars>
          <dgm:chPref val="3"/>
        </dgm:presLayoutVars>
      </dgm:prSet>
      <dgm:spPr/>
      <dgm:t>
        <a:bodyPr/>
        <a:lstStyle/>
        <a:p>
          <a:endParaRPr lang="es-CO"/>
        </a:p>
      </dgm:t>
    </dgm:pt>
    <dgm:pt modelId="{C86C17A5-C1B6-4FAD-A8AE-6A0E8F0D05AC}" type="pres">
      <dgm:prSet presAssocID="{2043317A-10A8-4310-A68E-0E308046AD23}" presName="hierChild4" presStyleCnt="0"/>
      <dgm:spPr/>
    </dgm:pt>
    <dgm:pt modelId="{89FDE742-E510-4168-800F-ABA6944DBBA1}" type="pres">
      <dgm:prSet presAssocID="{3D86960F-F41A-4D49-A77B-1A4F7359EF08}" presName="Name10" presStyleLbl="parChTrans1D2" presStyleIdx="1" presStyleCnt="2"/>
      <dgm:spPr/>
      <dgm:t>
        <a:bodyPr/>
        <a:lstStyle/>
        <a:p>
          <a:endParaRPr lang="es-CO"/>
        </a:p>
      </dgm:t>
    </dgm:pt>
    <dgm:pt modelId="{70A2B09C-547B-4511-8955-55EF77708696}" type="pres">
      <dgm:prSet presAssocID="{0DCDAA5A-D501-4B33-811F-0B658A83D3A9}" presName="hierRoot2" presStyleCnt="0"/>
      <dgm:spPr/>
    </dgm:pt>
    <dgm:pt modelId="{AA37E768-70B5-4CC1-A5D0-FF077197CF9E}" type="pres">
      <dgm:prSet presAssocID="{0DCDAA5A-D501-4B33-811F-0B658A83D3A9}" presName="composite2" presStyleCnt="0"/>
      <dgm:spPr/>
    </dgm:pt>
    <dgm:pt modelId="{1A4FAED4-DD7D-43E3-8438-5521C9B33046}" type="pres">
      <dgm:prSet presAssocID="{0DCDAA5A-D501-4B33-811F-0B658A83D3A9}" presName="background2" presStyleLbl="node2" presStyleIdx="1" presStyleCnt="2"/>
      <dgm:spPr/>
    </dgm:pt>
    <dgm:pt modelId="{08CDC3B2-7C9B-4877-8A38-17A60B814F85}" type="pres">
      <dgm:prSet presAssocID="{0DCDAA5A-D501-4B33-811F-0B658A83D3A9}" presName="text2" presStyleLbl="fgAcc2" presStyleIdx="1" presStyleCnt="2">
        <dgm:presLayoutVars>
          <dgm:chPref val="3"/>
        </dgm:presLayoutVars>
      </dgm:prSet>
      <dgm:spPr/>
      <dgm:t>
        <a:bodyPr/>
        <a:lstStyle/>
        <a:p>
          <a:endParaRPr lang="es-CO"/>
        </a:p>
      </dgm:t>
    </dgm:pt>
    <dgm:pt modelId="{5C3F1B32-AA22-4BAB-9C7B-62D1673F42DC}" type="pres">
      <dgm:prSet presAssocID="{0DCDAA5A-D501-4B33-811F-0B658A83D3A9}" presName="hierChild3" presStyleCnt="0"/>
      <dgm:spPr/>
    </dgm:pt>
    <dgm:pt modelId="{B89BB6F1-210E-48CF-95FB-3CCA81A6818C}" type="pres">
      <dgm:prSet presAssocID="{6F72F69B-A158-4A19-B4C3-E882306E75C3}" presName="Name17" presStyleLbl="parChTrans1D3" presStyleIdx="1" presStyleCnt="2"/>
      <dgm:spPr/>
      <dgm:t>
        <a:bodyPr/>
        <a:lstStyle/>
        <a:p>
          <a:endParaRPr lang="es-CO"/>
        </a:p>
      </dgm:t>
    </dgm:pt>
    <dgm:pt modelId="{80EDBCA8-C98E-4E97-8947-7EAE1412F0DD}" type="pres">
      <dgm:prSet presAssocID="{B209472F-3D4C-4CAC-89A4-2F7E74D77BFA}" presName="hierRoot3" presStyleCnt="0"/>
      <dgm:spPr/>
    </dgm:pt>
    <dgm:pt modelId="{0D00341B-6DB0-4089-940D-E6C3E6B47127}" type="pres">
      <dgm:prSet presAssocID="{B209472F-3D4C-4CAC-89A4-2F7E74D77BFA}" presName="composite3" presStyleCnt="0"/>
      <dgm:spPr/>
    </dgm:pt>
    <dgm:pt modelId="{084ED065-CF4D-4BDC-97F7-F902668DE66B}" type="pres">
      <dgm:prSet presAssocID="{B209472F-3D4C-4CAC-89A4-2F7E74D77BFA}" presName="background3" presStyleLbl="node3" presStyleIdx="1" presStyleCnt="2"/>
      <dgm:spPr/>
    </dgm:pt>
    <dgm:pt modelId="{28B58D71-45B4-4E9C-A5DC-FBB7E04DA7AA}" type="pres">
      <dgm:prSet presAssocID="{B209472F-3D4C-4CAC-89A4-2F7E74D77BFA}" presName="text3" presStyleLbl="fgAcc3" presStyleIdx="1" presStyleCnt="2">
        <dgm:presLayoutVars>
          <dgm:chPref val="3"/>
        </dgm:presLayoutVars>
      </dgm:prSet>
      <dgm:spPr/>
      <dgm:t>
        <a:bodyPr/>
        <a:lstStyle/>
        <a:p>
          <a:endParaRPr lang="es-CO"/>
        </a:p>
      </dgm:t>
    </dgm:pt>
    <dgm:pt modelId="{D484BCEB-3853-47A9-A12F-89E9D2183E9C}" type="pres">
      <dgm:prSet presAssocID="{B209472F-3D4C-4CAC-89A4-2F7E74D77BFA}" presName="hierChild4" presStyleCnt="0"/>
      <dgm:spPr/>
    </dgm:pt>
  </dgm:ptLst>
  <dgm:cxnLst>
    <dgm:cxn modelId="{47BB98D2-C011-4C96-B851-9C3C71665A42}" type="presOf" srcId="{0DCDAA5A-D501-4B33-811F-0B658A83D3A9}" destId="{08CDC3B2-7C9B-4877-8A38-17A60B814F85}" srcOrd="0" destOrd="0" presId="urn:microsoft.com/office/officeart/2005/8/layout/hierarchy1"/>
    <dgm:cxn modelId="{CA22B6DE-2AA5-435A-9628-24E1F5F97F3F}" srcId="{81EE115B-D6F4-497A-82D8-2DCB441DE9C9}" destId="{2043317A-10A8-4310-A68E-0E308046AD23}" srcOrd="0" destOrd="0" parTransId="{91081000-4D79-4B52-B4B7-0329B422E5B3}" sibTransId="{1B742F42-D21F-45E2-9C61-D823DD16EB25}"/>
    <dgm:cxn modelId="{57994367-2C6C-4DE1-A6AB-9B4F3FC33F1C}" type="presOf" srcId="{91081000-4D79-4B52-B4B7-0329B422E5B3}" destId="{A9B85C33-6102-4129-8E92-7C056A1C1010}" srcOrd="0" destOrd="0" presId="urn:microsoft.com/office/officeart/2005/8/layout/hierarchy1"/>
    <dgm:cxn modelId="{8A5F6C2D-4FF5-4866-84FA-FB12D13DBCF5}" type="presOf" srcId="{FBB6498C-7BA0-4B9C-8BC2-E64EC7654703}" destId="{D6DAD533-2FAF-40AC-BC0D-33DC9B44B01C}" srcOrd="0" destOrd="0" presId="urn:microsoft.com/office/officeart/2005/8/layout/hierarchy1"/>
    <dgm:cxn modelId="{085BC1C6-55BF-4062-A3BE-F670C1F4290F}" type="presOf" srcId="{2D8C9453-F544-4F08-B80A-6220C329FFAB}" destId="{7A4453D9-0DE6-4565-81F7-E060ECD06EEB}" srcOrd="0" destOrd="0" presId="urn:microsoft.com/office/officeart/2005/8/layout/hierarchy1"/>
    <dgm:cxn modelId="{3FDD3B27-9DF0-4A00-ACAA-4BA6430FD851}" srcId="{56A82805-2C6A-425F-8A4E-3D89BE91FA39}" destId="{0DCDAA5A-D501-4B33-811F-0B658A83D3A9}" srcOrd="1" destOrd="0" parTransId="{3D86960F-F41A-4D49-A77B-1A4F7359EF08}" sibTransId="{DFBC9DDE-8122-43F4-A60D-0A2477D6D486}"/>
    <dgm:cxn modelId="{97BC22EF-6265-4A80-BD37-4DA0D327EBF3}" type="presOf" srcId="{81EE115B-D6F4-497A-82D8-2DCB441DE9C9}" destId="{546D7E6A-DF91-4136-ADE9-33881F52B2B8}" srcOrd="0" destOrd="0" presId="urn:microsoft.com/office/officeart/2005/8/layout/hierarchy1"/>
    <dgm:cxn modelId="{2503825C-CB53-487C-B338-87BA032F5A8A}" type="presOf" srcId="{3D86960F-F41A-4D49-A77B-1A4F7359EF08}" destId="{89FDE742-E510-4168-800F-ABA6944DBBA1}" srcOrd="0" destOrd="0" presId="urn:microsoft.com/office/officeart/2005/8/layout/hierarchy1"/>
    <dgm:cxn modelId="{63A6B9F6-06E8-4E0F-A4B7-C0AEE7AECCC6}" srcId="{0DCDAA5A-D501-4B33-811F-0B658A83D3A9}" destId="{B209472F-3D4C-4CAC-89A4-2F7E74D77BFA}" srcOrd="0" destOrd="0" parTransId="{6F72F69B-A158-4A19-B4C3-E882306E75C3}" sibTransId="{1B71D04E-B58E-431D-AE3F-C5B665E5B4DE}"/>
    <dgm:cxn modelId="{5A4D7708-C5D5-404A-B4CC-1153FFC45692}" srcId="{2D8C9453-F544-4F08-B80A-6220C329FFAB}" destId="{56A82805-2C6A-425F-8A4E-3D89BE91FA39}" srcOrd="0" destOrd="0" parTransId="{FDB9FE94-C08B-4DCD-B3EF-C0B0795A532F}" sibTransId="{9446233D-1405-4015-B197-7A4AD1272995}"/>
    <dgm:cxn modelId="{BD6FA9C1-0523-4E1B-9008-BE311FE33D78}" srcId="{56A82805-2C6A-425F-8A4E-3D89BE91FA39}" destId="{81EE115B-D6F4-497A-82D8-2DCB441DE9C9}" srcOrd="0" destOrd="0" parTransId="{FBB6498C-7BA0-4B9C-8BC2-E64EC7654703}" sibTransId="{4ECA9C6B-F151-4FBD-9854-B98C178DB9C2}"/>
    <dgm:cxn modelId="{5077F605-3B60-48D3-8478-A7BD1E10F2F8}" type="presOf" srcId="{6F72F69B-A158-4A19-B4C3-E882306E75C3}" destId="{B89BB6F1-210E-48CF-95FB-3CCA81A6818C}" srcOrd="0" destOrd="0" presId="urn:microsoft.com/office/officeart/2005/8/layout/hierarchy1"/>
    <dgm:cxn modelId="{A5CA1DF5-3658-4396-AF98-F30566B94204}" type="presOf" srcId="{2043317A-10A8-4310-A68E-0E308046AD23}" destId="{0669292F-5546-4575-BD11-3D671823A6C9}" srcOrd="0" destOrd="0" presId="urn:microsoft.com/office/officeart/2005/8/layout/hierarchy1"/>
    <dgm:cxn modelId="{194D5958-6A82-4CF8-BC66-84C9BA49B122}" type="presOf" srcId="{56A82805-2C6A-425F-8A4E-3D89BE91FA39}" destId="{ED5CEDB2-9B38-405C-A62B-A972052D1187}" srcOrd="0" destOrd="0" presId="urn:microsoft.com/office/officeart/2005/8/layout/hierarchy1"/>
    <dgm:cxn modelId="{02DB72AA-60A7-4D6E-9F0E-67398FB68156}" type="presOf" srcId="{B209472F-3D4C-4CAC-89A4-2F7E74D77BFA}" destId="{28B58D71-45B4-4E9C-A5DC-FBB7E04DA7AA}" srcOrd="0" destOrd="0" presId="urn:microsoft.com/office/officeart/2005/8/layout/hierarchy1"/>
    <dgm:cxn modelId="{D25A351F-05A9-44CD-9507-DEB2413C5999}" type="presParOf" srcId="{7A4453D9-0DE6-4565-81F7-E060ECD06EEB}" destId="{808870A3-7C39-4520-A880-E383DA3B8741}" srcOrd="0" destOrd="0" presId="urn:microsoft.com/office/officeart/2005/8/layout/hierarchy1"/>
    <dgm:cxn modelId="{E9AF2759-D18C-45ED-A3B1-4C23CEBFF5AE}" type="presParOf" srcId="{808870A3-7C39-4520-A880-E383DA3B8741}" destId="{44828830-3F5C-4999-A135-AECDA887E8C4}" srcOrd="0" destOrd="0" presId="urn:microsoft.com/office/officeart/2005/8/layout/hierarchy1"/>
    <dgm:cxn modelId="{0F77F5F4-0144-4572-A320-BEF1FC49C288}" type="presParOf" srcId="{44828830-3F5C-4999-A135-AECDA887E8C4}" destId="{EBECD09D-722F-42EC-81E6-61198404F3E7}" srcOrd="0" destOrd="0" presId="urn:microsoft.com/office/officeart/2005/8/layout/hierarchy1"/>
    <dgm:cxn modelId="{F5D7B882-1D20-499D-8C27-BAAE8D3D1144}" type="presParOf" srcId="{44828830-3F5C-4999-A135-AECDA887E8C4}" destId="{ED5CEDB2-9B38-405C-A62B-A972052D1187}" srcOrd="1" destOrd="0" presId="urn:microsoft.com/office/officeart/2005/8/layout/hierarchy1"/>
    <dgm:cxn modelId="{F03576DB-BCF5-4F00-8511-F7878D0E5595}" type="presParOf" srcId="{808870A3-7C39-4520-A880-E383DA3B8741}" destId="{65A5F658-9E95-4ED6-BD04-7FBD4F994086}" srcOrd="1" destOrd="0" presId="urn:microsoft.com/office/officeart/2005/8/layout/hierarchy1"/>
    <dgm:cxn modelId="{8CFC1B5B-A96C-4FF7-B8CC-626079313813}" type="presParOf" srcId="{65A5F658-9E95-4ED6-BD04-7FBD4F994086}" destId="{D6DAD533-2FAF-40AC-BC0D-33DC9B44B01C}" srcOrd="0" destOrd="0" presId="urn:microsoft.com/office/officeart/2005/8/layout/hierarchy1"/>
    <dgm:cxn modelId="{432683B6-135D-4E9D-9049-7110C88B823C}" type="presParOf" srcId="{65A5F658-9E95-4ED6-BD04-7FBD4F994086}" destId="{EAC11EE9-9EE1-4D4A-B3C6-FAFA40CED2D7}" srcOrd="1" destOrd="0" presId="urn:microsoft.com/office/officeart/2005/8/layout/hierarchy1"/>
    <dgm:cxn modelId="{8F8862B9-C00B-4D59-93EC-2BF53D1ECAAD}" type="presParOf" srcId="{EAC11EE9-9EE1-4D4A-B3C6-FAFA40CED2D7}" destId="{F5BBB25E-2524-4F74-8F70-20793373A1CF}" srcOrd="0" destOrd="0" presId="urn:microsoft.com/office/officeart/2005/8/layout/hierarchy1"/>
    <dgm:cxn modelId="{BBEC5E73-97C4-436F-87B5-476E1E70C600}" type="presParOf" srcId="{F5BBB25E-2524-4F74-8F70-20793373A1CF}" destId="{F84B8556-BAA9-4790-8DE7-4E1EC09B13E1}" srcOrd="0" destOrd="0" presId="urn:microsoft.com/office/officeart/2005/8/layout/hierarchy1"/>
    <dgm:cxn modelId="{34D4F077-FC4E-430F-9E1A-A4EAEEA7CAE8}" type="presParOf" srcId="{F5BBB25E-2524-4F74-8F70-20793373A1CF}" destId="{546D7E6A-DF91-4136-ADE9-33881F52B2B8}" srcOrd="1" destOrd="0" presId="urn:microsoft.com/office/officeart/2005/8/layout/hierarchy1"/>
    <dgm:cxn modelId="{D1CC3907-4AD3-44F0-BA7D-D714EEC2DD93}" type="presParOf" srcId="{EAC11EE9-9EE1-4D4A-B3C6-FAFA40CED2D7}" destId="{F3C7D8AC-AEB7-42E6-8D83-9DA98E416C81}" srcOrd="1" destOrd="0" presId="urn:microsoft.com/office/officeart/2005/8/layout/hierarchy1"/>
    <dgm:cxn modelId="{6A0CA58A-3CCB-4F60-ABEA-732F401D0944}" type="presParOf" srcId="{F3C7D8AC-AEB7-42E6-8D83-9DA98E416C81}" destId="{A9B85C33-6102-4129-8E92-7C056A1C1010}" srcOrd="0" destOrd="0" presId="urn:microsoft.com/office/officeart/2005/8/layout/hierarchy1"/>
    <dgm:cxn modelId="{DF11B273-37A4-4F41-85E8-329FEAD825FD}" type="presParOf" srcId="{F3C7D8AC-AEB7-42E6-8D83-9DA98E416C81}" destId="{AC500F0A-C73D-462E-8E6F-C567BE2EBD7F}" srcOrd="1" destOrd="0" presId="urn:microsoft.com/office/officeart/2005/8/layout/hierarchy1"/>
    <dgm:cxn modelId="{EC71D987-1F58-4933-9FFC-3DEE0294BA6C}" type="presParOf" srcId="{AC500F0A-C73D-462E-8E6F-C567BE2EBD7F}" destId="{BACCB4DC-36D4-45F0-8523-5ABBA3063FBA}" srcOrd="0" destOrd="0" presId="urn:microsoft.com/office/officeart/2005/8/layout/hierarchy1"/>
    <dgm:cxn modelId="{2DBDA7BA-8758-4DF8-AB11-5784C1E4629A}" type="presParOf" srcId="{BACCB4DC-36D4-45F0-8523-5ABBA3063FBA}" destId="{0AF7CD57-9114-4A9F-9C8D-8A9AA1D431C5}" srcOrd="0" destOrd="0" presId="urn:microsoft.com/office/officeart/2005/8/layout/hierarchy1"/>
    <dgm:cxn modelId="{CFC8CA78-A3F1-43FD-A63A-27C57A75D878}" type="presParOf" srcId="{BACCB4DC-36D4-45F0-8523-5ABBA3063FBA}" destId="{0669292F-5546-4575-BD11-3D671823A6C9}" srcOrd="1" destOrd="0" presId="urn:microsoft.com/office/officeart/2005/8/layout/hierarchy1"/>
    <dgm:cxn modelId="{EA57805A-6459-4366-8E83-DC5D439BDAC7}" type="presParOf" srcId="{AC500F0A-C73D-462E-8E6F-C567BE2EBD7F}" destId="{C86C17A5-C1B6-4FAD-A8AE-6A0E8F0D05AC}" srcOrd="1" destOrd="0" presId="urn:microsoft.com/office/officeart/2005/8/layout/hierarchy1"/>
    <dgm:cxn modelId="{C743284C-F95D-4B40-BBE6-54C6550559FA}" type="presParOf" srcId="{65A5F658-9E95-4ED6-BD04-7FBD4F994086}" destId="{89FDE742-E510-4168-800F-ABA6944DBBA1}" srcOrd="2" destOrd="0" presId="urn:microsoft.com/office/officeart/2005/8/layout/hierarchy1"/>
    <dgm:cxn modelId="{FEE3F6FE-354C-4D26-8ACD-CDAA38B06288}" type="presParOf" srcId="{65A5F658-9E95-4ED6-BD04-7FBD4F994086}" destId="{70A2B09C-547B-4511-8955-55EF77708696}" srcOrd="3" destOrd="0" presId="urn:microsoft.com/office/officeart/2005/8/layout/hierarchy1"/>
    <dgm:cxn modelId="{2578D458-FBDF-4A91-BFC0-483FA299A5AB}" type="presParOf" srcId="{70A2B09C-547B-4511-8955-55EF77708696}" destId="{AA37E768-70B5-4CC1-A5D0-FF077197CF9E}" srcOrd="0" destOrd="0" presId="urn:microsoft.com/office/officeart/2005/8/layout/hierarchy1"/>
    <dgm:cxn modelId="{7BDE5826-99FD-49CC-87D4-4E6F1B32E5E7}" type="presParOf" srcId="{AA37E768-70B5-4CC1-A5D0-FF077197CF9E}" destId="{1A4FAED4-DD7D-43E3-8438-5521C9B33046}" srcOrd="0" destOrd="0" presId="urn:microsoft.com/office/officeart/2005/8/layout/hierarchy1"/>
    <dgm:cxn modelId="{0E4BE01D-65B6-422C-8A1D-1CA7699C29E3}" type="presParOf" srcId="{AA37E768-70B5-4CC1-A5D0-FF077197CF9E}" destId="{08CDC3B2-7C9B-4877-8A38-17A60B814F85}" srcOrd="1" destOrd="0" presId="urn:microsoft.com/office/officeart/2005/8/layout/hierarchy1"/>
    <dgm:cxn modelId="{F07EE7FC-6228-483D-84E8-4A0466B8E314}" type="presParOf" srcId="{70A2B09C-547B-4511-8955-55EF77708696}" destId="{5C3F1B32-AA22-4BAB-9C7B-62D1673F42DC}" srcOrd="1" destOrd="0" presId="urn:microsoft.com/office/officeart/2005/8/layout/hierarchy1"/>
    <dgm:cxn modelId="{EE195300-8BEC-4B32-8141-F7FF1BD0105C}" type="presParOf" srcId="{5C3F1B32-AA22-4BAB-9C7B-62D1673F42DC}" destId="{B89BB6F1-210E-48CF-95FB-3CCA81A6818C}" srcOrd="0" destOrd="0" presId="urn:microsoft.com/office/officeart/2005/8/layout/hierarchy1"/>
    <dgm:cxn modelId="{5124F622-B20F-4661-9B09-2C4AEC946EB1}" type="presParOf" srcId="{5C3F1B32-AA22-4BAB-9C7B-62D1673F42DC}" destId="{80EDBCA8-C98E-4E97-8947-7EAE1412F0DD}" srcOrd="1" destOrd="0" presId="urn:microsoft.com/office/officeart/2005/8/layout/hierarchy1"/>
    <dgm:cxn modelId="{BF7D8450-CBDA-49D5-A503-FDD01D57319D}" type="presParOf" srcId="{80EDBCA8-C98E-4E97-8947-7EAE1412F0DD}" destId="{0D00341B-6DB0-4089-940D-E6C3E6B47127}" srcOrd="0" destOrd="0" presId="urn:microsoft.com/office/officeart/2005/8/layout/hierarchy1"/>
    <dgm:cxn modelId="{9132DD5F-316B-4986-A286-B3D077C5AD11}" type="presParOf" srcId="{0D00341B-6DB0-4089-940D-E6C3E6B47127}" destId="{084ED065-CF4D-4BDC-97F7-F902668DE66B}" srcOrd="0" destOrd="0" presId="urn:microsoft.com/office/officeart/2005/8/layout/hierarchy1"/>
    <dgm:cxn modelId="{0B926EC7-98A8-4EB7-8297-2363BF5E8CF3}" type="presParOf" srcId="{0D00341B-6DB0-4089-940D-E6C3E6B47127}" destId="{28B58D71-45B4-4E9C-A5DC-FBB7E04DA7AA}" srcOrd="1" destOrd="0" presId="urn:microsoft.com/office/officeart/2005/8/layout/hierarchy1"/>
    <dgm:cxn modelId="{9ED87BD2-52D6-426E-BD33-436853311F69}" type="presParOf" srcId="{80EDBCA8-C98E-4E97-8947-7EAE1412F0DD}" destId="{D484BCEB-3853-47A9-A12F-89E9D2183E9C}"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D8C9453-F544-4F08-B80A-6220C329FFAB}"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CO"/>
        </a:p>
      </dgm:t>
    </dgm:pt>
    <dgm:pt modelId="{56A82805-2C6A-425F-8A4E-3D89BE91FA39}">
      <dgm:prSet phldrT="[Texto]"/>
      <dgm:spPr/>
      <dgm:t>
        <a:bodyPr/>
        <a:lstStyle/>
        <a:p>
          <a:r>
            <a:rPr lang="es-CO" dirty="0" smtClean="0"/>
            <a:t>SWASV</a:t>
          </a:r>
          <a:endParaRPr lang="es-CO" dirty="0"/>
        </a:p>
      </dgm:t>
    </dgm:pt>
    <dgm:pt modelId="{FDB9FE94-C08B-4DCD-B3EF-C0B0795A532F}" type="parTrans" cxnId="{5A4D7708-C5D5-404A-B4CC-1153FFC45692}">
      <dgm:prSet/>
      <dgm:spPr/>
      <dgm:t>
        <a:bodyPr/>
        <a:lstStyle/>
        <a:p>
          <a:endParaRPr lang="es-CO"/>
        </a:p>
      </dgm:t>
    </dgm:pt>
    <dgm:pt modelId="{9446233D-1405-4015-B197-7A4AD1272995}" type="sibTrans" cxnId="{5A4D7708-C5D5-404A-B4CC-1153FFC45692}">
      <dgm:prSet/>
      <dgm:spPr/>
      <dgm:t>
        <a:bodyPr/>
        <a:lstStyle/>
        <a:p>
          <a:endParaRPr lang="es-CO"/>
        </a:p>
      </dgm:t>
    </dgm:pt>
    <dgm:pt modelId="{0DCDAA5A-D501-4B33-811F-0B658A83D3A9}">
      <dgm:prSet phldrT="[Texto]"/>
      <dgm:spPr/>
      <dgm:t>
        <a:bodyPr/>
        <a:lstStyle/>
        <a:p>
          <a:r>
            <a:rPr lang="es-CO" dirty="0" smtClean="0"/>
            <a:t>WE: GPE-Bi</a:t>
          </a:r>
          <a:endParaRPr lang="es-CO" dirty="0"/>
        </a:p>
      </dgm:t>
    </dgm:pt>
    <dgm:pt modelId="{3D86960F-F41A-4D49-A77B-1A4F7359EF08}" type="parTrans" cxnId="{3FDD3B27-9DF0-4A00-ACAA-4BA6430FD851}">
      <dgm:prSet/>
      <dgm:spPr/>
      <dgm:t>
        <a:bodyPr/>
        <a:lstStyle/>
        <a:p>
          <a:endParaRPr lang="es-CO"/>
        </a:p>
      </dgm:t>
    </dgm:pt>
    <dgm:pt modelId="{DFBC9DDE-8122-43F4-A60D-0A2477D6D486}" type="sibTrans" cxnId="{3FDD3B27-9DF0-4A00-ACAA-4BA6430FD851}">
      <dgm:prSet/>
      <dgm:spPr/>
      <dgm:t>
        <a:bodyPr/>
        <a:lstStyle/>
        <a:p>
          <a:endParaRPr lang="es-CO"/>
        </a:p>
      </dgm:t>
    </dgm:pt>
    <dgm:pt modelId="{B209472F-3D4C-4CAC-89A4-2F7E74D77BFA}">
      <dgm:prSet phldrT="[Texto]"/>
      <dgm:spPr/>
      <dgm:t>
        <a:bodyPr/>
        <a:lstStyle/>
        <a:p>
          <a:r>
            <a:rPr lang="es-CO" dirty="0" smtClean="0"/>
            <a:t>0,001 ppm Pb(II)</a:t>
          </a:r>
          <a:endParaRPr lang="es-CO" dirty="0"/>
        </a:p>
      </dgm:t>
    </dgm:pt>
    <dgm:pt modelId="{6F72F69B-A158-4A19-B4C3-E882306E75C3}" type="parTrans" cxnId="{63A6B9F6-06E8-4E0F-A4B7-C0AEE7AECCC6}">
      <dgm:prSet/>
      <dgm:spPr/>
      <dgm:t>
        <a:bodyPr/>
        <a:lstStyle/>
        <a:p>
          <a:endParaRPr lang="es-CO"/>
        </a:p>
      </dgm:t>
    </dgm:pt>
    <dgm:pt modelId="{1B71D04E-B58E-431D-AE3F-C5B665E5B4DE}" type="sibTrans" cxnId="{63A6B9F6-06E8-4E0F-A4B7-C0AEE7AECCC6}">
      <dgm:prSet/>
      <dgm:spPr/>
      <dgm:t>
        <a:bodyPr/>
        <a:lstStyle/>
        <a:p>
          <a:endParaRPr lang="es-CO"/>
        </a:p>
      </dgm:t>
    </dgm:pt>
    <dgm:pt modelId="{7A4453D9-0DE6-4565-81F7-E060ECD06EEB}" type="pres">
      <dgm:prSet presAssocID="{2D8C9453-F544-4F08-B80A-6220C329FFAB}" presName="hierChild1" presStyleCnt="0">
        <dgm:presLayoutVars>
          <dgm:chPref val="1"/>
          <dgm:dir/>
          <dgm:animOne val="branch"/>
          <dgm:animLvl val="lvl"/>
          <dgm:resizeHandles/>
        </dgm:presLayoutVars>
      </dgm:prSet>
      <dgm:spPr/>
      <dgm:t>
        <a:bodyPr/>
        <a:lstStyle/>
        <a:p>
          <a:endParaRPr lang="es-CO"/>
        </a:p>
      </dgm:t>
    </dgm:pt>
    <dgm:pt modelId="{808870A3-7C39-4520-A880-E383DA3B8741}" type="pres">
      <dgm:prSet presAssocID="{56A82805-2C6A-425F-8A4E-3D89BE91FA39}" presName="hierRoot1" presStyleCnt="0"/>
      <dgm:spPr/>
    </dgm:pt>
    <dgm:pt modelId="{44828830-3F5C-4999-A135-AECDA887E8C4}" type="pres">
      <dgm:prSet presAssocID="{56A82805-2C6A-425F-8A4E-3D89BE91FA39}" presName="composite" presStyleCnt="0"/>
      <dgm:spPr/>
    </dgm:pt>
    <dgm:pt modelId="{EBECD09D-722F-42EC-81E6-61198404F3E7}" type="pres">
      <dgm:prSet presAssocID="{56A82805-2C6A-425F-8A4E-3D89BE91FA39}" presName="background" presStyleLbl="node0" presStyleIdx="0" presStyleCnt="1"/>
      <dgm:spPr/>
    </dgm:pt>
    <dgm:pt modelId="{ED5CEDB2-9B38-405C-A62B-A972052D1187}" type="pres">
      <dgm:prSet presAssocID="{56A82805-2C6A-425F-8A4E-3D89BE91FA39}" presName="text" presStyleLbl="fgAcc0" presStyleIdx="0" presStyleCnt="1">
        <dgm:presLayoutVars>
          <dgm:chPref val="3"/>
        </dgm:presLayoutVars>
      </dgm:prSet>
      <dgm:spPr/>
      <dgm:t>
        <a:bodyPr/>
        <a:lstStyle/>
        <a:p>
          <a:endParaRPr lang="es-CO"/>
        </a:p>
      </dgm:t>
    </dgm:pt>
    <dgm:pt modelId="{65A5F658-9E95-4ED6-BD04-7FBD4F994086}" type="pres">
      <dgm:prSet presAssocID="{56A82805-2C6A-425F-8A4E-3D89BE91FA39}" presName="hierChild2" presStyleCnt="0"/>
      <dgm:spPr/>
    </dgm:pt>
    <dgm:pt modelId="{89FDE742-E510-4168-800F-ABA6944DBBA1}" type="pres">
      <dgm:prSet presAssocID="{3D86960F-F41A-4D49-A77B-1A4F7359EF08}" presName="Name10" presStyleLbl="parChTrans1D2" presStyleIdx="0" presStyleCnt="1"/>
      <dgm:spPr/>
      <dgm:t>
        <a:bodyPr/>
        <a:lstStyle/>
        <a:p>
          <a:endParaRPr lang="es-CO"/>
        </a:p>
      </dgm:t>
    </dgm:pt>
    <dgm:pt modelId="{70A2B09C-547B-4511-8955-55EF77708696}" type="pres">
      <dgm:prSet presAssocID="{0DCDAA5A-D501-4B33-811F-0B658A83D3A9}" presName="hierRoot2" presStyleCnt="0"/>
      <dgm:spPr/>
    </dgm:pt>
    <dgm:pt modelId="{AA37E768-70B5-4CC1-A5D0-FF077197CF9E}" type="pres">
      <dgm:prSet presAssocID="{0DCDAA5A-D501-4B33-811F-0B658A83D3A9}" presName="composite2" presStyleCnt="0"/>
      <dgm:spPr/>
    </dgm:pt>
    <dgm:pt modelId="{1A4FAED4-DD7D-43E3-8438-5521C9B33046}" type="pres">
      <dgm:prSet presAssocID="{0DCDAA5A-D501-4B33-811F-0B658A83D3A9}" presName="background2" presStyleLbl="node2" presStyleIdx="0" presStyleCnt="1"/>
      <dgm:spPr/>
    </dgm:pt>
    <dgm:pt modelId="{08CDC3B2-7C9B-4877-8A38-17A60B814F85}" type="pres">
      <dgm:prSet presAssocID="{0DCDAA5A-D501-4B33-811F-0B658A83D3A9}" presName="text2" presStyleLbl="fgAcc2" presStyleIdx="0" presStyleCnt="1" custScaleX="129500">
        <dgm:presLayoutVars>
          <dgm:chPref val="3"/>
        </dgm:presLayoutVars>
      </dgm:prSet>
      <dgm:spPr/>
      <dgm:t>
        <a:bodyPr/>
        <a:lstStyle/>
        <a:p>
          <a:endParaRPr lang="es-CO"/>
        </a:p>
      </dgm:t>
    </dgm:pt>
    <dgm:pt modelId="{5C3F1B32-AA22-4BAB-9C7B-62D1673F42DC}" type="pres">
      <dgm:prSet presAssocID="{0DCDAA5A-D501-4B33-811F-0B658A83D3A9}" presName="hierChild3" presStyleCnt="0"/>
      <dgm:spPr/>
    </dgm:pt>
    <dgm:pt modelId="{B89BB6F1-210E-48CF-95FB-3CCA81A6818C}" type="pres">
      <dgm:prSet presAssocID="{6F72F69B-A158-4A19-B4C3-E882306E75C3}" presName="Name17" presStyleLbl="parChTrans1D3" presStyleIdx="0" presStyleCnt="1"/>
      <dgm:spPr/>
      <dgm:t>
        <a:bodyPr/>
        <a:lstStyle/>
        <a:p>
          <a:endParaRPr lang="es-CO"/>
        </a:p>
      </dgm:t>
    </dgm:pt>
    <dgm:pt modelId="{80EDBCA8-C98E-4E97-8947-7EAE1412F0DD}" type="pres">
      <dgm:prSet presAssocID="{B209472F-3D4C-4CAC-89A4-2F7E74D77BFA}" presName="hierRoot3" presStyleCnt="0"/>
      <dgm:spPr/>
    </dgm:pt>
    <dgm:pt modelId="{0D00341B-6DB0-4089-940D-E6C3E6B47127}" type="pres">
      <dgm:prSet presAssocID="{B209472F-3D4C-4CAC-89A4-2F7E74D77BFA}" presName="composite3" presStyleCnt="0"/>
      <dgm:spPr/>
    </dgm:pt>
    <dgm:pt modelId="{084ED065-CF4D-4BDC-97F7-F902668DE66B}" type="pres">
      <dgm:prSet presAssocID="{B209472F-3D4C-4CAC-89A4-2F7E74D77BFA}" presName="background3" presStyleLbl="node3" presStyleIdx="0" presStyleCnt="1"/>
      <dgm:spPr/>
    </dgm:pt>
    <dgm:pt modelId="{28B58D71-45B4-4E9C-A5DC-FBB7E04DA7AA}" type="pres">
      <dgm:prSet presAssocID="{B209472F-3D4C-4CAC-89A4-2F7E74D77BFA}" presName="text3" presStyleLbl="fgAcc3" presStyleIdx="0" presStyleCnt="1">
        <dgm:presLayoutVars>
          <dgm:chPref val="3"/>
        </dgm:presLayoutVars>
      </dgm:prSet>
      <dgm:spPr/>
      <dgm:t>
        <a:bodyPr/>
        <a:lstStyle/>
        <a:p>
          <a:endParaRPr lang="es-CO"/>
        </a:p>
      </dgm:t>
    </dgm:pt>
    <dgm:pt modelId="{D484BCEB-3853-47A9-A12F-89E9D2183E9C}" type="pres">
      <dgm:prSet presAssocID="{B209472F-3D4C-4CAC-89A4-2F7E74D77BFA}" presName="hierChild4" presStyleCnt="0"/>
      <dgm:spPr/>
    </dgm:pt>
  </dgm:ptLst>
  <dgm:cxnLst>
    <dgm:cxn modelId="{3FDD3B27-9DF0-4A00-ACAA-4BA6430FD851}" srcId="{56A82805-2C6A-425F-8A4E-3D89BE91FA39}" destId="{0DCDAA5A-D501-4B33-811F-0B658A83D3A9}" srcOrd="0" destOrd="0" parTransId="{3D86960F-F41A-4D49-A77B-1A4F7359EF08}" sibTransId="{DFBC9DDE-8122-43F4-A60D-0A2477D6D486}"/>
    <dgm:cxn modelId="{5A4D7708-C5D5-404A-B4CC-1153FFC45692}" srcId="{2D8C9453-F544-4F08-B80A-6220C329FFAB}" destId="{56A82805-2C6A-425F-8A4E-3D89BE91FA39}" srcOrd="0" destOrd="0" parTransId="{FDB9FE94-C08B-4DCD-B3EF-C0B0795A532F}" sibTransId="{9446233D-1405-4015-B197-7A4AD1272995}"/>
    <dgm:cxn modelId="{A7CA3E60-CAD3-434E-A0F1-8AA6B3E9F3F8}" type="presOf" srcId="{0DCDAA5A-D501-4B33-811F-0B658A83D3A9}" destId="{08CDC3B2-7C9B-4877-8A38-17A60B814F85}" srcOrd="0" destOrd="0" presId="urn:microsoft.com/office/officeart/2005/8/layout/hierarchy1"/>
    <dgm:cxn modelId="{63A6B9F6-06E8-4E0F-A4B7-C0AEE7AECCC6}" srcId="{0DCDAA5A-D501-4B33-811F-0B658A83D3A9}" destId="{B209472F-3D4C-4CAC-89A4-2F7E74D77BFA}" srcOrd="0" destOrd="0" parTransId="{6F72F69B-A158-4A19-B4C3-E882306E75C3}" sibTransId="{1B71D04E-B58E-431D-AE3F-C5B665E5B4DE}"/>
    <dgm:cxn modelId="{01F1E26E-DC0F-4EC6-85F2-ABF8EE377CC4}" type="presOf" srcId="{56A82805-2C6A-425F-8A4E-3D89BE91FA39}" destId="{ED5CEDB2-9B38-405C-A62B-A972052D1187}" srcOrd="0" destOrd="0" presId="urn:microsoft.com/office/officeart/2005/8/layout/hierarchy1"/>
    <dgm:cxn modelId="{82DB88EE-14CC-4EE2-A2DF-F72343D51D26}" type="presOf" srcId="{6F72F69B-A158-4A19-B4C3-E882306E75C3}" destId="{B89BB6F1-210E-48CF-95FB-3CCA81A6818C}" srcOrd="0" destOrd="0" presId="urn:microsoft.com/office/officeart/2005/8/layout/hierarchy1"/>
    <dgm:cxn modelId="{701B427D-99DC-408A-A672-BE89DD5A41F3}" type="presOf" srcId="{B209472F-3D4C-4CAC-89A4-2F7E74D77BFA}" destId="{28B58D71-45B4-4E9C-A5DC-FBB7E04DA7AA}" srcOrd="0" destOrd="0" presId="urn:microsoft.com/office/officeart/2005/8/layout/hierarchy1"/>
    <dgm:cxn modelId="{1539AEB7-581A-4CBD-9FF7-22C561BCF01A}" type="presOf" srcId="{3D86960F-F41A-4D49-A77B-1A4F7359EF08}" destId="{89FDE742-E510-4168-800F-ABA6944DBBA1}" srcOrd="0" destOrd="0" presId="urn:microsoft.com/office/officeart/2005/8/layout/hierarchy1"/>
    <dgm:cxn modelId="{7E1F8473-CE4E-4B4B-9309-1B21A55C8C73}" type="presOf" srcId="{2D8C9453-F544-4F08-B80A-6220C329FFAB}" destId="{7A4453D9-0DE6-4565-81F7-E060ECD06EEB}" srcOrd="0" destOrd="0" presId="urn:microsoft.com/office/officeart/2005/8/layout/hierarchy1"/>
    <dgm:cxn modelId="{4EC3EC79-AF36-4EE6-BCD2-9A87D1B35A8D}" type="presParOf" srcId="{7A4453D9-0DE6-4565-81F7-E060ECD06EEB}" destId="{808870A3-7C39-4520-A880-E383DA3B8741}" srcOrd="0" destOrd="0" presId="urn:microsoft.com/office/officeart/2005/8/layout/hierarchy1"/>
    <dgm:cxn modelId="{C1D0C47A-2EF0-48A8-A26A-C257082D5032}" type="presParOf" srcId="{808870A3-7C39-4520-A880-E383DA3B8741}" destId="{44828830-3F5C-4999-A135-AECDA887E8C4}" srcOrd="0" destOrd="0" presId="urn:microsoft.com/office/officeart/2005/8/layout/hierarchy1"/>
    <dgm:cxn modelId="{AD470B58-48BE-40FC-A382-E1886FDF2DB5}" type="presParOf" srcId="{44828830-3F5C-4999-A135-AECDA887E8C4}" destId="{EBECD09D-722F-42EC-81E6-61198404F3E7}" srcOrd="0" destOrd="0" presId="urn:microsoft.com/office/officeart/2005/8/layout/hierarchy1"/>
    <dgm:cxn modelId="{21E546FA-CBFC-4279-A5E7-3718B2A312F1}" type="presParOf" srcId="{44828830-3F5C-4999-A135-AECDA887E8C4}" destId="{ED5CEDB2-9B38-405C-A62B-A972052D1187}" srcOrd="1" destOrd="0" presId="urn:microsoft.com/office/officeart/2005/8/layout/hierarchy1"/>
    <dgm:cxn modelId="{6C7F0F4D-8954-482E-8F60-8A6E25B273C3}" type="presParOf" srcId="{808870A3-7C39-4520-A880-E383DA3B8741}" destId="{65A5F658-9E95-4ED6-BD04-7FBD4F994086}" srcOrd="1" destOrd="0" presId="urn:microsoft.com/office/officeart/2005/8/layout/hierarchy1"/>
    <dgm:cxn modelId="{87968BC0-E2F9-4415-B45E-41010578A2CA}" type="presParOf" srcId="{65A5F658-9E95-4ED6-BD04-7FBD4F994086}" destId="{89FDE742-E510-4168-800F-ABA6944DBBA1}" srcOrd="0" destOrd="0" presId="urn:microsoft.com/office/officeart/2005/8/layout/hierarchy1"/>
    <dgm:cxn modelId="{1979A27E-8E34-43FF-839C-C469F8E1E1D1}" type="presParOf" srcId="{65A5F658-9E95-4ED6-BD04-7FBD4F994086}" destId="{70A2B09C-547B-4511-8955-55EF77708696}" srcOrd="1" destOrd="0" presId="urn:microsoft.com/office/officeart/2005/8/layout/hierarchy1"/>
    <dgm:cxn modelId="{7C3096D4-9242-4762-A203-4FBA0E7487B7}" type="presParOf" srcId="{70A2B09C-547B-4511-8955-55EF77708696}" destId="{AA37E768-70B5-4CC1-A5D0-FF077197CF9E}" srcOrd="0" destOrd="0" presId="urn:microsoft.com/office/officeart/2005/8/layout/hierarchy1"/>
    <dgm:cxn modelId="{3A05295C-F4D1-4450-AA98-0609063D5C40}" type="presParOf" srcId="{AA37E768-70B5-4CC1-A5D0-FF077197CF9E}" destId="{1A4FAED4-DD7D-43E3-8438-5521C9B33046}" srcOrd="0" destOrd="0" presId="urn:microsoft.com/office/officeart/2005/8/layout/hierarchy1"/>
    <dgm:cxn modelId="{23442F93-0631-4E68-906D-0893B10215C0}" type="presParOf" srcId="{AA37E768-70B5-4CC1-A5D0-FF077197CF9E}" destId="{08CDC3B2-7C9B-4877-8A38-17A60B814F85}" srcOrd="1" destOrd="0" presId="urn:microsoft.com/office/officeart/2005/8/layout/hierarchy1"/>
    <dgm:cxn modelId="{04F70C7B-3B54-4667-A3DE-4BF5EC84C707}" type="presParOf" srcId="{70A2B09C-547B-4511-8955-55EF77708696}" destId="{5C3F1B32-AA22-4BAB-9C7B-62D1673F42DC}" srcOrd="1" destOrd="0" presId="urn:microsoft.com/office/officeart/2005/8/layout/hierarchy1"/>
    <dgm:cxn modelId="{2F8A5F1D-9D15-4C3C-841A-C4F6E246F439}" type="presParOf" srcId="{5C3F1B32-AA22-4BAB-9C7B-62D1673F42DC}" destId="{B89BB6F1-210E-48CF-95FB-3CCA81A6818C}" srcOrd="0" destOrd="0" presId="urn:microsoft.com/office/officeart/2005/8/layout/hierarchy1"/>
    <dgm:cxn modelId="{FC99E2A7-76E4-49C9-85E4-777145C79A8D}" type="presParOf" srcId="{5C3F1B32-AA22-4BAB-9C7B-62D1673F42DC}" destId="{80EDBCA8-C98E-4E97-8947-7EAE1412F0DD}" srcOrd="1" destOrd="0" presId="urn:microsoft.com/office/officeart/2005/8/layout/hierarchy1"/>
    <dgm:cxn modelId="{C0066CE1-3D1D-4A61-9265-DAA8962C2543}" type="presParOf" srcId="{80EDBCA8-C98E-4E97-8947-7EAE1412F0DD}" destId="{0D00341B-6DB0-4089-940D-E6C3E6B47127}" srcOrd="0" destOrd="0" presId="urn:microsoft.com/office/officeart/2005/8/layout/hierarchy1"/>
    <dgm:cxn modelId="{CE025F4E-156E-44B3-AD2A-167415D801CF}" type="presParOf" srcId="{0D00341B-6DB0-4089-940D-E6C3E6B47127}" destId="{084ED065-CF4D-4BDC-97F7-F902668DE66B}" srcOrd="0" destOrd="0" presId="urn:microsoft.com/office/officeart/2005/8/layout/hierarchy1"/>
    <dgm:cxn modelId="{15CAB4F8-68A6-4777-94F8-A4154B21BA65}" type="presParOf" srcId="{0D00341B-6DB0-4089-940D-E6C3E6B47127}" destId="{28B58D71-45B4-4E9C-A5DC-FBB7E04DA7AA}" srcOrd="1" destOrd="0" presId="urn:microsoft.com/office/officeart/2005/8/layout/hierarchy1"/>
    <dgm:cxn modelId="{60FEA3B1-B5AA-4F75-B2B1-8587C8A1B4F4}" type="presParOf" srcId="{80EDBCA8-C98E-4E97-8947-7EAE1412F0DD}" destId="{D484BCEB-3853-47A9-A12F-89E9D2183E9C}" srcOrd="1" destOrd="0" presId="urn:microsoft.com/office/officeart/2005/8/layout/hierarchy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9BB6F1-210E-48CF-95FB-3CCA81A6818C}">
      <dsp:nvSpPr>
        <dsp:cNvPr id="0" name=""/>
        <dsp:cNvSpPr/>
      </dsp:nvSpPr>
      <dsp:spPr>
        <a:xfrm>
          <a:off x="2886604" y="2336945"/>
          <a:ext cx="91440" cy="435062"/>
        </a:xfrm>
        <a:custGeom>
          <a:avLst/>
          <a:gdLst/>
          <a:ahLst/>
          <a:cxnLst/>
          <a:rect l="0" t="0" r="0" b="0"/>
          <a:pathLst>
            <a:path>
              <a:moveTo>
                <a:pt x="45720" y="0"/>
              </a:moveTo>
              <a:lnTo>
                <a:pt x="45720" y="435062"/>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FDE742-E510-4168-800F-ABA6944DBBA1}">
      <dsp:nvSpPr>
        <dsp:cNvPr id="0" name=""/>
        <dsp:cNvSpPr/>
      </dsp:nvSpPr>
      <dsp:spPr>
        <a:xfrm>
          <a:off x="2018153" y="951976"/>
          <a:ext cx="914171" cy="435062"/>
        </a:xfrm>
        <a:custGeom>
          <a:avLst/>
          <a:gdLst/>
          <a:ahLst/>
          <a:cxnLst/>
          <a:rect l="0" t="0" r="0" b="0"/>
          <a:pathLst>
            <a:path>
              <a:moveTo>
                <a:pt x="0" y="0"/>
              </a:moveTo>
              <a:lnTo>
                <a:pt x="0" y="296482"/>
              </a:lnTo>
              <a:lnTo>
                <a:pt x="914171" y="296482"/>
              </a:lnTo>
              <a:lnTo>
                <a:pt x="914171" y="435062"/>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B85C33-6102-4129-8E92-7C056A1C1010}">
      <dsp:nvSpPr>
        <dsp:cNvPr id="0" name=""/>
        <dsp:cNvSpPr/>
      </dsp:nvSpPr>
      <dsp:spPr>
        <a:xfrm>
          <a:off x="1058262" y="2336945"/>
          <a:ext cx="91440" cy="435062"/>
        </a:xfrm>
        <a:custGeom>
          <a:avLst/>
          <a:gdLst/>
          <a:ahLst/>
          <a:cxnLst/>
          <a:rect l="0" t="0" r="0" b="0"/>
          <a:pathLst>
            <a:path>
              <a:moveTo>
                <a:pt x="45720" y="0"/>
              </a:moveTo>
              <a:lnTo>
                <a:pt x="45720" y="435062"/>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DAD533-2FAF-40AC-BC0D-33DC9B44B01C}">
      <dsp:nvSpPr>
        <dsp:cNvPr id="0" name=""/>
        <dsp:cNvSpPr/>
      </dsp:nvSpPr>
      <dsp:spPr>
        <a:xfrm>
          <a:off x="1103982" y="951976"/>
          <a:ext cx="914171" cy="435062"/>
        </a:xfrm>
        <a:custGeom>
          <a:avLst/>
          <a:gdLst/>
          <a:ahLst/>
          <a:cxnLst/>
          <a:rect l="0" t="0" r="0" b="0"/>
          <a:pathLst>
            <a:path>
              <a:moveTo>
                <a:pt x="914171" y="0"/>
              </a:moveTo>
              <a:lnTo>
                <a:pt x="914171" y="296482"/>
              </a:lnTo>
              <a:lnTo>
                <a:pt x="0" y="296482"/>
              </a:lnTo>
              <a:lnTo>
                <a:pt x="0" y="435062"/>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ECD09D-722F-42EC-81E6-61198404F3E7}">
      <dsp:nvSpPr>
        <dsp:cNvPr id="0" name=""/>
        <dsp:cNvSpPr/>
      </dsp:nvSpPr>
      <dsp:spPr>
        <a:xfrm>
          <a:off x="1270195" y="2069"/>
          <a:ext cx="1495916" cy="949907"/>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5CEDB2-9B38-405C-A62B-A972052D1187}">
      <dsp:nvSpPr>
        <dsp:cNvPr id="0" name=""/>
        <dsp:cNvSpPr/>
      </dsp:nvSpPr>
      <dsp:spPr>
        <a:xfrm>
          <a:off x="1436408" y="159971"/>
          <a:ext cx="1495916" cy="949907"/>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CO" sz="2500" kern="1200" dirty="0" smtClean="0"/>
            <a:t>SWV</a:t>
          </a:r>
          <a:endParaRPr lang="es-CO" sz="2500" kern="1200" dirty="0"/>
        </a:p>
      </dsp:txBody>
      <dsp:txXfrm>
        <a:off x="1464230" y="187793"/>
        <a:ext cx="1440272" cy="894263"/>
      </dsp:txXfrm>
    </dsp:sp>
    <dsp:sp modelId="{F84B8556-BAA9-4790-8DE7-4E1EC09B13E1}">
      <dsp:nvSpPr>
        <dsp:cNvPr id="0" name=""/>
        <dsp:cNvSpPr/>
      </dsp:nvSpPr>
      <dsp:spPr>
        <a:xfrm>
          <a:off x="356024" y="1387038"/>
          <a:ext cx="1495916" cy="949907"/>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6D7E6A-DF91-4136-ADE9-33881F52B2B8}">
      <dsp:nvSpPr>
        <dsp:cNvPr id="0" name=""/>
        <dsp:cNvSpPr/>
      </dsp:nvSpPr>
      <dsp:spPr>
        <a:xfrm>
          <a:off x="522236" y="1544941"/>
          <a:ext cx="1495916" cy="949907"/>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CO" sz="2500" kern="1200" dirty="0" smtClean="0"/>
            <a:t>WE: GC</a:t>
          </a:r>
          <a:endParaRPr lang="es-CO" sz="2500" kern="1200" dirty="0"/>
        </a:p>
      </dsp:txBody>
      <dsp:txXfrm>
        <a:off x="550058" y="1572763"/>
        <a:ext cx="1440272" cy="894263"/>
      </dsp:txXfrm>
    </dsp:sp>
    <dsp:sp modelId="{0AF7CD57-9114-4A9F-9C8D-8A9AA1D431C5}">
      <dsp:nvSpPr>
        <dsp:cNvPr id="0" name=""/>
        <dsp:cNvSpPr/>
      </dsp:nvSpPr>
      <dsp:spPr>
        <a:xfrm>
          <a:off x="356024" y="2772008"/>
          <a:ext cx="1495916" cy="949907"/>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69292F-5546-4575-BD11-3D671823A6C9}">
      <dsp:nvSpPr>
        <dsp:cNvPr id="0" name=""/>
        <dsp:cNvSpPr/>
      </dsp:nvSpPr>
      <dsp:spPr>
        <a:xfrm>
          <a:off x="522236" y="2929910"/>
          <a:ext cx="1495916" cy="949907"/>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CO" sz="2500" kern="1200" dirty="0" smtClean="0"/>
            <a:t>0,1 ppm Pb(II)</a:t>
          </a:r>
          <a:endParaRPr lang="es-CO" sz="2500" kern="1200" dirty="0"/>
        </a:p>
      </dsp:txBody>
      <dsp:txXfrm>
        <a:off x="550058" y="2957732"/>
        <a:ext cx="1440272" cy="894263"/>
      </dsp:txXfrm>
    </dsp:sp>
    <dsp:sp modelId="{1A4FAED4-DD7D-43E3-8438-5521C9B33046}">
      <dsp:nvSpPr>
        <dsp:cNvPr id="0" name=""/>
        <dsp:cNvSpPr/>
      </dsp:nvSpPr>
      <dsp:spPr>
        <a:xfrm>
          <a:off x="2184366" y="1387038"/>
          <a:ext cx="1495916" cy="949907"/>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CDC3B2-7C9B-4877-8A38-17A60B814F85}">
      <dsp:nvSpPr>
        <dsp:cNvPr id="0" name=""/>
        <dsp:cNvSpPr/>
      </dsp:nvSpPr>
      <dsp:spPr>
        <a:xfrm>
          <a:off x="2350579" y="1544941"/>
          <a:ext cx="1495916" cy="949907"/>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CO" sz="2500" kern="1200" dirty="0" smtClean="0"/>
            <a:t>WE: GPE</a:t>
          </a:r>
          <a:endParaRPr lang="es-CO" sz="2500" kern="1200" dirty="0"/>
        </a:p>
      </dsp:txBody>
      <dsp:txXfrm>
        <a:off x="2378401" y="1572763"/>
        <a:ext cx="1440272" cy="894263"/>
      </dsp:txXfrm>
    </dsp:sp>
    <dsp:sp modelId="{084ED065-CF4D-4BDC-97F7-F902668DE66B}">
      <dsp:nvSpPr>
        <dsp:cNvPr id="0" name=""/>
        <dsp:cNvSpPr/>
      </dsp:nvSpPr>
      <dsp:spPr>
        <a:xfrm>
          <a:off x="2184366" y="2772008"/>
          <a:ext cx="1495916" cy="949907"/>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B58D71-45B4-4E9C-A5DC-FBB7E04DA7AA}">
      <dsp:nvSpPr>
        <dsp:cNvPr id="0" name=""/>
        <dsp:cNvSpPr/>
      </dsp:nvSpPr>
      <dsp:spPr>
        <a:xfrm>
          <a:off x="2350579" y="2929910"/>
          <a:ext cx="1495916" cy="949907"/>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CO" sz="2500" kern="1200" dirty="0" smtClean="0"/>
            <a:t>0,02 ppm Pb(II)</a:t>
          </a:r>
          <a:endParaRPr lang="es-CO" sz="2500" kern="1200" dirty="0"/>
        </a:p>
      </dsp:txBody>
      <dsp:txXfrm>
        <a:off x="2378401" y="2957732"/>
        <a:ext cx="1440272" cy="8942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9BB6F1-210E-48CF-95FB-3CCA81A6818C}">
      <dsp:nvSpPr>
        <dsp:cNvPr id="0" name=""/>
        <dsp:cNvSpPr/>
      </dsp:nvSpPr>
      <dsp:spPr>
        <a:xfrm>
          <a:off x="1972433" y="2336945"/>
          <a:ext cx="91440" cy="435062"/>
        </a:xfrm>
        <a:custGeom>
          <a:avLst/>
          <a:gdLst/>
          <a:ahLst/>
          <a:cxnLst/>
          <a:rect l="0" t="0" r="0" b="0"/>
          <a:pathLst>
            <a:path>
              <a:moveTo>
                <a:pt x="45720" y="0"/>
              </a:moveTo>
              <a:lnTo>
                <a:pt x="45720" y="435062"/>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FDE742-E510-4168-800F-ABA6944DBBA1}">
      <dsp:nvSpPr>
        <dsp:cNvPr id="0" name=""/>
        <dsp:cNvSpPr/>
      </dsp:nvSpPr>
      <dsp:spPr>
        <a:xfrm>
          <a:off x="1972433" y="951976"/>
          <a:ext cx="91440" cy="435062"/>
        </a:xfrm>
        <a:custGeom>
          <a:avLst/>
          <a:gdLst/>
          <a:ahLst/>
          <a:cxnLst/>
          <a:rect l="0" t="0" r="0" b="0"/>
          <a:pathLst>
            <a:path>
              <a:moveTo>
                <a:pt x="45720" y="0"/>
              </a:moveTo>
              <a:lnTo>
                <a:pt x="45720" y="435062"/>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ECD09D-722F-42EC-81E6-61198404F3E7}">
      <dsp:nvSpPr>
        <dsp:cNvPr id="0" name=""/>
        <dsp:cNvSpPr/>
      </dsp:nvSpPr>
      <dsp:spPr>
        <a:xfrm>
          <a:off x="1270195" y="2069"/>
          <a:ext cx="1495916" cy="949907"/>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5CEDB2-9B38-405C-A62B-A972052D1187}">
      <dsp:nvSpPr>
        <dsp:cNvPr id="0" name=""/>
        <dsp:cNvSpPr/>
      </dsp:nvSpPr>
      <dsp:spPr>
        <a:xfrm>
          <a:off x="1436408" y="159971"/>
          <a:ext cx="1495916" cy="949907"/>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CO" sz="2300" kern="1200" dirty="0" smtClean="0"/>
            <a:t>SWASV</a:t>
          </a:r>
          <a:endParaRPr lang="es-CO" sz="2300" kern="1200" dirty="0"/>
        </a:p>
      </dsp:txBody>
      <dsp:txXfrm>
        <a:off x="1464230" y="187793"/>
        <a:ext cx="1440272" cy="894263"/>
      </dsp:txXfrm>
    </dsp:sp>
    <dsp:sp modelId="{1A4FAED4-DD7D-43E3-8438-5521C9B33046}">
      <dsp:nvSpPr>
        <dsp:cNvPr id="0" name=""/>
        <dsp:cNvSpPr/>
      </dsp:nvSpPr>
      <dsp:spPr>
        <a:xfrm>
          <a:off x="1049547" y="1387038"/>
          <a:ext cx="1937211" cy="949907"/>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CDC3B2-7C9B-4877-8A38-17A60B814F85}">
      <dsp:nvSpPr>
        <dsp:cNvPr id="0" name=""/>
        <dsp:cNvSpPr/>
      </dsp:nvSpPr>
      <dsp:spPr>
        <a:xfrm>
          <a:off x="1215760" y="1544941"/>
          <a:ext cx="1937211" cy="949907"/>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CO" sz="2300" kern="1200" dirty="0" smtClean="0"/>
            <a:t>WE: GPE-Bi</a:t>
          </a:r>
          <a:endParaRPr lang="es-CO" sz="2300" kern="1200" dirty="0"/>
        </a:p>
      </dsp:txBody>
      <dsp:txXfrm>
        <a:off x="1243582" y="1572763"/>
        <a:ext cx="1881567" cy="894263"/>
      </dsp:txXfrm>
    </dsp:sp>
    <dsp:sp modelId="{084ED065-CF4D-4BDC-97F7-F902668DE66B}">
      <dsp:nvSpPr>
        <dsp:cNvPr id="0" name=""/>
        <dsp:cNvSpPr/>
      </dsp:nvSpPr>
      <dsp:spPr>
        <a:xfrm>
          <a:off x="1270195" y="2772008"/>
          <a:ext cx="1495916" cy="949907"/>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B58D71-45B4-4E9C-A5DC-FBB7E04DA7AA}">
      <dsp:nvSpPr>
        <dsp:cNvPr id="0" name=""/>
        <dsp:cNvSpPr/>
      </dsp:nvSpPr>
      <dsp:spPr>
        <a:xfrm>
          <a:off x="1436408" y="2929910"/>
          <a:ext cx="1495916" cy="949907"/>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CO" sz="2300" kern="1200" dirty="0" smtClean="0"/>
            <a:t>0,001 ppm Pb(II)</a:t>
          </a:r>
          <a:endParaRPr lang="es-CO" sz="2300" kern="1200" dirty="0"/>
        </a:p>
      </dsp:txBody>
      <dsp:txXfrm>
        <a:off x="1464230" y="2957732"/>
        <a:ext cx="1440272" cy="89426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01494C-BE79-4041-8186-12A719AB10A4}" type="datetimeFigureOut">
              <a:rPr lang="es-CO" smtClean="0"/>
              <a:t>19/06/2019</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AACB1A-FFD4-4C69-B4BD-7438C47AC7DF}" type="slidenum">
              <a:rPr lang="es-CO" smtClean="0"/>
              <a:t>‹Nº›</a:t>
            </a:fld>
            <a:endParaRPr lang="es-CO"/>
          </a:p>
        </p:txBody>
      </p:sp>
    </p:spTree>
    <p:extLst>
      <p:ext uri="{BB962C8B-B14F-4D97-AF65-F5344CB8AC3E}">
        <p14:creationId xmlns:p14="http://schemas.microsoft.com/office/powerpoint/2010/main" val="2971745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4CAACB1A-FFD4-4C69-B4BD-7438C47AC7DF}" type="slidenum">
              <a:rPr lang="es-CO" smtClean="0"/>
              <a:t>1</a:t>
            </a:fld>
            <a:endParaRPr lang="es-CO" dirty="0"/>
          </a:p>
        </p:txBody>
      </p:sp>
    </p:spTree>
    <p:extLst>
      <p:ext uri="{BB962C8B-B14F-4D97-AF65-F5344CB8AC3E}">
        <p14:creationId xmlns:p14="http://schemas.microsoft.com/office/powerpoint/2010/main" val="21841517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Se</a:t>
            </a:r>
            <a:r>
              <a:rPr lang="es-CO" baseline="0" dirty="0" smtClean="0"/>
              <a:t> </a:t>
            </a:r>
            <a:r>
              <a:rPr lang="es-CO" baseline="0" dirty="0" err="1" smtClean="0"/>
              <a:t>alcanzarona</a:t>
            </a:r>
            <a:r>
              <a:rPr lang="es-CO" baseline="0" dirty="0" smtClean="0"/>
              <a:t> definir bien los picos de plomo, </a:t>
            </a:r>
            <a:r>
              <a:rPr lang="es-CO" baseline="0" dirty="0" err="1" smtClean="0"/>
              <a:t>obteneindo</a:t>
            </a:r>
            <a:r>
              <a:rPr lang="es-CO" baseline="0" dirty="0" smtClean="0"/>
              <a:t> una linealidad </a:t>
            </a:r>
            <a:r>
              <a:rPr lang="es-CO" baseline="0" dirty="0" err="1" smtClean="0"/>
              <a:t>estre</a:t>
            </a:r>
            <a:r>
              <a:rPr lang="es-CO" baseline="0" dirty="0" smtClean="0"/>
              <a:t> curvas, reflejada en el R2=0,989, Alcanzando a determinar </a:t>
            </a:r>
            <a:r>
              <a:rPr lang="es-CO" baseline="0" dirty="0" err="1" smtClean="0"/>
              <a:t>ubna</a:t>
            </a:r>
            <a:r>
              <a:rPr lang="es-CO" baseline="0" dirty="0" smtClean="0"/>
              <a:t> </a:t>
            </a:r>
            <a:r>
              <a:rPr lang="es-CO" baseline="0" dirty="0" err="1" smtClean="0"/>
              <a:t>concentracion</a:t>
            </a:r>
            <a:r>
              <a:rPr lang="es-CO" baseline="0" dirty="0" smtClean="0"/>
              <a:t> de 1 </a:t>
            </a:r>
            <a:r>
              <a:rPr lang="es-CO" baseline="0" dirty="0" err="1" smtClean="0"/>
              <a:t>ppb</a:t>
            </a:r>
            <a:endParaRPr lang="es-CO" baseline="0" dirty="0" smtClean="0"/>
          </a:p>
          <a:p>
            <a:endParaRPr lang="es-CO" baseline="0" dirty="0" smtClean="0"/>
          </a:p>
          <a:p>
            <a:r>
              <a:rPr lang="es-CO" baseline="0" dirty="0" smtClean="0"/>
              <a:t>Este </a:t>
            </a:r>
            <a:r>
              <a:rPr lang="es-CO" baseline="0" dirty="0" err="1" smtClean="0"/>
              <a:t>voltagrama</a:t>
            </a:r>
            <a:r>
              <a:rPr lang="es-CO" baseline="0" dirty="0" smtClean="0"/>
              <a:t> se realizo con el electrodo de bajo costo de grafito, Ag/</a:t>
            </a:r>
            <a:r>
              <a:rPr lang="es-CO" baseline="0" dirty="0" err="1" smtClean="0"/>
              <a:t>AgCl</a:t>
            </a:r>
            <a:r>
              <a:rPr lang="es-CO" baseline="0" dirty="0" smtClean="0"/>
              <a:t> y platino.</a:t>
            </a:r>
            <a:endParaRPr lang="es-CO" dirty="0"/>
          </a:p>
        </p:txBody>
      </p:sp>
      <p:sp>
        <p:nvSpPr>
          <p:cNvPr id="4" name="Marcador de número de diapositiva 3"/>
          <p:cNvSpPr>
            <a:spLocks noGrp="1"/>
          </p:cNvSpPr>
          <p:nvPr>
            <p:ph type="sldNum" sz="quarter" idx="10"/>
          </p:nvPr>
        </p:nvSpPr>
        <p:spPr/>
        <p:txBody>
          <a:bodyPr/>
          <a:lstStyle/>
          <a:p>
            <a:fld id="{4CAACB1A-FFD4-4C69-B4BD-7438C47AC7DF}" type="slidenum">
              <a:rPr lang="es-CO" smtClean="0"/>
              <a:t>11</a:t>
            </a:fld>
            <a:endParaRPr lang="es-CO"/>
          </a:p>
        </p:txBody>
      </p:sp>
    </p:spTree>
    <p:extLst>
      <p:ext uri="{BB962C8B-B14F-4D97-AF65-F5344CB8AC3E}">
        <p14:creationId xmlns:p14="http://schemas.microsoft.com/office/powerpoint/2010/main" val="40696813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Marcador de notas 2"/>
              <p:cNvSpPr>
                <a:spLocks noGrp="1"/>
              </p:cNvSpPr>
              <p:nvPr>
                <p:ph type="body" idx="1"/>
              </p:nvPr>
            </p:nvSpPr>
            <p:spPr/>
            <p:txBody>
              <a:bodyPr/>
              <a:lstStyle/>
              <a:p>
                <a:r>
                  <a:rPr lang="es-ES" sz="1200" kern="1200" dirty="0" smtClean="0">
                    <a:solidFill>
                      <a:schemeClr val="tx1"/>
                    </a:solidFill>
                    <a:effectLst/>
                    <a:latin typeface="+mn-lt"/>
                    <a:ea typeface="+mn-ea"/>
                    <a:cs typeface="+mn-cs"/>
                  </a:rPr>
                  <a:t> </a:t>
                </a:r>
                <a:endParaRPr lang="es-CO" sz="1200" kern="1200" dirty="0">
                  <a:solidFill>
                    <a:schemeClr val="tx1"/>
                  </a:solidFill>
                  <a:effectLst/>
                  <a:latin typeface="+mn-lt"/>
                  <a:ea typeface="+mn-ea"/>
                  <a:cs typeface="+mn-cs"/>
                </a:endParaRPr>
              </a:p>
              <a:p>
                <a:r>
                  <a:rPr lang="es-ES" sz="1200" b="1" i="1" kern="1200" dirty="0" err="1">
                    <a:solidFill>
                      <a:schemeClr val="tx1"/>
                    </a:solidFill>
                    <a:effectLst/>
                    <a:latin typeface="+mn-lt"/>
                    <a:ea typeface="+mn-ea"/>
                    <a:cs typeface="+mn-cs"/>
                  </a:rPr>
                  <a:t>Ec</a:t>
                </a:r>
                <a:r>
                  <a:rPr lang="es-ES" sz="1200" b="1" i="1" kern="1200" dirty="0">
                    <a:solidFill>
                      <a:schemeClr val="tx1"/>
                    </a:solidFill>
                    <a:effectLst/>
                    <a:latin typeface="+mn-lt"/>
                    <a:ea typeface="+mn-ea"/>
                    <a:cs typeface="+mn-cs"/>
                  </a:rPr>
                  <a:t> 4. Formación del azul de prusia</a:t>
                </a:r>
                <a:endParaRPr lang="es-CO" sz="1200" b="1" i="1" kern="1200" dirty="0">
                  <a:solidFill>
                    <a:schemeClr val="tx1"/>
                  </a:solidFill>
                  <a:effectLst/>
                  <a:latin typeface="+mn-lt"/>
                  <a:ea typeface="+mn-ea"/>
                  <a:cs typeface="+mn-cs"/>
                </a:endParaRPr>
              </a:p>
              <a:p>
                <a:r>
                  <a:rPr lang="es-ES" sz="1200" kern="1200" dirty="0">
                    <a:solidFill>
                      <a:schemeClr val="tx1"/>
                    </a:solidFill>
                    <a:effectLst/>
                    <a:latin typeface="+mn-lt"/>
                    <a:ea typeface="+mn-ea"/>
                    <a:cs typeface="+mn-cs"/>
                  </a:rPr>
                  <a:t> </a:t>
                </a:r>
                <a14:m>
                  <m:oMath xmlns:m="http://schemas.openxmlformats.org/officeDocument/2006/math">
                    <m:r>
                      <a:rPr lang="es-ES" sz="1200" i="1" kern="1200">
                        <a:solidFill>
                          <a:schemeClr val="tx1"/>
                        </a:solidFill>
                        <a:effectLst/>
                        <a:latin typeface="Cambria Math" panose="02040503050406030204" pitchFamily="18" charset="0"/>
                        <a:ea typeface="+mn-ea"/>
                        <a:cs typeface="+mn-cs"/>
                      </a:rPr>
                      <m:t>4</m:t>
                    </m:r>
                    <m:sSup>
                      <m:sSupPr>
                        <m:ctrlPr>
                          <a:rPr lang="es-CO" sz="1200" i="1" kern="1200">
                            <a:solidFill>
                              <a:schemeClr val="tx1"/>
                            </a:solidFill>
                            <a:effectLst/>
                            <a:latin typeface="Cambria Math" panose="02040503050406030204" pitchFamily="18" charset="0"/>
                            <a:ea typeface="+mn-ea"/>
                            <a:cs typeface="+mn-cs"/>
                          </a:rPr>
                        </m:ctrlPr>
                      </m:sSupPr>
                      <m:e>
                        <m:r>
                          <a:rPr lang="es-ES" sz="1200" i="1" kern="1200">
                            <a:solidFill>
                              <a:schemeClr val="tx1"/>
                            </a:solidFill>
                            <a:effectLst/>
                            <a:latin typeface="Cambria Math" panose="02040503050406030204" pitchFamily="18" charset="0"/>
                            <a:ea typeface="+mn-ea"/>
                            <a:cs typeface="+mn-cs"/>
                          </a:rPr>
                          <m:t>𝐹𝑒</m:t>
                        </m:r>
                      </m:e>
                      <m:sup>
                        <m:r>
                          <a:rPr lang="es-ES" sz="1200" i="1" kern="1200">
                            <a:solidFill>
                              <a:schemeClr val="tx1"/>
                            </a:solidFill>
                            <a:effectLst/>
                            <a:latin typeface="Cambria Math" panose="02040503050406030204" pitchFamily="18" charset="0"/>
                            <a:ea typeface="+mn-ea"/>
                            <a:cs typeface="+mn-cs"/>
                          </a:rPr>
                          <m:t>+2</m:t>
                        </m:r>
                      </m:sup>
                    </m:sSup>
                    <m:r>
                      <a:rPr lang="es-ES" sz="1200" i="1" kern="1200">
                        <a:solidFill>
                          <a:schemeClr val="tx1"/>
                        </a:solidFill>
                        <a:effectLst/>
                        <a:latin typeface="Cambria Math" panose="02040503050406030204" pitchFamily="18" charset="0"/>
                        <a:ea typeface="+mn-ea"/>
                        <a:cs typeface="+mn-cs"/>
                      </a:rPr>
                      <m:t> +</m:t>
                    </m:r>
                    <m:sSub>
                      <m:sSubPr>
                        <m:ctrlPr>
                          <a:rPr lang="es-CO" sz="1200" i="1" kern="1200">
                            <a:solidFill>
                              <a:schemeClr val="tx1"/>
                            </a:solidFill>
                            <a:effectLst/>
                            <a:latin typeface="Cambria Math" panose="02040503050406030204" pitchFamily="18" charset="0"/>
                            <a:ea typeface="+mn-ea"/>
                            <a:cs typeface="+mn-cs"/>
                          </a:rPr>
                        </m:ctrlPr>
                      </m:sSubPr>
                      <m:e>
                        <m:r>
                          <a:rPr lang="es-ES" sz="1200" i="1" kern="1200">
                            <a:solidFill>
                              <a:schemeClr val="tx1"/>
                            </a:solidFill>
                            <a:effectLst/>
                            <a:latin typeface="Cambria Math" panose="02040503050406030204" pitchFamily="18" charset="0"/>
                            <a:ea typeface="+mn-ea"/>
                            <a:cs typeface="+mn-cs"/>
                          </a:rPr>
                          <m:t>𝐾</m:t>
                        </m:r>
                      </m:e>
                      <m:sub>
                        <m:r>
                          <a:rPr lang="es-ES" sz="1200" i="1" kern="1200">
                            <a:solidFill>
                              <a:schemeClr val="tx1"/>
                            </a:solidFill>
                            <a:effectLst/>
                            <a:latin typeface="Cambria Math" panose="02040503050406030204" pitchFamily="18" charset="0"/>
                            <a:ea typeface="+mn-ea"/>
                            <a:cs typeface="+mn-cs"/>
                          </a:rPr>
                          <m:t>3</m:t>
                        </m:r>
                      </m:sub>
                    </m:sSub>
                    <m:r>
                      <a:rPr lang="es-ES" sz="1200" i="1" kern="1200">
                        <a:solidFill>
                          <a:schemeClr val="tx1"/>
                        </a:solidFill>
                        <a:effectLst/>
                        <a:latin typeface="Cambria Math" panose="02040503050406030204" pitchFamily="18" charset="0"/>
                        <a:ea typeface="+mn-ea"/>
                        <a:cs typeface="+mn-cs"/>
                      </a:rPr>
                      <m:t>[</m:t>
                    </m:r>
                    <m:r>
                      <a:rPr lang="es-ES" sz="1200" i="1" kern="1200">
                        <a:solidFill>
                          <a:schemeClr val="tx1"/>
                        </a:solidFill>
                        <a:effectLst/>
                        <a:latin typeface="Cambria Math" panose="02040503050406030204" pitchFamily="18" charset="0"/>
                        <a:ea typeface="+mn-ea"/>
                        <a:cs typeface="+mn-cs"/>
                      </a:rPr>
                      <m:t>𝐹𝑒</m:t>
                    </m:r>
                    <m:sSub>
                      <m:sSubPr>
                        <m:ctrlPr>
                          <a:rPr lang="es-CO" sz="1200" i="1" kern="1200">
                            <a:solidFill>
                              <a:schemeClr val="tx1"/>
                            </a:solidFill>
                            <a:effectLst/>
                            <a:latin typeface="Cambria Math" panose="02040503050406030204" pitchFamily="18" charset="0"/>
                            <a:ea typeface="+mn-ea"/>
                            <a:cs typeface="+mn-cs"/>
                          </a:rPr>
                        </m:ctrlPr>
                      </m:sSubPr>
                      <m:e>
                        <m:r>
                          <a:rPr lang="es-ES" sz="1200" i="1" kern="1200">
                            <a:solidFill>
                              <a:schemeClr val="tx1"/>
                            </a:solidFill>
                            <a:effectLst/>
                            <a:latin typeface="Cambria Math" panose="02040503050406030204" pitchFamily="18" charset="0"/>
                            <a:ea typeface="+mn-ea"/>
                            <a:cs typeface="+mn-cs"/>
                          </a:rPr>
                          <m:t>(</m:t>
                        </m:r>
                        <m:r>
                          <a:rPr lang="es-ES" sz="1200" i="1" kern="1200">
                            <a:solidFill>
                              <a:schemeClr val="tx1"/>
                            </a:solidFill>
                            <a:effectLst/>
                            <a:latin typeface="Cambria Math" panose="02040503050406030204" pitchFamily="18" charset="0"/>
                            <a:ea typeface="+mn-ea"/>
                            <a:cs typeface="+mn-cs"/>
                          </a:rPr>
                          <m:t>𝐶𝑁</m:t>
                        </m:r>
                        <m:r>
                          <a:rPr lang="es-ES" sz="1200" i="1" kern="1200">
                            <a:solidFill>
                              <a:schemeClr val="tx1"/>
                            </a:solidFill>
                            <a:effectLst/>
                            <a:latin typeface="Cambria Math" panose="02040503050406030204" pitchFamily="18" charset="0"/>
                            <a:ea typeface="+mn-ea"/>
                            <a:cs typeface="+mn-cs"/>
                          </a:rPr>
                          <m:t>)</m:t>
                        </m:r>
                      </m:e>
                      <m:sub>
                        <m:r>
                          <a:rPr lang="es-ES" sz="1200" i="1" kern="1200">
                            <a:solidFill>
                              <a:schemeClr val="tx1"/>
                            </a:solidFill>
                            <a:effectLst/>
                            <a:latin typeface="Cambria Math" panose="02040503050406030204" pitchFamily="18" charset="0"/>
                            <a:ea typeface="+mn-ea"/>
                            <a:cs typeface="+mn-cs"/>
                          </a:rPr>
                          <m:t>6</m:t>
                        </m:r>
                      </m:sub>
                    </m:sSub>
                    <m:r>
                      <a:rPr lang="es-ES" sz="1200" i="1" kern="1200">
                        <a:solidFill>
                          <a:schemeClr val="tx1"/>
                        </a:solidFill>
                        <a:effectLst/>
                        <a:latin typeface="Cambria Math" panose="02040503050406030204" pitchFamily="18" charset="0"/>
                        <a:ea typeface="+mn-ea"/>
                        <a:cs typeface="+mn-cs"/>
                      </a:rPr>
                      <m:t>]→</m:t>
                    </m:r>
                    <m:sSup>
                      <m:sSupPr>
                        <m:ctrlPr>
                          <a:rPr lang="es-CO" sz="1200" i="1" kern="1200">
                            <a:solidFill>
                              <a:schemeClr val="tx1"/>
                            </a:solidFill>
                            <a:effectLst/>
                            <a:latin typeface="Cambria Math" panose="02040503050406030204" pitchFamily="18" charset="0"/>
                            <a:ea typeface="+mn-ea"/>
                            <a:cs typeface="+mn-cs"/>
                          </a:rPr>
                        </m:ctrlPr>
                      </m:sSupPr>
                      <m:e>
                        <m:r>
                          <a:rPr lang="es-ES" sz="1200" i="1" kern="1200">
                            <a:solidFill>
                              <a:schemeClr val="tx1"/>
                            </a:solidFill>
                            <a:effectLst/>
                            <a:latin typeface="Cambria Math" panose="02040503050406030204" pitchFamily="18" charset="0"/>
                            <a:ea typeface="+mn-ea"/>
                            <a:cs typeface="+mn-cs"/>
                          </a:rPr>
                          <m:t>𝐹𝑒</m:t>
                        </m:r>
                      </m:e>
                      <m:sup>
                        <m:r>
                          <a:rPr lang="es-ES" sz="1200" i="1" kern="1200">
                            <a:solidFill>
                              <a:schemeClr val="tx1"/>
                            </a:solidFill>
                            <a:effectLst/>
                            <a:latin typeface="Cambria Math" panose="02040503050406030204" pitchFamily="18" charset="0"/>
                            <a:ea typeface="+mn-ea"/>
                            <a:cs typeface="+mn-cs"/>
                          </a:rPr>
                          <m:t>+3</m:t>
                        </m:r>
                      </m:sup>
                    </m:sSup>
                    <m:r>
                      <a:rPr lang="es-ES" sz="1200" i="1" kern="1200">
                        <a:solidFill>
                          <a:schemeClr val="tx1"/>
                        </a:solidFill>
                        <a:effectLst/>
                        <a:latin typeface="Cambria Math" panose="02040503050406030204" pitchFamily="18" charset="0"/>
                        <a:ea typeface="+mn-ea"/>
                        <a:cs typeface="+mn-cs"/>
                      </a:rPr>
                      <m:t>[</m:t>
                    </m:r>
                    <m:r>
                      <a:rPr lang="es-ES" sz="1200" i="1" kern="1200">
                        <a:solidFill>
                          <a:schemeClr val="tx1"/>
                        </a:solidFill>
                        <a:effectLst/>
                        <a:latin typeface="Cambria Math" panose="02040503050406030204" pitchFamily="18" charset="0"/>
                        <a:ea typeface="+mn-ea"/>
                        <a:cs typeface="+mn-cs"/>
                      </a:rPr>
                      <m:t>𝐹𝑒</m:t>
                    </m:r>
                    <m:sSub>
                      <m:sSubPr>
                        <m:ctrlPr>
                          <a:rPr lang="es-CO" sz="1200" i="1" kern="1200">
                            <a:solidFill>
                              <a:schemeClr val="tx1"/>
                            </a:solidFill>
                            <a:effectLst/>
                            <a:latin typeface="Cambria Math" panose="02040503050406030204" pitchFamily="18" charset="0"/>
                            <a:ea typeface="+mn-ea"/>
                            <a:cs typeface="+mn-cs"/>
                          </a:rPr>
                        </m:ctrlPr>
                      </m:sSubPr>
                      <m:e>
                        <m:r>
                          <a:rPr lang="es-ES" sz="1200" i="1" kern="1200">
                            <a:solidFill>
                              <a:schemeClr val="tx1"/>
                            </a:solidFill>
                            <a:effectLst/>
                            <a:latin typeface="Cambria Math" panose="02040503050406030204" pitchFamily="18" charset="0"/>
                            <a:ea typeface="+mn-ea"/>
                            <a:cs typeface="+mn-cs"/>
                          </a:rPr>
                          <m:t>(</m:t>
                        </m:r>
                        <m:r>
                          <a:rPr lang="es-ES" sz="1200" i="1" kern="1200">
                            <a:solidFill>
                              <a:schemeClr val="tx1"/>
                            </a:solidFill>
                            <a:effectLst/>
                            <a:latin typeface="Cambria Math" panose="02040503050406030204" pitchFamily="18" charset="0"/>
                            <a:ea typeface="+mn-ea"/>
                            <a:cs typeface="+mn-cs"/>
                          </a:rPr>
                          <m:t>𝐶𝑁</m:t>
                        </m:r>
                        <m:r>
                          <a:rPr lang="es-ES" sz="1200" i="1" kern="1200">
                            <a:solidFill>
                              <a:schemeClr val="tx1"/>
                            </a:solidFill>
                            <a:effectLst/>
                            <a:latin typeface="Cambria Math" panose="02040503050406030204" pitchFamily="18" charset="0"/>
                            <a:ea typeface="+mn-ea"/>
                            <a:cs typeface="+mn-cs"/>
                          </a:rPr>
                          <m:t>)</m:t>
                        </m:r>
                      </m:e>
                      <m:sub>
                        <m:r>
                          <a:rPr lang="es-ES" sz="1200" i="1" kern="1200">
                            <a:solidFill>
                              <a:schemeClr val="tx1"/>
                            </a:solidFill>
                            <a:effectLst/>
                            <a:latin typeface="Cambria Math" panose="02040503050406030204" pitchFamily="18" charset="0"/>
                            <a:ea typeface="+mn-ea"/>
                            <a:cs typeface="+mn-cs"/>
                          </a:rPr>
                          <m:t>6</m:t>
                        </m:r>
                      </m:sub>
                    </m:sSub>
                    <m:r>
                      <a:rPr lang="es-ES" sz="1200" i="1" kern="1200">
                        <a:solidFill>
                          <a:schemeClr val="tx1"/>
                        </a:solidFill>
                        <a:effectLst/>
                        <a:latin typeface="Cambria Math" panose="02040503050406030204" pitchFamily="18" charset="0"/>
                        <a:ea typeface="+mn-ea"/>
                        <a:cs typeface="+mn-cs"/>
                      </a:rPr>
                      <m:t>] + 3</m:t>
                    </m:r>
                    <m:r>
                      <a:rPr lang="es-ES" sz="1200" i="1" kern="1200">
                        <a:solidFill>
                          <a:schemeClr val="tx1"/>
                        </a:solidFill>
                        <a:effectLst/>
                        <a:latin typeface="Cambria Math" panose="02040503050406030204" pitchFamily="18" charset="0"/>
                        <a:ea typeface="+mn-ea"/>
                        <a:cs typeface="+mn-cs"/>
                      </a:rPr>
                      <m:t>𝐾</m:t>
                    </m:r>
                  </m:oMath>
                </a14:m>
                <a:r>
                  <a:rPr lang="es-CO" sz="1200" kern="1200" dirty="0" smtClean="0">
                    <a:solidFill>
                      <a:schemeClr val="tx1"/>
                    </a:solidFill>
                    <a:effectLst/>
                    <a:latin typeface="+mn-lt"/>
                    <a:ea typeface="+mn-ea"/>
                    <a:cs typeface="+mn-cs"/>
                  </a:rPr>
                  <a:t>, Azul</a:t>
                </a:r>
                <a:r>
                  <a:rPr lang="es-CO" sz="1200" kern="1200" baseline="0" dirty="0" smtClean="0">
                    <a:solidFill>
                      <a:schemeClr val="tx1"/>
                    </a:solidFill>
                    <a:effectLst/>
                    <a:latin typeface="+mn-lt"/>
                    <a:ea typeface="+mn-ea"/>
                    <a:cs typeface="+mn-cs"/>
                  </a:rPr>
                  <a:t> de prusia o Azul </a:t>
                </a:r>
                <a:r>
                  <a:rPr lang="es-CO" sz="1200" kern="1200" baseline="0" dirty="0" err="1" smtClean="0">
                    <a:solidFill>
                      <a:schemeClr val="tx1"/>
                    </a:solidFill>
                    <a:effectLst/>
                    <a:latin typeface="+mn-lt"/>
                    <a:ea typeface="+mn-ea"/>
                    <a:cs typeface="+mn-cs"/>
                  </a:rPr>
                  <a:t>turbull</a:t>
                </a:r>
                <a:endParaRPr lang="es-CO" sz="1200" kern="1200" dirty="0">
                  <a:solidFill>
                    <a:schemeClr val="tx1"/>
                  </a:solidFill>
                  <a:effectLst/>
                  <a:latin typeface="+mn-lt"/>
                  <a:ea typeface="+mn-ea"/>
                  <a:cs typeface="+mn-cs"/>
                </a:endParaRPr>
              </a:p>
              <a:p>
                <a:endParaRPr lang="es-CO" dirty="0" smtClean="0"/>
              </a:p>
              <a:p>
                <a:r>
                  <a:rPr lang="es-CO" dirty="0" smtClean="0"/>
                  <a:t>Se probaron tres en </a:t>
                </a:r>
                <a:r>
                  <a:rPr lang="es-CO" dirty="0" err="1" smtClean="0"/>
                  <a:t>mascarantes</a:t>
                </a:r>
                <a:r>
                  <a:rPr lang="es-CO" dirty="0" smtClean="0"/>
                  <a:t>, Amoniaco</a:t>
                </a:r>
                <a:r>
                  <a:rPr lang="es-CO" baseline="0" dirty="0" smtClean="0"/>
                  <a:t>, </a:t>
                </a:r>
                <a:r>
                  <a:rPr lang="es-CO" baseline="0" dirty="0" err="1" smtClean="0"/>
                  <a:t>fenantrolina</a:t>
                </a:r>
                <a:r>
                  <a:rPr lang="es-CO" baseline="0" dirty="0" smtClean="0"/>
                  <a:t> y </a:t>
                </a:r>
                <a:r>
                  <a:rPr lang="es-CO" baseline="0" dirty="0" err="1" smtClean="0"/>
                  <a:t>Ferricianuro</a:t>
                </a:r>
                <a:r>
                  <a:rPr lang="es-CO" baseline="0" dirty="0" smtClean="0"/>
                  <a:t>.</a:t>
                </a:r>
              </a:p>
              <a:p>
                <a:endParaRPr lang="es-CO" baseline="0" dirty="0" smtClean="0"/>
              </a:p>
              <a:p>
                <a:r>
                  <a:rPr lang="es-CO" baseline="0" dirty="0" smtClean="0"/>
                  <a:t>Como sucede el enmascaramiento????, a quienes enmascara el </a:t>
                </a:r>
                <a:r>
                  <a:rPr lang="es-CO" baseline="0" dirty="0" err="1" smtClean="0"/>
                  <a:t>farri</a:t>
                </a:r>
                <a:r>
                  <a:rPr lang="es-CO" baseline="0" dirty="0" smtClean="0"/>
                  <a:t>??</a:t>
                </a:r>
                <a:endParaRPr lang="es-CO" dirty="0"/>
              </a:p>
            </p:txBody>
          </p:sp>
        </mc:Choice>
        <mc:Fallback xmlns="">
          <p:sp>
            <p:nvSpPr>
              <p:cNvPr id="3" name="Marcador de notas 2"/>
              <p:cNvSpPr>
                <a:spLocks noGrp="1"/>
              </p:cNvSpPr>
              <p:nvPr>
                <p:ph type="body" idx="1"/>
              </p:nvPr>
            </p:nvSpPr>
            <p:spPr/>
            <p:txBody>
              <a:bodyPr/>
              <a:lstStyle/>
              <a:p>
                <a:r>
                  <a:rPr lang="es-ES" sz="1200" kern="1200" dirty="0" smtClean="0">
                    <a:solidFill>
                      <a:schemeClr val="tx1"/>
                    </a:solidFill>
                    <a:effectLst/>
                    <a:latin typeface="+mn-lt"/>
                    <a:ea typeface="+mn-ea"/>
                    <a:cs typeface="+mn-cs"/>
                  </a:rPr>
                  <a:t> </a:t>
                </a:r>
                <a:endParaRPr lang="es-CO" sz="1200" kern="1200" dirty="0">
                  <a:solidFill>
                    <a:schemeClr val="tx1"/>
                  </a:solidFill>
                  <a:effectLst/>
                  <a:latin typeface="+mn-lt"/>
                  <a:ea typeface="+mn-ea"/>
                  <a:cs typeface="+mn-cs"/>
                </a:endParaRPr>
              </a:p>
              <a:p>
                <a:r>
                  <a:rPr lang="es-ES" sz="1200" b="1" i="1" kern="1200" dirty="0" err="1">
                    <a:solidFill>
                      <a:schemeClr val="tx1"/>
                    </a:solidFill>
                    <a:effectLst/>
                    <a:latin typeface="+mn-lt"/>
                    <a:ea typeface="+mn-ea"/>
                    <a:cs typeface="+mn-cs"/>
                  </a:rPr>
                  <a:t>Ec</a:t>
                </a:r>
                <a:r>
                  <a:rPr lang="es-ES" sz="1200" b="1" i="1" kern="1200" dirty="0">
                    <a:solidFill>
                      <a:schemeClr val="tx1"/>
                    </a:solidFill>
                    <a:effectLst/>
                    <a:latin typeface="+mn-lt"/>
                    <a:ea typeface="+mn-ea"/>
                    <a:cs typeface="+mn-cs"/>
                  </a:rPr>
                  <a:t> 4. Formación del azul de prusia</a:t>
                </a:r>
                <a:endParaRPr lang="es-CO" sz="1200" b="1" i="1" kern="1200" dirty="0">
                  <a:solidFill>
                    <a:schemeClr val="tx1"/>
                  </a:solidFill>
                  <a:effectLst/>
                  <a:latin typeface="+mn-lt"/>
                  <a:ea typeface="+mn-ea"/>
                  <a:cs typeface="+mn-cs"/>
                </a:endParaRPr>
              </a:p>
              <a:p>
                <a:r>
                  <a:rPr lang="es-ES" sz="1200" kern="1200" dirty="0">
                    <a:solidFill>
                      <a:schemeClr val="tx1"/>
                    </a:solidFill>
                    <a:effectLst/>
                    <a:latin typeface="+mn-lt"/>
                    <a:ea typeface="+mn-ea"/>
                    <a:cs typeface="+mn-cs"/>
                  </a:rPr>
                  <a:t> </a:t>
                </a:r>
                <a:r>
                  <a:rPr lang="es-ES" sz="1200" i="0" kern="1200">
                    <a:solidFill>
                      <a:schemeClr val="tx1"/>
                    </a:solidFill>
                    <a:effectLst/>
                    <a:latin typeface="+mn-lt"/>
                    <a:ea typeface="+mn-ea"/>
                    <a:cs typeface="+mn-cs"/>
                  </a:rPr>
                  <a:t>4</a:t>
                </a:r>
                <a:r>
                  <a:rPr lang="es-CO" sz="1200" i="0" kern="1200">
                    <a:solidFill>
                      <a:schemeClr val="tx1"/>
                    </a:solidFill>
                    <a:effectLst/>
                    <a:latin typeface="+mn-lt"/>
                    <a:ea typeface="+mn-ea"/>
                    <a:cs typeface="+mn-cs"/>
                  </a:rPr>
                  <a:t>〖</a:t>
                </a:r>
                <a:r>
                  <a:rPr lang="es-ES" sz="1200" i="0" kern="1200">
                    <a:solidFill>
                      <a:schemeClr val="tx1"/>
                    </a:solidFill>
                    <a:effectLst/>
                    <a:latin typeface="+mn-lt"/>
                    <a:ea typeface="+mn-ea"/>
                    <a:cs typeface="+mn-cs"/>
                  </a:rPr>
                  <a:t>𝐹𝑒</a:t>
                </a:r>
                <a:r>
                  <a:rPr lang="es-CO" sz="1200" i="0" kern="1200">
                    <a:solidFill>
                      <a:schemeClr val="tx1"/>
                    </a:solidFill>
                    <a:effectLst/>
                    <a:latin typeface="+mn-lt"/>
                    <a:ea typeface="+mn-ea"/>
                    <a:cs typeface="+mn-cs"/>
                  </a:rPr>
                  <a:t>〗^(</a:t>
                </a:r>
                <a:r>
                  <a:rPr lang="es-ES" sz="1200" i="0" kern="1200">
                    <a:solidFill>
                      <a:schemeClr val="tx1"/>
                    </a:solidFill>
                    <a:effectLst/>
                    <a:latin typeface="+mn-lt"/>
                    <a:ea typeface="+mn-ea"/>
                    <a:cs typeface="+mn-cs"/>
                  </a:rPr>
                  <a:t>+2</a:t>
                </a:r>
                <a:r>
                  <a:rPr lang="es-CO" sz="1200" i="0" kern="1200">
                    <a:solidFill>
                      <a:schemeClr val="tx1"/>
                    </a:solidFill>
                    <a:effectLst/>
                    <a:latin typeface="+mn-lt"/>
                    <a:ea typeface="+mn-ea"/>
                    <a:cs typeface="+mn-cs"/>
                  </a:rPr>
                  <a:t>)</a:t>
                </a:r>
                <a:r>
                  <a:rPr lang="es-ES" sz="1200" i="0" kern="1200">
                    <a:solidFill>
                      <a:schemeClr val="tx1"/>
                    </a:solidFill>
                    <a:effectLst/>
                    <a:latin typeface="+mn-lt"/>
                    <a:ea typeface="+mn-ea"/>
                    <a:cs typeface="+mn-cs"/>
                  </a:rPr>
                  <a:t>  +𝐾</a:t>
                </a:r>
                <a:r>
                  <a:rPr lang="es-CO" sz="1200" i="0" kern="1200">
                    <a:solidFill>
                      <a:schemeClr val="tx1"/>
                    </a:solidFill>
                    <a:effectLst/>
                    <a:latin typeface="+mn-lt"/>
                    <a:ea typeface="+mn-ea"/>
                    <a:cs typeface="+mn-cs"/>
                  </a:rPr>
                  <a:t>_</a:t>
                </a:r>
                <a:r>
                  <a:rPr lang="es-ES" sz="1200" i="0" kern="1200">
                    <a:solidFill>
                      <a:schemeClr val="tx1"/>
                    </a:solidFill>
                    <a:effectLst/>
                    <a:latin typeface="+mn-lt"/>
                    <a:ea typeface="+mn-ea"/>
                    <a:cs typeface="+mn-cs"/>
                  </a:rPr>
                  <a:t>3 [𝐹𝑒</a:t>
                </a:r>
                <a:r>
                  <a:rPr lang="es-CO" sz="1200" i="0" kern="1200">
                    <a:solidFill>
                      <a:schemeClr val="tx1"/>
                    </a:solidFill>
                    <a:effectLst/>
                    <a:latin typeface="+mn-lt"/>
                    <a:ea typeface="+mn-ea"/>
                    <a:cs typeface="+mn-cs"/>
                  </a:rPr>
                  <a:t>〖</a:t>
                </a:r>
                <a:r>
                  <a:rPr lang="es-ES" sz="1200" i="0" kern="1200">
                    <a:solidFill>
                      <a:schemeClr val="tx1"/>
                    </a:solidFill>
                    <a:effectLst/>
                    <a:latin typeface="+mn-lt"/>
                    <a:ea typeface="+mn-ea"/>
                    <a:cs typeface="+mn-cs"/>
                  </a:rPr>
                  <a:t>(𝐶𝑁)</a:t>
                </a:r>
                <a:r>
                  <a:rPr lang="es-CO" sz="1200" i="0" kern="1200">
                    <a:solidFill>
                      <a:schemeClr val="tx1"/>
                    </a:solidFill>
                    <a:effectLst/>
                    <a:latin typeface="+mn-lt"/>
                    <a:ea typeface="+mn-ea"/>
                    <a:cs typeface="+mn-cs"/>
                  </a:rPr>
                  <a:t>〗_</a:t>
                </a:r>
                <a:r>
                  <a:rPr lang="es-ES" sz="1200" i="0" kern="1200">
                    <a:solidFill>
                      <a:schemeClr val="tx1"/>
                    </a:solidFill>
                    <a:effectLst/>
                    <a:latin typeface="+mn-lt"/>
                    <a:ea typeface="+mn-ea"/>
                    <a:cs typeface="+mn-cs"/>
                  </a:rPr>
                  <a:t>6]→</a:t>
                </a:r>
                <a:r>
                  <a:rPr lang="es-CO" sz="1200" i="0" kern="1200">
                    <a:solidFill>
                      <a:schemeClr val="tx1"/>
                    </a:solidFill>
                    <a:effectLst/>
                    <a:latin typeface="+mn-lt"/>
                    <a:ea typeface="+mn-ea"/>
                    <a:cs typeface="+mn-cs"/>
                  </a:rPr>
                  <a:t>〖</a:t>
                </a:r>
                <a:r>
                  <a:rPr lang="es-ES" sz="1200" i="0" kern="1200">
                    <a:solidFill>
                      <a:schemeClr val="tx1"/>
                    </a:solidFill>
                    <a:effectLst/>
                    <a:latin typeface="+mn-lt"/>
                    <a:ea typeface="+mn-ea"/>
                    <a:cs typeface="+mn-cs"/>
                  </a:rPr>
                  <a:t>𝐹𝑒</a:t>
                </a:r>
                <a:r>
                  <a:rPr lang="es-CO" sz="1200" i="0" kern="1200">
                    <a:solidFill>
                      <a:schemeClr val="tx1"/>
                    </a:solidFill>
                    <a:effectLst/>
                    <a:latin typeface="+mn-lt"/>
                    <a:ea typeface="+mn-ea"/>
                    <a:cs typeface="+mn-cs"/>
                  </a:rPr>
                  <a:t>〗^(</a:t>
                </a:r>
                <a:r>
                  <a:rPr lang="es-ES" sz="1200" i="0" kern="1200">
                    <a:solidFill>
                      <a:schemeClr val="tx1"/>
                    </a:solidFill>
                    <a:effectLst/>
                    <a:latin typeface="+mn-lt"/>
                    <a:ea typeface="+mn-ea"/>
                    <a:cs typeface="+mn-cs"/>
                  </a:rPr>
                  <a:t>+3</a:t>
                </a:r>
                <a:r>
                  <a:rPr lang="es-CO" sz="1200" i="0" kern="1200">
                    <a:solidFill>
                      <a:schemeClr val="tx1"/>
                    </a:solidFill>
                    <a:effectLst/>
                    <a:latin typeface="+mn-lt"/>
                    <a:ea typeface="+mn-ea"/>
                    <a:cs typeface="+mn-cs"/>
                  </a:rPr>
                  <a:t>)</a:t>
                </a:r>
                <a:r>
                  <a:rPr lang="es-ES" sz="1200" i="0" kern="1200">
                    <a:solidFill>
                      <a:schemeClr val="tx1"/>
                    </a:solidFill>
                    <a:effectLst/>
                    <a:latin typeface="+mn-lt"/>
                    <a:ea typeface="+mn-ea"/>
                    <a:cs typeface="+mn-cs"/>
                  </a:rPr>
                  <a:t> [𝐹𝑒</a:t>
                </a:r>
                <a:r>
                  <a:rPr lang="es-CO" sz="1200" i="0" kern="1200">
                    <a:solidFill>
                      <a:schemeClr val="tx1"/>
                    </a:solidFill>
                    <a:effectLst/>
                    <a:latin typeface="+mn-lt"/>
                    <a:ea typeface="+mn-ea"/>
                    <a:cs typeface="+mn-cs"/>
                  </a:rPr>
                  <a:t>〖</a:t>
                </a:r>
                <a:r>
                  <a:rPr lang="es-ES" sz="1200" i="0" kern="1200">
                    <a:solidFill>
                      <a:schemeClr val="tx1"/>
                    </a:solidFill>
                    <a:effectLst/>
                    <a:latin typeface="+mn-lt"/>
                    <a:ea typeface="+mn-ea"/>
                    <a:cs typeface="+mn-cs"/>
                  </a:rPr>
                  <a:t>(𝐶𝑁)</a:t>
                </a:r>
                <a:r>
                  <a:rPr lang="es-CO" sz="1200" i="0" kern="1200">
                    <a:solidFill>
                      <a:schemeClr val="tx1"/>
                    </a:solidFill>
                    <a:effectLst/>
                    <a:latin typeface="+mn-lt"/>
                    <a:ea typeface="+mn-ea"/>
                    <a:cs typeface="+mn-cs"/>
                  </a:rPr>
                  <a:t>〗_</a:t>
                </a:r>
                <a:r>
                  <a:rPr lang="es-ES" sz="1200" i="0" kern="1200">
                    <a:solidFill>
                      <a:schemeClr val="tx1"/>
                    </a:solidFill>
                    <a:effectLst/>
                    <a:latin typeface="+mn-lt"/>
                    <a:ea typeface="+mn-ea"/>
                    <a:cs typeface="+mn-cs"/>
                  </a:rPr>
                  <a:t>6] + 3𝐾</a:t>
                </a:r>
                <a:r>
                  <a:rPr lang="es-CO" sz="1200" kern="1200" dirty="0" smtClean="0">
                    <a:solidFill>
                      <a:schemeClr val="tx1"/>
                    </a:solidFill>
                    <a:effectLst/>
                    <a:latin typeface="+mn-lt"/>
                    <a:ea typeface="+mn-ea"/>
                    <a:cs typeface="+mn-cs"/>
                  </a:rPr>
                  <a:t>, Azul</a:t>
                </a:r>
                <a:r>
                  <a:rPr lang="es-CO" sz="1200" kern="1200" baseline="0" dirty="0" smtClean="0">
                    <a:solidFill>
                      <a:schemeClr val="tx1"/>
                    </a:solidFill>
                    <a:effectLst/>
                    <a:latin typeface="+mn-lt"/>
                    <a:ea typeface="+mn-ea"/>
                    <a:cs typeface="+mn-cs"/>
                  </a:rPr>
                  <a:t> de prusia o Azul </a:t>
                </a:r>
                <a:r>
                  <a:rPr lang="es-CO" sz="1200" kern="1200" baseline="0" dirty="0" err="1" smtClean="0">
                    <a:solidFill>
                      <a:schemeClr val="tx1"/>
                    </a:solidFill>
                    <a:effectLst/>
                    <a:latin typeface="+mn-lt"/>
                    <a:ea typeface="+mn-ea"/>
                    <a:cs typeface="+mn-cs"/>
                  </a:rPr>
                  <a:t>turbull</a:t>
                </a:r>
                <a:endParaRPr lang="es-CO" sz="1200" kern="1200" dirty="0">
                  <a:solidFill>
                    <a:schemeClr val="tx1"/>
                  </a:solidFill>
                  <a:effectLst/>
                  <a:latin typeface="+mn-lt"/>
                  <a:ea typeface="+mn-ea"/>
                  <a:cs typeface="+mn-cs"/>
                </a:endParaRPr>
              </a:p>
              <a:p>
                <a:endParaRPr lang="es-CO" dirty="0" smtClean="0"/>
              </a:p>
              <a:p>
                <a:r>
                  <a:rPr lang="es-CO" dirty="0" smtClean="0"/>
                  <a:t>Se probaron tres en </a:t>
                </a:r>
                <a:r>
                  <a:rPr lang="es-CO" dirty="0" err="1" smtClean="0"/>
                  <a:t>mascarantes</a:t>
                </a:r>
                <a:r>
                  <a:rPr lang="es-CO" dirty="0" smtClean="0"/>
                  <a:t>, Amoniaco</a:t>
                </a:r>
                <a:r>
                  <a:rPr lang="es-CO" baseline="0" dirty="0" smtClean="0"/>
                  <a:t>, </a:t>
                </a:r>
                <a:r>
                  <a:rPr lang="es-CO" baseline="0" dirty="0" err="1" smtClean="0"/>
                  <a:t>fenantrolina</a:t>
                </a:r>
                <a:r>
                  <a:rPr lang="es-CO" baseline="0" dirty="0" smtClean="0"/>
                  <a:t> y </a:t>
                </a:r>
                <a:r>
                  <a:rPr lang="es-CO" baseline="0" dirty="0" err="1" smtClean="0"/>
                  <a:t>Ferricianuro</a:t>
                </a:r>
                <a:r>
                  <a:rPr lang="es-CO" baseline="0" dirty="0" smtClean="0"/>
                  <a:t>.</a:t>
                </a:r>
              </a:p>
              <a:p>
                <a:endParaRPr lang="es-CO" baseline="0" dirty="0" smtClean="0"/>
              </a:p>
              <a:p>
                <a:r>
                  <a:rPr lang="es-CO" baseline="0" dirty="0" smtClean="0"/>
                  <a:t>Como sucede el enmascaramiento????, a quienes enmascara el </a:t>
                </a:r>
                <a:r>
                  <a:rPr lang="es-CO" baseline="0" dirty="0" err="1" smtClean="0"/>
                  <a:t>farri</a:t>
                </a:r>
                <a:r>
                  <a:rPr lang="es-CO" baseline="0" dirty="0" smtClean="0"/>
                  <a:t>??</a:t>
                </a:r>
                <a:endParaRPr lang="es-CO" dirty="0"/>
              </a:p>
            </p:txBody>
          </p:sp>
        </mc:Fallback>
      </mc:AlternateContent>
      <p:sp>
        <p:nvSpPr>
          <p:cNvPr id="4" name="Marcador de número de diapositiva 3"/>
          <p:cNvSpPr>
            <a:spLocks noGrp="1"/>
          </p:cNvSpPr>
          <p:nvPr>
            <p:ph type="sldNum" sz="quarter" idx="10"/>
          </p:nvPr>
        </p:nvSpPr>
        <p:spPr/>
        <p:txBody>
          <a:bodyPr/>
          <a:lstStyle/>
          <a:p>
            <a:fld id="{4CAACB1A-FFD4-4C69-B4BD-7438C47AC7DF}" type="slidenum">
              <a:rPr lang="es-CO" smtClean="0"/>
              <a:t>12</a:t>
            </a:fld>
            <a:endParaRPr lang="es-CO"/>
          </a:p>
        </p:txBody>
      </p:sp>
    </p:spTree>
    <p:extLst>
      <p:ext uri="{BB962C8B-B14F-4D97-AF65-F5344CB8AC3E}">
        <p14:creationId xmlns:p14="http://schemas.microsoft.com/office/powerpoint/2010/main" val="8244565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4CAACB1A-FFD4-4C69-B4BD-7438C47AC7DF}" type="slidenum">
              <a:rPr lang="es-CO" smtClean="0"/>
              <a:t>13</a:t>
            </a:fld>
            <a:endParaRPr lang="es-CO"/>
          </a:p>
        </p:txBody>
      </p:sp>
    </p:spTree>
    <p:extLst>
      <p:ext uri="{BB962C8B-B14F-4D97-AF65-F5344CB8AC3E}">
        <p14:creationId xmlns:p14="http://schemas.microsoft.com/office/powerpoint/2010/main" val="39458201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Las concentraciones</a:t>
            </a:r>
            <a:r>
              <a:rPr lang="es-CO" baseline="0" dirty="0" smtClean="0"/>
              <a:t> de terminadas se realizaron por el método de </a:t>
            </a:r>
            <a:r>
              <a:rPr lang="es-CO" baseline="0" dirty="0" err="1" smtClean="0"/>
              <a:t>adicion</a:t>
            </a:r>
            <a:r>
              <a:rPr lang="es-CO" baseline="0" dirty="0" smtClean="0"/>
              <a:t> estándar, que consiste en la adición sucesiva de concentraciones conocidas del </a:t>
            </a:r>
            <a:r>
              <a:rPr lang="es-CO" baseline="0" dirty="0" err="1" smtClean="0"/>
              <a:t>analito</a:t>
            </a:r>
            <a:r>
              <a:rPr lang="es-CO" baseline="0" dirty="0" smtClean="0"/>
              <a:t> en la celda.</a:t>
            </a:r>
            <a:endParaRPr lang="es-CO" dirty="0"/>
          </a:p>
        </p:txBody>
      </p:sp>
      <p:sp>
        <p:nvSpPr>
          <p:cNvPr id="4" name="Marcador de número de diapositiva 3"/>
          <p:cNvSpPr>
            <a:spLocks noGrp="1"/>
          </p:cNvSpPr>
          <p:nvPr>
            <p:ph type="sldNum" sz="quarter" idx="10"/>
          </p:nvPr>
        </p:nvSpPr>
        <p:spPr/>
        <p:txBody>
          <a:bodyPr/>
          <a:lstStyle/>
          <a:p>
            <a:fld id="{4CAACB1A-FFD4-4C69-B4BD-7438C47AC7DF}" type="slidenum">
              <a:rPr lang="es-CO" smtClean="0"/>
              <a:t>14</a:t>
            </a:fld>
            <a:endParaRPr lang="es-CO"/>
          </a:p>
        </p:txBody>
      </p:sp>
    </p:spTree>
    <p:extLst>
      <p:ext uri="{BB962C8B-B14F-4D97-AF65-F5344CB8AC3E}">
        <p14:creationId xmlns:p14="http://schemas.microsoft.com/office/powerpoint/2010/main" val="19119152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Diferencia</a:t>
            </a:r>
            <a:r>
              <a:rPr lang="es-CO" baseline="0" dirty="0" smtClean="0"/>
              <a:t> en los resultados </a:t>
            </a:r>
            <a:r>
              <a:rPr lang="es-CO" baseline="0" dirty="0" err="1" smtClean="0"/>
              <a:t>dia</a:t>
            </a:r>
            <a:r>
              <a:rPr lang="es-CO" baseline="0" dirty="0" smtClean="0"/>
              <a:t> 1 y </a:t>
            </a:r>
            <a:r>
              <a:rPr lang="es-CO" baseline="0" dirty="0" err="1" smtClean="0"/>
              <a:t>dia</a:t>
            </a:r>
            <a:r>
              <a:rPr lang="es-CO" baseline="0" dirty="0" smtClean="0"/>
              <a:t> 2, explicación de la dosificación del floculante………poliacrilamida </a:t>
            </a:r>
            <a:r>
              <a:rPr lang="es-CO" baseline="0" dirty="0" err="1" smtClean="0"/>
              <a:t>Anionica</a:t>
            </a:r>
            <a:r>
              <a:rPr lang="es-CO" baseline="0" dirty="0" smtClean="0"/>
              <a:t>/</a:t>
            </a:r>
            <a:r>
              <a:rPr lang="es-CO" baseline="0" dirty="0" err="1" smtClean="0"/>
              <a:t>cationica</a:t>
            </a:r>
            <a:endParaRPr lang="es-CO" dirty="0"/>
          </a:p>
        </p:txBody>
      </p:sp>
      <p:sp>
        <p:nvSpPr>
          <p:cNvPr id="4" name="Marcador de número de diapositiva 3"/>
          <p:cNvSpPr>
            <a:spLocks noGrp="1"/>
          </p:cNvSpPr>
          <p:nvPr>
            <p:ph type="sldNum" sz="quarter" idx="10"/>
          </p:nvPr>
        </p:nvSpPr>
        <p:spPr/>
        <p:txBody>
          <a:bodyPr/>
          <a:lstStyle/>
          <a:p>
            <a:fld id="{4CAACB1A-FFD4-4C69-B4BD-7438C47AC7DF}" type="slidenum">
              <a:rPr lang="es-CO" smtClean="0"/>
              <a:t>15</a:t>
            </a:fld>
            <a:endParaRPr lang="es-CO"/>
          </a:p>
        </p:txBody>
      </p:sp>
    </p:spTree>
    <p:extLst>
      <p:ext uri="{BB962C8B-B14F-4D97-AF65-F5344CB8AC3E}">
        <p14:creationId xmlns:p14="http://schemas.microsoft.com/office/powerpoint/2010/main" val="31135144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Diferencia</a:t>
            </a:r>
            <a:r>
              <a:rPr lang="es-CO" baseline="0" dirty="0" smtClean="0"/>
              <a:t> en los resultados </a:t>
            </a:r>
            <a:r>
              <a:rPr lang="es-CO" baseline="0" dirty="0" err="1" smtClean="0"/>
              <a:t>dia</a:t>
            </a:r>
            <a:r>
              <a:rPr lang="es-CO" baseline="0" dirty="0" smtClean="0"/>
              <a:t> 1 y </a:t>
            </a:r>
            <a:r>
              <a:rPr lang="es-CO" baseline="0" dirty="0" err="1" smtClean="0"/>
              <a:t>dia</a:t>
            </a:r>
            <a:r>
              <a:rPr lang="es-CO" baseline="0" dirty="0" smtClean="0"/>
              <a:t> 2, explicación de la dosificación del floculante………poliacrilamida </a:t>
            </a:r>
            <a:r>
              <a:rPr lang="es-CO" baseline="0" dirty="0" err="1" smtClean="0"/>
              <a:t>Anionica</a:t>
            </a:r>
            <a:r>
              <a:rPr lang="es-CO" baseline="0" dirty="0" smtClean="0"/>
              <a:t>/</a:t>
            </a:r>
            <a:r>
              <a:rPr lang="es-CO" baseline="0" dirty="0" err="1" smtClean="0"/>
              <a:t>cationica</a:t>
            </a:r>
            <a:endParaRPr lang="es-CO" dirty="0"/>
          </a:p>
        </p:txBody>
      </p:sp>
      <p:sp>
        <p:nvSpPr>
          <p:cNvPr id="4" name="Marcador de número de diapositiva 3"/>
          <p:cNvSpPr>
            <a:spLocks noGrp="1"/>
          </p:cNvSpPr>
          <p:nvPr>
            <p:ph type="sldNum" sz="quarter" idx="10"/>
          </p:nvPr>
        </p:nvSpPr>
        <p:spPr/>
        <p:txBody>
          <a:bodyPr/>
          <a:lstStyle/>
          <a:p>
            <a:fld id="{4CAACB1A-FFD4-4C69-B4BD-7438C47AC7DF}" type="slidenum">
              <a:rPr lang="es-CO" smtClean="0"/>
              <a:t>16</a:t>
            </a:fld>
            <a:endParaRPr lang="es-CO"/>
          </a:p>
        </p:txBody>
      </p:sp>
    </p:spTree>
    <p:extLst>
      <p:ext uri="{BB962C8B-B14F-4D97-AF65-F5344CB8AC3E}">
        <p14:creationId xmlns:p14="http://schemas.microsoft.com/office/powerpoint/2010/main" val="25402510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Diferencia de resultados,</a:t>
            </a:r>
            <a:r>
              <a:rPr lang="es-CO" baseline="0" dirty="0" smtClean="0"/>
              <a:t> esto debido a la variabilidad del caudal de disolución del  vertimiento.</a:t>
            </a:r>
            <a:endParaRPr lang="es-CO" dirty="0"/>
          </a:p>
        </p:txBody>
      </p:sp>
      <p:sp>
        <p:nvSpPr>
          <p:cNvPr id="4" name="Marcador de número de diapositiva 3"/>
          <p:cNvSpPr>
            <a:spLocks noGrp="1"/>
          </p:cNvSpPr>
          <p:nvPr>
            <p:ph type="sldNum" sz="quarter" idx="10"/>
          </p:nvPr>
        </p:nvSpPr>
        <p:spPr/>
        <p:txBody>
          <a:bodyPr/>
          <a:lstStyle/>
          <a:p>
            <a:fld id="{4CAACB1A-FFD4-4C69-B4BD-7438C47AC7DF}" type="slidenum">
              <a:rPr lang="es-CO" smtClean="0"/>
              <a:t>17</a:t>
            </a:fld>
            <a:endParaRPr lang="es-CO"/>
          </a:p>
        </p:txBody>
      </p:sp>
    </p:spTree>
    <p:extLst>
      <p:ext uri="{BB962C8B-B14F-4D97-AF65-F5344CB8AC3E}">
        <p14:creationId xmlns:p14="http://schemas.microsoft.com/office/powerpoint/2010/main" val="3197736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Ferry cianuro de potasio</a:t>
            </a:r>
            <a:r>
              <a:rPr lang="es-CO" baseline="0" dirty="0" smtClean="0"/>
              <a:t> K3Fe(</a:t>
            </a:r>
            <a:r>
              <a:rPr lang="es-CO" baseline="0" dirty="0" err="1" smtClean="0"/>
              <a:t>cn</a:t>
            </a:r>
            <a:r>
              <a:rPr lang="es-CO" baseline="0" dirty="0" smtClean="0"/>
              <a:t>)6</a:t>
            </a:r>
            <a:endParaRPr lang="es-CO" dirty="0"/>
          </a:p>
        </p:txBody>
      </p:sp>
      <p:sp>
        <p:nvSpPr>
          <p:cNvPr id="4" name="Marcador de número de diapositiva 3"/>
          <p:cNvSpPr>
            <a:spLocks noGrp="1"/>
          </p:cNvSpPr>
          <p:nvPr>
            <p:ph type="sldNum" sz="quarter" idx="10"/>
          </p:nvPr>
        </p:nvSpPr>
        <p:spPr/>
        <p:txBody>
          <a:bodyPr/>
          <a:lstStyle/>
          <a:p>
            <a:fld id="{4CAACB1A-FFD4-4C69-B4BD-7438C47AC7DF}" type="slidenum">
              <a:rPr lang="es-CO" smtClean="0"/>
              <a:t>18</a:t>
            </a:fld>
            <a:endParaRPr lang="es-CO"/>
          </a:p>
        </p:txBody>
      </p:sp>
    </p:spTree>
    <p:extLst>
      <p:ext uri="{BB962C8B-B14F-4D97-AF65-F5344CB8AC3E}">
        <p14:creationId xmlns:p14="http://schemas.microsoft.com/office/powerpoint/2010/main" val="5216213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4CAACB1A-FFD4-4C69-B4BD-7438C47AC7DF}" type="slidenum">
              <a:rPr lang="es-CO" smtClean="0"/>
              <a:t>22</a:t>
            </a:fld>
            <a:endParaRPr lang="es-CO"/>
          </a:p>
        </p:txBody>
      </p:sp>
    </p:spTree>
    <p:extLst>
      <p:ext uri="{BB962C8B-B14F-4D97-AF65-F5344CB8AC3E}">
        <p14:creationId xmlns:p14="http://schemas.microsoft.com/office/powerpoint/2010/main" val="18271606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4CAACB1A-FFD4-4C69-B4BD-7438C47AC7DF}" type="slidenum">
              <a:rPr lang="es-CO" smtClean="0"/>
              <a:t>23</a:t>
            </a:fld>
            <a:endParaRPr lang="es-CO"/>
          </a:p>
        </p:txBody>
      </p:sp>
    </p:spTree>
    <p:extLst>
      <p:ext uri="{BB962C8B-B14F-4D97-AF65-F5344CB8AC3E}">
        <p14:creationId xmlns:p14="http://schemas.microsoft.com/office/powerpoint/2010/main" val="24142161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Instituto </a:t>
            </a:r>
            <a:r>
              <a:rPr lang="es-CO" dirty="0" err="1" smtClean="0"/>
              <a:t>Humbolt</a:t>
            </a:r>
            <a:r>
              <a:rPr lang="es-CO" dirty="0" smtClean="0"/>
              <a:t>: </a:t>
            </a:r>
            <a:r>
              <a:rPr lang="es-CO" baseline="0" dirty="0" smtClean="0"/>
              <a:t> </a:t>
            </a:r>
            <a:r>
              <a:rPr lang="es-CO" sz="1200" b="1" i="0" kern="1200" dirty="0" smtClean="0">
                <a:solidFill>
                  <a:schemeClr val="tx1"/>
                </a:solidFill>
                <a:effectLst/>
                <a:latin typeface="+mn-lt"/>
                <a:ea typeface="+mn-ea"/>
                <a:cs typeface="+mn-cs"/>
              </a:rPr>
              <a:t>Instituto de Investigación de Recursos Biológicos de</a:t>
            </a:r>
          </a:p>
          <a:p>
            <a:r>
              <a:rPr lang="es-CO" sz="1200" b="1" i="0" kern="1200" dirty="0" smtClean="0">
                <a:solidFill>
                  <a:schemeClr val="tx1"/>
                </a:solidFill>
                <a:effectLst/>
                <a:latin typeface="+mn-lt"/>
                <a:ea typeface="+mn-ea"/>
                <a:cs typeface="+mn-cs"/>
              </a:rPr>
              <a:t>Colombia</a:t>
            </a:r>
          </a:p>
          <a:p>
            <a:endParaRPr lang="es-CO" sz="1200" b="1" i="0" kern="1200" dirty="0" smtClean="0">
              <a:solidFill>
                <a:schemeClr val="tx1"/>
              </a:solidFill>
              <a:effectLst/>
              <a:latin typeface="+mn-lt"/>
              <a:ea typeface="+mn-ea"/>
              <a:cs typeface="+mn-cs"/>
            </a:endParaRPr>
          </a:p>
          <a:p>
            <a:r>
              <a:rPr lang="es-CO" sz="1200" b="1" i="0" kern="1200" dirty="0" smtClean="0">
                <a:solidFill>
                  <a:schemeClr val="tx1"/>
                </a:solidFill>
                <a:effectLst/>
                <a:latin typeface="+mn-lt"/>
                <a:ea typeface="+mn-ea"/>
                <a:cs typeface="+mn-cs"/>
              </a:rPr>
              <a:t>Efectos en la salud plomo : </a:t>
            </a:r>
            <a:r>
              <a:rPr lang="es-ES" sz="1200" kern="1200" dirty="0" smtClean="0">
                <a:solidFill>
                  <a:schemeClr val="tx1"/>
                </a:solidFill>
                <a:effectLst/>
                <a:latin typeface="+mn-lt"/>
                <a:ea typeface="+mn-ea"/>
                <a:cs typeface="+mn-cs"/>
              </a:rPr>
              <a:t>afectar al sistema nervioso, inmunológico, reproductivo y cardiovascular, donde los niños más pequeños son especialmente más vulnerables, pues estos pueden llegar a absorber una cantidad de plomo entre 4 y 5 veces mayor que los adultos. Si el grado de exposición es elevado, ataca al cerebro y al sistema nervioso central, pudiendo provocar coma, convulsiones e incluso la muerte </a:t>
            </a:r>
          </a:p>
          <a:p>
            <a:endParaRPr lang="es-ES" sz="1200" kern="1200" dirty="0" smtClean="0">
              <a:solidFill>
                <a:schemeClr val="tx1"/>
              </a:solidFill>
              <a:effectLst/>
              <a:latin typeface="+mn-lt"/>
              <a:ea typeface="+mn-ea"/>
              <a:cs typeface="+mn-cs"/>
            </a:endParaRPr>
          </a:p>
          <a:p>
            <a:endParaRPr lang="es-CO" dirty="0"/>
          </a:p>
        </p:txBody>
      </p:sp>
      <p:sp>
        <p:nvSpPr>
          <p:cNvPr id="4" name="Marcador de número de diapositiva 3"/>
          <p:cNvSpPr>
            <a:spLocks noGrp="1"/>
          </p:cNvSpPr>
          <p:nvPr>
            <p:ph type="sldNum" sz="quarter" idx="10"/>
          </p:nvPr>
        </p:nvSpPr>
        <p:spPr/>
        <p:txBody>
          <a:bodyPr/>
          <a:lstStyle/>
          <a:p>
            <a:fld id="{4CAACB1A-FFD4-4C69-B4BD-7438C47AC7DF}" type="slidenum">
              <a:rPr lang="es-CO" smtClean="0"/>
              <a:t>2</a:t>
            </a:fld>
            <a:endParaRPr lang="es-CO"/>
          </a:p>
        </p:txBody>
      </p:sp>
    </p:spTree>
    <p:extLst>
      <p:ext uri="{BB962C8B-B14F-4D97-AF65-F5344CB8AC3E}">
        <p14:creationId xmlns:p14="http://schemas.microsoft.com/office/powerpoint/2010/main" val="1353600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Marcador de notas 2"/>
              <p:cNvSpPr>
                <a:spLocks noGrp="1"/>
              </p:cNvSpPr>
              <p:nvPr>
                <p:ph type="body" idx="1"/>
              </p:nvPr>
            </p:nvSpPr>
            <p:spPr/>
            <p:txBody>
              <a:bodyPr/>
              <a:lstStyle/>
              <a:p>
                <a:r>
                  <a:rPr lang="es-ES" sz="1200" b="1" i="1" kern="1200" dirty="0" err="1" smtClean="0">
                    <a:solidFill>
                      <a:schemeClr val="tx1"/>
                    </a:solidFill>
                    <a:effectLst/>
                    <a:latin typeface="+mn-lt"/>
                    <a:ea typeface="+mn-ea"/>
                    <a:cs typeface="+mn-cs"/>
                  </a:rPr>
                  <a:t>Ec</a:t>
                </a:r>
                <a:r>
                  <a:rPr lang="es-ES" sz="1200" b="1" i="1" kern="1200" dirty="0" smtClean="0">
                    <a:solidFill>
                      <a:schemeClr val="tx1"/>
                    </a:solidFill>
                    <a:effectLst/>
                    <a:latin typeface="+mn-lt"/>
                    <a:ea typeface="+mn-ea"/>
                    <a:cs typeface="+mn-cs"/>
                  </a:rPr>
                  <a:t> 1. Oxidación de la Galena</a:t>
                </a:r>
                <a:endParaRPr lang="es-CO" sz="1200" b="1" i="1" kern="1200" dirty="0">
                  <a:solidFill>
                    <a:schemeClr val="tx1"/>
                  </a:solidFill>
                  <a:effectLst/>
                  <a:latin typeface="+mn-lt"/>
                  <a:ea typeface="+mn-ea"/>
                  <a:cs typeface="+mn-cs"/>
                </a:endParaRPr>
              </a:p>
              <a:p>
                <a:r>
                  <a:rPr lang="es-ES" sz="1200" kern="1200" dirty="0">
                    <a:solidFill>
                      <a:schemeClr val="tx1"/>
                    </a:solidFill>
                    <a:effectLst/>
                    <a:latin typeface="+mn-lt"/>
                    <a:ea typeface="+mn-ea"/>
                    <a:cs typeface="+mn-cs"/>
                  </a:rPr>
                  <a:t> </a:t>
                </a:r>
                <a14:m>
                  <m:oMath xmlns:m="http://schemas.openxmlformats.org/officeDocument/2006/math">
                    <m:r>
                      <a:rPr lang="es-ES" sz="1200" i="1" kern="1200">
                        <a:solidFill>
                          <a:schemeClr val="tx1"/>
                        </a:solidFill>
                        <a:effectLst/>
                        <a:latin typeface="Cambria Math" panose="02040503050406030204" pitchFamily="18" charset="0"/>
                        <a:ea typeface="+mn-ea"/>
                        <a:cs typeface="+mn-cs"/>
                      </a:rPr>
                      <m:t>𝑃𝑏𝑆</m:t>
                    </m:r>
                    <m:r>
                      <a:rPr lang="es-ES" sz="1200" i="1" kern="1200">
                        <a:solidFill>
                          <a:schemeClr val="tx1"/>
                        </a:solidFill>
                        <a:effectLst/>
                        <a:latin typeface="Cambria Math" panose="02040503050406030204" pitchFamily="18" charset="0"/>
                        <a:ea typeface="+mn-ea"/>
                        <a:cs typeface="+mn-cs"/>
                      </a:rPr>
                      <m:t> +</m:t>
                    </m:r>
                    <m:sSub>
                      <m:sSubPr>
                        <m:ctrlPr>
                          <a:rPr lang="es-CO" sz="1200" i="1" kern="1200">
                            <a:solidFill>
                              <a:schemeClr val="tx1"/>
                            </a:solidFill>
                            <a:effectLst/>
                            <a:latin typeface="Cambria Math" panose="02040503050406030204" pitchFamily="18" charset="0"/>
                            <a:ea typeface="+mn-ea"/>
                            <a:cs typeface="+mn-cs"/>
                          </a:rPr>
                        </m:ctrlPr>
                      </m:sSubPr>
                      <m:e>
                        <m:r>
                          <a:rPr lang="es-ES" sz="1200" i="1" kern="1200">
                            <a:solidFill>
                              <a:schemeClr val="tx1"/>
                            </a:solidFill>
                            <a:effectLst/>
                            <a:latin typeface="Cambria Math" panose="02040503050406030204" pitchFamily="18" charset="0"/>
                            <a:ea typeface="+mn-ea"/>
                            <a:cs typeface="+mn-cs"/>
                          </a:rPr>
                          <m:t>2</m:t>
                        </m:r>
                        <m:r>
                          <a:rPr lang="es-ES" sz="1200" i="1" kern="1200">
                            <a:solidFill>
                              <a:schemeClr val="tx1"/>
                            </a:solidFill>
                            <a:effectLst/>
                            <a:latin typeface="Cambria Math" panose="02040503050406030204" pitchFamily="18" charset="0"/>
                            <a:ea typeface="+mn-ea"/>
                            <a:cs typeface="+mn-cs"/>
                          </a:rPr>
                          <m:t>𝑂</m:t>
                        </m:r>
                      </m:e>
                      <m:sub>
                        <m:r>
                          <a:rPr lang="es-ES" sz="1200" i="1" kern="1200">
                            <a:solidFill>
                              <a:schemeClr val="tx1"/>
                            </a:solidFill>
                            <a:effectLst/>
                            <a:latin typeface="Cambria Math" panose="02040503050406030204" pitchFamily="18" charset="0"/>
                            <a:ea typeface="+mn-ea"/>
                            <a:cs typeface="+mn-cs"/>
                          </a:rPr>
                          <m:t>2</m:t>
                        </m:r>
                      </m:sub>
                    </m:sSub>
                    <m:r>
                      <a:rPr lang="es-ES" sz="1200" i="1" kern="1200">
                        <a:solidFill>
                          <a:schemeClr val="tx1"/>
                        </a:solidFill>
                        <a:effectLst/>
                        <a:latin typeface="Cambria Math" panose="02040503050406030204" pitchFamily="18" charset="0"/>
                        <a:ea typeface="+mn-ea"/>
                        <a:cs typeface="+mn-cs"/>
                      </a:rPr>
                      <m:t>→</m:t>
                    </m:r>
                    <m:sSup>
                      <m:sSupPr>
                        <m:ctrlPr>
                          <a:rPr lang="es-CO" sz="1200" i="1" kern="1200">
                            <a:solidFill>
                              <a:schemeClr val="tx1"/>
                            </a:solidFill>
                            <a:effectLst/>
                            <a:latin typeface="Cambria Math" panose="02040503050406030204" pitchFamily="18" charset="0"/>
                            <a:ea typeface="+mn-ea"/>
                            <a:cs typeface="+mn-cs"/>
                          </a:rPr>
                        </m:ctrlPr>
                      </m:sSupPr>
                      <m:e>
                        <m:r>
                          <a:rPr lang="es-ES" sz="1200" i="1" kern="1200">
                            <a:solidFill>
                              <a:schemeClr val="tx1"/>
                            </a:solidFill>
                            <a:effectLst/>
                            <a:latin typeface="Cambria Math" panose="02040503050406030204" pitchFamily="18" charset="0"/>
                            <a:ea typeface="+mn-ea"/>
                            <a:cs typeface="+mn-cs"/>
                          </a:rPr>
                          <m:t>𝑃𝑏</m:t>
                        </m:r>
                      </m:e>
                      <m:sup>
                        <m:r>
                          <a:rPr lang="es-ES" sz="1200" i="1" kern="1200">
                            <a:solidFill>
                              <a:schemeClr val="tx1"/>
                            </a:solidFill>
                            <a:effectLst/>
                            <a:latin typeface="Cambria Math" panose="02040503050406030204" pitchFamily="18" charset="0"/>
                            <a:ea typeface="+mn-ea"/>
                            <a:cs typeface="+mn-cs"/>
                          </a:rPr>
                          <m:t>+2</m:t>
                        </m:r>
                      </m:sup>
                    </m:sSup>
                    <m:r>
                      <a:rPr lang="es-ES" sz="1200" i="1" kern="1200">
                        <a:solidFill>
                          <a:schemeClr val="tx1"/>
                        </a:solidFill>
                        <a:effectLst/>
                        <a:latin typeface="Cambria Math" panose="02040503050406030204" pitchFamily="18" charset="0"/>
                        <a:ea typeface="+mn-ea"/>
                        <a:cs typeface="+mn-cs"/>
                      </a:rPr>
                      <m:t>+</m:t>
                    </m:r>
                    <m:sSubSup>
                      <m:sSubSupPr>
                        <m:ctrlPr>
                          <a:rPr lang="es-CO" sz="1200" i="1" kern="1200">
                            <a:solidFill>
                              <a:schemeClr val="tx1"/>
                            </a:solidFill>
                            <a:effectLst/>
                            <a:latin typeface="Cambria Math" panose="02040503050406030204" pitchFamily="18" charset="0"/>
                            <a:ea typeface="+mn-ea"/>
                            <a:cs typeface="+mn-cs"/>
                          </a:rPr>
                        </m:ctrlPr>
                      </m:sSubSupPr>
                      <m:e>
                        <m:r>
                          <a:rPr lang="es-ES" sz="1200" i="1" kern="1200">
                            <a:solidFill>
                              <a:schemeClr val="tx1"/>
                            </a:solidFill>
                            <a:effectLst/>
                            <a:latin typeface="Cambria Math" panose="02040503050406030204" pitchFamily="18" charset="0"/>
                            <a:ea typeface="+mn-ea"/>
                            <a:cs typeface="+mn-cs"/>
                          </a:rPr>
                          <m:t>𝑆𝑂</m:t>
                        </m:r>
                      </m:e>
                      <m:sub>
                        <m:r>
                          <a:rPr lang="es-ES" sz="1200" i="1" kern="1200">
                            <a:solidFill>
                              <a:schemeClr val="tx1"/>
                            </a:solidFill>
                            <a:effectLst/>
                            <a:latin typeface="Cambria Math" panose="02040503050406030204" pitchFamily="18" charset="0"/>
                            <a:ea typeface="+mn-ea"/>
                            <a:cs typeface="+mn-cs"/>
                          </a:rPr>
                          <m:t>4</m:t>
                        </m:r>
                      </m:sub>
                      <m:sup>
                        <m:r>
                          <a:rPr lang="es-ES" sz="1200" i="1" kern="1200">
                            <a:solidFill>
                              <a:schemeClr val="tx1"/>
                            </a:solidFill>
                            <a:effectLst/>
                            <a:latin typeface="Cambria Math" panose="02040503050406030204" pitchFamily="18" charset="0"/>
                            <a:ea typeface="+mn-ea"/>
                            <a:cs typeface="+mn-cs"/>
                          </a:rPr>
                          <m:t>−2</m:t>
                        </m:r>
                      </m:sup>
                    </m:sSubSup>
                  </m:oMath>
                </a14:m>
                <a:endParaRPr lang="es-CO" sz="1200" kern="1200" dirty="0">
                  <a:solidFill>
                    <a:schemeClr val="tx1"/>
                  </a:solidFill>
                  <a:effectLst/>
                  <a:latin typeface="+mn-lt"/>
                  <a:ea typeface="+mn-ea"/>
                  <a:cs typeface="+mn-cs"/>
                </a:endParaRPr>
              </a:p>
              <a:p>
                <a:endParaRPr lang="es-CO" dirty="0" smtClean="0"/>
              </a:p>
              <a:p>
                <a:r>
                  <a:rPr lang="es-CO" dirty="0" smtClean="0"/>
                  <a:t>Se han llevado variados estudios en el que se determina</a:t>
                </a:r>
                <a:r>
                  <a:rPr lang="es-CO" baseline="0" dirty="0" smtClean="0"/>
                  <a:t> la concentración de metales como Fe, Cu, Pb, As, Cr, Cd Co </a:t>
                </a:r>
                <a:r>
                  <a:rPr lang="es-CO" baseline="0" dirty="0" err="1" smtClean="0"/>
                  <a:t>etc</a:t>
                </a:r>
                <a:r>
                  <a:rPr lang="es-CO" baseline="0" dirty="0" smtClean="0"/>
                  <a:t> en drenajes </a:t>
                </a:r>
                <a:r>
                  <a:rPr lang="es-CO" baseline="0" dirty="0" err="1" smtClean="0"/>
                  <a:t>acidos</a:t>
                </a:r>
                <a:r>
                  <a:rPr lang="es-CO" baseline="0" dirty="0" smtClean="0"/>
                  <a:t> de minas de carbón por técnicas de espectroscopia. (En china, </a:t>
                </a:r>
                <a:r>
                  <a:rPr lang="es-CO" baseline="0" dirty="0" err="1" smtClean="0"/>
                  <a:t>brazil</a:t>
                </a:r>
                <a:r>
                  <a:rPr lang="es-CO" baseline="0" dirty="0" smtClean="0"/>
                  <a:t>, Venezuela, </a:t>
                </a:r>
                <a:r>
                  <a:rPr lang="es-CO" baseline="0" dirty="0" err="1" smtClean="0"/>
                  <a:t>etc</a:t>
                </a:r>
                <a:r>
                  <a:rPr lang="es-CO" baseline="0" dirty="0" smtClean="0"/>
                  <a:t>) Sin embargo existen pocos trabajos (uno), que se ha llevado acabo este análisis de metales en DAM  a </a:t>
                </a:r>
                <a:r>
                  <a:rPr lang="es-CO" baseline="0" dirty="0" err="1" smtClean="0"/>
                  <a:t>traves</a:t>
                </a:r>
                <a:r>
                  <a:rPr lang="es-CO" baseline="0" dirty="0" smtClean="0"/>
                  <a:t> de voltametría. </a:t>
                </a:r>
              </a:p>
              <a:p>
                <a:endParaRPr lang="es-CO"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dirty="0" smtClean="0">
                    <a:cs typeface="Arial" panose="020B0604020202020204" pitchFamily="34" charset="0"/>
                  </a:rPr>
                  <a:t>El sulfuro de plomo es uno de los sulfuros metálicos más distribuidos sobre la corteza terrestre, junto con la pirita de cobre (</a:t>
                </a:r>
                <a14:m>
                  <m:oMath xmlns:m="http://schemas.openxmlformats.org/officeDocument/2006/math">
                    <m:r>
                      <a:rPr lang="es-ES" sz="1200" i="1">
                        <a:latin typeface="Cambria Math" panose="02040503050406030204" pitchFamily="18" charset="0"/>
                      </a:rPr>
                      <m:t>𝐶𝑢𝐹𝑒</m:t>
                    </m:r>
                    <m:sSub>
                      <m:sSubPr>
                        <m:ctrlPr>
                          <a:rPr lang="es-CO" sz="1200" i="1">
                            <a:latin typeface="Cambria Math" panose="02040503050406030204" pitchFamily="18" charset="0"/>
                          </a:rPr>
                        </m:ctrlPr>
                      </m:sSubPr>
                      <m:e>
                        <m:r>
                          <a:rPr lang="es-ES" sz="1200" i="1">
                            <a:latin typeface="Cambria Math" panose="02040503050406030204" pitchFamily="18" charset="0"/>
                          </a:rPr>
                          <m:t>𝑆</m:t>
                        </m:r>
                      </m:e>
                      <m:sub>
                        <m:r>
                          <a:rPr lang="es-ES" sz="1200" i="1">
                            <a:latin typeface="Cambria Math" panose="02040503050406030204" pitchFamily="18" charset="0"/>
                          </a:rPr>
                          <m:t>2</m:t>
                        </m:r>
                      </m:sub>
                    </m:sSub>
                  </m:oMath>
                </a14:m>
                <a:r>
                  <a:rPr lang="es-ES" sz="1200" dirty="0">
                    <a:cs typeface="Arial" panose="020B0604020202020204" pitchFamily="34" charset="0"/>
                  </a:rPr>
                  <a:t>), piritas de hierro (</a:t>
                </a:r>
                <a:r>
                  <a:rPr lang="es-ES" sz="1200" dirty="0" err="1">
                    <a:cs typeface="Arial" panose="020B0604020202020204" pitchFamily="34" charset="0"/>
                  </a:rPr>
                  <a:t>FeS</a:t>
                </a:r>
                <a:r>
                  <a:rPr lang="es-ES" sz="1200" dirty="0">
                    <a:cs typeface="Arial" panose="020B0604020202020204" pitchFamily="34" charset="0"/>
                  </a:rPr>
                  <a:t>) y </a:t>
                </a:r>
                <a:r>
                  <a:rPr lang="es-ES" sz="1200" dirty="0" smtClean="0">
                    <a:cs typeface="Arial" panose="020B0604020202020204" pitchFamily="34" charset="0"/>
                  </a:rPr>
                  <a:t>marquesina </a:t>
                </a:r>
                <a:r>
                  <a:rPr lang="es-ES_tradnl" sz="1200" dirty="0" smtClean="0">
                    <a:cs typeface="Arial" panose="020B0604020202020204" pitchFamily="34" charset="0"/>
                  </a:rPr>
                  <a:t>[9</a:t>
                </a:r>
                <a:r>
                  <a:rPr lang="es-ES_tradnl" sz="1200" dirty="0">
                    <a:cs typeface="Arial" panose="020B0604020202020204" pitchFamily="34" charset="0"/>
                  </a:rPr>
                  <a:t>]</a:t>
                </a:r>
                <a:r>
                  <a:rPr lang="es-ES" sz="1200" dirty="0">
                    <a:cs typeface="Arial" panose="020B0604020202020204" pitchFamily="34" charset="0"/>
                  </a:rPr>
                  <a:t>. </a:t>
                </a:r>
                <a:endParaRPr lang="es-ES" sz="1200" dirty="0" smtClean="0">
                  <a:cs typeface="Arial" panose="020B0604020202020204" pitchFamily="34" charset="0"/>
                </a:endParaRPr>
              </a:p>
              <a:p>
                <a:endParaRPr lang="es-CO" dirty="0"/>
              </a:p>
            </p:txBody>
          </p:sp>
        </mc:Choice>
        <mc:Fallback xmlns="">
          <p:sp>
            <p:nvSpPr>
              <p:cNvPr id="3" name="Marcador de notas 2"/>
              <p:cNvSpPr>
                <a:spLocks noGrp="1"/>
              </p:cNvSpPr>
              <p:nvPr>
                <p:ph type="body" idx="1"/>
              </p:nvPr>
            </p:nvSpPr>
            <p:spPr/>
            <p:txBody>
              <a:bodyPr/>
              <a:lstStyle/>
              <a:p>
                <a:r>
                  <a:rPr lang="es-ES" sz="1200" b="1" i="1" kern="1200" dirty="0" err="1" smtClean="0">
                    <a:solidFill>
                      <a:schemeClr val="tx1"/>
                    </a:solidFill>
                    <a:effectLst/>
                    <a:latin typeface="+mn-lt"/>
                    <a:ea typeface="+mn-ea"/>
                    <a:cs typeface="+mn-cs"/>
                  </a:rPr>
                  <a:t>Ec</a:t>
                </a:r>
                <a:r>
                  <a:rPr lang="es-ES" sz="1200" b="1" i="1" kern="1200" dirty="0" smtClean="0">
                    <a:solidFill>
                      <a:schemeClr val="tx1"/>
                    </a:solidFill>
                    <a:effectLst/>
                    <a:latin typeface="+mn-lt"/>
                    <a:ea typeface="+mn-ea"/>
                    <a:cs typeface="+mn-cs"/>
                  </a:rPr>
                  <a:t> 1. Oxidación de la Galena</a:t>
                </a:r>
                <a:endParaRPr lang="es-CO" sz="1200" b="1" i="1" kern="1200" dirty="0">
                  <a:solidFill>
                    <a:schemeClr val="tx1"/>
                  </a:solidFill>
                  <a:effectLst/>
                  <a:latin typeface="+mn-lt"/>
                  <a:ea typeface="+mn-ea"/>
                  <a:cs typeface="+mn-cs"/>
                </a:endParaRPr>
              </a:p>
              <a:p>
                <a:r>
                  <a:rPr lang="es-ES" sz="1200" kern="1200" dirty="0">
                    <a:solidFill>
                      <a:schemeClr val="tx1"/>
                    </a:solidFill>
                    <a:effectLst/>
                    <a:latin typeface="+mn-lt"/>
                    <a:ea typeface="+mn-ea"/>
                    <a:cs typeface="+mn-cs"/>
                  </a:rPr>
                  <a:t> </a:t>
                </a:r>
                <a:r>
                  <a:rPr lang="es-ES" sz="1200" i="0" kern="1200">
                    <a:solidFill>
                      <a:schemeClr val="tx1"/>
                    </a:solidFill>
                    <a:effectLst/>
                    <a:latin typeface="+mn-lt"/>
                    <a:ea typeface="+mn-ea"/>
                    <a:cs typeface="+mn-cs"/>
                  </a:rPr>
                  <a:t>𝑃𝑏𝑆 +</a:t>
                </a:r>
                <a:r>
                  <a:rPr lang="es-CO" sz="1200" i="0" kern="1200">
                    <a:solidFill>
                      <a:schemeClr val="tx1"/>
                    </a:solidFill>
                    <a:effectLst/>
                    <a:latin typeface="+mn-lt"/>
                    <a:ea typeface="+mn-ea"/>
                    <a:cs typeface="+mn-cs"/>
                  </a:rPr>
                  <a:t>〖</a:t>
                </a:r>
                <a:r>
                  <a:rPr lang="es-ES" sz="1200" i="0" kern="1200">
                    <a:solidFill>
                      <a:schemeClr val="tx1"/>
                    </a:solidFill>
                    <a:effectLst/>
                    <a:latin typeface="+mn-lt"/>
                    <a:ea typeface="+mn-ea"/>
                    <a:cs typeface="+mn-cs"/>
                  </a:rPr>
                  <a:t>2𝑂</a:t>
                </a:r>
                <a:r>
                  <a:rPr lang="es-CO" sz="1200" i="0" kern="1200">
                    <a:solidFill>
                      <a:schemeClr val="tx1"/>
                    </a:solidFill>
                    <a:effectLst/>
                    <a:latin typeface="+mn-lt"/>
                    <a:ea typeface="+mn-ea"/>
                    <a:cs typeface="+mn-cs"/>
                  </a:rPr>
                  <a:t>〗_</a:t>
                </a:r>
                <a:r>
                  <a:rPr lang="es-ES" sz="1200" i="0" kern="1200">
                    <a:solidFill>
                      <a:schemeClr val="tx1"/>
                    </a:solidFill>
                    <a:effectLst/>
                    <a:latin typeface="+mn-lt"/>
                    <a:ea typeface="+mn-ea"/>
                    <a:cs typeface="+mn-cs"/>
                  </a:rPr>
                  <a:t>2→</a:t>
                </a:r>
                <a:r>
                  <a:rPr lang="es-CO" sz="1200" i="0" kern="1200">
                    <a:solidFill>
                      <a:schemeClr val="tx1"/>
                    </a:solidFill>
                    <a:effectLst/>
                    <a:latin typeface="+mn-lt"/>
                    <a:ea typeface="+mn-ea"/>
                    <a:cs typeface="+mn-cs"/>
                  </a:rPr>
                  <a:t>〖</a:t>
                </a:r>
                <a:r>
                  <a:rPr lang="es-ES" sz="1200" i="0" kern="1200">
                    <a:solidFill>
                      <a:schemeClr val="tx1"/>
                    </a:solidFill>
                    <a:effectLst/>
                    <a:latin typeface="+mn-lt"/>
                    <a:ea typeface="+mn-ea"/>
                    <a:cs typeface="+mn-cs"/>
                  </a:rPr>
                  <a:t>𝑃𝑏</a:t>
                </a:r>
                <a:r>
                  <a:rPr lang="es-CO" sz="1200" i="0" kern="1200">
                    <a:solidFill>
                      <a:schemeClr val="tx1"/>
                    </a:solidFill>
                    <a:effectLst/>
                    <a:latin typeface="+mn-lt"/>
                    <a:ea typeface="+mn-ea"/>
                    <a:cs typeface="+mn-cs"/>
                  </a:rPr>
                  <a:t>〗^(</a:t>
                </a:r>
                <a:r>
                  <a:rPr lang="es-ES" sz="1200" i="0" kern="1200">
                    <a:solidFill>
                      <a:schemeClr val="tx1"/>
                    </a:solidFill>
                    <a:effectLst/>
                    <a:latin typeface="+mn-lt"/>
                    <a:ea typeface="+mn-ea"/>
                    <a:cs typeface="+mn-cs"/>
                  </a:rPr>
                  <a:t>+2</a:t>
                </a:r>
                <a:r>
                  <a:rPr lang="es-CO" sz="1200" i="0" kern="1200">
                    <a:solidFill>
                      <a:schemeClr val="tx1"/>
                    </a:solidFill>
                    <a:effectLst/>
                    <a:latin typeface="+mn-lt"/>
                    <a:ea typeface="+mn-ea"/>
                    <a:cs typeface="+mn-cs"/>
                  </a:rPr>
                  <a:t>)</a:t>
                </a:r>
                <a:r>
                  <a:rPr lang="es-ES" sz="1200" i="0" kern="1200">
                    <a:solidFill>
                      <a:schemeClr val="tx1"/>
                    </a:solidFill>
                    <a:effectLst/>
                    <a:latin typeface="+mn-lt"/>
                    <a:ea typeface="+mn-ea"/>
                    <a:cs typeface="+mn-cs"/>
                  </a:rPr>
                  <a:t>+</a:t>
                </a:r>
                <a:r>
                  <a:rPr lang="es-CO" sz="1200" i="0" kern="1200">
                    <a:solidFill>
                      <a:schemeClr val="tx1"/>
                    </a:solidFill>
                    <a:effectLst/>
                    <a:latin typeface="+mn-lt"/>
                    <a:ea typeface="+mn-ea"/>
                    <a:cs typeface="+mn-cs"/>
                  </a:rPr>
                  <a:t>〖</a:t>
                </a:r>
                <a:r>
                  <a:rPr lang="es-ES" sz="1200" i="0" kern="1200">
                    <a:solidFill>
                      <a:schemeClr val="tx1"/>
                    </a:solidFill>
                    <a:effectLst/>
                    <a:latin typeface="+mn-lt"/>
                    <a:ea typeface="+mn-ea"/>
                    <a:cs typeface="+mn-cs"/>
                  </a:rPr>
                  <a:t>𝑆𝑂</a:t>
                </a:r>
                <a:r>
                  <a:rPr lang="es-CO" sz="1200" i="0" kern="1200">
                    <a:solidFill>
                      <a:schemeClr val="tx1"/>
                    </a:solidFill>
                    <a:effectLst/>
                    <a:latin typeface="+mn-lt"/>
                    <a:ea typeface="+mn-ea"/>
                    <a:cs typeface="+mn-cs"/>
                  </a:rPr>
                  <a:t>〗_</a:t>
                </a:r>
                <a:r>
                  <a:rPr lang="es-ES" sz="1200" i="0" kern="1200">
                    <a:solidFill>
                      <a:schemeClr val="tx1"/>
                    </a:solidFill>
                    <a:effectLst/>
                    <a:latin typeface="+mn-lt"/>
                    <a:ea typeface="+mn-ea"/>
                    <a:cs typeface="+mn-cs"/>
                  </a:rPr>
                  <a:t>4^</a:t>
                </a:r>
                <a:r>
                  <a:rPr lang="es-CO" sz="1200" i="0" kern="1200">
                    <a:solidFill>
                      <a:schemeClr val="tx1"/>
                    </a:solidFill>
                    <a:effectLst/>
                    <a:latin typeface="+mn-lt"/>
                    <a:ea typeface="+mn-ea"/>
                    <a:cs typeface="+mn-cs"/>
                  </a:rPr>
                  <a:t>(</a:t>
                </a:r>
                <a:r>
                  <a:rPr lang="es-ES" sz="1200" i="0" kern="1200">
                    <a:solidFill>
                      <a:schemeClr val="tx1"/>
                    </a:solidFill>
                    <a:effectLst/>
                    <a:latin typeface="+mn-lt"/>
                    <a:ea typeface="+mn-ea"/>
                    <a:cs typeface="+mn-cs"/>
                  </a:rPr>
                  <a:t>−2</a:t>
                </a:r>
                <a:r>
                  <a:rPr lang="es-CO" sz="1200" i="0" kern="1200">
                    <a:solidFill>
                      <a:schemeClr val="tx1"/>
                    </a:solidFill>
                    <a:effectLst/>
                    <a:latin typeface="+mn-lt"/>
                    <a:ea typeface="+mn-ea"/>
                    <a:cs typeface="+mn-cs"/>
                  </a:rPr>
                  <a:t>)</a:t>
                </a:r>
                <a:endParaRPr lang="es-CO" sz="1200" kern="1200" dirty="0">
                  <a:solidFill>
                    <a:schemeClr val="tx1"/>
                  </a:solidFill>
                  <a:effectLst/>
                  <a:latin typeface="+mn-lt"/>
                  <a:ea typeface="+mn-ea"/>
                  <a:cs typeface="+mn-cs"/>
                </a:endParaRPr>
              </a:p>
              <a:p>
                <a:endParaRPr lang="es-CO" dirty="0" smtClean="0"/>
              </a:p>
              <a:p>
                <a:r>
                  <a:rPr lang="es-CO" dirty="0" smtClean="0"/>
                  <a:t>Se han llevado variados estudios en el que se determina</a:t>
                </a:r>
                <a:r>
                  <a:rPr lang="es-CO" baseline="0" dirty="0" smtClean="0"/>
                  <a:t> la concentración de metales como Fe, Cu, Pb, As, Cr, Cd Co </a:t>
                </a:r>
                <a:r>
                  <a:rPr lang="es-CO" baseline="0" dirty="0" err="1" smtClean="0"/>
                  <a:t>etc</a:t>
                </a:r>
                <a:r>
                  <a:rPr lang="es-CO" baseline="0" dirty="0" smtClean="0"/>
                  <a:t> en drenajes </a:t>
                </a:r>
                <a:r>
                  <a:rPr lang="es-CO" baseline="0" dirty="0" err="1" smtClean="0"/>
                  <a:t>acidos</a:t>
                </a:r>
                <a:r>
                  <a:rPr lang="es-CO" baseline="0" dirty="0" smtClean="0"/>
                  <a:t> de minas de carbón por técnicas de espectroscopia. (En china, </a:t>
                </a:r>
                <a:r>
                  <a:rPr lang="es-CO" baseline="0" dirty="0" err="1" smtClean="0"/>
                  <a:t>brazil</a:t>
                </a:r>
                <a:r>
                  <a:rPr lang="es-CO" baseline="0" dirty="0" smtClean="0"/>
                  <a:t>, Venezuela, </a:t>
                </a:r>
                <a:r>
                  <a:rPr lang="es-CO" baseline="0" dirty="0" err="1" smtClean="0"/>
                  <a:t>etc</a:t>
                </a:r>
                <a:r>
                  <a:rPr lang="es-CO" baseline="0" dirty="0" smtClean="0"/>
                  <a:t>) Sin embargo existen pocos trabajos (uno), que se ha llevado acabo este análisis de metales en DAM  a </a:t>
                </a:r>
                <a:r>
                  <a:rPr lang="es-CO" baseline="0" dirty="0" err="1" smtClean="0"/>
                  <a:t>traves</a:t>
                </a:r>
                <a:r>
                  <a:rPr lang="es-CO" baseline="0" dirty="0" smtClean="0"/>
                  <a:t> de voltametría. </a:t>
                </a:r>
                <a:endParaRPr lang="es-CO" dirty="0"/>
              </a:p>
            </p:txBody>
          </p:sp>
        </mc:Fallback>
      </mc:AlternateContent>
      <p:sp>
        <p:nvSpPr>
          <p:cNvPr id="4" name="Marcador de número de diapositiva 3"/>
          <p:cNvSpPr>
            <a:spLocks noGrp="1"/>
          </p:cNvSpPr>
          <p:nvPr>
            <p:ph type="sldNum" sz="quarter" idx="10"/>
          </p:nvPr>
        </p:nvSpPr>
        <p:spPr/>
        <p:txBody>
          <a:bodyPr/>
          <a:lstStyle/>
          <a:p>
            <a:fld id="{4CAACB1A-FFD4-4C69-B4BD-7438C47AC7DF}" type="slidenum">
              <a:rPr lang="es-CO" smtClean="0"/>
              <a:t>3</a:t>
            </a:fld>
            <a:endParaRPr lang="es-CO"/>
          </a:p>
        </p:txBody>
      </p:sp>
    </p:spTree>
    <p:extLst>
      <p:ext uri="{BB962C8B-B14F-4D97-AF65-F5344CB8AC3E}">
        <p14:creationId xmlns:p14="http://schemas.microsoft.com/office/powerpoint/2010/main" val="2357424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El MUESTREO DE AGUA</a:t>
            </a:r>
            <a:r>
              <a:rPr lang="es-CO" baseline="0" dirty="0" smtClean="0"/>
              <a:t> FUE REALIZADO EN  LA MINA SAN </a:t>
            </a:r>
            <a:r>
              <a:rPr lang="es-CO" baseline="0" dirty="0" err="1" smtClean="0"/>
              <a:t>JOSE</a:t>
            </a:r>
            <a:r>
              <a:rPr lang="es-CO" baseline="0" dirty="0" smtClean="0"/>
              <a:t>, MINA DE </a:t>
            </a:r>
            <a:r>
              <a:rPr lang="es-CO" baseline="0" dirty="0" err="1" smtClean="0"/>
              <a:t>CARBON</a:t>
            </a:r>
            <a:r>
              <a:rPr lang="es-CO" baseline="0" dirty="0" smtClean="0"/>
              <a:t> UBICADA EN EL PÁRAMO GUERRERO EN </a:t>
            </a:r>
            <a:r>
              <a:rPr lang="es-CO" baseline="0" dirty="0" err="1" smtClean="0"/>
              <a:t>COGUA</a:t>
            </a:r>
            <a:r>
              <a:rPr lang="es-CO" baseline="0" dirty="0" smtClean="0"/>
              <a:t>, CUNDINAMARCA, COLOMBIA.  LA ZONA DE PARAMO POR NORMATIVA COLOMBIANA ESTA </a:t>
            </a:r>
            <a:r>
              <a:rPr lang="es-CO" baseline="0" dirty="0" err="1" smtClean="0"/>
              <a:t>EXCENTA</a:t>
            </a:r>
            <a:r>
              <a:rPr lang="es-CO" baseline="0" dirty="0" smtClean="0"/>
              <a:t> DE LA </a:t>
            </a:r>
            <a:r>
              <a:rPr lang="es-CO" baseline="0" dirty="0" err="1" smtClean="0"/>
              <a:t>PREENCIA</a:t>
            </a:r>
            <a:r>
              <a:rPr lang="es-CO" baseline="0" dirty="0" smtClean="0"/>
              <a:t> DE TODO TIPO DE ACTIVIDADES MINERAS EN SU ZONA, PERO SIN EMBARGO EXISTEN TANTO </a:t>
            </a:r>
            <a:r>
              <a:rPr lang="es-CO" baseline="0" dirty="0" err="1" smtClean="0"/>
              <a:t>MINERIA</a:t>
            </a:r>
            <a:r>
              <a:rPr lang="es-CO" baseline="0" dirty="0" smtClean="0"/>
              <a:t> ILEGAL COMO LEGAL.</a:t>
            </a:r>
            <a:endParaRPr lang="es-CO" dirty="0"/>
          </a:p>
        </p:txBody>
      </p:sp>
      <p:sp>
        <p:nvSpPr>
          <p:cNvPr id="4" name="Marcador de número de diapositiva 3"/>
          <p:cNvSpPr>
            <a:spLocks noGrp="1"/>
          </p:cNvSpPr>
          <p:nvPr>
            <p:ph type="sldNum" sz="quarter" idx="10"/>
          </p:nvPr>
        </p:nvSpPr>
        <p:spPr/>
        <p:txBody>
          <a:bodyPr/>
          <a:lstStyle/>
          <a:p>
            <a:fld id="{4CAACB1A-FFD4-4C69-B4BD-7438C47AC7DF}" type="slidenum">
              <a:rPr lang="es-CO" smtClean="0"/>
              <a:t>5</a:t>
            </a:fld>
            <a:endParaRPr lang="es-CO"/>
          </a:p>
        </p:txBody>
      </p:sp>
    </p:spTree>
    <p:extLst>
      <p:ext uri="{BB962C8B-B14F-4D97-AF65-F5344CB8AC3E}">
        <p14:creationId xmlns:p14="http://schemas.microsoft.com/office/powerpoint/2010/main" val="1593384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effectLst/>
                <a:latin typeface="+mn-lt"/>
                <a:ea typeface="+mn-ea"/>
                <a:cs typeface="+mn-cs"/>
              </a:rPr>
              <a:t>El muestreo de agua se realizó en cuatro punto ubicados en zonas específicas para asegurar la representatividad de las muestras sobre la mina (ANEXO A.1), esto debido a que el vertimiento de la mina sobre la quebrada  El Alisal es previamente tratado a través de una </a:t>
            </a:r>
            <a:r>
              <a:rPr lang="es-ES" sz="1200" kern="1200" dirty="0" err="1" smtClean="0">
                <a:solidFill>
                  <a:schemeClr val="tx1"/>
                </a:solidFill>
                <a:effectLst/>
                <a:latin typeface="+mn-lt"/>
                <a:ea typeface="+mn-ea"/>
                <a:cs typeface="+mn-cs"/>
              </a:rPr>
              <a:t>PTAR</a:t>
            </a:r>
            <a:r>
              <a:rPr lang="es-ES" sz="1200" kern="1200" dirty="0" smtClean="0">
                <a:solidFill>
                  <a:schemeClr val="tx1"/>
                </a:solidFill>
                <a:effectLst/>
                <a:latin typeface="+mn-lt"/>
                <a:ea typeface="+mn-ea"/>
                <a:cs typeface="+mn-cs"/>
              </a:rPr>
              <a:t> compuesta de un desarenador, </a:t>
            </a:r>
            <a:r>
              <a:rPr lang="es-ES" sz="1200" kern="1200" dirty="0" err="1" smtClean="0">
                <a:solidFill>
                  <a:schemeClr val="tx1"/>
                </a:solidFill>
                <a:effectLst/>
                <a:latin typeface="+mn-lt"/>
                <a:ea typeface="+mn-ea"/>
                <a:cs typeface="+mn-cs"/>
              </a:rPr>
              <a:t>floculador</a:t>
            </a:r>
            <a:r>
              <a:rPr lang="es-ES" sz="1200" kern="1200" dirty="0" smtClean="0">
                <a:solidFill>
                  <a:schemeClr val="tx1"/>
                </a:solidFill>
                <a:effectLst/>
                <a:latin typeface="+mn-lt"/>
                <a:ea typeface="+mn-ea"/>
                <a:cs typeface="+mn-cs"/>
              </a:rPr>
              <a:t>, sedimentador y filtros de carbón antracita (Figura 9). A continuación se explica la ubicación y justificación de la selección de los cuatro puntos:</a:t>
            </a:r>
            <a:endParaRPr lang="es-CO" sz="1200" kern="1200" dirty="0" smtClean="0">
              <a:solidFill>
                <a:schemeClr val="tx1"/>
              </a:solidFill>
              <a:effectLst/>
              <a:latin typeface="+mn-lt"/>
              <a:ea typeface="+mn-ea"/>
              <a:cs typeface="+mn-cs"/>
            </a:endParaRPr>
          </a:p>
          <a:p>
            <a:pPr algn="just"/>
            <a:endParaRPr lang="es-ES" sz="1200" b="1" dirty="0" smtClean="0">
              <a:latin typeface="Arial" panose="020B0604020202020204" pitchFamily="34" charset="0"/>
              <a:cs typeface="Arial" panose="020B0604020202020204" pitchFamily="34" charset="0"/>
            </a:endParaRPr>
          </a:p>
          <a:p>
            <a:pPr algn="just"/>
            <a:endParaRPr lang="es-ES" sz="1200" b="1" dirty="0" smtClean="0">
              <a:latin typeface="Arial" panose="020B0604020202020204" pitchFamily="34" charset="0"/>
              <a:cs typeface="Arial" panose="020B0604020202020204" pitchFamily="34" charset="0"/>
            </a:endParaRPr>
          </a:p>
          <a:p>
            <a:pPr algn="just"/>
            <a:r>
              <a:rPr lang="es-ES" sz="1200" b="1" dirty="0" smtClean="0">
                <a:latin typeface="Arial" panose="020B0604020202020204" pitchFamily="34" charset="0"/>
                <a:cs typeface="Arial" panose="020B0604020202020204" pitchFamily="34" charset="0"/>
              </a:rPr>
              <a:t>Punto 1 - </a:t>
            </a:r>
            <a:r>
              <a:rPr lang="es-ES" sz="1200" dirty="0" smtClean="0">
                <a:latin typeface="Arial" panose="020B0604020202020204" pitchFamily="34" charset="0"/>
                <a:cs typeface="Arial" panose="020B0604020202020204" pitchFamily="34" charset="0"/>
              </a:rPr>
              <a:t>Tubo que extrae agua del interior de la mina de carbón: Determina si el agua que se extrae está contaminada con plomo debido a la actividad de la mina previo al tratamiento.</a:t>
            </a:r>
            <a:endParaRPr lang="es-CO" sz="1200" dirty="0" smtClean="0">
              <a:latin typeface="Arial" panose="020B0604020202020204" pitchFamily="34" charset="0"/>
              <a:cs typeface="Arial" panose="020B0604020202020204" pitchFamily="34" charset="0"/>
            </a:endParaRPr>
          </a:p>
          <a:p>
            <a:pPr algn="just"/>
            <a:r>
              <a:rPr lang="es-ES" sz="1200" b="1" dirty="0" smtClean="0">
                <a:latin typeface="Arial" panose="020B0604020202020204" pitchFamily="34" charset="0"/>
                <a:cs typeface="Arial" panose="020B0604020202020204" pitchFamily="34" charset="0"/>
              </a:rPr>
              <a:t>Punto 2 -</a:t>
            </a:r>
            <a:r>
              <a:rPr lang="es-ES" sz="1200" dirty="0" smtClean="0">
                <a:latin typeface="Arial" panose="020B0604020202020204" pitchFamily="34" charset="0"/>
                <a:cs typeface="Arial" panose="020B0604020202020204" pitchFamily="34" charset="0"/>
              </a:rPr>
              <a:t> Salida de agua del sistema de tratamiento: Determina si el tratamiento influye sobre la concentración de plomo en el agua.</a:t>
            </a:r>
            <a:endParaRPr lang="es-CO" sz="1200" dirty="0" smtClean="0">
              <a:latin typeface="Arial" panose="020B0604020202020204" pitchFamily="34" charset="0"/>
              <a:cs typeface="Arial" panose="020B0604020202020204" pitchFamily="34" charset="0"/>
            </a:endParaRPr>
          </a:p>
          <a:p>
            <a:pPr algn="just"/>
            <a:r>
              <a:rPr lang="es-ES" sz="1200" b="1" dirty="0" smtClean="0">
                <a:latin typeface="Arial" panose="020B0604020202020204" pitchFamily="34" charset="0"/>
                <a:cs typeface="Arial" panose="020B0604020202020204" pitchFamily="34" charset="0"/>
              </a:rPr>
              <a:t>Punto 3 -</a:t>
            </a:r>
            <a:r>
              <a:rPr lang="es-ES" sz="1200" dirty="0" smtClean="0">
                <a:latin typeface="Arial" panose="020B0604020202020204" pitchFamily="34" charset="0"/>
                <a:cs typeface="Arial" panose="020B0604020202020204" pitchFamily="34" charset="0"/>
              </a:rPr>
              <a:t> Aguas arriba de la quebrada El Alisal: Punto de referencia, donde se determina si el cuerpo de agua contiene concentraciones de plomo, antes del punto de confluencia con el vertimiento de la mina. </a:t>
            </a:r>
            <a:endParaRPr lang="es-CO" sz="1200" dirty="0" smtClean="0">
              <a:latin typeface="Arial" panose="020B0604020202020204" pitchFamily="34" charset="0"/>
              <a:cs typeface="Arial" panose="020B0604020202020204" pitchFamily="34" charset="0"/>
            </a:endParaRPr>
          </a:p>
          <a:p>
            <a:pPr algn="just"/>
            <a:r>
              <a:rPr lang="es-ES" sz="1200" b="1" dirty="0" smtClean="0">
                <a:latin typeface="Arial" panose="020B0604020202020204" pitchFamily="34" charset="0"/>
                <a:cs typeface="Arial" panose="020B0604020202020204" pitchFamily="34" charset="0"/>
              </a:rPr>
              <a:t>Punto 4 -</a:t>
            </a:r>
            <a:r>
              <a:rPr lang="es-ES" sz="1200" dirty="0" smtClean="0">
                <a:latin typeface="Arial" panose="020B0604020202020204" pitchFamily="34" charset="0"/>
                <a:cs typeface="Arial" panose="020B0604020202020204" pitchFamily="34" charset="0"/>
              </a:rPr>
              <a:t> Aguas abajo del punto de confluencia entre el vertimiento y la quebrada: Determina si la mina contamina la quebrada el Alisal con plomo.</a:t>
            </a:r>
            <a:endParaRPr lang="es-CO" sz="1200" dirty="0" smtClean="0">
              <a:latin typeface="Arial" panose="020B0604020202020204" pitchFamily="34" charset="0"/>
              <a:cs typeface="Arial" panose="020B0604020202020204" pitchFamily="34" charset="0"/>
            </a:endParaRPr>
          </a:p>
          <a:p>
            <a:endParaRPr lang="es-CO" dirty="0"/>
          </a:p>
        </p:txBody>
      </p:sp>
      <p:sp>
        <p:nvSpPr>
          <p:cNvPr id="4" name="Marcador de número de diapositiva 3"/>
          <p:cNvSpPr>
            <a:spLocks noGrp="1"/>
          </p:cNvSpPr>
          <p:nvPr>
            <p:ph type="sldNum" sz="quarter" idx="10"/>
          </p:nvPr>
        </p:nvSpPr>
        <p:spPr/>
        <p:txBody>
          <a:bodyPr/>
          <a:lstStyle/>
          <a:p>
            <a:fld id="{4CAACB1A-FFD4-4C69-B4BD-7438C47AC7DF}" type="slidenum">
              <a:rPr lang="es-CO" smtClean="0"/>
              <a:t>6</a:t>
            </a:fld>
            <a:endParaRPr lang="es-CO"/>
          </a:p>
        </p:txBody>
      </p:sp>
    </p:spTree>
    <p:extLst>
      <p:ext uri="{BB962C8B-B14F-4D97-AF65-F5344CB8AC3E}">
        <p14:creationId xmlns:p14="http://schemas.microsoft.com/office/powerpoint/2010/main" val="422831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dirty="0" smtClean="0">
                <a:latin typeface="Arial" panose="020B0604020202020204" pitchFamily="34" charset="0"/>
                <a:cs typeface="Arial" panose="020B0604020202020204" pitchFamily="34" charset="0"/>
              </a:rPr>
              <a:t>El protocolo de muestreo fue realizado según la</a:t>
            </a:r>
            <a:r>
              <a:rPr lang="es-ES" sz="1200" baseline="0" dirty="0" smtClean="0">
                <a:latin typeface="Arial" panose="020B0604020202020204" pitchFamily="34" charset="0"/>
                <a:cs typeface="Arial" panose="020B0604020202020204" pitchFamily="34" charset="0"/>
              </a:rPr>
              <a:t> guía del </a:t>
            </a:r>
            <a:r>
              <a:rPr lang="es-ES" sz="1200" baseline="0" dirty="0" err="1" smtClean="0">
                <a:latin typeface="Arial" panose="020B0604020202020204" pitchFamily="34" charset="0"/>
                <a:cs typeface="Arial" panose="020B0604020202020204" pitchFamily="34" charset="0"/>
              </a:rPr>
              <a:t>IDEAM</a:t>
            </a:r>
            <a:r>
              <a:rPr lang="es-ES" sz="1200" baseline="0" dirty="0" smtClean="0">
                <a:latin typeface="Arial" panose="020B0604020202020204" pitchFamily="34" charset="0"/>
                <a:cs typeface="Arial" panose="020B0604020202020204" pitchFamily="34" charset="0"/>
              </a:rPr>
              <a:t> (entidad colombiana que regula ….), la frecuencia de muestreo y numero de muestras se vio determinado debido a la intensidad horaria de trabajo de la mina, ya que de este depende la generación de </a:t>
            </a:r>
            <a:r>
              <a:rPr lang="es-ES" sz="1200" baseline="0" dirty="0" err="1" smtClean="0">
                <a:latin typeface="Arial" panose="020B0604020202020204" pitchFamily="34" charset="0"/>
                <a:cs typeface="Arial" panose="020B0604020202020204" pitchFamily="34" charset="0"/>
              </a:rPr>
              <a:t>DAM</a:t>
            </a:r>
            <a:r>
              <a:rPr lang="es-ES" sz="1200" baseline="0" dirty="0" smtClean="0">
                <a:latin typeface="Arial" panose="020B0604020202020204" pitchFamily="34" charset="0"/>
                <a:cs typeface="Arial" panose="020B0604020202020204" pitchFamily="34" charset="0"/>
              </a:rPr>
              <a:t>. La mina trabaja 8 horas diarias durante 5 días laborales de la semana.</a:t>
            </a:r>
            <a:endParaRPr lang="es-ES" sz="1200" dirty="0" smtClean="0">
              <a:latin typeface="Arial" panose="020B0604020202020204" pitchFamily="34" charset="0"/>
              <a:cs typeface="Arial" panose="020B0604020202020204" pitchFamily="34" charset="0"/>
            </a:endParaRPr>
          </a:p>
          <a:p>
            <a:endParaRPr lang="es-ES" sz="1200" dirty="0" smtClean="0">
              <a:latin typeface="Arial" panose="020B0604020202020204" pitchFamily="34" charset="0"/>
              <a:cs typeface="Arial" panose="020B0604020202020204" pitchFamily="34" charset="0"/>
            </a:endParaRPr>
          </a:p>
          <a:p>
            <a:r>
              <a:rPr lang="es-ES" sz="1200" dirty="0" smtClean="0">
                <a:latin typeface="Arial" panose="020B0604020202020204" pitchFamily="34" charset="0"/>
                <a:cs typeface="Arial" panose="020B0604020202020204" pitchFamily="34" charset="0"/>
              </a:rPr>
              <a:t>mes en el que se presentan bajas precipitaciones en </a:t>
            </a:r>
            <a:r>
              <a:rPr lang="es-ES" sz="1200" dirty="0" err="1" smtClean="0">
                <a:latin typeface="Arial" panose="020B0604020202020204" pitchFamily="34" charset="0"/>
                <a:cs typeface="Arial" panose="020B0604020202020204" pitchFamily="34" charset="0"/>
              </a:rPr>
              <a:t>Cogua</a:t>
            </a:r>
            <a:r>
              <a:rPr lang="es-ES" sz="1200" dirty="0" smtClean="0">
                <a:latin typeface="Arial" panose="020B0604020202020204" pitchFamily="34" charset="0"/>
                <a:cs typeface="Arial" panose="020B0604020202020204" pitchFamily="34" charset="0"/>
              </a:rPr>
              <a:t>, Cundinamarca, para asegurar mayor </a:t>
            </a:r>
            <a:r>
              <a:rPr lang="es-ES" sz="1200" dirty="0" err="1" smtClean="0">
                <a:latin typeface="Arial" panose="020B0604020202020204" pitchFamily="34" charset="0"/>
                <a:cs typeface="Arial" panose="020B0604020202020204" pitchFamily="34" charset="0"/>
              </a:rPr>
              <a:t>repreentatividad</a:t>
            </a:r>
            <a:r>
              <a:rPr lang="es-ES" sz="1200" dirty="0" smtClean="0">
                <a:latin typeface="Arial" panose="020B0604020202020204" pitchFamily="34" charset="0"/>
                <a:cs typeface="Arial" panose="020B0604020202020204" pitchFamily="34" charset="0"/>
              </a:rPr>
              <a:t> de las muestras.</a:t>
            </a:r>
          </a:p>
          <a:p>
            <a:endParaRPr lang="es-ES" sz="1200" dirty="0" smtClean="0">
              <a:latin typeface="Arial" panose="020B0604020202020204" pitchFamily="34" charset="0"/>
              <a:cs typeface="Arial" panose="020B0604020202020204" pitchFamily="34" charset="0"/>
            </a:endParaRPr>
          </a:p>
          <a:p>
            <a:r>
              <a:rPr lang="es-ES" sz="1200" dirty="0" smtClean="0">
                <a:latin typeface="Arial" panose="020B0604020202020204" pitchFamily="34" charset="0"/>
                <a:cs typeface="Arial" panose="020B0604020202020204" pitchFamily="34" charset="0"/>
              </a:rPr>
              <a:t>La frecuencia de muestreo fue de dos días a la semana, un día a mitad de semana (miércoles) y otro a fin de semana laboral (viernes), con el propósito de abarcar la alta y baja intensidad de trabajo de la mina, debido a que la producción es suspendida durante el fin de semana.</a:t>
            </a:r>
            <a:endParaRPr lang="es-CO" dirty="0"/>
          </a:p>
        </p:txBody>
      </p:sp>
      <p:sp>
        <p:nvSpPr>
          <p:cNvPr id="4" name="Marcador de número de diapositiva 3"/>
          <p:cNvSpPr>
            <a:spLocks noGrp="1"/>
          </p:cNvSpPr>
          <p:nvPr>
            <p:ph type="sldNum" sz="quarter" idx="10"/>
          </p:nvPr>
        </p:nvSpPr>
        <p:spPr/>
        <p:txBody>
          <a:bodyPr/>
          <a:lstStyle/>
          <a:p>
            <a:fld id="{4CAACB1A-FFD4-4C69-B4BD-7438C47AC7DF}" type="slidenum">
              <a:rPr lang="es-CO" smtClean="0"/>
              <a:t>7</a:t>
            </a:fld>
            <a:endParaRPr lang="es-CO"/>
          </a:p>
        </p:txBody>
      </p:sp>
    </p:spTree>
    <p:extLst>
      <p:ext uri="{BB962C8B-B14F-4D97-AF65-F5344CB8AC3E}">
        <p14:creationId xmlns:p14="http://schemas.microsoft.com/office/powerpoint/2010/main" val="801875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Se </a:t>
            </a:r>
            <a:r>
              <a:rPr lang="es-CO" dirty="0" err="1" smtClean="0"/>
              <a:t>esperabam</a:t>
            </a:r>
            <a:r>
              <a:rPr lang="es-CO" dirty="0" smtClean="0"/>
              <a:t> encontrar </a:t>
            </a:r>
            <a:r>
              <a:rPr lang="es-CO" dirty="0" err="1" smtClean="0"/>
              <a:t>concnetraciones</a:t>
            </a:r>
            <a:r>
              <a:rPr lang="es-CO" baseline="0" dirty="0" smtClean="0"/>
              <a:t> de plomo en la muestra desde 1 ppb, entonces procedimos a buscar una </a:t>
            </a:r>
            <a:r>
              <a:rPr lang="es-CO" baseline="0" dirty="0" err="1" smtClean="0"/>
              <a:t>tecnica</a:t>
            </a:r>
            <a:r>
              <a:rPr lang="es-CO" baseline="0" dirty="0" smtClean="0"/>
              <a:t> </a:t>
            </a:r>
            <a:r>
              <a:rPr lang="es-CO" baseline="0" dirty="0" err="1" smtClean="0"/>
              <a:t>voltametrica</a:t>
            </a:r>
            <a:r>
              <a:rPr lang="es-CO" baseline="0" dirty="0" smtClean="0"/>
              <a:t> con bajos limites de detección</a:t>
            </a:r>
          </a:p>
          <a:p>
            <a:endParaRPr lang="es-CO" baseline="0" dirty="0" smtClean="0"/>
          </a:p>
          <a:p>
            <a:r>
              <a:rPr lang="es-CO" baseline="0" dirty="0" smtClean="0"/>
              <a:t>Por que el bismuto, el bismuto a sido ampliamente estudiado para la determinación de plomo a través de voltametría debido a la capacidad de aleación que tiene con el plomo., para </a:t>
            </a:r>
            <a:r>
              <a:rPr lang="es-CO" baseline="0" dirty="0" err="1" smtClean="0"/>
              <a:t>reeenplazar</a:t>
            </a:r>
            <a:r>
              <a:rPr lang="es-CO" baseline="0" dirty="0" smtClean="0"/>
              <a:t> el uso de mercurio por las técnicas de redisolución. </a:t>
            </a:r>
            <a:endParaRPr lang="es-CO" dirty="0"/>
          </a:p>
        </p:txBody>
      </p:sp>
      <p:sp>
        <p:nvSpPr>
          <p:cNvPr id="4" name="Marcador de número de diapositiva 3"/>
          <p:cNvSpPr>
            <a:spLocks noGrp="1"/>
          </p:cNvSpPr>
          <p:nvPr>
            <p:ph type="sldNum" sz="quarter" idx="10"/>
          </p:nvPr>
        </p:nvSpPr>
        <p:spPr/>
        <p:txBody>
          <a:bodyPr/>
          <a:lstStyle/>
          <a:p>
            <a:fld id="{4CAACB1A-FFD4-4C69-B4BD-7438C47AC7DF}" type="slidenum">
              <a:rPr lang="es-CO" smtClean="0"/>
              <a:t>8</a:t>
            </a:fld>
            <a:endParaRPr lang="es-CO"/>
          </a:p>
        </p:txBody>
      </p:sp>
    </p:spTree>
    <p:extLst>
      <p:ext uri="{BB962C8B-B14F-4D97-AF65-F5344CB8AC3E}">
        <p14:creationId xmlns:p14="http://schemas.microsoft.com/office/powerpoint/2010/main" val="558499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La técnica requería</a:t>
            </a:r>
            <a:r>
              <a:rPr lang="es-CO" baseline="0" dirty="0" smtClean="0"/>
              <a:t> de la modificación de la superficie, NO se pudo modificar el de </a:t>
            </a:r>
            <a:r>
              <a:rPr lang="es-CO" baseline="0" dirty="0" err="1" smtClean="0"/>
              <a:t>GCarbon</a:t>
            </a:r>
            <a:r>
              <a:rPr lang="es-CO" baseline="0" dirty="0" smtClean="0"/>
              <a:t> debido a que no era nuestro, se procedió a desarrollar electrodos de trabajo de bajo costo. Pasta de carbón y mina de grafito.</a:t>
            </a:r>
          </a:p>
          <a:p>
            <a:endParaRPr lang="es-CO" baseline="0" dirty="0" smtClean="0"/>
          </a:p>
          <a:p>
            <a:r>
              <a:rPr lang="es-CO" baseline="0" dirty="0" smtClean="0"/>
              <a:t>También se elaboro un electrodo de Ag/</a:t>
            </a:r>
            <a:r>
              <a:rPr lang="es-CO" baseline="0" dirty="0" err="1" smtClean="0"/>
              <a:t>AgCl</a:t>
            </a:r>
            <a:r>
              <a:rPr lang="es-CO" baseline="0" dirty="0" smtClean="0"/>
              <a:t> de bajo costo.</a:t>
            </a:r>
            <a:endParaRPr lang="es-CO" dirty="0"/>
          </a:p>
        </p:txBody>
      </p:sp>
      <p:sp>
        <p:nvSpPr>
          <p:cNvPr id="4" name="Marcador de número de diapositiva 3"/>
          <p:cNvSpPr>
            <a:spLocks noGrp="1"/>
          </p:cNvSpPr>
          <p:nvPr>
            <p:ph type="sldNum" sz="quarter" idx="10"/>
          </p:nvPr>
        </p:nvSpPr>
        <p:spPr/>
        <p:txBody>
          <a:bodyPr/>
          <a:lstStyle/>
          <a:p>
            <a:fld id="{4CAACB1A-FFD4-4C69-B4BD-7438C47AC7DF}" type="slidenum">
              <a:rPr lang="es-CO" smtClean="0"/>
              <a:t>9</a:t>
            </a:fld>
            <a:endParaRPr lang="es-CO"/>
          </a:p>
        </p:txBody>
      </p:sp>
    </p:spTree>
    <p:extLst>
      <p:ext uri="{BB962C8B-B14F-4D97-AF65-F5344CB8AC3E}">
        <p14:creationId xmlns:p14="http://schemas.microsoft.com/office/powerpoint/2010/main" val="16442332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Los parámetros seleccionados</a:t>
            </a:r>
            <a:r>
              <a:rPr lang="es-CO" baseline="0" dirty="0" smtClean="0"/>
              <a:t> presentaron buenos picos de plomo, además de la detección de hasta __ </a:t>
            </a:r>
            <a:r>
              <a:rPr lang="es-CO" baseline="0" dirty="0" err="1" smtClean="0"/>
              <a:t>ppb</a:t>
            </a:r>
            <a:r>
              <a:rPr lang="es-CO" baseline="0" dirty="0" smtClean="0"/>
              <a:t> de plomo, seleccionándolos para aplicarlos a las muestras reales.</a:t>
            </a:r>
          </a:p>
          <a:p>
            <a:r>
              <a:rPr lang="es-CO" baseline="0" dirty="0" smtClean="0"/>
              <a:t>La </a:t>
            </a:r>
            <a:r>
              <a:rPr lang="es-CO" baseline="0" dirty="0" err="1" smtClean="0"/>
              <a:t>concentracion</a:t>
            </a:r>
            <a:r>
              <a:rPr lang="es-CO" baseline="0" dirty="0" smtClean="0"/>
              <a:t> de bismuto utilizada fue </a:t>
            </a:r>
            <a:r>
              <a:rPr lang="es-CO" baseline="0" dirty="0" err="1" smtClean="0"/>
              <a:t>obtima</a:t>
            </a:r>
            <a:r>
              <a:rPr lang="es-CO" baseline="0" dirty="0" smtClean="0"/>
              <a:t> ya que se probaron desde 100 a 600 </a:t>
            </a:r>
            <a:r>
              <a:rPr lang="es-CO" baseline="0" dirty="0" err="1" smtClean="0"/>
              <a:t>ppb</a:t>
            </a:r>
            <a:r>
              <a:rPr lang="es-CO" baseline="0" dirty="0" smtClean="0"/>
              <a:t> y los picos se disminuían y </a:t>
            </a:r>
            <a:r>
              <a:rPr lang="es-CO" baseline="0" dirty="0" err="1" smtClean="0"/>
              <a:t>aumnetaban</a:t>
            </a:r>
            <a:r>
              <a:rPr lang="es-CO" baseline="0" dirty="0" smtClean="0"/>
              <a:t> hacia 300 </a:t>
            </a:r>
            <a:r>
              <a:rPr lang="es-CO" baseline="0" dirty="0" err="1" smtClean="0"/>
              <a:t>ppb</a:t>
            </a:r>
            <a:r>
              <a:rPr lang="es-CO" baseline="0" dirty="0" smtClean="0"/>
              <a:t>. </a:t>
            </a:r>
          </a:p>
          <a:p>
            <a:r>
              <a:rPr lang="es-CO" baseline="0" dirty="0" smtClean="0"/>
              <a:t>El rango </a:t>
            </a:r>
            <a:r>
              <a:rPr lang="es-CO" baseline="0" dirty="0" err="1" smtClean="0"/>
              <a:t>dfe</a:t>
            </a:r>
            <a:r>
              <a:rPr lang="es-CO" baseline="0" dirty="0" smtClean="0"/>
              <a:t> potencial utilizado es suficiente para lograr la completa oxido reducción del metal de modificación y el </a:t>
            </a:r>
            <a:r>
              <a:rPr lang="es-CO" baseline="0" dirty="0" err="1" smtClean="0"/>
              <a:t>analito</a:t>
            </a:r>
            <a:r>
              <a:rPr lang="es-CO" baseline="0" dirty="0" smtClean="0"/>
              <a:t>.</a:t>
            </a:r>
          </a:p>
          <a:p>
            <a:endParaRPr lang="es-CO" dirty="0"/>
          </a:p>
        </p:txBody>
      </p:sp>
      <p:sp>
        <p:nvSpPr>
          <p:cNvPr id="4" name="Marcador de número de diapositiva 3"/>
          <p:cNvSpPr>
            <a:spLocks noGrp="1"/>
          </p:cNvSpPr>
          <p:nvPr>
            <p:ph type="sldNum" sz="quarter" idx="10"/>
          </p:nvPr>
        </p:nvSpPr>
        <p:spPr/>
        <p:txBody>
          <a:bodyPr/>
          <a:lstStyle/>
          <a:p>
            <a:fld id="{4CAACB1A-FFD4-4C69-B4BD-7438C47AC7DF}" type="slidenum">
              <a:rPr lang="es-CO" smtClean="0"/>
              <a:t>10</a:t>
            </a:fld>
            <a:endParaRPr lang="es-CO"/>
          </a:p>
        </p:txBody>
      </p:sp>
    </p:spTree>
    <p:extLst>
      <p:ext uri="{BB962C8B-B14F-4D97-AF65-F5344CB8AC3E}">
        <p14:creationId xmlns:p14="http://schemas.microsoft.com/office/powerpoint/2010/main" val="3392106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2BC7628-0F9D-459F-8681-4F65C30458A8}" type="datetimeFigureOut">
              <a:rPr lang="es-CO" smtClean="0"/>
              <a:t>19/06/2019</a:t>
            </a:fld>
            <a:endParaRPr lang="es-CO"/>
          </a:p>
        </p:txBody>
      </p:sp>
      <p:sp>
        <p:nvSpPr>
          <p:cNvPr id="5" name="Footer Placeholder 4"/>
          <p:cNvSpPr>
            <a:spLocks noGrp="1"/>
          </p:cNvSpPr>
          <p:nvPr>
            <p:ph type="ftr" sz="quarter" idx="11"/>
          </p:nvPr>
        </p:nvSpPr>
        <p:spPr>
          <a:xfrm>
            <a:off x="5332412" y="5883275"/>
            <a:ext cx="4324044" cy="365125"/>
          </a:xfrm>
        </p:spPr>
        <p:txBody>
          <a:bodyPr/>
          <a:lstStyle/>
          <a:p>
            <a:endParaRPr lang="es-CO"/>
          </a:p>
        </p:txBody>
      </p:sp>
      <p:sp>
        <p:nvSpPr>
          <p:cNvPr id="6" name="Slide Number Placeholder 5"/>
          <p:cNvSpPr>
            <a:spLocks noGrp="1"/>
          </p:cNvSpPr>
          <p:nvPr>
            <p:ph type="sldNum" sz="quarter" idx="12"/>
          </p:nvPr>
        </p:nvSpPr>
        <p:spPr/>
        <p:txBody>
          <a:bodyPr/>
          <a:lstStyle/>
          <a:p>
            <a:fld id="{1D8556E3-620C-4BD1-A7EA-18C61345612A}" type="slidenum">
              <a:rPr lang="es-CO" smtClean="0"/>
              <a:t>‹Nº›</a:t>
            </a:fld>
            <a:endParaRPr lang="es-CO"/>
          </a:p>
        </p:txBody>
      </p:sp>
    </p:spTree>
    <p:extLst>
      <p:ext uri="{BB962C8B-B14F-4D97-AF65-F5344CB8AC3E}">
        <p14:creationId xmlns:p14="http://schemas.microsoft.com/office/powerpoint/2010/main" val="3995314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2BC7628-0F9D-459F-8681-4F65C30458A8}" type="datetimeFigureOut">
              <a:rPr lang="es-CO" smtClean="0"/>
              <a:t>19/06/2019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D8556E3-620C-4BD1-A7EA-18C61345612A}" type="slidenum">
              <a:rPr lang="es-CO" smtClean="0"/>
              <a:t>‹Nº›</a:t>
            </a:fld>
            <a:endParaRPr lang="es-CO"/>
          </a:p>
        </p:txBody>
      </p:sp>
    </p:spTree>
    <p:extLst>
      <p:ext uri="{BB962C8B-B14F-4D97-AF65-F5344CB8AC3E}">
        <p14:creationId xmlns:p14="http://schemas.microsoft.com/office/powerpoint/2010/main" val="981517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2BC7628-0F9D-459F-8681-4F65C30458A8}" type="datetimeFigureOut">
              <a:rPr lang="es-CO" smtClean="0"/>
              <a:t>19/06/2019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D8556E3-620C-4BD1-A7EA-18C61345612A}" type="slidenum">
              <a:rPr lang="es-CO" smtClean="0"/>
              <a:t>‹Nº›</a:t>
            </a:fld>
            <a:endParaRPr lang="es-CO"/>
          </a:p>
        </p:txBody>
      </p:sp>
    </p:spTree>
    <p:extLst>
      <p:ext uri="{BB962C8B-B14F-4D97-AF65-F5344CB8AC3E}">
        <p14:creationId xmlns:p14="http://schemas.microsoft.com/office/powerpoint/2010/main" val="5484049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2BC7628-0F9D-459F-8681-4F65C30458A8}" type="datetimeFigureOut">
              <a:rPr lang="es-CO" smtClean="0"/>
              <a:t>19/06/2019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D8556E3-620C-4BD1-A7EA-18C61345612A}" type="slidenum">
              <a:rPr lang="es-CO" smtClean="0"/>
              <a:t>‹Nº›</a:t>
            </a:fld>
            <a:endParaRPr lang="es-CO"/>
          </a:p>
        </p:txBody>
      </p:sp>
    </p:spTree>
    <p:extLst>
      <p:ext uri="{BB962C8B-B14F-4D97-AF65-F5344CB8AC3E}">
        <p14:creationId xmlns:p14="http://schemas.microsoft.com/office/powerpoint/2010/main" val="35695825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2BC7628-0F9D-459F-8681-4F65C30458A8}" type="datetimeFigureOut">
              <a:rPr lang="es-CO" smtClean="0"/>
              <a:t>19/06/2019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D8556E3-620C-4BD1-A7EA-18C61345612A}" type="slidenum">
              <a:rPr lang="es-CO" smtClean="0"/>
              <a:t>‹Nº›</a:t>
            </a:fld>
            <a:endParaRPr lang="es-CO"/>
          </a:p>
        </p:txBody>
      </p:sp>
    </p:spTree>
    <p:extLst>
      <p:ext uri="{BB962C8B-B14F-4D97-AF65-F5344CB8AC3E}">
        <p14:creationId xmlns:p14="http://schemas.microsoft.com/office/powerpoint/2010/main" val="3994122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2BC7628-0F9D-459F-8681-4F65C30458A8}" type="datetimeFigureOut">
              <a:rPr lang="es-CO" smtClean="0"/>
              <a:t>19/06/2019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D8556E3-620C-4BD1-A7EA-18C61345612A}" type="slidenum">
              <a:rPr lang="es-CO" smtClean="0"/>
              <a:t>‹Nº›</a:t>
            </a:fld>
            <a:endParaRPr lang="es-CO"/>
          </a:p>
        </p:txBody>
      </p:sp>
    </p:spTree>
    <p:extLst>
      <p:ext uri="{BB962C8B-B14F-4D97-AF65-F5344CB8AC3E}">
        <p14:creationId xmlns:p14="http://schemas.microsoft.com/office/powerpoint/2010/main" val="12499150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2BC7628-0F9D-459F-8681-4F65C30458A8}" type="datetimeFigureOut">
              <a:rPr lang="es-CO" smtClean="0"/>
              <a:t>19/06/2019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D8556E3-620C-4BD1-A7EA-18C61345612A}" type="slidenum">
              <a:rPr lang="es-CO" smtClean="0"/>
              <a:t>‹Nº›</a:t>
            </a:fld>
            <a:endParaRPr lang="es-CO"/>
          </a:p>
        </p:txBody>
      </p:sp>
    </p:spTree>
    <p:extLst>
      <p:ext uri="{BB962C8B-B14F-4D97-AF65-F5344CB8AC3E}">
        <p14:creationId xmlns:p14="http://schemas.microsoft.com/office/powerpoint/2010/main" val="34752372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2BC7628-0F9D-459F-8681-4F65C30458A8}" type="datetimeFigureOut">
              <a:rPr lang="es-CO" smtClean="0"/>
              <a:t>19/06/2019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D8556E3-620C-4BD1-A7EA-18C61345612A}" type="slidenum">
              <a:rPr lang="es-CO" smtClean="0"/>
              <a:t>‹Nº›</a:t>
            </a:fld>
            <a:endParaRPr lang="es-CO"/>
          </a:p>
        </p:txBody>
      </p:sp>
    </p:spTree>
    <p:extLst>
      <p:ext uri="{BB962C8B-B14F-4D97-AF65-F5344CB8AC3E}">
        <p14:creationId xmlns:p14="http://schemas.microsoft.com/office/powerpoint/2010/main" val="33025161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2BC7628-0F9D-459F-8681-4F65C30458A8}" type="datetimeFigureOut">
              <a:rPr lang="es-CO" smtClean="0"/>
              <a:t>19/06/2019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D8556E3-620C-4BD1-A7EA-18C61345612A}" type="slidenum">
              <a:rPr lang="es-CO" smtClean="0"/>
              <a:t>‹Nº›</a:t>
            </a:fld>
            <a:endParaRPr lang="es-CO"/>
          </a:p>
        </p:txBody>
      </p:sp>
    </p:spTree>
    <p:extLst>
      <p:ext uri="{BB962C8B-B14F-4D97-AF65-F5344CB8AC3E}">
        <p14:creationId xmlns:p14="http://schemas.microsoft.com/office/powerpoint/2010/main" val="2490851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2BC7628-0F9D-459F-8681-4F65C30458A8}" type="datetimeFigureOut">
              <a:rPr lang="es-CO" smtClean="0"/>
              <a:t>19/06/2019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a:xfrm>
            <a:off x="10951856" y="5867131"/>
            <a:ext cx="551167" cy="365125"/>
          </a:xfrm>
        </p:spPr>
        <p:txBody>
          <a:bodyPr/>
          <a:lstStyle/>
          <a:p>
            <a:fld id="{1D8556E3-620C-4BD1-A7EA-18C61345612A}" type="slidenum">
              <a:rPr lang="es-CO" smtClean="0"/>
              <a:t>‹Nº›</a:t>
            </a:fld>
            <a:endParaRPr lang="es-CO"/>
          </a:p>
        </p:txBody>
      </p:sp>
    </p:spTree>
    <p:extLst>
      <p:ext uri="{BB962C8B-B14F-4D97-AF65-F5344CB8AC3E}">
        <p14:creationId xmlns:p14="http://schemas.microsoft.com/office/powerpoint/2010/main" val="115382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2BC7628-0F9D-459F-8681-4F65C30458A8}" type="datetimeFigureOut">
              <a:rPr lang="es-CO" smtClean="0"/>
              <a:t>19/06/2019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D8556E3-620C-4BD1-A7EA-18C61345612A}" type="slidenum">
              <a:rPr lang="es-CO" smtClean="0"/>
              <a:t>‹Nº›</a:t>
            </a:fld>
            <a:endParaRPr lang="es-CO"/>
          </a:p>
        </p:txBody>
      </p:sp>
    </p:spTree>
    <p:extLst>
      <p:ext uri="{BB962C8B-B14F-4D97-AF65-F5344CB8AC3E}">
        <p14:creationId xmlns:p14="http://schemas.microsoft.com/office/powerpoint/2010/main" val="2424845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2BC7628-0F9D-459F-8681-4F65C30458A8}" type="datetimeFigureOut">
              <a:rPr lang="es-CO" smtClean="0"/>
              <a:t>19/06/2019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D8556E3-620C-4BD1-A7EA-18C61345612A}" type="slidenum">
              <a:rPr lang="es-CO" smtClean="0"/>
              <a:t>‹Nº›</a:t>
            </a:fld>
            <a:endParaRPr lang="es-CO"/>
          </a:p>
        </p:txBody>
      </p:sp>
    </p:spTree>
    <p:extLst>
      <p:ext uri="{BB962C8B-B14F-4D97-AF65-F5344CB8AC3E}">
        <p14:creationId xmlns:p14="http://schemas.microsoft.com/office/powerpoint/2010/main" val="947003984"/>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2BC7628-0F9D-459F-8681-4F65C30458A8}" type="datetimeFigureOut">
              <a:rPr lang="es-CO" smtClean="0"/>
              <a:t>19/06/2019</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1D8556E3-620C-4BD1-A7EA-18C61345612A}" type="slidenum">
              <a:rPr lang="es-CO" smtClean="0"/>
              <a:t>‹Nº›</a:t>
            </a:fld>
            <a:endParaRPr lang="es-CO"/>
          </a:p>
        </p:txBody>
      </p:sp>
    </p:spTree>
    <p:extLst>
      <p:ext uri="{BB962C8B-B14F-4D97-AF65-F5344CB8AC3E}">
        <p14:creationId xmlns:p14="http://schemas.microsoft.com/office/powerpoint/2010/main" val="381007299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2BC7628-0F9D-459F-8681-4F65C30458A8}" type="datetimeFigureOut">
              <a:rPr lang="es-CO" smtClean="0"/>
              <a:t>19/06/2019</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1D8556E3-620C-4BD1-A7EA-18C61345612A}" type="slidenum">
              <a:rPr lang="es-CO" smtClean="0"/>
              <a:t>‹Nº›</a:t>
            </a:fld>
            <a:endParaRPr lang="es-CO"/>
          </a:p>
        </p:txBody>
      </p:sp>
    </p:spTree>
    <p:extLst>
      <p:ext uri="{BB962C8B-B14F-4D97-AF65-F5344CB8AC3E}">
        <p14:creationId xmlns:p14="http://schemas.microsoft.com/office/powerpoint/2010/main" val="2700218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BC7628-0F9D-459F-8681-4F65C30458A8}" type="datetimeFigureOut">
              <a:rPr lang="es-CO" smtClean="0"/>
              <a:t>19/06/2019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1D8556E3-620C-4BD1-A7EA-18C61345612A}" type="slidenum">
              <a:rPr lang="es-CO" smtClean="0"/>
              <a:t>‹Nº›</a:t>
            </a:fld>
            <a:endParaRPr lang="es-CO"/>
          </a:p>
        </p:txBody>
      </p:sp>
    </p:spTree>
    <p:extLst>
      <p:ext uri="{BB962C8B-B14F-4D97-AF65-F5344CB8AC3E}">
        <p14:creationId xmlns:p14="http://schemas.microsoft.com/office/powerpoint/2010/main" val="847030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2BC7628-0F9D-459F-8681-4F65C30458A8}" type="datetimeFigureOut">
              <a:rPr lang="es-CO" smtClean="0"/>
              <a:t>19/06/2019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D8556E3-620C-4BD1-A7EA-18C61345612A}" type="slidenum">
              <a:rPr lang="es-CO" smtClean="0"/>
              <a:t>‹Nº›</a:t>
            </a:fld>
            <a:endParaRPr lang="es-CO"/>
          </a:p>
        </p:txBody>
      </p:sp>
    </p:spTree>
    <p:extLst>
      <p:ext uri="{BB962C8B-B14F-4D97-AF65-F5344CB8AC3E}">
        <p14:creationId xmlns:p14="http://schemas.microsoft.com/office/powerpoint/2010/main" val="35544505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2BC7628-0F9D-459F-8681-4F65C30458A8}" type="datetimeFigureOut">
              <a:rPr lang="es-CO" smtClean="0"/>
              <a:t>19/06/2019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D8556E3-620C-4BD1-A7EA-18C61345612A}" type="slidenum">
              <a:rPr lang="es-CO" smtClean="0"/>
              <a:t>‹Nº›</a:t>
            </a:fld>
            <a:endParaRPr lang="es-CO"/>
          </a:p>
        </p:txBody>
      </p:sp>
    </p:spTree>
    <p:extLst>
      <p:ext uri="{BB962C8B-B14F-4D97-AF65-F5344CB8AC3E}">
        <p14:creationId xmlns:p14="http://schemas.microsoft.com/office/powerpoint/2010/main" val="17105795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2BC7628-0F9D-459F-8681-4F65C30458A8}" type="datetimeFigureOut">
              <a:rPr lang="es-CO" smtClean="0"/>
              <a:t>19/06/2019</a:t>
            </a:fld>
            <a:endParaRPr lang="es-CO"/>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CO"/>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D8556E3-620C-4BD1-A7EA-18C61345612A}" type="slidenum">
              <a:rPr lang="es-CO" smtClean="0"/>
              <a:t>‹Nº›</a:t>
            </a:fld>
            <a:endParaRPr lang="es-CO"/>
          </a:p>
        </p:txBody>
      </p:sp>
    </p:spTree>
    <p:extLst>
      <p:ext uri="{BB962C8B-B14F-4D97-AF65-F5344CB8AC3E}">
        <p14:creationId xmlns:p14="http://schemas.microsoft.com/office/powerpoint/2010/main" val="2008036542"/>
      </p:ext>
    </p:extLst>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 id="2147483874" r:id="rId12"/>
    <p:sldLayoutId id="2147483875" r:id="rId13"/>
    <p:sldLayoutId id="2147483876" r:id="rId14"/>
    <p:sldLayoutId id="2147483877" r:id="rId15"/>
    <p:sldLayoutId id="2147483878" r:id="rId16"/>
    <p:sldLayoutId id="214748387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jpeg"/><Relationship Id="rId5" Type="http://schemas.microsoft.com/office/2007/relationships/hdphoto" Target="../media/hdphoto1.wdp"/><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682496" y="797493"/>
            <a:ext cx="10509504" cy="1703546"/>
          </a:xfrm>
        </p:spPr>
        <p:txBody>
          <a:bodyPr>
            <a:normAutofit/>
          </a:bodyPr>
          <a:lstStyle/>
          <a:p>
            <a:pPr algn="ctr"/>
            <a:r>
              <a:rPr lang="es-CO" sz="2700" b="1" dirty="0" smtClean="0">
                <a:cs typeface="Arial" panose="020B0604020202020204" pitchFamily="34" charset="0"/>
              </a:rPr>
              <a:t>DETERMINACIÓN DE PLOMO (II) EN MUESTRAS DE AGUAS ÁCIDAS</a:t>
            </a:r>
            <a:br>
              <a:rPr lang="es-CO" sz="2700" b="1" dirty="0" smtClean="0">
                <a:cs typeface="Arial" panose="020B0604020202020204" pitchFamily="34" charset="0"/>
              </a:rPr>
            </a:br>
            <a:r>
              <a:rPr lang="es-CO" sz="2700" b="1" dirty="0" smtClean="0">
                <a:cs typeface="Arial" panose="020B0604020202020204" pitchFamily="34" charset="0"/>
              </a:rPr>
              <a:t>PROVENIENTES DE UNA MINA DE CARBÓN A TRAVÉS DE SWASV.</a:t>
            </a:r>
            <a:endParaRPr lang="es-CO" sz="2700" b="1" dirty="0">
              <a:cs typeface="Arial" panose="020B0604020202020204" pitchFamily="34" charset="0"/>
            </a:endParaRPr>
          </a:p>
        </p:txBody>
      </p:sp>
      <p:sp>
        <p:nvSpPr>
          <p:cNvPr id="3" name="Subtítulo 2"/>
          <p:cNvSpPr>
            <a:spLocks noGrp="1"/>
          </p:cNvSpPr>
          <p:nvPr>
            <p:ph type="subTitle" idx="1"/>
          </p:nvPr>
        </p:nvSpPr>
        <p:spPr>
          <a:xfrm>
            <a:off x="5157215" y="3519639"/>
            <a:ext cx="6412991" cy="1694793"/>
          </a:xfrm>
        </p:spPr>
        <p:txBody>
          <a:bodyPr/>
          <a:lstStyle/>
          <a:p>
            <a:r>
              <a:rPr lang="es-ES" sz="2000" u="sng" dirty="0"/>
              <a:t>D. R. </a:t>
            </a:r>
            <a:r>
              <a:rPr lang="es-ES" sz="2000" u="sng" dirty="0" smtClean="0"/>
              <a:t>González</a:t>
            </a:r>
            <a:r>
              <a:rPr lang="es-ES" sz="2000" dirty="0" smtClean="0"/>
              <a:t>, </a:t>
            </a:r>
            <a:r>
              <a:rPr lang="es-ES" sz="2000" dirty="0"/>
              <a:t>L. A. </a:t>
            </a:r>
            <a:r>
              <a:rPr lang="es-ES" sz="2000" dirty="0" smtClean="0"/>
              <a:t>Salamanca, </a:t>
            </a:r>
            <a:r>
              <a:rPr lang="es-ES" sz="2000" dirty="0"/>
              <a:t>C. A. </a:t>
            </a:r>
            <a:r>
              <a:rPr lang="es-ES" sz="2000" dirty="0" smtClean="0"/>
              <a:t>Quiñones</a:t>
            </a:r>
            <a:endParaRPr lang="es-ES" sz="2000" baseline="30000" dirty="0" smtClean="0"/>
          </a:p>
          <a:p>
            <a:r>
              <a:rPr lang="es-CO" sz="2000" dirty="0" smtClean="0">
                <a:cs typeface="Arial" panose="020B0604020202020204" pitchFamily="34" charset="0"/>
              </a:rPr>
              <a:t>Semillero de Electroquímica e Instrumentación Ambiental</a:t>
            </a:r>
          </a:p>
          <a:p>
            <a:r>
              <a:rPr lang="es-CO" sz="2000" dirty="0" smtClean="0">
                <a:cs typeface="Arial" panose="020B0604020202020204" pitchFamily="34" charset="0"/>
              </a:rPr>
              <a:t>Universidad Santo Tomás, Bogotá - Colombia</a:t>
            </a:r>
          </a:p>
          <a:p>
            <a:endParaRPr lang="es-CO" dirty="0"/>
          </a:p>
        </p:txBody>
      </p:sp>
      <p:cxnSp>
        <p:nvCxnSpPr>
          <p:cNvPr id="7" name="Conector recto 6"/>
          <p:cNvCxnSpPr/>
          <p:nvPr/>
        </p:nvCxnSpPr>
        <p:spPr>
          <a:xfrm flipV="1">
            <a:off x="1920588" y="2754655"/>
            <a:ext cx="10033319" cy="17528"/>
          </a:xfrm>
          <a:prstGeom prst="line">
            <a:avLst/>
          </a:prstGeom>
          <a:ln>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22732" y="6109299"/>
            <a:ext cx="2059308" cy="593767"/>
          </a:xfrm>
          <a:prstGeom prst="rect">
            <a:avLst/>
          </a:prstGeom>
        </p:spPr>
      </p:pic>
      <p:pic>
        <p:nvPicPr>
          <p:cNvPr id="12" name="Imagen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64861" y="5879376"/>
            <a:ext cx="2919032" cy="950383"/>
          </a:xfrm>
          <a:prstGeom prst="rect">
            <a:avLst/>
          </a:prstGeom>
        </p:spPr>
      </p:pic>
      <p:pic>
        <p:nvPicPr>
          <p:cNvPr id="13" name="Imagen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30343" y="5994338"/>
            <a:ext cx="945938" cy="708728"/>
          </a:xfrm>
          <a:prstGeom prst="rect">
            <a:avLst/>
          </a:prstGeom>
        </p:spPr>
      </p:pic>
    </p:spTree>
    <p:extLst>
      <p:ext uri="{BB962C8B-B14F-4D97-AF65-F5344CB8AC3E}">
        <p14:creationId xmlns:p14="http://schemas.microsoft.com/office/powerpoint/2010/main" val="15311693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46426" y="103579"/>
            <a:ext cx="10018713" cy="1752599"/>
          </a:xfrm>
        </p:spPr>
        <p:txBody>
          <a:bodyPr>
            <a:normAutofit/>
          </a:bodyPr>
          <a:lstStyle/>
          <a:p>
            <a:r>
              <a:rPr lang="es-CO" sz="4000" dirty="0" smtClean="0">
                <a:solidFill>
                  <a:srgbClr val="003DB8"/>
                </a:solidFill>
                <a:cs typeface="Arial" panose="020B0604020202020204" pitchFamily="34" charset="0"/>
              </a:rPr>
              <a:t>PARÁMETROS DE LA TÉCNICA</a:t>
            </a:r>
            <a:endParaRPr lang="es-CO" sz="4000" dirty="0">
              <a:solidFill>
                <a:srgbClr val="003DB8"/>
              </a:solidFill>
              <a:cs typeface="Arial" panose="020B0604020202020204" pitchFamily="34" charset="0"/>
            </a:endParaRPr>
          </a:p>
        </p:txBody>
      </p:sp>
      <p:sp>
        <p:nvSpPr>
          <p:cNvPr id="19" name="Marcador de contenido 2"/>
          <p:cNvSpPr txBox="1">
            <a:spLocks/>
          </p:cNvSpPr>
          <p:nvPr/>
        </p:nvSpPr>
        <p:spPr>
          <a:xfrm>
            <a:off x="6910624" y="2107714"/>
            <a:ext cx="4535837" cy="4173170"/>
          </a:xfrm>
          <a:prstGeom prst="rect">
            <a:avLst/>
          </a:prstGeom>
        </p:spPr>
        <p:txBody>
          <a:bodyPr vert="horz" lIns="91440" tIns="45720" rIns="91440" bIns="45720" rtlCol="0">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50000"/>
              </a:lnSpc>
              <a:buNone/>
            </a:pPr>
            <a:r>
              <a:rPr lang="es-ES" sz="4200" b="1" dirty="0" smtClean="0">
                <a:cs typeface="Arial" panose="020B0604020202020204" pitchFamily="34" charset="0"/>
              </a:rPr>
              <a:t>Barrido </a:t>
            </a:r>
            <a:r>
              <a:rPr lang="es-ES" sz="4200" b="1" dirty="0">
                <a:cs typeface="Arial" panose="020B0604020202020204" pitchFamily="34" charset="0"/>
              </a:rPr>
              <a:t>de Onda </a:t>
            </a:r>
            <a:r>
              <a:rPr lang="es-ES" sz="4200" b="1" dirty="0" smtClean="0">
                <a:cs typeface="Arial" panose="020B0604020202020204" pitchFamily="34" charset="0"/>
              </a:rPr>
              <a:t>Cuadrada (SWV)</a:t>
            </a:r>
            <a:endParaRPr lang="es-CO" sz="4200" b="1" dirty="0">
              <a:cs typeface="Arial" panose="020B0604020202020204" pitchFamily="34" charset="0"/>
            </a:endParaRPr>
          </a:p>
          <a:p>
            <a:pPr marL="342900" lvl="0" indent="-342900">
              <a:lnSpc>
                <a:spcPct val="150000"/>
              </a:lnSpc>
            </a:pPr>
            <a:r>
              <a:rPr lang="es-ES" sz="4200" dirty="0">
                <a:cs typeface="Arial" panose="020B0604020202020204" pitchFamily="34" charset="0"/>
              </a:rPr>
              <a:t>Potencial inicial: -1.4 V</a:t>
            </a:r>
            <a:endParaRPr lang="es-CO" sz="4200" dirty="0">
              <a:cs typeface="Arial" panose="020B0604020202020204" pitchFamily="34" charset="0"/>
            </a:endParaRPr>
          </a:p>
          <a:p>
            <a:pPr marL="342900" lvl="0" indent="-342900">
              <a:lnSpc>
                <a:spcPct val="150000"/>
              </a:lnSpc>
            </a:pPr>
            <a:r>
              <a:rPr lang="es-ES" sz="4200" dirty="0">
                <a:cs typeface="Arial" panose="020B0604020202020204" pitchFamily="34" charset="0"/>
              </a:rPr>
              <a:t>Potencial final: 0.0 V </a:t>
            </a:r>
            <a:endParaRPr lang="es-CO" sz="4200" dirty="0">
              <a:cs typeface="Arial" panose="020B0604020202020204" pitchFamily="34" charset="0"/>
            </a:endParaRPr>
          </a:p>
          <a:p>
            <a:pPr marL="342900" lvl="0" indent="-342900">
              <a:lnSpc>
                <a:spcPct val="150000"/>
              </a:lnSpc>
            </a:pPr>
            <a:r>
              <a:rPr lang="es-ES" sz="4200" dirty="0">
                <a:cs typeface="Arial" panose="020B0604020202020204" pitchFamily="34" charset="0"/>
              </a:rPr>
              <a:t>Amplitud de pulso: 40 </a:t>
            </a:r>
            <a:r>
              <a:rPr lang="es-ES" sz="4200" dirty="0" err="1">
                <a:cs typeface="Arial" panose="020B0604020202020204" pitchFamily="34" charset="0"/>
              </a:rPr>
              <a:t>mV</a:t>
            </a:r>
            <a:endParaRPr lang="es-CO" sz="4200" dirty="0">
              <a:cs typeface="Arial" panose="020B0604020202020204" pitchFamily="34" charset="0"/>
            </a:endParaRPr>
          </a:p>
          <a:p>
            <a:pPr marL="342900" lvl="0" indent="-342900">
              <a:lnSpc>
                <a:spcPct val="150000"/>
              </a:lnSpc>
            </a:pPr>
            <a:r>
              <a:rPr lang="es-ES" sz="4200" dirty="0">
                <a:cs typeface="Arial" panose="020B0604020202020204" pitchFamily="34" charset="0"/>
              </a:rPr>
              <a:t>Tamaño de paso: 13 </a:t>
            </a:r>
            <a:r>
              <a:rPr lang="es-ES" sz="4200" dirty="0" err="1">
                <a:cs typeface="Arial" panose="020B0604020202020204" pitchFamily="34" charset="0"/>
              </a:rPr>
              <a:t>mV</a:t>
            </a:r>
            <a:endParaRPr lang="es-CO" sz="4200" dirty="0">
              <a:cs typeface="Arial" panose="020B0604020202020204" pitchFamily="34" charset="0"/>
            </a:endParaRPr>
          </a:p>
          <a:p>
            <a:pPr marL="342900" lvl="0" indent="-342900">
              <a:lnSpc>
                <a:spcPct val="150000"/>
              </a:lnSpc>
            </a:pPr>
            <a:r>
              <a:rPr lang="es-ES" sz="4200" dirty="0">
                <a:cs typeface="Arial" panose="020B0604020202020204" pitchFamily="34" charset="0"/>
              </a:rPr>
              <a:t>Frecuencia: 50 Hz </a:t>
            </a:r>
            <a:endParaRPr lang="es-CO" sz="4200" dirty="0">
              <a:cs typeface="Arial" panose="020B0604020202020204" pitchFamily="34" charset="0"/>
            </a:endParaRPr>
          </a:p>
          <a:p>
            <a:pPr marL="342900" lvl="0" indent="-342900">
              <a:lnSpc>
                <a:spcPct val="150000"/>
              </a:lnSpc>
            </a:pPr>
            <a:r>
              <a:rPr lang="es-ES" sz="4200" dirty="0">
                <a:cs typeface="Arial" panose="020B0604020202020204" pitchFamily="34" charset="0"/>
              </a:rPr>
              <a:t>Área del electrodo de: 0,0314 cm</a:t>
            </a:r>
            <a:r>
              <a:rPr lang="es-ES" sz="4200" baseline="30000" dirty="0">
                <a:cs typeface="Arial" panose="020B0604020202020204" pitchFamily="34" charset="0"/>
              </a:rPr>
              <a:t>2</a:t>
            </a:r>
            <a:endParaRPr lang="es-CO" sz="4200" dirty="0">
              <a:cs typeface="Arial" panose="020B0604020202020204" pitchFamily="34" charset="0"/>
            </a:endParaRPr>
          </a:p>
          <a:p>
            <a:pPr marL="0" indent="0">
              <a:lnSpc>
                <a:spcPct val="100000"/>
              </a:lnSpc>
              <a:buFont typeface="Arial" panose="020B0604020202020204" pitchFamily="34" charset="0"/>
              <a:buNone/>
            </a:pPr>
            <a:endParaRPr lang="es-CO" dirty="0"/>
          </a:p>
        </p:txBody>
      </p:sp>
      <p:sp>
        <p:nvSpPr>
          <p:cNvPr id="5" name="CuadroTexto 4"/>
          <p:cNvSpPr txBox="1"/>
          <p:nvPr/>
        </p:nvSpPr>
        <p:spPr>
          <a:xfrm>
            <a:off x="1697179" y="2107714"/>
            <a:ext cx="4858603" cy="2862322"/>
          </a:xfrm>
          <a:prstGeom prst="rect">
            <a:avLst/>
          </a:prstGeom>
          <a:noFill/>
        </p:spPr>
        <p:txBody>
          <a:bodyPr wrap="square" rtlCol="0">
            <a:spAutoFit/>
          </a:bodyPr>
          <a:lstStyle/>
          <a:p>
            <a:pPr lvl="0">
              <a:lnSpc>
                <a:spcPct val="150000"/>
              </a:lnSpc>
            </a:pPr>
            <a:r>
              <a:rPr lang="es-ES" sz="2000" b="1" dirty="0">
                <a:cs typeface="Arial" panose="020B0604020202020204" pitchFamily="34" charset="0"/>
              </a:rPr>
              <a:t>Voltametría de redisolución anódica (ASV)</a:t>
            </a:r>
          </a:p>
          <a:p>
            <a:pPr marL="342900" indent="-342900">
              <a:lnSpc>
                <a:spcPct val="150000"/>
              </a:lnSpc>
              <a:buFont typeface="Arial" panose="020B0604020202020204" pitchFamily="34" charset="0"/>
              <a:buChar char="•"/>
            </a:pPr>
            <a:r>
              <a:rPr lang="es-ES" sz="2000" dirty="0">
                <a:cs typeface="Arial" panose="020B0604020202020204" pitchFamily="34" charset="0"/>
              </a:rPr>
              <a:t>Preconcentración desde -1.4 a 0.0 V </a:t>
            </a:r>
            <a:endParaRPr lang="es-CO" sz="2000" dirty="0">
              <a:cs typeface="Arial" panose="020B0604020202020204" pitchFamily="34" charset="0"/>
            </a:endParaRPr>
          </a:p>
          <a:p>
            <a:pPr marL="342900" indent="-342900">
              <a:lnSpc>
                <a:spcPct val="150000"/>
              </a:lnSpc>
              <a:buFont typeface="Arial" panose="020B0604020202020204" pitchFamily="34" charset="0"/>
              <a:buChar char="•"/>
            </a:pPr>
            <a:r>
              <a:rPr lang="es-ES" sz="2000" dirty="0">
                <a:cs typeface="Arial" panose="020B0604020202020204" pitchFamily="34" charset="0"/>
              </a:rPr>
              <a:t>Tiempo de deposición: 5 min</a:t>
            </a:r>
            <a:endParaRPr lang="es-CO" sz="2000" dirty="0">
              <a:cs typeface="Arial" panose="020B0604020202020204" pitchFamily="34" charset="0"/>
            </a:endParaRPr>
          </a:p>
          <a:p>
            <a:pPr marL="342900" indent="-342900">
              <a:lnSpc>
                <a:spcPct val="150000"/>
              </a:lnSpc>
              <a:buFont typeface="Arial" panose="020B0604020202020204" pitchFamily="34" charset="0"/>
              <a:buChar char="•"/>
            </a:pPr>
            <a:r>
              <a:rPr lang="es-ES" sz="2000" dirty="0">
                <a:cs typeface="Arial" panose="020B0604020202020204" pitchFamily="34" charset="0"/>
              </a:rPr>
              <a:t>Velocidad de agitación: 100 rpm</a:t>
            </a:r>
            <a:endParaRPr lang="es-CO" sz="2000" dirty="0">
              <a:cs typeface="Arial" panose="020B0604020202020204" pitchFamily="34" charset="0"/>
            </a:endParaRPr>
          </a:p>
          <a:p>
            <a:pPr marL="342900" indent="-342900">
              <a:lnSpc>
                <a:spcPct val="150000"/>
              </a:lnSpc>
              <a:buFont typeface="Arial" panose="020B0604020202020204" pitchFamily="34" charset="0"/>
              <a:buChar char="•"/>
            </a:pPr>
            <a:r>
              <a:rPr lang="es-ES" sz="2000" dirty="0">
                <a:cs typeface="Arial" panose="020B0604020202020204" pitchFamily="34" charset="0"/>
              </a:rPr>
              <a:t>Tiempo de reposo: 10 s </a:t>
            </a:r>
            <a:endParaRPr lang="es-CO" sz="2000" dirty="0">
              <a:cs typeface="Arial" panose="020B0604020202020204" pitchFamily="34" charset="0"/>
            </a:endParaRPr>
          </a:p>
          <a:p>
            <a:pPr marL="342900" indent="-342900">
              <a:lnSpc>
                <a:spcPct val="150000"/>
              </a:lnSpc>
              <a:buFont typeface="Arial" panose="020B0604020202020204" pitchFamily="34" charset="0"/>
              <a:buChar char="•"/>
            </a:pPr>
            <a:r>
              <a:rPr lang="es-ES" sz="2000" dirty="0">
                <a:cs typeface="Arial" panose="020B0604020202020204" pitchFamily="34" charset="0"/>
              </a:rPr>
              <a:t>Concentración de bismuto: 300 ppb</a:t>
            </a:r>
            <a:endParaRPr lang="es-CO" sz="2000" dirty="0">
              <a:cs typeface="Arial" panose="020B0604020202020204" pitchFamily="34" charset="0"/>
            </a:endParaRPr>
          </a:p>
        </p:txBody>
      </p:sp>
    </p:spTree>
    <p:extLst>
      <p:ext uri="{BB962C8B-B14F-4D97-AF65-F5344CB8AC3E}">
        <p14:creationId xmlns:p14="http://schemas.microsoft.com/office/powerpoint/2010/main" val="33516079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2872788" y="778832"/>
                <a:ext cx="7575639" cy="640536"/>
              </a:xfrm>
            </p:spPr>
            <p:txBody>
              <a:bodyPr>
                <a:normAutofit/>
              </a:bodyPr>
              <a:lstStyle/>
              <a:p>
                <a:pPr marL="0" indent="0" algn="ctr">
                  <a:buNone/>
                </a:pPr>
                <a:r>
                  <a:rPr lang="es-ES" sz="1400" b="1" i="1" dirty="0" smtClean="0">
                    <a:cs typeface="Arial" panose="020B0604020202020204" pitchFamily="34" charset="0"/>
                  </a:rPr>
                  <a:t>Grafica 1. Voltagrama </a:t>
                </a:r>
                <a:r>
                  <a:rPr lang="es-ES" sz="1400" b="1" i="1" dirty="0">
                    <a:cs typeface="Arial" panose="020B0604020202020204" pitchFamily="34" charset="0"/>
                  </a:rPr>
                  <a:t>de SWASV y curva de calibración con mina de grafito como electrodo de trabajo, Ag/AgCl como electrodo de referencia y Pt como electrodo auxiliar, </a:t>
                </a:r>
                <a14:m>
                  <m:oMath xmlns:m="http://schemas.openxmlformats.org/officeDocument/2006/math">
                    <m:sSup>
                      <m:sSupPr>
                        <m:ctrlPr>
                          <a:rPr lang="es-CO" sz="1400" b="1" i="1">
                            <a:latin typeface="Cambria Math" panose="02040503050406030204" pitchFamily="18" charset="0"/>
                          </a:rPr>
                        </m:ctrlPr>
                      </m:sSupPr>
                      <m:e>
                        <m:r>
                          <a:rPr lang="es-ES" sz="1400" b="1" i="1">
                            <a:latin typeface="Cambria Math" panose="02040503050406030204" pitchFamily="18" charset="0"/>
                          </a:rPr>
                          <m:t>𝑹</m:t>
                        </m:r>
                      </m:e>
                      <m:sup>
                        <m:r>
                          <a:rPr lang="es-ES" sz="1400" b="1" i="1">
                            <a:latin typeface="Cambria Math" panose="02040503050406030204" pitchFamily="18" charset="0"/>
                          </a:rPr>
                          <m:t>𝟐</m:t>
                        </m:r>
                      </m:sup>
                    </m:sSup>
                  </m:oMath>
                </a14:m>
                <a:r>
                  <a:rPr lang="es-ES" sz="1400" b="1" i="1" dirty="0">
                    <a:cs typeface="Arial" panose="020B0604020202020204" pitchFamily="34" charset="0"/>
                  </a:rPr>
                  <a:t> = 0,989.</a:t>
                </a:r>
                <a:endParaRPr lang="es-CO" sz="1400" b="1" i="1" dirty="0">
                  <a:cs typeface="Arial" panose="020B0604020202020204" pitchFamily="34" charset="0"/>
                </a:endParaRP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2872788" y="778832"/>
                <a:ext cx="7575639" cy="640536"/>
              </a:xfrm>
              <a:blipFill rotWithShape="0">
                <a:blip r:embed="rId3"/>
                <a:stretch>
                  <a:fillRect b="-2857"/>
                </a:stretch>
              </a:blipFill>
            </p:spPr>
            <p:txBody>
              <a:bodyPr/>
              <a:lstStyle/>
              <a:p>
                <a:r>
                  <a:rPr lang="es-CO">
                    <a:noFill/>
                  </a:rPr>
                  <a:t> </a:t>
                </a:r>
              </a:p>
            </p:txBody>
          </p:sp>
        </mc:Fallback>
      </mc:AlternateContent>
      <p:pic>
        <p:nvPicPr>
          <p:cNvPr id="2" name="Imagen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72788" y="1560485"/>
            <a:ext cx="7575638" cy="4129243"/>
          </a:xfrm>
          <a:prstGeom prst="rect">
            <a:avLst/>
          </a:prstGeom>
          <a:ln w="12700">
            <a:solidFill>
              <a:schemeClr val="tx1"/>
            </a:solidFill>
          </a:ln>
        </p:spPr>
      </p:pic>
    </p:spTree>
    <p:extLst>
      <p:ext uri="{BB962C8B-B14F-4D97-AF65-F5344CB8AC3E}">
        <p14:creationId xmlns:p14="http://schemas.microsoft.com/office/powerpoint/2010/main" val="33745362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52761" y="96240"/>
            <a:ext cx="10515600" cy="901972"/>
          </a:xfrm>
        </p:spPr>
        <p:txBody>
          <a:bodyPr>
            <a:normAutofit/>
          </a:bodyPr>
          <a:lstStyle/>
          <a:p>
            <a:r>
              <a:rPr lang="es-CO" sz="3200" dirty="0" smtClean="0">
                <a:solidFill>
                  <a:srgbClr val="003DB8"/>
                </a:solidFill>
                <a:cs typeface="Arial" panose="020B0604020202020204" pitchFamily="34" charset="0"/>
              </a:rPr>
              <a:t>DETERMINACIÓN DE PLOMO EN LAS MUESTRAS</a:t>
            </a:r>
            <a:endParaRPr lang="es-CO" sz="3200" dirty="0">
              <a:solidFill>
                <a:srgbClr val="003DB8"/>
              </a:solidFill>
              <a:cs typeface="Arial" panose="020B0604020202020204" pitchFamily="34" charset="0"/>
            </a:endParaRPr>
          </a:p>
        </p:txBody>
      </p:sp>
      <p:sp>
        <p:nvSpPr>
          <p:cNvPr id="3" name="Marcador de contenido 2"/>
          <p:cNvSpPr>
            <a:spLocks noGrp="1"/>
          </p:cNvSpPr>
          <p:nvPr>
            <p:ph idx="1"/>
          </p:nvPr>
        </p:nvSpPr>
        <p:spPr>
          <a:xfrm>
            <a:off x="1397889" y="1071545"/>
            <a:ext cx="4955911" cy="1739894"/>
          </a:xfrm>
        </p:spPr>
        <p:txBody>
          <a:bodyPr>
            <a:normAutofit/>
          </a:bodyPr>
          <a:lstStyle/>
          <a:p>
            <a:pPr marL="0" indent="0">
              <a:buNone/>
            </a:pPr>
            <a:r>
              <a:rPr lang="es-CO" sz="2400" b="1" dirty="0" smtClean="0">
                <a:cs typeface="Arial" panose="020B0604020202020204" pitchFamily="34" charset="0"/>
              </a:rPr>
              <a:t>Acondicionamiento de la muestra</a:t>
            </a:r>
          </a:p>
          <a:p>
            <a:pPr marL="0" indent="0">
              <a:buNone/>
            </a:pPr>
            <a:endParaRPr lang="es-CO" sz="2400" dirty="0">
              <a:cs typeface="Arial" panose="020B0604020202020204" pitchFamily="34" charset="0"/>
            </a:endParaRPr>
          </a:p>
          <a:p>
            <a:endParaRPr lang="es-CO" dirty="0"/>
          </a:p>
        </p:txBody>
      </p:sp>
      <p:pic>
        <p:nvPicPr>
          <p:cNvPr id="18" name="image24.jpg"/>
          <p:cNvPicPr/>
          <p:nvPr/>
        </p:nvPicPr>
        <p:blipFill rotWithShape="1">
          <a:blip r:embed="rId3"/>
          <a:srcRect l="5388" t="15889" r="12714" b="9285"/>
          <a:stretch/>
        </p:blipFill>
        <p:spPr>
          <a:xfrm>
            <a:off x="9733462" y="1024517"/>
            <a:ext cx="2151209" cy="2396148"/>
          </a:xfrm>
          <a:prstGeom prst="rect">
            <a:avLst/>
          </a:prstGeom>
          <a:ln w="12700">
            <a:noFill/>
            <a:prstDash val="solid"/>
          </a:ln>
        </p:spPr>
      </p:pic>
      <p:pic>
        <p:nvPicPr>
          <p:cNvPr id="5" name="Imagen 4"/>
          <p:cNvPicPr>
            <a:picLocks/>
          </p:cNvPicPr>
          <p:nvPr/>
        </p:nvPicPr>
        <p:blipFill>
          <a:blip r:embed="rId4">
            <a:extLst>
              <a:ext uri="{28A0092B-C50C-407E-A947-70E740481C1C}">
                <a14:useLocalDpi xmlns:a14="http://schemas.microsoft.com/office/drawing/2010/main" val="0"/>
              </a:ext>
            </a:extLst>
          </a:blip>
          <a:stretch>
            <a:fillRect/>
          </a:stretch>
        </p:blipFill>
        <p:spPr>
          <a:xfrm>
            <a:off x="1242055" y="3673398"/>
            <a:ext cx="5220000" cy="3060000"/>
          </a:xfrm>
          <a:prstGeom prst="rect">
            <a:avLst/>
          </a:prstGeom>
          <a:ln w="12700">
            <a:solidFill>
              <a:schemeClr val="tx1"/>
            </a:solidFill>
          </a:ln>
        </p:spPr>
      </p:pic>
      <p:pic>
        <p:nvPicPr>
          <p:cNvPr id="6" name="Imagen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95210" y="3673398"/>
            <a:ext cx="5329892" cy="3060000"/>
          </a:xfrm>
          <a:prstGeom prst="rect">
            <a:avLst/>
          </a:prstGeom>
          <a:ln w="12700">
            <a:solidFill>
              <a:schemeClr val="tx1"/>
            </a:solidFill>
          </a:ln>
        </p:spPr>
      </p:pic>
      <p:sp>
        <p:nvSpPr>
          <p:cNvPr id="7" name="CuadroTexto 6"/>
          <p:cNvSpPr txBox="1"/>
          <p:nvPr/>
        </p:nvSpPr>
        <p:spPr>
          <a:xfrm>
            <a:off x="1397890" y="1826850"/>
            <a:ext cx="4439601" cy="2308324"/>
          </a:xfrm>
          <a:prstGeom prst="rect">
            <a:avLst/>
          </a:prstGeom>
          <a:noFill/>
        </p:spPr>
        <p:txBody>
          <a:bodyPr wrap="square" rtlCol="0">
            <a:spAutoFit/>
          </a:bodyPr>
          <a:lstStyle/>
          <a:p>
            <a:pPr marL="342900" indent="-342900">
              <a:buFont typeface="+mj-lt"/>
              <a:buAutoNum type="arabicPeriod"/>
            </a:pPr>
            <a:r>
              <a:rPr lang="es-CO" dirty="0">
                <a:cs typeface="Arial" panose="020B0604020202020204" pitchFamily="34" charset="0"/>
              </a:rPr>
              <a:t>Filtración</a:t>
            </a:r>
          </a:p>
          <a:p>
            <a:pPr marL="342900" indent="-342900">
              <a:buFont typeface="+mj-lt"/>
              <a:buAutoNum type="arabicPeriod"/>
            </a:pPr>
            <a:endParaRPr lang="es-CO" dirty="0">
              <a:cs typeface="Arial" panose="020B0604020202020204" pitchFamily="34" charset="0"/>
            </a:endParaRPr>
          </a:p>
          <a:p>
            <a:pPr marL="342900" indent="-342900">
              <a:buFont typeface="+mj-lt"/>
              <a:buAutoNum type="arabicPeriod"/>
            </a:pPr>
            <a:r>
              <a:rPr lang="es-CO" dirty="0">
                <a:cs typeface="Arial" panose="020B0604020202020204" pitchFamily="34" charset="0"/>
              </a:rPr>
              <a:t>Ajuste de pH</a:t>
            </a:r>
          </a:p>
          <a:p>
            <a:pPr marL="342900" indent="-342900">
              <a:buFont typeface="+mj-lt"/>
              <a:buAutoNum type="arabicPeriod"/>
            </a:pPr>
            <a:endParaRPr lang="es-CO" dirty="0">
              <a:cs typeface="Arial" panose="020B0604020202020204" pitchFamily="34" charset="0"/>
            </a:endParaRPr>
          </a:p>
          <a:p>
            <a:pPr marL="342900" indent="-342900">
              <a:buFont typeface="+mj-lt"/>
              <a:buAutoNum type="arabicPeriod"/>
            </a:pPr>
            <a:r>
              <a:rPr lang="es-CO" dirty="0">
                <a:cs typeface="Arial" panose="020B0604020202020204" pitchFamily="34" charset="0"/>
              </a:rPr>
              <a:t>Eliminación de interferencia por Cobre (Cu (II))</a:t>
            </a:r>
          </a:p>
          <a:p>
            <a:endParaRPr lang="es-CO" dirty="0">
              <a:latin typeface="Arial" panose="020B0604020202020204" pitchFamily="34" charset="0"/>
              <a:cs typeface="Arial" panose="020B0604020202020204" pitchFamily="34" charset="0"/>
            </a:endParaRPr>
          </a:p>
          <a:p>
            <a:endParaRPr lang="es-CO" dirty="0"/>
          </a:p>
        </p:txBody>
      </p:sp>
      <p:pic>
        <p:nvPicPr>
          <p:cNvPr id="8" name="Imagen 7"/>
          <p:cNvPicPr>
            <a:picLocks noChangeAspect="1"/>
          </p:cNvPicPr>
          <p:nvPr/>
        </p:nvPicPr>
        <p:blipFill rotWithShape="1">
          <a:blip r:embed="rId6" cstate="print">
            <a:extLst>
              <a:ext uri="{28A0092B-C50C-407E-A947-70E740481C1C}">
                <a14:useLocalDpi xmlns:a14="http://schemas.microsoft.com/office/drawing/2010/main" val="0"/>
              </a:ext>
            </a:extLst>
          </a:blip>
          <a:srcRect l="15" t="31179" r="9296" b="3793"/>
          <a:stretch/>
        </p:blipFill>
        <p:spPr>
          <a:xfrm>
            <a:off x="7111519" y="1039840"/>
            <a:ext cx="2380533" cy="2365501"/>
          </a:xfrm>
          <a:prstGeom prst="rect">
            <a:avLst/>
          </a:prstGeom>
        </p:spPr>
      </p:pic>
    </p:spTree>
    <p:extLst>
      <p:ext uri="{BB962C8B-B14F-4D97-AF65-F5344CB8AC3E}">
        <p14:creationId xmlns:p14="http://schemas.microsoft.com/office/powerpoint/2010/main" val="3915477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37.png"/>
          <p:cNvPicPr/>
          <p:nvPr/>
        </p:nvPicPr>
        <p:blipFill rotWithShape="1">
          <a:blip r:embed="rId3"/>
          <a:srcRect b="3939"/>
          <a:stretch/>
        </p:blipFill>
        <p:spPr>
          <a:xfrm>
            <a:off x="3225488" y="968991"/>
            <a:ext cx="6423478" cy="5793474"/>
          </a:xfrm>
          <a:prstGeom prst="rect">
            <a:avLst/>
          </a:prstGeom>
          <a:ln/>
        </p:spPr>
      </p:pic>
      <p:sp>
        <p:nvSpPr>
          <p:cNvPr id="2" name="CuadroTexto 1"/>
          <p:cNvSpPr txBox="1"/>
          <p:nvPr/>
        </p:nvSpPr>
        <p:spPr>
          <a:xfrm>
            <a:off x="2324736" y="0"/>
            <a:ext cx="8224983" cy="707886"/>
          </a:xfrm>
          <a:prstGeom prst="rect">
            <a:avLst/>
          </a:prstGeom>
          <a:noFill/>
        </p:spPr>
        <p:txBody>
          <a:bodyPr wrap="square" rtlCol="0">
            <a:spAutoFit/>
          </a:bodyPr>
          <a:lstStyle/>
          <a:p>
            <a:pPr algn="ctr"/>
            <a:r>
              <a:rPr lang="es-CO" sz="4000" dirty="0" smtClean="0">
                <a:solidFill>
                  <a:srgbClr val="003DB8"/>
                </a:solidFill>
              </a:rPr>
              <a:t>METODOLOGÍA EXPERIMENTAL</a:t>
            </a:r>
            <a:endParaRPr lang="es-CO" sz="4000" dirty="0">
              <a:solidFill>
                <a:srgbClr val="003DB8"/>
              </a:solidFill>
            </a:endParaRPr>
          </a:p>
        </p:txBody>
      </p:sp>
    </p:spTree>
    <p:extLst>
      <p:ext uri="{BB962C8B-B14F-4D97-AF65-F5344CB8AC3E}">
        <p14:creationId xmlns:p14="http://schemas.microsoft.com/office/powerpoint/2010/main" val="22359869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1073044"/>
          </a:xfrm>
        </p:spPr>
        <p:txBody>
          <a:bodyPr>
            <a:normAutofit/>
          </a:bodyPr>
          <a:lstStyle/>
          <a:p>
            <a:r>
              <a:rPr lang="es-CO" sz="4000" dirty="0" smtClean="0">
                <a:solidFill>
                  <a:srgbClr val="003DB8"/>
                </a:solidFill>
                <a:cs typeface="Arial" panose="020B0604020202020204" pitchFamily="34" charset="0"/>
              </a:rPr>
              <a:t>RESULTADOS Y ANÁLISIS</a:t>
            </a:r>
            <a:endParaRPr lang="es-CO" sz="4000" dirty="0">
              <a:solidFill>
                <a:srgbClr val="003DB8"/>
              </a:solidFill>
              <a:cs typeface="Arial" panose="020B0604020202020204" pitchFamily="34" charset="0"/>
            </a:endParaRPr>
          </a:p>
        </p:txBody>
      </p:sp>
      <p:sp>
        <p:nvSpPr>
          <p:cNvPr id="3" name="Marcador de contenido 2"/>
          <p:cNvSpPr>
            <a:spLocks noGrp="1"/>
          </p:cNvSpPr>
          <p:nvPr>
            <p:ph idx="1"/>
          </p:nvPr>
        </p:nvSpPr>
        <p:spPr>
          <a:xfrm>
            <a:off x="1413595" y="1130474"/>
            <a:ext cx="10515600" cy="476924"/>
          </a:xfrm>
        </p:spPr>
        <p:txBody>
          <a:bodyPr>
            <a:normAutofit/>
          </a:bodyPr>
          <a:lstStyle/>
          <a:p>
            <a:pPr marL="0" indent="0">
              <a:buNone/>
            </a:pPr>
            <a:r>
              <a:rPr lang="es-CO" dirty="0" smtClean="0">
                <a:cs typeface="Arial" panose="020B0604020202020204" pitchFamily="34" charset="0"/>
              </a:rPr>
              <a:t>Punto 1 </a:t>
            </a:r>
            <a:endParaRPr lang="es-CO" dirty="0">
              <a:cs typeface="Arial" panose="020B0604020202020204" pitchFamily="34" charset="0"/>
            </a:endParaRPr>
          </a:p>
        </p:txBody>
      </p:sp>
      <p:pic>
        <p:nvPicPr>
          <p:cNvPr id="5" name="image13.png"/>
          <p:cNvPicPr/>
          <p:nvPr/>
        </p:nvPicPr>
        <p:blipFill>
          <a:blip r:embed="rId3"/>
          <a:srcRect/>
          <a:stretch>
            <a:fillRect/>
          </a:stretch>
        </p:blipFill>
        <p:spPr>
          <a:xfrm>
            <a:off x="6710623" y="2423544"/>
            <a:ext cx="5218572" cy="3060000"/>
          </a:xfrm>
          <a:prstGeom prst="rect">
            <a:avLst/>
          </a:prstGeom>
          <a:ln w="12700">
            <a:solidFill>
              <a:srgbClr val="000000"/>
            </a:solidFill>
            <a:prstDash val="solid"/>
          </a:ln>
        </p:spPr>
      </p:pic>
      <p:sp>
        <p:nvSpPr>
          <p:cNvPr id="6" name="CuadroTexto 5"/>
          <p:cNvSpPr txBox="1"/>
          <p:nvPr/>
        </p:nvSpPr>
        <p:spPr>
          <a:xfrm>
            <a:off x="2753360" y="5575170"/>
            <a:ext cx="2235200" cy="369332"/>
          </a:xfrm>
          <a:prstGeom prst="rect">
            <a:avLst/>
          </a:prstGeom>
          <a:noFill/>
        </p:spPr>
        <p:txBody>
          <a:bodyPr wrap="square" rtlCol="0">
            <a:spAutoFit/>
          </a:bodyPr>
          <a:lstStyle/>
          <a:p>
            <a:r>
              <a:rPr lang="es-CO" dirty="0">
                <a:cs typeface="Arial" panose="020B0604020202020204" pitchFamily="34" charset="0"/>
              </a:rPr>
              <a:t>P</a:t>
            </a:r>
            <a:r>
              <a:rPr lang="es-CO" dirty="0" smtClean="0">
                <a:cs typeface="Arial" panose="020B0604020202020204" pitchFamily="34" charset="0"/>
              </a:rPr>
              <a:t>b(II) = 10,64 µg/L</a:t>
            </a:r>
            <a:endParaRPr lang="es-CO" dirty="0">
              <a:cs typeface="Arial" panose="020B0604020202020204" pitchFamily="34" charset="0"/>
            </a:endParaRPr>
          </a:p>
        </p:txBody>
      </p:sp>
      <p:sp>
        <p:nvSpPr>
          <p:cNvPr id="7" name="CuadroTexto 6"/>
          <p:cNvSpPr txBox="1"/>
          <p:nvPr/>
        </p:nvSpPr>
        <p:spPr>
          <a:xfrm>
            <a:off x="8177882" y="5575170"/>
            <a:ext cx="2235200" cy="369332"/>
          </a:xfrm>
          <a:prstGeom prst="rect">
            <a:avLst/>
          </a:prstGeom>
          <a:noFill/>
        </p:spPr>
        <p:txBody>
          <a:bodyPr wrap="square" rtlCol="0">
            <a:spAutoFit/>
          </a:bodyPr>
          <a:lstStyle/>
          <a:p>
            <a:r>
              <a:rPr lang="es-CO" dirty="0" smtClean="0">
                <a:cs typeface="Arial" panose="020B0604020202020204" pitchFamily="34" charset="0"/>
              </a:rPr>
              <a:t>Pb(II) = 10,08 µg/L</a:t>
            </a:r>
            <a:endParaRPr lang="es-CO" dirty="0">
              <a:cs typeface="Arial" panose="020B0604020202020204" pitchFamily="34" charset="0"/>
            </a:endParaRPr>
          </a:p>
        </p:txBody>
      </p:sp>
      <mc:AlternateContent xmlns:mc="http://schemas.openxmlformats.org/markup-compatibility/2006" xmlns:a14="http://schemas.microsoft.com/office/drawing/2010/main">
        <mc:Choice Requires="a14">
          <p:sp>
            <p:nvSpPr>
              <p:cNvPr id="14" name="CuadroTexto 13"/>
              <p:cNvSpPr txBox="1"/>
              <p:nvPr/>
            </p:nvSpPr>
            <p:spPr>
              <a:xfrm>
                <a:off x="1304544" y="1673641"/>
                <a:ext cx="5132832" cy="1034066"/>
              </a:xfrm>
              <a:prstGeom prst="rect">
                <a:avLst/>
              </a:prstGeom>
              <a:noFill/>
            </p:spPr>
            <p:txBody>
              <a:bodyPr wrap="square" rtlCol="0">
                <a:spAutoFit/>
              </a:bodyPr>
              <a:lstStyle/>
              <a:p>
                <a:pPr algn="just"/>
                <a:r>
                  <a:rPr lang="es-ES" sz="1400" b="1" i="1" dirty="0" smtClean="0">
                    <a:cs typeface="Arial" panose="020B0604020202020204" pitchFamily="34" charset="0"/>
                  </a:rPr>
                  <a:t>Gráfica 2. </a:t>
                </a:r>
                <a:r>
                  <a:rPr lang="es-ES" sz="1400" b="1" i="1" dirty="0">
                    <a:cs typeface="Arial" panose="020B0604020202020204" pitchFamily="34" charset="0"/>
                  </a:rPr>
                  <a:t>Voltagrama de SWASV y curva de calibración para la </a:t>
                </a:r>
                <a:r>
                  <a:rPr lang="es-ES" sz="1400" b="1" i="1" dirty="0" smtClean="0">
                    <a:cs typeface="Arial" panose="020B0604020202020204" pitchFamily="34" charset="0"/>
                  </a:rPr>
                  <a:t>muestra del P1 - día 1, </a:t>
                </a:r>
                <a:r>
                  <a:rPr lang="es-ES" sz="1400" b="1" i="1" dirty="0">
                    <a:cs typeface="Arial" panose="020B0604020202020204" pitchFamily="34" charset="0"/>
                  </a:rPr>
                  <a:t>con 5 adiciones de 10 </a:t>
                </a:r>
                <a:r>
                  <a:rPr lang="es-ES" sz="1400" b="1" i="1" dirty="0" err="1">
                    <a:cs typeface="Arial" panose="020B0604020202020204" pitchFamily="34" charset="0"/>
                  </a:rPr>
                  <a:t>μg</a:t>
                </a:r>
                <a:r>
                  <a:rPr lang="es-ES" sz="1400" b="1" i="1" dirty="0">
                    <a:cs typeface="Arial" panose="020B0604020202020204" pitchFamily="34" charset="0"/>
                  </a:rPr>
                  <a:t>/L de plomo (II) y barrido de -1,4 a 0 V, </a:t>
                </a:r>
                <a14:m>
                  <m:oMath xmlns:m="http://schemas.openxmlformats.org/officeDocument/2006/math">
                    <m:sSup>
                      <m:sSupPr>
                        <m:ctrlPr>
                          <a:rPr lang="es-CO" sz="1400" b="1" i="1">
                            <a:latin typeface="Cambria Math" panose="02040503050406030204" pitchFamily="18" charset="0"/>
                          </a:rPr>
                        </m:ctrlPr>
                      </m:sSupPr>
                      <m:e>
                        <m:r>
                          <a:rPr lang="es-ES" sz="1400" b="1" i="1">
                            <a:latin typeface="Cambria Math" panose="02040503050406030204" pitchFamily="18" charset="0"/>
                          </a:rPr>
                          <m:t>𝑹</m:t>
                        </m:r>
                      </m:e>
                      <m:sup>
                        <m:r>
                          <a:rPr lang="es-ES" sz="1400" b="1" i="1">
                            <a:latin typeface="Cambria Math" panose="02040503050406030204" pitchFamily="18" charset="0"/>
                          </a:rPr>
                          <m:t>𝟐</m:t>
                        </m:r>
                      </m:sup>
                    </m:sSup>
                  </m:oMath>
                </a14:m>
                <a:r>
                  <a:rPr lang="es-ES" sz="1400" b="1" i="1" dirty="0">
                    <a:cs typeface="Arial" panose="020B0604020202020204" pitchFamily="34" charset="0"/>
                  </a:rPr>
                  <a:t> = 0.986.</a:t>
                </a:r>
                <a:endParaRPr lang="es-CO" sz="1400" b="1" i="1" dirty="0">
                  <a:cs typeface="Arial" panose="020B0604020202020204" pitchFamily="34" charset="0"/>
                </a:endParaRPr>
              </a:p>
              <a:p>
                <a:endParaRPr lang="es-CO" dirty="0"/>
              </a:p>
            </p:txBody>
          </p:sp>
        </mc:Choice>
        <mc:Fallback xmlns="">
          <p:sp>
            <p:nvSpPr>
              <p:cNvPr id="14" name="CuadroTexto 13"/>
              <p:cNvSpPr txBox="1">
                <a:spLocks noRot="1" noChangeAspect="1" noMove="1" noResize="1" noEditPoints="1" noAdjustHandles="1" noChangeArrowheads="1" noChangeShapeType="1" noTextEdit="1"/>
              </p:cNvSpPr>
              <p:nvPr/>
            </p:nvSpPr>
            <p:spPr>
              <a:xfrm>
                <a:off x="1304544" y="1673641"/>
                <a:ext cx="5132832" cy="1034066"/>
              </a:xfrm>
              <a:prstGeom prst="rect">
                <a:avLst/>
              </a:prstGeom>
              <a:blipFill rotWithShape="0">
                <a:blip r:embed="rId4"/>
                <a:stretch>
                  <a:fillRect l="-356" t="-1183" r="-356"/>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5" name="CuadroTexto 14"/>
              <p:cNvSpPr txBox="1"/>
              <p:nvPr/>
            </p:nvSpPr>
            <p:spPr>
              <a:xfrm>
                <a:off x="6595872" y="1688993"/>
                <a:ext cx="5493945" cy="757067"/>
              </a:xfrm>
              <a:prstGeom prst="rect">
                <a:avLst/>
              </a:prstGeom>
              <a:noFill/>
            </p:spPr>
            <p:txBody>
              <a:bodyPr wrap="square" rtlCol="0">
                <a:spAutoFit/>
              </a:bodyPr>
              <a:lstStyle/>
              <a:p>
                <a:pPr algn="just"/>
                <a:r>
                  <a:rPr lang="es-ES" sz="1400" b="1" i="1" dirty="0">
                    <a:cs typeface="Arial" panose="020B0604020202020204" pitchFamily="34" charset="0"/>
                  </a:rPr>
                  <a:t>Gráfica 3</a:t>
                </a:r>
                <a:r>
                  <a:rPr lang="es-ES" sz="1400" b="1" i="1" dirty="0" smtClean="0">
                    <a:cs typeface="Arial" panose="020B0604020202020204" pitchFamily="34" charset="0"/>
                  </a:rPr>
                  <a:t>. </a:t>
                </a:r>
                <a:r>
                  <a:rPr lang="es-ES" sz="1400" b="1" i="1" dirty="0">
                    <a:cs typeface="Arial" panose="020B0604020202020204" pitchFamily="34" charset="0"/>
                  </a:rPr>
                  <a:t>Voltagrama de SWASV y curva de calibración para la muestra </a:t>
                </a:r>
                <a:r>
                  <a:rPr lang="es-ES" sz="1400" b="1" i="1" dirty="0" smtClean="0">
                    <a:cs typeface="Arial" panose="020B0604020202020204" pitchFamily="34" charset="0"/>
                  </a:rPr>
                  <a:t>del P1 -  día 2</a:t>
                </a:r>
                <a:r>
                  <a:rPr lang="es-ES" sz="1400" b="1" i="1" dirty="0">
                    <a:cs typeface="Arial" panose="020B0604020202020204" pitchFamily="34" charset="0"/>
                  </a:rPr>
                  <a:t>, con 5 adiciones de 10 </a:t>
                </a:r>
                <a:r>
                  <a:rPr lang="es-ES" sz="1400" b="1" i="1" dirty="0" err="1">
                    <a:cs typeface="Arial" panose="020B0604020202020204" pitchFamily="34" charset="0"/>
                  </a:rPr>
                  <a:t>μg</a:t>
                </a:r>
                <a:r>
                  <a:rPr lang="es-ES" sz="1400" b="1" i="1" dirty="0">
                    <a:cs typeface="Arial" panose="020B0604020202020204" pitchFamily="34" charset="0"/>
                  </a:rPr>
                  <a:t>/L de plomo (II) y barrido de -1,4 a 0 V, </a:t>
                </a:r>
                <a14:m>
                  <m:oMath xmlns:m="http://schemas.openxmlformats.org/officeDocument/2006/math">
                    <m:sSup>
                      <m:sSupPr>
                        <m:ctrlPr>
                          <a:rPr lang="es-CO" sz="1400" b="1" i="1">
                            <a:latin typeface="Cambria Math" panose="02040503050406030204" pitchFamily="18" charset="0"/>
                          </a:rPr>
                        </m:ctrlPr>
                      </m:sSupPr>
                      <m:e>
                        <m:r>
                          <a:rPr lang="es-ES" sz="1400" b="1" i="1">
                            <a:latin typeface="Cambria Math" panose="02040503050406030204" pitchFamily="18" charset="0"/>
                          </a:rPr>
                          <m:t>𝑹</m:t>
                        </m:r>
                      </m:e>
                      <m:sup>
                        <m:r>
                          <a:rPr lang="es-ES" sz="1400" b="1" i="1">
                            <a:latin typeface="Cambria Math" panose="02040503050406030204" pitchFamily="18" charset="0"/>
                          </a:rPr>
                          <m:t>𝟐</m:t>
                        </m:r>
                      </m:sup>
                    </m:sSup>
                  </m:oMath>
                </a14:m>
                <a:r>
                  <a:rPr lang="es-ES" sz="1400" b="1" i="1" dirty="0">
                    <a:cs typeface="Arial" panose="020B0604020202020204" pitchFamily="34" charset="0"/>
                  </a:rPr>
                  <a:t> = 0.992</a:t>
                </a:r>
                <a:endParaRPr lang="es-CO" sz="1400" b="1" i="1" dirty="0">
                  <a:cs typeface="Arial" panose="020B0604020202020204" pitchFamily="34" charset="0"/>
                </a:endParaRPr>
              </a:p>
            </p:txBody>
          </p:sp>
        </mc:Choice>
        <mc:Fallback xmlns="">
          <p:sp>
            <p:nvSpPr>
              <p:cNvPr id="15" name="CuadroTexto 14"/>
              <p:cNvSpPr txBox="1">
                <a:spLocks noRot="1" noChangeAspect="1" noMove="1" noResize="1" noEditPoints="1" noAdjustHandles="1" noChangeArrowheads="1" noChangeShapeType="1" noTextEdit="1"/>
              </p:cNvSpPr>
              <p:nvPr/>
            </p:nvSpPr>
            <p:spPr>
              <a:xfrm>
                <a:off x="6595872" y="1688993"/>
                <a:ext cx="5493945" cy="757067"/>
              </a:xfrm>
              <a:prstGeom prst="rect">
                <a:avLst/>
              </a:prstGeom>
              <a:blipFill rotWithShape="0">
                <a:blip r:embed="rId5"/>
                <a:stretch>
                  <a:fillRect l="-333" t="-1613" r="-333" b="-8871"/>
                </a:stretch>
              </a:blipFill>
            </p:spPr>
            <p:txBody>
              <a:bodyPr/>
              <a:lstStyle/>
              <a:p>
                <a:r>
                  <a:rPr lang="es-CO">
                    <a:noFill/>
                  </a:rPr>
                  <a:t> </a:t>
                </a:r>
              </a:p>
            </p:txBody>
          </p:sp>
        </mc:Fallback>
      </mc:AlternateContent>
      <p:pic>
        <p:nvPicPr>
          <p:cNvPr id="16" name="Imagen 15"/>
          <p:cNvPicPr preferRelativeResize="0">
            <a:picLocks/>
          </p:cNvPicPr>
          <p:nvPr/>
        </p:nvPicPr>
        <p:blipFill>
          <a:blip r:embed="rId6">
            <a:extLst>
              <a:ext uri="{28A0092B-C50C-407E-A947-70E740481C1C}">
                <a14:useLocalDpi xmlns:a14="http://schemas.microsoft.com/office/drawing/2010/main" val="0"/>
              </a:ext>
            </a:extLst>
          </a:blip>
          <a:stretch>
            <a:fillRect/>
          </a:stretch>
        </p:blipFill>
        <p:spPr>
          <a:xfrm>
            <a:off x="1304544" y="2423544"/>
            <a:ext cx="5218176" cy="3060000"/>
          </a:xfrm>
          <a:prstGeom prst="rect">
            <a:avLst/>
          </a:prstGeom>
          <a:ln w="12700">
            <a:solidFill>
              <a:schemeClr val="tx1"/>
            </a:solidFill>
          </a:ln>
        </p:spPr>
      </p:pic>
    </p:spTree>
    <p:extLst>
      <p:ext uri="{BB962C8B-B14F-4D97-AF65-F5344CB8AC3E}">
        <p14:creationId xmlns:p14="http://schemas.microsoft.com/office/powerpoint/2010/main" val="25467256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2759889" y="5757902"/>
            <a:ext cx="2235200" cy="369332"/>
          </a:xfrm>
          <a:prstGeom prst="rect">
            <a:avLst/>
          </a:prstGeom>
          <a:noFill/>
        </p:spPr>
        <p:txBody>
          <a:bodyPr wrap="square" rtlCol="0">
            <a:spAutoFit/>
          </a:bodyPr>
          <a:lstStyle/>
          <a:p>
            <a:r>
              <a:rPr lang="es-CO" dirty="0" smtClean="0"/>
              <a:t>Pb(II) = 2,53 µg/L</a:t>
            </a:r>
            <a:endParaRPr lang="es-CO" dirty="0"/>
          </a:p>
        </p:txBody>
      </p:sp>
      <p:sp>
        <p:nvSpPr>
          <p:cNvPr id="7" name="CuadroTexto 6"/>
          <p:cNvSpPr txBox="1"/>
          <p:nvPr/>
        </p:nvSpPr>
        <p:spPr>
          <a:xfrm>
            <a:off x="8398029" y="5753359"/>
            <a:ext cx="2235200" cy="369332"/>
          </a:xfrm>
          <a:prstGeom prst="rect">
            <a:avLst/>
          </a:prstGeom>
          <a:noFill/>
        </p:spPr>
        <p:txBody>
          <a:bodyPr wrap="square" rtlCol="0">
            <a:spAutoFit/>
          </a:bodyPr>
          <a:lstStyle/>
          <a:p>
            <a:r>
              <a:rPr lang="es-CO" dirty="0" smtClean="0"/>
              <a:t>Pb(II) = 6,75 µg/L</a:t>
            </a:r>
            <a:endParaRPr lang="es-CO" dirty="0"/>
          </a:p>
        </p:txBody>
      </p:sp>
      <p:pic>
        <p:nvPicPr>
          <p:cNvPr id="8" name="image16.png"/>
          <p:cNvPicPr/>
          <p:nvPr/>
        </p:nvPicPr>
        <p:blipFill>
          <a:blip r:embed="rId3"/>
          <a:srcRect/>
          <a:stretch>
            <a:fillRect/>
          </a:stretch>
        </p:blipFill>
        <p:spPr>
          <a:xfrm>
            <a:off x="1267489" y="2391576"/>
            <a:ext cx="5220000" cy="3060000"/>
          </a:xfrm>
          <a:prstGeom prst="rect">
            <a:avLst/>
          </a:prstGeom>
          <a:ln w="12700">
            <a:solidFill>
              <a:srgbClr val="000000"/>
            </a:solidFill>
            <a:prstDash val="solid"/>
          </a:ln>
        </p:spPr>
      </p:pic>
      <p:pic>
        <p:nvPicPr>
          <p:cNvPr id="9" name="image6.png"/>
          <p:cNvPicPr/>
          <p:nvPr/>
        </p:nvPicPr>
        <p:blipFill>
          <a:blip r:embed="rId4"/>
          <a:srcRect/>
          <a:stretch>
            <a:fillRect/>
          </a:stretch>
        </p:blipFill>
        <p:spPr>
          <a:xfrm>
            <a:off x="6709195" y="2391576"/>
            <a:ext cx="5220000" cy="3060000"/>
          </a:xfrm>
          <a:prstGeom prst="rect">
            <a:avLst/>
          </a:prstGeom>
          <a:ln w="12700">
            <a:solidFill>
              <a:srgbClr val="000000"/>
            </a:solidFill>
            <a:prstDash val="solid"/>
          </a:ln>
        </p:spPr>
      </p:pic>
      <p:sp>
        <p:nvSpPr>
          <p:cNvPr id="10" name="Marcador de contenido 2"/>
          <p:cNvSpPr txBox="1">
            <a:spLocks/>
          </p:cNvSpPr>
          <p:nvPr/>
        </p:nvSpPr>
        <p:spPr>
          <a:xfrm>
            <a:off x="1413595" y="1130474"/>
            <a:ext cx="10515600" cy="476924"/>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buFont typeface="Arial"/>
              <a:buNone/>
            </a:pPr>
            <a:r>
              <a:rPr lang="es-CO" dirty="0" smtClean="0">
                <a:cs typeface="Arial" panose="020B0604020202020204" pitchFamily="34" charset="0"/>
              </a:rPr>
              <a:t>Punto 2 </a:t>
            </a:r>
            <a:endParaRPr lang="es-CO" dirty="0">
              <a:cs typeface="Arial" panose="020B0604020202020204" pitchFamily="34" charset="0"/>
            </a:endParaRPr>
          </a:p>
        </p:txBody>
      </p:sp>
      <p:sp>
        <p:nvSpPr>
          <p:cNvPr id="11" name="Título 1"/>
          <p:cNvSpPr txBox="1">
            <a:spLocks/>
          </p:cNvSpPr>
          <p:nvPr/>
        </p:nvSpPr>
        <p:spPr>
          <a:xfrm>
            <a:off x="838200" y="0"/>
            <a:ext cx="10515600" cy="1073044"/>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CO" smtClean="0">
                <a:solidFill>
                  <a:srgbClr val="003DB8"/>
                </a:solidFill>
                <a:cs typeface="Arial" panose="020B0604020202020204" pitchFamily="34" charset="0"/>
              </a:rPr>
              <a:t>RESULTADOS Y ANÁLISIS</a:t>
            </a:r>
            <a:endParaRPr lang="es-CO" dirty="0">
              <a:solidFill>
                <a:srgbClr val="003DB8"/>
              </a:solidFill>
              <a:cs typeface="Arial" panose="020B0604020202020204" pitchFamily="34" charset="0"/>
            </a:endParaRPr>
          </a:p>
        </p:txBody>
      </p:sp>
      <mc:AlternateContent xmlns:mc="http://schemas.openxmlformats.org/markup-compatibility/2006" xmlns:a14="http://schemas.microsoft.com/office/drawing/2010/main">
        <mc:Choice Requires="a14">
          <p:sp>
            <p:nvSpPr>
              <p:cNvPr id="12" name="CuadroTexto 11"/>
              <p:cNvSpPr txBox="1"/>
              <p:nvPr/>
            </p:nvSpPr>
            <p:spPr>
              <a:xfrm>
                <a:off x="1311073" y="1607398"/>
                <a:ext cx="5132832" cy="1034066"/>
              </a:xfrm>
              <a:prstGeom prst="rect">
                <a:avLst/>
              </a:prstGeom>
              <a:noFill/>
            </p:spPr>
            <p:txBody>
              <a:bodyPr wrap="square" rtlCol="0">
                <a:spAutoFit/>
              </a:bodyPr>
              <a:lstStyle/>
              <a:p>
                <a:pPr algn="just"/>
                <a:r>
                  <a:rPr lang="es-ES" sz="1400" b="1" i="1" dirty="0" smtClean="0">
                    <a:cs typeface="Arial" panose="020B0604020202020204" pitchFamily="34" charset="0"/>
                  </a:rPr>
                  <a:t>Gráfica 4. </a:t>
                </a:r>
                <a:r>
                  <a:rPr lang="es-ES" sz="1400" b="1" i="1" dirty="0">
                    <a:cs typeface="Arial" panose="020B0604020202020204" pitchFamily="34" charset="0"/>
                  </a:rPr>
                  <a:t>Voltagrama de SWASV y curva de calibración para la </a:t>
                </a:r>
                <a:r>
                  <a:rPr lang="es-ES" sz="1400" b="1" i="1" dirty="0" smtClean="0">
                    <a:cs typeface="Arial" panose="020B0604020202020204" pitchFamily="34" charset="0"/>
                  </a:rPr>
                  <a:t>muestra del P2 - día 1, </a:t>
                </a:r>
                <a:r>
                  <a:rPr lang="es-ES" sz="1400" b="1" i="1" dirty="0">
                    <a:cs typeface="Arial" panose="020B0604020202020204" pitchFamily="34" charset="0"/>
                  </a:rPr>
                  <a:t>con 5 adiciones de 10 </a:t>
                </a:r>
                <a:r>
                  <a:rPr lang="es-ES" sz="1400" b="1" i="1" dirty="0" err="1">
                    <a:cs typeface="Arial" panose="020B0604020202020204" pitchFamily="34" charset="0"/>
                  </a:rPr>
                  <a:t>μg</a:t>
                </a:r>
                <a:r>
                  <a:rPr lang="es-ES" sz="1400" b="1" i="1" dirty="0">
                    <a:cs typeface="Arial" panose="020B0604020202020204" pitchFamily="34" charset="0"/>
                  </a:rPr>
                  <a:t>/L de plomo (II) y barrido de -1,4 a 0 V, </a:t>
                </a:r>
                <a14:m>
                  <m:oMath xmlns:m="http://schemas.openxmlformats.org/officeDocument/2006/math">
                    <m:sSup>
                      <m:sSupPr>
                        <m:ctrlPr>
                          <a:rPr lang="es-CO" sz="1400" b="1" i="1">
                            <a:latin typeface="Cambria Math" panose="02040503050406030204" pitchFamily="18" charset="0"/>
                          </a:rPr>
                        </m:ctrlPr>
                      </m:sSupPr>
                      <m:e>
                        <m:r>
                          <a:rPr lang="es-ES" sz="1400" b="1" i="1">
                            <a:latin typeface="Cambria Math" panose="02040503050406030204" pitchFamily="18" charset="0"/>
                          </a:rPr>
                          <m:t>𝑹</m:t>
                        </m:r>
                      </m:e>
                      <m:sup>
                        <m:r>
                          <a:rPr lang="es-ES" sz="1400" b="1" i="1">
                            <a:latin typeface="Cambria Math" panose="02040503050406030204" pitchFamily="18" charset="0"/>
                          </a:rPr>
                          <m:t>𝟐</m:t>
                        </m:r>
                      </m:sup>
                    </m:sSup>
                  </m:oMath>
                </a14:m>
                <a:r>
                  <a:rPr lang="es-ES" sz="1400" b="1" i="1" dirty="0">
                    <a:cs typeface="Arial" panose="020B0604020202020204" pitchFamily="34" charset="0"/>
                  </a:rPr>
                  <a:t> = </a:t>
                </a:r>
                <a:r>
                  <a:rPr lang="es-ES" sz="1400" b="1" i="1" dirty="0" smtClean="0">
                    <a:cs typeface="Arial" panose="020B0604020202020204" pitchFamily="34" charset="0"/>
                  </a:rPr>
                  <a:t>0.992.</a:t>
                </a:r>
                <a:endParaRPr lang="es-CO" sz="1400" b="1" i="1" dirty="0">
                  <a:cs typeface="Arial" panose="020B0604020202020204" pitchFamily="34" charset="0"/>
                </a:endParaRPr>
              </a:p>
              <a:p>
                <a:endParaRPr lang="es-CO" dirty="0"/>
              </a:p>
            </p:txBody>
          </p:sp>
        </mc:Choice>
        <mc:Fallback xmlns="">
          <p:sp>
            <p:nvSpPr>
              <p:cNvPr id="12" name="CuadroTexto 11"/>
              <p:cNvSpPr txBox="1">
                <a:spLocks noRot="1" noChangeAspect="1" noMove="1" noResize="1" noEditPoints="1" noAdjustHandles="1" noChangeArrowheads="1" noChangeShapeType="1" noTextEdit="1"/>
              </p:cNvSpPr>
              <p:nvPr/>
            </p:nvSpPr>
            <p:spPr>
              <a:xfrm>
                <a:off x="1311073" y="1607398"/>
                <a:ext cx="5132832" cy="1034066"/>
              </a:xfrm>
              <a:prstGeom prst="rect">
                <a:avLst/>
              </a:prstGeom>
              <a:blipFill rotWithShape="0">
                <a:blip r:embed="rId5"/>
                <a:stretch>
                  <a:fillRect l="-356" t="-1183" r="-356"/>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3" name="CuadroTexto 12"/>
              <p:cNvSpPr txBox="1"/>
              <p:nvPr/>
            </p:nvSpPr>
            <p:spPr>
              <a:xfrm>
                <a:off x="6671395" y="1607398"/>
                <a:ext cx="5132832" cy="1034066"/>
              </a:xfrm>
              <a:prstGeom prst="rect">
                <a:avLst/>
              </a:prstGeom>
              <a:noFill/>
            </p:spPr>
            <p:txBody>
              <a:bodyPr wrap="square" rtlCol="0">
                <a:spAutoFit/>
              </a:bodyPr>
              <a:lstStyle/>
              <a:p>
                <a:pPr algn="just"/>
                <a:r>
                  <a:rPr lang="es-ES" sz="1400" b="1" i="1" dirty="0" smtClean="0">
                    <a:cs typeface="Arial" panose="020B0604020202020204" pitchFamily="34" charset="0"/>
                  </a:rPr>
                  <a:t>Gráfica 5. </a:t>
                </a:r>
                <a:r>
                  <a:rPr lang="es-ES" sz="1400" b="1" i="1" dirty="0">
                    <a:cs typeface="Arial" panose="020B0604020202020204" pitchFamily="34" charset="0"/>
                  </a:rPr>
                  <a:t>Voltagrama de SWASV y curva de calibración para la </a:t>
                </a:r>
                <a:r>
                  <a:rPr lang="es-ES" sz="1400" b="1" i="1" dirty="0" smtClean="0">
                    <a:cs typeface="Arial" panose="020B0604020202020204" pitchFamily="34" charset="0"/>
                  </a:rPr>
                  <a:t>muestra del P2 - día 2, </a:t>
                </a:r>
                <a:r>
                  <a:rPr lang="es-ES" sz="1400" b="1" i="1" dirty="0">
                    <a:cs typeface="Arial" panose="020B0604020202020204" pitchFamily="34" charset="0"/>
                  </a:rPr>
                  <a:t>con 5 adiciones de 10 </a:t>
                </a:r>
                <a:r>
                  <a:rPr lang="es-ES" sz="1400" b="1" i="1" dirty="0" err="1">
                    <a:cs typeface="Arial" panose="020B0604020202020204" pitchFamily="34" charset="0"/>
                  </a:rPr>
                  <a:t>μg</a:t>
                </a:r>
                <a:r>
                  <a:rPr lang="es-ES" sz="1400" b="1" i="1" dirty="0">
                    <a:cs typeface="Arial" panose="020B0604020202020204" pitchFamily="34" charset="0"/>
                  </a:rPr>
                  <a:t>/L de plomo (II) y barrido de -1,4 a 0 V, </a:t>
                </a:r>
                <a14:m>
                  <m:oMath xmlns:m="http://schemas.openxmlformats.org/officeDocument/2006/math">
                    <m:sSup>
                      <m:sSupPr>
                        <m:ctrlPr>
                          <a:rPr lang="es-CO" sz="1400" b="1" i="1">
                            <a:latin typeface="Cambria Math" panose="02040503050406030204" pitchFamily="18" charset="0"/>
                          </a:rPr>
                        </m:ctrlPr>
                      </m:sSupPr>
                      <m:e>
                        <m:r>
                          <a:rPr lang="es-ES" sz="1400" b="1" i="1">
                            <a:latin typeface="Cambria Math" panose="02040503050406030204" pitchFamily="18" charset="0"/>
                          </a:rPr>
                          <m:t>𝑹</m:t>
                        </m:r>
                      </m:e>
                      <m:sup>
                        <m:r>
                          <a:rPr lang="es-ES" sz="1400" b="1" i="1">
                            <a:latin typeface="Cambria Math" panose="02040503050406030204" pitchFamily="18" charset="0"/>
                          </a:rPr>
                          <m:t>𝟐</m:t>
                        </m:r>
                      </m:sup>
                    </m:sSup>
                  </m:oMath>
                </a14:m>
                <a:r>
                  <a:rPr lang="es-ES" sz="1400" b="1" i="1" dirty="0">
                    <a:cs typeface="Arial" panose="020B0604020202020204" pitchFamily="34" charset="0"/>
                  </a:rPr>
                  <a:t> = </a:t>
                </a:r>
                <a:r>
                  <a:rPr lang="es-ES" sz="1400" b="1" i="1" dirty="0" smtClean="0">
                    <a:cs typeface="Arial" panose="020B0604020202020204" pitchFamily="34" charset="0"/>
                  </a:rPr>
                  <a:t>0.995.</a:t>
                </a:r>
                <a:endParaRPr lang="es-CO" sz="1400" b="1" i="1" dirty="0">
                  <a:cs typeface="Arial" panose="020B0604020202020204" pitchFamily="34" charset="0"/>
                </a:endParaRPr>
              </a:p>
              <a:p>
                <a:endParaRPr lang="es-CO" dirty="0"/>
              </a:p>
            </p:txBody>
          </p:sp>
        </mc:Choice>
        <mc:Fallback xmlns="">
          <p:sp>
            <p:nvSpPr>
              <p:cNvPr id="13" name="CuadroTexto 12"/>
              <p:cNvSpPr txBox="1">
                <a:spLocks noRot="1" noChangeAspect="1" noMove="1" noResize="1" noEditPoints="1" noAdjustHandles="1" noChangeArrowheads="1" noChangeShapeType="1" noTextEdit="1"/>
              </p:cNvSpPr>
              <p:nvPr/>
            </p:nvSpPr>
            <p:spPr>
              <a:xfrm>
                <a:off x="6671395" y="1607398"/>
                <a:ext cx="5132832" cy="1034066"/>
              </a:xfrm>
              <a:prstGeom prst="rect">
                <a:avLst/>
              </a:prstGeom>
              <a:blipFill rotWithShape="0">
                <a:blip r:embed="rId6"/>
                <a:stretch>
                  <a:fillRect l="-356" t="-1183" r="-356"/>
                </a:stretch>
              </a:blipFill>
            </p:spPr>
            <p:txBody>
              <a:bodyPr/>
              <a:lstStyle/>
              <a:p>
                <a:r>
                  <a:rPr lang="es-CO">
                    <a:noFill/>
                  </a:rPr>
                  <a:t> </a:t>
                </a:r>
              </a:p>
            </p:txBody>
          </p:sp>
        </mc:Fallback>
      </mc:AlternateContent>
    </p:spTree>
    <p:extLst>
      <p:ext uri="{BB962C8B-B14F-4D97-AF65-F5344CB8AC3E}">
        <p14:creationId xmlns:p14="http://schemas.microsoft.com/office/powerpoint/2010/main" val="24678172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5782598" y="6115757"/>
            <a:ext cx="2235200" cy="369332"/>
          </a:xfrm>
          <a:prstGeom prst="rect">
            <a:avLst/>
          </a:prstGeom>
          <a:noFill/>
        </p:spPr>
        <p:txBody>
          <a:bodyPr wrap="square" rtlCol="0">
            <a:spAutoFit/>
          </a:bodyPr>
          <a:lstStyle/>
          <a:p>
            <a:r>
              <a:rPr lang="es-CO" dirty="0" smtClean="0"/>
              <a:t>Pb(II) = 0 µg/L</a:t>
            </a:r>
            <a:endParaRPr lang="es-CO" dirty="0"/>
          </a:p>
        </p:txBody>
      </p:sp>
      <p:sp>
        <p:nvSpPr>
          <p:cNvPr id="7" name="Título 1"/>
          <p:cNvSpPr>
            <a:spLocks noGrp="1"/>
          </p:cNvSpPr>
          <p:nvPr>
            <p:ph type="title"/>
          </p:nvPr>
        </p:nvSpPr>
        <p:spPr>
          <a:xfrm>
            <a:off x="1096487" y="0"/>
            <a:ext cx="10515600" cy="1325563"/>
          </a:xfrm>
        </p:spPr>
        <p:txBody>
          <a:bodyPr/>
          <a:lstStyle/>
          <a:p>
            <a:r>
              <a:rPr lang="es-CO" dirty="0" smtClean="0">
                <a:solidFill>
                  <a:srgbClr val="003DB8"/>
                </a:solidFill>
              </a:rPr>
              <a:t>RESULTADOS Y ANÁLISIS</a:t>
            </a:r>
            <a:endParaRPr lang="es-CO" dirty="0">
              <a:solidFill>
                <a:srgbClr val="003DB8"/>
              </a:solidFill>
            </a:endParaRPr>
          </a:p>
        </p:txBody>
      </p:sp>
      <p:sp>
        <p:nvSpPr>
          <p:cNvPr id="8" name="Marcador de contenido 2"/>
          <p:cNvSpPr txBox="1">
            <a:spLocks/>
          </p:cNvSpPr>
          <p:nvPr/>
        </p:nvSpPr>
        <p:spPr>
          <a:xfrm>
            <a:off x="1413595" y="1130474"/>
            <a:ext cx="10515600" cy="476924"/>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buFont typeface="Arial"/>
              <a:buNone/>
            </a:pPr>
            <a:r>
              <a:rPr lang="es-CO" dirty="0" smtClean="0">
                <a:cs typeface="Arial" panose="020B0604020202020204" pitchFamily="34" charset="0"/>
              </a:rPr>
              <a:t>Punto 3 </a:t>
            </a:r>
            <a:endParaRPr lang="es-CO" dirty="0">
              <a:cs typeface="Arial" panose="020B0604020202020204" pitchFamily="34" charset="0"/>
            </a:endParaRPr>
          </a:p>
        </p:txBody>
      </p:sp>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7804" y="2296079"/>
            <a:ext cx="6207181" cy="3637462"/>
          </a:xfrm>
          <a:prstGeom prst="rect">
            <a:avLst/>
          </a:prstGeom>
          <a:ln w="12700">
            <a:solidFill>
              <a:schemeClr val="tx1"/>
            </a:solidFill>
          </a:ln>
        </p:spPr>
      </p:pic>
      <p:sp>
        <p:nvSpPr>
          <p:cNvPr id="11" name="CuadroTexto 10"/>
          <p:cNvSpPr txBox="1"/>
          <p:nvPr/>
        </p:nvSpPr>
        <p:spPr>
          <a:xfrm>
            <a:off x="2608702" y="1744532"/>
            <a:ext cx="8582991" cy="369332"/>
          </a:xfrm>
          <a:prstGeom prst="rect">
            <a:avLst/>
          </a:prstGeom>
          <a:noFill/>
        </p:spPr>
        <p:txBody>
          <a:bodyPr wrap="none" rtlCol="0">
            <a:spAutoFit/>
          </a:bodyPr>
          <a:lstStyle/>
          <a:p>
            <a:r>
              <a:rPr lang="es-ES" sz="1400" b="1" i="1" dirty="0" smtClean="0"/>
              <a:t>Gráfica 6. Voltagrama </a:t>
            </a:r>
            <a:r>
              <a:rPr lang="es-ES" sz="1400" b="1" i="1" dirty="0"/>
              <a:t>de SWASV y curva de calibración para la muestra </a:t>
            </a:r>
            <a:r>
              <a:rPr lang="es-ES" sz="1400" b="1" i="1" dirty="0" smtClean="0"/>
              <a:t>P3 – Día 1 y 2, </a:t>
            </a:r>
            <a:r>
              <a:rPr lang="es-ES" sz="1400" b="1" i="1" dirty="0"/>
              <a:t>con barrido de -1,4 a 0 V</a:t>
            </a:r>
            <a:r>
              <a:rPr lang="es-ES" dirty="0"/>
              <a:t>.</a:t>
            </a:r>
            <a:endParaRPr lang="es-CO" dirty="0"/>
          </a:p>
        </p:txBody>
      </p:sp>
    </p:spTree>
    <p:extLst>
      <p:ext uri="{BB962C8B-B14F-4D97-AF65-F5344CB8AC3E}">
        <p14:creationId xmlns:p14="http://schemas.microsoft.com/office/powerpoint/2010/main" val="10994183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24464" y="0"/>
            <a:ext cx="10515600" cy="1325563"/>
          </a:xfrm>
        </p:spPr>
        <p:txBody>
          <a:bodyPr/>
          <a:lstStyle/>
          <a:p>
            <a:r>
              <a:rPr lang="es-CO" dirty="0" smtClean="0">
                <a:solidFill>
                  <a:srgbClr val="003DB8"/>
                </a:solidFill>
              </a:rPr>
              <a:t>RESULTADOS Y ANÁLISIS</a:t>
            </a:r>
            <a:endParaRPr lang="es-CO" dirty="0">
              <a:solidFill>
                <a:srgbClr val="003DB8"/>
              </a:solidFill>
            </a:endParaRPr>
          </a:p>
        </p:txBody>
      </p:sp>
      <p:sp>
        <p:nvSpPr>
          <p:cNvPr id="6" name="CuadroTexto 5"/>
          <p:cNvSpPr txBox="1"/>
          <p:nvPr/>
        </p:nvSpPr>
        <p:spPr>
          <a:xfrm>
            <a:off x="2695223" y="5740527"/>
            <a:ext cx="2235200" cy="369332"/>
          </a:xfrm>
          <a:prstGeom prst="rect">
            <a:avLst/>
          </a:prstGeom>
          <a:noFill/>
        </p:spPr>
        <p:txBody>
          <a:bodyPr wrap="square" rtlCol="0">
            <a:spAutoFit/>
          </a:bodyPr>
          <a:lstStyle/>
          <a:p>
            <a:pPr algn="ctr"/>
            <a:r>
              <a:rPr lang="es-CO" dirty="0" smtClean="0"/>
              <a:t>Pb(II) = 1,37 µg/L</a:t>
            </a:r>
            <a:endParaRPr lang="es-CO" dirty="0"/>
          </a:p>
        </p:txBody>
      </p:sp>
      <p:sp>
        <p:nvSpPr>
          <p:cNvPr id="7" name="CuadroTexto 6"/>
          <p:cNvSpPr txBox="1"/>
          <p:nvPr/>
        </p:nvSpPr>
        <p:spPr>
          <a:xfrm>
            <a:off x="8123183" y="5740527"/>
            <a:ext cx="2235200" cy="369332"/>
          </a:xfrm>
          <a:prstGeom prst="rect">
            <a:avLst/>
          </a:prstGeom>
          <a:noFill/>
        </p:spPr>
        <p:txBody>
          <a:bodyPr wrap="square" rtlCol="0">
            <a:spAutoFit/>
          </a:bodyPr>
          <a:lstStyle/>
          <a:p>
            <a:pPr algn="ctr"/>
            <a:r>
              <a:rPr lang="es-CO" dirty="0" smtClean="0"/>
              <a:t>Pb(II) = 1,69 µg/L</a:t>
            </a:r>
            <a:endParaRPr lang="es-CO" dirty="0"/>
          </a:p>
        </p:txBody>
      </p:sp>
      <p:pic>
        <p:nvPicPr>
          <p:cNvPr id="10" name="image3.png"/>
          <p:cNvPicPr/>
          <p:nvPr/>
        </p:nvPicPr>
        <p:blipFill>
          <a:blip r:embed="rId3" cstate="email">
            <a:extLst>
              <a:ext uri="{28A0092B-C50C-407E-A947-70E740481C1C}">
                <a14:useLocalDpi xmlns:a14="http://schemas.microsoft.com/office/drawing/2010/main" val="0"/>
              </a:ext>
            </a:extLst>
          </a:blip>
          <a:srcRect/>
          <a:stretch>
            <a:fillRect/>
          </a:stretch>
        </p:blipFill>
        <p:spPr>
          <a:xfrm>
            <a:off x="1202823" y="2495861"/>
            <a:ext cx="5220000" cy="3060000"/>
          </a:xfrm>
          <a:prstGeom prst="rect">
            <a:avLst/>
          </a:prstGeom>
          <a:ln w="12700">
            <a:solidFill>
              <a:srgbClr val="000000"/>
            </a:solidFill>
            <a:prstDash val="solid"/>
          </a:ln>
        </p:spPr>
      </p:pic>
      <p:pic>
        <p:nvPicPr>
          <p:cNvPr id="11" name="image31.png"/>
          <p:cNvPicPr/>
          <p:nvPr/>
        </p:nvPicPr>
        <p:blipFill>
          <a:blip r:embed="rId4" cstate="email">
            <a:extLst>
              <a:ext uri="{28A0092B-C50C-407E-A947-70E740481C1C}">
                <a14:useLocalDpi xmlns:a14="http://schemas.microsoft.com/office/drawing/2010/main" val="0"/>
              </a:ext>
            </a:extLst>
          </a:blip>
          <a:srcRect/>
          <a:stretch>
            <a:fillRect/>
          </a:stretch>
        </p:blipFill>
        <p:spPr>
          <a:xfrm>
            <a:off x="6671395" y="2495861"/>
            <a:ext cx="5220000" cy="3060000"/>
          </a:xfrm>
          <a:prstGeom prst="rect">
            <a:avLst/>
          </a:prstGeom>
          <a:ln w="12700">
            <a:solidFill>
              <a:srgbClr val="000000"/>
            </a:solidFill>
            <a:prstDash val="solid"/>
          </a:ln>
        </p:spPr>
      </p:pic>
      <p:sp>
        <p:nvSpPr>
          <p:cNvPr id="9" name="Marcador de contenido 2"/>
          <p:cNvSpPr txBox="1">
            <a:spLocks/>
          </p:cNvSpPr>
          <p:nvPr/>
        </p:nvSpPr>
        <p:spPr>
          <a:xfrm>
            <a:off x="1413595" y="1130474"/>
            <a:ext cx="10515600" cy="476924"/>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buFont typeface="Arial"/>
              <a:buNone/>
            </a:pPr>
            <a:r>
              <a:rPr lang="es-CO" dirty="0" smtClean="0">
                <a:cs typeface="Arial" panose="020B0604020202020204" pitchFamily="34" charset="0"/>
              </a:rPr>
              <a:t>Punto 4</a:t>
            </a:r>
            <a:endParaRPr lang="es-CO" dirty="0">
              <a:cs typeface="Arial" panose="020B0604020202020204" pitchFamily="34" charset="0"/>
            </a:endParaRPr>
          </a:p>
        </p:txBody>
      </p:sp>
      <mc:AlternateContent xmlns:mc="http://schemas.openxmlformats.org/markup-compatibility/2006" xmlns:a14="http://schemas.microsoft.com/office/drawing/2010/main">
        <mc:Choice Requires="a14">
          <p:sp>
            <p:nvSpPr>
              <p:cNvPr id="5" name="Rectángulo 4"/>
              <p:cNvSpPr/>
              <p:nvPr/>
            </p:nvSpPr>
            <p:spPr>
              <a:xfrm>
                <a:off x="1202823" y="1679893"/>
                <a:ext cx="5220000" cy="743473"/>
              </a:xfrm>
              <a:prstGeom prst="rect">
                <a:avLst/>
              </a:prstGeom>
            </p:spPr>
            <p:txBody>
              <a:bodyPr wrap="square">
                <a:spAutoFit/>
              </a:bodyPr>
              <a:lstStyle/>
              <a:p>
                <a:pPr algn="just"/>
                <a:r>
                  <a:rPr lang="es-ES" sz="1400" b="1" i="1" dirty="0">
                    <a:cs typeface="Arial" panose="020B0604020202020204" pitchFamily="34" charset="0"/>
                  </a:rPr>
                  <a:t>Gráfica </a:t>
                </a:r>
                <a:r>
                  <a:rPr lang="es-ES" sz="1400" b="1" i="1" dirty="0" smtClean="0">
                    <a:cs typeface="Arial" panose="020B0604020202020204" pitchFamily="34" charset="0"/>
                  </a:rPr>
                  <a:t>7. </a:t>
                </a:r>
                <a:r>
                  <a:rPr lang="es-ES" sz="1400" b="1" i="1" dirty="0">
                    <a:cs typeface="Arial" panose="020B0604020202020204" pitchFamily="34" charset="0"/>
                  </a:rPr>
                  <a:t>Voltagrama de SWASV y curva de calibración para la muestra del </a:t>
                </a:r>
                <a:r>
                  <a:rPr lang="es-ES" sz="1400" b="1" i="1" dirty="0" smtClean="0">
                    <a:cs typeface="Arial" panose="020B0604020202020204" pitchFamily="34" charset="0"/>
                  </a:rPr>
                  <a:t>P4 </a:t>
                </a:r>
                <a:r>
                  <a:rPr lang="es-ES" sz="1400" b="1" i="1" dirty="0">
                    <a:cs typeface="Arial" panose="020B0604020202020204" pitchFamily="34" charset="0"/>
                  </a:rPr>
                  <a:t>- día 1, con 5 adiciones de 10 </a:t>
                </a:r>
                <a:r>
                  <a:rPr lang="es-ES" sz="1400" b="1" i="1" dirty="0" err="1">
                    <a:cs typeface="Arial" panose="020B0604020202020204" pitchFamily="34" charset="0"/>
                  </a:rPr>
                  <a:t>μg</a:t>
                </a:r>
                <a:r>
                  <a:rPr lang="es-ES" sz="1400" b="1" i="1" dirty="0">
                    <a:cs typeface="Arial" panose="020B0604020202020204" pitchFamily="34" charset="0"/>
                  </a:rPr>
                  <a:t>/L de plomo (II) y barrido de -1,4 a 0 V, </a:t>
                </a:r>
                <a14:m>
                  <m:oMath xmlns:m="http://schemas.openxmlformats.org/officeDocument/2006/math">
                    <m:sSup>
                      <m:sSupPr>
                        <m:ctrlPr>
                          <a:rPr lang="es-CO" sz="1400" b="1" i="1">
                            <a:latin typeface="Cambria Math" panose="02040503050406030204" pitchFamily="18" charset="0"/>
                          </a:rPr>
                        </m:ctrlPr>
                      </m:sSupPr>
                      <m:e>
                        <m:r>
                          <a:rPr lang="es-ES" sz="1400" b="1" i="1">
                            <a:latin typeface="Cambria Math" panose="02040503050406030204" pitchFamily="18" charset="0"/>
                          </a:rPr>
                          <m:t>𝑹</m:t>
                        </m:r>
                      </m:e>
                      <m:sup>
                        <m:r>
                          <a:rPr lang="es-ES" sz="1400" b="1" i="1">
                            <a:latin typeface="Cambria Math" panose="02040503050406030204" pitchFamily="18" charset="0"/>
                          </a:rPr>
                          <m:t>𝟐</m:t>
                        </m:r>
                      </m:sup>
                    </m:sSup>
                  </m:oMath>
                </a14:m>
                <a:r>
                  <a:rPr lang="es-ES" sz="1400" b="1" i="1" dirty="0">
                    <a:cs typeface="Arial" panose="020B0604020202020204" pitchFamily="34" charset="0"/>
                  </a:rPr>
                  <a:t> = </a:t>
                </a:r>
                <a:r>
                  <a:rPr lang="es-ES" sz="1400" b="1" i="1" dirty="0" smtClean="0">
                    <a:cs typeface="Arial" panose="020B0604020202020204" pitchFamily="34" charset="0"/>
                  </a:rPr>
                  <a:t>0.9862.</a:t>
                </a:r>
                <a:endParaRPr lang="es-CO" sz="1400" b="1" i="1" dirty="0">
                  <a:cs typeface="Arial" panose="020B0604020202020204" pitchFamily="34" charset="0"/>
                </a:endParaRPr>
              </a:p>
            </p:txBody>
          </p:sp>
        </mc:Choice>
        <mc:Fallback xmlns="">
          <p:sp>
            <p:nvSpPr>
              <p:cNvPr id="5" name="Rectángulo 4"/>
              <p:cNvSpPr>
                <a:spLocks noRot="1" noChangeAspect="1" noMove="1" noResize="1" noEditPoints="1" noAdjustHandles="1" noChangeArrowheads="1" noChangeShapeType="1" noTextEdit="1"/>
              </p:cNvSpPr>
              <p:nvPr/>
            </p:nvSpPr>
            <p:spPr>
              <a:xfrm>
                <a:off x="1202823" y="1679893"/>
                <a:ext cx="5220000" cy="743473"/>
              </a:xfrm>
              <a:prstGeom prst="rect">
                <a:avLst/>
              </a:prstGeom>
              <a:blipFill rotWithShape="0">
                <a:blip r:embed="rId5"/>
                <a:stretch>
                  <a:fillRect l="-350" t="-1639" r="-233" b="-7377"/>
                </a:stretch>
              </a:blipFill>
            </p:spPr>
            <p:txBody>
              <a:bodyPr/>
              <a:lstStyle/>
              <a:p>
                <a:r>
                  <a:rPr lang="es-CO">
                    <a:noFill/>
                  </a:rPr>
                  <a:t> </a:t>
                </a:r>
              </a:p>
            </p:txBody>
          </p:sp>
        </mc:Fallback>
      </mc:AlternateContent>
      <mc:AlternateContent xmlns:mc="http://schemas.openxmlformats.org/markup-compatibility/2006" xmlns:a14="http://schemas.microsoft.com/office/drawing/2010/main">
        <mc:Choice Requires="a14">
          <p:sp>
            <p:nvSpPr>
              <p:cNvPr id="12" name="Rectángulo 11"/>
              <p:cNvSpPr/>
              <p:nvPr/>
            </p:nvSpPr>
            <p:spPr>
              <a:xfrm>
                <a:off x="6630783" y="1607398"/>
                <a:ext cx="5220000" cy="743473"/>
              </a:xfrm>
              <a:prstGeom prst="rect">
                <a:avLst/>
              </a:prstGeom>
            </p:spPr>
            <p:txBody>
              <a:bodyPr wrap="square">
                <a:spAutoFit/>
              </a:bodyPr>
              <a:lstStyle/>
              <a:p>
                <a:pPr algn="just"/>
                <a:r>
                  <a:rPr lang="es-ES" sz="1400" b="1" i="1" dirty="0">
                    <a:cs typeface="Arial" panose="020B0604020202020204" pitchFamily="34" charset="0"/>
                  </a:rPr>
                  <a:t>Gráfica 8</a:t>
                </a:r>
                <a:r>
                  <a:rPr lang="es-ES" sz="1400" b="1" i="1" dirty="0" smtClean="0">
                    <a:cs typeface="Arial" panose="020B0604020202020204" pitchFamily="34" charset="0"/>
                  </a:rPr>
                  <a:t>. </a:t>
                </a:r>
                <a:r>
                  <a:rPr lang="es-ES" sz="1400" b="1" i="1" dirty="0">
                    <a:cs typeface="Arial" panose="020B0604020202020204" pitchFamily="34" charset="0"/>
                  </a:rPr>
                  <a:t>Voltagrama de SWASV y curva de calibración para la muestra del </a:t>
                </a:r>
                <a:r>
                  <a:rPr lang="es-ES" sz="1400" b="1" i="1" dirty="0" smtClean="0">
                    <a:cs typeface="Arial" panose="020B0604020202020204" pitchFamily="34" charset="0"/>
                  </a:rPr>
                  <a:t>P4 </a:t>
                </a:r>
                <a:r>
                  <a:rPr lang="es-ES" sz="1400" b="1" i="1" dirty="0">
                    <a:cs typeface="Arial" panose="020B0604020202020204" pitchFamily="34" charset="0"/>
                  </a:rPr>
                  <a:t>- día </a:t>
                </a:r>
                <a:r>
                  <a:rPr lang="es-ES" sz="1400" b="1" i="1" dirty="0" smtClean="0">
                    <a:cs typeface="Arial" panose="020B0604020202020204" pitchFamily="34" charset="0"/>
                  </a:rPr>
                  <a:t>2, </a:t>
                </a:r>
                <a:r>
                  <a:rPr lang="es-ES" sz="1400" b="1" i="1" dirty="0">
                    <a:cs typeface="Arial" panose="020B0604020202020204" pitchFamily="34" charset="0"/>
                  </a:rPr>
                  <a:t>con 5 adiciones de 10 </a:t>
                </a:r>
                <a:r>
                  <a:rPr lang="es-ES" sz="1400" b="1" i="1" dirty="0" err="1">
                    <a:cs typeface="Arial" panose="020B0604020202020204" pitchFamily="34" charset="0"/>
                  </a:rPr>
                  <a:t>μg</a:t>
                </a:r>
                <a:r>
                  <a:rPr lang="es-ES" sz="1400" b="1" i="1" dirty="0">
                    <a:cs typeface="Arial" panose="020B0604020202020204" pitchFamily="34" charset="0"/>
                  </a:rPr>
                  <a:t>/L de plomo (II) y barrido de -1,4 a 0 V, </a:t>
                </a:r>
                <a14:m>
                  <m:oMath xmlns:m="http://schemas.openxmlformats.org/officeDocument/2006/math">
                    <m:sSup>
                      <m:sSupPr>
                        <m:ctrlPr>
                          <a:rPr lang="es-CO" sz="1400" b="1" i="1">
                            <a:latin typeface="Cambria Math" panose="02040503050406030204" pitchFamily="18" charset="0"/>
                          </a:rPr>
                        </m:ctrlPr>
                      </m:sSupPr>
                      <m:e>
                        <m:r>
                          <a:rPr lang="es-ES" sz="1400" b="1" i="1">
                            <a:latin typeface="Cambria Math" panose="02040503050406030204" pitchFamily="18" charset="0"/>
                          </a:rPr>
                          <m:t>𝑹</m:t>
                        </m:r>
                      </m:e>
                      <m:sup>
                        <m:r>
                          <a:rPr lang="es-ES" sz="1400" b="1" i="1">
                            <a:latin typeface="Cambria Math" panose="02040503050406030204" pitchFamily="18" charset="0"/>
                          </a:rPr>
                          <m:t>𝟐</m:t>
                        </m:r>
                      </m:sup>
                    </m:sSup>
                  </m:oMath>
                </a14:m>
                <a:r>
                  <a:rPr lang="es-ES" sz="1400" b="1" i="1" dirty="0">
                    <a:cs typeface="Arial" panose="020B0604020202020204" pitchFamily="34" charset="0"/>
                  </a:rPr>
                  <a:t> = </a:t>
                </a:r>
                <a:r>
                  <a:rPr lang="es-ES" sz="1400" b="1" i="1" dirty="0" smtClean="0">
                    <a:cs typeface="Arial" panose="020B0604020202020204" pitchFamily="34" charset="0"/>
                  </a:rPr>
                  <a:t>0.9862.</a:t>
                </a:r>
                <a:endParaRPr lang="es-CO" sz="1400" b="1" i="1" dirty="0">
                  <a:cs typeface="Arial" panose="020B0604020202020204" pitchFamily="34" charset="0"/>
                </a:endParaRPr>
              </a:p>
            </p:txBody>
          </p:sp>
        </mc:Choice>
        <mc:Fallback xmlns="">
          <p:sp>
            <p:nvSpPr>
              <p:cNvPr id="12" name="Rectángulo 11"/>
              <p:cNvSpPr>
                <a:spLocks noRot="1" noChangeAspect="1" noMove="1" noResize="1" noEditPoints="1" noAdjustHandles="1" noChangeArrowheads="1" noChangeShapeType="1" noTextEdit="1"/>
              </p:cNvSpPr>
              <p:nvPr/>
            </p:nvSpPr>
            <p:spPr>
              <a:xfrm>
                <a:off x="6630783" y="1607398"/>
                <a:ext cx="5220000" cy="743473"/>
              </a:xfrm>
              <a:prstGeom prst="rect">
                <a:avLst/>
              </a:prstGeom>
              <a:blipFill rotWithShape="0">
                <a:blip r:embed="rId6"/>
                <a:stretch>
                  <a:fillRect l="-350" t="-1639" r="-350" b="-7377"/>
                </a:stretch>
              </a:blipFill>
            </p:spPr>
            <p:txBody>
              <a:bodyPr/>
              <a:lstStyle/>
              <a:p>
                <a:r>
                  <a:rPr lang="es-CO">
                    <a:noFill/>
                  </a:rPr>
                  <a:t> </a:t>
                </a:r>
              </a:p>
            </p:txBody>
          </p:sp>
        </mc:Fallback>
      </mc:AlternateContent>
    </p:spTree>
    <p:extLst>
      <p:ext uri="{BB962C8B-B14F-4D97-AF65-F5344CB8AC3E}">
        <p14:creationId xmlns:p14="http://schemas.microsoft.com/office/powerpoint/2010/main" val="10132469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5109" y="0"/>
            <a:ext cx="10515600" cy="1325563"/>
          </a:xfrm>
        </p:spPr>
        <p:txBody>
          <a:bodyPr>
            <a:normAutofit/>
          </a:bodyPr>
          <a:lstStyle/>
          <a:p>
            <a:r>
              <a:rPr lang="es-CO" sz="4000" dirty="0" smtClean="0">
                <a:solidFill>
                  <a:srgbClr val="003DB8"/>
                </a:solidFill>
                <a:latin typeface="Arial" panose="020B0604020202020204" pitchFamily="34" charset="0"/>
                <a:cs typeface="Arial" panose="020B0604020202020204" pitchFamily="34" charset="0"/>
              </a:rPr>
              <a:t>RESULTADOS Y ANÁLISIS</a:t>
            </a:r>
            <a:endParaRPr lang="es-CO" sz="4000" dirty="0">
              <a:solidFill>
                <a:srgbClr val="003DB8"/>
              </a:solidFill>
              <a:latin typeface="Arial" panose="020B0604020202020204" pitchFamily="34" charset="0"/>
              <a:cs typeface="Arial" panose="020B0604020202020204" pitchFamily="34" charset="0"/>
            </a:endParaRPr>
          </a:p>
        </p:txBody>
      </p:sp>
      <p:pic>
        <p:nvPicPr>
          <p:cNvPr id="4" name="image22.png"/>
          <p:cNvPicPr>
            <a:picLocks noGrp="1"/>
          </p:cNvPicPr>
          <p:nvPr>
            <p:ph idx="1"/>
          </p:nvPr>
        </p:nvPicPr>
        <p:blipFill>
          <a:blip r:embed="rId3"/>
          <a:stretch>
            <a:fillRect/>
          </a:stretch>
        </p:blipFill>
        <p:spPr>
          <a:xfrm>
            <a:off x="6605516" y="2488164"/>
            <a:ext cx="5098141" cy="2973374"/>
          </a:xfrm>
          <a:prstGeom prst="rect">
            <a:avLst/>
          </a:prstGeom>
          <a:ln w="12700">
            <a:solidFill>
              <a:srgbClr val="000000"/>
            </a:solidFill>
            <a:prstDash val="solid"/>
          </a:ln>
        </p:spPr>
      </p:pic>
      <p:pic>
        <p:nvPicPr>
          <p:cNvPr id="5" name="image4.png"/>
          <p:cNvPicPr/>
          <p:nvPr/>
        </p:nvPicPr>
        <p:blipFill>
          <a:blip r:embed="rId4"/>
          <a:srcRect l="4108" t="14924" r="10182" b="11863"/>
          <a:stretch>
            <a:fillRect/>
          </a:stretch>
        </p:blipFill>
        <p:spPr>
          <a:xfrm>
            <a:off x="1226360" y="2488164"/>
            <a:ext cx="5083394" cy="2973374"/>
          </a:xfrm>
          <a:prstGeom prst="rect">
            <a:avLst/>
          </a:prstGeom>
          <a:ln/>
        </p:spPr>
      </p:pic>
      <p:sp>
        <p:nvSpPr>
          <p:cNvPr id="3" name="CuadroTexto 2"/>
          <p:cNvSpPr txBox="1"/>
          <p:nvPr/>
        </p:nvSpPr>
        <p:spPr>
          <a:xfrm>
            <a:off x="6470184" y="1898373"/>
            <a:ext cx="5233473" cy="800219"/>
          </a:xfrm>
          <a:prstGeom prst="rect">
            <a:avLst/>
          </a:prstGeom>
          <a:noFill/>
        </p:spPr>
        <p:txBody>
          <a:bodyPr wrap="square" rtlCol="0">
            <a:spAutoFit/>
          </a:bodyPr>
          <a:lstStyle/>
          <a:p>
            <a:pPr algn="just"/>
            <a:r>
              <a:rPr lang="es-ES" sz="1400" b="1" i="1" dirty="0">
                <a:latin typeface="Arial" panose="020B0604020202020204" pitchFamily="34" charset="0"/>
                <a:cs typeface="Arial" panose="020B0604020202020204" pitchFamily="34" charset="0"/>
              </a:rPr>
              <a:t>Gráfica 9</a:t>
            </a:r>
            <a:r>
              <a:rPr lang="es-ES" sz="1400" b="1" i="1" dirty="0" smtClean="0">
                <a:latin typeface="Arial" panose="020B0604020202020204" pitchFamily="34" charset="0"/>
                <a:cs typeface="Arial" panose="020B0604020202020204" pitchFamily="34" charset="0"/>
              </a:rPr>
              <a:t>. </a:t>
            </a:r>
            <a:r>
              <a:rPr lang="es-ES" sz="1400" b="1" i="1" dirty="0">
                <a:latin typeface="Arial" panose="020B0604020202020204" pitchFamily="34" charset="0"/>
                <a:cs typeface="Arial" panose="020B0604020202020204" pitchFamily="34" charset="0"/>
              </a:rPr>
              <a:t>Variación de la concentración de Pb(II) en el punto 1,2 y 4.</a:t>
            </a:r>
            <a:endParaRPr lang="es-CO" sz="1400" b="1" i="1" dirty="0">
              <a:latin typeface="Arial" panose="020B0604020202020204" pitchFamily="34" charset="0"/>
              <a:cs typeface="Arial" panose="020B0604020202020204" pitchFamily="34" charset="0"/>
            </a:endParaRPr>
          </a:p>
          <a:p>
            <a:endParaRPr lang="es-CO" dirty="0"/>
          </a:p>
        </p:txBody>
      </p:sp>
      <p:sp>
        <p:nvSpPr>
          <p:cNvPr id="14" name="CuadroTexto 13"/>
          <p:cNvSpPr txBox="1"/>
          <p:nvPr/>
        </p:nvSpPr>
        <p:spPr>
          <a:xfrm>
            <a:off x="1226360" y="1898373"/>
            <a:ext cx="5083394" cy="523220"/>
          </a:xfrm>
          <a:prstGeom prst="rect">
            <a:avLst/>
          </a:prstGeom>
          <a:noFill/>
        </p:spPr>
        <p:txBody>
          <a:bodyPr wrap="square" rtlCol="0">
            <a:spAutoFit/>
          </a:bodyPr>
          <a:lstStyle/>
          <a:p>
            <a:r>
              <a:rPr lang="es-ES" sz="1400" b="1" i="1" dirty="0" smtClean="0">
                <a:latin typeface="Arial" panose="020B0604020202020204" pitchFamily="34" charset="0"/>
                <a:cs typeface="Arial" panose="020B0604020202020204" pitchFamily="34" charset="0"/>
              </a:rPr>
              <a:t>Tabla </a:t>
            </a:r>
            <a:r>
              <a:rPr lang="es-ES" sz="1400" b="1" i="1" dirty="0">
                <a:latin typeface="Arial" panose="020B0604020202020204" pitchFamily="34" charset="0"/>
                <a:cs typeface="Arial" panose="020B0604020202020204" pitchFamily="34" charset="0"/>
              </a:rPr>
              <a:t>1</a:t>
            </a:r>
            <a:r>
              <a:rPr lang="es-ES" sz="1400" b="1" i="1" dirty="0" smtClean="0">
                <a:latin typeface="Arial" panose="020B0604020202020204" pitchFamily="34" charset="0"/>
                <a:cs typeface="Arial" panose="020B0604020202020204" pitchFamily="34" charset="0"/>
              </a:rPr>
              <a:t>. </a:t>
            </a:r>
            <a:r>
              <a:rPr lang="es-ES" sz="1400" b="1" i="1" dirty="0">
                <a:latin typeface="Arial" panose="020B0604020202020204" pitchFamily="34" charset="0"/>
                <a:cs typeface="Arial" panose="020B0604020202020204" pitchFamily="34" charset="0"/>
              </a:rPr>
              <a:t>Resultados generales de la concentración de Pb(II) para cada muestra.</a:t>
            </a:r>
            <a:endParaRPr lang="es-CO" sz="1400" b="1"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716596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26180"/>
            <a:ext cx="10515600" cy="1078001"/>
          </a:xfrm>
        </p:spPr>
        <p:txBody>
          <a:bodyPr>
            <a:normAutofit/>
          </a:bodyPr>
          <a:lstStyle/>
          <a:p>
            <a:r>
              <a:rPr lang="es-CO" sz="4000" dirty="0" smtClean="0">
                <a:solidFill>
                  <a:srgbClr val="003DB8"/>
                </a:solidFill>
                <a:cs typeface="Arial" panose="020B0604020202020204" pitchFamily="34" charset="0"/>
              </a:rPr>
              <a:t>CONCLUSIONES</a:t>
            </a:r>
            <a:endParaRPr lang="es-CO" sz="4000" dirty="0">
              <a:solidFill>
                <a:srgbClr val="003DB8"/>
              </a:solidFill>
              <a:cs typeface="Arial" panose="020B0604020202020204" pitchFamily="34" charset="0"/>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1483742" y="1645920"/>
                <a:ext cx="9870057" cy="4410730"/>
              </a:xfrm>
            </p:spPr>
            <p:txBody>
              <a:bodyPr>
                <a:normAutofit/>
              </a:bodyPr>
              <a:lstStyle/>
              <a:p>
                <a:pPr algn="just" fontAlgn="base">
                  <a:lnSpc>
                    <a:spcPct val="120000"/>
                  </a:lnSpc>
                </a:pPr>
                <a:r>
                  <a:rPr lang="es-ES_tradnl" sz="1800" dirty="0" smtClean="0">
                    <a:solidFill>
                      <a:schemeClr val="tx1"/>
                    </a:solidFill>
                    <a:cs typeface="Arial" panose="020B0604020202020204" pitchFamily="34" charset="0"/>
                  </a:rPr>
                  <a:t>La </a:t>
                </a:r>
                <a:r>
                  <a:rPr lang="es-ES_tradnl" sz="1800" dirty="0">
                    <a:solidFill>
                      <a:schemeClr val="tx1"/>
                    </a:solidFill>
                    <a:cs typeface="Arial" panose="020B0604020202020204" pitchFamily="34" charset="0"/>
                  </a:rPr>
                  <a:t>técnica de voltametría de onda cuadrada con redisolución anódica y deposición de Bi (III) es rápida y con bajos límites de detección a la hora de evaluar concentraciones traza de iones metálicos en muestras de agua, ya que en este proyecto se logró detectar concentraciones de hasta aproximadamente 1 </a:t>
                </a:r>
                <a14:m>
                  <m:oMath xmlns:m="http://schemas.openxmlformats.org/officeDocument/2006/math">
                    <m:r>
                      <a:rPr lang="es-ES_tradnl" sz="1800" i="1">
                        <a:solidFill>
                          <a:schemeClr val="tx1"/>
                        </a:solidFill>
                        <a:latin typeface="Cambria Math" panose="02040503050406030204" pitchFamily="18" charset="0"/>
                      </a:rPr>
                      <m:t>𝜇</m:t>
                    </m:r>
                    <m:r>
                      <a:rPr lang="es-ES_tradnl" sz="1800" i="1">
                        <a:solidFill>
                          <a:schemeClr val="tx1"/>
                        </a:solidFill>
                        <a:latin typeface="Cambria Math" panose="02040503050406030204" pitchFamily="18" charset="0"/>
                      </a:rPr>
                      <m:t>𝑔</m:t>
                    </m:r>
                    <m:r>
                      <a:rPr lang="es-ES_tradnl" sz="1800" i="1">
                        <a:solidFill>
                          <a:schemeClr val="tx1"/>
                        </a:solidFill>
                        <a:latin typeface="Cambria Math" panose="02040503050406030204" pitchFamily="18" charset="0"/>
                      </a:rPr>
                      <m:t>/</m:t>
                    </m:r>
                    <m:r>
                      <a:rPr lang="es-ES_tradnl" sz="1800" i="1">
                        <a:solidFill>
                          <a:schemeClr val="tx1"/>
                        </a:solidFill>
                        <a:latin typeface="Cambria Math" panose="02040503050406030204" pitchFamily="18" charset="0"/>
                      </a:rPr>
                      <m:t>𝐿</m:t>
                    </m:r>
                  </m:oMath>
                </a14:m>
                <a:r>
                  <a:rPr lang="es-ES_tradnl" sz="1800" dirty="0">
                    <a:solidFill>
                      <a:schemeClr val="tx1"/>
                    </a:solidFill>
                    <a:cs typeface="Arial" panose="020B0604020202020204" pitchFamily="34" charset="0"/>
                  </a:rPr>
                  <a:t> de </a:t>
                </a:r>
                <a:r>
                  <a:rPr lang="es-ES_tradnl" sz="1800" dirty="0" smtClean="0">
                    <a:solidFill>
                      <a:schemeClr val="tx1"/>
                    </a:solidFill>
                    <a:cs typeface="Arial" panose="020B0604020202020204" pitchFamily="34" charset="0"/>
                  </a:rPr>
                  <a:t>Pb(II).</a:t>
                </a:r>
              </a:p>
              <a:p>
                <a:pPr algn="just" fontAlgn="base">
                  <a:lnSpc>
                    <a:spcPct val="120000"/>
                  </a:lnSpc>
                </a:pPr>
                <a:endParaRPr lang="es-CO" sz="1800" dirty="0">
                  <a:solidFill>
                    <a:schemeClr val="tx1"/>
                  </a:solidFill>
                  <a:cs typeface="Arial" panose="020B0604020202020204" pitchFamily="34" charset="0"/>
                </a:endParaRPr>
              </a:p>
              <a:p>
                <a:pPr algn="just">
                  <a:lnSpc>
                    <a:spcPct val="120000"/>
                  </a:lnSpc>
                </a:pPr>
                <a:r>
                  <a:rPr lang="es-ES_tradnl" sz="1800" dirty="0">
                    <a:solidFill>
                      <a:schemeClr val="tx1"/>
                    </a:solidFill>
                    <a:cs typeface="Arial" panose="020B0604020202020204" pitchFamily="34" charset="0"/>
                  </a:rPr>
                  <a:t>El uso de los electrodos elaborados en laboratorio </a:t>
                </a:r>
                <a:r>
                  <a:rPr lang="es-ES_tradnl" sz="1800" dirty="0" smtClean="0">
                    <a:cs typeface="Arial" panose="020B0604020202020204" pitchFamily="34" charset="0"/>
                  </a:rPr>
                  <a:t>(bajo costo) </a:t>
                </a:r>
                <a:r>
                  <a:rPr lang="es-ES_tradnl" sz="1800" dirty="0" smtClean="0">
                    <a:solidFill>
                      <a:schemeClr val="tx1"/>
                    </a:solidFill>
                    <a:cs typeface="Arial" panose="020B0604020202020204" pitchFamily="34" charset="0"/>
                  </a:rPr>
                  <a:t>para </a:t>
                </a:r>
                <a:r>
                  <a:rPr lang="es-ES_tradnl" sz="1800" dirty="0">
                    <a:solidFill>
                      <a:schemeClr val="tx1"/>
                    </a:solidFill>
                    <a:cs typeface="Arial" panose="020B0604020202020204" pitchFamily="34" charset="0"/>
                  </a:rPr>
                  <a:t>la determinación </a:t>
                </a:r>
                <a:r>
                  <a:rPr lang="es-ES_tradnl" sz="1800" dirty="0" err="1">
                    <a:solidFill>
                      <a:schemeClr val="tx1"/>
                    </a:solidFill>
                    <a:cs typeface="Arial" panose="020B0604020202020204" pitchFamily="34" charset="0"/>
                  </a:rPr>
                  <a:t>voltamétrica</a:t>
                </a:r>
                <a:r>
                  <a:rPr lang="es-ES_tradnl" sz="1800" dirty="0">
                    <a:solidFill>
                      <a:schemeClr val="tx1"/>
                    </a:solidFill>
                    <a:cs typeface="Arial" panose="020B0604020202020204" pitchFamily="34" charset="0"/>
                  </a:rPr>
                  <a:t> de Pb(II) en agua, resulta ser una alternativa bastante económica y confiable, pues en este proyecto se obtuvieron resultados con baja diferencia en la respuesta de corriente de los voltagramas obtenidos en el análisis de cada muestra</a:t>
                </a:r>
                <a:r>
                  <a:rPr lang="es-ES_tradnl" sz="1800" dirty="0" smtClean="0">
                    <a:solidFill>
                      <a:schemeClr val="tx1"/>
                    </a:solidFill>
                    <a:cs typeface="Arial" panose="020B0604020202020204" pitchFamily="34" charset="0"/>
                  </a:rPr>
                  <a:t>.</a:t>
                </a:r>
              </a:p>
              <a:p>
                <a:endParaRPr lang="es-CO"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1483742" y="1645920"/>
                <a:ext cx="9870057" cy="4410730"/>
              </a:xfrm>
              <a:blipFill rotWithShape="0">
                <a:blip r:embed="rId2"/>
                <a:stretch>
                  <a:fillRect l="-926" r="-556"/>
                </a:stretch>
              </a:blipFill>
            </p:spPr>
            <p:txBody>
              <a:bodyPr/>
              <a:lstStyle/>
              <a:p>
                <a:r>
                  <a:rPr lang="es-CO">
                    <a:noFill/>
                  </a:rPr>
                  <a:t> </a:t>
                </a:r>
              </a:p>
            </p:txBody>
          </p:sp>
        </mc:Fallback>
      </mc:AlternateContent>
    </p:spTree>
    <p:extLst>
      <p:ext uri="{BB962C8B-B14F-4D97-AF65-F5344CB8AC3E}">
        <p14:creationId xmlns:p14="http://schemas.microsoft.com/office/powerpoint/2010/main" val="23491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6070" y="0"/>
            <a:ext cx="10018713" cy="1104181"/>
          </a:xfrm>
        </p:spPr>
        <p:txBody>
          <a:bodyPr/>
          <a:lstStyle/>
          <a:p>
            <a:r>
              <a:rPr lang="es-CO" dirty="0" smtClean="0">
                <a:solidFill>
                  <a:srgbClr val="003DB8"/>
                </a:solidFill>
              </a:rPr>
              <a:t>INTRODUCCIÓN </a:t>
            </a:r>
            <a:endParaRPr lang="es-CO" dirty="0">
              <a:solidFill>
                <a:srgbClr val="003DB8"/>
              </a:solidFill>
            </a:endParaRPr>
          </a:p>
        </p:txBody>
      </p:sp>
      <p:sp>
        <p:nvSpPr>
          <p:cNvPr id="19" name="Rectangle 3"/>
          <p:cNvSpPr>
            <a:spLocks noChangeArrowheads="1"/>
          </p:cNvSpPr>
          <p:nvPr/>
        </p:nvSpPr>
        <p:spPr bwMode="auto">
          <a:xfrm rot="10800000" flipV="1">
            <a:off x="1638633" y="1355032"/>
            <a:ext cx="9866150" cy="6032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s-ES" dirty="0">
                <a:cs typeface="Arial" panose="020B0604020202020204" pitchFamily="34" charset="0"/>
              </a:rPr>
              <a:t>En el área del páramo Guerrero se ha venido expandiendo ilícitamente las explotaciones carboníferas en zonas declaradas como protegidas por el Instituto Humboldt, incumpliendo de esta manera la legislación ambiental, que lastimosamente es pasada por alto por las mismas autoridades ambientales. De esta manera, se han venido presentando conflictos entre el municipio e </a:t>
            </a:r>
            <a:r>
              <a:rPr lang="es-ES" dirty="0" err="1">
                <a:cs typeface="Arial" panose="020B0604020202020204" pitchFamily="34" charset="0"/>
              </a:rPr>
              <a:t>Ingeominas</a:t>
            </a:r>
            <a:r>
              <a:rPr lang="es-ES" dirty="0">
                <a:cs typeface="Arial" panose="020B0604020202020204" pitchFamily="34" charset="0"/>
              </a:rPr>
              <a:t>, ya que éste otorga concesiones y títulos mineros en zonas intocables del páramo sobre los 3200 msnm, infringiendo así el artículo 3 de la Ley 1382 de 2010, en donde se estipula que no deben haber actividades mineras en zonas protegidas y ecosistemas de </a:t>
            </a:r>
            <a:r>
              <a:rPr lang="es-ES" dirty="0" smtClean="0">
                <a:cs typeface="Arial" panose="020B0604020202020204" pitchFamily="34" charset="0"/>
              </a:rPr>
              <a:t>páramos [1], [2], [3].</a:t>
            </a:r>
          </a:p>
          <a:p>
            <a:pPr lvl="0" algn="just" eaLnBrk="0" fontAlgn="base" hangingPunct="0">
              <a:spcBef>
                <a:spcPct val="0"/>
              </a:spcBef>
              <a:spcAft>
                <a:spcPct val="0"/>
              </a:spcAft>
            </a:pPr>
            <a:endParaRPr lang="es-ES" dirty="0">
              <a:cs typeface="Arial" panose="020B0604020202020204" pitchFamily="34" charset="0"/>
            </a:endParaRPr>
          </a:p>
          <a:p>
            <a:pPr algn="just" eaLnBrk="0" fontAlgn="base" hangingPunct="0">
              <a:spcBef>
                <a:spcPct val="0"/>
              </a:spcBef>
              <a:spcAft>
                <a:spcPct val="0"/>
              </a:spcAft>
            </a:pPr>
            <a:r>
              <a:rPr lang="es-ES" dirty="0">
                <a:cs typeface="Arial" panose="020B0604020202020204" pitchFamily="34" charset="0"/>
              </a:rPr>
              <a:t>En el año 2011, el Ministerio de Ambiente y el Instituto Humboldt afirmaron que en el páramo Guerrero las explotaciones de carbón generaban el fenómeno de drenajes ácidos de mina, ya que los desagües generaban acidez debido a una reacción de oxidación de los sulfuros metálicos que contiene el carbón y la roca encájate </a:t>
            </a:r>
            <a:r>
              <a:rPr lang="es-ES_tradnl" dirty="0">
                <a:cs typeface="Arial" panose="020B0604020202020204" pitchFamily="34" charset="0"/>
              </a:rPr>
              <a:t>[4</a:t>
            </a:r>
            <a:r>
              <a:rPr lang="es-ES_tradnl" dirty="0" smtClean="0">
                <a:cs typeface="Arial" panose="020B0604020202020204" pitchFamily="34" charset="0"/>
              </a:rPr>
              <a:t>].</a:t>
            </a:r>
            <a:endParaRPr lang="es-ES" altLang="es-CO" dirty="0">
              <a:ea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s-ES" altLang="es-CO" dirty="0" smtClean="0">
              <a:ea typeface="Arial" panose="020B0604020202020204" pitchFamily="34" charset="0"/>
              <a:cs typeface="Arial" panose="020B0604020202020204" pitchFamily="34" charset="0"/>
            </a:endParaRPr>
          </a:p>
          <a:p>
            <a:pPr algn="just" eaLnBrk="0" fontAlgn="base" hangingPunct="0">
              <a:spcBef>
                <a:spcPct val="0"/>
              </a:spcBef>
              <a:spcAft>
                <a:spcPct val="0"/>
              </a:spcAft>
            </a:pPr>
            <a:r>
              <a:rPr lang="es-ES" altLang="es-CO" dirty="0">
                <a:ea typeface="Arial" panose="020B0604020202020204" pitchFamily="34" charset="0"/>
                <a:cs typeface="Arial" panose="020B0604020202020204" pitchFamily="34" charset="0"/>
              </a:rPr>
              <a:t>La minería de carbón ocasiona un deterioro significativo en los afluentes, ya que maneja grandes cantidades de agua, generando drenajes ácidos de mina (DAM), que contienen una alta cantidad de sulfuros metálicos, los cuales se oxidan al contacto con el oxígeno y el agua, produciendo de esta manera sulfatos disueltos, metaloides y metales pesados tales como el Pb(II), estos compuestos generan altas afectaciones en la salud </a:t>
            </a:r>
            <a:r>
              <a:rPr lang="es-ES_tradnl" altLang="es-CO" dirty="0">
                <a:ea typeface="Arial" panose="020B0604020202020204" pitchFamily="34" charset="0"/>
                <a:cs typeface="Arial" panose="020B0604020202020204" pitchFamily="34" charset="0"/>
              </a:rPr>
              <a:t>[5] [6]</a:t>
            </a:r>
            <a:r>
              <a:rPr lang="es-ES" altLang="es-CO" dirty="0">
                <a:ea typeface="Arial" panose="020B0604020202020204" pitchFamily="34" charset="0"/>
                <a:cs typeface="Arial" panose="020B0604020202020204" pitchFamily="34" charset="0"/>
              </a:rPr>
              <a:t>.</a:t>
            </a:r>
            <a:r>
              <a:rPr lang="es-CO" altLang="es-CO" dirty="0">
                <a:cs typeface="Arial" panose="020B0604020202020204"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endParaRPr lang="es-ES" altLang="es-CO" dirty="0">
              <a:ea typeface="Arial" panose="020B0604020202020204" pitchFamily="34" charset="0"/>
              <a:cs typeface="Arial" panose="020B0604020202020204" pitchFamily="34" charset="0"/>
            </a:endParaRPr>
          </a:p>
          <a:p>
            <a:pPr algn="just"/>
            <a:endParaRPr lang="es-CO" sz="1600" dirty="0"/>
          </a:p>
          <a:p>
            <a:pPr marL="0" marR="0" lvl="0" indent="0" algn="just" defTabSz="914400" rtl="0" eaLnBrk="0" fontAlgn="base" latinLnBrk="0" hangingPunct="0">
              <a:lnSpc>
                <a:spcPct val="100000"/>
              </a:lnSpc>
              <a:spcBef>
                <a:spcPct val="0"/>
              </a:spcBef>
              <a:spcAft>
                <a:spcPct val="0"/>
              </a:spcAft>
              <a:buClrTx/>
              <a:buSzTx/>
              <a:buFontTx/>
              <a:buNone/>
              <a:tabLst/>
            </a:pPr>
            <a:endParaRPr lang="es-CO" altLang="es-CO" sz="1400" dirty="0">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CO" altLang="es-CO" sz="1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698992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1325563"/>
          </a:xfrm>
        </p:spPr>
        <p:txBody>
          <a:bodyPr>
            <a:normAutofit/>
          </a:bodyPr>
          <a:lstStyle/>
          <a:p>
            <a:r>
              <a:rPr lang="es-CO" sz="4000" dirty="0" smtClean="0">
                <a:solidFill>
                  <a:srgbClr val="003DB8"/>
                </a:solidFill>
                <a:cs typeface="Arial" panose="020B0604020202020204" pitchFamily="34" charset="0"/>
              </a:rPr>
              <a:t>CONCLUSIONES</a:t>
            </a:r>
            <a:endParaRPr lang="es-CO" sz="4000" dirty="0">
              <a:solidFill>
                <a:srgbClr val="003DB8"/>
              </a:solidFill>
              <a:cs typeface="Arial" panose="020B0604020202020204" pitchFamily="34" charset="0"/>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1449237" y="1789645"/>
                <a:ext cx="10282688" cy="4351338"/>
              </a:xfrm>
            </p:spPr>
            <p:txBody>
              <a:bodyPr>
                <a:normAutofit/>
              </a:bodyPr>
              <a:lstStyle/>
              <a:p>
                <a:pPr algn="just">
                  <a:lnSpc>
                    <a:spcPct val="100000"/>
                  </a:lnSpc>
                </a:pPr>
                <a:r>
                  <a:rPr lang="es-ES_tradnl" sz="1800" dirty="0">
                    <a:cs typeface="Arial" panose="020B0604020202020204" pitchFamily="34" charset="0"/>
                  </a:rPr>
                  <a:t>En este proyecto se comprobó que efectivamente existe una generación de drenajes ácidos de mina por parte de la minería de carbón ubicada en páramo, ya que se encontraron concentraciones de plomo y la presencia de otros metales como el hierro y el cobre en las muestras de agua</a:t>
                </a:r>
                <a:r>
                  <a:rPr lang="es-ES_tradnl" sz="1800" dirty="0" smtClean="0">
                    <a:cs typeface="Arial" panose="020B0604020202020204" pitchFamily="34" charset="0"/>
                  </a:rPr>
                  <a:t>.</a:t>
                </a:r>
              </a:p>
              <a:p>
                <a:pPr marL="0" indent="0" algn="just">
                  <a:lnSpc>
                    <a:spcPct val="100000"/>
                  </a:lnSpc>
                  <a:buNone/>
                </a:pPr>
                <a:endParaRPr lang="es-CO" sz="1800" dirty="0">
                  <a:cs typeface="Arial" panose="020B0604020202020204" pitchFamily="34" charset="0"/>
                </a:endParaRPr>
              </a:p>
              <a:p>
                <a:pPr algn="just">
                  <a:lnSpc>
                    <a:spcPct val="100000"/>
                  </a:lnSpc>
                </a:pPr>
                <a:r>
                  <a:rPr lang="es-ES_tradnl" sz="1800" dirty="0">
                    <a:cs typeface="Arial" panose="020B0604020202020204" pitchFamily="34" charset="0"/>
                  </a:rPr>
                  <a:t>Se detectaron concentraciones de Pb(II) de 2,53 </a:t>
                </a:r>
                <a14:m>
                  <m:oMath xmlns:m="http://schemas.openxmlformats.org/officeDocument/2006/math">
                    <m:r>
                      <a:rPr lang="es-ES_tradnl" sz="1800" i="1">
                        <a:latin typeface="Cambria Math" panose="02040503050406030204" pitchFamily="18" charset="0"/>
                      </a:rPr>
                      <m:t>𝜇</m:t>
                    </m:r>
                    <m:r>
                      <a:rPr lang="es-ES_tradnl" sz="1800" i="1">
                        <a:latin typeface="Cambria Math" panose="02040503050406030204" pitchFamily="18" charset="0"/>
                      </a:rPr>
                      <m:t>𝑔</m:t>
                    </m:r>
                    <m:r>
                      <a:rPr lang="es-ES_tradnl" sz="1800" i="1">
                        <a:latin typeface="Cambria Math" panose="02040503050406030204" pitchFamily="18" charset="0"/>
                      </a:rPr>
                      <m:t>/</m:t>
                    </m:r>
                    <m:r>
                      <a:rPr lang="es-ES_tradnl" sz="1800" i="1">
                        <a:latin typeface="Cambria Math" panose="02040503050406030204" pitchFamily="18" charset="0"/>
                      </a:rPr>
                      <m:t>𝐿</m:t>
                    </m:r>
                  </m:oMath>
                </a14:m>
                <a:r>
                  <a:rPr lang="es-ES_tradnl" sz="1800" dirty="0">
                    <a:cs typeface="Arial" panose="020B0604020202020204" pitchFamily="34" charset="0"/>
                  </a:rPr>
                  <a:t> y 6,75 </a:t>
                </a:r>
                <a14:m>
                  <m:oMath xmlns:m="http://schemas.openxmlformats.org/officeDocument/2006/math">
                    <m:r>
                      <a:rPr lang="es-ES_tradnl" sz="1800" i="1">
                        <a:latin typeface="Cambria Math" panose="02040503050406030204" pitchFamily="18" charset="0"/>
                      </a:rPr>
                      <m:t>𝜇</m:t>
                    </m:r>
                    <m:r>
                      <a:rPr lang="es-ES_tradnl" sz="1800" i="1">
                        <a:latin typeface="Cambria Math" panose="02040503050406030204" pitchFamily="18" charset="0"/>
                      </a:rPr>
                      <m:t>𝑔</m:t>
                    </m:r>
                    <m:r>
                      <a:rPr lang="es-ES_tradnl" sz="1800" i="1">
                        <a:latin typeface="Cambria Math" panose="02040503050406030204" pitchFamily="18" charset="0"/>
                      </a:rPr>
                      <m:t>/</m:t>
                    </m:r>
                    <m:r>
                      <a:rPr lang="es-ES_tradnl" sz="1800" i="1">
                        <a:latin typeface="Cambria Math" panose="02040503050406030204" pitchFamily="18" charset="0"/>
                      </a:rPr>
                      <m:t>𝐿</m:t>
                    </m:r>
                  </m:oMath>
                </a14:m>
                <a:r>
                  <a:rPr lang="es-ES_tradnl" sz="1800" dirty="0">
                    <a:cs typeface="Arial" panose="020B0604020202020204" pitchFamily="34" charset="0"/>
                  </a:rPr>
                  <a:t> en las muestras de los días 1 y 2 del punto de vertimiento de la mina sobre la quebrada el Alisal, cumpliendo satisfactoriamente con el artículo 10 de la Resolución 631 de 2015, que estipula un límite máximo permisible de 200 </a:t>
                </a:r>
                <a14:m>
                  <m:oMath xmlns:m="http://schemas.openxmlformats.org/officeDocument/2006/math">
                    <m:r>
                      <a:rPr lang="es-ES_tradnl" sz="1800" i="1">
                        <a:latin typeface="Cambria Math" panose="02040503050406030204" pitchFamily="18" charset="0"/>
                      </a:rPr>
                      <m:t>𝜇</m:t>
                    </m:r>
                    <m:r>
                      <a:rPr lang="es-ES_tradnl" sz="1800" i="1">
                        <a:latin typeface="Cambria Math" panose="02040503050406030204" pitchFamily="18" charset="0"/>
                      </a:rPr>
                      <m:t>𝑔</m:t>
                    </m:r>
                    <m:r>
                      <a:rPr lang="es-ES_tradnl" sz="1800" i="1">
                        <a:latin typeface="Cambria Math" panose="02040503050406030204" pitchFamily="18" charset="0"/>
                      </a:rPr>
                      <m:t>/</m:t>
                    </m:r>
                    <m:r>
                      <a:rPr lang="es-ES_tradnl" sz="1800" i="1">
                        <a:latin typeface="Cambria Math" panose="02040503050406030204" pitchFamily="18" charset="0"/>
                      </a:rPr>
                      <m:t>𝐿</m:t>
                    </m:r>
                  </m:oMath>
                </a14:m>
                <a:r>
                  <a:rPr lang="es-ES_tradnl" sz="1800" dirty="0">
                    <a:cs typeface="Arial" panose="020B0604020202020204" pitchFamily="34" charset="0"/>
                  </a:rPr>
                  <a:t> de plomo en vertimientos de actividades mineras de extracción de carbón de piedra y lignito sobre aguas superficiales</a:t>
                </a:r>
                <a:r>
                  <a:rPr lang="es-ES_tradnl" sz="1800" dirty="0" smtClean="0">
                    <a:cs typeface="Arial" panose="020B0604020202020204" pitchFamily="34" charset="0"/>
                  </a:rPr>
                  <a:t>.</a:t>
                </a:r>
              </a:p>
              <a:p>
                <a:pPr marL="0" indent="0" algn="just">
                  <a:lnSpc>
                    <a:spcPct val="100000"/>
                  </a:lnSpc>
                  <a:buNone/>
                </a:pPr>
                <a:endParaRPr lang="es-CO" sz="1800" dirty="0">
                  <a:cs typeface="Arial" panose="020B0604020202020204" pitchFamily="34" charset="0"/>
                </a:endParaRPr>
              </a:p>
              <a:p>
                <a:pPr algn="just">
                  <a:lnSpc>
                    <a:spcPct val="100000"/>
                  </a:lnSpc>
                </a:pPr>
                <a:r>
                  <a:rPr lang="es-ES_tradnl" sz="1800" dirty="0">
                    <a:cs typeface="Arial" panose="020B0604020202020204" pitchFamily="34" charset="0"/>
                  </a:rPr>
                  <a:t>La planta de tratamiento de la mina San José influye directamente sobre la concentración de plomo del agua residual, debido a que el sistema cuenta con un proceso de floculación con </a:t>
                </a:r>
                <a:r>
                  <a:rPr lang="es-ES_tradnl" sz="1800" dirty="0" smtClean="0">
                    <a:cs typeface="Arial" panose="020B0604020202020204" pitchFamily="34" charset="0"/>
                  </a:rPr>
                  <a:t>poliacrilamida, </a:t>
                </a:r>
                <a:r>
                  <a:rPr lang="es-ES_tradnl" sz="1800" dirty="0">
                    <a:cs typeface="Arial" panose="020B0604020202020204" pitchFamily="34" charset="0"/>
                  </a:rPr>
                  <a:t>el cuál es capaz de remover pequeñas concentraciones de iones metálicos.</a:t>
                </a:r>
                <a:endParaRPr lang="es-CO" sz="1800" dirty="0">
                  <a:cs typeface="Arial" panose="020B0604020202020204" pitchFamily="34" charset="0"/>
                </a:endParaRPr>
              </a:p>
              <a:p>
                <a:endParaRPr lang="es-CO"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1449237" y="1789645"/>
                <a:ext cx="10282688" cy="4351338"/>
              </a:xfrm>
              <a:blipFill rotWithShape="0">
                <a:blip r:embed="rId2"/>
                <a:stretch>
                  <a:fillRect l="-948" t="-7153" r="-474"/>
                </a:stretch>
              </a:blipFill>
            </p:spPr>
            <p:txBody>
              <a:bodyPr/>
              <a:lstStyle/>
              <a:p>
                <a:r>
                  <a:rPr lang="es-CO">
                    <a:noFill/>
                  </a:rPr>
                  <a:t> </a:t>
                </a:r>
              </a:p>
            </p:txBody>
          </p:sp>
        </mc:Fallback>
      </mc:AlternateContent>
    </p:spTree>
    <p:extLst>
      <p:ext uri="{BB962C8B-B14F-4D97-AF65-F5344CB8AC3E}">
        <p14:creationId xmlns:p14="http://schemas.microsoft.com/office/powerpoint/2010/main" val="41659856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5271"/>
            <a:ext cx="10515600" cy="1325563"/>
          </a:xfrm>
        </p:spPr>
        <p:txBody>
          <a:bodyPr>
            <a:normAutofit/>
          </a:bodyPr>
          <a:lstStyle/>
          <a:p>
            <a:r>
              <a:rPr lang="es-CO" sz="4000" dirty="0" smtClean="0">
                <a:solidFill>
                  <a:srgbClr val="003DB8"/>
                </a:solidFill>
                <a:cs typeface="Arial" panose="020B0604020202020204" pitchFamily="34" charset="0"/>
              </a:rPr>
              <a:t>RECOMENDACIONES</a:t>
            </a:r>
            <a:endParaRPr lang="es-CO" sz="4000" dirty="0">
              <a:solidFill>
                <a:srgbClr val="003DB8"/>
              </a:solidFill>
              <a:cs typeface="Arial" panose="020B0604020202020204" pitchFamily="34" charset="0"/>
            </a:endParaRPr>
          </a:p>
        </p:txBody>
      </p:sp>
      <p:sp>
        <p:nvSpPr>
          <p:cNvPr id="3" name="Marcador de contenido 2"/>
          <p:cNvSpPr>
            <a:spLocks noGrp="1"/>
          </p:cNvSpPr>
          <p:nvPr>
            <p:ph idx="1"/>
          </p:nvPr>
        </p:nvSpPr>
        <p:spPr>
          <a:xfrm>
            <a:off x="1438656" y="1575621"/>
            <a:ext cx="9915144" cy="4351338"/>
          </a:xfrm>
        </p:spPr>
        <p:txBody>
          <a:bodyPr>
            <a:normAutofit lnSpcReduction="10000"/>
          </a:bodyPr>
          <a:lstStyle/>
          <a:p>
            <a:pPr algn="just">
              <a:lnSpc>
                <a:spcPct val="100000"/>
              </a:lnSpc>
            </a:pPr>
            <a:r>
              <a:rPr lang="es-ES_tradnl" sz="1800" dirty="0">
                <a:cs typeface="Arial" panose="020B0604020202020204" pitchFamily="34" charset="0"/>
              </a:rPr>
              <a:t>Se recomienda seguir utilizando la técnica voltametría de redisolución anódica para el análisis de las concentraciones de otros metales de interés ambiental en los vertimientos de drenajes ácidos provenientes de minería ubicada en páramo, ya que los drenajes ácidos suelen contener una amplia cantidad de metales disueltos que pueden estar afectando los cuerpos de agua </a:t>
            </a:r>
            <a:r>
              <a:rPr lang="es-ES_tradnl" sz="1800" dirty="0" smtClean="0">
                <a:cs typeface="Arial" panose="020B0604020202020204" pitchFamily="34" charset="0"/>
              </a:rPr>
              <a:t>receptores</a:t>
            </a:r>
          </a:p>
          <a:p>
            <a:pPr marL="0" indent="0" algn="just">
              <a:lnSpc>
                <a:spcPct val="100000"/>
              </a:lnSpc>
              <a:buNone/>
            </a:pPr>
            <a:endParaRPr lang="es-ES_tradnl" sz="1800" dirty="0" smtClean="0">
              <a:cs typeface="Arial" panose="020B0604020202020204" pitchFamily="34" charset="0"/>
            </a:endParaRPr>
          </a:p>
          <a:p>
            <a:pPr algn="just">
              <a:lnSpc>
                <a:spcPct val="100000"/>
              </a:lnSpc>
            </a:pPr>
            <a:r>
              <a:rPr lang="es-ES_tradnl" sz="1800" dirty="0">
                <a:cs typeface="Arial" panose="020B0604020202020204" pitchFamily="34" charset="0"/>
              </a:rPr>
              <a:t>Se recomienda que en otros proyectos se amplíe la investigación del contenido de plomo en los vertimientos de otras minas de carbón, analizando sus consecuencias a largo plazo sobre la salud de la población que consuma aguas contaminadas con drenajes ácidos de mina. Además de evaluar la posible relación de las enfermedades que presenta la población aledaña a las zonas mineras, con el contenido de metales en el agua.</a:t>
            </a:r>
            <a:endParaRPr lang="es-CO" sz="1800" dirty="0">
              <a:cs typeface="Arial" panose="020B0604020202020204" pitchFamily="34" charset="0"/>
            </a:endParaRPr>
          </a:p>
          <a:p>
            <a:pPr marL="0" indent="0" algn="just">
              <a:lnSpc>
                <a:spcPct val="100000"/>
              </a:lnSpc>
              <a:buNone/>
            </a:pPr>
            <a:endParaRPr lang="es-CO" sz="1800" dirty="0">
              <a:cs typeface="Arial" panose="020B0604020202020204" pitchFamily="34" charset="0"/>
            </a:endParaRPr>
          </a:p>
          <a:p>
            <a:pPr lvl="0" algn="just" fontAlgn="base">
              <a:lnSpc>
                <a:spcPct val="100000"/>
              </a:lnSpc>
            </a:pPr>
            <a:r>
              <a:rPr lang="es-ES_tradnl" sz="1800" dirty="0">
                <a:cs typeface="Arial" panose="020B0604020202020204" pitchFamily="34" charset="0"/>
              </a:rPr>
              <a:t>Se recomienda seguir investigando la elaboración de electrodos de bajo costo, implementando materiales conductivos y de bajo efecto ambiental para la determinación de plomo y otros metales en solución acuosa, haciendo más asequibles los análisis de metales en aguas.</a:t>
            </a:r>
            <a:endParaRPr lang="es-CO" sz="1800" dirty="0">
              <a:cs typeface="Arial" panose="020B0604020202020204" pitchFamily="34" charset="0"/>
            </a:endParaRPr>
          </a:p>
          <a:p>
            <a:pPr algn="just"/>
            <a:endParaRPr lang="es-CO"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223641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2520" y="-245997"/>
            <a:ext cx="10515600" cy="1325563"/>
          </a:xfrm>
        </p:spPr>
        <p:txBody>
          <a:bodyPr/>
          <a:lstStyle/>
          <a:p>
            <a:r>
              <a:rPr lang="es-CO" dirty="0" smtClean="0">
                <a:solidFill>
                  <a:srgbClr val="003DB8"/>
                </a:solidFill>
                <a:cs typeface="Arial" panose="020B0604020202020204" pitchFamily="34" charset="0"/>
              </a:rPr>
              <a:t>BIBLIOGRAFÍA</a:t>
            </a:r>
            <a:endParaRPr lang="es-CO" dirty="0">
              <a:solidFill>
                <a:srgbClr val="003DB8"/>
              </a:solidFill>
              <a:cs typeface="Arial" panose="020B0604020202020204" pitchFamily="34" charset="0"/>
            </a:endParaRPr>
          </a:p>
        </p:txBody>
      </p:sp>
      <p:sp>
        <p:nvSpPr>
          <p:cNvPr id="15" name="Marcador de contenido 14"/>
          <p:cNvSpPr>
            <a:spLocks noGrp="1"/>
          </p:cNvSpPr>
          <p:nvPr>
            <p:ph idx="1"/>
          </p:nvPr>
        </p:nvSpPr>
        <p:spPr>
          <a:xfrm>
            <a:off x="1518250" y="1851423"/>
            <a:ext cx="10334446" cy="3795623"/>
          </a:xfrm>
        </p:spPr>
        <p:txBody>
          <a:bodyPr>
            <a:noAutofit/>
          </a:bodyPr>
          <a:lstStyle/>
          <a:p>
            <a:pPr marL="0" indent="0" algn="just">
              <a:lnSpc>
                <a:spcPct val="120000"/>
              </a:lnSpc>
              <a:buNone/>
            </a:pPr>
            <a:endParaRPr lang="es-CO" sz="1100" dirty="0"/>
          </a:p>
          <a:p>
            <a:pPr algn="just"/>
            <a:endParaRPr lang="es-CO" sz="1100" dirty="0">
              <a:latin typeface="Arial" panose="020B0604020202020204" pitchFamily="34" charset="0"/>
              <a:cs typeface="Arial" panose="020B0604020202020204" pitchFamily="34" charset="0"/>
            </a:endParaRPr>
          </a:p>
        </p:txBody>
      </p:sp>
      <p:sp>
        <p:nvSpPr>
          <p:cNvPr id="4" name="CuadroTexto 3"/>
          <p:cNvSpPr txBox="1"/>
          <p:nvPr/>
        </p:nvSpPr>
        <p:spPr>
          <a:xfrm>
            <a:off x="1518250" y="794802"/>
            <a:ext cx="10575986" cy="6063198"/>
          </a:xfrm>
          <a:prstGeom prst="rect">
            <a:avLst/>
          </a:prstGeom>
          <a:noFill/>
        </p:spPr>
        <p:txBody>
          <a:bodyPr wrap="square" rtlCol="0">
            <a:spAutoFit/>
          </a:bodyPr>
          <a:lstStyle/>
          <a:p>
            <a:pPr lvl="0" algn="just"/>
            <a:r>
              <a:rPr lang="es-ES" sz="1400" dirty="0" smtClean="0"/>
              <a:t>[1] R</a:t>
            </a:r>
            <a:r>
              <a:rPr lang="es-ES" sz="1400" dirty="0"/>
              <a:t>. López, J. Granados and A. Poveda, "Diagnóstico minero en Cundinamarca," Bogotá, 2018.	</a:t>
            </a:r>
            <a:endParaRPr lang="es-CO" sz="1400" dirty="0"/>
          </a:p>
          <a:p>
            <a:pPr lvl="0" algn="just"/>
            <a:endParaRPr lang="es-ES" sz="1400" dirty="0" smtClean="0"/>
          </a:p>
          <a:p>
            <a:pPr lvl="0" algn="just"/>
            <a:r>
              <a:rPr lang="es-ES" sz="1400" dirty="0" smtClean="0"/>
              <a:t>[2] H</a:t>
            </a:r>
            <a:r>
              <a:rPr lang="es-ES" sz="1400" dirty="0"/>
              <a:t>. </a:t>
            </a:r>
            <a:r>
              <a:rPr lang="es-ES" sz="1400" dirty="0" err="1"/>
              <a:t>Bermudez</a:t>
            </a:r>
            <a:r>
              <a:rPr lang="es-ES" sz="1400" dirty="0"/>
              <a:t> and C. Castillo, "Evaluación de los procesos socio ambientales en el entorno local del páramo de Guerrero," Bogotá, 2016</a:t>
            </a:r>
            <a:r>
              <a:rPr lang="es-ES" sz="1400" dirty="0" smtClean="0"/>
              <a:t>.</a:t>
            </a:r>
          </a:p>
          <a:p>
            <a:pPr lvl="0" algn="just"/>
            <a:endParaRPr lang="es-CO" sz="1400" dirty="0"/>
          </a:p>
          <a:p>
            <a:pPr lvl="0" algn="just"/>
            <a:r>
              <a:rPr lang="es-ES" sz="1400" dirty="0" smtClean="0"/>
              <a:t>[3] C</a:t>
            </a:r>
            <a:r>
              <a:rPr lang="es-ES" sz="1400" dirty="0"/>
              <a:t>. d. Colombia, "Ley 1382 de 2010 por el cual se modifica la ley 685 de 2001 código de minas," Bogotá, 2010.</a:t>
            </a:r>
            <a:endParaRPr lang="es-CO" sz="1400" dirty="0"/>
          </a:p>
          <a:p>
            <a:pPr algn="just"/>
            <a:r>
              <a:rPr lang="es-ES" sz="1400" dirty="0"/>
              <a:t> </a:t>
            </a:r>
            <a:endParaRPr lang="es-CO" sz="1400" dirty="0"/>
          </a:p>
          <a:p>
            <a:pPr lvl="0" algn="just"/>
            <a:r>
              <a:rPr lang="es-ES" sz="1400" dirty="0" smtClean="0"/>
              <a:t>[4] H</a:t>
            </a:r>
            <a:r>
              <a:rPr lang="es-ES" sz="1400" dirty="0"/>
              <a:t>. González, "</a:t>
            </a:r>
            <a:r>
              <a:rPr lang="es-ES" sz="1400" dirty="0" err="1"/>
              <a:t>Disoñando</a:t>
            </a:r>
            <a:r>
              <a:rPr lang="es-ES" sz="1400" dirty="0"/>
              <a:t> el páramo con su gente Estudio de Caso: Delimitación del páramo de Guerrero, Cundinamarca, Colombia," Bogotá, 2019.</a:t>
            </a:r>
            <a:endParaRPr lang="es-CO" sz="1400" dirty="0"/>
          </a:p>
          <a:p>
            <a:pPr algn="just"/>
            <a:r>
              <a:rPr lang="es-ES" sz="1400" dirty="0"/>
              <a:t> </a:t>
            </a:r>
            <a:endParaRPr lang="es-CO" sz="1400" dirty="0"/>
          </a:p>
          <a:p>
            <a:pPr lvl="0" algn="just"/>
            <a:r>
              <a:rPr lang="en-US" sz="1400" dirty="0" smtClean="0"/>
              <a:t>[5] F</a:t>
            </a:r>
            <a:r>
              <a:rPr lang="en-US" sz="1400" dirty="0"/>
              <a:t>. Moore and A. </a:t>
            </a:r>
            <a:r>
              <a:rPr lang="en-US" sz="1400" dirty="0" err="1"/>
              <a:t>Esmaeili</a:t>
            </a:r>
            <a:r>
              <a:rPr lang="en-US" sz="1400" dirty="0"/>
              <a:t>,, "Mineralogy and geochemistry of the coals from the </a:t>
            </a:r>
            <a:r>
              <a:rPr lang="en-US" sz="1400" dirty="0" err="1"/>
              <a:t>Karmozd</a:t>
            </a:r>
            <a:r>
              <a:rPr lang="en-US" sz="1400" dirty="0"/>
              <a:t> and </a:t>
            </a:r>
            <a:r>
              <a:rPr lang="en-US" sz="1400" dirty="0" err="1"/>
              <a:t>Kiasar</a:t>
            </a:r>
            <a:r>
              <a:rPr lang="en-US" sz="1400" dirty="0"/>
              <a:t> coal mines, Mazandaran province, Iran," </a:t>
            </a:r>
            <a:r>
              <a:rPr lang="en-US" sz="1400" i="1" dirty="0"/>
              <a:t>Mineralogy and geochemistry of the coals from the </a:t>
            </a:r>
            <a:r>
              <a:rPr lang="en-US" sz="1400" i="1" dirty="0" err="1"/>
              <a:t>Karmozd</a:t>
            </a:r>
            <a:r>
              <a:rPr lang="en-US" sz="1400" i="1" dirty="0"/>
              <a:t> and </a:t>
            </a:r>
            <a:r>
              <a:rPr lang="en-US" sz="1400" i="1" dirty="0" err="1"/>
              <a:t>Kiasar</a:t>
            </a:r>
            <a:r>
              <a:rPr lang="en-US" sz="1400" i="1" dirty="0"/>
              <a:t> coal mines, Mazandaran province, Iran, </a:t>
            </a:r>
            <a:r>
              <a:rPr lang="en-US" sz="1400" dirty="0"/>
              <a:t>pp. 9-21, 2012.</a:t>
            </a:r>
            <a:endParaRPr lang="es-CO" sz="1400" dirty="0"/>
          </a:p>
          <a:p>
            <a:pPr algn="just"/>
            <a:r>
              <a:rPr lang="en-US" sz="1400" dirty="0"/>
              <a:t> </a:t>
            </a:r>
            <a:endParaRPr lang="es-CO" sz="1400" dirty="0"/>
          </a:p>
          <a:p>
            <a:pPr lvl="0" algn="just"/>
            <a:r>
              <a:rPr lang="en-US" sz="1400" dirty="0" smtClean="0"/>
              <a:t>[6] H</a:t>
            </a:r>
            <a:r>
              <a:rPr lang="en-US" sz="1400" dirty="0"/>
              <a:t>. Li, "Distribution of heavy metals and metalloids in bulk and particle size fractions of soils from coal mine brownfield and implications on human health," </a:t>
            </a:r>
            <a:r>
              <a:rPr lang="en-US" sz="1400" i="1" dirty="0"/>
              <a:t>Distribution of heavy metals and metalloids in bulk and particle size fractions of soils from coal mine brownfield and implications on human health, </a:t>
            </a:r>
            <a:r>
              <a:rPr lang="en-US" sz="1400" dirty="0"/>
              <a:t>pp. 505-515, 2017.</a:t>
            </a:r>
            <a:endParaRPr lang="es-CO" sz="1400" dirty="0"/>
          </a:p>
          <a:p>
            <a:pPr algn="just"/>
            <a:r>
              <a:rPr lang="en-US" sz="1400" dirty="0"/>
              <a:t> </a:t>
            </a:r>
            <a:endParaRPr lang="es-CO" sz="1400" dirty="0"/>
          </a:p>
          <a:p>
            <a:pPr lvl="0" algn="just"/>
            <a:r>
              <a:rPr lang="en-US" sz="1400" dirty="0" smtClean="0"/>
              <a:t>[7] B</a:t>
            </a:r>
            <a:r>
              <a:rPr lang="en-US" sz="1400" dirty="0"/>
              <a:t>. </a:t>
            </a:r>
            <a:r>
              <a:rPr lang="en-US" sz="1400" dirty="0" err="1"/>
              <a:t>Öhlander</a:t>
            </a:r>
            <a:r>
              <a:rPr lang="en-US" sz="1400" dirty="0"/>
              <a:t>, A. Qureshi and C. Maurice, "Potential of coal mine waste rock for generating acid mine drainage," </a:t>
            </a:r>
            <a:r>
              <a:rPr lang="en-US" sz="1400" i="1" dirty="0"/>
              <a:t>Journal of Geochemical Exploration, </a:t>
            </a:r>
            <a:r>
              <a:rPr lang="en-US" sz="1400" dirty="0"/>
              <a:t>vol. 160, pp. 44-54.</a:t>
            </a:r>
            <a:endParaRPr lang="es-CO" sz="1400" dirty="0"/>
          </a:p>
          <a:p>
            <a:pPr algn="just"/>
            <a:r>
              <a:rPr lang="en-US" sz="1400" dirty="0"/>
              <a:t> </a:t>
            </a:r>
            <a:endParaRPr lang="es-CO" sz="1400" dirty="0"/>
          </a:p>
          <a:p>
            <a:pPr lvl="0" algn="just"/>
            <a:r>
              <a:rPr lang="en-US" sz="1400" dirty="0" smtClean="0"/>
              <a:t>[8] Y</a:t>
            </a:r>
            <a:r>
              <a:rPr lang="en-US" sz="1400" dirty="0"/>
              <a:t>. Han, "Geochemical and </a:t>
            </a:r>
            <a:r>
              <a:rPr lang="en-US" sz="1400" dirty="0" err="1"/>
              <a:t>ecotoxicological</a:t>
            </a:r>
            <a:r>
              <a:rPr lang="en-US" sz="1400" dirty="0"/>
              <a:t> characteristics of stream water and its sediments affected by acid mine </a:t>
            </a:r>
            <a:r>
              <a:rPr lang="en-US" sz="1400" dirty="0" err="1"/>
              <a:t>dreainage</a:t>
            </a:r>
            <a:r>
              <a:rPr lang="en-US" sz="1400" dirty="0"/>
              <a:t>," </a:t>
            </a:r>
            <a:r>
              <a:rPr lang="en-US" sz="1400" i="1" dirty="0"/>
              <a:t>Catena, </a:t>
            </a:r>
            <a:r>
              <a:rPr lang="en-US" sz="1400" dirty="0"/>
              <a:t>vol. 148, pp. 52-59, 2017.</a:t>
            </a:r>
            <a:endParaRPr lang="es-CO" sz="1400" dirty="0"/>
          </a:p>
          <a:p>
            <a:pPr algn="just"/>
            <a:r>
              <a:rPr lang="en-US" sz="1400" dirty="0"/>
              <a:t> </a:t>
            </a:r>
            <a:endParaRPr lang="es-CO" sz="1400" dirty="0"/>
          </a:p>
          <a:p>
            <a:pPr lvl="0" algn="just"/>
            <a:r>
              <a:rPr lang="es-ES" sz="1400" dirty="0" smtClean="0"/>
              <a:t>[9] D</a:t>
            </a:r>
            <a:r>
              <a:rPr lang="es-ES" sz="1400" dirty="0"/>
              <a:t>. Gaspar, "Algunas consideraciones sobre la presencia de sulfuros metálicos en los áridos," </a:t>
            </a:r>
            <a:r>
              <a:rPr lang="es-ES" sz="1400" i="1" dirty="0" err="1"/>
              <a:t>Mastercontrucc</a:t>
            </a:r>
            <a:r>
              <a:rPr lang="es-ES" sz="1400" i="1" dirty="0"/>
              <a:t> revistas, </a:t>
            </a:r>
            <a:r>
              <a:rPr lang="es-ES" sz="1400" dirty="0"/>
              <a:t>pp. 29-30, 2017.</a:t>
            </a:r>
            <a:endParaRPr lang="es-CO" sz="1400" dirty="0"/>
          </a:p>
          <a:p>
            <a:pPr algn="just"/>
            <a:r>
              <a:rPr lang="es-CO" sz="1400" dirty="0"/>
              <a:t> </a:t>
            </a:r>
          </a:p>
          <a:p>
            <a:pPr lvl="0" algn="just"/>
            <a:r>
              <a:rPr lang="es-ES" sz="1400" dirty="0" smtClean="0"/>
              <a:t>[10] M</a:t>
            </a:r>
            <a:r>
              <a:rPr lang="es-ES" sz="1400" dirty="0"/>
              <a:t>. Márquez, "Mineralogía del proceso de </a:t>
            </a:r>
            <a:r>
              <a:rPr lang="es-ES" sz="1400" dirty="0" err="1"/>
              <a:t>biodesulfurización</a:t>
            </a:r>
            <a:r>
              <a:rPr lang="es-ES" sz="1400" dirty="0"/>
              <a:t> de carbones provenientes de la zona río </a:t>
            </a:r>
            <a:r>
              <a:rPr lang="es-ES" sz="1400" dirty="0" err="1"/>
              <a:t>Guachinte</a:t>
            </a:r>
            <a:r>
              <a:rPr lang="es-ES" sz="1400" dirty="0"/>
              <a:t>-río </a:t>
            </a:r>
            <a:r>
              <a:rPr lang="es-ES" sz="1400" dirty="0" err="1"/>
              <a:t>Asnazú</a:t>
            </a:r>
            <a:r>
              <a:rPr lang="es-ES" sz="1400" dirty="0"/>
              <a:t> (Valle del Cauca y Cauca)," </a:t>
            </a:r>
            <a:r>
              <a:rPr lang="es-ES" sz="1400" i="1" dirty="0"/>
              <a:t>Universidad Nacional de Colombia, </a:t>
            </a:r>
            <a:r>
              <a:rPr lang="es-ES" sz="1400" dirty="0"/>
              <a:t>2008</a:t>
            </a:r>
            <a:r>
              <a:rPr lang="es-ES" sz="1400" dirty="0" smtClean="0"/>
              <a:t>.</a:t>
            </a:r>
          </a:p>
          <a:p>
            <a:pPr lvl="0" algn="just"/>
            <a:endParaRPr lang="es-ES" sz="1200" dirty="0"/>
          </a:p>
          <a:p>
            <a:pPr lvl="0" algn="just"/>
            <a:endParaRPr lang="es-CO" sz="1200" dirty="0"/>
          </a:p>
        </p:txBody>
      </p:sp>
    </p:spTree>
    <p:extLst>
      <p:ext uri="{BB962C8B-B14F-4D97-AF65-F5344CB8AC3E}">
        <p14:creationId xmlns:p14="http://schemas.microsoft.com/office/powerpoint/2010/main" val="30470774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alpha val="1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4" name="CuadroTexto 3"/>
          <p:cNvSpPr txBox="1"/>
          <p:nvPr/>
        </p:nvSpPr>
        <p:spPr>
          <a:xfrm>
            <a:off x="4388744" y="2206849"/>
            <a:ext cx="3886200" cy="1107996"/>
          </a:xfrm>
          <a:prstGeom prst="rect">
            <a:avLst/>
          </a:prstGeom>
          <a:noFill/>
        </p:spPr>
        <p:txBody>
          <a:bodyPr wrap="square" rtlCol="0">
            <a:spAutoFit/>
          </a:bodyPr>
          <a:lstStyle/>
          <a:p>
            <a:pPr algn="ctr"/>
            <a:r>
              <a:rPr lang="es-CO" sz="6600" dirty="0" smtClean="0">
                <a:solidFill>
                  <a:srgbClr val="003DB8"/>
                </a:solidFill>
                <a:cs typeface="Arial" panose="020B0604020202020204" pitchFamily="34" charset="0"/>
              </a:rPr>
              <a:t>GRACIAS</a:t>
            </a:r>
            <a:endParaRPr lang="es-CO" sz="6600" dirty="0">
              <a:solidFill>
                <a:srgbClr val="003DB8"/>
              </a:solidFill>
              <a:cs typeface="Arial" panose="020B0604020202020204" pitchFamily="34" charset="0"/>
            </a:endParaRPr>
          </a:p>
        </p:txBody>
      </p:sp>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54666" y="4428799"/>
            <a:ext cx="977178" cy="732135"/>
          </a:xfrm>
          <a:prstGeom prst="rect">
            <a:avLst/>
          </a:prstGeom>
        </p:spPr>
      </p:pic>
      <p:pic>
        <p:nvPicPr>
          <p:cNvPr id="7" name="Imagen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91129" y="4519967"/>
            <a:ext cx="2223008" cy="640967"/>
          </a:xfrm>
          <a:prstGeom prst="rect">
            <a:avLst/>
          </a:prstGeom>
        </p:spPr>
      </p:pic>
      <p:pic>
        <p:nvPicPr>
          <p:cNvPr id="8" name="Imagen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2151" y="4196326"/>
            <a:ext cx="3676755" cy="1197083"/>
          </a:xfrm>
          <a:prstGeom prst="rect">
            <a:avLst/>
          </a:prstGeom>
        </p:spPr>
      </p:pic>
      <p:pic>
        <p:nvPicPr>
          <p:cNvPr id="9" name="Imagen 8"/>
          <p:cNvPicPr/>
          <p:nvPr/>
        </p:nvPicPr>
        <p:blipFill>
          <a:blip r:embed="rId6" cstate="print">
            <a:extLst>
              <a:ext uri="{28A0092B-C50C-407E-A947-70E740481C1C}">
                <a14:useLocalDpi xmlns:a14="http://schemas.microsoft.com/office/drawing/2010/main" val="0"/>
              </a:ext>
            </a:extLst>
          </a:blip>
          <a:stretch>
            <a:fillRect/>
          </a:stretch>
        </p:blipFill>
        <p:spPr>
          <a:xfrm>
            <a:off x="7117603" y="4166587"/>
            <a:ext cx="1387767" cy="1226822"/>
          </a:xfrm>
          <a:prstGeom prst="rect">
            <a:avLst/>
          </a:prstGeom>
        </p:spPr>
      </p:pic>
    </p:spTree>
    <p:extLst>
      <p:ext uri="{BB962C8B-B14F-4D97-AF65-F5344CB8AC3E}">
        <p14:creationId xmlns:p14="http://schemas.microsoft.com/office/powerpoint/2010/main" val="15062374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10515600" cy="1325563"/>
          </a:xfrm>
        </p:spPr>
        <p:txBody>
          <a:bodyPr>
            <a:normAutofit/>
          </a:bodyPr>
          <a:lstStyle/>
          <a:p>
            <a:r>
              <a:rPr lang="es-CO" dirty="0" smtClean="0">
                <a:solidFill>
                  <a:srgbClr val="003DB8"/>
                </a:solidFill>
                <a:cs typeface="Arial" panose="020B0604020202020204" pitchFamily="34" charset="0"/>
              </a:rPr>
              <a:t>LOS DRENAJES ACIDOS DE MINA (DAM) </a:t>
            </a:r>
            <a:endParaRPr lang="es-CO" dirty="0">
              <a:solidFill>
                <a:srgbClr val="003DB8"/>
              </a:solidFill>
              <a:cs typeface="Arial" panose="020B0604020202020204" pitchFamily="34" charset="0"/>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1371601" y="1774741"/>
                <a:ext cx="6846275" cy="4729576"/>
              </a:xfrm>
            </p:spPr>
            <p:txBody>
              <a:bodyPr>
                <a:normAutofit fontScale="92500" lnSpcReduction="10000"/>
              </a:bodyPr>
              <a:lstStyle/>
              <a:p>
                <a:pPr marL="0" indent="0" algn="just">
                  <a:buNone/>
                </a:pPr>
                <a:r>
                  <a:rPr lang="es-ES" sz="2100" dirty="0">
                    <a:cs typeface="Arial" panose="020B0604020202020204" pitchFamily="34" charset="0"/>
                  </a:rPr>
                  <a:t>Los </a:t>
                </a:r>
                <a:r>
                  <a:rPr lang="es-ES" sz="2100" dirty="0" smtClean="0">
                    <a:cs typeface="Arial" panose="020B0604020202020204" pitchFamily="34" charset="0"/>
                  </a:rPr>
                  <a:t>drenajes ácidos </a:t>
                </a:r>
                <a:r>
                  <a:rPr lang="es-ES" sz="2100" dirty="0">
                    <a:cs typeface="Arial" panose="020B0604020202020204" pitchFamily="34" charset="0"/>
                  </a:rPr>
                  <a:t>de mina </a:t>
                </a:r>
                <a:r>
                  <a:rPr lang="es-ES" sz="2100" dirty="0" smtClean="0">
                    <a:cs typeface="Arial" panose="020B0604020202020204" pitchFamily="34" charset="0"/>
                  </a:rPr>
                  <a:t>DAM </a:t>
                </a:r>
                <a:r>
                  <a:rPr lang="es-ES" sz="2100" dirty="0">
                    <a:cs typeface="Arial" panose="020B0604020202020204" pitchFamily="34" charset="0"/>
                  </a:rPr>
                  <a:t>son una consecuencia </a:t>
                </a:r>
                <a:r>
                  <a:rPr lang="es-ES" sz="2100" dirty="0" smtClean="0">
                    <a:cs typeface="Arial" panose="020B0604020202020204" pitchFamily="34" charset="0"/>
                  </a:rPr>
                  <a:t>poco documentada </a:t>
                </a:r>
                <a:r>
                  <a:rPr lang="es-ES" sz="2100" dirty="0">
                    <a:cs typeface="Arial" panose="020B0604020202020204" pitchFamily="34" charset="0"/>
                  </a:rPr>
                  <a:t>de las actividades mineras. </a:t>
                </a:r>
                <a:r>
                  <a:rPr lang="es-ES" sz="2100" dirty="0" smtClean="0">
                    <a:cs typeface="Arial" panose="020B0604020202020204" pitchFamily="34" charset="0"/>
                  </a:rPr>
                  <a:t>Los DAM son aguas contaminadas con iones metálicos disueltos y </a:t>
                </a:r>
                <a:r>
                  <a:rPr lang="es-ES" sz="2100" dirty="0" err="1" smtClean="0">
                    <a:cs typeface="Arial" panose="020B0604020202020204" pitchFamily="34" charset="0"/>
                  </a:rPr>
                  <a:t>ph</a:t>
                </a:r>
                <a:r>
                  <a:rPr lang="es-ES" sz="2100" dirty="0" smtClean="0">
                    <a:cs typeface="Arial" panose="020B0604020202020204" pitchFamily="34" charset="0"/>
                  </a:rPr>
                  <a:t> ácidos [7].  La </a:t>
                </a:r>
                <a:r>
                  <a:rPr lang="es-ES" sz="2100" dirty="0">
                    <a:cs typeface="Arial" panose="020B0604020202020204" pitchFamily="34" charset="0"/>
                  </a:rPr>
                  <a:t>causa de la generación de los DAM es la oxidación de minerales que contienen azufre, como la pirita, durante el proceso de excavación. </a:t>
                </a:r>
                <a:r>
                  <a:rPr lang="es-ES" sz="2100" dirty="0" smtClean="0">
                    <a:cs typeface="Arial" panose="020B0604020202020204" pitchFamily="34" charset="0"/>
                  </a:rPr>
                  <a:t>Una </a:t>
                </a:r>
                <a:r>
                  <a:rPr lang="es-ES" sz="2100" dirty="0">
                    <a:cs typeface="Arial" panose="020B0604020202020204" pitchFamily="34" charset="0"/>
                  </a:rPr>
                  <a:t>de las propiedades físicas más importantes de los DAM es el pH, ya que controla la liberación de los metales disueltos y la precipitación de hidróxidos metálicos </a:t>
                </a:r>
                <a:r>
                  <a:rPr lang="es-ES_tradnl" sz="2100" dirty="0" smtClean="0">
                    <a:cs typeface="Arial" panose="020B0604020202020204" pitchFamily="34" charset="0"/>
                  </a:rPr>
                  <a:t>[</a:t>
                </a:r>
                <a:r>
                  <a:rPr lang="es-ES_tradnl" sz="2100" dirty="0">
                    <a:cs typeface="Arial" panose="020B0604020202020204" pitchFamily="34" charset="0"/>
                  </a:rPr>
                  <a:t>8</a:t>
                </a:r>
                <a:r>
                  <a:rPr lang="es-ES_tradnl" sz="2100" dirty="0" smtClean="0">
                    <a:cs typeface="Arial" panose="020B0604020202020204" pitchFamily="34" charset="0"/>
                  </a:rPr>
                  <a:t>]</a:t>
                </a:r>
                <a:r>
                  <a:rPr lang="es-ES" sz="2100" dirty="0" smtClean="0">
                    <a:cs typeface="Arial" panose="020B0604020202020204" pitchFamily="34" charset="0"/>
                  </a:rPr>
                  <a:t>.</a:t>
                </a:r>
                <a:endParaRPr lang="es-CO" sz="2100" dirty="0">
                  <a:cs typeface="Arial" panose="020B0604020202020204" pitchFamily="34" charset="0"/>
                </a:endParaRPr>
              </a:p>
              <a:p>
                <a:pPr marL="0" indent="0" algn="just">
                  <a:buNone/>
                </a:pPr>
                <a:r>
                  <a:rPr lang="es-ES" sz="2100" dirty="0">
                    <a:cs typeface="Arial" panose="020B0604020202020204" pitchFamily="34" charset="0"/>
                  </a:rPr>
                  <a:t>El carbón tiene formas de azufre orgánico e inorgánico en su composición, dentro de los inorgánicos se encuentran los sulfuros y sulfatos. El sulfuro presente en el carbón es comúnmente conocido como azufre </a:t>
                </a:r>
                <a:r>
                  <a:rPr lang="es-ES" sz="2100" dirty="0" err="1">
                    <a:cs typeface="Arial" panose="020B0604020202020204" pitchFamily="34" charset="0"/>
                  </a:rPr>
                  <a:t>pirítico</a:t>
                </a:r>
                <a:r>
                  <a:rPr lang="es-ES" sz="2100" dirty="0">
                    <a:cs typeface="Arial" panose="020B0604020202020204" pitchFamily="34" charset="0"/>
                  </a:rPr>
                  <a:t>, debido a que la pirita (sulfuro de hierro) es el sulfuro metálico presente en mayor cantidad, mas no es el único, ya que también se encuentran presentes en menor concentración, la calcopirita </a:t>
                </a:r>
                <a14:m>
                  <m:oMath xmlns:m="http://schemas.openxmlformats.org/officeDocument/2006/math">
                    <m:r>
                      <a:rPr lang="es-ES" sz="2100" i="1">
                        <a:latin typeface="Cambria Math" panose="02040503050406030204" pitchFamily="18" charset="0"/>
                      </a:rPr>
                      <m:t>(</m:t>
                    </m:r>
                    <m:r>
                      <a:rPr lang="es-ES" sz="2100" i="1">
                        <a:latin typeface="Cambria Math" panose="02040503050406030204" pitchFamily="18" charset="0"/>
                      </a:rPr>
                      <m:t>𝐶𝑢𝐹𝑒</m:t>
                    </m:r>
                    <m:sSub>
                      <m:sSubPr>
                        <m:ctrlPr>
                          <a:rPr lang="es-CO" sz="2100" i="1">
                            <a:latin typeface="Cambria Math" panose="02040503050406030204" pitchFamily="18" charset="0"/>
                          </a:rPr>
                        </m:ctrlPr>
                      </m:sSubPr>
                      <m:e>
                        <m:r>
                          <a:rPr lang="es-ES" sz="2100" i="1">
                            <a:latin typeface="Cambria Math" panose="02040503050406030204" pitchFamily="18" charset="0"/>
                          </a:rPr>
                          <m:t>𝑆</m:t>
                        </m:r>
                      </m:e>
                      <m:sub>
                        <m:r>
                          <a:rPr lang="es-ES" sz="2100" i="1">
                            <a:latin typeface="Cambria Math" panose="02040503050406030204" pitchFamily="18" charset="0"/>
                          </a:rPr>
                          <m:t>2</m:t>
                        </m:r>
                      </m:sub>
                    </m:sSub>
                    <m:r>
                      <a:rPr lang="es-ES" sz="2100" i="1">
                        <a:latin typeface="Cambria Math" panose="02040503050406030204" pitchFamily="18" charset="0"/>
                      </a:rPr>
                      <m:t>)</m:t>
                    </m:r>
                  </m:oMath>
                </a14:m>
                <a:r>
                  <a:rPr lang="es-ES" sz="2100" dirty="0">
                    <a:cs typeface="Arial" panose="020B0604020202020204" pitchFamily="34" charset="0"/>
                  </a:rPr>
                  <a:t>, </a:t>
                </a:r>
                <a:r>
                  <a:rPr lang="es-ES" sz="2100" dirty="0" err="1">
                    <a:cs typeface="Arial" panose="020B0604020202020204" pitchFamily="34" charset="0"/>
                  </a:rPr>
                  <a:t>arsenopirita</a:t>
                </a:r>
                <a:r>
                  <a:rPr lang="es-ES" sz="2100" dirty="0">
                    <a:cs typeface="Arial" panose="020B0604020202020204" pitchFamily="34" charset="0"/>
                  </a:rPr>
                  <a:t> (</a:t>
                </a:r>
                <a:r>
                  <a:rPr lang="es-ES" sz="2100" dirty="0" err="1">
                    <a:cs typeface="Arial" panose="020B0604020202020204" pitchFamily="34" charset="0"/>
                  </a:rPr>
                  <a:t>FeAsS</a:t>
                </a:r>
                <a:r>
                  <a:rPr lang="es-ES" sz="2100" dirty="0">
                    <a:cs typeface="Arial" panose="020B0604020202020204" pitchFamily="34" charset="0"/>
                  </a:rPr>
                  <a:t>), esfalerita (</a:t>
                </a:r>
                <a:r>
                  <a:rPr lang="es-ES" sz="2100" dirty="0" err="1">
                    <a:cs typeface="Arial" panose="020B0604020202020204" pitchFamily="34" charset="0"/>
                  </a:rPr>
                  <a:t>ZnS</a:t>
                </a:r>
                <a:r>
                  <a:rPr lang="es-ES" sz="2100" dirty="0">
                    <a:cs typeface="Arial" panose="020B0604020202020204" pitchFamily="34" charset="0"/>
                  </a:rPr>
                  <a:t>) y galena (</a:t>
                </a:r>
                <a:r>
                  <a:rPr lang="es-ES" sz="2100" dirty="0" err="1">
                    <a:cs typeface="Arial" panose="020B0604020202020204" pitchFamily="34" charset="0"/>
                  </a:rPr>
                  <a:t>PbS</a:t>
                </a:r>
                <a:r>
                  <a:rPr lang="es-ES" sz="2100" dirty="0">
                    <a:cs typeface="Arial" panose="020B0604020202020204" pitchFamily="34" charset="0"/>
                  </a:rPr>
                  <a:t>), este último es la forma de sulfuro de plomo </a:t>
                </a:r>
                <a:r>
                  <a:rPr lang="es-ES_tradnl" sz="2100" dirty="0" smtClean="0">
                    <a:cs typeface="Arial" panose="020B0604020202020204" pitchFamily="34" charset="0"/>
                  </a:rPr>
                  <a:t>[9], [10]</a:t>
                </a:r>
                <a:r>
                  <a:rPr lang="es-ES" sz="1900" dirty="0">
                    <a:cs typeface="Arial" panose="020B0604020202020204" pitchFamily="34" charset="0"/>
                  </a:rPr>
                  <a:t>.</a:t>
                </a:r>
                <a:endParaRPr lang="es-CO" sz="1900" dirty="0">
                  <a:cs typeface="Arial" panose="020B0604020202020204" pitchFamily="34" charset="0"/>
                </a:endParaRPr>
              </a:p>
              <a:p>
                <a:pPr marL="0" indent="0" algn="just">
                  <a:buNone/>
                </a:pPr>
                <a:endParaRPr lang="es-CO" sz="1400" dirty="0">
                  <a:latin typeface="Arial" panose="020B0604020202020204" pitchFamily="34" charset="0"/>
                  <a:cs typeface="Arial" panose="020B0604020202020204" pitchFamily="34" charset="0"/>
                </a:endParaRPr>
              </a:p>
              <a:p>
                <a:endParaRPr lang="es-CO"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1371601" y="1774741"/>
                <a:ext cx="6846275" cy="4729576"/>
              </a:xfrm>
              <a:blipFill rotWithShape="0">
                <a:blip r:embed="rId3"/>
                <a:stretch>
                  <a:fillRect l="-801" t="-5541" r="-801"/>
                </a:stretch>
              </a:blipFill>
            </p:spPr>
            <p:txBody>
              <a:bodyPr/>
              <a:lstStyle/>
              <a:p>
                <a:r>
                  <a:rPr lang="es-CO">
                    <a:noFill/>
                  </a:rPr>
                  <a:t> </a:t>
                </a:r>
              </a:p>
            </p:txBody>
          </p:sp>
        </mc:Fallback>
      </mc:AlternateContent>
      <p:pic>
        <p:nvPicPr>
          <p:cNvPr id="1026" name="Picture 2" descr="Imagen relacionada"/>
          <p:cNvPicPr>
            <a:picLocks noChangeAspect="1" noChangeArrowheads="1"/>
          </p:cNvPicPr>
          <p:nvPr/>
        </p:nvPicPr>
        <p:blipFill rotWithShape="1">
          <a:blip r:embed="rId4">
            <a:extLst>
              <a:ext uri="{28A0092B-C50C-407E-A947-70E740481C1C}">
                <a14:useLocalDpi xmlns:a14="http://schemas.microsoft.com/office/drawing/2010/main" val="0"/>
              </a:ext>
            </a:extLst>
          </a:blip>
          <a:srcRect t="3523" b="32457"/>
          <a:stretch/>
        </p:blipFill>
        <p:spPr bwMode="auto">
          <a:xfrm>
            <a:off x="8329613" y="1659394"/>
            <a:ext cx="3588584" cy="2025122"/>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rotWithShape="1">
          <a:blip r:embed="rId5" cstate="print">
            <a:extLst>
              <a:ext uri="{28A0092B-C50C-407E-A947-70E740481C1C}">
                <a14:useLocalDpi xmlns:a14="http://schemas.microsoft.com/office/drawing/2010/main" val="0"/>
              </a:ext>
            </a:extLst>
          </a:blip>
          <a:srcRect l="-847" t="16271" r="6098" b="11186"/>
          <a:stretch/>
        </p:blipFill>
        <p:spPr>
          <a:xfrm>
            <a:off x="8329613" y="4018347"/>
            <a:ext cx="3588584" cy="2060642"/>
          </a:xfrm>
          <a:prstGeom prst="rect">
            <a:avLst/>
          </a:prstGeom>
        </p:spPr>
      </p:pic>
    </p:spTree>
    <p:extLst>
      <p:ext uri="{BB962C8B-B14F-4D97-AF65-F5344CB8AC3E}">
        <p14:creationId xmlns:p14="http://schemas.microsoft.com/office/powerpoint/2010/main" val="38897968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0" y="0"/>
            <a:ext cx="10018713" cy="1264920"/>
          </a:xfrm>
        </p:spPr>
        <p:txBody>
          <a:bodyPr/>
          <a:lstStyle/>
          <a:p>
            <a:r>
              <a:rPr lang="es-CO" dirty="0" smtClean="0">
                <a:solidFill>
                  <a:srgbClr val="003DB8"/>
                </a:solidFill>
              </a:rPr>
              <a:t>OBJETIVOS</a:t>
            </a:r>
            <a:endParaRPr lang="es-CO" dirty="0">
              <a:solidFill>
                <a:srgbClr val="003DB8"/>
              </a:solidFill>
            </a:endParaRPr>
          </a:p>
        </p:txBody>
      </p:sp>
      <p:sp>
        <p:nvSpPr>
          <p:cNvPr id="3" name="Marcador de contenido 2"/>
          <p:cNvSpPr>
            <a:spLocks noGrp="1"/>
          </p:cNvSpPr>
          <p:nvPr>
            <p:ph idx="1"/>
          </p:nvPr>
        </p:nvSpPr>
        <p:spPr>
          <a:xfrm>
            <a:off x="1804416" y="1414273"/>
            <a:ext cx="9875520" cy="4706111"/>
          </a:xfrm>
        </p:spPr>
        <p:txBody>
          <a:bodyPr>
            <a:noAutofit/>
          </a:bodyPr>
          <a:lstStyle/>
          <a:p>
            <a:pPr marL="0" indent="0" algn="just">
              <a:buNone/>
            </a:pPr>
            <a:r>
              <a:rPr lang="es-CO" sz="1500" b="1" dirty="0" smtClean="0">
                <a:latin typeface="Arial" panose="020B0604020202020204" pitchFamily="34" charset="0"/>
                <a:cs typeface="Arial" panose="020B0604020202020204" pitchFamily="34" charset="0"/>
              </a:rPr>
              <a:t>General</a:t>
            </a:r>
          </a:p>
          <a:p>
            <a:pPr marL="0" indent="0" algn="just">
              <a:buNone/>
            </a:pPr>
            <a:endParaRPr lang="es-CO" sz="1400" dirty="0" smtClean="0">
              <a:latin typeface="Arial" panose="020B0604020202020204" pitchFamily="34" charset="0"/>
              <a:cs typeface="Arial" panose="020B0604020202020204" pitchFamily="34" charset="0"/>
            </a:endParaRPr>
          </a:p>
          <a:p>
            <a:pPr marL="0" indent="0" algn="just">
              <a:buNone/>
            </a:pPr>
            <a:r>
              <a:rPr lang="es-ES" sz="1400" dirty="0">
                <a:latin typeface="Arial" panose="020B0604020202020204" pitchFamily="34" charset="0"/>
                <a:cs typeface="Arial" panose="020B0604020202020204" pitchFamily="34" charset="0"/>
              </a:rPr>
              <a:t>Determinar la concentración de Pb(II) a través de voltametría, por la incidencia del vertimiento de una mina de carbón sobre la quebrada El Alisal, ubicada en el Páramo Guerrero (Cogua, Cundinamarca).</a:t>
            </a:r>
            <a:endParaRPr lang="es-CO" sz="1400" dirty="0">
              <a:latin typeface="Arial" panose="020B0604020202020204" pitchFamily="34" charset="0"/>
              <a:cs typeface="Arial" panose="020B0604020202020204" pitchFamily="34" charset="0"/>
            </a:endParaRPr>
          </a:p>
          <a:p>
            <a:pPr marL="0" indent="0" algn="just">
              <a:buNone/>
            </a:pPr>
            <a:endParaRPr lang="es-CO" sz="1400" dirty="0" smtClean="0">
              <a:latin typeface="Arial" panose="020B0604020202020204" pitchFamily="34" charset="0"/>
              <a:cs typeface="Arial" panose="020B0604020202020204" pitchFamily="34" charset="0"/>
            </a:endParaRPr>
          </a:p>
          <a:p>
            <a:pPr marL="0" indent="0" algn="just">
              <a:buNone/>
            </a:pPr>
            <a:r>
              <a:rPr lang="es-CO" sz="1500" b="1" dirty="0" smtClean="0">
                <a:latin typeface="Arial" panose="020B0604020202020204" pitchFamily="34" charset="0"/>
                <a:cs typeface="Arial" panose="020B0604020202020204" pitchFamily="34" charset="0"/>
              </a:rPr>
              <a:t>Específicos</a:t>
            </a:r>
          </a:p>
          <a:p>
            <a:pPr marL="0" indent="0" algn="just">
              <a:buNone/>
            </a:pPr>
            <a:endParaRPr lang="es-CO" sz="1400" dirty="0" smtClean="0">
              <a:latin typeface="Arial" panose="020B0604020202020204" pitchFamily="34" charset="0"/>
              <a:cs typeface="Arial" panose="020B0604020202020204" pitchFamily="34" charset="0"/>
            </a:endParaRPr>
          </a:p>
          <a:p>
            <a:pPr algn="just"/>
            <a:r>
              <a:rPr lang="es-ES" sz="1400" dirty="0">
                <a:latin typeface="Arial" panose="020B0604020202020204" pitchFamily="34" charset="0"/>
                <a:cs typeface="Arial" panose="020B0604020202020204" pitchFamily="34" charset="0"/>
              </a:rPr>
              <a:t>Realizar un protocolo de muestreo con muestras compuestas, basado en cuatro puntos para la caracterización del efecto de la mina sobre las concentraciones de Pb(II) en la quebrada, según la Guía para el monitoreo de vertimientos, agua superficiales y subterráneas del </a:t>
            </a:r>
            <a:r>
              <a:rPr lang="es-ES" sz="1400" dirty="0" smtClean="0">
                <a:latin typeface="Arial" panose="020B0604020202020204" pitchFamily="34" charset="0"/>
                <a:cs typeface="Arial" panose="020B0604020202020204" pitchFamily="34" charset="0"/>
              </a:rPr>
              <a:t>IDEAM</a:t>
            </a:r>
          </a:p>
          <a:p>
            <a:pPr algn="just"/>
            <a:endParaRPr lang="es-CO" sz="1400" dirty="0" smtClean="0">
              <a:latin typeface="Arial" panose="020B0604020202020204" pitchFamily="34" charset="0"/>
              <a:cs typeface="Arial" panose="020B0604020202020204" pitchFamily="34" charset="0"/>
            </a:endParaRPr>
          </a:p>
          <a:p>
            <a:pPr algn="just"/>
            <a:r>
              <a:rPr lang="es-ES" sz="1400" dirty="0">
                <a:latin typeface="Arial" panose="020B0604020202020204" pitchFamily="34" charset="0"/>
                <a:cs typeface="Arial" panose="020B0604020202020204" pitchFamily="34" charset="0"/>
              </a:rPr>
              <a:t>Establecer la configuración de la celda, la técnica </a:t>
            </a:r>
            <a:r>
              <a:rPr lang="es-ES" sz="1400" dirty="0" err="1">
                <a:latin typeface="Arial" panose="020B0604020202020204" pitchFamily="34" charset="0"/>
                <a:cs typeface="Arial" panose="020B0604020202020204" pitchFamily="34" charset="0"/>
              </a:rPr>
              <a:t>voltamétrica</a:t>
            </a:r>
            <a:r>
              <a:rPr lang="es-ES" sz="1400" dirty="0">
                <a:latin typeface="Arial" panose="020B0604020202020204" pitchFamily="34" charset="0"/>
                <a:cs typeface="Arial" panose="020B0604020202020204" pitchFamily="34" charset="0"/>
              </a:rPr>
              <a:t> y los parámetros de la técnica apropiados para la detección de plomo (II) en </a:t>
            </a:r>
            <a:r>
              <a:rPr lang="es-ES" sz="1400" dirty="0" smtClean="0">
                <a:latin typeface="Arial" panose="020B0604020202020204" pitchFamily="34" charset="0"/>
                <a:cs typeface="Arial" panose="020B0604020202020204" pitchFamily="34" charset="0"/>
              </a:rPr>
              <a:t>agua</a:t>
            </a:r>
          </a:p>
          <a:p>
            <a:pPr algn="just"/>
            <a:endParaRPr lang="es-CO" sz="1400" dirty="0" smtClean="0">
              <a:latin typeface="Arial" panose="020B0604020202020204" pitchFamily="34" charset="0"/>
              <a:cs typeface="Arial" panose="020B0604020202020204" pitchFamily="34" charset="0"/>
            </a:endParaRPr>
          </a:p>
          <a:p>
            <a:pPr algn="just"/>
            <a:r>
              <a:rPr lang="es-ES" sz="1400" dirty="0">
                <a:latin typeface="Arial" panose="020B0604020202020204" pitchFamily="34" charset="0"/>
                <a:cs typeface="Arial" panose="020B0604020202020204" pitchFamily="34" charset="0"/>
              </a:rPr>
              <a:t>Determinar el contenido de plomo (II) en </a:t>
            </a:r>
            <a:r>
              <a:rPr lang="es-ES" sz="1400" dirty="0" smtClean="0">
                <a:latin typeface="Arial" panose="020B0604020202020204" pitchFamily="34" charset="0"/>
                <a:cs typeface="Arial" panose="020B0604020202020204" pitchFamily="34" charset="0"/>
              </a:rPr>
              <a:t>las </a:t>
            </a:r>
            <a:r>
              <a:rPr lang="es-ES" sz="1400" dirty="0">
                <a:latin typeface="Arial" panose="020B0604020202020204" pitchFamily="34" charset="0"/>
                <a:cs typeface="Arial" panose="020B0604020202020204" pitchFamily="34" charset="0"/>
              </a:rPr>
              <a:t>muestras compuestas a través de la técnica </a:t>
            </a:r>
            <a:r>
              <a:rPr lang="es-ES" sz="1400" dirty="0" err="1">
                <a:latin typeface="Arial" panose="020B0604020202020204" pitchFamily="34" charset="0"/>
                <a:cs typeface="Arial" panose="020B0604020202020204" pitchFamily="34" charset="0"/>
              </a:rPr>
              <a:t>voltamétrica</a:t>
            </a:r>
            <a:r>
              <a:rPr lang="es-ES" sz="1400" dirty="0">
                <a:latin typeface="Arial" panose="020B0604020202020204" pitchFamily="34" charset="0"/>
                <a:cs typeface="Arial" panose="020B0604020202020204" pitchFamily="34" charset="0"/>
              </a:rPr>
              <a:t> para su posterior análisis según la Res 631 de 2015</a:t>
            </a:r>
            <a:endParaRPr lang="es-CO"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37592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19334" y="101870"/>
            <a:ext cx="10515600" cy="992188"/>
          </a:xfrm>
        </p:spPr>
        <p:txBody>
          <a:bodyPr>
            <a:normAutofit/>
          </a:bodyPr>
          <a:lstStyle/>
          <a:p>
            <a:r>
              <a:rPr lang="es-CO" sz="4000" dirty="0" smtClean="0">
                <a:solidFill>
                  <a:srgbClr val="003DB8"/>
                </a:solidFill>
                <a:cs typeface="Arial" panose="020B0604020202020204" pitchFamily="34" charset="0"/>
              </a:rPr>
              <a:t>TOMA DE MUESTRAS DE AGUA</a:t>
            </a:r>
            <a:endParaRPr lang="es-CO" sz="4000" dirty="0">
              <a:solidFill>
                <a:srgbClr val="003DB8"/>
              </a:solidFill>
              <a:cs typeface="Arial" panose="020B0604020202020204" pitchFamily="34" charset="0"/>
            </a:endParaRPr>
          </a:p>
        </p:txBody>
      </p:sp>
      <p:sp>
        <p:nvSpPr>
          <p:cNvPr id="3" name="Marcador de contenido 2"/>
          <p:cNvSpPr>
            <a:spLocks noGrp="1"/>
          </p:cNvSpPr>
          <p:nvPr>
            <p:ph idx="1"/>
          </p:nvPr>
        </p:nvSpPr>
        <p:spPr>
          <a:xfrm>
            <a:off x="1241947" y="1533522"/>
            <a:ext cx="10515600" cy="590371"/>
          </a:xfrm>
        </p:spPr>
        <p:txBody>
          <a:bodyPr>
            <a:normAutofit/>
          </a:bodyPr>
          <a:lstStyle/>
          <a:p>
            <a:pPr marL="0" indent="0">
              <a:buNone/>
            </a:pPr>
            <a:r>
              <a:rPr lang="es-CO" sz="2400" b="1" dirty="0">
                <a:cs typeface="Arial" panose="020B0604020202020204" pitchFamily="34" charset="0"/>
              </a:rPr>
              <a:t>L</a:t>
            </a:r>
            <a:r>
              <a:rPr lang="es-CO" sz="2400" b="1" dirty="0" smtClean="0">
                <a:cs typeface="Arial" panose="020B0604020202020204" pitchFamily="34" charset="0"/>
              </a:rPr>
              <a:t>ugar de muestreo</a:t>
            </a: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1861" y="1533522"/>
            <a:ext cx="6250436" cy="4828181"/>
          </a:xfrm>
          <a:prstGeom prst="rect">
            <a:avLst/>
          </a:prstGeom>
        </p:spPr>
      </p:pic>
      <p:sp>
        <p:nvSpPr>
          <p:cNvPr id="5" name="CuadroTexto 4"/>
          <p:cNvSpPr txBox="1"/>
          <p:nvPr/>
        </p:nvSpPr>
        <p:spPr>
          <a:xfrm>
            <a:off x="1241947" y="2303325"/>
            <a:ext cx="4373120" cy="3170099"/>
          </a:xfrm>
          <a:prstGeom prst="rect">
            <a:avLst/>
          </a:prstGeom>
          <a:noFill/>
        </p:spPr>
        <p:txBody>
          <a:bodyPr wrap="square" rtlCol="0">
            <a:spAutoFit/>
          </a:bodyPr>
          <a:lstStyle/>
          <a:p>
            <a:pPr algn="just"/>
            <a:r>
              <a:rPr lang="es-CO" dirty="0" smtClean="0">
                <a:cs typeface="Arial" panose="020B0604020202020204" pitchFamily="34" charset="0"/>
              </a:rPr>
              <a:t>Mina de Carbón San José, localizada en el páramo Guerrero, Cundinamarca – Colombia.</a:t>
            </a:r>
          </a:p>
          <a:p>
            <a:pPr algn="just"/>
            <a:endParaRPr lang="es-CO" dirty="0">
              <a:cs typeface="Arial" panose="020B0604020202020204" pitchFamily="34" charset="0"/>
            </a:endParaRPr>
          </a:p>
          <a:p>
            <a:pPr algn="just"/>
            <a:r>
              <a:rPr lang="es-CO" dirty="0" smtClean="0">
                <a:cs typeface="Arial" panose="020B0604020202020204" pitchFamily="34" charset="0"/>
              </a:rPr>
              <a:t>Mina de carbón de tipo subterránea, extracción de carbón </a:t>
            </a:r>
            <a:r>
              <a:rPr lang="es-CO" dirty="0" err="1" smtClean="0">
                <a:cs typeface="Arial" panose="020B0604020202020204" pitchFamily="34" charset="0"/>
              </a:rPr>
              <a:t>semi</a:t>
            </a:r>
            <a:r>
              <a:rPr lang="es-CO" dirty="0" smtClean="0">
                <a:cs typeface="Arial" panose="020B0604020202020204" pitchFamily="34" charset="0"/>
              </a:rPr>
              <a:t>-antracita</a:t>
            </a:r>
          </a:p>
          <a:p>
            <a:pPr algn="just"/>
            <a:endParaRPr lang="es-CO" dirty="0" smtClean="0">
              <a:cs typeface="Arial" panose="020B0604020202020204" pitchFamily="34" charset="0"/>
            </a:endParaRPr>
          </a:p>
          <a:p>
            <a:pPr algn="just"/>
            <a:r>
              <a:rPr lang="es-CO" dirty="0" smtClean="0">
                <a:cs typeface="Arial" panose="020B0604020202020204" pitchFamily="34" charset="0"/>
              </a:rPr>
              <a:t>Alrededor del páramo se localiza minería de carbón legal e ilegal.</a:t>
            </a:r>
          </a:p>
          <a:p>
            <a:pPr algn="just"/>
            <a:endParaRPr lang="es-CO" sz="2000" dirty="0">
              <a:cs typeface="Arial" panose="020B0604020202020204" pitchFamily="34" charset="0"/>
            </a:endParaRPr>
          </a:p>
          <a:p>
            <a:endParaRPr lang="es-CO" dirty="0"/>
          </a:p>
        </p:txBody>
      </p:sp>
    </p:spTree>
    <p:extLst>
      <p:ext uri="{BB962C8B-B14F-4D97-AF65-F5344CB8AC3E}">
        <p14:creationId xmlns:p14="http://schemas.microsoft.com/office/powerpoint/2010/main" val="19715949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23418" y="1822913"/>
            <a:ext cx="4384146" cy="518490"/>
          </a:xfrm>
        </p:spPr>
        <p:txBody>
          <a:bodyPr>
            <a:normAutofit lnSpcReduction="10000"/>
          </a:bodyPr>
          <a:lstStyle/>
          <a:p>
            <a:pPr marL="0" indent="0">
              <a:buNone/>
            </a:pPr>
            <a:r>
              <a:rPr lang="es-CO" sz="2400" b="1" dirty="0" smtClean="0">
                <a:cs typeface="Arial" panose="020B0604020202020204" pitchFamily="34" charset="0"/>
              </a:rPr>
              <a:t>Puntos de muestreo</a:t>
            </a:r>
          </a:p>
          <a:p>
            <a:pPr marL="0" indent="0">
              <a:buNone/>
            </a:pPr>
            <a:endParaRPr lang="es-CO" sz="2000" dirty="0" smtClean="0">
              <a:latin typeface="Arial" panose="020B0604020202020204" pitchFamily="34" charset="0"/>
              <a:cs typeface="Arial" panose="020B0604020202020204" pitchFamily="34" charset="0"/>
            </a:endParaRPr>
          </a:p>
        </p:txBody>
      </p:sp>
      <p:pic>
        <p:nvPicPr>
          <p:cNvPr id="6" name="Imagen 5"/>
          <p:cNvPicPr/>
          <p:nvPr/>
        </p:nvPicPr>
        <p:blipFill>
          <a:blip r:embed="rId3" cstate="print">
            <a:extLst>
              <a:ext uri="{28A0092B-C50C-407E-A947-70E740481C1C}">
                <a14:useLocalDpi xmlns:a14="http://schemas.microsoft.com/office/drawing/2010/main" val="0"/>
              </a:ext>
            </a:extLst>
          </a:blip>
          <a:stretch>
            <a:fillRect/>
          </a:stretch>
        </p:blipFill>
        <p:spPr>
          <a:xfrm>
            <a:off x="5588462" y="1645431"/>
            <a:ext cx="6467061" cy="4874760"/>
          </a:xfrm>
          <a:prstGeom prst="rect">
            <a:avLst/>
          </a:prstGeom>
        </p:spPr>
      </p:pic>
      <p:sp>
        <p:nvSpPr>
          <p:cNvPr id="4" name="CuadroTexto 3"/>
          <p:cNvSpPr txBox="1"/>
          <p:nvPr/>
        </p:nvSpPr>
        <p:spPr>
          <a:xfrm>
            <a:off x="1171478" y="2513150"/>
            <a:ext cx="4230331" cy="3139321"/>
          </a:xfrm>
          <a:prstGeom prst="rect">
            <a:avLst/>
          </a:prstGeom>
          <a:noFill/>
        </p:spPr>
        <p:txBody>
          <a:bodyPr wrap="square" rtlCol="0">
            <a:spAutoFit/>
          </a:bodyPr>
          <a:lstStyle/>
          <a:p>
            <a:pPr marL="285750" indent="-285750" algn="just">
              <a:buFont typeface="Arial" panose="020B0604020202020204" pitchFamily="34" charset="0"/>
              <a:buChar char="•"/>
            </a:pPr>
            <a:r>
              <a:rPr lang="es-CO" b="1" dirty="0">
                <a:cs typeface="Arial" panose="020B0604020202020204" pitchFamily="34" charset="0"/>
              </a:rPr>
              <a:t>Punto 1: </a:t>
            </a:r>
            <a:r>
              <a:rPr lang="es-CO" dirty="0">
                <a:cs typeface="Arial" panose="020B0604020202020204" pitchFamily="34" charset="0"/>
              </a:rPr>
              <a:t>Agua que sale de la </a:t>
            </a:r>
            <a:r>
              <a:rPr lang="es-CO" dirty="0" smtClean="0">
                <a:cs typeface="Arial" panose="020B0604020202020204" pitchFamily="34" charset="0"/>
              </a:rPr>
              <a:t>bocamina</a:t>
            </a:r>
          </a:p>
          <a:p>
            <a:pPr marL="285750" indent="-285750" algn="just">
              <a:buFont typeface="Arial" panose="020B0604020202020204" pitchFamily="34" charset="0"/>
              <a:buChar char="•"/>
            </a:pPr>
            <a:endParaRPr lang="es-CO" dirty="0">
              <a:cs typeface="Arial" panose="020B0604020202020204" pitchFamily="34" charset="0"/>
            </a:endParaRPr>
          </a:p>
          <a:p>
            <a:pPr marL="285750" indent="-285750" algn="just">
              <a:buFont typeface="Arial" panose="020B0604020202020204" pitchFamily="34" charset="0"/>
              <a:buChar char="•"/>
            </a:pPr>
            <a:r>
              <a:rPr lang="es-CO" b="1" dirty="0">
                <a:cs typeface="Arial" panose="020B0604020202020204" pitchFamily="34" charset="0"/>
              </a:rPr>
              <a:t>Punto 2: </a:t>
            </a:r>
            <a:r>
              <a:rPr lang="es-CO" dirty="0">
                <a:cs typeface="Arial" panose="020B0604020202020204" pitchFamily="34" charset="0"/>
              </a:rPr>
              <a:t>Agua saliente de la PTAR de la </a:t>
            </a:r>
            <a:r>
              <a:rPr lang="es-CO" dirty="0" smtClean="0">
                <a:cs typeface="Arial" panose="020B0604020202020204" pitchFamily="34" charset="0"/>
              </a:rPr>
              <a:t>mina</a:t>
            </a:r>
          </a:p>
          <a:p>
            <a:pPr marL="285750" indent="-285750" algn="just">
              <a:buFont typeface="Arial" panose="020B0604020202020204" pitchFamily="34" charset="0"/>
              <a:buChar char="•"/>
            </a:pPr>
            <a:endParaRPr lang="es-CO" dirty="0" smtClean="0">
              <a:cs typeface="Arial" panose="020B0604020202020204" pitchFamily="34" charset="0"/>
            </a:endParaRPr>
          </a:p>
          <a:p>
            <a:pPr marL="285750" indent="-285750" algn="just">
              <a:buFont typeface="Arial" panose="020B0604020202020204" pitchFamily="34" charset="0"/>
              <a:buChar char="•"/>
            </a:pPr>
            <a:r>
              <a:rPr lang="es-CO" b="1" dirty="0" smtClean="0">
                <a:cs typeface="Arial" panose="020B0604020202020204" pitchFamily="34" charset="0"/>
              </a:rPr>
              <a:t>Punto 3: </a:t>
            </a:r>
            <a:r>
              <a:rPr lang="es-CO" dirty="0" smtClean="0">
                <a:cs typeface="Arial" panose="020B0604020202020204" pitchFamily="34" charset="0"/>
              </a:rPr>
              <a:t>Aguas arriba de la quebrada El Alisal</a:t>
            </a:r>
          </a:p>
          <a:p>
            <a:pPr marL="285750" indent="-285750" algn="just">
              <a:buFont typeface="Arial" panose="020B0604020202020204" pitchFamily="34" charset="0"/>
              <a:buChar char="•"/>
            </a:pPr>
            <a:endParaRPr lang="es-CO" dirty="0" smtClean="0">
              <a:cs typeface="Arial" panose="020B0604020202020204" pitchFamily="34" charset="0"/>
            </a:endParaRPr>
          </a:p>
          <a:p>
            <a:pPr marL="285750" indent="-285750" algn="just">
              <a:buFont typeface="Arial" panose="020B0604020202020204" pitchFamily="34" charset="0"/>
              <a:buChar char="•"/>
            </a:pPr>
            <a:r>
              <a:rPr lang="es-CO" b="1" dirty="0" smtClean="0">
                <a:cs typeface="Arial" panose="020B0604020202020204" pitchFamily="34" charset="0"/>
              </a:rPr>
              <a:t>Punto 4: </a:t>
            </a:r>
            <a:r>
              <a:rPr lang="es-CO" dirty="0" smtClean="0">
                <a:cs typeface="Arial" panose="020B0604020202020204" pitchFamily="34" charset="0"/>
              </a:rPr>
              <a:t>Aguas abajo de la quebrada El Alisal y la confluencia con el vertimiento</a:t>
            </a:r>
            <a:endParaRPr lang="es-CO" dirty="0">
              <a:cs typeface="Arial" panose="020B0604020202020204" pitchFamily="34" charset="0"/>
            </a:endParaRPr>
          </a:p>
          <a:p>
            <a:endParaRPr lang="es-CO" dirty="0"/>
          </a:p>
        </p:txBody>
      </p:sp>
      <p:sp>
        <p:nvSpPr>
          <p:cNvPr id="7" name="Título 1"/>
          <p:cNvSpPr txBox="1">
            <a:spLocks/>
          </p:cNvSpPr>
          <p:nvPr/>
        </p:nvSpPr>
        <p:spPr>
          <a:xfrm>
            <a:off x="719334" y="101870"/>
            <a:ext cx="10515600" cy="992188"/>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CO" dirty="0" smtClean="0">
                <a:solidFill>
                  <a:srgbClr val="003DB8"/>
                </a:solidFill>
                <a:cs typeface="Arial" panose="020B0604020202020204" pitchFamily="34" charset="0"/>
              </a:rPr>
              <a:t>TOMA DE MUESTRAS DE AGUA</a:t>
            </a:r>
            <a:endParaRPr lang="es-CO" dirty="0">
              <a:solidFill>
                <a:srgbClr val="003DB8"/>
              </a:solidFill>
              <a:cs typeface="Arial" panose="020B0604020202020204" pitchFamily="34" charset="0"/>
            </a:endParaRPr>
          </a:p>
        </p:txBody>
      </p:sp>
    </p:spTree>
    <p:extLst>
      <p:ext uri="{BB962C8B-B14F-4D97-AF65-F5344CB8AC3E}">
        <p14:creationId xmlns:p14="http://schemas.microsoft.com/office/powerpoint/2010/main" val="14745939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1460309" y="1339784"/>
                <a:ext cx="7272571" cy="4716866"/>
              </a:xfrm>
            </p:spPr>
            <p:txBody>
              <a:bodyPr>
                <a:normAutofit/>
              </a:bodyPr>
              <a:lstStyle/>
              <a:p>
                <a:pPr marL="0" indent="0">
                  <a:buNone/>
                </a:pPr>
                <a:r>
                  <a:rPr lang="es-CO" sz="1800" b="1" dirty="0" smtClean="0">
                    <a:cs typeface="Arial" panose="020B0604020202020204" pitchFamily="34" charset="0"/>
                  </a:rPr>
                  <a:t>Tipo de muestras y frecuencia de muestreo</a:t>
                </a:r>
              </a:p>
              <a:p>
                <a:pPr marL="0" indent="0">
                  <a:buNone/>
                </a:pPr>
                <a:endParaRPr lang="es-CO" sz="1800" b="1" dirty="0" smtClean="0">
                  <a:cs typeface="Arial" panose="020B0604020202020204" pitchFamily="34" charset="0"/>
                </a:endParaRPr>
              </a:p>
              <a:p>
                <a:pPr algn="just"/>
                <a:r>
                  <a:rPr lang="es-ES" sz="1800" dirty="0" smtClean="0">
                    <a:cs typeface="Arial" panose="020B0604020202020204" pitchFamily="34" charset="0"/>
                  </a:rPr>
                  <a:t>El muestreo se llevó a cabo los días 23 y 25 de enero de 2019</a:t>
                </a:r>
              </a:p>
              <a:p>
                <a:pPr algn="just"/>
                <a:r>
                  <a:rPr lang="es-ES" sz="1800" dirty="0" smtClean="0">
                    <a:cs typeface="Arial" panose="020B0604020202020204" pitchFamily="34" charset="0"/>
                  </a:rPr>
                  <a:t>La frecuencia de muestreo fue de dos días a la semana (Miércoles y viernes)</a:t>
                </a:r>
                <a:endParaRPr lang="es-CO" sz="1800" b="1" dirty="0" smtClean="0">
                  <a:cs typeface="Arial" panose="020B0604020202020204" pitchFamily="34" charset="0"/>
                </a:endParaRPr>
              </a:p>
              <a:p>
                <a:pPr algn="just"/>
                <a:r>
                  <a:rPr lang="es-CO" sz="1800" dirty="0" smtClean="0">
                    <a:cs typeface="Arial" panose="020B0604020202020204" pitchFamily="34" charset="0"/>
                  </a:rPr>
                  <a:t>Muestras compuestas de 8 horas, alícuotas de 125 ml, Volumen final 1 L.</a:t>
                </a:r>
              </a:p>
              <a:p>
                <a:pPr algn="just"/>
                <a:r>
                  <a:rPr lang="es-ES" sz="1800" dirty="0" smtClean="0">
                    <a:cs typeface="Arial" panose="020B0604020202020204" pitchFamily="34" charset="0"/>
                  </a:rPr>
                  <a:t>Obtención de </a:t>
                </a:r>
                <a:r>
                  <a:rPr lang="es-ES" sz="1800" dirty="0">
                    <a:cs typeface="Arial" panose="020B0604020202020204" pitchFamily="34" charset="0"/>
                  </a:rPr>
                  <a:t>ocho muestras compuestas.</a:t>
                </a:r>
                <a:endParaRPr lang="es-CO" sz="1800" dirty="0">
                  <a:cs typeface="Arial" panose="020B0604020202020204" pitchFamily="34" charset="0"/>
                </a:endParaRPr>
              </a:p>
              <a:p>
                <a:pPr algn="just"/>
                <a:endParaRPr lang="es-CO" sz="1800" b="1" dirty="0" smtClean="0">
                  <a:cs typeface="Arial" panose="020B0604020202020204" pitchFamily="34" charset="0"/>
                </a:endParaRPr>
              </a:p>
              <a:p>
                <a:pPr marL="0" indent="0" algn="just">
                  <a:buNone/>
                </a:pPr>
                <a:r>
                  <a:rPr lang="es-CO" sz="1800" b="1" dirty="0" smtClean="0">
                    <a:cs typeface="Arial" panose="020B0604020202020204" pitchFamily="34" charset="0"/>
                  </a:rPr>
                  <a:t>Preservación</a:t>
                </a:r>
              </a:p>
              <a:p>
                <a:pPr marL="0" indent="0" algn="just">
                  <a:buNone/>
                </a:pPr>
                <a:r>
                  <a:rPr lang="es-ES" sz="1800" dirty="0">
                    <a:cs typeface="Arial" panose="020B0604020202020204" pitchFamily="34" charset="0"/>
                  </a:rPr>
                  <a:t>Cada alícuota de las muestras fueron acidificadas con 1 ml de </a:t>
                </a:r>
                <a14:m>
                  <m:oMath xmlns:m="http://schemas.openxmlformats.org/officeDocument/2006/math">
                    <m:r>
                      <a:rPr lang="es-ES" sz="1800" i="1">
                        <a:latin typeface="Cambria Math" panose="02040503050406030204" pitchFamily="18" charset="0"/>
                      </a:rPr>
                      <m:t>𝐻𝑁</m:t>
                    </m:r>
                    <m:sSub>
                      <m:sSubPr>
                        <m:ctrlPr>
                          <a:rPr lang="es-CO" sz="1800" i="1">
                            <a:latin typeface="Cambria Math" panose="02040503050406030204" pitchFamily="18" charset="0"/>
                          </a:rPr>
                        </m:ctrlPr>
                      </m:sSubPr>
                      <m:e>
                        <m:r>
                          <a:rPr lang="es-ES" sz="1800" i="1">
                            <a:latin typeface="Cambria Math" panose="02040503050406030204" pitchFamily="18" charset="0"/>
                          </a:rPr>
                          <m:t>𝑂</m:t>
                        </m:r>
                      </m:e>
                      <m:sub>
                        <m:r>
                          <a:rPr lang="es-ES" sz="1800" i="1">
                            <a:latin typeface="Cambria Math" panose="02040503050406030204" pitchFamily="18" charset="0"/>
                          </a:rPr>
                          <m:t>3</m:t>
                        </m:r>
                      </m:sub>
                    </m:sSub>
                  </m:oMath>
                </a14:m>
                <a:r>
                  <a:rPr lang="es-ES" sz="1800" dirty="0">
                    <a:cs typeface="Arial" panose="020B0604020202020204" pitchFamily="34" charset="0"/>
                  </a:rPr>
                  <a:t> al 65% hasta pH &lt; 2, etiquetadas y almacenadas </a:t>
                </a:r>
                <a:r>
                  <a:rPr lang="es-ES" sz="1800" dirty="0" smtClean="0">
                    <a:cs typeface="Arial" panose="020B0604020202020204" pitchFamily="34" charset="0"/>
                  </a:rPr>
                  <a:t>en frascos de </a:t>
                </a:r>
                <a:r>
                  <a:rPr lang="es-ES" sz="1800" dirty="0" err="1" smtClean="0">
                    <a:cs typeface="Arial" panose="020B0604020202020204" pitchFamily="34" charset="0"/>
                  </a:rPr>
                  <a:t>HDPE</a:t>
                </a:r>
                <a:r>
                  <a:rPr lang="es-ES" sz="1800" dirty="0" smtClean="0">
                    <a:cs typeface="Arial" panose="020B0604020202020204" pitchFamily="34" charset="0"/>
                  </a:rPr>
                  <a:t> y en </a:t>
                </a:r>
                <a:r>
                  <a:rPr lang="es-ES" sz="1800" dirty="0">
                    <a:cs typeface="Arial" panose="020B0604020202020204" pitchFamily="34" charset="0"/>
                  </a:rPr>
                  <a:t>una nevera de </a:t>
                </a:r>
                <a:r>
                  <a:rPr lang="es-ES" sz="1800" dirty="0" err="1">
                    <a:cs typeface="Arial" panose="020B0604020202020204" pitchFamily="34" charset="0"/>
                  </a:rPr>
                  <a:t>icopor</a:t>
                </a:r>
                <a:r>
                  <a:rPr lang="es-ES" sz="1800" dirty="0">
                    <a:cs typeface="Arial" panose="020B0604020202020204" pitchFamily="34" charset="0"/>
                  </a:rPr>
                  <a:t> a una temperatura menor de 4 °</a:t>
                </a:r>
                <a:r>
                  <a:rPr lang="es-ES" sz="1800" dirty="0" smtClean="0">
                    <a:cs typeface="Arial" panose="020B0604020202020204" pitchFamily="34" charset="0"/>
                  </a:rPr>
                  <a:t>C.</a:t>
                </a:r>
                <a:endParaRPr lang="es-CO" sz="1800" b="1" dirty="0">
                  <a:cs typeface="Arial" panose="020B0604020202020204" pitchFamily="34" charset="0"/>
                </a:endParaRP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1460309" y="1339784"/>
                <a:ext cx="7272571" cy="4716866"/>
              </a:xfrm>
              <a:blipFill rotWithShape="0">
                <a:blip r:embed="rId3"/>
                <a:stretch>
                  <a:fillRect l="-1341" r="-671"/>
                </a:stretch>
              </a:blipFill>
            </p:spPr>
            <p:txBody>
              <a:bodyPr/>
              <a:lstStyle/>
              <a:p>
                <a:r>
                  <a:rPr lang="es-CO">
                    <a:noFill/>
                  </a:rPr>
                  <a:t> </a:t>
                </a:r>
              </a:p>
            </p:txBody>
          </p:sp>
        </mc:Fallback>
      </mc:AlternateContent>
      <p:pic>
        <p:nvPicPr>
          <p:cNvPr id="18" name="Imagen 17"/>
          <p:cNvPicPr/>
          <p:nvPr/>
        </p:nvPicPr>
        <p:blipFill>
          <a:blip r:embed="rId4" cstate="email">
            <a:extLst>
              <a:ext uri="{BEBA8EAE-BF5A-486C-A8C5-ECC9F3942E4B}">
                <a14:imgProps xmlns:a14="http://schemas.microsoft.com/office/drawing/2010/main">
                  <a14:imgLayer r:embed="rId5">
                    <a14:imgEffect>
                      <a14:backgroundRemoval t="1786" b="100000" l="0" r="100000">
                        <a14:foregroundMark x1="36490" y1="21726" x2="44011" y2="6548"/>
                        <a14:foregroundMark x1="76323" y1="61607" x2="67967" y2="48512"/>
                        <a14:foregroundMark x1="68245" y1="50595" x2="58774" y2="51488"/>
                        <a14:foregroundMark x1="60167" y1="53274" x2="46518" y2="45833"/>
                        <a14:foregroundMark x1="46518" y1="45536" x2="41226" y2="57143"/>
                        <a14:foregroundMark x1="41226" y1="57738" x2="49025" y2="73214"/>
                        <a14:foregroundMark x1="50139" y1="74107" x2="72145" y2="77381"/>
                        <a14:foregroundMark x1="72145" y1="77381" x2="75766" y2="60714"/>
                        <a14:foregroundMark x1="74652" y1="60119" x2="69359" y2="60714"/>
                        <a14:foregroundMark x1="69359" y1="60714" x2="49304" y2="60714"/>
                        <a14:foregroundMark x1="71866" y1="60119" x2="69916" y2="70238"/>
                        <a14:foregroundMark x1="19220" y1="11310" x2="30084" y2="2976"/>
                        <a14:foregroundMark x1="30362" y1="3571" x2="44011" y2="6845"/>
                        <a14:foregroundMark x1="51532" y1="16964" x2="97214" y2="26488"/>
                        <a14:foregroundMark x1="97214" y1="26488" x2="97493" y2="3869"/>
                        <a14:foregroundMark x1="97214" y1="3869" x2="52925" y2="4167"/>
                        <a14:foregroundMark x1="53482" y1="5655" x2="53760" y2="16071"/>
                        <a14:foregroundMark x1="53760" y1="16071" x2="78273" y2="10417"/>
                        <a14:foregroundMark x1="79387" y1="10417" x2="89136" y2="8929"/>
                      </a14:backgroundRemoval>
                    </a14:imgEffect>
                  </a14:imgLayer>
                </a14:imgProps>
              </a:ext>
              <a:ext uri="{28A0092B-C50C-407E-A947-70E740481C1C}">
                <a14:useLocalDpi xmlns:a14="http://schemas.microsoft.com/office/drawing/2010/main" val="0"/>
              </a:ext>
            </a:extLst>
          </a:blip>
          <a:stretch>
            <a:fillRect/>
          </a:stretch>
        </p:blipFill>
        <p:spPr>
          <a:xfrm>
            <a:off x="8884030" y="1348750"/>
            <a:ext cx="3138635" cy="2485770"/>
          </a:xfrm>
          <a:prstGeom prst="rect">
            <a:avLst/>
          </a:prstGeom>
          <a:ln w="19050">
            <a:noFill/>
          </a:ln>
        </p:spPr>
      </p:pic>
      <p:pic>
        <p:nvPicPr>
          <p:cNvPr id="7" name="Imagen 6"/>
          <p:cNvPicPr>
            <a:picLocks noChangeAspect="1"/>
          </p:cNvPicPr>
          <p:nvPr/>
        </p:nvPicPr>
        <p:blipFill rotWithShape="1">
          <a:blip r:embed="rId6" cstate="print">
            <a:extLst>
              <a:ext uri="{28A0092B-C50C-407E-A947-70E740481C1C}">
                <a14:useLocalDpi xmlns:a14="http://schemas.microsoft.com/office/drawing/2010/main" val="0"/>
              </a:ext>
            </a:extLst>
          </a:blip>
          <a:srcRect l="7414" t="34577" r="10025" b="20678"/>
          <a:stretch/>
        </p:blipFill>
        <p:spPr>
          <a:xfrm>
            <a:off x="8884030" y="4089213"/>
            <a:ext cx="3138635" cy="2357130"/>
          </a:xfrm>
          <a:prstGeom prst="rect">
            <a:avLst/>
          </a:prstGeom>
        </p:spPr>
      </p:pic>
      <p:sp>
        <p:nvSpPr>
          <p:cNvPr id="9" name="Título 1"/>
          <p:cNvSpPr txBox="1">
            <a:spLocks/>
          </p:cNvSpPr>
          <p:nvPr/>
        </p:nvSpPr>
        <p:spPr>
          <a:xfrm>
            <a:off x="719334" y="101870"/>
            <a:ext cx="10515600" cy="992188"/>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CO" dirty="0" smtClean="0">
                <a:solidFill>
                  <a:srgbClr val="003DB8"/>
                </a:solidFill>
                <a:cs typeface="Arial" panose="020B0604020202020204" pitchFamily="34" charset="0"/>
              </a:rPr>
              <a:t>TOMA DE MUESTRAS DE AGUA</a:t>
            </a:r>
            <a:endParaRPr lang="es-CO" dirty="0">
              <a:solidFill>
                <a:srgbClr val="003DB8"/>
              </a:solidFill>
              <a:cs typeface="Arial" panose="020B0604020202020204" pitchFamily="34" charset="0"/>
            </a:endParaRPr>
          </a:p>
        </p:txBody>
      </p:sp>
    </p:spTree>
    <p:extLst>
      <p:ext uri="{BB962C8B-B14F-4D97-AF65-F5344CB8AC3E}">
        <p14:creationId xmlns:p14="http://schemas.microsoft.com/office/powerpoint/2010/main" val="969966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0" y="1"/>
            <a:ext cx="10018713" cy="1138024"/>
          </a:xfrm>
        </p:spPr>
        <p:txBody>
          <a:bodyPr>
            <a:normAutofit/>
          </a:bodyPr>
          <a:lstStyle/>
          <a:p>
            <a:r>
              <a:rPr lang="es-CO" sz="4000" dirty="0" smtClean="0">
                <a:solidFill>
                  <a:srgbClr val="003DB8"/>
                </a:solidFill>
                <a:latin typeface="Arial" panose="020B0604020202020204" pitchFamily="34" charset="0"/>
                <a:cs typeface="Arial" panose="020B0604020202020204" pitchFamily="34" charset="0"/>
              </a:rPr>
              <a:t>TÉCNICA </a:t>
            </a:r>
            <a:r>
              <a:rPr lang="es-CO" sz="4000" dirty="0" err="1" smtClean="0">
                <a:solidFill>
                  <a:srgbClr val="003DB8"/>
                </a:solidFill>
                <a:latin typeface="Arial" panose="020B0604020202020204" pitchFamily="34" charset="0"/>
                <a:cs typeface="Arial" panose="020B0604020202020204" pitchFamily="34" charset="0"/>
              </a:rPr>
              <a:t>VOLTAMÉTRICA</a:t>
            </a:r>
            <a:endParaRPr lang="es-CO" sz="4000" dirty="0">
              <a:solidFill>
                <a:srgbClr val="003DB8"/>
              </a:solidFill>
              <a:latin typeface="Arial" panose="020B0604020202020204" pitchFamily="34" charset="0"/>
              <a:cs typeface="Arial" panose="020B0604020202020204" pitchFamily="34" charset="0"/>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514335207"/>
              </p:ext>
            </p:extLst>
          </p:nvPr>
        </p:nvGraphicFramePr>
        <p:xfrm>
          <a:off x="2291146" y="1656266"/>
          <a:ext cx="4202520" cy="38818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Marcador de contenido 4"/>
          <p:cNvGraphicFramePr>
            <a:graphicFrameLocks/>
          </p:cNvGraphicFramePr>
          <p:nvPr>
            <p:extLst>
              <p:ext uri="{D42A27DB-BD31-4B8C-83A1-F6EECF244321}">
                <p14:modId xmlns:p14="http://schemas.microsoft.com/office/powerpoint/2010/main" val="3894941828"/>
              </p:ext>
            </p:extLst>
          </p:nvPr>
        </p:nvGraphicFramePr>
        <p:xfrm>
          <a:off x="6922681" y="1656266"/>
          <a:ext cx="4202520" cy="388188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8" name="CuadroTexto 7"/>
          <p:cNvSpPr txBox="1"/>
          <p:nvPr/>
        </p:nvSpPr>
        <p:spPr>
          <a:xfrm>
            <a:off x="2838647" y="6056394"/>
            <a:ext cx="3107004" cy="646331"/>
          </a:xfrm>
          <a:prstGeom prst="rect">
            <a:avLst/>
          </a:prstGeom>
          <a:noFill/>
        </p:spPr>
        <p:txBody>
          <a:bodyPr wrap="none" rtlCol="0">
            <a:spAutoFit/>
          </a:bodyPr>
          <a:lstStyle/>
          <a:p>
            <a:r>
              <a:rPr lang="es-CO" dirty="0" smtClean="0"/>
              <a:t>GC: </a:t>
            </a:r>
            <a:r>
              <a:rPr lang="es-CO" dirty="0" err="1" smtClean="0"/>
              <a:t>Glassy</a:t>
            </a:r>
            <a:r>
              <a:rPr lang="es-CO" dirty="0" smtClean="0"/>
              <a:t> </a:t>
            </a:r>
            <a:r>
              <a:rPr lang="es-CO" dirty="0" err="1" smtClean="0"/>
              <a:t>Carbon</a:t>
            </a:r>
            <a:endParaRPr lang="es-CO" dirty="0" smtClean="0"/>
          </a:p>
          <a:p>
            <a:r>
              <a:rPr lang="es-CO" dirty="0" smtClean="0"/>
              <a:t>GPE: </a:t>
            </a:r>
            <a:r>
              <a:rPr lang="es-CO" dirty="0" err="1" smtClean="0"/>
              <a:t>Graphite</a:t>
            </a:r>
            <a:r>
              <a:rPr lang="es-CO" dirty="0" smtClean="0"/>
              <a:t> </a:t>
            </a:r>
            <a:r>
              <a:rPr lang="es-CO" dirty="0" err="1"/>
              <a:t>P</a:t>
            </a:r>
            <a:r>
              <a:rPr lang="es-CO" dirty="0" err="1" smtClean="0"/>
              <a:t>encil</a:t>
            </a:r>
            <a:r>
              <a:rPr lang="es-CO" dirty="0" smtClean="0"/>
              <a:t> </a:t>
            </a:r>
            <a:r>
              <a:rPr lang="es-CO" dirty="0" err="1" smtClean="0"/>
              <a:t>Electrode</a:t>
            </a:r>
            <a:endParaRPr lang="es-CO" dirty="0"/>
          </a:p>
        </p:txBody>
      </p:sp>
    </p:spTree>
    <p:extLst>
      <p:ext uri="{BB962C8B-B14F-4D97-AF65-F5344CB8AC3E}">
        <p14:creationId xmlns:p14="http://schemas.microsoft.com/office/powerpoint/2010/main" val="38007745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25587" y="1"/>
            <a:ext cx="10018713" cy="1485900"/>
          </a:xfrm>
        </p:spPr>
        <p:txBody>
          <a:bodyPr>
            <a:normAutofit/>
          </a:bodyPr>
          <a:lstStyle/>
          <a:p>
            <a:r>
              <a:rPr lang="es-CO" sz="4000" dirty="0" smtClean="0">
                <a:solidFill>
                  <a:srgbClr val="003DB8"/>
                </a:solidFill>
                <a:cs typeface="Arial" panose="020B0604020202020204" pitchFamily="34" charset="0"/>
              </a:rPr>
              <a:t>CONFIGURACIÓN DE LA CELDA</a:t>
            </a:r>
            <a:endParaRPr lang="es-CO" sz="4000" dirty="0">
              <a:solidFill>
                <a:srgbClr val="003DB8"/>
              </a:solidFill>
              <a:cs typeface="Arial" panose="020B0604020202020204" pitchFamily="34" charset="0"/>
            </a:endParaRPr>
          </a:p>
        </p:txBody>
      </p:sp>
      <p:sp>
        <p:nvSpPr>
          <p:cNvPr id="3" name="Marcador de contenido 2"/>
          <p:cNvSpPr>
            <a:spLocks noGrp="1"/>
          </p:cNvSpPr>
          <p:nvPr>
            <p:ph idx="1"/>
          </p:nvPr>
        </p:nvSpPr>
        <p:spPr>
          <a:xfrm>
            <a:off x="1296537" y="1983970"/>
            <a:ext cx="6083388" cy="3366307"/>
          </a:xfrm>
        </p:spPr>
        <p:txBody>
          <a:bodyPr>
            <a:normAutofit fontScale="92500" lnSpcReduction="10000"/>
          </a:bodyPr>
          <a:lstStyle/>
          <a:p>
            <a:r>
              <a:rPr lang="es-CO" sz="2000" dirty="0" smtClean="0">
                <a:cs typeface="Arial" panose="020B0604020202020204" pitchFamily="34" charset="0"/>
              </a:rPr>
              <a:t>Electrodo de trabajo: Mina de grafito (GPE) modificada con bismuto</a:t>
            </a:r>
          </a:p>
          <a:p>
            <a:endParaRPr lang="es-CO" sz="2000" dirty="0" smtClean="0">
              <a:cs typeface="Arial" panose="020B0604020202020204" pitchFamily="34" charset="0"/>
            </a:endParaRPr>
          </a:p>
          <a:p>
            <a:r>
              <a:rPr lang="es-CO" sz="2000" dirty="0" smtClean="0">
                <a:cs typeface="Arial" panose="020B0604020202020204" pitchFamily="34" charset="0"/>
              </a:rPr>
              <a:t>Electrodo de referencia: Plata - Cloruro de plata (Ag/AgCl)</a:t>
            </a:r>
          </a:p>
          <a:p>
            <a:endParaRPr lang="es-CO" sz="2000" dirty="0" smtClean="0">
              <a:cs typeface="Arial" panose="020B0604020202020204" pitchFamily="34" charset="0"/>
            </a:endParaRPr>
          </a:p>
          <a:p>
            <a:r>
              <a:rPr lang="es-CO" sz="2000" dirty="0" smtClean="0">
                <a:cs typeface="Arial" panose="020B0604020202020204" pitchFamily="34" charset="0"/>
              </a:rPr>
              <a:t>Electrodo auxiliar: Alambre de platino (Pt)</a:t>
            </a:r>
          </a:p>
          <a:p>
            <a:pPr marL="0" indent="0">
              <a:buNone/>
            </a:pPr>
            <a:endParaRPr lang="es-CO" sz="2000" dirty="0" smtClean="0">
              <a:cs typeface="Arial" panose="020B0604020202020204" pitchFamily="34" charset="0"/>
            </a:endParaRPr>
          </a:p>
          <a:p>
            <a:r>
              <a:rPr lang="es-CO" sz="2000" dirty="0" smtClean="0">
                <a:cs typeface="Arial" panose="020B0604020202020204" pitchFamily="34" charset="0"/>
              </a:rPr>
              <a:t>Buffer Acetato p</a:t>
            </a:r>
            <a:r>
              <a:rPr lang="es-CO" sz="2000" dirty="0">
                <a:cs typeface="Arial" panose="020B0604020202020204" pitchFamily="34" charset="0"/>
              </a:rPr>
              <a:t>H</a:t>
            </a:r>
            <a:r>
              <a:rPr lang="es-CO" sz="2000" dirty="0" smtClean="0">
                <a:cs typeface="Arial" panose="020B0604020202020204" pitchFamily="34" charset="0"/>
              </a:rPr>
              <a:t>: 4.5</a:t>
            </a:r>
            <a:endParaRPr lang="es-CO" sz="2000" dirty="0">
              <a:cs typeface="Arial" panose="020B0604020202020204" pitchFamily="34" charset="0"/>
            </a:endParaRPr>
          </a:p>
        </p:txBody>
      </p:sp>
      <p:pic>
        <p:nvPicPr>
          <p:cNvPr id="18" name="image20.png"/>
          <p:cNvPicPr/>
          <p:nvPr/>
        </p:nvPicPr>
        <p:blipFill>
          <a:blip r:embed="rId3"/>
          <a:srcRect l="16954" t="10598" r="35514" b="8549"/>
          <a:stretch>
            <a:fillRect/>
          </a:stretch>
        </p:blipFill>
        <p:spPr>
          <a:xfrm>
            <a:off x="7693823" y="1833845"/>
            <a:ext cx="4164375" cy="4156027"/>
          </a:xfrm>
          <a:prstGeom prst="rect">
            <a:avLst/>
          </a:prstGeom>
          <a:ln w="12700">
            <a:solidFill>
              <a:srgbClr val="000000"/>
            </a:solidFill>
            <a:prstDash val="solid"/>
          </a:ln>
        </p:spPr>
      </p:pic>
    </p:spTree>
    <p:extLst>
      <p:ext uri="{BB962C8B-B14F-4D97-AF65-F5344CB8AC3E}">
        <p14:creationId xmlns:p14="http://schemas.microsoft.com/office/powerpoint/2010/main" val="14416526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Azul">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3395</TotalTime>
  <Words>2716</Words>
  <Application>Microsoft Office PowerPoint</Application>
  <PresentationFormat>Panorámica</PresentationFormat>
  <Paragraphs>223</Paragraphs>
  <Slides>23</Slides>
  <Notes>19</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23</vt:i4>
      </vt:variant>
    </vt:vector>
  </HeadingPairs>
  <TitlesOfParts>
    <vt:vector size="28" baseType="lpstr">
      <vt:lpstr>Arial</vt:lpstr>
      <vt:lpstr>Calibri</vt:lpstr>
      <vt:lpstr>Cambria Math</vt:lpstr>
      <vt:lpstr>Corbel</vt:lpstr>
      <vt:lpstr>Parallax</vt:lpstr>
      <vt:lpstr>DETERMINACIÓN DE PLOMO (II) EN MUESTRAS DE AGUAS ÁCIDAS PROVENIENTES DE UNA MINA DE CARBÓN A TRAVÉS DE SWASV.</vt:lpstr>
      <vt:lpstr>INTRODUCCIÓN </vt:lpstr>
      <vt:lpstr>LOS DRENAJES ACIDOS DE MINA (DAM) </vt:lpstr>
      <vt:lpstr>OBJETIVOS</vt:lpstr>
      <vt:lpstr>TOMA DE MUESTRAS DE AGUA</vt:lpstr>
      <vt:lpstr>Presentación de PowerPoint</vt:lpstr>
      <vt:lpstr>Presentación de PowerPoint</vt:lpstr>
      <vt:lpstr>TÉCNICA VOLTAMÉTRICA</vt:lpstr>
      <vt:lpstr>CONFIGURACIÓN DE LA CELDA</vt:lpstr>
      <vt:lpstr>PARÁMETROS DE LA TÉCNICA</vt:lpstr>
      <vt:lpstr>Presentación de PowerPoint</vt:lpstr>
      <vt:lpstr>DETERMINACIÓN DE PLOMO EN LAS MUESTRAS</vt:lpstr>
      <vt:lpstr>Presentación de PowerPoint</vt:lpstr>
      <vt:lpstr>RESULTADOS Y ANÁLISIS</vt:lpstr>
      <vt:lpstr>Presentación de PowerPoint</vt:lpstr>
      <vt:lpstr>RESULTADOS Y ANÁLISIS</vt:lpstr>
      <vt:lpstr>RESULTADOS Y ANÁLISIS</vt:lpstr>
      <vt:lpstr>RESULTADOS Y ANÁLISIS</vt:lpstr>
      <vt:lpstr>CONCLUSIONES</vt:lpstr>
      <vt:lpstr>CONCLUSIONES</vt:lpstr>
      <vt:lpstr>RECOMENDACIONES</vt:lpstr>
      <vt:lpstr>BIBLIOGRAFÍA</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DETERMINACIÓN DE PLOMO (II) EN MUESTRAS DE AGUAS ÁCIDAS PROVENIENTES DE UNA MINA DE CARBÓN A TRAVÉS DE SWASV.</dc:title>
  <dc:creator>Estudiante Politecnico Grancolombiano</dc:creator>
  <cp:lastModifiedBy>David Gonzalez</cp:lastModifiedBy>
  <cp:revision>154</cp:revision>
  <dcterms:created xsi:type="dcterms:W3CDTF">2019-05-27T16:06:07Z</dcterms:created>
  <dcterms:modified xsi:type="dcterms:W3CDTF">2019-06-19T18:50:14Z</dcterms:modified>
</cp:coreProperties>
</file>