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75" r:id="rId3"/>
    <p:sldId id="257" r:id="rId4"/>
    <p:sldId id="276" r:id="rId5"/>
    <p:sldId id="277" r:id="rId6"/>
    <p:sldId id="278" r:id="rId7"/>
    <p:sldId id="258" r:id="rId8"/>
    <p:sldId id="259" r:id="rId9"/>
    <p:sldId id="260" r:id="rId10"/>
    <p:sldId id="261" r:id="rId11"/>
    <p:sldId id="262" r:id="rId12"/>
    <p:sldId id="272" r:id="rId13"/>
  </p:sldIdLst>
  <p:sldSz cx="12192000" cy="6858000"/>
  <p:notesSz cx="6858000" cy="9144000"/>
  <p:embeddedFontLst>
    <p:embeddedFont>
      <p:font typeface="Helvetica Neue" panose="020B0604020202020204" charset="0"/>
      <p:regular r:id="rId15"/>
      <p:bold r:id="rId16"/>
      <p:italic r:id="rId17"/>
      <p:boldItalic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9" roundtripDataSignature="AMtx7mj42KV9GHCGnHrhtQViJKzaoLO5i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A30696CB-2DD8-4FA1-A23F-BABBAA9FADBA}">
  <a:tblStyle styleId="{A30696CB-2DD8-4FA1-A23F-BABBAA9FADB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F7690790-423F-4AF2-8FCD-A132B8A6E256}" styleName="Table_1">
    <a:wholeTbl>
      <a:tcTxStyle b="off" i="off">
        <a:font>
          <a:latin typeface="Euphemia"/>
          <a:ea typeface="Euphemia"/>
          <a:cs typeface="Euphemia"/>
        </a:font>
        <a:schemeClr val="dk1"/>
      </a:tcTxStyle>
      <a:tcStyle>
        <a:tcBdr>
          <a:left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chemeClr val="lt1"/>
          </a:solidFill>
        </a:fill>
      </a:tcStyle>
    </a:wholeTbl>
    <a:band1H>
      <a:tcTxStyle b="off" i="off"/>
      <a:tcStyle>
        <a:tcBdr/>
        <a:fill>
          <a:solidFill>
            <a:srgbClr val="F0F3E7"/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rgbClr val="F0F3E7"/>
          </a:solidFill>
        </a:fill>
      </a:tcStyle>
    </a:band1V>
    <a:band2V>
      <a:tcTxStyle b="off" i="off"/>
      <a:tcStyle>
        <a:tcBdr/>
      </a:tcStyle>
    </a:band2V>
    <a:lastCol>
      <a:tcTxStyle b="on" i="off"/>
      <a:tcStyle>
        <a:tcBdr/>
      </a:tcStyle>
    </a:lastCol>
    <a:firstCol>
      <a:tcTxStyle b="on" i="off"/>
      <a:tcStyle>
        <a:tcBdr/>
      </a:tcStyle>
    </a:firstCol>
    <a:lastRow>
      <a:tcTxStyle b="on" i="off"/>
      <a:tcStyle>
        <a:tcBdr>
          <a:top>
            <a:ln w="508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lt1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Euphemia"/>
          <a:ea typeface="Euphemia"/>
          <a:cs typeface="Euphemia"/>
        </a:font>
        <a:schemeClr val="lt1"/>
      </a:tcTxStyle>
      <a:tcStyle>
        <a:tcBdr/>
        <a:fill>
          <a:solidFill>
            <a:schemeClr val="accent1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C56966BB-10E2-45BD-A8A0-B78C381865A5}" styleName="Table_2">
    <a:wholeTbl>
      <a:tcTxStyle b="off" i="off">
        <a:font>
          <a:latin typeface="Euphemia"/>
          <a:ea typeface="Euphemia"/>
          <a:cs typeface="Euphemia"/>
        </a:font>
        <a:schemeClr val="lt1"/>
      </a:tcTxStyle>
      <a:tcStyle>
        <a:tcBdr>
          <a:left>
            <a:ln w="9525" cap="flat" cmpd="sng">
              <a:solidFill>
                <a:srgbClr val="BECFDD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BECFDD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BECFDD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BECFDD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 b="off" i="off"/>
      <a:tcStyle>
        <a:tcBdr/>
        <a:fill>
          <a:solidFill>
            <a:schemeClr val="lt1">
              <a:alpha val="20000"/>
            </a:schemeClr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chemeClr val="lt1">
              <a:alpha val="20000"/>
            </a:schemeClr>
          </a:solidFill>
        </a:fill>
      </a:tcStyle>
    </a:band1V>
    <a:band2V>
      <a:tcTxStyle b="off" i="off"/>
      <a:tcStyle>
        <a:tcBdr/>
      </a:tcStyle>
    </a:band2V>
    <a:lastCol>
      <a:tcTxStyle b="on" i="off"/>
      <a:tcStyle>
        <a:tcBdr>
          <a:left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</a:tcBdr>
      </a:tcStyle>
    </a:lastCol>
    <a:firstCol>
      <a:tcTxStyle b="on" i="off"/>
      <a:tcStyle>
        <a:tcBdr>
          <a:right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</a:tcBdr>
      </a:tcStyle>
    </a:firstCol>
    <a:lastRow>
      <a:tcTxStyle b="on" i="off"/>
      <a:tcStyle>
        <a:tcBdr>
          <a:top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rgbClr val="FFFFFF">
              <a:alpha val="0"/>
            </a:srgbClr>
          </a:solidFill>
        </a:fill>
      </a:tcStyle>
    </a:lastRow>
    <a:seCell>
      <a:tcTxStyle b="off" i="off"/>
      <a:tcStyle>
        <a:tcBdr>
          <a:lef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left>
          <a:top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top>
        </a:tcBdr>
      </a:tcStyle>
    </a:seCell>
    <a:swCell>
      <a:tcTxStyle b="off" i="off"/>
      <a:tcStyle>
        <a:tcBdr>
          <a:righ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top>
        </a:tcBdr>
      </a:tcStyle>
    </a:swCell>
    <a:firstRow>
      <a:tcTxStyle b="on" i="off"/>
      <a:tcStyle>
        <a:tcBdr>
          <a:bottom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rgbClr val="FFFFFF">
              <a:alpha val="0"/>
            </a:srgbClr>
          </a:solidFill>
        </a:fill>
      </a:tcStyle>
    </a:firstRow>
    <a:neCell>
      <a:tcTxStyle b="off" i="off"/>
      <a:tcStyle>
        <a:tcBdr>
          <a:bottom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bottom>
        </a:tcBdr>
      </a:tcStyle>
    </a:neCell>
    <a:nwCell>
      <a:tcTxStyle b="off" i="off"/>
      <a:tcStyle>
        <a:tcBdr/>
      </a:tcStyle>
    </a:nwCell>
  </a:tblStyle>
  <a:tblStyle styleId="{F2DE63D5-997A-4646-A377-4702673A728D}" styleName="Estilo claro 2 - Acento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9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10" Type="http://schemas.openxmlformats.org/officeDocument/2006/relationships/slide" Target="slides/slide9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4470FC-8F44-40B2-BE44-145871074E01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8B6D98C9-EE01-4F06-8F75-DFB69CF3DCCF}">
      <dgm:prSet phldrT="[Texto]" custT="1"/>
      <dgm:spPr/>
      <dgm:t>
        <a:bodyPr/>
        <a:lstStyle/>
        <a:p>
          <a:r>
            <a:rPr lang="es-ES" sz="2000" dirty="0" smtClean="0"/>
            <a:t>Solución a problemas y necesidades del departamento</a:t>
          </a:r>
          <a:endParaRPr lang="es-ES" sz="2000" dirty="0"/>
        </a:p>
      </dgm:t>
    </dgm:pt>
    <dgm:pt modelId="{3C00B08E-AAB3-4FA0-A638-70DFA1C9FDB6}" type="parTrans" cxnId="{4499DBFB-4F53-41DF-A0D4-2E55F5587BBF}">
      <dgm:prSet/>
      <dgm:spPr/>
      <dgm:t>
        <a:bodyPr/>
        <a:lstStyle/>
        <a:p>
          <a:endParaRPr lang="es-ES" sz="2400"/>
        </a:p>
      </dgm:t>
    </dgm:pt>
    <dgm:pt modelId="{71C6158C-0170-4A00-8010-EAD0B2924DED}" type="sibTrans" cxnId="{4499DBFB-4F53-41DF-A0D4-2E55F5587BBF}">
      <dgm:prSet/>
      <dgm:spPr/>
      <dgm:t>
        <a:bodyPr/>
        <a:lstStyle/>
        <a:p>
          <a:endParaRPr lang="es-ES" sz="2400"/>
        </a:p>
      </dgm:t>
    </dgm:pt>
    <dgm:pt modelId="{A90DF371-454D-4448-AA31-AF8DB8ADCC7E}">
      <dgm:prSet phldrT="[Texto]" custT="1"/>
      <dgm:spPr/>
      <dgm:t>
        <a:bodyPr/>
        <a:lstStyle/>
        <a:p>
          <a:r>
            <a:rPr lang="es-ES" sz="1600" dirty="0" smtClean="0"/>
            <a:t>PAED</a:t>
          </a:r>
          <a:endParaRPr lang="es-ES" sz="1600" dirty="0"/>
        </a:p>
      </dgm:t>
    </dgm:pt>
    <dgm:pt modelId="{8836BE60-C7B7-4177-AEE9-B6EC9E8A9C08}" type="parTrans" cxnId="{B2B590E1-3D3B-427B-9C0A-2A0551C7EB3C}">
      <dgm:prSet/>
      <dgm:spPr/>
      <dgm:t>
        <a:bodyPr/>
        <a:lstStyle/>
        <a:p>
          <a:endParaRPr lang="es-ES" sz="2400"/>
        </a:p>
      </dgm:t>
    </dgm:pt>
    <dgm:pt modelId="{8B3A7796-083D-4CED-9D8C-C2D8A1B2694E}" type="sibTrans" cxnId="{B2B590E1-3D3B-427B-9C0A-2A0551C7EB3C}">
      <dgm:prSet/>
      <dgm:spPr/>
      <dgm:t>
        <a:bodyPr/>
        <a:lstStyle/>
        <a:p>
          <a:endParaRPr lang="es-ES" sz="2400"/>
        </a:p>
      </dgm:t>
    </dgm:pt>
    <dgm:pt modelId="{2C4AFA44-8C4E-4877-83D8-0288A31B19CF}">
      <dgm:prSet phldrT="[Texto]" custT="1"/>
      <dgm:spPr/>
      <dgm:t>
        <a:bodyPr/>
        <a:lstStyle/>
        <a:p>
          <a:r>
            <a:rPr lang="es-ES" sz="1600" dirty="0" smtClean="0"/>
            <a:t>Plan de desarrollo departamental y municipal</a:t>
          </a:r>
          <a:endParaRPr lang="es-ES" sz="1600" dirty="0"/>
        </a:p>
      </dgm:t>
    </dgm:pt>
    <dgm:pt modelId="{1C5E2116-33BC-4C0D-9567-9939605749F8}" type="parTrans" cxnId="{859F7AEA-133B-4761-8ACC-9F33F23829AD}">
      <dgm:prSet/>
      <dgm:spPr/>
      <dgm:t>
        <a:bodyPr/>
        <a:lstStyle/>
        <a:p>
          <a:endParaRPr lang="es-ES" sz="2400"/>
        </a:p>
      </dgm:t>
    </dgm:pt>
    <dgm:pt modelId="{4EC6C375-14D2-4E4C-BCB5-C68C0B664FBE}" type="sibTrans" cxnId="{859F7AEA-133B-4761-8ACC-9F33F23829AD}">
      <dgm:prSet/>
      <dgm:spPr/>
      <dgm:t>
        <a:bodyPr/>
        <a:lstStyle/>
        <a:p>
          <a:endParaRPr lang="es-ES" sz="2400"/>
        </a:p>
      </dgm:t>
    </dgm:pt>
    <dgm:pt modelId="{5D47E893-8F28-4BBC-9516-5DF6778DC00D}">
      <dgm:prSet phldrT="[Texto]" custT="1"/>
      <dgm:spPr/>
      <dgm:t>
        <a:bodyPr/>
        <a:lstStyle/>
        <a:p>
          <a:r>
            <a:rPr lang="es-ES" sz="1600" dirty="0" smtClean="0"/>
            <a:t>SGR</a:t>
          </a:r>
          <a:endParaRPr lang="es-ES" sz="1600" dirty="0"/>
        </a:p>
      </dgm:t>
    </dgm:pt>
    <dgm:pt modelId="{18223CC1-ADC5-44C4-A7B8-B84FDAE8BE4C}" type="parTrans" cxnId="{0406B77E-6BF0-41A2-B9D4-E453EBD098CB}">
      <dgm:prSet/>
      <dgm:spPr/>
      <dgm:t>
        <a:bodyPr/>
        <a:lstStyle/>
        <a:p>
          <a:endParaRPr lang="es-ES" sz="2400"/>
        </a:p>
      </dgm:t>
    </dgm:pt>
    <dgm:pt modelId="{B59C4F80-BC4E-47B2-9428-0699B7CEF6FE}" type="sibTrans" cxnId="{0406B77E-6BF0-41A2-B9D4-E453EBD098CB}">
      <dgm:prSet/>
      <dgm:spPr/>
      <dgm:t>
        <a:bodyPr/>
        <a:lstStyle/>
        <a:p>
          <a:endParaRPr lang="es-ES" sz="2400"/>
        </a:p>
      </dgm:t>
    </dgm:pt>
    <dgm:pt modelId="{F6C35D78-5A7F-4FD7-A4B5-9A02C6961AA5}" type="pres">
      <dgm:prSet presAssocID="{8A4470FC-8F44-40B2-BE44-145871074E01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F66FFC7A-5D2A-4CE4-A3C9-98D170B17E21}" type="pres">
      <dgm:prSet presAssocID="{8B6D98C9-EE01-4F06-8F75-DFB69CF3DCCF}" presName="centerShape" presStyleLbl="node0" presStyleIdx="0" presStyleCnt="1"/>
      <dgm:spPr/>
      <dgm:t>
        <a:bodyPr/>
        <a:lstStyle/>
        <a:p>
          <a:endParaRPr lang="es-ES"/>
        </a:p>
      </dgm:t>
    </dgm:pt>
    <dgm:pt modelId="{8A7E57A4-052A-4BA8-869F-FA71EBF85E93}" type="pres">
      <dgm:prSet presAssocID="{A90DF371-454D-4448-AA31-AF8DB8ADCC7E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AD1E5EE-BF49-434C-82C8-EC9BD13E7A80}" type="pres">
      <dgm:prSet presAssocID="{A90DF371-454D-4448-AA31-AF8DB8ADCC7E}" presName="dummy" presStyleCnt="0"/>
      <dgm:spPr/>
    </dgm:pt>
    <dgm:pt modelId="{6C52DC8F-F4BA-4B65-B07F-478D06E1C321}" type="pres">
      <dgm:prSet presAssocID="{8B3A7796-083D-4CED-9D8C-C2D8A1B2694E}" presName="sibTrans" presStyleLbl="sibTrans2D1" presStyleIdx="0" presStyleCnt="3"/>
      <dgm:spPr/>
      <dgm:t>
        <a:bodyPr/>
        <a:lstStyle/>
        <a:p>
          <a:endParaRPr lang="es-ES"/>
        </a:p>
      </dgm:t>
    </dgm:pt>
    <dgm:pt modelId="{894A0F5B-3BA1-407E-8892-6D266D472813}" type="pres">
      <dgm:prSet presAssocID="{2C4AFA44-8C4E-4877-83D8-0288A31B19CF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62F51E8-C272-4954-BB35-597942C778C8}" type="pres">
      <dgm:prSet presAssocID="{2C4AFA44-8C4E-4877-83D8-0288A31B19CF}" presName="dummy" presStyleCnt="0"/>
      <dgm:spPr/>
    </dgm:pt>
    <dgm:pt modelId="{BC993CEE-3FA7-466B-B1B4-2CA85BF769C9}" type="pres">
      <dgm:prSet presAssocID="{4EC6C375-14D2-4E4C-BCB5-C68C0B664FBE}" presName="sibTrans" presStyleLbl="sibTrans2D1" presStyleIdx="1" presStyleCnt="3"/>
      <dgm:spPr/>
      <dgm:t>
        <a:bodyPr/>
        <a:lstStyle/>
        <a:p>
          <a:endParaRPr lang="es-ES"/>
        </a:p>
      </dgm:t>
    </dgm:pt>
    <dgm:pt modelId="{D9419F3E-64F7-4A23-B3AA-C294431CC2EB}" type="pres">
      <dgm:prSet presAssocID="{5D47E893-8F28-4BBC-9516-5DF6778DC00D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46DE8F6-D990-4216-BAF2-ED9277C7C27D}" type="pres">
      <dgm:prSet presAssocID="{5D47E893-8F28-4BBC-9516-5DF6778DC00D}" presName="dummy" presStyleCnt="0"/>
      <dgm:spPr/>
    </dgm:pt>
    <dgm:pt modelId="{2D5483D8-D1A7-4A2B-83D1-A9148294B1B1}" type="pres">
      <dgm:prSet presAssocID="{B59C4F80-BC4E-47B2-9428-0699B7CEF6FE}" presName="sibTrans" presStyleLbl="sibTrans2D1" presStyleIdx="2" presStyleCnt="3"/>
      <dgm:spPr/>
      <dgm:t>
        <a:bodyPr/>
        <a:lstStyle/>
        <a:p>
          <a:endParaRPr lang="es-ES"/>
        </a:p>
      </dgm:t>
    </dgm:pt>
  </dgm:ptLst>
  <dgm:cxnLst>
    <dgm:cxn modelId="{DA9C3DD4-3DCF-48D9-B470-F64DD2F95A67}" type="presOf" srcId="{8A4470FC-8F44-40B2-BE44-145871074E01}" destId="{F6C35D78-5A7F-4FD7-A4B5-9A02C6961AA5}" srcOrd="0" destOrd="0" presId="urn:microsoft.com/office/officeart/2005/8/layout/radial6"/>
    <dgm:cxn modelId="{C2036A7A-79C7-4182-BB48-AB8B0351C142}" type="presOf" srcId="{B59C4F80-BC4E-47B2-9428-0699B7CEF6FE}" destId="{2D5483D8-D1A7-4A2B-83D1-A9148294B1B1}" srcOrd="0" destOrd="0" presId="urn:microsoft.com/office/officeart/2005/8/layout/radial6"/>
    <dgm:cxn modelId="{E6E51D7F-3C26-446A-B0B3-D8C5A6AA9F61}" type="presOf" srcId="{8B6D98C9-EE01-4F06-8F75-DFB69CF3DCCF}" destId="{F66FFC7A-5D2A-4CE4-A3C9-98D170B17E21}" srcOrd="0" destOrd="0" presId="urn:microsoft.com/office/officeart/2005/8/layout/radial6"/>
    <dgm:cxn modelId="{979C1EB3-4132-4076-8BDC-01C45654C96E}" type="presOf" srcId="{8B3A7796-083D-4CED-9D8C-C2D8A1B2694E}" destId="{6C52DC8F-F4BA-4B65-B07F-478D06E1C321}" srcOrd="0" destOrd="0" presId="urn:microsoft.com/office/officeart/2005/8/layout/radial6"/>
    <dgm:cxn modelId="{4499DBFB-4F53-41DF-A0D4-2E55F5587BBF}" srcId="{8A4470FC-8F44-40B2-BE44-145871074E01}" destId="{8B6D98C9-EE01-4F06-8F75-DFB69CF3DCCF}" srcOrd="0" destOrd="0" parTransId="{3C00B08E-AAB3-4FA0-A638-70DFA1C9FDB6}" sibTransId="{71C6158C-0170-4A00-8010-EAD0B2924DED}"/>
    <dgm:cxn modelId="{0406B77E-6BF0-41A2-B9D4-E453EBD098CB}" srcId="{8B6D98C9-EE01-4F06-8F75-DFB69CF3DCCF}" destId="{5D47E893-8F28-4BBC-9516-5DF6778DC00D}" srcOrd="2" destOrd="0" parTransId="{18223CC1-ADC5-44C4-A7B8-B84FDAE8BE4C}" sibTransId="{B59C4F80-BC4E-47B2-9428-0699B7CEF6FE}"/>
    <dgm:cxn modelId="{B2B590E1-3D3B-427B-9C0A-2A0551C7EB3C}" srcId="{8B6D98C9-EE01-4F06-8F75-DFB69CF3DCCF}" destId="{A90DF371-454D-4448-AA31-AF8DB8ADCC7E}" srcOrd="0" destOrd="0" parTransId="{8836BE60-C7B7-4177-AEE9-B6EC9E8A9C08}" sibTransId="{8B3A7796-083D-4CED-9D8C-C2D8A1B2694E}"/>
    <dgm:cxn modelId="{89BEA8FE-18D9-4F39-82D3-85F63B6DE4A9}" type="presOf" srcId="{5D47E893-8F28-4BBC-9516-5DF6778DC00D}" destId="{D9419F3E-64F7-4A23-B3AA-C294431CC2EB}" srcOrd="0" destOrd="0" presId="urn:microsoft.com/office/officeart/2005/8/layout/radial6"/>
    <dgm:cxn modelId="{0B30E828-04E6-4FDA-A90F-944CC3E32E3C}" type="presOf" srcId="{A90DF371-454D-4448-AA31-AF8DB8ADCC7E}" destId="{8A7E57A4-052A-4BA8-869F-FA71EBF85E93}" srcOrd="0" destOrd="0" presId="urn:microsoft.com/office/officeart/2005/8/layout/radial6"/>
    <dgm:cxn modelId="{EA48632F-B200-4C7D-B32A-F61E4C4AB513}" type="presOf" srcId="{2C4AFA44-8C4E-4877-83D8-0288A31B19CF}" destId="{894A0F5B-3BA1-407E-8892-6D266D472813}" srcOrd="0" destOrd="0" presId="urn:microsoft.com/office/officeart/2005/8/layout/radial6"/>
    <dgm:cxn modelId="{859F7AEA-133B-4761-8ACC-9F33F23829AD}" srcId="{8B6D98C9-EE01-4F06-8F75-DFB69CF3DCCF}" destId="{2C4AFA44-8C4E-4877-83D8-0288A31B19CF}" srcOrd="1" destOrd="0" parTransId="{1C5E2116-33BC-4C0D-9567-9939605749F8}" sibTransId="{4EC6C375-14D2-4E4C-BCB5-C68C0B664FBE}"/>
    <dgm:cxn modelId="{9660AFD5-F742-4346-A42E-AF799F3588C7}" type="presOf" srcId="{4EC6C375-14D2-4E4C-BCB5-C68C0B664FBE}" destId="{BC993CEE-3FA7-466B-B1B4-2CA85BF769C9}" srcOrd="0" destOrd="0" presId="urn:microsoft.com/office/officeart/2005/8/layout/radial6"/>
    <dgm:cxn modelId="{A8491710-CB04-4998-A533-B560759EEAD5}" type="presParOf" srcId="{F6C35D78-5A7F-4FD7-A4B5-9A02C6961AA5}" destId="{F66FFC7A-5D2A-4CE4-A3C9-98D170B17E21}" srcOrd="0" destOrd="0" presId="urn:microsoft.com/office/officeart/2005/8/layout/radial6"/>
    <dgm:cxn modelId="{0992B445-3AF0-4CEF-AC6B-32830EDC8DB5}" type="presParOf" srcId="{F6C35D78-5A7F-4FD7-A4B5-9A02C6961AA5}" destId="{8A7E57A4-052A-4BA8-869F-FA71EBF85E93}" srcOrd="1" destOrd="0" presId="urn:microsoft.com/office/officeart/2005/8/layout/radial6"/>
    <dgm:cxn modelId="{C06D7940-4616-4E34-B59C-6CFAA86E1DE8}" type="presParOf" srcId="{F6C35D78-5A7F-4FD7-A4B5-9A02C6961AA5}" destId="{8AD1E5EE-BF49-434C-82C8-EC9BD13E7A80}" srcOrd="2" destOrd="0" presId="urn:microsoft.com/office/officeart/2005/8/layout/radial6"/>
    <dgm:cxn modelId="{8414E85E-921D-4B41-94F4-D4B293CF3DBB}" type="presParOf" srcId="{F6C35D78-5A7F-4FD7-A4B5-9A02C6961AA5}" destId="{6C52DC8F-F4BA-4B65-B07F-478D06E1C321}" srcOrd="3" destOrd="0" presId="urn:microsoft.com/office/officeart/2005/8/layout/radial6"/>
    <dgm:cxn modelId="{D500B5D5-E333-4841-8553-F2912DA924E7}" type="presParOf" srcId="{F6C35D78-5A7F-4FD7-A4B5-9A02C6961AA5}" destId="{894A0F5B-3BA1-407E-8892-6D266D472813}" srcOrd="4" destOrd="0" presId="urn:microsoft.com/office/officeart/2005/8/layout/radial6"/>
    <dgm:cxn modelId="{280916A3-69F1-42DF-9564-B9625C63B83C}" type="presParOf" srcId="{F6C35D78-5A7F-4FD7-A4B5-9A02C6961AA5}" destId="{B62F51E8-C272-4954-BB35-597942C778C8}" srcOrd="5" destOrd="0" presId="urn:microsoft.com/office/officeart/2005/8/layout/radial6"/>
    <dgm:cxn modelId="{BA6716C7-8353-4223-B5BD-423363E95AC6}" type="presParOf" srcId="{F6C35D78-5A7F-4FD7-A4B5-9A02C6961AA5}" destId="{BC993CEE-3FA7-466B-B1B4-2CA85BF769C9}" srcOrd="6" destOrd="0" presId="urn:microsoft.com/office/officeart/2005/8/layout/radial6"/>
    <dgm:cxn modelId="{C8B2134D-3256-4CAE-BACB-B20C65C601EA}" type="presParOf" srcId="{F6C35D78-5A7F-4FD7-A4B5-9A02C6961AA5}" destId="{D9419F3E-64F7-4A23-B3AA-C294431CC2EB}" srcOrd="7" destOrd="0" presId="urn:microsoft.com/office/officeart/2005/8/layout/radial6"/>
    <dgm:cxn modelId="{45743677-6E87-4DFF-87D6-39839136D696}" type="presParOf" srcId="{F6C35D78-5A7F-4FD7-A4B5-9A02C6961AA5}" destId="{846DE8F6-D990-4216-BAF2-ED9277C7C27D}" srcOrd="8" destOrd="0" presId="urn:microsoft.com/office/officeart/2005/8/layout/radial6"/>
    <dgm:cxn modelId="{5060AA53-E50C-4894-BF11-705D143D7F5D}" type="presParOf" srcId="{F6C35D78-5A7F-4FD7-A4B5-9A02C6961AA5}" destId="{2D5483D8-D1A7-4A2B-83D1-A9148294B1B1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s-CO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1763579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7" name="Google Shape;8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8" name="Google Shape;88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s-CO"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947406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4" name="Google Shape;9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7202283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60469d042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60469d0428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g60469d0428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s-CO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020579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60469d0428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60469d0428_0_3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g60469d0428_0_3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s-CO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530770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60469d0428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60469d0428_0_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g60469d0428_0_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s-CO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456680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60469d0428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60469d0428_0_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g60469d0428_0_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s-CO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764133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60469d0428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60469d0428_0_4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g60469d0428_0_4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s-CO"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094539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4" name="Google Shape;19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4310151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6"/>
          <p:cNvSpPr txBox="1">
            <a:spLocks noGrp="1"/>
          </p:cNvSpPr>
          <p:nvPr>
            <p:ph type="ctrTitle"/>
          </p:nvPr>
        </p:nvSpPr>
        <p:spPr>
          <a:xfrm>
            <a:off x="1065213" y="304800"/>
            <a:ext cx="7091361" cy="27939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6"/>
          <p:cNvSpPr txBox="1">
            <a:spLocks noGrp="1"/>
          </p:cNvSpPr>
          <p:nvPr>
            <p:ph type="subTitle" idx="1"/>
          </p:nvPr>
        </p:nvSpPr>
        <p:spPr>
          <a:xfrm>
            <a:off x="1065213" y="3108804"/>
            <a:ext cx="7091361" cy="8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920"/>
              <a:buNone/>
              <a:defRPr sz="2400">
                <a:solidFill>
                  <a:schemeClr val="accent2"/>
                </a:solidFill>
              </a:defRPr>
            </a:lvl1pPr>
            <a:lvl2pPr lvl="1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16"/>
          <p:cNvSpPr txBox="1">
            <a:spLocks noGrp="1"/>
          </p:cNvSpPr>
          <p:nvPr>
            <p:ph type="dt" idx="10"/>
          </p:nvPr>
        </p:nvSpPr>
        <p:spPr>
          <a:xfrm>
            <a:off x="253576" y="6505078"/>
            <a:ext cx="964036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6"/>
          <p:cNvSpPr txBox="1">
            <a:spLocks noGrp="1"/>
          </p:cNvSpPr>
          <p:nvPr>
            <p:ph type="ftr" idx="11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6"/>
          <p:cNvSpPr txBox="1">
            <a:spLocks noGrp="1"/>
          </p:cNvSpPr>
          <p:nvPr>
            <p:ph type="sldNum" idx="12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contenido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7"/>
          <p:cNvSpPr txBox="1">
            <a:spLocks noGrp="1"/>
          </p:cNvSpPr>
          <p:nvPr>
            <p:ph type="title"/>
          </p:nvPr>
        </p:nvSpPr>
        <p:spPr>
          <a:xfrm>
            <a:off x="2208213" y="304800"/>
            <a:ext cx="9372600" cy="1200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7"/>
          <p:cNvSpPr txBox="1">
            <a:spLocks noGrp="1"/>
          </p:cNvSpPr>
          <p:nvPr>
            <p:ph type="body" idx="1"/>
          </p:nvPr>
        </p:nvSpPr>
        <p:spPr>
          <a:xfrm>
            <a:off x="2208213" y="1600200"/>
            <a:ext cx="93726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1pPr>
            <a:lvl2pPr marL="914400" lvl="1" indent="-32004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2pPr>
            <a:lvl3pPr marL="1371600" lvl="2" indent="-320039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3pPr>
            <a:lvl4pPr marL="1828800" lvl="3" indent="-320039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4pPr>
            <a:lvl5pPr marL="2286000" lvl="4" indent="-320039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5pPr>
            <a:lvl6pPr marL="2743200" lvl="5" indent="-320039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6pPr>
            <a:lvl7pPr marL="3200400" lvl="6" indent="-320039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7pPr>
            <a:lvl8pPr marL="3657600" lvl="7" indent="-32004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8pPr>
            <a:lvl9pPr marL="4114800" lvl="8" indent="-32004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9pPr>
          </a:lstStyle>
          <a:p>
            <a:endParaRPr/>
          </a:p>
        </p:txBody>
      </p:sp>
      <p:sp>
        <p:nvSpPr>
          <p:cNvPr id="24" name="Google Shape;24;p17"/>
          <p:cNvSpPr txBox="1">
            <a:spLocks noGrp="1"/>
          </p:cNvSpPr>
          <p:nvPr>
            <p:ph type="dt" idx="10"/>
          </p:nvPr>
        </p:nvSpPr>
        <p:spPr>
          <a:xfrm>
            <a:off x="253576" y="6505078"/>
            <a:ext cx="964036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7"/>
          <p:cNvSpPr txBox="1">
            <a:spLocks noGrp="1"/>
          </p:cNvSpPr>
          <p:nvPr>
            <p:ph type="ftr" idx="11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7"/>
          <p:cNvSpPr txBox="1">
            <a:spLocks noGrp="1"/>
          </p:cNvSpPr>
          <p:nvPr>
            <p:ph type="sldNum" idx="12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2"/>
          <p:cNvSpPr txBox="1">
            <a:spLocks noGrp="1"/>
          </p:cNvSpPr>
          <p:nvPr>
            <p:ph type="title"/>
          </p:nvPr>
        </p:nvSpPr>
        <p:spPr>
          <a:xfrm>
            <a:off x="2208213" y="304800"/>
            <a:ext cx="9372600" cy="1200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2"/>
          <p:cNvSpPr txBox="1">
            <a:spLocks noGrp="1"/>
          </p:cNvSpPr>
          <p:nvPr>
            <p:ph type="body" idx="1"/>
          </p:nvPr>
        </p:nvSpPr>
        <p:spPr>
          <a:xfrm>
            <a:off x="2208213" y="1600200"/>
            <a:ext cx="4572000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80"/>
              <a:buNone/>
              <a:defRPr sz="2100" b="0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sz="1600" b="1"/>
            </a:lvl9pPr>
          </a:lstStyle>
          <a:p>
            <a:endParaRPr/>
          </a:p>
        </p:txBody>
      </p:sp>
      <p:sp>
        <p:nvSpPr>
          <p:cNvPr id="58" name="Google Shape;58;p22"/>
          <p:cNvSpPr txBox="1">
            <a:spLocks noGrp="1"/>
          </p:cNvSpPr>
          <p:nvPr>
            <p:ph type="body" idx="2"/>
          </p:nvPr>
        </p:nvSpPr>
        <p:spPr>
          <a:xfrm>
            <a:off x="2208213" y="2505075"/>
            <a:ext cx="4572000" cy="3337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1pPr>
            <a:lvl2pPr marL="914400" lvl="1" indent="-32004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2pPr>
            <a:lvl3pPr marL="1371600" lvl="2" indent="-320039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3pPr>
            <a:lvl4pPr marL="1828800" lvl="3" indent="-320039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4pPr>
            <a:lvl5pPr marL="2286000" lvl="4" indent="-320039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5pPr>
            <a:lvl6pPr marL="2743200" lvl="5" indent="-320039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6pPr>
            <a:lvl7pPr marL="3200400" lvl="6" indent="-320039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7pPr>
            <a:lvl8pPr marL="3657600" lvl="7" indent="-32004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8pPr>
            <a:lvl9pPr marL="4114800" lvl="8" indent="-32004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9pPr>
          </a:lstStyle>
          <a:p>
            <a:endParaRPr/>
          </a:p>
        </p:txBody>
      </p:sp>
      <p:sp>
        <p:nvSpPr>
          <p:cNvPr id="59" name="Google Shape;59;p22"/>
          <p:cNvSpPr txBox="1">
            <a:spLocks noGrp="1"/>
          </p:cNvSpPr>
          <p:nvPr>
            <p:ph type="body" idx="3"/>
          </p:nvPr>
        </p:nvSpPr>
        <p:spPr>
          <a:xfrm>
            <a:off x="7008813" y="1600200"/>
            <a:ext cx="4572000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80"/>
              <a:buNone/>
              <a:defRPr sz="2100" b="0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sz="1600" b="1"/>
            </a:lvl9pPr>
          </a:lstStyle>
          <a:p>
            <a:endParaRPr/>
          </a:p>
        </p:txBody>
      </p:sp>
      <p:sp>
        <p:nvSpPr>
          <p:cNvPr id="60" name="Google Shape;60;p22"/>
          <p:cNvSpPr txBox="1">
            <a:spLocks noGrp="1"/>
          </p:cNvSpPr>
          <p:nvPr>
            <p:ph type="body" idx="4"/>
          </p:nvPr>
        </p:nvSpPr>
        <p:spPr>
          <a:xfrm>
            <a:off x="7008813" y="2505075"/>
            <a:ext cx="4572000" cy="3337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1pPr>
            <a:lvl2pPr marL="914400" lvl="1" indent="-32004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2pPr>
            <a:lvl3pPr marL="1371600" lvl="2" indent="-320039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3pPr>
            <a:lvl4pPr marL="1828800" lvl="3" indent="-320039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4pPr>
            <a:lvl5pPr marL="2286000" lvl="4" indent="-320039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5pPr>
            <a:lvl6pPr marL="2743200" lvl="5" indent="-320039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6pPr>
            <a:lvl7pPr marL="3200400" lvl="6" indent="-320039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7pPr>
            <a:lvl8pPr marL="3657600" lvl="7" indent="-32004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8pPr>
            <a:lvl9pPr marL="4114800" lvl="8" indent="-32004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9pPr>
          </a:lstStyle>
          <a:p>
            <a:endParaRPr/>
          </a:p>
        </p:txBody>
      </p:sp>
      <p:sp>
        <p:nvSpPr>
          <p:cNvPr id="61" name="Google Shape;61;p22"/>
          <p:cNvSpPr txBox="1">
            <a:spLocks noGrp="1"/>
          </p:cNvSpPr>
          <p:nvPr>
            <p:ph type="dt" idx="10"/>
          </p:nvPr>
        </p:nvSpPr>
        <p:spPr>
          <a:xfrm>
            <a:off x="253576" y="6505078"/>
            <a:ext cx="964036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22"/>
          <p:cNvSpPr txBox="1">
            <a:spLocks noGrp="1"/>
          </p:cNvSpPr>
          <p:nvPr>
            <p:ph type="ftr" idx="11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2"/>
          <p:cNvSpPr txBox="1">
            <a:spLocks noGrp="1"/>
          </p:cNvSpPr>
          <p:nvPr>
            <p:ph type="sldNum" idx="12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 type="titleOnly">
  <p:cSld name="TITLE_ONLY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3"/>
          <p:cNvSpPr txBox="1">
            <a:spLocks noGrp="1"/>
          </p:cNvSpPr>
          <p:nvPr>
            <p:ph type="title"/>
          </p:nvPr>
        </p:nvSpPr>
        <p:spPr>
          <a:xfrm>
            <a:off x="2208213" y="304800"/>
            <a:ext cx="9372600" cy="1200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3"/>
          <p:cNvSpPr txBox="1">
            <a:spLocks noGrp="1"/>
          </p:cNvSpPr>
          <p:nvPr>
            <p:ph type="dt" idx="10"/>
          </p:nvPr>
        </p:nvSpPr>
        <p:spPr>
          <a:xfrm>
            <a:off x="253576" y="6505078"/>
            <a:ext cx="964036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3"/>
          <p:cNvSpPr txBox="1">
            <a:spLocks noGrp="1"/>
          </p:cNvSpPr>
          <p:nvPr>
            <p:ph type="ftr" idx="11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23"/>
          <p:cNvSpPr txBox="1">
            <a:spLocks noGrp="1"/>
          </p:cNvSpPr>
          <p:nvPr>
            <p:ph type="sldNum" idx="12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4"/>
          <p:cNvSpPr txBox="1">
            <a:spLocks noGrp="1"/>
          </p:cNvSpPr>
          <p:nvPr>
            <p:ph type="dt" idx="10"/>
          </p:nvPr>
        </p:nvSpPr>
        <p:spPr>
          <a:xfrm>
            <a:off x="253576" y="6505078"/>
            <a:ext cx="964036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4"/>
          <p:cNvSpPr txBox="1">
            <a:spLocks noGrp="1"/>
          </p:cNvSpPr>
          <p:nvPr>
            <p:ph type="ftr" idx="11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4"/>
          <p:cNvSpPr txBox="1">
            <a:spLocks noGrp="1"/>
          </p:cNvSpPr>
          <p:nvPr>
            <p:ph type="sldNum" idx="12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5"/>
          <p:cNvSpPr txBox="1">
            <a:spLocks noGrp="1"/>
          </p:cNvSpPr>
          <p:nvPr>
            <p:ph type="title"/>
          </p:nvPr>
        </p:nvSpPr>
        <p:spPr>
          <a:xfrm>
            <a:off x="2208213" y="304800"/>
            <a:ext cx="9372600" cy="1200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25"/>
          <p:cNvSpPr txBox="1">
            <a:spLocks noGrp="1"/>
          </p:cNvSpPr>
          <p:nvPr>
            <p:ph type="body" idx="1"/>
          </p:nvPr>
        </p:nvSpPr>
        <p:spPr>
          <a:xfrm rot="5400000">
            <a:off x="4837113" y="-1028700"/>
            <a:ext cx="4114800" cy="937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1pPr>
            <a:lvl2pPr marL="914400" lvl="1" indent="-32004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2pPr>
            <a:lvl3pPr marL="1371600" lvl="2" indent="-320039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3pPr>
            <a:lvl4pPr marL="1828800" lvl="3" indent="-320039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4pPr>
            <a:lvl5pPr marL="2286000" lvl="4" indent="-320039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5pPr>
            <a:lvl6pPr marL="2743200" lvl="5" indent="-320039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6pPr>
            <a:lvl7pPr marL="3200400" lvl="6" indent="-320039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7pPr>
            <a:lvl8pPr marL="3657600" lvl="7" indent="-32004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8pPr>
            <a:lvl9pPr marL="4114800" lvl="8" indent="-32004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9pPr>
          </a:lstStyle>
          <a:p>
            <a:endParaRPr/>
          </a:p>
        </p:txBody>
      </p:sp>
      <p:sp>
        <p:nvSpPr>
          <p:cNvPr id="76" name="Google Shape;76;p25"/>
          <p:cNvSpPr txBox="1">
            <a:spLocks noGrp="1"/>
          </p:cNvSpPr>
          <p:nvPr>
            <p:ph type="dt" idx="10"/>
          </p:nvPr>
        </p:nvSpPr>
        <p:spPr>
          <a:xfrm>
            <a:off x="253576" y="6505078"/>
            <a:ext cx="964036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5"/>
          <p:cNvSpPr txBox="1">
            <a:spLocks noGrp="1"/>
          </p:cNvSpPr>
          <p:nvPr>
            <p:ph type="ftr" idx="11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5"/>
          <p:cNvSpPr txBox="1">
            <a:spLocks noGrp="1"/>
          </p:cNvSpPr>
          <p:nvPr>
            <p:ph type="sldNum" idx="12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6"/>
          <p:cNvSpPr txBox="1">
            <a:spLocks noGrp="1"/>
          </p:cNvSpPr>
          <p:nvPr>
            <p:ph type="title"/>
          </p:nvPr>
        </p:nvSpPr>
        <p:spPr>
          <a:xfrm rot="5400000">
            <a:off x="8017814" y="2152001"/>
            <a:ext cx="5410200" cy="1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26"/>
          <p:cNvSpPr txBox="1">
            <a:spLocks noGrp="1"/>
          </p:cNvSpPr>
          <p:nvPr>
            <p:ph type="body" idx="1"/>
          </p:nvPr>
        </p:nvSpPr>
        <p:spPr>
          <a:xfrm rot="5400000">
            <a:off x="3256107" y="-741506"/>
            <a:ext cx="5410200" cy="750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1pPr>
            <a:lvl2pPr marL="914400" lvl="1" indent="-32004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2pPr>
            <a:lvl3pPr marL="1371600" lvl="2" indent="-320039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3pPr>
            <a:lvl4pPr marL="1828800" lvl="3" indent="-320039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4pPr>
            <a:lvl5pPr marL="2286000" lvl="4" indent="-320039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5pPr>
            <a:lvl6pPr marL="2743200" lvl="5" indent="-320039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6pPr>
            <a:lvl7pPr marL="3200400" lvl="6" indent="-320039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7pPr>
            <a:lvl8pPr marL="3657600" lvl="7" indent="-32004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8pPr>
            <a:lvl9pPr marL="4114800" lvl="8" indent="-32004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9pPr>
          </a:lstStyle>
          <a:p>
            <a:endParaRPr/>
          </a:p>
        </p:txBody>
      </p:sp>
      <p:sp>
        <p:nvSpPr>
          <p:cNvPr id="82" name="Google Shape;82;p26"/>
          <p:cNvSpPr txBox="1">
            <a:spLocks noGrp="1"/>
          </p:cNvSpPr>
          <p:nvPr>
            <p:ph type="dt" idx="10"/>
          </p:nvPr>
        </p:nvSpPr>
        <p:spPr>
          <a:xfrm>
            <a:off x="253576" y="6505078"/>
            <a:ext cx="964036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6"/>
          <p:cNvSpPr txBox="1">
            <a:spLocks noGrp="1"/>
          </p:cNvSpPr>
          <p:nvPr>
            <p:ph type="ftr" idx="11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26"/>
          <p:cNvSpPr txBox="1">
            <a:spLocks noGrp="1"/>
          </p:cNvSpPr>
          <p:nvPr>
            <p:ph type="sldNum" idx="12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9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5"/>
          <p:cNvSpPr txBox="1">
            <a:spLocks noGrp="1"/>
          </p:cNvSpPr>
          <p:nvPr>
            <p:ph type="title"/>
          </p:nvPr>
        </p:nvSpPr>
        <p:spPr>
          <a:xfrm>
            <a:off x="2208213" y="304800"/>
            <a:ext cx="9372600" cy="1200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5"/>
          <p:cNvSpPr txBox="1">
            <a:spLocks noGrp="1"/>
          </p:cNvSpPr>
          <p:nvPr>
            <p:ph type="body" idx="1"/>
          </p:nvPr>
        </p:nvSpPr>
        <p:spPr>
          <a:xfrm>
            <a:off x="2208213" y="1600200"/>
            <a:ext cx="93726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302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2004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988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9719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972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972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972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972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972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5"/>
          <p:cNvSpPr txBox="1">
            <a:spLocks noGrp="1"/>
          </p:cNvSpPr>
          <p:nvPr>
            <p:ph type="dt" idx="10"/>
          </p:nvPr>
        </p:nvSpPr>
        <p:spPr>
          <a:xfrm>
            <a:off x="253576" y="6505078"/>
            <a:ext cx="964036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5"/>
          <p:cNvSpPr txBox="1">
            <a:spLocks noGrp="1"/>
          </p:cNvSpPr>
          <p:nvPr>
            <p:ph type="ftr" idx="11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5"/>
          <p:cNvSpPr txBox="1">
            <a:spLocks noGrp="1"/>
          </p:cNvSpPr>
          <p:nvPr>
            <p:ph type="sldNum" idx="12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  <p:sldLayoutId id="2147483656" r:id="rId4"/>
    <p:sldLayoutId id="2147483657" r:id="rId5"/>
    <p:sldLayoutId id="2147483658" r:id="rId6"/>
    <p:sldLayoutId id="2147483659" r:id="rId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2.png"/><Relationship Id="rId4" Type="http://schemas.openxmlformats.org/officeDocument/2006/relationships/notesSlide" Target="../notesSlides/notesSlide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"/>
          <p:cNvSpPr txBox="1">
            <a:spLocks noGrp="1"/>
          </p:cNvSpPr>
          <p:nvPr>
            <p:ph type="ctrTitle"/>
          </p:nvPr>
        </p:nvSpPr>
        <p:spPr>
          <a:xfrm>
            <a:off x="569691" y="204725"/>
            <a:ext cx="10043345" cy="27939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Helvetica Neue"/>
              <a:buNone/>
            </a:pPr>
            <a:r>
              <a:rPr lang="es-CO" sz="4000" b="1" dirty="0" smtClean="0">
                <a:latin typeface="Helvetica Neue"/>
                <a:ea typeface="Helvetica Neue"/>
                <a:cs typeface="Helvetica Neue"/>
                <a:sym typeface="Helvetica Neue"/>
              </a:rPr>
              <a:t>Aula - vereda- </a:t>
            </a:r>
            <a:r>
              <a:rPr lang="es-CO" sz="4000" b="1" dirty="0">
                <a:latin typeface="Helvetica Neue"/>
                <a:ea typeface="Helvetica Neue"/>
                <a:cs typeface="Helvetica Neue"/>
                <a:sym typeface="Helvetica Neue"/>
              </a:rPr>
              <a:t>ciudad</a:t>
            </a:r>
            <a:br>
              <a:rPr lang="es-CO" sz="4000" b="1" dirty="0"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s-CO" sz="4000" b="1" dirty="0">
                <a:latin typeface="Helvetica Neue"/>
                <a:ea typeface="Helvetica Neue"/>
                <a:cs typeface="Helvetica Neue"/>
                <a:sym typeface="Helvetica Neue"/>
              </a:rPr>
              <a:t>“Una ruta de ciencia para el </a:t>
            </a:r>
            <a:r>
              <a:rPr lang="es-CO" sz="4000" b="1" dirty="0" smtClean="0">
                <a:latin typeface="Helvetica Neue"/>
                <a:ea typeface="Helvetica Neue"/>
                <a:cs typeface="Helvetica Neue"/>
                <a:sym typeface="Helvetica Neue"/>
              </a:rPr>
              <a:t>Quindío</a:t>
            </a:r>
            <a:r>
              <a:rPr lang="es-CO" sz="4000" b="1" dirty="0">
                <a:latin typeface="Helvetica Neue"/>
                <a:ea typeface="Helvetica Neue"/>
                <a:cs typeface="Helvetica Neue"/>
                <a:sym typeface="Helvetica Neue"/>
              </a:rPr>
              <a:t>”</a:t>
            </a:r>
            <a:endParaRPr dirty="0"/>
          </a:p>
        </p:txBody>
      </p:sp>
      <p:sp>
        <p:nvSpPr>
          <p:cNvPr id="91" name="Google Shape;91;p1"/>
          <p:cNvSpPr txBox="1">
            <a:spLocks noGrp="1"/>
          </p:cNvSpPr>
          <p:nvPr>
            <p:ph type="subTitle" idx="1"/>
          </p:nvPr>
        </p:nvSpPr>
        <p:spPr>
          <a:xfrm>
            <a:off x="269888" y="3602845"/>
            <a:ext cx="7884761" cy="20484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920"/>
              <a:buNone/>
            </a:pPr>
            <a:r>
              <a:rPr lang="es-CO" b="1" dirty="0">
                <a:solidFill>
                  <a:srgbClr val="0070C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Alianza</a:t>
            </a:r>
            <a:endParaRPr dirty="0"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920"/>
              <a:buNone/>
            </a:pPr>
            <a:r>
              <a:rPr lang="es-CO" b="1" dirty="0">
                <a:solidFill>
                  <a:srgbClr val="0070C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Universidad Santo Tomás</a:t>
            </a:r>
            <a:endParaRPr dirty="0"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920"/>
              <a:buNone/>
            </a:pPr>
            <a:r>
              <a:rPr lang="es-CO" b="1" dirty="0">
                <a:solidFill>
                  <a:srgbClr val="0070C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Institución educativa el Laurel</a:t>
            </a:r>
            <a:endParaRPr dirty="0"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920"/>
              <a:buNone/>
            </a:pPr>
            <a:r>
              <a:rPr lang="es-CO" b="1" dirty="0">
                <a:solidFill>
                  <a:srgbClr val="0070C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Institución </a:t>
            </a:r>
            <a:r>
              <a:rPr lang="es-CO" b="1" dirty="0" smtClean="0">
                <a:solidFill>
                  <a:srgbClr val="0070C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educativa </a:t>
            </a:r>
            <a:r>
              <a:rPr lang="es-CO" b="1" dirty="0">
                <a:solidFill>
                  <a:srgbClr val="0070C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Naranjal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60469d0428_0_22"/>
          <p:cNvSpPr txBox="1">
            <a:spLocks noGrp="1"/>
          </p:cNvSpPr>
          <p:nvPr>
            <p:ph type="title"/>
          </p:nvPr>
        </p:nvSpPr>
        <p:spPr>
          <a:xfrm>
            <a:off x="2134075" y="402200"/>
            <a:ext cx="8649000" cy="6363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dirty="0"/>
              <a:t>Entradas para la Estrategia</a:t>
            </a:r>
            <a:endParaRPr dirty="0"/>
          </a:p>
        </p:txBody>
      </p:sp>
      <p:graphicFrame>
        <p:nvGraphicFramePr>
          <p:cNvPr id="125" name="Google Shape;125;g60469d0428_0_22"/>
          <p:cNvGraphicFramePr/>
          <p:nvPr>
            <p:extLst>
              <p:ext uri="{D42A27DB-BD31-4B8C-83A1-F6EECF244321}">
                <p14:modId xmlns:p14="http://schemas.microsoft.com/office/powerpoint/2010/main" val="2165895499"/>
              </p:ext>
            </p:extLst>
          </p:nvPr>
        </p:nvGraphicFramePr>
        <p:xfrm>
          <a:off x="2134075" y="1655825"/>
          <a:ext cx="8799750" cy="3514562"/>
        </p:xfrm>
        <a:graphic>
          <a:graphicData uri="http://schemas.openxmlformats.org/drawingml/2006/table">
            <a:tbl>
              <a:tblPr>
                <a:tableStyleId>{F2DE63D5-997A-4646-A377-4702673A728D}</a:tableStyleId>
              </a:tblPr>
              <a:tblGrid>
                <a:gridCol w="414372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65602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7516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/>
                        <a:t>                               Alertas </a:t>
                      </a:r>
                      <a:endParaRPr sz="1600"/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/>
                        <a:t> </a:t>
                      </a:r>
                      <a:endParaRPr sz="1600" b="1"/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/>
                        <a:t>Oportunidad</a:t>
                      </a:r>
                      <a:endParaRPr sz="1600" b="1"/>
                    </a:p>
                  </a:txBody>
                  <a:tcPr marL="68575" marR="68575" marT="91425" marB="91425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4085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dirty="0"/>
                        <a:t>Subutilización del suelo  	                            </a:t>
                      </a:r>
                      <a:endParaRPr sz="1600" dirty="0"/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/>
                        <a:t>Cultivo de alto rendimiento y tradicional</a:t>
                      </a:r>
                      <a:endParaRPr sz="1600"/>
                    </a:p>
                  </a:txBody>
                  <a:tcPr marL="68575" marR="68575" marT="91425" marB="91425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4085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/>
                        <a:t>Prácticas agrícolas                                           </a:t>
                      </a:r>
                      <a:endParaRPr sz="1600"/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/>
                        <a:t>Manejo integral de plagas de principio ecológico</a:t>
                      </a:r>
                      <a:endParaRPr sz="1600"/>
                    </a:p>
                  </a:txBody>
                  <a:tcPr marL="68575" marR="68575" marT="91425" marB="91425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4085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dirty="0"/>
                        <a:t>Agua        </a:t>
                      </a:r>
                      <a:r>
                        <a:rPr lang="es-CO" sz="1600" dirty="0" smtClean="0"/>
                        <a:t>                    </a:t>
                      </a:r>
                      <a:r>
                        <a:rPr lang="es-CO" sz="1600" dirty="0"/>
                        <a:t>	                               </a:t>
                      </a:r>
                      <a:endParaRPr sz="1600" dirty="0"/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/>
                        <a:t>Remediación – Optimización y control</a:t>
                      </a:r>
                      <a:endParaRPr sz="1600"/>
                    </a:p>
                  </a:txBody>
                  <a:tcPr marL="68575" marR="68575" marT="91425" marB="91425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4085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dirty="0"/>
                        <a:t>Desperdicio de subproductos                    	</a:t>
                      </a:r>
                      <a:endParaRPr sz="1600" dirty="0"/>
                    </a:p>
                  </a:txBody>
                  <a:tcPr marL="68575" marR="6857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600" dirty="0"/>
                        <a:t>Valor agregado</a:t>
                      </a:r>
                      <a:endParaRPr sz="1600" dirty="0"/>
                    </a:p>
                  </a:txBody>
                  <a:tcPr marL="68575" marR="68575" marT="91425" marB="91425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Rectángulo redondeado 1"/>
          <p:cNvSpPr/>
          <p:nvPr/>
        </p:nvSpPr>
        <p:spPr>
          <a:xfrm>
            <a:off x="3103418" y="5514109"/>
            <a:ext cx="6165273" cy="1149927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800" dirty="0" smtClean="0"/>
              <a:t>Línea base y una ruta de apropiación</a:t>
            </a:r>
            <a:endParaRPr lang="es-CO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60469d0428_0_47"/>
          <p:cNvSpPr txBox="1">
            <a:spLocks noGrp="1"/>
          </p:cNvSpPr>
          <p:nvPr>
            <p:ph type="title"/>
          </p:nvPr>
        </p:nvSpPr>
        <p:spPr>
          <a:xfrm>
            <a:off x="7330905" y="195386"/>
            <a:ext cx="3658200" cy="6201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dirty="0"/>
              <a:t>Componentes</a:t>
            </a:r>
            <a:endParaRPr dirty="0"/>
          </a:p>
        </p:txBody>
      </p:sp>
      <p:sp>
        <p:nvSpPr>
          <p:cNvPr id="132" name="Google Shape;132;g60469d0428_0_47"/>
          <p:cNvSpPr txBox="1">
            <a:spLocks noGrp="1"/>
          </p:cNvSpPr>
          <p:nvPr>
            <p:ph type="body" idx="1"/>
          </p:nvPr>
        </p:nvSpPr>
        <p:spPr>
          <a:xfrm>
            <a:off x="484909" y="345120"/>
            <a:ext cx="11291455" cy="4986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17500" algn="l" rtl="0">
              <a:lnSpc>
                <a:spcPct val="109090"/>
              </a:lnSpc>
              <a:spcBef>
                <a:spcPts val="1200"/>
              </a:spcBef>
              <a:spcAft>
                <a:spcPts val="0"/>
              </a:spcAft>
              <a:buClr>
                <a:srgbClr val="263238"/>
              </a:buClr>
              <a:buSzPts val="1400"/>
              <a:buAutoNum type="arabicPeriod"/>
            </a:pPr>
            <a:r>
              <a:rPr lang="es-CO" sz="1400" b="1" dirty="0">
                <a:solidFill>
                  <a:srgbClr val="263238"/>
                </a:solidFill>
              </a:rPr>
              <a:t>PARTICIPACIÓN CIUDADANA EN  </a:t>
            </a:r>
            <a:r>
              <a:rPr lang="es-CO" sz="1400" b="1" dirty="0" err="1">
                <a:solidFill>
                  <a:srgbClr val="263238"/>
                </a:solidFill>
              </a:rPr>
              <a:t>CTeI</a:t>
            </a:r>
            <a:endParaRPr sz="1400" b="1" dirty="0">
              <a:solidFill>
                <a:srgbClr val="263238"/>
              </a:solidFill>
            </a:endParaRPr>
          </a:p>
          <a:p>
            <a:pPr marL="0" lvl="0" indent="0" algn="l" rtl="0">
              <a:lnSpc>
                <a:spcPct val="10909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s-CO" sz="1400" dirty="0">
                <a:solidFill>
                  <a:srgbClr val="263238"/>
                </a:solidFill>
              </a:rPr>
              <a:t>Encuentro ciudadano centrado en el reconocimiento de las capacidades agrícolas y la producción del plátano </a:t>
            </a:r>
            <a:endParaRPr sz="1400" dirty="0">
              <a:solidFill>
                <a:srgbClr val="263238"/>
              </a:solidFill>
            </a:endParaRPr>
          </a:p>
          <a:p>
            <a:pPr marL="0" lvl="0" indent="0" algn="l" rtl="0">
              <a:lnSpc>
                <a:spcPct val="10909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s-CO" sz="1400" dirty="0">
                <a:solidFill>
                  <a:srgbClr val="263238"/>
                </a:solidFill>
              </a:rPr>
              <a:t>elaboración de documentos  memoria </a:t>
            </a:r>
            <a:endParaRPr sz="1400" dirty="0">
              <a:solidFill>
                <a:srgbClr val="263238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s-CO" sz="1400" b="1" dirty="0">
                <a:solidFill>
                  <a:srgbClr val="263238"/>
                </a:solidFill>
              </a:rPr>
              <a:t>  2.  COMUNICACIÓN CON ENFOQUE EN CIENCIA TECNOLOGÍA EN CIENCIA TECNOLOGÍA Y SOCIEDAD</a:t>
            </a:r>
            <a:endParaRPr sz="1400" b="1" dirty="0">
              <a:solidFill>
                <a:srgbClr val="263238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1" dirty="0">
              <a:solidFill>
                <a:srgbClr val="263238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400" dirty="0">
                <a:solidFill>
                  <a:srgbClr val="263238"/>
                </a:solidFill>
              </a:rPr>
              <a:t>Recopilación de la experiencia agrícola para generar App que permitan monitoreo de </a:t>
            </a:r>
            <a:r>
              <a:rPr lang="es-CO" sz="1400" dirty="0" err="1">
                <a:solidFill>
                  <a:srgbClr val="263238"/>
                </a:solidFill>
              </a:rPr>
              <a:t>cultivo,reconocimiento</a:t>
            </a:r>
            <a:r>
              <a:rPr lang="es-CO" sz="1400" dirty="0">
                <a:solidFill>
                  <a:srgbClr val="263238"/>
                </a:solidFill>
              </a:rPr>
              <a:t> de prácticas </a:t>
            </a:r>
            <a:r>
              <a:rPr lang="es-CO" sz="1400" dirty="0" err="1">
                <a:solidFill>
                  <a:srgbClr val="263238"/>
                </a:solidFill>
              </a:rPr>
              <a:t>agricolas</a:t>
            </a:r>
            <a:r>
              <a:rPr lang="es-CO" sz="1400" dirty="0">
                <a:solidFill>
                  <a:srgbClr val="263238"/>
                </a:solidFill>
              </a:rPr>
              <a:t>.</a:t>
            </a:r>
            <a:endParaRPr sz="1400" dirty="0">
              <a:solidFill>
                <a:srgbClr val="263238"/>
              </a:solidFill>
            </a:endParaRPr>
          </a:p>
          <a:p>
            <a:pPr marL="0" lvl="0" indent="0" algn="l" rtl="0">
              <a:lnSpc>
                <a:spcPct val="10909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s-CO" sz="1400" dirty="0">
                <a:solidFill>
                  <a:srgbClr val="263238"/>
                </a:solidFill>
              </a:rPr>
              <a:t> </a:t>
            </a:r>
            <a:r>
              <a:rPr lang="es-CO" sz="1400" b="1" dirty="0">
                <a:solidFill>
                  <a:srgbClr val="263238"/>
                </a:solidFill>
              </a:rPr>
              <a:t>3. ESTRATEGIAS DE INTERCAMBIO DE CONOCIMIENTO CIENTÍFICO- TECNOLÓGICO CON OTROS SABERES </a:t>
            </a:r>
            <a:endParaRPr sz="1400" b="1" dirty="0">
              <a:solidFill>
                <a:srgbClr val="263238"/>
              </a:solidFill>
            </a:endParaRPr>
          </a:p>
          <a:p>
            <a:pPr marL="0" lvl="0" indent="0" algn="l" rtl="0">
              <a:lnSpc>
                <a:spcPct val="10909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s-CO" sz="1400" dirty="0">
                <a:solidFill>
                  <a:srgbClr val="263238"/>
                </a:solidFill>
              </a:rPr>
              <a:t>Proyecto escolar alrededor del cultivo de </a:t>
            </a:r>
            <a:r>
              <a:rPr lang="es-CO" sz="1400" dirty="0" err="1">
                <a:solidFill>
                  <a:srgbClr val="263238"/>
                </a:solidFill>
              </a:rPr>
              <a:t>platáno</a:t>
            </a:r>
            <a:r>
              <a:rPr lang="es-CO" sz="1400" dirty="0">
                <a:solidFill>
                  <a:srgbClr val="263238"/>
                </a:solidFill>
              </a:rPr>
              <a:t>, cultivos alternativos e incorporación del residuo de plátano a la cadena de valor, banco de semillas de plátano</a:t>
            </a:r>
            <a:endParaRPr sz="1400" dirty="0">
              <a:solidFill>
                <a:srgbClr val="263238"/>
              </a:solidFill>
            </a:endParaRPr>
          </a:p>
          <a:p>
            <a:pPr marL="0" lvl="0" indent="0" algn="l" rtl="0">
              <a:lnSpc>
                <a:spcPct val="10909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s-CO" sz="1400" dirty="0">
                <a:solidFill>
                  <a:srgbClr val="263238"/>
                </a:solidFill>
              </a:rPr>
              <a:t>Identificación de los microorganismos presentes en </a:t>
            </a:r>
            <a:endParaRPr sz="1400" dirty="0">
              <a:solidFill>
                <a:srgbClr val="263238"/>
              </a:solidFill>
            </a:endParaRPr>
          </a:p>
          <a:p>
            <a:pPr marL="0" lvl="0" indent="0" algn="l" rtl="0">
              <a:lnSpc>
                <a:spcPct val="10909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s-CO" sz="1400" b="1" dirty="0">
                <a:solidFill>
                  <a:srgbClr val="263238"/>
                </a:solidFill>
              </a:rPr>
              <a:t>4. GESTIÓN DEL CONOCIMIENTO EN CULTURA Y APROPIACIÓN SOCIAL DE CIENCIA, TECNOLOGÍA E INNOVACIÓN</a:t>
            </a:r>
            <a:endParaRPr sz="1400" b="1" dirty="0">
              <a:solidFill>
                <a:srgbClr val="263238"/>
              </a:solidFill>
            </a:endParaRPr>
          </a:p>
          <a:p>
            <a:pPr marL="0" lvl="0" indent="0" algn="l" rtl="0">
              <a:lnSpc>
                <a:spcPct val="10909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s-CO" sz="1400" dirty="0">
                <a:solidFill>
                  <a:srgbClr val="263238"/>
                </a:solidFill>
              </a:rPr>
              <a:t>Conformación de red de buenas prácticas </a:t>
            </a:r>
            <a:r>
              <a:rPr lang="es-CO" sz="1400" dirty="0" smtClean="0">
                <a:solidFill>
                  <a:srgbClr val="263238"/>
                </a:solidFill>
              </a:rPr>
              <a:t>agrícolas (experiencia del </a:t>
            </a:r>
            <a:r>
              <a:rPr lang="es-CO" sz="1400" dirty="0" err="1" smtClean="0">
                <a:solidFill>
                  <a:srgbClr val="263238"/>
                </a:solidFill>
              </a:rPr>
              <a:t>cau</a:t>
            </a:r>
            <a:r>
              <a:rPr lang="es-CO" sz="1400" dirty="0" smtClean="0">
                <a:solidFill>
                  <a:srgbClr val="263238"/>
                </a:solidFill>
              </a:rPr>
              <a:t>- practicas pecuarias- </a:t>
            </a:r>
            <a:r>
              <a:rPr lang="es-CO" sz="1400" dirty="0" err="1" smtClean="0">
                <a:solidFill>
                  <a:srgbClr val="263238"/>
                </a:solidFill>
              </a:rPr>
              <a:t>invima</a:t>
            </a:r>
            <a:r>
              <a:rPr lang="es-CO" sz="1400" dirty="0" smtClean="0">
                <a:solidFill>
                  <a:srgbClr val="263238"/>
                </a:solidFill>
              </a:rPr>
              <a:t>)</a:t>
            </a:r>
            <a:endParaRPr sz="1400" dirty="0">
              <a:solidFill>
                <a:srgbClr val="263238"/>
              </a:solidFill>
            </a:endParaRPr>
          </a:p>
          <a:p>
            <a:pPr marL="0" lvl="0" indent="0" algn="l" rtl="0">
              <a:lnSpc>
                <a:spcPct val="10909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s-CO" sz="1400" dirty="0">
                <a:solidFill>
                  <a:srgbClr val="263238"/>
                </a:solidFill>
              </a:rPr>
              <a:t>sistematización de experiencias, manifestadas a través de la creación musical que rescate la memoria alrededor de la tradición agrícola y la identidad del campesino </a:t>
            </a:r>
            <a:r>
              <a:rPr lang="es-CO" sz="1400" dirty="0" err="1" smtClean="0">
                <a:solidFill>
                  <a:srgbClr val="263238"/>
                </a:solidFill>
              </a:rPr>
              <a:t>Quindiano</a:t>
            </a:r>
            <a:r>
              <a:rPr lang="es-CO" sz="1400" dirty="0" smtClean="0">
                <a:solidFill>
                  <a:srgbClr val="263238"/>
                </a:solidFill>
              </a:rPr>
              <a:t> y en especial genere promuevas las prácticas adecuadas y las mejoras en los cultivo priorizados </a:t>
            </a:r>
          </a:p>
          <a:p>
            <a:pPr marL="0" lvl="0" indent="0" algn="l" rtl="0">
              <a:lnSpc>
                <a:spcPct val="10909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400" dirty="0">
              <a:solidFill>
                <a:srgbClr val="263238"/>
              </a:solidFill>
            </a:endParaRPr>
          </a:p>
          <a:p>
            <a:pPr marL="0" lvl="0" indent="0" algn="l" rtl="0">
              <a:lnSpc>
                <a:spcPct val="10909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000" dirty="0">
              <a:solidFill>
                <a:srgbClr val="263238"/>
              </a:solidFill>
            </a:endParaRPr>
          </a:p>
          <a:p>
            <a:pPr marL="0" lvl="0" indent="0" algn="l" rtl="0">
              <a:lnSpc>
                <a:spcPct val="10909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000" dirty="0">
              <a:solidFill>
                <a:srgbClr val="263238"/>
              </a:solidFill>
            </a:endParaRPr>
          </a:p>
          <a:p>
            <a:pPr marL="0" lvl="0" indent="0" algn="l" rtl="0">
              <a:lnSpc>
                <a:spcPct val="10909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000" dirty="0">
              <a:solidFill>
                <a:srgbClr val="263238"/>
              </a:solidFill>
            </a:endParaRPr>
          </a:p>
          <a:p>
            <a:pPr marL="0" lvl="0" indent="0" algn="l" rtl="0">
              <a:lnSpc>
                <a:spcPct val="10909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000" dirty="0">
              <a:solidFill>
                <a:srgbClr val="263238"/>
              </a:solidFill>
            </a:endParaRPr>
          </a:p>
          <a:p>
            <a:pPr marL="0" lvl="0" indent="0" algn="l" rtl="0">
              <a:lnSpc>
                <a:spcPct val="10909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000" dirty="0">
              <a:solidFill>
                <a:srgbClr val="263238"/>
              </a:solidFill>
            </a:endParaRPr>
          </a:p>
          <a:p>
            <a:pPr marL="0" lvl="0" indent="0" algn="l" rtl="0">
              <a:lnSpc>
                <a:spcPct val="10909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000" dirty="0">
              <a:solidFill>
                <a:srgbClr val="263238"/>
              </a:solidFill>
            </a:endParaRPr>
          </a:p>
          <a:p>
            <a:pPr marL="0" lvl="0" indent="0" algn="l" rtl="0">
              <a:lnSpc>
                <a:spcPct val="10909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s-CO" sz="1000" dirty="0">
                <a:solidFill>
                  <a:srgbClr val="263238"/>
                </a:solidFill>
              </a:rPr>
              <a:t> </a:t>
            </a:r>
            <a:endParaRPr sz="1000" dirty="0">
              <a:solidFill>
                <a:srgbClr val="263238"/>
              </a:solidFill>
            </a:endParaRPr>
          </a:p>
          <a:p>
            <a:pPr marL="0" lvl="0" indent="0" algn="l" rtl="0">
              <a:lnSpc>
                <a:spcPct val="10909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endParaRPr sz="2400" b="1" dirty="0">
              <a:solidFill>
                <a:srgbClr val="263238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endParaRPr sz="2400" dirty="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endParaRPr dirty="0"/>
          </a:p>
          <a:p>
            <a:pPr marL="0" lvl="0" indent="0" algn="l" rtl="0">
              <a:lnSpc>
                <a:spcPct val="109090"/>
              </a:lnSpc>
              <a:spcBef>
                <a:spcPts val="1200"/>
              </a:spcBef>
              <a:spcAft>
                <a:spcPts val="500"/>
              </a:spcAft>
              <a:buNone/>
            </a:pPr>
            <a:endParaRPr sz="2400" dirty="0">
              <a:solidFill>
                <a:srgbClr val="26323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6" name="Google Shape;196;p12"/>
          <p:cNvGrpSpPr/>
          <p:nvPr/>
        </p:nvGrpSpPr>
        <p:grpSpPr>
          <a:xfrm>
            <a:off x="1828800" y="1288473"/>
            <a:ext cx="8839200" cy="4211782"/>
            <a:chOff x="1415443" y="1245276"/>
            <a:chExt cx="5999955" cy="3043260"/>
          </a:xfrm>
        </p:grpSpPr>
        <p:sp>
          <p:nvSpPr>
            <p:cNvPr id="197" name="Google Shape;197;p12"/>
            <p:cNvSpPr/>
            <p:nvPr/>
          </p:nvSpPr>
          <p:spPr>
            <a:xfrm>
              <a:off x="2830877" y="1245276"/>
              <a:ext cx="3194144" cy="3043260"/>
            </a:xfrm>
            <a:prstGeom prst="ellipse">
              <a:avLst/>
            </a:prstGeom>
            <a:solidFill>
              <a:schemeClr val="accent2">
                <a:alpha val="49411"/>
              </a:schemeClr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" name="Google Shape;198;p12"/>
            <p:cNvSpPr txBox="1"/>
            <p:nvPr/>
          </p:nvSpPr>
          <p:spPr>
            <a:xfrm>
              <a:off x="3298649" y="1690951"/>
              <a:ext cx="2258600" cy="21519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5550" tIns="35550" rIns="35550" bIns="355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Arial"/>
                <a:buNone/>
              </a:pPr>
              <a:r>
                <a:rPr lang="es-CO" sz="2800" b="0" i="0" u="none" strike="noStrike" cap="none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Investigación- inmersión </a:t>
              </a:r>
              <a:endParaRPr lang="es-CO" sz="28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" name="Google Shape;199;p12"/>
            <p:cNvSpPr/>
            <p:nvPr/>
          </p:nvSpPr>
          <p:spPr>
            <a:xfrm>
              <a:off x="1415443" y="1908558"/>
              <a:ext cx="1880541" cy="1784928"/>
            </a:xfrm>
            <a:prstGeom prst="ellipse">
              <a:avLst/>
            </a:prstGeom>
            <a:solidFill>
              <a:srgbClr val="FE9C00">
                <a:alpha val="49411"/>
              </a:srgbClr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" name="Google Shape;200;p12"/>
            <p:cNvSpPr txBox="1"/>
            <p:nvPr/>
          </p:nvSpPr>
          <p:spPr>
            <a:xfrm>
              <a:off x="1690842" y="2169955"/>
              <a:ext cx="1329743" cy="12621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0300" tIns="20300" rIns="20300" bIns="203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Arial"/>
                <a:buNone/>
              </a:pPr>
              <a:r>
                <a:rPr lang="es-CO" sz="16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Estudiantes primaria, secundaria y media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" name="Google Shape;201;p12"/>
            <p:cNvSpPr/>
            <p:nvPr/>
          </p:nvSpPr>
          <p:spPr>
            <a:xfrm>
              <a:off x="5535066" y="2049677"/>
              <a:ext cx="1880332" cy="1515895"/>
            </a:xfrm>
            <a:prstGeom prst="ellipse">
              <a:avLst/>
            </a:prstGeom>
            <a:solidFill>
              <a:srgbClr val="3E8AB3">
                <a:alpha val="49411"/>
              </a:srgbClr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" name="Google Shape;202;p12"/>
            <p:cNvSpPr txBox="1"/>
            <p:nvPr/>
          </p:nvSpPr>
          <p:spPr>
            <a:xfrm>
              <a:off x="5810434" y="2271675"/>
              <a:ext cx="1329596" cy="10718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0300" tIns="20300" rIns="20300" bIns="203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Arial"/>
                <a:buNone/>
              </a:pPr>
              <a:r>
                <a:rPr lang="es-CO" sz="1600" b="0" i="0" u="none" strike="noStrike" cap="none" dirty="0" smtClean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Comunidad -  procesos comunitarios productivos</a:t>
              </a: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2" name="Agüita alegre - Gustavo Adolfo Renijfo y Esamble Coral Infantil de Boyacá (Oficial FIC 2018)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810360" y="4499694"/>
            <a:ext cx="2936772" cy="16519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311632673"/>
              </p:ext>
            </p:extLst>
          </p:nvPr>
        </p:nvGraphicFramePr>
        <p:xfrm>
          <a:off x="1316182" y="290945"/>
          <a:ext cx="9906000" cy="62206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2269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"/>
          <p:cNvSpPr txBox="1">
            <a:spLocks noGrp="1"/>
          </p:cNvSpPr>
          <p:nvPr>
            <p:ph type="title"/>
          </p:nvPr>
        </p:nvSpPr>
        <p:spPr>
          <a:xfrm>
            <a:off x="622609" y="554182"/>
            <a:ext cx="5061300" cy="79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3200"/>
              <a:buFont typeface="Helvetica Neue"/>
              <a:buNone/>
            </a:pPr>
            <a:r>
              <a:rPr lang="es-CO" sz="3200" b="1" dirty="0">
                <a:solidFill>
                  <a:srgbClr val="0070C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Dimensión </a:t>
            </a:r>
            <a:r>
              <a:rPr lang="es-CO" sz="3200" b="1" dirty="0" smtClean="0">
                <a:solidFill>
                  <a:srgbClr val="0070C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Estratégica</a:t>
            </a:r>
            <a:br>
              <a:rPr lang="es-CO" sz="3200" b="1" dirty="0" smtClean="0">
                <a:solidFill>
                  <a:srgbClr val="0070C0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s-CO" sz="3200" b="1" dirty="0" smtClean="0">
                <a:solidFill>
                  <a:srgbClr val="0070C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árbol de Problemas</a:t>
            </a:r>
            <a:endParaRPr dirty="0"/>
          </a:p>
        </p:txBody>
      </p:sp>
      <p:pic>
        <p:nvPicPr>
          <p:cNvPr id="97" name="Google Shape;97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2458" y="390284"/>
            <a:ext cx="9660260" cy="54265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Problema identificado en el PAED</a:t>
            </a:r>
            <a:endParaRPr lang="es-CO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11500" t="36932" r="35046" b="41098"/>
          <a:stretch/>
        </p:blipFill>
        <p:spPr>
          <a:xfrm>
            <a:off x="512617" y="1648691"/>
            <a:ext cx="6954983" cy="160712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/>
          <a:srcRect l="9111" t="36269" r="35731" b="32670"/>
          <a:stretch/>
        </p:blipFill>
        <p:spPr>
          <a:xfrm>
            <a:off x="4404159" y="3505198"/>
            <a:ext cx="7176654" cy="2272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948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8625" t="48295" r="51870" b="21402"/>
          <a:stretch/>
        </p:blipFill>
        <p:spPr>
          <a:xfrm>
            <a:off x="0" y="1856509"/>
            <a:ext cx="4112029" cy="177338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/>
          <a:srcRect l="9111" t="18466" r="36051" b="7102"/>
          <a:stretch/>
        </p:blipFill>
        <p:spPr>
          <a:xfrm>
            <a:off x="4765965" y="457201"/>
            <a:ext cx="7135090" cy="5444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50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11560" t="45549" r="34560" b="21307"/>
          <a:stretch/>
        </p:blipFill>
        <p:spPr>
          <a:xfrm>
            <a:off x="1122219" y="1025235"/>
            <a:ext cx="9774498" cy="3380509"/>
          </a:xfrm>
          <a:prstGeom prst="rect">
            <a:avLst/>
          </a:prstGeom>
        </p:spPr>
      </p:pic>
      <p:sp>
        <p:nvSpPr>
          <p:cNvPr id="6" name="Elipse 5"/>
          <p:cNvSpPr/>
          <p:nvPr/>
        </p:nvSpPr>
        <p:spPr>
          <a:xfrm>
            <a:off x="5223164" y="471055"/>
            <a:ext cx="6248400" cy="266007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91358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60469d0428_0_0"/>
          <p:cNvSpPr txBox="1">
            <a:spLocks noGrp="1"/>
          </p:cNvSpPr>
          <p:nvPr>
            <p:ph type="title"/>
          </p:nvPr>
        </p:nvSpPr>
        <p:spPr>
          <a:xfrm>
            <a:off x="1117575" y="222175"/>
            <a:ext cx="9372600" cy="604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dirty="0"/>
              <a:t>Estadísticas del </a:t>
            </a:r>
            <a:r>
              <a:rPr lang="es-CO" dirty="0" smtClean="0"/>
              <a:t>Departamento (IGAC)</a:t>
            </a:r>
            <a:endParaRPr dirty="0"/>
          </a:p>
        </p:txBody>
      </p:sp>
      <p:sp>
        <p:nvSpPr>
          <p:cNvPr id="104" name="Google Shape;104;g60469d0428_0_0"/>
          <p:cNvSpPr txBox="1">
            <a:spLocks noGrp="1"/>
          </p:cNvSpPr>
          <p:nvPr>
            <p:ph type="body" idx="1"/>
          </p:nvPr>
        </p:nvSpPr>
        <p:spPr>
          <a:xfrm>
            <a:off x="2142125" y="1120975"/>
            <a:ext cx="9372600" cy="4894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800"/>
              </a:spcBef>
              <a:spcAft>
                <a:spcPts val="0"/>
              </a:spcAft>
              <a:buNone/>
            </a:pPr>
            <a:r>
              <a:rPr lang="es-CO" b="1"/>
              <a:t>a 2015: </a:t>
            </a:r>
            <a:endParaRPr b="1"/>
          </a:p>
          <a:p>
            <a:pPr marL="0" lvl="0" indent="0" algn="l" rtl="0">
              <a:spcBef>
                <a:spcPts val="1800"/>
              </a:spcBef>
              <a:spcAft>
                <a:spcPts val="0"/>
              </a:spcAft>
              <a:buNone/>
            </a:pPr>
            <a:r>
              <a:rPr lang="es-CO"/>
              <a:t>Se calculan 193.217 hectáreas de las cuales 110.045 son territorio agrícola en donde el 31.5% son pastos y enmalezados. Solo el 22% corresponde a coberturas de cultivos.</a:t>
            </a:r>
            <a:endParaRPr/>
          </a:p>
          <a:p>
            <a:pPr marL="0" lvl="0" indent="0" algn="l" rtl="0">
              <a:spcBef>
                <a:spcPts val="1800"/>
              </a:spcBef>
              <a:spcAft>
                <a:spcPts val="0"/>
              </a:spcAft>
              <a:buNone/>
            </a:pPr>
            <a:r>
              <a:rPr lang="es-CO" b="1"/>
              <a:t>Causas: </a:t>
            </a:r>
            <a:endParaRPr b="1"/>
          </a:p>
          <a:p>
            <a:pPr marL="0" lvl="0" indent="0" algn="l" rtl="0">
              <a:spcBef>
                <a:spcPts val="1800"/>
              </a:spcBef>
              <a:spcAft>
                <a:spcPts val="0"/>
              </a:spcAft>
              <a:buNone/>
            </a:pPr>
            <a:r>
              <a:rPr lang="es-CO"/>
              <a:t>Subutilización (cuentan con características para realizar ciertas actividades pero que no son utilizados)</a:t>
            </a:r>
            <a:endParaRPr/>
          </a:p>
          <a:p>
            <a:pPr marL="0" lvl="0" indent="0" algn="l" rtl="0">
              <a:spcBef>
                <a:spcPts val="1800"/>
              </a:spcBef>
              <a:spcAft>
                <a:spcPts val="0"/>
              </a:spcAft>
              <a:buNone/>
            </a:pPr>
            <a:r>
              <a:rPr lang="es-CO"/>
              <a:t>12.5 mil hectáreas son cultivo de plátano.</a:t>
            </a:r>
            <a:endParaRPr/>
          </a:p>
          <a:p>
            <a:pPr marL="0" lvl="0" indent="0" algn="l" rtl="0">
              <a:spcBef>
                <a:spcPts val="1800"/>
              </a:spcBef>
              <a:spcAft>
                <a:spcPts val="0"/>
              </a:spcAft>
              <a:buNone/>
            </a:pPr>
            <a:endParaRPr sz="1350">
              <a:solidFill>
                <a:srgbClr val="353535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s-CO" b="1"/>
              <a:t>el Quindío es la región que suple la demanda interna en seguridad alimentaria por consumo de plátano y banano </a:t>
            </a:r>
            <a:endParaRPr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60469d0428_0_33"/>
          <p:cNvSpPr txBox="1">
            <a:spLocks noGrp="1"/>
          </p:cNvSpPr>
          <p:nvPr>
            <p:ph type="title"/>
          </p:nvPr>
        </p:nvSpPr>
        <p:spPr>
          <a:xfrm>
            <a:off x="2092525" y="420475"/>
            <a:ext cx="4319400" cy="686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Producción</a:t>
            </a:r>
            <a:endParaRPr/>
          </a:p>
        </p:txBody>
      </p:sp>
      <p:pic>
        <p:nvPicPr>
          <p:cNvPr id="111" name="Google Shape;111;g60469d0428_0_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33054" y="1264751"/>
            <a:ext cx="4710545" cy="43972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g60469d0428_0_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63533" y="1264750"/>
            <a:ext cx="4752612" cy="43972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60469d0428_0_15"/>
          <p:cNvSpPr txBox="1">
            <a:spLocks noGrp="1"/>
          </p:cNvSpPr>
          <p:nvPr>
            <p:ph type="body" idx="1"/>
          </p:nvPr>
        </p:nvSpPr>
        <p:spPr>
          <a:xfrm>
            <a:off x="1835684" y="438084"/>
            <a:ext cx="9372600" cy="5333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s-CO" dirty="0" smtClean="0"/>
              <a:t>“Por </a:t>
            </a:r>
            <a:r>
              <a:rPr lang="es-CO" dirty="0"/>
              <a:t>no respetar la verdadera vocación del suelo, cultivar en zonas no aptas para tal fin o criar ganado en terrenos no adecuados, el 35 por ciento del departamento cuenta con suelos afectados y sufren de sobreutilización o subutilización.</a:t>
            </a:r>
            <a:endParaRPr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s-CO" dirty="0"/>
              <a:t>El estudio de conflictos de uso del suelo del IGAC indicó que 48.327 hectáreas del Quindío padecen de sobreutilización (uso desmesurado de los recursos naturales para la agricultura y ganadería), fenómeno que se da en el 25 por ciento del departamento. Los municipios más </a:t>
            </a:r>
            <a:r>
              <a:rPr lang="es-CO" dirty="0" err="1"/>
              <a:t>sobreutilizados</a:t>
            </a:r>
            <a:r>
              <a:rPr lang="es-CO" dirty="0"/>
              <a:t> son Génova, </a:t>
            </a:r>
            <a:r>
              <a:rPr lang="es-CO" dirty="0" err="1"/>
              <a:t>Pijao</a:t>
            </a:r>
            <a:r>
              <a:rPr lang="es-CO" dirty="0"/>
              <a:t>, </a:t>
            </a:r>
            <a:r>
              <a:rPr lang="es-CO" dirty="0" err="1"/>
              <a:t>Salento</a:t>
            </a:r>
            <a:r>
              <a:rPr lang="es-CO" dirty="0"/>
              <a:t> y Calarcá.</a:t>
            </a:r>
            <a:endParaRPr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s-CO" dirty="0"/>
              <a:t>Por su parte, 18.371 hectáreas (10 por ciento) son terrenos subutilizados, es decir que cuentan con características para realizar ciertas actividades pero que no son utilizados; Montenegro, Quimbaya y La Tebaida son los municipios con mayor subutilización</a:t>
            </a:r>
            <a:r>
              <a:rPr lang="es-CO" dirty="0" smtClean="0"/>
              <a:t>.”</a:t>
            </a:r>
            <a:endParaRPr dirty="0"/>
          </a:p>
          <a:p>
            <a:pPr marL="0" lvl="0" indent="0" algn="l" rtl="0">
              <a:spcBef>
                <a:spcPts val="180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iños jugando 16x9">
  <a:themeElements>
    <a:clrScheme name="Children Happy">
      <a:dk1>
        <a:srgbClr val="595959"/>
      </a:dk1>
      <a:lt1>
        <a:srgbClr val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Children Happy">
      <a:dk1>
        <a:srgbClr val="595959"/>
      </a:dk1>
      <a:lt1>
        <a:srgbClr val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506</Words>
  <Application>Microsoft Office PowerPoint</Application>
  <PresentationFormat>Panorámica</PresentationFormat>
  <Paragraphs>68</Paragraphs>
  <Slides>12</Slides>
  <Notes>8</Notes>
  <HiddenSlides>0</HiddenSlides>
  <MMClips>1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6" baseType="lpstr">
      <vt:lpstr>Helvetica Neue</vt:lpstr>
      <vt:lpstr>Arial</vt:lpstr>
      <vt:lpstr>Noto Sans Symbols</vt:lpstr>
      <vt:lpstr>Niños jugando 16x9</vt:lpstr>
      <vt:lpstr>Aula - vereda- ciudad “Una ruta de ciencia para el Quindío”</vt:lpstr>
      <vt:lpstr>Presentación de PowerPoint</vt:lpstr>
      <vt:lpstr>Dimensión Estratégica árbol de Problemas</vt:lpstr>
      <vt:lpstr>Problema identificado en el PAED</vt:lpstr>
      <vt:lpstr>Presentación de PowerPoint</vt:lpstr>
      <vt:lpstr>Presentación de PowerPoint</vt:lpstr>
      <vt:lpstr>Estadísticas del Departamento (IGAC)</vt:lpstr>
      <vt:lpstr>Producción</vt:lpstr>
      <vt:lpstr>Presentación de PowerPoint</vt:lpstr>
      <vt:lpstr>Entradas para la Estrategia</vt:lpstr>
      <vt:lpstr>Componentes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Aula - vereda- ciudad “Una ruta de ciencia para el Quindío”</dc:title>
  <dc:creator>Mariana Rios</dc:creator>
  <cp:lastModifiedBy>Docentes Unidad de Investigación</cp:lastModifiedBy>
  <cp:revision>7</cp:revision>
  <dcterms:created xsi:type="dcterms:W3CDTF">2019-03-15T00:50:02Z</dcterms:created>
  <dcterms:modified xsi:type="dcterms:W3CDTF">2019-11-07T15:23:06Z</dcterms:modified>
</cp:coreProperties>
</file>