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sldIdLst>
    <p:sldId id="268" r:id="rId2"/>
    <p:sldId id="264" r:id="rId3"/>
    <p:sldId id="257" r:id="rId4"/>
    <p:sldId id="258" r:id="rId5"/>
    <p:sldId id="259" r:id="rId6"/>
    <p:sldId id="265" r:id="rId7"/>
    <p:sldId id="261" r:id="rId8"/>
    <p:sldId id="267" r:id="rId9"/>
    <p:sldId id="266" r:id="rId10"/>
    <p:sldId id="263" r:id="rId11"/>
  </p:sldIdLst>
  <p:sldSz cx="12192000" cy="6858000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4" autoAdjust="0"/>
    <p:restoredTop sz="76052" autoAdjust="0"/>
  </p:normalViewPr>
  <p:slideViewPr>
    <p:cSldViewPr snapToGrid="0">
      <p:cViewPr>
        <p:scale>
          <a:sx n="50" d="100"/>
          <a:sy n="50" d="100"/>
        </p:scale>
        <p:origin x="1416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878DF18-FA55-49AF-BD78-8CA438083749}" type="datetimeFigureOut">
              <a:rPr lang="es-ES" smtClean="0"/>
              <a:t>16/10/2019</a:t>
            </a:fld>
            <a:endParaRPr lang="es-E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520EED6-63C4-402B-AACB-81230A1D2E7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39535173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520EED6-63C4-402B-AACB-81230A1D2E76}" type="slidenum">
              <a:rPr lang="es-ES" smtClean="0"/>
              <a:t>2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700500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/>
            <a:r>
              <a:rPr lang="es-ES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 debe incluir un breve resumen de los antecedentes y descripción del propósito de la investigación. 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Aspectos generales que den una idea sobre la dimensión del problema.</a:t>
            </a:r>
            <a:endParaRPr lang="es-ES" baseline="0" dirty="0" smtClean="0"/>
          </a:p>
          <a:p>
            <a:pPr algn="just"/>
            <a:endParaRPr lang="es-ES" sz="1200" dirty="0" smtClean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520EED6-63C4-402B-AACB-81230A1D2E76}" type="slidenum">
              <a:rPr lang="es-ES" smtClean="0"/>
              <a:t>3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22010784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S" baseline="0" dirty="0" smtClean="0"/>
              <a:t>Debe ser claro y conciso.</a:t>
            </a:r>
          </a:p>
          <a:p>
            <a:r>
              <a:rPr lang="es-ES" baseline="0" dirty="0" smtClean="0"/>
              <a:t>Debe incluir cifras y demás datos que brinden al lector una idea de la magnitud del problema.</a:t>
            </a: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520EED6-63C4-402B-AACB-81230A1D2E76}" type="slidenum">
              <a:rPr lang="es-ES" smtClean="0"/>
              <a:t>4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95029150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Breve descripción de la metodología utilizada para resolver el problema de investigación.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 pueden usar diagramas de flujo y tablas para resumir las etapas de la investigación. </a:t>
            </a:r>
          </a:p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520EED6-63C4-402B-AACB-81230A1D2E76}" type="slidenum">
              <a:rPr lang="es-ES" smtClean="0"/>
              <a:t>5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78044899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/>
            <a:r>
              <a:rPr lang="es-ES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 resultado es</a:t>
            </a:r>
            <a:r>
              <a:rPr lang="es-ES" sz="1200" baseline="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la parte más importante de la ponencia</a:t>
            </a:r>
            <a:r>
              <a:rPr lang="es-ES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algn="just"/>
            <a:r>
              <a:rPr lang="es-ES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Indique aquí los principales hallazgos de la investigación.</a:t>
            </a:r>
          </a:p>
          <a:p>
            <a:pPr algn="just"/>
            <a:r>
              <a:rPr lang="es-ES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 puede presentar en forma de gráficos, tablas y figuras con muy poco texto. </a:t>
            </a:r>
          </a:p>
          <a:p>
            <a:pPr algn="just"/>
            <a:r>
              <a:rPr lang="es-ES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Resalte</a:t>
            </a:r>
            <a:r>
              <a:rPr lang="es-ES" sz="1200" baseline="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la importancia de los resultados obtenidos y demuestre un buen análisis. </a:t>
            </a:r>
            <a:endParaRPr lang="es-ES" sz="1200" dirty="0" smtClean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520EED6-63C4-402B-AACB-81230A1D2E76}" type="slidenum">
              <a:rPr lang="es-ES" smtClean="0"/>
              <a:t>7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55977746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S" dirty="0" smtClean="0"/>
              <a:t>Liste las referencias</a:t>
            </a:r>
            <a:r>
              <a:rPr lang="es-ES" baseline="0" dirty="0" smtClean="0"/>
              <a:t> en orden alfabético, realice la citación siguiendo las normas APA en su sexta versión. </a:t>
            </a:r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520EED6-63C4-402B-AACB-81230A1D2E76}" type="slidenum">
              <a:rPr lang="es-ES" smtClean="0"/>
              <a:t>10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30354590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Marcador de pie de página 3"/>
          <p:cNvSpPr>
            <a:spLocks noGrp="1"/>
          </p:cNvSpPr>
          <p:nvPr>
            <p:ph type="ftr" sz="quarter" idx="3"/>
          </p:nvPr>
        </p:nvSpPr>
        <p:spPr>
          <a:xfrm>
            <a:off x="212646" y="6202787"/>
            <a:ext cx="3706445" cy="497128"/>
          </a:xfrm>
          <a:prstGeom prst="rect">
            <a:avLst/>
          </a:prstGeom>
        </p:spPr>
        <p:txBody>
          <a:bodyPr/>
          <a:lstStyle>
            <a:lvl1pPr algn="l">
              <a:defRPr sz="1200">
                <a:solidFill>
                  <a:schemeClr val="tx1"/>
                </a:solidFill>
              </a:defRPr>
            </a:lvl1pPr>
          </a:lstStyle>
          <a:p>
            <a:r>
              <a:rPr lang="it-IT" b="1" dirty="0" smtClean="0"/>
              <a:t>Primer Encuentro Regional Estudiantil de Investigación en Ingeniería Industrial – 18 de octubre de 2018</a:t>
            </a:r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20856905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Conector recto 7"/>
          <p:cNvCxnSpPr/>
          <p:nvPr userDrawn="1"/>
        </p:nvCxnSpPr>
        <p:spPr>
          <a:xfrm flipH="1">
            <a:off x="4540088" y="6451351"/>
            <a:ext cx="5400000" cy="0"/>
          </a:xfrm>
          <a:prstGeom prst="line">
            <a:avLst/>
          </a:prstGeom>
          <a:ln w="3175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Imagen 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1101" y="245271"/>
            <a:ext cx="1740244" cy="1262711"/>
          </a:xfrm>
          <a:prstGeom prst="rect">
            <a:avLst/>
          </a:prstGeom>
        </p:spPr>
      </p:pic>
      <p:pic>
        <p:nvPicPr>
          <p:cNvPr id="10" name="Imagen 9"/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54" t="14079" r="714" b="12531"/>
          <a:stretch/>
        </p:blipFill>
        <p:spPr>
          <a:xfrm>
            <a:off x="2476488" y="360000"/>
            <a:ext cx="2440971" cy="1147982"/>
          </a:xfrm>
          <a:prstGeom prst="rect">
            <a:avLst/>
          </a:prstGeom>
        </p:spPr>
      </p:pic>
      <p:pic>
        <p:nvPicPr>
          <p:cNvPr id="11" name="Imagen 10"/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6305161" y="0"/>
            <a:ext cx="5886839" cy="360000"/>
          </a:xfrm>
          <a:prstGeom prst="rect">
            <a:avLst/>
          </a:prstGeom>
        </p:spPr>
      </p:pic>
      <p:pic>
        <p:nvPicPr>
          <p:cNvPr id="12" name="Imagen 11"/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10561085" y="5014389"/>
            <a:ext cx="1644585" cy="1841777"/>
          </a:xfrm>
          <a:prstGeom prst="rect">
            <a:avLst/>
          </a:prstGeom>
        </p:spPr>
      </p:pic>
      <p:sp>
        <p:nvSpPr>
          <p:cNvPr id="13" name="Marcador de pie de página 3"/>
          <p:cNvSpPr>
            <a:spLocks noGrp="1"/>
          </p:cNvSpPr>
          <p:nvPr>
            <p:ph type="ftr" sz="quarter" idx="3"/>
          </p:nvPr>
        </p:nvSpPr>
        <p:spPr>
          <a:xfrm>
            <a:off x="212646" y="6202787"/>
            <a:ext cx="3706445" cy="497128"/>
          </a:xfrm>
          <a:prstGeom prst="rect">
            <a:avLst/>
          </a:prstGeom>
        </p:spPr>
        <p:txBody>
          <a:bodyPr/>
          <a:lstStyle>
            <a:lvl1pPr algn="l">
              <a:defRPr sz="1200">
                <a:solidFill>
                  <a:schemeClr val="tx1"/>
                </a:solidFill>
              </a:defRPr>
            </a:lvl1pPr>
          </a:lstStyle>
          <a:p>
            <a:r>
              <a:rPr lang="it-IT" b="1" dirty="0" smtClean="0"/>
              <a:t>Primer Encuentro Regional Estudiantil de Investigación en Ingeniería Industrial – 18 de octubre de 2018</a:t>
            </a:r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33446661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4" Type="http://schemas.openxmlformats.org/officeDocument/2006/relationships/hyperlink" Target="https://www.minsalud.gov.co/Ministerio/Institucional/Procesos%20y%20procedimientos/ABIM02.pdf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lh4.googleusercontent.com/nTXIUR1DeYeeuToG7oEBnHssq3M0W6sZecoMbFgjtlVFIhIEe1H1cuCo278jm6xPPF72F7OBMRfat_KcKZLFWxX5GefWMsxMRHibOqJstFd5YrMSNNaGem7dzfILbje2iFVEEC9BN1ErJCfmI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721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361585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 txBox="1">
            <a:spLocks/>
          </p:cNvSpPr>
          <p:nvPr/>
        </p:nvSpPr>
        <p:spPr>
          <a:xfrm>
            <a:off x="7142899" y="511588"/>
            <a:ext cx="4178243" cy="131721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80000"/>
              </a:lnSpc>
            </a:pPr>
            <a:r>
              <a:rPr lang="es-CO" sz="4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Georgia" panose="02040502050405020303" pitchFamily="18" charset="0"/>
              </a:rPr>
              <a:t>Referencias Bibliográficas</a:t>
            </a:r>
            <a:endParaRPr lang="es-CO" sz="4800" dirty="0">
              <a:solidFill>
                <a:schemeClr val="tx1">
                  <a:lumMod val="50000"/>
                  <a:lumOff val="50000"/>
                </a:schemeClr>
              </a:solidFill>
              <a:latin typeface="Georgia" panose="02040502050405020303" pitchFamily="18" charset="0"/>
            </a:endParaRPr>
          </a:p>
        </p:txBody>
      </p:sp>
      <p:pic>
        <p:nvPicPr>
          <p:cNvPr id="4" name="Imagen 3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8005" r="2049"/>
          <a:stretch/>
        </p:blipFill>
        <p:spPr>
          <a:xfrm>
            <a:off x="1473200" y="309586"/>
            <a:ext cx="1557867" cy="1169670"/>
          </a:xfrm>
          <a:prstGeom prst="rect">
            <a:avLst/>
          </a:prstGeom>
        </p:spPr>
      </p:pic>
      <p:sp>
        <p:nvSpPr>
          <p:cNvPr id="5" name="Rectángulo 4"/>
          <p:cNvSpPr/>
          <p:nvPr/>
        </p:nvSpPr>
        <p:spPr>
          <a:xfrm>
            <a:off x="3014133" y="270933"/>
            <a:ext cx="1947334" cy="125306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6" name="Marcador de pie de página 3"/>
          <p:cNvSpPr>
            <a:spLocks noGrp="1"/>
          </p:cNvSpPr>
          <p:nvPr>
            <p:ph type="ftr" sz="quarter" idx="3"/>
          </p:nvPr>
        </p:nvSpPr>
        <p:spPr>
          <a:xfrm>
            <a:off x="212646" y="6202787"/>
            <a:ext cx="3706445" cy="497128"/>
          </a:xfrm>
          <a:prstGeom prst="rect">
            <a:avLst/>
          </a:prstGeom>
        </p:spPr>
        <p:txBody>
          <a:bodyPr/>
          <a:lstStyle>
            <a:lvl1pPr algn="l">
              <a:defRPr sz="1200">
                <a:solidFill>
                  <a:schemeClr val="tx1"/>
                </a:solidFill>
              </a:defRPr>
            </a:lvl1pPr>
          </a:lstStyle>
          <a:p>
            <a:r>
              <a:rPr lang="it-IT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II Encuentro Regional Estudiantil de Investigación en Ingeniería Industrial – 17 de octubre de 2019</a:t>
            </a:r>
            <a:endParaRPr lang="es-CO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3" name="Rectángulo 2"/>
          <p:cNvSpPr/>
          <p:nvPr/>
        </p:nvSpPr>
        <p:spPr>
          <a:xfrm>
            <a:off x="1001485" y="1997838"/>
            <a:ext cx="9263743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 fontAlgn="base">
              <a:buFont typeface="+mj-lt"/>
              <a:buAutoNum type="arabicPeriod"/>
            </a:pPr>
            <a:r>
              <a:rPr lang="es-ES" dirty="0" err="1">
                <a:solidFill>
                  <a:srgbClr val="595959"/>
                </a:solidFill>
                <a:latin typeface="Arial Narrow" panose="020B0606020202030204" pitchFamily="34" charset="0"/>
              </a:rPr>
              <a:t>Guananga</a:t>
            </a:r>
            <a:r>
              <a:rPr lang="es-ES" dirty="0">
                <a:solidFill>
                  <a:srgbClr val="595959"/>
                </a:solidFill>
                <a:latin typeface="Arial Narrow" panose="020B0606020202030204" pitchFamily="34" charset="0"/>
              </a:rPr>
              <a:t> </a:t>
            </a:r>
            <a:r>
              <a:rPr lang="es-ES" dirty="0" err="1">
                <a:solidFill>
                  <a:srgbClr val="595959"/>
                </a:solidFill>
                <a:latin typeface="Arial Narrow" panose="020B0606020202030204" pitchFamily="34" charset="0"/>
              </a:rPr>
              <a:t>Poaquiza</a:t>
            </a:r>
            <a:r>
              <a:rPr lang="es-ES" dirty="0">
                <a:solidFill>
                  <a:srgbClr val="595959"/>
                </a:solidFill>
                <a:latin typeface="Arial Narrow" panose="020B0606020202030204" pitchFamily="34" charset="0"/>
              </a:rPr>
              <a:t>, O. E., &amp; Escudero, E. (2015). Implementación de buenas prácticas de almacenamiento de medicamentos en el Hospital IESS Ambato. Facultad de Ciencias. Escuela Superior Politécnica de </a:t>
            </a:r>
            <a:r>
              <a:rPr lang="es-ES" dirty="0" smtClean="0">
                <a:solidFill>
                  <a:srgbClr val="595959"/>
                </a:solidFill>
                <a:latin typeface="Arial Narrow" panose="020B0606020202030204" pitchFamily="34" charset="0"/>
              </a:rPr>
              <a:t>Chimborazo.</a:t>
            </a:r>
          </a:p>
          <a:p>
            <a:pPr marL="342900" indent="-342900" algn="just" fontAlgn="base">
              <a:buFont typeface="+mj-lt"/>
              <a:buAutoNum type="arabicPeriod"/>
            </a:pPr>
            <a:r>
              <a:rPr lang="es-ES" dirty="0" smtClean="0">
                <a:solidFill>
                  <a:srgbClr val="595959"/>
                </a:solidFill>
                <a:latin typeface="Arial Narrow" panose="020B0606020202030204" pitchFamily="34" charset="0"/>
              </a:rPr>
              <a:t>Salud</a:t>
            </a:r>
            <a:r>
              <a:rPr lang="es-ES" dirty="0">
                <a:solidFill>
                  <a:srgbClr val="595959"/>
                </a:solidFill>
                <a:latin typeface="Arial Narrow" panose="020B0606020202030204" pitchFamily="34" charset="0"/>
              </a:rPr>
              <a:t>, M. d. (1 de Agosto de 2018). Manual de Buenas Practicas de Almacenamiento. Obtenido de https://www.minsalud.gov.co/Ministerio/Institucional/Procesos%20y%20procedimientos/ABIM02.pdf </a:t>
            </a:r>
          </a:p>
          <a:p>
            <a:pPr marL="342900" indent="-342900" algn="just" fontAlgn="base">
              <a:buFont typeface="+mj-lt"/>
              <a:buAutoNum type="arabicPeriod"/>
            </a:pPr>
            <a:r>
              <a:rPr lang="es-ES_tradnl" dirty="0" smtClean="0">
                <a:solidFill>
                  <a:srgbClr val="595959"/>
                </a:solidFill>
                <a:latin typeface="Arial Narrow" panose="020B0606020202030204" pitchFamily="34" charset="0"/>
              </a:rPr>
              <a:t>Bucaramanga</a:t>
            </a:r>
            <a:r>
              <a:rPr lang="es-ES_tradnl" dirty="0">
                <a:solidFill>
                  <a:srgbClr val="595959"/>
                </a:solidFill>
                <a:latin typeface="Arial Narrow" panose="020B0606020202030204" pitchFamily="34" charset="0"/>
              </a:rPr>
              <a:t>, U. A. de. (2009). </a:t>
            </a:r>
            <a:r>
              <a:rPr lang="es-ES_tradnl" dirty="0" err="1">
                <a:solidFill>
                  <a:srgbClr val="595959"/>
                </a:solidFill>
                <a:latin typeface="Arial Narrow" panose="020B0606020202030204" pitchFamily="34" charset="0"/>
              </a:rPr>
              <a:t>Recepcion</a:t>
            </a:r>
            <a:r>
              <a:rPr lang="es-ES_tradnl" dirty="0">
                <a:solidFill>
                  <a:srgbClr val="595959"/>
                </a:solidFill>
                <a:latin typeface="Arial Narrow" panose="020B0606020202030204" pitchFamily="34" charset="0"/>
              </a:rPr>
              <a:t> y almacenamiento de medicamentos y dispositivos </a:t>
            </a:r>
            <a:r>
              <a:rPr lang="es-ES_tradnl" dirty="0" err="1">
                <a:solidFill>
                  <a:srgbClr val="595959"/>
                </a:solidFill>
                <a:latin typeface="Arial Narrow" panose="020B0606020202030204" pitchFamily="34" charset="0"/>
              </a:rPr>
              <a:t>medicos</a:t>
            </a:r>
            <a:r>
              <a:rPr lang="es-ES_tradnl" dirty="0">
                <a:solidFill>
                  <a:srgbClr val="595959"/>
                </a:solidFill>
                <a:latin typeface="Arial Narrow" panose="020B0606020202030204" pitchFamily="34" charset="0"/>
              </a:rPr>
              <a:t>. Modulo </a:t>
            </a:r>
            <a:r>
              <a:rPr lang="es-ES_tradnl" dirty="0" err="1">
                <a:solidFill>
                  <a:srgbClr val="595959"/>
                </a:solidFill>
                <a:latin typeface="Arial Narrow" panose="020B0606020202030204" pitchFamily="34" charset="0"/>
              </a:rPr>
              <a:t>Administracion</a:t>
            </a:r>
            <a:r>
              <a:rPr lang="es-ES_tradnl" dirty="0">
                <a:solidFill>
                  <a:srgbClr val="595959"/>
                </a:solidFill>
                <a:latin typeface="Arial Narrow" panose="020B0606020202030204" pitchFamily="34" charset="0"/>
              </a:rPr>
              <a:t> de Servicios </a:t>
            </a:r>
            <a:r>
              <a:rPr lang="es-ES_tradnl" dirty="0" err="1">
                <a:solidFill>
                  <a:srgbClr val="595959"/>
                </a:solidFill>
                <a:latin typeface="Arial Narrow" panose="020B0606020202030204" pitchFamily="34" charset="0"/>
              </a:rPr>
              <a:t>Farmaceuticos</a:t>
            </a:r>
            <a:r>
              <a:rPr lang="es-ES_tradnl" dirty="0">
                <a:solidFill>
                  <a:srgbClr val="595959"/>
                </a:solidFill>
                <a:latin typeface="Arial Narrow" panose="020B0606020202030204" pitchFamily="34" charset="0"/>
              </a:rPr>
              <a:t>, 1(1), 57–85. </a:t>
            </a:r>
            <a:r>
              <a:rPr lang="es-ES_tradnl" dirty="0" err="1">
                <a:solidFill>
                  <a:srgbClr val="595959"/>
                </a:solidFill>
                <a:latin typeface="Arial Narrow" panose="020B0606020202030204" pitchFamily="34" charset="0"/>
              </a:rPr>
              <a:t>Retrieved</a:t>
            </a:r>
            <a:r>
              <a:rPr lang="es-ES_tradnl" dirty="0">
                <a:solidFill>
                  <a:srgbClr val="595959"/>
                </a:solidFill>
                <a:latin typeface="Arial Narrow" panose="020B0606020202030204" pitchFamily="34" charset="0"/>
              </a:rPr>
              <a:t> </a:t>
            </a:r>
            <a:r>
              <a:rPr lang="es-ES_tradnl" dirty="0" err="1">
                <a:solidFill>
                  <a:srgbClr val="595959"/>
                </a:solidFill>
                <a:latin typeface="Arial Narrow" panose="020B0606020202030204" pitchFamily="34" charset="0"/>
              </a:rPr>
              <a:t>from</a:t>
            </a:r>
            <a:r>
              <a:rPr lang="es-ES_tradnl" dirty="0">
                <a:solidFill>
                  <a:srgbClr val="595959"/>
                </a:solidFill>
                <a:latin typeface="Arial Narrow" panose="020B0606020202030204" pitchFamily="34" charset="0"/>
              </a:rPr>
              <a:t> http://unab.edupol.com.co/pluginfile.php/7207/mod_resource/content/1/UNIDAD_4 Recepción y almacenamiento de medicamentos y dispositivos </a:t>
            </a:r>
            <a:r>
              <a:rPr lang="es-ES_tradnl" dirty="0" smtClean="0">
                <a:solidFill>
                  <a:srgbClr val="595959"/>
                </a:solidFill>
                <a:latin typeface="Arial Narrow" panose="020B0606020202030204" pitchFamily="34" charset="0"/>
              </a:rPr>
              <a:t>médicos.pdf.</a:t>
            </a:r>
            <a:endParaRPr lang="es-CO" dirty="0">
              <a:solidFill>
                <a:srgbClr val="595959"/>
              </a:solidFill>
              <a:latin typeface="Arial Narrow" panose="020B0606020202030204" pitchFamily="34" charset="0"/>
            </a:endParaRPr>
          </a:p>
          <a:p>
            <a:pPr marL="342900" indent="-342900" algn="just" fontAlgn="base">
              <a:buFont typeface="+mj-lt"/>
              <a:buAutoNum type="arabicPeriod"/>
            </a:pPr>
            <a:r>
              <a:rPr lang="es-ES_tradnl" dirty="0" smtClean="0">
                <a:solidFill>
                  <a:srgbClr val="595959"/>
                </a:solidFill>
                <a:latin typeface="Arial Narrow" panose="020B0606020202030204" pitchFamily="34" charset="0"/>
              </a:rPr>
              <a:t>Salud</a:t>
            </a:r>
            <a:r>
              <a:rPr lang="es-ES_tradnl" dirty="0">
                <a:solidFill>
                  <a:srgbClr val="595959"/>
                </a:solidFill>
                <a:latin typeface="Arial Narrow" panose="020B0606020202030204" pitchFamily="34" charset="0"/>
              </a:rPr>
              <a:t>, M. d. (1 de Agosto de 2018). Manual de Buenas Practicas de Almacenamiento. Obtenido de </a:t>
            </a:r>
            <a:r>
              <a:rPr lang="es-ES_tradnl" dirty="0">
                <a:solidFill>
                  <a:srgbClr val="595959"/>
                </a:solidFill>
                <a:latin typeface="Arial Narrow" panose="020B0606020202030204" pitchFamily="34" charset="0"/>
                <a:hlinkClick r:id="rId4"/>
              </a:rPr>
              <a:t>https://www.minsalud.gov.co/Ministerio/Institucional/Procesos%20y%20procedimientos/ABIM02.pdf</a:t>
            </a:r>
            <a:r>
              <a:rPr lang="es-ES_tradnl" dirty="0">
                <a:solidFill>
                  <a:srgbClr val="595959"/>
                </a:solidFill>
                <a:latin typeface="Arial Narrow" panose="020B0606020202030204" pitchFamily="34" charset="0"/>
              </a:rPr>
              <a:t> </a:t>
            </a:r>
            <a:endParaRPr lang="es-CO" dirty="0">
              <a:solidFill>
                <a:srgbClr val="595959"/>
              </a:solidFill>
              <a:latin typeface="Arial Narrow" panose="020B0606020202030204" pitchFamily="34" charset="0"/>
            </a:endParaRPr>
          </a:p>
          <a:p>
            <a:pPr marL="342900" indent="-342900" algn="just" fontAlgn="base">
              <a:buFont typeface="+mj-lt"/>
              <a:buAutoNum type="arabicPeriod"/>
            </a:pPr>
            <a:endParaRPr lang="es-ES" dirty="0">
              <a:solidFill>
                <a:srgbClr val="595959"/>
              </a:solidFill>
              <a:latin typeface="Arial Narrow" panose="020B0606020202030204" pitchFamily="34" charset="0"/>
            </a:endParaRPr>
          </a:p>
          <a:p>
            <a:r>
              <a:rPr lang="es-ES" dirty="0"/>
              <a:t/>
            </a:r>
            <a:br>
              <a:rPr lang="es-ES" dirty="0"/>
            </a:br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20139739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1872341" y="1868714"/>
            <a:ext cx="8915401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32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RECONOCIMIENTO </a:t>
            </a:r>
            <a:r>
              <a:rPr lang="es-ES" sz="3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 BUENAS PRÁCTICAS DE</a:t>
            </a:r>
          </a:p>
          <a:p>
            <a:r>
              <a:rPr lang="es-ES" sz="3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ALMACENAMIENTO DE MEDICAMENTOS </a:t>
            </a:r>
            <a:r>
              <a:rPr lang="es-ES" sz="32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PARA HOSPITALES</a:t>
            </a:r>
          </a:p>
          <a:p>
            <a:r>
              <a:rPr lang="es-ES" sz="2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Leandro Ronceros, Felipe Rodríguez y Alexander Rodríguez</a:t>
            </a:r>
          </a:p>
          <a:p>
            <a:r>
              <a:rPr lang="es-ES" sz="2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Universidad Santo Tomás </a:t>
            </a:r>
          </a:p>
        </p:txBody>
      </p:sp>
      <p:pic>
        <p:nvPicPr>
          <p:cNvPr id="4" name="Imagen 3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8005" r="2049"/>
          <a:stretch/>
        </p:blipFill>
        <p:spPr>
          <a:xfrm>
            <a:off x="1473200" y="309586"/>
            <a:ext cx="1557867" cy="1169670"/>
          </a:xfrm>
          <a:prstGeom prst="rect">
            <a:avLst/>
          </a:prstGeom>
        </p:spPr>
      </p:pic>
      <p:sp>
        <p:nvSpPr>
          <p:cNvPr id="5" name="Rectángulo 4"/>
          <p:cNvSpPr/>
          <p:nvPr/>
        </p:nvSpPr>
        <p:spPr>
          <a:xfrm>
            <a:off x="3014133" y="270933"/>
            <a:ext cx="1947334" cy="125306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6" name="Marcador de pie de página 3"/>
          <p:cNvSpPr>
            <a:spLocks noGrp="1"/>
          </p:cNvSpPr>
          <p:nvPr>
            <p:ph type="ftr" sz="quarter" idx="3"/>
          </p:nvPr>
        </p:nvSpPr>
        <p:spPr>
          <a:xfrm>
            <a:off x="212646" y="6202787"/>
            <a:ext cx="3706445" cy="497128"/>
          </a:xfrm>
          <a:prstGeom prst="rect">
            <a:avLst/>
          </a:prstGeom>
        </p:spPr>
        <p:txBody>
          <a:bodyPr/>
          <a:lstStyle>
            <a:lvl1pPr algn="l">
              <a:defRPr sz="1200">
                <a:solidFill>
                  <a:schemeClr val="tx1"/>
                </a:solidFill>
              </a:defRPr>
            </a:lvl1pPr>
          </a:lstStyle>
          <a:p>
            <a:r>
              <a:rPr lang="it-IT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II Encuentro Regional Estudiantil de Investigación en Ingeniería Industrial – 17 de octubre de 2019</a:t>
            </a:r>
            <a:endParaRPr lang="es-CO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858579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 txBox="1">
            <a:spLocks/>
          </p:cNvSpPr>
          <p:nvPr/>
        </p:nvSpPr>
        <p:spPr>
          <a:xfrm>
            <a:off x="7360614" y="555128"/>
            <a:ext cx="4178243" cy="82372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80000"/>
              </a:lnSpc>
            </a:pPr>
            <a:r>
              <a:rPr lang="es-CO" sz="4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Georgia" panose="02040502050405020303" pitchFamily="18" charset="0"/>
              </a:rPr>
              <a:t>Introducción</a:t>
            </a:r>
            <a:endParaRPr lang="es-CO" sz="4800" dirty="0">
              <a:solidFill>
                <a:schemeClr val="tx1">
                  <a:lumMod val="50000"/>
                  <a:lumOff val="50000"/>
                </a:schemeClr>
              </a:solidFill>
              <a:latin typeface="Georgia" panose="02040502050405020303" pitchFamily="18" charset="0"/>
            </a:endParaRPr>
          </a:p>
        </p:txBody>
      </p:sp>
      <p:pic>
        <p:nvPicPr>
          <p:cNvPr id="4" name="Imagen 3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8005" r="2049"/>
          <a:stretch/>
        </p:blipFill>
        <p:spPr>
          <a:xfrm>
            <a:off x="1473200" y="309586"/>
            <a:ext cx="1557867" cy="1169670"/>
          </a:xfrm>
          <a:prstGeom prst="rect">
            <a:avLst/>
          </a:prstGeom>
        </p:spPr>
      </p:pic>
      <p:sp>
        <p:nvSpPr>
          <p:cNvPr id="5" name="Rectángulo 4"/>
          <p:cNvSpPr/>
          <p:nvPr/>
        </p:nvSpPr>
        <p:spPr>
          <a:xfrm>
            <a:off x="3014133" y="270933"/>
            <a:ext cx="1947334" cy="125306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6" name="Marcador de pie de página 3"/>
          <p:cNvSpPr>
            <a:spLocks noGrp="1"/>
          </p:cNvSpPr>
          <p:nvPr>
            <p:ph type="ftr" sz="quarter" idx="3"/>
          </p:nvPr>
        </p:nvSpPr>
        <p:spPr>
          <a:xfrm>
            <a:off x="212646" y="6202787"/>
            <a:ext cx="3706445" cy="497128"/>
          </a:xfrm>
          <a:prstGeom prst="rect">
            <a:avLst/>
          </a:prstGeom>
        </p:spPr>
        <p:txBody>
          <a:bodyPr/>
          <a:lstStyle>
            <a:lvl1pPr algn="l">
              <a:defRPr sz="1200">
                <a:solidFill>
                  <a:schemeClr val="tx1"/>
                </a:solidFill>
              </a:defRPr>
            </a:lvl1pPr>
          </a:lstStyle>
          <a:p>
            <a:r>
              <a:rPr lang="it-IT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II Encuentro Regional Estudiantil de Investigación en Ingeniería Industrial – 17 de octubre de 2019</a:t>
            </a:r>
            <a:endParaRPr lang="es-CO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3" name="Rectángulo 2"/>
          <p:cNvSpPr/>
          <p:nvPr/>
        </p:nvSpPr>
        <p:spPr>
          <a:xfrm>
            <a:off x="598712" y="4625060"/>
            <a:ext cx="10613573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ES_tradnl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s-ES_tradnl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La prestación del servicio de salud requiere de niveles de calidad superiores, que permitan la prestación de un servicio </a:t>
            </a:r>
            <a:r>
              <a:rPr lang="es-ES_tradnl" dirty="0">
                <a:latin typeface="Times New Roman" panose="02020603050405020304" pitchFamily="18" charset="0"/>
                <a:ea typeface="Times New Roman" panose="02020603050405020304" pitchFamily="18" charset="0"/>
              </a:rPr>
              <a:t>ó</a:t>
            </a:r>
            <a:r>
              <a:rPr lang="es-ES_tradnl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ptimo, capaz de afrontar los </a:t>
            </a:r>
            <a:r>
              <a:rPr lang="es-ES_tradnl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riesgos </a:t>
            </a:r>
            <a:r>
              <a:rPr lang="es-ES_tradnl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que se presentan en la cotidianidad, que permita salvaguardar la vida, salud, seguridad y bienestar de los pacientes</a:t>
            </a:r>
            <a:r>
              <a:rPr lang="es-ES_tradnl" dirty="0">
                <a:latin typeface="Times New Roman" panose="02020603050405020304" pitchFamily="18" charset="0"/>
                <a:ea typeface="Times New Roman" panose="02020603050405020304" pitchFamily="18" charset="0"/>
              </a:rPr>
              <a:t>; es por esto</a:t>
            </a:r>
            <a:r>
              <a:rPr lang="es-ES_tradnl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que el flujo de medicamentos </a:t>
            </a:r>
            <a:r>
              <a:rPr lang="es-ES_tradnl" dirty="0">
                <a:latin typeface="Times New Roman" panose="02020603050405020304" pitchFamily="18" charset="0"/>
                <a:ea typeface="Times New Roman" panose="02020603050405020304" pitchFamily="18" charset="0"/>
              </a:rPr>
              <a:t>se convierte en</a:t>
            </a:r>
            <a:r>
              <a:rPr lang="es-ES_tradnl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un proceso de vital importancia, el cual debe garantizar en todas sus etapas el mantenimiento de la calidad y seguridad de los medicamentos hasta su distribución y dispensación</a:t>
            </a:r>
            <a:endParaRPr lang="es-CO" dirty="0"/>
          </a:p>
        </p:txBody>
      </p:sp>
      <p:pic>
        <p:nvPicPr>
          <p:cNvPr id="1026" name="Picture 2" descr="Imagen relacionada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31067" y="1431916"/>
            <a:ext cx="5429250" cy="304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620030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 txBox="1">
            <a:spLocks/>
          </p:cNvSpPr>
          <p:nvPr/>
        </p:nvSpPr>
        <p:spPr>
          <a:xfrm>
            <a:off x="7142899" y="511588"/>
            <a:ext cx="4178243" cy="111401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80000"/>
              </a:lnSpc>
            </a:pPr>
            <a:r>
              <a:rPr lang="es-CO" sz="4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Georgia" panose="02040502050405020303" pitchFamily="18" charset="0"/>
              </a:rPr>
              <a:t>Planteamiento del problema</a:t>
            </a:r>
            <a:endParaRPr lang="es-CO" sz="4800" dirty="0">
              <a:solidFill>
                <a:schemeClr val="tx1">
                  <a:lumMod val="50000"/>
                  <a:lumOff val="50000"/>
                </a:schemeClr>
              </a:solidFill>
              <a:latin typeface="Georgia" panose="02040502050405020303" pitchFamily="18" charset="0"/>
            </a:endParaRPr>
          </a:p>
        </p:txBody>
      </p:sp>
      <p:pic>
        <p:nvPicPr>
          <p:cNvPr id="4" name="Imagen 3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8005" r="2049"/>
          <a:stretch/>
        </p:blipFill>
        <p:spPr>
          <a:xfrm>
            <a:off x="1473200" y="309586"/>
            <a:ext cx="1557867" cy="1169670"/>
          </a:xfrm>
          <a:prstGeom prst="rect">
            <a:avLst/>
          </a:prstGeom>
        </p:spPr>
      </p:pic>
      <p:sp>
        <p:nvSpPr>
          <p:cNvPr id="5" name="Rectángulo 4"/>
          <p:cNvSpPr/>
          <p:nvPr/>
        </p:nvSpPr>
        <p:spPr>
          <a:xfrm>
            <a:off x="3014133" y="270933"/>
            <a:ext cx="1947334" cy="125306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6" name="Marcador de pie de página 3"/>
          <p:cNvSpPr>
            <a:spLocks noGrp="1"/>
          </p:cNvSpPr>
          <p:nvPr>
            <p:ph type="ftr" sz="quarter" idx="3"/>
          </p:nvPr>
        </p:nvSpPr>
        <p:spPr>
          <a:xfrm>
            <a:off x="212646" y="6202787"/>
            <a:ext cx="3706445" cy="497128"/>
          </a:xfrm>
          <a:prstGeom prst="rect">
            <a:avLst/>
          </a:prstGeom>
        </p:spPr>
        <p:txBody>
          <a:bodyPr/>
          <a:lstStyle>
            <a:lvl1pPr algn="l">
              <a:defRPr sz="1200">
                <a:solidFill>
                  <a:schemeClr val="tx1"/>
                </a:solidFill>
              </a:defRPr>
            </a:lvl1pPr>
          </a:lstStyle>
          <a:p>
            <a:r>
              <a:rPr lang="it-IT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II Encuentro Regional Estudiantil de Investigación en Ingeniería Industrial – 17 de octubre de 2019</a:t>
            </a:r>
            <a:endParaRPr lang="es-CO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3" name="Rectángulo 2"/>
          <p:cNvSpPr/>
          <p:nvPr/>
        </p:nvSpPr>
        <p:spPr>
          <a:xfrm>
            <a:off x="724274" y="5267235"/>
            <a:ext cx="1018321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ES_tradnl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Esta </a:t>
            </a:r>
            <a:r>
              <a:rPr lang="es-ES_tradnl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etapa se considera una sección clave en la que con buenas prácticas de almacenamiento se pued</a:t>
            </a:r>
            <a:r>
              <a:rPr lang="es-ES_tradnl" dirty="0">
                <a:latin typeface="Times New Roman" panose="02020603050405020304" pitchFamily="18" charset="0"/>
                <a:ea typeface="Times New Roman" panose="02020603050405020304" pitchFamily="18" charset="0"/>
              </a:rPr>
              <a:t>e</a:t>
            </a:r>
            <a:r>
              <a:rPr lang="es-ES_tradnl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asegurar el buen estado de los medicamentos para así no ver afectada ni la calidad ni su efectividad. </a:t>
            </a:r>
            <a:endParaRPr lang="es-CO" dirty="0"/>
          </a:p>
        </p:txBody>
      </p:sp>
      <p:pic>
        <p:nvPicPr>
          <p:cNvPr id="2050" name="Picture 2" descr="https://lh3.googleusercontent.com/iHDHMj6CCrbTQGTaQfiqhoroyc-ZhCt_j_IZrVui2FunFm69pylNobzDNmDulC6UwZesElUH4jAQIMYJrpef1AsTZ33BPlWuHGtHaUbdAbHnZt17ZeBZOR9DOkff3USn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4507" y="1575675"/>
            <a:ext cx="8882744" cy="37363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722473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 txBox="1">
            <a:spLocks/>
          </p:cNvSpPr>
          <p:nvPr/>
        </p:nvSpPr>
        <p:spPr>
          <a:xfrm>
            <a:off x="7142899" y="511588"/>
            <a:ext cx="4178243" cy="111401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80000"/>
              </a:lnSpc>
            </a:pPr>
            <a:r>
              <a:rPr lang="es-CO" sz="4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Georgia" panose="02040502050405020303" pitchFamily="18" charset="0"/>
              </a:rPr>
              <a:t>Metodología</a:t>
            </a:r>
            <a:endParaRPr lang="es-CO" sz="4800" dirty="0">
              <a:solidFill>
                <a:schemeClr val="tx1">
                  <a:lumMod val="50000"/>
                  <a:lumOff val="50000"/>
                </a:schemeClr>
              </a:solidFill>
              <a:latin typeface="Georgia" panose="02040502050405020303" pitchFamily="18" charset="0"/>
            </a:endParaRPr>
          </a:p>
        </p:txBody>
      </p:sp>
      <p:pic>
        <p:nvPicPr>
          <p:cNvPr id="4" name="Imagen 3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8005" r="2049"/>
          <a:stretch/>
        </p:blipFill>
        <p:spPr>
          <a:xfrm>
            <a:off x="1473200" y="309586"/>
            <a:ext cx="1557867" cy="1169670"/>
          </a:xfrm>
          <a:prstGeom prst="rect">
            <a:avLst/>
          </a:prstGeom>
        </p:spPr>
      </p:pic>
      <p:sp>
        <p:nvSpPr>
          <p:cNvPr id="5" name="Rectángulo 4"/>
          <p:cNvSpPr/>
          <p:nvPr/>
        </p:nvSpPr>
        <p:spPr>
          <a:xfrm>
            <a:off x="3014133" y="270933"/>
            <a:ext cx="1947334" cy="125306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6" name="Marcador de pie de página 3"/>
          <p:cNvSpPr>
            <a:spLocks noGrp="1"/>
          </p:cNvSpPr>
          <p:nvPr>
            <p:ph type="ftr" sz="quarter" idx="3"/>
          </p:nvPr>
        </p:nvSpPr>
        <p:spPr>
          <a:xfrm>
            <a:off x="212646" y="6202787"/>
            <a:ext cx="3706445" cy="497128"/>
          </a:xfrm>
          <a:prstGeom prst="rect">
            <a:avLst/>
          </a:prstGeom>
        </p:spPr>
        <p:txBody>
          <a:bodyPr/>
          <a:lstStyle>
            <a:lvl1pPr algn="l">
              <a:defRPr sz="1200">
                <a:solidFill>
                  <a:schemeClr val="tx1"/>
                </a:solidFill>
              </a:defRPr>
            </a:lvl1pPr>
          </a:lstStyle>
          <a:p>
            <a:r>
              <a:rPr lang="it-IT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II Encuentro Regional Estudiantil de Investigación en Ingeniería Industrial – 17 de octubre de 2019</a:t>
            </a:r>
            <a:endParaRPr lang="es-CO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pic>
        <p:nvPicPr>
          <p:cNvPr id="7" name="Imagen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72983" y="1625603"/>
            <a:ext cx="5843545" cy="38328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46658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https://lh6.googleusercontent.com/hOtjfM_E2eObNyOGYrfMwiU8GgO6QT1NBg7CND3VXDCZGaqIvMAlVC4n3kvYciwLzr_b3YmvkcydrcLSFbcvTcBFVBtgfeCjc0-Kn2Gpt8itI6Q5MzSDcBv06zhh4gmFjcwvsBOgnwVuEB9AlQ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00600" y="863166"/>
            <a:ext cx="6411686" cy="54619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ángulo 1"/>
          <p:cNvSpPr/>
          <p:nvPr/>
        </p:nvSpPr>
        <p:spPr>
          <a:xfrm>
            <a:off x="707572" y="2021452"/>
            <a:ext cx="3570514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Bef>
                <a:spcPts val="1200"/>
              </a:spcBef>
              <a:spcAft>
                <a:spcPts val="1200"/>
              </a:spcAft>
            </a:pPr>
            <a:r>
              <a:rPr lang="es-ES_tradnl" dirty="0">
                <a:latin typeface="Times New Roman" panose="02020603050405020304" pitchFamily="18" charset="0"/>
                <a:ea typeface="Times New Roman" panose="02020603050405020304" pitchFamily="18" charset="0"/>
              </a:rPr>
              <a:t>Para plantear unas posibles mejoras o simplemente para proponer un protocolo en donde se muestren buenas prácticas de almacenamiento, es necesario en primer lugar conocer la situación real en un almacén de un hospital y con base en ello, continuar con la parte investigativa para así llegar a un producto el cual permita mediante su aplicación mejorar áreas dentro de la institución y apoyar procesos de calidad. </a:t>
            </a:r>
            <a:endParaRPr lang="es-CO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040474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 txBox="1">
            <a:spLocks/>
          </p:cNvSpPr>
          <p:nvPr/>
        </p:nvSpPr>
        <p:spPr>
          <a:xfrm>
            <a:off x="6662058" y="511588"/>
            <a:ext cx="5283200" cy="167555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80000"/>
              </a:lnSpc>
            </a:pPr>
            <a:r>
              <a:rPr lang="es-CO" sz="4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Georgia" panose="02040502050405020303" pitchFamily="18" charset="0"/>
              </a:rPr>
              <a:t>Resultados y Análisis</a:t>
            </a:r>
            <a:endParaRPr lang="es-CO" sz="4800" dirty="0">
              <a:solidFill>
                <a:schemeClr val="tx1">
                  <a:lumMod val="50000"/>
                  <a:lumOff val="50000"/>
                </a:schemeClr>
              </a:solidFill>
              <a:latin typeface="Georgia" panose="02040502050405020303" pitchFamily="18" charset="0"/>
            </a:endParaRPr>
          </a:p>
        </p:txBody>
      </p:sp>
      <p:pic>
        <p:nvPicPr>
          <p:cNvPr id="4" name="Imagen 3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8005" r="2049"/>
          <a:stretch/>
        </p:blipFill>
        <p:spPr>
          <a:xfrm>
            <a:off x="1473200" y="309586"/>
            <a:ext cx="1557867" cy="1169670"/>
          </a:xfrm>
          <a:prstGeom prst="rect">
            <a:avLst/>
          </a:prstGeom>
        </p:spPr>
      </p:pic>
      <p:sp>
        <p:nvSpPr>
          <p:cNvPr id="5" name="Rectángulo 4"/>
          <p:cNvSpPr/>
          <p:nvPr/>
        </p:nvSpPr>
        <p:spPr>
          <a:xfrm>
            <a:off x="3014133" y="270933"/>
            <a:ext cx="1947334" cy="125306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6" name="Marcador de pie de página 3"/>
          <p:cNvSpPr>
            <a:spLocks noGrp="1"/>
          </p:cNvSpPr>
          <p:nvPr>
            <p:ph type="ftr" sz="quarter" idx="3"/>
          </p:nvPr>
        </p:nvSpPr>
        <p:spPr>
          <a:xfrm>
            <a:off x="212646" y="6202787"/>
            <a:ext cx="3706445" cy="497128"/>
          </a:xfrm>
          <a:prstGeom prst="rect">
            <a:avLst/>
          </a:prstGeom>
        </p:spPr>
        <p:txBody>
          <a:bodyPr/>
          <a:lstStyle>
            <a:lvl1pPr algn="l">
              <a:defRPr sz="1200">
                <a:solidFill>
                  <a:schemeClr val="tx1"/>
                </a:solidFill>
              </a:defRPr>
            </a:lvl1pPr>
          </a:lstStyle>
          <a:p>
            <a:r>
              <a:rPr lang="it-IT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II Encuentro Regional Estudiantil de Investigación en Ingeniería Industrial – 17 de octubre de 2019</a:t>
            </a:r>
            <a:endParaRPr lang="es-CO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3" name="Rectángulo 2"/>
          <p:cNvSpPr/>
          <p:nvPr/>
        </p:nvSpPr>
        <p:spPr>
          <a:xfrm>
            <a:off x="3111499" y="2061961"/>
            <a:ext cx="2569029" cy="654025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 smtClean="0"/>
              <a:t>FARMACIA PRINCIPAL</a:t>
            </a:r>
            <a:endParaRPr lang="es-CO" dirty="0"/>
          </a:p>
        </p:txBody>
      </p:sp>
      <p:sp>
        <p:nvSpPr>
          <p:cNvPr id="8" name="Rectángulo 7"/>
          <p:cNvSpPr/>
          <p:nvPr/>
        </p:nvSpPr>
        <p:spPr>
          <a:xfrm>
            <a:off x="3111499" y="2969448"/>
            <a:ext cx="2569029" cy="654025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 smtClean="0"/>
              <a:t>FARMACIA HEMODINAMIA</a:t>
            </a:r>
            <a:endParaRPr lang="es-CO" dirty="0"/>
          </a:p>
        </p:txBody>
      </p:sp>
      <p:sp>
        <p:nvSpPr>
          <p:cNvPr id="9" name="Rectángulo 8"/>
          <p:cNvSpPr/>
          <p:nvPr/>
        </p:nvSpPr>
        <p:spPr>
          <a:xfrm>
            <a:off x="3111499" y="3872817"/>
            <a:ext cx="2569029" cy="654025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 smtClean="0"/>
              <a:t>FARMACIA CIRUGIA</a:t>
            </a:r>
            <a:endParaRPr lang="es-CO" dirty="0"/>
          </a:p>
        </p:txBody>
      </p:sp>
      <p:sp>
        <p:nvSpPr>
          <p:cNvPr id="10" name="Rectángulo 9"/>
          <p:cNvSpPr/>
          <p:nvPr/>
        </p:nvSpPr>
        <p:spPr>
          <a:xfrm>
            <a:off x="3111499" y="4776186"/>
            <a:ext cx="2569029" cy="654025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 smtClean="0"/>
              <a:t>ALMACEN</a:t>
            </a:r>
            <a:endParaRPr lang="es-CO" dirty="0"/>
          </a:p>
        </p:txBody>
      </p:sp>
      <p:sp>
        <p:nvSpPr>
          <p:cNvPr id="11" name="Cheurón 10"/>
          <p:cNvSpPr/>
          <p:nvPr/>
        </p:nvSpPr>
        <p:spPr>
          <a:xfrm>
            <a:off x="2072756" y="3171489"/>
            <a:ext cx="859971" cy="1186984"/>
          </a:xfrm>
          <a:prstGeom prst="chevr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>
              <a:solidFill>
                <a:schemeClr val="tx1"/>
              </a:solidFill>
            </a:endParaRPr>
          </a:p>
        </p:txBody>
      </p:sp>
      <p:sp>
        <p:nvSpPr>
          <p:cNvPr id="12" name="Rectángulo redondeado 11"/>
          <p:cNvSpPr/>
          <p:nvPr/>
        </p:nvSpPr>
        <p:spPr>
          <a:xfrm>
            <a:off x="496864" y="3028653"/>
            <a:ext cx="1284514" cy="1416025"/>
          </a:xfrm>
          <a:prstGeom prst="round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 smtClean="0"/>
              <a:t>HOSPITAL SAN JOSÉ</a:t>
            </a:r>
            <a:endParaRPr lang="es-CO" dirty="0"/>
          </a:p>
        </p:txBody>
      </p:sp>
      <p:sp>
        <p:nvSpPr>
          <p:cNvPr id="14" name="Rectángulo redondeado 13"/>
          <p:cNvSpPr/>
          <p:nvPr/>
        </p:nvSpPr>
        <p:spPr>
          <a:xfrm>
            <a:off x="7551673" y="3190323"/>
            <a:ext cx="2100943" cy="1186984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 smtClean="0"/>
              <a:t>FLUJO DE DISPOSITIVOS MÉDICOS Y MEDICAMENTOS</a:t>
            </a:r>
            <a:endParaRPr lang="es-CO" dirty="0"/>
          </a:p>
        </p:txBody>
      </p:sp>
      <p:sp>
        <p:nvSpPr>
          <p:cNvPr id="15" name="Cerrar llave 14"/>
          <p:cNvSpPr/>
          <p:nvPr/>
        </p:nvSpPr>
        <p:spPr>
          <a:xfrm>
            <a:off x="5859300" y="1919852"/>
            <a:ext cx="1449615" cy="3690258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8686090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/>
          <p:nvPr/>
        </p:nvPicPr>
        <p:blipFill>
          <a:blip r:embed="rId2"/>
          <a:stretch>
            <a:fillRect/>
          </a:stretch>
        </p:blipFill>
        <p:spPr>
          <a:xfrm>
            <a:off x="2772592" y="2143940"/>
            <a:ext cx="6915694" cy="4267745"/>
          </a:xfrm>
          <a:prstGeom prst="rect">
            <a:avLst/>
          </a:prstGeom>
        </p:spPr>
      </p:pic>
      <p:sp>
        <p:nvSpPr>
          <p:cNvPr id="3" name="CuadroTexto 2"/>
          <p:cNvSpPr txBox="1"/>
          <p:nvPr/>
        </p:nvSpPr>
        <p:spPr>
          <a:xfrm>
            <a:off x="2993844" y="1491342"/>
            <a:ext cx="647319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400" b="1" dirty="0" smtClean="0"/>
              <a:t>PROCESOS CON OPORTUNIDAD DE MEJORA</a:t>
            </a:r>
            <a:endParaRPr lang="es-CO" sz="2400" b="1" dirty="0"/>
          </a:p>
        </p:txBody>
      </p:sp>
    </p:spTree>
    <p:extLst>
      <p:ext uri="{BB962C8B-B14F-4D97-AF65-F5344CB8AC3E}">
        <p14:creationId xmlns:p14="http://schemas.microsoft.com/office/powerpoint/2010/main" val="3115733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2.png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2278042" y="2750979"/>
            <a:ext cx="7048091" cy="2746144"/>
          </a:xfrm>
          <a:prstGeom prst="rect">
            <a:avLst/>
          </a:prstGeom>
          <a:ln/>
        </p:spPr>
      </p:pic>
      <p:sp>
        <p:nvSpPr>
          <p:cNvPr id="3" name="CuadroTexto 2"/>
          <p:cNvSpPr txBox="1"/>
          <p:nvPr/>
        </p:nvSpPr>
        <p:spPr>
          <a:xfrm>
            <a:off x="2939144" y="2046515"/>
            <a:ext cx="57258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b="1" dirty="0" smtClean="0"/>
              <a:t>MARCACIÓN DE ESTANTERIAS PARA MEJORAR EL PICKING</a:t>
            </a:r>
            <a:endParaRPr lang="es-CO" b="1" dirty="0"/>
          </a:p>
        </p:txBody>
      </p:sp>
      <p:sp>
        <p:nvSpPr>
          <p:cNvPr id="4" name="Título 1"/>
          <p:cNvSpPr txBox="1">
            <a:spLocks/>
          </p:cNvSpPr>
          <p:nvPr/>
        </p:nvSpPr>
        <p:spPr>
          <a:xfrm>
            <a:off x="7142899" y="511588"/>
            <a:ext cx="4178243" cy="111401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80000"/>
              </a:lnSpc>
            </a:pPr>
            <a:r>
              <a:rPr lang="es-CO" sz="4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Georgia" panose="02040502050405020303" pitchFamily="18" charset="0"/>
              </a:rPr>
              <a:t>Conclusiones</a:t>
            </a:r>
            <a:endParaRPr lang="es-CO" sz="4800" dirty="0">
              <a:solidFill>
                <a:schemeClr val="tx1">
                  <a:lumMod val="50000"/>
                  <a:lumOff val="50000"/>
                </a:schemeClr>
              </a:solidFill>
              <a:latin typeface="Georgia" panose="02040502050405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276506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141</TotalTime>
  <Words>566</Words>
  <Application>Microsoft Office PowerPoint</Application>
  <PresentationFormat>Panorámica</PresentationFormat>
  <Paragraphs>50</Paragraphs>
  <Slides>10</Slides>
  <Notes>6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10</vt:i4>
      </vt:variant>
    </vt:vector>
  </HeadingPairs>
  <TitlesOfParts>
    <vt:vector size="16" baseType="lpstr">
      <vt:lpstr>Arial</vt:lpstr>
      <vt:lpstr>Arial Narrow</vt:lpstr>
      <vt:lpstr>Calibri</vt:lpstr>
      <vt:lpstr>Georgia</vt:lpstr>
      <vt:lpstr>Times New Roman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Leidy Carolina Vargas Acuña</dc:creator>
  <cp:lastModifiedBy>user</cp:lastModifiedBy>
  <cp:revision>34</cp:revision>
  <dcterms:created xsi:type="dcterms:W3CDTF">2018-10-08T18:44:24Z</dcterms:created>
  <dcterms:modified xsi:type="dcterms:W3CDTF">2019-10-17T05:01:01Z</dcterms:modified>
</cp:coreProperties>
</file>