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mp4" ContentType="video/mp4"/>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7"/>
  </p:notesMasterIdLst>
  <p:sldIdLst>
    <p:sldId id="256" r:id="rId2"/>
    <p:sldId id="424" r:id="rId3"/>
    <p:sldId id="421" r:id="rId4"/>
    <p:sldId id="425" r:id="rId5"/>
    <p:sldId id="426" r:id="rId6"/>
    <p:sldId id="427" r:id="rId7"/>
    <p:sldId id="431" r:id="rId8"/>
    <p:sldId id="432" r:id="rId9"/>
    <p:sldId id="434" r:id="rId10"/>
    <p:sldId id="444" r:id="rId11"/>
    <p:sldId id="445" r:id="rId12"/>
    <p:sldId id="439" r:id="rId13"/>
    <p:sldId id="437" r:id="rId14"/>
    <p:sldId id="438" r:id="rId15"/>
    <p:sldId id="392" r:id="rId16"/>
  </p:sldIdLst>
  <p:sldSz cx="9144000" cy="5715000" type="screen16x10"/>
  <p:notesSz cx="6858000" cy="9144000"/>
  <p:defaultTextStyle>
    <a:defPPr>
      <a:defRPr lang="en-US"/>
    </a:defPPr>
    <a:lvl1pPr marL="0" algn="l" defTabSz="713232" rtl="0" eaLnBrk="1" latinLnBrk="0" hangingPunct="1">
      <a:defRPr sz="1404" kern="1200">
        <a:solidFill>
          <a:schemeClr val="tx1"/>
        </a:solidFill>
        <a:latin typeface="+mn-lt"/>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userDrawn="1">
          <p15:clr>
            <a:srgbClr val="A4A3A4"/>
          </p15:clr>
        </p15:guide>
        <p15:guide id="2" pos="2880" userDrawn="1">
          <p15:clr>
            <a:srgbClr val="A4A3A4"/>
          </p15:clr>
        </p15:guide>
        <p15:guide id="3" orient="horz" pos="779" userDrawn="1">
          <p15:clr>
            <a:srgbClr val="A4A3A4"/>
          </p15:clr>
        </p15:guide>
        <p15:guide id="4" orient="horz" pos="3274" userDrawn="1">
          <p15:clr>
            <a:srgbClr val="A4A3A4"/>
          </p15:clr>
        </p15:guide>
        <p15:guide id="5" pos="295" userDrawn="1">
          <p15:clr>
            <a:srgbClr val="A4A3A4"/>
          </p15:clr>
        </p15:guide>
        <p15:guide id="6" pos="5465" userDrawn="1">
          <p15:clr>
            <a:srgbClr val="A4A3A4"/>
          </p15:clr>
        </p15:guide>
        <p15:guide id="7" pos="4037" userDrawn="1">
          <p15:clr>
            <a:srgbClr val="A4A3A4"/>
          </p15:clr>
        </p15:guide>
        <p15:guide id="8" orient="horz" pos="9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C8E6"/>
    <a:srgbClr val="1FCEC4"/>
    <a:srgbClr val="18AAE4"/>
    <a:srgbClr val="EC8D17"/>
    <a:srgbClr val="3F4E63"/>
    <a:srgbClr val="343F4F"/>
    <a:srgbClr val="3C4B5E"/>
    <a:srgbClr val="EAEAEA"/>
    <a:srgbClr val="E2E2E2"/>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22" autoAdjust="0"/>
    <p:restoredTop sz="90972" autoAdjust="0"/>
  </p:normalViewPr>
  <p:slideViewPr>
    <p:cSldViewPr snapToGrid="0">
      <p:cViewPr varScale="1">
        <p:scale>
          <a:sx n="126" d="100"/>
          <a:sy n="126" d="100"/>
        </p:scale>
        <p:origin x="1176" y="126"/>
      </p:cViewPr>
      <p:guideLst>
        <p:guide orient="horz" pos="1800"/>
        <p:guide pos="2880"/>
        <p:guide orient="horz" pos="779"/>
        <p:guide orient="horz" pos="3274"/>
        <p:guide pos="295"/>
        <p:guide pos="5465"/>
        <p:guide pos="4037"/>
        <p:guide orient="horz" pos="968"/>
      </p:guideLst>
    </p:cSldViewPr>
  </p:slideViewPr>
  <p:notesTextViewPr>
    <p:cViewPr>
      <p:scale>
        <a:sx n="1" d="1"/>
        <a:sy n="1" d="1"/>
      </p:scale>
      <p:origin x="0" y="0"/>
    </p:cViewPr>
  </p:notesTextViewPr>
  <p:sorterViewPr>
    <p:cViewPr>
      <p:scale>
        <a:sx n="150" d="100"/>
        <a:sy n="150" d="100"/>
      </p:scale>
      <p:origin x="0" y="435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40B327-D7C5-4CE7-89AF-DF707BF00182}" type="datetimeFigureOut">
              <a:rPr lang="en-IN" smtClean="0"/>
              <a:t>01-06-2020</a:t>
            </a:fld>
            <a:endParaRPr lang="en-IN" dirty="0"/>
          </a:p>
        </p:txBody>
      </p:sp>
      <p:sp>
        <p:nvSpPr>
          <p:cNvPr id="4" name="Slide Image Placeholder 3"/>
          <p:cNvSpPr>
            <a:spLocks noGrp="1" noRot="1" noChangeAspect="1"/>
          </p:cNvSpPr>
          <p:nvPr>
            <p:ph type="sldImg" idx="2"/>
          </p:nvPr>
        </p:nvSpPr>
        <p:spPr>
          <a:xfrm>
            <a:off x="960438" y="1143000"/>
            <a:ext cx="4937125"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3B78B7-F746-4F22-9FD0-176D7BB2DDA9}" type="slidenum">
              <a:rPr lang="en-IN" smtClean="0"/>
              <a:t>‹Nº›</a:t>
            </a:fld>
            <a:endParaRPr lang="en-IN" dirty="0"/>
          </a:p>
        </p:txBody>
      </p:sp>
    </p:spTree>
    <p:extLst>
      <p:ext uri="{BB962C8B-B14F-4D97-AF65-F5344CB8AC3E}">
        <p14:creationId xmlns:p14="http://schemas.microsoft.com/office/powerpoint/2010/main" val="4131837163"/>
      </p:ext>
    </p:extLst>
  </p:cSld>
  <p:clrMap bg1="lt1" tx1="dk1" bg2="lt2" tx2="dk2" accent1="accent1" accent2="accent2" accent3="accent3" accent4="accent4" accent5="accent5" accent6="accent6" hlink="hlink" folHlink="folHlink"/>
  <p:notesStyle>
    <a:lvl1pPr marL="0" algn="l" defTabSz="713232" rtl="0" eaLnBrk="1" latinLnBrk="0" hangingPunct="1">
      <a:defRPr sz="936" kern="1200">
        <a:solidFill>
          <a:schemeClr val="tx1"/>
        </a:solidFill>
        <a:latin typeface="+mn-lt"/>
        <a:ea typeface="+mn-ea"/>
        <a:cs typeface="+mn-cs"/>
      </a:defRPr>
    </a:lvl1pPr>
    <a:lvl2pPr marL="356616" algn="l" defTabSz="713232" rtl="0" eaLnBrk="1" latinLnBrk="0" hangingPunct="1">
      <a:defRPr sz="936" kern="1200">
        <a:solidFill>
          <a:schemeClr val="tx1"/>
        </a:solidFill>
        <a:latin typeface="+mn-lt"/>
        <a:ea typeface="+mn-ea"/>
        <a:cs typeface="+mn-cs"/>
      </a:defRPr>
    </a:lvl2pPr>
    <a:lvl3pPr marL="713232" algn="l" defTabSz="713232" rtl="0" eaLnBrk="1" latinLnBrk="0" hangingPunct="1">
      <a:defRPr sz="936" kern="1200">
        <a:solidFill>
          <a:schemeClr val="tx1"/>
        </a:solidFill>
        <a:latin typeface="+mn-lt"/>
        <a:ea typeface="+mn-ea"/>
        <a:cs typeface="+mn-cs"/>
      </a:defRPr>
    </a:lvl3pPr>
    <a:lvl4pPr marL="1069848" algn="l" defTabSz="713232" rtl="0" eaLnBrk="1" latinLnBrk="0" hangingPunct="1">
      <a:defRPr sz="936" kern="1200">
        <a:solidFill>
          <a:schemeClr val="tx1"/>
        </a:solidFill>
        <a:latin typeface="+mn-lt"/>
        <a:ea typeface="+mn-ea"/>
        <a:cs typeface="+mn-cs"/>
      </a:defRPr>
    </a:lvl4pPr>
    <a:lvl5pPr marL="1426464" algn="l" defTabSz="713232" rtl="0" eaLnBrk="1" latinLnBrk="0" hangingPunct="1">
      <a:defRPr sz="936" kern="1200">
        <a:solidFill>
          <a:schemeClr val="tx1"/>
        </a:solidFill>
        <a:latin typeface="+mn-lt"/>
        <a:ea typeface="+mn-ea"/>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6F3B78B7-F746-4F22-9FD0-176D7BB2DDA9}" type="slidenum">
              <a:rPr lang="en-IN" smtClean="0"/>
              <a:t>1</a:t>
            </a:fld>
            <a:endParaRPr lang="en-IN" dirty="0"/>
          </a:p>
        </p:txBody>
      </p:sp>
    </p:spTree>
    <p:extLst>
      <p:ext uri="{BB962C8B-B14F-4D97-AF65-F5344CB8AC3E}">
        <p14:creationId xmlns:p14="http://schemas.microsoft.com/office/powerpoint/2010/main" val="2656493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sz="3200" dirty="0"/>
          </a:p>
        </p:txBody>
      </p:sp>
      <p:sp>
        <p:nvSpPr>
          <p:cNvPr id="4" name="Slide Number Placeholder 3"/>
          <p:cNvSpPr>
            <a:spLocks noGrp="1"/>
          </p:cNvSpPr>
          <p:nvPr>
            <p:ph type="sldNum" sz="quarter" idx="10"/>
          </p:nvPr>
        </p:nvSpPr>
        <p:spPr/>
        <p:txBody>
          <a:bodyPr/>
          <a:lstStyle/>
          <a:p>
            <a:fld id="{6C68B251-D916-42DB-9836-7A227743163C}" type="slidenum">
              <a:rPr lang="en-IN" smtClean="0"/>
              <a:t>10</a:t>
            </a:fld>
            <a:endParaRPr lang="en-IN" dirty="0"/>
          </a:p>
        </p:txBody>
      </p:sp>
    </p:spTree>
    <p:extLst>
      <p:ext uri="{BB962C8B-B14F-4D97-AF65-F5344CB8AC3E}">
        <p14:creationId xmlns:p14="http://schemas.microsoft.com/office/powerpoint/2010/main" val="1815664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sz="3200" dirty="0"/>
          </a:p>
        </p:txBody>
      </p:sp>
      <p:sp>
        <p:nvSpPr>
          <p:cNvPr id="4" name="Slide Number Placeholder 3"/>
          <p:cNvSpPr>
            <a:spLocks noGrp="1"/>
          </p:cNvSpPr>
          <p:nvPr>
            <p:ph type="sldNum" sz="quarter" idx="10"/>
          </p:nvPr>
        </p:nvSpPr>
        <p:spPr/>
        <p:txBody>
          <a:bodyPr/>
          <a:lstStyle/>
          <a:p>
            <a:fld id="{6C68B251-D916-42DB-9836-7A227743163C}" type="slidenum">
              <a:rPr lang="en-IN" smtClean="0"/>
              <a:t>11</a:t>
            </a:fld>
            <a:endParaRPr lang="en-IN" dirty="0"/>
          </a:p>
        </p:txBody>
      </p:sp>
    </p:spTree>
    <p:extLst>
      <p:ext uri="{BB962C8B-B14F-4D97-AF65-F5344CB8AC3E}">
        <p14:creationId xmlns:p14="http://schemas.microsoft.com/office/powerpoint/2010/main" val="1529427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6F3B78B7-F746-4F22-9FD0-176D7BB2DDA9}" type="slidenum">
              <a:rPr lang="en-IN" smtClean="0"/>
              <a:t>12</a:t>
            </a:fld>
            <a:endParaRPr lang="en-IN" dirty="0"/>
          </a:p>
        </p:txBody>
      </p:sp>
    </p:spTree>
    <p:extLst>
      <p:ext uri="{BB962C8B-B14F-4D97-AF65-F5344CB8AC3E}">
        <p14:creationId xmlns:p14="http://schemas.microsoft.com/office/powerpoint/2010/main" val="629388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6F3B78B7-F746-4F22-9FD0-176D7BB2DDA9}" type="slidenum">
              <a:rPr lang="en-IN" smtClean="0"/>
              <a:t>13</a:t>
            </a:fld>
            <a:endParaRPr lang="en-IN" dirty="0"/>
          </a:p>
        </p:txBody>
      </p:sp>
    </p:spTree>
    <p:extLst>
      <p:ext uri="{BB962C8B-B14F-4D97-AF65-F5344CB8AC3E}">
        <p14:creationId xmlns:p14="http://schemas.microsoft.com/office/powerpoint/2010/main" val="10312482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6F3B78B7-F746-4F22-9FD0-176D7BB2DDA9}" type="slidenum">
              <a:rPr lang="en-IN" smtClean="0"/>
              <a:t>14</a:t>
            </a:fld>
            <a:endParaRPr lang="en-IN" dirty="0"/>
          </a:p>
        </p:txBody>
      </p:sp>
    </p:spTree>
    <p:extLst>
      <p:ext uri="{BB962C8B-B14F-4D97-AF65-F5344CB8AC3E}">
        <p14:creationId xmlns:p14="http://schemas.microsoft.com/office/powerpoint/2010/main" val="188421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t>Images place via grey box,</a:t>
            </a:r>
            <a:r>
              <a:rPr lang="en-IN" baseline="0" dirty="0" smtClean="0"/>
              <a:t> just right click and go to fill&gt;Picture.</a:t>
            </a:r>
            <a:endParaRPr lang="en-IN" dirty="0" smtClean="0"/>
          </a:p>
          <a:p>
            <a:endParaRPr lang="en-IN" dirty="0"/>
          </a:p>
        </p:txBody>
      </p:sp>
      <p:sp>
        <p:nvSpPr>
          <p:cNvPr id="4" name="Slide Number Placeholder 3"/>
          <p:cNvSpPr>
            <a:spLocks noGrp="1"/>
          </p:cNvSpPr>
          <p:nvPr>
            <p:ph type="sldNum" sz="quarter" idx="10"/>
          </p:nvPr>
        </p:nvSpPr>
        <p:spPr/>
        <p:txBody>
          <a:bodyPr/>
          <a:lstStyle/>
          <a:p>
            <a:fld id="{6F3B78B7-F746-4F22-9FD0-176D7BB2DDA9}" type="slidenum">
              <a:rPr lang="en-IN" smtClean="0"/>
              <a:t>2</a:t>
            </a:fld>
            <a:endParaRPr lang="en-IN" dirty="0"/>
          </a:p>
        </p:txBody>
      </p:sp>
    </p:spTree>
    <p:extLst>
      <p:ext uri="{BB962C8B-B14F-4D97-AF65-F5344CB8AC3E}">
        <p14:creationId xmlns:p14="http://schemas.microsoft.com/office/powerpoint/2010/main" val="1860676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t>Images place via grey box,</a:t>
            </a:r>
            <a:r>
              <a:rPr lang="en-IN" baseline="0" dirty="0" smtClean="0"/>
              <a:t> just right click and go to fill&gt;Picture.</a:t>
            </a:r>
            <a:endParaRPr lang="en-IN" dirty="0" smtClean="0"/>
          </a:p>
          <a:p>
            <a:endParaRPr lang="en-IN" dirty="0"/>
          </a:p>
        </p:txBody>
      </p:sp>
      <p:sp>
        <p:nvSpPr>
          <p:cNvPr id="4" name="Slide Number Placeholder 3"/>
          <p:cNvSpPr>
            <a:spLocks noGrp="1"/>
          </p:cNvSpPr>
          <p:nvPr>
            <p:ph type="sldNum" sz="quarter" idx="10"/>
          </p:nvPr>
        </p:nvSpPr>
        <p:spPr/>
        <p:txBody>
          <a:bodyPr/>
          <a:lstStyle/>
          <a:p>
            <a:fld id="{6F3B78B7-F746-4F22-9FD0-176D7BB2DDA9}" type="slidenum">
              <a:rPr lang="en-IN" smtClean="0"/>
              <a:t>3</a:t>
            </a:fld>
            <a:endParaRPr lang="en-IN" dirty="0"/>
          </a:p>
        </p:txBody>
      </p:sp>
    </p:spTree>
    <p:extLst>
      <p:ext uri="{BB962C8B-B14F-4D97-AF65-F5344CB8AC3E}">
        <p14:creationId xmlns:p14="http://schemas.microsoft.com/office/powerpoint/2010/main" val="214459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sz="3200" dirty="0"/>
          </a:p>
        </p:txBody>
      </p:sp>
      <p:sp>
        <p:nvSpPr>
          <p:cNvPr id="4" name="Slide Number Placeholder 3"/>
          <p:cNvSpPr>
            <a:spLocks noGrp="1"/>
          </p:cNvSpPr>
          <p:nvPr>
            <p:ph type="sldNum" sz="quarter" idx="10"/>
          </p:nvPr>
        </p:nvSpPr>
        <p:spPr/>
        <p:txBody>
          <a:bodyPr/>
          <a:lstStyle/>
          <a:p>
            <a:fld id="{6C68B251-D916-42DB-9836-7A227743163C}" type="slidenum">
              <a:rPr lang="en-IN" smtClean="0"/>
              <a:t>4</a:t>
            </a:fld>
            <a:endParaRPr lang="en-IN" dirty="0"/>
          </a:p>
        </p:txBody>
      </p:sp>
    </p:spTree>
    <p:extLst>
      <p:ext uri="{BB962C8B-B14F-4D97-AF65-F5344CB8AC3E}">
        <p14:creationId xmlns:p14="http://schemas.microsoft.com/office/powerpoint/2010/main" val="890341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sz="3200" dirty="0"/>
          </a:p>
        </p:txBody>
      </p:sp>
      <p:sp>
        <p:nvSpPr>
          <p:cNvPr id="4" name="Slide Number Placeholder 3"/>
          <p:cNvSpPr>
            <a:spLocks noGrp="1"/>
          </p:cNvSpPr>
          <p:nvPr>
            <p:ph type="sldNum" sz="quarter" idx="10"/>
          </p:nvPr>
        </p:nvSpPr>
        <p:spPr/>
        <p:txBody>
          <a:bodyPr/>
          <a:lstStyle/>
          <a:p>
            <a:fld id="{6C68B251-D916-42DB-9836-7A227743163C}" type="slidenum">
              <a:rPr lang="en-IN" smtClean="0"/>
              <a:t>5</a:t>
            </a:fld>
            <a:endParaRPr lang="en-IN" dirty="0"/>
          </a:p>
        </p:txBody>
      </p:sp>
    </p:spTree>
    <p:extLst>
      <p:ext uri="{BB962C8B-B14F-4D97-AF65-F5344CB8AC3E}">
        <p14:creationId xmlns:p14="http://schemas.microsoft.com/office/powerpoint/2010/main" val="1393248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sz="3200" dirty="0"/>
          </a:p>
        </p:txBody>
      </p:sp>
      <p:sp>
        <p:nvSpPr>
          <p:cNvPr id="4" name="Slide Number Placeholder 3"/>
          <p:cNvSpPr>
            <a:spLocks noGrp="1"/>
          </p:cNvSpPr>
          <p:nvPr>
            <p:ph type="sldNum" sz="quarter" idx="10"/>
          </p:nvPr>
        </p:nvSpPr>
        <p:spPr/>
        <p:txBody>
          <a:bodyPr/>
          <a:lstStyle/>
          <a:p>
            <a:fld id="{6C68B251-D916-42DB-9836-7A227743163C}" type="slidenum">
              <a:rPr lang="en-IN" smtClean="0"/>
              <a:t>6</a:t>
            </a:fld>
            <a:endParaRPr lang="en-IN" dirty="0"/>
          </a:p>
        </p:txBody>
      </p:sp>
    </p:spTree>
    <p:extLst>
      <p:ext uri="{BB962C8B-B14F-4D97-AF65-F5344CB8AC3E}">
        <p14:creationId xmlns:p14="http://schemas.microsoft.com/office/powerpoint/2010/main" val="479041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6F3B78B7-F746-4F22-9FD0-176D7BB2DDA9}" type="slidenum">
              <a:rPr lang="en-IN" smtClean="0"/>
              <a:t>7</a:t>
            </a:fld>
            <a:endParaRPr lang="en-IN" dirty="0"/>
          </a:p>
        </p:txBody>
      </p:sp>
    </p:spTree>
    <p:extLst>
      <p:ext uri="{BB962C8B-B14F-4D97-AF65-F5344CB8AC3E}">
        <p14:creationId xmlns:p14="http://schemas.microsoft.com/office/powerpoint/2010/main" val="1502699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sz="3200" dirty="0"/>
          </a:p>
        </p:txBody>
      </p:sp>
      <p:sp>
        <p:nvSpPr>
          <p:cNvPr id="4" name="Slide Number Placeholder 3"/>
          <p:cNvSpPr>
            <a:spLocks noGrp="1"/>
          </p:cNvSpPr>
          <p:nvPr>
            <p:ph type="sldNum" sz="quarter" idx="10"/>
          </p:nvPr>
        </p:nvSpPr>
        <p:spPr/>
        <p:txBody>
          <a:bodyPr/>
          <a:lstStyle/>
          <a:p>
            <a:fld id="{6C68B251-D916-42DB-9836-7A227743163C}" type="slidenum">
              <a:rPr lang="en-IN" smtClean="0"/>
              <a:t>8</a:t>
            </a:fld>
            <a:endParaRPr lang="en-IN" dirty="0"/>
          </a:p>
        </p:txBody>
      </p:sp>
    </p:spTree>
    <p:extLst>
      <p:ext uri="{BB962C8B-B14F-4D97-AF65-F5344CB8AC3E}">
        <p14:creationId xmlns:p14="http://schemas.microsoft.com/office/powerpoint/2010/main" val="1198610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en-IN" sz="3200" dirty="0"/>
          </a:p>
        </p:txBody>
      </p:sp>
      <p:sp>
        <p:nvSpPr>
          <p:cNvPr id="4" name="Slide Number Placeholder 3"/>
          <p:cNvSpPr>
            <a:spLocks noGrp="1"/>
          </p:cNvSpPr>
          <p:nvPr>
            <p:ph type="sldNum" sz="quarter" idx="10"/>
          </p:nvPr>
        </p:nvSpPr>
        <p:spPr/>
        <p:txBody>
          <a:bodyPr/>
          <a:lstStyle/>
          <a:p>
            <a:fld id="{6C68B251-D916-42DB-9836-7A227743163C}" type="slidenum">
              <a:rPr lang="en-IN" smtClean="0"/>
              <a:t>9</a:t>
            </a:fld>
            <a:endParaRPr lang="en-IN" dirty="0"/>
          </a:p>
        </p:txBody>
      </p:sp>
    </p:spTree>
    <p:extLst>
      <p:ext uri="{BB962C8B-B14F-4D97-AF65-F5344CB8AC3E}">
        <p14:creationId xmlns:p14="http://schemas.microsoft.com/office/powerpoint/2010/main" val="1424350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6557962" y="5434729"/>
            <a:ext cx="1977488" cy="115416"/>
          </a:xfrm>
          <a:prstGeom prst="rect">
            <a:avLst/>
          </a:prstGeom>
        </p:spPr>
        <p:txBody>
          <a:bodyPr wrap="square" lIns="0" tIns="0" rIns="0" bIns="0">
            <a:spAutoFit/>
          </a:bodyPr>
          <a:lstStyle>
            <a:lvl1pPr algn="r">
              <a:defRPr sz="750">
                <a:solidFill>
                  <a:schemeClr val="bg1">
                    <a:lumMod val="50000"/>
                  </a:schemeClr>
                </a:solidFill>
              </a:defRPr>
            </a:lvl1pPr>
          </a:lstStyle>
          <a:p>
            <a:r>
              <a:rPr lang="en-IN" dirty="0" smtClean="0"/>
              <a:t>@ Actuar  PowerPoint Presentation</a:t>
            </a:r>
            <a:endParaRPr lang="en-IN" dirty="0"/>
          </a:p>
        </p:txBody>
      </p:sp>
      <p:sp>
        <p:nvSpPr>
          <p:cNvPr id="6" name="Slide Number Placeholder 5"/>
          <p:cNvSpPr>
            <a:spLocks noGrp="1"/>
          </p:cNvSpPr>
          <p:nvPr>
            <p:ph type="sldNum" sz="quarter" idx="12"/>
          </p:nvPr>
        </p:nvSpPr>
        <p:spPr>
          <a:xfrm>
            <a:off x="8636210" y="5412573"/>
            <a:ext cx="314910" cy="172552"/>
          </a:xfrm>
          <a:prstGeom prst="roundRect">
            <a:avLst>
              <a:gd name="adj" fmla="val 48678"/>
            </a:avLst>
          </a:prstGeom>
          <a:solidFill>
            <a:schemeClr val="accent2"/>
          </a:solidFill>
        </p:spPr>
        <p:txBody>
          <a:bodyPr lIns="0" tIns="0" rIns="0" bIns="0" anchor="ctr" anchorCtr="0">
            <a:normAutofit/>
          </a:bodyPr>
          <a:lstStyle>
            <a:lvl1pPr algn="ctr">
              <a:defRPr sz="675">
                <a:solidFill>
                  <a:schemeClr val="bg1"/>
                </a:solidFill>
              </a:defRPr>
            </a:lvl1pPr>
          </a:lstStyle>
          <a:p>
            <a:fld id="{7875E89A-3209-45B2-AFB0-8EF2492134E1}" type="slidenum">
              <a:rPr lang="en-IN" smtClean="0"/>
              <a:pPr/>
              <a:t>‹Nº›</a:t>
            </a:fld>
            <a:endParaRPr lang="en-IN" dirty="0"/>
          </a:p>
        </p:txBody>
      </p:sp>
      <p:sp>
        <p:nvSpPr>
          <p:cNvPr id="7" name="Text Placeholder 16"/>
          <p:cNvSpPr>
            <a:spLocks noGrp="1"/>
          </p:cNvSpPr>
          <p:nvPr>
            <p:ph type="body" sz="quarter" idx="13" hasCustomPrompt="1"/>
          </p:nvPr>
        </p:nvSpPr>
        <p:spPr>
          <a:xfrm>
            <a:off x="1321254" y="746561"/>
            <a:ext cx="6501493" cy="161583"/>
          </a:xfrm>
          <a:prstGeom prst="rect">
            <a:avLst/>
          </a:prstGeom>
        </p:spPr>
        <p:txBody>
          <a:bodyPr lIns="0" tIns="0" rIns="0" bIns="0">
            <a:normAutofit/>
          </a:bodyPr>
          <a:lstStyle>
            <a:lvl1pPr marL="0" indent="0" algn="ctr">
              <a:buFontTx/>
              <a:buNone/>
              <a:defRPr sz="1050" baseline="0">
                <a:solidFill>
                  <a:schemeClr val="tx1">
                    <a:lumMod val="50000"/>
                    <a:lumOff val="50000"/>
                  </a:schemeClr>
                </a:solidFill>
              </a:defRPr>
            </a:lvl1pPr>
            <a:lvl2pPr marL="342892" indent="0">
              <a:buFontTx/>
              <a:buNone/>
              <a:defRPr>
                <a:solidFill>
                  <a:schemeClr val="bg2"/>
                </a:solidFill>
              </a:defRPr>
            </a:lvl2pPr>
            <a:lvl3pPr marL="685783" indent="0">
              <a:buFontTx/>
              <a:buNone/>
              <a:defRPr>
                <a:solidFill>
                  <a:schemeClr val="bg2"/>
                </a:solidFill>
              </a:defRPr>
            </a:lvl3pPr>
            <a:lvl4pPr marL="1028675" indent="0">
              <a:buFontTx/>
              <a:buNone/>
              <a:defRPr>
                <a:solidFill>
                  <a:schemeClr val="bg2"/>
                </a:solidFill>
              </a:defRPr>
            </a:lvl4pPr>
            <a:lvl5pPr marL="1371566" indent="0">
              <a:buFontTx/>
              <a:buNone/>
              <a:defRPr>
                <a:solidFill>
                  <a:schemeClr val="bg2"/>
                </a:solidFill>
              </a:defRPr>
            </a:lvl5pPr>
          </a:lstStyle>
          <a:p>
            <a:pPr lvl="0"/>
            <a:r>
              <a:rPr lang="en-US" dirty="0" smtClean="0"/>
              <a:t>Subtitle goes here</a:t>
            </a:r>
            <a:endParaRPr lang="en-IN" dirty="0"/>
          </a:p>
        </p:txBody>
      </p:sp>
      <p:sp>
        <p:nvSpPr>
          <p:cNvPr id="8" name="Title 1"/>
          <p:cNvSpPr>
            <a:spLocks noGrp="1"/>
          </p:cNvSpPr>
          <p:nvPr>
            <p:ph type="title"/>
          </p:nvPr>
        </p:nvSpPr>
        <p:spPr>
          <a:xfrm>
            <a:off x="1321254" y="423396"/>
            <a:ext cx="6501493" cy="290849"/>
          </a:xfrm>
          <a:prstGeom prst="rect">
            <a:avLst/>
          </a:prstGeom>
        </p:spPr>
        <p:txBody>
          <a:bodyPr wrap="square" lIns="0" tIns="0" rIns="0" bIns="0" anchor="t" anchorCtr="0">
            <a:spAutoFit/>
          </a:bodyPr>
          <a:lstStyle>
            <a:lvl1pPr algn="ctr">
              <a:defRPr sz="2100">
                <a:solidFill>
                  <a:schemeClr val="tx1">
                    <a:lumMod val="50000"/>
                    <a:lumOff val="50000"/>
                  </a:schemeClr>
                </a:solidFill>
              </a:defRPr>
            </a:lvl1pPr>
          </a:lstStyle>
          <a:p>
            <a:r>
              <a:rPr lang="en-US" dirty="0" smtClean="0"/>
              <a:t>Click to edit Master title style</a:t>
            </a:r>
            <a:endParaRPr lang="en-IN" dirty="0"/>
          </a:p>
        </p:txBody>
      </p:sp>
      <p:sp>
        <p:nvSpPr>
          <p:cNvPr id="35" name="Rounded Rectangle 34"/>
          <p:cNvSpPr/>
          <p:nvPr userDrawn="1"/>
        </p:nvSpPr>
        <p:spPr>
          <a:xfrm>
            <a:off x="5652394" y="820497"/>
            <a:ext cx="675000" cy="3809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Tree>
    <p:extLst>
      <p:ext uri="{BB962C8B-B14F-4D97-AF65-F5344CB8AC3E}">
        <p14:creationId xmlns:p14="http://schemas.microsoft.com/office/powerpoint/2010/main" val="4007926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14177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477781"/>
      </p:ext>
    </p:extLst>
  </p:cSld>
  <p:clrMap bg1="lt1" tx1="dk1" bg2="lt2" tx2="dk2" accent1="accent1" accent2="accent2" accent3="accent3" accent4="accent4" accent5="accent5" accent6="accent6" hlink="hlink" folHlink="folHlink"/>
  <p:sldLayoutIdLst>
    <p:sldLayoutId id="2147483649" r:id="rId1"/>
    <p:sldLayoutId id="2147483663" r:id="rId2"/>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slideLayout" Target="../slideLayouts/slideLayout1.xml"/><Relationship Id="rId7" Type="http://schemas.openxmlformats.org/officeDocument/2006/relationships/image" Target="../media/image33.png"/><Relationship Id="rId2" Type="http://schemas.openxmlformats.org/officeDocument/2006/relationships/video" Target="../media/media3.wmv"/><Relationship Id="rId1" Type="http://schemas.microsoft.com/office/2007/relationships/media" Target="../media/media3.wmv"/><Relationship Id="rId6" Type="http://schemas.openxmlformats.org/officeDocument/2006/relationships/image" Target="../media/image32.png"/><Relationship Id="rId11" Type="http://schemas.openxmlformats.org/officeDocument/2006/relationships/image" Target="../media/image36.png"/><Relationship Id="rId5" Type="http://schemas.openxmlformats.org/officeDocument/2006/relationships/image" Target="../media/image31.png"/><Relationship Id="rId10" Type="http://schemas.openxmlformats.org/officeDocument/2006/relationships/image" Target="../media/image22.png"/><Relationship Id="rId4" Type="http://schemas.openxmlformats.org/officeDocument/2006/relationships/notesSlide" Target="../notesSlides/notesSlide10.xml"/><Relationship Id="rId9"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slideLayout" Target="../slideLayouts/slideLayout1.xml"/><Relationship Id="rId7" Type="http://schemas.openxmlformats.org/officeDocument/2006/relationships/image" Target="../media/image38.png"/><Relationship Id="rId2" Type="http://schemas.openxmlformats.org/officeDocument/2006/relationships/video" Target="../media/media4.wmv"/><Relationship Id="rId1" Type="http://schemas.microsoft.com/office/2007/relationships/media" Target="../media/media4.wmv"/><Relationship Id="rId6" Type="http://schemas.openxmlformats.org/officeDocument/2006/relationships/image" Target="../media/image32.png"/><Relationship Id="rId11" Type="http://schemas.openxmlformats.org/officeDocument/2006/relationships/image" Target="../media/image41.png"/><Relationship Id="rId5" Type="http://schemas.openxmlformats.org/officeDocument/2006/relationships/image" Target="../media/image37.png"/><Relationship Id="rId10" Type="http://schemas.openxmlformats.org/officeDocument/2006/relationships/image" Target="../media/image23.png"/><Relationship Id="rId4" Type="http://schemas.openxmlformats.org/officeDocument/2006/relationships/notesSlide" Target="../notesSlides/notesSlide11.xml"/><Relationship Id="rId9"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hyperlink" Target="https://tecnologiaeneldeportesite.wordpress.com/2016/11/22/primera-entrada-del-blo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tiff"/><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hyperlink" Target="https://www.bikeexchange.com.co/blog/guia-definitiva-para-ropa-de-ciclismo" TargetMode="Externa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1.xml"/><Relationship Id="rId7" Type="http://schemas.openxmlformats.org/officeDocument/2006/relationships/image" Target="../media/image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https://tecnologiaeneldeportesite.wordpress.com/2016/11/22/primera-entrada-del-blog/" TargetMode="External"/><Relationship Id="rId5" Type="http://schemas.openxmlformats.org/officeDocument/2006/relationships/hyperlink" Target="https://commons.wikimedia.org/wiki/File:Vortex-street-animation.gif" TargetMode="Externa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slideLayout" Target="../slideLayouts/slideLayout1.xml"/><Relationship Id="rId7" Type="http://schemas.openxmlformats.org/officeDocument/2006/relationships/image" Target="../media/image27.png"/><Relationship Id="rId2" Type="http://schemas.openxmlformats.org/officeDocument/2006/relationships/video" Target="../media/media2.wmv"/><Relationship Id="rId1" Type="http://schemas.microsoft.com/office/2007/relationships/media" Target="../media/media2.wmv"/><Relationship Id="rId6" Type="http://schemas.openxmlformats.org/officeDocument/2006/relationships/image" Target="../media/image26.png"/><Relationship Id="rId11" Type="http://schemas.openxmlformats.org/officeDocument/2006/relationships/image" Target="../media/image30.png"/><Relationship Id="rId5" Type="http://schemas.openxmlformats.org/officeDocument/2006/relationships/image" Target="../media/image250.png"/><Relationship Id="rId10" Type="http://schemas.openxmlformats.org/officeDocument/2006/relationships/image" Target="../media/image29.png"/><Relationship Id="rId4" Type="http://schemas.openxmlformats.org/officeDocument/2006/relationships/notesSlide" Target="../notesSlides/notesSlide9.xml"/><Relationship Id="rId9"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 name="Rectangle 75"/>
          <p:cNvSpPr/>
          <p:nvPr/>
        </p:nvSpPr>
        <p:spPr>
          <a:xfrm>
            <a:off x="0" y="5230869"/>
            <a:ext cx="5029040" cy="190836"/>
          </a:xfrm>
          <a:prstGeom prst="rect">
            <a:avLst/>
          </a:prstGeom>
          <a:solidFill>
            <a:srgbClr val="EC8D1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4000" rIns="81000" bIns="0" rtlCol="0" anchor="ctr">
            <a:noAutofit/>
          </a:bodyPr>
          <a:lstStyle/>
          <a:p>
            <a:pPr lvl="0" algn="r"/>
            <a:endParaRPr lang="en-IN" sz="3600" dirty="0">
              <a:solidFill>
                <a:prstClr val="black">
                  <a:lumMod val="50000"/>
                  <a:lumOff val="50000"/>
                </a:prstClr>
              </a:solidFill>
              <a:latin typeface="Young"/>
            </a:endParaRPr>
          </a:p>
        </p:txBody>
      </p:sp>
      <p:sp>
        <p:nvSpPr>
          <p:cNvPr id="89" name="Rectangle 88"/>
          <p:cNvSpPr/>
          <p:nvPr/>
        </p:nvSpPr>
        <p:spPr>
          <a:xfrm>
            <a:off x="5036188" y="5232773"/>
            <a:ext cx="3109473" cy="1840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54000" rIns="0" bIns="0" rtlCol="0" anchor="ctr">
            <a:noAutofit/>
          </a:bodyPr>
          <a:lstStyle/>
          <a:p>
            <a:pPr lvl="0"/>
            <a:endParaRPr lang="en-IN" sz="3600" dirty="0">
              <a:solidFill>
                <a:schemeClr val="bg1"/>
              </a:solidFill>
              <a:latin typeface="Young"/>
            </a:endParaRPr>
          </a:p>
        </p:txBody>
      </p:sp>
      <p:pic>
        <p:nvPicPr>
          <p:cNvPr id="2" name="Imagen 1" descr="logossssssU.jpg"/>
          <p:cNvPicPr>
            <a:picLocks noChangeAspect="1"/>
          </p:cNvPicPr>
          <p:nvPr/>
        </p:nvPicPr>
        <p:blipFill rotWithShape="1">
          <a:blip r:embed="rId3" cstate="print">
            <a:extLst>
              <a:ext uri="{28A0092B-C50C-407E-A947-70E740481C1C}">
                <a14:useLocalDpi xmlns:a14="http://schemas.microsoft.com/office/drawing/2010/main" val="0"/>
              </a:ext>
            </a:extLst>
          </a:blip>
          <a:srcRect l="20547" r="21827" b="60088"/>
          <a:stretch/>
        </p:blipFill>
        <p:spPr>
          <a:xfrm>
            <a:off x="2704699" y="4245370"/>
            <a:ext cx="4042610" cy="952274"/>
          </a:xfrm>
          <a:prstGeom prst="rect">
            <a:avLst/>
          </a:prstGeom>
        </p:spPr>
      </p:pic>
      <p:pic>
        <p:nvPicPr>
          <p:cNvPr id="6" name="Imagen 5" descr="logo.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4420" y="141432"/>
            <a:ext cx="3586504" cy="1152526"/>
          </a:xfrm>
          <a:prstGeom prst="rect">
            <a:avLst/>
          </a:prstGeom>
        </p:spPr>
      </p:pic>
      <p:sp>
        <p:nvSpPr>
          <p:cNvPr id="8" name="Rectangle 92"/>
          <p:cNvSpPr/>
          <p:nvPr/>
        </p:nvSpPr>
        <p:spPr>
          <a:xfrm>
            <a:off x="2073349" y="1534749"/>
            <a:ext cx="5241851" cy="2555987"/>
          </a:xfrm>
          <a:prstGeom prst="rect">
            <a:avLst/>
          </a:prstGeom>
          <a:solidFill>
            <a:schemeClr val="accent3">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3" name="CuadroTexto 2"/>
          <p:cNvSpPr txBox="1"/>
          <p:nvPr/>
        </p:nvSpPr>
        <p:spPr>
          <a:xfrm>
            <a:off x="2609760" y="1499620"/>
            <a:ext cx="4169026" cy="1569660"/>
          </a:xfrm>
          <a:prstGeom prst="rect">
            <a:avLst/>
          </a:prstGeom>
          <a:noFill/>
        </p:spPr>
        <p:txBody>
          <a:bodyPr wrap="none" rtlCol="0">
            <a:spAutoFit/>
          </a:bodyPr>
          <a:lstStyle/>
          <a:p>
            <a:pPr algn="ctr"/>
            <a:r>
              <a:rPr lang="es-CO" sz="2400" b="1" dirty="0"/>
              <a:t>Influencia de los Parámetros </a:t>
            </a:r>
            <a:endParaRPr lang="es-CO" sz="2400" b="1" dirty="0" smtClean="0"/>
          </a:p>
          <a:p>
            <a:pPr algn="ctr"/>
            <a:r>
              <a:rPr lang="es-CO" sz="2400" b="1" dirty="0" smtClean="0"/>
              <a:t>Geométricos </a:t>
            </a:r>
            <a:r>
              <a:rPr lang="es-CO" sz="2400" b="1" dirty="0"/>
              <a:t>de un Tenedor de </a:t>
            </a:r>
            <a:endParaRPr lang="es-CO" sz="2400" b="1" dirty="0" smtClean="0"/>
          </a:p>
          <a:p>
            <a:pPr algn="ctr"/>
            <a:r>
              <a:rPr lang="es-CO" sz="2400" b="1" dirty="0" smtClean="0"/>
              <a:t>Bicicleta </a:t>
            </a:r>
            <a:r>
              <a:rPr lang="es-CO" sz="2400" b="1" dirty="0"/>
              <a:t>en su Desempeño </a:t>
            </a:r>
            <a:endParaRPr lang="es-CO" sz="2400" b="1" dirty="0" smtClean="0"/>
          </a:p>
          <a:p>
            <a:pPr algn="ctr"/>
            <a:r>
              <a:rPr lang="es-CO" sz="2400" b="1" dirty="0" smtClean="0"/>
              <a:t>Aerodinámico</a:t>
            </a:r>
            <a:endParaRPr lang="es-ES_tradnl" sz="2000" dirty="0"/>
          </a:p>
        </p:txBody>
      </p:sp>
      <p:sp>
        <p:nvSpPr>
          <p:cNvPr id="9" name="Subtítulo 2"/>
          <p:cNvSpPr txBox="1">
            <a:spLocks/>
          </p:cNvSpPr>
          <p:nvPr/>
        </p:nvSpPr>
        <p:spPr>
          <a:xfrm>
            <a:off x="2262535" y="3223914"/>
            <a:ext cx="7891272" cy="1446517"/>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s-CO" sz="1400" b="1" dirty="0"/>
              <a:t>Héctor Roa-Vargas</a:t>
            </a:r>
            <a:r>
              <a:rPr lang="es-CO" sz="1400" b="1" cap="small" baseline="30000" dirty="0"/>
              <a:t>1</a:t>
            </a:r>
            <a:r>
              <a:rPr lang="es-CO" sz="1400" b="1" dirty="0"/>
              <a:t>, Oscar Ochoa-Álvarez</a:t>
            </a:r>
            <a:r>
              <a:rPr lang="es-CO" sz="1400" b="1" cap="small" baseline="30000" dirty="0"/>
              <a:t>2</a:t>
            </a:r>
            <a:r>
              <a:rPr lang="es-CO" sz="1400" b="1" cap="small" dirty="0"/>
              <a:t>,</a:t>
            </a:r>
            <a:r>
              <a:rPr lang="es-CO" sz="1400" b="1" dirty="0"/>
              <a:t> </a:t>
            </a:r>
            <a:r>
              <a:rPr lang="es-CO" sz="1400" b="1"/>
              <a:t>Jesus </a:t>
            </a:r>
            <a:r>
              <a:rPr lang="es-CO" sz="1400" b="1" smtClean="0"/>
              <a:t>Ramírez-Pastran</a:t>
            </a:r>
            <a:r>
              <a:rPr lang="es-CO" sz="1400" b="1" cap="small" baseline="30000" smtClean="0"/>
              <a:t>3</a:t>
            </a:r>
            <a:r>
              <a:rPr lang="es-CO" sz="1400" smtClean="0"/>
              <a:t> </a:t>
            </a:r>
            <a:endParaRPr lang="es-CO" sz="1400" dirty="0" smtClean="0"/>
          </a:p>
        </p:txBody>
      </p:sp>
      <p:sp>
        <p:nvSpPr>
          <p:cNvPr id="5" name="CuadroTexto 4"/>
          <p:cNvSpPr txBox="1"/>
          <p:nvPr/>
        </p:nvSpPr>
        <p:spPr>
          <a:xfrm>
            <a:off x="3899337" y="3687499"/>
            <a:ext cx="2018822" cy="308418"/>
          </a:xfrm>
          <a:prstGeom prst="rect">
            <a:avLst/>
          </a:prstGeom>
          <a:noFill/>
        </p:spPr>
        <p:txBody>
          <a:bodyPr wrap="none" rtlCol="0">
            <a:spAutoFit/>
          </a:bodyPr>
          <a:lstStyle/>
          <a:p>
            <a:r>
              <a:rPr lang="es-ES_tradnl" dirty="0" smtClean="0"/>
              <a:t>Universidad Santo Tom</a:t>
            </a:r>
            <a:r>
              <a:rPr lang="es-ES" dirty="0" err="1" smtClean="0"/>
              <a:t>ás</a:t>
            </a:r>
            <a:endParaRPr lang="es-ES_tradnl" dirty="0"/>
          </a:p>
        </p:txBody>
      </p:sp>
    </p:spTree>
    <p:extLst>
      <p:ext uri="{BB962C8B-B14F-4D97-AF65-F5344CB8AC3E}">
        <p14:creationId xmlns:p14="http://schemas.microsoft.com/office/powerpoint/2010/main" val="3698846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859B70A-3D6B-48AF-BC25-30E4A952CF89}" type="slidenum">
              <a:rPr lang="en-IN" smtClean="0"/>
              <a:pPr/>
              <a:t>10</a:t>
            </a:fld>
            <a:endParaRPr lang="en-IN" dirty="0"/>
          </a:p>
        </p:txBody>
      </p:sp>
      <p:sp>
        <p:nvSpPr>
          <p:cNvPr id="3" name="Title 2"/>
          <p:cNvSpPr>
            <a:spLocks noGrp="1"/>
          </p:cNvSpPr>
          <p:nvPr>
            <p:ph type="title"/>
          </p:nvPr>
        </p:nvSpPr>
        <p:spPr>
          <a:xfrm>
            <a:off x="1321254" y="423396"/>
            <a:ext cx="6501493" cy="296235"/>
          </a:xfrm>
        </p:spPr>
        <p:txBody>
          <a:bodyPr/>
          <a:lstStyle/>
          <a:p>
            <a:r>
              <a:rPr lang="es-ES_tradnl" dirty="0"/>
              <a:t>Comportamiento tenedor </a:t>
            </a:r>
            <a:r>
              <a:rPr lang="es-ES_tradnl" dirty="0" smtClean="0"/>
              <a:t>2</a:t>
            </a:r>
            <a:endParaRPr lang="en-IN" dirty="0"/>
          </a:p>
        </p:txBody>
      </p:sp>
      <p:sp>
        <p:nvSpPr>
          <p:cNvPr id="160" name="Pentagon 159"/>
          <p:cNvSpPr/>
          <p:nvPr/>
        </p:nvSpPr>
        <p:spPr>
          <a:xfrm>
            <a:off x="5533367" y="395499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lnSpcReduction="10000"/>
          </a:bodyPr>
          <a:lstStyle/>
          <a:p>
            <a:pPr algn="ctr">
              <a:spcAft>
                <a:spcPts val="0"/>
              </a:spcAft>
            </a:pPr>
            <a:r>
              <a:rPr lang="es-CO" sz="2400" dirty="0"/>
              <a:t>C</a:t>
            </a:r>
            <a:r>
              <a:rPr lang="es-CO" sz="1600" dirty="0"/>
              <a:t>l</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61" name="Pentagon 160"/>
          <p:cNvSpPr/>
          <p:nvPr/>
        </p:nvSpPr>
        <p:spPr>
          <a:xfrm>
            <a:off x="5533367" y="4313871"/>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1.4619</a:t>
            </a:r>
            <a:endParaRPr lang="es-ES_tradnl" sz="1600" dirty="0">
              <a:solidFill>
                <a:schemeClr val="dk1"/>
              </a:solidFill>
            </a:endParaRPr>
          </a:p>
        </p:txBody>
      </p:sp>
      <p:sp>
        <p:nvSpPr>
          <p:cNvPr id="162" name="Pentagon 161"/>
          <p:cNvSpPr/>
          <p:nvPr/>
        </p:nvSpPr>
        <p:spPr>
          <a:xfrm>
            <a:off x="5533367" y="467976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1.0422</a:t>
            </a:r>
            <a:endParaRPr lang="es-ES_tradnl" sz="1600" dirty="0">
              <a:solidFill>
                <a:schemeClr val="dk1"/>
              </a:solidFill>
            </a:endParaRPr>
          </a:p>
        </p:txBody>
      </p:sp>
      <mc:AlternateContent xmlns:mc="http://schemas.openxmlformats.org/markup-compatibility/2006" xmlns:a14="http://schemas.microsoft.com/office/drawing/2010/main">
        <mc:Choice Requires="a14">
          <p:sp>
            <p:nvSpPr>
              <p:cNvPr id="163" name="Pentagon 162"/>
              <p:cNvSpPr/>
              <p:nvPr/>
            </p:nvSpPr>
            <p:spPr>
              <a:xfrm>
                <a:off x="5533367" y="506181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14:m>
                  <m:oMathPara xmlns:m="http://schemas.openxmlformats.org/officeDocument/2006/math">
                    <m:oMathParaPr>
                      <m:jc m:val="centerGroup"/>
                    </m:oMathParaPr>
                    <m:oMath xmlns:m="http://schemas.openxmlformats.org/officeDocument/2006/math">
                      <m:r>
                        <m:rPr>
                          <m:nor/>
                        </m:rPr>
                        <a:rPr lang="es-CO" sz="1600" dirty="0"/>
                        <m:t>1.0422</m:t>
                      </m:r>
                    </m:oMath>
                  </m:oMathPara>
                </a14:m>
                <a:endParaRPr lang="es-ES_tradnl" sz="1600" dirty="0">
                  <a:solidFill>
                    <a:schemeClr val="dk1"/>
                  </a:solidFill>
                </a:endParaRPr>
              </a:p>
            </p:txBody>
          </p:sp>
        </mc:Choice>
        <mc:Fallback xmlns="">
          <p:sp>
            <p:nvSpPr>
              <p:cNvPr id="163" name="Pentagon 162"/>
              <p:cNvSpPr>
                <a:spLocks noRot="1" noChangeAspect="1" noMove="1" noResize="1" noEditPoints="1" noAdjustHandles="1" noChangeArrowheads="1" noChangeShapeType="1" noTextEdit="1"/>
              </p:cNvSpPr>
              <p:nvPr/>
            </p:nvSpPr>
            <p:spPr>
              <a:xfrm>
                <a:off x="5533367" y="5061814"/>
                <a:ext cx="1040518" cy="331262"/>
              </a:xfrm>
              <a:prstGeom prst="homePlate">
                <a:avLst/>
              </a:prstGeom>
              <a:blipFill rotWithShape="0">
                <a:blip r:embed="rId5"/>
                <a:stretch>
                  <a:fillRect/>
                </a:stretch>
              </a:blipFill>
              <a:ln>
                <a:noFill/>
              </a:ln>
            </p:spPr>
            <p:txBody>
              <a:bodyPr/>
              <a:lstStyle/>
              <a:p>
                <a:r>
                  <a:rPr lang="es-ES_tradnl">
                    <a:noFill/>
                  </a:rPr>
                  <a:t> </a:t>
                </a:r>
              </a:p>
            </p:txBody>
          </p:sp>
        </mc:Fallback>
      </mc:AlternateContent>
      <p:sp>
        <p:nvSpPr>
          <p:cNvPr id="58" name="Footer Placeholder 25"/>
          <p:cNvSpPr>
            <a:spLocks noGrp="1"/>
          </p:cNvSpPr>
          <p:nvPr>
            <p:ph type="ftr" sz="quarter" idx="11"/>
          </p:nvPr>
        </p:nvSpPr>
        <p:spPr>
          <a:xfrm>
            <a:off x="6433293" y="5424205"/>
            <a:ext cx="2102157" cy="172103"/>
          </a:xfrm>
        </p:spPr>
        <p:txBody>
          <a:bodyPr/>
          <a:lstStyle/>
          <a:p>
            <a:r>
              <a:rPr lang="en-IN" b="1" dirty="0"/>
              <a:t>XVI</a:t>
            </a:r>
            <a:r>
              <a:rPr lang="en-IN" dirty="0"/>
              <a:t> Congreso beroamericano  de Ingeniería Mecánica</a:t>
            </a:r>
          </a:p>
        </p:txBody>
      </p:sp>
      <p:sp>
        <p:nvSpPr>
          <p:cNvPr id="42" name="Pentagon 159"/>
          <p:cNvSpPr/>
          <p:nvPr/>
        </p:nvSpPr>
        <p:spPr>
          <a:xfrm>
            <a:off x="4452306" y="39667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y+</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3" name="Pentagon 160"/>
          <p:cNvSpPr/>
          <p:nvPr/>
        </p:nvSpPr>
        <p:spPr>
          <a:xfrm>
            <a:off x="4452306" y="4325621"/>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22%&lt;5</a:t>
            </a:r>
            <a:endParaRPr lang="es-ES_tradnl" sz="1600" dirty="0">
              <a:solidFill>
                <a:schemeClr val="dk1"/>
              </a:solidFill>
            </a:endParaRPr>
          </a:p>
        </p:txBody>
      </p:sp>
      <mc:AlternateContent xmlns:mc="http://schemas.openxmlformats.org/markup-compatibility/2006" xmlns:a14="http://schemas.microsoft.com/office/drawing/2010/main">
        <mc:Choice Requires="a14">
          <p:sp>
            <p:nvSpPr>
              <p:cNvPr id="44" name="Pentagon 161"/>
              <p:cNvSpPr/>
              <p:nvPr/>
            </p:nvSpPr>
            <p:spPr>
              <a:xfrm>
                <a:off x="4452306" y="469151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14:m>
                  <m:oMathPara xmlns:m="http://schemas.openxmlformats.org/officeDocument/2006/math">
                    <m:oMathParaPr>
                      <m:jc m:val="centerGroup"/>
                    </m:oMathParaPr>
                    <m:oMath xmlns:m="http://schemas.openxmlformats.org/officeDocument/2006/math">
                      <m:r>
                        <m:rPr>
                          <m:nor/>
                        </m:rPr>
                        <a:rPr lang="es-CO" sz="1600" dirty="0"/>
                        <m:t>26%&lt;5</m:t>
                      </m:r>
                    </m:oMath>
                  </m:oMathPara>
                </a14:m>
                <a:endParaRPr lang="es-ES_tradnl" sz="1600" dirty="0">
                  <a:solidFill>
                    <a:schemeClr val="dk1"/>
                  </a:solidFill>
                </a:endParaRPr>
              </a:p>
            </p:txBody>
          </p:sp>
        </mc:Choice>
        <mc:Fallback xmlns="">
          <p:sp>
            <p:nvSpPr>
              <p:cNvPr id="44" name="Pentagon 161"/>
              <p:cNvSpPr>
                <a:spLocks noRot="1" noChangeAspect="1" noMove="1" noResize="1" noEditPoints="1" noAdjustHandles="1" noChangeArrowheads="1" noChangeShapeType="1" noTextEdit="1"/>
              </p:cNvSpPr>
              <p:nvPr/>
            </p:nvSpPr>
            <p:spPr>
              <a:xfrm>
                <a:off x="4452306" y="4691518"/>
                <a:ext cx="1040518" cy="331262"/>
              </a:xfrm>
              <a:prstGeom prst="homePlate">
                <a:avLst/>
              </a:prstGeom>
              <a:blipFill rotWithShape="0">
                <a:blip r:embed="rId6"/>
                <a:stretch>
                  <a:fillRect/>
                </a:stretch>
              </a:blipFill>
              <a:ln>
                <a:noFill/>
              </a:ln>
            </p:spPr>
            <p:txBody>
              <a:bodyPr/>
              <a:lstStyle/>
              <a:p>
                <a:r>
                  <a:rPr lang="es-ES_tradnl">
                    <a:noFill/>
                  </a:rPr>
                  <a:t> </a:t>
                </a:r>
              </a:p>
            </p:txBody>
          </p:sp>
        </mc:Fallback>
      </mc:AlternateContent>
      <p:sp>
        <p:nvSpPr>
          <p:cNvPr id="45" name="Pentagon 162"/>
          <p:cNvSpPr/>
          <p:nvPr/>
        </p:nvSpPr>
        <p:spPr>
          <a:xfrm>
            <a:off x="4452306" y="507356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32%&lt;5</a:t>
            </a:r>
            <a:endParaRPr lang="es-ES_tradnl" sz="1600" dirty="0">
              <a:solidFill>
                <a:schemeClr val="dk1"/>
              </a:solidFill>
            </a:endParaRPr>
          </a:p>
        </p:txBody>
      </p:sp>
      <p:sp>
        <p:nvSpPr>
          <p:cNvPr id="48" name="Pentagon 160"/>
          <p:cNvSpPr/>
          <p:nvPr/>
        </p:nvSpPr>
        <p:spPr>
          <a:xfrm>
            <a:off x="3373784" y="4323610"/>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269293</a:t>
            </a:r>
            <a:endParaRPr lang="es-ES_tradnl" sz="1600" dirty="0">
              <a:solidFill>
                <a:schemeClr val="dk1"/>
              </a:solidFill>
            </a:endParaRPr>
          </a:p>
        </p:txBody>
      </p:sp>
      <p:sp>
        <p:nvSpPr>
          <p:cNvPr id="49" name="Pentagon 161"/>
          <p:cNvSpPr/>
          <p:nvPr/>
        </p:nvSpPr>
        <p:spPr>
          <a:xfrm>
            <a:off x="3373784" y="4689507"/>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452618</a:t>
            </a:r>
            <a:endParaRPr lang="es-ES_tradnl" sz="1600" dirty="0">
              <a:solidFill>
                <a:schemeClr val="dk1"/>
              </a:solidFill>
            </a:endParaRPr>
          </a:p>
        </p:txBody>
      </p:sp>
      <p:sp>
        <p:nvSpPr>
          <p:cNvPr id="50" name="Pentagon 162"/>
          <p:cNvSpPr/>
          <p:nvPr/>
        </p:nvSpPr>
        <p:spPr>
          <a:xfrm>
            <a:off x="3373784" y="5071553"/>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1600" dirty="0" smtClean="0"/>
              <a:t>994021 </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5" name="Pentagon 159"/>
          <p:cNvSpPr/>
          <p:nvPr/>
        </p:nvSpPr>
        <p:spPr>
          <a:xfrm>
            <a:off x="3373784" y="39506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77500" lnSpcReduction="20000"/>
          </a:bodyPr>
          <a:lstStyle/>
          <a:p>
            <a:pPr algn="ctr"/>
            <a:r>
              <a:rPr lang="es-CO" sz="1600" dirty="0"/>
              <a:t>Número de </a:t>
            </a:r>
            <a:r>
              <a:rPr lang="es-CO" sz="1600" dirty="0" smtClean="0"/>
              <a:t>elementos</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6" name="Pentagon 159"/>
          <p:cNvSpPr/>
          <p:nvPr/>
        </p:nvSpPr>
        <p:spPr>
          <a:xfrm>
            <a:off x="6614424" y="39667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lnSpcReduction="10000"/>
          </a:bodyPr>
          <a:lstStyle/>
          <a:p>
            <a:pPr algn="ctr"/>
            <a:r>
              <a:rPr lang="es-CO" sz="2400" dirty="0" smtClean="0"/>
              <a:t>C</a:t>
            </a:r>
            <a:r>
              <a:rPr lang="es-CO" sz="1600" dirty="0" smtClean="0"/>
              <a:t>d</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7" name="Pentagon 160"/>
          <p:cNvSpPr/>
          <p:nvPr/>
        </p:nvSpPr>
        <p:spPr>
          <a:xfrm>
            <a:off x="6614424" y="4325621"/>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0.8619</a:t>
            </a:r>
            <a:endParaRPr lang="es-ES_tradnl" sz="1600" dirty="0">
              <a:solidFill>
                <a:schemeClr val="dk1"/>
              </a:solidFill>
            </a:endParaRPr>
          </a:p>
        </p:txBody>
      </p:sp>
      <p:sp>
        <p:nvSpPr>
          <p:cNvPr id="28" name="Pentagon 161"/>
          <p:cNvSpPr/>
          <p:nvPr/>
        </p:nvSpPr>
        <p:spPr>
          <a:xfrm>
            <a:off x="6614424" y="469151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0.8305</a:t>
            </a:r>
            <a:endParaRPr lang="es-ES_tradnl" sz="1600" dirty="0">
              <a:solidFill>
                <a:schemeClr val="dk1"/>
              </a:solidFill>
            </a:endParaRPr>
          </a:p>
        </p:txBody>
      </p:sp>
      <mc:AlternateContent xmlns:mc="http://schemas.openxmlformats.org/markup-compatibility/2006" xmlns:a14="http://schemas.microsoft.com/office/drawing/2010/main">
        <mc:Choice Requires="a14">
          <p:sp>
            <p:nvSpPr>
              <p:cNvPr id="29" name="Pentagon 162"/>
              <p:cNvSpPr/>
              <p:nvPr/>
            </p:nvSpPr>
            <p:spPr>
              <a:xfrm>
                <a:off x="6614424" y="507356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14:m>
                  <m:oMathPara xmlns:m="http://schemas.openxmlformats.org/officeDocument/2006/math">
                    <m:oMathParaPr>
                      <m:jc m:val="centerGroup"/>
                    </m:oMathParaPr>
                    <m:oMath xmlns:m="http://schemas.openxmlformats.org/officeDocument/2006/math">
                      <m:r>
                        <m:rPr>
                          <m:nor/>
                        </m:rPr>
                        <a:rPr lang="es-CO" sz="1600" dirty="0"/>
                        <m:t>0.8397</m:t>
                      </m:r>
                    </m:oMath>
                  </m:oMathPara>
                </a14:m>
                <a:endParaRPr lang="es-ES_tradnl" sz="1600" dirty="0">
                  <a:solidFill>
                    <a:schemeClr val="dk1"/>
                  </a:solidFill>
                </a:endParaRPr>
              </a:p>
            </p:txBody>
          </p:sp>
        </mc:Choice>
        <mc:Fallback xmlns="">
          <p:sp>
            <p:nvSpPr>
              <p:cNvPr id="29" name="Pentagon 162"/>
              <p:cNvSpPr>
                <a:spLocks noRot="1" noChangeAspect="1" noMove="1" noResize="1" noEditPoints="1" noAdjustHandles="1" noChangeArrowheads="1" noChangeShapeType="1" noTextEdit="1"/>
              </p:cNvSpPr>
              <p:nvPr/>
            </p:nvSpPr>
            <p:spPr>
              <a:xfrm>
                <a:off x="6614424" y="5073564"/>
                <a:ext cx="1040518" cy="331262"/>
              </a:xfrm>
              <a:prstGeom prst="homePlate">
                <a:avLst/>
              </a:prstGeom>
              <a:blipFill rotWithShape="0">
                <a:blip r:embed="rId7"/>
                <a:stretch>
                  <a:fillRect/>
                </a:stretch>
              </a:blipFill>
              <a:ln>
                <a:noFill/>
              </a:ln>
            </p:spPr>
            <p:txBody>
              <a:bodyPr/>
              <a:lstStyle/>
              <a:p>
                <a:r>
                  <a:rPr lang="es-ES_tradnl">
                    <a:noFill/>
                  </a:rPr>
                  <a:t> </a:t>
                </a:r>
              </a:p>
            </p:txBody>
          </p:sp>
        </mc:Fallback>
      </mc:AlternateContent>
      <p:sp>
        <p:nvSpPr>
          <p:cNvPr id="34" name="Pentagon 159"/>
          <p:cNvSpPr/>
          <p:nvPr/>
        </p:nvSpPr>
        <p:spPr>
          <a:xfrm>
            <a:off x="7700794" y="39506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lnSpcReduction="10000"/>
          </a:bodyPr>
          <a:lstStyle/>
          <a:p>
            <a:pPr algn="ctr"/>
            <a:r>
              <a:rPr lang="es-CO" sz="2400" dirty="0" smtClean="0"/>
              <a:t>Error</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6" name="Pentagon 161"/>
          <p:cNvSpPr/>
          <p:nvPr/>
        </p:nvSpPr>
        <p:spPr>
          <a:xfrm>
            <a:off x="7700794" y="467541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3.6%</a:t>
            </a:r>
            <a:endParaRPr lang="es-ES_tradnl" sz="1600" dirty="0">
              <a:solidFill>
                <a:schemeClr val="dk1"/>
              </a:solidFill>
            </a:endParaRPr>
          </a:p>
        </p:txBody>
      </p:sp>
      <mc:AlternateContent xmlns:mc="http://schemas.openxmlformats.org/markup-compatibility/2006" xmlns:a14="http://schemas.microsoft.com/office/drawing/2010/main">
        <mc:Choice Requires="a14">
          <p:sp>
            <p:nvSpPr>
              <p:cNvPr id="37" name="Pentagon 162"/>
              <p:cNvSpPr/>
              <p:nvPr/>
            </p:nvSpPr>
            <p:spPr>
              <a:xfrm>
                <a:off x="7700794" y="505746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14:m>
                  <m:oMathPara xmlns:m="http://schemas.openxmlformats.org/officeDocument/2006/math">
                    <m:oMathParaPr>
                      <m:jc m:val="centerGroup"/>
                    </m:oMathParaPr>
                    <m:oMath xmlns:m="http://schemas.openxmlformats.org/officeDocument/2006/math">
                      <m:r>
                        <m:rPr>
                          <m:nor/>
                        </m:rPr>
                        <a:rPr lang="es-CO" sz="1600" dirty="0" smtClean="0">
                          <a:latin typeface="Cambria Math" charset="0"/>
                        </a:rPr>
                        <m:t>1</m:t>
                      </m:r>
                      <m:r>
                        <m:rPr>
                          <m:nor/>
                        </m:rPr>
                        <a:rPr lang="es-ES" sz="1600" b="0" i="0" dirty="0" smtClean="0">
                          <a:latin typeface="Cambria Math" charset="0"/>
                        </a:rPr>
                        <m:t>.1</m:t>
                      </m:r>
                      <m:r>
                        <m:rPr>
                          <m:nor/>
                        </m:rPr>
                        <a:rPr lang="es-CO" sz="1600" dirty="0"/>
                        <m:t>%</m:t>
                      </m:r>
                    </m:oMath>
                  </m:oMathPara>
                </a14:m>
                <a:endParaRPr lang="es-ES_tradnl" sz="1600" dirty="0">
                  <a:solidFill>
                    <a:schemeClr val="dk1"/>
                  </a:solidFill>
                </a:endParaRPr>
              </a:p>
            </p:txBody>
          </p:sp>
        </mc:Choice>
        <mc:Fallback xmlns="">
          <p:sp>
            <p:nvSpPr>
              <p:cNvPr id="37" name="Pentagon 162"/>
              <p:cNvSpPr>
                <a:spLocks noRot="1" noChangeAspect="1" noMove="1" noResize="1" noEditPoints="1" noAdjustHandles="1" noChangeArrowheads="1" noChangeShapeType="1" noTextEdit="1"/>
              </p:cNvSpPr>
              <p:nvPr/>
            </p:nvSpPr>
            <p:spPr>
              <a:xfrm>
                <a:off x="7700794" y="5057464"/>
                <a:ext cx="1040518" cy="331262"/>
              </a:xfrm>
              <a:prstGeom prst="homePlate">
                <a:avLst/>
              </a:prstGeom>
              <a:blipFill rotWithShape="0">
                <a:blip r:embed="rId8"/>
                <a:stretch>
                  <a:fillRect/>
                </a:stretch>
              </a:blipFill>
              <a:ln>
                <a:noFill/>
              </a:ln>
            </p:spPr>
            <p:txBody>
              <a:bodyPr/>
              <a:lstStyle/>
              <a:p>
                <a:r>
                  <a:rPr lang="es-ES_tradnl">
                    <a:noFill/>
                  </a:rPr>
                  <a:t> </a:t>
                </a:r>
              </a:p>
            </p:txBody>
          </p:sp>
        </mc:Fallback>
      </mc:AlternateContent>
      <p:sp>
        <p:nvSpPr>
          <p:cNvPr id="41" name="TextBox 81"/>
          <p:cNvSpPr txBox="1"/>
          <p:nvPr/>
        </p:nvSpPr>
        <p:spPr>
          <a:xfrm>
            <a:off x="595835" y="5164503"/>
            <a:ext cx="2560929" cy="248070"/>
          </a:xfrm>
          <a:prstGeom prst="rect">
            <a:avLst/>
          </a:prstGeom>
          <a:noFill/>
        </p:spPr>
        <p:txBody>
          <a:bodyPr wrap="square" lIns="0" tIns="0" rIns="0" bIns="0" rtlCol="0">
            <a:normAutofit/>
          </a:bodyPr>
          <a:lstStyle/>
          <a:p>
            <a:pPr algn="r"/>
            <a:r>
              <a:rPr lang="es-CO" sz="1200" b="1"/>
              <a:t>Fuente: Elaboración propia </a:t>
            </a:r>
            <a:endParaRPr lang="es-CO" sz="900" dirty="0">
              <a:solidFill>
                <a:srgbClr val="7030A0"/>
              </a:solidFill>
            </a:endParaRPr>
          </a:p>
        </p:txBody>
      </p:sp>
      <p:pic>
        <p:nvPicPr>
          <p:cNvPr id="33" name="Marcador de contenido 3"/>
          <p:cNvPicPr>
            <a:picLocks/>
          </p:cNvPicPr>
          <p:nvPr/>
        </p:nvPicPr>
        <p:blipFill>
          <a:blip r:embed="rId9" cstate="print">
            <a:extLst>
              <a:ext uri="{28A0092B-C50C-407E-A947-70E740481C1C}">
                <a14:useLocalDpi xmlns:a14="http://schemas.microsoft.com/office/drawing/2010/main" val="0"/>
              </a:ext>
            </a:extLst>
          </a:blip>
          <a:stretch>
            <a:fillRect/>
          </a:stretch>
        </p:blipFill>
        <p:spPr bwMode="auto">
          <a:xfrm>
            <a:off x="3373784" y="800863"/>
            <a:ext cx="5486437" cy="3115660"/>
          </a:xfrm>
          <a:prstGeom prst="rect">
            <a:avLst/>
          </a:prstGeom>
          <a:noFill/>
          <a:ln>
            <a:noFill/>
          </a:ln>
        </p:spPr>
      </p:pic>
      <p:pic>
        <p:nvPicPr>
          <p:cNvPr id="35" name="Marcador de contenido 18"/>
          <p:cNvPicPr>
            <a:picLocks/>
          </p:cNvPicPr>
          <p:nvPr/>
        </p:nvPicPr>
        <p:blipFill>
          <a:blip r:embed="rId10"/>
          <a:srcRect/>
          <a:stretch>
            <a:fillRect/>
          </a:stretch>
        </p:blipFill>
        <p:spPr bwMode="auto">
          <a:xfrm>
            <a:off x="439888" y="793282"/>
            <a:ext cx="2781005" cy="1432523"/>
          </a:xfrm>
          <a:prstGeom prst="rect">
            <a:avLst/>
          </a:prstGeom>
          <a:noFill/>
          <a:ln w="9525">
            <a:noFill/>
            <a:miter lim="800000"/>
            <a:headEnd/>
            <a:tailEnd/>
          </a:ln>
        </p:spPr>
      </p:pic>
      <p:pic>
        <p:nvPicPr>
          <p:cNvPr id="38" name="tenedor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11"/>
          <a:srcRect l="11290" t="2661" r="12017"/>
          <a:stretch/>
        </p:blipFill>
        <p:spPr>
          <a:xfrm>
            <a:off x="542896" y="2358693"/>
            <a:ext cx="2560929" cy="2437729"/>
          </a:xfrm>
          <a:prstGeom prst="rect">
            <a:avLst/>
          </a:prstGeom>
        </p:spPr>
      </p:pic>
    </p:spTree>
    <p:extLst>
      <p:ext uri="{BB962C8B-B14F-4D97-AF65-F5344CB8AC3E}">
        <p14:creationId xmlns:p14="http://schemas.microsoft.com/office/powerpoint/2010/main" val="16885026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8"/>
                </p:tgtEl>
              </p:cMediaNode>
            </p:video>
            <p:seq concurrent="1" nextAc="seek">
              <p:cTn id="8" restart="whenNotActive" fill="hold" evtFilter="cancelBubble" nodeType="interactiveSeq">
                <p:stCondLst>
                  <p:cond evt="onClick" delay="0">
                    <p:tgtEl>
                      <p:spTgt spid="3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8"/>
                                        </p:tgtEl>
                                      </p:cBhvr>
                                    </p:cmd>
                                  </p:childTnLst>
                                </p:cTn>
                              </p:par>
                            </p:childTnLst>
                          </p:cTn>
                        </p:par>
                      </p:childTnLst>
                    </p:cTn>
                  </p:par>
                </p:childTnLst>
              </p:cTn>
              <p:nextCondLst>
                <p:cond evt="onClick" delay="0">
                  <p:tgtEl>
                    <p:spTgt spid="38"/>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859B70A-3D6B-48AF-BC25-30E4A952CF89}" type="slidenum">
              <a:rPr lang="en-IN" smtClean="0"/>
              <a:pPr/>
              <a:t>11</a:t>
            </a:fld>
            <a:endParaRPr lang="en-IN" dirty="0"/>
          </a:p>
        </p:txBody>
      </p:sp>
      <p:sp>
        <p:nvSpPr>
          <p:cNvPr id="3" name="Title 2"/>
          <p:cNvSpPr>
            <a:spLocks noGrp="1"/>
          </p:cNvSpPr>
          <p:nvPr>
            <p:ph type="title"/>
          </p:nvPr>
        </p:nvSpPr>
        <p:spPr>
          <a:xfrm>
            <a:off x="1321254" y="423396"/>
            <a:ext cx="6501493" cy="296235"/>
          </a:xfrm>
        </p:spPr>
        <p:txBody>
          <a:bodyPr/>
          <a:lstStyle/>
          <a:p>
            <a:r>
              <a:rPr lang="es-ES_tradnl" dirty="0"/>
              <a:t>Comportamiento tenedor </a:t>
            </a:r>
            <a:r>
              <a:rPr lang="es-ES_tradnl" dirty="0" smtClean="0"/>
              <a:t>3</a:t>
            </a:r>
            <a:endParaRPr lang="en-IN" dirty="0"/>
          </a:p>
        </p:txBody>
      </p:sp>
      <p:sp>
        <p:nvSpPr>
          <p:cNvPr id="160" name="Pentagon 159"/>
          <p:cNvSpPr/>
          <p:nvPr/>
        </p:nvSpPr>
        <p:spPr>
          <a:xfrm>
            <a:off x="5533367" y="395499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lnSpcReduction="10000"/>
          </a:bodyPr>
          <a:lstStyle/>
          <a:p>
            <a:pPr algn="ctr">
              <a:spcAft>
                <a:spcPts val="0"/>
              </a:spcAft>
            </a:pPr>
            <a:r>
              <a:rPr lang="es-CO" sz="2400" dirty="0"/>
              <a:t>C</a:t>
            </a:r>
            <a:r>
              <a:rPr lang="es-CO" sz="1600" dirty="0"/>
              <a:t>l</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61" name="Pentagon 160"/>
          <p:cNvSpPr/>
          <p:nvPr/>
        </p:nvSpPr>
        <p:spPr>
          <a:xfrm>
            <a:off x="5533367" y="4313871"/>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0.2132</a:t>
            </a:r>
            <a:endParaRPr lang="es-ES_tradnl" sz="1600" dirty="0">
              <a:solidFill>
                <a:schemeClr val="dk1"/>
              </a:solidFill>
            </a:endParaRPr>
          </a:p>
        </p:txBody>
      </p:sp>
      <p:sp>
        <p:nvSpPr>
          <p:cNvPr id="162" name="Pentagon 161"/>
          <p:cNvSpPr/>
          <p:nvPr/>
        </p:nvSpPr>
        <p:spPr>
          <a:xfrm>
            <a:off x="5533367" y="467976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0.0495</a:t>
            </a:r>
            <a:endParaRPr lang="es-ES_tradnl" sz="1600" dirty="0">
              <a:solidFill>
                <a:schemeClr val="dk1"/>
              </a:solidFill>
            </a:endParaRPr>
          </a:p>
        </p:txBody>
      </p:sp>
      <mc:AlternateContent xmlns:mc="http://schemas.openxmlformats.org/markup-compatibility/2006" xmlns:a14="http://schemas.microsoft.com/office/drawing/2010/main">
        <mc:Choice Requires="a14">
          <p:sp>
            <p:nvSpPr>
              <p:cNvPr id="163" name="Pentagon 162"/>
              <p:cNvSpPr/>
              <p:nvPr/>
            </p:nvSpPr>
            <p:spPr>
              <a:xfrm>
                <a:off x="5533367" y="506181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14:m>
                  <m:oMathPara xmlns:m="http://schemas.openxmlformats.org/officeDocument/2006/math">
                    <m:oMathParaPr>
                      <m:jc m:val="centerGroup"/>
                    </m:oMathParaPr>
                    <m:oMath xmlns:m="http://schemas.openxmlformats.org/officeDocument/2006/math">
                      <m:r>
                        <m:rPr>
                          <m:nor/>
                        </m:rPr>
                        <a:rPr lang="es-CO" sz="1600" dirty="0"/>
                        <m:t>0.0555</m:t>
                      </m:r>
                    </m:oMath>
                  </m:oMathPara>
                </a14:m>
                <a:endParaRPr lang="es-ES_tradnl" sz="1600" dirty="0">
                  <a:solidFill>
                    <a:schemeClr val="dk1"/>
                  </a:solidFill>
                </a:endParaRPr>
              </a:p>
            </p:txBody>
          </p:sp>
        </mc:Choice>
        <mc:Fallback xmlns="">
          <p:sp>
            <p:nvSpPr>
              <p:cNvPr id="163" name="Pentagon 162"/>
              <p:cNvSpPr>
                <a:spLocks noRot="1" noChangeAspect="1" noMove="1" noResize="1" noEditPoints="1" noAdjustHandles="1" noChangeArrowheads="1" noChangeShapeType="1" noTextEdit="1"/>
              </p:cNvSpPr>
              <p:nvPr/>
            </p:nvSpPr>
            <p:spPr>
              <a:xfrm>
                <a:off x="5533367" y="5061814"/>
                <a:ext cx="1040518" cy="331262"/>
              </a:xfrm>
              <a:prstGeom prst="homePlate">
                <a:avLst/>
              </a:prstGeom>
              <a:blipFill rotWithShape="0">
                <a:blip r:embed="rId5"/>
                <a:stretch>
                  <a:fillRect/>
                </a:stretch>
              </a:blipFill>
              <a:ln>
                <a:noFill/>
              </a:ln>
            </p:spPr>
            <p:txBody>
              <a:bodyPr/>
              <a:lstStyle/>
              <a:p>
                <a:r>
                  <a:rPr lang="es-ES_tradnl">
                    <a:noFill/>
                  </a:rPr>
                  <a:t> </a:t>
                </a:r>
              </a:p>
            </p:txBody>
          </p:sp>
        </mc:Fallback>
      </mc:AlternateContent>
      <p:sp>
        <p:nvSpPr>
          <p:cNvPr id="58" name="Footer Placeholder 25"/>
          <p:cNvSpPr>
            <a:spLocks noGrp="1"/>
          </p:cNvSpPr>
          <p:nvPr>
            <p:ph type="ftr" sz="quarter" idx="11"/>
          </p:nvPr>
        </p:nvSpPr>
        <p:spPr>
          <a:xfrm>
            <a:off x="6433293" y="5424205"/>
            <a:ext cx="2102157" cy="172103"/>
          </a:xfrm>
        </p:spPr>
        <p:txBody>
          <a:bodyPr/>
          <a:lstStyle/>
          <a:p>
            <a:r>
              <a:rPr lang="en-IN" b="1" dirty="0"/>
              <a:t>XVI</a:t>
            </a:r>
            <a:r>
              <a:rPr lang="en-IN" dirty="0"/>
              <a:t> Congreso beroamericano  de Ingeniería Mecánica</a:t>
            </a:r>
          </a:p>
        </p:txBody>
      </p:sp>
      <p:sp>
        <p:nvSpPr>
          <p:cNvPr id="42" name="Pentagon 159"/>
          <p:cNvSpPr/>
          <p:nvPr/>
        </p:nvSpPr>
        <p:spPr>
          <a:xfrm>
            <a:off x="4452306" y="39667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y+</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3" name="Pentagon 160"/>
          <p:cNvSpPr/>
          <p:nvPr/>
        </p:nvSpPr>
        <p:spPr>
          <a:xfrm>
            <a:off x="4452306" y="4325621"/>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23%&lt;9</a:t>
            </a:r>
            <a:endParaRPr lang="es-ES_tradnl" sz="1600" dirty="0">
              <a:solidFill>
                <a:schemeClr val="dk1"/>
              </a:solidFill>
            </a:endParaRPr>
          </a:p>
        </p:txBody>
      </p:sp>
      <mc:AlternateContent xmlns:mc="http://schemas.openxmlformats.org/markup-compatibility/2006" xmlns:a14="http://schemas.microsoft.com/office/drawing/2010/main">
        <mc:Choice Requires="a14">
          <p:sp>
            <p:nvSpPr>
              <p:cNvPr id="44" name="Pentagon 161"/>
              <p:cNvSpPr/>
              <p:nvPr/>
            </p:nvSpPr>
            <p:spPr>
              <a:xfrm>
                <a:off x="4452306" y="469151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14:m>
                  <m:oMathPara xmlns:m="http://schemas.openxmlformats.org/officeDocument/2006/math">
                    <m:oMathParaPr>
                      <m:jc m:val="centerGroup"/>
                    </m:oMathParaPr>
                    <m:oMath xmlns:m="http://schemas.openxmlformats.org/officeDocument/2006/math">
                      <m:r>
                        <m:rPr>
                          <m:nor/>
                        </m:rPr>
                        <a:rPr lang="es-CO" sz="1600" dirty="0"/>
                        <m:t>26%&lt;5</m:t>
                      </m:r>
                    </m:oMath>
                  </m:oMathPara>
                </a14:m>
                <a:endParaRPr lang="es-ES_tradnl" sz="1600" dirty="0">
                  <a:solidFill>
                    <a:schemeClr val="dk1"/>
                  </a:solidFill>
                </a:endParaRPr>
              </a:p>
            </p:txBody>
          </p:sp>
        </mc:Choice>
        <mc:Fallback xmlns="">
          <p:sp>
            <p:nvSpPr>
              <p:cNvPr id="44" name="Pentagon 161"/>
              <p:cNvSpPr>
                <a:spLocks noRot="1" noChangeAspect="1" noMove="1" noResize="1" noEditPoints="1" noAdjustHandles="1" noChangeArrowheads="1" noChangeShapeType="1" noTextEdit="1"/>
              </p:cNvSpPr>
              <p:nvPr/>
            </p:nvSpPr>
            <p:spPr>
              <a:xfrm>
                <a:off x="4452306" y="4691518"/>
                <a:ext cx="1040518" cy="331262"/>
              </a:xfrm>
              <a:prstGeom prst="homePlate">
                <a:avLst/>
              </a:prstGeom>
              <a:blipFill rotWithShape="0">
                <a:blip r:embed="rId6"/>
                <a:stretch>
                  <a:fillRect/>
                </a:stretch>
              </a:blipFill>
              <a:ln>
                <a:noFill/>
              </a:ln>
            </p:spPr>
            <p:txBody>
              <a:bodyPr/>
              <a:lstStyle/>
              <a:p>
                <a:r>
                  <a:rPr lang="es-ES_tradnl">
                    <a:noFill/>
                  </a:rPr>
                  <a:t> </a:t>
                </a:r>
              </a:p>
            </p:txBody>
          </p:sp>
        </mc:Fallback>
      </mc:AlternateContent>
      <p:sp>
        <p:nvSpPr>
          <p:cNvPr id="45" name="Pentagon 162"/>
          <p:cNvSpPr/>
          <p:nvPr/>
        </p:nvSpPr>
        <p:spPr>
          <a:xfrm>
            <a:off x="4452306" y="507356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32%&lt;4</a:t>
            </a:r>
            <a:endParaRPr lang="es-ES_tradnl" sz="1600" dirty="0">
              <a:solidFill>
                <a:schemeClr val="dk1"/>
              </a:solidFill>
            </a:endParaRPr>
          </a:p>
        </p:txBody>
      </p:sp>
      <p:sp>
        <p:nvSpPr>
          <p:cNvPr id="48" name="Pentagon 160"/>
          <p:cNvSpPr/>
          <p:nvPr/>
        </p:nvSpPr>
        <p:spPr>
          <a:xfrm>
            <a:off x="3373784" y="4323610"/>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1600" dirty="0"/>
              <a:t>243992</a:t>
            </a:r>
            <a:endParaRPr lang="es-ES_tradnl" sz="1600" dirty="0">
              <a:solidFill>
                <a:schemeClr val="dk1"/>
              </a:solidFill>
            </a:endParaRPr>
          </a:p>
        </p:txBody>
      </p:sp>
      <p:sp>
        <p:nvSpPr>
          <p:cNvPr id="49" name="Pentagon 161"/>
          <p:cNvSpPr/>
          <p:nvPr/>
        </p:nvSpPr>
        <p:spPr>
          <a:xfrm>
            <a:off x="3373784" y="4689507"/>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1600" dirty="0" smtClean="0"/>
              <a:t>452618</a:t>
            </a:r>
            <a:endParaRPr lang="es-ES_tradnl" sz="1600" dirty="0">
              <a:solidFill>
                <a:schemeClr val="dk1"/>
              </a:solidFill>
            </a:endParaRPr>
          </a:p>
        </p:txBody>
      </p:sp>
      <p:sp>
        <p:nvSpPr>
          <p:cNvPr id="50" name="Pentagon 162"/>
          <p:cNvSpPr/>
          <p:nvPr/>
        </p:nvSpPr>
        <p:spPr>
          <a:xfrm>
            <a:off x="3373784" y="5071553"/>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1600" dirty="0"/>
              <a:t>994021</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5" name="Pentagon 159"/>
          <p:cNvSpPr/>
          <p:nvPr/>
        </p:nvSpPr>
        <p:spPr>
          <a:xfrm>
            <a:off x="3373784" y="39506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77500" lnSpcReduction="20000"/>
          </a:bodyPr>
          <a:lstStyle/>
          <a:p>
            <a:pPr algn="ctr"/>
            <a:r>
              <a:rPr lang="es-CO" sz="1600" dirty="0"/>
              <a:t>Número de </a:t>
            </a:r>
            <a:r>
              <a:rPr lang="es-CO" sz="1600" dirty="0" smtClean="0"/>
              <a:t>elementos</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6" name="Pentagon 159"/>
          <p:cNvSpPr/>
          <p:nvPr/>
        </p:nvSpPr>
        <p:spPr>
          <a:xfrm>
            <a:off x="6614424" y="39667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lnSpcReduction="10000"/>
          </a:bodyPr>
          <a:lstStyle/>
          <a:p>
            <a:pPr algn="ctr"/>
            <a:r>
              <a:rPr lang="es-CO" sz="2400" dirty="0" smtClean="0"/>
              <a:t>C</a:t>
            </a:r>
            <a:r>
              <a:rPr lang="es-CO" sz="1600" dirty="0" smtClean="0"/>
              <a:t>d</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7" name="Pentagon 160"/>
          <p:cNvSpPr/>
          <p:nvPr/>
        </p:nvSpPr>
        <p:spPr>
          <a:xfrm>
            <a:off x="6614424" y="4325621"/>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0.2376</a:t>
            </a:r>
            <a:endParaRPr lang="es-ES_tradnl" sz="1600" dirty="0">
              <a:solidFill>
                <a:schemeClr val="dk1"/>
              </a:solidFill>
            </a:endParaRPr>
          </a:p>
        </p:txBody>
      </p:sp>
      <p:sp>
        <p:nvSpPr>
          <p:cNvPr id="28" name="Pentagon 161"/>
          <p:cNvSpPr/>
          <p:nvPr/>
        </p:nvSpPr>
        <p:spPr>
          <a:xfrm>
            <a:off x="6614424" y="469151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r>
              <a:rPr lang="es-CO" sz="1600" dirty="0"/>
              <a:t>0.2535</a:t>
            </a:r>
            <a:endParaRPr lang="es-ES_tradnl" sz="1600" dirty="0">
              <a:solidFill>
                <a:schemeClr val="dk1"/>
              </a:solidFill>
            </a:endParaRPr>
          </a:p>
        </p:txBody>
      </p:sp>
      <mc:AlternateContent xmlns:mc="http://schemas.openxmlformats.org/markup-compatibility/2006" xmlns:a14="http://schemas.microsoft.com/office/drawing/2010/main">
        <mc:Choice Requires="a14">
          <p:sp>
            <p:nvSpPr>
              <p:cNvPr id="29" name="Pentagon 162"/>
              <p:cNvSpPr/>
              <p:nvPr/>
            </p:nvSpPr>
            <p:spPr>
              <a:xfrm>
                <a:off x="6614424" y="507356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defTabSz="914400"/>
                <a14:m>
                  <m:oMathPara xmlns:m="http://schemas.openxmlformats.org/officeDocument/2006/math">
                    <m:oMathParaPr>
                      <m:jc m:val="centerGroup"/>
                    </m:oMathParaPr>
                    <m:oMath xmlns:m="http://schemas.openxmlformats.org/officeDocument/2006/math">
                      <m:r>
                        <m:rPr>
                          <m:nor/>
                        </m:rPr>
                        <a:rPr lang="es-CO" sz="1600" dirty="0"/>
                        <m:t>0.2195</m:t>
                      </m:r>
                    </m:oMath>
                  </m:oMathPara>
                </a14:m>
                <a:endParaRPr lang="es-ES_tradnl" sz="1600" dirty="0">
                  <a:solidFill>
                    <a:schemeClr val="dk1"/>
                  </a:solidFill>
                </a:endParaRPr>
              </a:p>
            </p:txBody>
          </p:sp>
        </mc:Choice>
        <mc:Fallback xmlns="">
          <p:sp>
            <p:nvSpPr>
              <p:cNvPr id="29" name="Pentagon 162"/>
              <p:cNvSpPr>
                <a:spLocks noRot="1" noChangeAspect="1" noMove="1" noResize="1" noEditPoints="1" noAdjustHandles="1" noChangeArrowheads="1" noChangeShapeType="1" noTextEdit="1"/>
              </p:cNvSpPr>
              <p:nvPr/>
            </p:nvSpPr>
            <p:spPr>
              <a:xfrm>
                <a:off x="6614424" y="5073564"/>
                <a:ext cx="1040518" cy="331262"/>
              </a:xfrm>
              <a:prstGeom prst="homePlate">
                <a:avLst/>
              </a:prstGeom>
              <a:blipFill rotWithShape="0">
                <a:blip r:embed="rId7"/>
                <a:stretch>
                  <a:fillRect/>
                </a:stretch>
              </a:blipFill>
              <a:ln>
                <a:noFill/>
              </a:ln>
            </p:spPr>
            <p:txBody>
              <a:bodyPr/>
              <a:lstStyle/>
              <a:p>
                <a:r>
                  <a:rPr lang="es-ES_tradnl">
                    <a:noFill/>
                  </a:rPr>
                  <a:t> </a:t>
                </a:r>
              </a:p>
            </p:txBody>
          </p:sp>
        </mc:Fallback>
      </mc:AlternateContent>
      <p:sp>
        <p:nvSpPr>
          <p:cNvPr id="34" name="Pentagon 159"/>
          <p:cNvSpPr/>
          <p:nvPr/>
        </p:nvSpPr>
        <p:spPr>
          <a:xfrm>
            <a:off x="7700794" y="39506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lnSpcReduction="10000"/>
          </a:bodyPr>
          <a:lstStyle/>
          <a:p>
            <a:pPr algn="ctr"/>
            <a:r>
              <a:rPr lang="es-CO" sz="2400" dirty="0" smtClean="0"/>
              <a:t>Error</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6" name="Pentagon 161"/>
          <p:cNvSpPr/>
          <p:nvPr/>
        </p:nvSpPr>
        <p:spPr>
          <a:xfrm>
            <a:off x="7700794" y="467541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6%</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7" name="Pentagon 162"/>
              <p:cNvSpPr/>
              <p:nvPr/>
            </p:nvSpPr>
            <p:spPr>
              <a:xfrm>
                <a:off x="7700794" y="505746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14:m>
                  <m:oMathPara xmlns:m="http://schemas.openxmlformats.org/officeDocument/2006/math">
                    <m:oMathParaPr>
                      <m:jc m:val="centerGroup"/>
                    </m:oMathParaPr>
                    <m:oMath xmlns:m="http://schemas.openxmlformats.org/officeDocument/2006/math">
                      <m:r>
                        <m:rPr>
                          <m:nor/>
                        </m:rPr>
                        <a:rPr lang="es-CO" sz="1600" dirty="0">
                          <a:latin typeface="Cambria Math" charset="0"/>
                        </a:rPr>
                        <m:t>1</m:t>
                      </m:r>
                      <m:r>
                        <m:rPr>
                          <m:nor/>
                        </m:rPr>
                        <a:rPr lang="es-ES" sz="1600" dirty="0">
                          <a:latin typeface="Cambria Math" charset="0"/>
                        </a:rPr>
                        <m:t>3</m:t>
                      </m:r>
                      <m:r>
                        <m:rPr>
                          <m:nor/>
                        </m:rPr>
                        <a:rPr lang="es-CO" sz="1600" dirty="0"/>
                        <m:t>%</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7" name="Pentagon 162"/>
              <p:cNvSpPr>
                <a:spLocks noRot="1" noChangeAspect="1" noMove="1" noResize="1" noEditPoints="1" noAdjustHandles="1" noChangeArrowheads="1" noChangeShapeType="1" noTextEdit="1"/>
              </p:cNvSpPr>
              <p:nvPr/>
            </p:nvSpPr>
            <p:spPr>
              <a:xfrm>
                <a:off x="7700794" y="5057464"/>
                <a:ext cx="1040518" cy="331262"/>
              </a:xfrm>
              <a:prstGeom prst="homePlate">
                <a:avLst/>
              </a:prstGeom>
              <a:blipFill rotWithShape="0">
                <a:blip r:embed="rId8"/>
                <a:stretch>
                  <a:fillRect/>
                </a:stretch>
              </a:blipFill>
              <a:ln>
                <a:noFill/>
              </a:ln>
            </p:spPr>
            <p:txBody>
              <a:bodyPr/>
              <a:lstStyle/>
              <a:p>
                <a:r>
                  <a:rPr lang="es-ES_tradnl">
                    <a:noFill/>
                  </a:rPr>
                  <a:t> </a:t>
                </a:r>
              </a:p>
            </p:txBody>
          </p:sp>
        </mc:Fallback>
      </mc:AlternateContent>
      <p:sp>
        <p:nvSpPr>
          <p:cNvPr id="41" name="TextBox 81"/>
          <p:cNvSpPr txBox="1"/>
          <p:nvPr/>
        </p:nvSpPr>
        <p:spPr>
          <a:xfrm>
            <a:off x="595835" y="5164503"/>
            <a:ext cx="2560929" cy="248070"/>
          </a:xfrm>
          <a:prstGeom prst="rect">
            <a:avLst/>
          </a:prstGeom>
          <a:noFill/>
        </p:spPr>
        <p:txBody>
          <a:bodyPr wrap="square" lIns="0" tIns="0" rIns="0" bIns="0" rtlCol="0">
            <a:normAutofit/>
          </a:bodyPr>
          <a:lstStyle/>
          <a:p>
            <a:pPr algn="r"/>
            <a:r>
              <a:rPr lang="es-CO" sz="1200" b="1"/>
              <a:t>Fuente: Elaboración propia </a:t>
            </a:r>
            <a:endParaRPr lang="es-CO" sz="900" dirty="0">
              <a:solidFill>
                <a:srgbClr val="7030A0"/>
              </a:solidFill>
            </a:endParaRPr>
          </a:p>
        </p:txBody>
      </p:sp>
      <p:pic>
        <p:nvPicPr>
          <p:cNvPr id="33" name="Marcador de contenido 3"/>
          <p:cNvPicPr>
            <a:picLocks/>
          </p:cNvPicPr>
          <p:nvPr/>
        </p:nvPicPr>
        <p:blipFill>
          <a:blip r:embed="rId9" cstate="print">
            <a:extLst>
              <a:ext uri="{28A0092B-C50C-407E-A947-70E740481C1C}">
                <a14:useLocalDpi xmlns:a14="http://schemas.microsoft.com/office/drawing/2010/main" val="0"/>
              </a:ext>
            </a:extLst>
          </a:blip>
          <a:stretch>
            <a:fillRect/>
          </a:stretch>
        </p:blipFill>
        <p:spPr bwMode="auto">
          <a:xfrm>
            <a:off x="3373784" y="757289"/>
            <a:ext cx="5501531" cy="3163309"/>
          </a:xfrm>
          <a:prstGeom prst="rect">
            <a:avLst/>
          </a:prstGeom>
          <a:noFill/>
          <a:ln>
            <a:noFill/>
          </a:ln>
        </p:spPr>
      </p:pic>
      <p:pic>
        <p:nvPicPr>
          <p:cNvPr id="35" name="Marcador de contenido 19"/>
          <p:cNvPicPr>
            <a:picLocks/>
          </p:cNvPicPr>
          <p:nvPr/>
        </p:nvPicPr>
        <p:blipFill>
          <a:blip r:embed="rId10"/>
          <a:srcRect/>
          <a:stretch>
            <a:fillRect/>
          </a:stretch>
        </p:blipFill>
        <p:spPr bwMode="auto">
          <a:xfrm>
            <a:off x="418715" y="819687"/>
            <a:ext cx="2915167" cy="1432523"/>
          </a:xfrm>
          <a:prstGeom prst="rect">
            <a:avLst/>
          </a:prstGeom>
          <a:noFill/>
          <a:ln w="9525">
            <a:noFill/>
            <a:miter lim="800000"/>
            <a:headEnd/>
            <a:tailEnd/>
          </a:ln>
        </p:spPr>
      </p:pic>
      <p:pic>
        <p:nvPicPr>
          <p:cNvPr id="38" name="tenedor3">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11"/>
          <a:srcRect l="12016" t="-377" r="23145"/>
          <a:stretch/>
        </p:blipFill>
        <p:spPr>
          <a:xfrm>
            <a:off x="648494" y="2313353"/>
            <a:ext cx="2455607" cy="2851150"/>
          </a:xfrm>
          <a:prstGeom prst="rect">
            <a:avLst/>
          </a:prstGeom>
        </p:spPr>
      </p:pic>
    </p:spTree>
    <p:extLst>
      <p:ext uri="{BB962C8B-B14F-4D97-AF65-F5344CB8AC3E}">
        <p14:creationId xmlns:p14="http://schemas.microsoft.com/office/powerpoint/2010/main" val="1801181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8"/>
                </p:tgtEl>
              </p:cMediaNode>
            </p:video>
            <p:seq concurrent="1" nextAc="seek">
              <p:cTn id="8" restart="whenNotActive" fill="hold" evtFilter="cancelBubble" nodeType="interactiveSeq">
                <p:stCondLst>
                  <p:cond evt="onClick" delay="0">
                    <p:tgtEl>
                      <p:spTgt spid="3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8"/>
                                        </p:tgtEl>
                                      </p:cBhvr>
                                    </p:cmd>
                                  </p:childTnLst>
                                </p:cTn>
                              </p:par>
                            </p:childTnLst>
                          </p:cTn>
                        </p:par>
                      </p:childTnLst>
                    </p:cTn>
                  </p:par>
                </p:childTnLst>
              </p:cTn>
              <p:nextCondLst>
                <p:cond evt="onClick" delay="0">
                  <p:tgtEl>
                    <p:spTgt spid="38"/>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25"/>
          <p:cNvSpPr>
            <a:spLocks noGrp="1"/>
          </p:cNvSpPr>
          <p:nvPr>
            <p:ph type="ftr" sz="quarter" idx="11"/>
          </p:nvPr>
        </p:nvSpPr>
        <p:spPr>
          <a:xfrm>
            <a:off x="6427358" y="5430140"/>
            <a:ext cx="2108092" cy="235421"/>
          </a:xfrm>
        </p:spPr>
        <p:txBody>
          <a:bodyPr/>
          <a:lstStyle/>
          <a:p>
            <a:r>
              <a:rPr lang="en-IN" b="1" dirty="0"/>
              <a:t>XVI</a:t>
            </a:r>
            <a:r>
              <a:rPr lang="en-IN" dirty="0"/>
              <a:t> Congreso beroamericano  de Ingeniería Mecánica</a:t>
            </a:r>
          </a:p>
        </p:txBody>
      </p:sp>
      <p:sp>
        <p:nvSpPr>
          <p:cNvPr id="16" name="Slide Number Placeholder 15"/>
          <p:cNvSpPr>
            <a:spLocks noGrp="1"/>
          </p:cNvSpPr>
          <p:nvPr>
            <p:ph type="sldNum" sz="quarter" idx="12"/>
          </p:nvPr>
        </p:nvSpPr>
        <p:spPr/>
        <p:txBody>
          <a:bodyPr>
            <a:normAutofit/>
          </a:bodyPr>
          <a:lstStyle/>
          <a:p>
            <a:fld id="{7875E89A-3209-45B2-AFB0-8EF2492134E1}" type="slidenum">
              <a:rPr lang="en-IN" smtClean="0"/>
              <a:pPr/>
              <a:t>12</a:t>
            </a:fld>
            <a:endParaRPr lang="en-IN" dirty="0"/>
          </a:p>
        </p:txBody>
      </p:sp>
      <p:cxnSp>
        <p:nvCxnSpPr>
          <p:cNvPr id="471" name="Straight Connector 470"/>
          <p:cNvCxnSpPr/>
          <p:nvPr/>
        </p:nvCxnSpPr>
        <p:spPr>
          <a:xfrm>
            <a:off x="139652" y="1035357"/>
            <a:ext cx="0" cy="332131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42055" y="756747"/>
            <a:ext cx="335226" cy="139339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rmAutofit/>
          </a:bodyPr>
          <a:lstStyle/>
          <a:p>
            <a:pPr algn="ctr"/>
            <a:r>
              <a:rPr lang="en-IN" sz="1200" dirty="0" err="1" smtClean="0">
                <a:latin typeface="+mj-lt"/>
              </a:rPr>
              <a:t>Secci</a:t>
            </a:r>
            <a:r>
              <a:rPr lang="es-ES" sz="1200" dirty="0" err="1" smtClean="0">
                <a:latin typeface="+mj-lt"/>
              </a:rPr>
              <a:t>ón</a:t>
            </a:r>
            <a:r>
              <a:rPr lang="es-ES" sz="1200" dirty="0" smtClean="0">
                <a:latin typeface="+mj-lt"/>
              </a:rPr>
              <a:t> transversal</a:t>
            </a:r>
            <a:endParaRPr lang="en-IN" sz="1200" dirty="0" smtClean="0">
              <a:latin typeface="+mj-lt"/>
            </a:endParaRPr>
          </a:p>
        </p:txBody>
      </p:sp>
      <p:sp>
        <p:nvSpPr>
          <p:cNvPr id="22" name="TextBox 81"/>
          <p:cNvSpPr txBox="1"/>
          <p:nvPr/>
        </p:nvSpPr>
        <p:spPr>
          <a:xfrm>
            <a:off x="-524606" y="5310682"/>
            <a:ext cx="2560929" cy="248070"/>
          </a:xfrm>
          <a:prstGeom prst="rect">
            <a:avLst/>
          </a:prstGeom>
          <a:noFill/>
        </p:spPr>
        <p:txBody>
          <a:bodyPr wrap="square" lIns="0" tIns="0" rIns="0" bIns="0" rtlCol="0">
            <a:normAutofit/>
          </a:bodyPr>
          <a:lstStyle/>
          <a:p>
            <a:pPr algn="r"/>
            <a:r>
              <a:rPr lang="es-CO" sz="1200" b="1" dirty="0"/>
              <a:t>Fuente: Elaboración propia </a:t>
            </a:r>
            <a:endParaRPr lang="es-CO" sz="900" dirty="0">
              <a:solidFill>
                <a:srgbClr val="7030A0"/>
              </a:solidFill>
            </a:endParaRPr>
          </a:p>
        </p:txBody>
      </p:sp>
      <p:pic>
        <p:nvPicPr>
          <p:cNvPr id="23" name="Marcador de contenido 3"/>
          <p:cNvPicPr>
            <a:picLocks/>
          </p:cNvPicPr>
          <p:nvPr/>
        </p:nvPicPr>
        <p:blipFill>
          <a:blip r:embed="rId3">
            <a:extLst>
              <a:ext uri="{28A0092B-C50C-407E-A947-70E740481C1C}">
                <a14:useLocalDpi xmlns:a14="http://schemas.microsoft.com/office/drawing/2010/main" val="0"/>
              </a:ext>
            </a:extLst>
          </a:blip>
          <a:stretch>
            <a:fillRect/>
          </a:stretch>
        </p:blipFill>
        <p:spPr bwMode="auto">
          <a:xfrm>
            <a:off x="1237067" y="386694"/>
            <a:ext cx="7926863" cy="2645617"/>
          </a:xfrm>
          <a:prstGeom prst="rect">
            <a:avLst/>
          </a:prstGeom>
          <a:noFill/>
          <a:ln>
            <a:noFill/>
          </a:ln>
        </p:spPr>
      </p:pic>
      <p:grpSp>
        <p:nvGrpSpPr>
          <p:cNvPr id="24" name="Group 4"/>
          <p:cNvGrpSpPr/>
          <p:nvPr/>
        </p:nvGrpSpPr>
        <p:grpSpPr>
          <a:xfrm>
            <a:off x="81959" y="2105786"/>
            <a:ext cx="1584878" cy="1730490"/>
            <a:chOff x="774601" y="570469"/>
            <a:chExt cx="2159100" cy="2474482"/>
          </a:xfrm>
        </p:grpSpPr>
        <p:grpSp>
          <p:nvGrpSpPr>
            <p:cNvPr id="25" name="Group 5"/>
            <p:cNvGrpSpPr/>
            <p:nvPr/>
          </p:nvGrpSpPr>
          <p:grpSpPr>
            <a:xfrm>
              <a:off x="1163551" y="939801"/>
              <a:ext cx="1770150" cy="2105150"/>
              <a:chOff x="1180484" y="1425382"/>
              <a:chExt cx="908473" cy="1337187"/>
            </a:xfrm>
          </p:grpSpPr>
          <p:pic>
            <p:nvPicPr>
              <p:cNvPr id="29" name="Marcador de contenido 19"/>
              <p:cNvPicPr>
                <a:picLocks/>
              </p:cNvPicPr>
              <p:nvPr/>
            </p:nvPicPr>
            <p:blipFill rotWithShape="1">
              <a:blip r:embed="rId4"/>
              <a:srcRect l="11130" t="8767" r="65850" b="21224"/>
              <a:stretch/>
            </p:blipFill>
            <p:spPr bwMode="auto">
              <a:xfrm>
                <a:off x="1194220" y="1425382"/>
                <a:ext cx="894737" cy="1337187"/>
              </a:xfrm>
              <a:prstGeom prst="rect">
                <a:avLst/>
              </a:prstGeom>
              <a:noFill/>
              <a:ln w="9525">
                <a:noFill/>
                <a:miter lim="800000"/>
                <a:headEnd/>
                <a:tailEnd/>
              </a:ln>
            </p:spPr>
          </p:pic>
          <p:cxnSp>
            <p:nvCxnSpPr>
              <p:cNvPr id="30" name="Straight Connector 9"/>
              <p:cNvCxnSpPr/>
              <p:nvPr/>
            </p:nvCxnSpPr>
            <p:spPr>
              <a:xfrm flipH="1" flipV="1">
                <a:off x="1401580" y="1469036"/>
                <a:ext cx="3748" cy="206115"/>
              </a:xfrm>
              <a:prstGeom prst="line">
                <a:avLst/>
              </a:prstGeom>
            </p:spPr>
            <p:style>
              <a:lnRef idx="2">
                <a:schemeClr val="dk1"/>
              </a:lnRef>
              <a:fillRef idx="0">
                <a:schemeClr val="dk1"/>
              </a:fillRef>
              <a:effectRef idx="1">
                <a:schemeClr val="dk1"/>
              </a:effectRef>
              <a:fontRef idx="minor">
                <a:schemeClr val="tx1"/>
              </a:fontRef>
            </p:style>
          </p:cxnSp>
          <p:cxnSp>
            <p:nvCxnSpPr>
              <p:cNvPr id="31" name="Straight Connector 10"/>
              <p:cNvCxnSpPr/>
              <p:nvPr/>
            </p:nvCxnSpPr>
            <p:spPr>
              <a:xfrm flipH="1" flipV="1">
                <a:off x="1872526" y="1464038"/>
                <a:ext cx="3748" cy="206115"/>
              </a:xfrm>
              <a:prstGeom prst="line">
                <a:avLst/>
              </a:prstGeom>
            </p:spPr>
            <p:style>
              <a:lnRef idx="2">
                <a:schemeClr val="dk1"/>
              </a:lnRef>
              <a:fillRef idx="0">
                <a:schemeClr val="dk1"/>
              </a:fillRef>
              <a:effectRef idx="1">
                <a:schemeClr val="dk1"/>
              </a:effectRef>
              <a:fontRef idx="minor">
                <a:schemeClr val="tx1"/>
              </a:fontRef>
            </p:style>
          </p:cxnSp>
          <p:cxnSp>
            <p:nvCxnSpPr>
              <p:cNvPr id="32" name="Straight Arrow Connector 11"/>
              <p:cNvCxnSpPr/>
              <p:nvPr/>
            </p:nvCxnSpPr>
            <p:spPr>
              <a:xfrm>
                <a:off x="1401580" y="1469036"/>
                <a:ext cx="470946"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33" name="Straight Connector 12"/>
              <p:cNvCxnSpPr/>
              <p:nvPr/>
            </p:nvCxnSpPr>
            <p:spPr>
              <a:xfrm flipH="1">
                <a:off x="1195476" y="1603948"/>
                <a:ext cx="161144" cy="0"/>
              </a:xfrm>
              <a:prstGeom prst="line">
                <a:avLst/>
              </a:prstGeom>
            </p:spPr>
            <p:style>
              <a:lnRef idx="2">
                <a:schemeClr val="dk1"/>
              </a:lnRef>
              <a:fillRef idx="0">
                <a:schemeClr val="dk1"/>
              </a:fillRef>
              <a:effectRef idx="1">
                <a:schemeClr val="dk1"/>
              </a:effectRef>
              <a:fontRef idx="minor">
                <a:schemeClr val="tx1"/>
              </a:fontRef>
            </p:style>
          </p:cxnSp>
          <p:cxnSp>
            <p:nvCxnSpPr>
              <p:cNvPr id="34" name="Straight Connector 13"/>
              <p:cNvCxnSpPr/>
              <p:nvPr/>
            </p:nvCxnSpPr>
            <p:spPr>
              <a:xfrm flipH="1">
                <a:off x="1182976" y="2622031"/>
                <a:ext cx="161144"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Arrow Connector 14"/>
              <p:cNvCxnSpPr/>
              <p:nvPr/>
            </p:nvCxnSpPr>
            <p:spPr>
              <a:xfrm flipH="1">
                <a:off x="1180484" y="1603948"/>
                <a:ext cx="13736" cy="1018083"/>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grpSp>
        <p:sp>
          <p:nvSpPr>
            <p:cNvPr id="27" name="TextBox 6"/>
            <p:cNvSpPr txBox="1"/>
            <p:nvPr/>
          </p:nvSpPr>
          <p:spPr>
            <a:xfrm>
              <a:off x="1646727" y="570469"/>
              <a:ext cx="908050" cy="339153"/>
            </a:xfrm>
            <a:prstGeom prst="rect">
              <a:avLst/>
            </a:prstGeom>
            <a:noFill/>
          </p:spPr>
          <p:txBody>
            <a:bodyPr wrap="square" rtlCol="0">
              <a:spAutoFit/>
            </a:bodyPr>
            <a:lstStyle/>
            <a:p>
              <a:r>
                <a:rPr lang="es-CO" sz="1053" dirty="0">
                  <a:latin typeface="Times New Roman" panose="02020603050405020304" pitchFamily="18" charset="0"/>
                  <a:cs typeface="Times New Roman" panose="02020603050405020304" pitchFamily="18" charset="0"/>
                </a:rPr>
                <a:t>Ancho</a:t>
              </a:r>
            </a:p>
          </p:txBody>
        </p:sp>
        <p:sp>
          <p:nvSpPr>
            <p:cNvPr id="28" name="TextBox 7"/>
            <p:cNvSpPr txBox="1"/>
            <p:nvPr/>
          </p:nvSpPr>
          <p:spPr>
            <a:xfrm rot="16200000">
              <a:off x="405699" y="1701918"/>
              <a:ext cx="1076958" cy="339153"/>
            </a:xfrm>
            <a:prstGeom prst="rect">
              <a:avLst/>
            </a:prstGeom>
            <a:noFill/>
          </p:spPr>
          <p:txBody>
            <a:bodyPr wrap="square" rtlCol="0">
              <a:spAutoFit/>
            </a:bodyPr>
            <a:lstStyle/>
            <a:p>
              <a:r>
                <a:rPr lang="es-CO" sz="1053" dirty="0">
                  <a:latin typeface="Times New Roman" panose="02020603050405020304" pitchFamily="18" charset="0"/>
                  <a:cs typeface="Times New Roman" panose="02020603050405020304" pitchFamily="18" charset="0"/>
                </a:rPr>
                <a:t>Longitud</a:t>
              </a:r>
            </a:p>
          </p:txBody>
        </p:sp>
      </p:grpSp>
      <p:pic>
        <p:nvPicPr>
          <p:cNvPr id="20" name="Marcador de contenido 3"/>
          <p:cNvPicPr>
            <a:picLocks/>
          </p:cNvPicPr>
          <p:nvPr/>
        </p:nvPicPr>
        <p:blipFill>
          <a:blip r:embed="rId5" cstate="print">
            <a:extLst>
              <a:ext uri="{28A0092B-C50C-407E-A947-70E740481C1C}">
                <a14:useLocalDpi xmlns:a14="http://schemas.microsoft.com/office/drawing/2010/main" val="0"/>
              </a:ext>
            </a:extLst>
          </a:blip>
          <a:stretch>
            <a:fillRect/>
          </a:stretch>
        </p:blipFill>
        <p:spPr bwMode="auto">
          <a:xfrm>
            <a:off x="1294762" y="2783545"/>
            <a:ext cx="7811475" cy="2646595"/>
          </a:xfrm>
          <a:prstGeom prst="rect">
            <a:avLst/>
          </a:prstGeom>
          <a:noFill/>
          <a:ln>
            <a:noFill/>
          </a:ln>
        </p:spPr>
      </p:pic>
      <p:sp>
        <p:nvSpPr>
          <p:cNvPr id="3" name="Título 2"/>
          <p:cNvSpPr>
            <a:spLocks noGrp="1"/>
          </p:cNvSpPr>
          <p:nvPr>
            <p:ph type="title"/>
          </p:nvPr>
        </p:nvSpPr>
        <p:spPr>
          <a:xfrm>
            <a:off x="1949751" y="147592"/>
            <a:ext cx="6501493" cy="276999"/>
          </a:xfrm>
        </p:spPr>
        <p:txBody>
          <a:bodyPr/>
          <a:lstStyle/>
          <a:p>
            <a:r>
              <a:rPr lang="es-ES_tradnl" sz="2000" dirty="0"/>
              <a:t>Comportamiento geométrico </a:t>
            </a:r>
            <a:endParaRPr lang="es-ES_tradnl" dirty="0"/>
          </a:p>
        </p:txBody>
      </p:sp>
    </p:spTree>
    <p:extLst>
      <p:ext uri="{BB962C8B-B14F-4D97-AF65-F5344CB8AC3E}">
        <p14:creationId xmlns:p14="http://schemas.microsoft.com/office/powerpoint/2010/main" val="11836003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25"/>
          <p:cNvSpPr>
            <a:spLocks noGrp="1"/>
          </p:cNvSpPr>
          <p:nvPr>
            <p:ph type="ftr" sz="quarter" idx="11"/>
          </p:nvPr>
        </p:nvSpPr>
        <p:spPr>
          <a:xfrm>
            <a:off x="6433293" y="5424205"/>
            <a:ext cx="2102157" cy="172103"/>
          </a:xfrm>
        </p:spPr>
        <p:txBody>
          <a:bodyPr/>
          <a:lstStyle/>
          <a:p>
            <a:r>
              <a:rPr lang="en-IN" b="1" dirty="0"/>
              <a:t>XVI</a:t>
            </a:r>
            <a:r>
              <a:rPr lang="en-IN" dirty="0"/>
              <a:t> Congreso beroamericano  de Ingeniería Mecánica</a:t>
            </a:r>
          </a:p>
        </p:txBody>
      </p:sp>
      <p:sp>
        <p:nvSpPr>
          <p:cNvPr id="16" name="Slide Number Placeholder 15"/>
          <p:cNvSpPr>
            <a:spLocks noGrp="1"/>
          </p:cNvSpPr>
          <p:nvPr>
            <p:ph type="sldNum" sz="quarter" idx="12"/>
          </p:nvPr>
        </p:nvSpPr>
        <p:spPr>
          <a:solidFill>
            <a:srgbClr val="18AAE4"/>
          </a:solidFill>
        </p:spPr>
        <p:txBody>
          <a:bodyPr>
            <a:normAutofit/>
          </a:bodyPr>
          <a:lstStyle/>
          <a:p>
            <a:fld id="{7875E89A-3209-45B2-AFB0-8EF2492134E1}" type="slidenum">
              <a:rPr lang="en-IN" smtClean="0"/>
              <a:pPr/>
              <a:t>13</a:t>
            </a:fld>
            <a:endParaRPr lang="en-IN" dirty="0"/>
          </a:p>
        </p:txBody>
      </p:sp>
      <p:sp>
        <p:nvSpPr>
          <p:cNvPr id="4" name="Title 3"/>
          <p:cNvSpPr>
            <a:spLocks noGrp="1"/>
          </p:cNvSpPr>
          <p:nvPr>
            <p:ph type="title"/>
          </p:nvPr>
        </p:nvSpPr>
        <p:spPr>
          <a:xfrm>
            <a:off x="1393426" y="663683"/>
            <a:ext cx="6501493" cy="290849"/>
          </a:xfrm>
        </p:spPr>
        <p:txBody>
          <a:bodyPr>
            <a:normAutofit/>
          </a:bodyPr>
          <a:lstStyle/>
          <a:p>
            <a:r>
              <a:rPr lang="es-CO" dirty="0"/>
              <a:t>Conclusiones</a:t>
            </a:r>
            <a:endParaRPr lang="en-IN" dirty="0">
              <a:solidFill>
                <a:srgbClr val="000000"/>
              </a:solidFill>
            </a:endParaRPr>
          </a:p>
        </p:txBody>
      </p:sp>
      <p:grpSp>
        <p:nvGrpSpPr>
          <p:cNvPr id="59" name="Group 58"/>
          <p:cNvGrpSpPr/>
          <p:nvPr/>
        </p:nvGrpSpPr>
        <p:grpSpPr>
          <a:xfrm>
            <a:off x="6554748" y="1459241"/>
            <a:ext cx="2317893" cy="851535"/>
            <a:chOff x="4117520" y="1564654"/>
            <a:chExt cx="3090524" cy="1135380"/>
          </a:xfrm>
        </p:grpSpPr>
        <p:sp>
          <p:nvSpPr>
            <p:cNvPr id="7" name="Right Bracket 6"/>
            <p:cNvSpPr/>
            <p:nvPr/>
          </p:nvSpPr>
          <p:spPr>
            <a:xfrm>
              <a:off x="6562725" y="1564654"/>
              <a:ext cx="645319" cy="1135380"/>
            </a:xfrm>
            <a:prstGeom prst="rightBracket">
              <a:avLst>
                <a:gd name="adj" fmla="val 88465"/>
              </a:avLst>
            </a:prstGeom>
            <a:ln w="254000"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053" dirty="0"/>
            </a:p>
          </p:txBody>
        </p:sp>
        <p:cxnSp>
          <p:nvCxnSpPr>
            <p:cNvPr id="14" name="Straight Connector 13"/>
            <p:cNvCxnSpPr>
              <a:endCxn id="7" idx="0"/>
            </p:cNvCxnSpPr>
            <p:nvPr/>
          </p:nvCxnSpPr>
          <p:spPr>
            <a:xfrm>
              <a:off x="4117520" y="1564654"/>
              <a:ext cx="2445205" cy="0"/>
            </a:xfrm>
            <a:prstGeom prst="line">
              <a:avLst/>
            </a:prstGeom>
            <a:ln w="2540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6554753" y="2310775"/>
            <a:ext cx="1844409" cy="851535"/>
            <a:chOff x="4117521" y="2700033"/>
            <a:chExt cx="2459208" cy="1135380"/>
          </a:xfrm>
        </p:grpSpPr>
        <p:cxnSp>
          <p:nvCxnSpPr>
            <p:cNvPr id="9" name="Straight Connector 8"/>
            <p:cNvCxnSpPr>
              <a:stCxn id="38" idx="1"/>
              <a:endCxn id="7" idx="1"/>
            </p:cNvCxnSpPr>
            <p:nvPr/>
          </p:nvCxnSpPr>
          <p:spPr>
            <a:xfrm>
              <a:off x="4762840" y="2700033"/>
              <a:ext cx="1813889" cy="1"/>
            </a:xfrm>
            <a:prstGeom prst="line">
              <a:avLst/>
            </a:prstGeom>
            <a:ln w="25400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38" name="Right Bracket 37"/>
            <p:cNvSpPr/>
            <p:nvPr/>
          </p:nvSpPr>
          <p:spPr>
            <a:xfrm rot="10800000">
              <a:off x="4117521" y="2700033"/>
              <a:ext cx="645319" cy="1135380"/>
            </a:xfrm>
            <a:prstGeom prst="rightBracket">
              <a:avLst>
                <a:gd name="adj" fmla="val 88465"/>
              </a:avLst>
            </a:prstGeom>
            <a:ln w="25400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053" dirty="0"/>
            </a:p>
          </p:txBody>
        </p:sp>
      </p:grpSp>
      <p:grpSp>
        <p:nvGrpSpPr>
          <p:cNvPr id="61" name="Group 60"/>
          <p:cNvGrpSpPr/>
          <p:nvPr/>
        </p:nvGrpSpPr>
        <p:grpSpPr>
          <a:xfrm>
            <a:off x="7049253" y="3162308"/>
            <a:ext cx="1827607" cy="851535"/>
            <a:chOff x="4776851" y="3835411"/>
            <a:chExt cx="2436806" cy="1135380"/>
          </a:xfrm>
        </p:grpSpPr>
        <p:cxnSp>
          <p:nvCxnSpPr>
            <p:cNvPr id="40" name="Straight Connector 39"/>
            <p:cNvCxnSpPr>
              <a:stCxn id="49" idx="0"/>
              <a:endCxn id="38" idx="0"/>
            </p:cNvCxnSpPr>
            <p:nvPr/>
          </p:nvCxnSpPr>
          <p:spPr>
            <a:xfrm flipH="1">
              <a:off x="4776851" y="3835411"/>
              <a:ext cx="1791487" cy="3"/>
            </a:xfrm>
            <a:prstGeom prst="line">
              <a:avLst/>
            </a:prstGeom>
            <a:ln w="2540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9" name="Right Bracket 48"/>
            <p:cNvSpPr/>
            <p:nvPr/>
          </p:nvSpPr>
          <p:spPr>
            <a:xfrm>
              <a:off x="6568338" y="3835411"/>
              <a:ext cx="645319" cy="1135380"/>
            </a:xfrm>
            <a:prstGeom prst="rightBracket">
              <a:avLst>
                <a:gd name="adj" fmla="val 88465"/>
              </a:avLst>
            </a:prstGeom>
            <a:ln w="254000"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053" dirty="0"/>
            </a:p>
          </p:txBody>
        </p:sp>
      </p:grpSp>
      <p:cxnSp>
        <p:nvCxnSpPr>
          <p:cNvPr id="54" name="Straight Connector 53"/>
          <p:cNvCxnSpPr>
            <a:stCxn id="56" idx="0"/>
          </p:cNvCxnSpPr>
          <p:nvPr/>
        </p:nvCxnSpPr>
        <p:spPr>
          <a:xfrm>
            <a:off x="7010290" y="4865378"/>
            <a:ext cx="1769258" cy="0"/>
          </a:xfrm>
          <a:prstGeom prst="line">
            <a:avLst/>
          </a:prstGeom>
          <a:ln w="254000" cap="rnd">
            <a:solidFill>
              <a:schemeClr val="accent5"/>
            </a:solidFill>
            <a:round/>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6547918" y="4013843"/>
            <a:ext cx="1855462" cy="851535"/>
            <a:chOff x="4117521" y="4970790"/>
            <a:chExt cx="2589625" cy="1135380"/>
          </a:xfrm>
        </p:grpSpPr>
        <p:cxnSp>
          <p:nvCxnSpPr>
            <p:cNvPr id="48" name="Straight Connector 47"/>
            <p:cNvCxnSpPr>
              <a:stCxn id="49" idx="1"/>
              <a:endCxn id="56" idx="1"/>
            </p:cNvCxnSpPr>
            <p:nvPr/>
          </p:nvCxnSpPr>
          <p:spPr>
            <a:xfrm flipH="1">
              <a:off x="4762840" y="4970790"/>
              <a:ext cx="1944306" cy="0"/>
            </a:xfrm>
            <a:prstGeom prst="line">
              <a:avLst/>
            </a:prstGeom>
            <a:ln w="2540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56" name="Right Bracket 55"/>
            <p:cNvSpPr/>
            <p:nvPr/>
          </p:nvSpPr>
          <p:spPr>
            <a:xfrm rot="10800000">
              <a:off x="4117521" y="4970790"/>
              <a:ext cx="645319" cy="1135380"/>
            </a:xfrm>
            <a:prstGeom prst="rightBracket">
              <a:avLst>
                <a:gd name="adj" fmla="val 88465"/>
              </a:avLst>
            </a:prstGeom>
            <a:ln w="254000" cap="rnd">
              <a:solidFill>
                <a:schemeClr val="accent5"/>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053" dirty="0"/>
            </a:p>
          </p:txBody>
        </p:sp>
      </p:grpSp>
      <p:sp>
        <p:nvSpPr>
          <p:cNvPr id="41" name="TextBox 40"/>
          <p:cNvSpPr txBox="1"/>
          <p:nvPr/>
        </p:nvSpPr>
        <p:spPr>
          <a:xfrm>
            <a:off x="99822" y="1559025"/>
            <a:ext cx="5717103" cy="600164"/>
          </a:xfrm>
          <a:prstGeom prst="rect">
            <a:avLst/>
          </a:prstGeom>
          <a:noFill/>
        </p:spPr>
        <p:txBody>
          <a:bodyPr wrap="square" lIns="0" tIns="0" rIns="0" bIns="0" rtlCol="0" anchor="t" anchorCtr="0">
            <a:spAutoFit/>
          </a:bodyPr>
          <a:lstStyle/>
          <a:p>
            <a:pPr marL="171450" indent="-171450" algn="just">
              <a:buFont typeface="Arial" charset="0"/>
              <a:buChar char="•"/>
            </a:pPr>
            <a:r>
              <a:rPr lang="es-CO" sz="1300" dirty="0" smtClean="0"/>
              <a:t>A </a:t>
            </a:r>
            <a:r>
              <a:rPr lang="es-CO" sz="1300" dirty="0"/>
              <a:t>partir de los resultados obtenidos se ratifica que el área transversal de los diferentes tenedores de bicicletas presenta una notable influencia en los coeficientes</a:t>
            </a:r>
            <a:endParaRPr lang="en-IN" sz="1300" dirty="0">
              <a:solidFill>
                <a:srgbClr val="000000"/>
              </a:solidFill>
              <a:ea typeface="Lato Light" panose="020F0502020204030203" pitchFamily="34" charset="0"/>
              <a:cs typeface="Lato Light" panose="020F0502020204030203" pitchFamily="34" charset="0"/>
            </a:endParaRPr>
          </a:p>
        </p:txBody>
      </p:sp>
      <p:sp>
        <p:nvSpPr>
          <p:cNvPr id="44" name="Oval 43"/>
          <p:cNvSpPr/>
          <p:nvPr/>
        </p:nvSpPr>
        <p:spPr>
          <a:xfrm>
            <a:off x="8168280" y="1608516"/>
            <a:ext cx="550752" cy="5506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90" name="TextBox 89"/>
          <p:cNvSpPr txBox="1"/>
          <p:nvPr/>
        </p:nvSpPr>
        <p:spPr>
          <a:xfrm>
            <a:off x="101764" y="2296360"/>
            <a:ext cx="5787588" cy="1000274"/>
          </a:xfrm>
          <a:prstGeom prst="rect">
            <a:avLst/>
          </a:prstGeom>
          <a:noFill/>
        </p:spPr>
        <p:txBody>
          <a:bodyPr wrap="square" lIns="0" tIns="0" rIns="0" bIns="0" rtlCol="0" anchor="t" anchorCtr="0">
            <a:spAutoFit/>
          </a:bodyPr>
          <a:lstStyle/>
          <a:p>
            <a:pPr marL="171450" indent="-171450" algn="just">
              <a:buFont typeface="Arial" charset="0"/>
              <a:buChar char="•"/>
            </a:pPr>
            <a:r>
              <a:rPr lang="es-CO" sz="1300" dirty="0"/>
              <a:t>Analizando los gráficos correspondientes a los espectros de frecuencia de cada una de las geometrías, se observa que en las dos geometrías comerciales se obtiene una componente frecuencial dominante, mientras que en la geometría propuesta se obtienen dos componentes frecuenciales de menor rango. Esto implica una menor cantidad de vórtices generados y consigo mayor estabilidad. </a:t>
            </a:r>
          </a:p>
        </p:txBody>
      </p:sp>
      <p:sp>
        <p:nvSpPr>
          <p:cNvPr id="101" name="TextBox 100"/>
          <p:cNvSpPr txBox="1"/>
          <p:nvPr/>
        </p:nvSpPr>
        <p:spPr>
          <a:xfrm>
            <a:off x="105104" y="3471041"/>
            <a:ext cx="5754908" cy="600164"/>
          </a:xfrm>
          <a:prstGeom prst="rect">
            <a:avLst/>
          </a:prstGeom>
          <a:noFill/>
        </p:spPr>
        <p:txBody>
          <a:bodyPr wrap="square" lIns="0" tIns="0" rIns="0" bIns="0" rtlCol="0" anchor="t" anchorCtr="0">
            <a:spAutoFit/>
          </a:bodyPr>
          <a:lstStyle/>
          <a:p>
            <a:pPr marL="171450" indent="-171450" algn="just">
              <a:buFont typeface="Arial" charset="0"/>
              <a:buChar char="•"/>
            </a:pPr>
            <a:r>
              <a:rPr lang="es-CO" sz="1300" dirty="0"/>
              <a:t>A pesar de que la geometría del tenedor 2 se comercializó varias décadas después que la geometría del tenedor 1 se puede observar que el coeficiente de arrastre es mayor.</a:t>
            </a:r>
          </a:p>
        </p:txBody>
      </p:sp>
      <p:sp>
        <p:nvSpPr>
          <p:cNvPr id="112" name="TextBox 111"/>
          <p:cNvSpPr txBox="1"/>
          <p:nvPr/>
        </p:nvSpPr>
        <p:spPr>
          <a:xfrm>
            <a:off x="99822" y="4262936"/>
            <a:ext cx="5806559" cy="400110"/>
          </a:xfrm>
          <a:prstGeom prst="rect">
            <a:avLst/>
          </a:prstGeom>
          <a:noFill/>
        </p:spPr>
        <p:txBody>
          <a:bodyPr wrap="square" lIns="0" tIns="0" rIns="0" bIns="0" rtlCol="0" anchor="t" anchorCtr="0">
            <a:spAutoFit/>
          </a:bodyPr>
          <a:lstStyle/>
          <a:p>
            <a:pPr marL="171450" indent="-171450" algn="just">
              <a:buFont typeface="Arial" charset="0"/>
              <a:buChar char="•"/>
            </a:pPr>
            <a:r>
              <a:rPr lang="es-CO" sz="1300" dirty="0"/>
              <a:t>Se puede observar que el coeficiente de arrastre tiene un comportamiento directamente proporcional al perímetro de cada uno de los tenedores analizados.</a:t>
            </a:r>
          </a:p>
        </p:txBody>
      </p:sp>
      <p:grpSp>
        <p:nvGrpSpPr>
          <p:cNvPr id="13" name="Group 12"/>
          <p:cNvGrpSpPr/>
          <p:nvPr/>
        </p:nvGrpSpPr>
        <p:grpSpPr>
          <a:xfrm>
            <a:off x="6099558" y="1851274"/>
            <a:ext cx="2079232" cy="90328"/>
            <a:chOff x="4095963" y="2087365"/>
            <a:chExt cx="2772305" cy="120437"/>
          </a:xfrm>
        </p:grpSpPr>
        <p:cxnSp>
          <p:nvCxnSpPr>
            <p:cNvPr id="10" name="Straight Connector 9"/>
            <p:cNvCxnSpPr>
              <a:stCxn id="44" idx="2"/>
              <a:endCxn id="11" idx="6"/>
            </p:cNvCxnSpPr>
            <p:nvPr/>
          </p:nvCxnSpPr>
          <p:spPr>
            <a:xfrm flipH="1">
              <a:off x="4216400" y="2130804"/>
              <a:ext cx="2651868" cy="1678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095963" y="2087365"/>
              <a:ext cx="120437" cy="120437"/>
            </a:xfrm>
            <a:prstGeom prst="ellipse">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grpSp>
      <p:grpSp>
        <p:nvGrpSpPr>
          <p:cNvPr id="123" name="Group 122"/>
          <p:cNvGrpSpPr/>
          <p:nvPr/>
        </p:nvGrpSpPr>
        <p:grpSpPr>
          <a:xfrm>
            <a:off x="6116586" y="3542296"/>
            <a:ext cx="2047706" cy="90328"/>
            <a:chOff x="4095963" y="2087365"/>
            <a:chExt cx="2730275" cy="120437"/>
          </a:xfrm>
        </p:grpSpPr>
        <p:cxnSp>
          <p:nvCxnSpPr>
            <p:cNvPr id="124" name="Straight Connector 123"/>
            <p:cNvCxnSpPr>
              <a:endCxn id="125" idx="6"/>
            </p:cNvCxnSpPr>
            <p:nvPr/>
          </p:nvCxnSpPr>
          <p:spPr>
            <a:xfrm flipH="1">
              <a:off x="4216400" y="2130803"/>
              <a:ext cx="2609838" cy="1678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25" name="Oval 124"/>
            <p:cNvSpPr/>
            <p:nvPr/>
          </p:nvSpPr>
          <p:spPr>
            <a:xfrm>
              <a:off x="4095963" y="2087365"/>
              <a:ext cx="120437" cy="120437"/>
            </a:xfrm>
            <a:prstGeom prst="ellipse">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grpSp>
      <p:grpSp>
        <p:nvGrpSpPr>
          <p:cNvPr id="126" name="Group 125"/>
          <p:cNvGrpSpPr/>
          <p:nvPr/>
        </p:nvGrpSpPr>
        <p:grpSpPr>
          <a:xfrm>
            <a:off x="6116586" y="2691996"/>
            <a:ext cx="298744" cy="90328"/>
            <a:chOff x="4095963" y="2087365"/>
            <a:chExt cx="398325" cy="120437"/>
          </a:xfrm>
        </p:grpSpPr>
        <p:cxnSp>
          <p:nvCxnSpPr>
            <p:cNvPr id="127" name="Straight Connector 126"/>
            <p:cNvCxnSpPr>
              <a:endCxn id="128" idx="6"/>
            </p:cNvCxnSpPr>
            <p:nvPr/>
          </p:nvCxnSpPr>
          <p:spPr>
            <a:xfrm flipH="1">
              <a:off x="4216400" y="2145797"/>
              <a:ext cx="277888" cy="1787"/>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28" name="Oval 127"/>
            <p:cNvSpPr/>
            <p:nvPr/>
          </p:nvSpPr>
          <p:spPr>
            <a:xfrm>
              <a:off x="4095963" y="2087365"/>
              <a:ext cx="120437" cy="120437"/>
            </a:xfrm>
            <a:prstGeom prst="ellipse">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grpSp>
      <p:grpSp>
        <p:nvGrpSpPr>
          <p:cNvPr id="129" name="Group 128"/>
          <p:cNvGrpSpPr/>
          <p:nvPr/>
        </p:nvGrpSpPr>
        <p:grpSpPr>
          <a:xfrm>
            <a:off x="6141066" y="4435252"/>
            <a:ext cx="269398" cy="90328"/>
            <a:chOff x="4095963" y="2087365"/>
            <a:chExt cx="359197" cy="120437"/>
          </a:xfrm>
        </p:grpSpPr>
        <p:cxnSp>
          <p:nvCxnSpPr>
            <p:cNvPr id="130" name="Straight Connector 129"/>
            <p:cNvCxnSpPr>
              <a:endCxn id="131" idx="6"/>
            </p:cNvCxnSpPr>
            <p:nvPr/>
          </p:nvCxnSpPr>
          <p:spPr>
            <a:xfrm flipH="1">
              <a:off x="4216400" y="2147584"/>
              <a:ext cx="238760"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31" name="Oval 130"/>
            <p:cNvSpPr/>
            <p:nvPr/>
          </p:nvSpPr>
          <p:spPr>
            <a:xfrm>
              <a:off x="4095963" y="2087365"/>
              <a:ext cx="120437" cy="120437"/>
            </a:xfrm>
            <a:prstGeom prst="ellipse">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grpSp>
      <p:sp>
        <p:nvSpPr>
          <p:cNvPr id="93" name="Oval 92"/>
          <p:cNvSpPr/>
          <p:nvPr/>
        </p:nvSpPr>
        <p:spPr>
          <a:xfrm>
            <a:off x="6703650" y="2461822"/>
            <a:ext cx="550752" cy="5506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115" name="Oval 114"/>
          <p:cNvSpPr/>
          <p:nvPr/>
        </p:nvSpPr>
        <p:spPr>
          <a:xfrm>
            <a:off x="6703650" y="4164274"/>
            <a:ext cx="550752" cy="5506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104" name="Oval 103"/>
          <p:cNvSpPr/>
          <p:nvPr/>
        </p:nvSpPr>
        <p:spPr>
          <a:xfrm>
            <a:off x="8189406" y="3312134"/>
            <a:ext cx="550754" cy="5506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Tree>
    <p:extLst>
      <p:ext uri="{BB962C8B-B14F-4D97-AF65-F5344CB8AC3E}">
        <p14:creationId xmlns:p14="http://schemas.microsoft.com/office/powerpoint/2010/main" val="13303078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25"/>
          <p:cNvSpPr>
            <a:spLocks noGrp="1"/>
          </p:cNvSpPr>
          <p:nvPr>
            <p:ph type="ftr" sz="quarter" idx="11"/>
          </p:nvPr>
        </p:nvSpPr>
        <p:spPr>
          <a:xfrm>
            <a:off x="6433293" y="5424205"/>
            <a:ext cx="2102157" cy="172103"/>
          </a:xfrm>
        </p:spPr>
        <p:txBody>
          <a:bodyPr/>
          <a:lstStyle/>
          <a:p>
            <a:r>
              <a:rPr lang="en-IN" b="1" dirty="0"/>
              <a:t>XVI</a:t>
            </a:r>
            <a:r>
              <a:rPr lang="en-IN" dirty="0"/>
              <a:t> Congreso beroamericano  de Ingeniería Mecánica</a:t>
            </a:r>
          </a:p>
        </p:txBody>
      </p:sp>
      <p:sp>
        <p:nvSpPr>
          <p:cNvPr id="16" name="Slide Number Placeholder 15"/>
          <p:cNvSpPr>
            <a:spLocks noGrp="1"/>
          </p:cNvSpPr>
          <p:nvPr>
            <p:ph type="sldNum" sz="quarter" idx="12"/>
          </p:nvPr>
        </p:nvSpPr>
        <p:spPr>
          <a:solidFill>
            <a:srgbClr val="18AAE4"/>
          </a:solidFill>
        </p:spPr>
        <p:txBody>
          <a:bodyPr>
            <a:normAutofit/>
          </a:bodyPr>
          <a:lstStyle/>
          <a:p>
            <a:fld id="{7875E89A-3209-45B2-AFB0-8EF2492134E1}" type="slidenum">
              <a:rPr lang="en-IN" smtClean="0"/>
              <a:pPr/>
              <a:t>14</a:t>
            </a:fld>
            <a:endParaRPr lang="en-IN" dirty="0"/>
          </a:p>
        </p:txBody>
      </p:sp>
      <p:sp>
        <p:nvSpPr>
          <p:cNvPr id="4" name="Title 3"/>
          <p:cNvSpPr>
            <a:spLocks noGrp="1"/>
          </p:cNvSpPr>
          <p:nvPr>
            <p:ph type="title"/>
          </p:nvPr>
        </p:nvSpPr>
        <p:spPr/>
        <p:txBody>
          <a:bodyPr>
            <a:normAutofit/>
          </a:bodyPr>
          <a:lstStyle/>
          <a:p>
            <a:r>
              <a:rPr lang="es-CO" dirty="0"/>
              <a:t>Conclusiones</a:t>
            </a:r>
            <a:endParaRPr lang="en-IN" dirty="0">
              <a:solidFill>
                <a:srgbClr val="000000"/>
              </a:solidFill>
            </a:endParaRPr>
          </a:p>
        </p:txBody>
      </p:sp>
      <p:grpSp>
        <p:nvGrpSpPr>
          <p:cNvPr id="59" name="Group 58"/>
          <p:cNvGrpSpPr/>
          <p:nvPr/>
        </p:nvGrpSpPr>
        <p:grpSpPr>
          <a:xfrm>
            <a:off x="6439133" y="1522301"/>
            <a:ext cx="2317893" cy="851535"/>
            <a:chOff x="4117520" y="1564654"/>
            <a:chExt cx="3090524" cy="1135380"/>
          </a:xfrm>
        </p:grpSpPr>
        <p:sp>
          <p:nvSpPr>
            <p:cNvPr id="7" name="Right Bracket 6"/>
            <p:cNvSpPr/>
            <p:nvPr/>
          </p:nvSpPr>
          <p:spPr>
            <a:xfrm>
              <a:off x="6562725" y="1564654"/>
              <a:ext cx="645319" cy="1135380"/>
            </a:xfrm>
            <a:prstGeom prst="rightBracket">
              <a:avLst>
                <a:gd name="adj" fmla="val 88465"/>
              </a:avLst>
            </a:prstGeom>
            <a:ln w="254000" cap="rnd">
              <a:solidFill>
                <a:srgbClr val="FFC000"/>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053" dirty="0"/>
            </a:p>
          </p:txBody>
        </p:sp>
        <p:cxnSp>
          <p:nvCxnSpPr>
            <p:cNvPr id="14" name="Straight Connector 13"/>
            <p:cNvCxnSpPr>
              <a:endCxn id="7" idx="0"/>
            </p:cNvCxnSpPr>
            <p:nvPr/>
          </p:nvCxnSpPr>
          <p:spPr>
            <a:xfrm>
              <a:off x="4117520" y="1564654"/>
              <a:ext cx="2445205" cy="0"/>
            </a:xfrm>
            <a:prstGeom prst="line">
              <a:avLst/>
            </a:prstGeom>
            <a:ln w="254000" cap="rnd">
              <a:solidFill>
                <a:srgbClr val="FFC000"/>
              </a:solidFill>
              <a:round/>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6439138" y="2373835"/>
            <a:ext cx="1844409" cy="851535"/>
            <a:chOff x="4117521" y="2700033"/>
            <a:chExt cx="2459208" cy="1135380"/>
          </a:xfrm>
        </p:grpSpPr>
        <p:cxnSp>
          <p:nvCxnSpPr>
            <p:cNvPr id="9" name="Straight Connector 8"/>
            <p:cNvCxnSpPr>
              <a:stCxn id="38" idx="1"/>
              <a:endCxn id="7" idx="1"/>
            </p:cNvCxnSpPr>
            <p:nvPr/>
          </p:nvCxnSpPr>
          <p:spPr>
            <a:xfrm>
              <a:off x="4762840" y="2700033"/>
              <a:ext cx="1813889" cy="1"/>
            </a:xfrm>
            <a:prstGeom prst="line">
              <a:avLst/>
            </a:prstGeom>
            <a:ln w="254000" cap="rnd">
              <a:solidFill>
                <a:srgbClr val="1CC8E6"/>
              </a:solidFill>
              <a:round/>
            </a:ln>
          </p:spPr>
          <p:style>
            <a:lnRef idx="1">
              <a:schemeClr val="accent1"/>
            </a:lnRef>
            <a:fillRef idx="0">
              <a:schemeClr val="accent1"/>
            </a:fillRef>
            <a:effectRef idx="0">
              <a:schemeClr val="accent1"/>
            </a:effectRef>
            <a:fontRef idx="minor">
              <a:schemeClr val="tx1"/>
            </a:fontRef>
          </p:style>
        </p:cxnSp>
        <p:sp>
          <p:nvSpPr>
            <p:cNvPr id="38" name="Right Bracket 37"/>
            <p:cNvSpPr/>
            <p:nvPr/>
          </p:nvSpPr>
          <p:spPr>
            <a:xfrm rot="10800000">
              <a:off x="4117521" y="2700033"/>
              <a:ext cx="645319" cy="1135380"/>
            </a:xfrm>
            <a:prstGeom prst="rightBracket">
              <a:avLst>
                <a:gd name="adj" fmla="val 88465"/>
              </a:avLst>
            </a:prstGeom>
            <a:ln w="254000" cap="rnd">
              <a:solidFill>
                <a:srgbClr val="1CC8E6"/>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053" dirty="0"/>
            </a:p>
          </p:txBody>
        </p:sp>
      </p:grpSp>
      <p:sp>
        <p:nvSpPr>
          <p:cNvPr id="41" name="TextBox 40"/>
          <p:cNvSpPr txBox="1"/>
          <p:nvPr/>
        </p:nvSpPr>
        <p:spPr>
          <a:xfrm>
            <a:off x="224179" y="1682499"/>
            <a:ext cx="5717103" cy="600164"/>
          </a:xfrm>
          <a:prstGeom prst="rect">
            <a:avLst/>
          </a:prstGeom>
          <a:noFill/>
        </p:spPr>
        <p:txBody>
          <a:bodyPr wrap="square" lIns="0" tIns="0" rIns="0" bIns="0" rtlCol="0" anchor="t" anchorCtr="0">
            <a:spAutoFit/>
          </a:bodyPr>
          <a:lstStyle/>
          <a:p>
            <a:pPr marL="171450" indent="-171450" algn="just">
              <a:buFont typeface="Arial" charset="0"/>
              <a:buChar char="•"/>
            </a:pPr>
            <a:r>
              <a:rPr lang="es-CO" sz="1300" dirty="0"/>
              <a:t>La geometría presentada en el tenedor 3 a pesar de tener un área intermedia entre las geometrías del tenedor 1 y 2, genera coeficientes de arrastre inferiores, lo cual podría dar una ventaja mecánica sobre las otras dos. </a:t>
            </a:r>
          </a:p>
        </p:txBody>
      </p:sp>
      <p:sp>
        <p:nvSpPr>
          <p:cNvPr id="44" name="Oval 43"/>
          <p:cNvSpPr/>
          <p:nvPr/>
        </p:nvSpPr>
        <p:spPr>
          <a:xfrm>
            <a:off x="8052665" y="1671576"/>
            <a:ext cx="550752" cy="550673"/>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90" name="TextBox 89"/>
          <p:cNvSpPr txBox="1"/>
          <p:nvPr/>
        </p:nvSpPr>
        <p:spPr>
          <a:xfrm>
            <a:off x="196354" y="2592105"/>
            <a:ext cx="5787588" cy="800219"/>
          </a:xfrm>
          <a:prstGeom prst="rect">
            <a:avLst/>
          </a:prstGeom>
          <a:noFill/>
        </p:spPr>
        <p:txBody>
          <a:bodyPr wrap="square" lIns="0" tIns="0" rIns="0" bIns="0" rtlCol="0" anchor="t" anchorCtr="0">
            <a:spAutoFit/>
          </a:bodyPr>
          <a:lstStyle/>
          <a:p>
            <a:pPr marL="171450" indent="-171450" algn="just">
              <a:buFont typeface="Arial" charset="0"/>
              <a:buChar char="•"/>
            </a:pPr>
            <a:r>
              <a:rPr lang="es-CO" sz="1300" dirty="0"/>
              <a:t>Otro razgo notable que se puede observar, es que el coeficiente de arrastre para la geometría del tenedor 2 es significativamente mayor que el de las otras dos geometrías. Esto era de esperar dado que la geometría del tenedor 2 es asimétrica, mientras que las otras dos geometrías son simétricas. </a:t>
            </a:r>
          </a:p>
        </p:txBody>
      </p:sp>
      <p:grpSp>
        <p:nvGrpSpPr>
          <p:cNvPr id="13" name="Group 12"/>
          <p:cNvGrpSpPr/>
          <p:nvPr/>
        </p:nvGrpSpPr>
        <p:grpSpPr>
          <a:xfrm>
            <a:off x="5983942" y="1914334"/>
            <a:ext cx="2079233" cy="90328"/>
            <a:chOff x="4095963" y="2087365"/>
            <a:chExt cx="2772307" cy="120437"/>
          </a:xfrm>
        </p:grpSpPr>
        <p:cxnSp>
          <p:nvCxnSpPr>
            <p:cNvPr id="10" name="Straight Connector 9"/>
            <p:cNvCxnSpPr>
              <a:stCxn id="44" idx="2"/>
              <a:endCxn id="11" idx="6"/>
            </p:cNvCxnSpPr>
            <p:nvPr/>
          </p:nvCxnSpPr>
          <p:spPr>
            <a:xfrm flipH="1">
              <a:off x="4216400" y="2130804"/>
              <a:ext cx="2651870" cy="1678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095963" y="2087365"/>
              <a:ext cx="120437" cy="120437"/>
            </a:xfrm>
            <a:prstGeom prst="ellipse">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grpSp>
      <p:grpSp>
        <p:nvGrpSpPr>
          <p:cNvPr id="126" name="Group 125"/>
          <p:cNvGrpSpPr/>
          <p:nvPr/>
        </p:nvGrpSpPr>
        <p:grpSpPr>
          <a:xfrm>
            <a:off x="6000971" y="2755056"/>
            <a:ext cx="298744" cy="90328"/>
            <a:chOff x="4095963" y="2087365"/>
            <a:chExt cx="398325" cy="120437"/>
          </a:xfrm>
        </p:grpSpPr>
        <p:cxnSp>
          <p:nvCxnSpPr>
            <p:cNvPr id="127" name="Straight Connector 126"/>
            <p:cNvCxnSpPr>
              <a:endCxn id="128" idx="6"/>
            </p:cNvCxnSpPr>
            <p:nvPr/>
          </p:nvCxnSpPr>
          <p:spPr>
            <a:xfrm flipH="1">
              <a:off x="4216400" y="2145797"/>
              <a:ext cx="277888" cy="1787"/>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28" name="Oval 127"/>
            <p:cNvSpPr/>
            <p:nvPr/>
          </p:nvSpPr>
          <p:spPr>
            <a:xfrm>
              <a:off x="4095963" y="2087365"/>
              <a:ext cx="120437" cy="120437"/>
            </a:xfrm>
            <a:prstGeom prst="ellipse">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grpSp>
      <p:sp>
        <p:nvSpPr>
          <p:cNvPr id="93" name="Oval 92"/>
          <p:cNvSpPr/>
          <p:nvPr/>
        </p:nvSpPr>
        <p:spPr>
          <a:xfrm>
            <a:off x="6588035" y="2524882"/>
            <a:ext cx="550752" cy="550673"/>
          </a:xfrm>
          <a:prstGeom prst="ellipse">
            <a:avLst/>
          </a:prstGeom>
          <a:solidFill>
            <a:srgbClr val="1CC8E6"/>
          </a:solidFill>
          <a:ln>
            <a:solidFill>
              <a:srgbClr val="1CC8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Tree>
    <p:extLst>
      <p:ext uri="{BB962C8B-B14F-4D97-AF65-F5344CB8AC3E}">
        <p14:creationId xmlns:p14="http://schemas.microsoft.com/office/powerpoint/2010/main" val="20324990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Imagen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7485" y="1318661"/>
            <a:ext cx="7937394" cy="2283281"/>
          </a:xfrm>
          <a:prstGeom prst="rect">
            <a:avLst/>
          </a:prstGeom>
          <a:effectLst>
            <a:glow>
              <a:schemeClr val="accent1"/>
            </a:glow>
            <a:outerShdw blurRad="50800" dist="50800" dir="5400000" algn="ctr" rotWithShape="0">
              <a:srgbClr val="000000"/>
            </a:outerShdw>
            <a:softEdge rad="190500"/>
          </a:effectLst>
        </p:spPr>
      </p:pic>
      <p:sp>
        <p:nvSpPr>
          <p:cNvPr id="12" name="TextBox 11"/>
          <p:cNvSpPr txBox="1"/>
          <p:nvPr/>
        </p:nvSpPr>
        <p:spPr>
          <a:xfrm>
            <a:off x="3667231" y="3790478"/>
            <a:ext cx="1800016" cy="507831"/>
          </a:xfrm>
          <a:prstGeom prst="rect">
            <a:avLst/>
          </a:prstGeom>
          <a:noFill/>
        </p:spPr>
        <p:txBody>
          <a:bodyPr wrap="none" lIns="0" tIns="0" rIns="0" bIns="0" rtlCol="0" anchor="ctr" anchorCtr="0">
            <a:spAutoFit/>
          </a:bodyPr>
          <a:lstStyle/>
          <a:p>
            <a:pPr algn="ctr"/>
            <a:r>
              <a:rPr lang="en-IN" sz="3300" dirty="0" smtClean="0">
                <a:solidFill>
                  <a:schemeClr val="bg1">
                    <a:lumMod val="50000"/>
                  </a:schemeClr>
                </a:solidFill>
                <a:latin typeface="+mj-lt"/>
                <a:ea typeface="Lato Light" panose="020F0502020204030203" pitchFamily="34" charset="0"/>
                <a:cs typeface="Lato Light" panose="020F0502020204030203" pitchFamily="34" charset="0"/>
              </a:rPr>
              <a:t>GRACIAS</a:t>
            </a:r>
            <a:endParaRPr lang="en-IN" sz="3300" dirty="0">
              <a:solidFill>
                <a:schemeClr val="bg1">
                  <a:lumMod val="50000"/>
                </a:schemeClr>
              </a:solidFill>
              <a:latin typeface="+mj-lt"/>
              <a:ea typeface="Lato Light" panose="020F0502020204030203" pitchFamily="34" charset="0"/>
              <a:cs typeface="Lato Light" panose="020F0502020204030203" pitchFamily="34" charset="0"/>
            </a:endParaRPr>
          </a:p>
        </p:txBody>
      </p:sp>
      <p:sp>
        <p:nvSpPr>
          <p:cNvPr id="13" name="Freeform 6"/>
          <p:cNvSpPr>
            <a:spLocks noEditPoints="1"/>
          </p:cNvSpPr>
          <p:nvPr/>
        </p:nvSpPr>
        <p:spPr bwMode="auto">
          <a:xfrm>
            <a:off x="3995778" y="1420751"/>
            <a:ext cx="1142920" cy="1159247"/>
          </a:xfrm>
          <a:custGeom>
            <a:avLst/>
            <a:gdLst>
              <a:gd name="T0" fmla="*/ 1585 w 3498"/>
              <a:gd name="T1" fmla="*/ 742 h 3548"/>
              <a:gd name="T2" fmla="*/ 1602 w 3498"/>
              <a:gd name="T3" fmla="*/ 889 h 3548"/>
              <a:gd name="T4" fmla="*/ 1842 w 3498"/>
              <a:gd name="T5" fmla="*/ 830 h 3548"/>
              <a:gd name="T6" fmla="*/ 1988 w 3498"/>
              <a:gd name="T7" fmla="*/ 814 h 3548"/>
              <a:gd name="T8" fmla="*/ 2074 w 3498"/>
              <a:gd name="T9" fmla="*/ 932 h 3548"/>
              <a:gd name="T10" fmla="*/ 1652 w 3498"/>
              <a:gd name="T11" fmla="*/ 2043 h 3548"/>
              <a:gd name="T12" fmla="*/ 2179 w 3498"/>
              <a:gd name="T13" fmla="*/ 1239 h 3548"/>
              <a:gd name="T14" fmla="*/ 2310 w 3498"/>
              <a:gd name="T15" fmla="*/ 1176 h 3548"/>
              <a:gd name="T16" fmla="*/ 2432 w 3498"/>
              <a:gd name="T17" fmla="*/ 1257 h 3548"/>
              <a:gd name="T18" fmla="*/ 1839 w 3498"/>
              <a:gd name="T19" fmla="*/ 2636 h 3548"/>
              <a:gd name="T20" fmla="*/ 2239 w 3498"/>
              <a:gd name="T21" fmla="*/ 2497 h 3548"/>
              <a:gd name="T22" fmla="*/ 2402 w 3498"/>
              <a:gd name="T23" fmla="*/ 2565 h 3548"/>
              <a:gd name="T24" fmla="*/ 2445 w 3498"/>
              <a:gd name="T25" fmla="*/ 2759 h 3548"/>
              <a:gd name="T26" fmla="*/ 1511 w 3498"/>
              <a:gd name="T27" fmla="*/ 3412 h 3548"/>
              <a:gd name="T28" fmla="*/ 1219 w 3498"/>
              <a:gd name="T29" fmla="*/ 3533 h 3548"/>
              <a:gd name="T30" fmla="*/ 823 w 3498"/>
              <a:gd name="T31" fmla="*/ 3521 h 3548"/>
              <a:gd name="T32" fmla="*/ 378 w 3498"/>
              <a:gd name="T33" fmla="*/ 3338 h 3548"/>
              <a:gd name="T34" fmla="*/ 104 w 3498"/>
              <a:gd name="T35" fmla="*/ 3072 h 3548"/>
              <a:gd name="T36" fmla="*/ 2 w 3498"/>
              <a:gd name="T37" fmla="*/ 2763 h 3548"/>
              <a:gd name="T38" fmla="*/ 38 w 3498"/>
              <a:gd name="T39" fmla="*/ 2438 h 3548"/>
              <a:gd name="T40" fmla="*/ 767 w 3498"/>
              <a:gd name="T41" fmla="*/ 829 h 3548"/>
              <a:gd name="T42" fmla="*/ 912 w 3498"/>
              <a:gd name="T43" fmla="*/ 743 h 3548"/>
              <a:gd name="T44" fmla="*/ 1033 w 3498"/>
              <a:gd name="T45" fmla="*/ 824 h 3548"/>
              <a:gd name="T46" fmla="*/ 707 w 3498"/>
              <a:gd name="T47" fmla="*/ 1635 h 3548"/>
              <a:gd name="T48" fmla="*/ 1333 w 3498"/>
              <a:gd name="T49" fmla="*/ 769 h 3548"/>
              <a:gd name="T50" fmla="*/ 1450 w 3498"/>
              <a:gd name="T51" fmla="*/ 684 h 3548"/>
              <a:gd name="T52" fmla="*/ 1210 w 3498"/>
              <a:gd name="T53" fmla="*/ 545 h 3548"/>
              <a:gd name="T54" fmla="*/ 1169 w 3498"/>
              <a:gd name="T55" fmla="*/ 664 h 3548"/>
              <a:gd name="T56" fmla="*/ 1021 w 3498"/>
              <a:gd name="T57" fmla="*/ 575 h 3548"/>
              <a:gd name="T58" fmla="*/ 1034 w 3498"/>
              <a:gd name="T59" fmla="*/ 566 h 3548"/>
              <a:gd name="T60" fmla="*/ 1075 w 3498"/>
              <a:gd name="T61" fmla="*/ 533 h 3548"/>
              <a:gd name="T62" fmla="*/ 1506 w 3498"/>
              <a:gd name="T63" fmla="*/ 154 h 3548"/>
              <a:gd name="T64" fmla="*/ 1832 w 3498"/>
              <a:gd name="T65" fmla="*/ 632 h 3548"/>
              <a:gd name="T66" fmla="*/ 1674 w 3498"/>
              <a:gd name="T67" fmla="*/ 565 h 3548"/>
              <a:gd name="T68" fmla="*/ 1495 w 3498"/>
              <a:gd name="T69" fmla="*/ 502 h 3548"/>
              <a:gd name="T70" fmla="*/ 1302 w 3498"/>
              <a:gd name="T71" fmla="*/ 304 h 3548"/>
              <a:gd name="T72" fmla="*/ 1371 w 3498"/>
              <a:gd name="T73" fmla="*/ 160 h 3548"/>
              <a:gd name="T74" fmla="*/ 1973 w 3498"/>
              <a:gd name="T75" fmla="*/ 4 h 3548"/>
              <a:gd name="T76" fmla="*/ 3016 w 3498"/>
              <a:gd name="T77" fmla="*/ 1202 h 3548"/>
              <a:gd name="T78" fmla="*/ 3011 w 3498"/>
              <a:gd name="T79" fmla="*/ 672 h 3548"/>
              <a:gd name="T80" fmla="*/ 3186 w 3498"/>
              <a:gd name="T81" fmla="*/ 589 h 3548"/>
              <a:gd name="T82" fmla="*/ 3352 w 3498"/>
              <a:gd name="T83" fmla="*/ 687 h 3548"/>
              <a:gd name="T84" fmla="*/ 3498 w 3498"/>
              <a:gd name="T85" fmla="*/ 1805 h 3548"/>
              <a:gd name="T86" fmla="*/ 3427 w 3498"/>
              <a:gd name="T87" fmla="*/ 2197 h 3548"/>
              <a:gd name="T88" fmla="*/ 3187 w 3498"/>
              <a:gd name="T89" fmla="*/ 2546 h 3548"/>
              <a:gd name="T90" fmla="*/ 2793 w 3498"/>
              <a:gd name="T91" fmla="*/ 2847 h 3548"/>
              <a:gd name="T92" fmla="*/ 2606 w 3498"/>
              <a:gd name="T93" fmla="*/ 2866 h 3548"/>
              <a:gd name="T94" fmla="*/ 2610 w 3498"/>
              <a:gd name="T95" fmla="*/ 2601 h 3548"/>
              <a:gd name="T96" fmla="*/ 2420 w 3498"/>
              <a:gd name="T97" fmla="*/ 2388 h 3548"/>
              <a:gd name="T98" fmla="*/ 2613 w 3498"/>
              <a:gd name="T99" fmla="*/ 1501 h 3548"/>
              <a:gd name="T100" fmla="*/ 2628 w 3498"/>
              <a:gd name="T101" fmla="*/ 1262 h 3548"/>
              <a:gd name="T102" fmla="*/ 2486 w 3498"/>
              <a:gd name="T103" fmla="*/ 1072 h 3548"/>
              <a:gd name="T104" fmla="*/ 2377 w 3498"/>
              <a:gd name="T105" fmla="*/ 1015 h 3548"/>
              <a:gd name="T106" fmla="*/ 1808 w 3498"/>
              <a:gd name="T107" fmla="*/ 228 h 3548"/>
              <a:gd name="T108" fmla="*/ 1799 w 3498"/>
              <a:gd name="T109" fmla="*/ 92 h 3548"/>
              <a:gd name="T110" fmla="*/ 1902 w 3498"/>
              <a:gd name="T111" fmla="*/ 3 h 3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98" h="3548">
                <a:moveTo>
                  <a:pt x="1475" y="684"/>
                </a:moveTo>
                <a:lnTo>
                  <a:pt x="1501" y="687"/>
                </a:lnTo>
                <a:lnTo>
                  <a:pt x="1527" y="695"/>
                </a:lnTo>
                <a:lnTo>
                  <a:pt x="1549" y="707"/>
                </a:lnTo>
                <a:lnTo>
                  <a:pt x="1569" y="722"/>
                </a:lnTo>
                <a:lnTo>
                  <a:pt x="1585" y="742"/>
                </a:lnTo>
                <a:lnTo>
                  <a:pt x="1598" y="764"/>
                </a:lnTo>
                <a:lnTo>
                  <a:pt x="1607" y="787"/>
                </a:lnTo>
                <a:lnTo>
                  <a:pt x="1611" y="812"/>
                </a:lnTo>
                <a:lnTo>
                  <a:pt x="1612" y="838"/>
                </a:lnTo>
                <a:lnTo>
                  <a:pt x="1609" y="864"/>
                </a:lnTo>
                <a:lnTo>
                  <a:pt x="1602" y="889"/>
                </a:lnTo>
                <a:lnTo>
                  <a:pt x="1139" y="1800"/>
                </a:lnTo>
                <a:lnTo>
                  <a:pt x="1318" y="1889"/>
                </a:lnTo>
                <a:lnTo>
                  <a:pt x="1795" y="889"/>
                </a:lnTo>
                <a:lnTo>
                  <a:pt x="1807" y="866"/>
                </a:lnTo>
                <a:lnTo>
                  <a:pt x="1822" y="845"/>
                </a:lnTo>
                <a:lnTo>
                  <a:pt x="1842" y="830"/>
                </a:lnTo>
                <a:lnTo>
                  <a:pt x="1863" y="817"/>
                </a:lnTo>
                <a:lnTo>
                  <a:pt x="1887" y="808"/>
                </a:lnTo>
                <a:lnTo>
                  <a:pt x="1912" y="804"/>
                </a:lnTo>
                <a:lnTo>
                  <a:pt x="1938" y="803"/>
                </a:lnTo>
                <a:lnTo>
                  <a:pt x="1963" y="806"/>
                </a:lnTo>
                <a:lnTo>
                  <a:pt x="1988" y="814"/>
                </a:lnTo>
                <a:lnTo>
                  <a:pt x="2012" y="826"/>
                </a:lnTo>
                <a:lnTo>
                  <a:pt x="2031" y="842"/>
                </a:lnTo>
                <a:lnTo>
                  <a:pt x="2048" y="862"/>
                </a:lnTo>
                <a:lnTo>
                  <a:pt x="2060" y="883"/>
                </a:lnTo>
                <a:lnTo>
                  <a:pt x="2068" y="907"/>
                </a:lnTo>
                <a:lnTo>
                  <a:pt x="2074" y="932"/>
                </a:lnTo>
                <a:lnTo>
                  <a:pt x="2074" y="958"/>
                </a:lnTo>
                <a:lnTo>
                  <a:pt x="2071" y="983"/>
                </a:lnTo>
                <a:lnTo>
                  <a:pt x="2063" y="1008"/>
                </a:lnTo>
                <a:lnTo>
                  <a:pt x="1586" y="2009"/>
                </a:lnTo>
                <a:lnTo>
                  <a:pt x="1621" y="2025"/>
                </a:lnTo>
                <a:lnTo>
                  <a:pt x="1652" y="2043"/>
                </a:lnTo>
                <a:lnTo>
                  <a:pt x="1679" y="2063"/>
                </a:lnTo>
                <a:lnTo>
                  <a:pt x="1704" y="2084"/>
                </a:lnTo>
                <a:lnTo>
                  <a:pt x="1728" y="2107"/>
                </a:lnTo>
                <a:lnTo>
                  <a:pt x="1750" y="2128"/>
                </a:lnTo>
                <a:lnTo>
                  <a:pt x="2167" y="1262"/>
                </a:lnTo>
                <a:lnTo>
                  <a:pt x="2179" y="1239"/>
                </a:lnTo>
                <a:lnTo>
                  <a:pt x="2195" y="1220"/>
                </a:lnTo>
                <a:lnTo>
                  <a:pt x="2214" y="1203"/>
                </a:lnTo>
                <a:lnTo>
                  <a:pt x="2236" y="1190"/>
                </a:lnTo>
                <a:lnTo>
                  <a:pt x="2259" y="1181"/>
                </a:lnTo>
                <a:lnTo>
                  <a:pt x="2284" y="1177"/>
                </a:lnTo>
                <a:lnTo>
                  <a:pt x="2310" y="1176"/>
                </a:lnTo>
                <a:lnTo>
                  <a:pt x="2335" y="1179"/>
                </a:lnTo>
                <a:lnTo>
                  <a:pt x="2361" y="1188"/>
                </a:lnTo>
                <a:lnTo>
                  <a:pt x="2384" y="1200"/>
                </a:lnTo>
                <a:lnTo>
                  <a:pt x="2403" y="1215"/>
                </a:lnTo>
                <a:lnTo>
                  <a:pt x="2420" y="1235"/>
                </a:lnTo>
                <a:lnTo>
                  <a:pt x="2432" y="1257"/>
                </a:lnTo>
                <a:lnTo>
                  <a:pt x="2440" y="1280"/>
                </a:lnTo>
                <a:lnTo>
                  <a:pt x="2446" y="1305"/>
                </a:lnTo>
                <a:lnTo>
                  <a:pt x="2446" y="1331"/>
                </a:lnTo>
                <a:lnTo>
                  <a:pt x="2443" y="1356"/>
                </a:lnTo>
                <a:lnTo>
                  <a:pt x="2435" y="1382"/>
                </a:lnTo>
                <a:lnTo>
                  <a:pt x="1839" y="2636"/>
                </a:lnTo>
                <a:lnTo>
                  <a:pt x="1794" y="2726"/>
                </a:lnTo>
                <a:lnTo>
                  <a:pt x="2108" y="2532"/>
                </a:lnTo>
                <a:lnTo>
                  <a:pt x="2140" y="2517"/>
                </a:lnTo>
                <a:lnTo>
                  <a:pt x="2173" y="2507"/>
                </a:lnTo>
                <a:lnTo>
                  <a:pt x="2207" y="2499"/>
                </a:lnTo>
                <a:lnTo>
                  <a:pt x="2239" y="2497"/>
                </a:lnTo>
                <a:lnTo>
                  <a:pt x="2271" y="2498"/>
                </a:lnTo>
                <a:lnTo>
                  <a:pt x="2301" y="2503"/>
                </a:lnTo>
                <a:lnTo>
                  <a:pt x="2329" y="2512"/>
                </a:lnTo>
                <a:lnTo>
                  <a:pt x="2357" y="2525"/>
                </a:lnTo>
                <a:lnTo>
                  <a:pt x="2381" y="2543"/>
                </a:lnTo>
                <a:lnTo>
                  <a:pt x="2402" y="2565"/>
                </a:lnTo>
                <a:lnTo>
                  <a:pt x="2420" y="2591"/>
                </a:lnTo>
                <a:lnTo>
                  <a:pt x="2435" y="2624"/>
                </a:lnTo>
                <a:lnTo>
                  <a:pt x="2446" y="2657"/>
                </a:lnTo>
                <a:lnTo>
                  <a:pt x="2450" y="2691"/>
                </a:lnTo>
                <a:lnTo>
                  <a:pt x="2450" y="2725"/>
                </a:lnTo>
                <a:lnTo>
                  <a:pt x="2445" y="2759"/>
                </a:lnTo>
                <a:lnTo>
                  <a:pt x="2434" y="2793"/>
                </a:lnTo>
                <a:lnTo>
                  <a:pt x="2419" y="2824"/>
                </a:lnTo>
                <a:lnTo>
                  <a:pt x="2399" y="2854"/>
                </a:lnTo>
                <a:lnTo>
                  <a:pt x="2375" y="2881"/>
                </a:lnTo>
                <a:lnTo>
                  <a:pt x="2346" y="2905"/>
                </a:lnTo>
                <a:lnTo>
                  <a:pt x="1511" y="3412"/>
                </a:lnTo>
                <a:lnTo>
                  <a:pt x="1471" y="3440"/>
                </a:lnTo>
                <a:lnTo>
                  <a:pt x="1426" y="3464"/>
                </a:lnTo>
                <a:lnTo>
                  <a:pt x="1380" y="3487"/>
                </a:lnTo>
                <a:lnTo>
                  <a:pt x="1328" y="3505"/>
                </a:lnTo>
                <a:lnTo>
                  <a:pt x="1275" y="3521"/>
                </a:lnTo>
                <a:lnTo>
                  <a:pt x="1219" y="3533"/>
                </a:lnTo>
                <a:lnTo>
                  <a:pt x="1159" y="3542"/>
                </a:lnTo>
                <a:lnTo>
                  <a:pt x="1097" y="3548"/>
                </a:lnTo>
                <a:lnTo>
                  <a:pt x="1031" y="3548"/>
                </a:lnTo>
                <a:lnTo>
                  <a:pt x="964" y="3544"/>
                </a:lnTo>
                <a:lnTo>
                  <a:pt x="894" y="3536"/>
                </a:lnTo>
                <a:lnTo>
                  <a:pt x="823" y="3521"/>
                </a:lnTo>
                <a:lnTo>
                  <a:pt x="749" y="3503"/>
                </a:lnTo>
                <a:lnTo>
                  <a:pt x="672" y="3479"/>
                </a:lnTo>
                <a:lnTo>
                  <a:pt x="594" y="3448"/>
                </a:lnTo>
                <a:lnTo>
                  <a:pt x="514" y="3412"/>
                </a:lnTo>
                <a:lnTo>
                  <a:pt x="443" y="3376"/>
                </a:lnTo>
                <a:lnTo>
                  <a:pt x="378" y="3338"/>
                </a:lnTo>
                <a:lnTo>
                  <a:pt x="319" y="3298"/>
                </a:lnTo>
                <a:lnTo>
                  <a:pt x="265" y="3256"/>
                </a:lnTo>
                <a:lnTo>
                  <a:pt x="218" y="3213"/>
                </a:lnTo>
                <a:lnTo>
                  <a:pt x="174" y="3167"/>
                </a:lnTo>
                <a:lnTo>
                  <a:pt x="137" y="3120"/>
                </a:lnTo>
                <a:lnTo>
                  <a:pt x="104" y="3072"/>
                </a:lnTo>
                <a:lnTo>
                  <a:pt x="76" y="3023"/>
                </a:lnTo>
                <a:lnTo>
                  <a:pt x="52" y="2973"/>
                </a:lnTo>
                <a:lnTo>
                  <a:pt x="34" y="2921"/>
                </a:lnTo>
                <a:lnTo>
                  <a:pt x="20" y="2869"/>
                </a:lnTo>
                <a:lnTo>
                  <a:pt x="9" y="2817"/>
                </a:lnTo>
                <a:lnTo>
                  <a:pt x="2" y="2763"/>
                </a:lnTo>
                <a:lnTo>
                  <a:pt x="0" y="2710"/>
                </a:lnTo>
                <a:lnTo>
                  <a:pt x="1" y="2655"/>
                </a:lnTo>
                <a:lnTo>
                  <a:pt x="5" y="2601"/>
                </a:lnTo>
                <a:lnTo>
                  <a:pt x="13" y="2546"/>
                </a:lnTo>
                <a:lnTo>
                  <a:pt x="24" y="2492"/>
                </a:lnTo>
                <a:lnTo>
                  <a:pt x="38" y="2438"/>
                </a:lnTo>
                <a:lnTo>
                  <a:pt x="55" y="2384"/>
                </a:lnTo>
                <a:lnTo>
                  <a:pt x="75" y="2330"/>
                </a:lnTo>
                <a:lnTo>
                  <a:pt x="97" y="2278"/>
                </a:lnTo>
                <a:lnTo>
                  <a:pt x="141" y="2173"/>
                </a:lnTo>
                <a:lnTo>
                  <a:pt x="261" y="1905"/>
                </a:lnTo>
                <a:lnTo>
                  <a:pt x="767" y="829"/>
                </a:lnTo>
                <a:lnTo>
                  <a:pt x="786" y="803"/>
                </a:lnTo>
                <a:lnTo>
                  <a:pt x="807" y="782"/>
                </a:lnTo>
                <a:lnTo>
                  <a:pt x="832" y="765"/>
                </a:lnTo>
                <a:lnTo>
                  <a:pt x="858" y="753"/>
                </a:lnTo>
                <a:lnTo>
                  <a:pt x="885" y="745"/>
                </a:lnTo>
                <a:lnTo>
                  <a:pt x="912" y="743"/>
                </a:lnTo>
                <a:lnTo>
                  <a:pt x="937" y="746"/>
                </a:lnTo>
                <a:lnTo>
                  <a:pt x="961" y="755"/>
                </a:lnTo>
                <a:lnTo>
                  <a:pt x="984" y="767"/>
                </a:lnTo>
                <a:lnTo>
                  <a:pt x="1003" y="782"/>
                </a:lnTo>
                <a:lnTo>
                  <a:pt x="1019" y="802"/>
                </a:lnTo>
                <a:lnTo>
                  <a:pt x="1033" y="824"/>
                </a:lnTo>
                <a:lnTo>
                  <a:pt x="1041" y="847"/>
                </a:lnTo>
                <a:lnTo>
                  <a:pt x="1046" y="872"/>
                </a:lnTo>
                <a:lnTo>
                  <a:pt x="1047" y="898"/>
                </a:lnTo>
                <a:lnTo>
                  <a:pt x="1042" y="923"/>
                </a:lnTo>
                <a:lnTo>
                  <a:pt x="1035" y="949"/>
                </a:lnTo>
                <a:lnTo>
                  <a:pt x="707" y="1635"/>
                </a:lnTo>
                <a:lnTo>
                  <a:pt x="744" y="1637"/>
                </a:lnTo>
                <a:lnTo>
                  <a:pt x="784" y="1643"/>
                </a:lnTo>
                <a:lnTo>
                  <a:pt x="825" y="1652"/>
                </a:lnTo>
                <a:lnTo>
                  <a:pt x="864" y="1665"/>
                </a:lnTo>
                <a:lnTo>
                  <a:pt x="901" y="1680"/>
                </a:lnTo>
                <a:lnTo>
                  <a:pt x="1333" y="769"/>
                </a:lnTo>
                <a:lnTo>
                  <a:pt x="1345" y="746"/>
                </a:lnTo>
                <a:lnTo>
                  <a:pt x="1361" y="727"/>
                </a:lnTo>
                <a:lnTo>
                  <a:pt x="1380" y="710"/>
                </a:lnTo>
                <a:lnTo>
                  <a:pt x="1401" y="698"/>
                </a:lnTo>
                <a:lnTo>
                  <a:pt x="1425" y="689"/>
                </a:lnTo>
                <a:lnTo>
                  <a:pt x="1450" y="684"/>
                </a:lnTo>
                <a:lnTo>
                  <a:pt x="1475" y="684"/>
                </a:lnTo>
                <a:close/>
                <a:moveTo>
                  <a:pt x="1122" y="523"/>
                </a:moveTo>
                <a:lnTo>
                  <a:pt x="1145" y="524"/>
                </a:lnTo>
                <a:lnTo>
                  <a:pt x="1167" y="527"/>
                </a:lnTo>
                <a:lnTo>
                  <a:pt x="1190" y="535"/>
                </a:lnTo>
                <a:lnTo>
                  <a:pt x="1210" y="545"/>
                </a:lnTo>
                <a:lnTo>
                  <a:pt x="1228" y="559"/>
                </a:lnTo>
                <a:lnTo>
                  <a:pt x="1244" y="575"/>
                </a:lnTo>
                <a:lnTo>
                  <a:pt x="1222" y="598"/>
                </a:lnTo>
                <a:lnTo>
                  <a:pt x="1201" y="620"/>
                </a:lnTo>
                <a:lnTo>
                  <a:pt x="1183" y="643"/>
                </a:lnTo>
                <a:lnTo>
                  <a:pt x="1169" y="664"/>
                </a:lnTo>
                <a:lnTo>
                  <a:pt x="1149" y="646"/>
                </a:lnTo>
                <a:lnTo>
                  <a:pt x="1127" y="625"/>
                </a:lnTo>
                <a:lnTo>
                  <a:pt x="1102" y="604"/>
                </a:lnTo>
                <a:lnTo>
                  <a:pt x="1077" y="588"/>
                </a:lnTo>
                <a:lnTo>
                  <a:pt x="1050" y="575"/>
                </a:lnTo>
                <a:lnTo>
                  <a:pt x="1021" y="575"/>
                </a:lnTo>
                <a:lnTo>
                  <a:pt x="1024" y="575"/>
                </a:lnTo>
                <a:lnTo>
                  <a:pt x="1027" y="574"/>
                </a:lnTo>
                <a:lnTo>
                  <a:pt x="1030" y="572"/>
                </a:lnTo>
                <a:lnTo>
                  <a:pt x="1031" y="571"/>
                </a:lnTo>
                <a:lnTo>
                  <a:pt x="1034" y="568"/>
                </a:lnTo>
                <a:lnTo>
                  <a:pt x="1034" y="566"/>
                </a:lnTo>
                <a:lnTo>
                  <a:pt x="1035" y="564"/>
                </a:lnTo>
                <a:lnTo>
                  <a:pt x="1035" y="562"/>
                </a:lnTo>
                <a:lnTo>
                  <a:pt x="1035" y="561"/>
                </a:lnTo>
                <a:lnTo>
                  <a:pt x="1035" y="561"/>
                </a:lnTo>
                <a:lnTo>
                  <a:pt x="1054" y="544"/>
                </a:lnTo>
                <a:lnTo>
                  <a:pt x="1075" y="533"/>
                </a:lnTo>
                <a:lnTo>
                  <a:pt x="1098" y="526"/>
                </a:lnTo>
                <a:lnTo>
                  <a:pt x="1122" y="523"/>
                </a:lnTo>
                <a:close/>
                <a:moveTo>
                  <a:pt x="1441" y="142"/>
                </a:moveTo>
                <a:lnTo>
                  <a:pt x="1463" y="142"/>
                </a:lnTo>
                <a:lnTo>
                  <a:pt x="1485" y="146"/>
                </a:lnTo>
                <a:lnTo>
                  <a:pt x="1506" y="154"/>
                </a:lnTo>
                <a:lnTo>
                  <a:pt x="1524" y="166"/>
                </a:lnTo>
                <a:lnTo>
                  <a:pt x="1542" y="182"/>
                </a:lnTo>
                <a:lnTo>
                  <a:pt x="1556" y="202"/>
                </a:lnTo>
                <a:lnTo>
                  <a:pt x="1899" y="620"/>
                </a:lnTo>
                <a:lnTo>
                  <a:pt x="1865" y="623"/>
                </a:lnTo>
                <a:lnTo>
                  <a:pt x="1832" y="632"/>
                </a:lnTo>
                <a:lnTo>
                  <a:pt x="1799" y="646"/>
                </a:lnTo>
                <a:lnTo>
                  <a:pt x="1765" y="664"/>
                </a:lnTo>
                <a:lnTo>
                  <a:pt x="1747" y="636"/>
                </a:lnTo>
                <a:lnTo>
                  <a:pt x="1727" y="610"/>
                </a:lnTo>
                <a:lnTo>
                  <a:pt x="1702" y="587"/>
                </a:lnTo>
                <a:lnTo>
                  <a:pt x="1674" y="565"/>
                </a:lnTo>
                <a:lnTo>
                  <a:pt x="1645" y="547"/>
                </a:lnTo>
                <a:lnTo>
                  <a:pt x="1616" y="530"/>
                </a:lnTo>
                <a:lnTo>
                  <a:pt x="1587" y="521"/>
                </a:lnTo>
                <a:lnTo>
                  <a:pt x="1557" y="514"/>
                </a:lnTo>
                <a:lnTo>
                  <a:pt x="1525" y="507"/>
                </a:lnTo>
                <a:lnTo>
                  <a:pt x="1495" y="502"/>
                </a:lnTo>
                <a:lnTo>
                  <a:pt x="1467" y="501"/>
                </a:lnTo>
                <a:lnTo>
                  <a:pt x="1422" y="501"/>
                </a:lnTo>
                <a:lnTo>
                  <a:pt x="1333" y="381"/>
                </a:lnTo>
                <a:lnTo>
                  <a:pt x="1319" y="358"/>
                </a:lnTo>
                <a:lnTo>
                  <a:pt x="1308" y="332"/>
                </a:lnTo>
                <a:lnTo>
                  <a:pt x="1302" y="304"/>
                </a:lnTo>
                <a:lnTo>
                  <a:pt x="1301" y="277"/>
                </a:lnTo>
                <a:lnTo>
                  <a:pt x="1306" y="249"/>
                </a:lnTo>
                <a:lnTo>
                  <a:pt x="1314" y="221"/>
                </a:lnTo>
                <a:lnTo>
                  <a:pt x="1328" y="195"/>
                </a:lnTo>
                <a:lnTo>
                  <a:pt x="1348" y="172"/>
                </a:lnTo>
                <a:lnTo>
                  <a:pt x="1371" y="160"/>
                </a:lnTo>
                <a:lnTo>
                  <a:pt x="1394" y="151"/>
                </a:lnTo>
                <a:lnTo>
                  <a:pt x="1418" y="145"/>
                </a:lnTo>
                <a:lnTo>
                  <a:pt x="1441" y="142"/>
                </a:lnTo>
                <a:close/>
                <a:moveTo>
                  <a:pt x="1926" y="0"/>
                </a:moveTo>
                <a:lnTo>
                  <a:pt x="1949" y="0"/>
                </a:lnTo>
                <a:lnTo>
                  <a:pt x="1973" y="4"/>
                </a:lnTo>
                <a:lnTo>
                  <a:pt x="1994" y="12"/>
                </a:lnTo>
                <a:lnTo>
                  <a:pt x="2015" y="23"/>
                </a:lnTo>
                <a:lnTo>
                  <a:pt x="2032" y="36"/>
                </a:lnTo>
                <a:lnTo>
                  <a:pt x="2048" y="52"/>
                </a:lnTo>
                <a:lnTo>
                  <a:pt x="2941" y="1128"/>
                </a:lnTo>
                <a:lnTo>
                  <a:pt x="3016" y="1202"/>
                </a:lnTo>
                <a:lnTo>
                  <a:pt x="2971" y="844"/>
                </a:lnTo>
                <a:lnTo>
                  <a:pt x="2969" y="805"/>
                </a:lnTo>
                <a:lnTo>
                  <a:pt x="2973" y="768"/>
                </a:lnTo>
                <a:lnTo>
                  <a:pt x="2981" y="733"/>
                </a:lnTo>
                <a:lnTo>
                  <a:pt x="2993" y="701"/>
                </a:lnTo>
                <a:lnTo>
                  <a:pt x="3011" y="672"/>
                </a:lnTo>
                <a:lnTo>
                  <a:pt x="3031" y="647"/>
                </a:lnTo>
                <a:lnTo>
                  <a:pt x="3056" y="626"/>
                </a:lnTo>
                <a:lnTo>
                  <a:pt x="3085" y="610"/>
                </a:lnTo>
                <a:lnTo>
                  <a:pt x="3116" y="598"/>
                </a:lnTo>
                <a:lnTo>
                  <a:pt x="3150" y="590"/>
                </a:lnTo>
                <a:lnTo>
                  <a:pt x="3186" y="589"/>
                </a:lnTo>
                <a:lnTo>
                  <a:pt x="3219" y="593"/>
                </a:lnTo>
                <a:lnTo>
                  <a:pt x="3251" y="603"/>
                </a:lnTo>
                <a:lnTo>
                  <a:pt x="3282" y="617"/>
                </a:lnTo>
                <a:lnTo>
                  <a:pt x="3309" y="637"/>
                </a:lnTo>
                <a:lnTo>
                  <a:pt x="3333" y="660"/>
                </a:lnTo>
                <a:lnTo>
                  <a:pt x="3352" y="687"/>
                </a:lnTo>
                <a:lnTo>
                  <a:pt x="3370" y="717"/>
                </a:lnTo>
                <a:lnTo>
                  <a:pt x="3382" y="749"/>
                </a:lnTo>
                <a:lnTo>
                  <a:pt x="3388" y="784"/>
                </a:lnTo>
                <a:lnTo>
                  <a:pt x="3493" y="1651"/>
                </a:lnTo>
                <a:lnTo>
                  <a:pt x="3497" y="1730"/>
                </a:lnTo>
                <a:lnTo>
                  <a:pt x="3498" y="1805"/>
                </a:lnTo>
                <a:lnTo>
                  <a:pt x="3496" y="1876"/>
                </a:lnTo>
                <a:lnTo>
                  <a:pt x="3490" y="1946"/>
                </a:lnTo>
                <a:lnTo>
                  <a:pt x="3481" y="2012"/>
                </a:lnTo>
                <a:lnTo>
                  <a:pt x="3468" y="2076"/>
                </a:lnTo>
                <a:lnTo>
                  <a:pt x="3449" y="2137"/>
                </a:lnTo>
                <a:lnTo>
                  <a:pt x="3427" y="2197"/>
                </a:lnTo>
                <a:lnTo>
                  <a:pt x="3400" y="2256"/>
                </a:lnTo>
                <a:lnTo>
                  <a:pt x="3369" y="2315"/>
                </a:lnTo>
                <a:lnTo>
                  <a:pt x="3332" y="2372"/>
                </a:lnTo>
                <a:lnTo>
                  <a:pt x="3289" y="2429"/>
                </a:lnTo>
                <a:lnTo>
                  <a:pt x="3241" y="2487"/>
                </a:lnTo>
                <a:lnTo>
                  <a:pt x="3187" y="2546"/>
                </a:lnTo>
                <a:lnTo>
                  <a:pt x="3127" y="2605"/>
                </a:lnTo>
                <a:lnTo>
                  <a:pt x="3061" y="2666"/>
                </a:lnTo>
                <a:lnTo>
                  <a:pt x="2989" y="2720"/>
                </a:lnTo>
                <a:lnTo>
                  <a:pt x="2921" y="2767"/>
                </a:lnTo>
                <a:lnTo>
                  <a:pt x="2855" y="2809"/>
                </a:lnTo>
                <a:lnTo>
                  <a:pt x="2793" y="2847"/>
                </a:lnTo>
                <a:lnTo>
                  <a:pt x="2732" y="2880"/>
                </a:lnTo>
                <a:lnTo>
                  <a:pt x="2675" y="2907"/>
                </a:lnTo>
                <a:lnTo>
                  <a:pt x="2621" y="2931"/>
                </a:lnTo>
                <a:lnTo>
                  <a:pt x="2569" y="2950"/>
                </a:lnTo>
                <a:lnTo>
                  <a:pt x="2590" y="2908"/>
                </a:lnTo>
                <a:lnTo>
                  <a:pt x="2606" y="2866"/>
                </a:lnTo>
                <a:lnTo>
                  <a:pt x="2619" y="2822"/>
                </a:lnTo>
                <a:lnTo>
                  <a:pt x="2627" y="2777"/>
                </a:lnTo>
                <a:lnTo>
                  <a:pt x="2631" y="2733"/>
                </a:lnTo>
                <a:lnTo>
                  <a:pt x="2629" y="2688"/>
                </a:lnTo>
                <a:lnTo>
                  <a:pt x="2622" y="2644"/>
                </a:lnTo>
                <a:lnTo>
                  <a:pt x="2610" y="2601"/>
                </a:lnTo>
                <a:lnTo>
                  <a:pt x="2593" y="2558"/>
                </a:lnTo>
                <a:lnTo>
                  <a:pt x="2569" y="2517"/>
                </a:lnTo>
                <a:lnTo>
                  <a:pt x="2538" y="2479"/>
                </a:lnTo>
                <a:lnTo>
                  <a:pt x="2502" y="2445"/>
                </a:lnTo>
                <a:lnTo>
                  <a:pt x="2463" y="2414"/>
                </a:lnTo>
                <a:lnTo>
                  <a:pt x="2420" y="2388"/>
                </a:lnTo>
                <a:lnTo>
                  <a:pt x="2374" y="2366"/>
                </a:lnTo>
                <a:lnTo>
                  <a:pt x="2326" y="2351"/>
                </a:lnTo>
                <a:lnTo>
                  <a:pt x="2276" y="2341"/>
                </a:lnTo>
                <a:lnTo>
                  <a:pt x="2226" y="2338"/>
                </a:lnTo>
                <a:lnTo>
                  <a:pt x="2212" y="2338"/>
                </a:lnTo>
                <a:lnTo>
                  <a:pt x="2613" y="1501"/>
                </a:lnTo>
                <a:lnTo>
                  <a:pt x="2629" y="1463"/>
                </a:lnTo>
                <a:lnTo>
                  <a:pt x="2637" y="1423"/>
                </a:lnTo>
                <a:lnTo>
                  <a:pt x="2643" y="1382"/>
                </a:lnTo>
                <a:lnTo>
                  <a:pt x="2642" y="1342"/>
                </a:lnTo>
                <a:lnTo>
                  <a:pt x="2637" y="1301"/>
                </a:lnTo>
                <a:lnTo>
                  <a:pt x="2628" y="1262"/>
                </a:lnTo>
                <a:lnTo>
                  <a:pt x="2613" y="1225"/>
                </a:lnTo>
                <a:lnTo>
                  <a:pt x="2596" y="1189"/>
                </a:lnTo>
                <a:lnTo>
                  <a:pt x="2574" y="1155"/>
                </a:lnTo>
                <a:lnTo>
                  <a:pt x="2548" y="1124"/>
                </a:lnTo>
                <a:lnTo>
                  <a:pt x="2519" y="1096"/>
                </a:lnTo>
                <a:lnTo>
                  <a:pt x="2486" y="1072"/>
                </a:lnTo>
                <a:lnTo>
                  <a:pt x="2450" y="1053"/>
                </a:lnTo>
                <a:lnTo>
                  <a:pt x="2427" y="1042"/>
                </a:lnTo>
                <a:lnTo>
                  <a:pt x="2406" y="1033"/>
                </a:lnTo>
                <a:lnTo>
                  <a:pt x="2383" y="1025"/>
                </a:lnTo>
                <a:lnTo>
                  <a:pt x="2361" y="1023"/>
                </a:lnTo>
                <a:lnTo>
                  <a:pt x="2377" y="1015"/>
                </a:lnTo>
                <a:lnTo>
                  <a:pt x="2392" y="1007"/>
                </a:lnTo>
                <a:lnTo>
                  <a:pt x="2405" y="999"/>
                </a:lnTo>
                <a:lnTo>
                  <a:pt x="2419" y="995"/>
                </a:lnTo>
                <a:lnTo>
                  <a:pt x="2435" y="994"/>
                </a:lnTo>
                <a:lnTo>
                  <a:pt x="1825" y="247"/>
                </a:lnTo>
                <a:lnTo>
                  <a:pt x="1808" y="228"/>
                </a:lnTo>
                <a:lnTo>
                  <a:pt x="1797" y="206"/>
                </a:lnTo>
                <a:lnTo>
                  <a:pt x="1790" y="183"/>
                </a:lnTo>
                <a:lnTo>
                  <a:pt x="1787" y="160"/>
                </a:lnTo>
                <a:lnTo>
                  <a:pt x="1788" y="136"/>
                </a:lnTo>
                <a:lnTo>
                  <a:pt x="1791" y="113"/>
                </a:lnTo>
                <a:lnTo>
                  <a:pt x="1799" y="92"/>
                </a:lnTo>
                <a:lnTo>
                  <a:pt x="1809" y="71"/>
                </a:lnTo>
                <a:lnTo>
                  <a:pt x="1822" y="52"/>
                </a:lnTo>
                <a:lnTo>
                  <a:pt x="1839" y="38"/>
                </a:lnTo>
                <a:lnTo>
                  <a:pt x="1858" y="22"/>
                </a:lnTo>
                <a:lnTo>
                  <a:pt x="1879" y="11"/>
                </a:lnTo>
                <a:lnTo>
                  <a:pt x="1902" y="3"/>
                </a:lnTo>
                <a:lnTo>
                  <a:pt x="1926" y="0"/>
                </a:lnTo>
                <a:close/>
              </a:path>
            </a:pathLst>
          </a:cu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IN" sz="1053" dirty="0">
              <a:solidFill>
                <a:schemeClr val="bg1">
                  <a:lumMod val="50000"/>
                </a:schemeClr>
              </a:solidFill>
            </a:endParaRPr>
          </a:p>
        </p:txBody>
      </p:sp>
      <p:sp>
        <p:nvSpPr>
          <p:cNvPr id="14" name="Text Placeholder 14"/>
          <p:cNvSpPr txBox="1">
            <a:spLocks/>
          </p:cNvSpPr>
          <p:nvPr/>
        </p:nvSpPr>
        <p:spPr>
          <a:xfrm>
            <a:off x="3425429" y="4301367"/>
            <a:ext cx="1895680" cy="332399"/>
          </a:xfrm>
          <a:prstGeom prst="rect">
            <a:avLst/>
          </a:prstGeom>
        </p:spPr>
        <p:txBody>
          <a:bodyPr wrap="square" lIns="0" tIns="0" rIns="0" bIns="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9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9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9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9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9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en-IN" sz="900" b="1" dirty="0">
                <a:solidFill>
                  <a:schemeClr val="bg1">
                    <a:lumMod val="50000"/>
                  </a:schemeClr>
                </a:solidFill>
              </a:rPr>
              <a:t>Email: </a:t>
            </a:r>
            <a:r>
              <a:rPr lang="en-IN" sz="900" dirty="0" err="1" smtClean="0">
                <a:solidFill>
                  <a:schemeClr val="bg1">
                    <a:lumMod val="50000"/>
                  </a:schemeClr>
                </a:solidFill>
              </a:rPr>
              <a:t>hectorroa@usantotomas.edu.co</a:t>
            </a:r>
            <a:endParaRPr lang="en-IN" sz="900" dirty="0">
              <a:solidFill>
                <a:schemeClr val="bg1">
                  <a:lumMod val="50000"/>
                </a:schemeClr>
              </a:solidFill>
            </a:endParaRPr>
          </a:p>
          <a:p>
            <a:pPr marL="0" indent="0" algn="ctr">
              <a:lnSpc>
                <a:spcPct val="120000"/>
              </a:lnSpc>
              <a:spcBef>
                <a:spcPts val="0"/>
              </a:spcBef>
              <a:buNone/>
            </a:pPr>
            <a:r>
              <a:rPr lang="en-IN" sz="900" b="1" dirty="0" smtClean="0">
                <a:solidFill>
                  <a:schemeClr val="bg1">
                    <a:lumMod val="50000"/>
                  </a:schemeClr>
                </a:solidFill>
              </a:rPr>
              <a:t>Website: </a:t>
            </a:r>
            <a:r>
              <a:rPr lang="en-IN" sz="900" b="1" dirty="0" err="1" smtClean="0">
                <a:solidFill>
                  <a:schemeClr val="bg1">
                    <a:lumMod val="50000"/>
                  </a:schemeClr>
                </a:solidFill>
              </a:rPr>
              <a:t>www.usta.edu.co</a:t>
            </a:r>
            <a:endParaRPr lang="en-IN" sz="900" dirty="0">
              <a:solidFill>
                <a:schemeClr val="bg1">
                  <a:lumMod val="50000"/>
                </a:schemeClr>
              </a:solidFill>
            </a:endParaRPr>
          </a:p>
        </p:txBody>
      </p:sp>
      <p:sp>
        <p:nvSpPr>
          <p:cNvPr id="15" name="Rectangle 14"/>
          <p:cNvSpPr/>
          <p:nvPr/>
        </p:nvSpPr>
        <p:spPr>
          <a:xfrm>
            <a:off x="3425428" y="3134881"/>
            <a:ext cx="1146572" cy="467061"/>
          </a:xfrm>
          <a:prstGeom prst="rect">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4000" rIns="81000" bIns="0" rtlCol="0" anchor="ctr">
            <a:noAutofit/>
          </a:bodyPr>
          <a:lstStyle/>
          <a:p>
            <a:pPr lvl="0" algn="r"/>
            <a:endParaRPr lang="en-IN" sz="3600" dirty="0">
              <a:solidFill>
                <a:prstClr val="black">
                  <a:lumMod val="50000"/>
                  <a:lumOff val="50000"/>
                </a:prstClr>
              </a:solidFill>
              <a:latin typeface="Young"/>
            </a:endParaRPr>
          </a:p>
        </p:txBody>
      </p:sp>
      <p:cxnSp>
        <p:nvCxnSpPr>
          <p:cNvPr id="16" name="Straight Connector 15"/>
          <p:cNvCxnSpPr/>
          <p:nvPr/>
        </p:nvCxnSpPr>
        <p:spPr>
          <a:xfrm>
            <a:off x="4572000" y="2981487"/>
            <a:ext cx="0" cy="77385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4572000" y="3170023"/>
            <a:ext cx="1146572" cy="46706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54000" rIns="0" bIns="0" rtlCol="0" anchor="ctr">
            <a:noAutofit/>
          </a:bodyPr>
          <a:lstStyle/>
          <a:p>
            <a:pPr lvl="0"/>
            <a:endParaRPr lang="en-IN" sz="3600" dirty="0">
              <a:solidFill>
                <a:schemeClr val="bg1"/>
              </a:solidFill>
              <a:latin typeface="Young"/>
            </a:endParaRPr>
          </a:p>
        </p:txBody>
      </p:sp>
      <p:pic>
        <p:nvPicPr>
          <p:cNvPr id="9" name="Imagen 8" descr="logo.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667" y="4170465"/>
            <a:ext cx="3198563" cy="1027861"/>
          </a:xfrm>
          <a:prstGeom prst="rect">
            <a:avLst/>
          </a:prstGeom>
        </p:spPr>
      </p:pic>
      <p:pic>
        <p:nvPicPr>
          <p:cNvPr id="10" name="Imagen 9" descr="logossssssU.jpg"/>
          <p:cNvPicPr>
            <a:picLocks noChangeAspect="1"/>
          </p:cNvPicPr>
          <p:nvPr/>
        </p:nvPicPr>
        <p:blipFill rotWithShape="1">
          <a:blip r:embed="rId4" cstate="print">
            <a:extLst>
              <a:ext uri="{28A0092B-C50C-407E-A947-70E740481C1C}">
                <a14:useLocalDpi xmlns:a14="http://schemas.microsoft.com/office/drawing/2010/main" val="0"/>
              </a:ext>
            </a:extLst>
          </a:blip>
          <a:srcRect l="20547" r="21827" b="60088"/>
          <a:stretch/>
        </p:blipFill>
        <p:spPr>
          <a:xfrm>
            <a:off x="5330732" y="4333449"/>
            <a:ext cx="3363771" cy="95227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pic>
    </p:spTree>
    <p:extLst>
      <p:ext uri="{BB962C8B-B14F-4D97-AF65-F5344CB8AC3E}">
        <p14:creationId xmlns:p14="http://schemas.microsoft.com/office/powerpoint/2010/main" val="34916127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140"/>
          <p:cNvSpPr/>
          <p:nvPr/>
        </p:nvSpPr>
        <p:spPr>
          <a:xfrm>
            <a:off x="5969827" y="3167396"/>
            <a:ext cx="2981293" cy="2009075"/>
          </a:xfrm>
          <a:prstGeom prst="rect">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61" name="Rectangle 140"/>
          <p:cNvSpPr/>
          <p:nvPr/>
        </p:nvSpPr>
        <p:spPr>
          <a:xfrm>
            <a:off x="3157990" y="2170726"/>
            <a:ext cx="2565623" cy="1846926"/>
          </a:xfrm>
          <a:prstGeom prst="rect">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16" name="Slide Number Placeholder 15"/>
          <p:cNvSpPr>
            <a:spLocks noGrp="1"/>
          </p:cNvSpPr>
          <p:nvPr>
            <p:ph type="sldNum" sz="quarter" idx="12"/>
          </p:nvPr>
        </p:nvSpPr>
        <p:spPr/>
        <p:txBody>
          <a:bodyPr>
            <a:normAutofit/>
          </a:bodyPr>
          <a:lstStyle/>
          <a:p>
            <a:fld id="{7875E89A-3209-45B2-AFB0-8EF2492134E1}" type="slidenum">
              <a:rPr lang="en-IN" smtClean="0"/>
              <a:pPr/>
              <a:t>2</a:t>
            </a:fld>
            <a:endParaRPr lang="en-IN" dirty="0"/>
          </a:p>
        </p:txBody>
      </p:sp>
      <p:sp>
        <p:nvSpPr>
          <p:cNvPr id="4" name="Title 3"/>
          <p:cNvSpPr>
            <a:spLocks noGrp="1"/>
          </p:cNvSpPr>
          <p:nvPr>
            <p:ph type="title"/>
          </p:nvPr>
        </p:nvSpPr>
        <p:spPr/>
        <p:txBody>
          <a:bodyPr>
            <a:normAutofit/>
          </a:bodyPr>
          <a:lstStyle/>
          <a:p>
            <a:r>
              <a:rPr lang="en-IN" dirty="0" err="1" smtClean="0"/>
              <a:t>Antecedentes</a:t>
            </a:r>
            <a:r>
              <a:rPr lang="en-IN" dirty="0" smtClean="0"/>
              <a:t> </a:t>
            </a:r>
            <a:endParaRPr lang="en-IN" dirty="0"/>
          </a:p>
        </p:txBody>
      </p:sp>
      <p:sp>
        <p:nvSpPr>
          <p:cNvPr id="141" name="Rectangle 140"/>
          <p:cNvSpPr/>
          <p:nvPr/>
        </p:nvSpPr>
        <p:spPr>
          <a:xfrm>
            <a:off x="191782" y="780548"/>
            <a:ext cx="2689640" cy="2196563"/>
          </a:xfrm>
          <a:prstGeom prst="rect">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173" name="Rectangular Callout 172"/>
          <p:cNvSpPr/>
          <p:nvPr/>
        </p:nvSpPr>
        <p:spPr>
          <a:xfrm>
            <a:off x="7399206" y="1693816"/>
            <a:ext cx="1484223" cy="1310702"/>
          </a:xfrm>
          <a:prstGeom prst="wedgeRectCallout">
            <a:avLst>
              <a:gd name="adj1" fmla="val 21433"/>
              <a:gd name="adj2" fmla="val 625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sp>
        <p:nvSpPr>
          <p:cNvPr id="139" name="Rectangular Callout 138"/>
          <p:cNvSpPr/>
          <p:nvPr/>
        </p:nvSpPr>
        <p:spPr>
          <a:xfrm>
            <a:off x="3023398" y="775902"/>
            <a:ext cx="1339763" cy="1296545"/>
          </a:xfrm>
          <a:prstGeom prst="wedgeRectCallout">
            <a:avLst>
              <a:gd name="adj1" fmla="val -60731"/>
              <a:gd name="adj2" fmla="val -20038"/>
            </a:avLst>
          </a:prstGeom>
          <a:solidFill>
            <a:srgbClr val="A5B9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140" name="Rectangular Callout 139"/>
          <p:cNvSpPr/>
          <p:nvPr/>
        </p:nvSpPr>
        <p:spPr>
          <a:xfrm>
            <a:off x="3142984" y="4181492"/>
            <a:ext cx="1440180" cy="1353558"/>
          </a:xfrm>
          <a:prstGeom prst="wedgeRectCallout">
            <a:avLst>
              <a:gd name="adj1" fmla="val -21210"/>
              <a:gd name="adj2" fmla="val -6036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82" name="TextBox 81"/>
          <p:cNvSpPr txBox="1"/>
          <p:nvPr/>
        </p:nvSpPr>
        <p:spPr>
          <a:xfrm>
            <a:off x="3055009" y="1624902"/>
            <a:ext cx="1333126" cy="192072"/>
          </a:xfrm>
          <a:prstGeom prst="rect">
            <a:avLst/>
          </a:prstGeom>
          <a:noFill/>
        </p:spPr>
        <p:txBody>
          <a:bodyPr wrap="square" lIns="0" tIns="0" rIns="0" bIns="0" rtlCol="0">
            <a:normAutofit/>
          </a:bodyPr>
          <a:lstStyle/>
          <a:p>
            <a:pPr lvl="0" algn="ctr">
              <a:lnSpc>
                <a:spcPct val="90000"/>
              </a:lnSpc>
            </a:pPr>
            <a:r>
              <a:rPr lang="en-IN" sz="1200" dirty="0" smtClean="0">
                <a:solidFill>
                  <a:schemeClr val="bg1"/>
                </a:solidFill>
                <a:latin typeface="+mj-lt"/>
              </a:rPr>
              <a:t>CFD</a:t>
            </a:r>
            <a:endParaRPr lang="en-IN" sz="1200" dirty="0">
              <a:solidFill>
                <a:schemeClr val="bg1"/>
              </a:solidFill>
              <a:latin typeface="+mj-lt"/>
            </a:endParaRPr>
          </a:p>
        </p:txBody>
      </p:sp>
      <p:sp>
        <p:nvSpPr>
          <p:cNvPr id="83" name="TextBox 82"/>
          <p:cNvSpPr txBox="1"/>
          <p:nvPr/>
        </p:nvSpPr>
        <p:spPr>
          <a:xfrm>
            <a:off x="3210392" y="1874838"/>
            <a:ext cx="1022360" cy="109068"/>
          </a:xfrm>
          <a:prstGeom prst="rect">
            <a:avLst/>
          </a:prstGeom>
          <a:noFill/>
        </p:spPr>
        <p:txBody>
          <a:bodyPr wrap="square" lIns="0" tIns="0" rIns="0" bIns="0" rtlCol="0">
            <a:normAutofit fontScale="55000" lnSpcReduction="20000"/>
          </a:bodyPr>
          <a:lstStyle/>
          <a:p>
            <a:pPr lvl="0" algn="ctr">
              <a:lnSpc>
                <a:spcPct val="90000"/>
              </a:lnSpc>
            </a:pPr>
            <a:r>
              <a:rPr lang="es-CO" sz="800" i="1" dirty="0">
                <a:solidFill>
                  <a:schemeClr val="bg1"/>
                </a:solidFill>
                <a:hlinkClick r:id="rId3"/>
              </a:rPr>
              <a:t>https://tecnologiaeneldeportesite.wordpress.com/2016/11/22/primera-entrada-del-blog</a:t>
            </a:r>
            <a:endParaRPr lang="en-IN" sz="788" dirty="0">
              <a:solidFill>
                <a:schemeClr val="bg1"/>
              </a:solidFill>
            </a:endParaRPr>
          </a:p>
        </p:txBody>
      </p:sp>
      <p:grpSp>
        <p:nvGrpSpPr>
          <p:cNvPr id="29" name="Group 28"/>
          <p:cNvGrpSpPr/>
          <p:nvPr/>
        </p:nvGrpSpPr>
        <p:grpSpPr>
          <a:xfrm>
            <a:off x="3331051" y="1351851"/>
            <a:ext cx="721407" cy="202293"/>
            <a:chOff x="4262557" y="2152467"/>
            <a:chExt cx="961876" cy="269724"/>
          </a:xfrm>
        </p:grpSpPr>
        <p:sp>
          <p:nvSpPr>
            <p:cNvPr id="84" name="Oval 83"/>
            <p:cNvSpPr/>
            <p:nvPr/>
          </p:nvSpPr>
          <p:spPr>
            <a:xfrm>
              <a:off x="4262557" y="2152467"/>
              <a:ext cx="269724" cy="26972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sp>
          <p:nvSpPr>
            <p:cNvPr id="85" name="Oval 84"/>
            <p:cNvSpPr/>
            <p:nvPr/>
          </p:nvSpPr>
          <p:spPr>
            <a:xfrm>
              <a:off x="4611981" y="2152467"/>
              <a:ext cx="269724" cy="269724"/>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sp>
          <p:nvSpPr>
            <p:cNvPr id="86" name="Oval 85"/>
            <p:cNvSpPr/>
            <p:nvPr/>
          </p:nvSpPr>
          <p:spPr>
            <a:xfrm>
              <a:off x="4954709" y="2152467"/>
              <a:ext cx="269724" cy="26972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grpSp>
      <p:sp>
        <p:nvSpPr>
          <p:cNvPr id="128" name="TextBox 127"/>
          <p:cNvSpPr txBox="1"/>
          <p:nvPr/>
        </p:nvSpPr>
        <p:spPr>
          <a:xfrm>
            <a:off x="3157990" y="4930807"/>
            <a:ext cx="1410167" cy="245665"/>
          </a:xfrm>
          <a:prstGeom prst="rect">
            <a:avLst/>
          </a:prstGeom>
          <a:noFill/>
        </p:spPr>
        <p:txBody>
          <a:bodyPr wrap="square" lIns="0" tIns="0" rIns="0" bIns="0" rtlCol="0">
            <a:normAutofit/>
          </a:bodyPr>
          <a:lstStyle/>
          <a:p>
            <a:pPr lvl="0" algn="ctr">
              <a:lnSpc>
                <a:spcPct val="90000"/>
              </a:lnSpc>
            </a:pPr>
            <a:r>
              <a:rPr lang="en-IN" sz="1400" dirty="0" err="1" smtClean="0">
                <a:solidFill>
                  <a:schemeClr val="bg1"/>
                </a:solidFill>
                <a:latin typeface="+mj-lt"/>
              </a:rPr>
              <a:t>Competidor</a:t>
            </a:r>
            <a:r>
              <a:rPr lang="en-IN" sz="1400" dirty="0" smtClean="0">
                <a:solidFill>
                  <a:schemeClr val="bg1"/>
                </a:solidFill>
                <a:latin typeface="+mj-lt"/>
              </a:rPr>
              <a:t> </a:t>
            </a:r>
            <a:endParaRPr lang="en-IN" sz="1400" dirty="0">
              <a:solidFill>
                <a:schemeClr val="bg1"/>
              </a:solidFill>
              <a:latin typeface="+mj-lt"/>
            </a:endParaRPr>
          </a:p>
        </p:txBody>
      </p:sp>
      <p:sp>
        <p:nvSpPr>
          <p:cNvPr id="129" name="TextBox 128"/>
          <p:cNvSpPr txBox="1"/>
          <p:nvPr/>
        </p:nvSpPr>
        <p:spPr>
          <a:xfrm>
            <a:off x="4343449" y="3598124"/>
            <a:ext cx="1022360" cy="109068"/>
          </a:xfrm>
          <a:prstGeom prst="rect">
            <a:avLst/>
          </a:prstGeom>
          <a:noFill/>
        </p:spPr>
        <p:txBody>
          <a:bodyPr wrap="square" lIns="0" tIns="0" rIns="0" bIns="0" rtlCol="0">
            <a:normAutofit/>
          </a:bodyPr>
          <a:lstStyle/>
          <a:p>
            <a:pPr lvl="0" algn="ctr">
              <a:lnSpc>
                <a:spcPct val="90000"/>
              </a:lnSpc>
            </a:pPr>
            <a:r>
              <a:rPr lang="en-IN" sz="788" dirty="0" smtClean="0">
                <a:solidFill>
                  <a:schemeClr val="bg1"/>
                </a:solidFill>
              </a:rPr>
              <a:t>TEXTO</a:t>
            </a:r>
            <a:endParaRPr lang="en-IN" sz="788" dirty="0">
              <a:solidFill>
                <a:schemeClr val="bg1"/>
              </a:solidFill>
            </a:endParaRPr>
          </a:p>
        </p:txBody>
      </p:sp>
      <p:grpSp>
        <p:nvGrpSpPr>
          <p:cNvPr id="30" name="Group 29"/>
          <p:cNvGrpSpPr/>
          <p:nvPr/>
        </p:nvGrpSpPr>
        <p:grpSpPr>
          <a:xfrm>
            <a:off x="3533344" y="4423529"/>
            <a:ext cx="721407" cy="202293"/>
            <a:chOff x="6286084" y="3803419"/>
            <a:chExt cx="961876" cy="269724"/>
          </a:xfrm>
        </p:grpSpPr>
        <p:sp>
          <p:nvSpPr>
            <p:cNvPr id="130" name="Oval 129"/>
            <p:cNvSpPr/>
            <p:nvPr/>
          </p:nvSpPr>
          <p:spPr>
            <a:xfrm>
              <a:off x="6286084" y="3803419"/>
              <a:ext cx="269724" cy="26972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sp>
          <p:nvSpPr>
            <p:cNvPr id="131" name="Oval 130"/>
            <p:cNvSpPr/>
            <p:nvPr/>
          </p:nvSpPr>
          <p:spPr>
            <a:xfrm>
              <a:off x="6635508" y="3803419"/>
              <a:ext cx="269724" cy="2697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sp>
          <p:nvSpPr>
            <p:cNvPr id="132" name="Oval 131"/>
            <p:cNvSpPr/>
            <p:nvPr/>
          </p:nvSpPr>
          <p:spPr>
            <a:xfrm>
              <a:off x="6978236" y="3803419"/>
              <a:ext cx="269724" cy="26972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grpSp>
      <p:grpSp>
        <p:nvGrpSpPr>
          <p:cNvPr id="35" name="Group 34"/>
          <p:cNvGrpSpPr/>
          <p:nvPr/>
        </p:nvGrpSpPr>
        <p:grpSpPr>
          <a:xfrm>
            <a:off x="7413136" y="2072446"/>
            <a:ext cx="1456362" cy="836691"/>
            <a:chOff x="7525937" y="1897739"/>
            <a:chExt cx="1949839" cy="1020890"/>
          </a:xfrm>
        </p:grpSpPr>
        <p:sp>
          <p:nvSpPr>
            <p:cNvPr id="142" name="TextBox 141"/>
            <p:cNvSpPr txBox="1"/>
            <p:nvPr/>
          </p:nvSpPr>
          <p:spPr>
            <a:xfrm>
              <a:off x="7525937" y="2304349"/>
              <a:ext cx="1949839" cy="256096"/>
            </a:xfrm>
            <a:prstGeom prst="rect">
              <a:avLst/>
            </a:prstGeom>
            <a:noFill/>
          </p:spPr>
          <p:txBody>
            <a:bodyPr wrap="square" lIns="0" tIns="0" rIns="0" bIns="0" rtlCol="0">
              <a:normAutofit/>
            </a:bodyPr>
            <a:lstStyle/>
            <a:p>
              <a:pPr lvl="0" algn="ctr">
                <a:lnSpc>
                  <a:spcPct val="90000"/>
                </a:lnSpc>
              </a:pPr>
              <a:r>
                <a:rPr lang="en-IN" sz="1400" dirty="0" err="1" smtClean="0">
                  <a:solidFill>
                    <a:schemeClr val="bg1"/>
                  </a:solidFill>
                  <a:latin typeface="+mj-lt"/>
                </a:rPr>
                <a:t>Ganador</a:t>
              </a:r>
              <a:r>
                <a:rPr lang="en-IN" sz="1400" dirty="0" smtClean="0">
                  <a:solidFill>
                    <a:schemeClr val="bg1"/>
                  </a:solidFill>
                  <a:latin typeface="+mj-lt"/>
                </a:rPr>
                <a:t> </a:t>
              </a:r>
              <a:endParaRPr lang="en-IN" sz="1400" dirty="0">
                <a:solidFill>
                  <a:schemeClr val="bg1"/>
                </a:solidFill>
                <a:latin typeface="+mj-lt"/>
              </a:endParaRPr>
            </a:p>
          </p:txBody>
        </p:sp>
        <p:sp>
          <p:nvSpPr>
            <p:cNvPr id="143" name="TextBox 142"/>
            <p:cNvSpPr txBox="1"/>
            <p:nvPr/>
          </p:nvSpPr>
          <p:spPr>
            <a:xfrm>
              <a:off x="7764019" y="2560449"/>
              <a:ext cx="1559837" cy="358180"/>
            </a:xfrm>
            <a:prstGeom prst="rect">
              <a:avLst/>
            </a:prstGeom>
            <a:noFill/>
          </p:spPr>
          <p:txBody>
            <a:bodyPr wrap="square" lIns="0" tIns="0" rIns="0" bIns="0" rtlCol="0">
              <a:normAutofit fontScale="40000" lnSpcReduction="20000"/>
            </a:bodyPr>
            <a:lstStyle/>
            <a:p>
              <a:pPr lvl="0" algn="ctr">
                <a:lnSpc>
                  <a:spcPct val="90000"/>
                </a:lnSpc>
              </a:pPr>
              <a:r>
                <a:rPr lang="en-IN" sz="788" i="1" u="sng" dirty="0">
                  <a:solidFill>
                    <a:srgbClr val="0070C0"/>
                  </a:solidFill>
                </a:rPr>
                <a:t>https://</a:t>
              </a:r>
              <a:r>
                <a:rPr lang="en-IN" sz="788" i="1" u="sng" dirty="0" err="1">
                  <a:solidFill>
                    <a:srgbClr val="0070C0"/>
                  </a:solidFill>
                </a:rPr>
                <a:t>www.google.com</a:t>
              </a:r>
              <a:r>
                <a:rPr lang="en-IN" sz="788" i="1" u="sng" dirty="0">
                  <a:solidFill>
                    <a:srgbClr val="0070C0"/>
                  </a:solidFill>
                </a:rPr>
                <a:t>/</a:t>
              </a:r>
              <a:r>
                <a:rPr lang="en-IN" sz="788" i="1" u="sng" dirty="0" err="1">
                  <a:solidFill>
                    <a:srgbClr val="0070C0"/>
                  </a:solidFill>
                </a:rPr>
                <a:t>url?sa</a:t>
              </a:r>
              <a:r>
                <a:rPr lang="en-IN" sz="788" i="1" u="sng" dirty="0">
                  <a:solidFill>
                    <a:srgbClr val="0070C0"/>
                  </a:solidFill>
                </a:rPr>
                <a:t>=</a:t>
              </a:r>
              <a:r>
                <a:rPr lang="en-IN" sz="788" i="1" u="sng" dirty="0" err="1">
                  <a:solidFill>
                    <a:srgbClr val="0070C0"/>
                  </a:solidFill>
                </a:rPr>
                <a:t>i&amp;rct</a:t>
              </a:r>
              <a:r>
                <a:rPr lang="en-IN" sz="788" i="1" u="sng" dirty="0">
                  <a:solidFill>
                    <a:srgbClr val="0070C0"/>
                  </a:solidFill>
                </a:rPr>
                <a:t>=</a:t>
              </a:r>
              <a:r>
                <a:rPr lang="en-IN" sz="788" i="1" u="sng" dirty="0" err="1">
                  <a:solidFill>
                    <a:srgbClr val="0070C0"/>
                  </a:solidFill>
                </a:rPr>
                <a:t>j&amp;q</a:t>
              </a:r>
              <a:r>
                <a:rPr lang="en-IN" sz="788" i="1" u="sng" dirty="0">
                  <a:solidFill>
                    <a:srgbClr val="0070C0"/>
                  </a:solidFill>
                </a:rPr>
                <a:t>=&amp;</a:t>
              </a:r>
              <a:r>
                <a:rPr lang="en-IN" sz="788" i="1" u="sng" dirty="0" err="1">
                  <a:solidFill>
                    <a:srgbClr val="0070C0"/>
                  </a:solidFill>
                </a:rPr>
                <a:t>esrc</a:t>
              </a:r>
              <a:r>
                <a:rPr lang="en-IN" sz="788" i="1" u="sng" dirty="0">
                  <a:solidFill>
                    <a:srgbClr val="0070C0"/>
                  </a:solidFill>
                </a:rPr>
                <a:t>=</a:t>
              </a:r>
              <a:r>
                <a:rPr lang="en-IN" sz="788" i="1" u="sng" dirty="0" err="1">
                  <a:solidFill>
                    <a:srgbClr val="0070C0"/>
                  </a:solidFill>
                </a:rPr>
                <a:t>s&amp;source</a:t>
              </a:r>
              <a:r>
                <a:rPr lang="en-IN" sz="788" i="1" u="sng" dirty="0">
                  <a:solidFill>
                    <a:srgbClr val="0070C0"/>
                  </a:solidFill>
                </a:rPr>
                <a:t>=</a:t>
              </a:r>
              <a:r>
                <a:rPr lang="en-IN" sz="788" i="1" u="sng" dirty="0" err="1">
                  <a:solidFill>
                    <a:srgbClr val="0070C0"/>
                  </a:solidFill>
                </a:rPr>
                <a:t>images&amp;cd</a:t>
              </a:r>
              <a:r>
                <a:rPr lang="en-IN" sz="788" i="1" u="sng" dirty="0">
                  <a:solidFill>
                    <a:srgbClr val="0070C0"/>
                  </a:solidFill>
                </a:rPr>
                <a:t>=&amp;cad=</a:t>
              </a:r>
              <a:r>
                <a:rPr lang="en-IN" sz="788" i="1" u="sng" dirty="0" err="1">
                  <a:solidFill>
                    <a:srgbClr val="0070C0"/>
                  </a:solidFill>
                </a:rPr>
                <a:t>rja&amp;uact</a:t>
              </a:r>
              <a:r>
                <a:rPr lang="en-IN" sz="788" i="1" u="sng" dirty="0">
                  <a:solidFill>
                    <a:srgbClr val="0070C0"/>
                  </a:solidFill>
                </a:rPr>
                <a:t>=8&amp;ved=2ahUKEwjuxej_h9LlAhWm1FkKHe_MAh0QjRx6BAgBEAQ&amp;url=%</a:t>
              </a:r>
              <a:r>
                <a:rPr lang="en-IN" sz="788" i="1" u="sng" dirty="0" smtClean="0">
                  <a:solidFill>
                    <a:srgbClr val="0070C0"/>
                  </a:solidFill>
                </a:rPr>
                <a:t>2Furl%3Fsa%3Di%26rct%3Dj%26q%3D%26esrc%3Ds%26source%3Dimages%26cd%3D%26ved%3D%26url%3Dhttps%253A%252F%252Fwww.nytimes.com%252Fes%252F2019%252F07%252F29%252Fegan-bernal-tour-de-france%252F%26psig%3DAOvVaw3ZkLeN_hDs8EUPq8RC627w%26ust%3D1573008201299581&amp;psig=AOvVaw3ZkLeN_hDs8EUPq8RC627w&amp;ust=1573008201299581</a:t>
              </a:r>
            </a:p>
            <a:p>
              <a:pPr lvl="0" algn="ctr">
                <a:lnSpc>
                  <a:spcPct val="90000"/>
                </a:lnSpc>
              </a:pPr>
              <a:endParaRPr lang="en-IN" sz="788" i="1" u="sng" dirty="0">
                <a:solidFill>
                  <a:srgbClr val="0070C0"/>
                </a:solidFill>
              </a:endParaRPr>
            </a:p>
          </p:txBody>
        </p:sp>
        <p:grpSp>
          <p:nvGrpSpPr>
            <p:cNvPr id="31" name="Group 30"/>
            <p:cNvGrpSpPr/>
            <p:nvPr/>
          </p:nvGrpSpPr>
          <p:grpSpPr>
            <a:xfrm>
              <a:off x="8019916" y="1897739"/>
              <a:ext cx="961876" cy="269724"/>
              <a:chOff x="8204750" y="1783439"/>
              <a:chExt cx="961876" cy="269724"/>
            </a:xfrm>
          </p:grpSpPr>
          <p:sp>
            <p:nvSpPr>
              <p:cNvPr id="144" name="Oval 143"/>
              <p:cNvSpPr/>
              <p:nvPr/>
            </p:nvSpPr>
            <p:spPr>
              <a:xfrm>
                <a:off x="8204750" y="1783439"/>
                <a:ext cx="269724" cy="26972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sp>
            <p:nvSpPr>
              <p:cNvPr id="145" name="Oval 144"/>
              <p:cNvSpPr/>
              <p:nvPr/>
            </p:nvSpPr>
            <p:spPr>
              <a:xfrm>
                <a:off x="8554174" y="1783439"/>
                <a:ext cx="269724" cy="2697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sp>
            <p:nvSpPr>
              <p:cNvPr id="146" name="Oval 145"/>
              <p:cNvSpPr/>
              <p:nvPr/>
            </p:nvSpPr>
            <p:spPr>
              <a:xfrm>
                <a:off x="8896902" y="1783439"/>
                <a:ext cx="269724" cy="269724"/>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solidFill>
                    <a:schemeClr val="bg1"/>
                  </a:solidFill>
                </a:endParaRPr>
              </a:p>
            </p:txBody>
          </p:sp>
        </p:grpSp>
      </p:grpSp>
      <p:sp>
        <p:nvSpPr>
          <p:cNvPr id="81" name="Footer Placeholder 25"/>
          <p:cNvSpPr>
            <a:spLocks noGrp="1"/>
          </p:cNvSpPr>
          <p:nvPr>
            <p:ph type="ftr" sz="quarter" idx="11"/>
          </p:nvPr>
        </p:nvSpPr>
        <p:spPr>
          <a:xfrm>
            <a:off x="6359759" y="5434729"/>
            <a:ext cx="2175691" cy="147364"/>
          </a:xfrm>
        </p:spPr>
        <p:txBody>
          <a:bodyPr/>
          <a:lstStyle/>
          <a:p>
            <a:r>
              <a:rPr lang="en-IN" b="1" dirty="0"/>
              <a:t>XVI</a:t>
            </a:r>
            <a:r>
              <a:rPr lang="en-IN" dirty="0"/>
              <a:t> Congreso beroamericano  de Ingeniería Mecánica</a:t>
            </a:r>
          </a:p>
        </p:txBody>
      </p:sp>
      <p:pic>
        <p:nvPicPr>
          <p:cNvPr id="59" name="Marcador de contenido 3"/>
          <p:cNvPicPr>
            <a:picLocks noChangeAspect="1"/>
          </p:cNvPicPr>
          <p:nvPr/>
        </p:nvPicPr>
        <p:blipFill>
          <a:blip r:embed="rId4"/>
          <a:stretch>
            <a:fillRect/>
          </a:stretch>
        </p:blipFill>
        <p:spPr>
          <a:xfrm>
            <a:off x="333758" y="920881"/>
            <a:ext cx="2407437" cy="1956042"/>
          </a:xfrm>
          <a:prstGeom prst="rect">
            <a:avLst/>
          </a:prstGeom>
        </p:spPr>
      </p:pic>
      <p:pic>
        <p:nvPicPr>
          <p:cNvPr id="2" name="Imagen 1"/>
          <p:cNvPicPr>
            <a:picLocks noChangeAspect="1"/>
          </p:cNvPicPr>
          <p:nvPr/>
        </p:nvPicPr>
        <p:blipFill>
          <a:blip r:embed="rId5"/>
          <a:stretch>
            <a:fillRect/>
          </a:stretch>
        </p:blipFill>
        <p:spPr>
          <a:xfrm>
            <a:off x="3267453" y="2237627"/>
            <a:ext cx="2325558" cy="1673766"/>
          </a:xfrm>
          <a:prstGeom prst="rect">
            <a:avLst/>
          </a:prstGeom>
        </p:spPr>
      </p:pic>
      <p:pic>
        <p:nvPicPr>
          <p:cNvPr id="3" name="Imagen 2"/>
          <p:cNvPicPr>
            <a:picLocks noChangeAspect="1"/>
          </p:cNvPicPr>
          <p:nvPr/>
        </p:nvPicPr>
        <p:blipFill>
          <a:blip r:embed="rId6"/>
          <a:stretch>
            <a:fillRect/>
          </a:stretch>
        </p:blipFill>
        <p:spPr>
          <a:xfrm>
            <a:off x="6050653" y="3239256"/>
            <a:ext cx="2819658" cy="1884472"/>
          </a:xfrm>
          <a:prstGeom prst="rect">
            <a:avLst/>
          </a:prstGeom>
        </p:spPr>
      </p:pic>
      <p:sp>
        <p:nvSpPr>
          <p:cNvPr id="66" name="TextBox 82"/>
          <p:cNvSpPr txBox="1"/>
          <p:nvPr/>
        </p:nvSpPr>
        <p:spPr>
          <a:xfrm>
            <a:off x="3250167" y="5200906"/>
            <a:ext cx="1255157" cy="298194"/>
          </a:xfrm>
          <a:prstGeom prst="rect">
            <a:avLst/>
          </a:prstGeom>
          <a:noFill/>
        </p:spPr>
        <p:txBody>
          <a:bodyPr wrap="square" lIns="0" tIns="0" rIns="0" bIns="0" rtlCol="0">
            <a:noAutofit/>
          </a:bodyPr>
          <a:lstStyle/>
          <a:p>
            <a:pPr lvl="0" algn="ctr">
              <a:lnSpc>
                <a:spcPct val="90000"/>
              </a:lnSpc>
            </a:pPr>
            <a:r>
              <a:rPr lang="en-IN" sz="300" i="1" u="sng" dirty="0">
                <a:solidFill>
                  <a:srgbClr val="0070C0"/>
                </a:solidFill>
              </a:rPr>
              <a:t>https://</a:t>
            </a:r>
            <a:r>
              <a:rPr lang="en-IN" sz="300" i="1" u="sng" dirty="0" err="1">
                <a:solidFill>
                  <a:srgbClr val="0070C0"/>
                </a:solidFill>
              </a:rPr>
              <a:t>www.google.com</a:t>
            </a:r>
            <a:r>
              <a:rPr lang="en-IN" sz="300" i="1" u="sng" dirty="0">
                <a:solidFill>
                  <a:srgbClr val="0070C0"/>
                </a:solidFill>
              </a:rPr>
              <a:t>/</a:t>
            </a:r>
            <a:r>
              <a:rPr lang="en-IN" sz="300" i="1" u="sng" dirty="0" err="1">
                <a:solidFill>
                  <a:srgbClr val="0070C0"/>
                </a:solidFill>
              </a:rPr>
              <a:t>url?sa</a:t>
            </a:r>
            <a:r>
              <a:rPr lang="en-IN" sz="300" i="1" u="sng" dirty="0">
                <a:solidFill>
                  <a:srgbClr val="0070C0"/>
                </a:solidFill>
              </a:rPr>
              <a:t>=</a:t>
            </a:r>
            <a:r>
              <a:rPr lang="en-IN" sz="300" i="1" u="sng" dirty="0" err="1">
                <a:solidFill>
                  <a:srgbClr val="0070C0"/>
                </a:solidFill>
              </a:rPr>
              <a:t>i&amp;rct</a:t>
            </a:r>
            <a:r>
              <a:rPr lang="en-IN" sz="300" i="1" u="sng" dirty="0">
                <a:solidFill>
                  <a:srgbClr val="0070C0"/>
                </a:solidFill>
              </a:rPr>
              <a:t>=</a:t>
            </a:r>
            <a:r>
              <a:rPr lang="en-IN" sz="300" i="1" u="sng" dirty="0" err="1">
                <a:solidFill>
                  <a:srgbClr val="0070C0"/>
                </a:solidFill>
              </a:rPr>
              <a:t>j&amp;q</a:t>
            </a:r>
            <a:r>
              <a:rPr lang="en-IN" sz="300" i="1" u="sng" dirty="0">
                <a:solidFill>
                  <a:srgbClr val="0070C0"/>
                </a:solidFill>
              </a:rPr>
              <a:t>=&amp;</a:t>
            </a:r>
            <a:r>
              <a:rPr lang="en-IN" sz="300" i="1" u="sng" dirty="0" err="1">
                <a:solidFill>
                  <a:srgbClr val="0070C0"/>
                </a:solidFill>
              </a:rPr>
              <a:t>esrc</a:t>
            </a:r>
            <a:r>
              <a:rPr lang="en-IN" sz="300" i="1" u="sng" dirty="0">
                <a:solidFill>
                  <a:srgbClr val="0070C0"/>
                </a:solidFill>
              </a:rPr>
              <a:t>=</a:t>
            </a:r>
            <a:r>
              <a:rPr lang="en-IN" sz="300" i="1" u="sng" dirty="0" err="1">
                <a:solidFill>
                  <a:srgbClr val="0070C0"/>
                </a:solidFill>
              </a:rPr>
              <a:t>s&amp;source</a:t>
            </a:r>
            <a:r>
              <a:rPr lang="en-IN" sz="300" i="1" u="sng" dirty="0">
                <a:solidFill>
                  <a:srgbClr val="0070C0"/>
                </a:solidFill>
              </a:rPr>
              <a:t>=</a:t>
            </a:r>
            <a:r>
              <a:rPr lang="en-IN" sz="300" i="1" u="sng" dirty="0" err="1">
                <a:solidFill>
                  <a:srgbClr val="0070C0"/>
                </a:solidFill>
              </a:rPr>
              <a:t>images&amp;cd</a:t>
            </a:r>
            <a:r>
              <a:rPr lang="en-IN" sz="300" i="1" u="sng" dirty="0">
                <a:solidFill>
                  <a:srgbClr val="0070C0"/>
                </a:solidFill>
              </a:rPr>
              <a:t>=&amp;cad=</a:t>
            </a:r>
            <a:r>
              <a:rPr lang="en-IN" sz="300" i="1" u="sng" dirty="0" err="1">
                <a:solidFill>
                  <a:srgbClr val="0070C0"/>
                </a:solidFill>
              </a:rPr>
              <a:t>rja&amp;uact</a:t>
            </a:r>
            <a:r>
              <a:rPr lang="en-IN" sz="300" i="1" u="sng" dirty="0">
                <a:solidFill>
                  <a:srgbClr val="0070C0"/>
                </a:solidFill>
              </a:rPr>
              <a:t>=8&amp;ved=2ahUKEwiKkp_hiNLlAhVxuVkKHUPJATcQjRx6BAgBEAQ&amp;url=%2Furl%3Fsa%3Di%26rct%3Dj%26q%3D%26esrc%3Ds%26source%3Dimages%26cd%3D%26ved%3D%26url%3Dhttp%253A%252F%252Fsialdeporte.com%252Fc-ciclismo%252Fciclismo-de-pista%252F%26psig%3DAOvVaw2cUN22jyhM12pE3feWkDSB%26ust%3D1573008853434911&amp;psig=AOvVaw2cUN22jyhM12pE3feWkDSB&amp;ust=1573008853434911</a:t>
            </a:r>
          </a:p>
        </p:txBody>
      </p:sp>
    </p:spTree>
    <p:extLst>
      <p:ext uri="{BB962C8B-B14F-4D97-AF65-F5344CB8AC3E}">
        <p14:creationId xmlns:p14="http://schemas.microsoft.com/office/powerpoint/2010/main" val="8259086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25"/>
          <p:cNvSpPr>
            <a:spLocks noGrp="1"/>
          </p:cNvSpPr>
          <p:nvPr>
            <p:ph type="ftr" sz="quarter" idx="11"/>
          </p:nvPr>
        </p:nvSpPr>
        <p:spPr>
          <a:xfrm>
            <a:off x="6394216" y="5424574"/>
            <a:ext cx="2141234" cy="240987"/>
          </a:xfrm>
        </p:spPr>
        <p:txBody>
          <a:bodyPr/>
          <a:lstStyle/>
          <a:p>
            <a:r>
              <a:rPr lang="en-IN" b="1" dirty="0"/>
              <a:t>XVI</a:t>
            </a:r>
            <a:r>
              <a:rPr lang="en-IN" dirty="0"/>
              <a:t> Congreso beroamericano  de Ingeniería Mecánica</a:t>
            </a:r>
          </a:p>
        </p:txBody>
      </p:sp>
      <p:sp>
        <p:nvSpPr>
          <p:cNvPr id="16" name="Slide Number Placeholder 15"/>
          <p:cNvSpPr>
            <a:spLocks noGrp="1"/>
          </p:cNvSpPr>
          <p:nvPr>
            <p:ph type="sldNum" sz="quarter" idx="12"/>
          </p:nvPr>
        </p:nvSpPr>
        <p:spPr>
          <a:solidFill>
            <a:srgbClr val="A5B925"/>
          </a:solidFill>
        </p:spPr>
        <p:txBody>
          <a:bodyPr>
            <a:normAutofit/>
          </a:bodyPr>
          <a:lstStyle/>
          <a:p>
            <a:fld id="{7875E89A-3209-45B2-AFB0-8EF2492134E1}" type="slidenum">
              <a:rPr lang="en-IN" smtClean="0"/>
              <a:pPr/>
              <a:t>3</a:t>
            </a:fld>
            <a:endParaRPr lang="en-IN" dirty="0"/>
          </a:p>
        </p:txBody>
      </p:sp>
      <p:sp>
        <p:nvSpPr>
          <p:cNvPr id="4" name="Title 3"/>
          <p:cNvSpPr>
            <a:spLocks noGrp="1"/>
          </p:cNvSpPr>
          <p:nvPr>
            <p:ph type="title"/>
          </p:nvPr>
        </p:nvSpPr>
        <p:spPr/>
        <p:txBody>
          <a:bodyPr>
            <a:normAutofit fontScale="90000"/>
          </a:bodyPr>
          <a:lstStyle/>
          <a:p>
            <a:r>
              <a:rPr lang="en-IN" dirty="0" smtClean="0"/>
              <a:t> </a:t>
            </a:r>
            <a:r>
              <a:rPr lang="en-IN" sz="3100" dirty="0" err="1" smtClean="0"/>
              <a:t>finalidad</a:t>
            </a:r>
            <a:r>
              <a:rPr lang="en-IN" dirty="0" smtClean="0"/>
              <a:t> </a:t>
            </a:r>
            <a:endParaRPr lang="en-IN" dirty="0"/>
          </a:p>
        </p:txBody>
      </p:sp>
      <p:sp>
        <p:nvSpPr>
          <p:cNvPr id="20" name="Rounded Rectangle 19"/>
          <p:cNvSpPr/>
          <p:nvPr/>
        </p:nvSpPr>
        <p:spPr>
          <a:xfrm>
            <a:off x="1831588" y="1132556"/>
            <a:ext cx="6804622" cy="1779986"/>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053" dirty="0"/>
          </a:p>
        </p:txBody>
      </p:sp>
      <p:sp>
        <p:nvSpPr>
          <p:cNvPr id="6" name="Rounded Rectangle 5"/>
          <p:cNvSpPr/>
          <p:nvPr/>
        </p:nvSpPr>
        <p:spPr>
          <a:xfrm>
            <a:off x="592489" y="1128103"/>
            <a:ext cx="2905159" cy="17799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22" name="TextBox 21"/>
          <p:cNvSpPr txBox="1"/>
          <p:nvPr/>
        </p:nvSpPr>
        <p:spPr>
          <a:xfrm>
            <a:off x="3641004" y="1941823"/>
            <a:ext cx="4148605" cy="646331"/>
          </a:xfrm>
          <a:prstGeom prst="rect">
            <a:avLst/>
          </a:prstGeom>
          <a:noFill/>
        </p:spPr>
        <p:txBody>
          <a:bodyPr wrap="square" lIns="0" tIns="0" rIns="0" bIns="0" rtlCol="0" anchor="t" anchorCtr="0">
            <a:spAutoFit/>
          </a:bodyPr>
          <a:lstStyle/>
          <a:p>
            <a:pPr algn="ctr"/>
            <a:r>
              <a:rPr lang="es-ES" sz="1400">
                <a:solidFill>
                  <a:schemeClr val="bg1"/>
                </a:solidFill>
              </a:rPr>
              <a:t>Determinar la influencia de los parámetros geométricos de un tenedor de bicicleta en su desempeño aerodinámico. </a:t>
            </a:r>
            <a:endParaRPr lang="es-CO" sz="1400" dirty="0">
              <a:solidFill>
                <a:schemeClr val="bg1"/>
              </a:solidFill>
            </a:endParaRPr>
          </a:p>
        </p:txBody>
      </p:sp>
      <p:sp>
        <p:nvSpPr>
          <p:cNvPr id="23" name="Title 1"/>
          <p:cNvSpPr txBox="1">
            <a:spLocks/>
          </p:cNvSpPr>
          <p:nvPr/>
        </p:nvSpPr>
        <p:spPr>
          <a:xfrm>
            <a:off x="3783798" y="1333281"/>
            <a:ext cx="2219276" cy="332399"/>
          </a:xfrm>
          <a:prstGeom prst="rect">
            <a:avLst/>
          </a:prstGeom>
        </p:spPr>
        <p:txBody>
          <a:bodyPr lIns="0" tIns="0" rIns="0" bIns="0" anchor="ctr" anchorCtr="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2400" dirty="0" smtClean="0">
                <a:solidFill>
                  <a:schemeClr val="bg1"/>
                </a:solidFill>
              </a:rPr>
              <a:t>Objetivo </a:t>
            </a:r>
            <a:r>
              <a:rPr lang="es-CO" sz="2400" dirty="0">
                <a:solidFill>
                  <a:schemeClr val="bg1"/>
                </a:solidFill>
              </a:rPr>
              <a:t>general </a:t>
            </a:r>
            <a:endParaRPr lang="en-IN" sz="2000" dirty="0">
              <a:solidFill>
                <a:schemeClr val="bg1"/>
              </a:solidFill>
              <a:ea typeface="Lato Light" panose="020F0502020204030203" pitchFamily="34" charset="0"/>
              <a:cs typeface="Lato Light" panose="020F0502020204030203" pitchFamily="34" charset="0"/>
            </a:endParaRPr>
          </a:p>
        </p:txBody>
      </p:sp>
      <p:sp>
        <p:nvSpPr>
          <p:cNvPr id="25" name="TextBox 24"/>
          <p:cNvSpPr txBox="1"/>
          <p:nvPr/>
        </p:nvSpPr>
        <p:spPr>
          <a:xfrm>
            <a:off x="592489" y="3421538"/>
            <a:ext cx="3161295" cy="1292662"/>
          </a:xfrm>
          <a:prstGeom prst="rect">
            <a:avLst/>
          </a:prstGeom>
          <a:noFill/>
        </p:spPr>
        <p:txBody>
          <a:bodyPr wrap="square" lIns="0" tIns="0" rIns="0" bIns="0" rtlCol="0" anchor="t" anchorCtr="0">
            <a:spAutoFit/>
          </a:bodyPr>
          <a:lstStyle/>
          <a:p>
            <a:pPr marL="285750" indent="-285750" algn="just">
              <a:buFont typeface="Arial" charset="0"/>
              <a:buChar char="•"/>
            </a:pPr>
            <a:r>
              <a:rPr lang="es-ES" sz="1400" dirty="0" smtClean="0"/>
              <a:t>Seleccionar </a:t>
            </a:r>
            <a:r>
              <a:rPr lang="es-ES" sz="1400" dirty="0"/>
              <a:t>un conjunto de geometrías de tenedores considerando modelos de diferentes </a:t>
            </a:r>
            <a:r>
              <a:rPr lang="es-ES" sz="1400" dirty="0" smtClean="0"/>
              <a:t>épocas.</a:t>
            </a:r>
            <a:endParaRPr lang="es-CO" sz="1400" dirty="0" smtClean="0"/>
          </a:p>
          <a:p>
            <a:pPr marL="285750" indent="-285750" algn="just">
              <a:buFont typeface="Arial" charset="0"/>
              <a:buChar char="•"/>
            </a:pPr>
            <a:r>
              <a:rPr lang="es-ES" sz="1400" dirty="0" smtClean="0"/>
              <a:t>Construir </a:t>
            </a:r>
            <a:r>
              <a:rPr lang="es-ES" sz="1400" dirty="0"/>
              <a:t>el modelo computacional para simular un flujo externo alrededor de un tenedor de bicicleta.</a:t>
            </a:r>
            <a:endParaRPr lang="es-CO" sz="1400" dirty="0"/>
          </a:p>
        </p:txBody>
      </p:sp>
      <p:grpSp>
        <p:nvGrpSpPr>
          <p:cNvPr id="29" name="Group 28"/>
          <p:cNvGrpSpPr/>
          <p:nvPr/>
        </p:nvGrpSpPr>
        <p:grpSpPr>
          <a:xfrm>
            <a:off x="3880884" y="3188685"/>
            <a:ext cx="4895254" cy="1973448"/>
            <a:chOff x="5536869" y="4280573"/>
            <a:chExt cx="6147219" cy="2177364"/>
          </a:xfrm>
        </p:grpSpPr>
        <p:sp>
          <p:nvSpPr>
            <p:cNvPr id="24" name="Rounded Rectangle 23"/>
            <p:cNvSpPr/>
            <p:nvPr/>
          </p:nvSpPr>
          <p:spPr>
            <a:xfrm>
              <a:off x="5536869" y="4280573"/>
              <a:ext cx="6147219" cy="2177364"/>
            </a:xfrm>
            <a:prstGeom prst="roundRect">
              <a:avLst>
                <a:gd name="adj" fmla="val 3079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78000" tIns="54000" rIns="378000" bIns="54000" rtlCol="0" anchor="ctr">
              <a:noAutofit/>
            </a:bodyPr>
            <a:lstStyle/>
            <a:p>
              <a:pPr marL="171450" indent="-171450" algn="just">
                <a:buFont typeface="Arial" charset="0"/>
                <a:buChar char="•"/>
              </a:pPr>
              <a:r>
                <a:rPr lang="es-ES" sz="1400" dirty="0" smtClean="0">
                  <a:solidFill>
                    <a:schemeClr val="tx1"/>
                  </a:solidFill>
                </a:rPr>
                <a:t>Cuantificar </a:t>
              </a:r>
              <a:r>
                <a:rPr lang="es-ES" sz="1400" dirty="0">
                  <a:solidFill>
                    <a:schemeClr val="tx1"/>
                  </a:solidFill>
                </a:rPr>
                <a:t>el arrastre generado por las geometrías seleccionadas por medio de experimentos computacionales utilizando </a:t>
              </a:r>
              <a:r>
                <a:rPr lang="es-ES" sz="1400" dirty="0" smtClean="0">
                  <a:solidFill>
                    <a:schemeClr val="tx1"/>
                  </a:solidFill>
                </a:rPr>
                <a:t>CFD.</a:t>
              </a:r>
              <a:endParaRPr lang="es-CO" sz="1400" dirty="0" smtClean="0">
                <a:solidFill>
                  <a:schemeClr val="tx1"/>
                </a:solidFill>
              </a:endParaRPr>
            </a:p>
            <a:p>
              <a:pPr marL="171450" indent="-171450" algn="just">
                <a:buFont typeface="Arial" charset="0"/>
                <a:buChar char="•"/>
              </a:pPr>
              <a:r>
                <a:rPr lang="es-ES" sz="1400" dirty="0" smtClean="0">
                  <a:solidFill>
                    <a:schemeClr val="tx1"/>
                  </a:solidFill>
                </a:rPr>
                <a:t>Encontrar </a:t>
              </a:r>
              <a:r>
                <a:rPr lang="es-ES" sz="1400" dirty="0">
                  <a:solidFill>
                    <a:schemeClr val="tx1"/>
                  </a:solidFill>
                </a:rPr>
                <a:t>una relación relevante  entre la geometría del tenedor y el arrastre generado.</a:t>
              </a:r>
              <a:endParaRPr lang="es-CO" sz="1400" dirty="0">
                <a:solidFill>
                  <a:schemeClr val="tx1"/>
                </a:solidFill>
              </a:endParaRPr>
            </a:p>
            <a:p>
              <a:pPr algn="ctr"/>
              <a:endParaRPr lang="en-IN" sz="2000" dirty="0">
                <a:solidFill>
                  <a:schemeClr val="tx1"/>
                </a:solidFill>
                <a:latin typeface="+mj-lt"/>
              </a:endParaRPr>
            </a:p>
          </p:txBody>
        </p:sp>
        <p:sp>
          <p:nvSpPr>
            <p:cNvPr id="27" name="TextBox 26"/>
            <p:cNvSpPr txBox="1"/>
            <p:nvPr/>
          </p:nvSpPr>
          <p:spPr>
            <a:xfrm>
              <a:off x="6117415" y="4422000"/>
              <a:ext cx="209435" cy="193696"/>
            </a:xfrm>
            <a:custGeom>
              <a:avLst/>
              <a:gdLst/>
              <a:ahLst/>
              <a:cxnLst/>
              <a:rect l="l" t="t" r="r" b="b"/>
              <a:pathLst>
                <a:path w="115863" h="107156">
                  <a:moveTo>
                    <a:pt x="106040" y="0"/>
                  </a:moveTo>
                  <a:lnTo>
                    <a:pt x="115863" y="15627"/>
                  </a:lnTo>
                  <a:cubicBezTo>
                    <a:pt x="107677" y="19050"/>
                    <a:pt x="101650" y="24147"/>
                    <a:pt x="97780" y="30919"/>
                  </a:cubicBezTo>
                  <a:cubicBezTo>
                    <a:pt x="93911" y="37691"/>
                    <a:pt x="91753" y="47551"/>
                    <a:pt x="91306" y="60499"/>
                  </a:cubicBezTo>
                  <a:lnTo>
                    <a:pt x="112291" y="60499"/>
                  </a:lnTo>
                  <a:lnTo>
                    <a:pt x="112291" y="107156"/>
                  </a:lnTo>
                  <a:lnTo>
                    <a:pt x="69205" y="107156"/>
                  </a:lnTo>
                  <a:lnTo>
                    <a:pt x="69205" y="70321"/>
                  </a:lnTo>
                  <a:cubicBezTo>
                    <a:pt x="69205" y="50378"/>
                    <a:pt x="71587" y="35942"/>
                    <a:pt x="76349" y="27012"/>
                  </a:cubicBezTo>
                  <a:cubicBezTo>
                    <a:pt x="82600" y="15106"/>
                    <a:pt x="92497" y="6102"/>
                    <a:pt x="106040" y="0"/>
                  </a:cubicBezTo>
                  <a:close/>
                  <a:moveTo>
                    <a:pt x="36835" y="0"/>
                  </a:moveTo>
                  <a:lnTo>
                    <a:pt x="46658" y="15627"/>
                  </a:lnTo>
                  <a:cubicBezTo>
                    <a:pt x="38472" y="19050"/>
                    <a:pt x="32445" y="24147"/>
                    <a:pt x="28575" y="30919"/>
                  </a:cubicBezTo>
                  <a:cubicBezTo>
                    <a:pt x="24706" y="37691"/>
                    <a:pt x="22548" y="47551"/>
                    <a:pt x="22101" y="60499"/>
                  </a:cubicBezTo>
                  <a:lnTo>
                    <a:pt x="43086" y="60499"/>
                  </a:lnTo>
                  <a:lnTo>
                    <a:pt x="43086" y="107156"/>
                  </a:lnTo>
                  <a:lnTo>
                    <a:pt x="0" y="107156"/>
                  </a:lnTo>
                  <a:lnTo>
                    <a:pt x="0" y="70321"/>
                  </a:lnTo>
                  <a:cubicBezTo>
                    <a:pt x="0" y="50378"/>
                    <a:pt x="2381" y="35942"/>
                    <a:pt x="7144" y="27012"/>
                  </a:cubicBezTo>
                  <a:cubicBezTo>
                    <a:pt x="13395" y="15106"/>
                    <a:pt x="23292" y="6102"/>
                    <a:pt x="36835" y="0"/>
                  </a:cubicBezTo>
                  <a:close/>
                </a:path>
              </a:pathLst>
            </a:custGeom>
            <a:solidFill>
              <a:schemeClr val="bg1">
                <a:lumMod val="75000"/>
              </a:schemeClr>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IN" sz="2700" dirty="0">
                <a:latin typeface="Lato Thin" panose="020F0502020204030203"/>
              </a:endParaRPr>
            </a:p>
          </p:txBody>
        </p:sp>
        <p:sp>
          <p:nvSpPr>
            <p:cNvPr id="28" name="TextBox 27"/>
            <p:cNvSpPr txBox="1"/>
            <p:nvPr/>
          </p:nvSpPr>
          <p:spPr>
            <a:xfrm flipH="1" flipV="1">
              <a:off x="10558786" y="5833591"/>
              <a:ext cx="209435" cy="193696"/>
            </a:xfrm>
            <a:custGeom>
              <a:avLst/>
              <a:gdLst/>
              <a:ahLst/>
              <a:cxnLst/>
              <a:rect l="l" t="t" r="r" b="b"/>
              <a:pathLst>
                <a:path w="115863" h="107156">
                  <a:moveTo>
                    <a:pt x="106040" y="0"/>
                  </a:moveTo>
                  <a:lnTo>
                    <a:pt x="115863" y="15627"/>
                  </a:lnTo>
                  <a:cubicBezTo>
                    <a:pt x="107677" y="19050"/>
                    <a:pt x="101650" y="24147"/>
                    <a:pt x="97780" y="30919"/>
                  </a:cubicBezTo>
                  <a:cubicBezTo>
                    <a:pt x="93911" y="37691"/>
                    <a:pt x="91753" y="47551"/>
                    <a:pt x="91306" y="60499"/>
                  </a:cubicBezTo>
                  <a:lnTo>
                    <a:pt x="112291" y="60499"/>
                  </a:lnTo>
                  <a:lnTo>
                    <a:pt x="112291" y="107156"/>
                  </a:lnTo>
                  <a:lnTo>
                    <a:pt x="69205" y="107156"/>
                  </a:lnTo>
                  <a:lnTo>
                    <a:pt x="69205" y="70321"/>
                  </a:lnTo>
                  <a:cubicBezTo>
                    <a:pt x="69205" y="50378"/>
                    <a:pt x="71587" y="35942"/>
                    <a:pt x="76349" y="27012"/>
                  </a:cubicBezTo>
                  <a:cubicBezTo>
                    <a:pt x="82600" y="15106"/>
                    <a:pt x="92497" y="6102"/>
                    <a:pt x="106040" y="0"/>
                  </a:cubicBezTo>
                  <a:close/>
                  <a:moveTo>
                    <a:pt x="36835" y="0"/>
                  </a:moveTo>
                  <a:lnTo>
                    <a:pt x="46658" y="15627"/>
                  </a:lnTo>
                  <a:cubicBezTo>
                    <a:pt x="38472" y="19050"/>
                    <a:pt x="32445" y="24147"/>
                    <a:pt x="28575" y="30919"/>
                  </a:cubicBezTo>
                  <a:cubicBezTo>
                    <a:pt x="24706" y="37691"/>
                    <a:pt x="22548" y="47551"/>
                    <a:pt x="22101" y="60499"/>
                  </a:cubicBezTo>
                  <a:lnTo>
                    <a:pt x="43086" y="60499"/>
                  </a:lnTo>
                  <a:lnTo>
                    <a:pt x="43086" y="107156"/>
                  </a:lnTo>
                  <a:lnTo>
                    <a:pt x="0" y="107156"/>
                  </a:lnTo>
                  <a:lnTo>
                    <a:pt x="0" y="70321"/>
                  </a:lnTo>
                  <a:cubicBezTo>
                    <a:pt x="0" y="50378"/>
                    <a:pt x="2381" y="35942"/>
                    <a:pt x="7144" y="27012"/>
                  </a:cubicBezTo>
                  <a:cubicBezTo>
                    <a:pt x="13395" y="15106"/>
                    <a:pt x="23292" y="6102"/>
                    <a:pt x="36835" y="0"/>
                  </a:cubicBezTo>
                  <a:close/>
                </a:path>
              </a:pathLst>
            </a:custGeom>
            <a:solidFill>
              <a:schemeClr val="bg1">
                <a:lumMod val="75000"/>
              </a:schemeClr>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IN" sz="2700" dirty="0">
                <a:latin typeface="Lato Thin" panose="020F0502020204030203"/>
              </a:endParaRPr>
            </a:p>
          </p:txBody>
        </p:sp>
      </p:grpSp>
      <p:pic>
        <p:nvPicPr>
          <p:cNvPr id="15" name="Imagen 14" descr="logo.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6235" y="1616763"/>
            <a:ext cx="2234920" cy="717176"/>
          </a:xfrm>
          <a:prstGeom prst="rect">
            <a:avLst/>
          </a:prstGeom>
        </p:spPr>
      </p:pic>
    </p:spTree>
    <p:extLst>
      <p:ext uri="{BB962C8B-B14F-4D97-AF65-F5344CB8AC3E}">
        <p14:creationId xmlns:p14="http://schemas.microsoft.com/office/powerpoint/2010/main" val="16960738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434019" y="5434729"/>
            <a:ext cx="2101431" cy="171174"/>
          </a:xfrm>
        </p:spPr>
        <p:txBody>
          <a:bodyPr/>
          <a:lstStyle/>
          <a:p>
            <a:r>
              <a:rPr lang="en-IN" b="1" dirty="0"/>
              <a:t>XVI</a:t>
            </a:r>
            <a:r>
              <a:rPr lang="en-IN" dirty="0"/>
              <a:t> Congreso beroamericano  de Ingeniería Mecánica</a:t>
            </a:r>
          </a:p>
        </p:txBody>
      </p:sp>
      <p:sp>
        <p:nvSpPr>
          <p:cNvPr id="5" name="Slide Number Placeholder 4"/>
          <p:cNvSpPr>
            <a:spLocks noGrp="1"/>
          </p:cNvSpPr>
          <p:nvPr>
            <p:ph type="sldNum" sz="quarter" idx="12"/>
          </p:nvPr>
        </p:nvSpPr>
        <p:spPr>
          <a:solidFill>
            <a:schemeClr val="accent3">
              <a:lumMod val="75000"/>
            </a:schemeClr>
          </a:solidFill>
        </p:spPr>
        <p:txBody>
          <a:bodyPr/>
          <a:lstStyle/>
          <a:p>
            <a:fld id="{9859B70A-3D6B-48AF-BC25-30E4A952CF89}" type="slidenum">
              <a:rPr lang="en-IN" smtClean="0"/>
              <a:pPr/>
              <a:t>4</a:t>
            </a:fld>
            <a:endParaRPr lang="en-IN" dirty="0"/>
          </a:p>
        </p:txBody>
      </p:sp>
      <p:sp>
        <p:nvSpPr>
          <p:cNvPr id="3" name="Title 2"/>
          <p:cNvSpPr>
            <a:spLocks noGrp="1"/>
          </p:cNvSpPr>
          <p:nvPr>
            <p:ph type="title"/>
          </p:nvPr>
        </p:nvSpPr>
        <p:spPr/>
        <p:txBody>
          <a:bodyPr/>
          <a:lstStyle/>
          <a:p>
            <a:r>
              <a:rPr lang="es-CO" dirty="0" smtClean="0"/>
              <a:t>Modelo </a:t>
            </a:r>
            <a:r>
              <a:rPr lang="es-CO" dirty="0"/>
              <a:t>físico </a:t>
            </a:r>
            <a:endParaRPr lang="en-IN" dirty="0"/>
          </a:p>
        </p:txBody>
      </p:sp>
      <p:sp>
        <p:nvSpPr>
          <p:cNvPr id="85" name="Freeform 84"/>
          <p:cNvSpPr/>
          <p:nvPr/>
        </p:nvSpPr>
        <p:spPr>
          <a:xfrm>
            <a:off x="890285" y="3222086"/>
            <a:ext cx="1673979" cy="1761761"/>
          </a:xfrm>
          <a:custGeom>
            <a:avLst/>
            <a:gdLst>
              <a:gd name="connsiteX0" fmla="*/ 580401 w 2029527"/>
              <a:gd name="connsiteY0" fmla="*/ 382259 h 2135954"/>
              <a:gd name="connsiteX1" fmla="*/ 363213 w 2029527"/>
              <a:gd name="connsiteY1" fmla="*/ 599447 h 2135954"/>
              <a:gd name="connsiteX2" fmla="*/ 363213 w 2029527"/>
              <a:gd name="connsiteY2" fmla="*/ 1536507 h 2135954"/>
              <a:gd name="connsiteX3" fmla="*/ 580401 w 2029527"/>
              <a:gd name="connsiteY3" fmla="*/ 1753695 h 2135954"/>
              <a:gd name="connsiteX4" fmla="*/ 1449127 w 2029527"/>
              <a:gd name="connsiteY4" fmla="*/ 1753695 h 2135954"/>
              <a:gd name="connsiteX5" fmla="*/ 1666315 w 2029527"/>
              <a:gd name="connsiteY5" fmla="*/ 1536507 h 2135954"/>
              <a:gd name="connsiteX6" fmla="*/ 1666315 w 2029527"/>
              <a:gd name="connsiteY6" fmla="*/ 599447 h 2135954"/>
              <a:gd name="connsiteX7" fmla="*/ 1449127 w 2029527"/>
              <a:gd name="connsiteY7" fmla="*/ 382259 h 2135954"/>
              <a:gd name="connsiteX8" fmla="*/ 338261 w 2029527"/>
              <a:gd name="connsiteY8" fmla="*/ 0 h 2135954"/>
              <a:gd name="connsiteX9" fmla="*/ 1691266 w 2029527"/>
              <a:gd name="connsiteY9" fmla="*/ 0 h 2135954"/>
              <a:gd name="connsiteX10" fmla="*/ 2029527 w 2029527"/>
              <a:gd name="connsiteY10" fmla="*/ 338261 h 2135954"/>
              <a:gd name="connsiteX11" fmla="*/ 2029527 w 2029527"/>
              <a:gd name="connsiteY11" fmla="*/ 1797693 h 2135954"/>
              <a:gd name="connsiteX12" fmla="*/ 1691266 w 2029527"/>
              <a:gd name="connsiteY12" fmla="*/ 2135954 h 2135954"/>
              <a:gd name="connsiteX13" fmla="*/ 338261 w 2029527"/>
              <a:gd name="connsiteY13" fmla="*/ 2135954 h 2135954"/>
              <a:gd name="connsiteX14" fmla="*/ 0 w 2029527"/>
              <a:gd name="connsiteY14" fmla="*/ 1797693 h 2135954"/>
              <a:gd name="connsiteX15" fmla="*/ 0 w 2029527"/>
              <a:gd name="connsiteY15" fmla="*/ 338261 h 2135954"/>
              <a:gd name="connsiteX16" fmla="*/ 338261 w 2029527"/>
              <a:gd name="connsiteY16" fmla="*/ 0 h 2135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29527" h="2135954">
                <a:moveTo>
                  <a:pt x="580401" y="382259"/>
                </a:moveTo>
                <a:cubicBezTo>
                  <a:pt x="460451" y="382259"/>
                  <a:pt x="363213" y="479497"/>
                  <a:pt x="363213" y="599447"/>
                </a:cubicBezTo>
                <a:lnTo>
                  <a:pt x="363213" y="1536507"/>
                </a:lnTo>
                <a:cubicBezTo>
                  <a:pt x="363213" y="1656457"/>
                  <a:pt x="460451" y="1753695"/>
                  <a:pt x="580401" y="1753695"/>
                </a:cubicBezTo>
                <a:lnTo>
                  <a:pt x="1449127" y="1753695"/>
                </a:lnTo>
                <a:cubicBezTo>
                  <a:pt x="1569077" y="1753695"/>
                  <a:pt x="1666315" y="1656457"/>
                  <a:pt x="1666315" y="1536507"/>
                </a:cubicBezTo>
                <a:lnTo>
                  <a:pt x="1666315" y="599447"/>
                </a:lnTo>
                <a:cubicBezTo>
                  <a:pt x="1666315" y="479497"/>
                  <a:pt x="1569077" y="382259"/>
                  <a:pt x="1449127" y="382259"/>
                </a:cubicBezTo>
                <a:close/>
                <a:moveTo>
                  <a:pt x="338261" y="0"/>
                </a:moveTo>
                <a:lnTo>
                  <a:pt x="1691266" y="0"/>
                </a:lnTo>
                <a:cubicBezTo>
                  <a:pt x="1878082" y="0"/>
                  <a:pt x="2029527" y="151445"/>
                  <a:pt x="2029527" y="338261"/>
                </a:cubicBezTo>
                <a:lnTo>
                  <a:pt x="2029527" y="1797693"/>
                </a:lnTo>
                <a:cubicBezTo>
                  <a:pt x="2029527" y="1984509"/>
                  <a:pt x="1878082" y="2135954"/>
                  <a:pt x="1691266" y="2135954"/>
                </a:cubicBezTo>
                <a:lnTo>
                  <a:pt x="338261" y="2135954"/>
                </a:lnTo>
                <a:cubicBezTo>
                  <a:pt x="151445" y="2135954"/>
                  <a:pt x="0" y="1984509"/>
                  <a:pt x="0" y="1797693"/>
                </a:cubicBezTo>
                <a:lnTo>
                  <a:pt x="0" y="338261"/>
                </a:lnTo>
                <a:cubicBezTo>
                  <a:pt x="0" y="151445"/>
                  <a:pt x="151445" y="0"/>
                  <a:pt x="338261" y="0"/>
                </a:cubicBezTo>
                <a:close/>
              </a:path>
            </a:pathLst>
          </a:custGeom>
          <a:solidFill>
            <a:schemeClr val="accent3"/>
          </a:solidFill>
          <a:ln>
            <a:noFill/>
          </a:ln>
          <a:scene3d>
            <a:camera prst="isometricTopUp"/>
            <a:lightRig rig="threePt" dir="t"/>
          </a:scene3d>
          <a:sp3d prstMaterial="matte">
            <a:bevelT w="0" h="25400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sp>
        <p:nvSpPr>
          <p:cNvPr id="86" name="Freeform 85"/>
          <p:cNvSpPr/>
          <p:nvPr/>
        </p:nvSpPr>
        <p:spPr>
          <a:xfrm>
            <a:off x="890285" y="2766593"/>
            <a:ext cx="1673979" cy="1761761"/>
          </a:xfrm>
          <a:custGeom>
            <a:avLst/>
            <a:gdLst>
              <a:gd name="connsiteX0" fmla="*/ 580401 w 2029527"/>
              <a:gd name="connsiteY0" fmla="*/ 382259 h 2135954"/>
              <a:gd name="connsiteX1" fmla="*/ 363213 w 2029527"/>
              <a:gd name="connsiteY1" fmla="*/ 599447 h 2135954"/>
              <a:gd name="connsiteX2" fmla="*/ 363213 w 2029527"/>
              <a:gd name="connsiteY2" fmla="*/ 1536507 h 2135954"/>
              <a:gd name="connsiteX3" fmla="*/ 580401 w 2029527"/>
              <a:gd name="connsiteY3" fmla="*/ 1753695 h 2135954"/>
              <a:gd name="connsiteX4" fmla="*/ 1449127 w 2029527"/>
              <a:gd name="connsiteY4" fmla="*/ 1753695 h 2135954"/>
              <a:gd name="connsiteX5" fmla="*/ 1666315 w 2029527"/>
              <a:gd name="connsiteY5" fmla="*/ 1536507 h 2135954"/>
              <a:gd name="connsiteX6" fmla="*/ 1666315 w 2029527"/>
              <a:gd name="connsiteY6" fmla="*/ 599447 h 2135954"/>
              <a:gd name="connsiteX7" fmla="*/ 1449127 w 2029527"/>
              <a:gd name="connsiteY7" fmla="*/ 382259 h 2135954"/>
              <a:gd name="connsiteX8" fmla="*/ 338261 w 2029527"/>
              <a:gd name="connsiteY8" fmla="*/ 0 h 2135954"/>
              <a:gd name="connsiteX9" fmla="*/ 1691266 w 2029527"/>
              <a:gd name="connsiteY9" fmla="*/ 0 h 2135954"/>
              <a:gd name="connsiteX10" fmla="*/ 2029527 w 2029527"/>
              <a:gd name="connsiteY10" fmla="*/ 338261 h 2135954"/>
              <a:gd name="connsiteX11" fmla="*/ 2029527 w 2029527"/>
              <a:gd name="connsiteY11" fmla="*/ 1797693 h 2135954"/>
              <a:gd name="connsiteX12" fmla="*/ 1691266 w 2029527"/>
              <a:gd name="connsiteY12" fmla="*/ 2135954 h 2135954"/>
              <a:gd name="connsiteX13" fmla="*/ 338261 w 2029527"/>
              <a:gd name="connsiteY13" fmla="*/ 2135954 h 2135954"/>
              <a:gd name="connsiteX14" fmla="*/ 0 w 2029527"/>
              <a:gd name="connsiteY14" fmla="*/ 1797693 h 2135954"/>
              <a:gd name="connsiteX15" fmla="*/ 0 w 2029527"/>
              <a:gd name="connsiteY15" fmla="*/ 338261 h 2135954"/>
              <a:gd name="connsiteX16" fmla="*/ 338261 w 2029527"/>
              <a:gd name="connsiteY16" fmla="*/ 0 h 2135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29527" h="2135954">
                <a:moveTo>
                  <a:pt x="580401" y="382259"/>
                </a:moveTo>
                <a:cubicBezTo>
                  <a:pt x="460451" y="382259"/>
                  <a:pt x="363213" y="479497"/>
                  <a:pt x="363213" y="599447"/>
                </a:cubicBezTo>
                <a:lnTo>
                  <a:pt x="363213" y="1536507"/>
                </a:lnTo>
                <a:cubicBezTo>
                  <a:pt x="363213" y="1656457"/>
                  <a:pt x="460451" y="1753695"/>
                  <a:pt x="580401" y="1753695"/>
                </a:cubicBezTo>
                <a:lnTo>
                  <a:pt x="1449127" y="1753695"/>
                </a:lnTo>
                <a:cubicBezTo>
                  <a:pt x="1569077" y="1753695"/>
                  <a:pt x="1666315" y="1656457"/>
                  <a:pt x="1666315" y="1536507"/>
                </a:cubicBezTo>
                <a:lnTo>
                  <a:pt x="1666315" y="599447"/>
                </a:lnTo>
                <a:cubicBezTo>
                  <a:pt x="1666315" y="479497"/>
                  <a:pt x="1569077" y="382259"/>
                  <a:pt x="1449127" y="382259"/>
                </a:cubicBezTo>
                <a:close/>
                <a:moveTo>
                  <a:pt x="338261" y="0"/>
                </a:moveTo>
                <a:lnTo>
                  <a:pt x="1691266" y="0"/>
                </a:lnTo>
                <a:cubicBezTo>
                  <a:pt x="1878082" y="0"/>
                  <a:pt x="2029527" y="151445"/>
                  <a:pt x="2029527" y="338261"/>
                </a:cubicBezTo>
                <a:lnTo>
                  <a:pt x="2029527" y="1797693"/>
                </a:lnTo>
                <a:cubicBezTo>
                  <a:pt x="2029527" y="1984509"/>
                  <a:pt x="1878082" y="2135954"/>
                  <a:pt x="1691266" y="2135954"/>
                </a:cubicBezTo>
                <a:lnTo>
                  <a:pt x="338261" y="2135954"/>
                </a:lnTo>
                <a:cubicBezTo>
                  <a:pt x="151445" y="2135954"/>
                  <a:pt x="0" y="1984509"/>
                  <a:pt x="0" y="1797693"/>
                </a:cubicBezTo>
                <a:lnTo>
                  <a:pt x="0" y="338261"/>
                </a:lnTo>
                <a:cubicBezTo>
                  <a:pt x="0" y="151445"/>
                  <a:pt x="151445" y="0"/>
                  <a:pt x="338261" y="0"/>
                </a:cubicBezTo>
                <a:close/>
              </a:path>
            </a:pathLst>
          </a:custGeom>
          <a:solidFill>
            <a:schemeClr val="accent4"/>
          </a:solidFill>
          <a:ln>
            <a:noFill/>
          </a:ln>
          <a:scene3d>
            <a:camera prst="isometricTopUp"/>
            <a:lightRig rig="threePt" dir="t"/>
          </a:scene3d>
          <a:sp3d prstMaterial="matte">
            <a:bevelT w="0" h="25400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3" dirty="0"/>
          </a:p>
        </p:txBody>
      </p:sp>
      <p:grpSp>
        <p:nvGrpSpPr>
          <p:cNvPr id="18" name="Group 17"/>
          <p:cNvGrpSpPr/>
          <p:nvPr/>
        </p:nvGrpSpPr>
        <p:grpSpPr>
          <a:xfrm>
            <a:off x="6523352" y="3755942"/>
            <a:ext cx="2268000" cy="93671"/>
            <a:chOff x="7090417" y="4377747"/>
            <a:chExt cx="3544887" cy="124894"/>
          </a:xfrm>
        </p:grpSpPr>
        <p:sp>
          <p:nvSpPr>
            <p:cNvPr id="19" name="Rectangle 5"/>
            <p:cNvSpPr>
              <a:spLocks noChangeArrowheads="1"/>
            </p:cNvSpPr>
            <p:nvPr/>
          </p:nvSpPr>
          <p:spPr bwMode="auto">
            <a:xfrm>
              <a:off x="8864289" y="4377747"/>
              <a:ext cx="557213" cy="124894"/>
            </a:xfrm>
            <a:prstGeom prst="parallelogram">
              <a:avLst/>
            </a:pr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20" name="Freeform 6"/>
            <p:cNvSpPr>
              <a:spLocks/>
            </p:cNvSpPr>
            <p:nvPr/>
          </p:nvSpPr>
          <p:spPr bwMode="auto">
            <a:xfrm>
              <a:off x="7090417" y="4377747"/>
              <a:ext cx="600075" cy="124894"/>
            </a:xfrm>
            <a:prstGeom prst="parallelogram">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21" name="Rectangle 7"/>
            <p:cNvSpPr>
              <a:spLocks noChangeArrowheads="1"/>
            </p:cNvSpPr>
            <p:nvPr/>
          </p:nvSpPr>
          <p:spPr bwMode="auto">
            <a:xfrm>
              <a:off x="7718749" y="4377747"/>
              <a:ext cx="544513" cy="124894"/>
            </a:xfrm>
            <a:prstGeom prst="parallelogram">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22" name="Rectangle 8"/>
            <p:cNvSpPr>
              <a:spLocks noChangeArrowheads="1"/>
            </p:cNvSpPr>
            <p:nvPr/>
          </p:nvSpPr>
          <p:spPr bwMode="auto">
            <a:xfrm>
              <a:off x="8291519" y="4377747"/>
              <a:ext cx="544513" cy="124894"/>
            </a:xfrm>
            <a:prstGeom prst="parallelogram">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23" name="Rectangle 9"/>
            <p:cNvSpPr>
              <a:spLocks noChangeArrowheads="1"/>
            </p:cNvSpPr>
            <p:nvPr/>
          </p:nvSpPr>
          <p:spPr bwMode="auto">
            <a:xfrm>
              <a:off x="9449759" y="4377747"/>
              <a:ext cx="544513" cy="124894"/>
            </a:xfrm>
            <a:prstGeom prst="parallelogram">
              <a:avLst/>
            </a:pr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24" name="Freeform 10"/>
            <p:cNvSpPr>
              <a:spLocks/>
            </p:cNvSpPr>
            <p:nvPr/>
          </p:nvSpPr>
          <p:spPr bwMode="auto">
            <a:xfrm>
              <a:off x="10022529" y="4377747"/>
              <a:ext cx="612775" cy="124894"/>
            </a:xfrm>
            <a:prstGeom prst="parallelogram">
              <a:avLst/>
            </a:prstGeom>
            <a:solidFill>
              <a:schemeClr val="bg1">
                <a:lumMod val="95000"/>
              </a:schemeClr>
            </a:solidFill>
            <a:ln w="3175">
              <a:noFill/>
            </a:ln>
          </p:spPr>
          <p:txBody>
            <a:bodyPr vert="horz" wrap="square" lIns="68580" tIns="34290" rIns="68580" bIns="34290" numCol="1" anchor="t" anchorCtr="0" compatLnSpc="1">
              <a:prstTxWarp prst="textNoShape">
                <a:avLst/>
              </a:prstTxWarp>
            </a:bodyPr>
            <a:lstStyle/>
            <a:p>
              <a:endParaRPr lang="en-IN" sz="1053" dirty="0"/>
            </a:p>
          </p:txBody>
        </p:sp>
      </p:grpSp>
      <p:grpSp>
        <p:nvGrpSpPr>
          <p:cNvPr id="25" name="Group 24"/>
          <p:cNvGrpSpPr/>
          <p:nvPr/>
        </p:nvGrpSpPr>
        <p:grpSpPr>
          <a:xfrm>
            <a:off x="6523352" y="3248083"/>
            <a:ext cx="2268000" cy="93671"/>
            <a:chOff x="7087242" y="4841381"/>
            <a:chExt cx="3544887" cy="124894"/>
          </a:xfrm>
        </p:grpSpPr>
        <p:sp>
          <p:nvSpPr>
            <p:cNvPr id="26" name="Rectangle 5"/>
            <p:cNvSpPr>
              <a:spLocks noChangeArrowheads="1"/>
            </p:cNvSpPr>
            <p:nvPr/>
          </p:nvSpPr>
          <p:spPr bwMode="auto">
            <a:xfrm>
              <a:off x="8861114" y="4841381"/>
              <a:ext cx="557213" cy="124894"/>
            </a:xfrm>
            <a:prstGeom prst="parallelogram">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27" name="Freeform 6"/>
            <p:cNvSpPr>
              <a:spLocks/>
            </p:cNvSpPr>
            <p:nvPr/>
          </p:nvSpPr>
          <p:spPr bwMode="auto">
            <a:xfrm>
              <a:off x="7087242" y="4841381"/>
              <a:ext cx="600075" cy="124894"/>
            </a:xfrm>
            <a:prstGeom prst="parallelogram">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28" name="Rectangle 7"/>
            <p:cNvSpPr>
              <a:spLocks noChangeArrowheads="1"/>
            </p:cNvSpPr>
            <p:nvPr/>
          </p:nvSpPr>
          <p:spPr bwMode="auto">
            <a:xfrm>
              <a:off x="7715574" y="4841381"/>
              <a:ext cx="544513" cy="124894"/>
            </a:xfrm>
            <a:prstGeom prst="parallelogram">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29" name="Rectangle 8"/>
            <p:cNvSpPr>
              <a:spLocks noChangeArrowheads="1"/>
            </p:cNvSpPr>
            <p:nvPr/>
          </p:nvSpPr>
          <p:spPr bwMode="auto">
            <a:xfrm>
              <a:off x="8288344" y="4841381"/>
              <a:ext cx="544513" cy="124894"/>
            </a:xfrm>
            <a:prstGeom prst="parallelogram">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30" name="Rectangle 9"/>
            <p:cNvSpPr>
              <a:spLocks noChangeArrowheads="1"/>
            </p:cNvSpPr>
            <p:nvPr/>
          </p:nvSpPr>
          <p:spPr bwMode="auto">
            <a:xfrm>
              <a:off x="9446584" y="4841381"/>
              <a:ext cx="544513" cy="124894"/>
            </a:xfrm>
            <a:prstGeom prst="parallelogram">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IN" sz="1053" dirty="0"/>
            </a:p>
          </p:txBody>
        </p:sp>
        <p:sp>
          <p:nvSpPr>
            <p:cNvPr id="31" name="Freeform 10"/>
            <p:cNvSpPr>
              <a:spLocks/>
            </p:cNvSpPr>
            <p:nvPr/>
          </p:nvSpPr>
          <p:spPr bwMode="auto">
            <a:xfrm>
              <a:off x="10019354" y="4841381"/>
              <a:ext cx="612775" cy="124894"/>
            </a:xfrm>
            <a:prstGeom prst="parallelogram">
              <a:avLst/>
            </a:prstGeom>
            <a:solidFill>
              <a:schemeClr val="accent4"/>
            </a:solidFill>
            <a:ln w="3175">
              <a:noFill/>
            </a:ln>
          </p:spPr>
          <p:txBody>
            <a:bodyPr vert="horz" wrap="square" lIns="68580" tIns="34290" rIns="68580" bIns="34290" numCol="1" anchor="t" anchorCtr="0" compatLnSpc="1">
              <a:prstTxWarp prst="textNoShape">
                <a:avLst/>
              </a:prstTxWarp>
            </a:bodyPr>
            <a:lstStyle/>
            <a:p>
              <a:endParaRPr lang="en-IN" sz="1053" dirty="0"/>
            </a:p>
          </p:txBody>
        </p:sp>
      </p:grpSp>
      <p:sp>
        <p:nvSpPr>
          <p:cNvPr id="51" name="Freeform 16"/>
          <p:cNvSpPr>
            <a:spLocks noEditPoints="1"/>
          </p:cNvSpPr>
          <p:nvPr/>
        </p:nvSpPr>
        <p:spPr bwMode="auto">
          <a:xfrm>
            <a:off x="8555462" y="3528462"/>
            <a:ext cx="195750" cy="184045"/>
          </a:xfrm>
          <a:custGeom>
            <a:avLst/>
            <a:gdLst>
              <a:gd name="T0" fmla="*/ 2905 w 3615"/>
              <a:gd name="T1" fmla="*/ 2070 h 3399"/>
              <a:gd name="T2" fmla="*/ 2965 w 3615"/>
              <a:gd name="T3" fmla="*/ 2296 h 3399"/>
              <a:gd name="T4" fmla="*/ 3180 w 3615"/>
              <a:gd name="T5" fmla="*/ 2296 h 3399"/>
              <a:gd name="T6" fmla="*/ 3247 w 3615"/>
              <a:gd name="T7" fmla="*/ 2090 h 3399"/>
              <a:gd name="T8" fmla="*/ 3072 w 3615"/>
              <a:gd name="T9" fmla="*/ 1962 h 3399"/>
              <a:gd name="T10" fmla="*/ 1323 w 3615"/>
              <a:gd name="T11" fmla="*/ 2409 h 3399"/>
              <a:gd name="T12" fmla="*/ 601 w 3615"/>
              <a:gd name="T13" fmla="*/ 3082 h 3399"/>
              <a:gd name="T14" fmla="*/ 270 w 3615"/>
              <a:gd name="T15" fmla="*/ 3326 h 3399"/>
              <a:gd name="T16" fmla="*/ 108 w 3615"/>
              <a:gd name="T17" fmla="*/ 3397 h 3399"/>
              <a:gd name="T18" fmla="*/ 70 w 3615"/>
              <a:gd name="T19" fmla="*/ 3395 h 3399"/>
              <a:gd name="T20" fmla="*/ 67 w 3615"/>
              <a:gd name="T21" fmla="*/ 3346 h 3399"/>
              <a:gd name="T22" fmla="*/ 141 w 3615"/>
              <a:gd name="T23" fmla="*/ 3177 h 3399"/>
              <a:gd name="T24" fmla="*/ 425 w 3615"/>
              <a:gd name="T25" fmla="*/ 2803 h 3399"/>
              <a:gd name="T26" fmla="*/ 1084 w 3615"/>
              <a:gd name="T27" fmla="*/ 2110 h 3399"/>
              <a:gd name="T28" fmla="*/ 3313 w 3615"/>
              <a:gd name="T29" fmla="*/ 1151 h 3399"/>
              <a:gd name="T30" fmla="*/ 3589 w 3615"/>
              <a:gd name="T31" fmla="*/ 1892 h 3399"/>
              <a:gd name="T32" fmla="*/ 3560 w 3615"/>
              <a:gd name="T33" fmla="*/ 2616 h 3399"/>
              <a:gd name="T34" fmla="*/ 3214 w 3615"/>
              <a:gd name="T35" fmla="*/ 3220 h 3399"/>
              <a:gd name="T36" fmla="*/ 2875 w 3615"/>
              <a:gd name="T37" fmla="*/ 3384 h 3399"/>
              <a:gd name="T38" fmla="*/ 2479 w 3615"/>
              <a:gd name="T39" fmla="*/ 3264 h 3399"/>
              <a:gd name="T40" fmla="*/ 1836 w 3615"/>
              <a:gd name="T41" fmla="*/ 2736 h 3399"/>
              <a:gd name="T42" fmla="*/ 1538 w 3615"/>
              <a:gd name="T43" fmla="*/ 2841 h 3399"/>
              <a:gd name="T44" fmla="*/ 1103 w 3615"/>
              <a:gd name="T45" fmla="*/ 3102 h 3399"/>
              <a:gd name="T46" fmla="*/ 1236 w 3615"/>
              <a:gd name="T47" fmla="*/ 2743 h 3399"/>
              <a:gd name="T48" fmla="*/ 1860 w 3615"/>
              <a:gd name="T49" fmla="*/ 2187 h 3399"/>
              <a:gd name="T50" fmla="*/ 1991 w 3615"/>
              <a:gd name="T51" fmla="*/ 2181 h 3399"/>
              <a:gd name="T52" fmla="*/ 3143 w 3615"/>
              <a:gd name="T53" fmla="*/ 1127 h 3399"/>
              <a:gd name="T54" fmla="*/ 699 w 3615"/>
              <a:gd name="T55" fmla="*/ 760 h 3399"/>
              <a:gd name="T56" fmla="*/ 485 w 3615"/>
              <a:gd name="T57" fmla="*/ 915 h 3399"/>
              <a:gd name="T58" fmla="*/ 568 w 3615"/>
              <a:gd name="T59" fmla="*/ 1166 h 3399"/>
              <a:gd name="T60" fmla="*/ 831 w 3615"/>
              <a:gd name="T61" fmla="*/ 1166 h 3399"/>
              <a:gd name="T62" fmla="*/ 912 w 3615"/>
              <a:gd name="T63" fmla="*/ 915 h 3399"/>
              <a:gd name="T64" fmla="*/ 699 w 3615"/>
              <a:gd name="T65" fmla="*/ 760 h 3399"/>
              <a:gd name="T66" fmla="*/ 1485 w 3615"/>
              <a:gd name="T67" fmla="*/ 531 h 3399"/>
              <a:gd name="T68" fmla="*/ 1519 w 3615"/>
              <a:gd name="T69" fmla="*/ 744 h 3399"/>
              <a:gd name="T70" fmla="*/ 1733 w 3615"/>
              <a:gd name="T71" fmla="*/ 778 h 3399"/>
              <a:gd name="T72" fmla="*/ 1832 w 3615"/>
              <a:gd name="T73" fmla="*/ 585 h 3399"/>
              <a:gd name="T74" fmla="*/ 1679 w 3615"/>
              <a:gd name="T75" fmla="*/ 433 h 3399"/>
              <a:gd name="T76" fmla="*/ 3410 w 3615"/>
              <a:gd name="T77" fmla="*/ 259 h 3399"/>
              <a:gd name="T78" fmla="*/ 3366 w 3615"/>
              <a:gd name="T79" fmla="*/ 663 h 3399"/>
              <a:gd name="T80" fmla="*/ 3075 w 3615"/>
              <a:gd name="T81" fmla="*/ 962 h 3399"/>
              <a:gd name="T82" fmla="*/ 2794 w 3615"/>
              <a:gd name="T83" fmla="*/ 1023 h 3399"/>
              <a:gd name="T84" fmla="*/ 2446 w 3615"/>
              <a:gd name="T85" fmla="*/ 497 h 3399"/>
              <a:gd name="T86" fmla="*/ 2598 w 3615"/>
              <a:gd name="T87" fmla="*/ 246 h 3399"/>
              <a:gd name="T88" fmla="*/ 2776 w 3615"/>
              <a:gd name="T89" fmla="*/ 198 h 3399"/>
              <a:gd name="T90" fmla="*/ 3103 w 3615"/>
              <a:gd name="T91" fmla="*/ 217 h 3399"/>
              <a:gd name="T92" fmla="*/ 3363 w 3615"/>
              <a:gd name="T93" fmla="*/ 15 h 3399"/>
              <a:gd name="T94" fmla="*/ 2054 w 3615"/>
              <a:gd name="T95" fmla="*/ 109 h 3399"/>
              <a:gd name="T96" fmla="*/ 2265 w 3615"/>
              <a:gd name="T97" fmla="*/ 494 h 3399"/>
              <a:gd name="T98" fmla="*/ 1254 w 3615"/>
              <a:gd name="T99" fmla="*/ 1517 h 3399"/>
              <a:gd name="T100" fmla="*/ 1293 w 3615"/>
              <a:gd name="T101" fmla="*/ 1649 h 3399"/>
              <a:gd name="T102" fmla="*/ 537 w 3615"/>
              <a:gd name="T103" fmla="*/ 2415 h 3399"/>
              <a:gd name="T104" fmla="*/ 109 w 3615"/>
              <a:gd name="T105" fmla="*/ 2056 h 3399"/>
              <a:gd name="T106" fmla="*/ 2 w 3615"/>
              <a:gd name="T107" fmla="*/ 1330 h 3399"/>
              <a:gd name="T108" fmla="*/ 191 w 3615"/>
              <a:gd name="T109" fmla="*/ 674 h 3399"/>
              <a:gd name="T110" fmla="*/ 667 w 3615"/>
              <a:gd name="T111" fmla="*/ 197 h 3399"/>
              <a:gd name="T112" fmla="*/ 1332 w 3615"/>
              <a:gd name="T113" fmla="*/ 2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15" h="3399">
                <a:moveTo>
                  <a:pt x="3072" y="1962"/>
                </a:moveTo>
                <a:lnTo>
                  <a:pt x="3044" y="1964"/>
                </a:lnTo>
                <a:lnTo>
                  <a:pt x="3015" y="1971"/>
                </a:lnTo>
                <a:lnTo>
                  <a:pt x="2989" y="1982"/>
                </a:lnTo>
                <a:lnTo>
                  <a:pt x="2965" y="1997"/>
                </a:lnTo>
                <a:lnTo>
                  <a:pt x="2943" y="2016"/>
                </a:lnTo>
                <a:lnTo>
                  <a:pt x="2921" y="2041"/>
                </a:lnTo>
                <a:lnTo>
                  <a:pt x="2905" y="2070"/>
                </a:lnTo>
                <a:lnTo>
                  <a:pt x="2894" y="2100"/>
                </a:lnTo>
                <a:lnTo>
                  <a:pt x="2889" y="2131"/>
                </a:lnTo>
                <a:lnTo>
                  <a:pt x="2889" y="2162"/>
                </a:lnTo>
                <a:lnTo>
                  <a:pt x="2894" y="2193"/>
                </a:lnTo>
                <a:lnTo>
                  <a:pt x="2905" y="2223"/>
                </a:lnTo>
                <a:lnTo>
                  <a:pt x="2921" y="2252"/>
                </a:lnTo>
                <a:lnTo>
                  <a:pt x="2943" y="2277"/>
                </a:lnTo>
                <a:lnTo>
                  <a:pt x="2965" y="2296"/>
                </a:lnTo>
                <a:lnTo>
                  <a:pt x="2989" y="2311"/>
                </a:lnTo>
                <a:lnTo>
                  <a:pt x="3015" y="2322"/>
                </a:lnTo>
                <a:lnTo>
                  <a:pt x="3044" y="2329"/>
                </a:lnTo>
                <a:lnTo>
                  <a:pt x="3072" y="2331"/>
                </a:lnTo>
                <a:lnTo>
                  <a:pt x="3102" y="2329"/>
                </a:lnTo>
                <a:lnTo>
                  <a:pt x="3130" y="2322"/>
                </a:lnTo>
                <a:lnTo>
                  <a:pt x="3156" y="2311"/>
                </a:lnTo>
                <a:lnTo>
                  <a:pt x="3180" y="2296"/>
                </a:lnTo>
                <a:lnTo>
                  <a:pt x="3202" y="2277"/>
                </a:lnTo>
                <a:lnTo>
                  <a:pt x="3222" y="2255"/>
                </a:lnTo>
                <a:lnTo>
                  <a:pt x="3236" y="2230"/>
                </a:lnTo>
                <a:lnTo>
                  <a:pt x="3247" y="2203"/>
                </a:lnTo>
                <a:lnTo>
                  <a:pt x="3254" y="2176"/>
                </a:lnTo>
                <a:lnTo>
                  <a:pt x="3256" y="2147"/>
                </a:lnTo>
                <a:lnTo>
                  <a:pt x="3254" y="2117"/>
                </a:lnTo>
                <a:lnTo>
                  <a:pt x="3247" y="2090"/>
                </a:lnTo>
                <a:lnTo>
                  <a:pt x="3236" y="2063"/>
                </a:lnTo>
                <a:lnTo>
                  <a:pt x="3222" y="2038"/>
                </a:lnTo>
                <a:lnTo>
                  <a:pt x="3202" y="2016"/>
                </a:lnTo>
                <a:lnTo>
                  <a:pt x="3180" y="1997"/>
                </a:lnTo>
                <a:lnTo>
                  <a:pt x="3156" y="1982"/>
                </a:lnTo>
                <a:lnTo>
                  <a:pt x="3130" y="1971"/>
                </a:lnTo>
                <a:lnTo>
                  <a:pt x="3102" y="1964"/>
                </a:lnTo>
                <a:lnTo>
                  <a:pt x="3072" y="1962"/>
                </a:lnTo>
                <a:close/>
                <a:moveTo>
                  <a:pt x="1433" y="1761"/>
                </a:moveTo>
                <a:lnTo>
                  <a:pt x="1703" y="2029"/>
                </a:lnTo>
                <a:lnTo>
                  <a:pt x="1695" y="2037"/>
                </a:lnTo>
                <a:lnTo>
                  <a:pt x="1687" y="2045"/>
                </a:lnTo>
                <a:lnTo>
                  <a:pt x="1621" y="2111"/>
                </a:lnTo>
                <a:lnTo>
                  <a:pt x="1525" y="2209"/>
                </a:lnTo>
                <a:lnTo>
                  <a:pt x="1425" y="2308"/>
                </a:lnTo>
                <a:lnTo>
                  <a:pt x="1323" y="2409"/>
                </a:lnTo>
                <a:lnTo>
                  <a:pt x="1220" y="2509"/>
                </a:lnTo>
                <a:lnTo>
                  <a:pt x="1118" y="2610"/>
                </a:lnTo>
                <a:lnTo>
                  <a:pt x="1015" y="2708"/>
                </a:lnTo>
                <a:lnTo>
                  <a:pt x="914" y="2803"/>
                </a:lnTo>
                <a:lnTo>
                  <a:pt x="814" y="2895"/>
                </a:lnTo>
                <a:lnTo>
                  <a:pt x="716" y="2982"/>
                </a:lnTo>
                <a:lnTo>
                  <a:pt x="657" y="3035"/>
                </a:lnTo>
                <a:lnTo>
                  <a:pt x="601" y="3082"/>
                </a:lnTo>
                <a:lnTo>
                  <a:pt x="548" y="3125"/>
                </a:lnTo>
                <a:lnTo>
                  <a:pt x="498" y="3164"/>
                </a:lnTo>
                <a:lnTo>
                  <a:pt x="452" y="3200"/>
                </a:lnTo>
                <a:lnTo>
                  <a:pt x="409" y="3232"/>
                </a:lnTo>
                <a:lnTo>
                  <a:pt x="371" y="3260"/>
                </a:lnTo>
                <a:lnTo>
                  <a:pt x="333" y="3286"/>
                </a:lnTo>
                <a:lnTo>
                  <a:pt x="300" y="3308"/>
                </a:lnTo>
                <a:lnTo>
                  <a:pt x="270" y="3326"/>
                </a:lnTo>
                <a:lnTo>
                  <a:pt x="241" y="3343"/>
                </a:lnTo>
                <a:lnTo>
                  <a:pt x="216" y="3356"/>
                </a:lnTo>
                <a:lnTo>
                  <a:pt x="191" y="3368"/>
                </a:lnTo>
                <a:lnTo>
                  <a:pt x="171" y="3377"/>
                </a:lnTo>
                <a:lnTo>
                  <a:pt x="152" y="3385"/>
                </a:lnTo>
                <a:lnTo>
                  <a:pt x="135" y="3390"/>
                </a:lnTo>
                <a:lnTo>
                  <a:pt x="121" y="3395"/>
                </a:lnTo>
                <a:lnTo>
                  <a:pt x="108" y="3397"/>
                </a:lnTo>
                <a:lnTo>
                  <a:pt x="97" y="3398"/>
                </a:lnTo>
                <a:lnTo>
                  <a:pt x="87" y="3399"/>
                </a:lnTo>
                <a:lnTo>
                  <a:pt x="84" y="3399"/>
                </a:lnTo>
                <a:lnTo>
                  <a:pt x="80" y="3398"/>
                </a:lnTo>
                <a:lnTo>
                  <a:pt x="77" y="3398"/>
                </a:lnTo>
                <a:lnTo>
                  <a:pt x="74" y="3397"/>
                </a:lnTo>
                <a:lnTo>
                  <a:pt x="70" y="3395"/>
                </a:lnTo>
                <a:lnTo>
                  <a:pt x="70" y="3395"/>
                </a:lnTo>
                <a:lnTo>
                  <a:pt x="69" y="3393"/>
                </a:lnTo>
                <a:lnTo>
                  <a:pt x="68" y="3390"/>
                </a:lnTo>
                <a:lnTo>
                  <a:pt x="67" y="3387"/>
                </a:lnTo>
                <a:lnTo>
                  <a:pt x="66" y="3381"/>
                </a:lnTo>
                <a:lnTo>
                  <a:pt x="65" y="3375"/>
                </a:lnTo>
                <a:lnTo>
                  <a:pt x="65" y="3367"/>
                </a:lnTo>
                <a:lnTo>
                  <a:pt x="65" y="3357"/>
                </a:lnTo>
                <a:lnTo>
                  <a:pt x="67" y="3346"/>
                </a:lnTo>
                <a:lnTo>
                  <a:pt x="69" y="3333"/>
                </a:lnTo>
                <a:lnTo>
                  <a:pt x="74" y="3318"/>
                </a:lnTo>
                <a:lnTo>
                  <a:pt x="79" y="3300"/>
                </a:lnTo>
                <a:lnTo>
                  <a:pt x="87" y="3280"/>
                </a:lnTo>
                <a:lnTo>
                  <a:pt x="97" y="3258"/>
                </a:lnTo>
                <a:lnTo>
                  <a:pt x="109" y="3234"/>
                </a:lnTo>
                <a:lnTo>
                  <a:pt x="123" y="3206"/>
                </a:lnTo>
                <a:lnTo>
                  <a:pt x="141" y="3177"/>
                </a:lnTo>
                <a:lnTo>
                  <a:pt x="161" y="3145"/>
                </a:lnTo>
                <a:lnTo>
                  <a:pt x="185" y="3108"/>
                </a:lnTo>
                <a:lnTo>
                  <a:pt x="211" y="3070"/>
                </a:lnTo>
                <a:lnTo>
                  <a:pt x="242" y="3028"/>
                </a:lnTo>
                <a:lnTo>
                  <a:pt x="276" y="2984"/>
                </a:lnTo>
                <a:lnTo>
                  <a:pt x="314" y="2935"/>
                </a:lnTo>
                <a:lnTo>
                  <a:pt x="356" y="2883"/>
                </a:lnTo>
                <a:lnTo>
                  <a:pt x="425" y="2803"/>
                </a:lnTo>
                <a:lnTo>
                  <a:pt x="497" y="2721"/>
                </a:lnTo>
                <a:lnTo>
                  <a:pt x="574" y="2636"/>
                </a:lnTo>
                <a:lnTo>
                  <a:pt x="655" y="2549"/>
                </a:lnTo>
                <a:lnTo>
                  <a:pt x="738" y="2462"/>
                </a:lnTo>
                <a:lnTo>
                  <a:pt x="823" y="2374"/>
                </a:lnTo>
                <a:lnTo>
                  <a:pt x="910" y="2285"/>
                </a:lnTo>
                <a:lnTo>
                  <a:pt x="997" y="2197"/>
                </a:lnTo>
                <a:lnTo>
                  <a:pt x="1084" y="2110"/>
                </a:lnTo>
                <a:lnTo>
                  <a:pt x="1170" y="2023"/>
                </a:lnTo>
                <a:lnTo>
                  <a:pt x="1256" y="1938"/>
                </a:lnTo>
                <a:lnTo>
                  <a:pt x="1338" y="1855"/>
                </a:lnTo>
                <a:lnTo>
                  <a:pt x="1419" y="1775"/>
                </a:lnTo>
                <a:lnTo>
                  <a:pt x="1427" y="1767"/>
                </a:lnTo>
                <a:lnTo>
                  <a:pt x="1433" y="1761"/>
                </a:lnTo>
                <a:close/>
                <a:moveTo>
                  <a:pt x="3258" y="1061"/>
                </a:moveTo>
                <a:lnTo>
                  <a:pt x="3313" y="1151"/>
                </a:lnTo>
                <a:lnTo>
                  <a:pt x="3364" y="1241"/>
                </a:lnTo>
                <a:lnTo>
                  <a:pt x="3410" y="1331"/>
                </a:lnTo>
                <a:lnTo>
                  <a:pt x="3452" y="1424"/>
                </a:lnTo>
                <a:lnTo>
                  <a:pt x="3488" y="1517"/>
                </a:lnTo>
                <a:lnTo>
                  <a:pt x="3521" y="1610"/>
                </a:lnTo>
                <a:lnTo>
                  <a:pt x="3549" y="1703"/>
                </a:lnTo>
                <a:lnTo>
                  <a:pt x="3571" y="1798"/>
                </a:lnTo>
                <a:lnTo>
                  <a:pt x="3589" y="1892"/>
                </a:lnTo>
                <a:lnTo>
                  <a:pt x="3603" y="1985"/>
                </a:lnTo>
                <a:lnTo>
                  <a:pt x="3610" y="2079"/>
                </a:lnTo>
                <a:lnTo>
                  <a:pt x="3615" y="2171"/>
                </a:lnTo>
                <a:lnTo>
                  <a:pt x="3614" y="2263"/>
                </a:lnTo>
                <a:lnTo>
                  <a:pt x="3607" y="2353"/>
                </a:lnTo>
                <a:lnTo>
                  <a:pt x="3596" y="2442"/>
                </a:lnTo>
                <a:lnTo>
                  <a:pt x="3581" y="2530"/>
                </a:lnTo>
                <a:lnTo>
                  <a:pt x="3560" y="2616"/>
                </a:lnTo>
                <a:lnTo>
                  <a:pt x="3534" y="2701"/>
                </a:lnTo>
                <a:lnTo>
                  <a:pt x="3504" y="2782"/>
                </a:lnTo>
                <a:lnTo>
                  <a:pt x="3468" y="2862"/>
                </a:lnTo>
                <a:lnTo>
                  <a:pt x="3428" y="2940"/>
                </a:lnTo>
                <a:lnTo>
                  <a:pt x="3381" y="3014"/>
                </a:lnTo>
                <a:lnTo>
                  <a:pt x="3331" y="3085"/>
                </a:lnTo>
                <a:lnTo>
                  <a:pt x="3276" y="3155"/>
                </a:lnTo>
                <a:lnTo>
                  <a:pt x="3214" y="3220"/>
                </a:lnTo>
                <a:lnTo>
                  <a:pt x="3200" y="3234"/>
                </a:lnTo>
                <a:lnTo>
                  <a:pt x="3160" y="3269"/>
                </a:lnTo>
                <a:lnTo>
                  <a:pt x="3117" y="3299"/>
                </a:lnTo>
                <a:lnTo>
                  <a:pt x="3073" y="3325"/>
                </a:lnTo>
                <a:lnTo>
                  <a:pt x="3026" y="3347"/>
                </a:lnTo>
                <a:lnTo>
                  <a:pt x="2978" y="3364"/>
                </a:lnTo>
                <a:lnTo>
                  <a:pt x="2927" y="3377"/>
                </a:lnTo>
                <a:lnTo>
                  <a:pt x="2875" y="3384"/>
                </a:lnTo>
                <a:lnTo>
                  <a:pt x="2823" y="3387"/>
                </a:lnTo>
                <a:lnTo>
                  <a:pt x="2769" y="3384"/>
                </a:lnTo>
                <a:lnTo>
                  <a:pt x="2716" y="3376"/>
                </a:lnTo>
                <a:lnTo>
                  <a:pt x="2664" y="3364"/>
                </a:lnTo>
                <a:lnTo>
                  <a:pt x="2615" y="3345"/>
                </a:lnTo>
                <a:lnTo>
                  <a:pt x="2567" y="3323"/>
                </a:lnTo>
                <a:lnTo>
                  <a:pt x="2522" y="3295"/>
                </a:lnTo>
                <a:lnTo>
                  <a:pt x="2479" y="3264"/>
                </a:lnTo>
                <a:lnTo>
                  <a:pt x="2439" y="3227"/>
                </a:lnTo>
                <a:lnTo>
                  <a:pt x="2053" y="2841"/>
                </a:lnTo>
                <a:lnTo>
                  <a:pt x="2022" y="2813"/>
                </a:lnTo>
                <a:lnTo>
                  <a:pt x="1989" y="2789"/>
                </a:lnTo>
                <a:lnTo>
                  <a:pt x="1953" y="2769"/>
                </a:lnTo>
                <a:lnTo>
                  <a:pt x="1915" y="2754"/>
                </a:lnTo>
                <a:lnTo>
                  <a:pt x="1877" y="2743"/>
                </a:lnTo>
                <a:lnTo>
                  <a:pt x="1836" y="2736"/>
                </a:lnTo>
                <a:lnTo>
                  <a:pt x="1795" y="2734"/>
                </a:lnTo>
                <a:lnTo>
                  <a:pt x="1753" y="2736"/>
                </a:lnTo>
                <a:lnTo>
                  <a:pt x="1714" y="2743"/>
                </a:lnTo>
                <a:lnTo>
                  <a:pt x="1674" y="2754"/>
                </a:lnTo>
                <a:lnTo>
                  <a:pt x="1637" y="2769"/>
                </a:lnTo>
                <a:lnTo>
                  <a:pt x="1602" y="2789"/>
                </a:lnTo>
                <a:lnTo>
                  <a:pt x="1569" y="2813"/>
                </a:lnTo>
                <a:lnTo>
                  <a:pt x="1538" y="2841"/>
                </a:lnTo>
                <a:lnTo>
                  <a:pt x="1432" y="2946"/>
                </a:lnTo>
                <a:lnTo>
                  <a:pt x="1393" y="2983"/>
                </a:lnTo>
                <a:lnTo>
                  <a:pt x="1350" y="3014"/>
                </a:lnTo>
                <a:lnTo>
                  <a:pt x="1305" y="3041"/>
                </a:lnTo>
                <a:lnTo>
                  <a:pt x="1257" y="3064"/>
                </a:lnTo>
                <a:lnTo>
                  <a:pt x="1208" y="3082"/>
                </a:lnTo>
                <a:lnTo>
                  <a:pt x="1156" y="3094"/>
                </a:lnTo>
                <a:lnTo>
                  <a:pt x="1103" y="3102"/>
                </a:lnTo>
                <a:lnTo>
                  <a:pt x="1051" y="3105"/>
                </a:lnTo>
                <a:lnTo>
                  <a:pt x="991" y="3102"/>
                </a:lnTo>
                <a:lnTo>
                  <a:pt x="934" y="3092"/>
                </a:lnTo>
                <a:lnTo>
                  <a:pt x="879" y="3076"/>
                </a:lnTo>
                <a:lnTo>
                  <a:pt x="964" y="2999"/>
                </a:lnTo>
                <a:lnTo>
                  <a:pt x="1052" y="2918"/>
                </a:lnTo>
                <a:lnTo>
                  <a:pt x="1143" y="2832"/>
                </a:lnTo>
                <a:lnTo>
                  <a:pt x="1236" y="2743"/>
                </a:lnTo>
                <a:lnTo>
                  <a:pt x="1333" y="2648"/>
                </a:lnTo>
                <a:lnTo>
                  <a:pt x="1432" y="2551"/>
                </a:lnTo>
                <a:lnTo>
                  <a:pt x="1535" y="2450"/>
                </a:lnTo>
                <a:lnTo>
                  <a:pt x="1640" y="2345"/>
                </a:lnTo>
                <a:lnTo>
                  <a:pt x="1748" y="2237"/>
                </a:lnTo>
                <a:lnTo>
                  <a:pt x="1814" y="2171"/>
                </a:lnTo>
                <a:lnTo>
                  <a:pt x="1829" y="2156"/>
                </a:lnTo>
                <a:lnTo>
                  <a:pt x="1860" y="2187"/>
                </a:lnTo>
                <a:lnTo>
                  <a:pt x="1879" y="2201"/>
                </a:lnTo>
                <a:lnTo>
                  <a:pt x="1900" y="2210"/>
                </a:lnTo>
                <a:lnTo>
                  <a:pt x="1923" y="2213"/>
                </a:lnTo>
                <a:lnTo>
                  <a:pt x="1927" y="2213"/>
                </a:lnTo>
                <a:lnTo>
                  <a:pt x="1945" y="2210"/>
                </a:lnTo>
                <a:lnTo>
                  <a:pt x="1962" y="2203"/>
                </a:lnTo>
                <a:lnTo>
                  <a:pt x="1978" y="2193"/>
                </a:lnTo>
                <a:lnTo>
                  <a:pt x="1991" y="2181"/>
                </a:lnTo>
                <a:lnTo>
                  <a:pt x="2814" y="1201"/>
                </a:lnTo>
                <a:lnTo>
                  <a:pt x="2849" y="1200"/>
                </a:lnTo>
                <a:lnTo>
                  <a:pt x="2889" y="1197"/>
                </a:lnTo>
                <a:lnTo>
                  <a:pt x="2934" y="1191"/>
                </a:lnTo>
                <a:lnTo>
                  <a:pt x="2982" y="1183"/>
                </a:lnTo>
                <a:lnTo>
                  <a:pt x="3033" y="1168"/>
                </a:lnTo>
                <a:lnTo>
                  <a:pt x="3087" y="1151"/>
                </a:lnTo>
                <a:lnTo>
                  <a:pt x="3143" y="1127"/>
                </a:lnTo>
                <a:lnTo>
                  <a:pt x="3200" y="1098"/>
                </a:lnTo>
                <a:lnTo>
                  <a:pt x="3258" y="1061"/>
                </a:lnTo>
                <a:close/>
                <a:moveTo>
                  <a:pt x="2330" y="824"/>
                </a:moveTo>
                <a:lnTo>
                  <a:pt x="2638" y="1133"/>
                </a:lnTo>
                <a:lnTo>
                  <a:pt x="1917" y="1992"/>
                </a:lnTo>
                <a:lnTo>
                  <a:pt x="1472" y="1546"/>
                </a:lnTo>
                <a:lnTo>
                  <a:pt x="2330" y="824"/>
                </a:lnTo>
                <a:close/>
                <a:moveTo>
                  <a:pt x="699" y="760"/>
                </a:moveTo>
                <a:lnTo>
                  <a:pt x="663" y="763"/>
                </a:lnTo>
                <a:lnTo>
                  <a:pt x="629" y="771"/>
                </a:lnTo>
                <a:lnTo>
                  <a:pt x="597" y="784"/>
                </a:lnTo>
                <a:lnTo>
                  <a:pt x="568" y="803"/>
                </a:lnTo>
                <a:lnTo>
                  <a:pt x="540" y="826"/>
                </a:lnTo>
                <a:lnTo>
                  <a:pt x="517" y="852"/>
                </a:lnTo>
                <a:lnTo>
                  <a:pt x="499" y="882"/>
                </a:lnTo>
                <a:lnTo>
                  <a:pt x="485" y="915"/>
                </a:lnTo>
                <a:lnTo>
                  <a:pt x="477" y="949"/>
                </a:lnTo>
                <a:lnTo>
                  <a:pt x="474" y="984"/>
                </a:lnTo>
                <a:lnTo>
                  <a:pt x="477" y="1020"/>
                </a:lnTo>
                <a:lnTo>
                  <a:pt x="485" y="1054"/>
                </a:lnTo>
                <a:lnTo>
                  <a:pt x="499" y="1086"/>
                </a:lnTo>
                <a:lnTo>
                  <a:pt x="517" y="1116"/>
                </a:lnTo>
                <a:lnTo>
                  <a:pt x="540" y="1143"/>
                </a:lnTo>
                <a:lnTo>
                  <a:pt x="568" y="1166"/>
                </a:lnTo>
                <a:lnTo>
                  <a:pt x="597" y="1185"/>
                </a:lnTo>
                <a:lnTo>
                  <a:pt x="629" y="1198"/>
                </a:lnTo>
                <a:lnTo>
                  <a:pt x="663" y="1206"/>
                </a:lnTo>
                <a:lnTo>
                  <a:pt x="699" y="1209"/>
                </a:lnTo>
                <a:lnTo>
                  <a:pt x="734" y="1206"/>
                </a:lnTo>
                <a:lnTo>
                  <a:pt x="768" y="1198"/>
                </a:lnTo>
                <a:lnTo>
                  <a:pt x="801" y="1185"/>
                </a:lnTo>
                <a:lnTo>
                  <a:pt x="831" y="1166"/>
                </a:lnTo>
                <a:lnTo>
                  <a:pt x="857" y="1143"/>
                </a:lnTo>
                <a:lnTo>
                  <a:pt x="880" y="1116"/>
                </a:lnTo>
                <a:lnTo>
                  <a:pt x="899" y="1086"/>
                </a:lnTo>
                <a:lnTo>
                  <a:pt x="912" y="1054"/>
                </a:lnTo>
                <a:lnTo>
                  <a:pt x="921" y="1020"/>
                </a:lnTo>
                <a:lnTo>
                  <a:pt x="923" y="984"/>
                </a:lnTo>
                <a:lnTo>
                  <a:pt x="921" y="949"/>
                </a:lnTo>
                <a:lnTo>
                  <a:pt x="912" y="915"/>
                </a:lnTo>
                <a:lnTo>
                  <a:pt x="899" y="882"/>
                </a:lnTo>
                <a:lnTo>
                  <a:pt x="880" y="852"/>
                </a:lnTo>
                <a:lnTo>
                  <a:pt x="857" y="826"/>
                </a:lnTo>
                <a:lnTo>
                  <a:pt x="831" y="803"/>
                </a:lnTo>
                <a:lnTo>
                  <a:pt x="801" y="784"/>
                </a:lnTo>
                <a:lnTo>
                  <a:pt x="768" y="771"/>
                </a:lnTo>
                <a:lnTo>
                  <a:pt x="734" y="763"/>
                </a:lnTo>
                <a:lnTo>
                  <a:pt x="699" y="760"/>
                </a:lnTo>
                <a:close/>
                <a:moveTo>
                  <a:pt x="1649" y="429"/>
                </a:moveTo>
                <a:lnTo>
                  <a:pt x="1620" y="433"/>
                </a:lnTo>
                <a:lnTo>
                  <a:pt x="1593" y="439"/>
                </a:lnTo>
                <a:lnTo>
                  <a:pt x="1566" y="450"/>
                </a:lnTo>
                <a:lnTo>
                  <a:pt x="1541" y="465"/>
                </a:lnTo>
                <a:lnTo>
                  <a:pt x="1519" y="483"/>
                </a:lnTo>
                <a:lnTo>
                  <a:pt x="1500" y="506"/>
                </a:lnTo>
                <a:lnTo>
                  <a:pt x="1485" y="531"/>
                </a:lnTo>
                <a:lnTo>
                  <a:pt x="1474" y="557"/>
                </a:lnTo>
                <a:lnTo>
                  <a:pt x="1467" y="585"/>
                </a:lnTo>
                <a:lnTo>
                  <a:pt x="1465" y="614"/>
                </a:lnTo>
                <a:lnTo>
                  <a:pt x="1467" y="643"/>
                </a:lnTo>
                <a:lnTo>
                  <a:pt x="1474" y="672"/>
                </a:lnTo>
                <a:lnTo>
                  <a:pt x="1485" y="698"/>
                </a:lnTo>
                <a:lnTo>
                  <a:pt x="1500" y="722"/>
                </a:lnTo>
                <a:lnTo>
                  <a:pt x="1519" y="744"/>
                </a:lnTo>
                <a:lnTo>
                  <a:pt x="1541" y="763"/>
                </a:lnTo>
                <a:lnTo>
                  <a:pt x="1566" y="778"/>
                </a:lnTo>
                <a:lnTo>
                  <a:pt x="1593" y="789"/>
                </a:lnTo>
                <a:lnTo>
                  <a:pt x="1620" y="796"/>
                </a:lnTo>
                <a:lnTo>
                  <a:pt x="1649" y="798"/>
                </a:lnTo>
                <a:lnTo>
                  <a:pt x="1679" y="796"/>
                </a:lnTo>
                <a:lnTo>
                  <a:pt x="1706" y="789"/>
                </a:lnTo>
                <a:lnTo>
                  <a:pt x="1733" y="778"/>
                </a:lnTo>
                <a:lnTo>
                  <a:pt x="1758" y="763"/>
                </a:lnTo>
                <a:lnTo>
                  <a:pt x="1780" y="744"/>
                </a:lnTo>
                <a:lnTo>
                  <a:pt x="1799" y="722"/>
                </a:lnTo>
                <a:lnTo>
                  <a:pt x="1814" y="698"/>
                </a:lnTo>
                <a:lnTo>
                  <a:pt x="1825" y="672"/>
                </a:lnTo>
                <a:lnTo>
                  <a:pt x="1832" y="643"/>
                </a:lnTo>
                <a:lnTo>
                  <a:pt x="1834" y="614"/>
                </a:lnTo>
                <a:lnTo>
                  <a:pt x="1832" y="585"/>
                </a:lnTo>
                <a:lnTo>
                  <a:pt x="1825" y="557"/>
                </a:lnTo>
                <a:lnTo>
                  <a:pt x="1814" y="531"/>
                </a:lnTo>
                <a:lnTo>
                  <a:pt x="1799" y="506"/>
                </a:lnTo>
                <a:lnTo>
                  <a:pt x="1780" y="483"/>
                </a:lnTo>
                <a:lnTo>
                  <a:pt x="1758" y="465"/>
                </a:lnTo>
                <a:lnTo>
                  <a:pt x="1733" y="450"/>
                </a:lnTo>
                <a:lnTo>
                  <a:pt x="1706" y="439"/>
                </a:lnTo>
                <a:lnTo>
                  <a:pt x="1679" y="433"/>
                </a:lnTo>
                <a:lnTo>
                  <a:pt x="1649" y="429"/>
                </a:lnTo>
                <a:close/>
                <a:moveTo>
                  <a:pt x="3373" y="2"/>
                </a:moveTo>
                <a:lnTo>
                  <a:pt x="3378" y="26"/>
                </a:lnTo>
                <a:lnTo>
                  <a:pt x="3384" y="56"/>
                </a:lnTo>
                <a:lnTo>
                  <a:pt x="3391" y="106"/>
                </a:lnTo>
                <a:lnTo>
                  <a:pt x="3399" y="156"/>
                </a:lnTo>
                <a:lnTo>
                  <a:pt x="3405" y="207"/>
                </a:lnTo>
                <a:lnTo>
                  <a:pt x="3410" y="259"/>
                </a:lnTo>
                <a:lnTo>
                  <a:pt x="3413" y="312"/>
                </a:lnTo>
                <a:lnTo>
                  <a:pt x="3414" y="363"/>
                </a:lnTo>
                <a:lnTo>
                  <a:pt x="3413" y="416"/>
                </a:lnTo>
                <a:lnTo>
                  <a:pt x="3410" y="467"/>
                </a:lnTo>
                <a:lnTo>
                  <a:pt x="3405" y="519"/>
                </a:lnTo>
                <a:lnTo>
                  <a:pt x="3395" y="568"/>
                </a:lnTo>
                <a:lnTo>
                  <a:pt x="3383" y="617"/>
                </a:lnTo>
                <a:lnTo>
                  <a:pt x="3366" y="663"/>
                </a:lnTo>
                <a:lnTo>
                  <a:pt x="3346" y="708"/>
                </a:lnTo>
                <a:lnTo>
                  <a:pt x="3322" y="751"/>
                </a:lnTo>
                <a:lnTo>
                  <a:pt x="3293" y="792"/>
                </a:lnTo>
                <a:lnTo>
                  <a:pt x="3259" y="829"/>
                </a:lnTo>
                <a:lnTo>
                  <a:pt x="3213" y="872"/>
                </a:lnTo>
                <a:lnTo>
                  <a:pt x="3167" y="907"/>
                </a:lnTo>
                <a:lnTo>
                  <a:pt x="3121" y="938"/>
                </a:lnTo>
                <a:lnTo>
                  <a:pt x="3075" y="962"/>
                </a:lnTo>
                <a:lnTo>
                  <a:pt x="3031" y="981"/>
                </a:lnTo>
                <a:lnTo>
                  <a:pt x="2988" y="996"/>
                </a:lnTo>
                <a:lnTo>
                  <a:pt x="2946" y="1007"/>
                </a:lnTo>
                <a:lnTo>
                  <a:pt x="2908" y="1015"/>
                </a:lnTo>
                <a:lnTo>
                  <a:pt x="2872" y="1020"/>
                </a:lnTo>
                <a:lnTo>
                  <a:pt x="2840" y="1022"/>
                </a:lnTo>
                <a:lnTo>
                  <a:pt x="2813" y="1023"/>
                </a:lnTo>
                <a:lnTo>
                  <a:pt x="2794" y="1023"/>
                </a:lnTo>
                <a:lnTo>
                  <a:pt x="2779" y="1022"/>
                </a:lnTo>
                <a:lnTo>
                  <a:pt x="2429" y="672"/>
                </a:lnTo>
                <a:lnTo>
                  <a:pt x="2429" y="651"/>
                </a:lnTo>
                <a:lnTo>
                  <a:pt x="2430" y="625"/>
                </a:lnTo>
                <a:lnTo>
                  <a:pt x="2431" y="597"/>
                </a:lnTo>
                <a:lnTo>
                  <a:pt x="2434" y="566"/>
                </a:lnTo>
                <a:lnTo>
                  <a:pt x="2440" y="532"/>
                </a:lnTo>
                <a:lnTo>
                  <a:pt x="2446" y="497"/>
                </a:lnTo>
                <a:lnTo>
                  <a:pt x="2455" y="461"/>
                </a:lnTo>
                <a:lnTo>
                  <a:pt x="2466" y="425"/>
                </a:lnTo>
                <a:lnTo>
                  <a:pt x="2481" y="390"/>
                </a:lnTo>
                <a:lnTo>
                  <a:pt x="2498" y="355"/>
                </a:lnTo>
                <a:lnTo>
                  <a:pt x="2519" y="323"/>
                </a:lnTo>
                <a:lnTo>
                  <a:pt x="2543" y="293"/>
                </a:lnTo>
                <a:lnTo>
                  <a:pt x="2572" y="265"/>
                </a:lnTo>
                <a:lnTo>
                  <a:pt x="2598" y="246"/>
                </a:lnTo>
                <a:lnTo>
                  <a:pt x="2624" y="229"/>
                </a:lnTo>
                <a:lnTo>
                  <a:pt x="2648" y="217"/>
                </a:lnTo>
                <a:lnTo>
                  <a:pt x="2669" y="208"/>
                </a:lnTo>
                <a:lnTo>
                  <a:pt x="2690" y="203"/>
                </a:lnTo>
                <a:lnTo>
                  <a:pt x="2708" y="199"/>
                </a:lnTo>
                <a:lnTo>
                  <a:pt x="2726" y="197"/>
                </a:lnTo>
                <a:lnTo>
                  <a:pt x="2742" y="197"/>
                </a:lnTo>
                <a:lnTo>
                  <a:pt x="2776" y="198"/>
                </a:lnTo>
                <a:lnTo>
                  <a:pt x="2813" y="203"/>
                </a:lnTo>
                <a:lnTo>
                  <a:pt x="2850" y="209"/>
                </a:lnTo>
                <a:lnTo>
                  <a:pt x="2886" y="215"/>
                </a:lnTo>
                <a:lnTo>
                  <a:pt x="2925" y="220"/>
                </a:lnTo>
                <a:lnTo>
                  <a:pt x="2966" y="225"/>
                </a:lnTo>
                <a:lnTo>
                  <a:pt x="3010" y="226"/>
                </a:lnTo>
                <a:lnTo>
                  <a:pt x="3057" y="224"/>
                </a:lnTo>
                <a:lnTo>
                  <a:pt x="3103" y="217"/>
                </a:lnTo>
                <a:lnTo>
                  <a:pt x="3148" y="204"/>
                </a:lnTo>
                <a:lnTo>
                  <a:pt x="3191" y="185"/>
                </a:lnTo>
                <a:lnTo>
                  <a:pt x="3232" y="160"/>
                </a:lnTo>
                <a:lnTo>
                  <a:pt x="3269" y="129"/>
                </a:lnTo>
                <a:lnTo>
                  <a:pt x="3304" y="92"/>
                </a:lnTo>
                <a:lnTo>
                  <a:pt x="3337" y="51"/>
                </a:lnTo>
                <a:lnTo>
                  <a:pt x="3351" y="32"/>
                </a:lnTo>
                <a:lnTo>
                  <a:pt x="3363" y="15"/>
                </a:lnTo>
                <a:lnTo>
                  <a:pt x="3373" y="2"/>
                </a:lnTo>
                <a:close/>
                <a:moveTo>
                  <a:pt x="1423" y="0"/>
                </a:moveTo>
                <a:lnTo>
                  <a:pt x="1529" y="3"/>
                </a:lnTo>
                <a:lnTo>
                  <a:pt x="1635" y="12"/>
                </a:lnTo>
                <a:lnTo>
                  <a:pt x="1740" y="28"/>
                </a:lnTo>
                <a:lnTo>
                  <a:pt x="1845" y="50"/>
                </a:lnTo>
                <a:lnTo>
                  <a:pt x="1950" y="77"/>
                </a:lnTo>
                <a:lnTo>
                  <a:pt x="2054" y="109"/>
                </a:lnTo>
                <a:lnTo>
                  <a:pt x="2156" y="149"/>
                </a:lnTo>
                <a:lnTo>
                  <a:pt x="2258" y="193"/>
                </a:lnTo>
                <a:lnTo>
                  <a:pt x="2358" y="242"/>
                </a:lnTo>
                <a:lnTo>
                  <a:pt x="2330" y="292"/>
                </a:lnTo>
                <a:lnTo>
                  <a:pt x="2307" y="342"/>
                </a:lnTo>
                <a:lnTo>
                  <a:pt x="2289" y="394"/>
                </a:lnTo>
                <a:lnTo>
                  <a:pt x="2275" y="445"/>
                </a:lnTo>
                <a:lnTo>
                  <a:pt x="2265" y="494"/>
                </a:lnTo>
                <a:lnTo>
                  <a:pt x="2258" y="542"/>
                </a:lnTo>
                <a:lnTo>
                  <a:pt x="2254" y="585"/>
                </a:lnTo>
                <a:lnTo>
                  <a:pt x="2252" y="624"/>
                </a:lnTo>
                <a:lnTo>
                  <a:pt x="2251" y="657"/>
                </a:lnTo>
                <a:lnTo>
                  <a:pt x="1283" y="1472"/>
                </a:lnTo>
                <a:lnTo>
                  <a:pt x="1269" y="1485"/>
                </a:lnTo>
                <a:lnTo>
                  <a:pt x="1260" y="1501"/>
                </a:lnTo>
                <a:lnTo>
                  <a:pt x="1254" y="1517"/>
                </a:lnTo>
                <a:lnTo>
                  <a:pt x="1251" y="1536"/>
                </a:lnTo>
                <a:lnTo>
                  <a:pt x="1252" y="1555"/>
                </a:lnTo>
                <a:lnTo>
                  <a:pt x="1257" y="1572"/>
                </a:lnTo>
                <a:lnTo>
                  <a:pt x="1265" y="1589"/>
                </a:lnTo>
                <a:lnTo>
                  <a:pt x="1277" y="1603"/>
                </a:lnTo>
                <a:lnTo>
                  <a:pt x="1308" y="1634"/>
                </a:lnTo>
                <a:lnTo>
                  <a:pt x="1300" y="1642"/>
                </a:lnTo>
                <a:lnTo>
                  <a:pt x="1293" y="1649"/>
                </a:lnTo>
                <a:lnTo>
                  <a:pt x="1212" y="1730"/>
                </a:lnTo>
                <a:lnTo>
                  <a:pt x="1130" y="1811"/>
                </a:lnTo>
                <a:lnTo>
                  <a:pt x="1021" y="1920"/>
                </a:lnTo>
                <a:lnTo>
                  <a:pt x="915" y="2026"/>
                </a:lnTo>
                <a:lnTo>
                  <a:pt x="814" y="2128"/>
                </a:lnTo>
                <a:lnTo>
                  <a:pt x="717" y="2226"/>
                </a:lnTo>
                <a:lnTo>
                  <a:pt x="625" y="2322"/>
                </a:lnTo>
                <a:lnTo>
                  <a:pt x="537" y="2415"/>
                </a:lnTo>
                <a:lnTo>
                  <a:pt x="454" y="2503"/>
                </a:lnTo>
                <a:lnTo>
                  <a:pt x="376" y="2589"/>
                </a:lnTo>
                <a:lnTo>
                  <a:pt x="321" y="2503"/>
                </a:lnTo>
                <a:lnTo>
                  <a:pt x="270" y="2416"/>
                </a:lnTo>
                <a:lnTo>
                  <a:pt x="223" y="2327"/>
                </a:lnTo>
                <a:lnTo>
                  <a:pt x="180" y="2237"/>
                </a:lnTo>
                <a:lnTo>
                  <a:pt x="143" y="2147"/>
                </a:lnTo>
                <a:lnTo>
                  <a:pt x="109" y="2056"/>
                </a:lnTo>
                <a:lnTo>
                  <a:pt x="80" y="1965"/>
                </a:lnTo>
                <a:lnTo>
                  <a:pt x="55" y="1873"/>
                </a:lnTo>
                <a:lnTo>
                  <a:pt x="35" y="1782"/>
                </a:lnTo>
                <a:lnTo>
                  <a:pt x="20" y="1690"/>
                </a:lnTo>
                <a:lnTo>
                  <a:pt x="9" y="1600"/>
                </a:lnTo>
                <a:lnTo>
                  <a:pt x="2" y="1508"/>
                </a:lnTo>
                <a:lnTo>
                  <a:pt x="0" y="1419"/>
                </a:lnTo>
                <a:lnTo>
                  <a:pt x="2" y="1330"/>
                </a:lnTo>
                <a:lnTo>
                  <a:pt x="10" y="1242"/>
                </a:lnTo>
                <a:lnTo>
                  <a:pt x="22" y="1156"/>
                </a:lnTo>
                <a:lnTo>
                  <a:pt x="39" y="1070"/>
                </a:lnTo>
                <a:lnTo>
                  <a:pt x="59" y="988"/>
                </a:lnTo>
                <a:lnTo>
                  <a:pt x="86" y="906"/>
                </a:lnTo>
                <a:lnTo>
                  <a:pt x="117" y="826"/>
                </a:lnTo>
                <a:lnTo>
                  <a:pt x="152" y="749"/>
                </a:lnTo>
                <a:lnTo>
                  <a:pt x="191" y="674"/>
                </a:lnTo>
                <a:lnTo>
                  <a:pt x="237" y="601"/>
                </a:lnTo>
                <a:lnTo>
                  <a:pt x="286" y="532"/>
                </a:lnTo>
                <a:lnTo>
                  <a:pt x="341" y="466"/>
                </a:lnTo>
                <a:lnTo>
                  <a:pt x="400" y="402"/>
                </a:lnTo>
                <a:lnTo>
                  <a:pt x="462" y="345"/>
                </a:lnTo>
                <a:lnTo>
                  <a:pt x="527" y="291"/>
                </a:lnTo>
                <a:lnTo>
                  <a:pt x="595" y="241"/>
                </a:lnTo>
                <a:lnTo>
                  <a:pt x="667" y="197"/>
                </a:lnTo>
                <a:lnTo>
                  <a:pt x="741" y="156"/>
                </a:lnTo>
                <a:lnTo>
                  <a:pt x="818" y="120"/>
                </a:lnTo>
                <a:lnTo>
                  <a:pt x="899" y="89"/>
                </a:lnTo>
                <a:lnTo>
                  <a:pt x="981" y="62"/>
                </a:lnTo>
                <a:lnTo>
                  <a:pt x="1066" y="40"/>
                </a:lnTo>
                <a:lnTo>
                  <a:pt x="1153" y="22"/>
                </a:lnTo>
                <a:lnTo>
                  <a:pt x="1242" y="10"/>
                </a:lnTo>
                <a:lnTo>
                  <a:pt x="1332" y="2"/>
                </a:lnTo>
                <a:lnTo>
                  <a:pt x="1423" y="0"/>
                </a:lnTo>
                <a:close/>
              </a:path>
            </a:pathLst>
          </a:cu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IN" sz="1053" dirty="0"/>
          </a:p>
        </p:txBody>
      </p:sp>
      <p:sp>
        <p:nvSpPr>
          <p:cNvPr id="56" name="Freeform 20"/>
          <p:cNvSpPr>
            <a:spLocks noEditPoints="1"/>
          </p:cNvSpPr>
          <p:nvPr/>
        </p:nvSpPr>
        <p:spPr bwMode="auto">
          <a:xfrm>
            <a:off x="8540218" y="2966503"/>
            <a:ext cx="226241" cy="224795"/>
          </a:xfrm>
          <a:custGeom>
            <a:avLst/>
            <a:gdLst>
              <a:gd name="T0" fmla="*/ 120 w 3130"/>
              <a:gd name="T1" fmla="*/ 2868 h 3105"/>
              <a:gd name="T2" fmla="*/ 209 w 3130"/>
              <a:gd name="T3" fmla="*/ 2981 h 3105"/>
              <a:gd name="T4" fmla="*/ 318 w 3130"/>
              <a:gd name="T5" fmla="*/ 2891 h 3105"/>
              <a:gd name="T6" fmla="*/ 230 w 3130"/>
              <a:gd name="T7" fmla="*/ 2778 h 3105"/>
              <a:gd name="T8" fmla="*/ 2693 w 3130"/>
              <a:gd name="T9" fmla="*/ 913 h 3105"/>
              <a:gd name="T10" fmla="*/ 2670 w 3130"/>
              <a:gd name="T11" fmla="*/ 1092 h 3105"/>
              <a:gd name="T12" fmla="*/ 2749 w 3130"/>
              <a:gd name="T13" fmla="*/ 1282 h 3105"/>
              <a:gd name="T14" fmla="*/ 2923 w 3130"/>
              <a:gd name="T15" fmla="*/ 1503 h 3105"/>
              <a:gd name="T16" fmla="*/ 2950 w 3130"/>
              <a:gd name="T17" fmla="*/ 1224 h 3105"/>
              <a:gd name="T18" fmla="*/ 1682 w 3130"/>
              <a:gd name="T19" fmla="*/ 174 h 3105"/>
              <a:gd name="T20" fmla="*/ 1163 w 3130"/>
              <a:gd name="T21" fmla="*/ 339 h 3105"/>
              <a:gd name="T22" fmla="*/ 1105 w 3130"/>
              <a:gd name="T23" fmla="*/ 544 h 3105"/>
              <a:gd name="T24" fmla="*/ 1153 w 3130"/>
              <a:gd name="T25" fmla="*/ 718 h 3105"/>
              <a:gd name="T26" fmla="*/ 1042 w 3130"/>
              <a:gd name="T27" fmla="*/ 829 h 3105"/>
              <a:gd name="T28" fmla="*/ 894 w 3130"/>
              <a:gd name="T29" fmla="*/ 903 h 3105"/>
              <a:gd name="T30" fmla="*/ 858 w 3130"/>
              <a:gd name="T31" fmla="*/ 1068 h 3105"/>
              <a:gd name="T32" fmla="*/ 866 w 3130"/>
              <a:gd name="T33" fmla="*/ 1230 h 3105"/>
              <a:gd name="T34" fmla="*/ 929 w 3130"/>
              <a:gd name="T35" fmla="*/ 1294 h 3105"/>
              <a:gd name="T36" fmla="*/ 886 w 3130"/>
              <a:gd name="T37" fmla="*/ 1385 h 3105"/>
              <a:gd name="T38" fmla="*/ 673 w 3130"/>
              <a:gd name="T39" fmla="*/ 1515 h 3105"/>
              <a:gd name="T40" fmla="*/ 665 w 3130"/>
              <a:gd name="T41" fmla="*/ 1885 h 3105"/>
              <a:gd name="T42" fmla="*/ 1907 w 3130"/>
              <a:gd name="T43" fmla="*/ 847 h 3105"/>
              <a:gd name="T44" fmla="*/ 1043 w 3130"/>
              <a:gd name="T45" fmla="*/ 2375 h 3105"/>
              <a:gd name="T46" fmla="*/ 1527 w 3130"/>
              <a:gd name="T47" fmla="*/ 2602 h 3105"/>
              <a:gd name="T48" fmla="*/ 2097 w 3130"/>
              <a:gd name="T49" fmla="*/ 2578 h 3105"/>
              <a:gd name="T50" fmla="*/ 2586 w 3130"/>
              <a:gd name="T51" fmla="*/ 2290 h 3105"/>
              <a:gd name="T52" fmla="*/ 2285 w 3130"/>
              <a:gd name="T53" fmla="*/ 2383 h 3105"/>
              <a:gd name="T54" fmla="*/ 2095 w 3130"/>
              <a:gd name="T55" fmla="*/ 2417 h 3105"/>
              <a:gd name="T56" fmla="*/ 2052 w 3130"/>
              <a:gd name="T57" fmla="*/ 2332 h 3105"/>
              <a:gd name="T58" fmla="*/ 2192 w 3130"/>
              <a:gd name="T59" fmla="*/ 2221 h 3105"/>
              <a:gd name="T60" fmla="*/ 2304 w 3130"/>
              <a:gd name="T61" fmla="*/ 2140 h 3105"/>
              <a:gd name="T62" fmla="*/ 2363 w 3130"/>
              <a:gd name="T63" fmla="*/ 1969 h 3105"/>
              <a:gd name="T64" fmla="*/ 2408 w 3130"/>
              <a:gd name="T65" fmla="*/ 1786 h 3105"/>
              <a:gd name="T66" fmla="*/ 2430 w 3130"/>
              <a:gd name="T67" fmla="*/ 1725 h 3105"/>
              <a:gd name="T68" fmla="*/ 2451 w 3130"/>
              <a:gd name="T69" fmla="*/ 1562 h 3105"/>
              <a:gd name="T70" fmla="*/ 2477 w 3130"/>
              <a:gd name="T71" fmla="*/ 1394 h 3105"/>
              <a:gd name="T72" fmla="*/ 2584 w 3130"/>
              <a:gd name="T73" fmla="*/ 1228 h 3105"/>
              <a:gd name="T74" fmla="*/ 2568 w 3130"/>
              <a:gd name="T75" fmla="*/ 1017 h 3105"/>
              <a:gd name="T76" fmla="*/ 2485 w 3130"/>
              <a:gd name="T77" fmla="*/ 825 h 3105"/>
              <a:gd name="T78" fmla="*/ 2351 w 3130"/>
              <a:gd name="T79" fmla="*/ 720 h 3105"/>
              <a:gd name="T80" fmla="*/ 2149 w 3130"/>
              <a:gd name="T81" fmla="*/ 563 h 3105"/>
              <a:gd name="T82" fmla="*/ 2026 w 3130"/>
              <a:gd name="T83" fmla="*/ 400 h 3105"/>
              <a:gd name="T84" fmla="*/ 1907 w 3130"/>
              <a:gd name="T85" fmla="*/ 181 h 3105"/>
              <a:gd name="T86" fmla="*/ 2039 w 3130"/>
              <a:gd name="T87" fmla="*/ 29 h 3105"/>
              <a:gd name="T88" fmla="*/ 2598 w 3130"/>
              <a:gd name="T89" fmla="*/ 291 h 3105"/>
              <a:gd name="T90" fmla="*/ 2984 w 3130"/>
              <a:gd name="T91" fmla="*/ 773 h 3105"/>
              <a:gd name="T92" fmla="*/ 3130 w 3130"/>
              <a:gd name="T93" fmla="*/ 1399 h 3105"/>
              <a:gd name="T94" fmla="*/ 2985 w 3130"/>
              <a:gd name="T95" fmla="*/ 2025 h 3105"/>
              <a:gd name="T96" fmla="*/ 2598 w 3130"/>
              <a:gd name="T97" fmla="*/ 2506 h 3105"/>
              <a:gd name="T98" fmla="*/ 2039 w 3130"/>
              <a:gd name="T99" fmla="*/ 2769 h 3105"/>
              <a:gd name="T100" fmla="*/ 1430 w 3130"/>
              <a:gd name="T101" fmla="*/ 2755 h 3105"/>
              <a:gd name="T102" fmla="*/ 922 w 3130"/>
              <a:gd name="T103" fmla="*/ 2498 h 3105"/>
              <a:gd name="T104" fmla="*/ 238 w 3130"/>
              <a:gd name="T105" fmla="*/ 3105 h 3105"/>
              <a:gd name="T106" fmla="*/ 44 w 3130"/>
              <a:gd name="T107" fmla="*/ 3012 h 3105"/>
              <a:gd name="T108" fmla="*/ 12 w 3130"/>
              <a:gd name="T109" fmla="*/ 2797 h 3105"/>
              <a:gd name="T110" fmla="*/ 534 w 3130"/>
              <a:gd name="T111" fmla="*/ 2002 h 3105"/>
              <a:gd name="T112" fmla="*/ 399 w 3130"/>
              <a:gd name="T113" fmla="*/ 1399 h 3105"/>
              <a:gd name="T114" fmla="*/ 543 w 3130"/>
              <a:gd name="T115" fmla="*/ 773 h 3105"/>
              <a:gd name="T116" fmla="*/ 930 w 3130"/>
              <a:gd name="T117" fmla="*/ 291 h 3105"/>
              <a:gd name="T118" fmla="*/ 1490 w 3130"/>
              <a:gd name="T119" fmla="*/ 29 h 3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0" h="3105">
                <a:moveTo>
                  <a:pt x="208" y="2778"/>
                </a:moveTo>
                <a:lnTo>
                  <a:pt x="186" y="2783"/>
                </a:lnTo>
                <a:lnTo>
                  <a:pt x="166" y="2792"/>
                </a:lnTo>
                <a:lnTo>
                  <a:pt x="149" y="2807"/>
                </a:lnTo>
                <a:lnTo>
                  <a:pt x="134" y="2826"/>
                </a:lnTo>
                <a:lnTo>
                  <a:pt x="125" y="2846"/>
                </a:lnTo>
                <a:lnTo>
                  <a:pt x="120" y="2868"/>
                </a:lnTo>
                <a:lnTo>
                  <a:pt x="120" y="2891"/>
                </a:lnTo>
                <a:lnTo>
                  <a:pt x="125" y="2913"/>
                </a:lnTo>
                <a:lnTo>
                  <a:pt x="134" y="2933"/>
                </a:lnTo>
                <a:lnTo>
                  <a:pt x="149" y="2952"/>
                </a:lnTo>
                <a:lnTo>
                  <a:pt x="167" y="2966"/>
                </a:lnTo>
                <a:lnTo>
                  <a:pt x="187" y="2976"/>
                </a:lnTo>
                <a:lnTo>
                  <a:pt x="209" y="2981"/>
                </a:lnTo>
                <a:lnTo>
                  <a:pt x="230" y="2981"/>
                </a:lnTo>
                <a:lnTo>
                  <a:pt x="251" y="2977"/>
                </a:lnTo>
                <a:lnTo>
                  <a:pt x="272" y="2966"/>
                </a:lnTo>
                <a:lnTo>
                  <a:pt x="290" y="2952"/>
                </a:lnTo>
                <a:lnTo>
                  <a:pt x="304" y="2934"/>
                </a:lnTo>
                <a:lnTo>
                  <a:pt x="313" y="2913"/>
                </a:lnTo>
                <a:lnTo>
                  <a:pt x="318" y="2891"/>
                </a:lnTo>
                <a:lnTo>
                  <a:pt x="318" y="2868"/>
                </a:lnTo>
                <a:lnTo>
                  <a:pt x="313" y="2846"/>
                </a:lnTo>
                <a:lnTo>
                  <a:pt x="304" y="2826"/>
                </a:lnTo>
                <a:lnTo>
                  <a:pt x="289" y="2807"/>
                </a:lnTo>
                <a:lnTo>
                  <a:pt x="272" y="2792"/>
                </a:lnTo>
                <a:lnTo>
                  <a:pt x="251" y="2783"/>
                </a:lnTo>
                <a:lnTo>
                  <a:pt x="230" y="2778"/>
                </a:lnTo>
                <a:lnTo>
                  <a:pt x="208" y="2778"/>
                </a:lnTo>
                <a:close/>
                <a:moveTo>
                  <a:pt x="2823" y="826"/>
                </a:moveTo>
                <a:lnTo>
                  <a:pt x="2796" y="840"/>
                </a:lnTo>
                <a:lnTo>
                  <a:pt x="2769" y="855"/>
                </a:lnTo>
                <a:lnTo>
                  <a:pt x="2741" y="873"/>
                </a:lnTo>
                <a:lnTo>
                  <a:pt x="2716" y="892"/>
                </a:lnTo>
                <a:lnTo>
                  <a:pt x="2693" y="913"/>
                </a:lnTo>
                <a:lnTo>
                  <a:pt x="2677" y="936"/>
                </a:lnTo>
                <a:lnTo>
                  <a:pt x="2669" y="953"/>
                </a:lnTo>
                <a:lnTo>
                  <a:pt x="2665" y="976"/>
                </a:lnTo>
                <a:lnTo>
                  <a:pt x="2662" y="1002"/>
                </a:lnTo>
                <a:lnTo>
                  <a:pt x="2663" y="1031"/>
                </a:lnTo>
                <a:lnTo>
                  <a:pt x="2666" y="1061"/>
                </a:lnTo>
                <a:lnTo>
                  <a:pt x="2670" y="1092"/>
                </a:lnTo>
                <a:lnTo>
                  <a:pt x="2677" y="1123"/>
                </a:lnTo>
                <a:lnTo>
                  <a:pt x="2686" y="1155"/>
                </a:lnTo>
                <a:lnTo>
                  <a:pt x="2696" y="1186"/>
                </a:lnTo>
                <a:lnTo>
                  <a:pt x="2709" y="1214"/>
                </a:lnTo>
                <a:lnTo>
                  <a:pt x="2721" y="1240"/>
                </a:lnTo>
                <a:lnTo>
                  <a:pt x="2735" y="1263"/>
                </a:lnTo>
                <a:lnTo>
                  <a:pt x="2749" y="1282"/>
                </a:lnTo>
                <a:lnTo>
                  <a:pt x="2766" y="1295"/>
                </a:lnTo>
                <a:lnTo>
                  <a:pt x="2802" y="1326"/>
                </a:lnTo>
                <a:lnTo>
                  <a:pt x="2835" y="1358"/>
                </a:lnTo>
                <a:lnTo>
                  <a:pt x="2862" y="1392"/>
                </a:lnTo>
                <a:lnTo>
                  <a:pt x="2887" y="1428"/>
                </a:lnTo>
                <a:lnTo>
                  <a:pt x="2906" y="1465"/>
                </a:lnTo>
                <a:lnTo>
                  <a:pt x="2923" y="1503"/>
                </a:lnTo>
                <a:lnTo>
                  <a:pt x="2937" y="1541"/>
                </a:lnTo>
                <a:lnTo>
                  <a:pt x="2948" y="1581"/>
                </a:lnTo>
                <a:lnTo>
                  <a:pt x="2955" y="1521"/>
                </a:lnTo>
                <a:lnTo>
                  <a:pt x="2960" y="1460"/>
                </a:lnTo>
                <a:lnTo>
                  <a:pt x="2962" y="1399"/>
                </a:lnTo>
                <a:lnTo>
                  <a:pt x="2959" y="1311"/>
                </a:lnTo>
                <a:lnTo>
                  <a:pt x="2950" y="1224"/>
                </a:lnTo>
                <a:lnTo>
                  <a:pt x="2936" y="1140"/>
                </a:lnTo>
                <a:lnTo>
                  <a:pt x="2915" y="1059"/>
                </a:lnTo>
                <a:lnTo>
                  <a:pt x="2889" y="978"/>
                </a:lnTo>
                <a:lnTo>
                  <a:pt x="2858" y="901"/>
                </a:lnTo>
                <a:lnTo>
                  <a:pt x="2823" y="826"/>
                </a:lnTo>
                <a:close/>
                <a:moveTo>
                  <a:pt x="1763" y="172"/>
                </a:moveTo>
                <a:lnTo>
                  <a:pt x="1682" y="174"/>
                </a:lnTo>
                <a:lnTo>
                  <a:pt x="1603" y="183"/>
                </a:lnTo>
                <a:lnTo>
                  <a:pt x="1524" y="197"/>
                </a:lnTo>
                <a:lnTo>
                  <a:pt x="1448" y="215"/>
                </a:lnTo>
                <a:lnTo>
                  <a:pt x="1373" y="239"/>
                </a:lnTo>
                <a:lnTo>
                  <a:pt x="1300" y="268"/>
                </a:lnTo>
                <a:lnTo>
                  <a:pt x="1230" y="301"/>
                </a:lnTo>
                <a:lnTo>
                  <a:pt x="1163" y="339"/>
                </a:lnTo>
                <a:lnTo>
                  <a:pt x="1098" y="381"/>
                </a:lnTo>
                <a:lnTo>
                  <a:pt x="1036" y="427"/>
                </a:lnTo>
                <a:lnTo>
                  <a:pt x="1049" y="447"/>
                </a:lnTo>
                <a:lnTo>
                  <a:pt x="1063" y="469"/>
                </a:lnTo>
                <a:lnTo>
                  <a:pt x="1078" y="493"/>
                </a:lnTo>
                <a:lnTo>
                  <a:pt x="1092" y="518"/>
                </a:lnTo>
                <a:lnTo>
                  <a:pt x="1105" y="544"/>
                </a:lnTo>
                <a:lnTo>
                  <a:pt x="1118" y="570"/>
                </a:lnTo>
                <a:lnTo>
                  <a:pt x="1129" y="597"/>
                </a:lnTo>
                <a:lnTo>
                  <a:pt x="1140" y="623"/>
                </a:lnTo>
                <a:lnTo>
                  <a:pt x="1147" y="648"/>
                </a:lnTo>
                <a:lnTo>
                  <a:pt x="1152" y="673"/>
                </a:lnTo>
                <a:lnTo>
                  <a:pt x="1155" y="697"/>
                </a:lnTo>
                <a:lnTo>
                  <a:pt x="1153" y="718"/>
                </a:lnTo>
                <a:lnTo>
                  <a:pt x="1149" y="738"/>
                </a:lnTo>
                <a:lnTo>
                  <a:pt x="1140" y="755"/>
                </a:lnTo>
                <a:lnTo>
                  <a:pt x="1124" y="774"/>
                </a:lnTo>
                <a:lnTo>
                  <a:pt x="1106" y="790"/>
                </a:lnTo>
                <a:lnTo>
                  <a:pt x="1087" y="804"/>
                </a:lnTo>
                <a:lnTo>
                  <a:pt x="1065" y="818"/>
                </a:lnTo>
                <a:lnTo>
                  <a:pt x="1042" y="829"/>
                </a:lnTo>
                <a:lnTo>
                  <a:pt x="1020" y="840"/>
                </a:lnTo>
                <a:lnTo>
                  <a:pt x="996" y="850"/>
                </a:lnTo>
                <a:lnTo>
                  <a:pt x="973" y="861"/>
                </a:lnTo>
                <a:lnTo>
                  <a:pt x="950" y="870"/>
                </a:lnTo>
                <a:lnTo>
                  <a:pt x="930" y="880"/>
                </a:lnTo>
                <a:lnTo>
                  <a:pt x="911" y="891"/>
                </a:lnTo>
                <a:lnTo>
                  <a:pt x="894" y="903"/>
                </a:lnTo>
                <a:lnTo>
                  <a:pt x="880" y="916"/>
                </a:lnTo>
                <a:lnTo>
                  <a:pt x="870" y="931"/>
                </a:lnTo>
                <a:lnTo>
                  <a:pt x="864" y="947"/>
                </a:lnTo>
                <a:lnTo>
                  <a:pt x="861" y="966"/>
                </a:lnTo>
                <a:lnTo>
                  <a:pt x="861" y="1000"/>
                </a:lnTo>
                <a:lnTo>
                  <a:pt x="860" y="1035"/>
                </a:lnTo>
                <a:lnTo>
                  <a:pt x="858" y="1068"/>
                </a:lnTo>
                <a:lnTo>
                  <a:pt x="857" y="1100"/>
                </a:lnTo>
                <a:lnTo>
                  <a:pt x="856" y="1130"/>
                </a:lnTo>
                <a:lnTo>
                  <a:pt x="855" y="1158"/>
                </a:lnTo>
                <a:lnTo>
                  <a:pt x="856" y="1182"/>
                </a:lnTo>
                <a:lnTo>
                  <a:pt x="858" y="1203"/>
                </a:lnTo>
                <a:lnTo>
                  <a:pt x="861" y="1220"/>
                </a:lnTo>
                <a:lnTo>
                  <a:pt x="866" y="1230"/>
                </a:lnTo>
                <a:lnTo>
                  <a:pt x="873" y="1239"/>
                </a:lnTo>
                <a:lnTo>
                  <a:pt x="882" y="1248"/>
                </a:lnTo>
                <a:lnTo>
                  <a:pt x="891" y="1257"/>
                </a:lnTo>
                <a:lnTo>
                  <a:pt x="903" y="1266"/>
                </a:lnTo>
                <a:lnTo>
                  <a:pt x="913" y="1275"/>
                </a:lnTo>
                <a:lnTo>
                  <a:pt x="922" y="1284"/>
                </a:lnTo>
                <a:lnTo>
                  <a:pt x="929" y="1294"/>
                </a:lnTo>
                <a:lnTo>
                  <a:pt x="935" y="1305"/>
                </a:lnTo>
                <a:lnTo>
                  <a:pt x="937" y="1316"/>
                </a:lnTo>
                <a:lnTo>
                  <a:pt x="936" y="1328"/>
                </a:lnTo>
                <a:lnTo>
                  <a:pt x="931" y="1341"/>
                </a:lnTo>
                <a:lnTo>
                  <a:pt x="921" y="1355"/>
                </a:lnTo>
                <a:lnTo>
                  <a:pt x="906" y="1370"/>
                </a:lnTo>
                <a:lnTo>
                  <a:pt x="886" y="1385"/>
                </a:lnTo>
                <a:lnTo>
                  <a:pt x="863" y="1402"/>
                </a:lnTo>
                <a:lnTo>
                  <a:pt x="836" y="1419"/>
                </a:lnTo>
                <a:lnTo>
                  <a:pt x="806" y="1438"/>
                </a:lnTo>
                <a:lnTo>
                  <a:pt x="774" y="1457"/>
                </a:lnTo>
                <a:lnTo>
                  <a:pt x="741" y="1477"/>
                </a:lnTo>
                <a:lnTo>
                  <a:pt x="706" y="1497"/>
                </a:lnTo>
                <a:lnTo>
                  <a:pt x="673" y="1515"/>
                </a:lnTo>
                <a:lnTo>
                  <a:pt x="639" y="1534"/>
                </a:lnTo>
                <a:lnTo>
                  <a:pt x="607" y="1551"/>
                </a:lnTo>
                <a:lnTo>
                  <a:pt x="579" y="1566"/>
                </a:lnTo>
                <a:lnTo>
                  <a:pt x="592" y="1649"/>
                </a:lnTo>
                <a:lnTo>
                  <a:pt x="613" y="1730"/>
                </a:lnTo>
                <a:lnTo>
                  <a:pt x="636" y="1809"/>
                </a:lnTo>
                <a:lnTo>
                  <a:pt x="665" y="1885"/>
                </a:lnTo>
                <a:lnTo>
                  <a:pt x="700" y="1958"/>
                </a:lnTo>
                <a:lnTo>
                  <a:pt x="739" y="2030"/>
                </a:lnTo>
                <a:lnTo>
                  <a:pt x="1201" y="1564"/>
                </a:lnTo>
                <a:lnTo>
                  <a:pt x="1205" y="1567"/>
                </a:lnTo>
                <a:lnTo>
                  <a:pt x="1207" y="951"/>
                </a:lnTo>
                <a:lnTo>
                  <a:pt x="1839" y="777"/>
                </a:lnTo>
                <a:lnTo>
                  <a:pt x="1907" y="847"/>
                </a:lnTo>
                <a:lnTo>
                  <a:pt x="1570" y="1191"/>
                </a:lnTo>
                <a:lnTo>
                  <a:pt x="1899" y="1527"/>
                </a:lnTo>
                <a:lnTo>
                  <a:pt x="2235" y="1183"/>
                </a:lnTo>
                <a:lnTo>
                  <a:pt x="2302" y="1252"/>
                </a:lnTo>
                <a:lnTo>
                  <a:pt x="2133" y="1900"/>
                </a:lnTo>
                <a:lnTo>
                  <a:pt x="1514" y="1901"/>
                </a:lnTo>
                <a:lnTo>
                  <a:pt x="1043" y="2375"/>
                </a:lnTo>
                <a:lnTo>
                  <a:pt x="1105" y="2421"/>
                </a:lnTo>
                <a:lnTo>
                  <a:pt x="1169" y="2462"/>
                </a:lnTo>
                <a:lnTo>
                  <a:pt x="1236" y="2499"/>
                </a:lnTo>
                <a:lnTo>
                  <a:pt x="1306" y="2532"/>
                </a:lnTo>
                <a:lnTo>
                  <a:pt x="1378" y="2560"/>
                </a:lnTo>
                <a:lnTo>
                  <a:pt x="1451" y="2583"/>
                </a:lnTo>
                <a:lnTo>
                  <a:pt x="1527" y="2602"/>
                </a:lnTo>
                <a:lnTo>
                  <a:pt x="1605" y="2615"/>
                </a:lnTo>
                <a:lnTo>
                  <a:pt x="1684" y="2623"/>
                </a:lnTo>
                <a:lnTo>
                  <a:pt x="1764" y="2625"/>
                </a:lnTo>
                <a:lnTo>
                  <a:pt x="1850" y="2622"/>
                </a:lnTo>
                <a:lnTo>
                  <a:pt x="1934" y="2613"/>
                </a:lnTo>
                <a:lnTo>
                  <a:pt x="2017" y="2598"/>
                </a:lnTo>
                <a:lnTo>
                  <a:pt x="2097" y="2578"/>
                </a:lnTo>
                <a:lnTo>
                  <a:pt x="2176" y="2550"/>
                </a:lnTo>
                <a:lnTo>
                  <a:pt x="2251" y="2519"/>
                </a:lnTo>
                <a:lnTo>
                  <a:pt x="2324" y="2483"/>
                </a:lnTo>
                <a:lnTo>
                  <a:pt x="2394" y="2441"/>
                </a:lnTo>
                <a:lnTo>
                  <a:pt x="2461" y="2395"/>
                </a:lnTo>
                <a:lnTo>
                  <a:pt x="2526" y="2344"/>
                </a:lnTo>
                <a:lnTo>
                  <a:pt x="2586" y="2290"/>
                </a:lnTo>
                <a:lnTo>
                  <a:pt x="2522" y="2312"/>
                </a:lnTo>
                <a:lnTo>
                  <a:pt x="2457" y="2330"/>
                </a:lnTo>
                <a:lnTo>
                  <a:pt x="2422" y="2340"/>
                </a:lnTo>
                <a:lnTo>
                  <a:pt x="2387" y="2350"/>
                </a:lnTo>
                <a:lnTo>
                  <a:pt x="2353" y="2361"/>
                </a:lnTo>
                <a:lnTo>
                  <a:pt x="2319" y="2372"/>
                </a:lnTo>
                <a:lnTo>
                  <a:pt x="2285" y="2383"/>
                </a:lnTo>
                <a:lnTo>
                  <a:pt x="2254" y="2393"/>
                </a:lnTo>
                <a:lnTo>
                  <a:pt x="2223" y="2401"/>
                </a:lnTo>
                <a:lnTo>
                  <a:pt x="2194" y="2409"/>
                </a:lnTo>
                <a:lnTo>
                  <a:pt x="2166" y="2415"/>
                </a:lnTo>
                <a:lnTo>
                  <a:pt x="2141" y="2418"/>
                </a:lnTo>
                <a:lnTo>
                  <a:pt x="2116" y="2419"/>
                </a:lnTo>
                <a:lnTo>
                  <a:pt x="2095" y="2417"/>
                </a:lnTo>
                <a:lnTo>
                  <a:pt x="2077" y="2412"/>
                </a:lnTo>
                <a:lnTo>
                  <a:pt x="2061" y="2403"/>
                </a:lnTo>
                <a:lnTo>
                  <a:pt x="2047" y="2391"/>
                </a:lnTo>
                <a:lnTo>
                  <a:pt x="2040" y="2376"/>
                </a:lnTo>
                <a:lnTo>
                  <a:pt x="2039" y="2363"/>
                </a:lnTo>
                <a:lnTo>
                  <a:pt x="2043" y="2347"/>
                </a:lnTo>
                <a:lnTo>
                  <a:pt x="2052" y="2332"/>
                </a:lnTo>
                <a:lnTo>
                  <a:pt x="2066" y="2316"/>
                </a:lnTo>
                <a:lnTo>
                  <a:pt x="2082" y="2299"/>
                </a:lnTo>
                <a:lnTo>
                  <a:pt x="2101" y="2284"/>
                </a:lnTo>
                <a:lnTo>
                  <a:pt x="2123" y="2267"/>
                </a:lnTo>
                <a:lnTo>
                  <a:pt x="2145" y="2251"/>
                </a:lnTo>
                <a:lnTo>
                  <a:pt x="2168" y="2236"/>
                </a:lnTo>
                <a:lnTo>
                  <a:pt x="2192" y="2221"/>
                </a:lnTo>
                <a:lnTo>
                  <a:pt x="2214" y="2206"/>
                </a:lnTo>
                <a:lnTo>
                  <a:pt x="2236" y="2193"/>
                </a:lnTo>
                <a:lnTo>
                  <a:pt x="2256" y="2180"/>
                </a:lnTo>
                <a:lnTo>
                  <a:pt x="2272" y="2169"/>
                </a:lnTo>
                <a:lnTo>
                  <a:pt x="2286" y="2158"/>
                </a:lnTo>
                <a:lnTo>
                  <a:pt x="2297" y="2150"/>
                </a:lnTo>
                <a:lnTo>
                  <a:pt x="2304" y="2140"/>
                </a:lnTo>
                <a:lnTo>
                  <a:pt x="2312" y="2125"/>
                </a:lnTo>
                <a:lnTo>
                  <a:pt x="2320" y="2105"/>
                </a:lnTo>
                <a:lnTo>
                  <a:pt x="2329" y="2082"/>
                </a:lnTo>
                <a:lnTo>
                  <a:pt x="2337" y="2057"/>
                </a:lnTo>
                <a:lnTo>
                  <a:pt x="2346" y="2029"/>
                </a:lnTo>
                <a:lnTo>
                  <a:pt x="2355" y="1999"/>
                </a:lnTo>
                <a:lnTo>
                  <a:pt x="2363" y="1969"/>
                </a:lnTo>
                <a:lnTo>
                  <a:pt x="2371" y="1939"/>
                </a:lnTo>
                <a:lnTo>
                  <a:pt x="2379" y="1908"/>
                </a:lnTo>
                <a:lnTo>
                  <a:pt x="2386" y="1879"/>
                </a:lnTo>
                <a:lnTo>
                  <a:pt x="2392" y="1851"/>
                </a:lnTo>
                <a:lnTo>
                  <a:pt x="2398" y="1826"/>
                </a:lnTo>
                <a:lnTo>
                  <a:pt x="2403" y="1804"/>
                </a:lnTo>
                <a:lnTo>
                  <a:pt x="2408" y="1786"/>
                </a:lnTo>
                <a:lnTo>
                  <a:pt x="2411" y="1772"/>
                </a:lnTo>
                <a:lnTo>
                  <a:pt x="2413" y="1763"/>
                </a:lnTo>
                <a:lnTo>
                  <a:pt x="2413" y="1760"/>
                </a:lnTo>
                <a:lnTo>
                  <a:pt x="2415" y="1758"/>
                </a:lnTo>
                <a:lnTo>
                  <a:pt x="2419" y="1751"/>
                </a:lnTo>
                <a:lnTo>
                  <a:pt x="2424" y="1739"/>
                </a:lnTo>
                <a:lnTo>
                  <a:pt x="2430" y="1725"/>
                </a:lnTo>
                <a:lnTo>
                  <a:pt x="2437" y="1707"/>
                </a:lnTo>
                <a:lnTo>
                  <a:pt x="2444" y="1687"/>
                </a:lnTo>
                <a:lnTo>
                  <a:pt x="2450" y="1664"/>
                </a:lnTo>
                <a:lnTo>
                  <a:pt x="2454" y="1640"/>
                </a:lnTo>
                <a:lnTo>
                  <a:pt x="2456" y="1614"/>
                </a:lnTo>
                <a:lnTo>
                  <a:pt x="2455" y="1588"/>
                </a:lnTo>
                <a:lnTo>
                  <a:pt x="2451" y="1562"/>
                </a:lnTo>
                <a:lnTo>
                  <a:pt x="2442" y="1535"/>
                </a:lnTo>
                <a:lnTo>
                  <a:pt x="2436" y="1512"/>
                </a:lnTo>
                <a:lnTo>
                  <a:pt x="2436" y="1489"/>
                </a:lnTo>
                <a:lnTo>
                  <a:pt x="2441" y="1466"/>
                </a:lnTo>
                <a:lnTo>
                  <a:pt x="2450" y="1442"/>
                </a:lnTo>
                <a:lnTo>
                  <a:pt x="2462" y="1418"/>
                </a:lnTo>
                <a:lnTo>
                  <a:pt x="2477" y="1394"/>
                </a:lnTo>
                <a:lnTo>
                  <a:pt x="2494" y="1370"/>
                </a:lnTo>
                <a:lnTo>
                  <a:pt x="2511" y="1346"/>
                </a:lnTo>
                <a:lnTo>
                  <a:pt x="2529" y="1322"/>
                </a:lnTo>
                <a:lnTo>
                  <a:pt x="2546" y="1298"/>
                </a:lnTo>
                <a:lnTo>
                  <a:pt x="2561" y="1275"/>
                </a:lnTo>
                <a:lnTo>
                  <a:pt x="2574" y="1252"/>
                </a:lnTo>
                <a:lnTo>
                  <a:pt x="2584" y="1228"/>
                </a:lnTo>
                <a:lnTo>
                  <a:pt x="2590" y="1206"/>
                </a:lnTo>
                <a:lnTo>
                  <a:pt x="2592" y="1181"/>
                </a:lnTo>
                <a:lnTo>
                  <a:pt x="2591" y="1153"/>
                </a:lnTo>
                <a:lnTo>
                  <a:pt x="2588" y="1121"/>
                </a:lnTo>
                <a:lnTo>
                  <a:pt x="2583" y="1088"/>
                </a:lnTo>
                <a:lnTo>
                  <a:pt x="2576" y="1052"/>
                </a:lnTo>
                <a:lnTo>
                  <a:pt x="2568" y="1017"/>
                </a:lnTo>
                <a:lnTo>
                  <a:pt x="2558" y="983"/>
                </a:lnTo>
                <a:lnTo>
                  <a:pt x="2548" y="948"/>
                </a:lnTo>
                <a:lnTo>
                  <a:pt x="2536" y="916"/>
                </a:lnTo>
                <a:lnTo>
                  <a:pt x="2524" y="888"/>
                </a:lnTo>
                <a:lnTo>
                  <a:pt x="2511" y="862"/>
                </a:lnTo>
                <a:lnTo>
                  <a:pt x="2498" y="841"/>
                </a:lnTo>
                <a:lnTo>
                  <a:pt x="2485" y="825"/>
                </a:lnTo>
                <a:lnTo>
                  <a:pt x="2472" y="815"/>
                </a:lnTo>
                <a:lnTo>
                  <a:pt x="2458" y="806"/>
                </a:lnTo>
                <a:lnTo>
                  <a:pt x="2441" y="795"/>
                </a:lnTo>
                <a:lnTo>
                  <a:pt x="2422" y="779"/>
                </a:lnTo>
                <a:lnTo>
                  <a:pt x="2399" y="762"/>
                </a:lnTo>
                <a:lnTo>
                  <a:pt x="2376" y="742"/>
                </a:lnTo>
                <a:lnTo>
                  <a:pt x="2351" y="720"/>
                </a:lnTo>
                <a:lnTo>
                  <a:pt x="2323" y="697"/>
                </a:lnTo>
                <a:lnTo>
                  <a:pt x="2296" y="673"/>
                </a:lnTo>
                <a:lnTo>
                  <a:pt x="2267" y="650"/>
                </a:lnTo>
                <a:lnTo>
                  <a:pt x="2238" y="626"/>
                </a:lnTo>
                <a:lnTo>
                  <a:pt x="2208" y="603"/>
                </a:lnTo>
                <a:lnTo>
                  <a:pt x="2179" y="582"/>
                </a:lnTo>
                <a:lnTo>
                  <a:pt x="2149" y="563"/>
                </a:lnTo>
                <a:lnTo>
                  <a:pt x="2121" y="545"/>
                </a:lnTo>
                <a:lnTo>
                  <a:pt x="2101" y="530"/>
                </a:lnTo>
                <a:lnTo>
                  <a:pt x="2083" y="511"/>
                </a:lnTo>
                <a:lnTo>
                  <a:pt x="2067" y="489"/>
                </a:lnTo>
                <a:lnTo>
                  <a:pt x="2051" y="461"/>
                </a:lnTo>
                <a:lnTo>
                  <a:pt x="2038" y="431"/>
                </a:lnTo>
                <a:lnTo>
                  <a:pt x="2026" y="400"/>
                </a:lnTo>
                <a:lnTo>
                  <a:pt x="2015" y="366"/>
                </a:lnTo>
                <a:lnTo>
                  <a:pt x="2005" y="330"/>
                </a:lnTo>
                <a:lnTo>
                  <a:pt x="1995" y="295"/>
                </a:lnTo>
                <a:lnTo>
                  <a:pt x="1988" y="259"/>
                </a:lnTo>
                <a:lnTo>
                  <a:pt x="1982" y="225"/>
                </a:lnTo>
                <a:lnTo>
                  <a:pt x="1976" y="191"/>
                </a:lnTo>
                <a:lnTo>
                  <a:pt x="1907" y="181"/>
                </a:lnTo>
                <a:lnTo>
                  <a:pt x="1836" y="174"/>
                </a:lnTo>
                <a:lnTo>
                  <a:pt x="1763" y="172"/>
                </a:lnTo>
                <a:close/>
                <a:moveTo>
                  <a:pt x="1764" y="0"/>
                </a:moveTo>
                <a:lnTo>
                  <a:pt x="1764" y="0"/>
                </a:lnTo>
                <a:lnTo>
                  <a:pt x="1858" y="4"/>
                </a:lnTo>
                <a:lnTo>
                  <a:pt x="1950" y="13"/>
                </a:lnTo>
                <a:lnTo>
                  <a:pt x="2039" y="29"/>
                </a:lnTo>
                <a:lnTo>
                  <a:pt x="2127" y="50"/>
                </a:lnTo>
                <a:lnTo>
                  <a:pt x="2212" y="78"/>
                </a:lnTo>
                <a:lnTo>
                  <a:pt x="2295" y="110"/>
                </a:lnTo>
                <a:lnTo>
                  <a:pt x="2375" y="149"/>
                </a:lnTo>
                <a:lnTo>
                  <a:pt x="2452" y="191"/>
                </a:lnTo>
                <a:lnTo>
                  <a:pt x="2527" y="239"/>
                </a:lnTo>
                <a:lnTo>
                  <a:pt x="2598" y="291"/>
                </a:lnTo>
                <a:lnTo>
                  <a:pt x="2665" y="349"/>
                </a:lnTo>
                <a:lnTo>
                  <a:pt x="2729" y="410"/>
                </a:lnTo>
                <a:lnTo>
                  <a:pt x="2789" y="476"/>
                </a:lnTo>
                <a:lnTo>
                  <a:pt x="2844" y="545"/>
                </a:lnTo>
                <a:lnTo>
                  <a:pt x="2896" y="618"/>
                </a:lnTo>
                <a:lnTo>
                  <a:pt x="2943" y="694"/>
                </a:lnTo>
                <a:lnTo>
                  <a:pt x="2984" y="773"/>
                </a:lnTo>
                <a:lnTo>
                  <a:pt x="3022" y="854"/>
                </a:lnTo>
                <a:lnTo>
                  <a:pt x="3054" y="940"/>
                </a:lnTo>
                <a:lnTo>
                  <a:pt x="3081" y="1027"/>
                </a:lnTo>
                <a:lnTo>
                  <a:pt x="3101" y="1117"/>
                </a:lnTo>
                <a:lnTo>
                  <a:pt x="3117" y="1210"/>
                </a:lnTo>
                <a:lnTo>
                  <a:pt x="3127" y="1304"/>
                </a:lnTo>
                <a:lnTo>
                  <a:pt x="3130" y="1399"/>
                </a:lnTo>
                <a:lnTo>
                  <a:pt x="3127" y="1494"/>
                </a:lnTo>
                <a:lnTo>
                  <a:pt x="3118" y="1588"/>
                </a:lnTo>
                <a:lnTo>
                  <a:pt x="3102" y="1680"/>
                </a:lnTo>
                <a:lnTo>
                  <a:pt x="3081" y="1771"/>
                </a:lnTo>
                <a:lnTo>
                  <a:pt x="3055" y="1858"/>
                </a:lnTo>
                <a:lnTo>
                  <a:pt x="3022" y="1943"/>
                </a:lnTo>
                <a:lnTo>
                  <a:pt x="2985" y="2025"/>
                </a:lnTo>
                <a:lnTo>
                  <a:pt x="2943" y="2104"/>
                </a:lnTo>
                <a:lnTo>
                  <a:pt x="2896" y="2180"/>
                </a:lnTo>
                <a:lnTo>
                  <a:pt x="2845" y="2253"/>
                </a:lnTo>
                <a:lnTo>
                  <a:pt x="2789" y="2322"/>
                </a:lnTo>
                <a:lnTo>
                  <a:pt x="2729" y="2388"/>
                </a:lnTo>
                <a:lnTo>
                  <a:pt x="2666" y="2449"/>
                </a:lnTo>
                <a:lnTo>
                  <a:pt x="2598" y="2506"/>
                </a:lnTo>
                <a:lnTo>
                  <a:pt x="2528" y="2559"/>
                </a:lnTo>
                <a:lnTo>
                  <a:pt x="2453" y="2607"/>
                </a:lnTo>
                <a:lnTo>
                  <a:pt x="2376" y="2649"/>
                </a:lnTo>
                <a:lnTo>
                  <a:pt x="2296" y="2688"/>
                </a:lnTo>
                <a:lnTo>
                  <a:pt x="2212" y="2720"/>
                </a:lnTo>
                <a:lnTo>
                  <a:pt x="2127" y="2747"/>
                </a:lnTo>
                <a:lnTo>
                  <a:pt x="2039" y="2769"/>
                </a:lnTo>
                <a:lnTo>
                  <a:pt x="1950" y="2785"/>
                </a:lnTo>
                <a:lnTo>
                  <a:pt x="1858" y="2794"/>
                </a:lnTo>
                <a:lnTo>
                  <a:pt x="1764" y="2797"/>
                </a:lnTo>
                <a:lnTo>
                  <a:pt x="1679" y="2795"/>
                </a:lnTo>
                <a:lnTo>
                  <a:pt x="1593" y="2787"/>
                </a:lnTo>
                <a:lnTo>
                  <a:pt x="1511" y="2774"/>
                </a:lnTo>
                <a:lnTo>
                  <a:pt x="1430" y="2755"/>
                </a:lnTo>
                <a:lnTo>
                  <a:pt x="1350" y="2732"/>
                </a:lnTo>
                <a:lnTo>
                  <a:pt x="1273" y="2704"/>
                </a:lnTo>
                <a:lnTo>
                  <a:pt x="1198" y="2670"/>
                </a:lnTo>
                <a:lnTo>
                  <a:pt x="1125" y="2634"/>
                </a:lnTo>
                <a:lnTo>
                  <a:pt x="1055" y="2592"/>
                </a:lnTo>
                <a:lnTo>
                  <a:pt x="987" y="2547"/>
                </a:lnTo>
                <a:lnTo>
                  <a:pt x="922" y="2498"/>
                </a:lnTo>
                <a:lnTo>
                  <a:pt x="384" y="3041"/>
                </a:lnTo>
                <a:lnTo>
                  <a:pt x="382" y="3039"/>
                </a:lnTo>
                <a:lnTo>
                  <a:pt x="356" y="3061"/>
                </a:lnTo>
                <a:lnTo>
                  <a:pt x="329" y="3079"/>
                </a:lnTo>
                <a:lnTo>
                  <a:pt x="300" y="3091"/>
                </a:lnTo>
                <a:lnTo>
                  <a:pt x="270" y="3101"/>
                </a:lnTo>
                <a:lnTo>
                  <a:pt x="238" y="3105"/>
                </a:lnTo>
                <a:lnTo>
                  <a:pt x="208" y="3104"/>
                </a:lnTo>
                <a:lnTo>
                  <a:pt x="176" y="3100"/>
                </a:lnTo>
                <a:lnTo>
                  <a:pt x="146" y="3090"/>
                </a:lnTo>
                <a:lnTo>
                  <a:pt x="117" y="3078"/>
                </a:lnTo>
                <a:lnTo>
                  <a:pt x="90" y="3060"/>
                </a:lnTo>
                <a:lnTo>
                  <a:pt x="65" y="3037"/>
                </a:lnTo>
                <a:lnTo>
                  <a:pt x="44" y="3012"/>
                </a:lnTo>
                <a:lnTo>
                  <a:pt x="26" y="2984"/>
                </a:lnTo>
                <a:lnTo>
                  <a:pt x="13" y="2955"/>
                </a:lnTo>
                <a:lnTo>
                  <a:pt x="4" y="2924"/>
                </a:lnTo>
                <a:lnTo>
                  <a:pt x="0" y="2892"/>
                </a:lnTo>
                <a:lnTo>
                  <a:pt x="0" y="2860"/>
                </a:lnTo>
                <a:lnTo>
                  <a:pt x="4" y="2828"/>
                </a:lnTo>
                <a:lnTo>
                  <a:pt x="12" y="2797"/>
                </a:lnTo>
                <a:lnTo>
                  <a:pt x="25" y="2767"/>
                </a:lnTo>
                <a:lnTo>
                  <a:pt x="43" y="2739"/>
                </a:lnTo>
                <a:lnTo>
                  <a:pt x="64" y="2713"/>
                </a:lnTo>
                <a:lnTo>
                  <a:pt x="62" y="2712"/>
                </a:lnTo>
                <a:lnTo>
                  <a:pt x="617" y="2153"/>
                </a:lnTo>
                <a:lnTo>
                  <a:pt x="573" y="2079"/>
                </a:lnTo>
                <a:lnTo>
                  <a:pt x="534" y="2002"/>
                </a:lnTo>
                <a:lnTo>
                  <a:pt x="500" y="1923"/>
                </a:lnTo>
                <a:lnTo>
                  <a:pt x="469" y="1841"/>
                </a:lnTo>
                <a:lnTo>
                  <a:pt x="445" y="1756"/>
                </a:lnTo>
                <a:lnTo>
                  <a:pt x="425" y="1670"/>
                </a:lnTo>
                <a:lnTo>
                  <a:pt x="411" y="1581"/>
                </a:lnTo>
                <a:lnTo>
                  <a:pt x="402" y="1490"/>
                </a:lnTo>
                <a:lnTo>
                  <a:pt x="399" y="1399"/>
                </a:lnTo>
                <a:lnTo>
                  <a:pt x="402" y="1304"/>
                </a:lnTo>
                <a:lnTo>
                  <a:pt x="411" y="1210"/>
                </a:lnTo>
                <a:lnTo>
                  <a:pt x="426" y="1117"/>
                </a:lnTo>
                <a:lnTo>
                  <a:pt x="448" y="1027"/>
                </a:lnTo>
                <a:lnTo>
                  <a:pt x="474" y="940"/>
                </a:lnTo>
                <a:lnTo>
                  <a:pt x="507" y="854"/>
                </a:lnTo>
                <a:lnTo>
                  <a:pt x="543" y="773"/>
                </a:lnTo>
                <a:lnTo>
                  <a:pt x="585" y="694"/>
                </a:lnTo>
                <a:lnTo>
                  <a:pt x="633" y="618"/>
                </a:lnTo>
                <a:lnTo>
                  <a:pt x="684" y="545"/>
                </a:lnTo>
                <a:lnTo>
                  <a:pt x="740" y="476"/>
                </a:lnTo>
                <a:lnTo>
                  <a:pt x="799" y="410"/>
                </a:lnTo>
                <a:lnTo>
                  <a:pt x="863" y="349"/>
                </a:lnTo>
                <a:lnTo>
                  <a:pt x="930" y="291"/>
                </a:lnTo>
                <a:lnTo>
                  <a:pt x="1001" y="239"/>
                </a:lnTo>
                <a:lnTo>
                  <a:pt x="1076" y="191"/>
                </a:lnTo>
                <a:lnTo>
                  <a:pt x="1153" y="149"/>
                </a:lnTo>
                <a:lnTo>
                  <a:pt x="1233" y="110"/>
                </a:lnTo>
                <a:lnTo>
                  <a:pt x="1317" y="78"/>
                </a:lnTo>
                <a:lnTo>
                  <a:pt x="1402" y="50"/>
                </a:lnTo>
                <a:lnTo>
                  <a:pt x="1490" y="29"/>
                </a:lnTo>
                <a:lnTo>
                  <a:pt x="1579" y="13"/>
                </a:lnTo>
                <a:lnTo>
                  <a:pt x="1671" y="4"/>
                </a:lnTo>
                <a:lnTo>
                  <a:pt x="1764" y="0"/>
                </a:lnTo>
                <a:close/>
              </a:path>
            </a:pathLst>
          </a:cu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IN" sz="1053" dirty="0"/>
          </a:p>
        </p:txBody>
      </p:sp>
      <p:sp>
        <p:nvSpPr>
          <p:cNvPr id="59" name="Rectangle 58"/>
          <p:cNvSpPr/>
          <p:nvPr/>
        </p:nvSpPr>
        <p:spPr>
          <a:xfrm>
            <a:off x="6523352" y="2999921"/>
            <a:ext cx="2016865" cy="243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27000" bIns="0" rtlCol="0" anchor="ctr">
            <a:normAutofit/>
          </a:bodyPr>
          <a:lstStyle/>
          <a:p>
            <a:r>
              <a:rPr lang="en-IN" sz="1200" dirty="0" err="1" smtClean="0">
                <a:solidFill>
                  <a:schemeClr val="bg1">
                    <a:lumMod val="65000"/>
                  </a:schemeClr>
                </a:solidFill>
              </a:rPr>
              <a:t>Comprensión</a:t>
            </a:r>
            <a:r>
              <a:rPr lang="en-IN" sz="1200" dirty="0" smtClean="0">
                <a:solidFill>
                  <a:schemeClr val="bg1">
                    <a:lumMod val="65000"/>
                  </a:schemeClr>
                </a:solidFill>
              </a:rPr>
              <a:t> </a:t>
            </a:r>
            <a:r>
              <a:rPr lang="en-IN" sz="1200" dirty="0" err="1">
                <a:solidFill>
                  <a:schemeClr val="bg1">
                    <a:lumMod val="65000"/>
                  </a:schemeClr>
                </a:solidFill>
              </a:rPr>
              <a:t>situacion</a:t>
            </a:r>
            <a:r>
              <a:rPr lang="en-IN" sz="1200" dirty="0">
                <a:solidFill>
                  <a:schemeClr val="bg1">
                    <a:lumMod val="65000"/>
                  </a:schemeClr>
                </a:solidFill>
              </a:rPr>
              <a:t> </a:t>
            </a:r>
            <a:r>
              <a:rPr lang="en-IN" sz="1200" dirty="0" err="1">
                <a:solidFill>
                  <a:schemeClr val="bg1">
                    <a:lumMod val="65000"/>
                  </a:schemeClr>
                </a:solidFill>
              </a:rPr>
              <a:t>fisica</a:t>
            </a:r>
            <a:endParaRPr lang="en-IN" sz="1200" dirty="0">
              <a:solidFill>
                <a:schemeClr val="bg1">
                  <a:lumMod val="65000"/>
                </a:schemeClr>
              </a:solidFill>
            </a:endParaRPr>
          </a:p>
        </p:txBody>
      </p:sp>
      <p:sp>
        <p:nvSpPr>
          <p:cNvPr id="60" name="Rectangle 59"/>
          <p:cNvSpPr/>
          <p:nvPr/>
        </p:nvSpPr>
        <p:spPr>
          <a:xfrm>
            <a:off x="6523353" y="3489367"/>
            <a:ext cx="2016864" cy="223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27000" bIns="0" rtlCol="0" anchor="ctr">
            <a:normAutofit/>
          </a:bodyPr>
          <a:lstStyle/>
          <a:p>
            <a:r>
              <a:rPr lang="en-IN" sz="1200" dirty="0" err="1" smtClean="0">
                <a:solidFill>
                  <a:schemeClr val="bg1">
                    <a:lumMod val="65000"/>
                  </a:schemeClr>
                </a:solidFill>
              </a:rPr>
              <a:t>Simplificación</a:t>
            </a:r>
            <a:endParaRPr lang="en-IN" sz="1200" dirty="0">
              <a:solidFill>
                <a:schemeClr val="bg1">
                  <a:lumMod val="65000"/>
                </a:schemeClr>
              </a:solidFill>
            </a:endParaRPr>
          </a:p>
        </p:txBody>
      </p:sp>
      <p:pic>
        <p:nvPicPr>
          <p:cNvPr id="67" name="Picture 2" descr="Resultado de imagen para ciclista ruta"/>
          <p:cNvPicPr>
            <a:picLocks noChangeAspect="1" noChangeArrowheads="1"/>
          </p:cNvPicPr>
          <p:nvPr/>
        </p:nvPicPr>
        <p:blipFill rotWithShape="1">
          <a:blip r:embed="rId3">
            <a:extLst>
              <a:ext uri="{28A0092B-C50C-407E-A947-70E740481C1C}">
                <a14:useLocalDpi xmlns:a14="http://schemas.microsoft.com/office/drawing/2010/main" val="0"/>
              </a:ext>
            </a:extLst>
          </a:blip>
          <a:srcRect l="22993" t="58006" r="47957" b="742"/>
          <a:stretch/>
        </p:blipFill>
        <p:spPr bwMode="auto">
          <a:xfrm>
            <a:off x="963967" y="1396999"/>
            <a:ext cx="1449375" cy="1369594"/>
          </a:xfrm>
          <a:prstGeom prst="rect">
            <a:avLst/>
          </a:prstGeom>
          <a:noFill/>
          <a:extLst>
            <a:ext uri="{909E8E84-426E-40DD-AFC4-6F175D3DCCD1}">
              <a14:hiddenFill xmlns:a14="http://schemas.microsoft.com/office/drawing/2010/main">
                <a:solidFill>
                  <a:srgbClr val="FFFFFF"/>
                </a:solidFill>
              </a14:hiddenFill>
            </a:ext>
          </a:extLst>
        </p:spPr>
      </p:pic>
      <p:pic>
        <p:nvPicPr>
          <p:cNvPr id="68" name="Marcador de contenido 3"/>
          <p:cNvPicPr>
            <a:picLocks noChangeAspect="1"/>
          </p:cNvPicPr>
          <p:nvPr/>
        </p:nvPicPr>
        <p:blipFill>
          <a:blip r:embed="rId4"/>
          <a:stretch>
            <a:fillRect/>
          </a:stretch>
        </p:blipFill>
        <p:spPr>
          <a:xfrm>
            <a:off x="3071565" y="2048279"/>
            <a:ext cx="3182375" cy="2117724"/>
          </a:xfrm>
          <a:prstGeom prst="rect">
            <a:avLst/>
          </a:prstGeom>
        </p:spPr>
      </p:pic>
      <p:cxnSp>
        <p:nvCxnSpPr>
          <p:cNvPr id="69" name="Conector recto de flecha 68"/>
          <p:cNvCxnSpPr/>
          <p:nvPr/>
        </p:nvCxnSpPr>
        <p:spPr>
          <a:xfrm flipH="1" flipV="1">
            <a:off x="1862061" y="1983986"/>
            <a:ext cx="2468745" cy="1612600"/>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0" name="TextBox 82"/>
          <p:cNvSpPr txBox="1"/>
          <p:nvPr/>
        </p:nvSpPr>
        <p:spPr>
          <a:xfrm>
            <a:off x="3071564" y="4230296"/>
            <a:ext cx="3182375" cy="98817"/>
          </a:xfrm>
          <a:prstGeom prst="rect">
            <a:avLst/>
          </a:prstGeom>
          <a:noFill/>
        </p:spPr>
        <p:txBody>
          <a:bodyPr wrap="square" lIns="0" tIns="0" rIns="0" bIns="0" rtlCol="0">
            <a:normAutofit fontScale="92500"/>
          </a:bodyPr>
          <a:lstStyle/>
          <a:p>
            <a:pPr algn="ctr">
              <a:lnSpc>
                <a:spcPct val="90000"/>
              </a:lnSpc>
            </a:pPr>
            <a:r>
              <a:rPr lang="es-CO" sz="800" b="1" dirty="0"/>
              <a:t>Fuente: </a:t>
            </a:r>
            <a:r>
              <a:rPr lang="es-CO" sz="800" dirty="0" smtClean="0">
                <a:solidFill>
                  <a:schemeClr val="bg1"/>
                </a:solidFill>
                <a:hlinkClick r:id="rId5"/>
              </a:rPr>
              <a:t>https</a:t>
            </a:r>
            <a:r>
              <a:rPr lang="es-CO" sz="800" dirty="0">
                <a:solidFill>
                  <a:schemeClr val="bg1"/>
                </a:solidFill>
                <a:hlinkClick r:id="rId5"/>
              </a:rPr>
              <a:t>://www.bikeexchange.com.co/blog/guia-definitiva-para-ropa-de-ciclismo</a:t>
            </a:r>
            <a:endParaRPr lang="es-CO" sz="700" dirty="0">
              <a:solidFill>
                <a:schemeClr val="bg1"/>
              </a:solidFill>
            </a:endParaRPr>
          </a:p>
          <a:p>
            <a:pPr lvl="0" algn="ctr">
              <a:lnSpc>
                <a:spcPct val="90000"/>
              </a:lnSpc>
            </a:pPr>
            <a:endParaRPr lang="en-IN" sz="788" dirty="0">
              <a:solidFill>
                <a:schemeClr val="bg1"/>
              </a:solidFill>
            </a:endParaRPr>
          </a:p>
        </p:txBody>
      </p:sp>
    </p:spTree>
    <p:extLst>
      <p:ext uri="{BB962C8B-B14F-4D97-AF65-F5344CB8AC3E}">
        <p14:creationId xmlns:p14="http://schemas.microsoft.com/office/powerpoint/2010/main" val="12377916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417234" y="5429134"/>
            <a:ext cx="2112620" cy="148795"/>
          </a:xfrm>
        </p:spPr>
        <p:txBody>
          <a:bodyPr/>
          <a:lstStyle/>
          <a:p>
            <a:r>
              <a:rPr lang="en-IN" b="1" dirty="0"/>
              <a:t>XVI</a:t>
            </a:r>
            <a:r>
              <a:rPr lang="en-IN" dirty="0"/>
              <a:t> Congreso beroamericano  de Ingeniería Mecánica</a:t>
            </a:r>
          </a:p>
        </p:txBody>
      </p:sp>
      <p:sp>
        <p:nvSpPr>
          <p:cNvPr id="5" name="Slide Number Placeholder 4"/>
          <p:cNvSpPr>
            <a:spLocks noGrp="1"/>
          </p:cNvSpPr>
          <p:nvPr>
            <p:ph type="sldNum" sz="quarter" idx="12"/>
          </p:nvPr>
        </p:nvSpPr>
        <p:spPr/>
        <p:txBody>
          <a:bodyPr/>
          <a:lstStyle/>
          <a:p>
            <a:fld id="{9859B70A-3D6B-48AF-BC25-30E4A952CF89}" type="slidenum">
              <a:rPr lang="en-IN" smtClean="0"/>
              <a:pPr/>
              <a:t>5</a:t>
            </a:fld>
            <a:endParaRPr lang="en-IN" dirty="0"/>
          </a:p>
        </p:txBody>
      </p:sp>
      <p:sp>
        <p:nvSpPr>
          <p:cNvPr id="3" name="Title 2"/>
          <p:cNvSpPr>
            <a:spLocks noGrp="1"/>
          </p:cNvSpPr>
          <p:nvPr>
            <p:ph type="title"/>
          </p:nvPr>
        </p:nvSpPr>
        <p:spPr>
          <a:xfrm>
            <a:off x="1509239" y="1342355"/>
            <a:ext cx="6501493" cy="296235"/>
          </a:xfrm>
        </p:spPr>
        <p:txBody>
          <a:bodyPr/>
          <a:lstStyle/>
          <a:p>
            <a:r>
              <a:rPr lang="es-CO" dirty="0"/>
              <a:t>Caso canónico </a:t>
            </a:r>
            <a:endParaRPr lang="en-IN" dirty="0"/>
          </a:p>
        </p:txBody>
      </p:sp>
      <p:sp>
        <p:nvSpPr>
          <p:cNvPr id="321" name="Rectangle 320"/>
          <p:cNvSpPr/>
          <p:nvPr/>
        </p:nvSpPr>
        <p:spPr>
          <a:xfrm>
            <a:off x="5676902" y="1182674"/>
            <a:ext cx="2145845" cy="615600"/>
          </a:xfrm>
          <a:prstGeom prst="rect">
            <a:avLst/>
          </a:prstGeom>
          <a:solidFill>
            <a:srgbClr val="A5B925"/>
          </a:solidFill>
          <a:ln>
            <a:noFill/>
          </a:ln>
        </p:spPr>
        <p:style>
          <a:lnRef idx="2">
            <a:schemeClr val="accent1">
              <a:shade val="50000"/>
            </a:schemeClr>
          </a:lnRef>
          <a:fillRef idx="1">
            <a:schemeClr val="accent1"/>
          </a:fillRef>
          <a:effectRef idx="0">
            <a:schemeClr val="accent1"/>
          </a:effectRef>
          <a:fontRef idx="minor">
            <a:schemeClr val="lt1"/>
          </a:fontRef>
        </p:style>
        <p:txBody>
          <a:bodyPr lIns="162000" tIns="0" rIns="108000" bIns="0" rtlCol="0" anchor="ctr">
            <a:normAutofit/>
          </a:bodyPr>
          <a:lstStyle/>
          <a:p>
            <a:pPr algn="ctr"/>
            <a:r>
              <a:rPr lang="es-ES_tradnl" sz="1800" dirty="0" err="1" smtClean="0"/>
              <a:t>Dimensiónes</a:t>
            </a:r>
            <a:r>
              <a:rPr lang="es-ES_tradnl" sz="1800" dirty="0" smtClean="0"/>
              <a:t> </a:t>
            </a:r>
            <a:endParaRPr lang="en-IN" sz="1800" spc="83" dirty="0">
              <a:solidFill>
                <a:schemeClr val="bg1"/>
              </a:solidFill>
              <a:latin typeface="+mj-lt"/>
            </a:endParaRPr>
          </a:p>
        </p:txBody>
      </p:sp>
      <p:sp>
        <p:nvSpPr>
          <p:cNvPr id="308" name="Rectangle 307"/>
          <p:cNvSpPr/>
          <p:nvPr/>
        </p:nvSpPr>
        <p:spPr>
          <a:xfrm>
            <a:off x="5775410" y="4046585"/>
            <a:ext cx="2047337" cy="67779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ormAutofit/>
          </a:bodyPr>
          <a:lstStyle/>
          <a:p>
            <a:pPr algn="ctr"/>
            <a:r>
              <a:rPr lang="en-IN" sz="1200" spc="83" dirty="0" err="1" smtClean="0">
                <a:solidFill>
                  <a:schemeClr val="bg1"/>
                </a:solidFill>
                <a:latin typeface="+mj-lt"/>
              </a:rPr>
              <a:t>Vrtices</a:t>
            </a:r>
            <a:r>
              <a:rPr lang="en-IN" sz="1200" spc="83" dirty="0" smtClean="0">
                <a:solidFill>
                  <a:schemeClr val="bg1"/>
                </a:solidFill>
                <a:latin typeface="+mj-lt"/>
              </a:rPr>
              <a:t> de Von Karman</a:t>
            </a:r>
            <a:endParaRPr lang="en-IN" sz="1200" spc="83" dirty="0">
              <a:solidFill>
                <a:schemeClr val="bg1"/>
              </a:solidFill>
              <a:latin typeface="+mj-lt"/>
            </a:endParaRPr>
          </a:p>
          <a:p>
            <a:r>
              <a:rPr lang="es-CO" sz="900" dirty="0">
                <a:hlinkClick r:id="rId5"/>
              </a:rPr>
              <a:t>https://commons.wikimedia.org/wiki/File:Vortex-street-animation.gif</a:t>
            </a:r>
            <a:r>
              <a:rPr lang="es-CO" sz="800" dirty="0" smtClean="0">
                <a:solidFill>
                  <a:srgbClr val="7030A0"/>
                </a:solidFill>
                <a:hlinkClick r:id="rId6"/>
              </a:rPr>
              <a:t>/</a:t>
            </a:r>
            <a:endParaRPr lang="es-CO" sz="800" dirty="0">
              <a:solidFill>
                <a:srgbClr val="7030A0"/>
              </a:solidFill>
            </a:endParaRPr>
          </a:p>
        </p:txBody>
      </p:sp>
      <p:sp>
        <p:nvSpPr>
          <p:cNvPr id="319" name="Rectangle 318"/>
          <p:cNvSpPr/>
          <p:nvPr/>
        </p:nvSpPr>
        <p:spPr>
          <a:xfrm>
            <a:off x="1741426" y="1184162"/>
            <a:ext cx="2047337" cy="6126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ormAutofit/>
          </a:bodyPr>
          <a:lstStyle/>
          <a:p>
            <a:pPr algn="ctr"/>
            <a:r>
              <a:rPr lang="en-IN" sz="1800" spc="83" dirty="0" err="1" smtClean="0">
                <a:solidFill>
                  <a:schemeClr val="bg1"/>
                </a:solidFill>
                <a:latin typeface="+mj-lt"/>
              </a:rPr>
              <a:t>Fronteras</a:t>
            </a:r>
            <a:r>
              <a:rPr lang="en-IN" sz="1100" dirty="0" smtClean="0">
                <a:solidFill>
                  <a:schemeClr val="bg1"/>
                </a:solidFill>
                <a:latin typeface="Segoe UI Light"/>
              </a:rPr>
              <a:t> </a:t>
            </a:r>
            <a:endParaRPr lang="en-IN" sz="1100" dirty="0">
              <a:solidFill>
                <a:schemeClr val="bg1"/>
              </a:solidFill>
              <a:latin typeface="Segoe UI Light"/>
            </a:endParaRPr>
          </a:p>
        </p:txBody>
      </p:sp>
      <p:pic>
        <p:nvPicPr>
          <p:cNvPr id="15" name="Vortex-street-animation">
            <a:hlinkClick r:id="" action="ppaction://media"/>
            <a:hlinkHover r:id="" action="ppaction://ole?verb=0"/>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l="247" r="-247"/>
          <a:stretch/>
        </p:blipFill>
        <p:spPr>
          <a:xfrm>
            <a:off x="1070507" y="3620320"/>
            <a:ext cx="3389174" cy="1694587"/>
          </a:xfrm>
          <a:prstGeom prst="rect">
            <a:avLst/>
          </a:prstGeom>
          <a:ln>
            <a:noFill/>
          </a:ln>
        </p:spPr>
      </p:pic>
      <p:pic>
        <p:nvPicPr>
          <p:cNvPr id="16" name="Imagen 15"/>
          <p:cNvPicPr/>
          <p:nvPr/>
        </p:nvPicPr>
        <p:blipFill>
          <a:blip r:embed="rId8" cstate="print">
            <a:extLst>
              <a:ext uri="{28A0092B-C50C-407E-A947-70E740481C1C}">
                <a14:useLocalDpi xmlns:a14="http://schemas.microsoft.com/office/drawing/2010/main" val="0"/>
              </a:ext>
            </a:extLst>
          </a:blip>
          <a:stretch>
            <a:fillRect/>
          </a:stretch>
        </p:blipFill>
        <p:spPr bwMode="auto">
          <a:xfrm>
            <a:off x="990118" y="1899347"/>
            <a:ext cx="7539736" cy="1460216"/>
          </a:xfrm>
          <a:prstGeom prst="rect">
            <a:avLst/>
          </a:prstGeom>
          <a:noFill/>
          <a:ln>
            <a:noFill/>
          </a:ln>
        </p:spPr>
      </p:pic>
      <p:sp>
        <p:nvSpPr>
          <p:cNvPr id="17" name="TextBox 81"/>
          <p:cNvSpPr txBox="1"/>
          <p:nvPr/>
        </p:nvSpPr>
        <p:spPr>
          <a:xfrm>
            <a:off x="5863823" y="3129224"/>
            <a:ext cx="2560929" cy="248070"/>
          </a:xfrm>
          <a:prstGeom prst="rect">
            <a:avLst/>
          </a:prstGeom>
          <a:noFill/>
        </p:spPr>
        <p:txBody>
          <a:bodyPr wrap="square" lIns="0" tIns="0" rIns="0" bIns="0" rtlCol="0">
            <a:normAutofit/>
          </a:bodyPr>
          <a:lstStyle/>
          <a:p>
            <a:pPr algn="r"/>
            <a:r>
              <a:rPr lang="es-CO" sz="1200" b="1"/>
              <a:t>Fuente: Elaboración propia </a:t>
            </a:r>
            <a:endParaRPr lang="es-CO" sz="900" dirty="0">
              <a:solidFill>
                <a:srgbClr val="7030A0"/>
              </a:solidFill>
            </a:endParaRPr>
          </a:p>
        </p:txBody>
      </p:sp>
      <p:sp>
        <p:nvSpPr>
          <p:cNvPr id="11" name="Title 1"/>
          <p:cNvSpPr txBox="1">
            <a:spLocks/>
          </p:cNvSpPr>
          <p:nvPr/>
        </p:nvSpPr>
        <p:spPr>
          <a:xfrm>
            <a:off x="2052070" y="295286"/>
            <a:ext cx="5421474" cy="332399"/>
          </a:xfrm>
          <a:prstGeom prst="rect">
            <a:avLst/>
          </a:prstGeom>
        </p:spPr>
        <p:txBody>
          <a:bodyPr wrap="square" lIns="0" tIns="0" rIns="0" bIns="0" anchor="ctr" anchorCtr="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2400" dirty="0"/>
              <a:t>Fase de validación computacional </a:t>
            </a:r>
            <a:endParaRPr lang="en-IN" sz="2100" dirty="0">
              <a:solidFill>
                <a:schemeClr val="bg1"/>
              </a:solidFill>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993626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0"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5"/>
                                        </p:tgtEl>
                                      </p:cBhvr>
                                    </p:cmd>
                                  </p:childTnLst>
                                </p:cTn>
                              </p:par>
                            </p:childTnLst>
                          </p:cTn>
                        </p:par>
                      </p:childTnLst>
                    </p:cTn>
                  </p:par>
                </p:childTnLst>
              </p:cTn>
              <p:nextCondLst>
                <p:cond evt="onClick" delay="0">
                  <p:tgtEl>
                    <p:spTgt spid="15"/>
                  </p:tgtEl>
                </p:cond>
              </p:nextCondLst>
            </p:seq>
            <p:video>
              <p:cMediaNode vol="80000">
                <p:cTn id="12" repeatCount="indefinite" fill="hold" display="0">
                  <p:stCondLst>
                    <p:cond delay="indefinite"/>
                  </p:stCondLst>
                </p:cTn>
                <p:tgtEl>
                  <p:spTgt spid="1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859B70A-3D6B-48AF-BC25-30E4A952CF89}" type="slidenum">
              <a:rPr lang="en-IN" smtClean="0"/>
              <a:pPr/>
              <a:t>6</a:t>
            </a:fld>
            <a:endParaRPr lang="en-IN" dirty="0"/>
          </a:p>
        </p:txBody>
      </p:sp>
      <p:sp>
        <p:nvSpPr>
          <p:cNvPr id="3" name="Title 2"/>
          <p:cNvSpPr>
            <a:spLocks noGrp="1"/>
          </p:cNvSpPr>
          <p:nvPr>
            <p:ph type="title"/>
          </p:nvPr>
        </p:nvSpPr>
        <p:spPr>
          <a:xfrm>
            <a:off x="1321254" y="423396"/>
            <a:ext cx="6501493" cy="296235"/>
          </a:xfrm>
        </p:spPr>
        <p:txBody>
          <a:bodyPr/>
          <a:lstStyle/>
          <a:p>
            <a:r>
              <a:rPr lang="es-CO" dirty="0"/>
              <a:t>Condiciones de frontera de validación </a:t>
            </a:r>
            <a:endParaRPr lang="en-IN" dirty="0"/>
          </a:p>
        </p:txBody>
      </p:sp>
      <p:sp>
        <p:nvSpPr>
          <p:cNvPr id="160" name="Pentagon 159"/>
          <p:cNvSpPr/>
          <p:nvPr/>
        </p:nvSpPr>
        <p:spPr>
          <a:xfrm>
            <a:off x="7466410" y="1032837"/>
            <a:ext cx="1484710" cy="192090"/>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Presión (kPa)</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62" name="Pentagon 161"/>
          <p:cNvSpPr/>
          <p:nvPr/>
        </p:nvSpPr>
        <p:spPr>
          <a:xfrm>
            <a:off x="7466410" y="1533275"/>
            <a:ext cx="1484710" cy="192090"/>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0 (man)</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63" name="Pentagon 162"/>
              <p:cNvSpPr/>
              <p:nvPr/>
            </p:nvSpPr>
            <p:spPr>
              <a:xfrm>
                <a:off x="7466409" y="1809578"/>
                <a:ext cx="1484710" cy="192090"/>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77500" lnSpcReduction="20000"/>
              </a:bodyPr>
              <a:lstStyle/>
              <a:p>
                <a:pPr algn="ctr">
                  <a:spcAft>
                    <a:spcPts val="0"/>
                  </a:spcAft>
                </a:pPr>
                <a14:m>
                  <m:oMathPara xmlns:m="http://schemas.openxmlformats.org/officeDocument/2006/math">
                    <m:oMathParaPr>
                      <m:jc m:val="centerGroup"/>
                    </m:oMathParaPr>
                    <m:oMath xmlns:m="http://schemas.openxmlformats.org/officeDocument/2006/math">
                      <m:r>
                        <a:rPr lang="es-CO" sz="1600">
                          <a:latin typeface="Cambria Math" panose="02040503050406030204" pitchFamily="18" charset="0"/>
                        </a:rPr>
                        <m:t>𝛻</m:t>
                      </m:r>
                      <m:r>
                        <a:rPr lang="es-CO" sz="1600">
                          <a:latin typeface="Cambria Math" panose="02040503050406030204" pitchFamily="18" charset="0"/>
                        </a:rPr>
                        <m:t>𝑝</m:t>
                      </m:r>
                      <m:r>
                        <a:rPr lang="es-CO" sz="1600">
                          <a:latin typeface="Cambria Math" panose="02040503050406030204" pitchFamily="18" charset="0"/>
                        </a:rPr>
                        <m:t>∗</m:t>
                      </m:r>
                      <m:acc>
                        <m:accPr>
                          <m:chr m:val="̂"/>
                          <m:ctrlPr>
                            <a:rPr lang="es-CO" sz="1600" i="1">
                              <a:latin typeface="Cambria Math" panose="02040503050406030204" pitchFamily="18" charset="0"/>
                            </a:rPr>
                          </m:ctrlPr>
                        </m:accPr>
                        <m:e>
                          <m:r>
                            <a:rPr lang="es-CO" sz="1600">
                              <a:latin typeface="Cambria Math" panose="02040503050406030204" pitchFamily="18" charset="0"/>
                            </a:rPr>
                            <m:t>𝑛</m:t>
                          </m:r>
                        </m:e>
                      </m:acc>
                      <m:r>
                        <a:rPr lang="es-CO" sz="1600">
                          <a:latin typeface="Cambria Math" panose="02040503050406030204" pitchFamily="18" charset="0"/>
                        </a:rPr>
                        <m:t>=0</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163" name="Pentagon 162"/>
              <p:cNvSpPr>
                <a:spLocks noRot="1" noChangeAspect="1" noMove="1" noResize="1" noEditPoints="1" noAdjustHandles="1" noChangeArrowheads="1" noChangeShapeType="1" noTextEdit="1"/>
              </p:cNvSpPr>
              <p:nvPr/>
            </p:nvSpPr>
            <p:spPr>
              <a:xfrm>
                <a:off x="7466409" y="1809578"/>
                <a:ext cx="1484710" cy="192090"/>
              </a:xfrm>
              <a:prstGeom prst="homePlate">
                <a:avLst/>
              </a:prstGeom>
              <a:blipFill rotWithShape="0">
                <a:blip r:embed="rId3"/>
                <a:stretch>
                  <a:fillRect t="-19355" b="-32258"/>
                </a:stretch>
              </a:blipFill>
              <a:ln>
                <a:noFill/>
              </a:ln>
            </p:spPr>
            <p:txBody>
              <a:bodyPr/>
              <a:lstStyle/>
              <a:p>
                <a:r>
                  <a:rPr lang="es-ES_tradnl">
                    <a:noFill/>
                  </a:rPr>
                  <a:t> </a:t>
                </a:r>
              </a:p>
            </p:txBody>
          </p:sp>
        </mc:Fallback>
      </mc:AlternateContent>
      <p:sp>
        <p:nvSpPr>
          <p:cNvPr id="176" name="Pentagon 175"/>
          <p:cNvSpPr/>
          <p:nvPr/>
        </p:nvSpPr>
        <p:spPr>
          <a:xfrm>
            <a:off x="7473708" y="2110731"/>
            <a:ext cx="1484710" cy="19209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Simetría</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8" name="Footer Placeholder 25"/>
          <p:cNvSpPr>
            <a:spLocks noGrp="1"/>
          </p:cNvSpPr>
          <p:nvPr>
            <p:ph type="ftr" sz="quarter" idx="11"/>
          </p:nvPr>
        </p:nvSpPr>
        <p:spPr>
          <a:xfrm>
            <a:off x="6433293" y="5424205"/>
            <a:ext cx="2102157" cy="172103"/>
          </a:xfrm>
        </p:spPr>
        <p:txBody>
          <a:bodyPr/>
          <a:lstStyle/>
          <a:p>
            <a:r>
              <a:rPr lang="en-IN" b="1" dirty="0"/>
              <a:t>XVI</a:t>
            </a:r>
            <a:r>
              <a:rPr lang="en-IN" dirty="0"/>
              <a:t> Congreso beroamericano  de Ingeniería Mecánica</a:t>
            </a:r>
          </a:p>
        </p:txBody>
      </p:sp>
      <p:sp>
        <p:nvSpPr>
          <p:cNvPr id="42" name="Pentagon 159"/>
          <p:cNvSpPr/>
          <p:nvPr/>
        </p:nvSpPr>
        <p:spPr>
          <a:xfrm>
            <a:off x="5917242" y="1042489"/>
            <a:ext cx="1484710" cy="192090"/>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r>
              <a:rPr lang="es-CO" sz="1600" dirty="0"/>
              <a:t>Velocidad (m/s)</a:t>
            </a:r>
            <a:endParaRPr lang="en-IN" sz="1500" dirty="0"/>
          </a:p>
        </p:txBody>
      </p:sp>
      <p:sp>
        <p:nvSpPr>
          <p:cNvPr id="43" name="Pentagon 160"/>
          <p:cNvSpPr/>
          <p:nvPr/>
        </p:nvSpPr>
        <p:spPr>
          <a:xfrm>
            <a:off x="5917242" y="1297912"/>
            <a:ext cx="1484710" cy="192090"/>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5.55</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4" name="Pentagon 161"/>
              <p:cNvSpPr/>
              <p:nvPr/>
            </p:nvSpPr>
            <p:spPr>
              <a:xfrm>
                <a:off x="5917241" y="1555532"/>
                <a:ext cx="1484710" cy="192090"/>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77500" lnSpcReduction="20000"/>
              </a:bodyPr>
              <a:lstStyle/>
              <a:p>
                <a:pPr algn="ctr">
                  <a:spcAft>
                    <a:spcPts val="0"/>
                  </a:spcAft>
                </a:pPr>
                <a14:m>
                  <m:oMathPara xmlns:m="http://schemas.openxmlformats.org/officeDocument/2006/math">
                    <m:oMathParaPr>
                      <m:jc m:val="centerGroup"/>
                    </m:oMathParaPr>
                    <m:oMath xmlns:m="http://schemas.openxmlformats.org/officeDocument/2006/math">
                      <m:r>
                        <a:rPr lang="es-CO" sz="1600">
                          <a:latin typeface="Cambria Math" panose="02040503050406030204" pitchFamily="18" charset="0"/>
                        </a:rPr>
                        <m:t>𝛻</m:t>
                      </m:r>
                      <m:r>
                        <a:rPr lang="es-CO" sz="1600">
                          <a:latin typeface="Cambria Math" panose="02040503050406030204" pitchFamily="18" charset="0"/>
                        </a:rPr>
                        <m:t>𝑢</m:t>
                      </m:r>
                      <m:r>
                        <a:rPr lang="es-CO" sz="1600">
                          <a:latin typeface="Cambria Math" panose="02040503050406030204" pitchFamily="18" charset="0"/>
                        </a:rPr>
                        <m:t>∗</m:t>
                      </m:r>
                      <m:acc>
                        <m:accPr>
                          <m:chr m:val="̂"/>
                          <m:ctrlPr>
                            <a:rPr lang="es-CO" sz="1600" i="1">
                              <a:latin typeface="Cambria Math" panose="02040503050406030204" pitchFamily="18" charset="0"/>
                            </a:rPr>
                          </m:ctrlPr>
                        </m:accPr>
                        <m:e>
                          <m:r>
                            <a:rPr lang="es-CO" sz="1600">
                              <a:latin typeface="Cambria Math" panose="02040503050406030204" pitchFamily="18" charset="0"/>
                            </a:rPr>
                            <m:t>𝑛</m:t>
                          </m:r>
                        </m:e>
                      </m:acc>
                      <m:r>
                        <a:rPr lang="es-CO" sz="1600">
                          <a:latin typeface="Cambria Math" panose="02040503050406030204" pitchFamily="18" charset="0"/>
                        </a:rPr>
                        <m:t>=0</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44" name="Pentagon 161"/>
              <p:cNvSpPr>
                <a:spLocks noRot="1" noChangeAspect="1" noMove="1" noResize="1" noEditPoints="1" noAdjustHandles="1" noChangeArrowheads="1" noChangeShapeType="1" noTextEdit="1"/>
              </p:cNvSpPr>
              <p:nvPr/>
            </p:nvSpPr>
            <p:spPr>
              <a:xfrm>
                <a:off x="5917241" y="1555532"/>
                <a:ext cx="1484710" cy="192090"/>
              </a:xfrm>
              <a:prstGeom prst="homePlate">
                <a:avLst/>
              </a:prstGeom>
              <a:blipFill rotWithShape="0">
                <a:blip r:embed="rId4"/>
                <a:stretch>
                  <a:fillRect t="-18750" b="-6250"/>
                </a:stretch>
              </a:blipFill>
              <a:ln>
                <a:noFill/>
              </a:ln>
            </p:spPr>
            <p:txBody>
              <a:bodyPr/>
              <a:lstStyle/>
              <a:p>
                <a:r>
                  <a:rPr lang="es-ES_tradnl">
                    <a:noFill/>
                  </a:rPr>
                  <a:t> </a:t>
                </a:r>
              </a:p>
            </p:txBody>
          </p:sp>
        </mc:Fallback>
      </mc:AlternateContent>
      <p:sp>
        <p:nvSpPr>
          <p:cNvPr id="45" name="Pentagon 162"/>
          <p:cNvSpPr/>
          <p:nvPr/>
        </p:nvSpPr>
        <p:spPr>
          <a:xfrm>
            <a:off x="5917240" y="1809578"/>
            <a:ext cx="1484710" cy="192090"/>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10000"/>
          </a:bodyPr>
          <a:lstStyle/>
          <a:p>
            <a:pPr algn="ctr"/>
            <a:r>
              <a:rPr lang="en-IN" sz="1500" dirty="0" smtClean="0"/>
              <a:t>0</a:t>
            </a:r>
            <a:endParaRPr lang="en-IN" sz="1500" dirty="0"/>
          </a:p>
        </p:txBody>
      </p:sp>
      <p:sp>
        <p:nvSpPr>
          <p:cNvPr id="46" name="Pentagon 175"/>
          <p:cNvSpPr/>
          <p:nvPr/>
        </p:nvSpPr>
        <p:spPr>
          <a:xfrm>
            <a:off x="5917240" y="2114421"/>
            <a:ext cx="1484710" cy="19209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Simetría</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8" name="Pentagon 160"/>
          <p:cNvSpPr/>
          <p:nvPr/>
        </p:nvSpPr>
        <p:spPr>
          <a:xfrm>
            <a:off x="4351269" y="1297912"/>
            <a:ext cx="1484710" cy="192090"/>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Entrada </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9" name="Pentagon 161"/>
          <p:cNvSpPr/>
          <p:nvPr/>
        </p:nvSpPr>
        <p:spPr>
          <a:xfrm>
            <a:off x="4351269" y="1553184"/>
            <a:ext cx="1484710" cy="192090"/>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Salida </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0" name="Pentagon 162"/>
          <p:cNvSpPr/>
          <p:nvPr/>
        </p:nvSpPr>
        <p:spPr>
          <a:xfrm>
            <a:off x="4343866" y="1822117"/>
            <a:ext cx="1484710" cy="192090"/>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Cilindro </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1" name="Pentagon 175"/>
          <p:cNvSpPr/>
          <p:nvPr/>
        </p:nvSpPr>
        <p:spPr>
          <a:xfrm>
            <a:off x="4351269" y="2104115"/>
            <a:ext cx="1484710" cy="19209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Muro superior</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2" name="Pentagon 175"/>
          <p:cNvSpPr/>
          <p:nvPr/>
        </p:nvSpPr>
        <p:spPr>
          <a:xfrm>
            <a:off x="7473708" y="2384346"/>
            <a:ext cx="1484710" cy="192090"/>
          </a:xfrm>
          <a:prstGeom prst="homePlat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Simetría</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3" name="Pentagon 175"/>
          <p:cNvSpPr/>
          <p:nvPr/>
        </p:nvSpPr>
        <p:spPr>
          <a:xfrm>
            <a:off x="5917240" y="2372276"/>
            <a:ext cx="1484710" cy="192090"/>
          </a:xfrm>
          <a:prstGeom prst="homePlat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Simetría</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4" name="Pentagon 175"/>
          <p:cNvSpPr/>
          <p:nvPr/>
        </p:nvSpPr>
        <p:spPr>
          <a:xfrm>
            <a:off x="4351269" y="2361924"/>
            <a:ext cx="1484710" cy="192090"/>
          </a:xfrm>
          <a:prstGeom prst="homePlat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spcAft>
                <a:spcPts val="0"/>
              </a:spcAft>
            </a:pPr>
            <a:r>
              <a:rPr lang="es-CO" sz="1600" dirty="0"/>
              <a:t>Muro inferior</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7" name="TextBox 81"/>
          <p:cNvSpPr txBox="1"/>
          <p:nvPr/>
        </p:nvSpPr>
        <p:spPr>
          <a:xfrm>
            <a:off x="6390190" y="2771328"/>
            <a:ext cx="2560929" cy="248070"/>
          </a:xfrm>
          <a:prstGeom prst="rect">
            <a:avLst/>
          </a:prstGeom>
          <a:noFill/>
        </p:spPr>
        <p:txBody>
          <a:bodyPr wrap="square" lIns="0" tIns="0" rIns="0" bIns="0" rtlCol="0">
            <a:normAutofit/>
          </a:bodyPr>
          <a:lstStyle/>
          <a:p>
            <a:pPr algn="r"/>
            <a:r>
              <a:rPr lang="es-CO" sz="1200" b="1"/>
              <a:t>Fuente: Elaboración propia </a:t>
            </a:r>
            <a:endParaRPr lang="es-CO" sz="900" dirty="0">
              <a:solidFill>
                <a:srgbClr val="7030A0"/>
              </a:solidFill>
            </a:endParaRPr>
          </a:p>
        </p:txBody>
      </p:sp>
      <p:sp>
        <p:nvSpPr>
          <p:cNvPr id="24" name="Pentagon 159"/>
          <p:cNvSpPr/>
          <p:nvPr/>
        </p:nvSpPr>
        <p:spPr>
          <a:xfrm>
            <a:off x="2787143" y="3592666"/>
            <a:ext cx="1093076" cy="424514"/>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2400" dirty="0"/>
              <a:t>C</a:t>
            </a:r>
            <a:r>
              <a:rPr lang="es-CO" sz="1600" dirty="0"/>
              <a:t>l</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5" name="Pentagon 160"/>
          <p:cNvSpPr/>
          <p:nvPr/>
        </p:nvSpPr>
        <p:spPr>
          <a:xfrm>
            <a:off x="2787143" y="4067152"/>
            <a:ext cx="1093076" cy="424514"/>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0.35</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6" name="Pentagon 161"/>
          <p:cNvSpPr/>
          <p:nvPr/>
        </p:nvSpPr>
        <p:spPr>
          <a:xfrm>
            <a:off x="2787143" y="4527639"/>
            <a:ext cx="1093076" cy="424514"/>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1600" dirty="0" smtClean="0"/>
              <a:t>0.14</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7" name="Pentagon 162"/>
              <p:cNvSpPr/>
              <p:nvPr/>
            </p:nvSpPr>
            <p:spPr>
              <a:xfrm>
                <a:off x="2787143" y="4993765"/>
                <a:ext cx="1093076" cy="424514"/>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14:m>
                  <m:oMathPara xmlns:m="http://schemas.openxmlformats.org/officeDocument/2006/math">
                    <m:oMathParaPr>
                      <m:jc m:val="centerGroup"/>
                    </m:oMathParaPr>
                    <m:oMath xmlns:m="http://schemas.openxmlformats.org/officeDocument/2006/math">
                      <m:r>
                        <m:rPr>
                          <m:nor/>
                        </m:rPr>
                        <a:rPr lang="es-CO" sz="1600" dirty="0"/>
                        <m:t>0.42</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27" name="Pentagon 162"/>
              <p:cNvSpPr>
                <a:spLocks noRot="1" noChangeAspect="1" noMove="1" noResize="1" noEditPoints="1" noAdjustHandles="1" noChangeArrowheads="1" noChangeShapeType="1" noTextEdit="1"/>
              </p:cNvSpPr>
              <p:nvPr/>
            </p:nvSpPr>
            <p:spPr>
              <a:xfrm>
                <a:off x="2787143" y="4993765"/>
                <a:ext cx="1093076" cy="424514"/>
              </a:xfrm>
              <a:prstGeom prst="homePlate">
                <a:avLst/>
              </a:prstGeom>
              <a:blipFill rotWithShape="0">
                <a:blip r:embed="rId5"/>
                <a:stretch>
                  <a:fillRect/>
                </a:stretch>
              </a:blipFill>
              <a:ln>
                <a:noFill/>
              </a:ln>
            </p:spPr>
            <p:txBody>
              <a:bodyPr/>
              <a:lstStyle/>
              <a:p>
                <a:r>
                  <a:rPr lang="es-ES_tradnl">
                    <a:noFill/>
                  </a:rPr>
                  <a:t> </a:t>
                </a:r>
              </a:p>
            </p:txBody>
          </p:sp>
        </mc:Fallback>
      </mc:AlternateContent>
      <p:sp>
        <p:nvSpPr>
          <p:cNvPr id="28" name="Pentagon 159"/>
          <p:cNvSpPr/>
          <p:nvPr/>
        </p:nvSpPr>
        <p:spPr>
          <a:xfrm>
            <a:off x="1622000" y="3604416"/>
            <a:ext cx="1093076" cy="424514"/>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y+</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9" name="Pentagon 160"/>
          <p:cNvSpPr/>
          <p:nvPr/>
        </p:nvSpPr>
        <p:spPr>
          <a:xfrm>
            <a:off x="1622000" y="4078902"/>
            <a:ext cx="1093076" cy="424514"/>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80% &lt;5</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0" name="Pentagon 161"/>
              <p:cNvSpPr/>
              <p:nvPr/>
            </p:nvSpPr>
            <p:spPr>
              <a:xfrm>
                <a:off x="1622000" y="4539389"/>
                <a:ext cx="1093076" cy="424514"/>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14:m>
                  <m:oMathPara xmlns:m="http://schemas.openxmlformats.org/officeDocument/2006/math">
                    <m:oMathParaPr>
                      <m:jc m:val="centerGroup"/>
                    </m:oMathParaPr>
                    <m:oMath xmlns:m="http://schemas.openxmlformats.org/officeDocument/2006/math">
                      <m:r>
                        <m:rPr>
                          <m:nor/>
                        </m:rPr>
                        <a:rPr lang="es-CO" sz="1600" dirty="0"/>
                        <m:t>55% &lt;2.5</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0" name="Pentagon 161"/>
              <p:cNvSpPr>
                <a:spLocks noRot="1" noChangeAspect="1" noMove="1" noResize="1" noEditPoints="1" noAdjustHandles="1" noChangeArrowheads="1" noChangeShapeType="1" noTextEdit="1"/>
              </p:cNvSpPr>
              <p:nvPr/>
            </p:nvSpPr>
            <p:spPr>
              <a:xfrm>
                <a:off x="1622000" y="4539389"/>
                <a:ext cx="1093076" cy="424514"/>
              </a:xfrm>
              <a:prstGeom prst="homePlate">
                <a:avLst/>
              </a:prstGeom>
              <a:blipFill rotWithShape="0">
                <a:blip r:embed="rId6"/>
                <a:stretch>
                  <a:fillRect b="-1449"/>
                </a:stretch>
              </a:blipFill>
              <a:ln>
                <a:noFill/>
              </a:ln>
            </p:spPr>
            <p:txBody>
              <a:bodyPr/>
              <a:lstStyle/>
              <a:p>
                <a:r>
                  <a:rPr lang="es-ES_tradnl">
                    <a:noFill/>
                  </a:rPr>
                  <a:t> </a:t>
                </a:r>
              </a:p>
            </p:txBody>
          </p:sp>
        </mc:Fallback>
      </mc:AlternateContent>
      <p:sp>
        <p:nvSpPr>
          <p:cNvPr id="31" name="Pentagon 162"/>
          <p:cNvSpPr/>
          <p:nvPr/>
        </p:nvSpPr>
        <p:spPr>
          <a:xfrm>
            <a:off x="1622000" y="5005515"/>
            <a:ext cx="1093076" cy="424514"/>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25.5% &lt;2.5</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2" name="Pentagon 160"/>
          <p:cNvSpPr/>
          <p:nvPr/>
        </p:nvSpPr>
        <p:spPr>
          <a:xfrm>
            <a:off x="459398" y="4076891"/>
            <a:ext cx="1093076" cy="424514"/>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1600" dirty="0" smtClean="0"/>
              <a:t>152163 </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3" name="Pentagon 161"/>
          <p:cNvSpPr/>
          <p:nvPr/>
        </p:nvSpPr>
        <p:spPr>
          <a:xfrm>
            <a:off x="459398" y="4537378"/>
            <a:ext cx="1093076" cy="424514"/>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300521</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4" name="Pentagon 162"/>
          <p:cNvSpPr/>
          <p:nvPr/>
        </p:nvSpPr>
        <p:spPr>
          <a:xfrm>
            <a:off x="459398" y="5003504"/>
            <a:ext cx="1093076" cy="424514"/>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1600" dirty="0" smtClean="0"/>
              <a:t>718556 </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5" name="Pentagon 159"/>
          <p:cNvSpPr/>
          <p:nvPr/>
        </p:nvSpPr>
        <p:spPr>
          <a:xfrm>
            <a:off x="459398" y="3588316"/>
            <a:ext cx="1093076" cy="424514"/>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10000"/>
          </a:bodyPr>
          <a:lstStyle/>
          <a:p>
            <a:pPr algn="ctr"/>
            <a:r>
              <a:rPr lang="es-CO" sz="1600" dirty="0"/>
              <a:t>Número de </a:t>
            </a:r>
            <a:r>
              <a:rPr lang="es-CO" sz="1600" dirty="0" smtClean="0"/>
              <a:t>elementos</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6" name="Pentagon 159"/>
          <p:cNvSpPr/>
          <p:nvPr/>
        </p:nvSpPr>
        <p:spPr>
          <a:xfrm>
            <a:off x="3962794" y="3604416"/>
            <a:ext cx="1093076" cy="424514"/>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2400" dirty="0" smtClean="0"/>
              <a:t>C</a:t>
            </a:r>
            <a:r>
              <a:rPr lang="es-CO" sz="1600" dirty="0" smtClean="0"/>
              <a:t>d</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7" name="Pentagon 160"/>
          <p:cNvSpPr/>
          <p:nvPr/>
        </p:nvSpPr>
        <p:spPr>
          <a:xfrm>
            <a:off x="3962794" y="4078902"/>
            <a:ext cx="1093076" cy="424514"/>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1.61</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8" name="Pentagon 161"/>
          <p:cNvSpPr/>
          <p:nvPr/>
        </p:nvSpPr>
        <p:spPr>
          <a:xfrm>
            <a:off x="3962794" y="4539389"/>
            <a:ext cx="1093076" cy="424514"/>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1.01</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9" name="Pentagon 162"/>
              <p:cNvSpPr/>
              <p:nvPr/>
            </p:nvSpPr>
            <p:spPr>
              <a:xfrm>
                <a:off x="3962794" y="5005515"/>
                <a:ext cx="1093076" cy="424514"/>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14:m>
                  <m:oMathPara xmlns:m="http://schemas.openxmlformats.org/officeDocument/2006/math">
                    <m:oMathParaPr>
                      <m:jc m:val="centerGroup"/>
                    </m:oMathParaPr>
                    <m:oMath xmlns:m="http://schemas.openxmlformats.org/officeDocument/2006/math">
                      <m:r>
                        <m:rPr>
                          <m:nor/>
                        </m:rPr>
                        <a:rPr lang="es-CO" sz="1600" dirty="0"/>
                        <m:t>1.08</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9" name="Pentagon 162"/>
              <p:cNvSpPr>
                <a:spLocks noRot="1" noChangeAspect="1" noMove="1" noResize="1" noEditPoints="1" noAdjustHandles="1" noChangeArrowheads="1" noChangeShapeType="1" noTextEdit="1"/>
              </p:cNvSpPr>
              <p:nvPr/>
            </p:nvSpPr>
            <p:spPr>
              <a:xfrm>
                <a:off x="3962794" y="5005515"/>
                <a:ext cx="1093076" cy="424514"/>
              </a:xfrm>
              <a:prstGeom prst="homePlate">
                <a:avLst/>
              </a:prstGeom>
              <a:blipFill rotWithShape="0">
                <a:blip r:embed="rId7"/>
                <a:stretch>
                  <a:fillRect/>
                </a:stretch>
              </a:blipFill>
              <a:ln>
                <a:noFill/>
              </a:ln>
            </p:spPr>
            <p:txBody>
              <a:bodyPr/>
              <a:lstStyle/>
              <a:p>
                <a:r>
                  <a:rPr lang="es-ES_tradnl">
                    <a:noFill/>
                  </a:rPr>
                  <a:t> </a:t>
                </a:r>
              </a:p>
            </p:txBody>
          </p:sp>
        </mc:Fallback>
      </mc:AlternateContent>
      <p:sp>
        <p:nvSpPr>
          <p:cNvPr id="40" name="Pentagon 159"/>
          <p:cNvSpPr/>
          <p:nvPr/>
        </p:nvSpPr>
        <p:spPr>
          <a:xfrm>
            <a:off x="5143748" y="3588316"/>
            <a:ext cx="1093076" cy="424514"/>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2400" dirty="0" smtClean="0"/>
              <a:t>Error</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1" name="Pentagon 160"/>
          <p:cNvSpPr/>
          <p:nvPr/>
        </p:nvSpPr>
        <p:spPr>
          <a:xfrm>
            <a:off x="5143748" y="4062802"/>
            <a:ext cx="1093076" cy="424514"/>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40.84%</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7" name="Pentagon 161"/>
          <p:cNvSpPr/>
          <p:nvPr/>
        </p:nvSpPr>
        <p:spPr>
          <a:xfrm>
            <a:off x="5143748" y="4523289"/>
            <a:ext cx="1093076" cy="424514"/>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12.08%</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5" name="Pentagon 162"/>
              <p:cNvSpPr/>
              <p:nvPr/>
            </p:nvSpPr>
            <p:spPr>
              <a:xfrm>
                <a:off x="5143748" y="4989415"/>
                <a:ext cx="1093076" cy="424514"/>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14:m>
                  <m:oMathPara xmlns:m="http://schemas.openxmlformats.org/officeDocument/2006/math">
                    <m:oMathParaPr>
                      <m:jc m:val="centerGroup"/>
                    </m:oMathParaPr>
                    <m:oMath xmlns:m="http://schemas.openxmlformats.org/officeDocument/2006/math">
                      <m:r>
                        <m:rPr>
                          <m:nor/>
                        </m:rPr>
                        <a:rPr lang="es-CO" sz="1600" dirty="0"/>
                        <m:t>5.07%</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55" name="Pentagon 162"/>
              <p:cNvSpPr>
                <a:spLocks noRot="1" noChangeAspect="1" noMove="1" noResize="1" noEditPoints="1" noAdjustHandles="1" noChangeArrowheads="1" noChangeShapeType="1" noTextEdit="1"/>
              </p:cNvSpPr>
              <p:nvPr/>
            </p:nvSpPr>
            <p:spPr>
              <a:xfrm>
                <a:off x="5143748" y="4989415"/>
                <a:ext cx="1093076" cy="424514"/>
              </a:xfrm>
              <a:prstGeom prst="homePlate">
                <a:avLst/>
              </a:prstGeom>
              <a:blipFill rotWithShape="0">
                <a:blip r:embed="rId8"/>
                <a:stretch>
                  <a:fillRect/>
                </a:stretch>
              </a:blipFill>
              <a:ln>
                <a:noFill/>
              </a:ln>
            </p:spPr>
            <p:txBody>
              <a:bodyPr/>
              <a:lstStyle/>
              <a:p>
                <a:r>
                  <a:rPr lang="es-ES_tradnl">
                    <a:noFill/>
                  </a:rPr>
                  <a:t> </a:t>
                </a:r>
              </a:p>
            </p:txBody>
          </p:sp>
        </mc:Fallback>
      </mc:AlternateContent>
      <p:pic>
        <p:nvPicPr>
          <p:cNvPr id="56" name="Imagen 55">
            <a:extLst>
              <a:ext uri="{FF2B5EF4-FFF2-40B4-BE49-F238E27FC236}">
                <a16:creationId xmlns="" xmlns:a16="http://schemas.microsoft.com/office/drawing/2014/main" id="{B0AD6755-D183-46D5-8074-34928D390A5C}"/>
              </a:ext>
            </a:extLst>
          </p:cNvPr>
          <p:cNvPicPr>
            <a:picLocks noChangeAspect="1"/>
          </p:cNvPicPr>
          <p:nvPr/>
        </p:nvPicPr>
        <p:blipFill rotWithShape="1">
          <a:blip r:embed="rId9"/>
          <a:srcRect l="4970" t="1945" r="614" b="9604"/>
          <a:stretch/>
        </p:blipFill>
        <p:spPr>
          <a:xfrm>
            <a:off x="623521" y="1094561"/>
            <a:ext cx="2858814" cy="1680018"/>
          </a:xfrm>
          <a:prstGeom prst="rect">
            <a:avLst/>
          </a:prstGeom>
        </p:spPr>
      </p:pic>
      <p:sp>
        <p:nvSpPr>
          <p:cNvPr id="59" name="Title 2"/>
          <p:cNvSpPr txBox="1">
            <a:spLocks/>
          </p:cNvSpPr>
          <p:nvPr/>
        </p:nvSpPr>
        <p:spPr>
          <a:xfrm>
            <a:off x="275478" y="3161334"/>
            <a:ext cx="6501493" cy="296235"/>
          </a:xfrm>
          <a:prstGeom prst="rect">
            <a:avLst/>
          </a:prstGeom>
        </p:spPr>
        <p:txBody>
          <a:bodyPr wrap="square" lIns="0" tIns="0" rIns="0" bIns="0" anchor="t" anchorCtr="0">
            <a:spAutoFit/>
          </a:bodyPr>
          <a:lstStyle>
            <a:lvl1pPr algn="ctr" defTabSz="685800" rtl="0" eaLnBrk="1" latinLnBrk="0" hangingPunct="1">
              <a:lnSpc>
                <a:spcPct val="90000"/>
              </a:lnSpc>
              <a:spcBef>
                <a:spcPct val="0"/>
              </a:spcBef>
              <a:buNone/>
              <a:defRPr sz="2100" kern="1200">
                <a:solidFill>
                  <a:schemeClr val="tx1">
                    <a:lumMod val="50000"/>
                    <a:lumOff val="50000"/>
                  </a:schemeClr>
                </a:solidFill>
                <a:latin typeface="+mj-lt"/>
                <a:ea typeface="+mj-ea"/>
                <a:cs typeface="+mj-cs"/>
              </a:defRPr>
            </a:lvl1pPr>
          </a:lstStyle>
          <a:p>
            <a:r>
              <a:rPr lang="es-CO" smtClean="0"/>
              <a:t>Estudio de independencia de malla para el caso canónico.</a:t>
            </a:r>
            <a:endParaRPr lang="en-IN" dirty="0"/>
          </a:p>
        </p:txBody>
      </p:sp>
    </p:spTree>
    <p:extLst>
      <p:ext uri="{BB962C8B-B14F-4D97-AF65-F5344CB8AC3E}">
        <p14:creationId xmlns:p14="http://schemas.microsoft.com/office/powerpoint/2010/main" val="19835791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25"/>
          <p:cNvSpPr>
            <a:spLocks noGrp="1"/>
          </p:cNvSpPr>
          <p:nvPr>
            <p:ph type="ftr" sz="quarter" idx="11"/>
          </p:nvPr>
        </p:nvSpPr>
        <p:spPr>
          <a:xfrm>
            <a:off x="6427358" y="5430140"/>
            <a:ext cx="2108092" cy="235421"/>
          </a:xfrm>
        </p:spPr>
        <p:txBody>
          <a:bodyPr/>
          <a:lstStyle/>
          <a:p>
            <a:r>
              <a:rPr lang="en-IN" b="1" dirty="0"/>
              <a:t>XVI</a:t>
            </a:r>
            <a:r>
              <a:rPr lang="en-IN" dirty="0"/>
              <a:t> Congreso beroamericano  de Ingeniería Mecánica</a:t>
            </a:r>
          </a:p>
        </p:txBody>
      </p:sp>
      <p:sp>
        <p:nvSpPr>
          <p:cNvPr id="16" name="Slide Number Placeholder 15"/>
          <p:cNvSpPr>
            <a:spLocks noGrp="1"/>
          </p:cNvSpPr>
          <p:nvPr>
            <p:ph type="sldNum" sz="quarter" idx="12"/>
          </p:nvPr>
        </p:nvSpPr>
        <p:spPr/>
        <p:txBody>
          <a:bodyPr>
            <a:normAutofit/>
          </a:bodyPr>
          <a:lstStyle/>
          <a:p>
            <a:fld id="{7875E89A-3209-45B2-AFB0-8EF2492134E1}" type="slidenum">
              <a:rPr lang="en-IN" smtClean="0"/>
              <a:pPr/>
              <a:t>7</a:t>
            </a:fld>
            <a:endParaRPr lang="en-IN" dirty="0"/>
          </a:p>
        </p:txBody>
      </p:sp>
      <p:sp>
        <p:nvSpPr>
          <p:cNvPr id="4" name="Title 3"/>
          <p:cNvSpPr>
            <a:spLocks noGrp="1"/>
          </p:cNvSpPr>
          <p:nvPr>
            <p:ph type="title"/>
          </p:nvPr>
        </p:nvSpPr>
        <p:spPr>
          <a:xfrm>
            <a:off x="1256218" y="819121"/>
            <a:ext cx="6501493" cy="290849"/>
          </a:xfrm>
        </p:spPr>
        <p:txBody>
          <a:bodyPr>
            <a:normAutofit/>
          </a:bodyPr>
          <a:lstStyle/>
          <a:p>
            <a:r>
              <a:rPr lang="es-CO" dirty="0"/>
              <a:t>Geometrías a analizar </a:t>
            </a:r>
            <a:endParaRPr lang="en-IN" dirty="0"/>
          </a:p>
        </p:txBody>
      </p:sp>
      <p:sp>
        <p:nvSpPr>
          <p:cNvPr id="382" name="TextBox 381"/>
          <p:cNvSpPr txBox="1"/>
          <p:nvPr/>
        </p:nvSpPr>
        <p:spPr>
          <a:xfrm>
            <a:off x="1197993" y="5211038"/>
            <a:ext cx="1469702" cy="215444"/>
          </a:xfrm>
          <a:prstGeom prst="rect">
            <a:avLst/>
          </a:prstGeom>
          <a:noFill/>
        </p:spPr>
        <p:txBody>
          <a:bodyPr wrap="square" lIns="0" tIns="0" rIns="0" bIns="0" rtlCol="0" anchor="t" anchorCtr="0">
            <a:spAutoFit/>
          </a:bodyPr>
          <a:lstStyle/>
          <a:p>
            <a:pPr algn="ctr"/>
            <a:r>
              <a:rPr lang="es-CO" sz="1400" dirty="0"/>
              <a:t>Vitus 979</a:t>
            </a:r>
          </a:p>
        </p:txBody>
      </p:sp>
      <p:sp>
        <p:nvSpPr>
          <p:cNvPr id="367" name="TextBox 366"/>
          <p:cNvSpPr txBox="1"/>
          <p:nvPr/>
        </p:nvSpPr>
        <p:spPr>
          <a:xfrm>
            <a:off x="4027094" y="5217361"/>
            <a:ext cx="1557639" cy="215444"/>
          </a:xfrm>
          <a:prstGeom prst="rect">
            <a:avLst/>
          </a:prstGeom>
          <a:noFill/>
        </p:spPr>
        <p:txBody>
          <a:bodyPr wrap="square" lIns="0" tIns="0" rIns="0" bIns="0" rtlCol="0" anchor="t" anchorCtr="0">
            <a:spAutoFit/>
          </a:bodyPr>
          <a:lstStyle/>
          <a:p>
            <a:pPr algn="ctr"/>
            <a:r>
              <a:rPr lang="es-CO" sz="1400" dirty="0" smtClean="0"/>
              <a:t>GW </a:t>
            </a:r>
            <a:r>
              <a:rPr lang="es-CO" sz="1400" dirty="0"/>
              <a:t>606249</a:t>
            </a:r>
          </a:p>
        </p:txBody>
      </p:sp>
      <p:sp>
        <p:nvSpPr>
          <p:cNvPr id="425" name="TextBox 424"/>
          <p:cNvSpPr txBox="1"/>
          <p:nvPr/>
        </p:nvSpPr>
        <p:spPr>
          <a:xfrm>
            <a:off x="6863021" y="5211038"/>
            <a:ext cx="1574864" cy="215444"/>
          </a:xfrm>
          <a:prstGeom prst="rect">
            <a:avLst/>
          </a:prstGeom>
          <a:noFill/>
        </p:spPr>
        <p:txBody>
          <a:bodyPr wrap="square" lIns="0" tIns="0" rIns="0" bIns="0" rtlCol="0" anchor="t" anchorCtr="0">
            <a:spAutoFit/>
          </a:bodyPr>
          <a:lstStyle/>
          <a:p>
            <a:pPr algn="ctr"/>
            <a:r>
              <a:rPr lang="es-CO" sz="1400" dirty="0"/>
              <a:t>Propuesta</a:t>
            </a:r>
          </a:p>
        </p:txBody>
      </p:sp>
      <p:cxnSp>
        <p:nvCxnSpPr>
          <p:cNvPr id="471" name="Straight Connector 470"/>
          <p:cNvCxnSpPr/>
          <p:nvPr/>
        </p:nvCxnSpPr>
        <p:spPr>
          <a:xfrm>
            <a:off x="539032" y="1623934"/>
            <a:ext cx="0" cy="332131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3" name="Rectangle 472"/>
          <p:cNvSpPr/>
          <p:nvPr/>
        </p:nvSpPr>
        <p:spPr>
          <a:xfrm>
            <a:off x="1891490" y="3210413"/>
            <a:ext cx="488373" cy="4670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27000" rIns="0" bIns="0" rtlCol="0" anchor="ctr">
            <a:noAutofit/>
          </a:bodyPr>
          <a:lstStyle/>
          <a:p>
            <a:pPr lvl="0" algn="ctr"/>
            <a:r>
              <a:rPr lang="en-IN"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Young"/>
              </a:rPr>
              <a:t>1</a:t>
            </a:r>
          </a:p>
        </p:txBody>
      </p:sp>
      <p:sp>
        <p:nvSpPr>
          <p:cNvPr id="474" name="Rectangle 473"/>
          <p:cNvSpPr/>
          <p:nvPr/>
        </p:nvSpPr>
        <p:spPr>
          <a:xfrm>
            <a:off x="4248168" y="2934710"/>
            <a:ext cx="517594" cy="597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 tIns="54000" rIns="0" bIns="0" rtlCol="0" anchor="ctr">
            <a:noAutofit/>
          </a:bodyPr>
          <a:lstStyle/>
          <a:p>
            <a:pPr lvl="0" algn="ctr"/>
            <a:r>
              <a:rPr lang="en-IN" sz="3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Young"/>
              </a:rPr>
              <a:t>2</a:t>
            </a:r>
            <a:endParaRPr lang="en-IN"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Young"/>
            </a:endParaRPr>
          </a:p>
        </p:txBody>
      </p:sp>
      <p:sp>
        <p:nvSpPr>
          <p:cNvPr id="475" name="Rectangle 474"/>
          <p:cNvSpPr/>
          <p:nvPr/>
        </p:nvSpPr>
        <p:spPr>
          <a:xfrm>
            <a:off x="6636348" y="3049827"/>
            <a:ext cx="523318" cy="59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 tIns="54000" rIns="0" bIns="0" rtlCol="0" anchor="ctr">
            <a:noAutofit/>
          </a:bodyPr>
          <a:lstStyle/>
          <a:p>
            <a:pPr lvl="0" algn="ctr"/>
            <a:r>
              <a:rPr lang="en-IN" sz="3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Young"/>
              </a:rPr>
              <a:t>3</a:t>
            </a:r>
            <a:endParaRPr lang="en-IN" sz="36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Young"/>
            </a:endParaRPr>
          </a:p>
        </p:txBody>
      </p:sp>
      <p:sp>
        <p:nvSpPr>
          <p:cNvPr id="2" name="Rectangle 1"/>
          <p:cNvSpPr/>
          <p:nvPr/>
        </p:nvSpPr>
        <p:spPr>
          <a:xfrm>
            <a:off x="541435" y="1608879"/>
            <a:ext cx="257995" cy="112984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rmAutofit/>
          </a:bodyPr>
          <a:lstStyle/>
          <a:p>
            <a:pPr algn="ctr"/>
            <a:r>
              <a:rPr lang="en-IN" sz="1200" dirty="0" err="1" smtClean="0">
                <a:latin typeface="+mj-lt"/>
              </a:rPr>
              <a:t>Tenedores</a:t>
            </a:r>
            <a:endParaRPr lang="en-IN" sz="1200" dirty="0">
              <a:latin typeface="+mj-lt"/>
            </a:endParaRPr>
          </a:p>
        </p:txBody>
      </p:sp>
      <p:pic>
        <p:nvPicPr>
          <p:cNvPr id="24" name="Marcador de contenido 15"/>
          <p:cNvPicPr>
            <a:picLocks noChangeAspect="1"/>
          </p:cNvPicPr>
          <p:nvPr/>
        </p:nvPicPr>
        <p:blipFill>
          <a:blip r:embed="rId3"/>
          <a:stretch>
            <a:fillRect/>
          </a:stretch>
        </p:blipFill>
        <p:spPr>
          <a:xfrm>
            <a:off x="1027756" y="1246598"/>
            <a:ext cx="1810176" cy="2413567"/>
          </a:xfrm>
          <a:prstGeom prst="rect">
            <a:avLst/>
          </a:prstGeom>
        </p:spPr>
      </p:pic>
      <p:pic>
        <p:nvPicPr>
          <p:cNvPr id="25" name="Marcador de contenido 16"/>
          <p:cNvPicPr>
            <a:picLocks noChangeAspect="1"/>
          </p:cNvPicPr>
          <p:nvPr/>
        </p:nvPicPr>
        <p:blipFill>
          <a:blip r:embed="rId4"/>
          <a:stretch>
            <a:fillRect/>
          </a:stretch>
        </p:blipFill>
        <p:spPr>
          <a:xfrm>
            <a:off x="3913033" y="1252630"/>
            <a:ext cx="1785760" cy="2381012"/>
          </a:xfrm>
          <a:prstGeom prst="rect">
            <a:avLst/>
          </a:prstGeom>
        </p:spPr>
      </p:pic>
      <p:pic>
        <p:nvPicPr>
          <p:cNvPr id="27" name="Marcador de contenido 17"/>
          <p:cNvPicPr>
            <a:picLocks noChangeAspect="1"/>
          </p:cNvPicPr>
          <p:nvPr/>
        </p:nvPicPr>
        <p:blipFill rotWithShape="1">
          <a:blip r:embed="rId5" cstate="print">
            <a:extLst>
              <a:ext uri="{28A0092B-C50C-407E-A947-70E740481C1C}">
                <a14:useLocalDpi xmlns:a14="http://schemas.microsoft.com/office/drawing/2010/main" val="0"/>
              </a:ext>
            </a:extLst>
          </a:blip>
          <a:srcRect l="30115" t="6194" r="36066" b="4593"/>
          <a:stretch/>
        </p:blipFill>
        <p:spPr>
          <a:xfrm>
            <a:off x="6760611" y="1246598"/>
            <a:ext cx="1983995" cy="2386624"/>
          </a:xfrm>
          <a:prstGeom prst="rect">
            <a:avLst/>
          </a:prstGeom>
        </p:spPr>
      </p:pic>
      <p:sp>
        <p:nvSpPr>
          <p:cNvPr id="28" name="TextBox 81"/>
          <p:cNvSpPr txBox="1"/>
          <p:nvPr/>
        </p:nvSpPr>
        <p:spPr>
          <a:xfrm>
            <a:off x="-605300" y="5461090"/>
            <a:ext cx="2560929" cy="248070"/>
          </a:xfrm>
          <a:prstGeom prst="rect">
            <a:avLst/>
          </a:prstGeom>
          <a:noFill/>
        </p:spPr>
        <p:txBody>
          <a:bodyPr wrap="square" lIns="0" tIns="0" rIns="0" bIns="0" rtlCol="0">
            <a:normAutofit/>
          </a:bodyPr>
          <a:lstStyle/>
          <a:p>
            <a:pPr algn="r"/>
            <a:r>
              <a:rPr lang="es-CO" sz="1200" b="1"/>
              <a:t>Fuente: Elaboración propia </a:t>
            </a:r>
            <a:endParaRPr lang="es-CO" sz="900" dirty="0">
              <a:solidFill>
                <a:srgbClr val="7030A0"/>
              </a:solidFill>
            </a:endParaRPr>
          </a:p>
        </p:txBody>
      </p:sp>
      <p:sp>
        <p:nvSpPr>
          <p:cNvPr id="17" name="Title 1"/>
          <p:cNvSpPr txBox="1">
            <a:spLocks/>
          </p:cNvSpPr>
          <p:nvPr/>
        </p:nvSpPr>
        <p:spPr>
          <a:xfrm>
            <a:off x="1821165" y="343067"/>
            <a:ext cx="5753997" cy="332399"/>
          </a:xfrm>
          <a:prstGeom prst="rect">
            <a:avLst/>
          </a:prstGeom>
        </p:spPr>
        <p:txBody>
          <a:bodyPr wrap="square" lIns="0" tIns="0" rIns="0" bIns="0" anchor="ctr" anchorCtr="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2400" dirty="0"/>
              <a:t>Fase de experimentación computacional </a:t>
            </a:r>
            <a:endParaRPr lang="en-IN" sz="2100" dirty="0">
              <a:solidFill>
                <a:schemeClr val="bg1"/>
              </a:solidFill>
              <a:ea typeface="Lato Light" panose="020F0502020204030203" pitchFamily="34" charset="0"/>
              <a:cs typeface="Lato Light" panose="020F0502020204030203" pitchFamily="34" charset="0"/>
            </a:endParaRPr>
          </a:p>
        </p:txBody>
      </p:sp>
      <p:pic>
        <p:nvPicPr>
          <p:cNvPr id="18" name="Marcador de contenido 13"/>
          <p:cNvPicPr>
            <a:picLocks/>
          </p:cNvPicPr>
          <p:nvPr/>
        </p:nvPicPr>
        <p:blipFill>
          <a:blip r:embed="rId6"/>
          <a:srcRect/>
          <a:stretch>
            <a:fillRect/>
          </a:stretch>
        </p:blipFill>
        <p:spPr bwMode="auto">
          <a:xfrm>
            <a:off x="461232" y="3700637"/>
            <a:ext cx="2943225" cy="1432523"/>
          </a:xfrm>
          <a:prstGeom prst="rect">
            <a:avLst/>
          </a:prstGeom>
          <a:noFill/>
          <a:ln w="9525">
            <a:noFill/>
            <a:miter lim="800000"/>
            <a:headEnd/>
            <a:tailEnd/>
          </a:ln>
        </p:spPr>
      </p:pic>
      <p:pic>
        <p:nvPicPr>
          <p:cNvPr id="19" name="Marcador de contenido 18"/>
          <p:cNvPicPr>
            <a:picLocks/>
          </p:cNvPicPr>
          <p:nvPr/>
        </p:nvPicPr>
        <p:blipFill>
          <a:blip r:embed="rId7"/>
          <a:srcRect/>
          <a:stretch>
            <a:fillRect/>
          </a:stretch>
        </p:blipFill>
        <p:spPr bwMode="auto">
          <a:xfrm>
            <a:off x="3415411" y="3700637"/>
            <a:ext cx="2781005" cy="1432523"/>
          </a:xfrm>
          <a:prstGeom prst="rect">
            <a:avLst/>
          </a:prstGeom>
          <a:noFill/>
          <a:ln w="9525">
            <a:noFill/>
            <a:miter lim="800000"/>
            <a:headEnd/>
            <a:tailEnd/>
          </a:ln>
        </p:spPr>
      </p:pic>
      <p:pic>
        <p:nvPicPr>
          <p:cNvPr id="20" name="Marcador de contenido 19"/>
          <p:cNvPicPr>
            <a:picLocks/>
          </p:cNvPicPr>
          <p:nvPr/>
        </p:nvPicPr>
        <p:blipFill>
          <a:blip r:embed="rId8"/>
          <a:srcRect/>
          <a:stretch>
            <a:fillRect/>
          </a:stretch>
        </p:blipFill>
        <p:spPr bwMode="auto">
          <a:xfrm>
            <a:off x="6192870" y="3711147"/>
            <a:ext cx="2915167" cy="1432523"/>
          </a:xfrm>
          <a:prstGeom prst="rect">
            <a:avLst/>
          </a:prstGeom>
          <a:noFill/>
          <a:ln w="9525">
            <a:noFill/>
            <a:miter lim="800000"/>
            <a:headEnd/>
            <a:tailEnd/>
          </a:ln>
        </p:spPr>
      </p:pic>
    </p:spTree>
    <p:extLst>
      <p:ext uri="{BB962C8B-B14F-4D97-AF65-F5344CB8AC3E}">
        <p14:creationId xmlns:p14="http://schemas.microsoft.com/office/powerpoint/2010/main" val="6080341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417234" y="5429134"/>
            <a:ext cx="2112620" cy="148795"/>
          </a:xfrm>
        </p:spPr>
        <p:txBody>
          <a:bodyPr/>
          <a:lstStyle/>
          <a:p>
            <a:r>
              <a:rPr lang="en-IN" b="1" dirty="0"/>
              <a:t>XVI</a:t>
            </a:r>
            <a:r>
              <a:rPr lang="en-IN" dirty="0"/>
              <a:t> Congreso beroamericano  de Ingeniería Mecánica</a:t>
            </a:r>
          </a:p>
        </p:txBody>
      </p:sp>
      <p:sp>
        <p:nvSpPr>
          <p:cNvPr id="5" name="Slide Number Placeholder 4"/>
          <p:cNvSpPr>
            <a:spLocks noGrp="1"/>
          </p:cNvSpPr>
          <p:nvPr>
            <p:ph type="sldNum" sz="quarter" idx="12"/>
          </p:nvPr>
        </p:nvSpPr>
        <p:spPr/>
        <p:txBody>
          <a:bodyPr/>
          <a:lstStyle/>
          <a:p>
            <a:fld id="{9859B70A-3D6B-48AF-BC25-30E4A952CF89}" type="slidenum">
              <a:rPr lang="en-IN" smtClean="0"/>
              <a:pPr/>
              <a:t>8</a:t>
            </a:fld>
            <a:endParaRPr lang="en-IN" dirty="0"/>
          </a:p>
        </p:txBody>
      </p:sp>
      <p:sp>
        <p:nvSpPr>
          <p:cNvPr id="3" name="Title 2"/>
          <p:cNvSpPr>
            <a:spLocks noGrp="1"/>
          </p:cNvSpPr>
          <p:nvPr>
            <p:ph type="title"/>
          </p:nvPr>
        </p:nvSpPr>
        <p:spPr>
          <a:xfrm>
            <a:off x="1321254" y="423396"/>
            <a:ext cx="6501493" cy="296235"/>
          </a:xfrm>
        </p:spPr>
        <p:txBody>
          <a:bodyPr/>
          <a:lstStyle/>
          <a:p>
            <a:r>
              <a:rPr lang="es-CO" dirty="0"/>
              <a:t>Descomposición del dominio </a:t>
            </a:r>
            <a:endParaRPr lang="en-IN" dirty="0"/>
          </a:p>
        </p:txBody>
      </p:sp>
      <p:sp>
        <p:nvSpPr>
          <p:cNvPr id="319" name="Rectangle 318"/>
          <p:cNvSpPr/>
          <p:nvPr/>
        </p:nvSpPr>
        <p:spPr>
          <a:xfrm>
            <a:off x="617061" y="719631"/>
            <a:ext cx="2047337" cy="6126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ormAutofit/>
          </a:bodyPr>
          <a:lstStyle/>
          <a:p>
            <a:pPr algn="ctr"/>
            <a:r>
              <a:rPr lang="en-IN" sz="1800" spc="83" dirty="0" err="1" smtClean="0">
                <a:solidFill>
                  <a:schemeClr val="bg1"/>
                </a:solidFill>
                <a:latin typeface="+mj-lt"/>
              </a:rPr>
              <a:t>Fronteras</a:t>
            </a:r>
            <a:r>
              <a:rPr lang="en-IN" sz="1100" dirty="0" smtClean="0">
                <a:solidFill>
                  <a:schemeClr val="bg1"/>
                </a:solidFill>
                <a:latin typeface="Segoe UI Light"/>
              </a:rPr>
              <a:t> </a:t>
            </a:r>
            <a:endParaRPr lang="en-IN" sz="1100" dirty="0">
              <a:solidFill>
                <a:schemeClr val="bg1"/>
              </a:solidFill>
              <a:latin typeface="Segoe UI Light"/>
            </a:endParaRPr>
          </a:p>
        </p:txBody>
      </p:sp>
      <p:sp>
        <p:nvSpPr>
          <p:cNvPr id="17" name="TextBox 81"/>
          <p:cNvSpPr txBox="1"/>
          <p:nvPr/>
        </p:nvSpPr>
        <p:spPr>
          <a:xfrm>
            <a:off x="4973726" y="3440928"/>
            <a:ext cx="3811275" cy="778407"/>
          </a:xfrm>
          <a:prstGeom prst="rect">
            <a:avLst/>
          </a:prstGeom>
          <a:noFill/>
        </p:spPr>
        <p:txBody>
          <a:bodyPr wrap="square" lIns="0" tIns="0" rIns="0" bIns="0" rtlCol="0">
            <a:normAutofit/>
          </a:bodyPr>
          <a:lstStyle/>
          <a:p>
            <a:pPr algn="r"/>
            <a:r>
              <a:rPr lang="es-CO" sz="1200" b="1" dirty="0"/>
              <a:t>Fuente: Elaboración </a:t>
            </a:r>
            <a:r>
              <a:rPr lang="es-CO" sz="1200" b="1" dirty="0" smtClean="0"/>
              <a:t>propia</a:t>
            </a:r>
            <a:endParaRPr lang="es-CO" sz="900" dirty="0">
              <a:solidFill>
                <a:srgbClr val="7030A0"/>
              </a:solidFill>
            </a:endParaRPr>
          </a:p>
        </p:txBody>
      </p:sp>
      <p:pic>
        <p:nvPicPr>
          <p:cNvPr id="11" name="Marcador de contenido 3"/>
          <p:cNvPicPr>
            <a:picLocks/>
          </p:cNvPicPr>
          <p:nvPr/>
        </p:nvPicPr>
        <p:blipFill>
          <a:blip r:embed="rId3"/>
          <a:stretch>
            <a:fillRect/>
          </a:stretch>
        </p:blipFill>
        <p:spPr bwMode="auto">
          <a:xfrm>
            <a:off x="2104440" y="949579"/>
            <a:ext cx="6729837" cy="2721297"/>
          </a:xfrm>
          <a:prstGeom prst="rect">
            <a:avLst/>
          </a:prstGeom>
          <a:noFill/>
          <a:ln>
            <a:noFill/>
          </a:ln>
        </p:spPr>
      </p:pic>
      <p:pic>
        <p:nvPicPr>
          <p:cNvPr id="8" name="Imagen 7"/>
          <p:cNvPicPr/>
          <p:nvPr/>
        </p:nvPicPr>
        <p:blipFill>
          <a:blip r:embed="rId4">
            <a:extLst>
              <a:ext uri="{28A0092B-C50C-407E-A947-70E740481C1C}">
                <a14:useLocalDpi xmlns:a14="http://schemas.microsoft.com/office/drawing/2010/main" val="0"/>
              </a:ext>
            </a:extLst>
          </a:blip>
          <a:stretch>
            <a:fillRect/>
          </a:stretch>
        </p:blipFill>
        <p:spPr bwMode="auto">
          <a:xfrm>
            <a:off x="425015" y="3546800"/>
            <a:ext cx="4966970" cy="1607185"/>
          </a:xfrm>
          <a:prstGeom prst="rect">
            <a:avLst/>
          </a:prstGeom>
          <a:noFill/>
          <a:ln>
            <a:noFill/>
          </a:ln>
        </p:spPr>
      </p:pic>
      <p:sp>
        <p:nvSpPr>
          <p:cNvPr id="2" name="CuadroTexto 1"/>
          <p:cNvSpPr txBox="1"/>
          <p:nvPr/>
        </p:nvSpPr>
        <p:spPr>
          <a:xfrm>
            <a:off x="0" y="5259857"/>
            <a:ext cx="6001899" cy="276999"/>
          </a:xfrm>
          <a:prstGeom prst="rect">
            <a:avLst/>
          </a:prstGeom>
          <a:noFill/>
        </p:spPr>
        <p:txBody>
          <a:bodyPr wrap="none" rtlCol="0">
            <a:spAutoFit/>
          </a:bodyPr>
          <a:lstStyle/>
          <a:p>
            <a:r>
              <a:rPr lang="es-CO" sz="1200" b="1" dirty="0"/>
              <a:t>Comportamiento de la Energía Cinética Turbulenta para las geometrías de tenedor 1, 2 y 3. </a:t>
            </a:r>
            <a:endParaRPr lang="es-ES_tradnl" sz="1200" dirty="0"/>
          </a:p>
        </p:txBody>
      </p:sp>
    </p:spTree>
    <p:extLst>
      <p:ext uri="{BB962C8B-B14F-4D97-AF65-F5344CB8AC3E}">
        <p14:creationId xmlns:p14="http://schemas.microsoft.com/office/powerpoint/2010/main" val="14826233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859B70A-3D6B-48AF-BC25-30E4A952CF89}" type="slidenum">
              <a:rPr lang="en-IN" smtClean="0"/>
              <a:pPr/>
              <a:t>9</a:t>
            </a:fld>
            <a:endParaRPr lang="en-IN" dirty="0"/>
          </a:p>
        </p:txBody>
      </p:sp>
      <p:sp>
        <p:nvSpPr>
          <p:cNvPr id="3" name="Title 2"/>
          <p:cNvSpPr>
            <a:spLocks noGrp="1"/>
          </p:cNvSpPr>
          <p:nvPr>
            <p:ph type="title"/>
          </p:nvPr>
        </p:nvSpPr>
        <p:spPr>
          <a:xfrm>
            <a:off x="1321254" y="423396"/>
            <a:ext cx="6501493" cy="296235"/>
          </a:xfrm>
        </p:spPr>
        <p:txBody>
          <a:bodyPr/>
          <a:lstStyle/>
          <a:p>
            <a:r>
              <a:rPr lang="es-ES_tradnl" dirty="0"/>
              <a:t>Comportamiento tenedor 1</a:t>
            </a:r>
            <a:endParaRPr lang="en-IN" dirty="0"/>
          </a:p>
        </p:txBody>
      </p:sp>
      <p:sp>
        <p:nvSpPr>
          <p:cNvPr id="160" name="Pentagon 159"/>
          <p:cNvSpPr/>
          <p:nvPr/>
        </p:nvSpPr>
        <p:spPr>
          <a:xfrm>
            <a:off x="5533367" y="395499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lnSpcReduction="10000"/>
          </a:bodyPr>
          <a:lstStyle/>
          <a:p>
            <a:pPr algn="ctr">
              <a:spcAft>
                <a:spcPts val="0"/>
              </a:spcAft>
            </a:pPr>
            <a:r>
              <a:rPr lang="es-CO" sz="2400" dirty="0"/>
              <a:t>C</a:t>
            </a:r>
            <a:r>
              <a:rPr lang="es-CO" sz="1600" dirty="0"/>
              <a:t>l</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61" name="Pentagon 160"/>
          <p:cNvSpPr/>
          <p:nvPr/>
        </p:nvSpPr>
        <p:spPr>
          <a:xfrm>
            <a:off x="5533367" y="4313871"/>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0.5049</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62" name="Pentagon 161"/>
          <p:cNvSpPr/>
          <p:nvPr/>
        </p:nvSpPr>
        <p:spPr>
          <a:xfrm>
            <a:off x="5533367" y="467976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0.3314</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63" name="Pentagon 162"/>
              <p:cNvSpPr/>
              <p:nvPr/>
            </p:nvSpPr>
            <p:spPr>
              <a:xfrm>
                <a:off x="5533367" y="506181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14:m>
                  <m:oMathPara xmlns:m="http://schemas.openxmlformats.org/officeDocument/2006/math">
                    <m:oMathParaPr>
                      <m:jc m:val="centerGroup"/>
                    </m:oMathParaPr>
                    <m:oMath xmlns:m="http://schemas.openxmlformats.org/officeDocument/2006/math">
                      <m:r>
                        <m:rPr>
                          <m:nor/>
                        </m:rPr>
                        <a:rPr lang="es-CO" sz="1600" dirty="0"/>
                        <m:t>0.2888</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163" name="Pentagon 162"/>
              <p:cNvSpPr>
                <a:spLocks noRot="1" noChangeAspect="1" noMove="1" noResize="1" noEditPoints="1" noAdjustHandles="1" noChangeArrowheads="1" noChangeShapeType="1" noTextEdit="1"/>
              </p:cNvSpPr>
              <p:nvPr/>
            </p:nvSpPr>
            <p:spPr>
              <a:xfrm>
                <a:off x="5533367" y="5061814"/>
                <a:ext cx="1040518" cy="331262"/>
              </a:xfrm>
              <a:prstGeom prst="homePlate">
                <a:avLst/>
              </a:prstGeom>
              <a:blipFill rotWithShape="0">
                <a:blip r:embed="rId5"/>
                <a:stretch>
                  <a:fillRect/>
                </a:stretch>
              </a:blipFill>
              <a:ln>
                <a:noFill/>
              </a:ln>
            </p:spPr>
            <p:txBody>
              <a:bodyPr/>
              <a:lstStyle/>
              <a:p>
                <a:r>
                  <a:rPr lang="es-ES_tradnl">
                    <a:noFill/>
                  </a:rPr>
                  <a:t> </a:t>
                </a:r>
              </a:p>
            </p:txBody>
          </p:sp>
        </mc:Fallback>
      </mc:AlternateContent>
      <p:sp>
        <p:nvSpPr>
          <p:cNvPr id="58" name="Footer Placeholder 25"/>
          <p:cNvSpPr>
            <a:spLocks noGrp="1"/>
          </p:cNvSpPr>
          <p:nvPr>
            <p:ph type="ftr" sz="quarter" idx="11"/>
          </p:nvPr>
        </p:nvSpPr>
        <p:spPr>
          <a:xfrm>
            <a:off x="6433293" y="5424205"/>
            <a:ext cx="2102157" cy="172103"/>
          </a:xfrm>
        </p:spPr>
        <p:txBody>
          <a:bodyPr/>
          <a:lstStyle/>
          <a:p>
            <a:r>
              <a:rPr lang="en-IN" b="1" dirty="0"/>
              <a:t>XVI</a:t>
            </a:r>
            <a:r>
              <a:rPr lang="en-IN" dirty="0"/>
              <a:t> Congreso beroamericano  de Ingeniería Mecánica</a:t>
            </a:r>
          </a:p>
        </p:txBody>
      </p:sp>
      <p:sp>
        <p:nvSpPr>
          <p:cNvPr id="42" name="Pentagon 159"/>
          <p:cNvSpPr/>
          <p:nvPr/>
        </p:nvSpPr>
        <p:spPr>
          <a:xfrm>
            <a:off x="4452306" y="39667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y+</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3" name="Pentagon 160"/>
          <p:cNvSpPr/>
          <p:nvPr/>
        </p:nvSpPr>
        <p:spPr>
          <a:xfrm>
            <a:off x="4452306" y="4325621"/>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13%&lt;9</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4" name="Pentagon 161"/>
              <p:cNvSpPr/>
              <p:nvPr/>
            </p:nvSpPr>
            <p:spPr>
              <a:xfrm>
                <a:off x="4452306" y="469151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14:m>
                  <m:oMathPara xmlns:m="http://schemas.openxmlformats.org/officeDocument/2006/math">
                    <m:oMathParaPr>
                      <m:jc m:val="centerGroup"/>
                    </m:oMathParaPr>
                    <m:oMath xmlns:m="http://schemas.openxmlformats.org/officeDocument/2006/math">
                      <m:r>
                        <m:rPr>
                          <m:nor/>
                        </m:rPr>
                        <a:rPr lang="es-CO" sz="1600" dirty="0"/>
                        <m:t>10%&lt;7.4</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44" name="Pentagon 161"/>
              <p:cNvSpPr>
                <a:spLocks noRot="1" noChangeAspect="1" noMove="1" noResize="1" noEditPoints="1" noAdjustHandles="1" noChangeArrowheads="1" noChangeShapeType="1" noTextEdit="1"/>
              </p:cNvSpPr>
              <p:nvPr/>
            </p:nvSpPr>
            <p:spPr>
              <a:xfrm>
                <a:off x="4452306" y="4691518"/>
                <a:ext cx="1040518" cy="331262"/>
              </a:xfrm>
              <a:prstGeom prst="homePlate">
                <a:avLst/>
              </a:prstGeom>
              <a:blipFill rotWithShape="0">
                <a:blip r:embed="rId6"/>
                <a:stretch>
                  <a:fillRect/>
                </a:stretch>
              </a:blipFill>
              <a:ln>
                <a:noFill/>
              </a:ln>
            </p:spPr>
            <p:txBody>
              <a:bodyPr/>
              <a:lstStyle/>
              <a:p>
                <a:r>
                  <a:rPr lang="es-ES_tradnl">
                    <a:noFill/>
                  </a:rPr>
                  <a:t> </a:t>
                </a:r>
              </a:p>
            </p:txBody>
          </p:sp>
        </mc:Fallback>
      </mc:AlternateContent>
      <p:sp>
        <p:nvSpPr>
          <p:cNvPr id="45" name="Pentagon 162"/>
          <p:cNvSpPr/>
          <p:nvPr/>
        </p:nvSpPr>
        <p:spPr>
          <a:xfrm>
            <a:off x="4452306" y="507356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10%&lt;5</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8" name="Pentagon 160"/>
          <p:cNvSpPr/>
          <p:nvPr/>
        </p:nvSpPr>
        <p:spPr>
          <a:xfrm>
            <a:off x="3373784" y="4323610"/>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252996</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9" name="Pentagon 161"/>
          <p:cNvSpPr/>
          <p:nvPr/>
        </p:nvSpPr>
        <p:spPr>
          <a:xfrm>
            <a:off x="3373784" y="4689507"/>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452618</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0" name="Pentagon 162"/>
          <p:cNvSpPr/>
          <p:nvPr/>
        </p:nvSpPr>
        <p:spPr>
          <a:xfrm>
            <a:off x="3373784" y="5071553"/>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s-CO" sz="1600" dirty="0" smtClean="0"/>
              <a:t>994021 </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5" name="Pentagon 159"/>
          <p:cNvSpPr/>
          <p:nvPr/>
        </p:nvSpPr>
        <p:spPr>
          <a:xfrm>
            <a:off x="3373784" y="39506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77500" lnSpcReduction="20000"/>
          </a:bodyPr>
          <a:lstStyle/>
          <a:p>
            <a:pPr algn="ctr"/>
            <a:r>
              <a:rPr lang="es-CO" sz="1600" dirty="0"/>
              <a:t>Número de </a:t>
            </a:r>
            <a:r>
              <a:rPr lang="es-CO" sz="1600" dirty="0" smtClean="0"/>
              <a:t>elementos</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6" name="Pentagon 159"/>
          <p:cNvSpPr/>
          <p:nvPr/>
        </p:nvSpPr>
        <p:spPr>
          <a:xfrm>
            <a:off x="6614424" y="39667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lnSpcReduction="10000"/>
          </a:bodyPr>
          <a:lstStyle/>
          <a:p>
            <a:pPr algn="ctr"/>
            <a:r>
              <a:rPr lang="es-CO" sz="2400" dirty="0" smtClean="0"/>
              <a:t>C</a:t>
            </a:r>
            <a:r>
              <a:rPr lang="es-CO" sz="1600" dirty="0" smtClean="0"/>
              <a:t>d</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7" name="Pentagon 160"/>
          <p:cNvSpPr/>
          <p:nvPr/>
        </p:nvSpPr>
        <p:spPr>
          <a:xfrm>
            <a:off x="6614424" y="4325621"/>
            <a:ext cx="1040518" cy="331262"/>
          </a:xfrm>
          <a:prstGeom prst="homePlat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0.6716</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8" name="Pentagon 161"/>
          <p:cNvSpPr/>
          <p:nvPr/>
        </p:nvSpPr>
        <p:spPr>
          <a:xfrm>
            <a:off x="6614424" y="469151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0.2785</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9" name="Pentagon 162"/>
              <p:cNvSpPr/>
              <p:nvPr/>
            </p:nvSpPr>
            <p:spPr>
              <a:xfrm>
                <a:off x="6614424" y="507356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14:m>
                  <m:oMathPara xmlns:m="http://schemas.openxmlformats.org/officeDocument/2006/math">
                    <m:oMathParaPr>
                      <m:jc m:val="centerGroup"/>
                    </m:oMathParaPr>
                    <m:oMath xmlns:m="http://schemas.openxmlformats.org/officeDocument/2006/math">
                      <m:r>
                        <m:rPr>
                          <m:nor/>
                        </m:rPr>
                        <a:rPr lang="es-CO" sz="1600" dirty="0"/>
                        <m:t>0.3930</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29" name="Pentagon 162"/>
              <p:cNvSpPr>
                <a:spLocks noRot="1" noChangeAspect="1" noMove="1" noResize="1" noEditPoints="1" noAdjustHandles="1" noChangeArrowheads="1" noChangeShapeType="1" noTextEdit="1"/>
              </p:cNvSpPr>
              <p:nvPr/>
            </p:nvSpPr>
            <p:spPr>
              <a:xfrm>
                <a:off x="6614424" y="5073564"/>
                <a:ext cx="1040518" cy="331262"/>
              </a:xfrm>
              <a:prstGeom prst="homePlate">
                <a:avLst/>
              </a:prstGeom>
              <a:blipFill rotWithShape="0">
                <a:blip r:embed="rId7"/>
                <a:stretch>
                  <a:fillRect/>
                </a:stretch>
              </a:blipFill>
              <a:ln>
                <a:noFill/>
              </a:ln>
            </p:spPr>
            <p:txBody>
              <a:bodyPr/>
              <a:lstStyle/>
              <a:p>
                <a:r>
                  <a:rPr lang="es-ES_tradnl">
                    <a:noFill/>
                  </a:rPr>
                  <a:t> </a:t>
                </a:r>
              </a:p>
            </p:txBody>
          </p:sp>
        </mc:Fallback>
      </mc:AlternateContent>
      <p:sp>
        <p:nvSpPr>
          <p:cNvPr id="34" name="Pentagon 159"/>
          <p:cNvSpPr/>
          <p:nvPr/>
        </p:nvSpPr>
        <p:spPr>
          <a:xfrm>
            <a:off x="7700794" y="3950645"/>
            <a:ext cx="1040518" cy="331262"/>
          </a:xfrm>
          <a:prstGeom prst="homePlate">
            <a:avLst/>
          </a:prstGeom>
          <a:solidFill>
            <a:srgbClr val="18AAE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lnSpcReduction="10000"/>
          </a:bodyPr>
          <a:lstStyle/>
          <a:p>
            <a:pPr algn="ctr"/>
            <a:r>
              <a:rPr lang="es-CO" sz="2400" dirty="0" smtClean="0"/>
              <a:t>Error</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6" name="Pentagon 161"/>
          <p:cNvSpPr/>
          <p:nvPr/>
        </p:nvSpPr>
        <p:spPr>
          <a:xfrm>
            <a:off x="7700794" y="4675418"/>
            <a:ext cx="1040518" cy="331262"/>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r>
              <a:rPr lang="es-CO" sz="1600" dirty="0"/>
              <a:t>59%</a:t>
            </a:r>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7" name="Pentagon 162"/>
              <p:cNvSpPr/>
              <p:nvPr/>
            </p:nvSpPr>
            <p:spPr>
              <a:xfrm>
                <a:off x="7700794" y="5057464"/>
                <a:ext cx="1040518" cy="331262"/>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spcAft>
                    <a:spcPts val="0"/>
                  </a:spcAft>
                </a:pPr>
                <a14:m>
                  <m:oMathPara xmlns:m="http://schemas.openxmlformats.org/officeDocument/2006/math">
                    <m:oMathParaPr>
                      <m:jc m:val="centerGroup"/>
                    </m:oMathParaPr>
                    <m:oMath xmlns:m="http://schemas.openxmlformats.org/officeDocument/2006/math">
                      <m:r>
                        <m:rPr>
                          <m:nor/>
                        </m:rPr>
                        <a:rPr lang="es-CO" sz="1600" dirty="0"/>
                        <m:t>41%</m:t>
                      </m:r>
                    </m:oMath>
                  </m:oMathPara>
                </a14:m>
                <a:endParaRPr lang="es-CO" sz="16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7" name="Pentagon 162"/>
              <p:cNvSpPr>
                <a:spLocks noRot="1" noChangeAspect="1" noMove="1" noResize="1" noEditPoints="1" noAdjustHandles="1" noChangeArrowheads="1" noChangeShapeType="1" noTextEdit="1"/>
              </p:cNvSpPr>
              <p:nvPr/>
            </p:nvSpPr>
            <p:spPr>
              <a:xfrm>
                <a:off x="7700794" y="5057464"/>
                <a:ext cx="1040518" cy="331262"/>
              </a:xfrm>
              <a:prstGeom prst="homePlate">
                <a:avLst/>
              </a:prstGeom>
              <a:blipFill rotWithShape="0">
                <a:blip r:embed="rId8"/>
                <a:stretch>
                  <a:fillRect/>
                </a:stretch>
              </a:blipFill>
              <a:ln>
                <a:noFill/>
              </a:ln>
            </p:spPr>
            <p:txBody>
              <a:bodyPr/>
              <a:lstStyle/>
              <a:p>
                <a:r>
                  <a:rPr lang="es-ES_tradnl">
                    <a:noFill/>
                  </a:rPr>
                  <a:t> </a:t>
                </a:r>
              </a:p>
            </p:txBody>
          </p:sp>
        </mc:Fallback>
      </mc:AlternateContent>
      <p:sp>
        <p:nvSpPr>
          <p:cNvPr id="41" name="TextBox 81"/>
          <p:cNvSpPr txBox="1"/>
          <p:nvPr/>
        </p:nvSpPr>
        <p:spPr>
          <a:xfrm>
            <a:off x="595835" y="5164503"/>
            <a:ext cx="2560929" cy="248070"/>
          </a:xfrm>
          <a:prstGeom prst="rect">
            <a:avLst/>
          </a:prstGeom>
          <a:noFill/>
        </p:spPr>
        <p:txBody>
          <a:bodyPr wrap="square" lIns="0" tIns="0" rIns="0" bIns="0" rtlCol="0">
            <a:normAutofit/>
          </a:bodyPr>
          <a:lstStyle/>
          <a:p>
            <a:pPr algn="r"/>
            <a:r>
              <a:rPr lang="es-CO" sz="1200" b="1"/>
              <a:t>Fuente: Elaboración propia </a:t>
            </a:r>
            <a:endParaRPr lang="es-CO" sz="900" dirty="0">
              <a:solidFill>
                <a:srgbClr val="7030A0"/>
              </a:solidFill>
            </a:endParaRPr>
          </a:p>
        </p:txBody>
      </p:sp>
      <p:pic>
        <p:nvPicPr>
          <p:cNvPr id="30" name="Marcador de contenido 13"/>
          <p:cNvPicPr>
            <a:picLocks/>
          </p:cNvPicPr>
          <p:nvPr/>
        </p:nvPicPr>
        <p:blipFill>
          <a:blip r:embed="rId9"/>
          <a:srcRect/>
          <a:stretch>
            <a:fillRect/>
          </a:stretch>
        </p:blipFill>
        <p:spPr bwMode="auto">
          <a:xfrm>
            <a:off x="358778" y="831277"/>
            <a:ext cx="2943225" cy="1432523"/>
          </a:xfrm>
          <a:prstGeom prst="rect">
            <a:avLst/>
          </a:prstGeom>
          <a:noFill/>
          <a:ln w="9525">
            <a:noFill/>
            <a:miter lim="800000"/>
            <a:headEnd/>
            <a:tailEnd/>
          </a:ln>
        </p:spPr>
      </p:pic>
      <p:pic>
        <p:nvPicPr>
          <p:cNvPr id="31" name="Marcador de contenido 3" descr="C:\Users\Dayana\AppData\Local\Microsoft\Windows\INetCache\Content.Word\tenedor 1.png"/>
          <p:cNvPicPr>
            <a:picLocks/>
          </p:cNvPicPr>
          <p:nvPr/>
        </p:nvPicPr>
        <p:blipFill>
          <a:blip r:embed="rId10"/>
          <a:stretch>
            <a:fillRect/>
          </a:stretch>
        </p:blipFill>
        <p:spPr bwMode="auto">
          <a:xfrm>
            <a:off x="3373784" y="773290"/>
            <a:ext cx="5465275" cy="3081029"/>
          </a:xfrm>
          <a:prstGeom prst="rect">
            <a:avLst/>
          </a:prstGeom>
          <a:noFill/>
          <a:ln>
            <a:noFill/>
          </a:ln>
        </p:spPr>
      </p:pic>
      <p:pic>
        <p:nvPicPr>
          <p:cNvPr id="32" name="tenedor 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11"/>
          <a:srcRect l="17548" t="5564" r="10118" b="-322"/>
          <a:stretch/>
        </p:blipFill>
        <p:spPr>
          <a:xfrm>
            <a:off x="510411" y="2375446"/>
            <a:ext cx="2639961" cy="2542586"/>
          </a:xfrm>
          <a:prstGeom prst="rect">
            <a:avLst/>
          </a:prstGeom>
        </p:spPr>
      </p:pic>
    </p:spTree>
    <p:extLst>
      <p:ext uri="{BB962C8B-B14F-4D97-AF65-F5344CB8AC3E}">
        <p14:creationId xmlns:p14="http://schemas.microsoft.com/office/powerpoint/2010/main" val="10818123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2"/>
                </p:tgtEl>
              </p:cMediaNode>
            </p:video>
            <p:seq concurrent="1" nextAc="seek">
              <p:cTn id="8" restart="whenNotActive" fill="hold" evtFilter="cancelBubble" nodeType="interactiveSeq">
                <p:stCondLst>
                  <p:cond evt="onClick" delay="0">
                    <p:tgtEl>
                      <p:spTgt spid="3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2"/>
                                        </p:tgtEl>
                                      </p:cBhvr>
                                    </p:cmd>
                                  </p:childTnLst>
                                </p:cTn>
                              </p:par>
                            </p:childTnLst>
                          </p:cTn>
                        </p:par>
                      </p:childTnLst>
                    </p:cTn>
                  </p:par>
                </p:childTnLst>
              </p:cTn>
              <p:nextCondLst>
                <p:cond evt="onClick" delay="0">
                  <p:tgtEl>
                    <p:spTgt spid="32"/>
                  </p:tgtEl>
                </p:cond>
              </p:nextCondLst>
            </p:seq>
          </p:childTnLst>
        </p:cTn>
      </p:par>
    </p:tnLst>
  </p:timing>
</p:sld>
</file>

<file path=ppt/theme/theme1.xml><?xml version="1.0" encoding="utf-8"?>
<a:theme xmlns:a="http://schemas.openxmlformats.org/drawingml/2006/main" name="Actuar Template">
  <a:themeElements>
    <a:clrScheme name="Flat Colors 1">
      <a:dk1>
        <a:sysClr val="windowText" lastClr="000000"/>
      </a:dk1>
      <a:lt1>
        <a:sysClr val="window" lastClr="FFFFFF"/>
      </a:lt1>
      <a:dk2>
        <a:srgbClr val="44546A"/>
      </a:dk2>
      <a:lt2>
        <a:srgbClr val="E7E6E6"/>
      </a:lt2>
      <a:accent1>
        <a:srgbClr val="8E8BE0"/>
      </a:accent1>
      <a:accent2>
        <a:srgbClr val="65C1FF"/>
      </a:accent2>
      <a:accent3>
        <a:srgbClr val="C8DB4D"/>
      </a:accent3>
      <a:accent4>
        <a:srgbClr val="FFC000"/>
      </a:accent4>
      <a:accent5>
        <a:srgbClr val="EE5A47"/>
      </a:accent5>
      <a:accent6>
        <a:srgbClr val="F89D3C"/>
      </a:accent6>
      <a:hlink>
        <a:srgbClr val="0563C1"/>
      </a:hlink>
      <a:folHlink>
        <a:srgbClr val="954F72"/>
      </a:folHlink>
    </a:clrScheme>
    <a:fontScheme name="Young &amp; Aller">
      <a:majorFont>
        <a:latin typeface="Young"/>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14539</TotalTime>
  <Words>790</Words>
  <Application>Microsoft Office PowerPoint</Application>
  <PresentationFormat>Presentación en pantalla (16:10)</PresentationFormat>
  <Paragraphs>206</Paragraphs>
  <Slides>15</Slides>
  <Notes>14</Notes>
  <HiddenSlides>0</HiddenSlides>
  <MMClips>4</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15</vt:i4>
      </vt:variant>
    </vt:vector>
  </HeadingPairs>
  <TitlesOfParts>
    <vt:vector size="24" baseType="lpstr">
      <vt:lpstr>Arial</vt:lpstr>
      <vt:lpstr>Calibri</vt:lpstr>
      <vt:lpstr>Cambria Math</vt:lpstr>
      <vt:lpstr>Lato Light</vt:lpstr>
      <vt:lpstr>Lato Thin</vt:lpstr>
      <vt:lpstr>Segoe UI Light</vt:lpstr>
      <vt:lpstr>Times New Roman</vt:lpstr>
      <vt:lpstr>Young</vt:lpstr>
      <vt:lpstr>Actuar Template</vt:lpstr>
      <vt:lpstr>Presentación de PowerPoint</vt:lpstr>
      <vt:lpstr>Antecedentes </vt:lpstr>
      <vt:lpstr> finalidad </vt:lpstr>
      <vt:lpstr>Modelo físico </vt:lpstr>
      <vt:lpstr>Caso canónico </vt:lpstr>
      <vt:lpstr>Condiciones de frontera de validación </vt:lpstr>
      <vt:lpstr>Geometrías a analizar </vt:lpstr>
      <vt:lpstr>Descomposición del dominio </vt:lpstr>
      <vt:lpstr>Comportamiento tenedor 1</vt:lpstr>
      <vt:lpstr>Comportamiento tenedor 2</vt:lpstr>
      <vt:lpstr>Comportamiento tenedor 3</vt:lpstr>
      <vt:lpstr>Comportamiento geométrico </vt:lpstr>
      <vt:lpstr>Conclusiones</vt:lpstr>
      <vt:lpstr>Conclusiones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Sunny 87</dc:creator>
  <cp:lastModifiedBy>janh duque</cp:lastModifiedBy>
  <cp:revision>1268</cp:revision>
  <dcterms:created xsi:type="dcterms:W3CDTF">2015-05-07T07:32:25Z</dcterms:created>
  <dcterms:modified xsi:type="dcterms:W3CDTF">2020-06-01T22:07:17Z</dcterms:modified>
</cp:coreProperties>
</file>