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6"/>
  </p:notesMasterIdLst>
  <p:sldIdLst>
    <p:sldId id="256" r:id="rId2"/>
    <p:sldId id="291" r:id="rId3"/>
    <p:sldId id="257" r:id="rId4"/>
    <p:sldId id="266" r:id="rId5"/>
    <p:sldId id="258" r:id="rId6"/>
    <p:sldId id="259" r:id="rId7"/>
    <p:sldId id="264" r:id="rId8"/>
    <p:sldId id="274" r:id="rId9"/>
    <p:sldId id="278" r:id="rId10"/>
    <p:sldId id="286" r:id="rId11"/>
    <p:sldId id="275" r:id="rId12"/>
    <p:sldId id="280" r:id="rId13"/>
    <p:sldId id="294" r:id="rId14"/>
    <p:sldId id="287" r:id="rId15"/>
    <p:sldId id="290" r:id="rId16"/>
    <p:sldId id="276" r:id="rId17"/>
    <p:sldId id="292" r:id="rId18"/>
    <p:sldId id="293" r:id="rId19"/>
    <p:sldId id="282" r:id="rId20"/>
    <p:sldId id="284" r:id="rId21"/>
    <p:sldId id="288" r:id="rId22"/>
    <p:sldId id="283" r:id="rId23"/>
    <p:sldId id="285" r:id="rId24"/>
    <p:sldId id="269" r:id="rId25"/>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81D187-8D35-4B0E-B5F7-BB80B38FA715}" type="doc">
      <dgm:prSet loTypeId="urn:microsoft.com/office/officeart/2005/8/layout/bList2" loCatId="list" qsTypeId="urn:microsoft.com/office/officeart/2005/8/quickstyle/simple1" qsCatId="simple" csTypeId="urn:microsoft.com/office/officeart/2005/8/colors/colorful2" csCatId="colorful" phldr="1"/>
      <dgm:spPr/>
    </dgm:pt>
    <dgm:pt modelId="{1EEE76BC-06F7-41CF-B9CA-3EBD0397B533}">
      <dgm:prSet phldrT="[Texto]" custT="1"/>
      <dgm:spPr/>
      <dgm:t>
        <a:bodyPr/>
        <a:lstStyle/>
        <a:p>
          <a:r>
            <a:rPr lang="es-CO" sz="1600" dirty="0" smtClean="0"/>
            <a:t>Formato Diagnóstico empresarial</a:t>
          </a:r>
          <a:endParaRPr lang="es-CO" sz="1600" dirty="0"/>
        </a:p>
      </dgm:t>
    </dgm:pt>
    <dgm:pt modelId="{47D029E3-784F-4B75-A1D7-18689548F57A}" type="parTrans" cxnId="{FF6FBAD0-DFA8-476D-AD87-9C8484E8ADF8}">
      <dgm:prSet/>
      <dgm:spPr/>
      <dgm:t>
        <a:bodyPr/>
        <a:lstStyle/>
        <a:p>
          <a:endParaRPr lang="es-CO"/>
        </a:p>
      </dgm:t>
    </dgm:pt>
    <dgm:pt modelId="{A76430E3-13A6-4D72-9C06-448E2B5CB411}" type="sibTrans" cxnId="{FF6FBAD0-DFA8-476D-AD87-9C8484E8ADF8}">
      <dgm:prSet/>
      <dgm:spPr/>
      <dgm:t>
        <a:bodyPr/>
        <a:lstStyle/>
        <a:p>
          <a:endParaRPr lang="es-CO"/>
        </a:p>
      </dgm:t>
    </dgm:pt>
    <dgm:pt modelId="{3CB4F974-127A-48B4-AF26-C68DBB53A33B}">
      <dgm:prSet phldrT="[Texto]" custT="1"/>
      <dgm:spPr/>
      <dgm:t>
        <a:bodyPr/>
        <a:lstStyle/>
        <a:p>
          <a:r>
            <a:rPr lang="es-CO" sz="1600" dirty="0" smtClean="0"/>
            <a:t>Formato Ficha técnica</a:t>
          </a:r>
          <a:endParaRPr lang="es-CO" sz="1600" dirty="0"/>
        </a:p>
      </dgm:t>
    </dgm:pt>
    <dgm:pt modelId="{42592784-72BF-43A9-A245-662AF30E55BF}" type="parTrans" cxnId="{D0CC9852-80AA-4A7E-A476-DFF40A691F7B}">
      <dgm:prSet/>
      <dgm:spPr/>
      <dgm:t>
        <a:bodyPr/>
        <a:lstStyle/>
        <a:p>
          <a:endParaRPr lang="es-CO"/>
        </a:p>
      </dgm:t>
    </dgm:pt>
    <dgm:pt modelId="{D10CF466-F0AF-4628-9E9B-366540A6222D}" type="sibTrans" cxnId="{D0CC9852-80AA-4A7E-A476-DFF40A691F7B}">
      <dgm:prSet/>
      <dgm:spPr/>
      <dgm:t>
        <a:bodyPr/>
        <a:lstStyle/>
        <a:p>
          <a:endParaRPr lang="es-CO"/>
        </a:p>
      </dgm:t>
    </dgm:pt>
    <dgm:pt modelId="{9E66231A-2A1C-49A5-9975-852B79FA71CD}">
      <dgm:prSet phldrT="[Texto]" custT="1"/>
      <dgm:spPr/>
      <dgm:t>
        <a:bodyPr/>
        <a:lstStyle/>
        <a:p>
          <a:r>
            <a:rPr lang="es-CO" sz="1400" dirty="0" smtClean="0"/>
            <a:t>Formato de Identificación y priorización de necesidades</a:t>
          </a:r>
          <a:endParaRPr lang="es-CO" sz="1400" dirty="0"/>
        </a:p>
      </dgm:t>
    </dgm:pt>
    <dgm:pt modelId="{0B057A97-42F8-4960-BEE9-75809E63278D}" type="parTrans" cxnId="{DF357BD0-B852-43C0-87DB-B8E003CFFA58}">
      <dgm:prSet/>
      <dgm:spPr/>
      <dgm:t>
        <a:bodyPr/>
        <a:lstStyle/>
        <a:p>
          <a:endParaRPr lang="es-CO"/>
        </a:p>
      </dgm:t>
    </dgm:pt>
    <dgm:pt modelId="{3B66F798-CF90-47F0-952A-1B5053B101C2}" type="sibTrans" cxnId="{DF357BD0-B852-43C0-87DB-B8E003CFFA58}">
      <dgm:prSet/>
      <dgm:spPr/>
      <dgm:t>
        <a:bodyPr/>
        <a:lstStyle/>
        <a:p>
          <a:endParaRPr lang="es-CO"/>
        </a:p>
      </dgm:t>
    </dgm:pt>
    <dgm:pt modelId="{5B1FB096-521C-416D-B0CA-A00904171E53}">
      <dgm:prSet/>
      <dgm:spPr/>
      <dgm:t>
        <a:bodyPr/>
        <a:lstStyle/>
        <a:p>
          <a:r>
            <a:rPr lang="es-CO" dirty="0" smtClean="0"/>
            <a:t>Dos versiones.</a:t>
          </a:r>
          <a:endParaRPr lang="es-CO" dirty="0"/>
        </a:p>
      </dgm:t>
    </dgm:pt>
    <dgm:pt modelId="{4B678AB2-9916-47B3-B433-64303989FB58}" type="parTrans" cxnId="{2612E334-497F-4E72-8D4C-DE000134BC43}">
      <dgm:prSet/>
      <dgm:spPr/>
      <dgm:t>
        <a:bodyPr/>
        <a:lstStyle/>
        <a:p>
          <a:endParaRPr lang="es-CO"/>
        </a:p>
      </dgm:t>
    </dgm:pt>
    <dgm:pt modelId="{CC3CDCA8-762F-478B-BAFD-9511654A477B}" type="sibTrans" cxnId="{2612E334-497F-4E72-8D4C-DE000134BC43}">
      <dgm:prSet/>
      <dgm:spPr/>
      <dgm:t>
        <a:bodyPr/>
        <a:lstStyle/>
        <a:p>
          <a:endParaRPr lang="es-CO"/>
        </a:p>
      </dgm:t>
    </dgm:pt>
    <dgm:pt modelId="{A6B72399-897B-4D1D-8AA6-A5D92EC0C740}">
      <dgm:prSet/>
      <dgm:spPr/>
      <dgm:t>
        <a:bodyPr/>
        <a:lstStyle/>
        <a:p>
          <a:r>
            <a:rPr lang="es-CO" dirty="0" smtClean="0"/>
            <a:t>La primera fue modificada.</a:t>
          </a:r>
          <a:endParaRPr lang="es-CO" dirty="0"/>
        </a:p>
      </dgm:t>
    </dgm:pt>
    <dgm:pt modelId="{3E9FB8D5-F43E-4F3E-A2CC-A275A2F6F44E}" type="parTrans" cxnId="{7F4F447E-902E-4F93-90C7-DA2DEF445950}">
      <dgm:prSet/>
      <dgm:spPr/>
      <dgm:t>
        <a:bodyPr/>
        <a:lstStyle/>
        <a:p>
          <a:endParaRPr lang="es-CO"/>
        </a:p>
      </dgm:t>
    </dgm:pt>
    <dgm:pt modelId="{122F6AD9-2AD9-4FE3-8742-F7ED9D8151FC}" type="sibTrans" cxnId="{7F4F447E-902E-4F93-90C7-DA2DEF445950}">
      <dgm:prSet/>
      <dgm:spPr/>
      <dgm:t>
        <a:bodyPr/>
        <a:lstStyle/>
        <a:p>
          <a:endParaRPr lang="es-CO"/>
        </a:p>
      </dgm:t>
    </dgm:pt>
    <dgm:pt modelId="{329546E4-6519-467C-8BFF-CDD0918A161D}">
      <dgm:prSet/>
      <dgm:spPr/>
      <dgm:t>
        <a:bodyPr/>
        <a:lstStyle/>
        <a:p>
          <a:r>
            <a:rPr lang="es-CO" dirty="0" smtClean="0"/>
            <a:t>La versión final fue aplicada a cinco microempresas.</a:t>
          </a:r>
          <a:endParaRPr lang="es-CO" dirty="0"/>
        </a:p>
      </dgm:t>
    </dgm:pt>
    <dgm:pt modelId="{96B87D5D-5E6C-4014-86CA-2E11DAF33A49}" type="parTrans" cxnId="{033DBEC5-0B97-4ADF-8A11-83D2A083F92B}">
      <dgm:prSet/>
      <dgm:spPr/>
      <dgm:t>
        <a:bodyPr/>
        <a:lstStyle/>
        <a:p>
          <a:endParaRPr lang="es-CO"/>
        </a:p>
      </dgm:t>
    </dgm:pt>
    <dgm:pt modelId="{4145A733-09B5-4568-9A69-A2732365C1CA}" type="sibTrans" cxnId="{033DBEC5-0B97-4ADF-8A11-83D2A083F92B}">
      <dgm:prSet/>
      <dgm:spPr/>
      <dgm:t>
        <a:bodyPr/>
        <a:lstStyle/>
        <a:p>
          <a:endParaRPr lang="es-CO"/>
        </a:p>
      </dgm:t>
    </dgm:pt>
    <dgm:pt modelId="{16AF1F51-39D4-4CBE-B2A7-6CF4755A7C88}">
      <dgm:prSet/>
      <dgm:spPr/>
      <dgm:t>
        <a:bodyPr/>
        <a:lstStyle/>
        <a:p>
          <a:r>
            <a:rPr lang="es-ES" dirty="0" smtClean="0"/>
            <a:t>Fueron encontraron algunas contradicciones al momento de hacer la primera prueba, por lo tanto fue modificado. </a:t>
          </a:r>
          <a:endParaRPr lang="es-CO" dirty="0"/>
        </a:p>
      </dgm:t>
    </dgm:pt>
    <dgm:pt modelId="{EF07BA45-B5C2-4D9B-A0E4-B03F3FC2DA2B}" type="parTrans" cxnId="{3F98322B-D10E-4865-A165-32F492781413}">
      <dgm:prSet/>
      <dgm:spPr/>
      <dgm:t>
        <a:bodyPr/>
        <a:lstStyle/>
        <a:p>
          <a:endParaRPr lang="es-CO"/>
        </a:p>
      </dgm:t>
    </dgm:pt>
    <dgm:pt modelId="{DAB03D59-EC43-4A08-A377-A1FDDDD804B0}" type="sibTrans" cxnId="{3F98322B-D10E-4865-A165-32F492781413}">
      <dgm:prSet/>
      <dgm:spPr/>
      <dgm:t>
        <a:bodyPr/>
        <a:lstStyle/>
        <a:p>
          <a:endParaRPr lang="es-CO"/>
        </a:p>
      </dgm:t>
    </dgm:pt>
    <dgm:pt modelId="{AA7E520A-810D-47EA-A7CB-B08E3C580950}">
      <dgm:prSet/>
      <dgm:spPr/>
      <dgm:t>
        <a:bodyPr/>
        <a:lstStyle/>
        <a:p>
          <a:r>
            <a:rPr lang="es-CO" dirty="0" smtClean="0"/>
            <a:t>A consideración de los autores del proyecto no fue necesario realizar ningún tipo de modificaciones.</a:t>
          </a:r>
          <a:endParaRPr lang="es-CO" dirty="0"/>
        </a:p>
      </dgm:t>
    </dgm:pt>
    <dgm:pt modelId="{1E7A5D60-B057-476C-9AB4-5991E3A36E0D}" type="parTrans" cxnId="{4C361C82-17C2-4F53-AF20-934AC8322F86}">
      <dgm:prSet/>
      <dgm:spPr/>
      <dgm:t>
        <a:bodyPr/>
        <a:lstStyle/>
        <a:p>
          <a:endParaRPr lang="es-CO"/>
        </a:p>
      </dgm:t>
    </dgm:pt>
    <dgm:pt modelId="{0130D3C7-905B-400B-B2CB-DC97E501690E}" type="sibTrans" cxnId="{4C361C82-17C2-4F53-AF20-934AC8322F86}">
      <dgm:prSet/>
      <dgm:spPr/>
      <dgm:t>
        <a:bodyPr/>
        <a:lstStyle/>
        <a:p>
          <a:endParaRPr lang="es-CO"/>
        </a:p>
      </dgm:t>
    </dgm:pt>
    <dgm:pt modelId="{68A4138F-27AA-40FB-ACCC-03348F99F0E4}" type="pres">
      <dgm:prSet presAssocID="{1081D187-8D35-4B0E-B5F7-BB80B38FA715}" presName="diagram" presStyleCnt="0">
        <dgm:presLayoutVars>
          <dgm:dir/>
          <dgm:animLvl val="lvl"/>
          <dgm:resizeHandles val="exact"/>
        </dgm:presLayoutVars>
      </dgm:prSet>
      <dgm:spPr/>
    </dgm:pt>
    <dgm:pt modelId="{34938FE9-F163-4A14-86E5-0BCF9B659FB7}" type="pres">
      <dgm:prSet presAssocID="{1EEE76BC-06F7-41CF-B9CA-3EBD0397B533}" presName="compNode" presStyleCnt="0"/>
      <dgm:spPr/>
    </dgm:pt>
    <dgm:pt modelId="{97E5F828-98F1-4920-BC37-7330F193DD03}" type="pres">
      <dgm:prSet presAssocID="{1EEE76BC-06F7-41CF-B9CA-3EBD0397B533}" presName="childRect" presStyleLbl="bgAcc1" presStyleIdx="0" presStyleCnt="3">
        <dgm:presLayoutVars>
          <dgm:bulletEnabled val="1"/>
        </dgm:presLayoutVars>
      </dgm:prSet>
      <dgm:spPr/>
      <dgm:t>
        <a:bodyPr/>
        <a:lstStyle/>
        <a:p>
          <a:endParaRPr lang="es-CO"/>
        </a:p>
      </dgm:t>
    </dgm:pt>
    <dgm:pt modelId="{C36A4D42-66A6-43A6-9703-1413DB5FC6EA}" type="pres">
      <dgm:prSet presAssocID="{1EEE76BC-06F7-41CF-B9CA-3EBD0397B533}" presName="parentText" presStyleLbl="node1" presStyleIdx="0" presStyleCnt="0">
        <dgm:presLayoutVars>
          <dgm:chMax val="0"/>
          <dgm:bulletEnabled val="1"/>
        </dgm:presLayoutVars>
      </dgm:prSet>
      <dgm:spPr/>
      <dgm:t>
        <a:bodyPr/>
        <a:lstStyle/>
        <a:p>
          <a:endParaRPr lang="es-CO"/>
        </a:p>
      </dgm:t>
    </dgm:pt>
    <dgm:pt modelId="{2B035277-D699-47E6-A077-C0C3119C4587}" type="pres">
      <dgm:prSet presAssocID="{1EEE76BC-06F7-41CF-B9CA-3EBD0397B533}" presName="parentRect" presStyleLbl="alignNode1" presStyleIdx="0" presStyleCnt="3"/>
      <dgm:spPr/>
      <dgm:t>
        <a:bodyPr/>
        <a:lstStyle/>
        <a:p>
          <a:endParaRPr lang="es-CO"/>
        </a:p>
      </dgm:t>
    </dgm:pt>
    <dgm:pt modelId="{9C75D3C1-AAD0-4D2E-8F67-CD5BF6C38E68}" type="pres">
      <dgm:prSet presAssocID="{1EEE76BC-06F7-41CF-B9CA-3EBD0397B533}" presName="adorn" presStyleLbl="fgAccFollowNode1" presStyleIdx="0" presStyleCnt="3"/>
      <dgm:spPr/>
    </dgm:pt>
    <dgm:pt modelId="{8060E16F-B451-4D35-95EF-78B0BC947882}" type="pres">
      <dgm:prSet presAssocID="{A76430E3-13A6-4D72-9C06-448E2B5CB411}" presName="sibTrans" presStyleLbl="sibTrans2D1" presStyleIdx="0" presStyleCnt="0"/>
      <dgm:spPr/>
      <dgm:t>
        <a:bodyPr/>
        <a:lstStyle/>
        <a:p>
          <a:endParaRPr lang="es-CO"/>
        </a:p>
      </dgm:t>
    </dgm:pt>
    <dgm:pt modelId="{66DB67B0-1F1C-4013-B5D5-B86592816CC4}" type="pres">
      <dgm:prSet presAssocID="{3CB4F974-127A-48B4-AF26-C68DBB53A33B}" presName="compNode" presStyleCnt="0"/>
      <dgm:spPr/>
    </dgm:pt>
    <dgm:pt modelId="{DC053AC7-44C7-4A45-9433-2C09171C5BF4}" type="pres">
      <dgm:prSet presAssocID="{3CB4F974-127A-48B4-AF26-C68DBB53A33B}" presName="childRect" presStyleLbl="bgAcc1" presStyleIdx="1" presStyleCnt="3">
        <dgm:presLayoutVars>
          <dgm:bulletEnabled val="1"/>
        </dgm:presLayoutVars>
      </dgm:prSet>
      <dgm:spPr/>
      <dgm:t>
        <a:bodyPr/>
        <a:lstStyle/>
        <a:p>
          <a:endParaRPr lang="es-CO"/>
        </a:p>
      </dgm:t>
    </dgm:pt>
    <dgm:pt modelId="{352E1260-D790-473D-A40A-31EE0ABC26CA}" type="pres">
      <dgm:prSet presAssocID="{3CB4F974-127A-48B4-AF26-C68DBB53A33B}" presName="parentText" presStyleLbl="node1" presStyleIdx="0" presStyleCnt="0">
        <dgm:presLayoutVars>
          <dgm:chMax val="0"/>
          <dgm:bulletEnabled val="1"/>
        </dgm:presLayoutVars>
      </dgm:prSet>
      <dgm:spPr/>
      <dgm:t>
        <a:bodyPr/>
        <a:lstStyle/>
        <a:p>
          <a:endParaRPr lang="es-CO"/>
        </a:p>
      </dgm:t>
    </dgm:pt>
    <dgm:pt modelId="{CD6608E4-0892-405D-84BD-7F4AFA158E22}" type="pres">
      <dgm:prSet presAssocID="{3CB4F974-127A-48B4-AF26-C68DBB53A33B}" presName="parentRect" presStyleLbl="alignNode1" presStyleIdx="1" presStyleCnt="3"/>
      <dgm:spPr/>
      <dgm:t>
        <a:bodyPr/>
        <a:lstStyle/>
        <a:p>
          <a:endParaRPr lang="es-CO"/>
        </a:p>
      </dgm:t>
    </dgm:pt>
    <dgm:pt modelId="{0517B963-B814-4ED5-A646-D8806C43E851}" type="pres">
      <dgm:prSet presAssocID="{3CB4F974-127A-48B4-AF26-C68DBB53A33B}" presName="adorn" presStyleLbl="fgAccFollowNode1" presStyleIdx="1" presStyleCnt="3"/>
      <dgm:spPr/>
    </dgm:pt>
    <dgm:pt modelId="{1C09C780-4058-4B92-A962-ACA7457A3E44}" type="pres">
      <dgm:prSet presAssocID="{D10CF466-F0AF-4628-9E9B-366540A6222D}" presName="sibTrans" presStyleLbl="sibTrans2D1" presStyleIdx="0" presStyleCnt="0"/>
      <dgm:spPr/>
      <dgm:t>
        <a:bodyPr/>
        <a:lstStyle/>
        <a:p>
          <a:endParaRPr lang="es-CO"/>
        </a:p>
      </dgm:t>
    </dgm:pt>
    <dgm:pt modelId="{7329975B-2B87-4CBB-84AA-F449ABA65076}" type="pres">
      <dgm:prSet presAssocID="{9E66231A-2A1C-49A5-9975-852B79FA71CD}" presName="compNode" presStyleCnt="0"/>
      <dgm:spPr/>
    </dgm:pt>
    <dgm:pt modelId="{60B5BC85-5253-4960-8A37-7AC8E84A9A05}" type="pres">
      <dgm:prSet presAssocID="{9E66231A-2A1C-49A5-9975-852B79FA71CD}" presName="childRect" presStyleLbl="bgAcc1" presStyleIdx="2" presStyleCnt="3">
        <dgm:presLayoutVars>
          <dgm:bulletEnabled val="1"/>
        </dgm:presLayoutVars>
      </dgm:prSet>
      <dgm:spPr/>
      <dgm:t>
        <a:bodyPr/>
        <a:lstStyle/>
        <a:p>
          <a:endParaRPr lang="es-CO"/>
        </a:p>
      </dgm:t>
    </dgm:pt>
    <dgm:pt modelId="{33BBCFB4-254A-4BE2-A427-2F5609D10EC2}" type="pres">
      <dgm:prSet presAssocID="{9E66231A-2A1C-49A5-9975-852B79FA71CD}" presName="parentText" presStyleLbl="node1" presStyleIdx="0" presStyleCnt="0">
        <dgm:presLayoutVars>
          <dgm:chMax val="0"/>
          <dgm:bulletEnabled val="1"/>
        </dgm:presLayoutVars>
      </dgm:prSet>
      <dgm:spPr/>
      <dgm:t>
        <a:bodyPr/>
        <a:lstStyle/>
        <a:p>
          <a:endParaRPr lang="es-CO"/>
        </a:p>
      </dgm:t>
    </dgm:pt>
    <dgm:pt modelId="{F6AF69D1-B25F-4EB2-81E9-102D7C370727}" type="pres">
      <dgm:prSet presAssocID="{9E66231A-2A1C-49A5-9975-852B79FA71CD}" presName="parentRect" presStyleLbl="alignNode1" presStyleIdx="2" presStyleCnt="3"/>
      <dgm:spPr/>
      <dgm:t>
        <a:bodyPr/>
        <a:lstStyle/>
        <a:p>
          <a:endParaRPr lang="es-CO"/>
        </a:p>
      </dgm:t>
    </dgm:pt>
    <dgm:pt modelId="{939B9A69-9AD4-4E13-8560-1EF24DB2F98C}" type="pres">
      <dgm:prSet presAssocID="{9E66231A-2A1C-49A5-9975-852B79FA71CD}" presName="adorn" presStyleLbl="fgAccFollowNode1" presStyleIdx="2" presStyleCnt="3"/>
      <dgm:spPr/>
    </dgm:pt>
  </dgm:ptLst>
  <dgm:cxnLst>
    <dgm:cxn modelId="{E9D32F54-A77E-4D89-861A-99422F9D9C69}" type="presOf" srcId="{9E66231A-2A1C-49A5-9975-852B79FA71CD}" destId="{F6AF69D1-B25F-4EB2-81E9-102D7C370727}" srcOrd="1" destOrd="0" presId="urn:microsoft.com/office/officeart/2005/8/layout/bList2"/>
    <dgm:cxn modelId="{FF6FBAD0-DFA8-476D-AD87-9C8484E8ADF8}" srcId="{1081D187-8D35-4B0E-B5F7-BB80B38FA715}" destId="{1EEE76BC-06F7-41CF-B9CA-3EBD0397B533}" srcOrd="0" destOrd="0" parTransId="{47D029E3-784F-4B75-A1D7-18689548F57A}" sibTransId="{A76430E3-13A6-4D72-9C06-448E2B5CB411}"/>
    <dgm:cxn modelId="{EA0516B4-84E2-437E-8EF9-15B3C977484A}" type="presOf" srcId="{1EEE76BC-06F7-41CF-B9CA-3EBD0397B533}" destId="{2B035277-D699-47E6-A077-C0C3119C4587}" srcOrd="1" destOrd="0" presId="urn:microsoft.com/office/officeart/2005/8/layout/bList2"/>
    <dgm:cxn modelId="{3F98322B-D10E-4865-A165-32F492781413}" srcId="{3CB4F974-127A-48B4-AF26-C68DBB53A33B}" destId="{16AF1F51-39D4-4CBE-B2A7-6CF4755A7C88}" srcOrd="0" destOrd="0" parTransId="{EF07BA45-B5C2-4D9B-A0E4-B03F3FC2DA2B}" sibTransId="{DAB03D59-EC43-4A08-A377-A1FDDDD804B0}"/>
    <dgm:cxn modelId="{D0CC9852-80AA-4A7E-A476-DFF40A691F7B}" srcId="{1081D187-8D35-4B0E-B5F7-BB80B38FA715}" destId="{3CB4F974-127A-48B4-AF26-C68DBB53A33B}" srcOrd="1" destOrd="0" parTransId="{42592784-72BF-43A9-A245-662AF30E55BF}" sibTransId="{D10CF466-F0AF-4628-9E9B-366540A6222D}"/>
    <dgm:cxn modelId="{3B69E457-2893-46E2-9465-1187E88465D5}" type="presOf" srcId="{9E66231A-2A1C-49A5-9975-852B79FA71CD}" destId="{33BBCFB4-254A-4BE2-A427-2F5609D10EC2}" srcOrd="0" destOrd="0" presId="urn:microsoft.com/office/officeart/2005/8/layout/bList2"/>
    <dgm:cxn modelId="{2612E334-497F-4E72-8D4C-DE000134BC43}" srcId="{1EEE76BC-06F7-41CF-B9CA-3EBD0397B533}" destId="{5B1FB096-521C-416D-B0CA-A00904171E53}" srcOrd="0" destOrd="0" parTransId="{4B678AB2-9916-47B3-B433-64303989FB58}" sibTransId="{CC3CDCA8-762F-478B-BAFD-9511654A477B}"/>
    <dgm:cxn modelId="{0F61BA73-811C-480B-8BC8-04CE5D4685BF}" type="presOf" srcId="{A76430E3-13A6-4D72-9C06-448E2B5CB411}" destId="{8060E16F-B451-4D35-95EF-78B0BC947882}" srcOrd="0" destOrd="0" presId="urn:microsoft.com/office/officeart/2005/8/layout/bList2"/>
    <dgm:cxn modelId="{D38716D6-5A62-4CD4-B8E3-9E25E2EC7B85}" type="presOf" srcId="{D10CF466-F0AF-4628-9E9B-366540A6222D}" destId="{1C09C780-4058-4B92-A962-ACA7457A3E44}" srcOrd="0" destOrd="0" presId="urn:microsoft.com/office/officeart/2005/8/layout/bList2"/>
    <dgm:cxn modelId="{6347F413-FF8E-464E-923D-28BC5563E5CF}" type="presOf" srcId="{329546E4-6519-467C-8BFF-CDD0918A161D}" destId="{97E5F828-98F1-4920-BC37-7330F193DD03}" srcOrd="0" destOrd="2" presId="urn:microsoft.com/office/officeart/2005/8/layout/bList2"/>
    <dgm:cxn modelId="{396DFC6B-39CD-44E9-96E0-E994D2ABE399}" type="presOf" srcId="{1081D187-8D35-4B0E-B5F7-BB80B38FA715}" destId="{68A4138F-27AA-40FB-ACCC-03348F99F0E4}" srcOrd="0" destOrd="0" presId="urn:microsoft.com/office/officeart/2005/8/layout/bList2"/>
    <dgm:cxn modelId="{6E1D6271-F40D-451F-A5D6-71DE879A7D20}" type="presOf" srcId="{1EEE76BC-06F7-41CF-B9CA-3EBD0397B533}" destId="{C36A4D42-66A6-43A6-9703-1413DB5FC6EA}" srcOrd="0" destOrd="0" presId="urn:microsoft.com/office/officeart/2005/8/layout/bList2"/>
    <dgm:cxn modelId="{7F4F447E-902E-4F93-90C7-DA2DEF445950}" srcId="{1EEE76BC-06F7-41CF-B9CA-3EBD0397B533}" destId="{A6B72399-897B-4D1D-8AA6-A5D92EC0C740}" srcOrd="1" destOrd="0" parTransId="{3E9FB8D5-F43E-4F3E-A2CC-A275A2F6F44E}" sibTransId="{122F6AD9-2AD9-4FE3-8742-F7ED9D8151FC}"/>
    <dgm:cxn modelId="{5D96C7DC-8F6A-4427-A181-56E220E8A23C}" type="presOf" srcId="{AA7E520A-810D-47EA-A7CB-B08E3C580950}" destId="{60B5BC85-5253-4960-8A37-7AC8E84A9A05}" srcOrd="0" destOrd="0" presId="urn:microsoft.com/office/officeart/2005/8/layout/bList2"/>
    <dgm:cxn modelId="{DF357BD0-B852-43C0-87DB-B8E003CFFA58}" srcId="{1081D187-8D35-4B0E-B5F7-BB80B38FA715}" destId="{9E66231A-2A1C-49A5-9975-852B79FA71CD}" srcOrd="2" destOrd="0" parTransId="{0B057A97-42F8-4960-BEE9-75809E63278D}" sibTransId="{3B66F798-CF90-47F0-952A-1B5053B101C2}"/>
    <dgm:cxn modelId="{4C361C82-17C2-4F53-AF20-934AC8322F86}" srcId="{9E66231A-2A1C-49A5-9975-852B79FA71CD}" destId="{AA7E520A-810D-47EA-A7CB-B08E3C580950}" srcOrd="0" destOrd="0" parTransId="{1E7A5D60-B057-476C-9AB4-5991E3A36E0D}" sibTransId="{0130D3C7-905B-400B-B2CB-DC97E501690E}"/>
    <dgm:cxn modelId="{C612CD3A-3BF4-4A30-83D2-99603219E446}" type="presOf" srcId="{16AF1F51-39D4-4CBE-B2A7-6CF4755A7C88}" destId="{DC053AC7-44C7-4A45-9433-2C09171C5BF4}" srcOrd="0" destOrd="0" presId="urn:microsoft.com/office/officeart/2005/8/layout/bList2"/>
    <dgm:cxn modelId="{CD588701-CB77-4EF9-BD3E-671F69289B5B}" type="presOf" srcId="{A6B72399-897B-4D1D-8AA6-A5D92EC0C740}" destId="{97E5F828-98F1-4920-BC37-7330F193DD03}" srcOrd="0" destOrd="1" presId="urn:microsoft.com/office/officeart/2005/8/layout/bList2"/>
    <dgm:cxn modelId="{14A5B51A-D521-4131-A882-4B2E10E218FB}" type="presOf" srcId="{3CB4F974-127A-48B4-AF26-C68DBB53A33B}" destId="{CD6608E4-0892-405D-84BD-7F4AFA158E22}" srcOrd="1" destOrd="0" presId="urn:microsoft.com/office/officeart/2005/8/layout/bList2"/>
    <dgm:cxn modelId="{033DBEC5-0B97-4ADF-8A11-83D2A083F92B}" srcId="{1EEE76BC-06F7-41CF-B9CA-3EBD0397B533}" destId="{329546E4-6519-467C-8BFF-CDD0918A161D}" srcOrd="2" destOrd="0" parTransId="{96B87D5D-5E6C-4014-86CA-2E11DAF33A49}" sibTransId="{4145A733-09B5-4568-9A69-A2732365C1CA}"/>
    <dgm:cxn modelId="{A969044D-74DD-4202-9F89-FED9ABD18E56}" type="presOf" srcId="{3CB4F974-127A-48B4-AF26-C68DBB53A33B}" destId="{352E1260-D790-473D-A40A-31EE0ABC26CA}" srcOrd="0" destOrd="0" presId="urn:microsoft.com/office/officeart/2005/8/layout/bList2"/>
    <dgm:cxn modelId="{5EB21C5D-A5C8-443C-BF65-6C6130CD3F0D}" type="presOf" srcId="{5B1FB096-521C-416D-B0CA-A00904171E53}" destId="{97E5F828-98F1-4920-BC37-7330F193DD03}" srcOrd="0" destOrd="0" presId="urn:microsoft.com/office/officeart/2005/8/layout/bList2"/>
    <dgm:cxn modelId="{4CBE720C-6703-4417-BC0D-C0C254469C4A}" type="presParOf" srcId="{68A4138F-27AA-40FB-ACCC-03348F99F0E4}" destId="{34938FE9-F163-4A14-86E5-0BCF9B659FB7}" srcOrd="0" destOrd="0" presId="urn:microsoft.com/office/officeart/2005/8/layout/bList2"/>
    <dgm:cxn modelId="{35225FC1-859A-418F-82E5-805724F48FEA}" type="presParOf" srcId="{34938FE9-F163-4A14-86E5-0BCF9B659FB7}" destId="{97E5F828-98F1-4920-BC37-7330F193DD03}" srcOrd="0" destOrd="0" presId="urn:microsoft.com/office/officeart/2005/8/layout/bList2"/>
    <dgm:cxn modelId="{E1AE8A52-4BD8-47CE-9D18-322CD41FC7D2}" type="presParOf" srcId="{34938FE9-F163-4A14-86E5-0BCF9B659FB7}" destId="{C36A4D42-66A6-43A6-9703-1413DB5FC6EA}" srcOrd="1" destOrd="0" presId="urn:microsoft.com/office/officeart/2005/8/layout/bList2"/>
    <dgm:cxn modelId="{50BCB7AD-267A-4601-97C6-8BEFE10EBAE3}" type="presParOf" srcId="{34938FE9-F163-4A14-86E5-0BCF9B659FB7}" destId="{2B035277-D699-47E6-A077-C0C3119C4587}" srcOrd="2" destOrd="0" presId="urn:microsoft.com/office/officeart/2005/8/layout/bList2"/>
    <dgm:cxn modelId="{D81475FD-482B-4F9C-BCB0-9A0C675326C9}" type="presParOf" srcId="{34938FE9-F163-4A14-86E5-0BCF9B659FB7}" destId="{9C75D3C1-AAD0-4D2E-8F67-CD5BF6C38E68}" srcOrd="3" destOrd="0" presId="urn:microsoft.com/office/officeart/2005/8/layout/bList2"/>
    <dgm:cxn modelId="{46C17D3B-8193-4F24-9AC9-0B257CD960C6}" type="presParOf" srcId="{68A4138F-27AA-40FB-ACCC-03348F99F0E4}" destId="{8060E16F-B451-4D35-95EF-78B0BC947882}" srcOrd="1" destOrd="0" presId="urn:microsoft.com/office/officeart/2005/8/layout/bList2"/>
    <dgm:cxn modelId="{C2C954D9-8357-4620-B18D-10ACDA7B8746}" type="presParOf" srcId="{68A4138F-27AA-40FB-ACCC-03348F99F0E4}" destId="{66DB67B0-1F1C-4013-B5D5-B86592816CC4}" srcOrd="2" destOrd="0" presId="urn:microsoft.com/office/officeart/2005/8/layout/bList2"/>
    <dgm:cxn modelId="{4D12F241-ABE7-4A73-852A-3F7DF2C39F62}" type="presParOf" srcId="{66DB67B0-1F1C-4013-B5D5-B86592816CC4}" destId="{DC053AC7-44C7-4A45-9433-2C09171C5BF4}" srcOrd="0" destOrd="0" presId="urn:microsoft.com/office/officeart/2005/8/layout/bList2"/>
    <dgm:cxn modelId="{3B76AFE4-8BA8-4A25-B859-ADD4F5B17870}" type="presParOf" srcId="{66DB67B0-1F1C-4013-B5D5-B86592816CC4}" destId="{352E1260-D790-473D-A40A-31EE0ABC26CA}" srcOrd="1" destOrd="0" presId="urn:microsoft.com/office/officeart/2005/8/layout/bList2"/>
    <dgm:cxn modelId="{050339F6-C9D2-443F-9EBE-B0EE374136DE}" type="presParOf" srcId="{66DB67B0-1F1C-4013-B5D5-B86592816CC4}" destId="{CD6608E4-0892-405D-84BD-7F4AFA158E22}" srcOrd="2" destOrd="0" presId="urn:microsoft.com/office/officeart/2005/8/layout/bList2"/>
    <dgm:cxn modelId="{0A6A3504-9792-4C78-9DAA-EEFADCDF5BF6}" type="presParOf" srcId="{66DB67B0-1F1C-4013-B5D5-B86592816CC4}" destId="{0517B963-B814-4ED5-A646-D8806C43E851}" srcOrd="3" destOrd="0" presId="urn:microsoft.com/office/officeart/2005/8/layout/bList2"/>
    <dgm:cxn modelId="{9DB32794-CD7D-4D06-807E-84EFCE0ACD77}" type="presParOf" srcId="{68A4138F-27AA-40FB-ACCC-03348F99F0E4}" destId="{1C09C780-4058-4B92-A962-ACA7457A3E44}" srcOrd="3" destOrd="0" presId="urn:microsoft.com/office/officeart/2005/8/layout/bList2"/>
    <dgm:cxn modelId="{DE5A23DF-A6D4-4181-82AD-9A553D864382}" type="presParOf" srcId="{68A4138F-27AA-40FB-ACCC-03348F99F0E4}" destId="{7329975B-2B87-4CBB-84AA-F449ABA65076}" srcOrd="4" destOrd="0" presId="urn:microsoft.com/office/officeart/2005/8/layout/bList2"/>
    <dgm:cxn modelId="{87D7B07A-03CE-47BC-8C43-2AB316707F34}" type="presParOf" srcId="{7329975B-2B87-4CBB-84AA-F449ABA65076}" destId="{60B5BC85-5253-4960-8A37-7AC8E84A9A05}" srcOrd="0" destOrd="0" presId="urn:microsoft.com/office/officeart/2005/8/layout/bList2"/>
    <dgm:cxn modelId="{27D48062-06B7-4974-B1CC-21F537385101}" type="presParOf" srcId="{7329975B-2B87-4CBB-84AA-F449ABA65076}" destId="{33BBCFB4-254A-4BE2-A427-2F5609D10EC2}" srcOrd="1" destOrd="0" presId="urn:microsoft.com/office/officeart/2005/8/layout/bList2"/>
    <dgm:cxn modelId="{00ABF4DD-C498-4108-8DCE-1B09563C470B}" type="presParOf" srcId="{7329975B-2B87-4CBB-84AA-F449ABA65076}" destId="{F6AF69D1-B25F-4EB2-81E9-102D7C370727}" srcOrd="2" destOrd="0" presId="urn:microsoft.com/office/officeart/2005/8/layout/bList2"/>
    <dgm:cxn modelId="{326F3A26-AFFA-4CD0-A820-63CDC1D0589E}" type="presParOf" srcId="{7329975B-2B87-4CBB-84AA-F449ABA65076}" destId="{939B9A69-9AD4-4E13-8560-1EF24DB2F98C}"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D52119-C804-4F14-8BCC-67CEAF57531E}" type="doc">
      <dgm:prSet loTypeId="urn:microsoft.com/office/officeart/2005/8/layout/bList2" loCatId="list" qsTypeId="urn:microsoft.com/office/officeart/2005/8/quickstyle/simple1" qsCatId="simple" csTypeId="urn:microsoft.com/office/officeart/2005/8/colors/colorful3" csCatId="colorful" phldr="1"/>
      <dgm:spPr/>
    </dgm:pt>
    <dgm:pt modelId="{B1D3BA3F-ABE8-4949-895B-C7E0E9311E62}">
      <dgm:prSet phldrT="[Texto]"/>
      <dgm:spPr/>
      <dgm:t>
        <a:bodyPr/>
        <a:lstStyle/>
        <a:p>
          <a:r>
            <a:rPr lang="es-CO" dirty="0" smtClean="0"/>
            <a:t>Formato de Plan de fortalecimiento</a:t>
          </a:r>
          <a:endParaRPr lang="es-CO" dirty="0"/>
        </a:p>
      </dgm:t>
    </dgm:pt>
    <dgm:pt modelId="{8412DA84-B357-4F0F-BEE7-B8CF7AA96221}" type="parTrans" cxnId="{CB29AEB2-6E2E-46C7-B8A0-2791482E64A6}">
      <dgm:prSet/>
      <dgm:spPr/>
      <dgm:t>
        <a:bodyPr/>
        <a:lstStyle/>
        <a:p>
          <a:endParaRPr lang="es-CO"/>
        </a:p>
      </dgm:t>
    </dgm:pt>
    <dgm:pt modelId="{E07C52A4-E3CA-4F43-ABFD-0434A5D485C5}" type="sibTrans" cxnId="{CB29AEB2-6E2E-46C7-B8A0-2791482E64A6}">
      <dgm:prSet/>
      <dgm:spPr/>
      <dgm:t>
        <a:bodyPr/>
        <a:lstStyle/>
        <a:p>
          <a:endParaRPr lang="es-CO"/>
        </a:p>
      </dgm:t>
    </dgm:pt>
    <dgm:pt modelId="{1B2012E9-C481-45DF-8EC0-2399B0DA4899}">
      <dgm:prSet phldrT="[Texto]"/>
      <dgm:spPr/>
      <dgm:t>
        <a:bodyPr/>
        <a:lstStyle/>
        <a:p>
          <a:r>
            <a:rPr lang="es-CO" dirty="0" smtClean="0"/>
            <a:t>Formato de Evaluación de capacitaciones</a:t>
          </a:r>
          <a:endParaRPr lang="es-CO" dirty="0"/>
        </a:p>
      </dgm:t>
    </dgm:pt>
    <dgm:pt modelId="{E3A78C0E-A24D-4231-BF76-5B1B8FCCCB71}" type="parTrans" cxnId="{4FDF2C72-BDCE-44C1-A0F2-2AEE74BD2C85}">
      <dgm:prSet/>
      <dgm:spPr/>
      <dgm:t>
        <a:bodyPr/>
        <a:lstStyle/>
        <a:p>
          <a:endParaRPr lang="es-CO"/>
        </a:p>
      </dgm:t>
    </dgm:pt>
    <dgm:pt modelId="{99085A87-AC1A-4216-824A-D1246F38EBE3}" type="sibTrans" cxnId="{4FDF2C72-BDCE-44C1-A0F2-2AEE74BD2C85}">
      <dgm:prSet/>
      <dgm:spPr/>
      <dgm:t>
        <a:bodyPr/>
        <a:lstStyle/>
        <a:p>
          <a:endParaRPr lang="es-CO"/>
        </a:p>
      </dgm:t>
    </dgm:pt>
    <dgm:pt modelId="{B78CD921-70C8-468D-A2C7-20D65A29EFD9}">
      <dgm:prSet phldrT="[Texto]"/>
      <dgm:spPr/>
      <dgm:t>
        <a:bodyPr/>
        <a:lstStyle/>
        <a:p>
          <a:r>
            <a:rPr lang="es-CO" dirty="0" smtClean="0"/>
            <a:t>Retroalimentación</a:t>
          </a:r>
          <a:endParaRPr lang="es-CO" dirty="0"/>
        </a:p>
      </dgm:t>
    </dgm:pt>
    <dgm:pt modelId="{C14359F1-CBAA-48B0-B42D-B40CD85194F8}" type="parTrans" cxnId="{E1E96180-9EC7-4CE2-B8D1-8A791D48462B}">
      <dgm:prSet/>
      <dgm:spPr/>
      <dgm:t>
        <a:bodyPr/>
        <a:lstStyle/>
        <a:p>
          <a:endParaRPr lang="es-CO"/>
        </a:p>
      </dgm:t>
    </dgm:pt>
    <dgm:pt modelId="{58D2E755-4A10-4484-8A9D-EE12E9680FE1}" type="sibTrans" cxnId="{E1E96180-9EC7-4CE2-B8D1-8A791D48462B}">
      <dgm:prSet/>
      <dgm:spPr/>
      <dgm:t>
        <a:bodyPr/>
        <a:lstStyle/>
        <a:p>
          <a:endParaRPr lang="es-CO"/>
        </a:p>
      </dgm:t>
    </dgm:pt>
    <dgm:pt modelId="{1BFE1396-0A5B-48EE-9994-61B1A078D3D1}">
      <dgm:prSet/>
      <dgm:spPr/>
      <dgm:t>
        <a:bodyPr/>
        <a:lstStyle/>
        <a:p>
          <a:r>
            <a:rPr lang="es-CO" dirty="0" smtClean="0"/>
            <a:t>Solo fue necesario modificar el nombre ya que está vigente para el Sistema de Gestión de Calidad de la Universidad.</a:t>
          </a:r>
          <a:endParaRPr lang="es-CO" dirty="0"/>
        </a:p>
      </dgm:t>
    </dgm:pt>
    <dgm:pt modelId="{672F633D-170E-451C-8577-194EA35108B4}" type="parTrans" cxnId="{FE46E746-8AF8-4DF8-96B6-1044277BCF5B}">
      <dgm:prSet/>
      <dgm:spPr/>
      <dgm:t>
        <a:bodyPr/>
        <a:lstStyle/>
        <a:p>
          <a:endParaRPr lang="es-CO"/>
        </a:p>
      </dgm:t>
    </dgm:pt>
    <dgm:pt modelId="{EEE11864-CC65-4A23-B477-CB95FB42A5D8}" type="sibTrans" cxnId="{FE46E746-8AF8-4DF8-96B6-1044277BCF5B}">
      <dgm:prSet/>
      <dgm:spPr/>
      <dgm:t>
        <a:bodyPr/>
        <a:lstStyle/>
        <a:p>
          <a:endParaRPr lang="es-CO"/>
        </a:p>
      </dgm:t>
    </dgm:pt>
    <dgm:pt modelId="{1218147A-61BB-4468-9D42-BD9088067EC7}">
      <dgm:prSet/>
      <dgm:spPr/>
      <dgm:t>
        <a:bodyPr/>
        <a:lstStyle/>
        <a:p>
          <a:r>
            <a:rPr lang="es-CO" smtClean="0"/>
            <a:t>A consideración de los autores del proyecto no fue necesario realizar ningún tipo de modificaciones.</a:t>
          </a:r>
          <a:endParaRPr lang="es-CO"/>
        </a:p>
      </dgm:t>
    </dgm:pt>
    <dgm:pt modelId="{33ECF747-89F1-485F-A3B5-9CA5B6E32551}" type="parTrans" cxnId="{FB45097B-6210-401E-81BB-39028BD46F70}">
      <dgm:prSet/>
      <dgm:spPr/>
      <dgm:t>
        <a:bodyPr/>
        <a:lstStyle/>
        <a:p>
          <a:endParaRPr lang="es-CO"/>
        </a:p>
      </dgm:t>
    </dgm:pt>
    <dgm:pt modelId="{8F3C77A5-060C-4C3E-9AF0-0C32E3CCD583}" type="sibTrans" cxnId="{FB45097B-6210-401E-81BB-39028BD46F70}">
      <dgm:prSet/>
      <dgm:spPr/>
      <dgm:t>
        <a:bodyPr/>
        <a:lstStyle/>
        <a:p>
          <a:endParaRPr lang="es-CO"/>
        </a:p>
      </dgm:t>
    </dgm:pt>
    <dgm:pt modelId="{6F5A8101-3FAF-4F75-ABC6-C473F1E240DB}">
      <dgm:prSet/>
      <dgm:spPr/>
      <dgm:t>
        <a:bodyPr/>
        <a:lstStyle/>
        <a:p>
          <a:r>
            <a:rPr lang="es-CO" dirty="0" smtClean="0"/>
            <a:t>A consideración de los autores del proyecto no fue necesario realizar ningún tipo de modificaciones.</a:t>
          </a:r>
          <a:endParaRPr lang="es-CO" dirty="0"/>
        </a:p>
      </dgm:t>
    </dgm:pt>
    <dgm:pt modelId="{F5761EB2-051F-4069-ACBB-AFC7D025FCD2}" type="parTrans" cxnId="{C2FFEEBD-A874-41A9-A8A4-C63C646A4FAB}">
      <dgm:prSet/>
      <dgm:spPr/>
      <dgm:t>
        <a:bodyPr/>
        <a:lstStyle/>
        <a:p>
          <a:endParaRPr lang="es-CO"/>
        </a:p>
      </dgm:t>
    </dgm:pt>
    <dgm:pt modelId="{A14B5C16-C438-447F-9057-125E68E80C34}" type="sibTrans" cxnId="{C2FFEEBD-A874-41A9-A8A4-C63C646A4FAB}">
      <dgm:prSet/>
      <dgm:spPr/>
      <dgm:t>
        <a:bodyPr/>
        <a:lstStyle/>
        <a:p>
          <a:endParaRPr lang="es-CO"/>
        </a:p>
      </dgm:t>
    </dgm:pt>
    <dgm:pt modelId="{7DB1FBF9-CA8D-4B34-9CE1-1A673F595937}">
      <dgm:prSet/>
      <dgm:spPr/>
      <dgm:t>
        <a:bodyPr/>
        <a:lstStyle/>
        <a:p>
          <a:r>
            <a:rPr lang="es-CO" dirty="0" smtClean="0"/>
            <a:t>Formato de verificación</a:t>
          </a:r>
          <a:endParaRPr lang="es-CO" dirty="0"/>
        </a:p>
      </dgm:t>
    </dgm:pt>
    <dgm:pt modelId="{79C72DA6-5B74-49BE-9ED7-DE4858E8A286}" type="parTrans" cxnId="{0357048A-38DC-475E-9C49-E299647DA321}">
      <dgm:prSet/>
      <dgm:spPr/>
      <dgm:t>
        <a:bodyPr/>
        <a:lstStyle/>
        <a:p>
          <a:endParaRPr lang="es-CO"/>
        </a:p>
      </dgm:t>
    </dgm:pt>
    <dgm:pt modelId="{D877D727-A106-4FB6-8096-293178275B8F}" type="sibTrans" cxnId="{0357048A-38DC-475E-9C49-E299647DA321}">
      <dgm:prSet/>
      <dgm:spPr/>
      <dgm:t>
        <a:bodyPr/>
        <a:lstStyle/>
        <a:p>
          <a:endParaRPr lang="es-CO"/>
        </a:p>
      </dgm:t>
    </dgm:pt>
    <dgm:pt modelId="{02613DE8-291D-4D78-A6F4-67C55ADEE5C4}">
      <dgm:prSet/>
      <dgm:spPr/>
      <dgm:t>
        <a:bodyPr/>
        <a:lstStyle/>
        <a:p>
          <a:r>
            <a:rPr lang="es-CO" smtClean="0"/>
            <a:t>A consideración de los autores del proyecto no fue necesario realizar ningún tipo de modificaciones.</a:t>
          </a:r>
          <a:endParaRPr lang="es-CO"/>
        </a:p>
      </dgm:t>
    </dgm:pt>
    <dgm:pt modelId="{FD300D54-2458-41FF-8ECA-16ECB8A4CF3E}" type="parTrans" cxnId="{81232249-E5AE-4D33-941A-F2211785B507}">
      <dgm:prSet/>
      <dgm:spPr/>
      <dgm:t>
        <a:bodyPr/>
        <a:lstStyle/>
        <a:p>
          <a:endParaRPr lang="es-CO"/>
        </a:p>
      </dgm:t>
    </dgm:pt>
    <dgm:pt modelId="{610B6682-57AB-4099-BF87-06BD7A5F5F54}" type="sibTrans" cxnId="{81232249-E5AE-4D33-941A-F2211785B507}">
      <dgm:prSet/>
      <dgm:spPr/>
      <dgm:t>
        <a:bodyPr/>
        <a:lstStyle/>
        <a:p>
          <a:endParaRPr lang="es-CO"/>
        </a:p>
      </dgm:t>
    </dgm:pt>
    <dgm:pt modelId="{7273DF27-26A6-4D56-BF8A-BEA27E6B7E83}" type="pres">
      <dgm:prSet presAssocID="{03D52119-C804-4F14-8BCC-67CEAF57531E}" presName="diagram" presStyleCnt="0">
        <dgm:presLayoutVars>
          <dgm:dir/>
          <dgm:animLvl val="lvl"/>
          <dgm:resizeHandles val="exact"/>
        </dgm:presLayoutVars>
      </dgm:prSet>
      <dgm:spPr/>
    </dgm:pt>
    <dgm:pt modelId="{6A441CD2-6862-440A-9DA7-35905936DB54}" type="pres">
      <dgm:prSet presAssocID="{B1D3BA3F-ABE8-4949-895B-C7E0E9311E62}" presName="compNode" presStyleCnt="0"/>
      <dgm:spPr/>
    </dgm:pt>
    <dgm:pt modelId="{0764D930-7B00-4E1F-9733-09E3397EEC1C}" type="pres">
      <dgm:prSet presAssocID="{B1D3BA3F-ABE8-4949-895B-C7E0E9311E62}" presName="childRect" presStyleLbl="bgAcc1" presStyleIdx="0" presStyleCnt="4">
        <dgm:presLayoutVars>
          <dgm:bulletEnabled val="1"/>
        </dgm:presLayoutVars>
      </dgm:prSet>
      <dgm:spPr/>
      <dgm:t>
        <a:bodyPr/>
        <a:lstStyle/>
        <a:p>
          <a:endParaRPr lang="es-CO"/>
        </a:p>
      </dgm:t>
    </dgm:pt>
    <dgm:pt modelId="{12F20A5B-3F9A-43DC-8A4D-458496275E42}" type="pres">
      <dgm:prSet presAssocID="{B1D3BA3F-ABE8-4949-895B-C7E0E9311E62}" presName="parentText" presStyleLbl="node1" presStyleIdx="0" presStyleCnt="0">
        <dgm:presLayoutVars>
          <dgm:chMax val="0"/>
          <dgm:bulletEnabled val="1"/>
        </dgm:presLayoutVars>
      </dgm:prSet>
      <dgm:spPr/>
      <dgm:t>
        <a:bodyPr/>
        <a:lstStyle/>
        <a:p>
          <a:endParaRPr lang="es-CO"/>
        </a:p>
      </dgm:t>
    </dgm:pt>
    <dgm:pt modelId="{FCA3A871-BF4E-449C-BBD0-6D86C4CBB894}" type="pres">
      <dgm:prSet presAssocID="{B1D3BA3F-ABE8-4949-895B-C7E0E9311E62}" presName="parentRect" presStyleLbl="alignNode1" presStyleIdx="0" presStyleCnt="4"/>
      <dgm:spPr/>
      <dgm:t>
        <a:bodyPr/>
        <a:lstStyle/>
        <a:p>
          <a:endParaRPr lang="es-CO"/>
        </a:p>
      </dgm:t>
    </dgm:pt>
    <dgm:pt modelId="{850BAA17-28C9-4FE6-A867-5F6F21AD664B}" type="pres">
      <dgm:prSet presAssocID="{B1D3BA3F-ABE8-4949-895B-C7E0E9311E62}" presName="adorn" presStyleLbl="fgAccFollowNode1" presStyleIdx="0" presStyleCnt="4"/>
      <dgm:spPr/>
    </dgm:pt>
    <dgm:pt modelId="{035DD97A-C927-4306-BAAD-CC933A8FD5A9}" type="pres">
      <dgm:prSet presAssocID="{E07C52A4-E3CA-4F43-ABFD-0434A5D485C5}" presName="sibTrans" presStyleLbl="sibTrans2D1" presStyleIdx="0" presStyleCnt="0"/>
      <dgm:spPr/>
      <dgm:t>
        <a:bodyPr/>
        <a:lstStyle/>
        <a:p>
          <a:endParaRPr lang="es-CO"/>
        </a:p>
      </dgm:t>
    </dgm:pt>
    <dgm:pt modelId="{48E4A916-574A-4E40-A1E1-D261BA96B22B}" type="pres">
      <dgm:prSet presAssocID="{1B2012E9-C481-45DF-8EC0-2399B0DA4899}" presName="compNode" presStyleCnt="0"/>
      <dgm:spPr/>
    </dgm:pt>
    <dgm:pt modelId="{F35D6C73-177C-4A7F-B47D-F2ACBA699903}" type="pres">
      <dgm:prSet presAssocID="{1B2012E9-C481-45DF-8EC0-2399B0DA4899}" presName="childRect" presStyleLbl="bgAcc1" presStyleIdx="1" presStyleCnt="4">
        <dgm:presLayoutVars>
          <dgm:bulletEnabled val="1"/>
        </dgm:presLayoutVars>
      </dgm:prSet>
      <dgm:spPr/>
      <dgm:t>
        <a:bodyPr/>
        <a:lstStyle/>
        <a:p>
          <a:endParaRPr lang="es-CO"/>
        </a:p>
      </dgm:t>
    </dgm:pt>
    <dgm:pt modelId="{3AF8A240-5324-4A58-98E0-BAEB7FB07225}" type="pres">
      <dgm:prSet presAssocID="{1B2012E9-C481-45DF-8EC0-2399B0DA4899}" presName="parentText" presStyleLbl="node1" presStyleIdx="0" presStyleCnt="0">
        <dgm:presLayoutVars>
          <dgm:chMax val="0"/>
          <dgm:bulletEnabled val="1"/>
        </dgm:presLayoutVars>
      </dgm:prSet>
      <dgm:spPr/>
      <dgm:t>
        <a:bodyPr/>
        <a:lstStyle/>
        <a:p>
          <a:endParaRPr lang="es-CO"/>
        </a:p>
      </dgm:t>
    </dgm:pt>
    <dgm:pt modelId="{59C3303F-57C9-46C0-A925-C48061049CBE}" type="pres">
      <dgm:prSet presAssocID="{1B2012E9-C481-45DF-8EC0-2399B0DA4899}" presName="parentRect" presStyleLbl="alignNode1" presStyleIdx="1" presStyleCnt="4"/>
      <dgm:spPr/>
      <dgm:t>
        <a:bodyPr/>
        <a:lstStyle/>
        <a:p>
          <a:endParaRPr lang="es-CO"/>
        </a:p>
      </dgm:t>
    </dgm:pt>
    <dgm:pt modelId="{0353D9A8-B5E2-4C87-B750-552F72689718}" type="pres">
      <dgm:prSet presAssocID="{1B2012E9-C481-45DF-8EC0-2399B0DA4899}" presName="adorn" presStyleLbl="fgAccFollowNode1" presStyleIdx="1" presStyleCnt="4"/>
      <dgm:spPr/>
    </dgm:pt>
    <dgm:pt modelId="{60D5BB53-48CF-41A1-87DC-3FE45C1AA126}" type="pres">
      <dgm:prSet presAssocID="{99085A87-AC1A-4216-824A-D1246F38EBE3}" presName="sibTrans" presStyleLbl="sibTrans2D1" presStyleIdx="0" presStyleCnt="0"/>
      <dgm:spPr/>
      <dgm:t>
        <a:bodyPr/>
        <a:lstStyle/>
        <a:p>
          <a:endParaRPr lang="es-CO"/>
        </a:p>
      </dgm:t>
    </dgm:pt>
    <dgm:pt modelId="{6F48B670-0E11-4353-8422-F00ABE1D9933}" type="pres">
      <dgm:prSet presAssocID="{7DB1FBF9-CA8D-4B34-9CE1-1A673F595937}" presName="compNode" presStyleCnt="0"/>
      <dgm:spPr/>
    </dgm:pt>
    <dgm:pt modelId="{D15CB6C6-DF14-46E2-8ADD-CB5DF2574BCC}" type="pres">
      <dgm:prSet presAssocID="{7DB1FBF9-CA8D-4B34-9CE1-1A673F595937}" presName="childRect" presStyleLbl="bgAcc1" presStyleIdx="2" presStyleCnt="4">
        <dgm:presLayoutVars>
          <dgm:bulletEnabled val="1"/>
        </dgm:presLayoutVars>
      </dgm:prSet>
      <dgm:spPr/>
      <dgm:t>
        <a:bodyPr/>
        <a:lstStyle/>
        <a:p>
          <a:endParaRPr lang="es-CO"/>
        </a:p>
      </dgm:t>
    </dgm:pt>
    <dgm:pt modelId="{00A778A3-3FEE-40B0-A3E4-141B4F791D84}" type="pres">
      <dgm:prSet presAssocID="{7DB1FBF9-CA8D-4B34-9CE1-1A673F595937}" presName="parentText" presStyleLbl="node1" presStyleIdx="0" presStyleCnt="0">
        <dgm:presLayoutVars>
          <dgm:chMax val="0"/>
          <dgm:bulletEnabled val="1"/>
        </dgm:presLayoutVars>
      </dgm:prSet>
      <dgm:spPr/>
      <dgm:t>
        <a:bodyPr/>
        <a:lstStyle/>
        <a:p>
          <a:endParaRPr lang="es-CO"/>
        </a:p>
      </dgm:t>
    </dgm:pt>
    <dgm:pt modelId="{DF2CF3C3-1283-4C68-B629-EF986DA7324D}" type="pres">
      <dgm:prSet presAssocID="{7DB1FBF9-CA8D-4B34-9CE1-1A673F595937}" presName="parentRect" presStyleLbl="alignNode1" presStyleIdx="2" presStyleCnt="4"/>
      <dgm:spPr/>
      <dgm:t>
        <a:bodyPr/>
        <a:lstStyle/>
        <a:p>
          <a:endParaRPr lang="es-CO"/>
        </a:p>
      </dgm:t>
    </dgm:pt>
    <dgm:pt modelId="{4002328A-42B0-42BD-A7CB-C46B2756BCFB}" type="pres">
      <dgm:prSet presAssocID="{7DB1FBF9-CA8D-4B34-9CE1-1A673F595937}" presName="adorn" presStyleLbl="fgAccFollowNode1" presStyleIdx="2" presStyleCnt="4"/>
      <dgm:spPr/>
    </dgm:pt>
    <dgm:pt modelId="{0D29CF5D-56AA-4E87-AC8A-9A9F89B91481}" type="pres">
      <dgm:prSet presAssocID="{D877D727-A106-4FB6-8096-293178275B8F}" presName="sibTrans" presStyleLbl="sibTrans2D1" presStyleIdx="0" presStyleCnt="0"/>
      <dgm:spPr/>
      <dgm:t>
        <a:bodyPr/>
        <a:lstStyle/>
        <a:p>
          <a:endParaRPr lang="es-CO"/>
        </a:p>
      </dgm:t>
    </dgm:pt>
    <dgm:pt modelId="{C23A8556-A33C-4E0B-A5F2-D5C4A351F0FD}" type="pres">
      <dgm:prSet presAssocID="{B78CD921-70C8-468D-A2C7-20D65A29EFD9}" presName="compNode" presStyleCnt="0"/>
      <dgm:spPr/>
    </dgm:pt>
    <dgm:pt modelId="{29F37ECE-1062-4DE3-B70A-2CDDEAF55FF2}" type="pres">
      <dgm:prSet presAssocID="{B78CD921-70C8-468D-A2C7-20D65A29EFD9}" presName="childRect" presStyleLbl="bgAcc1" presStyleIdx="3" presStyleCnt="4">
        <dgm:presLayoutVars>
          <dgm:bulletEnabled val="1"/>
        </dgm:presLayoutVars>
      </dgm:prSet>
      <dgm:spPr/>
      <dgm:t>
        <a:bodyPr/>
        <a:lstStyle/>
        <a:p>
          <a:endParaRPr lang="es-CO"/>
        </a:p>
      </dgm:t>
    </dgm:pt>
    <dgm:pt modelId="{2B444CD0-6602-4BD2-A440-AECE60AA6554}" type="pres">
      <dgm:prSet presAssocID="{B78CD921-70C8-468D-A2C7-20D65A29EFD9}" presName="parentText" presStyleLbl="node1" presStyleIdx="0" presStyleCnt="0">
        <dgm:presLayoutVars>
          <dgm:chMax val="0"/>
          <dgm:bulletEnabled val="1"/>
        </dgm:presLayoutVars>
      </dgm:prSet>
      <dgm:spPr/>
      <dgm:t>
        <a:bodyPr/>
        <a:lstStyle/>
        <a:p>
          <a:endParaRPr lang="es-CO"/>
        </a:p>
      </dgm:t>
    </dgm:pt>
    <dgm:pt modelId="{28360B55-E2CD-4508-8A34-F3A436BB6027}" type="pres">
      <dgm:prSet presAssocID="{B78CD921-70C8-468D-A2C7-20D65A29EFD9}" presName="parentRect" presStyleLbl="alignNode1" presStyleIdx="3" presStyleCnt="4"/>
      <dgm:spPr/>
      <dgm:t>
        <a:bodyPr/>
        <a:lstStyle/>
        <a:p>
          <a:endParaRPr lang="es-CO"/>
        </a:p>
      </dgm:t>
    </dgm:pt>
    <dgm:pt modelId="{D172E683-FAC1-4A51-8852-DA314C40D021}" type="pres">
      <dgm:prSet presAssocID="{B78CD921-70C8-468D-A2C7-20D65A29EFD9}" presName="adorn" presStyleLbl="fgAccFollowNode1" presStyleIdx="3" presStyleCnt="4"/>
      <dgm:spPr/>
    </dgm:pt>
  </dgm:ptLst>
  <dgm:cxnLst>
    <dgm:cxn modelId="{972E13A0-3C43-43AE-8BA4-0DB34CC1E496}" type="presOf" srcId="{E07C52A4-E3CA-4F43-ABFD-0434A5D485C5}" destId="{035DD97A-C927-4306-BAAD-CC933A8FD5A9}" srcOrd="0" destOrd="0" presId="urn:microsoft.com/office/officeart/2005/8/layout/bList2"/>
    <dgm:cxn modelId="{0564FDEB-5BA3-4B22-B4F7-D6B4E779677B}" type="presOf" srcId="{7DB1FBF9-CA8D-4B34-9CE1-1A673F595937}" destId="{00A778A3-3FEE-40B0-A3E4-141B4F791D84}" srcOrd="0" destOrd="0" presId="urn:microsoft.com/office/officeart/2005/8/layout/bList2"/>
    <dgm:cxn modelId="{CB29AEB2-6E2E-46C7-B8A0-2791482E64A6}" srcId="{03D52119-C804-4F14-8BCC-67CEAF57531E}" destId="{B1D3BA3F-ABE8-4949-895B-C7E0E9311E62}" srcOrd="0" destOrd="0" parTransId="{8412DA84-B357-4F0F-BEE7-B8CF7AA96221}" sibTransId="{E07C52A4-E3CA-4F43-ABFD-0434A5D485C5}"/>
    <dgm:cxn modelId="{0D751113-95DC-4EE7-A0D7-381BAA6CD1C7}" type="presOf" srcId="{B78CD921-70C8-468D-A2C7-20D65A29EFD9}" destId="{28360B55-E2CD-4508-8A34-F3A436BB6027}" srcOrd="1" destOrd="0" presId="urn:microsoft.com/office/officeart/2005/8/layout/bList2"/>
    <dgm:cxn modelId="{FE46E746-8AF8-4DF8-96B6-1044277BCF5B}" srcId="{1B2012E9-C481-45DF-8EC0-2399B0DA4899}" destId="{1BFE1396-0A5B-48EE-9994-61B1A078D3D1}" srcOrd="0" destOrd="0" parTransId="{672F633D-170E-451C-8577-194EA35108B4}" sibTransId="{EEE11864-CC65-4A23-B477-CB95FB42A5D8}"/>
    <dgm:cxn modelId="{20AEDD33-29DB-4920-B03E-98B4FF4C45DC}" type="presOf" srcId="{1218147A-61BB-4468-9D42-BD9088067EC7}" destId="{0764D930-7B00-4E1F-9733-09E3397EEC1C}" srcOrd="0" destOrd="0" presId="urn:microsoft.com/office/officeart/2005/8/layout/bList2"/>
    <dgm:cxn modelId="{FB45097B-6210-401E-81BB-39028BD46F70}" srcId="{B1D3BA3F-ABE8-4949-895B-C7E0E9311E62}" destId="{1218147A-61BB-4468-9D42-BD9088067EC7}" srcOrd="0" destOrd="0" parTransId="{33ECF747-89F1-485F-A3B5-9CA5B6E32551}" sibTransId="{8F3C77A5-060C-4C3E-9AF0-0C32E3CCD583}"/>
    <dgm:cxn modelId="{39F25158-D25E-4970-A16A-FD97FE70FA8B}" type="presOf" srcId="{7DB1FBF9-CA8D-4B34-9CE1-1A673F595937}" destId="{DF2CF3C3-1283-4C68-B629-EF986DA7324D}" srcOrd="1" destOrd="0" presId="urn:microsoft.com/office/officeart/2005/8/layout/bList2"/>
    <dgm:cxn modelId="{AD545FAC-650A-470A-9942-F8F06A335D65}" type="presOf" srcId="{B78CD921-70C8-468D-A2C7-20D65A29EFD9}" destId="{2B444CD0-6602-4BD2-A440-AECE60AA6554}" srcOrd="0" destOrd="0" presId="urn:microsoft.com/office/officeart/2005/8/layout/bList2"/>
    <dgm:cxn modelId="{ABEDB7C2-73F5-49C6-AE75-71C46E49DA12}" type="presOf" srcId="{03D52119-C804-4F14-8BCC-67CEAF57531E}" destId="{7273DF27-26A6-4D56-BF8A-BEA27E6B7E83}" srcOrd="0" destOrd="0" presId="urn:microsoft.com/office/officeart/2005/8/layout/bList2"/>
    <dgm:cxn modelId="{E1E96180-9EC7-4CE2-B8D1-8A791D48462B}" srcId="{03D52119-C804-4F14-8BCC-67CEAF57531E}" destId="{B78CD921-70C8-468D-A2C7-20D65A29EFD9}" srcOrd="3" destOrd="0" parTransId="{C14359F1-CBAA-48B0-B42D-B40CD85194F8}" sibTransId="{58D2E755-4A10-4484-8A9D-EE12E9680FE1}"/>
    <dgm:cxn modelId="{81232249-E5AE-4D33-941A-F2211785B507}" srcId="{7DB1FBF9-CA8D-4B34-9CE1-1A673F595937}" destId="{02613DE8-291D-4D78-A6F4-67C55ADEE5C4}" srcOrd="0" destOrd="0" parTransId="{FD300D54-2458-41FF-8ECA-16ECB8A4CF3E}" sibTransId="{610B6682-57AB-4099-BF87-06BD7A5F5F54}"/>
    <dgm:cxn modelId="{CF249D7A-8817-4499-8623-B73127BF8942}" type="presOf" srcId="{B1D3BA3F-ABE8-4949-895B-C7E0E9311E62}" destId="{FCA3A871-BF4E-449C-BBD0-6D86C4CBB894}" srcOrd="1" destOrd="0" presId="urn:microsoft.com/office/officeart/2005/8/layout/bList2"/>
    <dgm:cxn modelId="{CD2FA1F5-C35A-49CE-994F-1FD979E075EB}" type="presOf" srcId="{1BFE1396-0A5B-48EE-9994-61B1A078D3D1}" destId="{F35D6C73-177C-4A7F-B47D-F2ACBA699903}" srcOrd="0" destOrd="0" presId="urn:microsoft.com/office/officeart/2005/8/layout/bList2"/>
    <dgm:cxn modelId="{B609B3A6-BE95-4DDC-990E-7D2B35DB8175}" type="presOf" srcId="{B1D3BA3F-ABE8-4949-895B-C7E0E9311E62}" destId="{12F20A5B-3F9A-43DC-8A4D-458496275E42}" srcOrd="0" destOrd="0" presId="urn:microsoft.com/office/officeart/2005/8/layout/bList2"/>
    <dgm:cxn modelId="{0357048A-38DC-475E-9C49-E299647DA321}" srcId="{03D52119-C804-4F14-8BCC-67CEAF57531E}" destId="{7DB1FBF9-CA8D-4B34-9CE1-1A673F595937}" srcOrd="2" destOrd="0" parTransId="{79C72DA6-5B74-49BE-9ED7-DE4858E8A286}" sibTransId="{D877D727-A106-4FB6-8096-293178275B8F}"/>
    <dgm:cxn modelId="{4FDF2C72-BDCE-44C1-A0F2-2AEE74BD2C85}" srcId="{03D52119-C804-4F14-8BCC-67CEAF57531E}" destId="{1B2012E9-C481-45DF-8EC0-2399B0DA4899}" srcOrd="1" destOrd="0" parTransId="{E3A78C0E-A24D-4231-BF76-5B1B8FCCCB71}" sibTransId="{99085A87-AC1A-4216-824A-D1246F38EBE3}"/>
    <dgm:cxn modelId="{AEC4F2D9-8530-4B34-B919-22769AB9C067}" type="presOf" srcId="{99085A87-AC1A-4216-824A-D1246F38EBE3}" destId="{60D5BB53-48CF-41A1-87DC-3FE45C1AA126}" srcOrd="0" destOrd="0" presId="urn:microsoft.com/office/officeart/2005/8/layout/bList2"/>
    <dgm:cxn modelId="{FCF1A275-BB32-4ADF-8C13-07D7FC32E90B}" type="presOf" srcId="{1B2012E9-C481-45DF-8EC0-2399B0DA4899}" destId="{3AF8A240-5324-4A58-98E0-BAEB7FB07225}" srcOrd="0" destOrd="0" presId="urn:microsoft.com/office/officeart/2005/8/layout/bList2"/>
    <dgm:cxn modelId="{130C8C4B-0F48-4B4E-B0F3-90AF4BA3A4F3}" type="presOf" srcId="{02613DE8-291D-4D78-A6F4-67C55ADEE5C4}" destId="{D15CB6C6-DF14-46E2-8ADD-CB5DF2574BCC}" srcOrd="0" destOrd="0" presId="urn:microsoft.com/office/officeart/2005/8/layout/bList2"/>
    <dgm:cxn modelId="{E880CE49-FAFA-427C-8847-EFA3506211E8}" type="presOf" srcId="{1B2012E9-C481-45DF-8EC0-2399B0DA4899}" destId="{59C3303F-57C9-46C0-A925-C48061049CBE}" srcOrd="1" destOrd="0" presId="urn:microsoft.com/office/officeart/2005/8/layout/bList2"/>
    <dgm:cxn modelId="{06802626-A2F2-4C0D-A6B2-87FCFE02CCB2}" type="presOf" srcId="{6F5A8101-3FAF-4F75-ABC6-C473F1E240DB}" destId="{29F37ECE-1062-4DE3-B70A-2CDDEAF55FF2}" srcOrd="0" destOrd="0" presId="urn:microsoft.com/office/officeart/2005/8/layout/bList2"/>
    <dgm:cxn modelId="{B2067DE4-1E63-4225-BD92-CA9C3D43FDE4}" type="presOf" srcId="{D877D727-A106-4FB6-8096-293178275B8F}" destId="{0D29CF5D-56AA-4E87-AC8A-9A9F89B91481}" srcOrd="0" destOrd="0" presId="urn:microsoft.com/office/officeart/2005/8/layout/bList2"/>
    <dgm:cxn modelId="{C2FFEEBD-A874-41A9-A8A4-C63C646A4FAB}" srcId="{B78CD921-70C8-468D-A2C7-20D65A29EFD9}" destId="{6F5A8101-3FAF-4F75-ABC6-C473F1E240DB}" srcOrd="0" destOrd="0" parTransId="{F5761EB2-051F-4069-ACBB-AFC7D025FCD2}" sibTransId="{A14B5C16-C438-447F-9057-125E68E80C34}"/>
    <dgm:cxn modelId="{78B7E748-D827-4BD8-A69A-394E336BDB81}" type="presParOf" srcId="{7273DF27-26A6-4D56-BF8A-BEA27E6B7E83}" destId="{6A441CD2-6862-440A-9DA7-35905936DB54}" srcOrd="0" destOrd="0" presId="urn:microsoft.com/office/officeart/2005/8/layout/bList2"/>
    <dgm:cxn modelId="{9F523716-A9E2-413D-9FFC-B9411A5524F3}" type="presParOf" srcId="{6A441CD2-6862-440A-9DA7-35905936DB54}" destId="{0764D930-7B00-4E1F-9733-09E3397EEC1C}" srcOrd="0" destOrd="0" presId="urn:microsoft.com/office/officeart/2005/8/layout/bList2"/>
    <dgm:cxn modelId="{B34620B4-06F7-4C7D-8F32-7431D70D7DFF}" type="presParOf" srcId="{6A441CD2-6862-440A-9DA7-35905936DB54}" destId="{12F20A5B-3F9A-43DC-8A4D-458496275E42}" srcOrd="1" destOrd="0" presId="urn:microsoft.com/office/officeart/2005/8/layout/bList2"/>
    <dgm:cxn modelId="{855735F5-3159-4066-9A8A-058459C422F7}" type="presParOf" srcId="{6A441CD2-6862-440A-9DA7-35905936DB54}" destId="{FCA3A871-BF4E-449C-BBD0-6D86C4CBB894}" srcOrd="2" destOrd="0" presId="urn:microsoft.com/office/officeart/2005/8/layout/bList2"/>
    <dgm:cxn modelId="{D4728D09-C383-4C43-87FA-FB954FCA0928}" type="presParOf" srcId="{6A441CD2-6862-440A-9DA7-35905936DB54}" destId="{850BAA17-28C9-4FE6-A867-5F6F21AD664B}" srcOrd="3" destOrd="0" presId="urn:microsoft.com/office/officeart/2005/8/layout/bList2"/>
    <dgm:cxn modelId="{5129CE4A-C664-4DA4-8B35-E2BE8CECA9F3}" type="presParOf" srcId="{7273DF27-26A6-4D56-BF8A-BEA27E6B7E83}" destId="{035DD97A-C927-4306-BAAD-CC933A8FD5A9}" srcOrd="1" destOrd="0" presId="urn:microsoft.com/office/officeart/2005/8/layout/bList2"/>
    <dgm:cxn modelId="{A04069F7-9B2D-4BEA-95BD-90CF3C68CBEB}" type="presParOf" srcId="{7273DF27-26A6-4D56-BF8A-BEA27E6B7E83}" destId="{48E4A916-574A-4E40-A1E1-D261BA96B22B}" srcOrd="2" destOrd="0" presId="urn:microsoft.com/office/officeart/2005/8/layout/bList2"/>
    <dgm:cxn modelId="{E7C2B963-B42F-455D-A8C5-3078E7F4BECD}" type="presParOf" srcId="{48E4A916-574A-4E40-A1E1-D261BA96B22B}" destId="{F35D6C73-177C-4A7F-B47D-F2ACBA699903}" srcOrd="0" destOrd="0" presId="urn:microsoft.com/office/officeart/2005/8/layout/bList2"/>
    <dgm:cxn modelId="{F3CE6A9E-4B54-42C5-B094-FB33BFB4F21D}" type="presParOf" srcId="{48E4A916-574A-4E40-A1E1-D261BA96B22B}" destId="{3AF8A240-5324-4A58-98E0-BAEB7FB07225}" srcOrd="1" destOrd="0" presId="urn:microsoft.com/office/officeart/2005/8/layout/bList2"/>
    <dgm:cxn modelId="{072358F8-D99F-45B1-A590-5A8F5C956AFD}" type="presParOf" srcId="{48E4A916-574A-4E40-A1E1-D261BA96B22B}" destId="{59C3303F-57C9-46C0-A925-C48061049CBE}" srcOrd="2" destOrd="0" presId="urn:microsoft.com/office/officeart/2005/8/layout/bList2"/>
    <dgm:cxn modelId="{58D418D1-B741-4234-86EA-FD390F87A12A}" type="presParOf" srcId="{48E4A916-574A-4E40-A1E1-D261BA96B22B}" destId="{0353D9A8-B5E2-4C87-B750-552F72689718}" srcOrd="3" destOrd="0" presId="urn:microsoft.com/office/officeart/2005/8/layout/bList2"/>
    <dgm:cxn modelId="{A065A57A-1614-4F02-BE04-09D9C7FFA2C7}" type="presParOf" srcId="{7273DF27-26A6-4D56-BF8A-BEA27E6B7E83}" destId="{60D5BB53-48CF-41A1-87DC-3FE45C1AA126}" srcOrd="3" destOrd="0" presId="urn:microsoft.com/office/officeart/2005/8/layout/bList2"/>
    <dgm:cxn modelId="{DD6420F2-B254-4E39-A01B-F706C2AB9075}" type="presParOf" srcId="{7273DF27-26A6-4D56-BF8A-BEA27E6B7E83}" destId="{6F48B670-0E11-4353-8422-F00ABE1D9933}" srcOrd="4" destOrd="0" presId="urn:microsoft.com/office/officeart/2005/8/layout/bList2"/>
    <dgm:cxn modelId="{E7E97530-D802-48E6-A19B-A9405849477E}" type="presParOf" srcId="{6F48B670-0E11-4353-8422-F00ABE1D9933}" destId="{D15CB6C6-DF14-46E2-8ADD-CB5DF2574BCC}" srcOrd="0" destOrd="0" presId="urn:microsoft.com/office/officeart/2005/8/layout/bList2"/>
    <dgm:cxn modelId="{40199C20-9E3B-4D81-9E01-4BF4DB51BCF2}" type="presParOf" srcId="{6F48B670-0E11-4353-8422-F00ABE1D9933}" destId="{00A778A3-3FEE-40B0-A3E4-141B4F791D84}" srcOrd="1" destOrd="0" presId="urn:microsoft.com/office/officeart/2005/8/layout/bList2"/>
    <dgm:cxn modelId="{DBD02A89-0DEE-48D7-A9D7-61F53B35A61E}" type="presParOf" srcId="{6F48B670-0E11-4353-8422-F00ABE1D9933}" destId="{DF2CF3C3-1283-4C68-B629-EF986DA7324D}" srcOrd="2" destOrd="0" presId="urn:microsoft.com/office/officeart/2005/8/layout/bList2"/>
    <dgm:cxn modelId="{21B6B71E-78A0-417A-8A78-A04C39DE07D2}" type="presParOf" srcId="{6F48B670-0E11-4353-8422-F00ABE1D9933}" destId="{4002328A-42B0-42BD-A7CB-C46B2756BCFB}" srcOrd="3" destOrd="0" presId="urn:microsoft.com/office/officeart/2005/8/layout/bList2"/>
    <dgm:cxn modelId="{3B874E57-BD3A-49C1-B730-61B8E8D22B2C}" type="presParOf" srcId="{7273DF27-26A6-4D56-BF8A-BEA27E6B7E83}" destId="{0D29CF5D-56AA-4E87-AC8A-9A9F89B91481}" srcOrd="5" destOrd="0" presId="urn:microsoft.com/office/officeart/2005/8/layout/bList2"/>
    <dgm:cxn modelId="{540F9A12-02C3-42CF-BBB3-1ED1DC77C96C}" type="presParOf" srcId="{7273DF27-26A6-4D56-BF8A-BEA27E6B7E83}" destId="{C23A8556-A33C-4E0B-A5F2-D5C4A351F0FD}" srcOrd="6" destOrd="0" presId="urn:microsoft.com/office/officeart/2005/8/layout/bList2"/>
    <dgm:cxn modelId="{0C40625D-94C6-4A3A-8897-ED3EA4744F26}" type="presParOf" srcId="{C23A8556-A33C-4E0B-A5F2-D5C4A351F0FD}" destId="{29F37ECE-1062-4DE3-B70A-2CDDEAF55FF2}" srcOrd="0" destOrd="0" presId="urn:microsoft.com/office/officeart/2005/8/layout/bList2"/>
    <dgm:cxn modelId="{C6D74C29-1062-4270-BC04-112013536D1E}" type="presParOf" srcId="{C23A8556-A33C-4E0B-A5F2-D5C4A351F0FD}" destId="{2B444CD0-6602-4BD2-A440-AECE60AA6554}" srcOrd="1" destOrd="0" presId="urn:microsoft.com/office/officeart/2005/8/layout/bList2"/>
    <dgm:cxn modelId="{EA709B70-B1D5-48A3-8399-E2AECF99DA49}" type="presParOf" srcId="{C23A8556-A33C-4E0B-A5F2-D5C4A351F0FD}" destId="{28360B55-E2CD-4508-8A34-F3A436BB6027}" srcOrd="2" destOrd="0" presId="urn:microsoft.com/office/officeart/2005/8/layout/bList2"/>
    <dgm:cxn modelId="{11F65975-AD70-460E-AC2F-250EB83859AA}" type="presParOf" srcId="{C23A8556-A33C-4E0B-A5F2-D5C4A351F0FD}" destId="{D172E683-FAC1-4A51-8852-DA314C40D021}"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2365BC-95DE-439A-BC79-0BBBE603A6A8}"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es-CO"/>
        </a:p>
      </dgm:t>
    </dgm:pt>
    <dgm:pt modelId="{42289B4A-8347-421C-9549-846D9974036E}">
      <dgm:prSet phldrT="[Texto]" custT="1"/>
      <dgm:spPr/>
      <dgm:t>
        <a:bodyPr/>
        <a:lstStyle/>
        <a:p>
          <a:pPr algn="just"/>
          <a:r>
            <a:rPr lang="es-ES" sz="1500" dirty="0" smtClean="0"/>
            <a:t>Establecer convenios entre las facultades de la Universidad Santo Tomás seccional Bucaramanga y el Centro de Emprendimiento y Desarrollo Empresarial – CEDE para contar con estudiantes de últimos semestres que apoyen el proceso de fortalecimiento empresarial en diferentes áreas, Ingeniería Mecatrónica y Telecomunicaciones para apoyar proyectos con componentes de innovación y tecnología y Negocios Internacionales para mitigar el vacío en la fase de escalonamiento propuesto por el MinCIT.</a:t>
          </a:r>
          <a:endParaRPr lang="es-CO" sz="1500" dirty="0"/>
        </a:p>
      </dgm:t>
    </dgm:pt>
    <dgm:pt modelId="{E2523F76-F5CD-4BB6-8604-BD19A991994A}" type="parTrans" cxnId="{22D00A28-994A-4C06-93C0-499C75AA8932}">
      <dgm:prSet/>
      <dgm:spPr/>
      <dgm:t>
        <a:bodyPr/>
        <a:lstStyle/>
        <a:p>
          <a:endParaRPr lang="es-CO"/>
        </a:p>
      </dgm:t>
    </dgm:pt>
    <dgm:pt modelId="{DDC2178D-C317-4912-A35D-E23A41A2B86A}" type="sibTrans" cxnId="{22D00A28-994A-4C06-93C0-499C75AA8932}">
      <dgm:prSet/>
      <dgm:spPr/>
      <dgm:t>
        <a:bodyPr/>
        <a:lstStyle/>
        <a:p>
          <a:endParaRPr lang="es-CO"/>
        </a:p>
      </dgm:t>
    </dgm:pt>
    <dgm:pt modelId="{86DACD76-5ED0-4D95-94F3-7EFB57919F3F}">
      <dgm:prSet phldrT="[Texto]" custT="1"/>
      <dgm:spPr/>
      <dgm:t>
        <a:bodyPr/>
        <a:lstStyle/>
        <a:p>
          <a:pPr algn="just"/>
          <a:r>
            <a:rPr lang="es-ES" sz="1500" dirty="0" smtClean="0"/>
            <a:t>Debido a que el tema de emprendimiento ha ido avanzando, se recomienda que el método de intervención del Centro de Emprendimiento sea actualizado de acuerdo con los nuevos lineamientos que proponen las entidades públicas y/o privadas.  De ser preciso, se sugiere agregar o suprimir fases y herramientas para que el proceso de implementación en las microempresas sea eficiente y se obtengan los resultados esperados.</a:t>
          </a:r>
          <a:endParaRPr lang="es-CO" sz="1500" dirty="0"/>
        </a:p>
      </dgm:t>
    </dgm:pt>
    <dgm:pt modelId="{98CD8990-9D3C-447C-95B9-1692991D2C0C}" type="parTrans" cxnId="{31F06A4A-0C85-4352-99F1-324E57B08928}">
      <dgm:prSet/>
      <dgm:spPr/>
      <dgm:t>
        <a:bodyPr/>
        <a:lstStyle/>
        <a:p>
          <a:endParaRPr lang="es-CO"/>
        </a:p>
      </dgm:t>
    </dgm:pt>
    <dgm:pt modelId="{6278E2EC-1370-4E9D-8453-BF9AB2FB6F87}" type="sibTrans" cxnId="{31F06A4A-0C85-4352-99F1-324E57B08928}">
      <dgm:prSet/>
      <dgm:spPr/>
      <dgm:t>
        <a:bodyPr/>
        <a:lstStyle/>
        <a:p>
          <a:endParaRPr lang="es-CO"/>
        </a:p>
      </dgm:t>
    </dgm:pt>
    <dgm:pt modelId="{9559528F-69C1-424B-AA3B-4FCEFE9638E1}" type="pres">
      <dgm:prSet presAssocID="{0F2365BC-95DE-439A-BC79-0BBBE603A6A8}" presName="linear" presStyleCnt="0">
        <dgm:presLayoutVars>
          <dgm:dir/>
          <dgm:animLvl val="lvl"/>
          <dgm:resizeHandles val="exact"/>
        </dgm:presLayoutVars>
      </dgm:prSet>
      <dgm:spPr/>
      <dgm:t>
        <a:bodyPr/>
        <a:lstStyle/>
        <a:p>
          <a:endParaRPr lang="es-CO"/>
        </a:p>
      </dgm:t>
    </dgm:pt>
    <dgm:pt modelId="{91392401-C586-4433-8E21-C055B66ADB9C}" type="pres">
      <dgm:prSet presAssocID="{42289B4A-8347-421C-9549-846D9974036E}" presName="parentLin" presStyleCnt="0"/>
      <dgm:spPr/>
    </dgm:pt>
    <dgm:pt modelId="{950FE736-899C-4135-B0B2-20F8CDBB384E}" type="pres">
      <dgm:prSet presAssocID="{42289B4A-8347-421C-9549-846D9974036E}" presName="parentLeftMargin" presStyleLbl="node1" presStyleIdx="0" presStyleCnt="2"/>
      <dgm:spPr/>
      <dgm:t>
        <a:bodyPr/>
        <a:lstStyle/>
        <a:p>
          <a:endParaRPr lang="es-CO"/>
        </a:p>
      </dgm:t>
    </dgm:pt>
    <dgm:pt modelId="{96A65306-217C-4EE3-AC64-3CA002389EA2}" type="pres">
      <dgm:prSet presAssocID="{42289B4A-8347-421C-9549-846D9974036E}" presName="parentText" presStyleLbl="node1" presStyleIdx="0" presStyleCnt="2" custScaleX="142857">
        <dgm:presLayoutVars>
          <dgm:chMax val="0"/>
          <dgm:bulletEnabled val="1"/>
        </dgm:presLayoutVars>
      </dgm:prSet>
      <dgm:spPr/>
      <dgm:t>
        <a:bodyPr/>
        <a:lstStyle/>
        <a:p>
          <a:endParaRPr lang="es-CO"/>
        </a:p>
      </dgm:t>
    </dgm:pt>
    <dgm:pt modelId="{62E0B9EB-0126-410C-888C-D094F5312ECF}" type="pres">
      <dgm:prSet presAssocID="{42289B4A-8347-421C-9549-846D9974036E}" presName="negativeSpace" presStyleCnt="0"/>
      <dgm:spPr/>
    </dgm:pt>
    <dgm:pt modelId="{0FA0BEEE-54E2-43A0-9BB8-316A42F9C4D5}" type="pres">
      <dgm:prSet presAssocID="{42289B4A-8347-421C-9549-846D9974036E}" presName="childText" presStyleLbl="conFgAcc1" presStyleIdx="0" presStyleCnt="2">
        <dgm:presLayoutVars>
          <dgm:bulletEnabled val="1"/>
        </dgm:presLayoutVars>
      </dgm:prSet>
      <dgm:spPr/>
    </dgm:pt>
    <dgm:pt modelId="{79B20390-76E0-4D2F-8D5F-DAF9AD1EE2A1}" type="pres">
      <dgm:prSet presAssocID="{DDC2178D-C317-4912-A35D-E23A41A2B86A}" presName="spaceBetweenRectangles" presStyleCnt="0"/>
      <dgm:spPr/>
    </dgm:pt>
    <dgm:pt modelId="{F9915D42-0B9C-4EB9-A000-1800C19293F7}" type="pres">
      <dgm:prSet presAssocID="{86DACD76-5ED0-4D95-94F3-7EFB57919F3F}" presName="parentLin" presStyleCnt="0"/>
      <dgm:spPr/>
    </dgm:pt>
    <dgm:pt modelId="{5DEBBFA5-5EF0-41F3-9F3F-8CAA73C19CE1}" type="pres">
      <dgm:prSet presAssocID="{86DACD76-5ED0-4D95-94F3-7EFB57919F3F}" presName="parentLeftMargin" presStyleLbl="node1" presStyleIdx="0" presStyleCnt="2"/>
      <dgm:spPr/>
      <dgm:t>
        <a:bodyPr/>
        <a:lstStyle/>
        <a:p>
          <a:endParaRPr lang="es-CO"/>
        </a:p>
      </dgm:t>
    </dgm:pt>
    <dgm:pt modelId="{FD584AE1-3E3B-49D7-A3FF-9E1EE252189A}" type="pres">
      <dgm:prSet presAssocID="{86DACD76-5ED0-4D95-94F3-7EFB57919F3F}" presName="parentText" presStyleLbl="node1" presStyleIdx="1" presStyleCnt="2" custScaleX="137124">
        <dgm:presLayoutVars>
          <dgm:chMax val="0"/>
          <dgm:bulletEnabled val="1"/>
        </dgm:presLayoutVars>
      </dgm:prSet>
      <dgm:spPr/>
      <dgm:t>
        <a:bodyPr/>
        <a:lstStyle/>
        <a:p>
          <a:endParaRPr lang="es-CO"/>
        </a:p>
      </dgm:t>
    </dgm:pt>
    <dgm:pt modelId="{D8AD1F0E-D1FE-4BA4-A47D-64ECCEC68C96}" type="pres">
      <dgm:prSet presAssocID="{86DACD76-5ED0-4D95-94F3-7EFB57919F3F}" presName="negativeSpace" presStyleCnt="0"/>
      <dgm:spPr/>
    </dgm:pt>
    <dgm:pt modelId="{D23EAB32-2687-4C81-80FB-172DF48C2A60}" type="pres">
      <dgm:prSet presAssocID="{86DACD76-5ED0-4D95-94F3-7EFB57919F3F}" presName="childText" presStyleLbl="conFgAcc1" presStyleIdx="1" presStyleCnt="2">
        <dgm:presLayoutVars>
          <dgm:bulletEnabled val="1"/>
        </dgm:presLayoutVars>
      </dgm:prSet>
      <dgm:spPr/>
    </dgm:pt>
  </dgm:ptLst>
  <dgm:cxnLst>
    <dgm:cxn modelId="{31F06A4A-0C85-4352-99F1-324E57B08928}" srcId="{0F2365BC-95DE-439A-BC79-0BBBE603A6A8}" destId="{86DACD76-5ED0-4D95-94F3-7EFB57919F3F}" srcOrd="1" destOrd="0" parTransId="{98CD8990-9D3C-447C-95B9-1692991D2C0C}" sibTransId="{6278E2EC-1370-4E9D-8453-BF9AB2FB6F87}"/>
    <dgm:cxn modelId="{CE684B0B-0BA4-4EB2-B8AC-DBC3E36CD5C4}" type="presOf" srcId="{86DACD76-5ED0-4D95-94F3-7EFB57919F3F}" destId="{FD584AE1-3E3B-49D7-A3FF-9E1EE252189A}" srcOrd="1" destOrd="0" presId="urn:microsoft.com/office/officeart/2005/8/layout/list1"/>
    <dgm:cxn modelId="{98E75D3E-257E-4A81-A6AB-D5AC12068DF1}" type="presOf" srcId="{42289B4A-8347-421C-9549-846D9974036E}" destId="{950FE736-899C-4135-B0B2-20F8CDBB384E}" srcOrd="0" destOrd="0" presId="urn:microsoft.com/office/officeart/2005/8/layout/list1"/>
    <dgm:cxn modelId="{22D00A28-994A-4C06-93C0-499C75AA8932}" srcId="{0F2365BC-95DE-439A-BC79-0BBBE603A6A8}" destId="{42289B4A-8347-421C-9549-846D9974036E}" srcOrd="0" destOrd="0" parTransId="{E2523F76-F5CD-4BB6-8604-BD19A991994A}" sibTransId="{DDC2178D-C317-4912-A35D-E23A41A2B86A}"/>
    <dgm:cxn modelId="{31DFA82B-D1F1-4E81-B676-8794F71F8CCB}" type="presOf" srcId="{42289B4A-8347-421C-9549-846D9974036E}" destId="{96A65306-217C-4EE3-AC64-3CA002389EA2}" srcOrd="1" destOrd="0" presId="urn:microsoft.com/office/officeart/2005/8/layout/list1"/>
    <dgm:cxn modelId="{41C94211-82CB-43B0-B67C-D498105302D5}" type="presOf" srcId="{0F2365BC-95DE-439A-BC79-0BBBE603A6A8}" destId="{9559528F-69C1-424B-AA3B-4FCEFE9638E1}" srcOrd="0" destOrd="0" presId="urn:microsoft.com/office/officeart/2005/8/layout/list1"/>
    <dgm:cxn modelId="{AFDC89BF-F85B-4B1C-9088-28BB9AEA9316}" type="presOf" srcId="{86DACD76-5ED0-4D95-94F3-7EFB57919F3F}" destId="{5DEBBFA5-5EF0-41F3-9F3F-8CAA73C19CE1}" srcOrd="0" destOrd="0" presId="urn:microsoft.com/office/officeart/2005/8/layout/list1"/>
    <dgm:cxn modelId="{CE8F7B21-8DE1-4CAA-B230-64BBC0DD710D}" type="presParOf" srcId="{9559528F-69C1-424B-AA3B-4FCEFE9638E1}" destId="{91392401-C586-4433-8E21-C055B66ADB9C}" srcOrd="0" destOrd="0" presId="urn:microsoft.com/office/officeart/2005/8/layout/list1"/>
    <dgm:cxn modelId="{EDB1811E-7ED3-4DE5-A1B3-82F0DFA192C3}" type="presParOf" srcId="{91392401-C586-4433-8E21-C055B66ADB9C}" destId="{950FE736-899C-4135-B0B2-20F8CDBB384E}" srcOrd="0" destOrd="0" presId="urn:microsoft.com/office/officeart/2005/8/layout/list1"/>
    <dgm:cxn modelId="{56553611-7812-4A01-AB3F-8DF4B7BB1AA8}" type="presParOf" srcId="{91392401-C586-4433-8E21-C055B66ADB9C}" destId="{96A65306-217C-4EE3-AC64-3CA002389EA2}" srcOrd="1" destOrd="0" presId="urn:microsoft.com/office/officeart/2005/8/layout/list1"/>
    <dgm:cxn modelId="{2F3A4AE4-753B-49F8-A623-9DCAAFC0AF9D}" type="presParOf" srcId="{9559528F-69C1-424B-AA3B-4FCEFE9638E1}" destId="{62E0B9EB-0126-410C-888C-D094F5312ECF}" srcOrd="1" destOrd="0" presId="urn:microsoft.com/office/officeart/2005/8/layout/list1"/>
    <dgm:cxn modelId="{33B23268-A221-4014-B752-9C0E167A7BB7}" type="presParOf" srcId="{9559528F-69C1-424B-AA3B-4FCEFE9638E1}" destId="{0FA0BEEE-54E2-43A0-9BB8-316A42F9C4D5}" srcOrd="2" destOrd="0" presId="urn:microsoft.com/office/officeart/2005/8/layout/list1"/>
    <dgm:cxn modelId="{A780DA49-F64C-4DA5-BA0A-016680900847}" type="presParOf" srcId="{9559528F-69C1-424B-AA3B-4FCEFE9638E1}" destId="{79B20390-76E0-4D2F-8D5F-DAF9AD1EE2A1}" srcOrd="3" destOrd="0" presId="urn:microsoft.com/office/officeart/2005/8/layout/list1"/>
    <dgm:cxn modelId="{30BE1B0E-1E22-4476-8F57-68E3C4E44347}" type="presParOf" srcId="{9559528F-69C1-424B-AA3B-4FCEFE9638E1}" destId="{F9915D42-0B9C-4EB9-A000-1800C19293F7}" srcOrd="4" destOrd="0" presId="urn:microsoft.com/office/officeart/2005/8/layout/list1"/>
    <dgm:cxn modelId="{3ADD38FB-F86B-47F4-B592-DF56A1BCEE7D}" type="presParOf" srcId="{F9915D42-0B9C-4EB9-A000-1800C19293F7}" destId="{5DEBBFA5-5EF0-41F3-9F3F-8CAA73C19CE1}" srcOrd="0" destOrd="0" presId="urn:microsoft.com/office/officeart/2005/8/layout/list1"/>
    <dgm:cxn modelId="{C888A741-A438-44B5-BD4E-745DF029089B}" type="presParOf" srcId="{F9915D42-0B9C-4EB9-A000-1800C19293F7}" destId="{FD584AE1-3E3B-49D7-A3FF-9E1EE252189A}" srcOrd="1" destOrd="0" presId="urn:microsoft.com/office/officeart/2005/8/layout/list1"/>
    <dgm:cxn modelId="{7119791B-C260-4081-870B-42C35E824F83}" type="presParOf" srcId="{9559528F-69C1-424B-AA3B-4FCEFE9638E1}" destId="{D8AD1F0E-D1FE-4BA4-A47D-64ECCEC68C96}" srcOrd="5" destOrd="0" presId="urn:microsoft.com/office/officeart/2005/8/layout/list1"/>
    <dgm:cxn modelId="{34375E87-3D77-4BA8-B27B-B1E9F155FE7D}" type="presParOf" srcId="{9559528F-69C1-424B-AA3B-4FCEFE9638E1}" destId="{D23EAB32-2687-4C81-80FB-172DF48C2A60}"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ED2C61D-33E3-4309-BEA9-80130929CF25}"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es-CO"/>
        </a:p>
      </dgm:t>
    </dgm:pt>
    <dgm:pt modelId="{BEADB0F9-F067-4A23-AA4B-A6DA34CC091C}">
      <dgm:prSet phldrT="[Texto]" custT="1"/>
      <dgm:spPr/>
      <dgm:t>
        <a:bodyPr/>
        <a:lstStyle/>
        <a:p>
          <a:pPr algn="just"/>
          <a:r>
            <a:rPr lang="es-ES" sz="1800" dirty="0" smtClean="0"/>
            <a:t>Los indicadores planteados para las intervenciones deben ser implementados en la continuidad del proyecto con el fin de determinar su eficiencia o si es necesario cambiarlos, replantearlos o agregar más indicadores dependiendo de los resultados que se obtuvieron luego de realizar las intervenciones.</a:t>
          </a:r>
          <a:endParaRPr lang="es-CO" sz="1800" dirty="0"/>
        </a:p>
      </dgm:t>
    </dgm:pt>
    <dgm:pt modelId="{C78CAEB9-F713-4839-B245-3ED79E0DD964}" type="parTrans" cxnId="{3DA3C1C3-42B6-4E35-B6D4-478C7C80E2CD}">
      <dgm:prSet/>
      <dgm:spPr/>
      <dgm:t>
        <a:bodyPr/>
        <a:lstStyle/>
        <a:p>
          <a:endParaRPr lang="es-CO"/>
        </a:p>
      </dgm:t>
    </dgm:pt>
    <dgm:pt modelId="{0E3DDA6E-E953-4012-9296-78C6A39CAC2D}" type="sibTrans" cxnId="{3DA3C1C3-42B6-4E35-B6D4-478C7C80E2CD}">
      <dgm:prSet/>
      <dgm:spPr/>
      <dgm:t>
        <a:bodyPr/>
        <a:lstStyle/>
        <a:p>
          <a:endParaRPr lang="es-CO"/>
        </a:p>
      </dgm:t>
    </dgm:pt>
    <dgm:pt modelId="{AC18B189-4305-4116-BD0A-5C8A248776BA}">
      <dgm:prSet phldrT="[Texto]" custT="1"/>
      <dgm:spPr/>
      <dgm:t>
        <a:bodyPr/>
        <a:lstStyle/>
        <a:p>
          <a:pPr algn="just"/>
          <a:r>
            <a:rPr lang="es-ES" sz="1800" dirty="0" smtClean="0"/>
            <a:t>Todas las intervenciones que se realicen en el CEDE en lo posible deben ser realizadas en el software que se deja como herramienta adicional para facilitar el proceso de intervención ya que por este medio se puede acceder al historial de las microempresas atendidas y todos los datos e información registrada.</a:t>
          </a:r>
          <a:endParaRPr lang="es-CO" sz="1800" dirty="0"/>
        </a:p>
      </dgm:t>
    </dgm:pt>
    <dgm:pt modelId="{D5FAF797-3682-47E9-BCC1-BA527BA3DE8A}" type="parTrans" cxnId="{345EB9EC-F759-43CE-ABF0-7C6BEDF951EA}">
      <dgm:prSet/>
      <dgm:spPr/>
      <dgm:t>
        <a:bodyPr/>
        <a:lstStyle/>
        <a:p>
          <a:endParaRPr lang="es-CO"/>
        </a:p>
      </dgm:t>
    </dgm:pt>
    <dgm:pt modelId="{E96DADBB-46C7-4FA7-A92A-8BC947E88D0F}" type="sibTrans" cxnId="{345EB9EC-F759-43CE-ABF0-7C6BEDF951EA}">
      <dgm:prSet/>
      <dgm:spPr/>
      <dgm:t>
        <a:bodyPr/>
        <a:lstStyle/>
        <a:p>
          <a:endParaRPr lang="es-CO"/>
        </a:p>
      </dgm:t>
    </dgm:pt>
    <dgm:pt modelId="{2578830F-CFB8-4824-A6CF-9055BBF8C158}">
      <dgm:prSet phldrT="[Texto]" custT="1"/>
      <dgm:spPr/>
      <dgm:t>
        <a:bodyPr/>
        <a:lstStyle/>
        <a:p>
          <a:pPr algn="just"/>
          <a:r>
            <a:rPr lang="es-ES" sz="1800" dirty="0" smtClean="0"/>
            <a:t>Plantear un nuevo proyecto donde se realice la implementación, seguimiento y validación del método completo aplicado a una muestra significativa de microempresas en Santander.</a:t>
          </a:r>
          <a:endParaRPr lang="es-CO" sz="1800" dirty="0"/>
        </a:p>
      </dgm:t>
    </dgm:pt>
    <dgm:pt modelId="{78A0D55D-28BD-4CBE-9EBF-BB19F8EC8769}" type="parTrans" cxnId="{3AEB36EC-4179-4CB5-B5AC-12678EB49B99}">
      <dgm:prSet/>
      <dgm:spPr/>
      <dgm:t>
        <a:bodyPr/>
        <a:lstStyle/>
        <a:p>
          <a:endParaRPr lang="es-CO"/>
        </a:p>
      </dgm:t>
    </dgm:pt>
    <dgm:pt modelId="{E738775B-0EA8-48E2-B744-909D9C2802E3}" type="sibTrans" cxnId="{3AEB36EC-4179-4CB5-B5AC-12678EB49B99}">
      <dgm:prSet/>
      <dgm:spPr/>
      <dgm:t>
        <a:bodyPr/>
        <a:lstStyle/>
        <a:p>
          <a:endParaRPr lang="es-CO"/>
        </a:p>
      </dgm:t>
    </dgm:pt>
    <dgm:pt modelId="{444B7DDE-9DCD-490E-971F-8339019067EF}" type="pres">
      <dgm:prSet presAssocID="{9ED2C61D-33E3-4309-BEA9-80130929CF25}" presName="linear" presStyleCnt="0">
        <dgm:presLayoutVars>
          <dgm:dir/>
          <dgm:animLvl val="lvl"/>
          <dgm:resizeHandles val="exact"/>
        </dgm:presLayoutVars>
      </dgm:prSet>
      <dgm:spPr/>
      <dgm:t>
        <a:bodyPr/>
        <a:lstStyle/>
        <a:p>
          <a:endParaRPr lang="es-CO"/>
        </a:p>
      </dgm:t>
    </dgm:pt>
    <dgm:pt modelId="{9CECF490-515D-48A8-B6FD-A3033276E9CB}" type="pres">
      <dgm:prSet presAssocID="{2578830F-CFB8-4824-A6CF-9055BBF8C158}" presName="parentLin" presStyleCnt="0"/>
      <dgm:spPr/>
    </dgm:pt>
    <dgm:pt modelId="{1DEC887F-199D-4FD8-A008-896CFA8E5BC1}" type="pres">
      <dgm:prSet presAssocID="{2578830F-CFB8-4824-A6CF-9055BBF8C158}" presName="parentLeftMargin" presStyleLbl="node1" presStyleIdx="0" presStyleCnt="3"/>
      <dgm:spPr/>
      <dgm:t>
        <a:bodyPr/>
        <a:lstStyle/>
        <a:p>
          <a:endParaRPr lang="es-CO"/>
        </a:p>
      </dgm:t>
    </dgm:pt>
    <dgm:pt modelId="{ECB81D7E-3530-4557-8300-29654A255111}" type="pres">
      <dgm:prSet presAssocID="{2578830F-CFB8-4824-A6CF-9055BBF8C158}" presName="parentText" presStyleLbl="node1" presStyleIdx="0" presStyleCnt="3" custScaleX="136947">
        <dgm:presLayoutVars>
          <dgm:chMax val="0"/>
          <dgm:bulletEnabled val="1"/>
        </dgm:presLayoutVars>
      </dgm:prSet>
      <dgm:spPr/>
      <dgm:t>
        <a:bodyPr/>
        <a:lstStyle/>
        <a:p>
          <a:endParaRPr lang="es-CO"/>
        </a:p>
      </dgm:t>
    </dgm:pt>
    <dgm:pt modelId="{198BB063-8D19-473C-B4B3-543F73776156}" type="pres">
      <dgm:prSet presAssocID="{2578830F-CFB8-4824-A6CF-9055BBF8C158}" presName="negativeSpace" presStyleCnt="0"/>
      <dgm:spPr/>
    </dgm:pt>
    <dgm:pt modelId="{89A3FAB3-7D14-4809-9B4C-B9A1DFBA3ECE}" type="pres">
      <dgm:prSet presAssocID="{2578830F-CFB8-4824-A6CF-9055BBF8C158}" presName="childText" presStyleLbl="conFgAcc1" presStyleIdx="0" presStyleCnt="3">
        <dgm:presLayoutVars>
          <dgm:bulletEnabled val="1"/>
        </dgm:presLayoutVars>
      </dgm:prSet>
      <dgm:spPr/>
    </dgm:pt>
    <dgm:pt modelId="{FE3354EC-B91F-49DC-A0A6-D48171D945A3}" type="pres">
      <dgm:prSet presAssocID="{E738775B-0EA8-48E2-B744-909D9C2802E3}" presName="spaceBetweenRectangles" presStyleCnt="0"/>
      <dgm:spPr/>
    </dgm:pt>
    <dgm:pt modelId="{2A9296AB-A9D2-4D12-9720-73418C55B2A6}" type="pres">
      <dgm:prSet presAssocID="{BEADB0F9-F067-4A23-AA4B-A6DA34CC091C}" presName="parentLin" presStyleCnt="0"/>
      <dgm:spPr/>
    </dgm:pt>
    <dgm:pt modelId="{92065637-7A85-43F6-A501-982228707100}" type="pres">
      <dgm:prSet presAssocID="{BEADB0F9-F067-4A23-AA4B-A6DA34CC091C}" presName="parentLeftMargin" presStyleLbl="node1" presStyleIdx="0" presStyleCnt="3"/>
      <dgm:spPr/>
      <dgm:t>
        <a:bodyPr/>
        <a:lstStyle/>
        <a:p>
          <a:endParaRPr lang="es-CO"/>
        </a:p>
      </dgm:t>
    </dgm:pt>
    <dgm:pt modelId="{B46BA5ED-6235-4F3C-B877-6FA32B3049C9}" type="pres">
      <dgm:prSet presAssocID="{BEADB0F9-F067-4A23-AA4B-A6DA34CC091C}" presName="parentText" presStyleLbl="node1" presStyleIdx="1" presStyleCnt="3" custScaleX="142857">
        <dgm:presLayoutVars>
          <dgm:chMax val="0"/>
          <dgm:bulletEnabled val="1"/>
        </dgm:presLayoutVars>
      </dgm:prSet>
      <dgm:spPr/>
      <dgm:t>
        <a:bodyPr/>
        <a:lstStyle/>
        <a:p>
          <a:endParaRPr lang="es-CO"/>
        </a:p>
      </dgm:t>
    </dgm:pt>
    <dgm:pt modelId="{F1B492E7-7313-4163-94D4-19E116E0E0BB}" type="pres">
      <dgm:prSet presAssocID="{BEADB0F9-F067-4A23-AA4B-A6DA34CC091C}" presName="negativeSpace" presStyleCnt="0"/>
      <dgm:spPr/>
    </dgm:pt>
    <dgm:pt modelId="{04A16D12-F9ED-4736-A850-C120FD882043}" type="pres">
      <dgm:prSet presAssocID="{BEADB0F9-F067-4A23-AA4B-A6DA34CC091C}" presName="childText" presStyleLbl="conFgAcc1" presStyleIdx="1" presStyleCnt="3">
        <dgm:presLayoutVars>
          <dgm:bulletEnabled val="1"/>
        </dgm:presLayoutVars>
      </dgm:prSet>
      <dgm:spPr/>
    </dgm:pt>
    <dgm:pt modelId="{E26C9467-CEB3-4116-ACE4-BC6FBA3F43DE}" type="pres">
      <dgm:prSet presAssocID="{0E3DDA6E-E953-4012-9296-78C6A39CAC2D}" presName="spaceBetweenRectangles" presStyleCnt="0"/>
      <dgm:spPr/>
    </dgm:pt>
    <dgm:pt modelId="{6179EC33-7621-4FF5-931F-BCF32013C576}" type="pres">
      <dgm:prSet presAssocID="{AC18B189-4305-4116-BD0A-5C8A248776BA}" presName="parentLin" presStyleCnt="0"/>
      <dgm:spPr/>
    </dgm:pt>
    <dgm:pt modelId="{75F7411D-2EFC-48EA-A5E0-782029DBFE15}" type="pres">
      <dgm:prSet presAssocID="{AC18B189-4305-4116-BD0A-5C8A248776BA}" presName="parentLeftMargin" presStyleLbl="node1" presStyleIdx="1" presStyleCnt="3"/>
      <dgm:spPr/>
      <dgm:t>
        <a:bodyPr/>
        <a:lstStyle/>
        <a:p>
          <a:endParaRPr lang="es-CO"/>
        </a:p>
      </dgm:t>
    </dgm:pt>
    <dgm:pt modelId="{0734461F-E56A-4772-8076-964941B710DB}" type="pres">
      <dgm:prSet presAssocID="{AC18B189-4305-4116-BD0A-5C8A248776BA}" presName="parentText" presStyleLbl="node1" presStyleIdx="2" presStyleCnt="3" custScaleX="142857">
        <dgm:presLayoutVars>
          <dgm:chMax val="0"/>
          <dgm:bulletEnabled val="1"/>
        </dgm:presLayoutVars>
      </dgm:prSet>
      <dgm:spPr/>
      <dgm:t>
        <a:bodyPr/>
        <a:lstStyle/>
        <a:p>
          <a:endParaRPr lang="es-CO"/>
        </a:p>
      </dgm:t>
    </dgm:pt>
    <dgm:pt modelId="{B94C1FC6-ACE4-4FF6-9A03-EB8B8FA5444D}" type="pres">
      <dgm:prSet presAssocID="{AC18B189-4305-4116-BD0A-5C8A248776BA}" presName="negativeSpace" presStyleCnt="0"/>
      <dgm:spPr/>
    </dgm:pt>
    <dgm:pt modelId="{796776E0-9514-4929-9682-0C3410CE628E}" type="pres">
      <dgm:prSet presAssocID="{AC18B189-4305-4116-BD0A-5C8A248776BA}" presName="childText" presStyleLbl="conFgAcc1" presStyleIdx="2" presStyleCnt="3">
        <dgm:presLayoutVars>
          <dgm:bulletEnabled val="1"/>
        </dgm:presLayoutVars>
      </dgm:prSet>
      <dgm:spPr/>
    </dgm:pt>
  </dgm:ptLst>
  <dgm:cxnLst>
    <dgm:cxn modelId="{3AEB36EC-4179-4CB5-B5AC-12678EB49B99}" srcId="{9ED2C61D-33E3-4309-BEA9-80130929CF25}" destId="{2578830F-CFB8-4824-A6CF-9055BBF8C158}" srcOrd="0" destOrd="0" parTransId="{78A0D55D-28BD-4CBE-9EBF-BB19F8EC8769}" sibTransId="{E738775B-0EA8-48E2-B744-909D9C2802E3}"/>
    <dgm:cxn modelId="{CB96CE95-6F87-438C-97D3-EB1143961F50}" type="presOf" srcId="{2578830F-CFB8-4824-A6CF-9055BBF8C158}" destId="{1DEC887F-199D-4FD8-A008-896CFA8E5BC1}" srcOrd="0" destOrd="0" presId="urn:microsoft.com/office/officeart/2005/8/layout/list1"/>
    <dgm:cxn modelId="{3DA3C1C3-42B6-4E35-B6D4-478C7C80E2CD}" srcId="{9ED2C61D-33E3-4309-BEA9-80130929CF25}" destId="{BEADB0F9-F067-4A23-AA4B-A6DA34CC091C}" srcOrd="1" destOrd="0" parTransId="{C78CAEB9-F713-4839-B245-3ED79E0DD964}" sibTransId="{0E3DDA6E-E953-4012-9296-78C6A39CAC2D}"/>
    <dgm:cxn modelId="{3A66B259-3172-4D21-A913-750B55DB7E16}" type="presOf" srcId="{AC18B189-4305-4116-BD0A-5C8A248776BA}" destId="{0734461F-E56A-4772-8076-964941B710DB}" srcOrd="1" destOrd="0" presId="urn:microsoft.com/office/officeart/2005/8/layout/list1"/>
    <dgm:cxn modelId="{27DF58B4-0B84-43AC-B302-4BE8766AC56F}" type="presOf" srcId="{BEADB0F9-F067-4A23-AA4B-A6DA34CC091C}" destId="{B46BA5ED-6235-4F3C-B877-6FA32B3049C9}" srcOrd="1" destOrd="0" presId="urn:microsoft.com/office/officeart/2005/8/layout/list1"/>
    <dgm:cxn modelId="{27B9EF4C-C42C-4517-B157-7F8FD5998DC9}" type="presOf" srcId="{BEADB0F9-F067-4A23-AA4B-A6DA34CC091C}" destId="{92065637-7A85-43F6-A501-982228707100}" srcOrd="0" destOrd="0" presId="urn:microsoft.com/office/officeart/2005/8/layout/list1"/>
    <dgm:cxn modelId="{C0A47093-0120-4428-AD25-77321EF9F2FB}" type="presOf" srcId="{2578830F-CFB8-4824-A6CF-9055BBF8C158}" destId="{ECB81D7E-3530-4557-8300-29654A255111}" srcOrd="1" destOrd="0" presId="urn:microsoft.com/office/officeart/2005/8/layout/list1"/>
    <dgm:cxn modelId="{A1D8A695-6951-4015-8594-09F251DE2E77}" type="presOf" srcId="{9ED2C61D-33E3-4309-BEA9-80130929CF25}" destId="{444B7DDE-9DCD-490E-971F-8339019067EF}" srcOrd="0" destOrd="0" presId="urn:microsoft.com/office/officeart/2005/8/layout/list1"/>
    <dgm:cxn modelId="{345EB9EC-F759-43CE-ABF0-7C6BEDF951EA}" srcId="{9ED2C61D-33E3-4309-BEA9-80130929CF25}" destId="{AC18B189-4305-4116-BD0A-5C8A248776BA}" srcOrd="2" destOrd="0" parTransId="{D5FAF797-3682-47E9-BCC1-BA527BA3DE8A}" sibTransId="{E96DADBB-46C7-4FA7-A92A-8BC947E88D0F}"/>
    <dgm:cxn modelId="{BE85730C-5153-43F7-AEB5-2244DBD923F2}" type="presOf" srcId="{AC18B189-4305-4116-BD0A-5C8A248776BA}" destId="{75F7411D-2EFC-48EA-A5E0-782029DBFE15}" srcOrd="0" destOrd="0" presId="urn:microsoft.com/office/officeart/2005/8/layout/list1"/>
    <dgm:cxn modelId="{16197AF7-80BA-427A-B90B-0139E4BE3949}" type="presParOf" srcId="{444B7DDE-9DCD-490E-971F-8339019067EF}" destId="{9CECF490-515D-48A8-B6FD-A3033276E9CB}" srcOrd="0" destOrd="0" presId="urn:microsoft.com/office/officeart/2005/8/layout/list1"/>
    <dgm:cxn modelId="{3563A7BD-20D3-4FEB-9A67-187AE5A51C1B}" type="presParOf" srcId="{9CECF490-515D-48A8-B6FD-A3033276E9CB}" destId="{1DEC887F-199D-4FD8-A008-896CFA8E5BC1}" srcOrd="0" destOrd="0" presId="urn:microsoft.com/office/officeart/2005/8/layout/list1"/>
    <dgm:cxn modelId="{174A4D1F-B16C-480A-8E1F-145F87C64E31}" type="presParOf" srcId="{9CECF490-515D-48A8-B6FD-A3033276E9CB}" destId="{ECB81D7E-3530-4557-8300-29654A255111}" srcOrd="1" destOrd="0" presId="urn:microsoft.com/office/officeart/2005/8/layout/list1"/>
    <dgm:cxn modelId="{88935AC4-67E6-49BB-80FB-923F08CFFCA8}" type="presParOf" srcId="{444B7DDE-9DCD-490E-971F-8339019067EF}" destId="{198BB063-8D19-473C-B4B3-543F73776156}" srcOrd="1" destOrd="0" presId="urn:microsoft.com/office/officeart/2005/8/layout/list1"/>
    <dgm:cxn modelId="{A99C77F6-37F9-4FD0-A3F1-255FD7F5C27F}" type="presParOf" srcId="{444B7DDE-9DCD-490E-971F-8339019067EF}" destId="{89A3FAB3-7D14-4809-9B4C-B9A1DFBA3ECE}" srcOrd="2" destOrd="0" presId="urn:microsoft.com/office/officeart/2005/8/layout/list1"/>
    <dgm:cxn modelId="{7708E2C6-817C-4FE5-99B4-0F3980DC1764}" type="presParOf" srcId="{444B7DDE-9DCD-490E-971F-8339019067EF}" destId="{FE3354EC-B91F-49DC-A0A6-D48171D945A3}" srcOrd="3" destOrd="0" presId="urn:microsoft.com/office/officeart/2005/8/layout/list1"/>
    <dgm:cxn modelId="{0274D44E-5C7C-4D03-814C-E9131C12FAC9}" type="presParOf" srcId="{444B7DDE-9DCD-490E-971F-8339019067EF}" destId="{2A9296AB-A9D2-4D12-9720-73418C55B2A6}" srcOrd="4" destOrd="0" presId="urn:microsoft.com/office/officeart/2005/8/layout/list1"/>
    <dgm:cxn modelId="{8D7DBF8B-8BC8-47AF-99BE-19F45D90551F}" type="presParOf" srcId="{2A9296AB-A9D2-4D12-9720-73418C55B2A6}" destId="{92065637-7A85-43F6-A501-982228707100}" srcOrd="0" destOrd="0" presId="urn:microsoft.com/office/officeart/2005/8/layout/list1"/>
    <dgm:cxn modelId="{C2A6AAF4-E486-4113-8A89-B5CE53380EC4}" type="presParOf" srcId="{2A9296AB-A9D2-4D12-9720-73418C55B2A6}" destId="{B46BA5ED-6235-4F3C-B877-6FA32B3049C9}" srcOrd="1" destOrd="0" presId="urn:microsoft.com/office/officeart/2005/8/layout/list1"/>
    <dgm:cxn modelId="{C1028055-3794-4C85-B76F-B99D8A113794}" type="presParOf" srcId="{444B7DDE-9DCD-490E-971F-8339019067EF}" destId="{F1B492E7-7313-4163-94D4-19E116E0E0BB}" srcOrd="5" destOrd="0" presId="urn:microsoft.com/office/officeart/2005/8/layout/list1"/>
    <dgm:cxn modelId="{4ED928F1-1AC1-4517-A23A-0D52B56B04BE}" type="presParOf" srcId="{444B7DDE-9DCD-490E-971F-8339019067EF}" destId="{04A16D12-F9ED-4736-A850-C120FD882043}" srcOrd="6" destOrd="0" presId="urn:microsoft.com/office/officeart/2005/8/layout/list1"/>
    <dgm:cxn modelId="{C1BAEFE2-5F6F-4BF6-838E-CE82B06F7EE1}" type="presParOf" srcId="{444B7DDE-9DCD-490E-971F-8339019067EF}" destId="{E26C9467-CEB3-4116-ACE4-BC6FBA3F43DE}" srcOrd="7" destOrd="0" presId="urn:microsoft.com/office/officeart/2005/8/layout/list1"/>
    <dgm:cxn modelId="{CE1E7EF8-5890-4DC1-AD09-145070A50063}" type="presParOf" srcId="{444B7DDE-9DCD-490E-971F-8339019067EF}" destId="{6179EC33-7621-4FF5-931F-BCF32013C576}" srcOrd="8" destOrd="0" presId="urn:microsoft.com/office/officeart/2005/8/layout/list1"/>
    <dgm:cxn modelId="{C45653DB-A0F2-4910-8C1C-0A70F169CE7E}" type="presParOf" srcId="{6179EC33-7621-4FF5-931F-BCF32013C576}" destId="{75F7411D-2EFC-48EA-A5E0-782029DBFE15}" srcOrd="0" destOrd="0" presId="urn:microsoft.com/office/officeart/2005/8/layout/list1"/>
    <dgm:cxn modelId="{9E6B7BBE-825D-4BEB-B7F1-C6411AF5AABD}" type="presParOf" srcId="{6179EC33-7621-4FF5-931F-BCF32013C576}" destId="{0734461F-E56A-4772-8076-964941B710DB}" srcOrd="1" destOrd="0" presId="urn:microsoft.com/office/officeart/2005/8/layout/list1"/>
    <dgm:cxn modelId="{D753ECE2-147B-457D-906A-B2B9E5CA59B1}" type="presParOf" srcId="{444B7DDE-9DCD-490E-971F-8339019067EF}" destId="{B94C1FC6-ACE4-4FF6-9A03-EB8B8FA5444D}" srcOrd="9" destOrd="0" presId="urn:microsoft.com/office/officeart/2005/8/layout/list1"/>
    <dgm:cxn modelId="{0144BFDA-7FA1-4FC0-8284-87DDAE433E04}" type="presParOf" srcId="{444B7DDE-9DCD-490E-971F-8339019067EF}" destId="{796776E0-9514-4929-9682-0C3410CE628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E5F828-98F1-4920-BC37-7330F193DD03}">
      <dsp:nvSpPr>
        <dsp:cNvPr id="0" name=""/>
        <dsp:cNvSpPr/>
      </dsp:nvSpPr>
      <dsp:spPr>
        <a:xfrm>
          <a:off x="5645" y="1229309"/>
          <a:ext cx="2438389" cy="1820206"/>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r>
            <a:rPr lang="es-CO" sz="1800" kern="1200" dirty="0" smtClean="0"/>
            <a:t>Dos versiones.</a:t>
          </a:r>
          <a:endParaRPr lang="es-CO" sz="1800" kern="1200" dirty="0"/>
        </a:p>
        <a:p>
          <a:pPr marL="171450" lvl="1" indent="-171450" algn="l" defTabSz="800100">
            <a:lnSpc>
              <a:spcPct val="90000"/>
            </a:lnSpc>
            <a:spcBef>
              <a:spcPct val="0"/>
            </a:spcBef>
            <a:spcAft>
              <a:spcPct val="15000"/>
            </a:spcAft>
            <a:buChar char="••"/>
          </a:pPr>
          <a:r>
            <a:rPr lang="es-CO" sz="1800" kern="1200" dirty="0" smtClean="0"/>
            <a:t>La primera fue modificada.</a:t>
          </a:r>
          <a:endParaRPr lang="es-CO" sz="1800" kern="1200" dirty="0"/>
        </a:p>
        <a:p>
          <a:pPr marL="171450" lvl="1" indent="-171450" algn="l" defTabSz="800100">
            <a:lnSpc>
              <a:spcPct val="90000"/>
            </a:lnSpc>
            <a:spcBef>
              <a:spcPct val="0"/>
            </a:spcBef>
            <a:spcAft>
              <a:spcPct val="15000"/>
            </a:spcAft>
            <a:buChar char="••"/>
          </a:pPr>
          <a:r>
            <a:rPr lang="es-CO" sz="1800" kern="1200" dirty="0" smtClean="0"/>
            <a:t>La versión final fue aplicada a cinco microempresas.</a:t>
          </a:r>
          <a:endParaRPr lang="es-CO" sz="1800" kern="1200" dirty="0"/>
        </a:p>
      </dsp:txBody>
      <dsp:txXfrm>
        <a:off x="48295" y="1271959"/>
        <a:ext cx="2353089" cy="1777556"/>
      </dsp:txXfrm>
    </dsp:sp>
    <dsp:sp modelId="{2B035277-D699-47E6-A077-C0C3119C4587}">
      <dsp:nvSpPr>
        <dsp:cNvPr id="0" name=""/>
        <dsp:cNvSpPr/>
      </dsp:nvSpPr>
      <dsp:spPr>
        <a:xfrm>
          <a:off x="5645" y="3049515"/>
          <a:ext cx="2438389" cy="782688"/>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20320" bIns="0" numCol="1" spcCol="1270" anchor="ctr" anchorCtr="0">
          <a:noAutofit/>
        </a:bodyPr>
        <a:lstStyle/>
        <a:p>
          <a:pPr lvl="0" algn="l" defTabSz="711200">
            <a:lnSpc>
              <a:spcPct val="90000"/>
            </a:lnSpc>
            <a:spcBef>
              <a:spcPct val="0"/>
            </a:spcBef>
            <a:spcAft>
              <a:spcPct val="35000"/>
            </a:spcAft>
          </a:pPr>
          <a:r>
            <a:rPr lang="es-CO" sz="1600" kern="1200" dirty="0" smtClean="0"/>
            <a:t>Formato Diagnóstico empresarial</a:t>
          </a:r>
          <a:endParaRPr lang="es-CO" sz="1600" kern="1200" dirty="0"/>
        </a:p>
      </dsp:txBody>
      <dsp:txXfrm>
        <a:off x="5645" y="3049515"/>
        <a:ext cx="1717175" cy="782688"/>
      </dsp:txXfrm>
    </dsp:sp>
    <dsp:sp modelId="{9C75D3C1-AAD0-4D2E-8F67-CD5BF6C38E68}">
      <dsp:nvSpPr>
        <dsp:cNvPr id="0" name=""/>
        <dsp:cNvSpPr/>
      </dsp:nvSpPr>
      <dsp:spPr>
        <a:xfrm>
          <a:off x="1791799" y="3173838"/>
          <a:ext cx="853436" cy="853436"/>
        </a:xfrm>
        <a:prstGeom prst="ellipse">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053AC7-44C7-4A45-9433-2C09171C5BF4}">
      <dsp:nvSpPr>
        <dsp:cNvPr id="0" name=""/>
        <dsp:cNvSpPr/>
      </dsp:nvSpPr>
      <dsp:spPr>
        <a:xfrm>
          <a:off x="2856669" y="1229309"/>
          <a:ext cx="2438389" cy="1820206"/>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2">
              <a:hueOff val="2340759"/>
              <a:satOff val="-2919"/>
              <a:lumOff val="6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r>
            <a:rPr lang="es-ES" sz="1800" kern="1200" dirty="0" smtClean="0"/>
            <a:t>Fueron encontraron algunas contradicciones al momento de hacer la primera prueba, por lo tanto fue modificado. </a:t>
          </a:r>
          <a:endParaRPr lang="es-CO" sz="1800" kern="1200" dirty="0"/>
        </a:p>
      </dsp:txBody>
      <dsp:txXfrm>
        <a:off x="2899319" y="1271959"/>
        <a:ext cx="2353089" cy="1777556"/>
      </dsp:txXfrm>
    </dsp:sp>
    <dsp:sp modelId="{CD6608E4-0892-405D-84BD-7F4AFA158E22}">
      <dsp:nvSpPr>
        <dsp:cNvPr id="0" name=""/>
        <dsp:cNvSpPr/>
      </dsp:nvSpPr>
      <dsp:spPr>
        <a:xfrm>
          <a:off x="2856669" y="3049515"/>
          <a:ext cx="2438389" cy="782688"/>
        </a:xfrm>
        <a:prstGeom prst="rect">
          <a:avLst/>
        </a:prstGeom>
        <a:solidFill>
          <a:schemeClr val="accent2">
            <a:hueOff val="2340759"/>
            <a:satOff val="-2919"/>
            <a:lumOff val="686"/>
            <a:alphaOff val="0"/>
          </a:schemeClr>
        </a:solidFill>
        <a:ln w="25400" cap="flat" cmpd="sng" algn="ctr">
          <a:solidFill>
            <a:schemeClr val="accent2">
              <a:hueOff val="2340759"/>
              <a:satOff val="-2919"/>
              <a:lumOff val="68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20320" bIns="0" numCol="1" spcCol="1270" anchor="ctr" anchorCtr="0">
          <a:noAutofit/>
        </a:bodyPr>
        <a:lstStyle/>
        <a:p>
          <a:pPr lvl="0" algn="l" defTabSz="711200">
            <a:lnSpc>
              <a:spcPct val="90000"/>
            </a:lnSpc>
            <a:spcBef>
              <a:spcPct val="0"/>
            </a:spcBef>
            <a:spcAft>
              <a:spcPct val="35000"/>
            </a:spcAft>
          </a:pPr>
          <a:r>
            <a:rPr lang="es-CO" sz="1600" kern="1200" dirty="0" smtClean="0"/>
            <a:t>Formato Ficha técnica</a:t>
          </a:r>
          <a:endParaRPr lang="es-CO" sz="1600" kern="1200" dirty="0"/>
        </a:p>
      </dsp:txBody>
      <dsp:txXfrm>
        <a:off x="2856669" y="3049515"/>
        <a:ext cx="1717175" cy="782688"/>
      </dsp:txXfrm>
    </dsp:sp>
    <dsp:sp modelId="{0517B963-B814-4ED5-A646-D8806C43E851}">
      <dsp:nvSpPr>
        <dsp:cNvPr id="0" name=""/>
        <dsp:cNvSpPr/>
      </dsp:nvSpPr>
      <dsp:spPr>
        <a:xfrm>
          <a:off x="4642822" y="3173838"/>
          <a:ext cx="853436" cy="853436"/>
        </a:xfrm>
        <a:prstGeom prst="ellipse">
          <a:avLst/>
        </a:prstGeom>
        <a:solidFill>
          <a:schemeClr val="accent2">
            <a:tint val="40000"/>
            <a:alpha val="90000"/>
            <a:hueOff val="2512910"/>
            <a:satOff val="-2189"/>
            <a:lumOff val="-3"/>
            <a:alphaOff val="0"/>
          </a:schemeClr>
        </a:solidFill>
        <a:ln w="25400" cap="flat" cmpd="sng" algn="ctr">
          <a:solidFill>
            <a:schemeClr val="accent2">
              <a:tint val="40000"/>
              <a:alpha val="90000"/>
              <a:hueOff val="2512910"/>
              <a:satOff val="-2189"/>
              <a:lumOff val="-3"/>
              <a:alphaOff val="0"/>
            </a:schemeClr>
          </a:solidFill>
          <a:prstDash val="solid"/>
        </a:ln>
        <a:effectLst/>
      </dsp:spPr>
      <dsp:style>
        <a:lnRef idx="2">
          <a:scrgbClr r="0" g="0" b="0"/>
        </a:lnRef>
        <a:fillRef idx="1">
          <a:scrgbClr r="0" g="0" b="0"/>
        </a:fillRef>
        <a:effectRef idx="0">
          <a:scrgbClr r="0" g="0" b="0"/>
        </a:effectRef>
        <a:fontRef idx="minor"/>
      </dsp:style>
    </dsp:sp>
    <dsp:sp modelId="{60B5BC85-5253-4960-8A37-7AC8E84A9A05}">
      <dsp:nvSpPr>
        <dsp:cNvPr id="0" name=""/>
        <dsp:cNvSpPr/>
      </dsp:nvSpPr>
      <dsp:spPr>
        <a:xfrm>
          <a:off x="5707692" y="1229309"/>
          <a:ext cx="2438389" cy="1820206"/>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2">
              <a:hueOff val="4681519"/>
              <a:satOff val="-5839"/>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r>
            <a:rPr lang="es-CO" sz="1800" kern="1200" dirty="0" smtClean="0"/>
            <a:t>A consideración de los autores del proyecto no fue necesario realizar ningún tipo de modificaciones.</a:t>
          </a:r>
          <a:endParaRPr lang="es-CO" sz="1800" kern="1200" dirty="0"/>
        </a:p>
      </dsp:txBody>
      <dsp:txXfrm>
        <a:off x="5750342" y="1271959"/>
        <a:ext cx="2353089" cy="1777556"/>
      </dsp:txXfrm>
    </dsp:sp>
    <dsp:sp modelId="{F6AF69D1-B25F-4EB2-81E9-102D7C370727}">
      <dsp:nvSpPr>
        <dsp:cNvPr id="0" name=""/>
        <dsp:cNvSpPr/>
      </dsp:nvSpPr>
      <dsp:spPr>
        <a:xfrm>
          <a:off x="5707692" y="3049515"/>
          <a:ext cx="2438389" cy="782688"/>
        </a:xfrm>
        <a:prstGeom prst="rect">
          <a:avLst/>
        </a:prstGeom>
        <a:solidFill>
          <a:schemeClr val="accent2">
            <a:hueOff val="4681519"/>
            <a:satOff val="-5839"/>
            <a:lumOff val="1373"/>
            <a:alphaOff val="0"/>
          </a:schemeClr>
        </a:solidFill>
        <a:ln w="25400" cap="flat" cmpd="sng" algn="ctr">
          <a:solidFill>
            <a:schemeClr val="accent2">
              <a:hueOff val="4681519"/>
              <a:satOff val="-5839"/>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s-CO" sz="1400" kern="1200" dirty="0" smtClean="0"/>
            <a:t>Formato de Identificación y priorización de necesidades</a:t>
          </a:r>
          <a:endParaRPr lang="es-CO" sz="1400" kern="1200" dirty="0"/>
        </a:p>
      </dsp:txBody>
      <dsp:txXfrm>
        <a:off x="5707692" y="3049515"/>
        <a:ext cx="1717175" cy="782688"/>
      </dsp:txXfrm>
    </dsp:sp>
    <dsp:sp modelId="{939B9A69-9AD4-4E13-8560-1EF24DB2F98C}">
      <dsp:nvSpPr>
        <dsp:cNvPr id="0" name=""/>
        <dsp:cNvSpPr/>
      </dsp:nvSpPr>
      <dsp:spPr>
        <a:xfrm>
          <a:off x="7493846" y="3173838"/>
          <a:ext cx="853436" cy="853436"/>
        </a:xfrm>
        <a:prstGeom prst="ellipse">
          <a:avLst/>
        </a:prstGeom>
        <a:solidFill>
          <a:schemeClr val="accent2">
            <a:tint val="40000"/>
            <a:alpha val="90000"/>
            <a:hueOff val="5025821"/>
            <a:satOff val="-4378"/>
            <a:lumOff val="-6"/>
            <a:alphaOff val="0"/>
          </a:schemeClr>
        </a:solidFill>
        <a:ln w="25400" cap="flat" cmpd="sng" algn="ctr">
          <a:solidFill>
            <a:schemeClr val="accent2">
              <a:tint val="40000"/>
              <a:alpha val="90000"/>
              <a:hueOff val="5025821"/>
              <a:satOff val="-4378"/>
              <a:lumOff val="-6"/>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64D930-7B00-4E1F-9733-09E3397EEC1C}">
      <dsp:nvSpPr>
        <dsp:cNvPr id="0" name=""/>
        <dsp:cNvSpPr/>
      </dsp:nvSpPr>
      <dsp:spPr>
        <a:xfrm>
          <a:off x="618385" y="6115"/>
          <a:ext cx="2248555" cy="1678498"/>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r>
            <a:rPr lang="es-CO" sz="1800" kern="1200" smtClean="0"/>
            <a:t>A consideración de los autores del proyecto no fue necesario realizar ningún tipo de modificaciones.</a:t>
          </a:r>
          <a:endParaRPr lang="es-CO" sz="1800" kern="1200"/>
        </a:p>
      </dsp:txBody>
      <dsp:txXfrm>
        <a:off x="657714" y="45444"/>
        <a:ext cx="2169897" cy="1639169"/>
      </dsp:txXfrm>
    </dsp:sp>
    <dsp:sp modelId="{FCA3A871-BF4E-449C-BBD0-6D86C4CBB894}">
      <dsp:nvSpPr>
        <dsp:cNvPr id="0" name=""/>
        <dsp:cNvSpPr/>
      </dsp:nvSpPr>
      <dsp:spPr>
        <a:xfrm>
          <a:off x="618385" y="1684614"/>
          <a:ext cx="2248555" cy="721754"/>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0" rIns="19050" bIns="0" numCol="1" spcCol="1270" anchor="ctr" anchorCtr="0">
          <a:noAutofit/>
        </a:bodyPr>
        <a:lstStyle/>
        <a:p>
          <a:pPr lvl="0" algn="l" defTabSz="666750">
            <a:lnSpc>
              <a:spcPct val="90000"/>
            </a:lnSpc>
            <a:spcBef>
              <a:spcPct val="0"/>
            </a:spcBef>
            <a:spcAft>
              <a:spcPct val="35000"/>
            </a:spcAft>
          </a:pPr>
          <a:r>
            <a:rPr lang="es-CO" sz="1500" kern="1200" dirty="0" smtClean="0"/>
            <a:t>Formato de Plan de fortalecimiento</a:t>
          </a:r>
          <a:endParaRPr lang="es-CO" sz="1500" kern="1200" dirty="0"/>
        </a:p>
      </dsp:txBody>
      <dsp:txXfrm>
        <a:off x="618385" y="1684614"/>
        <a:ext cx="1583489" cy="721754"/>
      </dsp:txXfrm>
    </dsp:sp>
    <dsp:sp modelId="{850BAA17-28C9-4FE6-A867-5F6F21AD664B}">
      <dsp:nvSpPr>
        <dsp:cNvPr id="0" name=""/>
        <dsp:cNvSpPr/>
      </dsp:nvSpPr>
      <dsp:spPr>
        <a:xfrm>
          <a:off x="2265482" y="1799258"/>
          <a:ext cx="786994" cy="786994"/>
        </a:xfrm>
        <a:prstGeom prst="ellipse">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5D6C73-177C-4A7F-B47D-F2ACBA699903}">
      <dsp:nvSpPr>
        <dsp:cNvPr id="0" name=""/>
        <dsp:cNvSpPr/>
      </dsp:nvSpPr>
      <dsp:spPr>
        <a:xfrm>
          <a:off x="3247450" y="6115"/>
          <a:ext cx="2248555" cy="1678498"/>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3">
              <a:hueOff val="3750088"/>
              <a:satOff val="-5627"/>
              <a:lumOff val="-91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r>
            <a:rPr lang="es-CO" sz="1800" kern="1200" dirty="0" smtClean="0"/>
            <a:t>Solo fue necesario modificar el nombre ya que está vigente para el Sistema de Gestión de Calidad de la Universidad.</a:t>
          </a:r>
          <a:endParaRPr lang="es-CO" sz="1800" kern="1200" dirty="0"/>
        </a:p>
      </dsp:txBody>
      <dsp:txXfrm>
        <a:off x="3286779" y="45444"/>
        <a:ext cx="2169897" cy="1639169"/>
      </dsp:txXfrm>
    </dsp:sp>
    <dsp:sp modelId="{59C3303F-57C9-46C0-A925-C48061049CBE}">
      <dsp:nvSpPr>
        <dsp:cNvPr id="0" name=""/>
        <dsp:cNvSpPr/>
      </dsp:nvSpPr>
      <dsp:spPr>
        <a:xfrm>
          <a:off x="3247450" y="1684614"/>
          <a:ext cx="2248555" cy="721754"/>
        </a:xfrm>
        <a:prstGeom prst="rect">
          <a:avLst/>
        </a:prstGeom>
        <a:solidFill>
          <a:schemeClr val="accent3">
            <a:hueOff val="3750088"/>
            <a:satOff val="-5627"/>
            <a:lumOff val="-915"/>
            <a:alphaOff val="0"/>
          </a:schemeClr>
        </a:solidFill>
        <a:ln w="25400" cap="flat" cmpd="sng" algn="ctr">
          <a:solidFill>
            <a:schemeClr val="accent3">
              <a:hueOff val="3750088"/>
              <a:satOff val="-5627"/>
              <a:lumOff val="-91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0" rIns="19050" bIns="0" numCol="1" spcCol="1270" anchor="ctr" anchorCtr="0">
          <a:noAutofit/>
        </a:bodyPr>
        <a:lstStyle/>
        <a:p>
          <a:pPr lvl="0" algn="l" defTabSz="666750">
            <a:lnSpc>
              <a:spcPct val="90000"/>
            </a:lnSpc>
            <a:spcBef>
              <a:spcPct val="0"/>
            </a:spcBef>
            <a:spcAft>
              <a:spcPct val="35000"/>
            </a:spcAft>
          </a:pPr>
          <a:r>
            <a:rPr lang="es-CO" sz="1500" kern="1200" dirty="0" smtClean="0"/>
            <a:t>Formato de Evaluación de capacitaciones</a:t>
          </a:r>
          <a:endParaRPr lang="es-CO" sz="1500" kern="1200" dirty="0"/>
        </a:p>
      </dsp:txBody>
      <dsp:txXfrm>
        <a:off x="3247450" y="1684614"/>
        <a:ext cx="1583489" cy="721754"/>
      </dsp:txXfrm>
    </dsp:sp>
    <dsp:sp modelId="{0353D9A8-B5E2-4C87-B750-552F72689718}">
      <dsp:nvSpPr>
        <dsp:cNvPr id="0" name=""/>
        <dsp:cNvSpPr/>
      </dsp:nvSpPr>
      <dsp:spPr>
        <a:xfrm>
          <a:off x="4894547" y="1799258"/>
          <a:ext cx="786994" cy="786994"/>
        </a:xfrm>
        <a:prstGeom prst="ellipse">
          <a:avLst/>
        </a:prstGeom>
        <a:solidFill>
          <a:schemeClr val="accent3">
            <a:tint val="40000"/>
            <a:alpha val="90000"/>
            <a:hueOff val="3572285"/>
            <a:satOff val="-4598"/>
            <a:lumOff val="-358"/>
            <a:alphaOff val="0"/>
          </a:schemeClr>
        </a:solidFill>
        <a:ln w="25400" cap="flat" cmpd="sng" algn="ctr">
          <a:solidFill>
            <a:schemeClr val="accent3">
              <a:tint val="40000"/>
              <a:alpha val="90000"/>
              <a:hueOff val="3572285"/>
              <a:satOff val="-4598"/>
              <a:lumOff val="-358"/>
              <a:alphaOff val="0"/>
            </a:schemeClr>
          </a:solidFill>
          <a:prstDash val="solid"/>
        </a:ln>
        <a:effectLst/>
      </dsp:spPr>
      <dsp:style>
        <a:lnRef idx="2">
          <a:scrgbClr r="0" g="0" b="0"/>
        </a:lnRef>
        <a:fillRef idx="1">
          <a:scrgbClr r="0" g="0" b="0"/>
        </a:fillRef>
        <a:effectRef idx="0">
          <a:scrgbClr r="0" g="0" b="0"/>
        </a:effectRef>
        <a:fontRef idx="minor"/>
      </dsp:style>
    </dsp:sp>
    <dsp:sp modelId="{D15CB6C6-DF14-46E2-8ADD-CB5DF2574BCC}">
      <dsp:nvSpPr>
        <dsp:cNvPr id="0" name=""/>
        <dsp:cNvSpPr/>
      </dsp:nvSpPr>
      <dsp:spPr>
        <a:xfrm>
          <a:off x="5876514" y="6115"/>
          <a:ext cx="2248555" cy="1678498"/>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3">
              <a:hueOff val="7500176"/>
              <a:satOff val="-11253"/>
              <a:lumOff val="-183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r>
            <a:rPr lang="es-CO" sz="1800" kern="1200" smtClean="0"/>
            <a:t>A consideración de los autores del proyecto no fue necesario realizar ningún tipo de modificaciones.</a:t>
          </a:r>
          <a:endParaRPr lang="es-CO" sz="1800" kern="1200"/>
        </a:p>
      </dsp:txBody>
      <dsp:txXfrm>
        <a:off x="5915843" y="45444"/>
        <a:ext cx="2169897" cy="1639169"/>
      </dsp:txXfrm>
    </dsp:sp>
    <dsp:sp modelId="{DF2CF3C3-1283-4C68-B629-EF986DA7324D}">
      <dsp:nvSpPr>
        <dsp:cNvPr id="0" name=""/>
        <dsp:cNvSpPr/>
      </dsp:nvSpPr>
      <dsp:spPr>
        <a:xfrm>
          <a:off x="5876514" y="1684614"/>
          <a:ext cx="2248555" cy="721754"/>
        </a:xfrm>
        <a:prstGeom prst="rect">
          <a:avLst/>
        </a:prstGeom>
        <a:solidFill>
          <a:schemeClr val="accent3">
            <a:hueOff val="7500176"/>
            <a:satOff val="-11253"/>
            <a:lumOff val="-1830"/>
            <a:alphaOff val="0"/>
          </a:schemeClr>
        </a:solidFill>
        <a:ln w="25400" cap="flat" cmpd="sng" algn="ctr">
          <a:solidFill>
            <a:schemeClr val="accent3">
              <a:hueOff val="7500176"/>
              <a:satOff val="-11253"/>
              <a:lumOff val="-183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0" rIns="19050" bIns="0" numCol="1" spcCol="1270" anchor="ctr" anchorCtr="0">
          <a:noAutofit/>
        </a:bodyPr>
        <a:lstStyle/>
        <a:p>
          <a:pPr lvl="0" algn="l" defTabSz="666750">
            <a:lnSpc>
              <a:spcPct val="90000"/>
            </a:lnSpc>
            <a:spcBef>
              <a:spcPct val="0"/>
            </a:spcBef>
            <a:spcAft>
              <a:spcPct val="35000"/>
            </a:spcAft>
          </a:pPr>
          <a:r>
            <a:rPr lang="es-CO" sz="1500" kern="1200" dirty="0" smtClean="0"/>
            <a:t>Formato de verificación</a:t>
          </a:r>
          <a:endParaRPr lang="es-CO" sz="1500" kern="1200" dirty="0"/>
        </a:p>
      </dsp:txBody>
      <dsp:txXfrm>
        <a:off x="5876514" y="1684614"/>
        <a:ext cx="1583489" cy="721754"/>
      </dsp:txXfrm>
    </dsp:sp>
    <dsp:sp modelId="{4002328A-42B0-42BD-A7CB-C46B2756BCFB}">
      <dsp:nvSpPr>
        <dsp:cNvPr id="0" name=""/>
        <dsp:cNvSpPr/>
      </dsp:nvSpPr>
      <dsp:spPr>
        <a:xfrm>
          <a:off x="7523612" y="1799258"/>
          <a:ext cx="786994" cy="786994"/>
        </a:xfrm>
        <a:prstGeom prst="ellipse">
          <a:avLst/>
        </a:prstGeom>
        <a:solidFill>
          <a:schemeClr val="accent3">
            <a:tint val="40000"/>
            <a:alpha val="90000"/>
            <a:hueOff val="7144569"/>
            <a:satOff val="-9195"/>
            <a:lumOff val="-717"/>
            <a:alphaOff val="0"/>
          </a:schemeClr>
        </a:solidFill>
        <a:ln w="25400" cap="flat" cmpd="sng" algn="ctr">
          <a:solidFill>
            <a:schemeClr val="accent3">
              <a:tint val="40000"/>
              <a:alpha val="90000"/>
              <a:hueOff val="7144569"/>
              <a:satOff val="-9195"/>
              <a:lumOff val="-717"/>
              <a:alphaOff val="0"/>
            </a:schemeClr>
          </a:solidFill>
          <a:prstDash val="solid"/>
        </a:ln>
        <a:effectLst/>
      </dsp:spPr>
      <dsp:style>
        <a:lnRef idx="2">
          <a:scrgbClr r="0" g="0" b="0"/>
        </a:lnRef>
        <a:fillRef idx="1">
          <a:scrgbClr r="0" g="0" b="0"/>
        </a:fillRef>
        <a:effectRef idx="0">
          <a:scrgbClr r="0" g="0" b="0"/>
        </a:effectRef>
        <a:fontRef idx="minor"/>
      </dsp:style>
    </dsp:sp>
    <dsp:sp modelId="{29F37ECE-1062-4DE3-B70A-2CDDEAF55FF2}">
      <dsp:nvSpPr>
        <dsp:cNvPr id="0" name=""/>
        <dsp:cNvSpPr/>
      </dsp:nvSpPr>
      <dsp:spPr>
        <a:xfrm>
          <a:off x="3247450" y="2976035"/>
          <a:ext cx="2248555" cy="1678498"/>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68580" rIns="22860" bIns="22860" numCol="1" spcCol="1270" anchor="t" anchorCtr="0">
          <a:noAutofit/>
        </a:bodyPr>
        <a:lstStyle/>
        <a:p>
          <a:pPr marL="171450" lvl="1" indent="-171450" algn="l" defTabSz="800100">
            <a:lnSpc>
              <a:spcPct val="90000"/>
            </a:lnSpc>
            <a:spcBef>
              <a:spcPct val="0"/>
            </a:spcBef>
            <a:spcAft>
              <a:spcPct val="15000"/>
            </a:spcAft>
            <a:buChar char="••"/>
          </a:pPr>
          <a:r>
            <a:rPr lang="es-CO" sz="1800" kern="1200" dirty="0" smtClean="0"/>
            <a:t>A consideración de los autores del proyecto no fue necesario realizar ningún tipo de modificaciones.</a:t>
          </a:r>
          <a:endParaRPr lang="es-CO" sz="1800" kern="1200" dirty="0"/>
        </a:p>
      </dsp:txBody>
      <dsp:txXfrm>
        <a:off x="3286779" y="3015364"/>
        <a:ext cx="2169897" cy="1639169"/>
      </dsp:txXfrm>
    </dsp:sp>
    <dsp:sp modelId="{28360B55-E2CD-4508-8A34-F3A436BB6027}">
      <dsp:nvSpPr>
        <dsp:cNvPr id="0" name=""/>
        <dsp:cNvSpPr/>
      </dsp:nvSpPr>
      <dsp:spPr>
        <a:xfrm>
          <a:off x="3247450" y="4654533"/>
          <a:ext cx="2248555" cy="721754"/>
        </a:xfrm>
        <a:prstGeom prst="rect">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0" rIns="19050" bIns="0" numCol="1" spcCol="1270" anchor="ctr" anchorCtr="0">
          <a:noAutofit/>
        </a:bodyPr>
        <a:lstStyle/>
        <a:p>
          <a:pPr lvl="0" algn="l" defTabSz="666750">
            <a:lnSpc>
              <a:spcPct val="90000"/>
            </a:lnSpc>
            <a:spcBef>
              <a:spcPct val="0"/>
            </a:spcBef>
            <a:spcAft>
              <a:spcPct val="35000"/>
            </a:spcAft>
          </a:pPr>
          <a:r>
            <a:rPr lang="es-CO" sz="1500" kern="1200" dirty="0" smtClean="0"/>
            <a:t>Retroalimentación</a:t>
          </a:r>
          <a:endParaRPr lang="es-CO" sz="1500" kern="1200" dirty="0"/>
        </a:p>
      </dsp:txBody>
      <dsp:txXfrm>
        <a:off x="3247450" y="4654533"/>
        <a:ext cx="1583489" cy="721754"/>
      </dsp:txXfrm>
    </dsp:sp>
    <dsp:sp modelId="{D172E683-FAC1-4A51-8852-DA314C40D021}">
      <dsp:nvSpPr>
        <dsp:cNvPr id="0" name=""/>
        <dsp:cNvSpPr/>
      </dsp:nvSpPr>
      <dsp:spPr>
        <a:xfrm>
          <a:off x="4894547" y="4769178"/>
          <a:ext cx="786994" cy="786994"/>
        </a:xfrm>
        <a:prstGeom prst="ellipse">
          <a:avLst/>
        </a:prstGeom>
        <a:solidFill>
          <a:schemeClr val="accent3">
            <a:tint val="40000"/>
            <a:alpha val="90000"/>
            <a:hueOff val="10716854"/>
            <a:satOff val="-13793"/>
            <a:lumOff val="-1075"/>
            <a:alphaOff val="0"/>
          </a:schemeClr>
        </a:solidFill>
        <a:ln w="25400" cap="flat" cmpd="sng" algn="ctr">
          <a:solidFill>
            <a:schemeClr val="accent3">
              <a:tint val="40000"/>
              <a:alpha val="90000"/>
              <a:hueOff val="10716854"/>
              <a:satOff val="-13793"/>
              <a:lumOff val="-1075"/>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A0BEEE-54E2-43A0-9BB8-316A42F9C4D5}">
      <dsp:nvSpPr>
        <dsp:cNvPr id="0" name=""/>
        <dsp:cNvSpPr/>
      </dsp:nvSpPr>
      <dsp:spPr>
        <a:xfrm>
          <a:off x="0" y="789335"/>
          <a:ext cx="8424936" cy="13104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A65306-217C-4EE3-AC64-3CA002389EA2}">
      <dsp:nvSpPr>
        <dsp:cNvPr id="0" name=""/>
        <dsp:cNvSpPr/>
      </dsp:nvSpPr>
      <dsp:spPr>
        <a:xfrm>
          <a:off x="401089" y="21815"/>
          <a:ext cx="8021781" cy="153504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910" tIns="0" rIns="222910" bIns="0" numCol="1" spcCol="1270" anchor="ctr" anchorCtr="0">
          <a:noAutofit/>
        </a:bodyPr>
        <a:lstStyle/>
        <a:p>
          <a:pPr lvl="0" algn="just" defTabSz="666750">
            <a:lnSpc>
              <a:spcPct val="90000"/>
            </a:lnSpc>
            <a:spcBef>
              <a:spcPct val="0"/>
            </a:spcBef>
            <a:spcAft>
              <a:spcPct val="35000"/>
            </a:spcAft>
          </a:pPr>
          <a:r>
            <a:rPr lang="es-ES" sz="1500" kern="1200" dirty="0" smtClean="0"/>
            <a:t>Establecer convenios entre las facultades de la Universidad Santo Tomás seccional Bucaramanga y el Centro de Emprendimiento y Desarrollo Empresarial – CEDE para contar con estudiantes de últimos semestres que apoyen el proceso de fortalecimiento empresarial en diferentes áreas, Ingeniería Mecatrónica y Telecomunicaciones para apoyar proyectos con componentes de innovación y tecnología y Negocios Internacionales para mitigar el vacío en la fase de escalonamiento propuesto por el MinCIT.</a:t>
          </a:r>
          <a:endParaRPr lang="es-CO" sz="1500" kern="1200" dirty="0"/>
        </a:p>
      </dsp:txBody>
      <dsp:txXfrm>
        <a:off x="476023" y="96749"/>
        <a:ext cx="7871913" cy="1385172"/>
      </dsp:txXfrm>
    </dsp:sp>
    <dsp:sp modelId="{D23EAB32-2687-4C81-80FB-172DF48C2A60}">
      <dsp:nvSpPr>
        <dsp:cNvPr id="0" name=""/>
        <dsp:cNvSpPr/>
      </dsp:nvSpPr>
      <dsp:spPr>
        <a:xfrm>
          <a:off x="0" y="3148056"/>
          <a:ext cx="8424936" cy="13104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D584AE1-3E3B-49D7-A3FF-9E1EE252189A}">
      <dsp:nvSpPr>
        <dsp:cNvPr id="0" name=""/>
        <dsp:cNvSpPr/>
      </dsp:nvSpPr>
      <dsp:spPr>
        <a:xfrm>
          <a:off x="416721" y="2380536"/>
          <a:ext cx="7999956" cy="153504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910" tIns="0" rIns="222910" bIns="0" numCol="1" spcCol="1270" anchor="ctr" anchorCtr="0">
          <a:noAutofit/>
        </a:bodyPr>
        <a:lstStyle/>
        <a:p>
          <a:pPr lvl="0" algn="just" defTabSz="666750">
            <a:lnSpc>
              <a:spcPct val="90000"/>
            </a:lnSpc>
            <a:spcBef>
              <a:spcPct val="0"/>
            </a:spcBef>
            <a:spcAft>
              <a:spcPct val="35000"/>
            </a:spcAft>
          </a:pPr>
          <a:r>
            <a:rPr lang="es-ES" sz="1500" kern="1200" dirty="0" smtClean="0"/>
            <a:t>Debido a que el tema de emprendimiento ha ido avanzando, se recomienda que el método de intervención del Centro de Emprendimiento sea actualizado de acuerdo con los nuevos lineamientos que proponen las entidades públicas y/o privadas.  De ser preciso, se sugiere agregar o suprimir fases y herramientas para que el proceso de implementación en las microempresas sea eficiente y se obtengan los resultados esperados.</a:t>
          </a:r>
          <a:endParaRPr lang="es-CO" sz="1500" kern="1200" dirty="0"/>
        </a:p>
      </dsp:txBody>
      <dsp:txXfrm>
        <a:off x="491655" y="2455470"/>
        <a:ext cx="7850088" cy="13851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3FAB3-7D14-4809-9B4C-B9A1DFBA3ECE}">
      <dsp:nvSpPr>
        <dsp:cNvPr id="0" name=""/>
        <dsp:cNvSpPr/>
      </dsp:nvSpPr>
      <dsp:spPr>
        <a:xfrm>
          <a:off x="0" y="562235"/>
          <a:ext cx="8352928" cy="957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B81D7E-3530-4557-8300-29654A255111}">
      <dsp:nvSpPr>
        <dsp:cNvPr id="0" name=""/>
        <dsp:cNvSpPr/>
      </dsp:nvSpPr>
      <dsp:spPr>
        <a:xfrm>
          <a:off x="413975" y="1355"/>
          <a:ext cx="7936981" cy="11217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just" defTabSz="800100">
            <a:lnSpc>
              <a:spcPct val="90000"/>
            </a:lnSpc>
            <a:spcBef>
              <a:spcPct val="0"/>
            </a:spcBef>
            <a:spcAft>
              <a:spcPct val="35000"/>
            </a:spcAft>
          </a:pPr>
          <a:r>
            <a:rPr lang="es-ES" sz="1800" kern="1200" dirty="0" smtClean="0"/>
            <a:t>Plantear un nuevo proyecto donde se realice la implementación, seguimiento y validación del método completo aplicado a una muestra significativa de microempresas en Santander.</a:t>
          </a:r>
          <a:endParaRPr lang="es-CO" sz="1800" kern="1200" dirty="0"/>
        </a:p>
      </dsp:txBody>
      <dsp:txXfrm>
        <a:off x="468735" y="56115"/>
        <a:ext cx="7827461" cy="1012240"/>
      </dsp:txXfrm>
    </dsp:sp>
    <dsp:sp modelId="{04A16D12-F9ED-4736-A850-C120FD882043}">
      <dsp:nvSpPr>
        <dsp:cNvPr id="0" name=""/>
        <dsp:cNvSpPr/>
      </dsp:nvSpPr>
      <dsp:spPr>
        <a:xfrm>
          <a:off x="0" y="2285915"/>
          <a:ext cx="8352928" cy="957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46BA5ED-6235-4F3C-B877-6FA32B3049C9}">
      <dsp:nvSpPr>
        <dsp:cNvPr id="0" name=""/>
        <dsp:cNvSpPr/>
      </dsp:nvSpPr>
      <dsp:spPr>
        <a:xfrm>
          <a:off x="397661" y="1725035"/>
          <a:ext cx="7953219" cy="11217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just" defTabSz="800100">
            <a:lnSpc>
              <a:spcPct val="90000"/>
            </a:lnSpc>
            <a:spcBef>
              <a:spcPct val="0"/>
            </a:spcBef>
            <a:spcAft>
              <a:spcPct val="35000"/>
            </a:spcAft>
          </a:pPr>
          <a:r>
            <a:rPr lang="es-ES" sz="1800" kern="1200" dirty="0" smtClean="0"/>
            <a:t>Los indicadores planteados para las intervenciones deben ser implementados en la continuidad del proyecto con el fin de determinar su eficiencia o si es necesario cambiarlos, replantearlos o agregar más indicadores dependiendo de los resultados que se obtuvieron luego de realizar las intervenciones.</a:t>
          </a:r>
          <a:endParaRPr lang="es-CO" sz="1800" kern="1200" dirty="0"/>
        </a:p>
      </dsp:txBody>
      <dsp:txXfrm>
        <a:off x="452421" y="1779795"/>
        <a:ext cx="7843699" cy="1012240"/>
      </dsp:txXfrm>
    </dsp:sp>
    <dsp:sp modelId="{796776E0-9514-4929-9682-0C3410CE628E}">
      <dsp:nvSpPr>
        <dsp:cNvPr id="0" name=""/>
        <dsp:cNvSpPr/>
      </dsp:nvSpPr>
      <dsp:spPr>
        <a:xfrm>
          <a:off x="0" y="4009596"/>
          <a:ext cx="8352928" cy="957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734461F-E56A-4772-8076-964941B710DB}">
      <dsp:nvSpPr>
        <dsp:cNvPr id="0" name=""/>
        <dsp:cNvSpPr/>
      </dsp:nvSpPr>
      <dsp:spPr>
        <a:xfrm>
          <a:off x="397661" y="3448716"/>
          <a:ext cx="7953219" cy="11217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just" defTabSz="800100">
            <a:lnSpc>
              <a:spcPct val="90000"/>
            </a:lnSpc>
            <a:spcBef>
              <a:spcPct val="0"/>
            </a:spcBef>
            <a:spcAft>
              <a:spcPct val="35000"/>
            </a:spcAft>
          </a:pPr>
          <a:r>
            <a:rPr lang="es-ES" sz="1800" kern="1200" dirty="0" smtClean="0"/>
            <a:t>Todas las intervenciones que se realicen en el CEDE en lo posible deben ser realizadas en el software que se deja como herramienta adicional para facilitar el proceso de intervención ya que por este medio se puede acceder al historial de las microempresas atendidas y todos los datos e información registrada.</a:t>
          </a:r>
          <a:endParaRPr lang="es-CO" sz="1800" kern="1200" dirty="0"/>
        </a:p>
      </dsp:txBody>
      <dsp:txXfrm>
        <a:off x="452421" y="3503476"/>
        <a:ext cx="7843699" cy="1012240"/>
      </dsp:txXfrm>
    </dsp:sp>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0D764B-467E-4CEE-AD10-DC0CEE037521}" type="datetimeFigureOut">
              <a:rPr lang="es-CO" smtClean="0"/>
              <a:pPr/>
              <a:t>28/07/2014</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O"/>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D80BD4-5B8C-41F1-9C22-A0EB77E0A82D}" type="slidenum">
              <a:rPr lang="es-CO" smtClean="0"/>
              <a:pPr/>
              <a:t>‹Nº›</a:t>
            </a:fld>
            <a:endParaRPr lang="es-CO"/>
          </a:p>
        </p:txBody>
      </p:sp>
    </p:spTree>
    <p:extLst>
      <p:ext uri="{BB962C8B-B14F-4D97-AF65-F5344CB8AC3E}">
        <p14:creationId xmlns:p14="http://schemas.microsoft.com/office/powerpoint/2010/main" val="1944222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O"/>
          </a:p>
        </p:txBody>
      </p:sp>
      <p:sp>
        <p:nvSpPr>
          <p:cNvPr id="4" name="3 Marcador de número de diapositiva"/>
          <p:cNvSpPr>
            <a:spLocks noGrp="1"/>
          </p:cNvSpPr>
          <p:nvPr>
            <p:ph type="sldNum" sz="quarter" idx="10"/>
          </p:nvPr>
        </p:nvSpPr>
        <p:spPr/>
        <p:txBody>
          <a:bodyPr/>
          <a:lstStyle/>
          <a:p>
            <a:fld id="{F2D80BD4-5B8C-41F1-9C22-A0EB77E0A82D}" type="slidenum">
              <a:rPr lang="es-CO" smtClean="0"/>
              <a:pPr/>
              <a:t>1</a:t>
            </a:fld>
            <a:endParaRPr lang="es-CO"/>
          </a:p>
        </p:txBody>
      </p:sp>
    </p:spTree>
    <p:extLst>
      <p:ext uri="{BB962C8B-B14F-4D97-AF65-F5344CB8AC3E}">
        <p14:creationId xmlns:p14="http://schemas.microsoft.com/office/powerpoint/2010/main" val="3644451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F2D80BD4-5B8C-41F1-9C22-A0EB77E0A82D}" type="slidenum">
              <a:rPr lang="es-CO" smtClean="0"/>
              <a:pPr/>
              <a:t>3</a:t>
            </a:fld>
            <a:endParaRPr lang="es-CO"/>
          </a:p>
        </p:txBody>
      </p:sp>
    </p:spTree>
    <p:extLst>
      <p:ext uri="{BB962C8B-B14F-4D97-AF65-F5344CB8AC3E}">
        <p14:creationId xmlns:p14="http://schemas.microsoft.com/office/powerpoint/2010/main" val="3142547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dirty="0"/>
          </a:p>
        </p:txBody>
      </p:sp>
      <p:sp>
        <p:nvSpPr>
          <p:cNvPr id="4" name="3 Marcador de número de diapositiva"/>
          <p:cNvSpPr>
            <a:spLocks noGrp="1"/>
          </p:cNvSpPr>
          <p:nvPr>
            <p:ph type="sldNum" sz="quarter" idx="10"/>
          </p:nvPr>
        </p:nvSpPr>
        <p:spPr/>
        <p:txBody>
          <a:bodyPr/>
          <a:lstStyle/>
          <a:p>
            <a:fld id="{F2D80BD4-5B8C-41F1-9C22-A0EB77E0A82D}" type="slidenum">
              <a:rPr lang="es-CO" smtClean="0"/>
              <a:pPr/>
              <a:t>6</a:t>
            </a:fld>
            <a:endParaRPr lang="es-CO"/>
          </a:p>
        </p:txBody>
      </p:sp>
    </p:spTree>
    <p:extLst>
      <p:ext uri="{BB962C8B-B14F-4D97-AF65-F5344CB8AC3E}">
        <p14:creationId xmlns:p14="http://schemas.microsoft.com/office/powerpoint/2010/main" val="1700969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B1898234-D388-49E2-AB01-BACBAA3E0F64}" type="datetimeFigureOut">
              <a:rPr lang="es-CO" smtClean="0"/>
              <a:pPr/>
              <a:t>28/07/2014</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7E6B6C4-515B-429E-B5FE-0291AF714DD4}" type="slidenum">
              <a:rPr lang="es-CO" smtClean="0"/>
              <a:pPr/>
              <a:t>‹Nº›</a:t>
            </a:fld>
            <a:endParaRPr lang="es-CO"/>
          </a:p>
        </p:txBody>
      </p:sp>
    </p:spTree>
    <p:extLst>
      <p:ext uri="{BB962C8B-B14F-4D97-AF65-F5344CB8AC3E}">
        <p14:creationId xmlns:p14="http://schemas.microsoft.com/office/powerpoint/2010/main" val="2394222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B1898234-D388-49E2-AB01-BACBAA3E0F64}" type="datetimeFigureOut">
              <a:rPr lang="es-CO" smtClean="0"/>
              <a:pPr/>
              <a:t>28/07/2014</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7E6B6C4-515B-429E-B5FE-0291AF714DD4}" type="slidenum">
              <a:rPr lang="es-CO" smtClean="0"/>
              <a:pPr/>
              <a:t>‹Nº›</a:t>
            </a:fld>
            <a:endParaRPr lang="es-CO"/>
          </a:p>
        </p:txBody>
      </p:sp>
    </p:spTree>
    <p:extLst>
      <p:ext uri="{BB962C8B-B14F-4D97-AF65-F5344CB8AC3E}">
        <p14:creationId xmlns:p14="http://schemas.microsoft.com/office/powerpoint/2010/main" val="3390785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B1898234-D388-49E2-AB01-BACBAA3E0F64}" type="datetimeFigureOut">
              <a:rPr lang="es-CO" smtClean="0"/>
              <a:pPr/>
              <a:t>28/07/2014</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7E6B6C4-515B-429E-B5FE-0291AF714DD4}" type="slidenum">
              <a:rPr lang="es-CO" smtClean="0"/>
              <a:pPr/>
              <a:t>‹Nº›</a:t>
            </a:fld>
            <a:endParaRPr lang="es-CO"/>
          </a:p>
        </p:txBody>
      </p:sp>
    </p:spTree>
    <p:extLst>
      <p:ext uri="{BB962C8B-B14F-4D97-AF65-F5344CB8AC3E}">
        <p14:creationId xmlns:p14="http://schemas.microsoft.com/office/powerpoint/2010/main" val="4262347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B1898234-D388-49E2-AB01-BACBAA3E0F64}" type="datetimeFigureOut">
              <a:rPr lang="es-CO" smtClean="0"/>
              <a:pPr/>
              <a:t>28/07/2014</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7E6B6C4-515B-429E-B5FE-0291AF714DD4}" type="slidenum">
              <a:rPr lang="es-CO" smtClean="0"/>
              <a:pPr/>
              <a:t>‹Nº›</a:t>
            </a:fld>
            <a:endParaRPr lang="es-CO"/>
          </a:p>
        </p:txBody>
      </p:sp>
    </p:spTree>
    <p:extLst>
      <p:ext uri="{BB962C8B-B14F-4D97-AF65-F5344CB8AC3E}">
        <p14:creationId xmlns:p14="http://schemas.microsoft.com/office/powerpoint/2010/main" val="2139553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B1898234-D388-49E2-AB01-BACBAA3E0F64}" type="datetimeFigureOut">
              <a:rPr lang="es-CO" smtClean="0"/>
              <a:pPr/>
              <a:t>28/07/2014</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C7E6B6C4-515B-429E-B5FE-0291AF714DD4}" type="slidenum">
              <a:rPr lang="es-CO" smtClean="0"/>
              <a:pPr/>
              <a:t>‹Nº›</a:t>
            </a:fld>
            <a:endParaRPr lang="es-CO"/>
          </a:p>
        </p:txBody>
      </p:sp>
    </p:spTree>
    <p:extLst>
      <p:ext uri="{BB962C8B-B14F-4D97-AF65-F5344CB8AC3E}">
        <p14:creationId xmlns:p14="http://schemas.microsoft.com/office/powerpoint/2010/main" val="4146487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B1898234-D388-49E2-AB01-BACBAA3E0F64}" type="datetimeFigureOut">
              <a:rPr lang="es-CO" smtClean="0"/>
              <a:pPr/>
              <a:t>28/07/2014</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C7E6B6C4-515B-429E-B5FE-0291AF714DD4}" type="slidenum">
              <a:rPr lang="es-CO" smtClean="0"/>
              <a:pPr/>
              <a:t>‹Nº›</a:t>
            </a:fld>
            <a:endParaRPr lang="es-CO"/>
          </a:p>
        </p:txBody>
      </p:sp>
    </p:spTree>
    <p:extLst>
      <p:ext uri="{BB962C8B-B14F-4D97-AF65-F5344CB8AC3E}">
        <p14:creationId xmlns:p14="http://schemas.microsoft.com/office/powerpoint/2010/main" val="3321246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B1898234-D388-49E2-AB01-BACBAA3E0F64}" type="datetimeFigureOut">
              <a:rPr lang="es-CO" smtClean="0"/>
              <a:pPr/>
              <a:t>28/07/2014</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C7E6B6C4-515B-429E-B5FE-0291AF714DD4}" type="slidenum">
              <a:rPr lang="es-CO" smtClean="0"/>
              <a:pPr/>
              <a:t>‹Nº›</a:t>
            </a:fld>
            <a:endParaRPr lang="es-CO"/>
          </a:p>
        </p:txBody>
      </p:sp>
    </p:spTree>
    <p:extLst>
      <p:ext uri="{BB962C8B-B14F-4D97-AF65-F5344CB8AC3E}">
        <p14:creationId xmlns:p14="http://schemas.microsoft.com/office/powerpoint/2010/main" val="855995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B1898234-D388-49E2-AB01-BACBAA3E0F64}" type="datetimeFigureOut">
              <a:rPr lang="es-CO" smtClean="0"/>
              <a:pPr/>
              <a:t>28/07/2014</a:t>
            </a:fld>
            <a:endParaRPr lang="es-CO"/>
          </a:p>
        </p:txBody>
      </p:sp>
      <p:sp>
        <p:nvSpPr>
          <p:cNvPr id="4" name="3 Marcador de pie de página"/>
          <p:cNvSpPr>
            <a:spLocks noGrp="1"/>
          </p:cNvSpPr>
          <p:nvPr>
            <p:ph type="ftr" sz="quarter" idx="11"/>
          </p:nvPr>
        </p:nvSpPr>
        <p:spPr/>
        <p:txBody>
          <a:bodyPr/>
          <a:lstStyle/>
          <a:p>
            <a:endParaRPr lang="es-CO"/>
          </a:p>
        </p:txBody>
      </p:sp>
      <p:sp>
        <p:nvSpPr>
          <p:cNvPr id="5" name="4 Marcador de número de diapositiva"/>
          <p:cNvSpPr>
            <a:spLocks noGrp="1"/>
          </p:cNvSpPr>
          <p:nvPr>
            <p:ph type="sldNum" sz="quarter" idx="12"/>
          </p:nvPr>
        </p:nvSpPr>
        <p:spPr/>
        <p:txBody>
          <a:bodyPr/>
          <a:lstStyle/>
          <a:p>
            <a:fld id="{C7E6B6C4-515B-429E-B5FE-0291AF714DD4}" type="slidenum">
              <a:rPr lang="es-CO" smtClean="0"/>
              <a:pPr/>
              <a:t>‹Nº›</a:t>
            </a:fld>
            <a:endParaRPr lang="es-CO"/>
          </a:p>
        </p:txBody>
      </p:sp>
    </p:spTree>
    <p:extLst>
      <p:ext uri="{BB962C8B-B14F-4D97-AF65-F5344CB8AC3E}">
        <p14:creationId xmlns:p14="http://schemas.microsoft.com/office/powerpoint/2010/main" val="3151575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B1898234-D388-49E2-AB01-BACBAA3E0F64}" type="datetimeFigureOut">
              <a:rPr lang="es-CO" smtClean="0"/>
              <a:pPr/>
              <a:t>28/07/2014</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C7E6B6C4-515B-429E-B5FE-0291AF714DD4}" type="slidenum">
              <a:rPr lang="es-CO" smtClean="0"/>
              <a:pPr/>
              <a:t>‹Nº›</a:t>
            </a:fld>
            <a:endParaRPr lang="es-CO"/>
          </a:p>
        </p:txBody>
      </p:sp>
    </p:spTree>
    <p:extLst>
      <p:ext uri="{BB962C8B-B14F-4D97-AF65-F5344CB8AC3E}">
        <p14:creationId xmlns:p14="http://schemas.microsoft.com/office/powerpoint/2010/main" val="363469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1898234-D388-49E2-AB01-BACBAA3E0F64}" type="datetimeFigureOut">
              <a:rPr lang="es-CO" smtClean="0"/>
              <a:pPr/>
              <a:t>28/07/2014</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C7E6B6C4-515B-429E-B5FE-0291AF714DD4}" type="slidenum">
              <a:rPr lang="es-CO" smtClean="0"/>
              <a:pPr/>
              <a:t>‹Nº›</a:t>
            </a:fld>
            <a:endParaRPr lang="es-CO"/>
          </a:p>
        </p:txBody>
      </p:sp>
    </p:spTree>
    <p:extLst>
      <p:ext uri="{BB962C8B-B14F-4D97-AF65-F5344CB8AC3E}">
        <p14:creationId xmlns:p14="http://schemas.microsoft.com/office/powerpoint/2010/main" val="1671654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1898234-D388-49E2-AB01-BACBAA3E0F64}" type="datetimeFigureOut">
              <a:rPr lang="es-CO" smtClean="0"/>
              <a:pPr/>
              <a:t>28/07/2014</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C7E6B6C4-515B-429E-B5FE-0291AF714DD4}" type="slidenum">
              <a:rPr lang="es-CO" smtClean="0"/>
              <a:pPr/>
              <a:t>‹Nº›</a:t>
            </a:fld>
            <a:endParaRPr lang="es-CO"/>
          </a:p>
        </p:txBody>
      </p:sp>
    </p:spTree>
    <p:extLst>
      <p:ext uri="{BB962C8B-B14F-4D97-AF65-F5344CB8AC3E}">
        <p14:creationId xmlns:p14="http://schemas.microsoft.com/office/powerpoint/2010/main" val="2659588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898234-D388-49E2-AB01-BACBAA3E0F64}" type="datetimeFigureOut">
              <a:rPr lang="es-CO" smtClean="0"/>
              <a:pPr/>
              <a:t>28/07/2014</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E6B6C4-515B-429E-B5FE-0291AF714DD4}" type="slidenum">
              <a:rPr lang="es-CO" smtClean="0"/>
              <a:pPr/>
              <a:t>‹Nº›</a:t>
            </a:fld>
            <a:endParaRPr lang="es-CO"/>
          </a:p>
        </p:txBody>
      </p:sp>
      <p:pic>
        <p:nvPicPr>
          <p:cNvPr id="7" name="Picture 1"/>
          <p:cNvPicPr>
            <a:picLocks noChangeAspect="1" noChangeArrowheads="1"/>
          </p:cNvPicPr>
          <p:nvPr userDrawn="1"/>
        </p:nvPicPr>
        <p:blipFill>
          <a:blip r:embed="rId14"/>
          <a:srcRect/>
          <a:stretch>
            <a:fillRect/>
          </a:stretch>
        </p:blipFill>
        <p:spPr bwMode="auto">
          <a:xfrm>
            <a:off x="0" y="6143644"/>
            <a:ext cx="9144000" cy="714356"/>
          </a:xfrm>
          <a:prstGeom prst="rect">
            <a:avLst/>
          </a:prstGeom>
          <a:noFill/>
          <a:ln w="9525">
            <a:noFill/>
            <a:miter lim="800000"/>
            <a:headEnd/>
            <a:tailEnd/>
          </a:ln>
          <a:effectLst/>
        </p:spPr>
      </p:pic>
    </p:spTree>
    <p:extLst>
      <p:ext uri="{BB962C8B-B14F-4D97-AF65-F5344CB8AC3E}">
        <p14:creationId xmlns:p14="http://schemas.microsoft.com/office/powerpoint/2010/main" val="390160260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7.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slide" Target="slide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jpeg"/><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6.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9.jpeg"/><Relationship Id="rId7" Type="http://schemas.openxmlformats.org/officeDocument/2006/relationships/image" Target="../media/image15.png"/><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slide" Target="slide8.xml"/><Relationship Id="rId5" Type="http://schemas.openxmlformats.org/officeDocument/2006/relationships/image" Target="../media/image14.jpeg"/><Relationship Id="rId4" Type="http://schemas.openxmlformats.org/officeDocument/2006/relationships/slide" Target="slide16.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Autofit/>
          </a:bodyPr>
          <a:lstStyle/>
          <a:p>
            <a:r>
              <a:rPr lang="es-ES" sz="2000" dirty="0" smtClean="0"/>
              <a:t>MÉTODO </a:t>
            </a:r>
            <a:r>
              <a:rPr lang="es-ES" sz="2000" dirty="0"/>
              <a:t>DE INTERVENCIÓN  DEL CENTRO DE EMPRENDIMIENTO Y DESARROLLO EMPRESARIAL –CEDE DE LA UNIVERSIDAD SANTO TOMAS SECCIONAL BUCARAMANGA PARA EL FORTALECIMIENTO EMPRESARIAL DE  MICROEMPRESAS EN EL DEPARTAMENTO DE SANTANDER.</a:t>
            </a:r>
            <a:r>
              <a:rPr lang="es-CO" sz="2000" dirty="0"/>
              <a:t/>
            </a:r>
            <a:br>
              <a:rPr lang="es-CO" sz="2000" dirty="0"/>
            </a:br>
            <a:endParaRPr lang="es-CO" sz="2000" dirty="0"/>
          </a:p>
        </p:txBody>
      </p:sp>
      <p:sp>
        <p:nvSpPr>
          <p:cNvPr id="3" name="2 Subtítulo"/>
          <p:cNvSpPr>
            <a:spLocks noGrp="1"/>
          </p:cNvSpPr>
          <p:nvPr>
            <p:ph type="subTitle" idx="1"/>
          </p:nvPr>
        </p:nvSpPr>
        <p:spPr>
          <a:xfrm>
            <a:off x="5143504" y="4357694"/>
            <a:ext cx="3186090" cy="857256"/>
          </a:xfrm>
        </p:spPr>
        <p:txBody>
          <a:bodyPr>
            <a:normAutofit/>
          </a:bodyPr>
          <a:lstStyle/>
          <a:p>
            <a:pPr algn="r"/>
            <a:r>
              <a:rPr lang="es-CO" sz="2000" dirty="0" smtClean="0">
                <a:solidFill>
                  <a:schemeClr val="tx1">
                    <a:lumMod val="65000"/>
                    <a:lumOff val="35000"/>
                  </a:schemeClr>
                </a:solidFill>
              </a:rPr>
              <a:t>Dairys Yulieth Barrios Bonilla</a:t>
            </a:r>
          </a:p>
          <a:p>
            <a:pPr algn="r"/>
            <a:r>
              <a:rPr lang="es-CO" sz="2000" dirty="0" smtClean="0">
                <a:solidFill>
                  <a:schemeClr val="tx1">
                    <a:lumMod val="65000"/>
                    <a:lumOff val="35000"/>
                  </a:schemeClr>
                </a:solidFill>
              </a:rPr>
              <a:t>Edwin Sayed Vera Gamboa</a:t>
            </a:r>
            <a:endParaRPr lang="es-CO" sz="2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1 Título"/>
          <p:cNvSpPr txBox="1">
            <a:spLocks/>
          </p:cNvSpPr>
          <p:nvPr/>
        </p:nvSpPr>
        <p:spPr>
          <a:xfrm>
            <a:off x="214282" y="518362"/>
            <a:ext cx="6085910" cy="428628"/>
          </a:xfrm>
          <a:prstGeom prst="rect">
            <a:avLst/>
          </a:prstGeom>
        </p:spPr>
        <p:txBody>
          <a:bodyP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s-CO" sz="2800" b="1" dirty="0" smtClean="0">
                <a:solidFill>
                  <a:schemeClr val="accent1">
                    <a:lumMod val="75000"/>
                  </a:schemeClr>
                </a:solidFill>
                <a:latin typeface="+mj-lt"/>
                <a:ea typeface="+mj-ea"/>
                <a:cs typeface="+mj-cs"/>
              </a:rPr>
              <a:t>CONCLUSIONES</a:t>
            </a:r>
            <a:endParaRPr kumimoji="0" lang="es-CO" sz="28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
        <p:nvSpPr>
          <p:cNvPr id="5" name="4 CuadroTexto"/>
          <p:cNvSpPr txBox="1"/>
          <p:nvPr/>
        </p:nvSpPr>
        <p:spPr>
          <a:xfrm>
            <a:off x="467544" y="1268760"/>
            <a:ext cx="8136904" cy="2031325"/>
          </a:xfrm>
          <a:prstGeom prst="rect">
            <a:avLst/>
          </a:prstGeom>
          <a:noFill/>
        </p:spPr>
        <p:txBody>
          <a:bodyPr wrap="square" rtlCol="0">
            <a:spAutoFit/>
          </a:bodyPr>
          <a:lstStyle/>
          <a:p>
            <a:pPr marL="285750" lvl="0" indent="-285750" algn="just">
              <a:buFont typeface="Wingdings" panose="05000000000000000000" pitchFamily="2" charset="2"/>
              <a:buChar char="Ø"/>
            </a:pPr>
            <a:r>
              <a:rPr lang="es-ES" dirty="0"/>
              <a:t>Las entidades evaluadas en cuanto a los modelos y programas de creación de empresa y fortalecimiento empresarial presentan un vacío en la última etapa que plantea el MinCIT que corresponde a la fase de escalonamiento, es decir, ninguno de los programas y entidades entre ellos el IMEBÚ, Programa +ideas +empresas y el Sena en Bucaramanga, </a:t>
            </a:r>
            <a:r>
              <a:rPr lang="es-ES" dirty="0" smtClean="0"/>
              <a:t>no ofrecen apoyo directo </a:t>
            </a:r>
            <a:r>
              <a:rPr lang="es-ES" dirty="0"/>
              <a:t>en temas relacionados con el crecimiento, expansión e internacionalización de las empresas que son atendidas.</a:t>
            </a:r>
            <a:endParaRPr lang="es-CO" dirty="0"/>
          </a:p>
          <a:p>
            <a:endParaRPr lang="es-CO" dirty="0"/>
          </a:p>
        </p:txBody>
      </p:sp>
      <p:sp>
        <p:nvSpPr>
          <p:cNvPr id="6" name="5 CuadroTexto"/>
          <p:cNvSpPr txBox="1"/>
          <p:nvPr/>
        </p:nvSpPr>
        <p:spPr>
          <a:xfrm>
            <a:off x="467544" y="3300085"/>
            <a:ext cx="8136904" cy="1754326"/>
          </a:xfrm>
          <a:prstGeom prst="rect">
            <a:avLst/>
          </a:prstGeom>
          <a:noFill/>
        </p:spPr>
        <p:txBody>
          <a:bodyPr wrap="square" rtlCol="0">
            <a:spAutoFit/>
          </a:bodyPr>
          <a:lstStyle/>
          <a:p>
            <a:pPr marL="285750" lvl="0" indent="-285750">
              <a:buFont typeface="Wingdings" panose="05000000000000000000" pitchFamily="2" charset="2"/>
              <a:buChar char="Ø"/>
            </a:pPr>
            <a:r>
              <a:rPr lang="es-ES" dirty="0"/>
              <a:t>De igual forma se presentan vacíos en la fase de Sensibilización en tres de las entidades evaluadas lo cual indica que no les están informando a los empresarios las generalidades del programa o del modelo que ofrecen, la temática a trabajar, los compromisos que adquiere al acceder a estos, los tiempos que manejan para llevar a cabo las fases o etapa, entre otros.</a:t>
            </a:r>
            <a:endParaRPr lang="es-CO" dirty="0"/>
          </a:p>
          <a:p>
            <a:endParaRPr lang="es-CO" dirty="0"/>
          </a:p>
        </p:txBody>
      </p:sp>
      <p:sp>
        <p:nvSpPr>
          <p:cNvPr id="2" name="Botón de acción: Inicio 1">
            <a:hlinkClick r:id="rId2" action="ppaction://hlinksldjump" highlightClick="1"/>
          </p:cNvPr>
          <p:cNvSpPr/>
          <p:nvPr/>
        </p:nvSpPr>
        <p:spPr>
          <a:xfrm>
            <a:off x="215516" y="5061856"/>
            <a:ext cx="504056" cy="432048"/>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O"/>
          </a:p>
        </p:txBody>
      </p:sp>
    </p:spTree>
    <p:extLst>
      <p:ext uri="{BB962C8B-B14F-4D97-AF65-F5344CB8AC3E}">
        <p14:creationId xmlns:p14="http://schemas.microsoft.com/office/powerpoint/2010/main" val="34340383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7"/>
          <p:cNvPicPr>
            <a:picLocks noChangeAspect="1" noChangeArrowheads="1"/>
          </p:cNvPicPr>
          <p:nvPr/>
        </p:nvPicPr>
        <p:blipFill>
          <a:blip r:embed="rId2"/>
          <a:srcRect/>
          <a:stretch>
            <a:fillRect/>
          </a:stretch>
        </p:blipFill>
        <p:spPr bwMode="auto">
          <a:xfrm>
            <a:off x="107504" y="2033507"/>
            <a:ext cx="3286148" cy="2407673"/>
          </a:xfrm>
          <a:prstGeom prst="rect">
            <a:avLst/>
          </a:prstGeom>
          <a:noFill/>
          <a:ln w="9525">
            <a:noFill/>
            <a:miter lim="800000"/>
            <a:headEnd/>
            <a:tailEnd/>
          </a:ln>
          <a:effectLst/>
        </p:spPr>
      </p:pic>
      <p:sp>
        <p:nvSpPr>
          <p:cNvPr id="3" name="2 CuadroTexto"/>
          <p:cNvSpPr txBox="1"/>
          <p:nvPr/>
        </p:nvSpPr>
        <p:spPr>
          <a:xfrm>
            <a:off x="3563888" y="2132856"/>
            <a:ext cx="5209656" cy="2308324"/>
          </a:xfrm>
          <a:prstGeom prst="rect">
            <a:avLst/>
          </a:prstGeom>
          <a:noFill/>
        </p:spPr>
        <p:txBody>
          <a:bodyPr wrap="square" rtlCol="0">
            <a:spAutoFit/>
          </a:bodyPr>
          <a:lstStyle/>
          <a:p>
            <a:r>
              <a:rPr lang="es-CO" b="1" dirty="0" smtClean="0"/>
              <a:t>OBJETIVO 2</a:t>
            </a:r>
          </a:p>
          <a:p>
            <a:endParaRPr lang="es-CO" b="1" dirty="0"/>
          </a:p>
          <a:p>
            <a:pPr lvl="0" algn="just"/>
            <a:r>
              <a:rPr lang="es-ES" dirty="0"/>
              <a:t>Diseñar un </a:t>
            </a:r>
            <a:r>
              <a:rPr lang="es-ES" dirty="0" smtClean="0"/>
              <a:t>Método </a:t>
            </a:r>
            <a:r>
              <a:rPr lang="es-ES" dirty="0"/>
              <a:t>de </a:t>
            </a:r>
            <a:r>
              <a:rPr lang="es-ES" dirty="0" smtClean="0"/>
              <a:t>Intervención </a:t>
            </a:r>
            <a:r>
              <a:rPr lang="es-ES" dirty="0"/>
              <a:t>para el fortalecimiento de las microempresas de acuerdo con las necesidades previamente detectadas en el diagnóstico empresarial.</a:t>
            </a:r>
            <a:endParaRPr lang="es-CO" dirty="0"/>
          </a:p>
          <a:p>
            <a:pPr algn="just"/>
            <a:endParaRPr lang="es-CO" b="1" dirty="0" smtClean="0"/>
          </a:p>
          <a:p>
            <a:endParaRPr lang="es-CO" b="1" dirty="0"/>
          </a:p>
        </p:txBody>
      </p:sp>
      <p:sp>
        <p:nvSpPr>
          <p:cNvPr id="4" name="1 Título"/>
          <p:cNvSpPr txBox="1">
            <a:spLocks/>
          </p:cNvSpPr>
          <p:nvPr/>
        </p:nvSpPr>
        <p:spPr>
          <a:xfrm>
            <a:off x="1115616" y="669592"/>
            <a:ext cx="7166030" cy="76628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CO" sz="3200" b="1" dirty="0" smtClean="0">
                <a:solidFill>
                  <a:schemeClr val="accent1">
                    <a:lumMod val="75000"/>
                  </a:schemeClr>
                </a:solidFill>
                <a:latin typeface="+mj-lt"/>
                <a:ea typeface="+mj-ea"/>
                <a:cs typeface="+mj-cs"/>
              </a:rPr>
              <a:t>DESARROLLO DE LA METODOLOGÍA</a:t>
            </a:r>
            <a:endParaRPr kumimoji="0" lang="es-CO" sz="32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Tree>
    <p:extLst>
      <p:ext uri="{BB962C8B-B14F-4D97-AF65-F5344CB8AC3E}">
        <p14:creationId xmlns:p14="http://schemas.microsoft.com/office/powerpoint/2010/main" val="25234726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0"/>
            <a:ext cx="9144000" cy="5733256"/>
          </a:xfrm>
          <a:prstGeom prst="rect">
            <a:avLst/>
          </a:prstGeom>
          <a:noFill/>
          <a:ln w="9525">
            <a:noFill/>
            <a:miter lim="800000"/>
            <a:headEnd/>
            <a:tailEnd/>
          </a:ln>
          <a:effectLst/>
        </p:spPr>
      </p:pic>
      <p:sp>
        <p:nvSpPr>
          <p:cNvPr id="5" name="4 CuadroTexto"/>
          <p:cNvSpPr txBox="1"/>
          <p:nvPr/>
        </p:nvSpPr>
        <p:spPr>
          <a:xfrm>
            <a:off x="0" y="5524197"/>
            <a:ext cx="2555776" cy="261610"/>
          </a:xfrm>
          <a:prstGeom prst="rect">
            <a:avLst/>
          </a:prstGeom>
          <a:noFill/>
        </p:spPr>
        <p:txBody>
          <a:bodyPr wrap="square" rtlCol="0">
            <a:spAutoFit/>
          </a:bodyPr>
          <a:lstStyle/>
          <a:p>
            <a:r>
              <a:rPr lang="es-CO" sz="1050" dirty="0" smtClean="0"/>
              <a:t>Fuente: Autores del proyecto</a:t>
            </a:r>
            <a:endParaRPr lang="es-CO" sz="1050" dirty="0"/>
          </a:p>
        </p:txBody>
      </p:sp>
    </p:spTree>
    <p:extLst>
      <p:ext uri="{BB962C8B-B14F-4D97-AF65-F5344CB8AC3E}">
        <p14:creationId xmlns:p14="http://schemas.microsoft.com/office/powerpoint/2010/main" val="35354825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ÉTODO DE INTERVENCIÓ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23528" y="332656"/>
            <a:ext cx="8352928" cy="4824536"/>
          </a:xfrm>
          <a:prstGeom prst="rect">
            <a:avLst/>
          </a:prstGeom>
        </p:spPr>
      </p:pic>
    </p:spTree>
    <p:extLst>
      <p:ext uri="{BB962C8B-B14F-4D97-AF65-F5344CB8AC3E}">
        <p14:creationId xmlns:p14="http://schemas.microsoft.com/office/powerpoint/2010/main" val="4334372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txBox="1">
            <a:spLocks/>
          </p:cNvSpPr>
          <p:nvPr/>
        </p:nvSpPr>
        <p:spPr>
          <a:xfrm>
            <a:off x="323528" y="477800"/>
            <a:ext cx="6085910" cy="428628"/>
          </a:xfrm>
          <a:prstGeom prst="rect">
            <a:avLst/>
          </a:prstGeom>
        </p:spPr>
        <p:txBody>
          <a:bodyP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s-CO" sz="2800" b="1" dirty="0" smtClean="0">
                <a:solidFill>
                  <a:schemeClr val="accent1">
                    <a:lumMod val="75000"/>
                  </a:schemeClr>
                </a:solidFill>
                <a:latin typeface="+mj-lt"/>
                <a:ea typeface="+mj-ea"/>
                <a:cs typeface="+mj-cs"/>
              </a:rPr>
              <a:t>CONCLUSIONES</a:t>
            </a:r>
            <a:endParaRPr kumimoji="0" lang="es-CO" sz="28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
        <p:nvSpPr>
          <p:cNvPr id="3" name="2 CuadroTexto"/>
          <p:cNvSpPr txBox="1"/>
          <p:nvPr/>
        </p:nvSpPr>
        <p:spPr>
          <a:xfrm>
            <a:off x="471521" y="1268760"/>
            <a:ext cx="8246150" cy="2862322"/>
          </a:xfrm>
          <a:prstGeom prst="rect">
            <a:avLst/>
          </a:prstGeom>
          <a:noFill/>
        </p:spPr>
        <p:txBody>
          <a:bodyPr wrap="square" rtlCol="0">
            <a:spAutoFit/>
          </a:bodyPr>
          <a:lstStyle/>
          <a:p>
            <a:pPr marL="285750" lvl="0" indent="-285750" algn="just">
              <a:buFont typeface="Wingdings" panose="05000000000000000000" pitchFamily="2" charset="2"/>
              <a:buChar char="Ø"/>
            </a:pPr>
            <a:r>
              <a:rPr lang="es-ES" dirty="0"/>
              <a:t>De acuerdo con los resultados obtenidos en el diagnóstico empresarial realizado a las microempresas de Bucaramanga y Zapatoca, se pudo apreciar que aún los microempresarios  laboran de manera informal </a:t>
            </a:r>
            <a:r>
              <a:rPr lang="es-ES" dirty="0" smtClean="0"/>
              <a:t>por </a:t>
            </a:r>
            <a:r>
              <a:rPr lang="es-ES" dirty="0"/>
              <a:t>aspectos como: el bajo nivel educativo, la falta de capital y por falta de apoyo de entidades con programas de fortalecimiento empresarial que lideren procesos de intervención por medio de asesorías y capacitaciones. Debido a lo anterior </a:t>
            </a:r>
            <a:r>
              <a:rPr lang="es-ES" dirty="0" smtClean="0"/>
              <a:t>las microempresas </a:t>
            </a:r>
            <a:r>
              <a:rPr lang="es-ES" dirty="0"/>
              <a:t>no son sostenibles en el </a:t>
            </a:r>
            <a:r>
              <a:rPr lang="es-ES" dirty="0" smtClean="0"/>
              <a:t>tiempo y por lo tanto los empresarios deciden cancelarla, teniendo en cuenta que la </a:t>
            </a:r>
            <a:r>
              <a:rPr lang="es-ES" dirty="0"/>
              <a:t>antigüedad promedio </a:t>
            </a:r>
            <a:r>
              <a:rPr lang="es-ES" dirty="0" smtClean="0"/>
              <a:t>de supervivencia es de </a:t>
            </a:r>
            <a:r>
              <a:rPr lang="es-ES" dirty="0"/>
              <a:t>seis años de creación</a:t>
            </a:r>
            <a:r>
              <a:rPr lang="es-ES" dirty="0" smtClean="0"/>
              <a:t>.</a:t>
            </a:r>
            <a:endParaRPr lang="es-CO" dirty="0"/>
          </a:p>
          <a:p>
            <a:endParaRPr lang="es-CO" dirty="0"/>
          </a:p>
        </p:txBody>
      </p:sp>
      <p:sp>
        <p:nvSpPr>
          <p:cNvPr id="4" name="3 CuadroTexto"/>
          <p:cNvSpPr txBox="1"/>
          <p:nvPr/>
        </p:nvSpPr>
        <p:spPr>
          <a:xfrm>
            <a:off x="471521" y="4005064"/>
            <a:ext cx="8137153" cy="1754326"/>
          </a:xfrm>
          <a:prstGeom prst="rect">
            <a:avLst/>
          </a:prstGeom>
          <a:noFill/>
        </p:spPr>
        <p:txBody>
          <a:bodyPr wrap="square" rtlCol="0">
            <a:spAutoFit/>
          </a:bodyPr>
          <a:lstStyle/>
          <a:p>
            <a:pPr marL="285750" lvl="0" indent="-285750" algn="just">
              <a:buFont typeface="Wingdings" panose="05000000000000000000" pitchFamily="2" charset="2"/>
              <a:buChar char="Ø"/>
            </a:pPr>
            <a:r>
              <a:rPr lang="es-ES" dirty="0" smtClean="0"/>
              <a:t>Teniendo en cuenta los datos recopilados mediante la aplicación del diagnóstico </a:t>
            </a:r>
            <a:r>
              <a:rPr lang="es-ES" dirty="0"/>
              <a:t>empresarial, se evidencia que los microempresarios cuentan con la experiencia necesaria para efectuar la actividad económica, sin embargo, es necesario </a:t>
            </a:r>
            <a:r>
              <a:rPr lang="es-ES" dirty="0" smtClean="0"/>
              <a:t>que </a:t>
            </a:r>
            <a:r>
              <a:rPr lang="es-ES" dirty="0"/>
              <a:t>se capaciten en las diferentes áreas </a:t>
            </a:r>
            <a:r>
              <a:rPr lang="es-ES" dirty="0" smtClean="0"/>
              <a:t>en </a:t>
            </a:r>
            <a:r>
              <a:rPr lang="es-ES" dirty="0"/>
              <a:t>las que presenten falencias y así mejorar </a:t>
            </a:r>
            <a:r>
              <a:rPr lang="es-ES" dirty="0" smtClean="0"/>
              <a:t>sus  procesos.</a:t>
            </a:r>
            <a:endParaRPr lang="es-CO" dirty="0"/>
          </a:p>
          <a:p>
            <a:endParaRPr lang="es-CO" dirty="0"/>
          </a:p>
        </p:txBody>
      </p:sp>
    </p:spTree>
    <p:extLst>
      <p:ext uri="{BB962C8B-B14F-4D97-AF65-F5344CB8AC3E}">
        <p14:creationId xmlns:p14="http://schemas.microsoft.com/office/powerpoint/2010/main" val="41863060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CuadroTexto"/>
          <p:cNvSpPr txBox="1"/>
          <p:nvPr/>
        </p:nvSpPr>
        <p:spPr>
          <a:xfrm>
            <a:off x="683568" y="1412776"/>
            <a:ext cx="7488832" cy="2031325"/>
          </a:xfrm>
          <a:prstGeom prst="rect">
            <a:avLst/>
          </a:prstGeom>
          <a:noFill/>
        </p:spPr>
        <p:txBody>
          <a:bodyPr wrap="square" rtlCol="0">
            <a:spAutoFit/>
          </a:bodyPr>
          <a:lstStyle/>
          <a:p>
            <a:pPr marL="285750" lvl="0" indent="-285750" algn="just">
              <a:buFont typeface="Wingdings" panose="05000000000000000000" pitchFamily="2" charset="2"/>
              <a:buChar char="Ø"/>
            </a:pPr>
            <a:r>
              <a:rPr lang="es-ES" dirty="0"/>
              <a:t>Con este proyecto el Centro de Emprendimiento y Desarrollo Empresarial – CEDE contará con un </a:t>
            </a:r>
            <a:r>
              <a:rPr lang="es-ES" dirty="0" smtClean="0"/>
              <a:t>Método </a:t>
            </a:r>
            <a:r>
              <a:rPr lang="es-ES" dirty="0"/>
              <a:t>de </a:t>
            </a:r>
            <a:r>
              <a:rPr lang="es-ES" dirty="0" smtClean="0"/>
              <a:t>Intervención </a:t>
            </a:r>
            <a:r>
              <a:rPr lang="es-ES" dirty="0"/>
              <a:t>para el fortalecimiento empresarial apoyado de una serie de herramientas que facilitarán su </a:t>
            </a:r>
            <a:r>
              <a:rPr lang="es-ES" dirty="0" smtClean="0"/>
              <a:t>implementación, para esto se proponen </a:t>
            </a:r>
            <a:r>
              <a:rPr lang="es-ES" dirty="0"/>
              <a:t>dos </a:t>
            </a:r>
            <a:r>
              <a:rPr lang="es-ES" dirty="0" smtClean="0"/>
              <a:t>alternativas </a:t>
            </a:r>
            <a:r>
              <a:rPr lang="es-ES" dirty="0"/>
              <a:t>para llevar el registro y control de las intervenciones, ya sea por medios físicos (folder con formatos impresos) o digital (software). </a:t>
            </a:r>
            <a:endParaRPr lang="es-CO" dirty="0"/>
          </a:p>
          <a:p>
            <a:endParaRPr lang="es-CO" dirty="0"/>
          </a:p>
        </p:txBody>
      </p:sp>
      <p:sp>
        <p:nvSpPr>
          <p:cNvPr id="3" name="1 Título"/>
          <p:cNvSpPr txBox="1">
            <a:spLocks/>
          </p:cNvSpPr>
          <p:nvPr/>
        </p:nvSpPr>
        <p:spPr>
          <a:xfrm>
            <a:off x="323528" y="483476"/>
            <a:ext cx="6085910" cy="428628"/>
          </a:xfrm>
          <a:prstGeom prst="rect">
            <a:avLst/>
          </a:prstGeom>
        </p:spPr>
        <p:txBody>
          <a:bodyP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s-CO" sz="2800" b="1" dirty="0" smtClean="0">
                <a:solidFill>
                  <a:schemeClr val="accent1">
                    <a:lumMod val="75000"/>
                  </a:schemeClr>
                </a:solidFill>
                <a:latin typeface="+mj-lt"/>
                <a:ea typeface="+mj-ea"/>
                <a:cs typeface="+mj-cs"/>
              </a:rPr>
              <a:t>CONCLUSIONES</a:t>
            </a:r>
            <a:endParaRPr kumimoji="0" lang="es-CO" sz="28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
        <p:nvSpPr>
          <p:cNvPr id="4" name="Botón de acción: Inicio 3">
            <a:hlinkClick r:id="rId2" action="ppaction://hlinksldjump" highlightClick="1"/>
          </p:cNvPr>
          <p:cNvSpPr/>
          <p:nvPr/>
        </p:nvSpPr>
        <p:spPr>
          <a:xfrm>
            <a:off x="8460432" y="5589240"/>
            <a:ext cx="504056" cy="432048"/>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O"/>
          </a:p>
        </p:txBody>
      </p:sp>
    </p:spTree>
    <p:extLst>
      <p:ext uri="{BB962C8B-B14F-4D97-AF65-F5344CB8AC3E}">
        <p14:creationId xmlns:p14="http://schemas.microsoft.com/office/powerpoint/2010/main" val="6184250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8"/>
          <p:cNvPicPr>
            <a:picLocks noChangeAspect="1" noChangeArrowheads="1"/>
          </p:cNvPicPr>
          <p:nvPr/>
        </p:nvPicPr>
        <p:blipFill>
          <a:blip r:embed="rId2"/>
          <a:srcRect/>
          <a:stretch>
            <a:fillRect/>
          </a:stretch>
        </p:blipFill>
        <p:spPr bwMode="auto">
          <a:xfrm>
            <a:off x="427696" y="2197867"/>
            <a:ext cx="2632136" cy="1868972"/>
          </a:xfrm>
          <a:prstGeom prst="rect">
            <a:avLst/>
          </a:prstGeom>
          <a:noFill/>
          <a:ln w="9525">
            <a:noFill/>
            <a:miter lim="800000"/>
            <a:headEnd/>
            <a:tailEnd/>
          </a:ln>
          <a:effectLst/>
        </p:spPr>
      </p:pic>
      <p:sp>
        <p:nvSpPr>
          <p:cNvPr id="3" name="2 CuadroTexto"/>
          <p:cNvSpPr txBox="1"/>
          <p:nvPr/>
        </p:nvSpPr>
        <p:spPr>
          <a:xfrm>
            <a:off x="3677727" y="2116690"/>
            <a:ext cx="5209656" cy="2031325"/>
          </a:xfrm>
          <a:prstGeom prst="rect">
            <a:avLst/>
          </a:prstGeom>
          <a:noFill/>
        </p:spPr>
        <p:txBody>
          <a:bodyPr wrap="square" rtlCol="0">
            <a:spAutoFit/>
          </a:bodyPr>
          <a:lstStyle/>
          <a:p>
            <a:r>
              <a:rPr lang="es-CO" b="1" dirty="0" smtClean="0"/>
              <a:t>OBJETIVO 3</a:t>
            </a:r>
          </a:p>
          <a:p>
            <a:endParaRPr lang="es-CO" b="1" dirty="0"/>
          </a:p>
          <a:p>
            <a:pPr lvl="0"/>
            <a:r>
              <a:rPr lang="es-ES" dirty="0"/>
              <a:t>Validar los instrumentos del </a:t>
            </a:r>
            <a:r>
              <a:rPr lang="es-ES" dirty="0" smtClean="0"/>
              <a:t>Método </a:t>
            </a:r>
            <a:r>
              <a:rPr lang="es-ES" dirty="0"/>
              <a:t>de </a:t>
            </a:r>
            <a:r>
              <a:rPr lang="es-ES" dirty="0" smtClean="0"/>
              <a:t>Intervención </a:t>
            </a:r>
            <a:r>
              <a:rPr lang="es-ES" dirty="0"/>
              <a:t>diseñado con el propósito de identificar las falencias que se presenten durante su ejecución.</a:t>
            </a:r>
            <a:endParaRPr lang="es-CO" dirty="0"/>
          </a:p>
          <a:p>
            <a:pPr algn="just"/>
            <a:endParaRPr lang="es-CO" b="1" dirty="0" smtClean="0"/>
          </a:p>
          <a:p>
            <a:endParaRPr lang="es-CO" b="1" dirty="0"/>
          </a:p>
        </p:txBody>
      </p:sp>
      <p:sp>
        <p:nvSpPr>
          <p:cNvPr id="4" name="1 Título"/>
          <p:cNvSpPr txBox="1">
            <a:spLocks/>
          </p:cNvSpPr>
          <p:nvPr/>
        </p:nvSpPr>
        <p:spPr>
          <a:xfrm>
            <a:off x="1115616" y="669592"/>
            <a:ext cx="7166030" cy="76628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CO" sz="3200" b="1" dirty="0" smtClean="0">
                <a:solidFill>
                  <a:schemeClr val="accent1">
                    <a:lumMod val="75000"/>
                  </a:schemeClr>
                </a:solidFill>
                <a:latin typeface="+mj-lt"/>
                <a:ea typeface="+mj-ea"/>
                <a:cs typeface="+mj-cs"/>
              </a:rPr>
              <a:t>DESARROLLO DE LA METODOLOGÍA</a:t>
            </a:r>
            <a:endParaRPr kumimoji="0" lang="es-CO" sz="32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Tree>
    <p:extLst>
      <p:ext uri="{BB962C8B-B14F-4D97-AF65-F5344CB8AC3E}">
        <p14:creationId xmlns:p14="http://schemas.microsoft.com/office/powerpoint/2010/main" val="36935645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extLst>
              <p:ext uri="{D42A27DB-BD31-4B8C-83A1-F6EECF244321}">
                <p14:modId xmlns:p14="http://schemas.microsoft.com/office/powerpoint/2010/main" val="1402504431"/>
              </p:ext>
            </p:extLst>
          </p:nvPr>
        </p:nvGraphicFramePr>
        <p:xfrm>
          <a:off x="395536" y="404664"/>
          <a:ext cx="8352928"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1 Título"/>
          <p:cNvSpPr txBox="1">
            <a:spLocks/>
          </p:cNvSpPr>
          <p:nvPr/>
        </p:nvSpPr>
        <p:spPr>
          <a:xfrm>
            <a:off x="1115616" y="286448"/>
            <a:ext cx="7166030" cy="76628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CO" sz="3200" b="1" dirty="0" smtClean="0">
                <a:solidFill>
                  <a:schemeClr val="accent1">
                    <a:lumMod val="75000"/>
                  </a:schemeClr>
                </a:solidFill>
                <a:latin typeface="+mj-lt"/>
                <a:ea typeface="+mj-ea"/>
                <a:cs typeface="+mj-cs"/>
              </a:rPr>
              <a:t>VALIDACIÓN DE LAS HERRAMIENTAS  </a:t>
            </a:r>
            <a:endParaRPr kumimoji="0" lang="es-CO" sz="32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Tree>
    <p:extLst>
      <p:ext uri="{BB962C8B-B14F-4D97-AF65-F5344CB8AC3E}">
        <p14:creationId xmlns:p14="http://schemas.microsoft.com/office/powerpoint/2010/main" val="4727510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extLst>
              <p:ext uri="{D42A27DB-BD31-4B8C-83A1-F6EECF244321}">
                <p14:modId xmlns:p14="http://schemas.microsoft.com/office/powerpoint/2010/main" val="810084650"/>
              </p:ext>
            </p:extLst>
          </p:nvPr>
        </p:nvGraphicFramePr>
        <p:xfrm>
          <a:off x="107504" y="675024"/>
          <a:ext cx="8928992" cy="5562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1 Título"/>
          <p:cNvSpPr txBox="1">
            <a:spLocks/>
          </p:cNvSpPr>
          <p:nvPr/>
        </p:nvSpPr>
        <p:spPr>
          <a:xfrm>
            <a:off x="1115616" y="45148"/>
            <a:ext cx="7166030" cy="76628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CO" sz="3200" b="1" dirty="0" smtClean="0">
                <a:solidFill>
                  <a:schemeClr val="accent1">
                    <a:lumMod val="75000"/>
                  </a:schemeClr>
                </a:solidFill>
                <a:latin typeface="+mj-lt"/>
                <a:ea typeface="+mj-ea"/>
                <a:cs typeface="+mj-cs"/>
              </a:rPr>
              <a:t>VALIDACIÓN DE LAS HERRAMIENTAS  </a:t>
            </a:r>
            <a:endParaRPr kumimoji="0" lang="es-CO" sz="32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Tree>
    <p:extLst>
      <p:ext uri="{BB962C8B-B14F-4D97-AF65-F5344CB8AC3E}">
        <p14:creationId xmlns:p14="http://schemas.microsoft.com/office/powerpoint/2010/main" val="19949480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46" y="0"/>
            <a:ext cx="9174819" cy="5733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2578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634082"/>
          </a:xfrm>
        </p:spPr>
        <p:txBody>
          <a:bodyPr>
            <a:normAutofit fontScale="90000"/>
          </a:bodyPr>
          <a:lstStyle/>
          <a:p>
            <a:r>
              <a:rPr lang="es-CO" dirty="0" smtClean="0"/>
              <a:t>CONTENIDO</a:t>
            </a:r>
            <a:endParaRPr lang="es-CO" dirty="0"/>
          </a:p>
        </p:txBody>
      </p:sp>
      <p:sp>
        <p:nvSpPr>
          <p:cNvPr id="4" name="Rectángulo redondeado 3"/>
          <p:cNvSpPr/>
          <p:nvPr/>
        </p:nvSpPr>
        <p:spPr>
          <a:xfrm>
            <a:off x="539552" y="1340768"/>
            <a:ext cx="4968552" cy="57606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s-CO" sz="2000" dirty="0">
                <a:latin typeface="Calibri (Cuerpo)"/>
                <a:hlinkClick r:id="rId2" action="ppaction://hlinksldjump"/>
              </a:rPr>
              <a:t>DEFINICIÓN DEL </a:t>
            </a:r>
            <a:r>
              <a:rPr lang="es-CO" sz="2000" dirty="0" smtClean="0">
                <a:latin typeface="Calibri (Cuerpo)"/>
                <a:hlinkClick r:id="rId2" action="ppaction://hlinksldjump"/>
              </a:rPr>
              <a:t>PROBLEMA</a:t>
            </a:r>
            <a:endParaRPr lang="es-CO" sz="2000" dirty="0">
              <a:latin typeface="Calibri (Cuerpo)"/>
            </a:endParaRPr>
          </a:p>
        </p:txBody>
      </p:sp>
      <p:sp>
        <p:nvSpPr>
          <p:cNvPr id="5" name="Rectángulo redondeado 4"/>
          <p:cNvSpPr/>
          <p:nvPr/>
        </p:nvSpPr>
        <p:spPr>
          <a:xfrm>
            <a:off x="539552" y="2060848"/>
            <a:ext cx="4968552" cy="57606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s-CO" sz="2000" dirty="0" smtClean="0">
                <a:latin typeface="Calibri (Cuerpo)"/>
                <a:hlinkClick r:id="rId3" action="ppaction://hlinksldjump"/>
              </a:rPr>
              <a:t>JUSTIFICACIÓN</a:t>
            </a:r>
            <a:endParaRPr lang="es-CO" sz="2000" dirty="0">
              <a:latin typeface="Calibri (Cuerpo)"/>
            </a:endParaRPr>
          </a:p>
        </p:txBody>
      </p:sp>
      <p:sp>
        <p:nvSpPr>
          <p:cNvPr id="7" name="Rectángulo redondeado 6"/>
          <p:cNvSpPr/>
          <p:nvPr/>
        </p:nvSpPr>
        <p:spPr>
          <a:xfrm>
            <a:off x="539552" y="2780928"/>
            <a:ext cx="4968552" cy="57606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s-CO" sz="2000" dirty="0">
                <a:latin typeface="Calibri (Cuerpo)"/>
                <a:hlinkClick r:id="rId4" action="ppaction://hlinksldjump"/>
              </a:rPr>
              <a:t>OBJETIVO </a:t>
            </a:r>
            <a:r>
              <a:rPr lang="es-CO" sz="2000" dirty="0" smtClean="0">
                <a:latin typeface="Calibri (Cuerpo)"/>
                <a:hlinkClick r:id="rId4" action="ppaction://hlinksldjump"/>
              </a:rPr>
              <a:t>GENERAL</a:t>
            </a:r>
            <a:endParaRPr lang="es-CO" sz="2000" dirty="0">
              <a:latin typeface="Calibri (Cuerpo)"/>
            </a:endParaRPr>
          </a:p>
        </p:txBody>
      </p:sp>
      <p:sp>
        <p:nvSpPr>
          <p:cNvPr id="8" name="Rectángulo redondeado 7"/>
          <p:cNvSpPr/>
          <p:nvPr/>
        </p:nvSpPr>
        <p:spPr>
          <a:xfrm>
            <a:off x="539552" y="3501008"/>
            <a:ext cx="4968552" cy="57606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s-CO" sz="2000" dirty="0">
                <a:latin typeface="Calibri (Cuerpo)"/>
                <a:hlinkClick r:id="rId5" action="ppaction://hlinksldjump"/>
              </a:rPr>
              <a:t>OBJETIVOS ESPECÍFICOS</a:t>
            </a:r>
            <a:endParaRPr lang="es-CO" sz="2000" dirty="0">
              <a:latin typeface="Calibri (Cuerpo)"/>
            </a:endParaRPr>
          </a:p>
        </p:txBody>
      </p:sp>
      <p:sp>
        <p:nvSpPr>
          <p:cNvPr id="9" name="Rectángulo redondeado 8"/>
          <p:cNvSpPr/>
          <p:nvPr/>
        </p:nvSpPr>
        <p:spPr>
          <a:xfrm>
            <a:off x="539552" y="4221088"/>
            <a:ext cx="4968552" cy="57606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s-CO" sz="2000" dirty="0">
                <a:latin typeface="Calibri (Cuerpo)"/>
                <a:hlinkClick r:id="rId5" action="ppaction://hlinksldjump"/>
              </a:rPr>
              <a:t>METODOLOGÍA</a:t>
            </a:r>
            <a:endParaRPr lang="es-CO" sz="2000" dirty="0">
              <a:latin typeface="Calibri (Cuerpo)"/>
            </a:endParaRPr>
          </a:p>
        </p:txBody>
      </p:sp>
      <p:sp>
        <p:nvSpPr>
          <p:cNvPr id="10" name="Rectángulo redondeado 9"/>
          <p:cNvSpPr/>
          <p:nvPr/>
        </p:nvSpPr>
        <p:spPr>
          <a:xfrm>
            <a:off x="539552" y="4973304"/>
            <a:ext cx="4968552" cy="57606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s-CO" sz="2000" dirty="0">
                <a:latin typeface="Calibri (Cuerpo)"/>
                <a:hlinkClick r:id="rId6" action="ppaction://hlinksldjump"/>
              </a:rPr>
              <a:t>RECOMENDACIONES</a:t>
            </a:r>
            <a:endParaRPr lang="es-CO" sz="2000" dirty="0">
              <a:latin typeface="Calibri (Cuerpo)"/>
            </a:endParaRPr>
          </a:p>
        </p:txBody>
      </p:sp>
    </p:spTree>
    <p:extLst>
      <p:ext uri="{BB962C8B-B14F-4D97-AF65-F5344CB8AC3E}">
        <p14:creationId xmlns:p14="http://schemas.microsoft.com/office/powerpoint/2010/main" val="5775898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733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884690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txBox="1">
            <a:spLocks/>
          </p:cNvSpPr>
          <p:nvPr/>
        </p:nvSpPr>
        <p:spPr>
          <a:xfrm>
            <a:off x="543590" y="491067"/>
            <a:ext cx="6085910" cy="428628"/>
          </a:xfrm>
          <a:prstGeom prst="rect">
            <a:avLst/>
          </a:prstGeom>
        </p:spPr>
        <p:txBody>
          <a:bodyP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s-CO" sz="2800" b="1" dirty="0" smtClean="0">
                <a:solidFill>
                  <a:schemeClr val="accent1">
                    <a:lumMod val="75000"/>
                  </a:schemeClr>
                </a:solidFill>
                <a:latin typeface="+mj-lt"/>
                <a:ea typeface="+mj-ea"/>
                <a:cs typeface="+mj-cs"/>
              </a:rPr>
              <a:t>CONCLUSIONES</a:t>
            </a:r>
            <a:endParaRPr kumimoji="0" lang="es-CO" sz="28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
        <p:nvSpPr>
          <p:cNvPr id="4" name="3 CuadroTexto"/>
          <p:cNvSpPr txBox="1"/>
          <p:nvPr/>
        </p:nvSpPr>
        <p:spPr>
          <a:xfrm>
            <a:off x="543590" y="1188060"/>
            <a:ext cx="8136904" cy="1477328"/>
          </a:xfrm>
          <a:prstGeom prst="rect">
            <a:avLst/>
          </a:prstGeom>
          <a:noFill/>
        </p:spPr>
        <p:txBody>
          <a:bodyPr wrap="square" rtlCol="0">
            <a:spAutoFit/>
          </a:bodyPr>
          <a:lstStyle/>
          <a:p>
            <a:pPr marL="285750" lvl="0" indent="-285750">
              <a:buFont typeface="Wingdings" panose="05000000000000000000" pitchFamily="2" charset="2"/>
              <a:buChar char="Ø"/>
            </a:pPr>
            <a:r>
              <a:rPr lang="es-ES" dirty="0"/>
              <a:t>En la fase de Verificación se plantearon indicadores para medir la efectividad del método y otros para medir la eficiencia de las intervenciones, de los cuales solo los primeros fueron implementados ya que el alcance de este proyecto contempla el diseño del método y la validación de las herramientas. </a:t>
            </a:r>
            <a:endParaRPr lang="es-CO" dirty="0"/>
          </a:p>
          <a:p>
            <a:endParaRPr lang="es-CO" dirty="0"/>
          </a:p>
        </p:txBody>
      </p:sp>
      <p:sp>
        <p:nvSpPr>
          <p:cNvPr id="5" name="4 CuadroTexto"/>
          <p:cNvSpPr txBox="1"/>
          <p:nvPr/>
        </p:nvSpPr>
        <p:spPr>
          <a:xfrm>
            <a:off x="519880" y="2429861"/>
            <a:ext cx="8060858" cy="3139321"/>
          </a:xfrm>
          <a:prstGeom prst="rect">
            <a:avLst/>
          </a:prstGeom>
          <a:noFill/>
        </p:spPr>
        <p:txBody>
          <a:bodyPr wrap="square" rtlCol="0">
            <a:spAutoFit/>
          </a:bodyPr>
          <a:lstStyle/>
          <a:p>
            <a:pPr marL="285750" lvl="0" indent="-285750" algn="just">
              <a:buFont typeface="Wingdings" panose="05000000000000000000" pitchFamily="2" charset="2"/>
              <a:buChar char="Ø"/>
            </a:pPr>
            <a:r>
              <a:rPr lang="es-ES" dirty="0"/>
              <a:t>De acuerdo con los resultados </a:t>
            </a:r>
            <a:r>
              <a:rPr lang="es-ES" dirty="0" smtClean="0"/>
              <a:t>arrojados por </a:t>
            </a:r>
            <a:r>
              <a:rPr lang="es-ES" dirty="0"/>
              <a:t>los indicadores generales del método se lograron cumplir las metas planteadas para estos, lo cual es importante ya que representa evidencia </a:t>
            </a:r>
            <a:r>
              <a:rPr lang="es-ES" dirty="0" smtClean="0"/>
              <a:t>de: </a:t>
            </a:r>
          </a:p>
          <a:p>
            <a:pPr lvl="0" algn="just"/>
            <a:endParaRPr lang="es-ES" dirty="0"/>
          </a:p>
          <a:p>
            <a:pPr marL="742950" lvl="1" indent="-285750" algn="just">
              <a:buFont typeface="Arial" panose="020B0604020202020204" pitchFamily="34" charset="0"/>
              <a:buChar char="•"/>
            </a:pPr>
            <a:r>
              <a:rPr lang="es-ES" dirty="0"/>
              <a:t>E</a:t>
            </a:r>
            <a:r>
              <a:rPr lang="es-ES" dirty="0" smtClean="0"/>
              <a:t>l </a:t>
            </a:r>
            <a:r>
              <a:rPr lang="es-ES" dirty="0"/>
              <a:t>proceso de fortalecimiento </a:t>
            </a:r>
            <a:r>
              <a:rPr lang="es-ES" dirty="0" smtClean="0"/>
              <a:t>empresarial aplicado </a:t>
            </a:r>
            <a:r>
              <a:rPr lang="es-ES" dirty="0"/>
              <a:t>a las </a:t>
            </a:r>
            <a:r>
              <a:rPr lang="es-ES" dirty="0" smtClean="0"/>
              <a:t>cinco </a:t>
            </a:r>
            <a:r>
              <a:rPr lang="es-ES" dirty="0"/>
              <a:t>microempresas se llevó a cabo en su </a:t>
            </a:r>
            <a:r>
              <a:rPr lang="es-ES" dirty="0" smtClean="0"/>
              <a:t>totalidad.</a:t>
            </a:r>
          </a:p>
          <a:p>
            <a:pPr marL="742950" lvl="1" indent="-285750" algn="just">
              <a:buFont typeface="Arial" panose="020B0604020202020204" pitchFamily="34" charset="0"/>
              <a:buChar char="•"/>
            </a:pPr>
            <a:r>
              <a:rPr lang="es-ES" dirty="0"/>
              <a:t>L</a:t>
            </a:r>
            <a:r>
              <a:rPr lang="es-ES" dirty="0" smtClean="0"/>
              <a:t>os microempresarios atendidos aplicaron algún conocimiento adquirido durante el proceso de fortalecimiento.</a:t>
            </a:r>
          </a:p>
          <a:p>
            <a:pPr marL="742950" lvl="1" indent="-285750" algn="just">
              <a:buFont typeface="Arial" panose="020B0604020202020204" pitchFamily="34" charset="0"/>
              <a:buChar char="•"/>
            </a:pPr>
            <a:r>
              <a:rPr lang="es-CO" dirty="0" smtClean="0"/>
              <a:t>El porcentaje de capacitaciones que se realizaron en relación con las programadas cumplió con la meta propuesta en el cuadro de los indicadores del método.</a:t>
            </a:r>
            <a:endParaRPr lang="es-CO" dirty="0"/>
          </a:p>
        </p:txBody>
      </p:sp>
      <p:sp>
        <p:nvSpPr>
          <p:cNvPr id="6" name="Botón de acción: Inicio 5">
            <a:hlinkClick r:id="rId2" action="ppaction://hlinksldjump" highlightClick="1"/>
          </p:cNvPr>
          <p:cNvSpPr/>
          <p:nvPr/>
        </p:nvSpPr>
        <p:spPr>
          <a:xfrm>
            <a:off x="8460432" y="5535770"/>
            <a:ext cx="504056" cy="485518"/>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O"/>
          </a:p>
        </p:txBody>
      </p:sp>
    </p:spTree>
    <p:extLst>
      <p:ext uri="{BB962C8B-B14F-4D97-AF65-F5344CB8AC3E}">
        <p14:creationId xmlns:p14="http://schemas.microsoft.com/office/powerpoint/2010/main" val="12192381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txBox="1">
            <a:spLocks/>
          </p:cNvSpPr>
          <p:nvPr/>
        </p:nvSpPr>
        <p:spPr>
          <a:xfrm>
            <a:off x="214282" y="285728"/>
            <a:ext cx="3714776" cy="42862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CO" sz="2400" b="1" dirty="0" smtClean="0">
                <a:solidFill>
                  <a:schemeClr val="accent1">
                    <a:lumMod val="75000"/>
                  </a:schemeClr>
                </a:solidFill>
                <a:latin typeface="+mj-lt"/>
                <a:ea typeface="+mj-ea"/>
                <a:cs typeface="+mj-cs"/>
              </a:rPr>
              <a:t>RECOMENDACIONES</a:t>
            </a:r>
            <a:endParaRPr kumimoji="0" lang="es-CO" sz="24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graphicFrame>
        <p:nvGraphicFramePr>
          <p:cNvPr id="5" name="4 Diagrama"/>
          <p:cNvGraphicFramePr/>
          <p:nvPr>
            <p:extLst>
              <p:ext uri="{D42A27DB-BD31-4B8C-83A1-F6EECF244321}">
                <p14:modId xmlns:p14="http://schemas.microsoft.com/office/powerpoint/2010/main" val="360057309"/>
              </p:ext>
            </p:extLst>
          </p:nvPr>
        </p:nvGraphicFramePr>
        <p:xfrm>
          <a:off x="323528" y="980728"/>
          <a:ext cx="8424936" cy="4480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907760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1 Diagrama"/>
          <p:cNvGraphicFramePr/>
          <p:nvPr>
            <p:extLst>
              <p:ext uri="{D42A27DB-BD31-4B8C-83A1-F6EECF244321}">
                <p14:modId xmlns:p14="http://schemas.microsoft.com/office/powerpoint/2010/main" val="3779983293"/>
              </p:ext>
            </p:extLst>
          </p:nvPr>
        </p:nvGraphicFramePr>
        <p:xfrm>
          <a:off x="395536" y="908720"/>
          <a:ext cx="8352928"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1 Título"/>
          <p:cNvSpPr txBox="1">
            <a:spLocks/>
          </p:cNvSpPr>
          <p:nvPr/>
        </p:nvSpPr>
        <p:spPr>
          <a:xfrm>
            <a:off x="214282" y="285728"/>
            <a:ext cx="3714776" cy="42862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CO" sz="2400" b="1" dirty="0" smtClean="0">
                <a:solidFill>
                  <a:schemeClr val="accent1">
                    <a:lumMod val="75000"/>
                  </a:schemeClr>
                </a:solidFill>
                <a:latin typeface="+mj-lt"/>
                <a:ea typeface="+mj-ea"/>
                <a:cs typeface="+mj-cs"/>
              </a:rPr>
              <a:t>RECOMENDACIONES</a:t>
            </a:r>
            <a:endParaRPr kumimoji="0" lang="es-CO" sz="24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Tree>
    <p:extLst>
      <p:ext uri="{BB962C8B-B14F-4D97-AF65-F5344CB8AC3E}">
        <p14:creationId xmlns:p14="http://schemas.microsoft.com/office/powerpoint/2010/main" val="1317267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1285852" y="1214422"/>
            <a:ext cx="6624736" cy="2472994"/>
          </a:xfrm>
          <a:prstGeom prst="rect">
            <a:avLst/>
          </a:prstGeom>
        </p:spPr>
      </p:pic>
      <p:sp>
        <p:nvSpPr>
          <p:cNvPr id="3" name="2 CuadroTexto"/>
          <p:cNvSpPr txBox="1"/>
          <p:nvPr/>
        </p:nvSpPr>
        <p:spPr>
          <a:xfrm>
            <a:off x="1857356" y="4143380"/>
            <a:ext cx="5429288" cy="923330"/>
          </a:xfrm>
          <a:prstGeom prst="rect">
            <a:avLst/>
          </a:prstGeom>
          <a:noFill/>
        </p:spPr>
        <p:txBody>
          <a:bodyPr wrap="square" rtlCol="0">
            <a:spAutoFit/>
          </a:bodyPr>
          <a:lstStyle/>
          <a:p>
            <a:r>
              <a:rPr lang="es-CO" sz="1200" dirty="0" smtClean="0">
                <a:latin typeface="Lucida Calligraphy" pitchFamily="66" charset="0"/>
              </a:rPr>
              <a:t>“ El éxito es la capacidad de ir de un lugar a otro sin perder el entusiasmo” .</a:t>
            </a:r>
          </a:p>
          <a:p>
            <a:pPr algn="r"/>
            <a:r>
              <a:rPr lang="es-CO" sz="1200" b="1" dirty="0" smtClean="0">
                <a:latin typeface="Lucida Calligraphy" pitchFamily="66" charset="0"/>
              </a:rPr>
              <a:t>Winston Churchill </a:t>
            </a:r>
          </a:p>
          <a:p>
            <a:endParaRPr lang="es-CO"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2" descr="https://encrypted-tbn3.gstatic.com/images?q=tbn:ANd9GcQzwmvgVG-WdlJoMgk0q7gkh8NkY2NybFpjA0uLQp5l42lj0c_3wUZBXh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5674" y="620688"/>
            <a:ext cx="3398893" cy="2114453"/>
          </a:xfrm>
          <a:prstGeom prst="rect">
            <a:avLst/>
          </a:prstGeom>
          <a:noFill/>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title"/>
          </p:nvPr>
        </p:nvSpPr>
        <p:spPr>
          <a:xfrm>
            <a:off x="179512" y="141987"/>
            <a:ext cx="4645750" cy="428628"/>
          </a:xfrm>
        </p:spPr>
        <p:txBody>
          <a:bodyPr>
            <a:noAutofit/>
          </a:bodyPr>
          <a:lstStyle/>
          <a:p>
            <a:r>
              <a:rPr lang="es-CO" sz="2800" b="1" dirty="0" smtClean="0">
                <a:solidFill>
                  <a:schemeClr val="accent1">
                    <a:lumMod val="75000"/>
                  </a:schemeClr>
                </a:solidFill>
              </a:rPr>
              <a:t>DEFINICIÓN DEL PROBLEMA</a:t>
            </a:r>
            <a:endParaRPr lang="es-CO" sz="2800" b="1" dirty="0">
              <a:solidFill>
                <a:schemeClr val="accent1">
                  <a:lumMod val="75000"/>
                </a:schemeClr>
              </a:solidFill>
            </a:endParaRPr>
          </a:p>
        </p:txBody>
      </p:sp>
      <p:pic>
        <p:nvPicPr>
          <p:cNvPr id="9219" name="Picture 3"/>
          <p:cNvPicPr>
            <a:picLocks noChangeAspect="1" noChangeArrowheads="1"/>
          </p:cNvPicPr>
          <p:nvPr/>
        </p:nvPicPr>
        <p:blipFill>
          <a:blip r:embed="rId4"/>
          <a:srcRect/>
          <a:stretch>
            <a:fillRect/>
          </a:stretch>
        </p:blipFill>
        <p:spPr bwMode="auto">
          <a:xfrm>
            <a:off x="611560" y="620688"/>
            <a:ext cx="3786214" cy="4857784"/>
          </a:xfrm>
          <a:prstGeom prst="rect">
            <a:avLst/>
          </a:prstGeom>
          <a:noFill/>
          <a:ln w="9525">
            <a:noFill/>
            <a:miter lim="800000"/>
            <a:headEnd/>
            <a:tailEnd/>
          </a:ln>
          <a:effectLst/>
        </p:spPr>
      </p:pic>
      <p:pic>
        <p:nvPicPr>
          <p:cNvPr id="9224" name="Picture 8" descr="http://www.igooh.com/UserContent/in/11012.jpg"/>
          <p:cNvPicPr>
            <a:picLocks noChangeAspect="1" noChangeArrowheads="1"/>
          </p:cNvPicPr>
          <p:nvPr/>
        </p:nvPicPr>
        <p:blipFill>
          <a:blip r:embed="rId5"/>
          <a:srcRect/>
          <a:stretch>
            <a:fillRect/>
          </a:stretch>
        </p:blipFill>
        <p:spPr bwMode="auto">
          <a:xfrm>
            <a:off x="4915674" y="2924944"/>
            <a:ext cx="3502470" cy="2137084"/>
          </a:xfrm>
          <a:prstGeom prst="rect">
            <a:avLst/>
          </a:prstGeom>
          <a:ln>
            <a:noFill/>
          </a:ln>
          <a:effectLst>
            <a:outerShdw blurRad="292100" dist="139700" dir="2700000" algn="tl" rotWithShape="0">
              <a:srgbClr val="333333">
                <a:alpha val="65000"/>
              </a:srgbClr>
            </a:outerShdw>
          </a:effectLst>
        </p:spPr>
      </p:pic>
      <p:pic>
        <p:nvPicPr>
          <p:cNvPr id="9242" name="Picture 26" descr="http://www.sellosrenuso.com/images/sello_cancelado.jpg"/>
          <p:cNvPicPr>
            <a:picLocks noChangeAspect="1" noChangeArrowheads="1"/>
          </p:cNvPicPr>
          <p:nvPr/>
        </p:nvPicPr>
        <p:blipFill>
          <a:blip r:embed="rId6"/>
          <a:srcRect/>
          <a:stretch>
            <a:fillRect/>
          </a:stretch>
        </p:blipFill>
        <p:spPr bwMode="auto">
          <a:xfrm>
            <a:off x="5615921" y="1965413"/>
            <a:ext cx="2101976" cy="212841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2000" fill="hold"/>
                                        <p:tgtEl>
                                          <p:spTgt spid="9219"/>
                                        </p:tgtEl>
                                        <p:attrNameLst>
                                          <p:attrName>ppt_w</p:attrName>
                                        </p:attrNameLst>
                                      </p:cBhvr>
                                      <p:tavLst>
                                        <p:tav tm="0">
                                          <p:val>
                                            <p:fltVal val="0"/>
                                          </p:val>
                                        </p:tav>
                                        <p:tav tm="100000">
                                          <p:val>
                                            <p:strVal val="#ppt_w"/>
                                          </p:val>
                                        </p:tav>
                                      </p:tavLst>
                                    </p:anim>
                                    <p:anim calcmode="lin" valueType="num">
                                      <p:cBhvr>
                                        <p:cTn id="8" dur="2000" fill="hold"/>
                                        <p:tgtEl>
                                          <p:spTgt spid="9219"/>
                                        </p:tgtEl>
                                        <p:attrNameLst>
                                          <p:attrName>ppt_h</p:attrName>
                                        </p:attrNameLst>
                                      </p:cBhvr>
                                      <p:tavLst>
                                        <p:tav tm="0">
                                          <p:val>
                                            <p:fltVal val="0"/>
                                          </p:val>
                                        </p:tav>
                                        <p:tav tm="100000">
                                          <p:val>
                                            <p:strVal val="#ppt_h"/>
                                          </p:val>
                                        </p:tav>
                                      </p:tavLst>
                                    </p:anim>
                                    <p:anim calcmode="lin" valueType="num">
                                      <p:cBhvr>
                                        <p:cTn id="9" dur="2000" fill="hold"/>
                                        <p:tgtEl>
                                          <p:spTgt spid="9219"/>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2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edge">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9224"/>
                                        </p:tgtEl>
                                        <p:attrNameLst>
                                          <p:attrName>style.visibility</p:attrName>
                                        </p:attrNameLst>
                                      </p:cBhvr>
                                      <p:to>
                                        <p:strVal val="visible"/>
                                      </p:to>
                                    </p:set>
                                    <p:animEffect transition="in" filter="wipe(down)">
                                      <p:cBhvr>
                                        <p:cTn id="20" dur="290">
                                          <p:stCondLst>
                                            <p:cond delay="0"/>
                                          </p:stCondLst>
                                        </p:cTn>
                                        <p:tgtEl>
                                          <p:spTgt spid="9224"/>
                                        </p:tgtEl>
                                      </p:cBhvr>
                                    </p:animEffect>
                                    <p:anim calcmode="lin" valueType="num">
                                      <p:cBhvr>
                                        <p:cTn id="21" dur="911" tmFilter="0,0; 0.14,0.36; 0.43,0.73; 0.71,0.91; 1.0,1.0">
                                          <p:stCondLst>
                                            <p:cond delay="0"/>
                                          </p:stCondLst>
                                        </p:cTn>
                                        <p:tgtEl>
                                          <p:spTgt spid="9224"/>
                                        </p:tgtEl>
                                        <p:attrNameLst>
                                          <p:attrName>ppt_x</p:attrName>
                                        </p:attrNameLst>
                                      </p:cBhvr>
                                      <p:tavLst>
                                        <p:tav tm="0">
                                          <p:val>
                                            <p:strVal val="#ppt_x-0.25"/>
                                          </p:val>
                                        </p:tav>
                                        <p:tav tm="100000">
                                          <p:val>
                                            <p:strVal val="#ppt_x"/>
                                          </p:val>
                                        </p:tav>
                                      </p:tavLst>
                                    </p:anim>
                                    <p:anim calcmode="lin" valueType="num">
                                      <p:cBhvr>
                                        <p:cTn id="22" dur="332" tmFilter="0.0,0.0; 0.25,0.07; 0.50,0.2; 0.75,0.467; 1.0,1.0">
                                          <p:stCondLst>
                                            <p:cond delay="0"/>
                                          </p:stCondLst>
                                        </p:cTn>
                                        <p:tgtEl>
                                          <p:spTgt spid="9224"/>
                                        </p:tgtEl>
                                        <p:attrNameLst>
                                          <p:attrName>ppt_y</p:attrName>
                                        </p:attrNameLst>
                                      </p:cBhvr>
                                      <p:tavLst>
                                        <p:tav tm="0" fmla="#ppt_y-sin(pi*$)/3">
                                          <p:val>
                                            <p:fltVal val="0.5"/>
                                          </p:val>
                                        </p:tav>
                                        <p:tav tm="100000">
                                          <p:val>
                                            <p:fltVal val="1"/>
                                          </p:val>
                                        </p:tav>
                                      </p:tavLst>
                                    </p:anim>
                                    <p:anim calcmode="lin" valueType="num">
                                      <p:cBhvr>
                                        <p:cTn id="23" dur="332" tmFilter="0, 0; 0.125,0.2665; 0.25,0.4; 0.375,0.465; 0.5,0.5;  0.625,0.535; 0.75,0.6; 0.875,0.7335; 1,1">
                                          <p:stCondLst>
                                            <p:cond delay="332"/>
                                          </p:stCondLst>
                                        </p:cTn>
                                        <p:tgtEl>
                                          <p:spTgt spid="9224"/>
                                        </p:tgtEl>
                                        <p:attrNameLst>
                                          <p:attrName>ppt_y</p:attrName>
                                        </p:attrNameLst>
                                      </p:cBhvr>
                                      <p:tavLst>
                                        <p:tav tm="0" fmla="#ppt_y-sin(pi*$)/9">
                                          <p:val>
                                            <p:fltVal val="0"/>
                                          </p:val>
                                        </p:tav>
                                        <p:tav tm="100000">
                                          <p:val>
                                            <p:fltVal val="1"/>
                                          </p:val>
                                        </p:tav>
                                      </p:tavLst>
                                    </p:anim>
                                    <p:anim calcmode="lin" valueType="num">
                                      <p:cBhvr>
                                        <p:cTn id="24" dur="166" tmFilter="0, 0; 0.125,0.2665; 0.25,0.4; 0.375,0.465; 0.5,0.5;  0.625,0.535; 0.75,0.6; 0.875,0.7335; 1,1">
                                          <p:stCondLst>
                                            <p:cond delay="662"/>
                                          </p:stCondLst>
                                        </p:cTn>
                                        <p:tgtEl>
                                          <p:spTgt spid="9224"/>
                                        </p:tgtEl>
                                        <p:attrNameLst>
                                          <p:attrName>ppt_y</p:attrName>
                                        </p:attrNameLst>
                                      </p:cBhvr>
                                      <p:tavLst>
                                        <p:tav tm="0" fmla="#ppt_y-sin(pi*$)/27">
                                          <p:val>
                                            <p:fltVal val="0"/>
                                          </p:val>
                                        </p:tav>
                                        <p:tav tm="100000">
                                          <p:val>
                                            <p:fltVal val="1"/>
                                          </p:val>
                                        </p:tav>
                                      </p:tavLst>
                                    </p:anim>
                                    <p:anim calcmode="lin" valueType="num">
                                      <p:cBhvr>
                                        <p:cTn id="25" dur="82" tmFilter="0, 0; 0.125,0.2665; 0.25,0.4; 0.375,0.465; 0.5,0.5;  0.625,0.535; 0.75,0.6; 0.875,0.7335; 1,1">
                                          <p:stCondLst>
                                            <p:cond delay="828"/>
                                          </p:stCondLst>
                                        </p:cTn>
                                        <p:tgtEl>
                                          <p:spTgt spid="9224"/>
                                        </p:tgtEl>
                                        <p:attrNameLst>
                                          <p:attrName>ppt_y</p:attrName>
                                        </p:attrNameLst>
                                      </p:cBhvr>
                                      <p:tavLst>
                                        <p:tav tm="0" fmla="#ppt_y-sin(pi*$)/81">
                                          <p:val>
                                            <p:fltVal val="0"/>
                                          </p:val>
                                        </p:tav>
                                        <p:tav tm="100000">
                                          <p:val>
                                            <p:fltVal val="1"/>
                                          </p:val>
                                        </p:tav>
                                      </p:tavLst>
                                    </p:anim>
                                    <p:animScale>
                                      <p:cBhvr>
                                        <p:cTn id="26" dur="13">
                                          <p:stCondLst>
                                            <p:cond delay="325"/>
                                          </p:stCondLst>
                                        </p:cTn>
                                        <p:tgtEl>
                                          <p:spTgt spid="9224"/>
                                        </p:tgtEl>
                                      </p:cBhvr>
                                      <p:to x="100000" y="60000"/>
                                    </p:animScale>
                                    <p:animScale>
                                      <p:cBhvr>
                                        <p:cTn id="27" dur="83" decel="50000">
                                          <p:stCondLst>
                                            <p:cond delay="338"/>
                                          </p:stCondLst>
                                        </p:cTn>
                                        <p:tgtEl>
                                          <p:spTgt spid="9224"/>
                                        </p:tgtEl>
                                      </p:cBhvr>
                                      <p:to x="100000" y="100000"/>
                                    </p:animScale>
                                    <p:animScale>
                                      <p:cBhvr>
                                        <p:cTn id="28" dur="13">
                                          <p:stCondLst>
                                            <p:cond delay="656"/>
                                          </p:stCondLst>
                                        </p:cTn>
                                        <p:tgtEl>
                                          <p:spTgt spid="9224"/>
                                        </p:tgtEl>
                                      </p:cBhvr>
                                      <p:to x="100000" y="80000"/>
                                    </p:animScale>
                                    <p:animScale>
                                      <p:cBhvr>
                                        <p:cTn id="29" dur="83" decel="50000">
                                          <p:stCondLst>
                                            <p:cond delay="669"/>
                                          </p:stCondLst>
                                        </p:cTn>
                                        <p:tgtEl>
                                          <p:spTgt spid="9224"/>
                                        </p:tgtEl>
                                      </p:cBhvr>
                                      <p:to x="100000" y="100000"/>
                                    </p:animScale>
                                    <p:animScale>
                                      <p:cBhvr>
                                        <p:cTn id="30" dur="13">
                                          <p:stCondLst>
                                            <p:cond delay="821"/>
                                          </p:stCondLst>
                                        </p:cTn>
                                        <p:tgtEl>
                                          <p:spTgt spid="9224"/>
                                        </p:tgtEl>
                                      </p:cBhvr>
                                      <p:to x="100000" y="90000"/>
                                    </p:animScale>
                                    <p:animScale>
                                      <p:cBhvr>
                                        <p:cTn id="31" dur="83" decel="50000">
                                          <p:stCondLst>
                                            <p:cond delay="834"/>
                                          </p:stCondLst>
                                        </p:cTn>
                                        <p:tgtEl>
                                          <p:spTgt spid="9224"/>
                                        </p:tgtEl>
                                      </p:cBhvr>
                                      <p:to x="100000" y="100000"/>
                                    </p:animScale>
                                    <p:animScale>
                                      <p:cBhvr>
                                        <p:cTn id="32" dur="13">
                                          <p:stCondLst>
                                            <p:cond delay="904"/>
                                          </p:stCondLst>
                                        </p:cTn>
                                        <p:tgtEl>
                                          <p:spTgt spid="9224"/>
                                        </p:tgtEl>
                                      </p:cBhvr>
                                      <p:to x="100000" y="95000"/>
                                    </p:animScale>
                                    <p:animScale>
                                      <p:cBhvr>
                                        <p:cTn id="33" dur="83" decel="50000">
                                          <p:stCondLst>
                                            <p:cond delay="917"/>
                                          </p:stCondLst>
                                        </p:cTn>
                                        <p:tgtEl>
                                          <p:spTgt spid="9224"/>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9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txBox="1">
            <a:spLocks/>
          </p:cNvSpPr>
          <p:nvPr/>
        </p:nvSpPr>
        <p:spPr>
          <a:xfrm>
            <a:off x="214282" y="285728"/>
            <a:ext cx="4501734" cy="42862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CO" sz="2800" b="1" i="0" u="none" strike="noStrike" kern="1200" cap="none" spc="0" normalizeH="0" baseline="0" noProof="0" dirty="0" smtClean="0">
                <a:ln>
                  <a:noFill/>
                </a:ln>
                <a:solidFill>
                  <a:schemeClr val="accent1">
                    <a:lumMod val="75000"/>
                  </a:schemeClr>
                </a:solidFill>
                <a:effectLst/>
                <a:uLnTx/>
                <a:uFillTx/>
                <a:latin typeface="+mj-lt"/>
                <a:ea typeface="+mj-ea"/>
                <a:cs typeface="+mj-cs"/>
              </a:rPr>
              <a:t>DEFINICIÓN DEL PROBLEMA</a:t>
            </a:r>
          </a:p>
        </p:txBody>
      </p:sp>
      <p:pic>
        <p:nvPicPr>
          <p:cNvPr id="25602" name="Picture 2" descr="http://www.bucaramanga.gov.co/images/imebu.png"/>
          <p:cNvPicPr>
            <a:picLocks noChangeAspect="1" noChangeArrowheads="1"/>
          </p:cNvPicPr>
          <p:nvPr/>
        </p:nvPicPr>
        <p:blipFill>
          <a:blip r:embed="rId2"/>
          <a:srcRect/>
          <a:stretch>
            <a:fillRect/>
          </a:stretch>
        </p:blipFill>
        <p:spPr bwMode="auto">
          <a:xfrm>
            <a:off x="500034" y="1357298"/>
            <a:ext cx="3720726" cy="1428760"/>
          </a:xfrm>
          <a:prstGeom prst="rect">
            <a:avLst/>
          </a:prstGeom>
          <a:noFill/>
        </p:spPr>
      </p:pic>
      <p:pic>
        <p:nvPicPr>
          <p:cNvPr id="25604" name="Picture 4" descr="http://www.sintramites.com/renovnet/Imagenes/logo_camara.png"/>
          <p:cNvPicPr>
            <a:picLocks noChangeAspect="1" noChangeArrowheads="1"/>
          </p:cNvPicPr>
          <p:nvPr/>
        </p:nvPicPr>
        <p:blipFill>
          <a:blip r:embed="rId3"/>
          <a:srcRect/>
          <a:stretch>
            <a:fillRect/>
          </a:stretch>
        </p:blipFill>
        <p:spPr bwMode="auto">
          <a:xfrm>
            <a:off x="5072066" y="1500174"/>
            <a:ext cx="3500462" cy="1291156"/>
          </a:xfrm>
          <a:prstGeom prst="rect">
            <a:avLst/>
          </a:prstGeom>
          <a:noFill/>
        </p:spPr>
      </p:pic>
      <p:sp>
        <p:nvSpPr>
          <p:cNvPr id="25606" name="AutoShape 6" descr="data:image/jpeg;base64,/9j/4AAQSkZJRgABAQAAAQABAAD/2wCEAAkGBggGERUUERQVFBUUFRQaFBgUERwYHRQUHxwZIB8eIBIhHCYfFxkvJRoeKTksLzM1LCwxGR49NTE2NSk3LSkBCQoKDQsNGQ4OGTUkHiU1MDE0NTU1NTQ1NC81NDUuNTA1NTQ1NTY1NDU1NjQ0LCw0Lyw1KTQvNDUxLC4sNSwsKf/AABEIAC4AgAMBIgACEQEDEQH/xAAcAAADAAIDAQAAAAAAAAAAAAAABQYEBwEDCAL/xAAyEAACAQMDAgQFAwMFAAAAAAABAgMABBEFBhIhMRMiQWEHMlFxgUKRsSNyoRRSU2Lh/8QAGQEAAwEBAQAAAAAAAAAAAAAAAAEDAgQF/8QAIxEAAwEAAgEDBQEAAAAAAAAAAAECEQMxIRKRoSJBUWHwBP/aAAwDAQACEQMRAD8A3ezBBk9AO+fSpht+Q38phsYmunUZZlYJGo+plPcfbv6VLfFzdUkTCzjOBxDz4PdT8qfY4JP1wKzNLA2dopmHSadQ2fXk/Rf2Fdc8KUKq7fSJVT3EdNz8Wr6xdle1TyMVYLN1yO+DxwaodrfEjR90t4akxTf8UuAW/tbs/wDPtWnJpExikN5lWDKSrKQVZTgqw7EH0Ndlf5OOl48Mnw8lU8o9V5ozUn8M92Sbtsg8mPGiYxzY9WGMNj3BB++arK8qpctyzpDNGaMUYrIBmua4pJtndtrugzCNJE8CTg3iJx5Hr1H7du46fWmpbTaFq6HlFFFIYUUUUAFFFcZoA8+/FHxItVuQ36khK+68MfyDVRvLUzfaPGU7ILVvsnHiT9gacfFjY0+4UW5tl5TwghkHeWLvgf8AcHqPr1Fa72zum2gjNtdD+mOSqxU+QH5o3TuBn8ivV42uSJa7knS7NgJtjbcUAiMSvlRmUk82JGeYfPT6j0rTNzjkQDkAsAfqASM1aS6GXj4QahiDHRGkDBV+gfIPH2pKu24Ltxb2jtdXLYxwGI4l9WdvpVeL6N16CS0u/gHFIsd436TLGB/cF6/yKqt9bpvtIMFtaKrXN03GMv8ALGo7sR6/+GmWztsw7RtEgU8iMtI2PnkPVj9vp7AUp3ttXVNSnt7uyZBPbE4STorqff0PUj815/qi+Z0+v7B3vp8GTo9jrm3/ABJb29FxEsRZh4ITg46kgjuuAelSVzr+6dZsptSFwLS3QO0ESxBmkUHALOexJqtt9N3Brttcx35ijMylI1hJYRqVOSWPzHJ/xUhc7K3rf6eLBjbJFEvlZXbM+D5VPTyD1z7CqcbndprdXsTrc8aWWjXOq3ekpJJKFuHty5lMYPEkEg+H2OBSDa+9Luy0iW+vH8U85PDAULyAIVR0HqwPX3rP3huCz29pkkTyRrOLdY1iWQFuZUDATvj3xWK+xp9T0KGzUiOURxOOXbxAeRB+mc1mVPp2l4b+Ae74/Aj3Dqe9NMtI7yS7Eck7xrHbpAuF59gWPUkDvVB8Rtzatt2K2WNxEJW4z3Ji5iLAHXh2yck/il2pbW3luJrV7gWyrayxERI584BHJy2MZwOg9zVFumLdksuLWO1mt2j4tHOSDzz1Y9MEdulabjZ6+4knj7MbTdautvWM91dXaXsS4MDxoFLDGMEjpyLHHtipjXtX3lZWK38l2ImlZPCt0hUgBz5cuepOOtNrf4ZXMekzWhkXxppPF6A8Ffy4UevHy9/esTVNqb03EluJxbItrJERGjn+rxIyxbGBgDoPc1qHxqt1d/An68Ge+Nb1zTDp8NtKFnnkCvyQFXIUZJHcLnr0rosNS3HomrQ2k9yLpJ4ndv6ITw8Z7Y9Mj/NNtW21f6pq1rcnh/p7aN8ebzGVs/ox27Vzb7av21mS9k4eEIFjhw2Wz05ZXHT1qaqFGeOn7m2q3f2Ul1exWg81Re47PaWvNyuIUL/71JR/y64J/NWN9pyXw61OXWx7KU5rkmnL1MsR8ezNiA5Ilb2NwcH9hVxtyTQdIThaxJEp78B1J927sfvS5diWVNtO2pbWfy9K3XJdeKYD9HEgyK+6640EQxXZUwCiiigDFl0uxmbm0UbP08xjUnp282M1lUUU9AKKKKQBRRRQAUUUUAf/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25608" name="AutoShape 8" descr="data:image/jpeg;base64,/9j/4AAQSkZJRgABAQAAAQABAAD/2wCEAAkGBggGERUUERQVFBUUFRQaFBgUERwYHRQUHxwZIB8eIBIhHCYfFxkvJRoeKTksLzM1LCwxGR49NTE2NSk3LSkBCQoKDQsNGQ4OGTUkHiU1MDE0NTU1NTQ1NC81NDUuNTA1NTQ1NTY1NDU1NjQ0LCw0Lyw1KTQvNDUxLC4sNSwsKf/AABEIAC4AgAMBIgACEQEDEQH/xAAcAAADAAIDAQAAAAAAAAAAAAAABQYEBwEDCAL/xAAyEAACAQMDAgQFAwMFAAAAAAABAgMABBEFBhIhMRMiQWEHMlFxgUKRsSNyoRRSU2Lh/8QAGQEAAwEBAQAAAAAAAAAAAAAAAAEDAgQF/8QAIxEAAwEAAgEDBQEAAAAAAAAAAAECEQMxIRKRoSJBUWHwBP/aAAwDAQACEQMRAD8A3ezBBk9AO+fSpht+Q38phsYmunUZZlYJGo+plPcfbv6VLfFzdUkTCzjOBxDz4PdT8qfY4JP1wKzNLA2dopmHSadQ2fXk/Rf2Fdc8KUKq7fSJVT3EdNz8Wr6xdle1TyMVYLN1yO+DxwaodrfEjR90t4akxTf8UuAW/tbs/wDPtWnJpExikN5lWDKSrKQVZTgqw7EH0Ndlf5OOl48Mnw8lU8o9V5ozUn8M92Sbtsg8mPGiYxzY9WGMNj3BB++arK8qpctyzpDNGaMUYrIBmua4pJtndtrugzCNJE8CTg3iJx5Hr1H7du46fWmpbTaFq6HlFFFIYUUUUAFFFcZoA8+/FHxItVuQ36khK+68MfyDVRvLUzfaPGU7ILVvsnHiT9gacfFjY0+4UW5tl5TwghkHeWLvgf8AcHqPr1Fa72zum2gjNtdD+mOSqxU+QH5o3TuBn8ivV42uSJa7knS7NgJtjbcUAiMSvlRmUk82JGeYfPT6j0rTNzjkQDkAsAfqASM1aS6GXj4QahiDHRGkDBV+gfIPH2pKu24Ltxb2jtdXLYxwGI4l9WdvpVeL6N16CS0u/gHFIsd436TLGB/cF6/yKqt9bpvtIMFtaKrXN03GMv8ALGo7sR6/+GmWztsw7RtEgU8iMtI2PnkPVj9vp7AUp3ttXVNSnt7uyZBPbE4STorqff0PUj815/qi+Z0+v7B3vp8GTo9jrm3/ABJb29FxEsRZh4ITg46kgjuuAelSVzr+6dZsptSFwLS3QO0ESxBmkUHALOexJqtt9N3Brttcx35ijMylI1hJYRqVOSWPzHJ/xUhc7K3rf6eLBjbJFEvlZXbM+D5VPTyD1z7CqcbndprdXsTrc8aWWjXOq3ekpJJKFuHty5lMYPEkEg+H2OBSDa+9Luy0iW+vH8U85PDAULyAIVR0HqwPX3rP3huCz29pkkTyRrOLdY1iWQFuZUDATvj3xWK+xp9T0KGzUiOURxOOXbxAeRB+mc1mVPp2l4b+Ae74/Aj3Dqe9NMtI7yS7Eck7xrHbpAuF59gWPUkDvVB8Rtzatt2K2WNxEJW4z3Ji5iLAHXh2yck/il2pbW3luJrV7gWyrayxERI584BHJy2MZwOg9zVFumLdksuLWO1mt2j4tHOSDzz1Y9MEdulabjZ6+4knj7MbTdautvWM91dXaXsS4MDxoFLDGMEjpyLHHtipjXtX3lZWK38l2ImlZPCt0hUgBz5cuepOOtNrf4ZXMekzWhkXxppPF6A8Ffy4UevHy9/esTVNqb03EluJxbItrJERGjn+rxIyxbGBgDoPc1qHxqt1d/An68Ge+Nb1zTDp8NtKFnnkCvyQFXIUZJHcLnr0rosNS3HomrQ2k9yLpJ4ndv6ITw8Z7Y9Mj/NNtW21f6pq1rcnh/p7aN8ebzGVs/ox27Vzb7av21mS9k4eEIFjhw2Wz05ZXHT1qaqFGeOn7m2q3f2Ul1exWg81Re47PaWvNyuIUL/71JR/y64J/NWN9pyXw61OXWx7KU5rkmnL1MsR8ezNiA5Ilb2NwcH9hVxtyTQdIThaxJEp78B1J927sfvS5diWVNtO2pbWfy9K3XJdeKYD9HEgyK+6640EQxXZUwCiiigDFl0uxmbm0UbP08xjUnp282M1lUUU9AKKKKQBRRRQAUUUUAf/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20" name="Picture 2" descr="http://industrialustabuca.herobo.com/Emprendimiento_clip_image002.jpg"/>
          <p:cNvPicPr>
            <a:picLocks noChangeAspect="1" noChangeArrowheads="1"/>
          </p:cNvPicPr>
          <p:nvPr/>
        </p:nvPicPr>
        <p:blipFill>
          <a:blip r:embed="rId4" cstate="print">
            <a:lum bright="20000"/>
          </a:blip>
          <a:srcRect l="6964" t="30159" r="14771" b="16646"/>
          <a:stretch>
            <a:fillRect/>
          </a:stretch>
        </p:blipFill>
        <p:spPr bwMode="auto">
          <a:xfrm>
            <a:off x="366971" y="3501008"/>
            <a:ext cx="4286280" cy="1428760"/>
          </a:xfrm>
          <a:prstGeom prst="rect">
            <a:avLst/>
          </a:prstGeom>
          <a:ln>
            <a:noFill/>
          </a:ln>
          <a:effectLst>
            <a:softEdge rad="112500"/>
          </a:effectLst>
        </p:spPr>
      </p:pic>
      <p:sp>
        <p:nvSpPr>
          <p:cNvPr id="3" name="Botón de acción: Inicio 2">
            <a:hlinkClick r:id="rId5" action="ppaction://hlinksldjump" highlightClick="1"/>
          </p:cNvPr>
          <p:cNvSpPr/>
          <p:nvPr/>
        </p:nvSpPr>
        <p:spPr>
          <a:xfrm>
            <a:off x="110550" y="5177352"/>
            <a:ext cx="463968" cy="504056"/>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O"/>
          </a:p>
        </p:txBody>
      </p:sp>
      <p:pic>
        <p:nvPicPr>
          <p:cNvPr id="4" name="Imagen 3"/>
          <p:cNvPicPr>
            <a:picLocks noChangeAspect="1"/>
          </p:cNvPicPr>
          <p:nvPr/>
        </p:nvPicPr>
        <p:blipFill>
          <a:blip r:embed="rId6"/>
          <a:stretch>
            <a:fillRect/>
          </a:stretch>
        </p:blipFill>
        <p:spPr>
          <a:xfrm>
            <a:off x="5183997" y="3501008"/>
            <a:ext cx="3276600" cy="1390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500" fill="hold"/>
                                        <p:tgtEl>
                                          <p:spTgt spid="25602"/>
                                        </p:tgtEl>
                                        <p:attrNameLst>
                                          <p:attrName>ppt_w</p:attrName>
                                        </p:attrNameLst>
                                      </p:cBhvr>
                                      <p:tavLst>
                                        <p:tav tm="0">
                                          <p:val>
                                            <p:fltVal val="0"/>
                                          </p:val>
                                        </p:tav>
                                        <p:tav tm="100000">
                                          <p:val>
                                            <p:strVal val="#ppt_w"/>
                                          </p:val>
                                        </p:tav>
                                      </p:tavLst>
                                    </p:anim>
                                    <p:anim calcmode="lin" valueType="num">
                                      <p:cBhvr>
                                        <p:cTn id="8" dur="500" fill="hold"/>
                                        <p:tgtEl>
                                          <p:spTgt spid="2560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25604"/>
                                        </p:tgtEl>
                                        <p:attrNameLst>
                                          <p:attrName>style.visibility</p:attrName>
                                        </p:attrNameLst>
                                      </p:cBhvr>
                                      <p:to>
                                        <p:strVal val="visible"/>
                                      </p:to>
                                    </p:set>
                                    <p:anim calcmode="lin" valueType="num">
                                      <p:cBhvr>
                                        <p:cTn id="13" dur="500" fill="hold"/>
                                        <p:tgtEl>
                                          <p:spTgt spid="25604"/>
                                        </p:tgtEl>
                                        <p:attrNameLst>
                                          <p:attrName>ppt_w</p:attrName>
                                        </p:attrNameLst>
                                      </p:cBhvr>
                                      <p:tavLst>
                                        <p:tav tm="0">
                                          <p:val>
                                            <p:fltVal val="0"/>
                                          </p:val>
                                        </p:tav>
                                        <p:tav tm="100000">
                                          <p:val>
                                            <p:strVal val="#ppt_w"/>
                                          </p:val>
                                        </p:tav>
                                      </p:tavLst>
                                    </p:anim>
                                    <p:anim calcmode="lin" valueType="num">
                                      <p:cBhvr>
                                        <p:cTn id="14" dur="500" fill="hold"/>
                                        <p:tgtEl>
                                          <p:spTgt spid="2560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2" descr="http://i00.i.aliimg.com/wsphoto/v0/633918328/Zbh-male-clothing-suit-vest-formal-dress-flower-girl-short-design-vest-grey.jpg"/>
          <p:cNvPicPr>
            <a:picLocks noChangeAspect="1" noChangeArrowheads="1"/>
          </p:cNvPicPr>
          <p:nvPr/>
        </p:nvPicPr>
        <p:blipFill>
          <a:blip r:embed="rId2"/>
          <a:srcRect l="21312" r="19672"/>
          <a:stretch>
            <a:fillRect/>
          </a:stretch>
        </p:blipFill>
        <p:spPr bwMode="auto">
          <a:xfrm>
            <a:off x="5489864" y="794842"/>
            <a:ext cx="2792088" cy="4482036"/>
          </a:xfrm>
          <a:prstGeom prst="rect">
            <a:avLst/>
          </a:prstGeom>
          <a:noFill/>
        </p:spPr>
      </p:pic>
      <p:sp>
        <p:nvSpPr>
          <p:cNvPr id="5" name="1 Título"/>
          <p:cNvSpPr txBox="1">
            <a:spLocks/>
          </p:cNvSpPr>
          <p:nvPr/>
        </p:nvSpPr>
        <p:spPr>
          <a:xfrm>
            <a:off x="214282" y="232071"/>
            <a:ext cx="3143272" cy="42862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CO" sz="2800" b="1" i="0" u="none" strike="noStrike" kern="1200" cap="none" spc="0" normalizeH="0" baseline="0" noProof="0" dirty="0" smtClean="0">
                <a:ln>
                  <a:noFill/>
                </a:ln>
                <a:solidFill>
                  <a:schemeClr val="accent1">
                    <a:lumMod val="75000"/>
                  </a:schemeClr>
                </a:solidFill>
                <a:effectLst/>
                <a:uLnTx/>
                <a:uFillTx/>
                <a:latin typeface="+mj-lt"/>
                <a:ea typeface="+mj-ea"/>
                <a:cs typeface="+mj-cs"/>
              </a:rPr>
              <a:t>JUSTIFICACIÓN</a:t>
            </a:r>
          </a:p>
        </p:txBody>
      </p:sp>
      <p:sp>
        <p:nvSpPr>
          <p:cNvPr id="2" name="Botón de acción: Inicio 1">
            <a:hlinkClick r:id="rId3" action="ppaction://hlinksldjump" highlightClick="1"/>
          </p:cNvPr>
          <p:cNvSpPr/>
          <p:nvPr/>
        </p:nvSpPr>
        <p:spPr>
          <a:xfrm>
            <a:off x="142964" y="4963653"/>
            <a:ext cx="467544" cy="432048"/>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O"/>
          </a:p>
        </p:txBody>
      </p:sp>
      <p:pic>
        <p:nvPicPr>
          <p:cNvPr id="7" name="Picture 2" descr="https://encrypted-tbn3.gstatic.com/images?q=tbn:ANd9GcQzwmvgVG-WdlJoMgk0q7gkh8NkY2NybFpjA0uLQp5l42lj0c_3wUZBXh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164" y="1220179"/>
            <a:ext cx="3398893" cy="211445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6" descr="http://www.sellosrenuso.com/images/sello_cancelado.jpg"/>
          <p:cNvPicPr>
            <a:picLocks noChangeAspect="1" noChangeArrowheads="1"/>
          </p:cNvPicPr>
          <p:nvPr/>
        </p:nvPicPr>
        <p:blipFill>
          <a:blip r:embed="rId5"/>
          <a:srcRect/>
          <a:stretch>
            <a:fillRect/>
          </a:stretch>
        </p:blipFill>
        <p:spPr bwMode="auto">
          <a:xfrm>
            <a:off x="934411" y="2564904"/>
            <a:ext cx="2101976" cy="2128417"/>
          </a:xfrm>
          <a:prstGeom prst="rect">
            <a:avLst/>
          </a:prstGeom>
          <a:noFill/>
        </p:spPr>
      </p:pic>
      <p:pic>
        <p:nvPicPr>
          <p:cNvPr id="8198" name="Picture 6" descr="http://us.cdn2.123rf.com/168nwm/nete/nete1103/nete110300048/9189540-bombilla-con-sol-que-significa-energia-solar.jpg"/>
          <p:cNvPicPr>
            <a:picLocks noChangeAspect="1" noChangeArrowheads="1"/>
          </p:cNvPicPr>
          <p:nvPr/>
        </p:nvPicPr>
        <p:blipFill>
          <a:blip r:embed="rId6"/>
          <a:srcRect/>
          <a:stretch>
            <a:fillRect/>
          </a:stretch>
        </p:blipFill>
        <p:spPr bwMode="auto">
          <a:xfrm>
            <a:off x="3209299" y="2060848"/>
            <a:ext cx="2286016" cy="22860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8194"/>
                                        </p:tgtEl>
                                        <p:attrNameLst>
                                          <p:attrName>style.visibility</p:attrName>
                                        </p:attrNameLst>
                                      </p:cBhvr>
                                      <p:to>
                                        <p:strVal val="visible"/>
                                      </p:to>
                                    </p:set>
                                    <p:animEffect transition="in" filter="wipe(down)">
                                      <p:cBhvr>
                                        <p:cTn id="15" dur="500"/>
                                        <p:tgtEl>
                                          <p:spTgt spid="8194"/>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8198"/>
                                        </p:tgtEl>
                                        <p:attrNameLst>
                                          <p:attrName>style.visibility</p:attrName>
                                        </p:attrNameLst>
                                      </p:cBhvr>
                                      <p:to>
                                        <p:strVal val="visible"/>
                                      </p:to>
                                    </p:set>
                                    <p:animEffect transition="in" filter="wipe(down)">
                                      <p:cBhvr>
                                        <p:cTn id="20" dur="580">
                                          <p:stCondLst>
                                            <p:cond delay="0"/>
                                          </p:stCondLst>
                                        </p:cTn>
                                        <p:tgtEl>
                                          <p:spTgt spid="8198"/>
                                        </p:tgtEl>
                                      </p:cBhvr>
                                    </p:animEffect>
                                    <p:anim calcmode="lin" valueType="num">
                                      <p:cBhvr>
                                        <p:cTn id="21" dur="1822" tmFilter="0,0; 0.14,0.36; 0.43,0.73; 0.71,0.91; 1.0,1.0">
                                          <p:stCondLst>
                                            <p:cond delay="0"/>
                                          </p:stCondLst>
                                        </p:cTn>
                                        <p:tgtEl>
                                          <p:spTgt spid="8198"/>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8198"/>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8198"/>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8198"/>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8198"/>
                                        </p:tgtEl>
                                        <p:attrNameLst>
                                          <p:attrName>ppt_y</p:attrName>
                                        </p:attrNameLst>
                                      </p:cBhvr>
                                      <p:tavLst>
                                        <p:tav tm="0" fmla="#ppt_y-sin(pi*$)/81">
                                          <p:val>
                                            <p:fltVal val="0"/>
                                          </p:val>
                                        </p:tav>
                                        <p:tav tm="100000">
                                          <p:val>
                                            <p:fltVal val="1"/>
                                          </p:val>
                                        </p:tav>
                                      </p:tavLst>
                                    </p:anim>
                                    <p:animScale>
                                      <p:cBhvr>
                                        <p:cTn id="26" dur="26">
                                          <p:stCondLst>
                                            <p:cond delay="650"/>
                                          </p:stCondLst>
                                        </p:cTn>
                                        <p:tgtEl>
                                          <p:spTgt spid="8198"/>
                                        </p:tgtEl>
                                      </p:cBhvr>
                                      <p:to x="100000" y="60000"/>
                                    </p:animScale>
                                    <p:animScale>
                                      <p:cBhvr>
                                        <p:cTn id="27" dur="166" decel="50000">
                                          <p:stCondLst>
                                            <p:cond delay="676"/>
                                          </p:stCondLst>
                                        </p:cTn>
                                        <p:tgtEl>
                                          <p:spTgt spid="8198"/>
                                        </p:tgtEl>
                                      </p:cBhvr>
                                      <p:to x="100000" y="100000"/>
                                    </p:animScale>
                                    <p:animScale>
                                      <p:cBhvr>
                                        <p:cTn id="28" dur="26">
                                          <p:stCondLst>
                                            <p:cond delay="1312"/>
                                          </p:stCondLst>
                                        </p:cTn>
                                        <p:tgtEl>
                                          <p:spTgt spid="8198"/>
                                        </p:tgtEl>
                                      </p:cBhvr>
                                      <p:to x="100000" y="80000"/>
                                    </p:animScale>
                                    <p:animScale>
                                      <p:cBhvr>
                                        <p:cTn id="29" dur="166" decel="50000">
                                          <p:stCondLst>
                                            <p:cond delay="1338"/>
                                          </p:stCondLst>
                                        </p:cTn>
                                        <p:tgtEl>
                                          <p:spTgt spid="8198"/>
                                        </p:tgtEl>
                                      </p:cBhvr>
                                      <p:to x="100000" y="100000"/>
                                    </p:animScale>
                                    <p:animScale>
                                      <p:cBhvr>
                                        <p:cTn id="30" dur="26">
                                          <p:stCondLst>
                                            <p:cond delay="1642"/>
                                          </p:stCondLst>
                                        </p:cTn>
                                        <p:tgtEl>
                                          <p:spTgt spid="8198"/>
                                        </p:tgtEl>
                                      </p:cBhvr>
                                      <p:to x="100000" y="90000"/>
                                    </p:animScale>
                                    <p:animScale>
                                      <p:cBhvr>
                                        <p:cTn id="31" dur="166" decel="50000">
                                          <p:stCondLst>
                                            <p:cond delay="1668"/>
                                          </p:stCondLst>
                                        </p:cTn>
                                        <p:tgtEl>
                                          <p:spTgt spid="8198"/>
                                        </p:tgtEl>
                                      </p:cBhvr>
                                      <p:to x="100000" y="100000"/>
                                    </p:animScale>
                                    <p:animScale>
                                      <p:cBhvr>
                                        <p:cTn id="32" dur="26">
                                          <p:stCondLst>
                                            <p:cond delay="1808"/>
                                          </p:stCondLst>
                                        </p:cTn>
                                        <p:tgtEl>
                                          <p:spTgt spid="8198"/>
                                        </p:tgtEl>
                                      </p:cBhvr>
                                      <p:to x="100000" y="95000"/>
                                    </p:animScale>
                                    <p:animScale>
                                      <p:cBhvr>
                                        <p:cTn id="33" dur="166" decel="50000">
                                          <p:stCondLst>
                                            <p:cond delay="1834"/>
                                          </p:stCondLst>
                                        </p:cTn>
                                        <p:tgtEl>
                                          <p:spTgt spid="819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1 Título"/>
          <p:cNvSpPr txBox="1">
            <a:spLocks/>
          </p:cNvSpPr>
          <p:nvPr/>
        </p:nvSpPr>
        <p:spPr>
          <a:xfrm>
            <a:off x="2633484" y="476672"/>
            <a:ext cx="3734156" cy="428628"/>
          </a:xfrm>
          <a:prstGeom prst="rect">
            <a:avLst/>
          </a:prstGeom>
        </p:spPr>
        <p:style>
          <a:lnRef idx="2">
            <a:schemeClr val="accent2"/>
          </a:lnRef>
          <a:fillRef idx="1">
            <a:schemeClr val="lt1"/>
          </a:fillRef>
          <a:effectRef idx="0">
            <a:schemeClr val="accent2"/>
          </a:effectRef>
          <a:fontRef idx="minor">
            <a:schemeClr val="dk1"/>
          </a:fontRef>
        </p:style>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CO" sz="2800" b="1" i="0" u="none" strike="noStrike" kern="1200" cap="none" spc="0" normalizeH="0" baseline="0" noProof="0" dirty="0" smtClean="0">
                <a:ln>
                  <a:noFill/>
                </a:ln>
                <a:solidFill>
                  <a:schemeClr val="accent1">
                    <a:lumMod val="75000"/>
                  </a:schemeClr>
                </a:solidFill>
                <a:effectLst/>
                <a:uLnTx/>
                <a:uFillTx/>
                <a:latin typeface="+mj-lt"/>
                <a:ea typeface="+mj-ea"/>
                <a:cs typeface="+mj-cs"/>
              </a:rPr>
              <a:t>OBJETIVO GENERAL</a:t>
            </a:r>
          </a:p>
        </p:txBody>
      </p:sp>
      <p:sp>
        <p:nvSpPr>
          <p:cNvPr id="6" name="5 Rectángulo redondeado"/>
          <p:cNvSpPr/>
          <p:nvPr/>
        </p:nvSpPr>
        <p:spPr>
          <a:xfrm>
            <a:off x="1500166" y="1285860"/>
            <a:ext cx="6000792" cy="2286016"/>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s-ES" dirty="0" smtClean="0"/>
              <a:t>Aplicar un Método de Intervención para el fortalecimiento de las microempresas en Santander mediante el diseño de un plan de acción del Centro de Emprendimiento y Desarrollo Empresarial – CEDE adscrito a la facultad de Ingeniería Industrial de la Universidad Santo Tomas. </a:t>
            </a:r>
            <a:endParaRPr lang="es-CO" dirty="0" smtClean="0"/>
          </a:p>
          <a:p>
            <a:pPr algn="ctr"/>
            <a:endParaRPr lang="es-CO" dirty="0"/>
          </a:p>
        </p:txBody>
      </p:sp>
      <p:sp>
        <p:nvSpPr>
          <p:cNvPr id="12290" name="AutoShape 2" descr="data:image/jpeg;base64,/9j/4AAQSkZJRgABAQAAAQABAAD/2wCEAAkGBxQQEBUUEhQQFRMQGRYVFRcYFRUVFxgYFhgWGRkVGBYYHSggGBolHRUXITEhJSkrLi4uFx8zODUsNygtLisBCgoKDg0OGRAQGy4kICU3LDcsNy8rMC0uLyw0LCwsNywuLC03NCwsNywvNywvLy8xMDctLCwsNDQsMiwsLCw3LP/AABEIAOEA4QMBIgACEQEDEQH/xAAcAAEAAgIDAQAAAAAAAAAAAAAABgcEBQIDCAH/xABGEAACAgEBBQQGBQkGBgMBAAABAgADEQQFBhIhMQcTQVEiUmFxgZEUMpKh0ggWI0Jik7HB0RVTgrLC8DNUY3Kz4XOi4jT/xAAaAQEAAgMBAAAAAAAAAAAAAAAAAwUBAgQG/8QALBEBAAIBAgMHAwUBAAAAAAAAAAECAwQREiExBRVBUWGR8BNxsRQigdHhof/aAAwDAQACEQMRAD8AvGIiAiIgIiICIiAiYmt2lTR/xbaq89OJ1X+JnPR66q4ZqsrsHmjBv4QMiIiAiIgIiICIiAiIgIiICIiAiIgIiICIiAiIgIiICIiAka3/AN5Bs7RWXZHGfRrHiztyAH3n2AE88YkllG/lC3v3+nTn3YUuB4cWWGfl/GBENJsnUbRLXWOzM3M5J+7JmsGq1Gzrw1Njo6HkQT8j7PZM7d/eg6ZSB0I/2Zp9q646iwt5wPSHZvvgNqabibAuqwtoH3MB7cf7yJLpQXYgLKdo8PPhurYH4DP8hL9gIiICIiAiIgIiICIiAiIgIiICIiAiIgIiICIiAiIgJBO1rdE7R0gaoZv0+WUeLKfrKPbyz8/EydxA8Z3UsjFWBBHIg9Zy0p4WBM9GdqG6Wmt0mo1RrUXaet7eIcg/AOIqwHUnGM9enXpIf2Pbl0auttVqKx+jsNa15YgsuOJmyenMYA8jnMDf9kGx2IOrsUqpXgqBGCR+s3u5Y+flLPnFECgAAAAYAAwAB0AHgJygIiICIiAiIgIiICIiAiIgIiICIiAiIgaTe7eWvZun760E8TcCDIUFiGYAseSjCnn8ACSAaj1/bfqj/wAKjSp5FjbZ+DPyEu/X6GrUVmu6uuytuqOoZTjmMg8pV/a3uCX09duzqVVtLxBqaUC8SNz4kRR6TA+HUgnyAgRfYXaptK+4J3un42zwIdN+jbAJ4S6vxLnGM4Ikv3N7Xk1LtXrK00/CpPehiauXUNkZT7xKdWjV6Du7bNPfW1jOlZspassSpBwSoLMePkD5cpPt1uzPW3UIzdzpltHE3eKz3ZJPI1cgvLwLZ58wDyAWl+fuzf8AntH+9T+s4ntA2Z/z2k/eLILb2LMemrpz7dKP5WTHfsRsPL6XpwPZpSD/AOWBIts9sWhp5U97qDzGVHd18v2rMEj2qrSEa7tv1bP+hq0aj1WW2w/a4k/yiTPYPYxoKMNebdS49c8Ff7tMZHvJm93j3B0ep0b0V0aeluE906VqprfHotlQCRnqPEZgVnt3tD12r0DV26OsVXgK1iM3NQwLAIc4yAR1PWdnZp2labQ1W06lLVV7rLUZV48B8eiyjnkY6jM0e6+22Vm0uqHD3S2VFT+q6kgg+3IxIdrauK0hfEmB6z2NtenWVC7T2JZW3Rl8COoIPNT7DgzOnnnc/a77C1tS3I9dOqrqezJyrq6g98o8GQkjzwGB8J6FRgQCCCDzBHMEHxgfYiICIiAiIgIiICIiAiIgIiICIiAiIgIiIHwifYiAiIgIiIHnvtm2WNLtZbk5DWILDj119B/mOA/EyL7o6L6Rrq6z+uyr9plUn5Eyx/yh6f8A+J/EG5PmKz/pkO7I6uPatXsIPyy3+mBbfa9uyur2azov6bRA21YHPhUemg96jp5qsxuxTeM6rRGiwg2aLhUHPWpxms/DDJ7kEsNlBGDzB5ESitzkOyN4m0pyKrS1C+XBZ+l059uPqZ88wL2iIgIiICIiAiJ16i9a0Z3ZVRASzE4AA6kk9IHZEhC9q2zO97s3MOeONqrBX9sjkPaeUmqOGAIIIIBBByCD0IPiIHKIiAiIgIiICIiAiIgIiICIiAiIgVF+UR/wNH/8tn/jkQ7D0ztQewN/ksky/KIUfRNKfEXsB7jU+f4CQDsX1gr2xSGIAsFijPixQ8I955j4wPTMqTts2UVt0+tr5NWrBm8mpYW0MceHHxLn/qCW3ID2waUvpayMYLlGycDDLx5PmB3UCabK1y6iiu5CCtyK4/xAHEypUnZJvdptLs0Vaq+uo1ueAO2Dw2KlhGPLidvgRLS2ftCrUILKbK7EPRkYMPmIGTOFlqr9Yge8gfxnRtTWCiiy1ulKM5/wgn+UojbIr2xYXe9sqvEeI+iD6qL0Ahh6ABzNDvbt46VAtQrN9gYpxnCALjLtjmeoGB1zKj7Jdv6jS65dKXazS3Ma8Ekit8EqyZ6AkYI6c/ZJX227Bvtrq1OnDt9HDrYigluBuE8YA64K8/YYZlGdV2ibW0Ni2ajubaXP1O7VMj9ll5g+/Ml/aDvF3myNPrKF46LHqscEfqkNgMPY/CD7RKPv1uq1rJQBba/JURQS3s5eHvM9B7O0tOyNhpVruBq6a+G5T6Ss9hJNYH63pOQIFMbS2zRrK1Q1pXYSS1ku3sorddk6cWEnHH3ZPXuu8bu/hw4x7MSCdmG62y9oCy10VrktsP0fjt7uuviPdjDH9KOHBJPL0gCAZc6qFGAAAOQA5AAeEDlE1+q2zVXy4uI+S8/v6TpO8enVSzv3aqMkuMAfHpIP1OHi4OKN/ul+jk4eLhnZtp8dgASSABzJPICQG7te2ar8Ja8jOOMVNw+/zx8Jpd/N7dNqnqq77i0llRtJRsCxixUI3sXhJKnxIk6GZT+re3Qtb3S6vSmz1e9TPuHPnN1PMm8uydGunD0vl2/V64lo9hm17r9FZVcWb6MwWtmyTwMMhcnrjBx7MQysqIiAiIgIiICIiAiIgUv+UHqfT0yeAq1D49pNSg+8c/nK63j2C+zV0GprY51NFOqQkc1tAV2X3Ash+Jk//KEr/T6Y+tTqB8mqP85y7SdH3u7ezbh1pTS591lAUj7XB8oFwbG2gup09N6fVvrSwe51DY++Qbtp1dQ0aVPYa7XYvXjxCgpYOnpehaRgc+efCZvYvre+2Lp8nJp7yo+5LG4R9krJJvNsRNdpbKLMYtUgNgEq3UMM+RAgeTPpJ5FwCGZmb25wCB5AALiS/sv2y+j2mgqZjTcypYv6rK5ADY9YEg598028e6Ws0Nhrups6nhdQWR/DKkfDl1kz7IdxNS+qTU6it6qKSGAcFWsYc1AU8woOCSfLEC99dpVuqet+a2qyN7mBB/jPM+9O5ms2bdwcLvXYSKnTn3g8F4Rz48fq4np12wCT0HMzzrvxvzqG2muoRUU6EnuA2XXhtQYZk5DiZTnPtHqgwJH2Sbl6tb11GqRqaqiWrRxh3fBAYr1VRnPPmTiTrtL3rOzdJxVqWssPCCMDgUkA2cwRkFgByPNhnlM7cXeX+0tGt5CrYC1dqqcqHTqVJ58JBDDPg0i/azs/6clSU2Vhl4lfJJHCWrf9UHJ4ql5SPJmpije8xDemO952rG7B7Ed6K7avobVhL6lZu84i7XYILsxYZDZccskY6dJIe1nSPdoOGsBmLEcPLmHrsTPPpgspz4YkJ3Q3Zr0NguFtjXji9LkiDiBDYUew+JM3ms1Atbk4c+PpBj/GVObtisRP0q7+vh/f4d+Ls20ztknb8o12bbBv0GoOoZ6geF07oZbIbh5s2QBzVTgZ6DnJft/edahnUW4B6KPH3KOvxmAgKnPiJELNu6fUZW1fTdzxMfAA4AHlINJOXX2t9S21Y8I5fP5S6qtNHEcFd5nzb/Qb8aO5+AWFCeQ41Kg+49J0b27ZSi+pbV46yrPjwLZwCfPAz85Cd9tBpq+HuCDy5zbbO2Ydfs2tbWxZUzd055+jgei3mOYnZ+jw6XJGaOkdd/Dflu5p1GTUUnF4z82cNq6jQ2aZmAAuPgMSP7vbEfV12KpChDxIT0z0K+wEfeonVZu3d33clqQ+OLHGfq5xxY4fbLE3X2Muj03Ni7McnlgZ6BVHv8506nV1x0/ZO9p6eKLBppvb90bRHVDdg7jarWalqK2oD04NnE7YQHocBeefZPRO6mwF0GnFQPG3V3xjibGOQ8B4ASnN3d5Ll2vWa0qCmwVW8LcRZH4EILA8JKlVYYHVSMnMvydOPimscXVBfh3nh6ERE3akREBERAREQERNBtnbzU2hUVWC/Xznr6oPh98hz56Ya8V55JMWK2W3DVAPygqfQ0j+2+v7SK3+ic9Uw1G5qn+7pr+B09qg/wCSZfa7Ymt2SbEytukdLeE8jjnW5HmAthPL1ZFd09pce6m0KT105dR/22lGB+0z/Kb48lMleKk7w1vS1J2tG0pL+TxaToNQp6LqDj/FXXkfz+MtOxwoJJACgknyA6mVd+TymNnXn1tS2PhVTLL2hT3lNiZxxoy58uJSP5zdq87777/26raS6ijh7nZz/oFccSM/pA2soIyTgY58go8zLb7Md+DtWl+9Ra9RRwd4FzwMrglLFzkgHhYEZOMe0Sidkbl6uxMMgoQ44mt5Hl4hB6R+IAPnLB3O2ONAxai2xrHQVO31VKghuSc8Hl1ySOeOpnDn7RwYuW+8+nP/AB1YdFlyc4jaPVcWr1KIv6RlAPn4+4dTKA/MI2WE33ehyHDXzYqgCrl2GF5AeBliXEtkkkk+JOT85h8Mo9R21mvyxxwx7ys8HZuOOd53/D5sXQV6ao10AqjHiYcTHibAHE2TzOAB8J2aleeZ9o6zsur4lI8wR85Vze2S295d0VjFyrCI7ZZNRV6NhyxICg4HvOJCts7Au0WLAxUnmCCQZg3amzT3MpyGrYgj3Gc9t7yWalQrHkJ7vHStKxWkbRDytrWtabWneZWH2f7cbV1EW87Ksel6w8/fIlvju1ZTc9lKs9Tkt6IyVJ5kED2zcdkaswtwPRXGWPIZOeWZJt5NPwqCjMcn0vBfh4n3mUd7/pdXb6ccp23j19PnitcdP1GCOOecdJU6mgvubhCWe9gVA95aW5sbZv0XRIhIZx6TN4DPgo8h5yKbKVFtNQcMb+O0c88LcRGOJsDBXh8cDhPPy5bzbw3VVDTlTXYeE/WrchBnBDVWMOeByPMcPtnZqsebUWjHEbV5bz8/CDBfDhjjmd7c9o+fl1bf2jwanBrPeFqyGY4PCMg8uoBBI5469OhmJvRvDY6/RvRC1Oxcq4ck8wFLgDB5nK+GeeTMbcfdm3amtCgsK0w99pyeFfLPizYwB/SZug0f9t7ZCD0arnLED9TT1fqjHQlQq59Zszupgx122jp0cls17b7z16pZ2J7lM7jX3gitSfo6dOMjl3pHqjw8yM+WbwnXp6FrRUQBUQBVUcgABgADyxOySoyIiAiIgIiICIiBjbQ1XdIW8eg9pkRfmcnqeZm12tqO8fA+qvIfzM1zLPLdpZ/rZNo6R83W+kx8Fd56ywNoaMXVWVN9W1WQ+5gRn75R+w9e+no2hp25d/UisPKym5f6uJfZEozejThdq6mschazL7jait/madPYt53vT7Si19eVbJ/2MbxdzoLalUF1vZiSegdEwcDr9U/KSm3X23kl3YgeHRfkOUqLQXnZhptCqwdCt4RiRZ6WQ2SPrL8paeydoV6moWVHKnlgjBB6lWHgeY+YmnbEaitt954J9vtKXs++Ga7RH7gjM+UVBTkADM72rhK557mt+KNnZOs1zsnyZaROziqYn2GaYmr1GFODz9kzETPRnqi2+WxaNQ5LZW0dGXqR+1IPpNgVtdZWzW5pxkYVeIHnkEE8unl9YSwdQC/PmT7sn5SJbY2mldtfo4s4ybQTzA4ODhIHQ4wceaieo7NnPbFNd+URynyn57KjWxhpeJ25+P2SvYN9emoIytddeWPQD2kk9fDrNRvVvmue7qSq1SuSWIZDnp0OGGMH446zO1G7Oufhv0+ka6pcWUuNUi5zzD9zjmffmVpq+M2MG9KxmIbHi+ccIx7f98p06fQRS/1ck72c+fWcdfp0jarfdnuit1u06kGSCc2kcgtf63T6uRkCdnaJpKKto2afRVkLUUpxxPY1lp6+k7E/WYLjplZc24279OwtnNdeQLSveah/EeVY+YGPEn3SEdmG7i7U19u0LshKLe8VAfrXuTZk/soGU4HUkeRBsXE2219Qm7myE0teDrdarF2HgeH9JYT5KCFUeZB8DN92MbFWrZ6allHf6zLs/Vu7BxWmfAcKg48yZD/yiFxfpW86bwPeHqP85cO7+nWrSUVpjgrqrVcdMBABAz4iICIiAiIgIiICYe0buFcDq38PGZbHAyfCanUniP8Av5f79s4tdn+nj2jrKXDXe3NrmSdTLM11nQ4nmbQtK2YOocICTyAlJ72X1LdZxpnVG9rHYMxUICOBR4E8IHhylm7+bSbSV1W8JapXxZg4xnARj7M5HvIlT6/ZNup2gtSsjveQ5KHiCo3MsxHTA/lLzsvFTHinLM9f+RHzdw6u9rXim3RvzsK81krWdRp7uJwiuqPW7ZJI4zgrxZPLzkt3F2Q+l0oWwcLueIrxcXDyAxkcs8s8uQzN9odKKkVB0QAD4eM7iJUavtHJnrNJ24d/528Fjg0lMdotHVwM4zmZwlXLthwssC9ZrdXtPHJZnavTCxcHIxzBE01uyrAwCgvxHA4euT0BHh/CSYqVtO0tt4iGJbrH4upxOvXbxUaZCbWAz0Xqx9wHM++Rza28SpqW07caJWzpa64LgrkHuwQQSCD15cvDqJFsbdR9opxaLauntVOq2aNFtrz4MM5B9uOcvtP2TNueXlHl4/4rs/aUV5Y+c/8AEN3u21adQ1auqiksGNbllyD148DiPQe/Pvmi2BsmzW6lKU62MASTyGTgZM7959mfQtTbp+8FrUnDuAVBfAJABJOBnHvzLx7F90xpNGNRYo7/AFPpgkc1Q9APLP8ADEvceOuOsVrG0Qp73te02t1lJttsNnbIt7s4+i6crWf2lThT4lsfOUh2N7vHVbSWxkZqdGC7MR6IsHJFJPVupx7JYHbzts06OvTjpqSWdv2aSjcPxJHwU+clHZnsddJsvTKBhrEW6w+JstAZifdkD3ATdq0Xbvn+zEwSB9Irz7cJaQD5jiCn3gTp7N9QNm7vDUsjvxF72C9cNZwBiT0UKqknwAJnPti2hRqNk3Cq6mxqbaeII6sVJsC+kAeX1j8p3diW2l1GzRQcd5oia2H7DEtW2PLGV96GBX3afvKm1DpSlb1PSLu8V2QjFhp4WDKSGX0Sc8uksXsd26b9GdLbyv2ee5ZT14ASE+XCyf4PbIVvpu1pG1ti0abVIEbFy1NUqniweJanGUVs8mB4ThuWRFu3foW201YrepNc6JbU2QeGzhRyeWCQwR8rkZzz5mBekREBERAREQEREDG1T+HlzP8AIfz+UwTNFr94nqtsrZQeB2A88Z5Z+GJj/nP+z94/pPMarWVvknffktceiy8MTH5b95jvNMd4x6p+6fDt9T4N904pyVlPXTZI8Gfq6FsQo6qyuCGVgCCD1BB5ETVaDYmn0vF3FVVfF9YqoBOOgJ6keydh22nk/wAh/WcG2rWfX+yv4ppNp2mInl901cNoneYZI6w0xf7Sr87PsL+OfDtGv1rPsL+OQ8M/JhLwyyDOBnT9Pr9Z/wB2v458+m1+s/7sfjmnBb5MNoiXdPhnV9Mr9Z/sD8c+fTK/Wb7H/wCpjgt8mG20tZtXdXSapy91R4262Vua7Pfkeix/7lM2e4m4uk0OqOqp1OoZlR1KWd2MK2CeLhUcQHCDy5cp8+lp6x+z/wC5xbVIfH7vP4yz0naefByt+6vrPP8AiXHn0FMnOI2lTuy9nW7V2lioFjqLmtYnkFRnL8Te5fD2T1XTWEUKoAVQAB5ADAEr7s42NpdNqbjQhDWoD1JCgEZVQegOR4+HhJ5tDUGqqywKzmtWYIv1mKgnhHtOMT1Gnz1z44vXopc2K2K3DZUH5Q7AtoUIxxd9lvZmkH+JMuOuoBAo+qAFHuxj+E8+do29z7T0tS20VJizjpsrs41dCjqRzAI54B93hiWn2Tby/T9nJxnN2mxTb5nhA4H/AMS4PvDeUmRK47QOz7UaRuLTVG/S+BVOO+teX6N8ek6DAw4BOOTdMnB3Qtt2JrNHfcHSnX1styuCpVRZwcTKenCe5fJ54dvOWdv7u3dfb3yd9bWFVe6rtaq2tlLZev01Vwwb0lJB9BcE9JWO9+zrbFWumna1rjIxdp73KhscQW18nhOB6OSPEEc8mF8bU2JRqwO+rVioIVwWSxQevBahDrnl0Imjo7ONnretxqsssQhlNt99oBHMHDuQ3xzNhuNRfXs3SpqgRelSq4JyRjkAT4nGMzewyREQEREBERAREQK53zp4dWx9dVb7uH/TNHLU2lsinUY71OIr0OSpHsyD0mB+aOl9Rv3j/wBZQajsnJfLa1ZjaVzg7Sx0xxW0TvCuolifmhpfUf8AeP8A1nz80NL6r/vH/rIO5s/nHvP9Ju9MPlPz+VeRLCO52m8rP3jTidzdN/1ftn+kdz5/OPef6Z70w+Uq/iT87l6fzu+3/wCpxO5Wn9a/7a/hmO59R6e/+HeeH19kCiTz8yaPXv8AtL+GfDuRR6+o+0n4JjujUenuz3ng9fZBIk6/Min+8v8Amn4ZxO49X97f80/DHdOo9Pc7ywevsg8Sb/mNV/e3/wD0/DITvjp30epFFPpFqxapsIHGAzBwpXAyuFJB9YTHdOp8o92e8sHnPsk/Z+n6a0+SKPmx/pJ1Kf7Gd7vpGqvotCI7IrVgEni4C3Fgn2MD7pcEvtDhthwxS3Xn+VNq8tcuWbV6KR7Sdy9LZqmbSavQ1Xuc26a25axxHmXQ8+EnqVIweuR46rdHVnYW11rttqsp1KUrc9bcSA2DKvn9mwOM+qxPsk72/ulZTa71UDV02u9nBmsXVNYxd1TvMLYhcs31gRxEcx0rXeTdXV6q4Lptn65FIC8NgUKvMnCsTwqmSTjiIBJxy5Trcr0lEwdhUWV6WhLiDbXXWthByCyqAxz48weczoZIiICIiAiIgIiICIiAiIgIiICIiAiIgIiICIiAkZ3+3TXaml7vIS6s8dFnP0XxjBxz4WHI/PqBJNKw7XltR6rHawaLHC7I7p3VnETluA/rghQx5AjHIkZEqm1extfsW6rVWUtU2ntCo/ErI5AJ4QVPNSoYdOntnprYm1K9Zp6r6jmu9Q6+Yz1U+0HII8wZ5i3j3ia2o0LbqLKMqwFtrWYZc8xn3yxvydtsOyanStkpUUtr/Z4ywdfdlQfeWgXLERAREQEREBERAREQEREBERAREQEREBERAREQEREBERAThbWHUqwDKwwQQCCD1BB6ic4gQ7Wdl+y7WydIi+yt7al+zWwH3Tf7C2Bp9DX3elprqU8zwjmx82Y82PtJmyiAiIgIiICIiAiIgIiICIiAiIgIiICIiAiIgIiICIiAiIgIiICIiAiIgIiICIiAiIgIiI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2292" name="AutoShape 4" descr="data:image/jpeg;base64,/9j/4AAQSkZJRgABAQAAAQABAAD/2wCEAAkGBxQQEBUUEhQQFRMQGRYVFRcYFRUVFxgYFhgWGRkVGBYYHSggGBolHRUXITEhJSkrLi4uFx8zODUsNygtLisBCgoKDg0OGRAQGy4kICU3LDcsNy8rMC0uLyw0LCwsNywuLC03NCwsNywvNywvLy8xMDctLCwsNDQsMiwsLCw3LP/AABEIAOEA4QMBIgACEQEDEQH/xAAcAAEAAgIDAQAAAAAAAAAAAAAABgcEBQIDCAH/xABGEAACAgEBBQQGBQkGBgMBAAABAgADEQQFBhIhMQcTQVEiUmFxgZEUMpKh0ggWI0Jik7HB0RVTgrLC8DNUY3Kz4XOi4jT/xAAaAQEAAgMBAAAAAAAAAAAAAAAAAwUBAgQG/8QALBEBAAIBAgMHAwUBAAAAAAAAAAECAwQREiExBRVBUWGR8BNxsRQigdHhof/aAAwDAQACEQMRAD8AvGIiAiIgIiICIiAiYmt2lTR/xbaq89OJ1X+JnPR66q4ZqsrsHmjBv4QMiIiAiIgIiICIiAiIgIiICIiAiIgIiICIiAiIgIiICIiAka3/AN5Bs7RWXZHGfRrHiztyAH3n2AE88YkllG/lC3v3+nTn3YUuB4cWWGfl/GBENJsnUbRLXWOzM3M5J+7JmsGq1Gzrw1Njo6HkQT8j7PZM7d/eg6ZSB0I/2Zp9q646iwt5wPSHZvvgNqabibAuqwtoH3MB7cf7yJLpQXYgLKdo8PPhurYH4DP8hL9gIiICIiAiIgIiICIiAiIgIiICIiAiIgIiICIiAiIgJBO1rdE7R0gaoZv0+WUeLKfrKPbyz8/EydxA8Z3UsjFWBBHIg9Zy0p4WBM9GdqG6Wmt0mo1RrUXaet7eIcg/AOIqwHUnGM9enXpIf2Pbl0auttVqKx+jsNa15YgsuOJmyenMYA8jnMDf9kGx2IOrsUqpXgqBGCR+s3u5Y+flLPnFECgAAAAYAAwAB0AHgJygIiICIiAiIgIiICIiAiIgIiICIiAiIgaTe7eWvZun760E8TcCDIUFiGYAseSjCnn8ACSAaj1/bfqj/wAKjSp5FjbZ+DPyEu/X6GrUVmu6uuytuqOoZTjmMg8pV/a3uCX09duzqVVtLxBqaUC8SNz4kRR6TA+HUgnyAgRfYXaptK+4J3un42zwIdN+jbAJ4S6vxLnGM4Ikv3N7Xk1LtXrK00/CpPehiauXUNkZT7xKdWjV6Du7bNPfW1jOlZspassSpBwSoLMePkD5cpPt1uzPW3UIzdzpltHE3eKz3ZJPI1cgvLwLZ58wDyAWl+fuzf8AntH+9T+s4ntA2Z/z2k/eLILb2LMemrpz7dKP5WTHfsRsPL6XpwPZpSD/AOWBIts9sWhp5U97qDzGVHd18v2rMEj2qrSEa7tv1bP+hq0aj1WW2w/a4k/yiTPYPYxoKMNebdS49c8Ff7tMZHvJm93j3B0ep0b0V0aeluE906VqprfHotlQCRnqPEZgVnt3tD12r0DV26OsVXgK1iM3NQwLAIc4yAR1PWdnZp2labQ1W06lLVV7rLUZV48B8eiyjnkY6jM0e6+22Vm0uqHD3S2VFT+q6kgg+3IxIdrauK0hfEmB6z2NtenWVC7T2JZW3Rl8COoIPNT7DgzOnnnc/a77C1tS3I9dOqrqezJyrq6g98o8GQkjzwGB8J6FRgQCCCDzBHMEHxgfYiICIiAiIgIiICIiAiIgIiICIiAiIgIiIHwifYiAiIgIiIHnvtm2WNLtZbk5DWILDj119B/mOA/EyL7o6L6Rrq6z+uyr9plUn5Eyx/yh6f8A+J/EG5PmKz/pkO7I6uPatXsIPyy3+mBbfa9uyur2azov6bRA21YHPhUemg96jp5qsxuxTeM6rRGiwg2aLhUHPWpxms/DDJ7kEsNlBGDzB5ESitzkOyN4m0pyKrS1C+XBZ+l059uPqZ88wL2iIgIiICIiAiJ16i9a0Z3ZVRASzE4AA6kk9IHZEhC9q2zO97s3MOeONqrBX9sjkPaeUmqOGAIIIIBBByCD0IPiIHKIiAiIgIiICIiAiIgIiICIiAiIgVF+UR/wNH/8tn/jkQ7D0ztQewN/ksky/KIUfRNKfEXsB7jU+f4CQDsX1gr2xSGIAsFijPixQ8I955j4wPTMqTts2UVt0+tr5NWrBm8mpYW0MceHHxLn/qCW3ID2waUvpayMYLlGycDDLx5PmB3UCabK1y6iiu5CCtyK4/xAHEypUnZJvdptLs0Vaq+uo1ueAO2Dw2KlhGPLidvgRLS2ftCrUILKbK7EPRkYMPmIGTOFlqr9Yge8gfxnRtTWCiiy1ulKM5/wgn+UojbIr2xYXe9sqvEeI+iD6qL0Ahh6ABzNDvbt46VAtQrN9gYpxnCALjLtjmeoGB1zKj7Jdv6jS65dKXazS3Ma8Ekit8EqyZ6AkYI6c/ZJX227Bvtrq1OnDt9HDrYigluBuE8YA64K8/YYZlGdV2ibW0Ni2ajubaXP1O7VMj9ll5g+/Ml/aDvF3myNPrKF46LHqscEfqkNgMPY/CD7RKPv1uq1rJQBba/JURQS3s5eHvM9B7O0tOyNhpVruBq6a+G5T6Ss9hJNYH63pOQIFMbS2zRrK1Q1pXYSS1ku3sorddk6cWEnHH3ZPXuu8bu/hw4x7MSCdmG62y9oCy10VrktsP0fjt7uuviPdjDH9KOHBJPL0gCAZc6qFGAAAOQA5AAeEDlE1+q2zVXy4uI+S8/v6TpO8enVSzv3aqMkuMAfHpIP1OHi4OKN/ul+jk4eLhnZtp8dgASSABzJPICQG7te2ar8Ja8jOOMVNw+/zx8Jpd/N7dNqnqq77i0llRtJRsCxixUI3sXhJKnxIk6GZT+re3Qtb3S6vSmz1e9TPuHPnN1PMm8uydGunD0vl2/V64lo9hm17r9FZVcWb6MwWtmyTwMMhcnrjBx7MQysqIiAiIgIiICIiAiIgUv+UHqfT0yeAq1D49pNSg+8c/nK63j2C+zV0GprY51NFOqQkc1tAV2X3Ash+Jk//KEr/T6Y+tTqB8mqP85y7SdH3u7ezbh1pTS591lAUj7XB8oFwbG2gup09N6fVvrSwe51DY++Qbtp1dQ0aVPYa7XYvXjxCgpYOnpehaRgc+efCZvYvre+2Lp8nJp7yo+5LG4R9krJJvNsRNdpbKLMYtUgNgEq3UMM+RAgeTPpJ5FwCGZmb25wCB5AALiS/sv2y+j2mgqZjTcypYv6rK5ADY9YEg598028e6Ws0Nhrups6nhdQWR/DKkfDl1kz7IdxNS+qTU6it6qKSGAcFWsYc1AU8woOCSfLEC99dpVuqet+a2qyN7mBB/jPM+9O5ms2bdwcLvXYSKnTn3g8F4Rz48fq4np12wCT0HMzzrvxvzqG2muoRUU6EnuA2XXhtQYZk5DiZTnPtHqgwJH2Sbl6tb11GqRqaqiWrRxh3fBAYr1VRnPPmTiTrtL3rOzdJxVqWssPCCMDgUkA2cwRkFgByPNhnlM7cXeX+0tGt5CrYC1dqqcqHTqVJ58JBDDPg0i/azs/6clSU2Vhl4lfJJHCWrf9UHJ4ql5SPJmpije8xDemO952rG7B7Ed6K7avobVhL6lZu84i7XYILsxYZDZccskY6dJIe1nSPdoOGsBmLEcPLmHrsTPPpgspz4YkJ3Q3Zr0NguFtjXji9LkiDiBDYUew+JM3ms1Atbk4c+PpBj/GVObtisRP0q7+vh/f4d+Ls20ztknb8o12bbBv0GoOoZ6geF07oZbIbh5s2QBzVTgZ6DnJft/edahnUW4B6KPH3KOvxmAgKnPiJELNu6fUZW1fTdzxMfAA4AHlINJOXX2t9S21Y8I5fP5S6qtNHEcFd5nzb/Qb8aO5+AWFCeQ41Kg+49J0b27ZSi+pbV46yrPjwLZwCfPAz85Cd9tBpq+HuCDy5zbbO2Ydfs2tbWxZUzd055+jgei3mOYnZ+jw6XJGaOkdd/Dflu5p1GTUUnF4z82cNq6jQ2aZmAAuPgMSP7vbEfV12KpChDxIT0z0K+wEfeonVZu3d33clqQ+OLHGfq5xxY4fbLE3X2Muj03Ni7McnlgZ6BVHv8506nV1x0/ZO9p6eKLBppvb90bRHVDdg7jarWalqK2oD04NnE7YQHocBeefZPRO6mwF0GnFQPG3V3xjibGOQ8B4ASnN3d5Ll2vWa0qCmwVW8LcRZH4EILA8JKlVYYHVSMnMvydOPimscXVBfh3nh6ERE3akREBERAREQERNBtnbzU2hUVWC/Xznr6oPh98hz56Ya8V55JMWK2W3DVAPygqfQ0j+2+v7SK3+ic9Uw1G5qn+7pr+B09qg/wCSZfa7Ymt2SbEytukdLeE8jjnW5HmAthPL1ZFd09pce6m0KT105dR/22lGB+0z/Kb48lMleKk7w1vS1J2tG0pL+TxaToNQp6LqDj/FXXkfz+MtOxwoJJACgknyA6mVd+TymNnXn1tS2PhVTLL2hT3lNiZxxoy58uJSP5zdq87777/26raS6ijh7nZz/oFccSM/pA2soIyTgY58go8zLb7Md+DtWl+9Ra9RRwd4FzwMrglLFzkgHhYEZOMe0Sidkbl6uxMMgoQ44mt5Hl4hB6R+IAPnLB3O2ONAxai2xrHQVO31VKghuSc8Hl1ySOeOpnDn7RwYuW+8+nP/AB1YdFlyc4jaPVcWr1KIv6RlAPn4+4dTKA/MI2WE33ehyHDXzYqgCrl2GF5AeBliXEtkkkk+JOT85h8Mo9R21mvyxxwx7ys8HZuOOd53/D5sXQV6ao10AqjHiYcTHibAHE2TzOAB8J2aleeZ9o6zsur4lI8wR85Vze2S295d0VjFyrCI7ZZNRV6NhyxICg4HvOJCts7Au0WLAxUnmCCQZg3amzT3MpyGrYgj3Gc9t7yWalQrHkJ7vHStKxWkbRDytrWtabWneZWH2f7cbV1EW87Ksel6w8/fIlvju1ZTc9lKs9Tkt6IyVJ5kED2zcdkaswtwPRXGWPIZOeWZJt5NPwqCjMcn0vBfh4n3mUd7/pdXb6ccp23j19PnitcdP1GCOOecdJU6mgvubhCWe9gVA95aW5sbZv0XRIhIZx6TN4DPgo8h5yKbKVFtNQcMb+O0c88LcRGOJsDBXh8cDhPPy5bzbw3VVDTlTXYeE/WrchBnBDVWMOeByPMcPtnZqsebUWjHEbV5bz8/CDBfDhjjmd7c9o+fl1bf2jwanBrPeFqyGY4PCMg8uoBBI5469OhmJvRvDY6/RvRC1Oxcq4ck8wFLgDB5nK+GeeTMbcfdm3amtCgsK0w99pyeFfLPizYwB/SZug0f9t7ZCD0arnLED9TT1fqjHQlQq59Zszupgx122jp0cls17b7z16pZ2J7lM7jX3gitSfo6dOMjl3pHqjw8yM+WbwnXp6FrRUQBUQBVUcgABgADyxOySoyIiAiIgIiICIiBjbQ1XdIW8eg9pkRfmcnqeZm12tqO8fA+qvIfzM1zLPLdpZ/rZNo6R83W+kx8Fd56ywNoaMXVWVN9W1WQ+5gRn75R+w9e+no2hp25d/UisPKym5f6uJfZEozejThdq6mschazL7jait/madPYt53vT7Si19eVbJ/2MbxdzoLalUF1vZiSegdEwcDr9U/KSm3X23kl3YgeHRfkOUqLQXnZhptCqwdCt4RiRZ6WQ2SPrL8paeydoV6moWVHKnlgjBB6lWHgeY+YmnbEaitt954J9vtKXs++Ga7RH7gjM+UVBTkADM72rhK557mt+KNnZOs1zsnyZaROziqYn2GaYmr1GFODz9kzETPRnqi2+WxaNQ5LZW0dGXqR+1IPpNgVtdZWzW5pxkYVeIHnkEE8unl9YSwdQC/PmT7sn5SJbY2mldtfo4s4ybQTzA4ODhIHQ4wceaieo7NnPbFNd+URynyn57KjWxhpeJ25+P2SvYN9emoIytddeWPQD2kk9fDrNRvVvmue7qSq1SuSWIZDnp0OGGMH446zO1G7Oufhv0+ka6pcWUuNUi5zzD9zjmffmVpq+M2MG9KxmIbHi+ccIx7f98p06fQRS/1ck72c+fWcdfp0jarfdnuit1u06kGSCc2kcgtf63T6uRkCdnaJpKKto2afRVkLUUpxxPY1lp6+k7E/WYLjplZc24279OwtnNdeQLSveah/EeVY+YGPEn3SEdmG7i7U19u0LshKLe8VAfrXuTZk/soGU4HUkeRBsXE2219Qm7myE0teDrdarF2HgeH9JYT5KCFUeZB8DN92MbFWrZ6allHf6zLs/Vu7BxWmfAcKg48yZD/yiFxfpW86bwPeHqP85cO7+nWrSUVpjgrqrVcdMBABAz4iICIiAiIgIiICYe0buFcDq38PGZbHAyfCanUniP8Av5f79s4tdn+nj2jrKXDXe3NrmSdTLM11nQ4nmbQtK2YOocICTyAlJ72X1LdZxpnVG9rHYMxUICOBR4E8IHhylm7+bSbSV1W8JapXxZg4xnARj7M5HvIlT6/ZNup2gtSsjveQ5KHiCo3MsxHTA/lLzsvFTHinLM9f+RHzdw6u9rXim3RvzsK81krWdRp7uJwiuqPW7ZJI4zgrxZPLzkt3F2Q+l0oWwcLueIrxcXDyAxkcs8s8uQzN9odKKkVB0QAD4eM7iJUavtHJnrNJ24d/528Fjg0lMdotHVwM4zmZwlXLthwssC9ZrdXtPHJZnavTCxcHIxzBE01uyrAwCgvxHA4euT0BHh/CSYqVtO0tt4iGJbrH4upxOvXbxUaZCbWAz0Xqx9wHM++Rza28SpqW07caJWzpa64LgrkHuwQQSCD15cvDqJFsbdR9opxaLauntVOq2aNFtrz4MM5B9uOcvtP2TNueXlHl4/4rs/aUV5Y+c/8AEN3u21adQ1auqiksGNbllyD148DiPQe/Pvmi2BsmzW6lKU62MASTyGTgZM7959mfQtTbp+8FrUnDuAVBfAJABJOBnHvzLx7F90xpNGNRYo7/AFPpgkc1Q9APLP8ADEvceOuOsVrG0Qp73te02t1lJttsNnbIt7s4+i6crWf2lThT4lsfOUh2N7vHVbSWxkZqdGC7MR6IsHJFJPVupx7JYHbzts06OvTjpqSWdv2aSjcPxJHwU+clHZnsddJsvTKBhrEW6w+JstAZifdkD3ATdq0Xbvn+zEwSB9Irz7cJaQD5jiCn3gTp7N9QNm7vDUsjvxF72C9cNZwBiT0UKqknwAJnPti2hRqNk3Cq6mxqbaeII6sVJsC+kAeX1j8p3diW2l1GzRQcd5oia2H7DEtW2PLGV96GBX3afvKm1DpSlb1PSLu8V2QjFhp4WDKSGX0Sc8uksXsd26b9GdLbyv2ee5ZT14ASE+XCyf4PbIVvpu1pG1ti0abVIEbFy1NUqniweJanGUVs8mB4ThuWRFu3foW201YrepNc6JbU2QeGzhRyeWCQwR8rkZzz5mBekREBERAREQEREDG1T+HlzP8AIfz+UwTNFr94nqtsrZQeB2A88Z5Z+GJj/nP+z94/pPMarWVvknffktceiy8MTH5b95jvNMd4x6p+6fDt9T4N904pyVlPXTZI8Gfq6FsQo6qyuCGVgCCD1BB5ETVaDYmn0vF3FVVfF9YqoBOOgJ6keydh22nk/wAh/WcG2rWfX+yv4ppNp2mInl901cNoneYZI6w0xf7Sr87PsL+OfDtGv1rPsL+OQ8M/JhLwyyDOBnT9Pr9Z/wB2v458+m1+s/7sfjmnBb5MNoiXdPhnV9Mr9Z/sD8c+fTK/Wb7H/wCpjgt8mG20tZtXdXSapy91R4262Vua7Pfkeix/7lM2e4m4uk0OqOqp1OoZlR1KWd2MK2CeLhUcQHCDy5cp8+lp6x+z/wC5xbVIfH7vP4yz0naefByt+6vrPP8AiXHn0FMnOI2lTuy9nW7V2lioFjqLmtYnkFRnL8Te5fD2T1XTWEUKoAVQAB5ADAEr7s42NpdNqbjQhDWoD1JCgEZVQegOR4+HhJ5tDUGqqywKzmtWYIv1mKgnhHtOMT1Gnz1z44vXopc2K2K3DZUH5Q7AtoUIxxd9lvZmkH+JMuOuoBAo+qAFHuxj+E8+do29z7T0tS20VJizjpsrs41dCjqRzAI54B93hiWn2Tby/T9nJxnN2mxTb5nhA4H/AMS4PvDeUmRK47QOz7UaRuLTVG/S+BVOO+teX6N8ek6DAw4BOOTdMnB3Qtt2JrNHfcHSnX1styuCpVRZwcTKenCe5fJ54dvOWdv7u3dfb3yd9bWFVe6rtaq2tlLZev01Vwwb0lJB9BcE9JWO9+zrbFWumna1rjIxdp73KhscQW18nhOB6OSPEEc8mF8bU2JRqwO+rVioIVwWSxQevBahDrnl0Imjo7ONnretxqsssQhlNt99oBHMHDuQ3xzNhuNRfXs3SpqgRelSq4JyRjkAT4nGMzewyREQEREBERAREQK53zp4dWx9dVb7uH/TNHLU2lsinUY71OIr0OSpHsyD0mB+aOl9Rv3j/wBZQajsnJfLa1ZjaVzg7Sx0xxW0TvCuolifmhpfUf8AeP8A1nz80NL6r/vH/rIO5s/nHvP9Ju9MPlPz+VeRLCO52m8rP3jTidzdN/1ftn+kdz5/OPef6Z70w+Uq/iT87l6fzu+3/wCpxO5Wn9a/7a/hmO59R6e/+HeeH19kCiTz8yaPXv8AtL+GfDuRR6+o+0n4JjujUenuz3ng9fZBIk6/Min+8v8Amn4ZxO49X97f80/DHdOo9Pc7ywevsg8Sb/mNV/e3/wD0/DITvjp30epFFPpFqxapsIHGAzBwpXAyuFJB9YTHdOp8o92e8sHnPsk/Z+n6a0+SKPmx/pJ1Kf7Gd7vpGqvotCI7IrVgEni4C3Fgn2MD7pcEvtDhthwxS3Xn+VNq8tcuWbV6KR7Sdy9LZqmbSavQ1Xuc26a25axxHmXQ8+EnqVIweuR46rdHVnYW11rttqsp1KUrc9bcSA2DKvn9mwOM+qxPsk72/ulZTa71UDV02u9nBmsXVNYxd1TvMLYhcs31gRxEcx0rXeTdXV6q4Lptn65FIC8NgUKvMnCsTwqmSTjiIBJxy5Trcr0lEwdhUWV6WhLiDbXXWthByCyqAxz48weczoZIiICIiAiIgIiICIiAiIgIiICIiAiIgIiICIiAkZ3+3TXaml7vIS6s8dFnP0XxjBxz4WHI/PqBJNKw7XltR6rHawaLHC7I7p3VnETluA/rghQx5AjHIkZEqm1extfsW6rVWUtU2ntCo/ErI5AJ4QVPNSoYdOntnprYm1K9Zp6r6jmu9Q6+Yz1U+0HII8wZ5i3j3ia2o0LbqLKMqwFtrWYZc8xn3yxvydtsOyanStkpUUtr/Z4ywdfdlQfeWgXLERAREQEREBERAREQEREBERAREQEREBERAREQEREBERAThbWHUqwDKwwQQCCD1BB6ic4gQ7Wdl+y7WydIi+yt7al+zWwH3Tf7C2Bp9DX3elprqU8zwjmx82Y82PtJmyiAiIgIiICIiAiIgIiICIiAiIgIiICIiAiIgIiICIiAiIgIiICIiAiIgIiICIiAiIgIiI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2294" name="AutoShape 6" descr="data:image/jpeg;base64,/9j/4AAQSkZJRgABAQAAAQABAAD/2wCEAAkGBxQQEBUUEhQQFRMQGRYVFRcYFRUVFxgYFhgWGRkVGBYYHSggGBolHRUXITEhJSkrLi4uFx8zODUsNygtLisBCgoKDg0OGRAQGy4kICU3LDcsNy8rMC0uLyw0LCwsNywuLC03NCwsNywvNywvLy8xMDctLCwsNDQsMiwsLCw3LP/AABEIAOEA4QMBIgACEQEDEQH/xAAcAAEAAgIDAQAAAAAAAAAAAAAABgcEBQIDCAH/xABGEAACAgEBBQQGBQkGBgMBAAABAgADEQQFBhIhMQcTQVEiUmFxgZEUMpKh0ggWI0Jik7HB0RVTgrLC8DNUY3Kz4XOi4jT/xAAaAQEAAgMBAAAAAAAAAAAAAAAAAwUBAgQG/8QALBEBAAIBAgMHAwUBAAAAAAAAAAECAwQREiExBRVBUWGR8BNxsRQigdHhof/aAAwDAQACEQMRAD8AvGIiAiIgIiICIiAiYmt2lTR/xbaq89OJ1X+JnPR66q4ZqsrsHmjBv4QMiIiAiIgIiICIiAiIgIiICIiAiIgIiICIiAiIgIiICIiAka3/AN5Bs7RWXZHGfRrHiztyAH3n2AE88YkllG/lC3v3+nTn3YUuB4cWWGfl/GBENJsnUbRLXWOzM3M5J+7JmsGq1Gzrw1Njo6HkQT8j7PZM7d/eg6ZSB0I/2Zp9q646iwt5wPSHZvvgNqabibAuqwtoH3MB7cf7yJLpQXYgLKdo8PPhurYH4DP8hL9gIiICIiAiIgIiICIiAiIgIiICIiAiIgIiICIiAiIgJBO1rdE7R0gaoZv0+WUeLKfrKPbyz8/EydxA8Z3UsjFWBBHIg9Zy0p4WBM9GdqG6Wmt0mo1RrUXaet7eIcg/AOIqwHUnGM9enXpIf2Pbl0auttVqKx+jsNa15YgsuOJmyenMYA8jnMDf9kGx2IOrsUqpXgqBGCR+s3u5Y+flLPnFECgAAAAYAAwAB0AHgJygIiICIiAiIgIiICIiAiIgIiICIiAiIgaTe7eWvZun760E8TcCDIUFiGYAseSjCnn8ACSAaj1/bfqj/wAKjSp5FjbZ+DPyEu/X6GrUVmu6uuytuqOoZTjmMg8pV/a3uCX09duzqVVtLxBqaUC8SNz4kRR6TA+HUgnyAgRfYXaptK+4J3un42zwIdN+jbAJ4S6vxLnGM4Ikv3N7Xk1LtXrK00/CpPehiauXUNkZT7xKdWjV6Du7bNPfW1jOlZspassSpBwSoLMePkD5cpPt1uzPW3UIzdzpltHE3eKz3ZJPI1cgvLwLZ58wDyAWl+fuzf8AntH+9T+s4ntA2Z/z2k/eLILb2LMemrpz7dKP5WTHfsRsPL6XpwPZpSD/AOWBIts9sWhp5U97qDzGVHd18v2rMEj2qrSEa7tv1bP+hq0aj1WW2w/a4k/yiTPYPYxoKMNebdS49c8Ff7tMZHvJm93j3B0ep0b0V0aeluE906VqprfHotlQCRnqPEZgVnt3tD12r0DV26OsVXgK1iM3NQwLAIc4yAR1PWdnZp2labQ1W06lLVV7rLUZV48B8eiyjnkY6jM0e6+22Vm0uqHD3S2VFT+q6kgg+3IxIdrauK0hfEmB6z2NtenWVC7T2JZW3Rl8COoIPNT7DgzOnnnc/a77C1tS3I9dOqrqezJyrq6g98o8GQkjzwGB8J6FRgQCCCDzBHMEHxgfYiICIiAiIgIiICIiAiIgIiICIiAiIgIiIHwifYiAiIgIiIHnvtm2WNLtZbk5DWILDj119B/mOA/EyL7o6L6Rrq6z+uyr9plUn5Eyx/yh6f8A+J/EG5PmKz/pkO7I6uPatXsIPyy3+mBbfa9uyur2azov6bRA21YHPhUemg96jp5qsxuxTeM6rRGiwg2aLhUHPWpxms/DDJ7kEsNlBGDzB5ESitzkOyN4m0pyKrS1C+XBZ+l059uPqZ88wL2iIgIiICIiAiJ16i9a0Z3ZVRASzE4AA6kk9IHZEhC9q2zO97s3MOeONqrBX9sjkPaeUmqOGAIIIIBBByCD0IPiIHKIiAiIgIiICIiAiIgIiICIiAiIgVF+UR/wNH/8tn/jkQ7D0ztQewN/ksky/KIUfRNKfEXsB7jU+f4CQDsX1gr2xSGIAsFijPixQ8I955j4wPTMqTts2UVt0+tr5NWrBm8mpYW0MceHHxLn/qCW3ID2waUvpayMYLlGycDDLx5PmB3UCabK1y6iiu5CCtyK4/xAHEypUnZJvdptLs0Vaq+uo1ueAO2Dw2KlhGPLidvgRLS2ftCrUILKbK7EPRkYMPmIGTOFlqr9Yge8gfxnRtTWCiiy1ulKM5/wgn+UojbIr2xYXe9sqvEeI+iD6qL0Ahh6ABzNDvbt46VAtQrN9gYpxnCALjLtjmeoGB1zKj7Jdv6jS65dKXazS3Ma8Ekit8EqyZ6AkYI6c/ZJX227Bvtrq1OnDt9HDrYigluBuE8YA64K8/YYZlGdV2ibW0Ni2ajubaXP1O7VMj9ll5g+/Ml/aDvF3myNPrKF46LHqscEfqkNgMPY/CD7RKPv1uq1rJQBba/JURQS3s5eHvM9B7O0tOyNhpVruBq6a+G5T6Ss9hJNYH63pOQIFMbS2zRrK1Q1pXYSS1ku3sorddk6cWEnHH3ZPXuu8bu/hw4x7MSCdmG62y9oCy10VrktsP0fjt7uuviPdjDH9KOHBJPL0gCAZc6qFGAAAOQA5AAeEDlE1+q2zVXy4uI+S8/v6TpO8enVSzv3aqMkuMAfHpIP1OHi4OKN/ul+jk4eLhnZtp8dgASSABzJPICQG7te2ar8Ja8jOOMVNw+/zx8Jpd/N7dNqnqq77i0llRtJRsCxixUI3sXhJKnxIk6GZT+re3Qtb3S6vSmz1e9TPuHPnN1PMm8uydGunD0vl2/V64lo9hm17r9FZVcWb6MwWtmyTwMMhcnrjBx7MQysqIiAiIgIiICIiAiIgUv+UHqfT0yeAq1D49pNSg+8c/nK63j2C+zV0GprY51NFOqQkc1tAV2X3Ash+Jk//KEr/T6Y+tTqB8mqP85y7SdH3u7ezbh1pTS591lAUj7XB8oFwbG2gup09N6fVvrSwe51DY++Qbtp1dQ0aVPYa7XYvXjxCgpYOnpehaRgc+efCZvYvre+2Lp8nJp7yo+5LG4R9krJJvNsRNdpbKLMYtUgNgEq3UMM+RAgeTPpJ5FwCGZmb25wCB5AALiS/sv2y+j2mgqZjTcypYv6rK5ADY9YEg598028e6Ws0Nhrups6nhdQWR/DKkfDl1kz7IdxNS+qTU6it6qKSGAcFWsYc1AU8woOCSfLEC99dpVuqet+a2qyN7mBB/jPM+9O5ms2bdwcLvXYSKnTn3g8F4Rz48fq4np12wCT0HMzzrvxvzqG2muoRUU6EnuA2XXhtQYZk5DiZTnPtHqgwJH2Sbl6tb11GqRqaqiWrRxh3fBAYr1VRnPPmTiTrtL3rOzdJxVqWssPCCMDgUkA2cwRkFgByPNhnlM7cXeX+0tGt5CrYC1dqqcqHTqVJ58JBDDPg0i/azs/6clSU2Vhl4lfJJHCWrf9UHJ4ql5SPJmpije8xDemO952rG7B7Ed6K7avobVhL6lZu84i7XYILsxYZDZccskY6dJIe1nSPdoOGsBmLEcPLmHrsTPPpgspz4YkJ3Q3Zr0NguFtjXji9LkiDiBDYUew+JM3ms1Atbk4c+PpBj/GVObtisRP0q7+vh/f4d+Ls20ztknb8o12bbBv0GoOoZ6geF07oZbIbh5s2QBzVTgZ6DnJft/edahnUW4B6KPH3KOvxmAgKnPiJELNu6fUZW1fTdzxMfAA4AHlINJOXX2t9S21Y8I5fP5S6qtNHEcFd5nzb/Qb8aO5+AWFCeQ41Kg+49J0b27ZSi+pbV46yrPjwLZwCfPAz85Cd9tBpq+HuCDy5zbbO2Ydfs2tbWxZUzd055+jgei3mOYnZ+jw6XJGaOkdd/Dflu5p1GTUUnF4z82cNq6jQ2aZmAAuPgMSP7vbEfV12KpChDxIT0z0K+wEfeonVZu3d33clqQ+OLHGfq5xxY4fbLE3X2Muj03Ni7McnlgZ6BVHv8506nV1x0/ZO9p6eKLBppvb90bRHVDdg7jarWalqK2oD04NnE7YQHocBeefZPRO6mwF0GnFQPG3V3xjibGOQ8B4ASnN3d5Ll2vWa0qCmwVW8LcRZH4EILA8JKlVYYHVSMnMvydOPimscXVBfh3nh6ERE3akREBERAREQERNBtnbzU2hUVWC/Xznr6oPh98hz56Ya8V55JMWK2W3DVAPygqfQ0j+2+v7SK3+ic9Uw1G5qn+7pr+B09qg/wCSZfa7Ymt2SbEytukdLeE8jjnW5HmAthPL1ZFd09pce6m0KT105dR/22lGB+0z/Kb48lMleKk7w1vS1J2tG0pL+TxaToNQp6LqDj/FXXkfz+MtOxwoJJACgknyA6mVd+TymNnXn1tS2PhVTLL2hT3lNiZxxoy58uJSP5zdq87777/26raS6ijh7nZz/oFccSM/pA2soIyTgY58go8zLb7Md+DtWl+9Ra9RRwd4FzwMrglLFzkgHhYEZOMe0Sidkbl6uxMMgoQ44mt5Hl4hB6R+IAPnLB3O2ONAxai2xrHQVO31VKghuSc8Hl1ySOeOpnDn7RwYuW+8+nP/AB1YdFlyc4jaPVcWr1KIv6RlAPn4+4dTKA/MI2WE33ehyHDXzYqgCrl2GF5AeBliXEtkkkk+JOT85h8Mo9R21mvyxxwx7ys8HZuOOd53/D5sXQV6ao10AqjHiYcTHibAHE2TzOAB8J2aleeZ9o6zsur4lI8wR85Vze2S295d0VjFyrCI7ZZNRV6NhyxICg4HvOJCts7Au0WLAxUnmCCQZg3amzT3MpyGrYgj3Gc9t7yWalQrHkJ7vHStKxWkbRDytrWtabWneZWH2f7cbV1EW87Ksel6w8/fIlvju1ZTc9lKs9Tkt6IyVJ5kED2zcdkaswtwPRXGWPIZOeWZJt5NPwqCjMcn0vBfh4n3mUd7/pdXb6ccp23j19PnitcdP1GCOOecdJU6mgvubhCWe9gVA95aW5sbZv0XRIhIZx6TN4DPgo8h5yKbKVFtNQcMb+O0c88LcRGOJsDBXh8cDhPPy5bzbw3VVDTlTXYeE/WrchBnBDVWMOeByPMcPtnZqsebUWjHEbV5bz8/CDBfDhjjmd7c9o+fl1bf2jwanBrPeFqyGY4PCMg8uoBBI5469OhmJvRvDY6/RvRC1Oxcq4ck8wFLgDB5nK+GeeTMbcfdm3amtCgsK0w99pyeFfLPizYwB/SZug0f9t7ZCD0arnLED9TT1fqjHQlQq59Zszupgx122jp0cls17b7z16pZ2J7lM7jX3gitSfo6dOMjl3pHqjw8yM+WbwnXp6FrRUQBUQBVUcgABgADyxOySoyIiAiIgIiICIiBjbQ1XdIW8eg9pkRfmcnqeZm12tqO8fA+qvIfzM1zLPLdpZ/rZNo6R83W+kx8Fd56ywNoaMXVWVN9W1WQ+5gRn75R+w9e+no2hp25d/UisPKym5f6uJfZEozejThdq6mschazL7jait/madPYt53vT7Si19eVbJ/2MbxdzoLalUF1vZiSegdEwcDr9U/KSm3X23kl3YgeHRfkOUqLQXnZhptCqwdCt4RiRZ6WQ2SPrL8paeydoV6moWVHKnlgjBB6lWHgeY+YmnbEaitt954J9vtKXs++Ga7RH7gjM+UVBTkADM72rhK557mt+KNnZOs1zsnyZaROziqYn2GaYmr1GFODz9kzETPRnqi2+WxaNQ5LZW0dGXqR+1IPpNgVtdZWzW5pxkYVeIHnkEE8unl9YSwdQC/PmT7sn5SJbY2mldtfo4s4ybQTzA4ODhIHQ4wceaieo7NnPbFNd+URynyn57KjWxhpeJ25+P2SvYN9emoIytddeWPQD2kk9fDrNRvVvmue7qSq1SuSWIZDnp0OGGMH446zO1G7Oufhv0+ka6pcWUuNUi5zzD9zjmffmVpq+M2MG9KxmIbHi+ccIx7f98p06fQRS/1ck72c+fWcdfp0jarfdnuit1u06kGSCc2kcgtf63T6uRkCdnaJpKKto2afRVkLUUpxxPY1lp6+k7E/WYLjplZc24279OwtnNdeQLSveah/EeVY+YGPEn3SEdmG7i7U19u0LshKLe8VAfrXuTZk/soGU4HUkeRBsXE2219Qm7myE0teDrdarF2HgeH9JYT5KCFUeZB8DN92MbFWrZ6allHf6zLs/Vu7BxWmfAcKg48yZD/yiFxfpW86bwPeHqP85cO7+nWrSUVpjgrqrVcdMBABAz4iICIiAiIgIiICYe0buFcDq38PGZbHAyfCanUniP8Av5f79s4tdn+nj2jrKXDXe3NrmSdTLM11nQ4nmbQtK2YOocICTyAlJ72X1LdZxpnVG9rHYMxUICOBR4E8IHhylm7+bSbSV1W8JapXxZg4xnARj7M5HvIlT6/ZNup2gtSsjveQ5KHiCo3MsxHTA/lLzsvFTHinLM9f+RHzdw6u9rXim3RvzsK81krWdRp7uJwiuqPW7ZJI4zgrxZPLzkt3F2Q+l0oWwcLueIrxcXDyAxkcs8s8uQzN9odKKkVB0QAD4eM7iJUavtHJnrNJ24d/528Fjg0lMdotHVwM4zmZwlXLthwssC9ZrdXtPHJZnavTCxcHIxzBE01uyrAwCgvxHA4euT0BHh/CSYqVtO0tt4iGJbrH4upxOvXbxUaZCbWAz0Xqx9wHM++Rza28SpqW07caJWzpa64LgrkHuwQQSCD15cvDqJFsbdR9opxaLauntVOq2aNFtrz4MM5B9uOcvtP2TNueXlHl4/4rs/aUV5Y+c/8AEN3u21adQ1auqiksGNbllyD148DiPQe/Pvmi2BsmzW6lKU62MASTyGTgZM7959mfQtTbp+8FrUnDuAVBfAJABJOBnHvzLx7F90xpNGNRYo7/AFPpgkc1Q9APLP8ADEvceOuOsVrG0Qp73te02t1lJttsNnbIt7s4+i6crWf2lThT4lsfOUh2N7vHVbSWxkZqdGC7MR6IsHJFJPVupx7JYHbzts06OvTjpqSWdv2aSjcPxJHwU+clHZnsddJsvTKBhrEW6w+JstAZifdkD3ATdq0Xbvn+zEwSB9Irz7cJaQD5jiCn3gTp7N9QNm7vDUsjvxF72C9cNZwBiT0UKqknwAJnPti2hRqNk3Cq6mxqbaeII6sVJsC+kAeX1j8p3diW2l1GzRQcd5oia2H7DEtW2PLGV96GBX3afvKm1DpSlb1PSLu8V2QjFhp4WDKSGX0Sc8uksXsd26b9GdLbyv2ee5ZT14ASE+XCyf4PbIVvpu1pG1ti0abVIEbFy1NUqniweJanGUVs8mB4ThuWRFu3foW201YrepNc6JbU2QeGzhRyeWCQwR8rkZzz5mBekREBERAREQEREDG1T+HlzP8AIfz+UwTNFr94nqtsrZQeB2A88Z5Z+GJj/nP+z94/pPMarWVvknffktceiy8MTH5b95jvNMd4x6p+6fDt9T4N904pyVlPXTZI8Gfq6FsQo6qyuCGVgCCD1BB5ETVaDYmn0vF3FVVfF9YqoBOOgJ6keydh22nk/wAh/WcG2rWfX+yv4ppNp2mInl901cNoneYZI6w0xf7Sr87PsL+OfDtGv1rPsL+OQ8M/JhLwyyDOBnT9Pr9Z/wB2v458+m1+s/7sfjmnBb5MNoiXdPhnV9Mr9Z/sD8c+fTK/Wb7H/wCpjgt8mG20tZtXdXSapy91R4262Vua7Pfkeix/7lM2e4m4uk0OqOqp1OoZlR1KWd2MK2CeLhUcQHCDy5cp8+lp6x+z/wC5xbVIfH7vP4yz0naefByt+6vrPP8AiXHn0FMnOI2lTuy9nW7V2lioFjqLmtYnkFRnL8Te5fD2T1XTWEUKoAVQAB5ADAEr7s42NpdNqbjQhDWoD1JCgEZVQegOR4+HhJ5tDUGqqywKzmtWYIv1mKgnhHtOMT1Gnz1z44vXopc2K2K3DZUH5Q7AtoUIxxd9lvZmkH+JMuOuoBAo+qAFHuxj+E8+do29z7T0tS20VJizjpsrs41dCjqRzAI54B93hiWn2Tby/T9nJxnN2mxTb5nhA4H/AMS4PvDeUmRK47QOz7UaRuLTVG/S+BVOO+teX6N8ek6DAw4BOOTdMnB3Qtt2JrNHfcHSnX1styuCpVRZwcTKenCe5fJ54dvOWdv7u3dfb3yd9bWFVe6rtaq2tlLZev01Vwwb0lJB9BcE9JWO9+zrbFWumna1rjIxdp73KhscQW18nhOB6OSPEEc8mF8bU2JRqwO+rVioIVwWSxQevBahDrnl0Imjo7ONnretxqsssQhlNt99oBHMHDuQ3xzNhuNRfXs3SpqgRelSq4JyRjkAT4nGMzewyREQEREBERAREQK53zp4dWx9dVb7uH/TNHLU2lsinUY71OIr0OSpHsyD0mB+aOl9Rv3j/wBZQajsnJfLa1ZjaVzg7Sx0xxW0TvCuolifmhpfUf8AeP8A1nz80NL6r/vH/rIO5s/nHvP9Ju9MPlPz+VeRLCO52m8rP3jTidzdN/1ftn+kdz5/OPef6Z70w+Uq/iT87l6fzu+3/wCpxO5Wn9a/7a/hmO59R6e/+HeeH19kCiTz8yaPXv8AtL+GfDuRR6+o+0n4JjujUenuz3ng9fZBIk6/Min+8v8Amn4ZxO49X97f80/DHdOo9Pc7ywevsg8Sb/mNV/e3/wD0/DITvjp30epFFPpFqxapsIHGAzBwpXAyuFJB9YTHdOp8o92e8sHnPsk/Z+n6a0+SKPmx/pJ1Kf7Gd7vpGqvotCI7IrVgEni4C3Fgn2MD7pcEvtDhthwxS3Xn+VNq8tcuWbV6KR7Sdy9LZqmbSavQ1Xuc26a25axxHmXQ8+EnqVIweuR46rdHVnYW11rttqsp1KUrc9bcSA2DKvn9mwOM+qxPsk72/ulZTa71UDV02u9nBmsXVNYxd1TvMLYhcs31gRxEcx0rXeTdXV6q4Lptn65FIC8NgUKvMnCsTwqmSTjiIBJxy5Trcr0lEwdhUWV6WhLiDbXXWthByCyqAxz48weczoZIiICIiAiIgIiICIiAiIgIiICIiAiIgIiICIiAkZ3+3TXaml7vIS6s8dFnP0XxjBxz4WHI/PqBJNKw7XltR6rHawaLHC7I7p3VnETluA/rghQx5AjHIkZEqm1extfsW6rVWUtU2ntCo/ErI5AJ4QVPNSoYdOntnprYm1K9Zp6r6jmu9Q6+Yz1U+0HII8wZ5i3j3ia2o0LbqLKMqwFtrWYZc8xn3yxvydtsOyanStkpUUtr/Z4ywdfdlQfeWgXLERAREQEREBERAREQEREBERAREQEREBERAREQEREBERAThbWHUqwDKwwQQCCD1BB6ic4gQ7Wdl+y7WydIi+yt7al+zWwH3Tf7C2Bp9DX3elprqU8zwjmx82Y82PtJmyiAiIgIiICIiAiIgIiICIiAiIgIiICIiAiIgIiICIiAiIgIiICIiAiIgIiICIiAiIgIiI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2296" name="AutoShape 8" descr="data:image/jpeg;base64,/9j/4AAQSkZJRgABAQAAAQABAAD/2wCEAAkGBxQSEhQUEhQVFBIUFhgYFhUXFRYYFxcYFRgZGRUYGBgYHSggGBolGxgVIjEiJSkrLi4uGCA0OjMsNygtLisBCgoKDg0OGxAQGywkICYsLTA3Li4tNTYzLS03MDAyNCw1LzY1LywtNCw0LywsLC83LzI0KywsLC8vLCwsLDUsLP/AABEIAOEA4QMBIgACEQEDEQH/xAAcAAEAAgIDAQAAAAAAAAAAAAAABgcEBQEDCAL/xABKEAABAwIDBAYFCAgDBwUAAAABAAIDBBEFEiEGBzFBEyJRYXGBFDJSkZIWI0JiobHR0ggVcpOiwcLhJFOCMzRDc6Oy4kRUY2SD/8QAGgEBAAIDAQAAAAAAAAAAAAAAAAMFAQIEBv/EAC4RAQACAQIEBQMEAgMAAAAAAAABAgMEERIhMWEFFUFRkSJx8BOBodEj4RSxwf/aAAwDAQACEQMRAD8AvFERAREQEREBERAREQEREBERAREQEREBF01NUyNuaR7WN7XODR7yuijxeCY2imjkPY17SfcCgzUREBERAREQEREBERAREQEREBERAREQEREBERAREQEREBaLbPaRmH0z536ngxvtOPDyW9VNb+s8klPE2+UMc/zJt/SEFaYpjlTiM+aaRziTo2/VaOwDkFn1Ozk1MxszHOaRqCD2c1HaSYwyA9hUixba0yxBnIfagujdRtYa6ltK688JySDmdOq7tIIvr2hw1tczledNx1Q8YllbfK9js47mhxF/Mn3r0WgIiICIiAiIgIiICIiAiIgIiICIiAiIgIiICIiAiIgKC71MFfLC2eJuZ8F8zeZYeJHh/MqdIQg8d4i/M8m1u5YrGk6K997mxNO2nkrYow18di9guGuBIBItwNyD2cVzue2Spn0zKyWJpmL5AGnVrOjeWcDxddpOvaPFB2blNjnU0bqqduWSVtmNPEM4knx0+3tCtJcLlAREQEREBERAREQEREBERAREQEREBERAREQEREBERAWPXVscMbpJXtjjYLue4gNA7yVkKj94eOuxOvjw+na6WNjy3Kx1g57f9pK482s1Avpo482oMneTvQpamjlpaXPI6WzTIWljAA4EkB3WJ000HFanZLbuspYJWU1G18Wd8odI4jIHWzCzR1utc8vWVcejFj7PGo+9TXG9oRTwQxw8TGc3+pBsYd9ta1/zsdLl9kMlB+LpD9ymOC756OSwqGPgPNzfnY/4R0n8C2G7zYGCnomekwRyVMwzzGRjXkF2oj6wNg0EDTibnmuvHt0GHVFzGx1M884TZv7t12+6yDdt3g4Yf/XU/wC8A+9ffy9w3/31N+9Z+Krpu497b5ayIjlmpiT52lXfFuVcONXF5Uv4yIN1tjvZgpms9EDatz79Zr7RMtpq4A3PcFCcc3qYjHkOeFj5GCQRMpy5rWu9XNI99y62ugWzxjdXVsicI3w1LLOOUMMMgIBsGC5a437S3iq26Crqi6JtPK+WnjDXMbC50jWhxFnNy3aet46IJvh++2sGksNPJbiQJGe/rOt7lamwm2ceJRuLW5JIw3pGB2doz3y2dYey7QgEdliCa83O7Cyl0lTXxOEZaY44Zmauv67nRvGjbaC41uT2K3sLwmCmaWU8McLCblsbGsBPaQ0alBmoiICIiAiIgIiICIoZiW9DDoZTE6Zz3NNnGON72tI0ILmixI7roJmixsOxCOojbLC9skbuDmnT+x7lkoCIiAiIgIiIInvN2iNDQvew2mlIhi1tZz73cP2WhzvEBRjcTs4I6d9a8fO1BLYzb1YmG2n7TgT3gNWk3z1T6vEKahiPWaGt7R0tSQ1pP7LBm8CVcmFULKeGOGMWjiY1jR3NFh56IPOe9egEFfIGiwLy4f6wH/1FdO77CxWYpTRv1ZH864HgRELgfFkW+38xWrGO9prT9hH9K53CRZsQmd7FMR8T2flQX6iIgIiIC4DVyiAiIgIiIC09dtTRQv6OWqgjk9h0jQ7zF9Fpt7GLy02HSOgJEr3NjDhxaH+s4dhsDY96o7ZLC6WRrzUPyuGup1J7zzKD09BO17Q5jg5p1DmkEEdxHFdipvYbaGnpKlkUUmWnkY8ytc7qMcwFwkF/V4EHtuFJX738ND8ofK8X9dsRLPI8SPJGIlP0WmptqKaRgfFIJGnhlBJ8D2HuK7qfHInG1y39oW+3goJ1OKtuGbRv90sYck14oidnXtc2U0VUIL9MYJMluObIbW7+xedsGxCnpGuBY2bM0ZXeyV6eDgeCqnetsjhsME1UWiGpdcxhpfkll42MbTbrHQuFgC4EqdGyd0WNumZWTPaI6dmQ3tZuZrXGR3w5bqNS7zMRrp3CgDIoG+qCxr3uaODnF2gv2DgrB2PmpK7DHQ0gZFGY3wvYy/zb3ss7jq6975jqV5/dHV4ZM6GRropR1Tocrx7TDwc0jmEHobYraSScCKqDBPkzAs4OAIDrtPquBIvy1UtVMbk8FqHzvrZg9sQY5keYEZ3PIzOAP0Rbj2lc769o6jpRRwudHCGtdM5pILy++VpI1ygC9ud+5BcbJmu4EG3GxBsvtedcEw+LDzFP05BcLkxmxB77cR3Hir02UxcVdLFOPpg38WktP2hBtl8vcACSbAak9gHFfFVUsjaXyOaxjdS5xAA8SVANvNtaSWgqI6apjkkkDYrMdc2keGPt29UkeaCP7uqb03Fpq93WYDM9h5Z3O6GNvi2Ef9QK5FU24umIY92mURMIAOl5dTpyI6Ox71bKCjf0g2fPQH6jf+6RdX6PX+91f/IZ/wB5WP8ApB1gNbDG0glkALx2EvcW38tfNZf6OzR6RWHmIoh5F77/AHBBeiIiAiIgIiICIiAiIgwcawtlTC+F97OHEcWkcHDvBXnXbHYGpopW53xOZK/LG4FzS4ng0tsbHzI716YVIbz9oZhiQaWRmGDI1geSLOJZI9979Uk5Rex0b3rW2+3JmNt+aCYxs9LTU+ZxBc82fl4NaNct+dzqfALZ7NSUTacmUXlHBS7FqBtXTOabsNr6FrrEC/EGzhY8jzVaT7NzMlbFmjLn3yDMQXW46W05Lk0uq44muTlaN94dOo0/DO9OdZ6J/s3jsclU1kLModG7OBwJbbK7x4jzW1xXbCkp3ZHyZnji1gzEeNuCi9DgjqKlnka4OqHMtmHBjbi4Hf3qN7HUsMsp9IOnf29qgtpcWryzl35dOXrPv/5+zeubJpqRj9evP0W9s/tXHL/u8pB9g6H4ToVp95uFzYh0TxIxpiaWiNwcGuzOBJzAmx6rdLchqFoJMUpabOyMXcNWPHEEd6lsUvSta/2mg28QCuPV1yaDa2K08M+kunS8Gr3rkrzj1hm7mMPkgilbK0MIytDbg5uvI8uuDr67R/pWZvd2nhpKbonxCaSoa4Bpdlyt0a5+YAkEFwta3jotXTyCN13ODfFwC1+1+CR1+V0sj+ka3Kx7XBwy3JAIOhFyew96lweMRMf5a7d46fny0zeGzE7Y537N3ua2sfVU/o8ocX07WsbISD0jWtbmB+s27fJzbkm5WJvg2PqJyKikb0hyhssQtmOW+V7O02NiO4Lo3V4OaKeQzSsc0tdkIzC7pDHnuDoNI28yrF2ixplJSy1Lus2JmYAEdY8GtB73EDzVtiz48sb0tEq/Jivjna8bPNeEbLV1XN0DInhzbZuk6ojB+k4O1A8tV6V2awdtHSw07DcRNtm9onVx8ySV5/odvKt+JtrC2MzHLT5GZmMcwv0aeObmA49x5WXoygqmyxMkb6r2hw8CLqVoobfjjUktYKcuIp4bDKDo55Ac5zu2wIA81XUkurxGOrawPO7SCHeOYBXBvp2HqJZBV0rDKCB0sbRd7S0WD2j6QIABA1079KswjZyrqJOihgldJzBaW5e9xdbKO8oLb3FV0fzsZkzTyNa8MHBsbCSRYC468r9ToRw4K3XG2p4KN7AbLjD6RkRyulPWleBxe7iBzsNAPBZG3VcYMOrJQbObTyZT9YtLW/xEIPP+D4e7HcXlJcWsldJKXW1bEzqxAd9uib71utwtSRXNbwz08wd3lj4yL+Gq2/6OlAB6ZOeQjiB8Mz3/AHs9y0e4kF2IsP8A9ed3vfGP5oPRCIiAiIgIiICIiAiIgKqN9WxLp2em04Jkib87GPpsb9Jo5uaOXMDuVrrghB5U2a2hfAHMGUxyty9ZwaGnWxDyCGDU8rarbR4h/jCwx5pOkGUtcCbNBBAvYO1JPI6+AX3vHwQ4XieeCwjkIqIR9FpDuvGR7IcOHsvAWJvD2fdDJHWRg+iVobLGR/w3SNDzGbcCL6dvko7YaWmZmOcxs3rlvXlE90/dSdPBIx3VLwWh1rEHvHPXzVP1mEzwPILHHU9ZgLgfdw81JtktpZQDDrI95vHdzQTYG4zSPa0aAcddO9ZONxjSB7ujdI1z3agnqi7Wh0ZcPWtcgn1SFwabDm0+SaRG9Jnr7fn8uzPkxZqccztaPT3aLZ/Z2apkbna5kVxmc4EacwAeJVj7X4mKOmzMHX0azsFhxPgF1bMwB97ucGADKRYg/iPArE3pMc2labXYXWLhqBcG3h5rjtknVaqlMkfTG/Lv3/Ozo/T/AOPgtak859f6QjCsMnr3lznlx49Yn7AplgNOKZrg6QhzPo3JB9/BQDAsefTXyFc1eKSTPvqS7QAcyVe2rW1eGY3j2VMTaJ4qztK6KMh2Vw4EAjzXdiNMyaJ0UozROtmZcgEtN2nQ8QQCunBaYxwRNd6wY0Hxssio5Lwt5/TyT+nPSZ2l6iv+WsccdYQOq2DySCSllLbODwyTXUG4s9o08wfFXbsuWMpoImvaTHExh11u1oB0OvEFQjKsqHQDtVjp/Gc9OV/qj+flyZ/DcU86ckg2+2qGG0vTZekle4Rwx3sHPcCdTyaA1xPhbmqJw7eHUsxAYjIGdYNimjjBa18djbQk9YaEG/0QO1Tza6h9MDG1Ej7RFxjIPAvABuPpcB38ddSq5xHYmpjYeitUR8bs0fp2xnUnuaXK7weJYMu3Pae/99FZl0WXHz23js9OYdWsniZLGczJGhzT2gqG77ZS3CJ7fSdC0+BlZf7rea3O72kMOG0cbrhzYGZgeIc4ZiD3gm3ktRvqZfB6m3J0J900d1YORHt0DhBglVOdBmnkJ/5cTW/0KP8A6PsF6uR3+XSgfvJAf6EwnE+h2VqPakmfCP8A9XtDv4C4+S2m4prIKaoqZCc0j2xsA1JZCLmw7Mz3C59la3vWkcVp2hmtZtO0QuZFG6HaNz5QHNDYzoOJIPIk8FJFFg1GPNEzSeiTLhvina0CIinRCIiAiIgIiICIiCMbxcBbV0MwygzRNdJA62rZGDMLHkDax7QVAN3OMRYrQvwuq1eIy6J3MsB0IPJ7HEeII7CrlcL6Kgd0FMG41IxnqxNqmt/ZbIxjbeVkEQwuiZTYg2nrmZmRz9FM27m6OOXpGuaQRxa/Q8Fud7eCuoqxjYw4U5YOgJc51gB1mlziSTe51PNTDfbsgxp/WMd9XMZUNvobjJHIOwg5Wnt07DeWS0sGPYU29s5aLO5xTtAuO4X94IPYgqTZPbHI5kcjGNa4WzN6oJ5E30BJsCdON1KcRxGOeB2VzZI33BAIc025e9VNWUj4JJIZRlkicWuvpYt5+CsbDNmcRkyzOpCA5rQ+T0mNgcwAWd0NrHq6jT71X6nQRlt+pWdrOzT6ycdeC0b1Q7FsDijLS0vHSPDQxoDtTz1IsL2HmFK9ldn4IZA4kvlvpmGg8FqGYnEamRps5oDREb26zHlw7usbfCFKadrm2cWlp7HCxHbdQa6dRTDEb/eYT6SMF8s8vtCXLhzbrBoKm7esdVnNevK2iY6rno+REuxcotWJli1MYdxF7LhrbcFkSMuvlsZWObeLRs+o6qSKzo3lvb2eY4LV7zNpi7C545Gi8nRta4aa9I08PAE+S2dXUMiY58hAY0ak/YLcyTYAd6rDEcTGIzloZaCJr8jXkgF5FhI/KLi3IK98IjPa8cMzwx19vsq9ffDFJ4o+r0aCsxQ/q2Cn+iKmWZ3iI2Nb97lcOx+HdBRwRkWcIw5w+u/rv9xcR5Kl2Ufz1NA4g9eMPINwelkGbXmMpC9CWXX41eeGlO8z+fLl0Fec2cBqlOD1fSMsfWbof5FRtrVl0E3RvB5cD4Kv8Pzzgy7z0nlLp1VP1Kd4ShFw03F1yvWKYREQEREBERAREQRXeTtJ6BQySNNpX/NxftuB61vqtu7yVM7u8TGGVr5Jo3vcIZIhGwguMhfESDmI4ZXAn6qkW2uK+mYwIS0vhoHs+bGY9IRlklNmgm5IYzhaw5XKxGYPTSVzpqmlqzHNOXdC+SIAyTPuWBrLul1JOUEaA3uAgnuJYkMWwasc2N0fUkADiHAviAeC1zdHAOAFxzaRyUb/AEeSSysNzlJgIHK9pAT42DPcFM94mLsoMNlLQ1hczoYWAADM8FrQAOTW3d4NUK3FVkNPSVL5pY4gahrAZHtaCWxtNgXEa9Y+5Bqd/ez5jqY6xjD0crckrwNBI31M3ZdvvsrG3TVhmwqnD9TGHREdgjcWtB/0ZfepBjmGx1lNLC+zo5oyL37R1XA9oNiD3KqNwWMvD56N4voZb+y9mSN489Pce1BXG3mzjqCrkivdma7Hdzus0HsNiF84FjksUjLvzNcMtpHHKOAGY62ANtbcF6D3mbKtr6OQBo6dgLo3W1u3XL337O2y81YbAHyMie7ow97WF1r5CXZcxHMAnXuutbVi0TW3SWa2msxMdVrQbQQvc+Jrm9JG9zXNB5sJDi06Zm3HrD7FyKt99Cbdi4rthZqGPpKrFKeCIDLm9Fa57hb1Rc5nkjlqVExtRFFJkY6SaA/8WRoZJe+pLALBvYLk249go9R4Tw88XPtK3weJb8snLusGlxPk5bOKYO4FaP8AVUuYtc3KRxJ4a9h5+S29DRiMcSSeJ/AclQ5scVnb19lnxRaN2UuQFwvoKGGstZtNhxqKaSNvrEXAJsCQb2vyvwuoBS7NVJi6PojTRBvz7nPa50luLWBhNgR2n8FaoXzLGCLHgdD4Kx0viGXT0mldtt93Hm0tMtuKylKeeF0s4cw9OXjoH5iA2RjhlDrGwbpxV40kucX58HDsPMKjsYwCSDEOhuGiR2aJ7zZpBPb2g6Hy7VZew+KuqJZrC0cTWsc69w6QW1b5X94V74jjpm08ZYnpzj91Zp72x5eDbqmDWrtaxcsC72NVBWHfazYYVNplPLgtitLDobhbeJ9xdej8Pz8dOCesf9KzPXa28PtERWCEREQEREBERBFsW3f0NROah8TmzuN3PjlljLiNLkMcBfv4rZ4Vs5TUxzRR/OWI6R73yyWPEdJK5zgO69ltlj4jn6KTov8AaZHZP28py/bZBSu8apkxXEjS093RUUMz7N1zyxtvJYfSOYxRjsJf2rS7C7D1dU8XiNPALZppYrPHC/QteLl5txIyjjxFj07KYXUQSPZVQV8UliC+Gnlc85iC4dKzVoLgLlp17RreytjdmZ21DJ/8RDG1xLunle6WYZSGsDC9wYy7gSXdYlosBxRhP8OomQRRxRizI2tY0EknK0WFydSe9U9uyDWbQYjG0Xb/AIjKRwFp2E/eR5KzdttoG0FHLUGxc0WjafpSO0YPC+p7gVRW7faWSjfUyMibPPMGFzpH5A0Znvkc42vrcE2Rl6SXl7efs9JSYhN1Q2OZxkhcPVs69h3EEEW7l6N2YxU1dLFOWZOlbmy3JFrkBzSQCWuADhcDQhRvebhVPUsgZO0mzy4FpINgBdtxrY6cOxRZs1cNJvbpDfFjtktFa9ZavaTZqmxanoaqapljtTtLQzKc3SNa5xyuBs64sT3LU4fsXQwODo4nSObqJJ3Z3XGoOQWjB4fRuO1bOnkija1jOqxoAa0N0AHADXgu30tntH4f7rzGr8Vz5vpx/TH35/K6weH1x87c5d65XR6ZH7R+D/yT0yP2nfAPzqq4Lfkw7tpZC+2rF9Nj9p3wD8659Pj9p37sfnW3BP5MNZiWWFy9Yn6xj7X/AAN/On6yj7X/AAN/OtuGfyYa8MuyuwqGoaGTxskaDcBzQbHtHYfBZuHUMcLBHExsbG8GtAAF+OgWAMVjHt/CPzL6GNM+t7h+Kmi08PDM8vbdFbDMzvEN4xZDFHRjzew/Z+K+htGB9E/Yt4vWEVtNkn0SZoWXTSW8D9/91D/lP9X7lyNp3nqtaLu0HPjwXXg1lcd4mN0F9DlmOn8p4i4auV6lUiIiAiIgIiICIiAuFyuHcNOKCj96OKfrHEqfD2SNZDDIGyPJ6vSuBMhP7EYIHe4hYGyOwlO2paMRraMgOFqeKdrjMb6BxNrMJ+jqTw056ym2Qr6ercamjqZWl7y50FnZ82a5DxewcCb3sbOPAqf4dsjJVdQ0hoqYiz3P6MTuYfWjjZGTlDhdpc4ggE2BPAwtJjQBYCwGgA4C3JRPeEzqQnse4e9v9lLWi2irPfXtOKSOnjYGvmkkLshv6jWlt9OF3OHuK5tXinLhtSvWXRpskY8tbT0apFhbKTSVU9PFIGgTguHROu5rGsLjISdA3Nlbw1zKw/kNF/my/wAH5V5/yrU+0fK68ywe8/CEopwNh4v82X+D8q5+REP+ZN72flWfKdR2+TzLB3+EGRTobEQe3N8TPyr6+RMHtTfE38qeUajt8seZ4O6Bop4Niqf2pfjb+VfXyLp+2X4/7LPlGo7fP+jzPD3QFFYA2Mpv/k+P+y5Gx1N2P+Nyz5Pn94+f9MeaYfaVfIrD+R9L7L/3j/xXPyQpfYd+8f8Ais+T5/ev8/0eaYfafz91drYYBDnqYR9cH4et/JTX5I0vsO/eP/FZeHYFBA7NGyzuFyXONu650UmLwjLW8TaY23R5fE8c0mKxO7Yhcoi9CpBERAREQEREBERAREQcWXKIg66iZrGue8hrGguc46ABouSe4BeY8VNXjddU1FNC+UNLWsaMo6OMkiK+YgAmznHvJVq7+8YfBh7Y2aekyiN5+o1pe4eZDR4XVLbMY++mDoxJJHHI4GTopCxzrCwFxyQX3uv2H/V0JfMQ6qlADyDcRtHqxNPMDiTzPcApyqe3WOklq89M+R1KwHp3ySSPu4ts2K7jZzsxz3GoA7xe4UYgRERkREQEREBERAREQEREBERAREQEREBERAREQEREBERBh4rhcNTGYqiNksZ4teARccCOw94UXg3V4Ux2YUoPc6WZzfhc8j7FNEQdFFRxwsbHExscbRZrGNDWgdwGgXeiICIiAiIgIiICIiAiIgIiICIiAiIgIiICIiAiIgIiICIiAiIgIiICIiAiIgIiICIiAiIgIiICIiAiIgIiI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12298" name="Picture 10" descr="http://blog.art4software.com/wp-content/uploads/2012/09/objetivos.jpg"/>
          <p:cNvPicPr>
            <a:picLocks noChangeAspect="1" noChangeArrowheads="1"/>
          </p:cNvPicPr>
          <p:nvPr/>
        </p:nvPicPr>
        <p:blipFill>
          <a:blip r:embed="rId3"/>
          <a:srcRect/>
          <a:stretch>
            <a:fillRect/>
          </a:stretch>
        </p:blipFill>
        <p:spPr bwMode="auto">
          <a:xfrm>
            <a:off x="339987" y="3623243"/>
            <a:ext cx="2904257" cy="2083481"/>
          </a:xfrm>
          <a:prstGeom prst="rect">
            <a:avLst/>
          </a:prstGeom>
          <a:noFill/>
        </p:spPr>
      </p:pic>
      <p:sp>
        <p:nvSpPr>
          <p:cNvPr id="2" name="Botón de acción: Inicio 1">
            <a:hlinkClick r:id="rId4" action="ppaction://hlinksldjump" highlightClick="1"/>
          </p:cNvPr>
          <p:cNvSpPr/>
          <p:nvPr/>
        </p:nvSpPr>
        <p:spPr>
          <a:xfrm>
            <a:off x="155575" y="5243291"/>
            <a:ext cx="432048" cy="463433"/>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O"/>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1 Título"/>
          <p:cNvSpPr txBox="1">
            <a:spLocks/>
          </p:cNvSpPr>
          <p:nvPr/>
        </p:nvSpPr>
        <p:spPr>
          <a:xfrm>
            <a:off x="214282" y="285728"/>
            <a:ext cx="4429726" cy="42862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CO" sz="2800" b="1" dirty="0" smtClean="0">
                <a:solidFill>
                  <a:schemeClr val="accent1">
                    <a:lumMod val="75000"/>
                  </a:schemeClr>
                </a:solidFill>
                <a:latin typeface="+mj-lt"/>
                <a:ea typeface="+mj-ea"/>
                <a:cs typeface="+mj-cs"/>
              </a:rPr>
              <a:t>DISEÑO METODOLÓGICO</a:t>
            </a:r>
            <a:endParaRPr kumimoji="0" lang="es-CO" sz="28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
        <p:nvSpPr>
          <p:cNvPr id="9" name="8 Flecha derecha"/>
          <p:cNvSpPr/>
          <p:nvPr/>
        </p:nvSpPr>
        <p:spPr>
          <a:xfrm rot="1205191">
            <a:off x="2374944" y="2694093"/>
            <a:ext cx="1202526" cy="417912"/>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CO"/>
          </a:p>
        </p:txBody>
      </p:sp>
      <p:pic>
        <p:nvPicPr>
          <p:cNvPr id="11" name="Picture 2" descr="http://industrialustabuca.herobo.com/Emprendimiento_clip_image002.jpg">
            <a:hlinkClick r:id="rId2" action="ppaction://hlinksldjump"/>
          </p:cNvPr>
          <p:cNvPicPr>
            <a:picLocks noChangeAspect="1" noChangeArrowheads="1"/>
          </p:cNvPicPr>
          <p:nvPr/>
        </p:nvPicPr>
        <p:blipFill>
          <a:blip r:embed="rId3" cstate="print">
            <a:lum bright="20000"/>
          </a:blip>
          <a:srcRect l="6964" t="30159" r="14771" b="16646"/>
          <a:stretch>
            <a:fillRect/>
          </a:stretch>
        </p:blipFill>
        <p:spPr bwMode="auto">
          <a:xfrm>
            <a:off x="3571868" y="3000372"/>
            <a:ext cx="2357454" cy="785818"/>
          </a:xfrm>
          <a:prstGeom prst="rect">
            <a:avLst/>
          </a:prstGeom>
          <a:ln>
            <a:noFill/>
          </a:ln>
          <a:effectLst>
            <a:softEdge rad="112500"/>
          </a:effectLst>
        </p:spPr>
      </p:pic>
      <p:sp>
        <p:nvSpPr>
          <p:cNvPr id="12" name="11 Flecha derecha"/>
          <p:cNvSpPr/>
          <p:nvPr/>
        </p:nvSpPr>
        <p:spPr>
          <a:xfrm>
            <a:off x="5929322" y="3214686"/>
            <a:ext cx="785818" cy="357190"/>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a:p>
        </p:txBody>
      </p:sp>
      <p:sp>
        <p:nvSpPr>
          <p:cNvPr id="1032" name="AutoShape 8" descr="data:image/jpeg;base64,/9j/4AAQSkZJRgABAQAAAQABAAD/2wCEAAkGBxQSEhUUEhQVFRUVFRkYGBgYFBodGRgYGBcWHRgXGxwYHCggGBolHBcYITEhJikrLi4uFx8zODMsNygtLisBCgoKDg0OGhAQGiwkHyQuLDA0LCwsLCwwLDUsLCwsLDA3LCwsLCwsLCwrLCwsLC4sLCwsLCwsLCwsLCwsLCwsLP/AABEIAO8A0wMBIgACEQEDEQH/xAAcAAABBQEBAQAAAAAAAAAAAAAAAQQFBgcDAgj/xABJEAACAQIEAwQHBQQHBwMFAAABAgMAEQQFEiEGMUETIlFhBzJxgZGhsRQjQlLBJDNyghVikqKy0eEINENEY/DxFlPCNVRzk7P/xAAaAQEAAwEBAQAAAAAAAAAAAAAAAQMEBQIG/8QAKREAAgIBBAECBgMBAAAAAAAAAAECAxEEEiExUUFhEyJxgbHhMjOhBf/aAAwDAQACEQMRAD8A3GkFRGY8RwQYiHDyvoknB7O4Ok2IFr8gbkfGlzfiXC4X9/PGh56Sw1f2RvQEtS1neO9MGBQkIJZLA7hLKTbYXbfc7Xt1qBf0oY/FWGBwPPk3el69bAKvvqMk4Nhry7gC5IA8SbCskw+T5/i2BlxH2ZTzsQLfyoL399TGH9EsDb4vE4nEt11SWX4bn50Ba8dxbgob9rioFtv+8Un5VGx+kHCybYdZ8Qf+jh3Yf2raR8ad5PwfgMPfscNCCDz0hiD772NWBUA2Gw8qEFb/APUeJYXjy7EE/wDUeKMf4mPyrhHic2ZtXYYSNQD3Gndi3h3lQaT8atlFSCnZfxXNG5XM4kwgvZGBZo28PvbaR7DY1b4pAwBUgg7gg3BHka84iBZFKOoZWFipFwR4EGqJj+HsVlxabK21wk6nwb3I597sTfu38P8AxUAv9LUHwxxPBjkLREhkNpI2FnjbqGU+d96nKkCUUtJQC0UUUAUUUUAlLSGq3xxxfFl0Ot+9I9xHGDuxHU+Cja5oCyGqzxTxdFg2VCyGRt9LEgAeJNqzz0a47H4ieTHTzkYXURMSwC3RSVAU8kGrpUlnoEs02sBgXIsRfYG1vgKpts2o2aTT/Fk8+hZsHxsHIJjGg9Ve/v5b1bopAwBBuDuDWB8T5aMPK02BZkjG5Um9vEjxXyPKrl6L+Lu2PYvYN4X2v4jyPh0rzXY88vKPd9MccR2vx5NNopKK0GAy30ucP4/FvGYI0aKJWIYOBJdragSxFhsLW8KyfK8tUYlY8czwKzd5ihLbm1zfoPzb8q+k81ZtYB2Xp7ao3HvCP2tBJEbSoDYX2cfl8j4GmCUyayH0ZZfCA2gzmwOuRtQPmAO7b3VcYIEiXSiqijoAABWW+iLjLZcBMDqW4iYnoL/dkdCOlabmWBWZNLdDcHwI5e2hBykzmEbBtR8FBb6VD8U8UfZ8LJKsUtwpCkrYBzsl772uRUhkedQzao0eMyRkq6KRsRtcDqPOqP6bMwYJBAOTsXPidOy+7/SgH/oelIwhDhryyvIrHk9tKm3ndTV+mlCi7GwHWoPJMnCYKCIbNHGpVrbh7Xv8SdqlMtxnaKSRZlJVh4MP0oDx/Sin1Fd/4UNvidqQ4qY+rDb+JwPkAa9ntm5aEHndj+g+tc2y0t680p8gQo/ui/zoDw8eIPrSRxjrZLke9jauuXw/i7Zpb7c10+7TSJk8INygY+LEt/ivT2OMKLAADwAsKAqfE/DT9p9twJCYxFsb+pPGOcbjx22bncCpbhjiCPGw9ol1ZTpkjbZ4nHrIw6frUwaqnE2VSQyfbsGCZkH30Q2GIiHMH/qAbqfK3WgLXRTPKMyjxMKTRG6OLg2sfMEHkQbgjxFPaAKKKKAKKKjs9zeLCQvNO2lEHvJ6KPEk7UA34q4jiwEBmmPkqg9526KP1PSsOyrD4jNsa+IxI7iW1hgdCqwbREoO/K5uL9DXDMJ8XnmJaSwVEIUAnuxK3Ic7s1hc2526bVb+KMccOIYIbgCMan5F2UBb8zbZRWe23HC7Lq4Z5fRIYzAiLAyQJcKIiLDrZdyQOZNqisLMHjRw2rUoJ8Q3JgfO4NTeT48Txg7E20uvnb6GqG2KOBxLRPfsi2x8L+q3mCPpXOq3S3RfZ06rI1WJ+j4LNIlwfA7e2qNlk/2THRsDtFOt+l11C9/5SavUcgYXBBBF7jrVJkwxmzFI0BbViIwbC9hrXUTboN9zWnT5zgs/6ONiZ9KKaKAKK6BwhJoQwswuKjMVgCoulyOvj/rUtQaAxL0jcLsGOMgNrAGRRsVK79opHu+FX/0c8WLj8PYn76IKsgPXbZx4g25+N6lc2wAIO10YEMDysefurGmkbJcyTsjeKTTqU9Y2ezC+1yu5HuqQX/jHgCKQ/aMMTh5g12ZL2N+bEDcG/MjpeqhiOFMyxWMiGLRmVCiGW66eyVrkhup3PTwranUOpHMMLe4imi5cdCL2sndW2xAv5nbnUYA92A8BUOJlTFizLaZLEAj115HbxH0p0MlivdgXP9Zi31NOocIieqij2AUB2tRRRegFopKKADQRRRQFO0nL8eLbYXHOQR0ixVri3QLIA38w86uNRfE+UjFYaSLkSLoRzWRTqRh5hgDRwzmJxGFhlbZygDjwkXuyL5WYGgJWkopnm+aRYaJpZ3CRqN2J+AHiSdgOtAec5zSLCwvNM2lEFyevkAOpPhWB5xmWJzzGKAuiFWIQXOiNerO1rayB8wKdZlnWIznGx3iJwkcl1jN1XQCNRdwN3I6Dle1X/Kssjw8fZwjSgZiATcjUb2vzPhv4Vh1WsjSsdvwaaNO58+hzhwcGH/Z4GLmEDW7adR1i63KgXFhb+WoXizLTLGHX1o77W5qef0v8aks3w/2aRMURaGdRDK3SNla8MjeCm7KT0uKcTThBc+4ePlWG1yU1Z5NcFFxcPBQMpzdoGDLuCLFb+sP09tSWOwiY+xBGvkLG1vJvECm2aZKWYvEO8SSUHIn+r4eyoaaWSFtIRu2PJQDqAtfkOvW3OtaipvdDszt4WJdCZtksmBGoTFbtZY1e7nz025dL1qPoi4deCEzTxqJJj2isQRKFYAaGv021fz8qZ+jzgVywxePDNJcGNH3tsLOwPIjoOlaeBW2uLS57M85549BaKWirCsKKKKA8SICCDyNZb6VsnEmGLn18OdXtU7EeXQ+6tUNQ2f4MOpDC6yKUYeNwQfkaIEN6KM5+05fGGJLxXja/l6vt7pFXFmtudhWMehrEnDYzEYNh61+Z/FGbcupIPyrS+N8e0GCmkSIzELYqDawbYsfJb3NAPp86hXbWGPgu5+VcRjpnH3cOkW2MjWv7huKpvo142gxCpBKqRYm1thZZbDmp6N/V+FWDj/ihcBhiwt2z3WJT+a3rHyHP4UBXeKeI8VJiI8ugZBM5UyPFe8a7kqSSbEAaj5EeNXuTHxwgK73YAdCSdue1Zv6LsmdGTGzXL4kuAW56dzq/mI+AHjWmYyVwRoj1+eoC3xoBsc4v+7ilb+QgfE0facQ3qxIv8b3+S0v7S3/tJ7mY/oKT7BIfXxD/AMoVf0oDw2GxDDvTKn8Cfqxr1hcCFcE4iR2vyLix8tIG9cJsBhh+9kLfxyn6A13y7L8MDqiRbg89zY+V/wBKAlKgcgXs58XDsB2omUf1Zlux/wD2K9T1ROJCwzyYiRlSIQKGZjYDS7m5PhY0A9zHHJBG0srBEQEsx5ACsG4hzjEZ7iQkSsmFjY6bjYf9RzyLkEWHQGnPEueYnPJuyw6lcHE/M7XI/G55FrG4T3+y55JkkWFTRELDqTuzHzNYNZq1UsLs1afT73l9HnIMnTCxLEm9ubEbk+JqSr1TLMsyhgXVNIqDpqNifYOZPsr5/wCayWe2dXiKJPMpVmi7Fl+6K6WX81+e9UTEyNg17KftJIlP3MtgSE/JJbmRtYi1XTA4iOaESwMHiO/aWIBPgNViLVE5/iyQMPBGJp5RslrhR+dr7AeZrdGd3xNklnP+GSSr2bosrON4ijjCrARJNLstt9N+gB/FV44I4S7LTLOoMgJYE7sCw3N+tJw56NMLFEv2mNJ5r6mZhcKfyr/VG3PnarxFGFAVQABsAOQHgK69emUcGGdzkegKWiitRSFFFFAFIKWigCmmZR6kPiN/hTuvMi3BHiKAxHNicJnkEo2E2n2d66Eee4U++tsXceNxWNelqEqcJOOccum/vVh7rp8613KpdcSHxAqWDJ+JvR8XM02CFpopSTEDbUOYZPyuD062qvZXlONzLFQx4oTMEADtItuziux623JBHj8K2TDdsmInIhZlcixuoXYedSHZTMb6kj9i6jb2n/KvOAccyjWMQBQAEkRQPAWtb4U/xSORZGC+ZW/w3pi2TlmRpJpH0MGA7oW45bAVLVII3+jnPrzyHyWyj5Cva5TF1BbzZifqaf0UBxiwqL6qqPYBXWg0juACSQABck8gPGgPM8qopZiFVQSSTYADmT5Vh3FnEU2dznC4PbCxkM7nYNY2Dt5b91evP2PeLuJJ84mbB4A6cLGbzTbhXAuNz+S/IfiI8KsGU5XFhoxFCCFF9zuzEk7sevP3Vj1eqjTH3NOnodj9j3lOXph4kijvpQWubXbzJA3NPr14rrBAznujluT0Ar5177ZZfLZ18RhHwhhnOYDDwSTEEiNb28TyA95IFUTg7h5sxZsbjiZI9REaarBmudQsN1jXYW6/W68bTxrg5U1hVIHebbWwNwB8NhWZcMccPhIzEVDpqLIp5rqJLbjz3rr6GpKDceX5MF9mZpS6NK4sxgTCNFfSHGhUXYW25AcgB4VZPR5ApwUMugCR0AZ7d59NwCT12FZpk+WYvOmMo+4gBA1tvcX7yxgHmLbk+IrastwCQRLFEulEFlHgK6VcMLnsyXTUnx0OaWikq0pFooooBKKWigEpaKKASlopKAy30uQXwUp/JIpH9q361deDnJw6X/Kh+KCqr6Vl/YsT5FT/AHlqz8DH9lj/AIE/wCpBYKKjMXj5BN2Ucat3NVy1upFuXlXKT7XuWeGNQLnYm1utzaoBJ4rErGjPIwVFF2YmwA8TXjAY1Jo1kiYOjC6sORF7Vj+YYifNsRJGkzPhIF1u1tKvp8BtzOwv0F61mJuzgTsY9QCqFRSAALDx2AoB/S1EN9rfl2UQ87uf0FIuXzHd8U3sRFA+lAS5NZDxpxNLmcxwGXn7lT+0Tj1bA7i/5fL8RAHKuvGPE8uPlOXZe5EY2xOJ6BR6yq3y29Y7Da9SGUZXFhYhDACEBvc+s5/Mx6ny6Daseq1UaV7mnT6d2v2PWU5ZFhYlhhWyjct+KRurv5+XSnl6SvcMJcm3TcnoBXz05Ttnl9nYjGNccLo6YXDFyeijmx5CuHEPEEWFitfujkPxSHx9lcc/z1MMgQXYn1E/E7eJt0rnwlwe8sgxeP7zEApER6pvcEjpbaw8966Gm07nxHr1fn9GC+/D5+yGOScHy5hIuIx+tI0cNHCDYMBYq1wbgXt7a0aXJ4GtqhiNuV4126eHhT0CvM8mlWY/hBPwFdqFcYR2xOdKTk8sovoixGuHFn8P26fRblpJBFvLer9WYegWQthJ7i37QSD46kUnp41p1eyGLSUtFAFFFFAJRS0UAUlLRQBRSUXoDOPSpvg8QOeoovxdat3CkOmADwsPgoqk+keTVFEn/vYuJPb95f6CtFy2HRGB7z76lgzrJOMJEzSSDGkKCzRxHRptdu4DbmCLWbzpfSjxMzMMBhjd5LLLp597lEPM9fI2qS4z4VXHzSFCEmiiXQ3Qm5IVvLz6VH+j/gmaLENicaoDrcoC4a7G+qQ6Ta9th7a8kk9lWQDA5a8YsXMbNIfzOwt8BsB7Knmw8hjjVJOzso1EKCeXS+wppxJilMRRSrMzoukEX3cX29lTQFSQRX9CA/vJppPEF9I+C2rO+KeIGnkbLcp7ov8AtOIBOlF/EAxPuJHM7DraQ454nmxMxy3LjaQ/7xOPVhTmw1dDbnbfew35GT5TFhIhDBfSDdmPrSMebt+g6Csuq1Kpj7miih2y9jxkeTRYSIRQg25sx9Z2/Mf0HQVIWpa6wxX3bZfmfZ5edfOylK2TbOyttccISGEt5KOZ/TzNMOIc+TDqI0BZ22SMbsx8Wt9PhXLiHPjGVhgQyTt6kSi9r/iP+tTHCHDEeHlD4hu1xrR6yTuI1JAITpz21c/YNq36XSfE+n5/Rh1Gox9fwceEeDjcYrHDXiG7wRrER7grsNtQt7rmrLnucLho9ezHWq2v1Y/5XPup9jMUkSM8jBEUXZmNgB51kXFudfaJhJCkgw8liGcaRJIgIR1U961j1tfwrsYjXHCMEIucuTSp88CvKoGrs9CqBzaR7nSPdbfpvXXMp74OZgVJ7GTdTdbhDe3iL1l2FnxErSsAdblVO1tHaX1uPA2Gm/gauf20thMXhggVooH7O3J4irBTv+IEEHz360hYpM92UuCyV/0A3+yzjoJlt3r7aB06b39t61Osj/2fZQYcUoG4kjJNuYKsBv1tY7dPfWuVYihi0UUVICkpaKASiiloApKWigCuGMfSjHyNdqY5w9kt4kUBR8TD2+aYKG11gV8S9+Vx3I/mSfdWjVQuAF7bGY/E9FdMMvsjXU3zf61fqlghRlkwlldZVUSEckuwAGw32rucmVv3jySe1yB8FsKk6S9QBjHk8CkMsSAqbg6dwfG9VLjnimTWcBgN8U69+T8OHjPN2PINa9vDbyFOuOuKXgaLCYXScXibhNR7sS2N5X8hY29hqNyzKY8LFojYyyOdc8xvqlc+JP4R0FU33KqDkW1VOckjhkOUx4OHsorsWOqWQ+tK/wCY+CjoP1p9avVqqvErTT4uLAxSGEPE00kg5iNTawtvc2tbzFfPJT1NnL/R18xphwW6OMAB25X2Hjbx8qhc4zeR5RhsIO0xL9PwxL+dzyUDwrw+DjwGEkXDkIzDeaYtI17bsATbVtsB41ZPRfhov6PhmRLPMuuV2N3ke5DMzHci42HQWro06COe+DHdfJLlcjzhPhSPBjWx7TEuoEsxvdjzIUH1Vv08henGGF8wmPRMPEo9rPIx+gqbqMyhLtPJ+eUgeyMBP8StXVSSWEc9vJS+JsR9uxzYZt8Ng9DOvSXEOLoreKovetyuRTuynaymxHQbHpVey9zFmGaRtu5xAlA6lHUWI8bCw91TGGbU7svqkLv5i/6VivbcjraSCVeR8tRmb4rRIgB70kGJQWPP7rV08Cop5isQsaM77BQSfdVX4XL5pmDYhVYYbDRSIjEbM7qVsPEm9/ICooi3LJ51U0oY9Tn/ALPU/exKavwxto0HbmNRa1t+QF+h2raqwv8A2fpbYidLsD2Sm1xoOk2uepYX29prdK3I5jFoooqSAooooAooooAooooBKgOMsaIYGkPKNHf+yt7fGrBWfemHE/s8cK7tiJEiA8ncaj8BRAf+ibCFMujZhZ5meZ/NpDf6WHuqxZxmXYKp0lyzhFUEC5bluaTIIQkCKvICw9g2rNfSzi8VhsXh545WMXdIj/Ajo34hyOq/Pnt7KMGgt9tfl2EQ/mc/QCuOJD4eN8RicUxjiVncBFVbKL28aXg7iZMfB2qAqynS6E7qwHzBBuKr3pJxyyvHgtQCkrJNvtYH7tD7SL2/qjxqG8LJKWXgrHDOHfETS5hiAe1nY9mDzji5Ko8NulWYykWA5Xuf0rxsoA5AD6VC5pxJHEQi3kmbZIk3ZieVYJxduUdGO2tclkRr/C/+VULP8PiZ8d9oy2NpjAgikKgabknugk97Y72qzZJkWZ4lleYrgorgsinVK4/LYiy38eflWk4LBxwoEiRUUcgqgD22HWvOl0Trm5NlN+p3rCMSyzhXNMdKBiYzFEHGtpHs2g+sEAvc226VL5hw1mmU9/LZ3xGFX/l37xQc7BTzHPdSp8jWu0V0cGRtvsyzh70ywSHs8ZE2HfkX3ZA3gw9ZfhWj5TPE8SmF1ddNwykEHxbbxN6rfGPAuDxxGtezne4WWMAMbAnvdHFh1rI8+4XzTKbukrmJSCJYWOwXVp1Kd0HeN13W560Bq3HHB0mIkTFYJ1jxSDSdVwkqfkYgGxHQ2NQTrmyCzYBXbkCkyFfbuQbe6mXC3plViExqabn94g7qjbSCLknqSdrVp+XZ5BPH2sUqMgXUTfkpvub7ryPOvLhGXaPcbZw6ZmmbcH42fCTy4+YRdnGzpBAbglVvd2I39g+NOPQtxEgyuUSf8ozFvEow1KR8191TI46wePSXDIZFaUSRKzpZWY6lFiCdidwSORqoeiTh6VI8yws69lLJGi6T6wsJBf8Ahuy/GrFXteMYPDk5csp3AfEpwOYPLpBVy6su19Je/dPLUPhX0rhMSsiK6EMrAFSOoNfJ+ZZcw1PyKnvDz6+8fpWk+iPjxlZcJOQUJsrHmpbkP4Sfma02UYXBWpG20UCisp7FooooBKWiigEpaKKASs444Xtc3wMX4YopJyP619K/rWjms7xV3zrEMeUOFhQfzM7GpQL3lv7tfZUFjsOs+OMbgMgw5DKRcENe/wBansAPu19lRkmXzriXljMdnVRdr3W3kOfxqAZTiMHichxnaIGfDOel9Lofwt+WRen/AJqt43FYjNsQ/wBnR3Mjl7crcgupuQsoAHsrdcx4dbFKY8VOzRm10jXQDblc3JIp1k/DuHwwHZIAQLAnc2qME5Kdk3AWJeNBj8RyFikNwSOgaQ23t4D31acFkEGCH7JhU1sd2uNR82drsfZU/RRJINt9kR+1t0gT3sx+grw+X4lueJ0/wRgfWpqipIIH/wBPFiDJiJ335ayAfLapxVsLClrzNIFUseQBJ9woCOw8naYhzfuwjsx/G2lnPuGge81JMoIsdwelQvBm+EjkPOfVOfbMxf5BgPdU5QGf8VeijB4u7RD7NITctGo0nxunK58Rasl4n4Mx+VoSx1QM63eJzpYi4XWux6kdetfTVUH0yTWwca/mnX4Kjn62r3XHM0iG+DGODMcY5o2IuqzK3v1Akb+2tpkmEWdjfaaID3kbfNawnJTtL/F/nWt8ZY20uBxS/ihR9t/VIJ+ta7VnH3FXbRA+kPKRBjJBYaJfvBbwa+of2r/Gs0lTsJTa9uYPlf69K3b0xZbrhhxKf8NtLH+pJa3wYD+0axvM8NrTYXK7j9RVlb3Vp+qK3wzfPRpxWMdhgGP30VlfzFu6/ne2/mKuNfKnAnEjYHFJKpJW4DqDYMp5j/LzAr6jy/GJNGksZujqGU+RrFbDDyuj2mOaKKKqPQlFFLQCUUtFAFZ+q2zPHHxWAf3GrQKo2LjtmOJ/rRwN8pF/+NSgWrJpLxDyJFPqieH37rr4G/xH+lLii8kxiDmNQit3R3muSDv05VAJGedUF2YKPM1HvnsX4db+aISPZeukOSxA3ILnxc6j86fJGFFgAB4AUBywWKWVA68j4ix2NiCOld6h8vkEeImh/NaVR7dm+YvTjMcVMpCxQ67j1i1lHl4mgJCi9QfYY1uckUf8Kk/WmmLy879vjnA6gEJ9DegLJJKBzIHtIFMc6nH2WZlII7FyCN/wmqu+Hy8E7yzHwBZvn/3yqzHBoMI0ca6UMTWW241Ked9770Bx4L/+n4O3/wBrD/8AzWpqqv6McRryvCXNykQjPtjJT/41aKASs49Njfs+H8e2Y/CNv860esr9Oc9lwy//AJT8lFW0f2I8y6MfyIX1+0frWl5s/aZXgH/IZIj7uX+Gs34Zawf3H61rXBeDGPymSMMF0TFkZ+Q2Db+AsTWu14gm/JFbxMteSBcflnZud2jMTE9GXYH6GsOlhMTNHJ3XRirDwYG31rRsr41weUwSRSS9vN2jHRB3hyAA17KOXWss4u4hOPxDzRwiIPYlQ1zcD1ibDc2FVUWbW/BNiTZGZvhNDah6pPz6itj9DXFF1GGkbY/u976T1Tfx5+0GsgweUvMocuLH2k/6VaOEMhnSUdmjOxZStgRcIbk3Ow3q2cdy54R4TwfSNLXla9Vzy0SlpKWgCiiigCqrxBhtOKSX88JQ7dUfUvykb4VaaieJox2DSG57EGTbqAp1Dz7pPwoBnk8+mQD8wt7+lPccdGIifo4MZ9p3X53qEjPIr5EW+Iqx4yAYiEjlqF1P5W6H3GpYHtLURgs4UR/fMEdDpdSd9Q8B1uN/fR/Scsn7mE2/PIdI9tuZqAN+I27J4cQPwPpf+B9jUnjImkUdnIY776goNx5X+tRmMyiedSss6hTzVY9udxuTepXLsL2Uax6i2kWufDpyoBiMgU/vJJZP4nNvgLCnMeTQLyiT3qD9afUtAc44FXZQB7AB9K9EUtBoDP8A0aYnsJ8fl7HvQYh5Y/OKUhhb2agPfWgVl/pGf+jswwmZqDpa8E9uqkXHv0gn+UVpmGnWRFdCGVgGUg7EEXBoDrWR+nUX7Hb/AIcn1WtcpnmOWRTgLNGsgBuAwvY+Ir3XPbLJDWUfJmAkkRJNK3FtyeQ59Oprtg8PK6aO1cRkboGbTt4qDYn23qc43kAknCgKvbOqqPyhyAPgK45cgCi9xZbGukoJrDKmxtHlKJba5867zw909P8AxV24tyIw4LAyW9ZXD+RezqPhqqoPuDevVbi1wQ8jLhzE/dsl91J+B/1r6dyZ9UELeMaH+6K+WMhNpJF9vyP+tfTXBk+vBYdv+mB8Nv0rJqf4o9w7JuiiisZYFFFFAFFFFAFeJEDAg7ggg+w17ooDO8ixGkyYV9pMM2jzaP8A4bjyK294NW7JJ9ih6bj2Hn8/rVQ9JuBkgkjzKAE9iujEAfig1XufNbnepfK8erqk0bAqwDAjqD/3yqQWgYZNWrSNR/FYX+NdQK8RSBgCORr3UAWiiigCikvUTmvE2Ew377ERIR+EuNX9kb0BLUE1nuM9Jnad3AYSbEHo7KUi9uo8/lUZJHmuL/ezxYcE+pGusgfG1TgFx4ujw+Lw02Gdx312IF9LDdWHS4IFZ36OOMJMNfLsQVQxEiNm8L7p4AdQfO1S+E4EMlhNicTMD0L6Etc9E5/GnOM9EmGk0WvFpO+g3LjqCW6+dOAW3Ks5MraVKSC9iyMDp9tr1MyPYE+AJ+FcMBgEhXTGLDwsP0FcOIZtGFnbwif/AAmi5YPmHiSXW6L1Zyx/mP8ArUthIC7LGObsqj2sQP1qFnOrEr4KB9DV54EwPa46AWFlbWfIIL/W1dXO1NlHeDSvSTluvLZAv/B0uPYmx/u3rEL7V9MYvDiRGRhdXUqfYRY182yYdo2eNvWjYq3tBt/37ao0k+Gj1Yiv4Y6MSb+P1r6I9FU+rAKPySOv96/6186ZqLTBrWvY29lb/wCiGT9lkXwluPYyL/kai9fI/qTHsvtFFFYSwSloooBKWiigCiiigGuZYQSxPGeTqQb8rHYg+RG1YxgsV/Q+KbDyEnCSsWR+kb3sVueQ8fj41uBqq8YcMR4qNw4JVh0HeUj8S+Y51KA/yXHggLcFSAUt1v1v4VN3rFeHmny0SJi3X7LF+7f8RuSQEA5/w8xbbag8dZlmEvY4BRGhuokZeZAvu9iqGw5c96MGqZ1xLhcJ/vE8cZtfSW7xG9rKNzyNUzG+lBpiY8swkuJe19bArGLcyf8AUimeD9HeHiYTZhNJi8QbEoW7u3IH8RA8zbblVgV9ljRQkY2WNBZR7h1qMNgquIw+aY0WxWJEEbABooVtsCD6173v507yrgrCwkfd9rISe9J3iSfLl8qumByVjvISo8BzPv6VM4bCLH6o63qeAQeDyd+73Qqi23IgeVuVS2CyxI9xcnfc09pagHiOIKLAWFeqWmOcZouGjMrrIyjn2cbO2/XSgJt50A9quceZpDBg5RNKqa0KqCd2ax2A5nlVD4u9MQX7vAp3uskqkafJYzuT5n4GsoxeYmeQzYmSSWQm9yb+FhvyHkNqJ4eRgXL5O1xJIF7k6R1/qiw61uHomyNkEmJkBBfuICLEKD3msfE2+FZblHHXZzo51aRIXYRxx6iSbtbzN7V9G5Xi+2iSTQya1DaXtqAIuAbEi9XyvcobTzsw8jo1j3pH4ZlGLMsMTyLPY9xS1n2BBtyvsbnzrYaDXiuxweUS1k+dOJfR/io40mlaKK50hXk72+/QHzq5eh/iGCNXhndYp2ZQFdrBwosCrHZr3NN/SuVOILtioAEjAWIy/eA/isgBIubfKs2lxsEg0vuPNeXsNJ3Sl2SoI+qqWvl7LeMsVhCBDinePbusSbAdO9e1bLwB6RoccBFKyxYi9ghNu02vdL9djcVWTgvdFFFCBaSlooAoopKADSOlxalpaApfG/CMGIjTWp0KxJsxBBIsCDfb2b01y/BRwxiONQiLyA+vmfOr1PEHUq24Isai8NkSqbsxcdAf1tzqUwQuGwjStZRvzJJ+tWPL8sSLcbtbcn9PCnkcQUWAAHlXqmcgWiikqAFLSUtAFJalooCncRej3D4uYzMzozW1adNmttfvKbG3Wu2A9HmXxD/d1c+MnePz2+VWuigyMMNk2Hjt2cMS25WjUfpT4UtJQBQRS0UBF4zh/CyktLh4nJ3JaMEk+ZtvTCXgTLm3ODg/sD9PbVjpKAqkno3yxv8AlIx7Lj6GpnLcgw2Ht2MEcdha6oAfjzqSpaAQCiiig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034" name="AutoShape 10" descr="data:image/jpeg;base64,/9j/4AAQSkZJRgABAQAAAQABAAD/2wCEAAkGBxQSEhUUEhQVFRUVFRkYGBgYFBodGRgYGBcWHRgXGxwYHCggGBolHBcYITEhJikrLi4uFx8zODMsNygtLisBCgoKDg0OGhAQGiwkHyQuLDA0LCwsLCwwLDUsLCwsLDA3LCwsLCwsLCwrLCwsLC4sLCwsLCwsLCwsLCwsLCwsLP/AABEIAO8A0wMBIgACEQEDEQH/xAAcAAABBQEBAQAAAAAAAAAAAAAAAQQFBgcDAgj/xABJEAACAQIEAwQHBQQHBwMFAAABAgMAEQQFEiEGMUETIlFhBzJxgZGhsRQjQlLBJDNyghVikqKy0eEINENEY/DxFlPCNVRzk7P/xAAaAQEAAwEBAQAAAAAAAAAAAAAAAQMEBQIG/8QAKREAAgIBBAECBgMBAAAAAAAAAAECAxEEEiExUUFhEyJxgbHhMjOhBf/aAAwDAQACEQMRAD8A3GkFRGY8RwQYiHDyvoknB7O4Ok2IFr8gbkfGlzfiXC4X9/PGh56Sw1f2RvQEtS1neO9MGBQkIJZLA7hLKTbYXbfc7Xt1qBf0oY/FWGBwPPk3el69bAKvvqMk4Nhry7gC5IA8SbCskw+T5/i2BlxH2ZTzsQLfyoL399TGH9EsDb4vE4nEt11SWX4bn50Ba8dxbgob9rioFtv+8Un5VGx+kHCybYdZ8Qf+jh3Yf2raR8ad5PwfgMPfscNCCDz0hiD772NWBUA2Gw8qEFb/APUeJYXjy7EE/wDUeKMf4mPyrhHic2ZtXYYSNQD3Gndi3h3lQaT8atlFSCnZfxXNG5XM4kwgvZGBZo28PvbaR7DY1b4pAwBUgg7gg3BHka84iBZFKOoZWFipFwR4EGqJj+HsVlxabK21wk6nwb3I597sTfu38P8AxUAv9LUHwxxPBjkLREhkNpI2FnjbqGU+d96nKkCUUtJQC0UUUAUUUUAlLSGq3xxxfFl0Ot+9I9xHGDuxHU+Cja5oCyGqzxTxdFg2VCyGRt9LEgAeJNqzz0a47H4ieTHTzkYXURMSwC3RSVAU8kGrpUlnoEs02sBgXIsRfYG1vgKpts2o2aTT/Fk8+hZsHxsHIJjGg9Ve/v5b1bopAwBBuDuDWB8T5aMPK02BZkjG5Um9vEjxXyPKrl6L+Lu2PYvYN4X2v4jyPh0rzXY88vKPd9MccR2vx5NNopKK0GAy30ucP4/FvGYI0aKJWIYOBJdragSxFhsLW8KyfK8tUYlY8czwKzd5ihLbm1zfoPzb8q+k81ZtYB2Xp7ao3HvCP2tBJEbSoDYX2cfl8j4GmCUyayH0ZZfCA2gzmwOuRtQPmAO7b3VcYIEiXSiqijoAABWW+iLjLZcBMDqW4iYnoL/dkdCOlabmWBWZNLdDcHwI5e2hBykzmEbBtR8FBb6VD8U8UfZ8LJKsUtwpCkrYBzsl772uRUhkedQzao0eMyRkq6KRsRtcDqPOqP6bMwYJBAOTsXPidOy+7/SgH/oelIwhDhryyvIrHk9tKm3ndTV+mlCi7GwHWoPJMnCYKCIbNHGpVrbh7Xv8SdqlMtxnaKSRZlJVh4MP0oDx/Sin1Fd/4UNvidqQ4qY+rDb+JwPkAa9ntm5aEHndj+g+tc2y0t680p8gQo/ui/zoDw8eIPrSRxjrZLke9jauuXw/i7Zpb7c10+7TSJk8INygY+LEt/ivT2OMKLAADwAsKAqfE/DT9p9twJCYxFsb+pPGOcbjx22bncCpbhjiCPGw9ol1ZTpkjbZ4nHrIw6frUwaqnE2VSQyfbsGCZkH30Q2GIiHMH/qAbqfK3WgLXRTPKMyjxMKTRG6OLg2sfMEHkQbgjxFPaAKKKKAKKKjs9zeLCQvNO2lEHvJ6KPEk7UA34q4jiwEBmmPkqg9526KP1PSsOyrD4jNsa+IxI7iW1hgdCqwbREoO/K5uL9DXDMJ8XnmJaSwVEIUAnuxK3Ic7s1hc2526bVb+KMccOIYIbgCMan5F2UBb8zbZRWe23HC7Lq4Z5fRIYzAiLAyQJcKIiLDrZdyQOZNqisLMHjRw2rUoJ8Q3JgfO4NTeT48Txg7E20uvnb6GqG2KOBxLRPfsi2x8L+q3mCPpXOq3S3RfZ06rI1WJ+j4LNIlwfA7e2qNlk/2THRsDtFOt+l11C9/5SavUcgYXBBBF7jrVJkwxmzFI0BbViIwbC9hrXUTboN9zWnT5zgs/6ONiZ9KKaKAKK6BwhJoQwswuKjMVgCoulyOvj/rUtQaAxL0jcLsGOMgNrAGRRsVK79opHu+FX/0c8WLj8PYn76IKsgPXbZx4g25+N6lc2wAIO10YEMDysefurGmkbJcyTsjeKTTqU9Y2ezC+1yu5HuqQX/jHgCKQ/aMMTh5g12ZL2N+bEDcG/MjpeqhiOFMyxWMiGLRmVCiGW66eyVrkhup3PTwranUOpHMMLe4imi5cdCL2sndW2xAv5nbnUYA92A8BUOJlTFizLaZLEAj115HbxH0p0MlivdgXP9Zi31NOocIieqij2AUB2tRRRegFopKKADQRRRQFO0nL8eLbYXHOQR0ixVri3QLIA38w86uNRfE+UjFYaSLkSLoRzWRTqRh5hgDRwzmJxGFhlbZygDjwkXuyL5WYGgJWkopnm+aRYaJpZ3CRqN2J+AHiSdgOtAec5zSLCwvNM2lEFyevkAOpPhWB5xmWJzzGKAuiFWIQXOiNerO1rayB8wKdZlnWIznGx3iJwkcl1jN1XQCNRdwN3I6Dle1X/Kssjw8fZwjSgZiATcjUb2vzPhv4Vh1WsjSsdvwaaNO58+hzhwcGH/Z4GLmEDW7adR1i63KgXFhb+WoXizLTLGHX1o77W5qef0v8aks3w/2aRMURaGdRDK3SNla8MjeCm7KT0uKcTThBc+4ePlWG1yU1Z5NcFFxcPBQMpzdoGDLuCLFb+sP09tSWOwiY+xBGvkLG1vJvECm2aZKWYvEO8SSUHIn+r4eyoaaWSFtIRu2PJQDqAtfkOvW3OtaipvdDszt4WJdCZtksmBGoTFbtZY1e7nz025dL1qPoi4deCEzTxqJJj2isQRKFYAaGv021fz8qZ+jzgVywxePDNJcGNH3tsLOwPIjoOlaeBW2uLS57M85549BaKWirCsKKKKA8SICCDyNZb6VsnEmGLn18OdXtU7EeXQ+6tUNQ2f4MOpDC6yKUYeNwQfkaIEN6KM5+05fGGJLxXja/l6vt7pFXFmtudhWMehrEnDYzEYNh61+Z/FGbcupIPyrS+N8e0GCmkSIzELYqDawbYsfJb3NAPp86hXbWGPgu5+VcRjpnH3cOkW2MjWv7huKpvo142gxCpBKqRYm1thZZbDmp6N/V+FWDj/ihcBhiwt2z3WJT+a3rHyHP4UBXeKeI8VJiI8ugZBM5UyPFe8a7kqSSbEAaj5EeNXuTHxwgK73YAdCSdue1Zv6LsmdGTGzXL4kuAW56dzq/mI+AHjWmYyVwRoj1+eoC3xoBsc4v+7ilb+QgfE0facQ3qxIv8b3+S0v7S3/tJ7mY/oKT7BIfXxD/AMoVf0oDw2GxDDvTKn8Cfqxr1hcCFcE4iR2vyLix8tIG9cJsBhh+9kLfxyn6A13y7L8MDqiRbg89zY+V/wBKAlKgcgXs58XDsB2omUf1Zlux/wD2K9T1ROJCwzyYiRlSIQKGZjYDS7m5PhY0A9zHHJBG0srBEQEsx5ACsG4hzjEZ7iQkSsmFjY6bjYf9RzyLkEWHQGnPEueYnPJuyw6lcHE/M7XI/G55FrG4T3+y55JkkWFTRELDqTuzHzNYNZq1UsLs1afT73l9HnIMnTCxLEm9ubEbk+JqSr1TLMsyhgXVNIqDpqNifYOZPsr5/wCayWe2dXiKJPMpVmi7Fl+6K6WX81+e9UTEyNg17KftJIlP3MtgSE/JJbmRtYi1XTA4iOaESwMHiO/aWIBPgNViLVE5/iyQMPBGJp5RslrhR+dr7AeZrdGd3xNklnP+GSSr2bosrON4ijjCrARJNLstt9N+gB/FV44I4S7LTLOoMgJYE7sCw3N+tJw56NMLFEv2mNJ5r6mZhcKfyr/VG3PnarxFGFAVQABsAOQHgK69emUcGGdzkegKWiitRSFFFFAFIKWigCmmZR6kPiN/hTuvMi3BHiKAxHNicJnkEo2E2n2d66Eee4U++tsXceNxWNelqEqcJOOccum/vVh7rp8613KpdcSHxAqWDJ+JvR8XM02CFpopSTEDbUOYZPyuD062qvZXlONzLFQx4oTMEADtItuziux623JBHj8K2TDdsmInIhZlcixuoXYedSHZTMb6kj9i6jb2n/KvOAccyjWMQBQAEkRQPAWtb4U/xSORZGC+ZW/w3pi2TlmRpJpH0MGA7oW45bAVLVII3+jnPrzyHyWyj5Cva5TF1BbzZifqaf0UBxiwqL6qqPYBXWg0juACSQABck8gPGgPM8qopZiFVQSSTYADmT5Vh3FnEU2dznC4PbCxkM7nYNY2Dt5b91evP2PeLuJJ84mbB4A6cLGbzTbhXAuNz+S/IfiI8KsGU5XFhoxFCCFF9zuzEk7sevP3Vj1eqjTH3NOnodj9j3lOXph4kijvpQWubXbzJA3NPr14rrBAznujluT0Ar5177ZZfLZ18RhHwhhnOYDDwSTEEiNb28TyA95IFUTg7h5sxZsbjiZI9REaarBmudQsN1jXYW6/W68bTxrg5U1hVIHebbWwNwB8NhWZcMccPhIzEVDpqLIp5rqJLbjz3rr6GpKDceX5MF9mZpS6NK4sxgTCNFfSHGhUXYW25AcgB4VZPR5ApwUMugCR0AZ7d59NwCT12FZpk+WYvOmMo+4gBA1tvcX7yxgHmLbk+IrastwCQRLFEulEFlHgK6VcMLnsyXTUnx0OaWikq0pFooooBKKWigEpaKKASlopKAy30uQXwUp/JIpH9q361deDnJw6X/Kh+KCqr6Vl/YsT5FT/AHlqz8DH9lj/AIE/wCpBYKKjMXj5BN2Ucat3NVy1upFuXlXKT7XuWeGNQLnYm1utzaoBJ4rErGjPIwVFF2YmwA8TXjAY1Jo1kiYOjC6sORF7Vj+YYifNsRJGkzPhIF1u1tKvp8BtzOwv0F61mJuzgTsY9QCqFRSAALDx2AoB/S1EN9rfl2UQ87uf0FIuXzHd8U3sRFA+lAS5NZDxpxNLmcxwGXn7lT+0Tj1bA7i/5fL8RAHKuvGPE8uPlOXZe5EY2xOJ6BR6yq3y29Y7Da9SGUZXFhYhDACEBvc+s5/Mx6ny6Daseq1UaV7mnT6d2v2PWU5ZFhYlhhWyjct+KRurv5+XSnl6SvcMJcm3TcnoBXz05Ttnl9nYjGNccLo6YXDFyeijmx5CuHEPEEWFitfujkPxSHx9lcc/z1MMgQXYn1E/E7eJt0rnwlwe8sgxeP7zEApER6pvcEjpbaw8966Gm07nxHr1fn9GC+/D5+yGOScHy5hIuIx+tI0cNHCDYMBYq1wbgXt7a0aXJ4GtqhiNuV4126eHhT0CvM8mlWY/hBPwFdqFcYR2xOdKTk8sovoixGuHFn8P26fRblpJBFvLer9WYegWQthJ7i37QSD46kUnp41p1eyGLSUtFAFFFFAJRS0UAUlLRQBRSUXoDOPSpvg8QOeoovxdat3CkOmADwsPgoqk+keTVFEn/vYuJPb95f6CtFy2HRGB7z76lgzrJOMJEzSSDGkKCzRxHRptdu4DbmCLWbzpfSjxMzMMBhjd5LLLp597lEPM9fI2qS4z4VXHzSFCEmiiXQ3Qm5IVvLz6VH+j/gmaLENicaoDrcoC4a7G+qQ6Ta9th7a8kk9lWQDA5a8YsXMbNIfzOwt8BsB7Knmw8hjjVJOzso1EKCeXS+wppxJilMRRSrMzoukEX3cX29lTQFSQRX9CA/vJppPEF9I+C2rO+KeIGnkbLcp7ov8AtOIBOlF/EAxPuJHM7DraQ454nmxMxy3LjaQ/7xOPVhTmw1dDbnbfew35GT5TFhIhDBfSDdmPrSMebt+g6Csuq1Kpj7miih2y9jxkeTRYSIRQg25sx9Z2/Mf0HQVIWpa6wxX3bZfmfZ5edfOylK2TbOyttccISGEt5KOZ/TzNMOIc+TDqI0BZ22SMbsx8Wt9PhXLiHPjGVhgQyTt6kSi9r/iP+tTHCHDEeHlD4hu1xrR6yTuI1JAITpz21c/YNq36XSfE+n5/Rh1Gox9fwceEeDjcYrHDXiG7wRrER7grsNtQt7rmrLnucLho9ezHWq2v1Y/5XPup9jMUkSM8jBEUXZmNgB51kXFudfaJhJCkgw8liGcaRJIgIR1U961j1tfwrsYjXHCMEIucuTSp88CvKoGrs9CqBzaR7nSPdbfpvXXMp74OZgVJ7GTdTdbhDe3iL1l2FnxErSsAdblVO1tHaX1uPA2Gm/gauf20thMXhggVooH7O3J4irBTv+IEEHz360hYpM92UuCyV/0A3+yzjoJlt3r7aB06b39t61Osj/2fZQYcUoG4kjJNuYKsBv1tY7dPfWuVYihi0UUVICkpaKASiiloApKWigCuGMfSjHyNdqY5w9kt4kUBR8TD2+aYKG11gV8S9+Vx3I/mSfdWjVQuAF7bGY/E9FdMMvsjXU3zf61fqlghRlkwlldZVUSEckuwAGw32rucmVv3jySe1yB8FsKk6S9QBjHk8CkMsSAqbg6dwfG9VLjnimTWcBgN8U69+T8OHjPN2PINa9vDbyFOuOuKXgaLCYXScXibhNR7sS2N5X8hY29hqNyzKY8LFojYyyOdc8xvqlc+JP4R0FU33KqDkW1VOckjhkOUx4OHsorsWOqWQ+tK/wCY+CjoP1p9avVqqvErTT4uLAxSGEPE00kg5iNTawtvc2tbzFfPJT1NnL/R18xphwW6OMAB25X2Hjbx8qhc4zeR5RhsIO0xL9PwxL+dzyUDwrw+DjwGEkXDkIzDeaYtI17bsATbVtsB41ZPRfhov6PhmRLPMuuV2N3ke5DMzHci42HQWro06COe+DHdfJLlcjzhPhSPBjWx7TEuoEsxvdjzIUH1Vv08henGGF8wmPRMPEo9rPIx+gqbqMyhLtPJ+eUgeyMBP8StXVSSWEc9vJS+JsR9uxzYZt8Ng9DOvSXEOLoreKovetyuRTuynaymxHQbHpVey9zFmGaRtu5xAlA6lHUWI8bCw91TGGbU7svqkLv5i/6VivbcjraSCVeR8tRmb4rRIgB70kGJQWPP7rV08Cop5isQsaM77BQSfdVX4XL5pmDYhVYYbDRSIjEbM7qVsPEm9/ICooi3LJ51U0oY9Tn/ALPU/exKavwxto0HbmNRa1t+QF+h2raqwv8A2fpbYidLsD2Sm1xoOk2uepYX29prdK3I5jFoooqSAooooAooooAooooBKgOMsaIYGkPKNHf+yt7fGrBWfemHE/s8cK7tiJEiA8ncaj8BRAf+ibCFMujZhZ5meZ/NpDf6WHuqxZxmXYKp0lyzhFUEC5bluaTIIQkCKvICw9g2rNfSzi8VhsXh545WMXdIj/Ajo34hyOq/Pnt7KMGgt9tfl2EQ/mc/QCuOJD4eN8RicUxjiVncBFVbKL28aXg7iZMfB2qAqynS6E7qwHzBBuKr3pJxyyvHgtQCkrJNvtYH7tD7SL2/qjxqG8LJKWXgrHDOHfETS5hiAe1nY9mDzji5Ko8NulWYykWA5Xuf0rxsoA5AD6VC5pxJHEQi3kmbZIk3ZieVYJxduUdGO2tclkRr/C/+VULP8PiZ8d9oy2NpjAgikKgabknugk97Y72qzZJkWZ4lleYrgorgsinVK4/LYiy38eflWk4LBxwoEiRUUcgqgD22HWvOl0Trm5NlN+p3rCMSyzhXNMdKBiYzFEHGtpHs2g+sEAvc226VL5hw1mmU9/LZ3xGFX/l37xQc7BTzHPdSp8jWu0V0cGRtvsyzh70ywSHs8ZE2HfkX3ZA3gw9ZfhWj5TPE8SmF1ddNwykEHxbbxN6rfGPAuDxxGtezne4WWMAMbAnvdHFh1rI8+4XzTKbukrmJSCJYWOwXVp1Kd0HeN13W560Bq3HHB0mIkTFYJ1jxSDSdVwkqfkYgGxHQ2NQTrmyCzYBXbkCkyFfbuQbe6mXC3plViExqabn94g7qjbSCLknqSdrVp+XZ5BPH2sUqMgXUTfkpvub7ryPOvLhGXaPcbZw6ZmmbcH42fCTy4+YRdnGzpBAbglVvd2I39g+NOPQtxEgyuUSf8ozFvEow1KR8191TI46wePSXDIZFaUSRKzpZWY6lFiCdidwSORqoeiTh6VI8yws69lLJGi6T6wsJBf8Ahuy/GrFXteMYPDk5csp3AfEpwOYPLpBVy6su19Je/dPLUPhX0rhMSsiK6EMrAFSOoNfJ+ZZcw1PyKnvDz6+8fpWk+iPjxlZcJOQUJsrHmpbkP4Sfma02UYXBWpG20UCisp7FooooBKWiigEpaKKASs444Xtc3wMX4YopJyP619K/rWjms7xV3zrEMeUOFhQfzM7GpQL3lv7tfZUFjsOs+OMbgMgw5DKRcENe/wBansAPu19lRkmXzriXljMdnVRdr3W3kOfxqAZTiMHichxnaIGfDOel9Lofwt+WRen/AJqt43FYjNsQ/wBnR3Mjl7crcgupuQsoAHsrdcx4dbFKY8VOzRm10jXQDblc3JIp1k/DuHwwHZIAQLAnc2qME5Kdk3AWJeNBj8RyFikNwSOgaQ23t4D31acFkEGCH7JhU1sd2uNR82drsfZU/RRJINt9kR+1t0gT3sx+grw+X4lueJ0/wRgfWpqipIIH/wBPFiDJiJ335ayAfLapxVsLClrzNIFUseQBJ9woCOw8naYhzfuwjsx/G2lnPuGge81JMoIsdwelQvBm+EjkPOfVOfbMxf5BgPdU5QGf8VeijB4u7RD7NITctGo0nxunK58Rasl4n4Mx+VoSx1QM63eJzpYi4XWux6kdetfTVUH0yTWwca/mnX4Kjn62r3XHM0iG+DGODMcY5o2IuqzK3v1Akb+2tpkmEWdjfaaID3kbfNawnJTtL/F/nWt8ZY20uBxS/ihR9t/VIJ+ta7VnH3FXbRA+kPKRBjJBYaJfvBbwa+of2r/Gs0lTsJTa9uYPlf69K3b0xZbrhhxKf8NtLH+pJa3wYD+0axvM8NrTYXK7j9RVlb3Vp+qK3wzfPRpxWMdhgGP30VlfzFu6/ne2/mKuNfKnAnEjYHFJKpJW4DqDYMp5j/LzAr6jy/GJNGksZujqGU+RrFbDDyuj2mOaKKKqPQlFFLQCUUtFAFZ+q2zPHHxWAf3GrQKo2LjtmOJ/rRwN8pF/+NSgWrJpLxDyJFPqieH37rr4G/xH+lLii8kxiDmNQit3R3muSDv05VAJGedUF2YKPM1HvnsX4db+aISPZeukOSxA3ILnxc6j86fJGFFgAB4AUBywWKWVA68j4ix2NiCOld6h8vkEeImh/NaVR7dm+YvTjMcVMpCxQ67j1i1lHl4mgJCi9QfYY1uckUf8Kk/WmmLy879vjnA6gEJ9DegLJJKBzIHtIFMc6nH2WZlII7FyCN/wmqu+Hy8E7yzHwBZvn/3yqzHBoMI0ca6UMTWW241Ked9770Bx4L/+n4O3/wBrD/8AzWpqqv6McRryvCXNykQjPtjJT/41aKASs49Njfs+H8e2Y/CNv860esr9Oc9lwy//AJT8lFW0f2I8y6MfyIX1+0frWl5s/aZXgH/IZIj7uX+Gs34Zawf3H61rXBeDGPymSMMF0TFkZ+Q2Db+AsTWu14gm/JFbxMteSBcflnZud2jMTE9GXYH6GsOlhMTNHJ3XRirDwYG31rRsr41weUwSRSS9vN2jHRB3hyAA17KOXWss4u4hOPxDzRwiIPYlQ1zcD1ibDc2FVUWbW/BNiTZGZvhNDah6pPz6itj9DXFF1GGkbY/u976T1Tfx5+0GsgweUvMocuLH2k/6VaOEMhnSUdmjOxZStgRcIbk3Ow3q2cdy54R4TwfSNLXla9Vzy0SlpKWgCiiigCqrxBhtOKSX88JQ7dUfUvykb4VaaieJox2DSG57EGTbqAp1Dz7pPwoBnk8+mQD8wt7+lPccdGIifo4MZ9p3X53qEjPIr5EW+Iqx4yAYiEjlqF1P5W6H3GpYHtLURgs4UR/fMEdDpdSd9Q8B1uN/fR/Scsn7mE2/PIdI9tuZqAN+I27J4cQPwPpf+B9jUnjImkUdnIY776goNx5X+tRmMyiedSss6hTzVY9udxuTepXLsL2Uax6i2kWufDpyoBiMgU/vJJZP4nNvgLCnMeTQLyiT3qD9afUtAc44FXZQB7AB9K9EUtBoDP8A0aYnsJ8fl7HvQYh5Y/OKUhhb2agPfWgVl/pGf+jswwmZqDpa8E9uqkXHv0gn+UVpmGnWRFdCGVgGUg7EEXBoDrWR+nUX7Hb/AIcn1WtcpnmOWRTgLNGsgBuAwvY+Ir3XPbLJDWUfJmAkkRJNK3FtyeQ59Oprtg8PK6aO1cRkboGbTt4qDYn23qc43kAknCgKvbOqqPyhyAPgK45cgCi9xZbGukoJrDKmxtHlKJba5867zw909P8AxV24tyIw4LAyW9ZXD+RezqPhqqoPuDevVbi1wQ8jLhzE/dsl91J+B/1r6dyZ9UELeMaH+6K+WMhNpJF9vyP+tfTXBk+vBYdv+mB8Nv0rJqf4o9w7JuiiisZYFFFFAFFFFAFeJEDAg7ggg+w17ooDO8ixGkyYV9pMM2jzaP8A4bjyK294NW7JJ9ih6bj2Hn8/rVQ9JuBkgkjzKAE9iujEAfig1XufNbnepfK8erqk0bAqwDAjqD/3yqQWgYZNWrSNR/FYX+NdQK8RSBgCORr3UAWiiigCikvUTmvE2Ew377ERIR+EuNX9kb0BLUE1nuM9Jnad3AYSbEHo7KUi9uo8/lUZJHmuL/ezxYcE+pGusgfG1TgFx4ujw+Lw02Gdx312IF9LDdWHS4IFZ36OOMJMNfLsQVQxEiNm8L7p4AdQfO1S+E4EMlhNicTMD0L6Etc9E5/GnOM9EmGk0WvFpO+g3LjqCW6+dOAW3Ks5MraVKSC9iyMDp9tr1MyPYE+AJ+FcMBgEhXTGLDwsP0FcOIZtGFnbwif/AAmi5YPmHiSXW6L1Zyx/mP8ArUthIC7LGObsqj2sQP1qFnOrEr4KB9DV54EwPa46AWFlbWfIIL/W1dXO1NlHeDSvSTluvLZAv/B0uPYmx/u3rEL7V9MYvDiRGRhdXUqfYRY182yYdo2eNvWjYq3tBt/37ao0k+Gj1Yiv4Y6MSb+P1r6I9FU+rAKPySOv96/6186ZqLTBrWvY29lb/wCiGT9lkXwluPYyL/kai9fI/qTHsvtFFFYSwSloooBKWiigCiiigGuZYQSxPGeTqQb8rHYg+RG1YxgsV/Q+KbDyEnCSsWR+kb3sVueQ8fj41uBqq8YcMR4qNw4JVh0HeUj8S+Y51KA/yXHggLcFSAUt1v1v4VN3rFeHmny0SJi3X7LF+7f8RuSQEA5/w8xbbag8dZlmEvY4BRGhuokZeZAvu9iqGw5c96MGqZ1xLhcJ/vE8cZtfSW7xG9rKNzyNUzG+lBpiY8swkuJe19bArGLcyf8AUimeD9HeHiYTZhNJi8QbEoW7u3IH8RA8zbblVgV9ljRQkY2WNBZR7h1qMNgquIw+aY0WxWJEEbABooVtsCD6173v507yrgrCwkfd9rISe9J3iSfLl8qumByVjvISo8BzPv6VM4bCLH6o63qeAQeDyd+73Qqi23IgeVuVS2CyxI9xcnfc09pagHiOIKLAWFeqWmOcZouGjMrrIyjn2cbO2/XSgJt50A9quceZpDBg5RNKqa0KqCd2ax2A5nlVD4u9MQX7vAp3uskqkafJYzuT5n4GsoxeYmeQzYmSSWQm9yb+FhvyHkNqJ4eRgXL5O1xJIF7k6R1/qiw61uHomyNkEmJkBBfuICLEKD3msfE2+FZblHHXZzo51aRIXYRxx6iSbtbzN7V9G5Xi+2iSTQya1DaXtqAIuAbEi9XyvcobTzsw8jo1j3pH4ZlGLMsMTyLPY9xS1n2BBtyvsbnzrYaDXiuxweUS1k+dOJfR/io40mlaKK50hXk72+/QHzq5eh/iGCNXhndYp2ZQFdrBwosCrHZr3NN/SuVOILtioAEjAWIy/eA/isgBIubfKs2lxsEg0vuPNeXsNJ3Sl2SoI+qqWvl7LeMsVhCBDinePbusSbAdO9e1bLwB6RoccBFKyxYi9ghNu02vdL9djcVWTgvdFFFCBaSlooAoopKADSOlxalpaApfG/CMGIjTWp0KxJsxBBIsCDfb2b01y/BRwxiONQiLyA+vmfOr1PEHUq24Isai8NkSqbsxcdAf1tzqUwQuGwjStZRvzJJ+tWPL8sSLcbtbcn9PCnkcQUWAAHlXqmcgWiikqAFLSUtAFJalooCncRej3D4uYzMzozW1adNmttfvKbG3Wu2A9HmXxD/d1c+MnePz2+VWuigyMMNk2Hjt2cMS25WjUfpT4UtJQBQRS0UBF4zh/CyktLh4nJ3JaMEk+ZtvTCXgTLm3ODg/sD9PbVjpKAqkno3yxv8AlIx7Lj6GpnLcgw2Ht2MEcdha6oAfjzqSpaAQCiiig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036" name="AutoShape 12" descr="http://www.computerworldmexico.mx/postsGenPic.aspx?i=2579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038" name="AutoShape 14" descr="http://www.computerworldmexico.mx/postsGenPic.aspx?i=2579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040" name="AutoShape 16" descr="imagen del articul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042" name="AutoShape 18" descr="http://www.computerworldmexico.mx/postsGenPic.aspx?i=2579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1044" name="AutoShape 20" descr="http://www.computerworldmexico.mx/postsGenPic.aspx?i=2579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1046" name="Picture 22" descr="http://personal.ua.es/es/francisco-frances/materiales/tema3/cuestionario_3.jpg">
            <a:hlinkClick r:id="rId4" action="ppaction://hlinksldjump"/>
          </p:cNvPr>
          <p:cNvPicPr>
            <a:picLocks noChangeAspect="1" noChangeArrowheads="1"/>
          </p:cNvPicPr>
          <p:nvPr/>
        </p:nvPicPr>
        <p:blipFill>
          <a:blip r:embed="rId5"/>
          <a:srcRect/>
          <a:stretch>
            <a:fillRect/>
          </a:stretch>
        </p:blipFill>
        <p:spPr bwMode="auto">
          <a:xfrm>
            <a:off x="6715140" y="2643182"/>
            <a:ext cx="2276228" cy="1704975"/>
          </a:xfrm>
          <a:prstGeom prst="rect">
            <a:avLst/>
          </a:prstGeom>
          <a:noFill/>
        </p:spPr>
      </p:pic>
      <p:sp>
        <p:nvSpPr>
          <p:cNvPr id="10" name="9 Flecha derecha"/>
          <p:cNvSpPr/>
          <p:nvPr/>
        </p:nvSpPr>
        <p:spPr>
          <a:xfrm rot="20371834">
            <a:off x="2323576" y="3730266"/>
            <a:ext cx="1259468" cy="442407"/>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CO"/>
          </a:p>
        </p:txBody>
      </p:sp>
      <p:pic>
        <p:nvPicPr>
          <p:cNvPr id="2" name="Imagen 1">
            <a:hlinkClick r:id="rId6" action="ppaction://hlinksldjump"/>
          </p:cNvPr>
          <p:cNvPicPr>
            <a:picLocks noChangeAspect="1"/>
          </p:cNvPicPr>
          <p:nvPr/>
        </p:nvPicPr>
        <p:blipFill>
          <a:blip r:embed="rId7"/>
          <a:stretch>
            <a:fillRect/>
          </a:stretch>
        </p:blipFill>
        <p:spPr>
          <a:xfrm>
            <a:off x="234824" y="1402350"/>
            <a:ext cx="1942370" cy="3981861"/>
          </a:xfrm>
          <a:prstGeom prst="rect">
            <a:avLst/>
          </a:prstGeom>
        </p:spPr>
      </p:pic>
      <p:pic>
        <p:nvPicPr>
          <p:cNvPr id="18" name="Imagen 17"/>
          <p:cNvPicPr>
            <a:picLocks noChangeAspect="1"/>
          </p:cNvPicPr>
          <p:nvPr/>
        </p:nvPicPr>
        <p:blipFill>
          <a:blip r:embed="rId8"/>
          <a:stretch>
            <a:fillRect/>
          </a:stretch>
        </p:blipFill>
        <p:spPr>
          <a:xfrm>
            <a:off x="1619672" y="1355308"/>
            <a:ext cx="951561" cy="878364"/>
          </a:xfrm>
          <a:prstGeom prst="rect">
            <a:avLst/>
          </a:prstGeom>
        </p:spPr>
      </p:pic>
      <p:pic>
        <p:nvPicPr>
          <p:cNvPr id="19" name="Imagen 18"/>
          <p:cNvPicPr>
            <a:picLocks noChangeAspect="1"/>
          </p:cNvPicPr>
          <p:nvPr/>
        </p:nvPicPr>
        <p:blipFill>
          <a:blip r:embed="rId8"/>
          <a:stretch>
            <a:fillRect/>
          </a:stretch>
        </p:blipFill>
        <p:spPr>
          <a:xfrm>
            <a:off x="5071037" y="2182765"/>
            <a:ext cx="951561" cy="878364"/>
          </a:xfrm>
          <a:prstGeom prst="rect">
            <a:avLst/>
          </a:prstGeom>
        </p:spPr>
      </p:pic>
      <p:pic>
        <p:nvPicPr>
          <p:cNvPr id="20" name="Imagen 19"/>
          <p:cNvPicPr>
            <a:picLocks noChangeAspect="1"/>
          </p:cNvPicPr>
          <p:nvPr/>
        </p:nvPicPr>
        <p:blipFill>
          <a:blip r:embed="rId8"/>
          <a:stretch>
            <a:fillRect/>
          </a:stretch>
        </p:blipFill>
        <p:spPr>
          <a:xfrm>
            <a:off x="7853254" y="1794490"/>
            <a:ext cx="951561" cy="8783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1046"/>
                                        </p:tgtEl>
                                        <p:attrNameLst>
                                          <p:attrName>style.visibility</p:attrName>
                                        </p:attrNameLst>
                                      </p:cBhvr>
                                      <p:to>
                                        <p:strVal val="visible"/>
                                      </p:to>
                                    </p:set>
                                    <p:animEffect transition="in" filter="randombar(horizontal)">
                                      <p:cBhvr>
                                        <p:cTn id="38" dur="500"/>
                                        <p:tgtEl>
                                          <p:spTgt spid="1046"/>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6"/>
          <p:cNvPicPr>
            <a:picLocks noChangeAspect="1" noChangeArrowheads="1"/>
          </p:cNvPicPr>
          <p:nvPr/>
        </p:nvPicPr>
        <p:blipFill>
          <a:blip r:embed="rId2"/>
          <a:srcRect/>
          <a:stretch>
            <a:fillRect/>
          </a:stretch>
        </p:blipFill>
        <p:spPr bwMode="auto">
          <a:xfrm>
            <a:off x="115912" y="2261180"/>
            <a:ext cx="2736304" cy="2103418"/>
          </a:xfrm>
          <a:prstGeom prst="rect">
            <a:avLst/>
          </a:prstGeom>
          <a:noFill/>
          <a:ln w="9525">
            <a:noFill/>
            <a:miter lim="800000"/>
            <a:headEnd/>
            <a:tailEnd/>
          </a:ln>
          <a:effectLst/>
        </p:spPr>
      </p:pic>
      <p:sp>
        <p:nvSpPr>
          <p:cNvPr id="4" name="3 CuadroTexto"/>
          <p:cNvSpPr txBox="1"/>
          <p:nvPr/>
        </p:nvSpPr>
        <p:spPr>
          <a:xfrm>
            <a:off x="3347864" y="2158727"/>
            <a:ext cx="5209656" cy="2308324"/>
          </a:xfrm>
          <a:prstGeom prst="rect">
            <a:avLst/>
          </a:prstGeom>
          <a:noFill/>
        </p:spPr>
        <p:txBody>
          <a:bodyPr wrap="square" rtlCol="0">
            <a:spAutoFit/>
          </a:bodyPr>
          <a:lstStyle/>
          <a:p>
            <a:r>
              <a:rPr lang="es-CO" b="1" dirty="0" smtClean="0"/>
              <a:t>OBJETIVO 1</a:t>
            </a:r>
          </a:p>
          <a:p>
            <a:endParaRPr lang="es-CO" b="1" dirty="0"/>
          </a:p>
          <a:p>
            <a:pPr lvl="0" algn="just"/>
            <a:r>
              <a:rPr lang="es-ES" dirty="0"/>
              <a:t>Evaluar los </a:t>
            </a:r>
            <a:r>
              <a:rPr lang="es-ES" dirty="0" smtClean="0"/>
              <a:t>Métodos </a:t>
            </a:r>
            <a:r>
              <a:rPr lang="es-ES" dirty="0"/>
              <a:t>de </a:t>
            </a:r>
            <a:r>
              <a:rPr lang="es-ES" dirty="0" smtClean="0"/>
              <a:t>Intervención </a:t>
            </a:r>
            <a:r>
              <a:rPr lang="es-ES" dirty="0"/>
              <a:t>propuestos por entidades mediante una revisión documental con el fin de identificar las falencias que existen en los </a:t>
            </a:r>
            <a:r>
              <a:rPr lang="es-ES" dirty="0" smtClean="0"/>
              <a:t>métodos </a:t>
            </a:r>
            <a:r>
              <a:rPr lang="es-ES" dirty="0"/>
              <a:t>actuales.</a:t>
            </a:r>
            <a:endParaRPr lang="es-CO" dirty="0"/>
          </a:p>
          <a:p>
            <a:pPr algn="just"/>
            <a:endParaRPr lang="es-CO" b="1" dirty="0" smtClean="0"/>
          </a:p>
          <a:p>
            <a:endParaRPr lang="es-CO" b="1" dirty="0"/>
          </a:p>
        </p:txBody>
      </p:sp>
      <p:sp>
        <p:nvSpPr>
          <p:cNvPr id="5" name="1 Título"/>
          <p:cNvSpPr txBox="1">
            <a:spLocks/>
          </p:cNvSpPr>
          <p:nvPr/>
        </p:nvSpPr>
        <p:spPr>
          <a:xfrm>
            <a:off x="1115616" y="669592"/>
            <a:ext cx="7166030" cy="76628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CO" sz="3200" b="1" dirty="0" smtClean="0">
                <a:solidFill>
                  <a:schemeClr val="accent1">
                    <a:lumMod val="75000"/>
                  </a:schemeClr>
                </a:solidFill>
                <a:latin typeface="+mj-lt"/>
                <a:ea typeface="+mj-ea"/>
                <a:cs typeface="+mj-cs"/>
              </a:rPr>
              <a:t>DESARROLLO DE LA METODOLOGÍA</a:t>
            </a:r>
            <a:endParaRPr kumimoji="0" lang="es-CO" sz="32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Tree>
    <p:extLst>
      <p:ext uri="{BB962C8B-B14F-4D97-AF65-F5344CB8AC3E}">
        <p14:creationId xmlns:p14="http://schemas.microsoft.com/office/powerpoint/2010/main" val="40590278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1 Imagen" descr="C:\Users\DAIRYS\Desktop\PROYECTO DE GRADO\documentos, bibliografía\focalización por institución.png"/>
          <p:cNvPicPr/>
          <p:nvPr/>
        </p:nvPicPr>
        <p:blipFill>
          <a:blip r:embed="rId2">
            <a:extLst>
              <a:ext uri="{28A0092B-C50C-407E-A947-70E740481C1C}">
                <a14:useLocalDpi xmlns:a14="http://schemas.microsoft.com/office/drawing/2010/main" val="0"/>
              </a:ext>
            </a:extLst>
          </a:blip>
          <a:srcRect/>
          <a:stretch>
            <a:fillRect/>
          </a:stretch>
        </p:blipFill>
        <p:spPr bwMode="auto">
          <a:xfrm>
            <a:off x="611560" y="802468"/>
            <a:ext cx="7416824" cy="4725883"/>
          </a:xfrm>
          <a:prstGeom prst="rect">
            <a:avLst/>
          </a:prstGeom>
          <a:noFill/>
          <a:ln>
            <a:noFill/>
          </a:ln>
        </p:spPr>
      </p:pic>
      <p:sp>
        <p:nvSpPr>
          <p:cNvPr id="3" name="1 Título"/>
          <p:cNvSpPr txBox="1">
            <a:spLocks/>
          </p:cNvSpPr>
          <p:nvPr/>
        </p:nvSpPr>
        <p:spPr>
          <a:xfrm>
            <a:off x="214282" y="285728"/>
            <a:ext cx="6085910" cy="42862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CO" sz="2400" b="1" dirty="0" smtClean="0">
                <a:solidFill>
                  <a:schemeClr val="accent1">
                    <a:lumMod val="75000"/>
                  </a:schemeClr>
                </a:solidFill>
                <a:latin typeface="+mj-lt"/>
                <a:ea typeface="+mj-ea"/>
                <a:cs typeface="+mj-cs"/>
              </a:rPr>
              <a:t>EVALUACIÓN DE LOS MÉTODOS ACTUALES </a:t>
            </a:r>
            <a:endParaRPr kumimoji="0" lang="es-CO" sz="2400" b="1" i="0" u="none" strike="noStrike" kern="1200" cap="none" spc="0" normalizeH="0" baseline="0" noProof="0" dirty="0" smtClean="0">
              <a:ln>
                <a:noFill/>
              </a:ln>
              <a:solidFill>
                <a:schemeClr val="accent1">
                  <a:lumMod val="75000"/>
                </a:schemeClr>
              </a:solidFill>
              <a:effectLst/>
              <a:uLnTx/>
              <a:uFillTx/>
              <a:latin typeface="+mj-lt"/>
              <a:ea typeface="+mj-ea"/>
              <a:cs typeface="+mj-cs"/>
            </a:endParaRPr>
          </a:p>
        </p:txBody>
      </p:sp>
    </p:spTree>
    <p:extLst>
      <p:ext uri="{BB962C8B-B14F-4D97-AF65-F5344CB8AC3E}">
        <p14:creationId xmlns:p14="http://schemas.microsoft.com/office/powerpoint/2010/main" val="3749858789"/>
      </p:ext>
    </p:extLst>
  </p:cSld>
  <p:clrMapOvr>
    <a:masterClrMapping/>
  </p:clrMapOvr>
  <p:timing>
    <p:tnLst>
      <p:par>
        <p:cTn id="1" dur="indefinite" restart="never" nodeType="tmRoot"/>
      </p:par>
    </p:tnLst>
  </p:timing>
</p:sld>
</file>

<file path=ppt/theme/theme1.xml><?xml version="1.0" encoding="utf-8"?>
<a:theme xmlns:a="http://schemas.openxmlformats.org/drawingml/2006/main" name="Plantilla para presentacion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Plantilla para presentaciones</Template>
  <TotalTime>1901</TotalTime>
  <Words>1159</Words>
  <Application>Microsoft Office PowerPoint</Application>
  <PresentationFormat>Presentación en pantalla (4:3)</PresentationFormat>
  <Paragraphs>75</Paragraphs>
  <Slides>24</Slides>
  <Notes>3</Notes>
  <HiddenSlides>0</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24</vt:i4>
      </vt:variant>
    </vt:vector>
  </HeadingPairs>
  <TitlesOfParts>
    <vt:vector size="30" baseType="lpstr">
      <vt:lpstr>Arial</vt:lpstr>
      <vt:lpstr>Calibri</vt:lpstr>
      <vt:lpstr>Calibri (Cuerpo)</vt:lpstr>
      <vt:lpstr>Lucida Calligraphy</vt:lpstr>
      <vt:lpstr>Wingdings</vt:lpstr>
      <vt:lpstr>Plantilla para presentaciones</vt:lpstr>
      <vt:lpstr>MÉTODO DE INTERVENCIÓN  DEL CENTRO DE EMPRENDIMIENTO Y DESARROLLO EMPRESARIAL –CEDE DE LA UNIVERSIDAD SANTO TOMAS SECCIONAL BUCARAMANGA PARA EL FORTALECIMIENTO EMPRESARIAL DE  MICROEMPRESAS EN EL DEPARTAMENTO DE SANTANDER. </vt:lpstr>
      <vt:lpstr>CONTENIDO</vt:lpstr>
      <vt:lpstr>DEFINICIÓN DEL PROBLEMA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MODELO DE INTERVENCIÓN  DEL CENTRO DE EMPRENDIMIENTO Y DESARROLLO EMPRESARIAL –CEDE DE LA UNIVERSIDAD SANTO TOMAS SECCIONAL BUCARAMANGA PARA EL FORTALECIMIENTO EMPRESARIAL DE  MICROEMPRESAS EN EL DEPARTAMENTO DE SANTANDER.</dc:title>
  <dc:creator>Usuario</dc:creator>
  <cp:lastModifiedBy>Sayed</cp:lastModifiedBy>
  <cp:revision>141</cp:revision>
  <dcterms:created xsi:type="dcterms:W3CDTF">2014-04-03T13:36:05Z</dcterms:created>
  <dcterms:modified xsi:type="dcterms:W3CDTF">2014-07-28T12:45:44Z</dcterms:modified>
</cp:coreProperties>
</file>