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96" r:id="rId1"/>
  </p:sldMasterIdLst>
  <p:sldIdLst>
    <p:sldId id="256" r:id="rId2"/>
    <p:sldId id="257" r:id="rId3"/>
    <p:sldId id="260" r:id="rId4"/>
    <p:sldId id="261" r:id="rId5"/>
    <p:sldId id="262" r:id="rId6"/>
    <p:sldId id="263" r:id="rId7"/>
    <p:sldId id="264" r:id="rId8"/>
    <p:sldId id="258" r:id="rId9"/>
    <p:sldId id="265" r:id="rId10"/>
    <p:sldId id="271" r:id="rId11"/>
    <p:sldId id="274" r:id="rId12"/>
    <p:sldId id="285" r:id="rId13"/>
    <p:sldId id="286" r:id="rId14"/>
    <p:sldId id="287" r:id="rId15"/>
    <p:sldId id="288" r:id="rId16"/>
    <p:sldId id="290" r:id="rId17"/>
    <p:sldId id="341" r:id="rId18"/>
    <p:sldId id="342" r:id="rId19"/>
    <p:sldId id="343" r:id="rId20"/>
    <p:sldId id="344" r:id="rId21"/>
    <p:sldId id="345" r:id="rId22"/>
    <p:sldId id="346" r:id="rId23"/>
    <p:sldId id="347" r:id="rId24"/>
    <p:sldId id="348" r:id="rId25"/>
    <p:sldId id="352" r:id="rId26"/>
    <p:sldId id="349" r:id="rId27"/>
    <p:sldId id="350" r:id="rId28"/>
    <p:sldId id="291" r:id="rId29"/>
    <p:sldId id="292" r:id="rId30"/>
    <p:sldId id="293" r:id="rId31"/>
    <p:sldId id="294" r:id="rId32"/>
    <p:sldId id="295" r:id="rId33"/>
    <p:sldId id="296" r:id="rId34"/>
    <p:sldId id="297" r:id="rId35"/>
    <p:sldId id="298" r:id="rId36"/>
    <p:sldId id="299" r:id="rId37"/>
    <p:sldId id="301" r:id="rId38"/>
    <p:sldId id="302" r:id="rId39"/>
    <p:sldId id="303" r:id="rId40"/>
    <p:sldId id="304" r:id="rId41"/>
    <p:sldId id="305" r:id="rId42"/>
    <p:sldId id="306" r:id="rId43"/>
    <p:sldId id="307" r:id="rId44"/>
    <p:sldId id="308" r:id="rId45"/>
    <p:sldId id="309" r:id="rId46"/>
    <p:sldId id="310" r:id="rId47"/>
    <p:sldId id="311" r:id="rId48"/>
    <p:sldId id="312" r:id="rId49"/>
    <p:sldId id="313" r:id="rId50"/>
    <p:sldId id="314" r:id="rId51"/>
    <p:sldId id="315" r:id="rId52"/>
    <p:sldId id="316" r:id="rId53"/>
    <p:sldId id="317" r:id="rId54"/>
    <p:sldId id="319" r:id="rId55"/>
    <p:sldId id="320" r:id="rId56"/>
    <p:sldId id="321" r:id="rId57"/>
    <p:sldId id="322" r:id="rId58"/>
    <p:sldId id="323" r:id="rId59"/>
    <p:sldId id="324" r:id="rId60"/>
    <p:sldId id="325" r:id="rId61"/>
    <p:sldId id="326" r:id="rId62"/>
    <p:sldId id="327" r:id="rId63"/>
    <p:sldId id="328" r:id="rId64"/>
    <p:sldId id="329" r:id="rId65"/>
    <p:sldId id="330" r:id="rId66"/>
    <p:sldId id="331" r:id="rId67"/>
    <p:sldId id="332" r:id="rId68"/>
    <p:sldId id="333" r:id="rId69"/>
    <p:sldId id="334" r:id="rId70"/>
    <p:sldId id="335" r:id="rId71"/>
    <p:sldId id="337" r:id="rId72"/>
    <p:sldId id="338" r:id="rId73"/>
    <p:sldId id="339" r:id="rId74"/>
    <p:sldId id="340" r:id="rId75"/>
    <p:sldId id="318" r:id="rId76"/>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69" autoAdjust="0"/>
    <p:restoredTop sz="94660"/>
  </p:normalViewPr>
  <p:slideViewPr>
    <p:cSldViewPr>
      <p:cViewPr>
        <p:scale>
          <a:sx n="50" d="100"/>
          <a:sy n="50" d="100"/>
        </p:scale>
        <p:origin x="-1770" y="-59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FE913D7-0856-42BB-A596-C9D60184BD67}"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s-CO"/>
        </a:p>
      </dgm:t>
    </dgm:pt>
    <dgm:pt modelId="{73025DE2-A57A-41D1-8376-A1EE53DA16F7}">
      <dgm:prSet phldrT="[Texto]"/>
      <dgm:spPr/>
      <dgm:t>
        <a:bodyPr/>
        <a:lstStyle/>
        <a:p>
          <a:r>
            <a:rPr lang="es-CO"/>
            <a:t>FUERZAS ACTIVAS</a:t>
          </a:r>
        </a:p>
      </dgm:t>
    </dgm:pt>
    <dgm:pt modelId="{22FC7A7D-96A4-4314-8039-857F7FD4ADB4}" type="parTrans" cxnId="{0182764E-281A-4C72-B549-AC0E820B4F58}">
      <dgm:prSet/>
      <dgm:spPr/>
      <dgm:t>
        <a:bodyPr/>
        <a:lstStyle/>
        <a:p>
          <a:endParaRPr lang="es-CO"/>
        </a:p>
      </dgm:t>
    </dgm:pt>
    <dgm:pt modelId="{0A298589-71F5-4B81-8561-5902F5FFAA59}" type="sibTrans" cxnId="{0182764E-281A-4C72-B549-AC0E820B4F58}">
      <dgm:prSet/>
      <dgm:spPr/>
      <dgm:t>
        <a:bodyPr/>
        <a:lstStyle/>
        <a:p>
          <a:endParaRPr lang="es-CO"/>
        </a:p>
      </dgm:t>
    </dgm:pt>
    <dgm:pt modelId="{4785E030-D7AB-4D04-BB71-7DAEBA4028D4}">
      <dgm:prSet phldrT="[Texto]"/>
      <dgm:spPr/>
      <dgm:t>
        <a:bodyPr/>
        <a:lstStyle/>
        <a:p>
          <a:r>
            <a:rPr lang="es-CO"/>
            <a:t>CLIMA</a:t>
          </a:r>
        </a:p>
      </dgm:t>
    </dgm:pt>
    <dgm:pt modelId="{540D35A9-FBB4-4914-8912-43A37874D988}" type="parTrans" cxnId="{84BAF3F2-39BF-4EB7-8D63-C8555DC8E993}">
      <dgm:prSet/>
      <dgm:spPr/>
      <dgm:t>
        <a:bodyPr/>
        <a:lstStyle/>
        <a:p>
          <a:endParaRPr lang="es-CO"/>
        </a:p>
      </dgm:t>
    </dgm:pt>
    <dgm:pt modelId="{1C00F585-91C5-41E5-8BCB-50BA941C51D5}" type="sibTrans" cxnId="{84BAF3F2-39BF-4EB7-8D63-C8555DC8E993}">
      <dgm:prSet/>
      <dgm:spPr/>
      <dgm:t>
        <a:bodyPr/>
        <a:lstStyle/>
        <a:p>
          <a:endParaRPr lang="es-CO"/>
        </a:p>
      </dgm:t>
    </dgm:pt>
    <dgm:pt modelId="{41F69FC0-4B23-4030-915B-A06B2005453A}">
      <dgm:prSet phldrT="[Texto]"/>
      <dgm:spPr/>
      <dgm:t>
        <a:bodyPr/>
        <a:lstStyle/>
        <a:p>
          <a:r>
            <a:rPr lang="es-CO"/>
            <a:t>LLUVIA-ESCORRENTIA</a:t>
          </a:r>
        </a:p>
        <a:p>
          <a:r>
            <a:rPr lang="es-CO"/>
            <a:t>INTENSIDAD Y DURACION</a:t>
          </a:r>
        </a:p>
      </dgm:t>
    </dgm:pt>
    <dgm:pt modelId="{B000F987-F260-4B3D-8E04-2F554C69F178}" type="parTrans" cxnId="{D47CACD8-6B69-4A4C-988E-3184B03F5E33}">
      <dgm:prSet/>
      <dgm:spPr/>
      <dgm:t>
        <a:bodyPr/>
        <a:lstStyle/>
        <a:p>
          <a:endParaRPr lang="es-CO"/>
        </a:p>
      </dgm:t>
    </dgm:pt>
    <dgm:pt modelId="{582FE297-5D3D-44AA-B1B9-DE092DA22730}" type="sibTrans" cxnId="{D47CACD8-6B69-4A4C-988E-3184B03F5E33}">
      <dgm:prSet/>
      <dgm:spPr/>
      <dgm:t>
        <a:bodyPr/>
        <a:lstStyle/>
        <a:p>
          <a:endParaRPr lang="es-CO"/>
        </a:p>
      </dgm:t>
    </dgm:pt>
    <dgm:pt modelId="{FB898526-E0FF-48E5-9498-47895D528432}">
      <dgm:prSet phldrT="[Texto]"/>
      <dgm:spPr/>
      <dgm:t>
        <a:bodyPr/>
        <a:lstStyle/>
        <a:p>
          <a:r>
            <a:rPr lang="es-CO"/>
            <a:t>TEMPERATURA</a:t>
          </a:r>
        </a:p>
      </dgm:t>
    </dgm:pt>
    <dgm:pt modelId="{67840C14-D8D6-41DD-98B3-8848809D20DF}" type="parTrans" cxnId="{6B5C47FD-731F-4C26-8B8A-B6DC65ABD1A3}">
      <dgm:prSet/>
      <dgm:spPr/>
      <dgm:t>
        <a:bodyPr/>
        <a:lstStyle/>
        <a:p>
          <a:endParaRPr lang="es-CO"/>
        </a:p>
      </dgm:t>
    </dgm:pt>
    <dgm:pt modelId="{87B91913-1879-415A-B8F7-2DA75E6070CB}" type="sibTrans" cxnId="{6B5C47FD-731F-4C26-8B8A-B6DC65ABD1A3}">
      <dgm:prSet/>
      <dgm:spPr/>
      <dgm:t>
        <a:bodyPr/>
        <a:lstStyle/>
        <a:p>
          <a:endParaRPr lang="es-CO"/>
        </a:p>
      </dgm:t>
    </dgm:pt>
    <dgm:pt modelId="{8F9FECC8-E0C3-43CA-BCFE-C51D00C69324}">
      <dgm:prSet/>
      <dgm:spPr/>
      <dgm:t>
        <a:bodyPr/>
        <a:lstStyle/>
        <a:p>
          <a:r>
            <a:rPr lang="es-CO"/>
            <a:t>VIENTO</a:t>
          </a:r>
        </a:p>
      </dgm:t>
    </dgm:pt>
    <dgm:pt modelId="{3363676B-71C8-4489-8403-91A4D0924BA1}" type="parTrans" cxnId="{DBC223C3-AD91-4817-A971-FD98C9D24560}">
      <dgm:prSet/>
      <dgm:spPr/>
      <dgm:t>
        <a:bodyPr/>
        <a:lstStyle/>
        <a:p>
          <a:endParaRPr lang="es-CO"/>
        </a:p>
      </dgm:t>
    </dgm:pt>
    <dgm:pt modelId="{507C7633-6D68-49CC-AB79-4E122A1E9A4D}" type="sibTrans" cxnId="{DBC223C3-AD91-4817-A971-FD98C9D24560}">
      <dgm:prSet/>
      <dgm:spPr/>
      <dgm:t>
        <a:bodyPr/>
        <a:lstStyle/>
        <a:p>
          <a:endParaRPr lang="es-CO"/>
        </a:p>
      </dgm:t>
    </dgm:pt>
    <dgm:pt modelId="{130CEF19-B980-41BE-A063-9F9E1F4EDB0B}" type="pres">
      <dgm:prSet presAssocID="{DFE913D7-0856-42BB-A596-C9D60184BD67}" presName="diagram" presStyleCnt="0">
        <dgm:presLayoutVars>
          <dgm:chPref val="1"/>
          <dgm:dir/>
          <dgm:animOne val="branch"/>
          <dgm:animLvl val="lvl"/>
          <dgm:resizeHandles val="exact"/>
        </dgm:presLayoutVars>
      </dgm:prSet>
      <dgm:spPr/>
      <dgm:t>
        <a:bodyPr/>
        <a:lstStyle/>
        <a:p>
          <a:endParaRPr lang="es-CO"/>
        </a:p>
      </dgm:t>
    </dgm:pt>
    <dgm:pt modelId="{05ED6773-5EB7-4CA5-941D-658CFCAAE466}" type="pres">
      <dgm:prSet presAssocID="{73025DE2-A57A-41D1-8376-A1EE53DA16F7}" presName="root1" presStyleCnt="0"/>
      <dgm:spPr/>
    </dgm:pt>
    <dgm:pt modelId="{0ED112E5-65C2-4634-A655-B5F7F320D522}" type="pres">
      <dgm:prSet presAssocID="{73025DE2-A57A-41D1-8376-A1EE53DA16F7}" presName="LevelOneTextNode" presStyleLbl="node0" presStyleIdx="0" presStyleCnt="1">
        <dgm:presLayoutVars>
          <dgm:chPref val="3"/>
        </dgm:presLayoutVars>
      </dgm:prSet>
      <dgm:spPr/>
      <dgm:t>
        <a:bodyPr/>
        <a:lstStyle/>
        <a:p>
          <a:endParaRPr lang="es-CO"/>
        </a:p>
      </dgm:t>
    </dgm:pt>
    <dgm:pt modelId="{BC2C9250-A793-4E58-9966-435C639DD207}" type="pres">
      <dgm:prSet presAssocID="{73025DE2-A57A-41D1-8376-A1EE53DA16F7}" presName="level2hierChild" presStyleCnt="0"/>
      <dgm:spPr/>
    </dgm:pt>
    <dgm:pt modelId="{E98E848B-A179-4F57-A32E-E3B10069094B}" type="pres">
      <dgm:prSet presAssocID="{540D35A9-FBB4-4914-8912-43A37874D988}" presName="conn2-1" presStyleLbl="parChTrans1D2" presStyleIdx="0" presStyleCnt="1"/>
      <dgm:spPr/>
      <dgm:t>
        <a:bodyPr/>
        <a:lstStyle/>
        <a:p>
          <a:endParaRPr lang="es-CO"/>
        </a:p>
      </dgm:t>
    </dgm:pt>
    <dgm:pt modelId="{B617EC0C-7F94-4F31-9AF7-CCD68BA8A931}" type="pres">
      <dgm:prSet presAssocID="{540D35A9-FBB4-4914-8912-43A37874D988}" presName="connTx" presStyleLbl="parChTrans1D2" presStyleIdx="0" presStyleCnt="1"/>
      <dgm:spPr/>
      <dgm:t>
        <a:bodyPr/>
        <a:lstStyle/>
        <a:p>
          <a:endParaRPr lang="es-CO"/>
        </a:p>
      </dgm:t>
    </dgm:pt>
    <dgm:pt modelId="{752FDDBE-B354-4BB5-8819-219B0005A6FD}" type="pres">
      <dgm:prSet presAssocID="{4785E030-D7AB-4D04-BB71-7DAEBA4028D4}" presName="root2" presStyleCnt="0"/>
      <dgm:spPr/>
    </dgm:pt>
    <dgm:pt modelId="{43621642-F10E-4BB5-A1D5-6EF48AEE1367}" type="pres">
      <dgm:prSet presAssocID="{4785E030-D7AB-4D04-BB71-7DAEBA4028D4}" presName="LevelTwoTextNode" presStyleLbl="node2" presStyleIdx="0" presStyleCnt="1">
        <dgm:presLayoutVars>
          <dgm:chPref val="3"/>
        </dgm:presLayoutVars>
      </dgm:prSet>
      <dgm:spPr/>
      <dgm:t>
        <a:bodyPr/>
        <a:lstStyle/>
        <a:p>
          <a:endParaRPr lang="es-CO"/>
        </a:p>
      </dgm:t>
    </dgm:pt>
    <dgm:pt modelId="{2F78E8CB-B2E0-4C51-805B-FDB3CE165650}" type="pres">
      <dgm:prSet presAssocID="{4785E030-D7AB-4D04-BB71-7DAEBA4028D4}" presName="level3hierChild" presStyleCnt="0"/>
      <dgm:spPr/>
    </dgm:pt>
    <dgm:pt modelId="{5BBCC4AB-F2DA-4094-8AB3-383F57342E9A}" type="pres">
      <dgm:prSet presAssocID="{B000F987-F260-4B3D-8E04-2F554C69F178}" presName="conn2-1" presStyleLbl="parChTrans1D3" presStyleIdx="0" presStyleCnt="3"/>
      <dgm:spPr/>
      <dgm:t>
        <a:bodyPr/>
        <a:lstStyle/>
        <a:p>
          <a:endParaRPr lang="es-CO"/>
        </a:p>
      </dgm:t>
    </dgm:pt>
    <dgm:pt modelId="{99C41ADE-7666-48EB-A2AF-8772591C51E3}" type="pres">
      <dgm:prSet presAssocID="{B000F987-F260-4B3D-8E04-2F554C69F178}" presName="connTx" presStyleLbl="parChTrans1D3" presStyleIdx="0" presStyleCnt="3"/>
      <dgm:spPr/>
      <dgm:t>
        <a:bodyPr/>
        <a:lstStyle/>
        <a:p>
          <a:endParaRPr lang="es-CO"/>
        </a:p>
      </dgm:t>
    </dgm:pt>
    <dgm:pt modelId="{8E778933-9B90-4CF1-BE5E-D97792FFAC4F}" type="pres">
      <dgm:prSet presAssocID="{41F69FC0-4B23-4030-915B-A06B2005453A}" presName="root2" presStyleCnt="0"/>
      <dgm:spPr/>
    </dgm:pt>
    <dgm:pt modelId="{20DE45A2-3D40-4616-87E3-A1FF1261D279}" type="pres">
      <dgm:prSet presAssocID="{41F69FC0-4B23-4030-915B-A06B2005453A}" presName="LevelTwoTextNode" presStyleLbl="node3" presStyleIdx="0" presStyleCnt="3">
        <dgm:presLayoutVars>
          <dgm:chPref val="3"/>
        </dgm:presLayoutVars>
      </dgm:prSet>
      <dgm:spPr/>
      <dgm:t>
        <a:bodyPr/>
        <a:lstStyle/>
        <a:p>
          <a:endParaRPr lang="es-CO"/>
        </a:p>
      </dgm:t>
    </dgm:pt>
    <dgm:pt modelId="{072F21ED-CEB3-4760-9FAC-6456113C9AAC}" type="pres">
      <dgm:prSet presAssocID="{41F69FC0-4B23-4030-915B-A06B2005453A}" presName="level3hierChild" presStyleCnt="0"/>
      <dgm:spPr/>
    </dgm:pt>
    <dgm:pt modelId="{2E56216E-5387-4A89-8E68-4AA7B20ECC26}" type="pres">
      <dgm:prSet presAssocID="{3363676B-71C8-4489-8403-91A4D0924BA1}" presName="conn2-1" presStyleLbl="parChTrans1D3" presStyleIdx="1" presStyleCnt="3"/>
      <dgm:spPr/>
      <dgm:t>
        <a:bodyPr/>
        <a:lstStyle/>
        <a:p>
          <a:endParaRPr lang="es-CO"/>
        </a:p>
      </dgm:t>
    </dgm:pt>
    <dgm:pt modelId="{7E0127F8-4A30-4A50-B88D-24A561EDC01F}" type="pres">
      <dgm:prSet presAssocID="{3363676B-71C8-4489-8403-91A4D0924BA1}" presName="connTx" presStyleLbl="parChTrans1D3" presStyleIdx="1" presStyleCnt="3"/>
      <dgm:spPr/>
      <dgm:t>
        <a:bodyPr/>
        <a:lstStyle/>
        <a:p>
          <a:endParaRPr lang="es-CO"/>
        </a:p>
      </dgm:t>
    </dgm:pt>
    <dgm:pt modelId="{E40D834C-EA89-434E-BCF2-F620BF4B4A38}" type="pres">
      <dgm:prSet presAssocID="{8F9FECC8-E0C3-43CA-BCFE-C51D00C69324}" presName="root2" presStyleCnt="0"/>
      <dgm:spPr/>
    </dgm:pt>
    <dgm:pt modelId="{97CA1FA3-28AF-4ECB-9288-974887034ADF}" type="pres">
      <dgm:prSet presAssocID="{8F9FECC8-E0C3-43CA-BCFE-C51D00C69324}" presName="LevelTwoTextNode" presStyleLbl="node3" presStyleIdx="1" presStyleCnt="3">
        <dgm:presLayoutVars>
          <dgm:chPref val="3"/>
        </dgm:presLayoutVars>
      </dgm:prSet>
      <dgm:spPr/>
      <dgm:t>
        <a:bodyPr/>
        <a:lstStyle/>
        <a:p>
          <a:endParaRPr lang="es-CO"/>
        </a:p>
      </dgm:t>
    </dgm:pt>
    <dgm:pt modelId="{7F5F1725-1689-4836-9337-633278148F75}" type="pres">
      <dgm:prSet presAssocID="{8F9FECC8-E0C3-43CA-BCFE-C51D00C69324}" presName="level3hierChild" presStyleCnt="0"/>
      <dgm:spPr/>
    </dgm:pt>
    <dgm:pt modelId="{5FF361A6-7420-496A-A634-816C6475E6F9}" type="pres">
      <dgm:prSet presAssocID="{67840C14-D8D6-41DD-98B3-8848809D20DF}" presName="conn2-1" presStyleLbl="parChTrans1D3" presStyleIdx="2" presStyleCnt="3"/>
      <dgm:spPr/>
      <dgm:t>
        <a:bodyPr/>
        <a:lstStyle/>
        <a:p>
          <a:endParaRPr lang="es-CO"/>
        </a:p>
      </dgm:t>
    </dgm:pt>
    <dgm:pt modelId="{7EDDA4F9-80D4-439D-AE1F-36EC09D6E796}" type="pres">
      <dgm:prSet presAssocID="{67840C14-D8D6-41DD-98B3-8848809D20DF}" presName="connTx" presStyleLbl="parChTrans1D3" presStyleIdx="2" presStyleCnt="3"/>
      <dgm:spPr/>
      <dgm:t>
        <a:bodyPr/>
        <a:lstStyle/>
        <a:p>
          <a:endParaRPr lang="es-CO"/>
        </a:p>
      </dgm:t>
    </dgm:pt>
    <dgm:pt modelId="{30482F4B-7FE7-47C9-B20D-3B6E6191D0D2}" type="pres">
      <dgm:prSet presAssocID="{FB898526-E0FF-48E5-9498-47895D528432}" presName="root2" presStyleCnt="0"/>
      <dgm:spPr/>
    </dgm:pt>
    <dgm:pt modelId="{8D808CA0-47F6-4D7A-B779-308702A8FD46}" type="pres">
      <dgm:prSet presAssocID="{FB898526-E0FF-48E5-9498-47895D528432}" presName="LevelTwoTextNode" presStyleLbl="node3" presStyleIdx="2" presStyleCnt="3">
        <dgm:presLayoutVars>
          <dgm:chPref val="3"/>
        </dgm:presLayoutVars>
      </dgm:prSet>
      <dgm:spPr/>
      <dgm:t>
        <a:bodyPr/>
        <a:lstStyle/>
        <a:p>
          <a:endParaRPr lang="es-CO"/>
        </a:p>
      </dgm:t>
    </dgm:pt>
    <dgm:pt modelId="{6F1716B8-988C-496C-91CE-2B56ACC893F5}" type="pres">
      <dgm:prSet presAssocID="{FB898526-E0FF-48E5-9498-47895D528432}" presName="level3hierChild" presStyleCnt="0"/>
      <dgm:spPr/>
    </dgm:pt>
  </dgm:ptLst>
  <dgm:cxnLst>
    <dgm:cxn modelId="{D4098A01-8165-46F0-BB4A-4B47CC185BB5}" type="presOf" srcId="{FB898526-E0FF-48E5-9498-47895D528432}" destId="{8D808CA0-47F6-4D7A-B779-308702A8FD46}" srcOrd="0" destOrd="0" presId="urn:microsoft.com/office/officeart/2005/8/layout/hierarchy2"/>
    <dgm:cxn modelId="{758514BB-EA12-4B50-9E78-0E03B03B3205}" type="presOf" srcId="{DFE913D7-0856-42BB-A596-C9D60184BD67}" destId="{130CEF19-B980-41BE-A063-9F9E1F4EDB0B}" srcOrd="0" destOrd="0" presId="urn:microsoft.com/office/officeart/2005/8/layout/hierarchy2"/>
    <dgm:cxn modelId="{84BAF3F2-39BF-4EB7-8D63-C8555DC8E993}" srcId="{73025DE2-A57A-41D1-8376-A1EE53DA16F7}" destId="{4785E030-D7AB-4D04-BB71-7DAEBA4028D4}" srcOrd="0" destOrd="0" parTransId="{540D35A9-FBB4-4914-8912-43A37874D988}" sibTransId="{1C00F585-91C5-41E5-8BCB-50BA941C51D5}"/>
    <dgm:cxn modelId="{D47CACD8-6B69-4A4C-988E-3184B03F5E33}" srcId="{4785E030-D7AB-4D04-BB71-7DAEBA4028D4}" destId="{41F69FC0-4B23-4030-915B-A06B2005453A}" srcOrd="0" destOrd="0" parTransId="{B000F987-F260-4B3D-8E04-2F554C69F178}" sibTransId="{582FE297-5D3D-44AA-B1B9-DE092DA22730}"/>
    <dgm:cxn modelId="{A98298C5-7397-49FC-B8A3-13389EFA972D}" type="presOf" srcId="{540D35A9-FBB4-4914-8912-43A37874D988}" destId="{B617EC0C-7F94-4F31-9AF7-CCD68BA8A931}" srcOrd="1" destOrd="0" presId="urn:microsoft.com/office/officeart/2005/8/layout/hierarchy2"/>
    <dgm:cxn modelId="{DBC223C3-AD91-4817-A971-FD98C9D24560}" srcId="{4785E030-D7AB-4D04-BB71-7DAEBA4028D4}" destId="{8F9FECC8-E0C3-43CA-BCFE-C51D00C69324}" srcOrd="1" destOrd="0" parTransId="{3363676B-71C8-4489-8403-91A4D0924BA1}" sibTransId="{507C7633-6D68-49CC-AB79-4E122A1E9A4D}"/>
    <dgm:cxn modelId="{0182764E-281A-4C72-B549-AC0E820B4F58}" srcId="{DFE913D7-0856-42BB-A596-C9D60184BD67}" destId="{73025DE2-A57A-41D1-8376-A1EE53DA16F7}" srcOrd="0" destOrd="0" parTransId="{22FC7A7D-96A4-4314-8039-857F7FD4ADB4}" sibTransId="{0A298589-71F5-4B81-8561-5902F5FFAA59}"/>
    <dgm:cxn modelId="{BED942EB-8E46-4AAA-92B5-C1DDE056644F}" type="presOf" srcId="{8F9FECC8-E0C3-43CA-BCFE-C51D00C69324}" destId="{97CA1FA3-28AF-4ECB-9288-974887034ADF}" srcOrd="0" destOrd="0" presId="urn:microsoft.com/office/officeart/2005/8/layout/hierarchy2"/>
    <dgm:cxn modelId="{6B5C47FD-731F-4C26-8B8A-B6DC65ABD1A3}" srcId="{4785E030-D7AB-4D04-BB71-7DAEBA4028D4}" destId="{FB898526-E0FF-48E5-9498-47895D528432}" srcOrd="2" destOrd="0" parTransId="{67840C14-D8D6-41DD-98B3-8848809D20DF}" sibTransId="{87B91913-1879-415A-B8F7-2DA75E6070CB}"/>
    <dgm:cxn modelId="{88AF265C-50FE-40BB-A1B9-AB8B93B9FE14}" type="presOf" srcId="{540D35A9-FBB4-4914-8912-43A37874D988}" destId="{E98E848B-A179-4F57-A32E-E3B10069094B}" srcOrd="0" destOrd="0" presId="urn:microsoft.com/office/officeart/2005/8/layout/hierarchy2"/>
    <dgm:cxn modelId="{8CD612E5-4CC9-4576-9800-E6AB6A34EF7F}" type="presOf" srcId="{B000F987-F260-4B3D-8E04-2F554C69F178}" destId="{99C41ADE-7666-48EB-A2AF-8772591C51E3}" srcOrd="1" destOrd="0" presId="urn:microsoft.com/office/officeart/2005/8/layout/hierarchy2"/>
    <dgm:cxn modelId="{0D99258E-8BE6-48B1-B701-28829BEC9179}" type="presOf" srcId="{B000F987-F260-4B3D-8E04-2F554C69F178}" destId="{5BBCC4AB-F2DA-4094-8AB3-383F57342E9A}" srcOrd="0" destOrd="0" presId="urn:microsoft.com/office/officeart/2005/8/layout/hierarchy2"/>
    <dgm:cxn modelId="{1693C935-F86A-48FD-BE37-499957C2D1F4}" type="presOf" srcId="{67840C14-D8D6-41DD-98B3-8848809D20DF}" destId="{7EDDA4F9-80D4-439D-AE1F-36EC09D6E796}" srcOrd="1" destOrd="0" presId="urn:microsoft.com/office/officeart/2005/8/layout/hierarchy2"/>
    <dgm:cxn modelId="{A974ED8C-A476-4683-A6AC-88258F58A6E1}" type="presOf" srcId="{73025DE2-A57A-41D1-8376-A1EE53DA16F7}" destId="{0ED112E5-65C2-4634-A655-B5F7F320D522}" srcOrd="0" destOrd="0" presId="urn:microsoft.com/office/officeart/2005/8/layout/hierarchy2"/>
    <dgm:cxn modelId="{CEB8E615-76FC-4CD6-A187-D1EE4C42D17E}" type="presOf" srcId="{4785E030-D7AB-4D04-BB71-7DAEBA4028D4}" destId="{43621642-F10E-4BB5-A1D5-6EF48AEE1367}" srcOrd="0" destOrd="0" presId="urn:microsoft.com/office/officeart/2005/8/layout/hierarchy2"/>
    <dgm:cxn modelId="{F613FFC0-DE96-4DD9-AB5F-518E63CE70AE}" type="presOf" srcId="{3363676B-71C8-4489-8403-91A4D0924BA1}" destId="{7E0127F8-4A30-4A50-B88D-24A561EDC01F}" srcOrd="1" destOrd="0" presId="urn:microsoft.com/office/officeart/2005/8/layout/hierarchy2"/>
    <dgm:cxn modelId="{85C9B4AD-860A-48B2-B081-57475D087AD2}" type="presOf" srcId="{3363676B-71C8-4489-8403-91A4D0924BA1}" destId="{2E56216E-5387-4A89-8E68-4AA7B20ECC26}" srcOrd="0" destOrd="0" presId="urn:microsoft.com/office/officeart/2005/8/layout/hierarchy2"/>
    <dgm:cxn modelId="{F8EEE612-3FF1-4D73-A906-5F2045965C6D}" type="presOf" srcId="{67840C14-D8D6-41DD-98B3-8848809D20DF}" destId="{5FF361A6-7420-496A-A634-816C6475E6F9}" srcOrd="0" destOrd="0" presId="urn:microsoft.com/office/officeart/2005/8/layout/hierarchy2"/>
    <dgm:cxn modelId="{3BDC3927-713A-4ACC-A3B0-EC58885C043A}" type="presOf" srcId="{41F69FC0-4B23-4030-915B-A06B2005453A}" destId="{20DE45A2-3D40-4616-87E3-A1FF1261D279}" srcOrd="0" destOrd="0" presId="urn:microsoft.com/office/officeart/2005/8/layout/hierarchy2"/>
    <dgm:cxn modelId="{3307804B-E608-42BE-9056-B5BFB09D1B87}" type="presParOf" srcId="{130CEF19-B980-41BE-A063-9F9E1F4EDB0B}" destId="{05ED6773-5EB7-4CA5-941D-658CFCAAE466}" srcOrd="0" destOrd="0" presId="urn:microsoft.com/office/officeart/2005/8/layout/hierarchy2"/>
    <dgm:cxn modelId="{DFE8DBC1-1AEE-41C1-BC1E-95DC918B02A1}" type="presParOf" srcId="{05ED6773-5EB7-4CA5-941D-658CFCAAE466}" destId="{0ED112E5-65C2-4634-A655-B5F7F320D522}" srcOrd="0" destOrd="0" presId="urn:microsoft.com/office/officeart/2005/8/layout/hierarchy2"/>
    <dgm:cxn modelId="{372F7427-3BAC-4643-85F1-60D6D8ADE5C3}" type="presParOf" srcId="{05ED6773-5EB7-4CA5-941D-658CFCAAE466}" destId="{BC2C9250-A793-4E58-9966-435C639DD207}" srcOrd="1" destOrd="0" presId="urn:microsoft.com/office/officeart/2005/8/layout/hierarchy2"/>
    <dgm:cxn modelId="{A80C3C82-1933-438D-A10F-D5EB295C2956}" type="presParOf" srcId="{BC2C9250-A793-4E58-9966-435C639DD207}" destId="{E98E848B-A179-4F57-A32E-E3B10069094B}" srcOrd="0" destOrd="0" presId="urn:microsoft.com/office/officeart/2005/8/layout/hierarchy2"/>
    <dgm:cxn modelId="{180CAE60-273A-4DCF-961A-FA8F09AAA64B}" type="presParOf" srcId="{E98E848B-A179-4F57-A32E-E3B10069094B}" destId="{B617EC0C-7F94-4F31-9AF7-CCD68BA8A931}" srcOrd="0" destOrd="0" presId="urn:microsoft.com/office/officeart/2005/8/layout/hierarchy2"/>
    <dgm:cxn modelId="{CECBEFA3-4301-44D8-8E05-189523D0B473}" type="presParOf" srcId="{BC2C9250-A793-4E58-9966-435C639DD207}" destId="{752FDDBE-B354-4BB5-8819-219B0005A6FD}" srcOrd="1" destOrd="0" presId="urn:microsoft.com/office/officeart/2005/8/layout/hierarchy2"/>
    <dgm:cxn modelId="{DB03EBC4-4985-46C5-BDCA-AC0FAE8518E2}" type="presParOf" srcId="{752FDDBE-B354-4BB5-8819-219B0005A6FD}" destId="{43621642-F10E-4BB5-A1D5-6EF48AEE1367}" srcOrd="0" destOrd="0" presId="urn:microsoft.com/office/officeart/2005/8/layout/hierarchy2"/>
    <dgm:cxn modelId="{8ABD917B-F092-4F37-ABA6-3774964513EF}" type="presParOf" srcId="{752FDDBE-B354-4BB5-8819-219B0005A6FD}" destId="{2F78E8CB-B2E0-4C51-805B-FDB3CE165650}" srcOrd="1" destOrd="0" presId="urn:microsoft.com/office/officeart/2005/8/layout/hierarchy2"/>
    <dgm:cxn modelId="{DF8D6BD4-9F36-4010-9AFE-09E402E1FA0C}" type="presParOf" srcId="{2F78E8CB-B2E0-4C51-805B-FDB3CE165650}" destId="{5BBCC4AB-F2DA-4094-8AB3-383F57342E9A}" srcOrd="0" destOrd="0" presId="urn:microsoft.com/office/officeart/2005/8/layout/hierarchy2"/>
    <dgm:cxn modelId="{CB186CA0-4CB8-40FE-98EE-A422A5D149E4}" type="presParOf" srcId="{5BBCC4AB-F2DA-4094-8AB3-383F57342E9A}" destId="{99C41ADE-7666-48EB-A2AF-8772591C51E3}" srcOrd="0" destOrd="0" presId="urn:microsoft.com/office/officeart/2005/8/layout/hierarchy2"/>
    <dgm:cxn modelId="{D9A568D9-123E-4B1D-B7CE-A245DE9B3EA8}" type="presParOf" srcId="{2F78E8CB-B2E0-4C51-805B-FDB3CE165650}" destId="{8E778933-9B90-4CF1-BE5E-D97792FFAC4F}" srcOrd="1" destOrd="0" presId="urn:microsoft.com/office/officeart/2005/8/layout/hierarchy2"/>
    <dgm:cxn modelId="{13CD2329-613C-46BD-B1B7-CED4D1416C20}" type="presParOf" srcId="{8E778933-9B90-4CF1-BE5E-D97792FFAC4F}" destId="{20DE45A2-3D40-4616-87E3-A1FF1261D279}" srcOrd="0" destOrd="0" presId="urn:microsoft.com/office/officeart/2005/8/layout/hierarchy2"/>
    <dgm:cxn modelId="{BE6FE154-6829-4522-8DC2-A95BC19AD8DF}" type="presParOf" srcId="{8E778933-9B90-4CF1-BE5E-D97792FFAC4F}" destId="{072F21ED-CEB3-4760-9FAC-6456113C9AAC}" srcOrd="1" destOrd="0" presId="urn:microsoft.com/office/officeart/2005/8/layout/hierarchy2"/>
    <dgm:cxn modelId="{786BDC31-25A0-4382-8AD8-0D5102FF3C40}" type="presParOf" srcId="{2F78E8CB-B2E0-4C51-805B-FDB3CE165650}" destId="{2E56216E-5387-4A89-8E68-4AA7B20ECC26}" srcOrd="2" destOrd="0" presId="urn:microsoft.com/office/officeart/2005/8/layout/hierarchy2"/>
    <dgm:cxn modelId="{9162C384-CF42-4574-89BA-8FDE22B85B3D}" type="presParOf" srcId="{2E56216E-5387-4A89-8E68-4AA7B20ECC26}" destId="{7E0127F8-4A30-4A50-B88D-24A561EDC01F}" srcOrd="0" destOrd="0" presId="urn:microsoft.com/office/officeart/2005/8/layout/hierarchy2"/>
    <dgm:cxn modelId="{A2E0BB69-623C-46AE-9165-8FFE13C6025D}" type="presParOf" srcId="{2F78E8CB-B2E0-4C51-805B-FDB3CE165650}" destId="{E40D834C-EA89-434E-BCF2-F620BF4B4A38}" srcOrd="3" destOrd="0" presId="urn:microsoft.com/office/officeart/2005/8/layout/hierarchy2"/>
    <dgm:cxn modelId="{26C6E95E-42D2-47C8-A796-0896FBCE286D}" type="presParOf" srcId="{E40D834C-EA89-434E-BCF2-F620BF4B4A38}" destId="{97CA1FA3-28AF-4ECB-9288-974887034ADF}" srcOrd="0" destOrd="0" presId="urn:microsoft.com/office/officeart/2005/8/layout/hierarchy2"/>
    <dgm:cxn modelId="{F62C9F36-2250-4F5C-A05D-D884823A24E0}" type="presParOf" srcId="{E40D834C-EA89-434E-BCF2-F620BF4B4A38}" destId="{7F5F1725-1689-4836-9337-633278148F75}" srcOrd="1" destOrd="0" presId="urn:microsoft.com/office/officeart/2005/8/layout/hierarchy2"/>
    <dgm:cxn modelId="{6C7358A3-4E0A-411F-8C4B-D4560220B353}" type="presParOf" srcId="{2F78E8CB-B2E0-4C51-805B-FDB3CE165650}" destId="{5FF361A6-7420-496A-A634-816C6475E6F9}" srcOrd="4" destOrd="0" presId="urn:microsoft.com/office/officeart/2005/8/layout/hierarchy2"/>
    <dgm:cxn modelId="{E5E31918-6CB2-4427-B563-132771B1A1B3}" type="presParOf" srcId="{5FF361A6-7420-496A-A634-816C6475E6F9}" destId="{7EDDA4F9-80D4-439D-AE1F-36EC09D6E796}" srcOrd="0" destOrd="0" presId="urn:microsoft.com/office/officeart/2005/8/layout/hierarchy2"/>
    <dgm:cxn modelId="{DA4B7674-54B7-4043-A8A9-A8DC30048871}" type="presParOf" srcId="{2F78E8CB-B2E0-4C51-805B-FDB3CE165650}" destId="{30482F4B-7FE7-47C9-B20D-3B6E6191D0D2}" srcOrd="5" destOrd="0" presId="urn:microsoft.com/office/officeart/2005/8/layout/hierarchy2"/>
    <dgm:cxn modelId="{588044A6-BD4D-42F3-8215-AFC1D4BEAA61}" type="presParOf" srcId="{30482F4B-7FE7-47C9-B20D-3B6E6191D0D2}" destId="{8D808CA0-47F6-4D7A-B779-308702A8FD46}" srcOrd="0" destOrd="0" presId="urn:microsoft.com/office/officeart/2005/8/layout/hierarchy2"/>
    <dgm:cxn modelId="{4A77278B-704C-4BEF-935C-DB2BC58FE0D8}" type="presParOf" srcId="{30482F4B-7FE7-47C9-B20D-3B6E6191D0D2}" destId="{6F1716B8-988C-496C-91CE-2B56ACC893F5}"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36C65C4-72EC-4A2B-B66E-E69A2F39DCE5}"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s-CO"/>
        </a:p>
      </dgm:t>
    </dgm:pt>
    <dgm:pt modelId="{3D7C8518-0F48-46EF-B303-998CA0AC4B7D}">
      <dgm:prSet phldrT="[Texto]"/>
      <dgm:spPr/>
      <dgm:t>
        <a:bodyPr/>
        <a:lstStyle/>
        <a:p>
          <a:r>
            <a:rPr lang="es-CO"/>
            <a:t>FUERZAS PASIVAS</a:t>
          </a:r>
        </a:p>
      </dgm:t>
    </dgm:pt>
    <dgm:pt modelId="{D1254EAE-D8E9-4E32-B1F2-069D66E6EC1E}" type="parTrans" cxnId="{CE08C69E-62FC-456B-8F6D-7F265B80D0BD}">
      <dgm:prSet/>
      <dgm:spPr/>
      <dgm:t>
        <a:bodyPr/>
        <a:lstStyle/>
        <a:p>
          <a:endParaRPr lang="es-CO"/>
        </a:p>
      </dgm:t>
    </dgm:pt>
    <dgm:pt modelId="{F786A7B0-75A8-4D32-B6D1-BBB67BDB3116}" type="sibTrans" cxnId="{CE08C69E-62FC-456B-8F6D-7F265B80D0BD}">
      <dgm:prSet/>
      <dgm:spPr/>
      <dgm:t>
        <a:bodyPr/>
        <a:lstStyle/>
        <a:p>
          <a:endParaRPr lang="es-CO"/>
        </a:p>
      </dgm:t>
    </dgm:pt>
    <dgm:pt modelId="{F6F5A1B7-EFF4-4E02-8516-68ED684DFF58}">
      <dgm:prSet phldrT="[Texto]"/>
      <dgm:spPr/>
      <dgm:t>
        <a:bodyPr/>
        <a:lstStyle/>
        <a:p>
          <a:r>
            <a:rPr lang="es-CO" dirty="0"/>
            <a:t>CARACTERISTICAS DEL SUELO</a:t>
          </a:r>
        </a:p>
      </dgm:t>
    </dgm:pt>
    <dgm:pt modelId="{9218B268-85CD-4AB1-A6B8-203CD01C453C}" type="parTrans" cxnId="{92E70C81-0DD7-4E6C-BB73-B9CDCA0ABD57}">
      <dgm:prSet/>
      <dgm:spPr/>
      <dgm:t>
        <a:bodyPr/>
        <a:lstStyle/>
        <a:p>
          <a:endParaRPr lang="es-CO"/>
        </a:p>
      </dgm:t>
    </dgm:pt>
    <dgm:pt modelId="{E70B2C70-4E71-48E3-97D2-8B0D2B105B7D}" type="sibTrans" cxnId="{92E70C81-0DD7-4E6C-BB73-B9CDCA0ABD57}">
      <dgm:prSet/>
      <dgm:spPr/>
      <dgm:t>
        <a:bodyPr/>
        <a:lstStyle/>
        <a:p>
          <a:endParaRPr lang="es-CO"/>
        </a:p>
      </dgm:t>
    </dgm:pt>
    <dgm:pt modelId="{0A4E4B72-FF4F-4EF2-9955-A66613F53379}">
      <dgm:prSet phldrT="[Texto]"/>
      <dgm:spPr/>
      <dgm:t>
        <a:bodyPr/>
        <a:lstStyle/>
        <a:p>
          <a:r>
            <a:rPr lang="es-CO"/>
            <a:t>PROPIEDADES DE LA MASA DE SUELO</a:t>
          </a:r>
        </a:p>
      </dgm:t>
    </dgm:pt>
    <dgm:pt modelId="{A7233F62-A1B8-4AD4-B1F9-6165A2CD7B23}" type="parTrans" cxnId="{1991DF79-7D57-4DEA-8D20-51BDB804815A}">
      <dgm:prSet/>
      <dgm:spPr/>
      <dgm:t>
        <a:bodyPr/>
        <a:lstStyle/>
        <a:p>
          <a:endParaRPr lang="es-CO"/>
        </a:p>
      </dgm:t>
    </dgm:pt>
    <dgm:pt modelId="{25274AE9-2154-4428-B403-00AEBAEE07F6}" type="sibTrans" cxnId="{1991DF79-7D57-4DEA-8D20-51BDB804815A}">
      <dgm:prSet/>
      <dgm:spPr/>
      <dgm:t>
        <a:bodyPr/>
        <a:lstStyle/>
        <a:p>
          <a:endParaRPr lang="es-CO"/>
        </a:p>
      </dgm:t>
    </dgm:pt>
    <dgm:pt modelId="{83EBE4A4-0D70-4C3C-A004-E332930607B2}">
      <dgm:prSet phldrT="[Texto]"/>
      <dgm:spPr/>
      <dgm:t>
        <a:bodyPr/>
        <a:lstStyle/>
        <a:p>
          <a:r>
            <a:rPr lang="es-CO"/>
            <a:t>PROPIEDADES INDIVIDUALES DE LAS PARTICULAS Y MINERALES.</a:t>
          </a:r>
        </a:p>
      </dgm:t>
    </dgm:pt>
    <dgm:pt modelId="{9A879D29-2B77-47AB-9F59-924333D5D629}" type="parTrans" cxnId="{85DA5E26-0F63-4A23-9E93-587625D80BD6}">
      <dgm:prSet/>
      <dgm:spPr/>
      <dgm:t>
        <a:bodyPr/>
        <a:lstStyle/>
        <a:p>
          <a:endParaRPr lang="es-CO"/>
        </a:p>
      </dgm:t>
    </dgm:pt>
    <dgm:pt modelId="{65F7F9B1-5251-49E9-B941-4968F6B1163C}" type="sibTrans" cxnId="{85DA5E26-0F63-4A23-9E93-587625D80BD6}">
      <dgm:prSet/>
      <dgm:spPr/>
      <dgm:t>
        <a:bodyPr/>
        <a:lstStyle/>
        <a:p>
          <a:endParaRPr lang="es-CO"/>
        </a:p>
      </dgm:t>
    </dgm:pt>
    <dgm:pt modelId="{5EFDE799-B8F9-41BF-8A39-51D327FC9FC4}">
      <dgm:prSet phldrT="[Texto]"/>
      <dgm:spPr/>
      <dgm:t>
        <a:bodyPr/>
        <a:lstStyle/>
        <a:p>
          <a:r>
            <a:rPr lang="es-CO"/>
            <a:t>MORFOLOGIA DE TERRENO</a:t>
          </a:r>
        </a:p>
      </dgm:t>
    </dgm:pt>
    <dgm:pt modelId="{367A920A-B4A1-4E25-95CB-0A2BA09473FA}" type="parTrans" cxnId="{3F566FC7-FC93-47D2-8535-04C0E6B09098}">
      <dgm:prSet/>
      <dgm:spPr/>
      <dgm:t>
        <a:bodyPr/>
        <a:lstStyle/>
        <a:p>
          <a:endParaRPr lang="es-CO"/>
        </a:p>
      </dgm:t>
    </dgm:pt>
    <dgm:pt modelId="{7CA4239A-258E-441C-B970-112CE13023B7}" type="sibTrans" cxnId="{3F566FC7-FC93-47D2-8535-04C0E6B09098}">
      <dgm:prSet/>
      <dgm:spPr/>
      <dgm:t>
        <a:bodyPr/>
        <a:lstStyle/>
        <a:p>
          <a:endParaRPr lang="es-CO"/>
        </a:p>
      </dgm:t>
    </dgm:pt>
    <dgm:pt modelId="{A6A55F3B-6A59-48D2-9F87-FD5002CB2D0C}">
      <dgm:prSet phldrT="[Texto]"/>
      <dgm:spPr/>
      <dgm:t>
        <a:bodyPr/>
        <a:lstStyle/>
        <a:p>
          <a:r>
            <a:rPr lang="es-CO"/>
            <a:t>TALUD </a:t>
          </a:r>
        </a:p>
        <a:p>
          <a:r>
            <a:rPr lang="es-CO"/>
            <a:t>ORIENTACION</a:t>
          </a:r>
        </a:p>
        <a:p>
          <a:r>
            <a:rPr lang="es-CO"/>
            <a:t>PENDIENTE</a:t>
          </a:r>
        </a:p>
        <a:p>
          <a:r>
            <a:rPr lang="es-CO"/>
            <a:t>LONGITUD</a:t>
          </a:r>
        </a:p>
      </dgm:t>
    </dgm:pt>
    <dgm:pt modelId="{57A0373D-A648-4610-9286-85261331299F}" type="parTrans" cxnId="{AF94BFD7-488A-4555-9AF4-01695B79B989}">
      <dgm:prSet/>
      <dgm:spPr/>
      <dgm:t>
        <a:bodyPr/>
        <a:lstStyle/>
        <a:p>
          <a:endParaRPr lang="es-CO"/>
        </a:p>
      </dgm:t>
    </dgm:pt>
    <dgm:pt modelId="{1A285232-D86A-433F-8F36-492DEA6F52AD}" type="sibTrans" cxnId="{AF94BFD7-488A-4555-9AF4-01695B79B989}">
      <dgm:prSet/>
      <dgm:spPr/>
      <dgm:t>
        <a:bodyPr/>
        <a:lstStyle/>
        <a:p>
          <a:endParaRPr lang="es-CO"/>
        </a:p>
      </dgm:t>
    </dgm:pt>
    <dgm:pt modelId="{DDBC9214-E8CA-4CCC-A44C-EB2BD36B150A}">
      <dgm:prSet/>
      <dgm:spPr/>
      <dgm:t>
        <a:bodyPr/>
        <a:lstStyle/>
        <a:p>
          <a:r>
            <a:rPr lang="es-CO"/>
            <a:t>COBERTURA DEL SUELO</a:t>
          </a:r>
        </a:p>
      </dgm:t>
    </dgm:pt>
    <dgm:pt modelId="{91B19B9B-8B38-4414-AF3E-5EEDF877ABEF}" type="parTrans" cxnId="{E2A0F4D2-1611-4C19-8E20-0AAC3A92E196}">
      <dgm:prSet/>
      <dgm:spPr/>
      <dgm:t>
        <a:bodyPr/>
        <a:lstStyle/>
        <a:p>
          <a:endParaRPr lang="es-CO"/>
        </a:p>
      </dgm:t>
    </dgm:pt>
    <dgm:pt modelId="{812ADA12-EB08-4DE8-AFFC-6EDC6A0A6AAA}" type="sibTrans" cxnId="{E2A0F4D2-1611-4C19-8E20-0AAC3A92E196}">
      <dgm:prSet/>
      <dgm:spPr/>
      <dgm:t>
        <a:bodyPr/>
        <a:lstStyle/>
        <a:p>
          <a:endParaRPr lang="es-CO"/>
        </a:p>
      </dgm:t>
    </dgm:pt>
    <dgm:pt modelId="{B2DEB03B-9F91-4C33-9A6F-F81B02D1B173}">
      <dgm:prSet/>
      <dgm:spPr/>
      <dgm:t>
        <a:bodyPr/>
        <a:lstStyle/>
        <a:p>
          <a:r>
            <a:rPr lang="es-CO"/>
            <a:t>VEGETAL </a:t>
          </a:r>
        </a:p>
        <a:p>
          <a:r>
            <a:rPr lang="es-CO"/>
            <a:t>NO VEGETAL</a:t>
          </a:r>
        </a:p>
      </dgm:t>
    </dgm:pt>
    <dgm:pt modelId="{EEE20261-CAE0-47EE-BC7F-FA7DF9A02793}" type="parTrans" cxnId="{61E05AA4-BED1-4F70-9B16-B8BA26313527}">
      <dgm:prSet/>
      <dgm:spPr/>
      <dgm:t>
        <a:bodyPr/>
        <a:lstStyle/>
        <a:p>
          <a:endParaRPr lang="es-CO"/>
        </a:p>
      </dgm:t>
    </dgm:pt>
    <dgm:pt modelId="{F1E503B1-DF14-446B-9A89-5D0AB40BB80F}" type="sibTrans" cxnId="{61E05AA4-BED1-4F70-9B16-B8BA26313527}">
      <dgm:prSet/>
      <dgm:spPr/>
      <dgm:t>
        <a:bodyPr/>
        <a:lstStyle/>
        <a:p>
          <a:endParaRPr lang="es-CO"/>
        </a:p>
      </dgm:t>
    </dgm:pt>
    <dgm:pt modelId="{95E0C185-9CBD-4164-9787-0BC1AC6CCD76}">
      <dgm:prSet/>
      <dgm:spPr/>
      <dgm:t>
        <a:bodyPr/>
        <a:lstStyle/>
        <a:p>
          <a:r>
            <a:rPr lang="es-CO"/>
            <a:t>FACTORES ANTROPICOS</a:t>
          </a:r>
        </a:p>
      </dgm:t>
    </dgm:pt>
    <dgm:pt modelId="{CE68A8D9-DACE-48E7-ABD7-13C9477BD5D6}" type="parTrans" cxnId="{EC13BBB4-8705-4D00-9AC7-E113FA3ADDBE}">
      <dgm:prSet/>
      <dgm:spPr/>
      <dgm:t>
        <a:bodyPr/>
        <a:lstStyle/>
        <a:p>
          <a:endParaRPr lang="es-CO"/>
        </a:p>
      </dgm:t>
    </dgm:pt>
    <dgm:pt modelId="{2ADA19FB-1F05-4A94-AAA2-DFD36C0DA144}" type="sibTrans" cxnId="{EC13BBB4-8705-4D00-9AC7-E113FA3ADDBE}">
      <dgm:prSet/>
      <dgm:spPr/>
      <dgm:t>
        <a:bodyPr/>
        <a:lstStyle/>
        <a:p>
          <a:endParaRPr lang="es-CO"/>
        </a:p>
      </dgm:t>
    </dgm:pt>
    <dgm:pt modelId="{9798ACAC-DDAA-4961-B588-4399F18AC4AB}">
      <dgm:prSet/>
      <dgm:spPr/>
      <dgm:t>
        <a:bodyPr/>
        <a:lstStyle/>
        <a:p>
          <a:r>
            <a:rPr lang="es-CO"/>
            <a:t>USO DEL SUELO </a:t>
          </a:r>
        </a:p>
        <a:p>
          <a:r>
            <a:rPr lang="es-CO"/>
            <a:t>CAMBIOS DE MORFOLOGIA</a:t>
          </a:r>
        </a:p>
        <a:p>
          <a:r>
            <a:rPr lang="es-CO"/>
            <a:t>CONCENTRACION DE CORRIENTES.</a:t>
          </a:r>
        </a:p>
      </dgm:t>
    </dgm:pt>
    <dgm:pt modelId="{AB4ED058-91CB-4885-9D51-19197411BFD9}" type="parTrans" cxnId="{FCAAED27-6CE3-407C-9480-79D681133627}">
      <dgm:prSet/>
      <dgm:spPr/>
      <dgm:t>
        <a:bodyPr/>
        <a:lstStyle/>
        <a:p>
          <a:endParaRPr lang="es-CO"/>
        </a:p>
      </dgm:t>
    </dgm:pt>
    <dgm:pt modelId="{DB38D11B-9090-409D-80D8-3CBE0419124A}" type="sibTrans" cxnId="{FCAAED27-6CE3-407C-9480-79D681133627}">
      <dgm:prSet/>
      <dgm:spPr/>
      <dgm:t>
        <a:bodyPr/>
        <a:lstStyle/>
        <a:p>
          <a:endParaRPr lang="es-CO"/>
        </a:p>
      </dgm:t>
    </dgm:pt>
    <dgm:pt modelId="{4B9D6BD4-C79D-4FE2-8FBB-27351D79EE01}" type="pres">
      <dgm:prSet presAssocID="{536C65C4-72EC-4A2B-B66E-E69A2F39DCE5}" presName="diagram" presStyleCnt="0">
        <dgm:presLayoutVars>
          <dgm:chPref val="1"/>
          <dgm:dir/>
          <dgm:animOne val="branch"/>
          <dgm:animLvl val="lvl"/>
          <dgm:resizeHandles val="exact"/>
        </dgm:presLayoutVars>
      </dgm:prSet>
      <dgm:spPr/>
      <dgm:t>
        <a:bodyPr/>
        <a:lstStyle/>
        <a:p>
          <a:endParaRPr lang="es-CO"/>
        </a:p>
      </dgm:t>
    </dgm:pt>
    <dgm:pt modelId="{0167D2AC-4BD5-4073-89AC-456EEB4CBEA5}" type="pres">
      <dgm:prSet presAssocID="{3D7C8518-0F48-46EF-B303-998CA0AC4B7D}" presName="root1" presStyleCnt="0"/>
      <dgm:spPr/>
    </dgm:pt>
    <dgm:pt modelId="{D5CA1BA7-A140-44FF-AA57-24D5DCE4130A}" type="pres">
      <dgm:prSet presAssocID="{3D7C8518-0F48-46EF-B303-998CA0AC4B7D}" presName="LevelOneTextNode" presStyleLbl="node0" presStyleIdx="0" presStyleCnt="1">
        <dgm:presLayoutVars>
          <dgm:chPref val="3"/>
        </dgm:presLayoutVars>
      </dgm:prSet>
      <dgm:spPr/>
      <dgm:t>
        <a:bodyPr/>
        <a:lstStyle/>
        <a:p>
          <a:endParaRPr lang="es-CO"/>
        </a:p>
      </dgm:t>
    </dgm:pt>
    <dgm:pt modelId="{1E9070F6-1D55-44E5-98B5-E47CD11DD250}" type="pres">
      <dgm:prSet presAssocID="{3D7C8518-0F48-46EF-B303-998CA0AC4B7D}" presName="level2hierChild" presStyleCnt="0"/>
      <dgm:spPr/>
    </dgm:pt>
    <dgm:pt modelId="{C0AF5FB8-BBB3-402D-A33D-AED6EFC90013}" type="pres">
      <dgm:prSet presAssocID="{9218B268-85CD-4AB1-A6B8-203CD01C453C}" presName="conn2-1" presStyleLbl="parChTrans1D2" presStyleIdx="0" presStyleCnt="4"/>
      <dgm:spPr/>
      <dgm:t>
        <a:bodyPr/>
        <a:lstStyle/>
        <a:p>
          <a:endParaRPr lang="es-CO"/>
        </a:p>
      </dgm:t>
    </dgm:pt>
    <dgm:pt modelId="{EDACDE34-409A-4422-9412-FC8F67F78034}" type="pres">
      <dgm:prSet presAssocID="{9218B268-85CD-4AB1-A6B8-203CD01C453C}" presName="connTx" presStyleLbl="parChTrans1D2" presStyleIdx="0" presStyleCnt="4"/>
      <dgm:spPr/>
      <dgm:t>
        <a:bodyPr/>
        <a:lstStyle/>
        <a:p>
          <a:endParaRPr lang="es-CO"/>
        </a:p>
      </dgm:t>
    </dgm:pt>
    <dgm:pt modelId="{AB02DEFE-E948-4C25-9E33-098B22B40928}" type="pres">
      <dgm:prSet presAssocID="{F6F5A1B7-EFF4-4E02-8516-68ED684DFF58}" presName="root2" presStyleCnt="0"/>
      <dgm:spPr/>
    </dgm:pt>
    <dgm:pt modelId="{BF96865C-7126-4E5E-85C3-10B7A7291DA4}" type="pres">
      <dgm:prSet presAssocID="{F6F5A1B7-EFF4-4E02-8516-68ED684DFF58}" presName="LevelTwoTextNode" presStyleLbl="node2" presStyleIdx="0" presStyleCnt="4">
        <dgm:presLayoutVars>
          <dgm:chPref val="3"/>
        </dgm:presLayoutVars>
      </dgm:prSet>
      <dgm:spPr/>
      <dgm:t>
        <a:bodyPr/>
        <a:lstStyle/>
        <a:p>
          <a:endParaRPr lang="es-CO"/>
        </a:p>
      </dgm:t>
    </dgm:pt>
    <dgm:pt modelId="{7EEA3D20-0F9A-4B4A-ADCA-9E9818BCE765}" type="pres">
      <dgm:prSet presAssocID="{F6F5A1B7-EFF4-4E02-8516-68ED684DFF58}" presName="level3hierChild" presStyleCnt="0"/>
      <dgm:spPr/>
    </dgm:pt>
    <dgm:pt modelId="{04202DC6-8D6B-407E-A0D0-C7FAE02CA699}" type="pres">
      <dgm:prSet presAssocID="{A7233F62-A1B8-4AD4-B1F9-6165A2CD7B23}" presName="conn2-1" presStyleLbl="parChTrans1D3" presStyleIdx="0" presStyleCnt="5"/>
      <dgm:spPr/>
      <dgm:t>
        <a:bodyPr/>
        <a:lstStyle/>
        <a:p>
          <a:endParaRPr lang="es-CO"/>
        </a:p>
      </dgm:t>
    </dgm:pt>
    <dgm:pt modelId="{1C5C2DD2-6D22-4B10-9B03-27FE0B51C35F}" type="pres">
      <dgm:prSet presAssocID="{A7233F62-A1B8-4AD4-B1F9-6165A2CD7B23}" presName="connTx" presStyleLbl="parChTrans1D3" presStyleIdx="0" presStyleCnt="5"/>
      <dgm:spPr/>
      <dgm:t>
        <a:bodyPr/>
        <a:lstStyle/>
        <a:p>
          <a:endParaRPr lang="es-CO"/>
        </a:p>
      </dgm:t>
    </dgm:pt>
    <dgm:pt modelId="{7C9205BB-C98D-4658-9DB3-2B79C8FE6B6E}" type="pres">
      <dgm:prSet presAssocID="{0A4E4B72-FF4F-4EF2-9955-A66613F53379}" presName="root2" presStyleCnt="0"/>
      <dgm:spPr/>
    </dgm:pt>
    <dgm:pt modelId="{A83A4E46-6B05-4F61-95AA-DC570ECF9794}" type="pres">
      <dgm:prSet presAssocID="{0A4E4B72-FF4F-4EF2-9955-A66613F53379}" presName="LevelTwoTextNode" presStyleLbl="node3" presStyleIdx="0" presStyleCnt="5">
        <dgm:presLayoutVars>
          <dgm:chPref val="3"/>
        </dgm:presLayoutVars>
      </dgm:prSet>
      <dgm:spPr/>
      <dgm:t>
        <a:bodyPr/>
        <a:lstStyle/>
        <a:p>
          <a:endParaRPr lang="es-CO"/>
        </a:p>
      </dgm:t>
    </dgm:pt>
    <dgm:pt modelId="{3C626DC8-90B6-4F89-809A-4EF0FD0A7E46}" type="pres">
      <dgm:prSet presAssocID="{0A4E4B72-FF4F-4EF2-9955-A66613F53379}" presName="level3hierChild" presStyleCnt="0"/>
      <dgm:spPr/>
    </dgm:pt>
    <dgm:pt modelId="{DE2EE004-A993-4DAC-B554-F0148B7B2475}" type="pres">
      <dgm:prSet presAssocID="{9A879D29-2B77-47AB-9F59-924333D5D629}" presName="conn2-1" presStyleLbl="parChTrans1D3" presStyleIdx="1" presStyleCnt="5"/>
      <dgm:spPr/>
      <dgm:t>
        <a:bodyPr/>
        <a:lstStyle/>
        <a:p>
          <a:endParaRPr lang="es-CO"/>
        </a:p>
      </dgm:t>
    </dgm:pt>
    <dgm:pt modelId="{5327D017-7EF2-4105-AEED-F5B598E018CE}" type="pres">
      <dgm:prSet presAssocID="{9A879D29-2B77-47AB-9F59-924333D5D629}" presName="connTx" presStyleLbl="parChTrans1D3" presStyleIdx="1" presStyleCnt="5"/>
      <dgm:spPr/>
      <dgm:t>
        <a:bodyPr/>
        <a:lstStyle/>
        <a:p>
          <a:endParaRPr lang="es-CO"/>
        </a:p>
      </dgm:t>
    </dgm:pt>
    <dgm:pt modelId="{63851088-39B1-436D-BA53-1B977D430AA3}" type="pres">
      <dgm:prSet presAssocID="{83EBE4A4-0D70-4C3C-A004-E332930607B2}" presName="root2" presStyleCnt="0"/>
      <dgm:spPr/>
    </dgm:pt>
    <dgm:pt modelId="{BB2FF658-1119-453D-9D22-C544A6EADAF3}" type="pres">
      <dgm:prSet presAssocID="{83EBE4A4-0D70-4C3C-A004-E332930607B2}" presName="LevelTwoTextNode" presStyleLbl="node3" presStyleIdx="1" presStyleCnt="5">
        <dgm:presLayoutVars>
          <dgm:chPref val="3"/>
        </dgm:presLayoutVars>
      </dgm:prSet>
      <dgm:spPr/>
      <dgm:t>
        <a:bodyPr/>
        <a:lstStyle/>
        <a:p>
          <a:endParaRPr lang="es-CO"/>
        </a:p>
      </dgm:t>
    </dgm:pt>
    <dgm:pt modelId="{8877AC14-4F22-4C83-B55F-7D48F14E7354}" type="pres">
      <dgm:prSet presAssocID="{83EBE4A4-0D70-4C3C-A004-E332930607B2}" presName="level3hierChild" presStyleCnt="0"/>
      <dgm:spPr/>
    </dgm:pt>
    <dgm:pt modelId="{088771BA-8234-4442-AA7F-68E7133036F6}" type="pres">
      <dgm:prSet presAssocID="{367A920A-B4A1-4E25-95CB-0A2BA09473FA}" presName="conn2-1" presStyleLbl="parChTrans1D2" presStyleIdx="1" presStyleCnt="4"/>
      <dgm:spPr/>
      <dgm:t>
        <a:bodyPr/>
        <a:lstStyle/>
        <a:p>
          <a:endParaRPr lang="es-CO"/>
        </a:p>
      </dgm:t>
    </dgm:pt>
    <dgm:pt modelId="{B7343080-D1BC-4CBB-B7D2-F63111EF4B93}" type="pres">
      <dgm:prSet presAssocID="{367A920A-B4A1-4E25-95CB-0A2BA09473FA}" presName="connTx" presStyleLbl="parChTrans1D2" presStyleIdx="1" presStyleCnt="4"/>
      <dgm:spPr/>
      <dgm:t>
        <a:bodyPr/>
        <a:lstStyle/>
        <a:p>
          <a:endParaRPr lang="es-CO"/>
        </a:p>
      </dgm:t>
    </dgm:pt>
    <dgm:pt modelId="{5F938A76-C43A-49F5-9125-88A365F6672C}" type="pres">
      <dgm:prSet presAssocID="{5EFDE799-B8F9-41BF-8A39-51D327FC9FC4}" presName="root2" presStyleCnt="0"/>
      <dgm:spPr/>
    </dgm:pt>
    <dgm:pt modelId="{C4B608E3-BDDC-481B-852C-B883F2C496AF}" type="pres">
      <dgm:prSet presAssocID="{5EFDE799-B8F9-41BF-8A39-51D327FC9FC4}" presName="LevelTwoTextNode" presStyleLbl="node2" presStyleIdx="1" presStyleCnt="4">
        <dgm:presLayoutVars>
          <dgm:chPref val="3"/>
        </dgm:presLayoutVars>
      </dgm:prSet>
      <dgm:spPr/>
      <dgm:t>
        <a:bodyPr/>
        <a:lstStyle/>
        <a:p>
          <a:endParaRPr lang="es-CO"/>
        </a:p>
      </dgm:t>
    </dgm:pt>
    <dgm:pt modelId="{AEF7C509-8287-4634-BA13-9ED6A516BB13}" type="pres">
      <dgm:prSet presAssocID="{5EFDE799-B8F9-41BF-8A39-51D327FC9FC4}" presName="level3hierChild" presStyleCnt="0"/>
      <dgm:spPr/>
    </dgm:pt>
    <dgm:pt modelId="{889B561D-D30F-40ED-8B3F-8EC334891410}" type="pres">
      <dgm:prSet presAssocID="{57A0373D-A648-4610-9286-85261331299F}" presName="conn2-1" presStyleLbl="parChTrans1D3" presStyleIdx="2" presStyleCnt="5"/>
      <dgm:spPr/>
      <dgm:t>
        <a:bodyPr/>
        <a:lstStyle/>
        <a:p>
          <a:endParaRPr lang="es-CO"/>
        </a:p>
      </dgm:t>
    </dgm:pt>
    <dgm:pt modelId="{9A58DDD2-D302-4E53-BE46-120F9FCD0574}" type="pres">
      <dgm:prSet presAssocID="{57A0373D-A648-4610-9286-85261331299F}" presName="connTx" presStyleLbl="parChTrans1D3" presStyleIdx="2" presStyleCnt="5"/>
      <dgm:spPr/>
      <dgm:t>
        <a:bodyPr/>
        <a:lstStyle/>
        <a:p>
          <a:endParaRPr lang="es-CO"/>
        </a:p>
      </dgm:t>
    </dgm:pt>
    <dgm:pt modelId="{772CD55F-AF30-4F30-B91D-8BC7B4A588EF}" type="pres">
      <dgm:prSet presAssocID="{A6A55F3B-6A59-48D2-9F87-FD5002CB2D0C}" presName="root2" presStyleCnt="0"/>
      <dgm:spPr/>
    </dgm:pt>
    <dgm:pt modelId="{79AEA406-06E0-407D-8A63-7B10756368B6}" type="pres">
      <dgm:prSet presAssocID="{A6A55F3B-6A59-48D2-9F87-FD5002CB2D0C}" presName="LevelTwoTextNode" presStyleLbl="node3" presStyleIdx="2" presStyleCnt="5">
        <dgm:presLayoutVars>
          <dgm:chPref val="3"/>
        </dgm:presLayoutVars>
      </dgm:prSet>
      <dgm:spPr/>
      <dgm:t>
        <a:bodyPr/>
        <a:lstStyle/>
        <a:p>
          <a:endParaRPr lang="es-CO"/>
        </a:p>
      </dgm:t>
    </dgm:pt>
    <dgm:pt modelId="{49A22701-7F05-4147-9FA5-100292DB08FB}" type="pres">
      <dgm:prSet presAssocID="{A6A55F3B-6A59-48D2-9F87-FD5002CB2D0C}" presName="level3hierChild" presStyleCnt="0"/>
      <dgm:spPr/>
    </dgm:pt>
    <dgm:pt modelId="{8A705CF5-EA95-41E8-8AF3-E23FE8D81353}" type="pres">
      <dgm:prSet presAssocID="{91B19B9B-8B38-4414-AF3E-5EEDF877ABEF}" presName="conn2-1" presStyleLbl="parChTrans1D2" presStyleIdx="2" presStyleCnt="4"/>
      <dgm:spPr/>
      <dgm:t>
        <a:bodyPr/>
        <a:lstStyle/>
        <a:p>
          <a:endParaRPr lang="es-CO"/>
        </a:p>
      </dgm:t>
    </dgm:pt>
    <dgm:pt modelId="{1FAC80DC-DD0C-4553-8C7A-98885FB28317}" type="pres">
      <dgm:prSet presAssocID="{91B19B9B-8B38-4414-AF3E-5EEDF877ABEF}" presName="connTx" presStyleLbl="parChTrans1D2" presStyleIdx="2" presStyleCnt="4"/>
      <dgm:spPr/>
      <dgm:t>
        <a:bodyPr/>
        <a:lstStyle/>
        <a:p>
          <a:endParaRPr lang="es-CO"/>
        </a:p>
      </dgm:t>
    </dgm:pt>
    <dgm:pt modelId="{D9FDEB84-A86E-4098-B800-BB5C451D3BE8}" type="pres">
      <dgm:prSet presAssocID="{DDBC9214-E8CA-4CCC-A44C-EB2BD36B150A}" presName="root2" presStyleCnt="0"/>
      <dgm:spPr/>
    </dgm:pt>
    <dgm:pt modelId="{F97DAF85-E995-48F1-90B4-04785E8C1F2A}" type="pres">
      <dgm:prSet presAssocID="{DDBC9214-E8CA-4CCC-A44C-EB2BD36B150A}" presName="LevelTwoTextNode" presStyleLbl="node2" presStyleIdx="2" presStyleCnt="4" custLinFactNeighborX="4179">
        <dgm:presLayoutVars>
          <dgm:chPref val="3"/>
        </dgm:presLayoutVars>
      </dgm:prSet>
      <dgm:spPr/>
      <dgm:t>
        <a:bodyPr/>
        <a:lstStyle/>
        <a:p>
          <a:endParaRPr lang="es-CO"/>
        </a:p>
      </dgm:t>
    </dgm:pt>
    <dgm:pt modelId="{8F617BE9-6DF1-4542-B930-13E4031859F4}" type="pres">
      <dgm:prSet presAssocID="{DDBC9214-E8CA-4CCC-A44C-EB2BD36B150A}" presName="level3hierChild" presStyleCnt="0"/>
      <dgm:spPr/>
    </dgm:pt>
    <dgm:pt modelId="{2C70E3E8-9613-4432-A7CE-C5450C0D2D7A}" type="pres">
      <dgm:prSet presAssocID="{EEE20261-CAE0-47EE-BC7F-FA7DF9A02793}" presName="conn2-1" presStyleLbl="parChTrans1D3" presStyleIdx="3" presStyleCnt="5"/>
      <dgm:spPr/>
      <dgm:t>
        <a:bodyPr/>
        <a:lstStyle/>
        <a:p>
          <a:endParaRPr lang="es-CO"/>
        </a:p>
      </dgm:t>
    </dgm:pt>
    <dgm:pt modelId="{F432A116-0A1A-4D26-A5FB-9AC24A80BAE5}" type="pres">
      <dgm:prSet presAssocID="{EEE20261-CAE0-47EE-BC7F-FA7DF9A02793}" presName="connTx" presStyleLbl="parChTrans1D3" presStyleIdx="3" presStyleCnt="5"/>
      <dgm:spPr/>
      <dgm:t>
        <a:bodyPr/>
        <a:lstStyle/>
        <a:p>
          <a:endParaRPr lang="es-CO"/>
        </a:p>
      </dgm:t>
    </dgm:pt>
    <dgm:pt modelId="{16CE15D8-A23E-400A-9DFB-4236DB7CEAB3}" type="pres">
      <dgm:prSet presAssocID="{B2DEB03B-9F91-4C33-9A6F-F81B02D1B173}" presName="root2" presStyleCnt="0"/>
      <dgm:spPr/>
    </dgm:pt>
    <dgm:pt modelId="{E2D5533F-4A8B-4764-93EA-FA9EBD14D5FB}" type="pres">
      <dgm:prSet presAssocID="{B2DEB03B-9F91-4C33-9A6F-F81B02D1B173}" presName="LevelTwoTextNode" presStyleLbl="node3" presStyleIdx="3" presStyleCnt="5">
        <dgm:presLayoutVars>
          <dgm:chPref val="3"/>
        </dgm:presLayoutVars>
      </dgm:prSet>
      <dgm:spPr/>
      <dgm:t>
        <a:bodyPr/>
        <a:lstStyle/>
        <a:p>
          <a:endParaRPr lang="es-CO"/>
        </a:p>
      </dgm:t>
    </dgm:pt>
    <dgm:pt modelId="{B695081F-B8B3-4406-9A6A-7E89F7D6597B}" type="pres">
      <dgm:prSet presAssocID="{B2DEB03B-9F91-4C33-9A6F-F81B02D1B173}" presName="level3hierChild" presStyleCnt="0"/>
      <dgm:spPr/>
    </dgm:pt>
    <dgm:pt modelId="{9266EEB5-D96E-4CC4-A5BD-252B742DED48}" type="pres">
      <dgm:prSet presAssocID="{CE68A8D9-DACE-48E7-ABD7-13C9477BD5D6}" presName="conn2-1" presStyleLbl="parChTrans1D2" presStyleIdx="3" presStyleCnt="4"/>
      <dgm:spPr/>
      <dgm:t>
        <a:bodyPr/>
        <a:lstStyle/>
        <a:p>
          <a:endParaRPr lang="es-CO"/>
        </a:p>
      </dgm:t>
    </dgm:pt>
    <dgm:pt modelId="{6E632DB0-677C-4BF8-AA5E-D40A07C4B06B}" type="pres">
      <dgm:prSet presAssocID="{CE68A8D9-DACE-48E7-ABD7-13C9477BD5D6}" presName="connTx" presStyleLbl="parChTrans1D2" presStyleIdx="3" presStyleCnt="4"/>
      <dgm:spPr/>
      <dgm:t>
        <a:bodyPr/>
        <a:lstStyle/>
        <a:p>
          <a:endParaRPr lang="es-CO"/>
        </a:p>
      </dgm:t>
    </dgm:pt>
    <dgm:pt modelId="{F4EA18CE-D328-4834-8197-2B73DE8BF337}" type="pres">
      <dgm:prSet presAssocID="{95E0C185-9CBD-4164-9787-0BC1AC6CCD76}" presName="root2" presStyleCnt="0"/>
      <dgm:spPr/>
    </dgm:pt>
    <dgm:pt modelId="{32047E5E-E3A4-49A3-B055-7E36E445A86F}" type="pres">
      <dgm:prSet presAssocID="{95E0C185-9CBD-4164-9787-0BC1AC6CCD76}" presName="LevelTwoTextNode" presStyleLbl="node2" presStyleIdx="3" presStyleCnt="4">
        <dgm:presLayoutVars>
          <dgm:chPref val="3"/>
        </dgm:presLayoutVars>
      </dgm:prSet>
      <dgm:spPr/>
      <dgm:t>
        <a:bodyPr/>
        <a:lstStyle/>
        <a:p>
          <a:endParaRPr lang="es-CO"/>
        </a:p>
      </dgm:t>
    </dgm:pt>
    <dgm:pt modelId="{F873B3DB-F84F-4F3E-8C3C-25B42559033C}" type="pres">
      <dgm:prSet presAssocID="{95E0C185-9CBD-4164-9787-0BC1AC6CCD76}" presName="level3hierChild" presStyleCnt="0"/>
      <dgm:spPr/>
    </dgm:pt>
    <dgm:pt modelId="{87E79253-99E8-4480-8B3C-186DBDC5116B}" type="pres">
      <dgm:prSet presAssocID="{AB4ED058-91CB-4885-9D51-19197411BFD9}" presName="conn2-1" presStyleLbl="parChTrans1D3" presStyleIdx="4" presStyleCnt="5"/>
      <dgm:spPr/>
      <dgm:t>
        <a:bodyPr/>
        <a:lstStyle/>
        <a:p>
          <a:endParaRPr lang="es-CO"/>
        </a:p>
      </dgm:t>
    </dgm:pt>
    <dgm:pt modelId="{2DD1047C-B9A2-4BB2-99E5-21D89A7D98E0}" type="pres">
      <dgm:prSet presAssocID="{AB4ED058-91CB-4885-9D51-19197411BFD9}" presName="connTx" presStyleLbl="parChTrans1D3" presStyleIdx="4" presStyleCnt="5"/>
      <dgm:spPr/>
      <dgm:t>
        <a:bodyPr/>
        <a:lstStyle/>
        <a:p>
          <a:endParaRPr lang="es-CO"/>
        </a:p>
      </dgm:t>
    </dgm:pt>
    <dgm:pt modelId="{D9BE43FD-FF56-485A-B8F6-4311C0DFD7F6}" type="pres">
      <dgm:prSet presAssocID="{9798ACAC-DDAA-4961-B588-4399F18AC4AB}" presName="root2" presStyleCnt="0"/>
      <dgm:spPr/>
    </dgm:pt>
    <dgm:pt modelId="{7C2C23DA-EFD3-4362-A89F-5CAC6A6F86BC}" type="pres">
      <dgm:prSet presAssocID="{9798ACAC-DDAA-4961-B588-4399F18AC4AB}" presName="LevelTwoTextNode" presStyleLbl="node3" presStyleIdx="4" presStyleCnt="5">
        <dgm:presLayoutVars>
          <dgm:chPref val="3"/>
        </dgm:presLayoutVars>
      </dgm:prSet>
      <dgm:spPr/>
      <dgm:t>
        <a:bodyPr/>
        <a:lstStyle/>
        <a:p>
          <a:endParaRPr lang="es-CO"/>
        </a:p>
      </dgm:t>
    </dgm:pt>
    <dgm:pt modelId="{E02F7A77-65D8-4B63-B35C-DEDACE4C887E}" type="pres">
      <dgm:prSet presAssocID="{9798ACAC-DDAA-4961-B588-4399F18AC4AB}" presName="level3hierChild" presStyleCnt="0"/>
      <dgm:spPr/>
    </dgm:pt>
  </dgm:ptLst>
  <dgm:cxnLst>
    <dgm:cxn modelId="{397F6659-F1DE-4188-A424-A6D6E187E42E}" type="presOf" srcId="{F6F5A1B7-EFF4-4E02-8516-68ED684DFF58}" destId="{BF96865C-7126-4E5E-85C3-10B7A7291DA4}" srcOrd="0" destOrd="0" presId="urn:microsoft.com/office/officeart/2005/8/layout/hierarchy2"/>
    <dgm:cxn modelId="{C3C590AD-2DFB-4F23-BFDB-A440B54351A9}" type="presOf" srcId="{57A0373D-A648-4610-9286-85261331299F}" destId="{9A58DDD2-D302-4E53-BE46-120F9FCD0574}" srcOrd="1" destOrd="0" presId="urn:microsoft.com/office/officeart/2005/8/layout/hierarchy2"/>
    <dgm:cxn modelId="{0465BA8F-8948-4EC5-A94A-04B06E48B16F}" type="presOf" srcId="{367A920A-B4A1-4E25-95CB-0A2BA09473FA}" destId="{B7343080-D1BC-4CBB-B7D2-F63111EF4B93}" srcOrd="1" destOrd="0" presId="urn:microsoft.com/office/officeart/2005/8/layout/hierarchy2"/>
    <dgm:cxn modelId="{C774CE6E-AD7D-41AE-94E1-4D9723141112}" type="presOf" srcId="{83EBE4A4-0D70-4C3C-A004-E332930607B2}" destId="{BB2FF658-1119-453D-9D22-C544A6EADAF3}" srcOrd="0" destOrd="0" presId="urn:microsoft.com/office/officeart/2005/8/layout/hierarchy2"/>
    <dgm:cxn modelId="{995B6CA8-92AB-49DE-826C-44FDFEA1BA8F}" type="presOf" srcId="{A6A55F3B-6A59-48D2-9F87-FD5002CB2D0C}" destId="{79AEA406-06E0-407D-8A63-7B10756368B6}" srcOrd="0" destOrd="0" presId="urn:microsoft.com/office/officeart/2005/8/layout/hierarchy2"/>
    <dgm:cxn modelId="{9B8A5E2D-87D9-4FB8-9BC6-7FABA8A20882}" type="presOf" srcId="{CE68A8D9-DACE-48E7-ABD7-13C9477BD5D6}" destId="{6E632DB0-677C-4BF8-AA5E-D40A07C4B06B}" srcOrd="1" destOrd="0" presId="urn:microsoft.com/office/officeart/2005/8/layout/hierarchy2"/>
    <dgm:cxn modelId="{3F566FC7-FC93-47D2-8535-04C0E6B09098}" srcId="{3D7C8518-0F48-46EF-B303-998CA0AC4B7D}" destId="{5EFDE799-B8F9-41BF-8A39-51D327FC9FC4}" srcOrd="1" destOrd="0" parTransId="{367A920A-B4A1-4E25-95CB-0A2BA09473FA}" sibTransId="{7CA4239A-258E-441C-B970-112CE13023B7}"/>
    <dgm:cxn modelId="{20249E37-AC71-4BF9-93ED-A5CC31CC4499}" type="presOf" srcId="{B2DEB03B-9F91-4C33-9A6F-F81B02D1B173}" destId="{E2D5533F-4A8B-4764-93EA-FA9EBD14D5FB}" srcOrd="0" destOrd="0" presId="urn:microsoft.com/office/officeart/2005/8/layout/hierarchy2"/>
    <dgm:cxn modelId="{49684AAB-FA19-4D8A-9F3D-B4F0135CC7C5}" type="presOf" srcId="{9218B268-85CD-4AB1-A6B8-203CD01C453C}" destId="{C0AF5FB8-BBB3-402D-A33D-AED6EFC90013}" srcOrd="0" destOrd="0" presId="urn:microsoft.com/office/officeart/2005/8/layout/hierarchy2"/>
    <dgm:cxn modelId="{92E70C81-0DD7-4E6C-BB73-B9CDCA0ABD57}" srcId="{3D7C8518-0F48-46EF-B303-998CA0AC4B7D}" destId="{F6F5A1B7-EFF4-4E02-8516-68ED684DFF58}" srcOrd="0" destOrd="0" parTransId="{9218B268-85CD-4AB1-A6B8-203CD01C453C}" sibTransId="{E70B2C70-4E71-48E3-97D2-8B0D2B105B7D}"/>
    <dgm:cxn modelId="{D9F536BB-769A-4DE8-8EE8-242ABA677787}" type="presOf" srcId="{EEE20261-CAE0-47EE-BC7F-FA7DF9A02793}" destId="{2C70E3E8-9613-4432-A7CE-C5450C0D2D7A}" srcOrd="0" destOrd="0" presId="urn:microsoft.com/office/officeart/2005/8/layout/hierarchy2"/>
    <dgm:cxn modelId="{4C7D4513-9D97-48F8-A2FB-1C372127F06F}" type="presOf" srcId="{CE68A8D9-DACE-48E7-ABD7-13C9477BD5D6}" destId="{9266EEB5-D96E-4CC4-A5BD-252B742DED48}" srcOrd="0" destOrd="0" presId="urn:microsoft.com/office/officeart/2005/8/layout/hierarchy2"/>
    <dgm:cxn modelId="{3DF3499D-5D79-4D88-819F-A0F0E5FBE6DA}" type="presOf" srcId="{A7233F62-A1B8-4AD4-B1F9-6165A2CD7B23}" destId="{1C5C2DD2-6D22-4B10-9B03-27FE0B51C35F}" srcOrd="1" destOrd="0" presId="urn:microsoft.com/office/officeart/2005/8/layout/hierarchy2"/>
    <dgm:cxn modelId="{D46AA7DC-5166-4F68-AE44-16DA3D82649B}" type="presOf" srcId="{9A879D29-2B77-47AB-9F59-924333D5D629}" destId="{DE2EE004-A993-4DAC-B554-F0148B7B2475}" srcOrd="0" destOrd="0" presId="urn:microsoft.com/office/officeart/2005/8/layout/hierarchy2"/>
    <dgm:cxn modelId="{AC1A771A-FB54-44FC-A347-CCFB7EB9FE35}" type="presOf" srcId="{91B19B9B-8B38-4414-AF3E-5EEDF877ABEF}" destId="{8A705CF5-EA95-41E8-8AF3-E23FE8D81353}" srcOrd="0" destOrd="0" presId="urn:microsoft.com/office/officeart/2005/8/layout/hierarchy2"/>
    <dgm:cxn modelId="{EC13BBB4-8705-4D00-9AC7-E113FA3ADDBE}" srcId="{3D7C8518-0F48-46EF-B303-998CA0AC4B7D}" destId="{95E0C185-9CBD-4164-9787-0BC1AC6CCD76}" srcOrd="3" destOrd="0" parTransId="{CE68A8D9-DACE-48E7-ABD7-13C9477BD5D6}" sibTransId="{2ADA19FB-1F05-4A94-AAA2-DFD36C0DA144}"/>
    <dgm:cxn modelId="{ABB58EFB-F41C-466C-BA9D-3BC67141E8F9}" type="presOf" srcId="{0A4E4B72-FF4F-4EF2-9955-A66613F53379}" destId="{A83A4E46-6B05-4F61-95AA-DC570ECF9794}" srcOrd="0" destOrd="0" presId="urn:microsoft.com/office/officeart/2005/8/layout/hierarchy2"/>
    <dgm:cxn modelId="{1991DF79-7D57-4DEA-8D20-51BDB804815A}" srcId="{F6F5A1B7-EFF4-4E02-8516-68ED684DFF58}" destId="{0A4E4B72-FF4F-4EF2-9955-A66613F53379}" srcOrd="0" destOrd="0" parTransId="{A7233F62-A1B8-4AD4-B1F9-6165A2CD7B23}" sibTransId="{25274AE9-2154-4428-B403-00AEBAEE07F6}"/>
    <dgm:cxn modelId="{B9222877-DAC9-491F-851D-91B8252E16CE}" type="presOf" srcId="{9218B268-85CD-4AB1-A6B8-203CD01C453C}" destId="{EDACDE34-409A-4422-9412-FC8F67F78034}" srcOrd="1" destOrd="0" presId="urn:microsoft.com/office/officeart/2005/8/layout/hierarchy2"/>
    <dgm:cxn modelId="{E2A0F4D2-1611-4C19-8E20-0AAC3A92E196}" srcId="{3D7C8518-0F48-46EF-B303-998CA0AC4B7D}" destId="{DDBC9214-E8CA-4CCC-A44C-EB2BD36B150A}" srcOrd="2" destOrd="0" parTransId="{91B19B9B-8B38-4414-AF3E-5EEDF877ABEF}" sibTransId="{812ADA12-EB08-4DE8-AFFC-6EDC6A0A6AAA}"/>
    <dgm:cxn modelId="{067A1530-9897-4F0C-8474-A525853B894F}" type="presOf" srcId="{A7233F62-A1B8-4AD4-B1F9-6165A2CD7B23}" destId="{04202DC6-8D6B-407E-A0D0-C7FAE02CA699}" srcOrd="0" destOrd="0" presId="urn:microsoft.com/office/officeart/2005/8/layout/hierarchy2"/>
    <dgm:cxn modelId="{F42B2C66-2B86-464F-A3A4-A2F38EC7A31D}" type="presOf" srcId="{91B19B9B-8B38-4414-AF3E-5EEDF877ABEF}" destId="{1FAC80DC-DD0C-4553-8C7A-98885FB28317}" srcOrd="1" destOrd="0" presId="urn:microsoft.com/office/officeart/2005/8/layout/hierarchy2"/>
    <dgm:cxn modelId="{71787E25-A399-42E2-BA3F-93949252A6D4}" type="presOf" srcId="{DDBC9214-E8CA-4CCC-A44C-EB2BD36B150A}" destId="{F97DAF85-E995-48F1-90B4-04785E8C1F2A}" srcOrd="0" destOrd="0" presId="urn:microsoft.com/office/officeart/2005/8/layout/hierarchy2"/>
    <dgm:cxn modelId="{61E05AA4-BED1-4F70-9B16-B8BA26313527}" srcId="{DDBC9214-E8CA-4CCC-A44C-EB2BD36B150A}" destId="{B2DEB03B-9F91-4C33-9A6F-F81B02D1B173}" srcOrd="0" destOrd="0" parTransId="{EEE20261-CAE0-47EE-BC7F-FA7DF9A02793}" sibTransId="{F1E503B1-DF14-446B-9A89-5D0AB40BB80F}"/>
    <dgm:cxn modelId="{94689E80-D820-4273-87F8-39FB140A4884}" type="presOf" srcId="{57A0373D-A648-4610-9286-85261331299F}" destId="{889B561D-D30F-40ED-8B3F-8EC334891410}" srcOrd="0" destOrd="0" presId="urn:microsoft.com/office/officeart/2005/8/layout/hierarchy2"/>
    <dgm:cxn modelId="{FCAAED27-6CE3-407C-9480-79D681133627}" srcId="{95E0C185-9CBD-4164-9787-0BC1AC6CCD76}" destId="{9798ACAC-DDAA-4961-B588-4399F18AC4AB}" srcOrd="0" destOrd="0" parTransId="{AB4ED058-91CB-4885-9D51-19197411BFD9}" sibTransId="{DB38D11B-9090-409D-80D8-3CBE0419124A}"/>
    <dgm:cxn modelId="{78A604DD-C5F8-4BDD-BC8D-DE667655065C}" type="presOf" srcId="{367A920A-B4A1-4E25-95CB-0A2BA09473FA}" destId="{088771BA-8234-4442-AA7F-68E7133036F6}" srcOrd="0" destOrd="0" presId="urn:microsoft.com/office/officeart/2005/8/layout/hierarchy2"/>
    <dgm:cxn modelId="{574491D5-6DB0-4D3F-9D76-3396204DF439}" type="presOf" srcId="{3D7C8518-0F48-46EF-B303-998CA0AC4B7D}" destId="{D5CA1BA7-A140-44FF-AA57-24D5DCE4130A}" srcOrd="0" destOrd="0" presId="urn:microsoft.com/office/officeart/2005/8/layout/hierarchy2"/>
    <dgm:cxn modelId="{76CF9790-59B2-437B-866A-6989B7DD77A9}" type="presOf" srcId="{536C65C4-72EC-4A2B-B66E-E69A2F39DCE5}" destId="{4B9D6BD4-C79D-4FE2-8FBB-27351D79EE01}" srcOrd="0" destOrd="0" presId="urn:microsoft.com/office/officeart/2005/8/layout/hierarchy2"/>
    <dgm:cxn modelId="{0FF44851-9511-40A4-AE7F-1BC29B417D51}" type="presOf" srcId="{9798ACAC-DDAA-4961-B588-4399F18AC4AB}" destId="{7C2C23DA-EFD3-4362-A89F-5CAC6A6F86BC}" srcOrd="0" destOrd="0" presId="urn:microsoft.com/office/officeart/2005/8/layout/hierarchy2"/>
    <dgm:cxn modelId="{C5538EB5-DD8C-4E3A-9992-4AD643E74ED5}" type="presOf" srcId="{9A879D29-2B77-47AB-9F59-924333D5D629}" destId="{5327D017-7EF2-4105-AEED-F5B598E018CE}" srcOrd="1" destOrd="0" presId="urn:microsoft.com/office/officeart/2005/8/layout/hierarchy2"/>
    <dgm:cxn modelId="{CE08C69E-62FC-456B-8F6D-7F265B80D0BD}" srcId="{536C65C4-72EC-4A2B-B66E-E69A2F39DCE5}" destId="{3D7C8518-0F48-46EF-B303-998CA0AC4B7D}" srcOrd="0" destOrd="0" parTransId="{D1254EAE-D8E9-4E32-B1F2-069D66E6EC1E}" sibTransId="{F786A7B0-75A8-4D32-B6D1-BBB67BDB3116}"/>
    <dgm:cxn modelId="{7943E114-53E0-4287-8A1B-7CAB2A4C0D5A}" type="presOf" srcId="{AB4ED058-91CB-4885-9D51-19197411BFD9}" destId="{2DD1047C-B9A2-4BB2-99E5-21D89A7D98E0}" srcOrd="1" destOrd="0" presId="urn:microsoft.com/office/officeart/2005/8/layout/hierarchy2"/>
    <dgm:cxn modelId="{AF94BFD7-488A-4555-9AF4-01695B79B989}" srcId="{5EFDE799-B8F9-41BF-8A39-51D327FC9FC4}" destId="{A6A55F3B-6A59-48D2-9F87-FD5002CB2D0C}" srcOrd="0" destOrd="0" parTransId="{57A0373D-A648-4610-9286-85261331299F}" sibTransId="{1A285232-D86A-433F-8F36-492DEA6F52AD}"/>
    <dgm:cxn modelId="{85DA5E26-0F63-4A23-9E93-587625D80BD6}" srcId="{F6F5A1B7-EFF4-4E02-8516-68ED684DFF58}" destId="{83EBE4A4-0D70-4C3C-A004-E332930607B2}" srcOrd="1" destOrd="0" parTransId="{9A879D29-2B77-47AB-9F59-924333D5D629}" sibTransId="{65F7F9B1-5251-49E9-B941-4968F6B1163C}"/>
    <dgm:cxn modelId="{75E2CC5E-8D36-4AD8-BBB7-B225CC15AFF2}" type="presOf" srcId="{95E0C185-9CBD-4164-9787-0BC1AC6CCD76}" destId="{32047E5E-E3A4-49A3-B055-7E36E445A86F}" srcOrd="0" destOrd="0" presId="urn:microsoft.com/office/officeart/2005/8/layout/hierarchy2"/>
    <dgm:cxn modelId="{4A5F6AB5-0DC0-4F21-B6B9-A17C56FBC8C8}" type="presOf" srcId="{EEE20261-CAE0-47EE-BC7F-FA7DF9A02793}" destId="{F432A116-0A1A-4D26-A5FB-9AC24A80BAE5}" srcOrd="1" destOrd="0" presId="urn:microsoft.com/office/officeart/2005/8/layout/hierarchy2"/>
    <dgm:cxn modelId="{2E9A0303-E70F-4A51-BA36-E07F389E5083}" type="presOf" srcId="{5EFDE799-B8F9-41BF-8A39-51D327FC9FC4}" destId="{C4B608E3-BDDC-481B-852C-B883F2C496AF}" srcOrd="0" destOrd="0" presId="urn:microsoft.com/office/officeart/2005/8/layout/hierarchy2"/>
    <dgm:cxn modelId="{AB5D44BD-5ADF-4536-BED9-67AC22E99104}" type="presOf" srcId="{AB4ED058-91CB-4885-9D51-19197411BFD9}" destId="{87E79253-99E8-4480-8B3C-186DBDC5116B}" srcOrd="0" destOrd="0" presId="urn:microsoft.com/office/officeart/2005/8/layout/hierarchy2"/>
    <dgm:cxn modelId="{78985DCB-F9E3-4706-92DB-02F8A7905194}" type="presParOf" srcId="{4B9D6BD4-C79D-4FE2-8FBB-27351D79EE01}" destId="{0167D2AC-4BD5-4073-89AC-456EEB4CBEA5}" srcOrd="0" destOrd="0" presId="urn:microsoft.com/office/officeart/2005/8/layout/hierarchy2"/>
    <dgm:cxn modelId="{6997551D-6F0D-4043-A608-0F89E90A023B}" type="presParOf" srcId="{0167D2AC-4BD5-4073-89AC-456EEB4CBEA5}" destId="{D5CA1BA7-A140-44FF-AA57-24D5DCE4130A}" srcOrd="0" destOrd="0" presId="urn:microsoft.com/office/officeart/2005/8/layout/hierarchy2"/>
    <dgm:cxn modelId="{F5A13135-116D-482C-B46D-0966E0BF04DD}" type="presParOf" srcId="{0167D2AC-4BD5-4073-89AC-456EEB4CBEA5}" destId="{1E9070F6-1D55-44E5-98B5-E47CD11DD250}" srcOrd="1" destOrd="0" presId="urn:microsoft.com/office/officeart/2005/8/layout/hierarchy2"/>
    <dgm:cxn modelId="{6FA39FE3-ACF7-4254-A861-AD56C0CD5600}" type="presParOf" srcId="{1E9070F6-1D55-44E5-98B5-E47CD11DD250}" destId="{C0AF5FB8-BBB3-402D-A33D-AED6EFC90013}" srcOrd="0" destOrd="0" presId="urn:microsoft.com/office/officeart/2005/8/layout/hierarchy2"/>
    <dgm:cxn modelId="{5DD1DDA7-453B-46ED-9574-A85C3CB968EB}" type="presParOf" srcId="{C0AF5FB8-BBB3-402D-A33D-AED6EFC90013}" destId="{EDACDE34-409A-4422-9412-FC8F67F78034}" srcOrd="0" destOrd="0" presId="urn:microsoft.com/office/officeart/2005/8/layout/hierarchy2"/>
    <dgm:cxn modelId="{71C9D450-6AE8-4F1D-911D-8FF29EE00B81}" type="presParOf" srcId="{1E9070F6-1D55-44E5-98B5-E47CD11DD250}" destId="{AB02DEFE-E948-4C25-9E33-098B22B40928}" srcOrd="1" destOrd="0" presId="urn:microsoft.com/office/officeart/2005/8/layout/hierarchy2"/>
    <dgm:cxn modelId="{D94D0E02-A915-44CB-A1E7-BF880528BC64}" type="presParOf" srcId="{AB02DEFE-E948-4C25-9E33-098B22B40928}" destId="{BF96865C-7126-4E5E-85C3-10B7A7291DA4}" srcOrd="0" destOrd="0" presId="urn:microsoft.com/office/officeart/2005/8/layout/hierarchy2"/>
    <dgm:cxn modelId="{8EB09F47-4FC5-421C-B616-2E1BE75A1FC1}" type="presParOf" srcId="{AB02DEFE-E948-4C25-9E33-098B22B40928}" destId="{7EEA3D20-0F9A-4B4A-ADCA-9E9818BCE765}" srcOrd="1" destOrd="0" presId="urn:microsoft.com/office/officeart/2005/8/layout/hierarchy2"/>
    <dgm:cxn modelId="{7F5F50D9-56FE-470C-8ABF-8A4D661FCBBD}" type="presParOf" srcId="{7EEA3D20-0F9A-4B4A-ADCA-9E9818BCE765}" destId="{04202DC6-8D6B-407E-A0D0-C7FAE02CA699}" srcOrd="0" destOrd="0" presId="urn:microsoft.com/office/officeart/2005/8/layout/hierarchy2"/>
    <dgm:cxn modelId="{BA8D2BDA-AA81-4B8F-AED3-654C45A6D71C}" type="presParOf" srcId="{04202DC6-8D6B-407E-A0D0-C7FAE02CA699}" destId="{1C5C2DD2-6D22-4B10-9B03-27FE0B51C35F}" srcOrd="0" destOrd="0" presId="urn:microsoft.com/office/officeart/2005/8/layout/hierarchy2"/>
    <dgm:cxn modelId="{AAC8E67E-EDF9-4EFD-9B7D-34065F3A66A6}" type="presParOf" srcId="{7EEA3D20-0F9A-4B4A-ADCA-9E9818BCE765}" destId="{7C9205BB-C98D-4658-9DB3-2B79C8FE6B6E}" srcOrd="1" destOrd="0" presId="urn:microsoft.com/office/officeart/2005/8/layout/hierarchy2"/>
    <dgm:cxn modelId="{50A14962-A80F-4FBF-973E-21695170D882}" type="presParOf" srcId="{7C9205BB-C98D-4658-9DB3-2B79C8FE6B6E}" destId="{A83A4E46-6B05-4F61-95AA-DC570ECF9794}" srcOrd="0" destOrd="0" presId="urn:microsoft.com/office/officeart/2005/8/layout/hierarchy2"/>
    <dgm:cxn modelId="{6070C6F7-BBA8-40ED-9387-2E5A9CCB24E4}" type="presParOf" srcId="{7C9205BB-C98D-4658-9DB3-2B79C8FE6B6E}" destId="{3C626DC8-90B6-4F89-809A-4EF0FD0A7E46}" srcOrd="1" destOrd="0" presId="urn:microsoft.com/office/officeart/2005/8/layout/hierarchy2"/>
    <dgm:cxn modelId="{FCB78171-4E6E-467A-AD72-7BBB54817B6C}" type="presParOf" srcId="{7EEA3D20-0F9A-4B4A-ADCA-9E9818BCE765}" destId="{DE2EE004-A993-4DAC-B554-F0148B7B2475}" srcOrd="2" destOrd="0" presId="urn:microsoft.com/office/officeart/2005/8/layout/hierarchy2"/>
    <dgm:cxn modelId="{CCBBC85A-05C5-4EA8-808D-592F779FD819}" type="presParOf" srcId="{DE2EE004-A993-4DAC-B554-F0148B7B2475}" destId="{5327D017-7EF2-4105-AEED-F5B598E018CE}" srcOrd="0" destOrd="0" presId="urn:microsoft.com/office/officeart/2005/8/layout/hierarchy2"/>
    <dgm:cxn modelId="{963528A2-C319-4D81-8316-CFD7B5220E10}" type="presParOf" srcId="{7EEA3D20-0F9A-4B4A-ADCA-9E9818BCE765}" destId="{63851088-39B1-436D-BA53-1B977D430AA3}" srcOrd="3" destOrd="0" presId="urn:microsoft.com/office/officeart/2005/8/layout/hierarchy2"/>
    <dgm:cxn modelId="{73BACEED-560E-4CDF-A989-0B67FDF37907}" type="presParOf" srcId="{63851088-39B1-436D-BA53-1B977D430AA3}" destId="{BB2FF658-1119-453D-9D22-C544A6EADAF3}" srcOrd="0" destOrd="0" presId="urn:microsoft.com/office/officeart/2005/8/layout/hierarchy2"/>
    <dgm:cxn modelId="{CD2C9C51-E591-4E4F-9397-596B9C195C10}" type="presParOf" srcId="{63851088-39B1-436D-BA53-1B977D430AA3}" destId="{8877AC14-4F22-4C83-B55F-7D48F14E7354}" srcOrd="1" destOrd="0" presId="urn:microsoft.com/office/officeart/2005/8/layout/hierarchy2"/>
    <dgm:cxn modelId="{9D8FDCE8-374A-4EA5-BDAE-1AB87F619199}" type="presParOf" srcId="{1E9070F6-1D55-44E5-98B5-E47CD11DD250}" destId="{088771BA-8234-4442-AA7F-68E7133036F6}" srcOrd="2" destOrd="0" presId="urn:microsoft.com/office/officeart/2005/8/layout/hierarchy2"/>
    <dgm:cxn modelId="{70A12AEE-A30E-42C9-AC5C-B423882DA66D}" type="presParOf" srcId="{088771BA-8234-4442-AA7F-68E7133036F6}" destId="{B7343080-D1BC-4CBB-B7D2-F63111EF4B93}" srcOrd="0" destOrd="0" presId="urn:microsoft.com/office/officeart/2005/8/layout/hierarchy2"/>
    <dgm:cxn modelId="{9843D40B-C3A8-4F38-93F5-0412372A9765}" type="presParOf" srcId="{1E9070F6-1D55-44E5-98B5-E47CD11DD250}" destId="{5F938A76-C43A-49F5-9125-88A365F6672C}" srcOrd="3" destOrd="0" presId="urn:microsoft.com/office/officeart/2005/8/layout/hierarchy2"/>
    <dgm:cxn modelId="{B1FD0F4C-D44F-4CDF-BB79-A1F7006E59D7}" type="presParOf" srcId="{5F938A76-C43A-49F5-9125-88A365F6672C}" destId="{C4B608E3-BDDC-481B-852C-B883F2C496AF}" srcOrd="0" destOrd="0" presId="urn:microsoft.com/office/officeart/2005/8/layout/hierarchy2"/>
    <dgm:cxn modelId="{D4BA70F6-ED52-44B4-9EAE-4F9F438B26BA}" type="presParOf" srcId="{5F938A76-C43A-49F5-9125-88A365F6672C}" destId="{AEF7C509-8287-4634-BA13-9ED6A516BB13}" srcOrd="1" destOrd="0" presId="urn:microsoft.com/office/officeart/2005/8/layout/hierarchy2"/>
    <dgm:cxn modelId="{7DFA4C0A-C58F-4387-94BC-2669D28FA575}" type="presParOf" srcId="{AEF7C509-8287-4634-BA13-9ED6A516BB13}" destId="{889B561D-D30F-40ED-8B3F-8EC334891410}" srcOrd="0" destOrd="0" presId="urn:microsoft.com/office/officeart/2005/8/layout/hierarchy2"/>
    <dgm:cxn modelId="{AA6C5E97-567B-4314-A5EF-298A27351176}" type="presParOf" srcId="{889B561D-D30F-40ED-8B3F-8EC334891410}" destId="{9A58DDD2-D302-4E53-BE46-120F9FCD0574}" srcOrd="0" destOrd="0" presId="urn:microsoft.com/office/officeart/2005/8/layout/hierarchy2"/>
    <dgm:cxn modelId="{05188AD5-3CA6-4EA3-877D-6812438FFC65}" type="presParOf" srcId="{AEF7C509-8287-4634-BA13-9ED6A516BB13}" destId="{772CD55F-AF30-4F30-B91D-8BC7B4A588EF}" srcOrd="1" destOrd="0" presId="urn:microsoft.com/office/officeart/2005/8/layout/hierarchy2"/>
    <dgm:cxn modelId="{63164C28-F41D-4C4A-AD47-6BAF81833AAE}" type="presParOf" srcId="{772CD55F-AF30-4F30-B91D-8BC7B4A588EF}" destId="{79AEA406-06E0-407D-8A63-7B10756368B6}" srcOrd="0" destOrd="0" presId="urn:microsoft.com/office/officeart/2005/8/layout/hierarchy2"/>
    <dgm:cxn modelId="{5479CE79-7AC5-43E1-B628-7B5E4C3C1B69}" type="presParOf" srcId="{772CD55F-AF30-4F30-B91D-8BC7B4A588EF}" destId="{49A22701-7F05-4147-9FA5-100292DB08FB}" srcOrd="1" destOrd="0" presId="urn:microsoft.com/office/officeart/2005/8/layout/hierarchy2"/>
    <dgm:cxn modelId="{B58A275B-A4F1-4621-8719-2BB369D77EA9}" type="presParOf" srcId="{1E9070F6-1D55-44E5-98B5-E47CD11DD250}" destId="{8A705CF5-EA95-41E8-8AF3-E23FE8D81353}" srcOrd="4" destOrd="0" presId="urn:microsoft.com/office/officeart/2005/8/layout/hierarchy2"/>
    <dgm:cxn modelId="{CAAAD71D-8CAE-47B2-8425-9237C0E8C0A9}" type="presParOf" srcId="{8A705CF5-EA95-41E8-8AF3-E23FE8D81353}" destId="{1FAC80DC-DD0C-4553-8C7A-98885FB28317}" srcOrd="0" destOrd="0" presId="urn:microsoft.com/office/officeart/2005/8/layout/hierarchy2"/>
    <dgm:cxn modelId="{16927760-B7FC-42A1-80BC-D711C50EA642}" type="presParOf" srcId="{1E9070F6-1D55-44E5-98B5-E47CD11DD250}" destId="{D9FDEB84-A86E-4098-B800-BB5C451D3BE8}" srcOrd="5" destOrd="0" presId="urn:microsoft.com/office/officeart/2005/8/layout/hierarchy2"/>
    <dgm:cxn modelId="{FFA91DC2-0CFE-495F-B05D-2B908169E3A3}" type="presParOf" srcId="{D9FDEB84-A86E-4098-B800-BB5C451D3BE8}" destId="{F97DAF85-E995-48F1-90B4-04785E8C1F2A}" srcOrd="0" destOrd="0" presId="urn:microsoft.com/office/officeart/2005/8/layout/hierarchy2"/>
    <dgm:cxn modelId="{4DDB8EFC-AD6D-4E92-A422-AEAA7AF6C13C}" type="presParOf" srcId="{D9FDEB84-A86E-4098-B800-BB5C451D3BE8}" destId="{8F617BE9-6DF1-4542-B930-13E4031859F4}" srcOrd="1" destOrd="0" presId="urn:microsoft.com/office/officeart/2005/8/layout/hierarchy2"/>
    <dgm:cxn modelId="{87523D0B-3C4A-40FF-BC42-5CF80AC807A6}" type="presParOf" srcId="{8F617BE9-6DF1-4542-B930-13E4031859F4}" destId="{2C70E3E8-9613-4432-A7CE-C5450C0D2D7A}" srcOrd="0" destOrd="0" presId="urn:microsoft.com/office/officeart/2005/8/layout/hierarchy2"/>
    <dgm:cxn modelId="{6F63DD73-70DC-4512-9E25-8279D1AE4720}" type="presParOf" srcId="{2C70E3E8-9613-4432-A7CE-C5450C0D2D7A}" destId="{F432A116-0A1A-4D26-A5FB-9AC24A80BAE5}" srcOrd="0" destOrd="0" presId="urn:microsoft.com/office/officeart/2005/8/layout/hierarchy2"/>
    <dgm:cxn modelId="{B004520F-F02F-459C-A3A5-8A4172D740BF}" type="presParOf" srcId="{8F617BE9-6DF1-4542-B930-13E4031859F4}" destId="{16CE15D8-A23E-400A-9DFB-4236DB7CEAB3}" srcOrd="1" destOrd="0" presId="urn:microsoft.com/office/officeart/2005/8/layout/hierarchy2"/>
    <dgm:cxn modelId="{55ACD1DA-AA3F-4DF2-9B5F-5C07BEBDAD59}" type="presParOf" srcId="{16CE15D8-A23E-400A-9DFB-4236DB7CEAB3}" destId="{E2D5533F-4A8B-4764-93EA-FA9EBD14D5FB}" srcOrd="0" destOrd="0" presId="urn:microsoft.com/office/officeart/2005/8/layout/hierarchy2"/>
    <dgm:cxn modelId="{F7B7216A-FC30-4274-A746-05B722A84D3D}" type="presParOf" srcId="{16CE15D8-A23E-400A-9DFB-4236DB7CEAB3}" destId="{B695081F-B8B3-4406-9A6A-7E89F7D6597B}" srcOrd="1" destOrd="0" presId="urn:microsoft.com/office/officeart/2005/8/layout/hierarchy2"/>
    <dgm:cxn modelId="{38A35716-E59F-4BF9-A7FB-2A2F2CD5700B}" type="presParOf" srcId="{1E9070F6-1D55-44E5-98B5-E47CD11DD250}" destId="{9266EEB5-D96E-4CC4-A5BD-252B742DED48}" srcOrd="6" destOrd="0" presId="urn:microsoft.com/office/officeart/2005/8/layout/hierarchy2"/>
    <dgm:cxn modelId="{FEB30B19-0CB1-4E3C-A192-60C1D24444B2}" type="presParOf" srcId="{9266EEB5-D96E-4CC4-A5BD-252B742DED48}" destId="{6E632DB0-677C-4BF8-AA5E-D40A07C4B06B}" srcOrd="0" destOrd="0" presId="urn:microsoft.com/office/officeart/2005/8/layout/hierarchy2"/>
    <dgm:cxn modelId="{9DE6618B-2559-48A8-ABAF-4C525C888D47}" type="presParOf" srcId="{1E9070F6-1D55-44E5-98B5-E47CD11DD250}" destId="{F4EA18CE-D328-4834-8197-2B73DE8BF337}" srcOrd="7" destOrd="0" presId="urn:microsoft.com/office/officeart/2005/8/layout/hierarchy2"/>
    <dgm:cxn modelId="{2DB5D315-E70C-46AD-B4FD-9AE25CF2DCCC}" type="presParOf" srcId="{F4EA18CE-D328-4834-8197-2B73DE8BF337}" destId="{32047E5E-E3A4-49A3-B055-7E36E445A86F}" srcOrd="0" destOrd="0" presId="urn:microsoft.com/office/officeart/2005/8/layout/hierarchy2"/>
    <dgm:cxn modelId="{9E2AD97C-3E02-4939-B40E-C49E6A8292F0}" type="presParOf" srcId="{F4EA18CE-D328-4834-8197-2B73DE8BF337}" destId="{F873B3DB-F84F-4F3E-8C3C-25B42559033C}" srcOrd="1" destOrd="0" presId="urn:microsoft.com/office/officeart/2005/8/layout/hierarchy2"/>
    <dgm:cxn modelId="{80173BC4-6095-4566-AE3A-4BB655CA9C21}" type="presParOf" srcId="{F873B3DB-F84F-4F3E-8C3C-25B42559033C}" destId="{87E79253-99E8-4480-8B3C-186DBDC5116B}" srcOrd="0" destOrd="0" presId="urn:microsoft.com/office/officeart/2005/8/layout/hierarchy2"/>
    <dgm:cxn modelId="{D94A4C6C-7164-4377-ADAE-FEF58E75A9EC}" type="presParOf" srcId="{87E79253-99E8-4480-8B3C-186DBDC5116B}" destId="{2DD1047C-B9A2-4BB2-99E5-21D89A7D98E0}" srcOrd="0" destOrd="0" presId="urn:microsoft.com/office/officeart/2005/8/layout/hierarchy2"/>
    <dgm:cxn modelId="{D65D93A7-F8F4-4E6D-ADB7-769BA7874394}" type="presParOf" srcId="{F873B3DB-F84F-4F3E-8C3C-25B42559033C}" destId="{D9BE43FD-FF56-485A-B8F6-4311C0DFD7F6}" srcOrd="1" destOrd="0" presId="urn:microsoft.com/office/officeart/2005/8/layout/hierarchy2"/>
    <dgm:cxn modelId="{5B90001E-B176-498F-8433-1DEEC0A70198}" type="presParOf" srcId="{D9BE43FD-FF56-485A-B8F6-4311C0DFD7F6}" destId="{7C2C23DA-EFD3-4362-A89F-5CAC6A6F86BC}" srcOrd="0" destOrd="0" presId="urn:microsoft.com/office/officeart/2005/8/layout/hierarchy2"/>
    <dgm:cxn modelId="{AA9E589F-3CEF-4C77-A4D7-8BFE4DAAEB17}" type="presParOf" srcId="{D9BE43FD-FF56-485A-B8F6-4311C0DFD7F6}" destId="{E02F7A77-65D8-4B63-B35C-DEDACE4C887E}"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D112E5-65C2-4634-A655-B5F7F320D522}">
      <dsp:nvSpPr>
        <dsp:cNvPr id="0" name=""/>
        <dsp:cNvSpPr/>
      </dsp:nvSpPr>
      <dsp:spPr>
        <a:xfrm>
          <a:off x="604" y="1498982"/>
          <a:ext cx="1780932" cy="890466"/>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CO" sz="1400" kern="1200"/>
            <a:t>FUERZAS ACTIVAS</a:t>
          </a:r>
        </a:p>
      </dsp:txBody>
      <dsp:txXfrm>
        <a:off x="26685" y="1525063"/>
        <a:ext cx="1728770" cy="838304"/>
      </dsp:txXfrm>
    </dsp:sp>
    <dsp:sp modelId="{E98E848B-A179-4F57-A32E-E3B10069094B}">
      <dsp:nvSpPr>
        <dsp:cNvPr id="0" name=""/>
        <dsp:cNvSpPr/>
      </dsp:nvSpPr>
      <dsp:spPr>
        <a:xfrm>
          <a:off x="1781536" y="1923605"/>
          <a:ext cx="712372" cy="41220"/>
        </a:xfrm>
        <a:custGeom>
          <a:avLst/>
          <a:gdLst/>
          <a:ahLst/>
          <a:cxnLst/>
          <a:rect l="0" t="0" r="0" b="0"/>
          <a:pathLst>
            <a:path>
              <a:moveTo>
                <a:pt x="0" y="20610"/>
              </a:moveTo>
              <a:lnTo>
                <a:pt x="712372" y="20610"/>
              </a:lnTo>
            </a:path>
          </a:pathLst>
        </a:custGeom>
        <a:noFill/>
        <a:ln w="425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O" sz="500" kern="1200"/>
        </a:p>
      </dsp:txBody>
      <dsp:txXfrm>
        <a:off x="2119914" y="1926406"/>
        <a:ext cx="35618" cy="35618"/>
      </dsp:txXfrm>
    </dsp:sp>
    <dsp:sp modelId="{43621642-F10E-4BB5-A1D5-6EF48AEE1367}">
      <dsp:nvSpPr>
        <dsp:cNvPr id="0" name=""/>
        <dsp:cNvSpPr/>
      </dsp:nvSpPr>
      <dsp:spPr>
        <a:xfrm>
          <a:off x="2493909" y="1498982"/>
          <a:ext cx="1780932" cy="890466"/>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CO" sz="1400" kern="1200"/>
            <a:t>CLIMA</a:t>
          </a:r>
        </a:p>
      </dsp:txBody>
      <dsp:txXfrm>
        <a:off x="2519990" y="1525063"/>
        <a:ext cx="1728770" cy="838304"/>
      </dsp:txXfrm>
    </dsp:sp>
    <dsp:sp modelId="{5BBCC4AB-F2DA-4094-8AB3-383F57342E9A}">
      <dsp:nvSpPr>
        <dsp:cNvPr id="0" name=""/>
        <dsp:cNvSpPr/>
      </dsp:nvSpPr>
      <dsp:spPr>
        <a:xfrm rot="18289469">
          <a:off x="4007304" y="1411587"/>
          <a:ext cx="1247447" cy="41220"/>
        </a:xfrm>
        <a:custGeom>
          <a:avLst/>
          <a:gdLst/>
          <a:ahLst/>
          <a:cxnLst/>
          <a:rect l="0" t="0" r="0" b="0"/>
          <a:pathLst>
            <a:path>
              <a:moveTo>
                <a:pt x="0" y="20610"/>
              </a:moveTo>
              <a:lnTo>
                <a:pt x="1247447" y="20610"/>
              </a:lnTo>
            </a:path>
          </a:pathLst>
        </a:custGeom>
        <a:noFill/>
        <a:ln w="425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O" sz="500" kern="1200"/>
        </a:p>
      </dsp:txBody>
      <dsp:txXfrm>
        <a:off x="4599842" y="1401011"/>
        <a:ext cx="62372" cy="62372"/>
      </dsp:txXfrm>
    </dsp:sp>
    <dsp:sp modelId="{20DE45A2-3D40-4616-87E3-A1FF1261D279}">
      <dsp:nvSpPr>
        <dsp:cNvPr id="0" name=""/>
        <dsp:cNvSpPr/>
      </dsp:nvSpPr>
      <dsp:spPr>
        <a:xfrm>
          <a:off x="4987215" y="474946"/>
          <a:ext cx="1780932" cy="890466"/>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CO" sz="1400" kern="1200"/>
            <a:t>LLUVIA-ESCORRENTIA</a:t>
          </a:r>
        </a:p>
        <a:p>
          <a:pPr lvl="0" algn="ctr" defTabSz="622300">
            <a:lnSpc>
              <a:spcPct val="90000"/>
            </a:lnSpc>
            <a:spcBef>
              <a:spcPct val="0"/>
            </a:spcBef>
            <a:spcAft>
              <a:spcPct val="35000"/>
            </a:spcAft>
          </a:pPr>
          <a:r>
            <a:rPr lang="es-CO" sz="1400" kern="1200"/>
            <a:t>INTENSIDAD Y DURACION</a:t>
          </a:r>
        </a:p>
      </dsp:txBody>
      <dsp:txXfrm>
        <a:off x="5013296" y="501027"/>
        <a:ext cx="1728770" cy="838304"/>
      </dsp:txXfrm>
    </dsp:sp>
    <dsp:sp modelId="{2E56216E-5387-4A89-8E68-4AA7B20ECC26}">
      <dsp:nvSpPr>
        <dsp:cNvPr id="0" name=""/>
        <dsp:cNvSpPr/>
      </dsp:nvSpPr>
      <dsp:spPr>
        <a:xfrm>
          <a:off x="4274842" y="1923605"/>
          <a:ext cx="712372" cy="41220"/>
        </a:xfrm>
        <a:custGeom>
          <a:avLst/>
          <a:gdLst/>
          <a:ahLst/>
          <a:cxnLst/>
          <a:rect l="0" t="0" r="0" b="0"/>
          <a:pathLst>
            <a:path>
              <a:moveTo>
                <a:pt x="0" y="20610"/>
              </a:moveTo>
              <a:lnTo>
                <a:pt x="712372" y="20610"/>
              </a:lnTo>
            </a:path>
          </a:pathLst>
        </a:custGeom>
        <a:noFill/>
        <a:ln w="425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O" sz="500" kern="1200"/>
        </a:p>
      </dsp:txBody>
      <dsp:txXfrm>
        <a:off x="4613219" y="1926406"/>
        <a:ext cx="35618" cy="35618"/>
      </dsp:txXfrm>
    </dsp:sp>
    <dsp:sp modelId="{97CA1FA3-28AF-4ECB-9288-974887034ADF}">
      <dsp:nvSpPr>
        <dsp:cNvPr id="0" name=""/>
        <dsp:cNvSpPr/>
      </dsp:nvSpPr>
      <dsp:spPr>
        <a:xfrm>
          <a:off x="4987215" y="1498982"/>
          <a:ext cx="1780932" cy="890466"/>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CO" sz="1400" kern="1200"/>
            <a:t>VIENTO</a:t>
          </a:r>
        </a:p>
      </dsp:txBody>
      <dsp:txXfrm>
        <a:off x="5013296" y="1525063"/>
        <a:ext cx="1728770" cy="838304"/>
      </dsp:txXfrm>
    </dsp:sp>
    <dsp:sp modelId="{5FF361A6-7420-496A-A634-816C6475E6F9}">
      <dsp:nvSpPr>
        <dsp:cNvPr id="0" name=""/>
        <dsp:cNvSpPr/>
      </dsp:nvSpPr>
      <dsp:spPr>
        <a:xfrm rot="3310531">
          <a:off x="4007304" y="2435623"/>
          <a:ext cx="1247447" cy="41220"/>
        </a:xfrm>
        <a:custGeom>
          <a:avLst/>
          <a:gdLst/>
          <a:ahLst/>
          <a:cxnLst/>
          <a:rect l="0" t="0" r="0" b="0"/>
          <a:pathLst>
            <a:path>
              <a:moveTo>
                <a:pt x="0" y="20610"/>
              </a:moveTo>
              <a:lnTo>
                <a:pt x="1247447" y="20610"/>
              </a:lnTo>
            </a:path>
          </a:pathLst>
        </a:custGeom>
        <a:noFill/>
        <a:ln w="425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O" sz="500" kern="1200"/>
        </a:p>
      </dsp:txBody>
      <dsp:txXfrm>
        <a:off x="4599842" y="2425047"/>
        <a:ext cx="62372" cy="62372"/>
      </dsp:txXfrm>
    </dsp:sp>
    <dsp:sp modelId="{8D808CA0-47F6-4D7A-B779-308702A8FD46}">
      <dsp:nvSpPr>
        <dsp:cNvPr id="0" name=""/>
        <dsp:cNvSpPr/>
      </dsp:nvSpPr>
      <dsp:spPr>
        <a:xfrm>
          <a:off x="4987215" y="2523018"/>
          <a:ext cx="1780932" cy="890466"/>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s-CO" sz="1400" kern="1200"/>
            <a:t>TEMPERATURA</a:t>
          </a:r>
        </a:p>
      </dsp:txBody>
      <dsp:txXfrm>
        <a:off x="5013296" y="2549099"/>
        <a:ext cx="1728770" cy="8383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A1BA7-A140-44FF-AA57-24D5DCE4130A}">
      <dsp:nvSpPr>
        <dsp:cNvPr id="0" name=""/>
        <dsp:cNvSpPr/>
      </dsp:nvSpPr>
      <dsp:spPr>
        <a:xfrm>
          <a:off x="845259" y="2229301"/>
          <a:ext cx="1722038" cy="861019"/>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a:t>FUERZAS PASIVAS</a:t>
          </a:r>
        </a:p>
      </dsp:txBody>
      <dsp:txXfrm>
        <a:off x="870477" y="2254519"/>
        <a:ext cx="1671602" cy="810583"/>
      </dsp:txXfrm>
    </dsp:sp>
    <dsp:sp modelId="{C0AF5FB8-BBB3-402D-A33D-AED6EFC90013}">
      <dsp:nvSpPr>
        <dsp:cNvPr id="0" name=""/>
        <dsp:cNvSpPr/>
      </dsp:nvSpPr>
      <dsp:spPr>
        <a:xfrm rot="17500715">
          <a:off x="1979361" y="1777348"/>
          <a:ext cx="1864689" cy="32124"/>
        </a:xfrm>
        <a:custGeom>
          <a:avLst/>
          <a:gdLst/>
          <a:ahLst/>
          <a:cxnLst/>
          <a:rect l="0" t="0" r="0" b="0"/>
          <a:pathLst>
            <a:path>
              <a:moveTo>
                <a:pt x="0" y="16062"/>
              </a:moveTo>
              <a:lnTo>
                <a:pt x="1864689" y="16062"/>
              </a:lnTo>
            </a:path>
          </a:pathLst>
        </a:custGeom>
        <a:noFill/>
        <a:ln w="425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s-CO" sz="700" kern="1200"/>
        </a:p>
      </dsp:txBody>
      <dsp:txXfrm>
        <a:off x="2865089" y="1746792"/>
        <a:ext cx="93234" cy="93234"/>
      </dsp:txXfrm>
    </dsp:sp>
    <dsp:sp modelId="{BF96865C-7126-4E5E-85C3-10B7A7291DA4}">
      <dsp:nvSpPr>
        <dsp:cNvPr id="0" name=""/>
        <dsp:cNvSpPr/>
      </dsp:nvSpPr>
      <dsp:spPr>
        <a:xfrm>
          <a:off x="3256114" y="496499"/>
          <a:ext cx="1722038" cy="861019"/>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dirty="0"/>
            <a:t>CARACTERISTICAS DEL SUELO</a:t>
          </a:r>
        </a:p>
      </dsp:txBody>
      <dsp:txXfrm>
        <a:off x="3281332" y="521717"/>
        <a:ext cx="1671602" cy="810583"/>
      </dsp:txXfrm>
    </dsp:sp>
    <dsp:sp modelId="{04202DC6-8D6B-407E-A0D0-C7FAE02CA699}">
      <dsp:nvSpPr>
        <dsp:cNvPr id="0" name=""/>
        <dsp:cNvSpPr/>
      </dsp:nvSpPr>
      <dsp:spPr>
        <a:xfrm rot="19457599">
          <a:off x="4898421" y="663404"/>
          <a:ext cx="848279" cy="32124"/>
        </a:xfrm>
        <a:custGeom>
          <a:avLst/>
          <a:gdLst/>
          <a:ahLst/>
          <a:cxnLst/>
          <a:rect l="0" t="0" r="0" b="0"/>
          <a:pathLst>
            <a:path>
              <a:moveTo>
                <a:pt x="0" y="16062"/>
              </a:moveTo>
              <a:lnTo>
                <a:pt x="848279" y="16062"/>
              </a:lnTo>
            </a:path>
          </a:pathLst>
        </a:custGeom>
        <a:noFill/>
        <a:ln w="425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O" sz="500" kern="1200"/>
        </a:p>
      </dsp:txBody>
      <dsp:txXfrm>
        <a:off x="5301354" y="658259"/>
        <a:ext cx="42413" cy="42413"/>
      </dsp:txXfrm>
    </dsp:sp>
    <dsp:sp modelId="{A83A4E46-6B05-4F61-95AA-DC570ECF9794}">
      <dsp:nvSpPr>
        <dsp:cNvPr id="0" name=""/>
        <dsp:cNvSpPr/>
      </dsp:nvSpPr>
      <dsp:spPr>
        <a:xfrm>
          <a:off x="5666969" y="1413"/>
          <a:ext cx="1722038" cy="861019"/>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a:t>PROPIEDADES DE LA MASA DE SUELO</a:t>
          </a:r>
        </a:p>
      </dsp:txBody>
      <dsp:txXfrm>
        <a:off x="5692187" y="26631"/>
        <a:ext cx="1671602" cy="810583"/>
      </dsp:txXfrm>
    </dsp:sp>
    <dsp:sp modelId="{DE2EE004-A993-4DAC-B554-F0148B7B2475}">
      <dsp:nvSpPr>
        <dsp:cNvPr id="0" name=""/>
        <dsp:cNvSpPr/>
      </dsp:nvSpPr>
      <dsp:spPr>
        <a:xfrm rot="2142401">
          <a:off x="4898421" y="1158490"/>
          <a:ext cx="848279" cy="32124"/>
        </a:xfrm>
        <a:custGeom>
          <a:avLst/>
          <a:gdLst/>
          <a:ahLst/>
          <a:cxnLst/>
          <a:rect l="0" t="0" r="0" b="0"/>
          <a:pathLst>
            <a:path>
              <a:moveTo>
                <a:pt x="0" y="16062"/>
              </a:moveTo>
              <a:lnTo>
                <a:pt x="848279" y="16062"/>
              </a:lnTo>
            </a:path>
          </a:pathLst>
        </a:custGeom>
        <a:noFill/>
        <a:ln w="425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O" sz="500" kern="1200"/>
        </a:p>
      </dsp:txBody>
      <dsp:txXfrm>
        <a:off x="5301354" y="1153345"/>
        <a:ext cx="42413" cy="42413"/>
      </dsp:txXfrm>
    </dsp:sp>
    <dsp:sp modelId="{BB2FF658-1119-453D-9D22-C544A6EADAF3}">
      <dsp:nvSpPr>
        <dsp:cNvPr id="0" name=""/>
        <dsp:cNvSpPr/>
      </dsp:nvSpPr>
      <dsp:spPr>
        <a:xfrm>
          <a:off x="5666969" y="991585"/>
          <a:ext cx="1722038" cy="861019"/>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a:t>PROPIEDADES INDIVIDUALES DE LAS PARTICULAS Y MINERALES.</a:t>
          </a:r>
        </a:p>
      </dsp:txBody>
      <dsp:txXfrm>
        <a:off x="5692187" y="1016803"/>
        <a:ext cx="1671602" cy="810583"/>
      </dsp:txXfrm>
    </dsp:sp>
    <dsp:sp modelId="{088771BA-8234-4442-AA7F-68E7133036F6}">
      <dsp:nvSpPr>
        <dsp:cNvPr id="0" name=""/>
        <dsp:cNvSpPr/>
      </dsp:nvSpPr>
      <dsp:spPr>
        <a:xfrm rot="20413970">
          <a:off x="2545733" y="2519977"/>
          <a:ext cx="731945" cy="32124"/>
        </a:xfrm>
        <a:custGeom>
          <a:avLst/>
          <a:gdLst/>
          <a:ahLst/>
          <a:cxnLst/>
          <a:rect l="0" t="0" r="0" b="0"/>
          <a:pathLst>
            <a:path>
              <a:moveTo>
                <a:pt x="0" y="16062"/>
              </a:moveTo>
              <a:lnTo>
                <a:pt x="731945" y="16062"/>
              </a:lnTo>
            </a:path>
          </a:pathLst>
        </a:custGeom>
        <a:noFill/>
        <a:ln w="425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O" sz="500" kern="1200"/>
        </a:p>
      </dsp:txBody>
      <dsp:txXfrm>
        <a:off x="2893408" y="2517740"/>
        <a:ext cx="36597" cy="36597"/>
      </dsp:txXfrm>
    </dsp:sp>
    <dsp:sp modelId="{C4B608E3-BDDC-481B-852C-B883F2C496AF}">
      <dsp:nvSpPr>
        <dsp:cNvPr id="0" name=""/>
        <dsp:cNvSpPr/>
      </dsp:nvSpPr>
      <dsp:spPr>
        <a:xfrm>
          <a:off x="3256114" y="1981758"/>
          <a:ext cx="1722038" cy="861019"/>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a:t>MORFOLOGIA DE TERRENO</a:t>
          </a:r>
        </a:p>
      </dsp:txBody>
      <dsp:txXfrm>
        <a:off x="3281332" y="2006976"/>
        <a:ext cx="1671602" cy="810583"/>
      </dsp:txXfrm>
    </dsp:sp>
    <dsp:sp modelId="{889B561D-D30F-40ED-8B3F-8EC334891410}">
      <dsp:nvSpPr>
        <dsp:cNvPr id="0" name=""/>
        <dsp:cNvSpPr/>
      </dsp:nvSpPr>
      <dsp:spPr>
        <a:xfrm>
          <a:off x="4978153" y="2396205"/>
          <a:ext cx="688815" cy="32124"/>
        </a:xfrm>
        <a:custGeom>
          <a:avLst/>
          <a:gdLst/>
          <a:ahLst/>
          <a:cxnLst/>
          <a:rect l="0" t="0" r="0" b="0"/>
          <a:pathLst>
            <a:path>
              <a:moveTo>
                <a:pt x="0" y="16062"/>
              </a:moveTo>
              <a:lnTo>
                <a:pt x="688815" y="16062"/>
              </a:lnTo>
            </a:path>
          </a:pathLst>
        </a:custGeom>
        <a:noFill/>
        <a:ln w="425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O" sz="500" kern="1200"/>
        </a:p>
      </dsp:txBody>
      <dsp:txXfrm>
        <a:off x="5305340" y="2395047"/>
        <a:ext cx="34440" cy="34440"/>
      </dsp:txXfrm>
    </dsp:sp>
    <dsp:sp modelId="{79AEA406-06E0-407D-8A63-7B10756368B6}">
      <dsp:nvSpPr>
        <dsp:cNvPr id="0" name=""/>
        <dsp:cNvSpPr/>
      </dsp:nvSpPr>
      <dsp:spPr>
        <a:xfrm>
          <a:off x="5666969" y="1981758"/>
          <a:ext cx="1722038" cy="861019"/>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a:t>TALUD </a:t>
          </a:r>
        </a:p>
        <a:p>
          <a:pPr lvl="0" algn="ctr" defTabSz="444500">
            <a:lnSpc>
              <a:spcPct val="90000"/>
            </a:lnSpc>
            <a:spcBef>
              <a:spcPct val="0"/>
            </a:spcBef>
            <a:spcAft>
              <a:spcPct val="35000"/>
            </a:spcAft>
          </a:pPr>
          <a:r>
            <a:rPr lang="es-CO" sz="1000" kern="1200"/>
            <a:t>ORIENTACION</a:t>
          </a:r>
        </a:p>
        <a:p>
          <a:pPr lvl="0" algn="ctr" defTabSz="444500">
            <a:lnSpc>
              <a:spcPct val="90000"/>
            </a:lnSpc>
            <a:spcBef>
              <a:spcPct val="0"/>
            </a:spcBef>
            <a:spcAft>
              <a:spcPct val="35000"/>
            </a:spcAft>
          </a:pPr>
          <a:r>
            <a:rPr lang="es-CO" sz="1000" kern="1200"/>
            <a:t>PENDIENTE</a:t>
          </a:r>
        </a:p>
        <a:p>
          <a:pPr lvl="0" algn="ctr" defTabSz="444500">
            <a:lnSpc>
              <a:spcPct val="90000"/>
            </a:lnSpc>
            <a:spcBef>
              <a:spcPct val="0"/>
            </a:spcBef>
            <a:spcAft>
              <a:spcPct val="35000"/>
            </a:spcAft>
          </a:pPr>
          <a:r>
            <a:rPr lang="es-CO" sz="1000" kern="1200"/>
            <a:t>LONGITUD</a:t>
          </a:r>
        </a:p>
      </dsp:txBody>
      <dsp:txXfrm>
        <a:off x="5692187" y="2006976"/>
        <a:ext cx="1671602" cy="810583"/>
      </dsp:txXfrm>
    </dsp:sp>
    <dsp:sp modelId="{8A705CF5-EA95-41E8-8AF3-E23FE8D81353}">
      <dsp:nvSpPr>
        <dsp:cNvPr id="0" name=""/>
        <dsp:cNvSpPr/>
      </dsp:nvSpPr>
      <dsp:spPr>
        <a:xfrm rot="2658499">
          <a:off x="2416114" y="3015063"/>
          <a:ext cx="1063148" cy="32124"/>
        </a:xfrm>
        <a:custGeom>
          <a:avLst/>
          <a:gdLst/>
          <a:ahLst/>
          <a:cxnLst/>
          <a:rect l="0" t="0" r="0" b="0"/>
          <a:pathLst>
            <a:path>
              <a:moveTo>
                <a:pt x="0" y="16062"/>
              </a:moveTo>
              <a:lnTo>
                <a:pt x="1063148" y="16062"/>
              </a:lnTo>
            </a:path>
          </a:pathLst>
        </a:custGeom>
        <a:noFill/>
        <a:ln w="425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O" sz="500" kern="1200"/>
        </a:p>
      </dsp:txBody>
      <dsp:txXfrm>
        <a:off x="2921110" y="3004547"/>
        <a:ext cx="53157" cy="53157"/>
      </dsp:txXfrm>
    </dsp:sp>
    <dsp:sp modelId="{F97DAF85-E995-48F1-90B4-04785E8C1F2A}">
      <dsp:nvSpPr>
        <dsp:cNvPr id="0" name=""/>
        <dsp:cNvSpPr/>
      </dsp:nvSpPr>
      <dsp:spPr>
        <a:xfrm>
          <a:off x="3328078" y="2971930"/>
          <a:ext cx="1722038" cy="861019"/>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a:t>COBERTURA DEL SUELO</a:t>
          </a:r>
        </a:p>
      </dsp:txBody>
      <dsp:txXfrm>
        <a:off x="3353296" y="2997148"/>
        <a:ext cx="1671602" cy="810583"/>
      </dsp:txXfrm>
    </dsp:sp>
    <dsp:sp modelId="{2C70E3E8-9613-4432-A7CE-C5450C0D2D7A}">
      <dsp:nvSpPr>
        <dsp:cNvPr id="0" name=""/>
        <dsp:cNvSpPr/>
      </dsp:nvSpPr>
      <dsp:spPr>
        <a:xfrm>
          <a:off x="5050117" y="3386378"/>
          <a:ext cx="616851" cy="32124"/>
        </a:xfrm>
        <a:custGeom>
          <a:avLst/>
          <a:gdLst/>
          <a:ahLst/>
          <a:cxnLst/>
          <a:rect l="0" t="0" r="0" b="0"/>
          <a:pathLst>
            <a:path>
              <a:moveTo>
                <a:pt x="0" y="16062"/>
              </a:moveTo>
              <a:lnTo>
                <a:pt x="616851" y="16062"/>
              </a:lnTo>
            </a:path>
          </a:pathLst>
        </a:custGeom>
        <a:noFill/>
        <a:ln w="425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O" sz="500" kern="1200"/>
        </a:p>
      </dsp:txBody>
      <dsp:txXfrm>
        <a:off x="5343121" y="3387019"/>
        <a:ext cx="30842" cy="30842"/>
      </dsp:txXfrm>
    </dsp:sp>
    <dsp:sp modelId="{E2D5533F-4A8B-4764-93EA-FA9EBD14D5FB}">
      <dsp:nvSpPr>
        <dsp:cNvPr id="0" name=""/>
        <dsp:cNvSpPr/>
      </dsp:nvSpPr>
      <dsp:spPr>
        <a:xfrm>
          <a:off x="5666969" y="2971930"/>
          <a:ext cx="1722038" cy="861019"/>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a:t>VEGETAL </a:t>
          </a:r>
        </a:p>
        <a:p>
          <a:pPr lvl="0" algn="ctr" defTabSz="444500">
            <a:lnSpc>
              <a:spcPct val="90000"/>
            </a:lnSpc>
            <a:spcBef>
              <a:spcPct val="0"/>
            </a:spcBef>
            <a:spcAft>
              <a:spcPct val="35000"/>
            </a:spcAft>
          </a:pPr>
          <a:r>
            <a:rPr lang="es-CO" sz="1000" kern="1200"/>
            <a:t>NO VEGETAL</a:t>
          </a:r>
        </a:p>
      </dsp:txBody>
      <dsp:txXfrm>
        <a:off x="5692187" y="2997148"/>
        <a:ext cx="1671602" cy="810583"/>
      </dsp:txXfrm>
    </dsp:sp>
    <dsp:sp modelId="{9266EEB5-D96E-4CC4-A5BD-252B742DED48}">
      <dsp:nvSpPr>
        <dsp:cNvPr id="0" name=""/>
        <dsp:cNvSpPr/>
      </dsp:nvSpPr>
      <dsp:spPr>
        <a:xfrm rot="4099285">
          <a:off x="1979361" y="3510149"/>
          <a:ext cx="1864689" cy="32124"/>
        </a:xfrm>
        <a:custGeom>
          <a:avLst/>
          <a:gdLst/>
          <a:ahLst/>
          <a:cxnLst/>
          <a:rect l="0" t="0" r="0" b="0"/>
          <a:pathLst>
            <a:path>
              <a:moveTo>
                <a:pt x="0" y="16062"/>
              </a:moveTo>
              <a:lnTo>
                <a:pt x="1864689" y="16062"/>
              </a:lnTo>
            </a:path>
          </a:pathLst>
        </a:custGeom>
        <a:noFill/>
        <a:ln w="425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s-CO" sz="700" kern="1200"/>
        </a:p>
      </dsp:txBody>
      <dsp:txXfrm>
        <a:off x="2865089" y="3479594"/>
        <a:ext cx="93234" cy="93234"/>
      </dsp:txXfrm>
    </dsp:sp>
    <dsp:sp modelId="{32047E5E-E3A4-49A3-B055-7E36E445A86F}">
      <dsp:nvSpPr>
        <dsp:cNvPr id="0" name=""/>
        <dsp:cNvSpPr/>
      </dsp:nvSpPr>
      <dsp:spPr>
        <a:xfrm>
          <a:off x="3256114" y="3962103"/>
          <a:ext cx="1722038" cy="861019"/>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a:t>FACTORES ANTROPICOS</a:t>
          </a:r>
        </a:p>
      </dsp:txBody>
      <dsp:txXfrm>
        <a:off x="3281332" y="3987321"/>
        <a:ext cx="1671602" cy="810583"/>
      </dsp:txXfrm>
    </dsp:sp>
    <dsp:sp modelId="{87E79253-99E8-4480-8B3C-186DBDC5116B}">
      <dsp:nvSpPr>
        <dsp:cNvPr id="0" name=""/>
        <dsp:cNvSpPr/>
      </dsp:nvSpPr>
      <dsp:spPr>
        <a:xfrm>
          <a:off x="4978153" y="4376550"/>
          <a:ext cx="688815" cy="32124"/>
        </a:xfrm>
        <a:custGeom>
          <a:avLst/>
          <a:gdLst/>
          <a:ahLst/>
          <a:cxnLst/>
          <a:rect l="0" t="0" r="0" b="0"/>
          <a:pathLst>
            <a:path>
              <a:moveTo>
                <a:pt x="0" y="16062"/>
              </a:moveTo>
              <a:lnTo>
                <a:pt x="688815" y="16062"/>
              </a:lnTo>
            </a:path>
          </a:pathLst>
        </a:custGeom>
        <a:noFill/>
        <a:ln w="425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O" sz="500" kern="1200"/>
        </a:p>
      </dsp:txBody>
      <dsp:txXfrm>
        <a:off x="5305340" y="4375392"/>
        <a:ext cx="34440" cy="34440"/>
      </dsp:txXfrm>
    </dsp:sp>
    <dsp:sp modelId="{7C2C23DA-EFD3-4362-A89F-5CAC6A6F86BC}">
      <dsp:nvSpPr>
        <dsp:cNvPr id="0" name=""/>
        <dsp:cNvSpPr/>
      </dsp:nvSpPr>
      <dsp:spPr>
        <a:xfrm>
          <a:off x="5666969" y="3962103"/>
          <a:ext cx="1722038" cy="861019"/>
        </a:xfrm>
        <a:prstGeom prst="roundRect">
          <a:avLst>
            <a:gd name="adj" fmla="val 10000"/>
          </a:avLst>
        </a:prstGeom>
        <a:solidFill>
          <a:schemeClr val="accent1">
            <a:hueOff val="0"/>
            <a:satOff val="0"/>
            <a:lumOff val="0"/>
            <a:alphaOff val="0"/>
          </a:schemeClr>
        </a:solidFill>
        <a:ln w="425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es-CO" sz="1000" kern="1200"/>
            <a:t>USO DEL SUELO </a:t>
          </a:r>
        </a:p>
        <a:p>
          <a:pPr lvl="0" algn="ctr" defTabSz="444500">
            <a:lnSpc>
              <a:spcPct val="90000"/>
            </a:lnSpc>
            <a:spcBef>
              <a:spcPct val="0"/>
            </a:spcBef>
            <a:spcAft>
              <a:spcPct val="35000"/>
            </a:spcAft>
          </a:pPr>
          <a:r>
            <a:rPr lang="es-CO" sz="1000" kern="1200"/>
            <a:t>CAMBIOS DE MORFOLOGIA</a:t>
          </a:r>
        </a:p>
        <a:p>
          <a:pPr lvl="0" algn="ctr" defTabSz="444500">
            <a:lnSpc>
              <a:spcPct val="90000"/>
            </a:lnSpc>
            <a:spcBef>
              <a:spcPct val="0"/>
            </a:spcBef>
            <a:spcAft>
              <a:spcPct val="35000"/>
            </a:spcAft>
          </a:pPr>
          <a:r>
            <a:rPr lang="es-CO" sz="1000" kern="1200"/>
            <a:t>CONCENTRACION DE CORRIENTES.</a:t>
          </a:r>
        </a:p>
      </dsp:txBody>
      <dsp:txXfrm>
        <a:off x="5692187" y="3987321"/>
        <a:ext cx="1671602" cy="810583"/>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8" name="7 Título"/>
          <p:cNvSpPr>
            <a:spLocks noGrp="1"/>
          </p:cNvSpPr>
          <p:nvPr>
            <p:ph type="ctrTitle"/>
          </p:nvPr>
        </p:nvSpPr>
        <p:spPr>
          <a:xfrm>
            <a:off x="2286000" y="3124200"/>
            <a:ext cx="6172200" cy="1894362"/>
          </a:xfrm>
        </p:spPr>
        <p:txBody>
          <a:bodyPr/>
          <a:lstStyle>
            <a:lvl1pPr>
              <a:defRPr b="1"/>
            </a:lvl1pPr>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bwMode="auto">
          <a:xfrm rot="5400000">
            <a:off x="7764621" y="1174097"/>
            <a:ext cx="2286000" cy="381000"/>
          </a:xfrm>
        </p:spPr>
        <p:txBody>
          <a:bodyPr/>
          <a:lstStyle/>
          <a:p>
            <a:fld id="{5C1529A8-5EC7-42DF-91E2-3F4573F3755A}" type="datetimeFigureOut">
              <a:rPr lang="es-CO" smtClean="0"/>
              <a:t>16/04/2015</a:t>
            </a:fld>
            <a:endParaRPr lang="es-CO"/>
          </a:p>
        </p:txBody>
      </p:sp>
      <p:sp>
        <p:nvSpPr>
          <p:cNvPr id="17" name="16 Marcador de pie de página"/>
          <p:cNvSpPr>
            <a:spLocks noGrp="1"/>
          </p:cNvSpPr>
          <p:nvPr>
            <p:ph type="ftr" sz="quarter" idx="11"/>
          </p:nvPr>
        </p:nvSpPr>
        <p:spPr bwMode="auto">
          <a:xfrm rot="5400000">
            <a:off x="7077269" y="4181669"/>
            <a:ext cx="3657600" cy="384048"/>
          </a:xfrm>
        </p:spPr>
        <p:txBody>
          <a:bodyPr/>
          <a:lstStyle/>
          <a:p>
            <a:endParaRPr lang="es-CO"/>
          </a:p>
        </p:txBody>
      </p:sp>
      <p:sp>
        <p:nvSpPr>
          <p:cNvPr id="10" name="9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Rectángulo"/>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Rectángulo"/>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Rectángulo"/>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Conector recto"/>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Conector recto"/>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Conector recto"/>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Conector recto"/>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Elipse"/>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Elipse"/>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Elipse"/>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Elipse"/>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Elipse"/>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Marcador de número de diapositiva"/>
          <p:cNvSpPr>
            <a:spLocks noGrp="1"/>
          </p:cNvSpPr>
          <p:nvPr>
            <p:ph type="sldNum" sz="quarter" idx="12"/>
          </p:nvPr>
        </p:nvSpPr>
        <p:spPr bwMode="auto">
          <a:xfrm>
            <a:off x="1325544" y="4928702"/>
            <a:ext cx="609600" cy="517524"/>
          </a:xfrm>
        </p:spPr>
        <p:txBody>
          <a:bodyPr/>
          <a:lstStyle/>
          <a:p>
            <a:fld id="{36BE4B0D-22BA-4980-A4BF-35547C734B98}" type="slidenum">
              <a:rPr lang="es-CO" smtClean="0"/>
              <a:t>‹Nº›</a:t>
            </a:fld>
            <a:endParaRPr lang="es-C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5C1529A8-5EC7-42DF-91E2-3F4573F3755A}" type="datetimeFigureOut">
              <a:rPr lang="es-CO" smtClean="0"/>
              <a:t>16/04/2015</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36BE4B0D-22BA-4980-A4BF-35547C734B98}" type="slidenum">
              <a:rPr lang="es-CO" smtClean="0"/>
              <a:t>‹Nº›</a:t>
            </a:fld>
            <a:endParaRPr lang="es-C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16764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5C1529A8-5EC7-42DF-91E2-3F4573F3755A}" type="datetimeFigureOut">
              <a:rPr lang="es-CO" smtClean="0"/>
              <a:t>16/04/2015</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36BE4B0D-22BA-4980-A4BF-35547C734B98}" type="slidenum">
              <a:rPr lang="es-CO" smtClean="0"/>
              <a:t>‹Nº›</a:t>
            </a:fld>
            <a:endParaRPr lang="es-C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8" name="7 Marcador de contenido"/>
          <p:cNvSpPr>
            <a:spLocks noGrp="1"/>
          </p:cNvSpPr>
          <p:nvPr>
            <p:ph sz="quarter" idx="1"/>
          </p:nvPr>
        </p:nvSpPr>
        <p:spPr>
          <a:xfrm>
            <a:off x="457200" y="1600200"/>
            <a:ext cx="7467600" cy="487375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4"/>
          </p:nvPr>
        </p:nvSpPr>
        <p:spPr/>
        <p:txBody>
          <a:bodyPr rtlCol="0"/>
          <a:lstStyle/>
          <a:p>
            <a:fld id="{5C1529A8-5EC7-42DF-91E2-3F4573F3755A}" type="datetimeFigureOut">
              <a:rPr lang="es-CO" smtClean="0"/>
              <a:t>16/04/2015</a:t>
            </a:fld>
            <a:endParaRPr lang="es-CO"/>
          </a:p>
        </p:txBody>
      </p:sp>
      <p:sp>
        <p:nvSpPr>
          <p:cNvPr id="9" name="8 Marcador de número de diapositiva"/>
          <p:cNvSpPr>
            <a:spLocks noGrp="1"/>
          </p:cNvSpPr>
          <p:nvPr>
            <p:ph type="sldNum" sz="quarter" idx="15"/>
          </p:nvPr>
        </p:nvSpPr>
        <p:spPr/>
        <p:txBody>
          <a:bodyPr rtlCol="0"/>
          <a:lstStyle/>
          <a:p>
            <a:fld id="{36BE4B0D-22BA-4980-A4BF-35547C734B98}" type="slidenum">
              <a:rPr lang="es-CO" smtClean="0"/>
              <a:t>‹Nº›</a:t>
            </a:fld>
            <a:endParaRPr lang="es-CO"/>
          </a:p>
        </p:txBody>
      </p:sp>
      <p:sp>
        <p:nvSpPr>
          <p:cNvPr id="10" name="9 Marcador de pie de página"/>
          <p:cNvSpPr>
            <a:spLocks noGrp="1"/>
          </p:cNvSpPr>
          <p:nvPr>
            <p:ph type="ftr" sz="quarter" idx="16"/>
          </p:nvPr>
        </p:nvSpPr>
        <p:spPr/>
        <p:txBody>
          <a:bodyPr rtlCol="0"/>
          <a:lstStyle/>
          <a:p>
            <a:endParaRPr lang="es-C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2286000" y="2895600"/>
            <a:ext cx="6172200" cy="2053590"/>
          </a:xfrm>
        </p:spPr>
        <p:txBody>
          <a:bodyPr/>
          <a:lstStyle>
            <a:lvl1pPr algn="l">
              <a:buNone/>
              <a:defRPr sz="3000" b="1" cap="small"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bwMode="auto">
          <a:xfrm rot="5400000">
            <a:off x="7763256" y="1170432"/>
            <a:ext cx="2286000" cy="381000"/>
          </a:xfrm>
        </p:spPr>
        <p:txBody>
          <a:bodyPr/>
          <a:lstStyle/>
          <a:p>
            <a:fld id="{5C1529A8-5EC7-42DF-91E2-3F4573F3755A}" type="datetimeFigureOut">
              <a:rPr lang="es-CO" smtClean="0"/>
              <a:t>16/04/2015</a:t>
            </a:fld>
            <a:endParaRPr lang="es-CO"/>
          </a:p>
        </p:txBody>
      </p:sp>
      <p:sp>
        <p:nvSpPr>
          <p:cNvPr id="5" name="4 Marcador de pie de página"/>
          <p:cNvSpPr>
            <a:spLocks noGrp="1"/>
          </p:cNvSpPr>
          <p:nvPr>
            <p:ph type="ftr" sz="quarter" idx="11"/>
          </p:nvPr>
        </p:nvSpPr>
        <p:spPr bwMode="auto">
          <a:xfrm rot="5400000">
            <a:off x="7077456" y="4178808"/>
            <a:ext cx="3657600" cy="384048"/>
          </a:xfrm>
        </p:spPr>
        <p:txBody>
          <a:bodyPr/>
          <a:lstStyle/>
          <a:p>
            <a:endParaRPr lang="es-CO"/>
          </a:p>
        </p:txBody>
      </p:sp>
      <p:sp>
        <p:nvSpPr>
          <p:cNvPr id="9" name="8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Rectángulo"/>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Rectángulo"/>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Conector recto"/>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Conector recto"/>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Conector recto"/>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Elipse"/>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Elipse"/>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Elipse"/>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Elipse"/>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Elipse"/>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Conector recto"/>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arcador de número de diapositiva"/>
          <p:cNvSpPr>
            <a:spLocks noGrp="1"/>
          </p:cNvSpPr>
          <p:nvPr>
            <p:ph type="sldNum" sz="quarter" idx="12"/>
          </p:nvPr>
        </p:nvSpPr>
        <p:spPr bwMode="auto">
          <a:xfrm>
            <a:off x="1340616" y="4928702"/>
            <a:ext cx="609600" cy="517524"/>
          </a:xfrm>
        </p:spPr>
        <p:txBody>
          <a:bodyPr/>
          <a:lstStyle/>
          <a:p>
            <a:fld id="{36BE4B0D-22BA-4980-A4BF-35547C734B98}" type="slidenum">
              <a:rPr lang="es-CO" smtClean="0"/>
              <a:t>‹Nº›</a:t>
            </a:fld>
            <a:endParaRPr lang="es-C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p:txBody>
          <a:bodyPr/>
          <a:lstStyle/>
          <a:p>
            <a:fld id="{5C1529A8-5EC7-42DF-91E2-3F4573F3755A}" type="datetimeFigureOut">
              <a:rPr lang="es-CO" smtClean="0"/>
              <a:t>16/04/2015</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36BE4B0D-22BA-4980-A4BF-35547C734B98}" type="slidenum">
              <a:rPr lang="es-CO" smtClean="0"/>
              <a:t>‹Nº›</a:t>
            </a:fld>
            <a:endParaRPr lang="es-CO"/>
          </a:p>
        </p:txBody>
      </p:sp>
      <p:sp>
        <p:nvSpPr>
          <p:cNvPr id="9" name="8 Marcador de contenido"/>
          <p:cNvSpPr>
            <a:spLocks noGrp="1"/>
          </p:cNvSpPr>
          <p:nvPr>
            <p:ph sz="quarter" idx="1"/>
          </p:nvPr>
        </p:nvSpPr>
        <p:spPr>
          <a:xfrm>
            <a:off x="457200" y="1600200"/>
            <a:ext cx="3657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1" name="10 Marcador de contenido"/>
          <p:cNvSpPr>
            <a:spLocks noGrp="1"/>
          </p:cNvSpPr>
          <p:nvPr>
            <p:ph sz="quarter" idx="2"/>
          </p:nvPr>
        </p:nvSpPr>
        <p:spPr>
          <a:xfrm>
            <a:off x="4270248" y="1600200"/>
            <a:ext cx="3657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7543800" cy="1143000"/>
          </a:xfrm>
        </p:spPr>
        <p:txBody>
          <a:bodyPr anchor="b"/>
          <a:lstStyle>
            <a:lvl1pPr>
              <a:defRPr/>
            </a:lvl1pPr>
          </a:lstStyle>
          <a:p>
            <a:r>
              <a:rPr kumimoji="0" lang="es-ES" smtClean="0"/>
              <a:t>Haga clic para modificar el estilo de título del patrón</a:t>
            </a:r>
            <a:endParaRPr kumimoji="0" lang="en-US"/>
          </a:p>
        </p:txBody>
      </p:sp>
      <p:sp>
        <p:nvSpPr>
          <p:cNvPr id="7" name="6 Marcador de fecha"/>
          <p:cNvSpPr>
            <a:spLocks noGrp="1"/>
          </p:cNvSpPr>
          <p:nvPr>
            <p:ph type="dt" sz="half" idx="10"/>
          </p:nvPr>
        </p:nvSpPr>
        <p:spPr/>
        <p:txBody>
          <a:bodyPr/>
          <a:lstStyle/>
          <a:p>
            <a:fld id="{5C1529A8-5EC7-42DF-91E2-3F4573F3755A}" type="datetimeFigureOut">
              <a:rPr lang="es-CO" smtClean="0"/>
              <a:t>16/04/2015</a:t>
            </a:fld>
            <a:endParaRPr lang="es-CO"/>
          </a:p>
        </p:txBody>
      </p:sp>
      <p:sp>
        <p:nvSpPr>
          <p:cNvPr id="8" name="7 Marcador de pie de página"/>
          <p:cNvSpPr>
            <a:spLocks noGrp="1"/>
          </p:cNvSpPr>
          <p:nvPr>
            <p:ph type="ftr" sz="quarter" idx="11"/>
          </p:nvPr>
        </p:nvSpPr>
        <p:spPr/>
        <p:txBody>
          <a:bodyPr/>
          <a:lstStyle/>
          <a:p>
            <a:endParaRPr lang="es-CO"/>
          </a:p>
        </p:txBody>
      </p:sp>
      <p:sp>
        <p:nvSpPr>
          <p:cNvPr id="9" name="8 Marcador de número de diapositiva"/>
          <p:cNvSpPr>
            <a:spLocks noGrp="1"/>
          </p:cNvSpPr>
          <p:nvPr>
            <p:ph type="sldNum" sz="quarter" idx="12"/>
          </p:nvPr>
        </p:nvSpPr>
        <p:spPr/>
        <p:txBody>
          <a:bodyPr/>
          <a:lstStyle/>
          <a:p>
            <a:fld id="{36BE4B0D-22BA-4980-A4BF-35547C734B98}" type="slidenum">
              <a:rPr lang="es-CO" smtClean="0"/>
              <a:t>‹Nº›</a:t>
            </a:fld>
            <a:endParaRPr lang="es-CO"/>
          </a:p>
        </p:txBody>
      </p:sp>
      <p:sp>
        <p:nvSpPr>
          <p:cNvPr id="11" name="10 Marcador de contenido"/>
          <p:cNvSpPr>
            <a:spLocks noGrp="1"/>
          </p:cNvSpPr>
          <p:nvPr>
            <p:ph sz="quarter" idx="2"/>
          </p:nvPr>
        </p:nvSpPr>
        <p:spPr>
          <a:xfrm>
            <a:off x="457200" y="2362200"/>
            <a:ext cx="3657600" cy="38862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quarter" idx="4"/>
          </p:nvPr>
        </p:nvSpPr>
        <p:spPr>
          <a:xfrm>
            <a:off x="4371975" y="2362200"/>
            <a:ext cx="3657600" cy="38862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2" name="11 Marcador de texto"/>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smtClean="0"/>
              <a:t>Haga clic para modificar el estilo de texto del patrón</a:t>
            </a:r>
          </a:p>
        </p:txBody>
      </p:sp>
      <p:sp>
        <p:nvSpPr>
          <p:cNvPr id="14" name="13 Marcador de texto"/>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smtClean="0"/>
              <a:t>Haga clic para modificar el estilo de texto del patrón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6" name="5 Marcador de fecha"/>
          <p:cNvSpPr>
            <a:spLocks noGrp="1"/>
          </p:cNvSpPr>
          <p:nvPr>
            <p:ph type="dt" sz="half" idx="10"/>
          </p:nvPr>
        </p:nvSpPr>
        <p:spPr/>
        <p:txBody>
          <a:bodyPr rtlCol="0"/>
          <a:lstStyle/>
          <a:p>
            <a:fld id="{5C1529A8-5EC7-42DF-91E2-3F4573F3755A}" type="datetimeFigureOut">
              <a:rPr lang="es-CO" smtClean="0"/>
              <a:t>16/04/2015</a:t>
            </a:fld>
            <a:endParaRPr lang="es-CO"/>
          </a:p>
        </p:txBody>
      </p:sp>
      <p:sp>
        <p:nvSpPr>
          <p:cNvPr id="7" name="6 Marcador de número de diapositiva"/>
          <p:cNvSpPr>
            <a:spLocks noGrp="1"/>
          </p:cNvSpPr>
          <p:nvPr>
            <p:ph type="sldNum" sz="quarter" idx="11"/>
          </p:nvPr>
        </p:nvSpPr>
        <p:spPr/>
        <p:txBody>
          <a:bodyPr rtlCol="0"/>
          <a:lstStyle/>
          <a:p>
            <a:fld id="{36BE4B0D-22BA-4980-A4BF-35547C734B98}" type="slidenum">
              <a:rPr lang="es-CO" smtClean="0"/>
              <a:t>‹Nº›</a:t>
            </a:fld>
            <a:endParaRPr lang="es-CO"/>
          </a:p>
        </p:txBody>
      </p:sp>
      <p:sp>
        <p:nvSpPr>
          <p:cNvPr id="8" name="7 Marcador de pie de página"/>
          <p:cNvSpPr>
            <a:spLocks noGrp="1"/>
          </p:cNvSpPr>
          <p:nvPr>
            <p:ph type="ftr" sz="quarter" idx="12"/>
          </p:nvPr>
        </p:nvSpPr>
        <p:spPr/>
        <p:txBody>
          <a:bodyPr rtlCol="0"/>
          <a:lstStyle/>
          <a:p>
            <a:endParaRPr lang="es-C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5C1529A8-5EC7-42DF-91E2-3F4573F3755A}" type="datetimeFigureOut">
              <a:rPr lang="es-CO" smtClean="0"/>
              <a:t>16/04/2015</a:t>
            </a:fld>
            <a:endParaRPr lang="es-CO"/>
          </a:p>
        </p:txBody>
      </p:sp>
      <p:sp>
        <p:nvSpPr>
          <p:cNvPr id="3" name="2 Marcador de pie de página"/>
          <p:cNvSpPr>
            <a:spLocks noGrp="1"/>
          </p:cNvSpPr>
          <p:nvPr>
            <p:ph type="ftr" sz="quarter" idx="11"/>
          </p:nvPr>
        </p:nvSpPr>
        <p:spPr/>
        <p:txBody>
          <a:bodyPr/>
          <a:lstStyle/>
          <a:p>
            <a:endParaRPr lang="es-CO"/>
          </a:p>
        </p:txBody>
      </p:sp>
      <p:sp>
        <p:nvSpPr>
          <p:cNvPr id="4" name="3 Marcador de número de diapositiva"/>
          <p:cNvSpPr>
            <a:spLocks noGrp="1"/>
          </p:cNvSpPr>
          <p:nvPr>
            <p:ph type="sldNum" sz="quarter" idx="12"/>
          </p:nvPr>
        </p:nvSpPr>
        <p:spPr/>
        <p:txBody>
          <a:bodyPr/>
          <a:lstStyle/>
          <a:p>
            <a:fld id="{36BE4B0D-22BA-4980-A4BF-35547C734B98}" type="slidenum">
              <a:rPr lang="es-CO" smtClean="0"/>
              <a:t>‹Nº›</a:t>
            </a:fld>
            <a:endParaRPr lang="es-C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10" name="9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Título"/>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8" name="7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Conector recto"/>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Conector recto"/>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Marcador de contenido"/>
          <p:cNvSpPr>
            <a:spLocks noGrp="1"/>
          </p:cNvSpPr>
          <p:nvPr>
            <p:ph sz="quarter" idx="1"/>
          </p:nvPr>
        </p:nvSpPr>
        <p:spPr>
          <a:xfrm>
            <a:off x="304800" y="274320"/>
            <a:ext cx="5638800" cy="6327648"/>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1" name="20 Marcador de fecha"/>
          <p:cNvSpPr>
            <a:spLocks noGrp="1"/>
          </p:cNvSpPr>
          <p:nvPr>
            <p:ph type="dt" sz="half" idx="14"/>
          </p:nvPr>
        </p:nvSpPr>
        <p:spPr/>
        <p:txBody>
          <a:bodyPr rtlCol="0"/>
          <a:lstStyle/>
          <a:p>
            <a:fld id="{5C1529A8-5EC7-42DF-91E2-3F4573F3755A}" type="datetimeFigureOut">
              <a:rPr lang="es-CO" smtClean="0"/>
              <a:t>16/04/2015</a:t>
            </a:fld>
            <a:endParaRPr lang="es-CO"/>
          </a:p>
        </p:txBody>
      </p:sp>
      <p:sp>
        <p:nvSpPr>
          <p:cNvPr id="22" name="21 Marcador de número de diapositiva"/>
          <p:cNvSpPr>
            <a:spLocks noGrp="1"/>
          </p:cNvSpPr>
          <p:nvPr>
            <p:ph type="sldNum" sz="quarter" idx="15"/>
          </p:nvPr>
        </p:nvSpPr>
        <p:spPr/>
        <p:txBody>
          <a:bodyPr rtlCol="0"/>
          <a:lstStyle/>
          <a:p>
            <a:fld id="{36BE4B0D-22BA-4980-A4BF-35547C734B98}" type="slidenum">
              <a:rPr lang="es-CO" smtClean="0"/>
              <a:t>‹Nº›</a:t>
            </a:fld>
            <a:endParaRPr lang="es-CO"/>
          </a:p>
        </p:txBody>
      </p:sp>
      <p:sp>
        <p:nvSpPr>
          <p:cNvPr id="23" name="22 Marcador de pie de página"/>
          <p:cNvSpPr>
            <a:spLocks noGrp="1"/>
          </p:cNvSpPr>
          <p:nvPr>
            <p:ph type="ftr" sz="quarter" idx="16"/>
          </p:nvPr>
        </p:nvSpPr>
        <p:spPr/>
        <p:txBody>
          <a:bodyPr rtlCol="0"/>
          <a:lstStyle/>
          <a:p>
            <a:endParaRPr lang="es-C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Conector recto"/>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Título"/>
          <p:cNvSpPr>
            <a:spLocks noGrp="1"/>
          </p:cNvSpPr>
          <p:nvPr>
            <p:ph type="title"/>
          </p:nvPr>
        </p:nvSpPr>
        <p:spPr>
          <a:xfrm rot="5400000">
            <a:off x="3350133" y="3200400"/>
            <a:ext cx="6309360" cy="457200"/>
          </a:xfrm>
        </p:spPr>
        <p:txBody>
          <a:bodyPr anchor="b"/>
          <a:lstStyle>
            <a:lvl1pPr algn="l">
              <a:buNone/>
              <a:defRPr sz="2000" b="1"/>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s-ES" smtClean="0"/>
              <a:t>Haga clic en el icono para agregar una imagen</a:t>
            </a:r>
            <a:endParaRPr kumimoji="0" lang="en-US" dirty="0"/>
          </a:p>
        </p:txBody>
      </p:sp>
      <p:sp>
        <p:nvSpPr>
          <p:cNvPr id="4" name="3 Marcador de texto"/>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10" name="9 Conector recto"/>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Rectángulo"/>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Conector recto"/>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Marcador de fecha"/>
          <p:cNvSpPr>
            <a:spLocks noGrp="1"/>
          </p:cNvSpPr>
          <p:nvPr>
            <p:ph type="dt" sz="half" idx="10"/>
          </p:nvPr>
        </p:nvSpPr>
        <p:spPr/>
        <p:txBody>
          <a:bodyPr rtlCol="0"/>
          <a:lstStyle/>
          <a:p>
            <a:fld id="{5C1529A8-5EC7-42DF-91E2-3F4573F3755A}" type="datetimeFigureOut">
              <a:rPr lang="es-CO" smtClean="0"/>
              <a:t>16/04/2015</a:t>
            </a:fld>
            <a:endParaRPr lang="es-CO"/>
          </a:p>
        </p:txBody>
      </p:sp>
      <p:sp>
        <p:nvSpPr>
          <p:cNvPr id="18" name="17 Marcador de número de diapositiva"/>
          <p:cNvSpPr>
            <a:spLocks noGrp="1"/>
          </p:cNvSpPr>
          <p:nvPr>
            <p:ph type="sldNum" sz="quarter" idx="11"/>
          </p:nvPr>
        </p:nvSpPr>
        <p:spPr/>
        <p:txBody>
          <a:bodyPr rtlCol="0"/>
          <a:lstStyle/>
          <a:p>
            <a:fld id="{36BE4B0D-22BA-4980-A4BF-35547C734B98}" type="slidenum">
              <a:rPr lang="es-CO" smtClean="0"/>
              <a:t>‹Nº›</a:t>
            </a:fld>
            <a:endParaRPr lang="es-CO"/>
          </a:p>
        </p:txBody>
      </p:sp>
      <p:sp>
        <p:nvSpPr>
          <p:cNvPr id="21" name="20 Marcador de pie de página"/>
          <p:cNvSpPr>
            <a:spLocks noGrp="1"/>
          </p:cNvSpPr>
          <p:nvPr>
            <p:ph type="ftr" sz="quarter" idx="12"/>
          </p:nvPr>
        </p:nvSpPr>
        <p:spPr/>
        <p:txBody>
          <a:bodyPr rtlCol="0"/>
          <a:lstStyle/>
          <a:p>
            <a:endParaRPr lang="es-C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6" name="15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Marcador de título"/>
          <p:cNvSpPr>
            <a:spLocks noGrp="1"/>
          </p:cNvSpPr>
          <p:nvPr>
            <p:ph type="title"/>
          </p:nvPr>
        </p:nvSpPr>
        <p:spPr>
          <a:xfrm>
            <a:off x="457200" y="274638"/>
            <a:ext cx="7467600" cy="1143000"/>
          </a:xfrm>
          <a:prstGeom prst="rect">
            <a:avLst/>
          </a:prstGeom>
        </p:spPr>
        <p:txBody>
          <a:bodyPr vert="horz" anchor="b">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C1529A8-5EC7-42DF-91E2-3F4573F3755A}" type="datetimeFigureOut">
              <a:rPr lang="es-CO" smtClean="0"/>
              <a:t>16/04/2015</a:t>
            </a:fld>
            <a:endParaRPr lang="es-CO"/>
          </a:p>
        </p:txBody>
      </p:sp>
      <p:sp>
        <p:nvSpPr>
          <p:cNvPr id="3" name="2 Marcador de pie de página"/>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s-CO"/>
          </a:p>
        </p:txBody>
      </p:sp>
      <p:sp>
        <p:nvSpPr>
          <p:cNvPr id="7" name="6 Conector recto"/>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Conector recto"/>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Marcador de número de diapositiva"/>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36BE4B0D-22BA-4980-A4BF-35547C734B98}" type="slidenum">
              <a:rPr lang="es-CO" smtClean="0"/>
              <a:t>‹Nº›</a:t>
            </a:fld>
            <a:endParaRPr lang="es-CO"/>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1619672" y="620688"/>
            <a:ext cx="7272808" cy="1755576"/>
          </a:xfrm>
        </p:spPr>
        <p:txBody>
          <a:bodyPr>
            <a:normAutofit/>
          </a:bodyPr>
          <a:lstStyle/>
          <a:p>
            <a:pPr algn="ctr"/>
            <a:r>
              <a:rPr lang="es-CO" sz="2000" dirty="0">
                <a:latin typeface="Aharoni" panose="02010803020104030203" pitchFamily="2" charset="-79"/>
                <a:cs typeface="Aharoni" panose="02010803020104030203" pitchFamily="2" charset="-79"/>
              </a:rPr>
              <a:t>EVALUACIÓN DEL FENÓMENO DE EROSIÓN; MEDIANTE LA CONSTRUCCIÓN DE UN MODELO REDUCIDO PARA SUELOS ARCILLOSOS DE LA FORMACIÓN TILATA EN LA CIUDAD DE TUNJA- SECTOR PIRGUA.</a:t>
            </a:r>
            <a:br>
              <a:rPr lang="es-CO" sz="2000" dirty="0">
                <a:latin typeface="Aharoni" panose="02010803020104030203" pitchFamily="2" charset="-79"/>
                <a:cs typeface="Aharoni" panose="02010803020104030203" pitchFamily="2" charset="-79"/>
              </a:rPr>
            </a:br>
            <a:endParaRPr lang="es-CO" sz="2000" dirty="0">
              <a:latin typeface="Aharoni" panose="02010803020104030203" pitchFamily="2" charset="-79"/>
              <a:cs typeface="Aharoni" panose="02010803020104030203" pitchFamily="2" charset="-79"/>
            </a:endParaRPr>
          </a:p>
        </p:txBody>
      </p:sp>
      <p:sp>
        <p:nvSpPr>
          <p:cNvPr id="3" name="2 Subtítulo"/>
          <p:cNvSpPr>
            <a:spLocks noGrp="1"/>
          </p:cNvSpPr>
          <p:nvPr>
            <p:ph type="subTitle" idx="1"/>
          </p:nvPr>
        </p:nvSpPr>
        <p:spPr>
          <a:xfrm>
            <a:off x="2286000" y="4437112"/>
            <a:ext cx="6172200" cy="1937810"/>
          </a:xfrm>
        </p:spPr>
        <p:txBody>
          <a:bodyPr>
            <a:normAutofit/>
          </a:bodyPr>
          <a:lstStyle/>
          <a:p>
            <a:pPr algn="ctr"/>
            <a:r>
              <a:rPr lang="es-ES" dirty="0">
                <a:latin typeface="Aharoni" panose="02010803020104030203" pitchFamily="2" charset="-79"/>
                <a:cs typeface="Aharoni" panose="02010803020104030203" pitchFamily="2" charset="-79"/>
              </a:rPr>
              <a:t> </a:t>
            </a:r>
            <a:endParaRPr lang="es-CO" sz="2000" cap="small" dirty="0">
              <a:latin typeface="Aharoni" panose="02010803020104030203" pitchFamily="2" charset="-79"/>
              <a:ea typeface="+mj-ea"/>
              <a:cs typeface="Aharoni" panose="02010803020104030203" pitchFamily="2" charset="-79"/>
            </a:endParaRPr>
          </a:p>
          <a:p>
            <a:pPr algn="ctr"/>
            <a:r>
              <a:rPr lang="es-ES" sz="2000" cap="small" dirty="0">
                <a:latin typeface="Aharoni" panose="02010803020104030203" pitchFamily="2" charset="-79"/>
                <a:ea typeface="+mj-ea"/>
                <a:cs typeface="Aharoni" panose="02010803020104030203" pitchFamily="2" charset="-79"/>
              </a:rPr>
              <a:t>UNIVERSIDAD SANTO TOMÁS</a:t>
            </a:r>
            <a:endParaRPr lang="es-CO" sz="2000" cap="small" dirty="0">
              <a:latin typeface="Aharoni" panose="02010803020104030203" pitchFamily="2" charset="-79"/>
              <a:ea typeface="+mj-ea"/>
              <a:cs typeface="Aharoni" panose="02010803020104030203" pitchFamily="2" charset="-79"/>
            </a:endParaRPr>
          </a:p>
          <a:p>
            <a:pPr algn="ctr"/>
            <a:r>
              <a:rPr lang="es-ES" sz="2000" cap="small" dirty="0">
                <a:latin typeface="Aharoni" panose="02010803020104030203" pitchFamily="2" charset="-79"/>
                <a:ea typeface="+mj-ea"/>
                <a:cs typeface="Aharoni" panose="02010803020104030203" pitchFamily="2" charset="-79"/>
              </a:rPr>
              <a:t>FACULTAD DE INGENIERÍA CIVIL</a:t>
            </a:r>
            <a:endParaRPr lang="es-CO" sz="2000" cap="small" dirty="0">
              <a:latin typeface="Aharoni" panose="02010803020104030203" pitchFamily="2" charset="-79"/>
              <a:ea typeface="+mj-ea"/>
              <a:cs typeface="Aharoni" panose="02010803020104030203" pitchFamily="2" charset="-79"/>
            </a:endParaRPr>
          </a:p>
          <a:p>
            <a:pPr algn="ctr"/>
            <a:r>
              <a:rPr lang="es-ES" sz="2000" cap="small" dirty="0">
                <a:latin typeface="Aharoni" panose="02010803020104030203" pitchFamily="2" charset="-79"/>
                <a:ea typeface="+mj-ea"/>
                <a:cs typeface="Aharoni" panose="02010803020104030203" pitchFamily="2" charset="-79"/>
              </a:rPr>
              <a:t>TUNJA BOYACA</a:t>
            </a:r>
            <a:endParaRPr lang="es-CO" sz="2000" cap="small" dirty="0">
              <a:latin typeface="Aharoni" panose="02010803020104030203" pitchFamily="2" charset="-79"/>
              <a:ea typeface="+mj-ea"/>
              <a:cs typeface="Aharoni" panose="02010803020104030203" pitchFamily="2" charset="-79"/>
            </a:endParaRPr>
          </a:p>
          <a:p>
            <a:pPr algn="ctr"/>
            <a:r>
              <a:rPr lang="es-ES" sz="2000" cap="small" dirty="0">
                <a:latin typeface="Aharoni" panose="02010803020104030203" pitchFamily="2" charset="-79"/>
                <a:ea typeface="+mj-ea"/>
                <a:cs typeface="Aharoni" panose="02010803020104030203" pitchFamily="2" charset="-79"/>
              </a:rPr>
              <a:t>2015</a:t>
            </a:r>
            <a:endParaRPr lang="es-CO" sz="2000" cap="small" dirty="0">
              <a:latin typeface="Aharoni" panose="02010803020104030203" pitchFamily="2" charset="-79"/>
              <a:ea typeface="+mj-ea"/>
              <a:cs typeface="Aharoni" panose="02010803020104030203" pitchFamily="2" charset="-79"/>
            </a:endParaRPr>
          </a:p>
          <a:p>
            <a:endParaRPr lang="es-CO" dirty="0"/>
          </a:p>
        </p:txBody>
      </p:sp>
      <p:sp>
        <p:nvSpPr>
          <p:cNvPr id="4" name="1 Título"/>
          <p:cNvSpPr txBox="1">
            <a:spLocks/>
          </p:cNvSpPr>
          <p:nvPr/>
        </p:nvSpPr>
        <p:spPr>
          <a:xfrm>
            <a:off x="3851920" y="3068960"/>
            <a:ext cx="3520008" cy="1152128"/>
          </a:xfrm>
          <a:prstGeom prst="rect">
            <a:avLst/>
          </a:prstGeom>
        </p:spPr>
        <p:txBody>
          <a:bodyPr vert="horz" anchor="b">
            <a:normAutofit fontScale="92500" lnSpcReduction="20000"/>
          </a:bodyPr>
          <a:lstStyle>
            <a:lvl1pPr algn="l" rtl="0" eaLnBrk="1" latinLnBrk="0" hangingPunct="1">
              <a:spcBef>
                <a:spcPct val="0"/>
              </a:spcBef>
              <a:buNone/>
              <a:defRPr kumimoji="0" sz="3000" b="1" kern="1200" cap="small" baseline="0">
                <a:solidFill>
                  <a:schemeClr val="tx2"/>
                </a:solidFill>
                <a:latin typeface="+mj-lt"/>
                <a:ea typeface="+mj-ea"/>
                <a:cs typeface="+mj-cs"/>
              </a:defRPr>
            </a:lvl1pPr>
          </a:lstStyle>
          <a:p>
            <a:r>
              <a:rPr lang="es-ES" sz="2000" dirty="0"/>
              <a:t> </a:t>
            </a:r>
            <a:endParaRPr lang="es-CO" sz="2000" dirty="0"/>
          </a:p>
          <a:p>
            <a:r>
              <a:rPr lang="es-ES" sz="2200" dirty="0">
                <a:latin typeface="Aharoni" panose="02010803020104030203" pitchFamily="2" charset="-79"/>
                <a:cs typeface="Aharoni" panose="02010803020104030203" pitchFamily="2" charset="-79"/>
              </a:rPr>
              <a:t>EMILCEN LEMUS PINEDA </a:t>
            </a:r>
            <a:endParaRPr lang="es-CO" sz="2200" dirty="0">
              <a:latin typeface="Aharoni" panose="02010803020104030203" pitchFamily="2" charset="-79"/>
              <a:cs typeface="Aharoni" panose="02010803020104030203" pitchFamily="2" charset="-79"/>
            </a:endParaRPr>
          </a:p>
          <a:p>
            <a:pPr algn="ctr"/>
            <a:r>
              <a:rPr lang="es-CO" sz="2200" dirty="0" smtClean="0">
                <a:latin typeface="Aharoni" panose="02010803020104030203" pitchFamily="2" charset="-79"/>
                <a:cs typeface="Aharoni" panose="02010803020104030203" pitchFamily="2" charset="-79"/>
              </a:rPr>
              <a:t/>
            </a:r>
            <a:br>
              <a:rPr lang="es-CO" sz="2200" dirty="0" smtClean="0">
                <a:latin typeface="Aharoni" panose="02010803020104030203" pitchFamily="2" charset="-79"/>
                <a:cs typeface="Aharoni" panose="02010803020104030203" pitchFamily="2" charset="-79"/>
              </a:rPr>
            </a:br>
            <a:endParaRPr lang="es-CO" sz="2200"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533048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215046" y="201824"/>
            <a:ext cx="3456384" cy="562880"/>
          </a:xfrm>
        </p:spPr>
        <p:txBody>
          <a:bodyPr>
            <a:noAutofit/>
          </a:bodyPr>
          <a:lstStyle/>
          <a:p>
            <a:pPr lvl="0"/>
            <a:r>
              <a:rPr lang="es-ES" sz="3100" dirty="0">
                <a:latin typeface="Aharoni" panose="02010803020104030203" pitchFamily="2" charset="-79"/>
                <a:cs typeface="Aharoni" panose="02010803020104030203" pitchFamily="2" charset="-79"/>
              </a:rPr>
              <a:t>ESTADO DEL ARTE</a:t>
            </a:r>
            <a:endParaRPr lang="es-CO" sz="3100" dirty="0">
              <a:latin typeface="Aharoni" panose="02010803020104030203" pitchFamily="2" charset="-79"/>
              <a:cs typeface="Aharoni" panose="02010803020104030203" pitchFamily="2" charset="-79"/>
            </a:endParaRPr>
          </a:p>
        </p:txBody>
      </p:sp>
      <p:sp>
        <p:nvSpPr>
          <p:cNvPr id="9" name="8 Rectángulo"/>
          <p:cNvSpPr/>
          <p:nvPr/>
        </p:nvSpPr>
        <p:spPr>
          <a:xfrm>
            <a:off x="1303494" y="764704"/>
            <a:ext cx="7279488" cy="400110"/>
          </a:xfrm>
          <a:prstGeom prst="rect">
            <a:avLst/>
          </a:prstGeom>
        </p:spPr>
        <p:txBody>
          <a:bodyPr wrap="square">
            <a:spAutoFit/>
          </a:bodyPr>
          <a:lstStyle/>
          <a:p>
            <a:pPr marL="0" lvl="2" algn="ctr"/>
            <a:r>
              <a:rPr lang="es-CO" b="1" dirty="0">
                <a:solidFill>
                  <a:schemeClr val="accent1">
                    <a:lumMod val="50000"/>
                  </a:schemeClr>
                </a:solidFill>
              </a:rPr>
              <a:t> </a:t>
            </a:r>
            <a:r>
              <a:rPr lang="es-ES" sz="2000" b="1" dirty="0">
                <a:solidFill>
                  <a:schemeClr val="tx2"/>
                </a:solidFill>
                <a:latin typeface="Aharoni" panose="02010803020104030203" pitchFamily="2" charset="-79"/>
                <a:cs typeface="Aharoni" panose="02010803020104030203" pitchFamily="2" charset="-79"/>
              </a:rPr>
              <a:t> </a:t>
            </a:r>
            <a:r>
              <a:rPr lang="es-CO" sz="2000" b="1" dirty="0">
                <a:solidFill>
                  <a:schemeClr val="tx2"/>
                </a:solidFill>
                <a:latin typeface="Aharoni" panose="02010803020104030203" pitchFamily="2" charset="-79"/>
                <a:cs typeface="Aharoni" panose="02010803020104030203" pitchFamily="2" charset="-79"/>
              </a:rPr>
              <a:t>ENSAYOS DE EROSIONABILIDAD</a:t>
            </a:r>
            <a:r>
              <a:rPr lang="es-CO" sz="2000" b="1" dirty="0" smtClean="0"/>
              <a:t>.</a:t>
            </a:r>
            <a:endParaRPr lang="es-CO" sz="2000" b="1" dirty="0">
              <a:solidFill>
                <a:schemeClr val="tx2"/>
              </a:solidFill>
              <a:latin typeface="Aharoni" panose="02010803020104030203" pitchFamily="2" charset="-79"/>
              <a:cs typeface="Aharoni" panose="02010803020104030203" pitchFamily="2" charset="-79"/>
            </a:endParaRPr>
          </a:p>
        </p:txBody>
      </p:sp>
      <p:sp>
        <p:nvSpPr>
          <p:cNvPr id="3" name="2 Conector"/>
          <p:cNvSpPr/>
          <p:nvPr/>
        </p:nvSpPr>
        <p:spPr>
          <a:xfrm>
            <a:off x="3995936" y="2564904"/>
            <a:ext cx="72008" cy="7200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10 Conector"/>
          <p:cNvSpPr/>
          <p:nvPr/>
        </p:nvSpPr>
        <p:spPr>
          <a:xfrm>
            <a:off x="2411760" y="3789040"/>
            <a:ext cx="72008" cy="7200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 name="12 Rectángulo"/>
          <p:cNvSpPr/>
          <p:nvPr/>
        </p:nvSpPr>
        <p:spPr>
          <a:xfrm>
            <a:off x="5292080" y="5517232"/>
            <a:ext cx="3672408" cy="646331"/>
          </a:xfrm>
          <a:prstGeom prst="rect">
            <a:avLst/>
          </a:prstGeom>
        </p:spPr>
        <p:txBody>
          <a:bodyPr wrap="square">
            <a:spAutoFit/>
          </a:bodyPr>
          <a:lstStyle/>
          <a:p>
            <a:r>
              <a:rPr lang="es-ES" b="1" dirty="0" smtClean="0"/>
              <a:t>Fuente: </a:t>
            </a:r>
            <a:r>
              <a:rPr lang="es-ES" dirty="0"/>
              <a:t>Control de erosión zonas tropicales; JAIME SUAREZ DIAZ</a:t>
            </a:r>
            <a:endParaRPr lang="es-CO" dirty="0"/>
          </a:p>
        </p:txBody>
      </p:sp>
      <p:sp>
        <p:nvSpPr>
          <p:cNvPr id="5" name="4 Rectángulo"/>
          <p:cNvSpPr/>
          <p:nvPr/>
        </p:nvSpPr>
        <p:spPr>
          <a:xfrm>
            <a:off x="-894228" y="1425960"/>
            <a:ext cx="6186308" cy="3046988"/>
          </a:xfrm>
          <a:prstGeom prst="rect">
            <a:avLst/>
          </a:prstGeom>
        </p:spPr>
        <p:txBody>
          <a:bodyPr wrap="square">
            <a:spAutoFit/>
          </a:bodyPr>
          <a:lstStyle/>
          <a:p>
            <a:pPr lvl="2"/>
            <a:r>
              <a:rPr lang="es-CO" sz="2400" b="1" dirty="0">
                <a:solidFill>
                  <a:schemeClr val="tx2"/>
                </a:solidFill>
                <a:latin typeface="Aharoni" panose="02010803020104030203" pitchFamily="2" charset="-79"/>
                <a:cs typeface="Aharoni" panose="02010803020104030203" pitchFamily="2" charset="-79"/>
              </a:rPr>
              <a:t>Ensayo de flujo en </a:t>
            </a:r>
            <a:r>
              <a:rPr lang="es-CO" sz="2400" b="1" dirty="0" smtClean="0">
                <a:solidFill>
                  <a:schemeClr val="tx2"/>
                </a:solidFill>
                <a:latin typeface="Aharoni" panose="02010803020104030203" pitchFamily="2" charset="-79"/>
                <a:cs typeface="Aharoni" panose="02010803020104030203" pitchFamily="2" charset="-79"/>
              </a:rPr>
              <a:t>canal</a:t>
            </a:r>
          </a:p>
          <a:p>
            <a:pPr marL="1257300" lvl="2" indent="-342900">
              <a:buFont typeface="Arial" panose="020B0604020202020204" pitchFamily="34" charset="0"/>
              <a:buChar char="•"/>
            </a:pPr>
            <a:r>
              <a:rPr lang="es-CO" sz="2000" b="1" dirty="0">
                <a:solidFill>
                  <a:schemeClr val="tx2"/>
                </a:solidFill>
                <a:latin typeface="Aharoni" panose="02010803020104030203" pitchFamily="2" charset="-79"/>
                <a:cs typeface="Aharoni" panose="02010803020104030203" pitchFamily="2" charset="-79"/>
              </a:rPr>
              <a:t>pasar agua </a:t>
            </a:r>
          </a:p>
          <a:p>
            <a:pPr marL="1257300" lvl="2" indent="-342900">
              <a:buFont typeface="Arial" panose="020B0604020202020204" pitchFamily="34" charset="0"/>
              <a:buChar char="•"/>
            </a:pPr>
            <a:r>
              <a:rPr lang="es-CO" sz="2000" b="1" dirty="0">
                <a:solidFill>
                  <a:schemeClr val="tx2"/>
                </a:solidFill>
                <a:latin typeface="Aharoni" panose="02010803020104030203" pitchFamily="2" charset="-79"/>
                <a:cs typeface="Aharoni" panose="02010803020104030203" pitchFamily="2" charset="-79"/>
              </a:rPr>
              <a:t>comportamiento</a:t>
            </a:r>
          </a:p>
          <a:p>
            <a:pPr lvl="2"/>
            <a:r>
              <a:rPr lang="es-CO" sz="2400" b="1" dirty="0">
                <a:solidFill>
                  <a:schemeClr val="tx2"/>
                </a:solidFill>
                <a:latin typeface="Aharoni" panose="02010803020104030203" pitchFamily="2" charset="-79"/>
                <a:cs typeface="Aharoni" panose="02010803020104030203" pitchFamily="2" charset="-79"/>
              </a:rPr>
              <a:t>Ensayo de erosión por chorro de agua</a:t>
            </a:r>
          </a:p>
          <a:p>
            <a:pPr marL="1257300" lvl="2" indent="-342900">
              <a:buFont typeface="Arial" panose="020B0604020202020204" pitchFamily="34" charset="0"/>
              <a:buChar char="•"/>
            </a:pPr>
            <a:r>
              <a:rPr lang="es-CO" sz="2000" b="1" dirty="0">
                <a:solidFill>
                  <a:schemeClr val="tx2"/>
                </a:solidFill>
                <a:latin typeface="Aharoni" panose="02010803020104030203" pitchFamily="2" charset="-79"/>
                <a:cs typeface="Aharoni" panose="02010803020104030203" pitchFamily="2" charset="-79"/>
              </a:rPr>
              <a:t>agua con una boquilla </a:t>
            </a:r>
          </a:p>
          <a:p>
            <a:pPr marL="1257300" lvl="2" indent="-342900">
              <a:buFont typeface="Arial" panose="020B0604020202020204" pitchFamily="34" charset="0"/>
              <a:buChar char="•"/>
            </a:pPr>
            <a:r>
              <a:rPr lang="es-CO" sz="2000" b="1" dirty="0">
                <a:solidFill>
                  <a:schemeClr val="tx2"/>
                </a:solidFill>
                <a:latin typeface="Aharoni" panose="02010803020104030203" pitchFamily="2" charset="-79"/>
                <a:cs typeface="Aharoni" panose="02010803020104030203" pitchFamily="2" charset="-79"/>
              </a:rPr>
              <a:t>ángulo sobre una muestra de suelo</a:t>
            </a:r>
          </a:p>
          <a:p>
            <a:pPr marL="1257300" lvl="2" indent="-342900">
              <a:buFont typeface="Arial" panose="020B0604020202020204" pitchFamily="34" charset="0"/>
              <a:buChar char="•"/>
            </a:pPr>
            <a:r>
              <a:rPr lang="es-CO" sz="2000" b="1" dirty="0">
                <a:solidFill>
                  <a:schemeClr val="tx2"/>
                </a:solidFill>
                <a:latin typeface="Aharoni" panose="02010803020104030203" pitchFamily="2" charset="-79"/>
                <a:cs typeface="Aharoni" panose="02010803020104030203" pitchFamily="2" charset="-79"/>
              </a:rPr>
              <a:t>volumen de suelo tiempo.</a:t>
            </a:r>
          </a:p>
          <a:p>
            <a:pPr lvl="2"/>
            <a:endParaRPr lang="es-CO" sz="2000" b="1" dirty="0">
              <a:solidFill>
                <a:schemeClr val="tx2"/>
              </a:solidFill>
              <a:latin typeface="Aharoni" panose="02010803020104030203" pitchFamily="2" charset="-79"/>
              <a:cs typeface="Aharoni" panose="02010803020104030203" pitchFamily="2" charset="-79"/>
            </a:endParaRPr>
          </a:p>
        </p:txBody>
      </p:sp>
      <p:pic>
        <p:nvPicPr>
          <p:cNvPr id="12" name="11 Imagen"/>
          <p:cNvPicPr/>
          <p:nvPr/>
        </p:nvPicPr>
        <p:blipFill>
          <a:blip r:embed="rId2">
            <a:extLst>
              <a:ext uri="{28A0092B-C50C-407E-A947-70E740481C1C}">
                <a14:useLocalDpi xmlns:a14="http://schemas.microsoft.com/office/drawing/2010/main" val="0"/>
              </a:ext>
            </a:extLst>
          </a:blip>
          <a:srcRect/>
          <a:stretch>
            <a:fillRect/>
          </a:stretch>
        </p:blipFill>
        <p:spPr bwMode="auto">
          <a:xfrm>
            <a:off x="4865032" y="1425960"/>
            <a:ext cx="3689350" cy="1878330"/>
          </a:xfrm>
          <a:prstGeom prst="rect">
            <a:avLst/>
          </a:prstGeom>
          <a:noFill/>
          <a:ln>
            <a:noFill/>
          </a:ln>
        </p:spPr>
      </p:pic>
      <p:pic>
        <p:nvPicPr>
          <p:cNvPr id="14" name="13 Imagen"/>
          <p:cNvPicPr/>
          <p:nvPr/>
        </p:nvPicPr>
        <p:blipFill>
          <a:blip r:embed="rId3">
            <a:extLst>
              <a:ext uri="{28A0092B-C50C-407E-A947-70E740481C1C}">
                <a14:useLocalDpi xmlns:a14="http://schemas.microsoft.com/office/drawing/2010/main" val="0"/>
              </a:ext>
            </a:extLst>
          </a:blip>
          <a:srcRect/>
          <a:stretch>
            <a:fillRect/>
          </a:stretch>
        </p:blipFill>
        <p:spPr bwMode="auto">
          <a:xfrm>
            <a:off x="4865032" y="3573016"/>
            <a:ext cx="3689350" cy="1720850"/>
          </a:xfrm>
          <a:prstGeom prst="rect">
            <a:avLst/>
          </a:prstGeom>
          <a:noFill/>
          <a:ln>
            <a:noFill/>
          </a:ln>
        </p:spPr>
      </p:pic>
      <p:sp>
        <p:nvSpPr>
          <p:cNvPr id="15" name="14 Rectángulo"/>
          <p:cNvSpPr/>
          <p:nvPr/>
        </p:nvSpPr>
        <p:spPr>
          <a:xfrm>
            <a:off x="5626247" y="3172906"/>
            <a:ext cx="2166920" cy="400110"/>
          </a:xfrm>
          <a:prstGeom prst="rect">
            <a:avLst/>
          </a:prstGeom>
        </p:spPr>
        <p:txBody>
          <a:bodyPr wrap="square">
            <a:spAutoFit/>
          </a:bodyPr>
          <a:lstStyle/>
          <a:p>
            <a:pPr marL="0" lvl="2" algn="ctr"/>
            <a:r>
              <a:rPr lang="es-CO" b="1" dirty="0">
                <a:solidFill>
                  <a:schemeClr val="accent1">
                    <a:lumMod val="50000"/>
                  </a:schemeClr>
                </a:solidFill>
              </a:rPr>
              <a:t> </a:t>
            </a:r>
            <a:r>
              <a:rPr lang="es-CO" sz="2000" b="1" dirty="0" smtClean="0">
                <a:solidFill>
                  <a:schemeClr val="tx2"/>
                </a:solidFill>
                <a:latin typeface="Aharoni" panose="02010803020104030203" pitchFamily="2" charset="-79"/>
                <a:cs typeface="Aharoni" panose="02010803020104030203" pitchFamily="2" charset="-79"/>
              </a:rPr>
              <a:t>BASE</a:t>
            </a:r>
            <a:endParaRPr lang="es-CO" sz="2000" b="1" dirty="0">
              <a:solidFill>
                <a:schemeClr val="tx2"/>
              </a:solidFill>
              <a:latin typeface="Aharoni" panose="02010803020104030203" pitchFamily="2" charset="-79"/>
              <a:cs typeface="Aharoni" panose="02010803020104030203" pitchFamily="2" charset="-79"/>
            </a:endParaRPr>
          </a:p>
        </p:txBody>
      </p:sp>
      <p:sp>
        <p:nvSpPr>
          <p:cNvPr id="16" name="15 Rectángulo"/>
          <p:cNvSpPr/>
          <p:nvPr/>
        </p:nvSpPr>
        <p:spPr>
          <a:xfrm>
            <a:off x="-894228" y="4387144"/>
            <a:ext cx="6186308" cy="2246769"/>
          </a:xfrm>
          <a:prstGeom prst="rect">
            <a:avLst/>
          </a:prstGeom>
        </p:spPr>
        <p:txBody>
          <a:bodyPr wrap="square">
            <a:spAutoFit/>
          </a:bodyPr>
          <a:lstStyle/>
          <a:p>
            <a:pPr marL="1257300" lvl="2" indent="-342900">
              <a:buFont typeface="Arial" panose="020B0604020202020204" pitchFamily="34" charset="0"/>
              <a:buChar char="•"/>
            </a:pPr>
            <a:r>
              <a:rPr lang="es-CO" sz="2000" b="1" dirty="0">
                <a:solidFill>
                  <a:schemeClr val="tx2"/>
                </a:solidFill>
                <a:latin typeface="Aharoni" panose="02010803020104030203" pitchFamily="2" charset="-79"/>
                <a:cs typeface="Aharoni" panose="02010803020104030203" pitchFamily="2" charset="-79"/>
              </a:rPr>
              <a:t>Ensayo de caída simple de </a:t>
            </a:r>
            <a:r>
              <a:rPr lang="es-CO" sz="2000" b="1" dirty="0" smtClean="0">
                <a:solidFill>
                  <a:schemeClr val="tx2"/>
                </a:solidFill>
                <a:latin typeface="Aharoni" panose="02010803020104030203" pitchFamily="2" charset="-79"/>
                <a:cs typeface="Aharoni" panose="02010803020104030203" pitchFamily="2" charset="-79"/>
              </a:rPr>
              <a:t>agua</a:t>
            </a:r>
          </a:p>
          <a:p>
            <a:pPr marL="1257300" lvl="2" indent="-342900">
              <a:buFont typeface="Arial" panose="020B0604020202020204" pitchFamily="34" charset="0"/>
              <a:buChar char="•"/>
            </a:pPr>
            <a:endParaRPr lang="es-CO" sz="2000" b="1" dirty="0" smtClean="0">
              <a:solidFill>
                <a:schemeClr val="tx2"/>
              </a:solidFill>
              <a:latin typeface="Aharoni" panose="02010803020104030203" pitchFamily="2" charset="-79"/>
              <a:cs typeface="Aharoni" panose="02010803020104030203" pitchFamily="2" charset="-79"/>
            </a:endParaRPr>
          </a:p>
          <a:p>
            <a:pPr marL="1257300" lvl="2" indent="-342900">
              <a:buFont typeface="Arial" panose="020B0604020202020204" pitchFamily="34" charset="0"/>
              <a:buChar char="•"/>
            </a:pPr>
            <a:r>
              <a:rPr lang="es-CO" sz="2000" b="1" dirty="0">
                <a:solidFill>
                  <a:schemeClr val="tx2"/>
                </a:solidFill>
                <a:latin typeface="Aharoni" panose="02010803020104030203" pitchFamily="2" charset="-79"/>
                <a:cs typeface="Aharoni" panose="02010803020104030203" pitchFamily="2" charset="-79"/>
              </a:rPr>
              <a:t>Ensayo de desmoronamiento (</a:t>
            </a:r>
            <a:r>
              <a:rPr lang="es-CO" sz="2000" b="1" dirty="0" err="1">
                <a:solidFill>
                  <a:schemeClr val="tx2"/>
                </a:solidFill>
                <a:latin typeface="Aharoni" panose="02010803020104030203" pitchFamily="2" charset="-79"/>
                <a:cs typeface="Aharoni" panose="02010803020104030203" pitchFamily="2" charset="-79"/>
              </a:rPr>
              <a:t>Crumb</a:t>
            </a:r>
            <a:r>
              <a:rPr lang="es-CO" sz="2000" b="1" dirty="0">
                <a:solidFill>
                  <a:schemeClr val="tx2"/>
                </a:solidFill>
                <a:latin typeface="Aharoni" panose="02010803020104030203" pitchFamily="2" charset="-79"/>
                <a:cs typeface="Aharoni" panose="02010803020104030203" pitchFamily="2" charset="-79"/>
              </a:rPr>
              <a:t> </a:t>
            </a:r>
            <a:r>
              <a:rPr lang="es-CO" sz="2000" b="1" dirty="0" smtClean="0">
                <a:solidFill>
                  <a:schemeClr val="tx2"/>
                </a:solidFill>
                <a:latin typeface="Aharoni" panose="02010803020104030203" pitchFamily="2" charset="-79"/>
                <a:cs typeface="Aharoni" panose="02010803020104030203" pitchFamily="2" charset="-79"/>
              </a:rPr>
              <a:t>test.</a:t>
            </a:r>
          </a:p>
          <a:p>
            <a:pPr marL="1257300" lvl="2" indent="-342900">
              <a:buFont typeface="Arial" panose="020B0604020202020204" pitchFamily="34" charset="0"/>
              <a:buChar char="•"/>
            </a:pPr>
            <a:endParaRPr lang="es-CO" sz="2000" dirty="0" smtClean="0"/>
          </a:p>
          <a:p>
            <a:pPr marL="1257300" lvl="2" indent="-342900">
              <a:buFont typeface="Arial" panose="020B0604020202020204" pitchFamily="34" charset="0"/>
              <a:buChar char="•"/>
            </a:pPr>
            <a:r>
              <a:rPr lang="es-CO" sz="2000" b="1" dirty="0">
                <a:solidFill>
                  <a:schemeClr val="tx2"/>
                </a:solidFill>
                <a:latin typeface="Aharoni" panose="02010803020104030203" pitchFamily="2" charset="-79"/>
                <a:cs typeface="Aharoni" panose="02010803020104030203" pitchFamily="2" charset="-79"/>
              </a:rPr>
              <a:t>Ensayo de </a:t>
            </a:r>
            <a:r>
              <a:rPr lang="es-CO" sz="2000" b="1" dirty="0" err="1">
                <a:solidFill>
                  <a:schemeClr val="tx2"/>
                </a:solidFill>
                <a:latin typeface="Aharoni" panose="02010803020104030203" pitchFamily="2" charset="-79"/>
                <a:cs typeface="Aharoni" panose="02010803020104030203" pitchFamily="2" charset="-79"/>
              </a:rPr>
              <a:t>Pinhole</a:t>
            </a:r>
            <a:r>
              <a:rPr lang="es-CO" sz="2000" b="1" dirty="0">
                <a:solidFill>
                  <a:schemeClr val="tx2"/>
                </a:solidFill>
                <a:latin typeface="Aharoni" panose="02010803020104030203" pitchFamily="2" charset="-79"/>
                <a:cs typeface="Aharoni" panose="02010803020104030203" pitchFamily="2" charset="-79"/>
              </a:rPr>
              <a:t>. </a:t>
            </a:r>
          </a:p>
          <a:p>
            <a:pPr lvl="2"/>
            <a:endParaRPr lang="es-CO" sz="2000" b="1" dirty="0">
              <a:solidFill>
                <a:schemeClr val="tx2"/>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9607406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ctrTitle"/>
          </p:nvPr>
        </p:nvSpPr>
        <p:spPr>
          <a:xfrm>
            <a:off x="827584" y="201824"/>
            <a:ext cx="7755398" cy="562880"/>
          </a:xfrm>
        </p:spPr>
        <p:txBody>
          <a:bodyPr>
            <a:noAutofit/>
          </a:bodyPr>
          <a:lstStyle/>
          <a:p>
            <a:pPr lvl="0"/>
            <a:r>
              <a:rPr lang="es-ES" sz="3100" dirty="0">
                <a:latin typeface="Aharoni" panose="02010803020104030203" pitchFamily="2" charset="-79"/>
                <a:cs typeface="Aharoni" panose="02010803020104030203" pitchFamily="2" charset="-79"/>
              </a:rPr>
              <a:t>DESCRIPCIÓN DE LA SUB-CUENCA</a:t>
            </a:r>
            <a:endParaRPr lang="es-CO" sz="3100" dirty="0">
              <a:latin typeface="Aharoni" panose="02010803020104030203" pitchFamily="2" charset="-79"/>
              <a:cs typeface="Aharoni" panose="02010803020104030203" pitchFamily="2" charset="-79"/>
            </a:endParaRPr>
          </a:p>
        </p:txBody>
      </p:sp>
      <p:sp>
        <p:nvSpPr>
          <p:cNvPr id="9" name="8 Rectángulo"/>
          <p:cNvSpPr/>
          <p:nvPr/>
        </p:nvSpPr>
        <p:spPr>
          <a:xfrm>
            <a:off x="1303494" y="764704"/>
            <a:ext cx="7279488" cy="400110"/>
          </a:xfrm>
          <a:prstGeom prst="rect">
            <a:avLst/>
          </a:prstGeom>
        </p:spPr>
        <p:txBody>
          <a:bodyPr wrap="square">
            <a:spAutoFit/>
          </a:bodyPr>
          <a:lstStyle/>
          <a:p>
            <a:pPr lvl="1"/>
            <a:r>
              <a:rPr lang="es-CO" b="1" dirty="0">
                <a:solidFill>
                  <a:schemeClr val="accent1">
                    <a:lumMod val="50000"/>
                  </a:schemeClr>
                </a:solidFill>
              </a:rPr>
              <a:t> </a:t>
            </a:r>
            <a:r>
              <a:rPr lang="es-ES" sz="2000" b="1" dirty="0">
                <a:solidFill>
                  <a:schemeClr val="tx2"/>
                </a:solidFill>
                <a:latin typeface="Aharoni" panose="02010803020104030203" pitchFamily="2" charset="-79"/>
                <a:cs typeface="Aharoni" panose="02010803020104030203" pitchFamily="2" charset="-79"/>
              </a:rPr>
              <a:t> </a:t>
            </a:r>
            <a:r>
              <a:rPr lang="es-ES" b="1" dirty="0"/>
              <a:t> LOCALIZACIÓN</a:t>
            </a:r>
            <a:endParaRPr lang="es-CO" b="1" dirty="0"/>
          </a:p>
        </p:txBody>
      </p:sp>
      <p:sp>
        <p:nvSpPr>
          <p:cNvPr id="3" name="2 Conector"/>
          <p:cNvSpPr/>
          <p:nvPr/>
        </p:nvSpPr>
        <p:spPr>
          <a:xfrm>
            <a:off x="3995936" y="2564904"/>
            <a:ext cx="72008" cy="7200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10 Conector"/>
          <p:cNvSpPr/>
          <p:nvPr/>
        </p:nvSpPr>
        <p:spPr>
          <a:xfrm>
            <a:off x="2411760" y="3789040"/>
            <a:ext cx="72008" cy="7200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5" name="4 Rectángulo"/>
          <p:cNvSpPr/>
          <p:nvPr/>
        </p:nvSpPr>
        <p:spPr>
          <a:xfrm>
            <a:off x="-59859" y="1700808"/>
            <a:ext cx="4559851" cy="3170099"/>
          </a:xfrm>
          <a:prstGeom prst="rect">
            <a:avLst/>
          </a:prstGeom>
        </p:spPr>
        <p:txBody>
          <a:bodyPr wrap="square">
            <a:spAutoFit/>
          </a:bodyPr>
          <a:lstStyle/>
          <a:p>
            <a:pPr marL="342900" indent="-342900" algn="just">
              <a:buFont typeface="Wingdings" panose="05000000000000000000" pitchFamily="2" charset="2"/>
              <a:buChar char="§"/>
            </a:pPr>
            <a:r>
              <a:rPr lang="es-ES" sz="2000" dirty="0">
                <a:solidFill>
                  <a:schemeClr val="tx2"/>
                </a:solidFill>
                <a:latin typeface="Aharoni" panose="02010803020104030203" pitchFamily="2" charset="-79"/>
                <a:cs typeface="Aharoni" panose="02010803020104030203" pitchFamily="2" charset="-79"/>
              </a:rPr>
              <a:t>micro-cuenca Pirgua sub-cuenca del Río Jordán. </a:t>
            </a:r>
            <a:endParaRPr lang="es-ES" sz="2000" dirty="0" smtClean="0">
              <a:solidFill>
                <a:schemeClr val="tx2"/>
              </a:solidFill>
              <a:latin typeface="Aharoni" panose="02010803020104030203" pitchFamily="2" charset="-79"/>
              <a:cs typeface="Aharoni" panose="02010803020104030203" pitchFamily="2" charset="-79"/>
            </a:endParaRPr>
          </a:p>
          <a:p>
            <a:pPr algn="just"/>
            <a:endParaRPr lang="es-ES" sz="2000" dirty="0" smtClean="0">
              <a:solidFill>
                <a:schemeClr val="tx2"/>
              </a:solidFill>
              <a:latin typeface="Aharoni" panose="02010803020104030203" pitchFamily="2" charset="-79"/>
              <a:cs typeface="Aharoni" panose="02010803020104030203" pitchFamily="2" charset="-79"/>
            </a:endParaRPr>
          </a:p>
          <a:p>
            <a:pPr marL="342900" indent="-342900" algn="just">
              <a:buFont typeface="Wingdings" panose="05000000000000000000" pitchFamily="2" charset="2"/>
              <a:buChar char="§"/>
            </a:pPr>
            <a:r>
              <a:rPr lang="es-ES" sz="2000" dirty="0" smtClean="0">
                <a:solidFill>
                  <a:schemeClr val="tx2"/>
                </a:solidFill>
                <a:latin typeface="Aharoni" panose="02010803020104030203" pitchFamily="2" charset="-79"/>
                <a:cs typeface="Aharoni" panose="02010803020104030203" pitchFamily="2" charset="-79"/>
              </a:rPr>
              <a:t>la </a:t>
            </a:r>
            <a:r>
              <a:rPr lang="es-ES" sz="2000" dirty="0">
                <a:solidFill>
                  <a:schemeClr val="tx2"/>
                </a:solidFill>
                <a:latin typeface="Aharoni" panose="02010803020104030203" pitchFamily="2" charset="-79"/>
                <a:cs typeface="Aharoni" panose="02010803020104030203" pitchFamily="2" charset="-79"/>
              </a:rPr>
              <a:t>Sub-cuenca </a:t>
            </a:r>
            <a:r>
              <a:rPr lang="es-ES" sz="2000" dirty="0" smtClean="0">
                <a:solidFill>
                  <a:schemeClr val="tx2"/>
                </a:solidFill>
                <a:latin typeface="Aharoni" panose="02010803020104030203" pitchFamily="2" charset="-79"/>
                <a:cs typeface="Aharoni" panose="02010803020104030203" pitchFamily="2" charset="-79"/>
              </a:rPr>
              <a:t>tiene </a:t>
            </a:r>
            <a:r>
              <a:rPr lang="es-ES" sz="2000" dirty="0">
                <a:solidFill>
                  <a:schemeClr val="tx2"/>
                </a:solidFill>
                <a:latin typeface="Aharoni" panose="02010803020104030203" pitchFamily="2" charset="-79"/>
                <a:cs typeface="Aharoni" panose="02010803020104030203" pitchFamily="2" charset="-79"/>
              </a:rPr>
              <a:t>una longitud aproximada  de 13.74 km</a:t>
            </a:r>
            <a:r>
              <a:rPr lang="es-ES" sz="2000" dirty="0" smtClean="0">
                <a:solidFill>
                  <a:schemeClr val="tx2"/>
                </a:solidFill>
                <a:latin typeface="Aharoni" panose="02010803020104030203" pitchFamily="2" charset="-79"/>
                <a:cs typeface="Aharoni" panose="02010803020104030203" pitchFamily="2" charset="-79"/>
              </a:rPr>
              <a:t>.</a:t>
            </a:r>
          </a:p>
          <a:p>
            <a:pPr algn="just"/>
            <a:endParaRPr lang="es-ES" sz="2000" dirty="0" smtClean="0">
              <a:solidFill>
                <a:schemeClr val="tx2"/>
              </a:solidFill>
              <a:latin typeface="Aharoni" panose="02010803020104030203" pitchFamily="2" charset="-79"/>
              <a:cs typeface="Aharoni" panose="02010803020104030203" pitchFamily="2" charset="-79"/>
            </a:endParaRPr>
          </a:p>
          <a:p>
            <a:pPr marL="342900" indent="-342900" algn="just">
              <a:buFont typeface="Wingdings" panose="05000000000000000000" pitchFamily="2" charset="2"/>
              <a:buChar char="§"/>
            </a:pPr>
            <a:r>
              <a:rPr lang="es-ES" sz="2000" dirty="0" smtClean="0">
                <a:solidFill>
                  <a:schemeClr val="tx2"/>
                </a:solidFill>
                <a:latin typeface="Aharoni" panose="02010803020104030203" pitchFamily="2" charset="-79"/>
                <a:cs typeface="Aharoni" panose="02010803020104030203" pitchFamily="2" charset="-79"/>
              </a:rPr>
              <a:t>La </a:t>
            </a:r>
            <a:r>
              <a:rPr lang="es-ES" sz="2000" dirty="0">
                <a:solidFill>
                  <a:schemeClr val="tx2"/>
                </a:solidFill>
                <a:latin typeface="Aharoni" panose="02010803020104030203" pitchFamily="2" charset="-79"/>
                <a:cs typeface="Aharoni" panose="02010803020104030203" pitchFamily="2" charset="-79"/>
              </a:rPr>
              <a:t>micro-cuenca donde se ubica la zona de estudio de erosión tiene un área de 0.164 km2 </a:t>
            </a:r>
            <a:endParaRPr lang="es-ES" sz="2000" dirty="0" smtClean="0">
              <a:solidFill>
                <a:schemeClr val="tx2"/>
              </a:solidFill>
              <a:latin typeface="Aharoni" panose="02010803020104030203" pitchFamily="2" charset="-79"/>
              <a:cs typeface="Aharoni" panose="02010803020104030203" pitchFamily="2" charset="-79"/>
            </a:endParaRPr>
          </a:p>
          <a:p>
            <a:pPr algn="just"/>
            <a:endParaRPr lang="es-ES" sz="2000" dirty="0">
              <a:solidFill>
                <a:schemeClr val="tx2"/>
              </a:solidFill>
              <a:latin typeface="Aharoni" panose="02010803020104030203" pitchFamily="2" charset="-79"/>
              <a:cs typeface="Aharoni" panose="02010803020104030203" pitchFamily="2" charset="-79"/>
            </a:endParaRPr>
          </a:p>
        </p:txBody>
      </p:sp>
      <p:pic>
        <p:nvPicPr>
          <p:cNvPr id="10" name="9 Imagen"/>
          <p:cNvPicPr/>
          <p:nvPr/>
        </p:nvPicPr>
        <p:blipFill>
          <a:blip r:embed="rId3"/>
          <a:stretch>
            <a:fillRect/>
          </a:stretch>
        </p:blipFill>
        <p:spPr>
          <a:xfrm rot="16200000">
            <a:off x="4502987" y="1977614"/>
            <a:ext cx="4984115" cy="3358515"/>
          </a:xfrm>
          <a:prstGeom prst="rect">
            <a:avLst/>
          </a:prstGeom>
        </p:spPr>
      </p:pic>
    </p:spTree>
    <p:extLst>
      <p:ext uri="{BB962C8B-B14F-4D97-AF65-F5344CB8AC3E}">
        <p14:creationId xmlns:p14="http://schemas.microsoft.com/office/powerpoint/2010/main" val="2635659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323528" y="1068439"/>
            <a:ext cx="4572000" cy="5940088"/>
          </a:xfrm>
          <a:prstGeom prst="rect">
            <a:avLst/>
          </a:prstGeom>
        </p:spPr>
        <p:txBody>
          <a:bodyPr>
            <a:spAutoFit/>
          </a:bodyPr>
          <a:lstStyle/>
          <a:p>
            <a:pPr marL="342900" indent="-342900" algn="just">
              <a:buFont typeface="Arial" panose="020B0604020202020204" pitchFamily="34" charset="0"/>
              <a:buChar char="•"/>
            </a:pPr>
            <a:r>
              <a:rPr lang="es-ES" sz="2000" dirty="0">
                <a:latin typeface="Aharoni" panose="02010803020104030203" pitchFamily="2" charset="-79"/>
                <a:cs typeface="Aharoni" panose="02010803020104030203" pitchFamily="2" charset="-79"/>
              </a:rPr>
              <a:t>estaciones de la UPTC, Villa Luisa, y El </a:t>
            </a:r>
            <a:r>
              <a:rPr lang="es-ES" sz="2000" dirty="0" smtClean="0">
                <a:latin typeface="Aharoni" panose="02010803020104030203" pitchFamily="2" charset="-79"/>
                <a:cs typeface="Aharoni" panose="02010803020104030203" pitchFamily="2" charset="-79"/>
              </a:rPr>
              <a:t>Encanto.</a:t>
            </a:r>
          </a:p>
          <a:p>
            <a:pPr algn="just"/>
            <a:endParaRPr lang="es-ES" sz="2000" dirty="0" smtClean="0">
              <a:latin typeface="Aharoni" panose="02010803020104030203" pitchFamily="2" charset="-79"/>
              <a:cs typeface="Aharoni" panose="02010803020104030203" pitchFamily="2" charset="-79"/>
            </a:endParaRPr>
          </a:p>
          <a:p>
            <a:pPr marL="342900" indent="-342900" algn="just">
              <a:buFont typeface="Arial" panose="020B0604020202020204" pitchFamily="34" charset="0"/>
              <a:buChar char="•"/>
            </a:pPr>
            <a:r>
              <a:rPr lang="es-ES" sz="2000" dirty="0">
                <a:latin typeface="Aharoni" panose="02010803020104030203" pitchFamily="2" charset="-79"/>
                <a:cs typeface="Aharoni" panose="02010803020104030203" pitchFamily="2" charset="-79"/>
              </a:rPr>
              <a:t>del </a:t>
            </a:r>
            <a:r>
              <a:rPr lang="es-ES" sz="2000" dirty="0" smtClean="0">
                <a:latin typeface="Aharoni" panose="02010803020104030203" pitchFamily="2" charset="-79"/>
                <a:cs typeface="Aharoni" panose="02010803020104030203" pitchFamily="2" charset="-79"/>
              </a:rPr>
              <a:t>IDEAM.</a:t>
            </a:r>
          </a:p>
          <a:p>
            <a:pPr marL="342900" indent="-342900" algn="just">
              <a:buFont typeface="Arial" panose="020B0604020202020204" pitchFamily="34" charset="0"/>
              <a:buChar char="•"/>
            </a:pPr>
            <a:endParaRPr lang="es-ES" sz="2000" dirty="0" smtClean="0">
              <a:latin typeface="Aharoni" panose="02010803020104030203" pitchFamily="2" charset="-79"/>
              <a:cs typeface="Aharoni" panose="02010803020104030203" pitchFamily="2" charset="-79"/>
            </a:endParaRPr>
          </a:p>
          <a:p>
            <a:pPr lvl="2"/>
            <a:r>
              <a:rPr lang="es-ES" sz="2000" b="1" dirty="0" smtClean="0">
                <a:latin typeface="Aharoni" panose="02010803020104030203" pitchFamily="2" charset="-79"/>
                <a:cs typeface="Aharoni" panose="02010803020104030203" pitchFamily="2" charset="-79"/>
              </a:rPr>
              <a:t>PROMEDIO ARITMÉTICO.</a:t>
            </a:r>
            <a:endParaRPr lang="es-CO" sz="2000" b="1" dirty="0">
              <a:latin typeface="Aharoni" panose="02010803020104030203" pitchFamily="2" charset="-79"/>
              <a:cs typeface="Aharoni" panose="02010803020104030203" pitchFamily="2" charset="-79"/>
            </a:endParaRPr>
          </a:p>
          <a:p>
            <a:pPr marL="342900" indent="-342900">
              <a:buFont typeface="Arial" panose="020B0604020202020204" pitchFamily="34" charset="0"/>
              <a:buChar char="•"/>
            </a:pPr>
            <a:r>
              <a:rPr lang="es-ES" sz="2000" dirty="0" smtClean="0">
                <a:latin typeface="Aharoni" panose="02010803020104030203" pitchFamily="2" charset="-79"/>
                <a:cs typeface="Aharoni" panose="02010803020104030203" pitchFamily="2" charset="-79"/>
              </a:rPr>
              <a:t>Cartas </a:t>
            </a:r>
            <a:r>
              <a:rPr lang="es-ES" sz="2000" dirty="0">
                <a:latin typeface="Aharoni" panose="02010803020104030203" pitchFamily="2" charset="-79"/>
                <a:cs typeface="Aharoni" panose="02010803020104030203" pitchFamily="2" charset="-79"/>
              </a:rPr>
              <a:t>pluviométricas y se realizó un promedio </a:t>
            </a:r>
            <a:r>
              <a:rPr lang="es-ES" sz="2000" dirty="0" smtClean="0">
                <a:latin typeface="Aharoni" panose="02010803020104030203" pitchFamily="2" charset="-79"/>
                <a:cs typeface="Aharoni" panose="02010803020104030203" pitchFamily="2" charset="-79"/>
              </a:rPr>
              <a:t>aritmético</a:t>
            </a:r>
          </a:p>
          <a:p>
            <a:r>
              <a:rPr lang="es-ES" sz="2000" dirty="0" smtClean="0">
                <a:latin typeface="Aharoni" panose="02010803020104030203" pitchFamily="2" charset="-79"/>
                <a:cs typeface="Aharoni" panose="02010803020104030203" pitchFamily="2" charset="-79"/>
              </a:rPr>
              <a:t> </a:t>
            </a:r>
          </a:p>
          <a:p>
            <a:pPr marL="342900" indent="-342900">
              <a:buFont typeface="Arial" panose="020B0604020202020204" pitchFamily="34" charset="0"/>
              <a:buChar char="•"/>
            </a:pPr>
            <a:r>
              <a:rPr lang="es-ES" sz="2000" dirty="0" smtClean="0">
                <a:latin typeface="Aharoni" panose="02010803020104030203" pitchFamily="2" charset="-79"/>
                <a:cs typeface="Aharoni" panose="02010803020104030203" pitchFamily="2" charset="-79"/>
              </a:rPr>
              <a:t>Las </a:t>
            </a:r>
            <a:r>
              <a:rPr lang="es-ES" sz="2000" dirty="0">
                <a:latin typeface="Aharoni" panose="02010803020104030203" pitchFamily="2" charset="-79"/>
                <a:cs typeface="Aharoni" panose="02010803020104030203" pitchFamily="2" charset="-79"/>
              </a:rPr>
              <a:t>estaciones </a:t>
            </a:r>
            <a:endParaRPr lang="es-ES" sz="2000" dirty="0" smtClean="0">
              <a:latin typeface="Aharoni" panose="02010803020104030203" pitchFamily="2" charset="-79"/>
              <a:cs typeface="Aharoni" panose="02010803020104030203" pitchFamily="2" charset="-79"/>
            </a:endParaRPr>
          </a:p>
          <a:p>
            <a:pPr marL="342900" indent="-342900">
              <a:buFont typeface="Arial" panose="020B0604020202020204" pitchFamily="34" charset="0"/>
              <a:buChar char="•"/>
            </a:pPr>
            <a:endParaRPr lang="es-ES" sz="2000" dirty="0" smtClean="0">
              <a:latin typeface="Aharoni" panose="02010803020104030203" pitchFamily="2" charset="-79"/>
              <a:cs typeface="Aharoni" panose="02010803020104030203" pitchFamily="2" charset="-79"/>
            </a:endParaRPr>
          </a:p>
          <a:p>
            <a:pPr marL="342900" indent="-342900">
              <a:buFont typeface="Arial" panose="020B0604020202020204" pitchFamily="34" charset="0"/>
              <a:buChar char="•"/>
            </a:pPr>
            <a:r>
              <a:rPr lang="es-ES" sz="2000" dirty="0" smtClean="0">
                <a:latin typeface="Aharoni" panose="02010803020104030203" pitchFamily="2" charset="-79"/>
                <a:cs typeface="Aharoni" panose="02010803020104030203" pitchFamily="2" charset="-79"/>
              </a:rPr>
              <a:t>polígonos </a:t>
            </a:r>
            <a:r>
              <a:rPr lang="es-ES" sz="2000" dirty="0">
                <a:latin typeface="Aharoni" panose="02010803020104030203" pitchFamily="2" charset="-79"/>
                <a:cs typeface="Aharoni" panose="02010803020104030203" pitchFamily="2" charset="-79"/>
              </a:rPr>
              <a:t>de </a:t>
            </a:r>
            <a:r>
              <a:rPr lang="es-ES" sz="2000" dirty="0" err="1">
                <a:latin typeface="Aharoni" panose="02010803020104030203" pitchFamily="2" charset="-79"/>
                <a:cs typeface="Aharoni" panose="02010803020104030203" pitchFamily="2" charset="-79"/>
              </a:rPr>
              <a:t>Thiessen</a:t>
            </a:r>
            <a:r>
              <a:rPr lang="es-ES" sz="2000" dirty="0">
                <a:latin typeface="Aharoni" panose="02010803020104030203" pitchFamily="2" charset="-79"/>
                <a:cs typeface="Aharoni" panose="02010803020104030203" pitchFamily="2" charset="-79"/>
              </a:rPr>
              <a:t>. </a:t>
            </a:r>
            <a:endParaRPr lang="es-ES" sz="2000" dirty="0" smtClean="0">
              <a:latin typeface="Aharoni" panose="02010803020104030203" pitchFamily="2" charset="-79"/>
              <a:cs typeface="Aharoni" panose="02010803020104030203" pitchFamily="2" charset="-79"/>
            </a:endParaRPr>
          </a:p>
          <a:p>
            <a:pPr marL="342900" indent="-342900">
              <a:buFont typeface="Arial" panose="020B0604020202020204" pitchFamily="34" charset="0"/>
              <a:buChar char="•"/>
            </a:pPr>
            <a:endParaRPr lang="es-ES" sz="2000" dirty="0" smtClean="0">
              <a:latin typeface="Aharoni" panose="02010803020104030203" pitchFamily="2" charset="-79"/>
              <a:cs typeface="Aharoni" panose="02010803020104030203" pitchFamily="2" charset="-79"/>
            </a:endParaRPr>
          </a:p>
          <a:p>
            <a:pPr marL="342900" indent="-342900">
              <a:buFont typeface="Arial" panose="020B0604020202020204" pitchFamily="34" charset="0"/>
              <a:buChar char="•"/>
            </a:pPr>
            <a:r>
              <a:rPr lang="es-ES" sz="2000" dirty="0" smtClean="0">
                <a:latin typeface="Aharoni" panose="02010803020104030203" pitchFamily="2" charset="-79"/>
                <a:cs typeface="Aharoni" panose="02010803020104030203" pitchFamily="2" charset="-79"/>
              </a:rPr>
              <a:t>La </a:t>
            </a:r>
            <a:r>
              <a:rPr lang="es-ES" sz="2000" dirty="0">
                <a:latin typeface="Aharoni" panose="02010803020104030203" pitchFamily="2" charset="-79"/>
                <a:cs typeface="Aharoni" panose="02010803020104030203" pitchFamily="2" charset="-79"/>
              </a:rPr>
              <a:t>precipitación es uno de los factores detonante del proceso de erosión en la formación </a:t>
            </a:r>
            <a:r>
              <a:rPr lang="es-ES" sz="2000" dirty="0" err="1">
                <a:latin typeface="Aharoni" panose="02010803020104030203" pitchFamily="2" charset="-79"/>
                <a:cs typeface="Aharoni" panose="02010803020104030203" pitchFamily="2" charset="-79"/>
              </a:rPr>
              <a:t>Tilata</a:t>
            </a:r>
            <a:r>
              <a:rPr lang="es-ES" sz="2000" dirty="0">
                <a:latin typeface="Aharoni" panose="02010803020104030203" pitchFamily="2" charset="-79"/>
                <a:cs typeface="Aharoni" panose="02010803020104030203" pitchFamily="2" charset="-79"/>
              </a:rPr>
              <a:t> del sector Pirgua Tunja. </a:t>
            </a:r>
            <a:endParaRPr lang="es-CO" sz="2000" dirty="0">
              <a:latin typeface="Aharoni" panose="02010803020104030203" pitchFamily="2" charset="-79"/>
              <a:cs typeface="Aharoni" panose="02010803020104030203" pitchFamily="2" charset="-79"/>
            </a:endParaRPr>
          </a:p>
          <a:p>
            <a:r>
              <a:rPr lang="es-ES" sz="2000" dirty="0">
                <a:latin typeface="Aharoni" panose="02010803020104030203" pitchFamily="2" charset="-79"/>
                <a:cs typeface="Aharoni" panose="02010803020104030203" pitchFamily="2" charset="-79"/>
              </a:rPr>
              <a:t> </a:t>
            </a:r>
            <a:endParaRPr lang="es-CO" sz="2000" dirty="0">
              <a:latin typeface="Aharoni" panose="02010803020104030203" pitchFamily="2" charset="-79"/>
              <a:cs typeface="Aharoni" panose="02010803020104030203" pitchFamily="2" charset="-79"/>
            </a:endParaRPr>
          </a:p>
          <a:p>
            <a:pPr marL="342900" indent="-342900" algn="just">
              <a:buFont typeface="Arial" panose="020B0604020202020204" pitchFamily="34" charset="0"/>
              <a:buChar char="•"/>
            </a:pPr>
            <a:endParaRPr lang="es-CO" sz="2000" dirty="0">
              <a:latin typeface="Aharoni" panose="02010803020104030203" pitchFamily="2" charset="-79"/>
              <a:cs typeface="Aharoni" panose="02010803020104030203" pitchFamily="2" charset="-79"/>
            </a:endParaRPr>
          </a:p>
        </p:txBody>
      </p:sp>
      <p:sp>
        <p:nvSpPr>
          <p:cNvPr id="2" name="1 Rectángulo"/>
          <p:cNvSpPr/>
          <p:nvPr/>
        </p:nvSpPr>
        <p:spPr>
          <a:xfrm>
            <a:off x="1697054" y="147606"/>
            <a:ext cx="7055115" cy="400110"/>
          </a:xfrm>
          <a:prstGeom prst="rect">
            <a:avLst/>
          </a:prstGeom>
        </p:spPr>
        <p:txBody>
          <a:bodyPr wrap="square">
            <a:spAutoFit/>
          </a:bodyPr>
          <a:lstStyle/>
          <a:p>
            <a:r>
              <a:rPr lang="es-ES" sz="2000" dirty="0">
                <a:latin typeface="Aharoni" panose="02010803020104030203" pitchFamily="2" charset="-79"/>
                <a:cs typeface="Aharoni" panose="02010803020104030203" pitchFamily="2" charset="-79"/>
              </a:rPr>
              <a:t>  PRECIPITACIÓN MEDIA MENSUAL</a:t>
            </a:r>
            <a:r>
              <a:rPr lang="es-ES" sz="2000" b="1" cap="small" dirty="0" smtClean="0">
                <a:latin typeface="Aharoni" panose="02010803020104030203" pitchFamily="2" charset="-79"/>
                <a:ea typeface="+mj-ea"/>
                <a:cs typeface="Aharoni" panose="02010803020104030203" pitchFamily="2" charset="-79"/>
              </a:rPr>
              <a:t>.</a:t>
            </a:r>
            <a:endParaRPr lang="es-CO" sz="2000" b="1" cap="small" dirty="0">
              <a:latin typeface="Aharoni" panose="02010803020104030203" pitchFamily="2" charset="-79"/>
              <a:ea typeface="+mj-ea"/>
              <a:cs typeface="Aharoni" panose="02010803020104030203" pitchFamily="2" charset="-79"/>
            </a:endParaRPr>
          </a:p>
        </p:txBody>
      </p:sp>
      <p:pic>
        <p:nvPicPr>
          <p:cNvPr id="7" name="6 Imagen"/>
          <p:cNvPicPr/>
          <p:nvPr/>
        </p:nvPicPr>
        <p:blipFill>
          <a:blip r:embed="rId2"/>
          <a:stretch>
            <a:fillRect/>
          </a:stretch>
        </p:blipFill>
        <p:spPr>
          <a:xfrm rot="16200000">
            <a:off x="4674410" y="1671637"/>
            <a:ext cx="4689475" cy="3514725"/>
          </a:xfrm>
          <a:prstGeom prst="rect">
            <a:avLst/>
          </a:prstGeom>
        </p:spPr>
      </p:pic>
      <p:sp>
        <p:nvSpPr>
          <p:cNvPr id="4" name="3 Rectángulo"/>
          <p:cNvSpPr/>
          <p:nvPr/>
        </p:nvSpPr>
        <p:spPr>
          <a:xfrm>
            <a:off x="5543845" y="5970458"/>
            <a:ext cx="2138727" cy="400110"/>
          </a:xfrm>
          <a:prstGeom prst="rect">
            <a:avLst/>
          </a:prstGeom>
        </p:spPr>
        <p:txBody>
          <a:bodyPr wrap="none">
            <a:spAutoFit/>
          </a:bodyPr>
          <a:lstStyle/>
          <a:p>
            <a:r>
              <a:rPr lang="es-ES" sz="2000" b="1" dirty="0">
                <a:latin typeface="Aharoni" panose="02010803020104030203" pitchFamily="2" charset="-79"/>
                <a:cs typeface="Aharoni" panose="02010803020104030203" pitchFamily="2" charset="-79"/>
              </a:rPr>
              <a:t>Fuente:</a:t>
            </a:r>
            <a:r>
              <a:rPr lang="es-ES" sz="2000" dirty="0">
                <a:latin typeface="Aharoni" panose="02010803020104030203" pitchFamily="2" charset="-79"/>
                <a:cs typeface="Aharoni" panose="02010803020104030203" pitchFamily="2" charset="-79"/>
              </a:rPr>
              <a:t> El Autor.</a:t>
            </a:r>
            <a:endParaRPr lang="es-CO" sz="2000"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20524273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1697054" y="436602"/>
            <a:ext cx="7055115" cy="400110"/>
          </a:xfrm>
          <a:prstGeom prst="rect">
            <a:avLst/>
          </a:prstGeom>
        </p:spPr>
        <p:txBody>
          <a:bodyPr wrap="square">
            <a:spAutoFit/>
          </a:bodyPr>
          <a:lstStyle/>
          <a:p>
            <a:r>
              <a:rPr lang="es-ES" sz="2000" dirty="0">
                <a:latin typeface="Aharoni" panose="02010803020104030203" pitchFamily="2" charset="-79"/>
                <a:cs typeface="Aharoni" panose="02010803020104030203" pitchFamily="2" charset="-79"/>
              </a:rPr>
              <a:t>  PRECIPITACIÓN MEDIA MENSUAL</a:t>
            </a:r>
            <a:r>
              <a:rPr lang="es-ES" sz="2000" b="1" cap="small" dirty="0" smtClean="0">
                <a:latin typeface="Aharoni" panose="02010803020104030203" pitchFamily="2" charset="-79"/>
                <a:ea typeface="+mj-ea"/>
                <a:cs typeface="Aharoni" panose="02010803020104030203" pitchFamily="2" charset="-79"/>
              </a:rPr>
              <a:t>.</a:t>
            </a:r>
            <a:endParaRPr lang="es-CO" sz="2000" b="1" cap="small" dirty="0">
              <a:latin typeface="Aharoni" panose="02010803020104030203" pitchFamily="2" charset="-79"/>
              <a:ea typeface="+mj-ea"/>
              <a:cs typeface="Aharoni" panose="02010803020104030203" pitchFamily="2" charset="-79"/>
            </a:endParaRPr>
          </a:p>
        </p:txBody>
      </p:sp>
      <p:graphicFrame>
        <p:nvGraphicFramePr>
          <p:cNvPr id="3" name="2 Tabla"/>
          <p:cNvGraphicFramePr>
            <a:graphicFrameLocks noGrp="1"/>
          </p:cNvGraphicFramePr>
          <p:nvPr>
            <p:extLst>
              <p:ext uri="{D42A27DB-BD31-4B8C-83A1-F6EECF244321}">
                <p14:modId xmlns:p14="http://schemas.microsoft.com/office/powerpoint/2010/main" val="2995697718"/>
              </p:ext>
            </p:extLst>
          </p:nvPr>
        </p:nvGraphicFramePr>
        <p:xfrm>
          <a:off x="1259632" y="1268760"/>
          <a:ext cx="6408712" cy="4248473"/>
        </p:xfrm>
        <a:graphic>
          <a:graphicData uri="http://schemas.openxmlformats.org/drawingml/2006/table">
            <a:tbl>
              <a:tblPr firstRow="1" firstCol="1" bandRow="1">
                <a:tableStyleId>{5C22544A-7EE6-4342-B048-85BDC9FD1C3A}</a:tableStyleId>
              </a:tblPr>
              <a:tblGrid>
                <a:gridCol w="1322216"/>
                <a:gridCol w="1306300"/>
                <a:gridCol w="1006157"/>
                <a:gridCol w="1376787"/>
                <a:gridCol w="1397252"/>
              </a:tblGrid>
              <a:tr h="281849">
                <a:tc gridSpan="5">
                  <a:txBody>
                    <a:bodyPr/>
                    <a:lstStyle/>
                    <a:p>
                      <a:pPr algn="ctr">
                        <a:lnSpc>
                          <a:spcPct val="107000"/>
                        </a:lnSpc>
                        <a:spcAft>
                          <a:spcPts val="0"/>
                        </a:spcAft>
                      </a:pPr>
                      <a:r>
                        <a:rPr lang="es-CO" sz="1000">
                          <a:effectLst/>
                        </a:rPr>
                        <a:t>PRECIPITACIÓN PROMEDIO  ARITMEICA</a:t>
                      </a:r>
                      <a:endParaRPr lang="es-CO" sz="1200">
                        <a:effectLst/>
                        <a:latin typeface="Arial"/>
                        <a:ea typeface="SimSun"/>
                        <a:cs typeface="Times New Roman"/>
                      </a:endParaRPr>
                    </a:p>
                  </a:txBody>
                  <a:tcPr marL="44450" marR="44450" marT="0" marB="0" anchor="b"/>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r>
              <a:tr h="584436">
                <a:tc>
                  <a:txBody>
                    <a:bodyPr/>
                    <a:lstStyle/>
                    <a:p>
                      <a:pPr algn="ctr">
                        <a:lnSpc>
                          <a:spcPct val="107000"/>
                        </a:lnSpc>
                        <a:spcAft>
                          <a:spcPts val="0"/>
                        </a:spcAft>
                      </a:pPr>
                      <a:r>
                        <a:rPr lang="es-CO" sz="1000">
                          <a:effectLst/>
                        </a:rPr>
                        <a:t>MES</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VILLA LUISA</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UPTC</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EL ENCANTO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PROMEDIO</a:t>
                      </a:r>
                      <a:endParaRPr lang="es-CO" sz="1200">
                        <a:effectLst/>
                        <a:latin typeface="Arial"/>
                        <a:ea typeface="SimSun"/>
                        <a:cs typeface="Times New Roman"/>
                      </a:endParaRPr>
                    </a:p>
                  </a:txBody>
                  <a:tcPr marL="44450" marR="44450" marT="0" marB="0" anchor="b"/>
                </a:tc>
              </a:tr>
              <a:tr h="281849">
                <a:tc>
                  <a:txBody>
                    <a:bodyPr/>
                    <a:lstStyle/>
                    <a:p>
                      <a:pPr algn="ctr">
                        <a:lnSpc>
                          <a:spcPct val="107000"/>
                        </a:lnSpc>
                        <a:spcAft>
                          <a:spcPts val="0"/>
                        </a:spcAft>
                      </a:pPr>
                      <a:r>
                        <a:rPr lang="es-CO" sz="1000">
                          <a:effectLst/>
                        </a:rPr>
                        <a:t>Enero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21.54</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23.74</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22.77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22.68</a:t>
                      </a:r>
                      <a:endParaRPr lang="es-CO" sz="1200">
                        <a:effectLst/>
                        <a:latin typeface="Arial"/>
                        <a:ea typeface="SimSun"/>
                        <a:cs typeface="Times New Roman"/>
                      </a:endParaRPr>
                    </a:p>
                  </a:txBody>
                  <a:tcPr marL="44450" marR="44450" marT="0" marB="0" anchor="b"/>
                </a:tc>
              </a:tr>
              <a:tr h="281849">
                <a:tc>
                  <a:txBody>
                    <a:bodyPr/>
                    <a:lstStyle/>
                    <a:p>
                      <a:pPr algn="ctr">
                        <a:lnSpc>
                          <a:spcPct val="107000"/>
                        </a:lnSpc>
                        <a:spcAft>
                          <a:spcPts val="0"/>
                        </a:spcAft>
                      </a:pPr>
                      <a:r>
                        <a:rPr lang="es-CO" sz="1000">
                          <a:effectLst/>
                        </a:rPr>
                        <a:t>Febrero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33.53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29.44</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28.02</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30.33</a:t>
                      </a:r>
                      <a:endParaRPr lang="es-CO" sz="1200">
                        <a:effectLst/>
                        <a:latin typeface="Arial"/>
                        <a:ea typeface="SimSun"/>
                        <a:cs typeface="Times New Roman"/>
                      </a:endParaRPr>
                    </a:p>
                  </a:txBody>
                  <a:tcPr marL="44450" marR="44450" marT="0" marB="0" anchor="b"/>
                </a:tc>
              </a:tr>
              <a:tr h="281849">
                <a:tc>
                  <a:txBody>
                    <a:bodyPr/>
                    <a:lstStyle/>
                    <a:p>
                      <a:pPr algn="ctr">
                        <a:lnSpc>
                          <a:spcPct val="107000"/>
                        </a:lnSpc>
                        <a:spcAft>
                          <a:spcPts val="0"/>
                        </a:spcAft>
                      </a:pPr>
                      <a:r>
                        <a:rPr lang="es-CO" sz="1000">
                          <a:effectLst/>
                        </a:rPr>
                        <a:t>Marzo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61.49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54.89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63.63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60.00</a:t>
                      </a:r>
                      <a:endParaRPr lang="es-CO" sz="1200">
                        <a:effectLst/>
                        <a:latin typeface="Arial"/>
                        <a:ea typeface="SimSun"/>
                        <a:cs typeface="Times New Roman"/>
                      </a:endParaRPr>
                    </a:p>
                  </a:txBody>
                  <a:tcPr marL="44450" marR="44450" marT="0" marB="0" anchor="b"/>
                </a:tc>
              </a:tr>
              <a:tr h="281849">
                <a:tc>
                  <a:txBody>
                    <a:bodyPr/>
                    <a:lstStyle/>
                    <a:p>
                      <a:pPr algn="ctr">
                        <a:lnSpc>
                          <a:spcPct val="107000"/>
                        </a:lnSpc>
                        <a:spcAft>
                          <a:spcPts val="0"/>
                        </a:spcAft>
                      </a:pPr>
                      <a:r>
                        <a:rPr lang="es-CO" sz="1000">
                          <a:effectLst/>
                        </a:rPr>
                        <a:t>Abril</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95.01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72.14</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96.42</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87.86</a:t>
                      </a:r>
                      <a:endParaRPr lang="es-CO" sz="1200">
                        <a:effectLst/>
                        <a:latin typeface="Arial"/>
                        <a:ea typeface="SimSun"/>
                        <a:cs typeface="Times New Roman"/>
                      </a:endParaRPr>
                    </a:p>
                  </a:txBody>
                  <a:tcPr marL="44450" marR="44450" marT="0" marB="0" anchor="b"/>
                </a:tc>
              </a:tr>
              <a:tr h="281849">
                <a:tc>
                  <a:txBody>
                    <a:bodyPr/>
                    <a:lstStyle/>
                    <a:p>
                      <a:pPr algn="ctr">
                        <a:lnSpc>
                          <a:spcPct val="107000"/>
                        </a:lnSpc>
                        <a:spcAft>
                          <a:spcPts val="0"/>
                        </a:spcAft>
                      </a:pPr>
                      <a:r>
                        <a:rPr lang="es-CO" sz="1000">
                          <a:effectLst/>
                        </a:rPr>
                        <a:t>Mayo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131.10</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82.86</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83.66</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99.20</a:t>
                      </a:r>
                      <a:endParaRPr lang="es-CO" sz="1200">
                        <a:effectLst/>
                        <a:latin typeface="Arial"/>
                        <a:ea typeface="SimSun"/>
                        <a:cs typeface="Times New Roman"/>
                      </a:endParaRPr>
                    </a:p>
                  </a:txBody>
                  <a:tcPr marL="44450" marR="44450" marT="0" marB="0" anchor="b"/>
                </a:tc>
              </a:tr>
              <a:tr h="281849">
                <a:tc>
                  <a:txBody>
                    <a:bodyPr/>
                    <a:lstStyle/>
                    <a:p>
                      <a:pPr algn="ctr">
                        <a:lnSpc>
                          <a:spcPct val="107000"/>
                        </a:lnSpc>
                        <a:spcAft>
                          <a:spcPts val="0"/>
                        </a:spcAft>
                      </a:pPr>
                      <a:r>
                        <a:rPr lang="es-CO" sz="1000">
                          <a:effectLst/>
                        </a:rPr>
                        <a:t>Junio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111.32</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60.49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61.44</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77.75</a:t>
                      </a:r>
                      <a:endParaRPr lang="es-CO" sz="1200">
                        <a:effectLst/>
                        <a:latin typeface="Arial"/>
                        <a:ea typeface="SimSun"/>
                        <a:cs typeface="Times New Roman"/>
                      </a:endParaRPr>
                    </a:p>
                  </a:txBody>
                  <a:tcPr marL="44450" marR="44450" marT="0" marB="0" anchor="b"/>
                </a:tc>
              </a:tr>
              <a:tr h="281849">
                <a:tc>
                  <a:txBody>
                    <a:bodyPr/>
                    <a:lstStyle/>
                    <a:p>
                      <a:pPr algn="ctr">
                        <a:lnSpc>
                          <a:spcPct val="107000"/>
                        </a:lnSpc>
                        <a:spcAft>
                          <a:spcPts val="0"/>
                        </a:spcAft>
                      </a:pPr>
                      <a:r>
                        <a:rPr lang="es-CO" sz="1000">
                          <a:effectLst/>
                        </a:rPr>
                        <a:t>Julio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109.84</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48.54</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48.77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69.05</a:t>
                      </a:r>
                      <a:endParaRPr lang="es-CO" sz="1200">
                        <a:effectLst/>
                        <a:latin typeface="Arial"/>
                        <a:ea typeface="SimSun"/>
                        <a:cs typeface="Times New Roman"/>
                      </a:endParaRPr>
                    </a:p>
                  </a:txBody>
                  <a:tcPr marL="44450" marR="44450" marT="0" marB="0" anchor="b"/>
                </a:tc>
              </a:tr>
              <a:tr h="281849">
                <a:tc>
                  <a:txBody>
                    <a:bodyPr/>
                    <a:lstStyle/>
                    <a:p>
                      <a:pPr algn="ctr">
                        <a:lnSpc>
                          <a:spcPct val="107000"/>
                        </a:lnSpc>
                        <a:spcAft>
                          <a:spcPts val="0"/>
                        </a:spcAft>
                      </a:pPr>
                      <a:r>
                        <a:rPr lang="es-CO" sz="1000">
                          <a:effectLst/>
                        </a:rPr>
                        <a:t>Agosto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88.19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36.26</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43.97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56.14</a:t>
                      </a:r>
                      <a:endParaRPr lang="es-CO" sz="1200">
                        <a:effectLst/>
                        <a:latin typeface="Arial"/>
                        <a:ea typeface="SimSun"/>
                        <a:cs typeface="Times New Roman"/>
                      </a:endParaRPr>
                    </a:p>
                  </a:txBody>
                  <a:tcPr marL="44450" marR="44450" marT="0" marB="0" anchor="b"/>
                </a:tc>
              </a:tr>
              <a:tr h="281849">
                <a:tc>
                  <a:txBody>
                    <a:bodyPr/>
                    <a:lstStyle/>
                    <a:p>
                      <a:pPr algn="ctr">
                        <a:lnSpc>
                          <a:spcPct val="107000"/>
                        </a:lnSpc>
                        <a:spcAft>
                          <a:spcPts val="0"/>
                        </a:spcAft>
                      </a:pPr>
                      <a:r>
                        <a:rPr lang="es-CO" sz="1000">
                          <a:effectLst/>
                        </a:rPr>
                        <a:t>Septiembre</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83.89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52.28</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52.03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62.73</a:t>
                      </a:r>
                      <a:endParaRPr lang="es-CO" sz="1200">
                        <a:effectLst/>
                        <a:latin typeface="Arial"/>
                        <a:ea typeface="SimSun"/>
                        <a:cs typeface="Times New Roman"/>
                      </a:endParaRPr>
                    </a:p>
                  </a:txBody>
                  <a:tcPr marL="44450" marR="44450" marT="0" marB="0" anchor="b"/>
                </a:tc>
              </a:tr>
              <a:tr h="281849">
                <a:tc>
                  <a:txBody>
                    <a:bodyPr/>
                    <a:lstStyle/>
                    <a:p>
                      <a:pPr algn="ctr">
                        <a:lnSpc>
                          <a:spcPct val="107000"/>
                        </a:lnSpc>
                        <a:spcAft>
                          <a:spcPts val="0"/>
                        </a:spcAft>
                      </a:pPr>
                      <a:r>
                        <a:rPr lang="es-CO" sz="1000">
                          <a:effectLst/>
                        </a:rPr>
                        <a:t>Octubre</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104.02</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87.16</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101.79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97.66</a:t>
                      </a:r>
                      <a:endParaRPr lang="es-CO" sz="1200">
                        <a:effectLst/>
                        <a:latin typeface="Arial"/>
                        <a:ea typeface="SimSun"/>
                        <a:cs typeface="Times New Roman"/>
                      </a:endParaRPr>
                    </a:p>
                  </a:txBody>
                  <a:tcPr marL="44450" marR="44450" marT="0" marB="0" anchor="b"/>
                </a:tc>
              </a:tr>
              <a:tr h="281849">
                <a:tc>
                  <a:txBody>
                    <a:bodyPr/>
                    <a:lstStyle/>
                    <a:p>
                      <a:pPr algn="ctr">
                        <a:lnSpc>
                          <a:spcPct val="107000"/>
                        </a:lnSpc>
                        <a:spcAft>
                          <a:spcPts val="0"/>
                        </a:spcAft>
                      </a:pPr>
                      <a:r>
                        <a:rPr lang="es-CO" sz="1000">
                          <a:effectLst/>
                        </a:rPr>
                        <a:t>Noviembre</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95.32</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71.39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80.61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82.44</a:t>
                      </a:r>
                      <a:endParaRPr lang="es-CO" sz="1200">
                        <a:effectLst/>
                        <a:latin typeface="Arial"/>
                        <a:ea typeface="SimSun"/>
                        <a:cs typeface="Times New Roman"/>
                      </a:endParaRPr>
                    </a:p>
                  </a:txBody>
                  <a:tcPr marL="44450" marR="44450" marT="0" marB="0" anchor="b"/>
                </a:tc>
              </a:tr>
              <a:tr h="281849">
                <a:tc>
                  <a:txBody>
                    <a:bodyPr/>
                    <a:lstStyle/>
                    <a:p>
                      <a:pPr algn="ctr">
                        <a:lnSpc>
                          <a:spcPct val="107000"/>
                        </a:lnSpc>
                        <a:spcAft>
                          <a:spcPts val="0"/>
                        </a:spcAft>
                      </a:pPr>
                      <a:r>
                        <a:rPr lang="es-CO" sz="1000">
                          <a:effectLst/>
                        </a:rPr>
                        <a:t>Diciembre</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51.83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29.31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36.65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dirty="0">
                          <a:effectLst/>
                        </a:rPr>
                        <a:t>39.26</a:t>
                      </a:r>
                      <a:endParaRPr lang="es-CO" sz="1200" dirty="0">
                        <a:effectLst/>
                        <a:latin typeface="Arial"/>
                        <a:ea typeface="SimSun"/>
                        <a:cs typeface="Times New Roman"/>
                      </a:endParaRPr>
                    </a:p>
                  </a:txBody>
                  <a:tcPr marL="44450" marR="44450" marT="0" marB="0" anchor="b"/>
                </a:tc>
              </a:tr>
            </a:tbl>
          </a:graphicData>
        </a:graphic>
      </p:graphicFrame>
      <p:sp>
        <p:nvSpPr>
          <p:cNvPr id="6" name="5 Rectángulo"/>
          <p:cNvSpPr/>
          <p:nvPr/>
        </p:nvSpPr>
        <p:spPr>
          <a:xfrm>
            <a:off x="3779912" y="5795972"/>
            <a:ext cx="1832681" cy="369332"/>
          </a:xfrm>
          <a:prstGeom prst="rect">
            <a:avLst/>
          </a:prstGeom>
        </p:spPr>
        <p:txBody>
          <a:bodyPr wrap="none">
            <a:spAutoFit/>
          </a:bodyPr>
          <a:lstStyle/>
          <a:p>
            <a:r>
              <a:rPr lang="es-ES" b="1" dirty="0"/>
              <a:t>Fuente:</a:t>
            </a:r>
            <a:r>
              <a:rPr lang="es-ES" dirty="0"/>
              <a:t> El Autor.</a:t>
            </a:r>
            <a:endParaRPr lang="es-CO" dirty="0"/>
          </a:p>
        </p:txBody>
      </p:sp>
    </p:spTree>
    <p:extLst>
      <p:ext uri="{BB962C8B-B14F-4D97-AF65-F5344CB8AC3E}">
        <p14:creationId xmlns:p14="http://schemas.microsoft.com/office/powerpoint/2010/main" val="1360752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2494729" y="436602"/>
            <a:ext cx="4531130" cy="400110"/>
          </a:xfrm>
          <a:prstGeom prst="rect">
            <a:avLst/>
          </a:prstGeom>
        </p:spPr>
        <p:txBody>
          <a:bodyPr wrap="square">
            <a:spAutoFit/>
          </a:bodyPr>
          <a:lstStyle/>
          <a:p>
            <a:pPr algn="just"/>
            <a:r>
              <a:rPr lang="es-ES" sz="2000" dirty="0">
                <a:latin typeface="Aharoni" panose="02010803020104030203" pitchFamily="2" charset="-79"/>
                <a:cs typeface="Aharoni" panose="02010803020104030203" pitchFamily="2" charset="-79"/>
              </a:rPr>
              <a:t>  PRECIPITACIÓN MEDIA MENSUAL</a:t>
            </a:r>
            <a:r>
              <a:rPr lang="es-ES" sz="2000" b="1" cap="small" dirty="0" smtClean="0">
                <a:latin typeface="Aharoni" panose="02010803020104030203" pitchFamily="2" charset="-79"/>
                <a:ea typeface="+mj-ea"/>
                <a:cs typeface="Aharoni" panose="02010803020104030203" pitchFamily="2" charset="-79"/>
              </a:rPr>
              <a:t>.</a:t>
            </a:r>
            <a:endParaRPr lang="es-CO" sz="2000" b="1" cap="small" dirty="0">
              <a:latin typeface="Aharoni" panose="02010803020104030203" pitchFamily="2" charset="-79"/>
              <a:ea typeface="+mj-ea"/>
              <a:cs typeface="Aharoni" panose="02010803020104030203" pitchFamily="2" charset="-79"/>
            </a:endParaRPr>
          </a:p>
        </p:txBody>
      </p:sp>
      <p:sp>
        <p:nvSpPr>
          <p:cNvPr id="4" name="3 Rectángulo"/>
          <p:cNvSpPr/>
          <p:nvPr/>
        </p:nvSpPr>
        <p:spPr>
          <a:xfrm>
            <a:off x="3178822" y="980728"/>
            <a:ext cx="3523722" cy="369332"/>
          </a:xfrm>
          <a:prstGeom prst="rect">
            <a:avLst/>
          </a:prstGeom>
        </p:spPr>
        <p:txBody>
          <a:bodyPr wrap="none">
            <a:spAutoFit/>
          </a:bodyPr>
          <a:lstStyle/>
          <a:p>
            <a:pPr lvl="1" algn="just"/>
            <a:r>
              <a:rPr lang="es-ES" b="1" dirty="0" smtClean="0">
                <a:latin typeface="Aharoni" panose="02010803020104030203" pitchFamily="2" charset="-79"/>
                <a:cs typeface="Aharoni" panose="02010803020104030203" pitchFamily="2" charset="-79"/>
              </a:rPr>
              <a:t>POLÍGONOS DE THIESSEN</a:t>
            </a:r>
            <a:r>
              <a:rPr lang="es-ES" dirty="0" smtClean="0">
                <a:latin typeface="Aharoni" panose="02010803020104030203" pitchFamily="2" charset="-79"/>
                <a:cs typeface="Aharoni" panose="02010803020104030203" pitchFamily="2" charset="-79"/>
              </a:rPr>
              <a:t>.</a:t>
            </a:r>
            <a:endParaRPr lang="es-CO" b="1" dirty="0">
              <a:latin typeface="Aharoni" panose="02010803020104030203" pitchFamily="2" charset="-79"/>
              <a:cs typeface="Aharoni" panose="02010803020104030203" pitchFamily="2" charset="-79"/>
            </a:endParaRPr>
          </a:p>
        </p:txBody>
      </p:sp>
      <p:pic>
        <p:nvPicPr>
          <p:cNvPr id="7" name="6 Imagen"/>
          <p:cNvPicPr/>
          <p:nvPr/>
        </p:nvPicPr>
        <p:blipFill>
          <a:blip r:embed="rId2"/>
          <a:stretch>
            <a:fillRect/>
          </a:stretch>
        </p:blipFill>
        <p:spPr>
          <a:xfrm rot="16200000">
            <a:off x="4402213" y="2043765"/>
            <a:ext cx="5247291" cy="3833459"/>
          </a:xfrm>
          <a:prstGeom prst="rect">
            <a:avLst/>
          </a:prstGeom>
        </p:spPr>
      </p:pic>
      <p:sp>
        <p:nvSpPr>
          <p:cNvPr id="5" name="4 Rectángulo"/>
          <p:cNvSpPr/>
          <p:nvPr/>
        </p:nvSpPr>
        <p:spPr>
          <a:xfrm>
            <a:off x="171257" y="1375172"/>
            <a:ext cx="4589037" cy="2585323"/>
          </a:xfrm>
          <a:prstGeom prst="rect">
            <a:avLst/>
          </a:prstGeom>
        </p:spPr>
        <p:txBody>
          <a:bodyPr wrap="square">
            <a:spAutoFit/>
          </a:bodyPr>
          <a:lstStyle/>
          <a:p>
            <a:pPr algn="just"/>
            <a:endParaRPr lang="es-ES" dirty="0">
              <a:latin typeface="Aharoni" panose="02010803020104030203" pitchFamily="2" charset="-79"/>
              <a:cs typeface="Aharoni" panose="02010803020104030203" pitchFamily="2" charset="-79"/>
            </a:endParaRPr>
          </a:p>
          <a:p>
            <a:pPr marL="285750" indent="-285750" algn="just">
              <a:buFont typeface="Arial" panose="020B0604020202020204" pitchFamily="34" charset="0"/>
              <a:buChar char="•"/>
            </a:pPr>
            <a:r>
              <a:rPr lang="es-ES" dirty="0" smtClean="0">
                <a:latin typeface="Aharoni" panose="02010803020104030203" pitchFamily="2" charset="-79"/>
                <a:cs typeface="Aharoni" panose="02010803020104030203" pitchFamily="2" charset="-79"/>
              </a:rPr>
              <a:t>Aferente </a:t>
            </a:r>
            <a:r>
              <a:rPr lang="es-ES" dirty="0">
                <a:latin typeface="Aharoni" panose="02010803020104030203" pitchFamily="2" charset="-79"/>
                <a:cs typeface="Aharoni" panose="02010803020104030203" pitchFamily="2" charset="-79"/>
              </a:rPr>
              <a:t>a cada </a:t>
            </a:r>
            <a:r>
              <a:rPr lang="es-ES" dirty="0" smtClean="0">
                <a:latin typeface="Aharoni" panose="02010803020104030203" pitchFamily="2" charset="-79"/>
                <a:cs typeface="Aharoni" panose="02010803020104030203" pitchFamily="2" charset="-79"/>
              </a:rPr>
              <a:t>estación</a:t>
            </a:r>
          </a:p>
          <a:p>
            <a:pPr marL="285750" indent="-285750" algn="just">
              <a:buFont typeface="Arial" panose="020B0604020202020204" pitchFamily="34" charset="0"/>
              <a:buChar char="•"/>
            </a:pPr>
            <a:r>
              <a:rPr lang="es-ES" dirty="0">
                <a:latin typeface="Aharoni" panose="02010803020104030203" pitchFamily="2" charset="-79"/>
                <a:cs typeface="Aharoni" panose="02010803020104030203" pitchFamily="2" charset="-79"/>
              </a:rPr>
              <a:t>precipitación media para la </a:t>
            </a:r>
            <a:r>
              <a:rPr lang="es-ES" dirty="0" smtClean="0">
                <a:latin typeface="Aharoni" panose="02010803020104030203" pitchFamily="2" charset="-79"/>
                <a:cs typeface="Aharoni" panose="02010803020104030203" pitchFamily="2" charset="-79"/>
              </a:rPr>
              <a:t>sub-cuenca</a:t>
            </a:r>
          </a:p>
          <a:p>
            <a:pPr marL="285750" indent="-285750" algn="just">
              <a:buFont typeface="Arial" panose="020B0604020202020204" pitchFamily="34" charset="0"/>
              <a:buChar char="•"/>
            </a:pPr>
            <a:r>
              <a:rPr lang="es-ES" dirty="0" smtClean="0">
                <a:latin typeface="Aharoni" panose="02010803020104030203" pitchFamily="2" charset="-79"/>
                <a:cs typeface="Aharoni" panose="02010803020104030203" pitchFamily="2" charset="-79"/>
              </a:rPr>
              <a:t>Área </a:t>
            </a:r>
            <a:r>
              <a:rPr lang="es-ES" dirty="0">
                <a:latin typeface="Aharoni" panose="02010803020104030203" pitchFamily="2" charset="-79"/>
                <a:cs typeface="Aharoni" panose="02010803020104030203" pitchFamily="2" charset="-79"/>
              </a:rPr>
              <a:t>y la precipitación mensual </a:t>
            </a:r>
            <a:r>
              <a:rPr lang="es-ES" dirty="0" smtClean="0">
                <a:latin typeface="Aharoni" panose="02010803020104030203" pitchFamily="2" charset="-79"/>
                <a:cs typeface="Aharoni" panose="02010803020104030203" pitchFamily="2" charset="-79"/>
              </a:rPr>
              <a:t>promedio</a:t>
            </a:r>
          </a:p>
          <a:p>
            <a:pPr marL="285750" indent="-285750" algn="just">
              <a:buFont typeface="Arial" panose="020B0604020202020204" pitchFamily="34" charset="0"/>
              <a:buChar char="•"/>
            </a:pPr>
            <a:r>
              <a:rPr lang="es-ES" dirty="0" smtClean="0">
                <a:latin typeface="Aharoni" panose="02010803020104030203" pitchFamily="2" charset="-79"/>
                <a:cs typeface="Aharoni" panose="02010803020104030203" pitchFamily="2" charset="-79"/>
              </a:rPr>
              <a:t> </a:t>
            </a:r>
            <a:r>
              <a:rPr lang="es-ES" dirty="0">
                <a:latin typeface="Aharoni" panose="02010803020104030203" pitchFamily="2" charset="-79"/>
                <a:cs typeface="Aharoni" panose="02010803020104030203" pitchFamily="2" charset="-79"/>
              </a:rPr>
              <a:t>de cada estación se realiza la suma para las tres zonas respectivamente</a:t>
            </a:r>
            <a:r>
              <a:rPr lang="es-ES" dirty="0" smtClean="0">
                <a:latin typeface="Aharoni" panose="02010803020104030203" pitchFamily="2" charset="-79"/>
                <a:cs typeface="Aharoni" panose="02010803020104030203" pitchFamily="2" charset="-79"/>
              </a:rPr>
              <a:t>,</a:t>
            </a:r>
          </a:p>
          <a:p>
            <a:pPr marL="285750" indent="-285750" algn="just">
              <a:buFont typeface="Arial" panose="020B0604020202020204" pitchFamily="34" charset="0"/>
              <a:buChar char="•"/>
            </a:pPr>
            <a:r>
              <a:rPr lang="es-ES" dirty="0" smtClean="0">
                <a:latin typeface="Aharoni" panose="02010803020104030203" pitchFamily="2" charset="-79"/>
                <a:cs typeface="Aharoni" panose="02010803020104030203" pitchFamily="2" charset="-79"/>
              </a:rPr>
              <a:t> /área </a:t>
            </a:r>
            <a:r>
              <a:rPr lang="es-ES" dirty="0">
                <a:latin typeface="Aharoni" panose="02010803020104030203" pitchFamily="2" charset="-79"/>
                <a:cs typeface="Aharoni" panose="02010803020104030203" pitchFamily="2" charset="-79"/>
              </a:rPr>
              <a:t>total de la </a:t>
            </a:r>
            <a:r>
              <a:rPr lang="es-ES" dirty="0" smtClean="0">
                <a:latin typeface="Aharoni" panose="02010803020104030203" pitchFamily="2" charset="-79"/>
                <a:cs typeface="Aharoni" panose="02010803020104030203" pitchFamily="2" charset="-79"/>
              </a:rPr>
              <a:t>Sub-cuenca</a:t>
            </a:r>
            <a:endParaRPr lang="es-CO"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25592359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2494729" y="436602"/>
            <a:ext cx="4531130" cy="400110"/>
          </a:xfrm>
          <a:prstGeom prst="rect">
            <a:avLst/>
          </a:prstGeom>
        </p:spPr>
        <p:txBody>
          <a:bodyPr wrap="square">
            <a:spAutoFit/>
          </a:bodyPr>
          <a:lstStyle/>
          <a:p>
            <a:pPr algn="just"/>
            <a:r>
              <a:rPr lang="es-ES" sz="2000" dirty="0">
                <a:latin typeface="Aharoni" panose="02010803020104030203" pitchFamily="2" charset="-79"/>
                <a:cs typeface="Aharoni" panose="02010803020104030203" pitchFamily="2" charset="-79"/>
              </a:rPr>
              <a:t>  PRECIPITACIÓN MEDIA MENSUAL</a:t>
            </a:r>
            <a:r>
              <a:rPr lang="es-ES" sz="2000" b="1" cap="small" dirty="0" smtClean="0">
                <a:latin typeface="Aharoni" panose="02010803020104030203" pitchFamily="2" charset="-79"/>
                <a:ea typeface="+mj-ea"/>
                <a:cs typeface="Aharoni" panose="02010803020104030203" pitchFamily="2" charset="-79"/>
              </a:rPr>
              <a:t>.</a:t>
            </a:r>
            <a:endParaRPr lang="es-CO" sz="2000" b="1" cap="small" dirty="0">
              <a:latin typeface="Aharoni" panose="02010803020104030203" pitchFamily="2" charset="-79"/>
              <a:ea typeface="+mj-ea"/>
              <a:cs typeface="Aharoni" panose="02010803020104030203" pitchFamily="2" charset="-79"/>
            </a:endParaRPr>
          </a:p>
        </p:txBody>
      </p:sp>
      <p:sp>
        <p:nvSpPr>
          <p:cNvPr id="4" name="3 Rectángulo"/>
          <p:cNvSpPr/>
          <p:nvPr/>
        </p:nvSpPr>
        <p:spPr>
          <a:xfrm>
            <a:off x="3178822" y="980728"/>
            <a:ext cx="3523722" cy="369332"/>
          </a:xfrm>
          <a:prstGeom prst="rect">
            <a:avLst/>
          </a:prstGeom>
        </p:spPr>
        <p:txBody>
          <a:bodyPr wrap="none">
            <a:spAutoFit/>
          </a:bodyPr>
          <a:lstStyle/>
          <a:p>
            <a:pPr lvl="1" algn="just"/>
            <a:r>
              <a:rPr lang="es-ES" b="1" dirty="0" smtClean="0">
                <a:latin typeface="Aharoni" panose="02010803020104030203" pitchFamily="2" charset="-79"/>
                <a:cs typeface="Aharoni" panose="02010803020104030203" pitchFamily="2" charset="-79"/>
              </a:rPr>
              <a:t>POLÍGONOS DE THIESSEN</a:t>
            </a:r>
            <a:r>
              <a:rPr lang="es-ES" dirty="0" smtClean="0">
                <a:latin typeface="Aharoni" panose="02010803020104030203" pitchFamily="2" charset="-79"/>
                <a:cs typeface="Aharoni" panose="02010803020104030203" pitchFamily="2" charset="-79"/>
              </a:rPr>
              <a:t>.</a:t>
            </a:r>
            <a:endParaRPr lang="es-CO" b="1" dirty="0">
              <a:latin typeface="Aharoni" panose="02010803020104030203" pitchFamily="2" charset="-79"/>
              <a:cs typeface="Aharoni" panose="02010803020104030203" pitchFamily="2" charset="-79"/>
            </a:endParaRPr>
          </a:p>
        </p:txBody>
      </p:sp>
      <p:graphicFrame>
        <p:nvGraphicFramePr>
          <p:cNvPr id="3" name="2 Tabla"/>
          <p:cNvGraphicFramePr>
            <a:graphicFrameLocks noGrp="1"/>
          </p:cNvGraphicFramePr>
          <p:nvPr>
            <p:extLst>
              <p:ext uri="{D42A27DB-BD31-4B8C-83A1-F6EECF244321}">
                <p14:modId xmlns:p14="http://schemas.microsoft.com/office/powerpoint/2010/main" val="3615476527"/>
              </p:ext>
            </p:extLst>
          </p:nvPr>
        </p:nvGraphicFramePr>
        <p:xfrm>
          <a:off x="971599" y="1556790"/>
          <a:ext cx="6768752" cy="4680527"/>
        </p:xfrm>
        <a:graphic>
          <a:graphicData uri="http://schemas.openxmlformats.org/drawingml/2006/table">
            <a:tbl>
              <a:tblPr firstRow="1" firstCol="1" bandRow="1">
                <a:tableStyleId>{5C22544A-7EE6-4342-B048-85BDC9FD1C3A}</a:tableStyleId>
              </a:tblPr>
              <a:tblGrid>
                <a:gridCol w="1032266"/>
                <a:gridCol w="1043804"/>
                <a:gridCol w="627525"/>
                <a:gridCol w="607999"/>
                <a:gridCol w="627525"/>
                <a:gridCol w="1189369"/>
                <a:gridCol w="627525"/>
                <a:gridCol w="1012739"/>
              </a:tblGrid>
              <a:tr h="310512">
                <a:tc gridSpan="8">
                  <a:txBody>
                    <a:bodyPr/>
                    <a:lstStyle/>
                    <a:p>
                      <a:pPr algn="ctr">
                        <a:lnSpc>
                          <a:spcPct val="107000"/>
                        </a:lnSpc>
                        <a:spcAft>
                          <a:spcPts val="0"/>
                        </a:spcAft>
                      </a:pPr>
                      <a:r>
                        <a:rPr lang="es-CO" sz="1000">
                          <a:effectLst/>
                        </a:rPr>
                        <a:t>PRECIPITACIÓN PROMEDIO  ARITMETICA</a:t>
                      </a:r>
                      <a:endParaRPr lang="es-CO" sz="1200">
                        <a:effectLst/>
                        <a:latin typeface="Arial"/>
                        <a:ea typeface="SimSun"/>
                        <a:cs typeface="Times New Roman"/>
                      </a:endParaRPr>
                    </a:p>
                  </a:txBody>
                  <a:tcPr marL="44450" marR="44450" marT="0" marB="0" anchor="b"/>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r>
              <a:tr h="643871">
                <a:tc>
                  <a:txBody>
                    <a:bodyPr/>
                    <a:lstStyle/>
                    <a:p>
                      <a:pPr algn="ctr">
                        <a:lnSpc>
                          <a:spcPct val="107000"/>
                        </a:lnSpc>
                        <a:spcAft>
                          <a:spcPts val="0"/>
                        </a:spcAft>
                      </a:pPr>
                      <a:r>
                        <a:rPr lang="es-CO" sz="1000">
                          <a:effectLst/>
                        </a:rPr>
                        <a:t>MES</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VILLA LUISA</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ÁREA</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UPTC</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ÁREA</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EL ENCANTO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ÁREA</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THIESSEN</a:t>
                      </a:r>
                      <a:endParaRPr lang="es-CO" sz="1200">
                        <a:effectLst/>
                        <a:latin typeface="Arial"/>
                        <a:ea typeface="SimSun"/>
                        <a:cs typeface="Times New Roman"/>
                      </a:endParaRPr>
                    </a:p>
                  </a:txBody>
                  <a:tcPr marL="44450" marR="44450" marT="0" marB="0" anchor="b"/>
                </a:tc>
              </a:tr>
              <a:tr h="310512">
                <a:tc>
                  <a:txBody>
                    <a:bodyPr/>
                    <a:lstStyle/>
                    <a:p>
                      <a:pPr algn="ctr">
                        <a:lnSpc>
                          <a:spcPct val="107000"/>
                        </a:lnSpc>
                        <a:spcAft>
                          <a:spcPts val="0"/>
                        </a:spcAft>
                      </a:pPr>
                      <a:r>
                        <a:rPr lang="es-CO" sz="1000">
                          <a:effectLst/>
                        </a:rPr>
                        <a:t>Enero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21.54</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8.03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23.74</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47.77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22.77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2.51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23.39</a:t>
                      </a:r>
                      <a:endParaRPr lang="es-CO" sz="1200">
                        <a:effectLst/>
                        <a:latin typeface="Arial"/>
                        <a:ea typeface="SimSun"/>
                        <a:cs typeface="Times New Roman"/>
                      </a:endParaRPr>
                    </a:p>
                  </a:txBody>
                  <a:tcPr marL="44450" marR="44450" marT="0" marB="0" anchor="b"/>
                </a:tc>
              </a:tr>
              <a:tr h="310512">
                <a:tc>
                  <a:txBody>
                    <a:bodyPr/>
                    <a:lstStyle/>
                    <a:p>
                      <a:pPr algn="ctr">
                        <a:lnSpc>
                          <a:spcPct val="107000"/>
                        </a:lnSpc>
                        <a:spcAft>
                          <a:spcPts val="0"/>
                        </a:spcAft>
                      </a:pPr>
                      <a:r>
                        <a:rPr lang="es-CO" sz="1000">
                          <a:effectLst/>
                        </a:rPr>
                        <a:t>Febrero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33.53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8.03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29.44</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47.77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28.02</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2.51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29.94</a:t>
                      </a:r>
                      <a:endParaRPr lang="es-CO" sz="1200">
                        <a:effectLst/>
                        <a:latin typeface="Arial"/>
                        <a:ea typeface="SimSun"/>
                        <a:cs typeface="Times New Roman"/>
                      </a:endParaRPr>
                    </a:p>
                  </a:txBody>
                  <a:tcPr marL="44450" marR="44450" marT="0" marB="0" anchor="b"/>
                </a:tc>
              </a:tr>
              <a:tr h="310512">
                <a:tc>
                  <a:txBody>
                    <a:bodyPr/>
                    <a:lstStyle/>
                    <a:p>
                      <a:pPr algn="ctr">
                        <a:lnSpc>
                          <a:spcPct val="107000"/>
                        </a:lnSpc>
                        <a:spcAft>
                          <a:spcPts val="0"/>
                        </a:spcAft>
                      </a:pPr>
                      <a:r>
                        <a:rPr lang="es-CO" sz="1000">
                          <a:effectLst/>
                        </a:rPr>
                        <a:t>Marzo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61.49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8.03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54.89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47.77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63.63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2.51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56.17</a:t>
                      </a:r>
                      <a:endParaRPr lang="es-CO" sz="1200">
                        <a:effectLst/>
                        <a:latin typeface="Arial"/>
                        <a:ea typeface="SimSun"/>
                        <a:cs typeface="Times New Roman"/>
                      </a:endParaRPr>
                    </a:p>
                  </a:txBody>
                  <a:tcPr marL="44450" marR="44450" marT="0" marB="0" anchor="b"/>
                </a:tc>
              </a:tr>
              <a:tr h="310512">
                <a:tc>
                  <a:txBody>
                    <a:bodyPr/>
                    <a:lstStyle/>
                    <a:p>
                      <a:pPr algn="ctr">
                        <a:lnSpc>
                          <a:spcPct val="107000"/>
                        </a:lnSpc>
                        <a:spcAft>
                          <a:spcPts val="0"/>
                        </a:spcAft>
                      </a:pPr>
                      <a:r>
                        <a:rPr lang="es-CO" sz="1000">
                          <a:effectLst/>
                        </a:rPr>
                        <a:t>Abril</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95.01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8.03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72.14</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47.77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96.42</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2.51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76.34</a:t>
                      </a:r>
                      <a:endParaRPr lang="es-CO" sz="1200">
                        <a:effectLst/>
                        <a:latin typeface="Arial"/>
                        <a:ea typeface="SimSun"/>
                        <a:cs typeface="Times New Roman"/>
                      </a:endParaRPr>
                    </a:p>
                  </a:txBody>
                  <a:tcPr marL="44450" marR="44450" marT="0" marB="0" anchor="b"/>
                </a:tc>
              </a:tr>
              <a:tr h="310512">
                <a:tc>
                  <a:txBody>
                    <a:bodyPr/>
                    <a:lstStyle/>
                    <a:p>
                      <a:pPr algn="ctr">
                        <a:lnSpc>
                          <a:spcPct val="107000"/>
                        </a:lnSpc>
                        <a:spcAft>
                          <a:spcPts val="0"/>
                        </a:spcAft>
                      </a:pPr>
                      <a:r>
                        <a:rPr lang="es-CO" sz="1000">
                          <a:effectLst/>
                        </a:rPr>
                        <a:t>Mayo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131.10</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8.03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82.86</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47.77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83.66</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2.51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89.54</a:t>
                      </a:r>
                      <a:endParaRPr lang="es-CO" sz="1200">
                        <a:effectLst/>
                        <a:latin typeface="Arial"/>
                        <a:ea typeface="SimSun"/>
                        <a:cs typeface="Times New Roman"/>
                      </a:endParaRPr>
                    </a:p>
                  </a:txBody>
                  <a:tcPr marL="44450" marR="44450" marT="0" marB="0" anchor="b"/>
                </a:tc>
              </a:tr>
              <a:tr h="310512">
                <a:tc>
                  <a:txBody>
                    <a:bodyPr/>
                    <a:lstStyle/>
                    <a:p>
                      <a:pPr algn="ctr">
                        <a:lnSpc>
                          <a:spcPct val="107000"/>
                        </a:lnSpc>
                        <a:spcAft>
                          <a:spcPts val="0"/>
                        </a:spcAft>
                      </a:pPr>
                      <a:r>
                        <a:rPr lang="es-CO" sz="1000">
                          <a:effectLst/>
                        </a:rPr>
                        <a:t>Junio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111.32</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8.03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60.49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47.77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61.44</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2.51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67.54</a:t>
                      </a:r>
                      <a:endParaRPr lang="es-CO" sz="1200">
                        <a:effectLst/>
                        <a:latin typeface="Arial"/>
                        <a:ea typeface="SimSun"/>
                        <a:cs typeface="Times New Roman"/>
                      </a:endParaRPr>
                    </a:p>
                  </a:txBody>
                  <a:tcPr marL="44450" marR="44450" marT="0" marB="0" anchor="b"/>
                </a:tc>
              </a:tr>
              <a:tr h="310512">
                <a:tc>
                  <a:txBody>
                    <a:bodyPr/>
                    <a:lstStyle/>
                    <a:p>
                      <a:pPr algn="ctr">
                        <a:lnSpc>
                          <a:spcPct val="107000"/>
                        </a:lnSpc>
                        <a:spcAft>
                          <a:spcPts val="0"/>
                        </a:spcAft>
                      </a:pPr>
                      <a:r>
                        <a:rPr lang="es-CO" sz="1000">
                          <a:effectLst/>
                        </a:rPr>
                        <a:t>Julio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109.84</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8.03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48.54</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47.77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48.77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2.51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57.00</a:t>
                      </a:r>
                      <a:endParaRPr lang="es-CO" sz="1200">
                        <a:effectLst/>
                        <a:latin typeface="Arial"/>
                        <a:ea typeface="SimSun"/>
                        <a:cs typeface="Times New Roman"/>
                      </a:endParaRPr>
                    </a:p>
                  </a:txBody>
                  <a:tcPr marL="44450" marR="44450" marT="0" marB="0" anchor="b"/>
                </a:tc>
              </a:tr>
              <a:tr h="310512">
                <a:tc>
                  <a:txBody>
                    <a:bodyPr/>
                    <a:lstStyle/>
                    <a:p>
                      <a:pPr algn="ctr">
                        <a:lnSpc>
                          <a:spcPct val="107000"/>
                        </a:lnSpc>
                        <a:spcAft>
                          <a:spcPts val="0"/>
                        </a:spcAft>
                      </a:pPr>
                      <a:r>
                        <a:rPr lang="es-CO" sz="1000">
                          <a:effectLst/>
                        </a:rPr>
                        <a:t>Agosto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88.19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8.03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36.26</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47.77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43.97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2.51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43.75</a:t>
                      </a:r>
                      <a:endParaRPr lang="es-CO" sz="1200">
                        <a:effectLst/>
                        <a:latin typeface="Arial"/>
                        <a:ea typeface="SimSun"/>
                        <a:cs typeface="Times New Roman"/>
                      </a:endParaRPr>
                    </a:p>
                  </a:txBody>
                  <a:tcPr marL="44450" marR="44450" marT="0" marB="0" anchor="b"/>
                </a:tc>
              </a:tr>
              <a:tr h="310512">
                <a:tc>
                  <a:txBody>
                    <a:bodyPr/>
                    <a:lstStyle/>
                    <a:p>
                      <a:pPr algn="ctr">
                        <a:lnSpc>
                          <a:spcPct val="107000"/>
                        </a:lnSpc>
                        <a:spcAft>
                          <a:spcPts val="0"/>
                        </a:spcAft>
                      </a:pPr>
                      <a:r>
                        <a:rPr lang="es-CO" sz="1000">
                          <a:effectLst/>
                        </a:rPr>
                        <a:t>Septiembre</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83.89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8.03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52.28</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47.77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52.03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2.51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56.62</a:t>
                      </a:r>
                      <a:endParaRPr lang="es-CO" sz="1200">
                        <a:effectLst/>
                        <a:latin typeface="Arial"/>
                        <a:ea typeface="SimSun"/>
                        <a:cs typeface="Times New Roman"/>
                      </a:endParaRPr>
                    </a:p>
                  </a:txBody>
                  <a:tcPr marL="44450" marR="44450" marT="0" marB="0" anchor="b"/>
                </a:tc>
              </a:tr>
              <a:tr h="310512">
                <a:tc>
                  <a:txBody>
                    <a:bodyPr/>
                    <a:lstStyle/>
                    <a:p>
                      <a:pPr algn="ctr">
                        <a:lnSpc>
                          <a:spcPct val="107000"/>
                        </a:lnSpc>
                        <a:spcAft>
                          <a:spcPts val="0"/>
                        </a:spcAft>
                      </a:pPr>
                      <a:r>
                        <a:rPr lang="es-CO" sz="1000">
                          <a:effectLst/>
                        </a:rPr>
                        <a:t>Octubre</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104.02</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8.03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87.16</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47.77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101.79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2.51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90.11</a:t>
                      </a:r>
                      <a:endParaRPr lang="es-CO" sz="1200">
                        <a:effectLst/>
                        <a:latin typeface="Arial"/>
                        <a:ea typeface="SimSun"/>
                        <a:cs typeface="Times New Roman"/>
                      </a:endParaRPr>
                    </a:p>
                  </a:txBody>
                  <a:tcPr marL="44450" marR="44450" marT="0" marB="0" anchor="b"/>
                </a:tc>
              </a:tr>
              <a:tr h="310512">
                <a:tc>
                  <a:txBody>
                    <a:bodyPr/>
                    <a:lstStyle/>
                    <a:p>
                      <a:pPr algn="ctr">
                        <a:lnSpc>
                          <a:spcPct val="107000"/>
                        </a:lnSpc>
                        <a:spcAft>
                          <a:spcPts val="0"/>
                        </a:spcAft>
                      </a:pPr>
                      <a:r>
                        <a:rPr lang="es-CO" sz="1000">
                          <a:effectLst/>
                        </a:rPr>
                        <a:t>Noviembre</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95.32</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8.03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71.39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47.77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80.61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2.51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75.08</a:t>
                      </a:r>
                      <a:endParaRPr lang="es-CO" sz="1200">
                        <a:effectLst/>
                        <a:latin typeface="Arial"/>
                        <a:ea typeface="SimSun"/>
                        <a:cs typeface="Times New Roman"/>
                      </a:endParaRPr>
                    </a:p>
                  </a:txBody>
                  <a:tcPr marL="44450" marR="44450" marT="0" marB="0" anchor="b"/>
                </a:tc>
              </a:tr>
              <a:tr h="310512">
                <a:tc>
                  <a:txBody>
                    <a:bodyPr/>
                    <a:lstStyle/>
                    <a:p>
                      <a:pPr algn="ctr">
                        <a:lnSpc>
                          <a:spcPct val="107000"/>
                        </a:lnSpc>
                        <a:spcAft>
                          <a:spcPts val="0"/>
                        </a:spcAft>
                      </a:pPr>
                      <a:r>
                        <a:rPr lang="es-CO" sz="1000">
                          <a:effectLst/>
                        </a:rPr>
                        <a:t>Diciembre</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51.83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8.03</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29.31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47.77</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36.65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a:effectLst/>
                        </a:rPr>
                        <a:t>2.51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000" dirty="0">
                          <a:effectLst/>
                        </a:rPr>
                        <a:t>32.73</a:t>
                      </a:r>
                      <a:endParaRPr lang="es-CO" sz="1200" dirty="0">
                        <a:effectLst/>
                        <a:latin typeface="Arial"/>
                        <a:ea typeface="SimSun"/>
                        <a:cs typeface="Times New Roman"/>
                      </a:endParaRPr>
                    </a:p>
                  </a:txBody>
                  <a:tcPr marL="44450" marR="44450" marT="0" marB="0" anchor="b"/>
                </a:tc>
              </a:tr>
            </a:tbl>
          </a:graphicData>
        </a:graphic>
      </p:graphicFrame>
    </p:spTree>
    <p:extLst>
      <p:ext uri="{BB962C8B-B14F-4D97-AF65-F5344CB8AC3E}">
        <p14:creationId xmlns:p14="http://schemas.microsoft.com/office/powerpoint/2010/main" val="42064014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203848" y="620688"/>
            <a:ext cx="3188693"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MATERIALES Y METODOS</a:t>
            </a:r>
            <a:endParaRPr lang="es-CO" sz="2000" b="1" dirty="0">
              <a:latin typeface="Aharoni" panose="02010803020104030203" pitchFamily="2" charset="-79"/>
              <a:cs typeface="Aharoni" panose="02010803020104030203" pitchFamily="2" charset="-79"/>
            </a:endParaRPr>
          </a:p>
        </p:txBody>
      </p:sp>
      <p:sp>
        <p:nvSpPr>
          <p:cNvPr id="7" name="6 Rectángulo"/>
          <p:cNvSpPr/>
          <p:nvPr/>
        </p:nvSpPr>
        <p:spPr>
          <a:xfrm>
            <a:off x="2484612" y="1005962"/>
            <a:ext cx="4615366" cy="400110"/>
          </a:xfrm>
          <a:prstGeom prst="rect">
            <a:avLst/>
          </a:prstGeom>
        </p:spPr>
        <p:txBody>
          <a:bodyPr wrap="none">
            <a:spAutoFit/>
          </a:bodyPr>
          <a:lstStyle/>
          <a:p>
            <a:pPr lvl="1"/>
            <a:r>
              <a:rPr lang="es-ES" sz="2000" b="1" dirty="0">
                <a:latin typeface="Aharoni" panose="02010803020104030203" pitchFamily="2" charset="-79"/>
                <a:cs typeface="Aharoni" panose="02010803020104030203" pitchFamily="2" charset="-79"/>
              </a:rPr>
              <a:t>DELIMITACIÓN ÁREA DE ESTUDIO</a:t>
            </a:r>
            <a:endParaRPr lang="es-CO" sz="2000" b="1" dirty="0">
              <a:latin typeface="Aharoni" panose="02010803020104030203" pitchFamily="2" charset="-79"/>
              <a:cs typeface="Aharoni" panose="02010803020104030203" pitchFamily="2" charset="-79"/>
            </a:endParaRPr>
          </a:p>
        </p:txBody>
      </p:sp>
      <p:sp>
        <p:nvSpPr>
          <p:cNvPr id="8" name="7 Rectángulo"/>
          <p:cNvSpPr/>
          <p:nvPr/>
        </p:nvSpPr>
        <p:spPr>
          <a:xfrm>
            <a:off x="211768" y="1375294"/>
            <a:ext cx="4572000" cy="1015663"/>
          </a:xfrm>
          <a:prstGeom prst="rect">
            <a:avLst/>
          </a:prstGeom>
        </p:spPr>
        <p:txBody>
          <a:bodyPr>
            <a:spAutoFit/>
          </a:bodyPr>
          <a:lstStyle/>
          <a:p>
            <a:pPr algn="just"/>
            <a:r>
              <a:rPr lang="es-ES" sz="2000" dirty="0">
                <a:latin typeface="Aharoni" panose="02010803020104030203" pitchFamily="2" charset="-79"/>
                <a:cs typeface="Aharoni" panose="02010803020104030203" pitchFamily="2" charset="-79"/>
              </a:rPr>
              <a:t>Tunja </a:t>
            </a:r>
            <a:r>
              <a:rPr lang="es-ES" sz="2000" dirty="0" smtClean="0">
                <a:latin typeface="Aharoni" panose="02010803020104030203" pitchFamily="2" charset="-79"/>
                <a:cs typeface="Aharoni" panose="02010803020104030203" pitchFamily="2" charset="-79"/>
              </a:rPr>
              <a:t>–Colombia-departamento </a:t>
            </a:r>
            <a:r>
              <a:rPr lang="es-ES" sz="2000" dirty="0">
                <a:latin typeface="Aharoni" panose="02010803020104030203" pitchFamily="2" charset="-79"/>
                <a:cs typeface="Aharoni" panose="02010803020104030203" pitchFamily="2" charset="-79"/>
              </a:rPr>
              <a:t>de Boyacá. </a:t>
            </a:r>
            <a:endParaRPr lang="es-ES" sz="2000" dirty="0" smtClean="0">
              <a:latin typeface="Aharoni" panose="02010803020104030203" pitchFamily="2" charset="-79"/>
              <a:cs typeface="Aharoni" panose="02010803020104030203" pitchFamily="2" charset="-79"/>
            </a:endParaRPr>
          </a:p>
          <a:p>
            <a:pPr algn="just"/>
            <a:r>
              <a:rPr lang="es-ES" sz="2000" u="sng" dirty="0" smtClean="0">
                <a:latin typeface="Aharoni" panose="02010803020104030203" pitchFamily="2" charset="-79"/>
                <a:cs typeface="Aharoni" panose="02010803020104030203" pitchFamily="2" charset="-79"/>
              </a:rPr>
              <a:t>Elevación</a:t>
            </a:r>
            <a:r>
              <a:rPr lang="es-ES" sz="2000" dirty="0">
                <a:latin typeface="Aharoni" panose="02010803020104030203" pitchFamily="2" charset="-79"/>
                <a:cs typeface="Aharoni" panose="02010803020104030203" pitchFamily="2" charset="-79"/>
              </a:rPr>
              <a:t>: 2.810 m, </a:t>
            </a:r>
            <a:endParaRPr lang="es-CO" sz="2000" dirty="0">
              <a:latin typeface="Aharoni" panose="02010803020104030203" pitchFamily="2" charset="-79"/>
              <a:cs typeface="Aharoni" panose="02010803020104030203" pitchFamily="2" charset="-79"/>
            </a:endParaRPr>
          </a:p>
        </p:txBody>
      </p:sp>
      <p:pic>
        <p:nvPicPr>
          <p:cNvPr id="9" name="8 Imagen"/>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83768" y="1354591"/>
            <a:ext cx="4005754" cy="4954729"/>
          </a:xfrm>
          <a:prstGeom prst="rect">
            <a:avLst/>
          </a:prstGeom>
          <a:noFill/>
          <a:ln>
            <a:noFill/>
          </a:ln>
        </p:spPr>
      </p:pic>
      <p:sp>
        <p:nvSpPr>
          <p:cNvPr id="10" name="9 Rectángulo"/>
          <p:cNvSpPr/>
          <p:nvPr/>
        </p:nvSpPr>
        <p:spPr>
          <a:xfrm>
            <a:off x="323529" y="2687964"/>
            <a:ext cx="4320480" cy="3170099"/>
          </a:xfrm>
          <a:prstGeom prst="rect">
            <a:avLst/>
          </a:prstGeom>
        </p:spPr>
        <p:txBody>
          <a:bodyPr wrap="square">
            <a:spAutoFit/>
          </a:bodyPr>
          <a:lstStyle/>
          <a:p>
            <a:pPr lvl="1" algn="just"/>
            <a:r>
              <a:rPr lang="es-ES" sz="2000" dirty="0">
                <a:latin typeface="Aharoni" panose="02010803020104030203" pitchFamily="2" charset="-79"/>
                <a:cs typeface="Aharoni" panose="02010803020104030203" pitchFamily="2" charset="-79"/>
              </a:rPr>
              <a:t>DESCRIPCIÓN FÍSICA</a:t>
            </a:r>
            <a:endParaRPr lang="es-CO" sz="2000" b="1" dirty="0">
              <a:latin typeface="Aharoni" panose="02010803020104030203" pitchFamily="2" charset="-79"/>
              <a:cs typeface="Aharoni" panose="02010803020104030203" pitchFamily="2" charset="-79"/>
            </a:endParaRPr>
          </a:p>
          <a:p>
            <a:pPr algn="just"/>
            <a:r>
              <a:rPr lang="es-CO" sz="2000" dirty="0" smtClean="0">
                <a:latin typeface="Aharoni" panose="02010803020104030203" pitchFamily="2" charset="-79"/>
                <a:cs typeface="Aharoni" panose="02010803020104030203" pitchFamily="2" charset="-79"/>
              </a:rPr>
              <a:t>10 </a:t>
            </a:r>
            <a:r>
              <a:rPr lang="es-CO" sz="2000" dirty="0">
                <a:latin typeface="Aharoni" panose="02010803020104030203" pitchFamily="2" charset="-79"/>
                <a:cs typeface="Aharoni" panose="02010803020104030203" pitchFamily="2" charset="-79"/>
              </a:rPr>
              <a:t>veredas en el sector rural: </a:t>
            </a:r>
            <a:r>
              <a:rPr lang="es-CO" sz="2000" b="1" dirty="0">
                <a:latin typeface="Aharoni" panose="02010803020104030203" pitchFamily="2" charset="-79"/>
                <a:cs typeface="Aharoni" panose="02010803020104030203" pitchFamily="2" charset="-79"/>
              </a:rPr>
              <a:t>Barón Gallero, Barón Germania, </a:t>
            </a:r>
            <a:r>
              <a:rPr lang="es-CO" sz="2000" b="1" dirty="0" err="1">
                <a:latin typeface="Aharoni" panose="02010803020104030203" pitchFamily="2" charset="-79"/>
                <a:cs typeface="Aharoni" panose="02010803020104030203" pitchFamily="2" charset="-79"/>
              </a:rPr>
              <a:t>Chorroblanco</a:t>
            </a:r>
            <a:r>
              <a:rPr lang="es-CO" sz="2000" b="1" dirty="0">
                <a:latin typeface="Aharoni" panose="02010803020104030203" pitchFamily="2" charset="-79"/>
                <a:cs typeface="Aharoni" panose="02010803020104030203" pitchFamily="2" charset="-79"/>
              </a:rPr>
              <a:t>, El Porvenir, La Esperanza, La Hoya, La Lajita, Pirgua, </a:t>
            </a:r>
            <a:r>
              <a:rPr lang="es-CO" sz="2000" b="1" dirty="0" err="1">
                <a:latin typeface="Aharoni" panose="02010803020104030203" pitchFamily="2" charset="-79"/>
                <a:cs typeface="Aharoni" panose="02010803020104030203" pitchFamily="2" charset="-79"/>
              </a:rPr>
              <a:t>Runta</a:t>
            </a:r>
            <a:r>
              <a:rPr lang="es-CO" sz="2000" b="1" dirty="0">
                <a:latin typeface="Aharoni" panose="02010803020104030203" pitchFamily="2" charset="-79"/>
                <a:cs typeface="Aharoni" panose="02010803020104030203" pitchFamily="2" charset="-79"/>
              </a:rPr>
              <a:t> y Tras del Alto</a:t>
            </a:r>
            <a:r>
              <a:rPr lang="es-CO" sz="2000" dirty="0" smtClean="0">
                <a:latin typeface="Aharoni" panose="02010803020104030203" pitchFamily="2" charset="-79"/>
                <a:cs typeface="Aharoni" panose="02010803020104030203" pitchFamily="2" charset="-79"/>
              </a:rPr>
              <a:t>.</a:t>
            </a:r>
          </a:p>
          <a:p>
            <a:pPr algn="just"/>
            <a:endParaRPr lang="es-CO" sz="2000" dirty="0" smtClean="0">
              <a:latin typeface="Aharoni" panose="02010803020104030203" pitchFamily="2" charset="-79"/>
              <a:cs typeface="Aharoni" panose="02010803020104030203" pitchFamily="2" charset="-79"/>
            </a:endParaRPr>
          </a:p>
          <a:p>
            <a:pPr marL="285750" indent="-285750" algn="just">
              <a:buFont typeface="Wingdings" panose="05000000000000000000" pitchFamily="2" charset="2"/>
              <a:buChar char="§"/>
            </a:pPr>
            <a:r>
              <a:rPr lang="es-CO" sz="2000" dirty="0" smtClean="0">
                <a:latin typeface="Aharoni" panose="02010803020104030203" pitchFamily="2" charset="-79"/>
                <a:cs typeface="Aharoni" panose="02010803020104030203" pitchFamily="2" charset="-79"/>
              </a:rPr>
              <a:t>fuentes </a:t>
            </a:r>
            <a:r>
              <a:rPr lang="es-CO" sz="2000" dirty="0">
                <a:latin typeface="Aharoni" panose="02010803020104030203" pitchFamily="2" charset="-79"/>
                <a:cs typeface="Aharoni" panose="02010803020104030203" pitchFamily="2" charset="-79"/>
              </a:rPr>
              <a:t>hídricas</a:t>
            </a:r>
            <a:r>
              <a:rPr lang="es-CO" sz="2000" dirty="0" smtClean="0">
                <a:latin typeface="Aharoni" panose="02010803020104030203" pitchFamily="2" charset="-79"/>
                <a:cs typeface="Aharoni" panose="02010803020104030203" pitchFamily="2" charset="-79"/>
              </a:rPr>
              <a:t>.</a:t>
            </a:r>
            <a:r>
              <a:rPr lang="es-CO" sz="2000" b="1" dirty="0">
                <a:latin typeface="Aharoni" panose="02010803020104030203" pitchFamily="2" charset="-79"/>
                <a:cs typeface="Aharoni" panose="02010803020104030203" pitchFamily="2" charset="-79"/>
              </a:rPr>
              <a:t> </a:t>
            </a:r>
            <a:r>
              <a:rPr lang="es-CO" sz="2000" b="1" dirty="0" smtClean="0">
                <a:latin typeface="Aharoni" panose="02010803020104030203" pitchFamily="2" charset="-79"/>
                <a:cs typeface="Aharoni" panose="02010803020104030203" pitchFamily="2" charset="-79"/>
              </a:rPr>
              <a:t>Jordán y </a:t>
            </a:r>
            <a:r>
              <a:rPr lang="es-CO" sz="2000" b="1" dirty="0">
                <a:latin typeface="Aharoni" panose="02010803020104030203" pitchFamily="2" charset="-79"/>
                <a:cs typeface="Aharoni" panose="02010803020104030203" pitchFamily="2" charset="-79"/>
              </a:rPr>
              <a:t>Vega</a:t>
            </a:r>
            <a:endParaRPr lang="es-CO" sz="2000" dirty="0">
              <a:latin typeface="Aharoni" panose="02010803020104030203" pitchFamily="2" charset="-79"/>
              <a:cs typeface="Aharoni" panose="02010803020104030203" pitchFamily="2" charset="-79"/>
            </a:endParaRPr>
          </a:p>
          <a:p>
            <a:r>
              <a:rPr lang="es-CO" sz="2000" dirty="0">
                <a:latin typeface="Aharoni" panose="02010803020104030203" pitchFamily="2" charset="-79"/>
                <a:cs typeface="Aharoni" panose="02010803020104030203" pitchFamily="2" charset="-79"/>
              </a:rPr>
              <a:t> </a:t>
            </a:r>
          </a:p>
        </p:txBody>
      </p:sp>
    </p:spTree>
    <p:extLst>
      <p:ext uri="{BB962C8B-B14F-4D97-AF65-F5344CB8AC3E}">
        <p14:creationId xmlns:p14="http://schemas.microsoft.com/office/powerpoint/2010/main" val="1605931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203848" y="620688"/>
            <a:ext cx="3188693"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MATERIALES Y METODOS</a:t>
            </a:r>
            <a:endParaRPr lang="es-CO" sz="2000" b="1" dirty="0">
              <a:latin typeface="Aharoni" panose="02010803020104030203" pitchFamily="2" charset="-79"/>
              <a:cs typeface="Aharoni" panose="02010803020104030203" pitchFamily="2" charset="-79"/>
            </a:endParaRPr>
          </a:p>
        </p:txBody>
      </p:sp>
      <p:sp>
        <p:nvSpPr>
          <p:cNvPr id="7" name="6 Rectángulo"/>
          <p:cNvSpPr/>
          <p:nvPr/>
        </p:nvSpPr>
        <p:spPr>
          <a:xfrm>
            <a:off x="2484612" y="1005962"/>
            <a:ext cx="4615366" cy="400110"/>
          </a:xfrm>
          <a:prstGeom prst="rect">
            <a:avLst/>
          </a:prstGeom>
        </p:spPr>
        <p:txBody>
          <a:bodyPr wrap="none">
            <a:spAutoFit/>
          </a:bodyPr>
          <a:lstStyle/>
          <a:p>
            <a:pPr lvl="1"/>
            <a:r>
              <a:rPr lang="es-ES" sz="2000" b="1" dirty="0">
                <a:latin typeface="Aharoni" panose="02010803020104030203" pitchFamily="2" charset="-79"/>
                <a:cs typeface="Aharoni" panose="02010803020104030203" pitchFamily="2" charset="-79"/>
              </a:rPr>
              <a:t>DELIMITACIÓN ÁREA DE ESTUDIO</a:t>
            </a:r>
            <a:endParaRPr lang="es-CO" sz="2000" b="1" dirty="0">
              <a:latin typeface="Aharoni" panose="02010803020104030203" pitchFamily="2" charset="-79"/>
              <a:cs typeface="Aharoni" panose="02010803020104030203" pitchFamily="2" charset="-79"/>
            </a:endParaRPr>
          </a:p>
        </p:txBody>
      </p:sp>
      <p:pic>
        <p:nvPicPr>
          <p:cNvPr id="11" name="10 Imagen"/>
          <p:cNvPicPr/>
          <p:nvPr/>
        </p:nvPicPr>
        <p:blipFill>
          <a:blip r:embed="rId2">
            <a:extLst>
              <a:ext uri="{28A0092B-C50C-407E-A947-70E740481C1C}">
                <a14:useLocalDpi xmlns:a14="http://schemas.microsoft.com/office/drawing/2010/main" val="0"/>
              </a:ext>
            </a:extLst>
          </a:blip>
          <a:srcRect/>
          <a:stretch>
            <a:fillRect/>
          </a:stretch>
        </p:blipFill>
        <p:spPr bwMode="auto">
          <a:xfrm>
            <a:off x="2219225" y="1934944"/>
            <a:ext cx="5411470" cy="3510280"/>
          </a:xfrm>
          <a:prstGeom prst="rect">
            <a:avLst/>
          </a:prstGeom>
          <a:noFill/>
          <a:ln>
            <a:noFill/>
          </a:ln>
        </p:spPr>
      </p:pic>
      <p:sp>
        <p:nvSpPr>
          <p:cNvPr id="2" name="1 Rectángulo"/>
          <p:cNvSpPr/>
          <p:nvPr/>
        </p:nvSpPr>
        <p:spPr>
          <a:xfrm>
            <a:off x="3882366" y="5814556"/>
            <a:ext cx="1819857" cy="369332"/>
          </a:xfrm>
          <a:prstGeom prst="rect">
            <a:avLst/>
          </a:prstGeom>
        </p:spPr>
        <p:txBody>
          <a:bodyPr wrap="none">
            <a:spAutoFit/>
          </a:bodyPr>
          <a:lstStyle/>
          <a:p>
            <a:r>
              <a:rPr lang="es-ES" b="1" dirty="0"/>
              <a:t>Fuente</a:t>
            </a:r>
            <a:r>
              <a:rPr lang="es-ES" dirty="0"/>
              <a:t>: El Autor.</a:t>
            </a:r>
            <a:endParaRPr lang="es-CO" dirty="0"/>
          </a:p>
        </p:txBody>
      </p:sp>
      <p:sp>
        <p:nvSpPr>
          <p:cNvPr id="3" name="2 Rectángulo"/>
          <p:cNvSpPr/>
          <p:nvPr/>
        </p:nvSpPr>
        <p:spPr>
          <a:xfrm>
            <a:off x="1707129" y="1439004"/>
            <a:ext cx="6182130" cy="400110"/>
          </a:xfrm>
          <a:prstGeom prst="rect">
            <a:avLst/>
          </a:prstGeom>
        </p:spPr>
        <p:txBody>
          <a:bodyPr wrap="square">
            <a:spAutoFit/>
          </a:bodyPr>
          <a:lstStyle/>
          <a:p>
            <a:pPr lvl="1"/>
            <a:r>
              <a:rPr lang="es-ES" sz="2000" b="1" dirty="0">
                <a:latin typeface="Aharoni" panose="02010803020104030203" pitchFamily="2" charset="-79"/>
                <a:cs typeface="Aharoni" panose="02010803020104030203" pitchFamily="2" charset="-79"/>
              </a:rPr>
              <a:t>PLANO DE LOCALIZACIÓN DE SONDEOS.</a:t>
            </a:r>
            <a:endParaRPr lang="es-CO" sz="2000" b="1"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9375543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203848" y="188640"/>
            <a:ext cx="3188693"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MATERIALES Y METODOS</a:t>
            </a:r>
            <a:endParaRPr lang="es-CO" sz="2000" b="1" dirty="0">
              <a:latin typeface="Aharoni" panose="02010803020104030203" pitchFamily="2" charset="-79"/>
              <a:cs typeface="Aharoni" panose="02010803020104030203" pitchFamily="2" charset="-79"/>
            </a:endParaRPr>
          </a:p>
        </p:txBody>
      </p:sp>
      <p:sp>
        <p:nvSpPr>
          <p:cNvPr id="7" name="6 Rectángulo"/>
          <p:cNvSpPr/>
          <p:nvPr/>
        </p:nvSpPr>
        <p:spPr>
          <a:xfrm>
            <a:off x="2484612" y="573914"/>
            <a:ext cx="4615366" cy="400110"/>
          </a:xfrm>
          <a:prstGeom prst="rect">
            <a:avLst/>
          </a:prstGeom>
        </p:spPr>
        <p:txBody>
          <a:bodyPr wrap="none">
            <a:spAutoFit/>
          </a:bodyPr>
          <a:lstStyle/>
          <a:p>
            <a:pPr lvl="1"/>
            <a:r>
              <a:rPr lang="es-ES" sz="2000" b="1" dirty="0">
                <a:latin typeface="Aharoni" panose="02010803020104030203" pitchFamily="2" charset="-79"/>
                <a:cs typeface="Aharoni" panose="02010803020104030203" pitchFamily="2" charset="-79"/>
              </a:rPr>
              <a:t>DELIMITACIÓN ÁREA DE ESTUDIO</a:t>
            </a:r>
            <a:endParaRPr lang="es-CO" sz="2000" b="1" dirty="0">
              <a:latin typeface="Aharoni" panose="02010803020104030203" pitchFamily="2" charset="-79"/>
              <a:cs typeface="Aharoni" panose="02010803020104030203" pitchFamily="2" charset="-79"/>
            </a:endParaRPr>
          </a:p>
        </p:txBody>
      </p:sp>
      <p:sp>
        <p:nvSpPr>
          <p:cNvPr id="2" name="1 Rectángulo"/>
          <p:cNvSpPr/>
          <p:nvPr/>
        </p:nvSpPr>
        <p:spPr>
          <a:xfrm>
            <a:off x="3882366" y="5814556"/>
            <a:ext cx="1819857" cy="369332"/>
          </a:xfrm>
          <a:prstGeom prst="rect">
            <a:avLst/>
          </a:prstGeom>
        </p:spPr>
        <p:txBody>
          <a:bodyPr wrap="none">
            <a:spAutoFit/>
          </a:bodyPr>
          <a:lstStyle/>
          <a:p>
            <a:r>
              <a:rPr lang="es-ES" b="1" dirty="0"/>
              <a:t>Fuente</a:t>
            </a:r>
            <a:r>
              <a:rPr lang="es-ES" dirty="0"/>
              <a:t>: El Autor.</a:t>
            </a:r>
            <a:endParaRPr lang="es-CO" dirty="0"/>
          </a:p>
        </p:txBody>
      </p:sp>
      <p:sp>
        <p:nvSpPr>
          <p:cNvPr id="3" name="2 Rectángulo"/>
          <p:cNvSpPr/>
          <p:nvPr/>
        </p:nvSpPr>
        <p:spPr>
          <a:xfrm>
            <a:off x="0" y="1006956"/>
            <a:ext cx="7889259" cy="400110"/>
          </a:xfrm>
          <a:prstGeom prst="rect">
            <a:avLst/>
          </a:prstGeom>
        </p:spPr>
        <p:txBody>
          <a:bodyPr wrap="square">
            <a:spAutoFit/>
          </a:bodyPr>
          <a:lstStyle/>
          <a:p>
            <a:pPr lvl="1"/>
            <a:r>
              <a:rPr lang="es-ES" sz="2000" b="1" dirty="0" smtClean="0">
                <a:latin typeface="Aharoni" panose="02010803020104030203" pitchFamily="2" charset="-79"/>
                <a:cs typeface="Aharoni" panose="02010803020104030203" pitchFamily="2" charset="-79"/>
              </a:rPr>
              <a:t>UBICACIÓN DE CÁRCAVAS EN TUNJA CON ZONA DE RIESGO</a:t>
            </a:r>
            <a:endParaRPr lang="es-CO" sz="2000" b="1" dirty="0">
              <a:latin typeface="Aharoni" panose="02010803020104030203" pitchFamily="2" charset="-79"/>
              <a:cs typeface="Aharoni" panose="02010803020104030203" pitchFamily="2" charset="-79"/>
            </a:endParaRPr>
          </a:p>
        </p:txBody>
      </p:sp>
      <p:pic>
        <p:nvPicPr>
          <p:cNvPr id="8" name="7 Imagen"/>
          <p:cNvPicPr/>
          <p:nvPr/>
        </p:nvPicPr>
        <p:blipFill rotWithShape="1">
          <a:blip r:embed="rId2"/>
          <a:srcRect l="27688" t="10573" r="25432" b="5438"/>
          <a:stretch/>
        </p:blipFill>
        <p:spPr bwMode="auto">
          <a:xfrm>
            <a:off x="2123727" y="1439003"/>
            <a:ext cx="5105747" cy="522624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781763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203848" y="188640"/>
            <a:ext cx="3188693"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MATERIALES Y METODOS</a:t>
            </a:r>
            <a:endParaRPr lang="es-CO" sz="2000" b="1" dirty="0">
              <a:latin typeface="Aharoni" panose="02010803020104030203" pitchFamily="2" charset="-79"/>
              <a:cs typeface="Aharoni" panose="02010803020104030203" pitchFamily="2" charset="-79"/>
            </a:endParaRPr>
          </a:p>
        </p:txBody>
      </p:sp>
      <p:sp>
        <p:nvSpPr>
          <p:cNvPr id="7" name="6 Rectángulo"/>
          <p:cNvSpPr/>
          <p:nvPr/>
        </p:nvSpPr>
        <p:spPr>
          <a:xfrm>
            <a:off x="2484612" y="573914"/>
            <a:ext cx="4615366" cy="400110"/>
          </a:xfrm>
          <a:prstGeom prst="rect">
            <a:avLst/>
          </a:prstGeom>
        </p:spPr>
        <p:txBody>
          <a:bodyPr wrap="none">
            <a:spAutoFit/>
          </a:bodyPr>
          <a:lstStyle/>
          <a:p>
            <a:pPr lvl="1"/>
            <a:r>
              <a:rPr lang="es-ES" sz="2000" b="1" dirty="0">
                <a:latin typeface="Aharoni" panose="02010803020104030203" pitchFamily="2" charset="-79"/>
                <a:cs typeface="Aharoni" panose="02010803020104030203" pitchFamily="2" charset="-79"/>
              </a:rPr>
              <a:t>DELIMITACIÓN ÁREA DE ESTUDIO</a:t>
            </a:r>
            <a:endParaRPr lang="es-CO" sz="2000" b="1" dirty="0">
              <a:latin typeface="Aharoni" panose="02010803020104030203" pitchFamily="2" charset="-79"/>
              <a:cs typeface="Aharoni" panose="02010803020104030203" pitchFamily="2" charset="-79"/>
            </a:endParaRPr>
          </a:p>
        </p:txBody>
      </p:sp>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9853" y="2204864"/>
            <a:ext cx="7396116" cy="28803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Rectángulo"/>
          <p:cNvSpPr/>
          <p:nvPr/>
        </p:nvSpPr>
        <p:spPr>
          <a:xfrm>
            <a:off x="611560" y="1268761"/>
            <a:ext cx="7992888" cy="369332"/>
          </a:xfrm>
          <a:prstGeom prst="rect">
            <a:avLst/>
          </a:prstGeom>
        </p:spPr>
        <p:txBody>
          <a:bodyPr wrap="square">
            <a:spAutoFit/>
          </a:bodyPr>
          <a:lstStyle/>
          <a:p>
            <a:r>
              <a:rPr lang="es-ES" b="1" dirty="0" smtClean="0"/>
              <a:t>Fotografía 3</a:t>
            </a:r>
            <a:r>
              <a:rPr lang="es-ES" dirty="0" smtClean="0"/>
              <a:t>. Perdida de zona urbana por problemas erosivos barrió el milagro.</a:t>
            </a:r>
            <a:endParaRPr lang="es-CO" i="1" dirty="0"/>
          </a:p>
        </p:txBody>
      </p:sp>
      <p:sp>
        <p:nvSpPr>
          <p:cNvPr id="5" name="4 Rectángulo"/>
          <p:cNvSpPr/>
          <p:nvPr/>
        </p:nvSpPr>
        <p:spPr>
          <a:xfrm>
            <a:off x="4211960" y="5445223"/>
            <a:ext cx="1930961" cy="646331"/>
          </a:xfrm>
          <a:prstGeom prst="rect">
            <a:avLst/>
          </a:prstGeom>
        </p:spPr>
        <p:txBody>
          <a:bodyPr wrap="square">
            <a:spAutoFit/>
          </a:bodyPr>
          <a:lstStyle/>
          <a:p>
            <a:r>
              <a:rPr lang="es-ES" b="1" dirty="0"/>
              <a:t> </a:t>
            </a:r>
            <a:endParaRPr lang="es-CO" dirty="0"/>
          </a:p>
          <a:p>
            <a:r>
              <a:rPr lang="es-ES" b="1" dirty="0"/>
              <a:t>Fuente</a:t>
            </a:r>
            <a:r>
              <a:rPr lang="es-ES" dirty="0"/>
              <a:t>: El Autor.</a:t>
            </a:r>
            <a:endParaRPr lang="es-CO" dirty="0"/>
          </a:p>
        </p:txBody>
      </p:sp>
    </p:spTree>
    <p:extLst>
      <p:ext uri="{BB962C8B-B14F-4D97-AF65-F5344CB8AC3E}">
        <p14:creationId xmlns:p14="http://schemas.microsoft.com/office/powerpoint/2010/main" val="7949644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001414" y="31440"/>
            <a:ext cx="3888432" cy="1224136"/>
          </a:xfrm>
        </p:spPr>
        <p:txBody>
          <a:bodyPr>
            <a:normAutofit/>
          </a:bodyPr>
          <a:lstStyle/>
          <a:p>
            <a:pPr lvl="0"/>
            <a:r>
              <a:rPr lang="es-CO" sz="3100" dirty="0">
                <a:latin typeface="Aharoni" panose="02010803020104030203" pitchFamily="2" charset="-79"/>
                <a:cs typeface="Aharoni" panose="02010803020104030203" pitchFamily="2" charset="-79"/>
              </a:rPr>
              <a:t>INTRODUCCIÓN</a:t>
            </a:r>
            <a:r>
              <a:rPr lang="es-CO" dirty="0"/>
              <a:t/>
            </a:r>
            <a:br>
              <a:rPr lang="es-CO" dirty="0"/>
            </a:br>
            <a:endParaRPr lang="es-CO" dirty="0"/>
          </a:p>
        </p:txBody>
      </p:sp>
      <p:sp>
        <p:nvSpPr>
          <p:cNvPr id="3" name="2 Subtítulo"/>
          <p:cNvSpPr>
            <a:spLocks noGrp="1"/>
          </p:cNvSpPr>
          <p:nvPr>
            <p:ph type="subTitle" idx="1"/>
          </p:nvPr>
        </p:nvSpPr>
        <p:spPr>
          <a:xfrm>
            <a:off x="1194827" y="1224337"/>
            <a:ext cx="6984776" cy="528600"/>
          </a:xfrm>
        </p:spPr>
        <p:txBody>
          <a:bodyPr>
            <a:normAutofit/>
          </a:bodyPr>
          <a:lstStyle/>
          <a:p>
            <a:r>
              <a:rPr lang="es-CO" dirty="0" smtClean="0"/>
              <a:t>TIPOS DE SUELOS-PROCESOS EROSIVOS DESAPARICION</a:t>
            </a:r>
          </a:p>
          <a:p>
            <a:endParaRPr lang="es-CO" dirty="0"/>
          </a:p>
        </p:txBody>
      </p:sp>
      <p:sp>
        <p:nvSpPr>
          <p:cNvPr id="5" name="4 Llamada de flecha a la derecha"/>
          <p:cNvSpPr/>
          <p:nvPr/>
        </p:nvSpPr>
        <p:spPr>
          <a:xfrm>
            <a:off x="1729105" y="1556792"/>
            <a:ext cx="3888432" cy="1152128"/>
          </a:xfrm>
          <a:prstGeom prst="rightArrowCallout">
            <a:avLst>
              <a:gd name="adj1" fmla="val 25000"/>
              <a:gd name="adj2" fmla="val 25000"/>
              <a:gd name="adj3" fmla="val 25000"/>
              <a:gd name="adj4" fmla="val 864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
            </a:pPr>
            <a:r>
              <a:rPr lang="es-CO" sz="2000" b="1" dirty="0" smtClean="0">
                <a:latin typeface="Aharoni" panose="02010803020104030203" pitchFamily="2" charset="-79"/>
                <a:cs typeface="Aharoni" panose="02010803020104030203" pitchFamily="2" charset="-79"/>
              </a:rPr>
              <a:t>Características geotécnicas</a:t>
            </a:r>
          </a:p>
          <a:p>
            <a:pPr marL="285750" indent="-285750">
              <a:buFont typeface="Arial" panose="020B0604020202020204" pitchFamily="34" charset="0"/>
              <a:buChar char="•"/>
            </a:pPr>
            <a:r>
              <a:rPr lang="es-CO" sz="2000" b="1" dirty="0" smtClean="0">
                <a:latin typeface="Aharoni" panose="02010803020104030203" pitchFamily="2" charset="-79"/>
                <a:cs typeface="Aharoni" panose="02010803020104030203" pitchFamily="2" charset="-79"/>
              </a:rPr>
              <a:t>Precipitación</a:t>
            </a:r>
            <a:endParaRPr lang="es-CO" sz="2000" b="1" dirty="0">
              <a:latin typeface="Aharoni" panose="02010803020104030203" pitchFamily="2" charset="-79"/>
              <a:cs typeface="Aharoni" panose="02010803020104030203" pitchFamily="2" charset="-79"/>
            </a:endParaRPr>
          </a:p>
        </p:txBody>
      </p:sp>
      <p:sp>
        <p:nvSpPr>
          <p:cNvPr id="8" name="7 Proceso alternativo"/>
          <p:cNvSpPr/>
          <p:nvPr/>
        </p:nvSpPr>
        <p:spPr>
          <a:xfrm>
            <a:off x="5656838" y="1772816"/>
            <a:ext cx="2232248" cy="60081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dirty="0" smtClean="0">
                <a:latin typeface="Aharoni" panose="02010803020104030203" pitchFamily="2" charset="-79"/>
                <a:cs typeface="Aharoni" panose="02010803020104030203" pitchFamily="2" charset="-79"/>
              </a:rPr>
              <a:t>cárcavas</a:t>
            </a:r>
            <a:endParaRPr lang="es-CO" sz="2000" dirty="0">
              <a:latin typeface="Aharoni" panose="02010803020104030203" pitchFamily="2" charset="-79"/>
              <a:cs typeface="Aharoni" panose="02010803020104030203" pitchFamily="2" charset="-79"/>
            </a:endParaRPr>
          </a:p>
        </p:txBody>
      </p:sp>
      <p:sp>
        <p:nvSpPr>
          <p:cNvPr id="9" name="8 Proceso alternativo"/>
          <p:cNvSpPr/>
          <p:nvPr/>
        </p:nvSpPr>
        <p:spPr>
          <a:xfrm>
            <a:off x="5366321" y="2852936"/>
            <a:ext cx="2813282" cy="60081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
            </a:pPr>
            <a:r>
              <a:rPr lang="es-CO" sz="2000" dirty="0" smtClean="0">
                <a:latin typeface="Aharoni" panose="02010803020104030203" pitchFamily="2" charset="-79"/>
                <a:cs typeface="Aharoni" panose="02010803020104030203" pitchFamily="2" charset="-79"/>
              </a:rPr>
              <a:t>condiciones de estabilidad</a:t>
            </a:r>
          </a:p>
        </p:txBody>
      </p:sp>
      <p:sp>
        <p:nvSpPr>
          <p:cNvPr id="10" name="9 Flecha abajo"/>
          <p:cNvSpPr/>
          <p:nvPr/>
        </p:nvSpPr>
        <p:spPr>
          <a:xfrm>
            <a:off x="6529806" y="2348880"/>
            <a:ext cx="360040" cy="4947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10 Rectángulo"/>
          <p:cNvSpPr/>
          <p:nvPr/>
        </p:nvSpPr>
        <p:spPr>
          <a:xfrm>
            <a:off x="1427177" y="3501008"/>
            <a:ext cx="7668344" cy="400110"/>
          </a:xfrm>
          <a:prstGeom prst="rect">
            <a:avLst/>
          </a:prstGeom>
        </p:spPr>
        <p:txBody>
          <a:bodyPr wrap="square">
            <a:spAutoFit/>
          </a:bodyPr>
          <a:lstStyle/>
          <a:p>
            <a:pPr marL="342900" indent="-342900">
              <a:buFont typeface="Wingdings" panose="05000000000000000000" pitchFamily="2" charset="2"/>
              <a:buChar char="§"/>
            </a:pPr>
            <a:r>
              <a:rPr lang="es-CO" sz="2000" b="1" dirty="0" smtClean="0">
                <a:solidFill>
                  <a:schemeClr val="tx2"/>
                </a:solidFill>
              </a:rPr>
              <a:t>Ensayos realizados en campo-no existen estudios sector de pirgua</a:t>
            </a:r>
            <a:endParaRPr lang="es-CO" sz="2000" b="1" dirty="0">
              <a:solidFill>
                <a:schemeClr val="tx2"/>
              </a:solidFill>
            </a:endParaRPr>
          </a:p>
        </p:txBody>
      </p:sp>
      <p:sp>
        <p:nvSpPr>
          <p:cNvPr id="14" name="13 Llamada de flecha a la derecha"/>
          <p:cNvSpPr/>
          <p:nvPr/>
        </p:nvSpPr>
        <p:spPr>
          <a:xfrm>
            <a:off x="1768406" y="4005064"/>
            <a:ext cx="4005316" cy="832168"/>
          </a:xfrm>
          <a:prstGeom prst="rightArrowCallout">
            <a:avLst>
              <a:gd name="adj1" fmla="val 25000"/>
              <a:gd name="adj2" fmla="val 25000"/>
              <a:gd name="adj3" fmla="val 25000"/>
              <a:gd name="adj4" fmla="val 864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
            </a:pPr>
            <a:r>
              <a:rPr lang="es-CO" sz="2000" b="1" dirty="0" smtClean="0">
                <a:latin typeface="Aharoni" panose="02010803020104030203" pitchFamily="2" charset="-79"/>
                <a:cs typeface="Aharoni" panose="02010803020104030203" pitchFamily="2" charset="-79"/>
              </a:rPr>
              <a:t>Evaluación </a:t>
            </a:r>
            <a:r>
              <a:rPr lang="es-CO" sz="2000" b="1" dirty="0">
                <a:latin typeface="Aharoni" panose="02010803020104030203" pitchFamily="2" charset="-79"/>
                <a:cs typeface="Aharoni" panose="02010803020104030203" pitchFamily="2" charset="-79"/>
              </a:rPr>
              <a:t>de la pérdida</a:t>
            </a:r>
          </a:p>
        </p:txBody>
      </p:sp>
      <p:sp>
        <p:nvSpPr>
          <p:cNvPr id="15" name="14 Proceso alternativo"/>
          <p:cNvSpPr/>
          <p:nvPr/>
        </p:nvSpPr>
        <p:spPr>
          <a:xfrm>
            <a:off x="5773722" y="3861048"/>
            <a:ext cx="2232248" cy="107195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smtClean="0">
                <a:latin typeface="Aharoni" panose="02010803020104030203" pitchFamily="2" charset="-79"/>
                <a:cs typeface="Aharoni" panose="02010803020104030203" pitchFamily="2" charset="-79"/>
              </a:rPr>
              <a:t>Precipitación </a:t>
            </a:r>
            <a:r>
              <a:rPr lang="es-CO" sz="2000" b="1" dirty="0">
                <a:latin typeface="Aharoni" panose="02010803020104030203" pitchFamily="2" charset="-79"/>
                <a:cs typeface="Aharoni" panose="02010803020104030203" pitchFamily="2" charset="-79"/>
              </a:rPr>
              <a:t>T</a:t>
            </a:r>
            <a:r>
              <a:rPr lang="es-CO" sz="2000" b="1" dirty="0" smtClean="0">
                <a:latin typeface="Aharoni" panose="02010803020104030203" pitchFamily="2" charset="-79"/>
                <a:cs typeface="Aharoni" panose="02010803020104030203" pitchFamily="2" charset="-79"/>
              </a:rPr>
              <a:t>opográficas</a:t>
            </a:r>
            <a:endParaRPr lang="es-CO" sz="2000" b="1" dirty="0">
              <a:latin typeface="Aharoni" panose="02010803020104030203" pitchFamily="2" charset="-79"/>
              <a:cs typeface="Aharoni" panose="02010803020104030203" pitchFamily="2" charset="-79"/>
            </a:endParaRPr>
          </a:p>
        </p:txBody>
      </p:sp>
      <p:sp>
        <p:nvSpPr>
          <p:cNvPr id="17" name="16 Proceso alternativo"/>
          <p:cNvSpPr/>
          <p:nvPr/>
        </p:nvSpPr>
        <p:spPr>
          <a:xfrm>
            <a:off x="3851920" y="5085184"/>
            <a:ext cx="4218859" cy="1532106"/>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
            </a:pPr>
            <a:r>
              <a:rPr lang="es-CO" sz="2000" b="1" dirty="0" smtClean="0">
                <a:latin typeface="Aharoni" panose="02010803020104030203" pitchFamily="2" charset="-79"/>
                <a:cs typeface="Aharoni" panose="02010803020104030203" pitchFamily="2" charset="-79"/>
              </a:rPr>
              <a:t>Relación </a:t>
            </a:r>
            <a:r>
              <a:rPr lang="es-CO" sz="2000" b="1" dirty="0">
                <a:latin typeface="Aharoni" panose="02010803020104030203" pitchFamily="2" charset="-79"/>
                <a:cs typeface="Aharoni" panose="02010803020104030203" pitchFamily="2" charset="-79"/>
              </a:rPr>
              <a:t>entre </a:t>
            </a:r>
            <a:r>
              <a:rPr lang="es-CO" sz="2000" b="1" dirty="0" smtClean="0">
                <a:latin typeface="Aharoni" panose="02010803020104030203" pitchFamily="2" charset="-79"/>
                <a:cs typeface="Aharoni" panose="02010803020104030203" pitchFamily="2" charset="-79"/>
              </a:rPr>
              <a:t>fenómeno </a:t>
            </a:r>
            <a:r>
              <a:rPr lang="es-CO" sz="2000" b="1" dirty="0">
                <a:latin typeface="Aharoni" panose="02010803020104030203" pitchFamily="2" charset="-79"/>
                <a:cs typeface="Aharoni" panose="02010803020104030203" pitchFamily="2" charset="-79"/>
              </a:rPr>
              <a:t>de la erosión del suelo y el tipo de material encontrado en la (</a:t>
            </a:r>
            <a:r>
              <a:rPr lang="es-CO" sz="2000" b="1" dirty="0" err="1">
                <a:latin typeface="Aharoni" panose="02010803020104030203" pitchFamily="2" charset="-79"/>
                <a:cs typeface="Aharoni" panose="02010803020104030203" pitchFamily="2" charset="-79"/>
              </a:rPr>
              <a:t>Tst</a:t>
            </a:r>
            <a:r>
              <a:rPr lang="es-CO" sz="2000" b="1" dirty="0">
                <a:latin typeface="Aharoni" panose="02010803020104030203" pitchFamily="2" charset="-79"/>
                <a:cs typeface="Aharoni" panose="02010803020104030203" pitchFamily="2" charset="-79"/>
              </a:rPr>
              <a:t>)</a:t>
            </a:r>
          </a:p>
        </p:txBody>
      </p:sp>
      <p:sp>
        <p:nvSpPr>
          <p:cNvPr id="18" name="17 Flecha abajo"/>
          <p:cNvSpPr/>
          <p:nvPr/>
        </p:nvSpPr>
        <p:spPr>
          <a:xfrm rot="5400000">
            <a:off x="3313281" y="5603855"/>
            <a:ext cx="360040" cy="4947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9" name="18 Proceso alternativo"/>
          <p:cNvSpPr/>
          <p:nvPr/>
        </p:nvSpPr>
        <p:spPr>
          <a:xfrm>
            <a:off x="1013671" y="5550832"/>
            <a:ext cx="2232248" cy="60081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dirty="0" smtClean="0">
                <a:latin typeface="Aharoni" panose="02010803020104030203" pitchFamily="2" charset="-79"/>
                <a:cs typeface="Aharoni" panose="02010803020104030203" pitchFamily="2" charset="-79"/>
              </a:rPr>
              <a:t>Modelo-canal</a:t>
            </a:r>
            <a:endParaRPr lang="es-CO" sz="2000" dirty="0">
              <a:latin typeface="Aharoni" panose="02010803020104030203" pitchFamily="2" charset="-79"/>
              <a:cs typeface="Aharoni" panose="02010803020104030203" pitchFamily="2" charset="-79"/>
            </a:endParaRPr>
          </a:p>
        </p:txBody>
      </p:sp>
      <p:sp>
        <p:nvSpPr>
          <p:cNvPr id="20" name="19 Flecha abajo"/>
          <p:cNvSpPr/>
          <p:nvPr/>
        </p:nvSpPr>
        <p:spPr>
          <a:xfrm rot="10800000">
            <a:off x="2784847" y="4953451"/>
            <a:ext cx="360040" cy="4947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1234583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203848" y="188640"/>
            <a:ext cx="3188693"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MATERIALES Y METODOS</a:t>
            </a:r>
            <a:endParaRPr lang="es-CO" sz="2000" b="1" dirty="0">
              <a:latin typeface="Aharoni" panose="02010803020104030203" pitchFamily="2" charset="-79"/>
              <a:cs typeface="Aharoni" panose="02010803020104030203" pitchFamily="2" charset="-79"/>
            </a:endParaRPr>
          </a:p>
        </p:txBody>
      </p:sp>
      <p:sp>
        <p:nvSpPr>
          <p:cNvPr id="7" name="6 Rectángulo"/>
          <p:cNvSpPr/>
          <p:nvPr/>
        </p:nvSpPr>
        <p:spPr>
          <a:xfrm>
            <a:off x="2484612" y="573914"/>
            <a:ext cx="4615366" cy="400110"/>
          </a:xfrm>
          <a:prstGeom prst="rect">
            <a:avLst/>
          </a:prstGeom>
        </p:spPr>
        <p:txBody>
          <a:bodyPr wrap="none">
            <a:spAutoFit/>
          </a:bodyPr>
          <a:lstStyle/>
          <a:p>
            <a:pPr lvl="1"/>
            <a:r>
              <a:rPr lang="es-ES" sz="2000" b="1" dirty="0">
                <a:latin typeface="Aharoni" panose="02010803020104030203" pitchFamily="2" charset="-79"/>
                <a:cs typeface="Aharoni" panose="02010803020104030203" pitchFamily="2" charset="-79"/>
              </a:rPr>
              <a:t>DELIMITACIÓN ÁREA DE ESTUDIO</a:t>
            </a:r>
            <a:endParaRPr lang="es-CO" sz="2000" b="1" dirty="0">
              <a:latin typeface="Aharoni" panose="02010803020104030203" pitchFamily="2" charset="-79"/>
              <a:cs typeface="Aharoni" panose="02010803020104030203" pitchFamily="2" charset="-79"/>
            </a:endParaRPr>
          </a:p>
        </p:txBody>
      </p:sp>
      <p:pic>
        <p:nvPicPr>
          <p:cNvPr id="542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1252656" y="1988840"/>
            <a:ext cx="7079278" cy="32032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Rectángulo"/>
          <p:cNvSpPr/>
          <p:nvPr/>
        </p:nvSpPr>
        <p:spPr>
          <a:xfrm>
            <a:off x="3995936" y="5733256"/>
            <a:ext cx="1819857" cy="369332"/>
          </a:xfrm>
          <a:prstGeom prst="rect">
            <a:avLst/>
          </a:prstGeom>
        </p:spPr>
        <p:txBody>
          <a:bodyPr wrap="none">
            <a:spAutoFit/>
          </a:bodyPr>
          <a:lstStyle/>
          <a:p>
            <a:r>
              <a:rPr lang="es-ES" b="1" dirty="0"/>
              <a:t>Fuente</a:t>
            </a:r>
            <a:r>
              <a:rPr lang="es-ES" dirty="0"/>
              <a:t>: El Autor.</a:t>
            </a:r>
            <a:endParaRPr lang="es-CO" dirty="0"/>
          </a:p>
        </p:txBody>
      </p:sp>
      <p:sp>
        <p:nvSpPr>
          <p:cNvPr id="3" name="2 Rectángulo"/>
          <p:cNvSpPr/>
          <p:nvPr/>
        </p:nvSpPr>
        <p:spPr>
          <a:xfrm>
            <a:off x="683568" y="1031859"/>
            <a:ext cx="7648366" cy="369332"/>
          </a:xfrm>
          <a:prstGeom prst="rect">
            <a:avLst/>
          </a:prstGeom>
        </p:spPr>
        <p:txBody>
          <a:bodyPr wrap="square">
            <a:spAutoFit/>
          </a:bodyPr>
          <a:lstStyle/>
          <a:p>
            <a:r>
              <a:rPr lang="es-ES" b="1" dirty="0"/>
              <a:t>Fotografía 4</a:t>
            </a:r>
            <a:r>
              <a:rPr lang="es-CO" b="1" dirty="0"/>
              <a:t>. </a:t>
            </a:r>
            <a:r>
              <a:rPr lang="es-CO" dirty="0"/>
              <a:t>Presencia  erosión laminar y pérdida de vegetación barrio Asís</a:t>
            </a:r>
          </a:p>
        </p:txBody>
      </p:sp>
    </p:spTree>
    <p:extLst>
      <p:ext uri="{BB962C8B-B14F-4D97-AF65-F5344CB8AC3E}">
        <p14:creationId xmlns:p14="http://schemas.microsoft.com/office/powerpoint/2010/main" val="803283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203848" y="188640"/>
            <a:ext cx="3188693"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MATERIALES Y METODOS</a:t>
            </a:r>
            <a:endParaRPr lang="es-CO" sz="2000" b="1" dirty="0">
              <a:latin typeface="Aharoni" panose="02010803020104030203" pitchFamily="2" charset="-79"/>
              <a:cs typeface="Aharoni" panose="02010803020104030203" pitchFamily="2" charset="-79"/>
            </a:endParaRPr>
          </a:p>
        </p:txBody>
      </p:sp>
      <p:sp>
        <p:nvSpPr>
          <p:cNvPr id="7" name="6 Rectángulo"/>
          <p:cNvSpPr/>
          <p:nvPr/>
        </p:nvSpPr>
        <p:spPr>
          <a:xfrm>
            <a:off x="2484612" y="573914"/>
            <a:ext cx="4615366" cy="400110"/>
          </a:xfrm>
          <a:prstGeom prst="rect">
            <a:avLst/>
          </a:prstGeom>
        </p:spPr>
        <p:txBody>
          <a:bodyPr wrap="none">
            <a:spAutoFit/>
          </a:bodyPr>
          <a:lstStyle/>
          <a:p>
            <a:pPr lvl="1"/>
            <a:r>
              <a:rPr lang="es-ES" sz="2000" b="1" dirty="0">
                <a:latin typeface="Aharoni" panose="02010803020104030203" pitchFamily="2" charset="-79"/>
                <a:cs typeface="Aharoni" panose="02010803020104030203" pitchFamily="2" charset="-79"/>
              </a:rPr>
              <a:t>DELIMITACIÓN ÁREA DE ESTUDIO</a:t>
            </a:r>
            <a:endParaRPr lang="es-CO" sz="2000" b="1" dirty="0">
              <a:latin typeface="Aharoni" panose="02010803020104030203" pitchFamily="2" charset="-79"/>
              <a:cs typeface="Aharoni" panose="02010803020104030203" pitchFamily="2" charset="-79"/>
            </a:endParaRPr>
          </a:p>
        </p:txBody>
      </p:sp>
      <p:sp>
        <p:nvSpPr>
          <p:cNvPr id="2" name="1 Rectángulo"/>
          <p:cNvSpPr/>
          <p:nvPr/>
        </p:nvSpPr>
        <p:spPr>
          <a:xfrm>
            <a:off x="3882366" y="5363924"/>
            <a:ext cx="1819857" cy="369332"/>
          </a:xfrm>
          <a:prstGeom prst="rect">
            <a:avLst/>
          </a:prstGeom>
        </p:spPr>
        <p:txBody>
          <a:bodyPr wrap="none">
            <a:spAutoFit/>
          </a:bodyPr>
          <a:lstStyle/>
          <a:p>
            <a:r>
              <a:rPr lang="es-ES" b="1" dirty="0"/>
              <a:t>Fuente</a:t>
            </a:r>
            <a:r>
              <a:rPr lang="es-ES" dirty="0"/>
              <a:t>: El Autor.</a:t>
            </a:r>
            <a:endParaRPr lang="es-CO" dirty="0"/>
          </a:p>
        </p:txBody>
      </p:sp>
      <p:sp>
        <p:nvSpPr>
          <p:cNvPr id="4" name="3 Rectángulo"/>
          <p:cNvSpPr/>
          <p:nvPr/>
        </p:nvSpPr>
        <p:spPr>
          <a:xfrm>
            <a:off x="333864" y="1268760"/>
            <a:ext cx="8054560" cy="369332"/>
          </a:xfrm>
          <a:prstGeom prst="rect">
            <a:avLst/>
          </a:prstGeom>
        </p:spPr>
        <p:txBody>
          <a:bodyPr wrap="square">
            <a:spAutoFit/>
          </a:bodyPr>
          <a:lstStyle/>
          <a:p>
            <a:r>
              <a:rPr lang="es-ES" b="1" dirty="0"/>
              <a:t>Fotografía 5.</a:t>
            </a:r>
            <a:r>
              <a:rPr lang="es-ES" dirty="0"/>
              <a:t> Se evidencia perdida de material en masa debido a erosión por lluvia</a:t>
            </a:r>
            <a:endParaRPr lang="es-CO" dirty="0"/>
          </a:p>
        </p:txBody>
      </p:sp>
      <p:pic>
        <p:nvPicPr>
          <p:cNvPr id="552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5" y="2348880"/>
            <a:ext cx="5520455" cy="2726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351885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203848" y="188640"/>
            <a:ext cx="3188693"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MATERIALES Y METODOS</a:t>
            </a:r>
            <a:endParaRPr lang="es-CO" sz="2000" b="1" dirty="0">
              <a:latin typeface="Aharoni" panose="02010803020104030203" pitchFamily="2" charset="-79"/>
              <a:cs typeface="Aharoni" panose="02010803020104030203" pitchFamily="2" charset="-79"/>
            </a:endParaRPr>
          </a:p>
        </p:txBody>
      </p:sp>
      <p:sp>
        <p:nvSpPr>
          <p:cNvPr id="7" name="6 Rectángulo"/>
          <p:cNvSpPr/>
          <p:nvPr/>
        </p:nvSpPr>
        <p:spPr>
          <a:xfrm>
            <a:off x="2484612" y="573914"/>
            <a:ext cx="4615366" cy="400110"/>
          </a:xfrm>
          <a:prstGeom prst="rect">
            <a:avLst/>
          </a:prstGeom>
        </p:spPr>
        <p:txBody>
          <a:bodyPr wrap="none">
            <a:spAutoFit/>
          </a:bodyPr>
          <a:lstStyle/>
          <a:p>
            <a:pPr lvl="1"/>
            <a:r>
              <a:rPr lang="es-ES" sz="2000" b="1" dirty="0">
                <a:latin typeface="Aharoni" panose="02010803020104030203" pitchFamily="2" charset="-79"/>
                <a:cs typeface="Aharoni" panose="02010803020104030203" pitchFamily="2" charset="-79"/>
              </a:rPr>
              <a:t>DELIMITACIÓN ÁREA DE ESTUDIO</a:t>
            </a:r>
            <a:endParaRPr lang="es-CO" sz="2000" b="1" dirty="0">
              <a:latin typeface="Aharoni" panose="02010803020104030203" pitchFamily="2" charset="-79"/>
              <a:cs typeface="Aharoni" panose="02010803020104030203" pitchFamily="2" charset="-79"/>
            </a:endParaRPr>
          </a:p>
        </p:txBody>
      </p:sp>
      <p:sp>
        <p:nvSpPr>
          <p:cNvPr id="2" name="1 Rectángulo"/>
          <p:cNvSpPr/>
          <p:nvPr/>
        </p:nvSpPr>
        <p:spPr>
          <a:xfrm>
            <a:off x="3882366" y="5363924"/>
            <a:ext cx="1819857" cy="369332"/>
          </a:xfrm>
          <a:prstGeom prst="rect">
            <a:avLst/>
          </a:prstGeom>
        </p:spPr>
        <p:txBody>
          <a:bodyPr wrap="none">
            <a:spAutoFit/>
          </a:bodyPr>
          <a:lstStyle/>
          <a:p>
            <a:r>
              <a:rPr lang="es-ES" b="1" dirty="0"/>
              <a:t>Fuente</a:t>
            </a:r>
            <a:r>
              <a:rPr lang="es-ES" dirty="0"/>
              <a:t>: El Autor.</a:t>
            </a:r>
            <a:endParaRPr lang="es-CO" dirty="0"/>
          </a:p>
        </p:txBody>
      </p:sp>
      <p:sp>
        <p:nvSpPr>
          <p:cNvPr id="4" name="3 Rectángulo"/>
          <p:cNvSpPr/>
          <p:nvPr/>
        </p:nvSpPr>
        <p:spPr>
          <a:xfrm>
            <a:off x="244606" y="1268760"/>
            <a:ext cx="8702632" cy="369332"/>
          </a:xfrm>
          <a:prstGeom prst="rect">
            <a:avLst/>
          </a:prstGeom>
        </p:spPr>
        <p:txBody>
          <a:bodyPr wrap="square">
            <a:spAutoFit/>
          </a:bodyPr>
          <a:lstStyle/>
          <a:p>
            <a:r>
              <a:rPr lang="es-ES" b="1" dirty="0"/>
              <a:t>Fotografía 6.</a:t>
            </a:r>
            <a:r>
              <a:rPr lang="es-ES" dirty="0"/>
              <a:t> Presencia de surcos en la doble calzada Bogotá- Sogamoso ubicada k 14+300</a:t>
            </a:r>
            <a:endParaRPr lang="es-CO" i="1" dirty="0"/>
          </a:p>
        </p:txBody>
      </p:sp>
      <p:pic>
        <p:nvPicPr>
          <p:cNvPr id="563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276872"/>
            <a:ext cx="8297335" cy="2736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529217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203848" y="188640"/>
            <a:ext cx="3188693"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MATERIALES Y METODOS</a:t>
            </a:r>
            <a:endParaRPr lang="es-CO" sz="2000" b="1" dirty="0">
              <a:latin typeface="Aharoni" panose="02010803020104030203" pitchFamily="2" charset="-79"/>
              <a:cs typeface="Aharoni" panose="02010803020104030203" pitchFamily="2" charset="-79"/>
            </a:endParaRPr>
          </a:p>
        </p:txBody>
      </p:sp>
      <p:sp>
        <p:nvSpPr>
          <p:cNvPr id="7" name="6 Rectángulo"/>
          <p:cNvSpPr/>
          <p:nvPr/>
        </p:nvSpPr>
        <p:spPr>
          <a:xfrm>
            <a:off x="2484612" y="573914"/>
            <a:ext cx="4615366" cy="400110"/>
          </a:xfrm>
          <a:prstGeom prst="rect">
            <a:avLst/>
          </a:prstGeom>
        </p:spPr>
        <p:txBody>
          <a:bodyPr wrap="none">
            <a:spAutoFit/>
          </a:bodyPr>
          <a:lstStyle/>
          <a:p>
            <a:pPr lvl="1"/>
            <a:r>
              <a:rPr lang="es-ES" sz="2000" b="1" dirty="0">
                <a:latin typeface="Aharoni" panose="02010803020104030203" pitchFamily="2" charset="-79"/>
                <a:cs typeface="Aharoni" panose="02010803020104030203" pitchFamily="2" charset="-79"/>
              </a:rPr>
              <a:t>DELIMITACIÓN ÁREA DE ESTUDIO</a:t>
            </a:r>
            <a:endParaRPr lang="es-CO" sz="2000" b="1" dirty="0">
              <a:latin typeface="Aharoni" panose="02010803020104030203" pitchFamily="2" charset="-79"/>
              <a:cs typeface="Aharoni" panose="02010803020104030203" pitchFamily="2" charset="-79"/>
            </a:endParaRPr>
          </a:p>
        </p:txBody>
      </p:sp>
      <p:sp>
        <p:nvSpPr>
          <p:cNvPr id="2" name="1 Rectángulo"/>
          <p:cNvSpPr/>
          <p:nvPr/>
        </p:nvSpPr>
        <p:spPr>
          <a:xfrm>
            <a:off x="3882366" y="5363924"/>
            <a:ext cx="1819857" cy="369332"/>
          </a:xfrm>
          <a:prstGeom prst="rect">
            <a:avLst/>
          </a:prstGeom>
        </p:spPr>
        <p:txBody>
          <a:bodyPr wrap="none">
            <a:spAutoFit/>
          </a:bodyPr>
          <a:lstStyle/>
          <a:p>
            <a:r>
              <a:rPr lang="es-ES" b="1" dirty="0"/>
              <a:t>Fuente</a:t>
            </a:r>
            <a:r>
              <a:rPr lang="es-ES" dirty="0"/>
              <a:t>: El Autor.</a:t>
            </a:r>
            <a:endParaRPr lang="es-CO" dirty="0"/>
          </a:p>
        </p:txBody>
      </p:sp>
      <p:sp>
        <p:nvSpPr>
          <p:cNvPr id="4" name="3 Rectángulo"/>
          <p:cNvSpPr/>
          <p:nvPr/>
        </p:nvSpPr>
        <p:spPr>
          <a:xfrm>
            <a:off x="244606" y="1268760"/>
            <a:ext cx="8702632" cy="646331"/>
          </a:xfrm>
          <a:prstGeom prst="rect">
            <a:avLst/>
          </a:prstGeom>
        </p:spPr>
        <p:txBody>
          <a:bodyPr wrap="square">
            <a:spAutoFit/>
          </a:bodyPr>
          <a:lstStyle/>
          <a:p>
            <a:r>
              <a:rPr lang="es-ES" dirty="0"/>
              <a:t> </a:t>
            </a:r>
            <a:r>
              <a:rPr lang="es-ES" b="1" dirty="0" smtClean="0"/>
              <a:t>Fotografía </a:t>
            </a:r>
            <a:r>
              <a:rPr lang="es-ES" b="1" dirty="0"/>
              <a:t>7. </a:t>
            </a:r>
            <a:r>
              <a:rPr lang="es-ES" dirty="0"/>
              <a:t>Problemas de remoción en masa doble calzada Bogotá- Sogamoso entrada del relleno.</a:t>
            </a:r>
            <a:endParaRPr lang="es-CO" i="1" dirty="0"/>
          </a:p>
        </p:txBody>
      </p:sp>
      <p:pic>
        <p:nvPicPr>
          <p:cNvPr id="573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860" y="1988840"/>
            <a:ext cx="4968380" cy="3050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2784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203848" y="188640"/>
            <a:ext cx="3188693"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MATERIALES Y METODOS</a:t>
            </a:r>
            <a:endParaRPr lang="es-CO" sz="2000" b="1" dirty="0">
              <a:latin typeface="Aharoni" panose="02010803020104030203" pitchFamily="2" charset="-79"/>
              <a:cs typeface="Aharoni" panose="02010803020104030203" pitchFamily="2" charset="-79"/>
            </a:endParaRPr>
          </a:p>
        </p:txBody>
      </p:sp>
      <p:sp>
        <p:nvSpPr>
          <p:cNvPr id="7" name="6 Rectángulo"/>
          <p:cNvSpPr/>
          <p:nvPr/>
        </p:nvSpPr>
        <p:spPr>
          <a:xfrm>
            <a:off x="2484612" y="573914"/>
            <a:ext cx="4615366" cy="400110"/>
          </a:xfrm>
          <a:prstGeom prst="rect">
            <a:avLst/>
          </a:prstGeom>
        </p:spPr>
        <p:txBody>
          <a:bodyPr wrap="none">
            <a:spAutoFit/>
          </a:bodyPr>
          <a:lstStyle/>
          <a:p>
            <a:pPr lvl="1"/>
            <a:r>
              <a:rPr lang="es-ES" sz="2000" b="1" dirty="0">
                <a:latin typeface="Aharoni" panose="02010803020104030203" pitchFamily="2" charset="-79"/>
                <a:cs typeface="Aharoni" panose="02010803020104030203" pitchFamily="2" charset="-79"/>
              </a:rPr>
              <a:t>DELIMITACIÓN ÁREA DE ESTUDIO</a:t>
            </a:r>
            <a:endParaRPr lang="es-CO" sz="2000" b="1" dirty="0">
              <a:latin typeface="Aharoni" panose="02010803020104030203" pitchFamily="2" charset="-79"/>
              <a:cs typeface="Aharoni" panose="02010803020104030203" pitchFamily="2" charset="-79"/>
            </a:endParaRPr>
          </a:p>
        </p:txBody>
      </p:sp>
      <p:sp>
        <p:nvSpPr>
          <p:cNvPr id="2" name="1 Rectángulo"/>
          <p:cNvSpPr/>
          <p:nvPr/>
        </p:nvSpPr>
        <p:spPr>
          <a:xfrm>
            <a:off x="3882365" y="5751512"/>
            <a:ext cx="1819857" cy="369332"/>
          </a:xfrm>
          <a:prstGeom prst="rect">
            <a:avLst/>
          </a:prstGeom>
        </p:spPr>
        <p:txBody>
          <a:bodyPr wrap="none">
            <a:spAutoFit/>
          </a:bodyPr>
          <a:lstStyle/>
          <a:p>
            <a:r>
              <a:rPr lang="es-ES" b="1" dirty="0"/>
              <a:t>Fuente</a:t>
            </a:r>
            <a:r>
              <a:rPr lang="es-ES" dirty="0"/>
              <a:t>: El Autor.</a:t>
            </a:r>
            <a:endParaRPr lang="es-CO" dirty="0"/>
          </a:p>
        </p:txBody>
      </p:sp>
      <p:sp>
        <p:nvSpPr>
          <p:cNvPr id="4" name="3 Rectángulo"/>
          <p:cNvSpPr/>
          <p:nvPr/>
        </p:nvSpPr>
        <p:spPr>
          <a:xfrm>
            <a:off x="244606" y="1268760"/>
            <a:ext cx="8702632" cy="369332"/>
          </a:xfrm>
          <a:prstGeom prst="rect">
            <a:avLst/>
          </a:prstGeom>
        </p:spPr>
        <p:txBody>
          <a:bodyPr wrap="square">
            <a:spAutoFit/>
          </a:bodyPr>
          <a:lstStyle/>
          <a:p>
            <a:r>
              <a:rPr lang="es-ES" dirty="0"/>
              <a:t> </a:t>
            </a:r>
            <a:r>
              <a:rPr lang="es-ES" b="1" dirty="0"/>
              <a:t>Erosión hídrica superficial</a:t>
            </a:r>
            <a:endParaRPr lang="es-CO" i="1" dirty="0"/>
          </a:p>
        </p:txBody>
      </p:sp>
      <p:sp>
        <p:nvSpPr>
          <p:cNvPr id="3" name="2 Rectángulo"/>
          <p:cNvSpPr/>
          <p:nvPr/>
        </p:nvSpPr>
        <p:spPr>
          <a:xfrm>
            <a:off x="244606" y="1657827"/>
            <a:ext cx="8702632" cy="369332"/>
          </a:xfrm>
          <a:prstGeom prst="rect">
            <a:avLst/>
          </a:prstGeom>
        </p:spPr>
        <p:txBody>
          <a:bodyPr wrap="square">
            <a:spAutoFit/>
          </a:bodyPr>
          <a:lstStyle/>
          <a:p>
            <a:r>
              <a:rPr lang="es-ES" b="1" dirty="0"/>
              <a:t>Fotografía 8.</a:t>
            </a:r>
            <a:r>
              <a:rPr lang="es-ES" dirty="0"/>
              <a:t> Formación de cárcava en la doble calzada - Sogamoso ubicada k 14+600</a:t>
            </a:r>
            <a:endParaRPr lang="es-CO" dirty="0"/>
          </a:p>
        </p:txBody>
      </p:sp>
      <p:pic>
        <p:nvPicPr>
          <p:cNvPr id="583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1562" y="2483148"/>
            <a:ext cx="7573263" cy="30387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55751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203848" y="188640"/>
            <a:ext cx="3188693"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MATERIALES Y METODOS</a:t>
            </a:r>
            <a:endParaRPr lang="es-CO" sz="2000" b="1" dirty="0">
              <a:latin typeface="Aharoni" panose="02010803020104030203" pitchFamily="2" charset="-79"/>
              <a:cs typeface="Aharoni" panose="02010803020104030203" pitchFamily="2" charset="-79"/>
            </a:endParaRPr>
          </a:p>
        </p:txBody>
      </p:sp>
      <p:sp>
        <p:nvSpPr>
          <p:cNvPr id="7" name="6 Rectángulo"/>
          <p:cNvSpPr/>
          <p:nvPr/>
        </p:nvSpPr>
        <p:spPr>
          <a:xfrm>
            <a:off x="2484612" y="573914"/>
            <a:ext cx="4615366" cy="400110"/>
          </a:xfrm>
          <a:prstGeom prst="rect">
            <a:avLst/>
          </a:prstGeom>
        </p:spPr>
        <p:txBody>
          <a:bodyPr wrap="none">
            <a:spAutoFit/>
          </a:bodyPr>
          <a:lstStyle/>
          <a:p>
            <a:pPr lvl="1"/>
            <a:r>
              <a:rPr lang="es-ES" sz="2000" b="1" dirty="0">
                <a:latin typeface="Aharoni" panose="02010803020104030203" pitchFamily="2" charset="-79"/>
                <a:cs typeface="Aharoni" panose="02010803020104030203" pitchFamily="2" charset="-79"/>
              </a:rPr>
              <a:t>DELIMITACIÓN ÁREA DE ESTUDIO</a:t>
            </a:r>
            <a:endParaRPr lang="es-CO" sz="2000" b="1" dirty="0">
              <a:latin typeface="Aharoni" panose="02010803020104030203" pitchFamily="2" charset="-79"/>
              <a:cs typeface="Aharoni" panose="02010803020104030203" pitchFamily="2" charset="-79"/>
            </a:endParaRPr>
          </a:p>
        </p:txBody>
      </p:sp>
      <p:sp>
        <p:nvSpPr>
          <p:cNvPr id="2" name="1 Rectángulo"/>
          <p:cNvSpPr/>
          <p:nvPr/>
        </p:nvSpPr>
        <p:spPr>
          <a:xfrm>
            <a:off x="3882365" y="5751512"/>
            <a:ext cx="1938351" cy="369332"/>
          </a:xfrm>
          <a:prstGeom prst="rect">
            <a:avLst/>
          </a:prstGeom>
        </p:spPr>
        <p:txBody>
          <a:bodyPr wrap="none">
            <a:spAutoFit/>
          </a:bodyPr>
          <a:lstStyle/>
          <a:p>
            <a:r>
              <a:rPr lang="es-ES" b="1" dirty="0">
                <a:latin typeface="Aharoni" panose="02010803020104030203" pitchFamily="2" charset="-79"/>
                <a:cs typeface="Aharoni" panose="02010803020104030203" pitchFamily="2" charset="-79"/>
              </a:rPr>
              <a:t>Fuente</a:t>
            </a:r>
            <a:r>
              <a:rPr lang="es-ES" dirty="0">
                <a:latin typeface="Aharoni" panose="02010803020104030203" pitchFamily="2" charset="-79"/>
                <a:cs typeface="Aharoni" panose="02010803020104030203" pitchFamily="2" charset="-79"/>
              </a:rPr>
              <a:t>: El Autor.</a:t>
            </a:r>
            <a:endParaRPr lang="es-CO" dirty="0">
              <a:latin typeface="Aharoni" panose="02010803020104030203" pitchFamily="2" charset="-79"/>
              <a:cs typeface="Aharoni" panose="02010803020104030203" pitchFamily="2" charset="-79"/>
            </a:endParaRPr>
          </a:p>
        </p:txBody>
      </p:sp>
      <p:sp>
        <p:nvSpPr>
          <p:cNvPr id="4" name="3 Rectángulo"/>
          <p:cNvSpPr/>
          <p:nvPr/>
        </p:nvSpPr>
        <p:spPr>
          <a:xfrm>
            <a:off x="244606" y="991760"/>
            <a:ext cx="8702632" cy="1754326"/>
          </a:xfrm>
          <a:prstGeom prst="rect">
            <a:avLst/>
          </a:prstGeom>
        </p:spPr>
        <p:txBody>
          <a:bodyPr wrap="square">
            <a:spAutoFit/>
          </a:bodyPr>
          <a:lstStyle/>
          <a:p>
            <a:pPr marL="285750" indent="-285750">
              <a:buFont typeface="Arial" panose="020B0604020202020204" pitchFamily="34" charset="0"/>
              <a:buChar char="•"/>
            </a:pPr>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Cárcava por escorrentía sub- </a:t>
            </a:r>
            <a:r>
              <a:rPr lang="es-ES" b="1" dirty="0" smtClean="0">
                <a:latin typeface="Aharoni" panose="02010803020104030203" pitchFamily="2" charset="-79"/>
                <a:cs typeface="Aharoni" panose="02010803020104030203" pitchFamily="2" charset="-79"/>
              </a:rPr>
              <a:t>superficial</a:t>
            </a:r>
          </a:p>
          <a:p>
            <a:pPr marL="285750" indent="-285750">
              <a:buFont typeface="Arial" panose="020B0604020202020204" pitchFamily="34" charset="0"/>
              <a:buChar char="•"/>
            </a:pPr>
            <a:r>
              <a:rPr lang="es-ES" dirty="0">
                <a:latin typeface="Aharoni" panose="02010803020104030203" pitchFamily="2" charset="-79"/>
                <a:cs typeface="Aharoni" panose="02010803020104030203" pitchFamily="2" charset="-79"/>
              </a:rPr>
              <a:t>Proceso erosivo conocido por </a:t>
            </a:r>
            <a:r>
              <a:rPr lang="es-ES" dirty="0" err="1" smtClean="0">
                <a:latin typeface="Aharoni" panose="02010803020104030203" pitchFamily="2" charset="-79"/>
                <a:cs typeface="Aharoni" panose="02010803020104030203" pitchFamily="2" charset="-79"/>
              </a:rPr>
              <a:t>tubificación</a:t>
            </a:r>
            <a:endParaRPr lang="es-ES" dirty="0" smtClean="0">
              <a:latin typeface="Aharoni" panose="02010803020104030203" pitchFamily="2" charset="-79"/>
              <a:cs typeface="Aharoni" panose="02010803020104030203" pitchFamily="2" charset="-79"/>
            </a:endParaRPr>
          </a:p>
          <a:p>
            <a:pPr marL="285750" indent="-285750">
              <a:buFont typeface="Arial" panose="020B0604020202020204" pitchFamily="34" charset="0"/>
              <a:buChar char="•"/>
            </a:pPr>
            <a:r>
              <a:rPr lang="es-ES" dirty="0" smtClean="0">
                <a:latin typeface="Aharoni" panose="02010803020104030203" pitchFamily="2" charset="-79"/>
                <a:cs typeface="Aharoni" panose="02010803020104030203" pitchFamily="2" charset="-79"/>
              </a:rPr>
              <a:t>Se </a:t>
            </a:r>
            <a:r>
              <a:rPr lang="es-ES" dirty="0">
                <a:latin typeface="Aharoni" panose="02010803020104030203" pitchFamily="2" charset="-79"/>
                <a:cs typeface="Aharoni" panose="02010803020104030203" pitchFamily="2" charset="-79"/>
              </a:rPr>
              <a:t>origina en suelos </a:t>
            </a:r>
            <a:r>
              <a:rPr lang="es-ES" dirty="0" smtClean="0">
                <a:latin typeface="Aharoni" panose="02010803020104030203" pitchFamily="2" charset="-79"/>
                <a:cs typeface="Aharoni" panose="02010803020104030203" pitchFamily="2" charset="-79"/>
              </a:rPr>
              <a:t>permeables</a:t>
            </a:r>
          </a:p>
          <a:p>
            <a:pPr marL="285750" indent="-285750">
              <a:buFont typeface="Arial" panose="020B0604020202020204" pitchFamily="34" charset="0"/>
              <a:buChar char="•"/>
            </a:pPr>
            <a:r>
              <a:rPr lang="es-ES" dirty="0" smtClean="0">
                <a:latin typeface="Aharoni" panose="02010803020104030203" pitchFamily="2" charset="-79"/>
                <a:cs typeface="Aharoni" panose="02010803020104030203" pitchFamily="2" charset="-79"/>
              </a:rPr>
              <a:t>Infiltración </a:t>
            </a:r>
            <a:r>
              <a:rPr lang="es-ES" dirty="0">
                <a:latin typeface="Aharoni" panose="02010803020104030203" pitchFamily="2" charset="-79"/>
                <a:cs typeface="Aharoni" panose="02010803020104030203" pitchFamily="2" charset="-79"/>
              </a:rPr>
              <a:t>de lluvia permite el paso </a:t>
            </a:r>
            <a:r>
              <a:rPr lang="es-ES" dirty="0" smtClean="0">
                <a:latin typeface="Aharoni" panose="02010803020104030203" pitchFamily="2" charset="-79"/>
                <a:cs typeface="Aharoni" panose="02010803020104030203" pitchFamily="2" charset="-79"/>
              </a:rPr>
              <a:t>tubos </a:t>
            </a:r>
            <a:r>
              <a:rPr lang="es-ES" dirty="0">
                <a:latin typeface="Aharoni" panose="02010803020104030203" pitchFamily="2" charset="-79"/>
                <a:cs typeface="Aharoni" panose="02010803020104030203" pitchFamily="2" charset="-79"/>
              </a:rPr>
              <a:t>los cuales con el tiempo por la diferencia de peso y material colapsan. </a:t>
            </a:r>
            <a:endParaRPr lang="es-ES" dirty="0" smtClean="0">
              <a:latin typeface="Aharoni" panose="02010803020104030203" pitchFamily="2" charset="-79"/>
              <a:cs typeface="Aharoni" panose="02010803020104030203" pitchFamily="2" charset="-79"/>
            </a:endParaRPr>
          </a:p>
          <a:p>
            <a:endParaRPr lang="es-CO" i="1" dirty="0">
              <a:latin typeface="Aharoni" panose="02010803020104030203" pitchFamily="2" charset="-79"/>
              <a:cs typeface="Aharoni" panose="02010803020104030203" pitchFamily="2" charset="-79"/>
            </a:endParaRPr>
          </a:p>
        </p:txBody>
      </p:sp>
      <p:sp>
        <p:nvSpPr>
          <p:cNvPr id="3" name="2 Rectángulo"/>
          <p:cNvSpPr/>
          <p:nvPr/>
        </p:nvSpPr>
        <p:spPr>
          <a:xfrm>
            <a:off x="244606" y="2475318"/>
            <a:ext cx="8702632" cy="646331"/>
          </a:xfrm>
          <a:prstGeom prst="rect">
            <a:avLst/>
          </a:prstGeom>
        </p:spPr>
        <p:txBody>
          <a:bodyPr wrap="square">
            <a:spAutoFit/>
          </a:bodyPr>
          <a:lstStyle/>
          <a:p>
            <a:r>
              <a:rPr lang="es-ES" b="1" dirty="0">
                <a:latin typeface="Aharoni" panose="02010803020104030203" pitchFamily="2" charset="-79"/>
                <a:cs typeface="Aharoni" panose="02010803020104030203" pitchFamily="2" charset="-79"/>
              </a:rPr>
              <a:t>Fotografía 11</a:t>
            </a:r>
            <a:r>
              <a:rPr lang="es-ES" dirty="0">
                <a:latin typeface="Aharoni" panose="02010803020104030203" pitchFamily="2" charset="-79"/>
                <a:cs typeface="Aharoni" panose="02010803020104030203" pitchFamily="2" charset="-79"/>
              </a:rPr>
              <a:t>. Proceso erosivo por </a:t>
            </a:r>
            <a:r>
              <a:rPr lang="es-ES" dirty="0" err="1">
                <a:latin typeface="Aharoni" panose="02010803020104030203" pitchFamily="2" charset="-79"/>
                <a:cs typeface="Aharoni" panose="02010803020104030203" pitchFamily="2" charset="-79"/>
              </a:rPr>
              <a:t>tubificación</a:t>
            </a:r>
            <a:r>
              <a:rPr lang="es-ES" dirty="0">
                <a:latin typeface="Aharoni" panose="02010803020104030203" pitchFamily="2" charset="-79"/>
                <a:cs typeface="Aharoni" panose="02010803020104030203" pitchFamily="2" charset="-79"/>
              </a:rPr>
              <a:t> vía Bogotá Sogamoso a 200metros del relleno sanitario</a:t>
            </a:r>
            <a:endParaRPr lang="es-CO" dirty="0">
              <a:latin typeface="Aharoni" panose="02010803020104030203" pitchFamily="2" charset="-79"/>
              <a:cs typeface="Aharoni" panose="02010803020104030203" pitchFamily="2" charset="-79"/>
            </a:endParaRPr>
          </a:p>
        </p:txBody>
      </p:sp>
      <p:pic>
        <p:nvPicPr>
          <p:cNvPr id="61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2971" y="3107779"/>
            <a:ext cx="5858643" cy="26437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410098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203848" y="188640"/>
            <a:ext cx="3188693"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MATERIALES Y METODOS</a:t>
            </a:r>
            <a:endParaRPr lang="es-CO" sz="2000" b="1" dirty="0">
              <a:latin typeface="Aharoni" panose="02010803020104030203" pitchFamily="2" charset="-79"/>
              <a:cs typeface="Aharoni" panose="02010803020104030203" pitchFamily="2" charset="-79"/>
            </a:endParaRPr>
          </a:p>
        </p:txBody>
      </p:sp>
      <p:sp>
        <p:nvSpPr>
          <p:cNvPr id="7" name="6 Rectángulo"/>
          <p:cNvSpPr/>
          <p:nvPr/>
        </p:nvSpPr>
        <p:spPr>
          <a:xfrm>
            <a:off x="2484612" y="573914"/>
            <a:ext cx="4615366" cy="400110"/>
          </a:xfrm>
          <a:prstGeom prst="rect">
            <a:avLst/>
          </a:prstGeom>
        </p:spPr>
        <p:txBody>
          <a:bodyPr wrap="none">
            <a:spAutoFit/>
          </a:bodyPr>
          <a:lstStyle/>
          <a:p>
            <a:pPr lvl="1"/>
            <a:r>
              <a:rPr lang="es-ES" sz="2000" b="1" dirty="0">
                <a:latin typeface="Aharoni" panose="02010803020104030203" pitchFamily="2" charset="-79"/>
                <a:cs typeface="Aharoni" panose="02010803020104030203" pitchFamily="2" charset="-79"/>
              </a:rPr>
              <a:t>DELIMITACIÓN ÁREA DE ESTUDIO</a:t>
            </a:r>
            <a:endParaRPr lang="es-CO" sz="2000" b="1" dirty="0">
              <a:latin typeface="Aharoni" panose="02010803020104030203" pitchFamily="2" charset="-79"/>
              <a:cs typeface="Aharoni" panose="02010803020104030203" pitchFamily="2" charset="-79"/>
            </a:endParaRPr>
          </a:p>
        </p:txBody>
      </p:sp>
      <p:sp>
        <p:nvSpPr>
          <p:cNvPr id="4" name="3 Rectángulo"/>
          <p:cNvSpPr/>
          <p:nvPr/>
        </p:nvSpPr>
        <p:spPr>
          <a:xfrm>
            <a:off x="358256" y="974024"/>
            <a:ext cx="8702632" cy="1754326"/>
          </a:xfrm>
          <a:prstGeom prst="rect">
            <a:avLst/>
          </a:prstGeom>
        </p:spPr>
        <p:txBody>
          <a:bodyPr wrap="square">
            <a:spAutoFit/>
          </a:bodyPr>
          <a:lstStyle/>
          <a:p>
            <a:pPr lvl="0"/>
            <a:r>
              <a:rPr lang="es-ES" dirty="0"/>
              <a:t> </a:t>
            </a:r>
            <a:r>
              <a:rPr lang="es-ES" b="1" dirty="0"/>
              <a:t>Sistemas preventivos</a:t>
            </a:r>
            <a:endParaRPr lang="es-CO" dirty="0"/>
          </a:p>
          <a:p>
            <a:pPr marL="285750" indent="-285750">
              <a:buFont typeface="Arial" panose="020B0604020202020204" pitchFamily="34" charset="0"/>
              <a:buChar char="•"/>
            </a:pPr>
            <a:r>
              <a:rPr lang="es-ES" dirty="0"/>
              <a:t>En el corte realizado al terreno, para la ejecución de la doble </a:t>
            </a:r>
            <a:r>
              <a:rPr lang="es-ES" dirty="0" smtClean="0"/>
              <a:t>calzada </a:t>
            </a:r>
          </a:p>
          <a:p>
            <a:pPr marL="285750" indent="-285750">
              <a:buFont typeface="Arial" panose="020B0604020202020204" pitchFamily="34" charset="0"/>
              <a:buChar char="•"/>
            </a:pPr>
            <a:r>
              <a:rPr lang="es-ES" dirty="0"/>
              <a:t>I</a:t>
            </a:r>
            <a:r>
              <a:rPr lang="es-ES" dirty="0" smtClean="0"/>
              <a:t>nestabilidad </a:t>
            </a:r>
          </a:p>
          <a:p>
            <a:pPr marL="285750" indent="-285750">
              <a:buFont typeface="Arial" panose="020B0604020202020204" pitchFamily="34" charset="0"/>
              <a:buChar char="•"/>
            </a:pPr>
            <a:r>
              <a:rPr lang="es-ES" dirty="0"/>
              <a:t>T</a:t>
            </a:r>
            <a:r>
              <a:rPr lang="es-ES" dirty="0" smtClean="0"/>
              <a:t>ierra </a:t>
            </a:r>
            <a:r>
              <a:rPr lang="es-ES" dirty="0"/>
              <a:t>armada </a:t>
            </a:r>
            <a:endParaRPr lang="es-ES" dirty="0" smtClean="0"/>
          </a:p>
          <a:p>
            <a:pPr marL="285750" indent="-285750">
              <a:buFont typeface="Arial" panose="020B0604020202020204" pitchFamily="34" charset="0"/>
              <a:buChar char="•"/>
            </a:pPr>
            <a:r>
              <a:rPr lang="es-ES" dirty="0" smtClean="0"/>
              <a:t>Barreras </a:t>
            </a:r>
            <a:r>
              <a:rPr lang="es-ES" dirty="0"/>
              <a:t>muertas en la parte inferior.</a:t>
            </a:r>
            <a:endParaRPr lang="es-CO" dirty="0"/>
          </a:p>
          <a:p>
            <a:r>
              <a:rPr lang="es-ES" b="1" dirty="0"/>
              <a:t>Fotografía 9</a:t>
            </a:r>
            <a:r>
              <a:rPr lang="es-ES" dirty="0"/>
              <a:t>. Medida de control en procesos erosivos</a:t>
            </a:r>
            <a:endParaRPr lang="es-CO" i="1" dirty="0"/>
          </a:p>
        </p:txBody>
      </p:sp>
      <p:pic>
        <p:nvPicPr>
          <p:cNvPr id="593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496" y="2838738"/>
            <a:ext cx="8422151" cy="29174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7 Rectángulo"/>
          <p:cNvSpPr/>
          <p:nvPr/>
        </p:nvSpPr>
        <p:spPr>
          <a:xfrm>
            <a:off x="3533543" y="6021288"/>
            <a:ext cx="1819857" cy="369332"/>
          </a:xfrm>
          <a:prstGeom prst="rect">
            <a:avLst/>
          </a:prstGeom>
        </p:spPr>
        <p:txBody>
          <a:bodyPr wrap="none">
            <a:spAutoFit/>
          </a:bodyPr>
          <a:lstStyle/>
          <a:p>
            <a:r>
              <a:rPr lang="es-ES" b="1" dirty="0"/>
              <a:t>Fuente</a:t>
            </a:r>
            <a:r>
              <a:rPr lang="es-ES" dirty="0"/>
              <a:t>: El Autor.</a:t>
            </a:r>
            <a:endParaRPr lang="es-CO" dirty="0"/>
          </a:p>
        </p:txBody>
      </p:sp>
    </p:spTree>
    <p:extLst>
      <p:ext uri="{BB962C8B-B14F-4D97-AF65-F5344CB8AC3E}">
        <p14:creationId xmlns:p14="http://schemas.microsoft.com/office/powerpoint/2010/main" val="41333455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203848" y="188640"/>
            <a:ext cx="3188693"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MATERIALES Y METODOS</a:t>
            </a:r>
            <a:endParaRPr lang="es-CO" sz="2000" b="1" dirty="0">
              <a:latin typeface="Aharoni" panose="02010803020104030203" pitchFamily="2" charset="-79"/>
              <a:cs typeface="Aharoni" panose="02010803020104030203" pitchFamily="2" charset="-79"/>
            </a:endParaRPr>
          </a:p>
        </p:txBody>
      </p:sp>
      <p:sp>
        <p:nvSpPr>
          <p:cNvPr id="7" name="6 Rectángulo"/>
          <p:cNvSpPr/>
          <p:nvPr/>
        </p:nvSpPr>
        <p:spPr>
          <a:xfrm>
            <a:off x="2484612" y="573914"/>
            <a:ext cx="4615366" cy="400110"/>
          </a:xfrm>
          <a:prstGeom prst="rect">
            <a:avLst/>
          </a:prstGeom>
        </p:spPr>
        <p:txBody>
          <a:bodyPr wrap="none">
            <a:spAutoFit/>
          </a:bodyPr>
          <a:lstStyle/>
          <a:p>
            <a:pPr lvl="1"/>
            <a:r>
              <a:rPr lang="es-ES" sz="2000" b="1" dirty="0">
                <a:latin typeface="Aharoni" panose="02010803020104030203" pitchFamily="2" charset="-79"/>
                <a:cs typeface="Aharoni" panose="02010803020104030203" pitchFamily="2" charset="-79"/>
              </a:rPr>
              <a:t>DELIMITACIÓN ÁREA DE ESTUDIO</a:t>
            </a:r>
            <a:endParaRPr lang="es-CO" sz="2000" b="1" dirty="0">
              <a:latin typeface="Aharoni" panose="02010803020104030203" pitchFamily="2" charset="-79"/>
              <a:cs typeface="Aharoni" panose="02010803020104030203" pitchFamily="2" charset="-79"/>
            </a:endParaRPr>
          </a:p>
        </p:txBody>
      </p:sp>
      <p:sp>
        <p:nvSpPr>
          <p:cNvPr id="4" name="3 Rectángulo"/>
          <p:cNvSpPr/>
          <p:nvPr/>
        </p:nvSpPr>
        <p:spPr>
          <a:xfrm>
            <a:off x="358256" y="974024"/>
            <a:ext cx="8702632" cy="1200329"/>
          </a:xfrm>
          <a:prstGeom prst="rect">
            <a:avLst/>
          </a:prstGeom>
        </p:spPr>
        <p:txBody>
          <a:bodyPr wrap="square">
            <a:spAutoFit/>
          </a:bodyPr>
          <a:lstStyle/>
          <a:p>
            <a:pPr marL="285750" lvl="0" indent="-285750">
              <a:buFont typeface="Arial" panose="020B0604020202020204" pitchFamily="34" charset="0"/>
              <a:buChar char="•"/>
            </a:pPr>
            <a:r>
              <a:rPr lang="es-CO" b="1" dirty="0" smtClean="0"/>
              <a:t>Vegetació</a:t>
            </a:r>
            <a:r>
              <a:rPr lang="es-CO" dirty="0" smtClean="0"/>
              <a:t>n</a:t>
            </a:r>
          </a:p>
          <a:p>
            <a:r>
              <a:rPr lang="es-ES" b="1" dirty="0" smtClean="0"/>
              <a:t>fotografía </a:t>
            </a:r>
            <a:r>
              <a:rPr lang="es-ES" b="1" dirty="0"/>
              <a:t>10.</a:t>
            </a:r>
            <a:r>
              <a:rPr lang="es-ES" dirty="0"/>
              <a:t> La erosión por lluvia causó pérdida de capa vegetal  variante Bogotá- Sogamoso  k 14+280  </a:t>
            </a:r>
            <a:endParaRPr lang="es-CO" i="1" dirty="0"/>
          </a:p>
          <a:p>
            <a:pPr lvl="0"/>
            <a:endParaRPr lang="es-CO" i="1" dirty="0"/>
          </a:p>
        </p:txBody>
      </p:sp>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2180827"/>
            <a:ext cx="5647601" cy="2547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Rectángulo"/>
          <p:cNvSpPr/>
          <p:nvPr/>
        </p:nvSpPr>
        <p:spPr>
          <a:xfrm>
            <a:off x="3533543" y="5013176"/>
            <a:ext cx="1819857" cy="369332"/>
          </a:xfrm>
          <a:prstGeom prst="rect">
            <a:avLst/>
          </a:prstGeom>
        </p:spPr>
        <p:txBody>
          <a:bodyPr wrap="none">
            <a:spAutoFit/>
          </a:bodyPr>
          <a:lstStyle/>
          <a:p>
            <a:r>
              <a:rPr lang="es-ES" b="1" dirty="0"/>
              <a:t>Fuente</a:t>
            </a:r>
            <a:r>
              <a:rPr lang="es-ES" dirty="0"/>
              <a:t>: El Autor.</a:t>
            </a:r>
            <a:endParaRPr lang="es-CO" dirty="0"/>
          </a:p>
        </p:txBody>
      </p:sp>
    </p:spTree>
    <p:extLst>
      <p:ext uri="{BB962C8B-B14F-4D97-AF65-F5344CB8AC3E}">
        <p14:creationId xmlns:p14="http://schemas.microsoft.com/office/powerpoint/2010/main" val="29191115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180803" y="256866"/>
            <a:ext cx="6814686"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DISEÑO, CONSTRUCCION DEL EQUIPO Y LOS MODELOS</a:t>
            </a:r>
            <a:endParaRPr lang="es-CO" sz="2000" b="1" dirty="0">
              <a:latin typeface="Aharoni" panose="02010803020104030203" pitchFamily="2" charset="-79"/>
              <a:cs typeface="Aharoni" panose="02010803020104030203" pitchFamily="2" charset="-79"/>
            </a:endParaRPr>
          </a:p>
        </p:txBody>
      </p:sp>
      <p:sp>
        <p:nvSpPr>
          <p:cNvPr id="7" name="6 Rectángulo"/>
          <p:cNvSpPr/>
          <p:nvPr/>
        </p:nvSpPr>
        <p:spPr>
          <a:xfrm>
            <a:off x="2577918" y="670060"/>
            <a:ext cx="3145413" cy="400110"/>
          </a:xfrm>
          <a:prstGeom prst="rect">
            <a:avLst/>
          </a:prstGeom>
        </p:spPr>
        <p:txBody>
          <a:bodyPr wrap="none">
            <a:spAutoFit/>
          </a:bodyPr>
          <a:lstStyle/>
          <a:p>
            <a:pPr lvl="1"/>
            <a:r>
              <a:rPr lang="es-ES" sz="2000" b="1" dirty="0">
                <a:latin typeface="Aharoni" panose="02010803020104030203" pitchFamily="2" charset="-79"/>
                <a:cs typeface="Aharoni" panose="02010803020104030203" pitchFamily="2" charset="-79"/>
              </a:rPr>
              <a:t>DISEÑO PRELIMINAR</a:t>
            </a:r>
            <a:endParaRPr lang="es-CO" sz="2000" b="1" dirty="0">
              <a:latin typeface="Aharoni" panose="02010803020104030203" pitchFamily="2" charset="-79"/>
              <a:cs typeface="Aharoni" panose="02010803020104030203" pitchFamily="2" charset="-79"/>
            </a:endParaRPr>
          </a:p>
        </p:txBody>
      </p:sp>
      <p:pic>
        <p:nvPicPr>
          <p:cNvPr id="12" name="11 Imagen"/>
          <p:cNvPicPr/>
          <p:nvPr/>
        </p:nvPicPr>
        <p:blipFill>
          <a:blip r:embed="rId2">
            <a:extLst>
              <a:ext uri="{28A0092B-C50C-407E-A947-70E740481C1C}">
                <a14:useLocalDpi xmlns:a14="http://schemas.microsoft.com/office/drawing/2010/main" val="0"/>
              </a:ext>
            </a:extLst>
          </a:blip>
          <a:srcRect/>
          <a:stretch>
            <a:fillRect/>
          </a:stretch>
        </p:blipFill>
        <p:spPr bwMode="auto">
          <a:xfrm>
            <a:off x="1952859" y="1070170"/>
            <a:ext cx="5021290" cy="3075665"/>
          </a:xfrm>
          <a:prstGeom prst="rect">
            <a:avLst/>
          </a:prstGeom>
          <a:noFill/>
          <a:ln>
            <a:noFill/>
          </a:ln>
        </p:spPr>
      </p:pic>
      <p:sp>
        <p:nvSpPr>
          <p:cNvPr id="2" name="1 Rectángulo"/>
          <p:cNvSpPr/>
          <p:nvPr/>
        </p:nvSpPr>
        <p:spPr>
          <a:xfrm>
            <a:off x="3581649" y="4213868"/>
            <a:ext cx="1938351" cy="369332"/>
          </a:xfrm>
          <a:prstGeom prst="rect">
            <a:avLst/>
          </a:prstGeom>
        </p:spPr>
        <p:txBody>
          <a:bodyPr wrap="none">
            <a:spAutoFit/>
          </a:bodyPr>
          <a:lstStyle/>
          <a:p>
            <a:r>
              <a:rPr lang="es-ES" b="1" dirty="0">
                <a:latin typeface="Aharoni" panose="02010803020104030203" pitchFamily="2" charset="-79"/>
                <a:cs typeface="Aharoni" panose="02010803020104030203" pitchFamily="2" charset="-79"/>
              </a:rPr>
              <a:t>Fuente</a:t>
            </a:r>
            <a:r>
              <a:rPr lang="es-ES" dirty="0">
                <a:latin typeface="Aharoni" panose="02010803020104030203" pitchFamily="2" charset="-79"/>
                <a:cs typeface="Aharoni" panose="02010803020104030203" pitchFamily="2" charset="-79"/>
              </a:rPr>
              <a:t>: El Autor.</a:t>
            </a:r>
            <a:endParaRPr lang="es-CO" dirty="0">
              <a:latin typeface="Aharoni" panose="02010803020104030203" pitchFamily="2" charset="-79"/>
              <a:cs typeface="Aharoni" panose="02010803020104030203" pitchFamily="2" charset="-79"/>
            </a:endParaRPr>
          </a:p>
        </p:txBody>
      </p:sp>
      <p:sp>
        <p:nvSpPr>
          <p:cNvPr id="3" name="2 Rectángulo"/>
          <p:cNvSpPr/>
          <p:nvPr/>
        </p:nvSpPr>
        <p:spPr>
          <a:xfrm>
            <a:off x="290668" y="4674828"/>
            <a:ext cx="8820472" cy="1754326"/>
          </a:xfrm>
          <a:prstGeom prst="rect">
            <a:avLst/>
          </a:prstGeom>
        </p:spPr>
        <p:txBody>
          <a:bodyPr wrap="square">
            <a:spAutoFit/>
          </a:bodyPr>
          <a:lstStyle/>
          <a:p>
            <a:pPr marL="285750" lvl="0" indent="-285750">
              <a:buFont typeface="Arial" panose="020B0604020202020204" pitchFamily="34" charset="0"/>
              <a:buChar char="•"/>
            </a:pPr>
            <a:r>
              <a:rPr lang="es-ES" dirty="0" smtClean="0">
                <a:latin typeface="Aharoni" panose="02010803020104030203" pitchFamily="2" charset="-79"/>
                <a:cs typeface="Aharoni" panose="02010803020104030203" pitchFamily="2" charset="-79"/>
              </a:rPr>
              <a:t>La </a:t>
            </a:r>
            <a:r>
              <a:rPr lang="es-ES" dirty="0">
                <a:latin typeface="Aharoni" panose="02010803020104030203" pitchFamily="2" charset="-79"/>
                <a:cs typeface="Aharoni" panose="02010803020104030203" pitchFamily="2" charset="-79"/>
              </a:rPr>
              <a:t>zona de carga no es </a:t>
            </a:r>
            <a:r>
              <a:rPr lang="es-ES" dirty="0" smtClean="0">
                <a:latin typeface="Aharoni" panose="02010803020104030203" pitchFamily="2" charset="-79"/>
                <a:cs typeface="Aharoni" panose="02010803020104030203" pitchFamily="2" charset="-79"/>
              </a:rPr>
              <a:t>adecuada.</a:t>
            </a:r>
          </a:p>
          <a:p>
            <a:pPr marL="285750" lvl="0" indent="-285750">
              <a:buFont typeface="Arial" panose="020B0604020202020204" pitchFamily="34" charset="0"/>
              <a:buChar char="•"/>
            </a:pPr>
            <a:r>
              <a:rPr lang="es-ES" dirty="0">
                <a:latin typeface="Aharoni" panose="02010803020104030203" pitchFamily="2" charset="-79"/>
                <a:cs typeface="Aharoni" panose="02010803020104030203" pitchFamily="2" charset="-79"/>
              </a:rPr>
              <a:t> </a:t>
            </a:r>
            <a:r>
              <a:rPr lang="es-ES" dirty="0" smtClean="0">
                <a:latin typeface="Aharoni" panose="02010803020104030203" pitchFamily="2" charset="-79"/>
                <a:cs typeface="Aharoni" panose="02010803020104030203" pitchFamily="2" charset="-79"/>
              </a:rPr>
              <a:t>El </a:t>
            </a:r>
            <a:r>
              <a:rPr lang="es-ES" dirty="0">
                <a:latin typeface="Aharoni" panose="02010803020104030203" pitchFamily="2" charset="-79"/>
                <a:cs typeface="Aharoni" panose="02010803020104030203" pitchFamily="2" charset="-79"/>
              </a:rPr>
              <a:t>sistema de precipitación </a:t>
            </a:r>
            <a:r>
              <a:rPr lang="es-ES" dirty="0" smtClean="0">
                <a:latin typeface="Aharoni" panose="02010803020104030203" pitchFamily="2" charset="-79"/>
                <a:cs typeface="Aharoni" panose="02010803020104030203" pitchFamily="2" charset="-79"/>
              </a:rPr>
              <a:t> presión </a:t>
            </a:r>
            <a:r>
              <a:rPr lang="es-ES" dirty="0">
                <a:latin typeface="Aharoni" panose="02010803020104030203" pitchFamily="2" charset="-79"/>
                <a:cs typeface="Aharoni" panose="02010803020104030203" pitchFamily="2" charset="-79"/>
              </a:rPr>
              <a:t>y no por gravedad </a:t>
            </a:r>
            <a:r>
              <a:rPr lang="es-ES" dirty="0" smtClean="0">
                <a:latin typeface="Aharoni" panose="02010803020104030203" pitchFamily="2" charset="-79"/>
                <a:cs typeface="Aharoni" panose="02010803020104030203" pitchFamily="2" charset="-79"/>
              </a:rPr>
              <a:t>+ </a:t>
            </a:r>
            <a:r>
              <a:rPr lang="es-ES" dirty="0">
                <a:latin typeface="Aharoni" panose="02010803020104030203" pitchFamily="2" charset="-79"/>
                <a:cs typeface="Aharoni" panose="02010803020104030203" pitchFamily="2" charset="-79"/>
              </a:rPr>
              <a:t>volumen </a:t>
            </a:r>
            <a:endParaRPr lang="es-ES" dirty="0" smtClean="0">
              <a:latin typeface="Aharoni" panose="02010803020104030203" pitchFamily="2" charset="-79"/>
              <a:cs typeface="Aharoni" panose="02010803020104030203" pitchFamily="2" charset="-79"/>
            </a:endParaRPr>
          </a:p>
          <a:p>
            <a:pPr lvl="0"/>
            <a:r>
              <a:rPr lang="es-ES" dirty="0" smtClean="0">
                <a:latin typeface="Aharoni" panose="02010803020104030203" pitchFamily="2" charset="-79"/>
                <a:cs typeface="Aharoni" panose="02010803020104030203" pitchFamily="2" charset="-79"/>
              </a:rPr>
              <a:t>la </a:t>
            </a:r>
            <a:r>
              <a:rPr lang="es-ES" dirty="0">
                <a:latin typeface="Aharoni" panose="02010803020104030203" pitchFamily="2" charset="-79"/>
                <a:cs typeface="Aharoni" panose="02010803020104030203" pitchFamily="2" charset="-79"/>
              </a:rPr>
              <a:t>precipitación no llega al terreno en forma vertical. </a:t>
            </a:r>
            <a:endParaRPr lang="es-CO" dirty="0">
              <a:latin typeface="Aharoni" panose="02010803020104030203" pitchFamily="2" charset="-79"/>
              <a:cs typeface="Aharoni" panose="02010803020104030203" pitchFamily="2" charset="-79"/>
            </a:endParaRPr>
          </a:p>
          <a:p>
            <a:pPr marL="285750" indent="-285750">
              <a:buFont typeface="Arial" panose="020B0604020202020204" pitchFamily="34" charset="0"/>
              <a:buChar char="•"/>
            </a:pPr>
            <a:r>
              <a:rPr lang="es-ES" dirty="0">
                <a:latin typeface="Aharoni" panose="02010803020104030203" pitchFamily="2" charset="-79"/>
                <a:cs typeface="Aharoni" panose="02010803020104030203" pitchFamily="2" charset="-79"/>
              </a:rPr>
              <a:t> </a:t>
            </a:r>
            <a:r>
              <a:rPr lang="es-ES" dirty="0" smtClean="0">
                <a:latin typeface="Aharoni" panose="02010803020104030203" pitchFamily="2" charset="-79"/>
                <a:cs typeface="Aharoni" panose="02010803020104030203" pitchFamily="2" charset="-79"/>
              </a:rPr>
              <a:t>La </a:t>
            </a:r>
            <a:r>
              <a:rPr lang="es-ES" dirty="0">
                <a:latin typeface="Aharoni" panose="02010803020104030203" pitchFamily="2" charset="-79"/>
                <a:cs typeface="Aharoni" panose="02010803020104030203" pitchFamily="2" charset="-79"/>
              </a:rPr>
              <a:t>zona de carga presentaría inundación, debido a la falta de pendiente y ducto de desagüe.</a:t>
            </a:r>
            <a:endParaRPr lang="es-CO" dirty="0">
              <a:latin typeface="Aharoni" panose="02010803020104030203" pitchFamily="2" charset="-79"/>
              <a:cs typeface="Aharoni" panose="02010803020104030203" pitchFamily="2" charset="-79"/>
            </a:endParaRPr>
          </a:p>
          <a:p>
            <a:pPr marL="285750" indent="-285750">
              <a:buFont typeface="Arial" panose="020B0604020202020204" pitchFamily="34" charset="0"/>
              <a:buChar char="•"/>
            </a:pPr>
            <a:r>
              <a:rPr lang="es-ES" dirty="0">
                <a:latin typeface="Aharoni" panose="02010803020104030203" pitchFamily="2" charset="-79"/>
                <a:cs typeface="Aharoni" panose="02010803020104030203" pitchFamily="2" charset="-79"/>
              </a:rPr>
              <a:t> </a:t>
            </a:r>
            <a:r>
              <a:rPr lang="es-ES" dirty="0" smtClean="0">
                <a:latin typeface="Aharoni" panose="02010803020104030203" pitchFamily="2" charset="-79"/>
                <a:cs typeface="Aharoni" panose="02010803020104030203" pitchFamily="2" charset="-79"/>
              </a:rPr>
              <a:t>El </a:t>
            </a:r>
            <a:r>
              <a:rPr lang="es-ES" dirty="0">
                <a:latin typeface="Aharoni" panose="02010803020104030203" pitchFamily="2" charset="-79"/>
                <a:cs typeface="Aharoni" panose="02010803020104030203" pitchFamily="2" charset="-79"/>
              </a:rPr>
              <a:t>vidrio de </a:t>
            </a:r>
            <a:r>
              <a:rPr lang="es-ES" dirty="0" smtClean="0">
                <a:latin typeface="Aharoni" panose="02010803020104030203" pitchFamily="2" charset="-79"/>
                <a:cs typeface="Aharoni" panose="02010803020104030203" pitchFamily="2" charset="-79"/>
              </a:rPr>
              <a:t>seguridad</a:t>
            </a:r>
            <a:endParaRPr lang="es-CO"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8179202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180803" y="256866"/>
            <a:ext cx="6814686"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DISEÑO, CONSTRUCCION DEL EQUIPO Y LOS MODELOS</a:t>
            </a:r>
            <a:endParaRPr lang="es-CO" sz="2000" b="1" dirty="0">
              <a:latin typeface="Aharoni" panose="02010803020104030203" pitchFamily="2" charset="-79"/>
              <a:cs typeface="Aharoni" panose="02010803020104030203" pitchFamily="2" charset="-79"/>
            </a:endParaRPr>
          </a:p>
        </p:txBody>
      </p:sp>
      <p:sp>
        <p:nvSpPr>
          <p:cNvPr id="7" name="6 Rectángulo"/>
          <p:cNvSpPr/>
          <p:nvPr/>
        </p:nvSpPr>
        <p:spPr>
          <a:xfrm>
            <a:off x="2577918" y="670060"/>
            <a:ext cx="2356735" cy="400110"/>
          </a:xfrm>
          <a:prstGeom prst="rect">
            <a:avLst/>
          </a:prstGeom>
        </p:spPr>
        <p:txBody>
          <a:bodyPr wrap="none">
            <a:spAutoFit/>
          </a:bodyPr>
          <a:lstStyle/>
          <a:p>
            <a:pPr lvl="1"/>
            <a:r>
              <a:rPr lang="es-ES" sz="2000" b="1" dirty="0" smtClean="0">
                <a:latin typeface="Aharoni" panose="02010803020104030203" pitchFamily="2" charset="-79"/>
                <a:cs typeface="Aharoni" panose="02010803020104030203" pitchFamily="2" charset="-79"/>
              </a:rPr>
              <a:t>DISEÑO FINAL</a:t>
            </a:r>
            <a:endParaRPr lang="es-CO" sz="2000" b="1" dirty="0">
              <a:latin typeface="Aharoni" panose="02010803020104030203" pitchFamily="2" charset="-79"/>
              <a:cs typeface="Aharoni" panose="02010803020104030203" pitchFamily="2" charset="-79"/>
            </a:endParaRPr>
          </a:p>
        </p:txBody>
      </p:sp>
      <p:sp>
        <p:nvSpPr>
          <p:cNvPr id="2" name="1 Rectángulo"/>
          <p:cNvSpPr/>
          <p:nvPr/>
        </p:nvSpPr>
        <p:spPr>
          <a:xfrm>
            <a:off x="3581647" y="4025633"/>
            <a:ext cx="1938351" cy="369332"/>
          </a:xfrm>
          <a:prstGeom prst="rect">
            <a:avLst/>
          </a:prstGeom>
        </p:spPr>
        <p:txBody>
          <a:bodyPr wrap="none">
            <a:spAutoFit/>
          </a:bodyPr>
          <a:lstStyle/>
          <a:p>
            <a:r>
              <a:rPr lang="es-ES" b="1" dirty="0">
                <a:latin typeface="Aharoni" panose="02010803020104030203" pitchFamily="2" charset="-79"/>
                <a:cs typeface="Aharoni" panose="02010803020104030203" pitchFamily="2" charset="-79"/>
              </a:rPr>
              <a:t>Fuente</a:t>
            </a:r>
            <a:r>
              <a:rPr lang="es-ES" dirty="0">
                <a:latin typeface="Aharoni" panose="02010803020104030203" pitchFamily="2" charset="-79"/>
                <a:cs typeface="Aharoni" panose="02010803020104030203" pitchFamily="2" charset="-79"/>
              </a:rPr>
              <a:t>: El Autor.</a:t>
            </a:r>
            <a:endParaRPr lang="es-CO" dirty="0">
              <a:latin typeface="Aharoni" panose="02010803020104030203" pitchFamily="2" charset="-79"/>
              <a:cs typeface="Aharoni" panose="02010803020104030203" pitchFamily="2" charset="-79"/>
            </a:endParaRPr>
          </a:p>
        </p:txBody>
      </p:sp>
      <p:sp>
        <p:nvSpPr>
          <p:cNvPr id="3" name="2 Rectángulo"/>
          <p:cNvSpPr/>
          <p:nvPr/>
        </p:nvSpPr>
        <p:spPr>
          <a:xfrm>
            <a:off x="290668" y="4674828"/>
            <a:ext cx="8820472" cy="369332"/>
          </a:xfrm>
          <a:prstGeom prst="rect">
            <a:avLst/>
          </a:prstGeom>
        </p:spPr>
        <p:txBody>
          <a:bodyPr wrap="square">
            <a:spAutoFit/>
          </a:bodyPr>
          <a:lstStyle/>
          <a:p>
            <a:pPr marL="285750" lvl="0" indent="-285750">
              <a:buFont typeface="Arial" panose="020B0604020202020204" pitchFamily="34" charset="0"/>
              <a:buChar char="•"/>
            </a:pPr>
            <a:r>
              <a:rPr lang="es-ES" dirty="0" smtClean="0">
                <a:latin typeface="Aharoni" panose="02010803020104030203" pitchFamily="2" charset="-79"/>
                <a:cs typeface="Aharoni" panose="02010803020104030203" pitchFamily="2" charset="-79"/>
              </a:rPr>
              <a:t>La </a:t>
            </a:r>
            <a:r>
              <a:rPr lang="es-ES" dirty="0">
                <a:latin typeface="Aharoni" panose="02010803020104030203" pitchFamily="2" charset="-79"/>
                <a:cs typeface="Aharoni" panose="02010803020104030203" pitchFamily="2" charset="-79"/>
              </a:rPr>
              <a:t>zona de </a:t>
            </a:r>
            <a:r>
              <a:rPr lang="es-ES" dirty="0" smtClean="0">
                <a:latin typeface="Aharoni" panose="02010803020104030203" pitchFamily="2" charset="-79"/>
                <a:cs typeface="Aharoni" panose="02010803020104030203" pitchFamily="2" charset="-79"/>
              </a:rPr>
              <a:t>carga.</a:t>
            </a:r>
            <a:endParaRPr lang="es-CO" dirty="0">
              <a:latin typeface="Aharoni" panose="02010803020104030203" pitchFamily="2" charset="-79"/>
              <a:cs typeface="Aharoni" panose="02010803020104030203" pitchFamily="2" charset="-79"/>
            </a:endParaRPr>
          </a:p>
        </p:txBody>
      </p:sp>
      <p:pic>
        <p:nvPicPr>
          <p:cNvPr id="8" name="7 Imagen"/>
          <p:cNvPicPr/>
          <p:nvPr/>
        </p:nvPicPr>
        <p:blipFill rotWithShape="1">
          <a:blip r:embed="rId2"/>
          <a:srcRect l="6941" t="17949" r="25354" b="18648"/>
          <a:stretch/>
        </p:blipFill>
        <p:spPr bwMode="auto">
          <a:xfrm>
            <a:off x="2048606" y="1135683"/>
            <a:ext cx="5004435" cy="2706370"/>
          </a:xfrm>
          <a:prstGeom prst="rect">
            <a:avLst/>
          </a:prstGeom>
          <a:ln>
            <a:noFill/>
          </a:ln>
          <a:extLst>
            <a:ext uri="{53640926-AAD7-44D8-BBD7-CCE9431645EC}">
              <a14:shadowObscured xmlns:a14="http://schemas.microsoft.com/office/drawing/2010/main"/>
            </a:ext>
          </a:extLst>
        </p:spPr>
      </p:pic>
      <p:pic>
        <p:nvPicPr>
          <p:cNvPr id="9" name="8 Imagen"/>
          <p:cNvPicPr/>
          <p:nvPr/>
        </p:nvPicPr>
        <p:blipFill rotWithShape="1">
          <a:blip r:embed="rId3"/>
          <a:srcRect l="12040" t="19146" r="21105" b="23665"/>
          <a:stretch/>
        </p:blipFill>
        <p:spPr bwMode="auto">
          <a:xfrm>
            <a:off x="949072" y="5044160"/>
            <a:ext cx="3550920" cy="1594485"/>
          </a:xfrm>
          <a:prstGeom prst="rect">
            <a:avLst/>
          </a:prstGeom>
          <a:ln>
            <a:noFill/>
          </a:ln>
          <a:extLst>
            <a:ext uri="{53640926-AAD7-44D8-BBD7-CCE9431645EC}">
              <a14:shadowObscured xmlns:a14="http://schemas.microsoft.com/office/drawing/2010/main"/>
            </a:ext>
          </a:extLst>
        </p:spPr>
      </p:pic>
      <p:pic>
        <p:nvPicPr>
          <p:cNvPr id="10" name="9 Imagen"/>
          <p:cNvPicPr/>
          <p:nvPr/>
        </p:nvPicPr>
        <p:blipFill rotWithShape="1">
          <a:blip r:embed="rId4"/>
          <a:srcRect l="30594" t="25445" r="35270" b="22406"/>
          <a:stretch/>
        </p:blipFill>
        <p:spPr bwMode="auto">
          <a:xfrm>
            <a:off x="4932040" y="5096723"/>
            <a:ext cx="1527175" cy="128460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665184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001414" y="31440"/>
            <a:ext cx="3888432" cy="1224136"/>
          </a:xfrm>
        </p:spPr>
        <p:txBody>
          <a:bodyPr>
            <a:normAutofit/>
          </a:bodyPr>
          <a:lstStyle/>
          <a:p>
            <a:pPr lvl="0"/>
            <a:r>
              <a:rPr lang="es-CO" sz="3100" dirty="0">
                <a:latin typeface="Aharoni" panose="02010803020104030203" pitchFamily="2" charset="-79"/>
                <a:cs typeface="Aharoni" panose="02010803020104030203" pitchFamily="2" charset="-79"/>
              </a:rPr>
              <a:t>INTRODUCCIÓN</a:t>
            </a:r>
            <a:r>
              <a:rPr lang="es-CO" dirty="0"/>
              <a:t/>
            </a:r>
            <a:br>
              <a:rPr lang="es-CO" dirty="0"/>
            </a:br>
            <a:endParaRPr lang="es-CO" dirty="0"/>
          </a:p>
        </p:txBody>
      </p:sp>
      <p:sp>
        <p:nvSpPr>
          <p:cNvPr id="5" name="4 Llamada de flecha a la derecha"/>
          <p:cNvSpPr/>
          <p:nvPr/>
        </p:nvSpPr>
        <p:spPr>
          <a:xfrm>
            <a:off x="1729104" y="2780928"/>
            <a:ext cx="3058919" cy="1152128"/>
          </a:xfrm>
          <a:prstGeom prst="rightArrowCallout">
            <a:avLst>
              <a:gd name="adj1" fmla="val 25000"/>
              <a:gd name="adj2" fmla="val 25000"/>
              <a:gd name="adj3" fmla="val 25000"/>
              <a:gd name="adj4" fmla="val 864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
            </a:pPr>
            <a:r>
              <a:rPr lang="es-CO" sz="2000" b="1" dirty="0" smtClean="0">
                <a:latin typeface="Aharoni" panose="02010803020104030203" pitchFamily="2" charset="-79"/>
                <a:cs typeface="Aharoni" panose="02010803020104030203" pitchFamily="2" charset="-79"/>
              </a:rPr>
              <a:t>Tasa de perdida</a:t>
            </a:r>
            <a:endParaRPr lang="es-CO" sz="2000" b="1" dirty="0">
              <a:latin typeface="Aharoni" panose="02010803020104030203" pitchFamily="2" charset="-79"/>
              <a:cs typeface="Aharoni" panose="02010803020104030203" pitchFamily="2" charset="-79"/>
            </a:endParaRPr>
          </a:p>
        </p:txBody>
      </p:sp>
      <p:sp>
        <p:nvSpPr>
          <p:cNvPr id="15" name="14 Proceso alternativo"/>
          <p:cNvSpPr/>
          <p:nvPr/>
        </p:nvSpPr>
        <p:spPr>
          <a:xfrm>
            <a:off x="4932040" y="1675453"/>
            <a:ext cx="2808312" cy="360040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panose="05000000000000000000" pitchFamily="2" charset="2"/>
              <a:buChar char="§"/>
            </a:pPr>
            <a:r>
              <a:rPr lang="es-CO" sz="2000" b="1" dirty="0" smtClean="0">
                <a:solidFill>
                  <a:srgbClr val="FF0000"/>
                </a:solidFill>
                <a:latin typeface="Aharoni" panose="02010803020104030203" pitchFamily="2" charset="-79"/>
                <a:cs typeface="Aharoni" panose="02010803020104030203" pitchFamily="2" charset="-79"/>
              </a:rPr>
              <a:t>Precipitación</a:t>
            </a:r>
            <a:r>
              <a:rPr lang="es-CO" sz="2000" b="1" dirty="0" smtClean="0">
                <a:latin typeface="Aharoni" panose="02010803020104030203" pitchFamily="2" charset="-79"/>
                <a:cs typeface="Aharoni" panose="02010803020104030203" pitchFamily="2" charset="-79"/>
              </a:rPr>
              <a:t> </a:t>
            </a:r>
          </a:p>
          <a:p>
            <a:pPr marL="342900" indent="-342900" algn="ctr">
              <a:buFont typeface="Arial" panose="020B0604020202020204" pitchFamily="34" charset="0"/>
              <a:buChar char="•"/>
            </a:pPr>
            <a:r>
              <a:rPr lang="es-CO" sz="2000" b="1" dirty="0" smtClean="0">
                <a:latin typeface="Aharoni" panose="02010803020104030203" pitchFamily="2" charset="-79"/>
                <a:cs typeface="Aharoni" panose="02010803020104030203" pitchFamily="2" charset="-79"/>
              </a:rPr>
              <a:t>Viento</a:t>
            </a:r>
          </a:p>
          <a:p>
            <a:pPr marL="342900" indent="-342900" algn="ctr">
              <a:buFont typeface="Arial" panose="020B0604020202020204" pitchFamily="34" charset="0"/>
              <a:buChar char="•"/>
            </a:pPr>
            <a:r>
              <a:rPr lang="es-CO" sz="2000" b="1" dirty="0" smtClean="0">
                <a:latin typeface="Aharoni" panose="02010803020104030203" pitchFamily="2" charset="-79"/>
                <a:cs typeface="Aharoni" panose="02010803020104030203" pitchFamily="2" charset="-79"/>
              </a:rPr>
              <a:t>Temperatura</a:t>
            </a:r>
          </a:p>
          <a:p>
            <a:pPr marL="342900" indent="-342900" algn="ctr">
              <a:buFont typeface="Arial" panose="020B0604020202020204" pitchFamily="34" charset="0"/>
              <a:buChar char="•"/>
            </a:pPr>
            <a:r>
              <a:rPr lang="es-CO" sz="2000" b="1" dirty="0" smtClean="0">
                <a:latin typeface="Aharoni" panose="02010803020104030203" pitchFamily="2" charset="-79"/>
                <a:cs typeface="Aharoni" panose="02010803020104030203" pitchFamily="2" charset="-79"/>
              </a:rPr>
              <a:t>Características del suelo</a:t>
            </a:r>
          </a:p>
          <a:p>
            <a:pPr marL="342900" indent="-342900" algn="ctr">
              <a:buFont typeface="Arial" panose="020B0604020202020204" pitchFamily="34" charset="0"/>
              <a:buChar char="•"/>
            </a:pPr>
            <a:r>
              <a:rPr lang="es-CO" sz="2000" b="1" dirty="0" smtClean="0">
                <a:latin typeface="Aharoni" panose="02010803020104030203" pitchFamily="2" charset="-79"/>
                <a:cs typeface="Aharoni" panose="02010803020104030203" pitchFamily="2" charset="-79"/>
              </a:rPr>
              <a:t>Topográficas</a:t>
            </a:r>
          </a:p>
          <a:p>
            <a:pPr marL="342900" indent="-342900" algn="ctr">
              <a:buFont typeface="Arial" panose="020B0604020202020204" pitchFamily="34" charset="0"/>
              <a:buChar char="•"/>
            </a:pPr>
            <a:r>
              <a:rPr lang="es-CO" sz="2000" b="1" dirty="0" smtClean="0">
                <a:latin typeface="Aharoni" panose="02010803020104030203" pitchFamily="2" charset="-79"/>
                <a:cs typeface="Aharoni" panose="02010803020104030203" pitchFamily="2" charset="-79"/>
              </a:rPr>
              <a:t>Morfología del terreno</a:t>
            </a:r>
          </a:p>
          <a:p>
            <a:pPr marL="342900" indent="-342900" algn="ctr">
              <a:buFont typeface="Arial" panose="020B0604020202020204" pitchFamily="34" charset="0"/>
              <a:buChar char="•"/>
            </a:pPr>
            <a:r>
              <a:rPr lang="es-CO" sz="2000" b="1" dirty="0" smtClean="0">
                <a:solidFill>
                  <a:srgbClr val="FF0000"/>
                </a:solidFill>
                <a:latin typeface="Aharoni" panose="02010803020104030203" pitchFamily="2" charset="-79"/>
                <a:cs typeface="Aharoni" panose="02010803020104030203" pitchFamily="2" charset="-79"/>
              </a:rPr>
              <a:t>Pendiente</a:t>
            </a:r>
          </a:p>
          <a:p>
            <a:pPr marL="342900" indent="-342900" algn="ctr">
              <a:buFont typeface="Arial" panose="020B0604020202020204" pitchFamily="34" charset="0"/>
              <a:buChar char="•"/>
            </a:pPr>
            <a:r>
              <a:rPr lang="es-CO" sz="2000" b="1" dirty="0" smtClean="0">
                <a:latin typeface="Aharoni" panose="02010803020104030203" pitchFamily="2" charset="-79"/>
                <a:cs typeface="Aharoni" panose="02010803020104030203" pitchFamily="2" charset="-79"/>
              </a:rPr>
              <a:t>Uso del suelo</a:t>
            </a:r>
          </a:p>
          <a:p>
            <a:pPr marL="342900" indent="-342900" algn="ctr">
              <a:buFont typeface="Arial" panose="020B0604020202020204" pitchFamily="34" charset="0"/>
              <a:buChar char="•"/>
            </a:pPr>
            <a:endParaRPr lang="es-CO" sz="2000" b="1"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9321909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180803" y="256866"/>
            <a:ext cx="6814686"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DISEÑO, CONSTRUCCION DEL EQUIPO Y LOS MODELOS</a:t>
            </a:r>
            <a:endParaRPr lang="es-CO" sz="2000" b="1" dirty="0">
              <a:latin typeface="Aharoni" panose="02010803020104030203" pitchFamily="2" charset="-79"/>
              <a:cs typeface="Aharoni" panose="02010803020104030203" pitchFamily="2" charset="-79"/>
            </a:endParaRPr>
          </a:p>
        </p:txBody>
      </p:sp>
      <p:sp>
        <p:nvSpPr>
          <p:cNvPr id="3" name="2 Rectángulo"/>
          <p:cNvSpPr/>
          <p:nvPr/>
        </p:nvSpPr>
        <p:spPr>
          <a:xfrm>
            <a:off x="521804" y="1079692"/>
            <a:ext cx="2538028" cy="369332"/>
          </a:xfrm>
          <a:prstGeom prst="rect">
            <a:avLst/>
          </a:prstGeom>
        </p:spPr>
        <p:txBody>
          <a:bodyPr wrap="square">
            <a:spAutoFit/>
          </a:bodyPr>
          <a:lstStyle/>
          <a:p>
            <a:pPr marL="285750" lvl="0" indent="-285750">
              <a:buFont typeface="Arial" panose="020B0604020202020204" pitchFamily="34" charset="0"/>
              <a:buChar char="•"/>
            </a:pPr>
            <a:r>
              <a:rPr lang="es-CO" b="1" dirty="0"/>
              <a:t>Zona de descarga</a:t>
            </a:r>
            <a:r>
              <a:rPr lang="es-ES" dirty="0" smtClean="0">
                <a:latin typeface="Aharoni" panose="02010803020104030203" pitchFamily="2" charset="-79"/>
                <a:cs typeface="Aharoni" panose="02010803020104030203" pitchFamily="2" charset="-79"/>
              </a:rPr>
              <a:t>.</a:t>
            </a:r>
            <a:endParaRPr lang="es-CO" dirty="0">
              <a:latin typeface="Aharoni" panose="02010803020104030203" pitchFamily="2" charset="-79"/>
              <a:cs typeface="Aharoni" panose="02010803020104030203" pitchFamily="2" charset="-79"/>
            </a:endParaRPr>
          </a:p>
        </p:txBody>
      </p:sp>
      <p:pic>
        <p:nvPicPr>
          <p:cNvPr id="11" name="10 Imagen"/>
          <p:cNvPicPr/>
          <p:nvPr/>
        </p:nvPicPr>
        <p:blipFill rotWithShape="1">
          <a:blip r:embed="rId2"/>
          <a:srcRect l="5100" t="18643" r="5807" b="26688"/>
          <a:stretch/>
        </p:blipFill>
        <p:spPr bwMode="auto">
          <a:xfrm>
            <a:off x="1822461" y="1628800"/>
            <a:ext cx="5001260" cy="1725295"/>
          </a:xfrm>
          <a:prstGeom prst="rect">
            <a:avLst/>
          </a:prstGeom>
          <a:ln>
            <a:noFill/>
          </a:ln>
          <a:extLst>
            <a:ext uri="{53640926-AAD7-44D8-BBD7-CCE9431645EC}">
              <a14:shadowObscured xmlns:a14="http://schemas.microsoft.com/office/drawing/2010/main"/>
            </a:ext>
          </a:extLst>
        </p:spPr>
      </p:pic>
      <p:sp>
        <p:nvSpPr>
          <p:cNvPr id="4" name="3 Rectángulo"/>
          <p:cNvSpPr/>
          <p:nvPr/>
        </p:nvSpPr>
        <p:spPr>
          <a:xfrm>
            <a:off x="521804" y="3644377"/>
            <a:ext cx="2484398" cy="369332"/>
          </a:xfrm>
          <a:prstGeom prst="rect">
            <a:avLst/>
          </a:prstGeom>
        </p:spPr>
        <p:txBody>
          <a:bodyPr wrap="none">
            <a:spAutoFit/>
          </a:bodyPr>
          <a:lstStyle/>
          <a:p>
            <a:pPr marL="285750" indent="-285750">
              <a:buFont typeface="Arial" panose="020B0604020202020204" pitchFamily="34" charset="0"/>
              <a:buChar char="•"/>
            </a:pPr>
            <a:r>
              <a:rPr lang="es-CO" b="1" dirty="0"/>
              <a:t>Vidrio de seguridad.</a:t>
            </a:r>
            <a:endParaRPr lang="es-CO" dirty="0"/>
          </a:p>
        </p:txBody>
      </p:sp>
      <p:pic>
        <p:nvPicPr>
          <p:cNvPr id="12" name="11 Imagen"/>
          <p:cNvPicPr/>
          <p:nvPr/>
        </p:nvPicPr>
        <p:blipFill rotWithShape="1">
          <a:blip r:embed="rId3"/>
          <a:srcRect l="15765" t="19595" r="18894" b="22297"/>
          <a:stretch/>
        </p:blipFill>
        <p:spPr bwMode="auto">
          <a:xfrm>
            <a:off x="2339752" y="4437112"/>
            <a:ext cx="3121025" cy="1560195"/>
          </a:xfrm>
          <a:prstGeom prst="rect">
            <a:avLst/>
          </a:prstGeom>
          <a:ln>
            <a:noFill/>
          </a:ln>
          <a:extLst>
            <a:ext uri="{53640926-AAD7-44D8-BBD7-CCE9431645EC}">
              <a14:shadowObscured xmlns:a14="http://schemas.microsoft.com/office/drawing/2010/main"/>
            </a:ext>
          </a:extLst>
        </p:spPr>
      </p:pic>
      <p:sp>
        <p:nvSpPr>
          <p:cNvPr id="5" name="4 Rectángulo"/>
          <p:cNvSpPr/>
          <p:nvPr/>
        </p:nvSpPr>
        <p:spPr>
          <a:xfrm>
            <a:off x="3240695" y="6237312"/>
            <a:ext cx="1819857" cy="369332"/>
          </a:xfrm>
          <a:prstGeom prst="rect">
            <a:avLst/>
          </a:prstGeom>
        </p:spPr>
        <p:txBody>
          <a:bodyPr wrap="none">
            <a:spAutoFit/>
          </a:bodyPr>
          <a:lstStyle/>
          <a:p>
            <a:r>
              <a:rPr lang="es-ES" b="1" dirty="0"/>
              <a:t>Fuente</a:t>
            </a:r>
            <a:r>
              <a:rPr lang="es-ES" dirty="0"/>
              <a:t>: El Autor.</a:t>
            </a:r>
            <a:endParaRPr lang="es-CO" dirty="0"/>
          </a:p>
        </p:txBody>
      </p:sp>
      <p:sp>
        <p:nvSpPr>
          <p:cNvPr id="13" name="12 Rectángulo"/>
          <p:cNvSpPr/>
          <p:nvPr/>
        </p:nvSpPr>
        <p:spPr>
          <a:xfrm>
            <a:off x="3006202" y="3459711"/>
            <a:ext cx="1819857" cy="369332"/>
          </a:xfrm>
          <a:prstGeom prst="rect">
            <a:avLst/>
          </a:prstGeom>
        </p:spPr>
        <p:txBody>
          <a:bodyPr wrap="none">
            <a:spAutoFit/>
          </a:bodyPr>
          <a:lstStyle/>
          <a:p>
            <a:r>
              <a:rPr lang="es-ES" b="1" dirty="0"/>
              <a:t>Fuente</a:t>
            </a:r>
            <a:r>
              <a:rPr lang="es-ES" dirty="0"/>
              <a:t>: El Autor.</a:t>
            </a:r>
            <a:endParaRPr lang="es-CO" dirty="0"/>
          </a:p>
        </p:txBody>
      </p:sp>
      <p:sp>
        <p:nvSpPr>
          <p:cNvPr id="14" name="13 Rectángulo"/>
          <p:cNvSpPr/>
          <p:nvPr/>
        </p:nvSpPr>
        <p:spPr>
          <a:xfrm>
            <a:off x="3409778" y="702002"/>
            <a:ext cx="2356735" cy="400110"/>
          </a:xfrm>
          <a:prstGeom prst="rect">
            <a:avLst/>
          </a:prstGeom>
        </p:spPr>
        <p:txBody>
          <a:bodyPr wrap="none">
            <a:spAutoFit/>
          </a:bodyPr>
          <a:lstStyle/>
          <a:p>
            <a:pPr lvl="1"/>
            <a:r>
              <a:rPr lang="es-ES" sz="2000" b="1" dirty="0" smtClean="0">
                <a:latin typeface="Aharoni" panose="02010803020104030203" pitchFamily="2" charset="-79"/>
                <a:cs typeface="Aharoni" panose="02010803020104030203" pitchFamily="2" charset="-79"/>
              </a:rPr>
              <a:t>DISEÑO FINAL</a:t>
            </a:r>
            <a:endParaRPr lang="es-CO" sz="2000" b="1"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5131590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180803" y="256866"/>
            <a:ext cx="6814686"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DISEÑO, CONSTRUCCION DEL EQUIPO Y LOS MODELOS</a:t>
            </a:r>
            <a:endParaRPr lang="es-CO" sz="2000" b="1" dirty="0">
              <a:latin typeface="Aharoni" panose="02010803020104030203" pitchFamily="2" charset="-79"/>
              <a:cs typeface="Aharoni" panose="02010803020104030203" pitchFamily="2" charset="-79"/>
            </a:endParaRPr>
          </a:p>
        </p:txBody>
      </p:sp>
      <p:sp>
        <p:nvSpPr>
          <p:cNvPr id="3" name="2 Rectángulo"/>
          <p:cNvSpPr/>
          <p:nvPr/>
        </p:nvSpPr>
        <p:spPr>
          <a:xfrm>
            <a:off x="521804" y="1079692"/>
            <a:ext cx="2538028" cy="369332"/>
          </a:xfrm>
          <a:prstGeom prst="rect">
            <a:avLst/>
          </a:prstGeom>
        </p:spPr>
        <p:txBody>
          <a:bodyPr wrap="square">
            <a:spAutoFit/>
          </a:bodyPr>
          <a:lstStyle/>
          <a:p>
            <a:pPr marL="285750" lvl="0" indent="-285750">
              <a:buFont typeface="Arial" panose="020B0604020202020204" pitchFamily="34" charset="0"/>
              <a:buChar char="•"/>
            </a:pPr>
            <a:r>
              <a:rPr lang="es-CO" b="1" dirty="0"/>
              <a:t>Gato Hidráulico</a:t>
            </a:r>
            <a:r>
              <a:rPr lang="es-ES" dirty="0" smtClean="0">
                <a:latin typeface="Aharoni" panose="02010803020104030203" pitchFamily="2" charset="-79"/>
                <a:cs typeface="Aharoni" panose="02010803020104030203" pitchFamily="2" charset="-79"/>
              </a:rPr>
              <a:t>.</a:t>
            </a:r>
            <a:endParaRPr lang="es-CO" dirty="0">
              <a:latin typeface="Aharoni" panose="02010803020104030203" pitchFamily="2" charset="-79"/>
              <a:cs typeface="Aharoni" panose="02010803020104030203" pitchFamily="2" charset="-79"/>
            </a:endParaRPr>
          </a:p>
        </p:txBody>
      </p:sp>
      <p:sp>
        <p:nvSpPr>
          <p:cNvPr id="4" name="3 Rectángulo"/>
          <p:cNvSpPr/>
          <p:nvPr/>
        </p:nvSpPr>
        <p:spPr>
          <a:xfrm>
            <a:off x="521804" y="3644377"/>
            <a:ext cx="2044149" cy="369332"/>
          </a:xfrm>
          <a:prstGeom prst="rect">
            <a:avLst/>
          </a:prstGeom>
        </p:spPr>
        <p:txBody>
          <a:bodyPr wrap="none">
            <a:spAutoFit/>
          </a:bodyPr>
          <a:lstStyle/>
          <a:p>
            <a:pPr marL="285750" indent="-285750">
              <a:buFont typeface="Arial" panose="020B0604020202020204" pitchFamily="34" charset="0"/>
              <a:buChar char="•"/>
            </a:pPr>
            <a:r>
              <a:rPr lang="es-ES" b="1" dirty="0"/>
              <a:t>Chasis. Rigidez</a:t>
            </a:r>
            <a:r>
              <a:rPr lang="es-CO" b="1" dirty="0" smtClean="0"/>
              <a:t>.</a:t>
            </a:r>
            <a:endParaRPr lang="es-CO" dirty="0"/>
          </a:p>
        </p:txBody>
      </p:sp>
      <p:sp>
        <p:nvSpPr>
          <p:cNvPr id="5" name="4 Rectángulo"/>
          <p:cNvSpPr/>
          <p:nvPr/>
        </p:nvSpPr>
        <p:spPr>
          <a:xfrm>
            <a:off x="3240695" y="6237312"/>
            <a:ext cx="1819857" cy="369332"/>
          </a:xfrm>
          <a:prstGeom prst="rect">
            <a:avLst/>
          </a:prstGeom>
        </p:spPr>
        <p:txBody>
          <a:bodyPr wrap="none">
            <a:spAutoFit/>
          </a:bodyPr>
          <a:lstStyle/>
          <a:p>
            <a:r>
              <a:rPr lang="es-ES" b="1" dirty="0"/>
              <a:t>Fuente</a:t>
            </a:r>
            <a:r>
              <a:rPr lang="es-ES" dirty="0"/>
              <a:t>: El Autor.</a:t>
            </a:r>
            <a:endParaRPr lang="es-CO" dirty="0"/>
          </a:p>
        </p:txBody>
      </p:sp>
      <p:sp>
        <p:nvSpPr>
          <p:cNvPr id="13" name="12 Rectángulo"/>
          <p:cNvSpPr/>
          <p:nvPr/>
        </p:nvSpPr>
        <p:spPr>
          <a:xfrm>
            <a:off x="3006202" y="3459711"/>
            <a:ext cx="1819857" cy="369332"/>
          </a:xfrm>
          <a:prstGeom prst="rect">
            <a:avLst/>
          </a:prstGeom>
        </p:spPr>
        <p:txBody>
          <a:bodyPr wrap="none">
            <a:spAutoFit/>
          </a:bodyPr>
          <a:lstStyle/>
          <a:p>
            <a:r>
              <a:rPr lang="es-ES" b="1" dirty="0"/>
              <a:t>Fuente</a:t>
            </a:r>
            <a:r>
              <a:rPr lang="es-ES" dirty="0"/>
              <a:t>: El Autor.</a:t>
            </a:r>
            <a:endParaRPr lang="es-CO" dirty="0"/>
          </a:p>
        </p:txBody>
      </p:sp>
      <p:pic>
        <p:nvPicPr>
          <p:cNvPr id="10" name="9 Imagen" descr="http://www.cymaco.com.uy/contentimg/9550/1/d/-Suelo-hidr-ulico-Gato-2t-8-0kg-T30102-.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5130" y="1772816"/>
            <a:ext cx="2995022" cy="1686895"/>
          </a:xfrm>
          <a:prstGeom prst="rect">
            <a:avLst/>
          </a:prstGeom>
          <a:noFill/>
          <a:ln>
            <a:noFill/>
          </a:ln>
        </p:spPr>
      </p:pic>
      <p:pic>
        <p:nvPicPr>
          <p:cNvPr id="14" name="13 Imagen"/>
          <p:cNvPicPr/>
          <p:nvPr/>
        </p:nvPicPr>
        <p:blipFill rotWithShape="1">
          <a:blip r:embed="rId3"/>
          <a:srcRect l="5321" t="22635" r="9167" b="30937"/>
          <a:stretch/>
        </p:blipFill>
        <p:spPr bwMode="auto">
          <a:xfrm>
            <a:off x="2521432" y="4365104"/>
            <a:ext cx="4492625" cy="1731640"/>
          </a:xfrm>
          <a:prstGeom prst="rect">
            <a:avLst/>
          </a:prstGeom>
          <a:ln>
            <a:noFill/>
          </a:ln>
          <a:extLst>
            <a:ext uri="{53640926-AAD7-44D8-BBD7-CCE9431645EC}">
              <a14:shadowObscured xmlns:a14="http://schemas.microsoft.com/office/drawing/2010/main"/>
            </a:ext>
          </a:extLst>
        </p:spPr>
      </p:pic>
      <p:sp>
        <p:nvSpPr>
          <p:cNvPr id="15" name="14 Rectángulo"/>
          <p:cNvSpPr/>
          <p:nvPr/>
        </p:nvSpPr>
        <p:spPr>
          <a:xfrm>
            <a:off x="3322139" y="656976"/>
            <a:ext cx="2356735" cy="400110"/>
          </a:xfrm>
          <a:prstGeom prst="rect">
            <a:avLst/>
          </a:prstGeom>
        </p:spPr>
        <p:txBody>
          <a:bodyPr wrap="none">
            <a:spAutoFit/>
          </a:bodyPr>
          <a:lstStyle/>
          <a:p>
            <a:pPr lvl="1"/>
            <a:r>
              <a:rPr lang="es-ES" sz="2000" b="1" dirty="0" smtClean="0">
                <a:latin typeface="Aharoni" panose="02010803020104030203" pitchFamily="2" charset="-79"/>
                <a:cs typeface="Aharoni" panose="02010803020104030203" pitchFamily="2" charset="-79"/>
              </a:rPr>
              <a:t>DISEÑO FINAL</a:t>
            </a:r>
            <a:endParaRPr lang="es-CO" sz="2000" b="1"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4334381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180803" y="256866"/>
            <a:ext cx="6814686"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DISEÑO, CONSTRUCCION DEL EQUIPO Y LOS MODELOS</a:t>
            </a:r>
            <a:endParaRPr lang="es-CO" sz="2000" b="1" dirty="0">
              <a:latin typeface="Aharoni" panose="02010803020104030203" pitchFamily="2" charset="-79"/>
              <a:cs typeface="Aharoni" panose="02010803020104030203" pitchFamily="2" charset="-79"/>
            </a:endParaRPr>
          </a:p>
        </p:txBody>
      </p:sp>
      <p:sp>
        <p:nvSpPr>
          <p:cNvPr id="3" name="2 Rectángulo"/>
          <p:cNvSpPr/>
          <p:nvPr/>
        </p:nvSpPr>
        <p:spPr>
          <a:xfrm>
            <a:off x="521804" y="1079692"/>
            <a:ext cx="3906180" cy="369332"/>
          </a:xfrm>
          <a:prstGeom prst="rect">
            <a:avLst/>
          </a:prstGeom>
        </p:spPr>
        <p:txBody>
          <a:bodyPr wrap="square">
            <a:spAutoFit/>
          </a:bodyPr>
          <a:lstStyle/>
          <a:p>
            <a:pPr marL="285750" lvl="0" indent="-285750">
              <a:buFont typeface="Arial" panose="020B0604020202020204" pitchFamily="34" charset="0"/>
              <a:buChar char="•"/>
            </a:pPr>
            <a:r>
              <a:rPr lang="es-ES" b="1" dirty="0"/>
              <a:t>Sistema de precipitación</a:t>
            </a:r>
            <a:endParaRPr lang="es-CO" dirty="0">
              <a:latin typeface="Aharoni" panose="02010803020104030203" pitchFamily="2" charset="-79"/>
              <a:cs typeface="Aharoni" panose="02010803020104030203" pitchFamily="2" charset="-79"/>
            </a:endParaRPr>
          </a:p>
        </p:txBody>
      </p:sp>
      <p:sp>
        <p:nvSpPr>
          <p:cNvPr id="13" name="12 Rectángulo"/>
          <p:cNvSpPr/>
          <p:nvPr/>
        </p:nvSpPr>
        <p:spPr>
          <a:xfrm>
            <a:off x="4112921" y="5301208"/>
            <a:ext cx="1819857" cy="369332"/>
          </a:xfrm>
          <a:prstGeom prst="rect">
            <a:avLst/>
          </a:prstGeom>
        </p:spPr>
        <p:txBody>
          <a:bodyPr wrap="none">
            <a:spAutoFit/>
          </a:bodyPr>
          <a:lstStyle/>
          <a:p>
            <a:r>
              <a:rPr lang="es-ES" b="1" dirty="0"/>
              <a:t>Fuente</a:t>
            </a:r>
            <a:r>
              <a:rPr lang="es-ES" dirty="0"/>
              <a:t>: El Autor.</a:t>
            </a:r>
            <a:endParaRPr lang="es-CO" dirty="0"/>
          </a:p>
        </p:txBody>
      </p:sp>
      <p:pic>
        <p:nvPicPr>
          <p:cNvPr id="7180" name="Imagen 289" descr="20150228_150147"/>
          <p:cNvPicPr>
            <a:picLocks noChangeAspect="1" noChangeArrowheads="1"/>
          </p:cNvPicPr>
          <p:nvPr/>
        </p:nvPicPr>
        <p:blipFill>
          <a:blip r:embed="rId2">
            <a:extLst>
              <a:ext uri="{28A0092B-C50C-407E-A947-70E740481C1C}">
                <a14:useLocalDpi xmlns:a14="http://schemas.microsoft.com/office/drawing/2010/main" val="0"/>
              </a:ext>
            </a:extLst>
          </a:blip>
          <a:srcRect l="13402" t="27705" r="44643" b="9593"/>
          <a:stretch>
            <a:fillRect/>
          </a:stretch>
        </p:blipFill>
        <p:spPr bwMode="auto">
          <a:xfrm rot="5400000">
            <a:off x="1025784" y="1706453"/>
            <a:ext cx="3140974" cy="3071055"/>
          </a:xfrm>
          <a:prstGeom prst="rect">
            <a:avLst/>
          </a:prstGeom>
          <a:noFill/>
          <a:extLst>
            <a:ext uri="{909E8E84-426E-40DD-AFC4-6F175D3DCCD1}">
              <a14:hiddenFill xmlns:a14="http://schemas.microsoft.com/office/drawing/2010/main">
                <a:solidFill>
                  <a:srgbClr val="FFFFFF"/>
                </a:solidFill>
              </a14:hiddenFill>
            </a:ext>
          </a:extLst>
        </p:spPr>
      </p:pic>
      <p:sp>
        <p:nvSpPr>
          <p:cNvPr id="18" name="324 Elipse"/>
          <p:cNvSpPr>
            <a:spLocks noChangeArrowheads="1"/>
          </p:cNvSpPr>
          <p:nvPr/>
        </p:nvSpPr>
        <p:spPr bwMode="auto">
          <a:xfrm>
            <a:off x="3939578" y="1671493"/>
            <a:ext cx="1492250" cy="814387"/>
          </a:xfrm>
          <a:prstGeom prst="ellipse">
            <a:avLst/>
          </a:prstGeom>
          <a:solidFill>
            <a:srgbClr val="FFFFFF"/>
          </a:solidFill>
          <a:ln w="12700">
            <a:solidFill>
              <a:srgbClr val="FFC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altLang="zh-CN" sz="900" b="0" i="0" u="none" strike="noStrike" cap="none" normalizeH="0" baseline="0" smtClean="0">
                <a:ln>
                  <a:noFill/>
                </a:ln>
                <a:solidFill>
                  <a:schemeClr val="tx1"/>
                </a:solidFill>
                <a:effectLst/>
                <a:latin typeface="Arial" pitchFamily="34" charset="0"/>
                <a:ea typeface="SimSun" pitchFamily="2" charset="-122"/>
                <a:cs typeface="Times New Roman" pitchFamily="18" charset="0"/>
              </a:rPr>
              <a:t>Tanque de almacenamiento h: 2.20</a:t>
            </a:r>
            <a:endParaRPr kumimoji="0" lang="es-CO" altLang="zh-CN" sz="1800" b="0" i="0" u="none" strike="noStrike" cap="none" normalizeH="0" baseline="0" smtClean="0">
              <a:ln>
                <a:noFill/>
              </a:ln>
              <a:solidFill>
                <a:schemeClr val="tx1"/>
              </a:solidFill>
              <a:effectLst/>
              <a:latin typeface="Arial" pitchFamily="34" charset="0"/>
              <a:cs typeface="Arial" pitchFamily="34" charset="0"/>
            </a:endParaRPr>
          </a:p>
        </p:txBody>
      </p:sp>
      <p:sp>
        <p:nvSpPr>
          <p:cNvPr id="19" name="325 Elipse"/>
          <p:cNvSpPr>
            <a:spLocks noChangeArrowheads="1"/>
          </p:cNvSpPr>
          <p:nvPr/>
        </p:nvSpPr>
        <p:spPr bwMode="auto">
          <a:xfrm>
            <a:off x="271004" y="2883205"/>
            <a:ext cx="1200150" cy="717550"/>
          </a:xfrm>
          <a:prstGeom prst="ellipse">
            <a:avLst/>
          </a:prstGeom>
          <a:solidFill>
            <a:srgbClr val="FFFFFF"/>
          </a:solidFill>
          <a:ln w="12700">
            <a:solidFill>
              <a:srgbClr val="FFC0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altLang="zh-CN" sz="900" b="0" i="0" u="none" strike="noStrike" cap="none" normalizeH="0" baseline="0" dirty="0" smtClean="0">
                <a:ln>
                  <a:noFill/>
                </a:ln>
                <a:solidFill>
                  <a:schemeClr val="tx1"/>
                </a:solidFill>
                <a:effectLst/>
                <a:latin typeface="Arial" pitchFamily="34" charset="0"/>
                <a:ea typeface="SimSun" pitchFamily="2" charset="-122"/>
                <a:cs typeface="Times New Roman" pitchFamily="18" charset="0"/>
              </a:rPr>
              <a:t>Sistema de precipitación h: 0.70 m</a:t>
            </a:r>
            <a:endParaRPr kumimoji="0" lang="es-CO" altLang="zh-CN"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 name="Rectangle 1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1800" b="0" i="0" u="none" strike="noStrike" cap="none" normalizeH="0" baseline="0" smtClean="0">
              <a:ln>
                <a:noFill/>
              </a:ln>
              <a:solidFill>
                <a:schemeClr val="tx1"/>
              </a:solidFill>
              <a:effectLst/>
              <a:latin typeface="Arial" pitchFamily="34" charset="0"/>
              <a:cs typeface="Arial" pitchFamily="34" charset="0"/>
            </a:endParaRPr>
          </a:p>
        </p:txBody>
      </p:sp>
      <p:sp>
        <p:nvSpPr>
          <p:cNvPr id="24" name="Rectangle 21"/>
          <p:cNvSpPr>
            <a:spLocks noChangeArrowheads="1"/>
          </p:cNvSpPr>
          <p:nvPr/>
        </p:nvSpPr>
        <p:spPr bwMode="auto">
          <a:xfrm>
            <a:off x="45085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sp>
        <p:nvSpPr>
          <p:cNvPr id="25" name="Rectangle 22"/>
          <p:cNvSpPr>
            <a:spLocks noChangeArrowheads="1"/>
          </p:cNvSpPr>
          <p:nvPr/>
        </p:nvSpPr>
        <p:spPr bwMode="auto">
          <a:xfrm>
            <a:off x="450850" y="21621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sp>
        <p:nvSpPr>
          <p:cNvPr id="28" name="326 Flecha izquierda"/>
          <p:cNvSpPr/>
          <p:nvPr/>
        </p:nvSpPr>
        <p:spPr>
          <a:xfrm>
            <a:off x="1381402" y="3241980"/>
            <a:ext cx="291465" cy="124460"/>
          </a:xfrm>
          <a:prstGeom prst="leftArrow">
            <a:avLst/>
          </a:prstGeom>
        </p:spPr>
        <p:style>
          <a:lnRef idx="3">
            <a:schemeClr val="lt1"/>
          </a:lnRef>
          <a:fillRef idx="1">
            <a:schemeClr val="accent4"/>
          </a:fillRef>
          <a:effectRef idx="1">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CO"/>
          </a:p>
        </p:txBody>
      </p:sp>
      <p:sp>
        <p:nvSpPr>
          <p:cNvPr id="29" name="323 Flecha izquierda"/>
          <p:cNvSpPr/>
          <p:nvPr/>
        </p:nvSpPr>
        <p:spPr>
          <a:xfrm rot="10800000">
            <a:off x="3648113" y="2016457"/>
            <a:ext cx="291465" cy="124460"/>
          </a:xfrm>
          <a:prstGeom prst="leftArrow">
            <a:avLst/>
          </a:prstGeom>
        </p:spPr>
        <p:style>
          <a:lnRef idx="3">
            <a:schemeClr val="lt1"/>
          </a:lnRef>
          <a:fillRef idx="1">
            <a:schemeClr val="accent4"/>
          </a:fillRef>
          <a:effectRef idx="1">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s-CO"/>
          </a:p>
        </p:txBody>
      </p:sp>
      <p:sp>
        <p:nvSpPr>
          <p:cNvPr id="30" name="29 Rectángulo"/>
          <p:cNvSpPr/>
          <p:nvPr/>
        </p:nvSpPr>
        <p:spPr>
          <a:xfrm>
            <a:off x="3409778" y="702002"/>
            <a:ext cx="2356735" cy="400110"/>
          </a:xfrm>
          <a:prstGeom prst="rect">
            <a:avLst/>
          </a:prstGeom>
        </p:spPr>
        <p:txBody>
          <a:bodyPr wrap="none">
            <a:spAutoFit/>
          </a:bodyPr>
          <a:lstStyle/>
          <a:p>
            <a:pPr lvl="1"/>
            <a:r>
              <a:rPr lang="es-ES" sz="2000" b="1" dirty="0" smtClean="0">
                <a:latin typeface="Aharoni" panose="02010803020104030203" pitchFamily="2" charset="-79"/>
                <a:cs typeface="Aharoni" panose="02010803020104030203" pitchFamily="2" charset="-79"/>
              </a:rPr>
              <a:t>DISEÑO FINAL</a:t>
            </a:r>
            <a:endParaRPr lang="es-CO" sz="2000" b="1" dirty="0">
              <a:latin typeface="Aharoni" panose="02010803020104030203" pitchFamily="2" charset="-79"/>
              <a:cs typeface="Aharoni" panose="02010803020104030203" pitchFamily="2" charset="-79"/>
            </a:endParaRPr>
          </a:p>
        </p:txBody>
      </p:sp>
      <p:pic>
        <p:nvPicPr>
          <p:cNvPr id="31" name="30 Imagen" descr="E:\tesis emily\20150221_091252.jpg"/>
          <p:cNvPicPr/>
          <p:nvPr/>
        </p:nvPicPr>
        <p:blipFill rotWithShape="1">
          <a:blip r:embed="rId3" cstate="print">
            <a:extLst>
              <a:ext uri="{28A0092B-C50C-407E-A947-70E740481C1C}">
                <a14:useLocalDpi xmlns:a14="http://schemas.microsoft.com/office/drawing/2010/main" val="0"/>
              </a:ext>
            </a:extLst>
          </a:blip>
          <a:srcRect l="12740" t="16295" r="25240" b="35397"/>
          <a:stretch/>
        </p:blipFill>
        <p:spPr bwMode="auto">
          <a:xfrm>
            <a:off x="5580113" y="1711617"/>
            <a:ext cx="3018944" cy="3100851"/>
          </a:xfrm>
          <a:prstGeom prst="rect">
            <a:avLst/>
          </a:prstGeom>
          <a:noFill/>
          <a:ln>
            <a:noFill/>
          </a:ln>
          <a:extLst>
            <a:ext uri="{53640926-AAD7-44D8-BBD7-CCE9431645EC}">
              <a14:shadowObscured xmlns:a14="http://schemas.microsoft.com/office/drawing/2010/main"/>
            </a:ext>
          </a:extLst>
        </p:spPr>
      </p:pic>
      <p:sp>
        <p:nvSpPr>
          <p:cNvPr id="26" name="25 Rectángulo"/>
          <p:cNvSpPr/>
          <p:nvPr/>
        </p:nvSpPr>
        <p:spPr>
          <a:xfrm>
            <a:off x="6012160" y="1123626"/>
            <a:ext cx="1687321" cy="369332"/>
          </a:xfrm>
          <a:prstGeom prst="rect">
            <a:avLst/>
          </a:prstGeom>
        </p:spPr>
        <p:txBody>
          <a:bodyPr wrap="none">
            <a:spAutoFit/>
          </a:bodyPr>
          <a:lstStyle/>
          <a:p>
            <a:pPr marL="285750" lvl="0" indent="-285750">
              <a:buFont typeface="Arial" panose="020B0604020202020204" pitchFamily="34" charset="0"/>
              <a:buChar char="•"/>
            </a:pPr>
            <a:r>
              <a:rPr lang="es-ES" b="1" dirty="0"/>
              <a:t>Pluviómetro</a:t>
            </a:r>
            <a:endParaRPr lang="es-CO"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02983183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180803" y="256866"/>
            <a:ext cx="6814686"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DISEÑO, CONSTRUCCION DEL EQUIPO Y LOS MODELOS</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4" name="3 Rectángulo"/>
          <p:cNvSpPr/>
          <p:nvPr/>
        </p:nvSpPr>
        <p:spPr>
          <a:xfrm>
            <a:off x="2330574" y="656976"/>
            <a:ext cx="4572000" cy="400110"/>
          </a:xfrm>
          <a:prstGeom prst="rect">
            <a:avLst/>
          </a:prstGeom>
        </p:spPr>
        <p:txBody>
          <a:bodyPr>
            <a:spAutoFit/>
          </a:bodyPr>
          <a:lstStyle/>
          <a:p>
            <a:pPr lvl="1"/>
            <a:r>
              <a:rPr lang="es-CO" sz="2000" b="1" dirty="0" smtClean="0">
                <a:latin typeface="Aharoni" panose="02010803020104030203" pitchFamily="2" charset="-79"/>
                <a:cs typeface="Aharoni" panose="02010803020104030203" pitchFamily="2" charset="-79"/>
              </a:rPr>
              <a:t>CONSTRUCCION </a:t>
            </a:r>
            <a:r>
              <a:rPr lang="es-CO" sz="2000" b="1" dirty="0">
                <a:latin typeface="Aharoni" panose="02010803020104030203" pitchFamily="2" charset="-79"/>
                <a:cs typeface="Aharoni" panose="02010803020104030203" pitchFamily="2" charset="-79"/>
              </a:rPr>
              <a:t>DEL MODELO</a:t>
            </a:r>
          </a:p>
        </p:txBody>
      </p:sp>
      <p:sp>
        <p:nvSpPr>
          <p:cNvPr id="5" name="4 Rectángulo"/>
          <p:cNvSpPr/>
          <p:nvPr/>
        </p:nvSpPr>
        <p:spPr>
          <a:xfrm>
            <a:off x="239738" y="1102112"/>
            <a:ext cx="8496944" cy="5324535"/>
          </a:xfrm>
          <a:prstGeom prst="rect">
            <a:avLst/>
          </a:prstGeom>
        </p:spPr>
        <p:txBody>
          <a:bodyPr wrap="square">
            <a:spAutoFit/>
          </a:bodyPr>
          <a:lstStyle/>
          <a:p>
            <a:r>
              <a:rPr lang="es-ES" sz="2000" dirty="0" smtClean="0">
                <a:latin typeface="Aharoni" panose="02010803020104030203" pitchFamily="2" charset="-79"/>
                <a:cs typeface="Aharoni" panose="02010803020104030203" pitchFamily="2" charset="-79"/>
              </a:rPr>
              <a:t> </a:t>
            </a:r>
            <a:r>
              <a:rPr lang="es-ES" sz="2000" dirty="0">
                <a:latin typeface="Aharoni" panose="02010803020104030203" pitchFamily="2" charset="-79"/>
                <a:cs typeface="Aharoni" panose="02010803020104030203" pitchFamily="2" charset="-79"/>
              </a:rPr>
              <a:t>Colombia </a:t>
            </a:r>
            <a:endParaRPr lang="es-ES" sz="2000" dirty="0" smtClean="0">
              <a:latin typeface="Aharoni" panose="02010803020104030203" pitchFamily="2" charset="-79"/>
              <a:cs typeface="Aharoni" panose="02010803020104030203" pitchFamily="2" charset="-79"/>
            </a:endParaRPr>
          </a:p>
          <a:p>
            <a:pPr marL="342900" indent="-342900">
              <a:buFont typeface="Arial" panose="020B0604020202020204" pitchFamily="34" charset="0"/>
              <a:buChar char="•"/>
            </a:pPr>
            <a:r>
              <a:rPr lang="es-ES" sz="2000" dirty="0" smtClean="0">
                <a:latin typeface="Aharoni" panose="02010803020104030203" pitchFamily="2" charset="-79"/>
                <a:cs typeface="Aharoni" panose="02010803020104030203" pitchFamily="2" charset="-79"/>
              </a:rPr>
              <a:t>Soporte </a:t>
            </a:r>
            <a:r>
              <a:rPr lang="es-ES" sz="2000" dirty="0">
                <a:latin typeface="Aharoni" panose="02010803020104030203" pitchFamily="2" charset="-79"/>
                <a:cs typeface="Aharoni" panose="02010803020104030203" pitchFamily="2" charset="-79"/>
              </a:rPr>
              <a:t>base perfil americano tipo canal de 1/4”: donde se instala toda la estructura.</a:t>
            </a:r>
            <a:endParaRPr lang="es-CO" sz="2000" dirty="0">
              <a:latin typeface="Aharoni" panose="02010803020104030203" pitchFamily="2" charset="-79"/>
              <a:cs typeface="Aharoni" panose="02010803020104030203" pitchFamily="2" charset="-79"/>
            </a:endParaRPr>
          </a:p>
          <a:p>
            <a:pPr marL="285750" lvl="0" indent="-285750">
              <a:buFont typeface="Arial" panose="020B0604020202020204" pitchFamily="34" charset="0"/>
              <a:buChar char="•"/>
            </a:pPr>
            <a:r>
              <a:rPr lang="es-ES" sz="2000" dirty="0">
                <a:latin typeface="Aharoni" panose="02010803020104030203" pitchFamily="2" charset="-79"/>
                <a:cs typeface="Aharoni" panose="02010803020104030203" pitchFamily="2" charset="-79"/>
              </a:rPr>
              <a:t>Perfil en acero inoxidable en  L ½ ” de3m</a:t>
            </a:r>
            <a:endParaRPr lang="es-CO" sz="2000" dirty="0">
              <a:latin typeface="Aharoni" panose="02010803020104030203" pitchFamily="2" charset="-79"/>
              <a:cs typeface="Aharoni" panose="02010803020104030203" pitchFamily="2" charset="-79"/>
            </a:endParaRPr>
          </a:p>
          <a:p>
            <a:pPr marL="285750" lvl="0" indent="-285750">
              <a:buFont typeface="Arial" panose="020B0604020202020204" pitchFamily="34" charset="0"/>
              <a:buChar char="•"/>
            </a:pPr>
            <a:r>
              <a:rPr lang="es-ES" sz="2000" dirty="0">
                <a:latin typeface="Aharoni" panose="02010803020104030203" pitchFamily="2" charset="-79"/>
                <a:cs typeface="Aharoni" panose="02010803020104030203" pitchFamily="2" charset="-79"/>
              </a:rPr>
              <a:t>Perfil cuadrado de 2 cm * 2cm: utilizado para el confinamiento del vidrio.</a:t>
            </a:r>
            <a:endParaRPr lang="es-CO" sz="2000" dirty="0">
              <a:latin typeface="Aharoni" panose="02010803020104030203" pitchFamily="2" charset="-79"/>
              <a:cs typeface="Aharoni" panose="02010803020104030203" pitchFamily="2" charset="-79"/>
            </a:endParaRPr>
          </a:p>
          <a:p>
            <a:pPr marL="285750" lvl="0" indent="-285750">
              <a:buFont typeface="Arial" panose="020B0604020202020204" pitchFamily="34" charset="0"/>
              <a:buChar char="•"/>
            </a:pPr>
            <a:r>
              <a:rPr lang="es-ES" sz="2000" dirty="0">
                <a:latin typeface="Aharoni" panose="02010803020104030203" pitchFamily="2" charset="-79"/>
                <a:cs typeface="Aharoni" panose="02010803020104030203" pitchFamily="2" charset="-79"/>
              </a:rPr>
              <a:t>2 láminas de vidrio de seguridad de 1.20 m * 0.3 m</a:t>
            </a:r>
            <a:endParaRPr lang="es-CO" sz="2000" dirty="0">
              <a:latin typeface="Aharoni" panose="02010803020104030203" pitchFamily="2" charset="-79"/>
              <a:cs typeface="Aharoni" panose="02010803020104030203" pitchFamily="2" charset="-79"/>
            </a:endParaRPr>
          </a:p>
          <a:p>
            <a:pPr marL="285750" lvl="0" indent="-285750">
              <a:buFont typeface="Arial" panose="020B0604020202020204" pitchFamily="34" charset="0"/>
              <a:buChar char="•"/>
            </a:pPr>
            <a:r>
              <a:rPr lang="es-ES" sz="2000" dirty="0">
                <a:latin typeface="Aharoni" panose="02010803020104030203" pitchFamily="2" charset="-79"/>
                <a:cs typeface="Aharoni" panose="02010803020104030203" pitchFamily="2" charset="-79"/>
              </a:rPr>
              <a:t>Tornillos en acero inoxidable: para unir los perfiles </a:t>
            </a:r>
            <a:endParaRPr lang="es-CO" sz="2000" dirty="0">
              <a:latin typeface="Aharoni" panose="02010803020104030203" pitchFamily="2" charset="-79"/>
              <a:cs typeface="Aharoni" panose="02010803020104030203" pitchFamily="2" charset="-79"/>
            </a:endParaRPr>
          </a:p>
          <a:p>
            <a:pPr marL="285750" lvl="0" indent="-285750">
              <a:buFont typeface="Arial" panose="020B0604020202020204" pitchFamily="34" charset="0"/>
              <a:buChar char="•"/>
            </a:pPr>
            <a:r>
              <a:rPr lang="es-ES" sz="2000" dirty="0">
                <a:latin typeface="Aharoni" panose="02010803020104030203" pitchFamily="2" charset="-79"/>
                <a:cs typeface="Aharoni" panose="02010803020104030203" pitchFamily="2" charset="-79"/>
              </a:rPr>
              <a:t>Perfil de 1* 1/8” (soporte cajas)</a:t>
            </a:r>
            <a:endParaRPr lang="es-CO" sz="2000" dirty="0">
              <a:latin typeface="Aharoni" panose="02010803020104030203" pitchFamily="2" charset="-79"/>
              <a:cs typeface="Aharoni" panose="02010803020104030203" pitchFamily="2" charset="-79"/>
            </a:endParaRPr>
          </a:p>
          <a:p>
            <a:pPr marL="285750" lvl="0" indent="-285750">
              <a:buFont typeface="Arial" panose="020B0604020202020204" pitchFamily="34" charset="0"/>
              <a:buChar char="•"/>
            </a:pPr>
            <a:r>
              <a:rPr lang="es-ES" sz="2000" dirty="0">
                <a:latin typeface="Aharoni" panose="02010803020104030203" pitchFamily="2" charset="-79"/>
                <a:cs typeface="Aharoni" panose="02010803020104030203" pitchFamily="2" charset="-79"/>
              </a:rPr>
              <a:t>Lamina en acero inoxidable</a:t>
            </a:r>
            <a:endParaRPr lang="es-CO" sz="2000" dirty="0">
              <a:latin typeface="Aharoni" panose="02010803020104030203" pitchFamily="2" charset="-79"/>
              <a:cs typeface="Aharoni" panose="02010803020104030203" pitchFamily="2" charset="-79"/>
            </a:endParaRPr>
          </a:p>
          <a:p>
            <a:pPr marL="285750" lvl="0" indent="-285750">
              <a:buFont typeface="Arial" panose="020B0604020202020204" pitchFamily="34" charset="0"/>
              <a:buChar char="•"/>
            </a:pPr>
            <a:r>
              <a:rPr lang="es-ES" sz="2000" dirty="0">
                <a:latin typeface="Aharoni" panose="02010803020104030203" pitchFamily="2" charset="-79"/>
                <a:cs typeface="Aharoni" panose="02010803020104030203" pitchFamily="2" charset="-79"/>
              </a:rPr>
              <a:t>Gato hidráulico.</a:t>
            </a:r>
            <a:endParaRPr lang="es-CO" sz="2000" dirty="0">
              <a:latin typeface="Aharoni" panose="02010803020104030203" pitchFamily="2" charset="-79"/>
              <a:cs typeface="Aharoni" panose="02010803020104030203" pitchFamily="2" charset="-79"/>
            </a:endParaRPr>
          </a:p>
          <a:p>
            <a:pPr marL="285750" lvl="0" indent="-285750">
              <a:buFont typeface="Arial" panose="020B0604020202020204" pitchFamily="34" charset="0"/>
              <a:buChar char="•"/>
            </a:pPr>
            <a:r>
              <a:rPr lang="es-ES" sz="2000" dirty="0">
                <a:latin typeface="Aharoni" panose="02010803020104030203" pitchFamily="2" charset="-79"/>
                <a:cs typeface="Aharoni" panose="02010803020104030203" pitchFamily="2" charset="-79"/>
              </a:rPr>
              <a:t>Empaque para vidrio.</a:t>
            </a:r>
            <a:endParaRPr lang="es-CO" sz="2000" dirty="0">
              <a:latin typeface="Aharoni" panose="02010803020104030203" pitchFamily="2" charset="-79"/>
              <a:cs typeface="Aharoni" panose="02010803020104030203" pitchFamily="2" charset="-79"/>
            </a:endParaRPr>
          </a:p>
          <a:p>
            <a:pPr marL="285750" lvl="0" indent="-285750">
              <a:buFont typeface="Arial" panose="020B0604020202020204" pitchFamily="34" charset="0"/>
              <a:buChar char="•"/>
            </a:pPr>
            <a:r>
              <a:rPr lang="es-ES" sz="2000" dirty="0">
                <a:latin typeface="Aharoni" panose="02010803020104030203" pitchFamily="2" charset="-79"/>
                <a:cs typeface="Aharoni" panose="02010803020104030203" pitchFamily="2" charset="-79"/>
              </a:rPr>
              <a:t>Tubería de media pulgada.</a:t>
            </a:r>
            <a:endParaRPr lang="es-CO" sz="2000" dirty="0">
              <a:latin typeface="Aharoni" panose="02010803020104030203" pitchFamily="2" charset="-79"/>
              <a:cs typeface="Aharoni" panose="02010803020104030203" pitchFamily="2" charset="-79"/>
            </a:endParaRPr>
          </a:p>
          <a:p>
            <a:pPr marL="285750" lvl="0" indent="-285750">
              <a:buFont typeface="Arial" panose="020B0604020202020204" pitchFamily="34" charset="0"/>
              <a:buChar char="•"/>
            </a:pPr>
            <a:r>
              <a:rPr lang="es-ES" sz="2000" dirty="0">
                <a:latin typeface="Aharoni" panose="02010803020104030203" pitchFamily="2" charset="-79"/>
                <a:cs typeface="Aharoni" panose="02010803020104030203" pitchFamily="2" charset="-79"/>
              </a:rPr>
              <a:t>Material de la cárcava.</a:t>
            </a:r>
            <a:endParaRPr lang="es-CO" sz="2000" dirty="0">
              <a:latin typeface="Aharoni" panose="02010803020104030203" pitchFamily="2" charset="-79"/>
              <a:cs typeface="Aharoni" panose="02010803020104030203" pitchFamily="2" charset="-79"/>
            </a:endParaRPr>
          </a:p>
          <a:p>
            <a:pPr marL="285750" lvl="0" indent="-285750">
              <a:buFont typeface="Arial" panose="020B0604020202020204" pitchFamily="34" charset="0"/>
              <a:buChar char="•"/>
            </a:pPr>
            <a:r>
              <a:rPr lang="es-ES" sz="2000" dirty="0">
                <a:latin typeface="Aharoni" panose="02010803020104030203" pitchFamily="2" charset="-79"/>
                <a:cs typeface="Aharoni" panose="02010803020104030203" pitchFamily="2" charset="-79"/>
              </a:rPr>
              <a:t>Pintura anticorrosiva.</a:t>
            </a:r>
            <a:endParaRPr lang="es-CO" sz="2000" dirty="0">
              <a:latin typeface="Aharoni" panose="02010803020104030203" pitchFamily="2" charset="-79"/>
              <a:cs typeface="Aharoni" panose="02010803020104030203" pitchFamily="2" charset="-79"/>
            </a:endParaRPr>
          </a:p>
          <a:p>
            <a:pPr marL="285750" lvl="0" indent="-285750">
              <a:buFont typeface="Arial" panose="020B0604020202020204" pitchFamily="34" charset="0"/>
              <a:buChar char="•"/>
            </a:pPr>
            <a:r>
              <a:rPr lang="es-ES" sz="2000" dirty="0">
                <a:latin typeface="Aharoni" panose="02010803020104030203" pitchFamily="2" charset="-79"/>
                <a:cs typeface="Aharoni" panose="02010803020104030203" pitchFamily="2" charset="-79"/>
              </a:rPr>
              <a:t>Soldadura eléctrica</a:t>
            </a:r>
            <a:endParaRPr lang="es-CO" sz="2000" dirty="0">
              <a:latin typeface="Aharoni" panose="02010803020104030203" pitchFamily="2" charset="-79"/>
              <a:cs typeface="Aharoni" panose="02010803020104030203" pitchFamily="2" charset="-79"/>
            </a:endParaRPr>
          </a:p>
          <a:p>
            <a:endParaRPr lang="es-CO" sz="2000"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0646761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180803" y="256866"/>
            <a:ext cx="6814686"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DISEÑO, CONSTRUCCION DEL EQUIPO Y LOS MODELOS</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4" name="3 Rectángulo"/>
          <p:cNvSpPr/>
          <p:nvPr/>
        </p:nvSpPr>
        <p:spPr>
          <a:xfrm>
            <a:off x="2330574" y="656976"/>
            <a:ext cx="4572000" cy="400110"/>
          </a:xfrm>
          <a:prstGeom prst="rect">
            <a:avLst/>
          </a:prstGeom>
        </p:spPr>
        <p:txBody>
          <a:bodyPr>
            <a:spAutoFit/>
          </a:bodyPr>
          <a:lstStyle/>
          <a:p>
            <a:pPr lvl="1"/>
            <a:r>
              <a:rPr lang="es-CO" sz="2000" b="1" dirty="0" smtClean="0">
                <a:latin typeface="Aharoni" panose="02010803020104030203" pitchFamily="2" charset="-79"/>
                <a:cs typeface="Aharoni" panose="02010803020104030203" pitchFamily="2" charset="-79"/>
              </a:rPr>
              <a:t>CONSTRUCCION </a:t>
            </a:r>
            <a:r>
              <a:rPr lang="es-CO" sz="2000" b="1" dirty="0">
                <a:latin typeface="Aharoni" panose="02010803020104030203" pitchFamily="2" charset="-79"/>
                <a:cs typeface="Aharoni" panose="02010803020104030203" pitchFamily="2" charset="-79"/>
              </a:rPr>
              <a:t>DEL MODELO</a:t>
            </a:r>
          </a:p>
        </p:txBody>
      </p:sp>
      <p:pic>
        <p:nvPicPr>
          <p:cNvPr id="13329" name="Picture 17"/>
          <p:cNvPicPr>
            <a:picLocks noChangeAspect="1" noChangeArrowheads="1"/>
          </p:cNvPicPr>
          <p:nvPr/>
        </p:nvPicPr>
        <p:blipFill rotWithShape="1">
          <a:blip r:embed="rId2">
            <a:extLst>
              <a:ext uri="{28A0092B-C50C-407E-A947-70E740481C1C}">
                <a14:useLocalDpi xmlns:a14="http://schemas.microsoft.com/office/drawing/2010/main" val="0"/>
              </a:ext>
            </a:extLst>
          </a:blip>
          <a:srcRect l="1563" t="22001" r="2500" b="20000"/>
          <a:stretch/>
        </p:blipFill>
        <p:spPr bwMode="auto">
          <a:xfrm>
            <a:off x="155003" y="1628800"/>
            <a:ext cx="8649262" cy="3456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7231422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180803" y="256866"/>
            <a:ext cx="6814686"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DISEÑO, CONSTRUCCION DEL EQUIPO Y LOS MODELOS</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4" name="3 Rectángulo"/>
          <p:cNvSpPr/>
          <p:nvPr/>
        </p:nvSpPr>
        <p:spPr>
          <a:xfrm>
            <a:off x="2330574" y="656976"/>
            <a:ext cx="4572000" cy="400110"/>
          </a:xfrm>
          <a:prstGeom prst="rect">
            <a:avLst/>
          </a:prstGeom>
        </p:spPr>
        <p:txBody>
          <a:bodyPr>
            <a:spAutoFit/>
          </a:bodyPr>
          <a:lstStyle/>
          <a:p>
            <a:pPr lvl="1"/>
            <a:r>
              <a:rPr lang="es-CO" sz="2000" b="1" dirty="0" smtClean="0">
                <a:latin typeface="Aharoni" panose="02010803020104030203" pitchFamily="2" charset="-79"/>
                <a:cs typeface="Aharoni" panose="02010803020104030203" pitchFamily="2" charset="-79"/>
              </a:rPr>
              <a:t>CONSTRUCCION </a:t>
            </a:r>
            <a:r>
              <a:rPr lang="es-CO" sz="2000" b="1" dirty="0">
                <a:latin typeface="Aharoni" panose="02010803020104030203" pitchFamily="2" charset="-79"/>
                <a:cs typeface="Aharoni" panose="02010803020104030203" pitchFamily="2" charset="-79"/>
              </a:rPr>
              <a:t>DEL MODELO</a:t>
            </a:r>
          </a:p>
        </p:txBody>
      </p:sp>
      <p:pic>
        <p:nvPicPr>
          <p:cNvPr id="1536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74" t="24126" r="13751" b="13373"/>
          <a:stretch/>
        </p:blipFill>
        <p:spPr bwMode="auto">
          <a:xfrm>
            <a:off x="555653" y="1196752"/>
            <a:ext cx="8064986" cy="47624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71154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180803" y="256866"/>
            <a:ext cx="6814686"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DISEÑO, CONSTRUCCION DEL EQUIPO Y LOS MODELOS</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4" name="3 Rectángulo"/>
          <p:cNvSpPr/>
          <p:nvPr/>
        </p:nvSpPr>
        <p:spPr>
          <a:xfrm>
            <a:off x="2330574" y="656976"/>
            <a:ext cx="4572000" cy="400110"/>
          </a:xfrm>
          <a:prstGeom prst="rect">
            <a:avLst/>
          </a:prstGeom>
        </p:spPr>
        <p:txBody>
          <a:bodyPr>
            <a:spAutoFit/>
          </a:bodyPr>
          <a:lstStyle/>
          <a:p>
            <a:pPr lvl="1"/>
            <a:r>
              <a:rPr lang="es-CO" sz="2000" b="1" dirty="0" smtClean="0">
                <a:latin typeface="Aharoni" panose="02010803020104030203" pitchFamily="2" charset="-79"/>
                <a:cs typeface="Aharoni" panose="02010803020104030203" pitchFamily="2" charset="-79"/>
              </a:rPr>
              <a:t>CONSTRUCCION </a:t>
            </a:r>
            <a:r>
              <a:rPr lang="es-CO" sz="2000" b="1" dirty="0">
                <a:latin typeface="Aharoni" panose="02010803020104030203" pitchFamily="2" charset="-79"/>
                <a:cs typeface="Aharoni" panose="02010803020104030203" pitchFamily="2" charset="-79"/>
              </a:rPr>
              <a:t>DEL MODELO</a:t>
            </a:r>
          </a:p>
        </p:txBody>
      </p:sp>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299" y="1484784"/>
            <a:ext cx="7286625" cy="4200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676120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180803" y="256866"/>
            <a:ext cx="6814686"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DISEÑO, CONSTRUCCION DEL EQUIPO Y LOS MODELOS</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4" name="3 Rectángulo"/>
          <p:cNvSpPr/>
          <p:nvPr/>
        </p:nvSpPr>
        <p:spPr>
          <a:xfrm>
            <a:off x="2330574" y="656976"/>
            <a:ext cx="4572000" cy="400110"/>
          </a:xfrm>
          <a:prstGeom prst="rect">
            <a:avLst/>
          </a:prstGeom>
        </p:spPr>
        <p:txBody>
          <a:bodyPr>
            <a:spAutoFit/>
          </a:bodyPr>
          <a:lstStyle/>
          <a:p>
            <a:pPr lvl="1"/>
            <a:r>
              <a:rPr lang="es-CO" sz="2000" b="1" dirty="0" smtClean="0">
                <a:latin typeface="Aharoni" panose="02010803020104030203" pitchFamily="2" charset="-79"/>
                <a:cs typeface="Aharoni" panose="02010803020104030203" pitchFamily="2" charset="-79"/>
              </a:rPr>
              <a:t>CONSTRUCCION </a:t>
            </a:r>
            <a:r>
              <a:rPr lang="es-CO" sz="2000" b="1" dirty="0">
                <a:latin typeface="Aharoni" panose="02010803020104030203" pitchFamily="2" charset="-79"/>
                <a:cs typeface="Aharoni" panose="02010803020104030203" pitchFamily="2" charset="-79"/>
              </a:rPr>
              <a:t>DEL MODELO</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850" y="1524000"/>
            <a:ext cx="8388424" cy="381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704431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180803" y="256866"/>
            <a:ext cx="6814686"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DISEÑO, CONSTRUCCION DEL EQUIPO Y LOS MODELOS</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4" name="3 Rectángulo"/>
          <p:cNvSpPr/>
          <p:nvPr/>
        </p:nvSpPr>
        <p:spPr>
          <a:xfrm>
            <a:off x="2330574" y="656976"/>
            <a:ext cx="4572000" cy="400110"/>
          </a:xfrm>
          <a:prstGeom prst="rect">
            <a:avLst/>
          </a:prstGeom>
        </p:spPr>
        <p:txBody>
          <a:bodyPr>
            <a:spAutoFit/>
          </a:bodyPr>
          <a:lstStyle/>
          <a:p>
            <a:pPr lvl="1"/>
            <a:r>
              <a:rPr lang="es-CO" sz="2000" b="1" dirty="0" smtClean="0">
                <a:latin typeface="Aharoni" panose="02010803020104030203" pitchFamily="2" charset="-79"/>
                <a:cs typeface="Aharoni" panose="02010803020104030203" pitchFamily="2" charset="-79"/>
              </a:rPr>
              <a:t>CONSTRUCCION </a:t>
            </a:r>
            <a:r>
              <a:rPr lang="es-CO" sz="2000" b="1" dirty="0">
                <a:latin typeface="Aharoni" panose="02010803020104030203" pitchFamily="2" charset="-79"/>
                <a:cs typeface="Aharoni" panose="02010803020104030203" pitchFamily="2" charset="-79"/>
              </a:rPr>
              <a:t>DEL MODELO</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538" y="1833563"/>
            <a:ext cx="8162925" cy="3190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352750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180803" y="256866"/>
            <a:ext cx="6814686"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DISEÑO, CONSTRUCCION DEL EQUIPO Y LOS MODELOS</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4" name="3 Rectángulo"/>
          <p:cNvSpPr/>
          <p:nvPr/>
        </p:nvSpPr>
        <p:spPr>
          <a:xfrm>
            <a:off x="2330574" y="656976"/>
            <a:ext cx="4572000" cy="400110"/>
          </a:xfrm>
          <a:prstGeom prst="rect">
            <a:avLst/>
          </a:prstGeom>
        </p:spPr>
        <p:txBody>
          <a:bodyPr>
            <a:spAutoFit/>
          </a:bodyPr>
          <a:lstStyle/>
          <a:p>
            <a:pPr lvl="1"/>
            <a:r>
              <a:rPr lang="es-CO" sz="2000" b="1" dirty="0" smtClean="0">
                <a:latin typeface="Aharoni" panose="02010803020104030203" pitchFamily="2" charset="-79"/>
                <a:cs typeface="Aharoni" panose="02010803020104030203" pitchFamily="2" charset="-79"/>
              </a:rPr>
              <a:t>CONSTRUCCION </a:t>
            </a:r>
            <a:r>
              <a:rPr lang="es-CO" sz="2000" b="1" dirty="0">
                <a:latin typeface="Aharoni" panose="02010803020104030203" pitchFamily="2" charset="-79"/>
                <a:cs typeface="Aharoni" panose="02010803020104030203" pitchFamily="2" charset="-79"/>
              </a:rPr>
              <a:t>DEL MODELO</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851" y="1528763"/>
            <a:ext cx="8369622" cy="3800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739297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707904" y="260648"/>
            <a:ext cx="2880320" cy="562880"/>
          </a:xfrm>
        </p:spPr>
        <p:txBody>
          <a:bodyPr>
            <a:noAutofit/>
          </a:bodyPr>
          <a:lstStyle/>
          <a:p>
            <a:pPr lvl="0"/>
            <a:r>
              <a:rPr lang="es-CO" sz="3100" dirty="0">
                <a:latin typeface="Aharoni" panose="02010803020104030203" pitchFamily="2" charset="-79"/>
                <a:cs typeface="Aharoni" panose="02010803020104030203" pitchFamily="2" charset="-79"/>
              </a:rPr>
              <a:t>OBJETIVOS</a:t>
            </a:r>
          </a:p>
        </p:txBody>
      </p:sp>
      <p:sp>
        <p:nvSpPr>
          <p:cNvPr id="15" name="14 Proceso alternativo"/>
          <p:cNvSpPr/>
          <p:nvPr/>
        </p:nvSpPr>
        <p:spPr>
          <a:xfrm>
            <a:off x="539552" y="876671"/>
            <a:ext cx="2880320" cy="62109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sz="2000" b="1" dirty="0"/>
              <a:t> </a:t>
            </a:r>
            <a:endParaRPr lang="es-CO" sz="2000" dirty="0"/>
          </a:p>
          <a:p>
            <a:r>
              <a:rPr lang="es-CO" sz="2000" b="1" dirty="0"/>
              <a:t> </a:t>
            </a:r>
            <a:r>
              <a:rPr lang="es-CO" sz="2000" b="1" cap="small" dirty="0">
                <a:solidFill>
                  <a:schemeClr val="bg1"/>
                </a:solidFill>
                <a:latin typeface="Aharoni" panose="02010803020104030203" pitchFamily="2" charset="-79"/>
                <a:ea typeface="+mj-ea"/>
                <a:cs typeface="Aharoni" panose="02010803020104030203" pitchFamily="2" charset="-79"/>
              </a:rPr>
              <a:t>OBJETIVO GENERAL</a:t>
            </a:r>
          </a:p>
          <a:p>
            <a:pPr algn="ctr"/>
            <a:endParaRPr lang="es-CO" sz="2000" b="1" dirty="0">
              <a:latin typeface="Aharoni" panose="02010803020104030203" pitchFamily="2" charset="-79"/>
              <a:cs typeface="Aharoni" panose="02010803020104030203" pitchFamily="2" charset="-79"/>
            </a:endParaRPr>
          </a:p>
        </p:txBody>
      </p:sp>
      <p:sp>
        <p:nvSpPr>
          <p:cNvPr id="6" name="5 Proceso alternativo"/>
          <p:cNvSpPr/>
          <p:nvPr/>
        </p:nvSpPr>
        <p:spPr>
          <a:xfrm>
            <a:off x="539552" y="2564904"/>
            <a:ext cx="3528392"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CO" sz="2000" b="1" dirty="0" smtClean="0"/>
              <a:t>  </a:t>
            </a:r>
            <a:r>
              <a:rPr lang="es-CO" sz="2000" b="1" dirty="0" smtClean="0">
                <a:latin typeface="Aharoni" panose="02010803020104030203" pitchFamily="2" charset="-79"/>
                <a:cs typeface="Aharoni" panose="02010803020104030203" pitchFamily="2" charset="-79"/>
              </a:rPr>
              <a:t>OBJETIVOS ESPECÍFICOS</a:t>
            </a:r>
            <a:endParaRPr lang="es-CO" sz="2000" b="1" dirty="0">
              <a:latin typeface="Aharoni" panose="02010803020104030203" pitchFamily="2" charset="-79"/>
              <a:cs typeface="Aharoni" panose="02010803020104030203" pitchFamily="2" charset="-79"/>
            </a:endParaRPr>
          </a:p>
        </p:txBody>
      </p:sp>
      <p:sp>
        <p:nvSpPr>
          <p:cNvPr id="3" name="2 Rectángulo"/>
          <p:cNvSpPr/>
          <p:nvPr/>
        </p:nvSpPr>
        <p:spPr>
          <a:xfrm>
            <a:off x="395536" y="1521700"/>
            <a:ext cx="8208912" cy="1015663"/>
          </a:xfrm>
          <a:prstGeom prst="rect">
            <a:avLst/>
          </a:prstGeom>
        </p:spPr>
        <p:txBody>
          <a:bodyPr wrap="square">
            <a:spAutoFit/>
          </a:bodyPr>
          <a:lstStyle/>
          <a:p>
            <a:pPr lvl="0" algn="just"/>
            <a:r>
              <a:rPr lang="es-CO" sz="2000" b="1" dirty="0">
                <a:solidFill>
                  <a:schemeClr val="tx2"/>
                </a:solidFill>
                <a:latin typeface="Aharoni" panose="02010803020104030203" pitchFamily="2" charset="-79"/>
                <a:cs typeface="Aharoni" panose="02010803020104030203" pitchFamily="2" charset="-79"/>
              </a:rPr>
              <a:t>Evaluar el fenómeno de erosión; mediante la construcción de un modelo reducido para suelos arcillosos de la formación </a:t>
            </a:r>
            <a:r>
              <a:rPr lang="es-CO" sz="2000" b="1" dirty="0" err="1">
                <a:solidFill>
                  <a:schemeClr val="tx2"/>
                </a:solidFill>
                <a:latin typeface="Aharoni" panose="02010803020104030203" pitchFamily="2" charset="-79"/>
                <a:cs typeface="Aharoni" panose="02010803020104030203" pitchFamily="2" charset="-79"/>
              </a:rPr>
              <a:t>Tilata</a:t>
            </a:r>
            <a:r>
              <a:rPr lang="es-CO" sz="2000" b="1" dirty="0">
                <a:solidFill>
                  <a:schemeClr val="tx2"/>
                </a:solidFill>
                <a:latin typeface="Aharoni" panose="02010803020104030203" pitchFamily="2" charset="-79"/>
                <a:cs typeface="Aharoni" panose="02010803020104030203" pitchFamily="2" charset="-79"/>
              </a:rPr>
              <a:t> de la ciudad de Tunja en el sector de Pirgua zona Noroccidental.</a:t>
            </a:r>
          </a:p>
        </p:txBody>
      </p:sp>
      <p:sp>
        <p:nvSpPr>
          <p:cNvPr id="4" name="3 Rectángulo"/>
          <p:cNvSpPr/>
          <p:nvPr/>
        </p:nvSpPr>
        <p:spPr>
          <a:xfrm>
            <a:off x="491275" y="3274639"/>
            <a:ext cx="8273009" cy="3477875"/>
          </a:xfrm>
          <a:prstGeom prst="rect">
            <a:avLst/>
          </a:prstGeom>
        </p:spPr>
        <p:txBody>
          <a:bodyPr wrap="square">
            <a:spAutoFit/>
          </a:bodyPr>
          <a:lstStyle/>
          <a:p>
            <a:pPr marL="285750" indent="-285750" algn="just">
              <a:buFont typeface="Wingdings" panose="05000000000000000000" pitchFamily="2" charset="2"/>
              <a:buChar char="§"/>
            </a:pPr>
            <a:r>
              <a:rPr lang="es-CO" b="1" dirty="0"/>
              <a:t> </a:t>
            </a:r>
            <a:r>
              <a:rPr lang="es-CO" sz="2000" b="1" dirty="0">
                <a:solidFill>
                  <a:schemeClr val="tx2"/>
                </a:solidFill>
                <a:latin typeface="Aharoni" panose="02010803020104030203" pitchFamily="2" charset="-79"/>
                <a:cs typeface="Aharoni" panose="02010803020104030203" pitchFamily="2" charset="-79"/>
              </a:rPr>
              <a:t>Diseñar y  construir un dispositivo en forma de canal; en el cual se modelará la perdida de suelo por procesos erosivos en las arcillas encontradas en inmediaciones de la vereda de Pirgua de la ciudad de Tunja zona Noroccidental.</a:t>
            </a:r>
          </a:p>
          <a:p>
            <a:pPr algn="just"/>
            <a:r>
              <a:rPr lang="es-CO" sz="2000" b="1" dirty="0">
                <a:solidFill>
                  <a:schemeClr val="tx2"/>
                </a:solidFill>
                <a:latin typeface="Aharoni" panose="02010803020104030203" pitchFamily="2" charset="-79"/>
                <a:cs typeface="Aharoni" panose="02010803020104030203" pitchFamily="2" charset="-79"/>
              </a:rPr>
              <a:t>	</a:t>
            </a:r>
          </a:p>
          <a:p>
            <a:pPr marL="342900" lvl="0" indent="-342900" algn="just">
              <a:buFont typeface="Arial" panose="020B0604020202020204" pitchFamily="34" charset="0"/>
              <a:buChar char="•"/>
            </a:pPr>
            <a:r>
              <a:rPr lang="es-CO" sz="2000" b="1" dirty="0">
                <a:solidFill>
                  <a:schemeClr val="tx2"/>
                </a:solidFill>
                <a:latin typeface="Aharoni" panose="02010803020104030203" pitchFamily="2" charset="-79"/>
                <a:cs typeface="Aharoni" panose="02010803020104030203" pitchFamily="2" charset="-79"/>
              </a:rPr>
              <a:t>Realizar una evaluación de la pérdida de suelo; generado por efecto de la precipitación en suelos arcillosos de la formación mencionada.</a:t>
            </a:r>
          </a:p>
          <a:p>
            <a:pPr algn="just"/>
            <a:r>
              <a:rPr lang="es-CO" sz="2000" b="1" dirty="0">
                <a:solidFill>
                  <a:schemeClr val="tx2"/>
                </a:solidFill>
                <a:latin typeface="Aharoni" panose="02010803020104030203" pitchFamily="2" charset="-79"/>
                <a:cs typeface="Aharoni" panose="02010803020104030203" pitchFamily="2" charset="-79"/>
              </a:rPr>
              <a:t> </a:t>
            </a:r>
          </a:p>
          <a:p>
            <a:pPr marL="342900" lvl="0" indent="-342900" algn="just">
              <a:buFont typeface="Arial" panose="020B0604020202020204" pitchFamily="34" charset="0"/>
              <a:buChar char="•"/>
            </a:pPr>
            <a:r>
              <a:rPr lang="es-CO" sz="2000" b="1" dirty="0">
                <a:solidFill>
                  <a:schemeClr val="tx2"/>
                </a:solidFill>
                <a:latin typeface="Aharoni" panose="02010803020104030203" pitchFamily="2" charset="-79"/>
                <a:cs typeface="Aharoni" panose="02010803020104030203" pitchFamily="2" charset="-79"/>
              </a:rPr>
              <a:t>Calcular la cantidad de material erosionado en función de valores de precipitación y pendiente del  modelo.</a:t>
            </a:r>
          </a:p>
        </p:txBody>
      </p:sp>
    </p:spTree>
    <p:extLst>
      <p:ext uri="{BB962C8B-B14F-4D97-AF65-F5344CB8AC3E}">
        <p14:creationId xmlns:p14="http://schemas.microsoft.com/office/powerpoint/2010/main" val="420046089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35580" y="836712"/>
            <a:ext cx="7968867" cy="5632311"/>
          </a:xfrm>
          <a:prstGeom prst="rect">
            <a:avLst/>
          </a:prstGeom>
        </p:spPr>
        <p:txBody>
          <a:bodyPr wrap="square">
            <a:spAutoFit/>
          </a:bodyPr>
          <a:lstStyle/>
          <a:p>
            <a:r>
              <a:rPr lang="es-ES"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a:p>
            <a:pPr lvl="0"/>
            <a:r>
              <a:rPr lang="es-ES" dirty="0">
                <a:latin typeface="Aharoni" panose="02010803020104030203" pitchFamily="2" charset="-79"/>
                <a:cs typeface="Aharoni" panose="02010803020104030203" pitchFamily="2" charset="-79"/>
              </a:rPr>
              <a:t>Modelo tipo 1:  </a:t>
            </a:r>
            <a:endParaRPr lang="es-ES" dirty="0" smtClean="0">
              <a:latin typeface="Aharoni" panose="02010803020104030203" pitchFamily="2" charset="-79"/>
              <a:cs typeface="Aharoni" panose="02010803020104030203" pitchFamily="2" charset="-79"/>
            </a:endParaRPr>
          </a:p>
          <a:p>
            <a:pPr lvl="0"/>
            <a:r>
              <a:rPr lang="es-ES" dirty="0" smtClean="0">
                <a:latin typeface="Aharoni" panose="02010803020104030203" pitchFamily="2" charset="-79"/>
                <a:cs typeface="Aharoni" panose="02010803020104030203" pitchFamily="2" charset="-79"/>
              </a:rPr>
              <a:t>pendiente </a:t>
            </a:r>
            <a:r>
              <a:rPr lang="es-ES" dirty="0">
                <a:latin typeface="Aharoni" panose="02010803020104030203" pitchFamily="2" charset="-79"/>
                <a:cs typeface="Aharoni" panose="02010803020104030203" pitchFamily="2" charset="-79"/>
              </a:rPr>
              <a:t>de 15% </a:t>
            </a:r>
            <a:endParaRPr lang="es-ES" dirty="0" smtClean="0">
              <a:latin typeface="Aharoni" panose="02010803020104030203" pitchFamily="2" charset="-79"/>
              <a:cs typeface="Aharoni" panose="02010803020104030203" pitchFamily="2" charset="-79"/>
            </a:endParaRPr>
          </a:p>
          <a:p>
            <a:pPr lvl="0"/>
            <a:r>
              <a:rPr lang="es-ES" dirty="0" smtClean="0">
                <a:latin typeface="Aharoni" panose="02010803020104030203" pitchFamily="2" charset="-79"/>
                <a:cs typeface="Aharoni" panose="02010803020104030203" pitchFamily="2" charset="-79"/>
              </a:rPr>
              <a:t>precipitación </a:t>
            </a:r>
            <a:r>
              <a:rPr lang="es-ES" dirty="0">
                <a:latin typeface="Aharoni" panose="02010803020104030203" pitchFamily="2" charset="-79"/>
                <a:cs typeface="Aharoni" panose="02010803020104030203" pitchFamily="2" charset="-79"/>
              </a:rPr>
              <a:t>mínima de 60 mm/ h. </a:t>
            </a:r>
            <a:endParaRPr lang="es-CO" dirty="0">
              <a:latin typeface="Aharoni" panose="02010803020104030203" pitchFamily="2" charset="-79"/>
              <a:cs typeface="Aharoni" panose="02010803020104030203" pitchFamily="2" charset="-79"/>
            </a:endParaRPr>
          </a:p>
          <a:p>
            <a:r>
              <a:rPr lang="es-ES"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a:p>
            <a:pPr lvl="0"/>
            <a:r>
              <a:rPr lang="es-ES" dirty="0">
                <a:latin typeface="Aharoni" panose="02010803020104030203" pitchFamily="2" charset="-79"/>
                <a:cs typeface="Aharoni" panose="02010803020104030203" pitchFamily="2" charset="-79"/>
              </a:rPr>
              <a:t>Modelo tipo 2: </a:t>
            </a:r>
            <a:endParaRPr lang="es-ES" dirty="0" smtClean="0">
              <a:latin typeface="Aharoni" panose="02010803020104030203" pitchFamily="2" charset="-79"/>
              <a:cs typeface="Aharoni" panose="02010803020104030203" pitchFamily="2" charset="-79"/>
            </a:endParaRPr>
          </a:p>
          <a:p>
            <a:pPr lvl="0"/>
            <a:r>
              <a:rPr lang="es-ES" dirty="0" smtClean="0">
                <a:latin typeface="Aharoni" panose="02010803020104030203" pitchFamily="2" charset="-79"/>
                <a:cs typeface="Aharoni" panose="02010803020104030203" pitchFamily="2" charset="-79"/>
              </a:rPr>
              <a:t>pendiente </a:t>
            </a:r>
            <a:r>
              <a:rPr lang="es-ES" dirty="0">
                <a:latin typeface="Aharoni" panose="02010803020104030203" pitchFamily="2" charset="-79"/>
                <a:cs typeface="Aharoni" panose="02010803020104030203" pitchFamily="2" charset="-79"/>
              </a:rPr>
              <a:t>de 25% </a:t>
            </a:r>
            <a:endParaRPr lang="es-ES" dirty="0" smtClean="0">
              <a:latin typeface="Aharoni" panose="02010803020104030203" pitchFamily="2" charset="-79"/>
              <a:cs typeface="Aharoni" panose="02010803020104030203" pitchFamily="2" charset="-79"/>
            </a:endParaRPr>
          </a:p>
          <a:p>
            <a:pPr lvl="0"/>
            <a:r>
              <a:rPr lang="es-ES" dirty="0" smtClean="0">
                <a:latin typeface="Aharoni" panose="02010803020104030203" pitchFamily="2" charset="-79"/>
                <a:cs typeface="Aharoni" panose="02010803020104030203" pitchFamily="2" charset="-79"/>
              </a:rPr>
              <a:t>precipitación </a:t>
            </a:r>
            <a:r>
              <a:rPr lang="es-ES" dirty="0">
                <a:latin typeface="Aharoni" panose="02010803020104030203" pitchFamily="2" charset="-79"/>
                <a:cs typeface="Aharoni" panose="02010803020104030203" pitchFamily="2" charset="-79"/>
              </a:rPr>
              <a:t>de 60 mm/ h. </a:t>
            </a:r>
            <a:endParaRPr lang="es-CO" dirty="0">
              <a:latin typeface="Aharoni" panose="02010803020104030203" pitchFamily="2" charset="-79"/>
              <a:cs typeface="Aharoni" panose="02010803020104030203" pitchFamily="2" charset="-79"/>
            </a:endParaRPr>
          </a:p>
          <a:p>
            <a:r>
              <a:rPr lang="es-ES"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a:p>
            <a:pPr lvl="0"/>
            <a:r>
              <a:rPr lang="es-ES" dirty="0">
                <a:latin typeface="Aharoni" panose="02010803020104030203" pitchFamily="2" charset="-79"/>
                <a:cs typeface="Aharoni" panose="02010803020104030203" pitchFamily="2" charset="-79"/>
              </a:rPr>
              <a:t>Modelo tipo 3: </a:t>
            </a:r>
          </a:p>
          <a:p>
            <a:pPr lvl="0"/>
            <a:r>
              <a:rPr lang="es-ES" dirty="0">
                <a:latin typeface="Aharoni" panose="02010803020104030203" pitchFamily="2" charset="-79"/>
                <a:cs typeface="Aharoni" panose="02010803020104030203" pitchFamily="2" charset="-79"/>
              </a:rPr>
              <a:t>pendiente de 45% </a:t>
            </a:r>
          </a:p>
          <a:p>
            <a:pPr lvl="0"/>
            <a:r>
              <a:rPr lang="es-ES" dirty="0">
                <a:latin typeface="Aharoni" panose="02010803020104030203" pitchFamily="2" charset="-79"/>
                <a:cs typeface="Aharoni" panose="02010803020104030203" pitchFamily="2" charset="-79"/>
              </a:rPr>
              <a:t>precipitación de 60 mm/ h. </a:t>
            </a:r>
            <a:endParaRPr lang="es-CO" dirty="0">
              <a:latin typeface="Aharoni" panose="02010803020104030203" pitchFamily="2" charset="-79"/>
              <a:cs typeface="Aharoni" panose="02010803020104030203" pitchFamily="2" charset="-79"/>
            </a:endParaRPr>
          </a:p>
          <a:p>
            <a:r>
              <a:rPr lang="es-ES"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a:p>
            <a:pPr lvl="0"/>
            <a:r>
              <a:rPr lang="es-ES" dirty="0">
                <a:latin typeface="Aharoni" panose="02010803020104030203" pitchFamily="2" charset="-79"/>
                <a:cs typeface="Aharoni" panose="02010803020104030203" pitchFamily="2" charset="-79"/>
              </a:rPr>
              <a:t>Modelo tipo 4: </a:t>
            </a:r>
          </a:p>
          <a:p>
            <a:pPr lvl="0"/>
            <a:r>
              <a:rPr lang="es-ES" dirty="0">
                <a:latin typeface="Aharoni" panose="02010803020104030203" pitchFamily="2" charset="-79"/>
                <a:cs typeface="Aharoni" panose="02010803020104030203" pitchFamily="2" charset="-79"/>
              </a:rPr>
              <a:t>pendiente de 15%</a:t>
            </a:r>
          </a:p>
          <a:p>
            <a:pPr lvl="0"/>
            <a:r>
              <a:rPr lang="es-ES" dirty="0">
                <a:latin typeface="Aharoni" panose="02010803020104030203" pitchFamily="2" charset="-79"/>
                <a:cs typeface="Aharoni" panose="02010803020104030203" pitchFamily="2" charset="-79"/>
              </a:rPr>
              <a:t> precipitación de 120 mm/ h. </a:t>
            </a:r>
            <a:endParaRPr lang="es-CO" dirty="0">
              <a:latin typeface="Aharoni" panose="02010803020104030203" pitchFamily="2" charset="-79"/>
              <a:cs typeface="Aharoni" panose="02010803020104030203" pitchFamily="2" charset="-79"/>
            </a:endParaRPr>
          </a:p>
          <a:p>
            <a:r>
              <a:rPr lang="es-ES"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a:p>
            <a:r>
              <a:rPr lang="es-ES" dirty="0">
                <a:latin typeface="Aharoni" panose="02010803020104030203" pitchFamily="2" charset="-79"/>
                <a:cs typeface="Aharoni" panose="02010803020104030203" pitchFamily="2" charset="-79"/>
              </a:rPr>
              <a:t> Modelo tipo 5: </a:t>
            </a:r>
          </a:p>
          <a:p>
            <a:r>
              <a:rPr lang="es-ES" dirty="0">
                <a:latin typeface="Aharoni" panose="02010803020104030203" pitchFamily="2" charset="-79"/>
                <a:cs typeface="Aharoni" panose="02010803020104030203" pitchFamily="2" charset="-79"/>
              </a:rPr>
              <a:t>pendiente de 45%</a:t>
            </a:r>
          </a:p>
          <a:p>
            <a:r>
              <a:rPr lang="es-ES" dirty="0">
                <a:latin typeface="Aharoni" panose="02010803020104030203" pitchFamily="2" charset="-79"/>
                <a:cs typeface="Aharoni" panose="02010803020104030203" pitchFamily="2" charset="-79"/>
              </a:rPr>
              <a:t>precipitación de 120 mm/ h</a:t>
            </a:r>
            <a:r>
              <a:rPr lang="es-ES" dirty="0"/>
              <a:t>. </a:t>
            </a:r>
            <a:endParaRPr lang="es-CO" dirty="0"/>
          </a:p>
        </p:txBody>
      </p:sp>
    </p:spTree>
    <p:extLst>
      <p:ext uri="{BB962C8B-B14F-4D97-AF65-F5344CB8AC3E}">
        <p14:creationId xmlns:p14="http://schemas.microsoft.com/office/powerpoint/2010/main" val="37266726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35580" y="836712"/>
            <a:ext cx="7968867" cy="2031325"/>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t>MODELOS TIPO 1.</a:t>
            </a:r>
            <a:endParaRPr lang="es-CO" b="1" dirty="0"/>
          </a:p>
          <a:p>
            <a:r>
              <a:rPr lang="es-ES" dirty="0"/>
              <a:t>Se inició a macerar el material algunas partículas venían en tamaños grandes, y no era posible compactarlo dentro de la caja receptora. </a:t>
            </a:r>
            <a:endParaRPr lang="es-ES" dirty="0" smtClean="0"/>
          </a:p>
          <a:p>
            <a:endParaRPr lang="es-ES" dirty="0" smtClean="0"/>
          </a:p>
          <a:p>
            <a:r>
              <a:rPr lang="es-ES" b="1" dirty="0"/>
              <a:t>Fotografía 20.</a:t>
            </a:r>
            <a:r>
              <a:rPr lang="es-ES" dirty="0"/>
              <a:t> Maceración de material utilizado en el modelo.</a:t>
            </a:r>
            <a:endParaRPr lang="es-CO" i="1" dirty="0"/>
          </a:p>
          <a:p>
            <a:endParaRPr lang="es-CO" dirty="0"/>
          </a:p>
          <a:p>
            <a:r>
              <a:rPr lang="es-ES" b="1" dirty="0"/>
              <a:t> </a:t>
            </a:r>
            <a:endParaRPr lang="es-CO" dirty="0">
              <a:latin typeface="Aharoni" panose="02010803020104030203" pitchFamily="2" charset="-79"/>
              <a:cs typeface="Aharoni" panose="02010803020104030203" pitchFamily="2" charset="-79"/>
            </a:endParaRPr>
          </a:p>
        </p:txBody>
      </p:sp>
      <p:pic>
        <p:nvPicPr>
          <p:cNvPr id="7" name="0 Imagen"/>
          <p:cNvPicPr/>
          <p:nvPr/>
        </p:nvPicPr>
        <p:blipFill>
          <a:blip r:embed="rId2" cstate="print">
            <a:extLst>
              <a:ext uri="{28A0092B-C50C-407E-A947-70E740481C1C}">
                <a14:useLocalDpi xmlns:a14="http://schemas.microsoft.com/office/drawing/2010/main" val="0"/>
              </a:ext>
            </a:extLst>
          </a:blip>
          <a:stretch>
            <a:fillRect/>
          </a:stretch>
        </p:blipFill>
        <p:spPr>
          <a:xfrm>
            <a:off x="2724945" y="2364299"/>
            <a:ext cx="3863279" cy="3368957"/>
          </a:xfrm>
          <a:prstGeom prst="rect">
            <a:avLst/>
          </a:prstGeom>
        </p:spPr>
      </p:pic>
      <p:sp>
        <p:nvSpPr>
          <p:cNvPr id="3" name="2 Rectángulo"/>
          <p:cNvSpPr/>
          <p:nvPr/>
        </p:nvSpPr>
        <p:spPr>
          <a:xfrm>
            <a:off x="3563293" y="6084004"/>
            <a:ext cx="1832681" cy="369332"/>
          </a:xfrm>
          <a:prstGeom prst="rect">
            <a:avLst/>
          </a:prstGeom>
        </p:spPr>
        <p:txBody>
          <a:bodyPr wrap="none">
            <a:spAutoFit/>
          </a:bodyPr>
          <a:lstStyle/>
          <a:p>
            <a:r>
              <a:rPr lang="es-ES" b="1" dirty="0"/>
              <a:t>Fuente: </a:t>
            </a:r>
            <a:r>
              <a:rPr lang="es-ES" dirty="0"/>
              <a:t>El Autor.</a:t>
            </a:r>
            <a:endParaRPr lang="es-CO" dirty="0"/>
          </a:p>
        </p:txBody>
      </p:sp>
    </p:spTree>
    <p:extLst>
      <p:ext uri="{BB962C8B-B14F-4D97-AF65-F5344CB8AC3E}">
        <p14:creationId xmlns:p14="http://schemas.microsoft.com/office/powerpoint/2010/main" val="60946741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35580" y="836712"/>
            <a:ext cx="7968867" cy="1200329"/>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t>MODELOS TIPO 1.</a:t>
            </a:r>
            <a:endParaRPr lang="es-CO" b="1" dirty="0"/>
          </a:p>
          <a:p>
            <a:endParaRPr lang="es-ES" dirty="0" smtClean="0"/>
          </a:p>
          <a:p>
            <a:r>
              <a:rPr lang="es-ES" b="1" dirty="0"/>
              <a:t>Fotografía 21.</a:t>
            </a:r>
            <a:r>
              <a:rPr lang="es-ES" dirty="0"/>
              <a:t> Se toma el peso de todo el material instalado en la zona de carga.</a:t>
            </a:r>
            <a:endParaRPr lang="es-CO" i="1" dirty="0"/>
          </a:p>
          <a:p>
            <a:r>
              <a:rPr lang="es-ES" b="1" dirty="0"/>
              <a:t> </a:t>
            </a:r>
            <a:endParaRPr lang="es-CO" dirty="0">
              <a:latin typeface="Aharoni" panose="02010803020104030203" pitchFamily="2" charset="-79"/>
              <a:cs typeface="Aharoni" panose="02010803020104030203" pitchFamily="2" charset="-79"/>
            </a:endParaRPr>
          </a:p>
        </p:txBody>
      </p:sp>
      <p:sp>
        <p:nvSpPr>
          <p:cNvPr id="3" name="2 Rectángulo"/>
          <p:cNvSpPr/>
          <p:nvPr/>
        </p:nvSpPr>
        <p:spPr>
          <a:xfrm>
            <a:off x="3546153" y="4952416"/>
            <a:ext cx="1832681" cy="369332"/>
          </a:xfrm>
          <a:prstGeom prst="rect">
            <a:avLst/>
          </a:prstGeom>
        </p:spPr>
        <p:txBody>
          <a:bodyPr wrap="none">
            <a:spAutoFit/>
          </a:bodyPr>
          <a:lstStyle/>
          <a:p>
            <a:r>
              <a:rPr lang="es-ES" b="1" dirty="0"/>
              <a:t>Fuente: </a:t>
            </a:r>
            <a:r>
              <a:rPr lang="es-ES" dirty="0"/>
              <a:t>El Autor.</a:t>
            </a:r>
            <a:endParaRPr lang="es-CO" dirty="0"/>
          </a:p>
        </p:txBody>
      </p:sp>
      <p:pic>
        <p:nvPicPr>
          <p:cNvPr id="8" name="0 Imagen"/>
          <p:cNvPicPr/>
          <p:nvPr/>
        </p:nvPicPr>
        <p:blipFill>
          <a:blip r:embed="rId2" cstate="print">
            <a:extLst>
              <a:ext uri="{28A0092B-C50C-407E-A947-70E740481C1C}">
                <a14:useLocalDpi xmlns:a14="http://schemas.microsoft.com/office/drawing/2010/main" val="0"/>
              </a:ext>
            </a:extLst>
          </a:blip>
          <a:stretch>
            <a:fillRect/>
          </a:stretch>
        </p:blipFill>
        <p:spPr>
          <a:xfrm rot="5400000">
            <a:off x="1147194" y="2164434"/>
            <a:ext cx="2664296" cy="2745156"/>
          </a:xfrm>
          <a:prstGeom prst="rect">
            <a:avLst/>
          </a:prstGeom>
        </p:spPr>
      </p:pic>
      <p:pic>
        <p:nvPicPr>
          <p:cNvPr id="9" name="0 Imagen"/>
          <p:cNvPicPr/>
          <p:nvPr/>
        </p:nvPicPr>
        <p:blipFill rotWithShape="1">
          <a:blip r:embed="rId3" cstate="print">
            <a:extLst>
              <a:ext uri="{28A0092B-C50C-407E-A947-70E740481C1C}">
                <a14:useLocalDpi xmlns:a14="http://schemas.microsoft.com/office/drawing/2010/main" val="0"/>
              </a:ext>
            </a:extLst>
          </a:blip>
          <a:srcRect l="7296" r="25407"/>
          <a:stretch/>
        </p:blipFill>
        <p:spPr bwMode="auto">
          <a:xfrm rot="5400000">
            <a:off x="4597077" y="2373959"/>
            <a:ext cx="2664298" cy="232610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4015173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923330"/>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t>MODELOS TIPO 1.</a:t>
            </a:r>
            <a:endParaRPr lang="es-CO" b="1" dirty="0"/>
          </a:p>
          <a:p>
            <a:r>
              <a:rPr lang="es-ES" dirty="0" smtClean="0"/>
              <a:t>.</a:t>
            </a:r>
            <a:endParaRPr lang="es-CO" i="1" dirty="0"/>
          </a:p>
          <a:p>
            <a:r>
              <a:rPr lang="es-ES" b="1" dirty="0"/>
              <a:t> </a:t>
            </a:r>
            <a:endParaRPr lang="es-CO" dirty="0">
              <a:latin typeface="Aharoni" panose="02010803020104030203" pitchFamily="2" charset="-79"/>
              <a:cs typeface="Aharoni" panose="02010803020104030203" pitchFamily="2" charset="-79"/>
            </a:endParaRPr>
          </a:p>
        </p:txBody>
      </p:sp>
      <p:sp>
        <p:nvSpPr>
          <p:cNvPr id="3" name="2 Rectángulo"/>
          <p:cNvSpPr/>
          <p:nvPr/>
        </p:nvSpPr>
        <p:spPr>
          <a:xfrm>
            <a:off x="3546153" y="4952416"/>
            <a:ext cx="1832681" cy="369332"/>
          </a:xfrm>
          <a:prstGeom prst="rect">
            <a:avLst/>
          </a:prstGeom>
        </p:spPr>
        <p:txBody>
          <a:bodyPr wrap="none">
            <a:spAutoFit/>
          </a:bodyPr>
          <a:lstStyle/>
          <a:p>
            <a:r>
              <a:rPr lang="es-ES" b="1" dirty="0"/>
              <a:t>Fuente: </a:t>
            </a:r>
            <a:r>
              <a:rPr lang="es-ES" dirty="0"/>
              <a:t>El Autor.</a:t>
            </a:r>
            <a:endParaRPr lang="es-CO" dirty="0"/>
          </a:p>
        </p:txBody>
      </p:sp>
      <p:sp>
        <p:nvSpPr>
          <p:cNvPr id="4" name="3 Rectángulo"/>
          <p:cNvSpPr/>
          <p:nvPr/>
        </p:nvSpPr>
        <p:spPr>
          <a:xfrm>
            <a:off x="1090566" y="5284511"/>
            <a:ext cx="8053433" cy="1200329"/>
          </a:xfrm>
          <a:prstGeom prst="rect">
            <a:avLst/>
          </a:prstGeom>
        </p:spPr>
        <p:txBody>
          <a:bodyPr wrap="square">
            <a:spAutoFit/>
          </a:bodyPr>
          <a:lstStyle/>
          <a:p>
            <a:r>
              <a:rPr lang="es-ES" dirty="0" smtClean="0"/>
              <a:t>capas </a:t>
            </a:r>
            <a:r>
              <a:rPr lang="es-ES" dirty="0"/>
              <a:t>de 0.03 m con pisón </a:t>
            </a:r>
            <a:r>
              <a:rPr lang="es-ES" dirty="0" smtClean="0"/>
              <a:t>manual</a:t>
            </a:r>
          </a:p>
          <a:p>
            <a:r>
              <a:rPr lang="es-ES" dirty="0" smtClean="0"/>
              <a:t>1.19 </a:t>
            </a:r>
            <a:r>
              <a:rPr lang="es-ES" dirty="0"/>
              <a:t>g/cm3 </a:t>
            </a:r>
            <a:endParaRPr lang="es-ES" dirty="0" smtClean="0"/>
          </a:p>
          <a:p>
            <a:r>
              <a:rPr lang="es-ES" dirty="0" smtClean="0"/>
              <a:t>h=0.15 m,</a:t>
            </a:r>
          </a:p>
          <a:p>
            <a:r>
              <a:rPr lang="es-ES" dirty="0" smtClean="0"/>
              <a:t>mismo </a:t>
            </a:r>
            <a:r>
              <a:rPr lang="es-ES" dirty="0"/>
              <a:t>nivel del canal en vidrio.</a:t>
            </a:r>
            <a:endParaRPr lang="es-CO" dirty="0"/>
          </a:p>
        </p:txBody>
      </p:sp>
      <p:sp>
        <p:nvSpPr>
          <p:cNvPr id="5" name="4 Rectángulo"/>
          <p:cNvSpPr/>
          <p:nvPr/>
        </p:nvSpPr>
        <p:spPr>
          <a:xfrm>
            <a:off x="679931" y="1351281"/>
            <a:ext cx="7096844" cy="369332"/>
          </a:xfrm>
          <a:prstGeom prst="rect">
            <a:avLst/>
          </a:prstGeom>
        </p:spPr>
        <p:txBody>
          <a:bodyPr wrap="square">
            <a:spAutoFit/>
          </a:bodyPr>
          <a:lstStyle/>
          <a:p>
            <a:r>
              <a:rPr lang="es-ES" b="1" dirty="0"/>
              <a:t>Fotografía 22.</a:t>
            </a:r>
            <a:r>
              <a:rPr lang="es-ES" dirty="0"/>
              <a:t> Instalación y Compactación de material capa de 3 cm</a:t>
            </a:r>
            <a:r>
              <a:rPr lang="es-ES" i="1" dirty="0"/>
              <a:t>.</a:t>
            </a:r>
            <a:endParaRPr lang="es-CO" dirty="0"/>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8139" y="1952625"/>
            <a:ext cx="8310660" cy="2952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975527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923330"/>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1.</a:t>
            </a:r>
            <a:endParaRPr lang="es-CO" b="1" dirty="0">
              <a:latin typeface="Aharoni" panose="02010803020104030203" pitchFamily="2" charset="-79"/>
              <a:cs typeface="Aharoni" panose="02010803020104030203" pitchFamily="2" charset="-79"/>
            </a:endParaRPr>
          </a:p>
          <a:p>
            <a:r>
              <a:rPr lang="es-ES" dirty="0" smtClean="0">
                <a:latin typeface="Aharoni" panose="02010803020104030203" pitchFamily="2" charset="-79"/>
                <a:cs typeface="Aharoni" panose="02010803020104030203" pitchFamily="2" charset="-79"/>
              </a:rPr>
              <a:t>.</a:t>
            </a:r>
            <a:endParaRPr lang="es-CO" i="1" dirty="0">
              <a:latin typeface="Aharoni" panose="02010803020104030203" pitchFamily="2" charset="-79"/>
              <a:cs typeface="Aharoni" panose="02010803020104030203" pitchFamily="2" charset="-79"/>
            </a:endParaRPr>
          </a:p>
          <a:p>
            <a:r>
              <a:rPr lang="es-ES" b="1"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p:txBody>
      </p:sp>
      <p:sp>
        <p:nvSpPr>
          <p:cNvPr id="3" name="2 Rectángulo"/>
          <p:cNvSpPr/>
          <p:nvPr/>
        </p:nvSpPr>
        <p:spPr>
          <a:xfrm>
            <a:off x="3546153" y="4952416"/>
            <a:ext cx="1938351" cy="369332"/>
          </a:xfrm>
          <a:prstGeom prst="rect">
            <a:avLst/>
          </a:prstGeom>
        </p:spPr>
        <p:txBody>
          <a:bodyPr wrap="none">
            <a:spAutoFit/>
          </a:bodyPr>
          <a:lstStyle/>
          <a:p>
            <a:r>
              <a:rPr lang="es-ES" b="1" dirty="0">
                <a:latin typeface="Aharoni" panose="02010803020104030203" pitchFamily="2" charset="-79"/>
                <a:cs typeface="Aharoni" panose="02010803020104030203" pitchFamily="2" charset="-79"/>
              </a:rPr>
              <a:t>Fuente: </a:t>
            </a:r>
            <a:r>
              <a:rPr lang="es-ES" dirty="0">
                <a:latin typeface="Aharoni" panose="02010803020104030203" pitchFamily="2" charset="-79"/>
                <a:cs typeface="Aharoni" panose="02010803020104030203" pitchFamily="2" charset="-79"/>
              </a:rPr>
              <a:t>El Autor.</a:t>
            </a:r>
            <a:endParaRPr lang="es-CO" dirty="0">
              <a:latin typeface="Aharoni" panose="02010803020104030203" pitchFamily="2" charset="-79"/>
              <a:cs typeface="Aharoni" panose="02010803020104030203" pitchFamily="2" charset="-79"/>
            </a:endParaRPr>
          </a:p>
        </p:txBody>
      </p:sp>
      <p:sp>
        <p:nvSpPr>
          <p:cNvPr id="4" name="3 Rectángulo"/>
          <p:cNvSpPr/>
          <p:nvPr/>
        </p:nvSpPr>
        <p:spPr>
          <a:xfrm>
            <a:off x="1090566" y="5284511"/>
            <a:ext cx="8053433" cy="923330"/>
          </a:xfrm>
          <a:prstGeom prst="rect">
            <a:avLst/>
          </a:prstGeom>
        </p:spPr>
        <p:txBody>
          <a:bodyPr wrap="square">
            <a:spAutoFit/>
          </a:bodyPr>
          <a:lstStyle/>
          <a:p>
            <a:pPr marL="285750" indent="-285750">
              <a:buFont typeface="Arial" panose="020B0604020202020204" pitchFamily="34" charset="0"/>
              <a:buChar char="•"/>
            </a:pPr>
            <a:r>
              <a:rPr lang="es-ES" dirty="0">
                <a:latin typeface="Aharoni" panose="02010803020104030203" pitchFamily="2" charset="-79"/>
                <a:cs typeface="Aharoni" panose="02010803020104030203" pitchFamily="2" charset="-79"/>
              </a:rPr>
              <a:t>macro goteos </a:t>
            </a:r>
            <a:endParaRPr lang="es-ES" dirty="0" smtClean="0">
              <a:latin typeface="Aharoni" panose="02010803020104030203" pitchFamily="2" charset="-79"/>
              <a:cs typeface="Aharoni" panose="02010803020104030203" pitchFamily="2" charset="-79"/>
            </a:endParaRPr>
          </a:p>
          <a:p>
            <a:pPr marL="285750" indent="-285750">
              <a:buFont typeface="Arial" panose="020B0604020202020204" pitchFamily="34" charset="0"/>
              <a:buChar char="•"/>
            </a:pPr>
            <a:r>
              <a:rPr lang="es-ES" dirty="0" smtClean="0">
                <a:latin typeface="Aharoni" panose="02010803020104030203" pitchFamily="2" charset="-79"/>
                <a:cs typeface="Aharoni" panose="02010803020104030203" pitchFamily="2" charset="-79"/>
              </a:rPr>
              <a:t>cabeza </a:t>
            </a:r>
            <a:r>
              <a:rPr lang="es-ES" dirty="0">
                <a:latin typeface="Aharoni" panose="02010803020104030203" pitchFamily="2" charset="-79"/>
                <a:cs typeface="Aharoni" panose="02010803020104030203" pitchFamily="2" charset="-79"/>
              </a:rPr>
              <a:t>constante de 2.20 m del nivel 0.00</a:t>
            </a:r>
            <a:r>
              <a:rPr lang="es-ES" dirty="0" smtClean="0">
                <a:latin typeface="Aharoni" panose="02010803020104030203" pitchFamily="2" charset="-79"/>
                <a:cs typeface="Aharoni" panose="02010803020104030203" pitchFamily="2" charset="-79"/>
              </a:rPr>
              <a:t>.</a:t>
            </a:r>
          </a:p>
          <a:p>
            <a:pPr marL="285750" indent="-285750">
              <a:buFont typeface="Arial" panose="020B0604020202020204" pitchFamily="34" charset="0"/>
              <a:buChar char="•"/>
            </a:pPr>
            <a:r>
              <a:rPr lang="es-ES" dirty="0">
                <a:latin typeface="Aharoni" panose="02010803020104030203" pitchFamily="2" charset="-79"/>
                <a:cs typeface="Aharoni" panose="02010803020104030203" pitchFamily="2" charset="-79"/>
              </a:rPr>
              <a:t>0.50 m * 0.50 m* 0.015 m </a:t>
            </a:r>
            <a:r>
              <a:rPr lang="es-ES" dirty="0" smtClean="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p:txBody>
      </p:sp>
      <p:sp>
        <p:nvSpPr>
          <p:cNvPr id="5" name="4 Rectángulo"/>
          <p:cNvSpPr/>
          <p:nvPr/>
        </p:nvSpPr>
        <p:spPr>
          <a:xfrm>
            <a:off x="679931" y="1351281"/>
            <a:ext cx="7096844" cy="646331"/>
          </a:xfrm>
          <a:prstGeom prst="rect">
            <a:avLst/>
          </a:prstGeom>
        </p:spPr>
        <p:txBody>
          <a:bodyPr wrap="square">
            <a:spAutoFit/>
          </a:bodyPr>
          <a:lstStyle/>
          <a:p>
            <a:r>
              <a:rPr lang="es-ES" b="1" dirty="0">
                <a:latin typeface="Aharoni" panose="02010803020104030203" pitchFamily="2" charset="-79"/>
                <a:cs typeface="Aharoni" panose="02010803020104030203" pitchFamily="2" charset="-79"/>
              </a:rPr>
              <a:t>Fotografía 23</a:t>
            </a:r>
            <a:r>
              <a:rPr lang="es-ES" dirty="0">
                <a:latin typeface="Aharoni" panose="02010803020104030203" pitchFamily="2" charset="-79"/>
                <a:cs typeface="Aharoni" panose="02010803020104030203" pitchFamily="2" charset="-79"/>
              </a:rPr>
              <a:t>.  Calibración e instalación de precipitación con el pluviómetro </a:t>
            </a:r>
            <a:endParaRPr lang="es-CO" i="1" dirty="0">
              <a:latin typeface="Aharoni" panose="02010803020104030203" pitchFamily="2" charset="-79"/>
              <a:cs typeface="Aharoni" panose="02010803020104030203" pitchFamily="2" charset="-79"/>
            </a:endParaRP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095500"/>
            <a:ext cx="8077200"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687856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1</a:t>
            </a:r>
            <a:r>
              <a:rPr lang="es-ES" b="1" dirty="0" smtClean="0">
                <a:latin typeface="Aharoni" panose="02010803020104030203" pitchFamily="2" charset="-79"/>
                <a:cs typeface="Aharoni" panose="02010803020104030203" pitchFamily="2" charset="-79"/>
              </a:rPr>
              <a:t>.</a:t>
            </a:r>
            <a:r>
              <a:rPr lang="es-ES" b="1"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p:txBody>
      </p:sp>
      <p:sp>
        <p:nvSpPr>
          <p:cNvPr id="3" name="2 Rectángulo"/>
          <p:cNvSpPr/>
          <p:nvPr/>
        </p:nvSpPr>
        <p:spPr>
          <a:xfrm>
            <a:off x="3695189" y="5733256"/>
            <a:ext cx="1938351" cy="369332"/>
          </a:xfrm>
          <a:prstGeom prst="rect">
            <a:avLst/>
          </a:prstGeom>
        </p:spPr>
        <p:txBody>
          <a:bodyPr wrap="none">
            <a:spAutoFit/>
          </a:bodyPr>
          <a:lstStyle/>
          <a:p>
            <a:r>
              <a:rPr lang="es-ES" b="1" dirty="0">
                <a:latin typeface="Aharoni" panose="02010803020104030203" pitchFamily="2" charset="-79"/>
                <a:cs typeface="Aharoni" panose="02010803020104030203" pitchFamily="2" charset="-79"/>
              </a:rPr>
              <a:t>Fuente: </a:t>
            </a:r>
            <a:r>
              <a:rPr lang="es-ES" dirty="0">
                <a:latin typeface="Aharoni" panose="02010803020104030203" pitchFamily="2" charset="-79"/>
                <a:cs typeface="Aharoni" panose="02010803020104030203" pitchFamily="2" charset="-79"/>
              </a:rPr>
              <a:t>El Autor.</a:t>
            </a:r>
            <a:endParaRPr lang="es-CO" dirty="0">
              <a:latin typeface="Aharoni" panose="02010803020104030203" pitchFamily="2" charset="-79"/>
              <a:cs typeface="Aharoni" panose="02010803020104030203" pitchFamily="2" charset="-79"/>
            </a:endParaRPr>
          </a:p>
        </p:txBody>
      </p:sp>
      <p:graphicFrame>
        <p:nvGraphicFramePr>
          <p:cNvPr id="7" name="6 Tabla"/>
          <p:cNvGraphicFramePr>
            <a:graphicFrameLocks noGrp="1"/>
          </p:cNvGraphicFramePr>
          <p:nvPr>
            <p:extLst>
              <p:ext uri="{D42A27DB-BD31-4B8C-83A1-F6EECF244321}">
                <p14:modId xmlns:p14="http://schemas.microsoft.com/office/powerpoint/2010/main" val="1404094063"/>
              </p:ext>
            </p:extLst>
          </p:nvPr>
        </p:nvGraphicFramePr>
        <p:xfrm>
          <a:off x="1136530" y="1903904"/>
          <a:ext cx="6686208" cy="3613328"/>
        </p:xfrm>
        <a:graphic>
          <a:graphicData uri="http://schemas.openxmlformats.org/drawingml/2006/table">
            <a:tbl>
              <a:tblPr firstRow="1" firstCol="1" bandRow="1">
                <a:tableStyleId>{5C22544A-7EE6-4342-B048-85BDC9FD1C3A}</a:tableStyleId>
              </a:tblPr>
              <a:tblGrid>
                <a:gridCol w="4737851"/>
                <a:gridCol w="1128112"/>
                <a:gridCol w="820245"/>
              </a:tblGrid>
              <a:tr h="451666">
                <a:tc gridSpan="3">
                  <a:txBody>
                    <a:bodyPr/>
                    <a:lstStyle/>
                    <a:p>
                      <a:pPr algn="ctr">
                        <a:lnSpc>
                          <a:spcPct val="107000"/>
                        </a:lnSpc>
                        <a:spcAft>
                          <a:spcPts val="0"/>
                        </a:spcAft>
                      </a:pPr>
                      <a:r>
                        <a:rPr lang="es-CO" sz="1100" dirty="0">
                          <a:effectLst/>
                        </a:rPr>
                        <a:t>Modelo 1 reducido a escala </a:t>
                      </a:r>
                      <a:endParaRPr lang="es-CO" sz="1200" dirty="0">
                        <a:effectLst/>
                        <a:latin typeface="Arial"/>
                        <a:ea typeface="SimSun"/>
                        <a:cs typeface="Times New Roman"/>
                      </a:endParaRPr>
                    </a:p>
                  </a:txBody>
                  <a:tcPr marL="44450" marR="44450" marT="0" marB="0" anchor="b"/>
                </a:tc>
                <a:tc hMerge="1">
                  <a:txBody>
                    <a:bodyPr/>
                    <a:lstStyle/>
                    <a:p>
                      <a:endParaRPr lang="es-CO"/>
                    </a:p>
                  </a:txBody>
                  <a:tcPr/>
                </a:tc>
                <a:tc hMerge="1">
                  <a:txBody>
                    <a:bodyPr/>
                    <a:lstStyle/>
                    <a:p>
                      <a:endParaRPr lang="es-CO"/>
                    </a:p>
                  </a:txBody>
                  <a:tcPr/>
                </a:tc>
              </a:tr>
              <a:tr h="451666">
                <a:tc>
                  <a:txBody>
                    <a:bodyPr/>
                    <a:lstStyle/>
                    <a:p>
                      <a:pPr algn="ctr">
                        <a:lnSpc>
                          <a:spcPct val="107000"/>
                        </a:lnSpc>
                        <a:spcAft>
                          <a:spcPts val="0"/>
                        </a:spcAft>
                      </a:pPr>
                      <a:r>
                        <a:rPr lang="es-CO" sz="1100" dirty="0">
                          <a:effectLst/>
                        </a:rPr>
                        <a:t>Descripción </a:t>
                      </a:r>
                      <a:endParaRPr lang="es-CO" sz="1200" dirty="0">
                        <a:effectLst/>
                        <a:latin typeface="Arial"/>
                        <a:ea typeface="SimSun"/>
                        <a:cs typeface="Times New Roman"/>
                      </a:endParaRPr>
                    </a:p>
                  </a:txBody>
                  <a:tcPr marL="44450" marR="44450" marT="0" marB="0" anchor="b"/>
                </a:tc>
                <a:tc>
                  <a:txBody>
                    <a:bodyPr/>
                    <a:lstStyle/>
                    <a:p>
                      <a:pPr>
                        <a:lnSpc>
                          <a:spcPct val="107000"/>
                        </a:lnSpc>
                        <a:spcAft>
                          <a:spcPts val="0"/>
                        </a:spcAft>
                      </a:pPr>
                      <a:r>
                        <a:rPr lang="es-CO" sz="1100">
                          <a:effectLst/>
                        </a:rPr>
                        <a:t>Cantidad</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Un</a:t>
                      </a:r>
                      <a:endParaRPr lang="es-CO" sz="1200">
                        <a:effectLst/>
                        <a:latin typeface="Arial"/>
                        <a:ea typeface="SimSun"/>
                        <a:cs typeface="Times New Roman"/>
                      </a:endParaRPr>
                    </a:p>
                  </a:txBody>
                  <a:tcPr marL="44450" marR="44450" marT="0" marB="0" anchor="b"/>
                </a:tc>
              </a:tr>
              <a:tr h="451666">
                <a:tc>
                  <a:txBody>
                    <a:bodyPr/>
                    <a:lstStyle/>
                    <a:p>
                      <a:pPr>
                        <a:lnSpc>
                          <a:spcPct val="107000"/>
                        </a:lnSpc>
                        <a:spcAft>
                          <a:spcPts val="0"/>
                        </a:spcAft>
                      </a:pPr>
                      <a:r>
                        <a:rPr lang="es-CO" sz="1100">
                          <a:effectLst/>
                        </a:rPr>
                        <a:t>Volumen aproximado </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0.0375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m3</a:t>
                      </a:r>
                      <a:endParaRPr lang="es-CO" sz="1200">
                        <a:effectLst/>
                        <a:latin typeface="Arial"/>
                        <a:ea typeface="SimSun"/>
                        <a:cs typeface="Times New Roman"/>
                      </a:endParaRPr>
                    </a:p>
                  </a:txBody>
                  <a:tcPr marL="44450" marR="44450" marT="0" marB="0" anchor="b"/>
                </a:tc>
              </a:tr>
              <a:tr h="451666">
                <a:tc>
                  <a:txBody>
                    <a:bodyPr/>
                    <a:lstStyle/>
                    <a:p>
                      <a:pPr>
                        <a:lnSpc>
                          <a:spcPct val="107000"/>
                        </a:lnSpc>
                        <a:spcAft>
                          <a:spcPts val="0"/>
                        </a:spcAft>
                      </a:pPr>
                      <a:r>
                        <a:rPr lang="es-CO" sz="1100" dirty="0">
                          <a:effectLst/>
                        </a:rPr>
                        <a:t>Peso unitario humedad optima </a:t>
                      </a:r>
                      <a:endParaRPr lang="es-CO" sz="1200" dirty="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47.21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kg</a:t>
                      </a:r>
                      <a:endParaRPr lang="es-CO" sz="1200">
                        <a:effectLst/>
                        <a:latin typeface="Arial"/>
                        <a:ea typeface="SimSun"/>
                        <a:cs typeface="Times New Roman"/>
                      </a:endParaRPr>
                    </a:p>
                  </a:txBody>
                  <a:tcPr marL="44450" marR="44450" marT="0" marB="0" anchor="b"/>
                </a:tc>
              </a:tr>
              <a:tr h="451666">
                <a:tc>
                  <a:txBody>
                    <a:bodyPr/>
                    <a:lstStyle/>
                    <a:p>
                      <a:pPr>
                        <a:lnSpc>
                          <a:spcPct val="107000"/>
                        </a:lnSpc>
                        <a:spcAft>
                          <a:spcPts val="0"/>
                        </a:spcAft>
                      </a:pPr>
                      <a:r>
                        <a:rPr lang="es-CO" sz="1100">
                          <a:effectLst/>
                        </a:rPr>
                        <a:t>Densidad - Cono de arena</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1.19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g/cm3</a:t>
                      </a:r>
                      <a:endParaRPr lang="es-CO" sz="1200">
                        <a:effectLst/>
                        <a:latin typeface="Arial"/>
                        <a:ea typeface="SimSun"/>
                        <a:cs typeface="Times New Roman"/>
                      </a:endParaRPr>
                    </a:p>
                  </a:txBody>
                  <a:tcPr marL="44450" marR="44450" marT="0" marB="0" anchor="b"/>
                </a:tc>
              </a:tr>
              <a:tr h="451666">
                <a:tc>
                  <a:txBody>
                    <a:bodyPr/>
                    <a:lstStyle/>
                    <a:p>
                      <a:pPr>
                        <a:lnSpc>
                          <a:spcPct val="107000"/>
                        </a:lnSpc>
                        <a:spcAft>
                          <a:spcPts val="0"/>
                        </a:spcAft>
                      </a:pPr>
                      <a:r>
                        <a:rPr lang="es-CO" sz="1100" dirty="0">
                          <a:effectLst/>
                        </a:rPr>
                        <a:t>Dimensiones</a:t>
                      </a:r>
                      <a:endParaRPr lang="es-CO" sz="1200" dirty="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0.25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 m2</a:t>
                      </a:r>
                      <a:endParaRPr lang="es-CO" sz="1200">
                        <a:effectLst/>
                        <a:latin typeface="Arial"/>
                        <a:ea typeface="SimSun"/>
                        <a:cs typeface="Times New Roman"/>
                      </a:endParaRPr>
                    </a:p>
                  </a:txBody>
                  <a:tcPr marL="44450" marR="44450" marT="0" marB="0" anchor="b"/>
                </a:tc>
              </a:tr>
              <a:tr h="451666">
                <a:tc>
                  <a:txBody>
                    <a:bodyPr/>
                    <a:lstStyle/>
                    <a:p>
                      <a:pPr>
                        <a:lnSpc>
                          <a:spcPct val="107000"/>
                        </a:lnSpc>
                        <a:spcAft>
                          <a:spcPts val="0"/>
                        </a:spcAft>
                      </a:pPr>
                      <a:r>
                        <a:rPr lang="es-CO" sz="1100" dirty="0">
                          <a:effectLst/>
                        </a:rPr>
                        <a:t>Altura (h) del modelo</a:t>
                      </a:r>
                      <a:endParaRPr lang="es-CO" sz="1200" dirty="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0.015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m</a:t>
                      </a:r>
                      <a:endParaRPr lang="es-CO" sz="1200">
                        <a:effectLst/>
                        <a:latin typeface="Arial"/>
                        <a:ea typeface="SimSun"/>
                        <a:cs typeface="Times New Roman"/>
                      </a:endParaRPr>
                    </a:p>
                  </a:txBody>
                  <a:tcPr marL="44450" marR="44450" marT="0" marB="0" anchor="b"/>
                </a:tc>
              </a:tr>
              <a:tr h="451666">
                <a:tc>
                  <a:txBody>
                    <a:bodyPr/>
                    <a:lstStyle/>
                    <a:p>
                      <a:pPr>
                        <a:lnSpc>
                          <a:spcPct val="107000"/>
                        </a:lnSpc>
                        <a:spcAft>
                          <a:spcPts val="0"/>
                        </a:spcAft>
                      </a:pPr>
                      <a:r>
                        <a:rPr lang="es-CO" sz="1100" dirty="0">
                          <a:effectLst/>
                        </a:rPr>
                        <a:t>Longitud del modelo</a:t>
                      </a:r>
                      <a:endParaRPr lang="es-CO" sz="1200" dirty="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0.5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dirty="0">
                          <a:effectLst/>
                        </a:rPr>
                        <a:t>m</a:t>
                      </a:r>
                      <a:endParaRPr lang="es-CO" sz="1200" dirty="0">
                        <a:effectLst/>
                        <a:latin typeface="Arial"/>
                        <a:ea typeface="SimSun"/>
                        <a:cs typeface="Times New Roman"/>
                      </a:endParaRPr>
                    </a:p>
                  </a:txBody>
                  <a:tcPr marL="44450" marR="44450" marT="0" marB="0" anchor="b"/>
                </a:tc>
              </a:tr>
            </a:tbl>
          </a:graphicData>
        </a:graphic>
      </p:graphicFrame>
      <p:sp>
        <p:nvSpPr>
          <p:cNvPr id="11" name="10 Rectángulo"/>
          <p:cNvSpPr/>
          <p:nvPr/>
        </p:nvSpPr>
        <p:spPr>
          <a:xfrm>
            <a:off x="450850" y="1259468"/>
            <a:ext cx="7649542" cy="369332"/>
          </a:xfrm>
          <a:prstGeom prst="rect">
            <a:avLst/>
          </a:prstGeom>
        </p:spPr>
        <p:txBody>
          <a:bodyPr wrap="square">
            <a:spAutoFit/>
          </a:bodyPr>
          <a:lstStyle/>
          <a:p>
            <a:r>
              <a:rPr lang="es-ES" b="1" dirty="0"/>
              <a:t>Tabla 11.</a:t>
            </a:r>
            <a:r>
              <a:rPr lang="es-ES" dirty="0"/>
              <a:t> Datos con los que se ejecuta la toma de datos para el primer modelo</a:t>
            </a:r>
            <a:endParaRPr lang="es-CO" i="1" dirty="0"/>
          </a:p>
        </p:txBody>
      </p:sp>
    </p:spTree>
    <p:extLst>
      <p:ext uri="{BB962C8B-B14F-4D97-AF65-F5344CB8AC3E}">
        <p14:creationId xmlns:p14="http://schemas.microsoft.com/office/powerpoint/2010/main" val="276148356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1</a:t>
            </a:r>
            <a:r>
              <a:rPr lang="es-ES" b="1" dirty="0" smtClean="0">
                <a:latin typeface="Aharoni" panose="02010803020104030203" pitchFamily="2" charset="-79"/>
                <a:cs typeface="Aharoni" panose="02010803020104030203" pitchFamily="2" charset="-79"/>
              </a:rPr>
              <a:t>.</a:t>
            </a:r>
            <a:r>
              <a:rPr lang="es-ES" b="1"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p:txBody>
      </p:sp>
      <p:pic>
        <p:nvPicPr>
          <p:cNvPr id="9" name="0 Imagen"/>
          <p:cNvPicPr/>
          <p:nvPr/>
        </p:nvPicPr>
        <p:blipFill>
          <a:blip r:embed="rId2" cstate="print">
            <a:extLst>
              <a:ext uri="{28A0092B-C50C-407E-A947-70E740481C1C}">
                <a14:useLocalDpi xmlns:a14="http://schemas.microsoft.com/office/drawing/2010/main" val="0"/>
              </a:ext>
            </a:extLst>
          </a:blip>
          <a:stretch>
            <a:fillRect/>
          </a:stretch>
        </p:blipFill>
        <p:spPr>
          <a:xfrm>
            <a:off x="2648141" y="2276872"/>
            <a:ext cx="4032448" cy="2943036"/>
          </a:xfrm>
          <a:prstGeom prst="rect">
            <a:avLst/>
          </a:prstGeom>
        </p:spPr>
      </p:pic>
      <p:sp>
        <p:nvSpPr>
          <p:cNvPr id="5" name="4 Rectángulo"/>
          <p:cNvSpPr/>
          <p:nvPr/>
        </p:nvSpPr>
        <p:spPr>
          <a:xfrm>
            <a:off x="1259632" y="1233626"/>
            <a:ext cx="7056784" cy="369332"/>
          </a:xfrm>
          <a:prstGeom prst="rect">
            <a:avLst/>
          </a:prstGeom>
        </p:spPr>
        <p:txBody>
          <a:bodyPr wrap="square">
            <a:spAutoFit/>
          </a:bodyPr>
          <a:lstStyle/>
          <a:p>
            <a:r>
              <a:rPr lang="es-ES" b="1" dirty="0"/>
              <a:t>Fotografía 24.</a:t>
            </a:r>
            <a:r>
              <a:rPr lang="es-ES" dirty="0"/>
              <a:t> Toma de densidad en el material instalado en el modelo.</a:t>
            </a:r>
            <a:endParaRPr lang="es-CO" i="1" dirty="0"/>
          </a:p>
        </p:txBody>
      </p:sp>
      <p:sp>
        <p:nvSpPr>
          <p:cNvPr id="8" name="7 Rectángulo"/>
          <p:cNvSpPr/>
          <p:nvPr/>
        </p:nvSpPr>
        <p:spPr>
          <a:xfrm>
            <a:off x="3719170" y="5517232"/>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Tree>
    <p:extLst>
      <p:ext uri="{BB962C8B-B14F-4D97-AF65-F5344CB8AC3E}">
        <p14:creationId xmlns:p14="http://schemas.microsoft.com/office/powerpoint/2010/main" val="184153434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1</a:t>
            </a:r>
            <a:r>
              <a:rPr lang="es-ES" b="1" dirty="0" smtClean="0">
                <a:latin typeface="Aharoni" panose="02010803020104030203" pitchFamily="2" charset="-79"/>
                <a:cs typeface="Aharoni" panose="02010803020104030203" pitchFamily="2" charset="-79"/>
              </a:rPr>
              <a:t>.</a:t>
            </a:r>
            <a:r>
              <a:rPr lang="es-ES" b="1"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p:txBody>
      </p:sp>
      <p:sp>
        <p:nvSpPr>
          <p:cNvPr id="5" name="4 Rectángulo"/>
          <p:cNvSpPr/>
          <p:nvPr/>
        </p:nvSpPr>
        <p:spPr>
          <a:xfrm>
            <a:off x="354136" y="1239520"/>
            <a:ext cx="8316416" cy="1200329"/>
          </a:xfrm>
          <a:prstGeom prst="rect">
            <a:avLst/>
          </a:prstGeom>
        </p:spPr>
        <p:txBody>
          <a:bodyPr wrap="square">
            <a:spAutoFit/>
          </a:bodyPr>
          <a:lstStyle/>
          <a:p>
            <a:r>
              <a:rPr lang="es-ES" dirty="0"/>
              <a:t>Una vez adecuado el equipo se procedió a adecuar el sistema de lluvia exactamente sobre la caja receptora de material y probar las condiciones de altura y lluvia sobre la misma, para que la  distribución de la precipitación sobre la caja se presentara uniforme en toda el área.</a:t>
            </a:r>
            <a:endParaRPr lang="es-CO" dirty="0"/>
          </a:p>
        </p:txBody>
      </p:sp>
      <p:sp>
        <p:nvSpPr>
          <p:cNvPr id="8" name="7 Rectángulo"/>
          <p:cNvSpPr/>
          <p:nvPr/>
        </p:nvSpPr>
        <p:spPr>
          <a:xfrm>
            <a:off x="3842829" y="630932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1115616" y="2433955"/>
            <a:ext cx="6178069" cy="369332"/>
          </a:xfrm>
          <a:prstGeom prst="rect">
            <a:avLst/>
          </a:prstGeom>
        </p:spPr>
        <p:txBody>
          <a:bodyPr wrap="square">
            <a:spAutoFit/>
          </a:bodyPr>
          <a:lstStyle/>
          <a:p>
            <a:r>
              <a:rPr lang="es-ES" b="1" dirty="0"/>
              <a:t>Fotografía 25.</a:t>
            </a:r>
            <a:r>
              <a:rPr lang="es-ES" dirty="0"/>
              <a:t> Calibración para toma de muestras del modelo 1. </a:t>
            </a:r>
            <a:endParaRPr lang="es-CO" i="1" dirty="0"/>
          </a:p>
        </p:txBody>
      </p:sp>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5039" y="2996952"/>
            <a:ext cx="4438650" cy="2733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815719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1</a:t>
            </a:r>
            <a:r>
              <a:rPr lang="es-ES" b="1" dirty="0" smtClean="0">
                <a:latin typeface="Aharoni" panose="02010803020104030203" pitchFamily="2" charset="-79"/>
                <a:cs typeface="Aharoni" panose="02010803020104030203" pitchFamily="2" charset="-79"/>
              </a:rPr>
              <a:t>.</a:t>
            </a:r>
            <a:r>
              <a:rPr lang="es-ES" b="1"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719170" y="5445224"/>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4" name="3 Rectángulo"/>
          <p:cNvSpPr/>
          <p:nvPr/>
        </p:nvSpPr>
        <p:spPr>
          <a:xfrm>
            <a:off x="179512" y="1187460"/>
            <a:ext cx="6407150" cy="369332"/>
          </a:xfrm>
          <a:prstGeom prst="rect">
            <a:avLst/>
          </a:prstGeom>
        </p:spPr>
        <p:txBody>
          <a:bodyPr wrap="square">
            <a:spAutoFit/>
          </a:bodyPr>
          <a:lstStyle/>
          <a:p>
            <a:r>
              <a:rPr lang="es-ES" dirty="0" smtClean="0"/>
              <a:t>Dos horas-se </a:t>
            </a:r>
            <a:r>
              <a:rPr lang="es-ES" dirty="0"/>
              <a:t>tomaron datos cada 10 </a:t>
            </a:r>
            <a:r>
              <a:rPr lang="es-ES" dirty="0" smtClean="0"/>
              <a:t>m</a:t>
            </a:r>
            <a:endParaRPr lang="es-CO" dirty="0"/>
          </a:p>
        </p:txBody>
      </p:sp>
      <p:sp>
        <p:nvSpPr>
          <p:cNvPr id="7" name="6 Rectángulo"/>
          <p:cNvSpPr/>
          <p:nvPr/>
        </p:nvSpPr>
        <p:spPr>
          <a:xfrm>
            <a:off x="0" y="1700808"/>
            <a:ext cx="9036496" cy="369332"/>
          </a:xfrm>
          <a:prstGeom prst="rect">
            <a:avLst/>
          </a:prstGeom>
        </p:spPr>
        <p:txBody>
          <a:bodyPr wrap="square">
            <a:spAutoFit/>
          </a:bodyPr>
          <a:lstStyle/>
          <a:p>
            <a:r>
              <a:rPr lang="es-ES" b="1" dirty="0"/>
              <a:t>Fotografía 26. </a:t>
            </a:r>
            <a:r>
              <a:rPr lang="es-ES" dirty="0"/>
              <a:t>Registro de precipitación por medio del pluviómetro realizado para el modelo 1.</a:t>
            </a:r>
            <a:endParaRPr lang="es-CO" i="1" dirty="0"/>
          </a:p>
        </p:txBody>
      </p:sp>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267" y="2142148"/>
            <a:ext cx="7696200" cy="31744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0665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55797" y="657255"/>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1</a:t>
            </a:r>
            <a:r>
              <a:rPr lang="es-ES" b="1" dirty="0" smtClean="0">
                <a:latin typeface="Aharoni" panose="02010803020104030203" pitchFamily="2" charset="-79"/>
                <a:cs typeface="Aharoni" panose="02010803020104030203" pitchFamily="2" charset="-79"/>
              </a:rPr>
              <a:t>.</a:t>
            </a:r>
            <a:r>
              <a:rPr lang="es-ES" b="1"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842829" y="6309320"/>
            <a:ext cx="2002471" cy="369332"/>
          </a:xfrm>
          <a:prstGeom prst="rect">
            <a:avLst/>
          </a:prstGeom>
        </p:spPr>
        <p:txBody>
          <a:bodyPr wrap="none">
            <a:spAutoFit/>
          </a:bodyPr>
          <a:lstStyle/>
          <a:p>
            <a:r>
              <a:rPr lang="es-ES" b="1" dirty="0">
                <a:latin typeface="Aharoni" panose="02010803020104030203" pitchFamily="2" charset="-79"/>
                <a:cs typeface="Aharoni" panose="02010803020104030203" pitchFamily="2" charset="-79"/>
              </a:rPr>
              <a:t>Fuente: </a:t>
            </a:r>
            <a:r>
              <a:rPr lang="es-ES" dirty="0">
                <a:latin typeface="Aharoni" panose="02010803020104030203" pitchFamily="2" charset="-79"/>
                <a:cs typeface="Aharoni" panose="02010803020104030203" pitchFamily="2" charset="-79"/>
              </a:rPr>
              <a:t>El Autor.</a:t>
            </a:r>
            <a:r>
              <a:rPr lang="es-ES" b="1"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p:txBody>
      </p:sp>
      <p:sp>
        <p:nvSpPr>
          <p:cNvPr id="4" name="3 Rectángulo"/>
          <p:cNvSpPr/>
          <p:nvPr/>
        </p:nvSpPr>
        <p:spPr>
          <a:xfrm>
            <a:off x="679930" y="1206044"/>
            <a:ext cx="7944733" cy="1200329"/>
          </a:xfrm>
          <a:prstGeom prst="rect">
            <a:avLst/>
          </a:prstGeom>
        </p:spPr>
        <p:txBody>
          <a:bodyPr wrap="square">
            <a:spAutoFit/>
          </a:bodyPr>
          <a:lstStyle/>
          <a:p>
            <a:pPr marL="285750" indent="-285750">
              <a:buFont typeface="Arial" panose="020B0604020202020204" pitchFamily="34" charset="0"/>
              <a:buChar char="•"/>
            </a:pPr>
            <a:r>
              <a:rPr lang="es-ES" dirty="0">
                <a:latin typeface="Aharoni" panose="02010803020104030203" pitchFamily="2" charset="-79"/>
                <a:cs typeface="Aharoni" panose="02010803020104030203" pitchFamily="2" charset="-79"/>
              </a:rPr>
              <a:t>I</a:t>
            </a:r>
            <a:r>
              <a:rPr lang="es-ES" dirty="0" smtClean="0">
                <a:latin typeface="Aharoni" panose="02010803020104030203" pitchFamily="2" charset="-79"/>
                <a:cs typeface="Aharoni" panose="02010803020104030203" pitchFamily="2" charset="-79"/>
              </a:rPr>
              <a:t>nmediatamente </a:t>
            </a:r>
            <a:r>
              <a:rPr lang="es-ES" dirty="0">
                <a:latin typeface="Aharoni" panose="02010803020104030203" pitchFamily="2" charset="-79"/>
                <a:cs typeface="Aharoni" panose="02010803020104030203" pitchFamily="2" charset="-79"/>
              </a:rPr>
              <a:t>después de saturarse por </a:t>
            </a:r>
            <a:r>
              <a:rPr lang="es-ES" dirty="0" smtClean="0">
                <a:latin typeface="Aharoni" panose="02010803020104030203" pitchFamily="2" charset="-79"/>
                <a:cs typeface="Aharoni" panose="02010803020104030203" pitchFamily="2" charset="-79"/>
              </a:rPr>
              <a:t>completo</a:t>
            </a:r>
          </a:p>
          <a:p>
            <a:pPr marL="285750" indent="-285750">
              <a:buFont typeface="Arial" panose="020B0604020202020204" pitchFamily="34" charset="0"/>
              <a:buChar char="•"/>
            </a:pPr>
            <a:r>
              <a:rPr lang="es-ES" dirty="0" smtClean="0">
                <a:latin typeface="Aharoni" panose="02010803020104030203" pitchFamily="2" charset="-79"/>
                <a:cs typeface="Aharoni" panose="02010803020104030203" pitchFamily="2" charset="-79"/>
              </a:rPr>
              <a:t>-Escorrentía </a:t>
            </a:r>
            <a:r>
              <a:rPr lang="es-ES" dirty="0">
                <a:latin typeface="Aharoni" panose="02010803020104030203" pitchFamily="2" charset="-79"/>
                <a:cs typeface="Aharoni" panose="02010803020104030203" pitchFamily="2" charset="-79"/>
              </a:rPr>
              <a:t>y por ende no arrastraba material. </a:t>
            </a:r>
            <a:endParaRPr lang="es-ES" dirty="0" smtClean="0">
              <a:latin typeface="Aharoni" panose="02010803020104030203" pitchFamily="2" charset="-79"/>
              <a:cs typeface="Aharoni" panose="02010803020104030203" pitchFamily="2" charset="-79"/>
            </a:endParaRPr>
          </a:p>
          <a:p>
            <a:pPr marL="285750" indent="-285750">
              <a:buFont typeface="Arial" panose="020B0604020202020204" pitchFamily="34" charset="0"/>
              <a:buChar char="•"/>
            </a:pPr>
            <a:r>
              <a:rPr lang="es-ES" dirty="0">
                <a:latin typeface="Aharoni" panose="02010803020104030203" pitchFamily="2" charset="-79"/>
                <a:cs typeface="Aharoni" panose="02010803020104030203" pitchFamily="2" charset="-79"/>
              </a:rPr>
              <a:t>P</a:t>
            </a:r>
            <a:r>
              <a:rPr lang="es-ES" dirty="0" smtClean="0">
                <a:latin typeface="Aharoni" panose="02010803020104030203" pitchFamily="2" charset="-79"/>
                <a:cs typeface="Aharoni" panose="02010803020104030203" pitchFamily="2" charset="-79"/>
              </a:rPr>
              <a:t>orque </a:t>
            </a:r>
            <a:r>
              <a:rPr lang="es-ES" dirty="0">
                <a:latin typeface="Aharoni" panose="02010803020104030203" pitchFamily="2" charset="-79"/>
                <a:cs typeface="Aharoni" panose="02010803020104030203" pitchFamily="2" charset="-79"/>
              </a:rPr>
              <a:t>el material en campo ha venido sufriendo procesos de desgaste y erosión desde su nacimiento </a:t>
            </a:r>
            <a:r>
              <a:rPr lang="es-ES" dirty="0" smtClean="0">
                <a:latin typeface="Aharoni" panose="02010803020104030203" pitchFamily="2" charset="-79"/>
                <a:cs typeface="Aharoni" panose="02010803020104030203" pitchFamily="2" charset="-79"/>
              </a:rPr>
              <a:t>geológico</a:t>
            </a:r>
            <a:endParaRPr lang="es-CO" dirty="0">
              <a:latin typeface="Aharoni" panose="02010803020104030203" pitchFamily="2" charset="-79"/>
              <a:cs typeface="Aharoni" panose="02010803020104030203" pitchFamily="2" charset="-79"/>
            </a:endParaRPr>
          </a:p>
        </p:txBody>
      </p:sp>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848" y="3284984"/>
            <a:ext cx="6629400" cy="2867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2 Rectángulo"/>
          <p:cNvSpPr/>
          <p:nvPr/>
        </p:nvSpPr>
        <p:spPr>
          <a:xfrm>
            <a:off x="818813" y="2524254"/>
            <a:ext cx="7506372" cy="369332"/>
          </a:xfrm>
          <a:prstGeom prst="rect">
            <a:avLst/>
          </a:prstGeom>
        </p:spPr>
        <p:txBody>
          <a:bodyPr wrap="square">
            <a:spAutoFit/>
          </a:bodyPr>
          <a:lstStyle/>
          <a:p>
            <a:r>
              <a:rPr lang="es-ES" b="1" dirty="0">
                <a:latin typeface="Aharoni" panose="02010803020104030203" pitchFamily="2" charset="-79"/>
                <a:cs typeface="Aharoni" panose="02010803020104030203" pitchFamily="2" charset="-79"/>
              </a:rPr>
              <a:t>Fotografía 27.</a:t>
            </a:r>
            <a:r>
              <a:rPr lang="es-ES" dirty="0">
                <a:latin typeface="Aharoni" panose="02010803020104030203" pitchFamily="2" charset="-79"/>
                <a:cs typeface="Aharoni" panose="02010803020104030203" pitchFamily="2" charset="-79"/>
              </a:rPr>
              <a:t> Pequeñas socavaciones </a:t>
            </a:r>
            <a:r>
              <a:rPr lang="es-ES" dirty="0" smtClean="0">
                <a:latin typeface="Aharoni" panose="02010803020104030203" pitchFamily="2" charset="-79"/>
                <a:cs typeface="Aharoni" panose="02010803020104030203" pitchFamily="2" charset="-79"/>
              </a:rPr>
              <a:t>por </a:t>
            </a:r>
            <a:r>
              <a:rPr lang="es-ES" dirty="0">
                <a:latin typeface="Aharoni" panose="02010803020104030203" pitchFamily="2" charset="-79"/>
                <a:cs typeface="Aharoni" panose="02010803020104030203" pitchFamily="2" charset="-79"/>
              </a:rPr>
              <a:t>gotas de lluvia.</a:t>
            </a:r>
            <a:endParaRPr lang="es-CO" i="1"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1558008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1619672" y="188640"/>
            <a:ext cx="6552728" cy="562880"/>
          </a:xfrm>
        </p:spPr>
        <p:txBody>
          <a:bodyPr>
            <a:noAutofit/>
          </a:bodyPr>
          <a:lstStyle/>
          <a:p>
            <a:pPr lvl="0"/>
            <a:r>
              <a:rPr lang="es-ES" sz="3100" dirty="0">
                <a:latin typeface="Aharoni" panose="02010803020104030203" pitchFamily="2" charset="-79"/>
                <a:cs typeface="Aharoni" panose="02010803020104030203" pitchFamily="2" charset="-79"/>
              </a:rPr>
              <a:t>PLANTEAMIENTO DEL PROBLEMA</a:t>
            </a:r>
            <a:endParaRPr lang="es-CO" sz="3100" dirty="0">
              <a:latin typeface="Aharoni" panose="02010803020104030203" pitchFamily="2" charset="-79"/>
              <a:cs typeface="Aharoni" panose="02010803020104030203" pitchFamily="2" charset="-79"/>
            </a:endParaRPr>
          </a:p>
        </p:txBody>
      </p:sp>
      <p:sp>
        <p:nvSpPr>
          <p:cNvPr id="4" name="3 Rectángulo"/>
          <p:cNvSpPr/>
          <p:nvPr/>
        </p:nvSpPr>
        <p:spPr>
          <a:xfrm>
            <a:off x="321497" y="1484784"/>
            <a:ext cx="4466528" cy="5324535"/>
          </a:xfrm>
          <a:prstGeom prst="rect">
            <a:avLst/>
          </a:prstGeom>
        </p:spPr>
        <p:txBody>
          <a:bodyPr wrap="square">
            <a:spAutoFit/>
          </a:bodyPr>
          <a:lstStyle/>
          <a:p>
            <a:pPr marL="285750" indent="-285750" algn="just">
              <a:buFont typeface="Wingdings" panose="05000000000000000000" pitchFamily="2" charset="2"/>
              <a:buChar char="§"/>
            </a:pPr>
            <a:r>
              <a:rPr lang="es-CO" b="1" dirty="0">
                <a:solidFill>
                  <a:schemeClr val="accent1">
                    <a:lumMod val="50000"/>
                  </a:schemeClr>
                </a:solidFill>
              </a:rPr>
              <a:t> </a:t>
            </a:r>
            <a:r>
              <a:rPr lang="es-CO" sz="2000" b="1" dirty="0">
                <a:solidFill>
                  <a:schemeClr val="tx2"/>
                </a:solidFill>
                <a:latin typeface="Aharoni" panose="02010803020104030203" pitchFamily="2" charset="-79"/>
                <a:cs typeface="Aharoni" panose="02010803020104030203" pitchFamily="2" charset="-79"/>
              </a:rPr>
              <a:t>Necesidad</a:t>
            </a:r>
          </a:p>
          <a:p>
            <a:pPr marL="285750" indent="-285750" algn="just">
              <a:buFont typeface="Wingdings" panose="05000000000000000000" pitchFamily="2" charset="2"/>
              <a:buChar char="§"/>
            </a:pPr>
            <a:r>
              <a:rPr lang="es-CO" sz="2000" b="1" dirty="0">
                <a:solidFill>
                  <a:schemeClr val="tx2"/>
                </a:solidFill>
                <a:latin typeface="Aharoni" panose="02010803020104030203" pitchFamily="2" charset="-79"/>
                <a:cs typeface="Aharoni" panose="02010803020104030203" pitchFamily="2" charset="-79"/>
              </a:rPr>
              <a:t>Tasa de perdida (</a:t>
            </a:r>
            <a:r>
              <a:rPr lang="es-CO" sz="2000" b="1" dirty="0" err="1">
                <a:solidFill>
                  <a:schemeClr val="tx2"/>
                </a:solidFill>
                <a:latin typeface="Aharoni" panose="02010803020104030203" pitchFamily="2" charset="-79"/>
                <a:cs typeface="Aharoni" panose="02010803020104030203" pitchFamily="2" charset="-79"/>
              </a:rPr>
              <a:t>Tst</a:t>
            </a:r>
            <a:r>
              <a:rPr lang="es-CO" sz="2000" b="1" dirty="0">
                <a:solidFill>
                  <a:schemeClr val="tx2"/>
                </a:solidFill>
                <a:latin typeface="Aharoni" panose="02010803020104030203" pitchFamily="2" charset="-79"/>
                <a:cs typeface="Aharoni" panose="02010803020104030203" pitchFamily="2" charset="-79"/>
              </a:rPr>
              <a:t>) – Tunja</a:t>
            </a:r>
          </a:p>
          <a:p>
            <a:pPr marL="285750" indent="-285750" algn="just">
              <a:buFont typeface="Wingdings" panose="05000000000000000000" pitchFamily="2" charset="2"/>
              <a:buChar char="§"/>
            </a:pPr>
            <a:r>
              <a:rPr lang="es-CO" sz="2000" b="1" dirty="0">
                <a:solidFill>
                  <a:schemeClr val="tx2"/>
                </a:solidFill>
                <a:latin typeface="Aharoni" panose="02010803020104030203" pitchFamily="2" charset="-79"/>
                <a:cs typeface="Aharoni" panose="02010803020104030203" pitchFamily="2" charset="-79"/>
              </a:rPr>
              <a:t>Los factores climáticos </a:t>
            </a:r>
          </a:p>
          <a:p>
            <a:pPr marL="285750" indent="-285750" algn="just">
              <a:buFont typeface="Wingdings" panose="05000000000000000000" pitchFamily="2" charset="2"/>
              <a:buChar char="§"/>
            </a:pPr>
            <a:r>
              <a:rPr lang="es-CO" sz="2000" b="1" dirty="0">
                <a:solidFill>
                  <a:schemeClr val="tx2"/>
                </a:solidFill>
                <a:latin typeface="Aharoni" panose="02010803020104030203" pitchFamily="2" charset="-79"/>
                <a:cs typeface="Aharoni" panose="02010803020104030203" pitchFamily="2" charset="-79"/>
              </a:rPr>
              <a:t>Causan pérdida de suelo </a:t>
            </a:r>
          </a:p>
          <a:p>
            <a:pPr marL="285750" indent="-285750" algn="just">
              <a:buFont typeface="Wingdings" panose="05000000000000000000" pitchFamily="2" charset="2"/>
              <a:buChar char="§"/>
            </a:pPr>
            <a:r>
              <a:rPr lang="es-CO" sz="2000" b="1" dirty="0">
                <a:solidFill>
                  <a:schemeClr val="tx2"/>
                </a:solidFill>
                <a:latin typeface="Aharoni" panose="02010803020104030203" pitchFamily="2" charset="-79"/>
                <a:cs typeface="Aharoni" panose="02010803020104030203" pitchFamily="2" charset="-79"/>
              </a:rPr>
              <a:t>Afecta la estabilidad de la formación.</a:t>
            </a:r>
          </a:p>
          <a:p>
            <a:pPr marL="285750" indent="-285750" algn="just">
              <a:buFont typeface="Wingdings" panose="05000000000000000000" pitchFamily="2" charset="2"/>
              <a:buChar char="§"/>
            </a:pPr>
            <a:r>
              <a:rPr lang="es-CO" sz="2000" b="1" dirty="0">
                <a:solidFill>
                  <a:schemeClr val="tx2"/>
                </a:solidFill>
                <a:latin typeface="Aharoni" panose="02010803020104030203" pitchFamily="2" charset="-79"/>
                <a:cs typeface="Aharoni" panose="02010803020104030203" pitchFamily="2" charset="-79"/>
              </a:rPr>
              <a:t>Interés de diseñar y construir </a:t>
            </a:r>
          </a:p>
          <a:p>
            <a:pPr marL="285750" indent="-285750" algn="just">
              <a:buFont typeface="Wingdings" panose="05000000000000000000" pitchFamily="2" charset="2"/>
              <a:buChar char="§"/>
            </a:pPr>
            <a:r>
              <a:rPr lang="es-CO" sz="2000" b="1" dirty="0">
                <a:solidFill>
                  <a:schemeClr val="tx2"/>
                </a:solidFill>
                <a:latin typeface="Aharoni" panose="02010803020104030203" pitchFamily="2" charset="-79"/>
                <a:cs typeface="Aharoni" panose="02010803020104030203" pitchFamily="2" charset="-79"/>
              </a:rPr>
              <a:t>Datos -la tasa de pérdida de suelo  </a:t>
            </a:r>
          </a:p>
          <a:p>
            <a:pPr marL="285750" indent="-285750" algn="just">
              <a:buFont typeface="Wingdings" panose="05000000000000000000" pitchFamily="2" charset="2"/>
              <a:buChar char="§"/>
            </a:pPr>
            <a:r>
              <a:rPr lang="es-CO" sz="2000" b="1" dirty="0">
                <a:solidFill>
                  <a:schemeClr val="tx2"/>
                </a:solidFill>
                <a:latin typeface="Aharoni" panose="02010803020104030203" pitchFamily="2" charset="-79"/>
                <a:cs typeface="Aharoni" panose="02010803020104030203" pitchFamily="2" charset="-79"/>
              </a:rPr>
              <a:t>Comportamiento - climatológicos. </a:t>
            </a:r>
          </a:p>
          <a:p>
            <a:pPr marL="342900" indent="-342900" algn="just">
              <a:buFont typeface="Arial" panose="020B0604020202020204" pitchFamily="34" charset="0"/>
              <a:buChar char="•"/>
            </a:pPr>
            <a:r>
              <a:rPr lang="es-CO" sz="2000" b="1" dirty="0">
                <a:solidFill>
                  <a:schemeClr val="tx2"/>
                </a:solidFill>
                <a:latin typeface="Aharoni" panose="02010803020104030203" pitchFamily="2" charset="-79"/>
                <a:cs typeface="Aharoni" panose="02010803020104030203" pitchFamily="2" charset="-79"/>
              </a:rPr>
              <a:t>problemas sociales y ambientales </a:t>
            </a:r>
          </a:p>
          <a:p>
            <a:pPr marL="342900" indent="-342900" algn="just">
              <a:buFont typeface="Wingdings" panose="05000000000000000000" pitchFamily="2" charset="2"/>
              <a:buChar char="§"/>
            </a:pPr>
            <a:r>
              <a:rPr lang="es-CO" sz="2000" b="1" dirty="0">
                <a:solidFill>
                  <a:schemeClr val="tx2"/>
                </a:solidFill>
                <a:latin typeface="Aharoni" panose="02010803020104030203" pitchFamily="2" charset="-79"/>
                <a:cs typeface="Aharoni" panose="02010803020104030203" pitchFamily="2" charset="-79"/>
              </a:rPr>
              <a:t>brindar aportes a la comunidad investigativa</a:t>
            </a:r>
            <a:r>
              <a:rPr lang="es-CO" sz="2000" dirty="0">
                <a:solidFill>
                  <a:schemeClr val="accent1">
                    <a:lumMod val="50000"/>
                  </a:schemeClr>
                </a:solidFill>
                <a:latin typeface="Aharoni" panose="02010803020104030203" pitchFamily="2" charset="-79"/>
                <a:cs typeface="Aharoni" panose="02010803020104030203" pitchFamily="2" charset="-79"/>
              </a:rPr>
              <a:t/>
            </a:r>
            <a:br>
              <a:rPr lang="es-CO" sz="2000" dirty="0">
                <a:solidFill>
                  <a:schemeClr val="accent1">
                    <a:lumMod val="50000"/>
                  </a:schemeClr>
                </a:solidFill>
                <a:latin typeface="Aharoni" panose="02010803020104030203" pitchFamily="2" charset="-79"/>
                <a:cs typeface="Aharoni" panose="02010803020104030203" pitchFamily="2" charset="-79"/>
              </a:rPr>
            </a:br>
            <a:r>
              <a:rPr lang="es-CO" sz="2000" dirty="0">
                <a:solidFill>
                  <a:schemeClr val="accent1">
                    <a:lumMod val="50000"/>
                  </a:schemeClr>
                </a:solidFill>
                <a:latin typeface="Aharoni" panose="02010803020104030203" pitchFamily="2" charset="-79"/>
                <a:cs typeface="Aharoni" panose="02010803020104030203" pitchFamily="2" charset="-79"/>
              </a:rPr>
              <a:t> </a:t>
            </a:r>
          </a:p>
          <a:p>
            <a:pPr marL="285750" indent="-285750" algn="just">
              <a:buFont typeface="Wingdings" panose="05000000000000000000" pitchFamily="2" charset="2"/>
              <a:buChar char="§"/>
            </a:pPr>
            <a:endParaRPr lang="es-CO" sz="2000" dirty="0">
              <a:solidFill>
                <a:schemeClr val="accent1">
                  <a:lumMod val="50000"/>
                </a:schemeClr>
              </a:solidFill>
              <a:latin typeface="Aharoni" panose="02010803020104030203" pitchFamily="2" charset="-79"/>
              <a:cs typeface="Aharoni" panose="02010803020104030203" pitchFamily="2" charset="-79"/>
            </a:endParaRPr>
          </a:p>
          <a:p>
            <a:pPr marL="285750" indent="-285750" algn="just">
              <a:buFont typeface="Wingdings" panose="05000000000000000000" pitchFamily="2" charset="2"/>
              <a:buChar char="§"/>
            </a:pPr>
            <a:endParaRPr lang="es-CO" sz="2000" dirty="0">
              <a:latin typeface="Aharoni" panose="02010803020104030203" pitchFamily="2" charset="-79"/>
              <a:cs typeface="Aharoni" panose="02010803020104030203" pitchFamily="2" charset="-79"/>
            </a:endParaRPr>
          </a:p>
        </p:txBody>
      </p:sp>
      <p:pic>
        <p:nvPicPr>
          <p:cNvPr id="7" name="0 Imagen"/>
          <p:cNvPicPr/>
          <p:nvPr/>
        </p:nvPicPr>
        <p:blipFill>
          <a:blip r:embed="rId2" cstate="print">
            <a:extLst>
              <a:ext uri="{28A0092B-C50C-407E-A947-70E740481C1C}">
                <a14:useLocalDpi xmlns:a14="http://schemas.microsoft.com/office/drawing/2010/main" val="0"/>
              </a:ext>
            </a:extLst>
          </a:blip>
          <a:stretch>
            <a:fillRect/>
          </a:stretch>
        </p:blipFill>
        <p:spPr>
          <a:xfrm>
            <a:off x="4989646" y="1700808"/>
            <a:ext cx="3960440" cy="3587153"/>
          </a:xfrm>
          <a:prstGeom prst="rect">
            <a:avLst/>
          </a:prstGeom>
        </p:spPr>
      </p:pic>
      <p:sp>
        <p:nvSpPr>
          <p:cNvPr id="5" name="4 Rectángulo"/>
          <p:cNvSpPr/>
          <p:nvPr/>
        </p:nvSpPr>
        <p:spPr>
          <a:xfrm>
            <a:off x="6045615" y="5458876"/>
            <a:ext cx="1832681" cy="369332"/>
          </a:xfrm>
          <a:prstGeom prst="rect">
            <a:avLst/>
          </a:prstGeom>
        </p:spPr>
        <p:txBody>
          <a:bodyPr wrap="none">
            <a:spAutoFit/>
          </a:bodyPr>
          <a:lstStyle/>
          <a:p>
            <a:r>
              <a:rPr lang="es-ES" b="1" dirty="0"/>
              <a:t>Fuente:</a:t>
            </a:r>
            <a:r>
              <a:rPr lang="es-ES" dirty="0"/>
              <a:t> El Autor.</a:t>
            </a:r>
            <a:endParaRPr lang="es-CO" dirty="0"/>
          </a:p>
        </p:txBody>
      </p:sp>
    </p:spTree>
    <p:extLst>
      <p:ext uri="{BB962C8B-B14F-4D97-AF65-F5344CB8AC3E}">
        <p14:creationId xmlns:p14="http://schemas.microsoft.com/office/powerpoint/2010/main" val="30655198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1</a:t>
            </a:r>
            <a:r>
              <a:rPr lang="es-ES" b="1" dirty="0" smtClean="0">
                <a:latin typeface="Aharoni" panose="02010803020104030203" pitchFamily="2" charset="-79"/>
                <a:cs typeface="Aharoni" panose="02010803020104030203" pitchFamily="2" charset="-79"/>
              </a:rPr>
              <a:t>.</a:t>
            </a:r>
            <a:r>
              <a:rPr lang="es-ES" b="1"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719170" y="486916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89642" y="1412776"/>
            <a:ext cx="8559155" cy="369332"/>
          </a:xfrm>
          <a:prstGeom prst="rect">
            <a:avLst/>
          </a:prstGeom>
        </p:spPr>
        <p:txBody>
          <a:bodyPr wrap="square">
            <a:spAutoFit/>
          </a:bodyPr>
          <a:lstStyle/>
          <a:p>
            <a:r>
              <a:rPr lang="es-ES" b="1" dirty="0"/>
              <a:t>Tabla 12</a:t>
            </a:r>
            <a:r>
              <a:rPr lang="es-ES" dirty="0"/>
              <a:t>. Resultado del modelo 1, con precipitación de 60mm/h y pendiente 15% </a:t>
            </a:r>
            <a:endParaRPr lang="es-CO" i="1" dirty="0"/>
          </a:p>
        </p:txBody>
      </p:sp>
      <p:graphicFrame>
        <p:nvGraphicFramePr>
          <p:cNvPr id="5" name="4 Tabla"/>
          <p:cNvGraphicFramePr>
            <a:graphicFrameLocks noGrp="1"/>
          </p:cNvGraphicFramePr>
          <p:nvPr>
            <p:extLst>
              <p:ext uri="{D42A27DB-BD31-4B8C-83A1-F6EECF244321}">
                <p14:modId xmlns:p14="http://schemas.microsoft.com/office/powerpoint/2010/main" val="3014118835"/>
              </p:ext>
            </p:extLst>
          </p:nvPr>
        </p:nvGraphicFramePr>
        <p:xfrm>
          <a:off x="2234996" y="2276872"/>
          <a:ext cx="4489276" cy="2173906"/>
        </p:xfrm>
        <a:graphic>
          <a:graphicData uri="http://schemas.openxmlformats.org/drawingml/2006/table">
            <a:tbl>
              <a:tblPr firstRow="1" firstCol="1" bandRow="1">
                <a:tableStyleId>{5C22544A-7EE6-4342-B048-85BDC9FD1C3A}</a:tableStyleId>
              </a:tblPr>
              <a:tblGrid>
                <a:gridCol w="2283008"/>
                <a:gridCol w="1151096"/>
                <a:gridCol w="1055172"/>
              </a:tblGrid>
              <a:tr h="447569">
                <a:tc>
                  <a:txBody>
                    <a:bodyPr/>
                    <a:lstStyle/>
                    <a:p>
                      <a:pPr>
                        <a:lnSpc>
                          <a:spcPct val="107000"/>
                        </a:lnSpc>
                      </a:pPr>
                      <a:endParaRPr lang="es-CO" sz="1100" dirty="0">
                        <a:effectLst/>
                        <a:latin typeface="Calibri"/>
                      </a:endParaRPr>
                    </a:p>
                  </a:txBody>
                  <a:tcPr marL="44450" marR="44450" marT="0" marB="0" anchor="b"/>
                </a:tc>
                <a:tc>
                  <a:txBody>
                    <a:bodyPr/>
                    <a:lstStyle/>
                    <a:p>
                      <a:pPr>
                        <a:lnSpc>
                          <a:spcPct val="107000"/>
                        </a:lnSpc>
                      </a:pPr>
                      <a:endParaRPr lang="es-CO" sz="1100">
                        <a:effectLst/>
                        <a:latin typeface="Calibri"/>
                      </a:endParaRPr>
                    </a:p>
                  </a:txBody>
                  <a:tcPr marL="44450" marR="44450" marT="0" marB="0" anchor="b"/>
                </a:tc>
                <a:tc>
                  <a:txBody>
                    <a:bodyPr/>
                    <a:lstStyle/>
                    <a:p>
                      <a:pPr>
                        <a:lnSpc>
                          <a:spcPct val="107000"/>
                        </a:lnSpc>
                      </a:pPr>
                      <a:endParaRPr lang="es-CO" sz="1100">
                        <a:effectLst/>
                        <a:latin typeface="Calibri"/>
                      </a:endParaRPr>
                    </a:p>
                  </a:txBody>
                  <a:tcPr marL="44450" marR="44450" marT="0" marB="0" anchor="b"/>
                </a:tc>
              </a:tr>
              <a:tr h="447569">
                <a:tc gridSpan="3">
                  <a:txBody>
                    <a:bodyPr/>
                    <a:lstStyle/>
                    <a:p>
                      <a:pPr algn="ctr">
                        <a:lnSpc>
                          <a:spcPct val="107000"/>
                        </a:lnSpc>
                        <a:spcAft>
                          <a:spcPts val="0"/>
                        </a:spcAft>
                      </a:pPr>
                      <a:r>
                        <a:rPr lang="es-CO" sz="1100">
                          <a:effectLst/>
                        </a:rPr>
                        <a:t>DATOS OBTENIDOS </a:t>
                      </a:r>
                      <a:endParaRPr lang="es-CO" sz="1200">
                        <a:effectLst/>
                        <a:latin typeface="Arial"/>
                        <a:ea typeface="SimSun"/>
                        <a:cs typeface="Times New Roman"/>
                      </a:endParaRPr>
                    </a:p>
                  </a:txBody>
                  <a:tcPr marL="44450" marR="44450" marT="0" marB="0" anchor="b"/>
                </a:tc>
                <a:tc hMerge="1">
                  <a:txBody>
                    <a:bodyPr/>
                    <a:lstStyle/>
                    <a:p>
                      <a:endParaRPr lang="es-CO"/>
                    </a:p>
                  </a:txBody>
                  <a:tcPr/>
                </a:tc>
                <a:tc hMerge="1">
                  <a:txBody>
                    <a:bodyPr/>
                    <a:lstStyle/>
                    <a:p>
                      <a:endParaRPr lang="es-CO"/>
                    </a:p>
                  </a:txBody>
                  <a:tcPr/>
                </a:tc>
              </a:tr>
              <a:tr h="426256">
                <a:tc>
                  <a:txBody>
                    <a:bodyPr/>
                    <a:lstStyle/>
                    <a:p>
                      <a:pPr>
                        <a:lnSpc>
                          <a:spcPct val="107000"/>
                        </a:lnSpc>
                        <a:spcAft>
                          <a:spcPts val="0"/>
                        </a:spcAft>
                      </a:pPr>
                      <a:r>
                        <a:rPr lang="es-CO" sz="1100">
                          <a:effectLst/>
                        </a:rPr>
                        <a:t>w recipiente # 11</a:t>
                      </a:r>
                      <a:endParaRPr lang="es-CO" sz="1200">
                        <a:effectLst/>
                        <a:latin typeface="Arial"/>
                        <a:ea typeface="SimSun"/>
                        <a:cs typeface="Times New Roman"/>
                      </a:endParaRPr>
                    </a:p>
                  </a:txBody>
                  <a:tcPr marL="44450" marR="44450" marT="0" marB="0" anchor="b"/>
                </a:tc>
                <a:tc>
                  <a:txBody>
                    <a:bodyPr/>
                    <a:lstStyle/>
                    <a:p>
                      <a:pPr algn="r">
                        <a:lnSpc>
                          <a:spcPct val="107000"/>
                        </a:lnSpc>
                        <a:spcAft>
                          <a:spcPts val="0"/>
                        </a:spcAft>
                      </a:pPr>
                      <a:r>
                        <a:rPr lang="es-CO" sz="1100">
                          <a:effectLst/>
                        </a:rPr>
                        <a:t>0.3819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kg</a:t>
                      </a:r>
                      <a:endParaRPr lang="es-CO" sz="1200">
                        <a:effectLst/>
                        <a:latin typeface="Arial"/>
                        <a:ea typeface="SimSun"/>
                        <a:cs typeface="Times New Roman"/>
                      </a:endParaRPr>
                    </a:p>
                  </a:txBody>
                  <a:tcPr marL="44450" marR="44450" marT="0" marB="0" anchor="b"/>
                </a:tc>
              </a:tr>
              <a:tr h="426256">
                <a:tc>
                  <a:txBody>
                    <a:bodyPr/>
                    <a:lstStyle/>
                    <a:p>
                      <a:pPr>
                        <a:lnSpc>
                          <a:spcPct val="107000"/>
                        </a:lnSpc>
                        <a:spcAft>
                          <a:spcPts val="0"/>
                        </a:spcAft>
                      </a:pPr>
                      <a:r>
                        <a:rPr lang="es-CO" sz="1100">
                          <a:effectLst/>
                        </a:rPr>
                        <a:t>W recipiente + muestra</a:t>
                      </a:r>
                      <a:endParaRPr lang="es-CO" sz="1200">
                        <a:effectLst/>
                        <a:latin typeface="Arial"/>
                        <a:ea typeface="SimSun"/>
                        <a:cs typeface="Times New Roman"/>
                      </a:endParaRPr>
                    </a:p>
                  </a:txBody>
                  <a:tcPr marL="44450" marR="44450" marT="0" marB="0" anchor="b"/>
                </a:tc>
                <a:tc>
                  <a:txBody>
                    <a:bodyPr/>
                    <a:lstStyle/>
                    <a:p>
                      <a:pPr algn="r">
                        <a:lnSpc>
                          <a:spcPct val="107000"/>
                        </a:lnSpc>
                        <a:spcAft>
                          <a:spcPts val="0"/>
                        </a:spcAft>
                      </a:pPr>
                      <a:r>
                        <a:rPr lang="es-CO" sz="1100">
                          <a:effectLst/>
                        </a:rPr>
                        <a:t>0.410</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kg</a:t>
                      </a:r>
                      <a:endParaRPr lang="es-CO" sz="1200">
                        <a:effectLst/>
                        <a:latin typeface="Arial"/>
                        <a:ea typeface="SimSun"/>
                        <a:cs typeface="Times New Roman"/>
                      </a:endParaRPr>
                    </a:p>
                  </a:txBody>
                  <a:tcPr marL="44450" marR="44450" marT="0" marB="0" anchor="b"/>
                </a:tc>
              </a:tr>
              <a:tr h="426256">
                <a:tc>
                  <a:txBody>
                    <a:bodyPr/>
                    <a:lstStyle/>
                    <a:p>
                      <a:pPr>
                        <a:lnSpc>
                          <a:spcPct val="107000"/>
                        </a:lnSpc>
                        <a:spcAft>
                          <a:spcPts val="0"/>
                        </a:spcAft>
                      </a:pPr>
                      <a:r>
                        <a:rPr lang="es-CO" sz="1100">
                          <a:effectLst/>
                        </a:rPr>
                        <a:t>w de material</a:t>
                      </a:r>
                      <a:endParaRPr lang="es-CO" sz="1200">
                        <a:effectLst/>
                        <a:latin typeface="Arial"/>
                        <a:ea typeface="SimSun"/>
                        <a:cs typeface="Times New Roman"/>
                      </a:endParaRPr>
                    </a:p>
                  </a:txBody>
                  <a:tcPr marL="44450" marR="44450" marT="0" marB="0" anchor="b"/>
                </a:tc>
                <a:tc>
                  <a:txBody>
                    <a:bodyPr/>
                    <a:lstStyle/>
                    <a:p>
                      <a:pPr algn="r">
                        <a:lnSpc>
                          <a:spcPct val="107000"/>
                        </a:lnSpc>
                        <a:spcAft>
                          <a:spcPts val="0"/>
                        </a:spcAft>
                      </a:pPr>
                      <a:r>
                        <a:rPr lang="es-CO" sz="1100">
                          <a:effectLst/>
                        </a:rPr>
                        <a:t>0.031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dirty="0">
                          <a:effectLst/>
                        </a:rPr>
                        <a:t>kg</a:t>
                      </a:r>
                      <a:endParaRPr lang="es-CO" sz="1200" dirty="0">
                        <a:effectLst/>
                        <a:latin typeface="Arial"/>
                        <a:ea typeface="SimSun"/>
                        <a:cs typeface="Times New Roman"/>
                      </a:endParaRPr>
                    </a:p>
                  </a:txBody>
                  <a:tcPr marL="44450" marR="44450" marT="0" marB="0" anchor="b"/>
                </a:tc>
              </a:tr>
            </a:tbl>
          </a:graphicData>
        </a:graphic>
      </p:graphicFrame>
      <p:sp>
        <p:nvSpPr>
          <p:cNvPr id="11" name="10 Rectángulo"/>
          <p:cNvSpPr/>
          <p:nvPr/>
        </p:nvSpPr>
        <p:spPr>
          <a:xfrm>
            <a:off x="3169499" y="1894766"/>
            <a:ext cx="2804999" cy="369332"/>
          </a:xfrm>
          <a:prstGeom prst="rect">
            <a:avLst/>
          </a:prstGeom>
        </p:spPr>
        <p:txBody>
          <a:bodyPr wrap="none">
            <a:spAutoFit/>
          </a:bodyPr>
          <a:lstStyle/>
          <a:p>
            <a:r>
              <a:rPr lang="es-ES" dirty="0"/>
              <a:t>proceso de secado a 110 </a:t>
            </a:r>
            <a:r>
              <a:rPr lang="es-ES" baseline="30000" dirty="0"/>
              <a:t>o </a:t>
            </a:r>
            <a:r>
              <a:rPr lang="es-ES" dirty="0"/>
              <a:t>C </a:t>
            </a:r>
            <a:endParaRPr lang="es-CO" dirty="0"/>
          </a:p>
        </p:txBody>
      </p:sp>
    </p:spTree>
    <p:extLst>
      <p:ext uri="{BB962C8B-B14F-4D97-AF65-F5344CB8AC3E}">
        <p14:creationId xmlns:p14="http://schemas.microsoft.com/office/powerpoint/2010/main" val="1158822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a:t>
            </a:r>
            <a:r>
              <a:rPr lang="es-ES" b="1" dirty="0" smtClean="0">
                <a:latin typeface="Aharoni" panose="02010803020104030203" pitchFamily="2" charset="-79"/>
                <a:cs typeface="Aharoni" panose="02010803020104030203" pitchFamily="2" charset="-79"/>
              </a:rPr>
              <a:t>2.</a:t>
            </a:r>
            <a:r>
              <a:rPr lang="es-ES" b="1"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534439" y="558924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89642" y="1412776"/>
            <a:ext cx="8559155" cy="369332"/>
          </a:xfrm>
          <a:prstGeom prst="rect">
            <a:avLst/>
          </a:prstGeom>
        </p:spPr>
        <p:txBody>
          <a:bodyPr wrap="square">
            <a:spAutoFit/>
          </a:bodyPr>
          <a:lstStyle/>
          <a:p>
            <a:r>
              <a:rPr lang="es-CO" b="1" dirty="0"/>
              <a:t> </a:t>
            </a:r>
            <a:r>
              <a:rPr lang="es-ES" b="1" dirty="0"/>
              <a:t>Fotografía 29.</a:t>
            </a:r>
            <a:r>
              <a:rPr lang="es-ES" dirty="0"/>
              <a:t> Modelo tipo 2 con una pendiente 25%.</a:t>
            </a:r>
            <a:endParaRPr lang="es-CO" i="1" dirty="0"/>
          </a:p>
        </p:txBody>
      </p:sp>
      <p:pic>
        <p:nvPicPr>
          <p:cNvPr id="32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017" y="2147888"/>
            <a:ext cx="5513872" cy="2793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9863617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a:t>
            </a:r>
            <a:r>
              <a:rPr lang="es-ES" b="1" dirty="0" smtClean="0">
                <a:latin typeface="Aharoni" panose="02010803020104030203" pitchFamily="2" charset="-79"/>
                <a:cs typeface="Aharoni" panose="02010803020104030203" pitchFamily="2" charset="-79"/>
              </a:rPr>
              <a:t>2.</a:t>
            </a:r>
            <a:r>
              <a:rPr lang="es-ES" b="1"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534439" y="558924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4" name="3 Rectángulo"/>
          <p:cNvSpPr/>
          <p:nvPr/>
        </p:nvSpPr>
        <p:spPr>
          <a:xfrm>
            <a:off x="450850" y="1340768"/>
            <a:ext cx="8513638" cy="369332"/>
          </a:xfrm>
          <a:prstGeom prst="rect">
            <a:avLst/>
          </a:prstGeom>
        </p:spPr>
        <p:txBody>
          <a:bodyPr wrap="square">
            <a:spAutoFit/>
          </a:bodyPr>
          <a:lstStyle/>
          <a:p>
            <a:r>
              <a:rPr lang="es-ES" dirty="0"/>
              <a:t> </a:t>
            </a:r>
            <a:r>
              <a:rPr lang="es-ES" b="1" dirty="0" smtClean="0"/>
              <a:t>Fotografía </a:t>
            </a:r>
            <a:r>
              <a:rPr lang="es-ES" b="1" dirty="0"/>
              <a:t>30.</a:t>
            </a:r>
            <a:r>
              <a:rPr lang="es-ES" dirty="0"/>
              <a:t> Sistema de lluvia modelo tipo 2 con una pendiente 25%.</a:t>
            </a:r>
            <a:endParaRPr lang="es-CO" i="1" dirty="0"/>
          </a:p>
        </p:txBody>
      </p:sp>
      <p:pic>
        <p:nvPicPr>
          <p:cNvPr id="33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4925" y="2114550"/>
            <a:ext cx="6534150" cy="29706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035566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a:t>
            </a:r>
            <a:r>
              <a:rPr lang="es-ES" b="1" dirty="0" smtClean="0">
                <a:latin typeface="Aharoni" panose="02010803020104030203" pitchFamily="2" charset="-79"/>
                <a:cs typeface="Aharoni" panose="02010803020104030203" pitchFamily="2" charset="-79"/>
              </a:rPr>
              <a:t>2.</a:t>
            </a:r>
            <a:r>
              <a:rPr lang="es-ES" b="1"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534439" y="558924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4" name="3 Rectángulo"/>
          <p:cNvSpPr/>
          <p:nvPr/>
        </p:nvSpPr>
        <p:spPr>
          <a:xfrm>
            <a:off x="450850" y="1340768"/>
            <a:ext cx="8513638" cy="369332"/>
          </a:xfrm>
          <a:prstGeom prst="rect">
            <a:avLst/>
          </a:prstGeom>
        </p:spPr>
        <p:txBody>
          <a:bodyPr wrap="square">
            <a:spAutoFit/>
          </a:bodyPr>
          <a:lstStyle/>
          <a:p>
            <a:r>
              <a:rPr lang="es-ES" dirty="0"/>
              <a:t> </a:t>
            </a:r>
            <a:r>
              <a:rPr lang="es-ES" b="1" dirty="0"/>
              <a:t>Tabla 13</a:t>
            </a:r>
            <a:r>
              <a:rPr lang="es-ES" dirty="0"/>
              <a:t>. Datos con los que se ejecuta el segundo </a:t>
            </a:r>
            <a:r>
              <a:rPr lang="es-ES" dirty="0" smtClean="0"/>
              <a:t>modelo.</a:t>
            </a:r>
            <a:endParaRPr lang="es-CO" i="1" dirty="0"/>
          </a:p>
        </p:txBody>
      </p:sp>
      <p:pic>
        <p:nvPicPr>
          <p:cNvPr id="34817"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8617" y="1916832"/>
            <a:ext cx="5514975" cy="3390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3444166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a:t>
            </a:r>
            <a:r>
              <a:rPr lang="es-ES" b="1" dirty="0" smtClean="0">
                <a:latin typeface="Aharoni" panose="02010803020104030203" pitchFamily="2" charset="-79"/>
                <a:cs typeface="Aharoni" panose="02010803020104030203" pitchFamily="2" charset="-79"/>
              </a:rPr>
              <a:t>2.</a:t>
            </a:r>
            <a:r>
              <a:rPr lang="es-ES" b="1"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534439" y="6011996"/>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4" name="3 Rectángulo"/>
          <p:cNvSpPr/>
          <p:nvPr/>
        </p:nvSpPr>
        <p:spPr>
          <a:xfrm>
            <a:off x="450850" y="1340768"/>
            <a:ext cx="8513638" cy="369332"/>
          </a:xfrm>
          <a:prstGeom prst="rect">
            <a:avLst/>
          </a:prstGeom>
        </p:spPr>
        <p:txBody>
          <a:bodyPr wrap="square">
            <a:spAutoFit/>
          </a:bodyPr>
          <a:lstStyle/>
          <a:p>
            <a:r>
              <a:rPr lang="es-ES" dirty="0"/>
              <a:t> </a:t>
            </a:r>
            <a:r>
              <a:rPr lang="es-ES" b="1" dirty="0"/>
              <a:t>Tabla 14.</a:t>
            </a:r>
            <a:r>
              <a:rPr lang="es-ES" dirty="0"/>
              <a:t> Resultados de la  prueba realizada para el modelo tipo 2.</a:t>
            </a:r>
            <a:endParaRPr lang="es-CO" i="1" dirty="0"/>
          </a:p>
        </p:txBody>
      </p:sp>
      <p:graphicFrame>
        <p:nvGraphicFramePr>
          <p:cNvPr id="3" name="2 Tabla"/>
          <p:cNvGraphicFramePr>
            <a:graphicFrameLocks noGrp="1"/>
          </p:cNvGraphicFramePr>
          <p:nvPr>
            <p:extLst>
              <p:ext uri="{D42A27DB-BD31-4B8C-83A1-F6EECF244321}">
                <p14:modId xmlns:p14="http://schemas.microsoft.com/office/powerpoint/2010/main" val="4517615"/>
              </p:ext>
            </p:extLst>
          </p:nvPr>
        </p:nvGraphicFramePr>
        <p:xfrm>
          <a:off x="1748040" y="2666152"/>
          <a:ext cx="5832648" cy="3096344"/>
        </p:xfrm>
        <a:graphic>
          <a:graphicData uri="http://schemas.openxmlformats.org/drawingml/2006/table">
            <a:tbl>
              <a:tblPr firstRow="1" firstCol="1" bandRow="1">
                <a:tableStyleId>{5C22544A-7EE6-4342-B048-85BDC9FD1C3A}</a:tableStyleId>
              </a:tblPr>
              <a:tblGrid>
                <a:gridCol w="2966176"/>
                <a:gridCol w="1495551"/>
                <a:gridCol w="1370921"/>
              </a:tblGrid>
              <a:tr h="637483">
                <a:tc>
                  <a:txBody>
                    <a:bodyPr/>
                    <a:lstStyle/>
                    <a:p>
                      <a:pPr>
                        <a:lnSpc>
                          <a:spcPct val="107000"/>
                        </a:lnSpc>
                      </a:pPr>
                      <a:endParaRPr lang="es-CO" sz="1100" dirty="0">
                        <a:effectLst/>
                        <a:latin typeface="Calibri"/>
                      </a:endParaRPr>
                    </a:p>
                  </a:txBody>
                  <a:tcPr marL="44450" marR="44450" marT="0" marB="0" anchor="b"/>
                </a:tc>
                <a:tc>
                  <a:txBody>
                    <a:bodyPr/>
                    <a:lstStyle/>
                    <a:p>
                      <a:pPr>
                        <a:lnSpc>
                          <a:spcPct val="107000"/>
                        </a:lnSpc>
                      </a:pPr>
                      <a:endParaRPr lang="es-CO" sz="1100">
                        <a:effectLst/>
                        <a:latin typeface="Calibri"/>
                      </a:endParaRPr>
                    </a:p>
                  </a:txBody>
                  <a:tcPr marL="44450" marR="44450" marT="0" marB="0" anchor="b"/>
                </a:tc>
                <a:tc>
                  <a:txBody>
                    <a:bodyPr/>
                    <a:lstStyle/>
                    <a:p>
                      <a:pPr>
                        <a:lnSpc>
                          <a:spcPct val="107000"/>
                        </a:lnSpc>
                      </a:pPr>
                      <a:endParaRPr lang="es-CO" sz="1100">
                        <a:effectLst/>
                        <a:latin typeface="Calibri"/>
                      </a:endParaRPr>
                    </a:p>
                  </a:txBody>
                  <a:tcPr marL="44450" marR="44450" marT="0" marB="0" anchor="b"/>
                </a:tc>
              </a:tr>
              <a:tr h="637483">
                <a:tc gridSpan="3">
                  <a:txBody>
                    <a:bodyPr/>
                    <a:lstStyle/>
                    <a:p>
                      <a:pPr algn="ctr">
                        <a:lnSpc>
                          <a:spcPct val="107000"/>
                        </a:lnSpc>
                        <a:spcAft>
                          <a:spcPts val="0"/>
                        </a:spcAft>
                      </a:pPr>
                      <a:r>
                        <a:rPr lang="es-CO" sz="1100">
                          <a:effectLst/>
                        </a:rPr>
                        <a:t>DATOS OBTENIDOS </a:t>
                      </a:r>
                      <a:endParaRPr lang="es-CO" sz="1200">
                        <a:effectLst/>
                        <a:latin typeface="Arial"/>
                        <a:ea typeface="SimSun"/>
                        <a:cs typeface="Times New Roman"/>
                      </a:endParaRPr>
                    </a:p>
                  </a:txBody>
                  <a:tcPr marL="44450" marR="44450" marT="0" marB="0" anchor="b"/>
                </a:tc>
                <a:tc hMerge="1">
                  <a:txBody>
                    <a:bodyPr/>
                    <a:lstStyle/>
                    <a:p>
                      <a:endParaRPr lang="es-CO"/>
                    </a:p>
                  </a:txBody>
                  <a:tcPr/>
                </a:tc>
                <a:tc hMerge="1">
                  <a:txBody>
                    <a:bodyPr/>
                    <a:lstStyle/>
                    <a:p>
                      <a:endParaRPr lang="es-CO"/>
                    </a:p>
                  </a:txBody>
                  <a:tcPr/>
                </a:tc>
              </a:tr>
              <a:tr h="607126">
                <a:tc>
                  <a:txBody>
                    <a:bodyPr/>
                    <a:lstStyle/>
                    <a:p>
                      <a:pPr>
                        <a:lnSpc>
                          <a:spcPct val="107000"/>
                        </a:lnSpc>
                        <a:spcAft>
                          <a:spcPts val="0"/>
                        </a:spcAft>
                      </a:pPr>
                      <a:r>
                        <a:rPr lang="es-CO" sz="1100">
                          <a:effectLst/>
                        </a:rPr>
                        <a:t>w recipiente # 15</a:t>
                      </a:r>
                      <a:endParaRPr lang="es-CO" sz="1200">
                        <a:effectLst/>
                        <a:latin typeface="Arial"/>
                        <a:ea typeface="SimSun"/>
                        <a:cs typeface="Times New Roman"/>
                      </a:endParaRPr>
                    </a:p>
                  </a:txBody>
                  <a:tcPr marL="44450" marR="44450" marT="0" marB="0" anchor="b"/>
                </a:tc>
                <a:tc>
                  <a:txBody>
                    <a:bodyPr/>
                    <a:lstStyle/>
                    <a:p>
                      <a:pPr algn="r">
                        <a:lnSpc>
                          <a:spcPct val="107000"/>
                        </a:lnSpc>
                        <a:spcAft>
                          <a:spcPts val="0"/>
                        </a:spcAft>
                      </a:pPr>
                      <a:r>
                        <a:rPr lang="es-CO" sz="1100">
                          <a:effectLst/>
                        </a:rPr>
                        <a:t>0.401</a:t>
                      </a:r>
                      <a:endParaRPr lang="es-CO" sz="1200">
                        <a:effectLst/>
                        <a:latin typeface="Arial"/>
                        <a:ea typeface="SimSun"/>
                        <a:cs typeface="Times New Roman"/>
                      </a:endParaRPr>
                    </a:p>
                  </a:txBody>
                  <a:tcPr marL="44450" marR="44450" marT="0" marB="0" anchor="b"/>
                </a:tc>
                <a:tc>
                  <a:txBody>
                    <a:bodyPr/>
                    <a:lstStyle/>
                    <a:p>
                      <a:pPr>
                        <a:lnSpc>
                          <a:spcPct val="107000"/>
                        </a:lnSpc>
                        <a:spcAft>
                          <a:spcPts val="0"/>
                        </a:spcAft>
                      </a:pPr>
                      <a:r>
                        <a:rPr lang="es-CO" sz="1100">
                          <a:effectLst/>
                        </a:rPr>
                        <a:t>kg</a:t>
                      </a:r>
                      <a:endParaRPr lang="es-CO" sz="1200">
                        <a:effectLst/>
                        <a:latin typeface="Arial"/>
                        <a:ea typeface="SimSun"/>
                        <a:cs typeface="Times New Roman"/>
                      </a:endParaRPr>
                    </a:p>
                  </a:txBody>
                  <a:tcPr marL="44450" marR="44450" marT="0" marB="0" anchor="b"/>
                </a:tc>
              </a:tr>
              <a:tr h="607126">
                <a:tc>
                  <a:txBody>
                    <a:bodyPr/>
                    <a:lstStyle/>
                    <a:p>
                      <a:pPr>
                        <a:lnSpc>
                          <a:spcPct val="107000"/>
                        </a:lnSpc>
                        <a:spcAft>
                          <a:spcPts val="0"/>
                        </a:spcAft>
                      </a:pPr>
                      <a:r>
                        <a:rPr lang="es-CO" sz="1100">
                          <a:effectLst/>
                        </a:rPr>
                        <a:t>W recipiente + muestra</a:t>
                      </a:r>
                      <a:endParaRPr lang="es-CO" sz="1200">
                        <a:effectLst/>
                        <a:latin typeface="Arial"/>
                        <a:ea typeface="SimSun"/>
                        <a:cs typeface="Times New Roman"/>
                      </a:endParaRPr>
                    </a:p>
                  </a:txBody>
                  <a:tcPr marL="44450" marR="44450" marT="0" marB="0" anchor="b"/>
                </a:tc>
                <a:tc>
                  <a:txBody>
                    <a:bodyPr/>
                    <a:lstStyle/>
                    <a:p>
                      <a:pPr algn="r">
                        <a:lnSpc>
                          <a:spcPct val="107000"/>
                        </a:lnSpc>
                        <a:spcAft>
                          <a:spcPts val="0"/>
                        </a:spcAft>
                      </a:pPr>
                      <a:r>
                        <a:rPr lang="es-CO" sz="1100">
                          <a:effectLst/>
                        </a:rPr>
                        <a:t>0.446</a:t>
                      </a:r>
                      <a:endParaRPr lang="es-CO" sz="1200">
                        <a:effectLst/>
                        <a:latin typeface="Arial"/>
                        <a:ea typeface="SimSun"/>
                        <a:cs typeface="Times New Roman"/>
                      </a:endParaRPr>
                    </a:p>
                  </a:txBody>
                  <a:tcPr marL="44450" marR="44450" marT="0" marB="0" anchor="b"/>
                </a:tc>
                <a:tc>
                  <a:txBody>
                    <a:bodyPr/>
                    <a:lstStyle/>
                    <a:p>
                      <a:pPr>
                        <a:lnSpc>
                          <a:spcPct val="107000"/>
                        </a:lnSpc>
                        <a:spcAft>
                          <a:spcPts val="0"/>
                        </a:spcAft>
                      </a:pPr>
                      <a:r>
                        <a:rPr lang="es-CO" sz="1100">
                          <a:effectLst/>
                        </a:rPr>
                        <a:t>kg</a:t>
                      </a:r>
                      <a:endParaRPr lang="es-CO" sz="1200">
                        <a:effectLst/>
                        <a:latin typeface="Arial"/>
                        <a:ea typeface="SimSun"/>
                        <a:cs typeface="Times New Roman"/>
                      </a:endParaRPr>
                    </a:p>
                  </a:txBody>
                  <a:tcPr marL="44450" marR="44450" marT="0" marB="0" anchor="b"/>
                </a:tc>
              </a:tr>
              <a:tr h="607126">
                <a:tc>
                  <a:txBody>
                    <a:bodyPr/>
                    <a:lstStyle/>
                    <a:p>
                      <a:pPr>
                        <a:lnSpc>
                          <a:spcPct val="107000"/>
                        </a:lnSpc>
                        <a:spcAft>
                          <a:spcPts val="0"/>
                        </a:spcAft>
                      </a:pPr>
                      <a:r>
                        <a:rPr lang="es-CO" sz="1100">
                          <a:effectLst/>
                        </a:rPr>
                        <a:t>w de material</a:t>
                      </a:r>
                      <a:endParaRPr lang="es-CO" sz="1200">
                        <a:effectLst/>
                        <a:latin typeface="Arial"/>
                        <a:ea typeface="SimSun"/>
                        <a:cs typeface="Times New Roman"/>
                      </a:endParaRPr>
                    </a:p>
                  </a:txBody>
                  <a:tcPr marL="44450" marR="44450" marT="0" marB="0" anchor="b"/>
                </a:tc>
                <a:tc>
                  <a:txBody>
                    <a:bodyPr/>
                    <a:lstStyle/>
                    <a:p>
                      <a:pPr algn="r">
                        <a:lnSpc>
                          <a:spcPct val="107000"/>
                        </a:lnSpc>
                        <a:spcAft>
                          <a:spcPts val="0"/>
                        </a:spcAft>
                      </a:pPr>
                      <a:r>
                        <a:rPr lang="es-CO" sz="1100">
                          <a:effectLst/>
                        </a:rPr>
                        <a:t>0.045</a:t>
                      </a:r>
                      <a:endParaRPr lang="es-CO" sz="1200">
                        <a:effectLst/>
                        <a:latin typeface="Arial"/>
                        <a:ea typeface="SimSun"/>
                        <a:cs typeface="Times New Roman"/>
                      </a:endParaRPr>
                    </a:p>
                  </a:txBody>
                  <a:tcPr marL="44450" marR="44450" marT="0" marB="0" anchor="b"/>
                </a:tc>
                <a:tc>
                  <a:txBody>
                    <a:bodyPr/>
                    <a:lstStyle/>
                    <a:p>
                      <a:pPr>
                        <a:lnSpc>
                          <a:spcPct val="107000"/>
                        </a:lnSpc>
                        <a:spcAft>
                          <a:spcPts val="0"/>
                        </a:spcAft>
                      </a:pPr>
                      <a:r>
                        <a:rPr lang="es-CO" sz="1100" dirty="0">
                          <a:effectLst/>
                        </a:rPr>
                        <a:t>kg</a:t>
                      </a:r>
                      <a:endParaRPr lang="es-CO" sz="1200" dirty="0">
                        <a:effectLst/>
                        <a:latin typeface="Arial"/>
                        <a:ea typeface="SimSun"/>
                        <a:cs typeface="Times New Roman"/>
                      </a:endParaRPr>
                    </a:p>
                  </a:txBody>
                  <a:tcPr marL="44450" marR="44450" marT="0" marB="0" anchor="b"/>
                </a:tc>
              </a:tr>
            </a:tbl>
          </a:graphicData>
        </a:graphic>
      </p:graphicFrame>
      <p:sp>
        <p:nvSpPr>
          <p:cNvPr id="5" name="4 Rectángulo"/>
          <p:cNvSpPr/>
          <p:nvPr/>
        </p:nvSpPr>
        <p:spPr>
          <a:xfrm>
            <a:off x="3263627" y="1710100"/>
            <a:ext cx="2432012" cy="369332"/>
          </a:xfrm>
          <a:prstGeom prst="rect">
            <a:avLst/>
          </a:prstGeom>
        </p:spPr>
        <p:txBody>
          <a:bodyPr wrap="none">
            <a:spAutoFit/>
          </a:bodyPr>
          <a:lstStyle/>
          <a:p>
            <a:r>
              <a:rPr lang="es-ES" dirty="0"/>
              <a:t>Tamiz N° 200 y N° 400 </a:t>
            </a:r>
            <a:endParaRPr lang="es-CO" dirty="0"/>
          </a:p>
        </p:txBody>
      </p:sp>
      <p:sp>
        <p:nvSpPr>
          <p:cNvPr id="7" name="6 Rectángulo"/>
          <p:cNvSpPr/>
          <p:nvPr/>
        </p:nvSpPr>
        <p:spPr>
          <a:xfrm>
            <a:off x="3169499" y="2079432"/>
            <a:ext cx="2804999" cy="369332"/>
          </a:xfrm>
          <a:prstGeom prst="rect">
            <a:avLst/>
          </a:prstGeom>
        </p:spPr>
        <p:txBody>
          <a:bodyPr wrap="none">
            <a:spAutoFit/>
          </a:bodyPr>
          <a:lstStyle/>
          <a:p>
            <a:r>
              <a:rPr lang="es-ES" dirty="0"/>
              <a:t>proceso de secado a 110 </a:t>
            </a:r>
            <a:r>
              <a:rPr lang="es-ES" baseline="30000" dirty="0"/>
              <a:t>o </a:t>
            </a:r>
            <a:r>
              <a:rPr lang="es-ES" dirty="0"/>
              <a:t>C </a:t>
            </a:r>
            <a:endParaRPr lang="es-CO" dirty="0"/>
          </a:p>
        </p:txBody>
      </p:sp>
      <p:pic>
        <p:nvPicPr>
          <p:cNvPr id="3584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1989" y="6039862"/>
            <a:ext cx="7524750" cy="3209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135421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a:t>
            </a:r>
            <a:r>
              <a:rPr lang="es-ES" b="1" dirty="0" smtClean="0">
                <a:latin typeface="Aharoni" panose="02010803020104030203" pitchFamily="2" charset="-79"/>
                <a:cs typeface="Aharoni" panose="02010803020104030203" pitchFamily="2" charset="-79"/>
              </a:rPr>
              <a:t>2.</a:t>
            </a:r>
            <a:r>
              <a:rPr lang="es-ES" b="1"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719170" y="5157192"/>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pic>
        <p:nvPicPr>
          <p:cNvPr id="3584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3790" y="1484784"/>
            <a:ext cx="7524750" cy="3209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1160839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3 </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719170" y="5566648"/>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619979" y="1228928"/>
            <a:ext cx="7408406" cy="369332"/>
          </a:xfrm>
          <a:prstGeom prst="rect">
            <a:avLst/>
          </a:prstGeom>
        </p:spPr>
        <p:txBody>
          <a:bodyPr wrap="square">
            <a:spAutoFit/>
          </a:bodyPr>
          <a:lstStyle/>
          <a:p>
            <a:r>
              <a:rPr lang="es-ES" b="1" dirty="0"/>
              <a:t>Fotografía 33.  </a:t>
            </a:r>
            <a:r>
              <a:rPr lang="es-ES" dirty="0"/>
              <a:t>Modelo tipo 3 pendiente 45% y 60 mm/hora de precipitación.</a:t>
            </a:r>
            <a:endParaRPr lang="es-CO" i="1" dirty="0"/>
          </a:p>
        </p:txBody>
      </p:sp>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215" y="2616577"/>
            <a:ext cx="4748865" cy="29569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Rectángulo"/>
          <p:cNvSpPr/>
          <p:nvPr/>
        </p:nvSpPr>
        <p:spPr>
          <a:xfrm>
            <a:off x="635581" y="1623144"/>
            <a:ext cx="1306768" cy="369332"/>
          </a:xfrm>
          <a:prstGeom prst="rect">
            <a:avLst/>
          </a:prstGeom>
        </p:spPr>
        <p:txBody>
          <a:bodyPr wrap="none">
            <a:spAutoFit/>
          </a:bodyPr>
          <a:lstStyle/>
          <a:p>
            <a:r>
              <a:rPr lang="es-ES" dirty="0"/>
              <a:t>60 mm/hora</a:t>
            </a:r>
            <a:endParaRPr lang="es-CO" dirty="0"/>
          </a:p>
        </p:txBody>
      </p:sp>
      <p:sp>
        <p:nvSpPr>
          <p:cNvPr id="5" name="4 Rectángulo"/>
          <p:cNvSpPr/>
          <p:nvPr/>
        </p:nvSpPr>
        <p:spPr>
          <a:xfrm>
            <a:off x="676397" y="1979260"/>
            <a:ext cx="1928733" cy="369332"/>
          </a:xfrm>
          <a:prstGeom prst="rect">
            <a:avLst/>
          </a:prstGeom>
        </p:spPr>
        <p:txBody>
          <a:bodyPr wrap="none">
            <a:spAutoFit/>
          </a:bodyPr>
          <a:lstStyle/>
          <a:p>
            <a:r>
              <a:rPr lang="es-ES" dirty="0"/>
              <a:t>2.5 m nivel 0.00 m</a:t>
            </a:r>
            <a:endParaRPr lang="es-CO" dirty="0"/>
          </a:p>
        </p:txBody>
      </p:sp>
      <p:pic>
        <p:nvPicPr>
          <p:cNvPr id="12" name="0 Imagen"/>
          <p:cNvPicPr/>
          <p:nvPr/>
        </p:nvPicPr>
        <p:blipFill>
          <a:blip r:embed="rId3" cstate="print">
            <a:extLst>
              <a:ext uri="{28A0092B-C50C-407E-A947-70E740481C1C}">
                <a14:useLocalDpi xmlns:a14="http://schemas.microsoft.com/office/drawing/2010/main" val="0"/>
              </a:ext>
            </a:extLst>
          </a:blip>
          <a:stretch>
            <a:fillRect/>
          </a:stretch>
        </p:blipFill>
        <p:spPr>
          <a:xfrm rot="5400000">
            <a:off x="5599018" y="2575444"/>
            <a:ext cx="2943960" cy="2922881"/>
          </a:xfrm>
          <a:prstGeom prst="rect">
            <a:avLst/>
          </a:prstGeom>
        </p:spPr>
      </p:pic>
    </p:spTree>
    <p:extLst>
      <p:ext uri="{BB962C8B-B14F-4D97-AF65-F5344CB8AC3E}">
        <p14:creationId xmlns:p14="http://schemas.microsoft.com/office/powerpoint/2010/main" val="250131153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3 </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849675" y="593598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619979" y="1228928"/>
            <a:ext cx="7408406" cy="646331"/>
          </a:xfrm>
          <a:prstGeom prst="rect">
            <a:avLst/>
          </a:prstGeom>
        </p:spPr>
        <p:txBody>
          <a:bodyPr wrap="square">
            <a:spAutoFit/>
          </a:bodyPr>
          <a:lstStyle/>
          <a:p>
            <a:r>
              <a:rPr lang="es-ES" b="1" dirty="0" smtClean="0"/>
              <a:t>Fotografía </a:t>
            </a:r>
            <a:r>
              <a:rPr lang="es-ES" b="1" dirty="0"/>
              <a:t>34. </a:t>
            </a:r>
            <a:r>
              <a:rPr lang="es-ES" dirty="0"/>
              <a:t>Verificación y calibración de la precipitación modelo tipo 3</a:t>
            </a:r>
            <a:endParaRPr lang="es-CO" i="1" dirty="0"/>
          </a:p>
          <a:p>
            <a:endParaRPr lang="es-CO" i="1" dirty="0"/>
          </a:p>
        </p:txBody>
      </p:sp>
      <p:sp>
        <p:nvSpPr>
          <p:cNvPr id="4" name="3 Rectángulo"/>
          <p:cNvSpPr/>
          <p:nvPr/>
        </p:nvSpPr>
        <p:spPr>
          <a:xfrm>
            <a:off x="635581" y="1623144"/>
            <a:ext cx="1306768" cy="369332"/>
          </a:xfrm>
          <a:prstGeom prst="rect">
            <a:avLst/>
          </a:prstGeom>
        </p:spPr>
        <p:txBody>
          <a:bodyPr wrap="none">
            <a:spAutoFit/>
          </a:bodyPr>
          <a:lstStyle/>
          <a:p>
            <a:r>
              <a:rPr lang="es-ES" dirty="0"/>
              <a:t>60 mm/hora</a:t>
            </a:r>
            <a:endParaRPr lang="es-CO" dirty="0"/>
          </a:p>
        </p:txBody>
      </p:sp>
      <p:sp>
        <p:nvSpPr>
          <p:cNvPr id="5" name="4 Rectángulo"/>
          <p:cNvSpPr/>
          <p:nvPr/>
        </p:nvSpPr>
        <p:spPr>
          <a:xfrm>
            <a:off x="676397" y="1979260"/>
            <a:ext cx="1928733" cy="369332"/>
          </a:xfrm>
          <a:prstGeom prst="rect">
            <a:avLst/>
          </a:prstGeom>
        </p:spPr>
        <p:txBody>
          <a:bodyPr wrap="none">
            <a:spAutoFit/>
          </a:bodyPr>
          <a:lstStyle/>
          <a:p>
            <a:r>
              <a:rPr lang="es-ES" dirty="0"/>
              <a:t>2.5 m nivel 0.00 m</a:t>
            </a:r>
            <a:endParaRPr lang="es-CO" dirty="0"/>
          </a:p>
        </p:txBody>
      </p:sp>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8965" y="2851849"/>
            <a:ext cx="3375400" cy="2817995"/>
          </a:xfrm>
          <a:prstGeom prst="rect">
            <a:avLst/>
          </a:prstGeom>
          <a:noFill/>
          <a:extLst>
            <a:ext uri="{909E8E84-426E-40DD-AFC4-6F175D3DCCD1}">
              <a14:hiddenFill xmlns:a14="http://schemas.microsoft.com/office/drawing/2010/main">
                <a:solidFill>
                  <a:srgbClr val="FFFFFF"/>
                </a:solidFill>
              </a14:hiddenFill>
            </a:ext>
          </a:extLst>
        </p:spPr>
      </p:pic>
      <p:pic>
        <p:nvPicPr>
          <p:cNvPr id="37889" name="0 Imagen"/>
          <p:cNvPicPr>
            <a:picLocks noChangeAspect="1" noChangeArrowheads="1"/>
          </p:cNvPicPr>
          <p:nvPr/>
        </p:nvPicPr>
        <p:blipFill>
          <a:blip r:embed="rId3">
            <a:extLst>
              <a:ext uri="{28A0092B-C50C-407E-A947-70E740481C1C}">
                <a14:useLocalDpi xmlns:a14="http://schemas.microsoft.com/office/drawing/2010/main" val="0"/>
              </a:ext>
            </a:extLst>
          </a:blip>
          <a:srcRect l="6607"/>
          <a:stretch>
            <a:fillRect/>
          </a:stretch>
        </p:blipFill>
        <p:spPr bwMode="auto">
          <a:xfrm>
            <a:off x="4794870" y="2836990"/>
            <a:ext cx="3233515" cy="283285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Rectangle 4"/>
          <p:cNvSpPr>
            <a:spLocks noChangeArrowheads="1"/>
          </p:cNvSpPr>
          <p:nvPr/>
        </p:nvSpPr>
        <p:spPr bwMode="auto">
          <a:xfrm>
            <a:off x="0" y="21907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altLang="es-CO" sz="1200" b="0" i="0" u="none" strike="noStrike" cap="none" normalizeH="0" baseline="0" smtClean="0">
                <a:ln>
                  <a:noFill/>
                </a:ln>
                <a:solidFill>
                  <a:schemeClr val="tx1"/>
                </a:solidFill>
                <a:effectLst/>
                <a:latin typeface="Arial" pitchFamily="34" charset="0"/>
                <a:ea typeface="SimSun" pitchFamily="2" charset="-122"/>
                <a:cs typeface="Times New Roman" pitchFamily="18" charset="0"/>
              </a:rPr>
              <a:t>   </a:t>
            </a: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80109651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3 </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849675" y="593598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619979" y="1228928"/>
            <a:ext cx="7408406" cy="369332"/>
          </a:xfrm>
          <a:prstGeom prst="rect">
            <a:avLst/>
          </a:prstGeom>
        </p:spPr>
        <p:txBody>
          <a:bodyPr wrap="square">
            <a:spAutoFit/>
          </a:bodyPr>
          <a:lstStyle/>
          <a:p>
            <a:r>
              <a:rPr lang="es-ES" b="1" dirty="0"/>
              <a:t>Tabla 15</a:t>
            </a:r>
            <a:r>
              <a:rPr lang="es-ES" dirty="0"/>
              <a:t>. Datos con los que se ejecuta la toma de datos para el Tercer modelo.</a:t>
            </a:r>
            <a:endParaRPr lang="es-CO" i="1" dirty="0"/>
          </a:p>
        </p:txBody>
      </p:sp>
      <p:sp>
        <p:nvSpPr>
          <p:cNvPr id="7"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0" name="9 Tabla"/>
          <p:cNvGraphicFramePr>
            <a:graphicFrameLocks noGrp="1"/>
          </p:cNvGraphicFramePr>
          <p:nvPr>
            <p:extLst>
              <p:ext uri="{D42A27DB-BD31-4B8C-83A1-F6EECF244321}">
                <p14:modId xmlns:p14="http://schemas.microsoft.com/office/powerpoint/2010/main" val="1284019551"/>
              </p:ext>
            </p:extLst>
          </p:nvPr>
        </p:nvGraphicFramePr>
        <p:xfrm>
          <a:off x="1100083" y="2708920"/>
          <a:ext cx="7480850" cy="3024336"/>
        </p:xfrm>
        <a:graphic>
          <a:graphicData uri="http://schemas.openxmlformats.org/drawingml/2006/table">
            <a:tbl>
              <a:tblPr firstRow="1" firstCol="1" bandRow="1">
                <a:tableStyleId>{5C22544A-7EE6-4342-B048-85BDC9FD1C3A}</a:tableStyleId>
              </a:tblPr>
              <a:tblGrid>
                <a:gridCol w="5300934"/>
                <a:gridCol w="1262186"/>
                <a:gridCol w="917730"/>
              </a:tblGrid>
              <a:tr h="378042">
                <a:tc gridSpan="3">
                  <a:txBody>
                    <a:bodyPr/>
                    <a:lstStyle/>
                    <a:p>
                      <a:pPr algn="ctr">
                        <a:lnSpc>
                          <a:spcPct val="107000"/>
                        </a:lnSpc>
                        <a:spcAft>
                          <a:spcPts val="0"/>
                        </a:spcAft>
                      </a:pPr>
                      <a:r>
                        <a:rPr lang="es-CO" sz="1100">
                          <a:effectLst/>
                        </a:rPr>
                        <a:t>Modelo 3 Reducido a Escala </a:t>
                      </a:r>
                      <a:endParaRPr lang="es-CO" sz="1200">
                        <a:effectLst/>
                        <a:latin typeface="Arial"/>
                        <a:ea typeface="SimSun"/>
                        <a:cs typeface="Times New Roman"/>
                      </a:endParaRPr>
                    </a:p>
                  </a:txBody>
                  <a:tcPr marL="44450" marR="44450" marT="0" marB="0" anchor="b"/>
                </a:tc>
                <a:tc hMerge="1">
                  <a:txBody>
                    <a:bodyPr/>
                    <a:lstStyle/>
                    <a:p>
                      <a:endParaRPr lang="es-CO"/>
                    </a:p>
                  </a:txBody>
                  <a:tcPr/>
                </a:tc>
                <a:tc hMerge="1">
                  <a:txBody>
                    <a:bodyPr/>
                    <a:lstStyle/>
                    <a:p>
                      <a:endParaRPr lang="es-CO"/>
                    </a:p>
                  </a:txBody>
                  <a:tcPr/>
                </a:tc>
              </a:tr>
              <a:tr h="378042">
                <a:tc>
                  <a:txBody>
                    <a:bodyPr/>
                    <a:lstStyle/>
                    <a:p>
                      <a:pPr algn="ctr">
                        <a:lnSpc>
                          <a:spcPct val="107000"/>
                        </a:lnSpc>
                        <a:spcAft>
                          <a:spcPts val="0"/>
                        </a:spcAft>
                      </a:pPr>
                      <a:r>
                        <a:rPr lang="es-CO" sz="1100">
                          <a:effectLst/>
                        </a:rPr>
                        <a:t>Descripción </a:t>
                      </a:r>
                      <a:endParaRPr lang="es-CO" sz="1200">
                        <a:effectLst/>
                        <a:latin typeface="Arial"/>
                        <a:ea typeface="SimSun"/>
                        <a:cs typeface="Times New Roman"/>
                      </a:endParaRPr>
                    </a:p>
                  </a:txBody>
                  <a:tcPr marL="44450" marR="44450" marT="0" marB="0" anchor="b"/>
                </a:tc>
                <a:tc>
                  <a:txBody>
                    <a:bodyPr/>
                    <a:lstStyle/>
                    <a:p>
                      <a:pPr>
                        <a:lnSpc>
                          <a:spcPct val="107000"/>
                        </a:lnSpc>
                        <a:spcAft>
                          <a:spcPts val="0"/>
                        </a:spcAft>
                      </a:pPr>
                      <a:r>
                        <a:rPr lang="es-CO" sz="1100">
                          <a:effectLst/>
                        </a:rPr>
                        <a:t>Cantidad</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Un</a:t>
                      </a:r>
                      <a:endParaRPr lang="es-CO" sz="1200">
                        <a:effectLst/>
                        <a:latin typeface="Arial"/>
                        <a:ea typeface="SimSun"/>
                        <a:cs typeface="Times New Roman"/>
                      </a:endParaRPr>
                    </a:p>
                  </a:txBody>
                  <a:tcPr marL="44450" marR="44450" marT="0" marB="0" anchor="b"/>
                </a:tc>
              </a:tr>
              <a:tr h="378042">
                <a:tc>
                  <a:txBody>
                    <a:bodyPr/>
                    <a:lstStyle/>
                    <a:p>
                      <a:pPr>
                        <a:lnSpc>
                          <a:spcPct val="107000"/>
                        </a:lnSpc>
                        <a:spcAft>
                          <a:spcPts val="0"/>
                        </a:spcAft>
                      </a:pPr>
                      <a:r>
                        <a:rPr lang="es-CO" sz="1100">
                          <a:effectLst/>
                        </a:rPr>
                        <a:t>Volumen aproximado </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0.0365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m3</a:t>
                      </a:r>
                      <a:endParaRPr lang="es-CO" sz="1200">
                        <a:effectLst/>
                        <a:latin typeface="Arial"/>
                        <a:ea typeface="SimSun"/>
                        <a:cs typeface="Times New Roman"/>
                      </a:endParaRPr>
                    </a:p>
                  </a:txBody>
                  <a:tcPr marL="44450" marR="44450" marT="0" marB="0" anchor="b"/>
                </a:tc>
              </a:tr>
              <a:tr h="378042">
                <a:tc>
                  <a:txBody>
                    <a:bodyPr/>
                    <a:lstStyle/>
                    <a:p>
                      <a:pPr>
                        <a:lnSpc>
                          <a:spcPct val="107000"/>
                        </a:lnSpc>
                        <a:spcAft>
                          <a:spcPts val="0"/>
                        </a:spcAft>
                      </a:pPr>
                      <a:r>
                        <a:rPr lang="es-CO" sz="1100">
                          <a:effectLst/>
                        </a:rPr>
                        <a:t>Peso unitario humedad optima </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37.35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Kg</a:t>
                      </a:r>
                      <a:endParaRPr lang="es-CO" sz="1200">
                        <a:effectLst/>
                        <a:latin typeface="Arial"/>
                        <a:ea typeface="SimSun"/>
                        <a:cs typeface="Times New Roman"/>
                      </a:endParaRPr>
                    </a:p>
                  </a:txBody>
                  <a:tcPr marL="44450" marR="44450" marT="0" marB="0" anchor="b"/>
                </a:tc>
              </a:tr>
              <a:tr h="378042">
                <a:tc>
                  <a:txBody>
                    <a:bodyPr/>
                    <a:lstStyle/>
                    <a:p>
                      <a:pPr>
                        <a:lnSpc>
                          <a:spcPct val="107000"/>
                        </a:lnSpc>
                        <a:spcAft>
                          <a:spcPts val="0"/>
                        </a:spcAft>
                      </a:pPr>
                      <a:r>
                        <a:rPr lang="es-CO" sz="1100">
                          <a:effectLst/>
                        </a:rPr>
                        <a:t>Densidad - Cono de arena</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1.19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g/cm3</a:t>
                      </a:r>
                      <a:endParaRPr lang="es-CO" sz="1200">
                        <a:effectLst/>
                        <a:latin typeface="Arial"/>
                        <a:ea typeface="SimSun"/>
                        <a:cs typeface="Times New Roman"/>
                      </a:endParaRPr>
                    </a:p>
                  </a:txBody>
                  <a:tcPr marL="44450" marR="44450" marT="0" marB="0" anchor="b"/>
                </a:tc>
              </a:tr>
              <a:tr h="378042">
                <a:tc>
                  <a:txBody>
                    <a:bodyPr/>
                    <a:lstStyle/>
                    <a:p>
                      <a:pPr>
                        <a:lnSpc>
                          <a:spcPct val="107000"/>
                        </a:lnSpc>
                        <a:spcAft>
                          <a:spcPts val="0"/>
                        </a:spcAft>
                      </a:pPr>
                      <a:r>
                        <a:rPr lang="es-CO" sz="1100">
                          <a:effectLst/>
                        </a:rPr>
                        <a:t>Dimensiones</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0.25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 m2</a:t>
                      </a:r>
                      <a:endParaRPr lang="es-CO" sz="1200">
                        <a:effectLst/>
                        <a:latin typeface="Arial"/>
                        <a:ea typeface="SimSun"/>
                        <a:cs typeface="Times New Roman"/>
                      </a:endParaRPr>
                    </a:p>
                  </a:txBody>
                  <a:tcPr marL="44450" marR="44450" marT="0" marB="0" anchor="b"/>
                </a:tc>
              </a:tr>
              <a:tr h="378042">
                <a:tc>
                  <a:txBody>
                    <a:bodyPr/>
                    <a:lstStyle/>
                    <a:p>
                      <a:pPr>
                        <a:lnSpc>
                          <a:spcPct val="107000"/>
                        </a:lnSpc>
                        <a:spcAft>
                          <a:spcPts val="0"/>
                        </a:spcAft>
                      </a:pPr>
                      <a:r>
                        <a:rPr lang="es-CO" sz="1100">
                          <a:effectLst/>
                        </a:rPr>
                        <a:t>Altura (h) del modelo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0.015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M</a:t>
                      </a:r>
                      <a:endParaRPr lang="es-CO" sz="1200">
                        <a:effectLst/>
                        <a:latin typeface="Arial"/>
                        <a:ea typeface="SimSun"/>
                        <a:cs typeface="Times New Roman"/>
                      </a:endParaRPr>
                    </a:p>
                  </a:txBody>
                  <a:tcPr marL="44450" marR="44450" marT="0" marB="0" anchor="b"/>
                </a:tc>
              </a:tr>
              <a:tr h="378042">
                <a:tc>
                  <a:txBody>
                    <a:bodyPr/>
                    <a:lstStyle/>
                    <a:p>
                      <a:pPr>
                        <a:lnSpc>
                          <a:spcPct val="107000"/>
                        </a:lnSpc>
                        <a:spcAft>
                          <a:spcPts val="0"/>
                        </a:spcAft>
                      </a:pPr>
                      <a:r>
                        <a:rPr lang="es-CO" sz="1100">
                          <a:effectLst/>
                        </a:rPr>
                        <a:t>Longitud del modelo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0.5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dirty="0">
                          <a:effectLst/>
                        </a:rPr>
                        <a:t>M</a:t>
                      </a:r>
                      <a:endParaRPr lang="es-CO" sz="1200" dirty="0">
                        <a:effectLst/>
                        <a:latin typeface="Arial"/>
                        <a:ea typeface="SimSun"/>
                        <a:cs typeface="Times New Roman"/>
                      </a:endParaRPr>
                    </a:p>
                  </a:txBody>
                  <a:tcPr marL="44450" marR="44450" marT="0" marB="0" anchor="b"/>
                </a:tc>
              </a:tr>
            </a:tbl>
          </a:graphicData>
        </a:graphic>
      </p:graphicFrame>
    </p:spTree>
    <p:extLst>
      <p:ext uri="{BB962C8B-B14F-4D97-AF65-F5344CB8AC3E}">
        <p14:creationId xmlns:p14="http://schemas.microsoft.com/office/powerpoint/2010/main" val="13002151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3 </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849675" y="593598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619979" y="1228928"/>
            <a:ext cx="7408406" cy="369332"/>
          </a:xfrm>
          <a:prstGeom prst="rect">
            <a:avLst/>
          </a:prstGeom>
        </p:spPr>
        <p:txBody>
          <a:bodyPr wrap="square">
            <a:spAutoFit/>
          </a:bodyPr>
          <a:lstStyle/>
          <a:p>
            <a:r>
              <a:rPr lang="es-ES" b="1" dirty="0"/>
              <a:t>Tabla 16. </a:t>
            </a:r>
            <a:r>
              <a:rPr lang="es-ES" dirty="0"/>
              <a:t>Resultados la prueba del modelo tipo 3.</a:t>
            </a:r>
            <a:endParaRPr lang="es-CO" i="1" dirty="0"/>
          </a:p>
        </p:txBody>
      </p:sp>
      <p:sp>
        <p:nvSpPr>
          <p:cNvPr id="7"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 name="3 Tabla"/>
          <p:cNvGraphicFramePr>
            <a:graphicFrameLocks noGrp="1"/>
          </p:cNvGraphicFramePr>
          <p:nvPr>
            <p:extLst>
              <p:ext uri="{D42A27DB-BD31-4B8C-83A1-F6EECF244321}">
                <p14:modId xmlns:p14="http://schemas.microsoft.com/office/powerpoint/2010/main" val="493539765"/>
              </p:ext>
            </p:extLst>
          </p:nvPr>
        </p:nvGraphicFramePr>
        <p:xfrm>
          <a:off x="1403647" y="2420888"/>
          <a:ext cx="6264697" cy="3096344"/>
        </p:xfrm>
        <a:graphic>
          <a:graphicData uri="http://schemas.openxmlformats.org/drawingml/2006/table">
            <a:tbl>
              <a:tblPr firstRow="1" firstCol="1" bandRow="1">
                <a:tableStyleId>{5C22544A-7EE6-4342-B048-85BDC9FD1C3A}</a:tableStyleId>
              </a:tblPr>
              <a:tblGrid>
                <a:gridCol w="3185893"/>
                <a:gridCol w="1606333"/>
                <a:gridCol w="1472471"/>
              </a:tblGrid>
              <a:tr h="637483">
                <a:tc>
                  <a:txBody>
                    <a:bodyPr/>
                    <a:lstStyle/>
                    <a:p>
                      <a:pPr>
                        <a:lnSpc>
                          <a:spcPct val="107000"/>
                        </a:lnSpc>
                      </a:pPr>
                      <a:endParaRPr lang="es-CO" sz="1100">
                        <a:effectLst/>
                        <a:latin typeface="Calibri"/>
                      </a:endParaRPr>
                    </a:p>
                  </a:txBody>
                  <a:tcPr marL="44450" marR="44450" marT="0" marB="0" anchor="b"/>
                </a:tc>
                <a:tc>
                  <a:txBody>
                    <a:bodyPr/>
                    <a:lstStyle/>
                    <a:p>
                      <a:pPr>
                        <a:lnSpc>
                          <a:spcPct val="107000"/>
                        </a:lnSpc>
                      </a:pPr>
                      <a:endParaRPr lang="es-CO" sz="1100">
                        <a:effectLst/>
                        <a:latin typeface="Calibri"/>
                      </a:endParaRPr>
                    </a:p>
                  </a:txBody>
                  <a:tcPr marL="44450" marR="44450" marT="0" marB="0" anchor="b"/>
                </a:tc>
                <a:tc>
                  <a:txBody>
                    <a:bodyPr/>
                    <a:lstStyle/>
                    <a:p>
                      <a:pPr>
                        <a:lnSpc>
                          <a:spcPct val="107000"/>
                        </a:lnSpc>
                      </a:pPr>
                      <a:endParaRPr lang="es-CO" sz="1100">
                        <a:effectLst/>
                        <a:latin typeface="Calibri"/>
                      </a:endParaRPr>
                    </a:p>
                  </a:txBody>
                  <a:tcPr marL="44450" marR="44450" marT="0" marB="0" anchor="b"/>
                </a:tc>
              </a:tr>
              <a:tr h="637483">
                <a:tc gridSpan="3">
                  <a:txBody>
                    <a:bodyPr/>
                    <a:lstStyle/>
                    <a:p>
                      <a:pPr algn="ctr">
                        <a:lnSpc>
                          <a:spcPct val="107000"/>
                        </a:lnSpc>
                        <a:spcAft>
                          <a:spcPts val="0"/>
                        </a:spcAft>
                      </a:pPr>
                      <a:r>
                        <a:rPr lang="es-CO" sz="1100">
                          <a:effectLst/>
                        </a:rPr>
                        <a:t>Resultados modelo tipo 3</a:t>
                      </a:r>
                      <a:endParaRPr lang="es-CO" sz="1200">
                        <a:effectLst/>
                        <a:latin typeface="Arial"/>
                        <a:ea typeface="SimSun"/>
                        <a:cs typeface="Times New Roman"/>
                      </a:endParaRPr>
                    </a:p>
                  </a:txBody>
                  <a:tcPr marL="44450" marR="44450" marT="0" marB="0" anchor="b"/>
                </a:tc>
                <a:tc hMerge="1">
                  <a:txBody>
                    <a:bodyPr/>
                    <a:lstStyle/>
                    <a:p>
                      <a:endParaRPr lang="es-CO"/>
                    </a:p>
                  </a:txBody>
                  <a:tcPr/>
                </a:tc>
                <a:tc hMerge="1">
                  <a:txBody>
                    <a:bodyPr/>
                    <a:lstStyle/>
                    <a:p>
                      <a:endParaRPr lang="es-CO"/>
                    </a:p>
                  </a:txBody>
                  <a:tcPr/>
                </a:tc>
              </a:tr>
              <a:tr h="607126">
                <a:tc>
                  <a:txBody>
                    <a:bodyPr/>
                    <a:lstStyle/>
                    <a:p>
                      <a:pPr>
                        <a:lnSpc>
                          <a:spcPct val="107000"/>
                        </a:lnSpc>
                        <a:spcAft>
                          <a:spcPts val="0"/>
                        </a:spcAft>
                      </a:pPr>
                      <a:r>
                        <a:rPr lang="es-CO" sz="1100">
                          <a:effectLst/>
                        </a:rPr>
                        <a:t>w recipiente # 4</a:t>
                      </a:r>
                      <a:endParaRPr lang="es-CO" sz="1200">
                        <a:effectLst/>
                        <a:latin typeface="Arial"/>
                        <a:ea typeface="SimSun"/>
                        <a:cs typeface="Times New Roman"/>
                      </a:endParaRPr>
                    </a:p>
                  </a:txBody>
                  <a:tcPr marL="44450" marR="44450" marT="0" marB="0" anchor="b"/>
                </a:tc>
                <a:tc>
                  <a:txBody>
                    <a:bodyPr/>
                    <a:lstStyle/>
                    <a:p>
                      <a:pPr algn="r">
                        <a:lnSpc>
                          <a:spcPct val="107000"/>
                        </a:lnSpc>
                        <a:spcAft>
                          <a:spcPts val="0"/>
                        </a:spcAft>
                      </a:pPr>
                      <a:r>
                        <a:rPr lang="es-CO" sz="1100">
                          <a:effectLst/>
                        </a:rPr>
                        <a:t>0.397</a:t>
                      </a:r>
                      <a:endParaRPr lang="es-CO" sz="1200">
                        <a:effectLst/>
                        <a:latin typeface="Arial"/>
                        <a:ea typeface="SimSun"/>
                        <a:cs typeface="Times New Roman"/>
                      </a:endParaRPr>
                    </a:p>
                  </a:txBody>
                  <a:tcPr marL="44450" marR="44450" marT="0" marB="0" anchor="b"/>
                </a:tc>
                <a:tc>
                  <a:txBody>
                    <a:bodyPr/>
                    <a:lstStyle/>
                    <a:p>
                      <a:pPr>
                        <a:lnSpc>
                          <a:spcPct val="107000"/>
                        </a:lnSpc>
                        <a:spcAft>
                          <a:spcPts val="0"/>
                        </a:spcAft>
                      </a:pPr>
                      <a:r>
                        <a:rPr lang="es-CO" sz="1100">
                          <a:effectLst/>
                        </a:rPr>
                        <a:t>kg</a:t>
                      </a:r>
                      <a:endParaRPr lang="es-CO" sz="1200">
                        <a:effectLst/>
                        <a:latin typeface="Arial"/>
                        <a:ea typeface="SimSun"/>
                        <a:cs typeface="Times New Roman"/>
                      </a:endParaRPr>
                    </a:p>
                  </a:txBody>
                  <a:tcPr marL="44450" marR="44450" marT="0" marB="0" anchor="b"/>
                </a:tc>
              </a:tr>
              <a:tr h="607126">
                <a:tc>
                  <a:txBody>
                    <a:bodyPr/>
                    <a:lstStyle/>
                    <a:p>
                      <a:pPr>
                        <a:lnSpc>
                          <a:spcPct val="107000"/>
                        </a:lnSpc>
                        <a:spcAft>
                          <a:spcPts val="0"/>
                        </a:spcAft>
                      </a:pPr>
                      <a:r>
                        <a:rPr lang="es-CO" sz="1100">
                          <a:effectLst/>
                        </a:rPr>
                        <a:t>W recipiente + muestra</a:t>
                      </a:r>
                      <a:endParaRPr lang="es-CO" sz="1200">
                        <a:effectLst/>
                        <a:latin typeface="Arial"/>
                        <a:ea typeface="SimSun"/>
                        <a:cs typeface="Times New Roman"/>
                      </a:endParaRPr>
                    </a:p>
                  </a:txBody>
                  <a:tcPr marL="44450" marR="44450" marT="0" marB="0" anchor="b"/>
                </a:tc>
                <a:tc>
                  <a:txBody>
                    <a:bodyPr/>
                    <a:lstStyle/>
                    <a:p>
                      <a:pPr algn="r">
                        <a:lnSpc>
                          <a:spcPct val="107000"/>
                        </a:lnSpc>
                        <a:spcAft>
                          <a:spcPts val="0"/>
                        </a:spcAft>
                      </a:pPr>
                      <a:r>
                        <a:rPr lang="es-CO" sz="1100">
                          <a:effectLst/>
                        </a:rPr>
                        <a:t>0.448</a:t>
                      </a:r>
                      <a:endParaRPr lang="es-CO" sz="1200">
                        <a:effectLst/>
                        <a:latin typeface="Arial"/>
                        <a:ea typeface="SimSun"/>
                        <a:cs typeface="Times New Roman"/>
                      </a:endParaRPr>
                    </a:p>
                  </a:txBody>
                  <a:tcPr marL="44450" marR="44450" marT="0" marB="0" anchor="b"/>
                </a:tc>
                <a:tc>
                  <a:txBody>
                    <a:bodyPr/>
                    <a:lstStyle/>
                    <a:p>
                      <a:pPr>
                        <a:lnSpc>
                          <a:spcPct val="107000"/>
                        </a:lnSpc>
                        <a:spcAft>
                          <a:spcPts val="0"/>
                        </a:spcAft>
                      </a:pPr>
                      <a:r>
                        <a:rPr lang="es-CO" sz="1100">
                          <a:effectLst/>
                        </a:rPr>
                        <a:t>kg</a:t>
                      </a:r>
                      <a:endParaRPr lang="es-CO" sz="1200">
                        <a:effectLst/>
                        <a:latin typeface="Arial"/>
                        <a:ea typeface="SimSun"/>
                        <a:cs typeface="Times New Roman"/>
                      </a:endParaRPr>
                    </a:p>
                  </a:txBody>
                  <a:tcPr marL="44450" marR="44450" marT="0" marB="0" anchor="b"/>
                </a:tc>
              </a:tr>
              <a:tr h="607126">
                <a:tc>
                  <a:txBody>
                    <a:bodyPr/>
                    <a:lstStyle/>
                    <a:p>
                      <a:pPr>
                        <a:lnSpc>
                          <a:spcPct val="107000"/>
                        </a:lnSpc>
                        <a:spcAft>
                          <a:spcPts val="0"/>
                        </a:spcAft>
                      </a:pPr>
                      <a:r>
                        <a:rPr lang="es-CO" sz="1100">
                          <a:effectLst/>
                        </a:rPr>
                        <a:t>w de material</a:t>
                      </a:r>
                      <a:endParaRPr lang="es-CO" sz="1200">
                        <a:effectLst/>
                        <a:latin typeface="Arial"/>
                        <a:ea typeface="SimSun"/>
                        <a:cs typeface="Times New Roman"/>
                      </a:endParaRPr>
                    </a:p>
                  </a:txBody>
                  <a:tcPr marL="44450" marR="44450" marT="0" marB="0" anchor="b"/>
                </a:tc>
                <a:tc>
                  <a:txBody>
                    <a:bodyPr/>
                    <a:lstStyle/>
                    <a:p>
                      <a:pPr algn="r">
                        <a:lnSpc>
                          <a:spcPct val="107000"/>
                        </a:lnSpc>
                        <a:spcAft>
                          <a:spcPts val="0"/>
                        </a:spcAft>
                      </a:pPr>
                      <a:r>
                        <a:rPr lang="es-CO" sz="1100">
                          <a:effectLst/>
                        </a:rPr>
                        <a:t>0.051</a:t>
                      </a:r>
                      <a:endParaRPr lang="es-CO" sz="1200">
                        <a:effectLst/>
                        <a:latin typeface="Arial"/>
                        <a:ea typeface="SimSun"/>
                        <a:cs typeface="Times New Roman"/>
                      </a:endParaRPr>
                    </a:p>
                  </a:txBody>
                  <a:tcPr marL="44450" marR="44450" marT="0" marB="0" anchor="b"/>
                </a:tc>
                <a:tc>
                  <a:txBody>
                    <a:bodyPr/>
                    <a:lstStyle/>
                    <a:p>
                      <a:pPr>
                        <a:lnSpc>
                          <a:spcPct val="107000"/>
                        </a:lnSpc>
                        <a:spcAft>
                          <a:spcPts val="0"/>
                        </a:spcAft>
                      </a:pPr>
                      <a:r>
                        <a:rPr lang="es-CO" sz="1100" dirty="0">
                          <a:effectLst/>
                        </a:rPr>
                        <a:t>kg</a:t>
                      </a:r>
                      <a:endParaRPr lang="es-CO" sz="1200" dirty="0">
                        <a:effectLst/>
                        <a:latin typeface="Arial"/>
                        <a:ea typeface="SimSun"/>
                        <a:cs typeface="Times New Roman"/>
                      </a:endParaRPr>
                    </a:p>
                  </a:txBody>
                  <a:tcPr marL="44450" marR="44450" marT="0" marB="0" anchor="b"/>
                </a:tc>
              </a:tr>
            </a:tbl>
          </a:graphicData>
        </a:graphic>
      </p:graphicFrame>
    </p:spTree>
    <p:extLst>
      <p:ext uri="{BB962C8B-B14F-4D97-AF65-F5344CB8AC3E}">
        <p14:creationId xmlns:p14="http://schemas.microsoft.com/office/powerpoint/2010/main" val="17196544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618846" y="260648"/>
            <a:ext cx="3456384" cy="562880"/>
          </a:xfrm>
        </p:spPr>
        <p:txBody>
          <a:bodyPr>
            <a:noAutofit/>
          </a:bodyPr>
          <a:lstStyle/>
          <a:p>
            <a:pPr lvl="0"/>
            <a:r>
              <a:rPr lang="es-ES" sz="3100" dirty="0">
                <a:latin typeface="Aharoni" panose="02010803020104030203" pitchFamily="2" charset="-79"/>
                <a:cs typeface="Aharoni" panose="02010803020104030203" pitchFamily="2" charset="-79"/>
              </a:rPr>
              <a:t>ESTADO DEL ARTE</a:t>
            </a:r>
            <a:endParaRPr lang="es-CO" sz="3100" dirty="0">
              <a:latin typeface="Aharoni" panose="02010803020104030203" pitchFamily="2" charset="-79"/>
              <a:cs typeface="Aharoni" panose="02010803020104030203" pitchFamily="2" charset="-79"/>
            </a:endParaRPr>
          </a:p>
        </p:txBody>
      </p:sp>
      <p:sp>
        <p:nvSpPr>
          <p:cNvPr id="4" name="3 Rectángulo"/>
          <p:cNvSpPr/>
          <p:nvPr/>
        </p:nvSpPr>
        <p:spPr>
          <a:xfrm>
            <a:off x="309732" y="923114"/>
            <a:ext cx="3962471" cy="4708981"/>
          </a:xfrm>
          <a:prstGeom prst="rect">
            <a:avLst/>
          </a:prstGeom>
        </p:spPr>
        <p:txBody>
          <a:bodyPr wrap="square">
            <a:spAutoFit/>
          </a:bodyPr>
          <a:lstStyle/>
          <a:p>
            <a:r>
              <a:rPr lang="es-CO" b="1" dirty="0">
                <a:solidFill>
                  <a:schemeClr val="accent1">
                    <a:lumMod val="50000"/>
                  </a:schemeClr>
                </a:solidFill>
              </a:rPr>
              <a:t> </a:t>
            </a:r>
            <a:r>
              <a:rPr lang="es-ES" sz="2000" dirty="0"/>
              <a:t> </a:t>
            </a:r>
            <a:endParaRPr lang="es-CO" sz="2000" dirty="0"/>
          </a:p>
          <a:p>
            <a:pPr algn="just"/>
            <a:r>
              <a:rPr lang="es-CO" sz="2000" b="1" dirty="0" smtClean="0">
                <a:latin typeface="Aharoni" panose="02010803020104030203" pitchFamily="2" charset="-79"/>
                <a:cs typeface="Aharoni" panose="02010803020104030203" pitchFamily="2" charset="-79"/>
              </a:rPr>
              <a:t>LA EROSIÓN:</a:t>
            </a:r>
          </a:p>
          <a:p>
            <a:pPr marL="342900" indent="-342900">
              <a:buFont typeface="Arial" panose="020B0604020202020204" pitchFamily="34" charset="0"/>
              <a:buChar char="•"/>
            </a:pPr>
            <a:r>
              <a:rPr lang="es-CO" sz="2000" b="1" dirty="0" smtClean="0">
                <a:solidFill>
                  <a:schemeClr val="tx2"/>
                </a:solidFill>
                <a:latin typeface="Aharoni" panose="02010803020104030203" pitchFamily="2" charset="-79"/>
                <a:cs typeface="Aharoni" panose="02010803020104030203" pitchFamily="2" charset="-79"/>
              </a:rPr>
              <a:t>Desprendimiento </a:t>
            </a:r>
            <a:r>
              <a:rPr lang="es-CO" sz="2000" b="1" dirty="0">
                <a:solidFill>
                  <a:schemeClr val="tx2"/>
                </a:solidFill>
                <a:latin typeface="Aharoni" panose="02010803020104030203" pitchFamily="2" charset="-79"/>
                <a:cs typeface="Aharoni" panose="02010803020104030203" pitchFamily="2" charset="-79"/>
              </a:rPr>
              <a:t>de las partículas</a:t>
            </a:r>
          </a:p>
          <a:p>
            <a:pPr marL="342900" indent="-342900">
              <a:buFont typeface="Arial" panose="020B0604020202020204" pitchFamily="34" charset="0"/>
              <a:buChar char="•"/>
            </a:pPr>
            <a:r>
              <a:rPr lang="es-CO" sz="2000" b="1" dirty="0" smtClean="0">
                <a:solidFill>
                  <a:schemeClr val="tx2"/>
                </a:solidFill>
                <a:latin typeface="Aharoni" panose="02010803020104030203" pitchFamily="2" charset="-79"/>
                <a:cs typeface="Aharoni" panose="02010803020104030203" pitchFamily="2" charset="-79"/>
              </a:rPr>
              <a:t> </a:t>
            </a:r>
            <a:r>
              <a:rPr lang="es-CO" sz="2000" b="1" dirty="0">
                <a:solidFill>
                  <a:schemeClr val="tx2"/>
                </a:solidFill>
                <a:latin typeface="Aharoni" panose="02010803020104030203" pitchFamily="2" charset="-79"/>
                <a:cs typeface="Aharoni" panose="02010803020104030203" pitchFamily="2" charset="-79"/>
              </a:rPr>
              <a:t>Transporte de las partículas desprendidas</a:t>
            </a:r>
          </a:p>
          <a:p>
            <a:pPr marL="342900" indent="-342900">
              <a:buFont typeface="Arial" panose="020B0604020202020204" pitchFamily="34" charset="0"/>
              <a:buChar char="•"/>
            </a:pPr>
            <a:r>
              <a:rPr lang="es-CO" sz="2000" b="1" dirty="0" smtClean="0">
                <a:solidFill>
                  <a:schemeClr val="tx2"/>
                </a:solidFill>
                <a:latin typeface="Aharoni" panose="02010803020104030203" pitchFamily="2" charset="-79"/>
                <a:cs typeface="Aharoni" panose="02010803020104030203" pitchFamily="2" charset="-79"/>
              </a:rPr>
              <a:t>Depósito </a:t>
            </a:r>
            <a:r>
              <a:rPr lang="es-CO" sz="2000" b="1" dirty="0">
                <a:solidFill>
                  <a:schemeClr val="tx2"/>
                </a:solidFill>
                <a:latin typeface="Aharoni" panose="02010803020104030203" pitchFamily="2" charset="-79"/>
                <a:cs typeface="Aharoni" panose="02010803020104030203" pitchFamily="2" charset="-79"/>
              </a:rPr>
              <a:t>o sedimentación</a:t>
            </a:r>
            <a:r>
              <a:rPr lang="es-CO" sz="2000" b="1" dirty="0" smtClean="0">
                <a:solidFill>
                  <a:schemeClr val="tx2"/>
                </a:solidFill>
                <a:latin typeface="Aharoni" panose="02010803020104030203" pitchFamily="2" charset="-79"/>
                <a:cs typeface="Aharoni" panose="02010803020104030203" pitchFamily="2" charset="-79"/>
              </a:rPr>
              <a:t>.</a:t>
            </a:r>
          </a:p>
          <a:p>
            <a:pPr marL="342900" indent="-342900">
              <a:buFont typeface="Arial" panose="020B0604020202020204" pitchFamily="34" charset="0"/>
              <a:buChar char="•"/>
            </a:pPr>
            <a:r>
              <a:rPr lang="es-CO" sz="2000" b="1" dirty="0" smtClean="0">
                <a:solidFill>
                  <a:schemeClr val="tx2"/>
                </a:solidFill>
                <a:latin typeface="Aharoni" panose="02010803020104030203" pitchFamily="2" charset="-79"/>
                <a:cs typeface="Aharoni" panose="02010803020104030203" pitchFamily="2" charset="-79"/>
              </a:rPr>
              <a:t>Agua </a:t>
            </a:r>
            <a:endParaRPr lang="es-CO" sz="2000" b="1" dirty="0">
              <a:solidFill>
                <a:schemeClr val="tx2"/>
              </a:solidFill>
              <a:latin typeface="Aharoni" panose="02010803020104030203" pitchFamily="2" charset="-79"/>
              <a:cs typeface="Aharoni" panose="02010803020104030203" pitchFamily="2" charset="-79"/>
            </a:endParaRPr>
          </a:p>
          <a:p>
            <a:pPr marL="342900" indent="-342900" algn="just">
              <a:buFont typeface="Wingdings" panose="05000000000000000000" pitchFamily="2" charset="2"/>
              <a:buChar char="§"/>
            </a:pPr>
            <a:r>
              <a:rPr lang="es-CO" sz="2000" b="1" dirty="0" smtClean="0">
                <a:solidFill>
                  <a:schemeClr val="tx2"/>
                </a:solidFill>
                <a:latin typeface="Aharoni" panose="02010803020104030203" pitchFamily="2" charset="-79"/>
                <a:cs typeface="Aharoni" panose="02010803020104030203" pitchFamily="2" charset="-79"/>
              </a:rPr>
              <a:t>Viento.</a:t>
            </a:r>
          </a:p>
          <a:p>
            <a:pPr algn="just"/>
            <a:r>
              <a:rPr lang="es-CO" sz="2000" b="1" dirty="0">
                <a:latin typeface="Aharoni" panose="02010803020104030203" pitchFamily="2" charset="-79"/>
                <a:cs typeface="Aharoni" panose="02010803020104030203" pitchFamily="2" charset="-79"/>
              </a:rPr>
              <a:t>REGLA GENERAL </a:t>
            </a:r>
            <a:r>
              <a:rPr lang="es-CO" sz="2000" b="1" dirty="0">
                <a:solidFill>
                  <a:schemeClr val="tx2"/>
                </a:solidFill>
                <a:latin typeface="Aharoni" panose="02010803020104030203" pitchFamily="2" charset="-79"/>
                <a:cs typeface="Aharoni" panose="02010803020104030203" pitchFamily="2" charset="-79"/>
              </a:rPr>
              <a:t>:</a:t>
            </a:r>
          </a:p>
          <a:p>
            <a:pPr marL="342900" indent="-342900" algn="just">
              <a:buFont typeface="Wingdings" panose="05000000000000000000" pitchFamily="2" charset="2"/>
              <a:buChar char="§"/>
            </a:pPr>
            <a:r>
              <a:rPr lang="es-CO" sz="2000" b="1" dirty="0">
                <a:solidFill>
                  <a:schemeClr val="tx2"/>
                </a:solidFill>
                <a:latin typeface="Aharoni" panose="02010803020104030203" pitchFamily="2" charset="-79"/>
                <a:cs typeface="Aharoni" panose="02010803020104030203" pitchFamily="2" charset="-79"/>
              </a:rPr>
              <a:t>suelos muy erosionables</a:t>
            </a:r>
          </a:p>
          <a:p>
            <a:pPr marL="342900" indent="-342900" algn="just">
              <a:buFont typeface="Wingdings" panose="05000000000000000000" pitchFamily="2" charset="2"/>
              <a:buChar char="§"/>
            </a:pPr>
            <a:r>
              <a:rPr lang="es-CO" sz="2000" b="1" dirty="0">
                <a:solidFill>
                  <a:schemeClr val="tx2"/>
                </a:solidFill>
                <a:latin typeface="Aharoni" panose="02010803020104030203" pitchFamily="2" charset="-79"/>
                <a:cs typeface="Aharoni" panose="02010803020104030203" pitchFamily="2" charset="-79"/>
              </a:rPr>
              <a:t> pendiente alta</a:t>
            </a:r>
          </a:p>
          <a:p>
            <a:pPr marL="342900" indent="-342900" algn="just">
              <a:buFont typeface="Wingdings" panose="05000000000000000000" pitchFamily="2" charset="2"/>
              <a:buChar char="§"/>
            </a:pPr>
            <a:r>
              <a:rPr lang="es-CO" sz="2000" b="1" dirty="0">
                <a:solidFill>
                  <a:schemeClr val="tx2"/>
                </a:solidFill>
                <a:latin typeface="Aharoni" panose="02010803020104030203" pitchFamily="2" charset="-79"/>
                <a:cs typeface="Aharoni" panose="02010803020104030203" pitchFamily="2" charset="-79"/>
              </a:rPr>
              <a:t> clima seco </a:t>
            </a:r>
          </a:p>
          <a:p>
            <a:pPr marL="342900" indent="-342900" algn="just">
              <a:buFont typeface="Wingdings" panose="05000000000000000000" pitchFamily="2" charset="2"/>
              <a:buChar char="§"/>
            </a:pPr>
            <a:r>
              <a:rPr lang="es-CO" sz="2000" b="1" dirty="0">
                <a:solidFill>
                  <a:schemeClr val="tx2"/>
                </a:solidFill>
                <a:latin typeface="Aharoni" panose="02010803020104030203" pitchFamily="2" charset="-79"/>
                <a:cs typeface="Aharoni" panose="02010803020104030203" pitchFamily="2" charset="-79"/>
              </a:rPr>
              <a:t> fuertes vientos </a:t>
            </a:r>
          </a:p>
          <a:p>
            <a:pPr marL="342900" indent="-342900" algn="just">
              <a:buFont typeface="Wingdings" panose="05000000000000000000" pitchFamily="2" charset="2"/>
              <a:buChar char="§"/>
            </a:pPr>
            <a:r>
              <a:rPr lang="es-CO" sz="2000" b="1" dirty="0">
                <a:solidFill>
                  <a:schemeClr val="tx2"/>
                </a:solidFill>
                <a:latin typeface="Aharoni" panose="02010803020104030203" pitchFamily="2" charset="-79"/>
                <a:cs typeface="Aharoni" panose="02010803020104030203" pitchFamily="2" charset="-79"/>
              </a:rPr>
              <a:t> lluvias intensas ocasionales</a:t>
            </a:r>
          </a:p>
        </p:txBody>
      </p:sp>
      <p:sp>
        <p:nvSpPr>
          <p:cNvPr id="6" name="Rectangle 3"/>
          <p:cNvSpPr>
            <a:spLocks noChangeArrowheads="1"/>
          </p:cNvSpPr>
          <p:nvPr/>
        </p:nvSpPr>
        <p:spPr bwMode="auto">
          <a:xfrm>
            <a:off x="5418457" y="4941168"/>
            <a:ext cx="3258034"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 altLang="zh-CN" sz="2000" b="1" dirty="0">
                <a:solidFill>
                  <a:schemeClr val="tx2"/>
                </a:solidFill>
                <a:latin typeface="Aharoni" panose="02010803020104030203" pitchFamily="2" charset="-79"/>
                <a:cs typeface="Aharoni" panose="02010803020104030203" pitchFamily="2" charset="-79"/>
              </a:rPr>
              <a:t>Fuente: </a:t>
            </a:r>
            <a:endParaRPr lang="es-ES" altLang="zh-CN" sz="2000" b="1" dirty="0" smtClean="0">
              <a:solidFill>
                <a:schemeClr val="tx2"/>
              </a:solidFill>
              <a:latin typeface="Aharoni" panose="02010803020104030203" pitchFamily="2" charset="-79"/>
              <a:cs typeface="Aharoni" panose="02010803020104030203" pitchFamily="2" charset="-79"/>
            </a:endParaRPr>
          </a:p>
          <a:p>
            <a:pPr marL="0" marR="0" lvl="0" indent="0" algn="ctr" defTabSz="914400" rtl="0" eaLnBrk="1" fontAlgn="base" latinLnBrk="0" hangingPunct="1">
              <a:lnSpc>
                <a:spcPct val="100000"/>
              </a:lnSpc>
              <a:spcBef>
                <a:spcPct val="0"/>
              </a:spcBef>
              <a:spcAft>
                <a:spcPct val="0"/>
              </a:spcAft>
              <a:buClrTx/>
              <a:buSzTx/>
              <a:buFontTx/>
              <a:buNone/>
              <a:tabLst/>
            </a:pPr>
            <a:r>
              <a:rPr lang="es-ES" altLang="zh-CN" sz="2000" dirty="0" smtClean="0">
                <a:solidFill>
                  <a:schemeClr val="tx2"/>
                </a:solidFill>
                <a:latin typeface="Aharoni" panose="02010803020104030203" pitchFamily="2" charset="-79"/>
                <a:cs typeface="Aharoni" panose="02010803020104030203" pitchFamily="2" charset="-79"/>
              </a:rPr>
              <a:t>Control </a:t>
            </a:r>
            <a:r>
              <a:rPr lang="es-ES" altLang="zh-CN" sz="2000" dirty="0">
                <a:solidFill>
                  <a:schemeClr val="tx2"/>
                </a:solidFill>
                <a:latin typeface="Aharoni" panose="02010803020104030203" pitchFamily="2" charset="-79"/>
                <a:cs typeface="Aharoni" panose="02010803020104030203" pitchFamily="2" charset="-79"/>
              </a:rPr>
              <a:t>de erosión zonas tropicales; </a:t>
            </a:r>
            <a:r>
              <a:rPr lang="es-ES" altLang="zh-CN" sz="2000" dirty="0" smtClean="0">
                <a:solidFill>
                  <a:schemeClr val="tx2"/>
                </a:solidFill>
                <a:latin typeface="Aharoni" panose="02010803020104030203" pitchFamily="2" charset="-79"/>
                <a:cs typeface="Aharoni" panose="02010803020104030203" pitchFamily="2" charset="-79"/>
              </a:rPr>
              <a:t>                         JAIME </a:t>
            </a:r>
            <a:r>
              <a:rPr lang="es-ES" altLang="zh-CN" sz="2000" dirty="0">
                <a:solidFill>
                  <a:schemeClr val="tx2"/>
                </a:solidFill>
                <a:latin typeface="Aharoni" panose="02010803020104030203" pitchFamily="2" charset="-79"/>
                <a:cs typeface="Aharoni" panose="02010803020104030203" pitchFamily="2" charset="-79"/>
              </a:rPr>
              <a:t>SUAREZ DIZ</a:t>
            </a:r>
            <a:r>
              <a:rPr kumimoji="0" lang="es-ES" altLang="zh-CN" sz="1200" b="0" i="0" u="none" strike="noStrike" cap="none" normalizeH="0" baseline="0" dirty="0" smtClean="0">
                <a:ln>
                  <a:noFill/>
                </a:ln>
                <a:solidFill>
                  <a:schemeClr val="tx1"/>
                </a:solidFill>
                <a:effectLst/>
                <a:latin typeface="Arial" pitchFamily="34" charset="0"/>
                <a:ea typeface="SimSun" pitchFamily="2" charset="-122"/>
                <a:cs typeface="Arial" pitchFamily="34" charset="0"/>
              </a:rPr>
              <a:t>.</a:t>
            </a:r>
            <a:endParaRPr kumimoji="0" lang="es-ES" altLang="zh-CN"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7 Rectángulo"/>
          <p:cNvSpPr/>
          <p:nvPr/>
        </p:nvSpPr>
        <p:spPr>
          <a:xfrm>
            <a:off x="5753134" y="1484784"/>
            <a:ext cx="2513830" cy="400110"/>
          </a:xfrm>
          <a:prstGeom prst="rect">
            <a:avLst/>
          </a:prstGeom>
        </p:spPr>
        <p:txBody>
          <a:bodyPr wrap="none">
            <a:spAutoFit/>
          </a:bodyPr>
          <a:lstStyle/>
          <a:p>
            <a:r>
              <a:rPr lang="es-CO" sz="2000" b="1" dirty="0">
                <a:solidFill>
                  <a:schemeClr val="tx2"/>
                </a:solidFill>
                <a:latin typeface="Aharoni" panose="02010803020104030203" pitchFamily="2" charset="-79"/>
                <a:cs typeface="Aharoni" panose="02010803020104030203" pitchFamily="2" charset="-79"/>
              </a:rPr>
              <a:t>Proceso de erosión.</a:t>
            </a:r>
          </a:p>
        </p:txBody>
      </p:sp>
      <p:pic>
        <p:nvPicPr>
          <p:cNvPr id="1028"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6683" t="37226" r="32194" b="20652"/>
          <a:stretch/>
        </p:blipFill>
        <p:spPr bwMode="auto">
          <a:xfrm>
            <a:off x="4524141" y="2009457"/>
            <a:ext cx="4086988" cy="27363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12 Flecha izquierda, derecha y arriba"/>
          <p:cNvSpPr/>
          <p:nvPr/>
        </p:nvSpPr>
        <p:spPr>
          <a:xfrm flipV="1">
            <a:off x="1613789" y="5664620"/>
            <a:ext cx="1944216" cy="418401"/>
          </a:xfrm>
          <a:prstGeom prst="leftRigh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6" name="15 Proceso alternativo"/>
          <p:cNvSpPr/>
          <p:nvPr/>
        </p:nvSpPr>
        <p:spPr>
          <a:xfrm>
            <a:off x="1469773" y="6105669"/>
            <a:ext cx="2232248" cy="60081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O" sz="2000" b="1" dirty="0" smtClean="0">
                <a:solidFill>
                  <a:schemeClr val="tx2"/>
                </a:solidFill>
                <a:latin typeface="Aharoni" panose="02010803020104030203" pitchFamily="2" charset="-79"/>
                <a:cs typeface="Aharoni" panose="02010803020104030203" pitchFamily="2" charset="-79"/>
              </a:rPr>
              <a:t>+ pérdidas </a:t>
            </a:r>
            <a:r>
              <a:rPr lang="es-CO" sz="2000" b="1" dirty="0">
                <a:solidFill>
                  <a:schemeClr val="tx2"/>
                </a:solidFill>
                <a:latin typeface="Aharoni" panose="02010803020104030203" pitchFamily="2" charset="-79"/>
                <a:cs typeface="Aharoni" panose="02010803020104030203" pitchFamily="2" charset="-79"/>
              </a:rPr>
              <a:t>por erosión</a:t>
            </a:r>
          </a:p>
        </p:txBody>
      </p:sp>
    </p:spTree>
    <p:extLst>
      <p:ext uri="{BB962C8B-B14F-4D97-AF65-F5344CB8AC3E}">
        <p14:creationId xmlns:p14="http://schemas.microsoft.com/office/powerpoint/2010/main" val="266135127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a:t>
            </a:r>
            <a:r>
              <a:rPr lang="es-ES" b="1" dirty="0" smtClean="0">
                <a:latin typeface="Aharoni" panose="02010803020104030203" pitchFamily="2" charset="-79"/>
                <a:cs typeface="Aharoni" panose="02010803020104030203" pitchFamily="2" charset="-79"/>
              </a:rPr>
              <a:t>4</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849675" y="593598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619979" y="1228928"/>
            <a:ext cx="7408406" cy="646331"/>
          </a:xfrm>
          <a:prstGeom prst="rect">
            <a:avLst/>
          </a:prstGeom>
        </p:spPr>
        <p:txBody>
          <a:bodyPr wrap="square">
            <a:spAutoFit/>
          </a:bodyPr>
          <a:lstStyle/>
          <a:p>
            <a:r>
              <a:rPr lang="es-ES" b="1" dirty="0"/>
              <a:t>Fotografía 38. </a:t>
            </a:r>
            <a:r>
              <a:rPr lang="es-ES" dirty="0"/>
              <a:t>Instalación de material en forma de cárcava prueba modelo </a:t>
            </a:r>
            <a:r>
              <a:rPr lang="es-ES" dirty="0" smtClean="0"/>
              <a:t>4</a:t>
            </a:r>
            <a:endParaRPr lang="es-CO" i="1" dirty="0"/>
          </a:p>
          <a:p>
            <a:r>
              <a:rPr lang="es-CO" i="1" dirty="0" smtClean="0"/>
              <a:t>.</a:t>
            </a:r>
            <a:endParaRPr lang="es-CO" i="1" dirty="0"/>
          </a:p>
        </p:txBody>
      </p:sp>
      <p:sp>
        <p:nvSpPr>
          <p:cNvPr id="7"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pic>
        <p:nvPicPr>
          <p:cNvPr id="419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775" y="1800224"/>
            <a:ext cx="7974657" cy="3644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2831607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a:t>
            </a:r>
            <a:r>
              <a:rPr lang="es-ES" b="1" dirty="0" smtClean="0">
                <a:latin typeface="Aharoni" panose="02010803020104030203" pitchFamily="2" charset="-79"/>
                <a:cs typeface="Aharoni" panose="02010803020104030203" pitchFamily="2" charset="-79"/>
              </a:rPr>
              <a:t>4</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849675" y="593598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619979" y="1228928"/>
            <a:ext cx="7408406" cy="646331"/>
          </a:xfrm>
          <a:prstGeom prst="rect">
            <a:avLst/>
          </a:prstGeom>
        </p:spPr>
        <p:txBody>
          <a:bodyPr wrap="square">
            <a:spAutoFit/>
          </a:bodyPr>
          <a:lstStyle/>
          <a:p>
            <a:r>
              <a:rPr lang="es-ES" b="1" dirty="0"/>
              <a:t>Fotografía 40</a:t>
            </a:r>
            <a:r>
              <a:rPr lang="es-ES" dirty="0"/>
              <a:t>.  Calibración e instalación de precipitación con el pluviómetro </a:t>
            </a:r>
            <a:endParaRPr lang="es-CO" i="1" dirty="0"/>
          </a:p>
          <a:p>
            <a:endParaRPr lang="es-CO" i="1" dirty="0"/>
          </a:p>
        </p:txBody>
      </p:sp>
      <p:sp>
        <p:nvSpPr>
          <p:cNvPr id="7"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pic>
        <p:nvPicPr>
          <p:cNvPr id="430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5938" y="1905000"/>
            <a:ext cx="5572125" cy="3468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836040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a:t>
            </a:r>
            <a:r>
              <a:rPr lang="es-ES" b="1" dirty="0" smtClean="0">
                <a:latin typeface="Aharoni" panose="02010803020104030203" pitchFamily="2" charset="-79"/>
                <a:cs typeface="Aharoni" panose="02010803020104030203" pitchFamily="2" charset="-79"/>
              </a:rPr>
              <a:t>4</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849675" y="593598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619979" y="1228928"/>
            <a:ext cx="7408406" cy="369332"/>
          </a:xfrm>
          <a:prstGeom prst="rect">
            <a:avLst/>
          </a:prstGeom>
        </p:spPr>
        <p:txBody>
          <a:bodyPr wrap="square">
            <a:spAutoFit/>
          </a:bodyPr>
          <a:lstStyle/>
          <a:p>
            <a:r>
              <a:rPr lang="es-ES" b="1" dirty="0"/>
              <a:t>Tabla 17.</a:t>
            </a:r>
            <a:r>
              <a:rPr lang="es-ES" dirty="0"/>
              <a:t> Datos con los que se ejecuta la toma de datos para el primer </a:t>
            </a:r>
            <a:r>
              <a:rPr lang="es-ES" dirty="0" smtClean="0"/>
              <a:t>modelo</a:t>
            </a:r>
            <a:endParaRPr lang="es-CO" i="1" dirty="0"/>
          </a:p>
        </p:txBody>
      </p:sp>
      <p:sp>
        <p:nvSpPr>
          <p:cNvPr id="7"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 name="3 Tabla"/>
          <p:cNvGraphicFramePr>
            <a:graphicFrameLocks noGrp="1"/>
          </p:cNvGraphicFramePr>
          <p:nvPr>
            <p:extLst>
              <p:ext uri="{D42A27DB-BD31-4B8C-83A1-F6EECF244321}">
                <p14:modId xmlns:p14="http://schemas.microsoft.com/office/powerpoint/2010/main" val="3393231300"/>
              </p:ext>
            </p:extLst>
          </p:nvPr>
        </p:nvGraphicFramePr>
        <p:xfrm>
          <a:off x="971600" y="2420884"/>
          <a:ext cx="7344816" cy="3240368"/>
        </p:xfrm>
        <a:graphic>
          <a:graphicData uri="http://schemas.openxmlformats.org/drawingml/2006/table">
            <a:tbl>
              <a:tblPr firstRow="1" firstCol="1" bandRow="1">
                <a:tableStyleId>{5C22544A-7EE6-4342-B048-85BDC9FD1C3A}</a:tableStyleId>
              </a:tblPr>
              <a:tblGrid>
                <a:gridCol w="5204541"/>
                <a:gridCol w="1239233"/>
                <a:gridCol w="901042"/>
              </a:tblGrid>
              <a:tr h="405046">
                <a:tc gridSpan="3">
                  <a:txBody>
                    <a:bodyPr/>
                    <a:lstStyle/>
                    <a:p>
                      <a:pPr algn="ctr">
                        <a:lnSpc>
                          <a:spcPct val="107000"/>
                        </a:lnSpc>
                        <a:spcAft>
                          <a:spcPts val="0"/>
                        </a:spcAft>
                      </a:pPr>
                      <a:r>
                        <a:rPr lang="es-CO" sz="1100">
                          <a:effectLst/>
                        </a:rPr>
                        <a:t>Modelo 4 reducido a escala </a:t>
                      </a:r>
                      <a:endParaRPr lang="es-CO" sz="1200">
                        <a:effectLst/>
                        <a:latin typeface="Arial"/>
                        <a:ea typeface="SimSun"/>
                        <a:cs typeface="Times New Roman"/>
                      </a:endParaRPr>
                    </a:p>
                  </a:txBody>
                  <a:tcPr marL="44450" marR="44450" marT="0" marB="0" anchor="b"/>
                </a:tc>
                <a:tc hMerge="1">
                  <a:txBody>
                    <a:bodyPr/>
                    <a:lstStyle/>
                    <a:p>
                      <a:endParaRPr lang="es-CO"/>
                    </a:p>
                  </a:txBody>
                  <a:tcPr/>
                </a:tc>
                <a:tc hMerge="1">
                  <a:txBody>
                    <a:bodyPr/>
                    <a:lstStyle/>
                    <a:p>
                      <a:endParaRPr lang="es-CO"/>
                    </a:p>
                  </a:txBody>
                  <a:tcPr/>
                </a:tc>
              </a:tr>
              <a:tr h="405046">
                <a:tc>
                  <a:txBody>
                    <a:bodyPr/>
                    <a:lstStyle/>
                    <a:p>
                      <a:pPr algn="ctr">
                        <a:lnSpc>
                          <a:spcPct val="107000"/>
                        </a:lnSpc>
                        <a:spcAft>
                          <a:spcPts val="0"/>
                        </a:spcAft>
                      </a:pPr>
                      <a:r>
                        <a:rPr lang="es-CO" sz="1100">
                          <a:effectLst/>
                        </a:rPr>
                        <a:t>Descripción </a:t>
                      </a:r>
                      <a:endParaRPr lang="es-CO" sz="1200">
                        <a:effectLst/>
                        <a:latin typeface="Arial"/>
                        <a:ea typeface="SimSun"/>
                        <a:cs typeface="Times New Roman"/>
                      </a:endParaRPr>
                    </a:p>
                  </a:txBody>
                  <a:tcPr marL="44450" marR="44450" marT="0" marB="0" anchor="b"/>
                </a:tc>
                <a:tc>
                  <a:txBody>
                    <a:bodyPr/>
                    <a:lstStyle/>
                    <a:p>
                      <a:pPr>
                        <a:lnSpc>
                          <a:spcPct val="107000"/>
                        </a:lnSpc>
                        <a:spcAft>
                          <a:spcPts val="0"/>
                        </a:spcAft>
                      </a:pPr>
                      <a:r>
                        <a:rPr lang="es-CO" sz="1100">
                          <a:effectLst/>
                        </a:rPr>
                        <a:t>Cantidad</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Un</a:t>
                      </a:r>
                      <a:endParaRPr lang="es-CO" sz="1200">
                        <a:effectLst/>
                        <a:latin typeface="Arial"/>
                        <a:ea typeface="SimSun"/>
                        <a:cs typeface="Times New Roman"/>
                      </a:endParaRPr>
                    </a:p>
                  </a:txBody>
                  <a:tcPr marL="44450" marR="44450" marT="0" marB="0" anchor="b"/>
                </a:tc>
              </a:tr>
              <a:tr h="405046">
                <a:tc>
                  <a:txBody>
                    <a:bodyPr/>
                    <a:lstStyle/>
                    <a:p>
                      <a:pPr>
                        <a:lnSpc>
                          <a:spcPct val="107000"/>
                        </a:lnSpc>
                        <a:spcAft>
                          <a:spcPts val="0"/>
                        </a:spcAft>
                      </a:pPr>
                      <a:r>
                        <a:rPr lang="es-CO" sz="1100">
                          <a:effectLst/>
                        </a:rPr>
                        <a:t>Volumen aproximado </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0.0375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m3</a:t>
                      </a:r>
                      <a:endParaRPr lang="es-CO" sz="1200">
                        <a:effectLst/>
                        <a:latin typeface="Arial"/>
                        <a:ea typeface="SimSun"/>
                        <a:cs typeface="Times New Roman"/>
                      </a:endParaRPr>
                    </a:p>
                  </a:txBody>
                  <a:tcPr marL="44450" marR="44450" marT="0" marB="0" anchor="b"/>
                </a:tc>
              </a:tr>
              <a:tr h="405046">
                <a:tc>
                  <a:txBody>
                    <a:bodyPr/>
                    <a:lstStyle/>
                    <a:p>
                      <a:pPr>
                        <a:lnSpc>
                          <a:spcPct val="107000"/>
                        </a:lnSpc>
                        <a:spcAft>
                          <a:spcPts val="0"/>
                        </a:spcAft>
                      </a:pPr>
                      <a:r>
                        <a:rPr lang="es-CO" sz="1100">
                          <a:effectLst/>
                        </a:rPr>
                        <a:t>Peso unitario humedad optima </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68.21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kg</a:t>
                      </a:r>
                      <a:endParaRPr lang="es-CO" sz="1200">
                        <a:effectLst/>
                        <a:latin typeface="Arial"/>
                        <a:ea typeface="SimSun"/>
                        <a:cs typeface="Times New Roman"/>
                      </a:endParaRPr>
                    </a:p>
                  </a:txBody>
                  <a:tcPr marL="44450" marR="44450" marT="0" marB="0" anchor="b"/>
                </a:tc>
              </a:tr>
              <a:tr h="405046">
                <a:tc>
                  <a:txBody>
                    <a:bodyPr/>
                    <a:lstStyle/>
                    <a:p>
                      <a:pPr>
                        <a:lnSpc>
                          <a:spcPct val="107000"/>
                        </a:lnSpc>
                        <a:spcAft>
                          <a:spcPts val="0"/>
                        </a:spcAft>
                      </a:pPr>
                      <a:r>
                        <a:rPr lang="es-CO" sz="1100">
                          <a:effectLst/>
                        </a:rPr>
                        <a:t>Densidad - Cono de arena</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1.19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g/cm3</a:t>
                      </a:r>
                      <a:endParaRPr lang="es-CO" sz="1200">
                        <a:effectLst/>
                        <a:latin typeface="Arial"/>
                        <a:ea typeface="SimSun"/>
                        <a:cs typeface="Times New Roman"/>
                      </a:endParaRPr>
                    </a:p>
                  </a:txBody>
                  <a:tcPr marL="44450" marR="44450" marT="0" marB="0" anchor="b"/>
                </a:tc>
              </a:tr>
              <a:tr h="405046">
                <a:tc>
                  <a:txBody>
                    <a:bodyPr/>
                    <a:lstStyle/>
                    <a:p>
                      <a:pPr>
                        <a:lnSpc>
                          <a:spcPct val="107000"/>
                        </a:lnSpc>
                        <a:spcAft>
                          <a:spcPts val="0"/>
                        </a:spcAft>
                      </a:pPr>
                      <a:r>
                        <a:rPr lang="es-CO" sz="1100">
                          <a:effectLst/>
                        </a:rPr>
                        <a:t>Dimensiones</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0.25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 m2</a:t>
                      </a:r>
                      <a:endParaRPr lang="es-CO" sz="1200">
                        <a:effectLst/>
                        <a:latin typeface="Arial"/>
                        <a:ea typeface="SimSun"/>
                        <a:cs typeface="Times New Roman"/>
                      </a:endParaRPr>
                    </a:p>
                  </a:txBody>
                  <a:tcPr marL="44450" marR="44450" marT="0" marB="0" anchor="b"/>
                </a:tc>
              </a:tr>
              <a:tr h="405046">
                <a:tc>
                  <a:txBody>
                    <a:bodyPr/>
                    <a:lstStyle/>
                    <a:p>
                      <a:pPr>
                        <a:lnSpc>
                          <a:spcPct val="107000"/>
                        </a:lnSpc>
                        <a:spcAft>
                          <a:spcPts val="0"/>
                        </a:spcAft>
                      </a:pPr>
                      <a:r>
                        <a:rPr lang="es-CO" sz="1100">
                          <a:effectLst/>
                        </a:rPr>
                        <a:t>Altura (h) del modelo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0.015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m</a:t>
                      </a:r>
                      <a:endParaRPr lang="es-CO" sz="1200">
                        <a:effectLst/>
                        <a:latin typeface="Arial"/>
                        <a:ea typeface="SimSun"/>
                        <a:cs typeface="Times New Roman"/>
                      </a:endParaRPr>
                    </a:p>
                  </a:txBody>
                  <a:tcPr marL="44450" marR="44450" marT="0" marB="0" anchor="b"/>
                </a:tc>
              </a:tr>
              <a:tr h="405046">
                <a:tc>
                  <a:txBody>
                    <a:bodyPr/>
                    <a:lstStyle/>
                    <a:p>
                      <a:pPr>
                        <a:lnSpc>
                          <a:spcPct val="107000"/>
                        </a:lnSpc>
                        <a:spcAft>
                          <a:spcPts val="0"/>
                        </a:spcAft>
                      </a:pPr>
                      <a:r>
                        <a:rPr lang="es-CO" sz="1100">
                          <a:effectLst/>
                        </a:rPr>
                        <a:t>Longitud del modelo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0.5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dirty="0">
                          <a:effectLst/>
                        </a:rPr>
                        <a:t>m</a:t>
                      </a:r>
                      <a:endParaRPr lang="es-CO" sz="1200" dirty="0">
                        <a:effectLst/>
                        <a:latin typeface="Arial"/>
                        <a:ea typeface="SimSun"/>
                        <a:cs typeface="Times New Roman"/>
                      </a:endParaRPr>
                    </a:p>
                  </a:txBody>
                  <a:tcPr marL="44450" marR="44450" marT="0" marB="0" anchor="b"/>
                </a:tc>
              </a:tr>
            </a:tbl>
          </a:graphicData>
        </a:graphic>
      </p:graphicFrame>
    </p:spTree>
    <p:extLst>
      <p:ext uri="{BB962C8B-B14F-4D97-AF65-F5344CB8AC3E}">
        <p14:creationId xmlns:p14="http://schemas.microsoft.com/office/powerpoint/2010/main" val="276230850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a:t>
            </a:r>
            <a:r>
              <a:rPr lang="es-ES" b="1" dirty="0" smtClean="0">
                <a:latin typeface="Aharoni" panose="02010803020104030203" pitchFamily="2" charset="-79"/>
                <a:cs typeface="Aharoni" panose="02010803020104030203" pitchFamily="2" charset="-79"/>
              </a:rPr>
              <a:t>4</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849675" y="593598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619979" y="1228928"/>
            <a:ext cx="7408406" cy="369332"/>
          </a:xfrm>
          <a:prstGeom prst="rect">
            <a:avLst/>
          </a:prstGeom>
        </p:spPr>
        <p:txBody>
          <a:bodyPr wrap="square">
            <a:spAutoFit/>
          </a:bodyPr>
          <a:lstStyle/>
          <a:p>
            <a:r>
              <a:rPr lang="es-ES" b="1" dirty="0"/>
              <a:t>Fotografía 42.</a:t>
            </a:r>
            <a:r>
              <a:rPr lang="es-ES" dirty="0"/>
              <a:t> Calibración para toma de muestras del modelo 4</a:t>
            </a:r>
            <a:endParaRPr lang="es-CO" dirty="0"/>
          </a:p>
        </p:txBody>
      </p:sp>
      <p:sp>
        <p:nvSpPr>
          <p:cNvPr id="7"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5478" y="2636912"/>
            <a:ext cx="4829175" cy="2676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5562656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a:t>
            </a:r>
            <a:r>
              <a:rPr lang="es-ES" b="1" dirty="0" smtClean="0">
                <a:latin typeface="Aharoni" panose="02010803020104030203" pitchFamily="2" charset="-79"/>
                <a:cs typeface="Aharoni" panose="02010803020104030203" pitchFamily="2" charset="-79"/>
              </a:rPr>
              <a:t>4</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849675" y="593598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619979" y="1228928"/>
            <a:ext cx="7408406" cy="369332"/>
          </a:xfrm>
          <a:prstGeom prst="rect">
            <a:avLst/>
          </a:prstGeom>
        </p:spPr>
        <p:txBody>
          <a:bodyPr wrap="square">
            <a:spAutoFit/>
          </a:bodyPr>
          <a:lstStyle/>
          <a:p>
            <a:r>
              <a:rPr lang="es-ES" b="1" dirty="0"/>
              <a:t>Fotografía 44.</a:t>
            </a:r>
            <a:r>
              <a:rPr lang="es-ES" dirty="0"/>
              <a:t> Pequeñas socavaciones por gotas de lluvia</a:t>
            </a:r>
            <a:endParaRPr lang="es-CO" dirty="0"/>
          </a:p>
        </p:txBody>
      </p:sp>
      <p:sp>
        <p:nvSpPr>
          <p:cNvPr id="7"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0609" y="2276872"/>
            <a:ext cx="7258050" cy="305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443734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a:t>
            </a:r>
            <a:r>
              <a:rPr lang="es-ES" b="1" dirty="0" smtClean="0">
                <a:latin typeface="Aharoni" panose="02010803020104030203" pitchFamily="2" charset="-79"/>
                <a:cs typeface="Aharoni" panose="02010803020104030203" pitchFamily="2" charset="-79"/>
              </a:rPr>
              <a:t>4</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849675" y="593598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619979" y="1228928"/>
            <a:ext cx="7408406" cy="369332"/>
          </a:xfrm>
          <a:prstGeom prst="rect">
            <a:avLst/>
          </a:prstGeom>
        </p:spPr>
        <p:txBody>
          <a:bodyPr wrap="square">
            <a:spAutoFit/>
          </a:bodyPr>
          <a:lstStyle/>
          <a:p>
            <a:r>
              <a:rPr lang="es-ES" b="1" dirty="0"/>
              <a:t>Fotografía 44.</a:t>
            </a:r>
            <a:r>
              <a:rPr lang="es-ES" dirty="0"/>
              <a:t> Pequeñas socavaciones por gotas de lluvia</a:t>
            </a:r>
            <a:endParaRPr lang="es-CO" dirty="0"/>
          </a:p>
        </p:txBody>
      </p:sp>
      <p:sp>
        <p:nvSpPr>
          <p:cNvPr id="7"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 name="3 Tabla"/>
          <p:cNvGraphicFramePr>
            <a:graphicFrameLocks noGrp="1"/>
          </p:cNvGraphicFramePr>
          <p:nvPr>
            <p:extLst>
              <p:ext uri="{D42A27DB-BD31-4B8C-83A1-F6EECF244321}">
                <p14:modId xmlns:p14="http://schemas.microsoft.com/office/powerpoint/2010/main" val="3886447373"/>
              </p:ext>
            </p:extLst>
          </p:nvPr>
        </p:nvGraphicFramePr>
        <p:xfrm>
          <a:off x="2478222" y="2276872"/>
          <a:ext cx="4633293" cy="2389932"/>
        </p:xfrm>
        <a:graphic>
          <a:graphicData uri="http://schemas.openxmlformats.org/drawingml/2006/table">
            <a:tbl>
              <a:tblPr firstRow="1" firstCol="1" bandRow="1">
                <a:tableStyleId>{5C22544A-7EE6-4342-B048-85BDC9FD1C3A}</a:tableStyleId>
              </a:tblPr>
              <a:tblGrid>
                <a:gridCol w="2356247"/>
                <a:gridCol w="1188024"/>
                <a:gridCol w="1089022"/>
              </a:tblGrid>
              <a:tr h="492045">
                <a:tc>
                  <a:txBody>
                    <a:bodyPr/>
                    <a:lstStyle/>
                    <a:p>
                      <a:pPr>
                        <a:lnSpc>
                          <a:spcPct val="107000"/>
                        </a:lnSpc>
                      </a:pPr>
                      <a:endParaRPr lang="es-CO" sz="1100">
                        <a:effectLst/>
                        <a:latin typeface="Calibri"/>
                      </a:endParaRPr>
                    </a:p>
                  </a:txBody>
                  <a:tcPr marL="44450" marR="44450" marT="0" marB="0" anchor="b"/>
                </a:tc>
                <a:tc>
                  <a:txBody>
                    <a:bodyPr/>
                    <a:lstStyle/>
                    <a:p>
                      <a:pPr>
                        <a:lnSpc>
                          <a:spcPct val="107000"/>
                        </a:lnSpc>
                      </a:pPr>
                      <a:endParaRPr lang="es-CO" sz="1100">
                        <a:effectLst/>
                        <a:latin typeface="Calibri"/>
                      </a:endParaRPr>
                    </a:p>
                  </a:txBody>
                  <a:tcPr marL="44450" marR="44450" marT="0" marB="0" anchor="b"/>
                </a:tc>
                <a:tc>
                  <a:txBody>
                    <a:bodyPr/>
                    <a:lstStyle/>
                    <a:p>
                      <a:pPr>
                        <a:lnSpc>
                          <a:spcPct val="107000"/>
                        </a:lnSpc>
                      </a:pPr>
                      <a:endParaRPr lang="es-CO" sz="1100">
                        <a:effectLst/>
                        <a:latin typeface="Calibri"/>
                      </a:endParaRPr>
                    </a:p>
                  </a:txBody>
                  <a:tcPr marL="44450" marR="44450" marT="0" marB="0" anchor="b"/>
                </a:tc>
              </a:tr>
              <a:tr h="492045">
                <a:tc gridSpan="3">
                  <a:txBody>
                    <a:bodyPr/>
                    <a:lstStyle/>
                    <a:p>
                      <a:pPr algn="ctr">
                        <a:lnSpc>
                          <a:spcPct val="107000"/>
                        </a:lnSpc>
                        <a:spcAft>
                          <a:spcPts val="0"/>
                        </a:spcAft>
                      </a:pPr>
                      <a:r>
                        <a:rPr lang="es-CO" sz="1100">
                          <a:effectLst/>
                        </a:rPr>
                        <a:t>DATOS OBTENIDOS </a:t>
                      </a:r>
                      <a:endParaRPr lang="es-CO" sz="1200">
                        <a:effectLst/>
                        <a:latin typeface="Arial"/>
                        <a:ea typeface="SimSun"/>
                        <a:cs typeface="Times New Roman"/>
                      </a:endParaRPr>
                    </a:p>
                  </a:txBody>
                  <a:tcPr marL="44450" marR="44450" marT="0" marB="0" anchor="b"/>
                </a:tc>
                <a:tc hMerge="1">
                  <a:txBody>
                    <a:bodyPr/>
                    <a:lstStyle/>
                    <a:p>
                      <a:endParaRPr lang="es-CO"/>
                    </a:p>
                  </a:txBody>
                  <a:tcPr/>
                </a:tc>
                <a:tc hMerge="1">
                  <a:txBody>
                    <a:bodyPr/>
                    <a:lstStyle/>
                    <a:p>
                      <a:endParaRPr lang="es-CO"/>
                    </a:p>
                  </a:txBody>
                  <a:tcPr/>
                </a:tc>
              </a:tr>
              <a:tr h="468614">
                <a:tc>
                  <a:txBody>
                    <a:bodyPr/>
                    <a:lstStyle/>
                    <a:p>
                      <a:pPr>
                        <a:lnSpc>
                          <a:spcPct val="107000"/>
                        </a:lnSpc>
                        <a:spcAft>
                          <a:spcPts val="0"/>
                        </a:spcAft>
                      </a:pPr>
                      <a:r>
                        <a:rPr lang="es-CO" sz="1100">
                          <a:effectLst/>
                        </a:rPr>
                        <a:t>w recipiente # 11</a:t>
                      </a:r>
                      <a:endParaRPr lang="es-CO" sz="1200">
                        <a:effectLst/>
                        <a:latin typeface="Arial"/>
                        <a:ea typeface="SimSun"/>
                        <a:cs typeface="Times New Roman"/>
                      </a:endParaRPr>
                    </a:p>
                  </a:txBody>
                  <a:tcPr marL="44450" marR="44450" marT="0" marB="0" anchor="b"/>
                </a:tc>
                <a:tc>
                  <a:txBody>
                    <a:bodyPr/>
                    <a:lstStyle/>
                    <a:p>
                      <a:pPr algn="r">
                        <a:lnSpc>
                          <a:spcPct val="107000"/>
                        </a:lnSpc>
                        <a:spcAft>
                          <a:spcPts val="0"/>
                        </a:spcAft>
                      </a:pPr>
                      <a:r>
                        <a:rPr lang="es-CO" sz="1100">
                          <a:effectLst/>
                        </a:rPr>
                        <a:t>0.342</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kg</a:t>
                      </a:r>
                      <a:endParaRPr lang="es-CO" sz="1200">
                        <a:effectLst/>
                        <a:latin typeface="Arial"/>
                        <a:ea typeface="SimSun"/>
                        <a:cs typeface="Times New Roman"/>
                      </a:endParaRPr>
                    </a:p>
                  </a:txBody>
                  <a:tcPr marL="44450" marR="44450" marT="0" marB="0" anchor="b"/>
                </a:tc>
              </a:tr>
              <a:tr h="468614">
                <a:tc>
                  <a:txBody>
                    <a:bodyPr/>
                    <a:lstStyle/>
                    <a:p>
                      <a:pPr>
                        <a:lnSpc>
                          <a:spcPct val="107000"/>
                        </a:lnSpc>
                        <a:spcAft>
                          <a:spcPts val="0"/>
                        </a:spcAft>
                      </a:pPr>
                      <a:r>
                        <a:rPr lang="es-CO" sz="1100">
                          <a:effectLst/>
                        </a:rPr>
                        <a:t>W recipiente + muestra</a:t>
                      </a:r>
                      <a:endParaRPr lang="es-CO" sz="1200">
                        <a:effectLst/>
                        <a:latin typeface="Arial"/>
                        <a:ea typeface="SimSun"/>
                        <a:cs typeface="Times New Roman"/>
                      </a:endParaRPr>
                    </a:p>
                  </a:txBody>
                  <a:tcPr marL="44450" marR="44450" marT="0" marB="0" anchor="b"/>
                </a:tc>
                <a:tc>
                  <a:txBody>
                    <a:bodyPr/>
                    <a:lstStyle/>
                    <a:p>
                      <a:pPr algn="r">
                        <a:lnSpc>
                          <a:spcPct val="107000"/>
                        </a:lnSpc>
                        <a:spcAft>
                          <a:spcPts val="0"/>
                        </a:spcAft>
                      </a:pPr>
                      <a:r>
                        <a:rPr lang="es-CO" sz="1100">
                          <a:effectLst/>
                        </a:rPr>
                        <a:t>0.410</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kg</a:t>
                      </a:r>
                      <a:endParaRPr lang="es-CO" sz="1200">
                        <a:effectLst/>
                        <a:latin typeface="Arial"/>
                        <a:ea typeface="SimSun"/>
                        <a:cs typeface="Times New Roman"/>
                      </a:endParaRPr>
                    </a:p>
                  </a:txBody>
                  <a:tcPr marL="44450" marR="44450" marT="0" marB="0" anchor="b"/>
                </a:tc>
              </a:tr>
              <a:tr h="468614">
                <a:tc>
                  <a:txBody>
                    <a:bodyPr/>
                    <a:lstStyle/>
                    <a:p>
                      <a:pPr>
                        <a:lnSpc>
                          <a:spcPct val="107000"/>
                        </a:lnSpc>
                        <a:spcAft>
                          <a:spcPts val="0"/>
                        </a:spcAft>
                      </a:pPr>
                      <a:r>
                        <a:rPr lang="es-CO" sz="1100">
                          <a:effectLst/>
                        </a:rPr>
                        <a:t>w de material</a:t>
                      </a:r>
                      <a:endParaRPr lang="es-CO" sz="1200">
                        <a:effectLst/>
                        <a:latin typeface="Arial"/>
                        <a:ea typeface="SimSun"/>
                        <a:cs typeface="Times New Roman"/>
                      </a:endParaRPr>
                    </a:p>
                  </a:txBody>
                  <a:tcPr marL="44450" marR="44450" marT="0" marB="0" anchor="b"/>
                </a:tc>
                <a:tc>
                  <a:txBody>
                    <a:bodyPr/>
                    <a:lstStyle/>
                    <a:p>
                      <a:pPr algn="r">
                        <a:lnSpc>
                          <a:spcPct val="107000"/>
                        </a:lnSpc>
                        <a:spcAft>
                          <a:spcPts val="0"/>
                        </a:spcAft>
                      </a:pPr>
                      <a:r>
                        <a:rPr lang="es-CO" sz="1100">
                          <a:effectLst/>
                        </a:rPr>
                        <a:t>0.068</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dirty="0">
                          <a:effectLst/>
                        </a:rPr>
                        <a:t>kg</a:t>
                      </a:r>
                      <a:endParaRPr lang="es-CO" sz="1200" dirty="0">
                        <a:effectLst/>
                        <a:latin typeface="Arial"/>
                        <a:ea typeface="SimSun"/>
                        <a:cs typeface="Times New Roman"/>
                      </a:endParaRPr>
                    </a:p>
                  </a:txBody>
                  <a:tcPr marL="44450" marR="44450" marT="0" marB="0" anchor="b"/>
                </a:tc>
              </a:tr>
            </a:tbl>
          </a:graphicData>
        </a:graphic>
      </p:graphicFrame>
    </p:spTree>
    <p:extLst>
      <p:ext uri="{BB962C8B-B14F-4D97-AF65-F5344CB8AC3E}">
        <p14:creationId xmlns:p14="http://schemas.microsoft.com/office/powerpoint/2010/main" val="343872956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a:t>
            </a:r>
            <a:r>
              <a:rPr lang="es-ES" b="1" dirty="0" smtClean="0">
                <a:latin typeface="Aharoni" panose="02010803020104030203" pitchFamily="2" charset="-79"/>
                <a:cs typeface="Aharoni" panose="02010803020104030203" pitchFamily="2" charset="-79"/>
              </a:rPr>
              <a:t>4</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849675" y="593598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145472" y="1228928"/>
            <a:ext cx="8998528" cy="369332"/>
          </a:xfrm>
          <a:prstGeom prst="rect">
            <a:avLst/>
          </a:prstGeom>
        </p:spPr>
        <p:txBody>
          <a:bodyPr wrap="square">
            <a:spAutoFit/>
          </a:bodyPr>
          <a:lstStyle/>
          <a:p>
            <a:r>
              <a:rPr lang="es-ES" b="1" dirty="0"/>
              <a:t>Fotografía 45.</a:t>
            </a:r>
            <a:r>
              <a:rPr lang="es-ES" dirty="0"/>
              <a:t> Material erosionado con una pendiente del 15% y precipitación de 120mm/h</a:t>
            </a:r>
            <a:endParaRPr lang="es-CO" i="1" dirty="0"/>
          </a:p>
        </p:txBody>
      </p:sp>
      <p:sp>
        <p:nvSpPr>
          <p:cNvPr id="7"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pic>
        <p:nvPicPr>
          <p:cNvPr id="10" name="0 Imagen"/>
          <p:cNvPicPr/>
          <p:nvPr/>
        </p:nvPicPr>
        <p:blipFill rotWithShape="1">
          <a:blip r:embed="rId2" cstate="print">
            <a:extLst>
              <a:ext uri="{28A0092B-C50C-407E-A947-70E740481C1C}">
                <a14:useLocalDpi xmlns:a14="http://schemas.microsoft.com/office/drawing/2010/main" val="0"/>
              </a:ext>
            </a:extLst>
          </a:blip>
          <a:srcRect b="40972"/>
          <a:stretch/>
        </p:blipFill>
        <p:spPr bwMode="auto">
          <a:xfrm>
            <a:off x="2454262" y="1844824"/>
            <a:ext cx="4421994" cy="36004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1664839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a:t>
            </a:r>
            <a:r>
              <a:rPr lang="es-ES" b="1" dirty="0" smtClean="0">
                <a:latin typeface="Aharoni" panose="02010803020104030203" pitchFamily="2" charset="-79"/>
                <a:cs typeface="Aharoni" panose="02010803020104030203" pitchFamily="2" charset="-79"/>
              </a:rPr>
              <a:t>5</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849675" y="593598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145472" y="1228928"/>
            <a:ext cx="8998528" cy="369332"/>
          </a:xfrm>
          <a:prstGeom prst="rect">
            <a:avLst/>
          </a:prstGeom>
        </p:spPr>
        <p:txBody>
          <a:bodyPr wrap="square">
            <a:spAutoFit/>
          </a:bodyPr>
          <a:lstStyle/>
          <a:p>
            <a:r>
              <a:rPr lang="es-ES" b="1" dirty="0"/>
              <a:t>Fotografía 46. </a:t>
            </a:r>
            <a:r>
              <a:rPr lang="es-ES" dirty="0"/>
              <a:t>Calibración pendiente y precipitación modelo 5.</a:t>
            </a:r>
            <a:endParaRPr lang="es-CO" i="1" dirty="0"/>
          </a:p>
        </p:txBody>
      </p:sp>
      <p:sp>
        <p:nvSpPr>
          <p:cNvPr id="7"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4772" y="2885895"/>
            <a:ext cx="7539186" cy="29950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3 Rectángulo"/>
          <p:cNvSpPr/>
          <p:nvPr/>
        </p:nvSpPr>
        <p:spPr>
          <a:xfrm>
            <a:off x="222647" y="1661244"/>
            <a:ext cx="1184940" cy="646331"/>
          </a:xfrm>
          <a:prstGeom prst="rect">
            <a:avLst/>
          </a:prstGeom>
        </p:spPr>
        <p:txBody>
          <a:bodyPr wrap="none">
            <a:spAutoFit/>
          </a:bodyPr>
          <a:lstStyle/>
          <a:p>
            <a:r>
              <a:rPr lang="es-ES" dirty="0"/>
              <a:t>3.80 </a:t>
            </a:r>
            <a:r>
              <a:rPr lang="es-ES" dirty="0" smtClean="0"/>
              <a:t>m</a:t>
            </a:r>
          </a:p>
          <a:p>
            <a:r>
              <a:rPr lang="es-ES" dirty="0"/>
              <a:t>1.00 metro</a:t>
            </a:r>
            <a:endParaRPr lang="es-CO" dirty="0"/>
          </a:p>
        </p:txBody>
      </p:sp>
    </p:spTree>
    <p:extLst>
      <p:ext uri="{BB962C8B-B14F-4D97-AF65-F5344CB8AC3E}">
        <p14:creationId xmlns:p14="http://schemas.microsoft.com/office/powerpoint/2010/main" val="162020860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a:t>
            </a:r>
            <a:r>
              <a:rPr lang="es-ES" b="1" dirty="0" smtClean="0">
                <a:latin typeface="Aharoni" panose="02010803020104030203" pitchFamily="2" charset="-79"/>
                <a:cs typeface="Aharoni" panose="02010803020104030203" pitchFamily="2" charset="-79"/>
              </a:rPr>
              <a:t>5</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849675" y="593598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145472" y="1228928"/>
            <a:ext cx="8998528" cy="369332"/>
          </a:xfrm>
          <a:prstGeom prst="rect">
            <a:avLst/>
          </a:prstGeom>
        </p:spPr>
        <p:txBody>
          <a:bodyPr wrap="square">
            <a:spAutoFit/>
          </a:bodyPr>
          <a:lstStyle/>
          <a:p>
            <a:r>
              <a:rPr lang="es-ES" b="1" dirty="0"/>
              <a:t>Tabla 19.</a:t>
            </a:r>
            <a:r>
              <a:rPr lang="es-ES" dirty="0"/>
              <a:t> Datos con los que se ejecuta la toma de datos para el primer modelo</a:t>
            </a:r>
            <a:endParaRPr lang="es-CO" i="1" dirty="0"/>
          </a:p>
        </p:txBody>
      </p:sp>
      <p:sp>
        <p:nvSpPr>
          <p:cNvPr id="7"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3 Rectángulo"/>
          <p:cNvSpPr/>
          <p:nvPr/>
        </p:nvSpPr>
        <p:spPr>
          <a:xfrm>
            <a:off x="222647" y="1661244"/>
            <a:ext cx="1184940" cy="646331"/>
          </a:xfrm>
          <a:prstGeom prst="rect">
            <a:avLst/>
          </a:prstGeom>
        </p:spPr>
        <p:txBody>
          <a:bodyPr wrap="none">
            <a:spAutoFit/>
          </a:bodyPr>
          <a:lstStyle/>
          <a:p>
            <a:r>
              <a:rPr lang="es-ES" dirty="0"/>
              <a:t>3.80 </a:t>
            </a:r>
            <a:r>
              <a:rPr lang="es-ES" dirty="0" smtClean="0"/>
              <a:t>m</a:t>
            </a:r>
          </a:p>
          <a:p>
            <a:r>
              <a:rPr lang="es-ES" dirty="0"/>
              <a:t>1.00 metro</a:t>
            </a:r>
            <a:endParaRPr lang="es-CO" dirty="0"/>
          </a:p>
        </p:txBody>
      </p:sp>
      <p:graphicFrame>
        <p:nvGraphicFramePr>
          <p:cNvPr id="5" name="4 Tabla"/>
          <p:cNvGraphicFramePr>
            <a:graphicFrameLocks noGrp="1"/>
          </p:cNvGraphicFramePr>
          <p:nvPr>
            <p:extLst>
              <p:ext uri="{D42A27DB-BD31-4B8C-83A1-F6EECF244321}">
                <p14:modId xmlns:p14="http://schemas.microsoft.com/office/powerpoint/2010/main" val="3688549270"/>
              </p:ext>
            </p:extLst>
          </p:nvPr>
        </p:nvGraphicFramePr>
        <p:xfrm>
          <a:off x="2291818" y="2852936"/>
          <a:ext cx="5006101" cy="2234112"/>
        </p:xfrm>
        <a:graphic>
          <a:graphicData uri="http://schemas.openxmlformats.org/drawingml/2006/table">
            <a:tbl>
              <a:tblPr firstRow="1" firstCol="1" bandRow="1">
                <a:tableStyleId>{5C22544A-7EE6-4342-B048-85BDC9FD1C3A}</a:tableStyleId>
              </a:tblPr>
              <a:tblGrid>
                <a:gridCol w="3547326"/>
                <a:gridCol w="844641"/>
                <a:gridCol w="614134"/>
              </a:tblGrid>
              <a:tr h="279264">
                <a:tc gridSpan="3">
                  <a:txBody>
                    <a:bodyPr/>
                    <a:lstStyle/>
                    <a:p>
                      <a:pPr algn="ctr">
                        <a:lnSpc>
                          <a:spcPct val="107000"/>
                        </a:lnSpc>
                        <a:spcAft>
                          <a:spcPts val="0"/>
                        </a:spcAft>
                      </a:pPr>
                      <a:r>
                        <a:rPr lang="es-CO" sz="1100">
                          <a:effectLst/>
                        </a:rPr>
                        <a:t>Modelo 5 reducido a escala </a:t>
                      </a:r>
                      <a:endParaRPr lang="es-CO" sz="1200">
                        <a:effectLst/>
                        <a:latin typeface="Arial"/>
                        <a:ea typeface="SimSun"/>
                        <a:cs typeface="Times New Roman"/>
                      </a:endParaRPr>
                    </a:p>
                  </a:txBody>
                  <a:tcPr marL="44450" marR="44450" marT="0" marB="0" anchor="b"/>
                </a:tc>
                <a:tc hMerge="1">
                  <a:txBody>
                    <a:bodyPr/>
                    <a:lstStyle/>
                    <a:p>
                      <a:endParaRPr lang="es-CO"/>
                    </a:p>
                  </a:txBody>
                  <a:tcPr/>
                </a:tc>
                <a:tc hMerge="1">
                  <a:txBody>
                    <a:bodyPr/>
                    <a:lstStyle/>
                    <a:p>
                      <a:endParaRPr lang="es-CO"/>
                    </a:p>
                  </a:txBody>
                  <a:tcPr/>
                </a:tc>
              </a:tr>
              <a:tr h="279264">
                <a:tc>
                  <a:txBody>
                    <a:bodyPr/>
                    <a:lstStyle/>
                    <a:p>
                      <a:pPr algn="ctr">
                        <a:lnSpc>
                          <a:spcPct val="107000"/>
                        </a:lnSpc>
                        <a:spcAft>
                          <a:spcPts val="0"/>
                        </a:spcAft>
                      </a:pPr>
                      <a:r>
                        <a:rPr lang="es-CO" sz="1100">
                          <a:effectLst/>
                        </a:rPr>
                        <a:t>Descripción </a:t>
                      </a:r>
                      <a:endParaRPr lang="es-CO" sz="1200">
                        <a:effectLst/>
                        <a:latin typeface="Arial"/>
                        <a:ea typeface="SimSun"/>
                        <a:cs typeface="Times New Roman"/>
                      </a:endParaRPr>
                    </a:p>
                  </a:txBody>
                  <a:tcPr marL="44450" marR="44450" marT="0" marB="0" anchor="b"/>
                </a:tc>
                <a:tc>
                  <a:txBody>
                    <a:bodyPr/>
                    <a:lstStyle/>
                    <a:p>
                      <a:pPr>
                        <a:lnSpc>
                          <a:spcPct val="107000"/>
                        </a:lnSpc>
                        <a:spcAft>
                          <a:spcPts val="0"/>
                        </a:spcAft>
                      </a:pPr>
                      <a:r>
                        <a:rPr lang="es-CO" sz="1100">
                          <a:effectLst/>
                        </a:rPr>
                        <a:t>Cantidad</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Un</a:t>
                      </a:r>
                      <a:endParaRPr lang="es-CO" sz="1200">
                        <a:effectLst/>
                        <a:latin typeface="Arial"/>
                        <a:ea typeface="SimSun"/>
                        <a:cs typeface="Times New Roman"/>
                      </a:endParaRPr>
                    </a:p>
                  </a:txBody>
                  <a:tcPr marL="44450" marR="44450" marT="0" marB="0" anchor="b"/>
                </a:tc>
              </a:tr>
              <a:tr h="279264">
                <a:tc>
                  <a:txBody>
                    <a:bodyPr/>
                    <a:lstStyle/>
                    <a:p>
                      <a:pPr>
                        <a:lnSpc>
                          <a:spcPct val="107000"/>
                        </a:lnSpc>
                        <a:spcAft>
                          <a:spcPts val="0"/>
                        </a:spcAft>
                      </a:pPr>
                      <a:r>
                        <a:rPr lang="es-CO" sz="1100">
                          <a:effectLst/>
                        </a:rPr>
                        <a:t>Volumen aproximado </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0.0375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m3</a:t>
                      </a:r>
                      <a:endParaRPr lang="es-CO" sz="1200">
                        <a:effectLst/>
                        <a:latin typeface="Arial"/>
                        <a:ea typeface="SimSun"/>
                        <a:cs typeface="Times New Roman"/>
                      </a:endParaRPr>
                    </a:p>
                  </a:txBody>
                  <a:tcPr marL="44450" marR="44450" marT="0" marB="0" anchor="b"/>
                </a:tc>
              </a:tr>
              <a:tr h="279264">
                <a:tc>
                  <a:txBody>
                    <a:bodyPr/>
                    <a:lstStyle/>
                    <a:p>
                      <a:pPr>
                        <a:lnSpc>
                          <a:spcPct val="107000"/>
                        </a:lnSpc>
                        <a:spcAft>
                          <a:spcPts val="0"/>
                        </a:spcAft>
                      </a:pPr>
                      <a:r>
                        <a:rPr lang="es-CO" sz="1100">
                          <a:effectLst/>
                        </a:rPr>
                        <a:t>Peso unitario humedad optima </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68.21</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kg</a:t>
                      </a:r>
                      <a:endParaRPr lang="es-CO" sz="1200">
                        <a:effectLst/>
                        <a:latin typeface="Arial"/>
                        <a:ea typeface="SimSun"/>
                        <a:cs typeface="Times New Roman"/>
                      </a:endParaRPr>
                    </a:p>
                  </a:txBody>
                  <a:tcPr marL="44450" marR="44450" marT="0" marB="0" anchor="b"/>
                </a:tc>
              </a:tr>
              <a:tr h="279264">
                <a:tc>
                  <a:txBody>
                    <a:bodyPr/>
                    <a:lstStyle/>
                    <a:p>
                      <a:pPr>
                        <a:lnSpc>
                          <a:spcPct val="107000"/>
                        </a:lnSpc>
                        <a:spcAft>
                          <a:spcPts val="0"/>
                        </a:spcAft>
                      </a:pPr>
                      <a:r>
                        <a:rPr lang="es-CO" sz="1100">
                          <a:effectLst/>
                        </a:rPr>
                        <a:t>Densidad - Cono de arena</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1.19</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g/cm3</a:t>
                      </a:r>
                      <a:endParaRPr lang="es-CO" sz="1200">
                        <a:effectLst/>
                        <a:latin typeface="Arial"/>
                        <a:ea typeface="SimSun"/>
                        <a:cs typeface="Times New Roman"/>
                      </a:endParaRPr>
                    </a:p>
                  </a:txBody>
                  <a:tcPr marL="44450" marR="44450" marT="0" marB="0" anchor="b"/>
                </a:tc>
              </a:tr>
              <a:tr h="279264">
                <a:tc>
                  <a:txBody>
                    <a:bodyPr/>
                    <a:lstStyle/>
                    <a:p>
                      <a:pPr>
                        <a:lnSpc>
                          <a:spcPct val="107000"/>
                        </a:lnSpc>
                        <a:spcAft>
                          <a:spcPts val="0"/>
                        </a:spcAft>
                      </a:pPr>
                      <a:r>
                        <a:rPr lang="es-CO" sz="1100">
                          <a:effectLst/>
                        </a:rPr>
                        <a:t>Dimensiones</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0.25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 m2</a:t>
                      </a:r>
                      <a:endParaRPr lang="es-CO" sz="1200">
                        <a:effectLst/>
                        <a:latin typeface="Arial"/>
                        <a:ea typeface="SimSun"/>
                        <a:cs typeface="Times New Roman"/>
                      </a:endParaRPr>
                    </a:p>
                  </a:txBody>
                  <a:tcPr marL="44450" marR="44450" marT="0" marB="0" anchor="b"/>
                </a:tc>
              </a:tr>
              <a:tr h="279264">
                <a:tc>
                  <a:txBody>
                    <a:bodyPr/>
                    <a:lstStyle/>
                    <a:p>
                      <a:pPr>
                        <a:lnSpc>
                          <a:spcPct val="107000"/>
                        </a:lnSpc>
                        <a:spcAft>
                          <a:spcPts val="0"/>
                        </a:spcAft>
                      </a:pPr>
                      <a:r>
                        <a:rPr lang="es-CO" sz="1100">
                          <a:effectLst/>
                        </a:rPr>
                        <a:t>Altura (h) del modelo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0.015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m</a:t>
                      </a:r>
                      <a:endParaRPr lang="es-CO" sz="1200">
                        <a:effectLst/>
                        <a:latin typeface="Arial"/>
                        <a:ea typeface="SimSun"/>
                        <a:cs typeface="Times New Roman"/>
                      </a:endParaRPr>
                    </a:p>
                  </a:txBody>
                  <a:tcPr marL="44450" marR="44450" marT="0" marB="0" anchor="b"/>
                </a:tc>
              </a:tr>
              <a:tr h="279264">
                <a:tc>
                  <a:txBody>
                    <a:bodyPr/>
                    <a:lstStyle/>
                    <a:p>
                      <a:pPr>
                        <a:lnSpc>
                          <a:spcPct val="107000"/>
                        </a:lnSpc>
                        <a:spcAft>
                          <a:spcPts val="0"/>
                        </a:spcAft>
                      </a:pPr>
                      <a:r>
                        <a:rPr lang="es-CO" sz="1100">
                          <a:effectLst/>
                        </a:rPr>
                        <a:t>Longitud del modelo</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0.5</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dirty="0">
                          <a:effectLst/>
                        </a:rPr>
                        <a:t>m</a:t>
                      </a:r>
                      <a:endParaRPr lang="es-CO" sz="1200" dirty="0">
                        <a:effectLst/>
                        <a:latin typeface="Arial"/>
                        <a:ea typeface="SimSun"/>
                        <a:cs typeface="Times New Roman"/>
                      </a:endParaRPr>
                    </a:p>
                  </a:txBody>
                  <a:tcPr marL="44450" marR="44450" marT="0" marB="0" anchor="b"/>
                </a:tc>
              </a:tr>
            </a:tbl>
          </a:graphicData>
        </a:graphic>
      </p:graphicFrame>
    </p:spTree>
    <p:extLst>
      <p:ext uri="{BB962C8B-B14F-4D97-AF65-F5344CB8AC3E}">
        <p14:creationId xmlns:p14="http://schemas.microsoft.com/office/powerpoint/2010/main" val="106157708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a:t>
            </a:r>
            <a:r>
              <a:rPr lang="es-ES" b="1" dirty="0" smtClean="0">
                <a:latin typeface="Aharoni" panose="02010803020104030203" pitchFamily="2" charset="-79"/>
                <a:cs typeface="Aharoni" panose="02010803020104030203" pitchFamily="2" charset="-79"/>
              </a:rPr>
              <a:t>5</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849675" y="593598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145472" y="1228928"/>
            <a:ext cx="8998528" cy="369332"/>
          </a:xfrm>
          <a:prstGeom prst="rect">
            <a:avLst/>
          </a:prstGeom>
        </p:spPr>
        <p:txBody>
          <a:bodyPr wrap="square">
            <a:spAutoFit/>
          </a:bodyPr>
          <a:lstStyle/>
          <a:p>
            <a:r>
              <a:rPr lang="es-ES" b="1" dirty="0"/>
              <a:t>Tabla 19.</a:t>
            </a:r>
            <a:r>
              <a:rPr lang="es-ES" dirty="0"/>
              <a:t> Datos con los que se ejecuta la toma de datos para el primer modelo</a:t>
            </a:r>
            <a:endParaRPr lang="es-CO" i="1" dirty="0"/>
          </a:p>
        </p:txBody>
      </p:sp>
      <p:sp>
        <p:nvSpPr>
          <p:cNvPr id="7"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pic>
        <p:nvPicPr>
          <p:cNvPr id="51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8077" y="2420888"/>
            <a:ext cx="7496175" cy="3248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622072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618846" y="260648"/>
            <a:ext cx="3456384" cy="562880"/>
          </a:xfrm>
        </p:spPr>
        <p:txBody>
          <a:bodyPr>
            <a:noAutofit/>
          </a:bodyPr>
          <a:lstStyle/>
          <a:p>
            <a:pPr lvl="0"/>
            <a:r>
              <a:rPr lang="es-ES" sz="3100" dirty="0">
                <a:latin typeface="Aharoni" panose="02010803020104030203" pitchFamily="2" charset="-79"/>
                <a:cs typeface="Aharoni" panose="02010803020104030203" pitchFamily="2" charset="-79"/>
              </a:rPr>
              <a:t>ESTADO DEL ARTE</a:t>
            </a:r>
            <a:endParaRPr lang="es-CO" sz="3100" dirty="0">
              <a:latin typeface="Aharoni" panose="02010803020104030203" pitchFamily="2" charset="-79"/>
              <a:cs typeface="Aharoni" panose="02010803020104030203" pitchFamily="2" charset="-79"/>
            </a:endParaRPr>
          </a:p>
        </p:txBody>
      </p:sp>
      <p:sp>
        <p:nvSpPr>
          <p:cNvPr id="4" name="3 Rectángulo"/>
          <p:cNvSpPr/>
          <p:nvPr/>
        </p:nvSpPr>
        <p:spPr>
          <a:xfrm>
            <a:off x="176746" y="1484784"/>
            <a:ext cx="4177651" cy="3785652"/>
          </a:xfrm>
          <a:prstGeom prst="rect">
            <a:avLst/>
          </a:prstGeom>
        </p:spPr>
        <p:txBody>
          <a:bodyPr wrap="square">
            <a:spAutoFit/>
          </a:bodyPr>
          <a:lstStyle/>
          <a:p>
            <a:pPr marL="285750" indent="-285750" algn="just">
              <a:buFont typeface="Arial" panose="020B0604020202020204" pitchFamily="34" charset="0"/>
              <a:buChar char="•"/>
            </a:pPr>
            <a:r>
              <a:rPr lang="es-ES" sz="2000" b="1" dirty="0">
                <a:solidFill>
                  <a:schemeClr val="tx2"/>
                </a:solidFill>
                <a:latin typeface="Aharoni" panose="02010803020104030203" pitchFamily="2" charset="-79"/>
                <a:cs typeface="Aharoni" panose="02010803020104030203" pitchFamily="2" charset="-79"/>
              </a:rPr>
              <a:t> S</a:t>
            </a:r>
            <a:r>
              <a:rPr lang="es-CO" sz="2000" b="1" dirty="0" err="1">
                <a:solidFill>
                  <a:schemeClr val="tx2"/>
                </a:solidFill>
                <a:latin typeface="Aharoni" panose="02010803020104030203" pitchFamily="2" charset="-79"/>
                <a:cs typeface="Aharoni" panose="02010803020104030203" pitchFamily="2" charset="-79"/>
              </a:rPr>
              <a:t>usceptibilidad</a:t>
            </a:r>
            <a:r>
              <a:rPr lang="es-CO" sz="2000" b="1" dirty="0">
                <a:solidFill>
                  <a:schemeClr val="tx2"/>
                </a:solidFill>
                <a:latin typeface="Aharoni" panose="02010803020104030203" pitchFamily="2" charset="-79"/>
                <a:cs typeface="Aharoni" panose="02010803020104030203" pitchFamily="2" charset="-79"/>
              </a:rPr>
              <a:t> o facilidad</a:t>
            </a:r>
          </a:p>
          <a:p>
            <a:pPr marL="285750" indent="-285750" algn="just">
              <a:buFont typeface="Arial" panose="020B0604020202020204" pitchFamily="34" charset="0"/>
              <a:buChar char="•"/>
            </a:pPr>
            <a:r>
              <a:rPr lang="es-CO" sz="2000" b="1" dirty="0" smtClean="0">
                <a:solidFill>
                  <a:schemeClr val="tx2"/>
                </a:solidFill>
                <a:latin typeface="Aharoni" panose="02010803020104030203" pitchFamily="2" charset="-79"/>
                <a:cs typeface="Aharoni" panose="02010803020104030203" pitchFamily="2" charset="-79"/>
              </a:rPr>
              <a:t> </a:t>
            </a:r>
            <a:r>
              <a:rPr lang="es-CO" sz="2000" b="1" dirty="0">
                <a:solidFill>
                  <a:schemeClr val="tx2"/>
                </a:solidFill>
                <a:latin typeface="Aharoni" panose="02010803020104030203" pitchFamily="2" charset="-79"/>
                <a:cs typeface="Aharoni" panose="02010803020104030203" pitchFamily="2" charset="-79"/>
              </a:rPr>
              <a:t>NO corte profundo </a:t>
            </a:r>
          </a:p>
          <a:p>
            <a:pPr marL="285750" indent="-285750" algn="just">
              <a:buFont typeface="Arial" panose="020B0604020202020204" pitchFamily="34" charset="0"/>
              <a:buChar char="•"/>
            </a:pPr>
            <a:r>
              <a:rPr lang="es-CO" sz="2000" b="1" dirty="0" smtClean="0">
                <a:solidFill>
                  <a:schemeClr val="tx2"/>
                </a:solidFill>
                <a:latin typeface="Aharoni" panose="02010803020104030203" pitchFamily="2" charset="-79"/>
                <a:cs typeface="Aharoni" panose="02010803020104030203" pitchFamily="2" charset="-79"/>
              </a:rPr>
              <a:t> </a:t>
            </a:r>
            <a:r>
              <a:rPr lang="es-CO" sz="2000" b="1" dirty="0">
                <a:solidFill>
                  <a:schemeClr val="tx2"/>
                </a:solidFill>
                <a:latin typeface="Aharoni" panose="02010803020104030203" pitchFamily="2" charset="-79"/>
                <a:cs typeface="Aharoni" panose="02010803020104030203" pitchFamily="2" charset="-79"/>
              </a:rPr>
              <a:t>fuerzas en la superficie </a:t>
            </a:r>
          </a:p>
          <a:p>
            <a:pPr marL="285750" indent="-285750" algn="just">
              <a:buFont typeface="Arial" panose="020B0604020202020204" pitchFamily="34" charset="0"/>
              <a:buChar char="•"/>
            </a:pPr>
            <a:r>
              <a:rPr lang="es-CO" sz="2000" b="1" dirty="0">
                <a:solidFill>
                  <a:schemeClr val="tx2"/>
                </a:solidFill>
                <a:latin typeface="Aharoni" panose="02010803020104030203" pitchFamily="2" charset="-79"/>
                <a:cs typeface="Aharoni" panose="02010803020104030203" pitchFamily="2" charset="-79"/>
              </a:rPr>
              <a:t> Geometría y localización</a:t>
            </a:r>
          </a:p>
          <a:p>
            <a:pPr marL="342900" indent="-342900" algn="just">
              <a:buFont typeface="Arial" panose="020B0604020202020204" pitchFamily="34" charset="0"/>
              <a:buChar char="•"/>
            </a:pPr>
            <a:r>
              <a:rPr lang="es-CO" sz="2000" b="1" dirty="0">
                <a:solidFill>
                  <a:schemeClr val="tx2"/>
                </a:solidFill>
                <a:latin typeface="Aharoni" panose="02010803020104030203" pitchFamily="2" charset="-79"/>
                <a:cs typeface="Aharoni" panose="02010803020104030203" pitchFamily="2" charset="-79"/>
              </a:rPr>
              <a:t> fuerzas </a:t>
            </a:r>
            <a:r>
              <a:rPr lang="es-CO" sz="2000" b="1" dirty="0" smtClean="0">
                <a:solidFill>
                  <a:schemeClr val="tx2"/>
                </a:solidFill>
                <a:latin typeface="Aharoni" panose="02010803020104030203" pitchFamily="2" charset="-79"/>
                <a:cs typeface="Aharoni" panose="02010803020104030203" pitchFamily="2" charset="-79"/>
              </a:rPr>
              <a:t>netas----debajo </a:t>
            </a:r>
            <a:r>
              <a:rPr lang="es-CO" sz="2000" b="1" dirty="0">
                <a:solidFill>
                  <a:schemeClr val="tx2"/>
                </a:solidFill>
                <a:latin typeface="Aharoni" panose="02010803020104030203" pitchFamily="2" charset="-79"/>
                <a:cs typeface="Aharoni" panose="02010803020104030203" pitchFamily="2" charset="-79"/>
              </a:rPr>
              <a:t>de la </a:t>
            </a:r>
            <a:r>
              <a:rPr lang="es-CO" sz="2000" b="1" dirty="0" smtClean="0">
                <a:solidFill>
                  <a:schemeClr val="tx2"/>
                </a:solidFill>
                <a:latin typeface="Aharoni" panose="02010803020104030203" pitchFamily="2" charset="-79"/>
                <a:cs typeface="Aharoni" panose="02010803020104030203" pitchFamily="2" charset="-79"/>
              </a:rPr>
              <a:t>superficie.</a:t>
            </a:r>
          </a:p>
          <a:p>
            <a:pPr marL="342900" indent="-342900" algn="just">
              <a:buFont typeface="Arial" panose="020B0604020202020204" pitchFamily="34" charset="0"/>
              <a:buChar char="•"/>
            </a:pPr>
            <a:r>
              <a:rPr lang="es-CO" sz="2000" b="1" dirty="0" smtClean="0">
                <a:solidFill>
                  <a:schemeClr val="tx2"/>
                </a:solidFill>
                <a:latin typeface="Aharoni" panose="02010803020104030203" pitchFamily="2" charset="-79"/>
                <a:cs typeface="Aharoni" panose="02010803020104030203" pitchFamily="2" charset="-79"/>
              </a:rPr>
              <a:t>La </a:t>
            </a:r>
            <a:r>
              <a:rPr lang="es-CO" sz="2000" b="1" dirty="0">
                <a:solidFill>
                  <a:schemeClr val="tx2"/>
                </a:solidFill>
                <a:latin typeface="Aharoni" panose="02010803020104030203" pitchFamily="2" charset="-79"/>
                <a:cs typeface="Aharoni" panose="02010803020104030203" pitchFamily="2" charset="-79"/>
              </a:rPr>
              <a:t>iniciación </a:t>
            </a:r>
            <a:endParaRPr lang="es-CO" sz="2000" b="1" dirty="0" smtClean="0">
              <a:solidFill>
                <a:schemeClr val="tx2"/>
              </a:solidFill>
              <a:latin typeface="Aharoni" panose="02010803020104030203" pitchFamily="2" charset="-79"/>
              <a:cs typeface="Aharoni" panose="02010803020104030203" pitchFamily="2" charset="-79"/>
            </a:endParaRPr>
          </a:p>
          <a:p>
            <a:pPr marL="342900" indent="-342900" algn="just">
              <a:buFont typeface="Arial" panose="020B0604020202020204" pitchFamily="34" charset="0"/>
              <a:buChar char="•"/>
            </a:pPr>
            <a:r>
              <a:rPr lang="es-CO" sz="2000" b="1" dirty="0" smtClean="0">
                <a:solidFill>
                  <a:schemeClr val="tx2"/>
                </a:solidFill>
                <a:latin typeface="Aharoni" panose="02010803020104030203" pitchFamily="2" charset="-79"/>
                <a:cs typeface="Aharoni" panose="02010803020104030203" pitchFamily="2" charset="-79"/>
              </a:rPr>
              <a:t>Fuerzas: arrancan </a:t>
            </a:r>
            <a:r>
              <a:rPr lang="es-CO" sz="2000" b="1" dirty="0">
                <a:solidFill>
                  <a:schemeClr val="tx2"/>
                </a:solidFill>
                <a:latin typeface="Aharoni" panose="02010803020104030203" pitchFamily="2" charset="-79"/>
                <a:cs typeface="Aharoni" panose="02010803020104030203" pitchFamily="2" charset="-79"/>
              </a:rPr>
              <a:t>y </a:t>
            </a:r>
            <a:r>
              <a:rPr lang="es-CO" sz="2000" b="1" dirty="0" smtClean="0">
                <a:solidFill>
                  <a:schemeClr val="tx2"/>
                </a:solidFill>
                <a:latin typeface="Aharoni" panose="02010803020104030203" pitchFamily="2" charset="-79"/>
                <a:cs typeface="Aharoni" panose="02010803020104030203" pitchFamily="2" charset="-79"/>
              </a:rPr>
              <a:t>levantan. </a:t>
            </a:r>
          </a:p>
          <a:p>
            <a:pPr marL="342900" indent="-342900" algn="just">
              <a:buFont typeface="Arial" panose="020B0604020202020204" pitchFamily="34" charset="0"/>
              <a:buChar char="•"/>
            </a:pPr>
            <a:r>
              <a:rPr lang="es-CO" sz="2000" b="1" dirty="0" smtClean="0">
                <a:solidFill>
                  <a:schemeClr val="tx2"/>
                </a:solidFill>
                <a:latin typeface="Aharoni" panose="02010803020104030203" pitchFamily="2" charset="-79"/>
                <a:cs typeface="Aharoni" panose="02010803020104030203" pitchFamily="2" charset="-79"/>
              </a:rPr>
              <a:t>Excediéndose </a:t>
            </a:r>
            <a:r>
              <a:rPr lang="es-CO" sz="2000" b="1" dirty="0">
                <a:solidFill>
                  <a:schemeClr val="tx2"/>
                </a:solidFill>
                <a:latin typeface="Aharoni" panose="02010803020104030203" pitchFamily="2" charset="-79"/>
                <a:cs typeface="Aharoni" panose="02010803020104030203" pitchFamily="2" charset="-79"/>
              </a:rPr>
              <a:t>por lo </a:t>
            </a:r>
            <a:r>
              <a:rPr lang="es-CO" sz="2000" b="1" dirty="0" smtClean="0">
                <a:solidFill>
                  <a:schemeClr val="tx2"/>
                </a:solidFill>
                <a:latin typeface="Aharoni" panose="02010803020104030203" pitchFamily="2" charset="-79"/>
                <a:cs typeface="Aharoni" panose="02010803020104030203" pitchFamily="2" charset="-79"/>
              </a:rPr>
              <a:t>tanto</a:t>
            </a:r>
          </a:p>
          <a:p>
            <a:pPr marL="342900" indent="-342900" algn="just">
              <a:buFont typeface="Arial" panose="020B0604020202020204" pitchFamily="34" charset="0"/>
              <a:buChar char="•"/>
            </a:pPr>
            <a:r>
              <a:rPr lang="es-CO" sz="2000" b="1" dirty="0">
                <a:solidFill>
                  <a:schemeClr val="tx2"/>
                </a:solidFill>
                <a:latin typeface="Aharoni" panose="02010803020104030203" pitchFamily="2" charset="-79"/>
                <a:cs typeface="Aharoni" panose="02010803020104030203" pitchFamily="2" charset="-79"/>
              </a:rPr>
              <a:t>L</a:t>
            </a:r>
            <a:r>
              <a:rPr lang="es-CO" sz="2000" b="1" dirty="0" smtClean="0">
                <a:solidFill>
                  <a:schemeClr val="tx2"/>
                </a:solidFill>
                <a:latin typeface="Aharoni" panose="02010803020104030203" pitchFamily="2" charset="-79"/>
                <a:cs typeface="Aharoni" panose="02010803020104030203" pitchFamily="2" charset="-79"/>
              </a:rPr>
              <a:t>a </a:t>
            </a:r>
            <a:r>
              <a:rPr lang="es-CO" sz="2000" b="1" dirty="0">
                <a:solidFill>
                  <a:schemeClr val="tx2"/>
                </a:solidFill>
                <a:latin typeface="Aharoni" panose="02010803020104030203" pitchFamily="2" charset="-79"/>
                <a:cs typeface="Aharoni" panose="02010803020104030203" pitchFamily="2" charset="-79"/>
              </a:rPr>
              <a:t>fuerza estabilizante debida a la gravedad y las</a:t>
            </a:r>
          </a:p>
          <a:p>
            <a:pPr algn="just"/>
            <a:r>
              <a:rPr lang="es-CO" sz="2000" b="1" dirty="0" smtClean="0">
                <a:solidFill>
                  <a:schemeClr val="tx2"/>
                </a:solidFill>
                <a:latin typeface="Aharoni" panose="02010803020104030203" pitchFamily="2" charset="-79"/>
                <a:cs typeface="Aharoni" panose="02010803020104030203" pitchFamily="2" charset="-79"/>
              </a:rPr>
              <a:t>      fuerzas </a:t>
            </a:r>
            <a:r>
              <a:rPr lang="es-CO" sz="2000" b="1" dirty="0">
                <a:solidFill>
                  <a:schemeClr val="tx2"/>
                </a:solidFill>
                <a:latin typeface="Aharoni" panose="02010803020104030203" pitchFamily="2" charset="-79"/>
                <a:cs typeface="Aharoni" panose="02010803020104030203" pitchFamily="2" charset="-79"/>
              </a:rPr>
              <a:t>de fricción y cohesión.</a:t>
            </a:r>
          </a:p>
        </p:txBody>
      </p:sp>
      <p:sp>
        <p:nvSpPr>
          <p:cNvPr id="8" name="7 Rectángulo"/>
          <p:cNvSpPr/>
          <p:nvPr/>
        </p:nvSpPr>
        <p:spPr>
          <a:xfrm>
            <a:off x="5753134" y="1484784"/>
            <a:ext cx="2513830" cy="400110"/>
          </a:xfrm>
          <a:prstGeom prst="rect">
            <a:avLst/>
          </a:prstGeom>
        </p:spPr>
        <p:txBody>
          <a:bodyPr wrap="none">
            <a:spAutoFit/>
          </a:bodyPr>
          <a:lstStyle/>
          <a:p>
            <a:r>
              <a:rPr lang="es-CO" sz="2000" b="1" dirty="0">
                <a:solidFill>
                  <a:schemeClr val="tx2"/>
                </a:solidFill>
                <a:latin typeface="Aharoni" panose="02010803020104030203" pitchFamily="2" charset="-79"/>
                <a:cs typeface="Aharoni" panose="02010803020104030203" pitchFamily="2" charset="-79"/>
              </a:rPr>
              <a:t>Proceso de erosión.</a:t>
            </a:r>
          </a:p>
        </p:txBody>
      </p:sp>
      <p:sp>
        <p:nvSpPr>
          <p:cNvPr id="9" name="8 Rectángulo"/>
          <p:cNvSpPr/>
          <p:nvPr/>
        </p:nvSpPr>
        <p:spPr>
          <a:xfrm>
            <a:off x="2955661" y="960110"/>
            <a:ext cx="2797473" cy="400110"/>
          </a:xfrm>
          <a:prstGeom prst="rect">
            <a:avLst/>
          </a:prstGeom>
        </p:spPr>
        <p:txBody>
          <a:bodyPr wrap="square">
            <a:spAutoFit/>
          </a:bodyPr>
          <a:lstStyle/>
          <a:p>
            <a:r>
              <a:rPr lang="es-CO" b="1" dirty="0">
                <a:solidFill>
                  <a:schemeClr val="accent1">
                    <a:lumMod val="50000"/>
                  </a:schemeClr>
                </a:solidFill>
              </a:rPr>
              <a:t> </a:t>
            </a:r>
            <a:r>
              <a:rPr lang="es-ES" sz="2000" dirty="0"/>
              <a:t> </a:t>
            </a:r>
            <a:r>
              <a:rPr lang="es-ES" sz="2000" b="1" dirty="0" smtClean="0">
                <a:solidFill>
                  <a:schemeClr val="tx2"/>
                </a:solidFill>
                <a:latin typeface="Aharoni" panose="02010803020104030203" pitchFamily="2" charset="-79"/>
                <a:cs typeface="Aharoni" panose="02010803020104030203" pitchFamily="2" charset="-79"/>
              </a:rPr>
              <a:t>EROSIONABILIDAD</a:t>
            </a:r>
            <a:endParaRPr lang="es-CO" sz="2000" b="1" dirty="0">
              <a:solidFill>
                <a:schemeClr val="tx2"/>
              </a:solidFill>
              <a:latin typeface="Aharoni" panose="02010803020104030203" pitchFamily="2" charset="-79"/>
              <a:cs typeface="Aharoni" panose="02010803020104030203" pitchFamily="2" charset="-79"/>
            </a:endParaRPr>
          </a:p>
        </p:txBody>
      </p:sp>
      <p:sp>
        <p:nvSpPr>
          <p:cNvPr id="3" name="2 Conector"/>
          <p:cNvSpPr/>
          <p:nvPr/>
        </p:nvSpPr>
        <p:spPr>
          <a:xfrm>
            <a:off x="3995936" y="2564904"/>
            <a:ext cx="72008" cy="7200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10 Conector"/>
          <p:cNvSpPr/>
          <p:nvPr/>
        </p:nvSpPr>
        <p:spPr>
          <a:xfrm>
            <a:off x="2411760" y="3789040"/>
            <a:ext cx="72008" cy="72008"/>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5" name="4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1495256"/>
            <a:ext cx="3995935" cy="3775180"/>
          </a:xfrm>
          <a:prstGeom prst="rect">
            <a:avLst/>
          </a:prstGeom>
        </p:spPr>
      </p:pic>
      <p:sp>
        <p:nvSpPr>
          <p:cNvPr id="12" name="11 Rectángulo"/>
          <p:cNvSpPr/>
          <p:nvPr/>
        </p:nvSpPr>
        <p:spPr>
          <a:xfrm>
            <a:off x="6045615" y="5458876"/>
            <a:ext cx="1832681" cy="369332"/>
          </a:xfrm>
          <a:prstGeom prst="rect">
            <a:avLst/>
          </a:prstGeom>
        </p:spPr>
        <p:txBody>
          <a:bodyPr wrap="none">
            <a:spAutoFit/>
          </a:bodyPr>
          <a:lstStyle/>
          <a:p>
            <a:r>
              <a:rPr lang="es-ES" b="1" dirty="0"/>
              <a:t>Fuente:</a:t>
            </a:r>
            <a:r>
              <a:rPr lang="es-ES" dirty="0"/>
              <a:t> El Autor.</a:t>
            </a:r>
            <a:endParaRPr lang="es-CO" dirty="0"/>
          </a:p>
        </p:txBody>
      </p:sp>
    </p:spTree>
    <p:extLst>
      <p:ext uri="{BB962C8B-B14F-4D97-AF65-F5344CB8AC3E}">
        <p14:creationId xmlns:p14="http://schemas.microsoft.com/office/powerpoint/2010/main" val="59132292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036155" y="256866"/>
            <a:ext cx="3120021"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ANÁLISIS Y DISCUSIÓN</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2" name="1 Rectángulo"/>
          <p:cNvSpPr/>
          <p:nvPr/>
        </p:nvSpPr>
        <p:spPr>
          <a:xfrm>
            <a:off x="679931" y="836712"/>
            <a:ext cx="7968867" cy="369332"/>
          </a:xfrm>
          <a:prstGeom prst="rect">
            <a:avLst/>
          </a:prstGeom>
        </p:spPr>
        <p:txBody>
          <a:bodyPr wrap="square">
            <a:spAutoFit/>
          </a:bodyPr>
          <a:lstStyle/>
          <a:p>
            <a:pPr lvl="1"/>
            <a:r>
              <a:rPr lang="es-ES" dirty="0">
                <a:latin typeface="Aharoni" panose="02010803020104030203" pitchFamily="2" charset="-79"/>
                <a:cs typeface="Aharoni" panose="02010803020104030203" pitchFamily="2" charset="-79"/>
              </a:rPr>
              <a:t> </a:t>
            </a:r>
            <a:r>
              <a:rPr lang="es-ES" b="1" dirty="0">
                <a:latin typeface="Aharoni" panose="02010803020104030203" pitchFamily="2" charset="-79"/>
                <a:cs typeface="Aharoni" panose="02010803020104030203" pitchFamily="2" charset="-79"/>
              </a:rPr>
              <a:t>MODELOS TIPO </a:t>
            </a:r>
            <a:r>
              <a:rPr lang="es-ES" b="1" dirty="0" smtClean="0">
                <a:latin typeface="Aharoni" panose="02010803020104030203" pitchFamily="2" charset="-79"/>
                <a:cs typeface="Aharoni" panose="02010803020104030203" pitchFamily="2" charset="-79"/>
              </a:rPr>
              <a:t>5</a:t>
            </a:r>
            <a:endParaRPr lang="es-CO" dirty="0">
              <a:latin typeface="Aharoni" panose="02010803020104030203" pitchFamily="2" charset="-79"/>
              <a:cs typeface="Aharoni" panose="02010803020104030203" pitchFamily="2" charset="-79"/>
            </a:endParaRPr>
          </a:p>
        </p:txBody>
      </p:sp>
      <p:sp>
        <p:nvSpPr>
          <p:cNvPr id="8" name="7 Rectángulo"/>
          <p:cNvSpPr/>
          <p:nvPr/>
        </p:nvSpPr>
        <p:spPr>
          <a:xfrm>
            <a:off x="3849675" y="5935980"/>
            <a:ext cx="1890389" cy="369332"/>
          </a:xfrm>
          <a:prstGeom prst="rect">
            <a:avLst/>
          </a:prstGeom>
        </p:spPr>
        <p:txBody>
          <a:bodyPr wrap="none">
            <a:spAutoFit/>
          </a:bodyPr>
          <a:lstStyle/>
          <a:p>
            <a:r>
              <a:rPr lang="es-ES" b="1" dirty="0"/>
              <a:t>Fuente: </a:t>
            </a:r>
            <a:r>
              <a:rPr lang="es-ES" dirty="0"/>
              <a:t>El Autor.</a:t>
            </a:r>
            <a:r>
              <a:rPr lang="es-ES" b="1" dirty="0"/>
              <a:t> </a:t>
            </a:r>
            <a:endParaRPr lang="es-CO" dirty="0"/>
          </a:p>
        </p:txBody>
      </p:sp>
      <p:sp>
        <p:nvSpPr>
          <p:cNvPr id="3" name="2 Rectángulo"/>
          <p:cNvSpPr/>
          <p:nvPr/>
        </p:nvSpPr>
        <p:spPr>
          <a:xfrm>
            <a:off x="145472" y="1228928"/>
            <a:ext cx="8998528" cy="369332"/>
          </a:xfrm>
          <a:prstGeom prst="rect">
            <a:avLst/>
          </a:prstGeom>
        </p:spPr>
        <p:txBody>
          <a:bodyPr wrap="square">
            <a:spAutoFit/>
          </a:bodyPr>
          <a:lstStyle/>
          <a:p>
            <a:r>
              <a:rPr lang="es-ES" b="1" dirty="0"/>
              <a:t>Tabla 20</a:t>
            </a:r>
            <a:r>
              <a:rPr lang="es-ES" dirty="0"/>
              <a:t>. Resultado toma de datos modelo 5. </a:t>
            </a:r>
            <a:endParaRPr lang="es-CO" dirty="0"/>
          </a:p>
        </p:txBody>
      </p:sp>
      <p:sp>
        <p:nvSpPr>
          <p:cNvPr id="7"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 name="3 Tabla"/>
          <p:cNvGraphicFramePr>
            <a:graphicFrameLocks noGrp="1"/>
          </p:cNvGraphicFramePr>
          <p:nvPr>
            <p:extLst>
              <p:ext uri="{D42A27DB-BD31-4B8C-83A1-F6EECF244321}">
                <p14:modId xmlns:p14="http://schemas.microsoft.com/office/powerpoint/2010/main" val="2484924891"/>
              </p:ext>
            </p:extLst>
          </p:nvPr>
        </p:nvGraphicFramePr>
        <p:xfrm>
          <a:off x="2514227" y="2204864"/>
          <a:ext cx="4561284" cy="2245913"/>
        </p:xfrm>
        <a:graphic>
          <a:graphicData uri="http://schemas.openxmlformats.org/drawingml/2006/table">
            <a:tbl>
              <a:tblPr firstRow="1" firstCol="1" bandRow="1">
                <a:tableStyleId>{5C22544A-7EE6-4342-B048-85BDC9FD1C3A}</a:tableStyleId>
              </a:tblPr>
              <a:tblGrid>
                <a:gridCol w="2319627"/>
                <a:gridCol w="1169560"/>
                <a:gridCol w="1072097"/>
              </a:tblGrid>
              <a:tr h="462394">
                <a:tc>
                  <a:txBody>
                    <a:bodyPr/>
                    <a:lstStyle/>
                    <a:p>
                      <a:pPr>
                        <a:lnSpc>
                          <a:spcPct val="107000"/>
                        </a:lnSpc>
                      </a:pPr>
                      <a:endParaRPr lang="es-CO" sz="1100">
                        <a:effectLst/>
                        <a:latin typeface="Calibri"/>
                      </a:endParaRPr>
                    </a:p>
                  </a:txBody>
                  <a:tcPr marL="44450" marR="44450" marT="0" marB="0" anchor="b"/>
                </a:tc>
                <a:tc>
                  <a:txBody>
                    <a:bodyPr/>
                    <a:lstStyle/>
                    <a:p>
                      <a:pPr>
                        <a:lnSpc>
                          <a:spcPct val="107000"/>
                        </a:lnSpc>
                      </a:pPr>
                      <a:endParaRPr lang="es-CO" sz="1100">
                        <a:effectLst/>
                        <a:latin typeface="Calibri"/>
                      </a:endParaRPr>
                    </a:p>
                  </a:txBody>
                  <a:tcPr marL="44450" marR="44450" marT="0" marB="0" anchor="b"/>
                </a:tc>
                <a:tc>
                  <a:txBody>
                    <a:bodyPr/>
                    <a:lstStyle/>
                    <a:p>
                      <a:pPr>
                        <a:lnSpc>
                          <a:spcPct val="107000"/>
                        </a:lnSpc>
                      </a:pPr>
                      <a:endParaRPr lang="es-CO" sz="1100">
                        <a:effectLst/>
                        <a:latin typeface="Calibri"/>
                      </a:endParaRPr>
                    </a:p>
                  </a:txBody>
                  <a:tcPr marL="44450" marR="44450" marT="0" marB="0" anchor="b"/>
                </a:tc>
              </a:tr>
              <a:tr h="462394">
                <a:tc gridSpan="3">
                  <a:txBody>
                    <a:bodyPr/>
                    <a:lstStyle/>
                    <a:p>
                      <a:pPr algn="ctr">
                        <a:lnSpc>
                          <a:spcPct val="107000"/>
                        </a:lnSpc>
                        <a:spcAft>
                          <a:spcPts val="0"/>
                        </a:spcAft>
                      </a:pPr>
                      <a:r>
                        <a:rPr lang="es-CO" sz="1100">
                          <a:effectLst/>
                        </a:rPr>
                        <a:t>DATOS OBTENIDOS </a:t>
                      </a:r>
                      <a:endParaRPr lang="es-CO" sz="1200">
                        <a:effectLst/>
                        <a:latin typeface="Arial"/>
                        <a:ea typeface="SimSun"/>
                        <a:cs typeface="Times New Roman"/>
                      </a:endParaRPr>
                    </a:p>
                  </a:txBody>
                  <a:tcPr marL="44450" marR="44450" marT="0" marB="0" anchor="b"/>
                </a:tc>
                <a:tc hMerge="1">
                  <a:txBody>
                    <a:bodyPr/>
                    <a:lstStyle/>
                    <a:p>
                      <a:endParaRPr lang="es-CO"/>
                    </a:p>
                  </a:txBody>
                  <a:tcPr/>
                </a:tc>
                <a:tc hMerge="1">
                  <a:txBody>
                    <a:bodyPr/>
                    <a:lstStyle/>
                    <a:p>
                      <a:endParaRPr lang="es-CO"/>
                    </a:p>
                  </a:txBody>
                  <a:tcPr/>
                </a:tc>
              </a:tr>
              <a:tr h="440375">
                <a:tc>
                  <a:txBody>
                    <a:bodyPr/>
                    <a:lstStyle/>
                    <a:p>
                      <a:pPr>
                        <a:lnSpc>
                          <a:spcPct val="107000"/>
                        </a:lnSpc>
                        <a:spcAft>
                          <a:spcPts val="0"/>
                        </a:spcAft>
                      </a:pPr>
                      <a:r>
                        <a:rPr lang="es-CO" sz="1100">
                          <a:effectLst/>
                        </a:rPr>
                        <a:t>w recipiente # 11</a:t>
                      </a:r>
                      <a:endParaRPr lang="es-CO" sz="1200">
                        <a:effectLst/>
                        <a:latin typeface="Arial"/>
                        <a:ea typeface="SimSun"/>
                        <a:cs typeface="Times New Roman"/>
                      </a:endParaRPr>
                    </a:p>
                  </a:txBody>
                  <a:tcPr marL="44450" marR="44450" marT="0" marB="0" anchor="b"/>
                </a:tc>
                <a:tc>
                  <a:txBody>
                    <a:bodyPr/>
                    <a:lstStyle/>
                    <a:p>
                      <a:pPr algn="r">
                        <a:lnSpc>
                          <a:spcPct val="107000"/>
                        </a:lnSpc>
                        <a:spcAft>
                          <a:spcPts val="0"/>
                        </a:spcAft>
                      </a:pPr>
                      <a:r>
                        <a:rPr lang="es-CO" sz="1100">
                          <a:effectLst/>
                        </a:rPr>
                        <a:t>0.342</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kg</a:t>
                      </a:r>
                      <a:endParaRPr lang="es-CO" sz="1200">
                        <a:effectLst/>
                        <a:latin typeface="Arial"/>
                        <a:ea typeface="SimSun"/>
                        <a:cs typeface="Times New Roman"/>
                      </a:endParaRPr>
                    </a:p>
                  </a:txBody>
                  <a:tcPr marL="44450" marR="44450" marT="0" marB="0" anchor="b"/>
                </a:tc>
              </a:tr>
              <a:tr h="440375">
                <a:tc>
                  <a:txBody>
                    <a:bodyPr/>
                    <a:lstStyle/>
                    <a:p>
                      <a:pPr>
                        <a:lnSpc>
                          <a:spcPct val="107000"/>
                        </a:lnSpc>
                        <a:spcAft>
                          <a:spcPts val="0"/>
                        </a:spcAft>
                      </a:pPr>
                      <a:r>
                        <a:rPr lang="es-CO" sz="1100">
                          <a:effectLst/>
                        </a:rPr>
                        <a:t>W recipiente + muestra</a:t>
                      </a:r>
                      <a:endParaRPr lang="es-CO" sz="1200">
                        <a:effectLst/>
                        <a:latin typeface="Arial"/>
                        <a:ea typeface="SimSun"/>
                        <a:cs typeface="Times New Roman"/>
                      </a:endParaRPr>
                    </a:p>
                  </a:txBody>
                  <a:tcPr marL="44450" marR="44450" marT="0" marB="0" anchor="b"/>
                </a:tc>
                <a:tc>
                  <a:txBody>
                    <a:bodyPr/>
                    <a:lstStyle/>
                    <a:p>
                      <a:pPr algn="r">
                        <a:lnSpc>
                          <a:spcPct val="107000"/>
                        </a:lnSpc>
                        <a:spcAft>
                          <a:spcPts val="0"/>
                        </a:spcAft>
                      </a:pPr>
                      <a:r>
                        <a:rPr lang="es-CO" sz="1100">
                          <a:effectLst/>
                        </a:rPr>
                        <a:t>0.410</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a:effectLst/>
                        </a:rPr>
                        <a:t>kg</a:t>
                      </a:r>
                      <a:endParaRPr lang="es-CO" sz="1200">
                        <a:effectLst/>
                        <a:latin typeface="Arial"/>
                        <a:ea typeface="SimSun"/>
                        <a:cs typeface="Times New Roman"/>
                      </a:endParaRPr>
                    </a:p>
                  </a:txBody>
                  <a:tcPr marL="44450" marR="44450" marT="0" marB="0" anchor="b"/>
                </a:tc>
              </a:tr>
              <a:tr h="440375">
                <a:tc>
                  <a:txBody>
                    <a:bodyPr/>
                    <a:lstStyle/>
                    <a:p>
                      <a:pPr>
                        <a:lnSpc>
                          <a:spcPct val="107000"/>
                        </a:lnSpc>
                        <a:spcAft>
                          <a:spcPts val="0"/>
                        </a:spcAft>
                      </a:pPr>
                      <a:r>
                        <a:rPr lang="es-CO" sz="1100">
                          <a:effectLst/>
                        </a:rPr>
                        <a:t>w de material</a:t>
                      </a:r>
                      <a:endParaRPr lang="es-CO" sz="1200">
                        <a:effectLst/>
                        <a:latin typeface="Arial"/>
                        <a:ea typeface="SimSun"/>
                        <a:cs typeface="Times New Roman"/>
                      </a:endParaRPr>
                    </a:p>
                  </a:txBody>
                  <a:tcPr marL="44450" marR="44450" marT="0" marB="0" anchor="b"/>
                </a:tc>
                <a:tc>
                  <a:txBody>
                    <a:bodyPr/>
                    <a:lstStyle/>
                    <a:p>
                      <a:pPr algn="r">
                        <a:lnSpc>
                          <a:spcPct val="107000"/>
                        </a:lnSpc>
                        <a:spcAft>
                          <a:spcPts val="0"/>
                        </a:spcAft>
                      </a:pPr>
                      <a:r>
                        <a:rPr lang="es-CO" sz="1100">
                          <a:effectLst/>
                        </a:rPr>
                        <a:t>1.02</a:t>
                      </a:r>
                      <a:endParaRPr lang="es-CO" sz="1200">
                        <a:effectLst/>
                        <a:latin typeface="Arial"/>
                        <a:ea typeface="SimSun"/>
                        <a:cs typeface="Times New Roman"/>
                      </a:endParaRPr>
                    </a:p>
                  </a:txBody>
                  <a:tcPr marL="44450" marR="44450" marT="0" marB="0" anchor="b"/>
                </a:tc>
                <a:tc>
                  <a:txBody>
                    <a:bodyPr/>
                    <a:lstStyle/>
                    <a:p>
                      <a:pPr algn="ctr">
                        <a:lnSpc>
                          <a:spcPct val="107000"/>
                        </a:lnSpc>
                        <a:spcAft>
                          <a:spcPts val="0"/>
                        </a:spcAft>
                      </a:pPr>
                      <a:r>
                        <a:rPr lang="es-CO" sz="1100" dirty="0">
                          <a:effectLst/>
                        </a:rPr>
                        <a:t>kg</a:t>
                      </a:r>
                      <a:endParaRPr lang="es-CO" sz="1200" dirty="0">
                        <a:effectLst/>
                        <a:latin typeface="Arial"/>
                        <a:ea typeface="SimSun"/>
                        <a:cs typeface="Times New Roman"/>
                      </a:endParaRPr>
                    </a:p>
                  </a:txBody>
                  <a:tcPr marL="44450" marR="44450" marT="0" marB="0" anchor="b"/>
                </a:tc>
              </a:tr>
            </a:tbl>
          </a:graphicData>
        </a:graphic>
      </p:graphicFrame>
    </p:spTree>
    <p:extLst>
      <p:ext uri="{BB962C8B-B14F-4D97-AF65-F5344CB8AC3E}">
        <p14:creationId xmlns:p14="http://schemas.microsoft.com/office/powerpoint/2010/main" val="395007872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849675" y="466476"/>
            <a:ext cx="2121093"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CONCLUSIONES</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7" name="Rectangle 3"/>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5" name="4 Rectángulo"/>
          <p:cNvSpPr/>
          <p:nvPr/>
        </p:nvSpPr>
        <p:spPr>
          <a:xfrm>
            <a:off x="387189" y="1124744"/>
            <a:ext cx="8369622" cy="4524315"/>
          </a:xfrm>
          <a:prstGeom prst="rect">
            <a:avLst/>
          </a:prstGeom>
        </p:spPr>
        <p:txBody>
          <a:bodyPr wrap="square">
            <a:spAutoFit/>
          </a:bodyPr>
          <a:lstStyle/>
          <a:p>
            <a:pPr lvl="0" algn="just"/>
            <a:r>
              <a:rPr lang="es-ES" dirty="0">
                <a:latin typeface="Aharoni" panose="02010803020104030203" pitchFamily="2" charset="-79"/>
                <a:cs typeface="Aharoni" panose="02010803020104030203" pitchFamily="2" charset="-79"/>
              </a:rPr>
              <a:t>Las condiciones presentes como </a:t>
            </a:r>
            <a:r>
              <a:rPr lang="es-CO" dirty="0">
                <a:latin typeface="Aharoni" panose="02010803020104030203" pitchFamily="2" charset="-79"/>
                <a:cs typeface="Aharoni" panose="02010803020104030203" pitchFamily="2" charset="-79"/>
              </a:rPr>
              <a:t>precipitación, viento, tempera, características del suelo, morfología de terreno, altas pendientes además del uso del suelo; </a:t>
            </a:r>
            <a:r>
              <a:rPr lang="es-ES" dirty="0">
                <a:latin typeface="Aharoni" panose="02010803020104030203" pitchFamily="2" charset="-79"/>
                <a:cs typeface="Aharoni" panose="02010803020104030203" pitchFamily="2" charset="-79"/>
              </a:rPr>
              <a:t> en las cárcavas de la formación </a:t>
            </a:r>
            <a:r>
              <a:rPr lang="es-ES" dirty="0" err="1">
                <a:latin typeface="Aharoni" panose="02010803020104030203" pitchFamily="2" charset="-79"/>
                <a:cs typeface="Aharoni" panose="02010803020104030203" pitchFamily="2" charset="-79"/>
              </a:rPr>
              <a:t>Tilata</a:t>
            </a:r>
            <a:r>
              <a:rPr lang="es-ES" dirty="0">
                <a:latin typeface="Aharoni" panose="02010803020104030203" pitchFamily="2" charset="-79"/>
                <a:cs typeface="Aharoni" panose="02010803020104030203" pitchFamily="2" charset="-79"/>
              </a:rPr>
              <a:t> (</a:t>
            </a:r>
            <a:r>
              <a:rPr lang="es-ES" dirty="0" err="1">
                <a:latin typeface="Aharoni" panose="02010803020104030203" pitchFamily="2" charset="-79"/>
                <a:cs typeface="Aharoni" panose="02010803020104030203" pitchFamily="2" charset="-79"/>
              </a:rPr>
              <a:t>TQt</a:t>
            </a:r>
            <a:r>
              <a:rPr lang="es-ES" dirty="0">
                <a:latin typeface="Aharoni" panose="02010803020104030203" pitchFamily="2" charset="-79"/>
                <a:cs typeface="Aharoni" panose="02010803020104030203" pitchFamily="2" charset="-79"/>
              </a:rPr>
              <a:t>) son críticas por tal motivo el proceso erosivo es alto, lo cual ocasionó que el material instalado en el modelo presentara grietas y mayor desprendimiento del material al momento de generarle lluvia.</a:t>
            </a:r>
            <a:endParaRPr lang="es-CO" dirty="0">
              <a:latin typeface="Aharoni" panose="02010803020104030203" pitchFamily="2" charset="-79"/>
              <a:cs typeface="Aharoni" panose="02010803020104030203" pitchFamily="2" charset="-79"/>
            </a:endParaRPr>
          </a:p>
          <a:p>
            <a:pPr algn="just"/>
            <a:r>
              <a:rPr lang="es-ES"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a:p>
            <a:pPr lvl="0" algn="just"/>
            <a:r>
              <a:rPr lang="es-ES" dirty="0">
                <a:latin typeface="Aharoni" panose="02010803020104030203" pitchFamily="2" charset="-79"/>
                <a:cs typeface="Aharoni" panose="02010803020104030203" pitchFamily="2" charset="-79"/>
              </a:rPr>
              <a:t>Evaluando los resultados obtenidos en </a:t>
            </a:r>
            <a:r>
              <a:rPr lang="es-CO" dirty="0">
                <a:latin typeface="Aharoni" panose="02010803020104030203" pitchFamily="2" charset="-79"/>
                <a:cs typeface="Aharoni" panose="02010803020104030203" pitchFamily="2" charset="-79"/>
              </a:rPr>
              <a:t> función de valores de precipitación y pendiente del  modelo </a:t>
            </a:r>
            <a:r>
              <a:rPr lang="es-ES" dirty="0">
                <a:latin typeface="Aharoni" panose="02010803020104030203" pitchFamily="2" charset="-79"/>
                <a:cs typeface="Aharoni" panose="02010803020104030203" pitchFamily="2" charset="-79"/>
              </a:rPr>
              <a:t> se deduce que los fenómenos erosivos afectan de forma más significativa los taludes con altas pendientes como se observa en los resultados obtenidos del modelo 4 y 5 los cuales trabajaron con una pendiente del 45% y generaron una pérdida de 0.068 gr y 1.02 gr respectivamente, en comparación con la prueba del modelo 1 con una pendiente del 15% y la del modelo 2 con una pendiente 25 %  las cuales generaron una  pérdida de 0.031 y 0.045 gr.</a:t>
            </a:r>
            <a:endParaRPr lang="es-CO" dirty="0">
              <a:latin typeface="Aharoni" panose="02010803020104030203" pitchFamily="2" charset="-79"/>
              <a:cs typeface="Aharoni" panose="02010803020104030203" pitchFamily="2" charset="-79"/>
            </a:endParaRPr>
          </a:p>
          <a:p>
            <a:r>
              <a:rPr lang="es-ES"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88754526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849675" y="466476"/>
            <a:ext cx="2121093"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CONCLUSIONES</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7" name="Rectangle 3"/>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5" name="4 Rectángulo"/>
          <p:cNvSpPr/>
          <p:nvPr/>
        </p:nvSpPr>
        <p:spPr>
          <a:xfrm>
            <a:off x="387189" y="1124744"/>
            <a:ext cx="8369622" cy="3970318"/>
          </a:xfrm>
          <a:prstGeom prst="rect">
            <a:avLst/>
          </a:prstGeom>
        </p:spPr>
        <p:txBody>
          <a:bodyPr wrap="square">
            <a:spAutoFit/>
          </a:bodyPr>
          <a:lstStyle/>
          <a:p>
            <a:pPr lvl="0" algn="just"/>
            <a:r>
              <a:rPr lang="es-ES" dirty="0">
                <a:latin typeface="Aharoni" panose="02010803020104030203" pitchFamily="2" charset="-79"/>
                <a:cs typeface="Aharoni" panose="02010803020104030203" pitchFamily="2" charset="-79"/>
              </a:rPr>
              <a:t>Se debe tener en cuenta que el proceso erosivo en las cárcavas de la formación, llevan años erosionándose. Y en el modelo se están evaluando por periodos de 2 horas, por tal causa los resultados de perdida de material son tan pequeños.</a:t>
            </a:r>
            <a:endParaRPr lang="es-CO" dirty="0">
              <a:latin typeface="Aharoni" panose="02010803020104030203" pitchFamily="2" charset="-79"/>
              <a:cs typeface="Aharoni" panose="02010803020104030203" pitchFamily="2" charset="-79"/>
            </a:endParaRPr>
          </a:p>
          <a:p>
            <a:pPr algn="just"/>
            <a:r>
              <a:rPr lang="es-ES" b="1"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a:p>
            <a:pPr lvl="0" algn="just"/>
            <a:r>
              <a:rPr lang="es-ES" dirty="0">
                <a:latin typeface="Aharoni" panose="02010803020104030203" pitchFamily="2" charset="-79"/>
                <a:cs typeface="Aharoni" panose="02010803020104030203" pitchFamily="2" charset="-79"/>
              </a:rPr>
              <a:t>La primera prueba realizada en el modelo presenta una pérdida 0.038 g con una  precipitación de 60 mmm/hora y una pendiente del 15 La cantidad de material recuperado en el segundo modelo es  de 0.045  el intervalo de dos horas a una precipitación de 60 mmm/hora y una pendiente del 45%. Se evidencia que el aumento de la cantidad de material recuperado, influenciando el cambio principalmente en dos factores; el primero el cambio de la pendiente del terreno y como segunda medida que el material ya estaba completamente saturado </a:t>
            </a:r>
            <a:endParaRPr lang="es-CO" dirty="0">
              <a:latin typeface="Aharoni" panose="02010803020104030203" pitchFamily="2" charset="-79"/>
              <a:cs typeface="Aharoni" panose="02010803020104030203" pitchFamily="2" charset="-79"/>
            </a:endParaRPr>
          </a:p>
          <a:p>
            <a:pPr lvl="0" algn="just"/>
            <a:endParaRPr lang="es-CO"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60947053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849675" y="466476"/>
            <a:ext cx="2121093" cy="400110"/>
          </a:xfrm>
          <a:prstGeom prst="rect">
            <a:avLst/>
          </a:prstGeom>
        </p:spPr>
        <p:txBody>
          <a:bodyPr wrap="none">
            <a:spAutoFit/>
          </a:bodyPr>
          <a:lstStyle/>
          <a:p>
            <a:pPr lvl="0"/>
            <a:r>
              <a:rPr lang="es-ES" sz="2000" b="1" dirty="0">
                <a:latin typeface="Aharoni" panose="02010803020104030203" pitchFamily="2" charset="-79"/>
                <a:cs typeface="Aharoni" panose="02010803020104030203" pitchFamily="2" charset="-79"/>
              </a:rPr>
              <a:t>CONCLUSIONES</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24" name="Rectangle 21"/>
          <p:cNvSpPr>
            <a:spLocks noChangeArrowheads="1"/>
          </p:cNvSpPr>
          <p:nvPr/>
        </p:nvSpPr>
        <p:spPr bwMode="auto">
          <a:xfrm>
            <a:off x="450850" y="2571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sz="2000">
              <a:latin typeface="Aharoni" panose="02010803020104030203" pitchFamily="2" charset="-79"/>
              <a:cs typeface="Aharoni" panose="02010803020104030203" pitchFamily="2" charset="-79"/>
            </a:endParaRPr>
          </a:p>
        </p:txBody>
      </p:sp>
      <p:sp>
        <p:nvSpPr>
          <p:cNvPr id="7" name="Rectangle 3"/>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5" name="4 Rectángulo"/>
          <p:cNvSpPr/>
          <p:nvPr/>
        </p:nvSpPr>
        <p:spPr>
          <a:xfrm>
            <a:off x="387189" y="1124744"/>
            <a:ext cx="8369622" cy="6463308"/>
          </a:xfrm>
          <a:prstGeom prst="rect">
            <a:avLst/>
          </a:prstGeom>
        </p:spPr>
        <p:txBody>
          <a:bodyPr wrap="square">
            <a:spAutoFit/>
          </a:bodyPr>
          <a:lstStyle/>
          <a:p>
            <a:pPr lvl="0" algn="just"/>
            <a:r>
              <a:rPr lang="es-ES" dirty="0">
                <a:latin typeface="Aharoni" panose="02010803020104030203" pitchFamily="2" charset="-79"/>
                <a:cs typeface="Aharoni" panose="02010803020104030203" pitchFamily="2" charset="-79"/>
              </a:rPr>
              <a:t>Se está evidenciando que a mayor altura las condiciones erosivas son más fuertes en el terreno y que debido al aumento en la humedad del suelo está provocando procesos erosivos mayores.</a:t>
            </a:r>
            <a:endParaRPr lang="es-CO" dirty="0">
              <a:latin typeface="Aharoni" panose="02010803020104030203" pitchFamily="2" charset="-79"/>
              <a:cs typeface="Aharoni" panose="02010803020104030203" pitchFamily="2" charset="-79"/>
            </a:endParaRPr>
          </a:p>
          <a:p>
            <a:pPr algn="just"/>
            <a:r>
              <a:rPr lang="es-ES"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a:p>
            <a:pPr lvl="0" algn="just"/>
            <a:r>
              <a:rPr lang="es-ES" dirty="0">
                <a:latin typeface="Aharoni" panose="02010803020104030203" pitchFamily="2" charset="-79"/>
                <a:cs typeface="Aharoni" panose="02010803020104030203" pitchFamily="2" charset="-79"/>
              </a:rPr>
              <a:t>En los modelos 4 y 5 se aumenta la intensidad de precipitación lo cual ocasiona que la gota penetre la estructura del suelo, abarcando mayor área de desprendimiento un aumento en la tasa de pérdida del material.</a:t>
            </a:r>
            <a:endParaRPr lang="es-CO" dirty="0">
              <a:latin typeface="Aharoni" panose="02010803020104030203" pitchFamily="2" charset="-79"/>
              <a:cs typeface="Aharoni" panose="02010803020104030203" pitchFamily="2" charset="-79"/>
            </a:endParaRPr>
          </a:p>
          <a:p>
            <a:pPr algn="just"/>
            <a:r>
              <a:rPr lang="es-ES"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a:p>
            <a:pPr lvl="0" algn="just"/>
            <a:r>
              <a:rPr lang="es-ES" dirty="0">
                <a:latin typeface="Aharoni" panose="02010803020104030203" pitchFamily="2" charset="-79"/>
                <a:cs typeface="Aharoni" panose="02010803020104030203" pitchFamily="2" charset="-79"/>
              </a:rPr>
              <a:t>El diseño y construcción del modelo es una investigación preliminar en la cual se presentaron diversas modificaciones, debido a que  en el momento de ensamblar no generaban el comportamiento esperados. En el sistema de precipitación se generaron tres diseños, de los cuales en una serie de pruebas los dos primeros no cumplían los resultados.</a:t>
            </a:r>
            <a:endParaRPr lang="es-CO" dirty="0">
              <a:latin typeface="Aharoni" panose="02010803020104030203" pitchFamily="2" charset="-79"/>
              <a:cs typeface="Aharoni" panose="02010803020104030203" pitchFamily="2" charset="-79"/>
            </a:endParaRPr>
          </a:p>
          <a:p>
            <a:pPr algn="just"/>
            <a:r>
              <a:rPr lang="es-ES"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a:p>
            <a:pPr lvl="0" algn="just"/>
            <a:r>
              <a:rPr lang="es-ES" dirty="0">
                <a:latin typeface="Aharoni" panose="02010803020104030203" pitchFamily="2" charset="-79"/>
                <a:cs typeface="Aharoni" panose="02010803020104030203" pitchFamily="2" charset="-79"/>
              </a:rPr>
              <a:t>Es importante resaltar que la perdida de material generada en situ  presenta un comportamiento diferente al modelo de la investigación, debido al que el proceso erosivo es una acumulación de varios años. El modelo busca generar un posible comportamiento además de hacer recomendaciones para calibrar datos que inciden directamente en los resultados.</a:t>
            </a:r>
            <a:endParaRPr lang="es-CO" dirty="0">
              <a:latin typeface="Aharoni" panose="02010803020104030203" pitchFamily="2" charset="-79"/>
              <a:cs typeface="Aharoni" panose="02010803020104030203" pitchFamily="2" charset="-79"/>
            </a:endParaRPr>
          </a:p>
          <a:p>
            <a:r>
              <a:rPr lang="es-ES" dirty="0">
                <a:latin typeface="Aharoni" panose="02010803020104030203" pitchFamily="2" charset="-79"/>
                <a:cs typeface="Aharoni" panose="02010803020104030203" pitchFamily="2" charset="-79"/>
              </a:rPr>
              <a:t/>
            </a:r>
            <a:br>
              <a:rPr lang="es-ES" dirty="0">
                <a:latin typeface="Aharoni" panose="02010803020104030203" pitchFamily="2" charset="-79"/>
                <a:cs typeface="Aharoni" panose="02010803020104030203" pitchFamily="2" charset="-79"/>
              </a:rPr>
            </a:br>
            <a:r>
              <a:rPr lang="es-ES"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a:p>
            <a:pPr lvl="0" algn="just"/>
            <a:endParaRPr lang="es-CO"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26901724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3108906" y="466476"/>
            <a:ext cx="2741456" cy="400110"/>
          </a:xfrm>
          <a:prstGeom prst="rect">
            <a:avLst/>
          </a:prstGeom>
        </p:spPr>
        <p:txBody>
          <a:bodyPr wrap="none">
            <a:spAutoFit/>
          </a:bodyPr>
          <a:lstStyle/>
          <a:p>
            <a:pPr lvl="0"/>
            <a:r>
              <a:rPr lang="es-ES" sz="2000" dirty="0">
                <a:latin typeface="Aharoni" panose="02010803020104030203" pitchFamily="2" charset="-79"/>
                <a:cs typeface="Aharoni" panose="02010803020104030203" pitchFamily="2" charset="-79"/>
              </a:rPr>
              <a:t>RECOMENDACIONES</a:t>
            </a:r>
            <a:endParaRPr lang="es-CO" sz="2000" b="1" dirty="0">
              <a:latin typeface="Aharoni" panose="02010803020104030203" pitchFamily="2" charset="-79"/>
              <a:cs typeface="Aharoni" panose="02010803020104030203" pitchFamily="2" charset="-79"/>
            </a:endParaRPr>
          </a:p>
        </p:txBody>
      </p:sp>
      <p:sp>
        <p:nvSpPr>
          <p:cNvPr id="21" name="Rectangle 17"/>
          <p:cNvSpPr>
            <a:spLocks noChangeArrowheads="1"/>
          </p:cNvSpPr>
          <p:nvPr/>
        </p:nvSpPr>
        <p:spPr bwMode="auto">
          <a:xfrm>
            <a:off x="4479634" y="28545"/>
            <a:ext cx="18473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ES" altLang="zh-CN" sz="2000" b="0" i="0" u="none" strike="noStrike" cap="none" normalizeH="0" baseline="0" smtClean="0">
              <a:ln>
                <a:noFill/>
              </a:ln>
              <a:solidFill>
                <a:schemeClr val="tx1"/>
              </a:solidFill>
              <a:effectLst/>
              <a:latin typeface="Aharoni" panose="02010803020104030203" pitchFamily="2" charset="-79"/>
              <a:cs typeface="Aharoni" panose="02010803020104030203" pitchFamily="2" charset="-79"/>
            </a:endParaRPr>
          </a:p>
        </p:txBody>
      </p:sp>
      <p:sp>
        <p:nvSpPr>
          <p:cNvPr id="5" name="4 Rectángulo"/>
          <p:cNvSpPr/>
          <p:nvPr/>
        </p:nvSpPr>
        <p:spPr>
          <a:xfrm>
            <a:off x="387189" y="1124744"/>
            <a:ext cx="8369622" cy="5078313"/>
          </a:xfrm>
          <a:prstGeom prst="rect">
            <a:avLst/>
          </a:prstGeom>
        </p:spPr>
        <p:txBody>
          <a:bodyPr wrap="square">
            <a:spAutoFit/>
          </a:bodyPr>
          <a:lstStyle/>
          <a:p>
            <a:pPr lvl="0" algn="just"/>
            <a:r>
              <a:rPr lang="es-ES" dirty="0">
                <a:latin typeface="Aharoni" panose="02010803020104030203" pitchFamily="2" charset="-79"/>
                <a:cs typeface="Aharoni" panose="02010803020104030203" pitchFamily="2" charset="-79"/>
              </a:rPr>
              <a:t>Realizar modelos en los cuales se evalué el comportamiento de dos materiales obtenidos en las cárcavas, con el fin de analizar el modelo sometido en las mismas condiciones de pendiente y precipitación y conocer sus variaciones la tasa de pérdida del material.</a:t>
            </a:r>
            <a:endParaRPr lang="es-CO" dirty="0">
              <a:latin typeface="Aharoni" panose="02010803020104030203" pitchFamily="2" charset="-79"/>
              <a:cs typeface="Aharoni" panose="02010803020104030203" pitchFamily="2" charset="-79"/>
            </a:endParaRPr>
          </a:p>
          <a:p>
            <a:pPr algn="just"/>
            <a:r>
              <a:rPr lang="es-ES"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a:p>
            <a:pPr algn="just"/>
            <a:r>
              <a:rPr lang="es-ES"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a:p>
            <a:pPr lvl="0" algn="just"/>
            <a:r>
              <a:rPr lang="es-ES" dirty="0">
                <a:latin typeface="Aharoni" panose="02010803020104030203" pitchFamily="2" charset="-79"/>
                <a:cs typeface="Aharoni" panose="02010803020104030203" pitchFamily="2" charset="-79"/>
              </a:rPr>
              <a:t>teniendo en cuenta que el trabajo de grado es una investigación preliminar, de un problema latente de la ciudad, la cual es altamente erosionable se recomienda usar el modelo en la evaluación  de otros materiales y cárcavas de la ciudad.</a:t>
            </a:r>
            <a:endParaRPr lang="es-CO" dirty="0">
              <a:latin typeface="Aharoni" panose="02010803020104030203" pitchFamily="2" charset="-79"/>
              <a:cs typeface="Aharoni" panose="02010803020104030203" pitchFamily="2" charset="-79"/>
            </a:endParaRPr>
          </a:p>
          <a:p>
            <a:pPr algn="just"/>
            <a:r>
              <a:rPr lang="es-ES" b="1"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a:p>
            <a:pPr algn="just"/>
            <a:r>
              <a:rPr lang="es-ES" b="1"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a:p>
            <a:pPr lvl="0" algn="just"/>
            <a:r>
              <a:rPr lang="es-ES" dirty="0">
                <a:latin typeface="Aharoni" panose="02010803020104030203" pitchFamily="2" charset="-79"/>
                <a:cs typeface="Aharoni" panose="02010803020104030203" pitchFamily="2" charset="-79"/>
              </a:rPr>
              <a:t>Cuando se diseñan y construyen modelos existen  variables que intervienen y son desconocidas, por lo tanto se necesitan investigaciones en donde se calibren datos. Con el fin de obtener parámetros más reales</a:t>
            </a:r>
            <a:endParaRPr lang="es-CO" dirty="0">
              <a:latin typeface="Aharoni" panose="02010803020104030203" pitchFamily="2" charset="-79"/>
              <a:cs typeface="Aharoni" panose="02010803020104030203" pitchFamily="2" charset="-79"/>
            </a:endParaRPr>
          </a:p>
          <a:p>
            <a:pPr algn="just"/>
            <a:r>
              <a:rPr lang="es-ES" dirty="0">
                <a:latin typeface="Aharoni" panose="02010803020104030203" pitchFamily="2" charset="-79"/>
                <a:cs typeface="Aharoni" panose="02010803020104030203" pitchFamily="2" charset="-79"/>
              </a:rPr>
              <a:t/>
            </a:r>
            <a:br>
              <a:rPr lang="es-ES" dirty="0">
                <a:latin typeface="Aharoni" panose="02010803020104030203" pitchFamily="2" charset="-79"/>
                <a:cs typeface="Aharoni" panose="02010803020104030203" pitchFamily="2" charset="-79"/>
              </a:rPr>
            </a:br>
            <a:r>
              <a:rPr lang="es-ES" dirty="0">
                <a:latin typeface="Aharoni" panose="02010803020104030203" pitchFamily="2" charset="-79"/>
                <a:cs typeface="Aharoni" panose="02010803020104030203" pitchFamily="2" charset="-79"/>
              </a:rPr>
              <a:t> </a:t>
            </a:r>
            <a:endParaRPr lang="es-CO" dirty="0">
              <a:latin typeface="Aharoni" panose="02010803020104030203" pitchFamily="2" charset="-79"/>
              <a:cs typeface="Aharoni" panose="02010803020104030203" pitchFamily="2" charset="-79"/>
            </a:endParaRPr>
          </a:p>
          <a:p>
            <a:pPr lvl="0" algn="just"/>
            <a:endParaRPr lang="es-CO" dirty="0">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427582124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sz="quarter" idx="1"/>
          </p:nvPr>
        </p:nvSpPr>
        <p:spPr/>
        <p:txBody>
          <a:bodyPr/>
          <a:lstStyle/>
          <a:p>
            <a:endParaRPr lang="es-CO"/>
          </a:p>
        </p:txBody>
      </p:sp>
    </p:spTree>
    <p:extLst>
      <p:ext uri="{BB962C8B-B14F-4D97-AF65-F5344CB8AC3E}">
        <p14:creationId xmlns:p14="http://schemas.microsoft.com/office/powerpoint/2010/main" val="17710120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graphicFrame>
        <p:nvGraphicFramePr>
          <p:cNvPr id="10" name="9 Diagrama"/>
          <p:cNvGraphicFramePr/>
          <p:nvPr>
            <p:extLst>
              <p:ext uri="{D42A27DB-BD31-4B8C-83A1-F6EECF244321}">
                <p14:modId xmlns:p14="http://schemas.microsoft.com/office/powerpoint/2010/main" val="3408428595"/>
              </p:ext>
            </p:extLst>
          </p:nvPr>
        </p:nvGraphicFramePr>
        <p:xfrm>
          <a:off x="1390970" y="1052736"/>
          <a:ext cx="6768752" cy="38884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Rectangle 8"/>
          <p:cNvSpPr>
            <a:spLocks noChangeArrowheads="1"/>
          </p:cNvSpPr>
          <p:nvPr/>
        </p:nvSpPr>
        <p:spPr bwMode="auto">
          <a:xfrm>
            <a:off x="0" y="3657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11 Rectángulo"/>
          <p:cNvSpPr/>
          <p:nvPr/>
        </p:nvSpPr>
        <p:spPr>
          <a:xfrm>
            <a:off x="514196" y="233466"/>
            <a:ext cx="8522300" cy="400110"/>
          </a:xfrm>
          <a:prstGeom prst="rect">
            <a:avLst/>
          </a:prstGeom>
        </p:spPr>
        <p:txBody>
          <a:bodyPr wrap="square">
            <a:spAutoFit/>
          </a:bodyPr>
          <a:lstStyle/>
          <a:p>
            <a:r>
              <a:rPr lang="es-CO" sz="2000" b="1" dirty="0">
                <a:solidFill>
                  <a:schemeClr val="tx2"/>
                </a:solidFill>
                <a:latin typeface="Aharoni" panose="02010803020104030203" pitchFamily="2" charset="-79"/>
                <a:cs typeface="Aharoni" panose="02010803020104030203" pitchFamily="2" charset="-79"/>
              </a:rPr>
              <a:t>Diagrama 1. </a:t>
            </a:r>
            <a:r>
              <a:rPr lang="es-CO" sz="2000" b="1" dirty="0" smtClean="0">
                <a:solidFill>
                  <a:schemeClr val="tx2"/>
                </a:solidFill>
                <a:latin typeface="Aharoni" panose="02010803020104030203" pitchFamily="2" charset="-79"/>
                <a:cs typeface="Aharoni" panose="02010803020104030203" pitchFamily="2" charset="-79"/>
              </a:rPr>
              <a:t> </a:t>
            </a:r>
            <a:r>
              <a:rPr lang="es-CO" sz="2000" dirty="0" smtClean="0">
                <a:latin typeface="Aharoni" panose="02010803020104030203" pitchFamily="2" charset="-79"/>
                <a:cs typeface="Aharoni" panose="02010803020104030203" pitchFamily="2" charset="-79"/>
              </a:rPr>
              <a:t>Factores </a:t>
            </a:r>
            <a:r>
              <a:rPr lang="es-CO" sz="2000" dirty="0">
                <a:latin typeface="Aharoni" panose="02010803020104030203" pitchFamily="2" charset="-79"/>
                <a:cs typeface="Aharoni" panose="02010803020104030203" pitchFamily="2" charset="-79"/>
              </a:rPr>
              <a:t>que afectan la susceptibilidad a la erosión </a:t>
            </a:r>
            <a:r>
              <a:rPr lang="es-CO" sz="2000" dirty="0" smtClean="0">
                <a:latin typeface="Aharoni" panose="02010803020104030203" pitchFamily="2" charset="-79"/>
                <a:cs typeface="Aharoni" panose="02010803020104030203" pitchFamily="2" charset="-79"/>
              </a:rPr>
              <a:t>de</a:t>
            </a:r>
            <a:endParaRPr lang="es-CO" sz="2000" b="1" dirty="0">
              <a:solidFill>
                <a:schemeClr val="tx2"/>
              </a:solidFill>
              <a:latin typeface="Aharoni" panose="02010803020104030203" pitchFamily="2" charset="-79"/>
              <a:cs typeface="Aharoni" panose="02010803020104030203" pitchFamily="2" charset="-79"/>
            </a:endParaRPr>
          </a:p>
        </p:txBody>
      </p:sp>
      <p:sp>
        <p:nvSpPr>
          <p:cNvPr id="14" name="13 Rectángulo"/>
          <p:cNvSpPr/>
          <p:nvPr/>
        </p:nvSpPr>
        <p:spPr>
          <a:xfrm>
            <a:off x="1043608" y="4869160"/>
            <a:ext cx="7056784" cy="369332"/>
          </a:xfrm>
          <a:prstGeom prst="rect">
            <a:avLst/>
          </a:prstGeom>
        </p:spPr>
        <p:txBody>
          <a:bodyPr wrap="square">
            <a:spAutoFit/>
          </a:bodyPr>
          <a:lstStyle/>
          <a:p>
            <a:r>
              <a:rPr lang="es-ES" b="1" dirty="0"/>
              <a:t>Fuente: </a:t>
            </a:r>
            <a:r>
              <a:rPr lang="es-ES" dirty="0"/>
              <a:t>Control de erosión zonas tropicales; JAIME SUAREZ DIAZ.</a:t>
            </a:r>
            <a:endParaRPr lang="es-CO" dirty="0"/>
          </a:p>
        </p:txBody>
      </p:sp>
    </p:spTree>
    <p:extLst>
      <p:ext uri="{BB962C8B-B14F-4D97-AF65-F5344CB8AC3E}">
        <p14:creationId xmlns:p14="http://schemas.microsoft.com/office/powerpoint/2010/main" val="38395456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CO"/>
          </a:p>
        </p:txBody>
      </p:sp>
      <p:sp>
        <p:nvSpPr>
          <p:cNvPr id="11" name="Rectangle 8"/>
          <p:cNvSpPr>
            <a:spLocks noChangeArrowheads="1"/>
          </p:cNvSpPr>
          <p:nvPr/>
        </p:nvSpPr>
        <p:spPr bwMode="auto">
          <a:xfrm>
            <a:off x="0" y="3657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CO" altLang="es-CO"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11 Rectángulo"/>
          <p:cNvSpPr/>
          <p:nvPr/>
        </p:nvSpPr>
        <p:spPr>
          <a:xfrm>
            <a:off x="514196" y="233466"/>
            <a:ext cx="8522300" cy="400110"/>
          </a:xfrm>
          <a:prstGeom prst="rect">
            <a:avLst/>
          </a:prstGeom>
        </p:spPr>
        <p:txBody>
          <a:bodyPr wrap="square">
            <a:spAutoFit/>
          </a:bodyPr>
          <a:lstStyle/>
          <a:p>
            <a:r>
              <a:rPr lang="es-CO" sz="2000" b="1" dirty="0">
                <a:solidFill>
                  <a:schemeClr val="tx2"/>
                </a:solidFill>
                <a:latin typeface="Aharoni" panose="02010803020104030203" pitchFamily="2" charset="-79"/>
                <a:cs typeface="Aharoni" panose="02010803020104030203" pitchFamily="2" charset="-79"/>
              </a:rPr>
              <a:t>Diagrama 1. </a:t>
            </a:r>
            <a:r>
              <a:rPr lang="es-CO" sz="2000" b="1" dirty="0" smtClean="0">
                <a:solidFill>
                  <a:schemeClr val="tx2"/>
                </a:solidFill>
                <a:latin typeface="Aharoni" panose="02010803020104030203" pitchFamily="2" charset="-79"/>
                <a:cs typeface="Aharoni" panose="02010803020104030203" pitchFamily="2" charset="-79"/>
              </a:rPr>
              <a:t> </a:t>
            </a:r>
            <a:r>
              <a:rPr lang="es-CO" sz="2000" dirty="0" smtClean="0">
                <a:latin typeface="Aharoni" panose="02010803020104030203" pitchFamily="2" charset="-79"/>
                <a:cs typeface="Aharoni" panose="02010803020104030203" pitchFamily="2" charset="-79"/>
              </a:rPr>
              <a:t>Factores </a:t>
            </a:r>
            <a:r>
              <a:rPr lang="es-CO" sz="2000" dirty="0">
                <a:latin typeface="Aharoni" panose="02010803020104030203" pitchFamily="2" charset="-79"/>
                <a:cs typeface="Aharoni" panose="02010803020104030203" pitchFamily="2" charset="-79"/>
              </a:rPr>
              <a:t>que afectan la susceptibilidad a la erosión </a:t>
            </a:r>
            <a:r>
              <a:rPr lang="es-CO" sz="2000" dirty="0" smtClean="0">
                <a:latin typeface="Aharoni" panose="02010803020104030203" pitchFamily="2" charset="-79"/>
                <a:cs typeface="Aharoni" panose="02010803020104030203" pitchFamily="2" charset="-79"/>
              </a:rPr>
              <a:t>de</a:t>
            </a:r>
            <a:endParaRPr lang="es-CO" sz="2000" b="1" dirty="0">
              <a:solidFill>
                <a:schemeClr val="tx2"/>
              </a:solidFill>
              <a:latin typeface="Aharoni" panose="02010803020104030203" pitchFamily="2" charset="-79"/>
              <a:cs typeface="Aharoni" panose="02010803020104030203" pitchFamily="2" charset="-79"/>
            </a:endParaRPr>
          </a:p>
        </p:txBody>
      </p:sp>
      <p:graphicFrame>
        <p:nvGraphicFramePr>
          <p:cNvPr id="13" name="12 Diagrama"/>
          <p:cNvGraphicFramePr/>
          <p:nvPr>
            <p:extLst>
              <p:ext uri="{D42A27DB-BD31-4B8C-83A1-F6EECF244321}">
                <p14:modId xmlns:p14="http://schemas.microsoft.com/office/powerpoint/2010/main" val="39758997"/>
              </p:ext>
            </p:extLst>
          </p:nvPr>
        </p:nvGraphicFramePr>
        <p:xfrm>
          <a:off x="454866" y="1124744"/>
          <a:ext cx="8234268" cy="48245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1 Rectángulo"/>
          <p:cNvSpPr/>
          <p:nvPr/>
        </p:nvSpPr>
        <p:spPr>
          <a:xfrm>
            <a:off x="514196" y="5949280"/>
            <a:ext cx="7874228" cy="369332"/>
          </a:xfrm>
          <a:prstGeom prst="rect">
            <a:avLst/>
          </a:prstGeom>
        </p:spPr>
        <p:txBody>
          <a:bodyPr wrap="square">
            <a:spAutoFit/>
          </a:bodyPr>
          <a:lstStyle/>
          <a:p>
            <a:r>
              <a:rPr lang="es-ES" b="1" dirty="0"/>
              <a:t>Fuente: </a:t>
            </a:r>
            <a:r>
              <a:rPr lang="es-ES" dirty="0"/>
              <a:t>Control de erosión zonas tropicales; JAIME SUAREZ DIAZ.</a:t>
            </a:r>
            <a:endParaRPr lang="es-CO" dirty="0"/>
          </a:p>
        </p:txBody>
      </p:sp>
    </p:spTree>
    <p:extLst>
      <p:ext uri="{BB962C8B-B14F-4D97-AF65-F5344CB8AC3E}">
        <p14:creationId xmlns:p14="http://schemas.microsoft.com/office/powerpoint/2010/main" val="232909626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irador">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Clásico de Office">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specto">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Override1.xml><?xml version="1.0" encoding="utf-8"?>
<a:themeOverride xmlns:a="http://schemas.openxmlformats.org/drawingml/2006/main">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themeOverride>
</file>

<file path=docProps/app.xml><?xml version="1.0" encoding="utf-8"?>
<Properties xmlns="http://schemas.openxmlformats.org/officeDocument/2006/extended-properties" xmlns:vt="http://schemas.openxmlformats.org/officeDocument/2006/docPropsVTypes">
  <Template/>
  <TotalTime>1315</TotalTime>
  <Words>2419</Words>
  <Application>Microsoft Office PowerPoint</Application>
  <PresentationFormat>Presentación en pantalla (4:3)</PresentationFormat>
  <Paragraphs>795</Paragraphs>
  <Slides>75</Slides>
  <Notes>0</Notes>
  <HiddenSlides>0</HiddenSlides>
  <MMClips>0</MMClips>
  <ScaleCrop>false</ScaleCrop>
  <HeadingPairs>
    <vt:vector size="4" baseType="variant">
      <vt:variant>
        <vt:lpstr>Tema</vt:lpstr>
      </vt:variant>
      <vt:variant>
        <vt:i4>1</vt:i4>
      </vt:variant>
      <vt:variant>
        <vt:lpstr>Títulos de diapositiva</vt:lpstr>
      </vt:variant>
      <vt:variant>
        <vt:i4>75</vt:i4>
      </vt:variant>
    </vt:vector>
  </HeadingPairs>
  <TitlesOfParts>
    <vt:vector size="76" baseType="lpstr">
      <vt:lpstr>Mirador</vt:lpstr>
      <vt:lpstr>EVALUACIÓN DEL FENÓMENO DE EROSIÓN; MEDIANTE LA CONSTRUCCIÓN DE UN MODELO REDUCIDO PARA SUELOS ARCILLOSOS DE LA FORMACIÓN TILATA EN LA CIUDAD DE TUNJA- SECTOR PIRGUA. </vt:lpstr>
      <vt:lpstr>INTRODUCCIÓN </vt:lpstr>
      <vt:lpstr>INTRODUCCIÓN </vt:lpstr>
      <vt:lpstr>OBJETIVOS</vt:lpstr>
      <vt:lpstr>PLANTEAMIENTO DEL PROBLEMA</vt:lpstr>
      <vt:lpstr>ESTADO DEL ARTE</vt:lpstr>
      <vt:lpstr>ESTADO DEL ARTE</vt:lpstr>
      <vt:lpstr>Presentación de PowerPoint</vt:lpstr>
      <vt:lpstr>Presentación de PowerPoint</vt:lpstr>
      <vt:lpstr>ESTADO DEL ARTE</vt:lpstr>
      <vt:lpstr>DESCRIPCIÓN DE LA SUB-CUENCA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Emili</dc:creator>
  <cp:lastModifiedBy>Emili</cp:lastModifiedBy>
  <cp:revision>83</cp:revision>
  <dcterms:created xsi:type="dcterms:W3CDTF">2015-04-14T23:26:11Z</dcterms:created>
  <dcterms:modified xsi:type="dcterms:W3CDTF">2015-04-16T13:35:09Z</dcterms:modified>
</cp:coreProperties>
</file>