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30267275" cy="427942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78">
          <p15:clr>
            <a:srgbClr val="A4A3A4"/>
          </p15:clr>
        </p15:guide>
        <p15:guide id="2" pos="953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2B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2" d="100"/>
          <a:sy n="12" d="100"/>
        </p:scale>
        <p:origin x="2466" y="204"/>
      </p:cViewPr>
      <p:guideLst>
        <p:guide orient="horz" pos="13478"/>
        <p:guide pos="953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270046" y="7003597"/>
            <a:ext cx="25727184" cy="14898735"/>
          </a:xfrm>
        </p:spPr>
        <p:txBody>
          <a:bodyPr anchor="b"/>
          <a:lstStyle>
            <a:lvl1pPr algn="ctr">
              <a:defRPr sz="19861"/>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3783410" y="22476884"/>
            <a:ext cx="22700456" cy="10332032"/>
          </a:xfrm>
        </p:spPr>
        <p:txBody>
          <a:bodyPr/>
          <a:lstStyle>
            <a:lvl1pPr marL="0" indent="0" algn="ctr">
              <a:buNone/>
              <a:defRPr sz="7944"/>
            </a:lvl1pPr>
            <a:lvl2pPr marL="1513378" indent="0" algn="ctr">
              <a:buNone/>
              <a:defRPr sz="6620"/>
            </a:lvl2pPr>
            <a:lvl3pPr marL="3026755" indent="0" algn="ctr">
              <a:buNone/>
              <a:defRPr sz="5958"/>
            </a:lvl3pPr>
            <a:lvl4pPr marL="4540133" indent="0" algn="ctr">
              <a:buNone/>
              <a:defRPr sz="5296"/>
            </a:lvl4pPr>
            <a:lvl5pPr marL="6053511" indent="0" algn="ctr">
              <a:buNone/>
              <a:defRPr sz="5296"/>
            </a:lvl5pPr>
            <a:lvl6pPr marL="7566889" indent="0" algn="ctr">
              <a:buNone/>
              <a:defRPr sz="5296"/>
            </a:lvl6pPr>
            <a:lvl7pPr marL="9080266" indent="0" algn="ctr">
              <a:buNone/>
              <a:defRPr sz="5296"/>
            </a:lvl7pPr>
            <a:lvl8pPr marL="10593644" indent="0" algn="ctr">
              <a:buNone/>
              <a:defRPr sz="5296"/>
            </a:lvl8pPr>
            <a:lvl9pPr marL="12107022" indent="0" algn="ctr">
              <a:buNone/>
              <a:defRPr sz="5296"/>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39C4C058-FA56-4BD6-9DBD-213BD26ADC1F}" type="datetimeFigureOut">
              <a:rPr lang="es-CO" smtClean="0"/>
              <a:t>24/07/2020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DCA91739-EDAB-411E-9BED-59F74F15325A}" type="slidenum">
              <a:rPr lang="es-CO" smtClean="0"/>
              <a:t>‹Nº›</a:t>
            </a:fld>
            <a:endParaRPr lang="es-CO"/>
          </a:p>
        </p:txBody>
      </p:sp>
    </p:spTree>
    <p:extLst>
      <p:ext uri="{BB962C8B-B14F-4D97-AF65-F5344CB8AC3E}">
        <p14:creationId xmlns:p14="http://schemas.microsoft.com/office/powerpoint/2010/main" val="3763534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9C4C058-FA56-4BD6-9DBD-213BD26ADC1F}" type="datetimeFigureOut">
              <a:rPr lang="es-CO" smtClean="0"/>
              <a:t>24/07/2020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DCA91739-EDAB-411E-9BED-59F74F15325A}" type="slidenum">
              <a:rPr lang="es-CO" smtClean="0"/>
              <a:t>‹Nº›</a:t>
            </a:fld>
            <a:endParaRPr lang="es-CO"/>
          </a:p>
        </p:txBody>
      </p:sp>
    </p:spTree>
    <p:extLst>
      <p:ext uri="{BB962C8B-B14F-4D97-AF65-F5344CB8AC3E}">
        <p14:creationId xmlns:p14="http://schemas.microsoft.com/office/powerpoint/2010/main" val="1465804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0020" y="2278397"/>
            <a:ext cx="6526381" cy="36266139"/>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080877" y="2278397"/>
            <a:ext cx="19200803" cy="36266139"/>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9C4C058-FA56-4BD6-9DBD-213BD26ADC1F}" type="datetimeFigureOut">
              <a:rPr lang="es-CO" smtClean="0"/>
              <a:t>24/07/2020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DCA91739-EDAB-411E-9BED-59F74F15325A}" type="slidenum">
              <a:rPr lang="es-CO" smtClean="0"/>
              <a:t>‹Nº›</a:t>
            </a:fld>
            <a:endParaRPr lang="es-CO"/>
          </a:p>
        </p:txBody>
      </p:sp>
    </p:spTree>
    <p:extLst>
      <p:ext uri="{BB962C8B-B14F-4D97-AF65-F5344CB8AC3E}">
        <p14:creationId xmlns:p14="http://schemas.microsoft.com/office/powerpoint/2010/main" val="3545241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9C4C058-FA56-4BD6-9DBD-213BD26ADC1F}" type="datetimeFigureOut">
              <a:rPr lang="es-CO" smtClean="0"/>
              <a:t>24/07/2020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DCA91739-EDAB-411E-9BED-59F74F15325A}" type="slidenum">
              <a:rPr lang="es-CO" smtClean="0"/>
              <a:t>‹Nº›</a:t>
            </a:fld>
            <a:endParaRPr lang="es-CO"/>
          </a:p>
        </p:txBody>
      </p:sp>
    </p:spTree>
    <p:extLst>
      <p:ext uri="{BB962C8B-B14F-4D97-AF65-F5344CB8AC3E}">
        <p14:creationId xmlns:p14="http://schemas.microsoft.com/office/powerpoint/2010/main" val="3396751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65112" y="10668854"/>
            <a:ext cx="26105525" cy="17801211"/>
          </a:xfrm>
        </p:spPr>
        <p:txBody>
          <a:bodyPr anchor="b"/>
          <a:lstStyle>
            <a:lvl1pPr>
              <a:defRPr sz="19861"/>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65112" y="28638472"/>
            <a:ext cx="26105525" cy="9361236"/>
          </a:xfrm>
        </p:spPr>
        <p:txBody>
          <a:bodyPr/>
          <a:lstStyle>
            <a:lvl1pPr marL="0" indent="0">
              <a:buNone/>
              <a:defRPr sz="7944">
                <a:solidFill>
                  <a:schemeClr val="tx1"/>
                </a:solidFill>
              </a:defRPr>
            </a:lvl1pPr>
            <a:lvl2pPr marL="1513378" indent="0">
              <a:buNone/>
              <a:defRPr sz="6620">
                <a:solidFill>
                  <a:schemeClr val="tx1">
                    <a:tint val="75000"/>
                  </a:schemeClr>
                </a:solidFill>
              </a:defRPr>
            </a:lvl2pPr>
            <a:lvl3pPr marL="3026755" indent="0">
              <a:buNone/>
              <a:defRPr sz="5958">
                <a:solidFill>
                  <a:schemeClr val="tx1">
                    <a:tint val="75000"/>
                  </a:schemeClr>
                </a:solidFill>
              </a:defRPr>
            </a:lvl3pPr>
            <a:lvl4pPr marL="4540133" indent="0">
              <a:buNone/>
              <a:defRPr sz="5296">
                <a:solidFill>
                  <a:schemeClr val="tx1">
                    <a:tint val="75000"/>
                  </a:schemeClr>
                </a:solidFill>
              </a:defRPr>
            </a:lvl4pPr>
            <a:lvl5pPr marL="6053511" indent="0">
              <a:buNone/>
              <a:defRPr sz="5296">
                <a:solidFill>
                  <a:schemeClr val="tx1">
                    <a:tint val="75000"/>
                  </a:schemeClr>
                </a:solidFill>
              </a:defRPr>
            </a:lvl5pPr>
            <a:lvl6pPr marL="7566889" indent="0">
              <a:buNone/>
              <a:defRPr sz="5296">
                <a:solidFill>
                  <a:schemeClr val="tx1">
                    <a:tint val="75000"/>
                  </a:schemeClr>
                </a:solidFill>
              </a:defRPr>
            </a:lvl6pPr>
            <a:lvl7pPr marL="9080266" indent="0">
              <a:buNone/>
              <a:defRPr sz="5296">
                <a:solidFill>
                  <a:schemeClr val="tx1">
                    <a:tint val="75000"/>
                  </a:schemeClr>
                </a:solidFill>
              </a:defRPr>
            </a:lvl7pPr>
            <a:lvl8pPr marL="10593644" indent="0">
              <a:buNone/>
              <a:defRPr sz="5296">
                <a:solidFill>
                  <a:schemeClr val="tx1">
                    <a:tint val="75000"/>
                  </a:schemeClr>
                </a:solidFill>
              </a:defRPr>
            </a:lvl8pPr>
            <a:lvl9pPr marL="12107022" indent="0">
              <a:buNone/>
              <a:defRPr sz="5296">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39C4C058-FA56-4BD6-9DBD-213BD26ADC1F}" type="datetimeFigureOut">
              <a:rPr lang="es-CO" smtClean="0"/>
              <a:t>24/07/2020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DCA91739-EDAB-411E-9BED-59F74F15325A}" type="slidenum">
              <a:rPr lang="es-CO" smtClean="0"/>
              <a:t>‹Nº›</a:t>
            </a:fld>
            <a:endParaRPr lang="es-CO"/>
          </a:p>
        </p:txBody>
      </p:sp>
    </p:spTree>
    <p:extLst>
      <p:ext uri="{BB962C8B-B14F-4D97-AF65-F5344CB8AC3E}">
        <p14:creationId xmlns:p14="http://schemas.microsoft.com/office/powerpoint/2010/main" val="419298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080875" y="11391985"/>
            <a:ext cx="12863592" cy="27152551"/>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15322808" y="11391985"/>
            <a:ext cx="12863592" cy="27152551"/>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9C4C058-FA56-4BD6-9DBD-213BD26ADC1F}" type="datetimeFigureOut">
              <a:rPr lang="es-CO" smtClean="0"/>
              <a:t>24/07/2020</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DCA91739-EDAB-411E-9BED-59F74F15325A}" type="slidenum">
              <a:rPr lang="es-CO" smtClean="0"/>
              <a:t>‹Nº›</a:t>
            </a:fld>
            <a:endParaRPr lang="es-CO"/>
          </a:p>
        </p:txBody>
      </p:sp>
    </p:spTree>
    <p:extLst>
      <p:ext uri="{BB962C8B-B14F-4D97-AF65-F5344CB8AC3E}">
        <p14:creationId xmlns:p14="http://schemas.microsoft.com/office/powerpoint/2010/main" val="1572413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084817" y="2278406"/>
            <a:ext cx="26105525" cy="8271575"/>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84821" y="10490535"/>
            <a:ext cx="12804474" cy="5141249"/>
          </a:xfrm>
        </p:spPr>
        <p:txBody>
          <a:bodyPr anchor="b"/>
          <a:lstStyle>
            <a:lvl1pPr marL="0" indent="0">
              <a:buNone/>
              <a:defRPr sz="7944" b="1"/>
            </a:lvl1pPr>
            <a:lvl2pPr marL="1513378" indent="0">
              <a:buNone/>
              <a:defRPr sz="6620" b="1"/>
            </a:lvl2pPr>
            <a:lvl3pPr marL="3026755" indent="0">
              <a:buNone/>
              <a:defRPr sz="5958" b="1"/>
            </a:lvl3pPr>
            <a:lvl4pPr marL="4540133" indent="0">
              <a:buNone/>
              <a:defRPr sz="5296" b="1"/>
            </a:lvl4pPr>
            <a:lvl5pPr marL="6053511" indent="0">
              <a:buNone/>
              <a:defRPr sz="5296" b="1"/>
            </a:lvl5pPr>
            <a:lvl6pPr marL="7566889" indent="0">
              <a:buNone/>
              <a:defRPr sz="5296" b="1"/>
            </a:lvl6pPr>
            <a:lvl7pPr marL="9080266" indent="0">
              <a:buNone/>
              <a:defRPr sz="5296" b="1"/>
            </a:lvl7pPr>
            <a:lvl8pPr marL="10593644" indent="0">
              <a:buNone/>
              <a:defRPr sz="5296" b="1"/>
            </a:lvl8pPr>
            <a:lvl9pPr marL="12107022" indent="0">
              <a:buNone/>
              <a:defRPr sz="5296" b="1"/>
            </a:lvl9pPr>
          </a:lstStyle>
          <a:p>
            <a:pPr lvl="0"/>
            <a:r>
              <a:rPr lang="es-ES" smtClean="0"/>
              <a:t>Editar el estilo de texto del patrón</a:t>
            </a:r>
          </a:p>
        </p:txBody>
      </p:sp>
      <p:sp>
        <p:nvSpPr>
          <p:cNvPr id="4" name="Content Placeholder 3"/>
          <p:cNvSpPr>
            <a:spLocks noGrp="1"/>
          </p:cNvSpPr>
          <p:nvPr>
            <p:ph sz="half" idx="2"/>
          </p:nvPr>
        </p:nvSpPr>
        <p:spPr>
          <a:xfrm>
            <a:off x="2084821" y="15631784"/>
            <a:ext cx="12804474" cy="229920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15322810" y="10490535"/>
            <a:ext cx="12867534" cy="5141249"/>
          </a:xfrm>
        </p:spPr>
        <p:txBody>
          <a:bodyPr anchor="b"/>
          <a:lstStyle>
            <a:lvl1pPr marL="0" indent="0">
              <a:buNone/>
              <a:defRPr sz="7944" b="1"/>
            </a:lvl1pPr>
            <a:lvl2pPr marL="1513378" indent="0">
              <a:buNone/>
              <a:defRPr sz="6620" b="1"/>
            </a:lvl2pPr>
            <a:lvl3pPr marL="3026755" indent="0">
              <a:buNone/>
              <a:defRPr sz="5958" b="1"/>
            </a:lvl3pPr>
            <a:lvl4pPr marL="4540133" indent="0">
              <a:buNone/>
              <a:defRPr sz="5296" b="1"/>
            </a:lvl4pPr>
            <a:lvl5pPr marL="6053511" indent="0">
              <a:buNone/>
              <a:defRPr sz="5296" b="1"/>
            </a:lvl5pPr>
            <a:lvl6pPr marL="7566889" indent="0">
              <a:buNone/>
              <a:defRPr sz="5296" b="1"/>
            </a:lvl6pPr>
            <a:lvl7pPr marL="9080266" indent="0">
              <a:buNone/>
              <a:defRPr sz="5296" b="1"/>
            </a:lvl7pPr>
            <a:lvl8pPr marL="10593644" indent="0">
              <a:buNone/>
              <a:defRPr sz="5296" b="1"/>
            </a:lvl8pPr>
            <a:lvl9pPr marL="12107022" indent="0">
              <a:buNone/>
              <a:defRPr sz="5296" b="1"/>
            </a:lvl9pPr>
          </a:lstStyle>
          <a:p>
            <a:pPr lvl="0"/>
            <a:r>
              <a:rPr lang="es-ES" smtClean="0"/>
              <a:t>Editar el estilo de texto del patrón</a:t>
            </a:r>
          </a:p>
        </p:txBody>
      </p:sp>
      <p:sp>
        <p:nvSpPr>
          <p:cNvPr id="6" name="Content Placeholder 5"/>
          <p:cNvSpPr>
            <a:spLocks noGrp="1"/>
          </p:cNvSpPr>
          <p:nvPr>
            <p:ph sz="quarter" idx="4"/>
          </p:nvPr>
        </p:nvSpPr>
        <p:spPr>
          <a:xfrm>
            <a:off x="15322810" y="15631784"/>
            <a:ext cx="12867534" cy="229920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39C4C058-FA56-4BD6-9DBD-213BD26ADC1F}" type="datetimeFigureOut">
              <a:rPr lang="es-CO" smtClean="0"/>
              <a:t>24/07/2020</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DCA91739-EDAB-411E-9BED-59F74F15325A}" type="slidenum">
              <a:rPr lang="es-CO" smtClean="0"/>
              <a:t>‹Nº›</a:t>
            </a:fld>
            <a:endParaRPr lang="es-CO"/>
          </a:p>
        </p:txBody>
      </p:sp>
    </p:spTree>
    <p:extLst>
      <p:ext uri="{BB962C8B-B14F-4D97-AF65-F5344CB8AC3E}">
        <p14:creationId xmlns:p14="http://schemas.microsoft.com/office/powerpoint/2010/main" val="449633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39C4C058-FA56-4BD6-9DBD-213BD26ADC1F}" type="datetimeFigureOut">
              <a:rPr lang="es-CO" smtClean="0"/>
              <a:t>24/07/2020</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DCA91739-EDAB-411E-9BED-59F74F15325A}" type="slidenum">
              <a:rPr lang="es-CO" smtClean="0"/>
              <a:t>‹Nº›</a:t>
            </a:fld>
            <a:endParaRPr lang="es-CO"/>
          </a:p>
        </p:txBody>
      </p:sp>
    </p:spTree>
    <p:extLst>
      <p:ext uri="{BB962C8B-B14F-4D97-AF65-F5344CB8AC3E}">
        <p14:creationId xmlns:p14="http://schemas.microsoft.com/office/powerpoint/2010/main" val="3996047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C4C058-FA56-4BD6-9DBD-213BD26ADC1F}" type="datetimeFigureOut">
              <a:rPr lang="es-CO" smtClean="0"/>
              <a:t>24/07/2020</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DCA91739-EDAB-411E-9BED-59F74F15325A}" type="slidenum">
              <a:rPr lang="es-CO" smtClean="0"/>
              <a:t>‹Nº›</a:t>
            </a:fld>
            <a:endParaRPr lang="es-CO"/>
          </a:p>
        </p:txBody>
      </p:sp>
    </p:spTree>
    <p:extLst>
      <p:ext uri="{BB962C8B-B14F-4D97-AF65-F5344CB8AC3E}">
        <p14:creationId xmlns:p14="http://schemas.microsoft.com/office/powerpoint/2010/main" val="2052199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084817" y="2852949"/>
            <a:ext cx="9761984" cy="9985322"/>
          </a:xfrm>
        </p:spPr>
        <p:txBody>
          <a:bodyPr anchor="b"/>
          <a:lstStyle>
            <a:lvl1pPr>
              <a:defRPr sz="10592"/>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2867534" y="6161587"/>
            <a:ext cx="15322808" cy="30411646"/>
          </a:xfrm>
        </p:spPr>
        <p:txBody>
          <a:bodyPr/>
          <a:lstStyle>
            <a:lvl1pPr>
              <a:defRPr sz="10592"/>
            </a:lvl1pPr>
            <a:lvl2pPr>
              <a:defRPr sz="9268"/>
            </a:lvl2pPr>
            <a:lvl3pPr>
              <a:defRPr sz="7944"/>
            </a:lvl3pPr>
            <a:lvl4pPr>
              <a:defRPr sz="6620"/>
            </a:lvl4pPr>
            <a:lvl5pPr>
              <a:defRPr sz="6620"/>
            </a:lvl5pPr>
            <a:lvl6pPr>
              <a:defRPr sz="6620"/>
            </a:lvl6pPr>
            <a:lvl7pPr>
              <a:defRPr sz="6620"/>
            </a:lvl7pPr>
            <a:lvl8pPr>
              <a:defRPr sz="6620"/>
            </a:lvl8pPr>
            <a:lvl9pPr>
              <a:defRPr sz="662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084817" y="12838271"/>
            <a:ext cx="9761984" cy="23784486"/>
          </a:xfrm>
        </p:spPr>
        <p:txBody>
          <a:bodyPr/>
          <a:lstStyle>
            <a:lvl1pPr marL="0" indent="0">
              <a:buNone/>
              <a:defRPr sz="5296"/>
            </a:lvl1pPr>
            <a:lvl2pPr marL="1513378" indent="0">
              <a:buNone/>
              <a:defRPr sz="4634"/>
            </a:lvl2pPr>
            <a:lvl3pPr marL="3026755" indent="0">
              <a:buNone/>
              <a:defRPr sz="3972"/>
            </a:lvl3pPr>
            <a:lvl4pPr marL="4540133" indent="0">
              <a:buNone/>
              <a:defRPr sz="3310"/>
            </a:lvl4pPr>
            <a:lvl5pPr marL="6053511" indent="0">
              <a:buNone/>
              <a:defRPr sz="3310"/>
            </a:lvl5pPr>
            <a:lvl6pPr marL="7566889" indent="0">
              <a:buNone/>
              <a:defRPr sz="3310"/>
            </a:lvl6pPr>
            <a:lvl7pPr marL="9080266" indent="0">
              <a:buNone/>
              <a:defRPr sz="3310"/>
            </a:lvl7pPr>
            <a:lvl8pPr marL="10593644" indent="0">
              <a:buNone/>
              <a:defRPr sz="3310"/>
            </a:lvl8pPr>
            <a:lvl9pPr marL="12107022" indent="0">
              <a:buNone/>
              <a:defRPr sz="331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39C4C058-FA56-4BD6-9DBD-213BD26ADC1F}" type="datetimeFigureOut">
              <a:rPr lang="es-CO" smtClean="0"/>
              <a:t>24/07/2020</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DCA91739-EDAB-411E-9BED-59F74F15325A}" type="slidenum">
              <a:rPr lang="es-CO" smtClean="0"/>
              <a:t>‹Nº›</a:t>
            </a:fld>
            <a:endParaRPr lang="es-CO"/>
          </a:p>
        </p:txBody>
      </p:sp>
    </p:spTree>
    <p:extLst>
      <p:ext uri="{BB962C8B-B14F-4D97-AF65-F5344CB8AC3E}">
        <p14:creationId xmlns:p14="http://schemas.microsoft.com/office/powerpoint/2010/main" val="1278418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084817" y="2852949"/>
            <a:ext cx="9761984" cy="9985322"/>
          </a:xfrm>
        </p:spPr>
        <p:txBody>
          <a:bodyPr anchor="b"/>
          <a:lstStyle>
            <a:lvl1pPr>
              <a:defRPr sz="10592"/>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2867534" y="6161587"/>
            <a:ext cx="15322808" cy="30411646"/>
          </a:xfrm>
        </p:spPr>
        <p:txBody>
          <a:bodyPr anchor="t"/>
          <a:lstStyle>
            <a:lvl1pPr marL="0" indent="0">
              <a:buNone/>
              <a:defRPr sz="10592"/>
            </a:lvl1pPr>
            <a:lvl2pPr marL="1513378" indent="0">
              <a:buNone/>
              <a:defRPr sz="9268"/>
            </a:lvl2pPr>
            <a:lvl3pPr marL="3026755" indent="0">
              <a:buNone/>
              <a:defRPr sz="7944"/>
            </a:lvl3pPr>
            <a:lvl4pPr marL="4540133" indent="0">
              <a:buNone/>
              <a:defRPr sz="6620"/>
            </a:lvl4pPr>
            <a:lvl5pPr marL="6053511" indent="0">
              <a:buNone/>
              <a:defRPr sz="6620"/>
            </a:lvl5pPr>
            <a:lvl6pPr marL="7566889" indent="0">
              <a:buNone/>
              <a:defRPr sz="6620"/>
            </a:lvl6pPr>
            <a:lvl7pPr marL="9080266" indent="0">
              <a:buNone/>
              <a:defRPr sz="6620"/>
            </a:lvl7pPr>
            <a:lvl8pPr marL="10593644" indent="0">
              <a:buNone/>
              <a:defRPr sz="6620"/>
            </a:lvl8pPr>
            <a:lvl9pPr marL="12107022" indent="0">
              <a:buNone/>
              <a:defRPr sz="662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084817" y="12838271"/>
            <a:ext cx="9761984" cy="23784486"/>
          </a:xfrm>
        </p:spPr>
        <p:txBody>
          <a:bodyPr/>
          <a:lstStyle>
            <a:lvl1pPr marL="0" indent="0">
              <a:buNone/>
              <a:defRPr sz="5296"/>
            </a:lvl1pPr>
            <a:lvl2pPr marL="1513378" indent="0">
              <a:buNone/>
              <a:defRPr sz="4634"/>
            </a:lvl2pPr>
            <a:lvl3pPr marL="3026755" indent="0">
              <a:buNone/>
              <a:defRPr sz="3972"/>
            </a:lvl3pPr>
            <a:lvl4pPr marL="4540133" indent="0">
              <a:buNone/>
              <a:defRPr sz="3310"/>
            </a:lvl4pPr>
            <a:lvl5pPr marL="6053511" indent="0">
              <a:buNone/>
              <a:defRPr sz="3310"/>
            </a:lvl5pPr>
            <a:lvl6pPr marL="7566889" indent="0">
              <a:buNone/>
              <a:defRPr sz="3310"/>
            </a:lvl6pPr>
            <a:lvl7pPr marL="9080266" indent="0">
              <a:buNone/>
              <a:defRPr sz="3310"/>
            </a:lvl7pPr>
            <a:lvl8pPr marL="10593644" indent="0">
              <a:buNone/>
              <a:defRPr sz="3310"/>
            </a:lvl8pPr>
            <a:lvl9pPr marL="12107022" indent="0">
              <a:buNone/>
              <a:defRPr sz="331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39C4C058-FA56-4BD6-9DBD-213BD26ADC1F}" type="datetimeFigureOut">
              <a:rPr lang="es-CO" smtClean="0"/>
              <a:t>24/07/2020</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DCA91739-EDAB-411E-9BED-59F74F15325A}" type="slidenum">
              <a:rPr lang="es-CO" smtClean="0"/>
              <a:t>‹Nº›</a:t>
            </a:fld>
            <a:endParaRPr lang="es-CO"/>
          </a:p>
        </p:txBody>
      </p:sp>
    </p:spTree>
    <p:extLst>
      <p:ext uri="{BB962C8B-B14F-4D97-AF65-F5344CB8AC3E}">
        <p14:creationId xmlns:p14="http://schemas.microsoft.com/office/powerpoint/2010/main" val="1949429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0875" y="2278406"/>
            <a:ext cx="26105525" cy="8271575"/>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80875" y="11391985"/>
            <a:ext cx="26105525" cy="27152551"/>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2080875" y="39663928"/>
            <a:ext cx="6810137" cy="2278397"/>
          </a:xfrm>
          <a:prstGeom prst="rect">
            <a:avLst/>
          </a:prstGeom>
        </p:spPr>
        <p:txBody>
          <a:bodyPr vert="horz" lIns="91440" tIns="45720" rIns="91440" bIns="45720" rtlCol="0" anchor="ctr"/>
          <a:lstStyle>
            <a:lvl1pPr algn="l">
              <a:defRPr sz="3972">
                <a:solidFill>
                  <a:schemeClr val="tx1">
                    <a:tint val="75000"/>
                  </a:schemeClr>
                </a:solidFill>
              </a:defRPr>
            </a:lvl1pPr>
          </a:lstStyle>
          <a:p>
            <a:fld id="{39C4C058-FA56-4BD6-9DBD-213BD26ADC1F}" type="datetimeFigureOut">
              <a:rPr lang="es-CO" smtClean="0"/>
              <a:t>24/07/2020</a:t>
            </a:fld>
            <a:endParaRPr lang="es-CO"/>
          </a:p>
        </p:txBody>
      </p:sp>
      <p:sp>
        <p:nvSpPr>
          <p:cNvPr id="5" name="Footer Placeholder 4"/>
          <p:cNvSpPr>
            <a:spLocks noGrp="1"/>
          </p:cNvSpPr>
          <p:nvPr>
            <p:ph type="ftr" sz="quarter" idx="3"/>
          </p:nvPr>
        </p:nvSpPr>
        <p:spPr>
          <a:xfrm>
            <a:off x="10026035" y="39663928"/>
            <a:ext cx="10215205" cy="2278397"/>
          </a:xfrm>
          <a:prstGeom prst="rect">
            <a:avLst/>
          </a:prstGeom>
        </p:spPr>
        <p:txBody>
          <a:bodyPr vert="horz" lIns="91440" tIns="45720" rIns="91440" bIns="45720" rtlCol="0" anchor="ctr"/>
          <a:lstStyle>
            <a:lvl1pPr algn="ctr">
              <a:defRPr sz="3972">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21376263" y="39663928"/>
            <a:ext cx="6810137" cy="2278397"/>
          </a:xfrm>
          <a:prstGeom prst="rect">
            <a:avLst/>
          </a:prstGeom>
        </p:spPr>
        <p:txBody>
          <a:bodyPr vert="horz" lIns="91440" tIns="45720" rIns="91440" bIns="45720" rtlCol="0" anchor="ctr"/>
          <a:lstStyle>
            <a:lvl1pPr algn="r">
              <a:defRPr sz="3972">
                <a:solidFill>
                  <a:schemeClr val="tx1">
                    <a:tint val="75000"/>
                  </a:schemeClr>
                </a:solidFill>
              </a:defRPr>
            </a:lvl1pPr>
          </a:lstStyle>
          <a:p>
            <a:fld id="{DCA91739-EDAB-411E-9BED-59F74F15325A}" type="slidenum">
              <a:rPr lang="es-CO" smtClean="0"/>
              <a:t>‹Nº›</a:t>
            </a:fld>
            <a:endParaRPr lang="es-CO"/>
          </a:p>
        </p:txBody>
      </p:sp>
    </p:spTree>
    <p:extLst>
      <p:ext uri="{BB962C8B-B14F-4D97-AF65-F5344CB8AC3E}">
        <p14:creationId xmlns:p14="http://schemas.microsoft.com/office/powerpoint/2010/main" val="340430326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026755" rtl="0" eaLnBrk="1" latinLnBrk="0" hangingPunct="1">
        <a:lnSpc>
          <a:spcPct val="90000"/>
        </a:lnSpc>
        <a:spcBef>
          <a:spcPct val="0"/>
        </a:spcBef>
        <a:buNone/>
        <a:defRPr sz="14564" kern="1200">
          <a:solidFill>
            <a:schemeClr val="tx1"/>
          </a:solidFill>
          <a:latin typeface="+mj-lt"/>
          <a:ea typeface="+mj-ea"/>
          <a:cs typeface="+mj-cs"/>
        </a:defRPr>
      </a:lvl1pPr>
    </p:titleStyle>
    <p:bodyStyle>
      <a:lvl1pPr marL="756689" indent="-756689" algn="l" defTabSz="3026755" rtl="0" eaLnBrk="1" latinLnBrk="0" hangingPunct="1">
        <a:lnSpc>
          <a:spcPct val="90000"/>
        </a:lnSpc>
        <a:spcBef>
          <a:spcPts val="3310"/>
        </a:spcBef>
        <a:buFont typeface="Arial" panose="020B0604020202020204" pitchFamily="34" charset="0"/>
        <a:buChar char="•"/>
        <a:defRPr sz="9268" kern="1200">
          <a:solidFill>
            <a:schemeClr val="tx1"/>
          </a:solidFill>
          <a:latin typeface="+mn-lt"/>
          <a:ea typeface="+mn-ea"/>
          <a:cs typeface="+mn-cs"/>
        </a:defRPr>
      </a:lvl1pPr>
      <a:lvl2pPr marL="2270067" indent="-756689" algn="l" defTabSz="3026755" rtl="0" eaLnBrk="1" latinLnBrk="0" hangingPunct="1">
        <a:lnSpc>
          <a:spcPct val="90000"/>
        </a:lnSpc>
        <a:spcBef>
          <a:spcPts val="1655"/>
        </a:spcBef>
        <a:buFont typeface="Arial" panose="020B0604020202020204" pitchFamily="34" charset="0"/>
        <a:buChar char="•"/>
        <a:defRPr sz="7944" kern="1200">
          <a:solidFill>
            <a:schemeClr val="tx1"/>
          </a:solidFill>
          <a:latin typeface="+mn-lt"/>
          <a:ea typeface="+mn-ea"/>
          <a:cs typeface="+mn-cs"/>
        </a:defRPr>
      </a:lvl2pPr>
      <a:lvl3pPr marL="3783444" indent="-756689" algn="l" defTabSz="3026755" rtl="0" eaLnBrk="1" latinLnBrk="0" hangingPunct="1">
        <a:lnSpc>
          <a:spcPct val="90000"/>
        </a:lnSpc>
        <a:spcBef>
          <a:spcPts val="1655"/>
        </a:spcBef>
        <a:buFont typeface="Arial" panose="020B0604020202020204" pitchFamily="34" charset="0"/>
        <a:buChar char="•"/>
        <a:defRPr sz="6620" kern="1200">
          <a:solidFill>
            <a:schemeClr val="tx1"/>
          </a:solidFill>
          <a:latin typeface="+mn-lt"/>
          <a:ea typeface="+mn-ea"/>
          <a:cs typeface="+mn-cs"/>
        </a:defRPr>
      </a:lvl3pPr>
      <a:lvl4pPr marL="5296822" indent="-756689" algn="l" defTabSz="3026755" rtl="0" eaLnBrk="1" latinLnBrk="0" hangingPunct="1">
        <a:lnSpc>
          <a:spcPct val="90000"/>
        </a:lnSpc>
        <a:spcBef>
          <a:spcPts val="1655"/>
        </a:spcBef>
        <a:buFont typeface="Arial" panose="020B0604020202020204" pitchFamily="34" charset="0"/>
        <a:buChar char="•"/>
        <a:defRPr sz="5958" kern="1200">
          <a:solidFill>
            <a:schemeClr val="tx1"/>
          </a:solidFill>
          <a:latin typeface="+mn-lt"/>
          <a:ea typeface="+mn-ea"/>
          <a:cs typeface="+mn-cs"/>
        </a:defRPr>
      </a:lvl4pPr>
      <a:lvl5pPr marL="6810200" indent="-756689" algn="l" defTabSz="3026755" rtl="0" eaLnBrk="1" latinLnBrk="0" hangingPunct="1">
        <a:lnSpc>
          <a:spcPct val="90000"/>
        </a:lnSpc>
        <a:spcBef>
          <a:spcPts val="1655"/>
        </a:spcBef>
        <a:buFont typeface="Arial" panose="020B0604020202020204" pitchFamily="34" charset="0"/>
        <a:buChar char="•"/>
        <a:defRPr sz="5958" kern="1200">
          <a:solidFill>
            <a:schemeClr val="tx1"/>
          </a:solidFill>
          <a:latin typeface="+mn-lt"/>
          <a:ea typeface="+mn-ea"/>
          <a:cs typeface="+mn-cs"/>
        </a:defRPr>
      </a:lvl5pPr>
      <a:lvl6pPr marL="8323577" indent="-756689" algn="l" defTabSz="3026755" rtl="0" eaLnBrk="1" latinLnBrk="0" hangingPunct="1">
        <a:lnSpc>
          <a:spcPct val="90000"/>
        </a:lnSpc>
        <a:spcBef>
          <a:spcPts val="1655"/>
        </a:spcBef>
        <a:buFont typeface="Arial" panose="020B0604020202020204" pitchFamily="34" charset="0"/>
        <a:buChar char="•"/>
        <a:defRPr sz="5958" kern="1200">
          <a:solidFill>
            <a:schemeClr val="tx1"/>
          </a:solidFill>
          <a:latin typeface="+mn-lt"/>
          <a:ea typeface="+mn-ea"/>
          <a:cs typeface="+mn-cs"/>
        </a:defRPr>
      </a:lvl6pPr>
      <a:lvl7pPr marL="9836955" indent="-756689" algn="l" defTabSz="3026755" rtl="0" eaLnBrk="1" latinLnBrk="0" hangingPunct="1">
        <a:lnSpc>
          <a:spcPct val="90000"/>
        </a:lnSpc>
        <a:spcBef>
          <a:spcPts val="1655"/>
        </a:spcBef>
        <a:buFont typeface="Arial" panose="020B0604020202020204" pitchFamily="34" charset="0"/>
        <a:buChar char="•"/>
        <a:defRPr sz="5958" kern="1200">
          <a:solidFill>
            <a:schemeClr val="tx1"/>
          </a:solidFill>
          <a:latin typeface="+mn-lt"/>
          <a:ea typeface="+mn-ea"/>
          <a:cs typeface="+mn-cs"/>
        </a:defRPr>
      </a:lvl7pPr>
      <a:lvl8pPr marL="11350333" indent="-756689" algn="l" defTabSz="3026755" rtl="0" eaLnBrk="1" latinLnBrk="0" hangingPunct="1">
        <a:lnSpc>
          <a:spcPct val="90000"/>
        </a:lnSpc>
        <a:spcBef>
          <a:spcPts val="1655"/>
        </a:spcBef>
        <a:buFont typeface="Arial" panose="020B0604020202020204" pitchFamily="34" charset="0"/>
        <a:buChar char="•"/>
        <a:defRPr sz="5958" kern="1200">
          <a:solidFill>
            <a:schemeClr val="tx1"/>
          </a:solidFill>
          <a:latin typeface="+mn-lt"/>
          <a:ea typeface="+mn-ea"/>
          <a:cs typeface="+mn-cs"/>
        </a:defRPr>
      </a:lvl8pPr>
      <a:lvl9pPr marL="12863711" indent="-756689" algn="l" defTabSz="3026755" rtl="0" eaLnBrk="1" latinLnBrk="0" hangingPunct="1">
        <a:lnSpc>
          <a:spcPct val="90000"/>
        </a:lnSpc>
        <a:spcBef>
          <a:spcPts val="1655"/>
        </a:spcBef>
        <a:buFont typeface="Arial" panose="020B0604020202020204" pitchFamily="34" charset="0"/>
        <a:buChar char="•"/>
        <a:defRPr sz="5958" kern="1200">
          <a:solidFill>
            <a:schemeClr val="tx1"/>
          </a:solidFill>
          <a:latin typeface="+mn-lt"/>
          <a:ea typeface="+mn-ea"/>
          <a:cs typeface="+mn-cs"/>
        </a:defRPr>
      </a:lvl9pPr>
    </p:bodyStyle>
    <p:otherStyle>
      <a:defPPr>
        <a:defRPr lang="en-US"/>
      </a:defPPr>
      <a:lvl1pPr marL="0" algn="l" defTabSz="3026755" rtl="0" eaLnBrk="1" latinLnBrk="0" hangingPunct="1">
        <a:defRPr sz="5958" kern="1200">
          <a:solidFill>
            <a:schemeClr val="tx1"/>
          </a:solidFill>
          <a:latin typeface="+mn-lt"/>
          <a:ea typeface="+mn-ea"/>
          <a:cs typeface="+mn-cs"/>
        </a:defRPr>
      </a:lvl1pPr>
      <a:lvl2pPr marL="1513378" algn="l" defTabSz="3026755" rtl="0" eaLnBrk="1" latinLnBrk="0" hangingPunct="1">
        <a:defRPr sz="5958" kern="1200">
          <a:solidFill>
            <a:schemeClr val="tx1"/>
          </a:solidFill>
          <a:latin typeface="+mn-lt"/>
          <a:ea typeface="+mn-ea"/>
          <a:cs typeface="+mn-cs"/>
        </a:defRPr>
      </a:lvl2pPr>
      <a:lvl3pPr marL="3026755" algn="l" defTabSz="3026755" rtl="0" eaLnBrk="1" latinLnBrk="0" hangingPunct="1">
        <a:defRPr sz="5958" kern="1200">
          <a:solidFill>
            <a:schemeClr val="tx1"/>
          </a:solidFill>
          <a:latin typeface="+mn-lt"/>
          <a:ea typeface="+mn-ea"/>
          <a:cs typeface="+mn-cs"/>
        </a:defRPr>
      </a:lvl3pPr>
      <a:lvl4pPr marL="4540133" algn="l" defTabSz="3026755" rtl="0" eaLnBrk="1" latinLnBrk="0" hangingPunct="1">
        <a:defRPr sz="5958" kern="1200">
          <a:solidFill>
            <a:schemeClr val="tx1"/>
          </a:solidFill>
          <a:latin typeface="+mn-lt"/>
          <a:ea typeface="+mn-ea"/>
          <a:cs typeface="+mn-cs"/>
        </a:defRPr>
      </a:lvl4pPr>
      <a:lvl5pPr marL="6053511" algn="l" defTabSz="3026755" rtl="0" eaLnBrk="1" latinLnBrk="0" hangingPunct="1">
        <a:defRPr sz="5958" kern="1200">
          <a:solidFill>
            <a:schemeClr val="tx1"/>
          </a:solidFill>
          <a:latin typeface="+mn-lt"/>
          <a:ea typeface="+mn-ea"/>
          <a:cs typeface="+mn-cs"/>
        </a:defRPr>
      </a:lvl5pPr>
      <a:lvl6pPr marL="7566889" algn="l" defTabSz="3026755" rtl="0" eaLnBrk="1" latinLnBrk="0" hangingPunct="1">
        <a:defRPr sz="5958" kern="1200">
          <a:solidFill>
            <a:schemeClr val="tx1"/>
          </a:solidFill>
          <a:latin typeface="+mn-lt"/>
          <a:ea typeface="+mn-ea"/>
          <a:cs typeface="+mn-cs"/>
        </a:defRPr>
      </a:lvl6pPr>
      <a:lvl7pPr marL="9080266" algn="l" defTabSz="3026755" rtl="0" eaLnBrk="1" latinLnBrk="0" hangingPunct="1">
        <a:defRPr sz="5958" kern="1200">
          <a:solidFill>
            <a:schemeClr val="tx1"/>
          </a:solidFill>
          <a:latin typeface="+mn-lt"/>
          <a:ea typeface="+mn-ea"/>
          <a:cs typeface="+mn-cs"/>
        </a:defRPr>
      </a:lvl7pPr>
      <a:lvl8pPr marL="10593644" algn="l" defTabSz="3026755" rtl="0" eaLnBrk="1" latinLnBrk="0" hangingPunct="1">
        <a:defRPr sz="5958" kern="1200">
          <a:solidFill>
            <a:schemeClr val="tx1"/>
          </a:solidFill>
          <a:latin typeface="+mn-lt"/>
          <a:ea typeface="+mn-ea"/>
          <a:cs typeface="+mn-cs"/>
        </a:defRPr>
      </a:lvl8pPr>
      <a:lvl9pPr marL="12107022" algn="l" defTabSz="3026755" rtl="0" eaLnBrk="1" latinLnBrk="0" hangingPunct="1">
        <a:defRPr sz="595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JP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JP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JP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JP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6956" y="-1"/>
            <a:ext cx="30267275" cy="42794239"/>
          </a:xfrm>
          <a:prstGeom prst="rect">
            <a:avLst/>
          </a:prstGeom>
        </p:spPr>
      </p:pic>
      <p:sp>
        <p:nvSpPr>
          <p:cNvPr id="10" name="Text Box 189"/>
          <p:cNvSpPr txBox="1">
            <a:spLocks noChangeArrowheads="1"/>
          </p:cNvSpPr>
          <p:nvPr/>
        </p:nvSpPr>
        <p:spPr bwMode="auto">
          <a:xfrm>
            <a:off x="2023643" y="9980619"/>
            <a:ext cx="6434442" cy="8107247"/>
          </a:xfrm>
          <a:prstGeom prst="rect">
            <a:avLst/>
          </a:prstGeom>
          <a:solidFill>
            <a:sysClr val="window" lastClr="FFFFFF"/>
          </a:solidFill>
          <a:ln w="12700">
            <a:noFill/>
          </a:ln>
          <a:effectLst/>
        </p:spPr>
        <p:txBody>
          <a:bodyPr wrap="square" lIns="173940" tIns="173940" rIns="173940" bIns="17394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lvl="0" algn="just" defTabSz="4174556" eaLnBrk="1" hangingPunct="1">
              <a:defRPr/>
            </a:pPr>
            <a:r>
              <a:rPr lang="en-US" sz="2800" kern="0" dirty="0">
                <a:solidFill>
                  <a:prstClr val="black"/>
                </a:solidFill>
                <a:latin typeface="Calibri" pitchFamily="34" charset="0"/>
              </a:rPr>
              <a:t>An important application of cooperative robotics is search and rescue of victims in disaster zones. The cooperation between robots requires multiple factors that need to be taken into consideration  such as communication between agents, distributed control, power autonomy, cooperation, navigation strategy, locomotion, among others. This work focuses on navigation strategy with obstacles avoidance and victims localization. The strategy used for navigation is based on swarm theory where each robot is an swarm agent. The calculation of attraction and repulsion forces used to keep the swarm compact is used to avoid obstacles and attract the swarm to the victim zones. </a:t>
            </a:r>
          </a:p>
        </p:txBody>
      </p:sp>
      <p:sp>
        <p:nvSpPr>
          <p:cNvPr id="14" name="Text Box 192"/>
          <p:cNvSpPr txBox="1">
            <a:spLocks noChangeArrowheads="1"/>
          </p:cNvSpPr>
          <p:nvPr/>
        </p:nvSpPr>
        <p:spPr bwMode="auto">
          <a:xfrm>
            <a:off x="11349830" y="9819550"/>
            <a:ext cx="6916764" cy="8538134"/>
          </a:xfrm>
          <a:prstGeom prst="rect">
            <a:avLst/>
          </a:prstGeom>
          <a:solidFill>
            <a:sysClr val="window" lastClr="FFFFFF"/>
          </a:solidFill>
          <a:ln w="12700">
            <a:noFill/>
          </a:ln>
          <a:effectLst/>
        </p:spPr>
        <p:txBody>
          <a:bodyPr wrap="square" lIns="173940" tIns="173940" rIns="173940" bIns="17394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lvl="0" defTabSz="4174556" eaLnBrk="1" hangingPunct="1">
              <a:defRPr/>
            </a:pPr>
            <a:r>
              <a:rPr lang="en-US" sz="2800" kern="0" dirty="0">
                <a:solidFill>
                  <a:prstClr val="black"/>
                </a:solidFill>
                <a:latin typeface="Calibri" pitchFamily="34" charset="0"/>
              </a:rPr>
              <a:t>The Algorithm used to simulate the swarm behavior is based on the one proposed by </a:t>
            </a:r>
            <a:r>
              <a:rPr lang="en-US" sz="2800" kern="0" dirty="0" err="1">
                <a:solidFill>
                  <a:prstClr val="black"/>
                </a:solidFill>
                <a:latin typeface="Calibri" pitchFamily="34" charset="0"/>
              </a:rPr>
              <a:t>Passino</a:t>
            </a:r>
            <a:r>
              <a:rPr lang="en-US" sz="2800" kern="0" dirty="0">
                <a:solidFill>
                  <a:prstClr val="black"/>
                </a:solidFill>
                <a:latin typeface="Calibri" pitchFamily="34" charset="0"/>
              </a:rPr>
              <a:t> </a:t>
            </a:r>
            <a:r>
              <a:rPr lang="en-US" sz="2800" kern="0" dirty="0" smtClean="0">
                <a:solidFill>
                  <a:prstClr val="black"/>
                </a:solidFill>
                <a:latin typeface="Calibri" pitchFamily="34" charset="0"/>
              </a:rPr>
              <a:t>[2]. </a:t>
            </a:r>
            <a:r>
              <a:rPr lang="en-US" sz="2800" kern="0" dirty="0">
                <a:solidFill>
                  <a:prstClr val="black"/>
                </a:solidFill>
                <a:latin typeface="Calibri" pitchFamily="34" charset="0"/>
              </a:rPr>
              <a:t>This algorithm is explained as follows.</a:t>
            </a:r>
          </a:p>
          <a:p>
            <a:pPr lvl="0" defTabSz="4174556" eaLnBrk="1" hangingPunct="1">
              <a:defRPr/>
            </a:pPr>
            <a:endParaRPr lang="en-US" sz="2800" kern="0" dirty="0">
              <a:solidFill>
                <a:prstClr val="black"/>
              </a:solidFill>
              <a:latin typeface="Calibri" pitchFamily="34" charset="0"/>
            </a:endParaRPr>
          </a:p>
          <a:p>
            <a:pPr marL="457200" lvl="0" indent="-457200" defTabSz="4174556" eaLnBrk="1" hangingPunct="1">
              <a:buFont typeface="Arial" panose="020B0604020202020204" pitchFamily="34" charset="0"/>
              <a:buChar char="•"/>
              <a:defRPr/>
            </a:pPr>
            <a:r>
              <a:rPr lang="en-US" sz="2800" kern="0" dirty="0">
                <a:solidFill>
                  <a:prstClr val="black"/>
                </a:solidFill>
                <a:latin typeface="Calibri" pitchFamily="34" charset="0"/>
              </a:rPr>
              <a:t>Each agent is described as a point in the space with position and velocity. Initially, the position and velocity are defined randomly.</a:t>
            </a:r>
          </a:p>
          <a:p>
            <a:pPr marL="457200" lvl="0" indent="-457200" defTabSz="4174556" eaLnBrk="1" hangingPunct="1">
              <a:buFont typeface="Arial" panose="020B0604020202020204" pitchFamily="34" charset="0"/>
              <a:buChar char="•"/>
              <a:defRPr/>
            </a:pPr>
            <a:endParaRPr lang="en-US" sz="2800" kern="0" dirty="0">
              <a:solidFill>
                <a:prstClr val="black"/>
              </a:solidFill>
              <a:latin typeface="Calibri" pitchFamily="34" charset="0"/>
            </a:endParaRPr>
          </a:p>
          <a:p>
            <a:pPr marL="457200" lvl="0" indent="-457200" defTabSz="4174556" eaLnBrk="1" hangingPunct="1">
              <a:buFont typeface="Arial" panose="020B0604020202020204" pitchFamily="34" charset="0"/>
              <a:buChar char="•"/>
              <a:defRPr/>
            </a:pPr>
            <a:r>
              <a:rPr lang="en-US" sz="2800" kern="0" dirty="0">
                <a:solidFill>
                  <a:prstClr val="black"/>
                </a:solidFill>
                <a:latin typeface="Calibri" pitchFamily="34" charset="0"/>
              </a:rPr>
              <a:t>We assumed that each agent can detect the position and velocity of the rest of the swarm agents.</a:t>
            </a:r>
          </a:p>
          <a:p>
            <a:pPr marL="457200" lvl="0" indent="-457200" defTabSz="4174556" eaLnBrk="1" hangingPunct="1">
              <a:buFont typeface="Arial" panose="020B0604020202020204" pitchFamily="34" charset="0"/>
              <a:buChar char="•"/>
              <a:defRPr/>
            </a:pPr>
            <a:endParaRPr lang="en-US" sz="2800" kern="0" dirty="0">
              <a:solidFill>
                <a:prstClr val="black"/>
              </a:solidFill>
              <a:latin typeface="Calibri" pitchFamily="34" charset="0"/>
            </a:endParaRPr>
          </a:p>
          <a:p>
            <a:pPr marL="457200" lvl="0" indent="-457200" defTabSz="4174556" eaLnBrk="1" hangingPunct="1">
              <a:buFont typeface="Arial" panose="020B0604020202020204" pitchFamily="34" charset="0"/>
              <a:buChar char="•"/>
              <a:defRPr/>
            </a:pPr>
            <a:r>
              <a:rPr lang="en-US" sz="2800" kern="0" dirty="0">
                <a:solidFill>
                  <a:prstClr val="black"/>
                </a:solidFill>
                <a:latin typeface="Calibri" pitchFamily="34" charset="0"/>
              </a:rPr>
              <a:t>The interaction of the swarm agents is defined by the attraction and repulsion strategy. This strategy allows the agents to keep a comfortable distance over the other swarm agents.</a:t>
            </a:r>
          </a:p>
        </p:txBody>
      </p:sp>
      <p:sp>
        <p:nvSpPr>
          <p:cNvPr id="16" name="Text Box 191"/>
          <p:cNvSpPr txBox="1">
            <a:spLocks noChangeArrowheads="1"/>
          </p:cNvSpPr>
          <p:nvPr/>
        </p:nvSpPr>
        <p:spPr bwMode="auto">
          <a:xfrm>
            <a:off x="20535519" y="18475718"/>
            <a:ext cx="6970645" cy="8969021"/>
          </a:xfrm>
          <a:prstGeom prst="rect">
            <a:avLst/>
          </a:prstGeom>
          <a:solidFill>
            <a:sysClr val="window" lastClr="FFFFFF"/>
          </a:solidFill>
          <a:ln w="12700">
            <a:noFill/>
          </a:ln>
          <a:effectLst/>
        </p:spPr>
        <p:txBody>
          <a:bodyPr wrap="square" lIns="173940" tIns="173940" rIns="173940" bIns="17394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marL="457200" lvl="0" indent="-457200" defTabSz="4174556" eaLnBrk="1" hangingPunct="1">
              <a:buFont typeface="Arial" panose="020B0604020202020204" pitchFamily="34" charset="0"/>
              <a:buChar char="•"/>
            </a:pPr>
            <a:r>
              <a:rPr lang="en-US" sz="2800" kern="0" dirty="0">
                <a:solidFill>
                  <a:prstClr val="black"/>
                </a:solidFill>
                <a:latin typeface="Calibri" pitchFamily="34" charset="0"/>
              </a:rPr>
              <a:t>The algorithm shows creation of new small swarms around victims, which can be used to support and facilitate the localization of victims for rescue teams. </a:t>
            </a:r>
          </a:p>
          <a:p>
            <a:pPr marL="457200" lvl="0" indent="-457200" defTabSz="4174556" eaLnBrk="1" hangingPunct="1">
              <a:buFont typeface="Arial" panose="020B0604020202020204" pitchFamily="34" charset="0"/>
              <a:buChar char="•"/>
            </a:pPr>
            <a:endParaRPr lang="en-US" sz="2800" kern="0" dirty="0">
              <a:solidFill>
                <a:prstClr val="black"/>
              </a:solidFill>
              <a:latin typeface="Calibri" pitchFamily="34" charset="0"/>
            </a:endParaRPr>
          </a:p>
          <a:p>
            <a:pPr marL="457200" lvl="0" indent="-457200" defTabSz="4174556" eaLnBrk="1" hangingPunct="1">
              <a:buFont typeface="Arial" panose="020B0604020202020204" pitchFamily="34" charset="0"/>
              <a:buChar char="•"/>
            </a:pPr>
            <a:r>
              <a:rPr lang="en-US" sz="2800" kern="0" dirty="0">
                <a:solidFill>
                  <a:prstClr val="black"/>
                </a:solidFill>
                <a:latin typeface="Calibri" pitchFamily="34" charset="0"/>
              </a:rPr>
              <a:t>The swarm algorithm shows redundancy and robustness characteristics when  it loses agents, but it regroups with the ones that are left and keeps the navigation process.  </a:t>
            </a:r>
          </a:p>
          <a:p>
            <a:pPr marL="457200" lvl="0" indent="-457200" defTabSz="4174556" eaLnBrk="1" hangingPunct="1">
              <a:buFont typeface="Arial" panose="020B0604020202020204" pitchFamily="34" charset="0"/>
              <a:buChar char="•"/>
            </a:pPr>
            <a:endParaRPr lang="en-US" sz="2800" kern="0" dirty="0">
              <a:solidFill>
                <a:prstClr val="black"/>
              </a:solidFill>
              <a:latin typeface="Calibri" pitchFamily="34" charset="0"/>
            </a:endParaRPr>
          </a:p>
          <a:p>
            <a:pPr marL="457200" lvl="0" indent="-457200" defTabSz="4174556" eaLnBrk="1" hangingPunct="1">
              <a:buFont typeface="Arial" panose="020B0604020202020204" pitchFamily="34" charset="0"/>
              <a:buChar char="•"/>
            </a:pPr>
            <a:r>
              <a:rPr lang="en-US" sz="2800" kern="0" dirty="0">
                <a:solidFill>
                  <a:prstClr val="black"/>
                </a:solidFill>
                <a:latin typeface="Calibri" pitchFamily="34" charset="0"/>
              </a:rPr>
              <a:t>Future work includes the use of algorithms based on graph theory to improve the relation of the sub swarms and  the global swarm. </a:t>
            </a:r>
          </a:p>
          <a:p>
            <a:pPr marL="457200" lvl="0" indent="-457200" defTabSz="4174556" eaLnBrk="1" hangingPunct="1">
              <a:buFont typeface="Arial" panose="020B0604020202020204" pitchFamily="34" charset="0"/>
              <a:buChar char="•"/>
            </a:pPr>
            <a:endParaRPr lang="en-US" sz="2800" kern="0" dirty="0">
              <a:solidFill>
                <a:prstClr val="black"/>
              </a:solidFill>
              <a:latin typeface="Calibri" pitchFamily="34" charset="0"/>
            </a:endParaRPr>
          </a:p>
          <a:p>
            <a:pPr marL="457200" lvl="0" indent="-457200" defTabSz="4174556" eaLnBrk="1" hangingPunct="1">
              <a:buFont typeface="Arial" panose="020B0604020202020204" pitchFamily="34" charset="0"/>
              <a:buChar char="•"/>
            </a:pPr>
            <a:r>
              <a:rPr lang="en-US" sz="2800" kern="0" dirty="0">
                <a:solidFill>
                  <a:prstClr val="black"/>
                </a:solidFill>
                <a:latin typeface="Calibri" pitchFamily="34" charset="0"/>
              </a:rPr>
              <a:t>The algorithm proposed in the current work will be performed in a robotics simulator with the purpose to check this ideas on aerial and ground robots.</a:t>
            </a:r>
          </a:p>
        </p:txBody>
      </p:sp>
      <p:sp>
        <p:nvSpPr>
          <p:cNvPr id="21" name="Text Box 190"/>
          <p:cNvSpPr txBox="1">
            <a:spLocks noChangeArrowheads="1"/>
          </p:cNvSpPr>
          <p:nvPr/>
        </p:nvSpPr>
        <p:spPr bwMode="auto">
          <a:xfrm>
            <a:off x="2045770" y="20934159"/>
            <a:ext cx="6829539" cy="8969021"/>
          </a:xfrm>
          <a:prstGeom prst="rect">
            <a:avLst/>
          </a:prstGeom>
          <a:solidFill>
            <a:sysClr val="window" lastClr="FFFFFF"/>
          </a:solidFill>
          <a:ln w="12700">
            <a:noFill/>
          </a:ln>
          <a:effectLst/>
        </p:spPr>
        <p:txBody>
          <a:bodyPr wrap="square" lIns="173940" tIns="173940" rIns="173940" bIns="17394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lvl="0" algn="just" defTabSz="4174556" eaLnBrk="1" hangingPunct="1">
              <a:defRPr/>
            </a:pPr>
            <a:r>
              <a:rPr lang="en-US" sz="2800" kern="0" dirty="0">
                <a:solidFill>
                  <a:prstClr val="black"/>
                </a:solidFill>
                <a:latin typeface="Calibri" pitchFamily="34" charset="0"/>
              </a:rPr>
              <a:t>When a disaster occurs, the most critical steps that need to be followed in order to save lives are exploration, search, localization and rescue of survivors. Each step is accompanied by a set of challenges for rescue teams, because affected areas are difficult to access and are extremely dangerous, for example they might have uneven grounds, which are prone to landslides, or collapsed buildings, among other possible scenarios. Fortunately, we have seen significant progress in the interaction between rescue workers and robotic platforms used in rescue operations, as shown in the work presented by Casper in </a:t>
            </a:r>
            <a:r>
              <a:rPr lang="en-US" sz="2800" kern="0" dirty="0" smtClean="0">
                <a:solidFill>
                  <a:prstClr val="black"/>
                </a:solidFill>
                <a:latin typeface="Calibri" pitchFamily="34" charset="0"/>
              </a:rPr>
              <a:t>[1], </a:t>
            </a:r>
            <a:r>
              <a:rPr lang="en-US" sz="2800" kern="0" dirty="0">
                <a:solidFill>
                  <a:prstClr val="black"/>
                </a:solidFill>
                <a:latin typeface="Calibri" pitchFamily="34" charset="0"/>
              </a:rPr>
              <a:t>which deals with the events presented in the attacks of the World Trade Center. This type of work has allowed the public to see the advantages, disadvantages and applicability of robotics in disaster zones.</a:t>
            </a:r>
            <a:endParaRPr lang="es-CO" sz="2800" kern="0" dirty="0">
              <a:solidFill>
                <a:prstClr val="black"/>
              </a:solidFill>
              <a:latin typeface="Calibri" pitchFamily="34" charset="0"/>
            </a:endParaRPr>
          </a:p>
        </p:txBody>
      </p:sp>
      <p:sp>
        <p:nvSpPr>
          <p:cNvPr id="40" name="Text Box 193"/>
          <p:cNvSpPr txBox="1">
            <a:spLocks noChangeArrowheads="1"/>
          </p:cNvSpPr>
          <p:nvPr/>
        </p:nvSpPr>
        <p:spPr bwMode="auto">
          <a:xfrm>
            <a:off x="20561641" y="31047001"/>
            <a:ext cx="6768116" cy="9830795"/>
          </a:xfrm>
          <a:prstGeom prst="rect">
            <a:avLst/>
          </a:prstGeom>
          <a:noFill/>
          <a:ln w="12700">
            <a:noFill/>
          </a:ln>
          <a:effectLst/>
        </p:spPr>
        <p:txBody>
          <a:bodyPr wrap="square" lIns="173940" tIns="173940" rIns="173940" bIns="17394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lvl="1" defTabSz="4174556" eaLnBrk="1" hangingPunct="1">
              <a:spcBef>
                <a:spcPts val="1200"/>
              </a:spcBef>
              <a:defRPr/>
            </a:pPr>
            <a:r>
              <a:rPr lang="es-CO" sz="2800" dirty="0" smtClean="0">
                <a:latin typeface="+mn-lt"/>
              </a:rPr>
              <a:t>1. J</a:t>
            </a:r>
            <a:r>
              <a:rPr lang="es-CO" sz="2800" dirty="0">
                <a:latin typeface="+mn-lt"/>
              </a:rPr>
              <a:t>. Casper y R. R. Murphy, </a:t>
            </a:r>
            <a:r>
              <a:rPr lang="es-CO" sz="2800" dirty="0" smtClean="0">
                <a:latin typeface="+mn-lt"/>
              </a:rPr>
              <a:t>“Human-robot </a:t>
            </a:r>
            <a:r>
              <a:rPr lang="es-CO" sz="2800" dirty="0" err="1">
                <a:latin typeface="+mn-lt"/>
              </a:rPr>
              <a:t>interactions</a:t>
            </a:r>
            <a:r>
              <a:rPr lang="es-CO" sz="2800" dirty="0">
                <a:latin typeface="+mn-lt"/>
              </a:rPr>
              <a:t> </a:t>
            </a:r>
            <a:r>
              <a:rPr lang="es-CO" sz="2800" dirty="0" err="1">
                <a:latin typeface="+mn-lt"/>
              </a:rPr>
              <a:t>during</a:t>
            </a:r>
            <a:r>
              <a:rPr lang="es-CO" sz="2800" dirty="0">
                <a:latin typeface="+mn-lt"/>
              </a:rPr>
              <a:t> </a:t>
            </a:r>
            <a:r>
              <a:rPr lang="es-CO" sz="2800" dirty="0" err="1">
                <a:latin typeface="+mn-lt"/>
              </a:rPr>
              <a:t>the</a:t>
            </a:r>
            <a:r>
              <a:rPr lang="es-CO" sz="2800" dirty="0">
                <a:latin typeface="+mn-lt"/>
              </a:rPr>
              <a:t> robot-</a:t>
            </a:r>
            <a:r>
              <a:rPr lang="es-CO" sz="2800" dirty="0" err="1">
                <a:latin typeface="+mn-lt"/>
              </a:rPr>
              <a:t>assisted</a:t>
            </a:r>
            <a:r>
              <a:rPr lang="es-CO" sz="2800" dirty="0">
                <a:latin typeface="+mn-lt"/>
              </a:rPr>
              <a:t> </a:t>
            </a:r>
            <a:r>
              <a:rPr lang="es-CO" sz="2800" dirty="0" err="1">
                <a:latin typeface="+mn-lt"/>
              </a:rPr>
              <a:t>urban</a:t>
            </a:r>
            <a:r>
              <a:rPr lang="es-CO" sz="2800" dirty="0">
                <a:latin typeface="+mn-lt"/>
              </a:rPr>
              <a:t> </a:t>
            </a:r>
            <a:r>
              <a:rPr lang="es-CO" sz="2800" dirty="0" err="1">
                <a:latin typeface="+mn-lt"/>
              </a:rPr>
              <a:t>search</a:t>
            </a:r>
            <a:r>
              <a:rPr lang="es-CO" sz="2800" dirty="0">
                <a:latin typeface="+mn-lt"/>
              </a:rPr>
              <a:t> and </a:t>
            </a:r>
            <a:r>
              <a:rPr lang="es-CO" sz="2800" dirty="0" err="1">
                <a:latin typeface="+mn-lt"/>
              </a:rPr>
              <a:t>rescue</a:t>
            </a:r>
            <a:r>
              <a:rPr lang="es-CO" sz="2800" dirty="0">
                <a:latin typeface="+mn-lt"/>
              </a:rPr>
              <a:t> response at </a:t>
            </a:r>
            <a:r>
              <a:rPr lang="es-CO" sz="2800" dirty="0" err="1">
                <a:latin typeface="+mn-lt"/>
              </a:rPr>
              <a:t>the</a:t>
            </a:r>
            <a:r>
              <a:rPr lang="es-CO" sz="2800" dirty="0">
                <a:latin typeface="+mn-lt"/>
              </a:rPr>
              <a:t> </a:t>
            </a:r>
            <a:r>
              <a:rPr lang="es-CO" sz="2800" dirty="0" err="1">
                <a:latin typeface="+mn-lt"/>
              </a:rPr>
              <a:t>World</a:t>
            </a:r>
            <a:r>
              <a:rPr lang="es-CO" sz="2800" dirty="0">
                <a:latin typeface="+mn-lt"/>
              </a:rPr>
              <a:t> </a:t>
            </a:r>
            <a:r>
              <a:rPr lang="es-CO" sz="2800" dirty="0" err="1">
                <a:latin typeface="+mn-lt"/>
              </a:rPr>
              <a:t>Trade</a:t>
            </a:r>
            <a:r>
              <a:rPr lang="es-CO" sz="2800" dirty="0">
                <a:latin typeface="+mn-lt"/>
              </a:rPr>
              <a:t> </a:t>
            </a:r>
            <a:r>
              <a:rPr lang="es-CO" sz="2800" dirty="0" smtClean="0">
                <a:latin typeface="+mn-lt"/>
              </a:rPr>
              <a:t>Center”, </a:t>
            </a:r>
            <a:r>
              <a:rPr lang="es-CO" sz="2800" dirty="0">
                <a:latin typeface="+mn-lt"/>
              </a:rPr>
              <a:t>IEEE </a:t>
            </a:r>
            <a:r>
              <a:rPr lang="es-CO" sz="2800" dirty="0" err="1">
                <a:latin typeface="+mn-lt"/>
              </a:rPr>
              <a:t>Trans</a:t>
            </a:r>
            <a:r>
              <a:rPr lang="es-CO" sz="2800" dirty="0">
                <a:latin typeface="+mn-lt"/>
              </a:rPr>
              <a:t>. </a:t>
            </a:r>
            <a:r>
              <a:rPr lang="es-CO" sz="2800" dirty="0" err="1">
                <a:latin typeface="+mn-lt"/>
              </a:rPr>
              <a:t>Syst</a:t>
            </a:r>
            <a:r>
              <a:rPr lang="es-CO" sz="2800" dirty="0">
                <a:latin typeface="+mn-lt"/>
              </a:rPr>
              <a:t>. </a:t>
            </a:r>
            <a:r>
              <a:rPr lang="es-CO" sz="2800" dirty="0" err="1">
                <a:latin typeface="+mn-lt"/>
              </a:rPr>
              <a:t>Man</a:t>
            </a:r>
            <a:r>
              <a:rPr lang="es-CO" sz="2800" dirty="0">
                <a:latin typeface="+mn-lt"/>
              </a:rPr>
              <a:t> </a:t>
            </a:r>
            <a:r>
              <a:rPr lang="es-CO" sz="2800" dirty="0" err="1">
                <a:latin typeface="+mn-lt"/>
              </a:rPr>
              <a:t>Cybern</a:t>
            </a:r>
            <a:r>
              <a:rPr lang="es-CO" sz="2800" dirty="0">
                <a:latin typeface="+mn-lt"/>
              </a:rPr>
              <a:t>. </a:t>
            </a:r>
            <a:r>
              <a:rPr lang="es-CO" sz="2800" dirty="0" err="1">
                <a:latin typeface="+mn-lt"/>
              </a:rPr>
              <a:t>Part</a:t>
            </a:r>
            <a:r>
              <a:rPr lang="es-CO" sz="2800" dirty="0">
                <a:latin typeface="+mn-lt"/>
              </a:rPr>
              <a:t> B </a:t>
            </a:r>
            <a:r>
              <a:rPr lang="es-CO" sz="2800" dirty="0" err="1">
                <a:latin typeface="+mn-lt"/>
              </a:rPr>
              <a:t>Cybern</a:t>
            </a:r>
            <a:r>
              <a:rPr lang="es-CO" sz="2800" dirty="0">
                <a:latin typeface="+mn-lt"/>
              </a:rPr>
              <a:t>., vol. 33, </a:t>
            </a:r>
            <a:r>
              <a:rPr lang="es-CO" sz="2800" dirty="0" err="1">
                <a:latin typeface="+mn-lt"/>
              </a:rPr>
              <a:t>nÃºm</a:t>
            </a:r>
            <a:r>
              <a:rPr lang="es-CO" sz="2800" dirty="0">
                <a:latin typeface="+mn-lt"/>
              </a:rPr>
              <a:t>. 3, pp. 367-385, jun. 2003.</a:t>
            </a:r>
          </a:p>
          <a:p>
            <a:pPr defTabSz="4174556" eaLnBrk="1" hangingPunct="1">
              <a:defRPr/>
            </a:pPr>
            <a:endParaRPr lang="es-ES" sz="2800" kern="0" dirty="0" smtClean="0">
              <a:solidFill>
                <a:prstClr val="black"/>
              </a:solidFill>
              <a:latin typeface="+mn-lt"/>
            </a:endParaRPr>
          </a:p>
          <a:p>
            <a:pPr lvl="1" defTabSz="4174556" eaLnBrk="1" hangingPunct="1">
              <a:defRPr/>
            </a:pPr>
            <a:r>
              <a:rPr lang="es-ES" sz="2800" kern="0" dirty="0" smtClean="0">
                <a:solidFill>
                  <a:prstClr val="black"/>
                </a:solidFill>
                <a:latin typeface="+mn-lt"/>
              </a:rPr>
              <a:t>2. </a:t>
            </a:r>
            <a:r>
              <a:rPr lang="en-US" sz="2800" dirty="0">
                <a:latin typeface="+mn-lt"/>
              </a:rPr>
              <a:t>K. M. </a:t>
            </a:r>
            <a:r>
              <a:rPr lang="en-US" sz="2800" dirty="0" err="1">
                <a:latin typeface="+mn-lt"/>
              </a:rPr>
              <a:t>Passino</a:t>
            </a:r>
            <a:r>
              <a:rPr lang="en-US" sz="2800" dirty="0">
                <a:latin typeface="+mn-lt"/>
              </a:rPr>
              <a:t>, Biomimicry for Optimization, Control, and Automation. Springer Science </a:t>
            </a:r>
            <a:r>
              <a:rPr lang="en-US" sz="2800" dirty="0" smtClean="0">
                <a:latin typeface="+mn-lt"/>
              </a:rPr>
              <a:t>&amp; </a:t>
            </a:r>
            <a:r>
              <a:rPr lang="en-US" sz="2800" dirty="0">
                <a:latin typeface="+mn-lt"/>
              </a:rPr>
              <a:t>Business Media, 2004.</a:t>
            </a:r>
          </a:p>
          <a:p>
            <a:pPr defTabSz="4174556" eaLnBrk="1" hangingPunct="1">
              <a:defRPr/>
            </a:pPr>
            <a:endParaRPr lang="es-ES" sz="2800" kern="0" dirty="0">
              <a:solidFill>
                <a:prstClr val="black"/>
              </a:solidFill>
              <a:latin typeface="Calibri" pitchFamily="34" charset="0"/>
            </a:endParaRPr>
          </a:p>
          <a:p>
            <a:pPr marL="434850" lvl="0" indent="-434850" defTabSz="4174556" eaLnBrk="1" hangingPunct="1">
              <a:buFont typeface="+mj-lt"/>
              <a:buAutoNum type="arabicPeriod"/>
              <a:defRPr/>
            </a:pPr>
            <a:endParaRPr lang="en-US" sz="3200" kern="0" dirty="0" smtClean="0">
              <a:solidFill>
                <a:prstClr val="black"/>
              </a:solidFill>
            </a:endParaRPr>
          </a:p>
          <a:p>
            <a:pPr marL="434850" lvl="0" indent="-434850" defTabSz="4174556" eaLnBrk="1" hangingPunct="1">
              <a:buFont typeface="+mj-lt"/>
              <a:buAutoNum type="arabicPeriod"/>
              <a:defRPr/>
            </a:pPr>
            <a:endParaRPr lang="en-US" sz="2000" kern="0" dirty="0">
              <a:solidFill>
                <a:prstClr val="black"/>
              </a:solidFill>
            </a:endParaRPr>
          </a:p>
          <a:p>
            <a:pPr marL="434850" lvl="0" indent="-434850" defTabSz="4174556" eaLnBrk="1" hangingPunct="1">
              <a:buFont typeface="+mj-lt"/>
              <a:buAutoNum type="arabicPeriod"/>
              <a:defRPr/>
            </a:pPr>
            <a:endParaRPr lang="en-US" sz="2000" kern="0" dirty="0" smtClean="0">
              <a:solidFill>
                <a:prstClr val="black"/>
              </a:solidFill>
            </a:endParaRPr>
          </a:p>
          <a:p>
            <a:pPr marL="434850" lvl="0" indent="-434850" defTabSz="4174556" eaLnBrk="1" hangingPunct="1">
              <a:buFont typeface="+mj-lt"/>
              <a:buAutoNum type="arabicPeriod"/>
              <a:defRPr/>
            </a:pPr>
            <a:endParaRPr lang="en-US" sz="2000" kern="0" dirty="0">
              <a:solidFill>
                <a:prstClr val="black"/>
              </a:solidFill>
            </a:endParaRPr>
          </a:p>
          <a:p>
            <a:pPr marL="434850" lvl="0" indent="-434850" defTabSz="4174556" eaLnBrk="1" hangingPunct="1">
              <a:buFont typeface="+mj-lt"/>
              <a:buAutoNum type="arabicPeriod"/>
              <a:defRPr/>
            </a:pPr>
            <a:endParaRPr lang="en-US" sz="2000" kern="0" dirty="0" smtClean="0">
              <a:solidFill>
                <a:prstClr val="black"/>
              </a:solidFill>
            </a:endParaRPr>
          </a:p>
          <a:p>
            <a:pPr marL="434850" lvl="0" indent="-434850" defTabSz="4174556" eaLnBrk="1" hangingPunct="1">
              <a:buFont typeface="+mj-lt"/>
              <a:buAutoNum type="arabicPeriod"/>
              <a:defRPr/>
            </a:pPr>
            <a:endParaRPr lang="en-US" sz="2000" kern="0" dirty="0">
              <a:solidFill>
                <a:prstClr val="black"/>
              </a:solidFill>
            </a:endParaRPr>
          </a:p>
          <a:p>
            <a:pPr marL="434850" lvl="0" indent="-434850" defTabSz="4174556" eaLnBrk="1" hangingPunct="1">
              <a:buFont typeface="+mj-lt"/>
              <a:buAutoNum type="arabicPeriod"/>
              <a:defRPr/>
            </a:pPr>
            <a:endParaRPr lang="en-US" sz="2000" kern="0" dirty="0" smtClean="0">
              <a:solidFill>
                <a:prstClr val="black"/>
              </a:solidFill>
            </a:endParaRPr>
          </a:p>
          <a:p>
            <a:pPr marL="434850" lvl="0" indent="-434850" defTabSz="4174556" eaLnBrk="1" hangingPunct="1">
              <a:buFont typeface="+mj-lt"/>
              <a:buAutoNum type="arabicPeriod"/>
              <a:defRPr/>
            </a:pPr>
            <a:endParaRPr lang="en-US" sz="2000" kern="0" dirty="0">
              <a:solidFill>
                <a:prstClr val="black"/>
              </a:solidFill>
            </a:endParaRPr>
          </a:p>
          <a:p>
            <a:pPr marL="434850" lvl="0" indent="-434850" defTabSz="4174556" eaLnBrk="1" hangingPunct="1">
              <a:buFont typeface="+mj-lt"/>
              <a:buAutoNum type="arabicPeriod"/>
              <a:defRPr/>
            </a:pPr>
            <a:endParaRPr lang="en-US" sz="2000" kern="0" dirty="0" smtClean="0">
              <a:solidFill>
                <a:prstClr val="black"/>
              </a:solidFill>
            </a:endParaRPr>
          </a:p>
          <a:p>
            <a:pPr marL="434850" lvl="0" indent="-434850" defTabSz="4174556" eaLnBrk="1" hangingPunct="1">
              <a:buFont typeface="+mj-lt"/>
              <a:buAutoNum type="arabicPeriod"/>
              <a:defRPr/>
            </a:pPr>
            <a:endParaRPr lang="en-US" sz="2000" kern="0" dirty="0">
              <a:solidFill>
                <a:prstClr val="black"/>
              </a:solidFill>
            </a:endParaRPr>
          </a:p>
          <a:p>
            <a:pPr marL="434850" lvl="0" indent="-434850" defTabSz="4174556" eaLnBrk="1" hangingPunct="1">
              <a:buFont typeface="+mj-lt"/>
              <a:buAutoNum type="arabicPeriod"/>
              <a:defRPr/>
            </a:pPr>
            <a:endParaRPr lang="en-US" sz="2000" kern="0" dirty="0" smtClean="0">
              <a:solidFill>
                <a:prstClr val="black"/>
              </a:solidFill>
            </a:endParaRPr>
          </a:p>
          <a:p>
            <a:pPr lvl="0" defTabSz="4174556" eaLnBrk="1" hangingPunct="1">
              <a:defRPr/>
            </a:pPr>
            <a:endParaRPr lang="en-US" sz="2000" kern="0" dirty="0">
              <a:solidFill>
                <a:prstClr val="black"/>
              </a:solidFill>
            </a:endParaRPr>
          </a:p>
        </p:txBody>
      </p:sp>
      <p:sp>
        <p:nvSpPr>
          <p:cNvPr id="26" name="AutoShape 2" descr="Resultado de imagen para universidad santo tomas bogota logo"/>
          <p:cNvSpPr>
            <a:spLocks noChangeAspect="1" noChangeArrowheads="1"/>
          </p:cNvSpPr>
          <p:nvPr/>
        </p:nvSpPr>
        <p:spPr bwMode="auto">
          <a:xfrm>
            <a:off x="155574" y="-144463"/>
            <a:ext cx="7469177" cy="7469202"/>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pic>
        <p:nvPicPr>
          <p:cNvPr id="6" name="Imagen 5" descr="POSTER EXPOELECTRÓNICA TEMPLATE-0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2216" y="7913926"/>
            <a:ext cx="7184136" cy="1633728"/>
          </a:xfrm>
          <a:prstGeom prst="rect">
            <a:avLst/>
          </a:prstGeom>
        </p:spPr>
      </p:pic>
      <p:pic>
        <p:nvPicPr>
          <p:cNvPr id="7" name="Imagen 6" descr="POSTER EXPOELECTRÓNICA TEMPLATE-0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00751" y="7951793"/>
            <a:ext cx="7184136" cy="1633728"/>
          </a:xfrm>
          <a:prstGeom prst="rect">
            <a:avLst/>
          </a:prstGeom>
        </p:spPr>
      </p:pic>
      <p:pic>
        <p:nvPicPr>
          <p:cNvPr id="8" name="Imagen 7" descr="POSTER EXPOELECTRÓNICA TEMPLATE-04.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32384" y="18876645"/>
            <a:ext cx="7184136" cy="1633728"/>
          </a:xfrm>
          <a:prstGeom prst="rect">
            <a:avLst/>
          </a:prstGeom>
        </p:spPr>
      </p:pic>
      <p:pic>
        <p:nvPicPr>
          <p:cNvPr id="18" name="Imagen 17" descr="POSTER EXPOELECTRÓNICA TEMPLATE-05.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082458" y="18879193"/>
            <a:ext cx="7184136" cy="1633728"/>
          </a:xfrm>
          <a:prstGeom prst="rect">
            <a:avLst/>
          </a:prstGeom>
        </p:spPr>
      </p:pic>
      <p:pic>
        <p:nvPicPr>
          <p:cNvPr id="23" name="Imagen 22" descr="POSTER EXPOELECTRÓNICA TEMPLATE-06.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0247864" y="16120769"/>
            <a:ext cx="7184136" cy="1633728"/>
          </a:xfrm>
          <a:prstGeom prst="rect">
            <a:avLst/>
          </a:prstGeom>
        </p:spPr>
      </p:pic>
      <p:pic>
        <p:nvPicPr>
          <p:cNvPr id="30" name="Imagen 29" descr="POSTER EXPOELECTRÓNICA TEMPLATE-07.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0286514" y="28790652"/>
            <a:ext cx="7184136" cy="1633728"/>
          </a:xfrm>
          <a:prstGeom prst="rect">
            <a:avLst/>
          </a:prstGeom>
        </p:spPr>
      </p:pic>
      <p:sp>
        <p:nvSpPr>
          <p:cNvPr id="31" name="Rectángulo 30"/>
          <p:cNvSpPr/>
          <p:nvPr/>
        </p:nvSpPr>
        <p:spPr>
          <a:xfrm>
            <a:off x="1701801" y="9677041"/>
            <a:ext cx="7078126" cy="8640456"/>
          </a:xfrm>
          <a:prstGeom prst="rect">
            <a:avLst/>
          </a:prstGeom>
          <a:noFill/>
          <a:ln w="3175" cmpd="sng">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2" name="Rectángulo 41"/>
          <p:cNvSpPr/>
          <p:nvPr/>
        </p:nvSpPr>
        <p:spPr>
          <a:xfrm>
            <a:off x="11201400" y="9677041"/>
            <a:ext cx="7162799" cy="8865782"/>
          </a:xfrm>
          <a:prstGeom prst="rect">
            <a:avLst/>
          </a:prstGeom>
          <a:noFill/>
          <a:ln w="3175" cmpd="sng">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3" name="Rectángulo 42"/>
          <p:cNvSpPr/>
          <p:nvPr/>
        </p:nvSpPr>
        <p:spPr>
          <a:xfrm>
            <a:off x="1861315" y="20629570"/>
            <a:ext cx="7162799" cy="12863989"/>
          </a:xfrm>
          <a:prstGeom prst="rect">
            <a:avLst/>
          </a:prstGeom>
          <a:noFill/>
          <a:ln w="3175" cmpd="sng">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6" name="Rectángulo 45"/>
          <p:cNvSpPr/>
          <p:nvPr/>
        </p:nvSpPr>
        <p:spPr>
          <a:xfrm>
            <a:off x="20421230" y="18217992"/>
            <a:ext cx="7162799" cy="9525732"/>
          </a:xfrm>
          <a:prstGeom prst="rect">
            <a:avLst/>
          </a:prstGeom>
          <a:noFill/>
          <a:ln w="3175" cmpd="sng">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8" name="Rectángulo 47"/>
          <p:cNvSpPr/>
          <p:nvPr/>
        </p:nvSpPr>
        <p:spPr>
          <a:xfrm>
            <a:off x="20343365" y="30877298"/>
            <a:ext cx="7162799" cy="5945359"/>
          </a:xfrm>
          <a:prstGeom prst="rect">
            <a:avLst/>
          </a:prstGeom>
          <a:noFill/>
          <a:ln w="3175" cmpd="sng">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2" name="Text Box 123"/>
          <p:cNvSpPr txBox="1">
            <a:spLocks noChangeArrowheads="1"/>
          </p:cNvSpPr>
          <p:nvPr/>
        </p:nvSpPr>
        <p:spPr bwMode="auto">
          <a:xfrm>
            <a:off x="17219205" y="1549294"/>
            <a:ext cx="11918404" cy="14004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73940" tIns="173940" rIns="173940" bIns="173940"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4400" b="1" dirty="0">
                <a:solidFill>
                  <a:srgbClr val="182B5C"/>
                </a:solidFill>
                <a:latin typeface="Calibri"/>
              </a:rPr>
              <a:t>Robot Swarm Theory Applicable to Seek and Rescue Operation</a:t>
            </a:r>
            <a:endParaRPr lang="es-CO" sz="4400" b="1" dirty="0">
              <a:solidFill>
                <a:schemeClr val="bg1"/>
              </a:solidFill>
              <a:latin typeface="Calibri"/>
            </a:endParaRPr>
          </a:p>
        </p:txBody>
      </p:sp>
      <p:sp>
        <p:nvSpPr>
          <p:cNvPr id="34" name="Text Box 123"/>
          <p:cNvSpPr txBox="1">
            <a:spLocks noChangeArrowheads="1"/>
          </p:cNvSpPr>
          <p:nvPr/>
        </p:nvSpPr>
        <p:spPr bwMode="auto">
          <a:xfrm>
            <a:off x="17364087" y="4083901"/>
            <a:ext cx="11628640" cy="14004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73940" tIns="173940" rIns="173940" bIns="173940"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s-CO" sz="4400" b="1" dirty="0">
                <a:solidFill>
                  <a:srgbClr val="182B5C"/>
                </a:solidFill>
                <a:latin typeface="Calibri"/>
              </a:rPr>
              <a:t>José León </a:t>
            </a:r>
            <a:r>
              <a:rPr lang="es-CO" sz="4400" b="1" dirty="0" err="1" smtClean="0">
                <a:solidFill>
                  <a:srgbClr val="182B5C"/>
                </a:solidFill>
                <a:latin typeface="Calibri"/>
              </a:rPr>
              <a:t>León</a:t>
            </a:r>
            <a:r>
              <a:rPr lang="es-CO" sz="4400" b="1" dirty="0" smtClean="0">
                <a:solidFill>
                  <a:srgbClr val="182B5C"/>
                </a:solidFill>
                <a:latin typeface="Calibri"/>
              </a:rPr>
              <a:t>; </a:t>
            </a:r>
            <a:r>
              <a:rPr lang="es-CO" sz="4400" b="1" dirty="0" err="1" smtClean="0">
                <a:solidFill>
                  <a:srgbClr val="182B5C"/>
                </a:solidFill>
                <a:latin typeface="Calibri"/>
              </a:rPr>
              <a:t>Andres</a:t>
            </a:r>
            <a:r>
              <a:rPr lang="es-CO" sz="4400" b="1" dirty="0" smtClean="0">
                <a:solidFill>
                  <a:srgbClr val="182B5C"/>
                </a:solidFill>
                <a:latin typeface="Calibri"/>
              </a:rPr>
              <a:t> Botello; </a:t>
            </a:r>
            <a:r>
              <a:rPr lang="es-CO" sz="4400" b="1" dirty="0">
                <a:solidFill>
                  <a:srgbClr val="182B5C"/>
                </a:solidFill>
                <a:latin typeface="Calibri"/>
              </a:rPr>
              <a:t>Gustavo </a:t>
            </a:r>
            <a:r>
              <a:rPr lang="es-CO" sz="4400" b="1" dirty="0" smtClean="0">
                <a:solidFill>
                  <a:srgbClr val="182B5C"/>
                </a:solidFill>
                <a:latin typeface="Calibri"/>
              </a:rPr>
              <a:t>Cardona; </a:t>
            </a:r>
            <a:r>
              <a:rPr lang="es-CO" sz="4400" b="1" dirty="0">
                <a:solidFill>
                  <a:srgbClr val="182B5C"/>
                </a:solidFill>
                <a:latin typeface="Calibri"/>
              </a:rPr>
              <a:t>Juan Manuel </a:t>
            </a:r>
            <a:r>
              <a:rPr lang="es-CO" sz="4400" b="1" dirty="0" smtClean="0">
                <a:solidFill>
                  <a:srgbClr val="182B5C"/>
                </a:solidFill>
                <a:latin typeface="Calibri"/>
              </a:rPr>
              <a:t>Calderón </a:t>
            </a:r>
            <a:endParaRPr lang="es-CO" sz="4400" b="1" dirty="0">
              <a:solidFill>
                <a:schemeClr val="bg1"/>
              </a:solidFill>
              <a:latin typeface="Calibri"/>
            </a:endParaRPr>
          </a:p>
        </p:txBody>
      </p:sp>
      <p:pic>
        <p:nvPicPr>
          <p:cNvPr id="9" name="Imagen 8"/>
          <p:cNvPicPr>
            <a:picLocks noChangeAspect="1"/>
          </p:cNvPicPr>
          <p:nvPr/>
        </p:nvPicPr>
        <p:blipFill>
          <a:blip r:embed="rId9"/>
          <a:stretch>
            <a:fillRect/>
          </a:stretch>
        </p:blipFill>
        <p:spPr>
          <a:xfrm>
            <a:off x="1102649" y="1105229"/>
            <a:ext cx="3066554" cy="3078747"/>
          </a:xfrm>
          <a:prstGeom prst="rect">
            <a:avLst/>
          </a:prstGeom>
        </p:spPr>
      </p:pic>
      <p:sp>
        <p:nvSpPr>
          <p:cNvPr id="37" name="Text Box 123"/>
          <p:cNvSpPr txBox="1">
            <a:spLocks noChangeArrowheads="1"/>
          </p:cNvSpPr>
          <p:nvPr/>
        </p:nvSpPr>
        <p:spPr bwMode="auto">
          <a:xfrm>
            <a:off x="5300801" y="1920122"/>
            <a:ext cx="11918404" cy="14004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73940" tIns="173940" rIns="173940" bIns="173940"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4600" b="1" dirty="0" smtClean="0">
                <a:solidFill>
                  <a:srgbClr val="182B5C"/>
                </a:solidFill>
                <a:latin typeface="Calibri"/>
              </a:rPr>
              <a:t>16</a:t>
            </a:r>
            <a:r>
              <a:rPr lang="en-US" sz="4600" b="1" baseline="30000" dirty="0" smtClean="0">
                <a:solidFill>
                  <a:srgbClr val="182B5C"/>
                </a:solidFill>
                <a:latin typeface="Calibri"/>
              </a:rPr>
              <a:t>TH</a:t>
            </a:r>
            <a:r>
              <a:rPr lang="en-US" sz="4600" b="1" dirty="0" smtClean="0">
                <a:solidFill>
                  <a:srgbClr val="182B5C"/>
                </a:solidFill>
                <a:latin typeface="Calibri"/>
              </a:rPr>
              <a:t> INTERNATIONAL CONFERENCE ON INTELLIGENT SYSTEMS DESIGN AND APPLICATIONS</a:t>
            </a:r>
            <a:endParaRPr lang="es-CO" sz="4600" b="1" dirty="0">
              <a:solidFill>
                <a:schemeClr val="bg1"/>
              </a:solidFill>
              <a:latin typeface="Calibri"/>
            </a:endParaRPr>
          </a:p>
        </p:txBody>
      </p:sp>
      <p:sp>
        <p:nvSpPr>
          <p:cNvPr id="38" name="Text Box 123"/>
          <p:cNvSpPr txBox="1">
            <a:spLocks noChangeArrowheads="1"/>
          </p:cNvSpPr>
          <p:nvPr/>
        </p:nvSpPr>
        <p:spPr bwMode="auto">
          <a:xfrm>
            <a:off x="12954502" y="273750"/>
            <a:ext cx="11918404" cy="14004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73940" tIns="173940" rIns="173940" bIns="173940"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4600" b="1" dirty="0" smtClean="0">
                <a:solidFill>
                  <a:srgbClr val="182B5C"/>
                </a:solidFill>
                <a:latin typeface="Calibri"/>
              </a:rPr>
              <a:t>PAPER 139</a:t>
            </a:r>
            <a:endParaRPr lang="es-CO" sz="4600" b="1" dirty="0">
              <a:solidFill>
                <a:schemeClr val="bg1"/>
              </a:solidFill>
              <a:latin typeface="Calibri"/>
            </a:endParaRPr>
          </a:p>
        </p:txBody>
      </p:sp>
      <p:sp>
        <p:nvSpPr>
          <p:cNvPr id="39" name="Text Box 123"/>
          <p:cNvSpPr txBox="1">
            <a:spLocks noChangeArrowheads="1"/>
          </p:cNvSpPr>
          <p:nvPr/>
        </p:nvSpPr>
        <p:spPr bwMode="auto">
          <a:xfrm>
            <a:off x="12954502" y="2783511"/>
            <a:ext cx="11918404" cy="14004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73940" tIns="173940" rIns="173940" bIns="173940"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4600" b="1" dirty="0" smtClean="0">
                <a:solidFill>
                  <a:srgbClr val="182B5C"/>
                </a:solidFill>
                <a:latin typeface="Calibri"/>
              </a:rPr>
              <a:t>AUTHORS</a:t>
            </a:r>
            <a:endParaRPr lang="es-CO" sz="4600" b="1" dirty="0">
              <a:solidFill>
                <a:schemeClr val="bg1"/>
              </a:solidFill>
              <a:latin typeface="Calibri"/>
            </a:endParaRPr>
          </a:p>
        </p:txBody>
      </p:sp>
      <p:sp>
        <p:nvSpPr>
          <p:cNvPr id="41" name="Text Box 190"/>
          <p:cNvSpPr txBox="1">
            <a:spLocks noChangeArrowheads="1"/>
          </p:cNvSpPr>
          <p:nvPr/>
        </p:nvSpPr>
        <p:spPr bwMode="auto">
          <a:xfrm>
            <a:off x="2045770" y="30006874"/>
            <a:ext cx="6829539" cy="3367488"/>
          </a:xfrm>
          <a:prstGeom prst="rect">
            <a:avLst/>
          </a:prstGeom>
          <a:solidFill>
            <a:sysClr val="window" lastClr="FFFFFF"/>
          </a:solidFill>
          <a:ln w="12700">
            <a:noFill/>
          </a:ln>
          <a:effectLst/>
        </p:spPr>
        <p:txBody>
          <a:bodyPr wrap="square" lIns="173940" tIns="173940" rIns="173940" bIns="17394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lvl="0" algn="just" defTabSz="4174556" eaLnBrk="1" hangingPunct="1">
              <a:defRPr/>
            </a:pPr>
            <a:r>
              <a:rPr lang="en-US" sz="2800" kern="0" dirty="0">
                <a:solidFill>
                  <a:prstClr val="black"/>
                </a:solidFill>
                <a:latin typeface="Calibri" pitchFamily="34" charset="0"/>
              </a:rPr>
              <a:t>The use of swarms of robots in exploration of disaster zones facilitates and streamlines rescue tasks, thus making the recognition and mapping of affected areas faster and safer for rescue workers, while providing more information for search-and-rescue of possible survivors.</a:t>
            </a:r>
            <a:endParaRPr lang="es-CO" sz="2800" kern="0" dirty="0">
              <a:solidFill>
                <a:prstClr val="black"/>
              </a:solidFill>
              <a:latin typeface="Calibri" pitchFamily="34" charset="0"/>
            </a:endParaRPr>
          </a:p>
        </p:txBody>
      </p:sp>
      <p:pic>
        <p:nvPicPr>
          <p:cNvPr id="13" name="Imagen 1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526508" y="31529914"/>
            <a:ext cx="9508169" cy="5209021"/>
          </a:xfrm>
          <a:prstGeom prst="rect">
            <a:avLst/>
          </a:prstGeom>
        </p:spPr>
      </p:pic>
      <p:pic>
        <p:nvPicPr>
          <p:cNvPr id="15" name="Imagen 1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8913704" y="8093397"/>
            <a:ext cx="9723542" cy="6025857"/>
          </a:xfrm>
          <a:prstGeom prst="rect">
            <a:avLst/>
          </a:prstGeom>
        </p:spPr>
      </p:pic>
      <p:pic>
        <p:nvPicPr>
          <p:cNvPr id="17" name="Imagen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869126" y="25264980"/>
            <a:ext cx="9947275" cy="5770938"/>
          </a:xfrm>
          <a:prstGeom prst="rect">
            <a:avLst/>
          </a:prstGeom>
        </p:spPr>
      </p:pic>
      <p:pic>
        <p:nvPicPr>
          <p:cNvPr id="19" name="Imagen 18"/>
          <p:cNvPicPr>
            <a:picLocks noChangeAspect="1"/>
          </p:cNvPicPr>
          <p:nvPr/>
        </p:nvPicPr>
        <p:blipFill rotWithShape="1">
          <a:blip r:embed="rId13">
            <a:extLst>
              <a:ext uri="{28A0092B-C50C-407E-A947-70E740481C1C}">
                <a14:useLocalDpi xmlns:a14="http://schemas.microsoft.com/office/drawing/2010/main" val="0"/>
              </a:ext>
            </a:extLst>
          </a:blip>
          <a:srcRect t="8684" r="11417" b="3712"/>
          <a:stretch/>
        </p:blipFill>
        <p:spPr>
          <a:xfrm>
            <a:off x="10254201" y="20729481"/>
            <a:ext cx="9562200" cy="4439640"/>
          </a:xfrm>
          <a:prstGeom prst="rect">
            <a:avLst/>
          </a:prstGeom>
        </p:spPr>
      </p:pic>
      <p:sp>
        <p:nvSpPr>
          <p:cNvPr id="47" name="Text Box 180 3"/>
          <p:cNvSpPr txBox="1">
            <a:spLocks noChangeArrowheads="1"/>
          </p:cNvSpPr>
          <p:nvPr/>
        </p:nvSpPr>
        <p:spPr bwMode="auto">
          <a:xfrm>
            <a:off x="11435616" y="25171945"/>
            <a:ext cx="6814294" cy="45715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86970" tIns="43485" rIns="86970" bIns="43485">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s-CO" sz="2400" b="1" dirty="0" smtClean="0">
                <a:solidFill>
                  <a:prstClr val="black"/>
                </a:solidFill>
                <a:latin typeface="Calibri" pitchFamily="34" charset="0"/>
              </a:rPr>
              <a:t>Figura</a:t>
            </a:r>
            <a:r>
              <a:rPr lang="en-US" sz="2400" b="1" dirty="0" smtClean="0">
                <a:solidFill>
                  <a:prstClr val="black"/>
                </a:solidFill>
                <a:latin typeface="Calibri" pitchFamily="34" charset="0"/>
              </a:rPr>
              <a:t> 1.</a:t>
            </a:r>
            <a:r>
              <a:rPr lang="en-US" sz="2400" dirty="0">
                <a:solidFill>
                  <a:prstClr val="black"/>
                </a:solidFill>
                <a:latin typeface="Calibri" pitchFamily="34" charset="0"/>
              </a:rPr>
              <a:t> Navigation with a Small Obstacle. </a:t>
            </a:r>
          </a:p>
        </p:txBody>
      </p:sp>
      <p:sp>
        <p:nvSpPr>
          <p:cNvPr id="49" name="Text Box 180 3"/>
          <p:cNvSpPr txBox="1">
            <a:spLocks noChangeArrowheads="1"/>
          </p:cNvSpPr>
          <p:nvPr/>
        </p:nvSpPr>
        <p:spPr bwMode="auto">
          <a:xfrm>
            <a:off x="11549905" y="30993562"/>
            <a:ext cx="6814294" cy="45715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86970" tIns="43485" rIns="86970" bIns="43485">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s-CO" sz="2400" b="1" dirty="0" smtClean="0">
                <a:solidFill>
                  <a:prstClr val="black"/>
                </a:solidFill>
                <a:latin typeface="Calibri" pitchFamily="34" charset="0"/>
              </a:rPr>
              <a:t>Figura</a:t>
            </a:r>
            <a:r>
              <a:rPr lang="en-US" sz="2400" b="1" dirty="0" smtClean="0">
                <a:solidFill>
                  <a:prstClr val="black"/>
                </a:solidFill>
                <a:latin typeface="Calibri" pitchFamily="34" charset="0"/>
              </a:rPr>
              <a:t> 2.</a:t>
            </a:r>
            <a:r>
              <a:rPr lang="en-US" sz="2400" dirty="0">
                <a:solidFill>
                  <a:prstClr val="black"/>
                </a:solidFill>
                <a:latin typeface="Calibri" pitchFamily="34" charset="0"/>
              </a:rPr>
              <a:t> Navigation with a Big </a:t>
            </a:r>
            <a:r>
              <a:rPr lang="en-US" sz="2400" dirty="0" smtClean="0">
                <a:solidFill>
                  <a:prstClr val="black"/>
                </a:solidFill>
                <a:latin typeface="Calibri" pitchFamily="34" charset="0"/>
              </a:rPr>
              <a:t>Obstacle.</a:t>
            </a:r>
            <a:endParaRPr lang="en-US" sz="2400" dirty="0">
              <a:solidFill>
                <a:prstClr val="black"/>
              </a:solidFill>
              <a:latin typeface="Calibri" pitchFamily="34" charset="0"/>
            </a:endParaRPr>
          </a:p>
        </p:txBody>
      </p:sp>
      <p:sp>
        <p:nvSpPr>
          <p:cNvPr id="50" name="Text Box 180 3"/>
          <p:cNvSpPr txBox="1">
            <a:spLocks noChangeArrowheads="1"/>
          </p:cNvSpPr>
          <p:nvPr/>
        </p:nvSpPr>
        <p:spPr bwMode="auto">
          <a:xfrm>
            <a:off x="11401065" y="36365506"/>
            <a:ext cx="6814294" cy="45715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86970" tIns="43485" rIns="86970" bIns="43485">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s-CO" sz="2400" b="1" dirty="0" smtClean="0">
                <a:solidFill>
                  <a:prstClr val="black"/>
                </a:solidFill>
                <a:latin typeface="Calibri" pitchFamily="34" charset="0"/>
              </a:rPr>
              <a:t>Figura</a:t>
            </a:r>
            <a:r>
              <a:rPr lang="en-US" sz="2400" b="1" dirty="0" smtClean="0">
                <a:solidFill>
                  <a:prstClr val="black"/>
                </a:solidFill>
                <a:latin typeface="Calibri" pitchFamily="34" charset="0"/>
              </a:rPr>
              <a:t> 3.</a:t>
            </a:r>
            <a:r>
              <a:rPr lang="en-US" sz="2400" dirty="0" smtClean="0">
                <a:solidFill>
                  <a:prstClr val="black"/>
                </a:solidFill>
                <a:latin typeface="Calibri" pitchFamily="34" charset="0"/>
              </a:rPr>
              <a:t> </a:t>
            </a:r>
            <a:r>
              <a:rPr lang="es-CO" sz="2400" dirty="0" err="1">
                <a:solidFill>
                  <a:prstClr val="black"/>
                </a:solidFill>
                <a:latin typeface="Calibri" pitchFamily="34" charset="0"/>
              </a:rPr>
              <a:t>Navigation</a:t>
            </a:r>
            <a:r>
              <a:rPr lang="es-CO" sz="2400" dirty="0">
                <a:solidFill>
                  <a:prstClr val="black"/>
                </a:solidFill>
                <a:latin typeface="Calibri" pitchFamily="34" charset="0"/>
              </a:rPr>
              <a:t> </a:t>
            </a:r>
            <a:r>
              <a:rPr lang="es-CO" sz="2400" dirty="0" err="1">
                <a:solidFill>
                  <a:prstClr val="black"/>
                </a:solidFill>
                <a:latin typeface="Calibri" pitchFamily="34" charset="0"/>
              </a:rPr>
              <a:t>with</a:t>
            </a:r>
            <a:r>
              <a:rPr lang="es-CO" sz="2400" dirty="0">
                <a:solidFill>
                  <a:prstClr val="black"/>
                </a:solidFill>
                <a:latin typeface="Calibri" pitchFamily="34" charset="0"/>
              </a:rPr>
              <a:t> </a:t>
            </a:r>
            <a:r>
              <a:rPr lang="es-CO" sz="2400" dirty="0" err="1">
                <a:solidFill>
                  <a:prstClr val="black"/>
                </a:solidFill>
                <a:latin typeface="Calibri" pitchFamily="34" charset="0"/>
              </a:rPr>
              <a:t>Several</a:t>
            </a:r>
            <a:r>
              <a:rPr lang="es-CO" sz="2400" dirty="0">
                <a:solidFill>
                  <a:prstClr val="black"/>
                </a:solidFill>
                <a:latin typeface="Calibri" pitchFamily="34" charset="0"/>
              </a:rPr>
              <a:t> </a:t>
            </a:r>
            <a:r>
              <a:rPr lang="es-CO" sz="2400" dirty="0" err="1">
                <a:solidFill>
                  <a:prstClr val="black"/>
                </a:solidFill>
                <a:latin typeface="Calibri" pitchFamily="34" charset="0"/>
              </a:rPr>
              <a:t>Obstacles</a:t>
            </a:r>
            <a:r>
              <a:rPr lang="es-CO" sz="2400" dirty="0">
                <a:solidFill>
                  <a:prstClr val="black"/>
                </a:solidFill>
                <a:latin typeface="Calibri" pitchFamily="34" charset="0"/>
              </a:rPr>
              <a:t>.</a:t>
            </a:r>
            <a:endParaRPr lang="en-US" sz="2400" dirty="0">
              <a:solidFill>
                <a:prstClr val="black"/>
              </a:solidFill>
              <a:latin typeface="Calibri" pitchFamily="34" charset="0"/>
            </a:endParaRPr>
          </a:p>
        </p:txBody>
      </p:sp>
      <p:sp>
        <p:nvSpPr>
          <p:cNvPr id="51" name="Text Box 180 3"/>
          <p:cNvSpPr txBox="1">
            <a:spLocks noChangeArrowheads="1"/>
          </p:cNvSpPr>
          <p:nvPr/>
        </p:nvSpPr>
        <p:spPr bwMode="auto">
          <a:xfrm>
            <a:off x="20353711" y="14645568"/>
            <a:ext cx="6814294" cy="45715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86970" tIns="43485" rIns="86970" bIns="43485">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s-CO" sz="2400" b="1" dirty="0" smtClean="0">
                <a:solidFill>
                  <a:prstClr val="black"/>
                </a:solidFill>
                <a:latin typeface="Calibri" pitchFamily="34" charset="0"/>
              </a:rPr>
              <a:t>Figura</a:t>
            </a:r>
            <a:r>
              <a:rPr lang="en-US" sz="2400" b="1" dirty="0" smtClean="0">
                <a:solidFill>
                  <a:prstClr val="black"/>
                </a:solidFill>
                <a:latin typeface="Calibri" pitchFamily="34" charset="0"/>
              </a:rPr>
              <a:t> 4.</a:t>
            </a:r>
            <a:r>
              <a:rPr lang="en-US" sz="2400" dirty="0" smtClean="0">
                <a:solidFill>
                  <a:prstClr val="black"/>
                </a:solidFill>
                <a:latin typeface="Calibri" pitchFamily="34" charset="0"/>
              </a:rPr>
              <a:t> </a:t>
            </a:r>
            <a:r>
              <a:rPr lang="fr-FR" sz="2400" dirty="0" err="1">
                <a:solidFill>
                  <a:prstClr val="black"/>
                </a:solidFill>
                <a:latin typeface="Calibri" pitchFamily="34" charset="0"/>
              </a:rPr>
              <a:t>Victims</a:t>
            </a:r>
            <a:r>
              <a:rPr lang="fr-FR" sz="2400" dirty="0">
                <a:solidFill>
                  <a:prstClr val="black"/>
                </a:solidFill>
                <a:latin typeface="Calibri" pitchFamily="34" charset="0"/>
              </a:rPr>
              <a:t> Zone </a:t>
            </a:r>
            <a:r>
              <a:rPr lang="fr-FR" sz="2400" dirty="0" err="1">
                <a:solidFill>
                  <a:prstClr val="black"/>
                </a:solidFill>
                <a:latin typeface="Calibri" pitchFamily="34" charset="0"/>
              </a:rPr>
              <a:t>with</a:t>
            </a:r>
            <a:r>
              <a:rPr lang="fr-FR" sz="2400" dirty="0">
                <a:solidFill>
                  <a:prstClr val="black"/>
                </a:solidFill>
                <a:latin typeface="Calibri" pitchFamily="34" charset="0"/>
              </a:rPr>
              <a:t> multiples Obstacles. </a:t>
            </a:r>
            <a:endParaRPr lang="en-US" sz="2400" dirty="0">
              <a:solidFill>
                <a:prstClr val="black"/>
              </a:solidFill>
              <a:latin typeface="Calibri" pitchFamily="34" charset="0"/>
            </a:endParaRPr>
          </a:p>
        </p:txBody>
      </p:sp>
      <p:pic>
        <p:nvPicPr>
          <p:cNvPr id="22" name="Imagen 21"/>
          <p:cNvPicPr>
            <a:picLocks noChangeAspect="1"/>
          </p:cNvPicPr>
          <p:nvPr/>
        </p:nvPicPr>
        <p:blipFill rotWithShape="1">
          <a:blip r:embed="rId14">
            <a:extLst>
              <a:ext uri="{28A0092B-C50C-407E-A947-70E740481C1C}">
                <a14:useLocalDpi xmlns:a14="http://schemas.microsoft.com/office/drawing/2010/main" val="0"/>
              </a:ext>
            </a:extLst>
          </a:blip>
          <a:srcRect r="18726" b="66210"/>
          <a:stretch/>
        </p:blipFill>
        <p:spPr>
          <a:xfrm>
            <a:off x="1652216" y="7818735"/>
            <a:ext cx="7432790" cy="1738220"/>
          </a:xfrm>
          <a:prstGeom prst="rect">
            <a:avLst/>
          </a:prstGeom>
        </p:spPr>
      </p:pic>
      <p:sp>
        <p:nvSpPr>
          <p:cNvPr id="33" name="CuadroTexto 32"/>
          <p:cNvSpPr txBox="1"/>
          <p:nvPr/>
        </p:nvSpPr>
        <p:spPr>
          <a:xfrm>
            <a:off x="2949678" y="8265915"/>
            <a:ext cx="3480619" cy="830997"/>
          </a:xfrm>
          <a:prstGeom prst="rect">
            <a:avLst/>
          </a:prstGeom>
          <a:noFill/>
        </p:spPr>
        <p:txBody>
          <a:bodyPr wrap="square" rtlCol="0">
            <a:spAutoFit/>
          </a:bodyPr>
          <a:lstStyle/>
          <a:p>
            <a:r>
              <a:rPr lang="es-CO" sz="4800" dirty="0" smtClean="0">
                <a:solidFill>
                  <a:schemeClr val="bg1"/>
                </a:solidFill>
              </a:rPr>
              <a:t>ABSTRACT</a:t>
            </a:r>
            <a:endParaRPr lang="es-CO" sz="4800" dirty="0">
              <a:solidFill>
                <a:schemeClr val="bg1"/>
              </a:solidFill>
            </a:endParaRPr>
          </a:p>
        </p:txBody>
      </p:sp>
      <p:pic>
        <p:nvPicPr>
          <p:cNvPr id="35" name="Imagen 34"/>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406677" y="18937485"/>
            <a:ext cx="4023620" cy="1232042"/>
          </a:xfrm>
          <a:prstGeom prst="rect">
            <a:avLst/>
          </a:prstGeom>
        </p:spPr>
      </p:pic>
      <p:pic>
        <p:nvPicPr>
          <p:cNvPr id="54" name="Imagen 53"/>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1349830" y="19209677"/>
            <a:ext cx="4023620" cy="1232042"/>
          </a:xfrm>
          <a:prstGeom prst="rect">
            <a:avLst/>
          </a:prstGeom>
        </p:spPr>
      </p:pic>
      <p:pic>
        <p:nvPicPr>
          <p:cNvPr id="55" name="Imagen 54"/>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1549905" y="7998685"/>
            <a:ext cx="4023620" cy="1406069"/>
          </a:xfrm>
          <a:prstGeom prst="rect">
            <a:avLst/>
          </a:prstGeom>
        </p:spPr>
      </p:pic>
      <p:sp>
        <p:nvSpPr>
          <p:cNvPr id="56" name="CuadroTexto 55"/>
          <p:cNvSpPr txBox="1"/>
          <p:nvPr/>
        </p:nvSpPr>
        <p:spPr>
          <a:xfrm>
            <a:off x="2328812" y="19310844"/>
            <a:ext cx="4101485" cy="830997"/>
          </a:xfrm>
          <a:prstGeom prst="rect">
            <a:avLst/>
          </a:prstGeom>
          <a:noFill/>
        </p:spPr>
        <p:txBody>
          <a:bodyPr wrap="square" rtlCol="0">
            <a:spAutoFit/>
          </a:bodyPr>
          <a:lstStyle/>
          <a:p>
            <a:r>
              <a:rPr lang="es-CO" sz="4800" dirty="0" smtClean="0">
                <a:solidFill>
                  <a:schemeClr val="bg1"/>
                </a:solidFill>
              </a:rPr>
              <a:t>INTRODUCTION</a:t>
            </a:r>
            <a:endParaRPr lang="es-CO" sz="4800" dirty="0">
              <a:solidFill>
                <a:schemeClr val="bg1"/>
              </a:solidFill>
            </a:endParaRPr>
          </a:p>
        </p:txBody>
      </p:sp>
      <p:sp>
        <p:nvSpPr>
          <p:cNvPr id="57" name="CuadroTexto 56"/>
          <p:cNvSpPr txBox="1"/>
          <p:nvPr/>
        </p:nvSpPr>
        <p:spPr>
          <a:xfrm>
            <a:off x="13117720" y="19252658"/>
            <a:ext cx="4101485" cy="830997"/>
          </a:xfrm>
          <a:prstGeom prst="rect">
            <a:avLst/>
          </a:prstGeom>
          <a:noFill/>
        </p:spPr>
        <p:txBody>
          <a:bodyPr wrap="square" rtlCol="0">
            <a:spAutoFit/>
          </a:bodyPr>
          <a:lstStyle/>
          <a:p>
            <a:r>
              <a:rPr lang="es-CO" sz="4800" dirty="0" smtClean="0">
                <a:solidFill>
                  <a:schemeClr val="bg1"/>
                </a:solidFill>
              </a:rPr>
              <a:t>RESULTS</a:t>
            </a:r>
            <a:endParaRPr lang="es-CO" sz="4800" dirty="0">
              <a:solidFill>
                <a:schemeClr val="bg1"/>
              </a:solidFill>
            </a:endParaRPr>
          </a:p>
        </p:txBody>
      </p:sp>
      <p:sp>
        <p:nvSpPr>
          <p:cNvPr id="58" name="CuadroTexto 57"/>
          <p:cNvSpPr txBox="1"/>
          <p:nvPr/>
        </p:nvSpPr>
        <p:spPr>
          <a:xfrm>
            <a:off x="12021545" y="8340438"/>
            <a:ext cx="4101485" cy="830997"/>
          </a:xfrm>
          <a:prstGeom prst="rect">
            <a:avLst/>
          </a:prstGeom>
          <a:noFill/>
        </p:spPr>
        <p:txBody>
          <a:bodyPr wrap="square" rtlCol="0">
            <a:spAutoFit/>
          </a:bodyPr>
          <a:lstStyle/>
          <a:p>
            <a:r>
              <a:rPr lang="es-CO" sz="4800" dirty="0" smtClean="0">
                <a:solidFill>
                  <a:schemeClr val="bg1"/>
                </a:solidFill>
              </a:rPr>
              <a:t>ALGORITHM</a:t>
            </a:r>
            <a:endParaRPr lang="es-CO" sz="4800" dirty="0">
              <a:solidFill>
                <a:schemeClr val="bg1"/>
              </a:solidFill>
            </a:endParaRPr>
          </a:p>
        </p:txBody>
      </p:sp>
      <p:pic>
        <p:nvPicPr>
          <p:cNvPr id="60" name="Imagen 5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0961228" y="16246880"/>
            <a:ext cx="4023620" cy="1232042"/>
          </a:xfrm>
          <a:prstGeom prst="rect">
            <a:avLst/>
          </a:prstGeom>
        </p:spPr>
      </p:pic>
      <p:pic>
        <p:nvPicPr>
          <p:cNvPr id="61" name="Imagen 60"/>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0669492" y="28944384"/>
            <a:ext cx="4023620" cy="1232042"/>
          </a:xfrm>
          <a:prstGeom prst="rect">
            <a:avLst/>
          </a:prstGeom>
        </p:spPr>
      </p:pic>
      <p:sp>
        <p:nvSpPr>
          <p:cNvPr id="62" name="CuadroTexto 61"/>
          <p:cNvSpPr txBox="1"/>
          <p:nvPr/>
        </p:nvSpPr>
        <p:spPr>
          <a:xfrm>
            <a:off x="21127664" y="16589664"/>
            <a:ext cx="4101485" cy="830997"/>
          </a:xfrm>
          <a:prstGeom prst="rect">
            <a:avLst/>
          </a:prstGeom>
          <a:noFill/>
        </p:spPr>
        <p:txBody>
          <a:bodyPr wrap="square" rtlCol="0">
            <a:spAutoFit/>
          </a:bodyPr>
          <a:lstStyle/>
          <a:p>
            <a:r>
              <a:rPr lang="es-CO" sz="4800" dirty="0" smtClean="0">
                <a:solidFill>
                  <a:schemeClr val="bg1"/>
                </a:solidFill>
              </a:rPr>
              <a:t>CONCLUSIONS</a:t>
            </a:r>
            <a:endParaRPr lang="es-CO" sz="4800" dirty="0">
              <a:solidFill>
                <a:schemeClr val="bg1"/>
              </a:solidFill>
            </a:endParaRPr>
          </a:p>
        </p:txBody>
      </p:sp>
      <p:sp>
        <p:nvSpPr>
          <p:cNvPr id="63" name="CuadroTexto 62"/>
          <p:cNvSpPr txBox="1"/>
          <p:nvPr/>
        </p:nvSpPr>
        <p:spPr>
          <a:xfrm>
            <a:off x="21402455" y="29301862"/>
            <a:ext cx="4101485" cy="830997"/>
          </a:xfrm>
          <a:prstGeom prst="rect">
            <a:avLst/>
          </a:prstGeom>
          <a:noFill/>
        </p:spPr>
        <p:txBody>
          <a:bodyPr wrap="square" rtlCol="0">
            <a:spAutoFit/>
          </a:bodyPr>
          <a:lstStyle/>
          <a:p>
            <a:r>
              <a:rPr lang="es-CO" sz="4800" dirty="0" smtClean="0">
                <a:solidFill>
                  <a:schemeClr val="bg1"/>
                </a:solidFill>
              </a:rPr>
              <a:t>REFERENCES</a:t>
            </a:r>
            <a:endParaRPr lang="es-CO" sz="4800" dirty="0">
              <a:solidFill>
                <a:schemeClr val="bg1"/>
              </a:solidFill>
            </a:endParaRPr>
          </a:p>
        </p:txBody>
      </p:sp>
    </p:spTree>
    <p:extLst>
      <p:ext uri="{BB962C8B-B14F-4D97-AF65-F5344CB8AC3E}">
        <p14:creationId xmlns:p14="http://schemas.microsoft.com/office/powerpoint/2010/main" val="25898523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441</TotalTime>
  <Words>665</Words>
  <Application>Microsoft Office PowerPoint</Application>
  <PresentationFormat>Personalizado</PresentationFormat>
  <Paragraphs>46</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Tema de Office</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henry</dc:creator>
  <cp:lastModifiedBy>janh duque</cp:lastModifiedBy>
  <cp:revision>49</cp:revision>
  <dcterms:created xsi:type="dcterms:W3CDTF">2016-08-23T18:51:08Z</dcterms:created>
  <dcterms:modified xsi:type="dcterms:W3CDTF">2020-07-24T13:41:11Z</dcterms:modified>
</cp:coreProperties>
</file>