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0" r:id="rId1"/>
  </p:sldMasterIdLst>
  <p:notesMasterIdLst>
    <p:notesMasterId r:id="rId17"/>
  </p:notesMasterIdLst>
  <p:handoutMasterIdLst>
    <p:handoutMasterId r:id="rId18"/>
  </p:handoutMasterIdLst>
  <p:sldIdLst>
    <p:sldId id="397" r:id="rId2"/>
    <p:sldId id="400" r:id="rId3"/>
    <p:sldId id="401" r:id="rId4"/>
    <p:sldId id="405" r:id="rId5"/>
    <p:sldId id="398" r:id="rId6"/>
    <p:sldId id="399" r:id="rId7"/>
    <p:sldId id="402" r:id="rId8"/>
    <p:sldId id="406" r:id="rId9"/>
    <p:sldId id="407" r:id="rId10"/>
    <p:sldId id="408" r:id="rId11"/>
    <p:sldId id="403" r:id="rId12"/>
    <p:sldId id="404" r:id="rId13"/>
    <p:sldId id="410" r:id="rId14"/>
    <p:sldId id="411" r:id="rId15"/>
    <p:sldId id="412" r:id="rId16"/>
  </p:sldIdLst>
  <p:sldSz cx="9144000" cy="6858000" type="screen4x3"/>
  <p:notesSz cx="6797675" cy="9926638"/>
  <p:defaultTextStyle>
    <a:defPPr>
      <a:defRPr lang="es-CO"/>
    </a:defPPr>
    <a:lvl1pPr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ohny Mariño Reyes" initials="JMR" lastIdx="2" clrIdx="0">
    <p:extLst>
      <p:ext uri="{19B8F6BF-5375-455C-9EA6-DF929625EA0E}">
        <p15:presenceInfo xmlns:p15="http://schemas.microsoft.com/office/powerpoint/2012/main" userId="f418a20f754ccba3"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75DCB02-9BB8-47FD-8907-85C794F793BA}" styleName="Estilo temático 1 - Énfasis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69C7853C-536D-4A76-A0AE-DD22124D55A5}" styleName="Estilo temático 1 - Énfasis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27F97BB-C833-4FB7-BDE5-3F7075034690}" styleName="Estilo temático 2 - Énfasis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2838BEF-8BB2-4498-84A7-C5851F593DF1}" styleName="Estilo medio 4 - Énfasis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0" d="100"/>
          <a:sy n="110" d="100"/>
        </p:scale>
        <p:origin x="164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s-CO"/>
          </a:p>
        </p:txBody>
      </p:sp>
      <p:sp>
        <p:nvSpPr>
          <p:cNvPr id="3" name="Marcador de fecha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9713666B-E505-48AF-865F-644473A1B938}" type="datetimeFigureOut">
              <a:rPr lang="es-CO" smtClean="0"/>
              <a:t>3/06/2020</a:t>
            </a:fld>
            <a:endParaRPr lang="es-CO"/>
          </a:p>
        </p:txBody>
      </p:sp>
      <p:sp>
        <p:nvSpPr>
          <p:cNvPr id="4" name="Marcador de pie de página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es-CO"/>
          </a:p>
        </p:txBody>
      </p:sp>
      <p:sp>
        <p:nvSpPr>
          <p:cNvPr id="5" name="Marcador de número de diapositiva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AF81FD4F-CF83-41D8-B99E-850F437DC7CF}" type="slidenum">
              <a:rPr lang="es-CO" smtClean="0"/>
              <a:t>‹Nº›</a:t>
            </a:fld>
            <a:endParaRPr lang="es-CO"/>
          </a:p>
        </p:txBody>
      </p:sp>
    </p:spTree>
    <p:extLst>
      <p:ext uri="{BB962C8B-B14F-4D97-AF65-F5344CB8AC3E}">
        <p14:creationId xmlns:p14="http://schemas.microsoft.com/office/powerpoint/2010/main" val="31082291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F1BB8AA2-B99F-9043-96E9-699F0A8EAD72}" type="datetimeFigureOut">
              <a:rPr lang="es-ES" smtClean="0"/>
              <a:t>03/06/2020</a:t>
            </a:fld>
            <a:endParaRPr lang="es-ES"/>
          </a:p>
        </p:txBody>
      </p:sp>
      <p:sp>
        <p:nvSpPr>
          <p:cNvPr id="4" name="Marcador de imagen de diapositiva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79450" y="4714875"/>
            <a:ext cx="5438775" cy="4467225"/>
          </a:xfrm>
          <a:prstGeom prst="rect">
            <a:avLst/>
          </a:prstGeom>
        </p:spPr>
        <p:txBody>
          <a:bodyPr vert="horz" lIns="91440" tIns="45720" rIns="91440" bIns="45720" rtlCol="0"/>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6" name="Marcador de pie de página 5"/>
          <p:cNvSpPr>
            <a:spLocks noGrp="1"/>
          </p:cNvSpPr>
          <p:nvPr>
            <p:ph type="ftr" sz="quarter" idx="4"/>
          </p:nvPr>
        </p:nvSpPr>
        <p:spPr>
          <a:xfrm>
            <a:off x="0" y="9428163"/>
            <a:ext cx="2946400" cy="496887"/>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49688" y="9428163"/>
            <a:ext cx="2946400" cy="496887"/>
          </a:xfrm>
          <a:prstGeom prst="rect">
            <a:avLst/>
          </a:prstGeom>
        </p:spPr>
        <p:txBody>
          <a:bodyPr vert="horz" lIns="91440" tIns="45720" rIns="91440" bIns="45720" rtlCol="0" anchor="b"/>
          <a:lstStyle>
            <a:lvl1pPr algn="r">
              <a:defRPr sz="1200"/>
            </a:lvl1pPr>
          </a:lstStyle>
          <a:p>
            <a:fld id="{7017343C-143D-794A-9A85-5EDA39083C80}" type="slidenum">
              <a:rPr lang="es-ES" smtClean="0"/>
              <a:t>‹Nº›</a:t>
            </a:fld>
            <a:endParaRPr lang="es-ES"/>
          </a:p>
        </p:txBody>
      </p:sp>
    </p:spTree>
    <p:extLst>
      <p:ext uri="{BB962C8B-B14F-4D97-AF65-F5344CB8AC3E}">
        <p14:creationId xmlns:p14="http://schemas.microsoft.com/office/powerpoint/2010/main" val="16605151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143000" y="1122363"/>
            <a:ext cx="6858000" cy="2387600"/>
          </a:xfrm>
        </p:spPr>
        <p:txBody>
          <a:bodyPr anchor="b"/>
          <a:lstStyle>
            <a:lvl1pPr algn="ctr">
              <a:defRPr sz="4500"/>
            </a:lvl1pPr>
          </a:lstStyle>
          <a:p>
            <a:r>
              <a:rPr lang="es-ES" smtClean="0"/>
              <a:t>Haga clic para modificar el estilo de título del patrón</a:t>
            </a:r>
            <a:endParaRPr lang="es-CO"/>
          </a:p>
        </p:txBody>
      </p:sp>
      <p:sp>
        <p:nvSpPr>
          <p:cNvPr id="3" name="Subtítulo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s-ES" smtClean="0"/>
              <a:t>Haga clic para modificar el estilo de subtítulo del patrón</a:t>
            </a:r>
            <a:endParaRPr lang="es-CO"/>
          </a:p>
        </p:txBody>
      </p:sp>
      <p:sp>
        <p:nvSpPr>
          <p:cNvPr id="4" name="Marcador de fecha 3"/>
          <p:cNvSpPr>
            <a:spLocks noGrp="1"/>
          </p:cNvSpPr>
          <p:nvPr>
            <p:ph type="dt" sz="half" idx="10"/>
          </p:nvPr>
        </p:nvSpPr>
        <p:spPr/>
        <p:txBody>
          <a:bodyPr/>
          <a:lstStyle/>
          <a:p>
            <a:pPr>
              <a:defRPr/>
            </a:pPr>
            <a:fld id="{D3984D95-B0B3-4CFD-BA48-CDCC5050CEAA}" type="datetimeFigureOut">
              <a:rPr lang="es-CO" smtClean="0"/>
              <a:pPr>
                <a:defRPr/>
              </a:pPr>
              <a:t>3/06/2020</a:t>
            </a:fld>
            <a:endParaRPr lang="es-CO"/>
          </a:p>
        </p:txBody>
      </p:sp>
      <p:sp>
        <p:nvSpPr>
          <p:cNvPr id="5" name="Marcador de pie de página 4"/>
          <p:cNvSpPr>
            <a:spLocks noGrp="1"/>
          </p:cNvSpPr>
          <p:nvPr>
            <p:ph type="ftr" sz="quarter" idx="11"/>
          </p:nvPr>
        </p:nvSpPr>
        <p:spPr/>
        <p:txBody>
          <a:bodyPr/>
          <a:lstStyle/>
          <a:p>
            <a:pPr>
              <a:defRPr/>
            </a:pPr>
            <a:endParaRPr lang="es-CO"/>
          </a:p>
        </p:txBody>
      </p:sp>
      <p:sp>
        <p:nvSpPr>
          <p:cNvPr id="6" name="Marcador de número de diapositiva 5"/>
          <p:cNvSpPr>
            <a:spLocks noGrp="1"/>
          </p:cNvSpPr>
          <p:nvPr>
            <p:ph type="sldNum" sz="quarter" idx="12"/>
          </p:nvPr>
        </p:nvSpPr>
        <p:spPr/>
        <p:txBody>
          <a:bodyPr/>
          <a:lstStyle/>
          <a:p>
            <a:fld id="{E2AE30CF-92FE-4F67-8EF7-B2AE6C4640DE}" type="slidenum">
              <a:rPr lang="es-CO" smtClean="0"/>
              <a:pPr/>
              <a:t>‹Nº›</a:t>
            </a:fld>
            <a:endParaRPr lang="es-CO"/>
          </a:p>
        </p:txBody>
      </p:sp>
    </p:spTree>
    <p:extLst>
      <p:ext uri="{BB962C8B-B14F-4D97-AF65-F5344CB8AC3E}">
        <p14:creationId xmlns:p14="http://schemas.microsoft.com/office/powerpoint/2010/main" val="24075251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O"/>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fecha 3"/>
          <p:cNvSpPr>
            <a:spLocks noGrp="1"/>
          </p:cNvSpPr>
          <p:nvPr>
            <p:ph type="dt" sz="half" idx="10"/>
          </p:nvPr>
        </p:nvSpPr>
        <p:spPr/>
        <p:txBody>
          <a:bodyPr/>
          <a:lstStyle/>
          <a:p>
            <a:pPr>
              <a:defRPr/>
            </a:pPr>
            <a:fld id="{2CBE7303-5E9F-44A5-B312-96450DA184BF}" type="datetimeFigureOut">
              <a:rPr lang="es-CO" smtClean="0"/>
              <a:pPr>
                <a:defRPr/>
              </a:pPr>
              <a:t>3/06/2020</a:t>
            </a:fld>
            <a:endParaRPr lang="es-CO"/>
          </a:p>
        </p:txBody>
      </p:sp>
      <p:sp>
        <p:nvSpPr>
          <p:cNvPr id="5" name="Marcador de pie de página 4"/>
          <p:cNvSpPr>
            <a:spLocks noGrp="1"/>
          </p:cNvSpPr>
          <p:nvPr>
            <p:ph type="ftr" sz="quarter" idx="11"/>
          </p:nvPr>
        </p:nvSpPr>
        <p:spPr/>
        <p:txBody>
          <a:bodyPr/>
          <a:lstStyle/>
          <a:p>
            <a:pPr>
              <a:defRPr/>
            </a:pPr>
            <a:endParaRPr lang="es-CO"/>
          </a:p>
        </p:txBody>
      </p:sp>
      <p:sp>
        <p:nvSpPr>
          <p:cNvPr id="6" name="Marcador de número de diapositiva 5"/>
          <p:cNvSpPr>
            <a:spLocks noGrp="1"/>
          </p:cNvSpPr>
          <p:nvPr>
            <p:ph type="sldNum" sz="quarter" idx="12"/>
          </p:nvPr>
        </p:nvSpPr>
        <p:spPr/>
        <p:txBody>
          <a:bodyPr/>
          <a:lstStyle/>
          <a:p>
            <a:fld id="{C698EFCA-4541-4D3F-A2EE-0FF8E008E935}" type="slidenum">
              <a:rPr lang="es-CO" smtClean="0"/>
              <a:pPr/>
              <a:t>‹Nº›</a:t>
            </a:fld>
            <a:endParaRPr lang="es-CO"/>
          </a:p>
        </p:txBody>
      </p:sp>
    </p:spTree>
    <p:extLst>
      <p:ext uri="{BB962C8B-B14F-4D97-AF65-F5344CB8AC3E}">
        <p14:creationId xmlns:p14="http://schemas.microsoft.com/office/powerpoint/2010/main" val="27623735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543675" y="365125"/>
            <a:ext cx="1971675" cy="5811838"/>
          </a:xfrm>
        </p:spPr>
        <p:txBody>
          <a:bodyPr vert="eaVert"/>
          <a:lstStyle/>
          <a:p>
            <a:r>
              <a:rPr lang="es-ES" smtClean="0"/>
              <a:t>Haga clic para modificar el estilo de título del patrón</a:t>
            </a:r>
            <a:endParaRPr lang="es-CO"/>
          </a:p>
        </p:txBody>
      </p:sp>
      <p:sp>
        <p:nvSpPr>
          <p:cNvPr id="3" name="Marcador de texto vertical 2"/>
          <p:cNvSpPr>
            <a:spLocks noGrp="1"/>
          </p:cNvSpPr>
          <p:nvPr>
            <p:ph type="body" orient="vert" idx="1"/>
          </p:nvPr>
        </p:nvSpPr>
        <p:spPr>
          <a:xfrm>
            <a:off x="628650" y="365125"/>
            <a:ext cx="5800725"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fecha 3"/>
          <p:cNvSpPr>
            <a:spLocks noGrp="1"/>
          </p:cNvSpPr>
          <p:nvPr>
            <p:ph type="dt" sz="half" idx="10"/>
          </p:nvPr>
        </p:nvSpPr>
        <p:spPr/>
        <p:txBody>
          <a:bodyPr/>
          <a:lstStyle/>
          <a:p>
            <a:pPr>
              <a:defRPr/>
            </a:pPr>
            <a:fld id="{B1CDCE4E-85B0-4FE4-A5D3-F9D98275F287}" type="datetimeFigureOut">
              <a:rPr lang="es-CO" smtClean="0"/>
              <a:pPr>
                <a:defRPr/>
              </a:pPr>
              <a:t>3/06/2020</a:t>
            </a:fld>
            <a:endParaRPr lang="es-CO"/>
          </a:p>
        </p:txBody>
      </p:sp>
      <p:sp>
        <p:nvSpPr>
          <p:cNvPr id="5" name="Marcador de pie de página 4"/>
          <p:cNvSpPr>
            <a:spLocks noGrp="1"/>
          </p:cNvSpPr>
          <p:nvPr>
            <p:ph type="ftr" sz="quarter" idx="11"/>
          </p:nvPr>
        </p:nvSpPr>
        <p:spPr/>
        <p:txBody>
          <a:bodyPr/>
          <a:lstStyle/>
          <a:p>
            <a:pPr>
              <a:defRPr/>
            </a:pPr>
            <a:endParaRPr lang="es-CO"/>
          </a:p>
        </p:txBody>
      </p:sp>
      <p:sp>
        <p:nvSpPr>
          <p:cNvPr id="6" name="Marcador de número de diapositiva 5"/>
          <p:cNvSpPr>
            <a:spLocks noGrp="1"/>
          </p:cNvSpPr>
          <p:nvPr>
            <p:ph type="sldNum" sz="quarter" idx="12"/>
          </p:nvPr>
        </p:nvSpPr>
        <p:spPr/>
        <p:txBody>
          <a:bodyPr/>
          <a:lstStyle/>
          <a:p>
            <a:fld id="{F88E847B-B493-4DC3-A0CB-31041C517BE7}" type="slidenum">
              <a:rPr lang="es-CO" smtClean="0"/>
              <a:pPr/>
              <a:t>‹Nº›</a:t>
            </a:fld>
            <a:endParaRPr lang="es-CO"/>
          </a:p>
        </p:txBody>
      </p:sp>
    </p:spTree>
    <p:extLst>
      <p:ext uri="{BB962C8B-B14F-4D97-AF65-F5344CB8AC3E}">
        <p14:creationId xmlns:p14="http://schemas.microsoft.com/office/powerpoint/2010/main" val="23678355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Diapositiva de título con 2 imágenes">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s-ES_tradnl" smtClean="0"/>
              <a:t>Clic para editar título</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dirty="0"/>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D728701E-CAF4-4159-9B3E-41C86DFFA30D}" type="datetimeFigureOut">
              <a:rPr lang="en-US" smtClean="0"/>
              <a:t>6/3/2020</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13" name="Picture Placeholder 12"/>
          <p:cNvSpPr>
            <a:spLocks noGrp="1"/>
          </p:cNvSpPr>
          <p:nvPr>
            <p:ph type="pic" sz="quarter" idx="12"/>
          </p:nvPr>
        </p:nvSpPr>
        <p:spPr>
          <a:xfrm>
            <a:off x="4624388" y="228600"/>
            <a:ext cx="2057400" cy="2039112"/>
          </a:xfrm>
        </p:spPr>
        <p:txBody>
          <a:bodyPr/>
          <a:lstStyle>
            <a:lvl1pPr>
              <a:buNone/>
              <a:defRPr/>
            </a:lvl1pPr>
          </a:lstStyle>
          <a:p>
            <a:r>
              <a:rPr lang="es-ES_tradnl" smtClean="0"/>
              <a:t>Arrastre la imagen al marcador de posición o haga clic en el icono para agregar</a:t>
            </a:r>
            <a:endParaRPr/>
          </a:p>
        </p:txBody>
      </p:sp>
      <p:sp>
        <p:nvSpPr>
          <p:cNvPr id="14" name="Picture Placeholder 12"/>
          <p:cNvSpPr>
            <a:spLocks noGrp="1"/>
          </p:cNvSpPr>
          <p:nvPr>
            <p:ph type="pic" sz="quarter" idx="13"/>
          </p:nvPr>
        </p:nvSpPr>
        <p:spPr>
          <a:xfrm>
            <a:off x="6802438" y="2377440"/>
            <a:ext cx="2057400" cy="2039112"/>
          </a:xfrm>
        </p:spPr>
        <p:txBody>
          <a:bodyPr/>
          <a:lstStyle>
            <a:lvl1pPr>
              <a:buNone/>
              <a:defRPr/>
            </a:lvl1pPr>
          </a:lstStyle>
          <a:p>
            <a:r>
              <a:rPr lang="es-ES_tradnl" smtClean="0"/>
              <a:t>Arrastre la imagen al marcador de posición o haga clic en el icono para agregar</a:t>
            </a:r>
            <a:endParaRPr/>
          </a:p>
        </p:txBody>
      </p:sp>
      <p:sp>
        <p:nvSpPr>
          <p:cNvPr id="16" name="Text Placeholder 3"/>
          <p:cNvSpPr>
            <a:spLocks noGrp="1"/>
          </p:cNvSpPr>
          <p:nvPr>
            <p:ph type="body" sz="half" idx="2"/>
          </p:nvPr>
        </p:nvSpPr>
        <p:spPr>
          <a:xfrm>
            <a:off x="857250" y="1779494"/>
            <a:ext cx="3086100" cy="2040905"/>
          </a:xfrm>
        </p:spPr>
        <p:txBody>
          <a:bodyPr lIns="45720" tIns="45720" rIns="45720" anchor="t">
            <a:noAutofit/>
          </a:bodyPr>
          <a:lstStyle>
            <a:lvl1pPr marL="0" indent="0" algn="ctr">
              <a:spcBef>
                <a:spcPts val="600"/>
              </a:spcBef>
              <a:buNone/>
              <a:defRPr sz="4600">
                <a:solidFill>
                  <a:schemeClr val="bg1"/>
                </a:solidFill>
              </a:defRPr>
            </a:lvl1pPr>
            <a:lvl2pPr>
              <a:defRPr sz="1200"/>
            </a:lvl2pPr>
            <a:lvl3pPr>
              <a:defRPr sz="1000"/>
            </a:lvl3pPr>
            <a:lvl4pPr>
              <a:defRPr sz="900"/>
            </a:lvl4pPr>
            <a:lvl5pPr>
              <a:defRPr sz="900"/>
            </a:lvl5pPr>
          </a:lstStyle>
          <a:p>
            <a:pPr lvl="0" eaLnBrk="1" latinLnBrk="0" hangingPunct="1"/>
            <a:r>
              <a:rPr kumimoji="0" lang="es-ES_tradnl" smtClean="0"/>
              <a:t>Haga clic para modificar el estilo de texto del patrón</a:t>
            </a:r>
          </a:p>
        </p:txBody>
      </p:sp>
    </p:spTree>
    <p:extLst>
      <p:ext uri="{BB962C8B-B14F-4D97-AF65-F5344CB8AC3E}">
        <p14:creationId xmlns:p14="http://schemas.microsoft.com/office/powerpoint/2010/main" val="28693451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O"/>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fecha 3"/>
          <p:cNvSpPr>
            <a:spLocks noGrp="1"/>
          </p:cNvSpPr>
          <p:nvPr>
            <p:ph type="dt" sz="half" idx="10"/>
          </p:nvPr>
        </p:nvSpPr>
        <p:spPr/>
        <p:txBody>
          <a:bodyPr/>
          <a:lstStyle/>
          <a:p>
            <a:pPr>
              <a:defRPr/>
            </a:pPr>
            <a:fld id="{5E6DE993-6AF5-4C9E-929C-E9F44E0AA0FA}" type="datetimeFigureOut">
              <a:rPr lang="es-CO" smtClean="0"/>
              <a:pPr>
                <a:defRPr/>
              </a:pPr>
              <a:t>3/06/2020</a:t>
            </a:fld>
            <a:endParaRPr lang="es-CO"/>
          </a:p>
        </p:txBody>
      </p:sp>
      <p:sp>
        <p:nvSpPr>
          <p:cNvPr id="5" name="Marcador de pie de página 4"/>
          <p:cNvSpPr>
            <a:spLocks noGrp="1"/>
          </p:cNvSpPr>
          <p:nvPr>
            <p:ph type="ftr" sz="quarter" idx="11"/>
          </p:nvPr>
        </p:nvSpPr>
        <p:spPr/>
        <p:txBody>
          <a:bodyPr/>
          <a:lstStyle/>
          <a:p>
            <a:pPr>
              <a:defRPr/>
            </a:pPr>
            <a:endParaRPr lang="es-CO"/>
          </a:p>
        </p:txBody>
      </p:sp>
      <p:sp>
        <p:nvSpPr>
          <p:cNvPr id="6" name="Marcador de número de diapositiva 5"/>
          <p:cNvSpPr>
            <a:spLocks noGrp="1"/>
          </p:cNvSpPr>
          <p:nvPr>
            <p:ph type="sldNum" sz="quarter" idx="12"/>
          </p:nvPr>
        </p:nvSpPr>
        <p:spPr/>
        <p:txBody>
          <a:bodyPr/>
          <a:lstStyle/>
          <a:p>
            <a:fld id="{557E2820-6BAC-4B8E-8218-F80CC8F59D0F}" type="slidenum">
              <a:rPr lang="es-CO" smtClean="0"/>
              <a:pPr/>
              <a:t>‹Nº›</a:t>
            </a:fld>
            <a:endParaRPr lang="es-CO"/>
          </a:p>
        </p:txBody>
      </p:sp>
    </p:spTree>
    <p:extLst>
      <p:ext uri="{BB962C8B-B14F-4D97-AF65-F5344CB8AC3E}">
        <p14:creationId xmlns:p14="http://schemas.microsoft.com/office/powerpoint/2010/main" val="19911139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623888" y="1709739"/>
            <a:ext cx="7886700" cy="2852737"/>
          </a:xfrm>
        </p:spPr>
        <p:txBody>
          <a:bodyPr anchor="b"/>
          <a:lstStyle>
            <a:lvl1pPr>
              <a:defRPr sz="4500"/>
            </a:lvl1pPr>
          </a:lstStyle>
          <a:p>
            <a:r>
              <a:rPr lang="es-ES" smtClean="0"/>
              <a:t>Haga clic para modificar el estilo de título del patrón</a:t>
            </a:r>
            <a:endParaRPr lang="es-CO"/>
          </a:p>
        </p:txBody>
      </p:sp>
      <p:sp>
        <p:nvSpPr>
          <p:cNvPr id="3" name="Marcador de texto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pPr>
              <a:defRPr/>
            </a:pPr>
            <a:fld id="{8727CE4A-89BE-42D8-8E98-5D62FA4266FA}" type="datetimeFigureOut">
              <a:rPr lang="es-CO" smtClean="0"/>
              <a:pPr>
                <a:defRPr/>
              </a:pPr>
              <a:t>3/06/2020</a:t>
            </a:fld>
            <a:endParaRPr lang="es-CO"/>
          </a:p>
        </p:txBody>
      </p:sp>
      <p:sp>
        <p:nvSpPr>
          <p:cNvPr id="5" name="Marcador de pie de página 4"/>
          <p:cNvSpPr>
            <a:spLocks noGrp="1"/>
          </p:cNvSpPr>
          <p:nvPr>
            <p:ph type="ftr" sz="quarter" idx="11"/>
          </p:nvPr>
        </p:nvSpPr>
        <p:spPr/>
        <p:txBody>
          <a:bodyPr/>
          <a:lstStyle/>
          <a:p>
            <a:pPr>
              <a:defRPr/>
            </a:pPr>
            <a:endParaRPr lang="es-CO"/>
          </a:p>
        </p:txBody>
      </p:sp>
      <p:sp>
        <p:nvSpPr>
          <p:cNvPr id="6" name="Marcador de número de diapositiva 5"/>
          <p:cNvSpPr>
            <a:spLocks noGrp="1"/>
          </p:cNvSpPr>
          <p:nvPr>
            <p:ph type="sldNum" sz="quarter" idx="12"/>
          </p:nvPr>
        </p:nvSpPr>
        <p:spPr/>
        <p:txBody>
          <a:bodyPr/>
          <a:lstStyle/>
          <a:p>
            <a:fld id="{790CAF4C-E0A7-43A6-9125-ED4065A1257E}" type="slidenum">
              <a:rPr lang="es-CO" smtClean="0"/>
              <a:pPr/>
              <a:t>‹Nº›</a:t>
            </a:fld>
            <a:endParaRPr lang="es-CO"/>
          </a:p>
        </p:txBody>
      </p:sp>
    </p:spTree>
    <p:extLst>
      <p:ext uri="{BB962C8B-B14F-4D97-AF65-F5344CB8AC3E}">
        <p14:creationId xmlns:p14="http://schemas.microsoft.com/office/powerpoint/2010/main" val="4005191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O"/>
          </a:p>
        </p:txBody>
      </p:sp>
      <p:sp>
        <p:nvSpPr>
          <p:cNvPr id="3" name="Marcador de contenido 2"/>
          <p:cNvSpPr>
            <a:spLocks noGrp="1"/>
          </p:cNvSpPr>
          <p:nvPr>
            <p:ph sz="half" idx="1"/>
          </p:nvPr>
        </p:nvSpPr>
        <p:spPr>
          <a:xfrm>
            <a:off x="628650" y="1825625"/>
            <a:ext cx="38862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contenido 3"/>
          <p:cNvSpPr>
            <a:spLocks noGrp="1"/>
          </p:cNvSpPr>
          <p:nvPr>
            <p:ph sz="half" idx="2"/>
          </p:nvPr>
        </p:nvSpPr>
        <p:spPr>
          <a:xfrm>
            <a:off x="4629150" y="1825625"/>
            <a:ext cx="38862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Marcador de fecha 4"/>
          <p:cNvSpPr>
            <a:spLocks noGrp="1"/>
          </p:cNvSpPr>
          <p:nvPr>
            <p:ph type="dt" sz="half" idx="10"/>
          </p:nvPr>
        </p:nvSpPr>
        <p:spPr/>
        <p:txBody>
          <a:bodyPr/>
          <a:lstStyle/>
          <a:p>
            <a:pPr>
              <a:defRPr/>
            </a:pPr>
            <a:fld id="{61E66348-F80F-414F-B4BD-167C77808676}" type="datetimeFigureOut">
              <a:rPr lang="es-CO" smtClean="0"/>
              <a:pPr>
                <a:defRPr/>
              </a:pPr>
              <a:t>3/06/2020</a:t>
            </a:fld>
            <a:endParaRPr lang="es-CO"/>
          </a:p>
        </p:txBody>
      </p:sp>
      <p:sp>
        <p:nvSpPr>
          <p:cNvPr id="6" name="Marcador de pie de página 5"/>
          <p:cNvSpPr>
            <a:spLocks noGrp="1"/>
          </p:cNvSpPr>
          <p:nvPr>
            <p:ph type="ftr" sz="quarter" idx="11"/>
          </p:nvPr>
        </p:nvSpPr>
        <p:spPr/>
        <p:txBody>
          <a:bodyPr/>
          <a:lstStyle/>
          <a:p>
            <a:pPr>
              <a:defRPr/>
            </a:pPr>
            <a:endParaRPr lang="es-CO"/>
          </a:p>
        </p:txBody>
      </p:sp>
      <p:sp>
        <p:nvSpPr>
          <p:cNvPr id="7" name="Marcador de número de diapositiva 6"/>
          <p:cNvSpPr>
            <a:spLocks noGrp="1"/>
          </p:cNvSpPr>
          <p:nvPr>
            <p:ph type="sldNum" sz="quarter" idx="12"/>
          </p:nvPr>
        </p:nvSpPr>
        <p:spPr/>
        <p:txBody>
          <a:bodyPr/>
          <a:lstStyle/>
          <a:p>
            <a:fld id="{0D440C68-3694-4B24-AB0D-FB57F98F4BBF}" type="slidenum">
              <a:rPr lang="es-CO" smtClean="0"/>
              <a:pPr/>
              <a:t>‹Nº›</a:t>
            </a:fld>
            <a:endParaRPr lang="es-CO"/>
          </a:p>
        </p:txBody>
      </p:sp>
    </p:spTree>
    <p:extLst>
      <p:ext uri="{BB962C8B-B14F-4D97-AF65-F5344CB8AC3E}">
        <p14:creationId xmlns:p14="http://schemas.microsoft.com/office/powerpoint/2010/main" val="20731230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629841" y="365126"/>
            <a:ext cx="7886700" cy="1325563"/>
          </a:xfrm>
        </p:spPr>
        <p:txBody>
          <a:bodyPr/>
          <a:lstStyle/>
          <a:p>
            <a:r>
              <a:rPr lang="es-ES" smtClean="0"/>
              <a:t>Haga clic para modificar el estilo de título del patrón</a:t>
            </a:r>
            <a:endParaRPr lang="es-CO"/>
          </a:p>
        </p:txBody>
      </p:sp>
      <p:sp>
        <p:nvSpPr>
          <p:cNvPr id="3" name="Marcador de texto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629842" y="2505075"/>
            <a:ext cx="3868340"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Marcador de texto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4629150" y="2505075"/>
            <a:ext cx="3887391"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7" name="Marcador de fecha 6"/>
          <p:cNvSpPr>
            <a:spLocks noGrp="1"/>
          </p:cNvSpPr>
          <p:nvPr>
            <p:ph type="dt" sz="half" idx="10"/>
          </p:nvPr>
        </p:nvSpPr>
        <p:spPr/>
        <p:txBody>
          <a:bodyPr/>
          <a:lstStyle/>
          <a:p>
            <a:pPr>
              <a:defRPr/>
            </a:pPr>
            <a:fld id="{7B91DDFB-3962-4D82-A26A-FE408072B5AA}" type="datetimeFigureOut">
              <a:rPr lang="es-CO" smtClean="0"/>
              <a:pPr>
                <a:defRPr/>
              </a:pPr>
              <a:t>3/06/2020</a:t>
            </a:fld>
            <a:endParaRPr lang="es-CO"/>
          </a:p>
        </p:txBody>
      </p:sp>
      <p:sp>
        <p:nvSpPr>
          <p:cNvPr id="8" name="Marcador de pie de página 7"/>
          <p:cNvSpPr>
            <a:spLocks noGrp="1"/>
          </p:cNvSpPr>
          <p:nvPr>
            <p:ph type="ftr" sz="quarter" idx="11"/>
          </p:nvPr>
        </p:nvSpPr>
        <p:spPr/>
        <p:txBody>
          <a:bodyPr/>
          <a:lstStyle/>
          <a:p>
            <a:pPr>
              <a:defRPr/>
            </a:pPr>
            <a:endParaRPr lang="es-CO"/>
          </a:p>
        </p:txBody>
      </p:sp>
      <p:sp>
        <p:nvSpPr>
          <p:cNvPr id="9" name="Marcador de número de diapositiva 8"/>
          <p:cNvSpPr>
            <a:spLocks noGrp="1"/>
          </p:cNvSpPr>
          <p:nvPr>
            <p:ph type="sldNum" sz="quarter" idx="12"/>
          </p:nvPr>
        </p:nvSpPr>
        <p:spPr/>
        <p:txBody>
          <a:bodyPr/>
          <a:lstStyle/>
          <a:p>
            <a:fld id="{1694B1B0-E795-4E48-AD25-2B974E822479}" type="slidenum">
              <a:rPr lang="es-CO" smtClean="0"/>
              <a:pPr/>
              <a:t>‹Nº›</a:t>
            </a:fld>
            <a:endParaRPr lang="es-CO"/>
          </a:p>
        </p:txBody>
      </p:sp>
    </p:spTree>
    <p:extLst>
      <p:ext uri="{BB962C8B-B14F-4D97-AF65-F5344CB8AC3E}">
        <p14:creationId xmlns:p14="http://schemas.microsoft.com/office/powerpoint/2010/main" val="28429789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O"/>
          </a:p>
        </p:txBody>
      </p:sp>
      <p:sp>
        <p:nvSpPr>
          <p:cNvPr id="3" name="Marcador de fecha 2"/>
          <p:cNvSpPr>
            <a:spLocks noGrp="1"/>
          </p:cNvSpPr>
          <p:nvPr>
            <p:ph type="dt" sz="half" idx="10"/>
          </p:nvPr>
        </p:nvSpPr>
        <p:spPr/>
        <p:txBody>
          <a:bodyPr/>
          <a:lstStyle/>
          <a:p>
            <a:pPr>
              <a:defRPr/>
            </a:pPr>
            <a:fld id="{17FB7C68-D068-4CD5-BD2D-F972233BB006}" type="datetimeFigureOut">
              <a:rPr lang="es-CO" smtClean="0"/>
              <a:pPr>
                <a:defRPr/>
              </a:pPr>
              <a:t>3/06/2020</a:t>
            </a:fld>
            <a:endParaRPr lang="es-CO"/>
          </a:p>
        </p:txBody>
      </p:sp>
      <p:sp>
        <p:nvSpPr>
          <p:cNvPr id="4" name="Marcador de pie de página 3"/>
          <p:cNvSpPr>
            <a:spLocks noGrp="1"/>
          </p:cNvSpPr>
          <p:nvPr>
            <p:ph type="ftr" sz="quarter" idx="11"/>
          </p:nvPr>
        </p:nvSpPr>
        <p:spPr/>
        <p:txBody>
          <a:bodyPr/>
          <a:lstStyle/>
          <a:p>
            <a:pPr>
              <a:defRPr/>
            </a:pPr>
            <a:endParaRPr lang="es-CO"/>
          </a:p>
        </p:txBody>
      </p:sp>
      <p:sp>
        <p:nvSpPr>
          <p:cNvPr id="5" name="Marcador de número de diapositiva 4"/>
          <p:cNvSpPr>
            <a:spLocks noGrp="1"/>
          </p:cNvSpPr>
          <p:nvPr>
            <p:ph type="sldNum" sz="quarter" idx="12"/>
          </p:nvPr>
        </p:nvSpPr>
        <p:spPr/>
        <p:txBody>
          <a:bodyPr/>
          <a:lstStyle/>
          <a:p>
            <a:fld id="{E2CC063B-243B-4172-A74C-EA501CD55A33}" type="slidenum">
              <a:rPr lang="es-CO" smtClean="0"/>
              <a:pPr/>
              <a:t>‹Nº›</a:t>
            </a:fld>
            <a:endParaRPr lang="es-CO"/>
          </a:p>
        </p:txBody>
      </p:sp>
    </p:spTree>
    <p:extLst>
      <p:ext uri="{BB962C8B-B14F-4D97-AF65-F5344CB8AC3E}">
        <p14:creationId xmlns:p14="http://schemas.microsoft.com/office/powerpoint/2010/main" val="23804081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pPr>
              <a:defRPr/>
            </a:pPr>
            <a:fld id="{9E0189B8-573F-4DD1-BE5B-18BCFA556332}" type="datetimeFigureOut">
              <a:rPr lang="es-CO" smtClean="0"/>
              <a:pPr>
                <a:defRPr/>
              </a:pPr>
              <a:t>3/06/2020</a:t>
            </a:fld>
            <a:endParaRPr lang="es-CO"/>
          </a:p>
        </p:txBody>
      </p:sp>
      <p:sp>
        <p:nvSpPr>
          <p:cNvPr id="3" name="Marcador de pie de página 2"/>
          <p:cNvSpPr>
            <a:spLocks noGrp="1"/>
          </p:cNvSpPr>
          <p:nvPr>
            <p:ph type="ftr" sz="quarter" idx="11"/>
          </p:nvPr>
        </p:nvSpPr>
        <p:spPr/>
        <p:txBody>
          <a:bodyPr/>
          <a:lstStyle/>
          <a:p>
            <a:pPr>
              <a:defRPr/>
            </a:pPr>
            <a:endParaRPr lang="es-CO"/>
          </a:p>
        </p:txBody>
      </p:sp>
      <p:sp>
        <p:nvSpPr>
          <p:cNvPr id="4" name="Marcador de número de diapositiva 3"/>
          <p:cNvSpPr>
            <a:spLocks noGrp="1"/>
          </p:cNvSpPr>
          <p:nvPr>
            <p:ph type="sldNum" sz="quarter" idx="12"/>
          </p:nvPr>
        </p:nvSpPr>
        <p:spPr/>
        <p:txBody>
          <a:bodyPr/>
          <a:lstStyle/>
          <a:p>
            <a:fld id="{8FC8B2CC-C321-4D18-9594-9788E9779E86}" type="slidenum">
              <a:rPr lang="es-CO" smtClean="0"/>
              <a:pPr/>
              <a:t>‹Nº›</a:t>
            </a:fld>
            <a:endParaRPr lang="es-CO"/>
          </a:p>
        </p:txBody>
      </p:sp>
    </p:spTree>
    <p:extLst>
      <p:ext uri="{BB962C8B-B14F-4D97-AF65-F5344CB8AC3E}">
        <p14:creationId xmlns:p14="http://schemas.microsoft.com/office/powerpoint/2010/main" val="10989318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29841" y="457200"/>
            <a:ext cx="2949178" cy="1600200"/>
          </a:xfrm>
        </p:spPr>
        <p:txBody>
          <a:bodyPr anchor="b"/>
          <a:lstStyle>
            <a:lvl1pPr>
              <a:defRPr sz="2400"/>
            </a:lvl1pPr>
          </a:lstStyle>
          <a:p>
            <a:r>
              <a:rPr lang="es-ES" smtClean="0"/>
              <a:t>Haga clic para modificar el estilo de título del patrón</a:t>
            </a:r>
            <a:endParaRPr lang="es-CO"/>
          </a:p>
        </p:txBody>
      </p:sp>
      <p:sp>
        <p:nvSpPr>
          <p:cNvPr id="3" name="Marcador de contenido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texto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pPr>
              <a:defRPr/>
            </a:pPr>
            <a:fld id="{03222B41-B3E8-4A34-B579-3F88EB0C9BB5}" type="datetimeFigureOut">
              <a:rPr lang="es-CO" smtClean="0"/>
              <a:pPr>
                <a:defRPr/>
              </a:pPr>
              <a:t>3/06/2020</a:t>
            </a:fld>
            <a:endParaRPr lang="es-CO"/>
          </a:p>
        </p:txBody>
      </p:sp>
      <p:sp>
        <p:nvSpPr>
          <p:cNvPr id="6" name="Marcador de pie de página 5"/>
          <p:cNvSpPr>
            <a:spLocks noGrp="1"/>
          </p:cNvSpPr>
          <p:nvPr>
            <p:ph type="ftr" sz="quarter" idx="11"/>
          </p:nvPr>
        </p:nvSpPr>
        <p:spPr/>
        <p:txBody>
          <a:bodyPr/>
          <a:lstStyle/>
          <a:p>
            <a:pPr>
              <a:defRPr/>
            </a:pPr>
            <a:endParaRPr lang="es-CO"/>
          </a:p>
        </p:txBody>
      </p:sp>
      <p:sp>
        <p:nvSpPr>
          <p:cNvPr id="7" name="Marcador de número de diapositiva 6"/>
          <p:cNvSpPr>
            <a:spLocks noGrp="1"/>
          </p:cNvSpPr>
          <p:nvPr>
            <p:ph type="sldNum" sz="quarter" idx="12"/>
          </p:nvPr>
        </p:nvSpPr>
        <p:spPr/>
        <p:txBody>
          <a:bodyPr/>
          <a:lstStyle/>
          <a:p>
            <a:fld id="{FA78EC4D-6E90-44F8-B0B5-A1D6BD488771}" type="slidenum">
              <a:rPr lang="es-CO" smtClean="0"/>
              <a:pPr/>
              <a:t>‹Nº›</a:t>
            </a:fld>
            <a:endParaRPr lang="es-CO"/>
          </a:p>
        </p:txBody>
      </p:sp>
    </p:spTree>
    <p:extLst>
      <p:ext uri="{BB962C8B-B14F-4D97-AF65-F5344CB8AC3E}">
        <p14:creationId xmlns:p14="http://schemas.microsoft.com/office/powerpoint/2010/main" val="12596447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29841" y="457200"/>
            <a:ext cx="2949178" cy="1600200"/>
          </a:xfrm>
        </p:spPr>
        <p:txBody>
          <a:bodyPr anchor="b"/>
          <a:lstStyle>
            <a:lvl1pPr>
              <a:defRPr sz="2400"/>
            </a:lvl1pPr>
          </a:lstStyle>
          <a:p>
            <a:r>
              <a:rPr lang="es-ES" smtClean="0"/>
              <a:t>Haga clic para modificar el estilo de título del patrón</a:t>
            </a:r>
            <a:endParaRPr lang="es-CO"/>
          </a:p>
        </p:txBody>
      </p:sp>
      <p:sp>
        <p:nvSpPr>
          <p:cNvPr id="3" name="Marcador de posición de imagen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s-CO"/>
          </a:p>
        </p:txBody>
      </p:sp>
      <p:sp>
        <p:nvSpPr>
          <p:cNvPr id="4" name="Marcador de texto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pPr>
              <a:defRPr/>
            </a:pPr>
            <a:fld id="{987A4BF0-33AC-4E4A-8D4B-650DA9560186}" type="datetimeFigureOut">
              <a:rPr lang="es-CO" smtClean="0"/>
              <a:pPr>
                <a:defRPr/>
              </a:pPr>
              <a:t>3/06/2020</a:t>
            </a:fld>
            <a:endParaRPr lang="es-CO"/>
          </a:p>
        </p:txBody>
      </p:sp>
      <p:sp>
        <p:nvSpPr>
          <p:cNvPr id="6" name="Marcador de pie de página 5"/>
          <p:cNvSpPr>
            <a:spLocks noGrp="1"/>
          </p:cNvSpPr>
          <p:nvPr>
            <p:ph type="ftr" sz="quarter" idx="11"/>
          </p:nvPr>
        </p:nvSpPr>
        <p:spPr/>
        <p:txBody>
          <a:bodyPr/>
          <a:lstStyle/>
          <a:p>
            <a:pPr>
              <a:defRPr/>
            </a:pPr>
            <a:endParaRPr lang="es-CO"/>
          </a:p>
        </p:txBody>
      </p:sp>
      <p:sp>
        <p:nvSpPr>
          <p:cNvPr id="7" name="Marcador de número de diapositiva 6"/>
          <p:cNvSpPr>
            <a:spLocks noGrp="1"/>
          </p:cNvSpPr>
          <p:nvPr>
            <p:ph type="sldNum" sz="quarter" idx="12"/>
          </p:nvPr>
        </p:nvSpPr>
        <p:spPr/>
        <p:txBody>
          <a:bodyPr/>
          <a:lstStyle/>
          <a:p>
            <a:fld id="{E007D9F2-6F7D-4AA6-980F-6FA7DDD96050}" type="slidenum">
              <a:rPr lang="es-CO" smtClean="0"/>
              <a:pPr/>
              <a:t>‹Nº›</a:t>
            </a:fld>
            <a:endParaRPr lang="es-CO"/>
          </a:p>
        </p:txBody>
      </p:sp>
    </p:spTree>
    <p:extLst>
      <p:ext uri="{BB962C8B-B14F-4D97-AF65-F5344CB8AC3E}">
        <p14:creationId xmlns:p14="http://schemas.microsoft.com/office/powerpoint/2010/main" val="22753102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cstate="print">
            <a:lum/>
          </a:blip>
          <a:srcRect/>
          <a:stretch>
            <a:fillRect/>
          </a:stretch>
        </a:blipFill>
        <a:effectLst/>
      </p:bgPr>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CO"/>
          </a:p>
        </p:txBody>
      </p:sp>
      <p:sp>
        <p:nvSpPr>
          <p:cNvPr id="3" name="Marcador de texto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fecha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a:defRPr/>
            </a:pPr>
            <a:fld id="{17FB7C68-D068-4CD5-BD2D-F972233BB006}" type="datetimeFigureOut">
              <a:rPr lang="es-CO" smtClean="0"/>
              <a:pPr>
                <a:defRPr/>
              </a:pPr>
              <a:t>3/06/2020</a:t>
            </a:fld>
            <a:endParaRPr lang="es-CO"/>
          </a:p>
        </p:txBody>
      </p:sp>
      <p:sp>
        <p:nvSpPr>
          <p:cNvPr id="5" name="Marcador de pie de página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a:defRPr/>
            </a:pPr>
            <a:endParaRPr lang="es-CO"/>
          </a:p>
        </p:txBody>
      </p:sp>
      <p:sp>
        <p:nvSpPr>
          <p:cNvPr id="6" name="Marcador de número de diapositiva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E2CC063B-243B-4172-A74C-EA501CD55A33}" type="slidenum">
              <a:rPr lang="es-CO" smtClean="0"/>
              <a:pPr/>
              <a:t>‹Nº›</a:t>
            </a:fld>
            <a:endParaRPr lang="es-CO"/>
          </a:p>
        </p:txBody>
      </p:sp>
    </p:spTree>
    <p:extLst>
      <p:ext uri="{BB962C8B-B14F-4D97-AF65-F5344CB8AC3E}">
        <p14:creationId xmlns:p14="http://schemas.microsoft.com/office/powerpoint/2010/main" val="1405222094"/>
      </p:ext>
    </p:extLst>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 id="2147483737" r:id="rId7"/>
    <p:sldLayoutId id="2147483738" r:id="rId8"/>
    <p:sldLayoutId id="2147483739" r:id="rId9"/>
    <p:sldLayoutId id="2147483740" r:id="rId10"/>
    <p:sldLayoutId id="2147483741" r:id="rId11"/>
    <p:sldLayoutId id="2147483742" r:id="rId1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s-CO"/>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image" Target="../media/image22.png"/><Relationship Id="rId11" Type="http://schemas.openxmlformats.org/officeDocument/2006/relationships/image" Target="../media/image27.png"/><Relationship Id="rId5" Type="http://schemas.openxmlformats.org/officeDocument/2006/relationships/image" Target="../media/image21.png"/><Relationship Id="rId10" Type="http://schemas.openxmlformats.org/officeDocument/2006/relationships/image" Target="../media/image26.png"/><Relationship Id="rId4" Type="http://schemas.openxmlformats.org/officeDocument/2006/relationships/image" Target="../media/image20.png"/><Relationship Id="rId9" Type="http://schemas.openxmlformats.org/officeDocument/2006/relationships/image" Target="../media/image2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idx="1"/>
          </p:nvPr>
        </p:nvSpPr>
        <p:spPr>
          <a:xfrm>
            <a:off x="395536" y="4293096"/>
            <a:ext cx="7971036" cy="1500187"/>
          </a:xfrm>
          <a:solidFill>
            <a:schemeClr val="accent1">
              <a:lumMod val="40000"/>
              <a:lumOff val="60000"/>
            </a:schemeClr>
          </a:solidFill>
        </p:spPr>
        <p:txBody>
          <a:bodyPr>
            <a:normAutofit/>
          </a:bodyPr>
          <a:lstStyle/>
          <a:p>
            <a:pPr algn="ctr" defTabSz="457200" fontAlgn="auto">
              <a:spcBef>
                <a:spcPts val="0"/>
              </a:spcBef>
              <a:spcAft>
                <a:spcPts val="0"/>
              </a:spcAft>
            </a:pPr>
            <a:endParaRPr lang="es-ES_tradnl" sz="2000" b="1" dirty="0" smtClean="0">
              <a:solidFill>
                <a:prstClr val="black"/>
              </a:solidFill>
            </a:endParaRPr>
          </a:p>
          <a:p>
            <a:pPr algn="ctr" defTabSz="457200">
              <a:spcBef>
                <a:spcPts val="0"/>
              </a:spcBef>
              <a:spcAft>
                <a:spcPts val="0"/>
              </a:spcAft>
            </a:pPr>
            <a:r>
              <a:rPr lang="es-MX" sz="2400" dirty="0">
                <a:solidFill>
                  <a:prstClr val="black"/>
                </a:solidFill>
                <a:latin typeface="+mj-lt"/>
              </a:rPr>
              <a:t>Jeimy </a:t>
            </a:r>
            <a:r>
              <a:rPr lang="es-MX" sz="2400" dirty="0" err="1">
                <a:solidFill>
                  <a:prstClr val="black"/>
                </a:solidFill>
                <a:latin typeface="+mj-lt"/>
              </a:rPr>
              <a:t>Juliet</a:t>
            </a:r>
            <a:r>
              <a:rPr lang="es-MX" sz="2400" dirty="0">
                <a:solidFill>
                  <a:prstClr val="black"/>
                </a:solidFill>
                <a:latin typeface="+mj-lt"/>
              </a:rPr>
              <a:t> Mata </a:t>
            </a:r>
            <a:r>
              <a:rPr lang="es-MX" sz="2400" dirty="0" err="1">
                <a:solidFill>
                  <a:prstClr val="black"/>
                </a:solidFill>
                <a:latin typeface="+mj-lt"/>
              </a:rPr>
              <a:t>Diaz</a:t>
            </a:r>
            <a:endParaRPr lang="es-MX" sz="2400" dirty="0">
              <a:solidFill>
                <a:prstClr val="black"/>
              </a:solidFill>
              <a:latin typeface="+mj-lt"/>
            </a:endParaRPr>
          </a:p>
          <a:p>
            <a:pPr algn="ctr" defTabSz="457200">
              <a:spcBef>
                <a:spcPts val="0"/>
              </a:spcBef>
              <a:spcAft>
                <a:spcPts val="0"/>
              </a:spcAft>
            </a:pPr>
            <a:r>
              <a:rPr lang="es-MX" sz="2400" dirty="0">
                <a:solidFill>
                  <a:prstClr val="black"/>
                </a:solidFill>
                <a:latin typeface="+mj-lt"/>
              </a:rPr>
              <a:t>Universidad Santo Tomás , Colombia</a:t>
            </a:r>
          </a:p>
          <a:p>
            <a:pPr algn="ctr" defTabSz="457200">
              <a:spcBef>
                <a:spcPts val="0"/>
              </a:spcBef>
              <a:spcAft>
                <a:spcPts val="0"/>
              </a:spcAft>
            </a:pPr>
            <a:r>
              <a:rPr lang="es-MX" sz="2400" u="sng" dirty="0">
                <a:solidFill>
                  <a:prstClr val="black"/>
                </a:solidFill>
                <a:latin typeface="+mj-lt"/>
              </a:rPr>
              <a:t>Jeimymata@usantotomas.edu.co </a:t>
            </a:r>
          </a:p>
          <a:p>
            <a:pPr algn="ctr" defTabSz="457200">
              <a:spcBef>
                <a:spcPts val="0"/>
              </a:spcBef>
              <a:spcAft>
                <a:spcPts val="0"/>
              </a:spcAft>
            </a:pPr>
            <a:endParaRPr lang="es-MX" sz="3600" u="sng" dirty="0">
              <a:solidFill>
                <a:prstClr val="black"/>
              </a:solidFill>
            </a:endParaRPr>
          </a:p>
          <a:p>
            <a:pPr algn="ctr"/>
            <a:endParaRPr lang="es-ES" sz="3600" dirty="0">
              <a:solidFill>
                <a:schemeClr val="tx1"/>
              </a:solidFill>
              <a:latin typeface="Chalkboard SE Bold"/>
              <a:cs typeface="Chalkboard SE Bold"/>
            </a:endParaRPr>
          </a:p>
        </p:txBody>
      </p:sp>
      <p:sp>
        <p:nvSpPr>
          <p:cNvPr id="5" name="Título 4"/>
          <p:cNvSpPr txBox="1">
            <a:spLocks noGrp="1"/>
          </p:cNvSpPr>
          <p:nvPr>
            <p:ph type="title"/>
          </p:nvPr>
        </p:nvSpPr>
        <p:spPr>
          <a:xfrm>
            <a:off x="755650" y="1491377"/>
            <a:ext cx="7754938" cy="2585323"/>
          </a:xfrm>
          <a:prstGeom prst="rect">
            <a:avLst/>
          </a:prstGeom>
          <a:noFill/>
          <a:ln>
            <a:noFill/>
          </a:ln>
        </p:spPr>
        <p:txBody>
          <a:bodyPr wrap="square" rtlCol="0">
            <a:spAutoFit/>
          </a:bodyPr>
          <a:lstStyle/>
          <a:p>
            <a:pPr algn="ctr" defTabSz="457200" fontAlgn="auto">
              <a:spcBef>
                <a:spcPts val="0"/>
              </a:spcBef>
              <a:spcAft>
                <a:spcPts val="0"/>
              </a:spcAft>
            </a:pPr>
            <a:r>
              <a:rPr lang="es-CO" sz="3600" dirty="0">
                <a:solidFill>
                  <a:srgbClr val="002060"/>
                </a:solidFill>
              </a:rPr>
              <a:t>La divulgación del conocimiento a través de la grafica</a:t>
            </a:r>
            <a:br>
              <a:rPr lang="es-CO" sz="3600" dirty="0">
                <a:solidFill>
                  <a:srgbClr val="002060"/>
                </a:solidFill>
              </a:rPr>
            </a:br>
            <a:r>
              <a:rPr lang="es-CO" sz="3600" dirty="0">
                <a:solidFill>
                  <a:srgbClr val="002060"/>
                </a:solidFill>
              </a:rPr>
              <a:t>Caso de estudio: Tres escuelas primarias con niveles de 1° a 3° grado, </a:t>
            </a:r>
            <a:r>
              <a:rPr lang="es-CO" sz="3600" dirty="0" err="1">
                <a:solidFill>
                  <a:srgbClr val="002060"/>
                </a:solidFill>
              </a:rPr>
              <a:t>Gto</a:t>
            </a:r>
            <a:r>
              <a:rPr lang="es-CO" sz="3600" dirty="0">
                <a:solidFill>
                  <a:srgbClr val="002060"/>
                </a:solidFill>
              </a:rPr>
              <a:t>., México.</a:t>
            </a:r>
            <a:endParaRPr lang="es-MX" sz="3600" dirty="0">
              <a:solidFill>
                <a:srgbClr val="002060"/>
              </a:solidFill>
            </a:endParaRPr>
          </a:p>
        </p:txBody>
      </p:sp>
    </p:spTree>
    <p:extLst>
      <p:ext uri="{BB962C8B-B14F-4D97-AF65-F5344CB8AC3E}">
        <p14:creationId xmlns:p14="http://schemas.microsoft.com/office/powerpoint/2010/main" val="21678751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3">
            <a:extLst>
              <a:ext uri="{FF2B5EF4-FFF2-40B4-BE49-F238E27FC236}">
                <a16:creationId xmlns:a16="http://schemas.microsoft.com/office/drawing/2014/main" xmlns="" id="{48A79DDF-E550-4897-88DE-ABDDDE91A6FB}"/>
              </a:ext>
            </a:extLst>
          </p:cNvPr>
          <p:cNvSpPr txBox="1">
            <a:spLocks/>
          </p:cNvSpPr>
          <p:nvPr/>
        </p:nvSpPr>
        <p:spPr>
          <a:xfrm>
            <a:off x="179512" y="692696"/>
            <a:ext cx="8694057" cy="825920"/>
          </a:xfrm>
          <a:prstGeom prst="rect">
            <a:avLst/>
          </a:prstGeom>
        </p:spPr>
        <p:txBody>
          <a:bodyPr>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fontAlgn="auto">
              <a:spcAft>
                <a:spcPts val="0"/>
              </a:spcAft>
              <a:buNone/>
            </a:pPr>
            <a:r>
              <a:rPr lang="es-CO" sz="3300" dirty="0">
                <a:latin typeface="+mj-lt"/>
              </a:rPr>
              <a:t>Diseño de prototipo como propuesta de solución </a:t>
            </a:r>
          </a:p>
        </p:txBody>
      </p:sp>
      <p:sp>
        <p:nvSpPr>
          <p:cNvPr id="3" name="Marcador de contenido 3">
            <a:extLst>
              <a:ext uri="{FF2B5EF4-FFF2-40B4-BE49-F238E27FC236}">
                <a16:creationId xmlns:a16="http://schemas.microsoft.com/office/drawing/2014/main" xmlns="" id="{48A79DDF-E550-4897-88DE-ABDDDE91A6FB}"/>
              </a:ext>
            </a:extLst>
          </p:cNvPr>
          <p:cNvSpPr txBox="1">
            <a:spLocks/>
          </p:cNvSpPr>
          <p:nvPr/>
        </p:nvSpPr>
        <p:spPr>
          <a:xfrm>
            <a:off x="538195" y="1340768"/>
            <a:ext cx="7976690" cy="5022058"/>
          </a:xfrm>
          <a:prstGeom prst="rect">
            <a:avLst/>
          </a:prstGeom>
        </p:spPr>
        <p:txBody>
          <a:bodyPr vert="horz" lIns="91440" tIns="45720" rIns="91440" bIns="45720" rtlCol="0">
            <a:normAutofit fontScale="925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just">
              <a:buNone/>
            </a:pPr>
            <a:r>
              <a:rPr lang="es-CO" sz="2400" dirty="0">
                <a:latin typeface="+mj-lt"/>
              </a:rPr>
              <a:t>Para el caso específico de las herramientas digitales, se creó una base prototípica de lo que se consideraría la herramienta más cercana a la generación Z, además de esto dicha herramienta se haría participe en términos de fortalecimiento de conocimientos por medio de dinámicas actuales que logren encasillar a los niños y sobre todo que logre generarles el deseo de aprender.</a:t>
            </a:r>
          </a:p>
          <a:p>
            <a:pPr marL="0" indent="0" algn="just">
              <a:buNone/>
            </a:pPr>
            <a:r>
              <a:rPr lang="es-CO" sz="2400" dirty="0">
                <a:latin typeface="+mj-lt"/>
              </a:rPr>
              <a:t>Por esta razón se generaron diseños de un videojuego que contraria con una metodología de fortalecimiento del conocimiento adquirido. El prototipo de videojuego pasaría a contar con una serie de a animaciones que representan al jugador defendiendo una flor de agave sin permitir que un grupo de depredadores lo atrapen, de esta forma se reflejaría en el juego cumpliendo las labores de un murciélago nectarívoro</a:t>
            </a:r>
            <a:r>
              <a:rPr lang="es-CO" sz="2400" dirty="0" smtClean="0">
                <a:latin typeface="+mj-lt"/>
              </a:rPr>
              <a:t>.</a:t>
            </a:r>
            <a:endParaRPr lang="es-CO" sz="2400" dirty="0">
              <a:latin typeface="+mj-lt"/>
            </a:endParaRPr>
          </a:p>
        </p:txBody>
      </p:sp>
    </p:spTree>
    <p:extLst>
      <p:ext uri="{BB962C8B-B14F-4D97-AF65-F5344CB8AC3E}">
        <p14:creationId xmlns:p14="http://schemas.microsoft.com/office/powerpoint/2010/main" val="243838266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95536" y="100021"/>
            <a:ext cx="7886700" cy="1325563"/>
          </a:xfrm>
        </p:spPr>
        <p:txBody>
          <a:bodyPr/>
          <a:lstStyle/>
          <a:p>
            <a:r>
              <a:rPr lang="es-CO" dirty="0"/>
              <a:t>Imágenes prototipo </a:t>
            </a:r>
            <a:r>
              <a:rPr lang="es-CO" dirty="0" smtClean="0"/>
              <a:t>videojuego</a:t>
            </a:r>
            <a:endParaRPr lang="es-CO" dirty="0"/>
          </a:p>
        </p:txBody>
      </p:sp>
      <p:pic>
        <p:nvPicPr>
          <p:cNvPr id="4" name="Imagen 3"/>
          <p:cNvPicPr/>
          <p:nvPr/>
        </p:nvPicPr>
        <p:blipFill>
          <a:blip r:embed="rId2">
            <a:extLst>
              <a:ext uri="{28A0092B-C50C-407E-A947-70E740481C1C}">
                <a14:useLocalDpi xmlns:a14="http://schemas.microsoft.com/office/drawing/2010/main" val="0"/>
              </a:ext>
            </a:extLst>
          </a:blip>
          <a:stretch>
            <a:fillRect/>
          </a:stretch>
        </p:blipFill>
        <p:spPr>
          <a:xfrm>
            <a:off x="578210" y="1567928"/>
            <a:ext cx="865884" cy="1528125"/>
          </a:xfrm>
          <a:prstGeom prst="rect">
            <a:avLst/>
          </a:prstGeom>
        </p:spPr>
      </p:pic>
      <p:sp>
        <p:nvSpPr>
          <p:cNvPr id="5" name="CuadroTexto 4">
            <a:extLst>
              <a:ext uri="{FF2B5EF4-FFF2-40B4-BE49-F238E27FC236}">
                <a16:creationId xmlns:a16="http://schemas.microsoft.com/office/drawing/2014/main" xmlns="" id="{FF735D84-2E13-493C-A11A-F2E344A83A27}"/>
              </a:ext>
            </a:extLst>
          </p:cNvPr>
          <p:cNvSpPr txBox="1"/>
          <p:nvPr/>
        </p:nvSpPr>
        <p:spPr>
          <a:xfrm>
            <a:off x="405617" y="3299899"/>
            <a:ext cx="2367380" cy="1477328"/>
          </a:xfrm>
          <a:prstGeom prst="rect">
            <a:avLst/>
          </a:prstGeom>
          <a:noFill/>
        </p:spPr>
        <p:txBody>
          <a:bodyPr wrap="square" rtlCol="0">
            <a:spAutoFit/>
          </a:bodyPr>
          <a:lstStyle/>
          <a:p>
            <a:r>
              <a:rPr lang="es-MX" dirty="0">
                <a:latin typeface="+mj-lt"/>
              </a:rPr>
              <a:t>Imagen </a:t>
            </a:r>
            <a:r>
              <a:rPr lang="es-MX" dirty="0" smtClean="0">
                <a:latin typeface="+mj-lt"/>
              </a:rPr>
              <a:t>12. </a:t>
            </a:r>
            <a:r>
              <a:rPr lang="es-CO" i="1" dirty="0" smtClean="0">
                <a:latin typeface="+mj-lt"/>
              </a:rPr>
              <a:t>Prototipo de diseño jugador</a:t>
            </a:r>
            <a:r>
              <a:rPr lang="es-MX" dirty="0" smtClean="0">
                <a:latin typeface="+mj-lt"/>
              </a:rPr>
              <a:t>. </a:t>
            </a:r>
            <a:endParaRPr lang="es-MX" dirty="0">
              <a:latin typeface="+mj-lt"/>
            </a:endParaRPr>
          </a:p>
          <a:p>
            <a:r>
              <a:rPr lang="es-MX" dirty="0">
                <a:latin typeface="+mj-lt"/>
              </a:rPr>
              <a:t>Autor: </a:t>
            </a:r>
            <a:r>
              <a:rPr lang="es-MX" dirty="0" smtClean="0">
                <a:latin typeface="+mj-lt"/>
              </a:rPr>
              <a:t>Jeimy Mata </a:t>
            </a:r>
            <a:r>
              <a:rPr lang="es-MX" dirty="0" err="1" smtClean="0">
                <a:latin typeface="+mj-lt"/>
              </a:rPr>
              <a:t>Diaz</a:t>
            </a:r>
            <a:r>
              <a:rPr lang="es-MX" dirty="0" smtClean="0">
                <a:latin typeface="+mj-lt"/>
              </a:rPr>
              <a:t> </a:t>
            </a:r>
            <a:r>
              <a:rPr lang="es-MX" dirty="0">
                <a:latin typeface="+mj-lt"/>
              </a:rPr>
              <a:t>(</a:t>
            </a:r>
            <a:r>
              <a:rPr lang="es-MX" dirty="0" smtClean="0">
                <a:latin typeface="+mj-lt"/>
              </a:rPr>
              <a:t>2019).</a:t>
            </a:r>
            <a:endParaRPr lang="es-MX" dirty="0">
              <a:latin typeface="+mj-lt"/>
            </a:endParaRPr>
          </a:p>
          <a:p>
            <a:r>
              <a:rPr lang="es-MX" dirty="0" smtClean="0">
                <a:latin typeface="+mj-lt"/>
              </a:rPr>
              <a:t>GameMaker.co</a:t>
            </a:r>
            <a:endParaRPr lang="es-MX" dirty="0">
              <a:latin typeface="+mj-lt"/>
            </a:endParaRPr>
          </a:p>
        </p:txBody>
      </p:sp>
      <p:pic>
        <p:nvPicPr>
          <p:cNvPr id="6" name="Imagen 5"/>
          <p:cNvPicPr/>
          <p:nvPr/>
        </p:nvPicPr>
        <p:blipFill>
          <a:blip r:embed="rId3">
            <a:extLst>
              <a:ext uri="{28A0092B-C50C-407E-A947-70E740481C1C}">
                <a14:useLocalDpi xmlns:a14="http://schemas.microsoft.com/office/drawing/2010/main" val="0"/>
              </a:ext>
            </a:extLst>
          </a:blip>
          <a:stretch>
            <a:fillRect/>
          </a:stretch>
        </p:blipFill>
        <p:spPr>
          <a:xfrm>
            <a:off x="1554851" y="1661106"/>
            <a:ext cx="847097" cy="1447653"/>
          </a:xfrm>
          <a:prstGeom prst="rect">
            <a:avLst/>
          </a:prstGeom>
        </p:spPr>
      </p:pic>
      <p:pic>
        <p:nvPicPr>
          <p:cNvPr id="7" name="Imagen 6"/>
          <p:cNvPicPr/>
          <p:nvPr/>
        </p:nvPicPr>
        <p:blipFill>
          <a:blip r:embed="rId4">
            <a:extLst>
              <a:ext uri="{28A0092B-C50C-407E-A947-70E740481C1C}">
                <a14:useLocalDpi xmlns:a14="http://schemas.microsoft.com/office/drawing/2010/main" val="0"/>
              </a:ext>
            </a:extLst>
          </a:blip>
          <a:stretch>
            <a:fillRect/>
          </a:stretch>
        </p:blipFill>
        <p:spPr>
          <a:xfrm>
            <a:off x="2608959" y="1661106"/>
            <a:ext cx="840266" cy="1434947"/>
          </a:xfrm>
          <a:prstGeom prst="rect">
            <a:avLst/>
          </a:prstGeom>
        </p:spPr>
      </p:pic>
      <p:pic>
        <p:nvPicPr>
          <p:cNvPr id="8" name="Imagen 24" descr="Player_attack_down_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30794" y="1611596"/>
            <a:ext cx="2675453" cy="2202421"/>
          </a:xfrm>
          <a:prstGeom prst="rect">
            <a:avLst/>
          </a:prstGeom>
          <a:noFill/>
          <a:extLst>
            <a:ext uri="{909E8E84-426E-40DD-AFC4-6F175D3DCCD1}">
              <a14:hiddenFill xmlns:a14="http://schemas.microsoft.com/office/drawing/2010/main">
                <a:solidFill>
                  <a:srgbClr val="FFFFFF"/>
                </a:solidFill>
              </a14:hiddenFill>
            </a:ext>
          </a:extLst>
        </p:spPr>
      </p:pic>
      <p:pic>
        <p:nvPicPr>
          <p:cNvPr id="9" name="Imagen 8"/>
          <p:cNvPicPr/>
          <p:nvPr/>
        </p:nvPicPr>
        <p:blipFill>
          <a:blip r:embed="rId6">
            <a:extLst>
              <a:ext uri="{28A0092B-C50C-407E-A947-70E740481C1C}">
                <a14:useLocalDpi xmlns:a14="http://schemas.microsoft.com/office/drawing/2010/main" val="0"/>
              </a:ext>
            </a:extLst>
          </a:blip>
          <a:stretch>
            <a:fillRect/>
          </a:stretch>
        </p:blipFill>
        <p:spPr>
          <a:xfrm>
            <a:off x="2422669" y="4279809"/>
            <a:ext cx="1212847" cy="1336128"/>
          </a:xfrm>
          <a:prstGeom prst="rect">
            <a:avLst/>
          </a:prstGeom>
        </p:spPr>
      </p:pic>
      <p:pic>
        <p:nvPicPr>
          <p:cNvPr id="10" name="Imagen 9"/>
          <p:cNvPicPr/>
          <p:nvPr/>
        </p:nvPicPr>
        <p:blipFill>
          <a:blip r:embed="rId7">
            <a:extLst>
              <a:ext uri="{28A0092B-C50C-407E-A947-70E740481C1C}">
                <a14:useLocalDpi xmlns:a14="http://schemas.microsoft.com/office/drawing/2010/main" val="0"/>
              </a:ext>
            </a:extLst>
          </a:blip>
          <a:stretch>
            <a:fillRect/>
          </a:stretch>
        </p:blipFill>
        <p:spPr>
          <a:xfrm>
            <a:off x="3518971" y="4053149"/>
            <a:ext cx="1354672" cy="1492933"/>
          </a:xfrm>
          <a:prstGeom prst="rect">
            <a:avLst/>
          </a:prstGeom>
        </p:spPr>
      </p:pic>
      <p:pic>
        <p:nvPicPr>
          <p:cNvPr id="11" name="Imagen 10"/>
          <p:cNvPicPr/>
          <p:nvPr/>
        </p:nvPicPr>
        <p:blipFill>
          <a:blip r:embed="rId8">
            <a:extLst>
              <a:ext uri="{28A0092B-C50C-407E-A947-70E740481C1C}">
                <a14:useLocalDpi xmlns:a14="http://schemas.microsoft.com/office/drawing/2010/main" val="0"/>
              </a:ext>
            </a:extLst>
          </a:blip>
          <a:stretch>
            <a:fillRect/>
          </a:stretch>
        </p:blipFill>
        <p:spPr>
          <a:xfrm>
            <a:off x="4766108" y="4201406"/>
            <a:ext cx="1353857" cy="1492933"/>
          </a:xfrm>
          <a:prstGeom prst="rect">
            <a:avLst/>
          </a:prstGeom>
        </p:spPr>
      </p:pic>
      <p:sp>
        <p:nvSpPr>
          <p:cNvPr id="12" name="CuadroTexto 11">
            <a:extLst>
              <a:ext uri="{FF2B5EF4-FFF2-40B4-BE49-F238E27FC236}">
                <a16:creationId xmlns:a16="http://schemas.microsoft.com/office/drawing/2014/main" xmlns="" id="{FF735D84-2E13-493C-A11A-F2E344A83A27}"/>
              </a:ext>
            </a:extLst>
          </p:cNvPr>
          <p:cNvSpPr txBox="1"/>
          <p:nvPr/>
        </p:nvSpPr>
        <p:spPr>
          <a:xfrm>
            <a:off x="2093366" y="5501304"/>
            <a:ext cx="4737428" cy="1200329"/>
          </a:xfrm>
          <a:prstGeom prst="rect">
            <a:avLst/>
          </a:prstGeom>
          <a:noFill/>
        </p:spPr>
        <p:txBody>
          <a:bodyPr wrap="square" rtlCol="0">
            <a:spAutoFit/>
          </a:bodyPr>
          <a:lstStyle/>
          <a:p>
            <a:r>
              <a:rPr lang="es-MX" dirty="0">
                <a:latin typeface="+mj-lt"/>
              </a:rPr>
              <a:t>Imagen </a:t>
            </a:r>
            <a:r>
              <a:rPr lang="es-MX" dirty="0" smtClean="0">
                <a:latin typeface="+mj-lt"/>
              </a:rPr>
              <a:t>14. Prototipo diseño de enemigos. </a:t>
            </a:r>
            <a:endParaRPr lang="es-MX" dirty="0">
              <a:latin typeface="+mj-lt"/>
            </a:endParaRPr>
          </a:p>
          <a:p>
            <a:r>
              <a:rPr lang="es-MX" dirty="0">
                <a:latin typeface="+mj-lt"/>
              </a:rPr>
              <a:t>Autor: </a:t>
            </a:r>
            <a:r>
              <a:rPr lang="es-MX" dirty="0" smtClean="0">
                <a:latin typeface="+mj-lt"/>
              </a:rPr>
              <a:t>Jeimy Mata </a:t>
            </a:r>
            <a:r>
              <a:rPr lang="es-MX" dirty="0" err="1" smtClean="0">
                <a:latin typeface="+mj-lt"/>
              </a:rPr>
              <a:t>Diaz</a:t>
            </a:r>
            <a:r>
              <a:rPr lang="es-MX" dirty="0" smtClean="0">
                <a:latin typeface="+mj-lt"/>
              </a:rPr>
              <a:t> </a:t>
            </a:r>
            <a:r>
              <a:rPr lang="es-MX" dirty="0">
                <a:latin typeface="+mj-lt"/>
              </a:rPr>
              <a:t>(</a:t>
            </a:r>
            <a:r>
              <a:rPr lang="es-MX" dirty="0" smtClean="0">
                <a:latin typeface="+mj-lt"/>
              </a:rPr>
              <a:t>2019).</a:t>
            </a:r>
          </a:p>
          <a:p>
            <a:r>
              <a:rPr lang="es-MX" dirty="0" smtClean="0">
                <a:latin typeface="+mj-lt"/>
              </a:rPr>
              <a:t>GameMaker.co</a:t>
            </a:r>
            <a:endParaRPr lang="es-MX" dirty="0">
              <a:latin typeface="+mj-lt"/>
            </a:endParaRPr>
          </a:p>
          <a:p>
            <a:endParaRPr lang="es-MX" dirty="0">
              <a:latin typeface="+mj-lt"/>
            </a:endParaRPr>
          </a:p>
        </p:txBody>
      </p:sp>
      <p:sp>
        <p:nvSpPr>
          <p:cNvPr id="13" name="CuadroTexto 12">
            <a:extLst>
              <a:ext uri="{FF2B5EF4-FFF2-40B4-BE49-F238E27FC236}">
                <a16:creationId xmlns:a16="http://schemas.microsoft.com/office/drawing/2014/main" xmlns="" id="{FF735D84-2E13-493C-A11A-F2E344A83A27}"/>
              </a:ext>
            </a:extLst>
          </p:cNvPr>
          <p:cNvSpPr txBox="1"/>
          <p:nvPr/>
        </p:nvSpPr>
        <p:spPr>
          <a:xfrm>
            <a:off x="5338846" y="3035495"/>
            <a:ext cx="3555208" cy="1200329"/>
          </a:xfrm>
          <a:prstGeom prst="rect">
            <a:avLst/>
          </a:prstGeom>
          <a:noFill/>
        </p:spPr>
        <p:txBody>
          <a:bodyPr wrap="square" rtlCol="0">
            <a:spAutoFit/>
          </a:bodyPr>
          <a:lstStyle/>
          <a:p>
            <a:r>
              <a:rPr lang="es-MX" dirty="0">
                <a:latin typeface="+mj-lt"/>
              </a:rPr>
              <a:t>Imagen </a:t>
            </a:r>
            <a:r>
              <a:rPr lang="es-MX" dirty="0" smtClean="0">
                <a:latin typeface="+mj-lt"/>
              </a:rPr>
              <a:t>13. Prototipo diseño jugador con espada. </a:t>
            </a:r>
            <a:endParaRPr lang="es-MX" dirty="0">
              <a:latin typeface="+mj-lt"/>
            </a:endParaRPr>
          </a:p>
          <a:p>
            <a:r>
              <a:rPr lang="es-MX" dirty="0">
                <a:latin typeface="+mj-lt"/>
              </a:rPr>
              <a:t>Autor: </a:t>
            </a:r>
            <a:r>
              <a:rPr lang="es-MX" dirty="0" smtClean="0">
                <a:latin typeface="+mj-lt"/>
              </a:rPr>
              <a:t>Jeimy Mata </a:t>
            </a:r>
            <a:r>
              <a:rPr lang="es-MX" dirty="0" err="1" smtClean="0">
                <a:latin typeface="+mj-lt"/>
              </a:rPr>
              <a:t>Diaz</a:t>
            </a:r>
            <a:r>
              <a:rPr lang="es-MX" dirty="0" smtClean="0">
                <a:latin typeface="+mj-lt"/>
              </a:rPr>
              <a:t> </a:t>
            </a:r>
            <a:r>
              <a:rPr lang="es-MX" dirty="0">
                <a:latin typeface="+mj-lt"/>
              </a:rPr>
              <a:t>(</a:t>
            </a:r>
            <a:r>
              <a:rPr lang="es-MX" dirty="0" smtClean="0">
                <a:latin typeface="+mj-lt"/>
              </a:rPr>
              <a:t>2019).</a:t>
            </a:r>
            <a:endParaRPr lang="es-MX" dirty="0">
              <a:latin typeface="+mj-lt"/>
            </a:endParaRPr>
          </a:p>
          <a:p>
            <a:r>
              <a:rPr lang="es-MX" dirty="0" smtClean="0">
                <a:latin typeface="+mj-lt"/>
              </a:rPr>
              <a:t>GameMaker.co</a:t>
            </a:r>
            <a:endParaRPr lang="es-MX" dirty="0">
              <a:latin typeface="+mj-lt"/>
            </a:endParaRPr>
          </a:p>
        </p:txBody>
      </p:sp>
      <p:pic>
        <p:nvPicPr>
          <p:cNvPr id="14" name="Picture 4" descr="Imagen relacionada"/>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289856" y="6142507"/>
            <a:ext cx="1667148" cy="694645"/>
          </a:xfrm>
          <a:prstGeom prst="rect">
            <a:avLst/>
          </a:prstGeom>
          <a:noFill/>
          <a:extLst>
            <a:ext uri="{909E8E84-426E-40DD-AFC4-6F175D3DCCD1}">
              <a14:hiddenFill xmlns:a14="http://schemas.microsoft.com/office/drawing/2010/main">
                <a:solidFill>
                  <a:srgbClr val="FFFFFF"/>
                </a:solidFill>
              </a14:hiddenFill>
            </a:ext>
          </a:extLst>
        </p:spPr>
      </p:pic>
      <p:pic>
        <p:nvPicPr>
          <p:cNvPr id="15" name="Imagen 14" descr="C:\Users\Jeimy Mata\AppData\Local\Microsoft\Windows\INetCache\Content.Word\Player_attack_left_4.png"/>
          <p:cNvPicPr/>
          <p:nvPr/>
        </p:nvPicPr>
        <p:blipFill>
          <a:blip r:embed="rId10">
            <a:extLst>
              <a:ext uri="{28A0092B-C50C-407E-A947-70E740481C1C}">
                <a14:useLocalDpi xmlns:a14="http://schemas.microsoft.com/office/drawing/2010/main" val="0"/>
              </a:ext>
            </a:extLst>
          </a:blip>
          <a:srcRect/>
          <a:stretch>
            <a:fillRect/>
          </a:stretch>
        </p:blipFill>
        <p:spPr bwMode="auto">
          <a:xfrm>
            <a:off x="4224628" y="716015"/>
            <a:ext cx="2843652" cy="2301633"/>
          </a:xfrm>
          <a:prstGeom prst="rect">
            <a:avLst/>
          </a:prstGeom>
          <a:noFill/>
          <a:ln>
            <a:noFill/>
          </a:ln>
        </p:spPr>
      </p:pic>
      <p:pic>
        <p:nvPicPr>
          <p:cNvPr id="16" name="Imagen 15" descr="C:\Users\Jeimy Mata\AppData\Local\Microsoft\Windows\INetCache\Content.Word\Player_attack_left_3.png"/>
          <p:cNvPicPr/>
          <p:nvPr/>
        </p:nvPicPr>
        <p:blipFill>
          <a:blip r:embed="rId11">
            <a:extLst>
              <a:ext uri="{28A0092B-C50C-407E-A947-70E740481C1C}">
                <a14:useLocalDpi xmlns:a14="http://schemas.microsoft.com/office/drawing/2010/main" val="0"/>
              </a:ext>
            </a:extLst>
          </a:blip>
          <a:srcRect/>
          <a:stretch>
            <a:fillRect/>
          </a:stretch>
        </p:blipFill>
        <p:spPr bwMode="auto">
          <a:xfrm>
            <a:off x="5253040" y="706531"/>
            <a:ext cx="2796512" cy="2300241"/>
          </a:xfrm>
          <a:prstGeom prst="rect">
            <a:avLst/>
          </a:prstGeom>
          <a:noFill/>
          <a:ln>
            <a:noFill/>
          </a:ln>
        </p:spPr>
      </p:pic>
    </p:spTree>
    <p:extLst>
      <p:ext uri="{BB962C8B-B14F-4D97-AF65-F5344CB8AC3E}">
        <p14:creationId xmlns:p14="http://schemas.microsoft.com/office/powerpoint/2010/main" val="364737036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251520" y="764704"/>
            <a:ext cx="8696537" cy="5509200"/>
          </a:xfrm>
          <a:prstGeom prst="rect">
            <a:avLst/>
          </a:prstGeom>
        </p:spPr>
        <p:txBody>
          <a:bodyPr wrap="square">
            <a:spAutoFit/>
          </a:bodyPr>
          <a:lstStyle/>
          <a:p>
            <a:pPr algn="ctr"/>
            <a:r>
              <a:rPr lang="es-CO" sz="3600" b="1" dirty="0">
                <a:latin typeface="+mj-lt"/>
              </a:rPr>
              <a:t>BATALANDIA</a:t>
            </a:r>
            <a:endParaRPr lang="es-CO" sz="3600" dirty="0">
              <a:latin typeface="+mj-lt"/>
            </a:endParaRPr>
          </a:p>
          <a:p>
            <a:pPr algn="ctr"/>
            <a:r>
              <a:rPr lang="es-CO" sz="2400" b="1" dirty="0">
                <a:latin typeface="+mj-lt"/>
              </a:rPr>
              <a:t> </a:t>
            </a:r>
            <a:endParaRPr lang="es-CO" sz="2400" dirty="0">
              <a:latin typeface="+mj-lt"/>
            </a:endParaRPr>
          </a:p>
          <a:p>
            <a:pPr algn="ctr"/>
            <a:r>
              <a:rPr lang="es-CO" sz="2800" b="1" i="1" dirty="0">
                <a:latin typeface="+mj-lt"/>
              </a:rPr>
              <a:t>Personajes</a:t>
            </a:r>
            <a:endParaRPr lang="es-CO" sz="2800" dirty="0">
              <a:latin typeface="+mj-lt"/>
            </a:endParaRPr>
          </a:p>
          <a:p>
            <a:pPr algn="ctr"/>
            <a:endParaRPr lang="es-CO" sz="2400" dirty="0">
              <a:latin typeface="+mj-lt"/>
            </a:endParaRPr>
          </a:p>
          <a:p>
            <a:pPr algn="ctr"/>
            <a:r>
              <a:rPr lang="es-CO" sz="2400" b="1" dirty="0">
                <a:latin typeface="+mj-lt"/>
              </a:rPr>
              <a:t>P</a:t>
            </a:r>
            <a:r>
              <a:rPr lang="es-CO" sz="2400" dirty="0">
                <a:latin typeface="+mj-lt"/>
              </a:rPr>
              <a:t>: Principal, Andy Magueyero (Nectarívoro)</a:t>
            </a:r>
          </a:p>
          <a:p>
            <a:pPr algn="ctr"/>
            <a:r>
              <a:rPr lang="es-CO" sz="2400" b="1" dirty="0">
                <a:latin typeface="+mj-lt"/>
              </a:rPr>
              <a:t>I</a:t>
            </a:r>
            <a:r>
              <a:rPr lang="es-CO" sz="2400" dirty="0">
                <a:latin typeface="+mj-lt"/>
              </a:rPr>
              <a:t>: Chef </a:t>
            </a:r>
            <a:r>
              <a:rPr lang="es-CO" sz="2400" dirty="0" err="1">
                <a:latin typeface="+mj-lt"/>
              </a:rPr>
              <a:t>Gus</a:t>
            </a:r>
            <a:r>
              <a:rPr lang="es-CO" sz="2400" dirty="0">
                <a:latin typeface="+mj-lt"/>
              </a:rPr>
              <a:t> Nevado (insectívoro)</a:t>
            </a:r>
          </a:p>
          <a:p>
            <a:pPr algn="ctr"/>
            <a:r>
              <a:rPr lang="es-CO" sz="2400" b="1" dirty="0">
                <a:latin typeface="+mj-lt"/>
              </a:rPr>
              <a:t>F</a:t>
            </a:r>
            <a:r>
              <a:rPr lang="es-CO" sz="2400" dirty="0">
                <a:latin typeface="+mj-lt"/>
              </a:rPr>
              <a:t>: Campesino o agrónomo el Viejo Artibeus (frugívoro)</a:t>
            </a:r>
          </a:p>
          <a:p>
            <a:pPr algn="ctr"/>
            <a:r>
              <a:rPr lang="es-CO" sz="2400" b="1" dirty="0">
                <a:latin typeface="+mj-lt"/>
              </a:rPr>
              <a:t>H</a:t>
            </a:r>
            <a:r>
              <a:rPr lang="es-CO" sz="2400" dirty="0">
                <a:latin typeface="+mj-lt"/>
              </a:rPr>
              <a:t>: Catadora de vinos Marie </a:t>
            </a:r>
            <a:r>
              <a:rPr lang="es-CO" sz="2400" dirty="0" err="1">
                <a:latin typeface="+mj-lt"/>
              </a:rPr>
              <a:t>Desmon</a:t>
            </a:r>
            <a:r>
              <a:rPr lang="es-CO" sz="2400" dirty="0">
                <a:latin typeface="+mj-lt"/>
              </a:rPr>
              <a:t> (hematófago)</a:t>
            </a:r>
          </a:p>
          <a:p>
            <a:pPr algn="ctr"/>
            <a:r>
              <a:rPr lang="es-CO" sz="2400" b="1" dirty="0">
                <a:latin typeface="+mj-lt"/>
              </a:rPr>
              <a:t>C</a:t>
            </a:r>
            <a:r>
              <a:rPr lang="es-CO" sz="2400" dirty="0">
                <a:latin typeface="+mj-lt"/>
              </a:rPr>
              <a:t>: Carnicero Jack </a:t>
            </a:r>
            <a:r>
              <a:rPr lang="es-CO" sz="2400" dirty="0" err="1">
                <a:latin typeface="+mj-lt"/>
              </a:rPr>
              <a:t>Spectra</a:t>
            </a:r>
            <a:r>
              <a:rPr lang="es-CO" sz="2400" dirty="0">
                <a:latin typeface="+mj-lt"/>
              </a:rPr>
              <a:t> (carnívoro) </a:t>
            </a:r>
          </a:p>
          <a:p>
            <a:pPr algn="ctr"/>
            <a:r>
              <a:rPr lang="es-CO" sz="2400" b="1" dirty="0">
                <a:latin typeface="+mj-lt"/>
              </a:rPr>
              <a:t>IC</a:t>
            </a:r>
            <a:r>
              <a:rPr lang="es-CO" sz="2400" dirty="0">
                <a:latin typeface="+mj-lt"/>
              </a:rPr>
              <a:t>: Pescador Pablo </a:t>
            </a:r>
            <a:r>
              <a:rPr lang="es-CO" sz="2400" dirty="0" err="1">
                <a:latin typeface="+mj-lt"/>
              </a:rPr>
              <a:t>Noctilio</a:t>
            </a:r>
            <a:r>
              <a:rPr lang="es-CO" sz="2400" dirty="0">
                <a:latin typeface="+mj-lt"/>
              </a:rPr>
              <a:t> (</a:t>
            </a:r>
            <a:r>
              <a:rPr lang="es-CO" sz="2400" dirty="0" err="1">
                <a:latin typeface="+mj-lt"/>
              </a:rPr>
              <a:t>ictiofago</a:t>
            </a:r>
            <a:r>
              <a:rPr lang="es-CO" sz="2400" dirty="0">
                <a:latin typeface="+mj-lt"/>
              </a:rPr>
              <a:t>)</a:t>
            </a:r>
          </a:p>
          <a:p>
            <a:pPr algn="ctr"/>
            <a:r>
              <a:rPr lang="es-CO" sz="2400" b="1" dirty="0">
                <a:latin typeface="+mj-lt"/>
              </a:rPr>
              <a:t>N</a:t>
            </a:r>
            <a:r>
              <a:rPr lang="es-CO" sz="2400" dirty="0">
                <a:latin typeface="+mj-lt"/>
              </a:rPr>
              <a:t>: </a:t>
            </a:r>
            <a:r>
              <a:rPr lang="es-CO" sz="2400" dirty="0" err="1">
                <a:latin typeface="+mj-lt"/>
              </a:rPr>
              <a:t>Chloé</a:t>
            </a:r>
            <a:r>
              <a:rPr lang="es-CO" sz="2400" dirty="0">
                <a:latin typeface="+mj-lt"/>
              </a:rPr>
              <a:t> </a:t>
            </a:r>
            <a:r>
              <a:rPr lang="es-CO" sz="2400" dirty="0" err="1">
                <a:latin typeface="+mj-lt"/>
              </a:rPr>
              <a:t>Menog</a:t>
            </a:r>
            <a:r>
              <a:rPr lang="es-CO" sz="2400" dirty="0">
                <a:latin typeface="+mj-lt"/>
              </a:rPr>
              <a:t> Aviador (Nectarívoro)</a:t>
            </a:r>
          </a:p>
          <a:p>
            <a:pPr algn="ctr"/>
            <a:r>
              <a:rPr lang="es-CO" sz="2400" b="1" dirty="0">
                <a:latin typeface="+mj-lt"/>
              </a:rPr>
              <a:t>D</a:t>
            </a:r>
            <a:r>
              <a:rPr lang="es-CO" sz="2400" dirty="0">
                <a:latin typeface="+mj-lt"/>
              </a:rPr>
              <a:t>: </a:t>
            </a:r>
            <a:r>
              <a:rPr lang="es-CO" sz="2400" dirty="0" err="1">
                <a:latin typeface="+mj-lt"/>
              </a:rPr>
              <a:t>Tod</a:t>
            </a:r>
            <a:r>
              <a:rPr lang="es-CO" sz="2400" dirty="0">
                <a:latin typeface="+mj-lt"/>
              </a:rPr>
              <a:t> </a:t>
            </a:r>
            <a:r>
              <a:rPr lang="es-CO" sz="2400" dirty="0" err="1">
                <a:latin typeface="+mj-lt"/>
              </a:rPr>
              <a:t>Albiventris</a:t>
            </a:r>
            <a:r>
              <a:rPr lang="es-CO" sz="2400" dirty="0">
                <a:latin typeface="+mj-lt"/>
              </a:rPr>
              <a:t> Director (ictiófago) </a:t>
            </a:r>
          </a:p>
          <a:p>
            <a:pPr algn="ctr"/>
            <a:r>
              <a:rPr lang="en-US" sz="2400" b="1" dirty="0">
                <a:latin typeface="+mj-lt"/>
              </a:rPr>
              <a:t>E</a:t>
            </a:r>
            <a:r>
              <a:rPr lang="en-US" sz="2400" dirty="0">
                <a:latin typeface="+mj-lt"/>
              </a:rPr>
              <a:t>: Extras… (</a:t>
            </a:r>
            <a:r>
              <a:rPr lang="en-US" sz="2400" dirty="0" err="1">
                <a:latin typeface="+mj-lt"/>
              </a:rPr>
              <a:t>murciélagos</a:t>
            </a:r>
            <a:r>
              <a:rPr lang="en-US" sz="2400" dirty="0">
                <a:latin typeface="+mj-lt"/>
              </a:rPr>
              <a:t> que </a:t>
            </a:r>
            <a:r>
              <a:rPr lang="en-US" sz="2400" dirty="0" err="1">
                <a:latin typeface="+mj-lt"/>
              </a:rPr>
              <a:t>opinan</a:t>
            </a:r>
            <a:r>
              <a:rPr lang="en-US" sz="2400" dirty="0">
                <a:latin typeface="+mj-lt"/>
              </a:rPr>
              <a:t> </a:t>
            </a:r>
            <a:r>
              <a:rPr lang="en-US" sz="2400" dirty="0" err="1">
                <a:latin typeface="+mj-lt"/>
              </a:rPr>
              <a:t>en</a:t>
            </a:r>
            <a:r>
              <a:rPr lang="en-US" sz="2400" dirty="0">
                <a:latin typeface="+mj-lt"/>
              </a:rPr>
              <a:t> la </a:t>
            </a:r>
            <a:r>
              <a:rPr lang="en-US" sz="2400" dirty="0" err="1">
                <a:latin typeface="+mj-lt"/>
              </a:rPr>
              <a:t>mayoría</a:t>
            </a:r>
            <a:r>
              <a:rPr lang="en-US" sz="2400" dirty="0">
                <a:latin typeface="+mj-lt"/>
              </a:rPr>
              <a:t> de </a:t>
            </a:r>
            <a:r>
              <a:rPr lang="en-US" sz="2400" dirty="0" err="1">
                <a:latin typeface="+mj-lt"/>
              </a:rPr>
              <a:t>situaciones</a:t>
            </a:r>
            <a:r>
              <a:rPr lang="en-US" sz="2400" dirty="0">
                <a:latin typeface="+mj-lt"/>
              </a:rPr>
              <a:t> </a:t>
            </a:r>
            <a:r>
              <a:rPr lang="en-US" sz="2400" dirty="0" err="1">
                <a:latin typeface="+mj-lt"/>
              </a:rPr>
              <a:t>en</a:t>
            </a:r>
            <a:r>
              <a:rPr lang="en-US" sz="2400" dirty="0">
                <a:latin typeface="+mj-lt"/>
              </a:rPr>
              <a:t> multitudes)</a:t>
            </a:r>
            <a:endParaRPr lang="es-MX" sz="2400" dirty="0">
              <a:latin typeface="+mj-lt"/>
            </a:endParaRPr>
          </a:p>
        </p:txBody>
      </p:sp>
    </p:spTree>
    <p:extLst>
      <p:ext uri="{BB962C8B-B14F-4D97-AF65-F5344CB8AC3E}">
        <p14:creationId xmlns:p14="http://schemas.microsoft.com/office/powerpoint/2010/main" val="155269223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rotWithShape="1">
          <a:blip r:embed="rId2" cstate="print">
            <a:extLst>
              <a:ext uri="{28A0092B-C50C-407E-A947-70E740481C1C}">
                <a14:useLocalDpi xmlns:a14="http://schemas.microsoft.com/office/drawing/2010/main" val="0"/>
              </a:ext>
            </a:extLst>
          </a:blip>
          <a:srcRect r="10407" b="18952"/>
          <a:stretch/>
        </p:blipFill>
        <p:spPr>
          <a:xfrm rot="5400000">
            <a:off x="1486687" y="-1118535"/>
            <a:ext cx="6206122" cy="8676456"/>
          </a:xfrm>
          <a:prstGeom prst="rect">
            <a:avLst/>
          </a:prstGeom>
        </p:spPr>
      </p:pic>
    </p:spTree>
    <p:extLst>
      <p:ext uri="{BB962C8B-B14F-4D97-AF65-F5344CB8AC3E}">
        <p14:creationId xmlns:p14="http://schemas.microsoft.com/office/powerpoint/2010/main" val="22425583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rotWithShape="1">
          <a:blip r:embed="rId2" cstate="print">
            <a:extLst>
              <a:ext uri="{28A0092B-C50C-407E-A947-70E740481C1C}">
                <a14:useLocalDpi xmlns:a14="http://schemas.microsoft.com/office/drawing/2010/main" val="0"/>
              </a:ext>
            </a:extLst>
          </a:blip>
          <a:srcRect r="10407" b="18666"/>
          <a:stretch/>
        </p:blipFill>
        <p:spPr>
          <a:xfrm rot="5400000">
            <a:off x="1538573" y="-1098412"/>
            <a:ext cx="6030343" cy="8460432"/>
          </a:xfrm>
          <a:prstGeom prst="rect">
            <a:avLst/>
          </a:prstGeom>
        </p:spPr>
      </p:pic>
    </p:spTree>
    <p:extLst>
      <p:ext uri="{BB962C8B-B14F-4D97-AF65-F5344CB8AC3E}">
        <p14:creationId xmlns:p14="http://schemas.microsoft.com/office/powerpoint/2010/main" val="498958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idx="1"/>
          </p:nvPr>
        </p:nvSpPr>
        <p:spPr/>
        <p:txBody>
          <a:bodyPr/>
          <a:lstStyle/>
          <a:p>
            <a:pPr algn="ctr" defTabSz="457200" fontAlgn="auto">
              <a:spcBef>
                <a:spcPts val="0"/>
              </a:spcBef>
              <a:spcAft>
                <a:spcPts val="0"/>
              </a:spcAft>
            </a:pPr>
            <a:r>
              <a:rPr lang="es-ES_tradnl" b="1" dirty="0">
                <a:solidFill>
                  <a:prstClr val="black"/>
                </a:solidFill>
              </a:rPr>
              <a:t>Jeimy </a:t>
            </a:r>
            <a:r>
              <a:rPr lang="es-ES_tradnl" b="1" dirty="0" err="1">
                <a:solidFill>
                  <a:prstClr val="black"/>
                </a:solidFill>
              </a:rPr>
              <a:t>Juliet</a:t>
            </a:r>
            <a:r>
              <a:rPr lang="es-ES_tradnl" b="1" dirty="0">
                <a:solidFill>
                  <a:prstClr val="black"/>
                </a:solidFill>
              </a:rPr>
              <a:t> Mata </a:t>
            </a:r>
            <a:r>
              <a:rPr lang="es-ES_tradnl" b="1" dirty="0" err="1">
                <a:solidFill>
                  <a:prstClr val="black"/>
                </a:solidFill>
              </a:rPr>
              <a:t>Diaz</a:t>
            </a:r>
            <a:endParaRPr lang="es-MX" dirty="0">
              <a:solidFill>
                <a:prstClr val="black"/>
              </a:solidFill>
            </a:endParaRPr>
          </a:p>
          <a:p>
            <a:pPr algn="ctr" defTabSz="457200" fontAlgn="auto">
              <a:spcBef>
                <a:spcPts val="0"/>
              </a:spcBef>
              <a:spcAft>
                <a:spcPts val="0"/>
              </a:spcAft>
            </a:pPr>
            <a:r>
              <a:rPr lang="es-MX" b="1" dirty="0">
                <a:solidFill>
                  <a:prstClr val="black"/>
                </a:solidFill>
              </a:rPr>
              <a:t>Universidad Santo </a:t>
            </a:r>
            <a:r>
              <a:rPr lang="es-MX" b="1" dirty="0" smtClean="0">
                <a:solidFill>
                  <a:prstClr val="black"/>
                </a:solidFill>
              </a:rPr>
              <a:t>Tomás </a:t>
            </a:r>
            <a:r>
              <a:rPr lang="es-MX" b="1" dirty="0">
                <a:solidFill>
                  <a:prstClr val="black"/>
                </a:solidFill>
              </a:rPr>
              <a:t>, Colombia</a:t>
            </a:r>
            <a:endParaRPr lang="es-MX" dirty="0">
              <a:solidFill>
                <a:prstClr val="black"/>
              </a:solidFill>
            </a:endParaRPr>
          </a:p>
          <a:p>
            <a:pPr algn="ctr" defTabSz="457200">
              <a:spcBef>
                <a:spcPts val="0"/>
              </a:spcBef>
              <a:spcAft>
                <a:spcPts val="0"/>
              </a:spcAft>
            </a:pPr>
            <a:r>
              <a:rPr lang="es-MX" u="sng" dirty="0">
                <a:solidFill>
                  <a:prstClr val="black"/>
                </a:solidFill>
              </a:rPr>
              <a:t>Jeimymata@usantotomas.edu.co </a:t>
            </a:r>
            <a:endParaRPr lang="es-MX" u="sng" dirty="0" smtClean="0">
              <a:solidFill>
                <a:prstClr val="black"/>
              </a:solidFill>
            </a:endParaRPr>
          </a:p>
          <a:p>
            <a:pPr algn="ctr" defTabSz="457200">
              <a:spcBef>
                <a:spcPts val="0"/>
              </a:spcBef>
              <a:spcAft>
                <a:spcPts val="0"/>
              </a:spcAft>
            </a:pPr>
            <a:r>
              <a:rPr lang="es-MX" u="sng" dirty="0" smtClean="0">
                <a:solidFill>
                  <a:prstClr val="black"/>
                </a:solidFill>
              </a:rPr>
              <a:t>jeimmd@Gmail.com</a:t>
            </a:r>
            <a:endParaRPr lang="es-MX" u="sng" dirty="0">
              <a:solidFill>
                <a:prstClr val="black"/>
              </a:solidFill>
            </a:endParaRPr>
          </a:p>
          <a:p>
            <a:endParaRPr lang="es-CO" dirty="0"/>
          </a:p>
        </p:txBody>
      </p:sp>
      <p:pic>
        <p:nvPicPr>
          <p:cNvPr id="4" name="Picture 4" descr="Resultado de imagen para universidad santo tomas 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1613" y="1844824"/>
            <a:ext cx="5831250" cy="25602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558276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8650" y="365127"/>
            <a:ext cx="7886700" cy="975642"/>
          </a:xfrm>
        </p:spPr>
        <p:txBody>
          <a:bodyPr/>
          <a:lstStyle/>
          <a:p>
            <a:r>
              <a:rPr lang="es-CO" dirty="0"/>
              <a:t>INTRODUCCIÓN</a:t>
            </a:r>
          </a:p>
        </p:txBody>
      </p:sp>
      <p:sp>
        <p:nvSpPr>
          <p:cNvPr id="3" name="Marcador de contenido 2"/>
          <p:cNvSpPr>
            <a:spLocks noGrp="1"/>
          </p:cNvSpPr>
          <p:nvPr>
            <p:ph idx="1"/>
          </p:nvPr>
        </p:nvSpPr>
        <p:spPr>
          <a:xfrm>
            <a:off x="628650" y="1340768"/>
            <a:ext cx="7886700" cy="4836195"/>
          </a:xfrm>
        </p:spPr>
        <p:txBody>
          <a:bodyPr>
            <a:normAutofit/>
          </a:bodyPr>
          <a:lstStyle/>
          <a:p>
            <a:pPr algn="just"/>
            <a:r>
              <a:rPr lang="es-CO" sz="2000" dirty="0">
                <a:latin typeface="+mj-lt"/>
              </a:rPr>
              <a:t>La divulgación de información y conocimiento se ha mantenido netamente ligada a una metodología propia de generaciones pasadas, sin embargo, la nueva generación de niños busca adquirir información partiendo de metodologías dinámicas y novedosas que en muchas ocasiones pueden llegar a representar todo un reto.</a:t>
            </a:r>
          </a:p>
          <a:p>
            <a:pPr algn="just"/>
            <a:r>
              <a:rPr lang="es-CO" sz="2000" dirty="0">
                <a:latin typeface="+mj-lt"/>
              </a:rPr>
              <a:t>La presente investigación busca divulgar los resultados obtenidos a través de la investigación de campo realizada en tres escuelas primarias de la ciudad de Guanajuato, así mismo se pretende comunicar los hallazgos reflejados por medio de la misma y su impacto. Lo cual es referente generacional con respecto a la percepción que se tiene de la nueva generación de niños.</a:t>
            </a:r>
          </a:p>
          <a:p>
            <a:pPr algn="just"/>
            <a:r>
              <a:rPr lang="es-CO" sz="2000" dirty="0">
                <a:latin typeface="+mj-lt"/>
              </a:rPr>
              <a:t>Como resultado final de la investigación, se genera un prototipo de guion para la creación de un cómic, el cual condensara toda la información recolectada con respecto al tema principal de la investigación, que son los quirópteros del estado de Guanajuato, en búsqueda de un impacto social y de aprendizaje</a:t>
            </a:r>
            <a:r>
              <a:rPr lang="es-MX" sz="2000" dirty="0" smtClean="0">
                <a:latin typeface="+mj-lt"/>
              </a:rPr>
              <a:t>.  </a:t>
            </a:r>
            <a:endParaRPr lang="es-MX" sz="2000" dirty="0">
              <a:latin typeface="+mj-lt"/>
            </a:endParaRPr>
          </a:p>
          <a:p>
            <a:endParaRPr lang="es-CO" dirty="0"/>
          </a:p>
        </p:txBody>
      </p:sp>
    </p:spTree>
    <p:extLst>
      <p:ext uri="{BB962C8B-B14F-4D97-AF65-F5344CB8AC3E}">
        <p14:creationId xmlns:p14="http://schemas.microsoft.com/office/powerpoint/2010/main" val="3451011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O" dirty="0"/>
              <a:t>Murciélagos</a:t>
            </a:r>
          </a:p>
        </p:txBody>
      </p:sp>
      <p:sp>
        <p:nvSpPr>
          <p:cNvPr id="3" name="Marcador de contenido 2"/>
          <p:cNvSpPr>
            <a:spLocks noGrp="1"/>
          </p:cNvSpPr>
          <p:nvPr>
            <p:ph idx="1"/>
          </p:nvPr>
        </p:nvSpPr>
        <p:spPr/>
        <p:txBody>
          <a:bodyPr>
            <a:noAutofit/>
          </a:bodyPr>
          <a:lstStyle/>
          <a:p>
            <a:pPr algn="just"/>
            <a:r>
              <a:rPr lang="es-CO" sz="2400" dirty="0">
                <a:latin typeface="+mj-lt"/>
              </a:rPr>
              <a:t>Para el año 2005 se registraron 17 especies propias de la colección del museo de Historia Nacional Alfredo </a:t>
            </a:r>
            <a:r>
              <a:rPr lang="es-CO" sz="2400" dirty="0" err="1">
                <a:latin typeface="+mj-lt"/>
              </a:rPr>
              <a:t>Dugès</a:t>
            </a:r>
            <a:r>
              <a:rPr lang="es-CO" sz="2400" dirty="0">
                <a:latin typeface="+mj-lt"/>
              </a:rPr>
              <a:t>, (Sánchez y Magaña, 2008). Adicional a esto en la Colección Nacional de Mamíferos del Instituto de Biología de la UNAM, (Sánchez et al., 2009) se agregan ocho nuevos registros de murciélagos y recientemente, (Magaña, G., Charre, F., Hernández, R., Iglesias, J., Chávez, B., Bolaños, R., </a:t>
            </a:r>
            <a:r>
              <a:rPr lang="es-CO" sz="2400" dirty="0" err="1">
                <a:latin typeface="+mj-lt"/>
              </a:rPr>
              <a:t>Cecaira</a:t>
            </a:r>
            <a:r>
              <a:rPr lang="es-CO" sz="2400" dirty="0">
                <a:latin typeface="+mj-lt"/>
              </a:rPr>
              <a:t>, R., Sánchez, V., y Botello, F. 2010) se añadieron cuatro registros más, para tener una totalidad de 29 especies para el estado. (Magaña, G. et al, 2010)</a:t>
            </a:r>
          </a:p>
          <a:p>
            <a:pPr algn="just"/>
            <a:endParaRPr lang="es-CO" sz="2600" dirty="0"/>
          </a:p>
        </p:txBody>
      </p:sp>
    </p:spTree>
    <p:extLst>
      <p:ext uri="{BB962C8B-B14F-4D97-AF65-F5344CB8AC3E}">
        <p14:creationId xmlns:p14="http://schemas.microsoft.com/office/powerpoint/2010/main" val="7792252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39552" y="764704"/>
            <a:ext cx="3816424" cy="4965958"/>
          </a:xfrm>
        </p:spPr>
        <p:txBody>
          <a:bodyPr>
            <a:noAutofit/>
          </a:bodyPr>
          <a:lstStyle/>
          <a:p>
            <a:pPr algn="just"/>
            <a:r>
              <a:rPr lang="es-CO" sz="2600" dirty="0"/>
              <a:t>Los murciélagos o quirópteros cuentan con una muy variada alimentación por lo cual ello define la familia a la que pertenecen, es por esta variedad alimenticia que los murciélagos cuentan con varias adaptaciones a nivel morfológico, fisiológico y ecológico. (Hernández, A., 2012).</a:t>
            </a:r>
          </a:p>
        </p:txBody>
      </p:sp>
      <p:pic>
        <p:nvPicPr>
          <p:cNvPr id="5" name="Picture 4" descr="Resultado de imagen para murcielago magueyero"/>
          <p:cNvPicPr>
            <a:picLocks noGrp="1" noChangeAspect="1" noChangeArrowheads="1"/>
          </p:cNvPicPr>
          <p:nvPr>
            <p:ph type="pic" idx="1"/>
          </p:nvPr>
        </p:nvPicPr>
        <p:blipFill>
          <a:blip r:embed="rId2" cstate="print">
            <a:extLst>
              <a:ext uri="{28A0092B-C50C-407E-A947-70E740481C1C}">
                <a14:useLocalDpi xmlns:a14="http://schemas.microsoft.com/office/drawing/2010/main" val="0"/>
              </a:ext>
            </a:extLst>
          </a:blip>
          <a:srcRect t="12175" b="12175"/>
          <a:stretch>
            <a:fillRect/>
          </a:stretch>
        </p:blipFill>
        <p:spPr bwMode="auto">
          <a:xfrm>
            <a:off x="4788024" y="764704"/>
            <a:ext cx="3388531" cy="3794919"/>
          </a:xfrm>
          <a:prstGeom prst="rect">
            <a:avLst/>
          </a:prstGeom>
          <a:noFill/>
          <a:extLst>
            <a:ext uri="{909E8E84-426E-40DD-AFC4-6F175D3DCCD1}">
              <a14:hiddenFill xmlns:a14="http://schemas.microsoft.com/office/drawing/2010/main">
                <a:solidFill>
                  <a:srgbClr val="FFFFFF"/>
                </a:solidFill>
              </a14:hiddenFill>
            </a:ext>
          </a:extLst>
        </p:spPr>
      </p:pic>
      <p:sp>
        <p:nvSpPr>
          <p:cNvPr id="6" name="CuadroTexto 5">
            <a:extLst>
              <a:ext uri="{FF2B5EF4-FFF2-40B4-BE49-F238E27FC236}">
                <a16:creationId xmlns:a16="http://schemas.microsoft.com/office/drawing/2014/main" xmlns="" id="{49BA64BE-09CD-404F-9720-0DB9688D515F}"/>
              </a:ext>
            </a:extLst>
          </p:cNvPr>
          <p:cNvSpPr txBox="1"/>
          <p:nvPr/>
        </p:nvSpPr>
        <p:spPr>
          <a:xfrm>
            <a:off x="4499992" y="4559623"/>
            <a:ext cx="3676563" cy="1200329"/>
          </a:xfrm>
          <a:prstGeom prst="rect">
            <a:avLst/>
          </a:prstGeom>
          <a:noFill/>
        </p:spPr>
        <p:txBody>
          <a:bodyPr wrap="square" rtlCol="0">
            <a:spAutoFit/>
          </a:bodyPr>
          <a:lstStyle/>
          <a:p>
            <a:pPr algn="r"/>
            <a:r>
              <a:rPr lang="es-MX" dirty="0">
                <a:latin typeface="+mn-lt"/>
              </a:rPr>
              <a:t>Imagen </a:t>
            </a:r>
            <a:r>
              <a:rPr lang="es-MX" dirty="0" smtClean="0">
                <a:latin typeface="+mn-lt"/>
              </a:rPr>
              <a:t>1. </a:t>
            </a:r>
            <a:r>
              <a:rPr lang="es-CO" dirty="0" smtClean="0">
                <a:latin typeface="+mn-lt"/>
              </a:rPr>
              <a:t>Murciélago Magueyero </a:t>
            </a:r>
            <a:r>
              <a:rPr lang="es-CO" dirty="0">
                <a:latin typeface="+mn-lt"/>
              </a:rPr>
              <a:t>Menor </a:t>
            </a:r>
            <a:r>
              <a:rPr lang="es-CO" i="1" dirty="0">
                <a:latin typeface="+mn-lt"/>
              </a:rPr>
              <a:t>Leptonycteris </a:t>
            </a:r>
            <a:r>
              <a:rPr lang="es-CO" i="1" dirty="0" err="1">
                <a:latin typeface="+mn-lt"/>
              </a:rPr>
              <a:t>yerbabuenae</a:t>
            </a:r>
            <a:endParaRPr lang="es-CO" dirty="0">
              <a:latin typeface="+mn-lt"/>
            </a:endParaRPr>
          </a:p>
          <a:p>
            <a:pPr algn="r"/>
            <a:r>
              <a:rPr lang="es-MX" dirty="0" smtClean="0">
                <a:latin typeface="+mn-lt"/>
              </a:rPr>
              <a:t>Autor</a:t>
            </a:r>
            <a:r>
              <a:rPr lang="es-MX" dirty="0">
                <a:latin typeface="+mn-lt"/>
              </a:rPr>
              <a:t>: </a:t>
            </a:r>
            <a:r>
              <a:rPr lang="es-CO" dirty="0">
                <a:latin typeface="+mn-lt"/>
              </a:rPr>
              <a:t>Ken </a:t>
            </a:r>
            <a:r>
              <a:rPr lang="es-CO" dirty="0" smtClean="0">
                <a:latin typeface="+mn-lt"/>
              </a:rPr>
              <a:t>Lamberton,2012 www.naturalista.mx</a:t>
            </a:r>
            <a:endParaRPr lang="es-MX" dirty="0">
              <a:latin typeface="+mn-lt"/>
            </a:endParaRPr>
          </a:p>
        </p:txBody>
      </p:sp>
    </p:spTree>
    <p:extLst>
      <p:ext uri="{BB962C8B-B14F-4D97-AF65-F5344CB8AC3E}">
        <p14:creationId xmlns:p14="http://schemas.microsoft.com/office/powerpoint/2010/main" val="23306605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23528" y="1412776"/>
            <a:ext cx="8496944" cy="5328592"/>
          </a:xfrm>
        </p:spPr>
        <p:txBody>
          <a:bodyPr>
            <a:normAutofit/>
          </a:bodyPr>
          <a:lstStyle/>
          <a:p>
            <a:pPr marL="0" indent="0" algn="ctr">
              <a:buNone/>
            </a:pPr>
            <a:endParaRPr lang="es-ES" dirty="0"/>
          </a:p>
          <a:p>
            <a:endParaRPr lang="es-ES" dirty="0"/>
          </a:p>
        </p:txBody>
      </p:sp>
      <p:sp>
        <p:nvSpPr>
          <p:cNvPr id="4" name="CuadroTexto 3">
            <a:extLst>
              <a:ext uri="{FF2B5EF4-FFF2-40B4-BE49-F238E27FC236}">
                <a16:creationId xmlns:a16="http://schemas.microsoft.com/office/drawing/2014/main" xmlns="" id="{49BA64BE-09CD-404F-9720-0DB9688D515F}"/>
              </a:ext>
            </a:extLst>
          </p:cNvPr>
          <p:cNvSpPr txBox="1"/>
          <p:nvPr/>
        </p:nvSpPr>
        <p:spPr>
          <a:xfrm>
            <a:off x="3267422" y="5264040"/>
            <a:ext cx="3120036" cy="1477328"/>
          </a:xfrm>
          <a:prstGeom prst="rect">
            <a:avLst/>
          </a:prstGeom>
          <a:noFill/>
        </p:spPr>
        <p:txBody>
          <a:bodyPr wrap="square" rtlCol="0">
            <a:spAutoFit/>
          </a:bodyPr>
          <a:lstStyle/>
          <a:p>
            <a:r>
              <a:rPr lang="es-MX" dirty="0">
                <a:latin typeface="+mn-lt"/>
              </a:rPr>
              <a:t>Imagen </a:t>
            </a:r>
            <a:r>
              <a:rPr lang="es-MX" dirty="0" smtClean="0">
                <a:latin typeface="+mn-lt"/>
              </a:rPr>
              <a:t>4.  </a:t>
            </a:r>
            <a:r>
              <a:rPr lang="es-MX" dirty="0" err="1" smtClean="0">
                <a:latin typeface="+mn-lt"/>
              </a:rPr>
              <a:t>Desmodus</a:t>
            </a:r>
            <a:r>
              <a:rPr lang="es-MX" dirty="0" smtClean="0">
                <a:latin typeface="+mn-lt"/>
              </a:rPr>
              <a:t> </a:t>
            </a:r>
            <a:r>
              <a:rPr lang="es-MX" dirty="0" err="1" smtClean="0">
                <a:latin typeface="+mn-lt"/>
              </a:rPr>
              <a:t>Rotundus</a:t>
            </a:r>
            <a:endParaRPr lang="es-MX" dirty="0">
              <a:latin typeface="+mn-lt"/>
            </a:endParaRPr>
          </a:p>
          <a:p>
            <a:r>
              <a:rPr lang="es-MX" dirty="0">
                <a:latin typeface="+mn-lt"/>
              </a:rPr>
              <a:t>Autor: </a:t>
            </a:r>
            <a:r>
              <a:rPr lang="es-CO" dirty="0">
                <a:latin typeface="+mn-lt"/>
              </a:rPr>
              <a:t>Arthur </a:t>
            </a:r>
            <a:r>
              <a:rPr lang="es-CO" dirty="0" err="1" smtClean="0">
                <a:latin typeface="+mn-lt"/>
              </a:rPr>
              <a:t>Tahara</a:t>
            </a:r>
            <a:r>
              <a:rPr lang="es-CO" dirty="0" smtClean="0">
                <a:latin typeface="+mn-lt"/>
              </a:rPr>
              <a:t>,</a:t>
            </a:r>
            <a:endParaRPr lang="es-MX" dirty="0">
              <a:latin typeface="+mn-lt"/>
            </a:endParaRPr>
          </a:p>
          <a:p>
            <a:r>
              <a:rPr lang="es-CO" dirty="0">
                <a:latin typeface="+mn-lt"/>
              </a:rPr>
              <a:t>www.naturalista.mx</a:t>
            </a:r>
            <a:endParaRPr lang="es-MX" dirty="0">
              <a:latin typeface="+mn-lt"/>
            </a:endParaRPr>
          </a:p>
          <a:p>
            <a:endParaRPr lang="es-MX" dirty="0">
              <a:latin typeface="+mn-lt"/>
            </a:endParaRPr>
          </a:p>
        </p:txBody>
      </p:sp>
      <p:sp>
        <p:nvSpPr>
          <p:cNvPr id="5" name="CuadroTexto 4">
            <a:extLst>
              <a:ext uri="{FF2B5EF4-FFF2-40B4-BE49-F238E27FC236}">
                <a16:creationId xmlns:a16="http://schemas.microsoft.com/office/drawing/2014/main" xmlns="" id="{49BA64BE-09CD-404F-9720-0DB9688D515F}"/>
              </a:ext>
            </a:extLst>
          </p:cNvPr>
          <p:cNvSpPr txBox="1"/>
          <p:nvPr/>
        </p:nvSpPr>
        <p:spPr>
          <a:xfrm>
            <a:off x="5838602" y="3549518"/>
            <a:ext cx="3114881" cy="1200329"/>
          </a:xfrm>
          <a:prstGeom prst="rect">
            <a:avLst/>
          </a:prstGeom>
          <a:noFill/>
        </p:spPr>
        <p:txBody>
          <a:bodyPr wrap="square" rtlCol="0">
            <a:spAutoFit/>
          </a:bodyPr>
          <a:lstStyle/>
          <a:p>
            <a:pPr algn="r"/>
            <a:r>
              <a:rPr lang="es-MX" dirty="0">
                <a:latin typeface="+mn-lt"/>
              </a:rPr>
              <a:t>Imagen 3</a:t>
            </a:r>
            <a:r>
              <a:rPr lang="es-MX" dirty="0" smtClean="0">
                <a:latin typeface="+mn-lt"/>
              </a:rPr>
              <a:t>. </a:t>
            </a:r>
            <a:r>
              <a:rPr lang="es-CO" dirty="0" err="1" smtClean="0">
                <a:latin typeface="+mn-lt"/>
              </a:rPr>
              <a:t>Artibeus</a:t>
            </a:r>
            <a:r>
              <a:rPr lang="es-CO" dirty="0" smtClean="0">
                <a:latin typeface="+mn-lt"/>
              </a:rPr>
              <a:t> </a:t>
            </a:r>
            <a:r>
              <a:rPr lang="es-CO" dirty="0" err="1" smtClean="0">
                <a:latin typeface="+mn-lt"/>
              </a:rPr>
              <a:t>Jamaicensis</a:t>
            </a:r>
            <a:r>
              <a:rPr lang="es-CO" dirty="0" smtClean="0">
                <a:latin typeface="+mn-lt"/>
              </a:rPr>
              <a:t>, Frugívoro</a:t>
            </a:r>
            <a:endParaRPr lang="es-CO" dirty="0">
              <a:latin typeface="+mn-lt"/>
            </a:endParaRPr>
          </a:p>
          <a:p>
            <a:pPr algn="r"/>
            <a:r>
              <a:rPr lang="es-MX" dirty="0" smtClean="0">
                <a:latin typeface="+mn-lt"/>
              </a:rPr>
              <a:t>Autor</a:t>
            </a:r>
            <a:r>
              <a:rPr lang="es-MX" dirty="0">
                <a:latin typeface="+mn-lt"/>
              </a:rPr>
              <a:t>: </a:t>
            </a:r>
            <a:r>
              <a:rPr lang="es-CO" dirty="0" err="1">
                <a:latin typeface="+mn-lt"/>
              </a:rPr>
              <a:t>Jose</a:t>
            </a:r>
            <a:r>
              <a:rPr lang="es-CO" dirty="0">
                <a:latin typeface="+mn-lt"/>
              </a:rPr>
              <a:t> G. </a:t>
            </a:r>
            <a:r>
              <a:rPr lang="es-CO" dirty="0" smtClean="0">
                <a:latin typeface="+mn-lt"/>
              </a:rPr>
              <a:t>Martinez,2015 www.naturalista.mx</a:t>
            </a:r>
            <a:endParaRPr lang="es-MX" dirty="0">
              <a:latin typeface="+mn-lt"/>
            </a:endParaRPr>
          </a:p>
        </p:txBody>
      </p:sp>
      <p:pic>
        <p:nvPicPr>
          <p:cNvPr id="6" name="Picture 2" descr="Mediu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8532" y="1124744"/>
            <a:ext cx="2934302" cy="2190133"/>
          </a:xfrm>
          <a:prstGeom prst="rect">
            <a:avLst/>
          </a:prstGeom>
          <a:noFill/>
          <a:extLst>
            <a:ext uri="{909E8E84-426E-40DD-AFC4-6F175D3DCCD1}">
              <a14:hiddenFill xmlns:a14="http://schemas.microsoft.com/office/drawing/2010/main">
                <a:solidFill>
                  <a:srgbClr val="FFFFFF"/>
                </a:solidFill>
              </a14:hiddenFill>
            </a:ext>
          </a:extLst>
        </p:spPr>
      </p:pic>
      <p:pic>
        <p:nvPicPr>
          <p:cNvPr id="7" name="Imagen 6"/>
          <p:cNvPicPr>
            <a:picLocks noChangeAspect="1"/>
          </p:cNvPicPr>
          <p:nvPr/>
        </p:nvPicPr>
        <p:blipFill>
          <a:blip r:embed="rId3"/>
          <a:stretch>
            <a:fillRect/>
          </a:stretch>
        </p:blipFill>
        <p:spPr>
          <a:xfrm>
            <a:off x="3267422" y="2292723"/>
            <a:ext cx="2379156" cy="2792437"/>
          </a:xfrm>
          <a:prstGeom prst="rect">
            <a:avLst/>
          </a:prstGeom>
        </p:spPr>
      </p:pic>
      <p:pic>
        <p:nvPicPr>
          <p:cNvPr id="9" name="Picture 4" descr="Medium"/>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79589" y="1106920"/>
            <a:ext cx="3155879" cy="2240698"/>
          </a:xfrm>
          <a:prstGeom prst="rect">
            <a:avLst/>
          </a:prstGeom>
          <a:noFill/>
          <a:extLst>
            <a:ext uri="{909E8E84-426E-40DD-AFC4-6F175D3DCCD1}">
              <a14:hiddenFill xmlns:a14="http://schemas.microsoft.com/office/drawing/2010/main">
                <a:solidFill>
                  <a:srgbClr val="FFFFFF"/>
                </a:solidFill>
              </a14:hiddenFill>
            </a:ext>
          </a:extLst>
        </p:spPr>
      </p:pic>
      <p:sp>
        <p:nvSpPr>
          <p:cNvPr id="10" name="CuadroTexto 9">
            <a:extLst>
              <a:ext uri="{FF2B5EF4-FFF2-40B4-BE49-F238E27FC236}">
                <a16:creationId xmlns:a16="http://schemas.microsoft.com/office/drawing/2014/main" xmlns="" id="{49BA64BE-09CD-404F-9720-0DB9688D515F}"/>
              </a:ext>
            </a:extLst>
          </p:cNvPr>
          <p:cNvSpPr txBox="1"/>
          <p:nvPr/>
        </p:nvSpPr>
        <p:spPr>
          <a:xfrm>
            <a:off x="141141" y="3452827"/>
            <a:ext cx="2706562" cy="2031325"/>
          </a:xfrm>
          <a:prstGeom prst="rect">
            <a:avLst/>
          </a:prstGeom>
          <a:noFill/>
        </p:spPr>
        <p:txBody>
          <a:bodyPr wrap="square" rtlCol="0">
            <a:spAutoFit/>
          </a:bodyPr>
          <a:lstStyle/>
          <a:p>
            <a:pPr algn="r"/>
            <a:r>
              <a:rPr lang="es-MX" dirty="0">
                <a:latin typeface="+mn-lt"/>
              </a:rPr>
              <a:t>Imagen 2</a:t>
            </a:r>
            <a:r>
              <a:rPr lang="es-MX" dirty="0" smtClean="0">
                <a:latin typeface="+mn-lt"/>
              </a:rPr>
              <a:t>. </a:t>
            </a:r>
            <a:r>
              <a:rPr lang="es-CO" dirty="0" smtClean="0">
                <a:latin typeface="+mn-lt"/>
              </a:rPr>
              <a:t>Murciélago Magueyero </a:t>
            </a:r>
            <a:r>
              <a:rPr lang="es-CO" dirty="0">
                <a:latin typeface="+mn-lt"/>
              </a:rPr>
              <a:t>Menor </a:t>
            </a:r>
            <a:r>
              <a:rPr lang="es-CO" i="1" dirty="0">
                <a:latin typeface="+mn-lt"/>
              </a:rPr>
              <a:t>Leptonycteris </a:t>
            </a:r>
            <a:r>
              <a:rPr lang="es-CO" i="1" dirty="0" err="1">
                <a:latin typeface="+mn-lt"/>
              </a:rPr>
              <a:t>yerbabuenae</a:t>
            </a:r>
            <a:endParaRPr lang="es-CO" dirty="0">
              <a:latin typeface="+mn-lt"/>
            </a:endParaRPr>
          </a:p>
          <a:p>
            <a:pPr algn="r"/>
            <a:r>
              <a:rPr lang="es-MX" dirty="0" smtClean="0">
                <a:latin typeface="+mn-lt"/>
              </a:rPr>
              <a:t>Autor</a:t>
            </a:r>
            <a:r>
              <a:rPr lang="es-MX" dirty="0">
                <a:latin typeface="+mn-lt"/>
              </a:rPr>
              <a:t>: </a:t>
            </a:r>
            <a:r>
              <a:rPr lang="es-CO" dirty="0">
                <a:latin typeface="+mn-lt"/>
              </a:rPr>
              <a:t>Horacio V. </a:t>
            </a:r>
            <a:r>
              <a:rPr lang="es-CO" dirty="0" smtClean="0">
                <a:latin typeface="+mn-lt"/>
              </a:rPr>
              <a:t>Barcenas,2008 www.naturalista.mx</a:t>
            </a:r>
            <a:endParaRPr lang="es-MX" dirty="0">
              <a:latin typeface="+mn-lt"/>
            </a:endParaRPr>
          </a:p>
        </p:txBody>
      </p:sp>
    </p:spTree>
    <p:extLst>
      <p:ext uri="{BB962C8B-B14F-4D97-AF65-F5344CB8AC3E}">
        <p14:creationId xmlns:p14="http://schemas.microsoft.com/office/powerpoint/2010/main" val="123252874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a:extLst>
              <a:ext uri="{FF2B5EF4-FFF2-40B4-BE49-F238E27FC236}">
                <a16:creationId xmlns:a16="http://schemas.microsoft.com/office/drawing/2014/main" xmlns="" id="{49BA64BE-09CD-404F-9720-0DB9688D515F}"/>
              </a:ext>
            </a:extLst>
          </p:cNvPr>
          <p:cNvSpPr txBox="1"/>
          <p:nvPr/>
        </p:nvSpPr>
        <p:spPr>
          <a:xfrm>
            <a:off x="2892461" y="962000"/>
            <a:ext cx="2932885" cy="1754326"/>
          </a:xfrm>
          <a:prstGeom prst="rect">
            <a:avLst/>
          </a:prstGeom>
          <a:noFill/>
        </p:spPr>
        <p:txBody>
          <a:bodyPr wrap="square" rtlCol="0">
            <a:spAutoFit/>
          </a:bodyPr>
          <a:lstStyle/>
          <a:p>
            <a:pPr algn="r"/>
            <a:r>
              <a:rPr lang="es-MX" dirty="0">
                <a:latin typeface="+mn-lt"/>
              </a:rPr>
              <a:t>Imagen 6</a:t>
            </a:r>
            <a:r>
              <a:rPr lang="es-MX" dirty="0" smtClean="0">
                <a:latin typeface="+mn-lt"/>
              </a:rPr>
              <a:t>. </a:t>
            </a:r>
            <a:r>
              <a:rPr lang="es-CO" dirty="0">
                <a:latin typeface="+mn-lt"/>
              </a:rPr>
              <a:t>Vampyrum Septum o Murciélago </a:t>
            </a:r>
            <a:r>
              <a:rPr lang="es-CO" dirty="0" smtClean="0">
                <a:latin typeface="+mn-lt"/>
              </a:rPr>
              <a:t>Espectral, Carnívoro</a:t>
            </a:r>
            <a:endParaRPr lang="es-CO" dirty="0">
              <a:latin typeface="+mn-lt"/>
            </a:endParaRPr>
          </a:p>
          <a:p>
            <a:pPr algn="r"/>
            <a:r>
              <a:rPr lang="es-MX" dirty="0" smtClean="0">
                <a:latin typeface="+mn-lt"/>
              </a:rPr>
              <a:t>Autor</a:t>
            </a:r>
            <a:r>
              <a:rPr lang="es-MX" dirty="0">
                <a:latin typeface="+mn-lt"/>
              </a:rPr>
              <a:t>: </a:t>
            </a:r>
            <a:r>
              <a:rPr lang="es-CO" dirty="0" err="1">
                <a:latin typeface="+mn-lt"/>
              </a:rPr>
              <a:t>Jose</a:t>
            </a:r>
            <a:r>
              <a:rPr lang="es-CO" dirty="0">
                <a:latin typeface="+mn-lt"/>
              </a:rPr>
              <a:t> G. </a:t>
            </a:r>
            <a:r>
              <a:rPr lang="es-CO" dirty="0" smtClean="0">
                <a:latin typeface="+mn-lt"/>
              </a:rPr>
              <a:t>Martinez-Fonseca,2014</a:t>
            </a:r>
          </a:p>
          <a:p>
            <a:pPr algn="r"/>
            <a:r>
              <a:rPr lang="es-CO" dirty="0" smtClean="0">
                <a:latin typeface="+mn-lt"/>
              </a:rPr>
              <a:t> www.naturalista.mx</a:t>
            </a:r>
            <a:endParaRPr lang="es-MX" dirty="0">
              <a:latin typeface="+mn-lt"/>
            </a:endParaRPr>
          </a:p>
        </p:txBody>
      </p:sp>
      <p:sp>
        <p:nvSpPr>
          <p:cNvPr id="6" name="CuadroTexto 5">
            <a:extLst>
              <a:ext uri="{FF2B5EF4-FFF2-40B4-BE49-F238E27FC236}">
                <a16:creationId xmlns:a16="http://schemas.microsoft.com/office/drawing/2014/main" xmlns="" id="{49BA64BE-09CD-404F-9720-0DB9688D515F}"/>
              </a:ext>
            </a:extLst>
          </p:cNvPr>
          <p:cNvSpPr txBox="1"/>
          <p:nvPr/>
        </p:nvSpPr>
        <p:spPr>
          <a:xfrm>
            <a:off x="5938141" y="3560672"/>
            <a:ext cx="2982003" cy="1200329"/>
          </a:xfrm>
          <a:prstGeom prst="rect">
            <a:avLst/>
          </a:prstGeom>
          <a:noFill/>
        </p:spPr>
        <p:txBody>
          <a:bodyPr wrap="square" rtlCol="0">
            <a:spAutoFit/>
          </a:bodyPr>
          <a:lstStyle/>
          <a:p>
            <a:pPr algn="r"/>
            <a:r>
              <a:rPr lang="es-MX" dirty="0">
                <a:latin typeface="+mn-lt"/>
              </a:rPr>
              <a:t>Imagen </a:t>
            </a:r>
            <a:r>
              <a:rPr lang="es-MX" dirty="0" smtClean="0">
                <a:latin typeface="+mn-lt"/>
              </a:rPr>
              <a:t>7. </a:t>
            </a:r>
            <a:r>
              <a:rPr lang="es-CO" dirty="0" err="1" smtClean="0">
                <a:latin typeface="+mn-lt"/>
              </a:rPr>
              <a:t>Noctilio</a:t>
            </a:r>
            <a:r>
              <a:rPr lang="es-CO" dirty="0" smtClean="0">
                <a:latin typeface="+mn-lt"/>
              </a:rPr>
              <a:t> </a:t>
            </a:r>
            <a:r>
              <a:rPr lang="es-CO" dirty="0" err="1" smtClean="0">
                <a:latin typeface="+mn-lt"/>
              </a:rPr>
              <a:t>Albiventris</a:t>
            </a:r>
            <a:r>
              <a:rPr lang="es-CO" dirty="0" smtClean="0">
                <a:latin typeface="+mn-lt"/>
              </a:rPr>
              <a:t>, Ictiófago  </a:t>
            </a:r>
            <a:endParaRPr lang="es-CO" dirty="0">
              <a:latin typeface="+mn-lt"/>
            </a:endParaRPr>
          </a:p>
          <a:p>
            <a:pPr algn="r"/>
            <a:r>
              <a:rPr lang="es-MX" dirty="0" smtClean="0">
                <a:latin typeface="+mn-lt"/>
              </a:rPr>
              <a:t>Autor</a:t>
            </a:r>
            <a:r>
              <a:rPr lang="es-MX" dirty="0">
                <a:latin typeface="+mn-lt"/>
              </a:rPr>
              <a:t>: </a:t>
            </a:r>
            <a:r>
              <a:rPr lang="es-MX" dirty="0" err="1" smtClean="0">
                <a:latin typeface="+mn-lt"/>
              </a:rPr>
              <a:t>Yusti</a:t>
            </a:r>
            <a:r>
              <a:rPr lang="es-MX" dirty="0" smtClean="0">
                <a:latin typeface="+mn-lt"/>
              </a:rPr>
              <a:t> </a:t>
            </a:r>
            <a:r>
              <a:rPr lang="es-MX" dirty="0" err="1" smtClean="0">
                <a:latin typeface="+mn-lt"/>
              </a:rPr>
              <a:t>Munñoz</a:t>
            </a:r>
            <a:r>
              <a:rPr lang="es-CO" dirty="0" smtClean="0">
                <a:latin typeface="+mn-lt"/>
              </a:rPr>
              <a:t>,2010 www.naturalista.mx</a:t>
            </a:r>
            <a:endParaRPr lang="es-MX" dirty="0">
              <a:latin typeface="+mn-lt"/>
            </a:endParaRPr>
          </a:p>
        </p:txBody>
      </p:sp>
      <p:pic>
        <p:nvPicPr>
          <p:cNvPr id="7" name="Picture 4" descr="Mediu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29852" y="2847131"/>
            <a:ext cx="2403343" cy="3288734"/>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6" descr="Medium"/>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77956" y="1159783"/>
            <a:ext cx="2942188" cy="2147798"/>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Medium"/>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1703" y="894431"/>
            <a:ext cx="2468880" cy="3707027"/>
          </a:xfrm>
          <a:prstGeom prst="rect">
            <a:avLst/>
          </a:prstGeom>
          <a:noFill/>
          <a:extLst>
            <a:ext uri="{909E8E84-426E-40DD-AFC4-6F175D3DCCD1}">
              <a14:hiddenFill xmlns:a14="http://schemas.microsoft.com/office/drawing/2010/main">
                <a:solidFill>
                  <a:srgbClr val="FFFFFF"/>
                </a:solidFill>
              </a14:hiddenFill>
            </a:ext>
          </a:extLst>
        </p:spPr>
      </p:pic>
      <p:sp>
        <p:nvSpPr>
          <p:cNvPr id="10" name="CuadroTexto 9">
            <a:extLst>
              <a:ext uri="{FF2B5EF4-FFF2-40B4-BE49-F238E27FC236}">
                <a16:creationId xmlns:a16="http://schemas.microsoft.com/office/drawing/2014/main" xmlns="" id="{49BA64BE-09CD-404F-9720-0DB9688D515F}"/>
              </a:ext>
            </a:extLst>
          </p:cNvPr>
          <p:cNvSpPr txBox="1"/>
          <p:nvPr/>
        </p:nvSpPr>
        <p:spPr>
          <a:xfrm>
            <a:off x="0" y="4761001"/>
            <a:ext cx="3177745" cy="1813819"/>
          </a:xfrm>
          <a:prstGeom prst="rect">
            <a:avLst/>
          </a:prstGeom>
          <a:noFill/>
        </p:spPr>
        <p:txBody>
          <a:bodyPr wrap="square" rtlCol="0">
            <a:spAutoFit/>
          </a:bodyPr>
          <a:lstStyle/>
          <a:p>
            <a:pPr algn="r"/>
            <a:r>
              <a:rPr lang="es-MX" dirty="0">
                <a:latin typeface="+mn-lt"/>
              </a:rPr>
              <a:t>Imagen </a:t>
            </a:r>
            <a:r>
              <a:rPr lang="es-MX" dirty="0" smtClean="0">
                <a:latin typeface="+mn-lt"/>
              </a:rPr>
              <a:t>5. </a:t>
            </a:r>
            <a:r>
              <a:rPr lang="es-CO" dirty="0">
                <a:latin typeface="+mn-lt"/>
              </a:rPr>
              <a:t>Lasiurus Cinereus o Murciélago Cola Peluda Canoso</a:t>
            </a:r>
            <a:r>
              <a:rPr lang="es-CO" dirty="0" smtClean="0">
                <a:latin typeface="+mn-lt"/>
              </a:rPr>
              <a:t>, Murciélago Nevado</a:t>
            </a:r>
          </a:p>
          <a:p>
            <a:pPr algn="r"/>
            <a:r>
              <a:rPr lang="es-CO" dirty="0" smtClean="0">
                <a:latin typeface="+mn-lt"/>
              </a:rPr>
              <a:t>Insectívoro</a:t>
            </a:r>
            <a:endParaRPr lang="es-CO" dirty="0">
              <a:latin typeface="+mn-lt"/>
            </a:endParaRPr>
          </a:p>
          <a:p>
            <a:pPr algn="r"/>
            <a:r>
              <a:rPr lang="es-MX" dirty="0" smtClean="0">
                <a:latin typeface="+mn-lt"/>
              </a:rPr>
              <a:t>Autor</a:t>
            </a:r>
            <a:r>
              <a:rPr lang="es-MX" dirty="0">
                <a:latin typeface="+mn-lt"/>
              </a:rPr>
              <a:t>: </a:t>
            </a:r>
            <a:r>
              <a:rPr lang="es-CO" dirty="0">
                <a:latin typeface="+mn-lt"/>
              </a:rPr>
              <a:t>Juan </a:t>
            </a:r>
            <a:r>
              <a:rPr lang="es-CO" dirty="0" smtClean="0">
                <a:latin typeface="+mn-lt"/>
              </a:rPr>
              <a:t>Cruzado,2009 www.naturalista.mx</a:t>
            </a:r>
            <a:endParaRPr lang="es-MX" dirty="0">
              <a:latin typeface="+mn-lt"/>
            </a:endParaRPr>
          </a:p>
        </p:txBody>
      </p:sp>
    </p:spTree>
    <p:extLst>
      <p:ext uri="{BB962C8B-B14F-4D97-AF65-F5344CB8AC3E}">
        <p14:creationId xmlns:p14="http://schemas.microsoft.com/office/powerpoint/2010/main" val="183965205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5748" y="238270"/>
            <a:ext cx="7886700" cy="1325563"/>
          </a:xfrm>
        </p:spPr>
        <p:txBody>
          <a:bodyPr/>
          <a:lstStyle/>
          <a:p>
            <a:r>
              <a:rPr lang="es-CO" b="1" dirty="0"/>
              <a:t>Metodología e investigación</a:t>
            </a:r>
          </a:p>
        </p:txBody>
      </p:sp>
      <p:sp>
        <p:nvSpPr>
          <p:cNvPr id="3" name="Marcador de contenido 2"/>
          <p:cNvSpPr>
            <a:spLocks noGrp="1"/>
          </p:cNvSpPr>
          <p:nvPr>
            <p:ph idx="1"/>
          </p:nvPr>
        </p:nvSpPr>
        <p:spPr>
          <a:xfrm>
            <a:off x="464178" y="1340768"/>
            <a:ext cx="7886700" cy="4351338"/>
          </a:xfrm>
        </p:spPr>
        <p:txBody>
          <a:bodyPr/>
          <a:lstStyle/>
          <a:p>
            <a:r>
              <a:rPr lang="es-CO" dirty="0"/>
              <a:t>Diseñar de instrumento a implementar, para la recolección de datos en pruebas de campo con el público objetivo. </a:t>
            </a:r>
          </a:p>
          <a:p>
            <a:endParaRPr lang="es-CO" dirty="0"/>
          </a:p>
        </p:txBody>
      </p:sp>
      <p:pic>
        <p:nvPicPr>
          <p:cNvPr id="4" name="Imagen 3"/>
          <p:cNvPicPr/>
          <p:nvPr/>
        </p:nvPicPr>
        <p:blipFill>
          <a:blip r:embed="rId2"/>
          <a:stretch>
            <a:fillRect/>
          </a:stretch>
        </p:blipFill>
        <p:spPr>
          <a:xfrm>
            <a:off x="483325" y="2103120"/>
            <a:ext cx="2495006" cy="1744152"/>
          </a:xfrm>
          <a:prstGeom prst="rect">
            <a:avLst/>
          </a:prstGeom>
        </p:spPr>
      </p:pic>
      <p:pic>
        <p:nvPicPr>
          <p:cNvPr id="5" name="Imagen 4"/>
          <p:cNvPicPr/>
          <p:nvPr/>
        </p:nvPicPr>
        <p:blipFill>
          <a:blip r:embed="rId3"/>
          <a:stretch>
            <a:fillRect/>
          </a:stretch>
        </p:blipFill>
        <p:spPr>
          <a:xfrm>
            <a:off x="3308444" y="2325386"/>
            <a:ext cx="2534194" cy="1744152"/>
          </a:xfrm>
          <a:prstGeom prst="rect">
            <a:avLst/>
          </a:prstGeom>
        </p:spPr>
      </p:pic>
      <p:pic>
        <p:nvPicPr>
          <p:cNvPr id="6" name="Imagen 5"/>
          <p:cNvPicPr/>
          <p:nvPr/>
        </p:nvPicPr>
        <p:blipFill>
          <a:blip r:embed="rId4"/>
          <a:stretch>
            <a:fillRect/>
          </a:stretch>
        </p:blipFill>
        <p:spPr>
          <a:xfrm>
            <a:off x="6146906" y="2103120"/>
            <a:ext cx="2552957" cy="1788733"/>
          </a:xfrm>
          <a:prstGeom prst="rect">
            <a:avLst/>
          </a:prstGeom>
        </p:spPr>
      </p:pic>
      <p:pic>
        <p:nvPicPr>
          <p:cNvPr id="7" name="Imagen 6"/>
          <p:cNvPicPr/>
          <p:nvPr/>
        </p:nvPicPr>
        <p:blipFill>
          <a:blip r:embed="rId5"/>
          <a:stretch>
            <a:fillRect/>
          </a:stretch>
        </p:blipFill>
        <p:spPr>
          <a:xfrm>
            <a:off x="483325" y="4089396"/>
            <a:ext cx="2521132" cy="1699458"/>
          </a:xfrm>
          <a:prstGeom prst="rect">
            <a:avLst/>
          </a:prstGeom>
        </p:spPr>
      </p:pic>
      <p:pic>
        <p:nvPicPr>
          <p:cNvPr id="8" name="Imagen 7"/>
          <p:cNvPicPr/>
          <p:nvPr/>
        </p:nvPicPr>
        <p:blipFill>
          <a:blip r:embed="rId6"/>
          <a:stretch>
            <a:fillRect/>
          </a:stretch>
        </p:blipFill>
        <p:spPr>
          <a:xfrm>
            <a:off x="3321507" y="4265593"/>
            <a:ext cx="2534194" cy="1817724"/>
          </a:xfrm>
          <a:prstGeom prst="rect">
            <a:avLst/>
          </a:prstGeom>
        </p:spPr>
      </p:pic>
      <p:pic>
        <p:nvPicPr>
          <p:cNvPr id="9" name="Imagen 8"/>
          <p:cNvPicPr/>
          <p:nvPr/>
        </p:nvPicPr>
        <p:blipFill>
          <a:blip r:embed="rId7"/>
          <a:stretch>
            <a:fillRect/>
          </a:stretch>
        </p:blipFill>
        <p:spPr>
          <a:xfrm>
            <a:off x="6146906" y="4089396"/>
            <a:ext cx="2527112" cy="1718762"/>
          </a:xfrm>
          <a:prstGeom prst="rect">
            <a:avLst/>
          </a:prstGeom>
        </p:spPr>
      </p:pic>
      <p:sp>
        <p:nvSpPr>
          <p:cNvPr id="10" name="CuadroTexto 9">
            <a:extLst>
              <a:ext uri="{FF2B5EF4-FFF2-40B4-BE49-F238E27FC236}">
                <a16:creationId xmlns:a16="http://schemas.microsoft.com/office/drawing/2014/main" xmlns="" id="{FF735D84-2E13-493C-A11A-F2E344A83A27}"/>
              </a:ext>
            </a:extLst>
          </p:cNvPr>
          <p:cNvSpPr txBox="1"/>
          <p:nvPr/>
        </p:nvSpPr>
        <p:spPr>
          <a:xfrm>
            <a:off x="183743" y="6105580"/>
            <a:ext cx="5035559" cy="800219"/>
          </a:xfrm>
          <a:prstGeom prst="rect">
            <a:avLst/>
          </a:prstGeom>
          <a:noFill/>
        </p:spPr>
        <p:txBody>
          <a:bodyPr wrap="square" rtlCol="0">
            <a:spAutoFit/>
          </a:bodyPr>
          <a:lstStyle/>
          <a:p>
            <a:r>
              <a:rPr lang="es-MX" sz="1400" dirty="0">
                <a:latin typeface="+mj-lt"/>
              </a:rPr>
              <a:t>Imagen 8. </a:t>
            </a:r>
            <a:r>
              <a:rPr lang="es-MX" sz="1400" dirty="0" smtClean="0">
                <a:latin typeface="+mj-lt"/>
              </a:rPr>
              <a:t>Instrumento para recolección de datos en campo. </a:t>
            </a:r>
            <a:endParaRPr lang="es-MX" sz="1400" dirty="0">
              <a:latin typeface="+mj-lt"/>
            </a:endParaRPr>
          </a:p>
          <a:p>
            <a:r>
              <a:rPr lang="es-MX" sz="1400" dirty="0">
                <a:latin typeface="+mj-lt"/>
              </a:rPr>
              <a:t>Autor: </a:t>
            </a:r>
            <a:r>
              <a:rPr lang="es-MX" sz="1400" dirty="0" smtClean="0">
                <a:latin typeface="+mj-lt"/>
              </a:rPr>
              <a:t>Jeimy Mata </a:t>
            </a:r>
            <a:r>
              <a:rPr lang="es-MX" sz="1400" dirty="0" err="1" smtClean="0">
                <a:latin typeface="+mj-lt"/>
              </a:rPr>
              <a:t>Diaz</a:t>
            </a:r>
            <a:r>
              <a:rPr lang="es-MX" sz="1400" dirty="0" smtClean="0">
                <a:latin typeface="+mj-lt"/>
              </a:rPr>
              <a:t> </a:t>
            </a:r>
            <a:r>
              <a:rPr lang="es-MX" sz="1400" dirty="0">
                <a:latin typeface="+mj-lt"/>
              </a:rPr>
              <a:t>(</a:t>
            </a:r>
            <a:r>
              <a:rPr lang="es-MX" sz="1400" dirty="0" smtClean="0">
                <a:latin typeface="+mj-lt"/>
              </a:rPr>
              <a:t>2019).</a:t>
            </a:r>
            <a:endParaRPr lang="es-MX" sz="1400" dirty="0">
              <a:latin typeface="+mj-lt"/>
            </a:endParaRPr>
          </a:p>
          <a:p>
            <a:endParaRPr lang="es-MX" dirty="0">
              <a:latin typeface="+mj-lt"/>
            </a:endParaRPr>
          </a:p>
        </p:txBody>
      </p:sp>
    </p:spTree>
    <p:extLst>
      <p:ext uri="{BB962C8B-B14F-4D97-AF65-F5344CB8AC3E}">
        <p14:creationId xmlns:p14="http://schemas.microsoft.com/office/powerpoint/2010/main" val="48206937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3">
            <a:extLst>
              <a:ext uri="{FF2B5EF4-FFF2-40B4-BE49-F238E27FC236}">
                <a16:creationId xmlns:a16="http://schemas.microsoft.com/office/drawing/2014/main" xmlns="" id="{48A79DDF-E550-4897-88DE-ABDDDE91A6FB}"/>
              </a:ext>
            </a:extLst>
          </p:cNvPr>
          <p:cNvSpPr txBox="1">
            <a:spLocks/>
          </p:cNvSpPr>
          <p:nvPr/>
        </p:nvSpPr>
        <p:spPr>
          <a:xfrm>
            <a:off x="254000" y="483245"/>
            <a:ext cx="5049520" cy="5078649"/>
          </a:xfrm>
          <a:prstGeom prst="rect">
            <a:avLst/>
          </a:prstGeom>
        </p:spPr>
        <p:txBody>
          <a:bodyPr>
            <a:normAutofit lnSpcReduction="1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just" fontAlgn="auto">
              <a:spcAft>
                <a:spcPts val="0"/>
              </a:spcAft>
            </a:pPr>
            <a:r>
              <a:rPr lang="es-CO" dirty="0">
                <a:latin typeface="+mj-lt"/>
              </a:rPr>
              <a:t>Aplicación de instrumento a la población objetivo</a:t>
            </a:r>
          </a:p>
          <a:p>
            <a:pPr algn="just" fontAlgn="auto">
              <a:spcAft>
                <a:spcPts val="0"/>
              </a:spcAft>
            </a:pPr>
            <a:endParaRPr lang="es-CO" dirty="0">
              <a:latin typeface="+mj-lt"/>
            </a:endParaRPr>
          </a:p>
          <a:p>
            <a:pPr marL="0" indent="0" algn="just" fontAlgn="auto">
              <a:spcAft>
                <a:spcPts val="0"/>
              </a:spcAft>
              <a:buNone/>
            </a:pPr>
            <a:r>
              <a:rPr lang="es-CO" dirty="0">
                <a:latin typeface="+mj-lt"/>
              </a:rPr>
              <a:t>Se buscó tener acceso a la mayor cantidad de primarias posibles en la ciudad, pero al contar con escasos días para el receso del alumnado, se logró ingresar a tres plateles educativos que fueron la primaria Montes de Oca, primaria Benito Juárez y primaria Mtro. Juan B. </a:t>
            </a:r>
            <a:r>
              <a:rPr lang="es-CO" dirty="0" err="1">
                <a:latin typeface="+mj-lt"/>
              </a:rPr>
              <a:t>Diosdado</a:t>
            </a:r>
            <a:endParaRPr lang="es-CO" dirty="0">
              <a:latin typeface="+mj-lt"/>
            </a:endParaRPr>
          </a:p>
          <a:p>
            <a:pPr marL="0" indent="0" algn="just" fontAlgn="auto">
              <a:spcAft>
                <a:spcPts val="0"/>
              </a:spcAft>
              <a:buNone/>
            </a:pPr>
            <a:r>
              <a:rPr lang="es-CO" dirty="0">
                <a:latin typeface="+mj-lt"/>
              </a:rPr>
              <a:t>Con la aplicación de la encuesta en las primarias se logró obtener un total de 193 niños encuestados a lo largo de las tres primarias a las que se logró aplicar el instrumento, de las cuales 93 eran niñas y 100 eran niños distribuidos a lo largo de los grados primero, segundo y tercero de primaria.</a:t>
            </a:r>
          </a:p>
          <a:p>
            <a:pPr algn="just" fontAlgn="auto">
              <a:spcAft>
                <a:spcPts val="0"/>
              </a:spcAft>
            </a:pPr>
            <a:endParaRPr lang="es-MX" dirty="0"/>
          </a:p>
        </p:txBody>
      </p:sp>
      <p:sp>
        <p:nvSpPr>
          <p:cNvPr id="3" name="CuadroTexto 2">
            <a:extLst>
              <a:ext uri="{FF2B5EF4-FFF2-40B4-BE49-F238E27FC236}">
                <a16:creationId xmlns:a16="http://schemas.microsoft.com/office/drawing/2014/main" xmlns="" id="{FF735D84-2E13-493C-A11A-F2E344A83A27}"/>
              </a:ext>
            </a:extLst>
          </p:cNvPr>
          <p:cNvSpPr txBox="1"/>
          <p:nvPr/>
        </p:nvSpPr>
        <p:spPr>
          <a:xfrm>
            <a:off x="246685" y="5809346"/>
            <a:ext cx="6534331" cy="923330"/>
          </a:xfrm>
          <a:prstGeom prst="rect">
            <a:avLst/>
          </a:prstGeom>
          <a:noFill/>
        </p:spPr>
        <p:txBody>
          <a:bodyPr wrap="square" rtlCol="0">
            <a:spAutoFit/>
          </a:bodyPr>
          <a:lstStyle/>
          <a:p>
            <a:r>
              <a:rPr lang="es-CO" dirty="0">
                <a:latin typeface="+mj-lt"/>
              </a:rPr>
              <a:t>Imagen 9. Evidencia fotográfica, recolección de datos. </a:t>
            </a:r>
          </a:p>
          <a:p>
            <a:r>
              <a:rPr lang="es-CO" dirty="0">
                <a:latin typeface="+mj-lt"/>
              </a:rPr>
              <a:t>Autor: Ana Lucia Soto (2019).</a:t>
            </a:r>
          </a:p>
          <a:p>
            <a:endParaRPr lang="es-MX" dirty="0">
              <a:latin typeface="+mj-lt"/>
            </a:endParaRPr>
          </a:p>
        </p:txBody>
      </p:sp>
      <p:pic>
        <p:nvPicPr>
          <p:cNvPr id="4" name="Imagen 3" descr="C:\Users\Jeimy Mata\Downloads\WhatsApp Image 2019-07-04 at 2.49.15 PM.jpe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96493" y="224158"/>
            <a:ext cx="3360511" cy="2798412"/>
          </a:xfrm>
          <a:prstGeom prst="rect">
            <a:avLst/>
          </a:prstGeom>
          <a:noFill/>
          <a:ln>
            <a:noFill/>
          </a:ln>
        </p:spPr>
      </p:pic>
      <p:pic>
        <p:nvPicPr>
          <p:cNvPr id="5" name="Imagen 4" descr="C:\Users\Jeimy Mata\Downloads\WhatsApp Image 2019-07-05 at 12.55.14 PM (1).jpe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09601" y="3261902"/>
            <a:ext cx="3347404" cy="2675963"/>
          </a:xfrm>
          <a:prstGeom prst="rect">
            <a:avLst/>
          </a:prstGeom>
          <a:noFill/>
          <a:ln>
            <a:noFill/>
          </a:ln>
        </p:spPr>
      </p:pic>
    </p:spTree>
    <p:extLst>
      <p:ext uri="{BB962C8B-B14F-4D97-AF65-F5344CB8AC3E}">
        <p14:creationId xmlns:p14="http://schemas.microsoft.com/office/powerpoint/2010/main" val="91834873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3">
            <a:extLst>
              <a:ext uri="{FF2B5EF4-FFF2-40B4-BE49-F238E27FC236}">
                <a16:creationId xmlns:a16="http://schemas.microsoft.com/office/drawing/2014/main" xmlns="" id="{48A79DDF-E550-4897-88DE-ABDDDE91A6FB}"/>
              </a:ext>
            </a:extLst>
          </p:cNvPr>
          <p:cNvSpPr txBox="1">
            <a:spLocks/>
          </p:cNvSpPr>
          <p:nvPr/>
        </p:nvSpPr>
        <p:spPr>
          <a:xfrm>
            <a:off x="179512" y="527586"/>
            <a:ext cx="8798560" cy="669166"/>
          </a:xfrm>
          <a:prstGeom prst="rect">
            <a:avLst/>
          </a:prstGeom>
        </p:spPr>
        <p:txBody>
          <a:bodyPr>
            <a:normAutofit fontScale="92500" lnSpcReduction="1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just" fontAlgn="auto">
              <a:spcAft>
                <a:spcPts val="0"/>
              </a:spcAft>
            </a:pPr>
            <a:r>
              <a:rPr lang="es-CO" sz="2400" dirty="0">
                <a:latin typeface="+mj-lt"/>
              </a:rPr>
              <a:t>Evaluar y analizar los resultados obtenidos, con la aplicación del instrumento</a:t>
            </a:r>
          </a:p>
          <a:p>
            <a:pPr marL="0" indent="0" algn="just" fontAlgn="auto">
              <a:spcAft>
                <a:spcPts val="0"/>
              </a:spcAft>
              <a:buFont typeface="Arial" panose="020B0604020202020204" pitchFamily="34" charset="0"/>
              <a:buNone/>
            </a:pPr>
            <a:endParaRPr lang="es-MX" sz="2400" dirty="0" smtClean="0"/>
          </a:p>
          <a:p>
            <a:pPr algn="just" fontAlgn="auto">
              <a:spcAft>
                <a:spcPts val="0"/>
              </a:spcAft>
            </a:pPr>
            <a:endParaRPr lang="es-MX" dirty="0"/>
          </a:p>
        </p:txBody>
      </p:sp>
      <p:sp>
        <p:nvSpPr>
          <p:cNvPr id="3" name="CuadroTexto 2">
            <a:extLst>
              <a:ext uri="{FF2B5EF4-FFF2-40B4-BE49-F238E27FC236}">
                <a16:creationId xmlns:a16="http://schemas.microsoft.com/office/drawing/2014/main" xmlns="" id="{FF735D84-2E13-493C-A11A-F2E344A83A27}"/>
              </a:ext>
            </a:extLst>
          </p:cNvPr>
          <p:cNvSpPr txBox="1"/>
          <p:nvPr/>
        </p:nvSpPr>
        <p:spPr>
          <a:xfrm>
            <a:off x="179512" y="5486067"/>
            <a:ext cx="4154552" cy="1200329"/>
          </a:xfrm>
          <a:prstGeom prst="rect">
            <a:avLst/>
          </a:prstGeom>
          <a:noFill/>
        </p:spPr>
        <p:txBody>
          <a:bodyPr wrap="square" rtlCol="0">
            <a:spAutoFit/>
          </a:bodyPr>
          <a:lstStyle/>
          <a:p>
            <a:r>
              <a:rPr lang="es-MX" dirty="0">
                <a:latin typeface="+mj-lt"/>
              </a:rPr>
              <a:t>Imagen </a:t>
            </a:r>
            <a:r>
              <a:rPr lang="es-MX" dirty="0" smtClean="0">
                <a:latin typeface="+mj-lt"/>
              </a:rPr>
              <a:t>10. </a:t>
            </a:r>
            <a:r>
              <a:rPr lang="es-CO" i="1" dirty="0" err="1" smtClean="0">
                <a:latin typeface="+mj-lt"/>
              </a:rPr>
              <a:t>Graficos</a:t>
            </a:r>
            <a:r>
              <a:rPr lang="es-CO" i="1" dirty="0" smtClean="0">
                <a:latin typeface="+mj-lt"/>
              </a:rPr>
              <a:t> tabulación de datos </a:t>
            </a:r>
            <a:r>
              <a:rPr lang="es-CO" i="1" dirty="0">
                <a:latin typeface="+mj-lt"/>
              </a:rPr>
              <a:t>de </a:t>
            </a:r>
            <a:r>
              <a:rPr lang="es-CO" i="1" dirty="0" smtClean="0">
                <a:latin typeface="+mj-lt"/>
              </a:rPr>
              <a:t>encuesta</a:t>
            </a:r>
            <a:r>
              <a:rPr lang="es-MX" dirty="0" smtClean="0">
                <a:latin typeface="+mj-lt"/>
              </a:rPr>
              <a:t>. </a:t>
            </a:r>
            <a:endParaRPr lang="es-MX" dirty="0">
              <a:latin typeface="+mj-lt"/>
            </a:endParaRPr>
          </a:p>
          <a:p>
            <a:r>
              <a:rPr lang="es-MX" dirty="0">
                <a:latin typeface="+mj-lt"/>
              </a:rPr>
              <a:t>Autor: </a:t>
            </a:r>
            <a:r>
              <a:rPr lang="es-MX" dirty="0" smtClean="0">
                <a:latin typeface="+mj-lt"/>
              </a:rPr>
              <a:t>Jeimy Mata </a:t>
            </a:r>
            <a:r>
              <a:rPr lang="es-MX" dirty="0" err="1" smtClean="0">
                <a:latin typeface="+mj-lt"/>
              </a:rPr>
              <a:t>Diaz</a:t>
            </a:r>
            <a:r>
              <a:rPr lang="es-MX" dirty="0" smtClean="0">
                <a:latin typeface="+mj-lt"/>
              </a:rPr>
              <a:t> </a:t>
            </a:r>
            <a:r>
              <a:rPr lang="es-MX" dirty="0">
                <a:latin typeface="+mj-lt"/>
              </a:rPr>
              <a:t>(</a:t>
            </a:r>
            <a:r>
              <a:rPr lang="es-MX" dirty="0" smtClean="0">
                <a:latin typeface="+mj-lt"/>
              </a:rPr>
              <a:t>2019).</a:t>
            </a:r>
            <a:endParaRPr lang="es-MX" dirty="0">
              <a:latin typeface="+mj-lt"/>
            </a:endParaRPr>
          </a:p>
          <a:p>
            <a:endParaRPr lang="es-MX" dirty="0"/>
          </a:p>
        </p:txBody>
      </p:sp>
      <p:pic>
        <p:nvPicPr>
          <p:cNvPr id="4" name="Imagen 3"/>
          <p:cNvPicPr/>
          <p:nvPr/>
        </p:nvPicPr>
        <p:blipFill>
          <a:blip r:embed="rId2">
            <a:extLst>
              <a:ext uri="{28A0092B-C50C-407E-A947-70E740481C1C}">
                <a14:useLocalDpi xmlns:a14="http://schemas.microsoft.com/office/drawing/2010/main" val="0"/>
              </a:ext>
            </a:extLst>
          </a:blip>
          <a:stretch>
            <a:fillRect/>
          </a:stretch>
        </p:blipFill>
        <p:spPr>
          <a:xfrm>
            <a:off x="2267744" y="1196752"/>
            <a:ext cx="4918876" cy="4263063"/>
          </a:xfrm>
          <a:prstGeom prst="rect">
            <a:avLst/>
          </a:prstGeom>
        </p:spPr>
      </p:pic>
    </p:spTree>
    <p:extLst>
      <p:ext uri="{BB962C8B-B14F-4D97-AF65-F5344CB8AC3E}">
        <p14:creationId xmlns:p14="http://schemas.microsoft.com/office/powerpoint/2010/main" val="1723659710"/>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3634</TotalTime>
  <Words>866</Words>
  <Application>Microsoft Office PowerPoint</Application>
  <PresentationFormat>Presentación en pantalla (4:3)</PresentationFormat>
  <Paragraphs>72</Paragraphs>
  <Slides>15</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15</vt:i4>
      </vt:variant>
    </vt:vector>
  </HeadingPairs>
  <TitlesOfParts>
    <vt:vector size="20" baseType="lpstr">
      <vt:lpstr>Arial</vt:lpstr>
      <vt:lpstr>Calibri</vt:lpstr>
      <vt:lpstr>Calibri Light</vt:lpstr>
      <vt:lpstr>Chalkboard SE Bold</vt:lpstr>
      <vt:lpstr>Tema de Office</vt:lpstr>
      <vt:lpstr>La divulgación del conocimiento a través de la grafica Caso de estudio: Tres escuelas primarias con niveles de 1° a 3° grado, Gto., México.</vt:lpstr>
      <vt:lpstr>INTRODUCCIÓN</vt:lpstr>
      <vt:lpstr>Murciélagos</vt:lpstr>
      <vt:lpstr>Los murciélagos o quirópteros cuentan con una muy variada alimentación por lo cual ello define la familia a la que pertenecen, es por esta variedad alimenticia que los murciélagos cuentan con varias adaptaciones a nivel morfológico, fisiológico y ecológico. (Hernández, A., 2012).</vt:lpstr>
      <vt:lpstr>Presentación de PowerPoint</vt:lpstr>
      <vt:lpstr>Presentación de PowerPoint</vt:lpstr>
      <vt:lpstr>Metodología e investigación</vt:lpstr>
      <vt:lpstr>Presentación de PowerPoint</vt:lpstr>
      <vt:lpstr>Presentación de PowerPoint</vt:lpstr>
      <vt:lpstr>Presentación de PowerPoint</vt:lpstr>
      <vt:lpstr>Imágenes prototipo videojuego</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Cartilla  Practicas Empresariales y Sociales</dc:title>
  <dc:creator>Miguel Riveros</dc:creator>
  <cp:lastModifiedBy>janh duque</cp:lastModifiedBy>
  <cp:revision>302</cp:revision>
  <cp:lastPrinted>2014-01-27T19:55:57Z</cp:lastPrinted>
  <dcterms:created xsi:type="dcterms:W3CDTF">2013-07-18T13:54:22Z</dcterms:created>
  <dcterms:modified xsi:type="dcterms:W3CDTF">2020-06-03T14:41:12Z</dcterms:modified>
</cp:coreProperties>
</file>