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70" r:id="rId3"/>
    <p:sldId id="271" r:id="rId4"/>
    <p:sldId id="272" r:id="rId5"/>
    <p:sldId id="273" r:id="rId6"/>
    <p:sldId id="274" r:id="rId7"/>
    <p:sldId id="275" r:id="rId8"/>
    <p:sldId id="278" r:id="rId9"/>
    <p:sldId id="276" r:id="rId10"/>
    <p:sldId id="277" r:id="rId11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uarioUsta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144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7C1D-160E-8A43-8FDF-FD447521907B}" type="datetimeFigureOut">
              <a:rPr lang="es-ES" smtClean="0"/>
              <a:pPr/>
              <a:t>28/07/2020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1480-B185-EB4D-A9D7-672A29DF19F2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8" name="Imagen 7" descr="PROPUESTA 3_ 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3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76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OPUESTA 3_ 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" y="47385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9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219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604434"/>
            <a:ext cx="3008313" cy="38883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94837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49"/>
            <a:ext cx="9144000" cy="6858000"/>
          </a:xfrm>
          <a:prstGeom prst="rect">
            <a:avLst/>
          </a:prstGeom>
        </p:spPr>
      </p:pic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 rot="16200000">
            <a:off x="1238659" y="-28457"/>
            <a:ext cx="2057400" cy="3614448"/>
          </a:xfrm>
        </p:spPr>
        <p:txBody>
          <a:bodyPr vert="eaVert"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 rot="16200000">
            <a:off x="3816614" y="1136384"/>
            <a:ext cx="5102649" cy="4121043"/>
          </a:xfrm>
        </p:spPr>
        <p:txBody>
          <a:bodyPr vert="eaVert"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9" name="Marcador de posición de imagen 2"/>
          <p:cNvSpPr>
            <a:spLocks noGrp="1"/>
          </p:cNvSpPr>
          <p:nvPr>
            <p:ph type="pic" idx="10"/>
          </p:nvPr>
        </p:nvSpPr>
        <p:spPr>
          <a:xfrm>
            <a:off x="460134" y="2995082"/>
            <a:ext cx="3614450" cy="275314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0751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86884" y="1865842"/>
            <a:ext cx="7772400" cy="1470025"/>
          </a:xfrm>
        </p:spPr>
        <p:txBody>
          <a:bodyPr/>
          <a:lstStyle>
            <a:lvl1pPr>
              <a:defRPr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91548" y="3636793"/>
            <a:ext cx="6400800" cy="12784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 smtClean="0"/>
              <a:t>Haga clic para modificar el estilo de subtítulo del patrón</a:t>
            </a:r>
            <a:endParaRPr lang="es-ES" dirty="0"/>
          </a:p>
        </p:txBody>
      </p:sp>
      <p:pic>
        <p:nvPicPr>
          <p:cNvPr id="5" name="Imagen 4" descr="PROPUESTA 3_ PPT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39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88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34"/>
            <a:ext cx="9144000" cy="6840215"/>
          </a:xfrm>
          <a:prstGeom prst="rect">
            <a:avLst/>
          </a:prstGeom>
        </p:spPr>
      </p:pic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95935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4001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812785"/>
            <a:ext cx="7772400" cy="218254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1104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1591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ROPUESTA 3_ 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" y="47385"/>
            <a:ext cx="9144000" cy="6840215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9772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9772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801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54"/>
            <a:ext cx="9162956" cy="6858000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171700"/>
            <a:ext cx="8229600" cy="3395133"/>
          </a:xfrm>
        </p:spPr>
        <p:txBody>
          <a:bodyPr/>
          <a:lstStyle>
            <a:lvl1pPr>
              <a:defRPr sz="20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6677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36020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602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26884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34"/>
            <a:ext cx="9144000" cy="684021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45054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5148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457199" y="1847851"/>
            <a:ext cx="8229601" cy="36554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65138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7993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47C1D-160E-8A43-8FDF-FD447521907B}" type="datetimeFigureOut">
              <a:rPr lang="es-ES" smtClean="0"/>
              <a:pPr/>
              <a:t>28/07/2020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91480-B185-EB4D-A9D7-672A29DF19F2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9" name="Imagen 8" descr="PROPUESTA 3_ PPT-03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951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46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7" r:id="rId3"/>
    <p:sldLayoutId id="2147483651" r:id="rId4"/>
    <p:sldLayoutId id="2147483652" r:id="rId5"/>
    <p:sldLayoutId id="2147483650" r:id="rId6"/>
    <p:sldLayoutId id="2147483653" r:id="rId7"/>
    <p:sldLayoutId id="2147483654" r:id="rId8"/>
    <p:sldLayoutId id="2147483658" r:id="rId9"/>
    <p:sldLayoutId id="2147483655" r:id="rId10"/>
    <p:sldLayoutId id="2147483656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448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22313" y="0"/>
            <a:ext cx="7772400" cy="1362075"/>
          </a:xfrm>
        </p:spPr>
        <p:txBody>
          <a:bodyPr/>
          <a:lstStyle/>
          <a:p>
            <a:pPr algn="ctr"/>
            <a:r>
              <a:rPr lang="es-CO" dirty="0" smtClean="0"/>
              <a:t>Sociales</a:t>
            </a:r>
            <a:endParaRPr lang="es-CO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0" y="625768"/>
          <a:ext cx="9144000" cy="5397830"/>
        </p:xfrm>
        <a:graphic>
          <a:graphicData uri="http://schemas.openxmlformats.org/drawingml/2006/table">
            <a:tbl>
              <a:tblPr>
                <a:tableStyleId>{9DCAF9ED-07DC-4A11-8D7F-57B35C25682E}</a:tableStyleId>
              </a:tblPr>
              <a:tblGrid>
                <a:gridCol w="5246557"/>
                <a:gridCol w="3897443"/>
              </a:tblGrid>
              <a:tr h="32759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Narración Gráfica y Personajes Urbanos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Grupo de investigación de la Facultad de Diseño Gráfico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</a:tr>
              <a:tr h="32759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Ciudad, Color y Diseño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Grupo de investigación de la Facultad de Diseño Gráfico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</a:tr>
              <a:tr h="32759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Identidad y cultura visual 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Grupo de investigación de la Facultad de Diseño Gráfico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</a:tr>
              <a:tr h="1683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LGBTI para la paz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Comunicación, paz/conflicto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</a:tr>
              <a:tr h="1683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 err="1"/>
                        <a:t>Neociudadano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Comunicación, paz/conflicto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</a:tr>
              <a:tr h="32759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Movimientos sociales y comunicación alternativa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Comunicación, paz/conflicto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</a:tr>
              <a:tr h="1683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Caja Negra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Comunicación, paz/conflicto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</a:tr>
              <a:tr h="1683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Neolenguas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Comunicación, paz/conflicto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</a:tr>
              <a:tr h="1683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Isegoría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Comunicación, paz/conflicto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</a:tr>
              <a:tr h="32759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Semillero Audiovisual - Con Sentidos. Fantasías de Paz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Comunicación, paz/conflicto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</a:tr>
              <a:tr h="1683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Semillero de Arte Callejero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Comunicación, paz/conflicto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</a:tr>
              <a:tr h="32759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Prisma: Estudios sobre sociología del arte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Conflictos sociales, género y territorios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</a:tr>
              <a:tr h="32759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(De)generando los géneros  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Conflictos sociales, género y territorios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</a:tr>
              <a:tr h="32759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Educación y política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Conflictos sociales, género y territorios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</a:tr>
              <a:tr h="32759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Entriopía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Conflictos sociales, género y territorios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</a:tr>
              <a:tr h="32759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Sociedad y Consumo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Conflictos sociales, género y territorios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</a:tr>
              <a:tr h="32759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Sociología Jurídica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Conflictos sociales, género y territorios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</a:tr>
              <a:tr h="32759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Sociología Política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Conflictos sociales, género y territorios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</a:tr>
              <a:tr h="32759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Tejido Ambiental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Conflictos sociales, género y territorios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980" marR="6980" marT="698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CO" sz="3600" b="1" dirty="0" smtClean="0"/>
              <a:t>Semilleros por división </a:t>
            </a:r>
            <a:endParaRPr lang="es-CO" sz="36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 smtClean="0"/>
              <a:t>Semilleros de investigación </a:t>
            </a:r>
            <a:br>
              <a:rPr lang="es-CO" dirty="0" smtClean="0"/>
            </a:br>
            <a:r>
              <a:rPr lang="es-CO" dirty="0" smtClean="0"/>
              <a:t>2016</a:t>
            </a:r>
            <a:endParaRPr lang="es-CO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22313" y="480793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es-CO" sz="3600" dirty="0" smtClean="0"/>
              <a:t>Departamento de humanidades</a:t>
            </a:r>
            <a:endParaRPr lang="es-CO" sz="36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053708" y="1842868"/>
          <a:ext cx="7105554" cy="3796885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3532360"/>
                <a:gridCol w="3573194"/>
              </a:tblGrid>
              <a:tr h="39017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 smtClean="0"/>
                        <a:t>Semillero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 smtClean="0"/>
                        <a:t>Grupo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5937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/>
                        <a:t>Estudios culturales de la cotidianidad 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Grupo del área de la salud cátedra Henri Didón</a:t>
                      </a:r>
                      <a:endParaRPr lang="es-CO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2857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Lex Alumni - Estudiosos del derecho</a:t>
                      </a:r>
                      <a:endParaRPr lang="es-CO" sz="1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/>
                        <a:t>Ciencia, educación, tecnología, humanismo e innovación - </a:t>
                      </a:r>
                      <a:r>
                        <a:rPr lang="es-CO" sz="1800" u="none" strike="noStrike" dirty="0" err="1"/>
                        <a:t>Cethi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2857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Mareiwa</a:t>
                      </a:r>
                      <a:endParaRPr lang="es-CO" sz="1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/>
                        <a:t>Ciencia, educación, tecnología, humanismo e innovación - </a:t>
                      </a:r>
                      <a:r>
                        <a:rPr lang="es-CO" sz="1800" u="none" strike="noStrike" dirty="0" err="1"/>
                        <a:t>Cethi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9017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Vita-ta</a:t>
                      </a:r>
                      <a:endParaRPr lang="es-CO" sz="1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 err="1"/>
                        <a:t>Demoescuela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22313" y="0"/>
            <a:ext cx="7772400" cy="1362075"/>
          </a:xfrm>
        </p:spPr>
        <p:txBody>
          <a:bodyPr/>
          <a:lstStyle/>
          <a:p>
            <a:pPr algn="ctr"/>
            <a:r>
              <a:rPr lang="es-CO" dirty="0" smtClean="0"/>
              <a:t>ingenierías</a:t>
            </a:r>
            <a:endParaRPr lang="es-CO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0" y="647117"/>
          <a:ext cx="9144000" cy="5045891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5246559"/>
                <a:gridCol w="3897441"/>
              </a:tblGrid>
              <a:tr h="17090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Biotecnología, Energía y Ambiente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INAM - USTA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17090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Ecosistemas estratégicos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INAM - USTA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25181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Conservación y restauración ecológica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INAM - USTA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22789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Gestión y valorización de residuos sólidos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INAM - USTA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17090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Economía y Ambiente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INAM - USTA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333078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Recurso hídrico y territorio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INAM - USTA</a:t>
                      </a:r>
                      <a:br>
                        <a:rPr lang="es-CO" sz="1200" u="none" strike="noStrike" dirty="0"/>
                      </a:br>
                      <a:r>
                        <a:rPr lang="es-CO" sz="1200" u="none" strike="noStrike" dirty="0"/>
                        <a:t>GIFIC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33868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The Strucs 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GIFIC - Grupo de Investigación de la Facultad de Ingeniería Civil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33868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Semillero de vías y Transporte SEMVIUSTA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GIFIC - Grupo de Investigación de la Facultad de Ingeniería Civil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33868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Suelos y Geotecnia (EICS)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GIFIC - Grupo de Investigación de la Facultad de Ingeniería Civil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33868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Semillero en agua y ambiente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GIFIC - Grupo de Investigación de la Facultad de Ingeniería Civil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22789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Semillero en Robótica SERO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Grupo de Estudio y Desarrollo en Robótica GED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33868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Energía y </a:t>
                      </a:r>
                      <a:r>
                        <a:rPr lang="es-CO" sz="1200" u="none" strike="noStrike" dirty="0" err="1"/>
                        <a:t>Termofluidos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Grupo de Estudios y Aplicaciones en Ingeniería Mecánica GEAMEC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33868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Human Evolutionary Design HED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Grupo de Estudios y Aplicaciones en Ingeniería Mecánica GEAMEC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33868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Racing Group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Grupo de Estudios y Aplicaciones en Ingeniería Mecánica GEAMEC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3386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/>
                        <a:t>Simulation and Automation on Real Aplication (SARA)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Grupo de Estudios y Aplicaciones en Ingeniería Mecánica GEAMEC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33868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Sioma -  Semillero de investigación en optimización de materiales y aplicaciones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Grupo de Estudios y Aplicaciones en Ingeniería Mecánica GEAMEC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17090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MAGNADATA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INVTEL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 smtClean="0"/>
              <a:t>Jurídicas y políticas</a:t>
            </a:r>
            <a:endParaRPr lang="es-CO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172479" y="1927276"/>
          <a:ext cx="6916444" cy="3613785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3968451"/>
                <a:gridCol w="2947993"/>
              </a:tblGrid>
              <a:tr h="78642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/>
                        <a:t>Política exterior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Grupo de Estudios en Gobierno y Relaciones Internacionales - GEGRI</a:t>
                      </a:r>
                      <a:endParaRPr lang="es-CO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8642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Seguridad y paz en América Latina</a:t>
                      </a:r>
                      <a:endParaRPr lang="es-CO" sz="1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Grupo de Estudios en Gobierno y Relaciones Internacionales - GEGRI</a:t>
                      </a:r>
                      <a:endParaRPr lang="es-CO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8642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Integración económica y política</a:t>
                      </a:r>
                      <a:endParaRPr lang="es-CO" sz="1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Grupo de Estudios en Gobierno y Relaciones Internacionales - GEGRI</a:t>
                      </a:r>
                      <a:endParaRPr lang="es-CO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8642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Gestión y políticas públicas</a:t>
                      </a:r>
                      <a:endParaRPr lang="es-CO" sz="1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Grupo de Estudios en Gobierno y Relaciones Internacionales - GEGRI</a:t>
                      </a:r>
                      <a:endParaRPr lang="es-CO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7188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Filosofía y Teoría del Derecho</a:t>
                      </a:r>
                      <a:endParaRPr lang="es-CO" sz="1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/>
                        <a:t>Raimundo de Peñafort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22313" y="0"/>
            <a:ext cx="7772400" cy="1362075"/>
          </a:xfrm>
        </p:spPr>
        <p:txBody>
          <a:bodyPr/>
          <a:lstStyle/>
          <a:p>
            <a:pPr algn="ctr"/>
            <a:r>
              <a:rPr lang="es-CO" dirty="0" smtClean="0"/>
              <a:t>Filosofía y teología</a:t>
            </a:r>
            <a:endParaRPr lang="es-CO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23560" y="759655"/>
          <a:ext cx="8311833" cy="4921778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4769085"/>
                <a:gridCol w="3542748"/>
              </a:tblGrid>
              <a:tr h="16104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 smtClean="0"/>
                        <a:t>Semillero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 smtClean="0"/>
                        <a:t>Grupo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</a:tr>
              <a:tr h="16104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Daimon</a:t>
                      </a:r>
                      <a:endParaRPr lang="es-CO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/>
                        <a:t>San Alberto Magno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</a:tr>
              <a:tr h="67219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Ecce Homo </a:t>
                      </a:r>
                      <a:endParaRPr lang="es-CO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Estudios del pensamiento filosófico en Colombia y América Latina, Fray Bartolomé de las Casas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</a:tr>
              <a:tr h="34080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Enfilos</a:t>
                      </a:r>
                      <a:endParaRPr lang="es-CO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Grupo de Investigación Fray Saturnino Gutiérrez, O.P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</a:tr>
              <a:tr h="67219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enKantados: Kant y nosotros</a:t>
                      </a:r>
                      <a:endParaRPr lang="es-CO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Estudios del pensamiento filosófico en Colombia y América Latina, Fray Bartolomé de las Casas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</a:tr>
              <a:tr h="17511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Narradoras</a:t>
                      </a:r>
                      <a:endParaRPr lang="es-CO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Fray Anton de Montesinos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</a:tr>
              <a:tr h="34080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Piezas pa’ piano:  del bovarismo en el siglo XXI</a:t>
                      </a:r>
                      <a:endParaRPr lang="es-CO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Fray Antón de Montesinos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</a:tr>
              <a:tr h="17511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Polifonías</a:t>
                      </a:r>
                      <a:endParaRPr lang="es-CO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Fray Antón de Montesinos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</a:tr>
              <a:tr h="34080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 MEtafísica y ONtología: SEMEyON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Tlamatinime sobre Ontología Latinoamericana.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</a:tr>
              <a:tr h="17511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Ser y existencia</a:t>
                      </a:r>
                      <a:endParaRPr lang="es-CO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San Alberto Magno, O.P.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</a:tr>
              <a:tr h="17511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Sol de Aquino</a:t>
                      </a:r>
                      <a:endParaRPr lang="es-CO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Fray Bartolomé de las Casas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</a:tr>
              <a:tr h="34080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Fuentes para la historia de la Iglesia y la Teología</a:t>
                      </a:r>
                      <a:endParaRPr lang="es-CO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Ethikos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</a:tr>
              <a:tr h="17511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Semillero de Biblia</a:t>
                      </a:r>
                      <a:endParaRPr lang="es-CO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Ethikos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</a:tr>
              <a:tr h="34080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Semillero de Investigación en Teología Sistemática</a:t>
                      </a:r>
                      <a:endParaRPr lang="es-CO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Ethikos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</a:tr>
              <a:tr h="17511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/>
                        <a:t>Ethos Teológico Interdisciplinar</a:t>
                      </a:r>
                      <a:endParaRPr lang="es-CO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 err="1"/>
                        <a:t>Ethikos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52" marR="8952" marT="8952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22313" y="494860"/>
            <a:ext cx="7772400" cy="1362075"/>
          </a:xfrm>
        </p:spPr>
        <p:txBody>
          <a:bodyPr/>
          <a:lstStyle/>
          <a:p>
            <a:pPr algn="ctr"/>
            <a:r>
              <a:rPr lang="es-CO" dirty="0" smtClean="0"/>
              <a:t>salud</a:t>
            </a:r>
            <a:endParaRPr lang="es-CO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228480" y="1856935"/>
          <a:ext cx="6804172" cy="358250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3904033"/>
                <a:gridCol w="2900139"/>
              </a:tblGrid>
              <a:tr h="7165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/>
                        <a:t>Problematizando el género: perspectivas sistémicas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/>
                        <a:t>Psicología, familia y sistemas humanos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165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/>
                        <a:t>Semillero de Psicología Humanista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Psicología, Familia y Sistemas Humanos</a:t>
                      </a:r>
                      <a:endParaRPr lang="es-CO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165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Jagebën Paz: visibilizando memorias, transformando silencios</a:t>
                      </a:r>
                      <a:endParaRPr lang="es-CO" sz="1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Psicología, Familia y Sistemas Humanos</a:t>
                      </a:r>
                      <a:endParaRPr lang="es-CO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165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Semillero Psicología Jurídica</a:t>
                      </a:r>
                      <a:endParaRPr lang="es-CO" sz="1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Psicología, ciclo vital y derechos</a:t>
                      </a:r>
                      <a:endParaRPr lang="es-CO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165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Proceso psicodiagnóstico proyectivo</a:t>
                      </a:r>
                      <a:endParaRPr lang="es-CO" sz="1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/>
                        <a:t>Psicología, ciclo vital y derechos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891125" y="0"/>
            <a:ext cx="7772400" cy="1362075"/>
          </a:xfrm>
        </p:spPr>
        <p:txBody>
          <a:bodyPr/>
          <a:lstStyle/>
          <a:p>
            <a:pPr algn="ctr"/>
            <a:r>
              <a:rPr lang="es-CO" dirty="0" smtClean="0"/>
              <a:t>Económicas y administrativas</a:t>
            </a:r>
            <a:endParaRPr lang="es-CO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0" y="1012871"/>
          <a:ext cx="9144000" cy="4811153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5246557"/>
                <a:gridCol w="3897443"/>
              </a:tblGrid>
              <a:tr h="30479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/>
                        <a:t>Semillero de </a:t>
                      </a:r>
                      <a:r>
                        <a:rPr lang="es-CO" sz="1800" u="none" strike="noStrike" dirty="0" err="1"/>
                        <a:t>Branding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Consumo y Mercado</a:t>
                      </a:r>
                      <a:endParaRPr lang="es-CO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0479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E-commerce</a:t>
                      </a:r>
                      <a:endParaRPr lang="es-CO" sz="1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Consumo y Mercado</a:t>
                      </a:r>
                      <a:endParaRPr lang="es-CO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0479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Retail Center</a:t>
                      </a:r>
                      <a:endParaRPr lang="es-CO" sz="1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Consumo y Mercado</a:t>
                      </a:r>
                      <a:endParaRPr lang="es-CO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0479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Creatividad e Innovación</a:t>
                      </a:r>
                      <a:endParaRPr lang="es-CO" sz="1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Consumo y Mercado</a:t>
                      </a:r>
                      <a:endParaRPr lang="es-CO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0479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Neuroconsumer</a:t>
                      </a:r>
                      <a:endParaRPr lang="es-CO" sz="1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Consumo y Mercado</a:t>
                      </a:r>
                      <a:endParaRPr lang="es-CO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932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Econometría aplicada y métodos cuantitativos</a:t>
                      </a:r>
                      <a:endParaRPr lang="es-CO" sz="1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Economía y Humanismo</a:t>
                      </a:r>
                      <a:endParaRPr lang="es-CO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0479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Economía Financiera</a:t>
                      </a:r>
                      <a:endParaRPr lang="es-CO" sz="1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Economía y Humanismo</a:t>
                      </a:r>
                      <a:endParaRPr lang="es-CO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932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Economía y Protección Social</a:t>
                      </a:r>
                      <a:endParaRPr lang="es-CO" sz="1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Salud Pública y Protección Social </a:t>
                      </a:r>
                      <a:endParaRPr lang="es-CO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160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Semillero de investigación en educación y teoría contable - SINETCO</a:t>
                      </a:r>
                      <a:endParaRPr lang="es-CO" sz="1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Contaduría: Información, control e impacto social</a:t>
                      </a:r>
                      <a:endParaRPr lang="es-CO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0479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OIKOS</a:t>
                      </a:r>
                      <a:endParaRPr lang="es-CO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GIRSA</a:t>
                      </a:r>
                      <a:endParaRPr lang="es-CO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0479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KCI2</a:t>
                      </a:r>
                      <a:endParaRPr lang="es-CO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GAIA</a:t>
                      </a:r>
                      <a:endParaRPr lang="es-CO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0479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/>
                        <a:t>Ustadistica</a:t>
                      </a:r>
                      <a:endParaRPr lang="es-CO" sz="1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 err="1"/>
                        <a:t>Ustadistica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 smtClean="0"/>
              <a:t>Departamentos e institutos</a:t>
            </a:r>
            <a:endParaRPr lang="es-CO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312886" y="2138289"/>
          <a:ext cx="6621291" cy="3182761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3329452"/>
                <a:gridCol w="3291839"/>
              </a:tblGrid>
              <a:tr h="36229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u="none" strike="noStrike" dirty="0" smtClean="0"/>
                        <a:t>Semillero</a:t>
                      </a:r>
                      <a:endParaRPr lang="es-CO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u="none" strike="noStrike" dirty="0" smtClean="0"/>
                        <a:t>Grupo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0511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u="none" strike="noStrike" dirty="0"/>
                        <a:t>FQUSTA</a:t>
                      </a:r>
                      <a:endParaRPr lang="es-CO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u="none" strike="noStrike" dirty="0"/>
                        <a:t>Ciencia y Ingeniería de materiales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0511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u="none" strike="noStrike" dirty="0"/>
                        <a:t>Tecnologías verdes (SITV)</a:t>
                      </a:r>
                      <a:endParaRPr lang="es-CO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u="none" strike="noStrike" dirty="0"/>
                        <a:t>Ciencia e Ingeniería de Materiales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0511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u="none" strike="noStrike"/>
                        <a:t>Didaskalia</a:t>
                      </a:r>
                      <a:endParaRPr lang="es-CO" sz="20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u="none" strike="noStrike" dirty="0" err="1"/>
                        <a:t>Usta-Learning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0511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u="none" strike="noStrike"/>
                        <a:t>Arconte</a:t>
                      </a:r>
                      <a:endParaRPr lang="es-CO" sz="20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u="none" strike="noStrike" dirty="0"/>
                        <a:t>IESHFAZ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770</Words>
  <Application>Microsoft Office PowerPoint</Application>
  <PresentationFormat>Presentación en pantalla (4:3)</PresentationFormat>
  <Paragraphs>176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Tema de Office</vt:lpstr>
      <vt:lpstr>Presentación de PowerPoint</vt:lpstr>
      <vt:lpstr>Semilleros de investigación  2016</vt:lpstr>
      <vt:lpstr>Departamento de humanidades</vt:lpstr>
      <vt:lpstr>ingenierías</vt:lpstr>
      <vt:lpstr>Jurídicas y políticas</vt:lpstr>
      <vt:lpstr>Filosofía y teología</vt:lpstr>
      <vt:lpstr>salud</vt:lpstr>
      <vt:lpstr>Económicas y administrativas</vt:lpstr>
      <vt:lpstr>Departamentos e institutos</vt:lpstr>
      <vt:lpstr>Sociales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Comunicaciones</dc:creator>
  <cp:lastModifiedBy>janh duque</cp:lastModifiedBy>
  <cp:revision>48</cp:revision>
  <dcterms:created xsi:type="dcterms:W3CDTF">2016-03-28T17:24:36Z</dcterms:created>
  <dcterms:modified xsi:type="dcterms:W3CDTF">2020-07-28T15:25:50Z</dcterms:modified>
</cp:coreProperties>
</file>