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698" r:id="rId2"/>
    <p:sldMasterId id="2147483661" r:id="rId3"/>
  </p:sldMasterIdLst>
  <p:notesMasterIdLst>
    <p:notesMasterId r:id="rId24"/>
  </p:notesMasterIdLst>
  <p:sldIdLst>
    <p:sldId id="257" r:id="rId4"/>
    <p:sldId id="289" r:id="rId5"/>
    <p:sldId id="275" r:id="rId6"/>
    <p:sldId id="276" r:id="rId7"/>
    <p:sldId id="281" r:id="rId8"/>
    <p:sldId id="277" r:id="rId9"/>
    <p:sldId id="279" r:id="rId10"/>
    <p:sldId id="282" r:id="rId11"/>
    <p:sldId id="291" r:id="rId12"/>
    <p:sldId id="292" r:id="rId13"/>
    <p:sldId id="293" r:id="rId14"/>
    <p:sldId id="294" r:id="rId15"/>
    <p:sldId id="295" r:id="rId16"/>
    <p:sldId id="296" r:id="rId17"/>
    <p:sldId id="298" r:id="rId18"/>
    <p:sldId id="299" r:id="rId19"/>
    <p:sldId id="300" r:id="rId20"/>
    <p:sldId id="286" r:id="rId21"/>
    <p:sldId id="288" r:id="rId22"/>
    <p:sldId id="297" r:id="rId2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1" d="100"/>
          <a:sy n="71" d="100"/>
        </p:scale>
        <p:origin x="-132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809D10C9-5622-47AF-B71D-B6080A0E3360}" type="datetimeFigureOut">
              <a:rPr lang="es-CO"/>
              <a:pPr>
                <a:defRPr/>
              </a:pPr>
              <a:t>09/05/2014</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O"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O"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46C6E1C-429C-4052-BD65-A1EE91FB1077}" type="slidenum">
              <a:rPr lang="es-CO"/>
              <a:pPr>
                <a:defRPr/>
              </a:pPr>
              <a:t>‹Nº›</a:t>
            </a:fld>
            <a:endParaRPr lang="es-CO"/>
          </a:p>
        </p:txBody>
      </p:sp>
    </p:spTree>
    <p:extLst>
      <p:ext uri="{BB962C8B-B14F-4D97-AF65-F5344CB8AC3E}">
        <p14:creationId xmlns:p14="http://schemas.microsoft.com/office/powerpoint/2010/main" xmlns="" val="6527240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embeddings/oleObject1.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2" name="1 Imagen" descr="fondo.jpg"/>
          <p:cNvPicPr>
            <a:picLocks noChangeAspect="1"/>
          </p:cNvPicPr>
          <p:nvPr/>
        </p:nvPicPr>
        <p:blipFill>
          <a:blip r:embed="rId3" cstate="print">
            <a:lum bright="4000"/>
            <a:grayscl/>
          </a:blip>
          <a:stretch>
            <a:fillRect/>
          </a:stretch>
        </p:blipFill>
        <p:spPr bwMode="auto">
          <a:xfrm>
            <a:off x="0" y="0"/>
            <a:ext cx="9144000" cy="6880225"/>
          </a:xfrm>
          <a:prstGeom prst="rect">
            <a:avLst/>
          </a:prstGeom>
          <a:solidFill>
            <a:schemeClr val="accent1"/>
          </a:solidFill>
          <a:effectLst>
            <a:outerShdw blurRad="50800" dist="50800" dir="5400000" algn="ctr" rotWithShape="0">
              <a:srgbClr val="000000">
                <a:alpha val="64000"/>
              </a:srgbClr>
            </a:outerShdw>
          </a:effectLst>
        </p:spPr>
      </p:pic>
      <p:graphicFrame>
        <p:nvGraphicFramePr>
          <p:cNvPr id="3" name="Object 5"/>
          <p:cNvGraphicFramePr>
            <a:graphicFrameLocks noChangeAspect="1"/>
          </p:cNvGraphicFramePr>
          <p:nvPr userDrawn="1"/>
        </p:nvGraphicFramePr>
        <p:xfrm>
          <a:off x="187325" y="354013"/>
          <a:ext cx="4664075" cy="800100"/>
        </p:xfrm>
        <a:graphic>
          <a:graphicData uri="http://schemas.openxmlformats.org/presentationml/2006/ole">
            <p:oleObj spid="_x0000_s57366" r:id="rId4" imgW="6760464" imgH="1158240" progId="">
              <p:embed/>
            </p:oleObj>
          </a:graphicData>
        </a:graphic>
      </p:graphicFrame>
      <p:grpSp>
        <p:nvGrpSpPr>
          <p:cNvPr id="4" name="8 Grupo"/>
          <p:cNvGrpSpPr>
            <a:grpSpLocks/>
          </p:cNvGrpSpPr>
          <p:nvPr userDrawn="1"/>
        </p:nvGrpSpPr>
        <p:grpSpPr bwMode="auto">
          <a:xfrm>
            <a:off x="0" y="0"/>
            <a:ext cx="9144000" cy="6858000"/>
            <a:chOff x="0" y="0"/>
            <a:chExt cx="9144000" cy="6858000"/>
          </a:xfrm>
        </p:grpSpPr>
        <p:pic>
          <p:nvPicPr>
            <p:cNvPr id="5" name="9 Imagen" descr="Gráfico1.pn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0"/>
              <a:ext cx="9144000" cy="8793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10 Imagen" descr="Gráfico1.pn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10800000">
              <a:off x="0" y="5978653"/>
              <a:ext cx="9144000" cy="8793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xmlns="" val="2642898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4E12157-4211-4EB7-8936-DD449E0B97FF}" type="slidenum">
              <a:rPr lang="es-ES"/>
              <a:pPr>
                <a:defRPr/>
              </a:pPr>
              <a:t>‹Nº›</a:t>
            </a:fld>
            <a:endParaRPr lang="es-ES"/>
          </a:p>
        </p:txBody>
      </p:sp>
    </p:spTree>
    <p:extLst>
      <p:ext uri="{BB962C8B-B14F-4D97-AF65-F5344CB8AC3E}">
        <p14:creationId xmlns:p14="http://schemas.microsoft.com/office/powerpoint/2010/main" xmlns="" val="3081750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6AFA8D18-F4D3-48F0-A2C0-4B07C657A631}" type="slidenum">
              <a:rPr lang="es-ES"/>
              <a:pPr>
                <a:defRPr/>
              </a:pPr>
              <a:t>‹Nº›</a:t>
            </a:fld>
            <a:endParaRPr lang="es-ES"/>
          </a:p>
        </p:txBody>
      </p:sp>
    </p:spTree>
    <p:extLst>
      <p:ext uri="{BB962C8B-B14F-4D97-AF65-F5344CB8AC3E}">
        <p14:creationId xmlns:p14="http://schemas.microsoft.com/office/powerpoint/2010/main" xmlns="" val="14204614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87FFE16-D673-48D9-B1D0-41073EE0E69F}" type="slidenum">
              <a:rPr lang="es-ES"/>
              <a:pPr>
                <a:defRPr/>
              </a:pPr>
              <a:t>‹Nº›</a:t>
            </a:fld>
            <a:endParaRPr lang="es-ES"/>
          </a:p>
        </p:txBody>
      </p:sp>
    </p:spTree>
    <p:extLst>
      <p:ext uri="{BB962C8B-B14F-4D97-AF65-F5344CB8AC3E}">
        <p14:creationId xmlns:p14="http://schemas.microsoft.com/office/powerpoint/2010/main" xmlns="" val="192283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942DAC4-A763-4EC1-8B17-3F1829BD742E}" type="slidenum">
              <a:rPr lang="es-ES"/>
              <a:pPr>
                <a:defRPr/>
              </a:pPr>
              <a:t>‹Nº›</a:t>
            </a:fld>
            <a:endParaRPr lang="es-ES"/>
          </a:p>
        </p:txBody>
      </p:sp>
    </p:spTree>
    <p:extLst>
      <p:ext uri="{BB962C8B-B14F-4D97-AF65-F5344CB8AC3E}">
        <p14:creationId xmlns:p14="http://schemas.microsoft.com/office/powerpoint/2010/main" xmlns="" val="42293898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3D227385-1D08-4230-BBC9-1E107C878C1B}" type="datetimeFigureOut">
              <a:rPr lang="es-ES"/>
              <a:pPr>
                <a:defRPr/>
              </a:pPr>
              <a:t>09/05/2014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4CC208BC-985B-4B90-8918-7EAE91647BA1}" type="slidenum">
              <a:rPr lang="es-ES"/>
              <a:pPr>
                <a:defRPr/>
              </a:pPr>
              <a:t>‹Nº›</a:t>
            </a:fld>
            <a:endParaRPr lang="es-ES"/>
          </a:p>
        </p:txBody>
      </p:sp>
    </p:spTree>
    <p:extLst>
      <p:ext uri="{BB962C8B-B14F-4D97-AF65-F5344CB8AC3E}">
        <p14:creationId xmlns:p14="http://schemas.microsoft.com/office/powerpoint/2010/main" xmlns="" val="30352948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2936DC46-086C-43F1-849C-F9CD9A841B31}" type="datetimeFigureOut">
              <a:rPr lang="es-ES"/>
              <a:pPr>
                <a:defRPr/>
              </a:pPr>
              <a:t>09/05/2014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9A10248E-8CBC-4F0B-819C-33DA449A9947}" type="slidenum">
              <a:rPr lang="es-ES"/>
              <a:pPr>
                <a:defRPr/>
              </a:pPr>
              <a:t>‹Nº›</a:t>
            </a:fld>
            <a:endParaRPr lang="es-ES"/>
          </a:p>
        </p:txBody>
      </p:sp>
    </p:spTree>
    <p:extLst>
      <p:ext uri="{BB962C8B-B14F-4D97-AF65-F5344CB8AC3E}">
        <p14:creationId xmlns:p14="http://schemas.microsoft.com/office/powerpoint/2010/main" xmlns="" val="3126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3B5B083A-9D73-44A1-A2AF-1ED17C890A77}" type="datetimeFigureOut">
              <a:rPr lang="es-ES"/>
              <a:pPr>
                <a:defRPr/>
              </a:pPr>
              <a:t>09/05/2014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4EDA7D4D-7078-47A1-8041-E38B1D0F0802}" type="slidenum">
              <a:rPr lang="es-ES"/>
              <a:pPr>
                <a:defRPr/>
              </a:pPr>
              <a:t>‹Nº›</a:t>
            </a:fld>
            <a:endParaRPr lang="es-ES"/>
          </a:p>
        </p:txBody>
      </p:sp>
    </p:spTree>
    <p:extLst>
      <p:ext uri="{BB962C8B-B14F-4D97-AF65-F5344CB8AC3E}">
        <p14:creationId xmlns:p14="http://schemas.microsoft.com/office/powerpoint/2010/main" xmlns="" val="25563981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3F362A98-68E1-4E44-8F18-EEE9A6C08B3A}" type="datetimeFigureOut">
              <a:rPr lang="es-ES"/>
              <a:pPr>
                <a:defRPr/>
              </a:pPr>
              <a:t>09/05/2014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C8CD1C2-02D8-4B0F-AF89-42FD491B6D2E}" type="slidenum">
              <a:rPr lang="es-ES"/>
              <a:pPr>
                <a:defRPr/>
              </a:pPr>
              <a:t>‹Nº›</a:t>
            </a:fld>
            <a:endParaRPr lang="es-ES"/>
          </a:p>
        </p:txBody>
      </p:sp>
    </p:spTree>
    <p:extLst>
      <p:ext uri="{BB962C8B-B14F-4D97-AF65-F5344CB8AC3E}">
        <p14:creationId xmlns:p14="http://schemas.microsoft.com/office/powerpoint/2010/main" xmlns="" val="29632808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05424769-4F0E-43EB-8518-FA7CF5AB7E35}" type="datetimeFigureOut">
              <a:rPr lang="es-ES"/>
              <a:pPr>
                <a:defRPr/>
              </a:pPr>
              <a:t>09/05/2014</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F2DC8607-D147-4E1C-9F11-E4071D2C6D30}" type="slidenum">
              <a:rPr lang="es-ES"/>
              <a:pPr>
                <a:defRPr/>
              </a:pPr>
              <a:t>‹Nº›</a:t>
            </a:fld>
            <a:endParaRPr lang="es-ES"/>
          </a:p>
        </p:txBody>
      </p:sp>
    </p:spTree>
    <p:extLst>
      <p:ext uri="{BB962C8B-B14F-4D97-AF65-F5344CB8AC3E}">
        <p14:creationId xmlns:p14="http://schemas.microsoft.com/office/powerpoint/2010/main" xmlns="" val="25304585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9B79EC56-D443-4D76-ABBA-5B5281A80540}" type="datetimeFigureOut">
              <a:rPr lang="es-ES"/>
              <a:pPr>
                <a:defRPr/>
              </a:pPr>
              <a:t>09/05/2014</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E9BAC7D9-B528-4632-88CC-D89E9F045EA0}" type="slidenum">
              <a:rPr lang="es-ES"/>
              <a:pPr>
                <a:defRPr/>
              </a:pPr>
              <a:t>‹Nº›</a:t>
            </a:fld>
            <a:endParaRPr lang="es-ES"/>
          </a:p>
        </p:txBody>
      </p:sp>
    </p:spTree>
    <p:extLst>
      <p:ext uri="{BB962C8B-B14F-4D97-AF65-F5344CB8AC3E}">
        <p14:creationId xmlns:p14="http://schemas.microsoft.com/office/powerpoint/2010/main" xmlns="" val="2610094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ADC2F95A-3DBD-4621-AB13-8DBD8CDA9AA6}" type="slidenum">
              <a:rPr lang="es-ES"/>
              <a:pPr>
                <a:defRPr/>
              </a:pPr>
              <a:t>‹Nº›</a:t>
            </a:fld>
            <a:endParaRPr lang="es-ES"/>
          </a:p>
        </p:txBody>
      </p:sp>
    </p:spTree>
    <p:extLst>
      <p:ext uri="{BB962C8B-B14F-4D97-AF65-F5344CB8AC3E}">
        <p14:creationId xmlns:p14="http://schemas.microsoft.com/office/powerpoint/2010/main" xmlns="" val="14229770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A7D1736A-F639-48F9-9C97-25CAB85AB65B}" type="datetimeFigureOut">
              <a:rPr lang="es-ES"/>
              <a:pPr>
                <a:defRPr/>
              </a:pPr>
              <a:t>09/05/2014</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FCE738DB-70F1-4149-B717-2FE5D4ADF3F8}" type="slidenum">
              <a:rPr lang="es-ES"/>
              <a:pPr>
                <a:defRPr/>
              </a:pPr>
              <a:t>‹Nº›</a:t>
            </a:fld>
            <a:endParaRPr lang="es-ES"/>
          </a:p>
        </p:txBody>
      </p:sp>
    </p:spTree>
    <p:extLst>
      <p:ext uri="{BB962C8B-B14F-4D97-AF65-F5344CB8AC3E}">
        <p14:creationId xmlns:p14="http://schemas.microsoft.com/office/powerpoint/2010/main" xmlns="" val="30744497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851BC92E-A3ED-4382-8158-585A1C421B27}" type="datetimeFigureOut">
              <a:rPr lang="es-ES"/>
              <a:pPr>
                <a:defRPr/>
              </a:pPr>
              <a:t>09/05/2014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FE660D22-7F1F-44DB-8117-95AE7E927F96}" type="slidenum">
              <a:rPr lang="es-ES"/>
              <a:pPr>
                <a:defRPr/>
              </a:pPr>
              <a:t>‹Nº›</a:t>
            </a:fld>
            <a:endParaRPr lang="es-ES"/>
          </a:p>
        </p:txBody>
      </p:sp>
    </p:spTree>
    <p:extLst>
      <p:ext uri="{BB962C8B-B14F-4D97-AF65-F5344CB8AC3E}">
        <p14:creationId xmlns:p14="http://schemas.microsoft.com/office/powerpoint/2010/main" xmlns="" val="6458600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3C8987C-1412-451E-8AB5-8B995CE023C2}" type="datetimeFigureOut">
              <a:rPr lang="es-ES"/>
              <a:pPr>
                <a:defRPr/>
              </a:pPr>
              <a:t>09/05/2014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455C2270-73F0-4C68-A98B-E297501EA033}" type="slidenum">
              <a:rPr lang="es-ES"/>
              <a:pPr>
                <a:defRPr/>
              </a:pPr>
              <a:t>‹Nº›</a:t>
            </a:fld>
            <a:endParaRPr lang="es-ES"/>
          </a:p>
        </p:txBody>
      </p:sp>
    </p:spTree>
    <p:extLst>
      <p:ext uri="{BB962C8B-B14F-4D97-AF65-F5344CB8AC3E}">
        <p14:creationId xmlns:p14="http://schemas.microsoft.com/office/powerpoint/2010/main" xmlns="" val="10615127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9E48715D-A485-45A4-A1B9-B05F6827AA10}" type="datetimeFigureOut">
              <a:rPr lang="es-ES"/>
              <a:pPr>
                <a:defRPr/>
              </a:pPr>
              <a:t>09/05/2014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78134EC-8022-469E-9A55-DC83C6835C13}" type="slidenum">
              <a:rPr lang="es-ES"/>
              <a:pPr>
                <a:defRPr/>
              </a:pPr>
              <a:t>‹Nº›</a:t>
            </a:fld>
            <a:endParaRPr lang="es-ES"/>
          </a:p>
        </p:txBody>
      </p:sp>
    </p:spTree>
    <p:extLst>
      <p:ext uri="{BB962C8B-B14F-4D97-AF65-F5344CB8AC3E}">
        <p14:creationId xmlns:p14="http://schemas.microsoft.com/office/powerpoint/2010/main" xmlns="" val="7212058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545F46D0-F7D6-44AE-BCA8-B889A06914CC}" type="datetimeFigureOut">
              <a:rPr lang="es-ES"/>
              <a:pPr>
                <a:defRPr/>
              </a:pPr>
              <a:t>09/05/2014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3FE81D9-A8CD-4FD9-8219-EA6B105005D1}" type="slidenum">
              <a:rPr lang="es-ES"/>
              <a:pPr>
                <a:defRPr/>
              </a:pPr>
              <a:t>‹Nº›</a:t>
            </a:fld>
            <a:endParaRPr lang="es-ES"/>
          </a:p>
        </p:txBody>
      </p:sp>
    </p:spTree>
    <p:extLst>
      <p:ext uri="{BB962C8B-B14F-4D97-AF65-F5344CB8AC3E}">
        <p14:creationId xmlns:p14="http://schemas.microsoft.com/office/powerpoint/2010/main" xmlns="" val="40038330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37612A12-9DE1-4654-8BD9-FB5CAAC27302}" type="datetimeFigureOut">
              <a:rPr lang="es-ES"/>
              <a:pPr>
                <a:defRPr/>
              </a:pPr>
              <a:t>09/05/2014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AB5374D-38CA-4DDF-A751-704684A91E09}" type="slidenum">
              <a:rPr lang="es-ES"/>
              <a:pPr>
                <a:defRPr/>
              </a:pPr>
              <a:t>‹Nº›</a:t>
            </a:fld>
            <a:endParaRPr lang="es-ES"/>
          </a:p>
        </p:txBody>
      </p:sp>
    </p:spTree>
    <p:extLst>
      <p:ext uri="{BB962C8B-B14F-4D97-AF65-F5344CB8AC3E}">
        <p14:creationId xmlns:p14="http://schemas.microsoft.com/office/powerpoint/2010/main" xmlns="" val="28796800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EFD1DD7F-29B7-479E-AC45-FC97FD8D145A}" type="datetimeFigureOut">
              <a:rPr lang="es-ES"/>
              <a:pPr>
                <a:defRPr/>
              </a:pPr>
              <a:t>09/05/2014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F095851-7FB0-4600-896E-E55207F5BA97}" type="slidenum">
              <a:rPr lang="es-ES"/>
              <a:pPr>
                <a:defRPr/>
              </a:pPr>
              <a:t>‹Nº›</a:t>
            </a:fld>
            <a:endParaRPr lang="es-ES"/>
          </a:p>
        </p:txBody>
      </p:sp>
    </p:spTree>
    <p:extLst>
      <p:ext uri="{BB962C8B-B14F-4D97-AF65-F5344CB8AC3E}">
        <p14:creationId xmlns:p14="http://schemas.microsoft.com/office/powerpoint/2010/main" xmlns="" val="1505336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785148FD-F71E-42B0-97BA-33269390FCF9}" type="datetimeFigureOut">
              <a:rPr lang="es-ES"/>
              <a:pPr>
                <a:defRPr/>
              </a:pPr>
              <a:t>09/05/2014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B4676ED-307D-4260-B066-7CCD4FA88CDD}" type="slidenum">
              <a:rPr lang="es-ES"/>
              <a:pPr>
                <a:defRPr/>
              </a:pPr>
              <a:t>‹Nº›</a:t>
            </a:fld>
            <a:endParaRPr lang="es-ES"/>
          </a:p>
        </p:txBody>
      </p:sp>
    </p:spTree>
    <p:extLst>
      <p:ext uri="{BB962C8B-B14F-4D97-AF65-F5344CB8AC3E}">
        <p14:creationId xmlns:p14="http://schemas.microsoft.com/office/powerpoint/2010/main" xmlns="" val="37699844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D2A1ACC0-A554-4CBE-9817-A0A85DA8A11A}" type="datetimeFigureOut">
              <a:rPr lang="es-ES"/>
              <a:pPr>
                <a:defRPr/>
              </a:pPr>
              <a:t>09/05/2014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033F1749-0F08-4DBD-B354-034E62BC0B1B}" type="slidenum">
              <a:rPr lang="es-ES"/>
              <a:pPr>
                <a:defRPr/>
              </a:pPr>
              <a:t>‹Nº›</a:t>
            </a:fld>
            <a:endParaRPr lang="es-ES"/>
          </a:p>
        </p:txBody>
      </p:sp>
    </p:spTree>
    <p:extLst>
      <p:ext uri="{BB962C8B-B14F-4D97-AF65-F5344CB8AC3E}">
        <p14:creationId xmlns:p14="http://schemas.microsoft.com/office/powerpoint/2010/main" xmlns="" val="27718504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0D9CCA0C-0204-463D-ACFE-96BF6131A3D1}" type="datetimeFigureOut">
              <a:rPr lang="es-ES"/>
              <a:pPr>
                <a:defRPr/>
              </a:pPr>
              <a:t>09/05/2014</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E74FEE46-1C86-4B79-9904-94D9E725AC98}" type="slidenum">
              <a:rPr lang="es-ES"/>
              <a:pPr>
                <a:defRPr/>
              </a:pPr>
              <a:t>‹Nº›</a:t>
            </a:fld>
            <a:endParaRPr lang="es-ES"/>
          </a:p>
        </p:txBody>
      </p:sp>
    </p:spTree>
    <p:extLst>
      <p:ext uri="{BB962C8B-B14F-4D97-AF65-F5344CB8AC3E}">
        <p14:creationId xmlns:p14="http://schemas.microsoft.com/office/powerpoint/2010/main" xmlns="" val="3903227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F60CD1D9-7EEE-4ED6-A516-213C083AA02D}" type="slidenum">
              <a:rPr lang="es-ES"/>
              <a:pPr>
                <a:defRPr/>
              </a:pPr>
              <a:t>‹Nº›</a:t>
            </a:fld>
            <a:endParaRPr lang="es-ES"/>
          </a:p>
        </p:txBody>
      </p:sp>
    </p:spTree>
    <p:extLst>
      <p:ext uri="{BB962C8B-B14F-4D97-AF65-F5344CB8AC3E}">
        <p14:creationId xmlns:p14="http://schemas.microsoft.com/office/powerpoint/2010/main" xmlns="" val="17867993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3E32285D-CFB7-4B18-8512-882EFD9C7564}" type="datetimeFigureOut">
              <a:rPr lang="es-ES"/>
              <a:pPr>
                <a:defRPr/>
              </a:pPr>
              <a:t>09/05/2014</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50D12E0B-D12D-4B8E-A49B-97F28A57BB05}" type="slidenum">
              <a:rPr lang="es-ES"/>
              <a:pPr>
                <a:defRPr/>
              </a:pPr>
              <a:t>‹Nº›</a:t>
            </a:fld>
            <a:endParaRPr lang="es-ES"/>
          </a:p>
        </p:txBody>
      </p:sp>
    </p:spTree>
    <p:extLst>
      <p:ext uri="{BB962C8B-B14F-4D97-AF65-F5344CB8AC3E}">
        <p14:creationId xmlns:p14="http://schemas.microsoft.com/office/powerpoint/2010/main" xmlns="" val="10191287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85B031C7-FF8B-4860-BF7F-829204531E7A}" type="datetimeFigureOut">
              <a:rPr lang="es-ES"/>
              <a:pPr>
                <a:defRPr/>
              </a:pPr>
              <a:t>09/05/2014</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3CD04F70-07D7-4EE8-A990-992849A63E69}" type="slidenum">
              <a:rPr lang="es-ES"/>
              <a:pPr>
                <a:defRPr/>
              </a:pPr>
              <a:t>‹Nº›</a:t>
            </a:fld>
            <a:endParaRPr lang="es-ES"/>
          </a:p>
        </p:txBody>
      </p:sp>
    </p:spTree>
    <p:extLst>
      <p:ext uri="{BB962C8B-B14F-4D97-AF65-F5344CB8AC3E}">
        <p14:creationId xmlns:p14="http://schemas.microsoft.com/office/powerpoint/2010/main" xmlns="" val="12922039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1787F3C0-B565-4752-989D-1F626D72208F}" type="datetimeFigureOut">
              <a:rPr lang="es-ES"/>
              <a:pPr>
                <a:defRPr/>
              </a:pPr>
              <a:t>09/05/2014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E170D42A-9AFE-48D0-97E8-24EF0AFA5884}" type="slidenum">
              <a:rPr lang="es-ES"/>
              <a:pPr>
                <a:defRPr/>
              </a:pPr>
              <a:t>‹Nº›</a:t>
            </a:fld>
            <a:endParaRPr lang="es-ES"/>
          </a:p>
        </p:txBody>
      </p:sp>
    </p:spTree>
    <p:extLst>
      <p:ext uri="{BB962C8B-B14F-4D97-AF65-F5344CB8AC3E}">
        <p14:creationId xmlns:p14="http://schemas.microsoft.com/office/powerpoint/2010/main" xmlns="" val="40878570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D8DBDB6A-9586-4B7B-88F3-3A1F71FAB331}" type="datetimeFigureOut">
              <a:rPr lang="es-ES"/>
              <a:pPr>
                <a:defRPr/>
              </a:pPr>
              <a:t>09/05/2014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940B3DFC-3199-42F7-85CC-D328E14FFDE7}" type="slidenum">
              <a:rPr lang="es-ES"/>
              <a:pPr>
                <a:defRPr/>
              </a:pPr>
              <a:t>‹Nº›</a:t>
            </a:fld>
            <a:endParaRPr lang="es-ES"/>
          </a:p>
        </p:txBody>
      </p:sp>
    </p:spTree>
    <p:extLst>
      <p:ext uri="{BB962C8B-B14F-4D97-AF65-F5344CB8AC3E}">
        <p14:creationId xmlns:p14="http://schemas.microsoft.com/office/powerpoint/2010/main" xmlns="" val="34200191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7EE73F68-1CA3-4DC7-9E4A-D0E9064D7F56}" type="datetimeFigureOut">
              <a:rPr lang="es-ES"/>
              <a:pPr>
                <a:defRPr/>
              </a:pPr>
              <a:t>09/05/2014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7B51160-49B9-449F-A607-2AE81A923ECC}" type="slidenum">
              <a:rPr lang="es-ES"/>
              <a:pPr>
                <a:defRPr/>
              </a:pPr>
              <a:t>‹Nº›</a:t>
            </a:fld>
            <a:endParaRPr lang="es-ES"/>
          </a:p>
        </p:txBody>
      </p:sp>
    </p:spTree>
    <p:extLst>
      <p:ext uri="{BB962C8B-B14F-4D97-AF65-F5344CB8AC3E}">
        <p14:creationId xmlns:p14="http://schemas.microsoft.com/office/powerpoint/2010/main" xmlns="" val="18265513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C5C65211-9D73-45EE-ADE6-01FFF1EE671C}" type="datetimeFigureOut">
              <a:rPr lang="es-ES"/>
              <a:pPr>
                <a:defRPr/>
              </a:pPr>
              <a:t>09/05/2014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44A0CD2-4461-459A-9457-ED89D1B30FEE}" type="slidenum">
              <a:rPr lang="es-ES"/>
              <a:pPr>
                <a:defRPr/>
              </a:pPr>
              <a:t>‹Nº›</a:t>
            </a:fld>
            <a:endParaRPr lang="es-ES"/>
          </a:p>
        </p:txBody>
      </p:sp>
    </p:spTree>
    <p:extLst>
      <p:ext uri="{BB962C8B-B14F-4D97-AF65-F5344CB8AC3E}">
        <p14:creationId xmlns:p14="http://schemas.microsoft.com/office/powerpoint/2010/main" xmlns="" val="3638512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3DBAFD6-E15C-49CB-B769-6946E218FAEE}" type="slidenum">
              <a:rPr lang="es-ES"/>
              <a:pPr>
                <a:defRPr/>
              </a:pPr>
              <a:t>‹Nº›</a:t>
            </a:fld>
            <a:endParaRPr lang="es-ES"/>
          </a:p>
        </p:txBody>
      </p:sp>
    </p:spTree>
    <p:extLst>
      <p:ext uri="{BB962C8B-B14F-4D97-AF65-F5344CB8AC3E}">
        <p14:creationId xmlns:p14="http://schemas.microsoft.com/office/powerpoint/2010/main" xmlns="" val="4070303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FDAFE895-46C4-47E5-9625-DF51E723A880}" type="slidenum">
              <a:rPr lang="es-ES"/>
              <a:pPr>
                <a:defRPr/>
              </a:pPr>
              <a:t>‹Nº›</a:t>
            </a:fld>
            <a:endParaRPr lang="es-ES"/>
          </a:p>
        </p:txBody>
      </p:sp>
    </p:spTree>
    <p:extLst>
      <p:ext uri="{BB962C8B-B14F-4D97-AF65-F5344CB8AC3E}">
        <p14:creationId xmlns:p14="http://schemas.microsoft.com/office/powerpoint/2010/main" xmlns="" val="3812418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17953FE7-D0B6-4A26-9C99-3458BD9CF7B1}" type="slidenum">
              <a:rPr lang="es-ES"/>
              <a:pPr>
                <a:defRPr/>
              </a:pPr>
              <a:t>‹Nº›</a:t>
            </a:fld>
            <a:endParaRPr lang="es-ES"/>
          </a:p>
        </p:txBody>
      </p:sp>
    </p:spTree>
    <p:extLst>
      <p:ext uri="{BB962C8B-B14F-4D97-AF65-F5344CB8AC3E}">
        <p14:creationId xmlns:p14="http://schemas.microsoft.com/office/powerpoint/2010/main" xmlns="" val="764208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3A38DC6D-EB98-439B-8CCC-81B98853751B}" type="slidenum">
              <a:rPr lang="es-ES"/>
              <a:pPr>
                <a:defRPr/>
              </a:pPr>
              <a:t>‹Nº›</a:t>
            </a:fld>
            <a:endParaRPr lang="es-ES"/>
          </a:p>
        </p:txBody>
      </p:sp>
    </p:spTree>
    <p:extLst>
      <p:ext uri="{BB962C8B-B14F-4D97-AF65-F5344CB8AC3E}">
        <p14:creationId xmlns:p14="http://schemas.microsoft.com/office/powerpoint/2010/main" xmlns="" val="3965305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0A1BB76D-6091-49C4-9CB6-FBCC21E2F0D9}" type="slidenum">
              <a:rPr lang="es-ES"/>
              <a:pPr>
                <a:defRPr/>
              </a:pPr>
              <a:t>‹Nº›</a:t>
            </a:fld>
            <a:endParaRPr lang="es-ES"/>
          </a:p>
        </p:txBody>
      </p:sp>
    </p:spTree>
    <p:extLst>
      <p:ext uri="{BB962C8B-B14F-4D97-AF65-F5344CB8AC3E}">
        <p14:creationId xmlns:p14="http://schemas.microsoft.com/office/powerpoint/2010/main" xmlns="" val="3099485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1E2B782C-0DB9-4DB0-BC95-7372DE6FE954}" type="slidenum">
              <a:rPr lang="es-ES"/>
              <a:pPr>
                <a:defRPr/>
              </a:pPr>
              <a:t>‹Nº›</a:t>
            </a:fld>
            <a:endParaRPr lang="es-ES"/>
          </a:p>
        </p:txBody>
      </p:sp>
    </p:spTree>
    <p:extLst>
      <p:ext uri="{BB962C8B-B14F-4D97-AF65-F5344CB8AC3E}">
        <p14:creationId xmlns:p14="http://schemas.microsoft.com/office/powerpoint/2010/main" xmlns="" val="3703950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CO" smtClean="0"/>
              <a:t>Haga clic para cambiar el estilo de título	</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CO" smtClean="0"/>
              <a:t>Haga clic para modificar el estilo de texto del patrón</a:t>
            </a:r>
          </a:p>
          <a:p>
            <a:pPr lvl="1"/>
            <a:r>
              <a:rPr lang="es-ES" altLang="es-CO" smtClean="0"/>
              <a:t>Segundo nivel</a:t>
            </a:r>
          </a:p>
          <a:p>
            <a:pPr lvl="2"/>
            <a:r>
              <a:rPr lang="es-ES" altLang="es-CO" smtClean="0"/>
              <a:t>Tercer nivel</a:t>
            </a:r>
          </a:p>
          <a:p>
            <a:pPr lvl="3"/>
            <a:r>
              <a:rPr lang="es-ES" altLang="es-CO" smtClean="0"/>
              <a:t>Cuarto nivel</a:t>
            </a:r>
          </a:p>
          <a:p>
            <a:pPr lvl="4"/>
            <a:r>
              <a:rPr lang="es-ES" altLang="es-CO"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DCE6CB4-958F-48FC-9E5C-4728CA504DE2}"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321" r:id="rId1"/>
    <p:sldLayoutId id="2147484287" r:id="rId2"/>
    <p:sldLayoutId id="2147484288" r:id="rId3"/>
    <p:sldLayoutId id="2147484289" r:id="rId4"/>
    <p:sldLayoutId id="2147484290" r:id="rId5"/>
    <p:sldLayoutId id="2147484291" r:id="rId6"/>
    <p:sldLayoutId id="2147484292" r:id="rId7"/>
    <p:sldLayoutId id="2147484293" r:id="rId8"/>
    <p:sldLayoutId id="2147484294" r:id="rId9"/>
    <p:sldLayoutId id="2147484295" r:id="rId10"/>
    <p:sldLayoutId id="2147484296" r:id="rId11"/>
    <p:sldLayoutId id="2147484297" r:id="rId12"/>
    <p:sldLayoutId id="2147484298"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CO" smtClean="0"/>
              <a:t>Haga clic para modificar el estilo de título del patrón</a:t>
            </a:r>
          </a:p>
        </p:txBody>
      </p:sp>
      <p:sp>
        <p:nvSpPr>
          <p:cNvPr id="4099"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CO" smtClean="0"/>
              <a:t>Haga clic para modificar el estilo de texto del patrón</a:t>
            </a:r>
          </a:p>
          <a:p>
            <a:pPr lvl="1"/>
            <a:r>
              <a:rPr lang="es-ES" altLang="es-CO" smtClean="0"/>
              <a:t>Segundo nivel</a:t>
            </a:r>
          </a:p>
          <a:p>
            <a:pPr lvl="2"/>
            <a:r>
              <a:rPr lang="es-ES" altLang="es-CO" smtClean="0"/>
              <a:t>Tercer nivel</a:t>
            </a:r>
          </a:p>
          <a:p>
            <a:pPr lvl="3"/>
            <a:r>
              <a:rPr lang="es-ES" altLang="es-CO" smtClean="0"/>
              <a:t>Cuarto nivel</a:t>
            </a:r>
          </a:p>
          <a:p>
            <a:pPr lvl="4"/>
            <a:r>
              <a:rPr lang="es-ES" altLang="es-CO"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3991393B-BC45-4DCB-847C-8D9E76AC709A}" type="datetimeFigureOut">
              <a:rPr lang="es-ES"/>
              <a:pPr>
                <a:defRPr/>
              </a:pPr>
              <a:t>09/05/2014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6DB80AF-D9EF-4604-805C-2C5CEC602E12}"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299" r:id="rId1"/>
    <p:sldLayoutId id="2147484300" r:id="rId2"/>
    <p:sldLayoutId id="2147484301" r:id="rId3"/>
    <p:sldLayoutId id="2147484302" r:id="rId4"/>
    <p:sldLayoutId id="2147484303" r:id="rId5"/>
    <p:sldLayoutId id="2147484304" r:id="rId6"/>
    <p:sldLayoutId id="2147484305" r:id="rId7"/>
    <p:sldLayoutId id="2147484306" r:id="rId8"/>
    <p:sldLayoutId id="2147484307" r:id="rId9"/>
    <p:sldLayoutId id="2147484308" r:id="rId10"/>
    <p:sldLayoutId id="214748430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CO" smtClean="0"/>
              <a:t>Haga clic para modificar el estilo de título del patrón</a:t>
            </a:r>
          </a:p>
        </p:txBody>
      </p:sp>
      <p:sp>
        <p:nvSpPr>
          <p:cNvPr id="5123"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CO" smtClean="0"/>
              <a:t>Haga clic para modificar el estilo de texto del patrón</a:t>
            </a:r>
          </a:p>
          <a:p>
            <a:pPr lvl="1"/>
            <a:r>
              <a:rPr lang="es-ES" altLang="es-CO" smtClean="0"/>
              <a:t>Segundo nivel</a:t>
            </a:r>
          </a:p>
          <a:p>
            <a:pPr lvl="2"/>
            <a:r>
              <a:rPr lang="es-ES" altLang="es-CO" smtClean="0"/>
              <a:t>Tercer nivel</a:t>
            </a:r>
          </a:p>
          <a:p>
            <a:pPr lvl="3"/>
            <a:r>
              <a:rPr lang="es-ES" altLang="es-CO" smtClean="0"/>
              <a:t>Cuarto nivel</a:t>
            </a:r>
          </a:p>
          <a:p>
            <a:pPr lvl="4"/>
            <a:r>
              <a:rPr lang="es-ES" altLang="es-CO"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0EC6CF4-3137-403A-B116-AB72BBDB41A6}" type="datetimeFigureOut">
              <a:rPr lang="es-ES"/>
              <a:pPr>
                <a:defRPr/>
              </a:pPr>
              <a:t>09/05/2014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8A98D8B-5A8A-40C2-9E8A-05A6A9D906FB}"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310" r:id="rId1"/>
    <p:sldLayoutId id="2147484311" r:id="rId2"/>
    <p:sldLayoutId id="2147484312" r:id="rId3"/>
    <p:sldLayoutId id="2147484313" r:id="rId4"/>
    <p:sldLayoutId id="2147484314" r:id="rId5"/>
    <p:sldLayoutId id="2147484315" r:id="rId6"/>
    <p:sldLayoutId id="2147484316" r:id="rId7"/>
    <p:sldLayoutId id="2147484317" r:id="rId8"/>
    <p:sldLayoutId id="2147484318" r:id="rId9"/>
    <p:sldLayoutId id="2147484319" r:id="rId10"/>
    <p:sldLayoutId id="214748432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ideo" Target="file:///C:\Users\John\Google%20Drive\SANTO%20TOM&#193;S\PROYECTO\VERSION%20FINAL\Alabaos.mp4" TargetMode="External"/><Relationship Id="rId4" Type="http://schemas.openxmlformats.org/officeDocument/2006/relationships/hyperlink" Target="http://www.youtube.com/watch?v=pVWiPLNsDm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539552" y="1525542"/>
            <a:ext cx="7848872" cy="2246769"/>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_tradnl" sz="2400" dirty="0"/>
              <a:t>CARÁCTERÍSTICAS DE LA RELIGIOSIDAD Y ESPIRITUALIDAD AFRO-CHOCOANA </a:t>
            </a:r>
            <a:r>
              <a:rPr lang="es-ES_tradnl" sz="2400" dirty="0" smtClean="0"/>
              <a:t> A  </a:t>
            </a:r>
            <a:r>
              <a:rPr lang="es-ES_tradnl" sz="2400" dirty="0"/>
              <a:t>TRAVÉS DE UNA CATEGORIZACIÓN DE LOS ALABAOS, COMO APORTE A LA </a:t>
            </a:r>
            <a:r>
              <a:rPr lang="es-ES_tradnl" sz="2400" dirty="0" smtClean="0"/>
              <a:t>CÁTEDRA  </a:t>
            </a:r>
            <a:r>
              <a:rPr lang="es-ES_tradnl" sz="2400" dirty="0"/>
              <a:t>AFROCOLOMBIANA DESDE LA EDUCACIÓN RELIGIOSA ESCOLAR</a:t>
            </a:r>
            <a:endParaRPr lang="es-CO" sz="2400" dirty="0"/>
          </a:p>
          <a:p>
            <a:pPr algn="ctr">
              <a:defRPr/>
            </a:pPr>
            <a:endParaRPr lang="es-ES"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ekton Pro Ext" pitchFamily="34" charset="0"/>
            </a:endParaRPr>
          </a:p>
        </p:txBody>
      </p:sp>
      <p:sp>
        <p:nvSpPr>
          <p:cNvPr id="6148" name="3 CuadroTexto"/>
          <p:cNvSpPr txBox="1">
            <a:spLocks noChangeArrowheads="1"/>
          </p:cNvSpPr>
          <p:nvPr/>
        </p:nvSpPr>
        <p:spPr bwMode="auto">
          <a:xfrm>
            <a:off x="3491880" y="4731497"/>
            <a:ext cx="4679950" cy="1600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CO" sz="2000" dirty="0" smtClean="0">
                <a:latin typeface="+mj-lt"/>
              </a:rPr>
              <a:t>Liliana Serrano Gómez</a:t>
            </a:r>
            <a:endParaRPr lang="es-CO" sz="2000" dirty="0">
              <a:latin typeface="+mj-lt"/>
            </a:endParaRPr>
          </a:p>
          <a:p>
            <a:pPr algn="ctr" eaLnBrk="1" hangingPunct="1"/>
            <a:r>
              <a:rPr lang="es-CO" sz="2000" dirty="0">
                <a:latin typeface="+mj-lt"/>
              </a:rPr>
              <a:t>Licenciatura en </a:t>
            </a:r>
            <a:r>
              <a:rPr lang="es-CO" sz="2000" dirty="0" smtClean="0">
                <a:latin typeface="+mj-lt"/>
              </a:rPr>
              <a:t>Filosofía y Educación Religiosa</a:t>
            </a:r>
          </a:p>
          <a:p>
            <a:pPr algn="ctr" eaLnBrk="1" hangingPunct="1"/>
            <a:r>
              <a:rPr lang="es-CO" sz="2000" dirty="0" smtClean="0">
                <a:latin typeface="+mj-lt"/>
              </a:rPr>
              <a:t>Universidad </a:t>
            </a:r>
            <a:r>
              <a:rPr lang="es-CO" sz="2000" dirty="0">
                <a:latin typeface="+mj-lt"/>
              </a:rPr>
              <a:t>Santo Tomás</a:t>
            </a:r>
          </a:p>
          <a:p>
            <a:pPr algn="ctr" eaLnBrk="1" hangingPunct="1"/>
            <a:r>
              <a:rPr lang="es-CO" dirty="0">
                <a:latin typeface="+mj-lt"/>
              </a:rPr>
              <a:t>2014/1</a:t>
            </a:r>
            <a:endParaRPr lang="es-CO" sz="1400" dirty="0">
              <a:latin typeface="+mj-lt"/>
            </a:endParaRPr>
          </a:p>
        </p:txBody>
      </p:sp>
      <p:pic>
        <p:nvPicPr>
          <p:cNvPr id="6152" name="Picture 8" descr="http://historico.elpais.com.co/paisonline/fotos_notas/canta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3772311"/>
            <a:ext cx="2914650" cy="2428875"/>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1052736"/>
            <a:ext cx="7560840"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a:ln w="0"/>
                <a:solidFill>
                  <a:schemeClr val="accent6"/>
                </a:solidFill>
                <a:effectLst>
                  <a:reflection blurRad="12700" stA="50000" endPos="50000" dist="5000" dir="5400000" sy="-100000" rotWithShape="0"/>
                </a:effectLst>
                <a:latin typeface="Tekton Pro Ext" pitchFamily="34" charset="0"/>
              </a:rPr>
              <a:t>Marco referencial</a:t>
            </a:r>
          </a:p>
        </p:txBody>
      </p:sp>
      <p:sp>
        <p:nvSpPr>
          <p:cNvPr id="3" name="2 CuadroTexto"/>
          <p:cNvSpPr txBox="1"/>
          <p:nvPr/>
        </p:nvSpPr>
        <p:spPr>
          <a:xfrm>
            <a:off x="790575" y="1822177"/>
            <a:ext cx="8353425" cy="5632311"/>
          </a:xfrm>
          <a:prstGeom prst="rect">
            <a:avLst/>
          </a:prstGeom>
          <a:noFill/>
        </p:spPr>
        <p:txBody>
          <a:bodyPr>
            <a:spAutoFit/>
          </a:bodyPr>
          <a:lstStyle/>
          <a:p>
            <a:pPr>
              <a:defRPr/>
            </a:pPr>
            <a:r>
              <a:rPr lang="es-CO" sz="2400" b="1" dirty="0" smtClean="0"/>
              <a:t>2. Los alabaos:</a:t>
            </a:r>
          </a:p>
          <a:p>
            <a:pPr>
              <a:defRPr/>
            </a:pPr>
            <a:r>
              <a:rPr lang="es-CO" sz="2400" dirty="0" smtClean="0"/>
              <a:t>   - Varias hipótesis de su origen: castellano, canto        gregoriano, </a:t>
            </a:r>
            <a:r>
              <a:rPr lang="es-CO" sz="2400" dirty="0" err="1" smtClean="0"/>
              <a:t>griots</a:t>
            </a:r>
            <a:r>
              <a:rPr lang="es-CO" sz="2400" dirty="0" smtClean="0"/>
              <a:t> africanos, cantos de lágrima </a:t>
            </a:r>
            <a:r>
              <a:rPr lang="es-CO" sz="2400" dirty="0" err="1" smtClean="0"/>
              <a:t>angoleses</a:t>
            </a:r>
            <a:endParaRPr lang="es-CO" sz="2400" dirty="0" smtClean="0"/>
          </a:p>
          <a:p>
            <a:pPr marL="342900" indent="-342900">
              <a:buFontTx/>
              <a:buChar char="-"/>
              <a:defRPr/>
            </a:pPr>
            <a:r>
              <a:rPr lang="es-CO" sz="2400" dirty="0" smtClean="0"/>
              <a:t>Contienen una concepción original de la vida y de la muerte</a:t>
            </a:r>
            <a:r>
              <a:rPr lang="es-CO" sz="2400" dirty="0"/>
              <a:t> </a:t>
            </a:r>
            <a:r>
              <a:rPr lang="es-CO" sz="2400" dirty="0" smtClean="0"/>
              <a:t>.Palabra misma del muerto llevada por la voz de los vivos</a:t>
            </a:r>
            <a:r>
              <a:rPr lang="es-CO" sz="2400" dirty="0"/>
              <a:t>(</a:t>
            </a:r>
            <a:r>
              <a:rPr lang="es-CO" sz="2400" dirty="0" err="1"/>
              <a:t>Losonczy</a:t>
            </a:r>
            <a:r>
              <a:rPr lang="es-CO" sz="2400" dirty="0"/>
              <a:t>, 1991) </a:t>
            </a:r>
            <a:endParaRPr lang="es-CO" sz="2400" dirty="0" smtClean="0"/>
          </a:p>
          <a:p>
            <a:pPr marL="342900" indent="-342900">
              <a:buFontTx/>
              <a:buChar char="-"/>
              <a:defRPr/>
            </a:pPr>
            <a:r>
              <a:rPr lang="es-CO" sz="2400" dirty="0" smtClean="0"/>
              <a:t>Clasificados tradicionalmente en:  mayores y menores (Según la importancia) Romances y alabaos (edad), Santos y Salves (destinatario).</a:t>
            </a:r>
            <a:endParaRPr lang="es-CO" sz="2400" dirty="0"/>
          </a:p>
          <a:p>
            <a:r>
              <a:rPr lang="es-CO" sz="2400" b="1" dirty="0" smtClean="0"/>
              <a:t>3</a:t>
            </a:r>
            <a:r>
              <a:rPr lang="es-CO" sz="2400" b="1" dirty="0"/>
              <a:t>. Creencias y el ritual </a:t>
            </a:r>
            <a:r>
              <a:rPr lang="es-CO" sz="2400" b="1" dirty="0" smtClean="0"/>
              <a:t>mortuorio</a:t>
            </a:r>
            <a:endParaRPr lang="es-CO" sz="2400" dirty="0"/>
          </a:p>
          <a:p>
            <a:r>
              <a:rPr lang="es-CO" sz="2400" dirty="0"/>
              <a:t>Vaso con agua: El difunto viene  las 9 noches a beber –valor medicinal.</a:t>
            </a:r>
          </a:p>
          <a:p>
            <a:endParaRPr lang="es-CO" sz="2400" dirty="0" smtClean="0">
              <a:latin typeface="+mj-lt"/>
            </a:endParaRPr>
          </a:p>
          <a:p>
            <a:endParaRPr lang="es-CO" sz="2400" dirty="0" smtClean="0">
              <a:latin typeface="+mj-lt"/>
            </a:endParaRPr>
          </a:p>
          <a:p>
            <a:pPr>
              <a:defRPr/>
            </a:pPr>
            <a:endParaRPr lang="es-CO" sz="2400" dirty="0">
              <a:latin typeface="+mj-lt"/>
            </a:endParaRPr>
          </a:p>
        </p:txBody>
      </p:sp>
    </p:spTree>
    <p:extLst>
      <p:ext uri="{BB962C8B-B14F-4D97-AF65-F5344CB8AC3E}">
        <p14:creationId xmlns:p14="http://schemas.microsoft.com/office/powerpoint/2010/main" xmlns="" val="36065797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1268760"/>
            <a:ext cx="5904656" cy="769441"/>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smtClean="0">
                <a:ln w="0"/>
                <a:solidFill>
                  <a:schemeClr val="accent6"/>
                </a:solidFill>
                <a:effectLst>
                  <a:reflection blurRad="12700" stA="50000" endPos="50000" dist="5000" dir="5400000" sy="-100000" rotWithShape="0"/>
                </a:effectLst>
                <a:latin typeface="Tekton Pro Ext" pitchFamily="34" charset="0"/>
              </a:rPr>
              <a:t>Capitulo iii</a:t>
            </a:r>
            <a:endParaRPr lang="es-ES" sz="4400" b="1" cap="all" dirty="0">
              <a:ln w="0"/>
              <a:solidFill>
                <a:schemeClr val="accent6"/>
              </a:solidFill>
              <a:effectLst>
                <a:reflection blurRad="12700" stA="50000" endPos="50000" dist="5000" dir="5400000" sy="-100000" rotWithShape="0"/>
              </a:effectLst>
              <a:latin typeface="Tekton Pro Ext" pitchFamily="34" charset="0"/>
            </a:endParaRPr>
          </a:p>
        </p:txBody>
      </p:sp>
      <p:sp>
        <p:nvSpPr>
          <p:cNvPr id="5" name="4 CuadroTexto"/>
          <p:cNvSpPr txBox="1"/>
          <p:nvPr/>
        </p:nvSpPr>
        <p:spPr>
          <a:xfrm>
            <a:off x="323528" y="2635170"/>
            <a:ext cx="7920880" cy="2954655"/>
          </a:xfrm>
          <a:prstGeom prst="rect">
            <a:avLst/>
          </a:prstGeom>
          <a:noFill/>
        </p:spPr>
        <p:txBody>
          <a:bodyPr wrap="square" rtlCol="0">
            <a:spAutoFit/>
          </a:bodyPr>
          <a:lstStyle/>
          <a:p>
            <a:r>
              <a:rPr lang="es-CO" sz="2800" b="1" dirty="0" smtClean="0"/>
              <a:t>Enfoque Investigativo</a:t>
            </a:r>
            <a:r>
              <a:rPr lang="es-CO" sz="2800" dirty="0" smtClean="0"/>
              <a:t>: Cualitativo</a:t>
            </a:r>
          </a:p>
          <a:p>
            <a:r>
              <a:rPr lang="es-CO" sz="2800" b="1" dirty="0" smtClean="0"/>
              <a:t>Tipo de Investigación: </a:t>
            </a:r>
            <a:r>
              <a:rPr lang="es-CO" sz="2800" dirty="0" smtClean="0"/>
              <a:t>Documental</a:t>
            </a:r>
          </a:p>
          <a:p>
            <a:r>
              <a:rPr lang="es-CO" sz="2800" b="1" dirty="0" smtClean="0"/>
              <a:t>Técnicas de recolección de la Información</a:t>
            </a:r>
            <a:r>
              <a:rPr lang="es-CO" sz="2800" dirty="0" smtClean="0"/>
              <a:t>: Revisión bibliográfica y documental</a:t>
            </a:r>
          </a:p>
          <a:p>
            <a:r>
              <a:rPr lang="es-CO" sz="2800" b="1" dirty="0" smtClean="0"/>
              <a:t>Definición del Enfoque Metodológico</a:t>
            </a:r>
            <a:r>
              <a:rPr lang="es-CO" sz="2800" dirty="0" smtClean="0"/>
              <a:t>: Hermenéutico</a:t>
            </a:r>
          </a:p>
          <a:p>
            <a:endParaRPr lang="es-CO" dirty="0"/>
          </a:p>
        </p:txBody>
      </p:sp>
      <p:pic>
        <p:nvPicPr>
          <p:cNvPr id="65538" name="Picture 2" descr="http://4.bp.blogspot.com/-vUtj2yn5eaw/Uy5UC9jQB5I/AAAAAAAAACk/NMSl7EmFrAw/s1600/lupa.gif"/>
          <p:cNvPicPr>
            <a:picLocks noChangeAspect="1" noChangeArrowheads="1"/>
          </p:cNvPicPr>
          <p:nvPr/>
        </p:nvPicPr>
        <p:blipFill>
          <a:blip r:embed="rId2" cstate="print"/>
          <a:srcRect/>
          <a:stretch>
            <a:fillRect/>
          </a:stretch>
        </p:blipFill>
        <p:spPr bwMode="auto">
          <a:xfrm>
            <a:off x="5292080" y="548680"/>
            <a:ext cx="3275856" cy="2086490"/>
          </a:xfrm>
          <a:prstGeom prst="rect">
            <a:avLst/>
          </a:prstGeom>
          <a:noFill/>
        </p:spPr>
      </p:pic>
      <p:pic>
        <p:nvPicPr>
          <p:cNvPr id="65540" name="Picture 4" descr="http://1.bp.blogspot.com/-KAmKis36UqI/URgnOakChxI/AAAAAAAAAG8/sUCwRjnMxDY/s1600/documental.jpg"/>
          <p:cNvPicPr>
            <a:picLocks noChangeAspect="1" noChangeArrowheads="1"/>
          </p:cNvPicPr>
          <p:nvPr/>
        </p:nvPicPr>
        <p:blipFill>
          <a:blip r:embed="rId3" cstate="print"/>
          <a:srcRect/>
          <a:stretch>
            <a:fillRect/>
          </a:stretch>
        </p:blipFill>
        <p:spPr bwMode="auto">
          <a:xfrm>
            <a:off x="7020272" y="5157192"/>
            <a:ext cx="1835696" cy="1529747"/>
          </a:xfrm>
          <a:prstGeom prst="rect">
            <a:avLst/>
          </a:prstGeom>
          <a:noFill/>
        </p:spPr>
      </p:pic>
    </p:spTree>
    <p:extLst>
      <p:ext uri="{BB962C8B-B14F-4D97-AF65-F5344CB8AC3E}">
        <p14:creationId xmlns:p14="http://schemas.microsoft.com/office/powerpoint/2010/main" xmlns="" val="2607834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8" name="Picture 6" descr="http://www.tiepsa.es/images/sinergiamotivacion.jpg"/>
          <p:cNvPicPr>
            <a:picLocks noChangeAspect="1" noChangeArrowheads="1"/>
          </p:cNvPicPr>
          <p:nvPr/>
        </p:nvPicPr>
        <p:blipFill>
          <a:blip r:embed="rId2" cstate="print"/>
          <a:srcRect/>
          <a:stretch>
            <a:fillRect/>
          </a:stretch>
        </p:blipFill>
        <p:spPr bwMode="auto">
          <a:xfrm>
            <a:off x="6084169" y="1116490"/>
            <a:ext cx="3059832" cy="3128264"/>
          </a:xfrm>
          <a:prstGeom prst="ellipse">
            <a:avLst/>
          </a:prstGeom>
          <a:noFill/>
        </p:spPr>
      </p:pic>
      <p:sp>
        <p:nvSpPr>
          <p:cNvPr id="3" name="2 CuadroTexto"/>
          <p:cNvSpPr txBox="1"/>
          <p:nvPr/>
        </p:nvSpPr>
        <p:spPr>
          <a:xfrm>
            <a:off x="251520" y="1916832"/>
            <a:ext cx="6192687" cy="4524315"/>
          </a:xfrm>
          <a:prstGeom prst="rect">
            <a:avLst/>
          </a:prstGeom>
          <a:noFill/>
        </p:spPr>
        <p:txBody>
          <a:bodyPr wrap="square">
            <a:spAutoFit/>
          </a:bodyPr>
          <a:lstStyle/>
          <a:p>
            <a:pPr>
              <a:defRPr/>
            </a:pPr>
            <a:r>
              <a:rPr lang="es-CO" sz="2400" b="1" dirty="0" smtClean="0"/>
              <a:t>Pasos metodológicos en la interpretación de los alabaos: </a:t>
            </a:r>
          </a:p>
          <a:p>
            <a:pPr>
              <a:defRPr/>
            </a:pPr>
            <a:r>
              <a:rPr lang="es-CO" sz="2400" dirty="0" smtClean="0">
                <a:latin typeface="+mj-lt"/>
              </a:rPr>
              <a:t>-Se parte del círculo hermenéutico donde se entienden las partes por el todo y el todo por las partes. </a:t>
            </a:r>
          </a:p>
          <a:p>
            <a:pPr>
              <a:defRPr/>
            </a:pPr>
            <a:r>
              <a:rPr lang="es-CO" sz="2400" dirty="0" smtClean="0">
                <a:latin typeface="+mj-lt"/>
              </a:rPr>
              <a:t>-Se reconoce que no se puede llegar a un ejercicio hermenéutico formal debido a que los alabaos pertenecen a una tradición oral, por lo que no hay un solo autor ni se pueden secuenciar históricamente. </a:t>
            </a:r>
          </a:p>
          <a:p>
            <a:pPr>
              <a:defRPr/>
            </a:pPr>
            <a:r>
              <a:rPr lang="es-CO" sz="2400" dirty="0" smtClean="0">
                <a:latin typeface="+mj-lt"/>
              </a:rPr>
              <a:t>- Se siguen entonces los siguientes pasos:</a:t>
            </a:r>
          </a:p>
          <a:p>
            <a:pPr>
              <a:defRPr/>
            </a:pPr>
            <a:endParaRPr lang="es-CO" sz="2400" b="1" dirty="0">
              <a:latin typeface="+mj-lt"/>
            </a:endParaRPr>
          </a:p>
        </p:txBody>
      </p:sp>
      <p:sp>
        <p:nvSpPr>
          <p:cNvPr id="4" name="3 Rectángulo"/>
          <p:cNvSpPr/>
          <p:nvPr/>
        </p:nvSpPr>
        <p:spPr>
          <a:xfrm>
            <a:off x="467544" y="1124744"/>
            <a:ext cx="5472608" cy="769441"/>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smtClean="0">
                <a:ln w="0"/>
                <a:solidFill>
                  <a:schemeClr val="accent6"/>
                </a:solidFill>
                <a:effectLst>
                  <a:reflection blurRad="12700" stA="50000" endPos="50000" dist="5000" dir="5400000" sy="-100000" rotWithShape="0"/>
                </a:effectLst>
                <a:latin typeface="Tekton Pro Ext" pitchFamily="34" charset="0"/>
              </a:rPr>
              <a:t>Capitulo iii</a:t>
            </a:r>
            <a:endParaRPr lang="es-ES" sz="4400" b="1" cap="all" dirty="0">
              <a:ln w="0"/>
              <a:solidFill>
                <a:schemeClr val="accent6"/>
              </a:solidFill>
              <a:effectLst>
                <a:reflection blurRad="12700" stA="50000" endPos="50000" dist="5000" dir="5400000" sy="-100000" rotWithShape="0"/>
              </a:effectLst>
              <a:latin typeface="Tekton Pro Ext" pitchFamily="34" charset="0"/>
            </a:endParaRPr>
          </a:p>
        </p:txBody>
      </p:sp>
      <p:sp>
        <p:nvSpPr>
          <p:cNvPr id="64514" name="AutoShape 2" descr="data:image/jpeg;base64,/9j/4AAQSkZJRgABAQAAAQABAAD/2wCEAAkGBhQQEBQUEhQUEBQWFBYXGRUUFxgWFRUdFxgZFhgaFhUXHCYfGBwkHRQUHy8gIycpLCwtGB4xNTAqNSYsLCoBCQoKDQwOFA0MFCkYFBgpKSkpKSkpKSkpKSkpKSkpKSkpKSkpKSkpKSkpKSkpKSkpKSkpKSkpKSkpKSkpKSkpKf/AABEIAOUA3AMBIgACEQEDEQH/xAAcAAEAAgMBAQEAAAAAAAAAAAAABgcEBQgDAQL/xABUEAACAQMBBAYEBwgOCQUBAAABAgMABBEFBhIhMQcTIkFRYTJxgZEIFCNCUmKhQ3KCkrGys8EVJCUzNDVUc3SUoqPR0hcmU2N1k8LD0xZEtOHxNv/EABYBAQEBAAAAAAAAAAAAAAAAAAABAv/EABkRAQEBAQEBAAAAAAAAAAAAAAABEUEhMf/aAAwDAQACEQMRAD8AvGlKUClKUClKUClKUClKZoFK8Lm9jjGZHSMeLMF/LWtO2diP/d23/NT/ABoNzSsCy123m/ep4pfvHVvyGs7NB9pSlApSlApStZr20EdlGJJRKVJx8lG8pHAnJCAkDAPE8KDZ0qvv9O2lf7aT/kyf5al2zu0MN/brcW7F4mLAEqVPZJU8Dx5g0GzpUf1Dba3huvih655xGJNyKJ5Duk4zlR41vo33lB4jIBwRg8fEdxoP1SlKBSlKBSlKBSlKBSlKBXyvtV3tdt7NNMbDRwLi74iSYYMVqM7pLMeG8DnhxxjkTwoN1tj0jWumALKxlmbG7bxYaVs8Bw+aD4n2ZqKl9d1Qb2Y9Etjx49q43cc+WR7dwj8vl8U0/ZmPr7qQ3uoSDe337Uzn6gbPVr3bx4nxPKqk2y6T7zUyRI/VQk8IIyQmOON483Pr4cOQoJrq9loNoT8currWJxnOJGbiOBG8pAHtYmtFdbc6QoxBoysPGaZgfs3j9tVzUg0/o/1C4GY7O4YeJjKL+M2BUVsJdptNc/xY1ufp293JvL5gOpXNbLSulKeyObW6nljH3C9AkB7yFkU5HDh83ny8NPc9FeqRjLWUx+9Af7EJqOXljJC27LG8TfRkUo3uYZoOmdhOmW11IrFJ+1bk/Mc5Rz/u37z5HB9dWDmuHquvoq6atzdtdRfs4AjuXPFe4LKe8fXPLHHxqpi96V8BzX2gVr9f/gk+OfUyfmGthWJq4zbzfzT/AJpoOKK6l6DR+4dt99N+meuWq6h6CmzokHk8w/vGP66LWNanO183lpo/Pj/xqyqrXT//AOvuP+Gj8+GrKohSlKBSlKBSlKBSlKBSlavabaCOwtJbmX0I1zgc2J4Ko8ySB7aCK9JG1syNHp+n4a+ueGe6CM5zIx7jwOPAAnwBwb+8tdlNMCpiW5kzjPpzyY7Tv3hFz7MgczXr0c6QYIZ9XvyBcXSmZmP3GDAZUGeXZVT6go7qobbvbCTVL2SdshM7sSH7mgPZHDvPM+ZPlQavWNZlvJnmncySOclj9gA5ADwFSTYHowudWcFQYbcE707Ds8Oaxj57fYO81kdFXRu2rXBaTK2sTDrW4gueYjQ+J7z3A+YrqGyskhjWOJFjRAFVVGFUDkABUXUc2S6NbLTFHUxB5ccZpMNKeWcE8FHAcFwKlNfaj20W3tjp/C5uEjb6Ay8n4i5NVlIawtV0aG6jMdxFHOh+a6hh7M8j5ioXbdOulO26ZpEycZeJwvvAOPbU10zVobmMSQSJMh5MjBh9nKiqU6QOgMoGm03LgcWtmOSBjj1THn96ePge6qWdCpIIIIJBB4EEcwR3V2/VM9OHRkJEfULVVV0Ba4QcN9R90HdvLxz4jjzHESvLoP6Ti+7p902WA+QkY8wB+9MfHHFT6x4ZuyuIbedo3V0JVlYMrDmpU5BB8QRXXHR3tcNUsI5+Ak9CVR3SLje4DkDkMPJhQqTV53EW+jL9JSPeMV6UoOHa6Y+D/dB9HCjnHcSqfWd1/wAjiubr61MUrxniUdkP4JK/qroT4OJ/cuf+mP8AooaLWwsV/wBbp/PTAf72Ifqqx6ryHhta/npQ/TL/AIVYdEKUpQKUpQKUpQKUpQKrLpDJ1HVbHSxkxA/G7nwKJndRvEHBH4amrMNVr0YftvUdV1A8d64+LR9+FhAGQfMdWcY99Bg/CD2k6ixjtUO61w/aAz+9x4JHDllig9QNc+Wdo80iRxqXd2Cqo5sWOAOPmannTprBn1iVPmwIkS8eHo9Yxx3Hecj8EV79AmhfGNV61hlbeNpM92+ewn5WP4NFX/shs0mnWcVsmDuL2mAxvueLsfWc+zFbmlQzpY2xOmac7ocTSnqovqswOX/BUE8e/FEQzpa6ZTA72dgw6xSVlnHHcPIpH9Yd7d3LnyoeWUsxZiWYkkknJJPEkk8zXx3JJJJJJySeJJPMk1evRb0KR9Wl3qC9YzqGS2YdlAeIMoPpEjHZOAOOcnkX4oitzsrtZcabOJrdyp4byH0JB9F17/1V1drGxtndwmKa3iZMYGFCsvDGUYDKnzFcrbc7MHTb+a2yXVCCjkYLKyhlPgTg4JHeDQdUbG7VR6nZx3MXDeGGTmY3HBlPqPI94INbp0BBBGQRgg8iDzqgvg4a0y3Vzan0Hi64ceTIyocDzEn9gVf9EcgdIWzH7HajPbqCIw29Hnj2HG8vE8TjivH6NT34OevFLqe1J7MsfWKPrRnBx61b+zX7+Elp4W6tJhnLwvGfD5Nt4e35U+6oX0R3HV61ZHl8oy/jxuh/OovHWdfKClGXGe1g/dC7/pM/6Rqu74Nz/tK6HhcA++Nf8KpHaw51C7/pU/6Rquz4Ng/ad3/Pr+YKNN4h/wBbW/4X/wB4VYtVxbnO10n1dMH6VP8ANVj0QpSlApSlApSlApSlBiatddVBLIeASJ3/ABVJ/VUK6DLfd0aJyO1LJNIx72PWFcnzwo91STblc6XfAcSbO5H9y9abobYHRLPH0ZP0r0HN23NyZNTvWJzm6n9wkYKPYAB7Ktj4NNnhb6XxaFB+CJGP5y+6qi2wTd1G8B7rqce6VquP4NdyDBeJ3rLE3sZWA/MNF4uiudfhFaqz6hFBn5OKBW3e7edmyfxVQf8A7XRVcy9P0RXWWJ+dBER9q/lU0SNF0W6CL3VbaJ13owxkcd27GC3HyLBR7a62xXMXQNdKmsxhjjfilRfM43vyKa6eoVj319HBG0krrHGgyzMcKAO8k1Ru1GlaZr19I8Op7ly+6kaSRlYewN0KrEAtnBOcn0u/gKlnT/p88ulgw7zJHMHlVc8UCkZIHNVJBPhz7q5006zkmlSOFWeVmARU9Inux4eOe6hFxdBuyM9pq14J13Wt4eqbvBaRkdSp7wUQn1MKvesHSLExxLv4MpSPrXA4uyoFJPjyrNoKM+EtP2rFPKZvtjA/XVc9F8O9rFkP98D7gT+qtv03bQi71aQIcpAogBByCVJZ/wC0xX8GsjoF0Yz6ssuDu28byE92WBjUH8dj+DReOm6V8rF1e8ENvNKxwI4ncnwCqWJ+yiONNYuRLczSDk8sjD8Jif11ffwb4/3PuG8boj3RRn/qrngV030BWYTRkYDBkmlY+eD1efcgHsoteGkyZ2wu/LT1H225/XVnVWmxw39pNYfmVSBAfDKrke9KsuiFKUoFKUoFKUoFKUoMe/tusikQ8Q6MuPvgR+uoF0E3GdJ6o+lBcTRsPA72/wD9dWIarLYhviOu6jYnspORdwjuO9xkx7SRj6hoKd6YdO6jWrsY3Q7LIPPrEViR+EW9xqT/AAdNVEd/PCfu0OR64mzj3O3urbfCP2f4214o4cYJDxz3vH/3PsqpNmNdaxvIblOcThiPpLyZfapIovHZ1Ul8I3ZrKQXqgkr8hJgcgd50JPdx3h+EKuWwvkniSWNg6SKHVhyIYZBrG1/Q4r22lt5hvRyLg+IPNWHmCAR6qI490HWHs7mG4j9KJ1cDxweIPkRke2uw9B1qK9t47iFg0cihh5eIPgQcgjyrkTanZqXTruS2mHaQ8GxgSKfRdfIj3HI5g1u+j7pNuNJkwMzWzHLwk8OOO0h+a3D1Hv8AERa6vxWPBp0UbFkjRGPMqoBPrIFRvZrpS0+/UdXOsbnnFMRG4PDhx4Nz5qSKkEutQIpZpolAGSS6gD7arLMqGdKO3yaVZkqQbmUFYU7weRcj6K5z5nArRba9O1raqyWZF5PyBGepTzL/ADvUvvFc/a7r099O09zIZZG7zyAHJVA4KB4Ci4wXckkkkknJJ4kk8yTXSnQRsmbTTzNIu7Lctv4IwRGvCMH19pvwhVW9EXRq2pziaZcWkTZbP3Zhx3B4j6R8OHfw6cjQKAAMADAA7sUK/VQzpf1YW+jXR75E6kefWndP9ksfZUzqhvhG7S70kFkjcEBmkHm3ZjGfIb5x9YUFLV190daV8V0q0iI3SIVZh9Z+232sa5a2O0M3t/bW4GRJKob7wHef+yGrrjW79bS0mlPBYoXb8RSRwHqFCoJ0Q/K3Or3B479+6A+SFiB7nFWZUC6EtOMWjws3pzNJKSeJO8xCknzAB9tT2gUpSgUpSgUpSgUpSgVWfS9ZtayWmrRDL2kgWUfSikO778uVH85VmV4Xtmk0bxyKHR1Ksp4hgwwQfYaDSbQaVFrGmvGrBkniDRvzAJAaNvYcfbXI17ZvDI8UilJI2ZGU81ZTgjh5g10PsFfvpF++kXJYxMWks5W5Mp4mPPj6XtB8RWv6dejgzr8ftlzIi4nRRxdRykHmvI+Ix4cRGL0B9IAK/sfO3EZNuzHmObR8e8cx5ZHdV21xDFKVYMpKsCCGBwQRxBBHI10F0Y9NcdyqW1+wiuPRWY8I5vDePJH7vAnlzxQsTXbzYC31eAJL2JFyY5lHbQ+H1lPev5DxrmvbHo9u9LcieMtHnszJlom8OPzT5HBrrsGvjxgjBAIPceIPsoa4fpXXGrdF2m3RJltIgxOS0eYmJ8zGRmtUvQXpIP8AB3PkZpf1NRdcuquTgcSe4VaXR/0HT3ZWa9DW1vwPVnhNKOeMfcx5nj5d9Xvo2x9nZ/we2hhPDLKg3jjxY8ftrb4omsfT9Ojt4lihRYo0GFVRgAVk0qP7XbcWumRF7iQBiCViUgyyfer4cRx5CiMrajaSLT7WS4mPZQcB3u3zUXPeTXIOuaxJeXMtxKcvK5Y+AzyA8gMAeQFbrb3pAn1eYPL8nEmerhX0UB7z9JjwyfdisfYfY6XVLtIIwQvOSTHCNO8nzPIDvPtqNLP+Dtsnxlv3HDjDFn2GRh9i5++qX9N2oEWCWkf77eTxQrg8cbwYn1ZCqfvqnOl6ZHbQxwxDcjjUKo8h+uq20Fv2Y1+W79K108GGE/NeQjDsPHmx9W5VRY+jaattbwwJwWKNIx+CoH6qzaUoFKUoFKUoFKUoFKUoFKUoIv0gbEJqltuZMU8Z34ZRwMbjlxHHdPDPsPMVqejrbt7nNlfqYL+Ebrq4A64Dhvr3HPfjgc5HA1PqiW3nR/HqaKysbe6i4w3CZDIeYBK8SufaO6grHpT6FWjL3WnIWQ5aS3UcU8TEO9e/d5ju4cBTLoQSCCCDgg8CD4EV0ps70ly2kq2WtJ8Wn5Jc8OonAOAxYcFJ8eXjunhW22w6KrHVAZCvUzMMieHALeBcei/AAZPHHfQ1R2x/TDfacAm8LmEfcpskqPqSekvtyPKrZ0T4QOnzAdeJbRu/eUuvsZMnHrAqrtpeg/ULQkxoLyMZ7UPp4+tGeIPq3qgVzavExWRWjYc1cFWHrB40Xx13adIenSjsXtufXIFPubBrPbaa1AybmADx6xP8a4wpUMde3fSTpsQ7V7b+pXDn3Jk1F9U+EDp0Q+S665P1EKD2mTH5K5qr0t7Z5G3UVpG+ioLH3CqYtDaH4Ql5OCttHHZqc9r98k9hYbo9xqs7/UJJ5DJM7Su3NnJYn2n8lSzQ+h/U7vBFuYFPz5z1Y/F4t9lWlsp8Hy3gIe9c3bjj1a5SLx4/Ob24B8KHinNjtg7rVJQkCEJntTMCI0Hed75x+qOP5a6f2M2Mg0q3EMAyTxeQ+nI3i36h3VuLa1jhQJGqxRqOCqAqqB5DgKr3afpMeaU2Wjr8aujwaYYMMA5Ft7kxHu9Z4UR69Ju1shI0yw+UvbgbrFScQRtwZmYeice0Dj4ZlWx+y8em2cdtFxCDLN3ux4sx9Z9wxWt2C2BTTUZnY3F1LxmnbJZjzwpPHdz76ltApSlApSlApSlApSlApSlApSlApSlBrde2egvoTFcxLMh7mHFT4qw4qfMVX3/oHUtKJbSbrr4AcizuuIA7wj8vzfb32nSgriDpe+LkJqtnPpz5xv7pkgY/VdR5d2a3sW1elagNwzWlxn5ku4SfwJPXUnkiDDDAMDzBGQfYaiuq9FOmXOS9pGpJyWizESfPqyKD9S9GelSj+B2/HvRQvu3MYrCXoX0kHPxQZ85JSPdv4rVnoHtU/g91fWwzndSUbvs7Oftr2XolmQYj1fUFHm+99tBILfo001Mbtlb5H0kDfnZrcRQQWy4VYbdQO4JGAPZjAqBzdDJk4yapqDn+cwPdX2LoFsCQ0z3V0fGWX/KoP20Ei1LpL023z1l5BkcwjdYw/Bjyaj8vS+bg7ul2VxqDHlIVMUI8cuw+w4qQaV0aadbYMVpFkcmcdY3vfJqSRxBRgAKPADA9woKuk2J1XViP2TuVtLfPG1tebjjwds+feW5chU/2e2XtrCIRWsSxL3kekx5ZdubHzNbWlApSlApSlApSlApSlApSlAr5msbU9SjtoXmlYJHGpZmPcBUK03TbrWALi6kmsbRjvQ2kDmKV0x2WuZVO9xzncXAHCgn2aZqGjoksFJaJZ7eQ/dYrmdZOecli53jnxzWmuLPULfVNOhlle8thJKwuN0q+OrYdXchOw2DukPwz4ZoLMpVW69sgp1m3h+M3qx3EdzK4W5kADKVKhPoqN48PVX6222WUX9gFuLxBdTskgW4dRhIsjcA4LxUfbQWhSoX/AKK7f+U6j/W5K8rjox3F3rW/v7eYcVd52mTOOTxPwYeVBOM19qN7DbRSXcEi3CqlzbytBMF9EsuCGXPzWBB9tYu1W1Ey3EdjYqr3cql2d/3u2jHDrHA4sSTgL30EtLUzUKi6LIJBm9mur6U+k7zyRrnv3I4mVUHlX5k2Cls/lNMuZYioJ+LTu01vLz7PbJaMn6QPsNBN819qudiNHa90gLdG5t3+M3EhEcrxSKesfslgQSva5cuA8K/XQ5pm9ZpdvNczSv18ZEszyR4WZlBCMcBsRrx9fjQWJSvlVffbHr+zMdv8ZvhFJazTsBdSjtLIqjGDwGGPCgtGlVftpstjULILdXqC7nkWRVuJFUBYiw3ADheKirI0+zEMSRhmcIiqGclnbdGMsx4k+JoMimaVGtt9rDYxIIU6+6ncRQRfSY82bHJVHEn7RzoJDNcKgy7Kg8WIA95r8W99HJncdJMc91g2PXg1CNM6K0mxNqrtqFy2SQzN1EW9zSGPIAUYAz34zgV7aj0RWLDetlawmUHcmtmZGUnxAOGHCgm+a+1C9jtppxcSadqG6buJA6SrgLdRE4EgXuYYwwqaUClKUClKUEJ6SU69rC0b97uLxOsH0lhVpd0+sqtTVRiof0lwOsEF3EpkeyuEnKAZZo8FJQPPccn2VKbC+SeJJYmDxyKGVhyIIyDQZFfMV9rwmvURlVnVWc4VSQCx8FB5+ygiesj939P/AKLd/ljrF6R9Qjt7zSZZnWKNLqUs7HCr8iw4n1kVl6x/H1h/Rbv8sVee3UQa/wBIDAMDdS5BGQfkG7jQZ/8ApN0z+XW/44rF1Dpa0yJCwukmbujhy7se4AAd5qTfsTD/ALGL8Rf8Kw9U2StLmJo5beJkYYOECsPNWXBU+YNBqej7SZo0uLi5URzXk5nMX+yXAWNGOeLboyfM+VYvRrF1rX943GSe8lTP0Y4D1caj7T6zXt0b3UgjurWRzKbO5eBJG4s0eA8e8e8gNu58q8Ni5vid9e2EnZLTPdwE4+UjmOXA8Sj5HqIoJvX2lfCaI/Mvon1H8lQzob/ieD+cuf8A5ElSy1vo51YxSJKAWQlGDAMODAkd4PMVE+iEhdNEWcvDcXMbjvVhO7YI7uDA+2iprUNvD/rFb/8ADp/00dTI1Cd/rdpOzxEGnEOfBpZQVX14Qn2ig/e2v8ZaP/SZv0DVMxUM20/jLR/6TN+gapnRH2oHBb/GNpJWfiLOzjEQ4YVpyd5x57oK+qp2TUC1Kf4hr8c0nCG/gW33z6KTRksgY5+cOyPM0VPqUpQQTpLj6mXTrtOEkV7FFn6Uc53HX3canQqBbbzfHNRsLCM5KTLeT4wQkcJygbw3m4VPRQfaUpQKUpQflkBBBGQeBB5H11DodkLjT2c6ZJH1LsWNlc73UoW59RKgLRDOTu4Yce6pnSgiS6lq74X4nZwnvd7p3UepFiB9mfaK9tF2M6u4+N3cpvLvBVZCoWOAHOVgjydwYOCcknjx4mpPSggGq6Vqr6jHdRxWRWFJo0DTSgusjLhnxHwbCDgPE02n0nVJ7u3liisylrK0ib0sgZ96MoQ4CHHpHke6p/Sg8LFpDGhlCrJuLvhCSobHaCkgEjOcHFfnUXkETmBVeUKdxXJVCe4MwBIFZNfKIgWxuk6lbXc7zxWoiupzNIUlZnj7G6AilBvcVHPxNSHafZKK+EZLPDNC29DcRHEsR78HvU8ip4Gt7Xyghhu9ZgG6YLO/A5SLK1uzebRsrAH1HFfJdM1S/BS5eHTrc8GW1ZpLhxjivXMAIx5gE8+XOprXyisPRtHis4EggQRxRjCqPeSTzJJySTxJJNRvVtkriG5ku9NkSOWXHXQTAm3nI5N2eKSfWHtqY0oIS1/rUvYW2s7Qk4MzzNMAO8rGqjJ8Mmtxspsmlgkh33uJ5n35p5Mb8jcu7gqjkFHACt9SiIBtRpepz3tvLFDaGO1ld49+Z1aQOhTtgId3nnhms/4/rP8AJbD+sSf+OpfSiq+1bSdUvpbPr4bOGOC8guGaOaR2IicEgKYwM4z31Lto9nIb+3aCdd5Tggg4ZGHFWRu4itnX2gr4XOsacOrECazCuFSQS9TcgDl1xYEOcYGRxPM16HaHWbolIdPjsOI+WuphIADzIijAyRx78cqnlKCPbIbHJYK7F2ubmYhp7iT05GHcB81B3L3VIqUoFKUoFKUoNBtpcSR26vFI0TfGbVMru8VluIonB3gfmu1bxI8KBknAxk8z5nzqPdIEe9ZbuSN66slypKsN67hGVYcVIzkEcjXqNkE/lF7/AFuf/NQaie6n+K6g3xiXegnZYz2AVCxxEDggzxdueakf7D/7+4/5n/1UT+JhNP1SPedh8YlG87sznKQ85Cd7PHnmt/HsZEssUqy3WYn3wJLq4mRuyy4KTSMvzs5AzwFBr7eO5W9t7aS6lINlNI5UR9p45IEDAmPIyJHyPOtjq+lzrCzw3kqOgLjrBC0bboJ3ZB1YO4e/dKnwIrXanALjVrbcleMGwumDwsuSOvtRjJBBHH7BX62j2QeS3cC7uH3Rv9XKymGXd7XVyhVBKNjBAIyPEZBDC2v1u4+LWVzatLGZWjdoAEy8fVtPImHUkOVRgOI44qa2l0ssaSRkMjqGVhyIYZBHsNRzULwTnSpFG6sk4cDwDWszAfbWANZ/YwXFrgMwPWWSdr5RZ3CLHnB9CdyOHBUZO6g+vqM8+siOOaSO0RGVlXcxJMgV2A3oyd0LIoJDc+HDBrZ6HbPL1+/POdy5ljXtgYVcYHBePM14WGkC1nsYs77CK5LvyMkj9W8jnHezsze2vPR9AWY3bGS4Qm7nGI5pEXhgcFU4oG09hcxwXMkV3LGOqiMXoMySK0m+W3kOUYPFw59g8s1sdmr1p7UxyO63EWYZjlesWQKO2CBu9oFZFOOTDhzFYuq2i2+ltbCTrGht4lJYjfIBCKzD6243uNfvaCI2sy30Y7IAjulA4vFk7sn30RYt94XHE4oNHZ3M505JWup2kN+Yt4lAdwXxtt3CoBxReeM5JIxUqudFYowS4nVip3SXGAccDjd8cVELVBJo0YBO6+pNhkJU4bU3IKsOI4HIIqUw7MJFOk/XXDdWsg3ZZnkTDgZOHOFxu86DC0lJhqcsclxK6x2ttJuErub8rTo59HOPkVIGeea99undLZXjlkgYT2yZjKjIlnjiYHeB7nNfLWQDV5SSMTWNuYzkdvqpZzJu+OBPEfwhTbs5to0HpSXlkFXvYrdRSNgd+ER2PgFJoPkOzs5eYyXlwF3x1QjZBuoI0HbynFi4ck+YrW7O6dcXOn204vLjrZI4ZDvMm4clWcYEfIrvD21NX5H1Go90d/xTY/0WH8wUGu0/VHtI76SSWa7Md11EMbsuWLLEIkUhRgtJLjJ8fKtva6HMylri6mMjcSsJEcUf1Yxu5IHixJPHlwA0NxlYruULviDVFmdcEncjEPWEAcyq7zgDvUVN4ZldQykMrAEMDkEHiCD3ig0NlFcWkk73Nx19qkClHcKsgKmRpOsCAKcLuAMAMgcePE+On6TLex9bdyTRCUBkt4ZGhEK81DPEQ7SEEb3axngBjnl7VQi7tLu0jdTM1s43M9pesVlQsO4Eg48cGs3QtVS6t45Yz2WUcORUjgyMPmspBUjuIIoNNcmXTpo3Mzz2kskcTLKQz27uQkbJJjeZGcqrBy2CwIIAIMpqPbZ3GYo4FG9LcTxIi9+FdXkf1Iis3sA5kVIaBSlKBSlKDA1jRI7tAku/uhlcBJHj7SMGUncIzhlUjwIBrMjiCqFySAAMkktwGOLHiT5njX7pQaH/ANFW/Vyx5uCsrbzg3M+WOMZzv5GcDOOeB4V6nZeP/a3f9buP/JW5pQaSz2Pt4pYpU64PFH1aZnmKhOzlSpfBBKKTkcSATxrZX9is8bRuWCsMHcdo2x5OhDD2GsmlBHxsNbBYF/bGLc5iHxmfs/3na4ErxzwJHLhW4n0+OR0d40d4ySjMoLISMEqTxXgSOFZFKDVXuzUM1wlwxl6yMYXdmlRAO/5NWCHPfkccDPKtevR/bDOGu13mLHdvboZLcycS8zUlpQRo9H1qVkU/GG6zcDlrq5Z2Ee+UXfMm9ugyOcZxxrdLpyCDqe2U3Or4uxcjG7xkJ3icfOJz51l0oIzD0d2iW4t0Eywq4kVBcTjdYEEbp38gAjOAcZ486/T7A25BBe8IIIIN5cnIPPnJUkpQa6+0CGeNI3TIjHYYErJH2d3McikMhxkZB768tO2ZhhfrPlJZBnDzSPKyZGCELk7mRzxjNbalB4XtqJY2RiwDAglGKMM+DKQQfMVi6JocdnAsMO+I14KHdnKjAAALEkAY4DurY0oNTouzcVoZDEZT1rbzdZLJLk8sjfJwSMZxzwK8H2PgyTGZrcEklIJpIoySSSerQhQSSSSAMkmt7SgxNP0yOBd2JAgJyTxLMeWXY8WPmSTWsv8AZCOSRpIpJ7ORjlmtpNwOeHaeMgozYAG8VJwOdb6lBq9J2citmZxvyytwaWZ2llI8AzeivfurgZzwraUpQKUpQKUpQKUpQKUpQKUpQKUpQKUpQKUpQKUpQKUpQKUpQKUpQKUpQKUpQKUp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spTree>
    <p:extLst>
      <p:ext uri="{BB962C8B-B14F-4D97-AF65-F5344CB8AC3E}">
        <p14:creationId xmlns:p14="http://schemas.microsoft.com/office/powerpoint/2010/main" xmlns="" val="26851050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79512" y="1844824"/>
            <a:ext cx="8353425" cy="4524315"/>
          </a:xfrm>
          <a:prstGeom prst="rect">
            <a:avLst/>
          </a:prstGeom>
          <a:noFill/>
        </p:spPr>
        <p:txBody>
          <a:bodyPr>
            <a:spAutoFit/>
          </a:bodyPr>
          <a:lstStyle/>
          <a:p>
            <a:pPr>
              <a:defRPr/>
            </a:pPr>
            <a:r>
              <a:rPr lang="es-CO" sz="2400" b="1" dirty="0" smtClean="0"/>
              <a:t>Pasos metodológicos en la interpretación de los alabaos</a:t>
            </a:r>
            <a:r>
              <a:rPr lang="es-CO" sz="2400" dirty="0" smtClean="0"/>
              <a:t>: </a:t>
            </a:r>
          </a:p>
          <a:p>
            <a:r>
              <a:rPr lang="es-CO" sz="2400" dirty="0"/>
              <a:t>1º. Reconocer el sentido global del </a:t>
            </a:r>
            <a:r>
              <a:rPr lang="es-CO" sz="2400" dirty="0" smtClean="0"/>
              <a:t>texto </a:t>
            </a:r>
            <a:r>
              <a:rPr lang="es-CO" sz="2400" dirty="0"/>
              <a:t> </a:t>
            </a:r>
          </a:p>
          <a:p>
            <a:r>
              <a:rPr lang="es-CO" sz="2400" dirty="0"/>
              <a:t>2º. Identificar la intencionalidad  del </a:t>
            </a:r>
            <a:r>
              <a:rPr lang="es-CO" sz="2400" dirty="0" smtClean="0"/>
              <a:t>texto</a:t>
            </a:r>
            <a:r>
              <a:rPr lang="es-CO" sz="2400" dirty="0"/>
              <a:t> </a:t>
            </a:r>
          </a:p>
          <a:p>
            <a:r>
              <a:rPr lang="es-CO" sz="2400" dirty="0"/>
              <a:t>3º. Analizar la congruencia entre los elementos, </a:t>
            </a:r>
            <a:endParaRPr lang="es-CO" sz="2400" dirty="0" smtClean="0"/>
          </a:p>
          <a:p>
            <a:r>
              <a:rPr lang="es-CO" sz="2400" dirty="0" smtClean="0"/>
              <a:t>4º</a:t>
            </a:r>
            <a:r>
              <a:rPr lang="es-CO" sz="2400" dirty="0"/>
              <a:t>. Comprender el sentido global, total del texto </a:t>
            </a:r>
            <a:endParaRPr lang="es-CO" sz="2400" dirty="0" smtClean="0"/>
          </a:p>
          <a:p>
            <a:r>
              <a:rPr lang="es-CO" sz="2400" dirty="0" smtClean="0"/>
              <a:t>5º</a:t>
            </a:r>
            <a:r>
              <a:rPr lang="es-CO" sz="2400" dirty="0"/>
              <a:t>. Redefinir el sentido global del texto enriquecido con el análisis de las partes. </a:t>
            </a:r>
            <a:endParaRPr lang="es-CO" sz="2400" dirty="0" smtClean="0"/>
          </a:p>
          <a:p>
            <a:r>
              <a:rPr lang="es-CO" sz="2400" dirty="0" smtClean="0"/>
              <a:t>6º</a:t>
            </a:r>
            <a:r>
              <a:rPr lang="es-CO" sz="2400" dirty="0"/>
              <a:t>. Determinar la consistencia del sentido del texto a partir del contexto o entorno sociocultural e histórico. </a:t>
            </a:r>
            <a:r>
              <a:rPr lang="es-CO" sz="2400" dirty="0" smtClean="0"/>
              <a:t>7º</a:t>
            </a:r>
            <a:r>
              <a:rPr lang="es-CO" sz="2400" dirty="0"/>
              <a:t>. Reconstruir el sentido del texto</a:t>
            </a:r>
            <a:r>
              <a:rPr lang="es-CO" sz="2400" dirty="0" smtClean="0"/>
              <a:t>.</a:t>
            </a:r>
          </a:p>
          <a:p>
            <a:r>
              <a:rPr lang="es-CO" sz="2400" dirty="0" smtClean="0"/>
              <a:t> 9º</a:t>
            </a:r>
            <a:r>
              <a:rPr lang="es-CO" sz="2400" dirty="0"/>
              <a:t>. Producir una renovada comprensión del </a:t>
            </a:r>
            <a:r>
              <a:rPr lang="es-CO" sz="2400" dirty="0" smtClean="0"/>
              <a:t>texto</a:t>
            </a:r>
            <a:endParaRPr lang="es-CO" sz="2400" dirty="0">
              <a:latin typeface="+mj-lt"/>
            </a:endParaRPr>
          </a:p>
        </p:txBody>
      </p:sp>
      <p:sp>
        <p:nvSpPr>
          <p:cNvPr id="4" name="3 Rectángulo"/>
          <p:cNvSpPr/>
          <p:nvPr/>
        </p:nvSpPr>
        <p:spPr>
          <a:xfrm>
            <a:off x="810653" y="1052736"/>
            <a:ext cx="7560840"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smtClean="0">
                <a:ln w="0"/>
                <a:solidFill>
                  <a:schemeClr val="accent6"/>
                </a:solidFill>
                <a:effectLst>
                  <a:reflection blurRad="12700" stA="50000" endPos="50000" dist="5000" dir="5400000" sy="-100000" rotWithShape="0"/>
                </a:effectLst>
                <a:latin typeface="Tekton Pro Ext" pitchFamily="34" charset="0"/>
              </a:rPr>
              <a:t>Capitulo iii</a:t>
            </a:r>
            <a:endParaRPr lang="es-ES" sz="4400" b="1" cap="all" dirty="0">
              <a:ln w="0"/>
              <a:solidFill>
                <a:schemeClr val="accent6"/>
              </a:solidFill>
              <a:effectLst>
                <a:reflection blurRad="12700" stA="50000" endPos="50000" dist="5000" dir="5400000" sy="-100000" rotWithShape="0"/>
              </a:effectLst>
              <a:latin typeface="Tekton Pro Ext" pitchFamily="34" charset="0"/>
            </a:endParaRPr>
          </a:p>
        </p:txBody>
      </p:sp>
    </p:spTree>
    <p:extLst>
      <p:ext uri="{BB962C8B-B14F-4D97-AF65-F5344CB8AC3E}">
        <p14:creationId xmlns:p14="http://schemas.microsoft.com/office/powerpoint/2010/main" xmlns="" val="14812414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43608" y="1052736"/>
            <a:ext cx="7560840"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smtClean="0">
                <a:ln w="0"/>
                <a:solidFill>
                  <a:schemeClr val="accent6"/>
                </a:solidFill>
                <a:effectLst>
                  <a:reflection blurRad="12700" stA="50000" endPos="50000" dist="5000" dir="5400000" sy="-100000" rotWithShape="0"/>
                </a:effectLst>
                <a:latin typeface="Tekton Pro Ext" pitchFamily="34" charset="0"/>
              </a:rPr>
              <a:t>Categorización propia</a:t>
            </a:r>
            <a:endParaRPr lang="es-ES" sz="4400" b="1" cap="all" dirty="0">
              <a:ln w="0"/>
              <a:solidFill>
                <a:schemeClr val="accent6"/>
              </a:solidFill>
              <a:effectLst>
                <a:reflection blurRad="12700" stA="50000" endPos="50000" dist="5000" dir="5400000" sy="-100000" rotWithShape="0"/>
              </a:effectLst>
              <a:latin typeface="Tekton Pro Ext" pitchFamily="34" charset="0"/>
            </a:endParaRPr>
          </a:p>
        </p:txBody>
      </p:sp>
      <p:pic>
        <p:nvPicPr>
          <p:cNvPr id="58370"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22737" t="28053" r="24141" b="8639"/>
          <a:stretch/>
        </p:blipFill>
        <p:spPr bwMode="auto">
          <a:xfrm>
            <a:off x="1368133" y="1700808"/>
            <a:ext cx="6911789" cy="46310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13449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55576" y="1124744"/>
            <a:ext cx="7560840" cy="1261884"/>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smtClean="0">
                <a:ln w="0"/>
                <a:solidFill>
                  <a:schemeClr val="accent6"/>
                </a:solidFill>
                <a:effectLst>
                  <a:reflection blurRad="12700" stA="50000" endPos="50000" dist="5000" dir="5400000" sy="-100000" rotWithShape="0"/>
                </a:effectLst>
                <a:latin typeface="Tekton Pro Ext" pitchFamily="34" charset="0"/>
              </a:rPr>
              <a:t>Categorización propia</a:t>
            </a:r>
          </a:p>
          <a:p>
            <a:pPr algn="ctr">
              <a:defRPr/>
            </a:pPr>
            <a:r>
              <a:rPr lang="es-ES" sz="3200" b="1" cap="all" dirty="0" smtClean="0">
                <a:ln w="0"/>
                <a:solidFill>
                  <a:schemeClr val="accent6"/>
                </a:solidFill>
                <a:effectLst>
                  <a:reflection blurRad="12700" stA="50000" endPos="50000" dist="5000" dir="5400000" sy="-100000" rotWithShape="0"/>
                </a:effectLst>
                <a:latin typeface="Tekton Pro Ext" pitchFamily="34" charset="0"/>
              </a:rPr>
              <a:t>(a manera de ejemplo)</a:t>
            </a:r>
            <a:endParaRPr lang="es-ES" sz="3200" b="1" cap="all" dirty="0">
              <a:ln w="0"/>
              <a:solidFill>
                <a:schemeClr val="accent6"/>
              </a:solidFill>
              <a:effectLst>
                <a:reflection blurRad="12700" stA="50000" endPos="50000" dist="5000" dir="5400000" sy="-100000" rotWithShape="0"/>
              </a:effectLst>
              <a:latin typeface="Tekton Pro Ext" pitchFamily="34" charset="0"/>
            </a:endParaRPr>
          </a:p>
        </p:txBody>
      </p:sp>
      <p:sp>
        <p:nvSpPr>
          <p:cNvPr id="117761" name="Rectangle 1"/>
          <p:cNvSpPr>
            <a:spLocks noChangeArrowheads="1"/>
          </p:cNvSpPr>
          <p:nvPr/>
        </p:nvSpPr>
        <p:spPr bwMode="auto">
          <a:xfrm>
            <a:off x="545285" y="2315745"/>
            <a:ext cx="7947560" cy="52322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2" algn="just"/>
            <a:r>
              <a:rPr lang="es-CO" b="1" dirty="0" smtClean="0">
                <a:latin typeface="Arial" pitchFamily="34" charset="0"/>
                <a:cs typeface="Arial" pitchFamily="34" charset="0"/>
              </a:rPr>
              <a:t>ALABAOS EN QUE EL DIFUNTO SE DIRIGE A LA COMUNIDAD</a:t>
            </a:r>
          </a:p>
          <a:p>
            <a:pPr lvl="2" algn="just"/>
            <a:endParaRPr lang="es-CO" sz="1000" b="1" i="1" dirty="0" smtClean="0">
              <a:latin typeface="Arial" pitchFamily="34" charset="0"/>
              <a:cs typeface="Arial" pitchFamily="34" charset="0"/>
            </a:endParaRPr>
          </a:p>
          <a:p>
            <a:r>
              <a:rPr lang="es-CO" sz="1200" i="1" dirty="0" smtClean="0"/>
              <a:t>Aquí no hay reposo ni felicidad.</a:t>
            </a:r>
            <a:endParaRPr lang="en-US" sz="1200" dirty="0" smtClean="0"/>
          </a:p>
          <a:p>
            <a:r>
              <a:rPr lang="es-CO" sz="1200" i="1" dirty="0" smtClean="0"/>
              <a:t>Corre presurosa la eternidad.</a:t>
            </a:r>
            <a:endParaRPr lang="en-US" sz="1200" dirty="0" smtClean="0"/>
          </a:p>
          <a:p>
            <a:r>
              <a:rPr lang="es-CO" sz="1200" i="1" dirty="0" smtClean="0"/>
              <a:t>Para mí no hay sol ni luna</a:t>
            </a:r>
            <a:endParaRPr lang="en-US" sz="1200" dirty="0" smtClean="0"/>
          </a:p>
          <a:p>
            <a:r>
              <a:rPr lang="es-CO" sz="1200" i="1" dirty="0" smtClean="0"/>
              <a:t>ni tampoco claridad,</a:t>
            </a:r>
            <a:endParaRPr lang="en-US" sz="1200" dirty="0" smtClean="0"/>
          </a:p>
          <a:p>
            <a:r>
              <a:rPr lang="es-CO" sz="1200" i="1" dirty="0" smtClean="0"/>
              <a:t>solamente me acompaña una triste oscuridad.</a:t>
            </a:r>
            <a:endParaRPr lang="en-US" sz="1200" dirty="0" smtClean="0"/>
          </a:p>
          <a:p>
            <a:r>
              <a:rPr lang="es-CO" sz="1200" i="1" dirty="0" smtClean="0"/>
              <a:t> </a:t>
            </a:r>
            <a:endParaRPr lang="en-US" sz="1200" dirty="0" smtClean="0"/>
          </a:p>
          <a:p>
            <a:r>
              <a:rPr lang="es-CO" sz="1200" i="1" dirty="0" smtClean="0"/>
              <a:t>Me acompaña el día de hoy,</a:t>
            </a:r>
            <a:endParaRPr lang="en-US" sz="1200" dirty="0" smtClean="0"/>
          </a:p>
          <a:p>
            <a:r>
              <a:rPr lang="es-CO" sz="1200" i="1" dirty="0" smtClean="0"/>
              <a:t>de la manera que me hallo  </a:t>
            </a:r>
            <a:endParaRPr lang="en-US" sz="1200" dirty="0" smtClean="0"/>
          </a:p>
          <a:p>
            <a:r>
              <a:rPr lang="es-CO" sz="1200" i="1" dirty="0" smtClean="0"/>
              <a:t>yo mismo no sé dónde estoy.</a:t>
            </a:r>
            <a:endParaRPr lang="en-US" sz="1200" dirty="0" smtClean="0"/>
          </a:p>
          <a:p>
            <a:r>
              <a:rPr lang="es-CO" sz="1200" dirty="0" smtClean="0"/>
              <a:t>(</a:t>
            </a:r>
            <a:r>
              <a:rPr lang="es-CO" sz="1200" dirty="0" err="1" smtClean="0"/>
              <a:t>Losonczy</a:t>
            </a:r>
            <a:r>
              <a:rPr lang="es-CO" sz="1200" dirty="0" smtClean="0"/>
              <a:t>, 1991, p.57)</a:t>
            </a:r>
            <a:endParaRPr lang="en-US" sz="1200" dirty="0" smtClean="0"/>
          </a:p>
          <a:p>
            <a:r>
              <a:rPr lang="es-CO" sz="1200" i="1" dirty="0" smtClean="0"/>
              <a:t> </a:t>
            </a:r>
            <a:endParaRPr lang="en-US" sz="1200" dirty="0" smtClean="0"/>
          </a:p>
          <a:p>
            <a:r>
              <a:rPr lang="es-CO" sz="1200" dirty="0" smtClean="0"/>
              <a:t>En este primer fragmento  ocurre una doble vía de conversación. Aparentemente es el difunto quien se está dirigiendo a la comunidad, pero en realidad este “yo mismo no sé dónde estoy”, es más bien una expresión de la comunidad frente a la inquietante pregunta del ser humano sobre lo que hay más allá de la muerte, que se convierte en un “no sé dónde estás”. </a:t>
            </a:r>
            <a:endParaRPr lang="en-US" sz="1200" dirty="0" smtClean="0"/>
          </a:p>
          <a:p>
            <a:r>
              <a:rPr lang="es-CO" dirty="0" smtClean="0"/>
              <a:t> </a:t>
            </a:r>
            <a:endParaRPr lang="en-US" sz="1600" dirty="0" smtClean="0"/>
          </a:p>
          <a:p>
            <a:r>
              <a:rPr lang="es-CO" dirty="0" smtClean="0"/>
              <a:t> </a:t>
            </a:r>
            <a:endParaRPr lang="en-US" sz="1600" dirty="0" smtClean="0"/>
          </a:p>
          <a:p>
            <a:pPr lvl="2" algn="just"/>
            <a:endParaRPr lang="es-CO" b="1" i="1" dirty="0" smtClean="0">
              <a:latin typeface="Arial" pitchFamily="34" charset="0"/>
              <a:cs typeface="Arial" pitchFamily="34" charset="0"/>
            </a:endParaRPr>
          </a:p>
          <a:p>
            <a:pPr marL="914400" marR="0" lvl="2" indent="0" algn="just" defTabSz="914400" rtl="0" eaLnBrk="1" fontAlgn="base" latinLnBrk="0" hangingPunct="1">
              <a:lnSpc>
                <a:spcPct val="100000"/>
              </a:lnSpc>
              <a:spcBef>
                <a:spcPct val="0"/>
              </a:spcBef>
              <a:spcAft>
                <a:spcPct val="0"/>
              </a:spcAft>
              <a:buClrTx/>
              <a:buSzTx/>
              <a:tabLst/>
            </a:pPr>
            <a:endParaRPr lang="es-CO" b="1" dirty="0" smtClean="0">
              <a:latin typeface="Arial" pitchFamily="34" charset="0"/>
              <a:cs typeface="Arial" pitchFamily="34" charset="0"/>
            </a:endParaRPr>
          </a:p>
          <a:p>
            <a:pPr marL="914400" marR="0" lvl="2" indent="0" algn="just" defTabSz="914400" rtl="0" eaLnBrk="1" fontAlgn="base" latinLnBrk="0" hangingPunct="1">
              <a:lnSpc>
                <a:spcPct val="100000"/>
              </a:lnSpc>
              <a:spcBef>
                <a:spcPct val="0"/>
              </a:spcBef>
              <a:spcAft>
                <a:spcPct val="0"/>
              </a:spcAft>
              <a:buClrTx/>
              <a:buSzTx/>
              <a:tabLst/>
            </a:pPr>
            <a:endParaRPr lang="es-CO" b="1" dirty="0" smtClean="0">
              <a:latin typeface="Arial" pitchFamily="34" charset="0"/>
              <a:cs typeface="Arial" pitchFamily="34" charset="0"/>
            </a:endParaRPr>
          </a:p>
          <a:p>
            <a:pPr marL="914400" marR="0" lvl="2" indent="0" algn="just" defTabSz="914400" rtl="0" eaLnBrk="1" fontAlgn="base" latinLnBrk="0" hangingPunct="1">
              <a:lnSpc>
                <a:spcPct val="100000"/>
              </a:lnSpc>
              <a:spcBef>
                <a:spcPct val="0"/>
              </a:spcBef>
              <a:spcAft>
                <a:spcPct val="0"/>
              </a:spcAft>
              <a:buClrTx/>
              <a:buSzTx/>
              <a:tabLst/>
            </a:pPr>
            <a:endParaRPr kumimoji="0" lang="es-CO" sz="1800" b="1" u="none" strike="noStrike" cap="none" normalizeH="0" baseline="0" dirty="0" smtClean="0">
              <a:ln>
                <a:noFill/>
              </a:ln>
              <a:solidFill>
                <a:schemeClr val="tx1"/>
              </a:solidFill>
              <a:effectLst/>
              <a:latin typeface="Arial" pitchFamily="34" charset="0"/>
              <a:cs typeface="Arial" pitchFamily="34" charset="0"/>
            </a:endParaRPr>
          </a:p>
          <a:p>
            <a:pPr marL="914400" marR="0" lvl="2" indent="0" algn="just" defTabSz="914400" rtl="0" eaLnBrk="1" fontAlgn="base" latinLnBrk="0" hangingPunct="1">
              <a:lnSpc>
                <a:spcPct val="100000"/>
              </a:lnSpc>
              <a:spcBef>
                <a:spcPct val="0"/>
              </a:spcBef>
              <a:spcAft>
                <a:spcPct val="0"/>
              </a:spcAft>
              <a:buClrTx/>
              <a:buSzTx/>
              <a:tabLst/>
            </a:pPr>
            <a:endParaRPr kumimoji="0" lang="es-CO" sz="1800" b="1"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113449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27584" y="1340768"/>
            <a:ext cx="7560840"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smtClean="0">
                <a:ln w="0"/>
                <a:solidFill>
                  <a:schemeClr val="accent6"/>
                </a:solidFill>
                <a:effectLst>
                  <a:reflection blurRad="12700" stA="50000" endPos="50000" dist="5000" dir="5400000" sy="-100000" rotWithShape="0"/>
                </a:effectLst>
                <a:latin typeface="Tekton Pro Ext" pitchFamily="34" charset="0"/>
              </a:rPr>
              <a:t>Categorización propia</a:t>
            </a:r>
            <a:endParaRPr lang="es-ES" sz="4400" b="1" cap="all" dirty="0">
              <a:ln w="0"/>
              <a:solidFill>
                <a:schemeClr val="accent6"/>
              </a:solidFill>
              <a:effectLst>
                <a:reflection blurRad="12700" stA="50000" endPos="50000" dist="5000" dir="5400000" sy="-100000" rotWithShape="0"/>
              </a:effectLst>
              <a:latin typeface="Tekton Pro Ext" pitchFamily="34" charset="0"/>
            </a:endParaRPr>
          </a:p>
        </p:txBody>
      </p:sp>
      <p:sp>
        <p:nvSpPr>
          <p:cNvPr id="116737" name="Rectangle 1"/>
          <p:cNvSpPr>
            <a:spLocks noChangeArrowheads="1"/>
          </p:cNvSpPr>
          <p:nvPr/>
        </p:nvSpPr>
        <p:spPr bwMode="auto">
          <a:xfrm>
            <a:off x="0" y="2182259"/>
            <a:ext cx="9144000"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74638" algn="just" defTabSz="914400" rtl="0" eaLnBrk="1" fontAlgn="base" latinLnBrk="0" hangingPunct="1">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Y el coraz</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ó</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 se me abrasa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ver mi cuerpo tendido</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 la mitad de esta casa.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Yo del otro mundo he venido</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todito llena de pena.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ó</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 por venir a buscar</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esta mi triste novena. (bis)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s-CO" sz="1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Losonczy</a:t>
            </a:r>
            <a:r>
              <a:rPr kumimoji="0" lang="es-CO"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1991, p.57)</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Anónimo</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 puse a considerar</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Mi sepultura en el cielo</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Tierra ocupo que a m</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í</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mismo me da miedo</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Si a m</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í</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mismo me da miedo y el coraz</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ó</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 se me abraza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verme muerto y tendido y en la mitad de esta casa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(CORPIDENCU,1995)</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 estos fragmentos de distintos alabaos el difunto viene a compartir las impresiones de quienes en realidad se encuentran en el velorio: un     espanto al ver su propia tumba, una tristeza profunda, con la que se viene del otro mundo.  </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113449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55576" y="1052736"/>
            <a:ext cx="7560840"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smtClean="0">
                <a:ln w="0"/>
                <a:solidFill>
                  <a:schemeClr val="accent6"/>
                </a:solidFill>
                <a:effectLst>
                  <a:reflection blurRad="12700" stA="50000" endPos="50000" dist="5000" dir="5400000" sy="-100000" rotWithShape="0"/>
                </a:effectLst>
                <a:latin typeface="Tekton Pro Ext" pitchFamily="34" charset="0"/>
              </a:rPr>
              <a:t>Categorización propia</a:t>
            </a:r>
            <a:endParaRPr lang="es-ES" sz="4400" b="1" cap="all" dirty="0">
              <a:ln w="0"/>
              <a:solidFill>
                <a:schemeClr val="accent6"/>
              </a:solidFill>
              <a:effectLst>
                <a:reflection blurRad="12700" stA="50000" endPos="50000" dist="5000" dir="5400000" sy="-100000" rotWithShape="0"/>
              </a:effectLst>
              <a:latin typeface="Tekton Pro Ext" pitchFamily="34" charset="0"/>
            </a:endParaRPr>
          </a:p>
        </p:txBody>
      </p:sp>
      <p:sp>
        <p:nvSpPr>
          <p:cNvPr id="115714" name="Rectangle 2"/>
          <p:cNvSpPr>
            <a:spLocks noChangeArrowheads="1"/>
          </p:cNvSpPr>
          <p:nvPr/>
        </p:nvSpPr>
        <p:spPr bwMode="auto">
          <a:xfrm>
            <a:off x="179512" y="1564243"/>
            <a:ext cx="8460432" cy="5401479"/>
          </a:xfrm>
          <a:prstGeom prst="rect">
            <a:avLst/>
          </a:prstGeom>
          <a:noFill/>
          <a:ln w="9525">
            <a:noFill/>
            <a:miter lim="800000"/>
            <a:headEnd/>
            <a:tailEnd/>
          </a:ln>
          <a:effectLst/>
        </p:spPr>
        <p:txBody>
          <a:bodyPr vert="horz" wrap="square" lIns="91440" tIns="45720" rIns="91440" bIns="45720" numCol="2" anchor="ctr" anchorCtr="0" compatLnSpc="1">
            <a:prstTxWarp prst="textNoShape">
              <a:avLst/>
            </a:prstTxWarp>
            <a:spAutoFit/>
          </a:bodyPr>
          <a:lstStyle/>
          <a:p>
            <a:pPr marL="0" marR="0" lvl="0" indent="274638" algn="just" defTabSz="914400" rtl="0" eaLnBrk="1" fontAlgn="base" latinLnBrk="0" hangingPunct="1">
              <a:lnSpc>
                <a:spcPct val="100000"/>
              </a:lnSpc>
              <a:spcBef>
                <a:spcPct val="0"/>
              </a:spcBef>
              <a:spcAft>
                <a:spcPct val="0"/>
              </a:spcAft>
              <a:buClrTx/>
              <a:buSzTx/>
              <a:buFontTx/>
              <a:buNone/>
              <a:tabLst/>
            </a:pPr>
            <a:endPar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274638" algn="just" defTabSz="914400" rtl="0" eaLnBrk="1" fontAlgn="base" latinLnBrk="0" hangingPunct="1">
              <a:lnSpc>
                <a:spcPct val="100000"/>
              </a:lnSpc>
              <a:spcBef>
                <a:spcPct val="0"/>
              </a:spcBef>
              <a:spcAft>
                <a:spcPct val="0"/>
              </a:spcAft>
              <a:buClrTx/>
              <a:buSzTx/>
              <a:buFontTx/>
              <a:buNone/>
              <a:tabLst/>
            </a:pPr>
            <a:endParaRPr lang="es-CO" sz="1400" i="1" dirty="0" smtClean="0">
              <a:latin typeface="Times New Roman" pitchFamily="18" charset="0"/>
              <a:ea typeface="Calibri" pitchFamily="34" charset="0"/>
              <a:cs typeface="Times New Roman" pitchFamily="18" charset="0"/>
            </a:endParaRPr>
          </a:p>
          <a:p>
            <a:pPr marL="0" marR="0" lvl="0" indent="274638" algn="just" defTabSz="914400" rtl="0" eaLnBrk="1" fontAlgn="base" latinLnBrk="0" hangingPunct="1">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la que ando buscando,</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el cuerpo queda en la tierra,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pero volver m</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á</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cuando.</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Alma, yo te lo dec</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í</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 la dejas tu carrera,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 llegando al otro mundo</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encontrar</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á</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tu calavera.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Aunque el gusano me coma,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esta tierra he de volver,</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recoger mis </a:t>
            </a:r>
            <a:r>
              <a:rPr kumimoji="0" lang="es-CO"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helajes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es-CO" sz="1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Losonczy</a:t>
            </a:r>
            <a:r>
              <a:rPr kumimoji="0" lang="es-CO"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1991, p.57)</a:t>
            </a:r>
          </a:p>
          <a:p>
            <a:pPr marL="0" marR="0" lvl="0" indent="274638" algn="just"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Hagan silencio señores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Y todos pongan cuidado</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Que aquí he venido a buscar</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Los pasos que me han faltado.</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(Córdoba y Rovira, 1998, p.99)</a:t>
            </a:r>
          </a:p>
          <a:p>
            <a:pPr marL="0" marR="0" lvl="0" indent="274638" algn="just" defTabSz="914400" rtl="0" eaLnBrk="0" fontAlgn="base" latinLnBrk="0" hangingPunct="0">
              <a:lnSpc>
                <a:spcPct val="100000"/>
              </a:lnSpc>
              <a:spcBef>
                <a:spcPct val="0"/>
              </a:spcBef>
              <a:spcAft>
                <a:spcPct val="0"/>
              </a:spcAft>
              <a:buClrTx/>
              <a:buSzTx/>
              <a:buFontTx/>
              <a:buNone/>
              <a:tabLst/>
            </a:pPr>
            <a:endParaRPr lang="es-CO" sz="1400" i="1" dirty="0" smtClean="0">
              <a:latin typeface="Calibri" pitchFamily="34" charset="0"/>
              <a:cs typeface="Times New Roman" pitchFamily="18" charset="0"/>
            </a:endParaRPr>
          </a:p>
          <a:p>
            <a:pPr marL="0" marR="0" lvl="0" indent="274638" algn="just" defTabSz="914400" rtl="0" eaLnBrk="0" fontAlgn="base" latinLnBrk="0" hangingPunct="0">
              <a:lnSpc>
                <a:spcPct val="100000"/>
              </a:lnSpc>
              <a:spcBef>
                <a:spcPct val="0"/>
              </a:spcBef>
              <a:spcAft>
                <a:spcPct val="0"/>
              </a:spcAft>
              <a:buClrTx/>
              <a:buSzTx/>
              <a:buFontTx/>
              <a:buNone/>
              <a:tabLst/>
            </a:pPr>
            <a:endParaRPr kumimoji="0" lang="es-CO" sz="1400" b="0" i="1" u="none" strike="noStrike" cap="none" normalizeH="0" baseline="0" dirty="0" smtClean="0">
              <a:ln>
                <a:noFill/>
              </a:ln>
              <a:solidFill>
                <a:schemeClr val="tx1"/>
              </a:solidFill>
              <a:effectLst/>
              <a:latin typeface="Calibri" pitchFamily="34" charset="0"/>
              <a:cs typeface="Times New Roman" pitchFamily="18" charset="0"/>
            </a:endParaRPr>
          </a:p>
          <a:p>
            <a:pPr marL="0" marR="0" lvl="0" indent="274638" algn="just" defTabSz="914400" rtl="0" eaLnBrk="0" fontAlgn="base" latinLnBrk="0" hangingPunct="0">
              <a:lnSpc>
                <a:spcPct val="100000"/>
              </a:lnSpc>
              <a:spcBef>
                <a:spcPct val="0"/>
              </a:spcBef>
              <a:spcAft>
                <a:spcPct val="0"/>
              </a:spcAft>
              <a:buClrTx/>
              <a:buSzTx/>
              <a:buFontTx/>
              <a:buNone/>
              <a:tabLst/>
            </a:pPr>
            <a:endParaRPr lang="es-CO" sz="1400" i="1" dirty="0" smtClean="0">
              <a:latin typeface="Calibri" pitchFamily="34" charset="0"/>
              <a:cs typeface="Times New Roman" pitchFamily="18" charset="0"/>
            </a:endParaRPr>
          </a:p>
          <a:p>
            <a:pPr marL="0" marR="0" lvl="0" indent="274638" algn="just" defTabSz="914400" rtl="0" eaLnBrk="0" fontAlgn="base" latinLnBrk="0" hangingPunct="0">
              <a:lnSpc>
                <a:spcPct val="100000"/>
              </a:lnSpc>
              <a:spcBef>
                <a:spcPct val="0"/>
              </a:spcBef>
              <a:spcAft>
                <a:spcPct val="0"/>
              </a:spcAft>
              <a:buClrTx/>
              <a:buSzTx/>
              <a:buFontTx/>
              <a:buNone/>
              <a:tabLst/>
            </a:pPr>
            <a:endParaRPr kumimoji="0" lang="es-CO" sz="1400" b="0" i="1" u="none" strike="noStrike" cap="none" normalizeH="0" baseline="0" dirty="0" smtClean="0">
              <a:ln>
                <a:noFill/>
              </a:ln>
              <a:solidFill>
                <a:schemeClr val="tx1"/>
              </a:solidFill>
              <a:effectLst/>
              <a:latin typeface="Calibri" pitchFamily="34" charset="0"/>
              <a:cs typeface="Times New Roman" pitchFamily="18" charset="0"/>
            </a:endParaRPr>
          </a:p>
          <a:p>
            <a:pPr marL="0" marR="0" lvl="0" indent="274638" algn="just" defTabSz="914400" rtl="0" eaLnBrk="0" fontAlgn="base" latinLnBrk="0" hangingPunct="0">
              <a:lnSpc>
                <a:spcPct val="100000"/>
              </a:lnSpc>
              <a:spcBef>
                <a:spcPct val="0"/>
              </a:spcBef>
              <a:spcAft>
                <a:spcPct val="0"/>
              </a:spcAft>
              <a:buClrTx/>
              <a:buSzTx/>
              <a:buFontTx/>
              <a:buNone/>
              <a:tabLst/>
            </a:pPr>
            <a:endParaRPr kumimoji="0" lang="es-CO" sz="1400" b="0" i="1" u="none" strike="noStrike" cap="none" normalizeH="0" baseline="0" dirty="0" smtClean="0">
              <a:ln>
                <a:noFill/>
              </a:ln>
              <a:solidFill>
                <a:schemeClr val="tx1"/>
              </a:solidFill>
              <a:effectLst/>
              <a:latin typeface="Calibri" pitchFamily="34" charset="0"/>
              <a:cs typeface="Times New Roman" pitchFamily="18" charset="0"/>
            </a:endParaRPr>
          </a:p>
          <a:p>
            <a:pPr marL="0" marR="0" lvl="0" indent="274638" algn="just" defTabSz="914400" rtl="0" eaLnBrk="0" fontAlgn="base" latinLnBrk="0" hangingPunct="0">
              <a:lnSpc>
                <a:spcPct val="100000"/>
              </a:lnSpc>
              <a:spcBef>
                <a:spcPct val="0"/>
              </a:spcBef>
              <a:spcAft>
                <a:spcPct val="0"/>
              </a:spcAft>
              <a:buClrTx/>
              <a:buSzTx/>
              <a:buFontTx/>
              <a:buNone/>
              <a:tabLst/>
            </a:pPr>
            <a:endParaRPr lang="es-CO" sz="1400" i="1" dirty="0" smtClean="0">
              <a:latin typeface="Calibri" pitchFamily="34" charset="0"/>
              <a:cs typeface="Times New Roman" pitchFamily="18" charset="0"/>
            </a:endParaRPr>
          </a:p>
          <a:p>
            <a:pPr marL="0" marR="0" lvl="0" indent="274638" algn="just"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muerte cuando ella viene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Y en la hora de mi viaje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 dejan a m</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í</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solito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pa`que</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me coma el gusano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Y aunque el gusano me coma </a:t>
            </a: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Yo aqu</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í</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he de volver</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recoger mis </a:t>
            </a:r>
            <a:r>
              <a:rPr kumimoji="0" lang="es-CO" sz="14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solare</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 en este mundo dej</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é</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 en este mundo dej</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 el otro lo encontr</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 lo ten</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í</a:t>
            </a:r>
            <a:r>
              <a:rPr kumimoji="0" lang="es-CO" sz="1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la virgen para el glorioso san Jos</a:t>
            </a:r>
            <a:r>
              <a:rPr kumimoji="0" lang="es-CO" sz="1400" b="0" i="1" u="none" strike="noStrike" cap="none" normalizeH="0" baseline="0" dirty="0" smtClean="0">
                <a:ln>
                  <a:noFill/>
                </a:ln>
                <a:solidFill>
                  <a:schemeClr val="tx1"/>
                </a:solidFill>
                <a:effectLst/>
                <a:latin typeface="Calibri"/>
                <a:ea typeface="Calibri" pitchFamily="34" charset="0"/>
                <a:cs typeface="Times New Roman" pitchFamily="18" charset="0"/>
              </a:rPr>
              <a:t>é</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ó</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rdoba y Rovira, 1998, p.66)</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74638" algn="just" defTabSz="914400" rtl="0" eaLnBrk="0" fontAlgn="base" latinLnBrk="0" hangingPunct="0">
              <a:lnSpc>
                <a:spcPct val="100000"/>
              </a:lnSpc>
              <a:spcBef>
                <a:spcPct val="0"/>
              </a:spcBef>
              <a:spcAft>
                <a:spcPct val="0"/>
              </a:spcAft>
              <a:buClrTx/>
              <a:buSzTx/>
              <a:buFontTx/>
              <a:buNone/>
              <a:tabLst/>
            </a:pPr>
            <a:endParaRPr lang="es-CO" sz="1400" dirty="0" smtClean="0">
              <a:latin typeface="Times New Roman" pitchFamily="18" charset="0"/>
              <a:ea typeface="Calibri" pitchFamily="34" charset="0"/>
              <a:cs typeface="Times New Roman" pitchFamily="18" charset="0"/>
            </a:endParaRPr>
          </a:p>
          <a:p>
            <a:pPr marL="0" marR="0" lvl="0" indent="274638" algn="just" defTabSz="914400" rtl="0" eaLnBrk="0" fontAlgn="base" latinLnBrk="0" hangingPunct="0">
              <a:lnSpc>
                <a:spcPct val="100000"/>
              </a:lnSpc>
              <a:spcBef>
                <a:spcPct val="0"/>
              </a:spcBef>
              <a:spcAft>
                <a:spcPct val="0"/>
              </a:spcAft>
              <a:buClrTx/>
              <a:buSzTx/>
              <a:buFontTx/>
              <a:buNone/>
              <a:tabLst/>
            </a:pP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 estos fragmentos se recoge la creencia de que el difunto torna a recoger sus pasos, en este caso </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sus </a:t>
            </a:r>
            <a:r>
              <a:rPr kumimoji="0" lang="es-CO"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helajes</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que en otra versi</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ó</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 se ha transcrito como </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s-CO"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solare</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 tiene la creencia que el alma se separa del cuerpo, pero vuelve a recoger sus pasos en todos los sitios por donde anduvo en vida</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ó</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rdoba y Rovira, 1998, p.99). Aunque el t</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rmino del </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ú</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ltimo fragmento use </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s-CO"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solare</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que tambi</a:t>
            </a:r>
            <a:r>
              <a:rPr kumimoji="0" lang="es-CO" sz="14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es-CO"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 puede interpretarse como descendencia. </a:t>
            </a:r>
            <a:endParaRPr kumimoji="0" lang="es-CO"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113449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1242454"/>
            <a:ext cx="5880788" cy="769441"/>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a:ln w="0"/>
                <a:solidFill>
                  <a:schemeClr val="accent6"/>
                </a:solidFill>
                <a:effectLst>
                  <a:reflection blurRad="12700" stA="50000" endPos="50000" dist="5000" dir="5400000" sy="-100000" rotWithShape="0"/>
                </a:effectLst>
                <a:latin typeface="Tekton Pro Ext" pitchFamily="34" charset="0"/>
              </a:rPr>
              <a:t>conclusiones</a:t>
            </a:r>
          </a:p>
        </p:txBody>
      </p:sp>
      <p:sp>
        <p:nvSpPr>
          <p:cNvPr id="3" name="2 CuadroTexto"/>
          <p:cNvSpPr txBox="1"/>
          <p:nvPr/>
        </p:nvSpPr>
        <p:spPr>
          <a:xfrm>
            <a:off x="324363" y="2204864"/>
            <a:ext cx="8496300" cy="5539978"/>
          </a:xfrm>
          <a:prstGeom prst="rect">
            <a:avLst/>
          </a:prstGeom>
          <a:noFill/>
        </p:spPr>
        <p:txBody>
          <a:bodyPr>
            <a:spAutoFit/>
          </a:bodyPr>
          <a:lstStyle/>
          <a:p>
            <a:pPr marL="285750" indent="-285750">
              <a:buFont typeface="Arial" pitchFamily="34" charset="0"/>
              <a:buChar char="•"/>
            </a:pPr>
            <a:r>
              <a:rPr lang="es-CO" sz="1600" dirty="0"/>
              <a:t>El alabao es un canto fúnebre que se expresa fundamentalmente en la región pacífico de Colombia, más concretamente en el departamento del Chocó. En este lugar se formó una expresión religiosa particular, que no se puede llamar una religión sincrética, pero que si tiene huellas marcadas tanto de la </a:t>
            </a:r>
            <a:r>
              <a:rPr lang="es-CO" sz="1600" dirty="0" err="1"/>
              <a:t>africanía</a:t>
            </a:r>
            <a:r>
              <a:rPr lang="es-CO" sz="1600" dirty="0"/>
              <a:t> como de la hispanidad colonial. </a:t>
            </a:r>
          </a:p>
          <a:p>
            <a:pPr marL="285750" indent="-285750">
              <a:buFont typeface="Arial" pitchFamily="34" charset="0"/>
              <a:buChar char="•"/>
            </a:pPr>
            <a:r>
              <a:rPr lang="es-CO" sz="1600" dirty="0"/>
              <a:t>Las características de esta religiosidad particular se pueden evidenciar en las letras de estos cantos, los cuales tienen algunas líricas heredadas de la tradición romancera española y otras que se han ido creando en esta comunidad por tradición oral.</a:t>
            </a:r>
          </a:p>
          <a:p>
            <a:pPr marL="285750" indent="-285750">
              <a:buFont typeface="Arial" pitchFamily="34" charset="0"/>
              <a:buChar char="•"/>
            </a:pPr>
            <a:r>
              <a:rPr lang="es-CO" sz="1600" dirty="0"/>
              <a:t>Dentro de este estudio se encontró una nueva forma de categorizar estos alabaos enmarcados dentro de la religiosidad y espiritualidad, proponiendo 6 nuevas categorías, 3 enmarcadas dentro de la religiosidad y 3 dentro de la espiritualidad. Los elementos categóricos que se subsumen dentro de la </a:t>
            </a:r>
            <a:r>
              <a:rPr lang="es-CO" sz="1600" i="1" dirty="0"/>
              <a:t>espiritualidad</a:t>
            </a:r>
            <a:r>
              <a:rPr lang="es-CO" sz="1600" dirty="0"/>
              <a:t> son: comunicación del difunto con la comunidad y la comunidad con el difunto a través de este canto, la reflexión existencial sobre lo efímero de la vida y las relaciones de consanguinidad. Las que  pertenecen a la </a:t>
            </a:r>
            <a:r>
              <a:rPr lang="es-CO" sz="1600" i="1" dirty="0"/>
              <a:t>religiosidad </a:t>
            </a:r>
            <a:r>
              <a:rPr lang="es-CO" sz="1600" dirty="0"/>
              <a:t>son: religiosidad profundamente mariana, religiosidad enmarcada dentro del concepto de salvación propio del catolicismo, y una religiosidad expresada en una </a:t>
            </a:r>
            <a:r>
              <a:rPr lang="es-CO" sz="1600" dirty="0" err="1"/>
              <a:t>resignificación</a:t>
            </a:r>
            <a:r>
              <a:rPr lang="es-CO" sz="1600" dirty="0"/>
              <a:t> de los santos del santoral católico. </a:t>
            </a:r>
          </a:p>
          <a:p>
            <a:pPr algn="just">
              <a:defRPr/>
            </a:pPr>
            <a:endParaRPr lang="es-CO" dirty="0"/>
          </a:p>
          <a:p>
            <a:pPr marL="342900" indent="-342900" algn="just">
              <a:buFont typeface="Arial" pitchFamily="34" charset="0"/>
              <a:buChar char="•"/>
              <a:defRPr/>
            </a:pPr>
            <a:endParaRPr lang="es-CO" sz="2000" dirty="0" smtClean="0"/>
          </a:p>
          <a:p>
            <a:pPr marL="342900" indent="-342900" algn="just">
              <a:buFont typeface="Arial" pitchFamily="34" charset="0"/>
              <a:buChar char="•"/>
              <a:defRPr/>
            </a:pPr>
            <a:endParaRPr lang="es-CO" sz="2000" dirty="0" smtClean="0"/>
          </a:p>
          <a:p>
            <a:pPr marL="342900" indent="-342900" algn="just">
              <a:buFont typeface="Arial" pitchFamily="34" charset="0"/>
              <a:buChar char="•"/>
              <a:defRPr/>
            </a:pPr>
            <a:endParaRPr lang="es-CO" sz="2000" dirty="0"/>
          </a:p>
          <a:p>
            <a:pPr algn="just">
              <a:defRPr/>
            </a:pPr>
            <a:endParaRPr lang="es-CO"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1190539">
            <a:off x="6098474" y="235966"/>
            <a:ext cx="1323783" cy="201297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1412776"/>
            <a:ext cx="8136904" cy="4862870"/>
          </a:xfrm>
          <a:prstGeom prst="rect">
            <a:avLst/>
          </a:prstGeom>
          <a:noFill/>
        </p:spPr>
        <p:txBody>
          <a:bodyPr wrap="square" rtlCol="0">
            <a:spAutoFit/>
          </a:bodyPr>
          <a:lstStyle/>
          <a:p>
            <a:pPr marL="285750" indent="-285750">
              <a:buFont typeface="Arial" pitchFamily="34" charset="0"/>
              <a:buChar char="•"/>
            </a:pPr>
            <a:r>
              <a:rPr lang="es-CO" dirty="0"/>
              <a:t>La espiritualidad afro-chocoana es una riqueza dentro de la Iglesia Católica, enseña un sentido comunitario muy arraigado, un respeto y valoración del momento del paso por la muerte al que se le da  toda la dignidad y se le dedica todo el tiempo que amerita, punto que en la sociedad occidental, marcada por la productividad, no tiene gran cabida.  </a:t>
            </a:r>
          </a:p>
          <a:p>
            <a:pPr marL="285750" indent="-285750">
              <a:buFont typeface="Arial" pitchFamily="34" charset="0"/>
              <a:buChar char="•"/>
            </a:pPr>
            <a:r>
              <a:rPr lang="es-CO" dirty="0"/>
              <a:t>Después de la realización de este estudio se genera un compromiso profundo como docente de Educación Religiosa Escolar, de incluir y dar a conocer a través del área las expresiones religiosas populares de Colombia en pro de la tolerancia, el respeto y la dignificación de prácticas y de grupos poco reconocidos como aporte a la </a:t>
            </a:r>
            <a:r>
              <a:rPr lang="es-CO" dirty="0" err="1"/>
              <a:t>etnoeducación</a:t>
            </a:r>
            <a:r>
              <a:rPr lang="es-CO" dirty="0"/>
              <a:t> en general y al proyecto transversal de </a:t>
            </a:r>
            <a:r>
              <a:rPr lang="es-CO" dirty="0" err="1"/>
              <a:t>afrocolombianidad</a:t>
            </a:r>
            <a:r>
              <a:rPr lang="es-CO" dirty="0"/>
              <a:t>.  </a:t>
            </a:r>
          </a:p>
          <a:p>
            <a:pPr marL="285750" indent="-285750">
              <a:buFont typeface="Arial" pitchFamily="34" charset="0"/>
              <a:buChar char="•"/>
            </a:pPr>
            <a:r>
              <a:rPr lang="es-CO" dirty="0"/>
              <a:t>De la misma forma queda un llamado a continuar procesos investigativos que apoyen de manera efectiva e interdisciplinaria el proyecto de cátedra afrocolombiana, habiendo descubierto a partir de éste, del análisis de la lírica musical, un método para adentrarse en la religiosidad y en la cultura </a:t>
            </a:r>
            <a:r>
              <a:rPr lang="es-CO" dirty="0" err="1"/>
              <a:t>afrodescendiente</a:t>
            </a:r>
            <a:r>
              <a:rPr lang="es-CO" dirty="0"/>
              <a:t>.</a:t>
            </a:r>
          </a:p>
          <a:p>
            <a:pPr marL="342900" indent="-342900" algn="just">
              <a:buFont typeface="Arial" pitchFamily="34" charset="0"/>
              <a:buChar char="•"/>
              <a:defRPr/>
            </a:pPr>
            <a:endParaRPr lang="es-CO" sz="2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labaos.mp4">
            <a:hlinkClick r:id="" action="ppaction://media"/>
          </p:cNvPr>
          <p:cNvPicPr>
            <a:picLocks noRot="1" noChangeAspect="1"/>
          </p:cNvPicPr>
          <p:nvPr>
            <a:videoFile r:link="rId1"/>
          </p:nvPr>
        </p:nvPicPr>
        <p:blipFill>
          <a:blip r:embed="rId3" cstate="print"/>
          <a:stretch>
            <a:fillRect/>
          </a:stretch>
        </p:blipFill>
        <p:spPr>
          <a:xfrm>
            <a:off x="899592" y="1403648"/>
            <a:ext cx="6912768" cy="4422139"/>
          </a:xfrm>
          <a:prstGeom prst="rect">
            <a:avLst/>
          </a:prstGeom>
        </p:spPr>
      </p:pic>
      <p:sp>
        <p:nvSpPr>
          <p:cNvPr id="5" name="4 CuadroTexto"/>
          <p:cNvSpPr txBox="1"/>
          <p:nvPr/>
        </p:nvSpPr>
        <p:spPr>
          <a:xfrm>
            <a:off x="3491880" y="5934670"/>
            <a:ext cx="5256584" cy="923330"/>
          </a:xfrm>
          <a:prstGeom prst="rect">
            <a:avLst/>
          </a:prstGeom>
          <a:noFill/>
        </p:spPr>
        <p:txBody>
          <a:bodyPr wrap="square" rtlCol="0">
            <a:spAutoFit/>
          </a:bodyPr>
          <a:lstStyle/>
          <a:p>
            <a:r>
              <a:rPr lang="es-CO" dirty="0" smtClean="0"/>
              <a:t>Tomado de : </a:t>
            </a:r>
            <a:r>
              <a:rPr lang="es-CO" dirty="0" smtClean="0">
                <a:hlinkClick r:id="rId4"/>
              </a:rPr>
              <a:t>http://</a:t>
            </a:r>
            <a:r>
              <a:rPr lang="es-CO" dirty="0" smtClean="0">
                <a:hlinkClick r:id="rId4"/>
              </a:rPr>
              <a:t>www.youtube.com/watch?v=pVWiPLNsDm0</a:t>
            </a:r>
            <a:endParaRPr lang="es-CO" dirty="0" smtClean="0"/>
          </a:p>
          <a:p>
            <a:endParaRPr lang="es-CO" dirty="0"/>
          </a:p>
        </p:txBody>
      </p:sp>
    </p:spTree>
    <p:extLst>
      <p:ext uri="{BB962C8B-B14F-4D97-AF65-F5344CB8AC3E}">
        <p14:creationId xmlns:p14="http://schemas.microsoft.com/office/powerpoint/2010/main" xmlns="" val="3983025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92959" y="1700808"/>
            <a:ext cx="6552728" cy="2862322"/>
          </a:xfrm>
          <a:prstGeom prst="rect">
            <a:avLst/>
          </a:prstGeom>
          <a:noFill/>
        </p:spPr>
        <p:txBody>
          <a:bodyPr wrap="square" rtlCol="0">
            <a:spAutoFit/>
          </a:bodyPr>
          <a:lstStyle/>
          <a:p>
            <a:r>
              <a:rPr lang="es-CO" sz="6000" dirty="0" smtClean="0">
                <a:solidFill>
                  <a:schemeClr val="accent2"/>
                </a:solidFill>
                <a:effectLst>
                  <a:outerShdw blurRad="38100" dist="38100" dir="2700000" algn="tl">
                    <a:srgbClr val="000000">
                      <a:alpha val="43137"/>
                    </a:srgbClr>
                  </a:outerShdw>
                </a:effectLst>
                <a:latin typeface="Viner Hand ITC" pitchFamily="66" charset="0"/>
              </a:rPr>
              <a:t>Mil Gracias!!!</a:t>
            </a:r>
          </a:p>
          <a:p>
            <a:endParaRPr lang="es-CO" sz="6000" dirty="0">
              <a:latin typeface="Viner Hand ITC" pitchFamily="66" charset="0"/>
            </a:endParaRPr>
          </a:p>
          <a:p>
            <a:endParaRPr lang="es-CO" sz="6000" dirty="0">
              <a:latin typeface="Viner Hand ITC" pitchFamily="66" charset="0"/>
            </a:endParaRPr>
          </a:p>
        </p:txBody>
      </p:sp>
      <p:pic>
        <p:nvPicPr>
          <p:cNvPr id="583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51920" y="2492896"/>
            <a:ext cx="3666100" cy="369379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99592" y="2996952"/>
            <a:ext cx="2406110" cy="1830735"/>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9961974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nextCondLst>
                <p:cond evt="onClick" delay="0">
                  <p:tgtEl>
                    <p:spTgt spid="5"/>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69205" y="1217973"/>
            <a:ext cx="3902795" cy="1200329"/>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es-ES" sz="3600" b="1" cap="all" dirty="0" smtClean="0">
                <a:ln w="0"/>
                <a:solidFill>
                  <a:schemeClr val="accent2"/>
                </a:solidFill>
                <a:effectLst>
                  <a:reflection blurRad="12700" stA="50000" endPos="50000" dist="5000" dir="5400000" sy="-100000" rotWithShape="0"/>
                </a:effectLst>
                <a:latin typeface="Tekton Pro Ext" pitchFamily="34" charset="0"/>
              </a:rPr>
              <a:t>Delimitación del problema</a:t>
            </a:r>
            <a:endParaRPr lang="es-ES" sz="3600" b="1" cap="all" dirty="0">
              <a:ln w="0"/>
              <a:solidFill>
                <a:schemeClr val="accent2"/>
              </a:solidFill>
              <a:effectLst>
                <a:reflection blurRad="12700" stA="50000" endPos="50000" dist="5000" dir="5400000" sy="-100000" rotWithShape="0"/>
              </a:effectLst>
              <a:latin typeface="Tekton Pro Ext" pitchFamily="34" charset="0"/>
            </a:endParaRPr>
          </a:p>
        </p:txBody>
      </p:sp>
      <p:sp>
        <p:nvSpPr>
          <p:cNvPr id="3" name="2 CuadroTexto"/>
          <p:cNvSpPr txBox="1"/>
          <p:nvPr/>
        </p:nvSpPr>
        <p:spPr>
          <a:xfrm>
            <a:off x="323528" y="3068960"/>
            <a:ext cx="5976664" cy="3724096"/>
          </a:xfrm>
          <a:prstGeom prst="rect">
            <a:avLst/>
          </a:prstGeom>
          <a:noFill/>
        </p:spPr>
        <p:txBody>
          <a:bodyPr wrap="square" rtlCol="0">
            <a:spAutoFit/>
          </a:bodyPr>
          <a:lstStyle/>
          <a:p>
            <a:pPr marL="285750" indent="-285750">
              <a:buFont typeface="Arial" pitchFamily="34" charset="0"/>
              <a:buChar char="•"/>
            </a:pPr>
            <a:r>
              <a:rPr lang="es-CO" sz="2000" b="1" dirty="0" smtClean="0"/>
              <a:t>CONSTITUCION DE  1991</a:t>
            </a:r>
            <a:r>
              <a:rPr lang="es-CO" sz="2000" dirty="0" smtClean="0"/>
              <a:t>: MULTIETNICIDAD Y PLURICULURALIDAD</a:t>
            </a:r>
          </a:p>
          <a:p>
            <a:pPr marL="285750" indent="-285750">
              <a:buFont typeface="Arial" pitchFamily="34" charset="0"/>
              <a:buChar char="•"/>
            </a:pPr>
            <a:r>
              <a:rPr lang="es-CO" sz="2000" b="1" dirty="0" smtClean="0"/>
              <a:t>PROYECTO AFROCOLOMBIANIDAD: </a:t>
            </a:r>
            <a:r>
              <a:rPr lang="es-CO" sz="2000" dirty="0" smtClean="0"/>
              <a:t>POCO COMPROMISO EN LAS INSTITUCIONES</a:t>
            </a:r>
          </a:p>
          <a:p>
            <a:pPr marL="285750" indent="-285750">
              <a:buFont typeface="Arial" pitchFamily="34" charset="0"/>
              <a:buChar char="•"/>
            </a:pPr>
            <a:r>
              <a:rPr lang="es-CO" sz="2000" b="1" dirty="0" smtClean="0"/>
              <a:t>FORMACION DE DOCENTES</a:t>
            </a:r>
            <a:r>
              <a:rPr lang="es-CO" sz="2000" dirty="0" smtClean="0"/>
              <a:t>: DESDE EL PLAN DE ESTUDIOS Y LINEAS INVESTIGATIVAS</a:t>
            </a:r>
          </a:p>
          <a:p>
            <a:pPr marL="285750" indent="-285750">
              <a:buFont typeface="Arial" pitchFamily="34" charset="0"/>
              <a:buChar char="•"/>
            </a:pPr>
            <a:r>
              <a:rPr lang="es-CO" sz="2000" b="1" dirty="0" smtClean="0"/>
              <a:t>ESTUDIOS PRECEDENTES: </a:t>
            </a:r>
            <a:r>
              <a:rPr lang="es-CO" sz="2000" dirty="0" smtClean="0"/>
              <a:t>DESDE LA ANTROPOLOGÍA Y LA PEDAGOGÍA, MAS QUE DESDE LA TEOLOGÍA. </a:t>
            </a:r>
          </a:p>
          <a:p>
            <a:pPr marL="285750" indent="-285750">
              <a:buFont typeface="Arial" pitchFamily="34" charset="0"/>
              <a:buChar char="•"/>
            </a:pPr>
            <a:endParaRPr lang="es-CO" dirty="0" smtClean="0"/>
          </a:p>
          <a:p>
            <a:pPr marL="285750" indent="-285750">
              <a:buFont typeface="Arial" pitchFamily="34" charset="0"/>
              <a:buChar char="•"/>
            </a:pPr>
            <a:endParaRPr lang="es-CO" dirty="0" smtClean="0"/>
          </a:p>
        </p:txBody>
      </p:sp>
      <p:sp>
        <p:nvSpPr>
          <p:cNvPr id="5" name="4 CuadroTexto"/>
          <p:cNvSpPr txBox="1"/>
          <p:nvPr/>
        </p:nvSpPr>
        <p:spPr>
          <a:xfrm>
            <a:off x="4604992" y="1199717"/>
            <a:ext cx="4176464" cy="1231106"/>
          </a:xfrm>
          <a:prstGeom prst="rect">
            <a:avLst/>
          </a:prstGeom>
          <a:noFill/>
        </p:spPr>
        <p:txBody>
          <a:bodyPr wrap="square" rtlCol="0">
            <a:spAutoFit/>
          </a:bodyPr>
          <a:lstStyle/>
          <a:p>
            <a:r>
              <a:rPr lang="es-CO" sz="1200" i="1" dirty="0" smtClean="0"/>
              <a:t>“La religiosidad afrocolombiana no había tenido la reflexión ni el reconocimiento dignos de una de las expresiones culturales y espirituales más grandes y más representativas de la diáspora africana en América” </a:t>
            </a:r>
          </a:p>
          <a:p>
            <a:r>
              <a:rPr lang="es-CO" sz="1200" i="1" dirty="0" smtClean="0"/>
              <a:t>Alfredo </a:t>
            </a:r>
            <a:r>
              <a:rPr lang="es-CO" sz="1200" i="1" dirty="0" err="1" smtClean="0"/>
              <a:t>Vanín</a:t>
            </a:r>
            <a:r>
              <a:rPr lang="es-CO" sz="1200" i="1" dirty="0" smtClean="0"/>
              <a:t>, 2012.</a:t>
            </a:r>
          </a:p>
          <a:p>
            <a:endParaRPr lang="es-CO" sz="1400" dirty="0"/>
          </a:p>
        </p:txBody>
      </p:sp>
      <p:pic>
        <p:nvPicPr>
          <p:cNvPr id="583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31343" y="3212977"/>
            <a:ext cx="2650113" cy="23002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1118354"/>
            <a:ext cx="7560840" cy="1446550"/>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a:ln w="0"/>
                <a:solidFill>
                  <a:schemeClr val="accent2"/>
                </a:solidFill>
                <a:effectLst>
                  <a:reflection blurRad="12700" stA="50000" endPos="50000" dist="5000" dir="5400000" sy="-100000" rotWithShape="0"/>
                </a:effectLst>
                <a:latin typeface="Tekton Pro Ext" pitchFamily="34" charset="0"/>
              </a:rPr>
              <a:t>Planteamiento del problema</a:t>
            </a:r>
          </a:p>
        </p:txBody>
      </p:sp>
      <p:sp>
        <p:nvSpPr>
          <p:cNvPr id="8195" name="2 CuadroTexto"/>
          <p:cNvSpPr txBox="1">
            <a:spLocks noChangeArrowheads="1"/>
          </p:cNvSpPr>
          <p:nvPr/>
        </p:nvSpPr>
        <p:spPr bwMode="auto">
          <a:xfrm>
            <a:off x="395288" y="2565400"/>
            <a:ext cx="8353425"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CO" sz="3200" dirty="0">
                <a:latin typeface="Arial Black" pitchFamily="34" charset="0"/>
              </a:rPr>
              <a:t> </a:t>
            </a:r>
            <a:r>
              <a:rPr lang="es-CO" sz="3200" dirty="0"/>
              <a:t>¿Cómo comprender las  características de la religiosidad  y  espiritualidad afro-chocoana a través de una categorización de los alabaos, como aporte a la cátedra afrocolombiana desde la Educación Religiosa Escolar?</a:t>
            </a:r>
          </a:p>
          <a:p>
            <a:pPr algn="ctr" eaLnBrk="1" hangingPunct="1"/>
            <a:endParaRPr lang="es-CO"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91580" y="1196752"/>
            <a:ext cx="7560840" cy="64633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3600" b="1" cap="all" dirty="0">
                <a:ln w="0"/>
                <a:solidFill>
                  <a:schemeClr val="accent2">
                    <a:lumMod val="75000"/>
                  </a:schemeClr>
                </a:solidFill>
                <a:effectLst>
                  <a:reflection blurRad="12700" stA="50000" endPos="50000" dist="5000" dir="5400000" sy="-100000" rotWithShape="0"/>
                </a:effectLst>
                <a:latin typeface="Tekton Pro Ext" pitchFamily="34" charset="0"/>
              </a:rPr>
              <a:t>Objetivo general</a:t>
            </a:r>
          </a:p>
        </p:txBody>
      </p:sp>
      <p:sp>
        <p:nvSpPr>
          <p:cNvPr id="3" name="2 CuadroTexto"/>
          <p:cNvSpPr txBox="1"/>
          <p:nvPr/>
        </p:nvSpPr>
        <p:spPr>
          <a:xfrm>
            <a:off x="395536" y="1874153"/>
            <a:ext cx="8136904" cy="1600438"/>
          </a:xfrm>
          <a:prstGeom prst="rect">
            <a:avLst/>
          </a:prstGeom>
          <a:noFill/>
        </p:spPr>
        <p:txBody>
          <a:bodyPr wrap="square" rtlCol="0">
            <a:spAutoFit/>
          </a:bodyPr>
          <a:lstStyle/>
          <a:p>
            <a:pPr marL="285750" lvl="0" indent="-285750">
              <a:buFont typeface="Arial" pitchFamily="34" charset="0"/>
              <a:buChar char="•"/>
            </a:pPr>
            <a:r>
              <a:rPr lang="es-CO" sz="2000" dirty="0"/>
              <a:t>Comprender las  características de la religiosidad  y  espiritualidad afro-chocoana a través de una categorización de los alabaos, como aporte a la cátedra afrocolombiana desde la Educación Religiosa Escolar.</a:t>
            </a:r>
          </a:p>
          <a:p>
            <a:endParaRPr lang="es-CO" dirty="0"/>
          </a:p>
        </p:txBody>
      </p:sp>
      <p:sp>
        <p:nvSpPr>
          <p:cNvPr id="4" name="3 Rectángulo"/>
          <p:cNvSpPr/>
          <p:nvPr/>
        </p:nvSpPr>
        <p:spPr>
          <a:xfrm>
            <a:off x="541639" y="2919741"/>
            <a:ext cx="7560840" cy="584775"/>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3200" b="1" cap="all" dirty="0" smtClean="0">
                <a:ln w="0"/>
                <a:solidFill>
                  <a:schemeClr val="accent2">
                    <a:lumMod val="75000"/>
                  </a:schemeClr>
                </a:solidFill>
                <a:effectLst>
                  <a:reflection blurRad="12700" stA="50000" endPos="50000" dist="5000" dir="5400000" sy="-100000" rotWithShape="0"/>
                </a:effectLst>
                <a:latin typeface="Tekton Pro Ext" pitchFamily="34" charset="0"/>
              </a:rPr>
              <a:t>Objetivos específicos</a:t>
            </a:r>
            <a:endParaRPr lang="es-ES" sz="3200" b="1" cap="all" dirty="0">
              <a:ln w="0"/>
              <a:solidFill>
                <a:schemeClr val="accent2">
                  <a:lumMod val="75000"/>
                </a:schemeClr>
              </a:solidFill>
              <a:effectLst>
                <a:reflection blurRad="12700" stA="50000" endPos="50000" dist="5000" dir="5400000" sy="-100000" rotWithShape="0"/>
              </a:effectLst>
              <a:latin typeface="Tekton Pro Ext" pitchFamily="34" charset="0"/>
            </a:endParaRPr>
          </a:p>
        </p:txBody>
      </p:sp>
      <p:sp>
        <p:nvSpPr>
          <p:cNvPr id="6" name="5 CuadroTexto"/>
          <p:cNvSpPr txBox="1"/>
          <p:nvPr/>
        </p:nvSpPr>
        <p:spPr>
          <a:xfrm>
            <a:off x="541639" y="3474591"/>
            <a:ext cx="8136904" cy="3139321"/>
          </a:xfrm>
          <a:prstGeom prst="rect">
            <a:avLst/>
          </a:prstGeom>
          <a:noFill/>
        </p:spPr>
        <p:txBody>
          <a:bodyPr wrap="square" rtlCol="0">
            <a:spAutoFit/>
          </a:bodyPr>
          <a:lstStyle/>
          <a:p>
            <a:pPr marL="285750" lvl="0" indent="-285750">
              <a:buFont typeface="Arial" pitchFamily="34" charset="0"/>
              <a:buChar char="•"/>
            </a:pPr>
            <a:r>
              <a:rPr lang="es-CO" sz="2000" dirty="0"/>
              <a:t>Identificar  el material documental  que aborda  la afro-</a:t>
            </a:r>
            <a:r>
              <a:rPr lang="es-CO" sz="2000" dirty="0" err="1"/>
              <a:t>chocoanidad</a:t>
            </a:r>
            <a:r>
              <a:rPr lang="es-CO" sz="2000" dirty="0"/>
              <a:t> en relación a  la religiosidad y espiritualidad, expresada en la </a:t>
            </a:r>
            <a:r>
              <a:rPr lang="es-CO" sz="2000" dirty="0" err="1"/>
              <a:t>funebria</a:t>
            </a:r>
            <a:r>
              <a:rPr lang="es-CO" sz="2000" dirty="0"/>
              <a:t>.  </a:t>
            </a:r>
          </a:p>
          <a:p>
            <a:pPr marL="285750" lvl="0" indent="-285750">
              <a:buFont typeface="Arial" pitchFamily="34" charset="0"/>
              <a:buChar char="•"/>
            </a:pPr>
            <a:r>
              <a:rPr lang="es-CO" sz="2000" dirty="0"/>
              <a:t>Articular  los fundamentos conceptuales que aborda  la afro-</a:t>
            </a:r>
            <a:r>
              <a:rPr lang="es-CO" sz="2000" dirty="0" err="1"/>
              <a:t>chocoanidad</a:t>
            </a:r>
            <a:r>
              <a:rPr lang="es-CO" sz="2000" dirty="0"/>
              <a:t> en relación a  la religiosidad y espiritualidad, expresada en la </a:t>
            </a:r>
            <a:r>
              <a:rPr lang="es-CO" sz="2000" dirty="0" err="1"/>
              <a:t>funebria</a:t>
            </a:r>
            <a:r>
              <a:rPr lang="es-CO" sz="2000" dirty="0"/>
              <a:t>. </a:t>
            </a:r>
          </a:p>
          <a:p>
            <a:pPr marL="285750" lvl="0" indent="-285750">
              <a:buFont typeface="Arial" pitchFamily="34" charset="0"/>
              <a:buChar char="•"/>
            </a:pPr>
            <a:r>
              <a:rPr lang="es-CO" sz="2000" dirty="0"/>
              <a:t>Interpretar  algunos de los textos de los alabaos chocoanos.  </a:t>
            </a:r>
          </a:p>
          <a:p>
            <a:pPr marL="285750" lvl="0" indent="-285750">
              <a:buFont typeface="Arial" pitchFamily="34" charset="0"/>
              <a:buChar char="•"/>
            </a:pPr>
            <a:r>
              <a:rPr lang="es-CO" sz="2000" dirty="0"/>
              <a:t>Categorizar los alabaos a partir de los elementos constitutivos encontrados de la religiosidad afro-chocoana.</a:t>
            </a:r>
          </a:p>
          <a:p>
            <a:endParaRPr lang="es-C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7"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297692">
            <a:off x="5888354" y="335985"/>
            <a:ext cx="3004452" cy="2639379"/>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1 Rectángulo"/>
          <p:cNvSpPr/>
          <p:nvPr/>
        </p:nvSpPr>
        <p:spPr>
          <a:xfrm>
            <a:off x="377485" y="1270954"/>
            <a:ext cx="5508712" cy="769441"/>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a:ln w="0"/>
                <a:solidFill>
                  <a:schemeClr val="accent2"/>
                </a:solidFill>
                <a:effectLst>
                  <a:reflection blurRad="12700" stA="50000" endPos="50000" dist="5000" dir="5400000" sy="-100000" rotWithShape="0"/>
                </a:effectLst>
                <a:latin typeface="Tekton Pro Ext" pitchFamily="34" charset="0"/>
              </a:rPr>
              <a:t>Justificación</a:t>
            </a:r>
          </a:p>
        </p:txBody>
      </p:sp>
      <p:sp>
        <p:nvSpPr>
          <p:cNvPr id="9219" name="2 CuadroTexto"/>
          <p:cNvSpPr txBox="1">
            <a:spLocks noChangeArrowheads="1"/>
          </p:cNvSpPr>
          <p:nvPr/>
        </p:nvSpPr>
        <p:spPr bwMode="auto">
          <a:xfrm>
            <a:off x="189782" y="2348880"/>
            <a:ext cx="7200799" cy="4339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457200" indent="-457200" eaLnBrk="1" hangingPunct="1">
              <a:buFont typeface="Arial" pitchFamily="34" charset="0"/>
              <a:buChar char="•"/>
            </a:pPr>
            <a:r>
              <a:rPr lang="es-CO" sz="2800" dirty="0" smtClean="0"/>
              <a:t>Tolerancia y diálogo en la diversidad</a:t>
            </a:r>
          </a:p>
          <a:p>
            <a:pPr marL="457200" indent="-457200" eaLnBrk="1" hangingPunct="1">
              <a:buFont typeface="Arial" pitchFamily="34" charset="0"/>
              <a:buChar char="•"/>
            </a:pPr>
            <a:r>
              <a:rPr lang="es-CO" sz="2800" dirty="0" smtClean="0"/>
              <a:t>Reivindicación de grupos históricamente menospreciados, olvidados u «obviados»</a:t>
            </a:r>
          </a:p>
          <a:p>
            <a:pPr marL="457200" indent="-457200" eaLnBrk="1" hangingPunct="1">
              <a:buFont typeface="Arial" pitchFamily="34" charset="0"/>
              <a:buChar char="•"/>
            </a:pPr>
            <a:r>
              <a:rPr lang="es-CO" sz="2800" dirty="0" smtClean="0"/>
              <a:t>“Descubrir</a:t>
            </a:r>
            <a:r>
              <a:rPr lang="es-CO" sz="2800" dirty="0"/>
              <a:t>, valorar y potenciar la espiritualidad del pueblo afroamericano y caribeño para edificar una Iglesia que sea signo del Reino”. (SEPAFRO, 2003</a:t>
            </a:r>
            <a:r>
              <a:rPr lang="es-CO" sz="2800" dirty="0" smtClean="0"/>
              <a:t>)</a:t>
            </a:r>
          </a:p>
          <a:p>
            <a:pPr marL="457200" indent="-457200" eaLnBrk="1" hangingPunct="1">
              <a:buFont typeface="Arial" pitchFamily="34" charset="0"/>
              <a:buChar char="•"/>
            </a:pPr>
            <a:r>
              <a:rPr lang="es-CO" sz="2800" dirty="0" smtClean="0"/>
              <a:t>Aporte a la comunidad objeto de estudio a través del reconocimiento.</a:t>
            </a:r>
            <a:endParaRPr lang="es-CO" sz="2800" dirty="0"/>
          </a:p>
          <a:p>
            <a:pPr marL="457200" indent="-457200" eaLnBrk="1" hangingPunct="1">
              <a:buFont typeface="Arial" pitchFamily="34" charset="0"/>
              <a:buChar char="•"/>
            </a:pPr>
            <a:endParaRPr lang="es-CO" sz="2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91580" y="1196752"/>
            <a:ext cx="7560840"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a:ln w="0"/>
                <a:solidFill>
                  <a:schemeClr val="accent6"/>
                </a:solidFill>
                <a:effectLst>
                  <a:reflection blurRad="12700" stA="50000" endPos="50000" dist="5000" dir="5400000" sy="-100000" rotWithShape="0"/>
                </a:effectLst>
                <a:latin typeface="Tekton Pro Ext" pitchFamily="34" charset="0"/>
              </a:rPr>
              <a:t>Marco referencial</a:t>
            </a:r>
          </a:p>
        </p:txBody>
      </p:sp>
      <p:sp>
        <p:nvSpPr>
          <p:cNvPr id="3" name="2 CuadroTexto"/>
          <p:cNvSpPr txBox="1"/>
          <p:nvPr/>
        </p:nvSpPr>
        <p:spPr>
          <a:xfrm>
            <a:off x="395287" y="2032130"/>
            <a:ext cx="8353425" cy="5170646"/>
          </a:xfrm>
          <a:prstGeom prst="rect">
            <a:avLst/>
          </a:prstGeom>
          <a:noFill/>
        </p:spPr>
        <p:txBody>
          <a:bodyPr>
            <a:spAutoFit/>
          </a:bodyPr>
          <a:lstStyle/>
          <a:p>
            <a:pPr>
              <a:defRPr/>
            </a:pPr>
            <a:r>
              <a:rPr lang="es-CO" sz="2400" dirty="0" smtClean="0">
                <a:solidFill>
                  <a:schemeClr val="accent2"/>
                </a:solidFill>
                <a:latin typeface="Arial Black" pitchFamily="34" charset="0"/>
              </a:rPr>
              <a:t>Antecedentes</a:t>
            </a:r>
            <a:endParaRPr lang="es-CO" sz="2400" dirty="0">
              <a:solidFill>
                <a:schemeClr val="accent2"/>
              </a:solidFill>
              <a:latin typeface="Arial Black" pitchFamily="34" charset="0"/>
            </a:endParaRPr>
          </a:p>
          <a:p>
            <a:pPr marL="342900" indent="-342900">
              <a:buFont typeface="Arial" pitchFamily="34" charset="0"/>
              <a:buChar char="•"/>
              <a:defRPr/>
            </a:pPr>
            <a:r>
              <a:rPr lang="es-CO" sz="2400" dirty="0"/>
              <a:t>Rafael Antonio Díaz, ponencia “Matrices fundantes de la religiosidad afrocolombiana</a:t>
            </a:r>
            <a:r>
              <a:rPr lang="es-CO" sz="2400" dirty="0" smtClean="0"/>
              <a:t>”</a:t>
            </a:r>
          </a:p>
          <a:p>
            <a:pPr marL="342900" indent="-342900">
              <a:buFont typeface="Arial" pitchFamily="34" charset="0"/>
              <a:buChar char="•"/>
              <a:defRPr/>
            </a:pPr>
            <a:r>
              <a:rPr lang="es-CO" sz="2400" dirty="0" err="1"/>
              <a:t>Darcio</a:t>
            </a:r>
            <a:r>
              <a:rPr lang="es-CO" sz="2400" dirty="0"/>
              <a:t> Antonio Córdoba y </a:t>
            </a:r>
            <a:r>
              <a:rPr lang="es-CO" sz="2400" dirty="0" err="1"/>
              <a:t>Cidenia</a:t>
            </a:r>
            <a:r>
              <a:rPr lang="es-CO" sz="2400" dirty="0"/>
              <a:t> Rovira de Córdoba en su libro “El </a:t>
            </a:r>
            <a:r>
              <a:rPr lang="es-CO" sz="2400" dirty="0" err="1"/>
              <a:t>alabao</a:t>
            </a:r>
            <a:r>
              <a:rPr lang="es-CO" sz="2400" dirty="0"/>
              <a:t>. Cantos </a:t>
            </a:r>
            <a:r>
              <a:rPr lang="es-CO" sz="2400" dirty="0" smtClean="0"/>
              <a:t>fúnebres </a:t>
            </a:r>
            <a:r>
              <a:rPr lang="es-CO" sz="2400" dirty="0"/>
              <a:t>de la Tradición oral del pacífico colombiano” (1998)</a:t>
            </a:r>
          </a:p>
          <a:p>
            <a:pPr marL="342900" indent="-342900">
              <a:buFont typeface="Arial" pitchFamily="34" charset="0"/>
              <a:buChar char="•"/>
              <a:defRPr/>
            </a:pPr>
            <a:r>
              <a:rPr lang="es-CO" sz="2400" dirty="0"/>
              <a:t>Rituales mortuorios </a:t>
            </a:r>
            <a:r>
              <a:rPr lang="es-CO" sz="2400" dirty="0" err="1"/>
              <a:t>afroatrateños</a:t>
            </a:r>
            <a:r>
              <a:rPr lang="es-CO" sz="2400" dirty="0"/>
              <a:t> en el alto y medio Atrato de Ana Gilma Ayala Santos (2011) </a:t>
            </a:r>
          </a:p>
          <a:p>
            <a:pPr marL="342900" indent="-342900">
              <a:buFont typeface="Arial" pitchFamily="34" charset="0"/>
              <a:buChar char="•"/>
            </a:pPr>
            <a:r>
              <a:rPr lang="es-CO" sz="2400" dirty="0"/>
              <a:t>El luto de sí mismo. Cuerpo, sombra y muerte entre los negro-colombianos del Chocó. </a:t>
            </a:r>
            <a:r>
              <a:rPr lang="es-CO" sz="2400" dirty="0" err="1"/>
              <a:t>Anne</a:t>
            </a:r>
            <a:r>
              <a:rPr lang="es-CO" sz="2400" dirty="0"/>
              <a:t> Marie </a:t>
            </a:r>
            <a:r>
              <a:rPr lang="es-CO" sz="2400" dirty="0" err="1"/>
              <a:t>Losonczy</a:t>
            </a:r>
            <a:r>
              <a:rPr lang="es-CO" sz="2400" dirty="0"/>
              <a:t> (1991</a:t>
            </a:r>
            <a:r>
              <a:rPr lang="es-CO" sz="2400" dirty="0" smtClean="0"/>
              <a:t>)</a:t>
            </a:r>
          </a:p>
          <a:p>
            <a:pPr marL="342900" indent="-342900">
              <a:buFont typeface="Arial" pitchFamily="34" charset="0"/>
              <a:buChar char="•"/>
            </a:pPr>
            <a:endParaRPr lang="es-CO" dirty="0"/>
          </a:p>
          <a:p>
            <a:pPr marL="342900" indent="-342900">
              <a:buFont typeface="Arial" pitchFamily="34" charset="0"/>
              <a:buChar char="•"/>
              <a:defRPr/>
            </a:pPr>
            <a:endParaRPr lang="es-CO" sz="2400" dirty="0"/>
          </a:p>
          <a:p>
            <a:pPr>
              <a:defRPr/>
            </a:pPr>
            <a:endParaRPr lang="es-CO" sz="2400" dirty="0">
              <a:solidFill>
                <a:schemeClr val="accent2"/>
              </a:solidFill>
              <a:latin typeface="Arial Blac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1196752"/>
            <a:ext cx="7560840"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a:ln w="0"/>
                <a:solidFill>
                  <a:schemeClr val="accent6"/>
                </a:solidFill>
                <a:effectLst>
                  <a:reflection blurRad="12700" stA="50000" endPos="50000" dist="5000" dir="5400000" sy="-100000" rotWithShape="0"/>
                </a:effectLst>
                <a:latin typeface="Tekton Pro Ext" pitchFamily="34" charset="0"/>
              </a:rPr>
              <a:t>Marco referencial</a:t>
            </a:r>
          </a:p>
        </p:txBody>
      </p:sp>
      <p:sp>
        <p:nvSpPr>
          <p:cNvPr id="3" name="2 CuadroTexto"/>
          <p:cNvSpPr txBox="1"/>
          <p:nvPr/>
        </p:nvSpPr>
        <p:spPr>
          <a:xfrm>
            <a:off x="395288" y="2316163"/>
            <a:ext cx="8353425" cy="4955203"/>
          </a:xfrm>
          <a:prstGeom prst="rect">
            <a:avLst/>
          </a:prstGeom>
          <a:noFill/>
        </p:spPr>
        <p:txBody>
          <a:bodyPr>
            <a:spAutoFit/>
          </a:bodyPr>
          <a:lstStyle/>
          <a:p>
            <a:pPr>
              <a:defRPr/>
            </a:pPr>
            <a:r>
              <a:rPr lang="es-CO" sz="2800" b="1" dirty="0" smtClean="0">
                <a:solidFill>
                  <a:schemeClr val="accent6"/>
                </a:solidFill>
                <a:latin typeface="+mj-lt"/>
              </a:rPr>
              <a:t>Perspectiva Epistemológica</a:t>
            </a:r>
          </a:p>
          <a:p>
            <a:pPr>
              <a:defRPr/>
            </a:pPr>
            <a:r>
              <a:rPr lang="es-CO" sz="2400" b="1" dirty="0" smtClean="0">
                <a:latin typeface="+mj-lt"/>
              </a:rPr>
              <a:t>Perspectiva Pedagógica: </a:t>
            </a:r>
            <a:r>
              <a:rPr lang="es-CO" sz="2400" dirty="0" smtClean="0">
                <a:latin typeface="+mj-lt"/>
              </a:rPr>
              <a:t>Concepto de </a:t>
            </a:r>
            <a:r>
              <a:rPr lang="es-CO" sz="2400" dirty="0" err="1" smtClean="0">
                <a:latin typeface="+mj-lt"/>
              </a:rPr>
              <a:t>Etnoeducación</a:t>
            </a:r>
            <a:r>
              <a:rPr lang="es-CO" sz="2400" dirty="0" smtClean="0">
                <a:latin typeface="+mj-lt"/>
              </a:rPr>
              <a:t> (MEN) Proyecto de Cátedra afrocolombiana (MEN). </a:t>
            </a:r>
          </a:p>
          <a:p>
            <a:pPr>
              <a:defRPr/>
            </a:pPr>
            <a:r>
              <a:rPr lang="es-CO" sz="2400" b="1" dirty="0" smtClean="0"/>
              <a:t>Perspectiva Filosófica: </a:t>
            </a:r>
            <a:r>
              <a:rPr lang="es-CO" sz="2400" dirty="0" smtClean="0"/>
              <a:t>Antropología Filosófica: Desde Sócrates hasta Fernando González Ochoa. </a:t>
            </a:r>
          </a:p>
          <a:p>
            <a:pPr>
              <a:defRPr/>
            </a:pPr>
            <a:r>
              <a:rPr lang="es-CO" sz="2400" b="1" dirty="0" smtClean="0"/>
              <a:t>Perspectiva teológica y religiosa: </a:t>
            </a:r>
            <a:r>
              <a:rPr lang="es-CO" sz="2400" dirty="0" smtClean="0"/>
              <a:t>Basados en los autores nombrados en los antecedentes, así como de la antropóloga Nina </a:t>
            </a:r>
            <a:r>
              <a:rPr lang="es-CO" sz="2400" dirty="0" err="1" smtClean="0"/>
              <a:t>Friedmann</a:t>
            </a:r>
            <a:r>
              <a:rPr lang="es-CO" sz="2400" dirty="0" smtClean="0"/>
              <a:t> y concepciones de cantaoras de alabaos y folcloristas expertos.  Esta perspectiva trata tres aspectos: </a:t>
            </a:r>
          </a:p>
          <a:p>
            <a:pPr>
              <a:defRPr/>
            </a:pPr>
            <a:endParaRPr lang="es-CO" sz="2400" dirty="0" smtClean="0"/>
          </a:p>
          <a:p>
            <a:pPr>
              <a:defRPr/>
            </a:pPr>
            <a:endParaRPr lang="es-CO" sz="2400" dirty="0" smtClean="0">
              <a:latin typeface="+mj-lt"/>
            </a:endParaRPr>
          </a:p>
          <a:p>
            <a:pPr>
              <a:defRPr/>
            </a:pPr>
            <a:endParaRPr lang="es-CO" sz="2400" dirty="0">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1196752"/>
            <a:ext cx="7560840" cy="76944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4400" b="1" cap="all" dirty="0">
                <a:ln w="0"/>
                <a:solidFill>
                  <a:schemeClr val="accent6"/>
                </a:solidFill>
                <a:effectLst>
                  <a:reflection blurRad="12700" stA="50000" endPos="50000" dist="5000" dir="5400000" sy="-100000" rotWithShape="0"/>
                </a:effectLst>
                <a:latin typeface="Tekton Pro Ext" pitchFamily="34" charset="0"/>
              </a:rPr>
              <a:t>Marco referencial</a:t>
            </a:r>
          </a:p>
        </p:txBody>
      </p:sp>
      <p:sp>
        <p:nvSpPr>
          <p:cNvPr id="3" name="2 CuadroTexto"/>
          <p:cNvSpPr txBox="1"/>
          <p:nvPr/>
        </p:nvSpPr>
        <p:spPr>
          <a:xfrm>
            <a:off x="258035" y="2060848"/>
            <a:ext cx="8353425" cy="4524315"/>
          </a:xfrm>
          <a:prstGeom prst="rect">
            <a:avLst/>
          </a:prstGeom>
          <a:noFill/>
        </p:spPr>
        <p:txBody>
          <a:bodyPr>
            <a:spAutoFit/>
          </a:bodyPr>
          <a:lstStyle/>
          <a:p>
            <a:pPr marL="457200" indent="-457200">
              <a:buAutoNum type="arabicPeriod"/>
            </a:pPr>
            <a:r>
              <a:rPr lang="es-CO" sz="2400" b="1" dirty="0" smtClean="0">
                <a:latin typeface="+mj-lt"/>
              </a:rPr>
              <a:t>La religiosidad </a:t>
            </a:r>
            <a:r>
              <a:rPr lang="es-CO" sz="2400" b="1" dirty="0" err="1" smtClean="0">
                <a:latin typeface="+mj-lt"/>
              </a:rPr>
              <a:t>Afrochocoana</a:t>
            </a:r>
            <a:r>
              <a:rPr lang="es-CO" sz="2400" b="1" dirty="0" smtClean="0">
                <a:latin typeface="+mj-lt"/>
              </a:rPr>
              <a:t>: </a:t>
            </a:r>
          </a:p>
          <a:p>
            <a:r>
              <a:rPr lang="es-CO" sz="2400" dirty="0">
                <a:latin typeface="+mj-lt"/>
              </a:rPr>
              <a:t>-</a:t>
            </a:r>
            <a:r>
              <a:rPr lang="es-CO" sz="2400" dirty="0" smtClean="0">
                <a:latin typeface="+mj-lt"/>
              </a:rPr>
              <a:t>Religiosidad y no religión ni religión sincrética: corto período de importación pero presencia colonial intermitente</a:t>
            </a:r>
          </a:p>
          <a:p>
            <a:r>
              <a:rPr lang="es-CO" sz="2400" dirty="0" err="1" smtClean="0"/>
              <a:t>Vanín</a:t>
            </a:r>
            <a:r>
              <a:rPr lang="es-CO" sz="2400" dirty="0"/>
              <a:t>, A., </a:t>
            </a:r>
            <a:r>
              <a:rPr lang="es-CO" sz="2400" dirty="0" smtClean="0"/>
              <a:t>2012. Mosquera</a:t>
            </a:r>
            <a:r>
              <a:rPr lang="es-CO" sz="2400" dirty="0"/>
              <a:t>, </a:t>
            </a:r>
            <a:r>
              <a:rPr lang="es-CO" sz="2400" dirty="0" smtClean="0"/>
              <a:t>2000. </a:t>
            </a:r>
            <a:endParaRPr lang="es-CO" sz="2400" dirty="0" smtClean="0">
              <a:latin typeface="+mj-lt"/>
            </a:endParaRPr>
          </a:p>
          <a:p>
            <a:pPr marL="342900" indent="-342900">
              <a:buFontTx/>
              <a:buChar char="-"/>
            </a:pPr>
            <a:r>
              <a:rPr lang="es-CO" sz="2400" dirty="0" smtClean="0">
                <a:latin typeface="+mj-lt"/>
              </a:rPr>
              <a:t>«Objeto de propiedad y no sujeto de propiedad»</a:t>
            </a:r>
            <a:r>
              <a:rPr lang="es-CO" sz="2400" dirty="0"/>
              <a:t> (Patterson  citado por Díaz, </a:t>
            </a:r>
            <a:r>
              <a:rPr lang="es-CO" sz="2400" dirty="0" smtClean="0"/>
              <a:t>2012, p.13). </a:t>
            </a:r>
            <a:endParaRPr lang="es-CO" sz="2400" dirty="0"/>
          </a:p>
          <a:p>
            <a:pPr marL="342900" indent="-342900">
              <a:buFontTx/>
              <a:buChar char="-"/>
            </a:pPr>
            <a:r>
              <a:rPr lang="es-CO" sz="2400" dirty="0" smtClean="0"/>
              <a:t> Incorporación de ritmo y color. Dios Padre y Jesucristo compañero. Papel relevante de la mujer (SEPAFRO, 2003)</a:t>
            </a:r>
            <a:endParaRPr lang="es-CO" sz="2400" dirty="0" smtClean="0">
              <a:latin typeface="+mj-lt"/>
            </a:endParaRPr>
          </a:p>
          <a:p>
            <a:endParaRPr lang="es-CO" sz="2400" dirty="0" smtClean="0">
              <a:latin typeface="+mj-lt"/>
            </a:endParaRPr>
          </a:p>
          <a:p>
            <a:endParaRPr lang="es-CO" sz="2400" dirty="0" smtClean="0">
              <a:latin typeface="+mj-lt"/>
            </a:endParaRPr>
          </a:p>
          <a:p>
            <a:pPr>
              <a:defRPr/>
            </a:pPr>
            <a:endParaRPr lang="es-CO" sz="2400" dirty="0">
              <a:latin typeface="+mj-lt"/>
            </a:endParaRPr>
          </a:p>
        </p:txBody>
      </p:sp>
    </p:spTree>
    <p:extLst>
      <p:ext uri="{BB962C8B-B14F-4D97-AF65-F5344CB8AC3E}">
        <p14:creationId xmlns:p14="http://schemas.microsoft.com/office/powerpoint/2010/main" xmlns="" val="1929464559"/>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8785</TotalTime>
  <Words>1637</Words>
  <Application>Microsoft Office PowerPoint</Application>
  <PresentationFormat>Presentación en pantalla (4:3)</PresentationFormat>
  <Paragraphs>165</Paragraphs>
  <Slides>20</Slides>
  <Notes>0</Notes>
  <HiddenSlides>0</HiddenSlides>
  <MMClips>1</MMClips>
  <ScaleCrop>false</ScaleCrop>
  <HeadingPairs>
    <vt:vector size="6" baseType="variant">
      <vt:variant>
        <vt:lpstr>Tema</vt:lpstr>
      </vt:variant>
      <vt:variant>
        <vt:i4>3</vt:i4>
      </vt:variant>
      <vt:variant>
        <vt:lpstr>Servidores OLE incrustados</vt:lpstr>
      </vt:variant>
      <vt:variant>
        <vt:i4>0</vt:i4>
      </vt:variant>
      <vt:variant>
        <vt:lpstr>Títulos de diapositiva</vt:lpstr>
      </vt:variant>
      <vt:variant>
        <vt:i4>20</vt:i4>
      </vt:variant>
    </vt:vector>
  </HeadingPairs>
  <TitlesOfParts>
    <vt:vector size="23" baseType="lpstr">
      <vt:lpstr>Diseño predeterminado</vt:lpstr>
      <vt:lpstr>1_Diseño personalizado</vt:lpstr>
      <vt:lpstr>Diseño personalizado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Company>Universidad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Depto de Comunicaciones Santo Tomás</dc:creator>
  <cp:lastModifiedBy>John</cp:lastModifiedBy>
  <cp:revision>172</cp:revision>
  <dcterms:created xsi:type="dcterms:W3CDTF">2010-03-10T19:56:25Z</dcterms:created>
  <dcterms:modified xsi:type="dcterms:W3CDTF">2014-05-09T21:49:20Z</dcterms:modified>
</cp:coreProperties>
</file>