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25199975" cy="359997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63"/>
  </p:normalViewPr>
  <p:slideViewPr>
    <p:cSldViewPr snapToGrid="0" snapToObjects="1">
      <p:cViewPr varScale="1">
        <p:scale>
          <a:sx n="22" d="100"/>
          <a:sy n="22" d="100"/>
        </p:scale>
        <p:origin x="9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889998" y="5891626"/>
            <a:ext cx="21419979" cy="12533242"/>
          </a:xfrm>
        </p:spPr>
        <p:txBody>
          <a:bodyPr anchor="b"/>
          <a:lstStyle>
            <a:lvl1pPr algn="ctr">
              <a:defRPr sz="16535"/>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149997" y="18908198"/>
            <a:ext cx="18899981" cy="8691601"/>
          </a:xfrm>
        </p:spPr>
        <p:txBody>
          <a:bodyPr/>
          <a:lstStyle>
            <a:lvl1pPr marL="0" indent="0" algn="ctr">
              <a:buNone/>
              <a:defRPr sz="6614"/>
            </a:lvl1pPr>
            <a:lvl2pPr marL="1259997" indent="0" algn="ctr">
              <a:buNone/>
              <a:defRPr sz="5512"/>
            </a:lvl2pPr>
            <a:lvl3pPr marL="2519995" indent="0" algn="ctr">
              <a:buNone/>
              <a:defRPr sz="4961"/>
            </a:lvl3pPr>
            <a:lvl4pPr marL="3779992" indent="0" algn="ctr">
              <a:buNone/>
              <a:defRPr sz="4409"/>
            </a:lvl4pPr>
            <a:lvl5pPr marL="5039990" indent="0" algn="ctr">
              <a:buNone/>
              <a:defRPr sz="4409"/>
            </a:lvl5pPr>
            <a:lvl6pPr marL="6299987" indent="0" algn="ctr">
              <a:buNone/>
              <a:defRPr sz="4409"/>
            </a:lvl6pPr>
            <a:lvl7pPr marL="7559985" indent="0" algn="ctr">
              <a:buNone/>
              <a:defRPr sz="4409"/>
            </a:lvl7pPr>
            <a:lvl8pPr marL="8819982" indent="0" algn="ctr">
              <a:buNone/>
              <a:defRPr sz="4409"/>
            </a:lvl8pPr>
            <a:lvl9pPr marL="10079980" indent="0" algn="ctr">
              <a:buNone/>
              <a:defRPr sz="4409"/>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439890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249497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033733" y="1916653"/>
            <a:ext cx="5433745" cy="3050811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732500" y="1916653"/>
            <a:ext cx="15986234" cy="3050811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64633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3979181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719375" y="8974945"/>
            <a:ext cx="21734978" cy="14974888"/>
          </a:xfrm>
        </p:spPr>
        <p:txBody>
          <a:bodyPr anchor="b"/>
          <a:lstStyle>
            <a:lvl1pPr>
              <a:defRPr sz="16535"/>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19375" y="24091502"/>
            <a:ext cx="21734978" cy="7874940"/>
          </a:xfrm>
        </p:spPr>
        <p:txBody>
          <a:bodyPr/>
          <a:lstStyle>
            <a:lvl1pPr marL="0" indent="0">
              <a:buNone/>
              <a:defRPr sz="6614">
                <a:solidFill>
                  <a:schemeClr val="tx1"/>
                </a:solidFill>
              </a:defRPr>
            </a:lvl1pPr>
            <a:lvl2pPr marL="1259997" indent="0">
              <a:buNone/>
              <a:defRPr sz="5512">
                <a:solidFill>
                  <a:schemeClr val="tx1">
                    <a:tint val="75000"/>
                  </a:schemeClr>
                </a:solidFill>
              </a:defRPr>
            </a:lvl2pPr>
            <a:lvl3pPr marL="2519995" indent="0">
              <a:buNone/>
              <a:defRPr sz="4961">
                <a:solidFill>
                  <a:schemeClr val="tx1">
                    <a:tint val="75000"/>
                  </a:schemeClr>
                </a:solidFill>
              </a:defRPr>
            </a:lvl3pPr>
            <a:lvl4pPr marL="3779992" indent="0">
              <a:buNone/>
              <a:defRPr sz="4409">
                <a:solidFill>
                  <a:schemeClr val="tx1">
                    <a:tint val="75000"/>
                  </a:schemeClr>
                </a:solidFill>
              </a:defRPr>
            </a:lvl4pPr>
            <a:lvl5pPr marL="5039990" indent="0">
              <a:buNone/>
              <a:defRPr sz="4409">
                <a:solidFill>
                  <a:schemeClr val="tx1">
                    <a:tint val="75000"/>
                  </a:schemeClr>
                </a:solidFill>
              </a:defRPr>
            </a:lvl5pPr>
            <a:lvl6pPr marL="6299987" indent="0">
              <a:buNone/>
              <a:defRPr sz="4409">
                <a:solidFill>
                  <a:schemeClr val="tx1">
                    <a:tint val="75000"/>
                  </a:schemeClr>
                </a:solidFill>
              </a:defRPr>
            </a:lvl6pPr>
            <a:lvl7pPr marL="7559985" indent="0">
              <a:buNone/>
              <a:defRPr sz="4409">
                <a:solidFill>
                  <a:schemeClr val="tx1">
                    <a:tint val="75000"/>
                  </a:schemeClr>
                </a:solidFill>
              </a:defRPr>
            </a:lvl7pPr>
            <a:lvl8pPr marL="8819982" indent="0">
              <a:buNone/>
              <a:defRPr sz="4409">
                <a:solidFill>
                  <a:schemeClr val="tx1">
                    <a:tint val="75000"/>
                  </a:schemeClr>
                </a:solidFill>
              </a:defRPr>
            </a:lvl8pPr>
            <a:lvl9pPr marL="10079980" indent="0">
              <a:buNone/>
              <a:defRPr sz="4409">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121698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732498" y="9583264"/>
            <a:ext cx="10709989" cy="228415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2757488" y="9583264"/>
            <a:ext cx="10709989" cy="228415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399541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735781" y="1916661"/>
            <a:ext cx="21734978" cy="695828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735783" y="8824938"/>
            <a:ext cx="10660769"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es-ES"/>
              <a:t>Haga clic para modificar los estilos de texto del patrón</a:t>
            </a:r>
          </a:p>
        </p:txBody>
      </p:sp>
      <p:sp>
        <p:nvSpPr>
          <p:cNvPr id="4" name="Content Placeholder 3"/>
          <p:cNvSpPr>
            <a:spLocks noGrp="1"/>
          </p:cNvSpPr>
          <p:nvPr>
            <p:ph sz="half" idx="2"/>
          </p:nvPr>
        </p:nvSpPr>
        <p:spPr>
          <a:xfrm>
            <a:off x="1735783" y="13149904"/>
            <a:ext cx="10660769" cy="1934152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2757489" y="8824938"/>
            <a:ext cx="10713272"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es-ES"/>
              <a:t>Haga clic para modificar los estilos de texto del patrón</a:t>
            </a:r>
          </a:p>
        </p:txBody>
      </p:sp>
      <p:sp>
        <p:nvSpPr>
          <p:cNvPr id="6" name="Content Placeholder 5"/>
          <p:cNvSpPr>
            <a:spLocks noGrp="1"/>
          </p:cNvSpPr>
          <p:nvPr>
            <p:ph sz="quarter" idx="4"/>
          </p:nvPr>
        </p:nvSpPr>
        <p:spPr>
          <a:xfrm>
            <a:off x="12757489" y="13149904"/>
            <a:ext cx="10713272" cy="1934152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0087FC3-84CE-5B48-AAAE-24629BF77047}" type="datetimeFigureOut">
              <a:rPr lang="es-CO" smtClean="0"/>
              <a:t>9/12/2019</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625074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0087FC3-84CE-5B48-AAAE-24629BF77047}" type="datetimeFigureOut">
              <a:rPr lang="es-CO" smtClean="0"/>
              <a:t>9/12/2019</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69188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087FC3-84CE-5B48-AAAE-24629BF77047}" type="datetimeFigureOut">
              <a:rPr lang="es-CO" smtClean="0"/>
              <a:t>9/12/2019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894657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es-ES"/>
              <a:t>Haga clic para modificar el estilo de título del patrón</a:t>
            </a:r>
            <a:endParaRPr lang="en-US" dirty="0"/>
          </a:p>
        </p:txBody>
      </p:sp>
      <p:sp>
        <p:nvSpPr>
          <p:cNvPr id="3" name="Content Placeholder 2"/>
          <p:cNvSpPr>
            <a:spLocks noGrp="1"/>
          </p:cNvSpPr>
          <p:nvPr>
            <p:ph idx="1"/>
          </p:nvPr>
        </p:nvSpPr>
        <p:spPr>
          <a:xfrm>
            <a:off x="10713272" y="5183304"/>
            <a:ext cx="12757487" cy="25583147"/>
          </a:xfrm>
        </p:spPr>
        <p:txBody>
          <a:bodyPr/>
          <a:lstStyle>
            <a:lvl1pPr>
              <a:defRPr sz="8819"/>
            </a:lvl1pPr>
            <a:lvl2pPr>
              <a:defRPr sz="7717"/>
            </a:lvl2pPr>
            <a:lvl3pPr>
              <a:defRPr sz="6614"/>
            </a:lvl3pPr>
            <a:lvl4pPr>
              <a:defRPr sz="5512"/>
            </a:lvl4pPr>
            <a:lvl5pPr>
              <a:defRPr sz="5512"/>
            </a:lvl5pPr>
            <a:lvl6pPr>
              <a:defRPr sz="5512"/>
            </a:lvl6pPr>
            <a:lvl7pPr>
              <a:defRPr sz="5512"/>
            </a:lvl7pPr>
            <a:lvl8pPr>
              <a:defRPr sz="5512"/>
            </a:lvl8pPr>
            <a:lvl9pPr>
              <a:defRPr sz="5512"/>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178166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713272" y="5183304"/>
            <a:ext cx="12757487" cy="25583147"/>
          </a:xfrm>
        </p:spPr>
        <p:txBody>
          <a:bodyPr anchor="t"/>
          <a:lstStyle>
            <a:lvl1pPr marL="0" indent="0">
              <a:buNone/>
              <a:defRPr sz="8819"/>
            </a:lvl1pPr>
            <a:lvl2pPr marL="1259997" indent="0">
              <a:buNone/>
              <a:defRPr sz="7717"/>
            </a:lvl2pPr>
            <a:lvl3pPr marL="2519995" indent="0">
              <a:buNone/>
              <a:defRPr sz="6614"/>
            </a:lvl3pPr>
            <a:lvl4pPr marL="3779992" indent="0">
              <a:buNone/>
              <a:defRPr sz="5512"/>
            </a:lvl4pPr>
            <a:lvl5pPr marL="5039990" indent="0">
              <a:buNone/>
              <a:defRPr sz="5512"/>
            </a:lvl5pPr>
            <a:lvl6pPr marL="6299987" indent="0">
              <a:buNone/>
              <a:defRPr sz="5512"/>
            </a:lvl6pPr>
            <a:lvl7pPr marL="7559985" indent="0">
              <a:buNone/>
              <a:defRPr sz="5512"/>
            </a:lvl7pPr>
            <a:lvl8pPr marL="8819982" indent="0">
              <a:buNone/>
              <a:defRPr sz="5512"/>
            </a:lvl8pPr>
            <a:lvl9pPr marL="10079980" indent="0">
              <a:buNone/>
              <a:defRPr sz="5512"/>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87360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2499" y="1916661"/>
            <a:ext cx="21734978" cy="695828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732499" y="9583264"/>
            <a:ext cx="21734978" cy="2284150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732498" y="33366432"/>
            <a:ext cx="5669994" cy="1916653"/>
          </a:xfrm>
          <a:prstGeom prst="rect">
            <a:avLst/>
          </a:prstGeom>
        </p:spPr>
        <p:txBody>
          <a:bodyPr vert="horz" lIns="91440" tIns="45720" rIns="91440" bIns="45720" rtlCol="0" anchor="ctr"/>
          <a:lstStyle>
            <a:lvl1pPr algn="l">
              <a:defRPr sz="3307">
                <a:solidFill>
                  <a:schemeClr val="tx1">
                    <a:tint val="75000"/>
                  </a:schemeClr>
                </a:solidFill>
              </a:defRPr>
            </a:lvl1pPr>
          </a:lstStyle>
          <a:p>
            <a:fld id="{10087FC3-84CE-5B48-AAAE-24629BF77047}" type="datetimeFigureOut">
              <a:rPr lang="es-CO" smtClean="0"/>
              <a:t>9/12/2019</a:t>
            </a:fld>
            <a:endParaRPr lang="es-CO"/>
          </a:p>
        </p:txBody>
      </p:sp>
      <p:sp>
        <p:nvSpPr>
          <p:cNvPr id="5" name="Footer Placeholder 4"/>
          <p:cNvSpPr>
            <a:spLocks noGrp="1"/>
          </p:cNvSpPr>
          <p:nvPr>
            <p:ph type="ftr" sz="quarter" idx="3"/>
          </p:nvPr>
        </p:nvSpPr>
        <p:spPr>
          <a:xfrm>
            <a:off x="8347492" y="33366432"/>
            <a:ext cx="8504992" cy="1916653"/>
          </a:xfrm>
          <a:prstGeom prst="rect">
            <a:avLst/>
          </a:prstGeom>
        </p:spPr>
        <p:txBody>
          <a:bodyPr vert="horz" lIns="91440" tIns="45720" rIns="91440" bIns="45720" rtlCol="0" anchor="ctr"/>
          <a:lstStyle>
            <a:lvl1pPr algn="ctr">
              <a:defRPr sz="3307">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17797483" y="33366432"/>
            <a:ext cx="5669994" cy="1916653"/>
          </a:xfrm>
          <a:prstGeom prst="rect">
            <a:avLst/>
          </a:prstGeom>
        </p:spPr>
        <p:txBody>
          <a:bodyPr vert="horz" lIns="91440" tIns="45720" rIns="91440" bIns="45720" rtlCol="0" anchor="ctr"/>
          <a:lstStyle>
            <a:lvl1pPr algn="r">
              <a:defRPr sz="3307">
                <a:solidFill>
                  <a:schemeClr val="tx1">
                    <a:tint val="75000"/>
                  </a:schemeClr>
                </a:solidFill>
              </a:defRPr>
            </a:lvl1pPr>
          </a:lstStyle>
          <a:p>
            <a:fld id="{97C54345-BD8B-2043-9DA6-2893BEE98785}" type="slidenum">
              <a:rPr lang="es-CO" smtClean="0"/>
              <a:t>‹Nº›</a:t>
            </a:fld>
            <a:endParaRPr lang="es-CO"/>
          </a:p>
        </p:txBody>
      </p:sp>
    </p:spTree>
    <p:extLst>
      <p:ext uri="{BB962C8B-B14F-4D97-AF65-F5344CB8AC3E}">
        <p14:creationId xmlns:p14="http://schemas.microsoft.com/office/powerpoint/2010/main" val="1299718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519995" rtl="0" eaLnBrk="1" latinLnBrk="0" hangingPunct="1">
        <a:lnSpc>
          <a:spcPct val="90000"/>
        </a:lnSpc>
        <a:spcBef>
          <a:spcPct val="0"/>
        </a:spcBef>
        <a:buNone/>
        <a:defRPr sz="12126" kern="1200">
          <a:solidFill>
            <a:schemeClr val="tx1"/>
          </a:solidFill>
          <a:latin typeface="+mj-lt"/>
          <a:ea typeface="+mj-ea"/>
          <a:cs typeface="+mj-cs"/>
        </a:defRPr>
      </a:lvl1pPr>
    </p:titleStyle>
    <p:bodyStyle>
      <a:lvl1pPr marL="629999" indent="-629999" algn="l" defTabSz="2519995" rtl="0" eaLnBrk="1" latinLnBrk="0" hangingPunct="1">
        <a:lnSpc>
          <a:spcPct val="90000"/>
        </a:lnSpc>
        <a:spcBef>
          <a:spcPts val="2756"/>
        </a:spcBef>
        <a:buFont typeface="Arial" panose="020B0604020202020204" pitchFamily="34" charset="0"/>
        <a:buChar char="•"/>
        <a:defRPr sz="7717" kern="1200">
          <a:solidFill>
            <a:schemeClr val="tx1"/>
          </a:solidFill>
          <a:latin typeface="+mn-lt"/>
          <a:ea typeface="+mn-ea"/>
          <a:cs typeface="+mn-cs"/>
        </a:defRPr>
      </a:lvl1pPr>
      <a:lvl2pPr marL="1889996" indent="-629999" algn="l" defTabSz="2519995" rtl="0" eaLnBrk="1" latinLnBrk="0" hangingPunct="1">
        <a:lnSpc>
          <a:spcPct val="90000"/>
        </a:lnSpc>
        <a:spcBef>
          <a:spcPts val="1378"/>
        </a:spcBef>
        <a:buFont typeface="Arial" panose="020B0604020202020204" pitchFamily="34" charset="0"/>
        <a:buChar char="•"/>
        <a:defRPr sz="6614" kern="1200">
          <a:solidFill>
            <a:schemeClr val="tx1"/>
          </a:solidFill>
          <a:latin typeface="+mn-lt"/>
          <a:ea typeface="+mn-ea"/>
          <a:cs typeface="+mn-cs"/>
        </a:defRPr>
      </a:lvl2pPr>
      <a:lvl3pPr marL="3149994" indent="-629999" algn="l" defTabSz="2519995" rtl="0" eaLnBrk="1" latinLnBrk="0" hangingPunct="1">
        <a:lnSpc>
          <a:spcPct val="90000"/>
        </a:lnSpc>
        <a:spcBef>
          <a:spcPts val="1378"/>
        </a:spcBef>
        <a:buFont typeface="Arial" panose="020B0604020202020204" pitchFamily="34" charset="0"/>
        <a:buChar char="•"/>
        <a:defRPr sz="5512" kern="1200">
          <a:solidFill>
            <a:schemeClr val="tx1"/>
          </a:solidFill>
          <a:latin typeface="+mn-lt"/>
          <a:ea typeface="+mn-ea"/>
          <a:cs typeface="+mn-cs"/>
        </a:defRPr>
      </a:lvl3pPr>
      <a:lvl4pPr marL="440999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4pPr>
      <a:lvl5pPr marL="566998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5pPr>
      <a:lvl6pPr marL="6929986"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6pPr>
      <a:lvl7pPr marL="8189984"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7pPr>
      <a:lvl8pPr marL="944998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8pPr>
      <a:lvl9pPr marL="1070997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9pPr>
    </p:bodyStyle>
    <p:otherStyle>
      <a:defPPr>
        <a:defRPr lang="en-US"/>
      </a:defPPr>
      <a:lvl1pPr marL="0" algn="l" defTabSz="2519995" rtl="0" eaLnBrk="1" latinLnBrk="0" hangingPunct="1">
        <a:defRPr sz="4961" kern="1200">
          <a:solidFill>
            <a:schemeClr val="tx1"/>
          </a:solidFill>
          <a:latin typeface="+mn-lt"/>
          <a:ea typeface="+mn-ea"/>
          <a:cs typeface="+mn-cs"/>
        </a:defRPr>
      </a:lvl1pPr>
      <a:lvl2pPr marL="1259997" algn="l" defTabSz="2519995" rtl="0" eaLnBrk="1" latinLnBrk="0" hangingPunct="1">
        <a:defRPr sz="4961" kern="1200">
          <a:solidFill>
            <a:schemeClr val="tx1"/>
          </a:solidFill>
          <a:latin typeface="+mn-lt"/>
          <a:ea typeface="+mn-ea"/>
          <a:cs typeface="+mn-cs"/>
        </a:defRPr>
      </a:lvl2pPr>
      <a:lvl3pPr marL="2519995" algn="l" defTabSz="2519995" rtl="0" eaLnBrk="1" latinLnBrk="0" hangingPunct="1">
        <a:defRPr sz="4961" kern="1200">
          <a:solidFill>
            <a:schemeClr val="tx1"/>
          </a:solidFill>
          <a:latin typeface="+mn-lt"/>
          <a:ea typeface="+mn-ea"/>
          <a:cs typeface="+mn-cs"/>
        </a:defRPr>
      </a:lvl3pPr>
      <a:lvl4pPr marL="3779992" algn="l" defTabSz="2519995" rtl="0" eaLnBrk="1" latinLnBrk="0" hangingPunct="1">
        <a:defRPr sz="4961" kern="1200">
          <a:solidFill>
            <a:schemeClr val="tx1"/>
          </a:solidFill>
          <a:latin typeface="+mn-lt"/>
          <a:ea typeface="+mn-ea"/>
          <a:cs typeface="+mn-cs"/>
        </a:defRPr>
      </a:lvl4pPr>
      <a:lvl5pPr marL="5039990" algn="l" defTabSz="2519995" rtl="0" eaLnBrk="1" latinLnBrk="0" hangingPunct="1">
        <a:defRPr sz="4961" kern="1200">
          <a:solidFill>
            <a:schemeClr val="tx1"/>
          </a:solidFill>
          <a:latin typeface="+mn-lt"/>
          <a:ea typeface="+mn-ea"/>
          <a:cs typeface="+mn-cs"/>
        </a:defRPr>
      </a:lvl5pPr>
      <a:lvl6pPr marL="6299987" algn="l" defTabSz="2519995" rtl="0" eaLnBrk="1" latinLnBrk="0" hangingPunct="1">
        <a:defRPr sz="4961" kern="1200">
          <a:solidFill>
            <a:schemeClr val="tx1"/>
          </a:solidFill>
          <a:latin typeface="+mn-lt"/>
          <a:ea typeface="+mn-ea"/>
          <a:cs typeface="+mn-cs"/>
        </a:defRPr>
      </a:lvl6pPr>
      <a:lvl7pPr marL="7559985" algn="l" defTabSz="2519995" rtl="0" eaLnBrk="1" latinLnBrk="0" hangingPunct="1">
        <a:defRPr sz="4961" kern="1200">
          <a:solidFill>
            <a:schemeClr val="tx1"/>
          </a:solidFill>
          <a:latin typeface="+mn-lt"/>
          <a:ea typeface="+mn-ea"/>
          <a:cs typeface="+mn-cs"/>
        </a:defRPr>
      </a:lvl7pPr>
      <a:lvl8pPr marL="8819982" algn="l" defTabSz="2519995" rtl="0" eaLnBrk="1" latinLnBrk="0" hangingPunct="1">
        <a:defRPr sz="4961" kern="1200">
          <a:solidFill>
            <a:schemeClr val="tx1"/>
          </a:solidFill>
          <a:latin typeface="+mn-lt"/>
          <a:ea typeface="+mn-ea"/>
          <a:cs typeface="+mn-cs"/>
        </a:defRPr>
      </a:lvl8pPr>
      <a:lvl9pPr marL="10079980" algn="l" defTabSz="2519995" rtl="0" eaLnBrk="1" latinLnBrk="0" hangingPunct="1">
        <a:defRPr sz="4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mailto:norhytorregrosa@usantotomas.edu.co" TargetMode="Externa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hyperlink" Target="mailto:daliacarreno@usantotomas.edu.co" TargetMode="External"/><Relationship Id="rId5" Type="http://schemas.openxmlformats.org/officeDocument/2006/relationships/hyperlink" Target="mailto:manuelmoya@usantotomas.edu.co" TargetMode="External"/><Relationship Id="rId4" Type="http://schemas.openxmlformats.org/officeDocument/2006/relationships/hyperlink" Target="https://scholar.google.es/citations?view_op=view_org&amp;hl=es&amp;org=1296893214864097070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a:extLst>
              <a:ext uri="{FF2B5EF4-FFF2-40B4-BE49-F238E27FC236}">
                <a16:creationId xmlns:a16="http://schemas.microsoft.com/office/drawing/2014/main" xmlns="" id="{6FD6C20C-565C-8B4E-917A-1CFD26B11A3A}"/>
              </a:ext>
            </a:extLst>
          </p:cNvPr>
          <p:cNvPicPr>
            <a:picLocks noChangeAspect="1"/>
          </p:cNvPicPr>
          <p:nvPr/>
        </p:nvPicPr>
        <p:blipFill>
          <a:blip r:embed="rId2"/>
          <a:stretch>
            <a:fillRect/>
          </a:stretch>
        </p:blipFill>
        <p:spPr>
          <a:xfrm>
            <a:off x="-217716" y="-1353199"/>
            <a:ext cx="27603449" cy="37776150"/>
          </a:xfrm>
          <a:prstGeom prst="rect">
            <a:avLst/>
          </a:prstGeom>
        </p:spPr>
      </p:pic>
      <p:sp>
        <p:nvSpPr>
          <p:cNvPr id="3" name="CuadroTexto 2"/>
          <p:cNvSpPr txBox="1"/>
          <p:nvPr/>
        </p:nvSpPr>
        <p:spPr>
          <a:xfrm>
            <a:off x="2202781" y="2795187"/>
            <a:ext cx="22962598" cy="2215991"/>
          </a:xfrm>
          <a:prstGeom prst="rect">
            <a:avLst/>
          </a:prstGeom>
          <a:noFill/>
        </p:spPr>
        <p:txBody>
          <a:bodyPr wrap="square" rtlCol="0">
            <a:spAutoFit/>
          </a:bodyPr>
          <a:lstStyle/>
          <a:p>
            <a:pPr algn="just">
              <a:lnSpc>
                <a:spcPct val="115000"/>
              </a:lnSpc>
              <a:spcAft>
                <a:spcPts val="0"/>
              </a:spcAft>
            </a:pPr>
            <a:r>
              <a:rPr lang="es-CO" sz="4000" b="1" dirty="0">
                <a:solidFill>
                  <a:schemeClr val="bg1"/>
                </a:solidFill>
                <a:ea typeface="MS Mincho" panose="02020609040205080304" pitchFamily="49" charset="-128"/>
                <a:cs typeface="Times New Roman" panose="02020603050405020304" pitchFamily="18" charset="0"/>
              </a:rPr>
              <a:t>Investigador principal. MANUEL FERNANDO MOYA </a:t>
            </a:r>
            <a:r>
              <a:rPr lang="es-CO" sz="4000" b="1" dirty="0" smtClean="0">
                <a:solidFill>
                  <a:schemeClr val="bg1"/>
                </a:solidFill>
                <a:ea typeface="MS Mincho" panose="02020609040205080304" pitchFamily="49" charset="-128"/>
                <a:cs typeface="Times New Roman" panose="02020603050405020304" pitchFamily="18" charset="0"/>
              </a:rPr>
              <a:t>VARGAS*</a:t>
            </a:r>
            <a:endParaRPr lang="es-CO" sz="4000" b="1" dirty="0">
              <a:solidFill>
                <a:schemeClr val="bg1"/>
              </a:solidFill>
              <a:ea typeface="MS Mincho" panose="02020609040205080304" pitchFamily="49" charset="-128"/>
              <a:cs typeface="Times New Roman" panose="02020603050405020304" pitchFamily="18" charset="0"/>
            </a:endParaRPr>
          </a:p>
          <a:p>
            <a:pPr algn="just">
              <a:lnSpc>
                <a:spcPct val="115000"/>
              </a:lnSpc>
              <a:spcAft>
                <a:spcPts val="0"/>
              </a:spcAft>
            </a:pPr>
            <a:r>
              <a:rPr lang="es-CO" sz="4000" b="1" dirty="0">
                <a:solidFill>
                  <a:schemeClr val="bg1"/>
                </a:solidFill>
                <a:ea typeface="MS Mincho" panose="02020609040205080304" pitchFamily="49" charset="-128"/>
                <a:cs typeface="Times New Roman" panose="02020603050405020304" pitchFamily="18" charset="0"/>
              </a:rPr>
              <a:t>Co-investigador(es): </a:t>
            </a:r>
            <a:r>
              <a:rPr lang="es-CO" sz="4000" b="1" dirty="0" smtClean="0">
                <a:solidFill>
                  <a:schemeClr val="bg1"/>
                </a:solidFill>
                <a:ea typeface="MS Mincho" panose="02020609040205080304" pitchFamily="49" charset="-128"/>
                <a:cs typeface="Times New Roman" panose="02020603050405020304" pitchFamily="18" charset="0"/>
              </a:rPr>
              <a:t>FRAY ARTURO RESTREPO RESTREPO </a:t>
            </a:r>
            <a:r>
              <a:rPr lang="es-CO" sz="4000" b="1" smtClean="0">
                <a:solidFill>
                  <a:schemeClr val="bg1"/>
                </a:solidFill>
                <a:ea typeface="MS Mincho" panose="02020609040205080304" pitchFamily="49" charset="-128"/>
                <a:cs typeface="Times New Roman" panose="02020603050405020304" pitchFamily="18" charset="0"/>
              </a:rPr>
              <a:t>O.P.**, DALIA </a:t>
            </a:r>
            <a:r>
              <a:rPr lang="es-CO" sz="4000" b="1" dirty="0">
                <a:solidFill>
                  <a:schemeClr val="bg1"/>
                </a:solidFill>
                <a:ea typeface="MS Mincho" panose="02020609040205080304" pitchFamily="49" charset="-128"/>
                <a:cs typeface="Times New Roman" panose="02020603050405020304" pitchFamily="18" charset="0"/>
              </a:rPr>
              <a:t>CARREÑO </a:t>
            </a:r>
            <a:r>
              <a:rPr lang="es-CO" sz="4000" b="1" dirty="0" smtClean="0">
                <a:solidFill>
                  <a:schemeClr val="bg1"/>
                </a:solidFill>
                <a:ea typeface="MS Mincho" panose="02020609040205080304" pitchFamily="49" charset="-128"/>
                <a:cs typeface="Times New Roman" panose="02020603050405020304" pitchFamily="18" charset="0"/>
              </a:rPr>
              <a:t>DUEÑAS*** </a:t>
            </a:r>
            <a:r>
              <a:rPr lang="es-CO" sz="4000" b="1" dirty="0">
                <a:solidFill>
                  <a:schemeClr val="bg1"/>
                </a:solidFill>
                <a:ea typeface="MS Mincho" panose="02020609040205080304" pitchFamily="49" charset="-128"/>
                <a:cs typeface="Times New Roman" panose="02020603050405020304" pitchFamily="18" charset="0"/>
              </a:rPr>
              <a:t>y NORHY ESTHER TORREGROSA </a:t>
            </a:r>
            <a:r>
              <a:rPr lang="es-CO" sz="4000" b="1" dirty="0" smtClean="0">
                <a:solidFill>
                  <a:schemeClr val="bg1"/>
                </a:solidFill>
                <a:ea typeface="MS Mincho" panose="02020609040205080304" pitchFamily="49" charset="-128"/>
                <a:cs typeface="Times New Roman" panose="02020603050405020304" pitchFamily="18" charset="0"/>
              </a:rPr>
              <a:t>JIMÉNEZ****</a:t>
            </a:r>
            <a:endParaRPr lang="es-CO" sz="4000" b="1" dirty="0">
              <a:solidFill>
                <a:schemeClr val="bg1"/>
              </a:solidFill>
              <a:ea typeface="MS Mincho" panose="02020609040205080304" pitchFamily="49" charset="-128"/>
              <a:cs typeface="Times New Roman" panose="02020603050405020304" pitchFamily="18" charset="0"/>
            </a:endParaRPr>
          </a:p>
        </p:txBody>
      </p:sp>
      <p:sp>
        <p:nvSpPr>
          <p:cNvPr id="4" name="CuadroTexto 3"/>
          <p:cNvSpPr txBox="1"/>
          <p:nvPr/>
        </p:nvSpPr>
        <p:spPr>
          <a:xfrm>
            <a:off x="2202781" y="4565666"/>
            <a:ext cx="20962019" cy="4030334"/>
          </a:xfrm>
          <a:prstGeom prst="rect">
            <a:avLst/>
          </a:prstGeom>
          <a:noFill/>
        </p:spPr>
        <p:txBody>
          <a:bodyPr wrap="square" rtlCol="0">
            <a:spAutoFit/>
          </a:bodyPr>
          <a:lstStyle/>
          <a:p>
            <a:pPr algn="just">
              <a:lnSpc>
                <a:spcPct val="115000"/>
              </a:lnSpc>
              <a:spcAft>
                <a:spcPts val="0"/>
              </a:spcAft>
            </a:pPr>
            <a:r>
              <a:rPr lang="es-CO" sz="6600" b="1" dirty="0">
                <a:solidFill>
                  <a:schemeClr val="bg1"/>
                </a:solidFill>
                <a:ea typeface="MS Mincho" panose="02020609040205080304" pitchFamily="49" charset="-128"/>
                <a:cs typeface="Times New Roman" panose="02020603050405020304" pitchFamily="18" charset="0"/>
              </a:rPr>
              <a:t>Resumen </a:t>
            </a:r>
          </a:p>
          <a:p>
            <a:pPr algn="just">
              <a:spcAft>
                <a:spcPts val="0"/>
              </a:spcAft>
            </a:pPr>
            <a:r>
              <a:rPr lang="es-CO" sz="20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Un observatorio se caracteriza por constituir un dispositivo que permite realizar acciones de aproximación a un fenómeno observable, sea este perteneciente al objeto de conocimiento o estatuto científico de las llamadas ciencias exactas o, también de las de contenido social y/o humanista. </a:t>
            </a:r>
            <a:endParaRPr lang="es-CO"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gn="just">
              <a:spcAft>
                <a:spcPts val="0"/>
              </a:spcAft>
            </a:pPr>
            <a:r>
              <a:rPr lang="es-CO" sz="20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Su esquema fundamental aparece informado por proporcionar servicios de captura, procesamiento y divulgación de información, que puede ser de carácter cuantitativa, cualitativa o mixta, capaz de ser empleada para el desarrollo de procesos investigativos de carácter </a:t>
            </a:r>
            <a:r>
              <a:rPr lang="es-CO" sz="200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científico</a:t>
            </a:r>
            <a:r>
              <a:rPr lang="es-CO" sz="2000" smtClean="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endParaRPr lang="es-CO"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gn="just">
              <a:spcAft>
                <a:spcPts val="0"/>
              </a:spcAft>
            </a:pPr>
            <a:r>
              <a:rPr lang="es-CO" sz="2000" smtClean="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A su turno, los observatorios deben ser fruto de investigaciones, a fin de permitir un plan organizado que prevea las condiciones de verificabilidad que dan sentido y significado científico a los resultados. </a:t>
            </a:r>
            <a:endParaRPr lang="es-CO" sz="2000" smtClean="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gn="just">
              <a:spcAft>
                <a:spcPts val="0"/>
              </a:spcAft>
            </a:pPr>
            <a:r>
              <a:rPr lang="es-CO" sz="2000" smtClean="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Sus </a:t>
            </a:r>
            <a:r>
              <a:rPr lang="es-CO" sz="20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posibles estructuras oscilan entre </a:t>
            </a:r>
            <a:r>
              <a:rPr lang="es-CO" sz="200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as </a:t>
            </a:r>
            <a:r>
              <a:rPr lang="es-CO" sz="2000" smtClean="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básicas y </a:t>
            </a:r>
            <a:r>
              <a:rPr lang="es-CO" sz="20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complejas, dependiendo de los objetivos que se propongan, aun cuando existe la tendencia hacia la complejidad, en cuanto se busca que presten servicios de ciencia y tecnología avanzados.</a:t>
            </a:r>
            <a:endParaRPr lang="es-CO"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gn="just">
              <a:spcAft>
                <a:spcPts val="0"/>
              </a:spcAft>
            </a:pPr>
            <a:r>
              <a:rPr lang="es-CO" sz="20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El Observatorio de Política Pública del Control Fiscal (OPPCF) busca ser un dispositivo complejo, por cuanto está dirigido tanto a la comunidad en general, como a la comunidad científica interesada en servirse de él para adelantar procesos de investigación que satisfagan los estándares nacionales e internacionales de ciencia y tecnología.  </a:t>
            </a:r>
            <a:r>
              <a:rPr lang="es-CO" sz="2000" dirty="0">
                <a:latin typeface="Times New Roman" panose="02020603050405020304" pitchFamily="18" charset="0"/>
                <a:ea typeface="MS Mincho" panose="02020609040205080304" pitchFamily="49" charset="-128"/>
                <a:cs typeface="Times New Roman" panose="02020603050405020304" pitchFamily="18" charset="0"/>
              </a:rPr>
              <a:t>   </a:t>
            </a:r>
            <a:endParaRPr lang="es-CO" sz="2000" dirty="0">
              <a:latin typeface="Calibri" panose="020F0502020204030204" pitchFamily="34" charset="0"/>
              <a:ea typeface="MS Mincho" panose="02020609040205080304" pitchFamily="49" charset="-128"/>
              <a:cs typeface="Times New Roman" panose="02020603050405020304" pitchFamily="18" charset="0"/>
            </a:endParaRPr>
          </a:p>
        </p:txBody>
      </p:sp>
      <p:sp>
        <p:nvSpPr>
          <p:cNvPr id="5" name="CuadroTexto 4"/>
          <p:cNvSpPr txBox="1"/>
          <p:nvPr/>
        </p:nvSpPr>
        <p:spPr>
          <a:xfrm>
            <a:off x="2202781" y="8363783"/>
            <a:ext cx="11037682" cy="7571303"/>
          </a:xfrm>
          <a:prstGeom prst="rect">
            <a:avLst/>
          </a:prstGeom>
          <a:noFill/>
        </p:spPr>
        <p:txBody>
          <a:bodyPr wrap="square" rtlCol="0">
            <a:spAutoFit/>
          </a:bodyPr>
          <a:lstStyle/>
          <a:p>
            <a:r>
              <a:rPr lang="es-CO" sz="6600" b="1" dirty="0">
                <a:solidFill>
                  <a:schemeClr val="bg1"/>
                </a:solidFill>
              </a:rPr>
              <a:t>Contexto y pregunta problema</a:t>
            </a:r>
          </a:p>
          <a:p>
            <a:pPr algn="just"/>
            <a:r>
              <a:rPr lang="es-ES" sz="2000" b="1" dirty="0">
                <a:solidFill>
                  <a:schemeClr val="bg1"/>
                </a:solidFill>
              </a:rPr>
              <a:t>Colombia carece de un mecanismo de desarrollo científico del control fiscal y de un dispositivo que permita </a:t>
            </a:r>
            <a:r>
              <a:rPr lang="es-ES" sz="2000" b="1">
                <a:solidFill>
                  <a:schemeClr val="bg1"/>
                </a:solidFill>
              </a:rPr>
              <a:t>hacer </a:t>
            </a:r>
            <a:r>
              <a:rPr lang="es-ES" sz="2000" b="1" smtClean="0">
                <a:solidFill>
                  <a:schemeClr val="bg1"/>
                </a:solidFill>
              </a:rPr>
              <a:t>real idad </a:t>
            </a:r>
            <a:r>
              <a:rPr lang="es-ES" sz="2000" b="1" dirty="0">
                <a:solidFill>
                  <a:schemeClr val="bg1"/>
                </a:solidFill>
              </a:rPr>
              <a:t>la intervención social a efectos de potencializar dicho control. El observatorio está dirigido a servir tanto a la comunidad científica como a la sociedad en general, para el desarrollo de la ciencia del control fiscal, así como al ejercicio de la función de control que, en un Estado democrático, social y de derecho debe ejercer la comunidad, procede a su creación a través de las condiciones que permiten el reconocimiento de Colciencias, inicialmente mediante la generación de un proyecto de investigación apropiado a tal finalidad. Se acude la figura del observatorio para cumplir esas dos funciones legales, es decir, integrarse a la comunidad </a:t>
            </a:r>
            <a:r>
              <a:rPr lang="es-ES" sz="2000" b="1">
                <a:solidFill>
                  <a:schemeClr val="bg1"/>
                </a:solidFill>
              </a:rPr>
              <a:t>científica </a:t>
            </a:r>
            <a:r>
              <a:rPr lang="es-ES" sz="2000" b="1" smtClean="0">
                <a:solidFill>
                  <a:schemeClr val="bg1"/>
                </a:solidFill>
              </a:rPr>
              <a:t>de </a:t>
            </a:r>
            <a:r>
              <a:rPr lang="es-ES" sz="2000" b="1" dirty="0">
                <a:solidFill>
                  <a:schemeClr val="bg1"/>
                </a:solidFill>
              </a:rPr>
              <a:t>una herramienta idónea para que se erija el control fiscal en objeto científico de conocimiento, para lo cual debe proporcionar información apropiada.</a:t>
            </a:r>
          </a:p>
          <a:p>
            <a:pPr algn="just"/>
            <a:r>
              <a:rPr lang="es-ES" sz="2000" b="1" dirty="0">
                <a:solidFill>
                  <a:schemeClr val="bg1"/>
                </a:solidFill>
              </a:rPr>
              <a:t>Es preciso que, a través de un dispositivo con acceso social indiscriminado, pueda informarse de las acciones de control fiscal, así como de las condiciones de ejecución del gasto público, y proceder a realizar el control, inicialmente informándose y, posteriormente ejerciendo as acciones administrativas y judiciales que se desprenden del mismo. </a:t>
            </a:r>
          </a:p>
          <a:p>
            <a:pPr algn="just"/>
            <a:r>
              <a:rPr lang="es-ES" sz="2000" b="1" dirty="0">
                <a:solidFill>
                  <a:schemeClr val="bg1"/>
                </a:solidFill>
              </a:rPr>
              <a:t>Consecuencia del problema expuesto en términos de una deficiencia de la cual adolece actualmente el país, puede formularse la pregunta de investigación, de la siguiente forma, ¿cuál es la información, las ventanas de observación, las funciones, los objetivos, la misión y la visión que debe tener un Observatorio de Política Pública del Control Fiscal en Colombia, de forma tal que permita el desarrollo científico del control fiscal y al propio tiempo sirva al ejercicio de la intervención social, para cumplir las funciones constitucionales encomendadas en general a los organismos encargados del control fiscal, y específicamente a la Auditoría General de la República? </a:t>
            </a:r>
            <a:endParaRPr lang="es-CO" sz="2000" b="1" dirty="0">
              <a:solidFill>
                <a:schemeClr val="bg1"/>
              </a:solidFill>
            </a:endParaRPr>
          </a:p>
        </p:txBody>
      </p:sp>
      <p:sp>
        <p:nvSpPr>
          <p:cNvPr id="7" name="CuadroTexto 6"/>
          <p:cNvSpPr txBox="1"/>
          <p:nvPr/>
        </p:nvSpPr>
        <p:spPr>
          <a:xfrm>
            <a:off x="13696248" y="8178301"/>
            <a:ext cx="9793183" cy="9756517"/>
          </a:xfrm>
          <a:prstGeom prst="rect">
            <a:avLst/>
          </a:prstGeom>
          <a:noFill/>
        </p:spPr>
        <p:txBody>
          <a:bodyPr wrap="square" rtlCol="0">
            <a:spAutoFit/>
          </a:bodyPr>
          <a:lstStyle/>
          <a:p>
            <a:r>
              <a:rPr lang="es-CO" sz="7200" b="1" dirty="0">
                <a:solidFill>
                  <a:schemeClr val="bg1"/>
                </a:solidFill>
              </a:rPr>
              <a:t>Justificación</a:t>
            </a:r>
          </a:p>
          <a:p>
            <a:pPr algn="just"/>
            <a:r>
              <a:rPr lang="es-ES" b="1" dirty="0">
                <a:solidFill>
                  <a:schemeClr val="bg1"/>
                </a:solidFill>
              </a:rPr>
              <a:t>La creación del OPPCF se justifica en dos ejes. Por un lado, el servicio de difusión del conocimiento de la vigilancia y el control fiscal, en su conexión con el sistema de DDHH y el efecto sobre patologías sociales como la corrupción. Y por otro, en cubrir una necesidad latente en el país.</a:t>
            </a:r>
          </a:p>
          <a:p>
            <a:pPr algn="just"/>
            <a:r>
              <a:rPr lang="es-ES" b="1" dirty="0">
                <a:solidFill>
                  <a:schemeClr val="bg1"/>
                </a:solidFill>
              </a:rPr>
              <a:t>i.	En primer lugar, se encuentra que en los fundamentos mismos de la democracia se halla el control fiscal. Sin él, la gobernabilidad en términos de democracia, convivencia pacífica y plenitud de los DDHH, no es posible. A lo cual debe agregarse que, en ausencia de un régimen de responsabilidad derivada de la ejecución del gasto público, no es posible la realización de los derechos y garantías fundamentales de las personas. La historia abunda en ejemplos de regímenes caracterizados por la violación sistemática de los DDHH, en que los gobiernos ejecutaban el gasto púbico sin una política de control.</a:t>
            </a:r>
          </a:p>
          <a:p>
            <a:pPr algn="just"/>
            <a:r>
              <a:rPr lang="es-ES" b="1" dirty="0" err="1">
                <a:solidFill>
                  <a:schemeClr val="bg1"/>
                </a:solidFill>
              </a:rPr>
              <a:t>ii</a:t>
            </a:r>
            <a:r>
              <a:rPr lang="es-ES" b="1" dirty="0">
                <a:solidFill>
                  <a:schemeClr val="bg1"/>
                </a:solidFill>
              </a:rPr>
              <a:t>.	En segundo lugar, encontramos que en Colombia no existe un observatorio de política pública del control fiscal. Esto por cuanto si bien existen se refieren al menos tres observatorios asociados al tema fiscal, no satisfacen ninguno de los objetivos propuestos mediante el OPPCF, y exhiben las deficiencias que suelen atribuirse a estos dispositivos cuando no cumplen sus funciones. </a:t>
            </a:r>
          </a:p>
          <a:p>
            <a:pPr algn="just"/>
            <a:r>
              <a:rPr lang="es-ES" b="1" dirty="0">
                <a:solidFill>
                  <a:schemeClr val="bg1"/>
                </a:solidFill>
              </a:rPr>
              <a:t>La idoneidad de los observatorios para el desarrollo de ciencias sociales, así como para promover el control social, ha sido avalado por la comunidad científica (</a:t>
            </a:r>
            <a:r>
              <a:rPr lang="es-ES" b="1" dirty="0" err="1">
                <a:solidFill>
                  <a:schemeClr val="bg1"/>
                </a:solidFill>
              </a:rPr>
              <a:t>Vandenbroucke</a:t>
            </a:r>
            <a:r>
              <a:rPr lang="es-ES" b="1" dirty="0">
                <a:solidFill>
                  <a:schemeClr val="bg1"/>
                </a:solidFill>
              </a:rPr>
              <a:t>, </a:t>
            </a:r>
            <a:r>
              <a:rPr lang="es-ES" b="1" dirty="0" err="1">
                <a:solidFill>
                  <a:schemeClr val="bg1"/>
                </a:solidFill>
              </a:rPr>
              <a:t>Hemerijck</a:t>
            </a:r>
            <a:r>
              <a:rPr lang="es-ES" b="1" dirty="0">
                <a:solidFill>
                  <a:schemeClr val="bg1"/>
                </a:solidFill>
              </a:rPr>
              <a:t>, and Palier 2011). Tanto que la CEPAL actualmente cuenta como el observatorio más sólido sobre la materia, siendo reconocido como un modelo que los Estados miembros de Naciones Unidas deben seguir.</a:t>
            </a:r>
          </a:p>
          <a:p>
            <a:pPr algn="just"/>
            <a:r>
              <a:rPr lang="es-ES" b="1" dirty="0">
                <a:solidFill>
                  <a:schemeClr val="bg1"/>
                </a:solidFill>
              </a:rPr>
              <a:t>Incluso, ha habido tentativas por diseñar observatorios con esta finalidad en Colombia, sin que hayan logrado consolidar sus objetivos, por motivos distintos que sirven de experiencia a la Auditoría para anticipar dificultades y propender por la eficacia de la herramienta que se propone, no sólo porque su función pública así lo demanda, sino por constituir un medio apropiado a las finalidades señaladas.  Incluso, áreas de conocimiento y de intervención social simultáneas, han hallado que los observatorios no sólo son la mejor opción con que cuentan sino, en muchos casos, la única que se ha diseñado para el logro de sus objetivos (Donovan, Bravo and Oppenheimer, 2012).</a:t>
            </a:r>
          </a:p>
          <a:p>
            <a:pPr algn="just"/>
            <a:r>
              <a:rPr lang="es-ES" b="1" dirty="0">
                <a:solidFill>
                  <a:schemeClr val="bg1"/>
                </a:solidFill>
              </a:rPr>
              <a:t>De donde surge la importancia de la creación de un Observatorio de Política Pública del Control Fiscal, justificado no sólo en las razones expuestas sino también en el hecho de que, pese a la importancia y trascendencia del control fiscal, Colombia no cuenta con un entramado científico ni técnico dispuesto a su realización, siendo esta una de las condiciones facilitadoras de la corrupción nacional.</a:t>
            </a:r>
          </a:p>
          <a:p>
            <a:endParaRPr lang="es-CO" sz="1600" b="1" dirty="0">
              <a:solidFill>
                <a:schemeClr val="bg1"/>
              </a:solidFill>
            </a:endParaRPr>
          </a:p>
        </p:txBody>
      </p:sp>
      <p:sp>
        <p:nvSpPr>
          <p:cNvPr id="8" name="CuadroTexto 7"/>
          <p:cNvSpPr txBox="1"/>
          <p:nvPr/>
        </p:nvSpPr>
        <p:spPr>
          <a:xfrm>
            <a:off x="2121036" y="15543117"/>
            <a:ext cx="9793183" cy="7109639"/>
          </a:xfrm>
          <a:prstGeom prst="rect">
            <a:avLst/>
          </a:prstGeom>
          <a:noFill/>
        </p:spPr>
        <p:txBody>
          <a:bodyPr wrap="square" rtlCol="0">
            <a:spAutoFit/>
          </a:bodyPr>
          <a:lstStyle/>
          <a:p>
            <a:r>
              <a:rPr lang="es-CO" sz="7200" b="1" smtClean="0">
                <a:solidFill>
                  <a:schemeClr val="bg1"/>
                </a:solidFill>
              </a:rPr>
              <a:t>Objetivos </a:t>
            </a:r>
            <a:endParaRPr lang="es-CO" sz="7200" b="1" dirty="0">
              <a:solidFill>
                <a:schemeClr val="bg1"/>
              </a:solidFill>
            </a:endParaRPr>
          </a:p>
          <a:p>
            <a:pPr algn="just"/>
            <a:r>
              <a:rPr lang="es-ES" sz="1600" b="1">
                <a:solidFill>
                  <a:schemeClr val="bg1"/>
                </a:solidFill>
              </a:rPr>
              <a:t>Objetivo </a:t>
            </a:r>
            <a:r>
              <a:rPr lang="es-ES" sz="1600" b="1" smtClean="0">
                <a:solidFill>
                  <a:schemeClr val="bg1"/>
                </a:solidFill>
              </a:rPr>
              <a:t>general</a:t>
            </a:r>
            <a:endParaRPr lang="es-ES" sz="1600" b="1" dirty="0">
              <a:solidFill>
                <a:schemeClr val="bg1"/>
              </a:solidFill>
            </a:endParaRPr>
          </a:p>
          <a:p>
            <a:pPr algn="just"/>
            <a:r>
              <a:rPr lang="es-ES" sz="1600" b="1" dirty="0">
                <a:solidFill>
                  <a:schemeClr val="bg1"/>
                </a:solidFill>
              </a:rPr>
              <a:t>Como objetivo general se formular un Observatorio que llevará por designación Observatorio de Política Pública del Control Fiscal (OPPCF), el cual resulte apropiado como un dispositivo de captura y procesamiento científico de la información pertinente, a fin de crear las condiciones de análisis científico y de seguimiento ciudadano al control fiscal sobre la ejecución de los recursos públicos por parte de los ejecutores del gasto público en Colombia, conforme a la competencia de la Auditoría General de la República, en procura de una política de control fiscal y anticorrupción afín a los principios constitucionales y muy especialmente al sistema general de los Derechos Humanos, facilitadora de la convivencia pacífica, la justicia y la concordia nacional.</a:t>
            </a:r>
          </a:p>
          <a:p>
            <a:pPr algn="just"/>
            <a:endParaRPr lang="es-ES" sz="1600" b="1" dirty="0">
              <a:solidFill>
                <a:schemeClr val="bg1"/>
              </a:solidFill>
            </a:endParaRPr>
          </a:p>
          <a:p>
            <a:pPr algn="just"/>
            <a:r>
              <a:rPr lang="es-ES" sz="1600" b="1" dirty="0">
                <a:solidFill>
                  <a:schemeClr val="bg1"/>
                </a:solidFill>
              </a:rPr>
              <a:t>Objetivos específicos</a:t>
            </a:r>
          </a:p>
          <a:p>
            <a:pPr algn="just"/>
            <a:r>
              <a:rPr lang="es-ES" sz="1600" b="1" dirty="0">
                <a:solidFill>
                  <a:schemeClr val="bg1"/>
                </a:solidFill>
              </a:rPr>
              <a:t>a. Obtener de fuentes predominantemente primarias y, en tanto sea necesario, secundarias, la información apropiada a la alimentación de las ventanas de observación.</a:t>
            </a:r>
          </a:p>
          <a:p>
            <a:pPr algn="just"/>
            <a:r>
              <a:rPr lang="es-ES" sz="1600" b="1" dirty="0">
                <a:solidFill>
                  <a:schemeClr val="bg1"/>
                </a:solidFill>
              </a:rPr>
              <a:t>b. Procesar y analizar la información de conformidad con una metodología científica dispuesta a la generación de conocimiento acerca del control fiscal, mediante la publicación de resultados de análisis fruto de investigaciones científicas.</a:t>
            </a:r>
          </a:p>
          <a:p>
            <a:pPr algn="just"/>
            <a:r>
              <a:rPr lang="es-ES" sz="1600" b="1" dirty="0">
                <a:solidFill>
                  <a:srgbClr val="0070C0"/>
                </a:solidFill>
              </a:rPr>
              <a:t>c. Formular desde la Auditoría General de la República los presupuestos de una política de control fiscal orientada a la integración sinérgica y en red funcional de los organismos constitucionales encargados del control: Auditoría General de la República, Contraloría General de la Nación, Procuraduría General de la República, Contaduría General de la Nación y, Fiscalía General de la Nación.  </a:t>
            </a:r>
          </a:p>
          <a:p>
            <a:pPr algn="just"/>
            <a:r>
              <a:rPr lang="es-ES" sz="1600" b="1" dirty="0">
                <a:solidFill>
                  <a:srgbClr val="0070C0"/>
                </a:solidFill>
              </a:rPr>
              <a:t>d. Establecer la naturaleza de Derecho y/o Garantía Fundamental del control fiscal, y su condición de Garantía Fundamental respecto de los Derechos Humanos, precursores de la convivencia pacífica.</a:t>
            </a:r>
          </a:p>
          <a:p>
            <a:pPr algn="just"/>
            <a:r>
              <a:rPr lang="es-ES" sz="1600" b="1" dirty="0">
                <a:solidFill>
                  <a:srgbClr val="0070C0"/>
                </a:solidFill>
              </a:rPr>
              <a:t>e. Facilitar el control ciudadano sobre la ejecución del gasto público, contribuyendo al proceso de vigilancia y control fiscal.</a:t>
            </a:r>
          </a:p>
          <a:p>
            <a:endParaRPr lang="es-CO" sz="1600" b="1" dirty="0">
              <a:solidFill>
                <a:schemeClr val="bg1"/>
              </a:solidFill>
            </a:endParaRPr>
          </a:p>
        </p:txBody>
      </p:sp>
      <p:sp>
        <p:nvSpPr>
          <p:cNvPr id="9" name="CuadroTexto 8"/>
          <p:cNvSpPr txBox="1"/>
          <p:nvPr/>
        </p:nvSpPr>
        <p:spPr>
          <a:xfrm>
            <a:off x="13696248" y="17534876"/>
            <a:ext cx="9793183" cy="8094524"/>
          </a:xfrm>
          <a:prstGeom prst="rect">
            <a:avLst/>
          </a:prstGeom>
          <a:noFill/>
        </p:spPr>
        <p:txBody>
          <a:bodyPr wrap="square" rtlCol="0">
            <a:spAutoFit/>
          </a:bodyPr>
          <a:lstStyle/>
          <a:p>
            <a:r>
              <a:rPr lang="es-CO" sz="7200" b="1" dirty="0">
                <a:solidFill>
                  <a:schemeClr val="bg1"/>
                </a:solidFill>
              </a:rPr>
              <a:t>Metodología </a:t>
            </a:r>
          </a:p>
          <a:p>
            <a:r>
              <a:rPr lang="es-ES" sz="1400" b="1" dirty="0">
                <a:solidFill>
                  <a:schemeClr val="bg1"/>
                </a:solidFill>
              </a:rPr>
              <a:t>Con base en lo anterior, el diseño metodológico del observatorio de Política Pública del Control Fiscal es de naturaleza predominantemente cualitativa, sin que pueda incorporar información de tipo cuantitativo.</a:t>
            </a:r>
          </a:p>
          <a:p>
            <a:r>
              <a:rPr lang="es-ES" sz="1400" b="1" dirty="0">
                <a:solidFill>
                  <a:schemeClr val="bg1"/>
                </a:solidFill>
              </a:rPr>
              <a:t>Definición tipológica:</a:t>
            </a:r>
          </a:p>
          <a:p>
            <a:r>
              <a:rPr lang="es-ES" sz="1400" b="1" dirty="0">
                <a:solidFill>
                  <a:schemeClr val="bg1"/>
                </a:solidFill>
              </a:rPr>
              <a:t>1.	Captura y procesa información mixta. Es decir, tanto cualitativa como cuantitativa. </a:t>
            </a:r>
          </a:p>
          <a:p>
            <a:r>
              <a:rPr lang="es-ES" sz="1400" b="1" dirty="0">
                <a:solidFill>
                  <a:schemeClr val="bg1"/>
                </a:solidFill>
              </a:rPr>
              <a:t>2.	Desde su propia enunciación está dispuesto a la formulación, análisis y mejoramiento de la política pública en materia de control fiscal.</a:t>
            </a:r>
          </a:p>
          <a:p>
            <a:r>
              <a:rPr lang="es-ES" sz="1400" b="1" dirty="0">
                <a:solidFill>
                  <a:schemeClr val="bg1"/>
                </a:solidFill>
              </a:rPr>
              <a:t>3.	Tiene cobertura nacional y naturaleza pública.</a:t>
            </a:r>
          </a:p>
          <a:p>
            <a:r>
              <a:rPr lang="es-ES" sz="1400" b="1" dirty="0">
                <a:solidFill>
                  <a:srgbClr val="0070C0"/>
                </a:solidFill>
              </a:rPr>
              <a:t>4.	Su vocación compromete dos dinámicas, por un lado, servir a la producción de conocimiento científico en materia de control fiscal; por otro, facilitar la participación ciudadana en la vigilancia y el control fiscal. </a:t>
            </a:r>
          </a:p>
          <a:p>
            <a:r>
              <a:rPr lang="es-ES" sz="1400" b="1" dirty="0">
                <a:solidFill>
                  <a:srgbClr val="0070C0"/>
                </a:solidFill>
              </a:rPr>
              <a:t>5.	Las fuentes de información son predominantemente primarias, esto es:</a:t>
            </a:r>
          </a:p>
          <a:p>
            <a:r>
              <a:rPr lang="es-ES" sz="1400" b="1" dirty="0">
                <a:solidFill>
                  <a:srgbClr val="0070C0"/>
                </a:solidFill>
              </a:rPr>
              <a:t>a.	Documentación original de las Actas de la Asamblea Nacional Constituyente sobre creación del control fiscal.</a:t>
            </a:r>
          </a:p>
          <a:p>
            <a:r>
              <a:rPr lang="es-ES" sz="1400" b="1" dirty="0">
                <a:solidFill>
                  <a:srgbClr val="0070C0"/>
                </a:solidFill>
              </a:rPr>
              <a:t>b.	Documentación de las fuentes legales nacionales, inclusive actas legislativas, de impacto sobre el control fiscal en general, y las funciones de la Auditoría en particular.</a:t>
            </a:r>
          </a:p>
          <a:p>
            <a:r>
              <a:rPr lang="es-ES" sz="1400" b="1" dirty="0">
                <a:solidFill>
                  <a:srgbClr val="0070C0"/>
                </a:solidFill>
              </a:rPr>
              <a:t>c.	Documentación de las fuentes legislativas internacionales.</a:t>
            </a:r>
          </a:p>
          <a:p>
            <a:r>
              <a:rPr lang="es-ES" sz="1400" b="1" dirty="0">
                <a:solidFill>
                  <a:srgbClr val="0070C0"/>
                </a:solidFill>
              </a:rPr>
              <a:t>d.	Doctrina del control fiscal, al menos considerada en los últimos cinco años. </a:t>
            </a:r>
          </a:p>
          <a:p>
            <a:r>
              <a:rPr lang="es-ES" sz="1400" b="1" dirty="0">
                <a:solidFill>
                  <a:srgbClr val="0070C0"/>
                </a:solidFill>
              </a:rPr>
              <a:t>e.	Observación a través de las auditorías regionales</a:t>
            </a:r>
          </a:p>
          <a:p>
            <a:r>
              <a:rPr lang="es-ES" sz="1400" b="1" dirty="0">
                <a:solidFill>
                  <a:srgbClr val="0070C0"/>
                </a:solidFill>
              </a:rPr>
              <a:t>f.	Información procesada de la jurisprudencia nacional.</a:t>
            </a:r>
          </a:p>
          <a:p>
            <a:r>
              <a:rPr lang="es-ES" sz="1400" b="1" dirty="0">
                <a:solidFill>
                  <a:srgbClr val="0070C0"/>
                </a:solidFill>
              </a:rPr>
              <a:t>g.	Información cuantitativa de los SIA</a:t>
            </a:r>
          </a:p>
          <a:p>
            <a:r>
              <a:rPr lang="es-ES" sz="1400" b="1" dirty="0">
                <a:solidFill>
                  <a:srgbClr val="0070C0"/>
                </a:solidFill>
              </a:rPr>
              <a:t>6.	Obedece a un régimen de planeación estratégica anual de funcionamiento.</a:t>
            </a:r>
          </a:p>
          <a:p>
            <a:r>
              <a:rPr lang="es-ES" sz="1400" b="1" dirty="0">
                <a:solidFill>
                  <a:srgbClr val="0070C0"/>
                </a:solidFill>
              </a:rPr>
              <a:t>Por cuanto el observatorio será de acceso público a través de la página web de la Auditoría General de la República, podemos concretar que se trata de un espacio científico, integrado a la comunidad académica, regido por los criterios de ciencia y tecnología de Colciencias, con vocación de servicio público. </a:t>
            </a:r>
          </a:p>
          <a:p>
            <a:r>
              <a:rPr lang="es-ES" sz="1400" b="1" dirty="0">
                <a:solidFill>
                  <a:srgbClr val="0070C0"/>
                </a:solidFill>
              </a:rPr>
              <a:t>Adicionalmente, el OPPCF considerará la producción de investigaciones de carácter cualitativo, cuyo principal objetivo sea establecer, cómo se construyen escenarios de corrupción en Colombia.</a:t>
            </a:r>
          </a:p>
          <a:p>
            <a:r>
              <a:rPr lang="es-ES" sz="1400" b="1" dirty="0">
                <a:solidFill>
                  <a:srgbClr val="0070C0"/>
                </a:solidFill>
              </a:rPr>
              <a:t>A tal fin se guiará por la metodología de la semiótica, la cual estima la construcción social del sentido, mediante el rastreo de las representaciones sociales acerca de corrupción, para lo cual considerará cuando menos:</a:t>
            </a:r>
          </a:p>
          <a:p>
            <a:r>
              <a:rPr lang="es-ES" sz="1400" b="1" dirty="0">
                <a:solidFill>
                  <a:srgbClr val="0070C0"/>
                </a:solidFill>
              </a:rPr>
              <a:t>a.	Construcciones a través de los medios de comunicación</a:t>
            </a:r>
          </a:p>
          <a:p>
            <a:r>
              <a:rPr lang="es-ES" sz="1400" b="1" dirty="0">
                <a:solidFill>
                  <a:srgbClr val="0070C0"/>
                </a:solidFill>
              </a:rPr>
              <a:t>b.	Discursos oficiales</a:t>
            </a:r>
          </a:p>
          <a:p>
            <a:r>
              <a:rPr lang="es-ES" sz="1400" b="1" dirty="0">
                <a:solidFill>
                  <a:srgbClr val="0070C0"/>
                </a:solidFill>
              </a:rPr>
              <a:t>c.	Análisis de casos emblemáticos</a:t>
            </a:r>
          </a:p>
          <a:p>
            <a:r>
              <a:rPr lang="es-ES" sz="1400" b="1" dirty="0">
                <a:solidFill>
                  <a:srgbClr val="0070C0"/>
                </a:solidFill>
              </a:rPr>
              <a:t>d.	Foros abiertos acerca del uso social de las representaciones sobre corrupción</a:t>
            </a:r>
          </a:p>
          <a:p>
            <a:r>
              <a:rPr lang="es-ES" sz="1400" b="1" dirty="0">
                <a:solidFill>
                  <a:srgbClr val="0070C0"/>
                </a:solidFill>
              </a:rPr>
              <a:t>e.	Entrevistas estructuradas y semiestructuradas a expertos en el tema</a:t>
            </a:r>
          </a:p>
          <a:p>
            <a:endParaRPr lang="es-CO" sz="1400" b="1" dirty="0">
              <a:solidFill>
                <a:schemeClr val="bg1"/>
              </a:solidFill>
            </a:endParaRPr>
          </a:p>
        </p:txBody>
      </p:sp>
      <p:sp>
        <p:nvSpPr>
          <p:cNvPr id="6" name="CuadroTexto 5"/>
          <p:cNvSpPr txBox="1"/>
          <p:nvPr/>
        </p:nvSpPr>
        <p:spPr>
          <a:xfrm flipH="1">
            <a:off x="2161908" y="21934095"/>
            <a:ext cx="9711438" cy="8094524"/>
          </a:xfrm>
          <a:prstGeom prst="rect">
            <a:avLst/>
          </a:prstGeom>
          <a:noFill/>
        </p:spPr>
        <p:txBody>
          <a:bodyPr wrap="square" rtlCol="0">
            <a:spAutoFit/>
          </a:bodyPr>
          <a:lstStyle/>
          <a:p>
            <a:r>
              <a:rPr lang="es-CO" sz="7200" dirty="0">
                <a:solidFill>
                  <a:schemeClr val="accent1"/>
                </a:solidFill>
              </a:rPr>
              <a:t>Resultados</a:t>
            </a:r>
          </a:p>
          <a:p>
            <a:pPr algn="just"/>
            <a:r>
              <a:rPr lang="es-CO" sz="1400" dirty="0">
                <a:solidFill>
                  <a:schemeClr val="accent1"/>
                </a:solidFill>
              </a:rPr>
              <a:t> </a:t>
            </a:r>
            <a:r>
              <a:rPr lang="es-ES" sz="1600" dirty="0">
                <a:solidFill>
                  <a:srgbClr val="0070C0"/>
                </a:solidFill>
              </a:rPr>
              <a:t>El OPPCF se dispone de un espacio en la página web de la Auditoría General de la República, y se incorporaron los siguientes contenidos:</a:t>
            </a:r>
          </a:p>
          <a:p>
            <a:pPr algn="just"/>
            <a:r>
              <a:rPr lang="es-ES" sz="1600" dirty="0">
                <a:solidFill>
                  <a:srgbClr val="0070C0"/>
                </a:solidFill>
              </a:rPr>
              <a:t>a.	Documentación y orígenes constitucionales y legales del control fiscal y DDHH. En esta ventana se podrá verificar las fuentes en que se revela la concepción constitucional y legal del control fiscal, documentada por las actas de la Asamblea Nacional Constituyente y los debates legislativos de todo el sistema o subsistema normativo de control fiscal. Servirá para hacer seguimiento a los ritmos de las reformas en Colombia sobre la materia. Se analizará la información de cara a la concepción social y democrática de los DDHH, en busca de formular la naturaleza del control fiscal como Derecho y/o Garantía fundamental.</a:t>
            </a:r>
          </a:p>
          <a:p>
            <a:pPr algn="just"/>
            <a:r>
              <a:rPr lang="es-ES" sz="1600" dirty="0">
                <a:solidFill>
                  <a:srgbClr val="0070C0"/>
                </a:solidFill>
              </a:rPr>
              <a:t>b.	Doctrina científica del control fiscal. En esta ventana se construye y alimenta el estado de arte en materia de control fiscal, tanto a nivel nacional como internacional.</a:t>
            </a:r>
          </a:p>
          <a:p>
            <a:pPr algn="just"/>
            <a:r>
              <a:rPr lang="es-ES" sz="1600" dirty="0">
                <a:solidFill>
                  <a:srgbClr val="0070C0"/>
                </a:solidFill>
              </a:rPr>
              <a:t>c.	Jurisprudencia Nacional. En esta ventana se construirán, documentarán y mantendrán actualizadas las líneas y precedentes que en materia de control fiscal produzcan la Corte Constitucional, el Consejo de Estado y la Corte Suprema de Justicia.</a:t>
            </a:r>
          </a:p>
          <a:p>
            <a:pPr algn="just"/>
            <a:r>
              <a:rPr lang="es-ES" sz="1600" dirty="0">
                <a:solidFill>
                  <a:srgbClr val="0070C0"/>
                </a:solidFill>
              </a:rPr>
              <a:t>d.	Proceso auditor y tendencias internacionales. En esta ventana se describe el proceso auditor, para que sirva de referente en respecto de las fuentes de información públicas que permitan al interesado actualizarse que en materia de control fiscal registrado por organismos internacionales como la OCDE o la CEPAL.</a:t>
            </a:r>
          </a:p>
          <a:p>
            <a:pPr algn="just"/>
            <a:r>
              <a:rPr lang="es-ES" sz="1600" dirty="0">
                <a:solidFill>
                  <a:srgbClr val="0070C0"/>
                </a:solidFill>
              </a:rPr>
              <a:t>e.	Intervención ciudadana y Red Interinstitucional. En esta ventana se facilitará el acceso a la información de los SIA, se analizarán las variables e indicadores seleccionados, con la periodicidad que se disponga en el reglamento interno del Observatorio. Así mismo, se identificarán y analizarán casos emblemáticos informados por las Auditorías regionales, las Contralorías regionales, la Procuraduría General de la Nación, la Contaduría General de la Nación y la Fiscalía General de la Nación, manteniendo la debida reserva cuando a ello haya lugar. Así mismo, de conformidad con el reglamento, se abrirá el foro ciudadano de discusión, conforme a los temas propuestos por el Observatorio.</a:t>
            </a:r>
          </a:p>
          <a:p>
            <a:endParaRPr lang="es-CO" sz="9600" dirty="0">
              <a:solidFill>
                <a:schemeClr val="accent1"/>
              </a:solidFill>
            </a:endParaRPr>
          </a:p>
        </p:txBody>
      </p:sp>
      <p:sp>
        <p:nvSpPr>
          <p:cNvPr id="12" name="CuadroTexto 11"/>
          <p:cNvSpPr txBox="1"/>
          <p:nvPr/>
        </p:nvSpPr>
        <p:spPr>
          <a:xfrm flipH="1">
            <a:off x="13696248" y="25069119"/>
            <a:ext cx="8183881" cy="6494085"/>
          </a:xfrm>
          <a:prstGeom prst="rect">
            <a:avLst/>
          </a:prstGeom>
          <a:noFill/>
        </p:spPr>
        <p:txBody>
          <a:bodyPr wrap="square" rtlCol="0">
            <a:spAutoFit/>
          </a:bodyPr>
          <a:lstStyle/>
          <a:p>
            <a:r>
              <a:rPr lang="es-CO" sz="8800" dirty="0">
                <a:solidFill>
                  <a:schemeClr val="accent1"/>
                </a:solidFill>
              </a:rPr>
              <a:t>Conclusiones</a:t>
            </a:r>
          </a:p>
          <a:p>
            <a:pPr algn="just"/>
            <a:r>
              <a:rPr lang="es-ES" sz="1600" dirty="0">
                <a:solidFill>
                  <a:srgbClr val="0070C0"/>
                </a:solidFill>
              </a:rPr>
              <a:t>El OPPCF se inclina al impacto directo sobre la construcción de la política pública que, en materia de control fiscal, se implante en Colombia, así como respecto de la construcción de programas de control fiscal, dispuestos en desarrollo y con ocasión de las mismas políticas.</a:t>
            </a:r>
          </a:p>
          <a:p>
            <a:pPr algn="just"/>
            <a:r>
              <a:rPr lang="es-ES" sz="1600" dirty="0">
                <a:solidFill>
                  <a:srgbClr val="0070C0"/>
                </a:solidFill>
              </a:rPr>
              <a:t>Como resultados específicos el OPPCF se dispone impactar directamente sobre la producción científica de conocimiento en materia de control fiscal, proporcionando un dispositivo de investigación que pueda ser utilizado por los investigadores del país y de fuera de él.</a:t>
            </a:r>
          </a:p>
          <a:p>
            <a:pPr algn="just"/>
            <a:r>
              <a:rPr lang="es-ES" sz="1600" dirty="0">
                <a:solidFill>
                  <a:srgbClr val="0070C0"/>
                </a:solidFill>
              </a:rPr>
              <a:t>Así mismo, generar cultura ciudadana en materia de control fiscal, contribuyendo a que la sociedad se empodere de su función fiscalizadora sobre la ejecución del gasto público, conforme a la Constitución y a las leyes. </a:t>
            </a:r>
          </a:p>
          <a:p>
            <a:pPr algn="just"/>
            <a:r>
              <a:rPr lang="es-ES" sz="1600" dirty="0">
                <a:solidFill>
                  <a:srgbClr val="0070C0"/>
                </a:solidFill>
              </a:rPr>
              <a:t>Abordando un tema de impacto específico sobre el actuar de una entidad pública en particular como es la Auditoría General de la República, de una función pública como es la vigilancia y el control fiscal. </a:t>
            </a:r>
          </a:p>
          <a:p>
            <a:pPr algn="just"/>
            <a:r>
              <a:rPr lang="es-ES" sz="1600" dirty="0">
                <a:solidFill>
                  <a:srgbClr val="0070C0"/>
                </a:solidFill>
              </a:rPr>
              <a:t>Por otro, la investigación se orientó hacia la generación de mejores condiciones de investigación científica en materia de control fiscal y, de intervención ciudadana en cuanto al control social que sobre el gasto público debe y puede ejercer la sociedad conforme se lo atribuyen la Constitución y las leyes</a:t>
            </a:r>
          </a:p>
          <a:p>
            <a:pPr algn="just"/>
            <a:r>
              <a:rPr lang="es-ES" sz="1600" dirty="0">
                <a:solidFill>
                  <a:srgbClr val="0070C0"/>
                </a:solidFill>
              </a:rPr>
              <a:t>El observatorio de Política Pública del Control Fiscal tiene efectos específicos en los planes locales anticorrupción. Como consecuencia Bogotá se vería beneficiada por la generación de una base conceptual de acción frente a su política anticorrupción.</a:t>
            </a:r>
          </a:p>
          <a:p>
            <a:pPr algn="just"/>
            <a:endParaRPr lang="es-CO" sz="1600" dirty="0">
              <a:solidFill>
                <a:srgbClr val="0070C0"/>
              </a:solidFill>
            </a:endParaRPr>
          </a:p>
        </p:txBody>
      </p:sp>
      <p:pic>
        <p:nvPicPr>
          <p:cNvPr id="11" name="Imagen 10"/>
          <p:cNvPicPr>
            <a:picLocks noChangeAspect="1"/>
          </p:cNvPicPr>
          <p:nvPr/>
        </p:nvPicPr>
        <p:blipFill>
          <a:blip r:embed="rId3"/>
          <a:stretch>
            <a:fillRect/>
          </a:stretch>
        </p:blipFill>
        <p:spPr>
          <a:xfrm>
            <a:off x="14177159" y="32902251"/>
            <a:ext cx="13208574" cy="3559449"/>
          </a:xfrm>
          <a:prstGeom prst="rect">
            <a:avLst/>
          </a:prstGeom>
        </p:spPr>
      </p:pic>
      <p:sp>
        <p:nvSpPr>
          <p:cNvPr id="14" name="referencias"/>
          <p:cNvSpPr txBox="1"/>
          <p:nvPr/>
        </p:nvSpPr>
        <p:spPr>
          <a:xfrm flipH="1">
            <a:off x="2121036" y="28280661"/>
            <a:ext cx="9655581" cy="4862870"/>
          </a:xfrm>
          <a:prstGeom prst="rect">
            <a:avLst/>
          </a:prstGeom>
          <a:noFill/>
        </p:spPr>
        <p:txBody>
          <a:bodyPr wrap="square" rtlCol="0">
            <a:spAutoFit/>
          </a:bodyPr>
          <a:lstStyle/>
          <a:p>
            <a:r>
              <a:rPr lang="es-CO" sz="7200" dirty="0">
                <a:solidFill>
                  <a:schemeClr val="accent1"/>
                </a:solidFill>
              </a:rPr>
              <a:t>Referencias</a:t>
            </a:r>
          </a:p>
          <a:p>
            <a:pPr algn="just"/>
            <a:r>
              <a:rPr lang="es-ES" sz="1400" dirty="0" err="1">
                <a:solidFill>
                  <a:srgbClr val="0070C0"/>
                </a:solidFill>
              </a:rPr>
              <a:t>Alesina</a:t>
            </a:r>
            <a:r>
              <a:rPr lang="es-ES" sz="1400" dirty="0">
                <a:solidFill>
                  <a:srgbClr val="0070C0"/>
                </a:solidFill>
              </a:rPr>
              <a:t>, A., Hausmann, R., </a:t>
            </a:r>
            <a:r>
              <a:rPr lang="es-ES" sz="1400" dirty="0" err="1">
                <a:solidFill>
                  <a:srgbClr val="0070C0"/>
                </a:solidFill>
              </a:rPr>
              <a:t>Hommes</a:t>
            </a:r>
            <a:r>
              <a:rPr lang="es-ES" sz="1400" dirty="0">
                <a:solidFill>
                  <a:srgbClr val="0070C0"/>
                </a:solidFill>
              </a:rPr>
              <a:t>, R., &amp; Stein, E. (1999). Budget </a:t>
            </a:r>
            <a:r>
              <a:rPr lang="es-ES" sz="1400" dirty="0" err="1">
                <a:solidFill>
                  <a:srgbClr val="0070C0"/>
                </a:solidFill>
              </a:rPr>
              <a:t>institutions</a:t>
            </a:r>
            <a:r>
              <a:rPr lang="es-ES" sz="1400" dirty="0">
                <a:solidFill>
                  <a:srgbClr val="0070C0"/>
                </a:solidFill>
              </a:rPr>
              <a:t> and fiscal performance in </a:t>
            </a:r>
            <a:r>
              <a:rPr lang="es-ES" sz="1400" dirty="0" err="1">
                <a:solidFill>
                  <a:srgbClr val="0070C0"/>
                </a:solidFill>
              </a:rPr>
              <a:t>Latin</a:t>
            </a:r>
            <a:r>
              <a:rPr lang="es-ES" sz="1400" dirty="0">
                <a:solidFill>
                  <a:srgbClr val="0070C0"/>
                </a:solidFill>
              </a:rPr>
              <a:t> </a:t>
            </a:r>
            <a:r>
              <a:rPr lang="es-ES" sz="1400" dirty="0" err="1">
                <a:solidFill>
                  <a:srgbClr val="0070C0"/>
                </a:solidFill>
              </a:rPr>
              <a:t>America</a:t>
            </a:r>
            <a:r>
              <a:rPr lang="es-ES" sz="1400" dirty="0">
                <a:solidFill>
                  <a:srgbClr val="0070C0"/>
                </a:solidFill>
              </a:rPr>
              <a:t>. </a:t>
            </a:r>
            <a:r>
              <a:rPr lang="es-ES" sz="1400" dirty="0" err="1">
                <a:solidFill>
                  <a:srgbClr val="0070C0"/>
                </a:solidFill>
              </a:rPr>
              <a:t>Journal</a:t>
            </a:r>
            <a:r>
              <a:rPr lang="es-ES" sz="1400" dirty="0">
                <a:solidFill>
                  <a:srgbClr val="0070C0"/>
                </a:solidFill>
              </a:rPr>
              <a:t> </a:t>
            </a:r>
            <a:r>
              <a:rPr lang="es-ES" sz="1400" dirty="0" err="1">
                <a:solidFill>
                  <a:srgbClr val="0070C0"/>
                </a:solidFill>
              </a:rPr>
              <a:t>of</a:t>
            </a:r>
            <a:r>
              <a:rPr lang="es-ES" sz="1400" dirty="0">
                <a:solidFill>
                  <a:srgbClr val="0070C0"/>
                </a:solidFill>
              </a:rPr>
              <a:t> </a:t>
            </a:r>
            <a:r>
              <a:rPr lang="es-ES" sz="1400" dirty="0" err="1">
                <a:solidFill>
                  <a:srgbClr val="0070C0"/>
                </a:solidFill>
              </a:rPr>
              <a:t>development</a:t>
            </a:r>
            <a:r>
              <a:rPr lang="es-ES" sz="1400" dirty="0">
                <a:solidFill>
                  <a:srgbClr val="0070C0"/>
                </a:solidFill>
              </a:rPr>
              <a:t> </a:t>
            </a:r>
            <a:r>
              <a:rPr lang="es-ES" sz="1400" dirty="0" err="1">
                <a:solidFill>
                  <a:srgbClr val="0070C0"/>
                </a:solidFill>
              </a:rPr>
              <a:t>Economics</a:t>
            </a:r>
            <a:r>
              <a:rPr lang="es-ES" sz="1400" dirty="0">
                <a:solidFill>
                  <a:srgbClr val="0070C0"/>
                </a:solidFill>
              </a:rPr>
              <a:t>, 59(2), 253-273. En, https://www.sciencedirect.com/science/article/pii/S0304387899000127.</a:t>
            </a:r>
          </a:p>
          <a:p>
            <a:pPr algn="just"/>
            <a:r>
              <a:rPr lang="es-ES" sz="1400" dirty="0">
                <a:solidFill>
                  <a:srgbClr val="0070C0"/>
                </a:solidFill>
              </a:rPr>
              <a:t>Álvarez García, S. (2018) Comentario a la sentencia del Tribunal Constitucional 118/2016 Constitucionalidad de los Preceptos Legales que Establecen un Control de las Normas Forales Fiscales Compartido entre la Jurisdicción Constitucional y la Ordinaria. Crónica Tributaria [serial online]. </a:t>
            </a:r>
            <a:r>
              <a:rPr lang="es-ES" sz="1400" dirty="0" err="1">
                <a:solidFill>
                  <a:srgbClr val="0070C0"/>
                </a:solidFill>
              </a:rPr>
              <a:t>July</a:t>
            </a:r>
            <a:r>
              <a:rPr lang="es-ES" sz="1400" dirty="0">
                <a:solidFill>
                  <a:srgbClr val="0070C0"/>
                </a:solidFill>
              </a:rPr>
              <a:t> 2017;(164):219-228. </a:t>
            </a:r>
            <a:r>
              <a:rPr lang="es-ES" sz="1400" dirty="0" err="1">
                <a:solidFill>
                  <a:srgbClr val="0070C0"/>
                </a:solidFill>
              </a:rPr>
              <a:t>Available</a:t>
            </a:r>
            <a:r>
              <a:rPr lang="es-ES" sz="1400" dirty="0">
                <a:solidFill>
                  <a:srgbClr val="0070C0"/>
                </a:solidFill>
              </a:rPr>
              <a:t> </a:t>
            </a:r>
            <a:r>
              <a:rPr lang="es-ES" sz="1400" dirty="0" err="1">
                <a:solidFill>
                  <a:srgbClr val="0070C0"/>
                </a:solidFill>
              </a:rPr>
              <a:t>from</a:t>
            </a:r>
            <a:r>
              <a:rPr lang="es-ES" sz="1400" dirty="0">
                <a:solidFill>
                  <a:srgbClr val="0070C0"/>
                </a:solidFill>
              </a:rPr>
              <a:t>: Business </a:t>
            </a:r>
            <a:r>
              <a:rPr lang="es-ES" sz="1400" dirty="0" err="1">
                <a:solidFill>
                  <a:srgbClr val="0070C0"/>
                </a:solidFill>
              </a:rPr>
              <a:t>Source</a:t>
            </a:r>
            <a:r>
              <a:rPr lang="es-ES" sz="1400" dirty="0">
                <a:solidFill>
                  <a:srgbClr val="0070C0"/>
                </a:solidFill>
              </a:rPr>
              <a:t> Complete, Ipswich, MA. </a:t>
            </a:r>
            <a:r>
              <a:rPr lang="es-ES" sz="1400" dirty="0" err="1">
                <a:solidFill>
                  <a:srgbClr val="0070C0"/>
                </a:solidFill>
              </a:rPr>
              <a:t>Accessed</a:t>
            </a:r>
            <a:r>
              <a:rPr lang="es-ES" sz="1400" dirty="0">
                <a:solidFill>
                  <a:srgbClr val="0070C0"/>
                </a:solidFill>
              </a:rPr>
              <a:t> March 7, 2018.</a:t>
            </a:r>
          </a:p>
          <a:p>
            <a:pPr algn="just"/>
            <a:r>
              <a:rPr lang="es-ES" sz="1400" dirty="0">
                <a:solidFill>
                  <a:srgbClr val="0070C0"/>
                </a:solidFill>
              </a:rPr>
              <a:t>Álvarez-</a:t>
            </a:r>
            <a:r>
              <a:rPr lang="es-ES" sz="1400" dirty="0" err="1">
                <a:solidFill>
                  <a:srgbClr val="0070C0"/>
                </a:solidFill>
              </a:rPr>
              <a:t>Gayou</a:t>
            </a:r>
            <a:r>
              <a:rPr lang="es-ES" sz="1400" dirty="0">
                <a:solidFill>
                  <a:srgbClr val="0070C0"/>
                </a:solidFill>
              </a:rPr>
              <a:t>, J. L. (2004). Cómo hacer investigación cualitativa. Fundamentos y metodología. Cómo hacer investigación cualitativa: fundamentos y metodología. http://www.ceppia.com.co/Herramientas/Herramientas/Hacer-investigacion-alvarez-gayou.pdf</a:t>
            </a:r>
          </a:p>
          <a:p>
            <a:pPr algn="just"/>
            <a:r>
              <a:rPr lang="es-ES" sz="1400" dirty="0">
                <a:solidFill>
                  <a:srgbClr val="0070C0"/>
                </a:solidFill>
              </a:rPr>
              <a:t>ALLEN, R. (2011). </a:t>
            </a:r>
            <a:r>
              <a:rPr lang="es-ES" sz="1400" dirty="0" err="1">
                <a:solidFill>
                  <a:srgbClr val="0070C0"/>
                </a:solidFill>
              </a:rPr>
              <a:t>Legislatures</a:t>
            </a:r>
            <a:r>
              <a:rPr lang="es-ES" sz="1400" dirty="0">
                <a:solidFill>
                  <a:srgbClr val="0070C0"/>
                </a:solidFill>
              </a:rPr>
              <a:t> and </a:t>
            </a:r>
            <a:r>
              <a:rPr lang="es-ES" sz="1400" dirty="0" err="1">
                <a:solidFill>
                  <a:srgbClr val="0070C0"/>
                </a:solidFill>
              </a:rPr>
              <a:t>the</a:t>
            </a:r>
            <a:r>
              <a:rPr lang="es-ES" sz="1400" dirty="0">
                <a:solidFill>
                  <a:srgbClr val="0070C0"/>
                </a:solidFill>
              </a:rPr>
              <a:t> Budget </a:t>
            </a:r>
            <a:r>
              <a:rPr lang="es-ES" sz="1400" dirty="0" err="1">
                <a:solidFill>
                  <a:srgbClr val="0070C0"/>
                </a:solidFill>
              </a:rPr>
              <a:t>Process</a:t>
            </a:r>
            <a:r>
              <a:rPr lang="es-ES" sz="1400" dirty="0">
                <a:solidFill>
                  <a:srgbClr val="0070C0"/>
                </a:solidFill>
              </a:rPr>
              <a:t>: </a:t>
            </a:r>
            <a:r>
              <a:rPr lang="es-ES" sz="1400" dirty="0" err="1">
                <a:solidFill>
                  <a:srgbClr val="0070C0"/>
                </a:solidFill>
              </a:rPr>
              <a:t>The</a:t>
            </a:r>
            <a:r>
              <a:rPr lang="es-ES" sz="1400" dirty="0">
                <a:solidFill>
                  <a:srgbClr val="0070C0"/>
                </a:solidFill>
              </a:rPr>
              <a:t> </a:t>
            </a:r>
            <a:r>
              <a:rPr lang="es-ES" sz="1400" dirty="0" err="1">
                <a:solidFill>
                  <a:srgbClr val="0070C0"/>
                </a:solidFill>
              </a:rPr>
              <a:t>Myth</a:t>
            </a:r>
            <a:r>
              <a:rPr lang="es-ES" sz="1400" dirty="0">
                <a:solidFill>
                  <a:srgbClr val="0070C0"/>
                </a:solidFill>
              </a:rPr>
              <a:t> </a:t>
            </a:r>
            <a:r>
              <a:rPr lang="es-ES" sz="1400" dirty="0" err="1">
                <a:solidFill>
                  <a:srgbClr val="0070C0"/>
                </a:solidFill>
              </a:rPr>
              <a:t>of</a:t>
            </a:r>
            <a:r>
              <a:rPr lang="es-ES" sz="1400" dirty="0">
                <a:solidFill>
                  <a:srgbClr val="0070C0"/>
                </a:solidFill>
              </a:rPr>
              <a:t> Fiscal Control - </a:t>
            </a:r>
            <a:r>
              <a:rPr lang="es-ES" sz="1400" dirty="0" err="1">
                <a:solidFill>
                  <a:srgbClr val="0070C0"/>
                </a:solidFill>
              </a:rPr>
              <a:t>By</a:t>
            </a:r>
            <a:r>
              <a:rPr lang="es-ES" sz="1400" dirty="0">
                <a:solidFill>
                  <a:srgbClr val="0070C0"/>
                </a:solidFill>
              </a:rPr>
              <a:t> Joachim </a:t>
            </a:r>
            <a:r>
              <a:rPr lang="es-ES" sz="1400" dirty="0" err="1">
                <a:solidFill>
                  <a:srgbClr val="0070C0"/>
                </a:solidFill>
              </a:rPr>
              <a:t>Wehner</a:t>
            </a:r>
            <a:r>
              <a:rPr lang="es-ES" sz="1400" dirty="0">
                <a:solidFill>
                  <a:srgbClr val="0070C0"/>
                </a:solidFill>
              </a:rPr>
              <a:t>. </a:t>
            </a:r>
            <a:r>
              <a:rPr lang="es-ES" sz="1400" dirty="0" err="1">
                <a:solidFill>
                  <a:srgbClr val="0070C0"/>
                </a:solidFill>
              </a:rPr>
              <a:t>Governance</a:t>
            </a:r>
            <a:r>
              <a:rPr lang="es-ES" sz="1400" dirty="0">
                <a:solidFill>
                  <a:srgbClr val="0070C0"/>
                </a:solidFill>
              </a:rPr>
              <a:t>, 24(3), 619-621. doi:10.1111/j.1468-0491.2011.01538_2.x</a:t>
            </a:r>
          </a:p>
          <a:p>
            <a:pPr algn="just"/>
            <a:r>
              <a:rPr lang="es-ES" sz="1400" dirty="0">
                <a:solidFill>
                  <a:srgbClr val="0070C0"/>
                </a:solidFill>
              </a:rPr>
              <a:t>Angulo Marcial, N. (2009) ¿Qué Son los Observatorios y Cuáles son sus Funciones? </a:t>
            </a:r>
            <a:r>
              <a:rPr lang="es-ES" sz="1400" dirty="0" err="1">
                <a:solidFill>
                  <a:srgbClr val="0070C0"/>
                </a:solidFill>
              </a:rPr>
              <a:t>Innovaciónn</a:t>
            </a:r>
            <a:r>
              <a:rPr lang="es-ES" sz="1400" dirty="0">
                <a:solidFill>
                  <a:srgbClr val="0070C0"/>
                </a:solidFill>
              </a:rPr>
              <a:t> Educativa, volumen 9, número 47 abril-junio de 2009, pp. 17. México: Instituto Politécnico Nacional</a:t>
            </a:r>
            <a:r>
              <a:rPr lang="es-ES" sz="1400" dirty="0" smtClean="0">
                <a:solidFill>
                  <a:srgbClr val="0070C0"/>
                </a:solidFill>
              </a:rPr>
              <a:t>.</a:t>
            </a:r>
          </a:p>
          <a:p>
            <a:pPr algn="just"/>
            <a:r>
              <a:rPr lang="es-CO" sz="1400" dirty="0" smtClean="0">
                <a:solidFill>
                  <a:srgbClr val="0070C0"/>
                </a:solidFill>
              </a:rPr>
              <a:t>Carreño </a:t>
            </a:r>
            <a:r>
              <a:rPr lang="es-CO" sz="1400" dirty="0">
                <a:solidFill>
                  <a:srgbClr val="0070C0"/>
                </a:solidFill>
              </a:rPr>
              <a:t>D, D. (2016). Pensar el derecho como derecho virtual. Bogotá: Universidad Católica de Colombia .  </a:t>
            </a:r>
            <a:endParaRPr lang="es-CO" sz="1400" dirty="0" smtClean="0">
              <a:solidFill>
                <a:srgbClr val="0070C0"/>
              </a:solidFill>
            </a:endParaRPr>
          </a:p>
          <a:p>
            <a:pPr algn="just"/>
            <a:r>
              <a:rPr lang="es-CO" sz="1400" dirty="0" smtClean="0">
                <a:solidFill>
                  <a:srgbClr val="0070C0"/>
                </a:solidFill>
              </a:rPr>
              <a:t>Moya </a:t>
            </a:r>
            <a:r>
              <a:rPr lang="es-CO" sz="1400" dirty="0">
                <a:solidFill>
                  <a:srgbClr val="0070C0"/>
                </a:solidFill>
              </a:rPr>
              <a:t>V, M. F. (2007). Los fallos penales por inasistencia alimentaria. Un desfase entre la ley y la práctica judicial. Bogotá.: Universidad Santo Tomás.</a:t>
            </a:r>
            <a:endParaRPr lang="es-ES" sz="1400" dirty="0" smtClean="0">
              <a:solidFill>
                <a:srgbClr val="0070C0"/>
              </a:solidFill>
            </a:endParaRPr>
          </a:p>
          <a:p>
            <a:endParaRPr lang="es-CO" sz="1400" dirty="0">
              <a:solidFill>
                <a:schemeClr val="accent1"/>
              </a:solidFill>
            </a:endParaRPr>
          </a:p>
        </p:txBody>
      </p:sp>
      <p:sp>
        <p:nvSpPr>
          <p:cNvPr id="15" name="CuadroTexto 14"/>
          <p:cNvSpPr txBox="1"/>
          <p:nvPr/>
        </p:nvSpPr>
        <p:spPr>
          <a:xfrm flipH="1">
            <a:off x="627287" y="35155388"/>
            <a:ext cx="15065829" cy="923330"/>
          </a:xfrm>
          <a:prstGeom prst="rect">
            <a:avLst/>
          </a:prstGeom>
          <a:noFill/>
        </p:spPr>
        <p:txBody>
          <a:bodyPr wrap="square" rtlCol="0">
            <a:spAutoFit/>
          </a:bodyPr>
          <a:lstStyle/>
          <a:p>
            <a:r>
              <a:rPr lang="es-CO" sz="5400" b="1" dirty="0">
                <a:solidFill>
                  <a:srgbClr val="0070C0"/>
                </a:solidFill>
              </a:rPr>
              <a:t>BOGOTÁ FACULTAD DE DERECHO </a:t>
            </a:r>
          </a:p>
        </p:txBody>
      </p:sp>
      <p:sp>
        <p:nvSpPr>
          <p:cNvPr id="10" name="Rectángulo 9">
            <a:extLst>
              <a:ext uri="{FF2B5EF4-FFF2-40B4-BE49-F238E27FC236}">
                <a16:creationId xmlns:a16="http://schemas.microsoft.com/office/drawing/2014/main" xmlns="" id="{7CFBF590-012B-4FA0-8C56-4CAD86ABB850}"/>
              </a:ext>
            </a:extLst>
          </p:cNvPr>
          <p:cNvSpPr/>
          <p:nvPr/>
        </p:nvSpPr>
        <p:spPr>
          <a:xfrm rot="10800000" flipV="1">
            <a:off x="3631758" y="735598"/>
            <a:ext cx="19286601" cy="2344231"/>
          </a:xfrm>
          <a:prstGeom prst="rect">
            <a:avLst/>
          </a:prstGeom>
        </p:spPr>
        <p:txBody>
          <a:bodyPr wrap="square">
            <a:spAutoFit/>
          </a:bodyPr>
          <a:lstStyle/>
          <a:p>
            <a:pPr algn="ctr">
              <a:lnSpc>
                <a:spcPct val="115000"/>
              </a:lnSpc>
              <a:spcAft>
                <a:spcPts val="1000"/>
              </a:spcAft>
            </a:pPr>
            <a:r>
              <a:rPr lang="es-CO" sz="6000" b="1" dirty="0">
                <a:solidFill>
                  <a:schemeClr val="bg1"/>
                </a:solidFill>
                <a:ea typeface="MS Mincho" panose="02020609040205080304" pitchFamily="49" charset="-128"/>
                <a:cs typeface="Times New Roman" panose="02020603050405020304" pitchFamily="18" charset="0"/>
              </a:rPr>
              <a:t>OBSERVATORIO DE POLÍTICA PÚBLICA </a:t>
            </a:r>
          </a:p>
          <a:p>
            <a:pPr algn="ctr">
              <a:lnSpc>
                <a:spcPct val="115000"/>
              </a:lnSpc>
              <a:spcAft>
                <a:spcPts val="1000"/>
              </a:spcAft>
            </a:pPr>
            <a:r>
              <a:rPr lang="es-CO" sz="6000" b="1" dirty="0">
                <a:solidFill>
                  <a:schemeClr val="bg1"/>
                </a:solidFill>
                <a:ea typeface="MS Mincho" panose="02020609040205080304" pitchFamily="49" charset="-128"/>
                <a:cs typeface="Times New Roman" panose="02020603050405020304" pitchFamily="18" charset="0"/>
              </a:rPr>
              <a:t>DEL CONTROL </a:t>
            </a:r>
            <a:r>
              <a:rPr lang="es-CO" sz="6000" b="1" dirty="0" smtClean="0">
                <a:solidFill>
                  <a:schemeClr val="bg1"/>
                </a:solidFill>
                <a:ea typeface="MS Mincho" panose="02020609040205080304" pitchFamily="49" charset="-128"/>
                <a:cs typeface="Times New Roman" panose="02020603050405020304" pitchFamily="18" charset="0"/>
              </a:rPr>
              <a:t>FISCAL </a:t>
            </a:r>
            <a:r>
              <a:rPr lang="es-CO" sz="2800" b="1" dirty="0" smtClean="0">
                <a:solidFill>
                  <a:schemeClr val="bg1"/>
                </a:solidFill>
                <a:ea typeface="MS Mincho" panose="02020609040205080304" pitchFamily="49" charset="-128"/>
                <a:cs typeface="Times New Roman" panose="02020603050405020304" pitchFamily="18" charset="0"/>
              </a:rPr>
              <a:t>(N. 1918006)</a:t>
            </a:r>
            <a:endParaRPr lang="es-CO" sz="2800" dirty="0">
              <a:solidFill>
                <a:schemeClr val="bg1"/>
              </a:solidFill>
              <a:ea typeface="MS Mincho" panose="02020609040205080304" pitchFamily="49" charset="-128"/>
              <a:cs typeface="Times New Roman" panose="02020603050405020304" pitchFamily="18" charset="0"/>
            </a:endParaRPr>
          </a:p>
        </p:txBody>
      </p:sp>
      <p:sp>
        <p:nvSpPr>
          <p:cNvPr id="13" name="CuadroTexto 12"/>
          <p:cNvSpPr txBox="1"/>
          <p:nvPr/>
        </p:nvSpPr>
        <p:spPr>
          <a:xfrm>
            <a:off x="2121036" y="33436137"/>
            <a:ext cx="14609588" cy="2092881"/>
          </a:xfrm>
          <a:prstGeom prst="rect">
            <a:avLst/>
          </a:prstGeom>
          <a:noFill/>
        </p:spPr>
        <p:txBody>
          <a:bodyPr wrap="square" rtlCol="0">
            <a:spAutoFit/>
          </a:bodyPr>
          <a:lstStyle/>
          <a:p>
            <a:r>
              <a:rPr lang="es-CO" sz="1400">
                <a:solidFill>
                  <a:schemeClr val="accent1"/>
                </a:solidFill>
              </a:rPr>
              <a:t>*Profesor Facultad de Derecho </a:t>
            </a:r>
            <a:r>
              <a:rPr lang="es-CO" sz="1400">
                <a:solidFill>
                  <a:schemeClr val="accent1"/>
                </a:solidFill>
                <a:hlinkClick r:id="rId4"/>
              </a:rPr>
              <a:t>Universidad Santo Tomás</a:t>
            </a:r>
            <a:r>
              <a:rPr lang="es-CO" sz="1400">
                <a:solidFill>
                  <a:schemeClr val="accent1"/>
                </a:solidFill>
              </a:rPr>
              <a:t>. Universidad Católica de Colombia, Abogado Doctor en sociología jurídica e instituciones políticas. Posdoctorante en semiótica penal. Director del observatorio de Política Pública y Control Fiscal de la Facultad de Derecho de la Universidad Santo Tomás. Correo electrónico: </a:t>
            </a:r>
            <a:r>
              <a:rPr lang="es-CO" sz="1400">
                <a:solidFill>
                  <a:schemeClr val="accent1"/>
                </a:solidFill>
                <a:hlinkClick r:id="rId5"/>
              </a:rPr>
              <a:t>manuelmoya@usantotomas.edu.co</a:t>
            </a:r>
            <a:r>
              <a:rPr lang="es-CO" sz="1400">
                <a:solidFill>
                  <a:schemeClr val="accent1"/>
                </a:solidFill>
              </a:rPr>
              <a:t> </a:t>
            </a:r>
          </a:p>
          <a:p>
            <a:r>
              <a:rPr lang="es-CO" sz="1400" smtClean="0">
                <a:solidFill>
                  <a:schemeClr val="accent1"/>
                </a:solidFill>
              </a:rPr>
              <a:t>***</a:t>
            </a:r>
            <a:r>
              <a:rPr lang="es-CO" sz="1400">
                <a:solidFill>
                  <a:schemeClr val="accent1"/>
                </a:solidFill>
              </a:rPr>
              <a:t>Profesor Facultad de Derecho </a:t>
            </a:r>
            <a:r>
              <a:rPr lang="es-CO" sz="1400">
                <a:solidFill>
                  <a:schemeClr val="accent1"/>
                </a:solidFill>
                <a:hlinkClick r:id="rId4"/>
              </a:rPr>
              <a:t>Universidad Santo Tomás</a:t>
            </a:r>
            <a:r>
              <a:rPr lang="es-CO" sz="1400">
                <a:solidFill>
                  <a:schemeClr val="accent1"/>
                </a:solidFill>
              </a:rPr>
              <a:t>. Universidad Católica de Colombia, Abogada, Especialista en Derecho Penal, Magister en Educación, Doctoranda en Derecho Universidad de Buenos Aires. Docente Universidad Santo Tomás Colombia. Co-directora del observatorio de Política Pública y Control Fiscal de la Facultad de Derecho de la Universidad Santo Tomás. Correo electrónico: </a:t>
            </a:r>
            <a:r>
              <a:rPr lang="es-CO" sz="1400" smtClean="0">
                <a:solidFill>
                  <a:schemeClr val="accent1"/>
                </a:solidFill>
                <a:hlinkClick r:id="rId6"/>
              </a:rPr>
              <a:t>daliacarreno@usantotomas.edu.co</a:t>
            </a:r>
            <a:r>
              <a:rPr lang="es-CO" sz="1400">
                <a:solidFill>
                  <a:schemeClr val="accent1"/>
                </a:solidFill>
              </a:rPr>
              <a:t> </a:t>
            </a:r>
          </a:p>
          <a:p>
            <a:r>
              <a:rPr lang="es-CO" sz="1400">
                <a:solidFill>
                  <a:schemeClr val="accent1"/>
                </a:solidFill>
              </a:rPr>
              <a:t>****Docente Investigadora de la Universidad Santo Tomás, Doctora en Derecho de la Universidad Externado de Colombia. Magister en Ciencias Políticas de la Pontificia Universidad Javeriana, Magister en Docencia Universitaria de la Universidad de La Salle. Licenciada en Ciencias Sociales y Filosofía de la Universidad de La Sabana. Co-directora del observatorio de Política Pública y Control Fiscal de la Facultad de Derecho de la Universidad Santo Tomás. Correo electrónico: </a:t>
            </a:r>
            <a:r>
              <a:rPr lang="es-CO" sz="1400">
                <a:solidFill>
                  <a:schemeClr val="accent1"/>
                </a:solidFill>
                <a:hlinkClick r:id="rId7"/>
              </a:rPr>
              <a:t>norhytorregrosa@usantotomas.edu.co</a:t>
            </a:r>
            <a:r>
              <a:rPr lang="es-CO" sz="1400">
                <a:solidFill>
                  <a:schemeClr val="accent1"/>
                </a:solidFill>
              </a:rPr>
              <a:t> </a:t>
            </a:r>
          </a:p>
          <a:p>
            <a:endParaRPr lang="es-CO"/>
          </a:p>
        </p:txBody>
      </p:sp>
    </p:spTree>
    <p:extLst>
      <p:ext uri="{BB962C8B-B14F-4D97-AF65-F5344CB8AC3E}">
        <p14:creationId xmlns:p14="http://schemas.microsoft.com/office/powerpoint/2010/main" val="1227804795"/>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1190</TotalTime>
  <Words>1569</Words>
  <Application>Microsoft Office PowerPoint</Application>
  <PresentationFormat>Personalizado</PresentationFormat>
  <Paragraphs>81</Paragraphs>
  <Slides>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vt:i4>
      </vt:variant>
    </vt:vector>
  </HeadingPairs>
  <TitlesOfParts>
    <vt:vector size="7" baseType="lpstr">
      <vt:lpstr>Arial</vt:lpstr>
      <vt:lpstr>Calibri</vt:lpstr>
      <vt:lpstr>Calibri Light</vt:lpstr>
      <vt:lpstr>MS Mincho</vt:lpstr>
      <vt:lpstr>Times New Roman</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abdel alexis arenas suárez</dc:creator>
  <cp:lastModifiedBy>Sandra Milena García Farfán</cp:lastModifiedBy>
  <cp:revision>15</cp:revision>
  <dcterms:created xsi:type="dcterms:W3CDTF">2019-04-02T11:07:53Z</dcterms:created>
  <dcterms:modified xsi:type="dcterms:W3CDTF">2019-12-09T16:44:16Z</dcterms:modified>
</cp:coreProperties>
</file>