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25199975" cy="359997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4663"/>
  </p:normalViewPr>
  <p:slideViewPr>
    <p:cSldViewPr snapToGrid="0" snapToObjects="1">
      <p:cViewPr varScale="1">
        <p:scale>
          <a:sx n="22" d="100"/>
          <a:sy n="22" d="100"/>
        </p:scale>
        <p:origin x="9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89998" y="5891626"/>
            <a:ext cx="21419979" cy="12533242"/>
          </a:xfrm>
        </p:spPr>
        <p:txBody>
          <a:bodyPr anchor="b"/>
          <a:lstStyle>
            <a:lvl1pPr algn="ctr">
              <a:defRPr sz="16535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49997" y="18908198"/>
            <a:ext cx="18899981" cy="8691601"/>
          </a:xfrm>
        </p:spPr>
        <p:txBody>
          <a:bodyPr/>
          <a:lstStyle>
            <a:lvl1pPr marL="0" indent="0" algn="ctr">
              <a:buNone/>
              <a:defRPr sz="6614"/>
            </a:lvl1pPr>
            <a:lvl2pPr marL="1259997" indent="0" algn="ctr">
              <a:buNone/>
              <a:defRPr sz="5512"/>
            </a:lvl2pPr>
            <a:lvl3pPr marL="2519995" indent="0" algn="ctr">
              <a:buNone/>
              <a:defRPr sz="4961"/>
            </a:lvl3pPr>
            <a:lvl4pPr marL="3779992" indent="0" algn="ctr">
              <a:buNone/>
              <a:defRPr sz="4409"/>
            </a:lvl4pPr>
            <a:lvl5pPr marL="5039990" indent="0" algn="ctr">
              <a:buNone/>
              <a:defRPr sz="4409"/>
            </a:lvl5pPr>
            <a:lvl6pPr marL="6299987" indent="0" algn="ctr">
              <a:buNone/>
              <a:defRPr sz="4409"/>
            </a:lvl6pPr>
            <a:lvl7pPr marL="7559985" indent="0" algn="ctr">
              <a:buNone/>
              <a:defRPr sz="4409"/>
            </a:lvl7pPr>
            <a:lvl8pPr marL="8819982" indent="0" algn="ctr">
              <a:buNone/>
              <a:defRPr sz="4409"/>
            </a:lvl8pPr>
            <a:lvl9pPr marL="10079980" indent="0" algn="ctr">
              <a:buNone/>
              <a:defRPr sz="4409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87FC3-84CE-5B48-AAAE-24629BF77047}" type="datetimeFigureOut">
              <a:rPr lang="es-CO" smtClean="0"/>
              <a:t>9/12/2019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54345-BD8B-2043-9DA6-2893BEE9878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398905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87FC3-84CE-5B48-AAAE-24629BF77047}" type="datetimeFigureOut">
              <a:rPr lang="es-CO" smtClean="0"/>
              <a:t>9/12/2019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54345-BD8B-2043-9DA6-2893BEE9878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494970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8033733" y="1916653"/>
            <a:ext cx="5433745" cy="30508114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32500" y="1916653"/>
            <a:ext cx="15986234" cy="30508114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87FC3-84CE-5B48-AAAE-24629BF77047}" type="datetimeFigureOut">
              <a:rPr lang="es-CO" smtClean="0"/>
              <a:t>9/12/2019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54345-BD8B-2043-9DA6-2893BEE9878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463316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87FC3-84CE-5B48-AAAE-24629BF77047}" type="datetimeFigureOut">
              <a:rPr lang="es-CO" smtClean="0"/>
              <a:t>9/12/2019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54345-BD8B-2043-9DA6-2893BEE9878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791812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9375" y="8974945"/>
            <a:ext cx="21734978" cy="14974888"/>
          </a:xfrm>
        </p:spPr>
        <p:txBody>
          <a:bodyPr anchor="b"/>
          <a:lstStyle>
            <a:lvl1pPr>
              <a:defRPr sz="16535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19375" y="24091502"/>
            <a:ext cx="21734978" cy="7874940"/>
          </a:xfrm>
        </p:spPr>
        <p:txBody>
          <a:bodyPr/>
          <a:lstStyle>
            <a:lvl1pPr marL="0" indent="0">
              <a:buNone/>
              <a:defRPr sz="6614">
                <a:solidFill>
                  <a:schemeClr val="tx1"/>
                </a:solidFill>
              </a:defRPr>
            </a:lvl1pPr>
            <a:lvl2pPr marL="1259997" indent="0">
              <a:buNone/>
              <a:defRPr sz="5512">
                <a:solidFill>
                  <a:schemeClr val="tx1">
                    <a:tint val="75000"/>
                  </a:schemeClr>
                </a:solidFill>
              </a:defRPr>
            </a:lvl2pPr>
            <a:lvl3pPr marL="2519995" indent="0">
              <a:buNone/>
              <a:defRPr sz="4961">
                <a:solidFill>
                  <a:schemeClr val="tx1">
                    <a:tint val="75000"/>
                  </a:schemeClr>
                </a:solidFill>
              </a:defRPr>
            </a:lvl3pPr>
            <a:lvl4pPr marL="3779992" indent="0">
              <a:buNone/>
              <a:defRPr sz="4409">
                <a:solidFill>
                  <a:schemeClr val="tx1">
                    <a:tint val="75000"/>
                  </a:schemeClr>
                </a:solidFill>
              </a:defRPr>
            </a:lvl4pPr>
            <a:lvl5pPr marL="5039990" indent="0">
              <a:buNone/>
              <a:defRPr sz="4409">
                <a:solidFill>
                  <a:schemeClr val="tx1">
                    <a:tint val="75000"/>
                  </a:schemeClr>
                </a:solidFill>
              </a:defRPr>
            </a:lvl5pPr>
            <a:lvl6pPr marL="6299987" indent="0">
              <a:buNone/>
              <a:defRPr sz="4409">
                <a:solidFill>
                  <a:schemeClr val="tx1">
                    <a:tint val="75000"/>
                  </a:schemeClr>
                </a:solidFill>
              </a:defRPr>
            </a:lvl6pPr>
            <a:lvl7pPr marL="7559985" indent="0">
              <a:buNone/>
              <a:defRPr sz="4409">
                <a:solidFill>
                  <a:schemeClr val="tx1">
                    <a:tint val="75000"/>
                  </a:schemeClr>
                </a:solidFill>
              </a:defRPr>
            </a:lvl7pPr>
            <a:lvl8pPr marL="8819982" indent="0">
              <a:buNone/>
              <a:defRPr sz="4409">
                <a:solidFill>
                  <a:schemeClr val="tx1">
                    <a:tint val="75000"/>
                  </a:schemeClr>
                </a:solidFill>
              </a:defRPr>
            </a:lvl8pPr>
            <a:lvl9pPr marL="10079980" indent="0">
              <a:buNone/>
              <a:defRPr sz="440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87FC3-84CE-5B48-AAAE-24629BF77047}" type="datetimeFigureOut">
              <a:rPr lang="es-CO" smtClean="0"/>
              <a:t>9/12/2019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54345-BD8B-2043-9DA6-2893BEE9878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169848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32498" y="9583264"/>
            <a:ext cx="10709989" cy="2284150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757488" y="9583264"/>
            <a:ext cx="10709989" cy="2284150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87FC3-84CE-5B48-AAAE-24629BF77047}" type="datetimeFigureOut">
              <a:rPr lang="es-CO" smtClean="0"/>
              <a:t>9/12/2019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54345-BD8B-2043-9DA6-2893BEE9878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9541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5781" y="1916661"/>
            <a:ext cx="21734978" cy="695828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35783" y="8824938"/>
            <a:ext cx="10660769" cy="4324966"/>
          </a:xfrm>
        </p:spPr>
        <p:txBody>
          <a:bodyPr anchor="b"/>
          <a:lstStyle>
            <a:lvl1pPr marL="0" indent="0">
              <a:buNone/>
              <a:defRPr sz="6614" b="1"/>
            </a:lvl1pPr>
            <a:lvl2pPr marL="1259997" indent="0">
              <a:buNone/>
              <a:defRPr sz="5512" b="1"/>
            </a:lvl2pPr>
            <a:lvl3pPr marL="2519995" indent="0">
              <a:buNone/>
              <a:defRPr sz="4961" b="1"/>
            </a:lvl3pPr>
            <a:lvl4pPr marL="3779992" indent="0">
              <a:buNone/>
              <a:defRPr sz="4409" b="1"/>
            </a:lvl4pPr>
            <a:lvl5pPr marL="5039990" indent="0">
              <a:buNone/>
              <a:defRPr sz="4409" b="1"/>
            </a:lvl5pPr>
            <a:lvl6pPr marL="6299987" indent="0">
              <a:buNone/>
              <a:defRPr sz="4409" b="1"/>
            </a:lvl6pPr>
            <a:lvl7pPr marL="7559985" indent="0">
              <a:buNone/>
              <a:defRPr sz="4409" b="1"/>
            </a:lvl7pPr>
            <a:lvl8pPr marL="8819982" indent="0">
              <a:buNone/>
              <a:defRPr sz="4409" b="1"/>
            </a:lvl8pPr>
            <a:lvl9pPr marL="10079980" indent="0">
              <a:buNone/>
              <a:defRPr sz="4409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35783" y="13149904"/>
            <a:ext cx="10660769" cy="1934152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757489" y="8824938"/>
            <a:ext cx="10713272" cy="4324966"/>
          </a:xfrm>
        </p:spPr>
        <p:txBody>
          <a:bodyPr anchor="b"/>
          <a:lstStyle>
            <a:lvl1pPr marL="0" indent="0">
              <a:buNone/>
              <a:defRPr sz="6614" b="1"/>
            </a:lvl1pPr>
            <a:lvl2pPr marL="1259997" indent="0">
              <a:buNone/>
              <a:defRPr sz="5512" b="1"/>
            </a:lvl2pPr>
            <a:lvl3pPr marL="2519995" indent="0">
              <a:buNone/>
              <a:defRPr sz="4961" b="1"/>
            </a:lvl3pPr>
            <a:lvl4pPr marL="3779992" indent="0">
              <a:buNone/>
              <a:defRPr sz="4409" b="1"/>
            </a:lvl4pPr>
            <a:lvl5pPr marL="5039990" indent="0">
              <a:buNone/>
              <a:defRPr sz="4409" b="1"/>
            </a:lvl5pPr>
            <a:lvl6pPr marL="6299987" indent="0">
              <a:buNone/>
              <a:defRPr sz="4409" b="1"/>
            </a:lvl6pPr>
            <a:lvl7pPr marL="7559985" indent="0">
              <a:buNone/>
              <a:defRPr sz="4409" b="1"/>
            </a:lvl7pPr>
            <a:lvl8pPr marL="8819982" indent="0">
              <a:buNone/>
              <a:defRPr sz="4409" b="1"/>
            </a:lvl8pPr>
            <a:lvl9pPr marL="10079980" indent="0">
              <a:buNone/>
              <a:defRPr sz="4409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757489" y="13149904"/>
            <a:ext cx="10713272" cy="1934152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87FC3-84CE-5B48-AAAE-24629BF77047}" type="datetimeFigureOut">
              <a:rPr lang="es-CO" smtClean="0"/>
              <a:t>9/12/2019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54345-BD8B-2043-9DA6-2893BEE9878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250740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87FC3-84CE-5B48-AAAE-24629BF77047}" type="datetimeFigureOut">
              <a:rPr lang="es-CO" smtClean="0"/>
              <a:t>9/12/2019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54345-BD8B-2043-9DA6-2893BEE9878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91886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87FC3-84CE-5B48-AAAE-24629BF77047}" type="datetimeFigureOut">
              <a:rPr lang="es-CO" smtClean="0"/>
              <a:t>9/12/2019</a:t>
            </a:fld>
            <a:endParaRPr lang="es-C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54345-BD8B-2043-9DA6-2893BEE9878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946570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5780" y="2399982"/>
            <a:ext cx="8127648" cy="8399939"/>
          </a:xfrm>
        </p:spPr>
        <p:txBody>
          <a:bodyPr anchor="b"/>
          <a:lstStyle>
            <a:lvl1pPr>
              <a:defRPr sz="8819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13272" y="5183304"/>
            <a:ext cx="12757487" cy="25583147"/>
          </a:xfrm>
        </p:spPr>
        <p:txBody>
          <a:bodyPr/>
          <a:lstStyle>
            <a:lvl1pPr>
              <a:defRPr sz="8819"/>
            </a:lvl1pPr>
            <a:lvl2pPr>
              <a:defRPr sz="7717"/>
            </a:lvl2pPr>
            <a:lvl3pPr>
              <a:defRPr sz="6614"/>
            </a:lvl3pPr>
            <a:lvl4pPr>
              <a:defRPr sz="5512"/>
            </a:lvl4pPr>
            <a:lvl5pPr>
              <a:defRPr sz="5512"/>
            </a:lvl5pPr>
            <a:lvl6pPr>
              <a:defRPr sz="5512"/>
            </a:lvl6pPr>
            <a:lvl7pPr>
              <a:defRPr sz="5512"/>
            </a:lvl7pPr>
            <a:lvl8pPr>
              <a:defRPr sz="5512"/>
            </a:lvl8pPr>
            <a:lvl9pPr>
              <a:defRPr sz="5512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5780" y="10799922"/>
            <a:ext cx="8127648" cy="20008190"/>
          </a:xfrm>
        </p:spPr>
        <p:txBody>
          <a:bodyPr/>
          <a:lstStyle>
            <a:lvl1pPr marL="0" indent="0">
              <a:buNone/>
              <a:defRPr sz="4409"/>
            </a:lvl1pPr>
            <a:lvl2pPr marL="1259997" indent="0">
              <a:buNone/>
              <a:defRPr sz="3858"/>
            </a:lvl2pPr>
            <a:lvl3pPr marL="2519995" indent="0">
              <a:buNone/>
              <a:defRPr sz="3307"/>
            </a:lvl3pPr>
            <a:lvl4pPr marL="3779992" indent="0">
              <a:buNone/>
              <a:defRPr sz="2756"/>
            </a:lvl4pPr>
            <a:lvl5pPr marL="5039990" indent="0">
              <a:buNone/>
              <a:defRPr sz="2756"/>
            </a:lvl5pPr>
            <a:lvl6pPr marL="6299987" indent="0">
              <a:buNone/>
              <a:defRPr sz="2756"/>
            </a:lvl6pPr>
            <a:lvl7pPr marL="7559985" indent="0">
              <a:buNone/>
              <a:defRPr sz="2756"/>
            </a:lvl7pPr>
            <a:lvl8pPr marL="8819982" indent="0">
              <a:buNone/>
              <a:defRPr sz="2756"/>
            </a:lvl8pPr>
            <a:lvl9pPr marL="10079980" indent="0">
              <a:buNone/>
              <a:defRPr sz="2756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87FC3-84CE-5B48-AAAE-24629BF77047}" type="datetimeFigureOut">
              <a:rPr lang="es-CO" smtClean="0"/>
              <a:t>9/12/2019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54345-BD8B-2043-9DA6-2893BEE9878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816670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5780" y="2399982"/>
            <a:ext cx="8127648" cy="8399939"/>
          </a:xfrm>
        </p:spPr>
        <p:txBody>
          <a:bodyPr anchor="b"/>
          <a:lstStyle>
            <a:lvl1pPr>
              <a:defRPr sz="8819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713272" y="5183304"/>
            <a:ext cx="12757487" cy="25583147"/>
          </a:xfrm>
        </p:spPr>
        <p:txBody>
          <a:bodyPr anchor="t"/>
          <a:lstStyle>
            <a:lvl1pPr marL="0" indent="0">
              <a:buNone/>
              <a:defRPr sz="8819"/>
            </a:lvl1pPr>
            <a:lvl2pPr marL="1259997" indent="0">
              <a:buNone/>
              <a:defRPr sz="7717"/>
            </a:lvl2pPr>
            <a:lvl3pPr marL="2519995" indent="0">
              <a:buNone/>
              <a:defRPr sz="6614"/>
            </a:lvl3pPr>
            <a:lvl4pPr marL="3779992" indent="0">
              <a:buNone/>
              <a:defRPr sz="5512"/>
            </a:lvl4pPr>
            <a:lvl5pPr marL="5039990" indent="0">
              <a:buNone/>
              <a:defRPr sz="5512"/>
            </a:lvl5pPr>
            <a:lvl6pPr marL="6299987" indent="0">
              <a:buNone/>
              <a:defRPr sz="5512"/>
            </a:lvl6pPr>
            <a:lvl7pPr marL="7559985" indent="0">
              <a:buNone/>
              <a:defRPr sz="5512"/>
            </a:lvl7pPr>
            <a:lvl8pPr marL="8819982" indent="0">
              <a:buNone/>
              <a:defRPr sz="5512"/>
            </a:lvl8pPr>
            <a:lvl9pPr marL="10079980" indent="0">
              <a:buNone/>
              <a:defRPr sz="5512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5780" y="10799922"/>
            <a:ext cx="8127648" cy="20008190"/>
          </a:xfrm>
        </p:spPr>
        <p:txBody>
          <a:bodyPr/>
          <a:lstStyle>
            <a:lvl1pPr marL="0" indent="0">
              <a:buNone/>
              <a:defRPr sz="4409"/>
            </a:lvl1pPr>
            <a:lvl2pPr marL="1259997" indent="0">
              <a:buNone/>
              <a:defRPr sz="3858"/>
            </a:lvl2pPr>
            <a:lvl3pPr marL="2519995" indent="0">
              <a:buNone/>
              <a:defRPr sz="3307"/>
            </a:lvl3pPr>
            <a:lvl4pPr marL="3779992" indent="0">
              <a:buNone/>
              <a:defRPr sz="2756"/>
            </a:lvl4pPr>
            <a:lvl5pPr marL="5039990" indent="0">
              <a:buNone/>
              <a:defRPr sz="2756"/>
            </a:lvl5pPr>
            <a:lvl6pPr marL="6299987" indent="0">
              <a:buNone/>
              <a:defRPr sz="2756"/>
            </a:lvl6pPr>
            <a:lvl7pPr marL="7559985" indent="0">
              <a:buNone/>
              <a:defRPr sz="2756"/>
            </a:lvl7pPr>
            <a:lvl8pPr marL="8819982" indent="0">
              <a:buNone/>
              <a:defRPr sz="2756"/>
            </a:lvl8pPr>
            <a:lvl9pPr marL="10079980" indent="0">
              <a:buNone/>
              <a:defRPr sz="2756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87FC3-84CE-5B48-AAAE-24629BF77047}" type="datetimeFigureOut">
              <a:rPr lang="es-CO" smtClean="0"/>
              <a:t>9/12/2019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54345-BD8B-2043-9DA6-2893BEE9878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73600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32499" y="1916661"/>
            <a:ext cx="21734978" cy="69582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32499" y="9583264"/>
            <a:ext cx="21734978" cy="228415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732498" y="33366432"/>
            <a:ext cx="5669994" cy="1916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30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087FC3-84CE-5B48-AAAE-24629BF77047}" type="datetimeFigureOut">
              <a:rPr lang="es-CO" smtClean="0"/>
              <a:t>9/12/2019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347492" y="33366432"/>
            <a:ext cx="8504992" cy="1916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30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797483" y="33366432"/>
            <a:ext cx="5669994" cy="1916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30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C54345-BD8B-2043-9DA6-2893BEE9878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997182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519995" rtl="0" eaLnBrk="1" latinLnBrk="0" hangingPunct="1">
        <a:lnSpc>
          <a:spcPct val="90000"/>
        </a:lnSpc>
        <a:spcBef>
          <a:spcPct val="0"/>
        </a:spcBef>
        <a:buNone/>
        <a:defRPr sz="1212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29999" indent="-629999" algn="l" defTabSz="2519995" rtl="0" eaLnBrk="1" latinLnBrk="0" hangingPunct="1">
        <a:lnSpc>
          <a:spcPct val="90000"/>
        </a:lnSpc>
        <a:spcBef>
          <a:spcPts val="2756"/>
        </a:spcBef>
        <a:buFont typeface="Arial" panose="020B0604020202020204" pitchFamily="34" charset="0"/>
        <a:buChar char="•"/>
        <a:defRPr sz="7717" kern="1200">
          <a:solidFill>
            <a:schemeClr val="tx1"/>
          </a:solidFill>
          <a:latin typeface="+mn-lt"/>
          <a:ea typeface="+mn-ea"/>
          <a:cs typeface="+mn-cs"/>
        </a:defRPr>
      </a:lvl1pPr>
      <a:lvl2pPr marL="1889996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6614" kern="1200">
          <a:solidFill>
            <a:schemeClr val="tx1"/>
          </a:solidFill>
          <a:latin typeface="+mn-lt"/>
          <a:ea typeface="+mn-ea"/>
          <a:cs typeface="+mn-cs"/>
        </a:defRPr>
      </a:lvl2pPr>
      <a:lvl3pPr marL="3149994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5512" kern="1200">
          <a:solidFill>
            <a:schemeClr val="tx1"/>
          </a:solidFill>
          <a:latin typeface="+mn-lt"/>
          <a:ea typeface="+mn-ea"/>
          <a:cs typeface="+mn-cs"/>
        </a:defRPr>
      </a:lvl3pPr>
      <a:lvl4pPr marL="4409991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4961" kern="1200">
          <a:solidFill>
            <a:schemeClr val="tx1"/>
          </a:solidFill>
          <a:latin typeface="+mn-lt"/>
          <a:ea typeface="+mn-ea"/>
          <a:cs typeface="+mn-cs"/>
        </a:defRPr>
      </a:lvl4pPr>
      <a:lvl5pPr marL="5669989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4961" kern="1200">
          <a:solidFill>
            <a:schemeClr val="tx1"/>
          </a:solidFill>
          <a:latin typeface="+mn-lt"/>
          <a:ea typeface="+mn-ea"/>
          <a:cs typeface="+mn-cs"/>
        </a:defRPr>
      </a:lvl5pPr>
      <a:lvl6pPr marL="6929986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4961" kern="1200">
          <a:solidFill>
            <a:schemeClr val="tx1"/>
          </a:solidFill>
          <a:latin typeface="+mn-lt"/>
          <a:ea typeface="+mn-ea"/>
          <a:cs typeface="+mn-cs"/>
        </a:defRPr>
      </a:lvl6pPr>
      <a:lvl7pPr marL="8189984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4961" kern="1200">
          <a:solidFill>
            <a:schemeClr val="tx1"/>
          </a:solidFill>
          <a:latin typeface="+mn-lt"/>
          <a:ea typeface="+mn-ea"/>
          <a:cs typeface="+mn-cs"/>
        </a:defRPr>
      </a:lvl7pPr>
      <a:lvl8pPr marL="9449981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4961" kern="1200">
          <a:solidFill>
            <a:schemeClr val="tx1"/>
          </a:solidFill>
          <a:latin typeface="+mn-lt"/>
          <a:ea typeface="+mn-ea"/>
          <a:cs typeface="+mn-cs"/>
        </a:defRPr>
      </a:lvl8pPr>
      <a:lvl9pPr marL="10709979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496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1pPr>
      <a:lvl2pPr marL="1259997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2pPr>
      <a:lvl3pPr marL="2519995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3pPr>
      <a:lvl4pPr marL="3779992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4pPr>
      <a:lvl5pPr marL="5039990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5pPr>
      <a:lvl6pPr marL="6299987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6pPr>
      <a:lvl7pPr marL="7559985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7pPr>
      <a:lvl8pPr marL="8819982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8pPr>
      <a:lvl9pPr marL="10079980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n 20">
            <a:extLst>
              <a:ext uri="{FF2B5EF4-FFF2-40B4-BE49-F238E27FC236}">
                <a16:creationId xmlns:a16="http://schemas.microsoft.com/office/drawing/2014/main" xmlns="" id="{6FD6C20C-565C-8B4E-917A-1CFD26B11A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42951" y="-1314450"/>
            <a:ext cx="27603449" cy="37776150"/>
          </a:xfrm>
          <a:prstGeom prst="rect">
            <a:avLst/>
          </a:prstGeom>
        </p:spPr>
      </p:pic>
      <p:sp>
        <p:nvSpPr>
          <p:cNvPr id="2" name="CuadroTexto 1"/>
          <p:cNvSpPr txBox="1"/>
          <p:nvPr/>
        </p:nvSpPr>
        <p:spPr>
          <a:xfrm>
            <a:off x="11338831" y="1912203"/>
            <a:ext cx="34398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s-CO" sz="7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5751095" y="5327264"/>
            <a:ext cx="167720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4000" b="1" dirty="0">
                <a:solidFill>
                  <a:schemeClr val="bg1"/>
                </a:solidFill>
              </a:rPr>
              <a:t>FABIAN LOPEZ GUZMAN, JUAN CARLOS MARTINEZ Y YAISA  CORDOBA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1700346" y="9013370"/>
            <a:ext cx="2159279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4000" b="1" dirty="0">
                <a:solidFill>
                  <a:schemeClr val="bg1"/>
                </a:solidFill>
              </a:rPr>
              <a:t>La investigación está centrada en los paradigmas del arbitraje internacional, esto es, leyes internacionales, reglamentos  y costumbres internacionales, y cómo éstas se pueden trasplantar jurídicamente para modificar y agilizar nuestro estatuto de arbitraje comercial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1" y="11234057"/>
            <a:ext cx="1365192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000" b="1" dirty="0">
                <a:solidFill>
                  <a:schemeClr val="bg1"/>
                </a:solidFill>
              </a:rPr>
              <a:t> </a:t>
            </a:r>
            <a:r>
              <a:rPr lang="es-CO" b="1" dirty="0"/>
              <a:t> </a:t>
            </a:r>
            <a:r>
              <a:rPr lang="es-CO" sz="3600" b="1" dirty="0"/>
              <a:t>CUÁLES SON LOS INCONVENIENTES Y DESVENTAJAS DEL PARADIGMA DEL PROCESALISMO EN EL NUEVO ESTATUTO A LA LUZ DE LOS SISTEMAS DINÁMICOS DEL ARBITRAJE INTERNACIONA</a:t>
            </a:r>
            <a:endParaRPr lang="es-CO" sz="3600" dirty="0"/>
          </a:p>
        </p:txBody>
      </p:sp>
      <p:sp>
        <p:nvSpPr>
          <p:cNvPr id="7" name="CuadroTexto 6"/>
          <p:cNvSpPr txBox="1"/>
          <p:nvPr/>
        </p:nvSpPr>
        <p:spPr>
          <a:xfrm>
            <a:off x="14177159" y="11386457"/>
            <a:ext cx="97931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sz="7200" b="1" dirty="0">
              <a:solidFill>
                <a:schemeClr val="bg1"/>
              </a:solidFill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627288" y="15661039"/>
            <a:ext cx="12503481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/>
              <a:t>Determinar las desventajas e inconvenientes del paradigma procesal de arbitraje en Colombia a la luz de los sistemas dinámicos del arbitraje internacional. </a:t>
            </a:r>
            <a:endParaRPr lang="es-CO" sz="2000" dirty="0"/>
          </a:p>
          <a:p>
            <a:r>
              <a:rPr lang="es-ES" sz="2000" dirty="0"/>
              <a:t>El objetivo general del presente trabajo de investigación está alineado con la pregunta y con el problema de investigación propuesto. Como se dijo desde el comienzo, se pretende estudiar y comprender el paradigma del </a:t>
            </a:r>
            <a:r>
              <a:rPr lang="es-ES" sz="2000" dirty="0" err="1"/>
              <a:t>procesalismo</a:t>
            </a:r>
            <a:r>
              <a:rPr lang="es-ES" sz="2000" dirty="0"/>
              <a:t> arbitral frente al arbitraje internacional, a fin de establecer sus desventajas, falencias y efectos en el ámbito del proceso arbitral, así como de establecer una comparación con el régimen arbitral global o comparado. Hecho lo anterior, se busca realizar una valoración y, por ende, efectuar una propuesta teórica destinada a realizar modificaciones a la nueva ley de arbitraje, tendientes a que el proceso sea más ágil y efectivo, acorde con los lineamientos del derecho comparado e internacional y con los Principios de la Ley Modelo de </a:t>
            </a:r>
            <a:r>
              <a:rPr lang="es-ES" sz="2000" dirty="0" err="1"/>
              <a:t>Uncitral</a:t>
            </a:r>
            <a:r>
              <a:rPr lang="es-ES" sz="2000" dirty="0"/>
              <a:t> sobre arbitraje comercial internacional y, en subsidio, se plantea por lo menos un nuevo criterio de interpretación, nueva visión, a fin de aportar elementos o herramientas a la discusión jurídica. </a:t>
            </a:r>
            <a:endParaRPr lang="es-CO" sz="2000" dirty="0"/>
          </a:p>
          <a:p>
            <a:endParaRPr lang="es-CO" sz="7200" b="1" dirty="0">
              <a:solidFill>
                <a:schemeClr val="bg1"/>
              </a:solidFill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14177159" y="15661039"/>
            <a:ext cx="9793183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7200" b="1" dirty="0">
                <a:solidFill>
                  <a:schemeClr val="bg1"/>
                </a:solidFill>
              </a:rPr>
              <a:t> </a:t>
            </a:r>
            <a:r>
              <a:rPr lang="es-CO" sz="4000" b="1" dirty="0">
                <a:solidFill>
                  <a:schemeClr val="bg1"/>
                </a:solidFill>
              </a:rPr>
              <a:t>Método cualitativo, investigación inductiva, técnica hermenéutica y sistema jurídico comparativo </a:t>
            </a:r>
          </a:p>
        </p:txBody>
      </p:sp>
      <p:sp>
        <p:nvSpPr>
          <p:cNvPr id="6" name="CuadroTexto 5"/>
          <p:cNvSpPr txBox="1"/>
          <p:nvPr/>
        </p:nvSpPr>
        <p:spPr>
          <a:xfrm flipH="1">
            <a:off x="1700346" y="21794535"/>
            <a:ext cx="818388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6000" b="1" dirty="0" err="1">
                <a:solidFill>
                  <a:schemeClr val="accent1"/>
                </a:solidFill>
              </a:rPr>
              <a:t>Publicacion</a:t>
            </a:r>
            <a:r>
              <a:rPr lang="es-CO" sz="6000" b="1" dirty="0">
                <a:solidFill>
                  <a:schemeClr val="accent1"/>
                </a:solidFill>
              </a:rPr>
              <a:t> libro, artículos en Revistas y ponencias </a:t>
            </a:r>
          </a:p>
        </p:txBody>
      </p:sp>
      <p:sp>
        <p:nvSpPr>
          <p:cNvPr id="12" name="CuadroTexto 11"/>
          <p:cNvSpPr txBox="1"/>
          <p:nvPr/>
        </p:nvSpPr>
        <p:spPr>
          <a:xfrm flipH="1">
            <a:off x="14778717" y="21946935"/>
            <a:ext cx="8183881" cy="7478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indent="-914400">
              <a:buAutoNum type="arabicPeriod"/>
            </a:pPr>
            <a:r>
              <a:rPr lang="es-CO" sz="4000" dirty="0">
                <a:solidFill>
                  <a:schemeClr val="accent1"/>
                </a:solidFill>
              </a:rPr>
              <a:t>El sistema arbitral colombiano amerita o justifica una reforma urgente. </a:t>
            </a:r>
          </a:p>
          <a:p>
            <a:pPr marL="914400" indent="-914400">
              <a:buAutoNum type="arabicPeriod"/>
            </a:pPr>
            <a:r>
              <a:rPr lang="es-CO" sz="4000" dirty="0">
                <a:solidFill>
                  <a:schemeClr val="accent1"/>
                </a:solidFill>
              </a:rPr>
              <a:t>El arbitraje internacional sirve como referente para hacer trasplantes jurídicos</a:t>
            </a:r>
          </a:p>
          <a:p>
            <a:pPr marL="914400" indent="-914400">
              <a:buAutoNum type="arabicPeriod"/>
            </a:pPr>
            <a:r>
              <a:rPr lang="es-CO" sz="4000" dirty="0">
                <a:solidFill>
                  <a:schemeClr val="accent1"/>
                </a:solidFill>
              </a:rPr>
              <a:t>El proceso arbitral está muy apegado al derecho procesal</a:t>
            </a:r>
          </a:p>
          <a:p>
            <a:pPr marL="914400" indent="-914400">
              <a:buAutoNum type="arabicPeriod"/>
            </a:pPr>
            <a:r>
              <a:rPr lang="es-CO" sz="4000" dirty="0">
                <a:solidFill>
                  <a:schemeClr val="accent1"/>
                </a:solidFill>
              </a:rPr>
              <a:t>Nuestro sistema arbitral debe mudar hacia un modelo donde prime o predomine la autonomía de la voluntad  </a:t>
            </a: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77159" y="32902251"/>
            <a:ext cx="13208574" cy="3559449"/>
          </a:xfrm>
          <a:prstGeom prst="rect">
            <a:avLst/>
          </a:prstGeom>
        </p:spPr>
      </p:pic>
      <p:sp>
        <p:nvSpPr>
          <p:cNvPr id="14" name="CuadroTexto 13"/>
          <p:cNvSpPr txBox="1"/>
          <p:nvPr/>
        </p:nvSpPr>
        <p:spPr>
          <a:xfrm flipH="1">
            <a:off x="1302200" y="24656857"/>
            <a:ext cx="12874959" cy="7909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dirty="0"/>
              <a:t> </a:t>
            </a:r>
            <a:r>
              <a:rPr lang="es-ES" sz="4000" i="1" dirty="0"/>
              <a:t> </a:t>
            </a:r>
            <a:r>
              <a:rPr lang="es-ES" sz="4000" dirty="0"/>
              <a:t> </a:t>
            </a:r>
            <a:r>
              <a:rPr lang="es-ES" sz="3600" dirty="0"/>
              <a:t>LÓPEZ GUZMÁN, FABIÁN: </a:t>
            </a:r>
            <a:r>
              <a:rPr lang="es-ES" sz="3600" i="1" dirty="0"/>
              <a:t>Contratos internacionales de transferencia de tecnología. El </a:t>
            </a:r>
            <a:r>
              <a:rPr lang="es-ES" sz="3600" i="1" dirty="0" err="1"/>
              <a:t>know</a:t>
            </a:r>
            <a:r>
              <a:rPr lang="es-ES" sz="3600" i="1" dirty="0"/>
              <a:t> </a:t>
            </a:r>
            <a:r>
              <a:rPr lang="es-ES" sz="3600" i="1" dirty="0" err="1"/>
              <a:t>how</a:t>
            </a:r>
            <a:r>
              <a:rPr lang="es-ES" sz="3600" i="1" dirty="0"/>
              <a:t>, </a:t>
            </a:r>
            <a:r>
              <a:rPr lang="es-ES" sz="3600" dirty="0"/>
              <a:t>Bogotá, Ediciones Jurídicas Gustavo Ibáñez, 2002.  </a:t>
            </a:r>
            <a:endParaRPr lang="es-CO" sz="3600" dirty="0"/>
          </a:p>
          <a:p>
            <a:r>
              <a:rPr lang="es-ES" sz="3600" i="1" dirty="0"/>
              <a:t> </a:t>
            </a:r>
            <a:endParaRPr lang="es-CO" sz="3600" dirty="0"/>
          </a:p>
          <a:p>
            <a:r>
              <a:rPr lang="es-ES" sz="3600" i="1" dirty="0"/>
              <a:t>----- Derecho comercial en la era de la globalización, </a:t>
            </a:r>
            <a:r>
              <a:rPr lang="es-ES" sz="3600" dirty="0"/>
              <a:t>Bogotá, Ediciones Doctrina y Ley, 2011. </a:t>
            </a:r>
            <a:endParaRPr lang="es-CO" sz="3600" dirty="0"/>
          </a:p>
          <a:p>
            <a:r>
              <a:rPr lang="es-ES" sz="3600" dirty="0"/>
              <a:t> </a:t>
            </a:r>
            <a:endParaRPr lang="es-CO" sz="3600" dirty="0"/>
          </a:p>
          <a:p>
            <a:r>
              <a:rPr lang="es-ES" sz="3600" dirty="0"/>
              <a:t>----- </a:t>
            </a:r>
            <a:r>
              <a:rPr lang="es-ES" sz="3600" i="1" dirty="0"/>
              <a:t>Derecho comercial y societario, </a:t>
            </a:r>
            <a:r>
              <a:rPr lang="es-ES" sz="3600" dirty="0"/>
              <a:t>Bogotá, Librería Ediciones del Profesional, 2007. </a:t>
            </a:r>
            <a:endParaRPr lang="es-CO" sz="3600" dirty="0"/>
          </a:p>
          <a:p>
            <a:r>
              <a:rPr lang="es-ES" sz="3600" dirty="0"/>
              <a:t> </a:t>
            </a:r>
            <a:endParaRPr lang="es-CO" sz="3600" dirty="0"/>
          </a:p>
          <a:p>
            <a:r>
              <a:rPr lang="es-ES" sz="3600" dirty="0"/>
              <a:t>----- </a:t>
            </a:r>
            <a:r>
              <a:rPr lang="es-ES" sz="3600" i="1" dirty="0"/>
              <a:t>El contrato de franquicia internacional. Un modelo </a:t>
            </a:r>
            <a:r>
              <a:rPr lang="es-ES" sz="3600" i="1" dirty="0" err="1"/>
              <a:t>estratégio</a:t>
            </a:r>
            <a:r>
              <a:rPr lang="es-ES" sz="3600" i="1" dirty="0"/>
              <a:t> empresarial, </a:t>
            </a:r>
            <a:r>
              <a:rPr lang="es-ES" sz="3600" dirty="0"/>
              <a:t>Bogotá, Ediciones Jurídicas Gustavo Ibáñez, 2005. </a:t>
            </a:r>
            <a:endParaRPr lang="es-CO" sz="3600" dirty="0"/>
          </a:p>
          <a:p>
            <a:r>
              <a:rPr lang="es-ES" dirty="0"/>
              <a:t> </a:t>
            </a:r>
            <a:endParaRPr lang="es-CO" dirty="0"/>
          </a:p>
          <a:p>
            <a:endParaRPr lang="es-CO" dirty="0"/>
          </a:p>
          <a:p>
            <a:r>
              <a:rPr lang="es-ES" sz="3600" dirty="0"/>
              <a:t>Entre otros</a:t>
            </a:r>
            <a:endParaRPr lang="es-CO" sz="3600" dirty="0"/>
          </a:p>
        </p:txBody>
      </p:sp>
      <p:sp>
        <p:nvSpPr>
          <p:cNvPr id="15" name="CuadroTexto 14"/>
          <p:cNvSpPr txBox="1"/>
          <p:nvPr/>
        </p:nvSpPr>
        <p:spPr>
          <a:xfrm flipH="1">
            <a:off x="627287" y="32698620"/>
            <a:ext cx="119726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5400" b="1" dirty="0">
                <a:solidFill>
                  <a:schemeClr val="accent1"/>
                </a:solidFill>
              </a:rPr>
              <a:t>SEDE BOGOTA</a:t>
            </a:r>
            <a:endParaRPr lang="es-CO" sz="9600" b="1" dirty="0">
              <a:solidFill>
                <a:schemeClr val="accent1"/>
              </a:solidFill>
            </a:endParaRP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xmlns="" id="{19420768-A7D9-4967-91CA-27FF73821F3D}"/>
              </a:ext>
            </a:extLst>
          </p:cNvPr>
          <p:cNvSpPr txBox="1"/>
          <p:nvPr/>
        </p:nvSpPr>
        <p:spPr>
          <a:xfrm>
            <a:off x="3337587" y="2064603"/>
            <a:ext cx="1995555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4800" b="1" dirty="0">
                <a:latin typeface="Arial" panose="020B0604020202020204" pitchFamily="34" charset="0"/>
                <a:cs typeface="Arial" panose="020B0604020202020204" pitchFamily="34" charset="0"/>
              </a:rPr>
              <a:t>EL PARADIGMA DEL PROCESALISMO EN  EL NUEVO ESTATUTO DE ARBITRAJE NACIONAL E INTERNACIONAL A LA LUZ DE LOS SISTEMAS DINAMICOS DEL ARBITRAJE INTERNACIONAL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xmlns="" id="{ADCF6D85-8F03-479F-8614-419636112EDA}"/>
              </a:ext>
            </a:extLst>
          </p:cNvPr>
          <p:cNvSpPr txBox="1"/>
          <p:nvPr/>
        </p:nvSpPr>
        <p:spPr>
          <a:xfrm>
            <a:off x="13427243" y="11538857"/>
            <a:ext cx="1203157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Habida cuenta de la importancia y de la trascendencia de la nueva ley de arbitraje en Colombia, así como de las múltiples discusiones, tendencias y teorías que se entretejieron alrededor durante los debates en el Congreso de la República y previo a su expedición, es que decidimos abordar el estudio de esta ley, adentrándonos en un comienzo en los antecedentes y en las fuentes primigenias que le sirvieron de fundamento o base para edificarla. Allí pudimos encontrar o hallar aspectos de suma relevancia, actuales, sobre los que aún se discute en la academia, en el litigio y en la práctica arbitral. Pudimos constatar que hay puntos no resueltos, que el hecho de haber adoptado el modelo procesalista anteriormente mencionado no es favorable a un clima de inversión extranjera y, por ende, no nos convierte en una sede apetecible de arbitraje a nivel regional y, por supuesto, mucho menos a nivel internacional. Al examinar más a fondo el modelo en mención, logramos identificar los problemas y los inconvenientes que subyacen en la dinámica arbitral. De igual forma, pudimos comprobar, y lo manifestamos sin ambages, que se trata de un terreno ignoto, poco transitado aún por la academia y la jurisprudencia, que hay zonas de penumbra, espacios vírgenes, áreas movedizas y peligrosas en las que la doctrina local aún no se ha atrevido a problematizar o, por lo menos a explorar. </a:t>
            </a:r>
            <a:endParaRPr lang="es-CO" dirty="0"/>
          </a:p>
          <a:p>
            <a:endParaRPr lang="es-CO" sz="7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780479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658</TotalTime>
  <Words>638</Words>
  <Application>Microsoft Office PowerPoint</Application>
  <PresentationFormat>Personalizado</PresentationFormat>
  <Paragraphs>24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abdel alexis arenas suárez</dc:creator>
  <cp:lastModifiedBy>Sandra Milena García Farfán</cp:lastModifiedBy>
  <cp:revision>10</cp:revision>
  <dcterms:created xsi:type="dcterms:W3CDTF">2019-04-02T11:07:53Z</dcterms:created>
  <dcterms:modified xsi:type="dcterms:W3CDTF">2019-12-09T21:06:35Z</dcterms:modified>
</cp:coreProperties>
</file>