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56"/>
  </p:notesMasterIdLst>
  <p:sldIdLst>
    <p:sldId id="256" r:id="rId2"/>
    <p:sldId id="257" r:id="rId3"/>
    <p:sldId id="331" r:id="rId4"/>
    <p:sldId id="258" r:id="rId5"/>
    <p:sldId id="260" r:id="rId6"/>
    <p:sldId id="263" r:id="rId7"/>
    <p:sldId id="282" r:id="rId8"/>
    <p:sldId id="284" r:id="rId9"/>
    <p:sldId id="283" r:id="rId10"/>
    <p:sldId id="334" r:id="rId11"/>
    <p:sldId id="285" r:id="rId12"/>
    <p:sldId id="286" r:id="rId13"/>
    <p:sldId id="277" r:id="rId14"/>
    <p:sldId id="278" r:id="rId15"/>
    <p:sldId id="287" r:id="rId16"/>
    <p:sldId id="288" r:id="rId17"/>
    <p:sldId id="289" r:id="rId18"/>
    <p:sldId id="290" r:id="rId19"/>
    <p:sldId id="295" r:id="rId20"/>
    <p:sldId id="296" r:id="rId21"/>
    <p:sldId id="297" r:id="rId22"/>
    <p:sldId id="298" r:id="rId23"/>
    <p:sldId id="299" r:id="rId24"/>
    <p:sldId id="300" r:id="rId25"/>
    <p:sldId id="302" r:id="rId26"/>
    <p:sldId id="304" r:id="rId27"/>
    <p:sldId id="303" r:id="rId28"/>
    <p:sldId id="305" r:id="rId29"/>
    <p:sldId id="306" r:id="rId30"/>
    <p:sldId id="307" r:id="rId31"/>
    <p:sldId id="308" r:id="rId32"/>
    <p:sldId id="309" r:id="rId33"/>
    <p:sldId id="310" r:id="rId34"/>
    <p:sldId id="311" r:id="rId35"/>
    <p:sldId id="312" r:id="rId36"/>
    <p:sldId id="315" r:id="rId37"/>
    <p:sldId id="313" r:id="rId38"/>
    <p:sldId id="314" r:id="rId39"/>
    <p:sldId id="316" r:id="rId40"/>
    <p:sldId id="317" r:id="rId41"/>
    <p:sldId id="318" r:id="rId42"/>
    <p:sldId id="319" r:id="rId43"/>
    <p:sldId id="320" r:id="rId44"/>
    <p:sldId id="321" r:id="rId45"/>
    <p:sldId id="322" r:id="rId46"/>
    <p:sldId id="323" r:id="rId47"/>
    <p:sldId id="324" r:id="rId48"/>
    <p:sldId id="325" r:id="rId49"/>
    <p:sldId id="326" r:id="rId50"/>
    <p:sldId id="327" r:id="rId51"/>
    <p:sldId id="328" r:id="rId52"/>
    <p:sldId id="330" r:id="rId53"/>
    <p:sldId id="335" r:id="rId54"/>
    <p:sldId id="329" r:id="rId5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95" autoAdjust="0"/>
    <p:restoredTop sz="94660"/>
  </p:normalViewPr>
  <p:slideViewPr>
    <p:cSldViewPr>
      <p:cViewPr>
        <p:scale>
          <a:sx n="75" d="100"/>
          <a:sy n="75" d="100"/>
        </p:scale>
        <p:origin x="-5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444AF0-7532-48FD-A242-65FBD313B3AC}" type="doc">
      <dgm:prSet loTypeId="urn:microsoft.com/office/officeart/2005/8/layout/process1" loCatId="process" qsTypeId="urn:microsoft.com/office/officeart/2005/8/quickstyle/simple1" qsCatId="simple" csTypeId="urn:microsoft.com/office/officeart/2005/8/colors/accent1_2" csCatId="accent1" phldr="1"/>
      <dgm:spPr/>
    </dgm:pt>
    <dgm:pt modelId="{90C2ADC3-2E73-46DC-A051-F1162E4699E4}">
      <dgm:prSet phldrT="[Texto]"/>
      <dgm:spPr>
        <a:noFill/>
        <a:ln>
          <a:solidFill>
            <a:schemeClr val="tx1"/>
          </a:solidFill>
        </a:ln>
      </dgm:spPr>
      <dgm:t>
        <a:bodyPr/>
        <a:lstStyle/>
        <a:p>
          <a:pPr algn="ctr"/>
          <a:r>
            <a:rPr lang="es-CO">
              <a:solidFill>
                <a:sysClr val="windowText" lastClr="000000"/>
              </a:solidFill>
            </a:rPr>
            <a:t>CIENCIA</a:t>
          </a:r>
        </a:p>
      </dgm:t>
    </dgm:pt>
    <dgm:pt modelId="{733F9FD1-5AD7-446D-9269-728B94865A86}" type="parTrans" cxnId="{93876EC3-13E6-4AD7-9852-E43A719419E5}">
      <dgm:prSet/>
      <dgm:spPr/>
      <dgm:t>
        <a:bodyPr/>
        <a:lstStyle/>
        <a:p>
          <a:endParaRPr lang="es-CO"/>
        </a:p>
      </dgm:t>
    </dgm:pt>
    <dgm:pt modelId="{681E4062-84A5-4469-8425-4FC0BA49D98B}" type="sibTrans" cxnId="{93876EC3-13E6-4AD7-9852-E43A719419E5}">
      <dgm:prSet/>
      <dgm:spPr>
        <a:noFill/>
        <a:ln>
          <a:solidFill>
            <a:schemeClr val="tx1"/>
          </a:solidFill>
        </a:ln>
      </dgm:spPr>
      <dgm:t>
        <a:bodyPr/>
        <a:lstStyle/>
        <a:p>
          <a:endParaRPr lang="es-CO"/>
        </a:p>
      </dgm:t>
    </dgm:pt>
    <dgm:pt modelId="{0E562143-1FE2-43C7-BBD8-2528A8241F16}">
      <dgm:prSet phldrT="[Texto]"/>
      <dgm:spPr>
        <a:noFill/>
        <a:ln>
          <a:solidFill>
            <a:schemeClr val="tx1"/>
          </a:solidFill>
        </a:ln>
      </dgm:spPr>
      <dgm:t>
        <a:bodyPr/>
        <a:lstStyle/>
        <a:p>
          <a:r>
            <a:rPr lang="es-CO" dirty="0">
              <a:solidFill>
                <a:sysClr val="windowText" lastClr="000000"/>
              </a:solidFill>
            </a:rPr>
            <a:t>GOBIERNO</a:t>
          </a:r>
        </a:p>
      </dgm:t>
    </dgm:pt>
    <dgm:pt modelId="{57062F61-F86D-439C-8BF1-5189A3484561}" type="parTrans" cxnId="{EBE0E173-1FC3-4832-927F-B8365057074B}">
      <dgm:prSet/>
      <dgm:spPr/>
      <dgm:t>
        <a:bodyPr/>
        <a:lstStyle/>
        <a:p>
          <a:endParaRPr lang="es-CO"/>
        </a:p>
      </dgm:t>
    </dgm:pt>
    <dgm:pt modelId="{2A1B25FC-BCEF-40FB-985D-3129A31EE08D}" type="sibTrans" cxnId="{EBE0E173-1FC3-4832-927F-B8365057074B}">
      <dgm:prSet/>
      <dgm:spPr>
        <a:noFill/>
        <a:ln>
          <a:solidFill>
            <a:schemeClr val="tx1"/>
          </a:solidFill>
        </a:ln>
      </dgm:spPr>
      <dgm:t>
        <a:bodyPr/>
        <a:lstStyle/>
        <a:p>
          <a:endParaRPr lang="es-CO"/>
        </a:p>
      </dgm:t>
    </dgm:pt>
    <dgm:pt modelId="{BC4EBD23-BE1E-44DF-9CCD-905F441AC623}">
      <dgm:prSet phldrT="[Texto]"/>
      <dgm:spPr>
        <a:noFill/>
        <a:ln>
          <a:solidFill>
            <a:schemeClr val="tx1"/>
          </a:solidFill>
        </a:ln>
      </dgm:spPr>
      <dgm:t>
        <a:bodyPr/>
        <a:lstStyle/>
        <a:p>
          <a:r>
            <a:rPr lang="es-CO">
              <a:solidFill>
                <a:sysClr val="windowText" lastClr="000000"/>
              </a:solidFill>
            </a:rPr>
            <a:t>HOGARES</a:t>
          </a:r>
        </a:p>
      </dgm:t>
    </dgm:pt>
    <dgm:pt modelId="{98830337-2AF4-4F7A-A13C-965847CA06AB}" type="parTrans" cxnId="{6AF06936-13C7-449E-B867-A86043761631}">
      <dgm:prSet/>
      <dgm:spPr/>
      <dgm:t>
        <a:bodyPr/>
        <a:lstStyle/>
        <a:p>
          <a:endParaRPr lang="es-CO"/>
        </a:p>
      </dgm:t>
    </dgm:pt>
    <dgm:pt modelId="{41065988-FA82-4A1C-B56A-287CAA8C03E9}" type="sibTrans" cxnId="{6AF06936-13C7-449E-B867-A86043761631}">
      <dgm:prSet/>
      <dgm:spPr/>
      <dgm:t>
        <a:bodyPr/>
        <a:lstStyle/>
        <a:p>
          <a:endParaRPr lang="es-CO"/>
        </a:p>
      </dgm:t>
    </dgm:pt>
    <dgm:pt modelId="{0B5A94EB-344B-4F31-BFA3-513BBD28D711}" type="pres">
      <dgm:prSet presAssocID="{16444AF0-7532-48FD-A242-65FBD313B3AC}" presName="Name0" presStyleCnt="0">
        <dgm:presLayoutVars>
          <dgm:dir/>
          <dgm:resizeHandles val="exact"/>
        </dgm:presLayoutVars>
      </dgm:prSet>
      <dgm:spPr/>
    </dgm:pt>
    <dgm:pt modelId="{B55BEA8D-C583-47F3-B741-F3896552F422}" type="pres">
      <dgm:prSet presAssocID="{90C2ADC3-2E73-46DC-A051-F1162E4699E4}" presName="node" presStyleLbl="node1" presStyleIdx="0" presStyleCnt="3">
        <dgm:presLayoutVars>
          <dgm:bulletEnabled val="1"/>
        </dgm:presLayoutVars>
      </dgm:prSet>
      <dgm:spPr/>
      <dgm:t>
        <a:bodyPr/>
        <a:lstStyle/>
        <a:p>
          <a:endParaRPr lang="es-CO"/>
        </a:p>
      </dgm:t>
    </dgm:pt>
    <dgm:pt modelId="{EEF92599-4893-4017-8F41-DB11864B48E6}" type="pres">
      <dgm:prSet presAssocID="{681E4062-84A5-4469-8425-4FC0BA49D98B}" presName="sibTrans" presStyleLbl="sibTrans2D1" presStyleIdx="0" presStyleCnt="2"/>
      <dgm:spPr/>
      <dgm:t>
        <a:bodyPr/>
        <a:lstStyle/>
        <a:p>
          <a:endParaRPr lang="es-CO"/>
        </a:p>
      </dgm:t>
    </dgm:pt>
    <dgm:pt modelId="{803B4F64-9468-4372-9CE0-6ABCC23DB461}" type="pres">
      <dgm:prSet presAssocID="{681E4062-84A5-4469-8425-4FC0BA49D98B}" presName="connectorText" presStyleLbl="sibTrans2D1" presStyleIdx="0" presStyleCnt="2"/>
      <dgm:spPr/>
      <dgm:t>
        <a:bodyPr/>
        <a:lstStyle/>
        <a:p>
          <a:endParaRPr lang="es-CO"/>
        </a:p>
      </dgm:t>
    </dgm:pt>
    <dgm:pt modelId="{3DA229CB-96B4-463B-997C-DE0CEBF1EBB9}" type="pres">
      <dgm:prSet presAssocID="{0E562143-1FE2-43C7-BBD8-2528A8241F16}" presName="node" presStyleLbl="node1" presStyleIdx="1" presStyleCnt="3">
        <dgm:presLayoutVars>
          <dgm:bulletEnabled val="1"/>
        </dgm:presLayoutVars>
      </dgm:prSet>
      <dgm:spPr/>
      <dgm:t>
        <a:bodyPr/>
        <a:lstStyle/>
        <a:p>
          <a:endParaRPr lang="es-CO"/>
        </a:p>
      </dgm:t>
    </dgm:pt>
    <dgm:pt modelId="{0241AFFE-2222-4C11-80E3-36F4E072F9B6}" type="pres">
      <dgm:prSet presAssocID="{2A1B25FC-BCEF-40FB-985D-3129A31EE08D}" presName="sibTrans" presStyleLbl="sibTrans2D1" presStyleIdx="1" presStyleCnt="2"/>
      <dgm:spPr/>
      <dgm:t>
        <a:bodyPr/>
        <a:lstStyle/>
        <a:p>
          <a:endParaRPr lang="es-CO"/>
        </a:p>
      </dgm:t>
    </dgm:pt>
    <dgm:pt modelId="{3E9A7711-2974-4602-970B-9EA98315172B}" type="pres">
      <dgm:prSet presAssocID="{2A1B25FC-BCEF-40FB-985D-3129A31EE08D}" presName="connectorText" presStyleLbl="sibTrans2D1" presStyleIdx="1" presStyleCnt="2"/>
      <dgm:spPr/>
      <dgm:t>
        <a:bodyPr/>
        <a:lstStyle/>
        <a:p>
          <a:endParaRPr lang="es-CO"/>
        </a:p>
      </dgm:t>
    </dgm:pt>
    <dgm:pt modelId="{778EFFC3-E2C2-425C-8258-61D0B6D2F6CD}" type="pres">
      <dgm:prSet presAssocID="{BC4EBD23-BE1E-44DF-9CCD-905F441AC623}" presName="node" presStyleLbl="node1" presStyleIdx="2" presStyleCnt="3">
        <dgm:presLayoutVars>
          <dgm:bulletEnabled val="1"/>
        </dgm:presLayoutVars>
      </dgm:prSet>
      <dgm:spPr/>
      <dgm:t>
        <a:bodyPr/>
        <a:lstStyle/>
        <a:p>
          <a:endParaRPr lang="es-CO"/>
        </a:p>
      </dgm:t>
    </dgm:pt>
  </dgm:ptLst>
  <dgm:cxnLst>
    <dgm:cxn modelId="{FC8C6B7A-F2F0-444E-89B1-58264B5691BD}" type="presOf" srcId="{2A1B25FC-BCEF-40FB-985D-3129A31EE08D}" destId="{0241AFFE-2222-4C11-80E3-36F4E072F9B6}" srcOrd="0" destOrd="0" presId="urn:microsoft.com/office/officeart/2005/8/layout/process1"/>
    <dgm:cxn modelId="{70CE691E-DE94-4592-8D09-42E6B631238E}" type="presOf" srcId="{16444AF0-7532-48FD-A242-65FBD313B3AC}" destId="{0B5A94EB-344B-4F31-BFA3-513BBD28D711}" srcOrd="0" destOrd="0" presId="urn:microsoft.com/office/officeart/2005/8/layout/process1"/>
    <dgm:cxn modelId="{4E703577-41FF-463F-8B57-0D6EDF4A4075}" type="presOf" srcId="{90C2ADC3-2E73-46DC-A051-F1162E4699E4}" destId="{B55BEA8D-C583-47F3-B741-F3896552F422}" srcOrd="0" destOrd="0" presId="urn:microsoft.com/office/officeart/2005/8/layout/process1"/>
    <dgm:cxn modelId="{EBE0E173-1FC3-4832-927F-B8365057074B}" srcId="{16444AF0-7532-48FD-A242-65FBD313B3AC}" destId="{0E562143-1FE2-43C7-BBD8-2528A8241F16}" srcOrd="1" destOrd="0" parTransId="{57062F61-F86D-439C-8BF1-5189A3484561}" sibTransId="{2A1B25FC-BCEF-40FB-985D-3129A31EE08D}"/>
    <dgm:cxn modelId="{AFBC074C-5FFC-43AE-8DB4-C6F782A943A4}" type="presOf" srcId="{0E562143-1FE2-43C7-BBD8-2528A8241F16}" destId="{3DA229CB-96B4-463B-997C-DE0CEBF1EBB9}" srcOrd="0" destOrd="0" presId="urn:microsoft.com/office/officeart/2005/8/layout/process1"/>
    <dgm:cxn modelId="{92210C2C-D498-43BA-90FB-4395E1783262}" type="presOf" srcId="{2A1B25FC-BCEF-40FB-985D-3129A31EE08D}" destId="{3E9A7711-2974-4602-970B-9EA98315172B}" srcOrd="1" destOrd="0" presId="urn:microsoft.com/office/officeart/2005/8/layout/process1"/>
    <dgm:cxn modelId="{93876EC3-13E6-4AD7-9852-E43A719419E5}" srcId="{16444AF0-7532-48FD-A242-65FBD313B3AC}" destId="{90C2ADC3-2E73-46DC-A051-F1162E4699E4}" srcOrd="0" destOrd="0" parTransId="{733F9FD1-5AD7-446D-9269-728B94865A86}" sibTransId="{681E4062-84A5-4469-8425-4FC0BA49D98B}"/>
    <dgm:cxn modelId="{5F966457-88DF-44EA-A574-76B8FBE1B714}" type="presOf" srcId="{681E4062-84A5-4469-8425-4FC0BA49D98B}" destId="{803B4F64-9468-4372-9CE0-6ABCC23DB461}" srcOrd="1" destOrd="0" presId="urn:microsoft.com/office/officeart/2005/8/layout/process1"/>
    <dgm:cxn modelId="{7BE9E2F0-E2FD-4C36-BA10-306814E27761}" type="presOf" srcId="{BC4EBD23-BE1E-44DF-9CCD-905F441AC623}" destId="{778EFFC3-E2C2-425C-8258-61D0B6D2F6CD}" srcOrd="0" destOrd="0" presId="urn:microsoft.com/office/officeart/2005/8/layout/process1"/>
    <dgm:cxn modelId="{D86913B6-CBAA-43E7-BD36-FC0C6ED3EA2A}" type="presOf" srcId="{681E4062-84A5-4469-8425-4FC0BA49D98B}" destId="{EEF92599-4893-4017-8F41-DB11864B48E6}" srcOrd="0" destOrd="0" presId="urn:microsoft.com/office/officeart/2005/8/layout/process1"/>
    <dgm:cxn modelId="{6AF06936-13C7-449E-B867-A86043761631}" srcId="{16444AF0-7532-48FD-A242-65FBD313B3AC}" destId="{BC4EBD23-BE1E-44DF-9CCD-905F441AC623}" srcOrd="2" destOrd="0" parTransId="{98830337-2AF4-4F7A-A13C-965847CA06AB}" sibTransId="{41065988-FA82-4A1C-B56A-287CAA8C03E9}"/>
    <dgm:cxn modelId="{E5004292-E71D-43A8-B220-69503F0DEE92}" type="presParOf" srcId="{0B5A94EB-344B-4F31-BFA3-513BBD28D711}" destId="{B55BEA8D-C583-47F3-B741-F3896552F422}" srcOrd="0" destOrd="0" presId="urn:microsoft.com/office/officeart/2005/8/layout/process1"/>
    <dgm:cxn modelId="{29920F58-2774-4690-ABBD-579DF0308C58}" type="presParOf" srcId="{0B5A94EB-344B-4F31-BFA3-513BBD28D711}" destId="{EEF92599-4893-4017-8F41-DB11864B48E6}" srcOrd="1" destOrd="0" presId="urn:microsoft.com/office/officeart/2005/8/layout/process1"/>
    <dgm:cxn modelId="{46FF4CDC-A171-40CD-874A-CA6326F449A0}" type="presParOf" srcId="{EEF92599-4893-4017-8F41-DB11864B48E6}" destId="{803B4F64-9468-4372-9CE0-6ABCC23DB461}" srcOrd="0" destOrd="0" presId="urn:microsoft.com/office/officeart/2005/8/layout/process1"/>
    <dgm:cxn modelId="{9C43601C-31FD-4A99-BA75-37DC88FFF2CA}" type="presParOf" srcId="{0B5A94EB-344B-4F31-BFA3-513BBD28D711}" destId="{3DA229CB-96B4-463B-997C-DE0CEBF1EBB9}" srcOrd="2" destOrd="0" presId="urn:microsoft.com/office/officeart/2005/8/layout/process1"/>
    <dgm:cxn modelId="{93FFEBFA-DBAE-4960-BB3A-894E2CF0A9C4}" type="presParOf" srcId="{0B5A94EB-344B-4F31-BFA3-513BBD28D711}" destId="{0241AFFE-2222-4C11-80E3-36F4E072F9B6}" srcOrd="3" destOrd="0" presId="urn:microsoft.com/office/officeart/2005/8/layout/process1"/>
    <dgm:cxn modelId="{A9A03033-4472-4E01-85A2-A7F694DCC15D}" type="presParOf" srcId="{0241AFFE-2222-4C11-80E3-36F4E072F9B6}" destId="{3E9A7711-2974-4602-970B-9EA98315172B}" srcOrd="0" destOrd="0" presId="urn:microsoft.com/office/officeart/2005/8/layout/process1"/>
    <dgm:cxn modelId="{4F9BE24B-2683-4CD3-8A50-74A587A7C5D1}" type="presParOf" srcId="{0B5A94EB-344B-4F31-BFA3-513BBD28D711}" destId="{778EFFC3-E2C2-425C-8258-61D0B6D2F6CD}"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5BEA8D-C583-47F3-B741-F3896552F422}">
      <dsp:nvSpPr>
        <dsp:cNvPr id="0" name=""/>
        <dsp:cNvSpPr/>
      </dsp:nvSpPr>
      <dsp:spPr>
        <a:xfrm>
          <a:off x="4822" y="109597"/>
          <a:ext cx="1441251" cy="864750"/>
        </a:xfrm>
        <a:prstGeom prst="roundRect">
          <a:avLst>
            <a:gd name="adj" fmla="val 10000"/>
          </a:avLst>
        </a:prstGeom>
        <a:no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a:solidFill>
                <a:sysClr val="windowText" lastClr="000000"/>
              </a:solidFill>
            </a:rPr>
            <a:t>CIENCIA</a:t>
          </a:r>
        </a:p>
      </dsp:txBody>
      <dsp:txXfrm>
        <a:off x="30150" y="134925"/>
        <a:ext cx="1390595" cy="814094"/>
      </dsp:txXfrm>
    </dsp:sp>
    <dsp:sp modelId="{EEF92599-4893-4017-8F41-DB11864B48E6}">
      <dsp:nvSpPr>
        <dsp:cNvPr id="0" name=""/>
        <dsp:cNvSpPr/>
      </dsp:nvSpPr>
      <dsp:spPr>
        <a:xfrm>
          <a:off x="1590198" y="363257"/>
          <a:ext cx="305545" cy="357430"/>
        </a:xfrm>
        <a:prstGeom prst="rightArrow">
          <a:avLst>
            <a:gd name="adj1" fmla="val 60000"/>
            <a:gd name="adj2" fmla="val 50000"/>
          </a:avLst>
        </a:prstGeom>
        <a:no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a:p>
      </dsp:txBody>
      <dsp:txXfrm>
        <a:off x="1590198" y="434743"/>
        <a:ext cx="213882" cy="214458"/>
      </dsp:txXfrm>
    </dsp:sp>
    <dsp:sp modelId="{3DA229CB-96B4-463B-997C-DE0CEBF1EBB9}">
      <dsp:nvSpPr>
        <dsp:cNvPr id="0" name=""/>
        <dsp:cNvSpPr/>
      </dsp:nvSpPr>
      <dsp:spPr>
        <a:xfrm>
          <a:off x="2022574" y="109597"/>
          <a:ext cx="1441251" cy="864750"/>
        </a:xfrm>
        <a:prstGeom prst="roundRect">
          <a:avLst>
            <a:gd name="adj" fmla="val 10000"/>
          </a:avLst>
        </a:prstGeom>
        <a:no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a:solidFill>
                <a:sysClr val="windowText" lastClr="000000"/>
              </a:solidFill>
            </a:rPr>
            <a:t>GOBIERNO</a:t>
          </a:r>
        </a:p>
      </dsp:txBody>
      <dsp:txXfrm>
        <a:off x="2047902" y="134925"/>
        <a:ext cx="1390595" cy="814094"/>
      </dsp:txXfrm>
    </dsp:sp>
    <dsp:sp modelId="{0241AFFE-2222-4C11-80E3-36F4E072F9B6}">
      <dsp:nvSpPr>
        <dsp:cNvPr id="0" name=""/>
        <dsp:cNvSpPr/>
      </dsp:nvSpPr>
      <dsp:spPr>
        <a:xfrm>
          <a:off x="3607950" y="363257"/>
          <a:ext cx="305545" cy="357430"/>
        </a:xfrm>
        <a:prstGeom prst="rightArrow">
          <a:avLst>
            <a:gd name="adj1" fmla="val 60000"/>
            <a:gd name="adj2" fmla="val 50000"/>
          </a:avLst>
        </a:prstGeom>
        <a:no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a:p>
      </dsp:txBody>
      <dsp:txXfrm>
        <a:off x="3607950" y="434743"/>
        <a:ext cx="213882" cy="214458"/>
      </dsp:txXfrm>
    </dsp:sp>
    <dsp:sp modelId="{778EFFC3-E2C2-425C-8258-61D0B6D2F6CD}">
      <dsp:nvSpPr>
        <dsp:cNvPr id="0" name=""/>
        <dsp:cNvSpPr/>
      </dsp:nvSpPr>
      <dsp:spPr>
        <a:xfrm>
          <a:off x="4040326" y="109597"/>
          <a:ext cx="1441251" cy="864750"/>
        </a:xfrm>
        <a:prstGeom prst="roundRect">
          <a:avLst>
            <a:gd name="adj" fmla="val 10000"/>
          </a:avLst>
        </a:prstGeom>
        <a:no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a:solidFill>
                <a:sysClr val="windowText" lastClr="000000"/>
              </a:solidFill>
            </a:rPr>
            <a:t>HOGARES</a:t>
          </a:r>
        </a:p>
      </dsp:txBody>
      <dsp:txXfrm>
        <a:off x="4065654" y="134925"/>
        <a:ext cx="1390595" cy="81409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C52C18-0405-4FC0-8F11-2D1E95339EE4}" type="datetimeFigureOut">
              <a:rPr lang="es-CO" smtClean="0"/>
              <a:t>18/06/2013</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0228A8-86DF-4C82-BB92-0D9606523C12}" type="slidenum">
              <a:rPr lang="es-CO" smtClean="0"/>
              <a:t>‹Nº›</a:t>
            </a:fld>
            <a:endParaRPr lang="es-CO"/>
          </a:p>
        </p:txBody>
      </p:sp>
    </p:spTree>
    <p:extLst>
      <p:ext uri="{BB962C8B-B14F-4D97-AF65-F5344CB8AC3E}">
        <p14:creationId xmlns:p14="http://schemas.microsoft.com/office/powerpoint/2010/main" val="1490528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16</a:t>
            </a:fld>
            <a:endParaRPr lang="es-CO"/>
          </a:p>
        </p:txBody>
      </p:sp>
    </p:spTree>
    <p:extLst>
      <p:ext uri="{BB962C8B-B14F-4D97-AF65-F5344CB8AC3E}">
        <p14:creationId xmlns:p14="http://schemas.microsoft.com/office/powerpoint/2010/main" val="155181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34</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35</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36</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37</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38</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39</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40</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41</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42</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43</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26</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44</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45</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46</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47</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48</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49</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50</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51</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54</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27</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28</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29</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30</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31</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32</a:t>
            </a:fld>
            <a:endParaRPr lang="es-CO"/>
          </a:p>
        </p:txBody>
      </p:sp>
    </p:spTree>
    <p:extLst>
      <p:ext uri="{BB962C8B-B14F-4D97-AF65-F5344CB8AC3E}">
        <p14:creationId xmlns:p14="http://schemas.microsoft.com/office/powerpoint/2010/main" val="673392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A0228A8-86DF-4C82-BB92-0D9606523C12}" type="slidenum">
              <a:rPr lang="es-CO" smtClean="0"/>
              <a:t>33</a:t>
            </a:fld>
            <a:endParaRPr lang="es-CO"/>
          </a:p>
        </p:txBody>
      </p:sp>
    </p:spTree>
    <p:extLst>
      <p:ext uri="{BB962C8B-B14F-4D97-AF65-F5344CB8AC3E}">
        <p14:creationId xmlns:p14="http://schemas.microsoft.com/office/powerpoint/2010/main" val="673392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4E1360B-52D8-4156-B809-6B5844B3BD85}" type="datetimeFigureOut">
              <a:rPr lang="es-CO" smtClean="0"/>
              <a:t>18/06/2013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65E5B40-DF0E-44D4-A54E-3C8D72C51C1D}"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4E1360B-52D8-4156-B809-6B5844B3BD85}" type="datetimeFigureOut">
              <a:rPr lang="es-CO" smtClean="0"/>
              <a:t>18/06/2013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65E5B40-DF0E-44D4-A54E-3C8D72C51C1D}"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4E1360B-52D8-4156-B809-6B5844B3BD85}" type="datetimeFigureOut">
              <a:rPr lang="es-CO" smtClean="0"/>
              <a:t>18/06/2013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65E5B40-DF0E-44D4-A54E-3C8D72C51C1D}" type="slidenum">
              <a:rPr lang="es-CO" smtClean="0"/>
              <a:t>‹Nº›</a:t>
            </a:fld>
            <a:endParaRPr lang="es-CO"/>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4E1360B-52D8-4156-B809-6B5844B3BD85}" type="datetimeFigureOut">
              <a:rPr lang="es-CO" smtClean="0"/>
              <a:t>18/06/2013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65E5B40-DF0E-44D4-A54E-3C8D72C51C1D}" type="slidenum">
              <a:rPr lang="es-CO" smtClean="0"/>
              <a:t>‹Nº›</a:t>
            </a:fld>
            <a:endParaRPr lang="es-CO"/>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4E1360B-52D8-4156-B809-6B5844B3BD85}" type="datetimeFigureOut">
              <a:rPr lang="es-CO" smtClean="0"/>
              <a:t>18/06/2013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65E5B40-DF0E-44D4-A54E-3C8D72C51C1D}"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D4E1360B-52D8-4156-B809-6B5844B3BD85}" type="datetimeFigureOut">
              <a:rPr lang="es-CO" smtClean="0"/>
              <a:t>18/06/2013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65E5B40-DF0E-44D4-A54E-3C8D72C51C1D}" type="slidenum">
              <a:rPr lang="es-CO" smtClean="0"/>
              <a:t>‹Nº›</a:t>
            </a:fld>
            <a:endParaRPr lang="es-CO"/>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4E1360B-52D8-4156-B809-6B5844B3BD85}" type="datetimeFigureOut">
              <a:rPr lang="es-CO" smtClean="0"/>
              <a:t>18/06/2013</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265E5B40-DF0E-44D4-A54E-3C8D72C51C1D}"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4E1360B-52D8-4156-B809-6B5844B3BD85}" type="datetimeFigureOut">
              <a:rPr lang="es-CO" smtClean="0"/>
              <a:t>18/06/2013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265E5B40-DF0E-44D4-A54E-3C8D72C51C1D}"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4E1360B-52D8-4156-B809-6B5844B3BD85}" type="datetimeFigureOut">
              <a:rPr lang="es-CO" smtClean="0"/>
              <a:t>18/06/2013</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265E5B40-DF0E-44D4-A54E-3C8D72C51C1D}"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4E1360B-52D8-4156-B809-6B5844B3BD85}" type="datetimeFigureOut">
              <a:rPr lang="es-CO" smtClean="0"/>
              <a:t>18/06/2013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65E5B40-DF0E-44D4-A54E-3C8D72C51C1D}" type="slidenum">
              <a:rPr lang="es-CO" smtClean="0"/>
              <a:t>‹Nº›</a:t>
            </a:fld>
            <a:endParaRPr lang="es-CO"/>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4E1360B-52D8-4156-B809-6B5844B3BD85}" type="datetimeFigureOut">
              <a:rPr lang="es-CO" smtClean="0"/>
              <a:t>18/06/2013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65E5B40-DF0E-44D4-A54E-3C8D72C51C1D}" type="slidenum">
              <a:rPr lang="es-CO" smtClean="0"/>
              <a:t>‹Nº›</a:t>
            </a:fld>
            <a:endParaRPr lang="es-CO"/>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4E1360B-52D8-4156-B809-6B5844B3BD85}" type="datetimeFigureOut">
              <a:rPr lang="es-CO" smtClean="0"/>
              <a:t>18/06/2013</a:t>
            </a:fld>
            <a:endParaRPr lang="es-CO"/>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CO"/>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65E5B40-DF0E-44D4-A54E-3C8D72C51C1D}" type="slidenum">
              <a:rPr lang="es-CO" smtClean="0"/>
              <a:t>‹Nº›</a:t>
            </a:fld>
            <a:endParaRPr lang="es-CO"/>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4.jpeg"/><Relationship Id="rId11" Type="http://schemas.openxmlformats.org/officeDocument/2006/relationships/image" Target="../media/image39.jpeg"/><Relationship Id="rId5" Type="http://schemas.openxmlformats.org/officeDocument/2006/relationships/image" Target="../media/image33.jpeg"/><Relationship Id="rId10" Type="http://schemas.openxmlformats.org/officeDocument/2006/relationships/image" Target="../media/image38.jpeg"/><Relationship Id="rId4" Type="http://schemas.openxmlformats.org/officeDocument/2006/relationships/image" Target="../media/image32.jpeg"/><Relationship Id="rId9" Type="http://schemas.openxmlformats.org/officeDocument/2006/relationships/image" Target="../media/image3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8" Type="http://schemas.openxmlformats.org/officeDocument/2006/relationships/image" Target="../media/image47.jpeg"/><Relationship Id="rId13" Type="http://schemas.openxmlformats.org/officeDocument/2006/relationships/image" Target="../media/image52.jpeg"/><Relationship Id="rId3" Type="http://schemas.openxmlformats.org/officeDocument/2006/relationships/image" Target="../media/image42.jpeg"/><Relationship Id="rId7" Type="http://schemas.openxmlformats.org/officeDocument/2006/relationships/image" Target="../media/image46.jpeg"/><Relationship Id="rId12" Type="http://schemas.openxmlformats.org/officeDocument/2006/relationships/image" Target="../media/image51.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45.jpeg"/><Relationship Id="rId11" Type="http://schemas.openxmlformats.org/officeDocument/2006/relationships/image" Target="../media/image50.jpeg"/><Relationship Id="rId5" Type="http://schemas.openxmlformats.org/officeDocument/2006/relationships/image" Target="../media/image44.jpeg"/><Relationship Id="rId15" Type="http://schemas.openxmlformats.org/officeDocument/2006/relationships/image" Target="../media/image54.jpeg"/><Relationship Id="rId10" Type="http://schemas.openxmlformats.org/officeDocument/2006/relationships/image" Target="../media/image49.jpeg"/><Relationship Id="rId4" Type="http://schemas.openxmlformats.org/officeDocument/2006/relationships/image" Target="../media/image43.jpeg"/><Relationship Id="rId9" Type="http://schemas.openxmlformats.org/officeDocument/2006/relationships/image" Target="../media/image48.jpeg"/><Relationship Id="rId14" Type="http://schemas.openxmlformats.org/officeDocument/2006/relationships/image" Target="../media/image53.jpeg"/></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33.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56.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3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3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6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67.png"/><Relationship Id="rId4" Type="http://schemas.openxmlformats.org/officeDocument/2006/relationships/image" Target="../media/image21.png"/><Relationship Id="rId9" Type="http://schemas.openxmlformats.org/officeDocument/2006/relationships/image" Target="../media/image66.png"/></Relationships>
</file>

<file path=ppt/slides/_rels/slide36.xml.rels><?xml version="1.0" encoding="UTF-8" standalone="yes"?>
<Relationships xmlns="http://schemas.openxmlformats.org/package/2006/relationships"><Relationship Id="rId8" Type="http://schemas.openxmlformats.org/officeDocument/2006/relationships/image" Target="../media/image73.jpeg"/><Relationship Id="rId13" Type="http://schemas.openxmlformats.org/officeDocument/2006/relationships/image" Target="../media/image78.jpeg"/><Relationship Id="rId18" Type="http://schemas.openxmlformats.org/officeDocument/2006/relationships/image" Target="../media/image83.jpeg"/><Relationship Id="rId3" Type="http://schemas.openxmlformats.org/officeDocument/2006/relationships/image" Target="../media/image68.jpeg"/><Relationship Id="rId7" Type="http://schemas.openxmlformats.org/officeDocument/2006/relationships/image" Target="../media/image72.jpeg"/><Relationship Id="rId12" Type="http://schemas.openxmlformats.org/officeDocument/2006/relationships/image" Target="../media/image77.jpeg"/><Relationship Id="rId17" Type="http://schemas.openxmlformats.org/officeDocument/2006/relationships/image" Target="../media/image82.jpeg"/><Relationship Id="rId2" Type="http://schemas.openxmlformats.org/officeDocument/2006/relationships/notesSlide" Target="../notesSlides/notesSlide12.xml"/><Relationship Id="rId16" Type="http://schemas.openxmlformats.org/officeDocument/2006/relationships/image" Target="../media/image81.jpeg"/><Relationship Id="rId20" Type="http://schemas.openxmlformats.org/officeDocument/2006/relationships/image" Target="../media/image85.jpeg"/><Relationship Id="rId1" Type="http://schemas.openxmlformats.org/officeDocument/2006/relationships/slideLayout" Target="../slideLayouts/slideLayout7.xml"/><Relationship Id="rId6" Type="http://schemas.openxmlformats.org/officeDocument/2006/relationships/image" Target="../media/image71.jpeg"/><Relationship Id="rId11" Type="http://schemas.openxmlformats.org/officeDocument/2006/relationships/image" Target="../media/image76.jpeg"/><Relationship Id="rId5" Type="http://schemas.openxmlformats.org/officeDocument/2006/relationships/image" Target="../media/image70.jpeg"/><Relationship Id="rId15" Type="http://schemas.openxmlformats.org/officeDocument/2006/relationships/image" Target="../media/image80.jpeg"/><Relationship Id="rId10" Type="http://schemas.openxmlformats.org/officeDocument/2006/relationships/image" Target="../media/image75.jpeg"/><Relationship Id="rId19" Type="http://schemas.openxmlformats.org/officeDocument/2006/relationships/image" Target="../media/image84.jpeg"/><Relationship Id="rId4" Type="http://schemas.openxmlformats.org/officeDocument/2006/relationships/image" Target="../media/image69.jpeg"/><Relationship Id="rId9" Type="http://schemas.openxmlformats.org/officeDocument/2006/relationships/image" Target="../media/image74.jpeg"/><Relationship Id="rId14" Type="http://schemas.openxmlformats.org/officeDocument/2006/relationships/image" Target="../media/image79.jpeg"/></Relationships>
</file>

<file path=ppt/slides/_rels/slide37.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5.jpeg"/></Relationships>
</file>

<file path=ppt/slides/_rels/slide38.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90.gif"/><Relationship Id="rId5" Type="http://schemas.openxmlformats.org/officeDocument/2006/relationships/image" Target="../media/image89.gif"/><Relationship Id="rId4" Type="http://schemas.openxmlformats.org/officeDocument/2006/relationships/image" Target="../media/image88.jpeg"/></Relationships>
</file>

<file path=ppt/slides/_rels/slide3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2996952"/>
            <a:ext cx="7772400" cy="2471587"/>
          </a:xfrm>
        </p:spPr>
        <p:txBody>
          <a:bodyPr>
            <a:normAutofit/>
          </a:bodyPr>
          <a:lstStyle/>
          <a:p>
            <a:r>
              <a:rPr lang="es-CO" b="1" dirty="0" smtClean="0"/>
              <a:t/>
            </a:r>
            <a:br>
              <a:rPr lang="es-CO" b="1" dirty="0" smtClean="0"/>
            </a:br>
            <a:r>
              <a:rPr lang="es-CO" b="1" i="1" dirty="0" smtClean="0"/>
              <a:t>LOS GERMINADOS</a:t>
            </a:r>
            <a:r>
              <a:rPr lang="es-CO" dirty="0"/>
              <a:t/>
            </a:r>
            <a:br>
              <a:rPr lang="es-CO" dirty="0"/>
            </a:br>
            <a:endParaRPr lang="es-CO" b="1" dirty="0"/>
          </a:p>
        </p:txBody>
      </p:sp>
      <p:sp>
        <p:nvSpPr>
          <p:cNvPr id="3" name="2 Subtítulo"/>
          <p:cNvSpPr>
            <a:spLocks noGrp="1"/>
          </p:cNvSpPr>
          <p:nvPr>
            <p:ph type="subTitle" idx="1"/>
          </p:nvPr>
        </p:nvSpPr>
        <p:spPr>
          <a:xfrm>
            <a:off x="256297" y="4869160"/>
            <a:ext cx="8673008" cy="1224136"/>
          </a:xfrm>
        </p:spPr>
        <p:txBody>
          <a:bodyPr>
            <a:normAutofit/>
          </a:bodyPr>
          <a:lstStyle/>
          <a:p>
            <a:pPr algn="r"/>
            <a:endParaRPr lang="es-CO" sz="1800" b="1" i="1" dirty="0"/>
          </a:p>
          <a:p>
            <a:pPr algn="r"/>
            <a:r>
              <a:rPr lang="es-CO" sz="2100" b="1" i="1" dirty="0" smtClean="0"/>
              <a:t>Beatriz Alina Botero Mejía</a:t>
            </a:r>
          </a:p>
        </p:txBody>
      </p:sp>
      <p:pic>
        <p:nvPicPr>
          <p:cNvPr id="6" name="Picture 2" descr="D:\Germinados y otros\GERMINADOS\GIRASOL\P8050613.JPG"/>
          <p:cNvPicPr/>
          <p:nvPr/>
        </p:nvPicPr>
        <p:blipFill rotWithShape="1">
          <a:blip r:embed="rId2">
            <a:extLst>
              <a:ext uri="{28A0092B-C50C-407E-A947-70E740481C1C}">
                <a14:useLocalDpi xmlns:a14="http://schemas.microsoft.com/office/drawing/2010/main" val="0"/>
              </a:ext>
            </a:extLst>
          </a:blip>
          <a:srcRect t="21347" b="37308"/>
          <a:stretch/>
        </p:blipFill>
        <p:spPr bwMode="auto">
          <a:xfrm>
            <a:off x="251520" y="260648"/>
            <a:ext cx="8640960" cy="259228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87548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60648"/>
            <a:ext cx="8229600" cy="504056"/>
          </a:xfrm>
        </p:spPr>
        <p:txBody>
          <a:bodyPr>
            <a:normAutofit/>
          </a:bodyPr>
          <a:lstStyle/>
          <a:p>
            <a:r>
              <a:rPr lang="es-CO" sz="1400" b="1" i="1" dirty="0"/>
              <a:t>Fase I: Estado del arte de los Germinados en la academia del Norte de Santander</a:t>
            </a:r>
            <a:endParaRPr lang="es-CO" sz="1400" dirty="0">
              <a:solidFill>
                <a:schemeClr val="tx2"/>
              </a:solidFill>
            </a:endParaRPr>
          </a:p>
        </p:txBody>
      </p:sp>
      <p:sp>
        <p:nvSpPr>
          <p:cNvPr id="7" name="6 Marcador de texto"/>
          <p:cNvSpPr>
            <a:spLocks noGrp="1"/>
          </p:cNvSpPr>
          <p:nvPr>
            <p:ph type="body" sz="quarter" idx="3"/>
          </p:nvPr>
        </p:nvSpPr>
        <p:spPr>
          <a:xfrm>
            <a:off x="179512" y="1145068"/>
            <a:ext cx="8712968" cy="5380276"/>
          </a:xfrm>
        </p:spPr>
        <p:txBody>
          <a:bodyPr>
            <a:normAutofit/>
          </a:bodyPr>
          <a:lstStyle/>
          <a:p>
            <a:r>
              <a:rPr lang="es-CO" sz="3200" b="1" dirty="0" smtClean="0"/>
              <a:t> </a:t>
            </a:r>
            <a:r>
              <a:rPr lang="es-CO" b="1" dirty="0">
                <a:solidFill>
                  <a:schemeClr val="tx1"/>
                </a:solidFill>
              </a:rPr>
              <a:t>Áreas de las ciencias que se relacionan con los Germinados</a:t>
            </a:r>
            <a:endParaRPr lang="es-CO" dirty="0">
              <a:solidFill>
                <a:schemeClr val="tx1"/>
              </a:solidFill>
            </a:endParaRPr>
          </a:p>
          <a:p>
            <a:pPr algn="just"/>
            <a:r>
              <a:rPr lang="es-CO" dirty="0" smtClean="0">
                <a:solidFill>
                  <a:schemeClr val="tx1"/>
                </a:solidFill>
              </a:rPr>
              <a:t>  Medio </a:t>
            </a:r>
            <a:r>
              <a:rPr lang="es-CO" dirty="0">
                <a:solidFill>
                  <a:schemeClr val="tx1"/>
                </a:solidFill>
              </a:rPr>
              <a:t>Ambiente                                   </a:t>
            </a:r>
            <a:endParaRPr lang="es-CO" dirty="0" smtClean="0">
              <a:solidFill>
                <a:schemeClr val="tx1"/>
              </a:solidFill>
            </a:endParaRPr>
          </a:p>
          <a:p>
            <a:pPr algn="just"/>
            <a:r>
              <a:rPr lang="es-CO" dirty="0" smtClean="0">
                <a:solidFill>
                  <a:schemeClr val="tx1"/>
                </a:solidFill>
              </a:rPr>
              <a:t>  Ciencias </a:t>
            </a:r>
            <a:r>
              <a:rPr lang="es-CO" dirty="0">
                <a:solidFill>
                  <a:schemeClr val="tx1"/>
                </a:solidFill>
              </a:rPr>
              <a:t>Agrarias</a:t>
            </a:r>
          </a:p>
          <a:p>
            <a:pPr algn="just"/>
            <a:r>
              <a:rPr lang="es-CO" dirty="0">
                <a:solidFill>
                  <a:schemeClr val="tx1"/>
                </a:solidFill>
              </a:rPr>
              <a:t>  </a:t>
            </a:r>
            <a:r>
              <a:rPr lang="es-CO" dirty="0" smtClean="0">
                <a:solidFill>
                  <a:schemeClr val="tx1"/>
                </a:solidFill>
              </a:rPr>
              <a:t>Nutrición </a:t>
            </a:r>
            <a:r>
              <a:rPr lang="es-CO" dirty="0">
                <a:solidFill>
                  <a:schemeClr val="tx1"/>
                </a:solidFill>
              </a:rPr>
              <a:t>y Dietética        </a:t>
            </a:r>
            <a:r>
              <a:rPr lang="es-CO" dirty="0" smtClean="0">
                <a:solidFill>
                  <a:schemeClr val="tx1"/>
                </a:solidFill>
              </a:rPr>
              <a:t> </a:t>
            </a:r>
          </a:p>
          <a:p>
            <a:pPr algn="just"/>
            <a:r>
              <a:rPr lang="es-CO" dirty="0">
                <a:solidFill>
                  <a:schemeClr val="tx1"/>
                </a:solidFill>
              </a:rPr>
              <a:t> </a:t>
            </a:r>
            <a:r>
              <a:rPr lang="es-CO" dirty="0" smtClean="0">
                <a:solidFill>
                  <a:schemeClr val="tx1"/>
                </a:solidFill>
              </a:rPr>
              <a:t> Zootecnia </a:t>
            </a:r>
            <a:r>
              <a:rPr lang="es-CO" dirty="0">
                <a:solidFill>
                  <a:schemeClr val="tx1"/>
                </a:solidFill>
              </a:rPr>
              <a:t>y Medicina Veterinaria</a:t>
            </a:r>
          </a:p>
          <a:p>
            <a:pPr algn="just"/>
            <a:r>
              <a:rPr lang="es-CO" dirty="0">
                <a:solidFill>
                  <a:schemeClr val="tx1"/>
                </a:solidFill>
              </a:rPr>
              <a:t>  </a:t>
            </a:r>
            <a:r>
              <a:rPr lang="es-CO" dirty="0" smtClean="0">
                <a:solidFill>
                  <a:schemeClr val="tx1"/>
                </a:solidFill>
              </a:rPr>
              <a:t>Medicina                         </a:t>
            </a:r>
          </a:p>
          <a:p>
            <a:pPr algn="just"/>
            <a:r>
              <a:rPr lang="es-CO" dirty="0" smtClean="0">
                <a:solidFill>
                  <a:schemeClr val="tx1"/>
                </a:solidFill>
              </a:rPr>
              <a:t>  Microbiología</a:t>
            </a:r>
            <a:r>
              <a:rPr lang="es-CO" dirty="0">
                <a:solidFill>
                  <a:schemeClr val="tx1"/>
                </a:solidFill>
              </a:rPr>
              <a:t>, Química, Bacteriología y Laboratorio Químico</a:t>
            </a:r>
            <a:r>
              <a:rPr lang="es-CO" dirty="0" smtClean="0">
                <a:solidFill>
                  <a:schemeClr val="tx1"/>
                </a:solidFill>
              </a:rPr>
              <a:t>.</a:t>
            </a:r>
          </a:p>
          <a:p>
            <a:pPr lvl="0" algn="just"/>
            <a:r>
              <a:rPr lang="es-CO" dirty="0">
                <a:solidFill>
                  <a:schemeClr val="tx1"/>
                </a:solidFill>
              </a:rPr>
              <a:t> </a:t>
            </a:r>
            <a:r>
              <a:rPr lang="es-CO" dirty="0" smtClean="0">
                <a:solidFill>
                  <a:schemeClr val="tx1"/>
                </a:solidFill>
              </a:rPr>
              <a:t> </a:t>
            </a:r>
            <a:r>
              <a:rPr lang="es-CO" dirty="0">
                <a:solidFill>
                  <a:schemeClr val="tx1"/>
                </a:solidFill>
              </a:rPr>
              <a:t>Emprenderismo, Administración de Empresas, Mercadotecnia</a:t>
            </a:r>
            <a:r>
              <a:rPr lang="es-CO" dirty="0" smtClean="0"/>
              <a:t>.</a:t>
            </a:r>
          </a:p>
          <a:p>
            <a:pPr lvl="0" algn="just"/>
            <a:r>
              <a:rPr lang="es-CO" dirty="0" smtClean="0">
                <a:solidFill>
                  <a:schemeClr val="tx1"/>
                </a:solidFill>
              </a:rPr>
              <a:t>  </a:t>
            </a:r>
            <a:r>
              <a:rPr lang="es-CO" dirty="0">
                <a:solidFill>
                  <a:schemeClr val="tx1"/>
                </a:solidFill>
              </a:rPr>
              <a:t>Sociología </a:t>
            </a:r>
            <a:endParaRPr lang="es-CO" dirty="0"/>
          </a:p>
          <a:p>
            <a:endParaRPr lang="es-CO" dirty="0"/>
          </a:p>
        </p:txBody>
      </p:sp>
      <p:sp>
        <p:nvSpPr>
          <p:cNvPr id="2" name="1 Rectángulo"/>
          <p:cNvSpPr/>
          <p:nvPr/>
        </p:nvSpPr>
        <p:spPr>
          <a:xfrm>
            <a:off x="3563888" y="683404"/>
            <a:ext cx="1956754" cy="461665"/>
          </a:xfrm>
          <a:prstGeom prst="rect">
            <a:avLst/>
          </a:prstGeom>
        </p:spPr>
        <p:txBody>
          <a:bodyPr wrap="none">
            <a:spAutoFit/>
          </a:bodyPr>
          <a:lstStyle/>
          <a:p>
            <a:r>
              <a:rPr lang="es-CO" sz="2400" b="1" dirty="0"/>
              <a:t>RESULTADOS</a:t>
            </a:r>
            <a:endParaRPr lang="es-CO" sz="2400" dirty="0"/>
          </a:p>
        </p:txBody>
      </p:sp>
    </p:spTree>
    <p:extLst>
      <p:ext uri="{BB962C8B-B14F-4D97-AF65-F5344CB8AC3E}">
        <p14:creationId xmlns:p14="http://schemas.microsoft.com/office/powerpoint/2010/main" val="240016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down)">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wipe(down)">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wipe(down)">
                                      <p:cBhvr>
                                        <p:cTn id="22" dur="500"/>
                                        <p:tgtEl>
                                          <p:spTgt spid="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wipe(down)">
                                      <p:cBhvr>
                                        <p:cTn id="27" dur="5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wipe(down)">
                                      <p:cBhvr>
                                        <p:cTn id="32" dur="500"/>
                                        <p:tgtEl>
                                          <p:spTgt spid="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wipe(down)">
                                      <p:cBhvr>
                                        <p:cTn id="37" dur="500"/>
                                        <p:tgtEl>
                                          <p:spTgt spid="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wipe(down)">
                                      <p:cBhvr>
                                        <p:cTn id="42"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1" y="260648"/>
            <a:ext cx="9036495" cy="792088"/>
          </a:xfrm>
        </p:spPr>
        <p:txBody>
          <a:bodyPr>
            <a:normAutofit/>
          </a:bodyPr>
          <a:lstStyle/>
          <a:p>
            <a:r>
              <a:rPr lang="es-CO" sz="1400" b="1" i="1" dirty="0"/>
              <a:t>Fase I: Estado del arte de los Germinados en la academia del Norte de Santander</a:t>
            </a:r>
            <a:r>
              <a:rPr lang="es-CO" sz="1200" b="1" i="1" dirty="0" smtClean="0"/>
              <a:t/>
            </a:r>
            <a:br>
              <a:rPr lang="es-CO" sz="1200" b="1" i="1" dirty="0" smtClean="0"/>
            </a:br>
            <a:r>
              <a:rPr lang="es-CO" sz="2400" b="1" dirty="0" smtClean="0">
                <a:solidFill>
                  <a:schemeClr val="tx1"/>
                </a:solidFill>
              </a:rPr>
              <a:t>RESULTADOS</a:t>
            </a:r>
            <a:endParaRPr lang="es-CO" sz="2400" dirty="0">
              <a:solidFill>
                <a:schemeClr val="tx1"/>
              </a:solidFill>
            </a:endParaRPr>
          </a:p>
        </p:txBody>
      </p:sp>
      <p:pic>
        <p:nvPicPr>
          <p:cNvPr id="4" name="3 Imagen"/>
          <p:cNvPicPr/>
          <p:nvPr/>
        </p:nvPicPr>
        <p:blipFill rotWithShape="1">
          <a:blip r:embed="rId2"/>
          <a:srcRect l="1826" t="13689" r="29950" b="15777"/>
          <a:stretch/>
        </p:blipFill>
        <p:spPr bwMode="auto">
          <a:xfrm>
            <a:off x="238398" y="1124744"/>
            <a:ext cx="8712968" cy="5616624"/>
          </a:xfrm>
          <a:prstGeom prst="rect">
            <a:avLst/>
          </a:prstGeom>
          <a:ln>
            <a:noFill/>
          </a:ln>
          <a:extLst>
            <a:ext uri="{53640926-AAD7-44D8-BBD7-CCE9431645EC}">
              <a14:shadowObscured xmlns:a14="http://schemas.microsoft.com/office/drawing/2010/main"/>
            </a:ext>
          </a:extLst>
        </p:spPr>
      </p:pic>
      <p:sp>
        <p:nvSpPr>
          <p:cNvPr id="2" name="1 Rectángulo"/>
          <p:cNvSpPr/>
          <p:nvPr/>
        </p:nvSpPr>
        <p:spPr>
          <a:xfrm>
            <a:off x="22882" y="4581128"/>
            <a:ext cx="2316870" cy="1015663"/>
          </a:xfrm>
          <a:prstGeom prst="rect">
            <a:avLst/>
          </a:prstGeom>
        </p:spPr>
        <p:txBody>
          <a:bodyPr wrap="square">
            <a:spAutoFit/>
          </a:bodyPr>
          <a:lstStyle/>
          <a:p>
            <a:r>
              <a:rPr lang="es-CO" sz="1200" b="1" dirty="0"/>
              <a:t>LA INTERDISCIPLINARIEDAD </a:t>
            </a:r>
            <a:endParaRPr lang="es-CO" sz="1200" b="1" dirty="0" smtClean="0"/>
          </a:p>
          <a:p>
            <a:r>
              <a:rPr lang="es-CO" sz="1200" b="1" dirty="0" smtClean="0"/>
              <a:t>JUEGA </a:t>
            </a:r>
            <a:r>
              <a:rPr lang="es-CO" sz="1200" b="1" dirty="0"/>
              <a:t>UN PAPEL MUY </a:t>
            </a:r>
          </a:p>
          <a:p>
            <a:r>
              <a:rPr lang="es-CO" sz="1200" b="1" dirty="0"/>
              <a:t>IMPORTANTE EN EL </a:t>
            </a:r>
            <a:endParaRPr lang="es-CO" sz="1200" b="1" dirty="0" smtClean="0"/>
          </a:p>
          <a:p>
            <a:r>
              <a:rPr lang="es-CO" sz="1200" b="1" dirty="0" smtClean="0"/>
              <a:t>DESARROLLO </a:t>
            </a:r>
            <a:r>
              <a:rPr lang="es-CO" sz="1200" b="1" dirty="0"/>
              <a:t>DE CUALQUIERA </a:t>
            </a:r>
          </a:p>
          <a:p>
            <a:r>
              <a:rPr lang="es-CO" sz="1200" b="1" dirty="0"/>
              <a:t>DE LAS INVESTIGACIONES</a:t>
            </a:r>
          </a:p>
        </p:txBody>
      </p:sp>
    </p:spTree>
    <p:extLst>
      <p:ext uri="{BB962C8B-B14F-4D97-AF65-F5344CB8AC3E}">
        <p14:creationId xmlns:p14="http://schemas.microsoft.com/office/powerpoint/2010/main" val="270894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338138"/>
            <a:ext cx="9144000" cy="642937"/>
          </a:xfrm>
        </p:spPr>
        <p:txBody>
          <a:bodyPr>
            <a:normAutofit fontScale="90000"/>
          </a:bodyPr>
          <a:lstStyle/>
          <a:p>
            <a:r>
              <a:rPr lang="es-CO" sz="1600" b="1" i="1" dirty="0"/>
              <a:t>Fase I: Estado del arte de los Germinados en la academia del Norte de Santander</a:t>
            </a:r>
            <a:r>
              <a:rPr lang="es-CO" sz="1200" b="1" i="1" dirty="0" smtClean="0"/>
              <a:t/>
            </a:r>
            <a:br>
              <a:rPr lang="es-CO" sz="1200" b="1" i="1" dirty="0" smtClean="0"/>
            </a:br>
            <a:r>
              <a:rPr lang="es-CO" sz="2700" b="1" dirty="0" smtClean="0">
                <a:solidFill>
                  <a:schemeClr val="tx1"/>
                </a:solidFill>
              </a:rPr>
              <a:t>RESULTADOS</a:t>
            </a:r>
            <a:endParaRPr lang="es-CO" sz="2700" dirty="0">
              <a:solidFill>
                <a:schemeClr val="tx1"/>
              </a:solidFill>
            </a:endParaRPr>
          </a:p>
        </p:txBody>
      </p:sp>
      <p:pic>
        <p:nvPicPr>
          <p:cNvPr id="4" name="3 Imagen"/>
          <p:cNvPicPr/>
          <p:nvPr/>
        </p:nvPicPr>
        <p:blipFill rotWithShape="1">
          <a:blip r:embed="rId2"/>
          <a:srcRect l="4826" t="14385" r="33341" b="34803"/>
          <a:stretch/>
        </p:blipFill>
        <p:spPr bwMode="auto">
          <a:xfrm>
            <a:off x="251520" y="1196752"/>
            <a:ext cx="8784976" cy="547260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610740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913"/>
            <a:ext cx="9144000" cy="936625"/>
          </a:xfrm>
        </p:spPr>
        <p:txBody>
          <a:bodyPr>
            <a:normAutofit/>
          </a:bodyPr>
          <a:lstStyle/>
          <a:p>
            <a:r>
              <a:rPr lang="es-CO" sz="1400" b="1" i="1" dirty="0"/>
              <a:t>Fase I: Estado del arte de los Germinados en la academia del Norte de Santander</a:t>
            </a:r>
            <a:r>
              <a:rPr lang="es-CO" sz="1200" b="1" i="1" dirty="0" smtClean="0"/>
              <a:t/>
            </a:r>
            <a:br>
              <a:rPr lang="es-CO" sz="1200" b="1" i="1" dirty="0" smtClean="0"/>
            </a:br>
            <a:r>
              <a:rPr lang="es-CO" sz="2400" b="1" dirty="0" smtClean="0">
                <a:solidFill>
                  <a:schemeClr val="tx1"/>
                </a:solidFill>
              </a:rPr>
              <a:t>RESULTADOS</a:t>
            </a:r>
            <a:endParaRPr lang="es-CO" sz="2400" b="1" dirty="0">
              <a:solidFill>
                <a:schemeClr val="tx1"/>
              </a:solidFill>
            </a:endParaRPr>
          </a:p>
        </p:txBody>
      </p:sp>
      <p:sp>
        <p:nvSpPr>
          <p:cNvPr id="9" name="8 Marcador de texto"/>
          <p:cNvSpPr>
            <a:spLocks noGrp="1"/>
          </p:cNvSpPr>
          <p:nvPr>
            <p:ph type="body" idx="4294967295"/>
          </p:nvPr>
        </p:nvSpPr>
        <p:spPr>
          <a:xfrm>
            <a:off x="0" y="1124745"/>
            <a:ext cx="5076056" cy="648072"/>
          </a:xfrm>
        </p:spPr>
        <p:txBody>
          <a:bodyPr>
            <a:normAutofit fontScale="92500" lnSpcReduction="20000"/>
          </a:bodyPr>
          <a:lstStyle/>
          <a:p>
            <a:pPr marL="0" indent="0" algn="ctr">
              <a:buNone/>
            </a:pPr>
            <a:r>
              <a:rPr lang="es-CO" sz="1600" b="1" dirty="0"/>
              <a:t> </a:t>
            </a:r>
            <a:r>
              <a:rPr lang="es-CO" sz="1600" b="1" dirty="0" smtClean="0"/>
              <a:t>         </a:t>
            </a:r>
            <a:r>
              <a:rPr lang="es-CO" sz="2000" b="1" dirty="0" smtClean="0">
                <a:solidFill>
                  <a:schemeClr val="tx1"/>
                </a:solidFill>
              </a:rPr>
              <a:t>Materiales </a:t>
            </a:r>
            <a:r>
              <a:rPr lang="es-CO" sz="2000" b="1" dirty="0">
                <a:solidFill>
                  <a:schemeClr val="tx1"/>
                </a:solidFill>
              </a:rPr>
              <a:t>e insumos que </a:t>
            </a:r>
            <a:r>
              <a:rPr lang="es-CO" sz="2000" b="1" dirty="0" smtClean="0">
                <a:solidFill>
                  <a:schemeClr val="tx1"/>
                </a:solidFill>
              </a:rPr>
              <a:t>requiere</a:t>
            </a:r>
          </a:p>
          <a:p>
            <a:pPr marL="0" indent="0" algn="ctr">
              <a:buNone/>
            </a:pPr>
            <a:r>
              <a:rPr lang="es-CO" sz="2000" b="1" dirty="0" smtClean="0">
                <a:solidFill>
                  <a:schemeClr val="tx1"/>
                </a:solidFill>
              </a:rPr>
              <a:t> </a:t>
            </a:r>
            <a:r>
              <a:rPr lang="es-CO" sz="2000" b="1" dirty="0">
                <a:solidFill>
                  <a:schemeClr val="tx1"/>
                </a:solidFill>
              </a:rPr>
              <a:t>la producción de </a:t>
            </a:r>
            <a:r>
              <a:rPr lang="es-CO" sz="2000" b="1" dirty="0" smtClean="0">
                <a:solidFill>
                  <a:schemeClr val="tx1"/>
                </a:solidFill>
              </a:rPr>
              <a:t>Germinados</a:t>
            </a:r>
            <a:endParaRPr lang="es-CO" sz="2000" b="1" dirty="0">
              <a:solidFill>
                <a:schemeClr val="tx1"/>
              </a:solidFill>
            </a:endParaRPr>
          </a:p>
        </p:txBody>
      </p:sp>
      <p:sp>
        <p:nvSpPr>
          <p:cNvPr id="2" name="1 Marcador de contenido"/>
          <p:cNvSpPr>
            <a:spLocks noGrp="1"/>
          </p:cNvSpPr>
          <p:nvPr>
            <p:ph sz="half" idx="4294967295"/>
          </p:nvPr>
        </p:nvSpPr>
        <p:spPr>
          <a:xfrm>
            <a:off x="107504" y="1989138"/>
            <a:ext cx="4896544" cy="4679950"/>
          </a:xfrm>
        </p:spPr>
        <p:txBody>
          <a:bodyPr>
            <a:normAutofit fontScale="92500" lnSpcReduction="20000"/>
          </a:bodyPr>
          <a:lstStyle/>
          <a:p>
            <a:endParaRPr lang="es-CO" sz="900" dirty="0" smtClean="0"/>
          </a:p>
          <a:p>
            <a:endParaRPr lang="es-CO" sz="900" dirty="0"/>
          </a:p>
          <a:p>
            <a:endParaRPr lang="es-CO" dirty="0" smtClean="0"/>
          </a:p>
          <a:p>
            <a:endParaRPr lang="es-CO" dirty="0"/>
          </a:p>
          <a:p>
            <a:endParaRPr lang="es-CO" dirty="0" smtClean="0"/>
          </a:p>
          <a:p>
            <a:pPr marL="0" indent="0">
              <a:buNone/>
            </a:pPr>
            <a:r>
              <a:rPr lang="es-CO" sz="1800" b="1" dirty="0" smtClean="0"/>
              <a:t>  </a:t>
            </a:r>
            <a:r>
              <a:rPr lang="es-CO" sz="1500" b="1" dirty="0" smtClean="0">
                <a:solidFill>
                  <a:schemeClr val="tx1"/>
                </a:solidFill>
              </a:rPr>
              <a:t>Frasco De Vidrio                     Tul                                Caucho</a:t>
            </a:r>
            <a:endParaRPr lang="es-CO" sz="1500" dirty="0">
              <a:solidFill>
                <a:schemeClr val="tx1"/>
              </a:solidFill>
            </a:endParaRPr>
          </a:p>
          <a:p>
            <a:pPr marL="0" indent="0">
              <a:buNone/>
            </a:pPr>
            <a:r>
              <a:rPr lang="es-CO" b="1" dirty="0"/>
              <a:t> </a:t>
            </a:r>
            <a:endParaRPr lang="es-CO" dirty="0"/>
          </a:p>
          <a:p>
            <a:pPr marL="0" indent="0">
              <a:buNone/>
            </a:pPr>
            <a:r>
              <a:rPr lang="es-CO" b="1" dirty="0"/>
              <a:t> </a:t>
            </a:r>
            <a:endParaRPr lang="es-CO" dirty="0"/>
          </a:p>
          <a:p>
            <a:pPr marL="0" indent="0">
              <a:buNone/>
            </a:pPr>
            <a:r>
              <a:rPr lang="es-CO" b="1" dirty="0"/>
              <a:t>               </a:t>
            </a:r>
            <a:endParaRPr lang="es-CO" b="1" dirty="0" smtClean="0"/>
          </a:p>
          <a:p>
            <a:pPr marL="0" indent="0">
              <a:buNone/>
            </a:pPr>
            <a:endParaRPr lang="es-CO" b="1" dirty="0"/>
          </a:p>
          <a:p>
            <a:pPr marL="0" indent="0">
              <a:buNone/>
            </a:pPr>
            <a:r>
              <a:rPr lang="es-CO" sz="1500" b="1" dirty="0" smtClean="0"/>
              <a:t>            </a:t>
            </a:r>
            <a:r>
              <a:rPr lang="es-CO" sz="1500" b="1" dirty="0" smtClean="0">
                <a:solidFill>
                  <a:schemeClr val="tx1"/>
                </a:solidFill>
              </a:rPr>
              <a:t>Bandejas                 Humus Lombriz            Semilla orgánica</a:t>
            </a:r>
          </a:p>
          <a:p>
            <a:pPr marL="0" indent="0">
              <a:buNone/>
            </a:pPr>
            <a:r>
              <a:rPr lang="es-CO" sz="1500" b="1" dirty="0" smtClean="0">
                <a:solidFill>
                  <a:schemeClr val="tx1"/>
                </a:solidFill>
              </a:rPr>
              <a:t>                                                  Californiana                   y/o sin tratar</a:t>
            </a:r>
          </a:p>
          <a:p>
            <a:pPr marL="0" indent="0">
              <a:buNone/>
            </a:pPr>
            <a:endParaRPr lang="es-CO" sz="1600" dirty="0" smtClean="0"/>
          </a:p>
          <a:p>
            <a:pPr marL="0" indent="0">
              <a:buNone/>
            </a:pPr>
            <a:r>
              <a:rPr lang="es-CO" sz="1800" dirty="0" smtClean="0">
                <a:solidFill>
                  <a:schemeClr val="tx1"/>
                </a:solidFill>
              </a:rPr>
              <a:t>Para </a:t>
            </a:r>
            <a:r>
              <a:rPr lang="es-CO" sz="1800" dirty="0">
                <a:solidFill>
                  <a:schemeClr val="tx1"/>
                </a:solidFill>
              </a:rPr>
              <a:t>el consumo en el hogar de unas 4 a 6 personas, se requieren más o menos entre unos 3 y 5 frascos de vidrio, unas 6 bandejas, medio metro de tul, unos 5 cauchos y unos 10 kilos de humus. </a:t>
            </a:r>
          </a:p>
        </p:txBody>
      </p:sp>
      <p:sp>
        <p:nvSpPr>
          <p:cNvPr id="10" name="9 Marcador de texto"/>
          <p:cNvSpPr>
            <a:spLocks noGrp="1"/>
          </p:cNvSpPr>
          <p:nvPr>
            <p:ph type="body" sz="quarter" idx="4294967295"/>
          </p:nvPr>
        </p:nvSpPr>
        <p:spPr>
          <a:xfrm>
            <a:off x="5220072" y="1124744"/>
            <a:ext cx="3744416" cy="846931"/>
          </a:xfrm>
        </p:spPr>
        <p:txBody>
          <a:bodyPr>
            <a:normAutofit fontScale="92500" lnSpcReduction="20000"/>
          </a:bodyPr>
          <a:lstStyle/>
          <a:p>
            <a:r>
              <a:rPr lang="es-CO" sz="1600" b="1" dirty="0" smtClean="0">
                <a:solidFill>
                  <a:schemeClr val="tx1"/>
                </a:solidFill>
              </a:rPr>
              <a:t> </a:t>
            </a:r>
            <a:r>
              <a:rPr lang="es-CO" sz="2000" b="1" dirty="0" smtClean="0">
                <a:solidFill>
                  <a:schemeClr val="tx1"/>
                </a:solidFill>
              </a:rPr>
              <a:t>Existencias </a:t>
            </a:r>
            <a:r>
              <a:rPr lang="es-CO" sz="2000" b="1" dirty="0">
                <a:solidFill>
                  <a:schemeClr val="tx1"/>
                </a:solidFill>
              </a:rPr>
              <a:t>de semillas para la producción de Germinados en el Norte de Santander</a:t>
            </a:r>
            <a:endParaRPr lang="es-CO" sz="2000" dirty="0">
              <a:solidFill>
                <a:schemeClr val="tx1"/>
              </a:solidFill>
            </a:endParaRPr>
          </a:p>
        </p:txBody>
      </p:sp>
      <p:sp>
        <p:nvSpPr>
          <p:cNvPr id="11" name="10 Marcador de contenido"/>
          <p:cNvSpPr>
            <a:spLocks noGrp="1"/>
          </p:cNvSpPr>
          <p:nvPr>
            <p:ph sz="quarter" idx="4294967295"/>
          </p:nvPr>
        </p:nvSpPr>
        <p:spPr>
          <a:xfrm>
            <a:off x="5183188" y="1988841"/>
            <a:ext cx="3781300" cy="4680247"/>
          </a:xfrm>
        </p:spPr>
        <p:txBody>
          <a:bodyPr>
            <a:normAutofit fontScale="92500"/>
          </a:bodyPr>
          <a:lstStyle/>
          <a:p>
            <a:r>
              <a:rPr lang="es-CO" sz="1800" dirty="0"/>
              <a:t> </a:t>
            </a:r>
            <a:r>
              <a:rPr lang="es-CO" sz="1900" dirty="0">
                <a:solidFill>
                  <a:schemeClr val="tx1"/>
                </a:solidFill>
              </a:rPr>
              <a:t>Es común encontrar las siguientes semillas en las plazas de mercado o tiendas naturistas  en el Departamento: Trigo, Lentejas, Garbanzo, Amaranto, Quinua, Girasol (Para consumo humano). </a:t>
            </a:r>
          </a:p>
          <a:p>
            <a:r>
              <a:rPr lang="es-CO" sz="1900" dirty="0">
                <a:solidFill>
                  <a:schemeClr val="tx1"/>
                </a:solidFill>
              </a:rPr>
              <a:t>U</a:t>
            </a:r>
            <a:r>
              <a:rPr lang="es-CO" sz="1900" dirty="0" smtClean="0">
                <a:solidFill>
                  <a:schemeClr val="tx1"/>
                </a:solidFill>
              </a:rPr>
              <a:t>na </a:t>
            </a:r>
            <a:r>
              <a:rPr lang="es-CO" sz="1900" dirty="0">
                <a:solidFill>
                  <a:schemeClr val="tx1"/>
                </a:solidFill>
              </a:rPr>
              <a:t>vez que exista la necesidad se pueden perfectamente producir en el Departamento: Se trata de las semillas orgánicas de Alfalfa, Brócoli, Rábano y Fenogreco. </a:t>
            </a:r>
          </a:p>
          <a:p>
            <a:r>
              <a:rPr lang="es-CO" sz="1900" dirty="0" smtClean="0">
                <a:solidFill>
                  <a:schemeClr val="tx1"/>
                </a:solidFill>
              </a:rPr>
              <a:t>La </a:t>
            </a:r>
            <a:r>
              <a:rPr lang="es-CO" sz="1900" dirty="0">
                <a:solidFill>
                  <a:schemeClr val="tx1"/>
                </a:solidFill>
              </a:rPr>
              <a:t>semilla sin tratar de Alfalfa está siendo importada por Agrosemillas en Medellín y la de Frijol Mongo se consigue en Bogotá o </a:t>
            </a:r>
            <a:r>
              <a:rPr lang="es-CO" sz="1900" dirty="0" smtClean="0">
                <a:solidFill>
                  <a:schemeClr val="tx1"/>
                </a:solidFill>
              </a:rPr>
              <a:t>en el Tolima. </a:t>
            </a:r>
            <a:endParaRPr lang="es-CO" sz="1900" dirty="0">
              <a:solidFill>
                <a:schemeClr val="tx1"/>
              </a:solidFill>
            </a:endParaRPr>
          </a:p>
        </p:txBody>
      </p:sp>
      <p:pic>
        <p:nvPicPr>
          <p:cNvPr id="4" name="3 Imagen" descr="C:\Documents and Settings\ALINA\Mis documentos\GERMINADOS\CURSO GERMINADOS\FRASCO DE VIDRIO.JPG"/>
          <p:cNvPicPr/>
          <p:nvPr/>
        </p:nvPicPr>
        <p:blipFill>
          <a:blip r:embed="rId2" cstate="print"/>
          <a:srcRect/>
          <a:stretch>
            <a:fillRect/>
          </a:stretch>
        </p:blipFill>
        <p:spPr bwMode="auto">
          <a:xfrm>
            <a:off x="251520" y="1988841"/>
            <a:ext cx="1368152" cy="1135884"/>
          </a:xfrm>
          <a:prstGeom prst="rect">
            <a:avLst/>
          </a:prstGeom>
          <a:noFill/>
          <a:ln w="9525">
            <a:noFill/>
            <a:miter lim="800000"/>
            <a:headEnd/>
            <a:tailEnd/>
          </a:ln>
        </p:spPr>
      </p:pic>
      <p:pic>
        <p:nvPicPr>
          <p:cNvPr id="5" name="4 Imagen" descr="C:\Documents and Settings\ALINA\Mis documentos\GERMINADOS\CURSO GERMINADOS\TUL.JPG"/>
          <p:cNvPicPr/>
          <p:nvPr/>
        </p:nvPicPr>
        <p:blipFill>
          <a:blip r:embed="rId3" cstate="print"/>
          <a:srcRect/>
          <a:stretch>
            <a:fillRect/>
          </a:stretch>
        </p:blipFill>
        <p:spPr bwMode="auto">
          <a:xfrm>
            <a:off x="1810616" y="1988840"/>
            <a:ext cx="1468423" cy="1135885"/>
          </a:xfrm>
          <a:prstGeom prst="rect">
            <a:avLst/>
          </a:prstGeom>
          <a:noFill/>
          <a:ln w="9525">
            <a:noFill/>
            <a:miter lim="800000"/>
            <a:headEnd/>
            <a:tailEnd/>
          </a:ln>
        </p:spPr>
      </p:pic>
      <p:pic>
        <p:nvPicPr>
          <p:cNvPr id="6" name="5 Imagen" descr="C:\Documents and Settings\ALINA\Mis documentos\GERMINADOS\CURSO GERMINADOS\CAUCHITO.JPG"/>
          <p:cNvPicPr/>
          <p:nvPr/>
        </p:nvPicPr>
        <p:blipFill>
          <a:blip r:embed="rId4" cstate="print"/>
          <a:srcRect/>
          <a:stretch>
            <a:fillRect/>
          </a:stretch>
        </p:blipFill>
        <p:spPr bwMode="auto">
          <a:xfrm>
            <a:off x="3449662" y="1988840"/>
            <a:ext cx="1338362" cy="1135885"/>
          </a:xfrm>
          <a:prstGeom prst="rect">
            <a:avLst/>
          </a:prstGeom>
          <a:noFill/>
          <a:ln w="9525">
            <a:noFill/>
            <a:miter lim="800000"/>
            <a:headEnd/>
            <a:tailEnd/>
          </a:ln>
        </p:spPr>
      </p:pic>
      <p:pic>
        <p:nvPicPr>
          <p:cNvPr id="7" name="6 Imagen"/>
          <p:cNvPicPr/>
          <p:nvPr/>
        </p:nvPicPr>
        <p:blipFill>
          <a:blip r:embed="rId5" cstate="print"/>
          <a:srcRect t="5086" b="12809"/>
          <a:stretch>
            <a:fillRect/>
          </a:stretch>
        </p:blipFill>
        <p:spPr bwMode="auto">
          <a:xfrm>
            <a:off x="232768" y="3861048"/>
            <a:ext cx="1559096" cy="904830"/>
          </a:xfrm>
          <a:prstGeom prst="rect">
            <a:avLst/>
          </a:prstGeom>
          <a:noFill/>
          <a:ln w="9525">
            <a:noFill/>
            <a:miter lim="800000"/>
            <a:headEnd/>
            <a:tailEnd/>
          </a:ln>
        </p:spPr>
      </p:pic>
      <p:pic>
        <p:nvPicPr>
          <p:cNvPr id="8" name="7 Imagen"/>
          <p:cNvPicPr/>
          <p:nvPr/>
        </p:nvPicPr>
        <p:blipFill>
          <a:blip r:embed="rId6"/>
          <a:srcRect/>
          <a:stretch>
            <a:fillRect/>
          </a:stretch>
        </p:blipFill>
        <p:spPr bwMode="auto">
          <a:xfrm>
            <a:off x="1888521" y="3736515"/>
            <a:ext cx="1561141" cy="1012843"/>
          </a:xfrm>
          <a:prstGeom prst="rect">
            <a:avLst/>
          </a:prstGeom>
          <a:noFill/>
          <a:ln w="9525">
            <a:noFill/>
            <a:miter lim="800000"/>
            <a:headEnd/>
            <a:tailEnd/>
          </a:ln>
        </p:spPr>
      </p:pic>
      <p:pic>
        <p:nvPicPr>
          <p:cNvPr id="12" name="Picture 2" descr="F:\Germinados y otros\GERMINADOS\LENTEJA\P8190685.JPG"/>
          <p:cNvPicPr/>
          <p:nvPr/>
        </p:nvPicPr>
        <p:blipFill>
          <a:blip r:embed="rId7" cstate="print"/>
          <a:srcRect/>
          <a:stretch>
            <a:fillRect/>
          </a:stretch>
        </p:blipFill>
        <p:spPr bwMode="auto">
          <a:xfrm>
            <a:off x="3545081" y="3755221"/>
            <a:ext cx="1458967" cy="975430"/>
          </a:xfrm>
          <a:prstGeom prst="rect">
            <a:avLst/>
          </a:prstGeom>
          <a:noFill/>
          <a:ln w="9525">
            <a:noFill/>
            <a:miter lim="800000"/>
            <a:headEnd/>
            <a:tailEnd/>
          </a:ln>
        </p:spPr>
      </p:pic>
    </p:spTree>
    <p:extLst>
      <p:ext uri="{BB962C8B-B14F-4D97-AF65-F5344CB8AC3E}">
        <p14:creationId xmlns:p14="http://schemas.microsoft.com/office/powerpoint/2010/main" val="3064917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wipe(down)">
                                      <p:cBhvr>
                                        <p:cTn id="10" dur="500"/>
                                        <p:tgtEl>
                                          <p:spTgt spid="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Effect transition="in" filter="wipe(down)">
                                      <p:cBhvr>
                                        <p:cTn id="15" dur="500"/>
                                        <p:tgtEl>
                                          <p:spTgt spid="2">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par>
                                <p:cTn id="21" presetID="2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par>
                                <p:cTn id="24" presetID="22" presetClass="entr" presetSubtype="4"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animEffect transition="in" filter="wipe(down)">
                                      <p:cBhvr>
                                        <p:cTn id="31" dur="500"/>
                                        <p:tgtEl>
                                          <p:spTgt spid="2">
                                            <p:txEl>
                                              <p:pRg st="10" end="10"/>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2">
                                            <p:txEl>
                                              <p:pRg st="11" end="11"/>
                                            </p:txEl>
                                          </p:spTgt>
                                        </p:tgtEl>
                                        <p:attrNameLst>
                                          <p:attrName>style.visibility</p:attrName>
                                        </p:attrNameLst>
                                      </p:cBhvr>
                                      <p:to>
                                        <p:strVal val="visible"/>
                                      </p:to>
                                    </p:set>
                                    <p:animEffect transition="in" filter="wipe(down)">
                                      <p:cBhvr>
                                        <p:cTn id="34" dur="500"/>
                                        <p:tgtEl>
                                          <p:spTgt spid="2">
                                            <p:txEl>
                                              <p:pRg st="11" end="1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par>
                                <p:cTn id="40" presetID="22" presetClass="entr" presetSubtype="4"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par>
                                <p:cTn id="43" presetID="22" presetClass="entr" presetSubtype="4"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2">
                                            <p:txEl>
                                              <p:pRg st="13" end="13"/>
                                            </p:txEl>
                                          </p:spTgt>
                                        </p:tgtEl>
                                        <p:attrNameLst>
                                          <p:attrName>style.visibility</p:attrName>
                                        </p:attrNameLst>
                                      </p:cBhvr>
                                      <p:to>
                                        <p:strVal val="visible"/>
                                      </p:to>
                                    </p:set>
                                    <p:animEffect transition="in" filter="wipe(down)">
                                      <p:cBhvr>
                                        <p:cTn id="50" dur="500"/>
                                        <p:tgtEl>
                                          <p:spTgt spid="2">
                                            <p:txEl>
                                              <p:pRg st="13" end="1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10">
                                            <p:txEl>
                                              <p:pRg st="0" end="0"/>
                                            </p:txEl>
                                          </p:spTgt>
                                        </p:tgtEl>
                                        <p:attrNameLst>
                                          <p:attrName>style.visibility</p:attrName>
                                        </p:attrNameLst>
                                      </p:cBhvr>
                                      <p:to>
                                        <p:strVal val="visible"/>
                                      </p:to>
                                    </p:set>
                                    <p:animEffect transition="in" filter="wipe(down)">
                                      <p:cBhvr>
                                        <p:cTn id="55" dur="500"/>
                                        <p:tgtEl>
                                          <p:spTgt spid="10">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11">
                                            <p:txEl>
                                              <p:pRg st="0" end="0"/>
                                            </p:txEl>
                                          </p:spTgt>
                                        </p:tgtEl>
                                        <p:attrNameLst>
                                          <p:attrName>style.visibility</p:attrName>
                                        </p:attrNameLst>
                                      </p:cBhvr>
                                      <p:to>
                                        <p:strVal val="visible"/>
                                      </p:to>
                                    </p:set>
                                    <p:animEffect transition="in" filter="wipe(down)">
                                      <p:cBhvr>
                                        <p:cTn id="60" dur="500"/>
                                        <p:tgtEl>
                                          <p:spTgt spid="11">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11">
                                            <p:txEl>
                                              <p:pRg st="1" end="1"/>
                                            </p:txEl>
                                          </p:spTgt>
                                        </p:tgtEl>
                                        <p:attrNameLst>
                                          <p:attrName>style.visibility</p:attrName>
                                        </p:attrNameLst>
                                      </p:cBhvr>
                                      <p:to>
                                        <p:strVal val="visible"/>
                                      </p:to>
                                    </p:set>
                                    <p:animEffect transition="in" filter="wipe(down)">
                                      <p:cBhvr>
                                        <p:cTn id="65" dur="500"/>
                                        <p:tgtEl>
                                          <p:spTgt spid="11">
                                            <p:txEl>
                                              <p:pRg st="1" end="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11">
                                            <p:txEl>
                                              <p:pRg st="2" end="2"/>
                                            </p:txEl>
                                          </p:spTgt>
                                        </p:tgtEl>
                                        <p:attrNameLst>
                                          <p:attrName>style.visibility</p:attrName>
                                        </p:attrNameLst>
                                      </p:cBhvr>
                                      <p:to>
                                        <p:strVal val="visible"/>
                                      </p:to>
                                    </p:set>
                                    <p:animEffect transition="in" filter="wipe(down)">
                                      <p:cBhvr>
                                        <p:cTn id="70"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287338" y="981075"/>
            <a:ext cx="8749158" cy="5761038"/>
          </a:xfrm>
        </p:spPr>
        <p:txBody>
          <a:bodyPr>
            <a:normAutofit fontScale="85000" lnSpcReduction="20000"/>
          </a:bodyPr>
          <a:lstStyle/>
          <a:p>
            <a:pPr marL="0" indent="0">
              <a:buNone/>
            </a:pPr>
            <a:r>
              <a:rPr lang="es-CO" sz="2300" b="1" dirty="0" smtClean="0">
                <a:solidFill>
                  <a:schemeClr val="tx1"/>
                </a:solidFill>
              </a:rPr>
              <a:t>Posibles </a:t>
            </a:r>
            <a:r>
              <a:rPr lang="es-CO" sz="2300" b="1" dirty="0">
                <a:solidFill>
                  <a:schemeClr val="tx1"/>
                </a:solidFill>
              </a:rPr>
              <a:t>estrategias de divulgación de los Germinados en la academia </a:t>
            </a:r>
            <a:r>
              <a:rPr lang="es-CO" sz="2300" b="1" dirty="0" smtClean="0">
                <a:solidFill>
                  <a:schemeClr val="tx1"/>
                </a:solidFill>
              </a:rPr>
              <a:t>del</a:t>
            </a:r>
          </a:p>
          <a:p>
            <a:pPr marL="0" indent="0">
              <a:buNone/>
            </a:pPr>
            <a:r>
              <a:rPr lang="es-CO" sz="2300" b="1" dirty="0">
                <a:solidFill>
                  <a:schemeClr val="tx1"/>
                </a:solidFill>
              </a:rPr>
              <a:t> </a:t>
            </a:r>
            <a:r>
              <a:rPr lang="es-CO" sz="2300" b="1" dirty="0" smtClean="0">
                <a:solidFill>
                  <a:schemeClr val="tx1"/>
                </a:solidFill>
              </a:rPr>
              <a:t>        Norte </a:t>
            </a:r>
            <a:r>
              <a:rPr lang="es-CO" sz="2300" b="1" dirty="0">
                <a:solidFill>
                  <a:schemeClr val="tx1"/>
                </a:solidFill>
              </a:rPr>
              <a:t>de Santander: </a:t>
            </a:r>
            <a:endParaRPr lang="es-CO" sz="2300" dirty="0">
              <a:solidFill>
                <a:schemeClr val="tx1"/>
              </a:solidFill>
            </a:endParaRPr>
          </a:p>
          <a:p>
            <a:pPr lvl="0"/>
            <a:r>
              <a:rPr lang="es-CO" sz="2300" dirty="0" smtClean="0">
                <a:solidFill>
                  <a:schemeClr val="tx1"/>
                </a:solidFill>
              </a:rPr>
              <a:t>Preparar </a:t>
            </a:r>
            <a:r>
              <a:rPr lang="es-CO" sz="2300" dirty="0">
                <a:solidFill>
                  <a:schemeClr val="tx1"/>
                </a:solidFill>
              </a:rPr>
              <a:t>charla informativa para la academia en el </a:t>
            </a:r>
            <a:r>
              <a:rPr lang="es-CO" sz="2300" dirty="0" smtClean="0">
                <a:solidFill>
                  <a:schemeClr val="tx1"/>
                </a:solidFill>
              </a:rPr>
              <a:t>Departamento.</a:t>
            </a:r>
            <a:endParaRPr lang="es-CO" sz="2300" dirty="0">
              <a:solidFill>
                <a:schemeClr val="tx1"/>
              </a:solidFill>
            </a:endParaRPr>
          </a:p>
          <a:p>
            <a:pPr lvl="0"/>
            <a:r>
              <a:rPr lang="es-CO" sz="2300" dirty="0">
                <a:solidFill>
                  <a:schemeClr val="tx1"/>
                </a:solidFill>
              </a:rPr>
              <a:t>Participar </a:t>
            </a:r>
            <a:r>
              <a:rPr lang="es-CO" sz="2300" dirty="0" smtClean="0">
                <a:solidFill>
                  <a:schemeClr val="tx1"/>
                </a:solidFill>
              </a:rPr>
              <a:t>en las emisoras radiales de las universidades .</a:t>
            </a:r>
            <a:endParaRPr lang="es-CO" sz="2300" dirty="0">
              <a:solidFill>
                <a:schemeClr val="tx1"/>
              </a:solidFill>
            </a:endParaRPr>
          </a:p>
          <a:p>
            <a:pPr lvl="0"/>
            <a:r>
              <a:rPr lang="es-CO" sz="2300" dirty="0" smtClean="0">
                <a:solidFill>
                  <a:schemeClr val="tx1"/>
                </a:solidFill>
              </a:rPr>
              <a:t>Elaborar </a:t>
            </a:r>
            <a:r>
              <a:rPr lang="es-CO" sz="2300" dirty="0">
                <a:solidFill>
                  <a:schemeClr val="tx1"/>
                </a:solidFill>
              </a:rPr>
              <a:t>un Manual Técnico acerca de los Germinados que tenga los métodos de producción y compile la existencia de investigaciones en otros países, en cuanto a los valores nutricionales y las propiedades medicinales de estos brotes y </a:t>
            </a:r>
            <a:r>
              <a:rPr lang="es-CO" sz="2300" dirty="0" smtClean="0">
                <a:solidFill>
                  <a:schemeClr val="tx1"/>
                </a:solidFill>
              </a:rPr>
              <a:t>socializarlo.</a:t>
            </a:r>
            <a:endParaRPr lang="es-CO" sz="2300" dirty="0">
              <a:solidFill>
                <a:schemeClr val="tx1"/>
              </a:solidFill>
            </a:endParaRPr>
          </a:p>
          <a:p>
            <a:endParaRPr lang="es-CO" sz="2300" b="1" dirty="0" smtClean="0"/>
          </a:p>
          <a:p>
            <a:pPr marL="0" indent="0">
              <a:buNone/>
            </a:pPr>
            <a:r>
              <a:rPr lang="es-CO" sz="2300" b="1" dirty="0" smtClean="0">
                <a:solidFill>
                  <a:schemeClr val="tx1"/>
                </a:solidFill>
              </a:rPr>
              <a:t> </a:t>
            </a:r>
            <a:r>
              <a:rPr lang="es-CO" sz="2300" b="1" dirty="0">
                <a:solidFill>
                  <a:schemeClr val="tx1"/>
                </a:solidFill>
              </a:rPr>
              <a:t>Acerca de la manera de implementar los cultivos Germinados en el Norte </a:t>
            </a:r>
            <a:endParaRPr lang="es-CO" sz="2300" b="1" dirty="0" smtClean="0">
              <a:solidFill>
                <a:schemeClr val="tx1"/>
              </a:solidFill>
            </a:endParaRPr>
          </a:p>
          <a:p>
            <a:pPr marL="0" indent="0">
              <a:buNone/>
            </a:pPr>
            <a:r>
              <a:rPr lang="es-CO" sz="2300" b="1" dirty="0">
                <a:solidFill>
                  <a:schemeClr val="tx1"/>
                </a:solidFill>
              </a:rPr>
              <a:t> </a:t>
            </a:r>
            <a:r>
              <a:rPr lang="es-CO" sz="2300" b="1" dirty="0" smtClean="0">
                <a:solidFill>
                  <a:schemeClr val="tx1"/>
                </a:solidFill>
              </a:rPr>
              <a:t>       de Santander </a:t>
            </a:r>
            <a:r>
              <a:rPr lang="es-CO" sz="2300" b="1" dirty="0">
                <a:solidFill>
                  <a:schemeClr val="tx1"/>
                </a:solidFill>
              </a:rPr>
              <a:t>como posible estrategia de solución problemas </a:t>
            </a:r>
            <a:endParaRPr lang="es-CO" sz="2300" b="1" dirty="0" smtClean="0">
              <a:solidFill>
                <a:schemeClr val="tx1"/>
              </a:solidFill>
            </a:endParaRPr>
          </a:p>
          <a:p>
            <a:pPr marL="0" indent="0">
              <a:buNone/>
            </a:pPr>
            <a:r>
              <a:rPr lang="es-CO" sz="2300" b="1" dirty="0">
                <a:solidFill>
                  <a:schemeClr val="tx1"/>
                </a:solidFill>
              </a:rPr>
              <a:t> </a:t>
            </a:r>
            <a:r>
              <a:rPr lang="es-CO" sz="2300" b="1" dirty="0" smtClean="0">
                <a:solidFill>
                  <a:schemeClr val="tx1"/>
                </a:solidFill>
              </a:rPr>
              <a:t>       medioambientales</a:t>
            </a:r>
            <a:r>
              <a:rPr lang="es-CO" sz="2300" b="1" dirty="0">
                <a:solidFill>
                  <a:schemeClr val="tx1"/>
                </a:solidFill>
              </a:rPr>
              <a:t>, de nutrición y de salud</a:t>
            </a:r>
            <a:r>
              <a:rPr lang="es-CO" sz="2300" b="1" dirty="0" smtClean="0">
                <a:solidFill>
                  <a:schemeClr val="tx1"/>
                </a:solidFill>
              </a:rPr>
              <a:t>.</a:t>
            </a:r>
            <a:endParaRPr lang="es-CO" sz="2300" b="1" dirty="0">
              <a:solidFill>
                <a:schemeClr val="tx1"/>
              </a:solidFill>
            </a:endParaRPr>
          </a:p>
          <a:p>
            <a:r>
              <a:rPr lang="es-CO" sz="2300" dirty="0">
                <a:solidFill>
                  <a:schemeClr val="tx1"/>
                </a:solidFill>
              </a:rPr>
              <a:t>Divulgación en la academia del Departamento - grupos de investigación, acompañada de un manual técnico, como marco de referencia.</a:t>
            </a:r>
          </a:p>
          <a:p>
            <a:r>
              <a:rPr lang="es-CO" sz="2300" dirty="0" smtClean="0">
                <a:solidFill>
                  <a:schemeClr val="tx1"/>
                </a:solidFill>
              </a:rPr>
              <a:t>La </a:t>
            </a:r>
            <a:r>
              <a:rPr lang="es-CO" sz="2300" dirty="0">
                <a:solidFill>
                  <a:schemeClr val="tx1"/>
                </a:solidFill>
              </a:rPr>
              <a:t>academia revalida y crea nuevo conocimiento, facilitando el proceso de articular con los Planes y Programas del Departamento para su eficiente implementación, y para que de esta manera, se aporten soluciones de protección al Medio Ambiente, de Nutrición, de Salud y de Desarrollo Social y se ratifique el cumplimiento al compromiso con los Objetivos de Desarrollo Sostenible del Milenio (ODSM</a:t>
            </a:r>
            <a:r>
              <a:rPr lang="es-CO" sz="2300" dirty="0" smtClean="0">
                <a:solidFill>
                  <a:schemeClr val="tx1"/>
                </a:solidFill>
              </a:rPr>
              <a:t>).</a:t>
            </a:r>
            <a:endParaRPr lang="es-CO" sz="2300" dirty="0">
              <a:solidFill>
                <a:schemeClr val="tx1"/>
              </a:solidFill>
            </a:endParaRPr>
          </a:p>
        </p:txBody>
      </p:sp>
      <p:sp>
        <p:nvSpPr>
          <p:cNvPr id="3" name="2 Título"/>
          <p:cNvSpPr>
            <a:spLocks noGrp="1"/>
          </p:cNvSpPr>
          <p:nvPr>
            <p:ph type="title" idx="4294967295"/>
          </p:nvPr>
        </p:nvSpPr>
        <p:spPr>
          <a:xfrm>
            <a:off x="107504" y="260350"/>
            <a:ext cx="8856984" cy="792163"/>
          </a:xfrm>
        </p:spPr>
        <p:txBody>
          <a:bodyPr>
            <a:normAutofit/>
          </a:bodyPr>
          <a:lstStyle/>
          <a:p>
            <a:r>
              <a:rPr lang="es-CO" sz="1400" b="1" i="1" dirty="0"/>
              <a:t>Fase I: Estado del arte de los Germinados en la academia del Norte de Santander</a:t>
            </a:r>
            <a:r>
              <a:rPr lang="es-CO" sz="1200" b="1" i="1" dirty="0" smtClean="0"/>
              <a:t/>
            </a:r>
            <a:br>
              <a:rPr lang="es-CO" sz="1200" b="1" i="1" dirty="0" smtClean="0"/>
            </a:br>
            <a:r>
              <a:rPr lang="es-CO" sz="2400" b="1" dirty="0" smtClean="0">
                <a:solidFill>
                  <a:schemeClr val="tx1"/>
                </a:solidFill>
              </a:rPr>
              <a:t>RESULTADOS</a:t>
            </a:r>
            <a:endParaRPr lang="es-CO" sz="2400" b="1" dirty="0">
              <a:solidFill>
                <a:schemeClr val="tx1"/>
              </a:solidFill>
            </a:endParaRPr>
          </a:p>
        </p:txBody>
      </p:sp>
    </p:spTree>
    <p:extLst>
      <p:ext uri="{BB962C8B-B14F-4D97-AF65-F5344CB8AC3E}">
        <p14:creationId xmlns:p14="http://schemas.microsoft.com/office/powerpoint/2010/main" val="92081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wipe(down)">
                                      <p:cBhvr>
                                        <p:cTn id="20" dur="500"/>
                                        <p:tgtEl>
                                          <p:spTgt spid="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wipe(down)">
                                      <p:cBhvr>
                                        <p:cTn id="25" dur="500"/>
                                        <p:tgtEl>
                                          <p:spTgt spid="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wipe(down)">
                                      <p:cBhvr>
                                        <p:cTn id="30" dur="500"/>
                                        <p:tgtEl>
                                          <p:spTgt spid="2">
                                            <p:txEl>
                                              <p:pRg st="6" end="6"/>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animEffect transition="in" filter="wipe(down)">
                                      <p:cBhvr>
                                        <p:cTn id="33" dur="500"/>
                                        <p:tgtEl>
                                          <p:spTgt spid="2">
                                            <p:txEl>
                                              <p:pRg st="7" end="7"/>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2">
                                            <p:txEl>
                                              <p:pRg st="8" end="8"/>
                                            </p:txEl>
                                          </p:spTgt>
                                        </p:tgtEl>
                                        <p:attrNameLst>
                                          <p:attrName>style.visibility</p:attrName>
                                        </p:attrNameLst>
                                      </p:cBhvr>
                                      <p:to>
                                        <p:strVal val="visible"/>
                                      </p:to>
                                    </p:set>
                                    <p:animEffect transition="in" filter="wipe(down)">
                                      <p:cBhvr>
                                        <p:cTn id="36" dur="500"/>
                                        <p:tgtEl>
                                          <p:spTgt spid="2">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animEffect transition="in" filter="wipe(down)">
                                      <p:cBhvr>
                                        <p:cTn id="41" dur="500"/>
                                        <p:tgtEl>
                                          <p:spTgt spid="2">
                                            <p:txEl>
                                              <p:pRg st="9" end="9"/>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
                                            <p:txEl>
                                              <p:pRg st="10" end="10"/>
                                            </p:txEl>
                                          </p:spTgt>
                                        </p:tgtEl>
                                        <p:attrNameLst>
                                          <p:attrName>style.visibility</p:attrName>
                                        </p:attrNameLst>
                                      </p:cBhvr>
                                      <p:to>
                                        <p:strVal val="visible"/>
                                      </p:to>
                                    </p:set>
                                    <p:animEffect transition="in" filter="wipe(down)">
                                      <p:cBhvr>
                                        <p:cTn id="46"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287338" y="836713"/>
            <a:ext cx="8605142" cy="5905400"/>
          </a:xfrm>
        </p:spPr>
        <p:txBody>
          <a:bodyPr>
            <a:normAutofit fontScale="32500" lnSpcReduction="20000"/>
          </a:bodyPr>
          <a:lstStyle/>
          <a:p>
            <a:pPr marL="0" indent="0" algn="ctr">
              <a:buNone/>
            </a:pPr>
            <a:r>
              <a:rPr lang="es-CO" sz="7400" b="1" dirty="0" smtClean="0">
                <a:solidFill>
                  <a:schemeClr val="tx1"/>
                </a:solidFill>
              </a:rPr>
              <a:t>CONCLUSIONES</a:t>
            </a:r>
          </a:p>
          <a:p>
            <a:pPr marL="0" indent="0" algn="ctr">
              <a:buNone/>
            </a:pPr>
            <a:endParaRPr lang="es-CO" sz="2500" b="1" dirty="0">
              <a:solidFill>
                <a:schemeClr val="tx1"/>
              </a:solidFill>
            </a:endParaRPr>
          </a:p>
          <a:p>
            <a:endParaRPr lang="es-CO" sz="2000" dirty="0" smtClean="0"/>
          </a:p>
          <a:p>
            <a:pPr algn="just"/>
            <a:r>
              <a:rPr lang="es-CO" sz="5200" dirty="0" smtClean="0">
                <a:solidFill>
                  <a:schemeClr val="tx1"/>
                </a:solidFill>
              </a:rPr>
              <a:t>En </a:t>
            </a:r>
            <a:r>
              <a:rPr lang="es-CO" sz="5200" dirty="0">
                <a:solidFill>
                  <a:schemeClr val="tx1"/>
                </a:solidFill>
              </a:rPr>
              <a:t>la academia del Norte de Santander, el tema de los Germinados como cultivos de interior y sus aplicaciones en la protección al Medio Ambiente, la nutrición y la salud, se desconoce e igualmente en entidades públicas como, Secretaria de Salud, Departamento Administrativo de Bienestar Social e Instituto Colombiano de Bienestar Familiar.</a:t>
            </a:r>
          </a:p>
          <a:p>
            <a:pPr algn="just"/>
            <a:endParaRPr lang="es-CO" sz="5200" dirty="0">
              <a:solidFill>
                <a:schemeClr val="tx1"/>
              </a:solidFill>
            </a:endParaRPr>
          </a:p>
          <a:p>
            <a:pPr algn="just"/>
            <a:r>
              <a:rPr lang="es-CO" sz="5200" dirty="0" smtClean="0">
                <a:solidFill>
                  <a:schemeClr val="tx1"/>
                </a:solidFill>
              </a:rPr>
              <a:t>De </a:t>
            </a:r>
            <a:r>
              <a:rPr lang="es-CO" sz="5200" dirty="0">
                <a:solidFill>
                  <a:schemeClr val="tx1"/>
                </a:solidFill>
              </a:rPr>
              <a:t>acuerdo a lo investigado acerca de los Germinados, tanto en la WEB como en los libros especializados, es de suma importancia la implementación de los Germinados para el mejoramiento en la calidad de vida de las poblaciones.</a:t>
            </a:r>
          </a:p>
          <a:p>
            <a:pPr algn="just"/>
            <a:endParaRPr lang="es-CO" sz="5200" dirty="0">
              <a:solidFill>
                <a:schemeClr val="tx1"/>
              </a:solidFill>
            </a:endParaRPr>
          </a:p>
          <a:p>
            <a:pPr algn="just"/>
            <a:r>
              <a:rPr lang="es-CO" sz="5200" dirty="0" smtClean="0">
                <a:solidFill>
                  <a:schemeClr val="tx1"/>
                </a:solidFill>
              </a:rPr>
              <a:t>Se </a:t>
            </a:r>
            <a:r>
              <a:rPr lang="es-CO" sz="5200" dirty="0">
                <a:solidFill>
                  <a:schemeClr val="tx1"/>
                </a:solidFill>
              </a:rPr>
              <a:t>pudieron encontrar muchas áreas de las ciencias que tienen relación con los Germinados y dentro de esas áreas son bastantes las oportunidades de generar nuevos conocimientos mediante la investigación e innovación en este tema.</a:t>
            </a:r>
          </a:p>
          <a:p>
            <a:pPr algn="just"/>
            <a:endParaRPr lang="es-CO" sz="5200" dirty="0">
              <a:solidFill>
                <a:schemeClr val="tx1"/>
              </a:solidFill>
            </a:endParaRPr>
          </a:p>
          <a:p>
            <a:pPr algn="just"/>
            <a:r>
              <a:rPr lang="es-CO" sz="5200" dirty="0">
                <a:solidFill>
                  <a:schemeClr val="tx1"/>
                </a:solidFill>
              </a:rPr>
              <a:t> </a:t>
            </a:r>
            <a:r>
              <a:rPr lang="es-CO" sz="5200" dirty="0" smtClean="0">
                <a:solidFill>
                  <a:schemeClr val="tx1"/>
                </a:solidFill>
              </a:rPr>
              <a:t>Tanto </a:t>
            </a:r>
            <a:r>
              <a:rPr lang="es-CO" sz="5200" dirty="0">
                <a:solidFill>
                  <a:schemeClr val="tx1"/>
                </a:solidFill>
              </a:rPr>
              <a:t>en las divulgaciones en la WEB como en los libros especializados en el tema de los Germinados, la información técnica y con soporte científico tiende a ser muy fragmentada y reducida en cuanto al contenido dentro en sus tres principales aspectos: Metodología para la producción, propiedades nutricionales y propiedades medicinales; y  está generalmente en inglés</a:t>
            </a:r>
            <a:r>
              <a:rPr lang="es-CO" sz="5200" dirty="0" smtClean="0">
                <a:solidFill>
                  <a:schemeClr val="tx1"/>
                </a:solidFill>
              </a:rPr>
              <a:t>.</a:t>
            </a:r>
          </a:p>
          <a:p>
            <a:pPr marL="0" indent="0" algn="just">
              <a:buNone/>
            </a:pPr>
            <a:r>
              <a:rPr lang="es-CO" sz="5200" dirty="0" smtClean="0">
                <a:solidFill>
                  <a:schemeClr val="tx1"/>
                </a:solidFill>
              </a:rPr>
              <a:t> </a:t>
            </a:r>
            <a:endParaRPr lang="es-CO" sz="5200" dirty="0">
              <a:solidFill>
                <a:schemeClr val="tx1"/>
              </a:solidFill>
            </a:endParaRPr>
          </a:p>
          <a:p>
            <a:pPr algn="just"/>
            <a:r>
              <a:rPr lang="es-CO" sz="5200" dirty="0" smtClean="0">
                <a:solidFill>
                  <a:schemeClr val="tx1"/>
                </a:solidFill>
              </a:rPr>
              <a:t>La </a:t>
            </a:r>
            <a:r>
              <a:rPr lang="es-CO" sz="5200" dirty="0">
                <a:solidFill>
                  <a:schemeClr val="tx1"/>
                </a:solidFill>
              </a:rPr>
              <a:t>implementación de estos novedosos cultivos en el Norte de Santander se facilita gracias a que los materiales e insumos son económicos y de fácil consecución en el Departamento.</a:t>
            </a:r>
          </a:p>
          <a:p>
            <a:pPr marL="0" indent="0" algn="just">
              <a:buNone/>
            </a:pPr>
            <a:r>
              <a:rPr lang="es-CO" sz="4900" dirty="0">
                <a:solidFill>
                  <a:schemeClr val="tx1"/>
                </a:solidFill>
              </a:rPr>
              <a:t> </a:t>
            </a:r>
          </a:p>
        </p:txBody>
      </p:sp>
      <p:sp>
        <p:nvSpPr>
          <p:cNvPr id="3" name="2 Título"/>
          <p:cNvSpPr>
            <a:spLocks noGrp="1"/>
          </p:cNvSpPr>
          <p:nvPr>
            <p:ph type="title" idx="4294967295"/>
          </p:nvPr>
        </p:nvSpPr>
        <p:spPr>
          <a:xfrm>
            <a:off x="914400" y="260350"/>
            <a:ext cx="8229600" cy="576263"/>
          </a:xfrm>
        </p:spPr>
        <p:txBody>
          <a:bodyPr>
            <a:normAutofit/>
          </a:bodyPr>
          <a:lstStyle/>
          <a:p>
            <a:r>
              <a:rPr lang="es-CO" sz="1400" b="1" i="1" dirty="0"/>
              <a:t>Fase I: Estado del arte de los Germinados en la academia del Norte de Santander</a:t>
            </a:r>
            <a:endParaRPr lang="es-CO" sz="2200" b="1" dirty="0">
              <a:solidFill>
                <a:schemeClr val="tx2"/>
              </a:solidFill>
            </a:endParaRPr>
          </a:p>
        </p:txBody>
      </p:sp>
    </p:spTree>
    <p:extLst>
      <p:ext uri="{BB962C8B-B14F-4D97-AF65-F5344CB8AC3E}">
        <p14:creationId xmlns:p14="http://schemas.microsoft.com/office/powerpoint/2010/main" val="354183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down)">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wipe(down)">
                                      <p:cBhvr>
                                        <p:cTn id="12" dur="500"/>
                                        <p:tgtEl>
                                          <p:spTgt spid="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animEffect transition="in" filter="wipe(down)">
                                      <p:cBhvr>
                                        <p:cTn id="17" dur="500"/>
                                        <p:tgtEl>
                                          <p:spTgt spid="2">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9" end="9"/>
                                            </p:txEl>
                                          </p:spTgt>
                                        </p:tgtEl>
                                        <p:attrNameLst>
                                          <p:attrName>style.visibility</p:attrName>
                                        </p:attrNameLst>
                                      </p:cBhvr>
                                      <p:to>
                                        <p:strVal val="visible"/>
                                      </p:to>
                                    </p:set>
                                    <p:animEffect transition="in" filter="wipe(down)">
                                      <p:cBhvr>
                                        <p:cTn id="22" dur="500"/>
                                        <p:tgtEl>
                                          <p:spTgt spid="2">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animEffect transition="in" filter="wipe(down)">
                                      <p:cBhvr>
                                        <p:cTn id="27"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107504" y="764704"/>
            <a:ext cx="8928992" cy="5977409"/>
          </a:xfrm>
        </p:spPr>
        <p:txBody>
          <a:bodyPr>
            <a:normAutofit fontScale="40000" lnSpcReduction="20000"/>
          </a:bodyPr>
          <a:lstStyle/>
          <a:p>
            <a:pPr marL="0" indent="0" algn="ctr">
              <a:buNone/>
            </a:pPr>
            <a:r>
              <a:rPr lang="es-CO" sz="6000" b="1" dirty="0" smtClean="0">
                <a:solidFill>
                  <a:schemeClr val="tx1"/>
                </a:solidFill>
              </a:rPr>
              <a:t>RECOMENDACIONES</a:t>
            </a:r>
            <a:endParaRPr lang="es-CO" sz="6000" b="1" dirty="0">
              <a:solidFill>
                <a:schemeClr val="tx1"/>
              </a:solidFill>
            </a:endParaRPr>
          </a:p>
          <a:p>
            <a:endParaRPr lang="es-CO" sz="2000" dirty="0" smtClean="0"/>
          </a:p>
          <a:p>
            <a:r>
              <a:rPr lang="es-CO" sz="4500" b="1" dirty="0">
                <a:solidFill>
                  <a:schemeClr val="tx1"/>
                </a:solidFill>
              </a:rPr>
              <a:t>E</a:t>
            </a:r>
            <a:r>
              <a:rPr lang="es-CO" sz="4500" b="1" dirty="0" smtClean="0">
                <a:solidFill>
                  <a:schemeClr val="tx1"/>
                </a:solidFill>
              </a:rPr>
              <a:t>laborar </a:t>
            </a:r>
            <a:r>
              <a:rPr lang="es-CO" sz="4500" b="1" dirty="0">
                <a:solidFill>
                  <a:schemeClr val="tx1"/>
                </a:solidFill>
              </a:rPr>
              <a:t>un documento o Manual Técnico </a:t>
            </a:r>
            <a:r>
              <a:rPr lang="es-CO" sz="4500" dirty="0">
                <a:solidFill>
                  <a:schemeClr val="tx1"/>
                </a:solidFill>
              </a:rPr>
              <a:t>acerca de los </a:t>
            </a:r>
            <a:r>
              <a:rPr lang="es-CO" sz="4500" dirty="0" smtClean="0">
                <a:solidFill>
                  <a:schemeClr val="tx1"/>
                </a:solidFill>
              </a:rPr>
              <a:t>Germinados como marco de referencia para la investigación para construir </a:t>
            </a:r>
            <a:r>
              <a:rPr lang="es-CO" sz="4500" dirty="0">
                <a:solidFill>
                  <a:schemeClr val="tx1"/>
                </a:solidFill>
              </a:rPr>
              <a:t>nuevo </a:t>
            </a:r>
            <a:r>
              <a:rPr lang="es-CO" sz="4500" dirty="0" smtClean="0">
                <a:solidFill>
                  <a:schemeClr val="tx1"/>
                </a:solidFill>
              </a:rPr>
              <a:t>conocimiento y facilitar </a:t>
            </a:r>
            <a:r>
              <a:rPr lang="es-CO" sz="4500" dirty="0">
                <a:solidFill>
                  <a:schemeClr val="tx1"/>
                </a:solidFill>
              </a:rPr>
              <a:t>la articulación en los Planes y Programas del Departamento y la nación, para que con su implementación se cumpla con el compromiso con los Objetivos de Desarrollo Sostenible del Milenio (ODSM) por el aporte a las soluciones de protección al Medio Ambiente, de Nutrición, de Salud y de Desarrollo Social.  </a:t>
            </a:r>
          </a:p>
          <a:p>
            <a:endParaRPr lang="es-CO" sz="4500" dirty="0">
              <a:solidFill>
                <a:schemeClr val="tx1"/>
              </a:solidFill>
            </a:endParaRPr>
          </a:p>
          <a:p>
            <a:r>
              <a:rPr lang="es-CO" sz="4500" dirty="0" smtClean="0">
                <a:solidFill>
                  <a:schemeClr val="tx1"/>
                </a:solidFill>
              </a:rPr>
              <a:t>Dicho </a:t>
            </a:r>
            <a:r>
              <a:rPr lang="es-CO" sz="4500" dirty="0">
                <a:solidFill>
                  <a:schemeClr val="tx1"/>
                </a:solidFill>
              </a:rPr>
              <a:t>manual técnico debe contemplar los tres principales pilares de los </a:t>
            </a:r>
            <a:r>
              <a:rPr lang="es-CO" sz="4500" dirty="0" smtClean="0">
                <a:solidFill>
                  <a:schemeClr val="tx1"/>
                </a:solidFill>
              </a:rPr>
              <a:t>Germinados: </a:t>
            </a:r>
            <a:endParaRPr lang="es-CO" sz="4500" dirty="0">
              <a:solidFill>
                <a:schemeClr val="tx1"/>
              </a:solidFill>
            </a:endParaRPr>
          </a:p>
          <a:p>
            <a:pPr marL="0" lvl="0" indent="0">
              <a:buNone/>
            </a:pPr>
            <a:r>
              <a:rPr lang="es-CO" sz="4500" dirty="0" smtClean="0">
                <a:solidFill>
                  <a:schemeClr val="tx1"/>
                </a:solidFill>
              </a:rPr>
              <a:t>        - Métodos </a:t>
            </a:r>
            <a:r>
              <a:rPr lang="es-CO" sz="4500" dirty="0">
                <a:solidFill>
                  <a:schemeClr val="tx1"/>
                </a:solidFill>
              </a:rPr>
              <a:t>de producción </a:t>
            </a:r>
            <a:r>
              <a:rPr lang="es-CO" sz="4500" dirty="0" smtClean="0">
                <a:solidFill>
                  <a:schemeClr val="tx1"/>
                </a:solidFill>
              </a:rPr>
              <a:t>de </a:t>
            </a:r>
            <a:r>
              <a:rPr lang="es-CO" sz="4500" dirty="0">
                <a:solidFill>
                  <a:schemeClr val="tx1"/>
                </a:solidFill>
              </a:rPr>
              <a:t>cada de una de las semillas a germinar.</a:t>
            </a:r>
          </a:p>
          <a:p>
            <a:pPr marL="0" lvl="0" indent="0">
              <a:buNone/>
            </a:pPr>
            <a:r>
              <a:rPr lang="es-CO" sz="4500" dirty="0" smtClean="0">
                <a:solidFill>
                  <a:schemeClr val="tx1"/>
                </a:solidFill>
              </a:rPr>
              <a:t>        - Datos </a:t>
            </a:r>
            <a:r>
              <a:rPr lang="es-CO" sz="4500" dirty="0">
                <a:solidFill>
                  <a:schemeClr val="tx1"/>
                </a:solidFill>
              </a:rPr>
              <a:t>nutricionales de las semillas germinadas e importancia del alimento vivo.</a:t>
            </a:r>
          </a:p>
          <a:p>
            <a:pPr marL="0" lvl="0" indent="0">
              <a:buNone/>
            </a:pPr>
            <a:r>
              <a:rPr lang="es-CO" sz="4500" dirty="0" smtClean="0">
                <a:solidFill>
                  <a:schemeClr val="tx1"/>
                </a:solidFill>
              </a:rPr>
              <a:t>        - Datos </a:t>
            </a:r>
            <a:r>
              <a:rPr lang="es-CO" sz="4500" dirty="0">
                <a:solidFill>
                  <a:schemeClr val="tx1"/>
                </a:solidFill>
              </a:rPr>
              <a:t>de investigaciones científicas acerca </a:t>
            </a:r>
            <a:r>
              <a:rPr lang="es-CO" sz="4500" dirty="0" smtClean="0">
                <a:solidFill>
                  <a:schemeClr val="tx1"/>
                </a:solidFill>
              </a:rPr>
              <a:t>propiedades </a:t>
            </a:r>
            <a:r>
              <a:rPr lang="es-CO" sz="4500" dirty="0">
                <a:solidFill>
                  <a:schemeClr val="tx1"/>
                </a:solidFill>
              </a:rPr>
              <a:t>medicinales G</a:t>
            </a:r>
            <a:r>
              <a:rPr lang="es-CO" sz="4500" dirty="0" smtClean="0">
                <a:solidFill>
                  <a:schemeClr val="tx1"/>
                </a:solidFill>
              </a:rPr>
              <a:t>erminados.</a:t>
            </a:r>
          </a:p>
          <a:p>
            <a:pPr marL="0" lvl="0" indent="0">
              <a:buNone/>
            </a:pPr>
            <a:endParaRPr lang="es-CO" sz="4500" dirty="0">
              <a:solidFill>
                <a:schemeClr val="tx1"/>
              </a:solidFill>
            </a:endParaRPr>
          </a:p>
          <a:p>
            <a:r>
              <a:rPr lang="es-CO" sz="4500" dirty="0" smtClean="0">
                <a:solidFill>
                  <a:schemeClr val="tx1"/>
                </a:solidFill>
              </a:rPr>
              <a:t>En </a:t>
            </a:r>
            <a:r>
              <a:rPr lang="es-CO" sz="4500" dirty="0">
                <a:solidFill>
                  <a:schemeClr val="tx1"/>
                </a:solidFill>
              </a:rPr>
              <a:t>vista de que los Germinados son cultivos de interior que suelen ser producidos en los hogares, su contenido debe ser comprendido, tanto por los investigadores universitarios, como las amas de casa y todo tipo de personas.</a:t>
            </a:r>
          </a:p>
          <a:p>
            <a:endParaRPr lang="es-CO" sz="4500" dirty="0">
              <a:solidFill>
                <a:schemeClr val="tx1"/>
              </a:solidFill>
            </a:endParaRPr>
          </a:p>
          <a:p>
            <a:r>
              <a:rPr lang="es-CO" sz="4500" dirty="0" smtClean="0">
                <a:solidFill>
                  <a:schemeClr val="tx1"/>
                </a:solidFill>
              </a:rPr>
              <a:t>En </a:t>
            </a:r>
            <a:r>
              <a:rPr lang="es-CO" sz="4500" dirty="0">
                <a:solidFill>
                  <a:schemeClr val="tx1"/>
                </a:solidFill>
              </a:rPr>
              <a:t>este Manual Técnico acerca de los Germinados, por supuesto no debe faltar el componente ambiental, porque estos cultivos orgánicos y de interior, generan un impacto muy positivo al medio ambiente, al tiempo que propenden por el mejoramiento económico de las poblaciones como solución a la diversificación de productos y actividades sostenibles que respetan los suelos y hacen uso moderado del recurso agua.</a:t>
            </a:r>
          </a:p>
        </p:txBody>
      </p:sp>
      <p:sp>
        <p:nvSpPr>
          <p:cNvPr id="3" name="2 Título"/>
          <p:cNvSpPr>
            <a:spLocks noGrp="1"/>
          </p:cNvSpPr>
          <p:nvPr>
            <p:ph type="title" idx="4294967295"/>
          </p:nvPr>
        </p:nvSpPr>
        <p:spPr>
          <a:xfrm>
            <a:off x="914400" y="260350"/>
            <a:ext cx="8229600" cy="576263"/>
          </a:xfrm>
        </p:spPr>
        <p:txBody>
          <a:bodyPr>
            <a:normAutofit/>
          </a:bodyPr>
          <a:lstStyle/>
          <a:p>
            <a:r>
              <a:rPr lang="es-CO" sz="1400" b="1" i="1" dirty="0"/>
              <a:t>Fase I: Estado del arte de los Germinados en la academia del Norte de Santander</a:t>
            </a:r>
            <a:endParaRPr lang="es-CO" sz="2200" b="1" dirty="0">
              <a:solidFill>
                <a:schemeClr val="tx2"/>
              </a:solidFill>
            </a:endParaRPr>
          </a:p>
        </p:txBody>
      </p:sp>
    </p:spTree>
    <p:extLst>
      <p:ext uri="{BB962C8B-B14F-4D97-AF65-F5344CB8AC3E}">
        <p14:creationId xmlns:p14="http://schemas.microsoft.com/office/powerpoint/2010/main" val="100352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wipe(down)">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wipe(down)">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wipe(down)">
                                      <p:cBhvr>
                                        <p:cTn id="17" dur="500"/>
                                        <p:tgtEl>
                                          <p:spTgt spid="2">
                                            <p:txEl>
                                              <p:pRg st="5" end="5"/>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2">
                                            <p:txEl>
                                              <p:pRg st="6" end="6"/>
                                            </p:txEl>
                                          </p:spTgt>
                                        </p:tgtEl>
                                        <p:attrNameLst>
                                          <p:attrName>style.visibility</p:attrName>
                                        </p:attrNameLst>
                                      </p:cBhvr>
                                      <p:to>
                                        <p:strVal val="visible"/>
                                      </p:to>
                                    </p:set>
                                    <p:animEffect transition="in" filter="wipe(down)">
                                      <p:cBhvr>
                                        <p:cTn id="20" dur="500"/>
                                        <p:tgtEl>
                                          <p:spTgt spid="2">
                                            <p:txEl>
                                              <p:pRg st="6" end="6"/>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animEffect transition="in" filter="wipe(down)">
                                      <p:cBhvr>
                                        <p:cTn id="23" dur="500"/>
                                        <p:tgtEl>
                                          <p:spTgt spid="2">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
                                            <p:txEl>
                                              <p:pRg st="9" end="9"/>
                                            </p:txEl>
                                          </p:spTgt>
                                        </p:tgtEl>
                                        <p:attrNameLst>
                                          <p:attrName>style.visibility</p:attrName>
                                        </p:attrNameLst>
                                      </p:cBhvr>
                                      <p:to>
                                        <p:strVal val="visible"/>
                                      </p:to>
                                    </p:set>
                                    <p:animEffect transition="in" filter="wipe(down)">
                                      <p:cBhvr>
                                        <p:cTn id="28" dur="500"/>
                                        <p:tgtEl>
                                          <p:spTgt spid="2">
                                            <p:txEl>
                                              <p:pRg st="9" end="9"/>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animEffect transition="in" filter="wipe(down)">
                                      <p:cBhvr>
                                        <p:cTn id="3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9512" y="980728"/>
            <a:ext cx="8856984" cy="5760640"/>
          </a:xfrm>
        </p:spPr>
        <p:txBody>
          <a:bodyPr>
            <a:normAutofit/>
          </a:bodyPr>
          <a:lstStyle/>
          <a:p>
            <a:pPr algn="ctr"/>
            <a:endParaRPr lang="es-CO" sz="2600" dirty="0" smtClean="0"/>
          </a:p>
          <a:p>
            <a:pPr algn="ctr"/>
            <a:endParaRPr lang="es-CO" sz="2600" dirty="0"/>
          </a:p>
          <a:p>
            <a:pPr algn="ctr"/>
            <a:endParaRPr lang="es-CO" sz="2600" dirty="0" smtClean="0"/>
          </a:p>
          <a:p>
            <a:pPr algn="ctr"/>
            <a:endParaRPr lang="es-CO" sz="2600" dirty="0"/>
          </a:p>
          <a:p>
            <a:pPr algn="ctr"/>
            <a:endParaRPr lang="es-CO" sz="2600" dirty="0" smtClean="0"/>
          </a:p>
          <a:p>
            <a:pPr marL="0" indent="0" algn="ctr">
              <a:buNone/>
            </a:pPr>
            <a:r>
              <a:rPr lang="es-CO" sz="3200" b="1" dirty="0" smtClean="0">
                <a:solidFill>
                  <a:schemeClr val="tx1"/>
                </a:solidFill>
              </a:rPr>
              <a:t>FASE II</a:t>
            </a:r>
          </a:p>
          <a:p>
            <a:pPr marL="0" indent="0" algn="ctr">
              <a:buNone/>
            </a:pPr>
            <a:r>
              <a:rPr lang="es-CO" sz="2800" b="1" dirty="0">
                <a:solidFill>
                  <a:schemeClr val="tx1"/>
                </a:solidFill>
              </a:rPr>
              <a:t>MANUAL TÉCNICO DE LOS GERMINADOS: </a:t>
            </a:r>
            <a:endParaRPr lang="es-CO" sz="2800" b="1" dirty="0" smtClean="0">
              <a:solidFill>
                <a:schemeClr val="tx1"/>
              </a:solidFill>
            </a:endParaRPr>
          </a:p>
          <a:p>
            <a:pPr marL="0" indent="0" algn="ctr">
              <a:buNone/>
            </a:pPr>
            <a:r>
              <a:rPr lang="es-CO" sz="2800" b="1" dirty="0" smtClean="0">
                <a:solidFill>
                  <a:schemeClr val="tx1"/>
                </a:solidFill>
              </a:rPr>
              <a:t>Procesos </a:t>
            </a:r>
            <a:r>
              <a:rPr lang="es-CO" sz="2800" b="1" dirty="0">
                <a:solidFill>
                  <a:schemeClr val="tx1"/>
                </a:solidFill>
              </a:rPr>
              <a:t>de producción y </a:t>
            </a:r>
            <a:endParaRPr lang="es-CO" sz="2800" b="1" dirty="0" smtClean="0">
              <a:solidFill>
                <a:schemeClr val="tx1"/>
              </a:solidFill>
            </a:endParaRPr>
          </a:p>
          <a:p>
            <a:pPr marL="0" indent="0" algn="ctr">
              <a:buNone/>
            </a:pPr>
            <a:r>
              <a:rPr lang="es-CO" sz="2800" b="1" dirty="0" smtClean="0">
                <a:solidFill>
                  <a:schemeClr val="tx1"/>
                </a:solidFill>
              </a:rPr>
              <a:t>aplicaciones </a:t>
            </a:r>
            <a:r>
              <a:rPr lang="es-CO" sz="2800" b="1" dirty="0">
                <a:solidFill>
                  <a:schemeClr val="tx1"/>
                </a:solidFill>
              </a:rPr>
              <a:t>en la alimentación y la salud.</a:t>
            </a:r>
            <a:r>
              <a:rPr lang="es-CO" sz="2800" dirty="0">
                <a:solidFill>
                  <a:schemeClr val="tx1"/>
                </a:solidFill>
              </a:rPr>
              <a:t> </a:t>
            </a:r>
          </a:p>
          <a:p>
            <a:pPr algn="ctr"/>
            <a:endParaRPr lang="es-CO" sz="2600" dirty="0"/>
          </a:p>
          <a:p>
            <a:pPr algn="ctr"/>
            <a:endParaRPr lang="es-CO" sz="2600" dirty="0"/>
          </a:p>
        </p:txBody>
      </p:sp>
      <p:sp>
        <p:nvSpPr>
          <p:cNvPr id="3" name="2 Título"/>
          <p:cNvSpPr>
            <a:spLocks noGrp="1"/>
          </p:cNvSpPr>
          <p:nvPr>
            <p:ph type="title"/>
          </p:nvPr>
        </p:nvSpPr>
        <p:spPr>
          <a:xfrm>
            <a:off x="467544" y="260648"/>
            <a:ext cx="8229600" cy="576064"/>
          </a:xfrm>
        </p:spPr>
        <p:txBody>
          <a:bodyPr>
            <a:normAutofit/>
          </a:bodyPr>
          <a:lstStyle/>
          <a:p>
            <a:endParaRPr lang="es-CO" sz="2200" b="1" dirty="0">
              <a:solidFill>
                <a:schemeClr val="tx2"/>
              </a:solidFill>
            </a:endParaRPr>
          </a:p>
        </p:txBody>
      </p:sp>
    </p:spTree>
    <p:extLst>
      <p:ext uri="{BB962C8B-B14F-4D97-AF65-F5344CB8AC3E}">
        <p14:creationId xmlns:p14="http://schemas.microsoft.com/office/powerpoint/2010/main" val="366379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wipe(down)">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wipe(down)">
                                      <p:cBhvr>
                                        <p:cTn id="12" dur="500"/>
                                        <p:tgtEl>
                                          <p:spTgt spid="2">
                                            <p:txEl>
                                              <p:pRg st="6" end="6"/>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Effect transition="in" filter="wipe(down)">
                                      <p:cBhvr>
                                        <p:cTn id="15" dur="500"/>
                                        <p:tgtEl>
                                          <p:spTgt spid="2">
                                            <p:txEl>
                                              <p:pRg st="7" end="7"/>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2">
                                            <p:txEl>
                                              <p:pRg st="8" end="8"/>
                                            </p:txEl>
                                          </p:spTgt>
                                        </p:tgtEl>
                                        <p:attrNameLst>
                                          <p:attrName>style.visibility</p:attrName>
                                        </p:attrNameLst>
                                      </p:cBhvr>
                                      <p:to>
                                        <p:strVal val="visible"/>
                                      </p:to>
                                    </p:set>
                                    <p:animEffect transition="in" filter="wipe(down)">
                                      <p:cBhvr>
                                        <p:cTn id="18"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287338" y="908050"/>
            <a:ext cx="8856662" cy="5834063"/>
          </a:xfrm>
        </p:spPr>
        <p:txBody>
          <a:bodyPr>
            <a:normAutofit/>
          </a:bodyPr>
          <a:lstStyle/>
          <a:p>
            <a:pPr marL="0" indent="0" algn="just">
              <a:buNone/>
            </a:pPr>
            <a:r>
              <a:rPr lang="es-CO" b="1" dirty="0" smtClean="0">
                <a:solidFill>
                  <a:schemeClr val="tx1"/>
                </a:solidFill>
              </a:rPr>
              <a:t>Este manual técnico consta de dos partes:</a:t>
            </a:r>
          </a:p>
          <a:p>
            <a:pPr marL="0" indent="0" algn="just">
              <a:buNone/>
            </a:pPr>
            <a:r>
              <a:rPr lang="es-CO" sz="1400" b="1" dirty="0" smtClean="0">
                <a:solidFill>
                  <a:schemeClr val="tx1"/>
                </a:solidFill>
              </a:rPr>
              <a:t>Parte I</a:t>
            </a:r>
            <a:r>
              <a:rPr lang="es-CO" sz="1400" dirty="0" smtClean="0">
                <a:solidFill>
                  <a:schemeClr val="tx1"/>
                </a:solidFill>
              </a:rPr>
              <a:t>: </a:t>
            </a:r>
            <a:r>
              <a:rPr lang="es-CO" sz="1400" dirty="0">
                <a:solidFill>
                  <a:schemeClr val="tx1"/>
                </a:solidFill>
              </a:rPr>
              <a:t>P</a:t>
            </a:r>
            <a:r>
              <a:rPr lang="es-CO" sz="1400" dirty="0" smtClean="0">
                <a:solidFill>
                  <a:schemeClr val="tx1"/>
                </a:solidFill>
              </a:rPr>
              <a:t>lantea las bases que dan origen </a:t>
            </a:r>
            <a:r>
              <a:rPr lang="es-CO" sz="1400" dirty="0">
                <a:solidFill>
                  <a:schemeClr val="tx1"/>
                </a:solidFill>
              </a:rPr>
              <a:t>a</a:t>
            </a:r>
            <a:r>
              <a:rPr lang="es-CO" sz="1400" dirty="0" smtClean="0">
                <a:solidFill>
                  <a:schemeClr val="tx1"/>
                </a:solidFill>
              </a:rPr>
              <a:t>l manual: Introducción, </a:t>
            </a:r>
            <a:r>
              <a:rPr lang="es-CO" sz="1400" dirty="0">
                <a:solidFill>
                  <a:schemeClr val="tx1"/>
                </a:solidFill>
              </a:rPr>
              <a:t>p</a:t>
            </a:r>
            <a:r>
              <a:rPr lang="es-CO" sz="1400" dirty="0" smtClean="0">
                <a:solidFill>
                  <a:schemeClr val="tx1"/>
                </a:solidFill>
              </a:rPr>
              <a:t>lanteamiento del problema, justificación, limitaciones, objetivos, marco teórico</a:t>
            </a:r>
            <a:r>
              <a:rPr lang="es-CO" sz="1400" dirty="0">
                <a:solidFill>
                  <a:schemeClr val="tx1"/>
                </a:solidFill>
              </a:rPr>
              <a:t> </a:t>
            </a:r>
            <a:r>
              <a:rPr lang="es-CO" sz="1400" dirty="0" smtClean="0">
                <a:solidFill>
                  <a:schemeClr val="tx1"/>
                </a:solidFill>
              </a:rPr>
              <a:t>y metodología. </a:t>
            </a:r>
          </a:p>
          <a:p>
            <a:pPr marL="0" indent="0">
              <a:buNone/>
            </a:pPr>
            <a:r>
              <a:rPr lang="es-CO" sz="1400" b="1" dirty="0" smtClean="0">
                <a:solidFill>
                  <a:schemeClr val="tx1"/>
                </a:solidFill>
              </a:rPr>
              <a:t>Parte II</a:t>
            </a:r>
            <a:r>
              <a:rPr lang="es-CO" sz="1400" dirty="0" smtClean="0">
                <a:solidFill>
                  <a:schemeClr val="tx1"/>
                </a:solidFill>
              </a:rPr>
              <a:t>: Está dividida en capítulos que van desarrollando los objetivos específicos:  </a:t>
            </a:r>
          </a:p>
          <a:p>
            <a:r>
              <a:rPr lang="es-CO" sz="1400" dirty="0" smtClean="0">
                <a:solidFill>
                  <a:schemeClr val="tx1"/>
                </a:solidFill>
              </a:rPr>
              <a:t>En </a:t>
            </a:r>
            <a:r>
              <a:rPr lang="es-CO" sz="1400" dirty="0">
                <a:solidFill>
                  <a:schemeClr val="tx1"/>
                </a:solidFill>
              </a:rPr>
              <a:t>el capítulo I  se abordan los aspectos ambientales, nutricionales y medicinales de los Germinados.</a:t>
            </a:r>
          </a:p>
          <a:p>
            <a:r>
              <a:rPr lang="es-CO" sz="1400" dirty="0" smtClean="0">
                <a:solidFill>
                  <a:schemeClr val="tx1"/>
                </a:solidFill>
              </a:rPr>
              <a:t>El </a:t>
            </a:r>
            <a:r>
              <a:rPr lang="es-CO" sz="1400" dirty="0">
                <a:solidFill>
                  <a:schemeClr val="tx1"/>
                </a:solidFill>
              </a:rPr>
              <a:t>capítulo II presenta las áreas de las ciencias que se relacionan con los Germinados y propone temas para la investigación, el desarrollo e innovación. </a:t>
            </a:r>
          </a:p>
          <a:p>
            <a:r>
              <a:rPr lang="es-CO" sz="1400" dirty="0" smtClean="0">
                <a:solidFill>
                  <a:schemeClr val="tx1"/>
                </a:solidFill>
              </a:rPr>
              <a:t>El </a:t>
            </a:r>
            <a:r>
              <a:rPr lang="es-CO" sz="1400" dirty="0">
                <a:solidFill>
                  <a:schemeClr val="tx1"/>
                </a:solidFill>
              </a:rPr>
              <a:t>capítulo III  muestra las principales ventajas y desventajas de los Germinados.</a:t>
            </a:r>
          </a:p>
          <a:p>
            <a:r>
              <a:rPr lang="es-CO" sz="1400" dirty="0" smtClean="0">
                <a:solidFill>
                  <a:schemeClr val="tx1"/>
                </a:solidFill>
              </a:rPr>
              <a:t>Ya </a:t>
            </a:r>
            <a:r>
              <a:rPr lang="es-CO" sz="1400" dirty="0">
                <a:solidFill>
                  <a:schemeClr val="tx1"/>
                </a:solidFill>
              </a:rPr>
              <a:t>en el capítulo IV se inicia el tema propiamente dicho de la producción de los Germinados, también abarcándolo de manera general, sin especificar ninguna semilla en concreto, porque es en el capítulo V donde se presentan las semillas de brócoli, girasol, lenteja y trigo en sus aspectos nutricionales, sus propiedades medicinales y los procesos  de producción para cada una de  ellas.</a:t>
            </a:r>
          </a:p>
          <a:p>
            <a:r>
              <a:rPr lang="es-CO" sz="1400" dirty="0" smtClean="0">
                <a:solidFill>
                  <a:schemeClr val="tx1"/>
                </a:solidFill>
              </a:rPr>
              <a:t>El </a:t>
            </a:r>
            <a:r>
              <a:rPr lang="es-CO" sz="1400" dirty="0">
                <a:solidFill>
                  <a:schemeClr val="tx1"/>
                </a:solidFill>
              </a:rPr>
              <a:t>capítulo VI contiene un cuadro resumido de los tiempos en el cultivo y cosecha de varias especies, inclusive los casos especiales en la Germinación.</a:t>
            </a:r>
          </a:p>
          <a:p>
            <a:r>
              <a:rPr lang="es-CO" sz="1400" dirty="0" smtClean="0">
                <a:solidFill>
                  <a:schemeClr val="tx1"/>
                </a:solidFill>
              </a:rPr>
              <a:t>En </a:t>
            </a:r>
            <a:r>
              <a:rPr lang="es-CO" sz="1400" dirty="0">
                <a:solidFill>
                  <a:schemeClr val="tx1"/>
                </a:solidFill>
              </a:rPr>
              <a:t>el capítulo VII se elabora la propuesta para el uso de los Germinados como alimento de supervivencia y sus aplicaciones tanto en la prevención como en la atención de desastres.</a:t>
            </a:r>
          </a:p>
          <a:p>
            <a:r>
              <a:rPr lang="es-CO" sz="1400" dirty="0" smtClean="0">
                <a:solidFill>
                  <a:schemeClr val="tx1"/>
                </a:solidFill>
              </a:rPr>
              <a:t>Y </a:t>
            </a:r>
            <a:r>
              <a:rPr lang="es-CO" sz="1400" dirty="0">
                <a:solidFill>
                  <a:schemeClr val="tx1"/>
                </a:solidFill>
              </a:rPr>
              <a:t>por último el capítulo VIII indica las maneras cómo pueden ser consumidos los Germinados, incluyendo algunas recetas, todas vivas, para que se practique este estilo de alimentación con preparados deliciosos.</a:t>
            </a:r>
          </a:p>
          <a:p>
            <a:r>
              <a:rPr lang="es-CO" sz="1400" dirty="0" smtClean="0">
                <a:solidFill>
                  <a:schemeClr val="tx1"/>
                </a:solidFill>
              </a:rPr>
              <a:t>Por </a:t>
            </a:r>
            <a:r>
              <a:rPr lang="es-CO" sz="1400" dirty="0">
                <a:solidFill>
                  <a:schemeClr val="tx1"/>
                </a:solidFill>
              </a:rPr>
              <a:t>último, se presentan las conclusiones y las recomendaciones, además de las referencias bibliográficas consultadas y la bibliografía recomendada para profundizar un poco más. Como anexos, está el perfil de la Dra. Ann Wigmore.</a:t>
            </a:r>
          </a:p>
          <a:p>
            <a:r>
              <a:rPr lang="es-CO" sz="1400" dirty="0" smtClean="0">
                <a:solidFill>
                  <a:schemeClr val="tx1"/>
                </a:solidFill>
              </a:rPr>
              <a:t>No </a:t>
            </a:r>
            <a:r>
              <a:rPr lang="es-CO" sz="1400" dirty="0">
                <a:solidFill>
                  <a:schemeClr val="tx1"/>
                </a:solidFill>
              </a:rPr>
              <a:t>se pretende que este manual sea la última palabra en el asunto de los Germinados, pero si, facilitar a la academia y a las comunidades, la incursión en este tema, teniendo en cuenta que la información que se consigue acerca de los Germinados es poco organizada e insipiente.</a:t>
            </a:r>
          </a:p>
        </p:txBody>
      </p:sp>
      <p:sp>
        <p:nvSpPr>
          <p:cNvPr id="3" name="2 Título"/>
          <p:cNvSpPr>
            <a:spLocks noGrp="1"/>
          </p:cNvSpPr>
          <p:nvPr>
            <p:ph type="title" idx="4294967295"/>
          </p:nvPr>
        </p:nvSpPr>
        <p:spPr>
          <a:xfrm>
            <a:off x="0" y="260647"/>
            <a:ext cx="9144000" cy="432049"/>
          </a:xfrm>
        </p:spPr>
        <p:txBody>
          <a:bodyPr>
            <a:normAutofit fontScale="90000"/>
          </a:bodyPr>
          <a:lstStyle/>
          <a:p>
            <a:pPr marL="0" indent="0"/>
            <a:r>
              <a:rPr lang="es-CO" sz="1400" b="1" i="1" dirty="0"/>
              <a:t/>
            </a:r>
            <a:br>
              <a:rPr lang="es-CO" sz="1400" b="1" i="1" dirty="0"/>
            </a:br>
            <a:r>
              <a:rPr lang="es-CO" sz="1600" b="1" i="1" dirty="0"/>
              <a:t>FASE II  MANUAL TÉCNICO DE LOS GERMINADOS: Procesos de producción y aplicaciones en la alimentación y la salud</a:t>
            </a:r>
            <a:endParaRPr lang="es-CO" sz="1600" b="1" i="1" dirty="0">
              <a:solidFill>
                <a:schemeClr val="tx2"/>
              </a:solidFill>
            </a:endParaRPr>
          </a:p>
        </p:txBody>
      </p:sp>
    </p:spTree>
    <p:extLst>
      <p:ext uri="{BB962C8B-B14F-4D97-AF65-F5344CB8AC3E}">
        <p14:creationId xmlns:p14="http://schemas.microsoft.com/office/powerpoint/2010/main" val="93218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down)">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wipe(down)">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wipe(down)">
                                      <p:cBhvr>
                                        <p:cTn id="52" dur="500"/>
                                        <p:tgtEl>
                                          <p:spTgt spid="2">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wipe(down)">
                                      <p:cBhvr>
                                        <p:cTn id="57" dur="500"/>
                                        <p:tgtEl>
                                          <p:spTgt spid="2">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Effect transition="in" filter="wipe(down)">
                                      <p:cBhvr>
                                        <p:cTn id="6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3"/>
            <a:ext cx="9144000" cy="720080"/>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quarter" idx="4294967295"/>
          </p:nvPr>
        </p:nvSpPr>
        <p:spPr>
          <a:xfrm>
            <a:off x="179512" y="980728"/>
            <a:ext cx="8754938" cy="5761385"/>
          </a:xfrm>
        </p:spPr>
        <p:txBody>
          <a:bodyPr>
            <a:normAutofit/>
          </a:bodyPr>
          <a:lstStyle/>
          <a:p>
            <a:pPr marL="0" indent="0" algn="ctr">
              <a:buNone/>
            </a:pPr>
            <a:endParaRPr lang="es-CO" sz="900" b="1" dirty="0" smtClean="0"/>
          </a:p>
          <a:p>
            <a:pPr marL="0" indent="0" algn="just">
              <a:buNone/>
            </a:pPr>
            <a:r>
              <a:rPr lang="es-CO" b="1" dirty="0">
                <a:solidFill>
                  <a:schemeClr val="tx1"/>
                </a:solidFill>
              </a:rPr>
              <a:t>Diferencia entre </a:t>
            </a:r>
            <a:r>
              <a:rPr lang="es-CO" b="1" dirty="0" smtClean="0">
                <a:solidFill>
                  <a:schemeClr val="tx1"/>
                </a:solidFill>
              </a:rPr>
              <a:t>los </a:t>
            </a:r>
            <a:r>
              <a:rPr lang="es-CO" b="1" dirty="0">
                <a:solidFill>
                  <a:schemeClr val="tx1"/>
                </a:solidFill>
              </a:rPr>
              <a:t>Germinados, Huerta </a:t>
            </a:r>
            <a:r>
              <a:rPr lang="es-CO" b="1" dirty="0" smtClean="0">
                <a:solidFill>
                  <a:schemeClr val="tx1"/>
                </a:solidFill>
              </a:rPr>
              <a:t>casera e Hidropónicos</a:t>
            </a:r>
            <a:endParaRPr lang="es-CO" dirty="0" smtClean="0">
              <a:solidFill>
                <a:schemeClr val="tx1"/>
              </a:solidFill>
            </a:endParaRPr>
          </a:p>
        </p:txBody>
      </p:sp>
      <p:graphicFrame>
        <p:nvGraphicFramePr>
          <p:cNvPr id="2" name="1 Tabla"/>
          <p:cNvGraphicFramePr>
            <a:graphicFrameLocks noGrp="1"/>
          </p:cNvGraphicFramePr>
          <p:nvPr>
            <p:extLst>
              <p:ext uri="{D42A27DB-BD31-4B8C-83A1-F6EECF244321}">
                <p14:modId xmlns:p14="http://schemas.microsoft.com/office/powerpoint/2010/main" val="2369470603"/>
              </p:ext>
            </p:extLst>
          </p:nvPr>
        </p:nvGraphicFramePr>
        <p:xfrm>
          <a:off x="179512" y="1700808"/>
          <a:ext cx="8789482" cy="4786456"/>
        </p:xfrm>
        <a:graphic>
          <a:graphicData uri="http://schemas.openxmlformats.org/drawingml/2006/table">
            <a:tbl>
              <a:tblPr firstRow="1" firstCol="1" bandRow="1">
                <a:tableStyleId>{5C22544A-7EE6-4342-B048-85BDC9FD1C3A}</a:tableStyleId>
              </a:tblPr>
              <a:tblGrid>
                <a:gridCol w="2828889"/>
                <a:gridCol w="2723196"/>
                <a:gridCol w="3237397"/>
              </a:tblGrid>
              <a:tr h="653892">
                <a:tc>
                  <a:txBody>
                    <a:bodyPr/>
                    <a:lstStyle/>
                    <a:p>
                      <a:pPr algn="ctr">
                        <a:spcAft>
                          <a:spcPts val="0"/>
                        </a:spcAft>
                      </a:pPr>
                      <a:r>
                        <a:rPr lang="es-CO" sz="2000" dirty="0">
                          <a:effectLst/>
                        </a:rPr>
                        <a:t> </a:t>
                      </a:r>
                    </a:p>
                    <a:p>
                      <a:pPr algn="ctr">
                        <a:spcAft>
                          <a:spcPts val="0"/>
                        </a:spcAft>
                      </a:pPr>
                      <a:r>
                        <a:rPr lang="es-CO" sz="2000" dirty="0">
                          <a:effectLst/>
                        </a:rPr>
                        <a:t>GERMINADOS</a:t>
                      </a:r>
                      <a:endParaRPr lang="es-CO" sz="2000" dirty="0">
                        <a:effectLst/>
                        <a:latin typeface="Arial"/>
                        <a:ea typeface="Times New Roman"/>
                      </a:endParaRPr>
                    </a:p>
                  </a:txBody>
                  <a:tcPr marL="19032" marR="19032" marT="0" marB="0"/>
                </a:tc>
                <a:tc>
                  <a:txBody>
                    <a:bodyPr/>
                    <a:lstStyle/>
                    <a:p>
                      <a:pPr algn="ctr">
                        <a:spcAft>
                          <a:spcPts val="0"/>
                        </a:spcAft>
                      </a:pPr>
                      <a:r>
                        <a:rPr lang="es-CO" sz="2000" dirty="0">
                          <a:effectLst/>
                        </a:rPr>
                        <a:t> </a:t>
                      </a:r>
                      <a:r>
                        <a:rPr lang="es-CO" sz="2000" dirty="0" smtClean="0">
                          <a:effectLst/>
                        </a:rPr>
                        <a:t>HUERTA </a:t>
                      </a:r>
                      <a:r>
                        <a:rPr lang="es-CO" sz="2000" dirty="0">
                          <a:effectLst/>
                        </a:rPr>
                        <a:t>CASERA CON AGRICULTURA </a:t>
                      </a:r>
                      <a:r>
                        <a:rPr lang="es-CO" sz="2000" dirty="0" smtClean="0">
                          <a:effectLst/>
                        </a:rPr>
                        <a:t>ORGANICA</a:t>
                      </a:r>
                      <a:r>
                        <a:rPr lang="es-CO" sz="2000" dirty="0">
                          <a:effectLst/>
                        </a:rPr>
                        <a:t> </a:t>
                      </a:r>
                      <a:endParaRPr lang="es-CO" sz="2000" dirty="0">
                        <a:effectLst/>
                        <a:latin typeface="Arial"/>
                        <a:ea typeface="Times New Roman"/>
                      </a:endParaRPr>
                    </a:p>
                  </a:txBody>
                  <a:tcPr marL="19032" marR="19032" marT="0" marB="0"/>
                </a:tc>
                <a:tc>
                  <a:txBody>
                    <a:bodyPr/>
                    <a:lstStyle/>
                    <a:p>
                      <a:pPr algn="ctr">
                        <a:spcAft>
                          <a:spcPts val="0"/>
                        </a:spcAft>
                      </a:pPr>
                      <a:r>
                        <a:rPr lang="es-CO" sz="2000" dirty="0">
                          <a:effectLst/>
                        </a:rPr>
                        <a:t> </a:t>
                      </a:r>
                    </a:p>
                    <a:p>
                      <a:pPr algn="ctr">
                        <a:spcAft>
                          <a:spcPts val="0"/>
                        </a:spcAft>
                      </a:pPr>
                      <a:r>
                        <a:rPr lang="es-CO" sz="2000" dirty="0">
                          <a:effectLst/>
                        </a:rPr>
                        <a:t> </a:t>
                      </a:r>
                      <a:r>
                        <a:rPr lang="es-CO" sz="2000" dirty="0" smtClean="0">
                          <a:effectLst/>
                        </a:rPr>
                        <a:t>CULTIVOS </a:t>
                      </a:r>
                      <a:r>
                        <a:rPr lang="es-CO" sz="2000" dirty="0">
                          <a:effectLst/>
                        </a:rPr>
                        <a:t>HIDROPÓNICOS</a:t>
                      </a:r>
                      <a:endParaRPr lang="es-CO" sz="2000" dirty="0">
                        <a:effectLst/>
                        <a:latin typeface="Arial"/>
                        <a:ea typeface="Times New Roman"/>
                      </a:endParaRPr>
                    </a:p>
                  </a:txBody>
                  <a:tcPr marL="19032" marR="19032" marT="0" marB="0"/>
                </a:tc>
              </a:tr>
              <a:tr h="499787">
                <a:tc>
                  <a:txBody>
                    <a:bodyPr/>
                    <a:lstStyle/>
                    <a:p>
                      <a:pPr>
                        <a:spcAft>
                          <a:spcPts val="0"/>
                        </a:spcAft>
                      </a:pPr>
                      <a:r>
                        <a:rPr lang="es-CO" sz="1600" smtClean="0">
                          <a:effectLst/>
                        </a:rPr>
                        <a:t> Para cultivar Germinados se utilizan solo semillas orgánicas.</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Se </a:t>
                      </a:r>
                      <a:r>
                        <a:rPr lang="es-CO" sz="1600" dirty="0">
                          <a:effectLst/>
                        </a:rPr>
                        <a:t>utilizan semillas tratadas.</a:t>
                      </a:r>
                      <a:endParaRPr lang="es-CO" sz="1600" dirty="0">
                        <a:effectLst/>
                        <a:latin typeface="Arial"/>
                        <a:ea typeface="Times New Roman"/>
                      </a:endParaRPr>
                    </a:p>
                  </a:txBody>
                  <a:tcPr marL="19032" marR="19032" marT="0" marB="0"/>
                </a:tc>
                <a:tc>
                  <a:txBody>
                    <a:bodyPr/>
                    <a:lstStyle/>
                    <a:p>
                      <a:pPr>
                        <a:spcAft>
                          <a:spcPts val="0"/>
                        </a:spcAft>
                      </a:pPr>
                      <a:r>
                        <a:rPr lang="es-CO" sz="1600" dirty="0" smtClean="0">
                          <a:effectLst/>
                        </a:rPr>
                        <a:t> Se utilizan semillas tratadas.</a:t>
                      </a:r>
                      <a:endParaRPr lang="es-CO" sz="1600" dirty="0">
                        <a:effectLst/>
                        <a:latin typeface="Arial"/>
                        <a:ea typeface="Times New Roman"/>
                      </a:endParaRPr>
                    </a:p>
                  </a:txBody>
                  <a:tcPr marL="19032" marR="19032" marT="0" marB="0"/>
                </a:tc>
              </a:tr>
              <a:tr h="541077">
                <a:tc>
                  <a:txBody>
                    <a:bodyPr/>
                    <a:lstStyle/>
                    <a:p>
                      <a:pPr>
                        <a:spcAft>
                          <a:spcPts val="0"/>
                        </a:spcAft>
                      </a:pPr>
                      <a:r>
                        <a:rPr lang="es-CO" sz="1600" dirty="0">
                          <a:effectLst/>
                        </a:rPr>
                        <a:t> </a:t>
                      </a:r>
                      <a:r>
                        <a:rPr lang="es-CO" sz="1600" dirty="0" smtClean="0">
                          <a:effectLst/>
                        </a:rPr>
                        <a:t>El </a:t>
                      </a:r>
                      <a:r>
                        <a:rPr lang="es-CO" sz="1600" dirty="0">
                          <a:effectLst/>
                        </a:rPr>
                        <a:t>producto final es totalmente </a:t>
                      </a:r>
                      <a:r>
                        <a:rPr lang="es-CO" sz="1600" dirty="0" smtClean="0">
                          <a:effectLst/>
                        </a:rPr>
                        <a:t>orgánico</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El </a:t>
                      </a:r>
                      <a:r>
                        <a:rPr lang="es-CO" sz="1600" dirty="0">
                          <a:effectLst/>
                        </a:rPr>
                        <a:t>producto final no es 100% orgánico pero si es </a:t>
                      </a:r>
                      <a:r>
                        <a:rPr lang="es-CO" sz="1600" dirty="0" smtClean="0">
                          <a:effectLst/>
                        </a:rPr>
                        <a:t>limpio</a:t>
                      </a:r>
                      <a:endParaRPr lang="es-CO" sz="1600" dirty="0">
                        <a:effectLst/>
                      </a:endParaRPr>
                    </a:p>
                  </a:txBody>
                  <a:tcPr marL="19032" marR="19032" marT="0" marB="0"/>
                </a:tc>
                <a:tc>
                  <a:txBody>
                    <a:bodyPr/>
                    <a:lstStyle/>
                    <a:p>
                      <a:pPr>
                        <a:spcAft>
                          <a:spcPts val="0"/>
                        </a:spcAft>
                      </a:pPr>
                      <a:r>
                        <a:rPr lang="es-CO" sz="1600" dirty="0">
                          <a:effectLst/>
                        </a:rPr>
                        <a:t> </a:t>
                      </a:r>
                      <a:r>
                        <a:rPr lang="es-CO" sz="1600" dirty="0" smtClean="0">
                          <a:effectLst/>
                        </a:rPr>
                        <a:t>El </a:t>
                      </a:r>
                      <a:r>
                        <a:rPr lang="es-CO" sz="1600" dirty="0">
                          <a:effectLst/>
                        </a:rPr>
                        <a:t>producto final no es </a:t>
                      </a:r>
                      <a:r>
                        <a:rPr lang="es-CO" sz="1600" dirty="0" smtClean="0">
                          <a:effectLst/>
                        </a:rPr>
                        <a:t>orgánico</a:t>
                      </a:r>
                      <a:endParaRPr lang="es-CO" sz="1600" dirty="0">
                        <a:effectLst/>
                        <a:latin typeface="Arial"/>
                        <a:ea typeface="Times New Roman"/>
                      </a:endParaRPr>
                    </a:p>
                  </a:txBody>
                  <a:tcPr marL="19032" marR="19032" marT="0" marB="0"/>
                </a:tc>
              </a:tr>
              <a:tr h="576064">
                <a:tc>
                  <a:txBody>
                    <a:bodyPr/>
                    <a:lstStyle/>
                    <a:p>
                      <a:pPr>
                        <a:spcAft>
                          <a:spcPts val="0"/>
                        </a:spcAft>
                      </a:pPr>
                      <a:r>
                        <a:rPr lang="es-CO" sz="1600" dirty="0" smtClean="0">
                          <a:effectLst/>
                        </a:rPr>
                        <a:t>Aportan </a:t>
                      </a:r>
                      <a:r>
                        <a:rPr lang="es-CO" sz="1600" dirty="0">
                          <a:effectLst/>
                        </a:rPr>
                        <a:t>alimento en pocos días (entre 2 y 10 días)</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Aportan </a:t>
                      </a:r>
                      <a:r>
                        <a:rPr lang="es-CO" sz="1600" dirty="0">
                          <a:effectLst/>
                        </a:rPr>
                        <a:t>alimento de uno a tres </a:t>
                      </a:r>
                      <a:r>
                        <a:rPr lang="es-CO" sz="1600" dirty="0" smtClean="0">
                          <a:effectLst/>
                        </a:rPr>
                        <a:t>meses</a:t>
                      </a:r>
                      <a:endParaRPr lang="es-CO" sz="1600" dirty="0">
                        <a:effectLst/>
                      </a:endParaRPr>
                    </a:p>
                  </a:txBody>
                  <a:tcPr marL="19032" marR="19032" marT="0" marB="0"/>
                </a:tc>
                <a:tc>
                  <a:txBody>
                    <a:bodyPr/>
                    <a:lstStyle/>
                    <a:p>
                      <a:pPr>
                        <a:spcAft>
                          <a:spcPts val="0"/>
                        </a:spcAft>
                      </a:pPr>
                      <a:r>
                        <a:rPr lang="es-CO" sz="1600" dirty="0">
                          <a:effectLst/>
                        </a:rPr>
                        <a:t> </a:t>
                      </a:r>
                      <a:r>
                        <a:rPr lang="es-CO" sz="1600" dirty="0" smtClean="0">
                          <a:effectLst/>
                        </a:rPr>
                        <a:t>Aportan </a:t>
                      </a:r>
                      <a:r>
                        <a:rPr lang="es-CO" sz="1600" dirty="0">
                          <a:effectLst/>
                        </a:rPr>
                        <a:t>alimento de uno a tres </a:t>
                      </a:r>
                      <a:r>
                        <a:rPr lang="es-CO" sz="1600" dirty="0" smtClean="0">
                          <a:effectLst/>
                        </a:rPr>
                        <a:t>meses</a:t>
                      </a:r>
                      <a:endParaRPr lang="es-CO" sz="1600" dirty="0">
                        <a:effectLst/>
                        <a:latin typeface="Arial"/>
                        <a:ea typeface="Times New Roman"/>
                      </a:endParaRPr>
                    </a:p>
                  </a:txBody>
                  <a:tcPr marL="19032" marR="19032" marT="0" marB="0"/>
                </a:tc>
              </a:tr>
              <a:tr h="792088">
                <a:tc>
                  <a:txBody>
                    <a:bodyPr/>
                    <a:lstStyle/>
                    <a:p>
                      <a:pPr>
                        <a:spcAft>
                          <a:spcPts val="0"/>
                        </a:spcAft>
                      </a:pPr>
                      <a:r>
                        <a:rPr lang="es-CO" sz="1600" dirty="0">
                          <a:effectLst/>
                        </a:rPr>
                        <a:t> </a:t>
                      </a:r>
                      <a:r>
                        <a:rPr lang="es-CO" sz="1600" dirty="0" smtClean="0">
                          <a:effectLst/>
                        </a:rPr>
                        <a:t>Son </a:t>
                      </a:r>
                      <a:r>
                        <a:rPr lang="es-CO" sz="1600" dirty="0">
                          <a:effectLst/>
                        </a:rPr>
                        <a:t>cultivos bebes que no son atacados por ninguna </a:t>
                      </a:r>
                      <a:r>
                        <a:rPr lang="es-CO" sz="1600" dirty="0" smtClean="0">
                          <a:effectLst/>
                        </a:rPr>
                        <a:t>plaga por</a:t>
                      </a:r>
                      <a:r>
                        <a:rPr lang="es-CO" sz="1600" baseline="0" dirty="0" smtClean="0">
                          <a:effectLst/>
                        </a:rPr>
                        <a:t> lo tanto no requieren químicos</a:t>
                      </a:r>
                      <a:r>
                        <a:rPr lang="es-CO" sz="1600" dirty="0" smtClean="0">
                          <a:effectLst/>
                        </a:rPr>
                        <a:t>.</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Son </a:t>
                      </a:r>
                      <a:r>
                        <a:rPr lang="es-CO" sz="1600" dirty="0">
                          <a:effectLst/>
                        </a:rPr>
                        <a:t>plantas que en el proceso a ser adultas,  fácilmente son atacadas por </a:t>
                      </a:r>
                      <a:r>
                        <a:rPr lang="es-CO" sz="1600" dirty="0" smtClean="0">
                          <a:effectLst/>
                        </a:rPr>
                        <a:t>plagas.</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Son </a:t>
                      </a:r>
                      <a:r>
                        <a:rPr lang="es-CO" sz="1600" dirty="0">
                          <a:effectLst/>
                        </a:rPr>
                        <a:t>plantas que en el proceso a ser adultas,  fácilmente son atacadas por </a:t>
                      </a:r>
                      <a:r>
                        <a:rPr lang="es-CO" sz="1600" dirty="0" smtClean="0">
                          <a:effectLst/>
                        </a:rPr>
                        <a:t>plagas.</a:t>
                      </a:r>
                      <a:endParaRPr lang="es-CO" sz="1600" dirty="0">
                        <a:effectLst/>
                        <a:latin typeface="Arial"/>
                        <a:ea typeface="Times New Roman"/>
                      </a:endParaRPr>
                    </a:p>
                  </a:txBody>
                  <a:tcPr marL="19032" marR="19032" marT="0" marB="0"/>
                </a:tc>
              </a:tr>
              <a:tr h="999574">
                <a:tc>
                  <a:txBody>
                    <a:bodyPr/>
                    <a:lstStyle/>
                    <a:p>
                      <a:pPr>
                        <a:spcAft>
                          <a:spcPts val="0"/>
                        </a:spcAft>
                      </a:pPr>
                      <a:r>
                        <a:rPr lang="es-CO" sz="1600" dirty="0">
                          <a:effectLst/>
                        </a:rPr>
                        <a:t> </a:t>
                      </a:r>
                      <a:r>
                        <a:rPr lang="es-CO" sz="1600" dirty="0" smtClean="0">
                          <a:effectLst/>
                        </a:rPr>
                        <a:t>Muchos </a:t>
                      </a:r>
                      <a:r>
                        <a:rPr lang="es-CO" sz="1600" dirty="0">
                          <a:effectLst/>
                        </a:rPr>
                        <a:t>Germinados crecen todo el tiempo con solo agua (no requieren ningún sustrato) y para los de siembra se utiliza humus de lombriz que no atrae animales pequeños.</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Todos </a:t>
                      </a:r>
                      <a:r>
                        <a:rPr lang="es-CO" sz="1600" dirty="0">
                          <a:effectLst/>
                        </a:rPr>
                        <a:t>los cultivos requieren un sustrato que las soporte además del agua y generalmente se usa abono orgánico que atrae animalitos</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Todos </a:t>
                      </a:r>
                      <a:r>
                        <a:rPr lang="es-CO" sz="1600" dirty="0">
                          <a:effectLst/>
                        </a:rPr>
                        <a:t>los cultivos requieren un sustrato que las soporte además del agua y generalmente son sustratos con químicos</a:t>
                      </a:r>
                      <a:endParaRPr lang="es-CO" sz="1600" dirty="0">
                        <a:effectLst/>
                        <a:latin typeface="Arial"/>
                        <a:ea typeface="Times New Roman"/>
                      </a:endParaRPr>
                    </a:p>
                  </a:txBody>
                  <a:tcPr marL="19032" marR="19032" marT="0" marB="0"/>
                </a:tc>
              </a:tr>
            </a:tbl>
          </a:graphicData>
        </a:graphic>
      </p:graphicFrame>
      <p:sp>
        <p:nvSpPr>
          <p:cNvPr id="5" name="Rectangle 1"/>
          <p:cNvSpPr>
            <a:spLocks noChangeArrowheads="1"/>
          </p:cNvSpPr>
          <p:nvPr/>
        </p:nvSpPr>
        <p:spPr bwMode="auto">
          <a:xfrm>
            <a:off x="3686175" y="2674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800" b="0" i="0" u="none" strike="noStrike" cap="none" normalizeH="0" baseline="0" smtClean="0">
                <a:ln>
                  <a:noFill/>
                </a:ln>
                <a:solidFill>
                  <a:schemeClr val="tx1"/>
                </a:solidFill>
                <a:effectLst/>
                <a:latin typeface="Arial" pitchFamily="34" charset="0"/>
                <a:cs typeface="Arial" pitchFamily="34" charset="0"/>
              </a:rPr>
              <a:t/>
            </a:r>
            <a:br>
              <a:rPr kumimoji="0" lang="es-CO" sz="1800" b="0" i="0" u="none" strike="noStrike" cap="none" normalizeH="0" baseline="0" smtClean="0">
                <a:ln>
                  <a:noFill/>
                </a:ln>
                <a:solidFill>
                  <a:schemeClr val="tx1"/>
                </a:solidFill>
                <a:effectLst/>
                <a:latin typeface="Arial" pitchFamily="34" charset="0"/>
                <a:cs typeface="Arial" pitchFamily="34" charset="0"/>
              </a:rPr>
            </a:b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6174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1735138" y="908050"/>
            <a:ext cx="7408862" cy="5218113"/>
          </a:xfrm>
        </p:spPr>
        <p:txBody>
          <a:bodyPr/>
          <a:lstStyle/>
          <a:p>
            <a:endParaRPr lang="es-CO" dirty="0" smtClean="0"/>
          </a:p>
          <a:p>
            <a:endParaRPr lang="es-CO" dirty="0"/>
          </a:p>
        </p:txBody>
      </p:sp>
      <p:sp>
        <p:nvSpPr>
          <p:cNvPr id="3" name="2 Título"/>
          <p:cNvSpPr>
            <a:spLocks noGrp="1"/>
          </p:cNvSpPr>
          <p:nvPr>
            <p:ph type="title" idx="4294967295"/>
          </p:nvPr>
        </p:nvSpPr>
        <p:spPr>
          <a:xfrm>
            <a:off x="0" y="338138"/>
            <a:ext cx="8229600" cy="498475"/>
          </a:xfrm>
        </p:spPr>
        <p:txBody>
          <a:bodyPr>
            <a:normAutofit fontScale="90000"/>
          </a:bodyPr>
          <a:lstStyle/>
          <a:p>
            <a:r>
              <a:rPr lang="es-CO" sz="6600" b="1" i="1" dirty="0"/>
              <a:t/>
            </a:r>
            <a:br>
              <a:rPr lang="es-CO" sz="6600" b="1" i="1" dirty="0"/>
            </a:br>
            <a:endParaRPr lang="es-CO" sz="1100" dirty="0"/>
          </a:p>
        </p:txBody>
      </p:sp>
      <p:pic>
        <p:nvPicPr>
          <p:cNvPr id="5" name="4 Imagen"/>
          <p:cNvPicPr/>
          <p:nvPr/>
        </p:nvPicPr>
        <p:blipFill rotWithShape="1">
          <a:blip r:embed="rId2"/>
          <a:srcRect l="10566" t="36427" r="47821" b="34803"/>
          <a:stretch/>
        </p:blipFill>
        <p:spPr bwMode="auto">
          <a:xfrm>
            <a:off x="827584" y="1772816"/>
            <a:ext cx="7632848"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34070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0"/>
            <a:ext cx="9144000" cy="908721"/>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quarter" idx="4294967295"/>
          </p:nvPr>
        </p:nvSpPr>
        <p:spPr>
          <a:xfrm>
            <a:off x="0" y="980728"/>
            <a:ext cx="9144000" cy="5761385"/>
          </a:xfrm>
        </p:spPr>
        <p:txBody>
          <a:bodyPr>
            <a:normAutofit/>
          </a:bodyPr>
          <a:lstStyle/>
          <a:p>
            <a:pPr marL="0" indent="0" algn="ctr">
              <a:buNone/>
            </a:pPr>
            <a:endParaRPr lang="es-CO" sz="900" b="1" dirty="0" smtClean="0"/>
          </a:p>
          <a:p>
            <a:pPr marL="0" indent="0" algn="just">
              <a:buNone/>
            </a:pPr>
            <a:r>
              <a:rPr lang="es-CO" sz="2200" b="1" dirty="0" smtClean="0">
                <a:solidFill>
                  <a:schemeClr val="tx1"/>
                </a:solidFill>
              </a:rPr>
              <a:t>…</a:t>
            </a:r>
            <a:r>
              <a:rPr lang="es-CO" b="1" dirty="0">
                <a:solidFill>
                  <a:schemeClr val="tx1"/>
                </a:solidFill>
              </a:rPr>
              <a:t>Diferencia entre los Germinados, Huerta casera e Hidropónicos</a:t>
            </a:r>
            <a:endParaRPr lang="es-CO" dirty="0">
              <a:solidFill>
                <a:schemeClr val="tx1"/>
              </a:solidFill>
            </a:endParaRPr>
          </a:p>
          <a:p>
            <a:pPr marL="0" lvl="0" indent="0" algn="just">
              <a:buNone/>
            </a:pPr>
            <a:endParaRPr lang="es-CO" dirty="0" smtClean="0"/>
          </a:p>
        </p:txBody>
      </p:sp>
      <p:graphicFrame>
        <p:nvGraphicFramePr>
          <p:cNvPr id="2" name="1 Tabla"/>
          <p:cNvGraphicFramePr>
            <a:graphicFrameLocks noGrp="1"/>
          </p:cNvGraphicFramePr>
          <p:nvPr>
            <p:extLst>
              <p:ext uri="{D42A27DB-BD31-4B8C-83A1-F6EECF244321}">
                <p14:modId xmlns:p14="http://schemas.microsoft.com/office/powerpoint/2010/main" val="2828910824"/>
              </p:ext>
            </p:extLst>
          </p:nvPr>
        </p:nvGraphicFramePr>
        <p:xfrm>
          <a:off x="281880" y="1700808"/>
          <a:ext cx="8682608" cy="4788024"/>
        </p:xfrm>
        <a:graphic>
          <a:graphicData uri="http://schemas.openxmlformats.org/drawingml/2006/table">
            <a:tbl>
              <a:tblPr firstRow="1" firstCol="1" bandRow="1">
                <a:tableStyleId>{5C22544A-7EE6-4342-B048-85BDC9FD1C3A}</a:tableStyleId>
              </a:tblPr>
              <a:tblGrid>
                <a:gridCol w="2842753"/>
                <a:gridCol w="2668035"/>
                <a:gridCol w="3171820"/>
              </a:tblGrid>
              <a:tr h="957605">
                <a:tc>
                  <a:txBody>
                    <a:bodyPr/>
                    <a:lstStyle/>
                    <a:p>
                      <a:pPr algn="ctr">
                        <a:spcAft>
                          <a:spcPts val="0"/>
                        </a:spcAft>
                      </a:pPr>
                      <a:r>
                        <a:rPr lang="es-CO" sz="2000" dirty="0">
                          <a:effectLst/>
                        </a:rPr>
                        <a:t> </a:t>
                      </a:r>
                    </a:p>
                    <a:p>
                      <a:pPr algn="ctr">
                        <a:spcAft>
                          <a:spcPts val="0"/>
                        </a:spcAft>
                      </a:pPr>
                      <a:r>
                        <a:rPr lang="es-CO" sz="2000" dirty="0">
                          <a:effectLst/>
                        </a:rPr>
                        <a:t>GERMINADOS</a:t>
                      </a:r>
                      <a:endParaRPr lang="es-CO" sz="2000" dirty="0">
                        <a:effectLst/>
                        <a:latin typeface="Arial"/>
                        <a:ea typeface="Times New Roman"/>
                      </a:endParaRPr>
                    </a:p>
                  </a:txBody>
                  <a:tcPr marL="19032" marR="19032" marT="0" marB="0"/>
                </a:tc>
                <a:tc>
                  <a:txBody>
                    <a:bodyPr/>
                    <a:lstStyle/>
                    <a:p>
                      <a:pPr algn="ctr">
                        <a:spcAft>
                          <a:spcPts val="0"/>
                        </a:spcAft>
                      </a:pPr>
                      <a:r>
                        <a:rPr lang="es-CO" sz="2000" dirty="0" smtClean="0">
                          <a:effectLst/>
                        </a:rPr>
                        <a:t>HUERTA </a:t>
                      </a:r>
                      <a:r>
                        <a:rPr lang="es-CO" sz="2000" dirty="0">
                          <a:effectLst/>
                        </a:rPr>
                        <a:t>CASERA CON AGRICULTURA </a:t>
                      </a:r>
                      <a:r>
                        <a:rPr lang="es-CO" sz="2000" dirty="0" smtClean="0">
                          <a:effectLst/>
                        </a:rPr>
                        <a:t>ORGANICA</a:t>
                      </a:r>
                      <a:endParaRPr lang="es-CO" sz="2000" dirty="0">
                        <a:effectLst/>
                      </a:endParaRPr>
                    </a:p>
                  </a:txBody>
                  <a:tcPr marL="19032" marR="19032" marT="0" marB="0"/>
                </a:tc>
                <a:tc>
                  <a:txBody>
                    <a:bodyPr/>
                    <a:lstStyle/>
                    <a:p>
                      <a:pPr algn="ctr">
                        <a:spcAft>
                          <a:spcPts val="0"/>
                        </a:spcAft>
                      </a:pPr>
                      <a:r>
                        <a:rPr lang="es-CO" sz="2000" dirty="0">
                          <a:effectLst/>
                        </a:rPr>
                        <a:t> </a:t>
                      </a:r>
                    </a:p>
                    <a:p>
                      <a:pPr algn="ctr">
                        <a:spcAft>
                          <a:spcPts val="0"/>
                        </a:spcAft>
                      </a:pPr>
                      <a:r>
                        <a:rPr lang="es-CO" sz="2000" dirty="0" smtClean="0">
                          <a:effectLst/>
                        </a:rPr>
                        <a:t>CULTIVOS </a:t>
                      </a:r>
                      <a:r>
                        <a:rPr lang="es-CO" sz="2000" dirty="0">
                          <a:effectLst/>
                        </a:rPr>
                        <a:t>HIDROPÓNICOS</a:t>
                      </a:r>
                      <a:endParaRPr lang="es-CO" sz="2000" dirty="0">
                        <a:effectLst/>
                        <a:latin typeface="Arial"/>
                        <a:ea typeface="Times New Roman"/>
                      </a:endParaRPr>
                    </a:p>
                  </a:txBody>
                  <a:tcPr marL="19032" marR="19032" marT="0" marB="0"/>
                </a:tc>
              </a:tr>
              <a:tr h="1021445">
                <a:tc>
                  <a:txBody>
                    <a:bodyPr/>
                    <a:lstStyle/>
                    <a:p>
                      <a:pPr>
                        <a:spcAft>
                          <a:spcPts val="0"/>
                        </a:spcAft>
                      </a:pPr>
                      <a:r>
                        <a:rPr lang="es-CO" sz="1600" dirty="0">
                          <a:effectLst/>
                        </a:rPr>
                        <a:t> </a:t>
                      </a:r>
                      <a:r>
                        <a:rPr lang="es-CO" sz="1600" dirty="0" smtClean="0">
                          <a:effectLst/>
                        </a:rPr>
                        <a:t>Son </a:t>
                      </a:r>
                      <a:r>
                        <a:rPr lang="es-CO" sz="1600" dirty="0">
                          <a:effectLst/>
                        </a:rPr>
                        <a:t>cultivos 100% naturales, que no requieren fertilizantes.</a:t>
                      </a:r>
                      <a:endParaRPr lang="es-CO" sz="1600" dirty="0">
                        <a:effectLst/>
                        <a:latin typeface="Arial"/>
                        <a:ea typeface="Times New Roman"/>
                      </a:endParaRPr>
                    </a:p>
                  </a:txBody>
                  <a:tcPr marL="19032" marR="19032" marT="0" marB="0"/>
                </a:tc>
                <a:tc>
                  <a:txBody>
                    <a:bodyPr/>
                    <a:lstStyle/>
                    <a:p>
                      <a:pPr>
                        <a:spcAft>
                          <a:spcPts val="0"/>
                        </a:spcAft>
                      </a:pPr>
                      <a:r>
                        <a:rPr lang="es-CO" sz="1600" dirty="0" smtClean="0">
                          <a:effectLst/>
                        </a:rPr>
                        <a:t>Requieren </a:t>
                      </a:r>
                      <a:r>
                        <a:rPr lang="es-CO" sz="1600" dirty="0">
                          <a:effectLst/>
                        </a:rPr>
                        <a:t>fertilizantes para mejorar la calidad de la producción y generalmente son químicos. </a:t>
                      </a:r>
                    </a:p>
                  </a:txBody>
                  <a:tcPr marL="19032" marR="19032" marT="0" marB="0"/>
                </a:tc>
                <a:tc>
                  <a:txBody>
                    <a:bodyPr/>
                    <a:lstStyle/>
                    <a:p>
                      <a:pPr>
                        <a:spcAft>
                          <a:spcPts val="0"/>
                        </a:spcAft>
                      </a:pPr>
                      <a:r>
                        <a:rPr lang="es-CO" sz="1600" dirty="0">
                          <a:effectLst/>
                        </a:rPr>
                        <a:t> </a:t>
                      </a:r>
                      <a:r>
                        <a:rPr lang="es-CO" sz="1600" dirty="0" smtClean="0">
                          <a:effectLst/>
                        </a:rPr>
                        <a:t>La </a:t>
                      </a:r>
                      <a:r>
                        <a:rPr lang="es-CO" sz="1600" dirty="0">
                          <a:effectLst/>
                        </a:rPr>
                        <a:t>hidroponía es 100% artificial: Los contenedores, el sustrato, los fertilizantes </a:t>
                      </a:r>
                      <a:r>
                        <a:rPr lang="es-CO" sz="1600" dirty="0" smtClean="0">
                          <a:effectLst/>
                        </a:rPr>
                        <a:t>y </a:t>
                      </a:r>
                      <a:r>
                        <a:rPr lang="es-CO" sz="1600" dirty="0">
                          <a:effectLst/>
                        </a:rPr>
                        <a:t>el control de plagas.</a:t>
                      </a:r>
                      <a:endParaRPr lang="es-CO" sz="1600" dirty="0">
                        <a:effectLst/>
                        <a:latin typeface="Arial"/>
                        <a:ea typeface="Times New Roman"/>
                      </a:endParaRPr>
                    </a:p>
                  </a:txBody>
                  <a:tcPr marL="19032" marR="19032" marT="0" marB="0"/>
                </a:tc>
              </a:tr>
              <a:tr h="1276806">
                <a:tc>
                  <a:txBody>
                    <a:bodyPr/>
                    <a:lstStyle/>
                    <a:p>
                      <a:pPr>
                        <a:spcAft>
                          <a:spcPts val="0"/>
                        </a:spcAft>
                      </a:pPr>
                      <a:r>
                        <a:rPr lang="es-CO" sz="1600" dirty="0">
                          <a:effectLst/>
                        </a:rPr>
                        <a:t> </a:t>
                      </a:r>
                      <a:r>
                        <a:rPr lang="es-CO" sz="1600" dirty="0" smtClean="0">
                          <a:effectLst/>
                        </a:rPr>
                        <a:t>En </a:t>
                      </a:r>
                      <a:r>
                        <a:rPr lang="es-CO" sz="1600" dirty="0">
                          <a:effectLst/>
                        </a:rPr>
                        <a:t>todos los Germinados  sus nutrientes están potencializados entre un 100% y 1000% con respecto a su misma planta adulta</a:t>
                      </a:r>
                      <a:r>
                        <a:rPr lang="es-CO" sz="1600" dirty="0" smtClean="0">
                          <a:effectLst/>
                        </a:rPr>
                        <a:t>.</a:t>
                      </a:r>
                      <a:endParaRPr lang="es-CO" sz="1600" dirty="0">
                        <a:effectLst/>
                      </a:endParaRPr>
                    </a:p>
                  </a:txBody>
                  <a:tcPr marL="19032" marR="19032" marT="0" marB="0"/>
                </a:tc>
                <a:tc>
                  <a:txBody>
                    <a:bodyPr/>
                    <a:lstStyle/>
                    <a:p>
                      <a:pPr>
                        <a:spcAft>
                          <a:spcPts val="0"/>
                        </a:spcAft>
                      </a:pPr>
                      <a:r>
                        <a:rPr lang="es-CO" sz="1600" dirty="0">
                          <a:effectLst/>
                        </a:rPr>
                        <a:t> </a:t>
                      </a:r>
                      <a:r>
                        <a:rPr lang="es-CO" sz="1600" dirty="0" smtClean="0">
                          <a:effectLst/>
                        </a:rPr>
                        <a:t>Son </a:t>
                      </a:r>
                      <a:r>
                        <a:rPr lang="es-CO" sz="1600" dirty="0">
                          <a:effectLst/>
                        </a:rPr>
                        <a:t>cultivos que tienen los nutrientes propios de la planta adulta, y nutrientes adicionados que generalmente son químicos.</a:t>
                      </a:r>
                      <a:endParaRPr lang="es-CO" sz="1600" dirty="0">
                        <a:effectLst/>
                        <a:latin typeface="Arial"/>
                        <a:ea typeface="Times New Roman"/>
                      </a:endParaRPr>
                    </a:p>
                  </a:txBody>
                  <a:tcPr marL="19032" marR="19032" marT="0" marB="0"/>
                </a:tc>
                <a:tc>
                  <a:txBody>
                    <a:bodyPr/>
                    <a:lstStyle/>
                    <a:p>
                      <a:pPr>
                        <a:spcAft>
                          <a:spcPts val="0"/>
                        </a:spcAft>
                      </a:pPr>
                      <a:r>
                        <a:rPr lang="es-CO" sz="1600" dirty="0">
                          <a:effectLst/>
                        </a:rPr>
                        <a:t> </a:t>
                      </a:r>
                      <a:r>
                        <a:rPr lang="es-CO" sz="1600" dirty="0" smtClean="0">
                          <a:effectLst/>
                        </a:rPr>
                        <a:t>Son </a:t>
                      </a:r>
                      <a:r>
                        <a:rPr lang="es-CO" sz="1600" dirty="0">
                          <a:effectLst/>
                        </a:rPr>
                        <a:t>cultivos que tienen los nutrientes propios de la planta adulta, y nutrientes adicionados que generalmente son químicos.</a:t>
                      </a:r>
                      <a:endParaRPr lang="es-CO" sz="1600" dirty="0">
                        <a:effectLst/>
                        <a:latin typeface="Arial"/>
                        <a:ea typeface="Times New Roman"/>
                      </a:endParaRPr>
                    </a:p>
                  </a:txBody>
                  <a:tcPr marL="19032" marR="19032" marT="0" marB="0"/>
                </a:tc>
              </a:tr>
              <a:tr h="1532168">
                <a:tc>
                  <a:txBody>
                    <a:bodyPr/>
                    <a:lstStyle/>
                    <a:p>
                      <a:pPr>
                        <a:spcAft>
                          <a:spcPts val="0"/>
                        </a:spcAft>
                      </a:pPr>
                      <a:r>
                        <a:rPr lang="es-CO" sz="1600" dirty="0">
                          <a:effectLst/>
                        </a:rPr>
                        <a:t> </a:t>
                      </a:r>
                      <a:r>
                        <a:rPr lang="es-CO" sz="1600" dirty="0" smtClean="0">
                          <a:effectLst/>
                        </a:rPr>
                        <a:t>Todos </a:t>
                      </a:r>
                      <a:r>
                        <a:rPr lang="es-CO" sz="1600" dirty="0">
                          <a:effectLst/>
                        </a:rPr>
                        <a:t>los Germinados son alimento que tiene interesantes aplicaciones en la salud desde la prevención, hasta la curación de inclusive  enfermedades degenerativas o cáncer</a:t>
                      </a:r>
                      <a:r>
                        <a:rPr lang="es-CO" sz="1600" dirty="0" smtClean="0">
                          <a:effectLst/>
                        </a:rPr>
                        <a:t>.</a:t>
                      </a:r>
                      <a:endParaRPr lang="es-CO" sz="1600" dirty="0">
                        <a:effectLst/>
                      </a:endParaRPr>
                    </a:p>
                  </a:txBody>
                  <a:tcPr marL="19032" marR="19032" marT="0" marB="0"/>
                </a:tc>
                <a:tc>
                  <a:txBody>
                    <a:bodyPr/>
                    <a:lstStyle/>
                    <a:p>
                      <a:pPr>
                        <a:spcAft>
                          <a:spcPts val="0"/>
                        </a:spcAft>
                      </a:pPr>
                      <a:r>
                        <a:rPr lang="es-CO" sz="1600" dirty="0">
                          <a:effectLst/>
                        </a:rPr>
                        <a:t> </a:t>
                      </a:r>
                      <a:r>
                        <a:rPr lang="es-CO" sz="1600" dirty="0" smtClean="0">
                          <a:effectLst/>
                        </a:rPr>
                        <a:t>Son </a:t>
                      </a:r>
                      <a:r>
                        <a:rPr lang="es-CO" sz="1600" dirty="0">
                          <a:effectLst/>
                        </a:rPr>
                        <a:t>cultivos adecuados para el consumo porque son un poco más limpios, pero son reducidas las aplicaciones en la erradicación de la enfermedad</a:t>
                      </a:r>
                      <a:r>
                        <a:rPr lang="es-CO" sz="1600" dirty="0" smtClean="0">
                          <a:effectLst/>
                        </a:rPr>
                        <a:t>.</a:t>
                      </a:r>
                      <a:endParaRPr lang="es-CO" sz="1600" dirty="0">
                        <a:effectLst/>
                      </a:endParaRPr>
                    </a:p>
                  </a:txBody>
                  <a:tcPr marL="19032" marR="19032" marT="0" marB="0"/>
                </a:tc>
                <a:tc>
                  <a:txBody>
                    <a:bodyPr/>
                    <a:lstStyle/>
                    <a:p>
                      <a:pPr>
                        <a:spcAft>
                          <a:spcPts val="0"/>
                        </a:spcAft>
                      </a:pPr>
                      <a:r>
                        <a:rPr lang="es-CO" sz="1600" dirty="0">
                          <a:effectLst/>
                        </a:rPr>
                        <a:t> </a:t>
                      </a:r>
                      <a:r>
                        <a:rPr lang="es-CO" sz="1600" dirty="0" smtClean="0">
                          <a:effectLst/>
                        </a:rPr>
                        <a:t>Generalmente </a:t>
                      </a:r>
                      <a:r>
                        <a:rPr lang="es-CO" sz="1600" dirty="0">
                          <a:effectLst/>
                        </a:rPr>
                        <a:t>los químicos que se usan en los insumos y para el control de plagas, son nocivos para la salud.</a:t>
                      </a:r>
                      <a:endParaRPr lang="es-CO" sz="1600" dirty="0">
                        <a:effectLst/>
                        <a:latin typeface="Arial"/>
                        <a:ea typeface="Times New Roman"/>
                      </a:endParaRPr>
                    </a:p>
                  </a:txBody>
                  <a:tcPr marL="19032" marR="19032" marT="0" marB="0"/>
                </a:tc>
              </a:tr>
            </a:tbl>
          </a:graphicData>
        </a:graphic>
      </p:graphicFrame>
    </p:spTree>
    <p:extLst>
      <p:ext uri="{BB962C8B-B14F-4D97-AF65-F5344CB8AC3E}">
        <p14:creationId xmlns:p14="http://schemas.microsoft.com/office/powerpoint/2010/main" val="305480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2"/>
            <a:ext cx="9144000" cy="64807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quarter" idx="4294967295"/>
          </p:nvPr>
        </p:nvSpPr>
        <p:spPr>
          <a:xfrm>
            <a:off x="107504" y="908720"/>
            <a:ext cx="8856984" cy="5833393"/>
          </a:xfrm>
        </p:spPr>
        <p:txBody>
          <a:bodyPr>
            <a:normAutofit/>
          </a:bodyPr>
          <a:lstStyle/>
          <a:p>
            <a:pPr marL="0" indent="0" algn="ctr">
              <a:buNone/>
            </a:pPr>
            <a:endParaRPr lang="es-CO" sz="900" b="1" dirty="0" smtClean="0"/>
          </a:p>
          <a:p>
            <a:pPr marL="0" indent="0" algn="just">
              <a:buNone/>
            </a:pPr>
            <a:r>
              <a:rPr lang="es-CO" b="1" dirty="0">
                <a:solidFill>
                  <a:schemeClr val="tx1"/>
                </a:solidFill>
              </a:rPr>
              <a:t>Diferencia entre el Alimento crudo y/o vivo y el Alimento </a:t>
            </a:r>
            <a:r>
              <a:rPr lang="es-CO" b="1" dirty="0" smtClean="0">
                <a:solidFill>
                  <a:schemeClr val="tx1"/>
                </a:solidFill>
              </a:rPr>
              <a:t>Cocido</a:t>
            </a:r>
            <a:endParaRPr lang="es-CO" dirty="0">
              <a:solidFill>
                <a:schemeClr val="tx1"/>
              </a:solidFill>
            </a:endParaRPr>
          </a:p>
        </p:txBody>
      </p:sp>
      <p:graphicFrame>
        <p:nvGraphicFramePr>
          <p:cNvPr id="2" name="1 Tabla"/>
          <p:cNvGraphicFramePr>
            <a:graphicFrameLocks noGrp="1"/>
          </p:cNvGraphicFramePr>
          <p:nvPr>
            <p:extLst>
              <p:ext uri="{D42A27DB-BD31-4B8C-83A1-F6EECF244321}">
                <p14:modId xmlns:p14="http://schemas.microsoft.com/office/powerpoint/2010/main" val="1493948842"/>
              </p:ext>
            </p:extLst>
          </p:nvPr>
        </p:nvGraphicFramePr>
        <p:xfrm>
          <a:off x="179512" y="1700808"/>
          <a:ext cx="8730752" cy="4871338"/>
        </p:xfrm>
        <a:graphic>
          <a:graphicData uri="http://schemas.openxmlformats.org/drawingml/2006/table">
            <a:tbl>
              <a:tblPr firstRow="1" firstCol="1" bandRow="1">
                <a:tableStyleId>{5C22544A-7EE6-4342-B048-85BDC9FD1C3A}</a:tableStyleId>
              </a:tblPr>
              <a:tblGrid>
                <a:gridCol w="4503780"/>
                <a:gridCol w="4226972"/>
              </a:tblGrid>
              <a:tr h="504056">
                <a:tc>
                  <a:txBody>
                    <a:bodyPr/>
                    <a:lstStyle/>
                    <a:p>
                      <a:pPr algn="ctr"/>
                      <a:r>
                        <a:rPr lang="es-CO" sz="2000" b="1" dirty="0" smtClean="0"/>
                        <a:t>ALIMENTO VIVO</a:t>
                      </a:r>
                      <a:endParaRPr lang="es-CO" sz="2000" b="1" dirty="0"/>
                    </a:p>
                  </a:txBody>
                  <a:tcPr marL="19032" marR="19032" marT="0" marB="0"/>
                </a:tc>
                <a:tc>
                  <a:txBody>
                    <a:bodyPr/>
                    <a:lstStyle/>
                    <a:p>
                      <a:pPr algn="ctr"/>
                      <a:r>
                        <a:rPr lang="es-CO" sz="2000" b="1" dirty="0" smtClean="0"/>
                        <a:t>ALIMENTO</a:t>
                      </a:r>
                      <a:r>
                        <a:rPr lang="es-CO" sz="2000" b="1" baseline="0" dirty="0" smtClean="0"/>
                        <a:t> COCIDO</a:t>
                      </a:r>
                      <a:endParaRPr lang="es-CO" sz="2000" b="1" dirty="0"/>
                    </a:p>
                  </a:txBody>
                  <a:tcPr marL="19032" marR="19032" marT="0" marB="0"/>
                </a:tc>
              </a:tr>
              <a:tr h="864096">
                <a:tc>
                  <a:txBody>
                    <a:bodyPr/>
                    <a:lstStyle/>
                    <a:p>
                      <a:r>
                        <a:rPr lang="es-CO" sz="1600" dirty="0" smtClean="0"/>
                        <a:t>Son</a:t>
                      </a:r>
                      <a:r>
                        <a:rPr lang="es-CO" sz="1600" baseline="0" dirty="0" smtClean="0"/>
                        <a:t> alimentos crudos, vivos, orgánicos, fermentados y no transgénicos</a:t>
                      </a:r>
                      <a:endParaRPr lang="es-CO" sz="1600" dirty="0"/>
                    </a:p>
                  </a:txBody>
                  <a:tcPr marL="19032" marR="19032" marT="0" marB="0"/>
                </a:tc>
                <a:tc>
                  <a:txBody>
                    <a:bodyPr/>
                    <a:lstStyle/>
                    <a:p>
                      <a:r>
                        <a:rPr lang="es-CO" sz="1600" kern="1200" dirty="0" smtClean="0">
                          <a:solidFill>
                            <a:schemeClr val="dk1"/>
                          </a:solidFill>
                          <a:effectLst/>
                          <a:latin typeface="+mn-lt"/>
                          <a:ea typeface="+mn-ea"/>
                          <a:cs typeface="+mn-cs"/>
                        </a:rPr>
                        <a:t>Es aquel que es llevado al fuego y en cuyo proceso se destruyen la mayoría de los nutrientes y las enzimas.</a:t>
                      </a:r>
                      <a:endParaRPr lang="es-CO" sz="1600" dirty="0"/>
                    </a:p>
                  </a:txBody>
                  <a:tcPr marL="19032" marR="19032" marT="0" marB="0"/>
                </a:tc>
              </a:tr>
              <a:tr h="576064">
                <a:tc>
                  <a:txBody>
                    <a:bodyPr/>
                    <a:lstStyle/>
                    <a:p>
                      <a:r>
                        <a:rPr lang="es-CO" sz="1600" dirty="0" smtClean="0"/>
                        <a:t>Utilizados como tratamiento curativo</a:t>
                      </a:r>
                      <a:endParaRPr lang="es-CO" sz="1600" dirty="0"/>
                    </a:p>
                  </a:txBody>
                  <a:tcPr marL="19032" marR="19032" marT="0" marB="0"/>
                </a:tc>
                <a:tc>
                  <a:txBody>
                    <a:bodyPr/>
                    <a:lstStyle/>
                    <a:p>
                      <a:r>
                        <a:rPr lang="es-CO" sz="1600" dirty="0" smtClean="0"/>
                        <a:t>Sin las</a:t>
                      </a:r>
                      <a:r>
                        <a:rPr lang="es-CO" sz="1600" baseline="0" dirty="0" smtClean="0"/>
                        <a:t> </a:t>
                      </a:r>
                      <a:r>
                        <a:rPr lang="es-CO" sz="1600" dirty="0" smtClean="0"/>
                        <a:t>propiedades curativas que aporta el alimento crudo.</a:t>
                      </a:r>
                      <a:endParaRPr lang="es-CO" sz="1600" dirty="0"/>
                    </a:p>
                  </a:txBody>
                  <a:tcPr marL="19032" marR="19032" marT="0" marB="0"/>
                </a:tc>
              </a:tr>
              <a:tr h="1080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CO"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CO" sz="1600" dirty="0" smtClean="0"/>
                        <a:t>Desintoxican el cuerpo </a:t>
                      </a:r>
                      <a:r>
                        <a:rPr lang="es-CO" sz="1600" b="1" kern="1200" dirty="0" smtClean="0">
                          <a:solidFill>
                            <a:schemeClr val="lt1"/>
                          </a:solidFill>
                          <a:effectLst/>
                          <a:latin typeface="+mn-lt"/>
                          <a:ea typeface="+mn-ea"/>
                          <a:cs typeface="+mn-cs"/>
                        </a:rPr>
                        <a:t>y son regeneradores celulares y/o rejuvenecedores.  </a:t>
                      </a:r>
                    </a:p>
                    <a:p>
                      <a:endParaRPr lang="es-CO" sz="1600" dirty="0"/>
                    </a:p>
                  </a:txBody>
                  <a:tcPr marL="19032" marR="19032" marT="0" marB="0"/>
                </a:tc>
                <a:tc>
                  <a:txBody>
                    <a:bodyPr/>
                    <a:lstStyle/>
                    <a:p>
                      <a:r>
                        <a:rPr lang="es-CO" sz="1600" dirty="0" smtClean="0"/>
                        <a:t>Crean sustancias tóxicas y crosslinks (formación de puentes químicos entre las proteínas u otras moléculas de gran tamaño)  que  endurecen arterias y aceleran</a:t>
                      </a:r>
                      <a:r>
                        <a:rPr lang="es-CO" sz="1600" baseline="0" dirty="0" smtClean="0"/>
                        <a:t> el envejecimiento.</a:t>
                      </a:r>
                      <a:endParaRPr lang="es-CO" sz="1600" dirty="0"/>
                    </a:p>
                  </a:txBody>
                  <a:tcPr marL="19032" marR="19032" marT="0" marB="0"/>
                </a:tc>
              </a:tr>
              <a:tr h="1847002">
                <a:tc>
                  <a:txBody>
                    <a:bodyPr/>
                    <a:lstStyle/>
                    <a:p>
                      <a:pPr algn="just">
                        <a:lnSpc>
                          <a:spcPct val="115000"/>
                        </a:lnSpc>
                        <a:spcAft>
                          <a:spcPts val="0"/>
                        </a:spcAft>
                      </a:pPr>
                      <a:r>
                        <a:rPr lang="es-CO" sz="1600" dirty="0">
                          <a:effectLst/>
                          <a:latin typeface="+mn-lt"/>
                          <a:ea typeface="Times New Roman"/>
                        </a:rPr>
                        <a:t> </a:t>
                      </a:r>
                    </a:p>
                    <a:p>
                      <a:pPr algn="just">
                        <a:lnSpc>
                          <a:spcPct val="115000"/>
                        </a:lnSpc>
                        <a:spcAft>
                          <a:spcPts val="0"/>
                        </a:spcAft>
                      </a:pPr>
                      <a:r>
                        <a:rPr lang="es-CO" sz="1600" dirty="0">
                          <a:effectLst/>
                          <a:latin typeface="+mn-lt"/>
                          <a:ea typeface="Times New Roman"/>
                        </a:rPr>
                        <a:t>En la medicina integral cuántica se habla de la ‘frecuencia vibratoria’ de los alimentos que tiene en cuenta la parte energética del cuerpo humano.</a:t>
                      </a:r>
                    </a:p>
                  </a:txBody>
                  <a:tcPr marL="68580" marR="68580" marT="0" marB="0"/>
                </a:tc>
                <a:tc>
                  <a:txBody>
                    <a:bodyPr/>
                    <a:lstStyle/>
                    <a:p>
                      <a:pPr algn="just">
                        <a:lnSpc>
                          <a:spcPct val="115000"/>
                        </a:lnSpc>
                        <a:spcAft>
                          <a:spcPts val="0"/>
                        </a:spcAft>
                      </a:pPr>
                      <a:r>
                        <a:rPr lang="es-CO" sz="1600" dirty="0" smtClean="0">
                          <a:effectLst/>
                          <a:latin typeface="+mn-lt"/>
                          <a:ea typeface="Times New Roman"/>
                        </a:rPr>
                        <a:t>La </a:t>
                      </a:r>
                      <a:r>
                        <a:rPr lang="es-CO" sz="1600" dirty="0">
                          <a:effectLst/>
                          <a:latin typeface="+mn-lt"/>
                          <a:ea typeface="Times New Roman"/>
                        </a:rPr>
                        <a:t>medicina conservadora solo tiene en cuenta el paradigma de la típica teoría de las proteínas, grasas o carbohidratos con su base en la pirámide alimenticia que actualmente está siendo revaluada incluso por muchos profesionales de la salud ortodoxa</a:t>
                      </a:r>
                      <a:r>
                        <a:rPr lang="es-CO" sz="1600" dirty="0" smtClean="0">
                          <a:effectLst/>
                          <a:latin typeface="+mn-lt"/>
                          <a:ea typeface="Times New Roman"/>
                        </a:rPr>
                        <a:t>.</a:t>
                      </a:r>
                      <a:endParaRPr lang="es-CO" sz="1600" dirty="0">
                        <a:effectLst/>
                        <a:latin typeface="+mn-lt"/>
                        <a:ea typeface="Times New Roman"/>
                      </a:endParaRPr>
                    </a:p>
                  </a:txBody>
                  <a:tcPr marL="68580" marR="68580" marT="0" marB="0"/>
                </a:tc>
              </a:tr>
            </a:tbl>
          </a:graphicData>
        </a:graphic>
      </p:graphicFrame>
    </p:spTree>
    <p:extLst>
      <p:ext uri="{BB962C8B-B14F-4D97-AF65-F5344CB8AC3E}">
        <p14:creationId xmlns:p14="http://schemas.microsoft.com/office/powerpoint/2010/main" val="99582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0"/>
            <a:ext cx="9144000" cy="648073"/>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quarter" idx="4294967295"/>
          </p:nvPr>
        </p:nvSpPr>
        <p:spPr>
          <a:xfrm>
            <a:off x="0" y="908720"/>
            <a:ext cx="9144000" cy="5833393"/>
          </a:xfrm>
        </p:spPr>
        <p:txBody>
          <a:bodyPr>
            <a:normAutofit/>
          </a:bodyPr>
          <a:lstStyle/>
          <a:p>
            <a:pPr marL="0" indent="0" algn="ctr">
              <a:buNone/>
            </a:pPr>
            <a:endParaRPr lang="es-CO" sz="900" b="1" dirty="0" smtClean="0"/>
          </a:p>
          <a:p>
            <a:pPr marL="0" indent="0" algn="just">
              <a:buNone/>
            </a:pPr>
            <a:r>
              <a:rPr lang="es-CO" b="1" dirty="0" smtClean="0">
                <a:solidFill>
                  <a:schemeClr val="tx1"/>
                </a:solidFill>
              </a:rPr>
              <a:t>…Diferencia </a:t>
            </a:r>
            <a:r>
              <a:rPr lang="es-CO" b="1" dirty="0">
                <a:solidFill>
                  <a:schemeClr val="tx1"/>
                </a:solidFill>
              </a:rPr>
              <a:t>entre el Alimento crudo y/o vivo y el Alimento Cocido</a:t>
            </a:r>
            <a:endParaRPr lang="es-CO" dirty="0">
              <a:solidFill>
                <a:schemeClr val="tx1"/>
              </a:solidFill>
            </a:endParaRPr>
          </a:p>
          <a:p>
            <a:pPr marL="0" lvl="0" indent="0" algn="just">
              <a:buNone/>
            </a:pPr>
            <a:endParaRPr lang="es-CO" dirty="0" smtClean="0"/>
          </a:p>
        </p:txBody>
      </p:sp>
      <p:graphicFrame>
        <p:nvGraphicFramePr>
          <p:cNvPr id="2" name="1 Tabla"/>
          <p:cNvGraphicFramePr>
            <a:graphicFrameLocks noGrp="1"/>
          </p:cNvGraphicFramePr>
          <p:nvPr>
            <p:extLst>
              <p:ext uri="{D42A27DB-BD31-4B8C-83A1-F6EECF244321}">
                <p14:modId xmlns:p14="http://schemas.microsoft.com/office/powerpoint/2010/main" val="634781880"/>
              </p:ext>
            </p:extLst>
          </p:nvPr>
        </p:nvGraphicFramePr>
        <p:xfrm>
          <a:off x="251520" y="1700808"/>
          <a:ext cx="8730752" cy="4968553"/>
        </p:xfrm>
        <a:graphic>
          <a:graphicData uri="http://schemas.openxmlformats.org/drawingml/2006/table">
            <a:tbl>
              <a:tblPr firstRow="1" firstCol="1" bandRow="1">
                <a:tableStyleId>{5C22544A-7EE6-4342-B048-85BDC9FD1C3A}</a:tableStyleId>
              </a:tblPr>
              <a:tblGrid>
                <a:gridCol w="4503780"/>
                <a:gridCol w="4226972"/>
              </a:tblGrid>
              <a:tr h="403390">
                <a:tc>
                  <a:txBody>
                    <a:bodyPr/>
                    <a:lstStyle/>
                    <a:p>
                      <a:pPr algn="ctr"/>
                      <a:r>
                        <a:rPr lang="es-CO" sz="2000" b="1" dirty="0" smtClean="0"/>
                        <a:t>ALIMENTO VIVO</a:t>
                      </a:r>
                      <a:endParaRPr lang="es-CO" sz="2000" b="1" dirty="0"/>
                    </a:p>
                  </a:txBody>
                  <a:tcPr marL="19032" marR="19032" marT="0" marB="0"/>
                </a:tc>
                <a:tc>
                  <a:txBody>
                    <a:bodyPr/>
                    <a:lstStyle/>
                    <a:p>
                      <a:pPr algn="ctr"/>
                      <a:r>
                        <a:rPr lang="es-CO" sz="2000" b="1" dirty="0" smtClean="0"/>
                        <a:t>ALIMENTO</a:t>
                      </a:r>
                      <a:r>
                        <a:rPr lang="es-CO" sz="2000" b="1" baseline="0" dirty="0" smtClean="0"/>
                        <a:t> COCIDO</a:t>
                      </a:r>
                      <a:endParaRPr lang="es-CO" sz="2000" b="1" dirty="0"/>
                    </a:p>
                  </a:txBody>
                  <a:tcPr marL="19032" marR="19032" marT="0" marB="0"/>
                </a:tc>
              </a:tr>
              <a:tr h="6674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b="1" kern="1200" dirty="0" smtClean="0">
                          <a:solidFill>
                            <a:schemeClr val="lt1"/>
                          </a:solidFill>
                          <a:effectLst/>
                          <a:latin typeface="+mn-lt"/>
                          <a:ea typeface="+mn-ea"/>
                          <a:cs typeface="+mn-cs"/>
                        </a:rPr>
                        <a:t>Son ricos en enzimas indispensables para una óptima digestión. </a:t>
                      </a:r>
                    </a:p>
                  </a:txBody>
                  <a:tcPr marL="19032" marR="19032"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kern="1200" dirty="0" smtClean="0">
                          <a:solidFill>
                            <a:schemeClr val="dk1"/>
                          </a:solidFill>
                          <a:effectLst/>
                          <a:latin typeface="+mn-lt"/>
                          <a:ea typeface="+mn-ea"/>
                          <a:cs typeface="+mn-cs"/>
                        </a:rPr>
                        <a:t>Las temperaturas superiores a los 48° C destruyen el 100% de las valiosas enzimas.</a:t>
                      </a:r>
                    </a:p>
                  </a:txBody>
                  <a:tcPr marL="19032" marR="19032" marT="0" marB="0"/>
                </a:tc>
              </a:tr>
              <a:tr h="645425">
                <a:tc>
                  <a:txBody>
                    <a:bodyPr/>
                    <a:lstStyle/>
                    <a:p>
                      <a:r>
                        <a:rPr lang="es-CO" sz="1600" dirty="0" smtClean="0"/>
                        <a:t>A</a:t>
                      </a:r>
                      <a:r>
                        <a:rPr lang="es-CO" sz="1600" baseline="0" dirty="0" smtClean="0"/>
                        <a:t> l</a:t>
                      </a:r>
                      <a:r>
                        <a:rPr lang="es-CO" sz="1600" dirty="0" smtClean="0"/>
                        <a:t>as células cancerígenas </a:t>
                      </a:r>
                      <a:r>
                        <a:rPr lang="es-CO" sz="1600" baseline="0" dirty="0" smtClean="0"/>
                        <a:t> se les dificulta </a:t>
                      </a:r>
                      <a:r>
                        <a:rPr lang="es-CO" sz="1600" dirty="0" smtClean="0"/>
                        <a:t>vivir cuando</a:t>
                      </a:r>
                      <a:r>
                        <a:rPr lang="es-CO" sz="1600" baseline="0" dirty="0" smtClean="0"/>
                        <a:t> el alimento es crudo. (Dr. Bircher)</a:t>
                      </a:r>
                      <a:endParaRPr lang="es-CO" sz="1600" dirty="0"/>
                    </a:p>
                  </a:txBody>
                  <a:tcPr marL="19032" marR="19032" marT="0" marB="0"/>
                </a:tc>
                <a:tc>
                  <a:txBody>
                    <a:bodyPr/>
                    <a:lstStyle/>
                    <a:p>
                      <a:r>
                        <a:rPr lang="es-CO" sz="1600" dirty="0" smtClean="0"/>
                        <a:t>Degeneran</a:t>
                      </a:r>
                      <a:r>
                        <a:rPr lang="es-CO" sz="1600" baseline="0" dirty="0" smtClean="0"/>
                        <a:t> tejidos y huesos (Investigación  Dr. O Stiner con conejos) </a:t>
                      </a:r>
                      <a:endParaRPr lang="es-CO" sz="1600" dirty="0"/>
                    </a:p>
                  </a:txBody>
                  <a:tcPr marL="19032" marR="19032" marT="0" marB="0"/>
                </a:tc>
              </a:tr>
              <a:tr h="322712">
                <a:tc>
                  <a:txBody>
                    <a:bodyPr/>
                    <a:lstStyle/>
                    <a:p>
                      <a:r>
                        <a:rPr lang="es-CO" sz="1600" dirty="0" smtClean="0"/>
                        <a:t>Ahorro de tiempo y energía</a:t>
                      </a:r>
                      <a:endParaRPr lang="es-CO" sz="1600" dirty="0"/>
                    </a:p>
                  </a:txBody>
                  <a:tcPr marL="19032" marR="19032" marT="0" marB="0"/>
                </a:tc>
                <a:tc>
                  <a:txBody>
                    <a:bodyPr/>
                    <a:lstStyle/>
                    <a:p>
                      <a:r>
                        <a:rPr lang="es-CO" sz="1600" dirty="0" smtClean="0"/>
                        <a:t>La</a:t>
                      </a:r>
                      <a:r>
                        <a:rPr lang="es-CO" sz="1600" baseline="0" dirty="0" smtClean="0"/>
                        <a:t> cocción demanda tiempo y energía</a:t>
                      </a:r>
                      <a:endParaRPr lang="es-CO" sz="1600" dirty="0"/>
                    </a:p>
                  </a:txBody>
                  <a:tcPr marL="19032" marR="19032" marT="0" marB="0"/>
                </a:tc>
              </a:tr>
              <a:tr h="724737">
                <a:tc>
                  <a:txBody>
                    <a:bodyPr/>
                    <a:lstStyle/>
                    <a:p>
                      <a:pPr algn="just">
                        <a:lnSpc>
                          <a:spcPct val="115000"/>
                        </a:lnSpc>
                        <a:spcAft>
                          <a:spcPts val="0"/>
                        </a:spcAft>
                      </a:pPr>
                      <a:r>
                        <a:rPr lang="es-CO" sz="1600" dirty="0" smtClean="0">
                          <a:effectLst/>
                          <a:latin typeface="+mn-lt"/>
                          <a:ea typeface="Times New Roman"/>
                        </a:rPr>
                        <a:t>La Germinación  elimina tóxicos  de las semillas e inhibidores</a:t>
                      </a:r>
                      <a:r>
                        <a:rPr lang="es-CO" sz="1600" baseline="0" dirty="0" smtClean="0">
                          <a:effectLst/>
                          <a:latin typeface="+mn-lt"/>
                          <a:ea typeface="Times New Roman"/>
                        </a:rPr>
                        <a:t> de enzimas.</a:t>
                      </a:r>
                      <a:endParaRPr lang="es-CO" sz="1600" dirty="0">
                        <a:effectLst/>
                        <a:latin typeface="+mn-lt"/>
                        <a:ea typeface="Times New Roman"/>
                      </a:endParaRPr>
                    </a:p>
                  </a:txBody>
                  <a:tcPr marL="68580" marR="68580" marT="0" marB="0"/>
                </a:tc>
                <a:tc>
                  <a:txBody>
                    <a:bodyPr/>
                    <a:lstStyle/>
                    <a:p>
                      <a:pPr algn="just">
                        <a:lnSpc>
                          <a:spcPct val="115000"/>
                        </a:lnSpc>
                        <a:spcAft>
                          <a:spcPts val="0"/>
                        </a:spcAft>
                      </a:pPr>
                      <a:endParaRPr lang="es-CO" sz="1600" dirty="0" smtClean="0">
                        <a:effectLst/>
                        <a:latin typeface="+mn-lt"/>
                        <a:ea typeface="Times New Roman"/>
                      </a:endParaRPr>
                    </a:p>
                    <a:p>
                      <a:pPr algn="just">
                        <a:lnSpc>
                          <a:spcPct val="115000"/>
                        </a:lnSpc>
                        <a:spcAft>
                          <a:spcPts val="0"/>
                        </a:spcAft>
                      </a:pPr>
                      <a:r>
                        <a:rPr lang="es-CO" sz="1600" dirty="0" smtClean="0">
                          <a:effectLst/>
                          <a:latin typeface="+mn-lt"/>
                          <a:ea typeface="Times New Roman"/>
                        </a:rPr>
                        <a:t>Las semillas deben</a:t>
                      </a:r>
                      <a:r>
                        <a:rPr lang="es-CO" sz="1600" baseline="0" dirty="0" smtClean="0">
                          <a:effectLst/>
                          <a:latin typeface="+mn-lt"/>
                          <a:ea typeface="Times New Roman"/>
                        </a:rPr>
                        <a:t> ser antes remojadas</a:t>
                      </a:r>
                      <a:endParaRPr lang="es-CO" sz="1600" dirty="0">
                        <a:effectLst/>
                        <a:latin typeface="+mn-lt"/>
                        <a:ea typeface="Times New Roman"/>
                      </a:endParaRPr>
                    </a:p>
                  </a:txBody>
                  <a:tcPr marL="68580" marR="68580" marT="0" marB="0"/>
                </a:tc>
              </a:tr>
              <a:tr h="2204864">
                <a:tc>
                  <a:txBody>
                    <a:bodyPr/>
                    <a:lstStyle/>
                    <a:p>
                      <a:pPr algn="just">
                        <a:lnSpc>
                          <a:spcPct val="115000"/>
                        </a:lnSpc>
                        <a:spcAft>
                          <a:spcPts val="0"/>
                        </a:spcAft>
                      </a:pPr>
                      <a:r>
                        <a:rPr lang="es-CO" sz="1600" dirty="0" smtClean="0">
                          <a:effectLst/>
                          <a:latin typeface="+mn-lt"/>
                          <a:ea typeface="Times New Roman"/>
                        </a:rPr>
                        <a:t>Aportan energía y vitalidad</a:t>
                      </a:r>
                      <a:endParaRPr lang="es-CO" sz="1600" dirty="0">
                        <a:effectLst/>
                        <a:latin typeface="+mn-lt"/>
                        <a:ea typeface="Times New Roman"/>
                      </a:endParaRPr>
                    </a:p>
                  </a:txBody>
                  <a:tcPr marL="68580" marR="68580" marT="0" marB="0"/>
                </a:tc>
                <a:tc>
                  <a:txBody>
                    <a:bodyPr/>
                    <a:lstStyle/>
                    <a:p>
                      <a:pPr algn="just">
                        <a:lnSpc>
                          <a:spcPct val="115000"/>
                        </a:lnSpc>
                        <a:spcAft>
                          <a:spcPts val="0"/>
                        </a:spcAft>
                      </a:pPr>
                      <a:r>
                        <a:rPr lang="es-CO" sz="1600" kern="1200" dirty="0" smtClean="0">
                          <a:solidFill>
                            <a:schemeClr val="dk1"/>
                          </a:solidFill>
                          <a:effectLst/>
                          <a:latin typeface="+mn-lt"/>
                          <a:ea typeface="+mn-ea"/>
                          <a:cs typeface="+mn-cs"/>
                        </a:rPr>
                        <a:t>La fuerza vital de los alimentos disminuye mucho o se destruye con la cocción. </a:t>
                      </a:r>
                    </a:p>
                    <a:p>
                      <a:pPr algn="just">
                        <a:lnSpc>
                          <a:spcPct val="115000"/>
                        </a:lnSpc>
                        <a:spcAft>
                          <a:spcPts val="0"/>
                        </a:spcAft>
                      </a:pPr>
                      <a:endParaRPr lang="es-CO" sz="1600" kern="1200" dirty="0" smtClean="0">
                        <a:solidFill>
                          <a:schemeClr val="dk1"/>
                        </a:solidFill>
                        <a:effectLst/>
                        <a:latin typeface="+mn-lt"/>
                        <a:ea typeface="+mn-ea"/>
                        <a:cs typeface="+mn-cs"/>
                      </a:endParaRPr>
                    </a:p>
                    <a:p>
                      <a:pPr algn="just">
                        <a:lnSpc>
                          <a:spcPct val="115000"/>
                        </a:lnSpc>
                        <a:spcAft>
                          <a:spcPts val="0"/>
                        </a:spcAft>
                      </a:pPr>
                      <a:endParaRPr lang="es-CO" sz="1600" kern="1200" dirty="0" smtClean="0">
                        <a:solidFill>
                          <a:schemeClr val="dk1"/>
                        </a:solidFill>
                        <a:effectLst/>
                        <a:latin typeface="+mn-lt"/>
                        <a:ea typeface="+mn-ea"/>
                        <a:cs typeface="+mn-cs"/>
                      </a:endParaRPr>
                    </a:p>
                    <a:p>
                      <a:pPr algn="just">
                        <a:lnSpc>
                          <a:spcPct val="115000"/>
                        </a:lnSpc>
                        <a:spcAft>
                          <a:spcPts val="0"/>
                        </a:spcAft>
                      </a:pPr>
                      <a:endParaRPr lang="es-CO" sz="1600" kern="1200" dirty="0" smtClean="0">
                        <a:solidFill>
                          <a:schemeClr val="dk1"/>
                        </a:solidFill>
                        <a:effectLst/>
                        <a:latin typeface="+mn-lt"/>
                        <a:ea typeface="+mn-ea"/>
                        <a:cs typeface="+mn-cs"/>
                      </a:endParaRPr>
                    </a:p>
                    <a:p>
                      <a:pPr algn="just">
                        <a:lnSpc>
                          <a:spcPct val="115000"/>
                        </a:lnSpc>
                        <a:spcAft>
                          <a:spcPts val="0"/>
                        </a:spcAft>
                      </a:pPr>
                      <a:endParaRPr lang="es-CO" sz="1600" dirty="0">
                        <a:effectLst/>
                        <a:latin typeface="+mn-lt"/>
                        <a:ea typeface="Times New Roman"/>
                      </a:endParaRPr>
                    </a:p>
                  </a:txBody>
                  <a:tcPr marL="68580" marR="68580" marT="0" marB="0"/>
                </a:tc>
              </a:tr>
            </a:tbl>
          </a:graphicData>
        </a:graphic>
      </p:graphicFrame>
      <p:pic>
        <p:nvPicPr>
          <p:cNvPr id="7" name="Picture 1" descr="http://www.alimentosyseguridad.com/wp-content/uploads/2010/05/Papa_Kirlian.jpg"/>
          <p:cNvPicPr/>
          <p:nvPr/>
        </p:nvPicPr>
        <p:blipFill>
          <a:blip r:embed="rId2"/>
          <a:srcRect l="49919"/>
          <a:stretch>
            <a:fillRect/>
          </a:stretch>
        </p:blipFill>
        <p:spPr bwMode="auto">
          <a:xfrm>
            <a:off x="5436096" y="5229200"/>
            <a:ext cx="2232248" cy="1220812"/>
          </a:xfrm>
          <a:prstGeom prst="rect">
            <a:avLst/>
          </a:prstGeom>
          <a:noFill/>
          <a:ln w="9525">
            <a:noFill/>
            <a:miter lim="800000"/>
            <a:headEnd/>
            <a:tailEnd/>
          </a:ln>
        </p:spPr>
      </p:pic>
      <p:pic>
        <p:nvPicPr>
          <p:cNvPr id="8" name="Picture 1" descr="http://www.alimentosyseguridad.com/wp-content/uploads/2010/05/Papa_Kirlian.jpg"/>
          <p:cNvPicPr/>
          <p:nvPr/>
        </p:nvPicPr>
        <p:blipFill>
          <a:blip r:embed="rId2"/>
          <a:srcRect r="50018"/>
          <a:stretch>
            <a:fillRect/>
          </a:stretch>
        </p:blipFill>
        <p:spPr bwMode="auto">
          <a:xfrm>
            <a:off x="1331640" y="4998640"/>
            <a:ext cx="2153241" cy="1293118"/>
          </a:xfrm>
          <a:prstGeom prst="rect">
            <a:avLst/>
          </a:prstGeom>
          <a:noFill/>
          <a:ln w="9525">
            <a:noFill/>
            <a:miter lim="800000"/>
            <a:headEnd/>
            <a:tailEnd/>
          </a:ln>
        </p:spPr>
      </p:pic>
    </p:spTree>
    <p:extLst>
      <p:ext uri="{BB962C8B-B14F-4D97-AF65-F5344CB8AC3E}">
        <p14:creationId xmlns:p14="http://schemas.microsoft.com/office/powerpoint/2010/main" val="150124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9"/>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quarter" idx="4294967295"/>
          </p:nvPr>
        </p:nvSpPr>
        <p:spPr>
          <a:xfrm>
            <a:off x="0" y="980728"/>
            <a:ext cx="8964488" cy="5761385"/>
          </a:xfrm>
        </p:spPr>
        <p:txBody>
          <a:bodyPr>
            <a:normAutofit/>
          </a:bodyPr>
          <a:lstStyle/>
          <a:p>
            <a:pPr marL="0" indent="0" algn="ctr">
              <a:buNone/>
            </a:pPr>
            <a:endParaRPr lang="es-CO" sz="900" b="1" dirty="0" smtClean="0"/>
          </a:p>
          <a:p>
            <a:pPr marL="0" indent="0" algn="just">
              <a:buNone/>
            </a:pPr>
            <a:r>
              <a:rPr lang="es-CO" b="1" dirty="0" smtClean="0">
                <a:solidFill>
                  <a:schemeClr val="tx1"/>
                </a:solidFill>
              </a:rPr>
              <a:t>…Diferencia </a:t>
            </a:r>
            <a:r>
              <a:rPr lang="es-CO" b="1" dirty="0">
                <a:solidFill>
                  <a:schemeClr val="tx1"/>
                </a:solidFill>
              </a:rPr>
              <a:t>entre el Alimento crudo y/o vivo y el Alimento Cocido</a:t>
            </a:r>
          </a:p>
          <a:p>
            <a:pPr marL="0" lvl="0" indent="0" algn="just">
              <a:buNone/>
            </a:pPr>
            <a:endParaRPr lang="es-CO" dirty="0" smtClean="0"/>
          </a:p>
        </p:txBody>
      </p:sp>
      <p:graphicFrame>
        <p:nvGraphicFramePr>
          <p:cNvPr id="2" name="1 Tabla"/>
          <p:cNvGraphicFramePr>
            <a:graphicFrameLocks noGrp="1"/>
          </p:cNvGraphicFramePr>
          <p:nvPr>
            <p:extLst>
              <p:ext uri="{D42A27DB-BD31-4B8C-83A1-F6EECF244321}">
                <p14:modId xmlns:p14="http://schemas.microsoft.com/office/powerpoint/2010/main" val="234796847"/>
              </p:ext>
            </p:extLst>
          </p:nvPr>
        </p:nvGraphicFramePr>
        <p:xfrm>
          <a:off x="179512" y="1700807"/>
          <a:ext cx="8730752" cy="5021516"/>
        </p:xfrm>
        <a:graphic>
          <a:graphicData uri="http://schemas.openxmlformats.org/drawingml/2006/table">
            <a:tbl>
              <a:tblPr firstRow="1" firstCol="1" bandRow="1">
                <a:tableStyleId>{5C22544A-7EE6-4342-B048-85BDC9FD1C3A}</a:tableStyleId>
              </a:tblPr>
              <a:tblGrid>
                <a:gridCol w="4503780"/>
                <a:gridCol w="4226972"/>
              </a:tblGrid>
              <a:tr h="432049">
                <a:tc>
                  <a:txBody>
                    <a:bodyPr/>
                    <a:lstStyle/>
                    <a:p>
                      <a:pPr algn="ctr"/>
                      <a:r>
                        <a:rPr lang="es-CO" sz="2000" b="1" dirty="0" smtClean="0"/>
                        <a:t>ALIMENTO VIVO</a:t>
                      </a:r>
                      <a:endParaRPr lang="es-CO" sz="2000" b="1" dirty="0"/>
                    </a:p>
                  </a:txBody>
                  <a:tcPr marL="19032" marR="19032" marT="0" marB="0"/>
                </a:tc>
                <a:tc>
                  <a:txBody>
                    <a:bodyPr/>
                    <a:lstStyle/>
                    <a:p>
                      <a:pPr algn="ctr"/>
                      <a:r>
                        <a:rPr lang="es-CO" sz="2000" b="1" dirty="0" smtClean="0"/>
                        <a:t>ALIMENTO</a:t>
                      </a:r>
                      <a:r>
                        <a:rPr lang="es-CO" sz="2000" b="1" baseline="0" dirty="0" smtClean="0"/>
                        <a:t> COCIDO</a:t>
                      </a:r>
                      <a:endParaRPr lang="es-CO" sz="2000" b="1" dirty="0"/>
                    </a:p>
                  </a:txBody>
                  <a:tcPr marL="19032" marR="19032" marT="0" marB="0"/>
                </a:tc>
              </a:tr>
              <a:tr h="561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b="1" kern="1200" dirty="0" smtClean="0">
                          <a:solidFill>
                            <a:schemeClr val="lt1"/>
                          </a:solidFill>
                          <a:effectLst/>
                          <a:latin typeface="+mn-lt"/>
                          <a:ea typeface="+mn-ea"/>
                          <a:cs typeface="+mn-cs"/>
                        </a:rPr>
                        <a:t>Potencializan los nutrientes entre 100% y 1000%</a:t>
                      </a:r>
                    </a:p>
                  </a:txBody>
                  <a:tcPr marL="19032" marR="19032"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kern="1200" dirty="0" smtClean="0">
                          <a:solidFill>
                            <a:schemeClr val="dk1"/>
                          </a:solidFill>
                          <a:effectLst/>
                          <a:latin typeface="+mn-lt"/>
                          <a:ea typeface="+mn-ea"/>
                          <a:cs typeface="+mn-cs"/>
                        </a:rPr>
                        <a:t>La estructura bioquímica y la composición nutricional del alimento cocido se degeneran .</a:t>
                      </a:r>
                    </a:p>
                  </a:txBody>
                  <a:tcPr marL="19032" marR="19032" marT="0" marB="0"/>
                </a:tc>
              </a:tr>
              <a:tr h="1086466">
                <a:tc>
                  <a:txBody>
                    <a:bodyPr/>
                    <a:lstStyle/>
                    <a:p>
                      <a:endParaRPr lang="es-CO" sz="1600" b="1" kern="1200" dirty="0" smtClean="0">
                        <a:solidFill>
                          <a:schemeClr val="lt1"/>
                        </a:solidFill>
                        <a:effectLst/>
                        <a:latin typeface="+mn-lt"/>
                        <a:ea typeface="+mn-ea"/>
                        <a:cs typeface="+mn-cs"/>
                      </a:endParaRPr>
                    </a:p>
                    <a:p>
                      <a:r>
                        <a:rPr lang="es-CO" sz="1600" b="1" kern="1200" dirty="0" smtClean="0">
                          <a:solidFill>
                            <a:schemeClr val="lt1"/>
                          </a:solidFill>
                          <a:effectLst/>
                          <a:latin typeface="+mn-lt"/>
                          <a:ea typeface="+mn-ea"/>
                          <a:cs typeface="+mn-cs"/>
                        </a:rPr>
                        <a:t>Los Germinados son ricos en fibra, lo que facilita una buena digestión.</a:t>
                      </a:r>
                      <a:endParaRPr lang="es-CO" sz="1600" dirty="0"/>
                    </a:p>
                  </a:txBody>
                  <a:tcPr marL="19032" marR="19032" marT="0" marB="0"/>
                </a:tc>
                <a:tc>
                  <a:txBody>
                    <a:bodyPr/>
                    <a:lstStyle/>
                    <a:p>
                      <a:r>
                        <a:rPr lang="es-CO" sz="1600" kern="1200" dirty="0" smtClean="0">
                          <a:solidFill>
                            <a:schemeClr val="dk1"/>
                          </a:solidFill>
                          <a:effectLst/>
                          <a:latin typeface="+mn-lt"/>
                          <a:ea typeface="+mn-ea"/>
                          <a:cs typeface="+mn-cs"/>
                        </a:rPr>
                        <a:t>La fibra de los alimentos vegetales cocidos, se transforma en una sustancia suave y pasiva que pierde su naturaleza de barrido y la calidad de limpieza magnética en el intestino</a:t>
                      </a:r>
                      <a:endParaRPr lang="es-CO" sz="1600" dirty="0"/>
                    </a:p>
                  </a:txBody>
                  <a:tcPr marL="19032" marR="19032" marT="0" marB="0"/>
                </a:tc>
              </a:tr>
              <a:tr h="543233">
                <a:tc>
                  <a:txBody>
                    <a:bodyPr/>
                    <a:lstStyle/>
                    <a:p>
                      <a:r>
                        <a:rPr lang="es-CO" sz="1600" b="1" kern="1200" dirty="0" smtClean="0">
                          <a:solidFill>
                            <a:schemeClr val="lt1"/>
                          </a:solidFill>
                          <a:effectLst/>
                          <a:latin typeface="+mn-lt"/>
                          <a:ea typeface="+mn-ea"/>
                          <a:cs typeface="+mn-cs"/>
                        </a:rPr>
                        <a:t>Los Germinados, frutas y verduras crudas tienen alto contenido de agua.</a:t>
                      </a:r>
                      <a:endParaRPr lang="es-CO" sz="1600" dirty="0"/>
                    </a:p>
                  </a:txBody>
                  <a:tcPr marL="19032" marR="19032"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kern="1200" dirty="0" smtClean="0">
                          <a:solidFill>
                            <a:schemeClr val="dk1"/>
                          </a:solidFill>
                          <a:effectLst/>
                          <a:latin typeface="+mn-lt"/>
                          <a:ea typeface="+mn-ea"/>
                          <a:cs typeface="+mn-cs"/>
                        </a:rPr>
                        <a:t>Se disminuye el contenido de agua e inclusive la estructura natural del agua también degenera.</a:t>
                      </a:r>
                    </a:p>
                  </a:txBody>
                  <a:tcPr marL="19032" marR="19032" marT="0" marB="0"/>
                </a:tc>
              </a:tr>
              <a:tr h="677456">
                <a:tc>
                  <a:txBody>
                    <a:bodyPr/>
                    <a:lstStyle/>
                    <a:p>
                      <a:pPr algn="just">
                        <a:lnSpc>
                          <a:spcPct val="115000"/>
                        </a:lnSpc>
                        <a:spcAft>
                          <a:spcPts val="0"/>
                        </a:spcAft>
                      </a:pPr>
                      <a:r>
                        <a:rPr lang="es-CO" sz="1600" b="1" kern="1200" dirty="0" smtClean="0">
                          <a:solidFill>
                            <a:schemeClr val="lt1"/>
                          </a:solidFill>
                          <a:effectLst/>
                          <a:latin typeface="+mn-lt"/>
                          <a:ea typeface="+mn-ea"/>
                          <a:cs typeface="+mn-cs"/>
                        </a:rPr>
                        <a:t>Los vegetales frescos y orgánicos son ricos en luz biofotónica (Transmisores de vitalidad</a:t>
                      </a:r>
                      <a:r>
                        <a:rPr lang="es-CO" sz="1600" b="1" kern="1200" baseline="0" dirty="0" smtClean="0">
                          <a:solidFill>
                            <a:schemeClr val="lt1"/>
                          </a:solidFill>
                          <a:effectLst/>
                          <a:latin typeface="+mn-lt"/>
                          <a:ea typeface="+mn-ea"/>
                          <a:cs typeface="+mn-cs"/>
                        </a:rPr>
                        <a:t>  y energía</a:t>
                      </a:r>
                      <a:r>
                        <a:rPr lang="es-CO" sz="1600" b="1" kern="1200" dirty="0" smtClean="0">
                          <a:solidFill>
                            <a:schemeClr val="lt1"/>
                          </a:solidFill>
                          <a:effectLst/>
                          <a:latin typeface="+mn-lt"/>
                          <a:ea typeface="+mn-ea"/>
                          <a:cs typeface="+mn-cs"/>
                        </a:rPr>
                        <a:t>)</a:t>
                      </a:r>
                      <a:endParaRPr lang="es-CO" sz="1600" dirty="0">
                        <a:effectLst/>
                        <a:latin typeface="+mn-lt"/>
                        <a:ea typeface="Times New Roman"/>
                      </a:endParaRPr>
                    </a:p>
                  </a:txBody>
                  <a:tcPr marL="68580" marR="68580" marT="0" marB="0"/>
                </a:tc>
                <a:tc>
                  <a:txBody>
                    <a:bodyPr/>
                    <a:lstStyle/>
                    <a:p>
                      <a:pPr algn="just">
                        <a:lnSpc>
                          <a:spcPct val="115000"/>
                        </a:lnSpc>
                        <a:spcAft>
                          <a:spcPts val="0"/>
                        </a:spcAft>
                      </a:pPr>
                      <a:r>
                        <a:rPr lang="es-CO" sz="1600" kern="1200" dirty="0" smtClean="0">
                          <a:solidFill>
                            <a:schemeClr val="dk1"/>
                          </a:solidFill>
                          <a:effectLst/>
                          <a:latin typeface="+mn-lt"/>
                          <a:ea typeface="+mn-ea"/>
                          <a:cs typeface="+mn-cs"/>
                        </a:rPr>
                        <a:t>La cocción de los vegetales y frutas elimina la luz biofotónica.</a:t>
                      </a:r>
                      <a:endParaRPr lang="es-CO" sz="1600" dirty="0">
                        <a:effectLst/>
                        <a:latin typeface="+mn-lt"/>
                        <a:ea typeface="Times New Roman"/>
                      </a:endParaRPr>
                    </a:p>
                  </a:txBody>
                  <a:tcPr marL="68580" marR="68580" marT="0" marB="0"/>
                </a:tc>
              </a:tr>
              <a:tr h="937076">
                <a:tc>
                  <a:txBody>
                    <a:bodyPr/>
                    <a:lstStyle/>
                    <a:p>
                      <a:pPr algn="just">
                        <a:lnSpc>
                          <a:spcPct val="115000"/>
                        </a:lnSpc>
                        <a:spcAft>
                          <a:spcPts val="0"/>
                        </a:spcAft>
                      </a:pPr>
                      <a:r>
                        <a:rPr lang="es-CO" sz="1600" dirty="0" smtClean="0">
                          <a:effectLst/>
                          <a:latin typeface="+mn-lt"/>
                          <a:ea typeface="Times New Roman"/>
                        </a:rPr>
                        <a:t>Alimentos de elevada vibración y resonancia con los órganos digestivos</a:t>
                      </a:r>
                      <a:endParaRPr lang="es-CO" sz="1600" dirty="0">
                        <a:effectLst/>
                        <a:latin typeface="+mn-lt"/>
                        <a:ea typeface="Times New Roman"/>
                      </a:endParaRPr>
                    </a:p>
                  </a:txBody>
                  <a:tcPr marL="68580" marR="68580" marT="0" marB="0"/>
                </a:tc>
                <a:tc>
                  <a:txBody>
                    <a:bodyPr/>
                    <a:lstStyle/>
                    <a:p>
                      <a:pPr algn="just">
                        <a:lnSpc>
                          <a:spcPct val="115000"/>
                        </a:lnSpc>
                        <a:spcAft>
                          <a:spcPts val="0"/>
                        </a:spcAft>
                      </a:pPr>
                      <a:r>
                        <a:rPr lang="es-CO" sz="1600" dirty="0" smtClean="0">
                          <a:effectLst/>
                          <a:latin typeface="+mn-lt"/>
                          <a:ea typeface="Times New Roman"/>
                        </a:rPr>
                        <a:t>Alimentos de baja vibración exigen al organismo enviar radiaciones propias al alimento para su digestión</a:t>
                      </a:r>
                      <a:endParaRPr lang="es-CO" sz="1600" dirty="0">
                        <a:effectLst/>
                        <a:latin typeface="+mn-lt"/>
                        <a:ea typeface="Times New Roman"/>
                      </a:endParaRPr>
                    </a:p>
                  </a:txBody>
                  <a:tcPr marL="68580" marR="68580" marT="0" marB="0"/>
                </a:tc>
              </a:tr>
              <a:tr h="783486">
                <a:tc>
                  <a:txBody>
                    <a:bodyPr/>
                    <a:lstStyle/>
                    <a:p>
                      <a:pPr algn="just">
                        <a:lnSpc>
                          <a:spcPct val="115000"/>
                        </a:lnSpc>
                        <a:spcAft>
                          <a:spcPts val="0"/>
                        </a:spcAft>
                      </a:pPr>
                      <a:r>
                        <a:rPr lang="es-CO" sz="1600" dirty="0" smtClean="0">
                          <a:effectLst/>
                          <a:latin typeface="+mn-lt"/>
                          <a:ea typeface="Times New Roman"/>
                        </a:rPr>
                        <a:t>Una dieta en alimentos crudos presenta</a:t>
                      </a:r>
                      <a:r>
                        <a:rPr lang="es-CO" sz="1600" baseline="0" dirty="0" smtClean="0">
                          <a:effectLst/>
                          <a:latin typeface="+mn-lt"/>
                          <a:ea typeface="Times New Roman"/>
                        </a:rPr>
                        <a:t> consistencia sanguínea.</a:t>
                      </a:r>
                      <a:endParaRPr lang="es-CO" sz="1600" dirty="0">
                        <a:effectLst/>
                        <a:latin typeface="+mn-lt"/>
                        <a:ea typeface="Times New Roman"/>
                      </a:endParaRPr>
                    </a:p>
                  </a:txBody>
                  <a:tcPr marL="68580" marR="68580" marT="0" marB="0"/>
                </a:tc>
                <a:tc>
                  <a:txBody>
                    <a:bodyPr/>
                    <a:lstStyle/>
                    <a:p>
                      <a:pPr algn="just">
                        <a:lnSpc>
                          <a:spcPct val="115000"/>
                        </a:lnSpc>
                        <a:spcAft>
                          <a:spcPts val="0"/>
                        </a:spcAft>
                      </a:pPr>
                      <a:r>
                        <a:rPr lang="es-CO" sz="1600" dirty="0" smtClean="0">
                          <a:solidFill>
                            <a:schemeClr val="tx1"/>
                          </a:solidFill>
                          <a:effectLst/>
                          <a:latin typeface="+mn-lt"/>
                          <a:ea typeface="Times New Roman"/>
                        </a:rPr>
                        <a:t>Produce leucocitosis digestiva (Excesivo</a:t>
                      </a:r>
                      <a:r>
                        <a:rPr lang="es-CO" sz="1600" baseline="0" dirty="0" smtClean="0">
                          <a:solidFill>
                            <a:schemeClr val="tx1"/>
                          </a:solidFill>
                          <a:effectLst/>
                          <a:latin typeface="+mn-lt"/>
                          <a:ea typeface="Times New Roman"/>
                        </a:rPr>
                        <a:t> aumento de glóbulos blancos para defensa</a:t>
                      </a:r>
                      <a:r>
                        <a:rPr lang="es-CO" sz="1600" dirty="0" smtClean="0">
                          <a:solidFill>
                            <a:schemeClr val="tx1"/>
                          </a:solidFill>
                          <a:effectLst/>
                          <a:latin typeface="+mn-lt"/>
                          <a:ea typeface="Times New Roman"/>
                        </a:rPr>
                        <a:t>)</a:t>
                      </a:r>
                      <a:endParaRPr lang="es-CO" sz="1600" dirty="0">
                        <a:solidFill>
                          <a:schemeClr val="tx1"/>
                        </a:solidFill>
                        <a:effectLst/>
                        <a:latin typeface="+mn-lt"/>
                        <a:ea typeface="Times New Roman"/>
                      </a:endParaRPr>
                    </a:p>
                  </a:txBody>
                  <a:tcPr marL="68580" marR="68580" marT="0" marB="0"/>
                </a:tc>
              </a:tr>
            </a:tbl>
          </a:graphicData>
        </a:graphic>
      </p:graphicFrame>
    </p:spTree>
    <p:extLst>
      <p:ext uri="{BB962C8B-B14F-4D97-AF65-F5344CB8AC3E}">
        <p14:creationId xmlns:p14="http://schemas.microsoft.com/office/powerpoint/2010/main" val="193381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3"/>
            <a:ext cx="9144000" cy="64807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quarter" idx="4294967295"/>
          </p:nvPr>
        </p:nvSpPr>
        <p:spPr>
          <a:xfrm>
            <a:off x="0" y="980728"/>
            <a:ext cx="8964488" cy="5761385"/>
          </a:xfrm>
        </p:spPr>
        <p:txBody>
          <a:bodyPr>
            <a:normAutofit/>
          </a:bodyPr>
          <a:lstStyle/>
          <a:p>
            <a:pPr marL="0" indent="0" algn="ctr">
              <a:buNone/>
            </a:pPr>
            <a:endParaRPr lang="es-CO" sz="900" b="1" dirty="0" smtClean="0"/>
          </a:p>
          <a:p>
            <a:pPr marL="0" indent="0" algn="just">
              <a:buNone/>
            </a:pPr>
            <a:r>
              <a:rPr lang="es-CO" b="1" dirty="0" smtClean="0">
                <a:solidFill>
                  <a:schemeClr val="tx1"/>
                </a:solidFill>
              </a:rPr>
              <a:t>…Diferencia </a:t>
            </a:r>
            <a:r>
              <a:rPr lang="es-CO" b="1" dirty="0">
                <a:solidFill>
                  <a:schemeClr val="tx1"/>
                </a:solidFill>
              </a:rPr>
              <a:t>entre el Alimento crudo y/o vivo y el Alimento c</a:t>
            </a:r>
            <a:r>
              <a:rPr lang="es-CO" b="1" dirty="0" smtClean="0">
                <a:solidFill>
                  <a:schemeClr val="tx1"/>
                </a:solidFill>
              </a:rPr>
              <a:t>ocido</a:t>
            </a:r>
            <a:endParaRPr lang="es-CO" dirty="0">
              <a:solidFill>
                <a:schemeClr val="tx1"/>
              </a:solidFill>
            </a:endParaRPr>
          </a:p>
        </p:txBody>
      </p:sp>
      <p:graphicFrame>
        <p:nvGraphicFramePr>
          <p:cNvPr id="2" name="1 Tabla"/>
          <p:cNvGraphicFramePr>
            <a:graphicFrameLocks noGrp="1"/>
          </p:cNvGraphicFramePr>
          <p:nvPr>
            <p:extLst>
              <p:ext uri="{D42A27DB-BD31-4B8C-83A1-F6EECF244321}">
                <p14:modId xmlns:p14="http://schemas.microsoft.com/office/powerpoint/2010/main" val="2588009951"/>
              </p:ext>
            </p:extLst>
          </p:nvPr>
        </p:nvGraphicFramePr>
        <p:xfrm>
          <a:off x="203698" y="1700807"/>
          <a:ext cx="8730752" cy="4920917"/>
        </p:xfrm>
        <a:graphic>
          <a:graphicData uri="http://schemas.openxmlformats.org/drawingml/2006/table">
            <a:tbl>
              <a:tblPr firstRow="1" firstCol="1" bandRow="1">
                <a:tableStyleId>{5C22544A-7EE6-4342-B048-85BDC9FD1C3A}</a:tableStyleId>
              </a:tblPr>
              <a:tblGrid>
                <a:gridCol w="4503780"/>
                <a:gridCol w="4226972"/>
              </a:tblGrid>
              <a:tr h="442885">
                <a:tc>
                  <a:txBody>
                    <a:bodyPr/>
                    <a:lstStyle/>
                    <a:p>
                      <a:pPr algn="ctr"/>
                      <a:r>
                        <a:rPr lang="es-CO" sz="2000" b="1" dirty="0" smtClean="0"/>
                        <a:t>ALIMENTO VIVO</a:t>
                      </a:r>
                      <a:endParaRPr lang="es-CO" sz="2000" b="1" dirty="0"/>
                    </a:p>
                  </a:txBody>
                  <a:tcPr marL="19032" marR="19032" marT="0" marB="0"/>
                </a:tc>
                <a:tc>
                  <a:txBody>
                    <a:bodyPr/>
                    <a:lstStyle/>
                    <a:p>
                      <a:pPr algn="ctr"/>
                      <a:r>
                        <a:rPr lang="es-CO" sz="2000" b="1" dirty="0" smtClean="0"/>
                        <a:t>ALIMENTO</a:t>
                      </a:r>
                      <a:r>
                        <a:rPr lang="es-CO" sz="2000" b="1" baseline="0" dirty="0" smtClean="0"/>
                        <a:t> COCIDO</a:t>
                      </a:r>
                      <a:endParaRPr lang="es-CO" sz="2000" b="1" dirty="0"/>
                    </a:p>
                  </a:txBody>
                  <a:tcPr marL="19032" marR="19032" marT="0" marB="0"/>
                </a:tc>
              </a:tr>
              <a:tr h="6723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b="0" kern="1200" dirty="0" smtClean="0">
                          <a:solidFill>
                            <a:schemeClr val="lt1"/>
                          </a:solidFill>
                          <a:effectLst/>
                          <a:latin typeface="+mn-lt"/>
                          <a:ea typeface="+mn-ea"/>
                          <a:cs typeface="+mn-cs"/>
                        </a:rPr>
                        <a:t>Las Germinaciones </a:t>
                      </a:r>
                      <a:r>
                        <a:rPr lang="es-CO" sz="1600" b="0" i="0" kern="1200" dirty="0" smtClean="0">
                          <a:solidFill>
                            <a:schemeClr val="lt1"/>
                          </a:solidFill>
                          <a:effectLst/>
                          <a:latin typeface="+mn-lt"/>
                          <a:ea typeface="+mn-ea"/>
                          <a:cs typeface="+mn-cs"/>
                        </a:rPr>
                        <a:t>disminuyen </a:t>
                      </a:r>
                      <a:r>
                        <a:rPr lang="es-CO" sz="1600" b="0" kern="1200" dirty="0" smtClean="0">
                          <a:solidFill>
                            <a:schemeClr val="lt1"/>
                          </a:solidFill>
                          <a:effectLst/>
                          <a:latin typeface="+mn-lt"/>
                          <a:ea typeface="+mn-ea"/>
                          <a:cs typeface="+mn-cs"/>
                        </a:rPr>
                        <a:t>o inactivan factores anti nutricionales</a:t>
                      </a:r>
                    </a:p>
                  </a:txBody>
                  <a:tcPr marL="19032" marR="19032"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kern="1200" dirty="0" smtClean="0">
                          <a:solidFill>
                            <a:schemeClr val="dk1"/>
                          </a:solidFill>
                          <a:effectLst/>
                          <a:latin typeface="+mn-lt"/>
                          <a:ea typeface="+mn-ea"/>
                          <a:cs typeface="+mn-cs"/>
                        </a:rPr>
                        <a:t>La cocción disminuye factores antinutricionales con las consecuencias propias de ella.</a:t>
                      </a:r>
                    </a:p>
                  </a:txBody>
                  <a:tcPr marL="19032" marR="19032" marT="0" marB="0"/>
                </a:tc>
              </a:tr>
              <a:tr h="902918">
                <a:tc>
                  <a:txBody>
                    <a:bodyPr/>
                    <a:lstStyle/>
                    <a:p>
                      <a:r>
                        <a:rPr lang="es-CO" sz="1600" dirty="0" smtClean="0"/>
                        <a:t>Registros de curaciones  en un 90%  de 123.600 pacientes,</a:t>
                      </a:r>
                      <a:r>
                        <a:rPr lang="es-CO" sz="1600" baseline="0" dirty="0" smtClean="0"/>
                        <a:t> con dieta de alimentos vivos y en los Institutos Hipocráticos de la salud.</a:t>
                      </a:r>
                      <a:endParaRPr lang="es-CO" sz="1600" dirty="0"/>
                    </a:p>
                  </a:txBody>
                  <a:tcPr marL="19032" marR="19032" marT="0" marB="0"/>
                </a:tc>
                <a:tc>
                  <a:txBody>
                    <a:bodyPr/>
                    <a:lstStyle/>
                    <a:p>
                      <a:r>
                        <a:rPr lang="es-CO" sz="1600" dirty="0" smtClean="0"/>
                        <a:t>No</a:t>
                      </a:r>
                      <a:r>
                        <a:rPr lang="es-CO" sz="1600" baseline="0" dirty="0" smtClean="0"/>
                        <a:t> se registran curaciones con base al alimento cocido.</a:t>
                      </a:r>
                      <a:endParaRPr lang="es-CO" sz="1600" dirty="0"/>
                    </a:p>
                  </a:txBody>
                  <a:tcPr marL="19032" marR="19032" marT="0" marB="0"/>
                </a:tc>
              </a:tr>
              <a:tr h="29027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600" b="1" kern="1200" dirty="0" smtClean="0">
                          <a:solidFill>
                            <a:schemeClr val="lt1"/>
                          </a:solidFill>
                          <a:effectLst/>
                          <a:latin typeface="+mn-lt"/>
                          <a:ea typeface="+mn-ea"/>
                          <a:cs typeface="+mn-cs"/>
                        </a:rPr>
                        <a:t>Campo energético repollo</a:t>
                      </a:r>
                      <a:r>
                        <a:rPr lang="es-CO" sz="1600" b="1" kern="1200" baseline="0" dirty="0" smtClean="0">
                          <a:solidFill>
                            <a:schemeClr val="lt1"/>
                          </a:solidFill>
                          <a:effectLst/>
                          <a:latin typeface="+mn-lt"/>
                          <a:ea typeface="+mn-ea"/>
                          <a:cs typeface="+mn-cs"/>
                        </a:rPr>
                        <a:t> Germinado</a:t>
                      </a: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600" b="1" kern="1200" dirty="0" smtClean="0">
                        <a:solidFill>
                          <a:schemeClr val="lt1"/>
                        </a:solidFill>
                        <a:effectLst/>
                        <a:latin typeface="+mn-lt"/>
                        <a:ea typeface="+mn-ea"/>
                        <a:cs typeface="+mn-cs"/>
                      </a:endParaRPr>
                    </a:p>
                    <a:p>
                      <a:pPr algn="ctr"/>
                      <a:endParaRPr lang="es-CO" sz="1600" dirty="0"/>
                    </a:p>
                  </a:txBody>
                  <a:tcPr marL="19032" marR="19032"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600" b="1" kern="1200" dirty="0" smtClean="0">
                          <a:solidFill>
                            <a:schemeClr val="dk1"/>
                          </a:solidFill>
                          <a:effectLst/>
                          <a:latin typeface="+mn-lt"/>
                          <a:ea typeface="+mn-ea"/>
                          <a:cs typeface="+mn-cs"/>
                        </a:rPr>
                        <a:t>Campo energético repollo</a:t>
                      </a:r>
                      <a:r>
                        <a:rPr lang="es-CO" sz="1600" b="1" kern="1200" baseline="0" dirty="0" smtClean="0">
                          <a:solidFill>
                            <a:schemeClr val="dk1"/>
                          </a:solidFill>
                          <a:effectLst/>
                          <a:latin typeface="+mn-lt"/>
                          <a:ea typeface="+mn-ea"/>
                          <a:cs typeface="+mn-cs"/>
                        </a:rPr>
                        <a:t> </a:t>
                      </a:r>
                      <a:r>
                        <a:rPr lang="es-CO" sz="1600" b="1" kern="1200" dirty="0" smtClean="0">
                          <a:solidFill>
                            <a:schemeClr val="dk1"/>
                          </a:solidFill>
                          <a:effectLst/>
                          <a:latin typeface="+mn-lt"/>
                          <a:ea typeface="+mn-ea"/>
                          <a:cs typeface="+mn-cs"/>
                        </a:rPr>
                        <a:t>cocido</a:t>
                      </a:r>
                    </a:p>
                  </a:txBody>
                  <a:tcPr marL="19032" marR="19032" marT="0" marB="0"/>
                </a:tc>
              </a:tr>
            </a:tbl>
          </a:graphicData>
        </a:graphic>
      </p:graphicFrame>
      <p:pic>
        <p:nvPicPr>
          <p:cNvPr id="7" name="il_fi" descr="http://www.secretosparatusalud.com/files/12014"/>
          <p:cNvPicPr/>
          <p:nvPr/>
        </p:nvPicPr>
        <p:blipFill rotWithShape="1">
          <a:blip r:embed="rId2"/>
          <a:srcRect l="48476" b="14827"/>
          <a:stretch/>
        </p:blipFill>
        <p:spPr bwMode="auto">
          <a:xfrm>
            <a:off x="1769046" y="4005064"/>
            <a:ext cx="1794842" cy="2616661"/>
          </a:xfrm>
          <a:prstGeom prst="rect">
            <a:avLst/>
          </a:prstGeom>
          <a:noFill/>
          <a:ln w="9525">
            <a:noFill/>
            <a:miter lim="800000"/>
            <a:headEnd/>
            <a:tailEnd/>
          </a:ln>
        </p:spPr>
      </p:pic>
      <p:pic>
        <p:nvPicPr>
          <p:cNvPr id="8" name="il_fi" descr="http://www.secretosparatusalud.com/files/12014"/>
          <p:cNvPicPr/>
          <p:nvPr/>
        </p:nvPicPr>
        <p:blipFill rotWithShape="1">
          <a:blip r:embed="rId2"/>
          <a:srcRect r="51493" b="17610"/>
          <a:stretch/>
        </p:blipFill>
        <p:spPr bwMode="auto">
          <a:xfrm>
            <a:off x="6012160" y="4005064"/>
            <a:ext cx="1656184" cy="2616661"/>
          </a:xfrm>
          <a:prstGeom prst="rect">
            <a:avLst/>
          </a:prstGeom>
          <a:noFill/>
          <a:ln w="9525">
            <a:noFill/>
            <a:miter lim="800000"/>
            <a:headEnd/>
            <a:tailEnd/>
          </a:ln>
        </p:spPr>
      </p:pic>
    </p:spTree>
    <p:extLst>
      <p:ext uri="{BB962C8B-B14F-4D97-AF65-F5344CB8AC3E}">
        <p14:creationId xmlns:p14="http://schemas.microsoft.com/office/powerpoint/2010/main" val="166491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1"/>
            <a:ext cx="9144000" cy="64807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5" name="4 Marcador de texto"/>
          <p:cNvSpPr>
            <a:spLocks noGrp="1"/>
          </p:cNvSpPr>
          <p:nvPr>
            <p:ph type="body" idx="4294967295"/>
          </p:nvPr>
        </p:nvSpPr>
        <p:spPr>
          <a:xfrm>
            <a:off x="611560" y="981075"/>
            <a:ext cx="7973132" cy="360363"/>
          </a:xfrm>
        </p:spPr>
        <p:txBody>
          <a:bodyPr>
            <a:noAutofit/>
          </a:bodyPr>
          <a:lstStyle/>
          <a:p>
            <a:pPr marL="0" indent="0" algn="ctr">
              <a:buNone/>
            </a:pPr>
            <a:r>
              <a:rPr lang="es-CO" b="1" dirty="0">
                <a:solidFill>
                  <a:schemeClr val="tx1"/>
                </a:solidFill>
              </a:rPr>
              <a:t>VENTAJAS Y DESVENTAJAS DE LOS </a:t>
            </a:r>
            <a:r>
              <a:rPr lang="es-CO" b="1" dirty="0" smtClean="0">
                <a:solidFill>
                  <a:schemeClr val="tx1"/>
                </a:solidFill>
              </a:rPr>
              <a:t>GERMINADOS</a:t>
            </a:r>
            <a:endParaRPr lang="es-CO" b="1" dirty="0">
              <a:solidFill>
                <a:schemeClr val="tx1"/>
              </a:solidFill>
            </a:endParaRPr>
          </a:p>
        </p:txBody>
      </p:sp>
      <p:sp>
        <p:nvSpPr>
          <p:cNvPr id="6" name="5 Marcador de contenido"/>
          <p:cNvSpPr>
            <a:spLocks noGrp="1"/>
          </p:cNvSpPr>
          <p:nvPr>
            <p:ph sz="half" idx="4294967295"/>
          </p:nvPr>
        </p:nvSpPr>
        <p:spPr>
          <a:xfrm>
            <a:off x="0" y="1340768"/>
            <a:ext cx="4762500" cy="5517232"/>
          </a:xfrm>
        </p:spPr>
        <p:txBody>
          <a:bodyPr>
            <a:normAutofit/>
          </a:bodyPr>
          <a:lstStyle/>
          <a:p>
            <a:pPr marL="0" indent="0">
              <a:buNone/>
            </a:pPr>
            <a:endParaRPr lang="es-CO" sz="1300" dirty="0" smtClean="0">
              <a:solidFill>
                <a:schemeClr val="tx1"/>
              </a:solidFill>
            </a:endParaRPr>
          </a:p>
          <a:p>
            <a:r>
              <a:rPr lang="es-CO" sz="1300" dirty="0" smtClean="0">
                <a:solidFill>
                  <a:schemeClr val="tx1"/>
                </a:solidFill>
              </a:rPr>
              <a:t>Son cultivos orgánicos.</a:t>
            </a:r>
          </a:p>
          <a:p>
            <a:r>
              <a:rPr lang="es-CO" sz="1300" dirty="0" smtClean="0">
                <a:solidFill>
                  <a:schemeClr val="tx1"/>
                </a:solidFill>
              </a:rPr>
              <a:t>Por ser plantas bebes no son atacados por plagas.</a:t>
            </a:r>
          </a:p>
          <a:p>
            <a:r>
              <a:rPr lang="es-CO" sz="1300" dirty="0" smtClean="0">
                <a:solidFill>
                  <a:schemeClr val="tx1"/>
                </a:solidFill>
              </a:rPr>
              <a:t>Pueden ser cultivados en los hogares en espacios reducidos.</a:t>
            </a:r>
          </a:p>
          <a:p>
            <a:r>
              <a:rPr lang="es-CO" sz="1300" dirty="0" smtClean="0">
                <a:solidFill>
                  <a:schemeClr val="tx1"/>
                </a:solidFill>
              </a:rPr>
              <a:t>Cuidan los recursos naturales de suelo y agua</a:t>
            </a:r>
          </a:p>
          <a:p>
            <a:r>
              <a:rPr lang="es-CO" sz="1300" dirty="0" smtClean="0">
                <a:solidFill>
                  <a:schemeClr val="tx1"/>
                </a:solidFill>
              </a:rPr>
              <a:t>Ahorran energía porque no se cocinan.</a:t>
            </a:r>
          </a:p>
          <a:p>
            <a:r>
              <a:rPr lang="es-CO" sz="1300" dirty="0" smtClean="0">
                <a:solidFill>
                  <a:schemeClr val="tx1"/>
                </a:solidFill>
              </a:rPr>
              <a:t>Ofrecen alimento entre los 2 y 10 días.</a:t>
            </a:r>
          </a:p>
          <a:p>
            <a:r>
              <a:rPr lang="es-CO" sz="1300" dirty="0" smtClean="0">
                <a:solidFill>
                  <a:schemeClr val="tx1"/>
                </a:solidFill>
              </a:rPr>
              <a:t>Sus nutrientes están potencializados y transmiten gran vitalidad.</a:t>
            </a:r>
          </a:p>
          <a:p>
            <a:r>
              <a:rPr lang="es-CO" sz="1300" dirty="0" smtClean="0">
                <a:solidFill>
                  <a:schemeClr val="tx1"/>
                </a:solidFill>
              </a:rPr>
              <a:t>Tienen muy efectivas aplicaciones en la salud, pues combaten todo tipo de enfermedades.</a:t>
            </a:r>
          </a:p>
          <a:p>
            <a:r>
              <a:rPr lang="es-CO" sz="1300" dirty="0" smtClean="0">
                <a:solidFill>
                  <a:schemeClr val="tx1"/>
                </a:solidFill>
              </a:rPr>
              <a:t>Son económicos.</a:t>
            </a:r>
          </a:p>
          <a:p>
            <a:r>
              <a:rPr lang="es-CO" sz="1300" dirty="0">
                <a:solidFill>
                  <a:schemeClr val="tx1"/>
                </a:solidFill>
              </a:rPr>
              <a:t>Se puede germinar toda variedad de semillas, durante todo el </a:t>
            </a:r>
            <a:r>
              <a:rPr lang="es-CO" sz="1300" dirty="0" smtClean="0">
                <a:solidFill>
                  <a:schemeClr val="tx1"/>
                </a:solidFill>
              </a:rPr>
              <a:t>año, </a:t>
            </a:r>
            <a:r>
              <a:rPr lang="es-CO" sz="1300" dirty="0">
                <a:solidFill>
                  <a:schemeClr val="tx1"/>
                </a:solidFill>
              </a:rPr>
              <a:t>en cualquier lugar del </a:t>
            </a:r>
            <a:r>
              <a:rPr lang="es-CO" sz="1300" dirty="0" smtClean="0">
                <a:solidFill>
                  <a:schemeClr val="tx1"/>
                </a:solidFill>
              </a:rPr>
              <a:t>planeta y en cualquier clima.</a:t>
            </a:r>
          </a:p>
          <a:p>
            <a:r>
              <a:rPr lang="es-CO" sz="1300" dirty="0">
                <a:solidFill>
                  <a:schemeClr val="tx1"/>
                </a:solidFill>
              </a:rPr>
              <a:t>Es una alternativa aceptable comercialmente, considerando </a:t>
            </a:r>
            <a:r>
              <a:rPr lang="es-CO" sz="1300" dirty="0" smtClean="0">
                <a:solidFill>
                  <a:schemeClr val="tx1"/>
                </a:solidFill>
              </a:rPr>
              <a:t>la reducida </a:t>
            </a:r>
            <a:r>
              <a:rPr lang="es-CO" sz="1300" dirty="0">
                <a:solidFill>
                  <a:schemeClr val="tx1"/>
                </a:solidFill>
              </a:rPr>
              <a:t>inversión. </a:t>
            </a:r>
            <a:endParaRPr lang="es-CO" sz="1300" dirty="0" smtClean="0">
              <a:solidFill>
                <a:schemeClr val="tx1"/>
              </a:solidFill>
            </a:endParaRPr>
          </a:p>
          <a:p>
            <a:r>
              <a:rPr lang="es-CO" sz="1300" dirty="0">
                <a:solidFill>
                  <a:schemeClr val="tx1"/>
                </a:solidFill>
              </a:rPr>
              <a:t>Los Germinados son deliciosos </a:t>
            </a:r>
            <a:r>
              <a:rPr lang="es-CO" sz="1300" dirty="0" smtClean="0">
                <a:solidFill>
                  <a:schemeClr val="tx1"/>
                </a:solidFill>
              </a:rPr>
              <a:t> y </a:t>
            </a:r>
            <a:r>
              <a:rPr lang="es-CO" sz="1300" dirty="0">
                <a:solidFill>
                  <a:schemeClr val="tx1"/>
                </a:solidFill>
              </a:rPr>
              <a:t>se </a:t>
            </a:r>
            <a:r>
              <a:rPr lang="es-CO" sz="1300" dirty="0" smtClean="0">
                <a:solidFill>
                  <a:schemeClr val="tx1"/>
                </a:solidFill>
              </a:rPr>
              <a:t>puede </a:t>
            </a:r>
          </a:p>
          <a:p>
            <a:pPr marL="0" indent="0">
              <a:buNone/>
            </a:pPr>
            <a:r>
              <a:rPr lang="es-CO" sz="1300" dirty="0">
                <a:solidFill>
                  <a:schemeClr val="tx1"/>
                </a:solidFill>
              </a:rPr>
              <a:t> </a:t>
            </a:r>
            <a:r>
              <a:rPr lang="es-CO" sz="1300" dirty="0" smtClean="0">
                <a:solidFill>
                  <a:schemeClr val="tx1"/>
                </a:solidFill>
              </a:rPr>
              <a:t>      preparar </a:t>
            </a:r>
            <a:r>
              <a:rPr lang="es-CO" sz="1300" dirty="0">
                <a:solidFill>
                  <a:schemeClr val="tx1"/>
                </a:solidFill>
              </a:rPr>
              <a:t>gran variedad de </a:t>
            </a:r>
            <a:r>
              <a:rPr lang="es-CO" sz="1300" dirty="0" smtClean="0">
                <a:solidFill>
                  <a:schemeClr val="tx1"/>
                </a:solidFill>
              </a:rPr>
              <a:t>alimentos.</a:t>
            </a:r>
            <a:endParaRPr lang="es-CO" sz="1300" b="1" dirty="0" smtClean="0">
              <a:solidFill>
                <a:schemeClr val="tx1"/>
              </a:solidFill>
            </a:endParaRPr>
          </a:p>
          <a:p>
            <a:endParaRPr lang="es-CO" sz="1400" b="1" dirty="0" smtClean="0"/>
          </a:p>
          <a:p>
            <a:endParaRPr lang="es-CO" sz="1400" b="1" dirty="0" smtClean="0"/>
          </a:p>
          <a:p>
            <a:endParaRPr lang="es-CO" sz="1400" b="1" dirty="0" smtClean="0"/>
          </a:p>
        </p:txBody>
      </p:sp>
      <p:sp>
        <p:nvSpPr>
          <p:cNvPr id="7" name="6 Marcador de texto"/>
          <p:cNvSpPr>
            <a:spLocks noGrp="1"/>
          </p:cNvSpPr>
          <p:nvPr>
            <p:ph type="body" sz="quarter" idx="4294967295"/>
          </p:nvPr>
        </p:nvSpPr>
        <p:spPr>
          <a:xfrm>
            <a:off x="179512" y="1288352"/>
            <a:ext cx="4392488" cy="391790"/>
          </a:xfrm>
        </p:spPr>
        <p:txBody>
          <a:bodyPr>
            <a:normAutofit/>
          </a:bodyPr>
          <a:lstStyle/>
          <a:p>
            <a:pPr marL="0" indent="0" algn="ctr">
              <a:buNone/>
            </a:pPr>
            <a:r>
              <a:rPr lang="es-CO" sz="1800" dirty="0" smtClean="0"/>
              <a:t>        </a:t>
            </a:r>
            <a:r>
              <a:rPr lang="es-CO" sz="1800" b="1" dirty="0" smtClean="0">
                <a:solidFill>
                  <a:schemeClr val="tx1"/>
                </a:solidFill>
              </a:rPr>
              <a:t>VENTAJAS</a:t>
            </a:r>
            <a:endParaRPr lang="es-CO" sz="1800" b="1" dirty="0">
              <a:solidFill>
                <a:schemeClr val="tx1"/>
              </a:solidFill>
            </a:endParaRPr>
          </a:p>
        </p:txBody>
      </p:sp>
      <p:sp>
        <p:nvSpPr>
          <p:cNvPr id="8" name="7 Marcador de contenido"/>
          <p:cNvSpPr>
            <a:spLocks noGrp="1"/>
          </p:cNvSpPr>
          <p:nvPr>
            <p:ph sz="quarter" idx="4294967295"/>
          </p:nvPr>
        </p:nvSpPr>
        <p:spPr>
          <a:xfrm>
            <a:off x="4824413" y="1661592"/>
            <a:ext cx="4319587" cy="5196408"/>
          </a:xfrm>
        </p:spPr>
        <p:txBody>
          <a:bodyPr>
            <a:normAutofit fontScale="92500" lnSpcReduction="10000"/>
          </a:bodyPr>
          <a:lstStyle/>
          <a:p>
            <a:r>
              <a:rPr lang="es-CO" sz="1400" dirty="0" smtClean="0">
                <a:solidFill>
                  <a:schemeClr val="tx1"/>
                </a:solidFill>
              </a:rPr>
              <a:t>El poder económico construido con base en las industrias del alimento y la farmacéutica.</a:t>
            </a:r>
          </a:p>
          <a:p>
            <a:r>
              <a:rPr lang="es-CO" sz="1400" dirty="0" smtClean="0">
                <a:solidFill>
                  <a:schemeClr val="tx1"/>
                </a:solidFill>
              </a:rPr>
              <a:t>Dificultad para un cambio en la cultura del alimento vivo y de la salud mediante productos naturales.</a:t>
            </a:r>
          </a:p>
          <a:p>
            <a:r>
              <a:rPr lang="es-CO" sz="1400" dirty="0" smtClean="0">
                <a:solidFill>
                  <a:schemeClr val="tx1"/>
                </a:solidFill>
              </a:rPr>
              <a:t>Desconocimiento de esta nueva tecnología.</a:t>
            </a:r>
          </a:p>
          <a:p>
            <a:r>
              <a:rPr lang="es-CO" sz="1400" dirty="0" smtClean="0">
                <a:solidFill>
                  <a:schemeClr val="tx1"/>
                </a:solidFill>
              </a:rPr>
              <a:t>Es difícil conseguir semillas orgánicas.</a:t>
            </a:r>
          </a:p>
          <a:p>
            <a:r>
              <a:rPr lang="es-CO" sz="1400" dirty="0" smtClean="0">
                <a:solidFill>
                  <a:schemeClr val="tx1"/>
                </a:solidFill>
              </a:rPr>
              <a:t>Los transgénicos están desplazando las semillas criollas.</a:t>
            </a:r>
          </a:p>
          <a:p>
            <a:r>
              <a:rPr lang="es-CO" sz="1400" dirty="0" smtClean="0">
                <a:solidFill>
                  <a:schemeClr val="tx1"/>
                </a:solidFill>
              </a:rPr>
              <a:t>Infecciones masivas de E. </a:t>
            </a:r>
            <a:r>
              <a:rPr lang="es-CO" sz="1400" dirty="0">
                <a:solidFill>
                  <a:schemeClr val="tx1"/>
                </a:solidFill>
              </a:rPr>
              <a:t>c</a:t>
            </a:r>
            <a:r>
              <a:rPr lang="es-CO" sz="1400" dirty="0" smtClean="0">
                <a:solidFill>
                  <a:schemeClr val="tx1"/>
                </a:solidFill>
              </a:rPr>
              <a:t>oli y listeria en Alemania y EEUU y en las que se culpa a la alfalfa germinada. (Las contaminaciones se presentan por el sacrificio </a:t>
            </a:r>
            <a:r>
              <a:rPr lang="es-CO" sz="1400" dirty="0">
                <a:solidFill>
                  <a:schemeClr val="tx1"/>
                </a:solidFill>
              </a:rPr>
              <a:t>o el ordeño de los animales o en la fertilización de los cultivos vegetales con estiércol fresco</a:t>
            </a:r>
            <a:r>
              <a:rPr lang="es-CO" sz="1400" dirty="0" smtClean="0">
                <a:solidFill>
                  <a:schemeClr val="tx1"/>
                </a:solidFill>
              </a:rPr>
              <a:t>).</a:t>
            </a:r>
          </a:p>
          <a:p>
            <a:r>
              <a:rPr lang="es-CO" sz="1400" dirty="0" smtClean="0">
                <a:solidFill>
                  <a:schemeClr val="tx1"/>
                </a:solidFill>
              </a:rPr>
              <a:t>Investigaciones acerca de la canavanina presente en los brotes de alfalfa Antinutriente que inhibe el sistema inmunológico y contribuye a la artritis inflamatoria y el lupus (Investigación realizada con brotes de solo dos o tres días, con la cáscara y elevadas dosis). </a:t>
            </a:r>
            <a:r>
              <a:rPr lang="es-ES" sz="1400" dirty="0">
                <a:solidFill>
                  <a:schemeClr val="tx1"/>
                </a:solidFill>
              </a:rPr>
              <a:t>Pero en otras investigaciones esa </a:t>
            </a:r>
            <a:r>
              <a:rPr lang="es-CO" sz="1400" dirty="0">
                <a:solidFill>
                  <a:schemeClr val="tx1"/>
                </a:solidFill>
              </a:rPr>
              <a:t>Canavanina, presente en la alfalfa, ha demostrado resistencia a los cánceres de páncreas, de colon y la leucemia in </a:t>
            </a:r>
            <a:r>
              <a:rPr lang="es-CO" sz="1400" dirty="0" smtClean="0">
                <a:solidFill>
                  <a:schemeClr val="tx1"/>
                </a:solidFill>
              </a:rPr>
              <a:t>vitro.</a:t>
            </a:r>
          </a:p>
          <a:p>
            <a:r>
              <a:rPr lang="es-CO" sz="1400" dirty="0">
                <a:solidFill>
                  <a:schemeClr val="tx1"/>
                </a:solidFill>
              </a:rPr>
              <a:t>E</a:t>
            </a:r>
            <a:r>
              <a:rPr lang="es-CO" sz="1400" dirty="0" smtClean="0">
                <a:solidFill>
                  <a:schemeClr val="tx1"/>
                </a:solidFill>
              </a:rPr>
              <a:t>studios </a:t>
            </a:r>
            <a:r>
              <a:rPr lang="es-CO" sz="1400" dirty="0">
                <a:solidFill>
                  <a:schemeClr val="tx1"/>
                </a:solidFill>
              </a:rPr>
              <a:t>recientes </a:t>
            </a:r>
            <a:r>
              <a:rPr lang="es-CO" sz="1400" dirty="0" smtClean="0">
                <a:solidFill>
                  <a:schemeClr val="tx1"/>
                </a:solidFill>
              </a:rPr>
              <a:t> acerca de los factores antinutricionales han </a:t>
            </a:r>
            <a:r>
              <a:rPr lang="es-CO" sz="1400" dirty="0">
                <a:solidFill>
                  <a:schemeClr val="tx1"/>
                </a:solidFill>
              </a:rPr>
              <a:t>demostrado que no resultan perjudiciales en pequeñas </a:t>
            </a:r>
            <a:r>
              <a:rPr lang="es-CO" sz="1400" dirty="0" smtClean="0">
                <a:solidFill>
                  <a:schemeClr val="tx1"/>
                </a:solidFill>
              </a:rPr>
              <a:t>cantidades.</a:t>
            </a:r>
          </a:p>
          <a:p>
            <a:r>
              <a:rPr lang="es-CO" sz="1400" dirty="0" smtClean="0">
                <a:solidFill>
                  <a:schemeClr val="tx1"/>
                </a:solidFill>
              </a:rPr>
              <a:t>La clorofila del trigo, que es el principal producto, es inestable y no permite comercialización masiva.</a:t>
            </a:r>
            <a:endParaRPr lang="es-CO" sz="1400" dirty="0">
              <a:solidFill>
                <a:schemeClr val="tx1"/>
              </a:solidFill>
            </a:endParaRPr>
          </a:p>
        </p:txBody>
      </p:sp>
      <p:sp>
        <p:nvSpPr>
          <p:cNvPr id="12" name="6 Marcador de texto"/>
          <p:cNvSpPr txBox="1">
            <a:spLocks/>
          </p:cNvSpPr>
          <p:nvPr/>
        </p:nvSpPr>
        <p:spPr>
          <a:xfrm>
            <a:off x="4906516" y="1229544"/>
            <a:ext cx="4237484" cy="432048"/>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r>
              <a:rPr lang="es-CO" sz="1800" b="1" dirty="0" smtClean="0">
                <a:solidFill>
                  <a:schemeClr val="tx1"/>
                </a:solidFill>
              </a:rPr>
              <a:t>DESVENTAJAS</a:t>
            </a:r>
            <a:endParaRPr lang="es-CO" sz="1800" b="1" dirty="0">
              <a:solidFill>
                <a:schemeClr val="tx1"/>
              </a:solidFill>
            </a:endParaRPr>
          </a:p>
        </p:txBody>
      </p:sp>
      <p:pic>
        <p:nvPicPr>
          <p:cNvPr id="9" name="Picture 1" descr="C:\Documents and Settings\Vortex\Desktop\PROYECTO DE GRADO\Fotos\PA110136.JPG"/>
          <p:cNvPicPr/>
          <p:nvPr/>
        </p:nvPicPr>
        <p:blipFill>
          <a:blip r:embed="rId2" cstate="print"/>
          <a:srcRect/>
          <a:stretch>
            <a:fillRect/>
          </a:stretch>
        </p:blipFill>
        <p:spPr bwMode="auto">
          <a:xfrm>
            <a:off x="24347" y="5633864"/>
            <a:ext cx="1523317" cy="1155030"/>
          </a:xfrm>
          <a:prstGeom prst="rect">
            <a:avLst/>
          </a:prstGeom>
          <a:noFill/>
          <a:ln w="9525">
            <a:noFill/>
            <a:miter lim="800000"/>
            <a:headEnd/>
            <a:tailEnd/>
          </a:ln>
        </p:spPr>
      </p:pic>
      <p:pic>
        <p:nvPicPr>
          <p:cNvPr id="11" name="Picture 6" descr="C:\Documents and Settings\Vortex\Desktop\PROYECTO DE GRADO\Fotos\PB300326.JPG"/>
          <p:cNvPicPr/>
          <p:nvPr/>
        </p:nvPicPr>
        <p:blipFill>
          <a:blip r:embed="rId3" cstate="print"/>
          <a:srcRect/>
          <a:stretch>
            <a:fillRect/>
          </a:stretch>
        </p:blipFill>
        <p:spPr bwMode="auto">
          <a:xfrm>
            <a:off x="3491880" y="5110067"/>
            <a:ext cx="1414636" cy="1725367"/>
          </a:xfrm>
          <a:prstGeom prst="rect">
            <a:avLst/>
          </a:prstGeom>
          <a:noFill/>
          <a:ln w="9525">
            <a:noFill/>
            <a:miter lim="800000"/>
            <a:headEnd/>
            <a:tailEnd/>
          </a:ln>
        </p:spPr>
      </p:pic>
      <p:pic>
        <p:nvPicPr>
          <p:cNvPr id="10" name="Picture 5" descr="C:\Documents and Settings\Vortex\Desktop\PROYECTO DE GRADO\Fotos\P9270006.JPG"/>
          <p:cNvPicPr/>
          <p:nvPr/>
        </p:nvPicPr>
        <p:blipFill>
          <a:blip r:embed="rId4" cstate="print"/>
          <a:srcRect/>
          <a:stretch>
            <a:fillRect/>
          </a:stretch>
        </p:blipFill>
        <p:spPr bwMode="auto">
          <a:xfrm>
            <a:off x="1691680" y="5633864"/>
            <a:ext cx="1669548" cy="1155030"/>
          </a:xfrm>
          <a:prstGeom prst="rect">
            <a:avLst/>
          </a:prstGeom>
          <a:noFill/>
          <a:ln w="9525">
            <a:noFill/>
            <a:miter lim="800000"/>
            <a:headEnd/>
            <a:tailEnd/>
          </a:ln>
        </p:spPr>
      </p:pic>
    </p:spTree>
    <p:extLst>
      <p:ext uri="{BB962C8B-B14F-4D97-AF65-F5344CB8AC3E}">
        <p14:creationId xmlns:p14="http://schemas.microsoft.com/office/powerpoint/2010/main" val="155598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wipe(down)">
                                      <p:cBhvr>
                                        <p:cTn id="22" dur="500"/>
                                        <p:tgtEl>
                                          <p:spTgt spid="6">
                                            <p:txEl>
                                              <p:pRg st="3" end="3"/>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par>
                                <p:cTn id="26" presetID="22" presetClass="entr" presetSubtype="4"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Effect transition="in" filter="wipe(down)">
                                      <p:cBhvr>
                                        <p:cTn id="33" dur="500"/>
                                        <p:tgtEl>
                                          <p:spTgt spid="6">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6">
                                            <p:txEl>
                                              <p:pRg st="5" end="5"/>
                                            </p:txEl>
                                          </p:spTgt>
                                        </p:tgtEl>
                                        <p:attrNameLst>
                                          <p:attrName>style.visibility</p:attrName>
                                        </p:attrNameLst>
                                      </p:cBhvr>
                                      <p:to>
                                        <p:strVal val="visible"/>
                                      </p:to>
                                    </p:set>
                                    <p:animEffect transition="in" filter="wipe(down)">
                                      <p:cBhvr>
                                        <p:cTn id="38" dur="500"/>
                                        <p:tgtEl>
                                          <p:spTgt spid="6">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Effect transition="in" filter="wipe(down)">
                                      <p:cBhvr>
                                        <p:cTn id="43" dur="500"/>
                                        <p:tgtEl>
                                          <p:spTgt spid="6">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6">
                                            <p:txEl>
                                              <p:pRg st="7" end="7"/>
                                            </p:txEl>
                                          </p:spTgt>
                                        </p:tgtEl>
                                        <p:attrNameLst>
                                          <p:attrName>style.visibility</p:attrName>
                                        </p:attrNameLst>
                                      </p:cBhvr>
                                      <p:to>
                                        <p:strVal val="visible"/>
                                      </p:to>
                                    </p:set>
                                    <p:animEffect transition="in" filter="wipe(down)">
                                      <p:cBhvr>
                                        <p:cTn id="48" dur="500"/>
                                        <p:tgtEl>
                                          <p:spTgt spid="6">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6">
                                            <p:txEl>
                                              <p:pRg st="8" end="8"/>
                                            </p:txEl>
                                          </p:spTgt>
                                        </p:tgtEl>
                                        <p:attrNameLst>
                                          <p:attrName>style.visibility</p:attrName>
                                        </p:attrNameLst>
                                      </p:cBhvr>
                                      <p:to>
                                        <p:strVal val="visible"/>
                                      </p:to>
                                    </p:set>
                                    <p:animEffect transition="in" filter="wipe(down)">
                                      <p:cBhvr>
                                        <p:cTn id="53" dur="500"/>
                                        <p:tgtEl>
                                          <p:spTgt spid="6">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6">
                                            <p:txEl>
                                              <p:pRg st="9" end="9"/>
                                            </p:txEl>
                                          </p:spTgt>
                                        </p:tgtEl>
                                        <p:attrNameLst>
                                          <p:attrName>style.visibility</p:attrName>
                                        </p:attrNameLst>
                                      </p:cBhvr>
                                      <p:to>
                                        <p:strVal val="visible"/>
                                      </p:to>
                                    </p:set>
                                    <p:animEffect transition="in" filter="wipe(down)">
                                      <p:cBhvr>
                                        <p:cTn id="58" dur="500"/>
                                        <p:tgtEl>
                                          <p:spTgt spid="6">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6">
                                            <p:txEl>
                                              <p:pRg st="10" end="10"/>
                                            </p:txEl>
                                          </p:spTgt>
                                        </p:tgtEl>
                                        <p:attrNameLst>
                                          <p:attrName>style.visibility</p:attrName>
                                        </p:attrNameLst>
                                      </p:cBhvr>
                                      <p:to>
                                        <p:strVal val="visible"/>
                                      </p:to>
                                    </p:set>
                                    <p:animEffect transition="in" filter="wipe(down)">
                                      <p:cBhvr>
                                        <p:cTn id="63" dur="500"/>
                                        <p:tgtEl>
                                          <p:spTgt spid="6">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6">
                                            <p:txEl>
                                              <p:pRg st="11" end="11"/>
                                            </p:txEl>
                                          </p:spTgt>
                                        </p:tgtEl>
                                        <p:attrNameLst>
                                          <p:attrName>style.visibility</p:attrName>
                                        </p:attrNameLst>
                                      </p:cBhvr>
                                      <p:to>
                                        <p:strVal val="visible"/>
                                      </p:to>
                                    </p:set>
                                    <p:animEffect transition="in" filter="wipe(down)">
                                      <p:cBhvr>
                                        <p:cTn id="68" dur="500"/>
                                        <p:tgtEl>
                                          <p:spTgt spid="6">
                                            <p:txEl>
                                              <p:pRg st="11" end="1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6">
                                            <p:txEl>
                                              <p:pRg st="12" end="12"/>
                                            </p:txEl>
                                          </p:spTgt>
                                        </p:tgtEl>
                                        <p:attrNameLst>
                                          <p:attrName>style.visibility</p:attrName>
                                        </p:attrNameLst>
                                      </p:cBhvr>
                                      <p:to>
                                        <p:strVal val="visible"/>
                                      </p:to>
                                    </p:set>
                                    <p:animEffect transition="in" filter="wipe(down)">
                                      <p:cBhvr>
                                        <p:cTn id="73" dur="500"/>
                                        <p:tgtEl>
                                          <p:spTgt spid="6">
                                            <p:txEl>
                                              <p:pRg st="12" end="12"/>
                                            </p:txEl>
                                          </p:spTgt>
                                        </p:tgtEl>
                                      </p:cBhvr>
                                    </p:animEffect>
                                  </p:childTnLst>
                                </p:cTn>
                              </p:par>
                              <p:par>
                                <p:cTn id="74" presetID="22" presetClass="entr" presetSubtype="4" fill="hold" nodeType="withEffect">
                                  <p:stCondLst>
                                    <p:cond delay="0"/>
                                  </p:stCondLst>
                                  <p:childTnLst>
                                    <p:set>
                                      <p:cBhvr>
                                        <p:cTn id="75" dur="1" fill="hold">
                                          <p:stCondLst>
                                            <p:cond delay="0"/>
                                          </p:stCondLst>
                                        </p:cTn>
                                        <p:tgtEl>
                                          <p:spTgt spid="6">
                                            <p:txEl>
                                              <p:pRg st="13" end="13"/>
                                            </p:txEl>
                                          </p:spTgt>
                                        </p:tgtEl>
                                        <p:attrNameLst>
                                          <p:attrName>style.visibility</p:attrName>
                                        </p:attrNameLst>
                                      </p:cBhvr>
                                      <p:to>
                                        <p:strVal val="visible"/>
                                      </p:to>
                                    </p:set>
                                    <p:animEffect transition="in" filter="wipe(down)">
                                      <p:cBhvr>
                                        <p:cTn id="76" dur="500"/>
                                        <p:tgtEl>
                                          <p:spTgt spid="6">
                                            <p:txEl>
                                              <p:pRg st="13" end="13"/>
                                            </p:txEl>
                                          </p:spTgt>
                                        </p:tgtEl>
                                      </p:cBhvr>
                                    </p:animEffect>
                                  </p:childTnLst>
                                </p:cTn>
                              </p:par>
                              <p:par>
                                <p:cTn id="77" presetID="22" presetClass="entr" presetSubtype="4" fill="hold"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down)">
                                      <p:cBhvr>
                                        <p:cTn id="79" dur="500"/>
                                        <p:tgtEl>
                                          <p:spTgt spid="10"/>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12">
                                            <p:txEl>
                                              <p:pRg st="0" end="0"/>
                                            </p:txEl>
                                          </p:spTgt>
                                        </p:tgtEl>
                                        <p:attrNameLst>
                                          <p:attrName>style.visibility</p:attrName>
                                        </p:attrNameLst>
                                      </p:cBhvr>
                                      <p:to>
                                        <p:strVal val="visible"/>
                                      </p:to>
                                    </p:set>
                                    <p:animEffect transition="in" filter="wipe(down)">
                                      <p:cBhvr>
                                        <p:cTn id="84" dur="500"/>
                                        <p:tgtEl>
                                          <p:spTgt spid="12">
                                            <p:txEl>
                                              <p:pRg st="0" end="0"/>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8">
                                            <p:txEl>
                                              <p:pRg st="0" end="0"/>
                                            </p:txEl>
                                          </p:spTgt>
                                        </p:tgtEl>
                                        <p:attrNameLst>
                                          <p:attrName>style.visibility</p:attrName>
                                        </p:attrNameLst>
                                      </p:cBhvr>
                                      <p:to>
                                        <p:strVal val="visible"/>
                                      </p:to>
                                    </p:set>
                                    <p:animEffect transition="in" filter="wipe(down)">
                                      <p:cBhvr>
                                        <p:cTn id="89" dur="500"/>
                                        <p:tgtEl>
                                          <p:spTgt spid="8">
                                            <p:txEl>
                                              <p:pRg st="0" end="0"/>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8">
                                            <p:txEl>
                                              <p:pRg st="1" end="1"/>
                                            </p:txEl>
                                          </p:spTgt>
                                        </p:tgtEl>
                                        <p:attrNameLst>
                                          <p:attrName>style.visibility</p:attrName>
                                        </p:attrNameLst>
                                      </p:cBhvr>
                                      <p:to>
                                        <p:strVal val="visible"/>
                                      </p:to>
                                    </p:set>
                                    <p:animEffect transition="in" filter="wipe(down)">
                                      <p:cBhvr>
                                        <p:cTn id="94" dur="500"/>
                                        <p:tgtEl>
                                          <p:spTgt spid="8">
                                            <p:txEl>
                                              <p:pRg st="1" end="1"/>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nodeType="clickEffect">
                                  <p:stCondLst>
                                    <p:cond delay="0"/>
                                  </p:stCondLst>
                                  <p:childTnLst>
                                    <p:set>
                                      <p:cBhvr>
                                        <p:cTn id="98" dur="1" fill="hold">
                                          <p:stCondLst>
                                            <p:cond delay="0"/>
                                          </p:stCondLst>
                                        </p:cTn>
                                        <p:tgtEl>
                                          <p:spTgt spid="8">
                                            <p:txEl>
                                              <p:pRg st="2" end="2"/>
                                            </p:txEl>
                                          </p:spTgt>
                                        </p:tgtEl>
                                        <p:attrNameLst>
                                          <p:attrName>style.visibility</p:attrName>
                                        </p:attrNameLst>
                                      </p:cBhvr>
                                      <p:to>
                                        <p:strVal val="visible"/>
                                      </p:to>
                                    </p:set>
                                    <p:animEffect transition="in" filter="wipe(down)">
                                      <p:cBhvr>
                                        <p:cTn id="99" dur="500"/>
                                        <p:tgtEl>
                                          <p:spTgt spid="8">
                                            <p:txEl>
                                              <p:pRg st="2" end="2"/>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8">
                                            <p:txEl>
                                              <p:pRg st="3" end="3"/>
                                            </p:txEl>
                                          </p:spTgt>
                                        </p:tgtEl>
                                        <p:attrNameLst>
                                          <p:attrName>style.visibility</p:attrName>
                                        </p:attrNameLst>
                                      </p:cBhvr>
                                      <p:to>
                                        <p:strVal val="visible"/>
                                      </p:to>
                                    </p:set>
                                    <p:animEffect transition="in" filter="wipe(down)">
                                      <p:cBhvr>
                                        <p:cTn id="104" dur="500"/>
                                        <p:tgtEl>
                                          <p:spTgt spid="8">
                                            <p:txEl>
                                              <p:pRg st="3" end="3"/>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nodeType="clickEffect">
                                  <p:stCondLst>
                                    <p:cond delay="0"/>
                                  </p:stCondLst>
                                  <p:childTnLst>
                                    <p:set>
                                      <p:cBhvr>
                                        <p:cTn id="108" dur="1" fill="hold">
                                          <p:stCondLst>
                                            <p:cond delay="0"/>
                                          </p:stCondLst>
                                        </p:cTn>
                                        <p:tgtEl>
                                          <p:spTgt spid="8">
                                            <p:txEl>
                                              <p:pRg st="4" end="4"/>
                                            </p:txEl>
                                          </p:spTgt>
                                        </p:tgtEl>
                                        <p:attrNameLst>
                                          <p:attrName>style.visibility</p:attrName>
                                        </p:attrNameLst>
                                      </p:cBhvr>
                                      <p:to>
                                        <p:strVal val="visible"/>
                                      </p:to>
                                    </p:set>
                                    <p:animEffect transition="in" filter="wipe(down)">
                                      <p:cBhvr>
                                        <p:cTn id="109" dur="500"/>
                                        <p:tgtEl>
                                          <p:spTgt spid="8">
                                            <p:txEl>
                                              <p:pRg st="4" end="4"/>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nodeType="clickEffect">
                                  <p:stCondLst>
                                    <p:cond delay="0"/>
                                  </p:stCondLst>
                                  <p:childTnLst>
                                    <p:set>
                                      <p:cBhvr>
                                        <p:cTn id="113" dur="1" fill="hold">
                                          <p:stCondLst>
                                            <p:cond delay="0"/>
                                          </p:stCondLst>
                                        </p:cTn>
                                        <p:tgtEl>
                                          <p:spTgt spid="8">
                                            <p:txEl>
                                              <p:pRg st="5" end="5"/>
                                            </p:txEl>
                                          </p:spTgt>
                                        </p:tgtEl>
                                        <p:attrNameLst>
                                          <p:attrName>style.visibility</p:attrName>
                                        </p:attrNameLst>
                                      </p:cBhvr>
                                      <p:to>
                                        <p:strVal val="visible"/>
                                      </p:to>
                                    </p:set>
                                    <p:animEffect transition="in" filter="wipe(down)">
                                      <p:cBhvr>
                                        <p:cTn id="114" dur="500"/>
                                        <p:tgtEl>
                                          <p:spTgt spid="8">
                                            <p:txEl>
                                              <p:pRg st="5" end="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nodeType="clickEffect">
                                  <p:stCondLst>
                                    <p:cond delay="0"/>
                                  </p:stCondLst>
                                  <p:childTnLst>
                                    <p:set>
                                      <p:cBhvr>
                                        <p:cTn id="118" dur="1" fill="hold">
                                          <p:stCondLst>
                                            <p:cond delay="0"/>
                                          </p:stCondLst>
                                        </p:cTn>
                                        <p:tgtEl>
                                          <p:spTgt spid="8">
                                            <p:txEl>
                                              <p:pRg st="6" end="6"/>
                                            </p:txEl>
                                          </p:spTgt>
                                        </p:tgtEl>
                                        <p:attrNameLst>
                                          <p:attrName>style.visibility</p:attrName>
                                        </p:attrNameLst>
                                      </p:cBhvr>
                                      <p:to>
                                        <p:strVal val="visible"/>
                                      </p:to>
                                    </p:set>
                                    <p:animEffect transition="in" filter="wipe(down)">
                                      <p:cBhvr>
                                        <p:cTn id="119" dur="500"/>
                                        <p:tgtEl>
                                          <p:spTgt spid="8">
                                            <p:txEl>
                                              <p:pRg st="6" end="6"/>
                                            </p:txEl>
                                          </p:spTgt>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4" fill="hold" nodeType="clickEffect">
                                  <p:stCondLst>
                                    <p:cond delay="0"/>
                                  </p:stCondLst>
                                  <p:childTnLst>
                                    <p:set>
                                      <p:cBhvr>
                                        <p:cTn id="123" dur="1" fill="hold">
                                          <p:stCondLst>
                                            <p:cond delay="0"/>
                                          </p:stCondLst>
                                        </p:cTn>
                                        <p:tgtEl>
                                          <p:spTgt spid="8">
                                            <p:txEl>
                                              <p:pRg st="7" end="7"/>
                                            </p:txEl>
                                          </p:spTgt>
                                        </p:tgtEl>
                                        <p:attrNameLst>
                                          <p:attrName>style.visibility</p:attrName>
                                        </p:attrNameLst>
                                      </p:cBhvr>
                                      <p:to>
                                        <p:strVal val="visible"/>
                                      </p:to>
                                    </p:set>
                                    <p:animEffect transition="in" filter="wipe(down)">
                                      <p:cBhvr>
                                        <p:cTn id="124" dur="500"/>
                                        <p:tgtEl>
                                          <p:spTgt spid="8">
                                            <p:txEl>
                                              <p:pRg st="7" end="7"/>
                                            </p:txEl>
                                          </p:spTgt>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8">
                                            <p:txEl>
                                              <p:pRg st="8" end="8"/>
                                            </p:txEl>
                                          </p:spTgt>
                                        </p:tgtEl>
                                        <p:attrNameLst>
                                          <p:attrName>style.visibility</p:attrName>
                                        </p:attrNameLst>
                                      </p:cBhvr>
                                      <p:to>
                                        <p:strVal val="visible"/>
                                      </p:to>
                                    </p:set>
                                    <p:animEffect transition="in" filter="wipe(down)">
                                      <p:cBhvr>
                                        <p:cTn id="129"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338328"/>
            <a:ext cx="9144000" cy="57039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79512" y="908720"/>
            <a:ext cx="8784976" cy="5760368"/>
          </a:xfrm>
        </p:spPr>
        <p:txBody>
          <a:bodyPr>
            <a:normAutofit lnSpcReduction="10000"/>
          </a:bodyPr>
          <a:lstStyle/>
          <a:p>
            <a:r>
              <a:rPr lang="es-CO" b="1" dirty="0" smtClean="0">
                <a:solidFill>
                  <a:schemeClr val="tx1"/>
                </a:solidFill>
              </a:rPr>
              <a:t>PRODUCCIÓN </a:t>
            </a:r>
            <a:r>
              <a:rPr lang="es-CO" b="1" dirty="0">
                <a:solidFill>
                  <a:schemeClr val="tx1"/>
                </a:solidFill>
              </a:rPr>
              <a:t>DE LOS </a:t>
            </a:r>
            <a:r>
              <a:rPr lang="es-CO" b="1" dirty="0" smtClean="0">
                <a:solidFill>
                  <a:schemeClr val="tx1"/>
                </a:solidFill>
              </a:rPr>
              <a:t>GERMINADOS:</a:t>
            </a:r>
            <a:r>
              <a:rPr lang="es-CO" dirty="0">
                <a:solidFill>
                  <a:schemeClr val="tx1"/>
                </a:solidFill>
              </a:rPr>
              <a:t> </a:t>
            </a:r>
            <a:r>
              <a:rPr lang="es-CO" b="1" dirty="0" smtClean="0">
                <a:solidFill>
                  <a:schemeClr val="tx1"/>
                </a:solidFill>
              </a:rPr>
              <a:t>MÉTODOS </a:t>
            </a:r>
            <a:r>
              <a:rPr lang="es-CO" b="1" dirty="0">
                <a:solidFill>
                  <a:schemeClr val="tx1"/>
                </a:solidFill>
              </a:rPr>
              <a:t>Y FACTORES </a:t>
            </a:r>
            <a:endParaRPr lang="es-CO" b="1" dirty="0" smtClean="0">
              <a:solidFill>
                <a:schemeClr val="tx1"/>
              </a:solidFill>
            </a:endParaRPr>
          </a:p>
          <a:p>
            <a:r>
              <a:rPr lang="es-CO" sz="2000" b="1" dirty="0">
                <a:solidFill>
                  <a:schemeClr val="tx1"/>
                </a:solidFill>
              </a:rPr>
              <a:t>Semillas o Granos que se pueden Germinar</a:t>
            </a:r>
            <a:r>
              <a:rPr lang="es-CO" sz="1400" b="1" dirty="0">
                <a:solidFill>
                  <a:schemeClr val="tx1"/>
                </a:solidFill>
              </a:rPr>
              <a:t>:</a:t>
            </a:r>
          </a:p>
          <a:p>
            <a:r>
              <a:rPr lang="es-CO" sz="1400" dirty="0">
                <a:solidFill>
                  <a:schemeClr val="tx1"/>
                </a:solidFill>
              </a:rPr>
              <a:t> Todas las semillas se pueden germinar. Sólo incluyen en el manual, los procesos detallados del brócoli, girasol, lenteja y trigo, por ser semillas de fácil consecución, porque son base para Germinar otras  semillas y/o porque son Germinados con un valor nutritivo muy elevado y aplicaciones interesantes en la Salud. Otras semillas que también se usan frecuentemente para producir los Germinados son: Amaranto, arveja, brócoli, cebada, fenogreco, frijol mongo o mungo (para producir la raíz china), fríjol cabecita negra, garbanzo, linaza,  chía, maíz, mostaza, quinua, soya, rábano, trébol blanco, trébol rojo, trigo sarraceno. </a:t>
            </a:r>
          </a:p>
          <a:p>
            <a:endParaRPr lang="es-CO" sz="1400" dirty="0">
              <a:solidFill>
                <a:schemeClr val="tx1"/>
              </a:solidFill>
            </a:endParaRPr>
          </a:p>
          <a:p>
            <a:r>
              <a:rPr lang="es-CO" sz="2000" b="1" dirty="0">
                <a:solidFill>
                  <a:schemeClr val="tx1"/>
                </a:solidFill>
              </a:rPr>
              <a:t>Condiciones para la Germinación: </a:t>
            </a:r>
          </a:p>
          <a:p>
            <a:pPr lvl="1"/>
            <a:r>
              <a:rPr lang="es-CO" sz="1600" b="1" dirty="0">
                <a:solidFill>
                  <a:schemeClr val="tx1"/>
                </a:solidFill>
              </a:rPr>
              <a:t>Agua                           Aire                    Luz</a:t>
            </a:r>
          </a:p>
          <a:p>
            <a:endParaRPr lang="es-CO" sz="1800" b="1" dirty="0" smtClean="0">
              <a:solidFill>
                <a:schemeClr val="tx1"/>
              </a:solidFill>
            </a:endParaRPr>
          </a:p>
          <a:p>
            <a:r>
              <a:rPr lang="es-CO" sz="2000" b="1" dirty="0" smtClean="0">
                <a:solidFill>
                  <a:schemeClr val="tx1"/>
                </a:solidFill>
              </a:rPr>
              <a:t>Pasos </a:t>
            </a:r>
            <a:r>
              <a:rPr lang="es-CO" sz="2000" b="1" dirty="0">
                <a:solidFill>
                  <a:schemeClr val="tx1"/>
                </a:solidFill>
              </a:rPr>
              <a:t>y consideraciones al Producir </a:t>
            </a:r>
            <a:r>
              <a:rPr lang="es-CO" sz="2000" b="1" dirty="0" smtClean="0">
                <a:solidFill>
                  <a:schemeClr val="tx1"/>
                </a:solidFill>
              </a:rPr>
              <a:t>Germinados</a:t>
            </a:r>
          </a:p>
          <a:p>
            <a:r>
              <a:rPr lang="es-CO" sz="1600" b="1" dirty="0">
                <a:solidFill>
                  <a:schemeClr val="tx1"/>
                </a:solidFill>
              </a:rPr>
              <a:t>Método en </a:t>
            </a:r>
            <a:r>
              <a:rPr lang="es-CO" sz="1600" b="1" dirty="0" smtClean="0">
                <a:solidFill>
                  <a:schemeClr val="tx1"/>
                </a:solidFill>
              </a:rPr>
              <a:t>frasco</a:t>
            </a:r>
          </a:p>
          <a:p>
            <a:pPr lvl="1"/>
            <a:r>
              <a:rPr lang="es-CO" sz="1400" b="1" dirty="0" smtClean="0">
                <a:solidFill>
                  <a:schemeClr val="tx1"/>
                </a:solidFill>
              </a:rPr>
              <a:t>Llevar la semilla al frasco y lavar</a:t>
            </a:r>
          </a:p>
          <a:p>
            <a:pPr lvl="1"/>
            <a:r>
              <a:rPr lang="es-CO" sz="1400" b="1" dirty="0" smtClean="0">
                <a:solidFill>
                  <a:schemeClr val="tx1"/>
                </a:solidFill>
              </a:rPr>
              <a:t>Remojar un tiempo determinado de acuerdo a la</a:t>
            </a:r>
          </a:p>
          <a:p>
            <a:pPr marL="301943" lvl="1" indent="0">
              <a:buNone/>
            </a:pPr>
            <a:r>
              <a:rPr lang="es-CO" sz="1400" b="1" dirty="0">
                <a:solidFill>
                  <a:schemeClr val="tx1"/>
                </a:solidFill>
              </a:rPr>
              <a:t> </a:t>
            </a:r>
            <a:r>
              <a:rPr lang="es-CO" sz="1400" b="1" dirty="0" smtClean="0">
                <a:solidFill>
                  <a:schemeClr val="tx1"/>
                </a:solidFill>
              </a:rPr>
              <a:t>       especie de la semilla</a:t>
            </a:r>
          </a:p>
          <a:p>
            <a:pPr lvl="1"/>
            <a:r>
              <a:rPr lang="es-CO" sz="1400" b="1" dirty="0" smtClean="0">
                <a:solidFill>
                  <a:schemeClr val="tx1"/>
                </a:solidFill>
              </a:rPr>
              <a:t>Colocar a 45°</a:t>
            </a:r>
          </a:p>
          <a:p>
            <a:pPr lvl="1"/>
            <a:r>
              <a:rPr lang="es-CO" sz="1400" b="1" dirty="0" smtClean="0">
                <a:solidFill>
                  <a:schemeClr val="tx1"/>
                </a:solidFill>
              </a:rPr>
              <a:t>Enjuagar dos o tres veces al día</a:t>
            </a:r>
          </a:p>
          <a:p>
            <a:pPr lvl="1"/>
            <a:r>
              <a:rPr lang="es-CO" sz="1400" b="1" dirty="0" smtClean="0">
                <a:solidFill>
                  <a:schemeClr val="tx1"/>
                </a:solidFill>
              </a:rPr>
              <a:t>Volver a la posición de 45° después de cada enjuague</a:t>
            </a:r>
          </a:p>
          <a:p>
            <a:pPr lvl="1"/>
            <a:r>
              <a:rPr lang="es-CO" sz="1400" b="1" dirty="0" smtClean="0">
                <a:solidFill>
                  <a:schemeClr val="tx1"/>
                </a:solidFill>
              </a:rPr>
              <a:t>Está lista al día y medio o a los dos días</a:t>
            </a:r>
          </a:p>
          <a:p>
            <a:pPr lvl="1"/>
            <a:endParaRPr lang="es-CO" sz="1200" b="1" dirty="0" smtClean="0"/>
          </a:p>
          <a:p>
            <a:endParaRPr lang="es-CO" sz="1400" b="1" dirty="0" smtClean="0"/>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9" name="Picture 7" descr="C:\Documents and Settings\Vortex\Desktop\Beatriz Alina Botero (G)\GERMINADOS\FOTOS TRIGO\DSC01194.JPG"/>
          <p:cNvPicPr/>
          <p:nvPr/>
        </p:nvPicPr>
        <p:blipFill>
          <a:blip r:embed="rId3" cstate="print"/>
          <a:srcRect l="17969" r="28303"/>
          <a:stretch>
            <a:fillRect/>
          </a:stretch>
        </p:blipFill>
        <p:spPr bwMode="auto">
          <a:xfrm>
            <a:off x="5951731" y="4059835"/>
            <a:ext cx="850732" cy="1153666"/>
          </a:xfrm>
          <a:prstGeom prst="rect">
            <a:avLst/>
          </a:prstGeom>
          <a:noFill/>
          <a:ln w="9525">
            <a:noFill/>
            <a:miter lim="800000"/>
            <a:headEnd/>
            <a:tailEnd/>
          </a:ln>
        </p:spPr>
      </p:pic>
      <p:pic>
        <p:nvPicPr>
          <p:cNvPr id="10" name="Picture 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9697" y="4081491"/>
            <a:ext cx="1000125" cy="1153666"/>
          </a:xfrm>
          <a:prstGeom prst="rect">
            <a:avLst/>
          </a:prstGeom>
          <a:noFill/>
          <a:ln w="9525">
            <a:noFill/>
            <a:miter lim="800000"/>
            <a:headEnd/>
            <a:tailEnd/>
          </a:ln>
          <a:effectLst/>
        </p:spPr>
      </p:pic>
      <p:pic>
        <p:nvPicPr>
          <p:cNvPr id="11" name="Picture 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60704" y="4059835"/>
            <a:ext cx="941790" cy="1153666"/>
          </a:xfrm>
          <a:prstGeom prst="rect">
            <a:avLst/>
          </a:prstGeom>
          <a:noFill/>
          <a:ln w="9525">
            <a:noFill/>
            <a:miter lim="800000"/>
            <a:headEnd/>
            <a:tailEnd/>
          </a:ln>
          <a:effectLst/>
        </p:spPr>
      </p:pic>
      <p:pic>
        <p:nvPicPr>
          <p:cNvPr id="13" name="Picture 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7852" y="5363294"/>
            <a:ext cx="994033" cy="1147191"/>
          </a:xfrm>
          <a:prstGeom prst="rect">
            <a:avLst/>
          </a:prstGeom>
          <a:noFill/>
          <a:ln w="9525">
            <a:noFill/>
            <a:miter lim="800000"/>
            <a:headEnd/>
            <a:tailEnd/>
          </a:ln>
          <a:effectLst/>
        </p:spPr>
      </p:pic>
      <p:pic>
        <p:nvPicPr>
          <p:cNvPr id="14" name="Picture 5"/>
          <p:cNvPicPr/>
          <p:nvPr/>
        </p:nvPicPr>
        <p:blipFill rotWithShape="1">
          <a:blip r:embed="rId7" cstate="print">
            <a:extLst>
              <a:ext uri="{28A0092B-C50C-407E-A947-70E740481C1C}">
                <a14:useLocalDpi xmlns:a14="http://schemas.microsoft.com/office/drawing/2010/main" val="0"/>
              </a:ext>
            </a:extLst>
          </a:blip>
          <a:srcRect r="14782"/>
          <a:stretch/>
        </p:blipFill>
        <p:spPr bwMode="auto">
          <a:xfrm>
            <a:off x="6236508" y="5363295"/>
            <a:ext cx="1083940" cy="1174998"/>
          </a:xfrm>
          <a:prstGeom prst="rect">
            <a:avLst/>
          </a:prstGeom>
          <a:noFill/>
          <a:ln>
            <a:noFill/>
          </a:ln>
          <a:effectLst/>
          <a:extLst>
            <a:ext uri="{53640926-AAD7-44D8-BBD7-CCE9431645EC}">
              <a14:shadowObscured xmlns:a14="http://schemas.microsoft.com/office/drawing/2010/main"/>
            </a:ext>
          </a:extLst>
        </p:spPr>
      </p:pic>
      <p:pic>
        <p:nvPicPr>
          <p:cNvPr id="15" name="Picture 6"/>
          <p:cNvPicPr/>
          <p:nvPr/>
        </p:nvPicPr>
        <p:blipFill>
          <a:blip r:embed="rId8"/>
          <a:srcRect/>
          <a:stretch>
            <a:fillRect/>
          </a:stretch>
        </p:blipFill>
        <p:spPr bwMode="auto">
          <a:xfrm>
            <a:off x="7429760" y="5413553"/>
            <a:ext cx="1472734" cy="1100703"/>
          </a:xfrm>
          <a:prstGeom prst="rect">
            <a:avLst/>
          </a:prstGeom>
          <a:noFill/>
          <a:ln w="9525">
            <a:noFill/>
            <a:miter lim="800000"/>
            <a:headEnd/>
            <a:tailEnd/>
          </a:ln>
          <a:effectLst/>
        </p:spPr>
      </p:pic>
    </p:spTree>
    <p:extLst>
      <p:ext uri="{BB962C8B-B14F-4D97-AF65-F5344CB8AC3E}">
        <p14:creationId xmlns:p14="http://schemas.microsoft.com/office/powerpoint/2010/main" val="99682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wipe(down)">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down)">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wipe(down)">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wipe(down)">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wipe(down)">
                                      <p:cBhvr>
                                        <p:cTn id="27" dur="500"/>
                                        <p:tgtEl>
                                          <p:spTgt spid="6">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8" end="8"/>
                                            </p:txEl>
                                          </p:spTgt>
                                        </p:tgtEl>
                                        <p:attrNameLst>
                                          <p:attrName>style.visibility</p:attrName>
                                        </p:attrNameLst>
                                      </p:cBhvr>
                                      <p:to>
                                        <p:strVal val="visible"/>
                                      </p:to>
                                    </p:set>
                                    <p:animEffect transition="in" filter="wipe(down)">
                                      <p:cBhvr>
                                        <p:cTn id="32" dur="500"/>
                                        <p:tgtEl>
                                          <p:spTgt spid="6">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Effect transition="in" filter="wipe(down)">
                                      <p:cBhvr>
                                        <p:cTn id="37" dur="500"/>
                                        <p:tgtEl>
                                          <p:spTgt spid="6">
                                            <p:txEl>
                                              <p:pRg st="9" end="9"/>
                                            </p:txEl>
                                          </p:spTgt>
                                        </p:tgtEl>
                                      </p:cBhvr>
                                    </p:animEffect>
                                  </p:childTnLst>
                                </p:cTn>
                              </p:par>
                              <p:par>
                                <p:cTn id="38" presetID="22" presetClass="entr" presetSubtype="4"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6">
                                            <p:txEl>
                                              <p:pRg st="10" end="10"/>
                                            </p:txEl>
                                          </p:spTgt>
                                        </p:tgtEl>
                                        <p:attrNameLst>
                                          <p:attrName>style.visibility</p:attrName>
                                        </p:attrNameLst>
                                      </p:cBhvr>
                                      <p:to>
                                        <p:strVal val="visible"/>
                                      </p:to>
                                    </p:set>
                                    <p:animEffect transition="in" filter="wipe(down)">
                                      <p:cBhvr>
                                        <p:cTn id="45" dur="500"/>
                                        <p:tgtEl>
                                          <p:spTgt spid="6">
                                            <p:txEl>
                                              <p:pRg st="10" end="10"/>
                                            </p:txEl>
                                          </p:spTgt>
                                        </p:tgtEl>
                                      </p:cBhvr>
                                    </p:animEffect>
                                  </p:childTnLst>
                                </p:cTn>
                              </p:par>
                              <p:par>
                                <p:cTn id="46" presetID="22" presetClass="entr" presetSubtype="4" fill="hold" nodeType="withEffect">
                                  <p:stCondLst>
                                    <p:cond delay="0"/>
                                  </p:stCondLst>
                                  <p:childTnLst>
                                    <p:set>
                                      <p:cBhvr>
                                        <p:cTn id="47" dur="1" fill="hold">
                                          <p:stCondLst>
                                            <p:cond delay="0"/>
                                          </p:stCondLst>
                                        </p:cTn>
                                        <p:tgtEl>
                                          <p:spTgt spid="6">
                                            <p:txEl>
                                              <p:pRg st="11" end="11"/>
                                            </p:txEl>
                                          </p:spTgt>
                                        </p:tgtEl>
                                        <p:attrNameLst>
                                          <p:attrName>style.visibility</p:attrName>
                                        </p:attrNameLst>
                                      </p:cBhvr>
                                      <p:to>
                                        <p:strVal val="visible"/>
                                      </p:to>
                                    </p:set>
                                    <p:animEffect transition="in" filter="wipe(down)">
                                      <p:cBhvr>
                                        <p:cTn id="48" dur="500"/>
                                        <p:tgtEl>
                                          <p:spTgt spid="6">
                                            <p:txEl>
                                              <p:pRg st="11" end="11"/>
                                            </p:txEl>
                                          </p:spTgt>
                                        </p:tgtEl>
                                      </p:cBhvr>
                                    </p:animEffect>
                                  </p:childTnLst>
                                </p:cTn>
                              </p:par>
                              <p:par>
                                <p:cTn id="49" presetID="22" presetClass="entr" presetSubtype="4"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6">
                                            <p:txEl>
                                              <p:pRg st="12" end="12"/>
                                            </p:txEl>
                                          </p:spTgt>
                                        </p:tgtEl>
                                        <p:attrNameLst>
                                          <p:attrName>style.visibility</p:attrName>
                                        </p:attrNameLst>
                                      </p:cBhvr>
                                      <p:to>
                                        <p:strVal val="visible"/>
                                      </p:to>
                                    </p:set>
                                    <p:animEffect transition="in" filter="wipe(down)">
                                      <p:cBhvr>
                                        <p:cTn id="56" dur="500"/>
                                        <p:tgtEl>
                                          <p:spTgt spid="6">
                                            <p:txEl>
                                              <p:pRg st="12" end="12"/>
                                            </p:txEl>
                                          </p:spTgt>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nodeType="clickEffect">
                                  <p:stCondLst>
                                    <p:cond delay="0"/>
                                  </p:stCondLst>
                                  <p:childTnLst>
                                    <p:set>
                                      <p:cBhvr>
                                        <p:cTn id="63" dur="1" fill="hold">
                                          <p:stCondLst>
                                            <p:cond delay="0"/>
                                          </p:stCondLst>
                                        </p:cTn>
                                        <p:tgtEl>
                                          <p:spTgt spid="6">
                                            <p:txEl>
                                              <p:pRg st="13" end="13"/>
                                            </p:txEl>
                                          </p:spTgt>
                                        </p:tgtEl>
                                        <p:attrNameLst>
                                          <p:attrName>style.visibility</p:attrName>
                                        </p:attrNameLst>
                                      </p:cBhvr>
                                      <p:to>
                                        <p:strVal val="visible"/>
                                      </p:to>
                                    </p:set>
                                    <p:animEffect transition="in" filter="wipe(down)">
                                      <p:cBhvr>
                                        <p:cTn id="64" dur="500"/>
                                        <p:tgtEl>
                                          <p:spTgt spid="6">
                                            <p:txEl>
                                              <p:pRg st="13" end="13"/>
                                            </p:txEl>
                                          </p:spTgt>
                                        </p:tgtEl>
                                      </p:cBhvr>
                                    </p:animEffect>
                                  </p:childTnLst>
                                </p:cTn>
                              </p:par>
                              <p:par>
                                <p:cTn id="65" presetID="22" presetClass="entr" presetSubtype="4" fill="hold"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down)">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6">
                                            <p:txEl>
                                              <p:pRg st="14" end="14"/>
                                            </p:txEl>
                                          </p:spTgt>
                                        </p:tgtEl>
                                        <p:attrNameLst>
                                          <p:attrName>style.visibility</p:attrName>
                                        </p:attrNameLst>
                                      </p:cBhvr>
                                      <p:to>
                                        <p:strVal val="visible"/>
                                      </p:to>
                                    </p:set>
                                    <p:animEffect transition="in" filter="wipe(down)">
                                      <p:cBhvr>
                                        <p:cTn id="72" dur="500"/>
                                        <p:tgtEl>
                                          <p:spTgt spid="6">
                                            <p:txEl>
                                              <p:pRg st="14" end="14"/>
                                            </p:txEl>
                                          </p:spTgt>
                                        </p:tgtEl>
                                      </p:cBhvr>
                                    </p:animEffect>
                                  </p:childTnLst>
                                </p:cTn>
                              </p:par>
                              <p:par>
                                <p:cTn id="73" presetID="22" presetClass="entr" presetSubtype="4" fill="hold"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down)">
                                      <p:cBhvr>
                                        <p:cTn id="75" dur="500"/>
                                        <p:tgtEl>
                                          <p:spTgt spid="1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6">
                                            <p:txEl>
                                              <p:pRg st="15" end="15"/>
                                            </p:txEl>
                                          </p:spTgt>
                                        </p:tgtEl>
                                        <p:attrNameLst>
                                          <p:attrName>style.visibility</p:attrName>
                                        </p:attrNameLst>
                                      </p:cBhvr>
                                      <p:to>
                                        <p:strVal val="visible"/>
                                      </p:to>
                                    </p:set>
                                    <p:animEffect transition="in" filter="wipe(down)">
                                      <p:cBhvr>
                                        <p:cTn id="80" dur="500"/>
                                        <p:tgtEl>
                                          <p:spTgt spid="6">
                                            <p:txEl>
                                              <p:pRg st="15" end="15"/>
                                            </p:txEl>
                                          </p:spTgt>
                                        </p:tgtEl>
                                      </p:cBhvr>
                                    </p:animEffect>
                                  </p:childTnLst>
                                </p:cTn>
                              </p:par>
                              <p:par>
                                <p:cTn id="81" presetID="22" presetClass="entr" presetSubtype="4" fill="hold" nodeType="with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down)">
                                      <p:cBhvr>
                                        <p:cTn id="8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338328"/>
            <a:ext cx="9144000" cy="57039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79512" y="908720"/>
            <a:ext cx="8784976" cy="5760368"/>
          </a:xfrm>
        </p:spPr>
        <p:txBody>
          <a:bodyPr>
            <a:normAutofit/>
          </a:bodyPr>
          <a:lstStyle/>
          <a:p>
            <a:r>
              <a:rPr lang="es-CO" b="1" dirty="0" smtClean="0">
                <a:solidFill>
                  <a:schemeClr val="tx1"/>
                </a:solidFill>
              </a:rPr>
              <a:t>PRODUCCIÓN </a:t>
            </a:r>
            <a:r>
              <a:rPr lang="es-CO" b="1" dirty="0">
                <a:solidFill>
                  <a:schemeClr val="tx1"/>
                </a:solidFill>
              </a:rPr>
              <a:t>DE LOS </a:t>
            </a:r>
            <a:r>
              <a:rPr lang="es-CO" b="1" dirty="0" smtClean="0">
                <a:solidFill>
                  <a:schemeClr val="tx1"/>
                </a:solidFill>
              </a:rPr>
              <a:t>GERMINADOS:</a:t>
            </a:r>
            <a:r>
              <a:rPr lang="es-CO" dirty="0">
                <a:solidFill>
                  <a:schemeClr val="tx1"/>
                </a:solidFill>
              </a:rPr>
              <a:t> </a:t>
            </a:r>
            <a:r>
              <a:rPr lang="es-CO" b="1" dirty="0" smtClean="0">
                <a:solidFill>
                  <a:schemeClr val="tx1"/>
                </a:solidFill>
              </a:rPr>
              <a:t>MÉTODOS </a:t>
            </a:r>
            <a:r>
              <a:rPr lang="es-CO" b="1" dirty="0">
                <a:solidFill>
                  <a:schemeClr val="tx1"/>
                </a:solidFill>
              </a:rPr>
              <a:t>Y FACTORES </a:t>
            </a:r>
            <a:endParaRPr lang="es-CO" b="1" dirty="0" smtClean="0">
              <a:solidFill>
                <a:schemeClr val="tx1"/>
              </a:solidFill>
            </a:endParaRPr>
          </a:p>
          <a:p>
            <a:endParaRPr lang="es-CO" sz="800" b="1" dirty="0" smtClean="0">
              <a:solidFill>
                <a:schemeClr val="tx1"/>
              </a:solidFill>
            </a:endParaRPr>
          </a:p>
          <a:p>
            <a:r>
              <a:rPr lang="es-CO" sz="2000" b="1" dirty="0" smtClean="0">
                <a:solidFill>
                  <a:schemeClr val="tx1"/>
                </a:solidFill>
              </a:rPr>
              <a:t>Pasos </a:t>
            </a:r>
            <a:r>
              <a:rPr lang="es-CO" sz="2000" b="1" dirty="0">
                <a:solidFill>
                  <a:schemeClr val="tx1"/>
                </a:solidFill>
              </a:rPr>
              <a:t>y consideraciones al Producir </a:t>
            </a:r>
            <a:r>
              <a:rPr lang="es-CO" sz="2000" b="1" dirty="0" smtClean="0">
                <a:solidFill>
                  <a:schemeClr val="tx1"/>
                </a:solidFill>
              </a:rPr>
              <a:t>Germinados</a:t>
            </a:r>
          </a:p>
          <a:p>
            <a:r>
              <a:rPr lang="es-CO" sz="1600" b="1" dirty="0">
                <a:solidFill>
                  <a:schemeClr val="tx1"/>
                </a:solidFill>
              </a:rPr>
              <a:t>Método en </a:t>
            </a:r>
            <a:r>
              <a:rPr lang="es-CO" sz="1600" b="1" dirty="0" smtClean="0">
                <a:solidFill>
                  <a:schemeClr val="tx1"/>
                </a:solidFill>
              </a:rPr>
              <a:t>talego</a:t>
            </a:r>
          </a:p>
          <a:p>
            <a:pPr lvl="1"/>
            <a:r>
              <a:rPr lang="es-CO" sz="1400" b="1" dirty="0" smtClean="0">
                <a:solidFill>
                  <a:schemeClr val="tx1"/>
                </a:solidFill>
              </a:rPr>
              <a:t>Seleccionar las semillas</a:t>
            </a:r>
          </a:p>
          <a:p>
            <a:pPr lvl="1"/>
            <a:r>
              <a:rPr lang="es-CO" sz="1400" b="1" dirty="0" smtClean="0">
                <a:solidFill>
                  <a:schemeClr val="tx1"/>
                </a:solidFill>
              </a:rPr>
              <a:t>Llevar la semilla al talego, lavar y desinfectar</a:t>
            </a:r>
          </a:p>
          <a:p>
            <a:pPr lvl="1"/>
            <a:r>
              <a:rPr lang="es-CO" sz="1400" b="1" dirty="0" smtClean="0">
                <a:solidFill>
                  <a:schemeClr val="tx1"/>
                </a:solidFill>
              </a:rPr>
              <a:t>Remojar un tiempo determinado de acuerdo a la</a:t>
            </a:r>
          </a:p>
          <a:p>
            <a:pPr marL="301943" lvl="1" indent="0">
              <a:buNone/>
            </a:pPr>
            <a:r>
              <a:rPr lang="es-CO" sz="1400" b="1" dirty="0">
                <a:solidFill>
                  <a:schemeClr val="tx1"/>
                </a:solidFill>
              </a:rPr>
              <a:t> </a:t>
            </a:r>
            <a:r>
              <a:rPr lang="es-CO" sz="1400" b="1" dirty="0" smtClean="0">
                <a:solidFill>
                  <a:schemeClr val="tx1"/>
                </a:solidFill>
              </a:rPr>
              <a:t>       especie de la semilla</a:t>
            </a:r>
          </a:p>
          <a:p>
            <a:pPr lvl="1"/>
            <a:r>
              <a:rPr lang="es-CO" sz="1400" b="1" dirty="0" smtClean="0">
                <a:solidFill>
                  <a:schemeClr val="tx1"/>
                </a:solidFill>
              </a:rPr>
              <a:t>Colocar colgado de modo que quede libre</a:t>
            </a:r>
          </a:p>
          <a:p>
            <a:pPr lvl="1"/>
            <a:r>
              <a:rPr lang="es-CO" sz="1400" b="1" dirty="0" smtClean="0">
                <a:solidFill>
                  <a:schemeClr val="tx1"/>
                </a:solidFill>
              </a:rPr>
              <a:t>Enjuagar dos o tres veces al día</a:t>
            </a:r>
          </a:p>
          <a:p>
            <a:pPr lvl="1"/>
            <a:r>
              <a:rPr lang="es-CO" sz="1400" b="1" dirty="0" smtClean="0">
                <a:solidFill>
                  <a:schemeClr val="tx1"/>
                </a:solidFill>
              </a:rPr>
              <a:t>Volver a la posición colgada</a:t>
            </a:r>
          </a:p>
          <a:p>
            <a:pPr lvl="1"/>
            <a:r>
              <a:rPr lang="es-CO" sz="1400" b="1" dirty="0">
                <a:solidFill>
                  <a:schemeClr val="tx1"/>
                </a:solidFill>
              </a:rPr>
              <a:t>Está lista al día y medio o a los dos </a:t>
            </a:r>
            <a:r>
              <a:rPr lang="es-CO" sz="1400" b="1" dirty="0" smtClean="0">
                <a:solidFill>
                  <a:schemeClr val="tx1"/>
                </a:solidFill>
              </a:rPr>
              <a:t>días</a:t>
            </a:r>
          </a:p>
          <a:p>
            <a:pPr marL="0" indent="0">
              <a:buNone/>
            </a:pPr>
            <a:endParaRPr lang="es-CO" sz="1400" b="1" dirty="0" smtClean="0">
              <a:solidFill>
                <a:schemeClr val="tx1"/>
              </a:solidFill>
            </a:endParaRPr>
          </a:p>
          <a:p>
            <a:pPr marL="0" indent="0">
              <a:buNone/>
            </a:pPr>
            <a:r>
              <a:rPr lang="es-CO" sz="1800" b="1" dirty="0" smtClean="0">
                <a:solidFill>
                  <a:schemeClr val="tx1"/>
                </a:solidFill>
              </a:rPr>
              <a:t>Existen </a:t>
            </a:r>
            <a:r>
              <a:rPr lang="es-CO" sz="1800" b="1" dirty="0">
                <a:solidFill>
                  <a:schemeClr val="tx1"/>
                </a:solidFill>
              </a:rPr>
              <a:t>Casos Especiales en la Germinación de las semillas de: </a:t>
            </a:r>
            <a:r>
              <a:rPr lang="es-CO" sz="1800" dirty="0">
                <a:solidFill>
                  <a:schemeClr val="tx1"/>
                </a:solidFill>
              </a:rPr>
              <a:t>Chía, linaza, mostaza, ajonjolí, avena, almendras y otros </a:t>
            </a:r>
            <a:r>
              <a:rPr lang="es-CO" sz="1800" dirty="0" smtClean="0">
                <a:solidFill>
                  <a:schemeClr val="tx1"/>
                </a:solidFill>
              </a:rPr>
              <a:t>frutos secos.</a:t>
            </a:r>
          </a:p>
          <a:p>
            <a:pPr marL="0" indent="0">
              <a:buNone/>
            </a:pPr>
            <a:endParaRPr lang="es-CO" sz="1400" dirty="0" smtClean="0">
              <a:solidFill>
                <a:schemeClr val="tx1"/>
              </a:solidFill>
            </a:endParaRPr>
          </a:p>
          <a:p>
            <a:pPr lvl="0"/>
            <a:r>
              <a:rPr lang="es-CO" sz="1400" dirty="0">
                <a:solidFill>
                  <a:schemeClr val="tx1"/>
                </a:solidFill>
              </a:rPr>
              <a:t>Humedecer las semillas</a:t>
            </a:r>
            <a:r>
              <a:rPr lang="es-CO" sz="1400" dirty="0" smtClean="0">
                <a:solidFill>
                  <a:schemeClr val="tx1"/>
                </a:solidFill>
              </a:rPr>
              <a:t>.</a:t>
            </a:r>
            <a:endParaRPr lang="es-CO" sz="1400" dirty="0">
              <a:solidFill>
                <a:schemeClr val="tx1"/>
              </a:solidFill>
            </a:endParaRPr>
          </a:p>
          <a:p>
            <a:pPr lvl="0"/>
            <a:r>
              <a:rPr lang="es-CO" sz="1400" dirty="0">
                <a:solidFill>
                  <a:schemeClr val="tx1"/>
                </a:solidFill>
              </a:rPr>
              <a:t>Colocarlas sobre un cedazo plano y sobre un plato con agua. </a:t>
            </a:r>
            <a:endParaRPr lang="es-CO" sz="1400" dirty="0" smtClean="0">
              <a:solidFill>
                <a:schemeClr val="tx1"/>
              </a:solidFill>
            </a:endParaRPr>
          </a:p>
          <a:p>
            <a:pPr marL="0" lvl="0" indent="0">
              <a:buNone/>
            </a:pPr>
            <a:r>
              <a:rPr lang="es-CO" sz="1400" dirty="0">
                <a:solidFill>
                  <a:schemeClr val="tx1"/>
                </a:solidFill>
              </a:rPr>
              <a:t> </a:t>
            </a:r>
            <a:r>
              <a:rPr lang="es-CO" sz="1400" dirty="0" smtClean="0">
                <a:solidFill>
                  <a:schemeClr val="tx1"/>
                </a:solidFill>
              </a:rPr>
              <a:t>       Las </a:t>
            </a:r>
            <a:r>
              <a:rPr lang="es-CO" sz="1400" dirty="0">
                <a:solidFill>
                  <a:schemeClr val="tx1"/>
                </a:solidFill>
              </a:rPr>
              <a:t>semillas no deben estar en contacto con el agua</a:t>
            </a:r>
            <a:r>
              <a:rPr lang="es-CO" sz="1400" dirty="0" smtClean="0">
                <a:solidFill>
                  <a:schemeClr val="tx1"/>
                </a:solidFill>
              </a:rPr>
              <a:t>.</a:t>
            </a:r>
            <a:endParaRPr lang="es-CO" sz="1400" dirty="0">
              <a:solidFill>
                <a:schemeClr val="tx1"/>
              </a:solidFill>
            </a:endParaRPr>
          </a:p>
          <a:p>
            <a:pPr lvl="0"/>
            <a:r>
              <a:rPr lang="es-CO" sz="1400" dirty="0">
                <a:solidFill>
                  <a:schemeClr val="tx1"/>
                </a:solidFill>
              </a:rPr>
              <a:t>Regar en forma de rocío durante 3 a 4 veces en el día.</a:t>
            </a:r>
          </a:p>
          <a:p>
            <a:pPr lvl="0"/>
            <a:r>
              <a:rPr lang="es-CO" sz="1400" dirty="0">
                <a:solidFill>
                  <a:schemeClr val="tx1"/>
                </a:solidFill>
              </a:rPr>
              <a:t>A medida que van creciendo, la raíz se va entrando en contacto con el agua y toma de ella lo que necesita.</a:t>
            </a:r>
          </a:p>
          <a:p>
            <a:pPr marL="0" indent="0">
              <a:buNone/>
            </a:pPr>
            <a:endParaRPr lang="es-CO" sz="14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8" name="17 Imagen" descr="F:\DCIM\100OLYMP\P405000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500" y="1988840"/>
            <a:ext cx="1371917" cy="1101849"/>
          </a:xfrm>
          <a:prstGeom prst="rect">
            <a:avLst/>
          </a:prstGeom>
          <a:noFill/>
          <a:ln>
            <a:noFill/>
          </a:ln>
        </p:spPr>
      </p:pic>
      <p:pic>
        <p:nvPicPr>
          <p:cNvPr id="19" name="18 Imagen" descr="D:\Germinados y otros\GERMINADOS\LENTEJA\P4060029.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4894" y="1988840"/>
            <a:ext cx="1008112" cy="1101849"/>
          </a:xfrm>
          <a:prstGeom prst="rect">
            <a:avLst/>
          </a:prstGeom>
          <a:noFill/>
          <a:ln>
            <a:noFill/>
          </a:ln>
        </p:spPr>
      </p:pic>
      <p:pic>
        <p:nvPicPr>
          <p:cNvPr id="20" name="19 Imagen" descr="F:\DCIM\100OLYMP\P4070036.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2120" y="3140596"/>
            <a:ext cx="1588190" cy="1136898"/>
          </a:xfrm>
          <a:prstGeom prst="rect">
            <a:avLst/>
          </a:prstGeom>
          <a:noFill/>
          <a:ln>
            <a:noFill/>
          </a:ln>
        </p:spPr>
      </p:pic>
      <p:pic>
        <p:nvPicPr>
          <p:cNvPr id="22" name="21 Imagen" descr="Germinador de plato 22 cm"/>
          <p:cNvPicPr/>
          <p:nvPr/>
        </p:nvPicPr>
        <p:blipFill rotWithShape="1">
          <a:blip r:embed="rId6" cstate="print">
            <a:extLst>
              <a:ext uri="{28A0092B-C50C-407E-A947-70E740481C1C}">
                <a14:useLocalDpi xmlns:a14="http://schemas.microsoft.com/office/drawing/2010/main" val="0"/>
              </a:ext>
            </a:extLst>
          </a:blip>
          <a:srcRect t="28735" b="22988"/>
          <a:stretch/>
        </p:blipFill>
        <p:spPr bwMode="auto">
          <a:xfrm>
            <a:off x="5652120" y="5158829"/>
            <a:ext cx="2066290" cy="9969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6831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wipe(down)">
                                      <p:cBhvr>
                                        <p:cTn id="7" dur="500"/>
                                        <p:tgtEl>
                                          <p:spTgt spid="6">
                                            <p:txEl>
                                              <p:pRg st="4" end="4"/>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wipe(down)">
                                      <p:cBhvr>
                                        <p:cTn id="10" dur="500"/>
                                        <p:tgtEl>
                                          <p:spTgt spid="6">
                                            <p:txEl>
                                              <p:pRg st="5" end="5"/>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animEffect transition="in" filter="wipe(down)">
                                      <p:cBhvr>
                                        <p:cTn id="13" dur="500"/>
                                        <p:tgtEl>
                                          <p:spTgt spid="6">
                                            <p:txEl>
                                              <p:pRg st="6" end="6"/>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6">
                                            <p:txEl>
                                              <p:pRg st="7" end="7"/>
                                            </p:txEl>
                                          </p:spTgt>
                                        </p:tgtEl>
                                        <p:attrNameLst>
                                          <p:attrName>style.visibility</p:attrName>
                                        </p:attrNameLst>
                                      </p:cBhvr>
                                      <p:to>
                                        <p:strVal val="visible"/>
                                      </p:to>
                                    </p:set>
                                    <p:animEffect transition="in" filter="wipe(down)">
                                      <p:cBhvr>
                                        <p:cTn id="16" dur="500"/>
                                        <p:tgtEl>
                                          <p:spTgt spid="6">
                                            <p:txEl>
                                              <p:pRg st="7" end="7"/>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6">
                                            <p:txEl>
                                              <p:pRg st="8" end="8"/>
                                            </p:txEl>
                                          </p:spTgt>
                                        </p:tgtEl>
                                        <p:attrNameLst>
                                          <p:attrName>style.visibility</p:attrName>
                                        </p:attrNameLst>
                                      </p:cBhvr>
                                      <p:to>
                                        <p:strVal val="visible"/>
                                      </p:to>
                                    </p:set>
                                    <p:animEffect transition="in" filter="wipe(down)">
                                      <p:cBhvr>
                                        <p:cTn id="24" dur="500"/>
                                        <p:tgtEl>
                                          <p:spTgt spid="6">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animEffect transition="in" filter="wipe(down)">
                                      <p:cBhvr>
                                        <p:cTn id="29" dur="500"/>
                                        <p:tgtEl>
                                          <p:spTgt spid="6">
                                            <p:txEl>
                                              <p:pRg st="9" end="9"/>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animEffect transition="in" filter="wipe(down)">
                                      <p:cBhvr>
                                        <p:cTn id="37" dur="500"/>
                                        <p:tgtEl>
                                          <p:spTgt spid="6">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11" end="11"/>
                                            </p:txEl>
                                          </p:spTgt>
                                        </p:tgtEl>
                                        <p:attrNameLst>
                                          <p:attrName>style.visibility</p:attrName>
                                        </p:attrNameLst>
                                      </p:cBhvr>
                                      <p:to>
                                        <p:strVal val="visible"/>
                                      </p:to>
                                    </p:set>
                                    <p:animEffect transition="in" filter="wipe(down)">
                                      <p:cBhvr>
                                        <p:cTn id="42" dur="500"/>
                                        <p:tgtEl>
                                          <p:spTgt spid="6">
                                            <p:txEl>
                                              <p:pRg st="11" end="11"/>
                                            </p:txEl>
                                          </p:spTgt>
                                        </p:tgtEl>
                                      </p:cBhvr>
                                    </p:animEffect>
                                  </p:childTnLst>
                                </p:cTn>
                              </p:par>
                              <p:par>
                                <p:cTn id="43" presetID="22" presetClass="entr" presetSubtype="4"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down)">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6">
                                            <p:txEl>
                                              <p:pRg st="13" end="13"/>
                                            </p:txEl>
                                          </p:spTgt>
                                        </p:tgtEl>
                                        <p:attrNameLst>
                                          <p:attrName>style.visibility</p:attrName>
                                        </p:attrNameLst>
                                      </p:cBhvr>
                                      <p:to>
                                        <p:strVal val="visible"/>
                                      </p:to>
                                    </p:set>
                                    <p:animEffect transition="in" filter="wipe(down)">
                                      <p:cBhvr>
                                        <p:cTn id="50" dur="500"/>
                                        <p:tgtEl>
                                          <p:spTgt spid="6">
                                            <p:txEl>
                                              <p:pRg st="13" end="1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6">
                                            <p:txEl>
                                              <p:pRg st="15" end="15"/>
                                            </p:txEl>
                                          </p:spTgt>
                                        </p:tgtEl>
                                        <p:attrNameLst>
                                          <p:attrName>style.visibility</p:attrName>
                                        </p:attrNameLst>
                                      </p:cBhvr>
                                      <p:to>
                                        <p:strVal val="visible"/>
                                      </p:to>
                                    </p:set>
                                    <p:animEffect transition="in" filter="wipe(down)">
                                      <p:cBhvr>
                                        <p:cTn id="60" dur="500"/>
                                        <p:tgtEl>
                                          <p:spTgt spid="6">
                                            <p:txEl>
                                              <p:pRg st="15" end="15"/>
                                            </p:txEl>
                                          </p:spTgt>
                                        </p:tgtEl>
                                      </p:cBhvr>
                                    </p:animEffect>
                                  </p:childTnLst>
                                </p:cTn>
                              </p:par>
                              <p:par>
                                <p:cTn id="61" presetID="22" presetClass="entr" presetSubtype="4" fill="hold" nodeType="withEffect">
                                  <p:stCondLst>
                                    <p:cond delay="0"/>
                                  </p:stCondLst>
                                  <p:childTnLst>
                                    <p:set>
                                      <p:cBhvr>
                                        <p:cTn id="62" dur="1" fill="hold">
                                          <p:stCondLst>
                                            <p:cond delay="0"/>
                                          </p:stCondLst>
                                        </p:cTn>
                                        <p:tgtEl>
                                          <p:spTgt spid="6">
                                            <p:txEl>
                                              <p:pRg st="16" end="16"/>
                                            </p:txEl>
                                          </p:spTgt>
                                        </p:tgtEl>
                                        <p:attrNameLst>
                                          <p:attrName>style.visibility</p:attrName>
                                        </p:attrNameLst>
                                      </p:cBhvr>
                                      <p:to>
                                        <p:strVal val="visible"/>
                                      </p:to>
                                    </p:set>
                                    <p:animEffect transition="in" filter="wipe(down)">
                                      <p:cBhvr>
                                        <p:cTn id="63" dur="500"/>
                                        <p:tgtEl>
                                          <p:spTgt spid="6">
                                            <p:txEl>
                                              <p:pRg st="16" end="16"/>
                                            </p:txEl>
                                          </p:spTgt>
                                        </p:tgtEl>
                                      </p:cBhvr>
                                    </p:animEffect>
                                  </p:childTnLst>
                                </p:cTn>
                              </p:par>
                              <p:par>
                                <p:cTn id="64" presetID="22" presetClass="entr" presetSubtype="4" fill="hold" nodeType="withEffect">
                                  <p:stCondLst>
                                    <p:cond delay="0"/>
                                  </p:stCondLst>
                                  <p:childTnLst>
                                    <p:set>
                                      <p:cBhvr>
                                        <p:cTn id="65" dur="1" fill="hold">
                                          <p:stCondLst>
                                            <p:cond delay="0"/>
                                          </p:stCondLst>
                                        </p:cTn>
                                        <p:tgtEl>
                                          <p:spTgt spid="6">
                                            <p:txEl>
                                              <p:pRg st="17" end="17"/>
                                            </p:txEl>
                                          </p:spTgt>
                                        </p:tgtEl>
                                        <p:attrNameLst>
                                          <p:attrName>style.visibility</p:attrName>
                                        </p:attrNameLst>
                                      </p:cBhvr>
                                      <p:to>
                                        <p:strVal val="visible"/>
                                      </p:to>
                                    </p:set>
                                    <p:animEffect transition="in" filter="wipe(down)">
                                      <p:cBhvr>
                                        <p:cTn id="66" dur="500"/>
                                        <p:tgtEl>
                                          <p:spTgt spid="6">
                                            <p:txEl>
                                              <p:pRg st="17" end="17"/>
                                            </p:txEl>
                                          </p:spTgt>
                                        </p:tgtEl>
                                      </p:cBhvr>
                                    </p:animEffect>
                                  </p:childTnLst>
                                </p:cTn>
                              </p:par>
                              <p:par>
                                <p:cTn id="67" presetID="22" presetClass="entr" presetSubtype="4" fill="hold" nodeType="withEffect">
                                  <p:stCondLst>
                                    <p:cond delay="0"/>
                                  </p:stCondLst>
                                  <p:childTnLst>
                                    <p:set>
                                      <p:cBhvr>
                                        <p:cTn id="68" dur="1" fill="hold">
                                          <p:stCondLst>
                                            <p:cond delay="0"/>
                                          </p:stCondLst>
                                        </p:cTn>
                                        <p:tgtEl>
                                          <p:spTgt spid="6">
                                            <p:txEl>
                                              <p:pRg st="18" end="18"/>
                                            </p:txEl>
                                          </p:spTgt>
                                        </p:tgtEl>
                                        <p:attrNameLst>
                                          <p:attrName>style.visibility</p:attrName>
                                        </p:attrNameLst>
                                      </p:cBhvr>
                                      <p:to>
                                        <p:strVal val="visible"/>
                                      </p:to>
                                    </p:set>
                                    <p:animEffect transition="in" filter="wipe(down)">
                                      <p:cBhvr>
                                        <p:cTn id="69" dur="500"/>
                                        <p:tgtEl>
                                          <p:spTgt spid="6">
                                            <p:txEl>
                                              <p:pRg st="18" end="18"/>
                                            </p:txEl>
                                          </p:spTgt>
                                        </p:tgtEl>
                                      </p:cBhvr>
                                    </p:animEffect>
                                  </p:childTnLst>
                                </p:cTn>
                              </p:par>
                              <p:par>
                                <p:cTn id="70" presetID="22" presetClass="entr" presetSubtype="4" fill="hold" nodeType="withEffect">
                                  <p:stCondLst>
                                    <p:cond delay="0"/>
                                  </p:stCondLst>
                                  <p:childTnLst>
                                    <p:set>
                                      <p:cBhvr>
                                        <p:cTn id="71" dur="1" fill="hold">
                                          <p:stCondLst>
                                            <p:cond delay="0"/>
                                          </p:stCondLst>
                                        </p:cTn>
                                        <p:tgtEl>
                                          <p:spTgt spid="6">
                                            <p:txEl>
                                              <p:pRg st="19" end="19"/>
                                            </p:txEl>
                                          </p:spTgt>
                                        </p:tgtEl>
                                        <p:attrNameLst>
                                          <p:attrName>style.visibility</p:attrName>
                                        </p:attrNameLst>
                                      </p:cBhvr>
                                      <p:to>
                                        <p:strVal val="visible"/>
                                      </p:to>
                                    </p:set>
                                    <p:animEffect transition="in" filter="wipe(down)">
                                      <p:cBhvr>
                                        <p:cTn id="72" dur="500"/>
                                        <p:tgtEl>
                                          <p:spTgt spid="6">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338328"/>
            <a:ext cx="9144000" cy="930432"/>
          </a:xfrm>
        </p:spPr>
        <p:txBody>
          <a:bodyPr>
            <a:normAutofit fontScale="90000"/>
          </a:bodyPr>
          <a:lstStyle/>
          <a:p>
            <a:r>
              <a:rPr lang="es-CO" sz="1600" b="1" i="1" dirty="0"/>
              <a:t>FASE II  MANUAL TÉCNICO DE LOS GERMINADOS: Procesos de producción y aplicaciones en la alimentación y la salud</a:t>
            </a:r>
            <a:r>
              <a:rPr lang="es-CO" sz="1300" b="1" i="1" dirty="0" smtClean="0"/>
              <a:t/>
            </a:r>
            <a:br>
              <a:rPr lang="es-CO" sz="1300" b="1" i="1" dirty="0" smtClean="0"/>
            </a:br>
            <a:r>
              <a:rPr lang="es-CO" sz="1800" b="1" dirty="0" smtClean="0">
                <a:solidFill>
                  <a:schemeClr val="tx1"/>
                </a:solidFill>
              </a:rPr>
              <a:t>NUTRIENTES</a:t>
            </a:r>
            <a:r>
              <a:rPr lang="es-CO" sz="1800" b="1" dirty="0">
                <a:solidFill>
                  <a:schemeClr val="tx1"/>
                </a:solidFill>
              </a:rPr>
              <a:t>, PROPIEDADES MEDICINALES Y PROCESOS DE PRODUCCION</a:t>
            </a:r>
            <a:r>
              <a:rPr lang="es-CO" sz="1800" dirty="0">
                <a:solidFill>
                  <a:schemeClr val="tx1"/>
                </a:solidFill>
              </a:rPr>
              <a:t> </a:t>
            </a:r>
            <a:r>
              <a:rPr lang="es-CO" sz="1800" b="1" dirty="0">
                <a:solidFill>
                  <a:schemeClr val="tx1"/>
                </a:solidFill>
              </a:rPr>
              <a:t>PARA GERMINAR </a:t>
            </a:r>
            <a:r>
              <a:rPr lang="es-CO" sz="1800" b="1" dirty="0" smtClean="0">
                <a:solidFill>
                  <a:schemeClr val="tx1"/>
                </a:solidFill>
              </a:rPr>
              <a:t/>
            </a:r>
            <a:br>
              <a:rPr lang="es-CO" sz="1800" b="1" dirty="0" smtClean="0">
                <a:solidFill>
                  <a:schemeClr val="tx1"/>
                </a:solidFill>
              </a:rPr>
            </a:br>
            <a:r>
              <a:rPr lang="es-CO" sz="1800" b="1" dirty="0" smtClean="0">
                <a:solidFill>
                  <a:schemeClr val="tx1"/>
                </a:solidFill>
              </a:rPr>
              <a:t>BROCOLI</a:t>
            </a:r>
            <a:r>
              <a:rPr lang="es-CO" sz="1800" b="1" dirty="0">
                <a:solidFill>
                  <a:schemeClr val="tx1"/>
                </a:solidFill>
              </a:rPr>
              <a:t>, GIRASOL, LENTEJA Y </a:t>
            </a:r>
            <a:r>
              <a:rPr lang="es-CO" sz="1800" b="1" dirty="0" smtClean="0">
                <a:solidFill>
                  <a:schemeClr val="tx1"/>
                </a:solidFill>
              </a:rPr>
              <a:t>TRIGO</a:t>
            </a:r>
            <a:endParaRPr lang="es-CO" sz="1800" b="1" i="1" dirty="0">
              <a:solidFill>
                <a:schemeClr val="tx1"/>
              </a:solidFill>
            </a:endParaRPr>
          </a:p>
        </p:txBody>
      </p:sp>
      <p:sp>
        <p:nvSpPr>
          <p:cNvPr id="4" name="3 Marcador de texto"/>
          <p:cNvSpPr>
            <a:spLocks noGrp="1"/>
          </p:cNvSpPr>
          <p:nvPr>
            <p:ph type="body" idx="1"/>
          </p:nvPr>
        </p:nvSpPr>
        <p:spPr>
          <a:xfrm>
            <a:off x="380287" y="1196752"/>
            <a:ext cx="3822192" cy="504056"/>
          </a:xfrm>
        </p:spPr>
        <p:txBody>
          <a:bodyPr>
            <a:normAutofit/>
          </a:bodyPr>
          <a:lstStyle/>
          <a:p>
            <a:pPr algn="l"/>
            <a:r>
              <a:rPr lang="es-CO" dirty="0" smtClean="0">
                <a:solidFill>
                  <a:schemeClr val="tx1"/>
                </a:solidFill>
              </a:rPr>
              <a:t>             </a:t>
            </a:r>
            <a:r>
              <a:rPr lang="es-CO" b="1" dirty="0" smtClean="0">
                <a:solidFill>
                  <a:schemeClr val="tx1"/>
                </a:solidFill>
              </a:rPr>
              <a:t>Brócoli</a:t>
            </a:r>
            <a:endParaRPr lang="es-CO" b="1" dirty="0">
              <a:solidFill>
                <a:schemeClr val="tx1"/>
              </a:solidFill>
            </a:endParaRPr>
          </a:p>
        </p:txBody>
      </p:sp>
      <p:sp>
        <p:nvSpPr>
          <p:cNvPr id="6" name="5 Marcador de contenido"/>
          <p:cNvSpPr>
            <a:spLocks noGrp="1"/>
          </p:cNvSpPr>
          <p:nvPr>
            <p:ph sz="half" idx="2"/>
          </p:nvPr>
        </p:nvSpPr>
        <p:spPr>
          <a:xfrm>
            <a:off x="251520" y="1628800"/>
            <a:ext cx="4320480" cy="5112568"/>
          </a:xfrm>
        </p:spPr>
        <p:txBody>
          <a:bodyPr>
            <a:normAutofit fontScale="92500" lnSpcReduction="20000"/>
          </a:bodyPr>
          <a:lstStyle/>
          <a:p>
            <a:pPr marL="0" indent="0">
              <a:buNone/>
            </a:pPr>
            <a:endParaRPr lang="es-CO" sz="1400" b="1" dirty="0" smtClean="0"/>
          </a:p>
          <a:p>
            <a:pPr marL="0" indent="0">
              <a:buNone/>
            </a:pPr>
            <a:r>
              <a:rPr lang="es-CO" sz="1900" dirty="0" smtClean="0">
                <a:solidFill>
                  <a:schemeClr val="tx1"/>
                </a:solidFill>
              </a:rPr>
              <a:t>Las </a:t>
            </a:r>
            <a:r>
              <a:rPr lang="es-CO" sz="1900" dirty="0">
                <a:solidFill>
                  <a:schemeClr val="tx1"/>
                </a:solidFill>
              </a:rPr>
              <a:t>coles de Bruselas son </a:t>
            </a:r>
            <a:r>
              <a:rPr lang="es-CO" sz="1900" dirty="0" smtClean="0">
                <a:solidFill>
                  <a:schemeClr val="tx1"/>
                </a:solidFill>
              </a:rPr>
              <a:t>una</a:t>
            </a:r>
          </a:p>
          <a:p>
            <a:pPr marL="0" indent="0">
              <a:buNone/>
            </a:pPr>
            <a:r>
              <a:rPr lang="es-CO" sz="1900" dirty="0" smtClean="0">
                <a:solidFill>
                  <a:schemeClr val="tx1"/>
                </a:solidFill>
              </a:rPr>
              <a:t> </a:t>
            </a:r>
            <a:r>
              <a:rPr lang="es-CO" sz="1900" dirty="0">
                <a:solidFill>
                  <a:schemeClr val="tx1"/>
                </a:solidFill>
              </a:rPr>
              <a:t>variedad de la </a:t>
            </a:r>
            <a:r>
              <a:rPr lang="es-CO" sz="1900" dirty="0" smtClean="0">
                <a:solidFill>
                  <a:schemeClr val="tx1"/>
                </a:solidFill>
              </a:rPr>
              <a:t>misma especie</a:t>
            </a:r>
          </a:p>
          <a:p>
            <a:pPr marL="0" indent="0">
              <a:buNone/>
            </a:pPr>
            <a:r>
              <a:rPr lang="es-CO" sz="1900" dirty="0" smtClean="0">
                <a:solidFill>
                  <a:schemeClr val="tx1"/>
                </a:solidFill>
              </a:rPr>
              <a:t>Que incluye </a:t>
            </a:r>
            <a:r>
              <a:rPr lang="es-CO" sz="1900" dirty="0">
                <a:solidFill>
                  <a:schemeClr val="tx1"/>
                </a:solidFill>
              </a:rPr>
              <a:t>las coles y el brócoli. </a:t>
            </a:r>
            <a:r>
              <a:rPr lang="es-CO" sz="1900" dirty="0" smtClean="0">
                <a:solidFill>
                  <a:schemeClr val="tx1"/>
                </a:solidFill>
              </a:rPr>
              <a:t>Son</a:t>
            </a:r>
          </a:p>
          <a:p>
            <a:pPr marL="0" indent="0">
              <a:buNone/>
            </a:pPr>
            <a:r>
              <a:rPr lang="es-CO" sz="1900" dirty="0" smtClean="0">
                <a:solidFill>
                  <a:schemeClr val="tx1"/>
                </a:solidFill>
              </a:rPr>
              <a:t>las </a:t>
            </a:r>
            <a:r>
              <a:rPr lang="es-CO" sz="1900" dirty="0">
                <a:solidFill>
                  <a:schemeClr val="tx1"/>
                </a:solidFill>
              </a:rPr>
              <a:t>llamadas crucíferas (que pertenecen </a:t>
            </a:r>
            <a:r>
              <a:rPr lang="es-CO" sz="1900" dirty="0" smtClean="0">
                <a:solidFill>
                  <a:schemeClr val="tx1"/>
                </a:solidFill>
              </a:rPr>
              <a:t>familia Brassicaceae</a:t>
            </a:r>
            <a:r>
              <a:rPr lang="es-CO" sz="1900" dirty="0">
                <a:solidFill>
                  <a:schemeClr val="tx1"/>
                </a:solidFill>
              </a:rPr>
              <a:t>, Cruciferae, </a:t>
            </a:r>
            <a:r>
              <a:rPr lang="es-CO" sz="1900" dirty="0" smtClean="0">
                <a:solidFill>
                  <a:schemeClr val="tx1"/>
                </a:solidFill>
              </a:rPr>
              <a:t>anterior nombre).</a:t>
            </a:r>
          </a:p>
          <a:p>
            <a:pPr marL="0" indent="0">
              <a:buNone/>
            </a:pPr>
            <a:endParaRPr lang="es-CO" sz="1900" dirty="0">
              <a:solidFill>
                <a:schemeClr val="tx1"/>
              </a:solidFill>
            </a:endParaRPr>
          </a:p>
          <a:p>
            <a:pPr marL="0" indent="0">
              <a:buNone/>
            </a:pPr>
            <a:r>
              <a:rPr lang="es-CO" sz="1900" b="1" dirty="0">
                <a:solidFill>
                  <a:schemeClr val="tx1"/>
                </a:solidFill>
              </a:rPr>
              <a:t>Propiedades medicinales del Brócoli </a:t>
            </a:r>
            <a:r>
              <a:rPr lang="es-CO" sz="1900" b="1" dirty="0" smtClean="0">
                <a:solidFill>
                  <a:schemeClr val="tx1"/>
                </a:solidFill>
              </a:rPr>
              <a:t>Germinado:</a:t>
            </a:r>
          </a:p>
          <a:p>
            <a:pPr marL="0" indent="0">
              <a:buNone/>
            </a:pPr>
            <a:endParaRPr lang="es-CO" sz="1900" b="1" dirty="0" smtClean="0">
              <a:solidFill>
                <a:schemeClr val="tx1"/>
              </a:solidFill>
            </a:endParaRPr>
          </a:p>
          <a:p>
            <a:r>
              <a:rPr lang="es-CO" sz="1900" dirty="0">
                <a:solidFill>
                  <a:schemeClr val="tx1"/>
                </a:solidFill>
              </a:rPr>
              <a:t>E</a:t>
            </a:r>
            <a:r>
              <a:rPr lang="es-CO" sz="1900" dirty="0" smtClean="0">
                <a:solidFill>
                  <a:schemeClr val="tx1"/>
                </a:solidFill>
              </a:rPr>
              <a:t>s </a:t>
            </a:r>
            <a:r>
              <a:rPr lang="es-CO" sz="1900" dirty="0">
                <a:solidFill>
                  <a:schemeClr val="tx1"/>
                </a:solidFill>
              </a:rPr>
              <a:t>un rico y poderoso compuesto </a:t>
            </a:r>
            <a:r>
              <a:rPr lang="es-CO" sz="1900" dirty="0" smtClean="0">
                <a:solidFill>
                  <a:schemeClr val="tx1"/>
                </a:solidFill>
              </a:rPr>
              <a:t>anticancerígeno (</a:t>
            </a:r>
            <a:r>
              <a:rPr lang="es-CO" sz="1900" dirty="0" err="1" smtClean="0">
                <a:solidFill>
                  <a:schemeClr val="tx1"/>
                </a:solidFill>
              </a:rPr>
              <a:t>Sulforano</a:t>
            </a:r>
            <a:r>
              <a:rPr lang="es-CO" sz="1900" dirty="0" smtClean="0">
                <a:solidFill>
                  <a:schemeClr val="tx1"/>
                </a:solidFill>
              </a:rPr>
              <a:t>). </a:t>
            </a:r>
          </a:p>
          <a:p>
            <a:r>
              <a:rPr lang="es-CO" sz="1900" dirty="0">
                <a:solidFill>
                  <a:schemeClr val="tx1"/>
                </a:solidFill>
              </a:rPr>
              <a:t>A</a:t>
            </a:r>
            <a:r>
              <a:rPr lang="es-CO" sz="1900" dirty="0" smtClean="0">
                <a:solidFill>
                  <a:schemeClr val="tx1"/>
                </a:solidFill>
              </a:rPr>
              <a:t>umenta </a:t>
            </a:r>
            <a:r>
              <a:rPr lang="es-CO" sz="1900" dirty="0">
                <a:solidFill>
                  <a:schemeClr val="tx1"/>
                </a:solidFill>
              </a:rPr>
              <a:t>la producción de enzimas protectoras que defienden contra los daños  de los rayos </a:t>
            </a:r>
            <a:r>
              <a:rPr lang="es-CO" sz="1900" dirty="0" smtClean="0">
                <a:solidFill>
                  <a:schemeClr val="tx1"/>
                </a:solidFill>
              </a:rPr>
              <a:t>UV.</a:t>
            </a:r>
          </a:p>
          <a:p>
            <a:r>
              <a:rPr lang="es-CO" sz="1900" dirty="0" smtClean="0">
                <a:solidFill>
                  <a:schemeClr val="tx1"/>
                </a:solidFill>
              </a:rPr>
              <a:t>Sólo </a:t>
            </a:r>
            <a:r>
              <a:rPr lang="es-CO" sz="1900" dirty="0">
                <a:solidFill>
                  <a:schemeClr val="tx1"/>
                </a:solidFill>
              </a:rPr>
              <a:t>una semana la ingesta de brotes de brócoli mejora el metabolismo del colesterol </a:t>
            </a:r>
            <a:r>
              <a:rPr lang="es-CO" sz="1900" dirty="0" smtClean="0">
                <a:solidFill>
                  <a:schemeClr val="tx1"/>
                </a:solidFill>
              </a:rPr>
              <a:t>y disminuye </a:t>
            </a:r>
            <a:r>
              <a:rPr lang="es-CO" sz="1900" dirty="0">
                <a:solidFill>
                  <a:schemeClr val="tx1"/>
                </a:solidFill>
              </a:rPr>
              <a:t>los marcadores de estrés oxidativo.</a:t>
            </a:r>
            <a:endParaRPr lang="es-CO" sz="1900" dirty="0" smtClean="0">
              <a:solidFill>
                <a:schemeClr val="tx1"/>
              </a:solidFill>
            </a:endParaRPr>
          </a:p>
        </p:txBody>
      </p:sp>
      <p:sp>
        <p:nvSpPr>
          <p:cNvPr id="5" name="4 Marcador de texto"/>
          <p:cNvSpPr>
            <a:spLocks noGrp="1"/>
          </p:cNvSpPr>
          <p:nvPr>
            <p:ph type="body" sz="quarter" idx="3"/>
          </p:nvPr>
        </p:nvSpPr>
        <p:spPr>
          <a:xfrm>
            <a:off x="4572000" y="1124745"/>
            <a:ext cx="4392488" cy="504056"/>
          </a:xfrm>
        </p:spPr>
        <p:txBody>
          <a:bodyPr>
            <a:normAutofit/>
          </a:bodyPr>
          <a:lstStyle/>
          <a:p>
            <a:r>
              <a:rPr lang="es-CO" b="1" dirty="0" smtClean="0">
                <a:solidFill>
                  <a:schemeClr val="tx1"/>
                </a:solidFill>
              </a:rPr>
              <a:t>Nutrientes del Brócoli</a:t>
            </a:r>
            <a:endParaRPr lang="es-CO" b="1" dirty="0">
              <a:solidFill>
                <a:schemeClr val="tx1"/>
              </a:solidFill>
            </a:endParaRPr>
          </a:p>
        </p:txBody>
      </p:sp>
      <p:sp>
        <p:nvSpPr>
          <p:cNvPr id="7" name="6 Marcador de contenido"/>
          <p:cNvSpPr>
            <a:spLocks noGrp="1"/>
          </p:cNvSpPr>
          <p:nvPr>
            <p:ph sz="quarter" idx="4"/>
          </p:nvPr>
        </p:nvSpPr>
        <p:spPr>
          <a:xfrm>
            <a:off x="4645024" y="1804666"/>
            <a:ext cx="4175447" cy="4792686"/>
          </a:xfrm>
        </p:spPr>
        <p:txBody>
          <a:bodyPr/>
          <a:lstStyle/>
          <a:p>
            <a:pPr marL="0" indent="0">
              <a:buNone/>
            </a:pPr>
            <a:endParaRPr lang="es-CO" dirty="0"/>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9" name="8 Imagen" descr="D:\Germinados y otros\GERMINADOS\BROCOLI GERMINADO\P323087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1300609"/>
            <a:ext cx="1391791" cy="1008112"/>
          </a:xfrm>
          <a:prstGeom prst="rect">
            <a:avLst/>
          </a:prstGeom>
          <a:noFill/>
          <a:ln>
            <a:noFill/>
          </a:ln>
        </p:spPr>
      </p:pic>
      <p:graphicFrame>
        <p:nvGraphicFramePr>
          <p:cNvPr id="2" name="1 Tabla"/>
          <p:cNvGraphicFramePr>
            <a:graphicFrameLocks noGrp="1"/>
          </p:cNvGraphicFramePr>
          <p:nvPr>
            <p:extLst>
              <p:ext uri="{D42A27DB-BD31-4B8C-83A1-F6EECF244321}">
                <p14:modId xmlns:p14="http://schemas.microsoft.com/office/powerpoint/2010/main" val="3918557288"/>
              </p:ext>
            </p:extLst>
          </p:nvPr>
        </p:nvGraphicFramePr>
        <p:xfrm>
          <a:off x="4932040" y="1807414"/>
          <a:ext cx="3822191" cy="4968989"/>
        </p:xfrm>
        <a:graphic>
          <a:graphicData uri="http://schemas.openxmlformats.org/drawingml/2006/table">
            <a:tbl>
              <a:tblPr firstRow="1" firstCol="1" bandRow="1">
                <a:tableStyleId>{5C22544A-7EE6-4342-B048-85BDC9FD1C3A}</a:tableStyleId>
              </a:tblPr>
              <a:tblGrid>
                <a:gridCol w="1839105"/>
                <a:gridCol w="795810"/>
                <a:gridCol w="1187276"/>
              </a:tblGrid>
              <a:tr h="308895">
                <a:tc>
                  <a:txBody>
                    <a:bodyPr/>
                    <a:lstStyle/>
                    <a:p>
                      <a:pPr algn="ctr">
                        <a:spcAft>
                          <a:spcPts val="0"/>
                        </a:spcAft>
                      </a:pPr>
                      <a:r>
                        <a:rPr lang="es-CO" sz="1200" dirty="0">
                          <a:effectLst/>
                        </a:rPr>
                        <a:t> </a:t>
                      </a:r>
                      <a:r>
                        <a:rPr lang="es-CO" sz="1200" dirty="0" smtClean="0">
                          <a:effectLst/>
                        </a:rPr>
                        <a:t>Nutriente</a:t>
                      </a:r>
                      <a:endParaRPr lang="es-CO" sz="1200" dirty="0">
                        <a:effectLst/>
                      </a:endParaRPr>
                    </a:p>
                    <a:p>
                      <a:pPr algn="ctr">
                        <a:spcAft>
                          <a:spcPts val="0"/>
                        </a:spcAft>
                      </a:pPr>
                      <a:r>
                        <a:rPr lang="es-CO" sz="1200" dirty="0">
                          <a:effectLst/>
                        </a:rPr>
                        <a:t> </a:t>
                      </a:r>
                      <a:endParaRPr lang="es-CO" sz="1200" dirty="0">
                        <a:effectLst/>
                        <a:latin typeface="Arial"/>
                        <a:ea typeface="Times New Roman"/>
                      </a:endParaRPr>
                    </a:p>
                  </a:txBody>
                  <a:tcPr marL="32641" marR="32641" marT="0" marB="0"/>
                </a:tc>
                <a:tc>
                  <a:txBody>
                    <a:bodyPr/>
                    <a:lstStyle/>
                    <a:p>
                      <a:pPr algn="ctr">
                        <a:spcAft>
                          <a:spcPts val="0"/>
                        </a:spcAft>
                      </a:pPr>
                      <a:r>
                        <a:rPr lang="es-CO" sz="1200" dirty="0" smtClean="0">
                          <a:effectLst/>
                        </a:rPr>
                        <a:t>Unidad</a:t>
                      </a:r>
                      <a:endParaRPr lang="es-CO" sz="1200" dirty="0">
                        <a:effectLst/>
                        <a:latin typeface="Arial"/>
                        <a:ea typeface="Times New Roman"/>
                      </a:endParaRPr>
                    </a:p>
                  </a:txBody>
                  <a:tcPr marL="32641" marR="32641" marT="0" marB="0"/>
                </a:tc>
                <a:tc>
                  <a:txBody>
                    <a:bodyPr/>
                    <a:lstStyle/>
                    <a:p>
                      <a:pPr algn="ctr">
                        <a:spcAft>
                          <a:spcPts val="0"/>
                        </a:spcAft>
                      </a:pPr>
                      <a:r>
                        <a:rPr lang="es-CO" sz="1200" dirty="0" smtClean="0">
                          <a:effectLst/>
                        </a:rPr>
                        <a:t>Valor </a:t>
                      </a:r>
                      <a:r>
                        <a:rPr lang="es-CO" sz="1200" dirty="0">
                          <a:effectLst/>
                        </a:rPr>
                        <a:t>por 100 g de </a:t>
                      </a:r>
                      <a:r>
                        <a:rPr lang="es-CO" sz="1200" dirty="0" smtClean="0">
                          <a:effectLst/>
                        </a:rPr>
                        <a:t>Germinado</a:t>
                      </a:r>
                      <a:r>
                        <a:rPr lang="es-CO" sz="1200" dirty="0">
                          <a:effectLst/>
                        </a:rPr>
                        <a:t> </a:t>
                      </a:r>
                      <a:endParaRPr lang="es-CO" sz="1200" dirty="0">
                        <a:effectLst/>
                        <a:latin typeface="Arial"/>
                        <a:ea typeface="Times New Roman"/>
                      </a:endParaRPr>
                    </a:p>
                  </a:txBody>
                  <a:tcPr marL="32641" marR="32641" marT="0" marB="0"/>
                </a:tc>
              </a:tr>
              <a:tr h="944248">
                <a:tc>
                  <a:txBody>
                    <a:bodyPr/>
                    <a:lstStyle/>
                    <a:p>
                      <a:pPr>
                        <a:spcAft>
                          <a:spcPts val="0"/>
                        </a:spcAft>
                      </a:pPr>
                      <a:r>
                        <a:rPr lang="es-CO" sz="900" dirty="0">
                          <a:effectLst/>
                        </a:rPr>
                        <a:t> </a:t>
                      </a:r>
                      <a:r>
                        <a:rPr lang="es-CO" sz="900" dirty="0" smtClean="0">
                          <a:effectLst/>
                        </a:rPr>
                        <a:t>Agua </a:t>
                      </a:r>
                      <a:endParaRPr lang="es-CO" sz="900" dirty="0">
                        <a:effectLst/>
                      </a:endParaRPr>
                    </a:p>
                    <a:p>
                      <a:pPr>
                        <a:spcAft>
                          <a:spcPts val="0"/>
                        </a:spcAft>
                      </a:pPr>
                      <a:r>
                        <a:rPr lang="es-CO" sz="900" dirty="0">
                          <a:effectLst/>
                        </a:rPr>
                        <a:t>Energía </a:t>
                      </a:r>
                    </a:p>
                    <a:p>
                      <a:pPr>
                        <a:spcAft>
                          <a:spcPts val="0"/>
                        </a:spcAft>
                      </a:pPr>
                      <a:r>
                        <a:rPr lang="es-CO" sz="900" dirty="0">
                          <a:effectLst/>
                        </a:rPr>
                        <a:t>Proteína </a:t>
                      </a:r>
                    </a:p>
                    <a:p>
                      <a:pPr>
                        <a:spcAft>
                          <a:spcPts val="0"/>
                        </a:spcAft>
                      </a:pPr>
                      <a:r>
                        <a:rPr lang="es-CO" sz="900" dirty="0">
                          <a:effectLst/>
                        </a:rPr>
                        <a:t>Lípidos Total (Grasas)</a:t>
                      </a:r>
                    </a:p>
                    <a:p>
                      <a:pPr>
                        <a:spcAft>
                          <a:spcPts val="0"/>
                        </a:spcAft>
                      </a:pPr>
                      <a:r>
                        <a:rPr lang="es-CO" sz="900" dirty="0">
                          <a:effectLst/>
                        </a:rPr>
                        <a:t>Carbohidratos por diferencia</a:t>
                      </a:r>
                    </a:p>
                    <a:p>
                      <a:pPr>
                        <a:spcAft>
                          <a:spcPts val="0"/>
                        </a:spcAft>
                      </a:pPr>
                      <a:r>
                        <a:rPr lang="es-CO" sz="900" dirty="0">
                          <a:effectLst/>
                        </a:rPr>
                        <a:t>Total Fibra</a:t>
                      </a:r>
                    </a:p>
                    <a:p>
                      <a:pPr>
                        <a:spcAft>
                          <a:spcPts val="0"/>
                        </a:spcAft>
                      </a:pPr>
                      <a:r>
                        <a:rPr lang="es-CO" sz="900" dirty="0">
                          <a:effectLst/>
                        </a:rPr>
                        <a:t>Total Azucares</a:t>
                      </a:r>
                      <a:endParaRPr lang="es-CO" sz="900" dirty="0">
                        <a:effectLst/>
                        <a:latin typeface="Arial"/>
                        <a:ea typeface="Times New Roman"/>
                      </a:endParaRPr>
                    </a:p>
                  </a:txBody>
                  <a:tcPr marL="32641" marR="32641" marT="0" marB="0"/>
                </a:tc>
                <a:tc>
                  <a:txBody>
                    <a:bodyPr/>
                    <a:lstStyle/>
                    <a:p>
                      <a:pPr algn="ctr">
                        <a:spcAft>
                          <a:spcPts val="0"/>
                        </a:spcAft>
                      </a:pPr>
                      <a:r>
                        <a:rPr lang="en-US" sz="900" dirty="0" smtClean="0">
                          <a:effectLst/>
                        </a:rPr>
                        <a:t>g</a:t>
                      </a:r>
                      <a:endParaRPr lang="es-CO" sz="900" dirty="0">
                        <a:effectLst/>
                      </a:endParaRPr>
                    </a:p>
                    <a:p>
                      <a:pPr algn="ctr">
                        <a:spcAft>
                          <a:spcPts val="0"/>
                        </a:spcAft>
                      </a:pPr>
                      <a:r>
                        <a:rPr lang="en-US" sz="900" dirty="0">
                          <a:effectLst/>
                        </a:rPr>
                        <a:t>Kcal</a:t>
                      </a:r>
                      <a:endParaRPr lang="es-CO" sz="900" dirty="0">
                        <a:effectLst/>
                      </a:endParaRPr>
                    </a:p>
                    <a:p>
                      <a:pPr algn="ctr">
                        <a:spcAft>
                          <a:spcPts val="0"/>
                        </a:spcAft>
                      </a:pPr>
                      <a:r>
                        <a:rPr lang="en-US" sz="900" dirty="0">
                          <a:effectLst/>
                        </a:rPr>
                        <a:t>g</a:t>
                      </a:r>
                      <a:endParaRPr lang="es-CO" sz="900" dirty="0">
                        <a:effectLst/>
                      </a:endParaRPr>
                    </a:p>
                    <a:p>
                      <a:pPr algn="ctr">
                        <a:spcAft>
                          <a:spcPts val="0"/>
                        </a:spcAft>
                      </a:pPr>
                      <a:r>
                        <a:rPr lang="en-US" sz="900" dirty="0">
                          <a:effectLst/>
                        </a:rPr>
                        <a:t>g</a:t>
                      </a:r>
                      <a:endParaRPr lang="es-CO" sz="900" dirty="0">
                        <a:effectLst/>
                      </a:endParaRPr>
                    </a:p>
                    <a:p>
                      <a:pPr algn="ctr">
                        <a:spcAft>
                          <a:spcPts val="0"/>
                        </a:spcAft>
                      </a:pPr>
                      <a:r>
                        <a:rPr lang="en-US" sz="900" dirty="0">
                          <a:effectLst/>
                        </a:rPr>
                        <a:t>g</a:t>
                      </a:r>
                      <a:endParaRPr lang="es-CO" sz="900" dirty="0">
                        <a:effectLst/>
                      </a:endParaRPr>
                    </a:p>
                    <a:p>
                      <a:pPr algn="ctr">
                        <a:spcAft>
                          <a:spcPts val="0"/>
                        </a:spcAft>
                      </a:pPr>
                      <a:r>
                        <a:rPr lang="en-US" sz="900" dirty="0">
                          <a:effectLst/>
                        </a:rPr>
                        <a:t>g</a:t>
                      </a:r>
                      <a:endParaRPr lang="es-CO" sz="900" dirty="0">
                        <a:effectLst/>
                      </a:endParaRPr>
                    </a:p>
                    <a:p>
                      <a:pPr algn="ctr">
                        <a:spcAft>
                          <a:spcPts val="0"/>
                        </a:spcAft>
                      </a:pPr>
                      <a:r>
                        <a:rPr lang="en-US" sz="900" dirty="0" smtClean="0">
                          <a:effectLst/>
                        </a:rPr>
                        <a:t>G</a:t>
                      </a:r>
                      <a:endParaRPr lang="es-CO" sz="900" dirty="0">
                        <a:effectLst/>
                        <a:latin typeface="Arial"/>
                        <a:ea typeface="Times New Roman"/>
                      </a:endParaRPr>
                    </a:p>
                  </a:txBody>
                  <a:tcPr marL="32641" marR="32641" marT="0" marB="0"/>
                </a:tc>
                <a:tc>
                  <a:txBody>
                    <a:bodyPr/>
                    <a:lstStyle/>
                    <a:p>
                      <a:pPr algn="r">
                        <a:spcAft>
                          <a:spcPts val="0"/>
                        </a:spcAft>
                      </a:pPr>
                      <a:r>
                        <a:rPr lang="es-CO" sz="900" dirty="0" smtClean="0">
                          <a:effectLst/>
                        </a:rPr>
                        <a:t>86.00</a:t>
                      </a:r>
                      <a:endParaRPr lang="es-CO" sz="900" dirty="0">
                        <a:effectLst/>
                      </a:endParaRPr>
                    </a:p>
                    <a:p>
                      <a:pPr algn="r">
                        <a:spcAft>
                          <a:spcPts val="0"/>
                        </a:spcAft>
                      </a:pPr>
                      <a:r>
                        <a:rPr lang="es-CO" sz="900" dirty="0">
                          <a:effectLst/>
                        </a:rPr>
                        <a:t>43</a:t>
                      </a:r>
                    </a:p>
                    <a:p>
                      <a:pPr algn="r">
                        <a:spcAft>
                          <a:spcPts val="0"/>
                        </a:spcAft>
                      </a:pPr>
                      <a:r>
                        <a:rPr lang="es-CO" sz="900" dirty="0">
                          <a:effectLst/>
                        </a:rPr>
                        <a:t>3.38</a:t>
                      </a:r>
                    </a:p>
                    <a:p>
                      <a:pPr algn="r">
                        <a:spcAft>
                          <a:spcPts val="0"/>
                        </a:spcAft>
                      </a:pPr>
                      <a:r>
                        <a:rPr lang="es-CO" sz="900" dirty="0">
                          <a:effectLst/>
                        </a:rPr>
                        <a:t>0.30</a:t>
                      </a:r>
                    </a:p>
                    <a:p>
                      <a:pPr algn="r">
                        <a:spcAft>
                          <a:spcPts val="0"/>
                        </a:spcAft>
                      </a:pPr>
                      <a:r>
                        <a:rPr lang="es-CO" sz="900" dirty="0">
                          <a:effectLst/>
                        </a:rPr>
                        <a:t>8.95</a:t>
                      </a:r>
                    </a:p>
                    <a:p>
                      <a:pPr algn="r">
                        <a:spcAft>
                          <a:spcPts val="0"/>
                        </a:spcAft>
                      </a:pPr>
                      <a:r>
                        <a:rPr lang="es-CO" sz="900" dirty="0">
                          <a:effectLst/>
                        </a:rPr>
                        <a:t>3.8</a:t>
                      </a:r>
                    </a:p>
                    <a:p>
                      <a:pPr algn="r">
                        <a:spcAft>
                          <a:spcPts val="0"/>
                        </a:spcAft>
                      </a:pPr>
                      <a:r>
                        <a:rPr lang="es-CO" sz="900" dirty="0" smtClean="0">
                          <a:effectLst/>
                        </a:rPr>
                        <a:t>2.20</a:t>
                      </a:r>
                      <a:r>
                        <a:rPr lang="es-CO" sz="900" dirty="0">
                          <a:effectLst/>
                        </a:rPr>
                        <a:t> </a:t>
                      </a:r>
                      <a:endParaRPr lang="es-CO" sz="900" dirty="0">
                        <a:effectLst/>
                        <a:latin typeface="Arial"/>
                        <a:ea typeface="Times New Roman"/>
                      </a:endParaRPr>
                    </a:p>
                  </a:txBody>
                  <a:tcPr marL="32641" marR="32641" marT="0" marB="0"/>
                </a:tc>
              </a:tr>
              <a:tr h="214109">
                <a:tc>
                  <a:txBody>
                    <a:bodyPr/>
                    <a:lstStyle/>
                    <a:p>
                      <a:pPr algn="ctr">
                        <a:spcAft>
                          <a:spcPts val="0"/>
                        </a:spcAft>
                      </a:pPr>
                      <a:r>
                        <a:rPr lang="es-CO" sz="900" dirty="0">
                          <a:effectLst/>
                        </a:rPr>
                        <a:t> </a:t>
                      </a:r>
                      <a:r>
                        <a:rPr lang="es-CO" sz="900" dirty="0" smtClean="0">
                          <a:effectLst/>
                        </a:rPr>
                        <a:t>Minerales</a:t>
                      </a:r>
                      <a:endParaRPr lang="es-CO" sz="900" dirty="0">
                        <a:effectLst/>
                      </a:endParaRPr>
                    </a:p>
                  </a:txBody>
                  <a:tcPr marL="32641" marR="32641" marT="0" marB="0"/>
                </a:tc>
                <a:tc>
                  <a:txBody>
                    <a:bodyPr/>
                    <a:lstStyle/>
                    <a:p>
                      <a:pPr algn="ctr">
                        <a:spcAft>
                          <a:spcPts val="0"/>
                        </a:spcAft>
                      </a:pPr>
                      <a:r>
                        <a:rPr lang="es-CO" sz="900" dirty="0">
                          <a:effectLst/>
                        </a:rPr>
                        <a:t> </a:t>
                      </a:r>
                      <a:endParaRPr lang="es-CO" sz="900" dirty="0">
                        <a:effectLst/>
                        <a:latin typeface="Arial"/>
                        <a:ea typeface="Times New Roman"/>
                      </a:endParaRPr>
                    </a:p>
                  </a:txBody>
                  <a:tcPr marL="32641" marR="32641" marT="0" marB="0"/>
                </a:tc>
                <a:tc>
                  <a:txBody>
                    <a:bodyPr/>
                    <a:lstStyle/>
                    <a:p>
                      <a:pPr algn="r">
                        <a:spcAft>
                          <a:spcPts val="0"/>
                        </a:spcAft>
                      </a:pPr>
                      <a:r>
                        <a:rPr lang="es-CO" sz="900">
                          <a:effectLst/>
                        </a:rPr>
                        <a:t> </a:t>
                      </a:r>
                      <a:endParaRPr lang="es-CO" sz="900">
                        <a:effectLst/>
                        <a:latin typeface="Arial"/>
                        <a:ea typeface="Times New Roman"/>
                      </a:endParaRPr>
                    </a:p>
                  </a:txBody>
                  <a:tcPr marL="32641" marR="32641" marT="0" marB="0"/>
                </a:tc>
              </a:tr>
              <a:tr h="915258">
                <a:tc>
                  <a:txBody>
                    <a:bodyPr/>
                    <a:lstStyle/>
                    <a:p>
                      <a:pPr>
                        <a:spcAft>
                          <a:spcPts val="0"/>
                        </a:spcAft>
                      </a:pPr>
                      <a:r>
                        <a:rPr lang="es-CO" sz="900" dirty="0">
                          <a:effectLst/>
                        </a:rPr>
                        <a:t> </a:t>
                      </a:r>
                      <a:r>
                        <a:rPr lang="es-CO" sz="900" dirty="0" smtClean="0">
                          <a:effectLst/>
                        </a:rPr>
                        <a:t>Calcio </a:t>
                      </a:r>
                      <a:r>
                        <a:rPr lang="es-CO" sz="900" dirty="0">
                          <a:effectLst/>
                        </a:rPr>
                        <a:t>(Ca)</a:t>
                      </a:r>
                    </a:p>
                    <a:p>
                      <a:pPr>
                        <a:spcAft>
                          <a:spcPts val="0"/>
                        </a:spcAft>
                      </a:pPr>
                      <a:r>
                        <a:rPr lang="es-CO" sz="900" dirty="0">
                          <a:effectLst/>
                        </a:rPr>
                        <a:t>Hierro (Fe)</a:t>
                      </a:r>
                    </a:p>
                    <a:p>
                      <a:pPr>
                        <a:spcAft>
                          <a:spcPts val="0"/>
                        </a:spcAft>
                      </a:pPr>
                      <a:r>
                        <a:rPr lang="es-CO" sz="900" dirty="0">
                          <a:effectLst/>
                        </a:rPr>
                        <a:t>Magnesio (Mg)</a:t>
                      </a:r>
                    </a:p>
                    <a:p>
                      <a:pPr>
                        <a:spcAft>
                          <a:spcPts val="0"/>
                        </a:spcAft>
                      </a:pPr>
                      <a:r>
                        <a:rPr lang="es-CO" sz="900" dirty="0">
                          <a:effectLst/>
                        </a:rPr>
                        <a:t>Fosforo (P)</a:t>
                      </a:r>
                    </a:p>
                    <a:p>
                      <a:pPr>
                        <a:spcAft>
                          <a:spcPts val="0"/>
                        </a:spcAft>
                      </a:pPr>
                      <a:r>
                        <a:rPr lang="es-CO" sz="900" dirty="0">
                          <a:effectLst/>
                        </a:rPr>
                        <a:t>Potasio (K)</a:t>
                      </a:r>
                    </a:p>
                    <a:p>
                      <a:pPr>
                        <a:spcAft>
                          <a:spcPts val="0"/>
                        </a:spcAft>
                      </a:pPr>
                      <a:r>
                        <a:rPr lang="es-CO" sz="900" dirty="0">
                          <a:effectLst/>
                        </a:rPr>
                        <a:t>Sodio (</a:t>
                      </a:r>
                      <a:r>
                        <a:rPr lang="es-CO" sz="900" dirty="0" err="1">
                          <a:effectLst/>
                        </a:rPr>
                        <a:t>Na</a:t>
                      </a:r>
                      <a:r>
                        <a:rPr lang="es-CO" sz="900" dirty="0">
                          <a:effectLst/>
                        </a:rPr>
                        <a:t>)</a:t>
                      </a:r>
                    </a:p>
                    <a:p>
                      <a:pPr>
                        <a:spcAft>
                          <a:spcPts val="0"/>
                        </a:spcAft>
                      </a:pPr>
                      <a:r>
                        <a:rPr lang="es-CO" sz="900" dirty="0">
                          <a:effectLst/>
                        </a:rPr>
                        <a:t>Zinc (Zn</a:t>
                      </a:r>
                      <a:r>
                        <a:rPr lang="es-CO" sz="900" dirty="0" smtClean="0">
                          <a:effectLst/>
                        </a:rPr>
                        <a:t>)</a:t>
                      </a:r>
                      <a:endParaRPr lang="es-CO" sz="900" dirty="0">
                        <a:effectLst/>
                      </a:endParaRPr>
                    </a:p>
                  </a:txBody>
                  <a:tcPr marL="32641" marR="32641" marT="0" marB="0"/>
                </a:tc>
                <a:tc>
                  <a:txBody>
                    <a:bodyPr/>
                    <a:lstStyle/>
                    <a:p>
                      <a:pPr algn="ctr">
                        <a:spcAft>
                          <a:spcPts val="0"/>
                        </a:spcAft>
                      </a:pPr>
                      <a:r>
                        <a:rPr lang="es-CO" sz="900" dirty="0" smtClean="0">
                          <a:effectLst/>
                        </a:rPr>
                        <a:t>mg</a:t>
                      </a:r>
                      <a:endParaRPr lang="es-CO" sz="900" dirty="0">
                        <a:effectLst/>
                      </a:endParaRPr>
                    </a:p>
                    <a:p>
                      <a:pPr algn="ctr">
                        <a:spcAft>
                          <a:spcPts val="0"/>
                        </a:spcAft>
                      </a:pPr>
                      <a:r>
                        <a:rPr lang="es-CO" sz="900" dirty="0">
                          <a:effectLst/>
                        </a:rPr>
                        <a:t>mg</a:t>
                      </a:r>
                    </a:p>
                    <a:p>
                      <a:pPr algn="ctr">
                        <a:spcAft>
                          <a:spcPts val="0"/>
                        </a:spcAft>
                      </a:pPr>
                      <a:r>
                        <a:rPr lang="es-CO" sz="900" dirty="0">
                          <a:effectLst/>
                        </a:rPr>
                        <a:t>mg</a:t>
                      </a:r>
                    </a:p>
                    <a:p>
                      <a:pPr algn="ctr">
                        <a:spcAft>
                          <a:spcPts val="0"/>
                        </a:spcAft>
                      </a:pPr>
                      <a:r>
                        <a:rPr lang="es-CO" sz="900" dirty="0">
                          <a:effectLst/>
                        </a:rPr>
                        <a:t>mg</a:t>
                      </a:r>
                    </a:p>
                    <a:p>
                      <a:pPr algn="ctr">
                        <a:spcAft>
                          <a:spcPts val="0"/>
                        </a:spcAft>
                      </a:pPr>
                      <a:r>
                        <a:rPr lang="es-CO" sz="900" dirty="0">
                          <a:effectLst/>
                        </a:rPr>
                        <a:t>mg</a:t>
                      </a:r>
                    </a:p>
                    <a:p>
                      <a:pPr algn="ctr">
                        <a:spcAft>
                          <a:spcPts val="0"/>
                        </a:spcAft>
                      </a:pPr>
                      <a:r>
                        <a:rPr lang="es-CO" sz="900" dirty="0">
                          <a:effectLst/>
                        </a:rPr>
                        <a:t>mg</a:t>
                      </a:r>
                    </a:p>
                    <a:p>
                      <a:pPr algn="ctr">
                        <a:spcAft>
                          <a:spcPts val="0"/>
                        </a:spcAft>
                      </a:pPr>
                      <a:r>
                        <a:rPr lang="es-CO" sz="900" dirty="0" smtClean="0">
                          <a:effectLst/>
                        </a:rPr>
                        <a:t>Mg</a:t>
                      </a:r>
                      <a:endParaRPr lang="es-CO" sz="900" dirty="0">
                        <a:effectLst/>
                        <a:latin typeface="Arial"/>
                        <a:ea typeface="Times New Roman"/>
                      </a:endParaRPr>
                    </a:p>
                  </a:txBody>
                  <a:tcPr marL="32641" marR="32641" marT="0" marB="0"/>
                </a:tc>
                <a:tc>
                  <a:txBody>
                    <a:bodyPr/>
                    <a:lstStyle/>
                    <a:p>
                      <a:pPr algn="r">
                        <a:spcAft>
                          <a:spcPts val="0"/>
                        </a:spcAft>
                      </a:pPr>
                      <a:r>
                        <a:rPr lang="es-CO" sz="900" dirty="0" smtClean="0">
                          <a:effectLst/>
                        </a:rPr>
                        <a:t>42</a:t>
                      </a:r>
                      <a:endParaRPr lang="es-CO" sz="900" dirty="0">
                        <a:effectLst/>
                      </a:endParaRPr>
                    </a:p>
                    <a:p>
                      <a:pPr algn="r">
                        <a:spcAft>
                          <a:spcPts val="0"/>
                        </a:spcAft>
                      </a:pPr>
                      <a:r>
                        <a:rPr lang="es-CO" sz="900" dirty="0">
                          <a:effectLst/>
                        </a:rPr>
                        <a:t>1.40</a:t>
                      </a:r>
                    </a:p>
                    <a:p>
                      <a:pPr algn="r">
                        <a:spcAft>
                          <a:spcPts val="0"/>
                        </a:spcAft>
                      </a:pPr>
                      <a:r>
                        <a:rPr lang="es-CO" sz="900" dirty="0">
                          <a:effectLst/>
                        </a:rPr>
                        <a:t>23</a:t>
                      </a:r>
                    </a:p>
                    <a:p>
                      <a:pPr algn="r">
                        <a:spcAft>
                          <a:spcPts val="0"/>
                        </a:spcAft>
                      </a:pPr>
                      <a:r>
                        <a:rPr lang="es-CO" sz="900" dirty="0">
                          <a:effectLst/>
                        </a:rPr>
                        <a:t>69</a:t>
                      </a:r>
                    </a:p>
                    <a:p>
                      <a:pPr algn="r">
                        <a:spcAft>
                          <a:spcPts val="0"/>
                        </a:spcAft>
                      </a:pPr>
                      <a:r>
                        <a:rPr lang="es-CO" sz="900" dirty="0">
                          <a:effectLst/>
                        </a:rPr>
                        <a:t>389</a:t>
                      </a:r>
                    </a:p>
                    <a:p>
                      <a:pPr algn="r">
                        <a:spcAft>
                          <a:spcPts val="0"/>
                        </a:spcAft>
                      </a:pPr>
                      <a:r>
                        <a:rPr lang="es-CO" sz="900" dirty="0">
                          <a:effectLst/>
                        </a:rPr>
                        <a:t>25</a:t>
                      </a:r>
                    </a:p>
                    <a:p>
                      <a:pPr algn="r">
                        <a:spcAft>
                          <a:spcPts val="0"/>
                        </a:spcAft>
                      </a:pPr>
                      <a:r>
                        <a:rPr lang="es-CO" sz="900" dirty="0">
                          <a:effectLst/>
                        </a:rPr>
                        <a:t>0.42</a:t>
                      </a:r>
                      <a:endParaRPr lang="es-CO" sz="900" dirty="0">
                        <a:effectLst/>
                        <a:latin typeface="Arial"/>
                        <a:ea typeface="Times New Roman"/>
                      </a:endParaRPr>
                    </a:p>
                  </a:txBody>
                  <a:tcPr marL="32641" marR="32641" marT="0" marB="0"/>
                </a:tc>
              </a:tr>
              <a:tr h="130751">
                <a:tc>
                  <a:txBody>
                    <a:bodyPr/>
                    <a:lstStyle/>
                    <a:p>
                      <a:pPr algn="ctr">
                        <a:spcAft>
                          <a:spcPts val="0"/>
                        </a:spcAft>
                      </a:pPr>
                      <a:r>
                        <a:rPr lang="es-CO" sz="900" dirty="0">
                          <a:effectLst/>
                        </a:rPr>
                        <a:t>Vitaminas</a:t>
                      </a:r>
                      <a:endParaRPr lang="es-CO" sz="900" dirty="0">
                        <a:effectLst/>
                        <a:latin typeface="Arial"/>
                        <a:ea typeface="Times New Roman"/>
                      </a:endParaRPr>
                    </a:p>
                  </a:txBody>
                  <a:tcPr marL="32641" marR="32641" marT="0" marB="0"/>
                </a:tc>
                <a:tc>
                  <a:txBody>
                    <a:bodyPr/>
                    <a:lstStyle/>
                    <a:p>
                      <a:pPr algn="ctr">
                        <a:spcAft>
                          <a:spcPts val="0"/>
                        </a:spcAft>
                      </a:pPr>
                      <a:r>
                        <a:rPr lang="es-CO" sz="900">
                          <a:effectLst/>
                        </a:rPr>
                        <a:t> </a:t>
                      </a:r>
                      <a:endParaRPr lang="es-CO" sz="900">
                        <a:effectLst/>
                        <a:latin typeface="Arial"/>
                        <a:ea typeface="Times New Roman"/>
                      </a:endParaRPr>
                    </a:p>
                  </a:txBody>
                  <a:tcPr marL="32641" marR="32641" marT="0" marB="0"/>
                </a:tc>
                <a:tc>
                  <a:txBody>
                    <a:bodyPr/>
                    <a:lstStyle/>
                    <a:p>
                      <a:pPr algn="r">
                        <a:spcAft>
                          <a:spcPts val="0"/>
                        </a:spcAft>
                      </a:pPr>
                      <a:r>
                        <a:rPr lang="es-CO" sz="900">
                          <a:effectLst/>
                        </a:rPr>
                        <a:t> </a:t>
                      </a:r>
                      <a:endParaRPr lang="es-CO" sz="900">
                        <a:effectLst/>
                        <a:latin typeface="Arial"/>
                        <a:ea typeface="Times New Roman"/>
                      </a:endParaRPr>
                    </a:p>
                  </a:txBody>
                  <a:tcPr marL="32641" marR="32641" marT="0" marB="0"/>
                </a:tc>
              </a:tr>
              <a:tr h="1438263">
                <a:tc>
                  <a:txBody>
                    <a:bodyPr/>
                    <a:lstStyle/>
                    <a:p>
                      <a:pPr>
                        <a:spcAft>
                          <a:spcPts val="0"/>
                        </a:spcAft>
                      </a:pPr>
                      <a:r>
                        <a:rPr lang="es-CO" sz="900" dirty="0">
                          <a:effectLst/>
                        </a:rPr>
                        <a:t>Vitamina C Total (Acido </a:t>
                      </a:r>
                      <a:r>
                        <a:rPr lang="es-CO" sz="900" dirty="0" err="1">
                          <a:effectLst/>
                        </a:rPr>
                        <a:t>Ascorbico</a:t>
                      </a:r>
                      <a:r>
                        <a:rPr lang="es-CO" sz="900" dirty="0">
                          <a:effectLst/>
                        </a:rPr>
                        <a:t>)</a:t>
                      </a:r>
                    </a:p>
                    <a:p>
                      <a:pPr>
                        <a:spcAft>
                          <a:spcPts val="0"/>
                        </a:spcAft>
                      </a:pPr>
                      <a:r>
                        <a:rPr lang="es-CO" sz="900" dirty="0">
                          <a:effectLst/>
                        </a:rPr>
                        <a:t>Tiamina </a:t>
                      </a:r>
                    </a:p>
                    <a:p>
                      <a:pPr>
                        <a:spcAft>
                          <a:spcPts val="0"/>
                        </a:spcAft>
                      </a:pPr>
                      <a:r>
                        <a:rPr lang="es-CO" sz="900" dirty="0" err="1">
                          <a:effectLst/>
                        </a:rPr>
                        <a:t>Riboflavina</a:t>
                      </a:r>
                      <a:endParaRPr lang="es-CO" sz="900" dirty="0">
                        <a:effectLst/>
                      </a:endParaRPr>
                    </a:p>
                    <a:p>
                      <a:pPr>
                        <a:spcAft>
                          <a:spcPts val="0"/>
                        </a:spcAft>
                      </a:pPr>
                      <a:r>
                        <a:rPr lang="es-CO" sz="900" dirty="0">
                          <a:effectLst/>
                        </a:rPr>
                        <a:t>Niacina </a:t>
                      </a:r>
                    </a:p>
                    <a:p>
                      <a:pPr>
                        <a:spcAft>
                          <a:spcPts val="0"/>
                        </a:spcAft>
                      </a:pPr>
                      <a:r>
                        <a:rPr lang="es-CO" sz="900" dirty="0">
                          <a:effectLst/>
                        </a:rPr>
                        <a:t>Vitamina B6</a:t>
                      </a:r>
                    </a:p>
                    <a:p>
                      <a:pPr>
                        <a:spcAft>
                          <a:spcPts val="0"/>
                        </a:spcAft>
                      </a:pPr>
                      <a:r>
                        <a:rPr lang="es-CO" sz="900" dirty="0">
                          <a:effectLst/>
                        </a:rPr>
                        <a:t>Folato DFE</a:t>
                      </a:r>
                    </a:p>
                    <a:p>
                      <a:pPr>
                        <a:spcAft>
                          <a:spcPts val="0"/>
                        </a:spcAft>
                      </a:pPr>
                      <a:r>
                        <a:rPr lang="es-CO" sz="900" dirty="0">
                          <a:effectLst/>
                        </a:rPr>
                        <a:t>Vitamina A, RAE</a:t>
                      </a:r>
                    </a:p>
                    <a:p>
                      <a:pPr>
                        <a:spcAft>
                          <a:spcPts val="0"/>
                        </a:spcAft>
                      </a:pPr>
                      <a:r>
                        <a:rPr lang="es-CO" sz="900" dirty="0">
                          <a:effectLst/>
                        </a:rPr>
                        <a:t>Vitamina A IU</a:t>
                      </a:r>
                    </a:p>
                    <a:p>
                      <a:pPr>
                        <a:spcAft>
                          <a:spcPts val="0"/>
                        </a:spcAft>
                      </a:pPr>
                      <a:r>
                        <a:rPr lang="es-CO" sz="900" dirty="0">
                          <a:effectLst/>
                        </a:rPr>
                        <a:t>Vitamina E (Alfa Tocoferol) </a:t>
                      </a:r>
                    </a:p>
                    <a:p>
                      <a:pPr>
                        <a:spcAft>
                          <a:spcPts val="0"/>
                        </a:spcAft>
                      </a:pPr>
                      <a:r>
                        <a:rPr lang="es-CO" sz="900" dirty="0">
                          <a:effectLst/>
                        </a:rPr>
                        <a:t>Vitamina D </a:t>
                      </a:r>
                    </a:p>
                    <a:p>
                      <a:pPr>
                        <a:spcAft>
                          <a:spcPts val="0"/>
                        </a:spcAft>
                      </a:pPr>
                      <a:r>
                        <a:rPr lang="es-CO" sz="900" dirty="0">
                          <a:effectLst/>
                        </a:rPr>
                        <a:t>Vitamina K (</a:t>
                      </a:r>
                      <a:r>
                        <a:rPr lang="es-CO" sz="900" dirty="0" err="1">
                          <a:effectLst/>
                        </a:rPr>
                        <a:t>Filoquinona</a:t>
                      </a:r>
                      <a:r>
                        <a:rPr lang="es-CO" sz="900" dirty="0">
                          <a:effectLst/>
                        </a:rPr>
                        <a:t>)</a:t>
                      </a:r>
                      <a:endParaRPr lang="es-CO" sz="900" dirty="0">
                        <a:effectLst/>
                        <a:latin typeface="Arial"/>
                        <a:ea typeface="Times New Roman"/>
                      </a:endParaRPr>
                    </a:p>
                  </a:txBody>
                  <a:tcPr marL="32641" marR="32641" marT="0" marB="0"/>
                </a:tc>
                <a:tc>
                  <a:txBody>
                    <a:bodyPr/>
                    <a:lstStyle/>
                    <a:p>
                      <a:pPr algn="ctr">
                        <a:spcAft>
                          <a:spcPts val="0"/>
                        </a:spcAft>
                      </a:pPr>
                      <a:r>
                        <a:rPr lang="es-CO" sz="900">
                          <a:effectLst/>
                        </a:rPr>
                        <a:t>mg</a:t>
                      </a:r>
                    </a:p>
                    <a:p>
                      <a:pPr algn="ctr">
                        <a:spcAft>
                          <a:spcPts val="0"/>
                        </a:spcAft>
                      </a:pPr>
                      <a:r>
                        <a:rPr lang="es-CO" sz="900">
                          <a:effectLst/>
                        </a:rPr>
                        <a:t>mg</a:t>
                      </a:r>
                    </a:p>
                    <a:p>
                      <a:pPr algn="ctr">
                        <a:spcAft>
                          <a:spcPts val="0"/>
                        </a:spcAft>
                      </a:pPr>
                      <a:r>
                        <a:rPr lang="es-CO" sz="900">
                          <a:effectLst/>
                        </a:rPr>
                        <a:t>Mg</a:t>
                      </a:r>
                    </a:p>
                    <a:p>
                      <a:pPr algn="ctr">
                        <a:spcAft>
                          <a:spcPts val="0"/>
                        </a:spcAft>
                      </a:pPr>
                      <a:r>
                        <a:rPr lang="es-CO" sz="900">
                          <a:effectLst/>
                        </a:rPr>
                        <a:t>mg</a:t>
                      </a:r>
                    </a:p>
                    <a:p>
                      <a:pPr algn="ctr">
                        <a:spcAft>
                          <a:spcPts val="0"/>
                        </a:spcAft>
                      </a:pPr>
                      <a:r>
                        <a:rPr lang="es-CO" sz="900">
                          <a:effectLst/>
                        </a:rPr>
                        <a:t>mg</a:t>
                      </a:r>
                    </a:p>
                    <a:p>
                      <a:pPr algn="ctr">
                        <a:spcAft>
                          <a:spcPts val="0"/>
                        </a:spcAft>
                      </a:pPr>
                      <a:r>
                        <a:rPr lang="es-CO" sz="900">
                          <a:effectLst/>
                        </a:rPr>
                        <a:t>Mcg DFE</a:t>
                      </a:r>
                    </a:p>
                    <a:p>
                      <a:pPr algn="ctr">
                        <a:spcAft>
                          <a:spcPts val="0"/>
                        </a:spcAft>
                      </a:pPr>
                      <a:r>
                        <a:rPr lang="es-CO" sz="900">
                          <a:effectLst/>
                        </a:rPr>
                        <a:t>Mcg RAE</a:t>
                      </a:r>
                    </a:p>
                    <a:p>
                      <a:pPr algn="ctr">
                        <a:spcAft>
                          <a:spcPts val="0"/>
                        </a:spcAft>
                      </a:pPr>
                      <a:r>
                        <a:rPr lang="es-CO" sz="900">
                          <a:effectLst/>
                        </a:rPr>
                        <a:t>IU</a:t>
                      </a:r>
                    </a:p>
                    <a:p>
                      <a:pPr algn="ctr">
                        <a:spcAft>
                          <a:spcPts val="0"/>
                        </a:spcAft>
                      </a:pPr>
                      <a:r>
                        <a:rPr lang="es-CO" sz="900">
                          <a:effectLst/>
                        </a:rPr>
                        <a:t>mg</a:t>
                      </a:r>
                    </a:p>
                    <a:p>
                      <a:pPr algn="ctr">
                        <a:spcAft>
                          <a:spcPts val="0"/>
                        </a:spcAft>
                      </a:pPr>
                      <a:r>
                        <a:rPr lang="es-CO" sz="900">
                          <a:effectLst/>
                        </a:rPr>
                        <a:t>IU</a:t>
                      </a:r>
                    </a:p>
                    <a:p>
                      <a:pPr algn="ctr">
                        <a:spcAft>
                          <a:spcPts val="0"/>
                        </a:spcAft>
                      </a:pPr>
                      <a:r>
                        <a:rPr lang="es-CO" sz="900">
                          <a:effectLst/>
                        </a:rPr>
                        <a:t>µg</a:t>
                      </a:r>
                      <a:endParaRPr lang="es-CO" sz="900">
                        <a:effectLst/>
                        <a:latin typeface="Arial"/>
                        <a:ea typeface="Times New Roman"/>
                      </a:endParaRPr>
                    </a:p>
                  </a:txBody>
                  <a:tcPr marL="32641" marR="32641" marT="0" marB="0"/>
                </a:tc>
                <a:tc>
                  <a:txBody>
                    <a:bodyPr/>
                    <a:lstStyle/>
                    <a:p>
                      <a:pPr algn="r">
                        <a:spcAft>
                          <a:spcPts val="0"/>
                        </a:spcAft>
                      </a:pPr>
                      <a:r>
                        <a:rPr lang="es-CO" sz="900" dirty="0">
                          <a:effectLst/>
                        </a:rPr>
                        <a:t>85.0</a:t>
                      </a:r>
                    </a:p>
                    <a:p>
                      <a:pPr algn="r">
                        <a:spcAft>
                          <a:spcPts val="0"/>
                        </a:spcAft>
                      </a:pPr>
                      <a:r>
                        <a:rPr lang="es-CO" sz="900" dirty="0">
                          <a:effectLst/>
                        </a:rPr>
                        <a:t>0.139</a:t>
                      </a:r>
                    </a:p>
                    <a:p>
                      <a:pPr algn="r">
                        <a:spcAft>
                          <a:spcPts val="0"/>
                        </a:spcAft>
                      </a:pPr>
                      <a:r>
                        <a:rPr lang="es-CO" sz="900" dirty="0">
                          <a:effectLst/>
                        </a:rPr>
                        <a:t>0.090</a:t>
                      </a:r>
                    </a:p>
                    <a:p>
                      <a:pPr algn="r">
                        <a:spcAft>
                          <a:spcPts val="0"/>
                        </a:spcAft>
                      </a:pPr>
                      <a:r>
                        <a:rPr lang="es-CO" sz="900" dirty="0">
                          <a:effectLst/>
                        </a:rPr>
                        <a:t>0.745</a:t>
                      </a:r>
                    </a:p>
                    <a:p>
                      <a:pPr algn="r">
                        <a:spcAft>
                          <a:spcPts val="0"/>
                        </a:spcAft>
                      </a:pPr>
                      <a:r>
                        <a:rPr lang="es-CO" sz="900" dirty="0">
                          <a:effectLst/>
                        </a:rPr>
                        <a:t>0.219</a:t>
                      </a:r>
                    </a:p>
                    <a:p>
                      <a:pPr algn="r">
                        <a:spcAft>
                          <a:spcPts val="0"/>
                        </a:spcAft>
                      </a:pPr>
                      <a:r>
                        <a:rPr lang="es-CO" sz="900" dirty="0">
                          <a:effectLst/>
                        </a:rPr>
                        <a:t>61</a:t>
                      </a:r>
                    </a:p>
                    <a:p>
                      <a:pPr algn="r">
                        <a:spcAft>
                          <a:spcPts val="0"/>
                        </a:spcAft>
                      </a:pPr>
                      <a:r>
                        <a:rPr lang="es-CO" sz="900" dirty="0">
                          <a:effectLst/>
                        </a:rPr>
                        <a:t>38</a:t>
                      </a:r>
                    </a:p>
                    <a:p>
                      <a:pPr algn="r">
                        <a:spcAft>
                          <a:spcPts val="0"/>
                        </a:spcAft>
                      </a:pPr>
                      <a:r>
                        <a:rPr lang="es-CO" sz="900" dirty="0">
                          <a:effectLst/>
                        </a:rPr>
                        <a:t>754</a:t>
                      </a:r>
                    </a:p>
                    <a:p>
                      <a:pPr algn="r">
                        <a:spcAft>
                          <a:spcPts val="0"/>
                        </a:spcAft>
                      </a:pPr>
                      <a:r>
                        <a:rPr lang="es-CO" sz="900" dirty="0">
                          <a:effectLst/>
                        </a:rPr>
                        <a:t>0.88</a:t>
                      </a:r>
                    </a:p>
                    <a:p>
                      <a:pPr algn="r">
                        <a:spcAft>
                          <a:spcPts val="0"/>
                        </a:spcAft>
                      </a:pPr>
                      <a:r>
                        <a:rPr lang="es-CO" sz="900" dirty="0">
                          <a:effectLst/>
                        </a:rPr>
                        <a:t>0</a:t>
                      </a:r>
                    </a:p>
                    <a:p>
                      <a:pPr algn="r">
                        <a:spcAft>
                          <a:spcPts val="0"/>
                        </a:spcAft>
                      </a:pPr>
                      <a:r>
                        <a:rPr lang="es-CO" sz="900" dirty="0">
                          <a:effectLst/>
                        </a:rPr>
                        <a:t>177.0</a:t>
                      </a:r>
                      <a:endParaRPr lang="es-CO" sz="900" dirty="0">
                        <a:effectLst/>
                        <a:latin typeface="Arial"/>
                        <a:ea typeface="Times New Roman"/>
                      </a:endParaRPr>
                    </a:p>
                  </a:txBody>
                  <a:tcPr marL="32641" marR="32641" marT="0" marB="0"/>
                </a:tc>
              </a:tr>
              <a:tr h="130751">
                <a:tc>
                  <a:txBody>
                    <a:bodyPr/>
                    <a:lstStyle/>
                    <a:p>
                      <a:pPr algn="ctr">
                        <a:spcAft>
                          <a:spcPts val="0"/>
                        </a:spcAft>
                      </a:pPr>
                      <a:r>
                        <a:rPr lang="es-CO" sz="900">
                          <a:effectLst/>
                        </a:rPr>
                        <a:t>Lípidos</a:t>
                      </a:r>
                      <a:endParaRPr lang="es-CO" sz="900">
                        <a:effectLst/>
                        <a:latin typeface="Arial"/>
                        <a:ea typeface="Times New Roman"/>
                      </a:endParaRPr>
                    </a:p>
                  </a:txBody>
                  <a:tcPr marL="32641" marR="32641" marT="0" marB="0"/>
                </a:tc>
                <a:tc>
                  <a:txBody>
                    <a:bodyPr/>
                    <a:lstStyle/>
                    <a:p>
                      <a:pPr algn="ctr">
                        <a:spcAft>
                          <a:spcPts val="0"/>
                        </a:spcAft>
                      </a:pPr>
                      <a:r>
                        <a:rPr lang="es-CO" sz="900">
                          <a:effectLst/>
                        </a:rPr>
                        <a:t> </a:t>
                      </a:r>
                      <a:endParaRPr lang="es-CO" sz="900">
                        <a:effectLst/>
                        <a:latin typeface="Arial"/>
                        <a:ea typeface="Times New Roman"/>
                      </a:endParaRPr>
                    </a:p>
                  </a:txBody>
                  <a:tcPr marL="32641" marR="32641" marT="0" marB="0"/>
                </a:tc>
                <a:tc>
                  <a:txBody>
                    <a:bodyPr/>
                    <a:lstStyle/>
                    <a:p>
                      <a:pPr algn="r">
                        <a:spcAft>
                          <a:spcPts val="0"/>
                        </a:spcAft>
                      </a:pPr>
                      <a:r>
                        <a:rPr lang="es-CO" sz="900">
                          <a:effectLst/>
                        </a:rPr>
                        <a:t> </a:t>
                      </a:r>
                      <a:endParaRPr lang="es-CO" sz="900">
                        <a:effectLst/>
                        <a:latin typeface="Arial"/>
                        <a:ea typeface="Times New Roman"/>
                      </a:endParaRPr>
                    </a:p>
                  </a:txBody>
                  <a:tcPr marL="32641" marR="32641" marT="0" marB="0"/>
                </a:tc>
              </a:tr>
              <a:tr h="653756">
                <a:tc>
                  <a:txBody>
                    <a:bodyPr/>
                    <a:lstStyle/>
                    <a:p>
                      <a:pPr>
                        <a:spcAft>
                          <a:spcPts val="0"/>
                        </a:spcAft>
                      </a:pPr>
                      <a:r>
                        <a:rPr lang="es-CO" sz="900" dirty="0">
                          <a:effectLst/>
                        </a:rPr>
                        <a:t>Ácidos Grasos Total Saturados</a:t>
                      </a:r>
                    </a:p>
                    <a:p>
                      <a:pPr>
                        <a:spcAft>
                          <a:spcPts val="0"/>
                        </a:spcAft>
                      </a:pPr>
                      <a:r>
                        <a:rPr lang="es-CO" sz="900" dirty="0">
                          <a:effectLst/>
                        </a:rPr>
                        <a:t>Ácidos Grasos Total </a:t>
                      </a:r>
                      <a:r>
                        <a:rPr lang="es-CO" sz="900" dirty="0" err="1">
                          <a:effectLst/>
                        </a:rPr>
                        <a:t>Monoinsaturados</a:t>
                      </a:r>
                      <a:endParaRPr lang="es-CO" sz="900" dirty="0">
                        <a:effectLst/>
                      </a:endParaRPr>
                    </a:p>
                    <a:p>
                      <a:pPr>
                        <a:spcAft>
                          <a:spcPts val="0"/>
                        </a:spcAft>
                      </a:pPr>
                      <a:r>
                        <a:rPr lang="es-CO" sz="900" dirty="0">
                          <a:effectLst/>
                        </a:rPr>
                        <a:t>Ácidos Grasos Total Poliinsaturados</a:t>
                      </a:r>
                    </a:p>
                    <a:p>
                      <a:pPr>
                        <a:spcAft>
                          <a:spcPts val="0"/>
                        </a:spcAft>
                      </a:pPr>
                      <a:r>
                        <a:rPr lang="es-CO" sz="900" dirty="0">
                          <a:effectLst/>
                        </a:rPr>
                        <a:t>Colesterol </a:t>
                      </a:r>
                      <a:endParaRPr lang="es-CO" sz="900" dirty="0">
                        <a:effectLst/>
                        <a:latin typeface="Arial"/>
                        <a:ea typeface="Times New Roman"/>
                      </a:endParaRPr>
                    </a:p>
                  </a:txBody>
                  <a:tcPr marL="32641" marR="32641" marT="0" marB="0"/>
                </a:tc>
                <a:tc>
                  <a:txBody>
                    <a:bodyPr/>
                    <a:lstStyle/>
                    <a:p>
                      <a:pPr algn="ctr">
                        <a:spcAft>
                          <a:spcPts val="0"/>
                        </a:spcAft>
                      </a:pPr>
                      <a:r>
                        <a:rPr lang="es-CO" sz="900">
                          <a:effectLst/>
                        </a:rPr>
                        <a:t>g</a:t>
                      </a:r>
                    </a:p>
                    <a:p>
                      <a:pPr algn="ctr">
                        <a:spcAft>
                          <a:spcPts val="0"/>
                        </a:spcAft>
                      </a:pPr>
                      <a:r>
                        <a:rPr lang="es-CO" sz="900">
                          <a:effectLst/>
                        </a:rPr>
                        <a:t>g</a:t>
                      </a:r>
                    </a:p>
                    <a:p>
                      <a:pPr algn="ctr">
                        <a:spcAft>
                          <a:spcPts val="0"/>
                        </a:spcAft>
                      </a:pPr>
                      <a:r>
                        <a:rPr lang="es-CO" sz="900">
                          <a:effectLst/>
                        </a:rPr>
                        <a:t>g</a:t>
                      </a:r>
                    </a:p>
                    <a:p>
                      <a:pPr algn="ctr">
                        <a:spcAft>
                          <a:spcPts val="0"/>
                        </a:spcAft>
                      </a:pPr>
                      <a:r>
                        <a:rPr lang="es-CO" sz="900">
                          <a:effectLst/>
                        </a:rPr>
                        <a:t>mg</a:t>
                      </a:r>
                      <a:endParaRPr lang="es-CO" sz="900">
                        <a:effectLst/>
                        <a:latin typeface="Arial"/>
                        <a:ea typeface="Times New Roman"/>
                      </a:endParaRPr>
                    </a:p>
                  </a:txBody>
                  <a:tcPr marL="32641" marR="32641" marT="0" marB="0"/>
                </a:tc>
                <a:tc>
                  <a:txBody>
                    <a:bodyPr/>
                    <a:lstStyle/>
                    <a:p>
                      <a:pPr algn="r">
                        <a:spcAft>
                          <a:spcPts val="0"/>
                        </a:spcAft>
                      </a:pPr>
                      <a:r>
                        <a:rPr lang="es-CO" sz="900" dirty="0">
                          <a:effectLst/>
                        </a:rPr>
                        <a:t>0.062</a:t>
                      </a:r>
                    </a:p>
                    <a:p>
                      <a:pPr algn="r">
                        <a:spcAft>
                          <a:spcPts val="0"/>
                        </a:spcAft>
                      </a:pPr>
                      <a:r>
                        <a:rPr lang="es-CO" sz="900" dirty="0">
                          <a:effectLst/>
                        </a:rPr>
                        <a:t>0.023</a:t>
                      </a:r>
                    </a:p>
                    <a:p>
                      <a:pPr algn="r">
                        <a:spcAft>
                          <a:spcPts val="0"/>
                        </a:spcAft>
                      </a:pPr>
                      <a:r>
                        <a:rPr lang="es-CO" sz="900" dirty="0">
                          <a:effectLst/>
                        </a:rPr>
                        <a:t>0.153</a:t>
                      </a:r>
                    </a:p>
                    <a:p>
                      <a:pPr algn="r">
                        <a:spcAft>
                          <a:spcPts val="0"/>
                        </a:spcAft>
                      </a:pPr>
                      <a:r>
                        <a:rPr lang="es-CO" sz="900" dirty="0">
                          <a:effectLst/>
                        </a:rPr>
                        <a:t>0</a:t>
                      </a:r>
                      <a:endParaRPr lang="es-CO" sz="900" dirty="0">
                        <a:effectLst/>
                        <a:latin typeface="Arial"/>
                        <a:ea typeface="Times New Roman"/>
                      </a:endParaRPr>
                    </a:p>
                  </a:txBody>
                  <a:tcPr marL="32641" marR="32641" marT="0" marB="0"/>
                </a:tc>
              </a:tr>
            </a:tbl>
          </a:graphicData>
        </a:graphic>
      </p:graphicFrame>
    </p:spTree>
    <p:extLst>
      <p:ext uri="{BB962C8B-B14F-4D97-AF65-F5344CB8AC3E}">
        <p14:creationId xmlns:p14="http://schemas.microsoft.com/office/powerpoint/2010/main" val="133723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wipe(down)">
                                      <p:cBhvr>
                                        <p:cTn id="15" dur="500"/>
                                        <p:tgtEl>
                                          <p:spTgt spid="6">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wipe(down)">
                                      <p:cBhvr>
                                        <p:cTn id="18" dur="500"/>
                                        <p:tgtEl>
                                          <p:spTgt spid="6">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wipe(down)">
                                      <p:cBhvr>
                                        <p:cTn id="21" dur="500"/>
                                        <p:tgtEl>
                                          <p:spTgt spid="6">
                                            <p:txEl>
                                              <p:pRg st="3" end="3"/>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animEffect transition="in" filter="wipe(down)">
                                      <p:cBhvr>
                                        <p:cTn id="24" dur="500"/>
                                        <p:tgtEl>
                                          <p:spTgt spid="6">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wipe(down)">
                                      <p:cBhvr>
                                        <p:cTn id="29" dur="500"/>
                                        <p:tgtEl>
                                          <p:spTgt spid="6">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6">
                                            <p:txEl>
                                              <p:pRg st="8" end="8"/>
                                            </p:txEl>
                                          </p:spTgt>
                                        </p:tgtEl>
                                        <p:attrNameLst>
                                          <p:attrName>style.visibility</p:attrName>
                                        </p:attrNameLst>
                                      </p:cBhvr>
                                      <p:to>
                                        <p:strVal val="visible"/>
                                      </p:to>
                                    </p:set>
                                    <p:animEffect transition="in" filter="wipe(down)">
                                      <p:cBhvr>
                                        <p:cTn id="34" dur="500"/>
                                        <p:tgtEl>
                                          <p:spTgt spid="6">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animEffect transition="in" filter="wipe(down)">
                                      <p:cBhvr>
                                        <p:cTn id="39" dur="500"/>
                                        <p:tgtEl>
                                          <p:spTgt spid="6">
                                            <p:txEl>
                                              <p:pRg st="9" end="9"/>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6">
                                            <p:txEl>
                                              <p:pRg st="10" end="10"/>
                                            </p:txEl>
                                          </p:spTgt>
                                        </p:tgtEl>
                                        <p:attrNameLst>
                                          <p:attrName>style.visibility</p:attrName>
                                        </p:attrNameLst>
                                      </p:cBhvr>
                                      <p:to>
                                        <p:strVal val="visible"/>
                                      </p:to>
                                    </p:set>
                                    <p:animEffect transition="in" filter="wipe(down)">
                                      <p:cBhvr>
                                        <p:cTn id="44" dur="500"/>
                                        <p:tgtEl>
                                          <p:spTgt spid="6">
                                            <p:txEl>
                                              <p:pRg st="10" end="1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wipe(down)">
                                      <p:cBhvr>
                                        <p:cTn id="49" dur="500"/>
                                        <p:tgtEl>
                                          <p:spTgt spid="5">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338328"/>
            <a:ext cx="9144000" cy="1002440"/>
          </a:xfrm>
        </p:spPr>
        <p:txBody>
          <a:bodyPr>
            <a:normAutofit fontScale="90000"/>
          </a:bodyPr>
          <a:lstStyle/>
          <a:p>
            <a:r>
              <a:rPr lang="es-CO" sz="1600" b="1" i="1" dirty="0"/>
              <a:t>FASE II  MANUAL TÉCNICO DE LOS GERMINADOS: Procesos de producción y aplicaciones en la alimentación y la </a:t>
            </a:r>
            <a:r>
              <a:rPr lang="es-CO" sz="1600" b="1" i="1" dirty="0" smtClean="0"/>
              <a:t>salud</a:t>
            </a:r>
            <a:r>
              <a:rPr lang="es-CO" sz="1800" b="1" dirty="0" smtClean="0">
                <a:solidFill>
                  <a:schemeClr val="tx1"/>
                </a:solidFill>
              </a:rPr>
              <a:t/>
            </a:r>
            <a:br>
              <a:rPr lang="es-CO" sz="1800" b="1" dirty="0" smtClean="0">
                <a:solidFill>
                  <a:schemeClr val="tx1"/>
                </a:solidFill>
              </a:rPr>
            </a:br>
            <a:r>
              <a:rPr lang="es-CO" sz="1800" dirty="0" smtClean="0">
                <a:solidFill>
                  <a:schemeClr val="tx1"/>
                </a:solidFill>
              </a:rPr>
              <a:t> </a:t>
            </a:r>
            <a:r>
              <a:rPr lang="es-CO" sz="1800" b="1" dirty="0">
                <a:solidFill>
                  <a:schemeClr val="tx1"/>
                </a:solidFill>
              </a:rPr>
              <a:t>NUTRIENTES, PROPIEDADES MEDICINALES Y PROCESOS DE PRODUCCION</a:t>
            </a:r>
            <a:r>
              <a:rPr lang="es-CO" sz="1800" dirty="0">
                <a:solidFill>
                  <a:schemeClr val="tx1"/>
                </a:solidFill>
              </a:rPr>
              <a:t> </a:t>
            </a:r>
            <a:r>
              <a:rPr lang="es-CO" sz="1800" b="1" dirty="0">
                <a:solidFill>
                  <a:schemeClr val="tx1"/>
                </a:solidFill>
              </a:rPr>
              <a:t>PARA GERMINAR </a:t>
            </a:r>
            <a:br>
              <a:rPr lang="es-CO" sz="1800" b="1" dirty="0">
                <a:solidFill>
                  <a:schemeClr val="tx1"/>
                </a:solidFill>
              </a:rPr>
            </a:br>
            <a:r>
              <a:rPr lang="es-CO" sz="1800" b="1" dirty="0">
                <a:solidFill>
                  <a:schemeClr val="tx1"/>
                </a:solidFill>
              </a:rPr>
              <a:t>BROCOLI, GIRASOL, LENTEJA Y TRIGO</a:t>
            </a:r>
            <a:endParaRPr lang="es-CO" sz="1800" b="1" i="1" dirty="0">
              <a:solidFill>
                <a:schemeClr val="tx1"/>
              </a:solidFill>
            </a:endParaRPr>
          </a:p>
        </p:txBody>
      </p:sp>
      <p:sp>
        <p:nvSpPr>
          <p:cNvPr id="6" name="5 Marcador de contenido"/>
          <p:cNvSpPr>
            <a:spLocks noGrp="1"/>
          </p:cNvSpPr>
          <p:nvPr>
            <p:ph sz="half" idx="2"/>
          </p:nvPr>
        </p:nvSpPr>
        <p:spPr>
          <a:xfrm>
            <a:off x="251520" y="1916832"/>
            <a:ext cx="4320480" cy="4608512"/>
          </a:xfrm>
        </p:spPr>
        <p:txBody>
          <a:bodyPr>
            <a:normAutofit/>
          </a:bodyPr>
          <a:lstStyle/>
          <a:p>
            <a:pPr marL="0" indent="0">
              <a:buNone/>
            </a:pPr>
            <a:endParaRPr lang="es-CO" sz="1400" b="1" dirty="0" smtClean="0"/>
          </a:p>
          <a:p>
            <a:pPr marL="0" indent="0">
              <a:buNone/>
            </a:pPr>
            <a:endParaRPr lang="es-CO" sz="1400" dirty="0" smtClean="0"/>
          </a:p>
          <a:p>
            <a:pPr marL="0" indent="0">
              <a:buNone/>
            </a:pPr>
            <a:endParaRPr lang="es-CO" sz="1400" dirty="0"/>
          </a:p>
          <a:p>
            <a:pPr marL="0" indent="0">
              <a:buNone/>
            </a:pPr>
            <a:endParaRPr lang="es-CO" sz="1400" dirty="0" smtClean="0"/>
          </a:p>
          <a:p>
            <a:pPr marL="0" indent="0">
              <a:buNone/>
            </a:pPr>
            <a:endParaRPr lang="es-CO" sz="1400" b="1" dirty="0" smtClean="0"/>
          </a:p>
          <a:p>
            <a:pPr marL="0" indent="0">
              <a:buNone/>
            </a:pPr>
            <a:endParaRPr lang="es-CO" sz="1400" b="1" dirty="0" smtClean="0"/>
          </a:p>
        </p:txBody>
      </p:sp>
      <p:sp>
        <p:nvSpPr>
          <p:cNvPr id="7" name="6 Marcador de contenido"/>
          <p:cNvSpPr>
            <a:spLocks noGrp="1"/>
          </p:cNvSpPr>
          <p:nvPr>
            <p:ph sz="quarter" idx="4"/>
          </p:nvPr>
        </p:nvSpPr>
        <p:spPr>
          <a:xfrm>
            <a:off x="179512" y="1268760"/>
            <a:ext cx="8640959" cy="5328592"/>
          </a:xfrm>
        </p:spPr>
        <p:txBody>
          <a:bodyPr/>
          <a:lstStyle/>
          <a:p>
            <a:pPr marL="0" indent="0">
              <a:buNone/>
            </a:pPr>
            <a:r>
              <a:rPr lang="es-CO" sz="2400" b="1" dirty="0">
                <a:solidFill>
                  <a:schemeClr val="tx1"/>
                </a:solidFill>
              </a:rPr>
              <a:t>Procesos para Germinar el </a:t>
            </a:r>
            <a:r>
              <a:rPr lang="es-CO" sz="2400" b="1" dirty="0" smtClean="0">
                <a:solidFill>
                  <a:schemeClr val="tx1"/>
                </a:solidFill>
              </a:rPr>
              <a:t>Brócoli</a:t>
            </a:r>
          </a:p>
          <a:p>
            <a:r>
              <a:rPr lang="es-CO" sz="1400" dirty="0" smtClean="0">
                <a:solidFill>
                  <a:schemeClr val="tx1"/>
                </a:solidFill>
              </a:rPr>
              <a:t>Se llevan a un frasco unas </a:t>
            </a:r>
            <a:r>
              <a:rPr lang="es-CO" sz="1400" dirty="0">
                <a:solidFill>
                  <a:schemeClr val="tx1"/>
                </a:solidFill>
              </a:rPr>
              <a:t>tres cucharas </a:t>
            </a:r>
            <a:r>
              <a:rPr lang="es-CO" sz="1400" dirty="0" smtClean="0">
                <a:solidFill>
                  <a:schemeClr val="tx1"/>
                </a:solidFill>
              </a:rPr>
              <a:t>de semilla, se lavan y desinfectan.</a:t>
            </a:r>
          </a:p>
          <a:p>
            <a:r>
              <a:rPr lang="es-CO" sz="1400" dirty="0" smtClean="0">
                <a:solidFill>
                  <a:schemeClr val="tx1"/>
                </a:solidFill>
              </a:rPr>
              <a:t>Remojo de 3 a 6 horas.</a:t>
            </a:r>
          </a:p>
          <a:p>
            <a:r>
              <a:rPr lang="es-CO" sz="1400" dirty="0" smtClean="0">
                <a:solidFill>
                  <a:schemeClr val="tx1"/>
                </a:solidFill>
              </a:rPr>
              <a:t>Colocar el frasco a 45°</a:t>
            </a:r>
          </a:p>
          <a:p>
            <a:r>
              <a:rPr lang="es-CO" sz="1400" dirty="0" smtClean="0">
                <a:solidFill>
                  <a:schemeClr val="tx1"/>
                </a:solidFill>
              </a:rPr>
              <a:t>Enjuagar de 2 a 3 veces al día y colocar de nuevo el </a:t>
            </a:r>
            <a:r>
              <a:rPr lang="es-CO" sz="1400" dirty="0">
                <a:solidFill>
                  <a:schemeClr val="tx1"/>
                </a:solidFill>
              </a:rPr>
              <a:t>frasco a 45</a:t>
            </a:r>
            <a:r>
              <a:rPr lang="es-CO" sz="1400" dirty="0" smtClean="0">
                <a:solidFill>
                  <a:schemeClr val="tx1"/>
                </a:solidFill>
              </a:rPr>
              <a:t>°</a:t>
            </a:r>
          </a:p>
          <a:p>
            <a:r>
              <a:rPr lang="es-CO" sz="1400" dirty="0" smtClean="0">
                <a:solidFill>
                  <a:schemeClr val="tx1"/>
                </a:solidFill>
              </a:rPr>
              <a:t>Retirar las cáscaras al tercer o cuarto día</a:t>
            </a:r>
          </a:p>
          <a:p>
            <a:r>
              <a:rPr lang="es-CO" sz="1400" dirty="0" smtClean="0">
                <a:solidFill>
                  <a:schemeClr val="tx1"/>
                </a:solidFill>
              </a:rPr>
              <a:t>Regresar el germinado al frasco </a:t>
            </a:r>
            <a:r>
              <a:rPr lang="es-CO" sz="1400" dirty="0">
                <a:solidFill>
                  <a:schemeClr val="tx1"/>
                </a:solidFill>
              </a:rPr>
              <a:t>y colocar de nuevo el frasco a 45</a:t>
            </a:r>
            <a:r>
              <a:rPr lang="es-CO" sz="1400" dirty="0" smtClean="0">
                <a:solidFill>
                  <a:schemeClr val="tx1"/>
                </a:solidFill>
              </a:rPr>
              <a:t>°</a:t>
            </a:r>
          </a:p>
          <a:p>
            <a:endParaRPr lang="es-CO" sz="1400" dirty="0">
              <a:solidFill>
                <a:schemeClr val="tx1"/>
              </a:solidFill>
            </a:endParaRPr>
          </a:p>
          <a:p>
            <a:endParaRPr lang="es-CO" sz="1400" dirty="0" smtClean="0">
              <a:solidFill>
                <a:schemeClr val="tx1"/>
              </a:solidFill>
            </a:endParaRPr>
          </a:p>
          <a:p>
            <a:endParaRPr lang="es-CO" sz="1400" dirty="0">
              <a:solidFill>
                <a:schemeClr val="tx1"/>
              </a:solidFill>
            </a:endParaRPr>
          </a:p>
          <a:p>
            <a:endParaRPr lang="es-CO" sz="1400" dirty="0" smtClean="0">
              <a:solidFill>
                <a:schemeClr val="tx1"/>
              </a:solidFill>
            </a:endParaRPr>
          </a:p>
          <a:p>
            <a:endParaRPr lang="es-CO" sz="1400" dirty="0">
              <a:solidFill>
                <a:schemeClr val="tx1"/>
              </a:solidFill>
            </a:endParaRPr>
          </a:p>
          <a:p>
            <a:endParaRPr lang="es-CO" sz="1400" dirty="0" smtClean="0">
              <a:solidFill>
                <a:schemeClr val="tx1"/>
              </a:solidFill>
            </a:endParaRPr>
          </a:p>
          <a:p>
            <a:endParaRPr lang="es-CO" sz="1400" dirty="0">
              <a:solidFill>
                <a:schemeClr val="tx1"/>
              </a:solidFill>
            </a:endParaRPr>
          </a:p>
          <a:p>
            <a:endParaRPr lang="es-CO" sz="1400" dirty="0" smtClean="0">
              <a:solidFill>
                <a:schemeClr val="tx1"/>
              </a:solidFill>
            </a:endParaRPr>
          </a:p>
          <a:p>
            <a:endParaRPr lang="es-CO" sz="1400" dirty="0">
              <a:solidFill>
                <a:schemeClr val="tx1"/>
              </a:solidFill>
            </a:endParaRPr>
          </a:p>
          <a:p>
            <a:endParaRPr lang="es-CO" sz="1400" dirty="0" smtClean="0">
              <a:solidFill>
                <a:schemeClr val="tx1"/>
              </a:solidFill>
            </a:endParaRPr>
          </a:p>
          <a:p>
            <a:endParaRPr lang="es-CO" sz="1400" dirty="0">
              <a:solidFill>
                <a:schemeClr val="tx1"/>
              </a:solidFill>
            </a:endParaRPr>
          </a:p>
          <a:p>
            <a:r>
              <a:rPr lang="es-CO" sz="1400" b="1" dirty="0">
                <a:solidFill>
                  <a:schemeClr val="tx1"/>
                </a:solidFill>
              </a:rPr>
              <a:t>Otras semillas que tienen el mismo proceso </a:t>
            </a:r>
            <a:r>
              <a:rPr lang="es-CO" sz="1400" b="1" dirty="0" smtClean="0">
                <a:solidFill>
                  <a:schemeClr val="tx1"/>
                </a:solidFill>
              </a:rPr>
              <a:t>de</a:t>
            </a:r>
          </a:p>
          <a:p>
            <a:pPr marL="0" indent="0">
              <a:buNone/>
            </a:pPr>
            <a:r>
              <a:rPr lang="es-CO" sz="1400" b="1" dirty="0" smtClean="0">
                <a:solidFill>
                  <a:schemeClr val="tx1"/>
                </a:solidFill>
              </a:rPr>
              <a:t> </a:t>
            </a:r>
            <a:r>
              <a:rPr lang="es-CO" sz="1400" b="1" dirty="0">
                <a:solidFill>
                  <a:schemeClr val="tx1"/>
                </a:solidFill>
              </a:rPr>
              <a:t>Germinación del </a:t>
            </a:r>
            <a:r>
              <a:rPr lang="es-CO" sz="1400" b="1" dirty="0" smtClean="0">
                <a:solidFill>
                  <a:schemeClr val="tx1"/>
                </a:solidFill>
              </a:rPr>
              <a:t>Brócoli: </a:t>
            </a:r>
            <a:r>
              <a:rPr lang="es-CO" sz="1400" dirty="0">
                <a:solidFill>
                  <a:schemeClr val="tx1"/>
                </a:solidFill>
              </a:rPr>
              <a:t>Alfalfa, trébol rojo, trébol blanco, rábano y frijol mongo</a:t>
            </a:r>
          </a:p>
          <a:p>
            <a:pPr marL="0" indent="0">
              <a:buNone/>
            </a:pPr>
            <a:endParaRPr lang="es-CO" dirty="0"/>
          </a:p>
          <a:p>
            <a:endParaRPr lang="es-CO" dirty="0" smtClean="0"/>
          </a:p>
          <a:p>
            <a:pPr marL="0" indent="0">
              <a:buNone/>
            </a:pPr>
            <a:endParaRPr lang="es-CO" dirty="0" smtClean="0"/>
          </a:p>
          <a:p>
            <a:pPr marL="0" indent="0">
              <a:buNone/>
            </a:pPr>
            <a:endParaRPr lang="es-CO" dirty="0"/>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1" name="10 Imagen" descr="http://1.bp.blogspot.com/-FrjEU3AJizc/UUZRwy0VWFI/AAAAAAAAAOg/kaBhqijdCZQ/s320/1.JPG"/>
          <p:cNvPicPr/>
          <p:nvPr/>
        </p:nvPicPr>
        <p:blipFill>
          <a:blip r:embed="rId3">
            <a:extLst>
              <a:ext uri="{28A0092B-C50C-407E-A947-70E740481C1C}">
                <a14:useLocalDpi xmlns:a14="http://schemas.microsoft.com/office/drawing/2010/main" val="0"/>
              </a:ext>
            </a:extLst>
          </a:blip>
          <a:srcRect/>
          <a:stretch>
            <a:fillRect/>
          </a:stretch>
        </p:blipFill>
        <p:spPr bwMode="auto">
          <a:xfrm>
            <a:off x="668319" y="3289320"/>
            <a:ext cx="974090" cy="1334194"/>
          </a:xfrm>
          <a:prstGeom prst="rect">
            <a:avLst/>
          </a:prstGeom>
          <a:noFill/>
          <a:ln>
            <a:noFill/>
          </a:ln>
        </p:spPr>
      </p:pic>
      <p:pic>
        <p:nvPicPr>
          <p:cNvPr id="13" name="12 Imagen" descr="http://2.bp.blogspot.com/-9nmWEvTvhfk/UUZTcjEtI0I/AAAAAAAAAP0/6-M3_wwvGdg/s320/P8260709.JPG"/>
          <p:cNvPicPr/>
          <p:nvPr/>
        </p:nvPicPr>
        <p:blipFill>
          <a:blip r:embed="rId4">
            <a:extLst>
              <a:ext uri="{28A0092B-C50C-407E-A947-70E740481C1C}">
                <a14:useLocalDpi xmlns:a14="http://schemas.microsoft.com/office/drawing/2010/main" val="0"/>
              </a:ext>
            </a:extLst>
          </a:blip>
          <a:srcRect/>
          <a:stretch>
            <a:fillRect/>
          </a:stretch>
        </p:blipFill>
        <p:spPr bwMode="auto">
          <a:xfrm>
            <a:off x="1894052" y="3286073"/>
            <a:ext cx="977265" cy="1368790"/>
          </a:xfrm>
          <a:prstGeom prst="rect">
            <a:avLst/>
          </a:prstGeom>
          <a:noFill/>
          <a:ln>
            <a:noFill/>
          </a:ln>
        </p:spPr>
      </p:pic>
      <p:pic>
        <p:nvPicPr>
          <p:cNvPr id="14" name="13 Imagen" descr="http://3.bp.blogspot.com/-i0SUItE6UZg/UUZTiFt9s1I/AAAAAAAAAP8/yykE7WAmrBM/s320/P8270714.JPG"/>
          <p:cNvPicPr/>
          <p:nvPr/>
        </p:nvPicPr>
        <p:blipFill>
          <a:blip r:embed="rId5">
            <a:extLst>
              <a:ext uri="{28A0092B-C50C-407E-A947-70E740481C1C}">
                <a14:useLocalDpi xmlns:a14="http://schemas.microsoft.com/office/drawing/2010/main" val="0"/>
              </a:ext>
            </a:extLst>
          </a:blip>
          <a:srcRect/>
          <a:stretch>
            <a:fillRect/>
          </a:stretch>
        </p:blipFill>
        <p:spPr bwMode="auto">
          <a:xfrm>
            <a:off x="3111259" y="3286073"/>
            <a:ext cx="1080120" cy="1368790"/>
          </a:xfrm>
          <a:prstGeom prst="rect">
            <a:avLst/>
          </a:prstGeom>
          <a:noFill/>
          <a:ln>
            <a:noFill/>
          </a:ln>
        </p:spPr>
      </p:pic>
      <p:pic>
        <p:nvPicPr>
          <p:cNvPr id="15" name="14 Imagen" descr="http://2.bp.blogspot.com/-zIpfmu9Z56A/UUZSXkhNxWI/AAAAAAAAAOs/chBzP3wgqJ0/s320/2.JPG"/>
          <p:cNvPicPr/>
          <p:nvPr/>
        </p:nvPicPr>
        <p:blipFill>
          <a:blip r:embed="rId6">
            <a:extLst>
              <a:ext uri="{28A0092B-C50C-407E-A947-70E740481C1C}">
                <a14:useLocalDpi xmlns:a14="http://schemas.microsoft.com/office/drawing/2010/main" val="0"/>
              </a:ext>
            </a:extLst>
          </a:blip>
          <a:srcRect/>
          <a:stretch>
            <a:fillRect/>
          </a:stretch>
        </p:blipFill>
        <p:spPr bwMode="auto">
          <a:xfrm>
            <a:off x="4427984" y="3254724"/>
            <a:ext cx="1152128" cy="1368790"/>
          </a:xfrm>
          <a:prstGeom prst="rect">
            <a:avLst/>
          </a:prstGeom>
          <a:noFill/>
          <a:ln>
            <a:noFill/>
          </a:ln>
        </p:spPr>
      </p:pic>
      <p:pic>
        <p:nvPicPr>
          <p:cNvPr id="16" name="15 Imagen" descr="http://1.bp.blogspot.com/-IWZBXfOMJmo/UUZSo_n9EvI/AAAAAAAAAPM/qjBdkyCUbA4/s320/6.JPG"/>
          <p:cNvPicPr/>
          <p:nvPr/>
        </p:nvPicPr>
        <p:blipFill>
          <a:blip r:embed="rId7">
            <a:extLst>
              <a:ext uri="{28A0092B-C50C-407E-A947-70E740481C1C}">
                <a14:useLocalDpi xmlns:a14="http://schemas.microsoft.com/office/drawing/2010/main" val="0"/>
              </a:ext>
            </a:extLst>
          </a:blip>
          <a:srcRect/>
          <a:stretch>
            <a:fillRect/>
          </a:stretch>
        </p:blipFill>
        <p:spPr bwMode="auto">
          <a:xfrm>
            <a:off x="5940152" y="3254724"/>
            <a:ext cx="1093484" cy="1368790"/>
          </a:xfrm>
          <a:prstGeom prst="rect">
            <a:avLst/>
          </a:prstGeom>
          <a:noFill/>
          <a:ln>
            <a:noFill/>
          </a:ln>
        </p:spPr>
      </p:pic>
      <p:pic>
        <p:nvPicPr>
          <p:cNvPr id="17" name="16 Imagen" descr="http://2.bp.blogspot.com/-N2R9APIZXO4/UUZStTbyZSI/AAAAAAAAAPU/dx0_CLQGM9g/s320/7.JPG"/>
          <p:cNvPicPr/>
          <p:nvPr/>
        </p:nvPicPr>
        <p:blipFill>
          <a:blip r:embed="rId8">
            <a:extLst>
              <a:ext uri="{28A0092B-C50C-407E-A947-70E740481C1C}">
                <a14:useLocalDpi xmlns:a14="http://schemas.microsoft.com/office/drawing/2010/main" val="0"/>
              </a:ext>
            </a:extLst>
          </a:blip>
          <a:srcRect/>
          <a:stretch>
            <a:fillRect/>
          </a:stretch>
        </p:blipFill>
        <p:spPr bwMode="auto">
          <a:xfrm>
            <a:off x="560149" y="4830577"/>
            <a:ext cx="1714366" cy="1122486"/>
          </a:xfrm>
          <a:prstGeom prst="rect">
            <a:avLst/>
          </a:prstGeom>
          <a:noFill/>
          <a:ln>
            <a:noFill/>
          </a:ln>
        </p:spPr>
      </p:pic>
      <p:pic>
        <p:nvPicPr>
          <p:cNvPr id="18" name="17 Imagen" descr="http://2.bp.blogspot.com/-_lQ1e0c1wcM/UUZSxJgFk3I/AAAAAAAAAPc/1hw0HwEXnEI/s320/8.JPG"/>
          <p:cNvPicPr/>
          <p:nvPr/>
        </p:nvPicPr>
        <p:blipFill>
          <a:blip r:embed="rId9">
            <a:extLst>
              <a:ext uri="{28A0092B-C50C-407E-A947-70E740481C1C}">
                <a14:useLocalDpi xmlns:a14="http://schemas.microsoft.com/office/drawing/2010/main" val="0"/>
              </a:ext>
            </a:extLst>
          </a:blip>
          <a:srcRect/>
          <a:stretch>
            <a:fillRect/>
          </a:stretch>
        </p:blipFill>
        <p:spPr bwMode="auto">
          <a:xfrm>
            <a:off x="2525566" y="4833690"/>
            <a:ext cx="1687031" cy="1122486"/>
          </a:xfrm>
          <a:prstGeom prst="rect">
            <a:avLst/>
          </a:prstGeom>
          <a:noFill/>
          <a:ln>
            <a:noFill/>
          </a:ln>
        </p:spPr>
      </p:pic>
      <p:pic>
        <p:nvPicPr>
          <p:cNvPr id="19" name="18 Imagen" descr="http://4.bp.blogspot.com/-3rLJrhuLowE/UUZS2BIXpUI/AAAAAAAAAPk/c4h8fiasS8Y/s320/9.JPG"/>
          <p:cNvPicPr/>
          <p:nvPr/>
        </p:nvPicPr>
        <p:blipFill>
          <a:blip r:embed="rId10">
            <a:extLst>
              <a:ext uri="{28A0092B-C50C-407E-A947-70E740481C1C}">
                <a14:useLocalDpi xmlns:a14="http://schemas.microsoft.com/office/drawing/2010/main" val="0"/>
              </a:ext>
            </a:extLst>
          </a:blip>
          <a:srcRect/>
          <a:stretch>
            <a:fillRect/>
          </a:stretch>
        </p:blipFill>
        <p:spPr bwMode="auto">
          <a:xfrm>
            <a:off x="4445063" y="4873972"/>
            <a:ext cx="1008112" cy="1373311"/>
          </a:xfrm>
          <a:prstGeom prst="rect">
            <a:avLst/>
          </a:prstGeom>
          <a:noFill/>
          <a:ln>
            <a:noFill/>
          </a:ln>
        </p:spPr>
      </p:pic>
      <p:pic>
        <p:nvPicPr>
          <p:cNvPr id="20" name="19 Imagen" descr="http://2.bp.blogspot.com/-H0xnF5S96TI/UUZS7HqokiI/AAAAAAAAAPs/xjbM65lPmqI/s320/10.JPG"/>
          <p:cNvPicPr/>
          <p:nvPr/>
        </p:nvPicPr>
        <p:blipFill>
          <a:blip r:embed="rId11">
            <a:extLst>
              <a:ext uri="{28A0092B-C50C-407E-A947-70E740481C1C}">
                <a14:useLocalDpi xmlns:a14="http://schemas.microsoft.com/office/drawing/2010/main" val="0"/>
              </a:ext>
            </a:extLst>
          </a:blip>
          <a:srcRect/>
          <a:stretch>
            <a:fillRect/>
          </a:stretch>
        </p:blipFill>
        <p:spPr bwMode="auto">
          <a:xfrm>
            <a:off x="5736091" y="4833690"/>
            <a:ext cx="1875009" cy="1183193"/>
          </a:xfrm>
          <a:prstGeom prst="rect">
            <a:avLst/>
          </a:prstGeom>
          <a:noFill/>
          <a:ln>
            <a:noFill/>
          </a:ln>
        </p:spPr>
      </p:pic>
    </p:spTree>
    <p:extLst>
      <p:ext uri="{BB962C8B-B14F-4D97-AF65-F5344CB8AC3E}">
        <p14:creationId xmlns:p14="http://schemas.microsoft.com/office/powerpoint/2010/main" val="43354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down)">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wipe(down)">
                                      <p:cBhvr>
                                        <p:cTn id="20" dur="500"/>
                                        <p:tgtEl>
                                          <p:spTgt spid="7">
                                            <p:txEl>
                                              <p:pRg st="3" end="3"/>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wipe(down)">
                                      <p:cBhvr>
                                        <p:cTn id="28" dur="500"/>
                                        <p:tgtEl>
                                          <p:spTgt spid="7">
                                            <p:txEl>
                                              <p:pRg st="4" end="4"/>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22" presetClass="entr" presetSubtype="4"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par>
                                <p:cTn id="35" presetID="22" presetClass="entr" presetSubtype="4"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
                                            <p:txEl>
                                              <p:pRg st="5" end="5"/>
                                            </p:txEl>
                                          </p:spTgt>
                                        </p:tgtEl>
                                        <p:attrNameLst>
                                          <p:attrName>style.visibility</p:attrName>
                                        </p:attrNameLst>
                                      </p:cBhvr>
                                      <p:to>
                                        <p:strVal val="visible"/>
                                      </p:to>
                                    </p:set>
                                    <p:animEffect transition="in" filter="wipe(down)">
                                      <p:cBhvr>
                                        <p:cTn id="42" dur="500"/>
                                        <p:tgtEl>
                                          <p:spTgt spid="7">
                                            <p:txEl>
                                              <p:pRg st="5" end="5"/>
                                            </p:txEl>
                                          </p:spTgt>
                                        </p:tgtEl>
                                      </p:cBhvr>
                                    </p:animEffect>
                                  </p:childTnLst>
                                </p:cTn>
                              </p:par>
                              <p:par>
                                <p:cTn id="43" presetID="22" presetClass="entr" presetSubtype="4"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7">
                                            <p:txEl>
                                              <p:pRg st="6" end="6"/>
                                            </p:txEl>
                                          </p:spTgt>
                                        </p:tgtEl>
                                        <p:attrNameLst>
                                          <p:attrName>style.visibility</p:attrName>
                                        </p:attrNameLst>
                                      </p:cBhvr>
                                      <p:to>
                                        <p:strVal val="visible"/>
                                      </p:to>
                                    </p:set>
                                    <p:animEffect transition="in" filter="wipe(down)">
                                      <p:cBhvr>
                                        <p:cTn id="50" dur="500"/>
                                        <p:tgtEl>
                                          <p:spTgt spid="7">
                                            <p:txEl>
                                              <p:pRg st="6" end="6"/>
                                            </p:txEl>
                                          </p:spTgt>
                                        </p:tgtEl>
                                      </p:cBhvr>
                                    </p:animEffect>
                                  </p:childTnLst>
                                </p:cTn>
                              </p:par>
                              <p:par>
                                <p:cTn id="51" presetID="22" presetClass="entr" presetSubtype="4"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par>
                                <p:cTn id="54" presetID="22" presetClass="entr" presetSubtype="4" fill="hold"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down)">
                                      <p:cBhvr>
                                        <p:cTn id="61" dur="500"/>
                                        <p:tgtEl>
                                          <p:spTgt spid="2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7">
                                            <p:txEl>
                                              <p:pRg st="18" end="18"/>
                                            </p:txEl>
                                          </p:spTgt>
                                        </p:tgtEl>
                                        <p:attrNameLst>
                                          <p:attrName>style.visibility</p:attrName>
                                        </p:attrNameLst>
                                      </p:cBhvr>
                                      <p:to>
                                        <p:strVal val="visible"/>
                                      </p:to>
                                    </p:set>
                                    <p:animEffect transition="in" filter="wipe(down)">
                                      <p:cBhvr>
                                        <p:cTn id="66" dur="500"/>
                                        <p:tgtEl>
                                          <p:spTgt spid="7">
                                            <p:txEl>
                                              <p:pRg st="18" end="18"/>
                                            </p:txEl>
                                          </p:spTgt>
                                        </p:tgtEl>
                                      </p:cBhvr>
                                    </p:animEffect>
                                  </p:childTnLst>
                                </p:cTn>
                              </p:par>
                              <p:par>
                                <p:cTn id="67" presetID="22" presetClass="entr" presetSubtype="4" fill="hold" nodeType="withEffect">
                                  <p:stCondLst>
                                    <p:cond delay="0"/>
                                  </p:stCondLst>
                                  <p:childTnLst>
                                    <p:set>
                                      <p:cBhvr>
                                        <p:cTn id="68" dur="1" fill="hold">
                                          <p:stCondLst>
                                            <p:cond delay="0"/>
                                          </p:stCondLst>
                                        </p:cTn>
                                        <p:tgtEl>
                                          <p:spTgt spid="7">
                                            <p:txEl>
                                              <p:pRg st="19" end="19"/>
                                            </p:txEl>
                                          </p:spTgt>
                                        </p:tgtEl>
                                        <p:attrNameLst>
                                          <p:attrName>style.visibility</p:attrName>
                                        </p:attrNameLst>
                                      </p:cBhvr>
                                      <p:to>
                                        <p:strVal val="visible"/>
                                      </p:to>
                                    </p:set>
                                    <p:animEffect transition="in" filter="wipe(down)">
                                      <p:cBhvr>
                                        <p:cTn id="69" dur="500"/>
                                        <p:tgtEl>
                                          <p:spTgt spid="7">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908720"/>
            <a:ext cx="8352927" cy="5217443"/>
          </a:xfrm>
        </p:spPr>
        <p:txBody>
          <a:bodyPr/>
          <a:lstStyle/>
          <a:p>
            <a:endParaRPr lang="es-CO" dirty="0" smtClean="0"/>
          </a:p>
          <a:p>
            <a:endParaRPr lang="es-CO" dirty="0" smtClean="0"/>
          </a:p>
          <a:p>
            <a:endParaRPr lang="es-CO" dirty="0"/>
          </a:p>
          <a:p>
            <a:endParaRPr lang="es-CO" dirty="0" smtClean="0"/>
          </a:p>
          <a:p>
            <a:endParaRPr lang="es-CO" dirty="0">
              <a:solidFill>
                <a:schemeClr val="tx1"/>
              </a:solidFill>
            </a:endParaRPr>
          </a:p>
          <a:p>
            <a:pPr marL="0" indent="0" algn="ctr">
              <a:buNone/>
            </a:pPr>
            <a:r>
              <a:rPr lang="es-CO" sz="3200" b="1" dirty="0" smtClean="0">
                <a:solidFill>
                  <a:schemeClr val="tx1"/>
                </a:solidFill>
              </a:rPr>
              <a:t>FASE I</a:t>
            </a:r>
            <a:endParaRPr lang="es-CO" sz="2800" b="1" dirty="0" smtClean="0">
              <a:solidFill>
                <a:schemeClr val="tx1"/>
              </a:solidFill>
            </a:endParaRPr>
          </a:p>
          <a:p>
            <a:pPr marL="0" indent="0" algn="ctr">
              <a:buNone/>
            </a:pPr>
            <a:r>
              <a:rPr lang="es-CO" sz="2800" b="1" dirty="0" smtClean="0">
                <a:solidFill>
                  <a:schemeClr val="tx1"/>
                </a:solidFill>
              </a:rPr>
              <a:t>ESTADO DEL ARTE DE LOS GERMINADOS EN LA ACADEMIA DEL NORTE DE SANTANDER</a:t>
            </a:r>
          </a:p>
          <a:p>
            <a:endParaRPr lang="es-CO" dirty="0"/>
          </a:p>
        </p:txBody>
      </p:sp>
      <p:sp>
        <p:nvSpPr>
          <p:cNvPr id="3" name="2 Título"/>
          <p:cNvSpPr>
            <a:spLocks noGrp="1"/>
          </p:cNvSpPr>
          <p:nvPr>
            <p:ph type="title"/>
          </p:nvPr>
        </p:nvSpPr>
        <p:spPr>
          <a:xfrm>
            <a:off x="457200" y="338328"/>
            <a:ext cx="8229600" cy="498384"/>
          </a:xfrm>
        </p:spPr>
        <p:txBody>
          <a:bodyPr>
            <a:normAutofit fontScale="90000"/>
          </a:bodyPr>
          <a:lstStyle/>
          <a:p>
            <a:r>
              <a:rPr lang="es-CO" sz="6600" b="1" i="1" dirty="0"/>
              <a:t/>
            </a:r>
            <a:br>
              <a:rPr lang="es-CO" sz="6600" b="1" i="1" dirty="0"/>
            </a:br>
            <a:endParaRPr lang="es-CO" sz="1100" b="1" dirty="0"/>
          </a:p>
        </p:txBody>
      </p:sp>
    </p:spTree>
    <p:extLst>
      <p:ext uri="{BB962C8B-B14F-4D97-AF65-F5344CB8AC3E}">
        <p14:creationId xmlns:p14="http://schemas.microsoft.com/office/powerpoint/2010/main" val="15356295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338328"/>
            <a:ext cx="9144000" cy="1002440"/>
          </a:xfrm>
        </p:spPr>
        <p:txBody>
          <a:bodyPr>
            <a:normAutofit/>
          </a:bodyPr>
          <a:lstStyle/>
          <a:p>
            <a:r>
              <a:rPr lang="es-CO" sz="1400" b="1" i="1" dirty="0"/>
              <a:t>FASE II  MANUAL TÉCNICO DE LOS GERMINADOS: Procesos de producción y aplicaciones en la alimentación y la salud </a:t>
            </a:r>
            <a:r>
              <a:rPr lang="es-CO" sz="1600" b="1" dirty="0" smtClean="0">
                <a:solidFill>
                  <a:schemeClr val="tx1"/>
                </a:solidFill>
              </a:rPr>
              <a:t>NUTRIENTES</a:t>
            </a:r>
            <a:r>
              <a:rPr lang="es-CO" sz="1600" b="1" dirty="0">
                <a:solidFill>
                  <a:schemeClr val="tx1"/>
                </a:solidFill>
              </a:rPr>
              <a:t>, PROPIEDADES MEDICINALES Y PROCESOS DE PRODUCCION</a:t>
            </a:r>
            <a:r>
              <a:rPr lang="es-CO" sz="1600" dirty="0">
                <a:solidFill>
                  <a:schemeClr val="tx1"/>
                </a:solidFill>
              </a:rPr>
              <a:t> </a:t>
            </a:r>
            <a:r>
              <a:rPr lang="es-CO" sz="1600" b="1" dirty="0">
                <a:solidFill>
                  <a:schemeClr val="tx1"/>
                </a:solidFill>
              </a:rPr>
              <a:t>PARA GERMINAR </a:t>
            </a:r>
            <a:r>
              <a:rPr lang="es-CO" sz="1600" b="1" dirty="0" smtClean="0">
                <a:solidFill>
                  <a:schemeClr val="tx1"/>
                </a:solidFill>
              </a:rPr>
              <a:t/>
            </a:r>
            <a:br>
              <a:rPr lang="es-CO" sz="1600" b="1" dirty="0" smtClean="0">
                <a:solidFill>
                  <a:schemeClr val="tx1"/>
                </a:solidFill>
              </a:rPr>
            </a:br>
            <a:r>
              <a:rPr lang="es-CO" sz="1600" b="1" dirty="0" smtClean="0">
                <a:solidFill>
                  <a:schemeClr val="tx1"/>
                </a:solidFill>
              </a:rPr>
              <a:t>BROCOLI</a:t>
            </a:r>
            <a:r>
              <a:rPr lang="es-CO" sz="1600" b="1" dirty="0">
                <a:solidFill>
                  <a:schemeClr val="tx1"/>
                </a:solidFill>
              </a:rPr>
              <a:t>, GIRASOL, LENTEJA Y </a:t>
            </a:r>
            <a:r>
              <a:rPr lang="es-CO" sz="1600" b="1" dirty="0" smtClean="0">
                <a:solidFill>
                  <a:schemeClr val="tx1"/>
                </a:solidFill>
              </a:rPr>
              <a:t>TRIGO</a:t>
            </a:r>
            <a:endParaRPr lang="es-CO" sz="1600" b="1" i="1" dirty="0">
              <a:solidFill>
                <a:schemeClr val="tx1"/>
              </a:solidFill>
            </a:endParaRPr>
          </a:p>
        </p:txBody>
      </p:sp>
      <p:sp>
        <p:nvSpPr>
          <p:cNvPr id="6" name="5 Marcador de contenido"/>
          <p:cNvSpPr>
            <a:spLocks noGrp="1"/>
          </p:cNvSpPr>
          <p:nvPr>
            <p:ph sz="half" idx="2"/>
          </p:nvPr>
        </p:nvSpPr>
        <p:spPr>
          <a:xfrm>
            <a:off x="251520" y="1916832"/>
            <a:ext cx="4320480" cy="4608512"/>
          </a:xfrm>
        </p:spPr>
        <p:txBody>
          <a:bodyPr>
            <a:normAutofit/>
          </a:bodyPr>
          <a:lstStyle/>
          <a:p>
            <a:pPr marL="0" indent="0">
              <a:buNone/>
            </a:pPr>
            <a:endParaRPr lang="es-CO" sz="1400" b="1" dirty="0" smtClean="0"/>
          </a:p>
          <a:p>
            <a:pPr marL="0" indent="0">
              <a:buNone/>
            </a:pPr>
            <a:endParaRPr lang="es-CO" sz="1400" dirty="0" smtClean="0"/>
          </a:p>
          <a:p>
            <a:pPr marL="0" indent="0">
              <a:buNone/>
            </a:pPr>
            <a:endParaRPr lang="es-CO" sz="1400" dirty="0"/>
          </a:p>
          <a:p>
            <a:pPr marL="0" indent="0">
              <a:buNone/>
            </a:pPr>
            <a:endParaRPr lang="es-CO" sz="1400" dirty="0" smtClean="0"/>
          </a:p>
          <a:p>
            <a:pPr marL="0" indent="0">
              <a:buNone/>
            </a:pPr>
            <a:endParaRPr lang="es-CO" sz="1400" b="1" dirty="0" smtClean="0"/>
          </a:p>
          <a:p>
            <a:pPr marL="0" indent="0">
              <a:buNone/>
            </a:pPr>
            <a:endParaRPr lang="es-CO" sz="1400" b="1" dirty="0" smtClean="0"/>
          </a:p>
        </p:txBody>
      </p:sp>
      <p:sp>
        <p:nvSpPr>
          <p:cNvPr id="7" name="6 Marcador de contenido"/>
          <p:cNvSpPr>
            <a:spLocks noGrp="1"/>
          </p:cNvSpPr>
          <p:nvPr>
            <p:ph sz="quarter" idx="4"/>
          </p:nvPr>
        </p:nvSpPr>
        <p:spPr>
          <a:xfrm>
            <a:off x="323528" y="1268760"/>
            <a:ext cx="8496943" cy="5589240"/>
          </a:xfrm>
        </p:spPr>
        <p:txBody>
          <a:bodyPr>
            <a:normAutofit fontScale="92500" lnSpcReduction="20000"/>
          </a:bodyPr>
          <a:lstStyle/>
          <a:p>
            <a:pPr marL="0" indent="0">
              <a:buNone/>
            </a:pPr>
            <a:r>
              <a:rPr lang="es-CO" sz="2600" b="1" dirty="0" smtClean="0">
                <a:solidFill>
                  <a:schemeClr val="tx1"/>
                </a:solidFill>
              </a:rPr>
              <a:t>Girasol:</a:t>
            </a:r>
          </a:p>
          <a:p>
            <a:pPr marL="0" indent="0">
              <a:buNone/>
            </a:pPr>
            <a:r>
              <a:rPr lang="es-CO" dirty="0" smtClean="0">
                <a:solidFill>
                  <a:schemeClr val="tx1"/>
                </a:solidFill>
              </a:rPr>
              <a:t>Es </a:t>
            </a:r>
            <a:r>
              <a:rPr lang="es-CO" dirty="0">
                <a:solidFill>
                  <a:schemeClr val="tx1"/>
                </a:solidFill>
              </a:rPr>
              <a:t>una planta herbácea de la familia de las asteráceas. Su nombre se refiere a que la flor gira según la posición del sol y a su formación, y el genérico es </a:t>
            </a:r>
            <a:r>
              <a:rPr lang="es-CO" dirty="0" err="1">
                <a:solidFill>
                  <a:schemeClr val="tx1"/>
                </a:solidFill>
              </a:rPr>
              <a:t>Helianthus</a:t>
            </a:r>
            <a:r>
              <a:rPr lang="es-CO" dirty="0">
                <a:solidFill>
                  <a:schemeClr val="tx1"/>
                </a:solidFill>
              </a:rPr>
              <a:t>, derivándose del griego Helios, es decir, sol, y </a:t>
            </a:r>
            <a:r>
              <a:rPr lang="es-CO" dirty="0" err="1">
                <a:solidFill>
                  <a:schemeClr val="tx1"/>
                </a:solidFill>
              </a:rPr>
              <a:t>Anthos</a:t>
            </a:r>
            <a:r>
              <a:rPr lang="es-CO" dirty="0">
                <a:solidFill>
                  <a:schemeClr val="tx1"/>
                </a:solidFill>
              </a:rPr>
              <a:t>, que significa flor. El girasol es nativo de América y data de 1000 A.C</a:t>
            </a:r>
            <a:r>
              <a:rPr lang="es-CO" dirty="0" smtClean="0">
                <a:solidFill>
                  <a:schemeClr val="tx1"/>
                </a:solidFill>
              </a:rPr>
              <a:t>.</a:t>
            </a:r>
          </a:p>
          <a:p>
            <a:pPr marL="0" indent="0">
              <a:buNone/>
            </a:pPr>
            <a:r>
              <a:rPr lang="es-CO" b="1" dirty="0">
                <a:solidFill>
                  <a:schemeClr val="tx1"/>
                </a:solidFill>
              </a:rPr>
              <a:t>Composición </a:t>
            </a:r>
            <a:r>
              <a:rPr lang="es-CO" b="1" dirty="0" smtClean="0">
                <a:solidFill>
                  <a:schemeClr val="tx1"/>
                </a:solidFill>
              </a:rPr>
              <a:t>nutricional del </a:t>
            </a:r>
            <a:r>
              <a:rPr lang="es-CO" b="1" dirty="0">
                <a:solidFill>
                  <a:schemeClr val="tx1"/>
                </a:solidFill>
              </a:rPr>
              <a:t>girasol </a:t>
            </a:r>
            <a:r>
              <a:rPr lang="es-CO" b="1" dirty="0" smtClean="0">
                <a:solidFill>
                  <a:schemeClr val="tx1"/>
                </a:solidFill>
              </a:rPr>
              <a:t>Germinado:</a:t>
            </a:r>
            <a:endParaRPr lang="es-CO" dirty="0" smtClean="0">
              <a:solidFill>
                <a:schemeClr val="tx1"/>
              </a:solidFill>
            </a:endParaRPr>
          </a:p>
          <a:p>
            <a:pPr marL="0" indent="0">
              <a:buNone/>
            </a:pPr>
            <a:endParaRPr lang="es-CO" dirty="0">
              <a:solidFill>
                <a:schemeClr val="tx1"/>
              </a:solidFill>
            </a:endParaRPr>
          </a:p>
          <a:p>
            <a:pPr marL="0" indent="0">
              <a:buNone/>
            </a:pPr>
            <a:endParaRPr lang="es-CO" dirty="0" smtClean="0">
              <a:solidFill>
                <a:schemeClr val="tx1"/>
              </a:solidFill>
            </a:endParaRPr>
          </a:p>
          <a:p>
            <a:pPr marL="0" indent="0">
              <a:buNone/>
            </a:pPr>
            <a:endParaRPr lang="es-CO" dirty="0" smtClean="0">
              <a:solidFill>
                <a:schemeClr val="tx1"/>
              </a:solidFill>
            </a:endParaRPr>
          </a:p>
          <a:p>
            <a:pPr marL="0" indent="0">
              <a:buNone/>
            </a:pPr>
            <a:endParaRPr lang="es-CO" dirty="0">
              <a:solidFill>
                <a:schemeClr val="tx1"/>
              </a:solidFill>
            </a:endParaRPr>
          </a:p>
          <a:p>
            <a:pPr marL="0" indent="0">
              <a:buNone/>
            </a:pPr>
            <a:endParaRPr lang="es-CO" dirty="0" smtClean="0">
              <a:solidFill>
                <a:schemeClr val="tx1"/>
              </a:solidFill>
            </a:endParaRPr>
          </a:p>
          <a:p>
            <a:pPr marL="0" indent="0">
              <a:buNone/>
            </a:pPr>
            <a:endParaRPr lang="es-CO" dirty="0">
              <a:solidFill>
                <a:schemeClr val="tx1"/>
              </a:solidFill>
            </a:endParaRPr>
          </a:p>
          <a:p>
            <a:pPr marL="0" indent="0">
              <a:buNone/>
            </a:pPr>
            <a:endParaRPr lang="es-CO" b="1" dirty="0" smtClean="0">
              <a:solidFill>
                <a:schemeClr val="tx1"/>
              </a:solidFill>
            </a:endParaRPr>
          </a:p>
          <a:p>
            <a:pPr marL="0" indent="0">
              <a:buNone/>
            </a:pPr>
            <a:r>
              <a:rPr lang="es-CO" b="1" dirty="0" smtClean="0">
                <a:solidFill>
                  <a:schemeClr val="tx1"/>
                </a:solidFill>
              </a:rPr>
              <a:t>Propiedades </a:t>
            </a:r>
            <a:r>
              <a:rPr lang="es-CO" b="1" dirty="0">
                <a:solidFill>
                  <a:schemeClr val="tx1"/>
                </a:solidFill>
              </a:rPr>
              <a:t>medicinales del girasol Germinado</a:t>
            </a:r>
            <a:r>
              <a:rPr lang="es-CO" b="1" dirty="0" smtClean="0">
                <a:solidFill>
                  <a:schemeClr val="tx1"/>
                </a:solidFill>
              </a:rPr>
              <a:t>:</a:t>
            </a:r>
          </a:p>
          <a:p>
            <a:pPr marL="0" indent="0">
              <a:buNone/>
            </a:pPr>
            <a:r>
              <a:rPr lang="es-CO" dirty="0">
                <a:solidFill>
                  <a:schemeClr val="tx1"/>
                </a:solidFill>
              </a:rPr>
              <a:t>R</a:t>
            </a:r>
            <a:r>
              <a:rPr lang="es-CO" dirty="0" smtClean="0">
                <a:solidFill>
                  <a:schemeClr val="tx1"/>
                </a:solidFill>
              </a:rPr>
              <a:t>ompen </a:t>
            </a:r>
            <a:r>
              <a:rPr lang="es-CO" dirty="0">
                <a:solidFill>
                  <a:schemeClr val="tx1"/>
                </a:solidFill>
              </a:rPr>
              <a:t>ácidos grasos y </a:t>
            </a:r>
            <a:r>
              <a:rPr lang="es-CO" dirty="0" smtClean="0">
                <a:solidFill>
                  <a:schemeClr val="tx1"/>
                </a:solidFill>
              </a:rPr>
              <a:t>conducen </a:t>
            </a:r>
            <a:r>
              <a:rPr lang="es-CO" dirty="0">
                <a:solidFill>
                  <a:schemeClr val="tx1"/>
                </a:solidFill>
              </a:rPr>
              <a:t>a una fácil </a:t>
            </a:r>
            <a:r>
              <a:rPr lang="es-CO" dirty="0" smtClean="0">
                <a:solidFill>
                  <a:schemeClr val="tx1"/>
                </a:solidFill>
              </a:rPr>
              <a:t>digestión</a:t>
            </a:r>
          </a:p>
          <a:p>
            <a:pPr marL="0" indent="0">
              <a:buNone/>
            </a:pPr>
            <a:r>
              <a:rPr lang="es-CO" dirty="0">
                <a:solidFill>
                  <a:schemeClr val="tx1"/>
                </a:solidFill>
              </a:rPr>
              <a:t>Anti-inflamatorio, </a:t>
            </a:r>
            <a:r>
              <a:rPr lang="es-CO" dirty="0" err="1">
                <a:solidFill>
                  <a:schemeClr val="tx1"/>
                </a:solidFill>
              </a:rPr>
              <a:t>antifatiga</a:t>
            </a:r>
            <a:r>
              <a:rPr lang="es-CO" dirty="0">
                <a:solidFill>
                  <a:schemeClr val="tx1"/>
                </a:solidFill>
              </a:rPr>
              <a:t>, antimicrobiana, </a:t>
            </a:r>
            <a:endParaRPr lang="es-CO" dirty="0" smtClean="0">
              <a:solidFill>
                <a:schemeClr val="tx1"/>
              </a:solidFill>
            </a:endParaRPr>
          </a:p>
          <a:p>
            <a:pPr marL="0" indent="0">
              <a:buNone/>
            </a:pPr>
            <a:r>
              <a:rPr lang="es-CO" dirty="0" smtClean="0">
                <a:solidFill>
                  <a:schemeClr val="tx1"/>
                </a:solidFill>
              </a:rPr>
              <a:t>antioxidante</a:t>
            </a:r>
            <a:r>
              <a:rPr lang="es-CO" dirty="0">
                <a:solidFill>
                  <a:schemeClr val="tx1"/>
                </a:solidFill>
              </a:rPr>
              <a:t>, diurético, expectorante, </a:t>
            </a:r>
            <a:endParaRPr lang="es-CO" dirty="0" smtClean="0">
              <a:solidFill>
                <a:schemeClr val="tx1"/>
              </a:solidFill>
            </a:endParaRPr>
          </a:p>
          <a:p>
            <a:pPr marL="0" indent="0">
              <a:buNone/>
            </a:pPr>
            <a:r>
              <a:rPr lang="es-CO" dirty="0" err="1" smtClean="0">
                <a:solidFill>
                  <a:schemeClr val="tx1"/>
                </a:solidFill>
              </a:rPr>
              <a:t>Galactagogue</a:t>
            </a:r>
            <a:r>
              <a:rPr lang="es-CO" dirty="0" smtClean="0">
                <a:solidFill>
                  <a:schemeClr val="tx1"/>
                </a:solidFill>
              </a:rPr>
              <a:t> (aumenta leche), </a:t>
            </a:r>
            <a:r>
              <a:rPr lang="es-CO" dirty="0" err="1" smtClean="0">
                <a:solidFill>
                  <a:schemeClr val="tx1"/>
                </a:solidFill>
              </a:rPr>
              <a:t>hipolipemiante</a:t>
            </a:r>
            <a:r>
              <a:rPr lang="es-CO" dirty="0" smtClean="0">
                <a:solidFill>
                  <a:schemeClr val="tx1"/>
                </a:solidFill>
              </a:rPr>
              <a:t> (disminuye niveles grasas en la  sangre), </a:t>
            </a:r>
            <a:r>
              <a:rPr lang="es-CO" dirty="0">
                <a:solidFill>
                  <a:schemeClr val="tx1"/>
                </a:solidFill>
              </a:rPr>
              <a:t>nutritivo, tónico.</a:t>
            </a: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8" name="7 Imagen" descr="C:\Documents and Settings\David Botero\Escritorio\ALINA\GERMINADOS\CURSO GERMINADOS\GIRASOL\DSC01337.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2996952"/>
            <a:ext cx="2510790" cy="1891665"/>
          </a:xfrm>
          <a:prstGeom prst="rect">
            <a:avLst/>
          </a:prstGeom>
          <a:noFill/>
          <a:ln w="9525">
            <a:noFill/>
            <a:miter lim="800000"/>
            <a:headEnd/>
            <a:tailEnd/>
          </a:ln>
        </p:spPr>
      </p:pic>
      <p:graphicFrame>
        <p:nvGraphicFramePr>
          <p:cNvPr id="2" name="1 Tabla"/>
          <p:cNvGraphicFramePr>
            <a:graphicFrameLocks noGrp="1"/>
          </p:cNvGraphicFramePr>
          <p:nvPr>
            <p:extLst>
              <p:ext uri="{D42A27DB-BD31-4B8C-83A1-F6EECF244321}">
                <p14:modId xmlns:p14="http://schemas.microsoft.com/office/powerpoint/2010/main" val="3837470104"/>
              </p:ext>
            </p:extLst>
          </p:nvPr>
        </p:nvGraphicFramePr>
        <p:xfrm>
          <a:off x="6673596" y="2492896"/>
          <a:ext cx="1800200" cy="3451225"/>
        </p:xfrm>
        <a:graphic>
          <a:graphicData uri="http://schemas.openxmlformats.org/drawingml/2006/table">
            <a:tbl>
              <a:tblPr firstRow="1" firstCol="1" bandRow="1">
                <a:tableStyleId>{5C22544A-7EE6-4342-B048-85BDC9FD1C3A}</a:tableStyleId>
              </a:tblPr>
              <a:tblGrid>
                <a:gridCol w="1800200"/>
              </a:tblGrid>
              <a:tr h="3451225">
                <a:tc>
                  <a:txBody>
                    <a:bodyPr/>
                    <a:lstStyle/>
                    <a:p>
                      <a:pPr algn="just">
                        <a:lnSpc>
                          <a:spcPct val="150000"/>
                        </a:lnSpc>
                        <a:spcAft>
                          <a:spcPts val="0"/>
                        </a:spcAft>
                      </a:pPr>
                      <a:r>
                        <a:rPr lang="es-CO" sz="700" dirty="0">
                          <a:effectLst/>
                        </a:rPr>
                        <a:t> </a:t>
                      </a:r>
                      <a:r>
                        <a:rPr lang="en-US" sz="1000" dirty="0" smtClean="0">
                          <a:effectLst/>
                        </a:rPr>
                        <a:t>NUTRITION </a:t>
                      </a:r>
                      <a:r>
                        <a:rPr lang="en-US" sz="1000" dirty="0">
                          <a:effectLst/>
                        </a:rPr>
                        <a:t>FACTS</a:t>
                      </a:r>
                      <a:endParaRPr lang="es-CO" sz="1000" dirty="0">
                        <a:effectLst/>
                      </a:endParaRPr>
                    </a:p>
                    <a:p>
                      <a:pPr algn="just">
                        <a:lnSpc>
                          <a:spcPct val="100000"/>
                        </a:lnSpc>
                        <a:spcAft>
                          <a:spcPts val="0"/>
                        </a:spcAft>
                      </a:pPr>
                      <a:r>
                        <a:rPr lang="en-US" sz="1000" dirty="0" smtClean="0">
                          <a:effectLst/>
                        </a:rPr>
                        <a:t>Serving Size 1 cup (85 g)</a:t>
                      </a:r>
                      <a:endParaRPr lang="es-CO" sz="1000" dirty="0" smtClean="0">
                        <a:effectLst/>
                      </a:endParaRPr>
                    </a:p>
                    <a:p>
                      <a:pPr algn="just">
                        <a:lnSpc>
                          <a:spcPct val="100000"/>
                        </a:lnSpc>
                        <a:spcAft>
                          <a:spcPts val="0"/>
                        </a:spcAft>
                      </a:pPr>
                      <a:r>
                        <a:rPr lang="en-US" sz="1000" dirty="0" smtClean="0">
                          <a:effectLst/>
                        </a:rPr>
                        <a:t>Servings 1</a:t>
                      </a:r>
                      <a:endParaRPr lang="es-CO" sz="1000" dirty="0" smtClean="0">
                        <a:effectLst/>
                      </a:endParaRPr>
                    </a:p>
                    <a:p>
                      <a:pPr algn="just">
                        <a:lnSpc>
                          <a:spcPct val="100000"/>
                        </a:lnSpc>
                        <a:spcAft>
                          <a:spcPts val="0"/>
                        </a:spcAft>
                      </a:pPr>
                      <a:r>
                        <a:rPr lang="en-US" sz="1000" dirty="0" smtClean="0">
                          <a:effectLst/>
                        </a:rPr>
                        <a:t>Amount per Serving</a:t>
                      </a:r>
                      <a:endParaRPr lang="es-CO" sz="1000" dirty="0" smtClean="0">
                        <a:effectLst/>
                      </a:endParaRPr>
                    </a:p>
                    <a:p>
                      <a:pPr algn="just">
                        <a:lnSpc>
                          <a:spcPct val="100000"/>
                        </a:lnSpc>
                        <a:spcAft>
                          <a:spcPts val="0"/>
                        </a:spcAft>
                      </a:pPr>
                      <a:r>
                        <a:rPr lang="en-US" sz="1000" dirty="0" smtClean="0">
                          <a:effectLst/>
                        </a:rPr>
                        <a:t>Calories 45          Fat </a:t>
                      </a:r>
                      <a:r>
                        <a:rPr lang="en-US" sz="1000" dirty="0" err="1" smtClean="0">
                          <a:effectLst/>
                        </a:rPr>
                        <a:t>cal</a:t>
                      </a:r>
                      <a:r>
                        <a:rPr lang="en-US" sz="1000" dirty="0" smtClean="0">
                          <a:effectLst/>
                        </a:rPr>
                        <a:t> 35</a:t>
                      </a:r>
                      <a:endParaRPr lang="es-CO" sz="1000" dirty="0" smtClean="0">
                        <a:effectLst/>
                      </a:endParaRPr>
                    </a:p>
                    <a:p>
                      <a:pPr algn="just">
                        <a:lnSpc>
                          <a:spcPct val="100000"/>
                        </a:lnSpc>
                        <a:spcAft>
                          <a:spcPts val="0"/>
                        </a:spcAft>
                      </a:pPr>
                      <a:r>
                        <a:rPr lang="en-US" sz="1000" dirty="0" smtClean="0">
                          <a:effectLst/>
                        </a:rPr>
                        <a:t>                          % Daily Value*</a:t>
                      </a:r>
                      <a:endParaRPr lang="es-CO" sz="1000" dirty="0" smtClean="0">
                        <a:effectLst/>
                      </a:endParaRPr>
                    </a:p>
                    <a:p>
                      <a:pPr algn="just">
                        <a:lnSpc>
                          <a:spcPct val="100000"/>
                        </a:lnSpc>
                        <a:spcAft>
                          <a:spcPts val="0"/>
                        </a:spcAft>
                      </a:pPr>
                      <a:r>
                        <a:rPr lang="en-US" sz="1000" dirty="0" smtClean="0">
                          <a:effectLst/>
                        </a:rPr>
                        <a:t>Total Fat 4g                     6%</a:t>
                      </a:r>
                      <a:endParaRPr lang="es-CO" sz="1000" dirty="0" smtClean="0">
                        <a:effectLst/>
                      </a:endParaRPr>
                    </a:p>
                    <a:p>
                      <a:pPr algn="just">
                        <a:lnSpc>
                          <a:spcPct val="100000"/>
                        </a:lnSpc>
                        <a:spcAft>
                          <a:spcPts val="0"/>
                        </a:spcAft>
                      </a:pPr>
                      <a:r>
                        <a:rPr lang="en-US" sz="1000" dirty="0" smtClean="0">
                          <a:effectLst/>
                        </a:rPr>
                        <a:t>   Saturated Fat 0g         0%</a:t>
                      </a:r>
                      <a:endParaRPr lang="es-CO" sz="1000" dirty="0" smtClean="0">
                        <a:effectLst/>
                      </a:endParaRPr>
                    </a:p>
                    <a:p>
                      <a:pPr algn="just">
                        <a:lnSpc>
                          <a:spcPct val="100000"/>
                        </a:lnSpc>
                        <a:spcAft>
                          <a:spcPts val="0"/>
                        </a:spcAft>
                      </a:pPr>
                      <a:r>
                        <a:rPr lang="en-US" sz="1000" dirty="0" smtClean="0">
                          <a:effectLst/>
                        </a:rPr>
                        <a:t>   Trans Fat 0g</a:t>
                      </a:r>
                      <a:endParaRPr lang="es-CO" sz="1000" dirty="0" smtClean="0">
                        <a:effectLst/>
                      </a:endParaRPr>
                    </a:p>
                    <a:p>
                      <a:pPr algn="just">
                        <a:lnSpc>
                          <a:spcPct val="100000"/>
                        </a:lnSpc>
                        <a:spcAft>
                          <a:spcPts val="0"/>
                        </a:spcAft>
                      </a:pPr>
                      <a:r>
                        <a:rPr lang="en-US" sz="1000" dirty="0" smtClean="0">
                          <a:effectLst/>
                        </a:rPr>
                        <a:t>Cholesterol </a:t>
                      </a:r>
                      <a:r>
                        <a:rPr lang="en-US" sz="1000" dirty="0">
                          <a:effectLst/>
                        </a:rPr>
                        <a:t>0mg        </a:t>
                      </a:r>
                      <a:r>
                        <a:rPr lang="en-US" sz="1000" dirty="0" smtClean="0">
                          <a:effectLst/>
                        </a:rPr>
                        <a:t>    </a:t>
                      </a:r>
                      <a:r>
                        <a:rPr lang="en-US" sz="1000" dirty="0">
                          <a:effectLst/>
                        </a:rPr>
                        <a:t>0%</a:t>
                      </a:r>
                      <a:endParaRPr lang="es-CO" sz="1000" dirty="0">
                        <a:effectLst/>
                      </a:endParaRPr>
                    </a:p>
                    <a:p>
                      <a:pPr algn="just">
                        <a:lnSpc>
                          <a:spcPct val="100000"/>
                        </a:lnSpc>
                        <a:spcAft>
                          <a:spcPts val="0"/>
                        </a:spcAft>
                      </a:pPr>
                      <a:r>
                        <a:rPr lang="en-US" sz="1000" dirty="0">
                          <a:effectLst/>
                        </a:rPr>
                        <a:t>Sodium 0mg              </a:t>
                      </a:r>
                      <a:r>
                        <a:rPr lang="en-US" sz="1000" dirty="0" smtClean="0">
                          <a:effectLst/>
                        </a:rPr>
                        <a:t>      </a:t>
                      </a:r>
                      <a:r>
                        <a:rPr lang="en-US" sz="1000" dirty="0">
                          <a:effectLst/>
                        </a:rPr>
                        <a:t>0%</a:t>
                      </a:r>
                      <a:endParaRPr lang="es-CO" sz="1000" dirty="0">
                        <a:effectLst/>
                      </a:endParaRPr>
                    </a:p>
                    <a:p>
                      <a:pPr algn="just">
                        <a:lnSpc>
                          <a:spcPct val="100000"/>
                        </a:lnSpc>
                        <a:spcAft>
                          <a:spcPts val="0"/>
                        </a:spcAft>
                      </a:pPr>
                      <a:r>
                        <a:rPr lang="en-US" sz="1000" dirty="0">
                          <a:effectLst/>
                        </a:rPr>
                        <a:t>Total Carb 2g             </a:t>
                      </a:r>
                      <a:r>
                        <a:rPr lang="en-US" sz="1000" dirty="0" smtClean="0">
                          <a:effectLst/>
                        </a:rPr>
                        <a:t>      </a:t>
                      </a:r>
                      <a:r>
                        <a:rPr lang="en-US" sz="1000" dirty="0">
                          <a:effectLst/>
                        </a:rPr>
                        <a:t>1%</a:t>
                      </a:r>
                      <a:endParaRPr lang="es-CO" sz="1000" dirty="0">
                        <a:effectLst/>
                      </a:endParaRPr>
                    </a:p>
                    <a:p>
                      <a:pPr algn="just">
                        <a:lnSpc>
                          <a:spcPct val="100000"/>
                        </a:lnSpc>
                        <a:spcAft>
                          <a:spcPts val="0"/>
                        </a:spcAft>
                      </a:pPr>
                      <a:r>
                        <a:rPr lang="en-US" sz="1000" dirty="0">
                          <a:effectLst/>
                        </a:rPr>
                        <a:t>   Dietary Fiber 1g     </a:t>
                      </a:r>
                      <a:r>
                        <a:rPr lang="en-US" sz="1000" dirty="0" smtClean="0">
                          <a:effectLst/>
                        </a:rPr>
                        <a:t>      </a:t>
                      </a:r>
                      <a:r>
                        <a:rPr lang="en-US" sz="1000" dirty="0">
                          <a:effectLst/>
                        </a:rPr>
                        <a:t>4%</a:t>
                      </a:r>
                      <a:endParaRPr lang="es-CO" sz="1000" dirty="0">
                        <a:effectLst/>
                      </a:endParaRPr>
                    </a:p>
                    <a:p>
                      <a:pPr algn="just">
                        <a:lnSpc>
                          <a:spcPct val="100000"/>
                        </a:lnSpc>
                        <a:spcAft>
                          <a:spcPts val="0"/>
                        </a:spcAft>
                      </a:pPr>
                      <a:r>
                        <a:rPr lang="en-US" sz="1000" dirty="0">
                          <a:effectLst/>
                        </a:rPr>
                        <a:t>   Sugars 0g</a:t>
                      </a:r>
                      <a:endParaRPr lang="es-CO" sz="1000" dirty="0">
                        <a:effectLst/>
                      </a:endParaRPr>
                    </a:p>
                    <a:p>
                      <a:pPr algn="just">
                        <a:lnSpc>
                          <a:spcPct val="100000"/>
                        </a:lnSpc>
                        <a:spcAft>
                          <a:spcPts val="0"/>
                        </a:spcAft>
                      </a:pPr>
                      <a:r>
                        <a:rPr lang="en-US" sz="1000" dirty="0">
                          <a:effectLst/>
                        </a:rPr>
                        <a:t>Protein 2g </a:t>
                      </a:r>
                      <a:endParaRPr lang="es-CO" sz="1000" dirty="0">
                        <a:effectLst/>
                      </a:endParaRPr>
                    </a:p>
                    <a:p>
                      <a:pPr algn="just">
                        <a:lnSpc>
                          <a:spcPct val="100000"/>
                        </a:lnSpc>
                        <a:spcAft>
                          <a:spcPts val="0"/>
                        </a:spcAft>
                      </a:pPr>
                      <a:r>
                        <a:rPr lang="en-US" sz="1000" dirty="0">
                          <a:effectLst/>
                        </a:rPr>
                        <a:t> </a:t>
                      </a:r>
                      <a:endParaRPr lang="es-CO" sz="1000" dirty="0">
                        <a:effectLst/>
                      </a:endParaRPr>
                    </a:p>
                    <a:p>
                      <a:pPr algn="just">
                        <a:lnSpc>
                          <a:spcPct val="100000"/>
                        </a:lnSpc>
                        <a:spcAft>
                          <a:spcPts val="0"/>
                        </a:spcAft>
                      </a:pPr>
                      <a:r>
                        <a:rPr lang="es-CO" sz="1000" dirty="0" err="1">
                          <a:effectLst/>
                        </a:rPr>
                        <a:t>Vitamin</a:t>
                      </a:r>
                      <a:r>
                        <a:rPr lang="es-CO" sz="1000" dirty="0">
                          <a:effectLst/>
                        </a:rPr>
                        <a:t> A 0%     </a:t>
                      </a:r>
                      <a:r>
                        <a:rPr lang="es-CO" sz="1000" dirty="0" err="1">
                          <a:effectLst/>
                        </a:rPr>
                        <a:t>Vitamin</a:t>
                      </a:r>
                      <a:r>
                        <a:rPr lang="es-CO" sz="1000" dirty="0">
                          <a:effectLst/>
                        </a:rPr>
                        <a:t> C 0%</a:t>
                      </a:r>
                    </a:p>
                    <a:p>
                      <a:pPr algn="just">
                        <a:lnSpc>
                          <a:spcPct val="100000"/>
                        </a:lnSpc>
                        <a:spcAft>
                          <a:spcPts val="0"/>
                        </a:spcAft>
                      </a:pPr>
                      <a:r>
                        <a:rPr lang="es-CO" sz="1000" dirty="0" err="1">
                          <a:effectLst/>
                        </a:rPr>
                        <a:t>Calcium</a:t>
                      </a:r>
                      <a:r>
                        <a:rPr lang="es-CO" sz="1000" dirty="0">
                          <a:effectLst/>
                        </a:rPr>
                        <a:t> 0%        </a:t>
                      </a:r>
                      <a:r>
                        <a:rPr lang="es-CO" sz="1000" dirty="0" err="1">
                          <a:effectLst/>
                        </a:rPr>
                        <a:t>Iron</a:t>
                      </a:r>
                      <a:r>
                        <a:rPr lang="es-CO" sz="1000" dirty="0">
                          <a:effectLst/>
                        </a:rPr>
                        <a:t> 4%</a:t>
                      </a:r>
                    </a:p>
                    <a:p>
                      <a:pPr algn="just">
                        <a:lnSpc>
                          <a:spcPct val="100000"/>
                        </a:lnSpc>
                        <a:spcAft>
                          <a:spcPts val="0"/>
                        </a:spcAft>
                      </a:pPr>
                      <a:endParaRPr lang="en-US" sz="1000" dirty="0" smtClean="0">
                        <a:effectLst/>
                      </a:endParaRPr>
                    </a:p>
                    <a:p>
                      <a:pPr algn="just">
                        <a:lnSpc>
                          <a:spcPct val="100000"/>
                        </a:lnSpc>
                        <a:spcAft>
                          <a:spcPts val="0"/>
                        </a:spcAft>
                      </a:pPr>
                      <a:r>
                        <a:rPr lang="en-US" sz="1000" dirty="0" smtClean="0">
                          <a:effectLst/>
                        </a:rPr>
                        <a:t>*</a:t>
                      </a:r>
                      <a:r>
                        <a:rPr lang="en-US" sz="1000" dirty="0">
                          <a:effectLst/>
                        </a:rPr>
                        <a:t>Percent Daily Values are base </a:t>
                      </a:r>
                      <a:endParaRPr lang="es-CO" sz="1000" dirty="0">
                        <a:effectLst/>
                      </a:endParaRPr>
                    </a:p>
                    <a:p>
                      <a:pPr algn="just">
                        <a:lnSpc>
                          <a:spcPct val="100000"/>
                        </a:lnSpc>
                        <a:spcAft>
                          <a:spcPts val="0"/>
                        </a:spcAft>
                      </a:pPr>
                      <a:r>
                        <a:rPr lang="en-US" sz="1000" dirty="0" smtClean="0">
                          <a:effectLst/>
                        </a:rPr>
                        <a:t>on a 2000 </a:t>
                      </a:r>
                      <a:r>
                        <a:rPr lang="en-US" sz="1000" dirty="0" err="1" smtClean="0">
                          <a:effectLst/>
                        </a:rPr>
                        <a:t>cal.diet</a:t>
                      </a:r>
                      <a:r>
                        <a:rPr lang="en-US" sz="1000" dirty="0" smtClean="0">
                          <a:effectLst/>
                        </a:rPr>
                        <a:t>   </a:t>
                      </a:r>
                      <a:endParaRPr lang="es-CO" sz="1000" dirty="0" smtClean="0">
                        <a:effectLst/>
                      </a:endParaRPr>
                    </a:p>
                    <a:p>
                      <a:pPr algn="just">
                        <a:spcAft>
                          <a:spcPts val="0"/>
                        </a:spcAft>
                      </a:pPr>
                      <a:r>
                        <a:rPr lang="en-US" sz="600" dirty="0" smtClean="0">
                          <a:effectLst/>
                        </a:rPr>
                        <a:t> </a:t>
                      </a:r>
                      <a:endParaRPr lang="es-CO" sz="600" dirty="0">
                        <a:effectLst/>
                        <a:latin typeface="Arial"/>
                        <a:ea typeface="Times New Roman"/>
                      </a:endParaRPr>
                    </a:p>
                  </a:txBody>
                  <a:tcPr marL="40870" marR="40870" marT="0" marB="0"/>
                </a:tc>
              </a:tr>
            </a:tbl>
          </a:graphicData>
        </a:graphic>
      </p:graphicFrame>
      <p:pic>
        <p:nvPicPr>
          <p:cNvPr id="9" name="8 Imagen" descr="D:\Germinados y otros\GERMINADOS\GIRASOL\GIRASOL\Girasol.JPG"/>
          <p:cNvPicPr/>
          <p:nvPr/>
        </p:nvPicPr>
        <p:blipFill rotWithShape="1">
          <a:blip r:embed="rId4">
            <a:extLst>
              <a:ext uri="{28A0092B-C50C-407E-A947-70E740481C1C}">
                <a14:useLocalDpi xmlns:a14="http://schemas.microsoft.com/office/drawing/2010/main" val="0"/>
              </a:ext>
            </a:extLst>
          </a:blip>
          <a:srcRect b="25000"/>
          <a:stretch/>
        </p:blipFill>
        <p:spPr bwMode="auto">
          <a:xfrm>
            <a:off x="3347864" y="3040192"/>
            <a:ext cx="2535163" cy="18484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0221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wipe(down)">
                                      <p:cBhvr>
                                        <p:cTn id="15" dur="500"/>
                                        <p:tgtEl>
                                          <p:spTgt spid="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wipe(down)">
                                      <p:cBhvr>
                                        <p:cTn id="20" dur="500"/>
                                        <p:tgtEl>
                                          <p:spTgt spid="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7">
                                            <p:txEl>
                                              <p:pRg st="10" end="10"/>
                                            </p:txEl>
                                          </p:spTgt>
                                        </p:tgtEl>
                                        <p:attrNameLst>
                                          <p:attrName>style.visibility</p:attrName>
                                        </p:attrNameLst>
                                      </p:cBhvr>
                                      <p:to>
                                        <p:strVal val="visible"/>
                                      </p:to>
                                    </p:set>
                                    <p:animEffect transition="in" filter="wipe(down)">
                                      <p:cBhvr>
                                        <p:cTn id="30" dur="500"/>
                                        <p:tgtEl>
                                          <p:spTgt spid="7">
                                            <p:txEl>
                                              <p:pRg st="10" end="10"/>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down)">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7">
                                            <p:txEl>
                                              <p:pRg st="11" end="11"/>
                                            </p:txEl>
                                          </p:spTgt>
                                        </p:tgtEl>
                                        <p:attrNameLst>
                                          <p:attrName>style.visibility</p:attrName>
                                        </p:attrNameLst>
                                      </p:cBhvr>
                                      <p:to>
                                        <p:strVal val="visible"/>
                                      </p:to>
                                    </p:set>
                                    <p:animEffect transition="in" filter="wipe(down)">
                                      <p:cBhvr>
                                        <p:cTn id="38" dur="500"/>
                                        <p:tgtEl>
                                          <p:spTgt spid="7">
                                            <p:txEl>
                                              <p:pRg st="11" end="1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7">
                                            <p:txEl>
                                              <p:pRg st="12" end="12"/>
                                            </p:txEl>
                                          </p:spTgt>
                                        </p:tgtEl>
                                        <p:attrNameLst>
                                          <p:attrName>style.visibility</p:attrName>
                                        </p:attrNameLst>
                                      </p:cBhvr>
                                      <p:to>
                                        <p:strVal val="visible"/>
                                      </p:to>
                                    </p:set>
                                    <p:animEffect transition="in" filter="wipe(down)">
                                      <p:cBhvr>
                                        <p:cTn id="43" dur="500"/>
                                        <p:tgtEl>
                                          <p:spTgt spid="7">
                                            <p:txEl>
                                              <p:pRg st="12" end="1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7">
                                            <p:txEl>
                                              <p:pRg st="13" end="13"/>
                                            </p:txEl>
                                          </p:spTgt>
                                        </p:tgtEl>
                                        <p:attrNameLst>
                                          <p:attrName>style.visibility</p:attrName>
                                        </p:attrNameLst>
                                      </p:cBhvr>
                                      <p:to>
                                        <p:strVal val="visible"/>
                                      </p:to>
                                    </p:set>
                                    <p:animEffect transition="in" filter="wipe(down)">
                                      <p:cBhvr>
                                        <p:cTn id="48" dur="500"/>
                                        <p:tgtEl>
                                          <p:spTgt spid="7">
                                            <p:txEl>
                                              <p:pRg st="13" end="1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7">
                                            <p:txEl>
                                              <p:pRg st="14" end="14"/>
                                            </p:txEl>
                                          </p:spTgt>
                                        </p:tgtEl>
                                        <p:attrNameLst>
                                          <p:attrName>style.visibility</p:attrName>
                                        </p:attrNameLst>
                                      </p:cBhvr>
                                      <p:to>
                                        <p:strVal val="visible"/>
                                      </p:to>
                                    </p:set>
                                    <p:animEffect transition="in" filter="wipe(down)">
                                      <p:cBhvr>
                                        <p:cTn id="53" dur="500"/>
                                        <p:tgtEl>
                                          <p:spTgt spid="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338328"/>
            <a:ext cx="9144000" cy="1002440"/>
          </a:xfrm>
        </p:spPr>
        <p:txBody>
          <a:bodyPr>
            <a:normAutofit/>
          </a:bodyPr>
          <a:lstStyle/>
          <a:p>
            <a:r>
              <a:rPr lang="es-CO" sz="1400" b="1" i="1" dirty="0"/>
              <a:t>FASE II  MANUAL TÉCNICO DE LOS GERMINADOS: Procesos de producción y aplicaciones en la alimentación y la salud</a:t>
            </a:r>
            <a:r>
              <a:rPr lang="es-CO" sz="1200" b="1" i="1" dirty="0" smtClean="0"/>
              <a:t/>
            </a:r>
            <a:br>
              <a:rPr lang="es-CO" sz="1200" b="1" i="1" dirty="0" smtClean="0"/>
            </a:br>
            <a:r>
              <a:rPr lang="es-CO" sz="1600" b="1" dirty="0" smtClean="0">
                <a:solidFill>
                  <a:schemeClr val="tx1"/>
                </a:solidFill>
              </a:rPr>
              <a:t>NUTRIENTES</a:t>
            </a:r>
            <a:r>
              <a:rPr lang="es-CO" sz="1600" b="1" dirty="0">
                <a:solidFill>
                  <a:schemeClr val="tx1"/>
                </a:solidFill>
              </a:rPr>
              <a:t>, PROPIEDADES MEDICINALES Y PROCESOS DE PRODUCCION</a:t>
            </a:r>
            <a:r>
              <a:rPr lang="es-CO" sz="1600" dirty="0">
                <a:solidFill>
                  <a:schemeClr val="tx1"/>
                </a:solidFill>
              </a:rPr>
              <a:t> </a:t>
            </a:r>
            <a:r>
              <a:rPr lang="es-CO" sz="1600" b="1" dirty="0">
                <a:solidFill>
                  <a:schemeClr val="tx1"/>
                </a:solidFill>
              </a:rPr>
              <a:t>PARA </a:t>
            </a:r>
            <a:r>
              <a:rPr lang="es-CO" sz="1600" b="1" dirty="0" smtClean="0">
                <a:solidFill>
                  <a:schemeClr val="tx1"/>
                </a:solidFill>
              </a:rPr>
              <a:t>GERMINAR</a:t>
            </a:r>
            <a:br>
              <a:rPr lang="es-CO" sz="1600" b="1" dirty="0" smtClean="0">
                <a:solidFill>
                  <a:schemeClr val="tx1"/>
                </a:solidFill>
              </a:rPr>
            </a:br>
            <a:r>
              <a:rPr lang="es-CO" sz="1600" b="1" dirty="0" smtClean="0">
                <a:solidFill>
                  <a:schemeClr val="tx1"/>
                </a:solidFill>
              </a:rPr>
              <a:t> </a:t>
            </a:r>
            <a:r>
              <a:rPr lang="es-CO" sz="1600" b="1" dirty="0">
                <a:solidFill>
                  <a:schemeClr val="tx1"/>
                </a:solidFill>
              </a:rPr>
              <a:t>BROCOLI, GIRASOL, LENTEJA Y </a:t>
            </a:r>
            <a:r>
              <a:rPr lang="es-CO" sz="1600" b="1" dirty="0" smtClean="0">
                <a:solidFill>
                  <a:schemeClr val="tx1"/>
                </a:solidFill>
              </a:rPr>
              <a:t>TRIGO</a:t>
            </a:r>
            <a:endParaRPr lang="es-CO" sz="1600" b="1" i="1" dirty="0">
              <a:solidFill>
                <a:schemeClr val="tx1"/>
              </a:solidFill>
            </a:endParaRPr>
          </a:p>
        </p:txBody>
      </p:sp>
      <p:sp>
        <p:nvSpPr>
          <p:cNvPr id="6" name="5 Marcador de contenido"/>
          <p:cNvSpPr>
            <a:spLocks noGrp="1"/>
          </p:cNvSpPr>
          <p:nvPr>
            <p:ph sz="half" idx="2"/>
          </p:nvPr>
        </p:nvSpPr>
        <p:spPr>
          <a:xfrm>
            <a:off x="251520" y="1916832"/>
            <a:ext cx="4320480" cy="4608512"/>
          </a:xfrm>
        </p:spPr>
        <p:txBody>
          <a:bodyPr>
            <a:normAutofit/>
          </a:bodyPr>
          <a:lstStyle/>
          <a:p>
            <a:pPr marL="0" indent="0">
              <a:buNone/>
            </a:pPr>
            <a:endParaRPr lang="es-CO" sz="1400" b="1" dirty="0" smtClean="0"/>
          </a:p>
          <a:p>
            <a:pPr marL="0" indent="0">
              <a:buNone/>
            </a:pPr>
            <a:endParaRPr lang="es-CO" sz="1400" dirty="0" smtClean="0"/>
          </a:p>
          <a:p>
            <a:pPr marL="0" indent="0">
              <a:buNone/>
            </a:pPr>
            <a:endParaRPr lang="es-CO" sz="1400" dirty="0"/>
          </a:p>
          <a:p>
            <a:pPr marL="0" indent="0">
              <a:buNone/>
            </a:pPr>
            <a:endParaRPr lang="es-CO" sz="1400" dirty="0" smtClean="0"/>
          </a:p>
          <a:p>
            <a:pPr marL="0" indent="0">
              <a:buNone/>
            </a:pPr>
            <a:endParaRPr lang="es-CO" sz="1400" b="1" dirty="0" smtClean="0"/>
          </a:p>
          <a:p>
            <a:pPr marL="0" indent="0">
              <a:buNone/>
            </a:pPr>
            <a:endParaRPr lang="es-CO" sz="1400" b="1" dirty="0" smtClean="0"/>
          </a:p>
        </p:txBody>
      </p:sp>
      <p:sp>
        <p:nvSpPr>
          <p:cNvPr id="7" name="6 Marcador de contenido"/>
          <p:cNvSpPr>
            <a:spLocks noGrp="1"/>
          </p:cNvSpPr>
          <p:nvPr>
            <p:ph sz="quarter" idx="4"/>
          </p:nvPr>
        </p:nvSpPr>
        <p:spPr>
          <a:xfrm>
            <a:off x="179512" y="1268760"/>
            <a:ext cx="8964488" cy="5589240"/>
          </a:xfrm>
        </p:spPr>
        <p:txBody>
          <a:bodyPr>
            <a:normAutofit/>
          </a:bodyPr>
          <a:lstStyle/>
          <a:p>
            <a:pPr marL="0" indent="0">
              <a:buNone/>
            </a:pPr>
            <a:r>
              <a:rPr lang="es-CO" sz="2400" b="1" dirty="0">
                <a:solidFill>
                  <a:schemeClr val="tx1"/>
                </a:solidFill>
              </a:rPr>
              <a:t>Procesos para Germinar el </a:t>
            </a:r>
            <a:r>
              <a:rPr lang="es-CO" sz="2400" b="1" dirty="0" smtClean="0">
                <a:solidFill>
                  <a:schemeClr val="tx1"/>
                </a:solidFill>
              </a:rPr>
              <a:t>girasol</a:t>
            </a:r>
          </a:p>
          <a:p>
            <a:pPr marL="0" indent="0">
              <a:buNone/>
            </a:pPr>
            <a:r>
              <a:rPr lang="es-CO" b="1" dirty="0">
                <a:solidFill>
                  <a:schemeClr val="tx1"/>
                </a:solidFill>
              </a:rPr>
              <a:t>Proceso en </a:t>
            </a:r>
            <a:r>
              <a:rPr lang="es-CO" b="1" dirty="0" smtClean="0">
                <a:solidFill>
                  <a:schemeClr val="tx1"/>
                </a:solidFill>
              </a:rPr>
              <a:t>frasco:</a:t>
            </a:r>
          </a:p>
          <a:p>
            <a:pPr marL="457200" indent="-457200">
              <a:buAutoNum type="arabicPeriod"/>
            </a:pPr>
            <a:r>
              <a:rPr lang="es-CO" dirty="0" smtClean="0">
                <a:solidFill>
                  <a:schemeClr val="tx1"/>
                </a:solidFill>
              </a:rPr>
              <a:t>Seleccionar la semilla</a:t>
            </a:r>
          </a:p>
          <a:p>
            <a:pPr marL="457200" indent="-457200">
              <a:buAutoNum type="arabicPeriod"/>
            </a:pPr>
            <a:r>
              <a:rPr lang="es-CO" dirty="0" smtClean="0">
                <a:solidFill>
                  <a:schemeClr val="tx1"/>
                </a:solidFill>
              </a:rPr>
              <a:t>Lavarla y dejarla en remojo (10 horas)</a:t>
            </a:r>
          </a:p>
          <a:p>
            <a:pPr marL="457200" indent="-457200">
              <a:buAutoNum type="arabicPeriod"/>
            </a:pPr>
            <a:r>
              <a:rPr lang="es-CO" dirty="0" smtClean="0">
                <a:solidFill>
                  <a:schemeClr val="tx1"/>
                </a:solidFill>
              </a:rPr>
              <a:t>Colocar el frasco a 45°</a:t>
            </a:r>
          </a:p>
          <a:p>
            <a:pPr marL="457200" indent="-457200">
              <a:buAutoNum type="arabicPeriod"/>
            </a:pPr>
            <a:r>
              <a:rPr lang="es-CO" dirty="0" smtClean="0">
                <a:solidFill>
                  <a:schemeClr val="tx1"/>
                </a:solidFill>
              </a:rPr>
              <a:t>Enjuagar 2 o 3 veces al día y volver a la</a:t>
            </a:r>
          </a:p>
          <a:p>
            <a:pPr marL="0" indent="0">
              <a:buNone/>
            </a:pPr>
            <a:r>
              <a:rPr lang="es-CO" dirty="0">
                <a:solidFill>
                  <a:schemeClr val="tx1"/>
                </a:solidFill>
              </a:rPr>
              <a:t> </a:t>
            </a:r>
            <a:r>
              <a:rPr lang="es-CO" dirty="0" smtClean="0">
                <a:solidFill>
                  <a:schemeClr val="tx1"/>
                </a:solidFill>
              </a:rPr>
              <a:t>       posición de 45°</a:t>
            </a:r>
            <a:endParaRPr lang="es-CO" b="1" dirty="0" smtClean="0">
              <a:solidFill>
                <a:schemeClr val="tx1"/>
              </a:solidFill>
            </a:endParaRPr>
          </a:p>
          <a:p>
            <a:pPr marL="0" indent="0">
              <a:buNone/>
            </a:pPr>
            <a:r>
              <a:rPr lang="es-CO" b="1" dirty="0" smtClean="0">
                <a:solidFill>
                  <a:schemeClr val="tx1"/>
                </a:solidFill>
              </a:rPr>
              <a:t>Proceso </a:t>
            </a:r>
            <a:r>
              <a:rPr lang="es-CO" b="1" dirty="0">
                <a:solidFill>
                  <a:schemeClr val="tx1"/>
                </a:solidFill>
              </a:rPr>
              <a:t>de siembra en </a:t>
            </a:r>
            <a:r>
              <a:rPr lang="es-CO" b="1" dirty="0" smtClean="0">
                <a:solidFill>
                  <a:schemeClr val="tx1"/>
                </a:solidFill>
              </a:rPr>
              <a:t>tierra:</a:t>
            </a:r>
          </a:p>
          <a:p>
            <a:pPr marL="0" indent="0">
              <a:buNone/>
            </a:pPr>
            <a:endParaRPr lang="es-CO"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0" name="9 Imagen" descr="D:\Germinados y otros\GERMINADOS\GIRASOL\GIRASOL\Remojo girasol.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499" y="1273668"/>
            <a:ext cx="1224136" cy="1512168"/>
          </a:xfrm>
          <a:prstGeom prst="rect">
            <a:avLst/>
          </a:prstGeom>
          <a:noFill/>
          <a:ln>
            <a:noFill/>
          </a:ln>
        </p:spPr>
      </p:pic>
      <p:pic>
        <p:nvPicPr>
          <p:cNvPr id="11" name="10 Imagen" descr="D:\Germinados y otros\GERMINADOS\GIRASOL\GIRASOL\DSC0133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1528" y="1263584"/>
            <a:ext cx="1224136" cy="1539603"/>
          </a:xfrm>
          <a:prstGeom prst="rect">
            <a:avLst/>
          </a:prstGeom>
          <a:noFill/>
          <a:ln>
            <a:noFill/>
          </a:ln>
        </p:spPr>
      </p:pic>
      <p:pic>
        <p:nvPicPr>
          <p:cNvPr id="13" name="Picture 1" descr="C:\Documents and Settings\Vortex\My Documents\My Pictures\100OLYMP\P8150645.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554" y="1484784"/>
            <a:ext cx="1504318" cy="1212145"/>
          </a:xfrm>
          <a:prstGeom prst="rect">
            <a:avLst/>
          </a:prstGeom>
          <a:noFill/>
          <a:ln w="9525">
            <a:noFill/>
            <a:miter lim="800000"/>
            <a:headEnd/>
            <a:tailEnd/>
          </a:ln>
        </p:spPr>
      </p:pic>
      <p:pic>
        <p:nvPicPr>
          <p:cNvPr id="14" name="Picture 8" descr="C:\Documents and Settings\Vortex\My Documents\My Pictures\100OLYMP\P8150652.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59729" y="2854368"/>
            <a:ext cx="1224135" cy="1510736"/>
          </a:xfrm>
          <a:prstGeom prst="rect">
            <a:avLst/>
          </a:prstGeom>
          <a:noFill/>
          <a:ln w="9525">
            <a:noFill/>
            <a:miter lim="800000"/>
            <a:headEnd/>
            <a:tailEnd/>
          </a:ln>
        </p:spPr>
      </p:pic>
      <p:pic>
        <p:nvPicPr>
          <p:cNvPr id="15" name="Picture 3" descr="C:\Documents and Settings\Vortex\My Documents\My Pictures\100OLYMP\P8120617.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75486" y="2854368"/>
            <a:ext cx="1224136" cy="1510736"/>
          </a:xfrm>
          <a:prstGeom prst="rect">
            <a:avLst/>
          </a:prstGeom>
          <a:noFill/>
          <a:ln w="9525">
            <a:noFill/>
            <a:miter lim="800000"/>
            <a:headEnd/>
            <a:tailEnd/>
          </a:ln>
        </p:spPr>
      </p:pic>
      <p:pic>
        <p:nvPicPr>
          <p:cNvPr id="16" name="15 Imagen" descr="C:\Documents and Settings\David Botero\Escritorio\ALINA\GERMINADOS\CURSO GERMINADOS\FOTOS TRIGO\DSC01208.JPG"/>
          <p:cNvPicPr/>
          <p:nvPr/>
        </p:nvPicPr>
        <p:blipFill>
          <a:blip r:embed="rId8" cstate="print">
            <a:extLst>
              <a:ext uri="{28A0092B-C50C-407E-A947-70E740481C1C}">
                <a14:useLocalDpi xmlns:a14="http://schemas.microsoft.com/office/drawing/2010/main" val="0"/>
              </a:ext>
            </a:extLst>
          </a:blip>
          <a:srcRect t="6250" b="30357"/>
          <a:stretch>
            <a:fillRect/>
          </a:stretch>
        </p:blipFill>
        <p:spPr bwMode="auto">
          <a:xfrm>
            <a:off x="251520" y="4365104"/>
            <a:ext cx="1656184" cy="1008112"/>
          </a:xfrm>
          <a:prstGeom prst="rect">
            <a:avLst/>
          </a:prstGeom>
          <a:noFill/>
          <a:ln w="9525">
            <a:noFill/>
            <a:miter lim="800000"/>
            <a:headEnd/>
            <a:tailEnd/>
          </a:ln>
        </p:spPr>
      </p:pic>
      <p:pic>
        <p:nvPicPr>
          <p:cNvPr id="17" name="Picture 4" descr="C:\Documents and Settings\Vortex\My Documents\My Pictures\100OLYMP\P8120623.JPG"/>
          <p:cNvPicPr/>
          <p:nvPr/>
        </p:nvPicPr>
        <p:blipFill>
          <a:blip r:embed="rId9" cstate="print"/>
          <a:srcRect/>
          <a:stretch>
            <a:fillRect/>
          </a:stretch>
        </p:blipFill>
        <p:spPr bwMode="auto">
          <a:xfrm>
            <a:off x="1995736" y="4365104"/>
            <a:ext cx="1584176" cy="1008112"/>
          </a:xfrm>
          <a:prstGeom prst="rect">
            <a:avLst/>
          </a:prstGeom>
          <a:noFill/>
          <a:ln w="9525">
            <a:noFill/>
            <a:miter lim="800000"/>
            <a:headEnd/>
            <a:tailEnd/>
          </a:ln>
        </p:spPr>
      </p:pic>
      <p:pic>
        <p:nvPicPr>
          <p:cNvPr id="19" name="Picture 6" descr="C:\Documents and Settings\Vortex\My Documents\My Pictures\100OLYMP\P8120633.JP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18383" y="4365104"/>
            <a:ext cx="1656184" cy="1080119"/>
          </a:xfrm>
          <a:prstGeom prst="rect">
            <a:avLst/>
          </a:prstGeom>
          <a:noFill/>
          <a:ln w="9525">
            <a:noFill/>
            <a:miter lim="800000"/>
            <a:headEnd/>
            <a:tailEnd/>
          </a:ln>
        </p:spPr>
      </p:pic>
      <p:pic>
        <p:nvPicPr>
          <p:cNvPr id="20" name="Picture 7" descr="C:\Documents and Settings\Vortex\My Documents\My Pictures\100OLYMP\P8120637.JPG"/>
          <p:cNvPicPr/>
          <p:nvPr/>
        </p:nvPicPr>
        <p:blipFill rotWithShape="1">
          <a:blip r:embed="rId11" cstate="print">
            <a:extLst>
              <a:ext uri="{28A0092B-C50C-407E-A947-70E740481C1C}">
                <a14:useLocalDpi xmlns:a14="http://schemas.microsoft.com/office/drawing/2010/main" val="0"/>
              </a:ext>
            </a:extLst>
          </a:blip>
          <a:srcRect b="18367"/>
          <a:stretch/>
        </p:blipFill>
        <p:spPr bwMode="auto">
          <a:xfrm>
            <a:off x="251520" y="5517232"/>
            <a:ext cx="1806802" cy="1080119"/>
          </a:xfrm>
          <a:prstGeom prst="rect">
            <a:avLst/>
          </a:prstGeom>
          <a:noFill/>
          <a:ln>
            <a:noFill/>
          </a:ln>
          <a:extLst>
            <a:ext uri="{53640926-AAD7-44D8-BBD7-CCE9431645EC}">
              <a14:shadowObscured xmlns:a14="http://schemas.microsoft.com/office/drawing/2010/main"/>
            </a:ext>
          </a:extLst>
        </p:spPr>
      </p:pic>
      <p:pic>
        <p:nvPicPr>
          <p:cNvPr id="21" name="Picture 9" descr="C:\Documents and Settings\Vortex\My Documents\My Pictures\100OLYMP\P8140638.JPG"/>
          <p:cNvPicPr/>
          <p:nvPr/>
        </p:nvPicPr>
        <p:blipFill rotWithShape="1">
          <a:blip r:embed="rId12" cstate="print"/>
          <a:srcRect t="11236" b="13484"/>
          <a:stretch/>
        </p:blipFill>
        <p:spPr bwMode="auto">
          <a:xfrm>
            <a:off x="2225299" y="5505957"/>
            <a:ext cx="1833043" cy="1080119"/>
          </a:xfrm>
          <a:prstGeom prst="rect">
            <a:avLst/>
          </a:prstGeom>
          <a:noFill/>
          <a:ln>
            <a:noFill/>
          </a:ln>
          <a:extLst>
            <a:ext uri="{53640926-AAD7-44D8-BBD7-CCE9431645EC}">
              <a14:shadowObscured xmlns:a14="http://schemas.microsoft.com/office/drawing/2010/main"/>
            </a:ext>
          </a:extLst>
        </p:spPr>
      </p:pic>
      <p:pic>
        <p:nvPicPr>
          <p:cNvPr id="22" name="21 Imagen" descr="D:\Germinados y otros\GERMINADOS\GIRASOL\P9210778.JPG"/>
          <p:cNvPicPr/>
          <p:nvPr/>
        </p:nvPicPr>
        <p:blipFill rotWithShape="1">
          <a:blip r:embed="rId13" cstate="print">
            <a:extLst>
              <a:ext uri="{28A0092B-C50C-407E-A947-70E740481C1C}">
                <a14:useLocalDpi xmlns:a14="http://schemas.microsoft.com/office/drawing/2010/main" val="0"/>
              </a:ext>
            </a:extLst>
          </a:blip>
          <a:srcRect t="9121" b="6507"/>
          <a:stretch/>
        </p:blipFill>
        <p:spPr bwMode="auto">
          <a:xfrm>
            <a:off x="4162018" y="5517232"/>
            <a:ext cx="1840796" cy="1080119"/>
          </a:xfrm>
          <a:prstGeom prst="rect">
            <a:avLst/>
          </a:prstGeom>
          <a:noFill/>
          <a:ln>
            <a:noFill/>
          </a:ln>
          <a:extLst>
            <a:ext uri="{53640926-AAD7-44D8-BBD7-CCE9431645EC}">
              <a14:shadowObscured xmlns:a14="http://schemas.microsoft.com/office/drawing/2010/main"/>
            </a:ext>
          </a:extLst>
        </p:spPr>
      </p:pic>
      <p:pic>
        <p:nvPicPr>
          <p:cNvPr id="23" name="Picture 5" descr="C:\Documents and Settings\Vortex\Desktop\Beatriz Alina Botero (G)\GERMINADOS\GIRASOL\Girasol Germinado 2.JPG"/>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071752" y="4905163"/>
            <a:ext cx="1092536" cy="1706252"/>
          </a:xfrm>
          <a:prstGeom prst="rect">
            <a:avLst/>
          </a:prstGeom>
          <a:noFill/>
          <a:ln w="9525">
            <a:noFill/>
            <a:miter lim="800000"/>
            <a:headEnd/>
            <a:tailEnd/>
          </a:ln>
        </p:spPr>
      </p:pic>
      <p:pic>
        <p:nvPicPr>
          <p:cNvPr id="24" name="23 Imagen" descr="D:\Germinados y otros\GERMINADOS\GIRASOL\P9070756.JPG"/>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85664" y="5157192"/>
            <a:ext cx="1706208" cy="1468333"/>
          </a:xfrm>
          <a:prstGeom prst="rect">
            <a:avLst/>
          </a:prstGeom>
          <a:noFill/>
          <a:ln>
            <a:noFill/>
          </a:ln>
        </p:spPr>
      </p:pic>
    </p:spTree>
    <p:extLst>
      <p:ext uri="{BB962C8B-B14F-4D97-AF65-F5344CB8AC3E}">
        <p14:creationId xmlns:p14="http://schemas.microsoft.com/office/powerpoint/2010/main" val="301642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down)">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down)">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down)">
                                      <p:cBhvr>
                                        <p:cTn id="22" dur="500"/>
                                        <p:tgtEl>
                                          <p:spTgt spid="7">
                                            <p:txEl>
                                              <p:pRg st="3" end="3"/>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Effect transition="in" filter="wipe(down)">
                                      <p:cBhvr>
                                        <p:cTn id="40" dur="500"/>
                                        <p:tgtEl>
                                          <p:spTgt spid="7">
                                            <p:txEl>
                                              <p:pRg st="4" end="4"/>
                                            </p:txEl>
                                          </p:spTgt>
                                        </p:tgtEl>
                                      </p:cBhvr>
                                    </p:animEffect>
                                  </p:childTnLst>
                                </p:cTn>
                              </p:par>
                              <p:par>
                                <p:cTn id="41" presetID="22" presetClass="entr" presetSubtype="4"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7">
                                            <p:txEl>
                                              <p:pRg st="5" end="5"/>
                                            </p:txEl>
                                          </p:spTgt>
                                        </p:tgtEl>
                                        <p:attrNameLst>
                                          <p:attrName>style.visibility</p:attrName>
                                        </p:attrNameLst>
                                      </p:cBhvr>
                                      <p:to>
                                        <p:strVal val="visible"/>
                                      </p:to>
                                    </p:set>
                                    <p:animEffect transition="in" filter="wipe(down)">
                                      <p:cBhvr>
                                        <p:cTn id="48" dur="500"/>
                                        <p:tgtEl>
                                          <p:spTgt spid="7">
                                            <p:txEl>
                                              <p:pRg st="5" end="5"/>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7">
                                            <p:txEl>
                                              <p:pRg st="6" end="6"/>
                                            </p:txEl>
                                          </p:spTgt>
                                        </p:tgtEl>
                                        <p:attrNameLst>
                                          <p:attrName>style.visibility</p:attrName>
                                        </p:attrNameLst>
                                      </p:cBhvr>
                                      <p:to>
                                        <p:strVal val="visible"/>
                                      </p:to>
                                    </p:set>
                                    <p:animEffect transition="in" filter="wipe(down)">
                                      <p:cBhvr>
                                        <p:cTn id="53" dur="500"/>
                                        <p:tgtEl>
                                          <p:spTgt spid="7">
                                            <p:txEl>
                                              <p:pRg st="6" end="6"/>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down)">
                                      <p:cBhvr>
                                        <p:cTn id="58" dur="5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7">
                                            <p:txEl>
                                              <p:pRg st="7" end="7"/>
                                            </p:txEl>
                                          </p:spTgt>
                                        </p:tgtEl>
                                        <p:attrNameLst>
                                          <p:attrName>style.visibility</p:attrName>
                                        </p:attrNameLst>
                                      </p:cBhvr>
                                      <p:to>
                                        <p:strVal val="visible"/>
                                      </p:to>
                                    </p:set>
                                    <p:animEffect transition="in" filter="wipe(down)">
                                      <p:cBhvr>
                                        <p:cTn id="63" dur="500"/>
                                        <p:tgtEl>
                                          <p:spTgt spid="7">
                                            <p:txEl>
                                              <p:pRg st="7" end="7"/>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down)">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down)">
                                      <p:cBhvr>
                                        <p:cTn id="73" dur="500"/>
                                        <p:tgtEl>
                                          <p:spTgt spid="17"/>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nodeType="click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500"/>
                                        <p:tgtEl>
                                          <p:spTgt spid="19"/>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nodeType="click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wipe(down)">
                                      <p:cBhvr>
                                        <p:cTn id="83" dur="500"/>
                                        <p:tgtEl>
                                          <p:spTgt spid="2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wipe(down)">
                                      <p:cBhvr>
                                        <p:cTn id="88" dur="500"/>
                                        <p:tgtEl>
                                          <p:spTgt spid="2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nodeType="click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down)">
                                      <p:cBhvr>
                                        <p:cTn id="93" dur="500"/>
                                        <p:tgtEl>
                                          <p:spTgt spid="22"/>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wipe(down)">
                                      <p:cBhvr>
                                        <p:cTn id="98" dur="500"/>
                                        <p:tgtEl>
                                          <p:spTgt spid="23"/>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nodeType="click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down)">
                                      <p:cBhvr>
                                        <p:cTn id="10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0"/>
            <a:ext cx="9036496" cy="1152798"/>
          </a:xfrm>
        </p:spPr>
        <p:txBody>
          <a:bodyPr>
            <a:normAutofit/>
          </a:bodyPr>
          <a:lstStyle/>
          <a:p>
            <a:r>
              <a:rPr lang="es-CO" sz="1400" b="1" i="1" dirty="0"/>
              <a:t>FASE II  MANUAL TÉCNICO DE LOS GERMINADOS: Procesos de producción y aplicaciones en la alimentación y la salud</a:t>
            </a:r>
            <a:r>
              <a:rPr lang="es-CO" sz="1200" b="1" i="1" dirty="0" smtClean="0"/>
              <a:t/>
            </a:r>
            <a:br>
              <a:rPr lang="es-CO" sz="1200" b="1" i="1" dirty="0" smtClean="0"/>
            </a:br>
            <a:r>
              <a:rPr lang="es-CO" sz="1600" b="1" dirty="0" smtClean="0">
                <a:solidFill>
                  <a:schemeClr val="tx1"/>
                </a:solidFill>
              </a:rPr>
              <a:t>NUTRIENTES</a:t>
            </a:r>
            <a:r>
              <a:rPr lang="es-CO" sz="1600" b="1" dirty="0">
                <a:solidFill>
                  <a:schemeClr val="tx1"/>
                </a:solidFill>
              </a:rPr>
              <a:t>, PROPIEDADES MEDICINALES Y PROCESOS DE PRODUCCION</a:t>
            </a:r>
            <a:r>
              <a:rPr lang="es-CO" sz="1600" dirty="0">
                <a:solidFill>
                  <a:schemeClr val="tx1"/>
                </a:solidFill>
              </a:rPr>
              <a:t> </a:t>
            </a:r>
            <a:r>
              <a:rPr lang="es-CO" sz="1600" b="1" dirty="0">
                <a:solidFill>
                  <a:schemeClr val="tx1"/>
                </a:solidFill>
              </a:rPr>
              <a:t>PARA GERMINAR </a:t>
            </a:r>
            <a:r>
              <a:rPr lang="es-CO" sz="1600" b="1" dirty="0" smtClean="0">
                <a:solidFill>
                  <a:schemeClr val="tx1"/>
                </a:solidFill>
              </a:rPr>
              <a:t/>
            </a:r>
            <a:br>
              <a:rPr lang="es-CO" sz="1600" b="1" dirty="0" smtClean="0">
                <a:solidFill>
                  <a:schemeClr val="tx1"/>
                </a:solidFill>
              </a:rPr>
            </a:br>
            <a:r>
              <a:rPr lang="es-CO" sz="1600" b="1" dirty="0" smtClean="0">
                <a:solidFill>
                  <a:schemeClr val="tx1"/>
                </a:solidFill>
              </a:rPr>
              <a:t>BROCOLI</a:t>
            </a:r>
            <a:r>
              <a:rPr lang="es-CO" sz="1600" b="1" dirty="0">
                <a:solidFill>
                  <a:schemeClr val="tx1"/>
                </a:solidFill>
              </a:rPr>
              <a:t>, GIRASOL, LENTEJA Y </a:t>
            </a:r>
            <a:r>
              <a:rPr lang="es-CO" sz="1600" b="1" dirty="0" smtClean="0">
                <a:solidFill>
                  <a:schemeClr val="tx1"/>
                </a:solidFill>
              </a:rPr>
              <a:t>TRIGO</a:t>
            </a:r>
            <a:endParaRPr lang="es-CO" sz="1600" b="1" i="1" dirty="0">
              <a:solidFill>
                <a:schemeClr val="tx1"/>
              </a:solidFill>
            </a:endParaRPr>
          </a:p>
        </p:txBody>
      </p:sp>
      <p:sp>
        <p:nvSpPr>
          <p:cNvPr id="6" name="5 Marcador de contenido"/>
          <p:cNvSpPr>
            <a:spLocks noGrp="1"/>
          </p:cNvSpPr>
          <p:nvPr>
            <p:ph sz="half" idx="4294967295"/>
          </p:nvPr>
        </p:nvSpPr>
        <p:spPr>
          <a:xfrm>
            <a:off x="0" y="1916113"/>
            <a:ext cx="4321175" cy="4608512"/>
          </a:xfrm>
        </p:spPr>
        <p:txBody>
          <a:bodyPr>
            <a:normAutofit/>
          </a:bodyPr>
          <a:lstStyle/>
          <a:p>
            <a:pPr marL="0" indent="0">
              <a:buNone/>
            </a:pPr>
            <a:endParaRPr lang="es-CO" sz="1400" b="1" dirty="0" smtClean="0"/>
          </a:p>
          <a:p>
            <a:pPr marL="0" indent="0">
              <a:buNone/>
            </a:pPr>
            <a:endParaRPr lang="es-CO" sz="1400" dirty="0" smtClean="0"/>
          </a:p>
          <a:p>
            <a:pPr marL="0" indent="0">
              <a:buNone/>
            </a:pPr>
            <a:endParaRPr lang="es-CO" sz="1400" dirty="0"/>
          </a:p>
          <a:p>
            <a:pPr marL="0" indent="0">
              <a:buNone/>
            </a:pPr>
            <a:endParaRPr lang="es-CO" sz="1400" dirty="0" smtClean="0"/>
          </a:p>
          <a:p>
            <a:pPr marL="0" indent="0">
              <a:buNone/>
            </a:pPr>
            <a:endParaRPr lang="es-CO" sz="1400" b="1" dirty="0" smtClean="0"/>
          </a:p>
          <a:p>
            <a:pPr marL="0" indent="0">
              <a:buNone/>
            </a:pPr>
            <a:endParaRPr lang="es-CO" sz="1400" b="1" dirty="0" smtClean="0"/>
          </a:p>
        </p:txBody>
      </p:sp>
      <p:sp>
        <p:nvSpPr>
          <p:cNvPr id="7" name="6 Marcador de contenido"/>
          <p:cNvSpPr>
            <a:spLocks noGrp="1"/>
          </p:cNvSpPr>
          <p:nvPr>
            <p:ph sz="quarter" idx="4294967295"/>
          </p:nvPr>
        </p:nvSpPr>
        <p:spPr>
          <a:xfrm>
            <a:off x="179388" y="1268413"/>
            <a:ext cx="8964612" cy="5589587"/>
          </a:xfrm>
        </p:spPr>
        <p:txBody>
          <a:bodyPr>
            <a:normAutofit/>
          </a:bodyPr>
          <a:lstStyle/>
          <a:p>
            <a:pPr marL="0" indent="0">
              <a:buNone/>
            </a:pPr>
            <a:r>
              <a:rPr lang="es-CO" b="1" dirty="0" smtClean="0">
                <a:solidFill>
                  <a:schemeClr val="tx1"/>
                </a:solidFill>
              </a:rPr>
              <a:t>Lenteja</a:t>
            </a:r>
          </a:p>
          <a:p>
            <a:pPr marL="0" indent="0">
              <a:buNone/>
            </a:pPr>
            <a:r>
              <a:rPr lang="es-CO" dirty="0">
                <a:solidFill>
                  <a:schemeClr val="tx1"/>
                </a:solidFill>
              </a:rPr>
              <a:t>La Lenteja es una planta anual herbácea, de la familia de las </a:t>
            </a:r>
            <a:endParaRPr lang="es-CO" dirty="0" smtClean="0">
              <a:solidFill>
                <a:schemeClr val="tx1"/>
              </a:solidFill>
            </a:endParaRPr>
          </a:p>
          <a:p>
            <a:pPr marL="0" indent="0">
              <a:buNone/>
            </a:pPr>
            <a:r>
              <a:rPr lang="es-CO" dirty="0" smtClean="0">
                <a:solidFill>
                  <a:schemeClr val="tx1"/>
                </a:solidFill>
              </a:rPr>
              <a:t>Papilionáceas</a:t>
            </a:r>
            <a:r>
              <a:rPr lang="es-CO" dirty="0">
                <a:solidFill>
                  <a:schemeClr val="tx1"/>
                </a:solidFill>
              </a:rPr>
              <a:t>. Es un grano relativamente </a:t>
            </a:r>
            <a:endParaRPr lang="es-CO" dirty="0" smtClean="0">
              <a:solidFill>
                <a:schemeClr val="tx1"/>
              </a:solidFill>
            </a:endParaRPr>
          </a:p>
          <a:p>
            <a:pPr marL="0" indent="0">
              <a:buNone/>
            </a:pPr>
            <a:r>
              <a:rPr lang="es-CO" dirty="0" smtClean="0">
                <a:solidFill>
                  <a:schemeClr val="tx1"/>
                </a:solidFill>
              </a:rPr>
              <a:t>tolerante </a:t>
            </a:r>
            <a:r>
              <a:rPr lang="es-CO" dirty="0">
                <a:solidFill>
                  <a:schemeClr val="tx1"/>
                </a:solidFill>
              </a:rPr>
              <a:t>a </a:t>
            </a:r>
            <a:r>
              <a:rPr lang="es-CO" dirty="0" smtClean="0">
                <a:solidFill>
                  <a:schemeClr val="tx1"/>
                </a:solidFill>
              </a:rPr>
              <a:t>sequias</a:t>
            </a:r>
          </a:p>
          <a:p>
            <a:r>
              <a:rPr lang="es-CO" b="1" dirty="0">
                <a:solidFill>
                  <a:schemeClr val="tx1"/>
                </a:solidFill>
              </a:rPr>
              <a:t>Nutrientes de la Lenteja Germinada: </a:t>
            </a:r>
            <a:endParaRPr lang="es-CO" dirty="0">
              <a:solidFill>
                <a:schemeClr val="tx1"/>
              </a:solidFill>
            </a:endParaRPr>
          </a:p>
          <a:p>
            <a:pPr marL="0" indent="0">
              <a:buNone/>
            </a:pPr>
            <a:r>
              <a:rPr lang="es-CO" dirty="0" smtClean="0">
                <a:solidFill>
                  <a:schemeClr val="tx1"/>
                </a:solidFill>
              </a:rPr>
              <a:t>Las </a:t>
            </a:r>
            <a:r>
              <a:rPr lang="es-CO" dirty="0">
                <a:solidFill>
                  <a:schemeClr val="tx1"/>
                </a:solidFill>
              </a:rPr>
              <a:t>lentejas tienen muchísimos </a:t>
            </a:r>
            <a:r>
              <a:rPr lang="es-CO" dirty="0" smtClean="0">
                <a:solidFill>
                  <a:schemeClr val="tx1"/>
                </a:solidFill>
              </a:rPr>
              <a:t>e</a:t>
            </a:r>
          </a:p>
          <a:p>
            <a:pPr marL="0" indent="0">
              <a:buNone/>
            </a:pPr>
            <a:r>
              <a:rPr lang="es-CO" dirty="0" smtClean="0">
                <a:solidFill>
                  <a:schemeClr val="tx1"/>
                </a:solidFill>
              </a:rPr>
              <a:t>importantes nutrientes</a:t>
            </a:r>
            <a:r>
              <a:rPr lang="es-CO" dirty="0">
                <a:solidFill>
                  <a:schemeClr val="tx1"/>
                </a:solidFill>
              </a:rPr>
              <a:t>, suplen el </a:t>
            </a:r>
            <a:r>
              <a:rPr lang="es-CO" dirty="0" smtClean="0">
                <a:solidFill>
                  <a:schemeClr val="tx1"/>
                </a:solidFill>
              </a:rPr>
              <a:t>cuerpo</a:t>
            </a:r>
          </a:p>
          <a:p>
            <a:pPr marL="0" indent="0">
              <a:buNone/>
            </a:pPr>
            <a:r>
              <a:rPr lang="es-CO" dirty="0" smtClean="0">
                <a:solidFill>
                  <a:schemeClr val="tx1"/>
                </a:solidFill>
              </a:rPr>
              <a:t>con </a:t>
            </a:r>
            <a:r>
              <a:rPr lang="es-CO" dirty="0">
                <a:solidFill>
                  <a:schemeClr val="tx1"/>
                </a:solidFill>
              </a:rPr>
              <a:t>el preciado </a:t>
            </a:r>
            <a:r>
              <a:rPr lang="es-CO" dirty="0" smtClean="0">
                <a:solidFill>
                  <a:schemeClr val="tx1"/>
                </a:solidFill>
              </a:rPr>
              <a:t>hierro</a:t>
            </a:r>
            <a:r>
              <a:rPr lang="es-CO" dirty="0">
                <a:solidFill>
                  <a:schemeClr val="tx1"/>
                </a:solidFill>
              </a:rPr>
              <a:t>, la celulosa </a:t>
            </a:r>
            <a:r>
              <a:rPr lang="es-CO" dirty="0" smtClean="0">
                <a:solidFill>
                  <a:schemeClr val="tx1"/>
                </a:solidFill>
              </a:rPr>
              <a:t>y</a:t>
            </a:r>
          </a:p>
          <a:p>
            <a:pPr marL="0" indent="0">
              <a:buNone/>
            </a:pPr>
            <a:r>
              <a:rPr lang="es-CO" dirty="0" smtClean="0">
                <a:solidFill>
                  <a:schemeClr val="tx1"/>
                </a:solidFill>
              </a:rPr>
              <a:t>vitaminas </a:t>
            </a:r>
            <a:r>
              <a:rPr lang="es-CO" dirty="0">
                <a:solidFill>
                  <a:schemeClr val="tx1"/>
                </a:solidFill>
              </a:rPr>
              <a:t>del complejo B</a:t>
            </a:r>
            <a:endParaRPr lang="es-CO"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25" name="24 Imagen" descr="D:\Germinados y otros\GERMINADOS\LENTEJA\P819068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5301208"/>
            <a:ext cx="1728192" cy="1328936"/>
          </a:xfrm>
          <a:prstGeom prst="rect">
            <a:avLst/>
          </a:prstGeom>
          <a:noFill/>
          <a:ln>
            <a:noFill/>
          </a:ln>
        </p:spPr>
      </p:pic>
      <p:graphicFrame>
        <p:nvGraphicFramePr>
          <p:cNvPr id="2" name="1 Tabla"/>
          <p:cNvGraphicFramePr>
            <a:graphicFrameLocks noGrp="1"/>
          </p:cNvGraphicFramePr>
          <p:nvPr>
            <p:extLst>
              <p:ext uri="{D42A27DB-BD31-4B8C-83A1-F6EECF244321}">
                <p14:modId xmlns:p14="http://schemas.microsoft.com/office/powerpoint/2010/main" val="4118233255"/>
              </p:ext>
            </p:extLst>
          </p:nvPr>
        </p:nvGraphicFramePr>
        <p:xfrm>
          <a:off x="5802963" y="2124546"/>
          <a:ext cx="2814741" cy="4555959"/>
        </p:xfrm>
        <a:graphic>
          <a:graphicData uri="http://schemas.openxmlformats.org/drawingml/2006/table">
            <a:tbl>
              <a:tblPr firstRow="1" firstCol="1" bandRow="1">
                <a:tableStyleId>{5C22544A-7EE6-4342-B048-85BDC9FD1C3A}</a:tableStyleId>
              </a:tblPr>
              <a:tblGrid>
                <a:gridCol w="1460894"/>
                <a:gridCol w="680859"/>
                <a:gridCol w="672988"/>
              </a:tblGrid>
              <a:tr h="224383">
                <a:tc>
                  <a:txBody>
                    <a:bodyPr/>
                    <a:lstStyle/>
                    <a:p>
                      <a:pPr algn="ctr">
                        <a:spcAft>
                          <a:spcPts val="0"/>
                        </a:spcAft>
                      </a:pPr>
                      <a:r>
                        <a:rPr lang="es-CO" sz="800" dirty="0">
                          <a:effectLst/>
                        </a:rPr>
                        <a:t>Nutriente</a:t>
                      </a:r>
                      <a:endParaRPr lang="es-CO" sz="800" dirty="0">
                        <a:effectLst/>
                        <a:latin typeface="Arial"/>
                        <a:ea typeface="Times New Roman"/>
                      </a:endParaRPr>
                    </a:p>
                  </a:txBody>
                  <a:tcPr marL="41525" marR="41525" marT="0" marB="0"/>
                </a:tc>
                <a:tc>
                  <a:txBody>
                    <a:bodyPr/>
                    <a:lstStyle/>
                    <a:p>
                      <a:pPr algn="ctr">
                        <a:spcAft>
                          <a:spcPts val="0"/>
                        </a:spcAft>
                      </a:pPr>
                      <a:r>
                        <a:rPr lang="es-CO" sz="800" dirty="0">
                          <a:effectLst/>
                        </a:rPr>
                        <a:t>Unidad</a:t>
                      </a:r>
                      <a:endParaRPr lang="es-CO" sz="800" dirty="0">
                        <a:effectLst/>
                        <a:latin typeface="Arial"/>
                        <a:ea typeface="Times New Roman"/>
                      </a:endParaRPr>
                    </a:p>
                  </a:txBody>
                  <a:tcPr marL="41525" marR="41525" marT="0" marB="0"/>
                </a:tc>
                <a:tc>
                  <a:txBody>
                    <a:bodyPr/>
                    <a:lstStyle/>
                    <a:p>
                      <a:pPr algn="ctr">
                        <a:spcAft>
                          <a:spcPts val="0"/>
                        </a:spcAft>
                      </a:pPr>
                      <a:r>
                        <a:rPr lang="es-CO" sz="800" dirty="0">
                          <a:effectLst/>
                        </a:rPr>
                        <a:t>valor por 100 g </a:t>
                      </a:r>
                      <a:endParaRPr lang="es-CO" sz="800" dirty="0">
                        <a:effectLst/>
                        <a:latin typeface="Arial"/>
                        <a:ea typeface="Times New Roman"/>
                      </a:endParaRPr>
                    </a:p>
                  </a:txBody>
                  <a:tcPr marL="41525" marR="41525" marT="0" marB="0"/>
                </a:tc>
              </a:tr>
              <a:tr h="673768">
                <a:tc>
                  <a:txBody>
                    <a:bodyPr/>
                    <a:lstStyle/>
                    <a:p>
                      <a:pPr>
                        <a:spcAft>
                          <a:spcPts val="0"/>
                        </a:spcAft>
                      </a:pPr>
                      <a:r>
                        <a:rPr lang="es-CO" sz="800" dirty="0">
                          <a:effectLst/>
                        </a:rPr>
                        <a:t>Agua </a:t>
                      </a:r>
                    </a:p>
                    <a:p>
                      <a:pPr>
                        <a:spcAft>
                          <a:spcPts val="0"/>
                        </a:spcAft>
                      </a:pPr>
                      <a:r>
                        <a:rPr lang="es-CO" sz="800" dirty="0">
                          <a:effectLst/>
                        </a:rPr>
                        <a:t>Energía </a:t>
                      </a:r>
                    </a:p>
                    <a:p>
                      <a:pPr>
                        <a:spcAft>
                          <a:spcPts val="0"/>
                        </a:spcAft>
                      </a:pPr>
                      <a:r>
                        <a:rPr lang="es-CO" sz="800" dirty="0">
                          <a:effectLst/>
                        </a:rPr>
                        <a:t>Proteína </a:t>
                      </a:r>
                    </a:p>
                    <a:p>
                      <a:pPr>
                        <a:spcAft>
                          <a:spcPts val="0"/>
                        </a:spcAft>
                      </a:pPr>
                      <a:r>
                        <a:rPr lang="es-CO" sz="800" dirty="0">
                          <a:effectLst/>
                        </a:rPr>
                        <a:t>Lípidos Total (Grasas)</a:t>
                      </a:r>
                    </a:p>
                    <a:p>
                      <a:pPr>
                        <a:spcAft>
                          <a:spcPts val="0"/>
                        </a:spcAft>
                      </a:pPr>
                      <a:r>
                        <a:rPr lang="es-CO" sz="800" dirty="0">
                          <a:effectLst/>
                        </a:rPr>
                        <a:t>Carbohidratos por diferencia</a:t>
                      </a:r>
                      <a:endParaRPr lang="es-CO" sz="800" dirty="0">
                        <a:effectLst/>
                        <a:latin typeface="Arial"/>
                        <a:ea typeface="Times New Roman"/>
                      </a:endParaRPr>
                    </a:p>
                  </a:txBody>
                  <a:tcPr marL="41525" marR="41525" marT="0" marB="0"/>
                </a:tc>
                <a:tc>
                  <a:txBody>
                    <a:bodyPr/>
                    <a:lstStyle/>
                    <a:p>
                      <a:pPr algn="ctr">
                        <a:spcAft>
                          <a:spcPts val="0"/>
                        </a:spcAft>
                      </a:pPr>
                      <a:r>
                        <a:rPr lang="es-CO" sz="800">
                          <a:effectLst/>
                        </a:rPr>
                        <a:t>g</a:t>
                      </a:r>
                    </a:p>
                    <a:p>
                      <a:pPr algn="ctr">
                        <a:spcAft>
                          <a:spcPts val="0"/>
                        </a:spcAft>
                      </a:pPr>
                      <a:r>
                        <a:rPr lang="es-CO" sz="800">
                          <a:effectLst/>
                        </a:rPr>
                        <a:t>Kcal</a:t>
                      </a:r>
                    </a:p>
                    <a:p>
                      <a:pPr algn="ctr">
                        <a:spcAft>
                          <a:spcPts val="0"/>
                        </a:spcAft>
                      </a:pPr>
                      <a:r>
                        <a:rPr lang="es-CO" sz="800">
                          <a:effectLst/>
                        </a:rPr>
                        <a:t>g</a:t>
                      </a:r>
                    </a:p>
                    <a:p>
                      <a:pPr algn="ctr">
                        <a:spcAft>
                          <a:spcPts val="0"/>
                        </a:spcAft>
                      </a:pPr>
                      <a:r>
                        <a:rPr lang="es-CO" sz="800">
                          <a:effectLst/>
                        </a:rPr>
                        <a:t>g</a:t>
                      </a:r>
                    </a:p>
                    <a:p>
                      <a:pPr algn="ctr">
                        <a:spcAft>
                          <a:spcPts val="0"/>
                        </a:spcAft>
                      </a:pPr>
                      <a:r>
                        <a:rPr lang="es-CO" sz="800">
                          <a:effectLst/>
                        </a:rPr>
                        <a:t>g</a:t>
                      </a:r>
                      <a:endParaRPr lang="es-CO" sz="800">
                        <a:effectLst/>
                        <a:latin typeface="Arial"/>
                        <a:ea typeface="Times New Roman"/>
                      </a:endParaRPr>
                    </a:p>
                  </a:txBody>
                  <a:tcPr marL="41525" marR="41525" marT="0" marB="0"/>
                </a:tc>
                <a:tc>
                  <a:txBody>
                    <a:bodyPr/>
                    <a:lstStyle/>
                    <a:p>
                      <a:pPr algn="r">
                        <a:spcAft>
                          <a:spcPts val="0"/>
                        </a:spcAft>
                      </a:pPr>
                      <a:r>
                        <a:rPr lang="es-CO" sz="800">
                          <a:effectLst/>
                        </a:rPr>
                        <a:t>67.34</a:t>
                      </a:r>
                    </a:p>
                    <a:p>
                      <a:pPr algn="r">
                        <a:spcAft>
                          <a:spcPts val="0"/>
                        </a:spcAft>
                      </a:pPr>
                      <a:r>
                        <a:rPr lang="es-CO" sz="800">
                          <a:effectLst/>
                        </a:rPr>
                        <a:t>106</a:t>
                      </a:r>
                    </a:p>
                    <a:p>
                      <a:pPr algn="r">
                        <a:spcAft>
                          <a:spcPts val="0"/>
                        </a:spcAft>
                      </a:pPr>
                      <a:r>
                        <a:rPr lang="es-CO" sz="800">
                          <a:effectLst/>
                        </a:rPr>
                        <a:t>8.96</a:t>
                      </a:r>
                    </a:p>
                    <a:p>
                      <a:pPr algn="r">
                        <a:spcAft>
                          <a:spcPts val="0"/>
                        </a:spcAft>
                      </a:pPr>
                      <a:r>
                        <a:rPr lang="es-CO" sz="800">
                          <a:effectLst/>
                        </a:rPr>
                        <a:t>0.55</a:t>
                      </a:r>
                    </a:p>
                    <a:p>
                      <a:pPr algn="r">
                        <a:spcAft>
                          <a:spcPts val="0"/>
                        </a:spcAft>
                      </a:pPr>
                      <a:r>
                        <a:rPr lang="es-CO" sz="800">
                          <a:effectLst/>
                        </a:rPr>
                        <a:t>22.14</a:t>
                      </a:r>
                      <a:endParaRPr lang="es-CO" sz="800">
                        <a:effectLst/>
                        <a:latin typeface="Arial"/>
                        <a:ea typeface="Times New Roman"/>
                      </a:endParaRPr>
                    </a:p>
                  </a:txBody>
                  <a:tcPr marL="41525" marR="41525" marT="0" marB="0"/>
                </a:tc>
              </a:tr>
              <a:tr h="134754">
                <a:tc>
                  <a:txBody>
                    <a:bodyPr/>
                    <a:lstStyle/>
                    <a:p>
                      <a:pPr algn="ctr">
                        <a:spcAft>
                          <a:spcPts val="0"/>
                        </a:spcAft>
                      </a:pPr>
                      <a:r>
                        <a:rPr lang="es-CO" sz="800">
                          <a:effectLst/>
                        </a:rPr>
                        <a:t>Minerales</a:t>
                      </a:r>
                      <a:endParaRPr lang="es-CO" sz="800">
                        <a:effectLst/>
                        <a:latin typeface="Arial"/>
                        <a:ea typeface="Times New Roman"/>
                      </a:endParaRPr>
                    </a:p>
                  </a:txBody>
                  <a:tcPr marL="41525" marR="41525" marT="0" marB="0"/>
                </a:tc>
                <a:tc>
                  <a:txBody>
                    <a:bodyPr/>
                    <a:lstStyle/>
                    <a:p>
                      <a:pPr algn="ctr">
                        <a:spcAft>
                          <a:spcPts val="0"/>
                        </a:spcAft>
                      </a:pPr>
                      <a:r>
                        <a:rPr lang="es-CO" sz="800">
                          <a:effectLst/>
                        </a:rPr>
                        <a:t> </a:t>
                      </a:r>
                      <a:endParaRPr lang="es-CO" sz="800">
                        <a:effectLst/>
                        <a:latin typeface="Arial"/>
                        <a:ea typeface="Times New Roman"/>
                      </a:endParaRPr>
                    </a:p>
                  </a:txBody>
                  <a:tcPr marL="41525" marR="41525" marT="0" marB="0"/>
                </a:tc>
                <a:tc>
                  <a:txBody>
                    <a:bodyPr/>
                    <a:lstStyle/>
                    <a:p>
                      <a:pPr algn="r">
                        <a:spcAft>
                          <a:spcPts val="0"/>
                        </a:spcAft>
                      </a:pPr>
                      <a:r>
                        <a:rPr lang="es-CO" sz="800">
                          <a:effectLst/>
                        </a:rPr>
                        <a:t> </a:t>
                      </a:r>
                      <a:endParaRPr lang="es-CO" sz="800">
                        <a:effectLst/>
                        <a:latin typeface="Arial"/>
                        <a:ea typeface="Times New Roman"/>
                      </a:endParaRPr>
                    </a:p>
                  </a:txBody>
                  <a:tcPr marL="41525" marR="41525" marT="0" marB="0"/>
                </a:tc>
              </a:tr>
              <a:tr h="943276">
                <a:tc>
                  <a:txBody>
                    <a:bodyPr/>
                    <a:lstStyle/>
                    <a:p>
                      <a:pPr>
                        <a:spcAft>
                          <a:spcPts val="0"/>
                        </a:spcAft>
                      </a:pPr>
                      <a:r>
                        <a:rPr lang="es-CO" sz="800">
                          <a:effectLst/>
                        </a:rPr>
                        <a:t>Calcio (Ca)</a:t>
                      </a:r>
                    </a:p>
                    <a:p>
                      <a:pPr>
                        <a:spcAft>
                          <a:spcPts val="0"/>
                        </a:spcAft>
                      </a:pPr>
                      <a:r>
                        <a:rPr lang="es-CO" sz="800">
                          <a:effectLst/>
                        </a:rPr>
                        <a:t>Hierro (Fe)</a:t>
                      </a:r>
                    </a:p>
                    <a:p>
                      <a:pPr>
                        <a:spcAft>
                          <a:spcPts val="0"/>
                        </a:spcAft>
                      </a:pPr>
                      <a:r>
                        <a:rPr lang="es-CO" sz="800">
                          <a:effectLst/>
                        </a:rPr>
                        <a:t>Magnesio (Mg)</a:t>
                      </a:r>
                    </a:p>
                    <a:p>
                      <a:pPr>
                        <a:spcAft>
                          <a:spcPts val="0"/>
                        </a:spcAft>
                      </a:pPr>
                      <a:r>
                        <a:rPr lang="es-CO" sz="800">
                          <a:effectLst/>
                        </a:rPr>
                        <a:t>Fosforo (P)</a:t>
                      </a:r>
                    </a:p>
                    <a:p>
                      <a:pPr>
                        <a:spcAft>
                          <a:spcPts val="0"/>
                        </a:spcAft>
                      </a:pPr>
                      <a:r>
                        <a:rPr lang="es-CO" sz="800">
                          <a:effectLst/>
                        </a:rPr>
                        <a:t>Potasio (K)</a:t>
                      </a:r>
                    </a:p>
                    <a:p>
                      <a:pPr>
                        <a:spcAft>
                          <a:spcPts val="0"/>
                        </a:spcAft>
                      </a:pPr>
                      <a:r>
                        <a:rPr lang="es-CO" sz="800">
                          <a:effectLst/>
                        </a:rPr>
                        <a:t>Sodio (Na)</a:t>
                      </a:r>
                    </a:p>
                    <a:p>
                      <a:pPr>
                        <a:spcAft>
                          <a:spcPts val="0"/>
                        </a:spcAft>
                      </a:pPr>
                      <a:r>
                        <a:rPr lang="es-CO" sz="800">
                          <a:effectLst/>
                        </a:rPr>
                        <a:t>Zinc (Zn)</a:t>
                      </a:r>
                      <a:endParaRPr lang="es-CO" sz="800">
                        <a:effectLst/>
                        <a:latin typeface="Arial"/>
                        <a:ea typeface="Times New Roman"/>
                      </a:endParaRPr>
                    </a:p>
                  </a:txBody>
                  <a:tcPr marL="41525" marR="41525" marT="0" marB="0"/>
                </a:tc>
                <a:tc>
                  <a:txBody>
                    <a:bodyPr/>
                    <a:lstStyle/>
                    <a:p>
                      <a:pPr algn="ctr">
                        <a:spcAft>
                          <a:spcPts val="0"/>
                        </a:spcAft>
                      </a:pPr>
                      <a:r>
                        <a:rPr lang="es-CO" sz="800">
                          <a:effectLst/>
                        </a:rPr>
                        <a:t>mg</a:t>
                      </a:r>
                    </a:p>
                    <a:p>
                      <a:pPr algn="ctr">
                        <a:spcAft>
                          <a:spcPts val="0"/>
                        </a:spcAft>
                      </a:pPr>
                      <a:r>
                        <a:rPr lang="es-CO" sz="800">
                          <a:effectLst/>
                        </a:rPr>
                        <a:t>mg</a:t>
                      </a:r>
                    </a:p>
                    <a:p>
                      <a:pPr algn="ctr">
                        <a:spcAft>
                          <a:spcPts val="0"/>
                        </a:spcAft>
                      </a:pPr>
                      <a:r>
                        <a:rPr lang="es-CO" sz="800">
                          <a:effectLst/>
                        </a:rPr>
                        <a:t>mg</a:t>
                      </a:r>
                    </a:p>
                    <a:p>
                      <a:pPr algn="ctr">
                        <a:spcAft>
                          <a:spcPts val="0"/>
                        </a:spcAft>
                      </a:pPr>
                      <a:r>
                        <a:rPr lang="es-CO" sz="800">
                          <a:effectLst/>
                        </a:rPr>
                        <a:t>mg</a:t>
                      </a:r>
                    </a:p>
                    <a:p>
                      <a:pPr algn="ctr">
                        <a:spcAft>
                          <a:spcPts val="0"/>
                        </a:spcAft>
                      </a:pPr>
                      <a:r>
                        <a:rPr lang="es-CO" sz="800">
                          <a:effectLst/>
                        </a:rPr>
                        <a:t>mg</a:t>
                      </a:r>
                    </a:p>
                    <a:p>
                      <a:pPr algn="ctr">
                        <a:spcAft>
                          <a:spcPts val="0"/>
                        </a:spcAft>
                      </a:pPr>
                      <a:r>
                        <a:rPr lang="es-CO" sz="800">
                          <a:effectLst/>
                        </a:rPr>
                        <a:t>mg</a:t>
                      </a:r>
                    </a:p>
                    <a:p>
                      <a:pPr algn="ctr">
                        <a:spcAft>
                          <a:spcPts val="0"/>
                        </a:spcAft>
                      </a:pPr>
                      <a:r>
                        <a:rPr lang="es-CO" sz="800">
                          <a:effectLst/>
                        </a:rPr>
                        <a:t>mg</a:t>
                      </a:r>
                      <a:endParaRPr lang="es-CO" sz="800">
                        <a:effectLst/>
                        <a:latin typeface="Arial"/>
                        <a:ea typeface="Times New Roman"/>
                      </a:endParaRPr>
                    </a:p>
                  </a:txBody>
                  <a:tcPr marL="41525" marR="41525" marT="0" marB="0"/>
                </a:tc>
                <a:tc>
                  <a:txBody>
                    <a:bodyPr/>
                    <a:lstStyle/>
                    <a:p>
                      <a:pPr algn="r">
                        <a:spcAft>
                          <a:spcPts val="0"/>
                        </a:spcAft>
                      </a:pPr>
                      <a:r>
                        <a:rPr lang="es-CO" sz="800">
                          <a:effectLst/>
                        </a:rPr>
                        <a:t>25</a:t>
                      </a:r>
                    </a:p>
                    <a:p>
                      <a:pPr algn="r">
                        <a:spcAft>
                          <a:spcPts val="0"/>
                        </a:spcAft>
                      </a:pPr>
                      <a:r>
                        <a:rPr lang="es-CO" sz="800">
                          <a:effectLst/>
                        </a:rPr>
                        <a:t>3.21</a:t>
                      </a:r>
                    </a:p>
                    <a:p>
                      <a:pPr algn="r">
                        <a:spcAft>
                          <a:spcPts val="0"/>
                        </a:spcAft>
                      </a:pPr>
                      <a:r>
                        <a:rPr lang="es-CO" sz="800">
                          <a:effectLst/>
                        </a:rPr>
                        <a:t>37</a:t>
                      </a:r>
                    </a:p>
                    <a:p>
                      <a:pPr algn="r">
                        <a:spcAft>
                          <a:spcPts val="0"/>
                        </a:spcAft>
                      </a:pPr>
                      <a:r>
                        <a:rPr lang="es-CO" sz="800">
                          <a:effectLst/>
                        </a:rPr>
                        <a:t>173</a:t>
                      </a:r>
                    </a:p>
                    <a:p>
                      <a:pPr algn="r">
                        <a:spcAft>
                          <a:spcPts val="0"/>
                        </a:spcAft>
                      </a:pPr>
                      <a:r>
                        <a:rPr lang="es-CO" sz="800">
                          <a:effectLst/>
                        </a:rPr>
                        <a:t>322</a:t>
                      </a:r>
                    </a:p>
                    <a:p>
                      <a:pPr algn="r">
                        <a:spcAft>
                          <a:spcPts val="0"/>
                        </a:spcAft>
                      </a:pPr>
                      <a:r>
                        <a:rPr lang="es-CO" sz="800">
                          <a:effectLst/>
                        </a:rPr>
                        <a:t>11</a:t>
                      </a:r>
                    </a:p>
                    <a:p>
                      <a:pPr algn="r">
                        <a:spcAft>
                          <a:spcPts val="0"/>
                        </a:spcAft>
                      </a:pPr>
                      <a:r>
                        <a:rPr lang="es-CO" sz="800">
                          <a:effectLst/>
                        </a:rPr>
                        <a:t>1.51</a:t>
                      </a:r>
                      <a:endParaRPr lang="es-CO" sz="800">
                        <a:effectLst/>
                        <a:latin typeface="Arial"/>
                        <a:ea typeface="Times New Roman"/>
                      </a:endParaRPr>
                    </a:p>
                  </a:txBody>
                  <a:tcPr marL="41525" marR="41525" marT="0" marB="0"/>
                </a:tc>
              </a:tr>
              <a:tr h="134754">
                <a:tc>
                  <a:txBody>
                    <a:bodyPr/>
                    <a:lstStyle/>
                    <a:p>
                      <a:pPr algn="ctr">
                        <a:spcAft>
                          <a:spcPts val="0"/>
                        </a:spcAft>
                      </a:pPr>
                      <a:r>
                        <a:rPr lang="es-CO" sz="800">
                          <a:effectLst/>
                        </a:rPr>
                        <a:t>Vitaminas</a:t>
                      </a:r>
                      <a:endParaRPr lang="es-CO" sz="800">
                        <a:effectLst/>
                        <a:latin typeface="Arial"/>
                        <a:ea typeface="Times New Roman"/>
                      </a:endParaRPr>
                    </a:p>
                  </a:txBody>
                  <a:tcPr marL="41525" marR="41525" marT="0" marB="0"/>
                </a:tc>
                <a:tc>
                  <a:txBody>
                    <a:bodyPr/>
                    <a:lstStyle/>
                    <a:p>
                      <a:pPr algn="ctr">
                        <a:spcAft>
                          <a:spcPts val="0"/>
                        </a:spcAft>
                      </a:pPr>
                      <a:r>
                        <a:rPr lang="es-CO" sz="800">
                          <a:effectLst/>
                        </a:rPr>
                        <a:t> </a:t>
                      </a:r>
                      <a:endParaRPr lang="es-CO" sz="800">
                        <a:effectLst/>
                        <a:latin typeface="Arial"/>
                        <a:ea typeface="Times New Roman"/>
                      </a:endParaRPr>
                    </a:p>
                  </a:txBody>
                  <a:tcPr marL="41525" marR="41525" marT="0" marB="0"/>
                </a:tc>
                <a:tc>
                  <a:txBody>
                    <a:bodyPr/>
                    <a:lstStyle/>
                    <a:p>
                      <a:pPr algn="r">
                        <a:spcAft>
                          <a:spcPts val="0"/>
                        </a:spcAft>
                      </a:pPr>
                      <a:r>
                        <a:rPr lang="es-CO" sz="800">
                          <a:effectLst/>
                        </a:rPr>
                        <a:t> </a:t>
                      </a:r>
                      <a:endParaRPr lang="es-CO" sz="800">
                        <a:effectLst/>
                        <a:latin typeface="Arial"/>
                        <a:ea typeface="Times New Roman"/>
                      </a:endParaRPr>
                    </a:p>
                  </a:txBody>
                  <a:tcPr marL="41525" marR="41525" marT="0" marB="0"/>
                </a:tc>
              </a:tr>
              <a:tr h="1482291">
                <a:tc>
                  <a:txBody>
                    <a:bodyPr/>
                    <a:lstStyle/>
                    <a:p>
                      <a:pPr>
                        <a:spcAft>
                          <a:spcPts val="0"/>
                        </a:spcAft>
                      </a:pPr>
                      <a:r>
                        <a:rPr lang="es-CO" sz="800">
                          <a:effectLst/>
                        </a:rPr>
                        <a:t>Vitamina C Total (Acido Ascórbico)</a:t>
                      </a:r>
                    </a:p>
                    <a:p>
                      <a:pPr>
                        <a:spcAft>
                          <a:spcPts val="0"/>
                        </a:spcAft>
                      </a:pPr>
                      <a:r>
                        <a:rPr lang="es-CO" sz="800">
                          <a:effectLst/>
                        </a:rPr>
                        <a:t>Tiamina </a:t>
                      </a:r>
                    </a:p>
                    <a:p>
                      <a:pPr>
                        <a:spcAft>
                          <a:spcPts val="0"/>
                        </a:spcAft>
                      </a:pPr>
                      <a:r>
                        <a:rPr lang="es-CO" sz="800">
                          <a:effectLst/>
                        </a:rPr>
                        <a:t>Riboflavina </a:t>
                      </a:r>
                    </a:p>
                    <a:p>
                      <a:pPr>
                        <a:spcAft>
                          <a:spcPts val="0"/>
                        </a:spcAft>
                      </a:pPr>
                      <a:r>
                        <a:rPr lang="es-CO" sz="800">
                          <a:effectLst/>
                        </a:rPr>
                        <a:t>Niacina </a:t>
                      </a:r>
                    </a:p>
                    <a:p>
                      <a:pPr>
                        <a:spcAft>
                          <a:spcPts val="0"/>
                        </a:spcAft>
                      </a:pPr>
                      <a:r>
                        <a:rPr lang="es-CO" sz="800">
                          <a:effectLst/>
                        </a:rPr>
                        <a:t>Vitamina B6</a:t>
                      </a:r>
                    </a:p>
                    <a:p>
                      <a:pPr>
                        <a:spcAft>
                          <a:spcPts val="0"/>
                        </a:spcAft>
                      </a:pPr>
                      <a:r>
                        <a:rPr lang="es-CO" sz="800">
                          <a:effectLst/>
                        </a:rPr>
                        <a:t>Folato DFE</a:t>
                      </a:r>
                    </a:p>
                    <a:p>
                      <a:pPr>
                        <a:spcAft>
                          <a:spcPts val="0"/>
                        </a:spcAft>
                      </a:pPr>
                      <a:r>
                        <a:rPr lang="es-CO" sz="800">
                          <a:effectLst/>
                        </a:rPr>
                        <a:t>Vitamin B-12</a:t>
                      </a:r>
                    </a:p>
                    <a:p>
                      <a:pPr>
                        <a:spcAft>
                          <a:spcPts val="0"/>
                        </a:spcAft>
                      </a:pPr>
                      <a:r>
                        <a:rPr lang="es-CO" sz="800">
                          <a:effectLst/>
                        </a:rPr>
                        <a:t>Vitamina A, RAE</a:t>
                      </a:r>
                    </a:p>
                    <a:p>
                      <a:pPr>
                        <a:spcAft>
                          <a:spcPts val="0"/>
                        </a:spcAft>
                      </a:pPr>
                      <a:r>
                        <a:rPr lang="es-CO" sz="800">
                          <a:effectLst/>
                        </a:rPr>
                        <a:t>Vitamina A IU</a:t>
                      </a:r>
                    </a:p>
                    <a:p>
                      <a:pPr>
                        <a:spcAft>
                          <a:spcPts val="0"/>
                        </a:spcAft>
                      </a:pPr>
                      <a:r>
                        <a:rPr lang="es-CO" sz="800">
                          <a:effectLst/>
                        </a:rPr>
                        <a:t>Vitamina D (D2+D3)</a:t>
                      </a:r>
                    </a:p>
                    <a:p>
                      <a:pPr>
                        <a:spcAft>
                          <a:spcPts val="0"/>
                        </a:spcAft>
                      </a:pPr>
                      <a:r>
                        <a:rPr lang="es-CO" sz="800">
                          <a:effectLst/>
                        </a:rPr>
                        <a:t>Vitamina D </a:t>
                      </a:r>
                      <a:endParaRPr lang="es-CO" sz="800">
                        <a:effectLst/>
                        <a:latin typeface="Arial"/>
                        <a:ea typeface="Times New Roman"/>
                      </a:endParaRPr>
                    </a:p>
                  </a:txBody>
                  <a:tcPr marL="41525" marR="41525" marT="0" marB="0"/>
                </a:tc>
                <a:tc>
                  <a:txBody>
                    <a:bodyPr/>
                    <a:lstStyle/>
                    <a:p>
                      <a:pPr algn="ctr">
                        <a:spcAft>
                          <a:spcPts val="0"/>
                        </a:spcAft>
                      </a:pPr>
                      <a:r>
                        <a:rPr lang="es-CO" sz="800" dirty="0">
                          <a:effectLst/>
                        </a:rPr>
                        <a:t>mg</a:t>
                      </a:r>
                    </a:p>
                    <a:p>
                      <a:pPr algn="ctr">
                        <a:spcAft>
                          <a:spcPts val="0"/>
                        </a:spcAft>
                      </a:pPr>
                      <a:r>
                        <a:rPr lang="es-CO" sz="800" dirty="0">
                          <a:effectLst/>
                        </a:rPr>
                        <a:t>mg</a:t>
                      </a:r>
                    </a:p>
                    <a:p>
                      <a:pPr algn="ctr">
                        <a:spcAft>
                          <a:spcPts val="0"/>
                        </a:spcAft>
                      </a:pPr>
                      <a:r>
                        <a:rPr lang="es-CO" sz="800" dirty="0">
                          <a:effectLst/>
                        </a:rPr>
                        <a:t>Mg</a:t>
                      </a:r>
                    </a:p>
                    <a:p>
                      <a:pPr algn="ctr">
                        <a:spcAft>
                          <a:spcPts val="0"/>
                        </a:spcAft>
                      </a:pPr>
                      <a:r>
                        <a:rPr lang="es-CO" sz="800" dirty="0">
                          <a:effectLst/>
                        </a:rPr>
                        <a:t>mg</a:t>
                      </a:r>
                    </a:p>
                    <a:p>
                      <a:pPr algn="ctr">
                        <a:spcAft>
                          <a:spcPts val="0"/>
                        </a:spcAft>
                      </a:pPr>
                      <a:r>
                        <a:rPr lang="es-CO" sz="800" dirty="0">
                          <a:effectLst/>
                        </a:rPr>
                        <a:t>mg</a:t>
                      </a:r>
                    </a:p>
                    <a:p>
                      <a:pPr algn="ctr">
                        <a:spcAft>
                          <a:spcPts val="0"/>
                        </a:spcAft>
                      </a:pPr>
                      <a:r>
                        <a:rPr lang="es-CO" sz="800" dirty="0" err="1">
                          <a:effectLst/>
                        </a:rPr>
                        <a:t>Mcg</a:t>
                      </a:r>
                      <a:r>
                        <a:rPr lang="es-CO" sz="800" dirty="0">
                          <a:effectLst/>
                        </a:rPr>
                        <a:t> DFE</a:t>
                      </a:r>
                    </a:p>
                    <a:p>
                      <a:pPr algn="ctr">
                        <a:spcAft>
                          <a:spcPts val="0"/>
                        </a:spcAft>
                      </a:pPr>
                      <a:r>
                        <a:rPr lang="es-CO" sz="800" dirty="0">
                          <a:effectLst/>
                        </a:rPr>
                        <a:t>µg</a:t>
                      </a:r>
                    </a:p>
                    <a:p>
                      <a:pPr algn="ctr">
                        <a:spcAft>
                          <a:spcPts val="0"/>
                        </a:spcAft>
                      </a:pPr>
                      <a:r>
                        <a:rPr lang="es-CO" sz="800" dirty="0" err="1">
                          <a:effectLst/>
                        </a:rPr>
                        <a:t>Mcg</a:t>
                      </a:r>
                      <a:r>
                        <a:rPr lang="es-CO" sz="800" dirty="0">
                          <a:effectLst/>
                        </a:rPr>
                        <a:t> RAE</a:t>
                      </a:r>
                    </a:p>
                    <a:p>
                      <a:pPr algn="ctr">
                        <a:spcAft>
                          <a:spcPts val="0"/>
                        </a:spcAft>
                      </a:pPr>
                      <a:r>
                        <a:rPr lang="es-CO" sz="800" dirty="0">
                          <a:effectLst/>
                        </a:rPr>
                        <a:t>IU</a:t>
                      </a:r>
                    </a:p>
                    <a:p>
                      <a:pPr algn="ctr">
                        <a:spcAft>
                          <a:spcPts val="0"/>
                        </a:spcAft>
                      </a:pPr>
                      <a:r>
                        <a:rPr lang="es-CO" sz="800" dirty="0">
                          <a:effectLst/>
                        </a:rPr>
                        <a:t>µg</a:t>
                      </a:r>
                    </a:p>
                    <a:p>
                      <a:pPr algn="ctr">
                        <a:spcAft>
                          <a:spcPts val="0"/>
                        </a:spcAft>
                      </a:pPr>
                      <a:r>
                        <a:rPr lang="es-CO" sz="800" dirty="0">
                          <a:effectLst/>
                        </a:rPr>
                        <a:t>IU</a:t>
                      </a:r>
                      <a:endParaRPr lang="es-CO" sz="800" dirty="0">
                        <a:effectLst/>
                        <a:latin typeface="Arial"/>
                        <a:ea typeface="Times New Roman"/>
                      </a:endParaRPr>
                    </a:p>
                  </a:txBody>
                  <a:tcPr marL="41525" marR="41525" marT="0" marB="0"/>
                </a:tc>
                <a:tc>
                  <a:txBody>
                    <a:bodyPr/>
                    <a:lstStyle/>
                    <a:p>
                      <a:pPr algn="r">
                        <a:spcAft>
                          <a:spcPts val="0"/>
                        </a:spcAft>
                      </a:pPr>
                      <a:r>
                        <a:rPr lang="es-CO" sz="800">
                          <a:effectLst/>
                        </a:rPr>
                        <a:t>16.5</a:t>
                      </a:r>
                    </a:p>
                    <a:p>
                      <a:pPr algn="r">
                        <a:spcAft>
                          <a:spcPts val="0"/>
                        </a:spcAft>
                      </a:pPr>
                      <a:r>
                        <a:rPr lang="es-CO" sz="800">
                          <a:effectLst/>
                        </a:rPr>
                        <a:t>0.228</a:t>
                      </a:r>
                    </a:p>
                    <a:p>
                      <a:pPr algn="r">
                        <a:spcAft>
                          <a:spcPts val="0"/>
                        </a:spcAft>
                      </a:pPr>
                      <a:r>
                        <a:rPr lang="es-CO" sz="800">
                          <a:effectLst/>
                        </a:rPr>
                        <a:t>0.128</a:t>
                      </a:r>
                    </a:p>
                    <a:p>
                      <a:pPr algn="r">
                        <a:spcAft>
                          <a:spcPts val="0"/>
                        </a:spcAft>
                      </a:pPr>
                      <a:r>
                        <a:rPr lang="es-CO" sz="800">
                          <a:effectLst/>
                        </a:rPr>
                        <a:t>1.128</a:t>
                      </a:r>
                    </a:p>
                    <a:p>
                      <a:pPr algn="r">
                        <a:spcAft>
                          <a:spcPts val="0"/>
                        </a:spcAft>
                      </a:pPr>
                      <a:r>
                        <a:rPr lang="es-CO" sz="800">
                          <a:effectLst/>
                        </a:rPr>
                        <a:t>0.190</a:t>
                      </a:r>
                    </a:p>
                    <a:p>
                      <a:pPr algn="r">
                        <a:spcAft>
                          <a:spcPts val="0"/>
                        </a:spcAft>
                      </a:pPr>
                      <a:r>
                        <a:rPr lang="es-CO" sz="800">
                          <a:effectLst/>
                        </a:rPr>
                        <a:t>100</a:t>
                      </a:r>
                    </a:p>
                    <a:p>
                      <a:pPr algn="r">
                        <a:spcAft>
                          <a:spcPts val="0"/>
                        </a:spcAft>
                      </a:pPr>
                      <a:r>
                        <a:rPr lang="es-CO" sz="800">
                          <a:effectLst/>
                        </a:rPr>
                        <a:t>0.00</a:t>
                      </a:r>
                    </a:p>
                    <a:p>
                      <a:pPr algn="r">
                        <a:spcAft>
                          <a:spcPts val="0"/>
                        </a:spcAft>
                      </a:pPr>
                      <a:r>
                        <a:rPr lang="es-CO" sz="800">
                          <a:effectLst/>
                        </a:rPr>
                        <a:t>2</a:t>
                      </a:r>
                    </a:p>
                    <a:p>
                      <a:pPr algn="r">
                        <a:spcAft>
                          <a:spcPts val="0"/>
                        </a:spcAft>
                      </a:pPr>
                      <a:r>
                        <a:rPr lang="es-CO" sz="800">
                          <a:effectLst/>
                        </a:rPr>
                        <a:t>45</a:t>
                      </a:r>
                    </a:p>
                    <a:p>
                      <a:pPr algn="r">
                        <a:spcAft>
                          <a:spcPts val="0"/>
                        </a:spcAft>
                      </a:pPr>
                      <a:r>
                        <a:rPr lang="es-CO" sz="800">
                          <a:effectLst/>
                        </a:rPr>
                        <a:t>0.0</a:t>
                      </a:r>
                    </a:p>
                    <a:p>
                      <a:pPr algn="r">
                        <a:spcAft>
                          <a:spcPts val="0"/>
                        </a:spcAft>
                      </a:pPr>
                      <a:r>
                        <a:rPr lang="es-CO" sz="800">
                          <a:effectLst/>
                        </a:rPr>
                        <a:t>0</a:t>
                      </a:r>
                      <a:endParaRPr lang="es-CO" sz="800">
                        <a:effectLst/>
                        <a:latin typeface="Arial"/>
                        <a:ea typeface="Times New Roman"/>
                      </a:endParaRPr>
                    </a:p>
                  </a:txBody>
                  <a:tcPr marL="41525" marR="41525" marT="0" marB="0"/>
                </a:tc>
              </a:tr>
              <a:tr h="134754">
                <a:tc>
                  <a:txBody>
                    <a:bodyPr/>
                    <a:lstStyle/>
                    <a:p>
                      <a:pPr algn="ctr">
                        <a:spcAft>
                          <a:spcPts val="0"/>
                        </a:spcAft>
                      </a:pPr>
                      <a:r>
                        <a:rPr lang="es-CO" sz="800">
                          <a:effectLst/>
                        </a:rPr>
                        <a:t>Lípidos</a:t>
                      </a:r>
                      <a:endParaRPr lang="es-CO" sz="800">
                        <a:effectLst/>
                        <a:latin typeface="Arial"/>
                        <a:ea typeface="Times New Roman"/>
                      </a:endParaRPr>
                    </a:p>
                  </a:txBody>
                  <a:tcPr marL="41525" marR="41525" marT="0" marB="0"/>
                </a:tc>
                <a:tc>
                  <a:txBody>
                    <a:bodyPr/>
                    <a:lstStyle/>
                    <a:p>
                      <a:pPr algn="ctr">
                        <a:spcAft>
                          <a:spcPts val="0"/>
                        </a:spcAft>
                      </a:pPr>
                      <a:r>
                        <a:rPr lang="es-CO" sz="800">
                          <a:effectLst/>
                        </a:rPr>
                        <a:t> </a:t>
                      </a:r>
                      <a:endParaRPr lang="es-CO" sz="800">
                        <a:effectLst/>
                        <a:latin typeface="Arial"/>
                        <a:ea typeface="Times New Roman"/>
                      </a:endParaRPr>
                    </a:p>
                  </a:txBody>
                  <a:tcPr marL="41525" marR="41525" marT="0" marB="0"/>
                </a:tc>
                <a:tc>
                  <a:txBody>
                    <a:bodyPr/>
                    <a:lstStyle/>
                    <a:p>
                      <a:pPr algn="r">
                        <a:spcAft>
                          <a:spcPts val="0"/>
                        </a:spcAft>
                      </a:pPr>
                      <a:r>
                        <a:rPr lang="es-CO" sz="800">
                          <a:effectLst/>
                        </a:rPr>
                        <a:t> </a:t>
                      </a:r>
                      <a:endParaRPr lang="es-CO" sz="800">
                        <a:effectLst/>
                        <a:latin typeface="Arial"/>
                        <a:ea typeface="Times New Roman"/>
                      </a:endParaRPr>
                    </a:p>
                  </a:txBody>
                  <a:tcPr marL="41525" marR="41525" marT="0" marB="0"/>
                </a:tc>
              </a:tr>
              <a:tr h="134754">
                <a:tc>
                  <a:txBody>
                    <a:bodyPr/>
                    <a:lstStyle/>
                    <a:p>
                      <a:pPr>
                        <a:spcAft>
                          <a:spcPts val="0"/>
                        </a:spcAft>
                      </a:pPr>
                      <a:r>
                        <a:rPr lang="es-CO" sz="800">
                          <a:effectLst/>
                        </a:rPr>
                        <a:t>Ácidos Grasos Total Saturados</a:t>
                      </a:r>
                      <a:endParaRPr lang="es-CO" sz="800">
                        <a:effectLst/>
                        <a:latin typeface="Arial"/>
                        <a:ea typeface="Times New Roman"/>
                      </a:endParaRPr>
                    </a:p>
                  </a:txBody>
                  <a:tcPr marL="41525" marR="41525" marT="0" marB="0"/>
                </a:tc>
                <a:tc rowSpan="2">
                  <a:txBody>
                    <a:bodyPr/>
                    <a:lstStyle/>
                    <a:p>
                      <a:pPr algn="ctr">
                        <a:spcAft>
                          <a:spcPts val="0"/>
                        </a:spcAft>
                      </a:pPr>
                      <a:r>
                        <a:rPr lang="es-CO" sz="800">
                          <a:effectLst/>
                        </a:rPr>
                        <a:t>g</a:t>
                      </a:r>
                    </a:p>
                    <a:p>
                      <a:pPr algn="ctr">
                        <a:spcAft>
                          <a:spcPts val="0"/>
                        </a:spcAft>
                      </a:pPr>
                      <a:r>
                        <a:rPr lang="es-CO" sz="800">
                          <a:effectLst/>
                        </a:rPr>
                        <a:t>g</a:t>
                      </a:r>
                    </a:p>
                    <a:p>
                      <a:pPr algn="ctr">
                        <a:spcAft>
                          <a:spcPts val="0"/>
                        </a:spcAft>
                      </a:pPr>
                      <a:r>
                        <a:rPr lang="es-CO" sz="800">
                          <a:effectLst/>
                        </a:rPr>
                        <a:t>g</a:t>
                      </a:r>
                    </a:p>
                    <a:p>
                      <a:pPr algn="ctr">
                        <a:spcAft>
                          <a:spcPts val="0"/>
                        </a:spcAft>
                      </a:pPr>
                      <a:r>
                        <a:rPr lang="es-CO" sz="800">
                          <a:effectLst/>
                        </a:rPr>
                        <a:t>mg</a:t>
                      </a:r>
                      <a:endParaRPr lang="es-CO" sz="800">
                        <a:effectLst/>
                        <a:latin typeface="Arial"/>
                        <a:ea typeface="Times New Roman"/>
                      </a:endParaRPr>
                    </a:p>
                  </a:txBody>
                  <a:tcPr marL="41525" marR="41525" marT="0" marB="0"/>
                </a:tc>
                <a:tc rowSpan="2">
                  <a:txBody>
                    <a:bodyPr/>
                    <a:lstStyle/>
                    <a:p>
                      <a:pPr algn="r">
                        <a:spcAft>
                          <a:spcPts val="0"/>
                        </a:spcAft>
                      </a:pPr>
                      <a:r>
                        <a:rPr lang="es-CO" sz="800">
                          <a:effectLst/>
                        </a:rPr>
                        <a:t>0.057</a:t>
                      </a:r>
                    </a:p>
                    <a:p>
                      <a:pPr algn="r">
                        <a:spcAft>
                          <a:spcPts val="0"/>
                        </a:spcAft>
                      </a:pPr>
                      <a:r>
                        <a:rPr lang="es-CO" sz="800">
                          <a:effectLst/>
                        </a:rPr>
                        <a:t>0.104</a:t>
                      </a:r>
                    </a:p>
                    <a:p>
                      <a:pPr algn="r">
                        <a:spcAft>
                          <a:spcPts val="0"/>
                        </a:spcAft>
                      </a:pPr>
                      <a:r>
                        <a:rPr lang="es-CO" sz="800">
                          <a:effectLst/>
                        </a:rPr>
                        <a:t>0.219</a:t>
                      </a:r>
                    </a:p>
                    <a:p>
                      <a:pPr algn="r">
                        <a:spcAft>
                          <a:spcPts val="0"/>
                        </a:spcAft>
                      </a:pPr>
                      <a:r>
                        <a:rPr lang="es-CO" sz="800">
                          <a:effectLst/>
                        </a:rPr>
                        <a:t>0</a:t>
                      </a:r>
                      <a:endParaRPr lang="es-CO" sz="800">
                        <a:effectLst/>
                        <a:latin typeface="Arial"/>
                        <a:ea typeface="Times New Roman"/>
                      </a:endParaRPr>
                    </a:p>
                  </a:txBody>
                  <a:tcPr marL="41525" marR="41525" marT="0" marB="0"/>
                </a:tc>
              </a:tr>
              <a:tr h="673768">
                <a:tc>
                  <a:txBody>
                    <a:bodyPr/>
                    <a:lstStyle/>
                    <a:p>
                      <a:pPr>
                        <a:spcAft>
                          <a:spcPts val="0"/>
                        </a:spcAft>
                      </a:pPr>
                      <a:r>
                        <a:rPr lang="es-CO" sz="800" dirty="0">
                          <a:effectLst/>
                        </a:rPr>
                        <a:t>Ácidos Grasos Total </a:t>
                      </a:r>
                      <a:r>
                        <a:rPr lang="es-CO" sz="800" dirty="0" err="1">
                          <a:effectLst/>
                        </a:rPr>
                        <a:t>Monoinsaturados</a:t>
                      </a:r>
                      <a:endParaRPr lang="es-CO" sz="800" dirty="0">
                        <a:effectLst/>
                      </a:endParaRPr>
                    </a:p>
                    <a:p>
                      <a:pPr>
                        <a:spcAft>
                          <a:spcPts val="0"/>
                        </a:spcAft>
                      </a:pPr>
                      <a:r>
                        <a:rPr lang="es-CO" sz="800" dirty="0">
                          <a:effectLst/>
                        </a:rPr>
                        <a:t>Ácidos Grasos Total Poliinsaturados</a:t>
                      </a:r>
                    </a:p>
                    <a:p>
                      <a:pPr>
                        <a:spcAft>
                          <a:spcPts val="0"/>
                        </a:spcAft>
                      </a:pPr>
                      <a:r>
                        <a:rPr lang="es-CO" sz="800" dirty="0">
                          <a:effectLst/>
                        </a:rPr>
                        <a:t>Colesterol </a:t>
                      </a:r>
                      <a:endParaRPr lang="es-CO" sz="800" dirty="0">
                        <a:effectLst/>
                        <a:latin typeface="Arial"/>
                        <a:ea typeface="Times New Roman"/>
                      </a:endParaRPr>
                    </a:p>
                  </a:txBody>
                  <a:tcPr marL="41525" marR="41525" marT="0" marB="0"/>
                </a:tc>
                <a:tc vMerge="1">
                  <a:txBody>
                    <a:bodyPr/>
                    <a:lstStyle/>
                    <a:p>
                      <a:endParaRPr lang="es-CO"/>
                    </a:p>
                  </a:txBody>
                  <a:tcPr/>
                </a:tc>
                <a:tc vMerge="1">
                  <a:txBody>
                    <a:bodyPr/>
                    <a:lstStyle/>
                    <a:p>
                      <a:endParaRPr lang="es-CO"/>
                    </a:p>
                  </a:txBody>
                  <a:tcPr/>
                </a:tc>
              </a:tr>
            </a:tbl>
          </a:graphicData>
        </a:graphic>
      </p:graphicFrame>
      <p:pic>
        <p:nvPicPr>
          <p:cNvPr id="26" name="25 Imagen" descr="D:\Germinados y otros\GERMINADOS\LENTEJA\P325089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1032" y="5301208"/>
            <a:ext cx="1956952" cy="1328936"/>
          </a:xfrm>
          <a:prstGeom prst="rect">
            <a:avLst/>
          </a:prstGeom>
          <a:noFill/>
          <a:ln>
            <a:noFill/>
          </a:ln>
        </p:spPr>
      </p:pic>
    </p:spTree>
    <p:extLst>
      <p:ext uri="{BB962C8B-B14F-4D97-AF65-F5344CB8AC3E}">
        <p14:creationId xmlns:p14="http://schemas.microsoft.com/office/powerpoint/2010/main" val="378586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down)">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wipe(down)">
                                      <p:cBhvr>
                                        <p:cTn id="17" dur="500"/>
                                        <p:tgtEl>
                                          <p:spTgt spid="7">
                                            <p:txEl>
                                              <p:pRg st="1" end="1"/>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wipe(down)">
                                      <p:cBhvr>
                                        <p:cTn id="20" dur="500"/>
                                        <p:tgtEl>
                                          <p:spTgt spid="7">
                                            <p:txEl>
                                              <p:pRg st="2" end="2"/>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wipe(down)">
                                      <p:cBhvr>
                                        <p:cTn id="23" dur="500"/>
                                        <p:tgtEl>
                                          <p:spTgt spid="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wipe(down)">
                                      <p:cBhvr>
                                        <p:cTn id="28" dur="500"/>
                                        <p:tgtEl>
                                          <p:spTgt spid="7">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down)">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7">
                                            <p:txEl>
                                              <p:pRg st="5" end="5"/>
                                            </p:txEl>
                                          </p:spTgt>
                                        </p:tgtEl>
                                        <p:attrNameLst>
                                          <p:attrName>style.visibility</p:attrName>
                                        </p:attrNameLst>
                                      </p:cBhvr>
                                      <p:to>
                                        <p:strVal val="visible"/>
                                      </p:to>
                                    </p:set>
                                    <p:animEffect transition="in" filter="wipe(down)">
                                      <p:cBhvr>
                                        <p:cTn id="38" dur="500"/>
                                        <p:tgtEl>
                                          <p:spTgt spid="7">
                                            <p:txEl>
                                              <p:pRg st="5" end="5"/>
                                            </p:txEl>
                                          </p:spTgt>
                                        </p:tgtEl>
                                      </p:cBhvr>
                                    </p:animEffect>
                                  </p:childTnLst>
                                </p:cTn>
                              </p:par>
                              <p:par>
                                <p:cTn id="39" presetID="22" presetClass="entr" presetSubtype="4" fill="hold" nodeType="with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animEffect transition="in" filter="wipe(down)">
                                      <p:cBhvr>
                                        <p:cTn id="41" dur="500"/>
                                        <p:tgtEl>
                                          <p:spTgt spid="7">
                                            <p:txEl>
                                              <p:pRg st="6" end="6"/>
                                            </p:txEl>
                                          </p:spTgt>
                                        </p:tgtEl>
                                      </p:cBhvr>
                                    </p:animEffect>
                                  </p:childTnLst>
                                </p:cTn>
                              </p:par>
                              <p:par>
                                <p:cTn id="42" presetID="22" presetClass="entr" presetSubtype="4" fill="hold" nodeType="withEffect">
                                  <p:stCondLst>
                                    <p:cond delay="0"/>
                                  </p:stCondLst>
                                  <p:childTnLst>
                                    <p:set>
                                      <p:cBhvr>
                                        <p:cTn id="43" dur="1" fill="hold">
                                          <p:stCondLst>
                                            <p:cond delay="0"/>
                                          </p:stCondLst>
                                        </p:cTn>
                                        <p:tgtEl>
                                          <p:spTgt spid="7">
                                            <p:txEl>
                                              <p:pRg st="7" end="7"/>
                                            </p:txEl>
                                          </p:spTgt>
                                        </p:tgtEl>
                                        <p:attrNameLst>
                                          <p:attrName>style.visibility</p:attrName>
                                        </p:attrNameLst>
                                      </p:cBhvr>
                                      <p:to>
                                        <p:strVal val="visible"/>
                                      </p:to>
                                    </p:set>
                                    <p:animEffect transition="in" filter="wipe(down)">
                                      <p:cBhvr>
                                        <p:cTn id="44" dur="500"/>
                                        <p:tgtEl>
                                          <p:spTgt spid="7">
                                            <p:txEl>
                                              <p:pRg st="7" end="7"/>
                                            </p:txEl>
                                          </p:spTgt>
                                        </p:tgtEl>
                                      </p:cBhvr>
                                    </p:animEffect>
                                  </p:childTnLst>
                                </p:cTn>
                              </p:par>
                              <p:par>
                                <p:cTn id="45" presetID="22" presetClass="entr" presetSubtype="4" fill="hold" nodeType="with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wipe(down)">
                                      <p:cBhvr>
                                        <p:cTn id="47" dur="5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down)">
                                      <p:cBhvr>
                                        <p:cTn id="5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188640"/>
            <a:ext cx="9144000" cy="1152128"/>
          </a:xfrm>
        </p:spPr>
        <p:txBody>
          <a:bodyPr>
            <a:normAutofit/>
          </a:bodyPr>
          <a:lstStyle/>
          <a:p>
            <a:r>
              <a:rPr lang="es-CO" sz="1400" b="1" i="1" dirty="0"/>
              <a:t>FASE II  MANUAL TÉCNICO DE LOS GERMINADOS: Procesos de producción y aplicaciones en la alimentación y la salud</a:t>
            </a:r>
            <a:r>
              <a:rPr lang="es-CO" sz="1200" b="1" i="1" dirty="0" smtClean="0"/>
              <a:t/>
            </a:r>
            <a:br>
              <a:rPr lang="es-CO" sz="1200" b="1" i="1" dirty="0" smtClean="0"/>
            </a:br>
            <a:r>
              <a:rPr lang="es-CO" sz="1600" b="1" dirty="0" smtClean="0">
                <a:solidFill>
                  <a:schemeClr val="tx1"/>
                </a:solidFill>
              </a:rPr>
              <a:t>NUTRIENTES</a:t>
            </a:r>
            <a:r>
              <a:rPr lang="es-CO" sz="1600" b="1" dirty="0">
                <a:solidFill>
                  <a:schemeClr val="tx1"/>
                </a:solidFill>
              </a:rPr>
              <a:t>, PROPIEDADES MEDICINALES Y PROCESOS DE PRODUCCION</a:t>
            </a:r>
            <a:r>
              <a:rPr lang="es-CO" sz="1600" dirty="0">
                <a:solidFill>
                  <a:schemeClr val="tx1"/>
                </a:solidFill>
              </a:rPr>
              <a:t> </a:t>
            </a:r>
            <a:r>
              <a:rPr lang="es-CO" sz="1600" b="1" dirty="0">
                <a:solidFill>
                  <a:schemeClr val="tx1"/>
                </a:solidFill>
              </a:rPr>
              <a:t>PARA </a:t>
            </a:r>
            <a:r>
              <a:rPr lang="es-CO" sz="1600" b="1" dirty="0" smtClean="0">
                <a:solidFill>
                  <a:schemeClr val="tx1"/>
                </a:solidFill>
              </a:rPr>
              <a:t>GERMINAR</a:t>
            </a:r>
            <a:br>
              <a:rPr lang="es-CO" sz="1600" b="1" dirty="0" smtClean="0">
                <a:solidFill>
                  <a:schemeClr val="tx1"/>
                </a:solidFill>
              </a:rPr>
            </a:br>
            <a:r>
              <a:rPr lang="es-CO" sz="1600" b="1" dirty="0" smtClean="0">
                <a:solidFill>
                  <a:schemeClr val="tx1"/>
                </a:solidFill>
              </a:rPr>
              <a:t> </a:t>
            </a:r>
            <a:r>
              <a:rPr lang="es-CO" sz="1600" b="1" dirty="0">
                <a:solidFill>
                  <a:schemeClr val="tx1"/>
                </a:solidFill>
              </a:rPr>
              <a:t>BROCOLI, GIRASOL, LENTEJA Y </a:t>
            </a:r>
            <a:r>
              <a:rPr lang="es-CO" sz="1600" b="1" dirty="0" smtClean="0">
                <a:solidFill>
                  <a:schemeClr val="tx1"/>
                </a:solidFill>
              </a:rPr>
              <a:t>TRIGO</a:t>
            </a:r>
            <a:endParaRPr lang="es-CO" sz="1600" b="1" i="1" dirty="0">
              <a:solidFill>
                <a:schemeClr val="tx1"/>
              </a:solidFill>
            </a:endParaRPr>
          </a:p>
        </p:txBody>
      </p:sp>
      <p:sp>
        <p:nvSpPr>
          <p:cNvPr id="6" name="5 Marcador de contenido"/>
          <p:cNvSpPr>
            <a:spLocks noGrp="1"/>
          </p:cNvSpPr>
          <p:nvPr>
            <p:ph sz="half" idx="4294967295"/>
          </p:nvPr>
        </p:nvSpPr>
        <p:spPr>
          <a:xfrm>
            <a:off x="0" y="1916113"/>
            <a:ext cx="4321175" cy="4608512"/>
          </a:xfrm>
        </p:spPr>
        <p:txBody>
          <a:bodyPr>
            <a:normAutofit/>
          </a:bodyPr>
          <a:lstStyle/>
          <a:p>
            <a:pPr marL="0" indent="0">
              <a:buNone/>
            </a:pPr>
            <a:endParaRPr lang="es-CO" sz="1400" b="1" dirty="0" smtClean="0"/>
          </a:p>
          <a:p>
            <a:pPr marL="0" indent="0">
              <a:buNone/>
            </a:pPr>
            <a:endParaRPr lang="es-CO" sz="1400" dirty="0" smtClean="0"/>
          </a:p>
          <a:p>
            <a:pPr marL="0" indent="0">
              <a:buNone/>
            </a:pPr>
            <a:endParaRPr lang="es-CO" sz="1400" dirty="0"/>
          </a:p>
          <a:p>
            <a:pPr marL="0" indent="0">
              <a:buNone/>
            </a:pPr>
            <a:endParaRPr lang="es-CO" sz="1400" dirty="0" smtClean="0"/>
          </a:p>
          <a:p>
            <a:pPr marL="0" indent="0">
              <a:buNone/>
            </a:pPr>
            <a:endParaRPr lang="es-CO" sz="1400" b="1" dirty="0" smtClean="0"/>
          </a:p>
          <a:p>
            <a:pPr marL="0" indent="0">
              <a:buNone/>
            </a:pPr>
            <a:endParaRPr lang="es-CO" sz="1400" b="1" dirty="0" smtClean="0"/>
          </a:p>
        </p:txBody>
      </p:sp>
      <p:sp>
        <p:nvSpPr>
          <p:cNvPr id="7" name="6 Marcador de contenido"/>
          <p:cNvSpPr>
            <a:spLocks noGrp="1"/>
          </p:cNvSpPr>
          <p:nvPr>
            <p:ph sz="quarter" idx="4294967295"/>
          </p:nvPr>
        </p:nvSpPr>
        <p:spPr>
          <a:xfrm>
            <a:off x="179388" y="1412776"/>
            <a:ext cx="8964612" cy="5445224"/>
          </a:xfrm>
        </p:spPr>
        <p:txBody>
          <a:bodyPr>
            <a:normAutofit/>
          </a:bodyPr>
          <a:lstStyle/>
          <a:p>
            <a:pPr marL="0" indent="0">
              <a:buNone/>
            </a:pPr>
            <a:r>
              <a:rPr lang="es-CO" b="1" dirty="0">
                <a:solidFill>
                  <a:schemeClr val="tx1"/>
                </a:solidFill>
              </a:rPr>
              <a:t>Propiedades medicinales de la lenteja </a:t>
            </a:r>
            <a:r>
              <a:rPr lang="es-CO" b="1" dirty="0" smtClean="0">
                <a:solidFill>
                  <a:schemeClr val="tx1"/>
                </a:solidFill>
              </a:rPr>
              <a:t>Germinada</a:t>
            </a:r>
          </a:p>
          <a:p>
            <a:r>
              <a:rPr lang="es-CO" dirty="0">
                <a:solidFill>
                  <a:schemeClr val="tx1"/>
                </a:solidFill>
              </a:rPr>
              <a:t>Las lentejas  son antioxidantes, cardiotónicas, depurativas, </a:t>
            </a:r>
            <a:r>
              <a:rPr lang="es-CO" dirty="0" err="1">
                <a:solidFill>
                  <a:schemeClr val="tx1"/>
                </a:solidFill>
              </a:rPr>
              <a:t>hipoglicemientes</a:t>
            </a:r>
            <a:r>
              <a:rPr lang="es-CO" dirty="0">
                <a:solidFill>
                  <a:schemeClr val="tx1"/>
                </a:solidFill>
              </a:rPr>
              <a:t> y tónico </a:t>
            </a:r>
            <a:r>
              <a:rPr lang="es-CO" dirty="0" smtClean="0">
                <a:solidFill>
                  <a:schemeClr val="tx1"/>
                </a:solidFill>
              </a:rPr>
              <a:t>nutritivo. </a:t>
            </a:r>
            <a:endParaRPr lang="es-CO" dirty="0">
              <a:solidFill>
                <a:schemeClr val="tx1"/>
              </a:solidFill>
            </a:endParaRPr>
          </a:p>
          <a:p>
            <a:r>
              <a:rPr lang="es-ES" dirty="0" smtClean="0">
                <a:solidFill>
                  <a:schemeClr val="tx1"/>
                </a:solidFill>
              </a:rPr>
              <a:t>Las </a:t>
            </a:r>
            <a:r>
              <a:rPr lang="es-ES" dirty="0">
                <a:solidFill>
                  <a:schemeClr val="tx1"/>
                </a:solidFill>
              </a:rPr>
              <a:t>lentejas se han utilizado para limpiar y estimular a los riñones y el sistema suprarrenal, fortalecer el corazón y la circulación y aumentar la energía y vitalidad</a:t>
            </a:r>
            <a:r>
              <a:rPr lang="es-ES" dirty="0" smtClean="0">
                <a:solidFill>
                  <a:schemeClr val="tx1"/>
                </a:solidFill>
              </a:rPr>
              <a:t>.</a:t>
            </a:r>
          </a:p>
          <a:p>
            <a:r>
              <a:rPr lang="es-CO" b="1" dirty="0">
                <a:solidFill>
                  <a:schemeClr val="tx1"/>
                </a:solidFill>
              </a:rPr>
              <a:t>Procesos para Germinar la </a:t>
            </a:r>
            <a:r>
              <a:rPr lang="es-CO" b="1" dirty="0" smtClean="0">
                <a:solidFill>
                  <a:schemeClr val="tx1"/>
                </a:solidFill>
              </a:rPr>
              <a:t>lenteja</a:t>
            </a:r>
          </a:p>
          <a:p>
            <a:endParaRPr lang="es-CO"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9" name="Picture 11" descr="C:\Documents and Settings\Vortex\My Documents\My Pictures\100OLYMP\P819069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587" y="4608640"/>
            <a:ext cx="1512168" cy="1162597"/>
          </a:xfrm>
          <a:prstGeom prst="rect">
            <a:avLst/>
          </a:prstGeom>
          <a:noFill/>
          <a:ln w="9525">
            <a:noFill/>
            <a:miter lim="800000"/>
            <a:headEnd/>
            <a:tailEnd/>
          </a:ln>
        </p:spPr>
      </p:pic>
      <p:pic>
        <p:nvPicPr>
          <p:cNvPr id="10" name="Picture 12" descr="C:\Documents and Settings\Vortex\My Documents\My Pictures\100OLYMP\P819069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3728" y="4509120"/>
            <a:ext cx="1224136" cy="1675949"/>
          </a:xfrm>
          <a:prstGeom prst="rect">
            <a:avLst/>
          </a:prstGeom>
          <a:noFill/>
          <a:ln w="9525">
            <a:noFill/>
            <a:miter lim="800000"/>
            <a:headEnd/>
            <a:tailEnd/>
          </a:ln>
        </p:spPr>
      </p:pic>
      <p:pic>
        <p:nvPicPr>
          <p:cNvPr id="11" name="10 Imagen" descr="D:\Germinados y otros\GERMINADOS\LENTEJA\P3230865.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91880" y="4510498"/>
            <a:ext cx="1366639" cy="1673192"/>
          </a:xfrm>
          <a:prstGeom prst="rect">
            <a:avLst/>
          </a:prstGeom>
          <a:noFill/>
          <a:ln>
            <a:noFill/>
          </a:ln>
        </p:spPr>
      </p:pic>
      <p:pic>
        <p:nvPicPr>
          <p:cNvPr id="13" name="12 Imagen" descr="D:\Germinados y otros\GERMINADOS\LENTEJA\P3240885.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6056" y="4481592"/>
            <a:ext cx="1224136" cy="1666653"/>
          </a:xfrm>
          <a:prstGeom prst="rect">
            <a:avLst/>
          </a:prstGeom>
          <a:noFill/>
          <a:ln>
            <a:noFill/>
          </a:ln>
        </p:spPr>
      </p:pic>
      <p:pic>
        <p:nvPicPr>
          <p:cNvPr id="14" name="13 Imagen" descr="D:\Germinados y otros\GERMINADOS\LENTEJA\P3250890.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44208" y="4619459"/>
            <a:ext cx="1956952" cy="1328936"/>
          </a:xfrm>
          <a:prstGeom prst="rect">
            <a:avLst/>
          </a:prstGeom>
          <a:noFill/>
          <a:ln>
            <a:noFill/>
          </a:ln>
        </p:spPr>
      </p:pic>
    </p:spTree>
    <p:extLst>
      <p:ext uri="{BB962C8B-B14F-4D97-AF65-F5344CB8AC3E}">
        <p14:creationId xmlns:p14="http://schemas.microsoft.com/office/powerpoint/2010/main" val="80469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down)">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wipe(down)">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116632"/>
            <a:ext cx="9144000" cy="1152128"/>
          </a:xfrm>
        </p:spPr>
        <p:txBody>
          <a:bodyPr>
            <a:normAutofit/>
          </a:bodyPr>
          <a:lstStyle/>
          <a:p>
            <a:r>
              <a:rPr lang="es-CO" sz="1400" b="1" i="1" dirty="0"/>
              <a:t>FASE II  MANUAL TÉCNICO DE LOS GERMINADOS: Procesos de producción y aplicaciones en la alimentación y la salud </a:t>
            </a:r>
            <a:r>
              <a:rPr lang="es-CO" sz="1600" b="1" dirty="0" smtClean="0">
                <a:solidFill>
                  <a:schemeClr val="tx1"/>
                </a:solidFill>
              </a:rPr>
              <a:t>NUTRIENTES</a:t>
            </a:r>
            <a:r>
              <a:rPr lang="es-CO" sz="1600" b="1" dirty="0">
                <a:solidFill>
                  <a:schemeClr val="tx1"/>
                </a:solidFill>
              </a:rPr>
              <a:t>, PROPIEDADES MEDICINALES Y PROCESOS DE PRODUCCION</a:t>
            </a:r>
            <a:r>
              <a:rPr lang="es-CO" sz="1600" dirty="0">
                <a:solidFill>
                  <a:schemeClr val="tx1"/>
                </a:solidFill>
              </a:rPr>
              <a:t> </a:t>
            </a:r>
            <a:r>
              <a:rPr lang="es-CO" sz="1600" b="1" dirty="0">
                <a:solidFill>
                  <a:schemeClr val="tx1"/>
                </a:solidFill>
              </a:rPr>
              <a:t>PARA </a:t>
            </a:r>
            <a:r>
              <a:rPr lang="es-CO" sz="1600" b="1" dirty="0" smtClean="0">
                <a:solidFill>
                  <a:schemeClr val="tx1"/>
                </a:solidFill>
              </a:rPr>
              <a:t>GERMINAR</a:t>
            </a:r>
            <a:br>
              <a:rPr lang="es-CO" sz="1600" b="1" dirty="0" smtClean="0">
                <a:solidFill>
                  <a:schemeClr val="tx1"/>
                </a:solidFill>
              </a:rPr>
            </a:br>
            <a:r>
              <a:rPr lang="es-CO" sz="1600" b="1" dirty="0" smtClean="0">
                <a:solidFill>
                  <a:schemeClr val="tx1"/>
                </a:solidFill>
              </a:rPr>
              <a:t> </a:t>
            </a:r>
            <a:r>
              <a:rPr lang="es-CO" sz="1600" b="1" dirty="0">
                <a:solidFill>
                  <a:schemeClr val="tx1"/>
                </a:solidFill>
              </a:rPr>
              <a:t>BROCOLI, GIRASOL, LENTEJA Y </a:t>
            </a:r>
            <a:r>
              <a:rPr lang="es-CO" sz="1600" b="1" dirty="0" smtClean="0">
                <a:solidFill>
                  <a:schemeClr val="tx1"/>
                </a:solidFill>
              </a:rPr>
              <a:t>TRIGO</a:t>
            </a:r>
            <a:endParaRPr lang="es-CO" sz="1600" b="1" i="1" dirty="0">
              <a:solidFill>
                <a:schemeClr val="tx1"/>
              </a:solidFill>
            </a:endParaRPr>
          </a:p>
        </p:txBody>
      </p:sp>
      <p:sp>
        <p:nvSpPr>
          <p:cNvPr id="6" name="5 Marcador de contenido"/>
          <p:cNvSpPr>
            <a:spLocks noGrp="1"/>
          </p:cNvSpPr>
          <p:nvPr>
            <p:ph sz="quarter" idx="13"/>
          </p:nvPr>
        </p:nvSpPr>
        <p:spPr>
          <a:xfrm>
            <a:off x="179512" y="1484784"/>
            <a:ext cx="8856984" cy="5373216"/>
          </a:xfrm>
        </p:spPr>
        <p:txBody>
          <a:bodyPr>
            <a:normAutofit/>
          </a:bodyPr>
          <a:lstStyle/>
          <a:p>
            <a:pPr marL="0" indent="0">
              <a:buNone/>
            </a:pPr>
            <a:r>
              <a:rPr lang="es-CO" b="1" dirty="0" smtClean="0">
                <a:solidFill>
                  <a:schemeClr val="tx1"/>
                </a:solidFill>
              </a:rPr>
              <a:t>Trigo</a:t>
            </a:r>
          </a:p>
          <a:p>
            <a:pPr marL="0" indent="0">
              <a:buNone/>
            </a:pPr>
            <a:r>
              <a:rPr lang="es-CO" sz="1800" dirty="0" smtClean="0">
                <a:solidFill>
                  <a:schemeClr val="tx1"/>
                </a:solidFill>
              </a:rPr>
              <a:t>Considerado por los antiguos como panacea delos dioses. Después de miles</a:t>
            </a:r>
          </a:p>
          <a:p>
            <a:pPr marL="0" indent="0">
              <a:buNone/>
            </a:pPr>
            <a:r>
              <a:rPr lang="es-CO" sz="1800" dirty="0">
                <a:solidFill>
                  <a:schemeClr val="tx1"/>
                </a:solidFill>
              </a:rPr>
              <a:t>d</a:t>
            </a:r>
            <a:r>
              <a:rPr lang="es-CO" sz="1800" dirty="0" smtClean="0">
                <a:solidFill>
                  <a:schemeClr val="tx1"/>
                </a:solidFill>
              </a:rPr>
              <a:t>e años se han encontrado granos de trigo en la tumba de los Reyes de Egipto, </a:t>
            </a:r>
          </a:p>
          <a:p>
            <a:pPr marL="0" indent="0">
              <a:buNone/>
            </a:pPr>
            <a:r>
              <a:rPr lang="es-CO" sz="1800" dirty="0" smtClean="0">
                <a:solidFill>
                  <a:schemeClr val="tx1"/>
                </a:solidFill>
              </a:rPr>
              <a:t>específicamente en la de Tutankamon. Mahatma Gandhi lo consideraba como el</a:t>
            </a:r>
          </a:p>
          <a:p>
            <a:pPr marL="0" indent="0">
              <a:buNone/>
            </a:pPr>
            <a:r>
              <a:rPr lang="es-CO" sz="1800" dirty="0" smtClean="0">
                <a:solidFill>
                  <a:schemeClr val="tx1"/>
                </a:solidFill>
              </a:rPr>
              <a:t>Rey de los cereales por su gran poder nutricional.</a:t>
            </a:r>
          </a:p>
          <a:p>
            <a:r>
              <a:rPr lang="es-CO" sz="2200" dirty="0" smtClean="0">
                <a:solidFill>
                  <a:schemeClr val="tx1"/>
                </a:solidFill>
              </a:rPr>
              <a:t> </a:t>
            </a:r>
            <a:r>
              <a:rPr lang="es-CO" sz="2200" dirty="0">
                <a:solidFill>
                  <a:schemeClr val="tx1"/>
                </a:solidFill>
              </a:rPr>
              <a:t>Debido a la importancia de esta semilla, se incluye en este apartado, las tres principales formas de utilizarla en estado de Germinación: </a:t>
            </a:r>
            <a:endParaRPr lang="es-CO" sz="2200" dirty="0" smtClean="0">
              <a:solidFill>
                <a:schemeClr val="tx1"/>
              </a:solidFill>
            </a:endParaRPr>
          </a:p>
          <a:p>
            <a:endParaRPr lang="es-CO" sz="2200" dirty="0">
              <a:solidFill>
                <a:schemeClr val="tx1"/>
              </a:solidFill>
            </a:endParaRPr>
          </a:p>
          <a:p>
            <a:pPr lvl="0"/>
            <a:r>
              <a:rPr lang="es-CO" sz="2200" dirty="0">
                <a:solidFill>
                  <a:schemeClr val="tx1"/>
                </a:solidFill>
              </a:rPr>
              <a:t>En grano </a:t>
            </a:r>
            <a:r>
              <a:rPr lang="es-CO" sz="2200" dirty="0" smtClean="0">
                <a:solidFill>
                  <a:schemeClr val="tx1"/>
                </a:solidFill>
              </a:rPr>
              <a:t>Germinado</a:t>
            </a:r>
          </a:p>
          <a:p>
            <a:pPr lvl="0"/>
            <a:endParaRPr lang="es-CO" sz="2200" dirty="0">
              <a:solidFill>
                <a:schemeClr val="tx1"/>
              </a:solidFill>
            </a:endParaRPr>
          </a:p>
          <a:p>
            <a:r>
              <a:rPr lang="es-CO" sz="2200" dirty="0">
                <a:solidFill>
                  <a:schemeClr val="tx1"/>
                </a:solidFill>
              </a:rPr>
              <a:t>En hierba </a:t>
            </a:r>
            <a:r>
              <a:rPr lang="es-CO" sz="2200" dirty="0" smtClean="0">
                <a:solidFill>
                  <a:schemeClr val="tx1"/>
                </a:solidFill>
              </a:rPr>
              <a:t>Germinada</a:t>
            </a:r>
          </a:p>
          <a:p>
            <a:endParaRPr lang="es-CO" sz="2200" dirty="0">
              <a:solidFill>
                <a:schemeClr val="tx1"/>
              </a:solidFill>
            </a:endParaRPr>
          </a:p>
          <a:p>
            <a:r>
              <a:rPr lang="es-CO" sz="2200" dirty="0">
                <a:solidFill>
                  <a:schemeClr val="tx1"/>
                </a:solidFill>
              </a:rPr>
              <a:t>En la preparación del </a:t>
            </a:r>
            <a:r>
              <a:rPr lang="es-CO" sz="2200" dirty="0" smtClean="0">
                <a:solidFill>
                  <a:schemeClr val="tx1"/>
                </a:solidFill>
              </a:rPr>
              <a:t>rejuvilac</a:t>
            </a:r>
          </a:p>
        </p:txBody>
      </p:sp>
      <p:pic>
        <p:nvPicPr>
          <p:cNvPr id="15" name="Picture 8" descr="C:\Documents and Settings\Vortex\Desktop\Beatriz Alina Botero (G)\GERMINADOS\FOTOS TRIGO\DSC01186.JPG"/>
          <p:cNvPicPr>
            <a:picLocks noGrp="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7670374" y="1330894"/>
            <a:ext cx="1260265" cy="947541"/>
          </a:xfrm>
          <a:prstGeom prst="rect">
            <a:avLst/>
          </a:prstGeom>
          <a:noFill/>
          <a:ln w="9525">
            <a:noFill/>
            <a:miter lim="800000"/>
            <a:headEnd/>
            <a:tailEnd/>
          </a:ln>
        </p:spPr>
      </p:pic>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6" name="15 Imagen" descr="D:\Germinados y otros\GERMINADOS\TRIGO\P3250893.JPG"/>
          <p:cNvPicPr/>
          <p:nvPr/>
        </p:nvPicPr>
        <p:blipFill rotWithShape="1">
          <a:blip r:embed="rId4" cstate="print">
            <a:extLst>
              <a:ext uri="{28A0092B-C50C-407E-A947-70E740481C1C}">
                <a14:useLocalDpi xmlns:a14="http://schemas.microsoft.com/office/drawing/2010/main" val="0"/>
              </a:ext>
            </a:extLst>
          </a:blip>
          <a:srcRect l="40438" t="43983"/>
          <a:stretch/>
        </p:blipFill>
        <p:spPr bwMode="auto">
          <a:xfrm>
            <a:off x="3257921" y="4005064"/>
            <a:ext cx="1657350" cy="1168400"/>
          </a:xfrm>
          <a:prstGeom prst="rect">
            <a:avLst/>
          </a:prstGeom>
          <a:noFill/>
          <a:ln>
            <a:noFill/>
          </a:ln>
          <a:extLst>
            <a:ext uri="{53640926-AAD7-44D8-BBD7-CCE9431645EC}">
              <a14:shadowObscured xmlns:a14="http://schemas.microsoft.com/office/drawing/2010/main"/>
            </a:ext>
          </a:extLst>
        </p:spPr>
      </p:pic>
      <p:pic>
        <p:nvPicPr>
          <p:cNvPr id="17" name="16 Imagen" descr="D:\Germinados y otros\GERMINADOS\TRIGO\Trigo en bandeja.JPG"/>
          <p:cNvPicPr/>
          <p:nvPr/>
        </p:nvPicPr>
        <p:blipFill rotWithShape="1">
          <a:blip r:embed="rId5" cstate="print">
            <a:extLst>
              <a:ext uri="{28A0092B-C50C-407E-A947-70E740481C1C}">
                <a14:useLocalDpi xmlns:a14="http://schemas.microsoft.com/office/drawing/2010/main" val="0"/>
              </a:ext>
            </a:extLst>
          </a:blip>
          <a:srcRect t="10373" b="9129"/>
          <a:stretch/>
        </p:blipFill>
        <p:spPr bwMode="auto">
          <a:xfrm>
            <a:off x="5076056" y="4501454"/>
            <a:ext cx="2009006" cy="1267773"/>
          </a:xfrm>
          <a:prstGeom prst="rect">
            <a:avLst/>
          </a:prstGeom>
          <a:noFill/>
          <a:ln>
            <a:noFill/>
          </a:ln>
          <a:extLst>
            <a:ext uri="{53640926-AAD7-44D8-BBD7-CCE9431645EC}">
              <a14:shadowObscured xmlns:a14="http://schemas.microsoft.com/office/drawing/2010/main"/>
            </a:ext>
          </a:extLst>
        </p:spPr>
      </p:pic>
      <p:pic>
        <p:nvPicPr>
          <p:cNvPr id="18" name="Picture 8" descr="C:\Documents and Settings\Vortex\My Documents\My Pictures\100OLYMP\P7190590.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75178" y="4743497"/>
            <a:ext cx="1368152" cy="1741297"/>
          </a:xfrm>
          <a:prstGeom prst="rect">
            <a:avLst/>
          </a:prstGeom>
          <a:noFill/>
          <a:ln w="9525">
            <a:noFill/>
            <a:miter lim="800000"/>
            <a:headEnd/>
            <a:tailEnd/>
          </a:ln>
        </p:spPr>
      </p:pic>
    </p:spTree>
    <p:extLst>
      <p:ext uri="{BB962C8B-B14F-4D97-AF65-F5344CB8AC3E}">
        <p14:creationId xmlns:p14="http://schemas.microsoft.com/office/powerpoint/2010/main" val="336241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down)">
                                      <p:cBhvr>
                                        <p:cTn id="15" dur="500"/>
                                        <p:tgtEl>
                                          <p:spTgt spid="6">
                                            <p:txEl>
                                              <p:pRg st="2" end="2"/>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wipe(down)">
                                      <p:cBhvr>
                                        <p:cTn id="18" dur="500"/>
                                        <p:tgtEl>
                                          <p:spTgt spid="6">
                                            <p:txEl>
                                              <p:pRg st="3" end="3"/>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wipe(down)">
                                      <p:cBhvr>
                                        <p:cTn id="21" dur="500"/>
                                        <p:tgtEl>
                                          <p:spTgt spid="6">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wipe(down)">
                                      <p:cBhvr>
                                        <p:cTn id="26" dur="500"/>
                                        <p:tgtEl>
                                          <p:spTgt spid="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wipe(down)">
                                      <p:cBhvr>
                                        <p:cTn id="31" dur="500"/>
                                        <p:tgtEl>
                                          <p:spTgt spid="6">
                                            <p:txEl>
                                              <p:pRg st="7" end="7"/>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animEffect transition="in" filter="wipe(down)">
                                      <p:cBhvr>
                                        <p:cTn id="39" dur="500"/>
                                        <p:tgtEl>
                                          <p:spTgt spid="6">
                                            <p:txEl>
                                              <p:pRg st="9" end="9"/>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animEffect transition="in" filter="wipe(down)">
                                      <p:cBhvr>
                                        <p:cTn id="47" dur="500"/>
                                        <p:tgtEl>
                                          <p:spTgt spid="6">
                                            <p:txEl>
                                              <p:pRg st="11" end="11"/>
                                            </p:txEl>
                                          </p:spTgt>
                                        </p:tgtEl>
                                      </p:cBhvr>
                                    </p:animEffect>
                                  </p:childTnLst>
                                </p:cTn>
                              </p:par>
                              <p:par>
                                <p:cTn id="48" presetID="22" presetClass="entr" presetSubtype="4"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0"/>
            <a:ext cx="9144000" cy="64807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692696"/>
            <a:ext cx="9036050" cy="6165304"/>
          </a:xfrm>
        </p:spPr>
        <p:txBody>
          <a:bodyPr>
            <a:normAutofit/>
          </a:bodyPr>
          <a:lstStyle/>
          <a:p>
            <a:pPr marL="0" indent="0">
              <a:buNone/>
            </a:pPr>
            <a:r>
              <a:rPr lang="es-CO" sz="1200" b="1" dirty="0" smtClean="0">
                <a:solidFill>
                  <a:schemeClr val="tx1"/>
                </a:solidFill>
              </a:rPr>
              <a:t>                                                                                                          </a:t>
            </a:r>
            <a:r>
              <a:rPr lang="es-CO" sz="2000" b="1" dirty="0" smtClean="0">
                <a:solidFill>
                  <a:schemeClr val="tx1"/>
                </a:solidFill>
              </a:rPr>
              <a:t>Nutrientes del trigo en grano Germinado</a:t>
            </a:r>
          </a:p>
          <a:p>
            <a:pPr marL="0" indent="0">
              <a:buNone/>
            </a:pPr>
            <a:r>
              <a:rPr lang="es-CO" sz="2000" b="1" dirty="0" smtClean="0">
                <a:solidFill>
                  <a:schemeClr val="tx1"/>
                </a:solidFill>
              </a:rPr>
              <a:t>Propiedades Medicinales </a:t>
            </a:r>
          </a:p>
          <a:p>
            <a:pPr marL="0" indent="0">
              <a:buNone/>
            </a:pPr>
            <a:r>
              <a:rPr lang="es-CO" sz="2000" b="1" dirty="0" smtClean="0">
                <a:solidFill>
                  <a:schemeClr val="tx1"/>
                </a:solidFill>
              </a:rPr>
              <a:t>del trigo</a:t>
            </a:r>
          </a:p>
          <a:p>
            <a:pPr marL="0" indent="0">
              <a:buNone/>
            </a:pPr>
            <a:r>
              <a:rPr lang="es-CO" sz="2000" b="1" dirty="0" smtClean="0">
                <a:solidFill>
                  <a:schemeClr val="tx1"/>
                </a:solidFill>
              </a:rPr>
              <a:t>en </a:t>
            </a:r>
            <a:r>
              <a:rPr lang="es-CO" sz="2000" b="1" dirty="0">
                <a:solidFill>
                  <a:schemeClr val="tx1"/>
                </a:solidFill>
              </a:rPr>
              <a:t>grano </a:t>
            </a:r>
            <a:r>
              <a:rPr lang="es-CO" sz="2000" b="1" dirty="0" smtClean="0">
                <a:solidFill>
                  <a:schemeClr val="tx1"/>
                </a:solidFill>
              </a:rPr>
              <a:t>Germinado</a:t>
            </a:r>
          </a:p>
          <a:p>
            <a:pPr marL="0" indent="0">
              <a:buNone/>
            </a:pPr>
            <a:r>
              <a:rPr lang="es-CO" sz="1400" b="1" dirty="0" smtClean="0">
                <a:solidFill>
                  <a:schemeClr val="tx1"/>
                </a:solidFill>
              </a:rPr>
              <a:t>S</a:t>
            </a:r>
            <a:r>
              <a:rPr lang="es-CO" sz="1400" dirty="0" smtClean="0">
                <a:solidFill>
                  <a:schemeClr val="tx1"/>
                </a:solidFill>
              </a:rPr>
              <a:t>on </a:t>
            </a:r>
            <a:r>
              <a:rPr lang="es-CO" sz="1400" dirty="0">
                <a:solidFill>
                  <a:schemeClr val="tx1"/>
                </a:solidFill>
              </a:rPr>
              <a:t>excelentes </a:t>
            </a:r>
            <a:r>
              <a:rPr lang="es-CO" sz="1400" dirty="0" smtClean="0">
                <a:solidFill>
                  <a:schemeClr val="tx1"/>
                </a:solidFill>
              </a:rPr>
              <a:t>para </a:t>
            </a:r>
            <a:r>
              <a:rPr lang="es-CO" sz="1400" dirty="0">
                <a:solidFill>
                  <a:schemeClr val="tx1"/>
                </a:solidFill>
              </a:rPr>
              <a:t>descongestionar las arterias </a:t>
            </a:r>
            <a:r>
              <a:rPr lang="es-CO" sz="1400" dirty="0" smtClean="0">
                <a:solidFill>
                  <a:schemeClr val="tx1"/>
                </a:solidFill>
              </a:rPr>
              <a:t>y</a:t>
            </a:r>
          </a:p>
          <a:p>
            <a:pPr marL="0" indent="0">
              <a:buNone/>
            </a:pPr>
            <a:r>
              <a:rPr lang="es-CO" sz="1400" dirty="0" smtClean="0">
                <a:solidFill>
                  <a:schemeClr val="tx1"/>
                </a:solidFill>
              </a:rPr>
              <a:t> </a:t>
            </a:r>
            <a:r>
              <a:rPr lang="es-CO" sz="1400" dirty="0">
                <a:solidFill>
                  <a:schemeClr val="tx1"/>
                </a:solidFill>
              </a:rPr>
              <a:t>purificar la </a:t>
            </a:r>
            <a:r>
              <a:rPr lang="es-CO" sz="1400" dirty="0" smtClean="0">
                <a:solidFill>
                  <a:schemeClr val="tx1"/>
                </a:solidFill>
              </a:rPr>
              <a:t>sangre, para </a:t>
            </a:r>
            <a:r>
              <a:rPr lang="es-CO" sz="1400" dirty="0">
                <a:solidFill>
                  <a:schemeClr val="tx1"/>
                </a:solidFill>
              </a:rPr>
              <a:t>el </a:t>
            </a:r>
            <a:r>
              <a:rPr lang="es-CO" sz="1400" dirty="0" smtClean="0">
                <a:solidFill>
                  <a:schemeClr val="tx1"/>
                </a:solidFill>
              </a:rPr>
              <a:t>estreñimiento,</a:t>
            </a:r>
          </a:p>
          <a:p>
            <a:pPr marL="0" indent="0">
              <a:buNone/>
            </a:pPr>
            <a:r>
              <a:rPr lang="es-CO" sz="1400" dirty="0" smtClean="0">
                <a:solidFill>
                  <a:schemeClr val="tx1"/>
                </a:solidFill>
              </a:rPr>
              <a:t>contribuye </a:t>
            </a:r>
            <a:r>
              <a:rPr lang="es-CO" sz="1400" dirty="0">
                <a:solidFill>
                  <a:schemeClr val="tx1"/>
                </a:solidFill>
              </a:rPr>
              <a:t>a mejorar las causas que </a:t>
            </a:r>
            <a:r>
              <a:rPr lang="es-CO" sz="1400" dirty="0" smtClean="0">
                <a:solidFill>
                  <a:schemeClr val="tx1"/>
                </a:solidFill>
              </a:rPr>
              <a:t>producen</a:t>
            </a:r>
          </a:p>
          <a:p>
            <a:pPr marL="0" indent="0">
              <a:buNone/>
            </a:pPr>
            <a:r>
              <a:rPr lang="es-CO" sz="1400" dirty="0" smtClean="0">
                <a:solidFill>
                  <a:schemeClr val="tx1"/>
                </a:solidFill>
              </a:rPr>
              <a:t>la </a:t>
            </a:r>
            <a:r>
              <a:rPr lang="es-CO" sz="1400" dirty="0">
                <a:solidFill>
                  <a:schemeClr val="tx1"/>
                </a:solidFill>
              </a:rPr>
              <a:t>artritis y las úlceras gástricas…reduce </a:t>
            </a:r>
            <a:r>
              <a:rPr lang="es-CO" sz="1400" dirty="0" smtClean="0">
                <a:solidFill>
                  <a:schemeClr val="tx1"/>
                </a:solidFill>
              </a:rPr>
              <a:t>el</a:t>
            </a:r>
          </a:p>
          <a:p>
            <a:pPr marL="0" indent="0">
              <a:buNone/>
            </a:pPr>
            <a:r>
              <a:rPr lang="es-CO" sz="1400" dirty="0" smtClean="0">
                <a:solidFill>
                  <a:schemeClr val="tx1"/>
                </a:solidFill>
              </a:rPr>
              <a:t>riesgo </a:t>
            </a:r>
            <a:r>
              <a:rPr lang="es-CO" sz="1400" dirty="0">
                <a:solidFill>
                  <a:schemeClr val="tx1"/>
                </a:solidFill>
              </a:rPr>
              <a:t>de padecer enfermedades cardíacas </a:t>
            </a:r>
            <a:r>
              <a:rPr lang="es-CO" sz="1400" dirty="0" smtClean="0">
                <a:solidFill>
                  <a:schemeClr val="tx1"/>
                </a:solidFill>
              </a:rPr>
              <a:t>y</a:t>
            </a:r>
          </a:p>
          <a:p>
            <a:pPr marL="0" indent="0">
              <a:buNone/>
            </a:pPr>
            <a:r>
              <a:rPr lang="es-CO" sz="1400" dirty="0" smtClean="0">
                <a:solidFill>
                  <a:schemeClr val="tx1"/>
                </a:solidFill>
              </a:rPr>
              <a:t>ciertos </a:t>
            </a:r>
            <a:r>
              <a:rPr lang="es-CO" sz="1400" dirty="0">
                <a:solidFill>
                  <a:schemeClr val="tx1"/>
                </a:solidFill>
              </a:rPr>
              <a:t>tipos de </a:t>
            </a:r>
            <a:r>
              <a:rPr lang="es-CO" sz="1400" dirty="0" smtClean="0">
                <a:solidFill>
                  <a:schemeClr val="tx1"/>
                </a:solidFill>
              </a:rPr>
              <a:t>cáncer.</a:t>
            </a:r>
            <a:endParaRPr lang="es-CO" sz="1200" b="1" dirty="0">
              <a:solidFill>
                <a:schemeClr val="tx1"/>
              </a:solidFill>
            </a:endParaRPr>
          </a:p>
          <a:p>
            <a:pPr marL="0" indent="0">
              <a:buNone/>
            </a:pPr>
            <a:endParaRPr lang="es-CO" sz="1200" b="1" dirty="0" smtClean="0">
              <a:solidFill>
                <a:schemeClr val="tx1"/>
              </a:solidFill>
            </a:endParaRPr>
          </a:p>
          <a:p>
            <a:r>
              <a:rPr lang="es-CO" sz="1400" b="1" dirty="0">
                <a:solidFill>
                  <a:schemeClr val="tx1"/>
                </a:solidFill>
              </a:rPr>
              <a:t>Procesos para Germinar el trigo en </a:t>
            </a:r>
            <a:r>
              <a:rPr lang="es-CO" sz="1400" b="1" dirty="0" smtClean="0">
                <a:solidFill>
                  <a:schemeClr val="tx1"/>
                </a:solidFill>
              </a:rPr>
              <a:t>grano</a:t>
            </a:r>
          </a:p>
          <a:p>
            <a:endParaRPr lang="es-CO" sz="1400" b="1" dirty="0"/>
          </a:p>
          <a:p>
            <a:endParaRPr lang="es-CO" sz="1400" b="1" dirty="0" smtClean="0"/>
          </a:p>
          <a:p>
            <a:endParaRPr lang="es-CO" sz="1400" b="1" dirty="0"/>
          </a:p>
          <a:p>
            <a:endParaRPr lang="es-CO" sz="1400" b="1" dirty="0" smtClean="0"/>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9" name="Picture 7" descr="C:\Documents and Settings\Vortex\Desktop\Beatriz Alina Botero (G)\GERMINADOS\FOTOS TRIGO\DSC01194.JPG"/>
          <p:cNvPicPr/>
          <p:nvPr/>
        </p:nvPicPr>
        <p:blipFill>
          <a:blip r:embed="rId3" cstate="print"/>
          <a:srcRect l="17969" r="28303"/>
          <a:stretch>
            <a:fillRect/>
          </a:stretch>
        </p:blipFill>
        <p:spPr bwMode="auto">
          <a:xfrm>
            <a:off x="335723" y="4221088"/>
            <a:ext cx="850732" cy="1153666"/>
          </a:xfrm>
          <a:prstGeom prst="rect">
            <a:avLst/>
          </a:prstGeom>
          <a:noFill/>
          <a:ln w="9525">
            <a:noFill/>
            <a:miter lim="800000"/>
            <a:headEnd/>
            <a:tailEnd/>
          </a:ln>
        </p:spPr>
      </p:pic>
      <p:pic>
        <p:nvPicPr>
          <p:cNvPr id="10" name="Picture 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1181" y="4221088"/>
            <a:ext cx="1000125" cy="1153666"/>
          </a:xfrm>
          <a:prstGeom prst="rect">
            <a:avLst/>
          </a:prstGeom>
          <a:noFill/>
          <a:ln w="9525">
            <a:noFill/>
            <a:miter lim="800000"/>
            <a:headEnd/>
            <a:tailEnd/>
          </a:ln>
          <a:effectLst/>
        </p:spPr>
      </p:pic>
      <p:pic>
        <p:nvPicPr>
          <p:cNvPr id="11" name="Picture 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11760" y="4221088"/>
            <a:ext cx="941790" cy="1153666"/>
          </a:xfrm>
          <a:prstGeom prst="rect">
            <a:avLst/>
          </a:prstGeom>
          <a:noFill/>
          <a:ln w="9525">
            <a:noFill/>
            <a:miter lim="800000"/>
            <a:headEnd/>
            <a:tailEnd/>
          </a:ln>
          <a:effectLst/>
        </p:spPr>
      </p:pic>
      <p:pic>
        <p:nvPicPr>
          <p:cNvPr id="13" name="Picture 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5723" y="5561317"/>
            <a:ext cx="994033" cy="1147191"/>
          </a:xfrm>
          <a:prstGeom prst="rect">
            <a:avLst/>
          </a:prstGeom>
          <a:noFill/>
          <a:ln w="9525">
            <a:noFill/>
            <a:miter lim="800000"/>
            <a:headEnd/>
            <a:tailEnd/>
          </a:ln>
          <a:effectLst/>
        </p:spPr>
      </p:pic>
      <p:pic>
        <p:nvPicPr>
          <p:cNvPr id="14" name="Picture 5"/>
          <p:cNvPicPr/>
          <p:nvPr/>
        </p:nvPicPr>
        <p:blipFill rotWithShape="1">
          <a:blip r:embed="rId7" cstate="print">
            <a:extLst>
              <a:ext uri="{28A0092B-C50C-407E-A947-70E740481C1C}">
                <a14:useLocalDpi xmlns:a14="http://schemas.microsoft.com/office/drawing/2010/main" val="0"/>
              </a:ext>
            </a:extLst>
          </a:blip>
          <a:srcRect r="14782"/>
          <a:stretch/>
        </p:blipFill>
        <p:spPr bwMode="auto">
          <a:xfrm>
            <a:off x="1547664" y="5551742"/>
            <a:ext cx="1224136" cy="1146204"/>
          </a:xfrm>
          <a:prstGeom prst="rect">
            <a:avLst/>
          </a:prstGeom>
          <a:noFill/>
          <a:ln>
            <a:noFill/>
          </a:ln>
          <a:effectLst/>
          <a:extLst>
            <a:ext uri="{53640926-AAD7-44D8-BBD7-CCE9431645EC}">
              <a14:shadowObscured xmlns:a14="http://schemas.microsoft.com/office/drawing/2010/main"/>
            </a:ext>
          </a:extLst>
        </p:spPr>
      </p:pic>
      <p:pic>
        <p:nvPicPr>
          <p:cNvPr id="15" name="Picture 6"/>
          <p:cNvPicPr/>
          <p:nvPr/>
        </p:nvPicPr>
        <p:blipFill>
          <a:blip r:embed="rId8"/>
          <a:srcRect/>
          <a:stretch>
            <a:fillRect/>
          </a:stretch>
        </p:blipFill>
        <p:spPr bwMode="auto">
          <a:xfrm>
            <a:off x="3059832" y="5574492"/>
            <a:ext cx="1472734" cy="1100703"/>
          </a:xfrm>
          <a:prstGeom prst="rect">
            <a:avLst/>
          </a:prstGeom>
          <a:noFill/>
          <a:ln w="9525">
            <a:noFill/>
            <a:miter lim="800000"/>
            <a:headEnd/>
            <a:tailEnd/>
          </a:ln>
          <a:effectLst/>
        </p:spPr>
      </p:pic>
      <p:pic>
        <p:nvPicPr>
          <p:cNvPr id="17" name="16 Imagen"/>
          <p:cNvPicPr/>
          <p:nvPr/>
        </p:nvPicPr>
        <p:blipFill rotWithShape="1">
          <a:blip r:embed="rId9"/>
          <a:srcRect l="35431" t="24610" r="34438" b="9056"/>
          <a:stretch/>
        </p:blipFill>
        <p:spPr bwMode="auto">
          <a:xfrm>
            <a:off x="3995936" y="1268759"/>
            <a:ext cx="2251496" cy="4282982"/>
          </a:xfrm>
          <a:prstGeom prst="rect">
            <a:avLst/>
          </a:prstGeom>
          <a:ln>
            <a:noFill/>
          </a:ln>
          <a:extLst>
            <a:ext uri="{53640926-AAD7-44D8-BBD7-CCE9431645EC}">
              <a14:shadowObscured xmlns:a14="http://schemas.microsoft.com/office/drawing/2010/main"/>
            </a:ext>
          </a:extLst>
        </p:spPr>
      </p:pic>
      <p:pic>
        <p:nvPicPr>
          <p:cNvPr id="18" name="17 Imagen"/>
          <p:cNvPicPr/>
          <p:nvPr/>
        </p:nvPicPr>
        <p:blipFill rotWithShape="1">
          <a:blip r:embed="rId10"/>
          <a:srcRect l="11911" t="21810" r="58900" b="8817"/>
          <a:stretch/>
        </p:blipFill>
        <p:spPr bwMode="auto">
          <a:xfrm>
            <a:off x="6235700" y="1268759"/>
            <a:ext cx="2880320" cy="541650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2427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par>
                                <p:cTn id="13" presetID="2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wipe(down)">
                                      <p:cBhvr>
                                        <p:cTn id="20" dur="500"/>
                                        <p:tgtEl>
                                          <p:spTgt spid="6">
                                            <p:txEl>
                                              <p:pRg st="1" end="1"/>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wipe(down)">
                                      <p:cBhvr>
                                        <p:cTn id="23" dur="500"/>
                                        <p:tgtEl>
                                          <p:spTgt spid="6">
                                            <p:txEl>
                                              <p:pRg st="2" end="2"/>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wipe(down)">
                                      <p:cBhvr>
                                        <p:cTn id="26" dur="500"/>
                                        <p:tgtEl>
                                          <p:spTgt spid="6">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Effect transition="in" filter="wipe(down)">
                                      <p:cBhvr>
                                        <p:cTn id="31" dur="500"/>
                                        <p:tgtEl>
                                          <p:spTgt spid="6">
                                            <p:txEl>
                                              <p:pRg st="4" end="4"/>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wipe(down)">
                                      <p:cBhvr>
                                        <p:cTn id="34" dur="500"/>
                                        <p:tgtEl>
                                          <p:spTgt spid="6">
                                            <p:txEl>
                                              <p:pRg st="5" end="5"/>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wipe(down)">
                                      <p:cBhvr>
                                        <p:cTn id="37" dur="500"/>
                                        <p:tgtEl>
                                          <p:spTgt spid="6">
                                            <p:txEl>
                                              <p:pRg st="6" end="6"/>
                                            </p:txEl>
                                          </p:spTgt>
                                        </p:tgtEl>
                                      </p:cBhvr>
                                    </p:animEffect>
                                  </p:childTnLst>
                                </p:cTn>
                              </p:par>
                              <p:par>
                                <p:cTn id="38" presetID="22" presetClass="entr" presetSubtype="4" fill="hold" nodeType="withEffect">
                                  <p:stCondLst>
                                    <p:cond delay="0"/>
                                  </p:stCondLst>
                                  <p:childTnLst>
                                    <p:set>
                                      <p:cBhvr>
                                        <p:cTn id="39" dur="1" fill="hold">
                                          <p:stCondLst>
                                            <p:cond delay="0"/>
                                          </p:stCondLst>
                                        </p:cTn>
                                        <p:tgtEl>
                                          <p:spTgt spid="6">
                                            <p:txEl>
                                              <p:pRg st="7" end="7"/>
                                            </p:txEl>
                                          </p:spTgt>
                                        </p:tgtEl>
                                        <p:attrNameLst>
                                          <p:attrName>style.visibility</p:attrName>
                                        </p:attrNameLst>
                                      </p:cBhvr>
                                      <p:to>
                                        <p:strVal val="visible"/>
                                      </p:to>
                                    </p:set>
                                    <p:animEffect transition="in" filter="wipe(down)">
                                      <p:cBhvr>
                                        <p:cTn id="40" dur="500"/>
                                        <p:tgtEl>
                                          <p:spTgt spid="6">
                                            <p:txEl>
                                              <p:pRg st="7" end="7"/>
                                            </p:txEl>
                                          </p:spTgt>
                                        </p:tgtEl>
                                      </p:cBhvr>
                                    </p:animEffect>
                                  </p:childTnLst>
                                </p:cTn>
                              </p:par>
                              <p:par>
                                <p:cTn id="41" presetID="22" presetClass="entr" presetSubtype="4" fill="hold" nodeType="withEffect">
                                  <p:stCondLst>
                                    <p:cond delay="0"/>
                                  </p:stCondLst>
                                  <p:childTnLst>
                                    <p:set>
                                      <p:cBhvr>
                                        <p:cTn id="42" dur="1" fill="hold">
                                          <p:stCondLst>
                                            <p:cond delay="0"/>
                                          </p:stCondLst>
                                        </p:cTn>
                                        <p:tgtEl>
                                          <p:spTgt spid="6">
                                            <p:txEl>
                                              <p:pRg st="8" end="8"/>
                                            </p:txEl>
                                          </p:spTgt>
                                        </p:tgtEl>
                                        <p:attrNameLst>
                                          <p:attrName>style.visibility</p:attrName>
                                        </p:attrNameLst>
                                      </p:cBhvr>
                                      <p:to>
                                        <p:strVal val="visible"/>
                                      </p:to>
                                    </p:set>
                                    <p:animEffect transition="in" filter="wipe(down)">
                                      <p:cBhvr>
                                        <p:cTn id="43" dur="500"/>
                                        <p:tgtEl>
                                          <p:spTgt spid="6">
                                            <p:txEl>
                                              <p:pRg st="8" end="8"/>
                                            </p:txEl>
                                          </p:spTgt>
                                        </p:tgtEl>
                                      </p:cBhvr>
                                    </p:animEffect>
                                  </p:childTnLst>
                                </p:cTn>
                              </p:par>
                              <p:par>
                                <p:cTn id="44" presetID="22" presetClass="entr" presetSubtype="4" fill="hold" nodeType="withEffect">
                                  <p:stCondLst>
                                    <p:cond delay="0"/>
                                  </p:stCondLst>
                                  <p:childTnLst>
                                    <p:set>
                                      <p:cBhvr>
                                        <p:cTn id="45" dur="1" fill="hold">
                                          <p:stCondLst>
                                            <p:cond delay="0"/>
                                          </p:stCondLst>
                                        </p:cTn>
                                        <p:tgtEl>
                                          <p:spTgt spid="6">
                                            <p:txEl>
                                              <p:pRg st="9" end="9"/>
                                            </p:txEl>
                                          </p:spTgt>
                                        </p:tgtEl>
                                        <p:attrNameLst>
                                          <p:attrName>style.visibility</p:attrName>
                                        </p:attrNameLst>
                                      </p:cBhvr>
                                      <p:to>
                                        <p:strVal val="visible"/>
                                      </p:to>
                                    </p:set>
                                    <p:animEffect transition="in" filter="wipe(down)">
                                      <p:cBhvr>
                                        <p:cTn id="46" dur="500"/>
                                        <p:tgtEl>
                                          <p:spTgt spid="6">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6">
                                            <p:txEl>
                                              <p:pRg st="11" end="11"/>
                                            </p:txEl>
                                          </p:spTgt>
                                        </p:tgtEl>
                                        <p:attrNameLst>
                                          <p:attrName>style.visibility</p:attrName>
                                        </p:attrNameLst>
                                      </p:cBhvr>
                                      <p:to>
                                        <p:strVal val="visible"/>
                                      </p:to>
                                    </p:set>
                                    <p:animEffect transition="in" filter="wipe(down)">
                                      <p:cBhvr>
                                        <p:cTn id="51" dur="500"/>
                                        <p:tgtEl>
                                          <p:spTgt spid="6">
                                            <p:txEl>
                                              <p:pRg st="11" end="1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00"/>
                                        <p:tgtEl>
                                          <p:spTgt spid="1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down)">
                                      <p:cBhvr>
                                        <p:cTn id="66" dur="500"/>
                                        <p:tgtEl>
                                          <p:spTgt spid="1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down)">
                                      <p:cBhvr>
                                        <p:cTn id="71" dur="5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down)">
                                      <p:cBhvr>
                                        <p:cTn id="76" dur="500"/>
                                        <p:tgtEl>
                                          <p:spTgt spid="14"/>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nodeType="click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wipe(down)">
                                      <p:cBhvr>
                                        <p:cTn id="8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2"/>
            <a:ext cx="9144000" cy="720080"/>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r>
              <a:rPr lang="es-CO" sz="1600" b="1" dirty="0">
                <a:solidFill>
                  <a:schemeClr val="tx1"/>
                </a:solidFill>
              </a:rPr>
              <a:t>Proceso para sembrar el trigo y </a:t>
            </a:r>
            <a:r>
              <a:rPr lang="es-CO" sz="1600" b="1" dirty="0" smtClean="0">
                <a:solidFill>
                  <a:schemeClr val="tx1"/>
                </a:solidFill>
              </a:rPr>
              <a:t>obtener </a:t>
            </a:r>
            <a:r>
              <a:rPr lang="es-CO" sz="1600" b="1" dirty="0">
                <a:solidFill>
                  <a:schemeClr val="tx1"/>
                </a:solidFill>
              </a:rPr>
              <a:t>la </a:t>
            </a:r>
            <a:r>
              <a:rPr lang="es-CO" sz="1600" b="1" dirty="0" smtClean="0">
                <a:solidFill>
                  <a:schemeClr val="tx1"/>
                </a:solidFill>
              </a:rPr>
              <a:t>clorofila</a:t>
            </a:r>
            <a:endParaRPr lang="es-CO" sz="1600"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endParaRPr lang="es-CO" sz="1200" b="1" dirty="0">
              <a:solidFill>
                <a:schemeClr val="bg1"/>
              </a:solidFill>
            </a:endParaRPr>
          </a:p>
          <a:p>
            <a:endParaRPr lang="es-CO" sz="1200" b="1" dirty="0" smtClean="0">
              <a:solidFill>
                <a:schemeClr val="bg1"/>
              </a:solidFill>
            </a:endParaRPr>
          </a:p>
          <a:p>
            <a:pPr marL="0" indent="0">
              <a:buNone/>
            </a:pPr>
            <a:endParaRPr lang="es-CO" sz="1200" b="1" dirty="0" smtClean="0">
              <a:solidFill>
                <a:schemeClr val="bg1"/>
              </a:solidFill>
            </a:endParaRPr>
          </a:p>
          <a:p>
            <a:r>
              <a:rPr lang="es-CO" sz="1600" b="1" dirty="0">
                <a:solidFill>
                  <a:schemeClr val="tx1"/>
                </a:solidFill>
              </a:rPr>
              <a:t>Manera de extraer la clorofila a la hierba del trigo </a:t>
            </a:r>
            <a:r>
              <a:rPr lang="es-CO" sz="1600" b="1" dirty="0" smtClean="0">
                <a:solidFill>
                  <a:schemeClr val="tx1"/>
                </a:solidFill>
              </a:rPr>
              <a:t>Germinado</a:t>
            </a:r>
            <a:endParaRPr lang="es-CO" sz="1600" b="1" dirty="0">
              <a:solidFill>
                <a:schemeClr val="tx1"/>
              </a:solidFill>
            </a:endParaRPr>
          </a:p>
          <a:p>
            <a:endParaRPr lang="es-CO" sz="1600" b="1" dirty="0" smtClean="0">
              <a:solidFill>
                <a:schemeClr val="tx1"/>
              </a:solidFill>
            </a:endParaRPr>
          </a:p>
          <a:p>
            <a:r>
              <a:rPr lang="es-CO" sz="1600" b="1" dirty="0">
                <a:solidFill>
                  <a:schemeClr val="tx1"/>
                </a:solidFill>
              </a:rPr>
              <a:t> </a:t>
            </a:r>
            <a:r>
              <a:rPr lang="es-CO" sz="1600" b="1" dirty="0" smtClean="0">
                <a:solidFill>
                  <a:schemeClr val="tx1"/>
                </a:solidFill>
              </a:rPr>
              <a:t>                                                                                                                                 Este es el único Germinado</a:t>
            </a:r>
          </a:p>
          <a:p>
            <a:pPr marL="0" indent="0">
              <a:buNone/>
            </a:pPr>
            <a:r>
              <a:rPr lang="es-CO" sz="1600" b="1" dirty="0" smtClean="0">
                <a:solidFill>
                  <a:schemeClr val="tx1"/>
                </a:solidFill>
              </a:rPr>
              <a:t>                                                                                                                                        que </a:t>
            </a:r>
            <a:r>
              <a:rPr lang="es-CO" sz="1600" b="1" dirty="0">
                <a:solidFill>
                  <a:schemeClr val="tx1"/>
                </a:solidFill>
              </a:rPr>
              <a:t>no se come en ensaladas </a:t>
            </a:r>
            <a:r>
              <a:rPr lang="es-CO" sz="1600" b="1" dirty="0" smtClean="0">
                <a:solidFill>
                  <a:schemeClr val="tx1"/>
                </a:solidFill>
              </a:rPr>
              <a:t>y</a:t>
            </a:r>
          </a:p>
          <a:p>
            <a:pPr marL="0" indent="0">
              <a:buNone/>
            </a:pPr>
            <a:r>
              <a:rPr lang="es-CO" sz="1600" b="1" dirty="0">
                <a:solidFill>
                  <a:schemeClr val="tx1"/>
                </a:solidFill>
              </a:rPr>
              <a:t> </a:t>
            </a:r>
            <a:r>
              <a:rPr lang="es-CO" sz="1600" b="1" dirty="0" smtClean="0">
                <a:solidFill>
                  <a:schemeClr val="tx1"/>
                </a:solidFill>
              </a:rPr>
              <a:t>                                                                                                                                       el </a:t>
            </a:r>
            <a:r>
              <a:rPr lang="es-CO" sz="1600" b="1" dirty="0">
                <a:solidFill>
                  <a:schemeClr val="tx1"/>
                </a:solidFill>
              </a:rPr>
              <a:t>de </a:t>
            </a:r>
            <a:r>
              <a:rPr lang="es-CO" sz="1600" b="1" dirty="0" smtClean="0">
                <a:solidFill>
                  <a:schemeClr val="tx1"/>
                </a:solidFill>
              </a:rPr>
              <a:t>mayores aplicaciones </a:t>
            </a:r>
          </a:p>
          <a:p>
            <a:pPr marL="0" indent="0">
              <a:buNone/>
            </a:pPr>
            <a:r>
              <a:rPr lang="es-CO" sz="1600" b="1" dirty="0">
                <a:solidFill>
                  <a:schemeClr val="tx1"/>
                </a:solidFill>
              </a:rPr>
              <a:t> </a:t>
            </a:r>
            <a:r>
              <a:rPr lang="es-CO" sz="1600" b="1" dirty="0" smtClean="0">
                <a:solidFill>
                  <a:schemeClr val="tx1"/>
                </a:solidFill>
              </a:rPr>
              <a:t>                                                                                                                                       nutricionales </a:t>
            </a:r>
            <a:r>
              <a:rPr lang="es-CO" sz="1600" b="1" dirty="0">
                <a:solidFill>
                  <a:schemeClr val="tx1"/>
                </a:solidFill>
              </a:rPr>
              <a:t>y medicinales. </a:t>
            </a:r>
          </a:p>
          <a:p>
            <a:endParaRPr lang="es-CO" sz="16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9" name="8 Imagen" descr="C:\Documents and Settings\ALINA\Mis documentos\GERMINADOS\CURSO GERMINADOS\FOTOS TRIGO\DSC01208.JPG"/>
          <p:cNvPicPr/>
          <p:nvPr/>
        </p:nvPicPr>
        <p:blipFill>
          <a:blip r:embed="rId3" cstate="print"/>
          <a:srcRect t="6494" b="30812"/>
          <a:stretch>
            <a:fillRect/>
          </a:stretch>
        </p:blipFill>
        <p:spPr bwMode="auto">
          <a:xfrm>
            <a:off x="102953" y="1098307"/>
            <a:ext cx="1829693" cy="772954"/>
          </a:xfrm>
          <a:prstGeom prst="rect">
            <a:avLst/>
          </a:prstGeom>
          <a:noFill/>
          <a:ln w="9525">
            <a:noFill/>
            <a:miter lim="800000"/>
            <a:headEnd/>
            <a:tailEnd/>
          </a:ln>
        </p:spPr>
      </p:pic>
      <p:pic>
        <p:nvPicPr>
          <p:cNvPr id="10" name="9 Imagen" descr="C:\Documents and Settings\ALINA\Mis documentos\GERMINADOS\CURSO GERMINADOS\FOTOS TRIGO\DSC0121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6267" y="1031713"/>
            <a:ext cx="1229073" cy="772954"/>
          </a:xfrm>
          <a:prstGeom prst="rect">
            <a:avLst/>
          </a:prstGeom>
          <a:noFill/>
          <a:ln w="9525">
            <a:noFill/>
            <a:miter lim="800000"/>
            <a:headEnd/>
            <a:tailEnd/>
          </a:ln>
        </p:spPr>
      </p:pic>
      <p:pic>
        <p:nvPicPr>
          <p:cNvPr id="11" name="10 Imagen" descr="C:\Documents and Settings\ALINA\Mis documentos\GERMINADOS\CURSO GERMINADOS\FOTOS TRIGO\DSC01212.JPG"/>
          <p:cNvPicPr/>
          <p:nvPr/>
        </p:nvPicPr>
        <p:blipFill>
          <a:blip r:embed="rId5" cstate="print">
            <a:extLst>
              <a:ext uri="{28A0092B-C50C-407E-A947-70E740481C1C}">
                <a14:useLocalDpi xmlns:a14="http://schemas.microsoft.com/office/drawing/2010/main" val="0"/>
              </a:ext>
            </a:extLst>
          </a:blip>
          <a:srcRect t="10714" b="31139"/>
          <a:stretch>
            <a:fillRect/>
          </a:stretch>
        </p:blipFill>
        <p:spPr bwMode="auto">
          <a:xfrm>
            <a:off x="3491880" y="1031712"/>
            <a:ext cx="1584176" cy="772955"/>
          </a:xfrm>
          <a:prstGeom prst="rect">
            <a:avLst/>
          </a:prstGeom>
          <a:noFill/>
          <a:ln w="9525">
            <a:noFill/>
            <a:miter lim="800000"/>
            <a:headEnd/>
            <a:tailEnd/>
          </a:ln>
        </p:spPr>
      </p:pic>
      <p:pic>
        <p:nvPicPr>
          <p:cNvPr id="13" name="12 Imagen" descr="C:\Documents and Settings\ALINA\Mis documentos\GERMINADOS\CURSO GERMINADOS\FOTOS TRIGO\DSC01216.JPG"/>
          <p:cNvPicPr/>
          <p:nvPr/>
        </p:nvPicPr>
        <p:blipFill>
          <a:blip r:embed="rId6" cstate="print"/>
          <a:srcRect t="2922" b="17175"/>
          <a:stretch>
            <a:fillRect/>
          </a:stretch>
        </p:blipFill>
        <p:spPr bwMode="auto">
          <a:xfrm>
            <a:off x="5299407" y="1031712"/>
            <a:ext cx="1723307" cy="772955"/>
          </a:xfrm>
          <a:prstGeom prst="rect">
            <a:avLst/>
          </a:prstGeom>
          <a:noFill/>
          <a:ln w="9525">
            <a:noFill/>
            <a:miter lim="800000"/>
            <a:headEnd/>
            <a:tailEnd/>
          </a:ln>
        </p:spPr>
      </p:pic>
      <p:pic>
        <p:nvPicPr>
          <p:cNvPr id="14" name="13 Imagen" descr="C:\Documents and Settings\ALINA\Mis documentos\GERMINADOS\CURSO GERMINADOS\FOTOS TRIGO\DSC01220.JPG"/>
          <p:cNvPicPr/>
          <p:nvPr/>
        </p:nvPicPr>
        <p:blipFill>
          <a:blip r:embed="rId7" cstate="print"/>
          <a:srcRect l="1852" t="21753" b="15883"/>
          <a:stretch>
            <a:fillRect/>
          </a:stretch>
        </p:blipFill>
        <p:spPr bwMode="auto">
          <a:xfrm>
            <a:off x="7239890" y="1031711"/>
            <a:ext cx="1724598" cy="772954"/>
          </a:xfrm>
          <a:prstGeom prst="rect">
            <a:avLst/>
          </a:prstGeom>
          <a:noFill/>
          <a:ln w="9525">
            <a:noFill/>
            <a:miter lim="800000"/>
            <a:headEnd/>
            <a:tailEnd/>
          </a:ln>
        </p:spPr>
      </p:pic>
      <p:pic>
        <p:nvPicPr>
          <p:cNvPr id="15" name="14 Imagen" descr="C:\Documents and Settings\ALINA\Mis documentos\GERMINADOS\CURSO GERMINADOS\FOTOS TRIGO\DSC01219.JPG"/>
          <p:cNvPicPr/>
          <p:nvPr/>
        </p:nvPicPr>
        <p:blipFill>
          <a:blip r:embed="rId8"/>
          <a:srcRect b="46154"/>
          <a:stretch>
            <a:fillRect/>
          </a:stretch>
        </p:blipFill>
        <p:spPr bwMode="auto">
          <a:xfrm>
            <a:off x="78011" y="2114252"/>
            <a:ext cx="1829693" cy="810692"/>
          </a:xfrm>
          <a:prstGeom prst="rect">
            <a:avLst/>
          </a:prstGeom>
          <a:noFill/>
          <a:ln w="9525">
            <a:noFill/>
            <a:miter lim="800000"/>
            <a:headEnd/>
            <a:tailEnd/>
          </a:ln>
        </p:spPr>
      </p:pic>
      <p:pic>
        <p:nvPicPr>
          <p:cNvPr id="18" name="Picture 14" descr="C:\Documents and Settings\Vortex\My Documents\My Pictures\100OLYMP\P8120615.JPG"/>
          <p:cNvPicPr/>
          <p:nvPr/>
        </p:nvPicPr>
        <p:blipFill>
          <a:blip r:embed="rId9" cstate="print">
            <a:extLst>
              <a:ext uri="{28A0092B-C50C-407E-A947-70E740481C1C}">
                <a14:useLocalDpi xmlns:a14="http://schemas.microsoft.com/office/drawing/2010/main" val="0"/>
              </a:ext>
            </a:extLst>
          </a:blip>
          <a:srcRect t="27473" b="25275"/>
          <a:stretch>
            <a:fillRect/>
          </a:stretch>
        </p:blipFill>
        <p:spPr bwMode="auto">
          <a:xfrm>
            <a:off x="2096973" y="2114252"/>
            <a:ext cx="1258367" cy="810692"/>
          </a:xfrm>
          <a:prstGeom prst="rect">
            <a:avLst/>
          </a:prstGeom>
          <a:noFill/>
          <a:ln w="9525">
            <a:noFill/>
            <a:miter lim="800000"/>
            <a:headEnd/>
            <a:tailEnd/>
          </a:ln>
        </p:spPr>
      </p:pic>
      <p:pic>
        <p:nvPicPr>
          <p:cNvPr id="19" name="BLOGGER_PHOTO_ID_5345051591962970274" descr="http://4.bp.blogspot.com/_QsSvXO7cJiA/Si1wGoUWyKI/AAAAAAAAADk/8fUypjiADgU/s200/DSC01225.JPG"/>
          <p:cNvPicPr/>
          <p:nvPr/>
        </p:nvPicPr>
        <p:blipFill>
          <a:blip r:embed="rId10" cstate="print"/>
          <a:srcRect t="15822" b="31126"/>
          <a:stretch>
            <a:fillRect/>
          </a:stretch>
        </p:blipFill>
        <p:spPr bwMode="auto">
          <a:xfrm>
            <a:off x="3491880" y="2114252"/>
            <a:ext cx="1584176" cy="800398"/>
          </a:xfrm>
          <a:prstGeom prst="rect">
            <a:avLst/>
          </a:prstGeom>
          <a:noFill/>
          <a:ln w="9525">
            <a:noFill/>
            <a:miter lim="800000"/>
            <a:headEnd/>
            <a:tailEnd/>
          </a:ln>
        </p:spPr>
      </p:pic>
      <p:pic>
        <p:nvPicPr>
          <p:cNvPr id="20" name="Picture 15" descr="C:\Documents and Settings\Vortex\My Documents\My Pictures\100OLYMP\P8050610.JPG"/>
          <p:cNvPicPr/>
          <p:nvPr/>
        </p:nvPicPr>
        <p:blipFill>
          <a:blip r:embed="rId11" cstate="print">
            <a:extLst>
              <a:ext uri="{28A0092B-C50C-407E-A947-70E740481C1C}">
                <a14:useLocalDpi xmlns:a14="http://schemas.microsoft.com/office/drawing/2010/main" val="0"/>
              </a:ext>
            </a:extLst>
          </a:blip>
          <a:srcRect t="25989"/>
          <a:stretch>
            <a:fillRect/>
          </a:stretch>
        </p:blipFill>
        <p:spPr bwMode="auto">
          <a:xfrm>
            <a:off x="5299407" y="2124547"/>
            <a:ext cx="1723307" cy="790103"/>
          </a:xfrm>
          <a:prstGeom prst="rect">
            <a:avLst/>
          </a:prstGeom>
          <a:noFill/>
          <a:ln w="9525">
            <a:noFill/>
            <a:miter lim="800000"/>
            <a:headEnd/>
            <a:tailEnd/>
          </a:ln>
        </p:spPr>
      </p:pic>
      <p:pic>
        <p:nvPicPr>
          <p:cNvPr id="21" name="20 Imagen" descr="D:\Germinados y otros\GERMINADOS\TRIGO\DSC01342.JPG"/>
          <p:cNvPicPr/>
          <p:nvPr/>
        </p:nvPicPr>
        <p:blipFill rotWithShape="1">
          <a:blip r:embed="rId12" cstate="print">
            <a:extLst>
              <a:ext uri="{28A0092B-C50C-407E-A947-70E740481C1C}">
                <a14:useLocalDpi xmlns:a14="http://schemas.microsoft.com/office/drawing/2010/main" val="0"/>
              </a:ext>
            </a:extLst>
          </a:blip>
          <a:srcRect t="21162" b="9959"/>
          <a:stretch/>
        </p:blipFill>
        <p:spPr bwMode="auto">
          <a:xfrm>
            <a:off x="7239890" y="2114252"/>
            <a:ext cx="1724598" cy="800398"/>
          </a:xfrm>
          <a:prstGeom prst="rect">
            <a:avLst/>
          </a:prstGeom>
          <a:noFill/>
          <a:ln>
            <a:noFill/>
          </a:ln>
          <a:extLst>
            <a:ext uri="{53640926-AAD7-44D8-BBD7-CCE9431645EC}">
              <a14:shadowObscured xmlns:a14="http://schemas.microsoft.com/office/drawing/2010/main"/>
            </a:ext>
          </a:extLst>
        </p:spPr>
      </p:pic>
      <p:pic>
        <p:nvPicPr>
          <p:cNvPr id="22" name="21 Imagen" descr="C:\Documents and Settings\ALINA\Mis documentos\GERMINADOS\CURSO GERMINADOS\FOTOS TRIGO\DSC01258.JPG"/>
          <p:cNvPicPr/>
          <p:nvPr/>
        </p:nvPicPr>
        <p:blipFill>
          <a:blip r:embed="rId13" cstate="print"/>
          <a:srcRect r="22841"/>
          <a:stretch>
            <a:fillRect/>
          </a:stretch>
        </p:blipFill>
        <p:spPr bwMode="auto">
          <a:xfrm>
            <a:off x="80017" y="3080018"/>
            <a:ext cx="1409839" cy="1512168"/>
          </a:xfrm>
          <a:prstGeom prst="rect">
            <a:avLst/>
          </a:prstGeom>
          <a:noFill/>
          <a:ln w="9525">
            <a:noFill/>
            <a:miter lim="800000"/>
            <a:headEnd/>
            <a:tailEnd/>
          </a:ln>
        </p:spPr>
      </p:pic>
      <p:pic>
        <p:nvPicPr>
          <p:cNvPr id="23" name="22 Imagen" descr="C:\Documents and Settings\ALINA\Mis documentos\GERMINADOS\CURSO GERMINADOS\FOTOS TRIGO\DSC01260.JPG"/>
          <p:cNvPicPr/>
          <p:nvPr/>
        </p:nvPicPr>
        <p:blipFill>
          <a:blip r:embed="rId14" cstate="print"/>
          <a:srcRect/>
          <a:stretch>
            <a:fillRect/>
          </a:stretch>
        </p:blipFill>
        <p:spPr bwMode="auto">
          <a:xfrm>
            <a:off x="1700064" y="3080018"/>
            <a:ext cx="1655276" cy="1512168"/>
          </a:xfrm>
          <a:prstGeom prst="rect">
            <a:avLst/>
          </a:prstGeom>
          <a:noFill/>
          <a:ln w="9525">
            <a:noFill/>
            <a:miter lim="800000"/>
            <a:headEnd/>
            <a:tailEnd/>
          </a:ln>
        </p:spPr>
      </p:pic>
      <p:pic>
        <p:nvPicPr>
          <p:cNvPr id="24" name="23 Imagen" descr="C:\Documents and Settings\ALINA\Mis documentos\GERMINADOS\CURSO GERMINADOS\FOTOS TRIGO\DSC01261.JPG"/>
          <p:cNvPicPr/>
          <p:nvPr/>
        </p:nvPicPr>
        <p:blipFill>
          <a:blip r:embed="rId15" cstate="print"/>
          <a:srcRect/>
          <a:stretch>
            <a:fillRect/>
          </a:stretch>
        </p:blipFill>
        <p:spPr bwMode="auto">
          <a:xfrm>
            <a:off x="3489657" y="3154112"/>
            <a:ext cx="1586399" cy="1363980"/>
          </a:xfrm>
          <a:prstGeom prst="rect">
            <a:avLst/>
          </a:prstGeom>
          <a:noFill/>
          <a:ln w="9525">
            <a:noFill/>
            <a:miter lim="800000"/>
            <a:headEnd/>
            <a:tailEnd/>
          </a:ln>
        </p:spPr>
      </p:pic>
      <p:pic>
        <p:nvPicPr>
          <p:cNvPr id="25" name="Picture 9" descr="C:\Documents and Settings\Vortex\Desktop\Beatriz Alina Botero (G)\GERMINADOS\FOTOS TRIGO\DSC01166.JP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299407" y="3080018"/>
            <a:ext cx="1723307" cy="1438074"/>
          </a:xfrm>
          <a:prstGeom prst="rect">
            <a:avLst/>
          </a:prstGeom>
          <a:noFill/>
          <a:ln w="9525">
            <a:noFill/>
            <a:miter lim="800000"/>
            <a:headEnd/>
            <a:tailEnd/>
          </a:ln>
        </p:spPr>
      </p:pic>
      <p:pic>
        <p:nvPicPr>
          <p:cNvPr id="26" name="25 Imagen" descr="C:\Documents and Settings\ALINA\Mis documentos\GERMINADOS\CURSO GERMINADOS\FOTOS TRIGO\DSC01274.JPG"/>
          <p:cNvPicPr/>
          <p:nvPr/>
        </p:nvPicPr>
        <p:blipFill>
          <a:blip r:embed="rId17" cstate="print"/>
          <a:srcRect/>
          <a:stretch>
            <a:fillRect/>
          </a:stretch>
        </p:blipFill>
        <p:spPr bwMode="auto">
          <a:xfrm>
            <a:off x="7209348" y="3154112"/>
            <a:ext cx="1755140" cy="1323340"/>
          </a:xfrm>
          <a:prstGeom prst="rect">
            <a:avLst/>
          </a:prstGeom>
          <a:noFill/>
          <a:ln w="9525">
            <a:noFill/>
            <a:miter lim="800000"/>
            <a:headEnd/>
            <a:tailEnd/>
          </a:ln>
        </p:spPr>
      </p:pic>
      <p:pic>
        <p:nvPicPr>
          <p:cNvPr id="27" name="26 Imagen" descr="C:\Documents and Settings\ALINA\Mis documentos\GERMINADOS\CURSO GERMINADOS\FOTOS TRIGO\DSC01325.JPG"/>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12797" y="4891590"/>
            <a:ext cx="1509395" cy="1857593"/>
          </a:xfrm>
          <a:prstGeom prst="rect">
            <a:avLst/>
          </a:prstGeom>
          <a:noFill/>
          <a:ln w="9525">
            <a:noFill/>
            <a:miter lim="800000"/>
            <a:headEnd/>
            <a:tailEnd/>
          </a:ln>
        </p:spPr>
      </p:pic>
      <p:pic>
        <p:nvPicPr>
          <p:cNvPr id="28" name="27 Imagen" descr="D:\Germinados y otros\GERMINADOS\TRIGO\Maquina moler clorofila\IMG-20120711-00224.jpg"/>
          <p:cNvPicPr/>
          <p:nvPr/>
        </p:nvPicPr>
        <p:blipFill rotWithShape="1">
          <a:blip r:embed="rId19" cstate="print">
            <a:extLst>
              <a:ext uri="{28A0092B-C50C-407E-A947-70E740481C1C}">
                <a14:useLocalDpi xmlns:a14="http://schemas.microsoft.com/office/drawing/2010/main" val="0"/>
              </a:ext>
            </a:extLst>
          </a:blip>
          <a:srcRect r="21894" b="11695"/>
          <a:stretch/>
        </p:blipFill>
        <p:spPr bwMode="auto">
          <a:xfrm>
            <a:off x="2246512" y="4929187"/>
            <a:ext cx="2036344" cy="1782400"/>
          </a:xfrm>
          <a:prstGeom prst="rect">
            <a:avLst/>
          </a:prstGeom>
          <a:noFill/>
          <a:ln>
            <a:noFill/>
          </a:ln>
          <a:extLst>
            <a:ext uri="{53640926-AAD7-44D8-BBD7-CCE9431645EC}">
              <a14:shadowObscured xmlns:a14="http://schemas.microsoft.com/office/drawing/2010/main"/>
            </a:ext>
          </a:extLst>
        </p:spPr>
      </p:pic>
      <p:pic>
        <p:nvPicPr>
          <p:cNvPr id="29" name="28 Imagen" descr="D:\Germinados y otros\GERMINADOS\TRIGO\P4060022.JPG"/>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499992" y="4904096"/>
            <a:ext cx="1390650" cy="1854835"/>
          </a:xfrm>
          <a:prstGeom prst="rect">
            <a:avLst/>
          </a:prstGeom>
          <a:noFill/>
          <a:ln>
            <a:noFill/>
          </a:ln>
        </p:spPr>
      </p:pic>
    </p:spTree>
    <p:extLst>
      <p:ext uri="{BB962C8B-B14F-4D97-AF65-F5344CB8AC3E}">
        <p14:creationId xmlns:p14="http://schemas.microsoft.com/office/powerpoint/2010/main" val="274672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par>
                                <p:cTn id="56" presetID="22" presetClass="entr" presetSubtype="4"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down)">
                                      <p:cBhvr>
                                        <p:cTn id="63" dur="500"/>
                                        <p:tgtEl>
                                          <p:spTgt spid="24"/>
                                        </p:tgtEl>
                                      </p:cBhvr>
                                    </p:animEffect>
                                  </p:childTnLst>
                                </p:cTn>
                              </p:par>
                              <p:par>
                                <p:cTn id="64" presetID="22" presetClass="entr" presetSubtype="4" fill="hold"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500"/>
                                        <p:tgtEl>
                                          <p:spTgt spid="25"/>
                                        </p:tgtEl>
                                      </p:cBhvr>
                                    </p:animEffect>
                                  </p:childTnLst>
                                </p:cTn>
                              </p:par>
                              <p:par>
                                <p:cTn id="67" presetID="22" presetClass="entr" presetSubtype="4" fill="hold"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down)">
                                      <p:cBhvr>
                                        <p:cTn id="69" dur="500"/>
                                        <p:tgtEl>
                                          <p:spTgt spid="26"/>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nodeType="clickEffect">
                                  <p:stCondLst>
                                    <p:cond delay="0"/>
                                  </p:stCondLst>
                                  <p:childTnLst>
                                    <p:set>
                                      <p:cBhvr>
                                        <p:cTn id="73" dur="1" fill="hold">
                                          <p:stCondLst>
                                            <p:cond delay="0"/>
                                          </p:stCondLst>
                                        </p:cTn>
                                        <p:tgtEl>
                                          <p:spTgt spid="6">
                                            <p:txEl>
                                              <p:pRg st="17" end="17"/>
                                            </p:txEl>
                                          </p:spTgt>
                                        </p:tgtEl>
                                        <p:attrNameLst>
                                          <p:attrName>style.visibility</p:attrName>
                                        </p:attrNameLst>
                                      </p:cBhvr>
                                      <p:to>
                                        <p:strVal val="visible"/>
                                      </p:to>
                                    </p:set>
                                    <p:animEffect transition="in" filter="wipe(down)">
                                      <p:cBhvr>
                                        <p:cTn id="74" dur="500"/>
                                        <p:tgtEl>
                                          <p:spTgt spid="6">
                                            <p:txEl>
                                              <p:pRg st="17" end="1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down)">
                                      <p:cBhvr>
                                        <p:cTn id="79" dur="500"/>
                                        <p:tgtEl>
                                          <p:spTgt spid="27"/>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down)">
                                      <p:cBhvr>
                                        <p:cTn id="84" dur="500"/>
                                        <p:tgtEl>
                                          <p:spTgt spid="28"/>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down)">
                                      <p:cBhvr>
                                        <p:cTn id="89" dur="500"/>
                                        <p:tgtEl>
                                          <p:spTgt spid="29"/>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6">
                                            <p:txEl>
                                              <p:pRg st="19" end="19"/>
                                            </p:txEl>
                                          </p:spTgt>
                                        </p:tgtEl>
                                        <p:attrNameLst>
                                          <p:attrName>style.visibility</p:attrName>
                                        </p:attrNameLst>
                                      </p:cBhvr>
                                      <p:to>
                                        <p:strVal val="visible"/>
                                      </p:to>
                                    </p:set>
                                    <p:animEffect transition="in" filter="wipe(down)">
                                      <p:cBhvr>
                                        <p:cTn id="94" dur="500"/>
                                        <p:tgtEl>
                                          <p:spTgt spid="6">
                                            <p:txEl>
                                              <p:pRg st="19" end="19"/>
                                            </p:txEl>
                                          </p:spTgt>
                                        </p:tgtEl>
                                      </p:cBhvr>
                                    </p:animEffect>
                                  </p:childTnLst>
                                </p:cTn>
                              </p:par>
                              <p:par>
                                <p:cTn id="95" presetID="22" presetClass="entr" presetSubtype="4" fill="hold" nodeType="withEffect">
                                  <p:stCondLst>
                                    <p:cond delay="0"/>
                                  </p:stCondLst>
                                  <p:childTnLst>
                                    <p:set>
                                      <p:cBhvr>
                                        <p:cTn id="96" dur="1" fill="hold">
                                          <p:stCondLst>
                                            <p:cond delay="0"/>
                                          </p:stCondLst>
                                        </p:cTn>
                                        <p:tgtEl>
                                          <p:spTgt spid="6">
                                            <p:txEl>
                                              <p:pRg st="20" end="20"/>
                                            </p:txEl>
                                          </p:spTgt>
                                        </p:tgtEl>
                                        <p:attrNameLst>
                                          <p:attrName>style.visibility</p:attrName>
                                        </p:attrNameLst>
                                      </p:cBhvr>
                                      <p:to>
                                        <p:strVal val="visible"/>
                                      </p:to>
                                    </p:set>
                                    <p:animEffect transition="in" filter="wipe(down)">
                                      <p:cBhvr>
                                        <p:cTn id="97" dur="500"/>
                                        <p:tgtEl>
                                          <p:spTgt spid="6">
                                            <p:txEl>
                                              <p:pRg st="20" end="20"/>
                                            </p:txEl>
                                          </p:spTgt>
                                        </p:tgtEl>
                                      </p:cBhvr>
                                    </p:animEffect>
                                  </p:childTnLst>
                                </p:cTn>
                              </p:par>
                              <p:par>
                                <p:cTn id="98" presetID="22" presetClass="entr" presetSubtype="4" fill="hold" nodeType="withEffect">
                                  <p:stCondLst>
                                    <p:cond delay="0"/>
                                  </p:stCondLst>
                                  <p:childTnLst>
                                    <p:set>
                                      <p:cBhvr>
                                        <p:cTn id="99" dur="1" fill="hold">
                                          <p:stCondLst>
                                            <p:cond delay="0"/>
                                          </p:stCondLst>
                                        </p:cTn>
                                        <p:tgtEl>
                                          <p:spTgt spid="6">
                                            <p:txEl>
                                              <p:pRg st="21" end="21"/>
                                            </p:txEl>
                                          </p:spTgt>
                                        </p:tgtEl>
                                        <p:attrNameLst>
                                          <p:attrName>style.visibility</p:attrName>
                                        </p:attrNameLst>
                                      </p:cBhvr>
                                      <p:to>
                                        <p:strVal val="visible"/>
                                      </p:to>
                                    </p:set>
                                    <p:animEffect transition="in" filter="wipe(down)">
                                      <p:cBhvr>
                                        <p:cTn id="100" dur="500"/>
                                        <p:tgtEl>
                                          <p:spTgt spid="6">
                                            <p:txEl>
                                              <p:pRg st="21" end="21"/>
                                            </p:txEl>
                                          </p:spTgt>
                                        </p:tgtEl>
                                      </p:cBhvr>
                                    </p:animEffect>
                                  </p:childTnLst>
                                </p:cTn>
                              </p:par>
                              <p:par>
                                <p:cTn id="101" presetID="22" presetClass="entr" presetSubtype="4" fill="hold" nodeType="withEffect">
                                  <p:stCondLst>
                                    <p:cond delay="0"/>
                                  </p:stCondLst>
                                  <p:childTnLst>
                                    <p:set>
                                      <p:cBhvr>
                                        <p:cTn id="102" dur="1" fill="hold">
                                          <p:stCondLst>
                                            <p:cond delay="0"/>
                                          </p:stCondLst>
                                        </p:cTn>
                                        <p:tgtEl>
                                          <p:spTgt spid="6">
                                            <p:txEl>
                                              <p:pRg st="22" end="22"/>
                                            </p:txEl>
                                          </p:spTgt>
                                        </p:tgtEl>
                                        <p:attrNameLst>
                                          <p:attrName>style.visibility</p:attrName>
                                        </p:attrNameLst>
                                      </p:cBhvr>
                                      <p:to>
                                        <p:strVal val="visible"/>
                                      </p:to>
                                    </p:set>
                                    <p:animEffect transition="in" filter="wipe(down)">
                                      <p:cBhvr>
                                        <p:cTn id="103" dur="500"/>
                                        <p:tgtEl>
                                          <p:spTgt spid="6">
                                            <p:txEl>
                                              <p:pRg st="22" end="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56939"/>
            <a:ext cx="9144000" cy="692696"/>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908050"/>
            <a:ext cx="9036050" cy="5761038"/>
          </a:xfrm>
        </p:spPr>
        <p:txBody>
          <a:bodyPr>
            <a:normAutofit/>
          </a:bodyPr>
          <a:lstStyle/>
          <a:p>
            <a:pPr marL="0" indent="0">
              <a:buNone/>
            </a:pPr>
            <a:r>
              <a:rPr lang="es-CO" sz="2000" b="1" dirty="0" smtClean="0">
                <a:solidFill>
                  <a:schemeClr val="tx1"/>
                </a:solidFill>
              </a:rPr>
              <a:t>Nutrientes </a:t>
            </a:r>
            <a:r>
              <a:rPr lang="es-CO" sz="2000" b="1" dirty="0">
                <a:solidFill>
                  <a:schemeClr val="tx1"/>
                </a:solidFill>
              </a:rPr>
              <a:t>de la clorofila del trigo </a:t>
            </a:r>
            <a:r>
              <a:rPr lang="es-CO" sz="2000" b="1" dirty="0" smtClean="0">
                <a:solidFill>
                  <a:schemeClr val="tx1"/>
                </a:solidFill>
              </a:rPr>
              <a:t>Germinado</a:t>
            </a:r>
          </a:p>
          <a:p>
            <a:pPr marL="0" indent="0">
              <a:buNone/>
            </a:pPr>
            <a:r>
              <a:rPr lang="es-CO" sz="1400" dirty="0">
                <a:solidFill>
                  <a:schemeClr val="tx1"/>
                </a:solidFill>
              </a:rPr>
              <a:t>C</a:t>
            </a:r>
            <a:r>
              <a:rPr lang="es-ES" sz="1400" dirty="0" err="1" smtClean="0">
                <a:solidFill>
                  <a:schemeClr val="tx1"/>
                </a:solidFill>
              </a:rPr>
              <a:t>ontiene</a:t>
            </a:r>
            <a:r>
              <a:rPr lang="es-ES" sz="1400" dirty="0" smtClean="0">
                <a:solidFill>
                  <a:schemeClr val="tx1"/>
                </a:solidFill>
              </a:rPr>
              <a:t> </a:t>
            </a:r>
            <a:r>
              <a:rPr lang="es-ES" sz="1400" dirty="0">
                <a:solidFill>
                  <a:schemeClr val="tx1"/>
                </a:solidFill>
              </a:rPr>
              <a:t>aproximadamente la misma cantidad de vitamina C </a:t>
            </a:r>
            <a:r>
              <a:rPr lang="es-ES" sz="1400" dirty="0" smtClean="0">
                <a:solidFill>
                  <a:schemeClr val="tx1"/>
                </a:solidFill>
              </a:rPr>
              <a:t>como cítricos</a:t>
            </a:r>
          </a:p>
          <a:p>
            <a:pPr marL="0" indent="0">
              <a:buNone/>
            </a:pPr>
            <a:r>
              <a:rPr lang="es-ES" sz="1400" dirty="0" smtClean="0">
                <a:solidFill>
                  <a:schemeClr val="tx1"/>
                </a:solidFill>
              </a:rPr>
              <a:t>y </a:t>
            </a:r>
            <a:r>
              <a:rPr lang="es-ES" sz="1400" dirty="0">
                <a:solidFill>
                  <a:schemeClr val="tx1"/>
                </a:solidFill>
              </a:rPr>
              <a:t>otras frutas, y vegetales </a:t>
            </a:r>
            <a:r>
              <a:rPr lang="es-ES" sz="1400" dirty="0" smtClean="0">
                <a:solidFill>
                  <a:schemeClr val="tx1"/>
                </a:solidFill>
              </a:rPr>
              <a:t>comunes. </a:t>
            </a:r>
            <a:r>
              <a:rPr lang="es-ES" sz="1400" dirty="0">
                <a:solidFill>
                  <a:schemeClr val="tx1"/>
                </a:solidFill>
              </a:rPr>
              <a:t>Tiene más vitamina A que las hojas </a:t>
            </a:r>
            <a:endParaRPr lang="es-ES" sz="1400" dirty="0" smtClean="0">
              <a:solidFill>
                <a:schemeClr val="tx1"/>
              </a:solidFill>
            </a:endParaRPr>
          </a:p>
          <a:p>
            <a:pPr marL="0" indent="0">
              <a:buNone/>
            </a:pPr>
            <a:r>
              <a:rPr lang="es-ES" sz="1400" dirty="0" smtClean="0">
                <a:solidFill>
                  <a:schemeClr val="tx1"/>
                </a:solidFill>
              </a:rPr>
              <a:t>verde </a:t>
            </a:r>
            <a:r>
              <a:rPr lang="es-ES" sz="1400" dirty="0">
                <a:solidFill>
                  <a:schemeClr val="tx1"/>
                </a:solidFill>
              </a:rPr>
              <a:t>oscuro de la lechuga y que la mayoría de las frutas. Contiene tanta </a:t>
            </a:r>
            <a:endParaRPr lang="es-ES" sz="1400" dirty="0" smtClean="0">
              <a:solidFill>
                <a:schemeClr val="tx1"/>
              </a:solidFill>
            </a:endParaRPr>
          </a:p>
          <a:p>
            <a:pPr marL="0" indent="0">
              <a:buNone/>
            </a:pPr>
            <a:r>
              <a:rPr lang="es-ES" sz="1400" dirty="0" smtClean="0">
                <a:solidFill>
                  <a:schemeClr val="tx1"/>
                </a:solidFill>
              </a:rPr>
              <a:t>vitamina </a:t>
            </a:r>
            <a:r>
              <a:rPr lang="es-ES" sz="1400" dirty="0">
                <a:solidFill>
                  <a:schemeClr val="tx1"/>
                </a:solidFill>
              </a:rPr>
              <a:t>A como las zanahorias, la col rizada, albaricoques, que son todos</a:t>
            </a:r>
            <a:r>
              <a:rPr lang="es-ES" sz="1400" dirty="0" smtClean="0">
                <a:solidFill>
                  <a:schemeClr val="tx1"/>
                </a:solidFill>
              </a:rPr>
              <a:t>,</a:t>
            </a:r>
          </a:p>
          <a:p>
            <a:pPr marL="0" indent="0">
              <a:buNone/>
            </a:pPr>
            <a:r>
              <a:rPr lang="es-ES" sz="1400" dirty="0" smtClean="0">
                <a:solidFill>
                  <a:schemeClr val="tx1"/>
                </a:solidFill>
              </a:rPr>
              <a:t>fuentes </a:t>
            </a:r>
            <a:r>
              <a:rPr lang="es-ES" sz="1400" dirty="0">
                <a:solidFill>
                  <a:schemeClr val="tx1"/>
                </a:solidFill>
              </a:rPr>
              <a:t>altas de esta vitamina. El pasto de trigo es una buena fuente de vitaminas del complejo B, que facilitan el uso de carbohidratos para obtener energía, y ayudar al sistema nervioso y sistema digestivo. La vitamina E, un antioxidante y vitamina de la fertilidad, también se encuentra en pasto de </a:t>
            </a:r>
            <a:r>
              <a:rPr lang="es-ES" sz="1400" dirty="0" smtClean="0">
                <a:solidFill>
                  <a:schemeClr val="tx1"/>
                </a:solidFill>
              </a:rPr>
              <a:t>trigo.</a:t>
            </a:r>
          </a:p>
          <a:p>
            <a:r>
              <a:rPr lang="es-ES" sz="1400" dirty="0" smtClean="0">
                <a:solidFill>
                  <a:schemeClr val="tx1"/>
                </a:solidFill>
              </a:rPr>
              <a:t>Quince </a:t>
            </a:r>
            <a:r>
              <a:rPr lang="es-ES" sz="1400" dirty="0">
                <a:solidFill>
                  <a:schemeClr val="tx1"/>
                </a:solidFill>
              </a:rPr>
              <a:t>kilos de hierba de trigo tiene igual contenido de proteínas y valor nutricional que trescientos cincuenta libras de hortalizas </a:t>
            </a:r>
            <a:r>
              <a:rPr lang="es-ES" sz="1400" dirty="0" smtClean="0">
                <a:solidFill>
                  <a:schemeClr val="tx1"/>
                </a:solidFill>
              </a:rPr>
              <a:t>ordinarias.</a:t>
            </a:r>
          </a:p>
          <a:p>
            <a:endParaRPr lang="es-ES" sz="1400" dirty="0" smtClean="0">
              <a:solidFill>
                <a:schemeClr val="tx1"/>
              </a:solidFill>
            </a:endParaRPr>
          </a:p>
          <a:p>
            <a:pPr marL="0" lvl="0" indent="0">
              <a:buNone/>
            </a:pPr>
            <a:r>
              <a:rPr lang="es-CO" sz="1200" b="1" dirty="0" smtClean="0">
                <a:solidFill>
                  <a:schemeClr val="tx1"/>
                </a:solidFill>
                <a:latin typeface="Arial" pitchFamily="34" charset="0"/>
                <a:ea typeface="Times New Roman" pitchFamily="18" charset="0"/>
                <a:cs typeface="Arial" pitchFamily="34" charset="0"/>
              </a:rPr>
              <a:t>    Porcentajes del aumento de vitaminas en Germinados </a:t>
            </a:r>
          </a:p>
          <a:p>
            <a:pPr marL="0" lvl="0" indent="0">
              <a:buNone/>
            </a:pPr>
            <a:r>
              <a:rPr lang="es-CO" sz="1200" b="1" dirty="0" smtClean="0">
                <a:solidFill>
                  <a:schemeClr val="tx1"/>
                </a:solidFill>
                <a:latin typeface="Arial" pitchFamily="34" charset="0"/>
                <a:ea typeface="Times New Roman" pitchFamily="18" charset="0"/>
                <a:cs typeface="Arial" pitchFamily="34" charset="0"/>
              </a:rPr>
              <a:t>de trigo de 5 días en comparación </a:t>
            </a:r>
            <a:r>
              <a:rPr lang="es-CO" sz="1200" b="1" dirty="0">
                <a:solidFill>
                  <a:schemeClr val="tx1"/>
                </a:solidFill>
                <a:latin typeface="Arial" pitchFamily="34" charset="0"/>
                <a:ea typeface="Times New Roman" pitchFamily="18" charset="0"/>
                <a:cs typeface="Arial" pitchFamily="34" charset="0"/>
              </a:rPr>
              <a:t>con el trigo no Germinado</a:t>
            </a:r>
            <a:endParaRPr lang="es-CO" sz="1200" dirty="0">
              <a:solidFill>
                <a:schemeClr val="tx1"/>
              </a:solidFill>
              <a:latin typeface="Arial" pitchFamily="34" charset="0"/>
              <a:cs typeface="Arial" pitchFamily="34" charset="0"/>
            </a:endParaRPr>
          </a:p>
          <a:p>
            <a:endParaRPr lang="es-ES" sz="1400" dirty="0" smtClean="0"/>
          </a:p>
          <a:p>
            <a:endParaRPr lang="es-CO" sz="1400" b="1" dirty="0"/>
          </a:p>
          <a:p>
            <a:endParaRPr lang="es-CO" sz="1400" b="1" dirty="0" smtClean="0"/>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6" name="15 Imagen" descr="D:\Germinados y otros\GERMINADOS\TRIGO\Trigo en bandeja.JPG"/>
          <p:cNvPicPr/>
          <p:nvPr/>
        </p:nvPicPr>
        <p:blipFill rotWithShape="1">
          <a:blip r:embed="rId3" cstate="print">
            <a:extLst>
              <a:ext uri="{28A0092B-C50C-407E-A947-70E740481C1C}">
                <a14:useLocalDpi xmlns:a14="http://schemas.microsoft.com/office/drawing/2010/main" val="0"/>
              </a:ext>
            </a:extLst>
          </a:blip>
          <a:srcRect t="10373" b="9129"/>
          <a:stretch/>
        </p:blipFill>
        <p:spPr bwMode="auto">
          <a:xfrm>
            <a:off x="6220966" y="816614"/>
            <a:ext cx="2599506" cy="1460258"/>
          </a:xfrm>
          <a:prstGeom prst="rect">
            <a:avLst/>
          </a:prstGeom>
          <a:noFill/>
          <a:ln>
            <a:noFill/>
          </a:ln>
          <a:extLst>
            <a:ext uri="{53640926-AAD7-44D8-BBD7-CCE9431645EC}">
              <a14:shadowObscured xmlns:a14="http://schemas.microsoft.com/office/drawing/2010/main"/>
            </a:ext>
          </a:extLst>
        </p:spPr>
      </p:pic>
      <p:pic>
        <p:nvPicPr>
          <p:cNvPr id="17" name="16 Imagen" descr="D:\Germinados y otros\GERMINADOS\TRIGO\P406002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4725144"/>
            <a:ext cx="1390650" cy="1854835"/>
          </a:xfrm>
          <a:prstGeom prst="rect">
            <a:avLst/>
          </a:prstGeom>
          <a:noFill/>
          <a:ln>
            <a:noFill/>
          </a:ln>
        </p:spPr>
      </p:pic>
      <p:graphicFrame>
        <p:nvGraphicFramePr>
          <p:cNvPr id="4" name="3 Tabla"/>
          <p:cNvGraphicFramePr>
            <a:graphicFrameLocks noGrp="1"/>
          </p:cNvGraphicFramePr>
          <p:nvPr>
            <p:extLst>
              <p:ext uri="{D42A27DB-BD31-4B8C-83A1-F6EECF244321}">
                <p14:modId xmlns:p14="http://schemas.microsoft.com/office/powerpoint/2010/main" val="1104519831"/>
              </p:ext>
            </p:extLst>
          </p:nvPr>
        </p:nvGraphicFramePr>
        <p:xfrm>
          <a:off x="539552" y="4293096"/>
          <a:ext cx="3672408" cy="2383536"/>
        </p:xfrm>
        <a:graphic>
          <a:graphicData uri="http://schemas.openxmlformats.org/drawingml/2006/table">
            <a:tbl>
              <a:tblPr firstRow="1" firstCol="1" bandRow="1">
                <a:tableStyleId>{5C22544A-7EE6-4342-B048-85BDC9FD1C3A}</a:tableStyleId>
              </a:tblPr>
              <a:tblGrid>
                <a:gridCol w="1008112"/>
                <a:gridCol w="1368152"/>
                <a:gridCol w="1296144"/>
              </a:tblGrid>
              <a:tr h="681937">
                <a:tc>
                  <a:txBody>
                    <a:bodyPr/>
                    <a:lstStyle/>
                    <a:p>
                      <a:pPr algn="ctr">
                        <a:lnSpc>
                          <a:spcPct val="115000"/>
                        </a:lnSpc>
                        <a:spcAft>
                          <a:spcPts val="0"/>
                        </a:spcAft>
                      </a:pPr>
                      <a:r>
                        <a:rPr lang="es-CO" sz="1200" dirty="0">
                          <a:effectLst/>
                        </a:rPr>
                        <a:t>Vitaminas </a:t>
                      </a:r>
                      <a:endParaRPr lang="es-CO" sz="1200" dirty="0">
                        <a:effectLst/>
                        <a:latin typeface="Arial"/>
                        <a:ea typeface="Times New Roman"/>
                      </a:endParaRPr>
                    </a:p>
                  </a:txBody>
                  <a:tcPr marL="68580" marR="68580" marT="0" marB="0"/>
                </a:tc>
                <a:tc>
                  <a:txBody>
                    <a:bodyPr/>
                    <a:lstStyle/>
                    <a:p>
                      <a:pPr algn="ctr">
                        <a:lnSpc>
                          <a:spcPct val="115000"/>
                        </a:lnSpc>
                        <a:spcAft>
                          <a:spcPts val="0"/>
                        </a:spcAft>
                      </a:pPr>
                      <a:r>
                        <a:rPr lang="es-CO" sz="1200" dirty="0">
                          <a:effectLst/>
                        </a:rPr>
                        <a:t>Medidas en forma de </a:t>
                      </a:r>
                      <a:endParaRPr lang="es-CO" sz="1200" dirty="0">
                        <a:effectLst/>
                        <a:latin typeface="Arial"/>
                        <a:ea typeface="Times New Roman"/>
                      </a:endParaRPr>
                    </a:p>
                  </a:txBody>
                  <a:tcPr marL="68580" marR="68580" marT="0" marB="0"/>
                </a:tc>
                <a:tc>
                  <a:txBody>
                    <a:bodyPr/>
                    <a:lstStyle/>
                    <a:p>
                      <a:pPr algn="ctr">
                        <a:lnSpc>
                          <a:spcPct val="115000"/>
                        </a:lnSpc>
                        <a:spcAft>
                          <a:spcPts val="0"/>
                        </a:spcAft>
                      </a:pPr>
                      <a:r>
                        <a:rPr lang="es-CO" sz="1200" dirty="0">
                          <a:effectLst/>
                        </a:rPr>
                        <a:t>Aumento en % en comparación con el trigo no germinado</a:t>
                      </a:r>
                      <a:endParaRPr lang="es-CO" sz="1200" dirty="0">
                        <a:effectLst/>
                        <a:latin typeface="Arial"/>
                        <a:ea typeface="Times New Roman"/>
                      </a:endParaRPr>
                    </a:p>
                  </a:txBody>
                  <a:tcPr marL="68580" marR="68580" marT="0" marB="0"/>
                </a:tc>
              </a:tr>
              <a:tr h="1260446">
                <a:tc>
                  <a:txBody>
                    <a:bodyPr/>
                    <a:lstStyle/>
                    <a:p>
                      <a:pPr algn="ctr">
                        <a:lnSpc>
                          <a:spcPct val="115000"/>
                        </a:lnSpc>
                        <a:spcAft>
                          <a:spcPts val="0"/>
                        </a:spcAft>
                      </a:pPr>
                      <a:r>
                        <a:rPr lang="es-CO" sz="1100" dirty="0">
                          <a:effectLst/>
                        </a:rPr>
                        <a:t>B</a:t>
                      </a:r>
                      <a:r>
                        <a:rPr lang="es-CO" sz="1100" baseline="-25000" dirty="0">
                          <a:effectLst/>
                        </a:rPr>
                        <a:t>1</a:t>
                      </a:r>
                      <a:endParaRPr lang="es-CO" sz="1100" dirty="0">
                        <a:effectLst/>
                      </a:endParaRPr>
                    </a:p>
                    <a:p>
                      <a:pPr algn="ctr">
                        <a:lnSpc>
                          <a:spcPct val="115000"/>
                        </a:lnSpc>
                        <a:spcAft>
                          <a:spcPts val="0"/>
                        </a:spcAft>
                      </a:pPr>
                      <a:r>
                        <a:rPr lang="es-CO" sz="1100" dirty="0">
                          <a:effectLst/>
                        </a:rPr>
                        <a:t>B</a:t>
                      </a:r>
                      <a:r>
                        <a:rPr lang="es-CO" sz="1100" baseline="-25000" dirty="0">
                          <a:effectLst/>
                        </a:rPr>
                        <a:t>2</a:t>
                      </a:r>
                      <a:endParaRPr lang="es-CO" sz="1100" dirty="0">
                        <a:effectLst/>
                      </a:endParaRPr>
                    </a:p>
                    <a:p>
                      <a:pPr algn="ctr">
                        <a:lnSpc>
                          <a:spcPct val="115000"/>
                        </a:lnSpc>
                        <a:spcAft>
                          <a:spcPts val="0"/>
                        </a:spcAft>
                      </a:pPr>
                      <a:r>
                        <a:rPr lang="es-CO" sz="1100" dirty="0">
                          <a:effectLst/>
                        </a:rPr>
                        <a:t>PP</a:t>
                      </a:r>
                    </a:p>
                    <a:p>
                      <a:pPr algn="ctr">
                        <a:lnSpc>
                          <a:spcPct val="115000"/>
                        </a:lnSpc>
                        <a:spcAft>
                          <a:spcPts val="0"/>
                        </a:spcAft>
                      </a:pPr>
                      <a:r>
                        <a:rPr lang="es-CO" sz="1100" dirty="0">
                          <a:effectLst/>
                        </a:rPr>
                        <a:t>Acido </a:t>
                      </a:r>
                      <a:r>
                        <a:rPr lang="es-CO" sz="1100" dirty="0" err="1">
                          <a:effectLst/>
                        </a:rPr>
                        <a:t>pantoténico</a:t>
                      </a:r>
                      <a:endParaRPr lang="es-CO" sz="1100" dirty="0">
                        <a:effectLst/>
                      </a:endParaRPr>
                    </a:p>
                    <a:p>
                      <a:pPr algn="ctr">
                        <a:lnSpc>
                          <a:spcPct val="115000"/>
                        </a:lnSpc>
                        <a:spcAft>
                          <a:spcPts val="0"/>
                        </a:spcAft>
                      </a:pPr>
                      <a:r>
                        <a:rPr lang="es-CO" sz="1100" dirty="0">
                          <a:effectLst/>
                        </a:rPr>
                        <a:t>B</a:t>
                      </a:r>
                      <a:r>
                        <a:rPr lang="es-CO" sz="1100" baseline="-25000" dirty="0">
                          <a:effectLst/>
                        </a:rPr>
                        <a:t>6</a:t>
                      </a:r>
                      <a:endParaRPr lang="es-CO" sz="1100" dirty="0">
                        <a:effectLst/>
                      </a:endParaRPr>
                    </a:p>
                    <a:p>
                      <a:pPr algn="ctr">
                        <a:lnSpc>
                          <a:spcPct val="115000"/>
                        </a:lnSpc>
                        <a:spcAft>
                          <a:spcPts val="0"/>
                        </a:spcAft>
                      </a:pPr>
                      <a:r>
                        <a:rPr lang="es-CO" sz="1100" dirty="0">
                          <a:effectLst/>
                        </a:rPr>
                        <a:t>C</a:t>
                      </a:r>
                    </a:p>
                    <a:p>
                      <a:pPr algn="ctr">
                        <a:lnSpc>
                          <a:spcPct val="115000"/>
                        </a:lnSpc>
                        <a:spcAft>
                          <a:spcPts val="0"/>
                        </a:spcAft>
                      </a:pPr>
                      <a:r>
                        <a:rPr lang="es-CO" sz="1100" dirty="0">
                          <a:effectLst/>
                        </a:rPr>
                        <a:t>A</a:t>
                      </a:r>
                      <a:endParaRPr lang="es-CO" sz="1100" dirty="0">
                        <a:effectLst/>
                        <a:latin typeface="Arial"/>
                        <a:ea typeface="Times New Roman"/>
                      </a:endParaRPr>
                    </a:p>
                  </a:txBody>
                  <a:tcPr marL="68580" marR="68580" marT="0" marB="0"/>
                </a:tc>
                <a:tc>
                  <a:txBody>
                    <a:bodyPr/>
                    <a:lstStyle/>
                    <a:p>
                      <a:pPr algn="ctr">
                        <a:lnSpc>
                          <a:spcPct val="115000"/>
                        </a:lnSpc>
                        <a:spcAft>
                          <a:spcPts val="0"/>
                        </a:spcAft>
                      </a:pPr>
                      <a:r>
                        <a:rPr lang="es-CO" sz="1100" dirty="0">
                          <a:effectLst/>
                        </a:rPr>
                        <a:t>TIAMINA</a:t>
                      </a:r>
                    </a:p>
                    <a:p>
                      <a:pPr algn="ctr">
                        <a:lnSpc>
                          <a:spcPct val="115000"/>
                        </a:lnSpc>
                        <a:spcAft>
                          <a:spcPts val="0"/>
                        </a:spcAft>
                      </a:pPr>
                      <a:r>
                        <a:rPr lang="es-CO" sz="1100" dirty="0">
                          <a:effectLst/>
                        </a:rPr>
                        <a:t>RIBOFLAVINA</a:t>
                      </a:r>
                    </a:p>
                    <a:p>
                      <a:pPr algn="ctr">
                        <a:lnSpc>
                          <a:spcPct val="115000"/>
                        </a:lnSpc>
                        <a:spcAft>
                          <a:spcPts val="0"/>
                        </a:spcAft>
                      </a:pPr>
                      <a:r>
                        <a:rPr lang="es-CO" sz="1100" dirty="0">
                          <a:effectLst/>
                        </a:rPr>
                        <a:t>NIACINA</a:t>
                      </a:r>
                    </a:p>
                    <a:p>
                      <a:pPr algn="ctr">
                        <a:lnSpc>
                          <a:spcPct val="115000"/>
                        </a:lnSpc>
                        <a:spcAft>
                          <a:spcPts val="0"/>
                        </a:spcAft>
                      </a:pPr>
                      <a:endParaRPr lang="es-CO" sz="1100" dirty="0" smtClean="0">
                        <a:effectLst/>
                      </a:endParaRPr>
                    </a:p>
                    <a:p>
                      <a:pPr algn="ctr">
                        <a:lnSpc>
                          <a:spcPct val="115000"/>
                        </a:lnSpc>
                        <a:spcAft>
                          <a:spcPts val="0"/>
                        </a:spcAft>
                      </a:pPr>
                      <a:r>
                        <a:rPr lang="es-CO" sz="1100" dirty="0">
                          <a:effectLst/>
                        </a:rPr>
                        <a:t> </a:t>
                      </a:r>
                    </a:p>
                    <a:p>
                      <a:pPr algn="ctr">
                        <a:lnSpc>
                          <a:spcPct val="115000"/>
                        </a:lnSpc>
                        <a:spcAft>
                          <a:spcPts val="0"/>
                        </a:spcAft>
                      </a:pPr>
                      <a:r>
                        <a:rPr lang="es-CO" sz="1100" dirty="0">
                          <a:effectLst/>
                        </a:rPr>
                        <a:t>PIRIDOXINA</a:t>
                      </a:r>
                    </a:p>
                    <a:p>
                      <a:pPr algn="ctr">
                        <a:lnSpc>
                          <a:spcPct val="115000"/>
                        </a:lnSpc>
                        <a:spcAft>
                          <a:spcPts val="0"/>
                        </a:spcAft>
                      </a:pPr>
                      <a:r>
                        <a:rPr lang="es-CO" sz="1100" dirty="0">
                          <a:effectLst/>
                        </a:rPr>
                        <a:t>ACIDO ASCORBICO</a:t>
                      </a:r>
                    </a:p>
                    <a:p>
                      <a:pPr algn="ctr">
                        <a:lnSpc>
                          <a:spcPct val="115000"/>
                        </a:lnSpc>
                        <a:spcAft>
                          <a:spcPts val="0"/>
                        </a:spcAft>
                      </a:pPr>
                      <a:r>
                        <a:rPr lang="es-CO" sz="1100" dirty="0">
                          <a:effectLst/>
                        </a:rPr>
                        <a:t>CAROTENO</a:t>
                      </a:r>
                      <a:endParaRPr lang="es-CO" sz="1100" dirty="0">
                        <a:effectLst/>
                        <a:latin typeface="Arial"/>
                        <a:ea typeface="Times New Roman"/>
                      </a:endParaRPr>
                    </a:p>
                  </a:txBody>
                  <a:tcPr marL="68580" marR="68580" marT="0" marB="0"/>
                </a:tc>
                <a:tc>
                  <a:txBody>
                    <a:bodyPr/>
                    <a:lstStyle/>
                    <a:p>
                      <a:pPr algn="ctr">
                        <a:lnSpc>
                          <a:spcPct val="115000"/>
                        </a:lnSpc>
                        <a:spcAft>
                          <a:spcPts val="0"/>
                        </a:spcAft>
                      </a:pPr>
                      <a:r>
                        <a:rPr lang="es-CO" sz="1100" dirty="0">
                          <a:effectLst/>
                        </a:rPr>
                        <a:t>Hasta 20</a:t>
                      </a:r>
                    </a:p>
                    <a:p>
                      <a:pPr algn="ctr">
                        <a:lnSpc>
                          <a:spcPct val="115000"/>
                        </a:lnSpc>
                        <a:spcAft>
                          <a:spcPts val="0"/>
                        </a:spcAft>
                      </a:pPr>
                      <a:r>
                        <a:rPr lang="es-CO" sz="1100" dirty="0">
                          <a:effectLst/>
                        </a:rPr>
                        <a:t>300</a:t>
                      </a:r>
                    </a:p>
                    <a:p>
                      <a:pPr algn="ctr">
                        <a:lnSpc>
                          <a:spcPct val="115000"/>
                        </a:lnSpc>
                        <a:spcAft>
                          <a:spcPts val="0"/>
                        </a:spcAft>
                      </a:pPr>
                      <a:r>
                        <a:rPr lang="es-CO" sz="1100" dirty="0">
                          <a:effectLst/>
                        </a:rPr>
                        <a:t>10-25</a:t>
                      </a:r>
                    </a:p>
                    <a:p>
                      <a:pPr algn="ctr">
                        <a:lnSpc>
                          <a:spcPct val="115000"/>
                        </a:lnSpc>
                        <a:spcAft>
                          <a:spcPts val="0"/>
                        </a:spcAft>
                      </a:pPr>
                      <a:r>
                        <a:rPr lang="es-CO" sz="1100" dirty="0">
                          <a:effectLst/>
                        </a:rPr>
                        <a:t>40-50</a:t>
                      </a:r>
                    </a:p>
                    <a:p>
                      <a:pPr algn="ctr">
                        <a:lnSpc>
                          <a:spcPct val="115000"/>
                        </a:lnSpc>
                        <a:spcAft>
                          <a:spcPts val="0"/>
                        </a:spcAft>
                      </a:pPr>
                      <a:endParaRPr lang="es-CO" sz="1100" dirty="0" smtClean="0">
                        <a:effectLst/>
                      </a:endParaRPr>
                    </a:p>
                    <a:p>
                      <a:pPr algn="ctr">
                        <a:lnSpc>
                          <a:spcPct val="115000"/>
                        </a:lnSpc>
                        <a:spcAft>
                          <a:spcPts val="0"/>
                        </a:spcAft>
                      </a:pPr>
                      <a:r>
                        <a:rPr lang="es-CO" sz="1100" dirty="0" smtClean="0">
                          <a:effectLst/>
                        </a:rPr>
                        <a:t>200</a:t>
                      </a:r>
                      <a:endParaRPr lang="es-CO" sz="1100" dirty="0">
                        <a:effectLst/>
                      </a:endParaRPr>
                    </a:p>
                    <a:p>
                      <a:pPr algn="ctr">
                        <a:lnSpc>
                          <a:spcPct val="115000"/>
                        </a:lnSpc>
                        <a:spcAft>
                          <a:spcPts val="0"/>
                        </a:spcAft>
                      </a:pPr>
                      <a:r>
                        <a:rPr lang="es-CO" sz="1100" dirty="0">
                          <a:effectLst/>
                        </a:rPr>
                        <a:t>500</a:t>
                      </a:r>
                    </a:p>
                    <a:p>
                      <a:pPr algn="ctr">
                        <a:lnSpc>
                          <a:spcPct val="115000"/>
                        </a:lnSpc>
                        <a:spcAft>
                          <a:spcPts val="0"/>
                        </a:spcAft>
                      </a:pPr>
                      <a:r>
                        <a:rPr lang="es-CO" sz="1100" dirty="0">
                          <a:effectLst/>
                        </a:rPr>
                        <a:t>225</a:t>
                      </a:r>
                      <a:endParaRPr lang="es-CO" sz="1100" dirty="0">
                        <a:effectLst/>
                        <a:latin typeface="Arial"/>
                        <a:ea typeface="Times New Roman"/>
                      </a:endParaRPr>
                    </a:p>
                  </a:txBody>
                  <a:tcPr marL="68580" marR="68580" marT="0" marB="0"/>
                </a:tc>
              </a:tr>
            </a:tbl>
          </a:graphicData>
        </a:graphic>
      </p:graphicFrame>
      <p:sp>
        <p:nvSpPr>
          <p:cNvPr id="7" name="6 Rectángulo"/>
          <p:cNvSpPr/>
          <p:nvPr/>
        </p:nvSpPr>
        <p:spPr>
          <a:xfrm>
            <a:off x="6012160" y="3684032"/>
            <a:ext cx="3009900" cy="738664"/>
          </a:xfrm>
          <a:prstGeom prst="rect">
            <a:avLst/>
          </a:prstGeom>
        </p:spPr>
        <p:txBody>
          <a:bodyPr wrap="square">
            <a:spAutoFit/>
          </a:bodyPr>
          <a:lstStyle/>
          <a:p>
            <a:r>
              <a:rPr lang="es-CO" sz="1400" b="1" dirty="0"/>
              <a:t>Aminoácidos presentes en el trigo </a:t>
            </a:r>
            <a:r>
              <a:rPr lang="es-CO" sz="1400" b="1" dirty="0" smtClean="0"/>
              <a:t>de</a:t>
            </a:r>
          </a:p>
          <a:p>
            <a:r>
              <a:rPr lang="es-CO" sz="1400" b="1" dirty="0" smtClean="0"/>
              <a:t>5</a:t>
            </a:r>
            <a:r>
              <a:rPr lang="es-CO" sz="1400" b="1" dirty="0"/>
              <a:t>, 7 y 9 días de </a:t>
            </a:r>
            <a:r>
              <a:rPr lang="es-CO" sz="1400" b="1" dirty="0" smtClean="0"/>
              <a:t>Germinación</a:t>
            </a:r>
          </a:p>
          <a:p>
            <a:endParaRPr lang="es-CO" sz="1400" dirty="0"/>
          </a:p>
        </p:txBody>
      </p:sp>
      <p:graphicFrame>
        <p:nvGraphicFramePr>
          <p:cNvPr id="8" name="7 Tabla"/>
          <p:cNvGraphicFramePr>
            <a:graphicFrameLocks noGrp="1"/>
          </p:cNvGraphicFramePr>
          <p:nvPr>
            <p:extLst>
              <p:ext uri="{D42A27DB-BD31-4B8C-83A1-F6EECF244321}">
                <p14:modId xmlns:p14="http://schemas.microsoft.com/office/powerpoint/2010/main" val="3534720987"/>
              </p:ext>
            </p:extLst>
          </p:nvPr>
        </p:nvGraphicFramePr>
        <p:xfrm>
          <a:off x="6068295" y="4258628"/>
          <a:ext cx="2752177" cy="2363555"/>
        </p:xfrm>
        <a:graphic>
          <a:graphicData uri="http://schemas.openxmlformats.org/drawingml/2006/table">
            <a:tbl>
              <a:tblPr firstRow="1" firstCol="1" bandRow="1">
                <a:tableStyleId>{5C22544A-7EE6-4342-B048-85BDC9FD1C3A}</a:tableStyleId>
              </a:tblPr>
              <a:tblGrid>
                <a:gridCol w="1166932"/>
                <a:gridCol w="432048"/>
                <a:gridCol w="93980"/>
                <a:gridCol w="555161"/>
                <a:gridCol w="504056"/>
              </a:tblGrid>
              <a:tr h="306155">
                <a:tc rowSpan="2">
                  <a:txBody>
                    <a:bodyPr/>
                    <a:lstStyle/>
                    <a:p>
                      <a:pPr algn="ctr">
                        <a:spcAft>
                          <a:spcPts val="0"/>
                        </a:spcAft>
                      </a:pPr>
                      <a:r>
                        <a:rPr lang="es-CO" sz="1200" dirty="0">
                          <a:effectLst/>
                        </a:rPr>
                        <a:t>Aminoácidos</a:t>
                      </a:r>
                      <a:endParaRPr lang="es-CO" sz="1200" dirty="0">
                        <a:effectLst/>
                        <a:latin typeface="Arial"/>
                        <a:ea typeface="Times New Roman"/>
                      </a:endParaRPr>
                    </a:p>
                  </a:txBody>
                  <a:tcPr marL="68580" marR="68580" marT="0" marB="0"/>
                </a:tc>
                <a:tc gridSpan="2">
                  <a:txBody>
                    <a:bodyPr/>
                    <a:lstStyle/>
                    <a:p>
                      <a:pPr algn="ctr">
                        <a:spcAft>
                          <a:spcPts val="0"/>
                        </a:spcAft>
                      </a:pPr>
                      <a:r>
                        <a:rPr lang="es-CO" sz="1200" dirty="0">
                          <a:effectLst/>
                        </a:rPr>
                        <a:t>5° día</a:t>
                      </a:r>
                      <a:endParaRPr lang="es-CO" sz="1200" dirty="0">
                        <a:effectLst/>
                        <a:latin typeface="Arial"/>
                        <a:ea typeface="Times New Roman"/>
                      </a:endParaRPr>
                    </a:p>
                  </a:txBody>
                  <a:tcPr marL="68580" marR="68580" marT="0" marB="0"/>
                </a:tc>
                <a:tc hMerge="1">
                  <a:txBody>
                    <a:bodyPr/>
                    <a:lstStyle/>
                    <a:p>
                      <a:pPr algn="ctr">
                        <a:spcAft>
                          <a:spcPts val="0"/>
                        </a:spcAft>
                      </a:pPr>
                      <a:endParaRPr lang="es-CO" sz="1200">
                        <a:effectLst/>
                        <a:latin typeface="Arial"/>
                        <a:ea typeface="Times New Roman"/>
                      </a:endParaRPr>
                    </a:p>
                  </a:txBody>
                  <a:tcPr marL="68580" marR="68580" marT="0" marB="0"/>
                </a:tc>
                <a:tc>
                  <a:txBody>
                    <a:bodyPr/>
                    <a:lstStyle/>
                    <a:p>
                      <a:pPr algn="ctr">
                        <a:spcAft>
                          <a:spcPts val="0"/>
                        </a:spcAft>
                      </a:pPr>
                      <a:r>
                        <a:rPr lang="es-CO" sz="1200" dirty="0">
                          <a:effectLst/>
                        </a:rPr>
                        <a:t>7° día</a:t>
                      </a:r>
                      <a:endParaRPr lang="es-CO" sz="1200" dirty="0">
                        <a:effectLst/>
                        <a:latin typeface="Arial"/>
                        <a:ea typeface="Times New Roman"/>
                      </a:endParaRPr>
                    </a:p>
                  </a:txBody>
                  <a:tcPr marL="68580" marR="68580" marT="0" marB="0"/>
                </a:tc>
                <a:tc>
                  <a:txBody>
                    <a:bodyPr/>
                    <a:lstStyle/>
                    <a:p>
                      <a:pPr algn="ctr">
                        <a:spcAft>
                          <a:spcPts val="0"/>
                        </a:spcAft>
                      </a:pPr>
                      <a:r>
                        <a:rPr lang="es-CO" sz="1200">
                          <a:effectLst/>
                        </a:rPr>
                        <a:t>9° día</a:t>
                      </a:r>
                      <a:endParaRPr lang="es-CO" sz="1200">
                        <a:effectLst/>
                        <a:latin typeface="Arial"/>
                        <a:ea typeface="Times New Roman"/>
                      </a:endParaRPr>
                    </a:p>
                  </a:txBody>
                  <a:tcPr marL="68580" marR="68580" marT="0" marB="0"/>
                </a:tc>
              </a:tr>
              <a:tr h="0">
                <a:tc vMerge="1">
                  <a:txBody>
                    <a:bodyPr/>
                    <a:lstStyle/>
                    <a:p>
                      <a:endParaRPr lang="es-CO"/>
                    </a:p>
                  </a:txBody>
                  <a:tcPr/>
                </a:tc>
                <a:tc gridSpan="4">
                  <a:txBody>
                    <a:bodyPr/>
                    <a:lstStyle/>
                    <a:p>
                      <a:pPr algn="ctr">
                        <a:spcAft>
                          <a:spcPts val="0"/>
                        </a:spcAft>
                      </a:pPr>
                      <a:r>
                        <a:rPr lang="es-CO" sz="1200" dirty="0">
                          <a:effectLst/>
                        </a:rPr>
                        <a:t>Valores por 100 g de trigo Germinado fresco</a:t>
                      </a:r>
                      <a:endParaRPr lang="es-CO" sz="1200" dirty="0">
                        <a:effectLst/>
                        <a:latin typeface="Arial"/>
                        <a:ea typeface="Times New Roman"/>
                      </a:endParaRPr>
                    </a:p>
                  </a:txBody>
                  <a:tcPr marL="68580" marR="68580" marT="0" marB="0"/>
                </a:tc>
                <a:tc hMerge="1">
                  <a:txBody>
                    <a:bodyPr/>
                    <a:lstStyle/>
                    <a:p>
                      <a:endParaRPr lang="es-CO"/>
                    </a:p>
                  </a:txBody>
                  <a:tcPr/>
                </a:tc>
                <a:tc hMerge="1">
                  <a:txBody>
                    <a:bodyPr/>
                    <a:lstStyle/>
                    <a:p>
                      <a:endParaRPr lang="es-CO"/>
                    </a:p>
                  </a:txBody>
                  <a:tcPr/>
                </a:tc>
                <a:tc hMerge="1">
                  <a:txBody>
                    <a:bodyPr/>
                    <a:lstStyle/>
                    <a:p>
                      <a:endParaRPr lang="es-CO"/>
                    </a:p>
                  </a:txBody>
                  <a:tcPr/>
                </a:tc>
              </a:tr>
              <a:tr h="1352550">
                <a:tc>
                  <a:txBody>
                    <a:bodyPr/>
                    <a:lstStyle/>
                    <a:p>
                      <a:pPr>
                        <a:spcAft>
                          <a:spcPts val="0"/>
                        </a:spcAft>
                      </a:pPr>
                      <a:r>
                        <a:rPr lang="es-CO" sz="1100" dirty="0" err="1">
                          <a:effectLst/>
                        </a:rPr>
                        <a:t>Treonina</a:t>
                      </a:r>
                      <a:r>
                        <a:rPr lang="es-CO" sz="1100" dirty="0">
                          <a:effectLst/>
                        </a:rPr>
                        <a:t> </a:t>
                      </a:r>
                    </a:p>
                    <a:p>
                      <a:pPr>
                        <a:spcAft>
                          <a:spcPts val="0"/>
                        </a:spcAft>
                      </a:pPr>
                      <a:r>
                        <a:rPr lang="es-CO" sz="1100" dirty="0">
                          <a:effectLst/>
                        </a:rPr>
                        <a:t>Leucina </a:t>
                      </a:r>
                    </a:p>
                    <a:p>
                      <a:pPr>
                        <a:spcAft>
                          <a:spcPts val="0"/>
                        </a:spcAft>
                      </a:pPr>
                      <a:r>
                        <a:rPr lang="es-CO" sz="1100" dirty="0">
                          <a:effectLst/>
                        </a:rPr>
                        <a:t>Lisina </a:t>
                      </a:r>
                    </a:p>
                    <a:p>
                      <a:pPr>
                        <a:spcAft>
                          <a:spcPts val="0"/>
                        </a:spcAft>
                      </a:pPr>
                      <a:r>
                        <a:rPr lang="es-CO" sz="1100" dirty="0">
                          <a:effectLst/>
                        </a:rPr>
                        <a:t>Metionina </a:t>
                      </a:r>
                    </a:p>
                    <a:p>
                      <a:pPr>
                        <a:spcAft>
                          <a:spcPts val="0"/>
                        </a:spcAft>
                      </a:pPr>
                      <a:r>
                        <a:rPr lang="es-CO" sz="1100" dirty="0">
                          <a:effectLst/>
                        </a:rPr>
                        <a:t>Tirosina </a:t>
                      </a:r>
                    </a:p>
                    <a:p>
                      <a:pPr>
                        <a:spcAft>
                          <a:spcPts val="0"/>
                        </a:spcAft>
                      </a:pPr>
                      <a:r>
                        <a:rPr lang="es-CO" sz="1100" dirty="0" err="1">
                          <a:effectLst/>
                        </a:rPr>
                        <a:t>Valina</a:t>
                      </a:r>
                      <a:r>
                        <a:rPr lang="es-CO" sz="1100" dirty="0">
                          <a:effectLst/>
                        </a:rPr>
                        <a:t> </a:t>
                      </a:r>
                    </a:p>
                    <a:p>
                      <a:pPr>
                        <a:spcAft>
                          <a:spcPts val="0"/>
                        </a:spcAft>
                      </a:pPr>
                      <a:r>
                        <a:rPr lang="es-CO" sz="1100" dirty="0">
                          <a:effectLst/>
                        </a:rPr>
                        <a:t>Arginina </a:t>
                      </a:r>
                    </a:p>
                    <a:p>
                      <a:pPr>
                        <a:spcAft>
                          <a:spcPts val="0"/>
                        </a:spcAft>
                      </a:pPr>
                      <a:r>
                        <a:rPr lang="es-CO" sz="1100" dirty="0">
                          <a:effectLst/>
                        </a:rPr>
                        <a:t>Ácido </a:t>
                      </a:r>
                      <a:r>
                        <a:rPr lang="es-CO" sz="1100" dirty="0" err="1">
                          <a:effectLst/>
                        </a:rPr>
                        <a:t>Asp</a:t>
                      </a:r>
                      <a:r>
                        <a:rPr lang="es-ES" sz="1100" dirty="0">
                          <a:effectLst/>
                        </a:rPr>
                        <a:t>á</a:t>
                      </a:r>
                      <a:r>
                        <a:rPr lang="es-CO" sz="1100" dirty="0" err="1">
                          <a:effectLst/>
                        </a:rPr>
                        <a:t>rtico</a:t>
                      </a:r>
                      <a:endParaRPr lang="es-CO" sz="1100" dirty="0">
                        <a:effectLst/>
                      </a:endParaRPr>
                    </a:p>
                    <a:p>
                      <a:pPr>
                        <a:spcAft>
                          <a:spcPts val="0"/>
                        </a:spcAft>
                      </a:pPr>
                      <a:r>
                        <a:rPr lang="es-ES" sz="1100" dirty="0">
                          <a:effectLst/>
                        </a:rPr>
                        <a:t>Ácido Glutámico</a:t>
                      </a:r>
                      <a:endParaRPr lang="es-CO" sz="1100" dirty="0">
                        <a:effectLst/>
                        <a:latin typeface="Arial"/>
                        <a:ea typeface="Times New Roman"/>
                      </a:endParaRPr>
                    </a:p>
                  </a:txBody>
                  <a:tcPr marL="68580" marR="68580" marT="0" marB="0"/>
                </a:tc>
                <a:tc>
                  <a:txBody>
                    <a:bodyPr/>
                    <a:lstStyle/>
                    <a:p>
                      <a:pPr algn="ctr">
                        <a:spcAft>
                          <a:spcPts val="0"/>
                        </a:spcAft>
                      </a:pPr>
                      <a:r>
                        <a:rPr lang="en-US" sz="1100" dirty="0">
                          <a:effectLst/>
                        </a:rPr>
                        <a:t>0.2</a:t>
                      </a:r>
                      <a:endParaRPr lang="es-CO" sz="1100" dirty="0">
                        <a:effectLst/>
                      </a:endParaRPr>
                    </a:p>
                    <a:p>
                      <a:pPr algn="ctr">
                        <a:spcAft>
                          <a:spcPts val="0"/>
                        </a:spcAft>
                      </a:pPr>
                      <a:r>
                        <a:rPr lang="en-US" sz="1100" dirty="0">
                          <a:effectLst/>
                        </a:rPr>
                        <a:t>0.1</a:t>
                      </a:r>
                      <a:endParaRPr lang="es-CO" sz="1100" dirty="0">
                        <a:effectLst/>
                      </a:endParaRPr>
                    </a:p>
                    <a:p>
                      <a:pPr algn="ctr">
                        <a:spcAft>
                          <a:spcPts val="0"/>
                        </a:spcAft>
                      </a:pPr>
                      <a:r>
                        <a:rPr lang="en-US" sz="1100" dirty="0">
                          <a:effectLst/>
                        </a:rPr>
                        <a:t>0.0</a:t>
                      </a:r>
                      <a:endParaRPr lang="es-CO" sz="1100" dirty="0">
                        <a:effectLst/>
                      </a:endParaRPr>
                    </a:p>
                    <a:p>
                      <a:pPr algn="ctr">
                        <a:spcAft>
                          <a:spcPts val="0"/>
                        </a:spcAft>
                      </a:pPr>
                      <a:r>
                        <a:rPr lang="en-US" sz="1100" dirty="0">
                          <a:effectLst/>
                        </a:rPr>
                        <a:t>0.3</a:t>
                      </a:r>
                      <a:endParaRPr lang="es-CO" sz="1100" dirty="0">
                        <a:effectLst/>
                      </a:endParaRPr>
                    </a:p>
                    <a:p>
                      <a:pPr algn="ctr">
                        <a:spcAft>
                          <a:spcPts val="0"/>
                        </a:spcAft>
                      </a:pPr>
                      <a:r>
                        <a:rPr lang="en-US" sz="1100" dirty="0">
                          <a:effectLst/>
                        </a:rPr>
                        <a:t>0.0</a:t>
                      </a:r>
                      <a:endParaRPr lang="es-CO" sz="1100" dirty="0">
                        <a:effectLst/>
                      </a:endParaRPr>
                    </a:p>
                    <a:p>
                      <a:pPr algn="ctr">
                        <a:spcAft>
                          <a:spcPts val="0"/>
                        </a:spcAft>
                      </a:pPr>
                      <a:r>
                        <a:rPr lang="en-US" sz="1100" dirty="0">
                          <a:effectLst/>
                        </a:rPr>
                        <a:t>0.07</a:t>
                      </a:r>
                      <a:endParaRPr lang="es-CO" sz="1100" dirty="0">
                        <a:effectLst/>
                      </a:endParaRPr>
                    </a:p>
                    <a:p>
                      <a:pPr algn="ctr">
                        <a:spcAft>
                          <a:spcPts val="0"/>
                        </a:spcAft>
                      </a:pPr>
                      <a:r>
                        <a:rPr lang="en-US" sz="1100" dirty="0">
                          <a:effectLst/>
                        </a:rPr>
                        <a:t>1.8</a:t>
                      </a:r>
                      <a:endParaRPr lang="es-CO" sz="1100" dirty="0">
                        <a:effectLst/>
                      </a:endParaRPr>
                    </a:p>
                    <a:p>
                      <a:pPr algn="ctr">
                        <a:spcAft>
                          <a:spcPts val="0"/>
                        </a:spcAft>
                      </a:pPr>
                      <a:r>
                        <a:rPr lang="es-CO" sz="1100" dirty="0">
                          <a:effectLst/>
                        </a:rPr>
                        <a:t>1.5</a:t>
                      </a:r>
                    </a:p>
                    <a:p>
                      <a:pPr algn="ctr">
                        <a:spcAft>
                          <a:spcPts val="0"/>
                        </a:spcAft>
                      </a:pPr>
                      <a:r>
                        <a:rPr lang="es-CO" sz="1100" dirty="0">
                          <a:effectLst/>
                        </a:rPr>
                        <a:t>0.8</a:t>
                      </a:r>
                      <a:endParaRPr lang="es-CO" sz="1100" dirty="0">
                        <a:effectLst/>
                        <a:latin typeface="Arial"/>
                        <a:ea typeface="Times New Roman"/>
                      </a:endParaRPr>
                    </a:p>
                  </a:txBody>
                  <a:tcPr marL="68580" marR="68580" marT="0" marB="0"/>
                </a:tc>
                <a:tc gridSpan="2">
                  <a:txBody>
                    <a:bodyPr/>
                    <a:lstStyle/>
                    <a:p>
                      <a:pPr algn="r">
                        <a:spcAft>
                          <a:spcPts val="0"/>
                        </a:spcAft>
                      </a:pPr>
                      <a:r>
                        <a:rPr lang="es-CO" sz="1100" dirty="0">
                          <a:effectLst/>
                        </a:rPr>
                        <a:t>0.4</a:t>
                      </a:r>
                    </a:p>
                    <a:p>
                      <a:pPr algn="r">
                        <a:spcAft>
                          <a:spcPts val="0"/>
                        </a:spcAft>
                      </a:pPr>
                      <a:r>
                        <a:rPr lang="es-CO" sz="1100" dirty="0">
                          <a:effectLst/>
                        </a:rPr>
                        <a:t>0.1</a:t>
                      </a:r>
                    </a:p>
                    <a:p>
                      <a:pPr algn="r">
                        <a:spcAft>
                          <a:spcPts val="0"/>
                        </a:spcAft>
                      </a:pPr>
                      <a:r>
                        <a:rPr lang="es-CO" sz="1100" dirty="0">
                          <a:effectLst/>
                        </a:rPr>
                        <a:t>0.0</a:t>
                      </a:r>
                    </a:p>
                    <a:p>
                      <a:pPr algn="r">
                        <a:spcAft>
                          <a:spcPts val="0"/>
                        </a:spcAft>
                      </a:pPr>
                      <a:r>
                        <a:rPr lang="es-CO" sz="1100" dirty="0">
                          <a:effectLst/>
                        </a:rPr>
                        <a:t>0.35</a:t>
                      </a:r>
                    </a:p>
                    <a:p>
                      <a:pPr algn="r">
                        <a:spcAft>
                          <a:spcPts val="0"/>
                        </a:spcAft>
                      </a:pPr>
                      <a:r>
                        <a:rPr lang="es-CO" sz="1100" dirty="0">
                          <a:effectLst/>
                        </a:rPr>
                        <a:t>0.1</a:t>
                      </a:r>
                    </a:p>
                    <a:p>
                      <a:pPr algn="r">
                        <a:spcAft>
                          <a:spcPts val="0"/>
                        </a:spcAft>
                      </a:pPr>
                      <a:r>
                        <a:rPr lang="es-CO" sz="1100" dirty="0">
                          <a:effectLst/>
                        </a:rPr>
                        <a:t>0.07</a:t>
                      </a:r>
                    </a:p>
                    <a:p>
                      <a:pPr algn="r">
                        <a:spcAft>
                          <a:spcPts val="0"/>
                        </a:spcAft>
                      </a:pPr>
                      <a:r>
                        <a:rPr lang="es-CO" sz="1100" dirty="0">
                          <a:effectLst/>
                        </a:rPr>
                        <a:t>0.9</a:t>
                      </a:r>
                    </a:p>
                    <a:p>
                      <a:pPr algn="r">
                        <a:spcAft>
                          <a:spcPts val="0"/>
                        </a:spcAft>
                      </a:pPr>
                      <a:r>
                        <a:rPr lang="es-CO" sz="1100" dirty="0">
                          <a:effectLst/>
                        </a:rPr>
                        <a:t>2.0</a:t>
                      </a:r>
                    </a:p>
                    <a:p>
                      <a:pPr algn="r">
                        <a:spcAft>
                          <a:spcPts val="0"/>
                        </a:spcAft>
                      </a:pPr>
                      <a:r>
                        <a:rPr lang="es-CO" sz="1100" dirty="0">
                          <a:effectLst/>
                        </a:rPr>
                        <a:t>0.6</a:t>
                      </a:r>
                      <a:endParaRPr lang="es-CO" sz="1100" dirty="0">
                        <a:effectLst/>
                        <a:latin typeface="Arial"/>
                        <a:ea typeface="Times New Roman"/>
                      </a:endParaRPr>
                    </a:p>
                  </a:txBody>
                  <a:tcPr marL="68580" marR="68580" marT="0" marB="0"/>
                </a:tc>
                <a:tc hMerge="1">
                  <a:txBody>
                    <a:bodyPr/>
                    <a:lstStyle/>
                    <a:p>
                      <a:endParaRPr lang="es-CO"/>
                    </a:p>
                  </a:txBody>
                  <a:tcPr/>
                </a:tc>
                <a:tc>
                  <a:txBody>
                    <a:bodyPr/>
                    <a:lstStyle/>
                    <a:p>
                      <a:pPr algn="r">
                        <a:spcAft>
                          <a:spcPts val="0"/>
                        </a:spcAft>
                      </a:pPr>
                      <a:r>
                        <a:rPr lang="es-CO" sz="1100" dirty="0">
                          <a:effectLst/>
                        </a:rPr>
                        <a:t>0.2</a:t>
                      </a:r>
                    </a:p>
                    <a:p>
                      <a:pPr algn="r">
                        <a:spcAft>
                          <a:spcPts val="0"/>
                        </a:spcAft>
                      </a:pPr>
                      <a:r>
                        <a:rPr lang="es-CO" sz="1100" dirty="0">
                          <a:effectLst/>
                        </a:rPr>
                        <a:t>0.25</a:t>
                      </a:r>
                    </a:p>
                    <a:p>
                      <a:pPr algn="r">
                        <a:spcAft>
                          <a:spcPts val="0"/>
                        </a:spcAft>
                      </a:pPr>
                      <a:r>
                        <a:rPr lang="es-CO" sz="1100" dirty="0">
                          <a:effectLst/>
                        </a:rPr>
                        <a:t>2.0</a:t>
                      </a:r>
                    </a:p>
                    <a:p>
                      <a:pPr algn="r">
                        <a:spcAft>
                          <a:spcPts val="0"/>
                        </a:spcAft>
                      </a:pPr>
                      <a:r>
                        <a:rPr lang="es-CO" sz="1100" dirty="0">
                          <a:effectLst/>
                        </a:rPr>
                        <a:t>0.2</a:t>
                      </a:r>
                    </a:p>
                    <a:p>
                      <a:pPr algn="r">
                        <a:spcAft>
                          <a:spcPts val="0"/>
                        </a:spcAft>
                      </a:pPr>
                      <a:r>
                        <a:rPr lang="es-CO" sz="1100" dirty="0">
                          <a:effectLst/>
                        </a:rPr>
                        <a:t>0.15</a:t>
                      </a:r>
                    </a:p>
                    <a:p>
                      <a:pPr algn="r">
                        <a:spcAft>
                          <a:spcPts val="0"/>
                        </a:spcAft>
                      </a:pPr>
                      <a:r>
                        <a:rPr lang="es-CO" sz="1100" dirty="0">
                          <a:effectLst/>
                        </a:rPr>
                        <a:t>0.06</a:t>
                      </a:r>
                    </a:p>
                    <a:p>
                      <a:pPr algn="r">
                        <a:spcAft>
                          <a:spcPts val="0"/>
                        </a:spcAft>
                      </a:pPr>
                      <a:r>
                        <a:rPr lang="es-CO" sz="1100" dirty="0">
                          <a:effectLst/>
                        </a:rPr>
                        <a:t>0.9</a:t>
                      </a:r>
                    </a:p>
                    <a:p>
                      <a:pPr algn="r">
                        <a:spcAft>
                          <a:spcPts val="0"/>
                        </a:spcAft>
                      </a:pPr>
                      <a:r>
                        <a:rPr lang="es-CO" sz="1100" dirty="0">
                          <a:effectLst/>
                        </a:rPr>
                        <a:t>3.0</a:t>
                      </a:r>
                    </a:p>
                    <a:p>
                      <a:pPr algn="r">
                        <a:spcAft>
                          <a:spcPts val="0"/>
                        </a:spcAft>
                      </a:pPr>
                      <a:r>
                        <a:rPr lang="es-CO" sz="1100" dirty="0">
                          <a:effectLst/>
                        </a:rPr>
                        <a:t>0.5</a:t>
                      </a:r>
                      <a:endParaRPr lang="es-CO" sz="1100" dirty="0">
                        <a:effectLst/>
                        <a:latin typeface="Arial"/>
                        <a:ea typeface="Times New Roman"/>
                      </a:endParaRPr>
                    </a:p>
                  </a:txBody>
                  <a:tcPr marL="68580" marR="68580" marT="0" marB="0"/>
                </a:tc>
              </a:tr>
            </a:tbl>
          </a:graphicData>
        </a:graphic>
      </p:graphicFrame>
    </p:spTree>
    <p:extLst>
      <p:ext uri="{BB962C8B-B14F-4D97-AF65-F5344CB8AC3E}">
        <p14:creationId xmlns:p14="http://schemas.microsoft.com/office/powerpoint/2010/main" val="164707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down)">
                                      <p:cBhvr>
                                        <p:cTn id="22" dur="500"/>
                                        <p:tgtEl>
                                          <p:spTgt spid="6">
                                            <p:txEl>
                                              <p:pRg st="1" end="1"/>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wipe(down)">
                                      <p:cBhvr>
                                        <p:cTn id="25" dur="500"/>
                                        <p:tgtEl>
                                          <p:spTgt spid="6">
                                            <p:txEl>
                                              <p:pRg st="2" end="2"/>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wipe(down)">
                                      <p:cBhvr>
                                        <p:cTn id="28" dur="500"/>
                                        <p:tgtEl>
                                          <p:spTgt spid="6">
                                            <p:txEl>
                                              <p:pRg st="3" end="3"/>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Effect transition="in" filter="wipe(down)">
                                      <p:cBhvr>
                                        <p:cTn id="31" dur="500"/>
                                        <p:tgtEl>
                                          <p:spTgt spid="6">
                                            <p:txEl>
                                              <p:pRg st="4" end="4"/>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wipe(down)">
                                      <p:cBhvr>
                                        <p:cTn id="34" dur="500"/>
                                        <p:tgtEl>
                                          <p:spTgt spid="6">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Effect transition="in" filter="wipe(down)">
                                      <p:cBhvr>
                                        <p:cTn id="39" dur="500"/>
                                        <p:tgtEl>
                                          <p:spTgt spid="6">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6">
                                            <p:txEl>
                                              <p:pRg st="8" end="8"/>
                                            </p:txEl>
                                          </p:spTgt>
                                        </p:tgtEl>
                                        <p:attrNameLst>
                                          <p:attrName>style.visibility</p:attrName>
                                        </p:attrNameLst>
                                      </p:cBhvr>
                                      <p:to>
                                        <p:strVal val="visible"/>
                                      </p:to>
                                    </p:set>
                                    <p:animEffect transition="in" filter="wipe(down)">
                                      <p:cBhvr>
                                        <p:cTn id="44" dur="500"/>
                                        <p:tgtEl>
                                          <p:spTgt spid="6">
                                            <p:txEl>
                                              <p:pRg st="8" end="8"/>
                                            </p:txEl>
                                          </p:spTgt>
                                        </p:tgtEl>
                                      </p:cBhvr>
                                    </p:animEffect>
                                  </p:childTnLst>
                                </p:cTn>
                              </p:par>
                              <p:par>
                                <p:cTn id="45" presetID="22" presetClass="entr" presetSubtype="4" fill="hold" nodeType="with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Effect transition="in" filter="wipe(down)">
                                      <p:cBhvr>
                                        <p:cTn id="47" dur="500"/>
                                        <p:tgtEl>
                                          <p:spTgt spid="6">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Effect transition="in" filter="wipe(down)">
                                      <p:cBhvr>
                                        <p:cTn id="57" dur="500"/>
                                        <p:tgtEl>
                                          <p:spTgt spid="7">
                                            <p:txEl>
                                              <p:pRg st="0" end="0"/>
                                            </p:txEl>
                                          </p:spTgt>
                                        </p:tgtEl>
                                      </p:cBhvr>
                                    </p:animEffect>
                                  </p:childTnLst>
                                </p:cTn>
                              </p:par>
                              <p:par>
                                <p:cTn id="58" presetID="22" presetClass="entr" presetSubtype="4" fill="hold" nodeType="withEffect">
                                  <p:stCondLst>
                                    <p:cond delay="0"/>
                                  </p:stCondLst>
                                  <p:childTnLst>
                                    <p:set>
                                      <p:cBhvr>
                                        <p:cTn id="59" dur="1" fill="hold">
                                          <p:stCondLst>
                                            <p:cond delay="0"/>
                                          </p:stCondLst>
                                        </p:cTn>
                                        <p:tgtEl>
                                          <p:spTgt spid="7">
                                            <p:txEl>
                                              <p:pRg st="1" end="1"/>
                                            </p:txEl>
                                          </p:spTgt>
                                        </p:tgtEl>
                                        <p:attrNameLst>
                                          <p:attrName>style.visibility</p:attrName>
                                        </p:attrNameLst>
                                      </p:cBhvr>
                                      <p:to>
                                        <p:strVal val="visible"/>
                                      </p:to>
                                    </p:set>
                                    <p:animEffect transition="in" filter="wipe(down)">
                                      <p:cBhvr>
                                        <p:cTn id="60" dur="500"/>
                                        <p:tgtEl>
                                          <p:spTgt spid="7">
                                            <p:txEl>
                                              <p:pRg st="1" end="1"/>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down)">
                                      <p:cBhvr>
                                        <p:cTn id="6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188640"/>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504" y="692696"/>
            <a:ext cx="9036496" cy="6165304"/>
          </a:xfrm>
        </p:spPr>
        <p:txBody>
          <a:bodyPr>
            <a:normAutofit fontScale="92500" lnSpcReduction="10000"/>
          </a:bodyPr>
          <a:lstStyle/>
          <a:p>
            <a:pPr marL="0" indent="0">
              <a:buNone/>
            </a:pPr>
            <a:r>
              <a:rPr lang="es-CO" sz="2200" b="1" dirty="0" smtClean="0">
                <a:solidFill>
                  <a:schemeClr val="tx1"/>
                </a:solidFill>
              </a:rPr>
              <a:t>Propiedades </a:t>
            </a:r>
            <a:r>
              <a:rPr lang="es-CO" sz="2200" b="1" dirty="0">
                <a:solidFill>
                  <a:schemeClr val="tx1"/>
                </a:solidFill>
              </a:rPr>
              <a:t>Medicinales de la clorofila del trigo </a:t>
            </a:r>
            <a:r>
              <a:rPr lang="es-CO" sz="2200" b="1" dirty="0" smtClean="0">
                <a:solidFill>
                  <a:schemeClr val="tx1"/>
                </a:solidFill>
              </a:rPr>
              <a:t>Germinado</a:t>
            </a:r>
            <a:endParaRPr lang="es-CO" sz="2200" dirty="0" smtClean="0">
              <a:solidFill>
                <a:schemeClr val="tx1"/>
              </a:solidFill>
            </a:endParaRPr>
          </a:p>
          <a:p>
            <a:r>
              <a:rPr lang="es-ES" sz="1400" dirty="0" smtClean="0">
                <a:solidFill>
                  <a:schemeClr val="tx1"/>
                </a:solidFill>
              </a:rPr>
              <a:t>Constructor</a:t>
            </a:r>
            <a:r>
              <a:rPr lang="es-ES" sz="1400" dirty="0">
                <a:solidFill>
                  <a:schemeClr val="tx1"/>
                </a:solidFill>
              </a:rPr>
              <a:t>, sanador, </a:t>
            </a:r>
            <a:r>
              <a:rPr lang="es-ES" sz="1400" dirty="0" smtClean="0">
                <a:solidFill>
                  <a:schemeClr val="tx1"/>
                </a:solidFill>
              </a:rPr>
              <a:t>protector </a:t>
            </a:r>
            <a:r>
              <a:rPr lang="es-ES" sz="1400" dirty="0">
                <a:solidFill>
                  <a:schemeClr val="tx1"/>
                </a:solidFill>
              </a:rPr>
              <a:t>y rejuvenecedor de la salud. </a:t>
            </a:r>
            <a:r>
              <a:rPr lang="es-ES" sz="1400" dirty="0" smtClean="0">
                <a:solidFill>
                  <a:schemeClr val="tx1"/>
                </a:solidFill>
              </a:rPr>
              <a:t>Pocos </a:t>
            </a:r>
            <a:r>
              <a:rPr lang="es-ES" sz="1400" dirty="0">
                <a:solidFill>
                  <a:schemeClr val="tx1"/>
                </a:solidFill>
              </a:rPr>
              <a:t>alimentos </a:t>
            </a:r>
            <a:r>
              <a:rPr lang="es-ES" sz="1400" dirty="0" smtClean="0">
                <a:solidFill>
                  <a:schemeClr val="tx1"/>
                </a:solidFill>
              </a:rPr>
              <a:t>o</a:t>
            </a:r>
          </a:p>
          <a:p>
            <a:r>
              <a:rPr lang="es-ES" sz="1400" dirty="0" smtClean="0">
                <a:solidFill>
                  <a:schemeClr val="tx1"/>
                </a:solidFill>
              </a:rPr>
              <a:t>medicamentos </a:t>
            </a:r>
            <a:r>
              <a:rPr lang="es-ES" sz="1400" dirty="0">
                <a:solidFill>
                  <a:schemeClr val="tx1"/>
                </a:solidFill>
              </a:rPr>
              <a:t>contienen </a:t>
            </a:r>
            <a:r>
              <a:rPr lang="es-ES" sz="1400" dirty="0" smtClean="0">
                <a:solidFill>
                  <a:schemeClr val="tx1"/>
                </a:solidFill>
              </a:rPr>
              <a:t>tantos </a:t>
            </a:r>
            <a:r>
              <a:rPr lang="es-ES" sz="1400" dirty="0">
                <a:solidFill>
                  <a:schemeClr val="tx1"/>
                </a:solidFill>
              </a:rPr>
              <a:t>principios activos </a:t>
            </a:r>
            <a:r>
              <a:rPr lang="es-ES" sz="1400" dirty="0" smtClean="0">
                <a:solidFill>
                  <a:schemeClr val="tx1"/>
                </a:solidFill>
              </a:rPr>
              <a:t>como </a:t>
            </a:r>
            <a:r>
              <a:rPr lang="es-ES" sz="1400" dirty="0">
                <a:solidFill>
                  <a:schemeClr val="tx1"/>
                </a:solidFill>
              </a:rPr>
              <a:t>la hierba viva del </a:t>
            </a:r>
            <a:r>
              <a:rPr lang="es-ES" sz="1400" dirty="0" smtClean="0">
                <a:solidFill>
                  <a:schemeClr val="tx1"/>
                </a:solidFill>
              </a:rPr>
              <a:t>trigo</a:t>
            </a:r>
          </a:p>
          <a:p>
            <a:r>
              <a:rPr lang="es-ES" sz="1400" b="1" dirty="0" smtClean="0">
                <a:solidFill>
                  <a:schemeClr val="tx1"/>
                </a:solidFill>
              </a:rPr>
              <a:t>Tiene la misma composición molecular </a:t>
            </a:r>
          </a:p>
          <a:p>
            <a:r>
              <a:rPr lang="es-ES" sz="1400" b="1" dirty="0" smtClean="0">
                <a:solidFill>
                  <a:schemeClr val="tx1"/>
                </a:solidFill>
              </a:rPr>
              <a:t>de la hemoglobina</a:t>
            </a:r>
          </a:p>
          <a:p>
            <a:r>
              <a:rPr lang="es-ES" sz="1300" b="1" dirty="0" smtClean="0">
                <a:solidFill>
                  <a:schemeClr val="tx1"/>
                </a:solidFill>
              </a:rPr>
              <a:t>Aumenta el No. de glóbulos rojos.</a:t>
            </a:r>
          </a:p>
          <a:p>
            <a:r>
              <a:rPr lang="es-ES" sz="1300" b="1" dirty="0" smtClean="0">
                <a:solidFill>
                  <a:schemeClr val="tx1"/>
                </a:solidFill>
              </a:rPr>
              <a:t>Aumenta la velocidad de regeneración de la </a:t>
            </a:r>
          </a:p>
          <a:p>
            <a:r>
              <a:rPr lang="es-ES" sz="1300" b="1" dirty="0" smtClean="0">
                <a:solidFill>
                  <a:schemeClr val="tx1"/>
                </a:solidFill>
              </a:rPr>
              <a:t>hemoglobina, </a:t>
            </a:r>
          </a:p>
          <a:p>
            <a:r>
              <a:rPr lang="es-ES" sz="1300" b="1" dirty="0" smtClean="0">
                <a:solidFill>
                  <a:schemeClr val="tx1"/>
                </a:solidFill>
              </a:rPr>
              <a:t>Incrementa la función del corazón. </a:t>
            </a:r>
            <a:r>
              <a:rPr lang="es-ES" sz="1300" dirty="0">
                <a:solidFill>
                  <a:schemeClr val="tx1"/>
                </a:solidFill>
              </a:rPr>
              <a:t>, del sistema </a:t>
            </a:r>
            <a:endParaRPr lang="es-ES" sz="1300" dirty="0" smtClean="0">
              <a:solidFill>
                <a:schemeClr val="tx1"/>
              </a:solidFill>
            </a:endParaRPr>
          </a:p>
          <a:p>
            <a:pPr marL="0" indent="0">
              <a:buNone/>
            </a:pPr>
            <a:r>
              <a:rPr lang="es-ES" sz="1300" dirty="0" smtClean="0">
                <a:solidFill>
                  <a:schemeClr val="tx1"/>
                </a:solidFill>
              </a:rPr>
              <a:t>         vascular</a:t>
            </a:r>
            <a:r>
              <a:rPr lang="es-ES" sz="1300" dirty="0">
                <a:solidFill>
                  <a:schemeClr val="tx1"/>
                </a:solidFill>
              </a:rPr>
              <a:t>, los intestinos, el útero y los </a:t>
            </a:r>
            <a:r>
              <a:rPr lang="es-ES" sz="1300" dirty="0" smtClean="0">
                <a:solidFill>
                  <a:schemeClr val="tx1"/>
                </a:solidFill>
              </a:rPr>
              <a:t>pulmones.</a:t>
            </a:r>
          </a:p>
          <a:p>
            <a:r>
              <a:rPr lang="es-ES" sz="1300" dirty="0" smtClean="0">
                <a:solidFill>
                  <a:schemeClr val="tx1"/>
                </a:solidFill>
              </a:rPr>
              <a:t>Desactivan </a:t>
            </a:r>
            <a:r>
              <a:rPr lang="es-ES" sz="1300" dirty="0">
                <a:solidFill>
                  <a:schemeClr val="tx1"/>
                </a:solidFill>
              </a:rPr>
              <a:t>los efectos carcinogénicos y mutagénicos de 3,4 benzopireno, una sustancia que se encuentra en el </a:t>
            </a:r>
            <a:endParaRPr lang="es-ES" sz="1300" dirty="0" smtClean="0">
              <a:solidFill>
                <a:schemeClr val="tx1"/>
              </a:solidFill>
            </a:endParaRPr>
          </a:p>
          <a:p>
            <a:pPr marL="0" indent="0">
              <a:buNone/>
            </a:pPr>
            <a:r>
              <a:rPr lang="es-ES" sz="1300" dirty="0" smtClean="0">
                <a:solidFill>
                  <a:schemeClr val="tx1"/>
                </a:solidFill>
              </a:rPr>
              <a:t>        pescado </a:t>
            </a:r>
            <a:r>
              <a:rPr lang="es-ES" sz="1300" dirty="0">
                <a:solidFill>
                  <a:schemeClr val="tx1"/>
                </a:solidFill>
              </a:rPr>
              <a:t>ahumado y las carnes a la </a:t>
            </a:r>
            <a:r>
              <a:rPr lang="es-ES" sz="1300" dirty="0" smtClean="0">
                <a:solidFill>
                  <a:schemeClr val="tx1"/>
                </a:solidFill>
              </a:rPr>
              <a:t>brasa.</a:t>
            </a:r>
          </a:p>
          <a:p>
            <a:r>
              <a:rPr lang="es-ES" sz="1300" dirty="0" smtClean="0">
                <a:solidFill>
                  <a:schemeClr val="tx1"/>
                </a:solidFill>
              </a:rPr>
              <a:t>Capaz </a:t>
            </a:r>
            <a:r>
              <a:rPr lang="es-ES" sz="1300" dirty="0">
                <a:solidFill>
                  <a:schemeClr val="tx1"/>
                </a:solidFill>
              </a:rPr>
              <a:t>de neutralizar y desintoxicar eficientemente </a:t>
            </a:r>
            <a:r>
              <a:rPr lang="es-ES" sz="1300" dirty="0" smtClean="0">
                <a:solidFill>
                  <a:schemeClr val="tx1"/>
                </a:solidFill>
              </a:rPr>
              <a:t>contaminantes en animales y seres humanos.</a:t>
            </a:r>
          </a:p>
          <a:p>
            <a:r>
              <a:rPr lang="es-ES" sz="1300" dirty="0">
                <a:solidFill>
                  <a:schemeClr val="tx1"/>
                </a:solidFill>
              </a:rPr>
              <a:t>P</a:t>
            </a:r>
            <a:r>
              <a:rPr lang="es-ES" sz="1300" dirty="0" smtClean="0">
                <a:solidFill>
                  <a:schemeClr val="tx1"/>
                </a:solidFill>
              </a:rPr>
              <a:t>oderoso </a:t>
            </a:r>
            <a:r>
              <a:rPr lang="es-ES" sz="1300" dirty="0">
                <a:solidFill>
                  <a:schemeClr val="tx1"/>
                </a:solidFill>
              </a:rPr>
              <a:t>efecto anti-mutagénico y capacidad </a:t>
            </a:r>
            <a:r>
              <a:rPr lang="es-ES" sz="1300" dirty="0" smtClean="0">
                <a:solidFill>
                  <a:schemeClr val="tx1"/>
                </a:solidFill>
              </a:rPr>
              <a:t>anti-neoplásica (capacidad </a:t>
            </a:r>
            <a:r>
              <a:rPr lang="es-ES" sz="1300" dirty="0">
                <a:solidFill>
                  <a:schemeClr val="tx1"/>
                </a:solidFill>
              </a:rPr>
              <a:t>para combatir </a:t>
            </a:r>
            <a:r>
              <a:rPr lang="es-ES" sz="1300" dirty="0" smtClean="0">
                <a:solidFill>
                  <a:schemeClr val="tx1"/>
                </a:solidFill>
              </a:rPr>
              <a:t>tumores).</a:t>
            </a:r>
          </a:p>
          <a:p>
            <a:r>
              <a:rPr lang="es-ES" sz="1300" dirty="0">
                <a:solidFill>
                  <a:schemeClr val="tx1"/>
                </a:solidFill>
              </a:rPr>
              <a:t>C</a:t>
            </a:r>
            <a:r>
              <a:rPr lang="es-ES" sz="1300" dirty="0" smtClean="0">
                <a:solidFill>
                  <a:schemeClr val="tx1"/>
                </a:solidFill>
              </a:rPr>
              <a:t>ontiene </a:t>
            </a:r>
            <a:r>
              <a:rPr lang="es-ES" sz="1300" dirty="0">
                <a:solidFill>
                  <a:schemeClr val="tx1"/>
                </a:solidFill>
              </a:rPr>
              <a:t>oxígeno líquido vital para la digestión, el cerebro, la sangre y su defensa contra bacterias </a:t>
            </a:r>
            <a:r>
              <a:rPr lang="es-ES" sz="1300" dirty="0" smtClean="0">
                <a:solidFill>
                  <a:schemeClr val="tx1"/>
                </a:solidFill>
              </a:rPr>
              <a:t>anaeróbicas.</a:t>
            </a:r>
          </a:p>
          <a:p>
            <a:r>
              <a:rPr lang="es-ES" sz="1300" dirty="0" smtClean="0">
                <a:solidFill>
                  <a:schemeClr val="tx1"/>
                </a:solidFill>
              </a:rPr>
              <a:t>Estimula </a:t>
            </a:r>
            <a:r>
              <a:rPr lang="es-ES" sz="1300" dirty="0">
                <a:solidFill>
                  <a:schemeClr val="tx1"/>
                </a:solidFill>
              </a:rPr>
              <a:t>y </a:t>
            </a:r>
            <a:r>
              <a:rPr lang="es-ES" sz="1300" dirty="0" smtClean="0">
                <a:solidFill>
                  <a:schemeClr val="tx1"/>
                </a:solidFill>
              </a:rPr>
              <a:t>regenera el hígado. Capaz </a:t>
            </a:r>
            <a:r>
              <a:rPr lang="es-ES" sz="1300" dirty="0">
                <a:solidFill>
                  <a:schemeClr val="tx1"/>
                </a:solidFill>
              </a:rPr>
              <a:t>de desactivar sustancias cancerígenas en el </a:t>
            </a:r>
            <a:r>
              <a:rPr lang="es-ES" sz="1300" dirty="0" smtClean="0">
                <a:solidFill>
                  <a:schemeClr val="tx1"/>
                </a:solidFill>
              </a:rPr>
              <a:t>hígado.</a:t>
            </a:r>
          </a:p>
          <a:p>
            <a:r>
              <a:rPr lang="es-ES" sz="1300" dirty="0" smtClean="0">
                <a:solidFill>
                  <a:schemeClr val="tx1"/>
                </a:solidFill>
              </a:rPr>
              <a:t>Disminuye </a:t>
            </a:r>
            <a:r>
              <a:rPr lang="es-ES" sz="1300" dirty="0">
                <a:solidFill>
                  <a:schemeClr val="tx1"/>
                </a:solidFill>
              </a:rPr>
              <a:t>los olores del cuerpo y los </a:t>
            </a:r>
            <a:r>
              <a:rPr lang="es-ES" sz="1300" dirty="0" smtClean="0">
                <a:solidFill>
                  <a:schemeClr val="tx1"/>
                </a:solidFill>
              </a:rPr>
              <a:t>fecales, (transpiración </a:t>
            </a:r>
            <a:r>
              <a:rPr lang="es-ES" sz="1300" dirty="0">
                <a:solidFill>
                  <a:schemeClr val="tx1"/>
                </a:solidFill>
              </a:rPr>
              <a:t>por ingestión de alcohol y tabaco, olores menstruales, de orina y </a:t>
            </a:r>
            <a:r>
              <a:rPr lang="es-ES" sz="1300" dirty="0" smtClean="0">
                <a:solidFill>
                  <a:schemeClr val="tx1"/>
                </a:solidFill>
              </a:rPr>
              <a:t>heces). Es </a:t>
            </a:r>
            <a:r>
              <a:rPr lang="es-ES" sz="1300" dirty="0">
                <a:solidFill>
                  <a:schemeClr val="tx1"/>
                </a:solidFill>
              </a:rPr>
              <a:t>útil en el estreñimiento crónico y la reducción de los gases</a:t>
            </a:r>
            <a:endParaRPr lang="es-ES" sz="1300" dirty="0" smtClean="0">
              <a:solidFill>
                <a:schemeClr val="tx1"/>
              </a:solidFill>
            </a:endParaRPr>
          </a:p>
          <a:p>
            <a:r>
              <a:rPr lang="es-ES" sz="1300" dirty="0" smtClean="0">
                <a:solidFill>
                  <a:schemeClr val="tx1"/>
                </a:solidFill>
              </a:rPr>
              <a:t> Elimina las canas de forma natural con el consumo continuo durante varios años.</a:t>
            </a:r>
          </a:p>
          <a:p>
            <a:r>
              <a:rPr lang="es-ES" sz="1300" dirty="0" smtClean="0">
                <a:solidFill>
                  <a:schemeClr val="tx1"/>
                </a:solidFill>
              </a:rPr>
              <a:t>El trigo </a:t>
            </a:r>
            <a:r>
              <a:rPr lang="es-ES" sz="1300" dirty="0">
                <a:solidFill>
                  <a:schemeClr val="tx1"/>
                </a:solidFill>
              </a:rPr>
              <a:t>es el almacén de las enzimas que desintoxican, ayudan a la digestión, disuelven el exceso de grasa y proteína, disminuyen tumores y quistes y evitan el envejecimiento (</a:t>
            </a:r>
            <a:r>
              <a:rPr lang="es-ES" sz="1300" dirty="0" smtClean="0">
                <a:solidFill>
                  <a:schemeClr val="tx1"/>
                </a:solidFill>
              </a:rPr>
              <a:t>SOD –El principal antioxidante natural).</a:t>
            </a:r>
          </a:p>
          <a:p>
            <a:r>
              <a:rPr lang="es-ES" sz="1300" dirty="0" smtClean="0">
                <a:solidFill>
                  <a:schemeClr val="tx1"/>
                </a:solidFill>
              </a:rPr>
              <a:t>Estimula </a:t>
            </a:r>
            <a:r>
              <a:rPr lang="es-ES" sz="1300" dirty="0">
                <a:solidFill>
                  <a:schemeClr val="tx1"/>
                </a:solidFill>
              </a:rPr>
              <a:t>la producción y la reparación natural de las células espermáticas reproductivas del hombre y el </a:t>
            </a:r>
            <a:r>
              <a:rPr lang="es-ES" sz="1300" dirty="0" smtClean="0">
                <a:solidFill>
                  <a:schemeClr val="tx1"/>
                </a:solidFill>
              </a:rPr>
              <a:t>ADN.</a:t>
            </a:r>
          </a:p>
          <a:p>
            <a:r>
              <a:rPr lang="es-ES" sz="1300" dirty="0" smtClean="0">
                <a:solidFill>
                  <a:schemeClr val="tx1"/>
                </a:solidFill>
              </a:rPr>
              <a:t>Dos </a:t>
            </a:r>
            <a:r>
              <a:rPr lang="es-ES" sz="1300" dirty="0">
                <a:solidFill>
                  <a:schemeClr val="tx1"/>
                </a:solidFill>
              </a:rPr>
              <a:t>semanas de seguir la dieta de Hipócrates de alimento vivo, y </a:t>
            </a:r>
            <a:r>
              <a:rPr lang="es-ES" sz="1300" dirty="0" smtClean="0">
                <a:solidFill>
                  <a:schemeClr val="tx1"/>
                </a:solidFill>
              </a:rPr>
              <a:t>clorofila en más de 200 pacientes mostró que </a:t>
            </a:r>
            <a:r>
              <a:rPr lang="es-ES" sz="1300" dirty="0">
                <a:solidFill>
                  <a:schemeClr val="tx1"/>
                </a:solidFill>
              </a:rPr>
              <a:t>la sangre se desintoxica y el sistema inmunológico se </a:t>
            </a:r>
            <a:r>
              <a:rPr lang="es-ES" sz="1300" dirty="0" smtClean="0">
                <a:solidFill>
                  <a:schemeClr val="tx1"/>
                </a:solidFill>
              </a:rPr>
              <a:t>fortalece.</a:t>
            </a:r>
          </a:p>
          <a:p>
            <a:r>
              <a:rPr lang="es-ES" sz="1300" dirty="0">
                <a:solidFill>
                  <a:schemeClr val="tx1"/>
                </a:solidFill>
              </a:rPr>
              <a:t>Unos 1.200 casos de pacientes tratados con </a:t>
            </a:r>
            <a:r>
              <a:rPr lang="es-ES" sz="1300" dirty="0" smtClean="0">
                <a:solidFill>
                  <a:schemeClr val="tx1"/>
                </a:solidFill>
              </a:rPr>
              <a:t>clorofila </a:t>
            </a:r>
            <a:r>
              <a:rPr lang="es-ES" sz="1300" dirty="0" err="1" smtClean="0">
                <a:solidFill>
                  <a:schemeClr val="tx1"/>
                </a:solidFill>
              </a:rPr>
              <a:t>enTemple</a:t>
            </a:r>
            <a:r>
              <a:rPr lang="es-ES" sz="1300" dirty="0" smtClean="0">
                <a:solidFill>
                  <a:schemeClr val="tx1"/>
                </a:solidFill>
              </a:rPr>
              <a:t> </a:t>
            </a:r>
            <a:r>
              <a:rPr lang="es-ES" sz="1300" dirty="0" err="1">
                <a:solidFill>
                  <a:schemeClr val="tx1"/>
                </a:solidFill>
              </a:rPr>
              <a:t>University</a:t>
            </a:r>
            <a:r>
              <a:rPr lang="es-ES" sz="1300" dirty="0">
                <a:solidFill>
                  <a:schemeClr val="tx1"/>
                </a:solidFill>
              </a:rPr>
              <a:t> en </a:t>
            </a:r>
            <a:r>
              <a:rPr lang="es-ES" sz="1300" dirty="0" smtClean="0">
                <a:solidFill>
                  <a:schemeClr val="tx1"/>
                </a:solidFill>
              </a:rPr>
              <a:t>Filadelfia (1940)</a:t>
            </a:r>
            <a:r>
              <a:rPr lang="es-ES" sz="1300" dirty="0">
                <a:solidFill>
                  <a:schemeClr val="tx1"/>
                </a:solidFill>
              </a:rPr>
              <a:t> profundas infecciones internas, úlceras en la </a:t>
            </a:r>
            <a:r>
              <a:rPr lang="es-ES" sz="1300" dirty="0" smtClean="0">
                <a:solidFill>
                  <a:schemeClr val="tx1"/>
                </a:solidFill>
              </a:rPr>
              <a:t>piel, problemas </a:t>
            </a:r>
            <a:r>
              <a:rPr lang="es-ES" sz="1300" dirty="0">
                <a:solidFill>
                  <a:schemeClr val="tx1"/>
                </a:solidFill>
              </a:rPr>
              <a:t>en las </a:t>
            </a:r>
            <a:r>
              <a:rPr lang="es-ES" sz="1300" dirty="0" smtClean="0">
                <a:solidFill>
                  <a:schemeClr val="tx1"/>
                </a:solidFill>
              </a:rPr>
              <a:t>encías, etc. </a:t>
            </a:r>
            <a:r>
              <a:rPr lang="es-ES" sz="1300" dirty="0">
                <a:solidFill>
                  <a:schemeClr val="tx1"/>
                </a:solidFill>
              </a:rPr>
              <a:t>no </a:t>
            </a:r>
            <a:r>
              <a:rPr lang="es-ES" sz="1300" dirty="0" smtClean="0">
                <a:solidFill>
                  <a:schemeClr val="tx1"/>
                </a:solidFill>
              </a:rPr>
              <a:t>hubo un </a:t>
            </a:r>
            <a:r>
              <a:rPr lang="es-ES" sz="1300" dirty="0">
                <a:solidFill>
                  <a:schemeClr val="tx1"/>
                </a:solidFill>
              </a:rPr>
              <a:t>solo caso registrado en el que la mejora o cura no haya tenido lugar</a:t>
            </a:r>
            <a:r>
              <a:rPr lang="es-ES" sz="1300" dirty="0" smtClean="0">
                <a:solidFill>
                  <a:schemeClr val="tx1"/>
                </a:solidFill>
              </a:rPr>
              <a:t>.</a:t>
            </a:r>
          </a:p>
          <a:p>
            <a:r>
              <a:rPr lang="es-ES" sz="1600" b="1" dirty="0">
                <a:solidFill>
                  <a:schemeClr val="tx1"/>
                </a:solidFill>
              </a:rPr>
              <a:t>N</a:t>
            </a:r>
            <a:r>
              <a:rPr lang="es-ES" sz="1600" b="1" dirty="0" smtClean="0">
                <a:solidFill>
                  <a:schemeClr val="tx1"/>
                </a:solidFill>
              </a:rPr>
              <a:t>aturaleza </a:t>
            </a:r>
            <a:r>
              <a:rPr lang="es-ES" sz="1600" b="1" dirty="0">
                <a:solidFill>
                  <a:schemeClr val="tx1"/>
                </a:solidFill>
              </a:rPr>
              <a:t>altamente inestable en la evolución </a:t>
            </a:r>
            <a:r>
              <a:rPr lang="es-ES" sz="1600" b="1" dirty="0" smtClean="0">
                <a:solidFill>
                  <a:schemeClr val="tx1"/>
                </a:solidFill>
              </a:rPr>
              <a:t>comercial, en </a:t>
            </a:r>
            <a:r>
              <a:rPr lang="es-ES" sz="1600" b="1" dirty="0">
                <a:solidFill>
                  <a:schemeClr val="tx1"/>
                </a:solidFill>
              </a:rPr>
              <a:t>cuestión de horas después de su extracción pierde su actividad bioquímica y la tonalidad </a:t>
            </a:r>
            <a:r>
              <a:rPr lang="es-ES" sz="1600" b="1" dirty="0" smtClean="0">
                <a:solidFill>
                  <a:schemeClr val="tx1"/>
                </a:solidFill>
              </a:rPr>
              <a:t>verde. La sintética no funcionó como la natural.</a:t>
            </a:r>
            <a:endParaRPr lang="es-CO" sz="16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6" name="15 Imagen" descr="D:\Germinados y otros\GERMINADOS\TRIGO\Trigo en bandeja.JPG"/>
          <p:cNvPicPr/>
          <p:nvPr/>
        </p:nvPicPr>
        <p:blipFill rotWithShape="1">
          <a:blip r:embed="rId3" cstate="print">
            <a:extLst>
              <a:ext uri="{28A0092B-C50C-407E-A947-70E740481C1C}">
                <a14:useLocalDpi xmlns:a14="http://schemas.microsoft.com/office/drawing/2010/main" val="0"/>
              </a:ext>
            </a:extLst>
          </a:blip>
          <a:srcRect t="10373" b="9129"/>
          <a:stretch/>
        </p:blipFill>
        <p:spPr bwMode="auto">
          <a:xfrm>
            <a:off x="6444208" y="974835"/>
            <a:ext cx="2505844" cy="1451948"/>
          </a:xfrm>
          <a:prstGeom prst="rect">
            <a:avLst/>
          </a:prstGeom>
          <a:noFill/>
          <a:ln>
            <a:noFill/>
          </a:ln>
          <a:extLst>
            <a:ext uri="{53640926-AAD7-44D8-BBD7-CCE9431645EC}">
              <a14:shadowObscured xmlns:a14="http://schemas.microsoft.com/office/drawing/2010/main"/>
            </a:ext>
          </a:extLst>
        </p:spPr>
      </p:pic>
      <p:pic>
        <p:nvPicPr>
          <p:cNvPr id="17" name="16 Imagen" descr="D:\Germinados y otros\GERMINADOS\TRIGO\P406002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8304" y="2460899"/>
            <a:ext cx="1050366" cy="1328141"/>
          </a:xfrm>
          <a:prstGeom prst="rect">
            <a:avLst/>
          </a:prstGeom>
          <a:noFill/>
          <a:ln>
            <a:noFill/>
          </a:ln>
        </p:spPr>
      </p:pic>
      <p:pic>
        <p:nvPicPr>
          <p:cNvPr id="7" name="6 Imagen" descr="http://blog.educastur.es/bitacorafyq/files/2009/02/clorofila2.gif"/>
          <p:cNvPicPr/>
          <p:nvPr/>
        </p:nvPicPr>
        <p:blipFill>
          <a:blip r:embed="rId5">
            <a:extLst>
              <a:ext uri="{28A0092B-C50C-407E-A947-70E740481C1C}">
                <a14:useLocalDpi xmlns:a14="http://schemas.microsoft.com/office/drawing/2010/main" val="0"/>
              </a:ext>
            </a:extLst>
          </a:blip>
          <a:srcRect/>
          <a:stretch>
            <a:fillRect/>
          </a:stretch>
        </p:blipFill>
        <p:spPr bwMode="auto">
          <a:xfrm>
            <a:off x="3636810" y="1484784"/>
            <a:ext cx="1223222" cy="1296144"/>
          </a:xfrm>
          <a:prstGeom prst="rect">
            <a:avLst/>
          </a:prstGeom>
          <a:noFill/>
          <a:ln>
            <a:noFill/>
          </a:ln>
        </p:spPr>
      </p:pic>
      <p:pic>
        <p:nvPicPr>
          <p:cNvPr id="8" name="7 Imagen" descr="http://blog.educastur.es/bitacorafyq/files/2009/02/heme.gif"/>
          <p:cNvPicPr/>
          <p:nvPr/>
        </p:nvPicPr>
        <p:blipFill>
          <a:blip r:embed="rId6">
            <a:extLst>
              <a:ext uri="{28A0092B-C50C-407E-A947-70E740481C1C}">
                <a14:useLocalDpi xmlns:a14="http://schemas.microsoft.com/office/drawing/2010/main" val="0"/>
              </a:ext>
            </a:extLst>
          </a:blip>
          <a:srcRect/>
          <a:stretch>
            <a:fillRect/>
          </a:stretch>
        </p:blipFill>
        <p:spPr bwMode="auto">
          <a:xfrm>
            <a:off x="4860032" y="1484784"/>
            <a:ext cx="1440160" cy="1296144"/>
          </a:xfrm>
          <a:prstGeom prst="rect">
            <a:avLst/>
          </a:prstGeom>
          <a:noFill/>
          <a:ln>
            <a:noFill/>
          </a:ln>
        </p:spPr>
      </p:pic>
    </p:spTree>
    <p:extLst>
      <p:ext uri="{BB962C8B-B14F-4D97-AF65-F5344CB8AC3E}">
        <p14:creationId xmlns:p14="http://schemas.microsoft.com/office/powerpoint/2010/main" val="283035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wipe(down)">
                                      <p:cBhvr>
                                        <p:cTn id="7" dur="500"/>
                                        <p:tgtEl>
                                          <p:spTgt spid="6">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wipe(down)">
                                      <p:cBhvr>
                                        <p:cTn id="10" dur="5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wipe(down)">
                                      <p:cBhvr>
                                        <p:cTn id="15" dur="500"/>
                                        <p:tgtEl>
                                          <p:spTgt spid="6">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wipe(down)">
                                      <p:cBhvr>
                                        <p:cTn id="18" dur="500"/>
                                        <p:tgtEl>
                                          <p:spTgt spid="6">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Effect transition="in" filter="wipe(down)">
                                      <p:cBhvr>
                                        <p:cTn id="33" dur="500"/>
                                        <p:tgtEl>
                                          <p:spTgt spid="6">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6">
                                            <p:txEl>
                                              <p:pRg st="6" end="6"/>
                                            </p:txEl>
                                          </p:spTgt>
                                        </p:tgtEl>
                                        <p:attrNameLst>
                                          <p:attrName>style.visibility</p:attrName>
                                        </p:attrNameLst>
                                      </p:cBhvr>
                                      <p:to>
                                        <p:strVal val="visible"/>
                                      </p:to>
                                    </p:set>
                                    <p:animEffect transition="in" filter="wipe(down)">
                                      <p:cBhvr>
                                        <p:cTn id="38" dur="500"/>
                                        <p:tgtEl>
                                          <p:spTgt spid="6">
                                            <p:txEl>
                                              <p:pRg st="6" end="6"/>
                                            </p:txEl>
                                          </p:spTgt>
                                        </p:tgtEl>
                                      </p:cBhvr>
                                    </p:animEffect>
                                  </p:childTnLst>
                                </p:cTn>
                              </p:par>
                              <p:par>
                                <p:cTn id="39" presetID="22" presetClass="entr" presetSubtype="4" fill="hold" nodeType="with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Effect transition="in" filter="wipe(down)">
                                      <p:cBhvr>
                                        <p:cTn id="41" dur="500"/>
                                        <p:tgtEl>
                                          <p:spTgt spid="6">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6">
                                            <p:txEl>
                                              <p:pRg st="8" end="8"/>
                                            </p:txEl>
                                          </p:spTgt>
                                        </p:tgtEl>
                                        <p:attrNameLst>
                                          <p:attrName>style.visibility</p:attrName>
                                        </p:attrNameLst>
                                      </p:cBhvr>
                                      <p:to>
                                        <p:strVal val="visible"/>
                                      </p:to>
                                    </p:set>
                                    <p:animEffect transition="in" filter="wipe(down)">
                                      <p:cBhvr>
                                        <p:cTn id="46" dur="500"/>
                                        <p:tgtEl>
                                          <p:spTgt spid="6">
                                            <p:txEl>
                                              <p:pRg st="8" end="8"/>
                                            </p:txEl>
                                          </p:spTgt>
                                        </p:tgtEl>
                                      </p:cBhvr>
                                    </p:animEffect>
                                  </p:childTnLst>
                                </p:cTn>
                              </p:par>
                              <p:par>
                                <p:cTn id="47" presetID="22" presetClass="entr" presetSubtype="4" fill="hold" nodeType="with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wipe(down)">
                                      <p:cBhvr>
                                        <p:cTn id="49" dur="500"/>
                                        <p:tgtEl>
                                          <p:spTgt spid="6">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6">
                                            <p:txEl>
                                              <p:pRg st="10" end="10"/>
                                            </p:txEl>
                                          </p:spTgt>
                                        </p:tgtEl>
                                        <p:attrNameLst>
                                          <p:attrName>style.visibility</p:attrName>
                                        </p:attrNameLst>
                                      </p:cBhvr>
                                      <p:to>
                                        <p:strVal val="visible"/>
                                      </p:to>
                                    </p:set>
                                    <p:animEffect transition="in" filter="wipe(down)">
                                      <p:cBhvr>
                                        <p:cTn id="54" dur="500"/>
                                        <p:tgtEl>
                                          <p:spTgt spid="6">
                                            <p:txEl>
                                              <p:pRg st="10" end="10"/>
                                            </p:txEl>
                                          </p:spTgt>
                                        </p:tgtEl>
                                      </p:cBhvr>
                                    </p:animEffect>
                                  </p:childTnLst>
                                </p:cTn>
                              </p:par>
                              <p:par>
                                <p:cTn id="55" presetID="22" presetClass="entr" presetSubtype="4" fill="hold" nodeType="withEffect">
                                  <p:stCondLst>
                                    <p:cond delay="0"/>
                                  </p:stCondLst>
                                  <p:childTnLst>
                                    <p:set>
                                      <p:cBhvr>
                                        <p:cTn id="56" dur="1" fill="hold">
                                          <p:stCondLst>
                                            <p:cond delay="0"/>
                                          </p:stCondLst>
                                        </p:cTn>
                                        <p:tgtEl>
                                          <p:spTgt spid="6">
                                            <p:txEl>
                                              <p:pRg st="11" end="11"/>
                                            </p:txEl>
                                          </p:spTgt>
                                        </p:tgtEl>
                                        <p:attrNameLst>
                                          <p:attrName>style.visibility</p:attrName>
                                        </p:attrNameLst>
                                      </p:cBhvr>
                                      <p:to>
                                        <p:strVal val="visible"/>
                                      </p:to>
                                    </p:set>
                                    <p:animEffect transition="in" filter="wipe(down)">
                                      <p:cBhvr>
                                        <p:cTn id="57" dur="500"/>
                                        <p:tgtEl>
                                          <p:spTgt spid="6">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6">
                                            <p:txEl>
                                              <p:pRg st="12" end="12"/>
                                            </p:txEl>
                                          </p:spTgt>
                                        </p:tgtEl>
                                        <p:attrNameLst>
                                          <p:attrName>style.visibility</p:attrName>
                                        </p:attrNameLst>
                                      </p:cBhvr>
                                      <p:to>
                                        <p:strVal val="visible"/>
                                      </p:to>
                                    </p:set>
                                    <p:animEffect transition="in" filter="wipe(down)">
                                      <p:cBhvr>
                                        <p:cTn id="62" dur="500"/>
                                        <p:tgtEl>
                                          <p:spTgt spid="6">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6">
                                            <p:txEl>
                                              <p:pRg st="13" end="13"/>
                                            </p:txEl>
                                          </p:spTgt>
                                        </p:tgtEl>
                                        <p:attrNameLst>
                                          <p:attrName>style.visibility</p:attrName>
                                        </p:attrNameLst>
                                      </p:cBhvr>
                                      <p:to>
                                        <p:strVal val="visible"/>
                                      </p:to>
                                    </p:set>
                                    <p:animEffect transition="in" filter="wipe(down)">
                                      <p:cBhvr>
                                        <p:cTn id="67" dur="500"/>
                                        <p:tgtEl>
                                          <p:spTgt spid="6">
                                            <p:txEl>
                                              <p:pRg st="13" end="1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6">
                                            <p:txEl>
                                              <p:pRg st="14" end="14"/>
                                            </p:txEl>
                                          </p:spTgt>
                                        </p:tgtEl>
                                        <p:attrNameLst>
                                          <p:attrName>style.visibility</p:attrName>
                                        </p:attrNameLst>
                                      </p:cBhvr>
                                      <p:to>
                                        <p:strVal val="visible"/>
                                      </p:to>
                                    </p:set>
                                    <p:animEffect transition="in" filter="wipe(down)">
                                      <p:cBhvr>
                                        <p:cTn id="72" dur="500"/>
                                        <p:tgtEl>
                                          <p:spTgt spid="6">
                                            <p:txEl>
                                              <p:pRg st="14" end="1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6">
                                            <p:txEl>
                                              <p:pRg st="15" end="15"/>
                                            </p:txEl>
                                          </p:spTgt>
                                        </p:tgtEl>
                                        <p:attrNameLst>
                                          <p:attrName>style.visibility</p:attrName>
                                        </p:attrNameLst>
                                      </p:cBhvr>
                                      <p:to>
                                        <p:strVal val="visible"/>
                                      </p:to>
                                    </p:set>
                                    <p:animEffect transition="in" filter="wipe(down)">
                                      <p:cBhvr>
                                        <p:cTn id="77" dur="500"/>
                                        <p:tgtEl>
                                          <p:spTgt spid="6">
                                            <p:txEl>
                                              <p:pRg st="15" end="15"/>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nodeType="clickEffect">
                                  <p:stCondLst>
                                    <p:cond delay="0"/>
                                  </p:stCondLst>
                                  <p:childTnLst>
                                    <p:set>
                                      <p:cBhvr>
                                        <p:cTn id="81" dur="1" fill="hold">
                                          <p:stCondLst>
                                            <p:cond delay="0"/>
                                          </p:stCondLst>
                                        </p:cTn>
                                        <p:tgtEl>
                                          <p:spTgt spid="6">
                                            <p:txEl>
                                              <p:pRg st="16" end="16"/>
                                            </p:txEl>
                                          </p:spTgt>
                                        </p:tgtEl>
                                        <p:attrNameLst>
                                          <p:attrName>style.visibility</p:attrName>
                                        </p:attrNameLst>
                                      </p:cBhvr>
                                      <p:to>
                                        <p:strVal val="visible"/>
                                      </p:to>
                                    </p:set>
                                    <p:animEffect transition="in" filter="wipe(down)">
                                      <p:cBhvr>
                                        <p:cTn id="82" dur="500"/>
                                        <p:tgtEl>
                                          <p:spTgt spid="6">
                                            <p:txEl>
                                              <p:pRg st="16" end="16"/>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6">
                                            <p:txEl>
                                              <p:pRg st="17" end="17"/>
                                            </p:txEl>
                                          </p:spTgt>
                                        </p:tgtEl>
                                        <p:attrNameLst>
                                          <p:attrName>style.visibility</p:attrName>
                                        </p:attrNameLst>
                                      </p:cBhvr>
                                      <p:to>
                                        <p:strVal val="visible"/>
                                      </p:to>
                                    </p:set>
                                    <p:animEffect transition="in" filter="wipe(down)">
                                      <p:cBhvr>
                                        <p:cTn id="87" dur="500"/>
                                        <p:tgtEl>
                                          <p:spTgt spid="6">
                                            <p:txEl>
                                              <p:pRg st="17" end="17"/>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6">
                                            <p:txEl>
                                              <p:pRg st="18" end="18"/>
                                            </p:txEl>
                                          </p:spTgt>
                                        </p:tgtEl>
                                        <p:attrNameLst>
                                          <p:attrName>style.visibility</p:attrName>
                                        </p:attrNameLst>
                                      </p:cBhvr>
                                      <p:to>
                                        <p:strVal val="visible"/>
                                      </p:to>
                                    </p:set>
                                    <p:animEffect transition="in" filter="wipe(down)">
                                      <p:cBhvr>
                                        <p:cTn id="92" dur="500"/>
                                        <p:tgtEl>
                                          <p:spTgt spid="6">
                                            <p:txEl>
                                              <p:pRg st="18" end="18"/>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6">
                                            <p:txEl>
                                              <p:pRg st="19" end="19"/>
                                            </p:txEl>
                                          </p:spTgt>
                                        </p:tgtEl>
                                        <p:attrNameLst>
                                          <p:attrName>style.visibility</p:attrName>
                                        </p:attrNameLst>
                                      </p:cBhvr>
                                      <p:to>
                                        <p:strVal val="visible"/>
                                      </p:to>
                                    </p:set>
                                    <p:animEffect transition="in" filter="wipe(down)">
                                      <p:cBhvr>
                                        <p:cTn id="97" dur="500"/>
                                        <p:tgtEl>
                                          <p:spTgt spid="6">
                                            <p:txEl>
                                              <p:pRg st="19" end="19"/>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6">
                                            <p:txEl>
                                              <p:pRg st="20" end="20"/>
                                            </p:txEl>
                                          </p:spTgt>
                                        </p:tgtEl>
                                        <p:attrNameLst>
                                          <p:attrName>style.visibility</p:attrName>
                                        </p:attrNameLst>
                                      </p:cBhvr>
                                      <p:to>
                                        <p:strVal val="visible"/>
                                      </p:to>
                                    </p:set>
                                    <p:animEffect transition="in" filter="wipe(down)">
                                      <p:cBhvr>
                                        <p:cTn id="102" dur="500"/>
                                        <p:tgtEl>
                                          <p:spTgt spid="6">
                                            <p:txEl>
                                              <p:pRg st="20" end="20"/>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nodeType="clickEffect">
                                  <p:stCondLst>
                                    <p:cond delay="0"/>
                                  </p:stCondLst>
                                  <p:childTnLst>
                                    <p:set>
                                      <p:cBhvr>
                                        <p:cTn id="106" dur="1" fill="hold">
                                          <p:stCondLst>
                                            <p:cond delay="0"/>
                                          </p:stCondLst>
                                        </p:cTn>
                                        <p:tgtEl>
                                          <p:spTgt spid="6">
                                            <p:txEl>
                                              <p:pRg st="21" end="21"/>
                                            </p:txEl>
                                          </p:spTgt>
                                        </p:tgtEl>
                                        <p:attrNameLst>
                                          <p:attrName>style.visibility</p:attrName>
                                        </p:attrNameLst>
                                      </p:cBhvr>
                                      <p:to>
                                        <p:strVal val="visible"/>
                                      </p:to>
                                    </p:set>
                                    <p:animEffect transition="in" filter="wipe(down)">
                                      <p:cBhvr>
                                        <p:cTn id="107" dur="500"/>
                                        <p:tgtEl>
                                          <p:spTgt spid="6">
                                            <p:txEl>
                                              <p:pRg st="21" end="21"/>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nodeType="clickEffect">
                                  <p:stCondLst>
                                    <p:cond delay="0"/>
                                  </p:stCondLst>
                                  <p:childTnLst>
                                    <p:set>
                                      <p:cBhvr>
                                        <p:cTn id="111" dur="1" fill="hold">
                                          <p:stCondLst>
                                            <p:cond delay="0"/>
                                          </p:stCondLst>
                                        </p:cTn>
                                        <p:tgtEl>
                                          <p:spTgt spid="6">
                                            <p:txEl>
                                              <p:pRg st="22" end="22"/>
                                            </p:txEl>
                                          </p:spTgt>
                                        </p:tgtEl>
                                        <p:attrNameLst>
                                          <p:attrName>style.visibility</p:attrName>
                                        </p:attrNameLst>
                                      </p:cBhvr>
                                      <p:to>
                                        <p:strVal val="visible"/>
                                      </p:to>
                                    </p:set>
                                    <p:animEffect transition="in" filter="wipe(down)">
                                      <p:cBhvr>
                                        <p:cTn id="112" dur="500"/>
                                        <p:tgtEl>
                                          <p:spTgt spid="6">
                                            <p:txEl>
                                              <p:pRg st="22" end="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504056"/>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fontScale="92500" lnSpcReduction="20000"/>
          </a:bodyPr>
          <a:lstStyle/>
          <a:p>
            <a:pPr marL="0" indent="0">
              <a:buNone/>
            </a:pPr>
            <a:r>
              <a:rPr lang="es-CO" sz="2600" b="1" dirty="0" smtClean="0">
                <a:solidFill>
                  <a:schemeClr val="tx1"/>
                </a:solidFill>
              </a:rPr>
              <a:t>Rejuvelac</a:t>
            </a:r>
          </a:p>
          <a:p>
            <a:r>
              <a:rPr lang="es-ES" sz="2000" dirty="0">
                <a:solidFill>
                  <a:schemeClr val="tx1"/>
                </a:solidFill>
              </a:rPr>
              <a:t>Rejuvelac es un nombre de marca registrada utilizada por el “Ann Wigmore Natural </a:t>
            </a:r>
            <a:r>
              <a:rPr lang="es-ES" sz="2000" dirty="0" err="1">
                <a:solidFill>
                  <a:schemeClr val="tx1"/>
                </a:solidFill>
              </a:rPr>
              <a:t>Health</a:t>
            </a:r>
            <a:r>
              <a:rPr lang="es-ES" sz="2000" dirty="0">
                <a:solidFill>
                  <a:schemeClr val="tx1"/>
                </a:solidFill>
              </a:rPr>
              <a:t> Institute”. Este Instituto presenta en su página web la siguiente descripción: </a:t>
            </a:r>
            <a:endParaRPr lang="es-CO" sz="2000" dirty="0">
              <a:solidFill>
                <a:schemeClr val="tx1"/>
              </a:solidFill>
            </a:endParaRPr>
          </a:p>
          <a:p>
            <a:pPr marL="0" indent="0">
              <a:buNone/>
            </a:pPr>
            <a:r>
              <a:rPr lang="es-ES" sz="1900" dirty="0" smtClean="0">
                <a:solidFill>
                  <a:schemeClr val="tx1"/>
                </a:solidFill>
              </a:rPr>
              <a:t>“Es </a:t>
            </a:r>
            <a:r>
              <a:rPr lang="es-ES" sz="1900" dirty="0">
                <a:solidFill>
                  <a:schemeClr val="tx1"/>
                </a:solidFill>
              </a:rPr>
              <a:t>una bebida hecha de semilla de trigo y otros granos Germinados, y es uno de los elementos más importantes de la Living </a:t>
            </a:r>
            <a:r>
              <a:rPr lang="es-ES" sz="1900" dirty="0" err="1">
                <a:solidFill>
                  <a:schemeClr val="tx1"/>
                </a:solidFill>
              </a:rPr>
              <a:t>Foods</a:t>
            </a:r>
            <a:r>
              <a:rPr lang="es-ES" sz="1900" dirty="0">
                <a:solidFill>
                  <a:schemeClr val="tx1"/>
                </a:solidFill>
              </a:rPr>
              <a:t> </a:t>
            </a:r>
            <a:r>
              <a:rPr lang="es-ES" sz="1900" dirty="0" err="1">
                <a:solidFill>
                  <a:schemeClr val="tx1"/>
                </a:solidFill>
              </a:rPr>
              <a:t>Lifestyle</a:t>
            </a:r>
            <a:r>
              <a:rPr lang="es-CO" sz="1900" dirty="0">
                <a:solidFill>
                  <a:schemeClr val="tx1"/>
                </a:solidFill>
              </a:rPr>
              <a:t>®</a:t>
            </a:r>
            <a:r>
              <a:rPr lang="es-ES" sz="1900" dirty="0">
                <a:solidFill>
                  <a:schemeClr val="tx1"/>
                </a:solidFill>
              </a:rPr>
              <a:t> [Estilo de vida alimentos vivos]. </a:t>
            </a:r>
            <a:r>
              <a:rPr lang="es-CO" sz="1900" dirty="0">
                <a:solidFill>
                  <a:schemeClr val="tx1"/>
                </a:solidFill>
              </a:rPr>
              <a:t>Debido a que contiene un alto nivel de enzimas, ayuda en la digestión. Rejuvelac™ reemplaza las enzimas faltantes que los alimentos cocinados han sacado. Contiene bacterias beneficiosas que son necesarios para un colon saludable, ayuda a eliminar las toxinas. También </a:t>
            </a:r>
            <a:r>
              <a:rPr lang="es-CO" sz="1900" dirty="0" smtClean="0">
                <a:solidFill>
                  <a:schemeClr val="tx1"/>
                </a:solidFill>
              </a:rPr>
              <a:t>contiene </a:t>
            </a:r>
            <a:r>
              <a:rPr lang="es-CO" sz="1900" dirty="0">
                <a:solidFill>
                  <a:schemeClr val="tx1"/>
                </a:solidFill>
              </a:rPr>
              <a:t>vitaminas B, C, y E, </a:t>
            </a:r>
            <a:r>
              <a:rPr lang="es-CO" sz="1900" dirty="0" smtClean="0">
                <a:solidFill>
                  <a:schemeClr val="tx1"/>
                </a:solidFill>
              </a:rPr>
              <a:t>proteínas, </a:t>
            </a:r>
            <a:r>
              <a:rPr lang="es-CO" sz="1900" dirty="0" err="1" smtClean="0">
                <a:solidFill>
                  <a:schemeClr val="tx1"/>
                </a:solidFill>
              </a:rPr>
              <a:t>carbohdratos</a:t>
            </a:r>
            <a:r>
              <a:rPr lang="es-CO" sz="1900" dirty="0" smtClean="0">
                <a:solidFill>
                  <a:schemeClr val="tx1"/>
                </a:solidFill>
              </a:rPr>
              <a:t>, fosfatos, dextrina, lactobacilos y aspergillus”.</a:t>
            </a:r>
          </a:p>
          <a:p>
            <a:pPr marL="0" indent="0">
              <a:buNone/>
            </a:pPr>
            <a:endParaRPr lang="es-CO" sz="2000" dirty="0" smtClean="0">
              <a:solidFill>
                <a:schemeClr val="tx1"/>
              </a:solidFill>
            </a:endParaRPr>
          </a:p>
          <a:p>
            <a:pPr marL="0" indent="0">
              <a:buNone/>
            </a:pPr>
            <a:r>
              <a:rPr lang="es-CO" sz="2600" b="1" dirty="0">
                <a:solidFill>
                  <a:schemeClr val="tx1"/>
                </a:solidFill>
              </a:rPr>
              <a:t>Propiedades Medicinales del Rejuvelac</a:t>
            </a:r>
            <a:endParaRPr lang="es-CO" sz="2600" dirty="0">
              <a:solidFill>
                <a:schemeClr val="tx1"/>
              </a:solidFill>
            </a:endParaRPr>
          </a:p>
          <a:p>
            <a:pPr marL="0" indent="0">
              <a:buNone/>
            </a:pPr>
            <a:r>
              <a:rPr lang="es-CO" sz="2000" dirty="0">
                <a:solidFill>
                  <a:schemeClr val="tx1"/>
                </a:solidFill>
              </a:rPr>
              <a:t>El Rejuvelac es particularmente importante para reponer las colonias intestinales en las siguientes condiciones: </a:t>
            </a:r>
          </a:p>
          <a:p>
            <a:pPr marL="0" indent="0">
              <a:buNone/>
            </a:pPr>
            <a:r>
              <a:rPr lang="es-CO" sz="2000" dirty="0">
                <a:solidFill>
                  <a:schemeClr val="tx1"/>
                </a:solidFill>
              </a:rPr>
              <a:t> </a:t>
            </a:r>
          </a:p>
          <a:p>
            <a:pPr lvl="0"/>
            <a:r>
              <a:rPr lang="es-CO" sz="2000" dirty="0">
                <a:solidFill>
                  <a:schemeClr val="tx1"/>
                </a:solidFill>
              </a:rPr>
              <a:t>Después de un tratamiento de antibióticos </a:t>
            </a:r>
          </a:p>
          <a:p>
            <a:pPr lvl="0"/>
            <a:r>
              <a:rPr lang="es-CO" sz="2000" dirty="0">
                <a:solidFill>
                  <a:schemeClr val="tx1"/>
                </a:solidFill>
              </a:rPr>
              <a:t>Después de una serie de colónicos </a:t>
            </a:r>
          </a:p>
          <a:p>
            <a:pPr lvl="0"/>
            <a:r>
              <a:rPr lang="es-CO" sz="2000" dirty="0">
                <a:solidFill>
                  <a:schemeClr val="tx1"/>
                </a:solidFill>
              </a:rPr>
              <a:t>Después de un ayuno prolongado </a:t>
            </a:r>
          </a:p>
          <a:p>
            <a:pPr lvl="0"/>
            <a:r>
              <a:rPr lang="es-CO" sz="2000" dirty="0">
                <a:solidFill>
                  <a:schemeClr val="tx1"/>
                </a:solidFill>
              </a:rPr>
              <a:t>Después de una limpieza intestinal </a:t>
            </a:r>
          </a:p>
          <a:p>
            <a:pPr lvl="0"/>
            <a:r>
              <a:rPr lang="es-CO" sz="2000" dirty="0">
                <a:solidFill>
                  <a:schemeClr val="tx1"/>
                </a:solidFill>
              </a:rPr>
              <a:t>Si el sistema digestivo es débil </a:t>
            </a:r>
          </a:p>
          <a:p>
            <a:pPr lvl="0"/>
            <a:r>
              <a:rPr lang="es-CO" sz="2000" dirty="0">
                <a:solidFill>
                  <a:schemeClr val="tx1"/>
                </a:solidFill>
              </a:rPr>
              <a:t>Si hay estreñimiento crónico </a:t>
            </a:r>
          </a:p>
          <a:p>
            <a:pPr lvl="0"/>
            <a:r>
              <a:rPr lang="es-CO" sz="2000" dirty="0">
                <a:solidFill>
                  <a:schemeClr val="tx1"/>
                </a:solidFill>
              </a:rPr>
              <a:t>Si se utiliza un laxante regularmente </a:t>
            </a: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30" name="Picture 8" descr="C:\Documents and Settings\Vortex\My Documents\My Pictures\100OLYMP\P719059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4653136"/>
            <a:ext cx="1623695" cy="2046605"/>
          </a:xfrm>
          <a:prstGeom prst="rect">
            <a:avLst/>
          </a:prstGeom>
          <a:noFill/>
          <a:ln w="9525">
            <a:noFill/>
            <a:miter lim="800000"/>
            <a:headEnd/>
            <a:tailEnd/>
          </a:ln>
        </p:spPr>
      </p:pic>
    </p:spTree>
    <p:extLst>
      <p:ext uri="{BB962C8B-B14F-4D97-AF65-F5344CB8AC3E}">
        <p14:creationId xmlns:p14="http://schemas.microsoft.com/office/powerpoint/2010/main" val="116058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wipe(down)">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wipe(down)">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wipe(down)">
                                      <p:cBhvr>
                                        <p:cTn id="32" dur="500"/>
                                        <p:tgtEl>
                                          <p:spTgt spid="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wipe(down)">
                                      <p:cBhvr>
                                        <p:cTn id="37" dur="500"/>
                                        <p:tgtEl>
                                          <p:spTgt spid="6">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wipe(down)">
                                      <p:cBhvr>
                                        <p:cTn id="42" dur="500"/>
                                        <p:tgtEl>
                                          <p:spTgt spid="6">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animEffect transition="in" filter="wipe(down)">
                                      <p:cBhvr>
                                        <p:cTn id="47" dur="500"/>
                                        <p:tgtEl>
                                          <p:spTgt spid="6">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6">
                                            <p:txEl>
                                              <p:pRg st="11" end="11"/>
                                            </p:txEl>
                                          </p:spTgt>
                                        </p:tgtEl>
                                        <p:attrNameLst>
                                          <p:attrName>style.visibility</p:attrName>
                                        </p:attrNameLst>
                                      </p:cBhvr>
                                      <p:to>
                                        <p:strVal val="visible"/>
                                      </p:to>
                                    </p:set>
                                    <p:animEffect transition="in" filter="wipe(down)">
                                      <p:cBhvr>
                                        <p:cTn id="52" dur="500"/>
                                        <p:tgtEl>
                                          <p:spTgt spid="6">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6">
                                            <p:txEl>
                                              <p:pRg st="12" end="12"/>
                                            </p:txEl>
                                          </p:spTgt>
                                        </p:tgtEl>
                                        <p:attrNameLst>
                                          <p:attrName>style.visibility</p:attrName>
                                        </p:attrNameLst>
                                      </p:cBhvr>
                                      <p:to>
                                        <p:strVal val="visible"/>
                                      </p:to>
                                    </p:set>
                                    <p:animEffect transition="in" filter="wipe(down)">
                                      <p:cBhvr>
                                        <p:cTn id="57" dur="500"/>
                                        <p:tgtEl>
                                          <p:spTgt spid="6">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6">
                                            <p:txEl>
                                              <p:pRg st="13" end="13"/>
                                            </p:txEl>
                                          </p:spTgt>
                                        </p:tgtEl>
                                        <p:attrNameLst>
                                          <p:attrName>style.visibility</p:attrName>
                                        </p:attrNameLst>
                                      </p:cBhvr>
                                      <p:to>
                                        <p:strVal val="visible"/>
                                      </p:to>
                                    </p:set>
                                    <p:animEffect transition="in" filter="wipe(down)">
                                      <p:cBhvr>
                                        <p:cTn id="62" dur="5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1735138" y="908050"/>
            <a:ext cx="7408862" cy="5218113"/>
          </a:xfrm>
        </p:spPr>
        <p:txBody>
          <a:bodyPr>
            <a:normAutofit/>
          </a:bodyPr>
          <a:lstStyle/>
          <a:p>
            <a:endParaRPr lang="es-CO" dirty="0" smtClean="0"/>
          </a:p>
          <a:p>
            <a:endParaRPr lang="es-CO" dirty="0"/>
          </a:p>
        </p:txBody>
      </p:sp>
      <p:sp>
        <p:nvSpPr>
          <p:cNvPr id="3" name="2 Título"/>
          <p:cNvSpPr>
            <a:spLocks noGrp="1"/>
          </p:cNvSpPr>
          <p:nvPr>
            <p:ph type="title" idx="4294967295"/>
          </p:nvPr>
        </p:nvSpPr>
        <p:spPr>
          <a:xfrm>
            <a:off x="0" y="188639"/>
            <a:ext cx="9036496" cy="576065"/>
          </a:xfrm>
        </p:spPr>
        <p:txBody>
          <a:bodyPr>
            <a:normAutofit/>
          </a:bodyPr>
          <a:lstStyle/>
          <a:p>
            <a:r>
              <a:rPr lang="es-CO" sz="1400" b="1" i="1" dirty="0" smtClean="0"/>
              <a:t>Fase I: </a:t>
            </a:r>
            <a:r>
              <a:rPr lang="es-CO" sz="1400" b="1" i="1" dirty="0"/>
              <a:t>Estado del arte de los Germinados en la academia del Norte de </a:t>
            </a:r>
            <a:r>
              <a:rPr lang="es-CO" sz="1400" b="1" i="1" dirty="0" smtClean="0"/>
              <a:t>Santander</a:t>
            </a:r>
            <a:endParaRPr lang="es-CO" sz="1400" b="1" dirty="0"/>
          </a:p>
        </p:txBody>
      </p:sp>
      <p:pic>
        <p:nvPicPr>
          <p:cNvPr id="8" name="7 Imagen"/>
          <p:cNvPicPr/>
          <p:nvPr/>
        </p:nvPicPr>
        <p:blipFill rotWithShape="1">
          <a:blip r:embed="rId2"/>
          <a:srcRect l="1957" t="10906" r="22122" b="18561"/>
          <a:stretch/>
        </p:blipFill>
        <p:spPr bwMode="auto">
          <a:xfrm>
            <a:off x="179512" y="1196752"/>
            <a:ext cx="8856984" cy="5400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57927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fontScale="70000" lnSpcReduction="20000"/>
          </a:bodyPr>
          <a:lstStyle/>
          <a:p>
            <a:r>
              <a:rPr lang="es-CO" sz="2000" b="1" dirty="0"/>
              <a:t> </a:t>
            </a:r>
            <a:endParaRPr lang="es-CO" sz="2000" b="1" dirty="0" smtClean="0"/>
          </a:p>
          <a:p>
            <a:pPr marL="0" indent="0">
              <a:buNone/>
            </a:pPr>
            <a:r>
              <a:rPr lang="es-CO" sz="3400" b="1" dirty="0" smtClean="0">
                <a:solidFill>
                  <a:schemeClr val="tx1"/>
                </a:solidFill>
              </a:rPr>
              <a:t>Proceso </a:t>
            </a:r>
            <a:r>
              <a:rPr lang="es-CO" sz="3400" b="1" dirty="0">
                <a:solidFill>
                  <a:schemeClr val="tx1"/>
                </a:solidFill>
              </a:rPr>
              <a:t>para hacer el </a:t>
            </a:r>
            <a:r>
              <a:rPr lang="es-CO" sz="3400" b="1" dirty="0" smtClean="0">
                <a:solidFill>
                  <a:schemeClr val="tx1"/>
                </a:solidFill>
              </a:rPr>
              <a:t>rejuvelac</a:t>
            </a:r>
          </a:p>
          <a:p>
            <a:pPr marL="0" indent="0">
              <a:buNone/>
            </a:pPr>
            <a:endParaRPr lang="es-CO" sz="2000" b="1" dirty="0" smtClean="0">
              <a:solidFill>
                <a:schemeClr val="tx1"/>
              </a:solidFill>
            </a:endParaRPr>
          </a:p>
          <a:p>
            <a:pPr lvl="1"/>
            <a:r>
              <a:rPr lang="es-CO" sz="2400" dirty="0">
                <a:solidFill>
                  <a:schemeClr val="tx1"/>
                </a:solidFill>
              </a:rPr>
              <a:t>Lavar con abundante agua pura la semilla Germinada y llevarla a un frasco de vidrio que puede ser el mismo en el se Germinó la semilla.</a:t>
            </a:r>
          </a:p>
          <a:p>
            <a:pPr marL="0" indent="0">
              <a:buNone/>
            </a:pPr>
            <a:endParaRPr lang="es-CO" dirty="0">
              <a:solidFill>
                <a:schemeClr val="tx1"/>
              </a:solidFill>
            </a:endParaRPr>
          </a:p>
          <a:p>
            <a:pPr lvl="1"/>
            <a:r>
              <a:rPr lang="es-CO" sz="2400" dirty="0">
                <a:solidFill>
                  <a:schemeClr val="tx1"/>
                </a:solidFill>
              </a:rPr>
              <a:t>Luego agregar tres porciones de agua pura por una de trigo Germinado.</a:t>
            </a:r>
          </a:p>
          <a:p>
            <a:pPr marL="0" indent="0">
              <a:buNone/>
            </a:pPr>
            <a:endParaRPr lang="es-CO" dirty="0">
              <a:solidFill>
                <a:schemeClr val="tx1"/>
              </a:solidFill>
            </a:endParaRPr>
          </a:p>
          <a:p>
            <a:pPr lvl="1"/>
            <a:r>
              <a:rPr lang="es-CO" sz="2400" dirty="0">
                <a:solidFill>
                  <a:schemeClr val="tx1"/>
                </a:solidFill>
              </a:rPr>
              <a:t>Se cubre el frasco con tul y se deja fermentando 36 horas – es normal que el agua este blancuzca y se forme una capa de espuma blanca en la superficie.</a:t>
            </a:r>
          </a:p>
          <a:p>
            <a:pPr marL="0" indent="0">
              <a:buNone/>
            </a:pPr>
            <a:endParaRPr lang="es-CO" dirty="0">
              <a:solidFill>
                <a:schemeClr val="tx1"/>
              </a:solidFill>
            </a:endParaRPr>
          </a:p>
          <a:p>
            <a:pPr lvl="1"/>
            <a:r>
              <a:rPr lang="es-CO" sz="2400" dirty="0">
                <a:solidFill>
                  <a:schemeClr val="tx1"/>
                </a:solidFill>
              </a:rPr>
              <a:t>Luego de las 36 horas se agita un poco y se vacía a una jarra para su uso. No quitarle el tul al frasco para que la capa blanca permanezca adentro. El sabor debe ser ligeramente ácido y con un poco de gas. Si sabe mal debe descartarla y empezar de nuevo a hacer otro rejuvelac. (En ocasiones ocurre que el agua no se fermenta por lo tanto empieza a dañarse).</a:t>
            </a:r>
          </a:p>
          <a:p>
            <a:pPr marL="0" indent="0">
              <a:buNone/>
            </a:pPr>
            <a:endParaRPr lang="es-CO" dirty="0">
              <a:solidFill>
                <a:schemeClr val="tx1"/>
              </a:solidFill>
            </a:endParaRPr>
          </a:p>
          <a:p>
            <a:pPr lvl="1"/>
            <a:r>
              <a:rPr lang="es-CO" sz="2400" dirty="0">
                <a:solidFill>
                  <a:schemeClr val="tx1"/>
                </a:solidFill>
              </a:rPr>
              <a:t>Después de sacar la primera agua se puede usar esa misma semilla para otras dos aguas puras, dejando fermentar cada agua durante 24 horas. </a:t>
            </a:r>
          </a:p>
          <a:p>
            <a:pPr marL="0" indent="0">
              <a:buNone/>
            </a:pPr>
            <a:endParaRPr lang="es-CO" sz="2800" dirty="0">
              <a:solidFill>
                <a:schemeClr val="tx1"/>
              </a:solidFill>
            </a:endParaRPr>
          </a:p>
          <a:p>
            <a:pPr lvl="1"/>
            <a:r>
              <a:rPr lang="es-CO" sz="2400" dirty="0">
                <a:solidFill>
                  <a:schemeClr val="tx1"/>
                </a:solidFill>
              </a:rPr>
              <a:t>La semilla que queda luego de las tres aguas, puede ser usada en preparación de arepas o pan, aunque ya no tiene tanto valor nutricional, sirve como fibra o, si no se quiere comer, sirve de abono para el compost o para alimentar gallinas</a:t>
            </a:r>
            <a:r>
              <a:rPr lang="es-CO" sz="2400" dirty="0" smtClean="0">
                <a:solidFill>
                  <a:schemeClr val="tx1"/>
                </a:solidFill>
              </a:rPr>
              <a:t>.</a:t>
            </a:r>
            <a:endParaRPr lang="es-CO" sz="2400" dirty="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spTree>
    <p:extLst>
      <p:ext uri="{BB962C8B-B14F-4D97-AF65-F5344CB8AC3E}">
        <p14:creationId xmlns:p14="http://schemas.microsoft.com/office/powerpoint/2010/main" val="85488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wipe(down)">
                                      <p:cBhvr>
                                        <p:cTn id="7" dur="500"/>
                                        <p:tgtEl>
                                          <p:spTgt spid="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Effect transition="in" filter="wipe(down)">
                                      <p:cBhvr>
                                        <p:cTn id="12" dur="500"/>
                                        <p:tgtEl>
                                          <p:spTgt spid="6">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7" end="7"/>
                                            </p:txEl>
                                          </p:spTgt>
                                        </p:tgtEl>
                                        <p:attrNameLst>
                                          <p:attrName>style.visibility</p:attrName>
                                        </p:attrNameLst>
                                      </p:cBhvr>
                                      <p:to>
                                        <p:strVal val="visible"/>
                                      </p:to>
                                    </p:set>
                                    <p:animEffect transition="in" filter="wipe(down)">
                                      <p:cBhvr>
                                        <p:cTn id="17" dur="500"/>
                                        <p:tgtEl>
                                          <p:spTgt spid="6">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9" end="9"/>
                                            </p:txEl>
                                          </p:spTgt>
                                        </p:tgtEl>
                                        <p:attrNameLst>
                                          <p:attrName>style.visibility</p:attrName>
                                        </p:attrNameLst>
                                      </p:cBhvr>
                                      <p:to>
                                        <p:strVal val="visible"/>
                                      </p:to>
                                    </p:set>
                                    <p:animEffect transition="in" filter="wipe(down)">
                                      <p:cBhvr>
                                        <p:cTn id="22" dur="500"/>
                                        <p:tgtEl>
                                          <p:spTgt spid="6">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animEffect transition="in" filter="wipe(down)">
                                      <p:cBhvr>
                                        <p:cTn id="27" dur="500"/>
                                        <p:tgtEl>
                                          <p:spTgt spid="6">
                                            <p:txEl>
                                              <p:pRg st="11" end="1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13" end="13"/>
                                            </p:txEl>
                                          </p:spTgt>
                                        </p:tgtEl>
                                        <p:attrNameLst>
                                          <p:attrName>style.visibility</p:attrName>
                                        </p:attrNameLst>
                                      </p:cBhvr>
                                      <p:to>
                                        <p:strVal val="visible"/>
                                      </p:to>
                                    </p:set>
                                    <p:animEffect transition="in" filter="wipe(down)">
                                      <p:cBhvr>
                                        <p:cTn id="32" dur="5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2"/>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pPr marL="0" indent="0">
              <a:buNone/>
            </a:pPr>
            <a:r>
              <a:rPr lang="es-CO" sz="2000" b="1" dirty="0">
                <a:solidFill>
                  <a:schemeClr val="tx1"/>
                </a:solidFill>
              </a:rPr>
              <a:t>CUADRO PARA EL CULTIVO Y COSECHA DE </a:t>
            </a:r>
            <a:r>
              <a:rPr lang="es-CO" sz="2000" b="1" dirty="0" smtClean="0">
                <a:solidFill>
                  <a:schemeClr val="tx1"/>
                </a:solidFill>
              </a:rPr>
              <a:t>GERMINADOS</a:t>
            </a:r>
            <a:r>
              <a:rPr lang="es-CO" sz="2000" dirty="0">
                <a:solidFill>
                  <a:schemeClr val="tx1"/>
                </a:solidFill>
              </a:rPr>
              <a:t> </a:t>
            </a:r>
            <a:r>
              <a:rPr lang="es-CO" sz="2000" b="1" dirty="0" smtClean="0">
                <a:solidFill>
                  <a:schemeClr val="tx1"/>
                </a:solidFill>
              </a:rPr>
              <a:t>DE </a:t>
            </a:r>
            <a:r>
              <a:rPr lang="es-CO" sz="2000" b="1" dirty="0">
                <a:solidFill>
                  <a:schemeClr val="tx1"/>
                </a:solidFill>
              </a:rPr>
              <a:t>VARIAS ESPECIES</a:t>
            </a:r>
            <a:endParaRPr lang="es-CO" sz="2000" dirty="0">
              <a:solidFill>
                <a:schemeClr val="tx1"/>
              </a:solidFill>
            </a:endParaRP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7" name="6 Imagen"/>
          <p:cNvPicPr/>
          <p:nvPr/>
        </p:nvPicPr>
        <p:blipFill rotWithShape="1">
          <a:blip r:embed="rId3"/>
          <a:srcRect l="26350" t="32250" r="25254" b="11137"/>
          <a:stretch/>
        </p:blipFill>
        <p:spPr bwMode="auto">
          <a:xfrm>
            <a:off x="179512" y="1124744"/>
            <a:ext cx="8856984" cy="56166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5411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432048"/>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pPr marL="0" indent="0">
              <a:buNone/>
            </a:pPr>
            <a:r>
              <a:rPr lang="es-CO" sz="2000" b="1" dirty="0">
                <a:solidFill>
                  <a:schemeClr val="tx1"/>
                </a:solidFill>
              </a:rPr>
              <a:t>CUADRO PARA EL CULTIVO Y COSECHA DE </a:t>
            </a:r>
            <a:r>
              <a:rPr lang="es-CO" sz="2000" b="1" dirty="0" smtClean="0">
                <a:solidFill>
                  <a:schemeClr val="tx1"/>
                </a:solidFill>
              </a:rPr>
              <a:t>GERMINADOS</a:t>
            </a:r>
            <a:r>
              <a:rPr lang="es-CO" sz="2000" dirty="0">
                <a:solidFill>
                  <a:schemeClr val="tx1"/>
                </a:solidFill>
              </a:rPr>
              <a:t> </a:t>
            </a:r>
            <a:r>
              <a:rPr lang="es-CO" sz="2000" b="1" dirty="0" smtClean="0">
                <a:solidFill>
                  <a:schemeClr val="tx1"/>
                </a:solidFill>
              </a:rPr>
              <a:t>DE </a:t>
            </a:r>
            <a:r>
              <a:rPr lang="es-CO" sz="2000" b="1" dirty="0">
                <a:solidFill>
                  <a:schemeClr val="tx1"/>
                </a:solidFill>
              </a:rPr>
              <a:t>VARIAS ESPECIES</a:t>
            </a:r>
            <a:endParaRPr lang="es-CO" sz="2000" dirty="0">
              <a:solidFill>
                <a:schemeClr val="tx1"/>
              </a:solidFill>
            </a:endParaRP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8" name="7 Imagen"/>
          <p:cNvPicPr/>
          <p:nvPr/>
        </p:nvPicPr>
        <p:blipFill rotWithShape="1">
          <a:blip r:embed="rId3"/>
          <a:srcRect l="26481" t="30394" r="25122" b="18098"/>
          <a:stretch/>
        </p:blipFill>
        <p:spPr bwMode="auto">
          <a:xfrm>
            <a:off x="107504" y="1124744"/>
            <a:ext cx="9036496" cy="57332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23924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432048"/>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pPr marL="0" indent="0">
              <a:buNone/>
            </a:pPr>
            <a:r>
              <a:rPr lang="es-CO" sz="2000" b="1" dirty="0">
                <a:solidFill>
                  <a:schemeClr val="tx1"/>
                </a:solidFill>
              </a:rPr>
              <a:t>CUADRO PARA EL CULTIVO Y COSECHA DE </a:t>
            </a:r>
            <a:r>
              <a:rPr lang="es-CO" sz="2000" b="1" dirty="0" smtClean="0">
                <a:solidFill>
                  <a:schemeClr val="tx1"/>
                </a:solidFill>
              </a:rPr>
              <a:t>GERMINADOS</a:t>
            </a:r>
            <a:r>
              <a:rPr lang="es-CO" sz="2000" dirty="0">
                <a:solidFill>
                  <a:schemeClr val="tx1"/>
                </a:solidFill>
              </a:rPr>
              <a:t> </a:t>
            </a:r>
            <a:r>
              <a:rPr lang="es-CO" sz="2000" b="1" dirty="0" smtClean="0">
                <a:solidFill>
                  <a:schemeClr val="tx1"/>
                </a:solidFill>
              </a:rPr>
              <a:t>DE </a:t>
            </a:r>
            <a:r>
              <a:rPr lang="es-CO" sz="2000" b="1" dirty="0">
                <a:solidFill>
                  <a:schemeClr val="tx1"/>
                </a:solidFill>
              </a:rPr>
              <a:t>VARIAS ESPECIES</a:t>
            </a:r>
            <a:endParaRPr lang="es-CO" sz="2000" dirty="0">
              <a:solidFill>
                <a:schemeClr val="tx1"/>
              </a:solidFill>
            </a:endParaRP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7" name="6 Imagen"/>
          <p:cNvPicPr/>
          <p:nvPr/>
        </p:nvPicPr>
        <p:blipFill rotWithShape="1">
          <a:blip r:embed="rId3"/>
          <a:srcRect l="26350" t="31323" r="25254" b="16705"/>
          <a:stretch/>
        </p:blipFill>
        <p:spPr bwMode="auto">
          <a:xfrm>
            <a:off x="107504" y="1124744"/>
            <a:ext cx="8928992" cy="57332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1624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432048"/>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pPr marL="0" indent="0">
              <a:buNone/>
            </a:pPr>
            <a:r>
              <a:rPr lang="es-CO" sz="2000" b="1" dirty="0">
                <a:solidFill>
                  <a:schemeClr val="tx1"/>
                </a:solidFill>
              </a:rPr>
              <a:t>CUADRO PARA EL CULTIVO Y COSECHA DE </a:t>
            </a:r>
            <a:r>
              <a:rPr lang="es-CO" sz="2000" b="1" dirty="0" smtClean="0">
                <a:solidFill>
                  <a:schemeClr val="tx1"/>
                </a:solidFill>
              </a:rPr>
              <a:t>GERMINADOS</a:t>
            </a:r>
            <a:r>
              <a:rPr lang="es-CO" sz="2000" dirty="0">
                <a:solidFill>
                  <a:schemeClr val="tx1"/>
                </a:solidFill>
              </a:rPr>
              <a:t> </a:t>
            </a:r>
            <a:r>
              <a:rPr lang="es-CO" sz="2000" b="1" dirty="0" smtClean="0">
                <a:solidFill>
                  <a:schemeClr val="tx1"/>
                </a:solidFill>
              </a:rPr>
              <a:t>DE </a:t>
            </a:r>
            <a:r>
              <a:rPr lang="es-CO" sz="2000" b="1" dirty="0">
                <a:solidFill>
                  <a:schemeClr val="tx1"/>
                </a:solidFill>
              </a:rPr>
              <a:t>VARIAS ESPECIES</a:t>
            </a:r>
            <a:endParaRPr lang="es-CO" sz="2000" dirty="0">
              <a:solidFill>
                <a:schemeClr val="tx1"/>
              </a:solidFill>
            </a:endParaRP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8" name="7 Imagen"/>
          <p:cNvPicPr/>
          <p:nvPr/>
        </p:nvPicPr>
        <p:blipFill rotWithShape="1">
          <a:blip r:embed="rId3"/>
          <a:srcRect l="26350" t="35499" r="25333" b="12993"/>
          <a:stretch/>
        </p:blipFill>
        <p:spPr bwMode="auto">
          <a:xfrm>
            <a:off x="107504" y="1124744"/>
            <a:ext cx="8928992" cy="57332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3843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1" y="260648"/>
            <a:ext cx="9144001"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endParaRPr lang="es-CO" sz="2000" b="1" dirty="0" smtClean="0">
              <a:solidFill>
                <a:schemeClr val="tx1"/>
              </a:solidFill>
            </a:endParaRPr>
          </a:p>
          <a:p>
            <a:pPr marL="0" indent="0">
              <a:buNone/>
            </a:pPr>
            <a:r>
              <a:rPr lang="es-CO" sz="2000" b="1" dirty="0" smtClean="0">
                <a:solidFill>
                  <a:schemeClr val="tx1"/>
                </a:solidFill>
              </a:rPr>
              <a:t>CUADRO </a:t>
            </a:r>
            <a:r>
              <a:rPr lang="es-CO" sz="2000" b="1" dirty="0">
                <a:solidFill>
                  <a:schemeClr val="tx1"/>
                </a:solidFill>
              </a:rPr>
              <a:t>PARA EL CULTIVO Y COSECHA DE </a:t>
            </a:r>
            <a:r>
              <a:rPr lang="es-CO" sz="2000" b="1" dirty="0" smtClean="0">
                <a:solidFill>
                  <a:schemeClr val="tx1"/>
                </a:solidFill>
              </a:rPr>
              <a:t>GERMINADOS</a:t>
            </a:r>
            <a:r>
              <a:rPr lang="es-CO" sz="2000" dirty="0">
                <a:solidFill>
                  <a:schemeClr val="tx1"/>
                </a:solidFill>
              </a:rPr>
              <a:t> </a:t>
            </a:r>
            <a:r>
              <a:rPr lang="es-CO" sz="2000" b="1" dirty="0" smtClean="0">
                <a:solidFill>
                  <a:schemeClr val="tx1"/>
                </a:solidFill>
              </a:rPr>
              <a:t>DE </a:t>
            </a:r>
            <a:r>
              <a:rPr lang="es-CO" sz="2000" b="1" dirty="0">
                <a:solidFill>
                  <a:schemeClr val="tx1"/>
                </a:solidFill>
              </a:rPr>
              <a:t>VARIAS </a:t>
            </a:r>
            <a:r>
              <a:rPr lang="es-CO" sz="2000" b="1" dirty="0" smtClean="0">
                <a:solidFill>
                  <a:schemeClr val="tx1"/>
                </a:solidFill>
              </a:rPr>
              <a:t>ESPECIES</a:t>
            </a:r>
          </a:p>
          <a:p>
            <a:endParaRPr lang="es-CO" sz="2000" dirty="0">
              <a:solidFill>
                <a:schemeClr val="tx1"/>
              </a:solidFill>
            </a:endParaRP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7" name="6 Imagen"/>
          <p:cNvPicPr/>
          <p:nvPr/>
        </p:nvPicPr>
        <p:blipFill rotWithShape="1">
          <a:blip r:embed="rId3"/>
          <a:srcRect l="26351" t="43619" r="25123" b="23666"/>
          <a:stretch/>
        </p:blipFill>
        <p:spPr bwMode="auto">
          <a:xfrm>
            <a:off x="108811" y="1804665"/>
            <a:ext cx="8964488" cy="33843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4733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2"/>
            <a:ext cx="9144000" cy="648072"/>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a:bodyPr>
          <a:lstStyle/>
          <a:p>
            <a:pPr marL="0" indent="0">
              <a:buNone/>
            </a:pPr>
            <a:r>
              <a:rPr lang="es-CO" sz="2000" b="1" dirty="0">
                <a:solidFill>
                  <a:schemeClr val="tx1"/>
                </a:solidFill>
              </a:rPr>
              <a:t>CUADRO PARA EL CULTIVO Y COSECHA DE </a:t>
            </a:r>
            <a:r>
              <a:rPr lang="es-CO" sz="2000" b="1" dirty="0" smtClean="0">
                <a:solidFill>
                  <a:schemeClr val="tx1"/>
                </a:solidFill>
              </a:rPr>
              <a:t>GERMINADOS</a:t>
            </a:r>
            <a:r>
              <a:rPr lang="es-CO" sz="2000" dirty="0">
                <a:solidFill>
                  <a:schemeClr val="tx1"/>
                </a:solidFill>
              </a:rPr>
              <a:t> </a:t>
            </a:r>
            <a:r>
              <a:rPr lang="es-CO" sz="2000" b="1" dirty="0" smtClean="0">
                <a:solidFill>
                  <a:schemeClr val="tx1"/>
                </a:solidFill>
              </a:rPr>
              <a:t>DE </a:t>
            </a:r>
            <a:r>
              <a:rPr lang="es-CO" sz="2000" b="1" dirty="0">
                <a:solidFill>
                  <a:schemeClr val="tx1"/>
                </a:solidFill>
              </a:rPr>
              <a:t>VARIAS ESPECIES</a:t>
            </a:r>
            <a:endParaRPr lang="es-CO" sz="2000" dirty="0">
              <a:solidFill>
                <a:schemeClr val="tx1"/>
              </a:solidFill>
            </a:endParaRPr>
          </a:p>
          <a:p>
            <a:r>
              <a:rPr lang="es-CO" sz="2000" b="1" dirty="0" smtClean="0">
                <a:solidFill>
                  <a:schemeClr val="tx1"/>
                </a:solidFill>
              </a:rPr>
              <a:t>Casos especiales en la Germinación</a:t>
            </a:r>
          </a:p>
          <a:p>
            <a:endParaRPr lang="es-CO" sz="2000" b="1"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10" name="9 Imagen"/>
          <p:cNvPicPr/>
          <p:nvPr/>
        </p:nvPicPr>
        <p:blipFill rotWithShape="1">
          <a:blip r:embed="rId3"/>
          <a:srcRect l="26220" t="33178" r="25123" b="17865"/>
          <a:stretch/>
        </p:blipFill>
        <p:spPr bwMode="auto">
          <a:xfrm>
            <a:off x="107504" y="1628800"/>
            <a:ext cx="8928992" cy="496855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2722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0"/>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fontScale="85000" lnSpcReduction="20000"/>
          </a:bodyPr>
          <a:lstStyle/>
          <a:p>
            <a:pPr marL="0" indent="0" algn="just">
              <a:buNone/>
            </a:pPr>
            <a:r>
              <a:rPr lang="es-CO" b="1" dirty="0">
                <a:solidFill>
                  <a:schemeClr val="tx1"/>
                </a:solidFill>
              </a:rPr>
              <a:t>LOS GERMINADOS Y SUS APLICACIONES EN LA PREVENCIÓN </a:t>
            </a:r>
            <a:r>
              <a:rPr lang="es-CO" b="1" dirty="0" smtClean="0">
                <a:solidFill>
                  <a:schemeClr val="tx1"/>
                </a:solidFill>
              </a:rPr>
              <a:t>Y ATENCIÓN </a:t>
            </a:r>
          </a:p>
          <a:p>
            <a:pPr marL="0" indent="0" algn="just">
              <a:buNone/>
            </a:pPr>
            <a:r>
              <a:rPr lang="es-CO" b="1" dirty="0" smtClean="0">
                <a:solidFill>
                  <a:schemeClr val="tx1"/>
                </a:solidFill>
              </a:rPr>
              <a:t>DE </a:t>
            </a:r>
            <a:r>
              <a:rPr lang="es-CO" b="1" dirty="0">
                <a:solidFill>
                  <a:schemeClr val="tx1"/>
                </a:solidFill>
              </a:rPr>
              <a:t>DESASTRES</a:t>
            </a:r>
            <a:endParaRPr lang="es-CO" dirty="0">
              <a:solidFill>
                <a:schemeClr val="tx1"/>
              </a:solidFill>
            </a:endParaRPr>
          </a:p>
          <a:p>
            <a:r>
              <a:rPr lang="es-CO" sz="2100" dirty="0">
                <a:solidFill>
                  <a:schemeClr val="tx1"/>
                </a:solidFill>
              </a:rPr>
              <a:t>A</a:t>
            </a:r>
            <a:r>
              <a:rPr lang="es-CO" sz="2100" dirty="0" smtClean="0">
                <a:solidFill>
                  <a:schemeClr val="tx1"/>
                </a:solidFill>
              </a:rPr>
              <a:t>limento </a:t>
            </a:r>
            <a:r>
              <a:rPr lang="es-CO" sz="2100" dirty="0">
                <a:solidFill>
                  <a:schemeClr val="tx1"/>
                </a:solidFill>
              </a:rPr>
              <a:t>de </a:t>
            </a:r>
            <a:r>
              <a:rPr lang="es-CO" sz="2100" dirty="0" smtClean="0">
                <a:solidFill>
                  <a:schemeClr val="tx1"/>
                </a:solidFill>
              </a:rPr>
              <a:t>supervivencia</a:t>
            </a:r>
          </a:p>
          <a:p>
            <a:r>
              <a:rPr lang="es-CO" sz="2100" dirty="0">
                <a:solidFill>
                  <a:schemeClr val="tx1"/>
                </a:solidFill>
              </a:rPr>
              <a:t>S</a:t>
            </a:r>
            <a:r>
              <a:rPr lang="es-CO" sz="2100" dirty="0" smtClean="0">
                <a:solidFill>
                  <a:schemeClr val="tx1"/>
                </a:solidFill>
              </a:rPr>
              <a:t>e </a:t>
            </a:r>
            <a:r>
              <a:rPr lang="es-CO" sz="2100" dirty="0">
                <a:solidFill>
                  <a:schemeClr val="tx1"/>
                </a:solidFill>
              </a:rPr>
              <a:t>nutren veinte veces más personas con Germinados que con la misma cantidad de carne</a:t>
            </a:r>
            <a:r>
              <a:rPr lang="es-CO" sz="2100" dirty="0" smtClean="0">
                <a:solidFill>
                  <a:schemeClr val="tx1"/>
                </a:solidFill>
              </a:rPr>
              <a:t>.</a:t>
            </a:r>
          </a:p>
          <a:p>
            <a:r>
              <a:rPr lang="es-CO" sz="2100" dirty="0">
                <a:solidFill>
                  <a:schemeClr val="tx1"/>
                </a:solidFill>
              </a:rPr>
              <a:t>E</a:t>
            </a:r>
            <a:r>
              <a:rPr lang="es-CO" sz="2100" dirty="0" smtClean="0">
                <a:solidFill>
                  <a:schemeClr val="tx1"/>
                </a:solidFill>
              </a:rPr>
              <a:t>l </a:t>
            </a:r>
            <a:r>
              <a:rPr lang="es-CO" sz="2100" dirty="0">
                <a:solidFill>
                  <a:schemeClr val="tx1"/>
                </a:solidFill>
              </a:rPr>
              <a:t>planeta está registrando cambios y fenómenos </a:t>
            </a:r>
            <a:r>
              <a:rPr lang="es-CO" sz="2100" dirty="0" smtClean="0">
                <a:solidFill>
                  <a:schemeClr val="tx1"/>
                </a:solidFill>
              </a:rPr>
              <a:t>: </a:t>
            </a:r>
            <a:r>
              <a:rPr lang="es-CO" sz="2100" dirty="0">
                <a:solidFill>
                  <a:schemeClr val="tx1"/>
                </a:solidFill>
              </a:rPr>
              <a:t>Tsunamis, inundaciones, </a:t>
            </a:r>
            <a:r>
              <a:rPr lang="es-CO" sz="2100" dirty="0" smtClean="0">
                <a:solidFill>
                  <a:schemeClr val="tx1"/>
                </a:solidFill>
              </a:rPr>
              <a:t>erupción </a:t>
            </a:r>
            <a:r>
              <a:rPr lang="es-CO" sz="2100" dirty="0">
                <a:solidFill>
                  <a:schemeClr val="tx1"/>
                </a:solidFill>
              </a:rPr>
              <a:t>de </a:t>
            </a:r>
            <a:r>
              <a:rPr lang="es-CO" sz="2100" dirty="0" smtClean="0">
                <a:solidFill>
                  <a:schemeClr val="tx1"/>
                </a:solidFill>
              </a:rPr>
              <a:t>volcanes</a:t>
            </a:r>
            <a:r>
              <a:rPr lang="es-CO" sz="2100" dirty="0">
                <a:solidFill>
                  <a:schemeClr val="tx1"/>
                </a:solidFill>
              </a:rPr>
              <a:t>, terremotos, etc</a:t>
            </a:r>
            <a:r>
              <a:rPr lang="es-CO" sz="2100" dirty="0" smtClean="0">
                <a:solidFill>
                  <a:schemeClr val="tx1"/>
                </a:solidFill>
              </a:rPr>
              <a:t>. (Freno </a:t>
            </a:r>
            <a:r>
              <a:rPr lang="es-CO" sz="2100" dirty="0">
                <a:solidFill>
                  <a:schemeClr val="tx1"/>
                </a:solidFill>
              </a:rPr>
              <a:t>al desarrollo de una región</a:t>
            </a:r>
            <a:r>
              <a:rPr lang="es-CO" sz="2100" dirty="0" smtClean="0">
                <a:solidFill>
                  <a:schemeClr val="tx1"/>
                </a:solidFill>
              </a:rPr>
              <a:t>)</a:t>
            </a:r>
          </a:p>
          <a:p>
            <a:r>
              <a:rPr lang="es-CO" sz="2100" dirty="0">
                <a:solidFill>
                  <a:schemeClr val="tx1"/>
                </a:solidFill>
              </a:rPr>
              <a:t>Todos los calendarios: Mayas, Tibetanos, Chinos, Egipcios, etc., coinciden también al afirmar que las épocas actuales son épocas de </a:t>
            </a:r>
            <a:r>
              <a:rPr lang="es-CO" sz="2100" dirty="0" smtClean="0">
                <a:solidFill>
                  <a:schemeClr val="tx1"/>
                </a:solidFill>
              </a:rPr>
              <a:t>cambios. También por Jesús y otros maestros espirituales. Todo esto lo confirma la ciencia:</a:t>
            </a:r>
          </a:p>
          <a:p>
            <a:r>
              <a:rPr lang="es-CO" sz="2100" dirty="0">
                <a:solidFill>
                  <a:schemeClr val="tx1"/>
                </a:solidFill>
              </a:rPr>
              <a:t>L</a:t>
            </a:r>
            <a:r>
              <a:rPr lang="es-CO" sz="2100" dirty="0" smtClean="0">
                <a:solidFill>
                  <a:schemeClr val="tx1"/>
                </a:solidFill>
              </a:rPr>
              <a:t>as </a:t>
            </a:r>
            <a:r>
              <a:rPr lang="es-CO" sz="2100" dirty="0">
                <a:solidFill>
                  <a:schemeClr val="tx1"/>
                </a:solidFill>
              </a:rPr>
              <a:t>erupciones solares extremas podrían tener graves consecuencias para las comunicaciones, las redes eléctricas y otras tecnologías en la Tierra… El sol está en la actualidad cerca del mínimo de su ciclo de actividad de 11 años y la NASA pidió un estudio para evaluar el daño potencial durante los próximos 20 </a:t>
            </a:r>
            <a:r>
              <a:rPr lang="es-CO" sz="2100" dirty="0" smtClean="0">
                <a:solidFill>
                  <a:schemeClr val="tx1"/>
                </a:solidFill>
              </a:rPr>
              <a:t>años.</a:t>
            </a:r>
          </a:p>
          <a:p>
            <a:r>
              <a:rPr lang="es-CO" sz="2100" dirty="0">
                <a:solidFill>
                  <a:schemeClr val="tx1"/>
                </a:solidFill>
              </a:rPr>
              <a:t>Academia Nacional Rusa de Ciencias, en </a:t>
            </a:r>
            <a:r>
              <a:rPr lang="es-CO" sz="2100" dirty="0" smtClean="0">
                <a:solidFill>
                  <a:schemeClr val="tx1"/>
                </a:solidFill>
              </a:rPr>
              <a:t>Siberia: Movimiento del planeta a un área diferente de mayor energía, alteración de la espiral de ADN, cambios de atmósferas, de campos magnéticos.</a:t>
            </a:r>
          </a:p>
          <a:p>
            <a:r>
              <a:rPr lang="es-CO" sz="2100" dirty="0" smtClean="0">
                <a:solidFill>
                  <a:schemeClr val="tx1"/>
                </a:solidFill>
              </a:rPr>
              <a:t>Resonancia </a:t>
            </a:r>
            <a:r>
              <a:rPr lang="es-CO" sz="2100" dirty="0" err="1" smtClean="0">
                <a:solidFill>
                  <a:schemeClr val="tx1"/>
                </a:solidFill>
              </a:rPr>
              <a:t>Shumann</a:t>
            </a:r>
            <a:r>
              <a:rPr lang="es-CO" sz="2100" dirty="0" smtClean="0">
                <a:solidFill>
                  <a:schemeClr val="tx1"/>
                </a:solidFill>
              </a:rPr>
              <a:t>: Cambios en el eje de la tierra (Terremotos). </a:t>
            </a:r>
            <a:r>
              <a:rPr lang="es-CO" sz="2100" dirty="0">
                <a:solidFill>
                  <a:schemeClr val="tx1"/>
                </a:solidFill>
              </a:rPr>
              <a:t> </a:t>
            </a:r>
            <a:r>
              <a:rPr lang="es-CO" sz="2100" dirty="0" smtClean="0">
                <a:solidFill>
                  <a:schemeClr val="tx1"/>
                </a:solidFill>
              </a:rPr>
              <a:t>Cuando la </a:t>
            </a:r>
            <a:r>
              <a:rPr lang="es-CO" sz="2100" dirty="0">
                <a:solidFill>
                  <a:schemeClr val="tx1"/>
                </a:solidFill>
              </a:rPr>
              <a:t>frecuencia de resonancia alcance los 13 ciclos</a:t>
            </a:r>
            <a:r>
              <a:rPr lang="es-CO" sz="2100" dirty="0" smtClean="0">
                <a:solidFill>
                  <a:schemeClr val="tx1"/>
                </a:solidFill>
              </a:rPr>
              <a:t>, </a:t>
            </a:r>
            <a:r>
              <a:rPr lang="es-CO" sz="2100" dirty="0">
                <a:solidFill>
                  <a:schemeClr val="tx1"/>
                </a:solidFill>
              </a:rPr>
              <a:t>el campo magnético </a:t>
            </a:r>
            <a:r>
              <a:rPr lang="es-CO" sz="2100" dirty="0" smtClean="0">
                <a:solidFill>
                  <a:schemeClr val="tx1"/>
                </a:solidFill>
              </a:rPr>
              <a:t>será cero y la tierra se detendrá durante unos dos o tres días para girar de nuevo en dirección opuesta.</a:t>
            </a:r>
          </a:p>
          <a:p>
            <a:r>
              <a:rPr lang="es-CO" sz="2100" dirty="0">
                <a:solidFill>
                  <a:schemeClr val="tx1"/>
                </a:solidFill>
              </a:rPr>
              <a:t>E</a:t>
            </a:r>
            <a:r>
              <a:rPr lang="es-CO" sz="2100" dirty="0" smtClean="0">
                <a:solidFill>
                  <a:schemeClr val="tx1"/>
                </a:solidFill>
              </a:rPr>
              <a:t>l </a:t>
            </a:r>
            <a:r>
              <a:rPr lang="es-CO" sz="2100" dirty="0">
                <a:solidFill>
                  <a:schemeClr val="tx1"/>
                </a:solidFill>
              </a:rPr>
              <a:t>mayor o menor grado de complejidad molecular y evolutiva de un ser depende de las frecuencias de energía que reciba su cuerpo</a:t>
            </a:r>
            <a:r>
              <a:rPr lang="es-CO" sz="2100" dirty="0" smtClean="0">
                <a:solidFill>
                  <a:schemeClr val="tx1"/>
                </a:solidFill>
              </a:rPr>
              <a:t>. (</a:t>
            </a:r>
            <a:r>
              <a:rPr lang="es-CO" sz="2100" dirty="0" err="1" smtClean="0">
                <a:solidFill>
                  <a:schemeClr val="tx1"/>
                </a:solidFill>
              </a:rPr>
              <a:t>Cimática</a:t>
            </a:r>
            <a:r>
              <a:rPr lang="es-CO" sz="2100" dirty="0" smtClean="0">
                <a:solidFill>
                  <a:schemeClr val="tx1"/>
                </a:solidFill>
              </a:rPr>
              <a:t>, Dr. Hans Jenny).</a:t>
            </a:r>
          </a:p>
          <a:p>
            <a:r>
              <a:rPr lang="es-CO" sz="2100" dirty="0" smtClean="0">
                <a:solidFill>
                  <a:schemeClr val="tx1"/>
                </a:solidFill>
              </a:rPr>
              <a:t>Libro: </a:t>
            </a:r>
            <a:r>
              <a:rPr lang="es-CO" sz="2100" dirty="0" err="1">
                <a:solidFill>
                  <a:schemeClr val="tx1"/>
                </a:solidFill>
              </a:rPr>
              <a:t>Survival</a:t>
            </a:r>
            <a:r>
              <a:rPr lang="es-CO" sz="2100" dirty="0">
                <a:solidFill>
                  <a:schemeClr val="tx1"/>
                </a:solidFill>
              </a:rPr>
              <a:t> </a:t>
            </a:r>
            <a:r>
              <a:rPr lang="es-CO" sz="2100" dirty="0" err="1">
                <a:solidFill>
                  <a:schemeClr val="tx1"/>
                </a:solidFill>
              </a:rPr>
              <a:t>sprout</a:t>
            </a:r>
            <a:r>
              <a:rPr lang="es-CO" sz="2100" dirty="0">
                <a:solidFill>
                  <a:schemeClr val="tx1"/>
                </a:solidFill>
              </a:rPr>
              <a:t> </a:t>
            </a:r>
            <a:r>
              <a:rPr lang="es-CO" sz="2100" dirty="0" err="1">
                <a:solidFill>
                  <a:schemeClr val="tx1"/>
                </a:solidFill>
              </a:rPr>
              <a:t>bank</a:t>
            </a:r>
            <a:r>
              <a:rPr lang="es-CO" sz="2100" dirty="0">
                <a:solidFill>
                  <a:schemeClr val="tx1"/>
                </a:solidFill>
              </a:rPr>
              <a:t>, (2011) </a:t>
            </a:r>
            <a:endParaRPr lang="es-CO" sz="2100"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spTree>
    <p:extLst>
      <p:ext uri="{BB962C8B-B14F-4D97-AF65-F5344CB8AC3E}">
        <p14:creationId xmlns:p14="http://schemas.microsoft.com/office/powerpoint/2010/main" val="242267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wipe(down)">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wipe(down)">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wipe(down)">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wipe(down)">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wipe(down)">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wipe(down)">
                                      <p:cBhvr>
                                        <p:cTn id="32" dur="500"/>
                                        <p:tgtEl>
                                          <p:spTgt spid="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wipe(down)">
                                      <p:cBhvr>
                                        <p:cTn id="37" dur="500"/>
                                        <p:tgtEl>
                                          <p:spTgt spid="6">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wipe(down)">
                                      <p:cBhvr>
                                        <p:cTn id="42" dur="500"/>
                                        <p:tgtEl>
                                          <p:spTgt spid="6">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animEffect transition="in" filter="wipe(down)">
                                      <p:cBhvr>
                                        <p:cTn id="47"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0"/>
            <a:ext cx="9144000" cy="504056"/>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9036050" cy="6093296"/>
          </a:xfrm>
        </p:spPr>
        <p:txBody>
          <a:bodyPr>
            <a:normAutofit lnSpcReduction="10000"/>
          </a:bodyPr>
          <a:lstStyle/>
          <a:p>
            <a:pPr marL="0" indent="0" algn="just">
              <a:buNone/>
            </a:pPr>
            <a:r>
              <a:rPr lang="es-CO" sz="2000" b="1" dirty="0">
                <a:solidFill>
                  <a:schemeClr val="tx1"/>
                </a:solidFill>
              </a:rPr>
              <a:t>LOS GERMINADOS Y SUS APLICACIONES EN LA PREVENCIÓN </a:t>
            </a:r>
            <a:r>
              <a:rPr lang="es-CO" sz="2000" b="1" dirty="0" smtClean="0">
                <a:solidFill>
                  <a:schemeClr val="tx1"/>
                </a:solidFill>
              </a:rPr>
              <a:t>Y ATENCIÓN </a:t>
            </a:r>
          </a:p>
          <a:p>
            <a:pPr marL="0" indent="0" algn="just">
              <a:buNone/>
            </a:pPr>
            <a:r>
              <a:rPr lang="es-CO" sz="2000" b="1" dirty="0" smtClean="0">
                <a:solidFill>
                  <a:schemeClr val="tx1"/>
                </a:solidFill>
              </a:rPr>
              <a:t>DE </a:t>
            </a:r>
            <a:r>
              <a:rPr lang="es-CO" sz="2000" b="1" dirty="0">
                <a:solidFill>
                  <a:schemeClr val="tx1"/>
                </a:solidFill>
              </a:rPr>
              <a:t>DESASTRES</a:t>
            </a:r>
            <a:endParaRPr lang="es-CO" sz="2000" dirty="0">
              <a:solidFill>
                <a:schemeClr val="tx1"/>
              </a:solidFill>
            </a:endParaRPr>
          </a:p>
          <a:p>
            <a:r>
              <a:rPr lang="es-CO" sz="1800" dirty="0" smtClean="0">
                <a:solidFill>
                  <a:schemeClr val="tx1"/>
                </a:solidFill>
              </a:rPr>
              <a:t>Un nuevo enfoque </a:t>
            </a:r>
            <a:r>
              <a:rPr lang="es-CO" sz="1800" dirty="0">
                <a:solidFill>
                  <a:schemeClr val="tx1"/>
                </a:solidFill>
              </a:rPr>
              <a:t>en el que los damnificados asuman con autonomía su situación y produzcan su propia comida desde los primeros días del desastre</a:t>
            </a:r>
            <a:r>
              <a:rPr lang="es-CO" sz="1800" dirty="0" smtClean="0">
                <a:solidFill>
                  <a:schemeClr val="tx1"/>
                </a:solidFill>
              </a:rPr>
              <a:t>. </a:t>
            </a:r>
            <a:r>
              <a:rPr lang="es-CO" sz="1800" dirty="0">
                <a:solidFill>
                  <a:schemeClr val="tx1"/>
                </a:solidFill>
              </a:rPr>
              <a:t>Tanto en el campo de la prevención como en el de la atención de desastres, intervenir con </a:t>
            </a:r>
            <a:r>
              <a:rPr lang="es-CO" sz="1800" dirty="0" smtClean="0">
                <a:solidFill>
                  <a:schemeClr val="tx1"/>
                </a:solidFill>
              </a:rPr>
              <a:t>Germinados </a:t>
            </a:r>
            <a:r>
              <a:rPr lang="es-CO" sz="1800" dirty="0">
                <a:solidFill>
                  <a:schemeClr val="tx1"/>
                </a:solidFill>
              </a:rPr>
              <a:t>resulta muy económico y más </a:t>
            </a:r>
            <a:r>
              <a:rPr lang="es-CO" sz="1800" dirty="0" smtClean="0">
                <a:solidFill>
                  <a:schemeClr val="tx1"/>
                </a:solidFill>
              </a:rPr>
              <a:t>sostenible.</a:t>
            </a:r>
            <a:endParaRPr lang="es-CO" sz="1800" dirty="0">
              <a:solidFill>
                <a:schemeClr val="tx1"/>
              </a:solidFill>
            </a:endParaRPr>
          </a:p>
          <a:p>
            <a:endParaRPr lang="es-CO" sz="1800" dirty="0" smtClean="0">
              <a:solidFill>
                <a:schemeClr val="tx1"/>
              </a:solidFill>
            </a:endParaRPr>
          </a:p>
          <a:p>
            <a:r>
              <a:rPr lang="es-CO" sz="1800" b="1" dirty="0">
                <a:solidFill>
                  <a:schemeClr val="tx1"/>
                </a:solidFill>
              </a:rPr>
              <a:t>Los Germinados en la prevención de </a:t>
            </a:r>
            <a:r>
              <a:rPr lang="es-CO" sz="1800" b="1" dirty="0" smtClean="0">
                <a:solidFill>
                  <a:schemeClr val="tx1"/>
                </a:solidFill>
              </a:rPr>
              <a:t>desastres:</a:t>
            </a:r>
          </a:p>
          <a:p>
            <a:r>
              <a:rPr lang="es-CO" sz="1800" dirty="0" smtClean="0">
                <a:solidFill>
                  <a:schemeClr val="tx1"/>
                </a:solidFill>
              </a:rPr>
              <a:t>Generalmente </a:t>
            </a:r>
            <a:r>
              <a:rPr lang="es-CO" sz="1800" dirty="0">
                <a:solidFill>
                  <a:schemeClr val="tx1"/>
                </a:solidFill>
              </a:rPr>
              <a:t>los desastres afectan zonas en las que viven familias de escasos recursos y que necesitan mucha atención y ayuda en los aspectos nutricionales y de salud. Por lo tanto, hacer campañas de formación en Germinados es cubrir varios aspectos: El de las necesidades cotidianas y el de las necesidades en las calamidades</a:t>
            </a:r>
            <a:r>
              <a:rPr lang="es-CO" sz="1800" dirty="0" smtClean="0">
                <a:solidFill>
                  <a:schemeClr val="tx1"/>
                </a:solidFill>
              </a:rPr>
              <a:t>. (</a:t>
            </a:r>
            <a:r>
              <a:rPr lang="es-CO" sz="1800" dirty="0">
                <a:solidFill>
                  <a:schemeClr val="tx1"/>
                </a:solidFill>
              </a:rPr>
              <a:t>Esto por supuesto, los obliga a hacerse responsables de su calidad de vida y disminuye el freno y retraso del desarrollo para la región en un futuro </a:t>
            </a:r>
            <a:r>
              <a:rPr lang="es-CO" sz="1800" dirty="0" smtClean="0">
                <a:solidFill>
                  <a:schemeClr val="tx1"/>
                </a:solidFill>
              </a:rPr>
              <a:t>desastre)</a:t>
            </a:r>
          </a:p>
          <a:p>
            <a:r>
              <a:rPr lang="es-CO" sz="1800" b="1" dirty="0">
                <a:solidFill>
                  <a:schemeClr val="tx1"/>
                </a:solidFill>
              </a:rPr>
              <a:t>Los Germinados en la atención de </a:t>
            </a:r>
            <a:r>
              <a:rPr lang="es-CO" sz="1800" b="1" dirty="0" smtClean="0">
                <a:solidFill>
                  <a:schemeClr val="tx1"/>
                </a:solidFill>
              </a:rPr>
              <a:t>desastres: </a:t>
            </a:r>
            <a:r>
              <a:rPr lang="es-CO" sz="1800" dirty="0">
                <a:solidFill>
                  <a:schemeClr val="tx1"/>
                </a:solidFill>
              </a:rPr>
              <a:t> </a:t>
            </a:r>
            <a:endParaRPr lang="es-CO" sz="1800" dirty="0" smtClean="0">
              <a:solidFill>
                <a:schemeClr val="tx1"/>
              </a:solidFill>
            </a:endParaRPr>
          </a:p>
          <a:p>
            <a:r>
              <a:rPr lang="es-CO" sz="1800" dirty="0" smtClean="0">
                <a:solidFill>
                  <a:schemeClr val="tx1"/>
                </a:solidFill>
              </a:rPr>
              <a:t>Se </a:t>
            </a:r>
            <a:r>
              <a:rPr lang="es-CO" sz="1800" dirty="0">
                <a:solidFill>
                  <a:schemeClr val="tx1"/>
                </a:solidFill>
              </a:rPr>
              <a:t>sabe que el suministro de alimento para las comunidades afectadas por un desastre es temporal, e intervenir con insumos y semillas para la consecución de alimento sostenible y de calidad, se puede convertir en una interesante terapia ocupacional al tiempo que está moviendo a los integrantes a hacerse responsables en parte de su situación futura ya que desde los primeros días, al tiempo que reciben sus primeros paquetes alimentarios, están produciendo su propia comida para los días futuros.  </a:t>
            </a:r>
            <a:endParaRPr lang="es-CO" sz="2000" dirty="0"/>
          </a:p>
          <a:p>
            <a:endParaRPr lang="es-CO" sz="2000"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spTree>
    <p:extLst>
      <p:ext uri="{BB962C8B-B14F-4D97-AF65-F5344CB8AC3E}">
        <p14:creationId xmlns:p14="http://schemas.microsoft.com/office/powerpoint/2010/main" val="238085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wipe(down)">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wipe(down)">
                                      <p:cBhvr>
                                        <p:cTn id="12" dur="500"/>
                                        <p:tgtEl>
                                          <p:spTgt spid="6">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wipe(down)">
                                      <p:cBhvr>
                                        <p:cTn id="17" dur="500"/>
                                        <p:tgtEl>
                                          <p:spTgt spid="6">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wipe(down)">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wipe(down)">
                                      <p:cBhvr>
                                        <p:cTn id="27"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16632"/>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8928546" cy="6093296"/>
          </a:xfrm>
        </p:spPr>
        <p:txBody>
          <a:bodyPr>
            <a:normAutofit/>
          </a:bodyPr>
          <a:lstStyle/>
          <a:p>
            <a:pPr marL="0" indent="0" algn="just">
              <a:buNone/>
            </a:pPr>
            <a:r>
              <a:rPr lang="es-CO" sz="2000" b="1" dirty="0" smtClean="0">
                <a:solidFill>
                  <a:schemeClr val="tx1"/>
                </a:solidFill>
              </a:rPr>
              <a:t>MANERA DE CONSUMIR LOS GERMINADOS</a:t>
            </a:r>
          </a:p>
          <a:p>
            <a:pPr algn="just"/>
            <a:r>
              <a:rPr lang="es-CO" sz="2000" dirty="0">
                <a:solidFill>
                  <a:schemeClr val="tx1"/>
                </a:solidFill>
              </a:rPr>
              <a:t> </a:t>
            </a:r>
            <a:r>
              <a:rPr lang="es-CO" sz="1800" dirty="0">
                <a:solidFill>
                  <a:schemeClr val="tx1"/>
                </a:solidFill>
              </a:rPr>
              <a:t>Todos los Germinados, incluyendo los granos, se consumen como ensaladas, agregándolos a sopas ya servidas, en batidos y/o jugos, en compotas, etc. El único Germinado que no se usa como alimento, sino como concentrado nutricional y medicinal, son las plántulas o hierbas que se obtienen de semillas como el trigo, la cebada, el maíz, porque dichas fibras son muy duras y difíciles de digerir. Es por eso que de ellas se extrae la clorofila y se toma generalmente en ayunas,  sin combinar con ningún otro alimento</a:t>
            </a:r>
            <a:r>
              <a:rPr lang="es-CO" sz="1800" dirty="0" smtClean="0">
                <a:solidFill>
                  <a:schemeClr val="tx1"/>
                </a:solidFill>
              </a:rPr>
              <a:t>.</a:t>
            </a:r>
          </a:p>
          <a:p>
            <a:pPr algn="just"/>
            <a:r>
              <a:rPr lang="es-CO" sz="1800" dirty="0" smtClean="0">
                <a:solidFill>
                  <a:schemeClr val="tx1"/>
                </a:solidFill>
              </a:rPr>
              <a:t>Por </a:t>
            </a:r>
            <a:r>
              <a:rPr lang="es-CO" sz="1800" dirty="0">
                <a:solidFill>
                  <a:schemeClr val="tx1"/>
                </a:solidFill>
              </a:rPr>
              <a:t>supuesto, es importante recordar que los Germinados deben ser consumidos crudos, porque el fuego les mataría sus nutrientes y propiedades. Solo se recomienda, en el caso de los granos Germinados como la lenteja, garbanzo, etc., llevar a un fuego muy lento, menos de 120°F o 48°C, para la elaboración de croquetas para carnes vegetales y hamburguesas. De esta manera sus nutrientes, enzimas y principios activos se conservan</a:t>
            </a:r>
            <a:r>
              <a:rPr lang="es-CO" sz="1800" dirty="0" smtClean="0">
                <a:solidFill>
                  <a:schemeClr val="tx1"/>
                </a:solidFill>
              </a:rPr>
              <a:t>.</a:t>
            </a:r>
          </a:p>
          <a:p>
            <a:pPr algn="just"/>
            <a:endParaRPr lang="es-CO" sz="1800" dirty="0">
              <a:solidFill>
                <a:schemeClr val="tx1"/>
              </a:solidFill>
            </a:endParaRPr>
          </a:p>
          <a:p>
            <a:pPr algn="just"/>
            <a:r>
              <a:rPr lang="es-CO" sz="1800" dirty="0" smtClean="0">
                <a:solidFill>
                  <a:schemeClr val="tx1"/>
                </a:solidFill>
              </a:rPr>
              <a:t>                                                                                                                      El manual incluye unas 26</a:t>
            </a:r>
          </a:p>
          <a:p>
            <a:pPr algn="just"/>
            <a:r>
              <a:rPr lang="es-CO" sz="1800" dirty="0">
                <a:solidFill>
                  <a:schemeClr val="tx1"/>
                </a:solidFill>
              </a:rPr>
              <a:t> </a:t>
            </a:r>
            <a:r>
              <a:rPr lang="es-CO" sz="1800" dirty="0" smtClean="0">
                <a:solidFill>
                  <a:schemeClr val="tx1"/>
                </a:solidFill>
              </a:rPr>
              <a:t>                                                                                                                     recetas, muy variadas de</a:t>
            </a:r>
          </a:p>
          <a:p>
            <a:pPr algn="just"/>
            <a:r>
              <a:rPr lang="es-CO" sz="1800" dirty="0">
                <a:solidFill>
                  <a:schemeClr val="tx1"/>
                </a:solidFill>
              </a:rPr>
              <a:t> </a:t>
            </a:r>
            <a:r>
              <a:rPr lang="es-CO" sz="1800" dirty="0" smtClean="0">
                <a:solidFill>
                  <a:schemeClr val="tx1"/>
                </a:solidFill>
              </a:rPr>
              <a:t>                                                                                                                     de comida viva.</a:t>
            </a:r>
            <a:endParaRPr lang="es-CO" sz="1800" dirty="0">
              <a:solidFill>
                <a:schemeClr val="tx1"/>
              </a:solidFill>
            </a:endParaRPr>
          </a:p>
          <a:p>
            <a:pPr algn="just"/>
            <a:endParaRPr lang="es-CO" sz="2000"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5" name="Picture 4" descr="C:\Documents and Settings\Vortex\My Documents\My Pictures\100OLYMP\PA110128.JPG"/>
          <p:cNvPicPr/>
          <p:nvPr/>
        </p:nvPicPr>
        <p:blipFill>
          <a:blip r:embed="rId3" cstate="print"/>
          <a:srcRect/>
          <a:stretch>
            <a:fillRect/>
          </a:stretch>
        </p:blipFill>
        <p:spPr bwMode="auto">
          <a:xfrm>
            <a:off x="755576" y="4938266"/>
            <a:ext cx="2286000" cy="1847850"/>
          </a:xfrm>
          <a:prstGeom prst="rect">
            <a:avLst/>
          </a:prstGeom>
          <a:noFill/>
        </p:spPr>
      </p:pic>
      <p:pic>
        <p:nvPicPr>
          <p:cNvPr id="7" name="Picture 5" descr="C:\Documents and Settings\Vortex\Desktop\PROYECTO DE GRADO\Fotos\P9270006.JPG"/>
          <p:cNvPicPr/>
          <p:nvPr/>
        </p:nvPicPr>
        <p:blipFill>
          <a:blip r:embed="rId4" cstate="print"/>
          <a:srcRect/>
          <a:stretch>
            <a:fillRect/>
          </a:stretch>
        </p:blipFill>
        <p:spPr bwMode="auto">
          <a:xfrm>
            <a:off x="3506152" y="4938266"/>
            <a:ext cx="2512695" cy="1885950"/>
          </a:xfrm>
          <a:prstGeom prst="rect">
            <a:avLst/>
          </a:prstGeom>
          <a:noFill/>
          <a:ln w="9525">
            <a:noFill/>
            <a:miter lim="800000"/>
            <a:headEnd/>
            <a:tailEnd/>
          </a:ln>
        </p:spPr>
      </p:pic>
    </p:spTree>
    <p:extLst>
      <p:ext uri="{BB962C8B-B14F-4D97-AF65-F5344CB8AC3E}">
        <p14:creationId xmlns:p14="http://schemas.microsoft.com/office/powerpoint/2010/main" val="128056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wipe(down)">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wipe(down)">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wipe(down)">
                                      <p:cBhvr>
                                        <p:cTn id="27" dur="500"/>
                                        <p:tgtEl>
                                          <p:spTgt spid="6">
                                            <p:txEl>
                                              <p:pRg st="4" end="4"/>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wipe(down)">
                                      <p:cBhvr>
                                        <p:cTn id="30" dur="500"/>
                                        <p:tgtEl>
                                          <p:spTgt spid="6">
                                            <p:txEl>
                                              <p:pRg st="5" end="5"/>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Effect transition="in" filter="wipe(down)">
                                      <p:cBhvr>
                                        <p:cTn id="33"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67544" y="260648"/>
            <a:ext cx="8229600" cy="504056"/>
          </a:xfrm>
        </p:spPr>
        <p:txBody>
          <a:bodyPr>
            <a:normAutofit/>
          </a:bodyPr>
          <a:lstStyle/>
          <a:p>
            <a:r>
              <a:rPr lang="es-CO" sz="1400" b="1" i="1" dirty="0"/>
              <a:t>Fase I: Estado del arte de los Germinados en la academia del Norte de Santander</a:t>
            </a:r>
            <a:endParaRPr lang="es-CO" sz="1200" dirty="0"/>
          </a:p>
        </p:txBody>
      </p:sp>
      <p:sp>
        <p:nvSpPr>
          <p:cNvPr id="4" name="3 Marcador de texto"/>
          <p:cNvSpPr>
            <a:spLocks noGrp="1"/>
          </p:cNvSpPr>
          <p:nvPr>
            <p:ph type="body" idx="1"/>
          </p:nvPr>
        </p:nvSpPr>
        <p:spPr>
          <a:xfrm>
            <a:off x="395536" y="764704"/>
            <a:ext cx="2448272" cy="567754"/>
          </a:xfrm>
        </p:spPr>
        <p:txBody>
          <a:bodyPr/>
          <a:lstStyle/>
          <a:p>
            <a:r>
              <a:rPr lang="es-CO" b="1" dirty="0" smtClean="0">
                <a:solidFill>
                  <a:schemeClr val="tx1"/>
                </a:solidFill>
              </a:rPr>
              <a:t>JUSTIFICACIÓN</a:t>
            </a:r>
            <a:endParaRPr lang="es-CO" b="1" dirty="0">
              <a:solidFill>
                <a:schemeClr val="tx1"/>
              </a:solidFill>
            </a:endParaRPr>
          </a:p>
        </p:txBody>
      </p:sp>
      <p:sp>
        <p:nvSpPr>
          <p:cNvPr id="2" name="1 Marcador de contenido"/>
          <p:cNvSpPr>
            <a:spLocks noGrp="1"/>
          </p:cNvSpPr>
          <p:nvPr>
            <p:ph sz="half" idx="2"/>
          </p:nvPr>
        </p:nvSpPr>
        <p:spPr>
          <a:xfrm>
            <a:off x="251520" y="1263628"/>
            <a:ext cx="2304255" cy="5256584"/>
          </a:xfrm>
        </p:spPr>
        <p:txBody>
          <a:bodyPr>
            <a:normAutofit fontScale="70000" lnSpcReduction="20000"/>
          </a:bodyPr>
          <a:lstStyle/>
          <a:p>
            <a:pPr algn="just"/>
            <a:r>
              <a:rPr lang="es-CO" sz="1900" dirty="0" smtClean="0">
                <a:solidFill>
                  <a:schemeClr val="tx1"/>
                </a:solidFill>
              </a:rPr>
              <a:t>Innovación </a:t>
            </a:r>
            <a:r>
              <a:rPr lang="es-CO" sz="1900" dirty="0">
                <a:solidFill>
                  <a:schemeClr val="tx1"/>
                </a:solidFill>
              </a:rPr>
              <a:t>(Agricultura orgánica sostenible en los hogares, a bajo costo y de fácil adquisición).</a:t>
            </a:r>
          </a:p>
          <a:p>
            <a:pPr marL="0" indent="0" algn="just">
              <a:buNone/>
            </a:pPr>
            <a:endParaRPr lang="es-CO" sz="1900" dirty="0" smtClean="0">
              <a:solidFill>
                <a:schemeClr val="tx1"/>
              </a:solidFill>
            </a:endParaRPr>
          </a:p>
          <a:p>
            <a:r>
              <a:rPr lang="es-CO" sz="1900" dirty="0" smtClean="0">
                <a:solidFill>
                  <a:schemeClr val="tx1"/>
                </a:solidFill>
              </a:rPr>
              <a:t>Protección recursos naturales.</a:t>
            </a:r>
          </a:p>
          <a:p>
            <a:pPr marL="0" indent="0">
              <a:buNone/>
            </a:pPr>
            <a:endParaRPr lang="es-CO" sz="1900" dirty="0" smtClean="0">
              <a:solidFill>
                <a:schemeClr val="tx1"/>
              </a:solidFill>
            </a:endParaRPr>
          </a:p>
          <a:p>
            <a:r>
              <a:rPr lang="es-CO" sz="1900" dirty="0">
                <a:solidFill>
                  <a:schemeClr val="tx1"/>
                </a:solidFill>
              </a:rPr>
              <a:t>D</a:t>
            </a:r>
            <a:r>
              <a:rPr lang="es-CO" sz="1900" dirty="0" smtClean="0">
                <a:solidFill>
                  <a:schemeClr val="tx1"/>
                </a:solidFill>
              </a:rPr>
              <a:t>iversificación </a:t>
            </a:r>
            <a:r>
              <a:rPr lang="es-CO" sz="1900" dirty="0">
                <a:solidFill>
                  <a:schemeClr val="tx1"/>
                </a:solidFill>
              </a:rPr>
              <a:t>de productos y </a:t>
            </a:r>
            <a:r>
              <a:rPr lang="es-CO" sz="1900" dirty="0" smtClean="0">
                <a:solidFill>
                  <a:schemeClr val="tx1"/>
                </a:solidFill>
              </a:rPr>
              <a:t>actividades (Todas las semillas, </a:t>
            </a:r>
            <a:r>
              <a:rPr lang="es-CO" sz="1900" dirty="0">
                <a:solidFill>
                  <a:schemeClr val="tx1"/>
                </a:solidFill>
              </a:rPr>
              <a:t>cualquier época del </a:t>
            </a:r>
            <a:r>
              <a:rPr lang="es-CO" sz="1900" dirty="0" smtClean="0">
                <a:solidFill>
                  <a:schemeClr val="tx1"/>
                </a:solidFill>
              </a:rPr>
              <a:t>año, cualquier </a:t>
            </a:r>
            <a:r>
              <a:rPr lang="es-CO" sz="1900" dirty="0">
                <a:solidFill>
                  <a:schemeClr val="tx1"/>
                </a:solidFill>
              </a:rPr>
              <a:t>lugar del planeta, sin la importar del clima</a:t>
            </a:r>
            <a:r>
              <a:rPr lang="es-CO" sz="1900" dirty="0" smtClean="0">
                <a:solidFill>
                  <a:schemeClr val="tx1"/>
                </a:solidFill>
              </a:rPr>
              <a:t>. Usos en la alimentación, la salud y proyección comercial).</a:t>
            </a:r>
          </a:p>
          <a:p>
            <a:pPr marL="0" indent="0">
              <a:buNone/>
            </a:pPr>
            <a:endParaRPr lang="es-CO" sz="1900" dirty="0" smtClean="0">
              <a:solidFill>
                <a:schemeClr val="tx1"/>
              </a:solidFill>
            </a:endParaRPr>
          </a:p>
          <a:p>
            <a:r>
              <a:rPr lang="es-CO" sz="1900" dirty="0" smtClean="0">
                <a:solidFill>
                  <a:schemeClr val="tx1"/>
                </a:solidFill>
              </a:rPr>
              <a:t>Estrategia </a:t>
            </a:r>
            <a:r>
              <a:rPr lang="es-CO" sz="1900" dirty="0">
                <a:solidFill>
                  <a:schemeClr val="tx1"/>
                </a:solidFill>
              </a:rPr>
              <a:t>para el </a:t>
            </a:r>
            <a:r>
              <a:rPr lang="es-CO" sz="1900" dirty="0" smtClean="0">
                <a:solidFill>
                  <a:schemeClr val="tx1"/>
                </a:solidFill>
              </a:rPr>
              <a:t>desarrollo (Elevan </a:t>
            </a:r>
            <a:r>
              <a:rPr lang="es-CO" sz="1900" dirty="0">
                <a:solidFill>
                  <a:schemeClr val="tx1"/>
                </a:solidFill>
              </a:rPr>
              <a:t>la calidad de vida de las personas y </a:t>
            </a:r>
            <a:r>
              <a:rPr lang="es-CO" sz="1900" dirty="0" smtClean="0">
                <a:solidFill>
                  <a:schemeClr val="tx1"/>
                </a:solidFill>
              </a:rPr>
              <a:t>satisfacen necesidades </a:t>
            </a:r>
            <a:r>
              <a:rPr lang="es-CO" sz="1900" dirty="0">
                <a:solidFill>
                  <a:schemeClr val="tx1"/>
                </a:solidFill>
              </a:rPr>
              <a:t>fundamentales </a:t>
            </a:r>
            <a:r>
              <a:rPr lang="es-CO" sz="1900" dirty="0" smtClean="0">
                <a:solidFill>
                  <a:schemeClr val="tx1"/>
                </a:solidFill>
              </a:rPr>
              <a:t>de subsistencia </a:t>
            </a:r>
            <a:r>
              <a:rPr lang="es-CO" sz="1900" dirty="0">
                <a:solidFill>
                  <a:schemeClr val="tx1"/>
                </a:solidFill>
              </a:rPr>
              <a:t>y </a:t>
            </a:r>
            <a:r>
              <a:rPr lang="es-CO" sz="1900" dirty="0" smtClean="0">
                <a:solidFill>
                  <a:schemeClr val="tx1"/>
                </a:solidFill>
              </a:rPr>
              <a:t>protección -</a:t>
            </a:r>
            <a:r>
              <a:rPr lang="es-CO" sz="1900" dirty="0">
                <a:solidFill>
                  <a:schemeClr val="tx1"/>
                </a:solidFill>
              </a:rPr>
              <a:t> Objetivos de Desarrollo Sostenible del </a:t>
            </a:r>
            <a:r>
              <a:rPr lang="es-CO" sz="1900" dirty="0" smtClean="0">
                <a:solidFill>
                  <a:schemeClr val="tx1"/>
                </a:solidFill>
              </a:rPr>
              <a:t>Milenio  ODSM-)</a:t>
            </a:r>
          </a:p>
          <a:p>
            <a:endParaRPr lang="es-CO" dirty="0" smtClean="0"/>
          </a:p>
          <a:p>
            <a:endParaRPr lang="es-CO" dirty="0" smtClean="0"/>
          </a:p>
        </p:txBody>
      </p:sp>
      <p:sp>
        <p:nvSpPr>
          <p:cNvPr id="5" name="4 Marcador de texto"/>
          <p:cNvSpPr>
            <a:spLocks noGrp="1"/>
          </p:cNvSpPr>
          <p:nvPr>
            <p:ph type="body" sz="quarter" idx="3"/>
          </p:nvPr>
        </p:nvSpPr>
        <p:spPr>
          <a:xfrm>
            <a:off x="6084167" y="764704"/>
            <a:ext cx="2744687" cy="567754"/>
          </a:xfrm>
        </p:spPr>
        <p:txBody>
          <a:bodyPr>
            <a:normAutofit/>
          </a:bodyPr>
          <a:lstStyle/>
          <a:p>
            <a:r>
              <a:rPr lang="es-CO" b="1" dirty="0" smtClean="0">
                <a:solidFill>
                  <a:schemeClr val="tx1"/>
                </a:solidFill>
              </a:rPr>
              <a:t>OBJETIVOS</a:t>
            </a:r>
            <a:endParaRPr lang="es-CO" b="1" dirty="0">
              <a:solidFill>
                <a:schemeClr val="tx1"/>
              </a:solidFill>
            </a:endParaRPr>
          </a:p>
        </p:txBody>
      </p:sp>
      <p:sp>
        <p:nvSpPr>
          <p:cNvPr id="6" name="5 Marcador de contenido"/>
          <p:cNvSpPr>
            <a:spLocks noGrp="1"/>
          </p:cNvSpPr>
          <p:nvPr>
            <p:ph sz="quarter" idx="4"/>
          </p:nvPr>
        </p:nvSpPr>
        <p:spPr>
          <a:xfrm>
            <a:off x="2771800" y="1196752"/>
            <a:ext cx="2952327" cy="5472608"/>
          </a:xfrm>
        </p:spPr>
        <p:txBody>
          <a:bodyPr>
            <a:noAutofit/>
          </a:bodyPr>
          <a:lstStyle/>
          <a:p>
            <a:pPr algn="just"/>
            <a:r>
              <a:rPr lang="es-CO" sz="1050" dirty="0">
                <a:solidFill>
                  <a:schemeClr val="tx1"/>
                </a:solidFill>
              </a:rPr>
              <a:t>Decreto 60 de 2002. Ministerio de Salud Pública. Colombia. Sistema ARPCC (HACCP) Análisis de riesgos y puntos críticos de </a:t>
            </a:r>
            <a:r>
              <a:rPr lang="es-CO" sz="1050" dirty="0" smtClean="0">
                <a:solidFill>
                  <a:schemeClr val="tx1"/>
                </a:solidFill>
              </a:rPr>
              <a:t>controlen </a:t>
            </a:r>
            <a:r>
              <a:rPr lang="es-CO" sz="1050" dirty="0">
                <a:solidFill>
                  <a:schemeClr val="tx1"/>
                </a:solidFill>
              </a:rPr>
              <a:t>las fábricas de alimentos y se reglamenta el proceso de </a:t>
            </a:r>
            <a:r>
              <a:rPr lang="es-CO" sz="1050" dirty="0" smtClean="0">
                <a:solidFill>
                  <a:schemeClr val="tx1"/>
                </a:solidFill>
              </a:rPr>
              <a:t>certificación</a:t>
            </a:r>
          </a:p>
          <a:p>
            <a:pPr marL="0" indent="0" algn="just">
              <a:buNone/>
            </a:pPr>
            <a:endParaRPr lang="es-CO" sz="300" dirty="0">
              <a:solidFill>
                <a:schemeClr val="tx1"/>
              </a:solidFill>
            </a:endParaRPr>
          </a:p>
          <a:p>
            <a:pPr algn="just"/>
            <a:r>
              <a:rPr lang="es-CO" sz="1050" dirty="0">
                <a:solidFill>
                  <a:schemeClr val="tx1"/>
                </a:solidFill>
              </a:rPr>
              <a:t>     Resolución de Agricultura Ecológica. 0187 de 2006. Ministerio de Agricultura y Desarrollo Rural. Colombia. </a:t>
            </a:r>
            <a:r>
              <a:rPr lang="es-CO" sz="1050" dirty="0" smtClean="0">
                <a:solidFill>
                  <a:schemeClr val="tx1"/>
                </a:solidFill>
              </a:rPr>
              <a:t>Reglamento </a:t>
            </a:r>
            <a:r>
              <a:rPr lang="es-CO" sz="1050" dirty="0">
                <a:solidFill>
                  <a:schemeClr val="tx1"/>
                </a:solidFill>
              </a:rPr>
              <a:t>para la producción primaria, procesamiento, empacado, etiquetado, almacenamiento, certificación, importación, comercialización y se establece el Sistema de Control de Productos Agropecuarios Ecológicos</a:t>
            </a:r>
            <a:r>
              <a:rPr lang="es-CO" sz="1050" dirty="0" smtClean="0">
                <a:solidFill>
                  <a:schemeClr val="tx1"/>
                </a:solidFill>
              </a:rPr>
              <a:t>.</a:t>
            </a:r>
          </a:p>
          <a:p>
            <a:pPr marL="0" indent="0" algn="just">
              <a:buNone/>
            </a:pPr>
            <a:endParaRPr lang="es-CO" sz="300" dirty="0">
              <a:solidFill>
                <a:schemeClr val="tx1"/>
              </a:solidFill>
            </a:endParaRPr>
          </a:p>
          <a:p>
            <a:pPr algn="just"/>
            <a:r>
              <a:rPr lang="es-CO" sz="1050" dirty="0">
                <a:solidFill>
                  <a:schemeClr val="tx1"/>
                </a:solidFill>
              </a:rPr>
              <a:t>     Reglamento de Agricultura Ecológica. (Complemento de la Res 0187 del 2006). Ministerio de Agricultura y Desarrollo Rural. Colombia. Agricultura ecológica. </a:t>
            </a:r>
            <a:endParaRPr lang="es-CO" sz="1050" dirty="0" smtClean="0">
              <a:solidFill>
                <a:schemeClr val="tx1"/>
              </a:solidFill>
            </a:endParaRPr>
          </a:p>
          <a:p>
            <a:pPr marL="0" indent="0" algn="just">
              <a:buNone/>
            </a:pPr>
            <a:endParaRPr lang="es-CO" sz="300" dirty="0">
              <a:solidFill>
                <a:schemeClr val="tx1"/>
              </a:solidFill>
            </a:endParaRPr>
          </a:p>
          <a:p>
            <a:pPr algn="just"/>
            <a:r>
              <a:rPr lang="es-CO" sz="1050" dirty="0">
                <a:solidFill>
                  <a:schemeClr val="tx1"/>
                </a:solidFill>
              </a:rPr>
              <a:t>     Resolución 0148 de 2004. Ministerio de Agricultura y Desarrollo Rural. Colombia. Agricultura ecológica. </a:t>
            </a:r>
            <a:r>
              <a:rPr lang="es-CO" sz="1050" dirty="0" smtClean="0">
                <a:solidFill>
                  <a:schemeClr val="tx1"/>
                </a:solidFill>
              </a:rPr>
              <a:t>Sello </a:t>
            </a:r>
            <a:r>
              <a:rPr lang="es-CO" sz="1050" dirty="0">
                <a:solidFill>
                  <a:schemeClr val="tx1"/>
                </a:solidFill>
              </a:rPr>
              <a:t>de Alimento </a:t>
            </a:r>
            <a:r>
              <a:rPr lang="es-CO" sz="1050" dirty="0" smtClean="0">
                <a:solidFill>
                  <a:schemeClr val="tx1"/>
                </a:solidFill>
              </a:rPr>
              <a:t>Ecológico, otorgamiento </a:t>
            </a:r>
            <a:r>
              <a:rPr lang="es-CO" sz="1050" dirty="0">
                <a:solidFill>
                  <a:schemeClr val="tx1"/>
                </a:solidFill>
              </a:rPr>
              <a:t>y uso</a:t>
            </a:r>
            <a:r>
              <a:rPr lang="es-CO" sz="1050" dirty="0" smtClean="0">
                <a:solidFill>
                  <a:schemeClr val="tx1"/>
                </a:solidFill>
              </a:rPr>
              <a:t>.</a:t>
            </a:r>
          </a:p>
          <a:p>
            <a:pPr algn="just"/>
            <a:endParaRPr lang="es-CO" sz="300" dirty="0">
              <a:solidFill>
                <a:schemeClr val="tx1"/>
              </a:solidFill>
            </a:endParaRPr>
          </a:p>
          <a:p>
            <a:pPr algn="just"/>
            <a:r>
              <a:rPr lang="es-CO" sz="1050" dirty="0">
                <a:solidFill>
                  <a:schemeClr val="tx1"/>
                </a:solidFill>
              </a:rPr>
              <a:t>     CODEX ALIMENARIUS, (1999). CAC/GL 32-1999. Directrices para la Producción, Elaboración, Etiquetado y Comercialización de Alimentos </a:t>
            </a:r>
            <a:r>
              <a:rPr lang="es-CO" sz="1050" dirty="0" smtClean="0">
                <a:solidFill>
                  <a:schemeClr val="tx1"/>
                </a:solidFill>
              </a:rPr>
              <a:t>Producidos </a:t>
            </a:r>
            <a:r>
              <a:rPr lang="es-CO" sz="1050" dirty="0">
                <a:solidFill>
                  <a:schemeClr val="tx1"/>
                </a:solidFill>
              </a:rPr>
              <a:t>Orgánicamente</a:t>
            </a:r>
            <a:r>
              <a:rPr lang="es-CO" sz="1050" dirty="0" smtClean="0">
                <a:solidFill>
                  <a:schemeClr val="tx1"/>
                </a:solidFill>
              </a:rPr>
              <a:t>.</a:t>
            </a:r>
          </a:p>
          <a:p>
            <a:pPr algn="just"/>
            <a:endParaRPr lang="es-CO" sz="300" dirty="0" smtClean="0">
              <a:solidFill>
                <a:schemeClr val="tx1"/>
              </a:solidFill>
            </a:endParaRPr>
          </a:p>
          <a:p>
            <a:pPr algn="just"/>
            <a:r>
              <a:rPr lang="es-CO" sz="1050" dirty="0">
                <a:solidFill>
                  <a:schemeClr val="tx1"/>
                </a:solidFill>
              </a:rPr>
              <a:t> Estrategia ARPCC en la Producción de Semillas Germinadas. Grupo de Investigación Innovaciones Agroindustriales con Proyección Social, Facultad de Ciencias Agropecuarias, Universidad del Cauca.</a:t>
            </a:r>
          </a:p>
        </p:txBody>
      </p:sp>
      <p:sp>
        <p:nvSpPr>
          <p:cNvPr id="8" name="4 Marcador de texto"/>
          <p:cNvSpPr txBox="1">
            <a:spLocks/>
          </p:cNvSpPr>
          <p:nvPr/>
        </p:nvSpPr>
        <p:spPr>
          <a:xfrm>
            <a:off x="2987825" y="764704"/>
            <a:ext cx="2736302" cy="567754"/>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r>
              <a:rPr lang="es-CO" b="1" dirty="0" smtClean="0">
                <a:solidFill>
                  <a:schemeClr val="tx1"/>
                </a:solidFill>
              </a:rPr>
              <a:t>MARCO LEGAL</a:t>
            </a:r>
            <a:endParaRPr lang="es-CO" b="1" dirty="0">
              <a:solidFill>
                <a:schemeClr val="tx1"/>
              </a:solidFill>
            </a:endParaRPr>
          </a:p>
        </p:txBody>
      </p:sp>
      <p:sp>
        <p:nvSpPr>
          <p:cNvPr id="9" name="5 Marcador de contenido"/>
          <p:cNvSpPr txBox="1">
            <a:spLocks/>
          </p:cNvSpPr>
          <p:nvPr/>
        </p:nvSpPr>
        <p:spPr>
          <a:xfrm>
            <a:off x="5724127" y="3861048"/>
            <a:ext cx="2952327" cy="2016224"/>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4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4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9pPr>
          </a:lstStyle>
          <a:p>
            <a:endParaRPr lang="es-CO" sz="1050" dirty="0"/>
          </a:p>
        </p:txBody>
      </p:sp>
      <p:sp>
        <p:nvSpPr>
          <p:cNvPr id="10" name="5 Marcador de contenido"/>
          <p:cNvSpPr txBox="1">
            <a:spLocks/>
          </p:cNvSpPr>
          <p:nvPr/>
        </p:nvSpPr>
        <p:spPr>
          <a:xfrm>
            <a:off x="5876528" y="1196752"/>
            <a:ext cx="2952327" cy="5328592"/>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4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4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9pPr>
          </a:lstStyle>
          <a:p>
            <a:pPr algn="just"/>
            <a:r>
              <a:rPr lang="es-CO" sz="1050" b="1" dirty="0">
                <a:solidFill>
                  <a:schemeClr val="tx1"/>
                </a:solidFill>
              </a:rPr>
              <a:t>Objetivo General:</a:t>
            </a:r>
            <a:endParaRPr lang="es-CO" sz="1050" dirty="0">
              <a:solidFill>
                <a:schemeClr val="tx1"/>
              </a:solidFill>
            </a:endParaRPr>
          </a:p>
          <a:p>
            <a:pPr algn="just"/>
            <a:r>
              <a:rPr lang="es-CO" sz="1050" dirty="0">
                <a:solidFill>
                  <a:schemeClr val="tx1"/>
                </a:solidFill>
              </a:rPr>
              <a:t>Identificar el estado del arte de los Germinados en la academia del Norte de Santander</a:t>
            </a:r>
            <a:r>
              <a:rPr lang="es-CO" sz="1050" dirty="0" smtClean="0">
                <a:solidFill>
                  <a:schemeClr val="tx1"/>
                </a:solidFill>
              </a:rPr>
              <a:t>.</a:t>
            </a:r>
          </a:p>
          <a:p>
            <a:pPr algn="just"/>
            <a:endParaRPr lang="es-CO" sz="1050" dirty="0">
              <a:solidFill>
                <a:schemeClr val="tx1"/>
              </a:solidFill>
            </a:endParaRPr>
          </a:p>
          <a:p>
            <a:pPr algn="just"/>
            <a:r>
              <a:rPr lang="es-CO" sz="1050" b="1" dirty="0">
                <a:solidFill>
                  <a:schemeClr val="tx1"/>
                </a:solidFill>
              </a:rPr>
              <a:t>Objetivos Específicos:</a:t>
            </a:r>
            <a:endParaRPr lang="es-CO" sz="1050" dirty="0">
              <a:solidFill>
                <a:schemeClr val="tx1"/>
              </a:solidFill>
            </a:endParaRPr>
          </a:p>
          <a:p>
            <a:pPr lvl="0" algn="just"/>
            <a:r>
              <a:rPr lang="es-CO" sz="1050" dirty="0">
                <a:solidFill>
                  <a:schemeClr val="tx1"/>
                </a:solidFill>
              </a:rPr>
              <a:t>Identificar la importancia de los Germinados para el medio ambiente, la nutrición y la </a:t>
            </a:r>
            <a:r>
              <a:rPr lang="es-CO" sz="1050" dirty="0" smtClean="0">
                <a:solidFill>
                  <a:schemeClr val="tx1"/>
                </a:solidFill>
              </a:rPr>
              <a:t>salud.</a:t>
            </a:r>
            <a:endParaRPr lang="es-CO" sz="1050" dirty="0">
              <a:solidFill>
                <a:schemeClr val="tx1"/>
              </a:solidFill>
            </a:endParaRPr>
          </a:p>
          <a:p>
            <a:pPr lvl="0" algn="just"/>
            <a:r>
              <a:rPr lang="es-CO" sz="1050" dirty="0">
                <a:solidFill>
                  <a:schemeClr val="tx1"/>
                </a:solidFill>
              </a:rPr>
              <a:t>Identificar las áreas de las ciencias que se relacionan con los Germinados.</a:t>
            </a:r>
          </a:p>
          <a:p>
            <a:pPr lvl="0" algn="just"/>
            <a:r>
              <a:rPr lang="es-CO" sz="1050" dirty="0">
                <a:solidFill>
                  <a:schemeClr val="tx1"/>
                </a:solidFill>
              </a:rPr>
              <a:t>Identificar en cada una de las áreas de las ciencias los temas de los Germinados que podrían ser motivo de investigación, desarrollo e innovación en el Norte de Santander. </a:t>
            </a:r>
          </a:p>
          <a:p>
            <a:pPr lvl="0" algn="just"/>
            <a:r>
              <a:rPr lang="es-CO" sz="1050" dirty="0">
                <a:solidFill>
                  <a:schemeClr val="tx1"/>
                </a:solidFill>
              </a:rPr>
              <a:t>Identificar los materiales e insumos con los que se cuenta a nivel local.</a:t>
            </a:r>
          </a:p>
          <a:p>
            <a:pPr lvl="0" algn="just"/>
            <a:r>
              <a:rPr lang="es-CO" sz="1050" dirty="0">
                <a:solidFill>
                  <a:schemeClr val="tx1"/>
                </a:solidFill>
              </a:rPr>
              <a:t>Identificar posibles estrategias de divulgación de estos cultivos de interior, en la academia del Departamento.</a:t>
            </a:r>
          </a:p>
          <a:p>
            <a:pPr lvl="0" algn="just"/>
            <a:r>
              <a:rPr lang="es-CO" sz="1050" dirty="0">
                <a:solidFill>
                  <a:schemeClr val="tx1"/>
                </a:solidFill>
              </a:rPr>
              <a:t>Presentar estrategias para la implementación de estos cultivos en el Norte de Santander</a:t>
            </a:r>
            <a:r>
              <a:rPr lang="es-CO" sz="1050" dirty="0" smtClean="0">
                <a:solidFill>
                  <a:schemeClr val="tx1"/>
                </a:solidFill>
              </a:rPr>
              <a:t>.</a:t>
            </a:r>
            <a:endParaRPr lang="es-CO" sz="1050" dirty="0">
              <a:solidFill>
                <a:schemeClr val="tx1"/>
              </a:solidFill>
            </a:endParaRPr>
          </a:p>
        </p:txBody>
      </p:sp>
      <p:sp>
        <p:nvSpPr>
          <p:cNvPr id="11" name="5 Marcador de contenido"/>
          <p:cNvSpPr txBox="1">
            <a:spLocks/>
          </p:cNvSpPr>
          <p:nvPr/>
        </p:nvSpPr>
        <p:spPr>
          <a:xfrm>
            <a:off x="5876528" y="1349152"/>
            <a:ext cx="2952327" cy="2016224"/>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4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4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600" kern="1200">
                <a:solidFill>
                  <a:schemeClr val="tx2"/>
                </a:solidFill>
                <a:latin typeface="+mn-lt"/>
                <a:ea typeface="+mn-ea"/>
                <a:cs typeface="+mn-cs"/>
              </a:defRPr>
            </a:lvl9pPr>
          </a:lstStyle>
          <a:p>
            <a:endParaRPr lang="es-CO" sz="1050" dirty="0"/>
          </a:p>
        </p:txBody>
      </p:sp>
    </p:spTree>
    <p:extLst>
      <p:ext uri="{BB962C8B-B14F-4D97-AF65-F5344CB8AC3E}">
        <p14:creationId xmlns:p14="http://schemas.microsoft.com/office/powerpoint/2010/main" val="85800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down)">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wipe(down)">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wipe(down)">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wipe(down)">
                                      <p:cBhvr>
                                        <p:cTn id="47" dur="500"/>
                                        <p:tgtEl>
                                          <p:spTgt spid="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6">
                                            <p:txEl>
                                              <p:pRg st="6" end="6"/>
                                            </p:txEl>
                                          </p:spTgt>
                                        </p:tgtEl>
                                        <p:attrNameLst>
                                          <p:attrName>style.visibility</p:attrName>
                                        </p:attrNameLst>
                                      </p:cBhvr>
                                      <p:to>
                                        <p:strVal val="visible"/>
                                      </p:to>
                                    </p:set>
                                    <p:animEffect transition="in" filter="wipe(down)">
                                      <p:cBhvr>
                                        <p:cTn id="52" dur="500"/>
                                        <p:tgtEl>
                                          <p:spTgt spid="6">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6">
                                            <p:txEl>
                                              <p:pRg st="8" end="8"/>
                                            </p:txEl>
                                          </p:spTgt>
                                        </p:tgtEl>
                                        <p:attrNameLst>
                                          <p:attrName>style.visibility</p:attrName>
                                        </p:attrNameLst>
                                      </p:cBhvr>
                                      <p:to>
                                        <p:strVal val="visible"/>
                                      </p:to>
                                    </p:set>
                                    <p:animEffect transition="in" filter="wipe(down)">
                                      <p:cBhvr>
                                        <p:cTn id="57" dur="500"/>
                                        <p:tgtEl>
                                          <p:spTgt spid="6">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6">
                                            <p:txEl>
                                              <p:pRg st="10" end="10"/>
                                            </p:txEl>
                                          </p:spTgt>
                                        </p:tgtEl>
                                        <p:attrNameLst>
                                          <p:attrName>style.visibility</p:attrName>
                                        </p:attrNameLst>
                                      </p:cBhvr>
                                      <p:to>
                                        <p:strVal val="visible"/>
                                      </p:to>
                                    </p:set>
                                    <p:animEffect transition="in" filter="wipe(down)">
                                      <p:cBhvr>
                                        <p:cTn id="62" dur="500"/>
                                        <p:tgtEl>
                                          <p:spTgt spid="6">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Effect transition="in" filter="wipe(down)">
                                      <p:cBhvr>
                                        <p:cTn id="67" dur="500"/>
                                        <p:tgtEl>
                                          <p:spTgt spid="5">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10">
                                            <p:txEl>
                                              <p:pRg st="0" end="0"/>
                                            </p:txEl>
                                          </p:spTgt>
                                        </p:tgtEl>
                                        <p:attrNameLst>
                                          <p:attrName>style.visibility</p:attrName>
                                        </p:attrNameLst>
                                      </p:cBhvr>
                                      <p:to>
                                        <p:strVal val="visible"/>
                                      </p:to>
                                    </p:set>
                                    <p:animEffect transition="in" filter="wipe(down)">
                                      <p:cBhvr>
                                        <p:cTn id="72" dur="500"/>
                                        <p:tgtEl>
                                          <p:spTgt spid="10">
                                            <p:txEl>
                                              <p:pRg st="0" end="0"/>
                                            </p:txEl>
                                          </p:spTgt>
                                        </p:tgtEl>
                                      </p:cBhvr>
                                    </p:animEffect>
                                  </p:childTnLst>
                                </p:cTn>
                              </p:par>
                              <p:par>
                                <p:cTn id="73" presetID="22" presetClass="entr" presetSubtype="4" fill="hold" nodeType="withEffect">
                                  <p:stCondLst>
                                    <p:cond delay="0"/>
                                  </p:stCondLst>
                                  <p:childTnLst>
                                    <p:set>
                                      <p:cBhvr>
                                        <p:cTn id="74" dur="1" fill="hold">
                                          <p:stCondLst>
                                            <p:cond delay="0"/>
                                          </p:stCondLst>
                                        </p:cTn>
                                        <p:tgtEl>
                                          <p:spTgt spid="10">
                                            <p:txEl>
                                              <p:pRg st="1" end="1"/>
                                            </p:txEl>
                                          </p:spTgt>
                                        </p:tgtEl>
                                        <p:attrNameLst>
                                          <p:attrName>style.visibility</p:attrName>
                                        </p:attrNameLst>
                                      </p:cBhvr>
                                      <p:to>
                                        <p:strVal val="visible"/>
                                      </p:to>
                                    </p:set>
                                    <p:animEffect transition="in" filter="wipe(down)">
                                      <p:cBhvr>
                                        <p:cTn id="75" dur="500"/>
                                        <p:tgtEl>
                                          <p:spTgt spid="10">
                                            <p:txEl>
                                              <p:pRg st="1" end="1"/>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10">
                                            <p:txEl>
                                              <p:pRg st="3" end="3"/>
                                            </p:txEl>
                                          </p:spTgt>
                                        </p:tgtEl>
                                        <p:attrNameLst>
                                          <p:attrName>style.visibility</p:attrName>
                                        </p:attrNameLst>
                                      </p:cBhvr>
                                      <p:to>
                                        <p:strVal val="visible"/>
                                      </p:to>
                                    </p:set>
                                    <p:animEffect transition="in" filter="wipe(down)">
                                      <p:cBhvr>
                                        <p:cTn id="80" dur="500"/>
                                        <p:tgtEl>
                                          <p:spTgt spid="10">
                                            <p:txEl>
                                              <p:pRg st="3" end="3"/>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10">
                                            <p:txEl>
                                              <p:pRg st="4" end="4"/>
                                            </p:txEl>
                                          </p:spTgt>
                                        </p:tgtEl>
                                        <p:attrNameLst>
                                          <p:attrName>style.visibility</p:attrName>
                                        </p:attrNameLst>
                                      </p:cBhvr>
                                      <p:to>
                                        <p:strVal val="visible"/>
                                      </p:to>
                                    </p:set>
                                    <p:animEffect transition="in" filter="wipe(down)">
                                      <p:cBhvr>
                                        <p:cTn id="85" dur="500"/>
                                        <p:tgtEl>
                                          <p:spTgt spid="10">
                                            <p:txEl>
                                              <p:pRg st="4" end="4"/>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nodeType="clickEffect">
                                  <p:stCondLst>
                                    <p:cond delay="0"/>
                                  </p:stCondLst>
                                  <p:childTnLst>
                                    <p:set>
                                      <p:cBhvr>
                                        <p:cTn id="89" dur="1" fill="hold">
                                          <p:stCondLst>
                                            <p:cond delay="0"/>
                                          </p:stCondLst>
                                        </p:cTn>
                                        <p:tgtEl>
                                          <p:spTgt spid="10">
                                            <p:txEl>
                                              <p:pRg st="5" end="5"/>
                                            </p:txEl>
                                          </p:spTgt>
                                        </p:tgtEl>
                                        <p:attrNameLst>
                                          <p:attrName>style.visibility</p:attrName>
                                        </p:attrNameLst>
                                      </p:cBhvr>
                                      <p:to>
                                        <p:strVal val="visible"/>
                                      </p:to>
                                    </p:set>
                                    <p:animEffect transition="in" filter="wipe(down)">
                                      <p:cBhvr>
                                        <p:cTn id="90" dur="500"/>
                                        <p:tgtEl>
                                          <p:spTgt spid="10">
                                            <p:txEl>
                                              <p:pRg st="5" end="5"/>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nodeType="clickEffect">
                                  <p:stCondLst>
                                    <p:cond delay="0"/>
                                  </p:stCondLst>
                                  <p:childTnLst>
                                    <p:set>
                                      <p:cBhvr>
                                        <p:cTn id="94" dur="1" fill="hold">
                                          <p:stCondLst>
                                            <p:cond delay="0"/>
                                          </p:stCondLst>
                                        </p:cTn>
                                        <p:tgtEl>
                                          <p:spTgt spid="10">
                                            <p:txEl>
                                              <p:pRg st="6" end="6"/>
                                            </p:txEl>
                                          </p:spTgt>
                                        </p:tgtEl>
                                        <p:attrNameLst>
                                          <p:attrName>style.visibility</p:attrName>
                                        </p:attrNameLst>
                                      </p:cBhvr>
                                      <p:to>
                                        <p:strVal val="visible"/>
                                      </p:to>
                                    </p:set>
                                    <p:animEffect transition="in" filter="wipe(down)">
                                      <p:cBhvr>
                                        <p:cTn id="95" dur="500"/>
                                        <p:tgtEl>
                                          <p:spTgt spid="10">
                                            <p:txEl>
                                              <p:pRg st="6" end="6"/>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nodeType="clickEffect">
                                  <p:stCondLst>
                                    <p:cond delay="0"/>
                                  </p:stCondLst>
                                  <p:childTnLst>
                                    <p:set>
                                      <p:cBhvr>
                                        <p:cTn id="99" dur="1" fill="hold">
                                          <p:stCondLst>
                                            <p:cond delay="0"/>
                                          </p:stCondLst>
                                        </p:cTn>
                                        <p:tgtEl>
                                          <p:spTgt spid="10">
                                            <p:txEl>
                                              <p:pRg st="7" end="7"/>
                                            </p:txEl>
                                          </p:spTgt>
                                        </p:tgtEl>
                                        <p:attrNameLst>
                                          <p:attrName>style.visibility</p:attrName>
                                        </p:attrNameLst>
                                      </p:cBhvr>
                                      <p:to>
                                        <p:strVal val="visible"/>
                                      </p:to>
                                    </p:set>
                                    <p:animEffect transition="in" filter="wipe(down)">
                                      <p:cBhvr>
                                        <p:cTn id="100" dur="500"/>
                                        <p:tgtEl>
                                          <p:spTgt spid="10">
                                            <p:txEl>
                                              <p:pRg st="7" end="7"/>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nodeType="clickEffect">
                                  <p:stCondLst>
                                    <p:cond delay="0"/>
                                  </p:stCondLst>
                                  <p:childTnLst>
                                    <p:set>
                                      <p:cBhvr>
                                        <p:cTn id="104" dur="1" fill="hold">
                                          <p:stCondLst>
                                            <p:cond delay="0"/>
                                          </p:stCondLst>
                                        </p:cTn>
                                        <p:tgtEl>
                                          <p:spTgt spid="10">
                                            <p:txEl>
                                              <p:pRg st="8" end="8"/>
                                            </p:txEl>
                                          </p:spTgt>
                                        </p:tgtEl>
                                        <p:attrNameLst>
                                          <p:attrName>style.visibility</p:attrName>
                                        </p:attrNameLst>
                                      </p:cBhvr>
                                      <p:to>
                                        <p:strVal val="visible"/>
                                      </p:to>
                                    </p:set>
                                    <p:animEffect transition="in" filter="wipe(down)">
                                      <p:cBhvr>
                                        <p:cTn id="105" dur="500"/>
                                        <p:tgtEl>
                                          <p:spTgt spid="10">
                                            <p:txEl>
                                              <p:pRg st="8" end="8"/>
                                            </p:txEl>
                                          </p:spTgt>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nodeType="clickEffect">
                                  <p:stCondLst>
                                    <p:cond delay="0"/>
                                  </p:stCondLst>
                                  <p:childTnLst>
                                    <p:set>
                                      <p:cBhvr>
                                        <p:cTn id="109" dur="1" fill="hold">
                                          <p:stCondLst>
                                            <p:cond delay="0"/>
                                          </p:stCondLst>
                                        </p:cTn>
                                        <p:tgtEl>
                                          <p:spTgt spid="10">
                                            <p:txEl>
                                              <p:pRg st="9" end="9"/>
                                            </p:txEl>
                                          </p:spTgt>
                                        </p:tgtEl>
                                        <p:attrNameLst>
                                          <p:attrName>style.visibility</p:attrName>
                                        </p:attrNameLst>
                                      </p:cBhvr>
                                      <p:to>
                                        <p:strVal val="visible"/>
                                      </p:to>
                                    </p:set>
                                    <p:animEffect transition="in" filter="wipe(down)">
                                      <p:cBhvr>
                                        <p:cTn id="110" dur="5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build="p"/>
      <p:bldP spid="5" grpId="0" build="p"/>
      <p:bldP spid="6" grpId="0" build="p"/>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8856538" cy="6093296"/>
          </a:xfrm>
        </p:spPr>
        <p:txBody>
          <a:bodyPr>
            <a:normAutofit lnSpcReduction="10000"/>
          </a:bodyPr>
          <a:lstStyle/>
          <a:p>
            <a:pPr algn="just"/>
            <a:endParaRPr lang="es-CO" sz="2000" b="1" dirty="0" smtClean="0">
              <a:solidFill>
                <a:schemeClr val="tx1"/>
              </a:solidFill>
            </a:endParaRPr>
          </a:p>
          <a:p>
            <a:pPr marL="0" indent="0" algn="ctr">
              <a:buNone/>
            </a:pPr>
            <a:r>
              <a:rPr lang="es-CO" sz="2000" b="1" dirty="0" smtClean="0">
                <a:solidFill>
                  <a:schemeClr val="tx1"/>
                </a:solidFill>
              </a:rPr>
              <a:t>CONCLUSIONES</a:t>
            </a:r>
          </a:p>
          <a:p>
            <a:pPr algn="just"/>
            <a:r>
              <a:rPr lang="es-CO" sz="2000" dirty="0">
                <a:solidFill>
                  <a:schemeClr val="tx1"/>
                </a:solidFill>
              </a:rPr>
              <a:t>Los Germinados cubren en el ser humano requerimientos nutricionales al tiempo que equilibran el cuerpo proporcionando </a:t>
            </a:r>
            <a:r>
              <a:rPr lang="es-CO" sz="2000" dirty="0" smtClean="0">
                <a:solidFill>
                  <a:schemeClr val="tx1"/>
                </a:solidFill>
              </a:rPr>
              <a:t>salud.</a:t>
            </a:r>
          </a:p>
          <a:p>
            <a:pPr marL="0" indent="0" algn="just">
              <a:buNone/>
            </a:pPr>
            <a:endParaRPr lang="es-CO" sz="2000" dirty="0" smtClean="0">
              <a:solidFill>
                <a:schemeClr val="tx1"/>
              </a:solidFill>
            </a:endParaRPr>
          </a:p>
          <a:p>
            <a:pPr algn="just"/>
            <a:r>
              <a:rPr lang="es-CO" sz="2000" dirty="0">
                <a:solidFill>
                  <a:schemeClr val="tx1"/>
                </a:solidFill>
              </a:rPr>
              <a:t>Las ciencias tienen un papel muy importante en el desarrollo social, sobre todo en cuanto a los Germinados se refiere, porque con base en los resultados de las investigaciones ya realizadas y las que pueden realizarse a nivel regional, puede encaminarse con fundamento, al cambio en la manera en que las comunidades deben alimentarse y sanarse, para el desarrollo social e integral.</a:t>
            </a:r>
          </a:p>
          <a:p>
            <a:pPr algn="just"/>
            <a:endParaRPr lang="es-CO" sz="2000" dirty="0" smtClean="0">
              <a:solidFill>
                <a:schemeClr val="tx1"/>
              </a:solidFill>
            </a:endParaRPr>
          </a:p>
          <a:p>
            <a:pPr algn="just"/>
            <a:r>
              <a:rPr lang="es-CO" sz="2000" dirty="0" smtClean="0">
                <a:solidFill>
                  <a:schemeClr val="tx1"/>
                </a:solidFill>
              </a:rPr>
              <a:t>La </a:t>
            </a:r>
            <a:r>
              <a:rPr lang="es-CO" sz="2000" dirty="0">
                <a:solidFill>
                  <a:schemeClr val="tx1"/>
                </a:solidFill>
              </a:rPr>
              <a:t>implementación de los Germinados es un proceso que requiere, como todo nuevo proceso, socialización, lo demás se va dando de manera sencilla porque son alimentos que en poco tiempo muestran sus beneficios, y la manera de cultivarlos es </a:t>
            </a:r>
            <a:r>
              <a:rPr lang="es-CO" sz="2000" dirty="0" smtClean="0">
                <a:solidFill>
                  <a:schemeClr val="tx1"/>
                </a:solidFill>
              </a:rPr>
              <a:t>elemental.</a:t>
            </a:r>
          </a:p>
          <a:p>
            <a:pPr algn="just"/>
            <a:endParaRPr lang="es-CO" sz="2000" dirty="0" smtClean="0">
              <a:solidFill>
                <a:schemeClr val="tx1"/>
              </a:solidFill>
            </a:endParaRPr>
          </a:p>
          <a:p>
            <a:pPr algn="just"/>
            <a:r>
              <a:rPr lang="es-CO" sz="2000" dirty="0" smtClean="0">
                <a:solidFill>
                  <a:schemeClr val="tx1"/>
                </a:solidFill>
              </a:rPr>
              <a:t>Son </a:t>
            </a:r>
            <a:r>
              <a:rPr lang="es-CO" sz="2000" dirty="0">
                <a:solidFill>
                  <a:schemeClr val="tx1"/>
                </a:solidFill>
              </a:rPr>
              <a:t>también los Germinados una alternativa importante y novedosa para la “Prevención y atención de desastres”.</a:t>
            </a:r>
            <a:endParaRPr lang="es-CO" sz="2000"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spTree>
    <p:extLst>
      <p:ext uri="{BB962C8B-B14F-4D97-AF65-F5344CB8AC3E}">
        <p14:creationId xmlns:p14="http://schemas.microsoft.com/office/powerpoint/2010/main" val="160567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wipe(down)">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wipe(down)">
                                      <p:cBhvr>
                                        <p:cTn id="12" dur="500"/>
                                        <p:tgtEl>
                                          <p:spTgt spid="6">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wipe(down)">
                                      <p:cBhvr>
                                        <p:cTn id="17" dur="500"/>
                                        <p:tgtEl>
                                          <p:spTgt spid="6">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wipe(down)">
                                      <p:cBhvr>
                                        <p:cTn id="22"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9144000" cy="576064"/>
          </a:xfrm>
        </p:spPr>
        <p:txBody>
          <a:bodyPr>
            <a:normAutofit/>
          </a:bodyPr>
          <a:lstStyle/>
          <a:p>
            <a:pPr marL="0" indent="0"/>
            <a:r>
              <a:rPr lang="es-CO" sz="1400" b="1" i="1" dirty="0"/>
              <a:t>FASE II  MANUAL TÉCNICO DE LOS GERMINADOS: Procesos de producción y aplicaciones en la alimentación y la salud</a:t>
            </a:r>
            <a:endParaRPr lang="es-CO" sz="1200" b="1" i="1" dirty="0">
              <a:solidFill>
                <a:schemeClr val="tx2"/>
              </a:solidFill>
            </a:endParaRPr>
          </a:p>
        </p:txBody>
      </p:sp>
      <p:sp>
        <p:nvSpPr>
          <p:cNvPr id="6" name="5 Marcador de contenido"/>
          <p:cNvSpPr>
            <a:spLocks noGrp="1"/>
          </p:cNvSpPr>
          <p:nvPr>
            <p:ph sz="half" idx="4294967295"/>
          </p:nvPr>
        </p:nvSpPr>
        <p:spPr>
          <a:xfrm>
            <a:off x="107950" y="764704"/>
            <a:ext cx="8856538" cy="6093296"/>
          </a:xfrm>
        </p:spPr>
        <p:txBody>
          <a:bodyPr>
            <a:normAutofit lnSpcReduction="10000"/>
          </a:bodyPr>
          <a:lstStyle/>
          <a:p>
            <a:pPr algn="just"/>
            <a:endParaRPr lang="es-CO" sz="2000" b="1" dirty="0" smtClean="0">
              <a:solidFill>
                <a:schemeClr val="tx1"/>
              </a:solidFill>
            </a:endParaRPr>
          </a:p>
          <a:p>
            <a:pPr marL="0" indent="0" algn="ctr">
              <a:buNone/>
            </a:pPr>
            <a:r>
              <a:rPr lang="es-CO" sz="2000" b="1" dirty="0" smtClean="0">
                <a:solidFill>
                  <a:schemeClr val="tx1"/>
                </a:solidFill>
              </a:rPr>
              <a:t>RECOMENDACIONES</a:t>
            </a:r>
          </a:p>
          <a:p>
            <a:pPr algn="just"/>
            <a:endParaRPr lang="es-CO" sz="2000" dirty="0" smtClean="0">
              <a:solidFill>
                <a:schemeClr val="tx1"/>
              </a:solidFill>
            </a:endParaRPr>
          </a:p>
          <a:p>
            <a:pPr algn="just"/>
            <a:endParaRPr lang="es-CO" sz="2000" dirty="0">
              <a:solidFill>
                <a:schemeClr val="tx1"/>
              </a:solidFill>
            </a:endParaRPr>
          </a:p>
          <a:p>
            <a:pPr algn="just"/>
            <a:endParaRPr lang="es-CO" sz="2000" dirty="0" smtClean="0">
              <a:solidFill>
                <a:schemeClr val="tx1"/>
              </a:solidFill>
            </a:endParaRPr>
          </a:p>
          <a:p>
            <a:pPr algn="just"/>
            <a:endParaRPr lang="es-CO" sz="2000" dirty="0">
              <a:solidFill>
                <a:schemeClr val="tx1"/>
              </a:solidFill>
            </a:endParaRPr>
          </a:p>
          <a:p>
            <a:pPr algn="just"/>
            <a:r>
              <a:rPr lang="es-CO" sz="2000" dirty="0" smtClean="0">
                <a:solidFill>
                  <a:schemeClr val="tx1"/>
                </a:solidFill>
              </a:rPr>
              <a:t>La investigación en el campo de la salud se facilita porque los Germinados son alimento.</a:t>
            </a:r>
          </a:p>
          <a:p>
            <a:pPr algn="just"/>
            <a:r>
              <a:rPr lang="es-CO" sz="2000" dirty="0">
                <a:solidFill>
                  <a:schemeClr val="tx1"/>
                </a:solidFill>
              </a:rPr>
              <a:t>M</a:t>
            </a:r>
            <a:r>
              <a:rPr lang="es-CO" sz="2000" dirty="0" smtClean="0">
                <a:solidFill>
                  <a:schemeClr val="tx1"/>
                </a:solidFill>
              </a:rPr>
              <a:t>aneras </a:t>
            </a:r>
            <a:r>
              <a:rPr lang="es-CO" sz="2000" dirty="0">
                <a:solidFill>
                  <a:schemeClr val="tx1"/>
                </a:solidFill>
              </a:rPr>
              <a:t>cómo pueden ser abordados los Germinados en la investigación dentro del área de la nutrición y la salud en las comunidades:</a:t>
            </a:r>
          </a:p>
          <a:p>
            <a:pPr lvl="1" algn="just"/>
            <a:r>
              <a:rPr lang="es-CO" sz="1800" dirty="0" smtClean="0">
                <a:solidFill>
                  <a:schemeClr val="tx1"/>
                </a:solidFill>
              </a:rPr>
              <a:t>La sociología = </a:t>
            </a:r>
            <a:r>
              <a:rPr lang="es-CO" sz="1800" dirty="0">
                <a:solidFill>
                  <a:schemeClr val="tx1"/>
                </a:solidFill>
              </a:rPr>
              <a:t>comunidad </a:t>
            </a:r>
            <a:r>
              <a:rPr lang="es-CO" sz="1800" dirty="0" smtClean="0">
                <a:solidFill>
                  <a:schemeClr val="tx1"/>
                </a:solidFill>
              </a:rPr>
              <a:t>vulnerable = Producir en </a:t>
            </a:r>
            <a:r>
              <a:rPr lang="es-CO" sz="1800" dirty="0">
                <a:solidFill>
                  <a:schemeClr val="tx1"/>
                </a:solidFill>
              </a:rPr>
              <a:t>cada uno de los hogares, o en un lugar </a:t>
            </a:r>
            <a:r>
              <a:rPr lang="es-CO" sz="1800" dirty="0" smtClean="0">
                <a:solidFill>
                  <a:schemeClr val="tx1"/>
                </a:solidFill>
              </a:rPr>
              <a:t>comunitario = El grupo de investigadores también produce = </a:t>
            </a:r>
            <a:r>
              <a:rPr lang="es-CO" sz="1800" dirty="0">
                <a:solidFill>
                  <a:schemeClr val="tx1"/>
                </a:solidFill>
              </a:rPr>
              <a:t>ensaladas, en sándwiches y </a:t>
            </a:r>
            <a:r>
              <a:rPr lang="es-CO" sz="1800" dirty="0" smtClean="0">
                <a:solidFill>
                  <a:schemeClr val="tx1"/>
                </a:solidFill>
              </a:rPr>
              <a:t>batidos + fruta criolla + 1 onza de clorofila (de 2 a 6 onzas en cáncer y enfermedades degenerativas).</a:t>
            </a:r>
          </a:p>
          <a:p>
            <a:pPr lvl="1" algn="just"/>
            <a:r>
              <a:rPr lang="es-CO" sz="1800" dirty="0" smtClean="0">
                <a:solidFill>
                  <a:schemeClr val="tx1"/>
                </a:solidFill>
              </a:rPr>
              <a:t>Hogares y conocidos de integrantes del grupo de investigación.</a:t>
            </a:r>
          </a:p>
          <a:p>
            <a:pPr lvl="1" algn="just"/>
            <a:r>
              <a:rPr lang="es-CO" sz="1800" dirty="0" smtClean="0">
                <a:solidFill>
                  <a:schemeClr val="tx1"/>
                </a:solidFill>
              </a:rPr>
              <a:t>En clínicas de reposo o en clínicas de enfermos mentales.</a:t>
            </a:r>
          </a:p>
          <a:p>
            <a:pPr algn="just"/>
            <a:r>
              <a:rPr lang="es-CO" sz="2000" dirty="0" smtClean="0">
                <a:solidFill>
                  <a:schemeClr val="tx1"/>
                </a:solidFill>
              </a:rPr>
              <a:t>RESULTADOS EN UN MES O TRES MESES.</a:t>
            </a:r>
          </a:p>
          <a:p>
            <a:pPr marL="0" indent="0" algn="ctr">
              <a:buNone/>
            </a:pPr>
            <a:r>
              <a:rPr lang="es-CO" b="1" dirty="0" smtClean="0">
                <a:solidFill>
                  <a:schemeClr val="tx1"/>
                </a:solidFill>
              </a:rPr>
              <a:t>INTERDISCIPINARIEDAD</a:t>
            </a:r>
            <a:r>
              <a:rPr lang="es-CO" sz="2000" dirty="0" smtClean="0">
                <a:solidFill>
                  <a:schemeClr val="tx1"/>
                </a:solidFill>
              </a:rPr>
              <a:t> </a:t>
            </a:r>
          </a:p>
          <a:p>
            <a:pPr algn="just"/>
            <a:endParaRPr lang="es-CO" sz="2000" dirty="0" smtClean="0">
              <a:solidFill>
                <a:schemeClr val="tx1"/>
              </a:solidFill>
            </a:endParaRP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graphicFrame>
        <p:nvGraphicFramePr>
          <p:cNvPr id="5" name="4 Diagrama"/>
          <p:cNvGraphicFramePr/>
          <p:nvPr>
            <p:extLst>
              <p:ext uri="{D42A27DB-BD31-4B8C-83A1-F6EECF244321}">
                <p14:modId xmlns:p14="http://schemas.microsoft.com/office/powerpoint/2010/main" val="4212871891"/>
              </p:ext>
            </p:extLst>
          </p:nvPr>
        </p:nvGraphicFramePr>
        <p:xfrm>
          <a:off x="1763688" y="1582573"/>
          <a:ext cx="5486400" cy="10839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88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6" end="6"/>
                                            </p:txEl>
                                          </p:spTgt>
                                        </p:tgtEl>
                                        <p:attrNameLst>
                                          <p:attrName>style.visibility</p:attrName>
                                        </p:attrNameLst>
                                      </p:cBhvr>
                                      <p:to>
                                        <p:strVal val="visible"/>
                                      </p:to>
                                    </p:set>
                                    <p:animEffect transition="in" filter="wipe(down)">
                                      <p:cBhvr>
                                        <p:cTn id="12" dur="500"/>
                                        <p:tgtEl>
                                          <p:spTgt spid="6">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7" end="7"/>
                                            </p:txEl>
                                          </p:spTgt>
                                        </p:tgtEl>
                                        <p:attrNameLst>
                                          <p:attrName>style.visibility</p:attrName>
                                        </p:attrNameLst>
                                      </p:cBhvr>
                                      <p:to>
                                        <p:strVal val="visible"/>
                                      </p:to>
                                    </p:set>
                                    <p:animEffect transition="in" filter="wipe(down)">
                                      <p:cBhvr>
                                        <p:cTn id="17" dur="500"/>
                                        <p:tgtEl>
                                          <p:spTgt spid="6">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wipe(down)">
                                      <p:cBhvr>
                                        <p:cTn id="22" dur="500"/>
                                        <p:tgtEl>
                                          <p:spTgt spid="6">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animEffect transition="in" filter="wipe(down)">
                                      <p:cBhvr>
                                        <p:cTn id="27" dur="500"/>
                                        <p:tgtEl>
                                          <p:spTgt spid="6">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10" end="10"/>
                                            </p:txEl>
                                          </p:spTgt>
                                        </p:tgtEl>
                                        <p:attrNameLst>
                                          <p:attrName>style.visibility</p:attrName>
                                        </p:attrNameLst>
                                      </p:cBhvr>
                                      <p:to>
                                        <p:strVal val="visible"/>
                                      </p:to>
                                    </p:set>
                                    <p:animEffect transition="in" filter="wipe(down)">
                                      <p:cBhvr>
                                        <p:cTn id="32" dur="500"/>
                                        <p:tgtEl>
                                          <p:spTgt spid="6">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1" end="11"/>
                                            </p:txEl>
                                          </p:spTgt>
                                        </p:tgtEl>
                                        <p:attrNameLst>
                                          <p:attrName>style.visibility</p:attrName>
                                        </p:attrNameLst>
                                      </p:cBhvr>
                                      <p:to>
                                        <p:strVal val="visible"/>
                                      </p:to>
                                    </p:set>
                                    <p:animEffect transition="in" filter="wipe(down)">
                                      <p:cBhvr>
                                        <p:cTn id="37"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9512" y="980728"/>
            <a:ext cx="8856984" cy="5760640"/>
          </a:xfrm>
        </p:spPr>
        <p:txBody>
          <a:bodyPr>
            <a:normAutofit/>
          </a:bodyPr>
          <a:lstStyle/>
          <a:p>
            <a:pPr algn="ctr"/>
            <a:endParaRPr lang="es-CO" sz="2600" dirty="0" smtClean="0"/>
          </a:p>
          <a:p>
            <a:pPr algn="ctr"/>
            <a:endParaRPr lang="es-CO" sz="2600" dirty="0"/>
          </a:p>
          <a:p>
            <a:pPr algn="ctr"/>
            <a:endParaRPr lang="es-CO" sz="2600" dirty="0" smtClean="0"/>
          </a:p>
          <a:p>
            <a:pPr marL="0" indent="0" algn="ctr">
              <a:buNone/>
            </a:pPr>
            <a:endParaRPr lang="es-CO" sz="2600" dirty="0"/>
          </a:p>
          <a:p>
            <a:pPr algn="ctr"/>
            <a:endParaRPr lang="es-CO" sz="2600" dirty="0" smtClean="0"/>
          </a:p>
          <a:p>
            <a:pPr marL="0" indent="0" algn="ctr">
              <a:buNone/>
            </a:pPr>
            <a:r>
              <a:rPr lang="es-CO" sz="3200" b="1" dirty="0" smtClean="0">
                <a:solidFill>
                  <a:schemeClr val="tx1"/>
                </a:solidFill>
              </a:rPr>
              <a:t>FASE III</a:t>
            </a:r>
          </a:p>
          <a:p>
            <a:pPr marL="0" indent="0" algn="ctr">
              <a:buNone/>
            </a:pPr>
            <a:r>
              <a:rPr lang="es-CO" sz="2800" b="1" dirty="0" smtClean="0">
                <a:solidFill>
                  <a:schemeClr val="tx1"/>
                </a:solidFill>
              </a:rPr>
              <a:t>CONVOCAR Y SOCIALIZAR </a:t>
            </a:r>
          </a:p>
          <a:p>
            <a:pPr marL="0" indent="0" algn="ctr">
              <a:buNone/>
            </a:pPr>
            <a:r>
              <a:rPr lang="es-CO" sz="2800" b="1" dirty="0" smtClean="0">
                <a:solidFill>
                  <a:schemeClr val="tx1"/>
                </a:solidFill>
              </a:rPr>
              <a:t>EL MANUAL TÉCNICO</a:t>
            </a:r>
          </a:p>
          <a:p>
            <a:pPr marL="0" indent="0" algn="ctr">
              <a:buNone/>
            </a:pPr>
            <a:endParaRPr lang="es-CO" sz="2600" dirty="0"/>
          </a:p>
        </p:txBody>
      </p:sp>
      <p:sp>
        <p:nvSpPr>
          <p:cNvPr id="3" name="2 Título"/>
          <p:cNvSpPr>
            <a:spLocks noGrp="1"/>
          </p:cNvSpPr>
          <p:nvPr>
            <p:ph type="title"/>
          </p:nvPr>
        </p:nvSpPr>
        <p:spPr>
          <a:xfrm>
            <a:off x="467544" y="260648"/>
            <a:ext cx="8229600" cy="576064"/>
          </a:xfrm>
        </p:spPr>
        <p:txBody>
          <a:bodyPr>
            <a:normAutofit/>
          </a:bodyPr>
          <a:lstStyle/>
          <a:p>
            <a:endParaRPr lang="es-CO" sz="2200" b="1" dirty="0">
              <a:solidFill>
                <a:schemeClr val="tx2"/>
              </a:solidFill>
            </a:endParaRPr>
          </a:p>
        </p:txBody>
      </p:sp>
    </p:spTree>
    <p:extLst>
      <p:ext uri="{BB962C8B-B14F-4D97-AF65-F5344CB8AC3E}">
        <p14:creationId xmlns:p14="http://schemas.microsoft.com/office/powerpoint/2010/main" val="207740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wipe(down)">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wipe(down)">
                                      <p:cBhvr>
                                        <p:cTn id="12" dur="500"/>
                                        <p:tgtEl>
                                          <p:spTgt spid="2">
                                            <p:txEl>
                                              <p:pRg st="6" end="6"/>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Effect transition="in" filter="wipe(down)">
                                      <p:cBhvr>
                                        <p:cTn id="15"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9297" y="1124744"/>
            <a:ext cx="8705191" cy="5616624"/>
          </a:xfrm>
        </p:spPr>
        <p:txBody>
          <a:bodyPr>
            <a:normAutofit fontScale="77500" lnSpcReduction="20000"/>
          </a:bodyPr>
          <a:lstStyle/>
          <a:p>
            <a:pPr marL="0" indent="0" algn="just">
              <a:buNone/>
            </a:pPr>
            <a:r>
              <a:rPr lang="es-CO" sz="2800" dirty="0" smtClean="0">
                <a:solidFill>
                  <a:schemeClr val="tx1"/>
                </a:solidFill>
              </a:rPr>
              <a:t>El producto de este proyecto, que es el Manual técnico acerca de los Germinados en sus principales aspectos (Producción y aplicaciones en la nutrición y la salud), permite al ser socializado con la academia y las entidades estatales, servir como marco de referencia en investigación, innovación y desarrollo. También puede ser socializado globalmente y que cumpla con nuevos objetivos: </a:t>
            </a:r>
          </a:p>
          <a:p>
            <a:pPr marL="0" indent="0" algn="just">
              <a:buNone/>
            </a:pPr>
            <a:endParaRPr lang="es-CO" sz="2800" dirty="0" smtClean="0">
              <a:solidFill>
                <a:schemeClr val="tx1"/>
              </a:solidFill>
            </a:endParaRPr>
          </a:p>
          <a:p>
            <a:pPr algn="just"/>
            <a:r>
              <a:rPr lang="es-CO" sz="2800" b="1" dirty="0" smtClean="0">
                <a:solidFill>
                  <a:schemeClr val="tx1"/>
                </a:solidFill>
              </a:rPr>
              <a:t>Darlo a conocer en organizaciones como </a:t>
            </a:r>
            <a:r>
              <a:rPr lang="es-CO" sz="2800" b="1" dirty="0">
                <a:solidFill>
                  <a:schemeClr val="tx1"/>
                </a:solidFill>
              </a:rPr>
              <a:t>la FAO </a:t>
            </a:r>
            <a:r>
              <a:rPr lang="es-CO" sz="2800" b="1" dirty="0" smtClean="0">
                <a:solidFill>
                  <a:schemeClr val="tx1"/>
                </a:solidFill>
              </a:rPr>
              <a:t>(Organización </a:t>
            </a:r>
            <a:r>
              <a:rPr lang="es-CO" sz="2800" b="1" dirty="0">
                <a:solidFill>
                  <a:schemeClr val="tx1"/>
                </a:solidFill>
              </a:rPr>
              <a:t>de las Naciones Unidas para la Agricultura y la </a:t>
            </a:r>
            <a:r>
              <a:rPr lang="es-CO" sz="2800" b="1" dirty="0" smtClean="0">
                <a:solidFill>
                  <a:schemeClr val="tx1"/>
                </a:solidFill>
              </a:rPr>
              <a:t>Alimentación) Programa </a:t>
            </a:r>
            <a:r>
              <a:rPr lang="es-CO" sz="2800" b="1" dirty="0">
                <a:solidFill>
                  <a:schemeClr val="tx1"/>
                </a:solidFill>
              </a:rPr>
              <a:t>Mundial de </a:t>
            </a:r>
            <a:r>
              <a:rPr lang="es-CO" sz="2800" b="1" dirty="0" smtClean="0">
                <a:solidFill>
                  <a:schemeClr val="tx1"/>
                </a:solidFill>
              </a:rPr>
              <a:t>Alimentos (PMA), </a:t>
            </a:r>
            <a:r>
              <a:rPr lang="es-CO" sz="2800" b="1" dirty="0">
                <a:solidFill>
                  <a:schemeClr val="tx1"/>
                </a:solidFill>
              </a:rPr>
              <a:t>El Comité Internacional de la Cruz Roja (CICR) </a:t>
            </a:r>
            <a:r>
              <a:rPr lang="es-CO" sz="2800" b="1" dirty="0" smtClean="0">
                <a:solidFill>
                  <a:schemeClr val="tx1"/>
                </a:solidFill>
              </a:rPr>
              <a:t>etc.</a:t>
            </a:r>
          </a:p>
          <a:p>
            <a:pPr algn="just"/>
            <a:endParaRPr lang="es-CO" sz="2800" b="1" dirty="0" smtClean="0">
              <a:solidFill>
                <a:schemeClr val="tx1"/>
              </a:solidFill>
            </a:endParaRPr>
          </a:p>
          <a:p>
            <a:pPr algn="just"/>
            <a:r>
              <a:rPr lang="es-CO" sz="2800" b="1" dirty="0" smtClean="0">
                <a:solidFill>
                  <a:schemeClr val="tx1"/>
                </a:solidFill>
              </a:rPr>
              <a:t>Abrir nuevas oportunidades en el campo profesional como asesora en grupos de investigación y/o como asesora en las entidades que acepten el reto de hacer de los GERMINADOS una opción para el desarrollo de las regiones.</a:t>
            </a:r>
          </a:p>
          <a:p>
            <a:pPr marL="0" indent="0" algn="just">
              <a:buNone/>
            </a:pPr>
            <a:endParaRPr lang="es-CO" sz="2800" b="1" dirty="0" smtClean="0">
              <a:solidFill>
                <a:schemeClr val="tx1"/>
              </a:solidFill>
            </a:endParaRPr>
          </a:p>
          <a:p>
            <a:pPr algn="just"/>
            <a:r>
              <a:rPr lang="es-CO" sz="2800" b="1" dirty="0">
                <a:solidFill>
                  <a:schemeClr val="tx1"/>
                </a:solidFill>
              </a:rPr>
              <a:t>Dejar a través de este libro, un legado para la humanidad</a:t>
            </a:r>
            <a:r>
              <a:rPr lang="es-CO" sz="2800" b="1" dirty="0" smtClean="0">
                <a:solidFill>
                  <a:schemeClr val="tx1"/>
                </a:solidFill>
              </a:rPr>
              <a:t>.</a:t>
            </a:r>
            <a:endParaRPr lang="es-CO" sz="2800" b="1" dirty="0">
              <a:solidFill>
                <a:schemeClr val="tx1"/>
              </a:solidFill>
            </a:endParaRPr>
          </a:p>
        </p:txBody>
      </p:sp>
      <p:sp>
        <p:nvSpPr>
          <p:cNvPr id="3" name="2 Título"/>
          <p:cNvSpPr>
            <a:spLocks noGrp="1"/>
          </p:cNvSpPr>
          <p:nvPr>
            <p:ph type="title"/>
          </p:nvPr>
        </p:nvSpPr>
        <p:spPr>
          <a:xfrm>
            <a:off x="467544" y="260648"/>
            <a:ext cx="8229600" cy="504056"/>
          </a:xfrm>
        </p:spPr>
        <p:txBody>
          <a:bodyPr>
            <a:normAutofit/>
          </a:bodyPr>
          <a:lstStyle/>
          <a:p>
            <a:pPr marL="0" indent="0"/>
            <a:r>
              <a:rPr lang="es-CO" sz="1400" b="1" dirty="0" smtClean="0"/>
              <a:t>FASE III CONVOCAR </a:t>
            </a:r>
            <a:r>
              <a:rPr lang="es-CO" sz="1400" b="1" dirty="0"/>
              <a:t>Y SOCIALIZAR </a:t>
            </a:r>
            <a:r>
              <a:rPr lang="es-CO" sz="1400" b="1" dirty="0" smtClean="0"/>
              <a:t>EL </a:t>
            </a:r>
            <a:r>
              <a:rPr lang="es-CO" sz="1400" b="1" dirty="0"/>
              <a:t>MANUAL </a:t>
            </a:r>
            <a:r>
              <a:rPr lang="es-CO" sz="1400" b="1" dirty="0" smtClean="0"/>
              <a:t>TÉCNICO</a:t>
            </a:r>
            <a:endParaRPr lang="es-CO" sz="1400" b="1" dirty="0">
              <a:solidFill>
                <a:schemeClr val="tx2"/>
              </a:solidFill>
            </a:endParaRPr>
          </a:p>
        </p:txBody>
      </p:sp>
    </p:spTree>
    <p:extLst>
      <p:ext uri="{BB962C8B-B14F-4D97-AF65-F5344CB8AC3E}">
        <p14:creationId xmlns:p14="http://schemas.microsoft.com/office/powerpoint/2010/main" val="129639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wipe(down)">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wipe(down)">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wipe(down)">
                                      <p:cBhvr>
                                        <p:cTn id="1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260648"/>
            <a:ext cx="8229600" cy="576064"/>
          </a:xfrm>
        </p:spPr>
        <p:txBody>
          <a:bodyPr>
            <a:normAutofit/>
          </a:bodyPr>
          <a:lstStyle/>
          <a:p>
            <a:pPr marL="0" indent="0"/>
            <a:endParaRPr lang="es-CO" sz="1200" b="1" i="1" dirty="0">
              <a:solidFill>
                <a:schemeClr val="tx2"/>
              </a:solidFill>
            </a:endParaRPr>
          </a:p>
        </p:txBody>
      </p:sp>
      <p:sp>
        <p:nvSpPr>
          <p:cNvPr id="6" name="5 Marcador de contenido"/>
          <p:cNvSpPr>
            <a:spLocks noGrp="1"/>
          </p:cNvSpPr>
          <p:nvPr>
            <p:ph sz="half" idx="4294967295"/>
          </p:nvPr>
        </p:nvSpPr>
        <p:spPr>
          <a:xfrm>
            <a:off x="107950" y="764704"/>
            <a:ext cx="8856538" cy="6093296"/>
          </a:xfrm>
        </p:spPr>
        <p:txBody>
          <a:bodyPr>
            <a:normAutofit/>
          </a:bodyPr>
          <a:lstStyle/>
          <a:p>
            <a:pPr algn="just"/>
            <a:endParaRPr lang="es-CO" sz="2000" b="1" dirty="0" smtClean="0">
              <a:solidFill>
                <a:schemeClr val="tx1"/>
              </a:solidFill>
            </a:endParaRPr>
          </a:p>
          <a:p>
            <a:pPr algn="just"/>
            <a:endParaRPr lang="es-CO" sz="2000" dirty="0" smtClean="0">
              <a:solidFill>
                <a:schemeClr val="tx1"/>
              </a:solidFill>
            </a:endParaRPr>
          </a:p>
          <a:p>
            <a:pPr algn="just"/>
            <a:endParaRPr lang="es-CO" sz="2000" dirty="0">
              <a:solidFill>
                <a:schemeClr val="tx1"/>
              </a:solidFill>
            </a:endParaRPr>
          </a:p>
          <a:p>
            <a:pPr algn="just"/>
            <a:endParaRPr lang="es-CO" sz="2000" dirty="0" smtClean="0">
              <a:solidFill>
                <a:schemeClr val="tx1"/>
              </a:solidFill>
            </a:endParaRPr>
          </a:p>
          <a:p>
            <a:pPr marL="0" indent="0" algn="just">
              <a:buNone/>
            </a:pPr>
            <a:endParaRPr lang="es-CO" sz="2000" dirty="0">
              <a:solidFill>
                <a:schemeClr val="tx1"/>
              </a:solidFill>
            </a:endParaRPr>
          </a:p>
          <a:p>
            <a:pPr algn="just"/>
            <a:endParaRPr lang="es-CO" sz="2000" dirty="0" smtClean="0">
              <a:solidFill>
                <a:schemeClr val="tx1"/>
              </a:solidFill>
            </a:endParaRPr>
          </a:p>
          <a:p>
            <a:pPr algn="just"/>
            <a:endParaRPr lang="es-CO" sz="2000" dirty="0">
              <a:solidFill>
                <a:schemeClr val="tx1"/>
              </a:solidFill>
            </a:endParaRPr>
          </a:p>
          <a:p>
            <a:pPr marL="0" indent="0" algn="ctr">
              <a:buNone/>
            </a:pPr>
            <a:r>
              <a:rPr lang="es-CO" sz="3600" b="1" dirty="0" smtClean="0">
                <a:solidFill>
                  <a:schemeClr val="tx1"/>
                </a:solidFill>
                <a:latin typeface="Lucida Calligraphy" pitchFamily="66" charset="0"/>
              </a:rPr>
              <a:t>  </a:t>
            </a:r>
            <a:r>
              <a:rPr lang="es-CO" sz="5400" b="1" dirty="0" smtClean="0">
                <a:solidFill>
                  <a:schemeClr val="tx1"/>
                </a:solidFill>
                <a:latin typeface="Lucida Calligraphy" pitchFamily="66" charset="0"/>
              </a:rPr>
              <a:t>Muchas gracias </a:t>
            </a:r>
          </a:p>
          <a:p>
            <a:pPr marL="0" indent="0" algn="ctr">
              <a:buNone/>
            </a:pPr>
            <a:r>
              <a:rPr lang="es-CO" sz="5400" b="1" dirty="0" smtClean="0">
                <a:solidFill>
                  <a:schemeClr val="tx1"/>
                </a:solidFill>
                <a:latin typeface="Lucida Calligraphy" pitchFamily="66" charset="0"/>
              </a:rPr>
              <a:t>por su atención</a:t>
            </a:r>
          </a:p>
        </p:txBody>
      </p:sp>
      <p:sp>
        <p:nvSpPr>
          <p:cNvPr id="12" name="6 Marcador de texto"/>
          <p:cNvSpPr txBox="1">
            <a:spLocks/>
          </p:cNvSpPr>
          <p:nvPr/>
        </p:nvSpPr>
        <p:spPr>
          <a:xfrm>
            <a:off x="4762500" y="1484784"/>
            <a:ext cx="3822192" cy="639762"/>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400" b="0" i="0" kern="1200">
                <a:solidFill>
                  <a:schemeClr val="tx2"/>
                </a:solidFill>
                <a:latin typeface="+mj-lt"/>
                <a:ea typeface="+mn-ea"/>
                <a:cs typeface="+mn-cs"/>
              </a:defRPr>
            </a:lvl1pPr>
            <a:lvl2pPr marL="457200" indent="0" algn="l" defTabSz="914400" rtl="0" eaLnBrk="1" latinLnBrk="0" hangingPunct="1">
              <a:spcBef>
                <a:spcPct val="20000"/>
              </a:spcBef>
              <a:buClr>
                <a:schemeClr val="accent1"/>
              </a:buClr>
              <a:buSzPct val="100000"/>
              <a:buFont typeface="Symbol" pitchFamily="18" charset="2"/>
              <a:buNone/>
              <a:defRPr sz="2000" b="1" kern="1200">
                <a:solidFill>
                  <a:schemeClr val="tx2"/>
                </a:solidFill>
                <a:latin typeface="+mn-lt"/>
                <a:ea typeface="+mn-ea"/>
                <a:cs typeface="+mn-cs"/>
              </a:defRPr>
            </a:lvl2pPr>
            <a:lvl3pPr marL="914400" indent="0" algn="l" defTabSz="914400" rtl="0" eaLnBrk="1" latinLnBrk="0" hangingPunct="1">
              <a:spcBef>
                <a:spcPct val="20000"/>
              </a:spcBef>
              <a:buClr>
                <a:schemeClr val="accent1"/>
              </a:buClr>
              <a:buSzPct val="100000"/>
              <a:buFont typeface="Symbol" pitchFamily="18" charset="2"/>
              <a:buNone/>
              <a:defRPr sz="1800" b="1" kern="1200">
                <a:solidFill>
                  <a:schemeClr val="tx2"/>
                </a:solidFill>
                <a:latin typeface="+mn-lt"/>
                <a:ea typeface="+mn-ea"/>
                <a:cs typeface="+mn-cs"/>
              </a:defRPr>
            </a:lvl3pPr>
            <a:lvl4pPr marL="13716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4pPr>
            <a:lvl5pPr marL="1828800" indent="0" algn="l" defTabSz="914400" rtl="0" eaLnBrk="1" latinLnBrk="0" hangingPunct="1">
              <a:spcBef>
                <a:spcPct val="20000"/>
              </a:spcBef>
              <a:buClr>
                <a:schemeClr val="accent1"/>
              </a:buClr>
              <a:buSzPct val="100000"/>
              <a:buFont typeface="Symbol" pitchFamily="18" charset="2"/>
              <a:buNone/>
              <a:defRPr sz="1600" b="1" kern="1200">
                <a:solidFill>
                  <a:schemeClr val="tx2"/>
                </a:solidFill>
                <a:latin typeface="+mn-lt"/>
                <a:ea typeface="+mn-ea"/>
                <a:cs typeface="+mn-cs"/>
              </a:defRPr>
            </a:lvl5pPr>
            <a:lvl6pPr marL="22860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6pPr>
            <a:lvl7pPr marL="27432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7pPr>
            <a:lvl8pPr marL="32004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8pPr>
            <a:lvl9pPr marL="3657600" indent="0" algn="l" defTabSz="914400" rtl="0" eaLnBrk="1" latinLnBrk="0" hangingPunct="1">
              <a:spcBef>
                <a:spcPts val="384"/>
              </a:spcBef>
              <a:buClr>
                <a:schemeClr val="accent1"/>
              </a:buClr>
              <a:buFont typeface="Symbol" pitchFamily="18" charset="2"/>
              <a:buNone/>
              <a:defRPr sz="1600" b="1" kern="1200">
                <a:solidFill>
                  <a:schemeClr val="tx2"/>
                </a:solidFill>
                <a:latin typeface="+mn-lt"/>
                <a:ea typeface="+mn-ea"/>
                <a:cs typeface="+mn-cs"/>
              </a:defRPr>
            </a:lvl9pPr>
          </a:lstStyle>
          <a:p>
            <a:endParaRPr lang="es-CO" b="1" dirty="0"/>
          </a:p>
        </p:txBody>
      </p:sp>
      <p:pic>
        <p:nvPicPr>
          <p:cNvPr id="5" name="4 Imagen" descr="D:\Germinados y otros\GERMINADOS\LENTEJA\P4070036.JPG"/>
          <p:cNvPicPr/>
          <p:nvPr/>
        </p:nvPicPr>
        <p:blipFill rotWithShape="1">
          <a:blip r:embed="rId3" cstate="print">
            <a:extLst>
              <a:ext uri="{28A0092B-C50C-407E-A947-70E740481C1C}">
                <a14:useLocalDpi xmlns:a14="http://schemas.microsoft.com/office/drawing/2010/main" val="0"/>
              </a:ext>
            </a:extLst>
          </a:blip>
          <a:srcRect t="19478" b="41155"/>
          <a:stretch/>
        </p:blipFill>
        <p:spPr bwMode="auto">
          <a:xfrm>
            <a:off x="0" y="0"/>
            <a:ext cx="9144000" cy="222540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9385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animEffect transition="in" filter="wipe(down)">
                                      <p:cBhvr>
                                        <p:cTn id="7" dur="500"/>
                                        <p:tgtEl>
                                          <p:spTgt spid="6">
                                            <p:txEl>
                                              <p:pRg st="7" end="7"/>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
                                            <p:txEl>
                                              <p:pRg st="8" end="8"/>
                                            </p:txEl>
                                          </p:spTgt>
                                        </p:tgtEl>
                                        <p:attrNameLst>
                                          <p:attrName>style.visibility</p:attrName>
                                        </p:attrNameLst>
                                      </p:cBhvr>
                                      <p:to>
                                        <p:strVal val="visible"/>
                                      </p:to>
                                    </p:set>
                                    <p:animEffect transition="in" filter="wipe(down)">
                                      <p:cBhvr>
                                        <p:cTn id="10" dur="500"/>
                                        <p:tgtEl>
                                          <p:spTgt spid="6">
                                            <p:txEl>
                                              <p:pRg st="8" end="8"/>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38328"/>
            <a:ext cx="8229600" cy="858424"/>
          </a:xfrm>
        </p:spPr>
        <p:txBody>
          <a:bodyPr>
            <a:normAutofit/>
          </a:bodyPr>
          <a:lstStyle/>
          <a:p>
            <a:r>
              <a:rPr lang="es-CO" sz="1400" b="1" i="1" dirty="0"/>
              <a:t>Fase I: Estado del arte de los Germinados en la academia del Norte de Santander</a:t>
            </a:r>
            <a:r>
              <a:rPr lang="es-CO" sz="1000" b="1" i="1" dirty="0" smtClean="0"/>
              <a:t/>
            </a:r>
            <a:br>
              <a:rPr lang="es-CO" sz="1000" b="1" i="1" dirty="0" smtClean="0"/>
            </a:br>
            <a:r>
              <a:rPr lang="es-CO" sz="2400" b="1" dirty="0" smtClean="0">
                <a:solidFill>
                  <a:schemeClr val="tx1"/>
                </a:solidFill>
              </a:rPr>
              <a:t>MARCO TEÓRICO</a:t>
            </a:r>
            <a:endParaRPr lang="es-CO" sz="2400" dirty="0">
              <a:solidFill>
                <a:schemeClr val="tx1"/>
              </a:solidFill>
            </a:endParaRPr>
          </a:p>
        </p:txBody>
      </p:sp>
      <p:sp>
        <p:nvSpPr>
          <p:cNvPr id="4" name="3 Marcador de texto"/>
          <p:cNvSpPr>
            <a:spLocks noGrp="1"/>
          </p:cNvSpPr>
          <p:nvPr>
            <p:ph type="body" idx="1"/>
          </p:nvPr>
        </p:nvSpPr>
        <p:spPr>
          <a:xfrm>
            <a:off x="251520" y="980728"/>
            <a:ext cx="4254240" cy="576064"/>
          </a:xfrm>
        </p:spPr>
        <p:txBody>
          <a:bodyPr>
            <a:noAutofit/>
          </a:bodyPr>
          <a:lstStyle/>
          <a:p>
            <a:endParaRPr lang="es-CO" b="1" dirty="0" smtClean="0"/>
          </a:p>
          <a:p>
            <a:r>
              <a:rPr lang="es-CO" sz="2000" b="1" dirty="0" smtClean="0">
                <a:solidFill>
                  <a:schemeClr val="tx1"/>
                </a:solidFill>
              </a:rPr>
              <a:t>ANTECEDENTES</a:t>
            </a:r>
          </a:p>
          <a:p>
            <a:endParaRPr lang="es-CO" dirty="0"/>
          </a:p>
        </p:txBody>
      </p:sp>
      <p:sp>
        <p:nvSpPr>
          <p:cNvPr id="2" name="1 Marcador de contenido"/>
          <p:cNvSpPr>
            <a:spLocks noGrp="1"/>
          </p:cNvSpPr>
          <p:nvPr>
            <p:ph sz="half" idx="2"/>
          </p:nvPr>
        </p:nvSpPr>
        <p:spPr>
          <a:xfrm>
            <a:off x="107504" y="1412776"/>
            <a:ext cx="4536504" cy="5445224"/>
          </a:xfrm>
        </p:spPr>
        <p:txBody>
          <a:bodyPr>
            <a:normAutofit fontScale="25000" lnSpcReduction="20000"/>
          </a:bodyPr>
          <a:lstStyle/>
          <a:p>
            <a:endParaRPr lang="es-CO" dirty="0" smtClean="0"/>
          </a:p>
          <a:p>
            <a:pPr algn="just"/>
            <a:r>
              <a:rPr lang="es-ES_tradnl" sz="4200" dirty="0" smtClean="0">
                <a:solidFill>
                  <a:schemeClr val="tx1"/>
                </a:solidFill>
              </a:rPr>
              <a:t>Hipócrates: </a:t>
            </a:r>
            <a:r>
              <a:rPr lang="es-ES_tradnl" sz="4200" dirty="0">
                <a:solidFill>
                  <a:schemeClr val="tx1"/>
                </a:solidFill>
              </a:rPr>
              <a:t>“Que tu alimento sea tu medicina; que tu medicina sea tu alimento” </a:t>
            </a:r>
            <a:r>
              <a:rPr lang="es-ES_tradnl" sz="4200" dirty="0" smtClean="0">
                <a:solidFill>
                  <a:schemeClr val="tx1"/>
                </a:solidFill>
              </a:rPr>
              <a:t>pilar de </a:t>
            </a:r>
            <a:r>
              <a:rPr lang="es-ES_tradnl" sz="4200" dirty="0">
                <a:solidFill>
                  <a:schemeClr val="tx1"/>
                </a:solidFill>
              </a:rPr>
              <a:t>los Germinados y </a:t>
            </a:r>
            <a:r>
              <a:rPr lang="es-ES_tradnl" sz="4200" dirty="0" smtClean="0">
                <a:solidFill>
                  <a:schemeClr val="tx1"/>
                </a:solidFill>
              </a:rPr>
              <a:t>alimento </a:t>
            </a:r>
            <a:r>
              <a:rPr lang="es-ES_tradnl" sz="4200" dirty="0">
                <a:solidFill>
                  <a:schemeClr val="tx1"/>
                </a:solidFill>
              </a:rPr>
              <a:t>vivo o </a:t>
            </a:r>
            <a:r>
              <a:rPr lang="es-ES_tradnl" sz="4200" dirty="0" smtClean="0">
                <a:solidFill>
                  <a:schemeClr val="tx1"/>
                </a:solidFill>
              </a:rPr>
              <a:t>crudo.</a:t>
            </a:r>
          </a:p>
          <a:p>
            <a:pPr algn="just"/>
            <a:endParaRPr lang="es-ES_tradnl" sz="1200" dirty="0" smtClean="0">
              <a:solidFill>
                <a:schemeClr val="tx1"/>
              </a:solidFill>
            </a:endParaRPr>
          </a:p>
          <a:p>
            <a:pPr algn="just"/>
            <a:r>
              <a:rPr lang="es-ES_tradnl" sz="4200" dirty="0">
                <a:solidFill>
                  <a:schemeClr val="tx1"/>
                </a:solidFill>
              </a:rPr>
              <a:t>C</a:t>
            </a:r>
            <a:r>
              <a:rPr lang="es-ES_tradnl" sz="4200" dirty="0" smtClean="0">
                <a:solidFill>
                  <a:schemeClr val="tx1"/>
                </a:solidFill>
              </a:rPr>
              <a:t>ivilización esenia. Rollos Mar Muerto (Traducidos  </a:t>
            </a:r>
            <a:r>
              <a:rPr lang="es-CO" sz="4200" dirty="0">
                <a:solidFill>
                  <a:schemeClr val="tx1"/>
                </a:solidFill>
              </a:rPr>
              <a:t>Bordeaux, </a:t>
            </a:r>
            <a:r>
              <a:rPr lang="es-CO" sz="4200" dirty="0" smtClean="0">
                <a:solidFill>
                  <a:schemeClr val="tx1"/>
                </a:solidFill>
              </a:rPr>
              <a:t>1991). </a:t>
            </a:r>
          </a:p>
          <a:p>
            <a:pPr algn="just"/>
            <a:r>
              <a:rPr lang="es-CO" sz="4200" dirty="0" smtClean="0">
                <a:solidFill>
                  <a:schemeClr val="tx1"/>
                </a:solidFill>
              </a:rPr>
              <a:t>En </a:t>
            </a:r>
            <a:r>
              <a:rPr lang="es-CO" sz="4200" dirty="0">
                <a:solidFill>
                  <a:schemeClr val="tx1"/>
                </a:solidFill>
              </a:rPr>
              <a:t>China, </a:t>
            </a:r>
            <a:r>
              <a:rPr lang="es-CO" sz="4200" dirty="0" smtClean="0">
                <a:solidFill>
                  <a:schemeClr val="tx1"/>
                </a:solidFill>
              </a:rPr>
              <a:t>3000 </a:t>
            </a:r>
            <a:r>
              <a:rPr lang="es-CO" sz="4200" dirty="0">
                <a:solidFill>
                  <a:schemeClr val="tx1"/>
                </a:solidFill>
              </a:rPr>
              <a:t>aC., </a:t>
            </a:r>
            <a:r>
              <a:rPr lang="es-CO" sz="4200" dirty="0" smtClean="0">
                <a:solidFill>
                  <a:schemeClr val="tx1"/>
                </a:solidFill>
              </a:rPr>
              <a:t>se incentivaba al </a:t>
            </a:r>
            <a:r>
              <a:rPr lang="es-CO" sz="4200" dirty="0">
                <a:solidFill>
                  <a:schemeClr val="tx1"/>
                </a:solidFill>
              </a:rPr>
              <a:t>pueblo al consumo diario de </a:t>
            </a:r>
            <a:r>
              <a:rPr lang="es-CO" sz="4200" dirty="0" smtClean="0">
                <a:solidFill>
                  <a:schemeClr val="tx1"/>
                </a:solidFill>
              </a:rPr>
              <a:t>germinados; </a:t>
            </a:r>
            <a:r>
              <a:rPr lang="es-CO" sz="4200" dirty="0">
                <a:solidFill>
                  <a:schemeClr val="tx1"/>
                </a:solidFill>
              </a:rPr>
              <a:t>posteriormente, </a:t>
            </a:r>
            <a:r>
              <a:rPr lang="es-CO" sz="4200" dirty="0" smtClean="0">
                <a:solidFill>
                  <a:schemeClr val="tx1"/>
                </a:solidFill>
              </a:rPr>
              <a:t>año </a:t>
            </a:r>
            <a:r>
              <a:rPr lang="es-CO" sz="4200" dirty="0">
                <a:solidFill>
                  <a:schemeClr val="tx1"/>
                </a:solidFill>
              </a:rPr>
              <a:t>500 aC., </a:t>
            </a:r>
            <a:r>
              <a:rPr lang="es-CO" sz="4200" dirty="0" smtClean="0">
                <a:solidFill>
                  <a:schemeClr val="tx1"/>
                </a:solidFill>
              </a:rPr>
              <a:t>se elaboraron </a:t>
            </a:r>
            <a:r>
              <a:rPr lang="es-CO" sz="4200" dirty="0">
                <a:solidFill>
                  <a:schemeClr val="tx1"/>
                </a:solidFill>
              </a:rPr>
              <a:t>“medicamentos” a base de legumbres y </a:t>
            </a:r>
            <a:r>
              <a:rPr lang="es-CO" sz="4200" dirty="0" smtClean="0">
                <a:solidFill>
                  <a:schemeClr val="tx1"/>
                </a:solidFill>
              </a:rPr>
              <a:t>germinados.</a:t>
            </a:r>
          </a:p>
          <a:p>
            <a:pPr algn="just"/>
            <a:endParaRPr lang="es-CO" sz="1200" dirty="0" smtClean="0">
              <a:solidFill>
                <a:schemeClr val="tx1"/>
              </a:solidFill>
            </a:endParaRPr>
          </a:p>
          <a:p>
            <a:pPr algn="just"/>
            <a:r>
              <a:rPr lang="es-CO" sz="4200" dirty="0" smtClean="0">
                <a:solidFill>
                  <a:schemeClr val="tx1"/>
                </a:solidFill>
              </a:rPr>
              <a:t>El </a:t>
            </a:r>
            <a:r>
              <a:rPr lang="es-CO" sz="4200" dirty="0">
                <a:solidFill>
                  <a:schemeClr val="tx1"/>
                </a:solidFill>
              </a:rPr>
              <a:t>Capitán Cook</a:t>
            </a:r>
            <a:r>
              <a:rPr lang="es-CO" sz="4200" dirty="0" smtClean="0">
                <a:solidFill>
                  <a:schemeClr val="tx1"/>
                </a:solidFill>
              </a:rPr>
              <a:t> </a:t>
            </a:r>
            <a:r>
              <a:rPr lang="es-CO" sz="4200" dirty="0">
                <a:solidFill>
                  <a:schemeClr val="tx1"/>
                </a:solidFill>
              </a:rPr>
              <a:t>siglo </a:t>
            </a:r>
            <a:r>
              <a:rPr lang="es-CO" sz="4200" dirty="0" smtClean="0">
                <a:solidFill>
                  <a:schemeClr val="tx1"/>
                </a:solidFill>
              </a:rPr>
              <a:t>XVIII </a:t>
            </a:r>
            <a:r>
              <a:rPr lang="es-CO" sz="4200" dirty="0">
                <a:solidFill>
                  <a:schemeClr val="tx1"/>
                </a:solidFill>
              </a:rPr>
              <a:t>escorbuto (avitaminosis</a:t>
            </a:r>
            <a:r>
              <a:rPr lang="es-CO" sz="4200" dirty="0" smtClean="0">
                <a:solidFill>
                  <a:schemeClr val="tx1"/>
                </a:solidFill>
              </a:rPr>
              <a:t>).</a:t>
            </a:r>
          </a:p>
          <a:p>
            <a:pPr algn="just"/>
            <a:endParaRPr lang="es-CO" sz="1200" dirty="0" smtClean="0">
              <a:solidFill>
                <a:schemeClr val="tx1"/>
              </a:solidFill>
            </a:endParaRPr>
          </a:p>
          <a:p>
            <a:pPr algn="just"/>
            <a:r>
              <a:rPr lang="es-CO" sz="4200" dirty="0" smtClean="0">
                <a:solidFill>
                  <a:schemeClr val="tx1"/>
                </a:solidFill>
              </a:rPr>
              <a:t>Hunzas (</a:t>
            </a:r>
            <a:r>
              <a:rPr lang="es-CO" sz="4200" dirty="0">
                <a:solidFill>
                  <a:schemeClr val="tx1"/>
                </a:solidFill>
              </a:rPr>
              <a:t>longevos nativos de la montañosa región de Asia</a:t>
            </a:r>
            <a:r>
              <a:rPr lang="es-CO" sz="4200" dirty="0" smtClean="0">
                <a:solidFill>
                  <a:schemeClr val="tx1"/>
                </a:solidFill>
              </a:rPr>
              <a:t>).</a:t>
            </a:r>
          </a:p>
          <a:p>
            <a:pPr algn="just"/>
            <a:endParaRPr lang="es-CO" sz="1200" dirty="0" smtClean="0">
              <a:solidFill>
                <a:schemeClr val="tx1"/>
              </a:solidFill>
            </a:endParaRPr>
          </a:p>
          <a:p>
            <a:pPr algn="just"/>
            <a:r>
              <a:rPr lang="es-CO" sz="4200" dirty="0" smtClean="0">
                <a:solidFill>
                  <a:schemeClr val="tx1"/>
                </a:solidFill>
              </a:rPr>
              <a:t>Dra. </a:t>
            </a:r>
            <a:r>
              <a:rPr lang="es-CO" sz="4200" dirty="0">
                <a:solidFill>
                  <a:schemeClr val="tx1"/>
                </a:solidFill>
              </a:rPr>
              <a:t>Ann </a:t>
            </a:r>
            <a:r>
              <a:rPr lang="es-CO" sz="4200" dirty="0" smtClean="0">
                <a:solidFill>
                  <a:schemeClr val="tx1"/>
                </a:solidFill>
              </a:rPr>
              <a:t>Wigmore y seguidores - Centros </a:t>
            </a:r>
            <a:r>
              <a:rPr lang="es-CO" sz="4200" dirty="0">
                <a:solidFill>
                  <a:schemeClr val="tx1"/>
                </a:solidFill>
              </a:rPr>
              <a:t>e Institutos de </a:t>
            </a:r>
            <a:r>
              <a:rPr lang="es-CO" sz="4200" dirty="0" smtClean="0">
                <a:solidFill>
                  <a:schemeClr val="tx1"/>
                </a:solidFill>
              </a:rPr>
              <a:t>Salud.</a:t>
            </a:r>
          </a:p>
          <a:p>
            <a:pPr algn="just"/>
            <a:endParaRPr lang="es-CO" sz="1200" dirty="0" smtClean="0">
              <a:solidFill>
                <a:schemeClr val="tx1"/>
              </a:solidFill>
            </a:endParaRPr>
          </a:p>
          <a:p>
            <a:pPr algn="just"/>
            <a:r>
              <a:rPr lang="es-CO" sz="4200" dirty="0" smtClean="0">
                <a:solidFill>
                  <a:schemeClr val="tx1"/>
                </a:solidFill>
              </a:rPr>
              <a:t>Dr. Paul </a:t>
            </a:r>
            <a:r>
              <a:rPr lang="es-CO" sz="4200" dirty="0">
                <a:solidFill>
                  <a:schemeClr val="tx1"/>
                </a:solidFill>
              </a:rPr>
              <a:t>Talalay -director del Laboratorio de Ciencia Molecular de la Escuela de Medicina de la </a:t>
            </a:r>
            <a:r>
              <a:rPr lang="es-CO" sz="4200" i="1" dirty="0">
                <a:solidFill>
                  <a:schemeClr val="tx1"/>
                </a:solidFill>
              </a:rPr>
              <a:t>Universidad John Hopkins </a:t>
            </a:r>
            <a:r>
              <a:rPr lang="es-CO" sz="4200" dirty="0">
                <a:solidFill>
                  <a:schemeClr val="tx1"/>
                </a:solidFill>
              </a:rPr>
              <a:t>de Baltimore (Estados Unidos) </a:t>
            </a:r>
            <a:r>
              <a:rPr lang="es-CO" sz="4200" dirty="0" smtClean="0">
                <a:solidFill>
                  <a:schemeClr val="tx1"/>
                </a:solidFill>
              </a:rPr>
              <a:t>en 1992 encontró en el germinado de brócoli </a:t>
            </a:r>
            <a:r>
              <a:rPr lang="es-CO" sz="4200" i="1" dirty="0">
                <a:solidFill>
                  <a:schemeClr val="tx1"/>
                </a:solidFill>
              </a:rPr>
              <a:t>sulforafano</a:t>
            </a:r>
            <a:r>
              <a:rPr lang="es-CO" sz="4200" dirty="0">
                <a:solidFill>
                  <a:schemeClr val="tx1"/>
                </a:solidFill>
              </a:rPr>
              <a:t> </a:t>
            </a:r>
            <a:r>
              <a:rPr lang="es-CO" sz="4200" i="1" dirty="0" smtClean="0">
                <a:solidFill>
                  <a:schemeClr val="tx1"/>
                </a:solidFill>
              </a:rPr>
              <a:t>glucosinolato (</a:t>
            </a:r>
            <a:r>
              <a:rPr lang="es-CO" sz="4200" i="1" dirty="0">
                <a:solidFill>
                  <a:schemeClr val="tx1"/>
                </a:solidFill>
              </a:rPr>
              <a:t>enzimas de Fase</a:t>
            </a:r>
            <a:r>
              <a:rPr lang="es-CO" sz="4200" dirty="0">
                <a:solidFill>
                  <a:schemeClr val="tx1"/>
                </a:solidFill>
              </a:rPr>
              <a:t> </a:t>
            </a:r>
            <a:r>
              <a:rPr lang="es-CO" sz="4200" i="1" dirty="0" smtClean="0">
                <a:solidFill>
                  <a:schemeClr val="tx1"/>
                </a:solidFill>
              </a:rPr>
              <a:t>II (</a:t>
            </a:r>
            <a:r>
              <a:rPr lang="es-CO" sz="4200" dirty="0" smtClean="0">
                <a:solidFill>
                  <a:schemeClr val="tx1"/>
                </a:solidFill>
              </a:rPr>
              <a:t>primera línea defensa </a:t>
            </a:r>
            <a:r>
              <a:rPr lang="es-CO" sz="4200" dirty="0">
                <a:solidFill>
                  <a:schemeClr val="tx1"/>
                </a:solidFill>
              </a:rPr>
              <a:t>del cuerpo </a:t>
            </a:r>
            <a:r>
              <a:rPr lang="es-CO" sz="4200" dirty="0" smtClean="0">
                <a:solidFill>
                  <a:schemeClr val="tx1"/>
                </a:solidFill>
              </a:rPr>
              <a:t>para el cáncer y otras enfermedades</a:t>
            </a:r>
            <a:r>
              <a:rPr lang="es-CO" sz="4200" i="1" dirty="0" smtClean="0">
                <a:solidFill>
                  <a:schemeClr val="tx1"/>
                </a:solidFill>
              </a:rPr>
              <a:t>).</a:t>
            </a:r>
          </a:p>
          <a:p>
            <a:pPr algn="just"/>
            <a:endParaRPr lang="es-CO" sz="1200" i="1" dirty="0" smtClean="0">
              <a:solidFill>
                <a:schemeClr val="tx1"/>
              </a:solidFill>
            </a:endParaRPr>
          </a:p>
          <a:p>
            <a:pPr algn="just"/>
            <a:r>
              <a:rPr lang="es-CO" sz="4200" dirty="0" smtClean="0">
                <a:solidFill>
                  <a:schemeClr val="tx1"/>
                </a:solidFill>
              </a:rPr>
              <a:t>Hippocrates Healt Institute y la Universidad de California anunciaron un nuevo estudio sobre el cáncer para facilitar a la ciencia entender mejor el impacto de una dieta de alimentos crudos y la recuperación de la salud.</a:t>
            </a:r>
          </a:p>
          <a:p>
            <a:pPr algn="just"/>
            <a:endParaRPr lang="es-CO" sz="1200" dirty="0" smtClean="0">
              <a:solidFill>
                <a:schemeClr val="tx1"/>
              </a:solidFill>
            </a:endParaRPr>
          </a:p>
          <a:p>
            <a:pPr algn="just"/>
            <a:r>
              <a:rPr lang="es-CO" sz="4200" dirty="0" smtClean="0">
                <a:solidFill>
                  <a:schemeClr val="tx1"/>
                </a:solidFill>
              </a:rPr>
              <a:t>Investigación Universidad </a:t>
            </a:r>
            <a:r>
              <a:rPr lang="es-CO" sz="4200" dirty="0">
                <a:solidFill>
                  <a:schemeClr val="tx1"/>
                </a:solidFill>
              </a:rPr>
              <a:t>de Antioquia </a:t>
            </a:r>
            <a:r>
              <a:rPr lang="es-CO" sz="4200" dirty="0" smtClean="0">
                <a:solidFill>
                  <a:schemeClr val="tx1"/>
                </a:solidFill>
              </a:rPr>
              <a:t>“</a:t>
            </a:r>
            <a:r>
              <a:rPr lang="es-CO" sz="4200" dirty="0">
                <a:solidFill>
                  <a:schemeClr val="tx1"/>
                </a:solidFill>
              </a:rPr>
              <a:t>Efecto del Germinado de maíz sobre el perfil lipídico, la hemoglobina y la uricemia”, </a:t>
            </a:r>
            <a:r>
              <a:rPr lang="es-CO" sz="4200" dirty="0" smtClean="0">
                <a:solidFill>
                  <a:schemeClr val="tx1"/>
                </a:solidFill>
              </a:rPr>
              <a:t>acido </a:t>
            </a:r>
            <a:r>
              <a:rPr lang="es-CO" sz="4200" dirty="0">
                <a:solidFill>
                  <a:schemeClr val="tx1"/>
                </a:solidFill>
              </a:rPr>
              <a:t>úrico, los triglicéridos y el colesterol total, descendieron en forma progresiva y la hemoglobina </a:t>
            </a:r>
            <a:r>
              <a:rPr lang="es-CO" sz="4200" dirty="0" smtClean="0">
                <a:solidFill>
                  <a:schemeClr val="tx1"/>
                </a:solidFill>
              </a:rPr>
              <a:t>ascendió</a:t>
            </a:r>
            <a:r>
              <a:rPr lang="es-CO" sz="4200" i="1" dirty="0" smtClean="0">
                <a:solidFill>
                  <a:schemeClr val="tx1"/>
                </a:solidFill>
              </a:rPr>
              <a:t>.</a:t>
            </a:r>
            <a:r>
              <a:rPr lang="es-CO" sz="4200" dirty="0" smtClean="0">
                <a:solidFill>
                  <a:schemeClr val="tx1"/>
                </a:solidFill>
              </a:rPr>
              <a:t> (1998).</a:t>
            </a:r>
          </a:p>
          <a:p>
            <a:pPr algn="just"/>
            <a:endParaRPr lang="es-CO" sz="1200" dirty="0" smtClean="0">
              <a:solidFill>
                <a:schemeClr val="tx1"/>
              </a:solidFill>
            </a:endParaRPr>
          </a:p>
          <a:p>
            <a:pPr algn="just"/>
            <a:r>
              <a:rPr lang="es-CO" sz="4200" dirty="0" smtClean="0">
                <a:solidFill>
                  <a:schemeClr val="tx1"/>
                </a:solidFill>
              </a:rPr>
              <a:t>Investigaciones en </a:t>
            </a:r>
            <a:r>
              <a:rPr lang="es-CO" sz="4200" dirty="0">
                <a:solidFill>
                  <a:schemeClr val="tx1"/>
                </a:solidFill>
              </a:rPr>
              <a:t>la Universidad del Cauca, Ana de Dios Elizalde </a:t>
            </a:r>
            <a:r>
              <a:rPr lang="es-CO" sz="4200" dirty="0" smtClean="0">
                <a:solidFill>
                  <a:schemeClr val="tx1"/>
                </a:solidFill>
              </a:rPr>
              <a:t>Correa: </a:t>
            </a:r>
            <a:r>
              <a:rPr lang="es-CO" sz="4200" dirty="0">
                <a:solidFill>
                  <a:schemeClr val="tx1"/>
                </a:solidFill>
              </a:rPr>
              <a:t>“Estrategia ARPCC en la Producción de Semillas Germinadas”; "Efecto de la Germinación sobre el Contenido y Digestibilidad de Proteína en Semillas de Amaranto, Quinua, Soya y Guandul" y “Efecto de la Germinación sobre el Contenido de Hierro y </a:t>
            </a:r>
            <a:r>
              <a:rPr lang="es-CO" sz="4200" dirty="0" smtClean="0">
                <a:solidFill>
                  <a:schemeClr val="tx1"/>
                </a:solidFill>
              </a:rPr>
              <a:t>Calcio”. Y dentro </a:t>
            </a:r>
            <a:r>
              <a:rPr lang="es-CO" sz="4200" dirty="0">
                <a:solidFill>
                  <a:schemeClr val="tx1"/>
                </a:solidFill>
              </a:rPr>
              <a:t>del área temática de Seguridad Alimentaria y Nutricional, </a:t>
            </a:r>
            <a:r>
              <a:rPr lang="es-CO" sz="4200" dirty="0" smtClean="0">
                <a:solidFill>
                  <a:schemeClr val="tx1"/>
                </a:solidFill>
              </a:rPr>
              <a:t>elaboró la </a:t>
            </a:r>
            <a:r>
              <a:rPr lang="es-CO" sz="4200" dirty="0">
                <a:solidFill>
                  <a:schemeClr val="tx1"/>
                </a:solidFill>
              </a:rPr>
              <a:t>cartilla “Guía práctica para la obtención de semillas Germinadas: Propiedades terapéuticas y nutricionales de las semillas Germinadas. Una forma de conservar su juventud y vitalidad</a:t>
            </a:r>
            <a:r>
              <a:rPr lang="es-CO" sz="4200" dirty="0" smtClean="0">
                <a:solidFill>
                  <a:schemeClr val="tx1"/>
                </a:solidFill>
              </a:rPr>
              <a:t>”.</a:t>
            </a:r>
          </a:p>
          <a:p>
            <a:pPr algn="just"/>
            <a:endParaRPr lang="es-CO" sz="1200" dirty="0">
              <a:solidFill>
                <a:schemeClr val="tx1"/>
              </a:solidFill>
            </a:endParaRPr>
          </a:p>
          <a:p>
            <a:pPr algn="just"/>
            <a:r>
              <a:rPr lang="es-CO" sz="4200" dirty="0" smtClean="0">
                <a:solidFill>
                  <a:schemeClr val="tx1"/>
                </a:solidFill>
              </a:rPr>
              <a:t>Investigación </a:t>
            </a:r>
            <a:r>
              <a:rPr lang="es-CO" sz="4200" dirty="0">
                <a:solidFill>
                  <a:schemeClr val="tx1"/>
                </a:solidFill>
              </a:rPr>
              <a:t>Universidad Nacional </a:t>
            </a:r>
            <a:r>
              <a:rPr lang="es-CO" sz="4200" dirty="0" smtClean="0">
                <a:solidFill>
                  <a:schemeClr val="tx1"/>
                </a:solidFill>
              </a:rPr>
              <a:t>“</a:t>
            </a:r>
            <a:r>
              <a:rPr lang="es-CO" sz="4200" dirty="0">
                <a:solidFill>
                  <a:schemeClr val="tx1"/>
                </a:solidFill>
              </a:rPr>
              <a:t>Método para la obtención de Germinados de haba y lenteja</a:t>
            </a:r>
            <a:r>
              <a:rPr lang="es-CO" sz="4200" dirty="0" smtClean="0">
                <a:solidFill>
                  <a:schemeClr val="tx1"/>
                </a:solidFill>
              </a:rPr>
              <a:t>”.</a:t>
            </a:r>
            <a:endParaRPr lang="es-ES_tradnl" sz="4200" dirty="0" smtClean="0">
              <a:solidFill>
                <a:schemeClr val="tx1"/>
              </a:solidFill>
            </a:endParaRPr>
          </a:p>
        </p:txBody>
      </p:sp>
      <p:sp>
        <p:nvSpPr>
          <p:cNvPr id="5" name="4 Marcador de texto"/>
          <p:cNvSpPr>
            <a:spLocks noGrp="1"/>
          </p:cNvSpPr>
          <p:nvPr>
            <p:ph type="body" sz="quarter" idx="3"/>
          </p:nvPr>
        </p:nvSpPr>
        <p:spPr>
          <a:xfrm>
            <a:off x="4716016" y="980728"/>
            <a:ext cx="4320480" cy="639762"/>
          </a:xfrm>
        </p:spPr>
        <p:txBody>
          <a:bodyPr>
            <a:normAutofit/>
          </a:bodyPr>
          <a:lstStyle/>
          <a:p>
            <a:r>
              <a:rPr lang="es-CO" sz="2000" b="1" dirty="0">
                <a:solidFill>
                  <a:schemeClr val="tx1"/>
                </a:solidFill>
              </a:rPr>
              <a:t>DEFINICIÓN CONCEPTUAL</a:t>
            </a:r>
            <a:endParaRPr lang="es-CO" sz="2000" dirty="0">
              <a:solidFill>
                <a:schemeClr val="tx1"/>
              </a:solidFill>
            </a:endParaRPr>
          </a:p>
        </p:txBody>
      </p:sp>
      <p:sp>
        <p:nvSpPr>
          <p:cNvPr id="6" name="5 Marcador de contenido"/>
          <p:cNvSpPr>
            <a:spLocks noGrp="1"/>
          </p:cNvSpPr>
          <p:nvPr>
            <p:ph sz="quarter" idx="4"/>
          </p:nvPr>
        </p:nvSpPr>
        <p:spPr>
          <a:xfrm>
            <a:off x="4645024" y="1484784"/>
            <a:ext cx="4319463" cy="5373216"/>
          </a:xfrm>
        </p:spPr>
        <p:txBody>
          <a:bodyPr>
            <a:normAutofit fontScale="70000" lnSpcReduction="20000"/>
          </a:bodyPr>
          <a:lstStyle/>
          <a:p>
            <a:r>
              <a:rPr lang="es-CO" b="1" dirty="0">
                <a:solidFill>
                  <a:schemeClr val="tx1"/>
                </a:solidFill>
              </a:rPr>
              <a:t>Semillas: </a:t>
            </a:r>
            <a:r>
              <a:rPr lang="es-CO" dirty="0" smtClean="0">
                <a:solidFill>
                  <a:schemeClr val="tx1"/>
                </a:solidFill>
              </a:rPr>
              <a:t>El </a:t>
            </a:r>
            <a:r>
              <a:rPr lang="es-CO" dirty="0">
                <a:solidFill>
                  <a:schemeClr val="tx1"/>
                </a:solidFill>
              </a:rPr>
              <a:t>fin y el principio, como las portadoras de lo indispensable de la herencia; simbolizan la multiplicación y la dispersión, la continuación y la innovación, la sobrevivencia, la renovación y el nacimiento. (W. Heydecker, 1973).</a:t>
            </a:r>
          </a:p>
          <a:p>
            <a:r>
              <a:rPr lang="es-CO" dirty="0" smtClean="0">
                <a:solidFill>
                  <a:schemeClr val="tx1"/>
                </a:solidFill>
              </a:rPr>
              <a:t>Contienen </a:t>
            </a:r>
            <a:r>
              <a:rPr lang="es-CO" dirty="0">
                <a:solidFill>
                  <a:schemeClr val="tx1"/>
                </a:solidFill>
              </a:rPr>
              <a:t>el germen de la vida </a:t>
            </a:r>
            <a:r>
              <a:rPr lang="es-CO" dirty="0" smtClean="0">
                <a:solidFill>
                  <a:schemeClr val="tx1"/>
                </a:solidFill>
              </a:rPr>
              <a:t>y guardan </a:t>
            </a:r>
            <a:r>
              <a:rPr lang="es-CO" dirty="0">
                <a:solidFill>
                  <a:schemeClr val="tx1"/>
                </a:solidFill>
              </a:rPr>
              <a:t>toda la información de la futura </a:t>
            </a:r>
            <a:r>
              <a:rPr lang="es-CO" dirty="0" smtClean="0">
                <a:solidFill>
                  <a:schemeClr val="tx1"/>
                </a:solidFill>
              </a:rPr>
              <a:t>planta: Raíz</a:t>
            </a:r>
            <a:r>
              <a:rPr lang="es-CO" dirty="0">
                <a:solidFill>
                  <a:schemeClr val="tx1"/>
                </a:solidFill>
              </a:rPr>
              <a:t>, </a:t>
            </a:r>
            <a:r>
              <a:rPr lang="es-CO" dirty="0" smtClean="0">
                <a:solidFill>
                  <a:schemeClr val="tx1"/>
                </a:solidFill>
              </a:rPr>
              <a:t>tallo</a:t>
            </a:r>
            <a:r>
              <a:rPr lang="es-CO" dirty="0">
                <a:solidFill>
                  <a:schemeClr val="tx1"/>
                </a:solidFill>
              </a:rPr>
              <a:t>, </a:t>
            </a:r>
            <a:r>
              <a:rPr lang="es-CO" dirty="0" smtClean="0">
                <a:solidFill>
                  <a:schemeClr val="tx1"/>
                </a:solidFill>
              </a:rPr>
              <a:t>hojas</a:t>
            </a:r>
            <a:r>
              <a:rPr lang="es-CO" dirty="0">
                <a:solidFill>
                  <a:schemeClr val="tx1"/>
                </a:solidFill>
              </a:rPr>
              <a:t>, </a:t>
            </a:r>
            <a:r>
              <a:rPr lang="es-CO" dirty="0" smtClean="0">
                <a:solidFill>
                  <a:schemeClr val="tx1"/>
                </a:solidFill>
              </a:rPr>
              <a:t>flor </a:t>
            </a:r>
            <a:r>
              <a:rPr lang="es-CO" dirty="0">
                <a:solidFill>
                  <a:schemeClr val="tx1"/>
                </a:solidFill>
              </a:rPr>
              <a:t>y </a:t>
            </a:r>
            <a:r>
              <a:rPr lang="es-CO" dirty="0" smtClean="0">
                <a:solidFill>
                  <a:schemeClr val="tx1"/>
                </a:solidFill>
              </a:rPr>
              <a:t>fruto</a:t>
            </a:r>
            <a:r>
              <a:rPr lang="es-CO" dirty="0">
                <a:solidFill>
                  <a:schemeClr val="tx1"/>
                </a:solidFill>
              </a:rPr>
              <a:t>, de ahí su importancia </a:t>
            </a:r>
            <a:r>
              <a:rPr lang="es-CO" dirty="0" smtClean="0">
                <a:solidFill>
                  <a:schemeClr val="tx1"/>
                </a:solidFill>
              </a:rPr>
              <a:t>en alimentación</a:t>
            </a:r>
            <a:r>
              <a:rPr lang="es-CO" dirty="0">
                <a:solidFill>
                  <a:schemeClr val="tx1"/>
                </a:solidFill>
              </a:rPr>
              <a:t>.</a:t>
            </a:r>
          </a:p>
          <a:p>
            <a:r>
              <a:rPr lang="es-CO" b="1" dirty="0" smtClean="0">
                <a:solidFill>
                  <a:schemeClr val="tx1"/>
                </a:solidFill>
              </a:rPr>
              <a:t>Germinados:</a:t>
            </a:r>
            <a:endParaRPr lang="es-CO" b="1" dirty="0">
              <a:solidFill>
                <a:schemeClr val="tx1"/>
              </a:solidFill>
            </a:endParaRPr>
          </a:p>
          <a:p>
            <a:r>
              <a:rPr lang="es-CO" dirty="0">
                <a:solidFill>
                  <a:schemeClr val="tx1"/>
                </a:solidFill>
              </a:rPr>
              <a:t>“Cualquier semilla cuyo metabolismo (conjunto de las transformaciones biológicas de un organismo vivo), es estimulado por el contacto con el agua, el aire y el calor, con lo cual va creciendo” (Dr. Soleil,  </a:t>
            </a:r>
            <a:r>
              <a:rPr lang="es-CO" dirty="0" smtClean="0">
                <a:solidFill>
                  <a:schemeClr val="tx1"/>
                </a:solidFill>
              </a:rPr>
              <a:t>1994).</a:t>
            </a:r>
            <a:endParaRPr lang="es-CO" dirty="0">
              <a:solidFill>
                <a:schemeClr val="tx1"/>
              </a:solidFill>
            </a:endParaRPr>
          </a:p>
          <a:p>
            <a:r>
              <a:rPr lang="es-CO" dirty="0">
                <a:solidFill>
                  <a:schemeClr val="tx1"/>
                </a:solidFill>
              </a:rPr>
              <a:t>“La Germinación es un proceso tradicional de obtención de alimentos, que incrementa la biodisponibilidad de nutrientes, la seguridad alimentaria, la estabilidad durante el almacenamiento y la palatabilidad de ciertos alimentos” (Bressani &amp; </a:t>
            </a:r>
            <a:r>
              <a:rPr lang="es-CO" i="1" dirty="0">
                <a:solidFill>
                  <a:schemeClr val="tx1"/>
                </a:solidFill>
              </a:rPr>
              <a:t>al.</a:t>
            </a:r>
            <a:r>
              <a:rPr lang="es-CO" dirty="0">
                <a:solidFill>
                  <a:schemeClr val="tx1"/>
                </a:solidFill>
              </a:rPr>
              <a:t>, </a:t>
            </a:r>
            <a:r>
              <a:rPr lang="es-CO" dirty="0" smtClean="0">
                <a:solidFill>
                  <a:schemeClr val="tx1"/>
                </a:solidFill>
              </a:rPr>
              <a:t>1984).</a:t>
            </a:r>
            <a:endParaRPr lang="es-CO" dirty="0">
              <a:solidFill>
                <a:schemeClr val="tx1"/>
              </a:solidFill>
            </a:endParaRPr>
          </a:p>
          <a:p>
            <a:r>
              <a:rPr lang="es-CO" dirty="0">
                <a:solidFill>
                  <a:schemeClr val="tx1"/>
                </a:solidFill>
              </a:rPr>
              <a:t>“Los  Germinados son semillas orgánicas que renacen a la vida al contacto con el agua, el aire y el calor; y en cuyos procesos se controla el tiempo de crecimiento de modo que se aprovechen al máximo sus nutrientes, para ser usados como alimento vivo y como </a:t>
            </a:r>
            <a:r>
              <a:rPr lang="es-CO" dirty="0" smtClean="0">
                <a:solidFill>
                  <a:schemeClr val="tx1"/>
                </a:solidFill>
              </a:rPr>
              <a:t>medicina natural</a:t>
            </a:r>
            <a:r>
              <a:rPr lang="es-CO" dirty="0">
                <a:solidFill>
                  <a:schemeClr val="tx1"/>
                </a:solidFill>
              </a:rPr>
              <a:t>” (La autora, 2012</a:t>
            </a:r>
            <a:r>
              <a:rPr lang="es-CO" dirty="0" smtClean="0">
                <a:solidFill>
                  <a:schemeClr val="tx1"/>
                </a:solidFill>
              </a:rPr>
              <a:t>).</a:t>
            </a:r>
            <a:endParaRPr lang="es-ES_tradnl" dirty="0">
              <a:solidFill>
                <a:schemeClr val="tx1"/>
              </a:solidFill>
            </a:endParaRPr>
          </a:p>
        </p:txBody>
      </p:sp>
    </p:spTree>
    <p:extLst>
      <p:ext uri="{BB962C8B-B14F-4D97-AF65-F5344CB8AC3E}">
        <p14:creationId xmlns:p14="http://schemas.microsoft.com/office/powerpoint/2010/main" val="268827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down)">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wipe(down)">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wipe(down)">
                                      <p:cBhvr>
                                        <p:cTn id="32" dur="500"/>
                                        <p:tgtEl>
                                          <p:spTgt spid="2">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wipe(down)">
                                      <p:cBhvr>
                                        <p:cTn id="37" dur="500"/>
                                        <p:tgtEl>
                                          <p:spTgt spid="2">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
                                            <p:txEl>
                                              <p:pRg st="12" end="12"/>
                                            </p:txEl>
                                          </p:spTgt>
                                        </p:tgtEl>
                                        <p:attrNameLst>
                                          <p:attrName>style.visibility</p:attrName>
                                        </p:attrNameLst>
                                      </p:cBhvr>
                                      <p:to>
                                        <p:strVal val="visible"/>
                                      </p:to>
                                    </p:set>
                                    <p:animEffect transition="in" filter="wipe(down)">
                                      <p:cBhvr>
                                        <p:cTn id="42" dur="500"/>
                                        <p:tgtEl>
                                          <p:spTgt spid="2">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
                                            <p:txEl>
                                              <p:pRg st="14" end="14"/>
                                            </p:txEl>
                                          </p:spTgt>
                                        </p:tgtEl>
                                        <p:attrNameLst>
                                          <p:attrName>style.visibility</p:attrName>
                                        </p:attrNameLst>
                                      </p:cBhvr>
                                      <p:to>
                                        <p:strVal val="visible"/>
                                      </p:to>
                                    </p:set>
                                    <p:animEffect transition="in" filter="wipe(down)">
                                      <p:cBhvr>
                                        <p:cTn id="47" dur="500"/>
                                        <p:tgtEl>
                                          <p:spTgt spid="2">
                                            <p:txEl>
                                              <p:pRg st="14" end="1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
                                            <p:txEl>
                                              <p:pRg st="16" end="16"/>
                                            </p:txEl>
                                          </p:spTgt>
                                        </p:tgtEl>
                                        <p:attrNameLst>
                                          <p:attrName>style.visibility</p:attrName>
                                        </p:attrNameLst>
                                      </p:cBhvr>
                                      <p:to>
                                        <p:strVal val="visible"/>
                                      </p:to>
                                    </p:set>
                                    <p:animEffect transition="in" filter="wipe(down)">
                                      <p:cBhvr>
                                        <p:cTn id="52" dur="500"/>
                                        <p:tgtEl>
                                          <p:spTgt spid="2">
                                            <p:txEl>
                                              <p:pRg st="16" end="1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2">
                                            <p:txEl>
                                              <p:pRg st="18" end="18"/>
                                            </p:txEl>
                                          </p:spTgt>
                                        </p:tgtEl>
                                        <p:attrNameLst>
                                          <p:attrName>style.visibility</p:attrName>
                                        </p:attrNameLst>
                                      </p:cBhvr>
                                      <p:to>
                                        <p:strVal val="visible"/>
                                      </p:to>
                                    </p:set>
                                    <p:animEffect transition="in" filter="wipe(down)">
                                      <p:cBhvr>
                                        <p:cTn id="57" dur="500"/>
                                        <p:tgtEl>
                                          <p:spTgt spid="2">
                                            <p:txEl>
                                              <p:pRg st="18" end="1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
                                            <p:txEl>
                                              <p:pRg st="20" end="20"/>
                                            </p:txEl>
                                          </p:spTgt>
                                        </p:tgtEl>
                                        <p:attrNameLst>
                                          <p:attrName>style.visibility</p:attrName>
                                        </p:attrNameLst>
                                      </p:cBhvr>
                                      <p:to>
                                        <p:strVal val="visible"/>
                                      </p:to>
                                    </p:set>
                                    <p:animEffect transition="in" filter="wipe(down)">
                                      <p:cBhvr>
                                        <p:cTn id="62" dur="500"/>
                                        <p:tgtEl>
                                          <p:spTgt spid="2">
                                            <p:txEl>
                                              <p:pRg st="20" end="2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Effect transition="in" filter="wipe(down)">
                                      <p:cBhvr>
                                        <p:cTn id="67" dur="500"/>
                                        <p:tgtEl>
                                          <p:spTgt spid="5">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6">
                                            <p:txEl>
                                              <p:pRg st="0" end="0"/>
                                            </p:txEl>
                                          </p:spTgt>
                                        </p:tgtEl>
                                        <p:attrNameLst>
                                          <p:attrName>style.visibility</p:attrName>
                                        </p:attrNameLst>
                                      </p:cBhvr>
                                      <p:to>
                                        <p:strVal val="visible"/>
                                      </p:to>
                                    </p:set>
                                    <p:animEffect transition="in" filter="wipe(down)">
                                      <p:cBhvr>
                                        <p:cTn id="72" dur="500"/>
                                        <p:tgtEl>
                                          <p:spTgt spid="6">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6">
                                            <p:txEl>
                                              <p:pRg st="1" end="1"/>
                                            </p:txEl>
                                          </p:spTgt>
                                        </p:tgtEl>
                                        <p:attrNameLst>
                                          <p:attrName>style.visibility</p:attrName>
                                        </p:attrNameLst>
                                      </p:cBhvr>
                                      <p:to>
                                        <p:strVal val="visible"/>
                                      </p:to>
                                    </p:set>
                                    <p:animEffect transition="in" filter="wipe(down)">
                                      <p:cBhvr>
                                        <p:cTn id="77" dur="500"/>
                                        <p:tgtEl>
                                          <p:spTgt spid="6">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nodeType="clickEffect">
                                  <p:stCondLst>
                                    <p:cond delay="0"/>
                                  </p:stCondLst>
                                  <p:childTnLst>
                                    <p:set>
                                      <p:cBhvr>
                                        <p:cTn id="81" dur="1" fill="hold">
                                          <p:stCondLst>
                                            <p:cond delay="0"/>
                                          </p:stCondLst>
                                        </p:cTn>
                                        <p:tgtEl>
                                          <p:spTgt spid="6">
                                            <p:txEl>
                                              <p:pRg st="2" end="2"/>
                                            </p:txEl>
                                          </p:spTgt>
                                        </p:tgtEl>
                                        <p:attrNameLst>
                                          <p:attrName>style.visibility</p:attrName>
                                        </p:attrNameLst>
                                      </p:cBhvr>
                                      <p:to>
                                        <p:strVal val="visible"/>
                                      </p:to>
                                    </p:set>
                                    <p:animEffect transition="in" filter="wipe(down)">
                                      <p:cBhvr>
                                        <p:cTn id="82" dur="500"/>
                                        <p:tgtEl>
                                          <p:spTgt spid="6">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6">
                                            <p:txEl>
                                              <p:pRg st="3" end="3"/>
                                            </p:txEl>
                                          </p:spTgt>
                                        </p:tgtEl>
                                        <p:attrNameLst>
                                          <p:attrName>style.visibility</p:attrName>
                                        </p:attrNameLst>
                                      </p:cBhvr>
                                      <p:to>
                                        <p:strVal val="visible"/>
                                      </p:to>
                                    </p:set>
                                    <p:animEffect transition="in" filter="wipe(down)">
                                      <p:cBhvr>
                                        <p:cTn id="87" dur="500"/>
                                        <p:tgtEl>
                                          <p:spTgt spid="6">
                                            <p:txEl>
                                              <p:pRg st="3" end="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6">
                                            <p:txEl>
                                              <p:pRg st="4" end="4"/>
                                            </p:txEl>
                                          </p:spTgt>
                                        </p:tgtEl>
                                        <p:attrNameLst>
                                          <p:attrName>style.visibility</p:attrName>
                                        </p:attrNameLst>
                                      </p:cBhvr>
                                      <p:to>
                                        <p:strVal val="visible"/>
                                      </p:to>
                                    </p:set>
                                    <p:animEffect transition="in" filter="wipe(down)">
                                      <p:cBhvr>
                                        <p:cTn id="92" dur="500"/>
                                        <p:tgtEl>
                                          <p:spTgt spid="6">
                                            <p:txEl>
                                              <p:pRg st="4" end="4"/>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6">
                                            <p:txEl>
                                              <p:pRg st="5" end="5"/>
                                            </p:txEl>
                                          </p:spTgt>
                                        </p:tgtEl>
                                        <p:attrNameLst>
                                          <p:attrName>style.visibility</p:attrName>
                                        </p:attrNameLst>
                                      </p:cBhvr>
                                      <p:to>
                                        <p:strVal val="visible"/>
                                      </p:to>
                                    </p:set>
                                    <p:animEffect transition="in" filter="wipe(down)">
                                      <p:cBhvr>
                                        <p:cTn id="9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640"/>
            <a:ext cx="8435280" cy="792088"/>
          </a:xfrm>
        </p:spPr>
        <p:txBody>
          <a:bodyPr>
            <a:normAutofit/>
          </a:bodyPr>
          <a:lstStyle/>
          <a:p>
            <a:r>
              <a:rPr lang="es-CO" sz="1400" b="1" i="1" dirty="0"/>
              <a:t>Fase I: Estado del arte de los Germinados en la academia del Norte de Santander</a:t>
            </a:r>
            <a:r>
              <a:rPr lang="es-CO" sz="1000" b="1" i="1" dirty="0" smtClean="0"/>
              <a:t/>
            </a:r>
            <a:br>
              <a:rPr lang="es-CO" sz="1000" b="1" i="1" dirty="0" smtClean="0"/>
            </a:br>
            <a:r>
              <a:rPr lang="es-CO" sz="2400" b="1" dirty="0" smtClean="0">
                <a:solidFill>
                  <a:schemeClr val="tx1"/>
                </a:solidFill>
              </a:rPr>
              <a:t>MARCO TEÓRICO</a:t>
            </a:r>
            <a:endParaRPr lang="es-CO" sz="2400" dirty="0">
              <a:solidFill>
                <a:schemeClr val="tx1"/>
              </a:solidFill>
            </a:endParaRPr>
          </a:p>
        </p:txBody>
      </p:sp>
      <p:sp>
        <p:nvSpPr>
          <p:cNvPr id="7" name="6 Marcador de texto"/>
          <p:cNvSpPr>
            <a:spLocks noGrp="1"/>
          </p:cNvSpPr>
          <p:nvPr>
            <p:ph type="body" sz="quarter" idx="3"/>
          </p:nvPr>
        </p:nvSpPr>
        <p:spPr/>
        <p:txBody>
          <a:bodyPr/>
          <a:lstStyle/>
          <a:p>
            <a:endParaRPr lang="es-CO"/>
          </a:p>
        </p:txBody>
      </p:sp>
      <p:pic>
        <p:nvPicPr>
          <p:cNvPr id="5" name="4 Imagen"/>
          <p:cNvPicPr/>
          <p:nvPr/>
        </p:nvPicPr>
        <p:blipFill rotWithShape="1">
          <a:blip r:embed="rId2"/>
          <a:srcRect l="2217" t="15082" r="24862" b="11833"/>
          <a:stretch/>
        </p:blipFill>
        <p:spPr bwMode="auto">
          <a:xfrm>
            <a:off x="251520" y="1052736"/>
            <a:ext cx="8640959" cy="5400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2145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0" y="188640"/>
            <a:ext cx="9144000" cy="792088"/>
          </a:xfrm>
        </p:spPr>
        <p:txBody>
          <a:bodyPr>
            <a:normAutofit/>
          </a:bodyPr>
          <a:lstStyle/>
          <a:p>
            <a:r>
              <a:rPr lang="es-CO" sz="1400" b="1" i="1" dirty="0"/>
              <a:t>Fase I: Estado del arte de los Germinados en la academia del Norte de Santander</a:t>
            </a:r>
            <a:r>
              <a:rPr lang="es-CO" sz="1000" b="1" i="1" dirty="0" smtClean="0"/>
              <a:t/>
            </a:r>
            <a:br>
              <a:rPr lang="es-CO" sz="1000" b="1" i="1" dirty="0" smtClean="0"/>
            </a:br>
            <a:r>
              <a:rPr lang="es-CO" sz="2400" b="1" dirty="0" smtClean="0">
                <a:solidFill>
                  <a:schemeClr val="tx1"/>
                </a:solidFill>
              </a:rPr>
              <a:t>RESULTADOS</a:t>
            </a:r>
            <a:endParaRPr lang="es-CO" sz="2400" dirty="0">
              <a:solidFill>
                <a:schemeClr val="tx1"/>
              </a:solidFill>
            </a:endParaRPr>
          </a:p>
        </p:txBody>
      </p:sp>
      <p:sp>
        <p:nvSpPr>
          <p:cNvPr id="7" name="6 Marcador de texto"/>
          <p:cNvSpPr>
            <a:spLocks noGrp="1"/>
          </p:cNvSpPr>
          <p:nvPr>
            <p:ph type="body" sz="quarter" idx="4294967295"/>
          </p:nvPr>
        </p:nvSpPr>
        <p:spPr>
          <a:xfrm>
            <a:off x="251521" y="1052513"/>
            <a:ext cx="8712967" cy="5616847"/>
          </a:xfrm>
        </p:spPr>
        <p:txBody>
          <a:bodyPr>
            <a:noAutofit/>
          </a:bodyPr>
          <a:lstStyle/>
          <a:p>
            <a:pPr marL="0" indent="0" algn="ctr">
              <a:buNone/>
            </a:pPr>
            <a:r>
              <a:rPr lang="es-CO" b="1" dirty="0" smtClean="0">
                <a:solidFill>
                  <a:schemeClr val="tx1"/>
                </a:solidFill>
              </a:rPr>
              <a:t>Estado </a:t>
            </a:r>
            <a:r>
              <a:rPr lang="es-CO" b="1" dirty="0">
                <a:solidFill>
                  <a:schemeClr val="tx1"/>
                </a:solidFill>
              </a:rPr>
              <a:t>del Arte de los Germinados en la </a:t>
            </a:r>
            <a:endParaRPr lang="es-CO" b="1" dirty="0" smtClean="0">
              <a:solidFill>
                <a:schemeClr val="tx1"/>
              </a:solidFill>
            </a:endParaRPr>
          </a:p>
          <a:p>
            <a:pPr marL="0" indent="0" algn="ctr">
              <a:buNone/>
            </a:pPr>
            <a:r>
              <a:rPr lang="es-CO" b="1" dirty="0" smtClean="0">
                <a:solidFill>
                  <a:schemeClr val="tx1"/>
                </a:solidFill>
              </a:rPr>
              <a:t>academia </a:t>
            </a:r>
            <a:r>
              <a:rPr lang="es-CO" b="1" dirty="0">
                <a:solidFill>
                  <a:schemeClr val="tx1"/>
                </a:solidFill>
              </a:rPr>
              <a:t>del Norte de </a:t>
            </a:r>
            <a:r>
              <a:rPr lang="es-CO" b="1" dirty="0" smtClean="0">
                <a:solidFill>
                  <a:schemeClr val="tx1"/>
                </a:solidFill>
              </a:rPr>
              <a:t>Santander</a:t>
            </a:r>
            <a:endParaRPr lang="es-CO" sz="1600" dirty="0" smtClean="0">
              <a:solidFill>
                <a:schemeClr val="tx1"/>
              </a:solidFill>
            </a:endParaRPr>
          </a:p>
          <a:p>
            <a:pPr algn="just"/>
            <a:r>
              <a:rPr lang="es-CO" sz="1700" dirty="0" smtClean="0">
                <a:solidFill>
                  <a:schemeClr val="tx1"/>
                </a:solidFill>
              </a:rPr>
              <a:t>La </a:t>
            </a:r>
            <a:r>
              <a:rPr lang="es-CO" sz="1700" dirty="0">
                <a:solidFill>
                  <a:schemeClr val="tx1"/>
                </a:solidFill>
              </a:rPr>
              <a:t>Universidad Santo Tomas, realizó en el 2011 una investigación acerca de los Germinados </a:t>
            </a:r>
            <a:r>
              <a:rPr lang="es-CO" sz="1700" dirty="0" smtClean="0">
                <a:solidFill>
                  <a:schemeClr val="tx1"/>
                </a:solidFill>
              </a:rPr>
              <a:t>como alimento </a:t>
            </a:r>
            <a:r>
              <a:rPr lang="es-CO" sz="1700" dirty="0">
                <a:solidFill>
                  <a:schemeClr val="tx1"/>
                </a:solidFill>
              </a:rPr>
              <a:t>para el ganado, con base en un primer proyecto elaborado por la autora y entregado al </a:t>
            </a:r>
            <a:r>
              <a:rPr lang="es-CO" sz="1700" dirty="0" smtClean="0">
                <a:solidFill>
                  <a:schemeClr val="tx1"/>
                </a:solidFill>
              </a:rPr>
              <a:t>grupo de </a:t>
            </a:r>
            <a:r>
              <a:rPr lang="es-CO" sz="1700" dirty="0">
                <a:solidFill>
                  <a:schemeClr val="tx1"/>
                </a:solidFill>
              </a:rPr>
              <a:t>investigación del CAU regional (Cúcuta</a:t>
            </a:r>
            <a:r>
              <a:rPr lang="es-CO" sz="1700" dirty="0" smtClean="0">
                <a:solidFill>
                  <a:schemeClr val="tx1"/>
                </a:solidFill>
              </a:rPr>
              <a:t>).</a:t>
            </a:r>
            <a:endParaRPr lang="es-CO" sz="1700" dirty="0">
              <a:solidFill>
                <a:schemeClr val="tx1"/>
              </a:solidFill>
            </a:endParaRPr>
          </a:p>
          <a:p>
            <a:pPr algn="l"/>
            <a:r>
              <a:rPr lang="es-CO" sz="1700" dirty="0" smtClean="0">
                <a:solidFill>
                  <a:schemeClr val="tx1"/>
                </a:solidFill>
              </a:rPr>
              <a:t>En </a:t>
            </a:r>
            <a:r>
              <a:rPr lang="es-CO" sz="1700" dirty="0">
                <a:solidFill>
                  <a:schemeClr val="tx1"/>
                </a:solidFill>
              </a:rPr>
              <a:t>las otras universidades, el común denominador de la búsqueda, tanto virtual como presencial, fue: “La búsqueda no produjo ningún resultado”, “La búsqueda no ha arrojado ningún resultado”, “La base de datos no registra existencia de la búsqueda”, “No se encontraron resultados”, etc. Semejantes respuestas fueron obtenidas cuando se consultó personalmente en las facultades, incluso de agronomía, pues la palabra germinados para ellos solo hace alusión a la plántula que va a ser trasplantada, para que luego de uno a tres meses, sea cosechada para el consumo. </a:t>
            </a:r>
          </a:p>
          <a:p>
            <a:pPr algn="l"/>
            <a:r>
              <a:rPr lang="es-CO" sz="1700" dirty="0" smtClean="0">
                <a:solidFill>
                  <a:schemeClr val="tx1"/>
                </a:solidFill>
              </a:rPr>
              <a:t>En </a:t>
            </a:r>
            <a:r>
              <a:rPr lang="es-CO" sz="1700" dirty="0">
                <a:solidFill>
                  <a:schemeClr val="tx1"/>
                </a:solidFill>
              </a:rPr>
              <a:t>el Norte de Santander, hasta la época presente, no se ha realizado ninguna investigación sobre los Germinados como alimento humano para la adecuada nutrición y la salud, ni existe un marco de referencia con información técnica que lo facilite. </a:t>
            </a:r>
          </a:p>
          <a:p>
            <a:pPr algn="l"/>
            <a:r>
              <a:rPr lang="es-CO" sz="1700" dirty="0" smtClean="0">
                <a:solidFill>
                  <a:schemeClr val="tx1"/>
                </a:solidFill>
              </a:rPr>
              <a:t>De </a:t>
            </a:r>
            <a:r>
              <a:rPr lang="es-CO" sz="1700" dirty="0">
                <a:solidFill>
                  <a:schemeClr val="tx1"/>
                </a:solidFill>
              </a:rPr>
              <a:t>igual manera, entidades como Secretaria de Salud, Departamento Administrativo de Bienestar Social e Instituto Colombiano de Bienestar Familiar, desconocen los Germinados y sus propiedades nutricionales y medicinales</a:t>
            </a:r>
            <a:r>
              <a:rPr lang="es-CO" sz="1700" dirty="0" smtClean="0">
                <a:solidFill>
                  <a:schemeClr val="tx1"/>
                </a:solidFill>
              </a:rPr>
              <a:t>.</a:t>
            </a:r>
          </a:p>
        </p:txBody>
      </p:sp>
    </p:spTree>
    <p:extLst>
      <p:ext uri="{BB962C8B-B14F-4D97-AF65-F5344CB8AC3E}">
        <p14:creationId xmlns:p14="http://schemas.microsoft.com/office/powerpoint/2010/main" val="266439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wipe(down)">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wipe(down)">
                                      <p:cBhvr>
                                        <p:cTn id="15" dur="500"/>
                                        <p:tgtEl>
                                          <p:spTgt spid="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wipe(down)">
                                      <p:cBhvr>
                                        <p:cTn id="20" dur="500"/>
                                        <p:tgtEl>
                                          <p:spTgt spid="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wipe(down)">
                                      <p:cBhvr>
                                        <p:cTn id="25" dur="500"/>
                                        <p:tgtEl>
                                          <p:spTgt spid="7">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7">
                                            <p:txEl>
                                              <p:pRg st="5" end="5"/>
                                            </p:txEl>
                                          </p:spTgt>
                                        </p:tgtEl>
                                        <p:attrNameLst>
                                          <p:attrName>style.visibility</p:attrName>
                                        </p:attrNameLst>
                                      </p:cBhvr>
                                      <p:to>
                                        <p:strVal val="visible"/>
                                      </p:to>
                                    </p:set>
                                    <p:animEffect transition="in" filter="wipe(down)">
                                      <p:cBhvr>
                                        <p:cTn id="30"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60648"/>
            <a:ext cx="8229600" cy="504056"/>
          </a:xfrm>
        </p:spPr>
        <p:txBody>
          <a:bodyPr>
            <a:normAutofit/>
          </a:bodyPr>
          <a:lstStyle/>
          <a:p>
            <a:r>
              <a:rPr lang="es-CO" sz="1400" b="1" i="1" dirty="0"/>
              <a:t>Fase I: Estado del arte de los Germinados en la academia del Norte de Santander</a:t>
            </a:r>
            <a:endParaRPr lang="es-CO" sz="1400" dirty="0">
              <a:solidFill>
                <a:schemeClr val="tx2"/>
              </a:solidFill>
            </a:endParaRPr>
          </a:p>
        </p:txBody>
      </p:sp>
      <p:sp>
        <p:nvSpPr>
          <p:cNvPr id="7" name="6 Marcador de texto"/>
          <p:cNvSpPr>
            <a:spLocks noGrp="1"/>
          </p:cNvSpPr>
          <p:nvPr>
            <p:ph type="body" sz="quarter" idx="3"/>
          </p:nvPr>
        </p:nvSpPr>
        <p:spPr/>
        <p:txBody>
          <a:bodyPr/>
          <a:lstStyle/>
          <a:p>
            <a:endParaRPr lang="es-CO"/>
          </a:p>
        </p:txBody>
      </p:sp>
      <p:sp>
        <p:nvSpPr>
          <p:cNvPr id="2" name="1 Rectángulo"/>
          <p:cNvSpPr/>
          <p:nvPr/>
        </p:nvSpPr>
        <p:spPr>
          <a:xfrm>
            <a:off x="3563888" y="683404"/>
            <a:ext cx="1956754" cy="461665"/>
          </a:xfrm>
          <a:prstGeom prst="rect">
            <a:avLst/>
          </a:prstGeom>
        </p:spPr>
        <p:txBody>
          <a:bodyPr wrap="none">
            <a:spAutoFit/>
          </a:bodyPr>
          <a:lstStyle/>
          <a:p>
            <a:r>
              <a:rPr lang="es-CO" sz="2400" b="1" dirty="0"/>
              <a:t>RESULTADOS</a:t>
            </a:r>
            <a:endParaRPr lang="es-CO" sz="2400" dirty="0"/>
          </a:p>
        </p:txBody>
      </p:sp>
      <p:pic>
        <p:nvPicPr>
          <p:cNvPr id="6" name="5 Imagen"/>
          <p:cNvPicPr/>
          <p:nvPr/>
        </p:nvPicPr>
        <p:blipFill rotWithShape="1">
          <a:blip r:embed="rId2"/>
          <a:srcRect l="2479" t="12297" r="19774" b="25754"/>
          <a:stretch/>
        </p:blipFill>
        <p:spPr bwMode="auto">
          <a:xfrm>
            <a:off x="107504" y="1145069"/>
            <a:ext cx="8856984" cy="545228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962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19066</TotalTime>
  <Words>7844</Words>
  <Application>Microsoft Office PowerPoint</Application>
  <PresentationFormat>Presentación en pantalla (4:3)</PresentationFormat>
  <Paragraphs>984</Paragraphs>
  <Slides>54</Slides>
  <Notes>28</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Forma de onda</vt:lpstr>
      <vt:lpstr> LOS GERMINADOS </vt:lpstr>
      <vt:lpstr> </vt:lpstr>
      <vt:lpstr> </vt:lpstr>
      <vt:lpstr>Fase I: Estado del arte de los Germinados en la academia del Norte de Santander</vt:lpstr>
      <vt:lpstr>Fase I: Estado del arte de los Germinados en la academia del Norte de Santander</vt:lpstr>
      <vt:lpstr>Fase I: Estado del arte de los Germinados en la academia del Norte de Santander MARCO TEÓRICO</vt:lpstr>
      <vt:lpstr>Fase I: Estado del arte de los Germinados en la academia del Norte de Santander MARCO TEÓRICO</vt:lpstr>
      <vt:lpstr>Fase I: Estado del arte de los Germinados en la academia del Norte de Santander RESULTADOS</vt:lpstr>
      <vt:lpstr>Fase I: Estado del arte de los Germinados en la academia del Norte de Santander</vt:lpstr>
      <vt:lpstr>Fase I: Estado del arte de los Germinados en la academia del Norte de Santander</vt:lpstr>
      <vt:lpstr>Fase I: Estado del arte de los Germinados en la academia del Norte de Santander RESULTADOS</vt:lpstr>
      <vt:lpstr>Fase I: Estado del arte de los Germinados en la academia del Norte de Santander RESULTADOS</vt:lpstr>
      <vt:lpstr>Fase I: Estado del arte de los Germinados en la academia del Norte de Santander RESULTADOS</vt:lpstr>
      <vt:lpstr>Fase I: Estado del arte de los Germinados en la academia del Norte de Santander RESULTADOS</vt:lpstr>
      <vt:lpstr>Fase I: Estado del arte de los Germinados en la academia del Norte de Santander</vt:lpstr>
      <vt:lpstr>Fase I: Estado del arte de los Germinados en la academia del Norte de Santander</vt:lpstr>
      <vt:lpstr>Presentación de PowerPoint</vt:lpstr>
      <vt:lpstr> 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 NUTRIENTES, PROPIEDADES MEDICINALES Y PROCESOS DE PRODUCCION PARA GERMINAR  BROCOLI, GIRASOL, LENTEJA Y TRIGO</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FASE II  MANUAL TÉCNICO DE LOS GERMINADOS: Procesos de producción y aplicaciones en la alimentación y la salud</vt:lpstr>
      <vt:lpstr>Presentación de PowerPoint</vt:lpstr>
      <vt:lpstr>FASE III CONVOCAR Y SOCIALIZAR EL MANUAL TÉCNICO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GERMINADOS</dc:title>
  <dc:creator>Beatriz Alina</dc:creator>
  <cp:lastModifiedBy>Funcionario</cp:lastModifiedBy>
  <cp:revision>236</cp:revision>
  <dcterms:created xsi:type="dcterms:W3CDTF">2013-04-26T19:26:54Z</dcterms:created>
  <dcterms:modified xsi:type="dcterms:W3CDTF">2013-06-18T22:47:49Z</dcterms:modified>
</cp:coreProperties>
</file>