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  <p:sldMasterId id="2147483871" r:id="rId2"/>
    <p:sldMasterId id="2147483884" r:id="rId3"/>
    <p:sldMasterId id="2147483897" r:id="rId4"/>
  </p:sldMasterIdLst>
  <p:notesMasterIdLst>
    <p:notesMasterId r:id="rId26"/>
  </p:notesMasterIdLst>
  <p:sldIdLst>
    <p:sldId id="313" r:id="rId5"/>
    <p:sldId id="321" r:id="rId6"/>
    <p:sldId id="316" r:id="rId7"/>
    <p:sldId id="328" r:id="rId8"/>
    <p:sldId id="331" r:id="rId9"/>
    <p:sldId id="330" r:id="rId10"/>
    <p:sldId id="317" r:id="rId11"/>
    <p:sldId id="318" r:id="rId12"/>
    <p:sldId id="320" r:id="rId13"/>
    <p:sldId id="333" r:id="rId14"/>
    <p:sldId id="344" r:id="rId15"/>
    <p:sldId id="345" r:id="rId16"/>
    <p:sldId id="346" r:id="rId17"/>
    <p:sldId id="347" r:id="rId18"/>
    <p:sldId id="348" r:id="rId19"/>
    <p:sldId id="334" r:id="rId20"/>
    <p:sldId id="335" r:id="rId21"/>
    <p:sldId id="337" r:id="rId22"/>
    <p:sldId id="338" r:id="rId23"/>
    <p:sldId id="341" r:id="rId24"/>
    <p:sldId id="343" r:id="rId2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00FF00"/>
    <a:srgbClr val="FF9900"/>
    <a:srgbClr val="FF66FF"/>
    <a:srgbClr val="66FFFF"/>
    <a:srgbClr val="00FFCC"/>
    <a:srgbClr val="B2B2B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96" autoAdjust="0"/>
    <p:restoredTop sz="96405" autoAdjust="0"/>
  </p:normalViewPr>
  <p:slideViewPr>
    <p:cSldViewPr>
      <p:cViewPr varScale="1">
        <p:scale>
          <a:sx n="68" d="100"/>
          <a:sy n="68" d="100"/>
        </p:scale>
        <p:origin x="1339" y="19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0BE068-19F4-41D1-A0B9-0F9D208CD651}" type="doc">
      <dgm:prSet loTypeId="urn:microsoft.com/office/officeart/2005/8/layout/process1" loCatId="process" qsTypeId="urn:microsoft.com/office/officeart/2005/8/quickstyle/simple2" qsCatId="simple" csTypeId="urn:microsoft.com/office/officeart/2005/8/colors/accent1_5" csCatId="accent1" phldr="1"/>
      <dgm:spPr/>
    </dgm:pt>
    <dgm:pt modelId="{26861D67-5C90-4532-914E-253F3B15ED0F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>
              <a:solidFill>
                <a:schemeClr val="tx1"/>
              </a:solidFill>
            </a:rPr>
            <a:t>Identificar la normatividad vigente en Colombia para la titulación de predios en propiedad legítima a favor de particulares. </a:t>
          </a:r>
          <a:endParaRPr lang="es-CO">
            <a:solidFill>
              <a:schemeClr val="tx1"/>
            </a:solidFill>
          </a:endParaRPr>
        </a:p>
      </dgm:t>
    </dgm:pt>
    <dgm:pt modelId="{64F78AB0-DDB9-41D8-A7EF-5C1525DD9C95}" type="parTrans" cxnId="{BB8009A9-2603-48EC-BF3A-8347995A070C}">
      <dgm:prSet/>
      <dgm:spPr/>
      <dgm:t>
        <a:bodyPr/>
        <a:lstStyle/>
        <a:p>
          <a:endParaRPr lang="es-CO"/>
        </a:p>
      </dgm:t>
    </dgm:pt>
    <dgm:pt modelId="{B876AD17-6441-414D-93F4-E2A64D9966AB}" type="sibTrans" cxnId="{BB8009A9-2603-48EC-BF3A-8347995A070C}">
      <dgm:prSet/>
      <dgm:spPr/>
      <dgm:t>
        <a:bodyPr/>
        <a:lstStyle/>
        <a:p>
          <a:endParaRPr lang="es-CO"/>
        </a:p>
      </dgm:t>
    </dgm:pt>
    <dgm:pt modelId="{07E78F0E-DFA9-45D4-9D5F-2A04E44808F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Plantear una Guía para el saneamiento de la propiedad privada, como aporte a la resolución de un problema social en Villavicencio.</a:t>
          </a:r>
          <a:endParaRPr lang="es-CO" dirty="0">
            <a:solidFill>
              <a:schemeClr val="tx1"/>
            </a:solidFill>
          </a:endParaRPr>
        </a:p>
      </dgm:t>
    </dgm:pt>
    <dgm:pt modelId="{B6AD0F78-FACA-4378-82AA-D724471BEF60}" type="parTrans" cxnId="{37743012-8F61-45A1-BE9A-C374154557D4}">
      <dgm:prSet/>
      <dgm:spPr/>
      <dgm:t>
        <a:bodyPr/>
        <a:lstStyle/>
        <a:p>
          <a:endParaRPr lang="es-CO"/>
        </a:p>
      </dgm:t>
    </dgm:pt>
    <dgm:pt modelId="{CCF88F73-431C-46DF-9E7D-1FFB23969571}" type="sibTrans" cxnId="{37743012-8F61-45A1-BE9A-C374154557D4}">
      <dgm:prSet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endParaRPr lang="es-CO"/>
        </a:p>
      </dgm:t>
    </dgm:pt>
    <dgm:pt modelId="{58DBA787-B13F-4EB6-9CA5-4CF37AE1E676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Describir la problemática de la propiedad privada en el barrio Nueva Colombia II de la ciudad de Villavicencio, como objeto de estudio. </a:t>
          </a:r>
          <a:endParaRPr lang="es-CO" dirty="0">
            <a:solidFill>
              <a:schemeClr val="tx1"/>
            </a:solidFill>
          </a:endParaRPr>
        </a:p>
      </dgm:t>
    </dgm:pt>
    <dgm:pt modelId="{2C47A557-DFA5-41AD-BF70-6D7E89AC0C11}" type="parTrans" cxnId="{941AFA77-97ED-4B01-954A-1C9EF311D6CA}">
      <dgm:prSet/>
      <dgm:spPr/>
      <dgm:t>
        <a:bodyPr/>
        <a:lstStyle/>
        <a:p>
          <a:endParaRPr lang="es-CO"/>
        </a:p>
      </dgm:t>
    </dgm:pt>
    <dgm:pt modelId="{B27604C4-E5AA-4454-9662-B957E76EDF9A}" type="sibTrans" cxnId="{941AFA77-97ED-4B01-954A-1C9EF311D6CA}">
      <dgm:prSet/>
      <dgm:spPr/>
      <dgm:t>
        <a:bodyPr/>
        <a:lstStyle/>
        <a:p>
          <a:endParaRPr lang="es-CO"/>
        </a:p>
      </dgm:t>
    </dgm:pt>
    <dgm:pt modelId="{4B7E0984-8B34-4754-B09D-120E993ACF54}" type="pres">
      <dgm:prSet presAssocID="{9A0BE068-19F4-41D1-A0B9-0F9D208CD651}" presName="Name0" presStyleCnt="0">
        <dgm:presLayoutVars>
          <dgm:dir/>
          <dgm:resizeHandles val="exact"/>
        </dgm:presLayoutVars>
      </dgm:prSet>
      <dgm:spPr/>
    </dgm:pt>
    <dgm:pt modelId="{3B020D2D-39B1-44FC-B952-CFA8DB9AD315}" type="pres">
      <dgm:prSet presAssocID="{26861D67-5C90-4532-914E-253F3B15ED0F}" presName="node" presStyleLbl="node1" presStyleIdx="0" presStyleCnt="3" custLinFactNeighborX="6624" custLinFactNeighborY="-17453">
        <dgm:presLayoutVars>
          <dgm:bulletEnabled val="1"/>
        </dgm:presLayoutVars>
      </dgm:prSet>
      <dgm:spPr/>
    </dgm:pt>
    <dgm:pt modelId="{A5C11861-73F5-4ED9-8CE7-667DDF1220EB}" type="pres">
      <dgm:prSet presAssocID="{B876AD17-6441-414D-93F4-E2A64D9966AB}" presName="sibTrans" presStyleLbl="sibTrans2D1" presStyleIdx="0" presStyleCnt="2"/>
      <dgm:spPr/>
    </dgm:pt>
    <dgm:pt modelId="{39D56319-5794-4A39-8E2E-C13CCE495CE5}" type="pres">
      <dgm:prSet presAssocID="{B876AD17-6441-414D-93F4-E2A64D9966AB}" presName="connectorText" presStyleLbl="sibTrans2D1" presStyleIdx="0" presStyleCnt="2"/>
      <dgm:spPr/>
    </dgm:pt>
    <dgm:pt modelId="{031D3E55-E6E1-40FB-A00F-94CB708B473F}" type="pres">
      <dgm:prSet presAssocID="{07E78F0E-DFA9-45D4-9D5F-2A04E44808F8}" presName="node" presStyleLbl="node1" presStyleIdx="1" presStyleCnt="3" custLinFactNeighborX="-2557" custLinFactNeighborY="-19546">
        <dgm:presLayoutVars>
          <dgm:bulletEnabled val="1"/>
        </dgm:presLayoutVars>
      </dgm:prSet>
      <dgm:spPr/>
    </dgm:pt>
    <dgm:pt modelId="{8FC79198-87BC-417C-85AD-156F09A40360}" type="pres">
      <dgm:prSet presAssocID="{CCF88F73-431C-46DF-9E7D-1FFB23969571}" presName="sibTrans" presStyleLbl="sibTrans2D1" presStyleIdx="1" presStyleCnt="2" custScaleX="124148" custScaleY="84772" custLinFactNeighborX="-9419" custLinFactNeighborY="13270"/>
      <dgm:spPr/>
    </dgm:pt>
    <dgm:pt modelId="{D3A8D9CD-619D-4617-A363-97B73ED1D6F4}" type="pres">
      <dgm:prSet presAssocID="{CCF88F73-431C-46DF-9E7D-1FFB23969571}" presName="connectorText" presStyleLbl="sibTrans2D1" presStyleIdx="1" presStyleCnt="2"/>
      <dgm:spPr/>
    </dgm:pt>
    <dgm:pt modelId="{4ECA1815-8D32-4F66-8F17-E0B5323A27F0}" type="pres">
      <dgm:prSet presAssocID="{58DBA787-B13F-4EB6-9CA5-4CF37AE1E676}" presName="node" presStyleLbl="node1" presStyleIdx="2" presStyleCnt="3" custLinFactNeighborX="-836" custLinFactNeighborY="-38062">
        <dgm:presLayoutVars>
          <dgm:bulletEnabled val="1"/>
        </dgm:presLayoutVars>
      </dgm:prSet>
      <dgm:spPr/>
    </dgm:pt>
  </dgm:ptLst>
  <dgm:cxnLst>
    <dgm:cxn modelId="{37743012-8F61-45A1-BE9A-C374154557D4}" srcId="{9A0BE068-19F4-41D1-A0B9-0F9D208CD651}" destId="{07E78F0E-DFA9-45D4-9D5F-2A04E44808F8}" srcOrd="1" destOrd="0" parTransId="{B6AD0F78-FACA-4378-82AA-D724471BEF60}" sibTransId="{CCF88F73-431C-46DF-9E7D-1FFB23969571}"/>
    <dgm:cxn modelId="{E7913522-2782-42C5-8583-01FF8444E494}" type="presOf" srcId="{9A0BE068-19F4-41D1-A0B9-0F9D208CD651}" destId="{4B7E0984-8B34-4754-B09D-120E993ACF54}" srcOrd="0" destOrd="0" presId="urn:microsoft.com/office/officeart/2005/8/layout/process1"/>
    <dgm:cxn modelId="{946E2029-5F9D-4A39-9290-80C283FA5654}" type="presOf" srcId="{CCF88F73-431C-46DF-9E7D-1FFB23969571}" destId="{D3A8D9CD-619D-4617-A363-97B73ED1D6F4}" srcOrd="1" destOrd="0" presId="urn:microsoft.com/office/officeart/2005/8/layout/process1"/>
    <dgm:cxn modelId="{2389EA3D-A551-41A0-B64F-A07451C2BEE6}" type="presOf" srcId="{58DBA787-B13F-4EB6-9CA5-4CF37AE1E676}" destId="{4ECA1815-8D32-4F66-8F17-E0B5323A27F0}" srcOrd="0" destOrd="0" presId="urn:microsoft.com/office/officeart/2005/8/layout/process1"/>
    <dgm:cxn modelId="{5B30FD5B-81F5-43FB-A2BA-A796F817F27A}" type="presOf" srcId="{B876AD17-6441-414D-93F4-E2A64D9966AB}" destId="{39D56319-5794-4A39-8E2E-C13CCE495CE5}" srcOrd="1" destOrd="0" presId="urn:microsoft.com/office/officeart/2005/8/layout/process1"/>
    <dgm:cxn modelId="{941AFA77-97ED-4B01-954A-1C9EF311D6CA}" srcId="{9A0BE068-19F4-41D1-A0B9-0F9D208CD651}" destId="{58DBA787-B13F-4EB6-9CA5-4CF37AE1E676}" srcOrd="2" destOrd="0" parTransId="{2C47A557-DFA5-41AD-BF70-6D7E89AC0C11}" sibTransId="{B27604C4-E5AA-4454-9662-B957E76EDF9A}"/>
    <dgm:cxn modelId="{3488E582-3551-479C-A3E9-D782AAA02E1D}" type="presOf" srcId="{07E78F0E-DFA9-45D4-9D5F-2A04E44808F8}" destId="{031D3E55-E6E1-40FB-A00F-94CB708B473F}" srcOrd="0" destOrd="0" presId="urn:microsoft.com/office/officeart/2005/8/layout/process1"/>
    <dgm:cxn modelId="{097BF288-693B-4B47-BE8B-CB8666F6FCF7}" type="presOf" srcId="{B876AD17-6441-414D-93F4-E2A64D9966AB}" destId="{A5C11861-73F5-4ED9-8CE7-667DDF1220EB}" srcOrd="0" destOrd="0" presId="urn:microsoft.com/office/officeart/2005/8/layout/process1"/>
    <dgm:cxn modelId="{BB8009A9-2603-48EC-BF3A-8347995A070C}" srcId="{9A0BE068-19F4-41D1-A0B9-0F9D208CD651}" destId="{26861D67-5C90-4532-914E-253F3B15ED0F}" srcOrd="0" destOrd="0" parTransId="{64F78AB0-DDB9-41D8-A7EF-5C1525DD9C95}" sibTransId="{B876AD17-6441-414D-93F4-E2A64D9966AB}"/>
    <dgm:cxn modelId="{2DE6B5C0-6512-4E62-A72D-82A544E83D36}" type="presOf" srcId="{CCF88F73-431C-46DF-9E7D-1FFB23969571}" destId="{8FC79198-87BC-417C-85AD-156F09A40360}" srcOrd="0" destOrd="0" presId="urn:microsoft.com/office/officeart/2005/8/layout/process1"/>
    <dgm:cxn modelId="{8977A6E9-F4C2-4428-B4E1-A23C64142272}" type="presOf" srcId="{26861D67-5C90-4532-914E-253F3B15ED0F}" destId="{3B020D2D-39B1-44FC-B952-CFA8DB9AD315}" srcOrd="0" destOrd="0" presId="urn:microsoft.com/office/officeart/2005/8/layout/process1"/>
    <dgm:cxn modelId="{AC89CFAB-70EB-47EE-A6E1-1C1515B5BF7F}" type="presParOf" srcId="{4B7E0984-8B34-4754-B09D-120E993ACF54}" destId="{3B020D2D-39B1-44FC-B952-CFA8DB9AD315}" srcOrd="0" destOrd="0" presId="urn:microsoft.com/office/officeart/2005/8/layout/process1"/>
    <dgm:cxn modelId="{64E3067A-100F-4D72-A5F8-92B24A1A306D}" type="presParOf" srcId="{4B7E0984-8B34-4754-B09D-120E993ACF54}" destId="{A5C11861-73F5-4ED9-8CE7-667DDF1220EB}" srcOrd="1" destOrd="0" presId="urn:microsoft.com/office/officeart/2005/8/layout/process1"/>
    <dgm:cxn modelId="{A4E7F0D4-4ECA-48AD-9F73-7D3EA74402D2}" type="presParOf" srcId="{A5C11861-73F5-4ED9-8CE7-667DDF1220EB}" destId="{39D56319-5794-4A39-8E2E-C13CCE495CE5}" srcOrd="0" destOrd="0" presId="urn:microsoft.com/office/officeart/2005/8/layout/process1"/>
    <dgm:cxn modelId="{D48A153C-DFA2-4588-9835-82F4B510AA1B}" type="presParOf" srcId="{4B7E0984-8B34-4754-B09D-120E993ACF54}" destId="{031D3E55-E6E1-40FB-A00F-94CB708B473F}" srcOrd="2" destOrd="0" presId="urn:microsoft.com/office/officeart/2005/8/layout/process1"/>
    <dgm:cxn modelId="{02951D8B-1837-4681-9345-234852F93313}" type="presParOf" srcId="{4B7E0984-8B34-4754-B09D-120E993ACF54}" destId="{8FC79198-87BC-417C-85AD-156F09A40360}" srcOrd="3" destOrd="0" presId="urn:microsoft.com/office/officeart/2005/8/layout/process1"/>
    <dgm:cxn modelId="{DD06CAFC-8124-4FA2-B644-198DB11B20E2}" type="presParOf" srcId="{8FC79198-87BC-417C-85AD-156F09A40360}" destId="{D3A8D9CD-619D-4617-A363-97B73ED1D6F4}" srcOrd="0" destOrd="0" presId="urn:microsoft.com/office/officeart/2005/8/layout/process1"/>
    <dgm:cxn modelId="{0E5BE737-2E00-4EFD-864B-A1364EE84425}" type="presParOf" srcId="{4B7E0984-8B34-4754-B09D-120E993ACF54}" destId="{4ECA1815-8D32-4F66-8F17-E0B5323A27F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FF38D2-7451-465C-A84D-C4EF8B80E24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C3D52BAA-2250-4392-B39A-FFE6BE5BCF3B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rPr>
            <a:t>Propietario</a:t>
          </a:r>
          <a:endParaRPr lang="es-CO" sz="1600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cs typeface="Arial" panose="020B0604020202020204" pitchFamily="34" charset="0"/>
          </a:endParaRPr>
        </a:p>
      </dgm:t>
    </dgm:pt>
    <dgm:pt modelId="{CD0FC570-B190-4566-B5F8-6CC8C83CAD9D}" type="parTrans" cxnId="{96AA323C-7A21-4794-832B-2197C6CD7E64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FF4A94EE-ECFB-48B5-ADF9-B010FD4A3E56}" type="sibTrans" cxnId="{96AA323C-7A21-4794-832B-2197C6CD7E64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4AA1C377-2237-4521-9284-9ED3DA2A077B}">
      <dgm:prSet phldrT="[Texto]" custT="1"/>
      <dgm:spPr/>
      <dgm:t>
        <a:bodyPr/>
        <a:lstStyle/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1. Beneficio en el pago del impuesto predial. 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2. Levantamiento de embargos, que le permiten sanear su vida crediticia.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3. 10% del valor del terreno que accedió o no a ceder al municipio.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4. Evita los costos y gastos que implica procesos judiciales para la recuperación de los inmuebles y costos adicionales en escrituración y registro, licencias de urbanismo, división y /o construcción. 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5. Evita problemas personales y jurídicos con el ocupante. </a:t>
          </a:r>
          <a:endParaRPr lang="es-CO" sz="1000" dirty="0">
            <a:latin typeface="+mn-lt"/>
            <a:cs typeface="Arial" panose="020B0604020202020204" pitchFamily="34" charset="0"/>
          </a:endParaRPr>
        </a:p>
      </dgm:t>
    </dgm:pt>
    <dgm:pt modelId="{2F3946EA-33BA-4205-9EFE-3A28714A828D}" type="parTrans" cxnId="{C1E0A32A-25E7-4270-88E2-DB87DFB007FE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3EB5A2D5-CD63-4B6B-B871-BBE2CC01E816}" type="sibTrans" cxnId="{C1E0A32A-25E7-4270-88E2-DB87DFB007FE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281F523F-F2B9-417F-9E2E-AEBE52EC3ADA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rPr>
            <a:t>Entidad</a:t>
          </a:r>
          <a:endParaRPr lang="es-CO" sz="1600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cs typeface="Arial" panose="020B0604020202020204" pitchFamily="34" charset="0"/>
          </a:endParaRPr>
        </a:p>
      </dgm:t>
    </dgm:pt>
    <dgm:pt modelId="{D1973927-7BD4-4991-81CA-DCCDD8A5569D}" type="parTrans" cxnId="{2EECF914-F13E-46C5-963C-E8B9F2D6610A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067E4861-7997-47AD-B8F4-EF28A5EA3F7D}" type="sibTrans" cxnId="{2EECF914-F13E-46C5-963C-E8B9F2D6610A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56C25526-78BF-4F73-9461-F5580A6B9EE7}">
      <dgm:prSet phldrT="[Texto]" custT="1"/>
      <dgm:spPr/>
      <dgm:t>
        <a:bodyPr/>
        <a:lstStyle/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1. Aumento de la base del recaudo del impuesto predial. 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2. Recuperación de cartera de impuesto predial,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3. Identificación jurídica de los Terrenos en su Haber.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4. Confianza legítima del Estado ante la sociedad para generar mecanismos de conciliación, </a:t>
          </a: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5. movimientos comerciales.</a:t>
          </a:r>
          <a:endParaRPr lang="es-CO" sz="1000" dirty="0">
            <a:latin typeface="+mn-lt"/>
            <a:cs typeface="Arial" panose="020B0604020202020204" pitchFamily="34" charset="0"/>
          </a:endParaRPr>
        </a:p>
      </dgm:t>
    </dgm:pt>
    <dgm:pt modelId="{BC2D291E-0E03-4647-AEE9-73E024F9E127}" type="parTrans" cxnId="{6F71E867-8741-4B7C-8A84-758360C88993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8C0F078D-E760-483A-A0E2-4201D33C803B}" type="sibTrans" cxnId="{6F71E867-8741-4B7C-8A84-758360C88993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0A0A90A1-6DEC-4BEE-A879-AED00C9E275B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rPr>
            <a:t>Ocupante</a:t>
          </a:r>
          <a:endParaRPr lang="es-CO" sz="16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cs typeface="Arial" panose="020B0604020202020204" pitchFamily="34" charset="0"/>
          </a:endParaRPr>
        </a:p>
      </dgm:t>
    </dgm:pt>
    <dgm:pt modelId="{BEC2FAF9-05C3-4364-90DE-153100F6F5D5}" type="parTrans" cxnId="{1CAAD932-70D2-4005-ABE6-240B780B893F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863DBDDF-B2AD-4C0A-AA1B-083D17A14F59}" type="sibTrans" cxnId="{1CAAD932-70D2-4005-ABE6-240B780B893F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AEDBCE32-B24B-477F-9833-17A3DCB9EEA4}">
      <dgm:prSet phldrT="[Texto]" custT="1"/>
      <dgm:spPr/>
      <dgm:t>
        <a:bodyPr/>
        <a:lstStyle/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1. Seguridad jurídica de la tenencia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Los hogares tienen acceso efectivo a la vivienda, manteniendo sus condiciones de vida en lugar de: generar reubicación </a:t>
          </a:r>
          <a:r>
            <a:rPr lang="es-ES" sz="1000" dirty="0">
              <a:latin typeface="+mn-lt"/>
              <a:cs typeface="Arial" panose="020B0604020202020204" pitchFamily="34" charset="0"/>
              <a:sym typeface="Wingdings" panose="05000000000000000000" pitchFamily="2" charset="2"/>
            </a:rPr>
            <a:t></a:t>
          </a:r>
          <a:r>
            <a:rPr lang="es-ES" sz="1000" dirty="0">
              <a:latin typeface="+mn-lt"/>
              <a:cs typeface="Arial" panose="020B0604020202020204" pitchFamily="34" charset="0"/>
            </a:rPr>
            <a:t> incertidumbre, cambio de su habitad, costumbre, cultura, entre otros. 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2. Saneamiento de la propiedad inmobiliaria por parte de los entes territoriales, evitan costos y gastos en procesos judiciales para la recuperación de los inmuebles y costos adicionales en escrituración y registro, licencias de urbanismo y construcción. 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3. Paga el impuesto predial </a:t>
          </a:r>
          <a:r>
            <a:rPr lang="es-ES" sz="1000" dirty="0">
              <a:latin typeface="+mn-lt"/>
              <a:cs typeface="Arial" panose="020B0604020202020204" pitchFamily="34" charset="0"/>
              <a:sym typeface="Wingdings" panose="05000000000000000000" pitchFamily="2" charset="2"/>
            </a:rPr>
            <a:t> </a:t>
          </a:r>
          <a:r>
            <a:rPr lang="es-ES" sz="1000" dirty="0">
              <a:latin typeface="+mn-lt"/>
              <a:cs typeface="Arial" panose="020B0604020202020204" pitchFamily="34" charset="0"/>
            </a:rPr>
            <a:t>se genera un incentivo adicional para pago del impuesto calculado sobre la totalidad del inmueble (lote + terreno).</a:t>
          </a:r>
          <a:endParaRPr lang="es-CO" sz="1000" dirty="0">
            <a:latin typeface="+mn-lt"/>
            <a:cs typeface="Arial" panose="020B0604020202020204" pitchFamily="34" charset="0"/>
          </a:endParaRPr>
        </a:p>
        <a:p>
          <a:pPr algn="just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s-ES" sz="1000" dirty="0">
              <a:latin typeface="+mn-lt"/>
              <a:cs typeface="Arial" panose="020B0604020202020204" pitchFamily="34" charset="0"/>
            </a:rPr>
            <a:t>4. Reconocimiento terreno con mejora + mejoramiento de vivienda + créditos bancarios, entre otros.</a:t>
          </a:r>
          <a:endParaRPr lang="es-CO" sz="1000" dirty="0">
            <a:latin typeface="+mn-lt"/>
            <a:cs typeface="Arial" panose="020B0604020202020204" pitchFamily="34" charset="0"/>
          </a:endParaRPr>
        </a:p>
      </dgm:t>
    </dgm:pt>
    <dgm:pt modelId="{2D01B0B6-ED5B-42CE-A8F5-24E55B565D12}" type="parTrans" cxnId="{3377B491-C9BF-4EB8-8E3B-366081355644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0DB39348-F5FC-4CEF-913A-9D396DF9EF3D}" type="sibTrans" cxnId="{3377B491-C9BF-4EB8-8E3B-366081355644}">
      <dgm:prSet/>
      <dgm:spPr/>
      <dgm:t>
        <a:bodyPr/>
        <a:lstStyle/>
        <a:p>
          <a:pPr algn="l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s-CO" sz="1600">
            <a:latin typeface="+mn-lt"/>
            <a:cs typeface="Arial" panose="020B0604020202020204" pitchFamily="34" charset="0"/>
          </a:endParaRPr>
        </a:p>
      </dgm:t>
    </dgm:pt>
    <dgm:pt modelId="{79988614-33AE-4C84-A8F6-8F694BEA9079}" type="pres">
      <dgm:prSet presAssocID="{1BFF38D2-7451-465C-A84D-C4EF8B80E24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7C83C30-3ACE-42E3-BF27-6A0BA5D7E3DA}" type="pres">
      <dgm:prSet presAssocID="{C3D52BAA-2250-4392-B39A-FFE6BE5BCF3B}" presName="root" presStyleCnt="0"/>
      <dgm:spPr/>
    </dgm:pt>
    <dgm:pt modelId="{06682AB4-15D6-490E-A7A1-5BF94C01DD83}" type="pres">
      <dgm:prSet presAssocID="{C3D52BAA-2250-4392-B39A-FFE6BE5BCF3B}" presName="rootComposite" presStyleCnt="0"/>
      <dgm:spPr/>
    </dgm:pt>
    <dgm:pt modelId="{2975B411-5F38-41FD-8A89-82B938536B0F}" type="pres">
      <dgm:prSet presAssocID="{C3D52BAA-2250-4392-B39A-FFE6BE5BCF3B}" presName="rootText" presStyleLbl="node1" presStyleIdx="0" presStyleCnt="3" custScaleY="40074" custLinFactNeighborX="-4933" custLinFactNeighborY="-26765"/>
      <dgm:spPr/>
    </dgm:pt>
    <dgm:pt modelId="{E5E7E547-8609-48A2-9D03-2FD6C96F0C26}" type="pres">
      <dgm:prSet presAssocID="{C3D52BAA-2250-4392-B39A-FFE6BE5BCF3B}" presName="rootConnector" presStyleLbl="node1" presStyleIdx="0" presStyleCnt="3"/>
      <dgm:spPr/>
    </dgm:pt>
    <dgm:pt modelId="{BC87A208-124D-4A2C-B429-E487C40CF063}" type="pres">
      <dgm:prSet presAssocID="{C3D52BAA-2250-4392-B39A-FFE6BE5BCF3B}" presName="childShape" presStyleCnt="0"/>
      <dgm:spPr/>
    </dgm:pt>
    <dgm:pt modelId="{FFB58F68-F12E-4678-9BC5-4828FA2B9129}" type="pres">
      <dgm:prSet presAssocID="{2F3946EA-33BA-4205-9EFE-3A28714A828D}" presName="Name13" presStyleLbl="parChTrans1D2" presStyleIdx="0" presStyleCnt="3"/>
      <dgm:spPr/>
    </dgm:pt>
    <dgm:pt modelId="{15F8D146-009D-4E3F-9A3A-930B7AD7D81E}" type="pres">
      <dgm:prSet presAssocID="{4AA1C377-2237-4521-9284-9ED3DA2A077B}" presName="childText" presStyleLbl="bgAcc1" presStyleIdx="0" presStyleCnt="3" custScaleX="141081" custScaleY="290483" custLinFactNeighborX="-13311" custLinFactNeighborY="-4227">
        <dgm:presLayoutVars>
          <dgm:bulletEnabled val="1"/>
        </dgm:presLayoutVars>
      </dgm:prSet>
      <dgm:spPr/>
    </dgm:pt>
    <dgm:pt modelId="{803E5CA8-41CF-44C3-B5B2-2F09EFC4CB9A}" type="pres">
      <dgm:prSet presAssocID="{281F523F-F2B9-417F-9E2E-AEBE52EC3ADA}" presName="root" presStyleCnt="0"/>
      <dgm:spPr/>
    </dgm:pt>
    <dgm:pt modelId="{0D89B472-9FEF-4900-B361-7A7BDF546473}" type="pres">
      <dgm:prSet presAssocID="{281F523F-F2B9-417F-9E2E-AEBE52EC3ADA}" presName="rootComposite" presStyleCnt="0"/>
      <dgm:spPr/>
    </dgm:pt>
    <dgm:pt modelId="{E2E3F03C-58AA-4CAC-846F-1DC8099E6E3E}" type="pres">
      <dgm:prSet presAssocID="{281F523F-F2B9-417F-9E2E-AEBE52EC3ADA}" presName="rootText" presStyleLbl="node1" presStyleIdx="1" presStyleCnt="3" custScaleY="37949" custLinFactNeighborX="-13863" custLinFactNeighborY="-19694"/>
      <dgm:spPr/>
    </dgm:pt>
    <dgm:pt modelId="{C2463A9A-1D28-4325-8308-5DE7D79C4D81}" type="pres">
      <dgm:prSet presAssocID="{281F523F-F2B9-417F-9E2E-AEBE52EC3ADA}" presName="rootConnector" presStyleLbl="node1" presStyleIdx="1" presStyleCnt="3"/>
      <dgm:spPr/>
    </dgm:pt>
    <dgm:pt modelId="{93EB0A8D-1D8C-4496-B4F2-F9A15897C133}" type="pres">
      <dgm:prSet presAssocID="{281F523F-F2B9-417F-9E2E-AEBE52EC3ADA}" presName="childShape" presStyleCnt="0"/>
      <dgm:spPr/>
    </dgm:pt>
    <dgm:pt modelId="{66AAF9EE-2BEC-49DC-BC08-0D11EE5A49AF}" type="pres">
      <dgm:prSet presAssocID="{BC2D291E-0E03-4647-AEE9-73E024F9E127}" presName="Name13" presStyleLbl="parChTrans1D2" presStyleIdx="1" presStyleCnt="3"/>
      <dgm:spPr/>
    </dgm:pt>
    <dgm:pt modelId="{6D12B19E-AEAF-422B-9D84-D8ADCE001747}" type="pres">
      <dgm:prSet presAssocID="{56C25526-78BF-4F73-9461-F5580A6B9EE7}" presName="childText" presStyleLbl="bgAcc1" presStyleIdx="1" presStyleCnt="3" custScaleX="140830" custScaleY="298148" custLinFactNeighborX="-17138" custLinFactNeighborY="2311">
        <dgm:presLayoutVars>
          <dgm:bulletEnabled val="1"/>
        </dgm:presLayoutVars>
      </dgm:prSet>
      <dgm:spPr/>
    </dgm:pt>
    <dgm:pt modelId="{2F60007F-F14D-4A8D-A91A-D954ACE7C7AC}" type="pres">
      <dgm:prSet presAssocID="{0A0A90A1-6DEC-4BEE-A879-AED00C9E275B}" presName="root" presStyleCnt="0"/>
      <dgm:spPr/>
    </dgm:pt>
    <dgm:pt modelId="{265FA0D5-559B-4805-BC76-EED7D03B1F07}" type="pres">
      <dgm:prSet presAssocID="{0A0A90A1-6DEC-4BEE-A879-AED00C9E275B}" presName="rootComposite" presStyleCnt="0"/>
      <dgm:spPr/>
    </dgm:pt>
    <dgm:pt modelId="{D01B5BBA-C9DD-4F33-87DD-D1FA1D42DF31}" type="pres">
      <dgm:prSet presAssocID="{0A0A90A1-6DEC-4BEE-A879-AED00C9E275B}" presName="rootText" presStyleLbl="node1" presStyleIdx="2" presStyleCnt="3" custScaleY="30761" custLinFactNeighborX="-11927" custLinFactNeighborY="-12506"/>
      <dgm:spPr/>
    </dgm:pt>
    <dgm:pt modelId="{D82A822A-4F34-4F6A-A110-FBFDC046F684}" type="pres">
      <dgm:prSet presAssocID="{0A0A90A1-6DEC-4BEE-A879-AED00C9E275B}" presName="rootConnector" presStyleLbl="node1" presStyleIdx="2" presStyleCnt="3"/>
      <dgm:spPr/>
    </dgm:pt>
    <dgm:pt modelId="{FED76EAC-375D-4B18-A239-C346682979B4}" type="pres">
      <dgm:prSet presAssocID="{0A0A90A1-6DEC-4BEE-A879-AED00C9E275B}" presName="childShape" presStyleCnt="0"/>
      <dgm:spPr/>
    </dgm:pt>
    <dgm:pt modelId="{36CC931F-C4D4-43E4-B368-96E1AA52F5AA}" type="pres">
      <dgm:prSet presAssocID="{2D01B0B6-ED5B-42CE-A8F5-24E55B565D12}" presName="Name13" presStyleLbl="parChTrans1D2" presStyleIdx="2" presStyleCnt="3"/>
      <dgm:spPr/>
    </dgm:pt>
    <dgm:pt modelId="{6C0306C3-2EBD-4C09-9FA9-1834D7054A3E}" type="pres">
      <dgm:prSet presAssocID="{AEDBCE32-B24B-477F-9833-17A3DCB9EEA4}" presName="childText" presStyleLbl="bgAcc1" presStyleIdx="2" presStyleCnt="3" custScaleX="207841" custScaleY="318987" custLinFactNeighborX="-26788" custLinFactNeighborY="-5641">
        <dgm:presLayoutVars>
          <dgm:bulletEnabled val="1"/>
        </dgm:presLayoutVars>
      </dgm:prSet>
      <dgm:spPr/>
    </dgm:pt>
  </dgm:ptLst>
  <dgm:cxnLst>
    <dgm:cxn modelId="{68CD6C04-5482-4239-B2A6-FED17F75E082}" type="presOf" srcId="{AEDBCE32-B24B-477F-9833-17A3DCB9EEA4}" destId="{6C0306C3-2EBD-4C09-9FA9-1834D7054A3E}" srcOrd="0" destOrd="0" presId="urn:microsoft.com/office/officeart/2005/8/layout/hierarchy3"/>
    <dgm:cxn modelId="{2EECF914-F13E-46C5-963C-E8B9F2D6610A}" srcId="{1BFF38D2-7451-465C-A84D-C4EF8B80E247}" destId="{281F523F-F2B9-417F-9E2E-AEBE52EC3ADA}" srcOrd="1" destOrd="0" parTransId="{D1973927-7BD4-4991-81CA-DCCDD8A5569D}" sibTransId="{067E4861-7997-47AD-B8F4-EF28A5EA3F7D}"/>
    <dgm:cxn modelId="{6711322A-E51E-440A-A743-797CBAB03EDB}" type="presOf" srcId="{56C25526-78BF-4F73-9461-F5580A6B9EE7}" destId="{6D12B19E-AEAF-422B-9D84-D8ADCE001747}" srcOrd="0" destOrd="0" presId="urn:microsoft.com/office/officeart/2005/8/layout/hierarchy3"/>
    <dgm:cxn modelId="{C1E0A32A-25E7-4270-88E2-DB87DFB007FE}" srcId="{C3D52BAA-2250-4392-B39A-FFE6BE5BCF3B}" destId="{4AA1C377-2237-4521-9284-9ED3DA2A077B}" srcOrd="0" destOrd="0" parTransId="{2F3946EA-33BA-4205-9EFE-3A28714A828D}" sibTransId="{3EB5A2D5-CD63-4B6B-B871-BBE2CC01E816}"/>
    <dgm:cxn modelId="{2386F52D-0E7E-40BC-88DE-F37A99E83555}" type="presOf" srcId="{281F523F-F2B9-417F-9E2E-AEBE52EC3ADA}" destId="{E2E3F03C-58AA-4CAC-846F-1DC8099E6E3E}" srcOrd="0" destOrd="0" presId="urn:microsoft.com/office/officeart/2005/8/layout/hierarchy3"/>
    <dgm:cxn modelId="{1CAAD932-70D2-4005-ABE6-240B780B893F}" srcId="{1BFF38D2-7451-465C-A84D-C4EF8B80E247}" destId="{0A0A90A1-6DEC-4BEE-A879-AED00C9E275B}" srcOrd="2" destOrd="0" parTransId="{BEC2FAF9-05C3-4364-90DE-153100F6F5D5}" sibTransId="{863DBDDF-B2AD-4C0A-AA1B-083D17A14F59}"/>
    <dgm:cxn modelId="{96AA323C-7A21-4794-832B-2197C6CD7E64}" srcId="{1BFF38D2-7451-465C-A84D-C4EF8B80E247}" destId="{C3D52BAA-2250-4392-B39A-FFE6BE5BCF3B}" srcOrd="0" destOrd="0" parTransId="{CD0FC570-B190-4566-B5F8-6CC8C83CAD9D}" sibTransId="{FF4A94EE-ECFB-48B5-ADF9-B010FD4A3E56}"/>
    <dgm:cxn modelId="{6F71E867-8741-4B7C-8A84-758360C88993}" srcId="{281F523F-F2B9-417F-9E2E-AEBE52EC3ADA}" destId="{56C25526-78BF-4F73-9461-F5580A6B9EE7}" srcOrd="0" destOrd="0" parTransId="{BC2D291E-0E03-4647-AEE9-73E024F9E127}" sibTransId="{8C0F078D-E760-483A-A0E2-4201D33C803B}"/>
    <dgm:cxn modelId="{D7BDD35A-3261-49AA-BAB1-56AAD31E0290}" type="presOf" srcId="{C3D52BAA-2250-4392-B39A-FFE6BE5BCF3B}" destId="{E5E7E547-8609-48A2-9D03-2FD6C96F0C26}" srcOrd="1" destOrd="0" presId="urn:microsoft.com/office/officeart/2005/8/layout/hierarchy3"/>
    <dgm:cxn modelId="{3377B491-C9BF-4EB8-8E3B-366081355644}" srcId="{0A0A90A1-6DEC-4BEE-A879-AED00C9E275B}" destId="{AEDBCE32-B24B-477F-9833-17A3DCB9EEA4}" srcOrd="0" destOrd="0" parTransId="{2D01B0B6-ED5B-42CE-A8F5-24E55B565D12}" sibTransId="{0DB39348-F5FC-4CEF-913A-9D396DF9EF3D}"/>
    <dgm:cxn modelId="{A3FF9197-0519-4F42-B4DD-186247AE7860}" type="presOf" srcId="{4AA1C377-2237-4521-9284-9ED3DA2A077B}" destId="{15F8D146-009D-4E3F-9A3A-930B7AD7D81E}" srcOrd="0" destOrd="0" presId="urn:microsoft.com/office/officeart/2005/8/layout/hierarchy3"/>
    <dgm:cxn modelId="{B3E7F899-86BC-4345-AF4B-969DB3462180}" type="presOf" srcId="{C3D52BAA-2250-4392-B39A-FFE6BE5BCF3B}" destId="{2975B411-5F38-41FD-8A89-82B938536B0F}" srcOrd="0" destOrd="0" presId="urn:microsoft.com/office/officeart/2005/8/layout/hierarchy3"/>
    <dgm:cxn modelId="{1A5BEEA2-6B59-40D7-B70C-A282726C7AD9}" type="presOf" srcId="{1BFF38D2-7451-465C-A84D-C4EF8B80E247}" destId="{79988614-33AE-4C84-A8F6-8F694BEA9079}" srcOrd="0" destOrd="0" presId="urn:microsoft.com/office/officeart/2005/8/layout/hierarchy3"/>
    <dgm:cxn modelId="{D209C6B7-355A-41C0-8FF3-A493CCB929EF}" type="presOf" srcId="{0A0A90A1-6DEC-4BEE-A879-AED00C9E275B}" destId="{D01B5BBA-C9DD-4F33-87DD-D1FA1D42DF31}" srcOrd="0" destOrd="0" presId="urn:microsoft.com/office/officeart/2005/8/layout/hierarchy3"/>
    <dgm:cxn modelId="{213743C8-5DB6-4807-A021-9030117489AF}" type="presOf" srcId="{2D01B0B6-ED5B-42CE-A8F5-24E55B565D12}" destId="{36CC931F-C4D4-43E4-B368-96E1AA52F5AA}" srcOrd="0" destOrd="0" presId="urn:microsoft.com/office/officeart/2005/8/layout/hierarchy3"/>
    <dgm:cxn modelId="{D5DE9CCE-E9C1-489C-B6A6-57DE1EF17ECC}" type="presOf" srcId="{281F523F-F2B9-417F-9E2E-AEBE52EC3ADA}" destId="{C2463A9A-1D28-4325-8308-5DE7D79C4D81}" srcOrd="1" destOrd="0" presId="urn:microsoft.com/office/officeart/2005/8/layout/hierarchy3"/>
    <dgm:cxn modelId="{A4C7A3D4-320A-4D8E-8BF6-79CD96EA7559}" type="presOf" srcId="{0A0A90A1-6DEC-4BEE-A879-AED00C9E275B}" destId="{D82A822A-4F34-4F6A-A110-FBFDC046F684}" srcOrd="1" destOrd="0" presId="urn:microsoft.com/office/officeart/2005/8/layout/hierarchy3"/>
    <dgm:cxn modelId="{DCC771FD-5E24-452C-905F-EDD961995B4E}" type="presOf" srcId="{BC2D291E-0E03-4647-AEE9-73E024F9E127}" destId="{66AAF9EE-2BEC-49DC-BC08-0D11EE5A49AF}" srcOrd="0" destOrd="0" presId="urn:microsoft.com/office/officeart/2005/8/layout/hierarchy3"/>
    <dgm:cxn modelId="{E54E38FF-F5F7-4C9D-B826-20EA2C51C894}" type="presOf" srcId="{2F3946EA-33BA-4205-9EFE-3A28714A828D}" destId="{FFB58F68-F12E-4678-9BC5-4828FA2B9129}" srcOrd="0" destOrd="0" presId="urn:microsoft.com/office/officeart/2005/8/layout/hierarchy3"/>
    <dgm:cxn modelId="{9F6320D0-A0CC-4138-8098-5E5044A9ECA2}" type="presParOf" srcId="{79988614-33AE-4C84-A8F6-8F694BEA9079}" destId="{17C83C30-3ACE-42E3-BF27-6A0BA5D7E3DA}" srcOrd="0" destOrd="0" presId="urn:microsoft.com/office/officeart/2005/8/layout/hierarchy3"/>
    <dgm:cxn modelId="{79E0DFF8-F26B-4CF0-824D-7D3F7C3B4DB4}" type="presParOf" srcId="{17C83C30-3ACE-42E3-BF27-6A0BA5D7E3DA}" destId="{06682AB4-15D6-490E-A7A1-5BF94C01DD83}" srcOrd="0" destOrd="0" presId="urn:microsoft.com/office/officeart/2005/8/layout/hierarchy3"/>
    <dgm:cxn modelId="{A3C4E724-21AF-47CC-8B71-A5FE368D9D8A}" type="presParOf" srcId="{06682AB4-15D6-490E-A7A1-5BF94C01DD83}" destId="{2975B411-5F38-41FD-8A89-82B938536B0F}" srcOrd="0" destOrd="0" presId="urn:microsoft.com/office/officeart/2005/8/layout/hierarchy3"/>
    <dgm:cxn modelId="{27F57A7B-01B3-4D70-B7CA-37CA11819655}" type="presParOf" srcId="{06682AB4-15D6-490E-A7A1-5BF94C01DD83}" destId="{E5E7E547-8609-48A2-9D03-2FD6C96F0C26}" srcOrd="1" destOrd="0" presId="urn:microsoft.com/office/officeart/2005/8/layout/hierarchy3"/>
    <dgm:cxn modelId="{2B6FEA1C-E85E-46A5-9ED7-C939F7799289}" type="presParOf" srcId="{17C83C30-3ACE-42E3-BF27-6A0BA5D7E3DA}" destId="{BC87A208-124D-4A2C-B429-E487C40CF063}" srcOrd="1" destOrd="0" presId="urn:microsoft.com/office/officeart/2005/8/layout/hierarchy3"/>
    <dgm:cxn modelId="{4EC5A968-DDDA-4407-8467-20CAB7A19388}" type="presParOf" srcId="{BC87A208-124D-4A2C-B429-E487C40CF063}" destId="{FFB58F68-F12E-4678-9BC5-4828FA2B9129}" srcOrd="0" destOrd="0" presId="urn:microsoft.com/office/officeart/2005/8/layout/hierarchy3"/>
    <dgm:cxn modelId="{3AA3EF7D-28F5-4A16-BE03-997A454CA2AE}" type="presParOf" srcId="{BC87A208-124D-4A2C-B429-E487C40CF063}" destId="{15F8D146-009D-4E3F-9A3A-930B7AD7D81E}" srcOrd="1" destOrd="0" presId="urn:microsoft.com/office/officeart/2005/8/layout/hierarchy3"/>
    <dgm:cxn modelId="{C7DCF1C0-D7C6-48AE-9D34-F2EABB8FB6E2}" type="presParOf" srcId="{79988614-33AE-4C84-A8F6-8F694BEA9079}" destId="{803E5CA8-41CF-44C3-B5B2-2F09EFC4CB9A}" srcOrd="1" destOrd="0" presId="urn:microsoft.com/office/officeart/2005/8/layout/hierarchy3"/>
    <dgm:cxn modelId="{1EFCC81D-99FF-431D-8DFE-3F13E2964394}" type="presParOf" srcId="{803E5CA8-41CF-44C3-B5B2-2F09EFC4CB9A}" destId="{0D89B472-9FEF-4900-B361-7A7BDF546473}" srcOrd="0" destOrd="0" presId="urn:microsoft.com/office/officeart/2005/8/layout/hierarchy3"/>
    <dgm:cxn modelId="{E8A7B8B7-2A44-4D20-BAB2-43AB9EBD7C94}" type="presParOf" srcId="{0D89B472-9FEF-4900-B361-7A7BDF546473}" destId="{E2E3F03C-58AA-4CAC-846F-1DC8099E6E3E}" srcOrd="0" destOrd="0" presId="urn:microsoft.com/office/officeart/2005/8/layout/hierarchy3"/>
    <dgm:cxn modelId="{B2428CA8-7C32-49BE-800C-836E973BA468}" type="presParOf" srcId="{0D89B472-9FEF-4900-B361-7A7BDF546473}" destId="{C2463A9A-1D28-4325-8308-5DE7D79C4D81}" srcOrd="1" destOrd="0" presId="urn:microsoft.com/office/officeart/2005/8/layout/hierarchy3"/>
    <dgm:cxn modelId="{2DB909E4-A726-45F7-83E4-BD88D35600C4}" type="presParOf" srcId="{803E5CA8-41CF-44C3-B5B2-2F09EFC4CB9A}" destId="{93EB0A8D-1D8C-4496-B4F2-F9A15897C133}" srcOrd="1" destOrd="0" presId="urn:microsoft.com/office/officeart/2005/8/layout/hierarchy3"/>
    <dgm:cxn modelId="{49FE7869-A1EF-467F-B1A9-27F897565B16}" type="presParOf" srcId="{93EB0A8D-1D8C-4496-B4F2-F9A15897C133}" destId="{66AAF9EE-2BEC-49DC-BC08-0D11EE5A49AF}" srcOrd="0" destOrd="0" presId="urn:microsoft.com/office/officeart/2005/8/layout/hierarchy3"/>
    <dgm:cxn modelId="{0211239D-7236-460C-8F97-B765B3E6A429}" type="presParOf" srcId="{93EB0A8D-1D8C-4496-B4F2-F9A15897C133}" destId="{6D12B19E-AEAF-422B-9D84-D8ADCE001747}" srcOrd="1" destOrd="0" presId="urn:microsoft.com/office/officeart/2005/8/layout/hierarchy3"/>
    <dgm:cxn modelId="{C8F4EF76-F35B-4B00-A7F3-29F2A2992CFA}" type="presParOf" srcId="{79988614-33AE-4C84-A8F6-8F694BEA9079}" destId="{2F60007F-F14D-4A8D-A91A-D954ACE7C7AC}" srcOrd="2" destOrd="0" presId="urn:microsoft.com/office/officeart/2005/8/layout/hierarchy3"/>
    <dgm:cxn modelId="{03FFD6EE-F750-4A31-85B7-4F006DC5B78D}" type="presParOf" srcId="{2F60007F-F14D-4A8D-A91A-D954ACE7C7AC}" destId="{265FA0D5-559B-4805-BC76-EED7D03B1F07}" srcOrd="0" destOrd="0" presId="urn:microsoft.com/office/officeart/2005/8/layout/hierarchy3"/>
    <dgm:cxn modelId="{AF43D5A0-D74B-4457-8150-E2931F5F016A}" type="presParOf" srcId="{265FA0D5-559B-4805-BC76-EED7D03B1F07}" destId="{D01B5BBA-C9DD-4F33-87DD-D1FA1D42DF31}" srcOrd="0" destOrd="0" presId="urn:microsoft.com/office/officeart/2005/8/layout/hierarchy3"/>
    <dgm:cxn modelId="{F172ACA8-C0E4-4AD1-AD27-E3A291596DD1}" type="presParOf" srcId="{265FA0D5-559B-4805-BC76-EED7D03B1F07}" destId="{D82A822A-4F34-4F6A-A110-FBFDC046F684}" srcOrd="1" destOrd="0" presId="urn:microsoft.com/office/officeart/2005/8/layout/hierarchy3"/>
    <dgm:cxn modelId="{45BFC5E6-9207-4DE5-A710-275A62BB15C5}" type="presParOf" srcId="{2F60007F-F14D-4A8D-A91A-D954ACE7C7AC}" destId="{FED76EAC-375D-4B18-A239-C346682979B4}" srcOrd="1" destOrd="0" presId="urn:microsoft.com/office/officeart/2005/8/layout/hierarchy3"/>
    <dgm:cxn modelId="{A7721086-74F2-4401-AA9A-59CF5A2211AF}" type="presParOf" srcId="{FED76EAC-375D-4B18-A239-C346682979B4}" destId="{36CC931F-C4D4-43E4-B368-96E1AA52F5AA}" srcOrd="0" destOrd="0" presId="urn:microsoft.com/office/officeart/2005/8/layout/hierarchy3"/>
    <dgm:cxn modelId="{D57F510B-F210-4161-960A-B2A11C480CF5}" type="presParOf" srcId="{FED76EAC-375D-4B18-A239-C346682979B4}" destId="{6C0306C3-2EBD-4C09-9FA9-1834D7054A3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20D2D-39B1-44FC-B952-CFA8DB9AD315}">
      <dsp:nvSpPr>
        <dsp:cNvPr id="0" name=""/>
        <dsp:cNvSpPr/>
      </dsp:nvSpPr>
      <dsp:spPr>
        <a:xfrm>
          <a:off x="66609" y="0"/>
          <a:ext cx="2232107" cy="231820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>
              <a:solidFill>
                <a:schemeClr val="tx1"/>
              </a:solidFill>
            </a:rPr>
            <a:t>Identificar la normatividad vigente en Colombia para la titulación de predios en propiedad legítima a favor de particulares. </a:t>
          </a:r>
          <a:endParaRPr lang="es-CO" sz="1800" kern="1200">
            <a:solidFill>
              <a:schemeClr val="tx1"/>
            </a:solidFill>
          </a:endParaRPr>
        </a:p>
      </dsp:txBody>
      <dsp:txXfrm>
        <a:off x="131985" y="65376"/>
        <a:ext cx="2101355" cy="2187457"/>
      </dsp:txXfrm>
    </dsp:sp>
    <dsp:sp modelId="{A5C11861-73F5-4ED9-8CE7-667DDF1220EB}">
      <dsp:nvSpPr>
        <dsp:cNvPr id="0" name=""/>
        <dsp:cNvSpPr/>
      </dsp:nvSpPr>
      <dsp:spPr>
        <a:xfrm>
          <a:off x="2502545" y="882323"/>
          <a:ext cx="432115" cy="5535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/>
        </a:p>
      </dsp:txBody>
      <dsp:txXfrm>
        <a:off x="2502545" y="993035"/>
        <a:ext cx="302481" cy="332138"/>
      </dsp:txXfrm>
    </dsp:sp>
    <dsp:sp modelId="{031D3E55-E6E1-40FB-A00F-94CB708B473F}">
      <dsp:nvSpPr>
        <dsp:cNvPr id="0" name=""/>
        <dsp:cNvSpPr/>
      </dsp:nvSpPr>
      <dsp:spPr>
        <a:xfrm>
          <a:off x="3114028" y="0"/>
          <a:ext cx="2232107" cy="231820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Plantear una Guía para el saneamiento de la propiedad privada, como aporte a la resolución de un problema social en Villavicencio.</a:t>
          </a:r>
          <a:endParaRPr lang="es-CO" sz="1800" kern="1200" dirty="0">
            <a:solidFill>
              <a:schemeClr val="tx1"/>
            </a:solidFill>
          </a:endParaRPr>
        </a:p>
      </dsp:txBody>
      <dsp:txXfrm>
        <a:off x="3179404" y="65376"/>
        <a:ext cx="2101355" cy="2187457"/>
      </dsp:txXfrm>
    </dsp:sp>
    <dsp:sp modelId="{8FC79198-87BC-417C-85AD-156F09A40360}">
      <dsp:nvSpPr>
        <dsp:cNvPr id="0" name=""/>
        <dsp:cNvSpPr/>
      </dsp:nvSpPr>
      <dsp:spPr>
        <a:xfrm>
          <a:off x="5469325" y="997929"/>
          <a:ext cx="595620" cy="469266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/>
        </a:p>
      </dsp:txBody>
      <dsp:txXfrm>
        <a:off x="5469325" y="1091782"/>
        <a:ext cx="454840" cy="281560"/>
      </dsp:txXfrm>
    </dsp:sp>
    <dsp:sp modelId="{4ECA1815-8D32-4F66-8F17-E0B5323A27F0}">
      <dsp:nvSpPr>
        <dsp:cNvPr id="0" name=""/>
        <dsp:cNvSpPr/>
      </dsp:nvSpPr>
      <dsp:spPr>
        <a:xfrm>
          <a:off x="6251356" y="0"/>
          <a:ext cx="2232107" cy="231820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Describir la problemática de la propiedad privada en el barrio Nueva Colombia II de la ciudad de Villavicencio, como objeto de estudio. </a:t>
          </a:r>
          <a:endParaRPr lang="es-CO" sz="1800" kern="1200" dirty="0">
            <a:solidFill>
              <a:schemeClr val="tx1"/>
            </a:solidFill>
          </a:endParaRPr>
        </a:p>
      </dsp:txBody>
      <dsp:txXfrm>
        <a:off x="6316732" y="65376"/>
        <a:ext cx="2101355" cy="21874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5B411-5F38-41FD-8A89-82B938536B0F}">
      <dsp:nvSpPr>
        <dsp:cNvPr id="0" name=""/>
        <dsp:cNvSpPr/>
      </dsp:nvSpPr>
      <dsp:spPr>
        <a:xfrm>
          <a:off x="0" y="61452"/>
          <a:ext cx="1801209" cy="360908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600" b="1" kern="1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rPr>
            <a:t>Propietario</a:t>
          </a:r>
          <a:endParaRPr lang="es-CO" sz="16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cs typeface="Arial" panose="020B0604020202020204" pitchFamily="34" charset="0"/>
          </a:endParaRPr>
        </a:p>
      </dsp:txBody>
      <dsp:txXfrm>
        <a:off x="10571" y="72023"/>
        <a:ext cx="1780067" cy="339766"/>
      </dsp:txXfrm>
    </dsp:sp>
    <dsp:sp modelId="{FFB58F68-F12E-4678-9BC5-4828FA2B9129}">
      <dsp:nvSpPr>
        <dsp:cNvPr id="0" name=""/>
        <dsp:cNvSpPr/>
      </dsp:nvSpPr>
      <dsp:spPr>
        <a:xfrm>
          <a:off x="127225" y="422360"/>
          <a:ext cx="91440" cy="1736181"/>
        </a:xfrm>
        <a:custGeom>
          <a:avLst/>
          <a:gdLst/>
          <a:ahLst/>
          <a:cxnLst/>
          <a:rect l="0" t="0" r="0" b="0"/>
          <a:pathLst>
            <a:path>
              <a:moveTo>
                <a:pt x="52895" y="0"/>
              </a:moveTo>
              <a:lnTo>
                <a:pt x="45720" y="17361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F8D146-009D-4E3F-9A3A-930B7AD7D81E}">
      <dsp:nvSpPr>
        <dsp:cNvPr id="0" name=""/>
        <dsp:cNvSpPr/>
      </dsp:nvSpPr>
      <dsp:spPr>
        <a:xfrm>
          <a:off x="172945" y="850489"/>
          <a:ext cx="2032931" cy="26161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1. Beneficio en el pago del impuesto predial. 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2. Levantamiento de embargos, que le permiten sanear su vida crediticia.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3. 10% del valor del terreno que accedió o no a ceder al municipio.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4. Evita los costos y gastos que implica procesos judiciales para la recuperación de los inmuebles y costos adicionales en escrituración y registro, licencias de urbanismo, división y /o construcción. 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5. Evita problemas personales y jurídicos con el ocupante. </a:t>
          </a:r>
          <a:endParaRPr lang="es-CO" sz="1000" kern="1200" dirty="0">
            <a:latin typeface="+mn-lt"/>
            <a:cs typeface="Arial" panose="020B0604020202020204" pitchFamily="34" charset="0"/>
          </a:endParaRPr>
        </a:p>
      </dsp:txBody>
      <dsp:txXfrm>
        <a:off x="232488" y="910032"/>
        <a:ext cx="1913845" cy="2497017"/>
      </dsp:txXfrm>
    </dsp:sp>
    <dsp:sp modelId="{E2E3F03C-58AA-4CAC-846F-1DC8099E6E3E}">
      <dsp:nvSpPr>
        <dsp:cNvPr id="0" name=""/>
        <dsp:cNvSpPr/>
      </dsp:nvSpPr>
      <dsp:spPr>
        <a:xfrm>
          <a:off x="2238042" y="125134"/>
          <a:ext cx="1801209" cy="34177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600" b="1" kern="1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rPr>
            <a:t>Entidad</a:t>
          </a:r>
          <a:endParaRPr lang="es-CO" sz="16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cs typeface="Arial" panose="020B0604020202020204" pitchFamily="34" charset="0"/>
          </a:endParaRPr>
        </a:p>
      </dsp:txBody>
      <dsp:txXfrm>
        <a:off x="2248052" y="135144"/>
        <a:ext cx="1781189" cy="321750"/>
      </dsp:txXfrm>
    </dsp:sp>
    <dsp:sp modelId="{66AAF9EE-2BEC-49DC-BC08-0D11EE5A49AF}">
      <dsp:nvSpPr>
        <dsp:cNvPr id="0" name=""/>
        <dsp:cNvSpPr/>
      </dsp:nvSpPr>
      <dsp:spPr>
        <a:xfrm>
          <a:off x="2418163" y="466904"/>
          <a:ext cx="182869" cy="17658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5896"/>
              </a:lnTo>
              <a:lnTo>
                <a:pt x="182869" y="17658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2B19E-AEAF-422B-9D84-D8ADCE001747}">
      <dsp:nvSpPr>
        <dsp:cNvPr id="0" name=""/>
        <dsp:cNvSpPr/>
      </dsp:nvSpPr>
      <dsp:spPr>
        <a:xfrm>
          <a:off x="2601033" y="890233"/>
          <a:ext cx="2029314" cy="26851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1. Aumento de la base del recaudo del impuesto predial. 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2. Recuperación de cartera de impuesto predial,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3. Identificación jurídica de los Terrenos en su Haber.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4. Confianza legítima del Estado ante la sociedad para generar mecanismos de conciliación, </a:t>
          </a: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5. movimientos comerciales.</a:t>
          </a:r>
          <a:endParaRPr lang="es-CO" sz="1000" kern="1200" dirty="0">
            <a:latin typeface="+mn-lt"/>
            <a:cs typeface="Arial" panose="020B0604020202020204" pitchFamily="34" charset="0"/>
          </a:endParaRPr>
        </a:p>
      </dsp:txBody>
      <dsp:txXfrm>
        <a:off x="2660470" y="949670"/>
        <a:ext cx="1910440" cy="2566260"/>
      </dsp:txXfrm>
    </dsp:sp>
    <dsp:sp modelId="{D01B5BBA-C9DD-4F33-87DD-D1FA1D42DF31}">
      <dsp:nvSpPr>
        <dsp:cNvPr id="0" name=""/>
        <dsp:cNvSpPr/>
      </dsp:nvSpPr>
      <dsp:spPr>
        <a:xfrm>
          <a:off x="4752530" y="189869"/>
          <a:ext cx="1801209" cy="277034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600" b="1" kern="1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rPr>
            <a:t>Ocupante</a:t>
          </a:r>
          <a:endParaRPr lang="es-CO" sz="1600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  <a:cs typeface="Arial" panose="020B0604020202020204" pitchFamily="34" charset="0"/>
          </a:endParaRPr>
        </a:p>
      </dsp:txBody>
      <dsp:txXfrm>
        <a:off x="4760644" y="197983"/>
        <a:ext cx="1784981" cy="260806"/>
      </dsp:txXfrm>
    </dsp:sp>
    <dsp:sp modelId="{36CC931F-C4D4-43E4-B368-96E1AA52F5AA}">
      <dsp:nvSpPr>
        <dsp:cNvPr id="0" name=""/>
        <dsp:cNvSpPr/>
      </dsp:nvSpPr>
      <dsp:spPr>
        <a:xfrm>
          <a:off x="4886931" y="466904"/>
          <a:ext cx="91440" cy="17233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3383"/>
              </a:lnTo>
              <a:lnTo>
                <a:pt x="54664" y="17233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0306C3-2EBD-4C09-9FA9-1834D7054A3E}">
      <dsp:nvSpPr>
        <dsp:cNvPr id="0" name=""/>
        <dsp:cNvSpPr/>
      </dsp:nvSpPr>
      <dsp:spPr>
        <a:xfrm>
          <a:off x="4941596" y="753882"/>
          <a:ext cx="2994921" cy="28728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1. Seguridad jurídica de la tenencia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Los hogares tienen acceso efectivo a la vivienda, manteniendo sus condiciones de vida en lugar de: generar reubicación </a:t>
          </a:r>
          <a:r>
            <a:rPr lang="es-ES" sz="1000" kern="1200" dirty="0">
              <a:latin typeface="+mn-lt"/>
              <a:cs typeface="Arial" panose="020B0604020202020204" pitchFamily="34" charset="0"/>
              <a:sym typeface="Wingdings" panose="05000000000000000000" pitchFamily="2" charset="2"/>
            </a:rPr>
            <a:t></a:t>
          </a:r>
          <a:r>
            <a:rPr lang="es-ES" sz="1000" kern="1200" dirty="0">
              <a:latin typeface="+mn-lt"/>
              <a:cs typeface="Arial" panose="020B0604020202020204" pitchFamily="34" charset="0"/>
            </a:rPr>
            <a:t> incertidumbre, cambio de su habitad, costumbre, cultura, entre otros. 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2. Saneamiento de la propiedad inmobiliaria por parte de los entes territoriales, evitan costos y gastos en procesos judiciales para la recuperación de los inmuebles y costos adicionales en escrituración y registro, licencias de urbanismo y construcción. 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3. Paga el impuesto predial </a:t>
          </a:r>
          <a:r>
            <a:rPr lang="es-ES" sz="1000" kern="1200" dirty="0">
              <a:latin typeface="+mn-lt"/>
              <a:cs typeface="Arial" panose="020B0604020202020204" pitchFamily="34" charset="0"/>
              <a:sym typeface="Wingdings" panose="05000000000000000000" pitchFamily="2" charset="2"/>
            </a:rPr>
            <a:t> </a:t>
          </a:r>
          <a:r>
            <a:rPr lang="es-ES" sz="1000" kern="1200" dirty="0">
              <a:latin typeface="+mn-lt"/>
              <a:cs typeface="Arial" panose="020B0604020202020204" pitchFamily="34" charset="0"/>
            </a:rPr>
            <a:t>se genera un incentivo adicional para pago del impuesto calculado sobre la totalidad del inmueble (lote + terreno).</a:t>
          </a:r>
          <a:endParaRPr lang="es-CO" sz="1000" kern="1200" dirty="0">
            <a:latin typeface="+mn-lt"/>
            <a:cs typeface="Arial" panose="020B0604020202020204" pitchFamily="34" charset="0"/>
          </a:endParaRPr>
        </a:p>
        <a:p>
          <a:pPr marL="0" lvl="0" indent="0" algn="just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ES" sz="1000" kern="1200" dirty="0">
              <a:latin typeface="+mn-lt"/>
              <a:cs typeface="Arial" panose="020B0604020202020204" pitchFamily="34" charset="0"/>
            </a:rPr>
            <a:t>4. Reconocimiento terreno con mejora + mejoramiento de vivienda + créditos bancarios, entre otros.</a:t>
          </a:r>
          <a:endParaRPr lang="es-CO" sz="1000" kern="1200" dirty="0">
            <a:latin typeface="+mn-lt"/>
            <a:cs typeface="Arial" panose="020B0604020202020204" pitchFamily="34" charset="0"/>
          </a:endParaRPr>
        </a:p>
      </dsp:txBody>
      <dsp:txXfrm>
        <a:off x="5025738" y="838024"/>
        <a:ext cx="2826637" cy="27045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F5C86E-7744-4860-A38B-89D02F97F4EC}" type="datetimeFigureOut">
              <a:rPr lang="es-CO" smtClean="0"/>
              <a:t>16/09/2021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14ACB-9315-42ED-8B56-27D696D8871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10618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4ACB-9315-42ED-8B56-27D696D88716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6062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401A-CE3E-4216-8903-E04502C31BD6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E3FD7-53BD-4444-826A-1736D36A32E4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53346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77019-8CEB-437A-81BC-4D995B6F642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754F5-4F36-49D7-AC58-4DABBF11A149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95913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9340A-B9DB-45BC-BE9F-6A4441267BB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0B0EC-9E38-4167-BC01-29DAB12919F9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92331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44337-1A01-4236-B6B7-FA1F600C4F74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883437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401A-CE3E-4216-8903-E04502C31BD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E3FD7-53BD-4444-826A-1736D36A32E4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0898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A2DD-8B3B-4512-99AA-0269B91ED7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48392-4EA6-4AA2-A60D-F912B426A2C6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7590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200AE-37D4-4AEB-A4A1-DFD06AC6D7F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5A57B-F8CB-4974-8D5D-B1C217E5F677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032924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2E76C-BE25-48D6-A5E0-E0BA726C538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08547-3B44-471F-BA80-858811869AD6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767607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175198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5600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4898-B7FF-4931-8547-13F2E0091F0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3FFEB-E0D7-4E01-B108-9D2D3A86674A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832457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A2DD-8B3B-4512-99AA-0269B91ED70A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48392-4EA6-4AA2-A60D-F912B426A2C6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771988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73B13-7BDD-4807-BB47-F97FF9165E60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D6141-F125-4266-9DA8-ABEFF27AEC9D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918544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" noProof="0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848523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77019-8CEB-437A-81BC-4D995B6F642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754F5-4F36-49D7-AC58-4DABBF11A149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4323949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178978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522832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401A-CE3E-4216-8903-E04502C31BD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E3FD7-53BD-4444-826A-1736D36A32E4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9664535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A2DD-8B3B-4512-99AA-0269B91ED7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48392-4EA6-4AA2-A60D-F912B426A2C6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2606165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200AE-37D4-4AEB-A4A1-DFD06AC6D7F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5A57B-F8CB-4974-8D5D-B1C217E5F677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5227528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2E76C-BE25-48D6-A5E0-E0BA726C538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08547-3B44-471F-BA80-858811869AD6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1439444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598238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200AE-37D4-4AEB-A4A1-DFD06AC6D7F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5A57B-F8CB-4974-8D5D-B1C217E5F677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173497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870029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4898-B7FF-4931-8547-13F2E0091F0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3FFEB-E0D7-4E01-B108-9D2D3A86674A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8968867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73B13-7BDD-4807-BB47-F97FF9165E60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D6141-F125-4266-9DA8-ABEFF27AEC9D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4016177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" noProof="0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864517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77019-8CEB-437A-81BC-4D995B6F642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754F5-4F36-49D7-AC58-4DABBF11A149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7644975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0342717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115288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401A-CE3E-4216-8903-E04502C31BD6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E3FD7-53BD-4444-826A-1736D36A32E4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51327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A2DD-8B3B-4512-99AA-0269B91ED70A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48392-4EA6-4AA2-A60D-F912B426A2C6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5124796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200AE-37D4-4AEB-A4A1-DFD06AC6D7F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5A57B-F8CB-4974-8D5D-B1C217E5F677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64177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2E76C-BE25-48D6-A5E0-E0BA726C538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08547-3B44-471F-BA80-858811869AD6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0305967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2E76C-BE25-48D6-A5E0-E0BA726C538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08547-3B44-471F-BA80-858811869AD6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472048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458439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64307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4898-B7FF-4931-8547-13F2E0091F0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3FFEB-E0D7-4E01-B108-9D2D3A86674A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0710815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73B13-7BDD-4807-BB47-F97FF9165E60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D6141-F125-4266-9DA8-ABEFF27AEC9D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5448399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" noProof="0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6118240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77019-8CEB-437A-81BC-4D995B6F6428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754F5-4F36-49D7-AC58-4DABBF11A149}" type="slidenum">
              <a:rPr lang="es-ES" altLang="es-CO" smtClean="0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665577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472372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5F9AA-BE84-41D5-9E9A-E138E771E8C9}" type="slidenum">
              <a:rPr lang="en-US" altLang="en-US" smtClean="0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1639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67A4-D755-4CAD-B7B7-85EE2CB1DB9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ECBA8-3113-45BD-BF1E-DF4084ADD804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771996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23ED5-03B1-463F-A292-7AD8E0698657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E7E85-A388-47CA-979F-CDF0B9991D69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269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4898-B7FF-4931-8547-13F2E0091F0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3FFEB-E0D7-4E01-B108-9D2D3A86674A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703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73B13-7BDD-4807-BB47-F97FF9165E60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D6141-F125-4266-9DA8-ABEFF27AEC9D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55599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BA685-CBAE-4171-823E-A9FEE7847422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61575-7DB5-45A7-8C72-DFFA5D06FD5D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36831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41CF00-F4F9-4393-9D3A-796B6503B14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16/09/2021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811E07F-B5D8-428D-B101-FD035CA1F7AA}" type="slidenum">
              <a:rPr lang="es-ES" altLang="es-CO" smtClean="0">
                <a:cs typeface="Arial" panose="020B0604020202020204" pitchFamily="34" charset="0"/>
              </a:rPr>
              <a:pPr/>
              <a:t>‹Nº›</a:t>
            </a:fld>
            <a:endParaRPr lang="es-ES" altLang="es-CO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31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0" hangingPunct="0"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0" hangingPunct="0"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eaLnBrk="0" hangingPunct="0">
              <a:defRPr/>
            </a:pPr>
            <a:fld id="{C3D5F9AA-BE84-41D5-9E9A-E138E771E8C9}" type="slidenum">
              <a:rPr lang="en-US" altLang="en-US" smtClean="0">
                <a:cs typeface="Arial" panose="020B0604020202020204" pitchFamily="34" charset="0"/>
                <a:sym typeface="Arial" panose="020B0604020202020204" pitchFamily="34" charset="0"/>
              </a:rPr>
              <a:pPr eaLnBrk="0" hangingPunct="0">
                <a:defRPr/>
              </a:pPr>
              <a:t>‹Nº›</a:t>
            </a:fld>
            <a:endParaRPr lang="en-US" altLang="en-US"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07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</p:sldLayoutIdLst>
  <p:transition spd="slow">
    <p:push dir="r"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0" hangingPunct="0"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0" hangingPunct="0"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eaLnBrk="0" hangingPunct="0">
              <a:defRPr/>
            </a:pPr>
            <a:fld id="{C3D5F9AA-BE84-41D5-9E9A-E138E771E8C9}" type="slidenum">
              <a:rPr lang="en-US" altLang="en-US" smtClean="0">
                <a:cs typeface="Arial" panose="020B0604020202020204" pitchFamily="34" charset="0"/>
                <a:sym typeface="Arial" panose="020B0604020202020204" pitchFamily="34" charset="0"/>
              </a:rPr>
              <a:pPr eaLnBrk="0" hangingPunct="0">
                <a:defRPr/>
              </a:pPr>
              <a:t>‹Nº›</a:t>
            </a:fld>
            <a:endParaRPr lang="en-US" altLang="en-US"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61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</p:sldLayoutIdLst>
  <p:transition spd="slow">
    <p:push dir="r"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0" hangingPunct="0"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0" hangingPunct="0">
              <a:defRPr/>
            </a:pPr>
            <a:endParaRPr lang="en-US" altLang="en-US">
              <a:solidFill>
                <a:prstClr val="black">
                  <a:tint val="7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eaLnBrk="0" hangingPunct="0">
              <a:defRPr/>
            </a:pPr>
            <a:fld id="{C3D5F9AA-BE84-41D5-9E9A-E138E771E8C9}" type="slidenum">
              <a:rPr lang="en-US" altLang="en-US" smtClean="0">
                <a:cs typeface="Arial" panose="020B0604020202020204" pitchFamily="34" charset="0"/>
                <a:sym typeface="Arial" panose="020B0604020202020204" pitchFamily="34" charset="0"/>
              </a:rPr>
              <a:pPr eaLnBrk="0" hangingPunct="0">
                <a:defRPr/>
              </a:pPr>
              <a:t>‹Nº›</a:t>
            </a:fld>
            <a:endParaRPr lang="en-US" altLang="en-US"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13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</p:sldLayoutIdLst>
  <p:transition spd="slow">
    <p:push dir="r"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http://www.villavicencio.gov.co/images/stories/villavicencio/Meta_Villavicencio.png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91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371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" y="-32161"/>
            <a:ext cx="9137254" cy="705396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3350" indent="0" fontAlgn="auto">
              <a:buClr>
                <a:schemeClr val="accent6"/>
              </a:buClr>
              <a:buNone/>
              <a:defRPr/>
            </a:pP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buFont typeface="Arial"/>
              <a:buNone/>
              <a:defRPr/>
            </a:pPr>
            <a:endParaRPr lang="es-CO" sz="2100" dirty="0"/>
          </a:p>
        </p:txBody>
      </p:sp>
      <p:sp>
        <p:nvSpPr>
          <p:cNvPr id="26626" name="AutoShape 2" descr="data:image/jpeg;base64,/9j/4AAQSkZJRgABAQAAAQABAAD/2wCEAAkGBhQSEBUUDxQVFRQWFxgWFxYYFhQYFRQZGSAVGh8YGBkdHSceHBkkJRgXIzsiJCcpLCwtGx42NTAqNSgrLCkBCQoKDgwOGg8PGiklHyQtLywuMCk2MTUyNCwwLCwsLC4pLCwpLC0pLDE0LCksKSw1LCwpLSwsLCwpLCksLCkpLP/AABEIAGYBQAMBIgACEQEDEQH/xAAbAAEAAgMBAQAAAAAAAAAAAAAABQYBBAcCA//EAEEQAAIBAwMCBAQDBQUFCQAAAAECAwAEEQUSIQYxEyJBUQcyYXEUI4FCUmKRoRUkc7GyCDM0s9EWJjZDVJKT0vD/xAAZAQEBAAMBAAAAAAAAAAAAAAAABAECAwX/xAAoEQEAAgEDAgUEAwAAAAAAAAAAAQIRAyExEiJBUWFxoYGRsdETI+H/2gAMAwEAAhEDEQA/AO40rBNa8t+iukbMA77to99uM/50YmcNmlfKWcKCWIAAySTgAfWoy26st5JRFFJvc5xtDEcd8nGAKxMxHLE2iNplMUrANZrLYpSvJag9UqEtesbV32CTa+cbXDKc+3I71Mb61i0TxLWtq24l7pWtZagky74m3Lkrn6qSD/lWzW2csxOSlKUZKUpQKUpQKUpQKUpQKUpQKUpQKUpQKUpQKUpQKUpQKUpQKUpQKUpQfKaYKMsQBkDJ9zwBVG62kdb+0ZfoF+5cBh/IipvrqBnsZNvddrforAmoq21KGfTo5L59rIWVXHz7hkbl7+Yip9W2e36pNe3V2ceLPWl/BLiJ7sRqp86Khck/xY4454NTHSuhQQxB4MtvAO9hhmH29B9KrfSelWUsp8KOaTZzul27AfQYGMk9+aiOsvixL4z22irHI8Ks00r/ACptbZtQMQGOSOee4ABppx1z1zg0a9czqWw6zVc6k+INnYkrcS/mAZMSAvKB3yVHZcc5NQuoaxd/g1hQj8TdXElvFKHVo40wzGZSvO1VVsL3B4zxUVqvwgKWwFjJ/eDDLFNJIzq9yZduWkcbjgYOExg55PFUK150LrC0vAPwtxFISM7Aw8QcZ5Q+bipiuRaX8Jf7KikvI7h2uI7S47ABRKV4aP1wBu79zg+4qg6XomrXiC4hu5TM/PhvNNDM6jkNHuwjp6+U0HautNCtSPGmLRMTguiFgT/GMY/XisWGsoLCWOK48aRIn25Uo+MHHB5OPeqd0VrurQAR61byyWbHw2lkVS8PIG5znLR5I5PbuDxUvf2tjDdFZFuYCpyCpBTHuO52mptSOieqMbotaP47dUYjKd+HTbLJmc4XxGOT2wAMnPtkGrcjgjI5BrnvWl+ot4LazwYpBxs53AEAKP1NXyyh2Rop/ZVV/kAK20px2eTpoWx/XHhhme+RCA7opPbcyjP8zXgarESAJY8k4A3pk+nvUV1lokE1pO08McjLBLtZkVmXysfKxGRzzxXNf9nrRYJbWeSWGJ5FnUK7orMuFVhtJGRyc8V3Uu0is0FKBSlKBXh5AASSABySTgAD1Ne68SRgghgCCMEHkEexFBo/9orb/wBRB/8ALH/9q2rW9SUZidXGcZVlYZ9sg1wz4n6FAvUGnRpDGiSeCHVUUK/5zKcqBg5GBXcbOwjiXbDGkak5wiqoJ98ADmg2aVim6gzSsZrNApSlApSlApSlApWM0zQZpSlApSlApSlBTbzqFoNRMM3MEoTaD+yWG3/2kgg1o9Q6PYW5HivJxkrAjDABOTxjIB98+g9qayVu7treXEc0bfkSfsuuFbYw9/8Ap/PFxo0NrL+I1GXxZCSyxqp8xHbjuQOPYVFOZz5Z+zzrTM54mM8z4LAbRP7OZIsWgkiYBiQPDLggMxz35HOc/rXLR8JZrGKORksbrYXllkn8WNYeBnLBvzI+M8jKtk9jXR+vrRrjSZ0WMs8kahUO3IZiuO/GQcfyrV+IREOkHdFvSPwS8O9UDRoV3IeeRgfKO+PUVZHC+sYjCs6ZNNbWNvdtG0rWl5diWIGNGVZTIhxzt4ZlIwcENxVtT4iRtbrIkExd5ZIVi/LBLxAlzvL+H4YwRv3YzUZ0LIlxpT3E9u8i3NzJOYdofvKNm1eAVXapyfZjWJZLZNVs7aONwkUV1thWKTarSuilmGNvh48U5Pl547gVlsiE60vLo3RlhC25sLkKkUiTqs0RIbe69nIZRtGeCp+o3Phv1ZZW1vbWUl2j3TYUgNNIu9uAgdvKpA2rtGBkcVbbDRI7VvCsIEhikMkkrjGA5GAFGfm5BxjaFUjjiuZdQfCqWCwu5rq9kmaPddRbMR4myxZ3yDycjsRjzfSg6zqOsW6uIJpYRJIMLE7oC+7IA2nuD2+tUnStTM+lJNqkXjOkskUjINrxFGZOe3ORg4wO1RurfDCW5vheH8PLA0EG5LhpWLFQu4qVwUOFznsdx45NTfRDpbaHG80TGJ2kdk2/LHJI5U7Tjy42/oRWl4zWXPUjNJb+g2NisX4iJmdYdz+c5MRIGfLjg8fzr7dGazLdSTyycJlVRP2Vxkn7nkZNRVv0gkiu9jcAQyKVdWBO0cHGfcY9akei9RQyPBbL+REud5+aRyfm+g4NTUmYmscR+UmnMxasTiI9PFPdSf8AB3H+BL/oauaf7OH/AANx/jj/AELXSupD/c7j/Bl/0NXNf9nD/gbj/HH+hasXuu1857hUUs7BVAyWJAAHuSeBXs1ylup11HV9PSRf7oyXEsaNyk0kbyxq5HY8R7gD2zQdJsdbgnJEE0UpHcJIjkffaTis3+swwY8eaKLPbxJETP23EZqifFuz8FbS8tQEuY7qKNWUBS6yEgxsR8ynHY+59696hZ31tqNzdQW0V9FMI12+KqzQCMcxruBG07icDucGg6BaXaSKHidXU9mVgyn7EHFfaqp8O9TgmtpBbQvb7J5VlgcAGKQkOygDjb5geO2atVBxX4p/+I9K+8P/ADmrtYrinxTP/ePS/vD/AM967VmgwxqtaTAXubvdfCdJNmyBCoa1UhgfMhyN3vx2963tT11Y7q2ttu5rjxfUYVIl3EkeuSVH61Uvh/bRx6zrCxKqqHt8KoAA8shIAHYZoPHw9vkt31M3NwRHHeGNXnmJ2qq8De5+v9Kv1hqcU6b4JEkT95GDL9sj1rn/AEBo8Mt3qjTRrIRfOFDgMq5HJCngMe2e+OKg9YjfT7vWW038uNbOORlQYSKdyACo7K23e3HbP2oOqXHUlsknhyXEKyZxsaRA2fbBPB+lbF3qsURAlkjQkgAM6qSScAAE5JJ4rn2h6TLcaLHbpbWximt/94ZiSXdcmVh4Xz7jk85yO9R3XvT7QaVYLcOrXUVxbRmdQPEOCwG1yN3Ax+ooOlS6/F+csbpJJChd4lcF1wCcMBkjOMc1H9CdTtf2UdxIqxtIXIRSTgKxA78k8d8V8broiyjinKQIokiIkxuAcJucF+eTnJyeT65qq/C6wtINEjvJY0RxFN4kwGJNm5wfMOc444+lBf26mtRL4JuYBLnHh+Km/PttznP0qS3VyXqm3E+hSPFZRQWyQiSFpHBuMDBVwFU4Zhju+Tu5rf6p1ZjaaRHI5WK6kt1uDkjeuxW2M3fax7884xQbHxQ1+3fT7kQXai4iTKpFc7XzuUHKq3m+xzVx6cJFlb7u/gRZJP8AAueaqnxd0yD+xrgtHGDGq+Gdqgo25QNntxxio/4hX5TT9NjYkQTzW0c5zgNHtBKE/unHP2oL3b9T2sknhx3MDOeyrKhY/YZ5/Stm61WKMgSyxoWIChnVSxPAABOSSaq3xO0WF9JuPIqmGMyREAKYmjwQUI+Xtjj0NVDrOBptK0iaYAXUlxZhpcAS+YNzvxkeh+/pQdXttWikkeOOWNpI8b0VgzJnPzAduxr4f9pLbxfC/EQ+LnGzxU3ZHpjPf6d6o/xH0mLTdLu5tOj8CSURRSNGWB27yNx5+bDsN3fn7V977p2e70sWsdvaxxtFH4UgmZvDI2srgCLOfXOc80F4v9WigAM8iRgnALsq5PsMnk/as6fqkU674JEkXONyOrDPtkHv9KoV/ouoQ3cNzbiC9kjtEt5YnkKOrdzJGxztL45z3xUr0LraTT3aG1e0uVeN54mIIJZdqupXgghP170DqLQxcTLPaOhmiYB1DDJ2EH9GHI571E3enGOVr3UsfNmOEEMzEcqp9ABjP6VIdVdMTCb8VY53/tqpwxI/aHvkdxUfqVvLduk9yjRwwxgyAgrlhksqg8+YgDPoKhvG87b/AA8zVjedt/j3S+peSS2vVjXxZfDicPcyxIvicLhACjsNzDkA5IxUD1x0zNPsiv7qOLTlxNPOxAeaXJHhopJEagAcLxyTyeKt2jXTXthneYnYMu9Au6MgnBUEEZHHeuWdW6fJ/aBj1BEuGihkmhnmcpA6Bt5aWJMbvCAZRGnzE88GrKzmIl6NJzWJdN6S1+GSxM0YjitIy6xFd20QxcbmyBg+Vu2ePXNUy81q2NxiG9lCu+QiXV6btXP7KW5V0YHuMkJg5wRzWI9auX0CYQJHNPI5gVbeMiILIqMwhCrglQWyewbdzxg1XUrKP8PLc272wkkt7S3hJuEUx+Gv5xAbD7x4SJ5gCctxg4rZsu2m/Etmvba1igZYppZA1zNsxMEU7jGYvIzZAy+SP58bvxVv53tXgtoGZHSOT8TvRbeJVfLeIScFQApxyCGPtVA6R1L8Rq1iok8Rf7wzWx3YtnkT8xlbGGicglQCcA9hWuOs7nSFgUFbyyniJ8GXJSNkdkeKNzk4QqO4IIIOKDofRz3U1qbWRLhUV0AuJAqrNbeXAiMZGGKj0z75ycVbOptRWC33SJvjLBHX+FuMioDovVbq5vJpLoLGgtrcpChYhPFLvliQNzYAGcADkDsTW/1tqIXwYZP93OWRz6qMKAw+xYH9K01JxWXPVtikoK06cmQObFhLb3EZUeYAjPbdn1HIyOe9WTpTTYrRfB8RWnbzPg88fTuFH1qtw2t7bW8ltEjMzSeV17BCBuIP7OePbHNWHo7pc2qs0pBmf5vXA/dz6+5NT6cd0Yj/AD2R6Md0YrP69kn1Dov4q3eHxZIQ42s0e3eVPdcsCAD2qqaN8IYrRClpfahErHcwSWAAnGMn8mr9Warego118M3kGH1TUivt40Y/yStqT4aWxtbaBWmRrTmCdWUTxkkk87dpB9QVxVvpQQEHSuZI5LuaS5eI7ow6xJGj9vE2IoBfHq2cemK8P0s6zSyQXc0Qmbe8eyB0DbQuU3xkqSFHqR9KsWKUEdouiR2sZSLcSztJI7Hc8jt3dz6k8dsAAAAACpA1msGg5l1L0dp8t+013e3YuYwsihWA8BASV8MLCcIDn1Pb71Lr8PQ4DLqep4IBBFynIPOeYq9X0MkmryrDKY2NjGudoIJ8WYkZI4IBB455BrX6k1d4W1FBLKrfhY5LVADw4WbJiwOfMqZHpx70G5oXw2htbn8T+Ju55QjIrTzJJtD4ztGwYr76f0jFZzz3YuLjdLh595iKPsBwSqxAjAJ+XFaGqTSyTzKlxMgFikybCR+cDLyOOeAuU7HIyK+U2uNLsS5kliWSziliMYZTNOwfxFyBgsvkxGf3s4PoGxp3RMJY3djd3cQuT4zlHQpNvywJV4yBgNgYAOP51Y7TQ4Y4njCArJnxd3maUsMM0hPLEjjn7VSLjWWTTrWKAyxy/gPFQqWRd8aINmAhZ5Af2O2O4NSY1d5ZhHcyvbq1tBLC6EoJJG3eJzjBKnZ+WfQ9uaBo/Q8URkjsb67ihVyr26SRMkTEK21S0ZdOCDgHPPetnUuk4NQhiBnuBDGwKBWUZeIsA5Z0Lsc5OSSD3rUuNYmQ3W13MaX0SM2CWhgZYt5Tj5QxYZ52+b2rX1C/njEwilcQLdWiQyjzHY5QTIDg7o1yeSDjJ544C7RWn5ZSRmlBBBLhMsDng7VUevtVM6f6Ms4luLOO5uJotjI1s75SBZMk4AQHJ9CSfce9TnTkjrcXkDvI6RyIYzISzBXjRiu4jzKG3c898elR9vqUdtqd7+JYRiVbd4y2QsiojK209iQeCO/IoNTS+grWazaD8VdXFvgxIJJF2whTjyDYAWXGMsGxjAxUlqnSdo1jHZXjs8ZKRws7KJQyjCBGVR5gAe4ORnOa07iWTFgqvLGJri43hcqWicXDgtxlf/LIPBBPvXxt9TmWKANLIWTUXt2LfM8IaQASeXkYCeb7c80G0/w1iktngurm7uEYBVMsiExAYOUwgG7gDcwJ74xmpSfpCGSy/CXJeeLAAMhXxFC42kMiryuOD3qNgWb8ZLbPJPgyJcxybmwIMENFuxjhxjHcqw9s18NC1CeaZfEmEciTTrPAS+fDBkCBU2gAACNhIDyM88kUEjH0WrRrDc3NxcwqVIilMOG28gSMkatIAQOGODgZBrx1X0xBePDFcXEqYfxIYkaJQXiGdwzGWOAe2cduKiNMuLg2CzfimaV5Qm2ZiiYSWbyBlTdGXXaC5z8q+9benarK01gCZUDm6WRGcSAhQdrb8DcuflbgkEZzQWSTTY5oGhnPjo4ZH37PNycg7AoyPoAePeoLTugBAnhQ3t6tuO0Pix4Ufuq/h+IF+gYH61EaJfiCxVGeXc95LE53GPwmLzvl2C5QEAfL3LLgjNerbULiS2sFknlR5LmaCV14coouACdycHyxecjPb3oJ2XQke6d7a7mhmWOJJEQwuuwbihdJEY7sFsHPvUno+gx25kZS7yykNLK5BeQgYGcAAKBwFUAD2qvXGsNbyX295pFiitiuMbgWDK7KduBztLHB298VvdGXjsblHkMipMPCJLsfDZI2wHZQXXcWwefUZoNrqO+uYVD20ayAfMp3bh9Rg8j6d6q9z1p+Lt5YHTZMyHaASQxHO3nkE4PBroTdqpmq9T3EMhzY8A8Pktn65VTU+rtvnZJrxMb9W0tGO4ey/AQnIyWaQf4hC7T9tx/UVZLvSrO5uZBNEkkyxCNiwJ/KfPlHOMHmoHJ1Ga3kMLxGJvPuB2MvDeVsDJyo4+pr53PiJrEgXP5kTAY9tmR/Va0paa8cZiPhzpeacbxmI+Foi6VtlQIkQCDGFDOFXCmPygNx5SRx35J55rzF0ZZqiottEFUqygKMKyEsrD+IE9+5qM6W6jeaykLczQqQSf2uCVJ++CP0NS/TWvrdwCQcN2df3W/6Hv8ArXeupFseqqmrW2MeLK9MWwuBceCvjgsRJyXG4BSAfbAxjsPTHNaN38PrCSNYntozGkjSqvmAVn+bGD2OBkdjivpr/UnhTQwRjMkjrn+FCcZ+55rR17W2N/b20RI8ytJj19Qv2wM/qKTqVhi2tWufs24jbW5vHto0WVRvmKrgucOy5Pr3b+dVKS2ku7CGTlmimZGP8LFTuJ9hx/8AhW/0dbtO19v7S5Qn6kyf1AIrFtqsunwrAts7vklnIbYWb93AOR9eKmtbrxNuN0l7/wAkRa3G/wCdn1u/iDI8nh2MPiegYhiW+yjGB9zVv0hpjEDdBBIe4TOF+nJPNQ/T2r3Mrfm2oiQ93yVP6KRk1ZQK7aWZ3yp0Yme6Zmfph6pSld1BSlKBSlKBSlKDGKYrNKDGKxtr1SgxihWs0oMYrCpgYAr1SgxihWs0oMYpis0oMYrG2vVKDyy54NZxWaUGMUxWaUGMUArNKDFfObO07QC2OATgE/U+1fWlBSL6PVnfy+Gg/gZcD9WG7+lb9jZmDE+ozRmRVKK2AoUHGRnjcePbjmrK/bjvVQn6GeeXxLycv7Kg2qo9gTnA+3NTzSazmN59UltOazmuZn1nZnpOwiFxcSWzB4HAA4YbWySV5AyBn+tOl9Fe0vJ07xMgZD9mwAfYgEj9K+evam0O2z06M78DO0Z8MH6njce+TUr0poDW8ZMrbppDl2yT74UE98Z/qaxWsdUREcNaVjqisRxz+kfZaG0mpy3EvyxnCDIyTtAzj0A5/U18nSC31KSa6kCswHhAh8AYALFsbc8EYzxX26t6cmMgubJisoGGAOC4HYj0J9MHuK9afLHqMBju4ys0ZwwwVdT6OvqAfb6GsYxPTjfn3YxienG+cxniXjUNFuCC2mTosbkuVGBlm7sHwc59q96JHqSMBcGJ09dzef7gqOf1r6aH0nJaS5inLRE+aNl/qCDgH64qzgVvWnjOYdKaee6cxPlnYAr0KUruqKUpQKUpQKUpQKUpQKUpQKUpQKUpQKUpQKUpQKUpQKUpQKUpQKUpQKUpQKUpQYoaUoPAjAJIAye/1+9ejSlYhhk14EYzn19/WsUrLL6UFZpQKUpQKUpQKUpQKUpQKUpQKUpQKUpQKUpQKUpQKUpQKUpQKUpQKUpQKUpQKUpQf//Z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28" name="AutoShape 4" descr="https://sites.google.com/site/joroperacolper/Joropera_3.jpg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0" name="AutoShape 6" descr="https://sites.google.com/site/joroperacolper/Joropera_3.jpg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UBICACIÓN GEOGRÁFICA</a:t>
            </a:r>
          </a:p>
        </p:txBody>
      </p:sp>
      <p:pic>
        <p:nvPicPr>
          <p:cNvPr id="10" name="Imagen 9"/>
          <p:cNvPicPr/>
          <p:nvPr/>
        </p:nvPicPr>
        <p:blipFill rotWithShape="1">
          <a:blip r:embed="rId3">
            <a:grayscl/>
          </a:blip>
          <a:srcRect l="17725" t="6918" r="37835" b="12033"/>
          <a:stretch/>
        </p:blipFill>
        <p:spPr>
          <a:xfrm>
            <a:off x="5151344" y="1612032"/>
            <a:ext cx="3833317" cy="37548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Elipse 10"/>
          <p:cNvSpPr/>
          <p:nvPr/>
        </p:nvSpPr>
        <p:spPr>
          <a:xfrm>
            <a:off x="7452320" y="2492896"/>
            <a:ext cx="418949" cy="365212"/>
          </a:xfrm>
          <a:prstGeom prst="ellipse">
            <a:avLst/>
          </a:prstGeom>
          <a:solidFill>
            <a:srgbClr val="C00000">
              <a:alpha val="54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/>
          </a:p>
        </p:txBody>
      </p:sp>
      <p:pic>
        <p:nvPicPr>
          <p:cNvPr id="13" name="Imagen 12" descr="Villavicencio en Colombia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99" y="1530322"/>
            <a:ext cx="3750273" cy="27627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ángulo 1"/>
          <p:cNvSpPr/>
          <p:nvPr/>
        </p:nvSpPr>
        <p:spPr>
          <a:xfrm>
            <a:off x="-588977" y="4533519"/>
            <a:ext cx="6102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200" dirty="0">
                <a:ea typeface="Times New Roman" panose="02020603050405020304" pitchFamily="18" charset="0"/>
                <a:cs typeface="Arial" panose="020B0604020202020204" pitchFamily="34" charset="0"/>
              </a:rPr>
              <a:t>Ubicación geográfica del municipio de Villavicencio en el Meta</a:t>
            </a:r>
            <a:endParaRPr lang="es-CO" sz="1800" dirty="0">
              <a:ea typeface="Times New Roman" panose="02020603050405020304" pitchFamily="18" charset="0"/>
            </a:endParaRPr>
          </a:p>
          <a:p>
            <a:pPr indent="450215" algn="ctr">
              <a:lnSpc>
                <a:spcPct val="200000"/>
              </a:lnSpc>
              <a:spcAft>
                <a:spcPts val="0"/>
              </a:spcAft>
            </a:pPr>
            <a:r>
              <a:rPr lang="es-ES" sz="1200" dirty="0">
                <a:ea typeface="Times New Roman" panose="02020603050405020304" pitchFamily="18" charset="0"/>
              </a:rPr>
              <a:t>Fuente: Alcaldía de Villavicencio. (2021). Galería de mapas. Recuperado de: http://www.villavicencio.gov.co /</a:t>
            </a:r>
            <a:r>
              <a:rPr lang="es-ES" sz="1200" dirty="0" err="1">
                <a:ea typeface="Times New Roman" panose="02020603050405020304" pitchFamily="18" charset="0"/>
              </a:rPr>
              <a:t>MiMunicipio</a:t>
            </a:r>
            <a:r>
              <a:rPr lang="es-ES" sz="1200" dirty="0">
                <a:ea typeface="Times New Roman" panose="02020603050405020304" pitchFamily="18" charset="0"/>
              </a:rPr>
              <a:t>/Paginas/Galeria-de-Mapas.aspx.</a:t>
            </a:r>
            <a:endParaRPr lang="es-CO" sz="1800" dirty="0">
              <a:ea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7623" y="4077072"/>
            <a:ext cx="608107" cy="64236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425236" y="1198637"/>
            <a:ext cx="1769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COMUNA 4</a:t>
            </a:r>
          </a:p>
        </p:txBody>
      </p:sp>
    </p:spTree>
    <p:extLst>
      <p:ext uri="{BB962C8B-B14F-4D97-AF65-F5344CB8AC3E}">
        <p14:creationId xmlns:p14="http://schemas.microsoft.com/office/powerpoint/2010/main" val="1015020141"/>
      </p:ext>
    </p:extLst>
  </p:cSld>
  <p:clrMapOvr>
    <a:masterClrMapping/>
  </p:clrMapOvr>
  <p:transition spd="slow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" y="-32161"/>
            <a:ext cx="9137254" cy="7053960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79612" y="1196752"/>
            <a:ext cx="6984776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ítulo 4"/>
          <p:cNvSpPr txBox="1">
            <a:spLocks/>
          </p:cNvSpPr>
          <p:nvPr/>
        </p:nvSpPr>
        <p:spPr bwMode="auto">
          <a:xfrm>
            <a:off x="611560" y="5057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/>
              <a:t>UBICACIÓN GEOGRÁFICA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2987824" y="5230161"/>
            <a:ext cx="2710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Fuente: google earth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281" y="4370809"/>
            <a:ext cx="608107" cy="64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24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" y="-32161"/>
            <a:ext cx="9137254" cy="705396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763" y="625429"/>
            <a:ext cx="3853639" cy="24280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152070"/>
            <a:ext cx="5779966" cy="2598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ítulo 4"/>
          <p:cNvSpPr txBox="1">
            <a:spLocks/>
          </p:cNvSpPr>
          <p:nvPr/>
        </p:nvSpPr>
        <p:spPr bwMode="auto">
          <a:xfrm>
            <a:off x="827584" y="-41346"/>
            <a:ext cx="6906397" cy="56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dirty="0"/>
              <a:t>UBICACIÓN GEOGRÁFICA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298100" y="2419760"/>
            <a:ext cx="2710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Fuente: google earth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9690" y="2590015"/>
            <a:ext cx="438712" cy="46342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9355" y="5220015"/>
            <a:ext cx="502211" cy="53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75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" y="0"/>
            <a:ext cx="9137254" cy="705396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88" y="672403"/>
            <a:ext cx="3992036" cy="48595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4235" y="5034595"/>
            <a:ext cx="391067" cy="413099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83568" y="2795374"/>
            <a:ext cx="38884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E   C   A </a:t>
            </a:r>
          </a:p>
          <a:p>
            <a:pPr algn="ctr"/>
            <a:endParaRPr lang="es-E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  D  B</a:t>
            </a:r>
            <a:endParaRPr lang="es-E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718751" y="903600"/>
            <a:ext cx="5180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</a:p>
          <a:p>
            <a:r>
              <a:rPr lang="es-CO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0785" y="672403"/>
            <a:ext cx="4135610" cy="453905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627784" y="5597016"/>
            <a:ext cx="4546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/>
              <a:t>Fuente: Secretaria de planeación municipal de Villavicencio </a:t>
            </a:r>
          </a:p>
          <a:p>
            <a:r>
              <a:rPr lang="es-CO" sz="1400" dirty="0"/>
              <a:t> propuesta urbanística nueva Colombia II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2162304" y="100927"/>
            <a:ext cx="5477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Distribución manzanas: nueva Colombia II</a:t>
            </a:r>
          </a:p>
        </p:txBody>
      </p:sp>
    </p:spTree>
    <p:extLst>
      <p:ext uri="{BB962C8B-B14F-4D97-AF65-F5344CB8AC3E}">
        <p14:creationId xmlns:p14="http://schemas.microsoft.com/office/powerpoint/2010/main" val="2593836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" y="-32161"/>
            <a:ext cx="9137254" cy="705396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0" y="980728"/>
            <a:ext cx="796290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80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" y="-32161"/>
            <a:ext cx="9137254" cy="705396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74638"/>
            <a:ext cx="6921287" cy="525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58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" y="-60288"/>
            <a:ext cx="9137254" cy="705396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3350" indent="0" fontAlgn="auto">
              <a:buClr>
                <a:schemeClr val="accent6"/>
              </a:buClr>
              <a:buNone/>
              <a:defRPr/>
            </a:pP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buFont typeface="Arial"/>
              <a:buNone/>
              <a:defRPr/>
            </a:pPr>
            <a:endParaRPr lang="es-CO" sz="2100" dirty="0"/>
          </a:p>
        </p:txBody>
      </p:sp>
      <p:sp>
        <p:nvSpPr>
          <p:cNvPr id="26626" name="AutoShape 2" descr="data:image/jpeg;base64,/9j/4AAQSkZJRgABAQAAAQABAAD/2wCEAAkGBhQSEBUUDxQVFRQWFxgWFxYYFhQYFRQZGSAVGh8YGBkdHSceHBkkJRgXIzsiJCcpLCwtGx42NTAqNSgrLCkBCQoKDgwOGg8PGiklHyQtLywuMCk2MTUyNCwwLCwsLC4pLCwpLC0pLDE0LCksKSw1LCwpLSwsLCwpLCksLCkpLP/AABEIAGYBQAMBIgACEQEDEQH/xAAbAAEAAgMBAQAAAAAAAAAAAAAABQYBBAcCA//EAEEQAAIBAwMCBAQDBQUFCQAAAAECAwAEEQUSIQYxEyJBUQcyYXEUI4FCUmKRoRUkc7GyCDM0s9EWJjZDVJKT0vD/xAAZAQEBAAMBAAAAAAAAAAAAAAAABAECAwX/xAAoEQEAAgEDAgUEAwAAAAAAAAAAAQIRAyExEiJBUWFxoYGRsdETI+H/2gAMAwEAAhEDEQA/AO40rBNa8t+iukbMA77to99uM/50YmcNmlfKWcKCWIAAySTgAfWoy26st5JRFFJvc5xtDEcd8nGAKxMxHLE2iNplMUrANZrLYpSvJag9UqEtesbV32CTa+cbXDKc+3I71Mb61i0TxLWtq24l7pWtZagky74m3Lkrn6qSD/lWzW2csxOSlKUZKUpQKUpQKUpQKUpQKUpQKUpQKUpQKUpQKUpQKUpQKUpQKUpQKUpQfKaYKMsQBkDJ9zwBVG62kdb+0ZfoF+5cBh/IipvrqBnsZNvddrforAmoq21KGfTo5L59rIWVXHz7hkbl7+Yip9W2e36pNe3V2ceLPWl/BLiJ7sRqp86Khck/xY4454NTHSuhQQxB4MtvAO9hhmH29B9KrfSelWUsp8KOaTZzul27AfQYGMk9+aiOsvixL4z22irHI8Ks00r/ACptbZtQMQGOSOee4ABppx1z1zg0a9czqWw6zVc6k+INnYkrcS/mAZMSAvKB3yVHZcc5NQuoaxd/g1hQj8TdXElvFKHVo40wzGZSvO1VVsL3B4zxUVqvwgKWwFjJ/eDDLFNJIzq9yZduWkcbjgYOExg55PFUK150LrC0vAPwtxFISM7Aw8QcZ5Q+bipiuRaX8Jf7KikvI7h2uI7S47ABRKV4aP1wBu79zg+4qg6XomrXiC4hu5TM/PhvNNDM6jkNHuwjp6+U0HautNCtSPGmLRMTguiFgT/GMY/XisWGsoLCWOK48aRIn25Uo+MHHB5OPeqd0VrurQAR61byyWbHw2lkVS8PIG5znLR5I5PbuDxUvf2tjDdFZFuYCpyCpBTHuO52mptSOieqMbotaP47dUYjKd+HTbLJmc4XxGOT2wAMnPtkGrcjgjI5BrnvWl+ot4LazwYpBxs53AEAKP1NXyyh2Rop/ZVV/kAK20px2eTpoWx/XHhhme+RCA7opPbcyjP8zXgarESAJY8k4A3pk+nvUV1lokE1pO08McjLBLtZkVmXysfKxGRzzxXNf9nrRYJbWeSWGJ5FnUK7orMuFVhtJGRyc8V3Uu0is0FKBSlKBXh5AASSABySTgAD1Ne68SRgghgCCMEHkEexFBo/9orb/wBRB/8ALH/9q2rW9SUZidXGcZVlYZ9sg1wz4n6FAvUGnRpDGiSeCHVUUK/5zKcqBg5GBXcbOwjiXbDGkak5wiqoJ98ADmg2aVim6gzSsZrNApSlApSlApSlApWM0zQZpSlApSlApSlBTbzqFoNRMM3MEoTaD+yWG3/2kgg1o9Q6PYW5HivJxkrAjDABOTxjIB98+g9qayVu7treXEc0bfkSfsuuFbYw9/8Ap/PFxo0NrL+I1GXxZCSyxqp8xHbjuQOPYVFOZz5Z+zzrTM54mM8z4LAbRP7OZIsWgkiYBiQPDLggMxz35HOc/rXLR8JZrGKORksbrYXllkn8WNYeBnLBvzI+M8jKtk9jXR+vrRrjSZ0WMs8kahUO3IZiuO/GQcfyrV+IREOkHdFvSPwS8O9UDRoV3IeeRgfKO+PUVZHC+sYjCs6ZNNbWNvdtG0rWl5diWIGNGVZTIhxzt4ZlIwcENxVtT4iRtbrIkExd5ZIVi/LBLxAlzvL+H4YwRv3YzUZ0LIlxpT3E9u8i3NzJOYdofvKNm1eAVXapyfZjWJZLZNVs7aONwkUV1thWKTarSuilmGNvh48U5Pl547gVlsiE60vLo3RlhC25sLkKkUiTqs0RIbe69nIZRtGeCp+o3Phv1ZZW1vbWUl2j3TYUgNNIu9uAgdvKpA2rtGBkcVbbDRI7VvCsIEhikMkkrjGA5GAFGfm5BxjaFUjjiuZdQfCqWCwu5rq9kmaPddRbMR4myxZ3yDycjsRjzfSg6zqOsW6uIJpYRJIMLE7oC+7IA2nuD2+tUnStTM+lJNqkXjOkskUjINrxFGZOe3ORg4wO1RurfDCW5vheH8PLA0EG5LhpWLFQu4qVwUOFznsdx45NTfRDpbaHG80TGJ2kdk2/LHJI5U7Tjy42/oRWl4zWXPUjNJb+g2NisX4iJmdYdz+c5MRIGfLjg8fzr7dGazLdSTyycJlVRP2Vxkn7nkZNRVv0gkiu9jcAQyKVdWBO0cHGfcY9akei9RQyPBbL+REud5+aRyfm+g4NTUmYmscR+UmnMxasTiI9PFPdSf8AB3H+BL/oauaf7OH/AANx/jj/AELXSupD/c7j/Bl/0NXNf9nD/gbj/HH+hasXuu1857hUUs7BVAyWJAAHuSeBXs1ylup11HV9PSRf7oyXEsaNyk0kbyxq5HY8R7gD2zQdJsdbgnJEE0UpHcJIjkffaTis3+swwY8eaKLPbxJETP23EZqifFuz8FbS8tQEuY7qKNWUBS6yEgxsR8ynHY+59696hZ31tqNzdQW0V9FMI12+KqzQCMcxruBG07icDucGg6BaXaSKHidXU9mVgyn7EHFfaqp8O9TgmtpBbQvb7J5VlgcAGKQkOygDjb5geO2atVBxX4p/+I9K+8P/ADmrtYrinxTP/ePS/vD/AM967VmgwxqtaTAXubvdfCdJNmyBCoa1UhgfMhyN3vx2963tT11Y7q2ttu5rjxfUYVIl3EkeuSVH61Uvh/bRx6zrCxKqqHt8KoAA8shIAHYZoPHw9vkt31M3NwRHHeGNXnmJ2qq8De5+v9Kv1hqcU6b4JEkT95GDL9sj1rn/AEBo8Mt3qjTRrIRfOFDgMq5HJCngMe2e+OKg9YjfT7vWW038uNbOORlQYSKdyACo7K23e3HbP2oOqXHUlsknhyXEKyZxsaRA2fbBPB+lbF3qsURAlkjQkgAM6qSScAAE5JJ4rn2h6TLcaLHbpbWximt/94ZiSXdcmVh4Xz7jk85yO9R3XvT7QaVYLcOrXUVxbRmdQPEOCwG1yN3Ax+ooOlS6/F+csbpJJChd4lcF1wCcMBkjOMc1H9CdTtf2UdxIqxtIXIRSTgKxA78k8d8V8broiyjinKQIokiIkxuAcJucF+eTnJyeT65qq/C6wtINEjvJY0RxFN4kwGJNm5wfMOc444+lBf26mtRL4JuYBLnHh+Km/PttznP0qS3VyXqm3E+hSPFZRQWyQiSFpHBuMDBVwFU4Zhju+Tu5rf6p1ZjaaRHI5WK6kt1uDkjeuxW2M3fax7884xQbHxQ1+3fT7kQXai4iTKpFc7XzuUHKq3m+xzVx6cJFlb7u/gRZJP8AAueaqnxd0yD+xrgtHGDGq+Gdqgo25QNntxxio/4hX5TT9NjYkQTzW0c5zgNHtBKE/unHP2oL3b9T2sknhx3MDOeyrKhY/YZ5/Stm61WKMgSyxoWIChnVSxPAABOSSaq3xO0WF9JuPIqmGMyREAKYmjwQUI+Xtjj0NVDrOBptK0iaYAXUlxZhpcAS+YNzvxkeh+/pQdXttWikkeOOWNpI8b0VgzJnPzAduxr4f9pLbxfC/EQ+LnGzxU3ZHpjPf6d6o/xH0mLTdLu5tOj8CSURRSNGWB27yNx5+bDsN3fn7V977p2e70sWsdvaxxtFH4UgmZvDI2srgCLOfXOc80F4v9WigAM8iRgnALsq5PsMnk/as6fqkU674JEkXONyOrDPtkHv9KoV/ouoQ3cNzbiC9kjtEt5YnkKOrdzJGxztL45z3xUr0LraTT3aG1e0uVeN54mIIJZdqupXgghP170DqLQxcTLPaOhmiYB1DDJ2EH9GHI571E3enGOVr3UsfNmOEEMzEcqp9ABjP6VIdVdMTCb8VY53/tqpwxI/aHvkdxUfqVvLduk9yjRwwxgyAgrlhksqg8+YgDPoKhvG87b/AA8zVjedt/j3S+peSS2vVjXxZfDicPcyxIvicLhACjsNzDkA5IxUD1x0zNPsiv7qOLTlxNPOxAeaXJHhopJEagAcLxyTyeKt2jXTXthneYnYMu9Au6MgnBUEEZHHeuWdW6fJ/aBj1BEuGihkmhnmcpA6Bt5aWJMbvCAZRGnzE88GrKzmIl6NJzWJdN6S1+GSxM0YjitIy6xFd20QxcbmyBg+Vu2ePXNUy81q2NxiG9lCu+QiXV6btXP7KW5V0YHuMkJg5wRzWI9auX0CYQJHNPI5gVbeMiILIqMwhCrglQWyewbdzxg1XUrKP8PLc272wkkt7S3hJuEUx+Gv5xAbD7x4SJ5gCctxg4rZsu2m/Etmvba1igZYppZA1zNsxMEU7jGYvIzZAy+SP58bvxVv53tXgtoGZHSOT8TvRbeJVfLeIScFQApxyCGPtVA6R1L8Rq1iok8Rf7wzWx3YtnkT8xlbGGicglQCcA9hWuOs7nSFgUFbyyniJ8GXJSNkdkeKNzk4QqO4IIIOKDofRz3U1qbWRLhUV0AuJAqrNbeXAiMZGGKj0z75ycVbOptRWC33SJvjLBHX+FuMioDovVbq5vJpLoLGgtrcpChYhPFLvliQNzYAGcADkDsTW/1tqIXwYZP93OWRz6qMKAw+xYH9K01JxWXPVtikoK06cmQObFhLb3EZUeYAjPbdn1HIyOe9WTpTTYrRfB8RWnbzPg88fTuFH1qtw2t7bW8ltEjMzSeV17BCBuIP7OePbHNWHo7pc2qs0pBmf5vXA/dz6+5NT6cd0Yj/AD2R6Md0YrP69kn1Dov4q3eHxZIQ42s0e3eVPdcsCAD2qqaN8IYrRClpfahErHcwSWAAnGMn8mr9Warego118M3kGH1TUivt40Y/yStqT4aWxtbaBWmRrTmCdWUTxkkk87dpB9QVxVvpQQEHSuZI5LuaS5eI7ow6xJGj9vE2IoBfHq2cemK8P0s6zSyQXc0Qmbe8eyB0DbQuU3xkqSFHqR9KsWKUEdouiR2sZSLcSztJI7Hc8jt3dz6k8dsAAAAACpA1msGg5l1L0dp8t+013e3YuYwsihWA8BASV8MLCcIDn1Pb71Lr8PQ4DLqep4IBBFynIPOeYq9X0MkmryrDKY2NjGudoIJ8WYkZI4IBB455BrX6k1d4W1FBLKrfhY5LVADw4WbJiwOfMqZHpx70G5oXw2htbn8T+Ju55QjIrTzJJtD4ztGwYr76f0jFZzz3YuLjdLh595iKPsBwSqxAjAJ+XFaGqTSyTzKlxMgFikybCR+cDLyOOeAuU7HIyK+U2uNLsS5kliWSziliMYZTNOwfxFyBgsvkxGf3s4PoGxp3RMJY3djd3cQuT4zlHQpNvywJV4yBgNgYAOP51Y7TQ4Y4njCArJnxd3maUsMM0hPLEjjn7VSLjWWTTrWKAyxy/gPFQqWRd8aINmAhZ5Af2O2O4NSY1d5ZhHcyvbq1tBLC6EoJJG3eJzjBKnZ+WfQ9uaBo/Q8URkjsb67ihVyr26SRMkTEK21S0ZdOCDgHPPetnUuk4NQhiBnuBDGwKBWUZeIsA5Z0Lsc5OSSD3rUuNYmQ3W13MaX0SM2CWhgZYt5Tj5QxYZ52+b2rX1C/njEwilcQLdWiQyjzHY5QTIDg7o1yeSDjJ544C7RWn5ZSRmlBBBLhMsDng7VUevtVM6f6Ms4luLOO5uJotjI1s75SBZMk4AQHJ9CSfce9TnTkjrcXkDvI6RyIYzISzBXjRiu4jzKG3c898elR9vqUdtqd7+JYRiVbd4y2QsiojK209iQeCO/IoNTS+grWazaD8VdXFvgxIJJF2whTjyDYAWXGMsGxjAxUlqnSdo1jHZXjs8ZKRws7KJQyjCBGVR5gAe4ORnOa07iWTFgqvLGJri43hcqWicXDgtxlf/LIPBBPvXxt9TmWKANLIWTUXt2LfM8IaQASeXkYCeb7c80G0/w1iktngurm7uEYBVMsiExAYOUwgG7gDcwJ74xmpSfpCGSy/CXJeeLAAMhXxFC42kMiryuOD3qNgWb8ZLbPJPgyJcxybmwIMENFuxjhxjHcqw9s18NC1CeaZfEmEciTTrPAS+fDBkCBU2gAACNhIDyM88kUEjH0WrRrDc3NxcwqVIilMOG28gSMkatIAQOGODgZBrx1X0xBePDFcXEqYfxIYkaJQXiGdwzGWOAe2cduKiNMuLg2CzfimaV5Qm2ZiiYSWbyBlTdGXXaC5z8q+9benarK01gCZUDm6WRGcSAhQdrb8DcuflbgkEZzQWSTTY5oGhnPjo4ZH37PNycg7AoyPoAePeoLTugBAnhQ3t6tuO0Pix4Ufuq/h+IF+gYH61EaJfiCxVGeXc95LE53GPwmLzvl2C5QEAfL3LLgjNerbULiS2sFknlR5LmaCV14coouACdycHyxecjPb3oJ2XQke6d7a7mhmWOJJEQwuuwbihdJEY7sFsHPvUno+gx25kZS7yykNLK5BeQgYGcAAKBwFUAD2qvXGsNbyX295pFiitiuMbgWDK7KduBztLHB298VvdGXjsblHkMipMPCJLsfDZI2wHZQXXcWwefUZoNrqO+uYVD20ayAfMp3bh9Rg8j6d6q9z1p+Lt5YHTZMyHaASQxHO3nkE4PBroTdqpmq9T3EMhzY8A8Pktn65VTU+rtvnZJrxMb9W0tGO4ey/AQnIyWaQf4hC7T9tx/UVZLvSrO5uZBNEkkyxCNiwJ/KfPlHOMHmoHJ1Ga3kMLxGJvPuB2MvDeVsDJyo4+pr53PiJrEgXP5kTAY9tmR/Va0paa8cZiPhzpeacbxmI+Foi6VtlQIkQCDGFDOFXCmPygNx5SRx35J55rzF0ZZqiottEFUqygKMKyEsrD+IE9+5qM6W6jeaykLczQqQSf2uCVJ++CP0NS/TWvrdwCQcN2df3W/6Hv8ArXeupFseqqmrW2MeLK9MWwuBceCvjgsRJyXG4BSAfbAxjsPTHNaN38PrCSNYntozGkjSqvmAVn+bGD2OBkdjivpr/UnhTQwRjMkjrn+FCcZ+55rR17W2N/b20RI8ytJj19Qv2wM/qKTqVhi2tWufs24jbW5vHto0WVRvmKrgucOy5Pr3b+dVKS2ku7CGTlmimZGP8LFTuJ9hx/8AhW/0dbtO19v7S5Qn6kyf1AIrFtqsunwrAts7vklnIbYWb93AOR9eKmtbrxNuN0l7/wAkRa3G/wCdn1u/iDI8nh2MPiegYhiW+yjGB9zVv0hpjEDdBBIe4TOF+nJPNQ/T2r3Mrfm2oiQ93yVP6KRk1ZQK7aWZ3yp0Yme6Zmfph6pSld1BSlKBSlKBSlKDGKYrNKDGKxtr1SgxihWs0oMYrCpgYAr1SgxihWs0oMYpis0oMYrG2vVKDyy54NZxWaUGMUxWaUGMUArNKDFfObO07QC2OATgE/U+1fWlBSL6PVnfy+Gg/gZcD9WG7+lb9jZmDE+ozRmRVKK2AoUHGRnjcePbjmrK/bjvVQn6GeeXxLycv7Kg2qo9gTnA+3NTzSazmN59UltOazmuZn1nZnpOwiFxcSWzB4HAA4YbWySV5AyBn+tOl9Fe0vJ07xMgZD9mwAfYgEj9K+evam0O2z06M78DO0Z8MH6njce+TUr0poDW8ZMrbppDl2yT74UE98Z/qaxWsdUREcNaVjqisRxz+kfZaG0mpy3EvyxnCDIyTtAzj0A5/U18nSC31KSa6kCswHhAh8AYALFsbc8EYzxX26t6cmMgubJisoGGAOC4HYj0J9MHuK9afLHqMBju4ys0ZwwwVdT6OvqAfb6GsYxPTjfn3YxienG+cxniXjUNFuCC2mTosbkuVGBlm7sHwc59q96JHqSMBcGJ09dzef7gqOf1r6aH0nJaS5inLRE+aNl/qCDgH64qzgVvWnjOYdKaee6cxPlnYAr0KUruqKUpQKUpQKUpQKUpQKUpQKUpQKUpQKUpQKUpQKUpQKUpQKUpQKUpQKUpQKUpQYoaUoPAjAJIAye/1+9ejSlYhhk14EYzn19/WsUrLL6UFZpQKUpQKUpQKUpQKUpQKUpQKUpQKUpQKUpQKUpQKUpQKUpQKUpQKUpQKUpQKUpQf//Z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28" name="AutoShape 4" descr="https://sites.google.com/site/joroperacolper/Joropera_3.jpg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0" name="AutoShape 6" descr="https://sites.google.com/site/joroperacolper/Joropera_3.jpg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Imagen 6" descr="C:\Users\USURIO\AppData\Local\Temp\Rar$DIa1808.19711\IMG_20210618_160539_resized_20210618_06483756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77"/>
          <a:stretch/>
        </p:blipFill>
        <p:spPr bwMode="auto">
          <a:xfrm>
            <a:off x="4556778" y="3863182"/>
            <a:ext cx="2862318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9 Rectángulo"/>
          <p:cNvSpPr>
            <a:spLocks noGrp="1"/>
          </p:cNvSpPr>
          <p:nvPr>
            <p:ph type="title"/>
          </p:nvPr>
        </p:nvSpPr>
        <p:spPr>
          <a:xfrm>
            <a:off x="0" y="32932"/>
            <a:ext cx="9144000" cy="634082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CO" sz="2400" b="1" kern="0" dirty="0">
                <a:solidFill>
                  <a:srgbClr val="FFC000"/>
                </a:solidFill>
                <a:sym typeface="Arial"/>
              </a:rPr>
              <a:t>Guía Didáctica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CO" sz="2400" b="1" kern="0" dirty="0">
                <a:solidFill>
                  <a:srgbClr val="FFC000"/>
                </a:solidFill>
                <a:sym typeface="Arial"/>
              </a:rPr>
              <a:t>Saneamiento de la propiedad privada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91" y="994877"/>
            <a:ext cx="7990709" cy="4680514"/>
          </a:xfrm>
          <a:prstGeom prst="rect">
            <a:avLst/>
          </a:prstGeom>
        </p:spPr>
      </p:pic>
      <p:pic>
        <p:nvPicPr>
          <p:cNvPr id="16" name="Imagen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485"/>
          <a:stretch>
            <a:fillRect/>
          </a:stretch>
        </p:blipFill>
        <p:spPr bwMode="auto">
          <a:xfrm>
            <a:off x="6372200" y="4365104"/>
            <a:ext cx="1736241" cy="113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096874" y="5657379"/>
            <a:ext cx="2913062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338138" algn="ctr" defTabSz="685800">
              <a:buFont typeface="Arial"/>
              <a:buNone/>
              <a:defRPr/>
            </a:pPr>
            <a:r>
              <a:rPr lang="es-ES" altLang="es-CO" sz="750" kern="0" dirty="0" bmk="_Toc81493377">
                <a:ea typeface="Times New Roman" panose="02020603050405020304" pitchFamily="18" charset="0"/>
                <a:cs typeface="Arial"/>
                <a:sym typeface="Arial"/>
              </a:rPr>
              <a:t>Pasos para el Saneamiento de la Propiedad Privada.</a:t>
            </a:r>
            <a:endParaRPr lang="es-CO" altLang="es-CO" sz="525" kern="0" dirty="0">
              <a:ea typeface="Arial"/>
              <a:cs typeface="Arial"/>
              <a:sym typeface="Arial"/>
            </a:endParaRPr>
          </a:p>
          <a:p>
            <a:pPr indent="338138" algn="ctr" defTabSz="685800">
              <a:buFont typeface="Arial"/>
              <a:buNone/>
              <a:defRPr/>
            </a:pPr>
            <a:r>
              <a:rPr lang="es-ES" altLang="es-CO" sz="750" kern="0" dirty="0"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  <a:sym typeface="Arial"/>
              </a:rPr>
              <a:t>Fuente: Autoría propia</a:t>
            </a:r>
            <a:endParaRPr lang="es-ES" altLang="es-CO" sz="1350" kern="0" dirty="0"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3140197"/>
      </p:ext>
    </p:extLst>
  </p:cSld>
  <p:clrMapOvr>
    <a:masterClrMapping/>
  </p:clrMapOvr>
  <p:transition spd="slow">
    <p:push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n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861" y="-30161"/>
            <a:ext cx="9137254" cy="7053960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522086" y="643751"/>
            <a:ext cx="8291512" cy="98425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s-ES" sz="1400" b="1" kern="0" dirty="0">
                <a:solidFill>
                  <a:srgbClr val="FFC000"/>
                </a:solidFill>
                <a:sym typeface="Arial"/>
              </a:rPr>
              <a:t>IMPLICACIONES DE ESTA INVESTIGACIÓN CON RESPECTO A LA GESTIÓN TERRITORIAL CON EL ENFOQUE EN EL SANEAMIENTO Y TITULACIÓN DE PREDIOS Y LOS PRINCIPIOS DE LA ESPECIALIZACIÓN EN GESTIÓN TERRITORIAL Y AVALÚOS.</a:t>
            </a:r>
            <a:endParaRPr lang="es-CO" sz="1400" b="1" kern="0" dirty="0">
              <a:solidFill>
                <a:srgbClr val="FFC000"/>
              </a:solidFill>
              <a:latin typeface="Rockwell Extra Bold" pitchFamily="18" charset="0"/>
              <a:sym typeface="Arial"/>
            </a:endParaRPr>
          </a:p>
        </p:txBody>
      </p:sp>
      <p:sp>
        <p:nvSpPr>
          <p:cNvPr id="33795" name="AutoShape 11" descr="data:image/jpeg;base64,/9j/4AAQSkZJRgABAQAAAQABAAD/2wCEAAkGBhASERUUEhMUFBUUFhcXFhUUFxcYFRQXFxUXFRgWFBMXHCYeGBojGRcXHy8gIycpLCwsFR8xNTAqNSYrLCkBCQoKDgwOGg8PGjAkHyQsLC8vLSwsLCw1LywwMiwsLCksLCwpLC0sMiwtLCwsKSwpLCwsLCwsLCwsLCwsLCwsLP/AABEIANYA1gMBIgACEQEDEQH/xAAbAAEAAgMBAQAAAAAAAAAAAAAABQYBAwQHAv/EAEIQAAIBAgQDBQUFBgMIAwAAAAECAAMRBBIhMQUGQRMiUWFxMkKBkcEUI1KhsWJygpLR8DND4RUkU2OTorLxFlRz/8QAGgEBAAMBAQEAAAAAAAAAAAAAAAIDBAUBBv/EACkRAAICAgICAQMEAwEAAAAAAAABAgMRIQQSMUEiE1FxYYGhwTJy8CP/2gAMAwEAAhEDEQA/APcYiIAiIgCIiAIiIAiIgCIiAaMZjEpIXc2Ubn6DxMi6fH6jDMuHcp45gGt45f8AWRvP9R1SiQCU7Q5vXL3frNfCecMOtLKx1XpbU/Cc7kcmUJ9VpfjJphVmHbGS04HHJVTMhuNvMEbgjoZ0Sp8mYs1KuIYCyMykeF9fpLZNdNjsgpMpsj1k0IiJcQEREAREQBERAEREAREQBERAEREAREQBERAEREAREQDlx+BStTKVBdSNfLzB6GUX/wCPIlfsBVo94E9oxu6gn2ez9ksRezE9JY+NK+IrDDo5RVXPUYeeiL89ZRTxCpQrOjW7cMFTS7eBIN7eNtL96cvlyTafXP6m2iLw0mem8K4ZToUwlPbck6lj1JM7pWuG9vh61Nazl1rra59yqNco8iP0llE31SzHxj9DLNYfnIiIlpAREQBERAEREAREQBERAEREAREQBERAEREAREQBMXmuviUQXchR4mVnivNDEgUSVAOrEDveVjsJTbdCtfInCtz8HaeI0aD16lQhdVvYXZrFwNBqdLSg1cf9p4h26U3KZlOguwAIuSB6Tvq4tCx7SpZjrqrNe/W6gzVh8QlJyaeICK4s6hKl2PQ+zpOTZfKawjfCtRy/ZeeJ4hKi0ipB+9B8wcjWuOhkxeea0cdTDApWBYd4AJUNz6lbfMy1cJ5oV+7VsrX0I9k+vgZso5KlL5abM1lLS0WGJgNfaZnQMwiIgCIiAIiIAiIgCIiAc+NxyUkLubAfMnwA6mQp5sf2vs1TJ43F7elvrIznDGn7TTQ+yEzDwLFrH8hLDhcZS7IG4Ayzm3cmSm4xeMGmNaUVJrOTrwHEErIHQ3B+YPUHwM6ZRuWeID/aFRE/w3DG3S62IPyJl5E10W/Vh2KrIdJYEREvKxERAEwYY2F5EYPmSk63buEdDrf08ZCU4xeGySi34KxzI9enXPbXNNj92/uqD7rDynGNevyk7xfmA1QUVQEO+bUkemwkI1NVXMxFNOhPXyRRqx8hOHf1c/i8nRryo/LRNcoYRC1Z2VSRkW7AaCxJ3+E0YPDo+Dr1MqkmszA2BsFdbAeVryHpYtKivTps2Vj3lIKObAC+U7j0+M3cCoiktSmA7doLDKbfEg6fGTV8YxUcen/JF1vLln7HVxzhtVCK6qHpOq3CizJZR4CxHX49Jx4dFcZg6hfeZjbL5MN7+XWXPl/iCVaWUEE07KxGq3t0Ox+EjsfguH0693Tv2DFQDk12JG19JbPjxlFWRen9yEbWm4tDlKvVYmysKIGjPuzfsjYC19NZaJDrzNhgLAkD90zfR49Qd1QMcz3yggi9hebaZVwioKWTNNSk84JGJgTM1FQiIgCaq+IVFLOQqjck2Am2ULnPiWbFpQJ7qKHy9GZr2v6AfnKbrfpQ7FlcO8sFgXnGgWtapa/t5e7638JM0ayuAykMDsRqD8ZF8FFM0RYDbWcPBcUq4yrRQ9wrnA6KwNjb1vMtPKlKSUsbLJ1rePRZomBE6BnIHmjlz7SoZLCol7X2YHdSenjKLiuF4ukCGpVAAOmq/wA156yZ53xria1RWrn/ACmFOiDtmzX26kgXnN5lcF8n5Zs485f4+ixctctiixqsLMyhQt75BYE3PUkywzg4XxinVpowIuyqSLjQkAkRjuM0qfXMfwr9T0mqt11Q09Gefect+TvJkVj+P000Xvt5bD1MgMXxSrUJuxAPujQAeEg6PFXzXqUSlFmKpXUFkNjlvUAuVNwZks5jeq0aIcf3IstLmOsGu1iD7u1vQyx4PGrUW6/I7iUzC0q1Y/7tT061qo0/gTb539BLNwbgvYZmZ2d3tmZjppsAOg1kuLK1vfghcoLx5O3iVTLSc/sm3raw/OUkYR/L4Mv9ZbcRxLD1L0mIIYEH8Jv0vOIckYL/AIf/AHGSvqd7Tg1oVz+mtlf+yVh7KKT+2QQPOwOvxk9wrlimCKlVu3qeJ9lfJV2tPo8j4L8B/mMlcBw5KKBKYsovYXvvrvPKOK4SzNIWXdloguauH0XNNcoFZz3XGmULuzW3AkFX4ZX7Cu1SoMlEEdwD71tNXbTMBcXHltLziuHh2VrlWW9itr2YWI1E5OM8MBwj0qY93QdTYhiLncmx+cW8dylKb8YELcJI++XUpjDUzTAsVBNuptY387yB5npfflrgKEXMzGyqBfVmOgnVy/iWXs1FylUEeyFCsg3AGwKjXzHnO7iHLNOvWFSqSyqBan7uYX7x8Yf/AL0pRCf07G2U1HRhdHV1BtmU3F/Dy+MkOB4qlRqZ2TMT79yWX0v0krxXkxG7+HIo1PIdxvIiVsCqrMlWnkddyLFT6eB8pinXOiXY1RlG2OD0Gjj6bJnDDL1N9vWQuO5qANqQDAHUnr6D6yvKo27SkpPutURSf4SZ9fZ/+ZR/6tP+stnzLJLSwVRogntlu4bx+nV0PcbwPX0MlLzz00be/S0/5qf1ndg+P1ksL5lHQ66eAMtq5uNWIhPj53AukpXPfLFSq4r0QWYKFdRvYG4ZR1tciWzBcQp1RdDfxHUeon3iMSiAliAACfl5TbYoWQ29FEHKEso8lwWPr2yIanhYBiSfhvLxyfwCpSzVaos7iwU7qN9fMyG4BxwKgxAY5TUKNTuSoRmJUr4MNfznoCmYuHVBvt7Ro5Fkv8TIiInTMZgzybiNDK3YPcKmIYvY2JBA1B/d/WetGUznjhtPPTqsSgbuswXN3gDluLjcXHwExcyGYqS9GjjyxLH3NnOq1KVGnVoUlqIn+IFH3gSwysjb6fWROCxaVUDobg/P4iWngvFqXYIC4ayhc2qg202e0qfNGFw+HbtcNUCs7a4cey5J1KEaLvcg6TNyIKa7xf7FtMsfFmzF1CqM3gpt69Pzlz4Vw5Ew9OmVBARQwI0JsL3HrKRgMelUG240YfI6eI13nb2hHU/OUUXKpttZLba3PWS75Qoso22AsPgJRzzQ2JJU3plTZqR0I9fEec2UjUY2BYnyJmlqQzE2F+p0v/NJ38p2LC0QrpUXvYFPQk2VRuzaAfH6Sc5Y4m1QlQHamo0qMLAm+yje3r+UhcNhqRqBq+Z0Gy3OVT4hfDyl2w5TKMlsttMu1vKWcOvL7Z/YjfLWGjdE0piULFQwLLYkDcXva/ym6dbOTEItEQDnpYGmrZlWx1Plc72HS86IieJJeAVvmfjj0WWmLoHW/aW0ve2W/TTW8gCCT4k7W1v6eMvuKwiVFKuoYHoZWKnJ1RXtRrFKTbg6uo6hD5+Ok5vK49k5ZW/6NlNsYrDIKsoLimKYrVb6UxqF8TUYeyPIa+kuS8p4SwvRW/WxP9Z0cK4NRw6Zaa28WOrN+805eJcwqndp95vH3R/WTrphRHNhGVkrHiBpx/JmDam4FKxKsAQTe9vWVXBtemh/ZX9BJzC8eqqe8c4O4P0MiMPh8qC5sBcX1N9zZQNWNugmLkWVzScFg0VRlHPY2UWYG6kg+UkOXcTQxVWojhqrUgMzsSadybZLbE/CR/C8A+NF0Y0qGxbTtaljrYe6PX85a8PTw2EpZKQVQASANyfFm6nzJlvGqa+c9L9SF00/jHyecvQWjVxOHQ5lcjL5MtQWsB6kT1bCIQig7hVB+AlA5W4SamMzMytlGc5Tms2a4uRpfMb/AAnogmnhx8z+5VyHtRMxETeZRInmnh4rYZx1Xvr6r/peS0wwvIzj2i0z2Lw8lE4HxOrhaaNU7+GqX1G9Jr2II8JbnwWHrJqlN1YX2FiPUSG5dphXxGFcAhWLAHYo39j5z65MuBXUEmmlUrTv4C97H5TJTpKL2n/GC+zeZI2Y/k+ky3o3p1F9lrkjQWCkE+zYW8pXmxBpsUro4qDZUF+080PQT0KfDUgSCQLjY21HoZ7bxIz2tHkLnHT2VLD8uV8QPvj2NI/5KbsP2zufj8hOfH8q1MLd8Nd6V7tRJJZfEofp+svAnDxjGVKdMtTpmo1wMq769bRLjVqDyI3S7aKXh8UlQXU+oO48iJ10MW6AhWIB3AmgvVuWOEr3Y3JAAuf5Zjt3/wDqYj+/4JyVGSesm1tMm+VaffrN/wDmPyY/WWOQvK9M5HYo1PM+iv7VgqjwHW8zxTjwRzST2wATfoDqCB1nXqmqqU5GKac7GkS7VlBAJAJ2F9T6Cfd5R6lRmNyST49ZL8P48R3amo6MN/iOsrr5sZPEtHsuO0srZK8VpVXpMtJsjkd1vA3v+kqVDi2LBK1CyspsTcFT6ST4hxxnuE7q/mfj0kYtMnb4nYAeJJ2Ey8q9Sl8Gy+mtxXyN3+1q/wDxG+cnOXcU7q2clrNpfwsPreVGvxJVvkpVaqKRnqpYIv7oPteptLTytURkYowYG2o/i3G4PkZ7xJT+quzPLlHppEnxHCmpSdA2UspAYdPOUTFLVoNkxC2v7NVdVb1t1/OeiTVicKlRSrqGU7gi4m7kcdXL9TPVa6/wUVHW4VB2ztqqIbi34nYbDy/SS1HlBns9aoC9jZQvcp3/AAAEWPnJzh3CKNAWpIFvv1J9SdZ2ASqrhRivntk53tv4kDw7k2hSJZi71G9pycpN975bX+Mzx7D0KOGqMUBOUqL6kltBYn1k6zW3lE4txlcViaVPUYftLZujsN9f73llqhXHCSy/BGHacstknyHwo06RqN/mWsP2R1+JlpnyiAAACwGgHhPqX1wVcVFFU5dpNiIiWERNOKxK00LuQqqLkmbSZTKuOGOxCozZaC3IB07Ug6C/id7eEqss6a9vwThDt+DRW4gxNbGAFQ69lRHVjtnPkACf/UsfAKVOhQSmXQNa7DML5jqbi/wkNzlwbEVXpdipNNEZSq5bXa3jtoBOrhPB6y00Q0qKZVsXf7xz1JsLfrMa7wm8Rz/2y+XVwWyzAzM0YPDdmgW5Nup+f9ib50F42ZRMWmYnoMTkxvEkp76n8I3+PhOTmPiFSjSzIpIuA5G6rY94fG0rtPEBxmBzX6/1mHk8n6fxitmiqnvtluwPEEqjTQ9VO4/rIXm/D4bKHqNkq+4UF3NumUbicNAsGBW4I6jpIPDY44jENVqanMFHgqDQAfrM0uWp1tSWy2NGJZTNmF4k4H3tN7fjUC5HmvjN9DE16hV8iU8OxZVW+aqzAXzO3QeQl0p4KkadsoItKIQKeMNNSchv3ema2/y0mRx6rftFsZKb16JObeG8IbEk9qwSmp/wUOrebtuf72nwJ9o5XvBsuXdibAep+kjXKMZZksolNNrRbaOERFyKoCgWygaTVgOF0qOfs1y5zmIG17W0HSaeCcS7enn1tcrci2a3vAdBJGfQx6ySkjmvKbTEREmREREAj+PYdqmHqqt8xQ2t162+NrfGRHCuHUcTgEpgWt1G6VB73r9DLMZ5/wARovRxj0qditQhwhYquZ72BI2NwQPUTJyH0ffGfRfUuy65x7LBwLi7q32fEaVV9lulRehB8ZYAZ5nxXheJz0yKFVCqkMB3hfNcFWF/pL/wWpUahTNUEPl7wO/hrPONbKXxkvB7dBL5JndERNhnMMtxbxlZwXABRvTqU+1pZrqRdsvhmS+hG1xLPBlNtMbMZ9E4zcfBD4PCOtQdn2gpa5hUPd20yA94G9vLeTEwJmSrgoLCPG8iIiWERERAMMLyq8X5YZGNXCjzel7rea+BlrmDKrao2LEicJuDyihlFqrZgRcAlMxBt+0AdRcHfwkBjMOaFQ2uAdVPQ+R8xLBzPwVxWWqjsrKWsoH+NTbvZVP40YsQDuDOXh2Pp4kFMoqEbhRcHwP7J8jacGyDhLDOlCXZZRop81V8mW4ttea+DUC7mqdQL2PiTpp6DrJrD8lJkzhFLFichZiMthZdTa97n4yO5h44cGuVaThrABihCi+wp+7fz/KedH5wFOLeIklUYKSCCz5Swpr7ZG1z+EE/E9J24Dlp6pD4rRRqtBfZX97xM4uVeXfvftBapnexqqb5AwAsiswudRc+kuonQ4vGi12kjLda08JmKdMAAAWA2A2HoJ9RE6hkEREATBmYgEBiMfVqVXpKwoZdAWHefzUnS3pI3EcvhqiCk5qN2gd6jWOW2pvU67aL0luamDuAfXWZVLbTJLj93mTyWqzr4MzMRNZUIiIAiIgCIiAIiIAiIgCIiAQPO1TLgqviQFXxuzAXHnKtg+C11whrI2QbhF0ug0LHqfSX3iPD6ddClQXU2O9tjfcTb2C5cthltlt0ta1vlMtvH+pLL+xfC3pHC+5QsPzc60snvWtfwM++I8JxBwa1HY1AwJdH1yhtAyncWFjK4aeWsaZ3FTJ/3W/SevdkLZbaWtbpba0wcahT7Z9Gi6fTDRF8pVs+Do33Vcp9V7v0kxNODwiUkCU1CqNgJunXgmopMxSeW2hERJERERAEREAREQBERAEREAREQBERAEREAREQBERAEwTMyN5hZhhaxX2uza3ykZPCbPUsvB5viiv2x2BGXtrg9LZwSZ6yplJ4dy9RqcMDZF7U0y5f3i63Nr+GlrSf5Txva4Wm172BX+U2/SY+NFwk0/ezRc1Ja9aJiIibjMIiIAiIgCIiAIiIAiIgCIiAIiIAiIgCIiAIiIAiIgCcvEaealUHijD8jOkyg8x8011rvkJVEOSxtZzsb+MovtjXHfssrg5vRO8qPfAAfhFQfmf6zHIdErhbH8Z/RZz8qVP9yqj8Jqfmgb6yX5dW1L+L6KJRU8uH+r/ots12/JKRETcZhERAEREAREQBERAEREAREQBERAEREAREQBERAEREAxKjzVyk1V+1pak6sl7XNrZl85b5i0rsqjZHrInCbg8oqPLuArUsLiO1UrmDWB0OlMicOK5kr0KgpoAFFnNxfMGAO/Tw0lw4yp+z1bb9m/8A4mULDYevi6wKLYZQjMR3Qo8fOc6+Mq5RjX9jVU1PMpnoeCxIqU1cbMAR8ZvmnCYcU0VF2UAD4TdOos42Y350IiJ6eCIiAIiIAiIgCIiAIiIAiIgCIiAIiIAiIgCIiAIiIAnyqAbREA+oiIAiIgCIiAIiIAiIgCIiAIiIB//Z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43001" y="741362"/>
            <a:ext cx="138113" cy="23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1" y="3921125"/>
            <a:ext cx="13811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143001" y="741362"/>
            <a:ext cx="138113" cy="23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143001" y="2755901"/>
            <a:ext cx="13811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143001" y="741362"/>
            <a:ext cx="138113" cy="23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143001" y="2763839"/>
            <a:ext cx="1381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1143001" y="741362"/>
            <a:ext cx="138113" cy="23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1143001" y="2806700"/>
            <a:ext cx="13811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33388" y="2038351"/>
            <a:ext cx="21082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Gestión territorial.</a:t>
            </a:r>
            <a:endParaRPr lang="es-CO"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65" name="CuadroTexto 15"/>
          <p:cNvSpPr txBox="1">
            <a:spLocks noChangeArrowheads="1"/>
          </p:cNvSpPr>
          <p:nvPr/>
        </p:nvSpPr>
        <p:spPr bwMode="auto">
          <a:xfrm>
            <a:off x="7248526" y="3422651"/>
            <a:ext cx="14192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0" hangingPunct="0"/>
            <a:endParaRPr lang="es-ES" altLang="es-ES"/>
          </a:p>
        </p:txBody>
      </p:sp>
      <p:sp>
        <p:nvSpPr>
          <p:cNvPr id="6" name="Rectángulo 5"/>
          <p:cNvSpPr/>
          <p:nvPr/>
        </p:nvSpPr>
        <p:spPr>
          <a:xfrm>
            <a:off x="376239" y="2335214"/>
            <a:ext cx="3290887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Relacionando espacio y sociedad. 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85764" y="2632075"/>
            <a:ext cx="31390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Control e intervención del estado.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Rectángulo 18"/>
          <p:cNvSpPr/>
          <p:nvPr/>
        </p:nvSpPr>
        <p:spPr>
          <a:xfrm rot="10800000" flipV="1">
            <a:off x="376239" y="2889251"/>
            <a:ext cx="3959225" cy="739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Ocupación, uso indebido del suelo. problemáticas de saneamiento básico. ambientales, culturales y económicos.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04814" y="4081464"/>
            <a:ext cx="2054225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Legislación.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76239" y="4379914"/>
            <a:ext cx="251142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Oportunidad de Resolver.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571" name="CuadroTexto 22"/>
          <p:cNvSpPr txBox="1">
            <a:spLocks noChangeArrowheads="1"/>
          </p:cNvSpPr>
          <p:nvPr/>
        </p:nvSpPr>
        <p:spPr bwMode="auto">
          <a:xfrm>
            <a:off x="5443538" y="5121276"/>
            <a:ext cx="14208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0" hangingPunct="0"/>
            <a:endParaRPr lang="es-ES" altLang="es-ES"/>
          </a:p>
        </p:txBody>
      </p:sp>
      <p:sp>
        <p:nvSpPr>
          <p:cNvPr id="11" name="Rectángulo 10"/>
          <p:cNvSpPr/>
          <p:nvPr/>
        </p:nvSpPr>
        <p:spPr>
          <a:xfrm>
            <a:off x="323851" y="4756150"/>
            <a:ext cx="408622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Conceptos sociales, ecológicos de la propiedad.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267325" y="2049464"/>
            <a:ext cx="2287588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Valoración del POT.  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267326" y="2338389"/>
            <a:ext cx="2568575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Valoración de inmuebles. 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227638" y="2632075"/>
            <a:ext cx="3562350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Georreferenciación de los predios, realización de planos y verificación cartografías. 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280025" y="3368676"/>
            <a:ext cx="27114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Aplicabilidad de avalúos. 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267325" y="3735389"/>
            <a:ext cx="3752850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Concepción legalidad y de las buenas practicas urbanísticas, los derechos y deberes urbanísticos. 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5237164" y="4448176"/>
            <a:ext cx="28408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Reglamentación urbanística. 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227638" y="4891089"/>
            <a:ext cx="2514600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Principios y elementos éticos.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376238" y="3592514"/>
            <a:ext cx="4572000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ü"/>
              <a:defRPr/>
            </a:pPr>
            <a:r>
              <a:rPr lang="es-ES" sz="14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Problemáticas de saneamiento básico, ambientales, culturales y económicos.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753458"/>
      </p:ext>
    </p:extLst>
  </p:cSld>
  <p:clrMapOvr>
    <a:masterClrMapping/>
  </p:clrMapOvr>
  <p:transition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" y="-60288"/>
            <a:ext cx="9137254" cy="7053960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755576" y="488352"/>
            <a:ext cx="7969250" cy="642937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s-ES" b="1" kern="0" dirty="0">
                <a:solidFill>
                  <a:srgbClr val="FFC000"/>
                </a:solidFill>
                <a:latin typeface="Rockwell Extra Bold" pitchFamily="18" charset="0"/>
                <a:sym typeface="Arial"/>
              </a:rPr>
              <a:t>Beneficios de la titulación de predios en propiedad privada</a:t>
            </a:r>
            <a:endParaRPr lang="es-CO" b="1" kern="0" dirty="0">
              <a:solidFill>
                <a:srgbClr val="FFC000"/>
              </a:solidFill>
              <a:latin typeface="Rockwell Extra Bold" pitchFamily="18" charset="0"/>
              <a:sym typeface="Arial"/>
            </a:endParaRPr>
          </a:p>
        </p:txBody>
      </p:sp>
      <p:sp>
        <p:nvSpPr>
          <p:cNvPr id="33795" name="AutoShape 11" descr="data:image/jpeg;base64,/9j/4AAQSkZJRgABAQAAAQABAAD/2wCEAAkGBhASERUUEhMUFBUUFhcXFhUUFxcYFRQXFxUXFRgWFBMXHCYeGBojGRcXHy8gIycpLCwsFR8xNTAqNSYrLCkBCQoKDgwOGg8PGjAkHyQsLC8vLSwsLCw1LywwMiwsLCksLCwpLC0sMiwtLCwsKSwpLCwsLCwsLCwsLCwsLCwsLP/AABEIANYA1gMBIgACEQEDEQH/xAAbAAEAAgMBAQAAAAAAAAAAAAAABQYBAwQHAv/EAEIQAAIBAgQDBQUFBgMIAwAAAAECAAMRBBIhMQUGQRMiUWFxMkKBkcEUI1KhsWJygpLR8DND4RUkU2OTorLxFlRz/8QAGgEBAAMBAQEAAAAAAAAAAAAAAAIDBAUBBv/EACkRAAICAgICAQMEAwEAAAAAAAABAgMRIQQSMUEiE1FxYYGhwTJy8CP/2gAMAwEAAhEDEQA/APcYiIAiIgCIiAIiIAiIgCIiAaMZjEpIXc2Ubn6DxMi6fH6jDMuHcp45gGt45f8AWRvP9R1SiQCU7Q5vXL3frNfCecMOtLKx1XpbU/Cc7kcmUJ9VpfjJphVmHbGS04HHJVTMhuNvMEbgjoZ0Sp8mYs1KuIYCyMykeF9fpLZNdNjsgpMpsj1k0IiJcQEREAREQBERAEREAREQBERAEREAREQBERAEREAREQDlx+BStTKVBdSNfLzB6GUX/wCPIlfsBVo94E9oxu6gn2ez9ksRezE9JY+NK+IrDDo5RVXPUYeeiL89ZRTxCpQrOjW7cMFTS7eBIN7eNtL96cvlyTafXP6m2iLw0mem8K4ZToUwlPbck6lj1JM7pWuG9vh61Nazl1rra59yqNco8iP0llE31SzHxj9DLNYfnIiIlpAREQBERAEREAREQBERAEREAREQBERAEREAREQBMXmuviUQXchR4mVnivNDEgUSVAOrEDveVjsJTbdCtfInCtz8HaeI0aD16lQhdVvYXZrFwNBqdLSg1cf9p4h26U3KZlOguwAIuSB6Tvq4tCx7SpZjrqrNe/W6gzVh8QlJyaeICK4s6hKl2PQ+zpOTZfKawjfCtRy/ZeeJ4hKi0ipB+9B8wcjWuOhkxeea0cdTDApWBYd4AJUNz6lbfMy1cJ5oV+7VsrX0I9k+vgZso5KlL5abM1lLS0WGJgNfaZnQMwiIgCIiAIiIAiIgCIiAc+NxyUkLubAfMnwA6mQp5sf2vs1TJ43F7elvrIznDGn7TTQ+yEzDwLFrH8hLDhcZS7IG4Ayzm3cmSm4xeMGmNaUVJrOTrwHEErIHQ3B+YPUHwM6ZRuWeID/aFRE/w3DG3S62IPyJl5E10W/Vh2KrIdJYEREvKxERAEwYY2F5EYPmSk63buEdDrf08ZCU4xeGySi34KxzI9enXPbXNNj92/uqD7rDynGNevyk7xfmA1QUVQEO+bUkemwkI1NVXMxFNOhPXyRRqx8hOHf1c/i8nRryo/LRNcoYRC1Z2VSRkW7AaCxJ3+E0YPDo+Dr1MqkmszA2BsFdbAeVryHpYtKivTps2Vj3lIKObAC+U7j0+M3cCoiktSmA7doLDKbfEg6fGTV8YxUcen/JF1vLln7HVxzhtVCK6qHpOq3CizJZR4CxHX49Jx4dFcZg6hfeZjbL5MN7+XWXPl/iCVaWUEE07KxGq3t0Ox+EjsfguH0693Tv2DFQDk12JG19JbPjxlFWRen9yEbWm4tDlKvVYmysKIGjPuzfsjYC19NZaJDrzNhgLAkD90zfR49Qd1QMcz3yggi9hebaZVwioKWTNNSk84JGJgTM1FQiIgCaq+IVFLOQqjck2Am2ULnPiWbFpQJ7qKHy9GZr2v6AfnKbrfpQ7FlcO8sFgXnGgWtapa/t5e7638JM0ayuAykMDsRqD8ZF8FFM0RYDbWcPBcUq4yrRQ9wrnA6KwNjb1vMtPKlKSUsbLJ1rePRZomBE6BnIHmjlz7SoZLCol7X2YHdSenjKLiuF4ukCGpVAAOmq/wA156yZ53xria1RWrn/ACmFOiDtmzX26kgXnN5lcF8n5Zs485f4+ixctctiixqsLMyhQt75BYE3PUkywzg4XxinVpowIuyqSLjQkAkRjuM0qfXMfwr9T0mqt11Q09Gefect+TvJkVj+P000Xvt5bD1MgMXxSrUJuxAPujQAeEg6PFXzXqUSlFmKpXUFkNjlvUAuVNwZks5jeq0aIcf3IstLmOsGu1iD7u1vQyx4PGrUW6/I7iUzC0q1Y/7tT061qo0/gTb539BLNwbgvYZmZ2d3tmZjppsAOg1kuLK1vfghcoLx5O3iVTLSc/sm3raw/OUkYR/L4Mv9ZbcRxLD1L0mIIYEH8Jv0vOIckYL/AIf/AHGSvqd7Tg1oVz+mtlf+yVh7KKT+2QQPOwOvxk9wrlimCKlVu3qeJ9lfJV2tPo8j4L8B/mMlcBw5KKBKYsovYXvvrvPKOK4SzNIWXdloguauH0XNNcoFZz3XGmULuzW3AkFX4ZX7Cu1SoMlEEdwD71tNXbTMBcXHltLziuHh2VrlWW9itr2YWI1E5OM8MBwj0qY93QdTYhiLncmx+cW8dylKb8YELcJI++XUpjDUzTAsVBNuptY387yB5npfflrgKEXMzGyqBfVmOgnVy/iWXs1FylUEeyFCsg3AGwKjXzHnO7iHLNOvWFSqSyqBan7uYX7x8Yf/AL0pRCf07G2U1HRhdHV1BtmU3F/Dy+MkOB4qlRqZ2TMT79yWX0v0krxXkxG7+HIo1PIdxvIiVsCqrMlWnkddyLFT6eB8pinXOiXY1RlG2OD0Gjj6bJnDDL1N9vWQuO5qANqQDAHUnr6D6yvKo27SkpPutURSf4SZ9fZ/+ZR/6tP+stnzLJLSwVRogntlu4bx+nV0PcbwPX0MlLzz00be/S0/5qf1ndg+P1ksL5lHQ66eAMtq5uNWIhPj53AukpXPfLFSq4r0QWYKFdRvYG4ZR1tciWzBcQp1RdDfxHUeon3iMSiAliAACfl5TbYoWQ29FEHKEso8lwWPr2yIanhYBiSfhvLxyfwCpSzVaos7iwU7qN9fMyG4BxwKgxAY5TUKNTuSoRmJUr4MNfznoCmYuHVBvt7Ro5Fkv8TIiInTMZgzybiNDK3YPcKmIYvY2JBA1B/d/WetGUznjhtPPTqsSgbuswXN3gDluLjcXHwExcyGYqS9GjjyxLH3NnOq1KVGnVoUlqIn+IFH3gSwysjb6fWROCxaVUDobg/P4iWngvFqXYIC4ayhc2qg202e0qfNGFw+HbtcNUCs7a4cey5J1KEaLvcg6TNyIKa7xf7FtMsfFmzF1CqM3gpt69Pzlz4Vw5Ew9OmVBARQwI0JsL3HrKRgMelUG240YfI6eI13nb2hHU/OUUXKpttZLba3PWS75Qoso22AsPgJRzzQ2JJU3plTZqR0I9fEec2UjUY2BYnyJmlqQzE2F+p0v/NJ38p2LC0QrpUXvYFPQk2VRuzaAfH6Sc5Y4m1QlQHamo0qMLAm+yje3r+UhcNhqRqBq+Z0Gy3OVT4hfDyl2w5TKMlsttMu1vKWcOvL7Z/YjfLWGjdE0piULFQwLLYkDcXva/ym6dbOTEItEQDnpYGmrZlWx1Plc72HS86IieJJeAVvmfjj0WWmLoHW/aW0ve2W/TTW8gCCT4k7W1v6eMvuKwiVFKuoYHoZWKnJ1RXtRrFKTbg6uo6hD5+Ok5vK49k5ZW/6NlNsYrDIKsoLimKYrVb6UxqF8TUYeyPIa+kuS8p4SwvRW/WxP9Z0cK4NRw6Zaa28WOrN+805eJcwqndp95vH3R/WTrphRHNhGVkrHiBpx/JmDam4FKxKsAQTe9vWVXBtemh/ZX9BJzC8eqqe8c4O4P0MiMPh8qC5sBcX1N9zZQNWNugmLkWVzScFg0VRlHPY2UWYG6kg+UkOXcTQxVWojhqrUgMzsSadybZLbE/CR/C8A+NF0Y0qGxbTtaljrYe6PX85a8PTw2EpZKQVQASANyfFm6nzJlvGqa+c9L9SF00/jHyecvQWjVxOHQ5lcjL5MtQWsB6kT1bCIQig7hVB+AlA5W4SamMzMytlGc5Tms2a4uRpfMb/AAnogmnhx8z+5VyHtRMxETeZRInmnh4rYZx1Xvr6r/peS0wwvIzj2i0z2Lw8lE4HxOrhaaNU7+GqX1G9Jr2II8JbnwWHrJqlN1YX2FiPUSG5dphXxGFcAhWLAHYo39j5z65MuBXUEmmlUrTv4C97H5TJTpKL2n/GC+zeZI2Y/k+ky3o3p1F9lrkjQWCkE+zYW8pXmxBpsUro4qDZUF+080PQT0KfDUgSCQLjY21HoZ7bxIz2tHkLnHT2VLD8uV8QPvj2NI/5KbsP2zufj8hOfH8q1MLd8Nd6V7tRJJZfEofp+svAnDxjGVKdMtTpmo1wMq769bRLjVqDyI3S7aKXh8UlQXU+oO48iJ10MW6AhWIB3AmgvVuWOEr3Y3JAAuf5Zjt3/wDqYj+/4JyVGSesm1tMm+VaffrN/wDmPyY/WWOQvK9M5HYo1PM+iv7VgqjwHW8zxTjwRzST2wATfoDqCB1nXqmqqU5GKac7GkS7VlBAJAJ2F9T6Cfd5R6lRmNyST49ZL8P48R3amo6MN/iOsrr5sZPEtHsuO0srZK8VpVXpMtJsjkd1vA3v+kqVDi2LBK1CyspsTcFT6ST4hxxnuE7q/mfj0kYtMnb4nYAeJJ2Ey8q9Sl8Gy+mtxXyN3+1q/wDxG+cnOXcU7q2clrNpfwsPreVGvxJVvkpVaqKRnqpYIv7oPteptLTytURkYowYG2o/i3G4PkZ7xJT+quzPLlHppEnxHCmpSdA2UspAYdPOUTFLVoNkxC2v7NVdVb1t1/OeiTVicKlRSrqGU7gi4m7kcdXL9TPVa6/wUVHW4VB2ztqqIbi34nYbDy/SS1HlBns9aoC9jZQvcp3/AAAEWPnJzh3CKNAWpIFvv1J9SdZ2ASqrhRivntk53tv4kDw7k2hSJZi71G9pycpN975bX+Mzx7D0KOGqMUBOUqL6kltBYn1k6zW3lE4txlcViaVPUYftLZujsN9f73llqhXHCSy/BGHacstknyHwo06RqN/mWsP2R1+JlpnyiAAACwGgHhPqX1wVcVFFU5dpNiIiWERNOKxK00LuQqqLkmbSZTKuOGOxCozZaC3IB07Ug6C/id7eEqss6a9vwThDt+DRW4gxNbGAFQ69lRHVjtnPkACf/UsfAKVOhQSmXQNa7DML5jqbi/wkNzlwbEVXpdipNNEZSq5bXa3jtoBOrhPB6y00Q0qKZVsXf7xz1JsLfrMa7wm8Rz/2y+XVwWyzAzM0YPDdmgW5Nup+f9ib50F42ZRMWmYnoMTkxvEkp76n8I3+PhOTmPiFSjSzIpIuA5G6rY94fG0rtPEBxmBzX6/1mHk8n6fxitmiqnvtluwPEEqjTQ9VO4/rIXm/D4bKHqNkq+4UF3NumUbicNAsGBW4I6jpIPDY44jENVqanMFHgqDQAfrM0uWp1tSWy2NGJZTNmF4k4H3tN7fjUC5HmvjN9DE16hV8iU8OxZVW+aqzAXzO3QeQl0p4KkadsoItKIQKeMNNSchv3ema2/y0mRx6rftFsZKb16JObeG8IbEk9qwSmp/wUOrebtuf72nwJ9o5XvBsuXdibAep+kjXKMZZksolNNrRbaOERFyKoCgWygaTVgOF0qOfs1y5zmIG17W0HSaeCcS7enn1tcrci2a3vAdBJGfQx6ySkjmvKbTEREmREREAj+PYdqmHqqt8xQ2t162+NrfGRHCuHUcTgEpgWt1G6VB73r9DLMZ5/wARovRxj0qditQhwhYquZ72BI2NwQPUTJyH0ffGfRfUuy65x7LBwLi7q32fEaVV9lulRehB8ZYAZ5nxXheJz0yKFVCqkMB3hfNcFWF/pL/wWpUahTNUEPl7wO/hrPONbKXxkvB7dBL5JndERNhnMMtxbxlZwXABRvTqU+1pZrqRdsvhmS+hG1xLPBlNtMbMZ9E4zcfBD4PCOtQdn2gpa5hUPd20yA94G9vLeTEwJmSrgoLCPG8iIiWERERAMMLyq8X5YZGNXCjzel7rea+BlrmDKrao2LEicJuDyihlFqrZgRcAlMxBt+0AdRcHfwkBjMOaFQ2uAdVPQ+R8xLBzPwVxWWqjsrKWsoH+NTbvZVP40YsQDuDOXh2Pp4kFMoqEbhRcHwP7J8jacGyDhLDOlCXZZRop81V8mW4ttea+DUC7mqdQL2PiTpp6DrJrD8lJkzhFLFichZiMthZdTa97n4yO5h44cGuVaThrABihCi+wp+7fz/KedH5wFOLeIklUYKSCCz5Swpr7ZG1z+EE/E9J24Dlp6pD4rRRqtBfZX97xM4uVeXfvftBapnexqqb5AwAsiswudRc+kuonQ4vGi12kjLda08JmKdMAAAWA2A2HoJ9RE6hkEREATBmYgEBiMfVqVXpKwoZdAWHefzUnS3pI3EcvhqiCk5qN2gd6jWOW2pvU67aL0luamDuAfXWZVLbTJLj93mTyWqzr4MzMRNZUIiIAiIgCIiAIiIAiIgCIiAQPO1TLgqviQFXxuzAXHnKtg+C11whrI2QbhF0ug0LHqfSX3iPD6ddClQXU2O9tjfcTb2C5cthltlt0ta1vlMtvH+pLL+xfC3pHC+5QsPzc60snvWtfwM++I8JxBwa1HY1AwJdH1yhtAyncWFjK4aeWsaZ3FTJ/3W/SevdkLZbaWtbpba0wcahT7Z9Gi6fTDRF8pVs+Do33Vcp9V7v0kxNODwiUkCU1CqNgJunXgmopMxSeW2hERJERERAEREAREQBERAEREAREQBERAEREAREQBERAEwTMyN5hZhhaxX2uza3ykZPCbPUsvB5viiv2x2BGXtrg9LZwSZ6yplJ4dy9RqcMDZF7U0y5f3i63Nr+GlrSf5Txva4Wm172BX+U2/SY+NFwk0/ezRc1Ja9aJiIibjMIiIAiIgCIiAIiIAiIgCIiAIiIAiIgCIiAIiIAiIgCcvEaealUHijD8jOkyg8x8011rvkJVEOSxtZzsb+MovtjXHfssrg5vRO8qPfAAfhFQfmf6zHIdErhbH8Z/RZz8qVP9yqj8Jqfmgb6yX5dW1L+L6KJRU8uH+r/ots12/JKRETcZhERAEREAREQBERAEREAREQBERAEREAREQBERAEREAxKjzVyk1V+1pak6sl7XNrZl85b5i0rsqjZHrInCbg8oqPLuArUsLiO1UrmDWB0OlMicOK5kr0KgpoAFFnNxfMGAO/Tw0lw4yp+z1bb9m/8A4mULDYevi6wKLYZQjMR3Qo8fOc6+Mq5RjX9jVU1PMpnoeCxIqU1cbMAR8ZvmnCYcU0VF2UAD4TdOos42Y350IiJ6eCIiAIiIAiIgCIiAIiIAiIgCIiAIiIAiIgCIiAIiIAnyqAbREA+oiIAiIgCIiAIiIAiIgCIiAIiIB//Z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43001" y="741362"/>
            <a:ext cx="138113" cy="23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1" y="3921125"/>
            <a:ext cx="13811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143001" y="741362"/>
            <a:ext cx="138113" cy="23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143001" y="2755901"/>
            <a:ext cx="13811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143001" y="741362"/>
            <a:ext cx="138113" cy="23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143001" y="2763839"/>
            <a:ext cx="1381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1143001" y="741362"/>
            <a:ext cx="138113" cy="23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1143001" y="2806700"/>
            <a:ext cx="13811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928262311"/>
              </p:ext>
            </p:extLst>
          </p:nvPr>
        </p:nvGraphicFramePr>
        <p:xfrm>
          <a:off x="683568" y="1476694"/>
          <a:ext cx="8327035" cy="3979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5229247"/>
      </p:ext>
    </p:extLst>
  </p:cSld>
  <p:clrMapOvr>
    <a:masterClrMapping/>
  </p:clrMapOvr>
  <p:transition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lantillas ppt 2019 -18 marzo (1)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36"/>
            <a:ext cx="9298007" cy="6874536"/>
          </a:xfrm>
          <a:prstGeom prst="rect">
            <a:avLst/>
          </a:prstGeom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78650" y="1844824"/>
            <a:ext cx="8229600" cy="857400"/>
          </a:xfrm>
          <a:solidFill>
            <a:schemeClr val="tx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defRPr/>
            </a:pPr>
            <a:r>
              <a:rPr lang="es-AR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  <a:endParaRPr lang="es-CO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fontAlgn="auto" hangingPunct="1">
              <a:defRPr/>
            </a:pPr>
            <a:endParaRPr lang="es-CO" sz="13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 eaLnBrk="1" fontAlgn="auto" hangingPunct="1">
              <a:buNone/>
              <a:defRPr/>
            </a:pPr>
            <a:r>
              <a:rPr lang="es-CO" sz="13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510261" y="3202720"/>
            <a:ext cx="8176539" cy="262379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CO" sz="1400" kern="0" dirty="0">
                <a:solidFill>
                  <a:prstClr val="black"/>
                </a:solidFill>
                <a:sym typeface="Arial"/>
              </a:rPr>
              <a:t> Se diseñó la Guía para el saneamiento de la propiedad privada en Villavicencio.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endParaRPr lang="es-CO" sz="1400" kern="0" dirty="0">
              <a:solidFill>
                <a:prstClr val="black"/>
              </a:solidFill>
              <a:sym typeface="Arial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CO" sz="1400" kern="0" dirty="0">
                <a:solidFill>
                  <a:prstClr val="black"/>
                </a:solidFill>
                <a:sym typeface="Arial"/>
              </a:rPr>
              <a:t>Al </a:t>
            </a:r>
            <a:r>
              <a:rPr lang="es-ES" sz="1400" kern="0" dirty="0">
                <a:solidFill>
                  <a:prstClr val="black"/>
                </a:solidFill>
                <a:sym typeface="Arial"/>
              </a:rPr>
              <a:t>identificar la normatividad vigente en Colombia para la titulación de predios en propiedad legítima.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defRPr/>
            </a:pPr>
            <a:endParaRPr lang="es-CO" sz="1400" kern="0" dirty="0">
              <a:solidFill>
                <a:prstClr val="black"/>
              </a:solidFill>
              <a:sym typeface="Arial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ES" sz="1400" kern="0" dirty="0">
                <a:solidFill>
                  <a:prstClr val="black"/>
                </a:solidFill>
                <a:sym typeface="Arial"/>
              </a:rPr>
              <a:t> Ley 388 de 1997 ;  Y la Ley 1077 de 2015 ,   el Decreto 523 del 2021,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endParaRPr lang="es-ES" sz="1400" kern="0" dirty="0">
              <a:solidFill>
                <a:prstClr val="black"/>
              </a:solidFill>
              <a:sym typeface="Arial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ES" sz="1400" kern="0" dirty="0">
                <a:solidFill>
                  <a:prstClr val="black"/>
                </a:solidFill>
                <a:sym typeface="Arial"/>
              </a:rPr>
              <a:t>Inconveniente de las manzanas N y O 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endParaRPr lang="es-CO" sz="1400" kern="0" dirty="0">
              <a:solidFill>
                <a:prstClr val="black"/>
              </a:solidFill>
              <a:sym typeface="Arial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ES" sz="1400" kern="0" dirty="0">
                <a:solidFill>
                  <a:prstClr val="black"/>
                </a:solidFill>
                <a:sym typeface="Arial"/>
              </a:rPr>
              <a:t>Requiere con urgencia la titulación de sus predios.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endParaRPr lang="es-ES" sz="1400" kern="0" dirty="0">
              <a:solidFill>
                <a:prstClr val="black"/>
              </a:solidFill>
              <a:sym typeface="Arial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ES" sz="1400" kern="0" dirty="0">
                <a:solidFill>
                  <a:prstClr val="black"/>
                </a:solidFill>
                <a:sym typeface="Arial"/>
              </a:rPr>
              <a:t>Sus habitantes son personas con deseos de colaborar con los trámites que deben realizar.</a:t>
            </a:r>
            <a:endParaRPr lang="es-CO" sz="1400" kern="0" dirty="0">
              <a:solidFill>
                <a:prstClr val="black"/>
              </a:solidFill>
              <a:sym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 dirty="0">
              <a:solidFill>
                <a:prstClr val="black"/>
              </a:solidFill>
              <a:sym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3890355"/>
            <a:ext cx="1960359" cy="199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36946"/>
      </p:ext>
    </p:extLst>
  </p:cSld>
  <p:clrMapOvr>
    <a:masterClrMapping/>
  </p:clrMapOvr>
  <p:transition>
    <p:push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solidFill>
                  <a:schemeClr val="bg1"/>
                </a:solidFill>
              </a:rPr>
              <a:t>SC4289-1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8" y="14557"/>
            <a:ext cx="9144000" cy="7054828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934787" y="1340768"/>
            <a:ext cx="73091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Guía para el saneamiento de la propiedad privada en Villavicencio, una problemática social en el Barrio Nueva Colombia II.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4205554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lantillas ppt 2019 -18 marzo (1)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298007" cy="6874536"/>
          </a:xfrm>
          <a:prstGeom prst="rect">
            <a:avLst/>
          </a:prstGeom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021579" y="1702751"/>
            <a:ext cx="5832648" cy="857400"/>
          </a:xfrm>
          <a:solidFill>
            <a:schemeClr val="tx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defRPr/>
            </a:pPr>
            <a:r>
              <a:rPr lang="es-AR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RECOMENDACIONES</a:t>
            </a:r>
            <a:endParaRPr lang="es-CO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idx="1"/>
          </p:nvPr>
        </p:nvSpPr>
        <p:spPr>
          <a:xfrm>
            <a:off x="455504" y="2560151"/>
            <a:ext cx="8386997" cy="3128715"/>
          </a:xfr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CO" sz="1400" dirty="0"/>
              <a:t>Aprovechar la legislación.  </a:t>
            </a:r>
          </a:p>
          <a:p>
            <a:pPr fontAlgn="auto"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endParaRPr lang="es-CO" sz="1400" dirty="0"/>
          </a:p>
          <a:p>
            <a:pPr fontAlgn="auto"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CO" sz="1400" dirty="0"/>
              <a:t>Se considera que otros barrios e incluso alcaldías que requieran la titulación de sus terrenos, pueden tomar como base la Guía.</a:t>
            </a:r>
          </a:p>
          <a:p>
            <a:pPr fontAlgn="auto"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endParaRPr lang="es-CO" sz="1400" dirty="0"/>
          </a:p>
          <a:p>
            <a:pPr fontAlgn="auto"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CO" sz="1400" dirty="0"/>
              <a:t>Entes territoriales en el proceso de saneamiento.</a:t>
            </a:r>
          </a:p>
          <a:p>
            <a:pPr fontAlgn="auto"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endParaRPr lang="es-CO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CO" sz="1400" dirty="0"/>
              <a:t>El Municipio debe realizar su reglamentación.</a:t>
            </a:r>
          </a:p>
          <a:p>
            <a:pPr fontAlgn="auto"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endParaRPr lang="es-CO" sz="1400" dirty="0"/>
          </a:p>
          <a:p>
            <a:pPr fontAlgn="auto"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CO" sz="1400" dirty="0"/>
              <a:t>Generar gestión presupuestal.</a:t>
            </a:r>
          </a:p>
          <a:p>
            <a:pPr marL="0" indent="0" fontAlgn="auto">
              <a:buClr>
                <a:srgbClr val="FFC000"/>
              </a:buClr>
              <a:buNone/>
              <a:defRPr/>
            </a:pPr>
            <a:r>
              <a:rPr lang="es-CO" sz="1400" dirty="0"/>
              <a:t> </a:t>
            </a:r>
          </a:p>
          <a:p>
            <a:pPr fontAlgn="auto"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r>
              <a:rPr lang="es-CO" sz="1400" dirty="0"/>
              <a:t>Desde la Especialización en Gestión Territorial y Avalúos, se puede hacer un aporte válido para Villavicencio, dándole un giro técnico, administrativo y urbanístico al proyecto de saneamiento de la propiedad privada en Villavicencio, una problemática social en el Barrio Nueva Colombia II</a:t>
            </a:r>
          </a:p>
          <a:p>
            <a:pPr fontAlgn="auto"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q"/>
              <a:defRPr/>
            </a:pPr>
            <a:endParaRPr lang="es-CO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320" y="1700808"/>
            <a:ext cx="792088" cy="133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492492"/>
      </p:ext>
    </p:extLst>
  </p:cSld>
  <p:clrMapOvr>
    <a:masterClrMapping/>
  </p:clrMapOvr>
  <p:transition>
    <p:push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s ppt 2019 -18 marzo (1)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298007" cy="6874536"/>
          </a:xfrm>
          <a:prstGeom prst="rect">
            <a:avLst/>
          </a:prstGeom>
        </p:spPr>
      </p:pic>
      <p:pic>
        <p:nvPicPr>
          <p:cNvPr id="30722" name="Imagen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79"/>
          <a:stretch>
            <a:fillRect/>
          </a:stretch>
        </p:blipFill>
        <p:spPr bwMode="auto">
          <a:xfrm>
            <a:off x="1137210" y="1895477"/>
            <a:ext cx="7420957" cy="403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2836863" y="4608514"/>
            <a:ext cx="2946400" cy="1317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b="1" kern="0" spc="38">
              <a:ln w="0"/>
              <a:solidFill>
                <a:srgbClr val="EEECE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sym typeface="Arial"/>
            </a:endParaRPr>
          </a:p>
        </p:txBody>
      </p:sp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5292080" y="2678617"/>
            <a:ext cx="3525024" cy="73126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230"/>
              </a:avLst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s-CO" sz="3600" b="1" i="1" kern="10" dirty="0">
                <a:ln>
                  <a:solidFill>
                    <a:srgbClr val="FFC000"/>
                  </a:solidFill>
                </a:ln>
                <a:solidFill>
                  <a:prstClr val="white"/>
                </a:solidFill>
                <a:latin typeface="Times New Roman"/>
                <a:ea typeface="Arial"/>
                <a:cs typeface="Times New Roman"/>
                <a:sym typeface="Arial"/>
              </a:rPr>
              <a:t>Gracias</a:t>
            </a:r>
            <a:r>
              <a:rPr lang="es-CO" sz="3600" b="1" i="1" kern="10" dirty="0">
                <a:ln>
                  <a:solidFill>
                    <a:srgbClr val="FFC000"/>
                  </a:solidFill>
                </a:ln>
                <a:solidFill>
                  <a:srgbClr val="4F81BD">
                    <a:lumMod val="50000"/>
                  </a:srgbClr>
                </a:solidFill>
                <a:latin typeface="Times New Roman"/>
                <a:ea typeface="Arial"/>
                <a:cs typeface="Times New Roman"/>
                <a:sym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53218"/>
      </p:ext>
    </p:extLst>
  </p:cSld>
  <p:clrMapOvr>
    <a:masterClrMapping/>
  </p:clrMapOvr>
  <p:transition>
    <p:push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2019 -18 marzo (1)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298007" cy="687453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411760" y="24928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381000" algn="ctr" eaLnBrk="1" fontAlgn="auto" hangingPunct="1">
              <a:defRPr/>
            </a:pPr>
            <a:r>
              <a:rPr lang="es-CO" b="1" dirty="0"/>
              <a:t>Widad Hoda Alvarado</a:t>
            </a:r>
          </a:p>
          <a:p>
            <a:pPr marL="457200" indent="-381000" algn="ctr" eaLnBrk="1" fontAlgn="auto" hangingPunct="1">
              <a:defRPr/>
            </a:pPr>
            <a:endParaRPr lang="es-CO" b="1" dirty="0"/>
          </a:p>
          <a:p>
            <a:pPr marL="457200" indent="-381000" algn="ctr" eaLnBrk="1" fontAlgn="auto" hangingPunct="1">
              <a:defRPr/>
            </a:pPr>
            <a:r>
              <a:rPr lang="es-CO" b="1" dirty="0"/>
              <a:t>Gener Rolando Pinto Cárdenas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510644" y="4546913"/>
            <a:ext cx="4374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1600" b="1" dirty="0"/>
              <a:t>Especialización en gestión territorial y avalúos</a:t>
            </a:r>
          </a:p>
          <a:p>
            <a:pPr algn="ctr">
              <a:defRPr/>
            </a:pPr>
            <a:endParaRPr lang="es-CO" sz="1600" b="1" dirty="0"/>
          </a:p>
          <a:p>
            <a:pPr algn="ctr">
              <a:defRPr/>
            </a:pPr>
            <a:r>
              <a:rPr lang="es-CO" sz="1600" b="1" dirty="0"/>
              <a:t>Septiembre 16 del 2021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0506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244408" y="6669360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solidFill>
                  <a:schemeClr val="bg1"/>
                </a:solidFill>
              </a:rPr>
              <a:t>SC4289-1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444"/>
            <a:ext cx="9144000" cy="705482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23" y="692696"/>
            <a:ext cx="8272989" cy="401761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3808" y="3354274"/>
            <a:ext cx="2808312" cy="172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174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" y="0"/>
            <a:ext cx="9137254" cy="705396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pPr eaLnBrk="1" fontAlgn="auto" hangingPunct="1">
              <a:defRPr/>
            </a:pPr>
            <a:r>
              <a:rPr lang="es-AR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PLANTEAMIENTO DEL PROBLEMA</a:t>
            </a:r>
            <a:endParaRPr lang="es-CO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3350" indent="0" fontAlgn="auto">
              <a:buClr>
                <a:schemeClr val="accent6"/>
              </a:buClr>
              <a:buNone/>
              <a:defRPr/>
            </a:pP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3350" indent="0" algn="just" fontAlgn="auto">
              <a:buClr>
                <a:schemeClr val="accent6"/>
              </a:buClr>
              <a:buNone/>
              <a:defRPr/>
            </a:pPr>
            <a:r>
              <a:rPr lang="es-CO" dirty="0"/>
              <a:t>¿De qué manera se puede contribuir con la problemática social presente en el barrio Nueva Colombia II de la ciudad de Villavicencio (Meta), relacionada con el saneamiento de la propiedad privada?</a:t>
            </a:r>
          </a:p>
          <a:p>
            <a:pPr marL="133350" indent="0" fontAlgn="auto">
              <a:buClr>
                <a:schemeClr val="accent6"/>
              </a:buClr>
              <a:buNone/>
              <a:defRPr/>
            </a:pPr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fontAlgn="auto" hangingPunct="1">
              <a:buFont typeface="Arial"/>
              <a:buNone/>
              <a:defRPr/>
            </a:pPr>
            <a:endParaRPr lang="es-CO" sz="2100" dirty="0"/>
          </a:p>
        </p:txBody>
      </p:sp>
      <p:sp>
        <p:nvSpPr>
          <p:cNvPr id="26626" name="AutoShape 2" descr="data:image/jpeg;base64,/9j/4AAQSkZJRgABAQAAAQABAAD/2wCEAAkGBhQSEBUUDxQVFRQWFxgWFxYYFhQYFRQZGSAVGh8YGBkdHSceHBkkJRgXIzsiJCcpLCwtGx42NTAqNSgrLCkBCQoKDgwOGg8PGiklHyQtLywuMCk2MTUyNCwwLCwsLC4pLCwpLC0pLDE0LCksKSw1LCwpLSwsLCwpLCksLCkpLP/AABEIAGYBQAMBIgACEQEDEQH/xAAbAAEAAgMBAQAAAAAAAAAAAAAABQYBBAcCA//EAEEQAAIBAwMCBAQDBQUFCQAAAAECAwAEEQUSIQYxEyJBUQcyYXEUI4FCUmKRoRUkc7GyCDM0s9EWJjZDVJKT0vD/xAAZAQEBAAMBAAAAAAAAAAAAAAAABAECAwX/xAAoEQEAAgEDAgUEAwAAAAAAAAAAAQIRAyExEiJBUWFxoYGRsdETI+H/2gAMAwEAAhEDEQA/AO40rBNa8t+iukbMA77to99uM/50YmcNmlfKWcKCWIAAySTgAfWoy26st5JRFFJvc5xtDEcd8nGAKxMxHLE2iNplMUrANZrLYpSvJag9UqEtesbV32CTa+cbXDKc+3I71Mb61i0TxLWtq24l7pWtZagky74m3Lkrn6qSD/lWzW2csxOSlKUZKUpQKUpQKUpQKUpQKUpQKUpQKUpQKUpQKUpQKUpQKUpQKUpQKUpQfKaYKMsQBkDJ9zwBVG62kdb+0ZfoF+5cBh/IipvrqBnsZNvddrforAmoq21KGfTo5L59rIWVXHz7hkbl7+Yip9W2e36pNe3V2ceLPWl/BLiJ7sRqp86Khck/xY4454NTHSuhQQxB4MtvAO9hhmH29B9KrfSelWUsp8KOaTZzul27AfQYGMk9+aiOsvixL4z22irHI8Ks00r/ACptbZtQMQGOSOee4ABppx1z1zg0a9czqWw6zVc6k+INnYkrcS/mAZMSAvKB3yVHZcc5NQuoaxd/g1hQj8TdXElvFKHVo40wzGZSvO1VVsL3B4zxUVqvwgKWwFjJ/eDDLFNJIzq9yZduWkcbjgYOExg55PFUK150LrC0vAPwtxFISM7Aw8QcZ5Q+bipiuRaX8Jf7KikvI7h2uI7S47ABRKV4aP1wBu79zg+4qg6XomrXiC4hu5TM/PhvNNDM6jkNHuwjp6+U0HautNCtSPGmLRMTguiFgT/GMY/XisWGsoLCWOK48aRIn25Uo+MHHB5OPeqd0VrurQAR61byyWbHw2lkVS8PIG5znLR5I5PbuDxUvf2tjDdFZFuYCpyCpBTHuO52mptSOieqMbotaP47dUYjKd+HTbLJmc4XxGOT2wAMnPtkGrcjgjI5BrnvWl+ot4LazwYpBxs53AEAKP1NXyyh2Rop/ZVV/kAK20px2eTpoWx/XHhhme+RCA7opPbcyjP8zXgarESAJY8k4A3pk+nvUV1lokE1pO08McjLBLtZkVmXysfKxGRzzxXNf9nrRYJbWeSWGJ5FnUK7orMuFVhtJGRyc8V3Uu0is0FKBSlKBXh5AASSABySTgAD1Ne68SRgghgCCMEHkEexFBo/9orb/wBRB/8ALH/9q2rW9SUZidXGcZVlYZ9sg1wz4n6FAvUGnRpDGiSeCHVUUK/5zKcqBg5GBXcbOwjiXbDGkak5wiqoJ98ADmg2aVim6gzSsZrNApSlApSlApSlApWM0zQZpSlApSlApSlBTbzqFoNRMM3MEoTaD+yWG3/2kgg1o9Q6PYW5HivJxkrAjDABOTxjIB98+g9qayVu7treXEc0bfkSfsuuFbYw9/8Ap/PFxo0NrL+I1GXxZCSyxqp8xHbjuQOPYVFOZz5Z+zzrTM54mM8z4LAbRP7OZIsWgkiYBiQPDLggMxz35HOc/rXLR8JZrGKORksbrYXllkn8WNYeBnLBvzI+M8jKtk9jXR+vrRrjSZ0WMs8kahUO3IZiuO/GQcfyrV+IREOkHdFvSPwS8O9UDRoV3IeeRgfKO+PUVZHC+sYjCs6ZNNbWNvdtG0rWl5diWIGNGVZTIhxzt4ZlIwcENxVtT4iRtbrIkExd5ZIVi/LBLxAlzvL+H4YwRv3YzUZ0LIlxpT3E9u8i3NzJOYdofvKNm1eAVXapyfZjWJZLZNVs7aONwkUV1thWKTarSuilmGNvh48U5Pl547gVlsiE60vLo3RlhC25sLkKkUiTqs0RIbe69nIZRtGeCp+o3Phv1ZZW1vbWUl2j3TYUgNNIu9uAgdvKpA2rtGBkcVbbDRI7VvCsIEhikMkkrjGA5GAFGfm5BxjaFUjjiuZdQfCqWCwu5rq9kmaPddRbMR4myxZ3yDycjsRjzfSg6zqOsW6uIJpYRJIMLE7oC+7IA2nuD2+tUnStTM+lJNqkXjOkskUjINrxFGZOe3ORg4wO1RurfDCW5vheH8PLA0EG5LhpWLFQu4qVwUOFznsdx45NTfRDpbaHG80TGJ2kdk2/LHJI5U7Tjy42/oRWl4zWXPUjNJb+g2NisX4iJmdYdz+c5MRIGfLjg8fzr7dGazLdSTyycJlVRP2Vxkn7nkZNRVv0gkiu9jcAQyKVdWBO0cHGfcY9akei9RQyPBbL+REud5+aRyfm+g4NTUmYmscR+UmnMxasTiI9PFPdSf8AB3H+BL/oauaf7OH/AANx/jj/AELXSupD/c7j/Bl/0NXNf9nD/gbj/HH+hasXuu1857hUUs7BVAyWJAAHuSeBXs1ylup11HV9PSRf7oyXEsaNyk0kbyxq5HY8R7gD2zQdJsdbgnJEE0UpHcJIjkffaTis3+swwY8eaKLPbxJETP23EZqifFuz8FbS8tQEuY7qKNWUBS6yEgxsR8ynHY+59696hZ31tqNzdQW0V9FMI12+KqzQCMcxruBG07icDucGg6BaXaSKHidXU9mVgyn7EHFfaqp8O9TgmtpBbQvb7J5VlgcAGKQkOygDjb5geO2atVBxX4p/+I9K+8P/ADmrtYrinxTP/ePS/vD/AM967VmgwxqtaTAXubvdfCdJNmyBCoa1UhgfMhyN3vx2963tT11Y7q2ttu5rjxfUYVIl3EkeuSVH61Uvh/bRx6zrCxKqqHt8KoAA8shIAHYZoPHw9vkt31M3NwRHHeGNXnmJ2qq8De5+v9Kv1hqcU6b4JEkT95GDL9sj1rn/AEBo8Mt3qjTRrIRfOFDgMq5HJCngMe2e+OKg9YjfT7vWW038uNbOORlQYSKdyACo7K23e3HbP2oOqXHUlsknhyXEKyZxsaRA2fbBPB+lbF3qsURAlkjQkgAM6qSScAAE5JJ4rn2h6TLcaLHbpbWximt/94ZiSXdcmVh4Xz7jk85yO9R3XvT7QaVYLcOrXUVxbRmdQPEOCwG1yN3Ax+ooOlS6/F+csbpJJChd4lcF1wCcMBkjOMc1H9CdTtf2UdxIqxtIXIRSTgKxA78k8d8V8broiyjinKQIokiIkxuAcJucF+eTnJyeT65qq/C6wtINEjvJY0RxFN4kwGJNm5wfMOc444+lBf26mtRL4JuYBLnHh+Km/PttznP0qS3VyXqm3E+hSPFZRQWyQiSFpHBuMDBVwFU4Zhju+Tu5rf6p1ZjaaRHI5WK6kt1uDkjeuxW2M3fax7884xQbHxQ1+3fT7kQXai4iTKpFc7XzuUHKq3m+xzVx6cJFlb7u/gRZJP8AAueaqnxd0yD+xrgtHGDGq+Gdqgo25QNntxxio/4hX5TT9NjYkQTzW0c5zgNHtBKE/unHP2oL3b9T2sknhx3MDOeyrKhY/YZ5/Stm61WKMgSyxoWIChnVSxPAABOSSaq3xO0WF9JuPIqmGMyREAKYmjwQUI+Xtjj0NVDrOBptK0iaYAXUlxZhpcAS+YNzvxkeh+/pQdXttWikkeOOWNpI8b0VgzJnPzAduxr4f9pLbxfC/EQ+LnGzxU3ZHpjPf6d6o/xH0mLTdLu5tOj8CSURRSNGWB27yNx5+bDsN3fn7V977p2e70sWsdvaxxtFH4UgmZvDI2srgCLOfXOc80F4v9WigAM8iRgnALsq5PsMnk/as6fqkU674JEkXONyOrDPtkHv9KoV/ouoQ3cNzbiC9kjtEt5YnkKOrdzJGxztL45z3xUr0LraTT3aG1e0uVeN54mIIJZdqupXgghP170DqLQxcTLPaOhmiYB1DDJ2EH9GHI571E3enGOVr3UsfNmOEEMzEcqp9ABjP6VIdVdMTCb8VY53/tqpwxI/aHvkdxUfqVvLduk9yjRwwxgyAgrlhksqg8+YgDPoKhvG87b/AA8zVjedt/j3S+peSS2vVjXxZfDicPcyxIvicLhACjsNzDkA5IxUD1x0zNPsiv7qOLTlxNPOxAeaXJHhopJEagAcLxyTyeKt2jXTXthneYnYMu9Au6MgnBUEEZHHeuWdW6fJ/aBj1BEuGihkmhnmcpA6Bt5aWJMbvCAZRGnzE88GrKzmIl6NJzWJdN6S1+GSxM0YjitIy6xFd20QxcbmyBg+Vu2ePXNUy81q2NxiG9lCu+QiXV6btXP7KW5V0YHuMkJg5wRzWI9auX0CYQJHNPI5gVbeMiILIqMwhCrglQWyewbdzxg1XUrKP8PLc272wkkt7S3hJuEUx+Gv5xAbD7x4SJ5gCctxg4rZsu2m/Etmvba1igZYppZA1zNsxMEU7jGYvIzZAy+SP58bvxVv53tXgtoGZHSOT8TvRbeJVfLeIScFQApxyCGPtVA6R1L8Rq1iok8Rf7wzWx3YtnkT8xlbGGicglQCcA9hWuOs7nSFgUFbyyniJ8GXJSNkdkeKNzk4QqO4IIIOKDofRz3U1qbWRLhUV0AuJAqrNbeXAiMZGGKj0z75ycVbOptRWC33SJvjLBHX+FuMioDovVbq5vJpLoLGgtrcpChYhPFLvliQNzYAGcADkDsTW/1tqIXwYZP93OWRz6qMKAw+xYH9K01JxWXPVtikoK06cmQObFhLb3EZUeYAjPbdn1HIyOe9WTpTTYrRfB8RWnbzPg88fTuFH1qtw2t7bW8ltEjMzSeV17BCBuIP7OePbHNWHo7pc2qs0pBmf5vXA/dz6+5NT6cd0Yj/AD2R6Md0YrP69kn1Dov4q3eHxZIQ42s0e3eVPdcsCAD2qqaN8IYrRClpfahErHcwSWAAnGMn8mr9Warego118M3kGH1TUivt40Y/yStqT4aWxtbaBWmRrTmCdWUTxkkk87dpB9QVxVvpQQEHSuZI5LuaS5eI7ow6xJGj9vE2IoBfHq2cemK8P0s6zSyQXc0Qmbe8eyB0DbQuU3xkqSFHqR9KsWKUEdouiR2sZSLcSztJI7Hc8jt3dz6k8dsAAAAACpA1msGg5l1L0dp8t+013e3YuYwsihWA8BASV8MLCcIDn1Pb71Lr8PQ4DLqep4IBBFynIPOeYq9X0MkmryrDKY2NjGudoIJ8WYkZI4IBB455BrX6k1d4W1FBLKrfhY5LVADw4WbJiwOfMqZHpx70G5oXw2htbn8T+Ju55QjIrTzJJtD4ztGwYr76f0jFZzz3YuLjdLh595iKPsBwSqxAjAJ+XFaGqTSyTzKlxMgFikybCR+cDLyOOeAuU7HIyK+U2uNLsS5kliWSziliMYZTNOwfxFyBgsvkxGf3s4PoGxp3RMJY3djd3cQuT4zlHQpNvywJV4yBgNgYAOP51Y7TQ4Y4njCArJnxd3maUsMM0hPLEjjn7VSLjWWTTrWKAyxy/gPFQqWRd8aINmAhZ5Af2O2O4NSY1d5ZhHcyvbq1tBLC6EoJJG3eJzjBKnZ+WfQ9uaBo/Q8URkjsb67ihVyr26SRMkTEK21S0ZdOCDgHPPetnUuk4NQhiBnuBDGwKBWUZeIsA5Z0Lsc5OSSD3rUuNYmQ3W13MaX0SM2CWhgZYt5Tj5QxYZ52+b2rX1C/njEwilcQLdWiQyjzHY5QTIDg7o1yeSDjJ544C7RWn5ZSRmlBBBLhMsDng7VUevtVM6f6Ms4luLOO5uJotjI1s75SBZMk4AQHJ9CSfce9TnTkjrcXkDvI6RyIYzISzBXjRiu4jzKG3c898elR9vqUdtqd7+JYRiVbd4y2QsiojK209iQeCO/IoNTS+grWazaD8VdXFvgxIJJF2whTjyDYAWXGMsGxjAxUlqnSdo1jHZXjs8ZKRws7KJQyjCBGVR5gAe4ORnOa07iWTFgqvLGJri43hcqWicXDgtxlf/LIPBBPvXxt9TmWKANLIWTUXt2LfM8IaQASeXkYCeb7c80G0/w1iktngurm7uEYBVMsiExAYOUwgG7gDcwJ74xmpSfpCGSy/CXJeeLAAMhXxFC42kMiryuOD3qNgWb8ZLbPJPgyJcxybmwIMENFuxjhxjHcqw9s18NC1CeaZfEmEciTTrPAS+fDBkCBU2gAACNhIDyM88kUEjH0WrRrDc3NxcwqVIilMOG28gSMkatIAQOGODgZBrx1X0xBePDFcXEqYfxIYkaJQXiGdwzGWOAe2cduKiNMuLg2CzfimaV5Qm2ZiiYSWbyBlTdGXXaC5z8q+9benarK01gCZUDm6WRGcSAhQdrb8DcuflbgkEZzQWSTTY5oGhnPjo4ZH37PNycg7AoyPoAePeoLTugBAnhQ3t6tuO0Pix4Ufuq/h+IF+gYH61EaJfiCxVGeXc95LE53GPwmLzvl2C5QEAfL3LLgjNerbULiS2sFknlR5LmaCV14coouACdycHyxecjPb3oJ2XQke6d7a7mhmWOJJEQwuuwbihdJEY7sFsHPvUno+gx25kZS7yykNLK5BeQgYGcAAKBwFUAD2qvXGsNbyX295pFiitiuMbgWDK7KduBztLHB298VvdGXjsblHkMipMPCJLsfDZI2wHZQXXcWwefUZoNrqO+uYVD20ayAfMp3bh9Rg8j6d6q9z1p+Lt5YHTZMyHaASQxHO3nkE4PBroTdqpmq9T3EMhzY8A8Pktn65VTU+rtvnZJrxMb9W0tGO4ey/AQnIyWaQf4hC7T9tx/UVZLvSrO5uZBNEkkyxCNiwJ/KfPlHOMHmoHJ1Ga3kMLxGJvPuB2MvDeVsDJyo4+pr53PiJrEgXP5kTAY9tmR/Va0paa8cZiPhzpeacbxmI+Foi6VtlQIkQCDGFDOFXCmPygNx5SRx35J55rzF0ZZqiottEFUqygKMKyEsrD+IE9+5qM6W6jeaykLczQqQSf2uCVJ++CP0NS/TWvrdwCQcN2df3W/6Hv8ArXeupFseqqmrW2MeLK9MWwuBceCvjgsRJyXG4BSAfbAxjsPTHNaN38PrCSNYntozGkjSqvmAVn+bGD2OBkdjivpr/UnhTQwRjMkjrn+FCcZ+55rR17W2N/b20RI8ytJj19Qv2wM/qKTqVhi2tWufs24jbW5vHto0WVRvmKrgucOy5Pr3b+dVKS2ku7CGTlmimZGP8LFTuJ9hx/8AhW/0dbtO19v7S5Qn6kyf1AIrFtqsunwrAts7vklnIbYWb93AOR9eKmtbrxNuN0l7/wAkRa3G/wCdn1u/iDI8nh2MPiegYhiW+yjGB9zVv0hpjEDdBBIe4TOF+nJPNQ/T2r3Mrfm2oiQ93yVP6KRk1ZQK7aWZ3yp0Yme6Zmfph6pSld1BSlKBSlKBSlKDGKYrNKDGKxtr1SgxihWs0oMYrCpgYAr1SgxihWs0oMYpis0oMYrG2vVKDyy54NZxWaUGMUxWaUGMUArNKDFfObO07QC2OATgE/U+1fWlBSL6PVnfy+Gg/gZcD9WG7+lb9jZmDE+ozRmRVKK2AoUHGRnjcePbjmrK/bjvVQn6GeeXxLycv7Kg2qo9gTnA+3NTzSazmN59UltOazmuZn1nZnpOwiFxcSWzB4HAA4YbWySV5AyBn+tOl9Fe0vJ07xMgZD9mwAfYgEj9K+evam0O2z06M78DO0Z8MH6njce+TUr0poDW8ZMrbppDl2yT74UE98Z/qaxWsdUREcNaVjqisRxz+kfZaG0mpy3EvyxnCDIyTtAzj0A5/U18nSC31KSa6kCswHhAh8AYALFsbc8EYzxX26t6cmMgubJisoGGAOC4HYj0J9MHuK9afLHqMBju4ys0ZwwwVdT6OvqAfb6GsYxPTjfn3YxienG+cxniXjUNFuCC2mTosbkuVGBlm7sHwc59q96JHqSMBcGJ09dzef7gqOf1r6aH0nJaS5inLRE+aNl/qCDgH64qzgVvWnjOYdKaee6cxPlnYAr0KUruqKUpQKUpQKUpQKUpQKUpQKUpQKUpQKUpQKUpQKUpQKUpQKUpQKUpQKUpQKUpQYoaUoPAjAJIAye/1+9ejSlYhhk14EYzn19/WsUrLL6UFZpQKUpQKUpQKUpQKUpQKUpQKUpQKUpQKUpQKUpQKUpQKUpQKUpQKUpQKUpQKUpQf//Z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28" name="AutoShape 4" descr="https://sites.google.com/site/joroperacolper/Joropera_3.jpg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0" name="AutoShape 6" descr="https://sites.google.com/site/joroperacolper/Joropera_3.jpg"/>
          <p:cNvSpPr>
            <a:spLocks noChangeAspect="1" noChangeArrowheads="1"/>
          </p:cNvSpPr>
          <p:nvPr/>
        </p:nvSpPr>
        <p:spPr bwMode="auto">
          <a:xfrm>
            <a:off x="1258888" y="749300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s-CO" sz="105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Imagen 6" descr="C:\Users\USURIO\AppData\Local\Temp\Rar$DIa1808.19711\IMG_20210618_160539_resized_20210618_06483756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77"/>
          <a:stretch/>
        </p:blipFill>
        <p:spPr bwMode="auto">
          <a:xfrm>
            <a:off x="4556778" y="3863182"/>
            <a:ext cx="2862318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86187" y="3614110"/>
            <a:ext cx="1793925" cy="1772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249085"/>
      </p:ext>
    </p:extLst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172400" y="6682937"/>
            <a:ext cx="50405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dirty="0">
                <a:solidFill>
                  <a:schemeClr val="bg1"/>
                </a:solidFill>
              </a:rPr>
              <a:t>SC4289-1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2614"/>
            <a:ext cx="9144000" cy="7054828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457200" y="161925"/>
            <a:ext cx="8229600" cy="857250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defRPr/>
            </a:pPr>
            <a:r>
              <a:rPr lang="es-AR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JUSTIFICACIÓN</a:t>
            </a:r>
            <a:endParaRPr lang="es-CO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613707" y="1834931"/>
            <a:ext cx="3690937" cy="29797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350" indent="0" algn="just" eaLnBrk="1" fontAlgn="auto" hangingPunct="1">
              <a:buClr>
                <a:schemeClr val="accent6"/>
              </a:buClr>
              <a:buFont typeface="Arial"/>
              <a:buNone/>
              <a:defRPr/>
            </a:pPr>
            <a:r>
              <a:rPr lang="es-ES" sz="2000" dirty="0">
                <a:latin typeface="+mj-lt"/>
              </a:rPr>
              <a:t>Las entidades deben generar mecanismos eficaces de diagnóstico, identificación y definición de la situación jurídica, que permitan aplicar los instrumentos jurídicos disponibles para sanear la propiedad.</a:t>
            </a:r>
            <a:endParaRPr lang="en-US" sz="2000" dirty="0">
              <a:latin typeface="+mj-lt"/>
            </a:endParaRPr>
          </a:p>
          <a:p>
            <a:pPr marL="133350" indent="0" algn="ctr" eaLnBrk="1" fontAlgn="auto" hangingPunct="1">
              <a:buClr>
                <a:schemeClr val="accent6"/>
              </a:buClr>
              <a:buFont typeface="Arial"/>
              <a:buNone/>
              <a:defRPr/>
            </a:pP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eaLnBrk="1" fontAlgn="auto" hangingPunct="1">
              <a:buFont typeface="Arial"/>
              <a:buNone/>
              <a:defRPr/>
            </a:pPr>
            <a:endParaRPr lang="es-CO" sz="2100" dirty="0"/>
          </a:p>
        </p:txBody>
      </p:sp>
      <p:sp>
        <p:nvSpPr>
          <p:cNvPr id="11" name="Pergamino vertical 10"/>
          <p:cNvSpPr/>
          <p:nvPr/>
        </p:nvSpPr>
        <p:spPr>
          <a:xfrm>
            <a:off x="4989887" y="1692850"/>
            <a:ext cx="3806825" cy="32639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600" dirty="0"/>
              <a:t>CONSTITUCION POLITICA DE COLOMBIA</a:t>
            </a:r>
          </a:p>
          <a:p>
            <a:pPr algn="ctr">
              <a:defRPr/>
            </a:pPr>
            <a:r>
              <a:rPr lang="es-CO" sz="1600" dirty="0"/>
              <a:t>LEY 388 DE 1997</a:t>
            </a:r>
          </a:p>
          <a:p>
            <a:pPr algn="ctr">
              <a:defRPr/>
            </a:pPr>
            <a:r>
              <a:rPr lang="es-CO" sz="1600" dirty="0"/>
              <a:t>LEY 1077 DEL 2015</a:t>
            </a:r>
          </a:p>
          <a:p>
            <a:pPr algn="ctr">
              <a:defRPr/>
            </a:pPr>
            <a:r>
              <a:rPr lang="es-CO" sz="1600" dirty="0"/>
              <a:t>LEY 2044 DEL 2020</a:t>
            </a:r>
          </a:p>
          <a:p>
            <a:pPr algn="ctr">
              <a:defRPr/>
            </a:pPr>
            <a:r>
              <a:rPr lang="es-CO" sz="1600" dirty="0"/>
              <a:t>DECRETO 523 DEL 2021</a:t>
            </a:r>
          </a:p>
          <a:p>
            <a:pPr algn="ctr">
              <a:defRPr/>
            </a:pPr>
            <a:r>
              <a:rPr lang="es-CO" sz="1600" dirty="0"/>
              <a:t>PLANES DE DESARROLLO</a:t>
            </a:r>
          </a:p>
          <a:p>
            <a:pPr algn="ctr">
              <a:defRPr/>
            </a:pPr>
            <a:r>
              <a:rPr lang="es-CO" sz="1600" dirty="0"/>
              <a:t>PROGRAMAS, PROYECTOS Y EXTRATEGIAS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20753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lantillas ppt 2019 -18 marzo (1)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298007" cy="6874536"/>
          </a:xfrm>
          <a:prstGeom prst="rect">
            <a:avLst/>
          </a:prstGeom>
        </p:spPr>
      </p:pic>
      <p:sp>
        <p:nvSpPr>
          <p:cNvPr id="3" name="10 Rectángulo"/>
          <p:cNvSpPr/>
          <p:nvPr/>
        </p:nvSpPr>
        <p:spPr>
          <a:xfrm>
            <a:off x="2479684" y="2348880"/>
            <a:ext cx="4265613" cy="6445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ES" sz="2700" b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sym typeface="Arial"/>
              </a:rPr>
              <a:t>OBJETIVO GENERAL</a:t>
            </a:r>
            <a:endParaRPr lang="es-CO" sz="2700" kern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sym typeface="Arial"/>
            </a:endParaRPr>
          </a:p>
        </p:txBody>
      </p:sp>
      <p:sp>
        <p:nvSpPr>
          <p:cNvPr id="4" name="5 Proceso alternativo"/>
          <p:cNvSpPr/>
          <p:nvPr/>
        </p:nvSpPr>
        <p:spPr>
          <a:xfrm>
            <a:off x="683568" y="3573016"/>
            <a:ext cx="7992888" cy="1804574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CO" sz="2400" kern="0" dirty="0">
                <a:sym typeface="Arial"/>
              </a:rPr>
              <a:t>Diseñar una guía para el saneamiento de la propiedad privada en Villavicencio, una problemática social presente en el barrio Nueva Colombia II de esta ciudad.</a:t>
            </a:r>
          </a:p>
        </p:txBody>
      </p:sp>
    </p:spTree>
    <p:extLst>
      <p:ext uri="{BB962C8B-B14F-4D97-AF65-F5344CB8AC3E}">
        <p14:creationId xmlns:p14="http://schemas.microsoft.com/office/powerpoint/2010/main" val="2472701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2019 -18 marzo (1)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298007" cy="6874536"/>
          </a:xfrm>
          <a:prstGeom prst="rect">
            <a:avLst/>
          </a:prstGeom>
        </p:spPr>
      </p:pic>
      <p:graphicFrame>
        <p:nvGraphicFramePr>
          <p:cNvPr id="4" name="7 Diagrama"/>
          <p:cNvGraphicFramePr/>
          <p:nvPr>
            <p:extLst>
              <p:ext uri="{D42A27DB-BD31-4B8C-83A1-F6EECF244321}">
                <p14:modId xmlns:p14="http://schemas.microsoft.com/office/powerpoint/2010/main" val="3806314397"/>
              </p:ext>
            </p:extLst>
          </p:nvPr>
        </p:nvGraphicFramePr>
        <p:xfrm>
          <a:off x="390969" y="3402635"/>
          <a:ext cx="8496944" cy="2569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10 Rectángulo"/>
          <p:cNvSpPr/>
          <p:nvPr/>
        </p:nvSpPr>
        <p:spPr>
          <a:xfrm>
            <a:off x="1403648" y="2222916"/>
            <a:ext cx="6128720" cy="608811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ES" sz="2700" b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sym typeface="Arial"/>
              </a:rPr>
              <a:t>OBJETIVOS ESPECÍFICOS</a:t>
            </a:r>
            <a:endParaRPr lang="es-CO" sz="2700" kern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0384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2019 -18 marzo (1)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98007" cy="6874536"/>
          </a:xfrm>
          <a:prstGeom prst="rect">
            <a:avLst/>
          </a:prstGeom>
        </p:spPr>
      </p:pic>
      <p:sp>
        <p:nvSpPr>
          <p:cNvPr id="4" name="9 Rectángulo"/>
          <p:cNvSpPr/>
          <p:nvPr/>
        </p:nvSpPr>
        <p:spPr>
          <a:xfrm>
            <a:off x="1763688" y="1124744"/>
            <a:ext cx="5760640" cy="64205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ES" sz="2700" b="1" kern="0" dirty="0">
                <a:solidFill>
                  <a:srgbClr val="FFC000"/>
                </a:solidFill>
                <a:latin typeface="+mj-lt"/>
                <a:sym typeface="Arial"/>
              </a:rPr>
              <a:t>DISEÑO METODOLÓGICO</a:t>
            </a:r>
            <a:endParaRPr lang="es-CO" sz="2700" b="1" kern="0" dirty="0">
              <a:solidFill>
                <a:srgbClr val="FFC000"/>
              </a:solidFill>
              <a:latin typeface="+mj-lt"/>
              <a:sym typeface="Arial"/>
            </a:endParaRPr>
          </a:p>
        </p:txBody>
      </p:sp>
      <p:sp>
        <p:nvSpPr>
          <p:cNvPr id="5" name="5 Proceso alternativo"/>
          <p:cNvSpPr/>
          <p:nvPr/>
        </p:nvSpPr>
        <p:spPr>
          <a:xfrm>
            <a:off x="395536" y="2204864"/>
            <a:ext cx="8319738" cy="3794211"/>
          </a:xfrm>
          <a:prstGeom prst="flowChartAlternateProcess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728663" lvl="1" indent="-385763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itchFamily="2" charset="2"/>
              <a:buChar char="ü"/>
              <a:defRPr/>
            </a:pPr>
            <a:r>
              <a:rPr lang="es-AR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Arial"/>
              </a:rPr>
              <a:t>Documental informativo (expositivo)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s-AR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AR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Arial"/>
              </a:rPr>
              <a:t>TIPO DE INVESTIGACIÓN</a:t>
            </a:r>
          </a:p>
          <a:p>
            <a:pPr marL="728663" lvl="1" indent="-385763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es-AR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Arial"/>
              </a:rPr>
              <a:t>Descriptivo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s-AR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AR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Arial"/>
              </a:rPr>
              <a:t>ENFOQUE DE LA INVESTIGACIÓN</a:t>
            </a:r>
          </a:p>
          <a:p>
            <a:pPr marL="728663" lvl="1" indent="-385763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5">
                  <a:lumMod val="40000"/>
                  <a:lumOff val="60000"/>
                </a:schemeClr>
              </a:buClr>
              <a:buFont typeface="Wingdings" pitchFamily="2" charset="2"/>
              <a:buChar char="§"/>
              <a:defRPr/>
            </a:pPr>
            <a:r>
              <a:rPr lang="es-CO" sz="15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Arial"/>
              </a:rPr>
              <a:t>Cualitativo </a:t>
            </a:r>
            <a:endParaRPr lang="es-AR" sz="1800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s-AR" sz="1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AR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Arial"/>
              </a:rPr>
              <a:t>POBLACIÓN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s-ES" sz="1050" kern="0" dirty="0"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ES" sz="2000" kern="0" dirty="0">
                <a:sym typeface="Arial"/>
              </a:rPr>
              <a:t>346 predios que hacen parte del Barrio Nueva Colombia II de la ciudad de Villavicencio, beneficiando a 1.384 habitantes que no cuentan con la titulación, esta población es tomada para efectos de esta investigación.</a:t>
            </a:r>
            <a:endParaRPr lang="es-CO" sz="2000" kern="0" dirty="0">
              <a:sym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s-AR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Arial"/>
            </a:endParaRPr>
          </a:p>
        </p:txBody>
      </p:sp>
      <p:pic>
        <p:nvPicPr>
          <p:cNvPr id="7" name="Imagen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86"/>
          <a:stretch/>
        </p:blipFill>
        <p:spPr bwMode="auto">
          <a:xfrm>
            <a:off x="5104343" y="2420888"/>
            <a:ext cx="3140065" cy="2232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24211" y="1834864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es-AR" sz="1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Arial"/>
              </a:rPr>
              <a:t>MÉTODO</a:t>
            </a:r>
          </a:p>
        </p:txBody>
      </p:sp>
    </p:spTree>
    <p:extLst>
      <p:ext uri="{BB962C8B-B14F-4D97-AF65-F5344CB8AC3E}">
        <p14:creationId xmlns:p14="http://schemas.microsoft.com/office/powerpoint/2010/main" val="11049793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1" id="{88DD2282-4E34-4C3A-9762-9E5A92DF85C1}" vid="{8C857104-4625-4BA0-B71B-A5F36BAE51C3}"/>
    </a:ext>
  </a:extLst>
</a:theme>
</file>

<file path=ppt/theme/theme3.xml><?xml version="1.0" encoding="utf-8"?>
<a:theme xmlns:a="http://schemas.openxmlformats.org/drawingml/2006/main" name="1_Tema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1" id="{88DD2282-4E34-4C3A-9762-9E5A92DF85C1}" vid="{8C857104-4625-4BA0-B71B-A5F36BAE51C3}"/>
    </a:ext>
  </a:extLst>
</a:theme>
</file>

<file path=ppt/theme/theme4.xml><?xml version="1.0" encoding="utf-8"?>
<a:theme xmlns:a="http://schemas.openxmlformats.org/drawingml/2006/main" name="2_Tema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1" id="{88DD2282-4E34-4C3A-9762-9E5A92DF85C1}" vid="{8C857104-4625-4BA0-B71B-A5F36BAE51C3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3599</TotalTime>
  <Words>995</Words>
  <Application>Microsoft Office PowerPoint</Application>
  <PresentationFormat>Presentación en pantalla (4:3)</PresentationFormat>
  <Paragraphs>126</Paragraphs>
  <Slides>21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21</vt:i4>
      </vt:variant>
    </vt:vector>
  </HeadingPairs>
  <TitlesOfParts>
    <vt:vector size="30" baseType="lpstr">
      <vt:lpstr>Arial</vt:lpstr>
      <vt:lpstr>Calibri</vt:lpstr>
      <vt:lpstr>Rockwell Extra Bold</vt:lpstr>
      <vt:lpstr>Times New Roman</vt:lpstr>
      <vt:lpstr>Wingdings</vt:lpstr>
      <vt:lpstr>Tema de Office</vt:lpstr>
      <vt:lpstr>Tema1</vt:lpstr>
      <vt:lpstr>1_Tema1</vt:lpstr>
      <vt:lpstr>2_Tema1</vt:lpstr>
      <vt:lpstr>Presentación de PowerPoint</vt:lpstr>
      <vt:lpstr>Presentación de PowerPoint</vt:lpstr>
      <vt:lpstr>Presentación de PowerPoint</vt:lpstr>
      <vt:lpstr>Presentación de PowerPoint</vt:lpstr>
      <vt:lpstr>PLANTEAMIENTO DEL PROBLEMA</vt:lpstr>
      <vt:lpstr>Presentación de PowerPoint</vt:lpstr>
      <vt:lpstr>Presentación de PowerPoint</vt:lpstr>
      <vt:lpstr>Presentación de PowerPoint</vt:lpstr>
      <vt:lpstr>Presentación de PowerPoint</vt:lpstr>
      <vt:lpstr>UBICACIÓN GEOGRÁFICA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Guía Didáctica  Saneamiento de la propiedad privada</vt:lpstr>
      <vt:lpstr>Presentación de PowerPoint</vt:lpstr>
      <vt:lpstr>Presentación de PowerPoint</vt:lpstr>
      <vt:lpstr>CONCLUSIONES</vt:lpstr>
      <vt:lpstr>RECOMENDACIONES</vt:lpstr>
      <vt:lpstr>Presentación de PowerPoint</vt:lpstr>
    </vt:vector>
  </TitlesOfParts>
  <Company>Padres Dominicos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 DE PREDICADORES</dc:title>
  <dc:creator>Convento Santo Domingo</dc:creator>
  <cp:lastModifiedBy>Usuario</cp:lastModifiedBy>
  <cp:revision>214</cp:revision>
  <dcterms:created xsi:type="dcterms:W3CDTF">2005-05-09T20:50:19Z</dcterms:created>
  <dcterms:modified xsi:type="dcterms:W3CDTF">2021-09-16T18:19:55Z</dcterms:modified>
</cp:coreProperties>
</file>