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0" r:id="rId5"/>
  </p:sldMasterIdLst>
  <p:notesMasterIdLst>
    <p:notesMasterId r:id="rId18"/>
  </p:notesMasterIdLst>
  <p:handoutMasterIdLst>
    <p:handoutMasterId r:id="rId19"/>
  </p:handoutMasterIdLst>
  <p:sldIdLst>
    <p:sldId id="256" r:id="rId6"/>
    <p:sldId id="3714" r:id="rId7"/>
    <p:sldId id="3922" r:id="rId8"/>
    <p:sldId id="3920" r:id="rId9"/>
    <p:sldId id="3919" r:id="rId10"/>
    <p:sldId id="3925" r:id="rId11"/>
    <p:sldId id="3926" r:id="rId12"/>
    <p:sldId id="3931" r:id="rId13"/>
    <p:sldId id="3917" r:id="rId14"/>
    <p:sldId id="3889" r:id="rId15"/>
    <p:sldId id="3907" r:id="rId16"/>
    <p:sldId id="263"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A043"/>
    <a:srgbClr val="B47C38"/>
    <a:srgbClr val="FFB527"/>
    <a:srgbClr val="E99B52"/>
    <a:srgbClr val="ED7345"/>
    <a:srgbClr val="EC88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1086C2-E2A8-9862-EBCA-24B46FE5BD7C}" v="62" dt="2023-08-16T22:26:08.757"/>
    <p1510:client id="{272E8B7E-E0F5-67F6-91F7-E1D0DBF4A2ED}" v="41" dt="2023-08-16T14:58:59.155"/>
    <p1510:client id="{528D6B91-2265-7C30-E62E-B860DEE20BB7}" v="4" dt="2023-08-29T20:32:35.067"/>
    <p1510:client id="{6102C746-03A9-C208-2416-50D8D7CB2161}" v="466" dt="2023-08-28T21:11:02.938"/>
    <p1510:client id="{6E7FC56F-6071-81D0-5885-269AEA469CEE}" v="1107" dt="2023-08-16T23:31:36.536"/>
    <p1510:client id="{75ACDB93-993D-CB13-1E5F-2E4A448EC4FA}" v="1304" dt="2023-08-29T22:42:19.318"/>
    <p1510:client id="{B1081F93-DC52-77A4-1D51-844EA8E61A0F}" v="38" dt="2023-08-29T20:38:19.231"/>
    <p1510:client id="{B409C593-A345-3C78-5212-6512845E5804}" v="220" dt="2023-08-16T22:05:58.443"/>
    <p1510:client id="{BC3D9C70-09A1-F52E-E624-3718441529A1}" v="223" dt="2023-08-29T23:36:28.744"/>
    <p1510:client id="{C38435D1-0E12-8C99-609E-7B2F0515F9D6}" v="1396" dt="2023-08-29T23:02:44.610"/>
    <p1510:client id="{CA56F6FF-1C71-4B5F-B5CD-029D92584B97}" v="8" dt="2023-08-16T15:01:22.465"/>
    <p1510:client id="{DC9D2B50-D993-6160-BAF4-C3FA66F973A7}" v="2" dt="2023-08-29T20:29:35.313"/>
    <p1510:client id="{ED609BB7-82EE-5460-0871-2F70C719B780}" v="994" dt="2023-08-30T01:15:08.011"/>
    <p1510:client id="{F5190FA7-4DFE-4C99-77AC-C1F50C94BE66}" v="68" dt="2023-08-29T23:02:20.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8"/>
  </p:normalViewPr>
  <p:slideViewPr>
    <p:cSldViewPr snapToGrid="0">
      <p:cViewPr varScale="1">
        <p:scale>
          <a:sx n="119" d="100"/>
          <a:sy n="119" d="100"/>
        </p:scale>
        <p:origin x="312" y="19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DE8F55E-3564-59E0-6AB4-0A68F59932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F2C491CA-AD82-21DA-B6AF-104C3C6492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5CE21-4FFD-43E4-9BE1-44B69E389DE4}" type="datetimeFigureOut">
              <a:rPr lang="es-CO" smtClean="0"/>
              <a:t>29/08/23</a:t>
            </a:fld>
            <a:endParaRPr lang="es-CO"/>
          </a:p>
        </p:txBody>
      </p:sp>
      <p:sp>
        <p:nvSpPr>
          <p:cNvPr id="4" name="Marcador de pie de página 3">
            <a:extLst>
              <a:ext uri="{FF2B5EF4-FFF2-40B4-BE49-F238E27FC236}">
                <a16:creationId xmlns:a16="http://schemas.microsoft.com/office/drawing/2014/main" id="{84018EA8-D50D-6048-06A1-98CC923A5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9F885154-3EB1-CC47-4591-C970E8A909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5897CF-0428-44F3-9C91-0685A4FB6EB6}" type="slidenum">
              <a:rPr lang="es-CO" smtClean="0"/>
              <a:t>‹Nº›</a:t>
            </a:fld>
            <a:endParaRPr lang="es-CO"/>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7DE74D-B79C-48C0-97A6-44883E850F01}" type="datetimeFigureOut">
              <a:t>29/08/23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F25F16-5ABF-47E5-85F5-3380D4DB410A}" type="slidenum">
              <a:t>‹Nº›</a:t>
            </a:fld>
            <a:endParaRPr lang="es-ES"/>
          </a:p>
        </p:txBody>
      </p:sp>
    </p:spTree>
    <p:extLst>
      <p:ext uri="{BB962C8B-B14F-4D97-AF65-F5344CB8AC3E}">
        <p14:creationId xmlns:p14="http://schemas.microsoft.com/office/powerpoint/2010/main" val="2301920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uncionpublica.gov.co/eva/gestornormativo/norma.php?i=186#39"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www.funcionpublica.gov.co/eva/gestornormativo/norma.php?i=4125#209" TargetMode="External"/><Relationship Id="rId4" Type="http://schemas.openxmlformats.org/officeDocument/2006/relationships/hyperlink" Target="https://www.funcionpublica.gov.co/eva/gestornormativo/norma.php?i=4125#113"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s-MX" b="1" i="0">
                <a:solidFill>
                  <a:srgbClr val="333333"/>
                </a:solidFill>
                <a:effectLst/>
                <a:latin typeface="Work Sans" pitchFamily="2" charset="0"/>
              </a:rPr>
              <a:t>*De acuerdo con el ARTÍCULO 2.2.9.1.1.2 del Decreto767 de 2022, </a:t>
            </a:r>
            <a:r>
              <a:rPr lang="es-MX" b="0" i="0">
                <a:solidFill>
                  <a:srgbClr val="333333"/>
                </a:solidFill>
                <a:effectLst/>
                <a:latin typeface="Work Sans" pitchFamily="2" charset="0"/>
              </a:rPr>
              <a:t> </a:t>
            </a:r>
            <a:r>
              <a:rPr lang="es-MX" b="1" i="1">
                <a:solidFill>
                  <a:srgbClr val="333333"/>
                </a:solidFill>
                <a:effectLst/>
                <a:latin typeface="Work Sans" pitchFamily="2" charset="0"/>
              </a:rPr>
              <a:t>Ámbito de aplicación. </a:t>
            </a:r>
            <a:r>
              <a:rPr lang="es-MX" b="0" i="0">
                <a:solidFill>
                  <a:srgbClr val="333333"/>
                </a:solidFill>
                <a:effectLst/>
                <a:latin typeface="Work Sans" pitchFamily="2" charset="0"/>
              </a:rPr>
              <a:t>Los sujetos obligados a las disposiciones contenidas en el presente capítulo serán las entidades que conforman la administración pública en los términos del Artículo </a:t>
            </a:r>
            <a:r>
              <a:rPr lang="es-MX" b="0" i="0" u="none" strike="noStrike">
                <a:solidFill>
                  <a:srgbClr val="007BFF"/>
                </a:solidFill>
                <a:effectLst/>
                <a:latin typeface="Work Sans" pitchFamily="2" charset="0"/>
                <a:hlinkClick r:id="rId3"/>
              </a:rPr>
              <a:t>39</a:t>
            </a:r>
            <a:r>
              <a:rPr lang="es-MX" b="0" i="0">
                <a:solidFill>
                  <a:srgbClr val="333333"/>
                </a:solidFill>
                <a:effectLst/>
                <a:latin typeface="Work Sans" pitchFamily="2" charset="0"/>
              </a:rPr>
              <a:t> de la Ley 489 de 1998 y los particulares que cumplen funciones administrativas.</a:t>
            </a:r>
          </a:p>
          <a:p>
            <a:pPr algn="l"/>
            <a:r>
              <a:rPr lang="es-MX" b="0" i="0">
                <a:solidFill>
                  <a:srgbClr val="333333"/>
                </a:solidFill>
                <a:effectLst/>
                <a:latin typeface="Work Sans" pitchFamily="2" charset="0"/>
              </a:rPr>
              <a:t> </a:t>
            </a:r>
          </a:p>
          <a:p>
            <a:pPr algn="l"/>
            <a:r>
              <a:rPr lang="es-MX" b="1" i="0">
                <a:solidFill>
                  <a:srgbClr val="333333"/>
                </a:solidFill>
                <a:effectLst/>
                <a:latin typeface="Work Sans" pitchFamily="2" charset="0"/>
              </a:rPr>
              <a:t>PARÁGRAFO.</a:t>
            </a:r>
            <a:r>
              <a:rPr lang="es-MX" b="0" i="0">
                <a:solidFill>
                  <a:srgbClr val="333333"/>
                </a:solidFill>
                <a:effectLst/>
                <a:latin typeface="Work Sans" pitchFamily="2" charset="0"/>
              </a:rPr>
              <a:t> La implementación de la Política de Gobierno Digital en las ramas legislativa y judicial, en los órganos de control, en los autónomos e independientes y demás organismos del Estado, se realizará bajo un esquema de coordinación y colaboración armónica en aplicación de los principios señalados en los Artículos </a:t>
            </a:r>
            <a:r>
              <a:rPr lang="es-MX" b="0" i="0" u="none" strike="noStrike">
                <a:solidFill>
                  <a:srgbClr val="007BFF"/>
                </a:solidFill>
                <a:effectLst/>
                <a:latin typeface="Work Sans" pitchFamily="2" charset="0"/>
                <a:hlinkClick r:id="rId4"/>
              </a:rPr>
              <a:t>113</a:t>
            </a:r>
            <a:r>
              <a:rPr lang="es-MX" b="0" i="0">
                <a:solidFill>
                  <a:srgbClr val="333333"/>
                </a:solidFill>
                <a:effectLst/>
                <a:latin typeface="Work Sans" pitchFamily="2" charset="0"/>
              </a:rPr>
              <a:t> y </a:t>
            </a:r>
            <a:r>
              <a:rPr lang="es-MX" b="0" i="0" u="none" strike="noStrike">
                <a:solidFill>
                  <a:srgbClr val="007BFF"/>
                </a:solidFill>
                <a:effectLst/>
                <a:latin typeface="Work Sans" pitchFamily="2" charset="0"/>
                <a:hlinkClick r:id="rId5"/>
              </a:rPr>
              <a:t>209</a:t>
            </a:r>
            <a:r>
              <a:rPr lang="es-MX" b="0" i="0">
                <a:solidFill>
                  <a:srgbClr val="333333"/>
                </a:solidFill>
                <a:effectLst/>
                <a:latin typeface="Work Sans" pitchFamily="2" charset="0"/>
              </a:rPr>
              <a:t> de la Constitución Política.</a:t>
            </a:r>
          </a:p>
          <a:p>
            <a:endParaRPr lang="es-CO"/>
          </a:p>
        </p:txBody>
      </p:sp>
      <p:sp>
        <p:nvSpPr>
          <p:cNvPr id="4" name="Marcador de número de diapositiva 3"/>
          <p:cNvSpPr>
            <a:spLocks noGrp="1"/>
          </p:cNvSpPr>
          <p:nvPr>
            <p:ph type="sldNum" sz="quarter" idx="5"/>
          </p:nvPr>
        </p:nvSpPr>
        <p:spPr/>
        <p:txBody>
          <a:bodyPr/>
          <a:lstStyle/>
          <a:p>
            <a:fld id="{1CF25F16-5ABF-47E5-85F5-3380D4DB410A}" type="slidenum">
              <a:rPr lang="es-CO" smtClean="0"/>
              <a:t>5</a:t>
            </a:fld>
            <a:endParaRPr lang="es-CO"/>
          </a:p>
        </p:txBody>
      </p:sp>
    </p:spTree>
    <p:extLst>
      <p:ext uri="{BB962C8B-B14F-4D97-AF65-F5344CB8AC3E}">
        <p14:creationId xmlns:p14="http://schemas.microsoft.com/office/powerpoint/2010/main" val="1430863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a:t>Los datos abiertos pueden contribuir a la ruta de transformación digital de la Unidad Nacional de Protección (UNP) mediante el análisis de datos. La transformación digital implica la integración de la tecnología digital en todas las áreas de una empresa, cambiando fundamentalmente la forma en que opera y brinda valor a sus clientes [1]. Para poder aprovechar el valor que se puede obtener del análisis de datos, se debe hacer un cambio cultural en la forma en que las organizaciones abordan el análisis. Este cambio cultural se puede describir como las tres "I" del big data: invertir en recopilar, analizar y usar datos para que las empresas eviten su extinción durante la transformación digital; innovar con datos inexplorados previamente para crear nuevos productos y servicios, junto con mejores experiencias de los clientes; e improvisar explorando datos y encontrando un nuevo significado, que luego se convertirá en información accionable en un ciclo continuo de datos [5].</a:t>
            </a:r>
          </a:p>
          <a:p>
            <a:endParaRPr lang="es-ES"/>
          </a:p>
          <a:p>
            <a:r>
              <a:rPr lang="es-ES"/>
              <a:t>Por lo tanto, para aprovechar los datos abiertos en la ruta de transformación digital de la UNP, se puede utilizar la información para identificar situaciones de riesgo y tomar medidas preventivas o correctivas. Si un líder ambiental está en riesgo extremo o extraordinario, puede iniciar la Ruta de Protección Individual de la UNP [9]. Los datos abiertos pueden utilizarse para identificar las áreas geográficas y los tipos de actividades que presentan mayores riesgos, lo que permitiría a la UNP tomar medidas preventivas o correctivas específicas en esas áreas. Además, los datos abiertos pueden utilizarse para identificar patrones o tendencias en los tipos de riesgos a los que se enfrentan los líderes ambientales, lo que permitiría a la UNP desarrollar estrategias a largo plazo para abordar estos riesgos [5].</a:t>
            </a:r>
            <a:endParaRPr lang="es-CO"/>
          </a:p>
        </p:txBody>
      </p:sp>
      <p:sp>
        <p:nvSpPr>
          <p:cNvPr id="4" name="Marcador de número de diapositiva 3"/>
          <p:cNvSpPr>
            <a:spLocks noGrp="1"/>
          </p:cNvSpPr>
          <p:nvPr>
            <p:ph type="sldNum" sz="quarter" idx="5"/>
          </p:nvPr>
        </p:nvSpPr>
        <p:spPr/>
        <p:txBody>
          <a:bodyPr/>
          <a:lstStyle/>
          <a:p>
            <a:fld id="{053F694D-72B3-48DB-BD73-2C61DD7EAAB3}" type="slidenum">
              <a:rPr lang="es-CO" smtClean="0"/>
              <a:t>11</a:t>
            </a:fld>
            <a:endParaRPr lang="es-CO"/>
          </a:p>
        </p:txBody>
      </p:sp>
    </p:spTree>
    <p:extLst>
      <p:ext uri="{BB962C8B-B14F-4D97-AF65-F5344CB8AC3E}">
        <p14:creationId xmlns:p14="http://schemas.microsoft.com/office/powerpoint/2010/main" val="2626210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6805B226-F693-E23A-0AC6-0487A3BCF4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8100"/>
            <a:ext cx="12191733" cy="6858149"/>
          </a:xfrm>
          <a:prstGeom prst="rect">
            <a:avLst/>
          </a:prstGeom>
        </p:spPr>
      </p:pic>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915255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911F9C-4982-DC10-47A7-6087D7976D8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CA2D4D84-B18F-DC4C-91BD-C2D2452F67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F14A5BCA-21FB-4F80-5D90-71B92FADA7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DC4DC66-6DB7-E14E-1352-1E2E2ED4EDE4}"/>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6" name="Marcador de pie de página 5">
            <a:extLst>
              <a:ext uri="{FF2B5EF4-FFF2-40B4-BE49-F238E27FC236}">
                <a16:creationId xmlns:a16="http://schemas.microsoft.com/office/drawing/2014/main" id="{15AEA652-EF40-005F-FF90-AD253E40DB7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9E9AB725-99AA-BB55-8E39-F039EB14A8E6}"/>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295096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65C95-5503-7D88-003E-0E2E5F91130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93AC4D1E-48F0-A1F3-F9C4-7B875CE887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31F0E517-DE99-33E7-2751-3A45597C88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9892408-C707-58E8-CE35-B1C506B77F0F}"/>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6" name="Marcador de pie de página 5">
            <a:extLst>
              <a:ext uri="{FF2B5EF4-FFF2-40B4-BE49-F238E27FC236}">
                <a16:creationId xmlns:a16="http://schemas.microsoft.com/office/drawing/2014/main" id="{A65293AC-92C2-E7E4-0ECB-1F609042D46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5AB57530-0A48-7CB0-27F9-91E065538C46}"/>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3752666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05C3E2-E170-9268-25A1-AE60BCD4A181}"/>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6FDC4665-0C8C-E09A-7C93-4DB3CB0A64F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863F176-85B0-9D54-437B-996F56A1D5B9}"/>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AD9FF4C6-8C08-CBB4-3CE2-59E6FA53D10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DD7E2D5-E6C7-D872-FB2D-BAF970486C9F}"/>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2528054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BAB6635-A1FA-05FB-BAB0-2B865D5253C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6005000-C67B-39FC-C963-1BE222E2F7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277B06B-FF69-1B1F-5058-EED75F49A9FE}"/>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9A1E3432-7CD9-B690-69AF-9AB3EC20FD4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0FBBF71-D1BB-B37A-0A5C-4B7A1432A52A}"/>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982265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6805B226-F693-E23A-0AC6-0487A3BCF4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8100"/>
            <a:ext cx="12191733" cy="6858149"/>
          </a:xfrm>
          <a:prstGeom prst="rect">
            <a:avLst/>
          </a:prstGeom>
        </p:spPr>
      </p:pic>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915255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a16="http://schemas.microsoft.com/office/drawing/2014/main" id="{6AD64394-963E-D625-32AA-BDFC76B6E81B}"/>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4" name="Marcador de pie de página 3">
            <a:extLst>
              <a:ext uri="{FF2B5EF4-FFF2-40B4-BE49-F238E27FC236}">
                <a16:creationId xmlns:a16="http://schemas.microsoft.com/office/drawing/2014/main" id="{C0F68054-34D7-9279-DFD5-715512BF4F92}"/>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4916C35A-4761-CBE9-49AD-2C3A4928C1E2}"/>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7" name="Imagen 6">
            <a:extLst>
              <a:ext uri="{FF2B5EF4-FFF2-40B4-BE49-F238E27FC236}">
                <a16:creationId xmlns:a16="http://schemas.microsoft.com/office/drawing/2014/main" id="{3F03094B-3B2A-4C1A-84F1-903486D2D0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98"/>
            <a:ext cx="12192000" cy="6858298"/>
          </a:xfrm>
          <a:prstGeom prst="rect">
            <a:avLst/>
          </a:prstGeom>
        </p:spPr>
      </p:pic>
    </p:spTree>
    <p:extLst>
      <p:ext uri="{BB962C8B-B14F-4D97-AF65-F5344CB8AC3E}">
        <p14:creationId xmlns:p14="http://schemas.microsoft.com/office/powerpoint/2010/main" val="103456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4201D2B-7635-B428-D717-5BAA3AF3AB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77" y="-149"/>
            <a:ext cx="12192000" cy="6858298"/>
          </a:xfrm>
          <a:prstGeom prst="rect">
            <a:avLst/>
          </a:prstGeom>
        </p:spPr>
      </p:pic>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23" name="Imagen 22">
            <a:extLst>
              <a:ext uri="{FF2B5EF4-FFF2-40B4-BE49-F238E27FC236}">
                <a16:creationId xmlns:a16="http://schemas.microsoft.com/office/drawing/2014/main" id="{A2D70326-EA41-2CED-5830-3F154C563E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67" y="-148"/>
            <a:ext cx="12191733" cy="6858148"/>
          </a:xfrm>
          <a:prstGeom prst="rect">
            <a:avLst/>
          </a:prstGeom>
        </p:spPr>
      </p:pic>
    </p:spTree>
    <p:extLst>
      <p:ext uri="{BB962C8B-B14F-4D97-AF65-F5344CB8AC3E}">
        <p14:creationId xmlns:p14="http://schemas.microsoft.com/office/powerpoint/2010/main" val="3572207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28" name="Imagen 27">
            <a:extLst>
              <a:ext uri="{FF2B5EF4-FFF2-40B4-BE49-F238E27FC236}">
                <a16:creationId xmlns:a16="http://schemas.microsoft.com/office/drawing/2014/main" id="{AF7FA496-C2CB-69E8-A495-417E6AFC634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77" y="-149"/>
            <a:ext cx="12192000" cy="6858298"/>
          </a:xfrm>
          <a:prstGeom prst="rect">
            <a:avLst/>
          </a:prstGeom>
        </p:spPr>
      </p:pic>
    </p:spTree>
    <p:extLst>
      <p:ext uri="{BB962C8B-B14F-4D97-AF65-F5344CB8AC3E}">
        <p14:creationId xmlns:p14="http://schemas.microsoft.com/office/powerpoint/2010/main" val="365237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A0128F-3548-EBBF-BD29-1EB1D245720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2B611771-8F44-52FC-9741-53E17FE3733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A0D0EFA-890A-CDAE-F1B6-CDA7C84A4BFA}"/>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9903C958-22C5-59D4-D584-C88407A5F5A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0441F80-8960-189A-2E8E-15505E6A0F98}"/>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15" name="Imagen 14">
            <a:extLst>
              <a:ext uri="{FF2B5EF4-FFF2-40B4-BE49-F238E27FC236}">
                <a16:creationId xmlns:a16="http://schemas.microsoft.com/office/drawing/2014/main" id="{3B05C927-FCF5-0132-3B83-3AA55DB686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7" y="-148"/>
            <a:ext cx="12191733" cy="6858148"/>
          </a:xfrm>
          <a:prstGeom prst="rect">
            <a:avLst/>
          </a:prstGeom>
        </p:spPr>
      </p:pic>
    </p:spTree>
    <p:extLst>
      <p:ext uri="{BB962C8B-B14F-4D97-AF65-F5344CB8AC3E}">
        <p14:creationId xmlns:p14="http://schemas.microsoft.com/office/powerpoint/2010/main" val="2046970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1F210-8371-C703-B82E-47C593C78A2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0B15A348-98B3-3879-5E17-CB0127E6485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88F33D3A-1132-9B1A-B962-CD60ABDB6F5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1E0D49E-7178-69A3-8F58-4D4C48A6CEFA}"/>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6" name="Marcador de pie de página 5">
            <a:extLst>
              <a:ext uri="{FF2B5EF4-FFF2-40B4-BE49-F238E27FC236}">
                <a16:creationId xmlns:a16="http://schemas.microsoft.com/office/drawing/2014/main" id="{2F5CC090-A935-39EC-1352-2703D7774C2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F9F37035-180E-0152-1228-EECA44274B02}"/>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926693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a16="http://schemas.microsoft.com/office/drawing/2014/main" id="{6AD64394-963E-D625-32AA-BDFC76B6E81B}"/>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4" name="Marcador de pie de página 3">
            <a:extLst>
              <a:ext uri="{FF2B5EF4-FFF2-40B4-BE49-F238E27FC236}">
                <a16:creationId xmlns:a16="http://schemas.microsoft.com/office/drawing/2014/main" id="{C0F68054-34D7-9279-DFD5-715512BF4F92}"/>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4916C35A-4761-CBE9-49AD-2C3A4928C1E2}"/>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7" name="Imagen 6">
            <a:extLst>
              <a:ext uri="{FF2B5EF4-FFF2-40B4-BE49-F238E27FC236}">
                <a16:creationId xmlns:a16="http://schemas.microsoft.com/office/drawing/2014/main" id="{3F03094B-3B2A-4C1A-84F1-903486D2D0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98"/>
            <a:ext cx="12192000" cy="6858298"/>
          </a:xfrm>
          <a:prstGeom prst="rect">
            <a:avLst/>
          </a:prstGeom>
        </p:spPr>
      </p:pic>
    </p:spTree>
    <p:extLst>
      <p:ext uri="{BB962C8B-B14F-4D97-AF65-F5344CB8AC3E}">
        <p14:creationId xmlns:p14="http://schemas.microsoft.com/office/powerpoint/2010/main" val="1034561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AB338-F339-66BE-83C6-7A3F6FECC92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9935FC1-EFEA-9E70-C955-E0F46AFA99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52A0A90-FD8F-D098-9E3C-8B3903C7EAD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A0F47486-611C-6371-6BFF-C8AADB90A8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5A5BFE2-9B56-F9FE-1317-1698B3D8A8E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758251A3-C7BF-3DF9-1006-6349C94FA1F1}"/>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8" name="Marcador de pie de página 7">
            <a:extLst>
              <a:ext uri="{FF2B5EF4-FFF2-40B4-BE49-F238E27FC236}">
                <a16:creationId xmlns:a16="http://schemas.microsoft.com/office/drawing/2014/main" id="{644687DF-C287-0B90-0384-AC46566F9DE1}"/>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EB92D22D-0268-7F05-56E0-5963F89C291C}"/>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32573337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FE461-F01D-222B-4C7C-57D2AA8652C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CFB908D-19D2-F83C-4039-D58C06ECA823}"/>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4" name="Marcador de pie de página 3">
            <a:extLst>
              <a:ext uri="{FF2B5EF4-FFF2-40B4-BE49-F238E27FC236}">
                <a16:creationId xmlns:a16="http://schemas.microsoft.com/office/drawing/2014/main" id="{877D68EF-BFF2-A72E-07EE-5E72D7A4740D}"/>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538FE25A-BF2A-CF99-7E87-C956434B72ED}"/>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271424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B9DC9B7-1E4F-7D26-4BD7-745061F4E257}"/>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3" name="Marcador de pie de página 2">
            <a:extLst>
              <a:ext uri="{FF2B5EF4-FFF2-40B4-BE49-F238E27FC236}">
                <a16:creationId xmlns:a16="http://schemas.microsoft.com/office/drawing/2014/main" id="{9F5816B9-11D6-2A5A-0FD1-DB0FC94DB765}"/>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D3A788D0-F4D3-2B6C-9239-17F58235B626}"/>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6627494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911F9C-4982-DC10-47A7-6087D7976D8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CA2D4D84-B18F-DC4C-91BD-C2D2452F67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F14A5BCA-21FB-4F80-5D90-71B92FADA7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DC4DC66-6DB7-E14E-1352-1E2E2ED4EDE4}"/>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6" name="Marcador de pie de página 5">
            <a:extLst>
              <a:ext uri="{FF2B5EF4-FFF2-40B4-BE49-F238E27FC236}">
                <a16:creationId xmlns:a16="http://schemas.microsoft.com/office/drawing/2014/main" id="{15AEA652-EF40-005F-FF90-AD253E40DB7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9E9AB725-99AA-BB55-8E39-F039EB14A8E6}"/>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2950964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65C95-5503-7D88-003E-0E2E5F91130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93AC4D1E-48F0-A1F3-F9C4-7B875CE887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31F0E517-DE99-33E7-2751-3A45597C88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9892408-C707-58E8-CE35-B1C506B77F0F}"/>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6" name="Marcador de pie de página 5">
            <a:extLst>
              <a:ext uri="{FF2B5EF4-FFF2-40B4-BE49-F238E27FC236}">
                <a16:creationId xmlns:a16="http://schemas.microsoft.com/office/drawing/2014/main" id="{A65293AC-92C2-E7E4-0ECB-1F609042D46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5AB57530-0A48-7CB0-27F9-91E065538C46}"/>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3752666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05C3E2-E170-9268-25A1-AE60BCD4A181}"/>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6FDC4665-0C8C-E09A-7C93-4DB3CB0A64F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863F176-85B0-9D54-437B-996F56A1D5B9}"/>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AD9FF4C6-8C08-CBB4-3CE2-59E6FA53D10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DD7E2D5-E6C7-D872-FB2D-BAF970486C9F}"/>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25280545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BAB6635-A1FA-05FB-BAB0-2B865D5253C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6005000-C67B-39FC-C963-1BE222E2F7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277B06B-FF69-1B1F-5058-EED75F49A9FE}"/>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9A1E3432-7CD9-B690-69AF-9AB3EC20FD4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0FBBF71-D1BB-B37A-0A5C-4B7A1432A52A}"/>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982265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4201D2B-7635-B428-D717-5BAA3AF3AB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77" y="-149"/>
            <a:ext cx="12192000" cy="6858298"/>
          </a:xfrm>
          <a:prstGeom prst="rect">
            <a:avLst/>
          </a:prstGeom>
        </p:spPr>
      </p:pic>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23" name="Imagen 22">
            <a:extLst>
              <a:ext uri="{FF2B5EF4-FFF2-40B4-BE49-F238E27FC236}">
                <a16:creationId xmlns:a16="http://schemas.microsoft.com/office/drawing/2014/main" id="{A2D70326-EA41-2CED-5830-3F154C563E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67" y="-148"/>
            <a:ext cx="12191733" cy="6858148"/>
          </a:xfrm>
          <a:prstGeom prst="rect">
            <a:avLst/>
          </a:prstGeom>
        </p:spPr>
      </p:pic>
    </p:spTree>
    <p:extLst>
      <p:ext uri="{BB962C8B-B14F-4D97-AF65-F5344CB8AC3E}">
        <p14:creationId xmlns:p14="http://schemas.microsoft.com/office/powerpoint/2010/main" val="357220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28" name="Imagen 27">
            <a:extLst>
              <a:ext uri="{FF2B5EF4-FFF2-40B4-BE49-F238E27FC236}">
                <a16:creationId xmlns:a16="http://schemas.microsoft.com/office/drawing/2014/main" id="{AF7FA496-C2CB-69E8-A495-417E6AFC634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77" y="-149"/>
            <a:ext cx="12192000" cy="6858298"/>
          </a:xfrm>
          <a:prstGeom prst="rect">
            <a:avLst/>
          </a:prstGeom>
        </p:spPr>
      </p:pic>
    </p:spTree>
    <p:extLst>
      <p:ext uri="{BB962C8B-B14F-4D97-AF65-F5344CB8AC3E}">
        <p14:creationId xmlns:p14="http://schemas.microsoft.com/office/powerpoint/2010/main" val="36523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A0128F-3548-EBBF-BD29-1EB1D245720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2B611771-8F44-52FC-9741-53E17FE3733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A0D0EFA-890A-CDAE-F1B6-CDA7C84A4BFA}"/>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9903C958-22C5-59D4-D584-C88407A5F5A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0441F80-8960-189A-2E8E-15505E6A0F98}"/>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15" name="Imagen 14">
            <a:extLst>
              <a:ext uri="{FF2B5EF4-FFF2-40B4-BE49-F238E27FC236}">
                <a16:creationId xmlns:a16="http://schemas.microsoft.com/office/drawing/2014/main" id="{3B05C927-FCF5-0132-3B83-3AA55DB686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7" y="-148"/>
            <a:ext cx="12191733" cy="6858148"/>
          </a:xfrm>
          <a:prstGeom prst="rect">
            <a:avLst/>
          </a:prstGeom>
        </p:spPr>
      </p:pic>
    </p:spTree>
    <p:extLst>
      <p:ext uri="{BB962C8B-B14F-4D97-AF65-F5344CB8AC3E}">
        <p14:creationId xmlns:p14="http://schemas.microsoft.com/office/powerpoint/2010/main" val="2046970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1F210-8371-C703-B82E-47C593C78A2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0B15A348-98B3-3879-5E17-CB0127E6485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88F33D3A-1132-9B1A-B962-CD60ABDB6F5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1E0D49E-7178-69A3-8F58-4D4C48A6CEFA}"/>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6" name="Marcador de pie de página 5">
            <a:extLst>
              <a:ext uri="{FF2B5EF4-FFF2-40B4-BE49-F238E27FC236}">
                <a16:creationId xmlns:a16="http://schemas.microsoft.com/office/drawing/2014/main" id="{2F5CC090-A935-39EC-1352-2703D7774C2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F9F37035-180E-0152-1228-EECA44274B02}"/>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92669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AB338-F339-66BE-83C6-7A3F6FECC92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9935FC1-EFEA-9E70-C955-E0F46AFA99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52A0A90-FD8F-D098-9E3C-8B3903C7EAD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A0F47486-611C-6371-6BFF-C8AADB90A8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5A5BFE2-9B56-F9FE-1317-1698B3D8A8E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758251A3-C7BF-3DF9-1006-6349C94FA1F1}"/>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8" name="Marcador de pie de página 7">
            <a:extLst>
              <a:ext uri="{FF2B5EF4-FFF2-40B4-BE49-F238E27FC236}">
                <a16:creationId xmlns:a16="http://schemas.microsoft.com/office/drawing/2014/main" id="{644687DF-C287-0B90-0384-AC46566F9DE1}"/>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EB92D22D-0268-7F05-56E0-5963F89C291C}"/>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3257333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FE461-F01D-222B-4C7C-57D2AA8652C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CFB908D-19D2-F83C-4039-D58C06ECA823}"/>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4" name="Marcador de pie de página 3">
            <a:extLst>
              <a:ext uri="{FF2B5EF4-FFF2-40B4-BE49-F238E27FC236}">
                <a16:creationId xmlns:a16="http://schemas.microsoft.com/office/drawing/2014/main" id="{877D68EF-BFF2-A72E-07EE-5E72D7A4740D}"/>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538FE25A-BF2A-CF99-7E87-C956434B72ED}"/>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271424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B9DC9B7-1E4F-7D26-4BD7-745061F4E257}"/>
              </a:ext>
            </a:extLst>
          </p:cNvPr>
          <p:cNvSpPr>
            <a:spLocks noGrp="1"/>
          </p:cNvSpPr>
          <p:nvPr>
            <p:ph type="dt" sz="half" idx="10"/>
          </p:nvPr>
        </p:nvSpPr>
        <p:spPr/>
        <p:txBody>
          <a:bodyPr/>
          <a:lstStyle/>
          <a:p>
            <a:fld id="{856A6FAC-9192-436B-870E-80DDE60983C7}" type="datetimeFigureOut">
              <a:rPr lang="es-CO" smtClean="0"/>
              <a:t>29/08/23</a:t>
            </a:fld>
            <a:endParaRPr lang="es-CO"/>
          </a:p>
        </p:txBody>
      </p:sp>
      <p:sp>
        <p:nvSpPr>
          <p:cNvPr id="3" name="Marcador de pie de página 2">
            <a:extLst>
              <a:ext uri="{FF2B5EF4-FFF2-40B4-BE49-F238E27FC236}">
                <a16:creationId xmlns:a16="http://schemas.microsoft.com/office/drawing/2014/main" id="{9F5816B9-11D6-2A5A-0FD1-DB0FC94DB765}"/>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D3A788D0-F4D3-2B6C-9239-17F58235B626}"/>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662749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F842174-351A-5C35-E775-1CDC59E17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5D2E68F-9A0D-D89E-ED06-73EDB9E63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0A95696-420C-C45E-6F3E-ED258E8D8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4BEF4216-2A8E-0656-28FD-6CAD51853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26FEC2FF-6B1B-D345-F657-95FAADED4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4CBB0B-5D0C-43FE-9043-22172208F6F8}" type="slidenum">
              <a:rPr lang="es-CO" smtClean="0"/>
              <a:t>‹Nº›</a:t>
            </a:fld>
            <a:endParaRPr lang="es-CO"/>
          </a:p>
        </p:txBody>
      </p:sp>
    </p:spTree>
    <p:extLst>
      <p:ext uri="{BB962C8B-B14F-4D97-AF65-F5344CB8AC3E}">
        <p14:creationId xmlns:p14="http://schemas.microsoft.com/office/powerpoint/2010/main" val="1326068950"/>
      </p:ext>
    </p:extLst>
  </p:cSld>
  <p:clrMap bg1="lt1" tx1="dk1" bg2="lt2" tx2="dk2" accent1="accent1" accent2="accent2" accent3="accent3" accent4="accent4" accent5="accent5" accent6="accent6" hlink="hlink" folHlink="folHlink"/>
  <p:sldLayoutIdLst>
    <p:sldLayoutId id="2147483677" r:id="rId1"/>
    <p:sldLayoutId id="2147483689" r:id="rId2"/>
    <p:sldLayoutId id="2147483701" r:id="rId3"/>
    <p:sldLayoutId id="2147483679" r:id="rId4"/>
    <p:sldLayoutId id="2147483678"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F842174-351A-5C35-E775-1CDC59E17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5D2E68F-9A0D-D89E-ED06-73EDB9E63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0A95696-420C-C45E-6F3E-ED258E8D8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6A6FAC-9192-436B-870E-80DDE60983C7}" type="datetimeFigureOut">
              <a:rPr lang="es-CO" smtClean="0"/>
              <a:t>29/08/23</a:t>
            </a:fld>
            <a:endParaRPr lang="es-CO"/>
          </a:p>
        </p:txBody>
      </p:sp>
      <p:sp>
        <p:nvSpPr>
          <p:cNvPr id="5" name="Marcador de pie de página 4">
            <a:extLst>
              <a:ext uri="{FF2B5EF4-FFF2-40B4-BE49-F238E27FC236}">
                <a16:creationId xmlns:a16="http://schemas.microsoft.com/office/drawing/2014/main" id="{4BEF4216-2A8E-0656-28FD-6CAD51853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26FEC2FF-6B1B-D345-F657-95FAADED4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4CBB0B-5D0C-43FE-9043-22172208F6F8}" type="slidenum">
              <a:rPr lang="es-CO" smtClean="0"/>
              <a:t>‹Nº›</a:t>
            </a:fld>
            <a:endParaRPr lang="es-CO"/>
          </a:p>
        </p:txBody>
      </p:sp>
    </p:spTree>
    <p:extLst>
      <p:ext uri="{BB962C8B-B14F-4D97-AF65-F5344CB8AC3E}">
        <p14:creationId xmlns:p14="http://schemas.microsoft.com/office/powerpoint/2010/main" val="132606895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688" r:id="rId11"/>
    <p:sldLayoutId id="2147483674" r:id="rId12"/>
    <p:sldLayoutId id="214748367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mintic.gov.co/" TargetMode="External"/><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hyperlink" Target="https://www.datos.gov.co/"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www.mintic.gov.co/"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mintic.gov.co/" TargetMode="Externa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9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AA58938-56AB-424A-3BBA-E5FB81CE5EA0}"/>
              </a:ext>
            </a:extLst>
          </p:cNvPr>
          <p:cNvPicPr>
            <a:picLocks noChangeAspect="1"/>
          </p:cNvPicPr>
          <p:nvPr/>
        </p:nvPicPr>
        <p:blipFill>
          <a:blip r:embed="rId2"/>
          <a:stretch>
            <a:fillRect/>
          </a:stretch>
        </p:blipFill>
        <p:spPr>
          <a:xfrm>
            <a:off x="2438550" y="1553284"/>
            <a:ext cx="8540578" cy="4845931"/>
          </a:xfrm>
          <a:prstGeom prst="rect">
            <a:avLst/>
          </a:prstGeom>
        </p:spPr>
      </p:pic>
      <p:sp>
        <p:nvSpPr>
          <p:cNvPr id="18" name="object 60">
            <a:extLst>
              <a:ext uri="{FF2B5EF4-FFF2-40B4-BE49-F238E27FC236}">
                <a16:creationId xmlns:a16="http://schemas.microsoft.com/office/drawing/2014/main" id="{E86FFB63-D964-0DF3-FFD7-042C9A50B95A}"/>
              </a:ext>
            </a:extLst>
          </p:cNvPr>
          <p:cNvSpPr txBox="1"/>
          <p:nvPr/>
        </p:nvSpPr>
        <p:spPr>
          <a:xfrm>
            <a:off x="5539710" y="6669632"/>
            <a:ext cx="1112837" cy="155154"/>
          </a:xfrm>
          <a:prstGeom prst="rect">
            <a:avLst/>
          </a:prstGeom>
        </p:spPr>
        <p:txBody>
          <a:bodyPr vert="horz" wrap="square" lIns="0" tIns="10397" rIns="0" bIns="0" rtlCol="0">
            <a:spAutoFit/>
          </a:bodyPr>
          <a:lstStyle/>
          <a:p>
            <a:pPr marL="7701">
              <a:spcBef>
                <a:spcPts val="82"/>
              </a:spcBef>
            </a:pPr>
            <a:r>
              <a:rPr sz="940" b="1" spc="6">
                <a:solidFill>
                  <a:schemeClr val="bg1"/>
                </a:solidFill>
                <a:latin typeface="Arial"/>
                <a:cs typeface="Arial"/>
                <a:hlinkClick r:id="rId3">
                  <a:extLst>
                    <a:ext uri="{A12FA001-AC4F-418D-AE19-62706E023703}">
                      <ahyp:hlinkClr xmlns:ahyp="http://schemas.microsoft.com/office/drawing/2018/hyperlinkcolor" val="tx"/>
                    </a:ext>
                  </a:extLst>
                </a:hlinkClick>
              </a:rPr>
              <a:t>www.mintic.gov.co</a:t>
            </a:r>
            <a:endParaRPr sz="940">
              <a:solidFill>
                <a:schemeClr val="bg1"/>
              </a:solidFill>
              <a:latin typeface="Arial"/>
              <a:cs typeface="Arial"/>
            </a:endParaRPr>
          </a:p>
        </p:txBody>
      </p:sp>
      <p:sp>
        <p:nvSpPr>
          <p:cNvPr id="6" name="CuadroTexto 46">
            <a:extLst>
              <a:ext uri="{FF2B5EF4-FFF2-40B4-BE49-F238E27FC236}">
                <a16:creationId xmlns:a16="http://schemas.microsoft.com/office/drawing/2014/main" id="{45FC677B-3AC6-8943-4A05-46731326359E}"/>
              </a:ext>
            </a:extLst>
          </p:cNvPr>
          <p:cNvSpPr txBox="1"/>
          <p:nvPr/>
        </p:nvSpPr>
        <p:spPr>
          <a:xfrm>
            <a:off x="165814" y="2648061"/>
            <a:ext cx="2148034" cy="723275"/>
          </a:xfrm>
          <a:prstGeom prst="rect">
            <a:avLst/>
          </a:prstGeom>
          <a:noFill/>
          <a:ln>
            <a:noFill/>
          </a:ln>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s-ES" sz="2700" b="1">
                <a:solidFill>
                  <a:schemeClr val="bg2">
                    <a:lumMod val="50000"/>
                  </a:schemeClr>
                </a:solidFill>
                <a:latin typeface="+mj-lt"/>
                <a:ea typeface="Work Sans Medium" charset="0"/>
                <a:cs typeface="Work Sans Medium" charset="0"/>
              </a:rPr>
              <a:t>+7600</a:t>
            </a:r>
            <a:endParaRPr lang="es-ES" sz="2000" b="1">
              <a:solidFill>
                <a:schemeClr val="bg2">
                  <a:lumMod val="50000"/>
                </a:schemeClr>
              </a:solidFill>
              <a:latin typeface="+mj-lt"/>
              <a:ea typeface="Work Sans Medium" charset="0"/>
              <a:cs typeface="Work Sans Medium" charset="0"/>
            </a:endParaRPr>
          </a:p>
          <a:p>
            <a:pPr algn="r"/>
            <a:r>
              <a:rPr lang="es-ES" sz="1400" b="1">
                <a:solidFill>
                  <a:schemeClr val="bg2">
                    <a:lumMod val="50000"/>
                  </a:schemeClr>
                </a:solidFill>
                <a:latin typeface="+mj-lt"/>
                <a:ea typeface="Work Sans Medium" charset="0"/>
                <a:cs typeface="Work Sans Medium" charset="0"/>
              </a:rPr>
              <a:t>Conjuntos de datos</a:t>
            </a:r>
          </a:p>
        </p:txBody>
      </p:sp>
      <p:sp>
        <p:nvSpPr>
          <p:cNvPr id="7" name="CuadroTexto 47">
            <a:extLst>
              <a:ext uri="{FF2B5EF4-FFF2-40B4-BE49-F238E27FC236}">
                <a16:creationId xmlns:a16="http://schemas.microsoft.com/office/drawing/2014/main" id="{5BF5D9D8-37D4-748F-23D0-54D1AAC16123}"/>
              </a:ext>
            </a:extLst>
          </p:cNvPr>
          <p:cNvSpPr txBox="1"/>
          <p:nvPr/>
        </p:nvSpPr>
        <p:spPr>
          <a:xfrm>
            <a:off x="-152100" y="3732439"/>
            <a:ext cx="2419418" cy="723275"/>
          </a:xfrm>
          <a:prstGeom prst="rect">
            <a:avLst/>
          </a:prstGeom>
          <a:noFill/>
          <a:ln>
            <a:noFill/>
          </a:ln>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s-ES" sz="2700" b="1">
                <a:solidFill>
                  <a:srgbClr val="E8A043"/>
                </a:solidFill>
                <a:latin typeface="+mj-lt"/>
                <a:ea typeface="Work Sans Medium" charset="0"/>
                <a:cs typeface="Work Sans Medium" charset="0"/>
              </a:rPr>
              <a:t>+1100 </a:t>
            </a:r>
          </a:p>
          <a:p>
            <a:pPr algn="r"/>
            <a:r>
              <a:rPr lang="es-ES" sz="1400" b="1">
                <a:solidFill>
                  <a:srgbClr val="E8A043"/>
                </a:solidFill>
                <a:latin typeface="+mj-lt"/>
                <a:ea typeface="Work Sans Medium" charset="0"/>
                <a:cs typeface="Work Sans Medium" charset="0"/>
              </a:rPr>
              <a:t>Entidades publicando</a:t>
            </a:r>
          </a:p>
        </p:txBody>
      </p:sp>
      <p:sp>
        <p:nvSpPr>
          <p:cNvPr id="8" name="CuadroTexto 70">
            <a:extLst>
              <a:ext uri="{FF2B5EF4-FFF2-40B4-BE49-F238E27FC236}">
                <a16:creationId xmlns:a16="http://schemas.microsoft.com/office/drawing/2014/main" id="{88D4B90C-E459-8966-24BE-0D4FBD0C1085}"/>
              </a:ext>
            </a:extLst>
          </p:cNvPr>
          <p:cNvSpPr txBox="1"/>
          <p:nvPr/>
        </p:nvSpPr>
        <p:spPr>
          <a:xfrm>
            <a:off x="88832" y="4831714"/>
            <a:ext cx="2183021" cy="723275"/>
          </a:xfrm>
          <a:prstGeom prst="rect">
            <a:avLst/>
          </a:prstGeom>
          <a:solidFill>
            <a:schemeClr val="bg1"/>
          </a:solidFill>
          <a:ln>
            <a:noFill/>
          </a:ln>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s-ES" sz="2700" b="1">
                <a:solidFill>
                  <a:schemeClr val="bg2">
                    <a:lumMod val="50000"/>
                  </a:schemeClr>
                </a:solidFill>
                <a:latin typeface="+mj-lt"/>
                <a:ea typeface="Work Sans Medium" charset="0"/>
                <a:cs typeface="Work Sans Medium" charset="0"/>
              </a:rPr>
              <a:t>+120 </a:t>
            </a:r>
          </a:p>
          <a:p>
            <a:pPr algn="r"/>
            <a:r>
              <a:rPr lang="es-ES" sz="1400" b="1">
                <a:solidFill>
                  <a:schemeClr val="bg2">
                    <a:lumMod val="50000"/>
                  </a:schemeClr>
                </a:solidFill>
                <a:latin typeface="+mj-lt"/>
                <a:ea typeface="Work Sans Medium" charset="0"/>
                <a:cs typeface="Work Sans Medium" charset="0"/>
              </a:rPr>
              <a:t>Millones De visitas</a:t>
            </a:r>
          </a:p>
        </p:txBody>
      </p:sp>
      <p:pic>
        <p:nvPicPr>
          <p:cNvPr id="3" name="Imagen 2">
            <a:hlinkClick r:id="rId4"/>
            <a:extLst>
              <a:ext uri="{FF2B5EF4-FFF2-40B4-BE49-F238E27FC236}">
                <a16:creationId xmlns:a16="http://schemas.microsoft.com/office/drawing/2014/main" id="{A9818E03-FA79-5E68-9066-943EB0DFB00A}"/>
              </a:ext>
            </a:extLst>
          </p:cNvPr>
          <p:cNvPicPr>
            <a:picLocks noChangeAspect="1"/>
          </p:cNvPicPr>
          <p:nvPr/>
        </p:nvPicPr>
        <p:blipFill rotWithShape="1">
          <a:blip r:embed="rId5"/>
          <a:srcRect t="4445" b="5556"/>
          <a:stretch/>
        </p:blipFill>
        <p:spPr>
          <a:xfrm>
            <a:off x="2529134" y="2088364"/>
            <a:ext cx="8334375" cy="4219277"/>
          </a:xfrm>
          <a:prstGeom prst="rect">
            <a:avLst/>
          </a:prstGeom>
        </p:spPr>
      </p:pic>
      <p:sp>
        <p:nvSpPr>
          <p:cNvPr id="10" name="Rectángulo: esquinas redondeadas 9">
            <a:extLst>
              <a:ext uri="{FF2B5EF4-FFF2-40B4-BE49-F238E27FC236}">
                <a16:creationId xmlns:a16="http://schemas.microsoft.com/office/drawing/2014/main" id="{49B31656-EBDA-46FA-B549-AA75E757E8C7}"/>
              </a:ext>
            </a:extLst>
          </p:cNvPr>
          <p:cNvSpPr/>
          <p:nvPr/>
        </p:nvSpPr>
        <p:spPr>
          <a:xfrm>
            <a:off x="1945619" y="374823"/>
            <a:ext cx="9042859" cy="9591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709C73E2-6C2B-47E4-99BC-3DAD195DE391}"/>
              </a:ext>
            </a:extLst>
          </p:cNvPr>
          <p:cNvSpPr txBox="1"/>
          <p:nvPr/>
        </p:nvSpPr>
        <p:spPr>
          <a:xfrm>
            <a:off x="2186855" y="431095"/>
            <a:ext cx="9038801" cy="1015663"/>
          </a:xfrm>
          <a:prstGeom prst="rect">
            <a:avLst/>
          </a:prstGeom>
          <a:noFill/>
        </p:spPr>
        <p:txBody>
          <a:bodyPr wrap="square" lIns="91440" tIns="45720" rIns="91440" bIns="45720" rtlCol="0" anchor="t">
            <a:spAutoFit/>
          </a:bodyPr>
          <a:lstStyle/>
          <a:p>
            <a:pPr algn="ctr"/>
            <a:r>
              <a:rPr lang="es-MX" sz="3000" b="1" spc="30">
                <a:solidFill>
                  <a:schemeClr val="bg1"/>
                </a:solidFill>
                <a:sym typeface="BebasNeueBold"/>
              </a:rPr>
              <a:t>Herramientas del Portal Nacional de Datos Abiertos datos.gov.co</a:t>
            </a:r>
            <a:endParaRPr lang="es-MX" sz="3000" b="1" spc="30">
              <a:solidFill>
                <a:schemeClr val="bg1"/>
              </a:solidFill>
              <a:cs typeface="Helvetica"/>
            </a:endParaRPr>
          </a:p>
        </p:txBody>
      </p:sp>
      <p:sp>
        <p:nvSpPr>
          <p:cNvPr id="4" name="CuadroTexto 46">
            <a:extLst>
              <a:ext uri="{FF2B5EF4-FFF2-40B4-BE49-F238E27FC236}">
                <a16:creationId xmlns:a16="http://schemas.microsoft.com/office/drawing/2014/main" id="{F3E088FA-7E96-DF42-688E-EA1520C057F8}"/>
              </a:ext>
            </a:extLst>
          </p:cNvPr>
          <p:cNvSpPr txBox="1"/>
          <p:nvPr/>
        </p:nvSpPr>
        <p:spPr>
          <a:xfrm>
            <a:off x="2614332" y="1629375"/>
            <a:ext cx="2827655" cy="369332"/>
          </a:xfrm>
          <a:prstGeom prst="rect">
            <a:avLst/>
          </a:prstGeom>
          <a:noFill/>
          <a:ln>
            <a:noFill/>
          </a:ln>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b="1">
                <a:solidFill>
                  <a:schemeClr val="bg2">
                    <a:lumMod val="50000"/>
                  </a:schemeClr>
                </a:solidFill>
                <a:latin typeface="+mj-lt"/>
              </a:rPr>
              <a:t>datos.gov.co</a:t>
            </a:r>
            <a:endParaRPr lang="es-ES">
              <a:solidFill>
                <a:schemeClr val="bg2">
                  <a:lumMod val="50000"/>
                </a:schemeClr>
              </a:solidFill>
            </a:endParaRPr>
          </a:p>
        </p:txBody>
      </p:sp>
    </p:spTree>
    <p:extLst>
      <p:ext uri="{BB962C8B-B14F-4D97-AF65-F5344CB8AC3E}">
        <p14:creationId xmlns:p14="http://schemas.microsoft.com/office/powerpoint/2010/main" val="3983210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redondeado 9">
            <a:extLst>
              <a:ext uri="{FF2B5EF4-FFF2-40B4-BE49-F238E27FC236}">
                <a16:creationId xmlns:a16="http://schemas.microsoft.com/office/drawing/2014/main" id="{AAC550C6-E84D-16D9-7378-1E85BF2B3B2B}"/>
              </a:ext>
            </a:extLst>
          </p:cNvPr>
          <p:cNvSpPr/>
          <p:nvPr/>
        </p:nvSpPr>
        <p:spPr>
          <a:xfrm>
            <a:off x="-540809" y="1943162"/>
            <a:ext cx="1440303" cy="784830"/>
          </a:xfrm>
          <a:prstGeom prst="roundRect">
            <a:avLst>
              <a:gd name="adj" fmla="val 50000"/>
            </a:avLst>
          </a:prstGeom>
          <a:solidFill>
            <a:srgbClr val="E8A0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Imagen 12" descr="Logotipo&#10;&#10;Descripción generada automáticamente">
            <a:extLst>
              <a:ext uri="{FF2B5EF4-FFF2-40B4-BE49-F238E27FC236}">
                <a16:creationId xmlns:a16="http://schemas.microsoft.com/office/drawing/2014/main" id="{C66BB7D3-4CB6-283D-20D2-201DB64F3607}"/>
              </a:ext>
            </a:extLst>
          </p:cNvPr>
          <p:cNvPicPr>
            <a:picLocks noChangeAspect="1"/>
          </p:cNvPicPr>
          <p:nvPr/>
        </p:nvPicPr>
        <p:blipFill>
          <a:blip r:embed="rId3">
            <a:alphaModFix amt="25000"/>
            <a:extLst>
              <a:ext uri="{28A0092B-C50C-407E-A947-70E740481C1C}">
                <a14:useLocalDpi xmlns:a14="http://schemas.microsoft.com/office/drawing/2010/main" val="0"/>
              </a:ext>
            </a:extLst>
          </a:blip>
          <a:stretch>
            <a:fillRect/>
          </a:stretch>
        </p:blipFill>
        <p:spPr>
          <a:xfrm rot="269580">
            <a:off x="6926988" y="3118323"/>
            <a:ext cx="5857821" cy="5682086"/>
          </a:xfrm>
          <a:prstGeom prst="rect">
            <a:avLst/>
          </a:prstGeom>
          <a:effectLst>
            <a:outerShdw blurRad="50800" dist="50800" sx="1000" sy="1000" algn="ctr" rotWithShape="0">
              <a:srgbClr val="000000"/>
            </a:outerShdw>
          </a:effectLst>
        </p:spPr>
      </p:pic>
      <p:sp>
        <p:nvSpPr>
          <p:cNvPr id="18" name="object 60">
            <a:extLst>
              <a:ext uri="{FF2B5EF4-FFF2-40B4-BE49-F238E27FC236}">
                <a16:creationId xmlns:a16="http://schemas.microsoft.com/office/drawing/2014/main" id="{E86FFB63-D964-0DF3-FFD7-042C9A50B95A}"/>
              </a:ext>
            </a:extLst>
          </p:cNvPr>
          <p:cNvSpPr txBox="1"/>
          <p:nvPr/>
        </p:nvSpPr>
        <p:spPr>
          <a:xfrm>
            <a:off x="5539710" y="6669632"/>
            <a:ext cx="1112837" cy="155154"/>
          </a:xfrm>
          <a:prstGeom prst="rect">
            <a:avLst/>
          </a:prstGeom>
        </p:spPr>
        <p:txBody>
          <a:bodyPr vert="horz" wrap="square" lIns="0" tIns="10397" rIns="0" bIns="0" rtlCol="0">
            <a:spAutoFit/>
          </a:bodyPr>
          <a:lstStyle/>
          <a:p>
            <a:pPr marL="7701">
              <a:spcBef>
                <a:spcPts val="82"/>
              </a:spcBef>
            </a:pPr>
            <a:r>
              <a:rPr sz="940" b="1" spc="6">
                <a:solidFill>
                  <a:schemeClr val="bg1"/>
                </a:solidFill>
                <a:latin typeface="Arial"/>
                <a:cs typeface="Arial"/>
                <a:hlinkClick r:id="rId4">
                  <a:extLst>
                    <a:ext uri="{A12FA001-AC4F-418D-AE19-62706E023703}">
                      <ahyp:hlinkClr xmlns:ahyp="http://schemas.microsoft.com/office/drawing/2018/hyperlinkcolor" val="tx"/>
                    </a:ext>
                  </a:extLst>
                </a:hlinkClick>
              </a:rPr>
              <a:t>www.mintic.gov.co</a:t>
            </a:r>
            <a:endParaRPr sz="940">
              <a:solidFill>
                <a:schemeClr val="bg1"/>
              </a:solidFill>
              <a:latin typeface="Arial"/>
              <a:cs typeface="Arial"/>
            </a:endParaRPr>
          </a:p>
        </p:txBody>
      </p:sp>
      <p:pic>
        <p:nvPicPr>
          <p:cNvPr id="5" name="Imagen 4" descr="Un hombre con playera naranja&#10;&#10;Descripción generada automáticamente con confianza media">
            <a:extLst>
              <a:ext uri="{FF2B5EF4-FFF2-40B4-BE49-F238E27FC236}">
                <a16:creationId xmlns:a16="http://schemas.microsoft.com/office/drawing/2014/main" id="{01FBA5EB-53BE-03C2-29E5-43305DD1E1B5}"/>
              </a:ext>
            </a:extLst>
          </p:cNvPr>
          <p:cNvPicPr>
            <a:picLocks noChangeAspect="1"/>
          </p:cNvPicPr>
          <p:nvPr/>
        </p:nvPicPr>
        <p:blipFill rotWithShape="1">
          <a:blip r:embed="rId5">
            <a:extLst>
              <a:ext uri="{28A0092B-C50C-407E-A947-70E740481C1C}">
                <a14:useLocalDpi xmlns:a14="http://schemas.microsoft.com/office/drawing/2010/main" val="0"/>
              </a:ext>
            </a:extLst>
          </a:blip>
          <a:srcRect l="14531" r="30894"/>
          <a:stretch/>
        </p:blipFill>
        <p:spPr>
          <a:xfrm>
            <a:off x="7450973" y="1543020"/>
            <a:ext cx="4196745" cy="5126609"/>
          </a:xfrm>
          <a:prstGeom prst="rect">
            <a:avLst/>
          </a:prstGeom>
        </p:spPr>
      </p:pic>
      <p:sp>
        <p:nvSpPr>
          <p:cNvPr id="6" name="TextBox 8">
            <a:extLst>
              <a:ext uri="{FF2B5EF4-FFF2-40B4-BE49-F238E27FC236}">
                <a16:creationId xmlns:a16="http://schemas.microsoft.com/office/drawing/2014/main" id="{322C3AEE-C032-2061-E64A-B6C881E1C4D4}"/>
              </a:ext>
            </a:extLst>
          </p:cNvPr>
          <p:cNvSpPr txBox="1"/>
          <p:nvPr/>
        </p:nvSpPr>
        <p:spPr>
          <a:xfrm>
            <a:off x="1033548" y="2022653"/>
            <a:ext cx="6529352" cy="646331"/>
          </a:xfrm>
          <a:prstGeom prst="rect">
            <a:avLst/>
          </a:prstGeom>
          <a:noFill/>
        </p:spPr>
        <p:txBody>
          <a:bodyPr wrap="square" lIns="91440" tIns="45720" rIns="91440" bIns="45720" rtlCol="0" anchor="t">
            <a:spAutoFit/>
          </a:bodyPr>
          <a:lstStyle/>
          <a:p>
            <a:r>
              <a:rPr lang="es-CO" b="1">
                <a:solidFill>
                  <a:srgbClr val="E99B52"/>
                </a:solidFill>
              </a:rPr>
              <a:t>Apertura de datos con propósito</a:t>
            </a:r>
            <a:r>
              <a:rPr lang="es-CO" b="1" i="0">
                <a:solidFill>
                  <a:srgbClr val="E99B52"/>
                </a:solidFill>
                <a:effectLst/>
              </a:rPr>
              <a:t>. </a:t>
            </a:r>
            <a:r>
              <a:rPr lang="es-ES" b="1" i="0">
                <a:solidFill>
                  <a:srgbClr val="666666"/>
                </a:solidFill>
                <a:effectLst/>
              </a:rPr>
              <a:t>Identificación y apertura de los datos estratégicos que generan mayor valor​</a:t>
            </a:r>
            <a:r>
              <a:rPr lang="es-CO" b="1" i="0">
                <a:solidFill>
                  <a:srgbClr val="666666"/>
                </a:solidFill>
                <a:effectLst/>
              </a:rPr>
              <a:t>.</a:t>
            </a:r>
            <a:endParaRPr lang="es-ES" b="1" i="0">
              <a:solidFill>
                <a:srgbClr val="666666"/>
              </a:solidFill>
              <a:effectLst/>
            </a:endParaRPr>
          </a:p>
        </p:txBody>
      </p:sp>
      <p:pic>
        <p:nvPicPr>
          <p:cNvPr id="8" name="Gráfico 7" descr="Marca de insignia1 con relleno sólido">
            <a:extLst>
              <a:ext uri="{FF2B5EF4-FFF2-40B4-BE49-F238E27FC236}">
                <a16:creationId xmlns:a16="http://schemas.microsoft.com/office/drawing/2014/main" id="{C93D6B81-DE9B-EA66-0796-A6F4EF9BC86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9724" y="2020701"/>
            <a:ext cx="629753" cy="629753"/>
          </a:xfrm>
          <a:prstGeom prst="rect">
            <a:avLst/>
          </a:prstGeom>
        </p:spPr>
      </p:pic>
      <p:sp>
        <p:nvSpPr>
          <p:cNvPr id="14" name="Rectángulo redondeado 13">
            <a:extLst>
              <a:ext uri="{FF2B5EF4-FFF2-40B4-BE49-F238E27FC236}">
                <a16:creationId xmlns:a16="http://schemas.microsoft.com/office/drawing/2014/main" id="{6E1A26E1-3FF1-2E27-AF6C-4723B0315A47}"/>
              </a:ext>
            </a:extLst>
          </p:cNvPr>
          <p:cNvSpPr/>
          <p:nvPr/>
        </p:nvSpPr>
        <p:spPr>
          <a:xfrm>
            <a:off x="-560428" y="3074462"/>
            <a:ext cx="1440303" cy="784830"/>
          </a:xfrm>
          <a:prstGeom prst="roundRect">
            <a:avLst>
              <a:gd name="adj" fmla="val 50000"/>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Gráfico 14" descr="Marca de insignia1 con relleno sólido">
            <a:extLst>
              <a:ext uri="{FF2B5EF4-FFF2-40B4-BE49-F238E27FC236}">
                <a16:creationId xmlns:a16="http://schemas.microsoft.com/office/drawing/2014/main" id="{236E2B41-786B-7AF7-1B05-3445974041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0105" y="3152001"/>
            <a:ext cx="629753" cy="629753"/>
          </a:xfrm>
          <a:prstGeom prst="rect">
            <a:avLst/>
          </a:prstGeom>
        </p:spPr>
      </p:pic>
      <p:sp>
        <p:nvSpPr>
          <p:cNvPr id="16" name="TextBox 8">
            <a:extLst>
              <a:ext uri="{FF2B5EF4-FFF2-40B4-BE49-F238E27FC236}">
                <a16:creationId xmlns:a16="http://schemas.microsoft.com/office/drawing/2014/main" id="{A44FBD80-1D8B-EA97-FCED-660294905DE1}"/>
              </a:ext>
            </a:extLst>
          </p:cNvPr>
          <p:cNvSpPr txBox="1"/>
          <p:nvPr/>
        </p:nvSpPr>
        <p:spPr>
          <a:xfrm>
            <a:off x="1007645" y="3152001"/>
            <a:ext cx="6788144" cy="923330"/>
          </a:xfrm>
          <a:prstGeom prst="rect">
            <a:avLst/>
          </a:prstGeom>
          <a:noFill/>
        </p:spPr>
        <p:txBody>
          <a:bodyPr wrap="square" lIns="91440" tIns="45720" rIns="91440" bIns="45720" rtlCol="0" anchor="t">
            <a:spAutoFit/>
          </a:bodyPr>
          <a:lstStyle/>
          <a:p>
            <a:r>
              <a:rPr lang="es-CO" b="1" i="0">
                <a:solidFill>
                  <a:srgbClr val="E99B52"/>
                </a:solidFill>
                <a:effectLst/>
              </a:rPr>
              <a:t>Calidad de la información​ </a:t>
            </a:r>
            <a:r>
              <a:rPr lang="es-CO" b="1" i="0">
                <a:solidFill>
                  <a:srgbClr val="666666"/>
                </a:solidFill>
                <a:effectLst/>
              </a:rPr>
              <a:t>La calidad es sinónimo de uso por lo cual se cuentan con herramientas y acompañamiento técnico especializados en calidad de datos.</a:t>
            </a:r>
            <a:endParaRPr lang="es-CO"/>
          </a:p>
        </p:txBody>
      </p:sp>
      <p:sp>
        <p:nvSpPr>
          <p:cNvPr id="17" name="Rectángulo redondeado 16">
            <a:extLst>
              <a:ext uri="{FF2B5EF4-FFF2-40B4-BE49-F238E27FC236}">
                <a16:creationId xmlns:a16="http://schemas.microsoft.com/office/drawing/2014/main" id="{52E1F74E-EDEA-A67D-AE58-6877AE7A3652}"/>
              </a:ext>
            </a:extLst>
          </p:cNvPr>
          <p:cNvSpPr/>
          <p:nvPr/>
        </p:nvSpPr>
        <p:spPr>
          <a:xfrm>
            <a:off x="-554989" y="4271890"/>
            <a:ext cx="1440303" cy="784830"/>
          </a:xfrm>
          <a:prstGeom prst="roundRect">
            <a:avLst>
              <a:gd name="adj" fmla="val 50000"/>
            </a:avLst>
          </a:prstGeom>
          <a:solidFill>
            <a:srgbClr val="E8A0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Gráfico 18" descr="Marca de insignia1 con relleno sólido">
            <a:extLst>
              <a:ext uri="{FF2B5EF4-FFF2-40B4-BE49-F238E27FC236}">
                <a16:creationId xmlns:a16="http://schemas.microsoft.com/office/drawing/2014/main" id="{451A8A93-DD10-1BDF-EB3E-30CF922B133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5544" y="4349429"/>
            <a:ext cx="629753" cy="629753"/>
          </a:xfrm>
          <a:prstGeom prst="rect">
            <a:avLst/>
          </a:prstGeom>
        </p:spPr>
      </p:pic>
      <p:sp>
        <p:nvSpPr>
          <p:cNvPr id="20" name="Rectángulo redondeado 19">
            <a:extLst>
              <a:ext uri="{FF2B5EF4-FFF2-40B4-BE49-F238E27FC236}">
                <a16:creationId xmlns:a16="http://schemas.microsoft.com/office/drawing/2014/main" id="{8CBD3241-CCCE-E337-6082-4B5D7F13774B}"/>
              </a:ext>
            </a:extLst>
          </p:cNvPr>
          <p:cNvSpPr/>
          <p:nvPr/>
        </p:nvSpPr>
        <p:spPr>
          <a:xfrm>
            <a:off x="-574608" y="5446005"/>
            <a:ext cx="1440303" cy="784830"/>
          </a:xfrm>
          <a:prstGeom prst="roundRect">
            <a:avLst>
              <a:gd name="adj" fmla="val 50000"/>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1" name="Gráfico 20" descr="Marca de insignia1 con relleno sólido">
            <a:extLst>
              <a:ext uri="{FF2B5EF4-FFF2-40B4-BE49-F238E27FC236}">
                <a16:creationId xmlns:a16="http://schemas.microsoft.com/office/drawing/2014/main" id="{94CFD176-2D8E-69BE-004C-45C59712060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5925" y="5523544"/>
            <a:ext cx="629753" cy="629753"/>
          </a:xfrm>
          <a:prstGeom prst="rect">
            <a:avLst/>
          </a:prstGeom>
        </p:spPr>
      </p:pic>
      <p:sp>
        <p:nvSpPr>
          <p:cNvPr id="22" name="TextBox 8">
            <a:extLst>
              <a:ext uri="{FF2B5EF4-FFF2-40B4-BE49-F238E27FC236}">
                <a16:creationId xmlns:a16="http://schemas.microsoft.com/office/drawing/2014/main" id="{5312B1BA-1EAE-5AC9-317F-4F10B9C055F7}"/>
              </a:ext>
            </a:extLst>
          </p:cNvPr>
          <p:cNvSpPr txBox="1"/>
          <p:nvPr/>
        </p:nvSpPr>
        <p:spPr>
          <a:xfrm>
            <a:off x="993268" y="4271890"/>
            <a:ext cx="6647137" cy="1200329"/>
          </a:xfrm>
          <a:prstGeom prst="rect">
            <a:avLst/>
          </a:prstGeom>
          <a:noFill/>
        </p:spPr>
        <p:txBody>
          <a:bodyPr wrap="square" lIns="91440" tIns="45720" rIns="91440" bIns="45720" rtlCol="0" anchor="t">
            <a:spAutoFit/>
          </a:bodyPr>
          <a:lstStyle/>
          <a:p>
            <a:r>
              <a:rPr lang="es-ES" b="1">
                <a:solidFill>
                  <a:srgbClr val="E99B52"/>
                </a:solidFill>
              </a:rPr>
              <a:t>Interoperabilidad </a:t>
            </a:r>
            <a:r>
              <a:rPr lang="es-ES" b="1">
                <a:solidFill>
                  <a:srgbClr val="666666"/>
                </a:solidFill>
                <a:cs typeface="Helvetica"/>
              </a:rPr>
              <a:t>entre las autoridades de control fiscal</a:t>
            </a:r>
          </a:p>
          <a:p>
            <a:r>
              <a:rPr lang="es-ES" b="1">
                <a:solidFill>
                  <a:srgbClr val="666666"/>
                </a:solidFill>
                <a:cs typeface="Helvetica"/>
              </a:rPr>
              <a:t>Autenticación digital para su sector </a:t>
            </a:r>
          </a:p>
          <a:p>
            <a:r>
              <a:rPr lang="es-ES" b="1">
                <a:solidFill>
                  <a:srgbClr val="666666"/>
                </a:solidFill>
                <a:cs typeface="Helvetica"/>
              </a:rPr>
              <a:t>Integración de la carpeta ciudadana digital en los procesos misionales de la contraloría </a:t>
            </a:r>
          </a:p>
        </p:txBody>
      </p:sp>
      <p:sp>
        <p:nvSpPr>
          <p:cNvPr id="23" name="TextBox 8">
            <a:extLst>
              <a:ext uri="{FF2B5EF4-FFF2-40B4-BE49-F238E27FC236}">
                <a16:creationId xmlns:a16="http://schemas.microsoft.com/office/drawing/2014/main" id="{8EAB7914-EF77-E050-57EB-C0D5ED7D05E7}"/>
              </a:ext>
            </a:extLst>
          </p:cNvPr>
          <p:cNvSpPr txBox="1"/>
          <p:nvPr/>
        </p:nvSpPr>
        <p:spPr>
          <a:xfrm>
            <a:off x="995331" y="5530294"/>
            <a:ext cx="6281676" cy="923330"/>
          </a:xfrm>
          <a:prstGeom prst="rect">
            <a:avLst/>
          </a:prstGeom>
          <a:noFill/>
        </p:spPr>
        <p:txBody>
          <a:bodyPr wrap="square" lIns="91440" tIns="45720" rIns="91440" bIns="45720" rtlCol="0" anchor="t">
            <a:spAutoFit/>
          </a:bodyPr>
          <a:lstStyle/>
          <a:p>
            <a:r>
              <a:rPr lang="es-CO" b="1">
                <a:solidFill>
                  <a:srgbClr val="E99B52"/>
                </a:solidFill>
              </a:rPr>
              <a:t>Estándares que se deben cumplir en los sistemas de información que soportan los procesos de las entidades del sector. </a:t>
            </a:r>
            <a:endParaRPr lang="es-CO" b="1">
              <a:solidFill>
                <a:srgbClr val="E99B52"/>
              </a:solidFill>
              <a:cs typeface="Helvetica"/>
            </a:endParaRPr>
          </a:p>
        </p:txBody>
      </p:sp>
      <p:sp>
        <p:nvSpPr>
          <p:cNvPr id="24" name="Rectángulo: esquinas redondeadas 23">
            <a:extLst>
              <a:ext uri="{FF2B5EF4-FFF2-40B4-BE49-F238E27FC236}">
                <a16:creationId xmlns:a16="http://schemas.microsoft.com/office/drawing/2014/main" id="{8654373F-542C-42D1-9F1B-F6D1F30EF8EB}"/>
              </a:ext>
            </a:extLst>
          </p:cNvPr>
          <p:cNvSpPr/>
          <p:nvPr/>
        </p:nvSpPr>
        <p:spPr>
          <a:xfrm>
            <a:off x="3305433" y="390264"/>
            <a:ext cx="5233863" cy="66922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CuadroTexto 25">
            <a:extLst>
              <a:ext uri="{FF2B5EF4-FFF2-40B4-BE49-F238E27FC236}">
                <a16:creationId xmlns:a16="http://schemas.microsoft.com/office/drawing/2014/main" id="{D5AAA3D6-4ADF-4953-B1B2-ACC82BF49865}"/>
              </a:ext>
            </a:extLst>
          </p:cNvPr>
          <p:cNvSpPr txBox="1"/>
          <p:nvPr/>
        </p:nvSpPr>
        <p:spPr>
          <a:xfrm>
            <a:off x="4175554" y="420441"/>
            <a:ext cx="3844885" cy="553998"/>
          </a:xfrm>
          <a:prstGeom prst="rect">
            <a:avLst/>
          </a:prstGeom>
          <a:noFill/>
        </p:spPr>
        <p:txBody>
          <a:bodyPr wrap="square" lIns="91440" tIns="45720" rIns="91440" bIns="45720" rtlCol="0" anchor="t">
            <a:spAutoFit/>
          </a:bodyPr>
          <a:lstStyle/>
          <a:p>
            <a:pPr algn="ctr"/>
            <a:r>
              <a:rPr lang="es-MX" sz="3000" b="1" spc="30">
                <a:solidFill>
                  <a:schemeClr val="bg1"/>
                </a:solidFill>
                <a:sym typeface="BebasNeueBold"/>
              </a:rPr>
              <a:t>Retos y Desafíos </a:t>
            </a:r>
            <a:endParaRPr lang="es-MX" sz="3000" b="1" spc="30">
              <a:solidFill>
                <a:schemeClr val="bg1"/>
              </a:solidFill>
              <a:cs typeface="Helvetica"/>
            </a:endParaRPr>
          </a:p>
        </p:txBody>
      </p:sp>
    </p:spTree>
    <p:extLst>
      <p:ext uri="{BB962C8B-B14F-4D97-AF65-F5344CB8AC3E}">
        <p14:creationId xmlns:p14="http://schemas.microsoft.com/office/powerpoint/2010/main" val="2215666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68151" y="4278840"/>
            <a:ext cx="3170622" cy="956558"/>
          </a:xfrm>
          <a:prstGeom prst="rect">
            <a:avLst/>
          </a:prstGeom>
        </p:spPr>
        <p:txBody>
          <a:bodyPr vert="horz" wrap="square" lIns="0" tIns="7316" rIns="0" bIns="0" rtlCol="0">
            <a:spAutoFit/>
          </a:bodyPr>
          <a:lstStyle/>
          <a:p>
            <a:pPr marL="7701" marR="316908">
              <a:lnSpc>
                <a:spcPct val="101200"/>
              </a:lnSpc>
              <a:spcBef>
                <a:spcPts val="58"/>
              </a:spcBef>
            </a:pPr>
            <a:r>
              <a:rPr lang="es-CO" sz="1031" spc="9" err="1">
                <a:solidFill>
                  <a:srgbClr val="424242"/>
                </a:solidFill>
                <a:latin typeface="Microsoft Sans Serif"/>
                <a:cs typeface="Microsoft Sans Serif"/>
              </a:rPr>
              <a:t>Ministerio</a:t>
            </a:r>
            <a:r>
              <a:rPr sz="1031" spc="-6">
                <a:solidFill>
                  <a:srgbClr val="424242"/>
                </a:solidFill>
                <a:latin typeface="Microsoft Sans Serif"/>
                <a:cs typeface="Microsoft Sans Serif"/>
              </a:rPr>
              <a:t> </a:t>
            </a:r>
            <a:r>
              <a:rPr sz="1031" spc="3">
                <a:solidFill>
                  <a:srgbClr val="424242"/>
                </a:solidFill>
                <a:latin typeface="Microsoft Sans Serif"/>
                <a:cs typeface="Microsoft Sans Serif"/>
              </a:rPr>
              <a:t>de</a:t>
            </a:r>
            <a:r>
              <a:rPr sz="1031" spc="-3">
                <a:solidFill>
                  <a:srgbClr val="424242"/>
                </a:solidFill>
                <a:latin typeface="Microsoft Sans Serif"/>
                <a:cs typeface="Microsoft Sans Serif"/>
              </a:rPr>
              <a:t> </a:t>
            </a:r>
            <a:r>
              <a:rPr lang="es-CO" sz="1031" spc="-9" err="1">
                <a:solidFill>
                  <a:srgbClr val="424242"/>
                </a:solidFill>
                <a:latin typeface="Microsoft Sans Serif"/>
                <a:cs typeface="Microsoft Sans Serif"/>
              </a:rPr>
              <a:t>Tecnologías</a:t>
            </a:r>
            <a:r>
              <a:rPr sz="1031" spc="-3">
                <a:solidFill>
                  <a:srgbClr val="424242"/>
                </a:solidFill>
                <a:latin typeface="Microsoft Sans Serif"/>
                <a:cs typeface="Microsoft Sans Serif"/>
              </a:rPr>
              <a:t> </a:t>
            </a:r>
            <a:r>
              <a:rPr sz="1031" spc="3">
                <a:solidFill>
                  <a:srgbClr val="424242"/>
                </a:solidFill>
                <a:latin typeface="Microsoft Sans Serif"/>
                <a:cs typeface="Microsoft Sans Serif"/>
              </a:rPr>
              <a:t>de</a:t>
            </a:r>
            <a:r>
              <a:rPr sz="1031" spc="-3">
                <a:solidFill>
                  <a:srgbClr val="424242"/>
                </a:solidFill>
                <a:latin typeface="Microsoft Sans Serif"/>
                <a:cs typeface="Microsoft Sans Serif"/>
              </a:rPr>
              <a:t> </a:t>
            </a:r>
            <a:r>
              <a:rPr sz="1031" spc="-9">
                <a:solidFill>
                  <a:srgbClr val="424242"/>
                </a:solidFill>
                <a:latin typeface="Microsoft Sans Serif"/>
                <a:cs typeface="Microsoft Sans Serif"/>
              </a:rPr>
              <a:t>la</a:t>
            </a:r>
            <a:r>
              <a:rPr sz="1031" spc="-3">
                <a:solidFill>
                  <a:srgbClr val="424242"/>
                </a:solidFill>
                <a:latin typeface="Microsoft Sans Serif"/>
                <a:cs typeface="Microsoft Sans Serif"/>
              </a:rPr>
              <a:t> </a:t>
            </a:r>
            <a:r>
              <a:rPr lang="es-CO" sz="1031" spc="9" err="1">
                <a:solidFill>
                  <a:srgbClr val="424242"/>
                </a:solidFill>
                <a:latin typeface="Microsoft Sans Serif"/>
                <a:cs typeface="Microsoft Sans Serif"/>
              </a:rPr>
              <a:t>Información</a:t>
            </a:r>
            <a:r>
              <a:rPr sz="1031" spc="-3">
                <a:solidFill>
                  <a:srgbClr val="424242"/>
                </a:solidFill>
                <a:latin typeface="Microsoft Sans Serif"/>
                <a:cs typeface="Microsoft Sans Serif"/>
              </a:rPr>
              <a:t> </a:t>
            </a:r>
            <a:r>
              <a:rPr sz="1031" spc="18">
                <a:solidFill>
                  <a:srgbClr val="424242"/>
                </a:solidFill>
                <a:latin typeface="Microsoft Sans Serif"/>
                <a:cs typeface="Microsoft Sans Serif"/>
              </a:rPr>
              <a:t>y</a:t>
            </a:r>
            <a:r>
              <a:rPr sz="1031" spc="-3">
                <a:solidFill>
                  <a:srgbClr val="424242"/>
                </a:solidFill>
                <a:latin typeface="Microsoft Sans Serif"/>
                <a:cs typeface="Microsoft Sans Serif"/>
              </a:rPr>
              <a:t> </a:t>
            </a:r>
            <a:r>
              <a:rPr sz="1031" spc="-12">
                <a:solidFill>
                  <a:srgbClr val="424242"/>
                </a:solidFill>
                <a:latin typeface="Microsoft Sans Serif"/>
                <a:cs typeface="Microsoft Sans Serif"/>
              </a:rPr>
              <a:t>las </a:t>
            </a:r>
            <a:r>
              <a:rPr sz="1031" spc="-263">
                <a:solidFill>
                  <a:srgbClr val="424242"/>
                </a:solidFill>
                <a:latin typeface="Microsoft Sans Serif"/>
                <a:cs typeface="Microsoft Sans Serif"/>
              </a:rPr>
              <a:t> </a:t>
            </a:r>
            <a:r>
              <a:rPr sz="1031" spc="-3">
                <a:solidFill>
                  <a:srgbClr val="424242"/>
                </a:solidFill>
                <a:latin typeface="Microsoft Sans Serif"/>
                <a:cs typeface="Microsoft Sans Serif"/>
              </a:rPr>
              <a:t>Comunicaciones</a:t>
            </a:r>
            <a:endParaRPr sz="1031">
              <a:latin typeface="Microsoft Sans Serif"/>
              <a:cs typeface="Microsoft Sans Serif"/>
            </a:endParaRPr>
          </a:p>
          <a:p>
            <a:pPr marL="7701">
              <a:spcBef>
                <a:spcPts val="15"/>
              </a:spcBef>
            </a:pPr>
            <a:r>
              <a:rPr sz="1031" spc="6">
                <a:solidFill>
                  <a:srgbClr val="424242"/>
                </a:solidFill>
                <a:latin typeface="Microsoft Sans Serif"/>
                <a:cs typeface="Microsoft Sans Serif"/>
              </a:rPr>
              <a:t>Tel:+57(601)</a:t>
            </a:r>
            <a:r>
              <a:rPr sz="1031" spc="-12">
                <a:solidFill>
                  <a:srgbClr val="424242"/>
                </a:solidFill>
                <a:latin typeface="Microsoft Sans Serif"/>
                <a:cs typeface="Microsoft Sans Serif"/>
              </a:rPr>
              <a:t> </a:t>
            </a:r>
            <a:r>
              <a:rPr sz="1031" spc="52">
                <a:solidFill>
                  <a:srgbClr val="424242"/>
                </a:solidFill>
                <a:latin typeface="Microsoft Sans Serif"/>
                <a:cs typeface="Microsoft Sans Serif"/>
              </a:rPr>
              <a:t>344</a:t>
            </a:r>
            <a:r>
              <a:rPr sz="1031" spc="-12">
                <a:solidFill>
                  <a:srgbClr val="424242"/>
                </a:solidFill>
                <a:latin typeface="Microsoft Sans Serif"/>
                <a:cs typeface="Microsoft Sans Serif"/>
              </a:rPr>
              <a:t> </a:t>
            </a:r>
            <a:r>
              <a:rPr sz="1031" spc="52">
                <a:solidFill>
                  <a:srgbClr val="424242"/>
                </a:solidFill>
                <a:latin typeface="Microsoft Sans Serif"/>
                <a:cs typeface="Microsoft Sans Serif"/>
              </a:rPr>
              <a:t>34</a:t>
            </a:r>
            <a:r>
              <a:rPr sz="1031" spc="-9">
                <a:solidFill>
                  <a:srgbClr val="424242"/>
                </a:solidFill>
                <a:latin typeface="Microsoft Sans Serif"/>
                <a:cs typeface="Microsoft Sans Serif"/>
              </a:rPr>
              <a:t> </a:t>
            </a:r>
            <a:r>
              <a:rPr sz="1031" spc="52">
                <a:solidFill>
                  <a:srgbClr val="424242"/>
                </a:solidFill>
                <a:latin typeface="Microsoft Sans Serif"/>
                <a:cs typeface="Microsoft Sans Serif"/>
              </a:rPr>
              <a:t>60</a:t>
            </a:r>
            <a:endParaRPr sz="1031">
              <a:latin typeface="Microsoft Sans Serif"/>
              <a:cs typeface="Microsoft Sans Serif"/>
            </a:endParaRPr>
          </a:p>
          <a:p>
            <a:pPr marL="7701" marR="3081">
              <a:lnSpc>
                <a:spcPct val="101200"/>
              </a:lnSpc>
            </a:pPr>
            <a:r>
              <a:rPr sz="1031" spc="-12">
                <a:solidFill>
                  <a:srgbClr val="424242"/>
                </a:solidFill>
                <a:latin typeface="Microsoft Sans Serif"/>
                <a:cs typeface="Microsoft Sans Serif"/>
              </a:rPr>
              <a:t>Edif.</a:t>
            </a:r>
            <a:r>
              <a:rPr sz="1031" spc="-6">
                <a:solidFill>
                  <a:srgbClr val="424242"/>
                </a:solidFill>
                <a:latin typeface="Microsoft Sans Serif"/>
                <a:cs typeface="Microsoft Sans Serif"/>
              </a:rPr>
              <a:t> </a:t>
            </a:r>
            <a:r>
              <a:rPr sz="1031" spc="9">
                <a:solidFill>
                  <a:srgbClr val="424242"/>
                </a:solidFill>
                <a:latin typeface="Microsoft Sans Serif"/>
                <a:cs typeface="Microsoft Sans Serif"/>
              </a:rPr>
              <a:t>Murillo</a:t>
            </a:r>
            <a:r>
              <a:rPr sz="1031" spc="-3">
                <a:solidFill>
                  <a:srgbClr val="424242"/>
                </a:solidFill>
                <a:latin typeface="Microsoft Sans Serif"/>
                <a:cs typeface="Microsoft Sans Serif"/>
              </a:rPr>
              <a:t> </a:t>
            </a:r>
            <a:r>
              <a:rPr sz="1031" spc="-18">
                <a:solidFill>
                  <a:srgbClr val="424242"/>
                </a:solidFill>
                <a:latin typeface="Microsoft Sans Serif"/>
                <a:cs typeface="Microsoft Sans Serif"/>
              </a:rPr>
              <a:t>Toro</a:t>
            </a:r>
            <a:r>
              <a:rPr sz="1031" spc="-6">
                <a:solidFill>
                  <a:srgbClr val="424242"/>
                </a:solidFill>
                <a:latin typeface="Microsoft Sans Serif"/>
                <a:cs typeface="Microsoft Sans Serif"/>
              </a:rPr>
              <a:t> </a:t>
            </a:r>
            <a:r>
              <a:rPr lang="es-CO" sz="1031" spc="-24" err="1">
                <a:solidFill>
                  <a:srgbClr val="424242"/>
                </a:solidFill>
                <a:latin typeface="Microsoft Sans Serif"/>
                <a:cs typeface="Microsoft Sans Serif"/>
              </a:rPr>
              <a:t>Cra</a:t>
            </a:r>
            <a:r>
              <a:rPr sz="1031" spc="-24">
                <a:solidFill>
                  <a:srgbClr val="424242"/>
                </a:solidFill>
                <a:latin typeface="Microsoft Sans Serif"/>
                <a:cs typeface="Microsoft Sans Serif"/>
              </a:rPr>
              <a:t>.</a:t>
            </a:r>
            <a:r>
              <a:rPr sz="1031" spc="-3">
                <a:solidFill>
                  <a:srgbClr val="424242"/>
                </a:solidFill>
                <a:latin typeface="Microsoft Sans Serif"/>
                <a:cs typeface="Microsoft Sans Serif"/>
              </a:rPr>
              <a:t> </a:t>
            </a:r>
            <a:r>
              <a:rPr sz="1031" spc="15">
                <a:solidFill>
                  <a:srgbClr val="424242"/>
                </a:solidFill>
                <a:latin typeface="Microsoft Sans Serif"/>
                <a:cs typeface="Microsoft Sans Serif"/>
              </a:rPr>
              <a:t>8a</a:t>
            </a:r>
            <a:r>
              <a:rPr sz="1031" spc="-3">
                <a:solidFill>
                  <a:srgbClr val="424242"/>
                </a:solidFill>
                <a:latin typeface="Microsoft Sans Serif"/>
                <a:cs typeface="Microsoft Sans Serif"/>
              </a:rPr>
              <a:t> </a:t>
            </a:r>
            <a:r>
              <a:rPr sz="1031" spc="9">
                <a:solidFill>
                  <a:srgbClr val="424242"/>
                </a:solidFill>
                <a:latin typeface="Microsoft Sans Serif"/>
                <a:cs typeface="Microsoft Sans Serif"/>
              </a:rPr>
              <a:t>entre</a:t>
            </a:r>
            <a:r>
              <a:rPr sz="1031" spc="-6">
                <a:solidFill>
                  <a:srgbClr val="424242"/>
                </a:solidFill>
                <a:latin typeface="Microsoft Sans Serif"/>
                <a:cs typeface="Microsoft Sans Serif"/>
              </a:rPr>
              <a:t> </a:t>
            </a:r>
            <a:r>
              <a:rPr lang="es-CO" sz="1031" spc="-12" err="1">
                <a:solidFill>
                  <a:srgbClr val="424242"/>
                </a:solidFill>
                <a:latin typeface="Microsoft Sans Serif"/>
                <a:cs typeface="Microsoft Sans Serif"/>
              </a:rPr>
              <a:t>calles</a:t>
            </a:r>
            <a:r>
              <a:rPr sz="1031" spc="-3">
                <a:solidFill>
                  <a:srgbClr val="424242"/>
                </a:solidFill>
                <a:latin typeface="Microsoft Sans Serif"/>
                <a:cs typeface="Microsoft Sans Serif"/>
              </a:rPr>
              <a:t> </a:t>
            </a:r>
            <a:r>
              <a:rPr sz="1031" spc="52">
                <a:solidFill>
                  <a:srgbClr val="424242"/>
                </a:solidFill>
                <a:latin typeface="Microsoft Sans Serif"/>
                <a:cs typeface="Microsoft Sans Serif"/>
              </a:rPr>
              <a:t>12</a:t>
            </a:r>
            <a:r>
              <a:rPr sz="1031" spc="-3">
                <a:solidFill>
                  <a:srgbClr val="424242"/>
                </a:solidFill>
                <a:latin typeface="Microsoft Sans Serif"/>
                <a:cs typeface="Microsoft Sans Serif"/>
              </a:rPr>
              <a:t> </a:t>
            </a:r>
            <a:r>
              <a:rPr sz="1031" spc="18">
                <a:solidFill>
                  <a:srgbClr val="424242"/>
                </a:solidFill>
                <a:latin typeface="Microsoft Sans Serif"/>
                <a:cs typeface="Microsoft Sans Serif"/>
              </a:rPr>
              <a:t>y</a:t>
            </a:r>
            <a:r>
              <a:rPr sz="1031" spc="-6">
                <a:solidFill>
                  <a:srgbClr val="424242"/>
                </a:solidFill>
                <a:latin typeface="Microsoft Sans Serif"/>
                <a:cs typeface="Microsoft Sans Serif"/>
              </a:rPr>
              <a:t> </a:t>
            </a:r>
            <a:r>
              <a:rPr sz="1031" spc="18">
                <a:solidFill>
                  <a:srgbClr val="424242"/>
                </a:solidFill>
                <a:latin typeface="Microsoft Sans Serif"/>
                <a:cs typeface="Microsoft Sans Serif"/>
              </a:rPr>
              <a:t>13,</a:t>
            </a:r>
            <a:r>
              <a:rPr sz="1031" spc="-3">
                <a:solidFill>
                  <a:srgbClr val="424242"/>
                </a:solidFill>
                <a:latin typeface="Microsoft Sans Serif"/>
                <a:cs typeface="Microsoft Sans Serif"/>
              </a:rPr>
              <a:t> </a:t>
            </a:r>
            <a:r>
              <a:rPr sz="1031" spc="9">
                <a:solidFill>
                  <a:srgbClr val="424242"/>
                </a:solidFill>
                <a:latin typeface="Microsoft Sans Serif"/>
                <a:cs typeface="Microsoft Sans Serif"/>
              </a:rPr>
              <a:t>Bogotá, </a:t>
            </a:r>
            <a:r>
              <a:rPr sz="1031" spc="-263">
                <a:solidFill>
                  <a:srgbClr val="424242"/>
                </a:solidFill>
                <a:latin typeface="Microsoft Sans Serif"/>
                <a:cs typeface="Microsoft Sans Serif"/>
              </a:rPr>
              <a:t> </a:t>
            </a:r>
            <a:r>
              <a:rPr sz="1031">
                <a:solidFill>
                  <a:srgbClr val="424242"/>
                </a:solidFill>
                <a:latin typeface="Microsoft Sans Serif"/>
                <a:cs typeface="Microsoft Sans Serif"/>
              </a:rPr>
              <a:t>Colombia</a:t>
            </a:r>
            <a:r>
              <a:rPr sz="1031" spc="3">
                <a:solidFill>
                  <a:srgbClr val="424242"/>
                </a:solidFill>
                <a:latin typeface="Microsoft Sans Serif"/>
                <a:cs typeface="Microsoft Sans Serif"/>
              </a:rPr>
              <a:t> </a:t>
            </a:r>
            <a:r>
              <a:rPr sz="1031" spc="100">
                <a:solidFill>
                  <a:srgbClr val="424242"/>
                </a:solidFill>
                <a:latin typeface="Microsoft Sans Serif"/>
                <a:cs typeface="Microsoft Sans Serif"/>
              </a:rPr>
              <a:t>- </a:t>
            </a:r>
            <a:r>
              <a:rPr sz="1031" spc="6">
                <a:solidFill>
                  <a:srgbClr val="424242"/>
                </a:solidFill>
                <a:latin typeface="Microsoft Sans Serif"/>
                <a:cs typeface="Microsoft Sans Serif"/>
              </a:rPr>
              <a:t>Código</a:t>
            </a:r>
            <a:r>
              <a:rPr sz="1031" spc="9">
                <a:solidFill>
                  <a:srgbClr val="424242"/>
                </a:solidFill>
                <a:latin typeface="Microsoft Sans Serif"/>
                <a:cs typeface="Microsoft Sans Serif"/>
              </a:rPr>
              <a:t> </a:t>
            </a:r>
            <a:r>
              <a:rPr sz="1031">
                <a:solidFill>
                  <a:srgbClr val="424242"/>
                </a:solidFill>
                <a:latin typeface="Microsoft Sans Serif"/>
                <a:cs typeface="Microsoft Sans Serif"/>
              </a:rPr>
              <a:t>Postal</a:t>
            </a:r>
            <a:r>
              <a:rPr sz="1031" spc="273">
                <a:solidFill>
                  <a:srgbClr val="424242"/>
                </a:solidFill>
                <a:latin typeface="Microsoft Sans Serif"/>
                <a:cs typeface="Microsoft Sans Serif"/>
              </a:rPr>
              <a:t> </a:t>
            </a:r>
            <a:r>
              <a:rPr sz="1031" spc="52">
                <a:solidFill>
                  <a:srgbClr val="424242"/>
                </a:solidFill>
                <a:latin typeface="Microsoft Sans Serif"/>
                <a:cs typeface="Microsoft Sans Serif"/>
              </a:rPr>
              <a:t>111711 </a:t>
            </a:r>
            <a:r>
              <a:rPr sz="1031" spc="55">
                <a:solidFill>
                  <a:srgbClr val="424242"/>
                </a:solidFill>
                <a:latin typeface="Microsoft Sans Serif"/>
                <a:cs typeface="Microsoft Sans Serif"/>
              </a:rPr>
              <a:t> </a:t>
            </a:r>
            <a:r>
              <a:rPr sz="1031" spc="18">
                <a:solidFill>
                  <a:srgbClr val="424242"/>
                </a:solidFill>
                <a:latin typeface="Microsoft Sans Serif"/>
                <a:cs typeface="Microsoft Sans Serif"/>
                <a:hlinkClick r:id="rId2"/>
              </a:rPr>
              <a:t>www.mintic.gov.co</a:t>
            </a:r>
            <a:endParaRPr sz="1031">
              <a:latin typeface="Microsoft Sans Serif"/>
              <a:cs typeface="Microsoft Sans Serif"/>
            </a:endParaRPr>
          </a:p>
        </p:txBody>
      </p:sp>
      <p:sp>
        <p:nvSpPr>
          <p:cNvPr id="3" name="object 3"/>
          <p:cNvSpPr txBox="1"/>
          <p:nvPr/>
        </p:nvSpPr>
        <p:spPr>
          <a:xfrm>
            <a:off x="3204307" y="4165648"/>
            <a:ext cx="2142114" cy="1080630"/>
          </a:xfrm>
          <a:prstGeom prst="rect">
            <a:avLst/>
          </a:prstGeom>
        </p:spPr>
        <p:txBody>
          <a:bodyPr vert="horz" wrap="square" lIns="0" tIns="7316" rIns="0" bIns="0" rtlCol="0">
            <a:spAutoFit/>
          </a:bodyPr>
          <a:lstStyle/>
          <a:p>
            <a:pPr marL="7701">
              <a:spcBef>
                <a:spcPts val="58"/>
              </a:spcBef>
            </a:pPr>
            <a:r>
              <a:rPr sz="6974" b="1" spc="306">
                <a:solidFill>
                  <a:srgbClr val="E79F46"/>
                </a:solidFill>
                <a:latin typeface="Arial"/>
                <a:cs typeface="Arial"/>
              </a:rPr>
              <a:t>2023</a:t>
            </a:r>
            <a:endParaRPr sz="6974">
              <a:latin typeface="Arial"/>
              <a:cs typeface="Arial"/>
            </a:endParaRPr>
          </a:p>
        </p:txBody>
      </p:sp>
      <p:sp>
        <p:nvSpPr>
          <p:cNvPr id="4" name="object 4"/>
          <p:cNvSpPr/>
          <p:nvPr/>
        </p:nvSpPr>
        <p:spPr>
          <a:xfrm>
            <a:off x="5566499" y="4235704"/>
            <a:ext cx="45053" cy="1100129"/>
          </a:xfrm>
          <a:custGeom>
            <a:avLst/>
            <a:gdLst/>
            <a:ahLst/>
            <a:cxnLst/>
            <a:rect l="l" t="t" r="r" b="b"/>
            <a:pathLst>
              <a:path w="74295" h="1814195">
                <a:moveTo>
                  <a:pt x="73861" y="0"/>
                </a:moveTo>
                <a:lnTo>
                  <a:pt x="0" y="0"/>
                </a:lnTo>
                <a:lnTo>
                  <a:pt x="0" y="1813787"/>
                </a:lnTo>
                <a:lnTo>
                  <a:pt x="73861" y="1813787"/>
                </a:lnTo>
                <a:lnTo>
                  <a:pt x="73861" y="0"/>
                </a:lnTo>
                <a:close/>
              </a:path>
            </a:pathLst>
          </a:custGeom>
          <a:solidFill>
            <a:srgbClr val="E79F46"/>
          </a:solidFill>
        </p:spPr>
        <p:txBody>
          <a:bodyPr wrap="square" lIns="0" tIns="0" rIns="0" bIns="0" rtlCol="0"/>
          <a:lstStyle/>
          <a:p>
            <a:endParaRPr sz="1092"/>
          </a:p>
        </p:txBody>
      </p:sp>
      <p:sp>
        <p:nvSpPr>
          <p:cNvPr id="18" name="object 18"/>
          <p:cNvSpPr/>
          <p:nvPr/>
        </p:nvSpPr>
        <p:spPr>
          <a:xfrm>
            <a:off x="428" y="6682366"/>
            <a:ext cx="12191144" cy="175204"/>
          </a:xfrm>
          <a:custGeom>
            <a:avLst/>
            <a:gdLst/>
            <a:ahLst/>
            <a:cxnLst/>
            <a:rect l="l" t="t" r="r" b="b"/>
            <a:pathLst>
              <a:path w="20104100" h="288925">
                <a:moveTo>
                  <a:pt x="20104099" y="0"/>
                </a:moveTo>
                <a:lnTo>
                  <a:pt x="0" y="0"/>
                </a:lnTo>
                <a:lnTo>
                  <a:pt x="0" y="288305"/>
                </a:lnTo>
                <a:lnTo>
                  <a:pt x="20104099" y="288305"/>
                </a:lnTo>
                <a:lnTo>
                  <a:pt x="20104099" y="0"/>
                </a:lnTo>
                <a:close/>
              </a:path>
            </a:pathLst>
          </a:custGeom>
          <a:solidFill>
            <a:srgbClr val="E79F46"/>
          </a:solidFill>
        </p:spPr>
        <p:txBody>
          <a:bodyPr wrap="square" lIns="0" tIns="0" rIns="0" bIns="0" rtlCol="0"/>
          <a:lstStyle/>
          <a:p>
            <a:endParaRPr sz="1092"/>
          </a:p>
        </p:txBody>
      </p:sp>
      <p:sp>
        <p:nvSpPr>
          <p:cNvPr id="22" name="object 60">
            <a:extLst>
              <a:ext uri="{FF2B5EF4-FFF2-40B4-BE49-F238E27FC236}">
                <a16:creationId xmlns:a16="http://schemas.microsoft.com/office/drawing/2014/main" id="{D7871D6E-492D-2CDB-0309-ED5FE2331AC9}"/>
              </a:ext>
            </a:extLst>
          </p:cNvPr>
          <p:cNvSpPr txBox="1"/>
          <p:nvPr/>
        </p:nvSpPr>
        <p:spPr>
          <a:xfrm>
            <a:off x="5539710" y="6669632"/>
            <a:ext cx="1112837" cy="155154"/>
          </a:xfrm>
          <a:prstGeom prst="rect">
            <a:avLst/>
          </a:prstGeom>
        </p:spPr>
        <p:txBody>
          <a:bodyPr vert="horz" wrap="square" lIns="0" tIns="10397" rIns="0" bIns="0" rtlCol="0">
            <a:spAutoFit/>
          </a:bodyPr>
          <a:lstStyle/>
          <a:p>
            <a:pPr marL="7701">
              <a:spcBef>
                <a:spcPts val="82"/>
              </a:spcBef>
            </a:pPr>
            <a:r>
              <a:rPr sz="940" b="1" spc="6">
                <a:solidFill>
                  <a:schemeClr val="bg1"/>
                </a:solidFill>
                <a:latin typeface="Arial"/>
                <a:cs typeface="Arial"/>
                <a:hlinkClick r:id="rId2">
                  <a:extLst>
                    <a:ext uri="{A12FA001-AC4F-418D-AE19-62706E023703}">
                      <ahyp:hlinkClr xmlns:ahyp="http://schemas.microsoft.com/office/drawing/2018/hyperlinkcolor" val="tx"/>
                    </a:ext>
                  </a:extLst>
                </a:hlinkClick>
              </a:rPr>
              <a:t>www.mintic.gov.co</a:t>
            </a:r>
            <a:endParaRPr sz="940">
              <a:solidFill>
                <a:schemeClr val="bg1"/>
              </a:solidFill>
              <a:latin typeface="Arial"/>
              <a:cs typeface="Arial"/>
            </a:endParaRPr>
          </a:p>
        </p:txBody>
      </p:sp>
      <p:pic>
        <p:nvPicPr>
          <p:cNvPr id="24" name="Imagen 23">
            <a:extLst>
              <a:ext uri="{FF2B5EF4-FFF2-40B4-BE49-F238E27FC236}">
                <a16:creationId xmlns:a16="http://schemas.microsoft.com/office/drawing/2014/main" id="{FF64405D-A738-C308-BF20-E64F993BB8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1541" y="1739914"/>
            <a:ext cx="3762476" cy="1438216"/>
          </a:xfrm>
          <a:prstGeom prst="rect">
            <a:avLst/>
          </a:prstGeom>
        </p:spPr>
      </p:pic>
      <p:pic>
        <p:nvPicPr>
          <p:cNvPr id="26" name="Imagen 25">
            <a:extLst>
              <a:ext uri="{FF2B5EF4-FFF2-40B4-BE49-F238E27FC236}">
                <a16:creationId xmlns:a16="http://schemas.microsoft.com/office/drawing/2014/main" id="{41E267BC-E448-5334-5F28-10226244A4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0142" y="1902564"/>
            <a:ext cx="1848310" cy="108513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5033B0-0F7E-DC2D-A8A6-48A6E429AC83}"/>
              </a:ext>
            </a:extLst>
          </p:cNvPr>
          <p:cNvSpPr>
            <a:spLocks noGrp="1"/>
          </p:cNvSpPr>
          <p:nvPr>
            <p:ph type="ctrTitle"/>
          </p:nvPr>
        </p:nvSpPr>
        <p:spPr>
          <a:xfrm>
            <a:off x="574430" y="1879718"/>
            <a:ext cx="8166447" cy="2387600"/>
          </a:xfrm>
        </p:spPr>
        <p:txBody>
          <a:bodyPr>
            <a:normAutofit/>
          </a:bodyPr>
          <a:lstStyle/>
          <a:p>
            <a:r>
              <a:rPr lang="es-MX" sz="4800" b="1">
                <a:solidFill>
                  <a:srgbClr val="FFFFFF"/>
                </a:solidFill>
                <a:latin typeface="Helvetica"/>
                <a:cs typeface="Helvetica"/>
              </a:rPr>
              <a:t>Transformación Digital para el Control Fiscal</a:t>
            </a:r>
            <a:endParaRPr lang="es-CO" sz="4800" b="1">
              <a:solidFill>
                <a:schemeClr val="bg1"/>
              </a:solidFill>
              <a:cs typeface="Helvetica"/>
            </a:endParaRPr>
          </a:p>
        </p:txBody>
      </p:sp>
      <p:sp>
        <p:nvSpPr>
          <p:cNvPr id="3" name="Subtítulo 2">
            <a:extLst>
              <a:ext uri="{FF2B5EF4-FFF2-40B4-BE49-F238E27FC236}">
                <a16:creationId xmlns:a16="http://schemas.microsoft.com/office/drawing/2014/main" id="{CCB9003F-F9A6-ADB2-696A-14E36FB0B6AE}"/>
              </a:ext>
            </a:extLst>
          </p:cNvPr>
          <p:cNvSpPr>
            <a:spLocks noGrp="1"/>
          </p:cNvSpPr>
          <p:nvPr>
            <p:ph type="subTitle" idx="1"/>
          </p:nvPr>
        </p:nvSpPr>
        <p:spPr>
          <a:xfrm>
            <a:off x="131298" y="4696741"/>
            <a:ext cx="9144000" cy="1008781"/>
          </a:xfrm>
        </p:spPr>
        <p:txBody>
          <a:bodyPr vert="horz" lIns="91440" tIns="45720" rIns="91440" bIns="45720" rtlCol="0" anchor="t">
            <a:normAutofit/>
          </a:bodyPr>
          <a:lstStyle/>
          <a:p>
            <a:pPr>
              <a:lnSpc>
                <a:spcPct val="100000"/>
              </a:lnSpc>
              <a:spcBef>
                <a:spcPts val="0"/>
              </a:spcBef>
            </a:pPr>
            <a:r>
              <a:rPr lang="es-ES" sz="1800" b="1">
                <a:solidFill>
                  <a:schemeClr val="bg1"/>
                </a:solidFill>
              </a:rPr>
              <a:t>Ana María </a:t>
            </a:r>
            <a:r>
              <a:rPr lang="es-ES" sz="1800" b="1" err="1">
                <a:solidFill>
                  <a:schemeClr val="bg1"/>
                </a:solidFill>
              </a:rPr>
              <a:t>Sterling</a:t>
            </a:r>
            <a:r>
              <a:rPr lang="es-ES" sz="1800" b="1">
                <a:solidFill>
                  <a:schemeClr val="bg1"/>
                </a:solidFill>
              </a:rPr>
              <a:t> Bastidas</a:t>
            </a:r>
          </a:p>
          <a:p>
            <a:pPr>
              <a:lnSpc>
                <a:spcPct val="100000"/>
              </a:lnSpc>
              <a:spcBef>
                <a:spcPts val="0"/>
              </a:spcBef>
            </a:pPr>
            <a:r>
              <a:rPr lang="es-ES" sz="1800" b="1">
                <a:solidFill>
                  <a:schemeClr val="bg1"/>
                </a:solidFill>
              </a:rPr>
              <a:t>Directora Gobierno Digital</a:t>
            </a:r>
            <a:endParaRPr lang="es-ES" sz="1800" b="1">
              <a:solidFill>
                <a:schemeClr val="bg1"/>
              </a:solidFill>
              <a:cs typeface="Helvetica"/>
            </a:endParaRPr>
          </a:p>
          <a:p>
            <a:pPr>
              <a:lnSpc>
                <a:spcPct val="100000"/>
              </a:lnSpc>
              <a:spcBef>
                <a:spcPts val="0"/>
              </a:spcBef>
            </a:pPr>
            <a:r>
              <a:rPr lang="es-ES" sz="1800">
                <a:solidFill>
                  <a:schemeClr val="bg1"/>
                </a:solidFill>
              </a:rPr>
              <a:t>Ministerio de Tecnologías de la Información y las Comunicaciones</a:t>
            </a:r>
            <a:endParaRPr lang="es-ES" sz="1800">
              <a:solidFill>
                <a:schemeClr val="bg1"/>
              </a:solidFill>
              <a:cs typeface="Helvetica"/>
            </a:endParaRPr>
          </a:p>
        </p:txBody>
      </p:sp>
    </p:spTree>
    <p:extLst>
      <p:ext uri="{BB962C8B-B14F-4D97-AF65-F5344CB8AC3E}">
        <p14:creationId xmlns:p14="http://schemas.microsoft.com/office/powerpoint/2010/main" val="637092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10;&#10;Descripción generada automáticamente">
            <a:extLst>
              <a:ext uri="{FF2B5EF4-FFF2-40B4-BE49-F238E27FC236}">
                <a16:creationId xmlns:a16="http://schemas.microsoft.com/office/drawing/2014/main" id="{C7A77F31-7CEB-9B31-AD23-F530CBD4C445}"/>
              </a:ext>
            </a:extLst>
          </p:cNvPr>
          <p:cNvPicPr>
            <a:picLocks noChangeAspect="1"/>
          </p:cNvPicPr>
          <p:nvPr/>
        </p:nvPicPr>
        <p:blipFill>
          <a:blip r:embed="rId2"/>
          <a:stretch>
            <a:fillRect/>
          </a:stretch>
        </p:blipFill>
        <p:spPr>
          <a:xfrm>
            <a:off x="5965723" y="2374107"/>
            <a:ext cx="6037006" cy="3707526"/>
          </a:xfrm>
          <a:prstGeom prst="rect">
            <a:avLst/>
          </a:prstGeom>
        </p:spPr>
      </p:pic>
      <p:sp>
        <p:nvSpPr>
          <p:cNvPr id="3" name="Rectángulo: esquinas redondeadas 2">
            <a:extLst>
              <a:ext uri="{FF2B5EF4-FFF2-40B4-BE49-F238E27FC236}">
                <a16:creationId xmlns:a16="http://schemas.microsoft.com/office/drawing/2014/main" id="{2C7493C1-2097-4FB4-69A0-DE4CF45AE250}"/>
              </a:ext>
            </a:extLst>
          </p:cNvPr>
          <p:cNvSpPr/>
          <p:nvPr/>
        </p:nvSpPr>
        <p:spPr>
          <a:xfrm>
            <a:off x="2069149" y="560735"/>
            <a:ext cx="9024899" cy="96419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4AE9F65C-3340-B6EC-C4DA-C94E13116931}"/>
              </a:ext>
            </a:extLst>
          </p:cNvPr>
          <p:cNvSpPr txBox="1"/>
          <p:nvPr/>
        </p:nvSpPr>
        <p:spPr>
          <a:xfrm>
            <a:off x="2357562" y="712863"/>
            <a:ext cx="7948494" cy="553998"/>
          </a:xfrm>
          <a:prstGeom prst="rect">
            <a:avLst/>
          </a:prstGeom>
          <a:noFill/>
        </p:spPr>
        <p:txBody>
          <a:bodyPr wrap="square" lIns="91440" tIns="45720" rIns="91440" bIns="45720" rtlCol="0" anchor="t">
            <a:spAutoFit/>
          </a:bodyPr>
          <a:lstStyle/>
          <a:p>
            <a:pPr algn="ctr"/>
            <a:r>
              <a:rPr lang="es-CO" sz="3000" b="1">
                <a:solidFill>
                  <a:schemeClr val="bg1"/>
                </a:solidFill>
              </a:rPr>
              <a:t>El Control Fiscal </a:t>
            </a:r>
            <a:endParaRPr lang="es-ES" sz="3000" b="1">
              <a:solidFill>
                <a:schemeClr val="bg1"/>
              </a:solidFill>
              <a:cs typeface="Helvetica"/>
            </a:endParaRPr>
          </a:p>
        </p:txBody>
      </p:sp>
      <p:sp>
        <p:nvSpPr>
          <p:cNvPr id="7" name="CuadroTexto 6">
            <a:extLst>
              <a:ext uri="{FF2B5EF4-FFF2-40B4-BE49-F238E27FC236}">
                <a16:creationId xmlns:a16="http://schemas.microsoft.com/office/drawing/2014/main" id="{30321F88-DD46-8279-1249-F1871E73D9F3}"/>
              </a:ext>
            </a:extLst>
          </p:cNvPr>
          <p:cNvSpPr txBox="1"/>
          <p:nvPr/>
        </p:nvSpPr>
        <p:spPr>
          <a:xfrm>
            <a:off x="311200" y="2028278"/>
            <a:ext cx="5469241" cy="3970318"/>
          </a:xfrm>
          <a:prstGeom prst="rect">
            <a:avLst/>
          </a:prstGeom>
          <a:noFill/>
        </p:spPr>
        <p:txBody>
          <a:bodyPr wrap="square" lIns="91440" tIns="45720" rIns="91440" bIns="45720" anchor="t">
            <a:spAutoFit/>
          </a:bodyPr>
          <a:lstStyle/>
          <a:p>
            <a:pPr algn="just"/>
            <a:r>
              <a:rPr lang="es-MX" b="1" i="0">
                <a:solidFill>
                  <a:srgbClr val="000000"/>
                </a:solidFill>
                <a:effectLst/>
                <a:latin typeface="Helvetica Neue"/>
              </a:rPr>
              <a:t>“Artículo 267</a:t>
            </a:r>
            <a:r>
              <a:rPr lang="es-MX" b="0" i="0">
                <a:solidFill>
                  <a:srgbClr val="000000"/>
                </a:solidFill>
                <a:effectLst/>
                <a:latin typeface="Helvetica Neue"/>
              </a:rPr>
              <a:t>. El control fiscal es una función pública que ejercerá la Contraloría General de la República, la cual vigila la gestión fiscal de la administración y de los particulares o entidades que manejen fondos o bienes de la Nación.</a:t>
            </a:r>
            <a:br>
              <a:rPr lang="es-MX">
                <a:latin typeface="Helvetica Neue"/>
              </a:rPr>
            </a:br>
            <a:br>
              <a:rPr lang="es-MX">
                <a:latin typeface="Helvetica Neue"/>
              </a:rPr>
            </a:br>
            <a:r>
              <a:rPr lang="es-MX">
                <a:latin typeface="Helvetica Neue"/>
              </a:rPr>
              <a:t>(…)</a:t>
            </a:r>
            <a:br>
              <a:rPr lang="es-MX">
                <a:latin typeface="Helvetica Neue"/>
              </a:rPr>
            </a:br>
            <a:br>
              <a:rPr lang="es-MX">
                <a:latin typeface="Helvetica Neue"/>
              </a:rPr>
            </a:br>
            <a:r>
              <a:rPr lang="es-MX" b="0" i="0">
                <a:solidFill>
                  <a:srgbClr val="000000"/>
                </a:solidFill>
                <a:effectLst/>
                <a:latin typeface="Helvetica Neue"/>
              </a:rPr>
              <a:t>La vigilancia de la gestión fiscal del Estado incluye el ejercicio de un control </a:t>
            </a:r>
            <a:r>
              <a:rPr lang="es-MX" b="1" i="0" u="sng">
                <a:solidFill>
                  <a:srgbClr val="000000"/>
                </a:solidFill>
                <a:effectLst/>
                <a:latin typeface="Helvetica Neue"/>
              </a:rPr>
              <a:t>financiero, de gestión y de resultados, </a:t>
            </a:r>
            <a:r>
              <a:rPr lang="es-MX" b="0" i="0">
                <a:solidFill>
                  <a:srgbClr val="000000"/>
                </a:solidFill>
                <a:effectLst/>
                <a:latin typeface="Helvetica Neue"/>
              </a:rPr>
              <a:t>fundado en la eficiencia, la economía, la equidad y la valoración de los costos ambientales…” (Negrilla y subrayado fuera de texto)</a:t>
            </a:r>
            <a:endParaRPr lang="es-CO">
              <a:latin typeface="Helvetica Neue"/>
            </a:endParaRPr>
          </a:p>
        </p:txBody>
      </p:sp>
      <p:sp>
        <p:nvSpPr>
          <p:cNvPr id="8" name="CuadroTexto 7">
            <a:extLst>
              <a:ext uri="{FF2B5EF4-FFF2-40B4-BE49-F238E27FC236}">
                <a16:creationId xmlns:a16="http://schemas.microsoft.com/office/drawing/2014/main" id="{31ADF579-2CB3-EB55-789F-4FEFDA056FD7}"/>
              </a:ext>
            </a:extLst>
          </p:cNvPr>
          <p:cNvSpPr txBox="1"/>
          <p:nvPr/>
        </p:nvSpPr>
        <p:spPr>
          <a:xfrm>
            <a:off x="7374899" y="3202313"/>
            <a:ext cx="4298645" cy="2062103"/>
          </a:xfrm>
          <a:prstGeom prst="rect">
            <a:avLst/>
          </a:prstGeom>
          <a:noFill/>
          <a:ln>
            <a:noFill/>
          </a:ln>
        </p:spPr>
        <p:txBody>
          <a:bodyPr wrap="square" lIns="91440" tIns="45720" rIns="91440" bIns="45720" rtlCol="0" anchor="t">
            <a:spAutoFit/>
          </a:bodyPr>
          <a:lstStyle/>
          <a:p>
            <a:pPr algn="ctr"/>
            <a:r>
              <a:rPr lang="es-CO" sz="3200" b="1">
                <a:solidFill>
                  <a:schemeClr val="bg1"/>
                </a:solidFill>
              </a:rPr>
              <a:t>La transformación digital debe ser  vigilada fiscalmente  </a:t>
            </a:r>
          </a:p>
        </p:txBody>
      </p:sp>
    </p:spTree>
    <p:extLst>
      <p:ext uri="{BB962C8B-B14F-4D97-AF65-F5344CB8AC3E}">
        <p14:creationId xmlns:p14="http://schemas.microsoft.com/office/powerpoint/2010/main" val="2088188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Logotipo&#10;&#10;Descripción generada automáticamente">
            <a:extLst>
              <a:ext uri="{FF2B5EF4-FFF2-40B4-BE49-F238E27FC236}">
                <a16:creationId xmlns:a16="http://schemas.microsoft.com/office/drawing/2014/main" id="{6D78905B-D497-DC84-EE5F-9DC4B445D7A8}"/>
              </a:ext>
            </a:extLst>
          </p:cNvPr>
          <p:cNvPicPr>
            <a:picLocks noChangeAspect="1"/>
          </p:cNvPicPr>
          <p:nvPr/>
        </p:nvPicPr>
        <p:blipFill>
          <a:blip r:embed="rId2"/>
          <a:stretch>
            <a:fillRect/>
          </a:stretch>
        </p:blipFill>
        <p:spPr>
          <a:xfrm>
            <a:off x="398207" y="1751215"/>
            <a:ext cx="4586747" cy="4338796"/>
          </a:xfrm>
          <a:prstGeom prst="rect">
            <a:avLst/>
          </a:prstGeom>
        </p:spPr>
      </p:pic>
      <p:sp>
        <p:nvSpPr>
          <p:cNvPr id="9" name="Rectángulo: esquinas redondeadas 8">
            <a:extLst>
              <a:ext uri="{FF2B5EF4-FFF2-40B4-BE49-F238E27FC236}">
                <a16:creationId xmlns:a16="http://schemas.microsoft.com/office/drawing/2014/main" id="{D1F01E5B-08F6-7E7E-DF73-2AB3D237ECEB}"/>
              </a:ext>
            </a:extLst>
          </p:cNvPr>
          <p:cNvSpPr/>
          <p:nvPr/>
        </p:nvSpPr>
        <p:spPr>
          <a:xfrm>
            <a:off x="724052" y="4240509"/>
            <a:ext cx="3184973" cy="17239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s-CO"/>
              <a:t>Actividades de control fiscal frente a proyectos de transformación digital de entidades públicas</a:t>
            </a:r>
            <a:endParaRPr lang="es-ES">
              <a:cs typeface="Helvetica"/>
            </a:endParaRPr>
          </a:p>
        </p:txBody>
      </p:sp>
      <p:sp>
        <p:nvSpPr>
          <p:cNvPr id="6" name="Rectángulo: esquinas redondeadas 5">
            <a:extLst>
              <a:ext uri="{FF2B5EF4-FFF2-40B4-BE49-F238E27FC236}">
                <a16:creationId xmlns:a16="http://schemas.microsoft.com/office/drawing/2014/main" id="{25BADE6E-121B-E034-C26A-F31E9BE614BE}"/>
              </a:ext>
            </a:extLst>
          </p:cNvPr>
          <p:cNvSpPr/>
          <p:nvPr/>
        </p:nvSpPr>
        <p:spPr>
          <a:xfrm>
            <a:off x="801735" y="1967522"/>
            <a:ext cx="3242482" cy="172659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s-CO"/>
              <a:t>Transformación digital de las actividades a través de las cuales se realiza el control fiscal </a:t>
            </a:r>
            <a:endParaRPr lang="es-CO">
              <a:cs typeface="Helvetica"/>
            </a:endParaRPr>
          </a:p>
        </p:txBody>
      </p:sp>
      <p:sp>
        <p:nvSpPr>
          <p:cNvPr id="3" name="Rectángulo: esquinas redondeadas 2">
            <a:extLst>
              <a:ext uri="{FF2B5EF4-FFF2-40B4-BE49-F238E27FC236}">
                <a16:creationId xmlns:a16="http://schemas.microsoft.com/office/drawing/2014/main" id="{2C7493C1-2097-4FB4-69A0-DE4CF45AE250}"/>
              </a:ext>
            </a:extLst>
          </p:cNvPr>
          <p:cNvSpPr/>
          <p:nvPr/>
        </p:nvSpPr>
        <p:spPr>
          <a:xfrm>
            <a:off x="1997263" y="172546"/>
            <a:ext cx="9024899" cy="96419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4AE9F65C-3340-B6EC-C4DA-C94E13116931}"/>
              </a:ext>
            </a:extLst>
          </p:cNvPr>
          <p:cNvSpPr txBox="1"/>
          <p:nvPr/>
        </p:nvSpPr>
        <p:spPr>
          <a:xfrm>
            <a:off x="2199410" y="195278"/>
            <a:ext cx="8264796" cy="1107996"/>
          </a:xfrm>
          <a:prstGeom prst="rect">
            <a:avLst/>
          </a:prstGeom>
          <a:noFill/>
        </p:spPr>
        <p:txBody>
          <a:bodyPr wrap="square" lIns="91440" tIns="45720" rIns="91440" bIns="45720" rtlCol="0" anchor="t">
            <a:spAutoFit/>
          </a:bodyPr>
          <a:lstStyle/>
          <a:p>
            <a:pPr algn="ctr"/>
            <a:endParaRPr lang="es-ES" sz="800" b="1" spc="30">
              <a:solidFill>
                <a:srgbClr val="FFFFFF"/>
              </a:solidFill>
              <a:ea typeface="+mn-lt"/>
              <a:cs typeface="+mn-lt"/>
              <a:sym typeface="BebasNeueBold"/>
            </a:endParaRPr>
          </a:p>
          <a:p>
            <a:pPr algn="ctr"/>
            <a:r>
              <a:rPr lang="es-ES" sz="3000" b="1" spc="30">
                <a:solidFill>
                  <a:srgbClr val="FFFFFF"/>
                </a:solidFill>
                <a:ea typeface="+mn-lt"/>
                <a:cs typeface="+mn-lt"/>
                <a:sym typeface="BebasNeueBold"/>
              </a:rPr>
              <a:t>El control fiscal y la transformación digital</a:t>
            </a:r>
            <a:endParaRPr lang="es-ES" sz="3000" b="1" spc="30">
              <a:solidFill>
                <a:srgbClr val="FFFFFF"/>
              </a:solidFill>
              <a:ea typeface="+mn-lt"/>
              <a:cs typeface="+mn-lt"/>
            </a:endParaRPr>
          </a:p>
          <a:p>
            <a:pPr algn="ctr"/>
            <a:endParaRPr lang="es-MX" sz="2800" b="1" spc="30">
              <a:solidFill>
                <a:schemeClr val="bg1"/>
              </a:solidFill>
              <a:cs typeface="Helvetica"/>
            </a:endParaRPr>
          </a:p>
        </p:txBody>
      </p:sp>
      <p:sp>
        <p:nvSpPr>
          <p:cNvPr id="10" name="CuadroTexto 9">
            <a:extLst>
              <a:ext uri="{FF2B5EF4-FFF2-40B4-BE49-F238E27FC236}">
                <a16:creationId xmlns:a16="http://schemas.microsoft.com/office/drawing/2014/main" id="{F0FD7E79-1FBB-3BB8-8B2B-F28EAD927BA0}"/>
              </a:ext>
            </a:extLst>
          </p:cNvPr>
          <p:cNvSpPr txBox="1"/>
          <p:nvPr/>
        </p:nvSpPr>
        <p:spPr>
          <a:xfrm>
            <a:off x="5382328" y="2175463"/>
            <a:ext cx="6016399" cy="1323439"/>
          </a:xfrm>
          <a:prstGeom prst="rect">
            <a:avLst/>
          </a:prstGeom>
          <a:noFill/>
        </p:spPr>
        <p:txBody>
          <a:bodyPr wrap="square" lIns="91440" tIns="45720" rIns="91440" bIns="45720" rtlCol="0" anchor="t">
            <a:spAutoFit/>
          </a:bodyPr>
          <a:lstStyle/>
          <a:p>
            <a:pPr algn="just"/>
            <a:r>
              <a:rPr lang="es-CO" sz="2000"/>
              <a:t>La transformación digital de las entidades con funciones de control fiscal se da a partir del </a:t>
            </a:r>
            <a:r>
              <a:rPr lang="es-CO" sz="2000" b="1" u="sng"/>
              <a:t>cumplimiento de la Política de Gobierno Digital</a:t>
            </a:r>
            <a:endParaRPr lang="es-ES" b="1" u="sng">
              <a:cs typeface="Helvetica"/>
            </a:endParaRPr>
          </a:p>
          <a:p>
            <a:endParaRPr lang="es-CO" sz="2000">
              <a:solidFill>
                <a:srgbClr val="FF0000"/>
              </a:solidFill>
              <a:cs typeface="Helvetica"/>
            </a:endParaRPr>
          </a:p>
        </p:txBody>
      </p:sp>
      <p:sp>
        <p:nvSpPr>
          <p:cNvPr id="12" name="CuadroTexto 11">
            <a:extLst>
              <a:ext uri="{FF2B5EF4-FFF2-40B4-BE49-F238E27FC236}">
                <a16:creationId xmlns:a16="http://schemas.microsoft.com/office/drawing/2014/main" id="{68F9D68D-17D6-40F1-EBA5-C2EA1D4A108A}"/>
              </a:ext>
            </a:extLst>
          </p:cNvPr>
          <p:cNvSpPr txBox="1"/>
          <p:nvPr/>
        </p:nvSpPr>
        <p:spPr>
          <a:xfrm>
            <a:off x="5385073" y="4336610"/>
            <a:ext cx="6017043" cy="1323439"/>
          </a:xfrm>
          <a:prstGeom prst="rect">
            <a:avLst/>
          </a:prstGeom>
          <a:noFill/>
        </p:spPr>
        <p:txBody>
          <a:bodyPr wrap="square" lIns="91440" tIns="45720" rIns="91440" bIns="45720" rtlCol="0" anchor="t">
            <a:spAutoFit/>
          </a:bodyPr>
          <a:lstStyle/>
          <a:p>
            <a:pPr algn="just"/>
            <a:r>
              <a:rPr lang="es-CO" sz="2000"/>
              <a:t>Para el cumplimiento de la Política de Gobierno Digital se invierten recursos, lo que hacen que las actividades de control fiscal resulten esenciales en el marco de la protección de estos.</a:t>
            </a:r>
            <a:endParaRPr lang="es-CO" sz="2000">
              <a:solidFill>
                <a:srgbClr val="FF0000"/>
              </a:solidFill>
              <a:cs typeface="Helvetica"/>
            </a:endParaRPr>
          </a:p>
        </p:txBody>
      </p:sp>
      <p:sp>
        <p:nvSpPr>
          <p:cNvPr id="7" name="CuadroTexto 6">
            <a:extLst>
              <a:ext uri="{FF2B5EF4-FFF2-40B4-BE49-F238E27FC236}">
                <a16:creationId xmlns:a16="http://schemas.microsoft.com/office/drawing/2014/main" id="{7AFA542C-4797-1294-DE5A-E1DC78798BAE}"/>
              </a:ext>
            </a:extLst>
          </p:cNvPr>
          <p:cNvSpPr txBox="1"/>
          <p:nvPr/>
        </p:nvSpPr>
        <p:spPr>
          <a:xfrm>
            <a:off x="467032" y="2605548"/>
            <a:ext cx="506362"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ES" sz="2400" b="1">
                <a:solidFill>
                  <a:srgbClr val="FFFFFF"/>
                </a:solidFill>
                <a:cs typeface="Helvetica"/>
              </a:rPr>
              <a:t>1</a:t>
            </a:r>
            <a:endParaRPr lang="es-ES" sz="2400" b="1">
              <a:solidFill>
                <a:srgbClr val="FFFFFF"/>
              </a:solidFill>
            </a:endParaRPr>
          </a:p>
        </p:txBody>
      </p:sp>
      <p:sp>
        <p:nvSpPr>
          <p:cNvPr id="8" name="CuadroTexto 7">
            <a:extLst>
              <a:ext uri="{FF2B5EF4-FFF2-40B4-BE49-F238E27FC236}">
                <a16:creationId xmlns:a16="http://schemas.microsoft.com/office/drawing/2014/main" id="{75244393-382F-D07E-41B3-AD376E8CAD6C}"/>
              </a:ext>
            </a:extLst>
          </p:cNvPr>
          <p:cNvSpPr txBox="1"/>
          <p:nvPr/>
        </p:nvSpPr>
        <p:spPr>
          <a:xfrm>
            <a:off x="442450" y="4756354"/>
            <a:ext cx="506362"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ES" sz="2400" b="1">
                <a:solidFill>
                  <a:srgbClr val="FFFFFF"/>
                </a:solidFill>
                <a:cs typeface="Helvetica"/>
              </a:rPr>
              <a:t>2</a:t>
            </a:r>
            <a:endParaRPr lang="es-ES" sz="2400" b="1">
              <a:solidFill>
                <a:srgbClr val="FFFFFF"/>
              </a:solidFill>
            </a:endParaRPr>
          </a:p>
        </p:txBody>
      </p:sp>
    </p:spTree>
    <p:extLst>
      <p:ext uri="{BB962C8B-B14F-4D97-AF65-F5344CB8AC3E}">
        <p14:creationId xmlns:p14="http://schemas.microsoft.com/office/powerpoint/2010/main" val="2894752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B66B38B-D624-6777-F22B-FBBDA9369EB4}"/>
              </a:ext>
            </a:extLst>
          </p:cNvPr>
          <p:cNvSpPr txBox="1"/>
          <p:nvPr/>
        </p:nvSpPr>
        <p:spPr>
          <a:xfrm>
            <a:off x="10001541" y="2817313"/>
            <a:ext cx="2179459" cy="1754326"/>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a:solidFill>
                  <a:srgbClr val="757070"/>
                </a:solidFill>
                <a:latin typeface="Helvetica"/>
                <a:cs typeface="Helvetica"/>
              </a:rPr>
              <a:t>Promover el </a:t>
            </a:r>
            <a:r>
              <a:rPr lang="es-ES" b="1">
                <a:solidFill>
                  <a:srgbClr val="E8A043"/>
                </a:solidFill>
                <a:latin typeface="Helvetica"/>
                <a:cs typeface="Helvetica"/>
              </a:rPr>
              <a:t>desarrollo económico y social del país</a:t>
            </a:r>
            <a:r>
              <a:rPr lang="es-ES">
                <a:solidFill>
                  <a:srgbClr val="757070"/>
                </a:solidFill>
                <a:latin typeface="Helvetica"/>
                <a:cs typeface="Helvetica"/>
              </a:rPr>
              <a:t> impulsado por datos.</a:t>
            </a:r>
            <a:endParaRPr lang="es-ES"/>
          </a:p>
        </p:txBody>
      </p:sp>
      <p:pic>
        <p:nvPicPr>
          <p:cNvPr id="4" name="Imagen 3">
            <a:extLst>
              <a:ext uri="{FF2B5EF4-FFF2-40B4-BE49-F238E27FC236}">
                <a16:creationId xmlns:a16="http://schemas.microsoft.com/office/drawing/2014/main" id="{549F85BA-5E3E-C6DA-8F2A-8B822471DEF1}"/>
              </a:ext>
            </a:extLst>
          </p:cNvPr>
          <p:cNvPicPr>
            <a:picLocks noChangeAspect="1"/>
          </p:cNvPicPr>
          <p:nvPr/>
        </p:nvPicPr>
        <p:blipFill>
          <a:blip r:embed="rId3"/>
          <a:stretch>
            <a:fillRect/>
          </a:stretch>
        </p:blipFill>
        <p:spPr>
          <a:xfrm>
            <a:off x="1036681" y="1977171"/>
            <a:ext cx="8132855" cy="4608202"/>
          </a:xfrm>
          <a:prstGeom prst="rect">
            <a:avLst/>
          </a:prstGeom>
        </p:spPr>
      </p:pic>
      <p:sp>
        <p:nvSpPr>
          <p:cNvPr id="37" name="CuadroTexto 36">
            <a:extLst>
              <a:ext uri="{FF2B5EF4-FFF2-40B4-BE49-F238E27FC236}">
                <a16:creationId xmlns:a16="http://schemas.microsoft.com/office/drawing/2014/main" id="{99CD49C6-0D85-465E-A0A1-61411CCE4C41}"/>
              </a:ext>
            </a:extLst>
          </p:cNvPr>
          <p:cNvSpPr txBox="1"/>
          <p:nvPr/>
        </p:nvSpPr>
        <p:spPr>
          <a:xfrm>
            <a:off x="10015147" y="4688803"/>
            <a:ext cx="2179459" cy="1754326"/>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a:solidFill>
                  <a:srgbClr val="757070"/>
                </a:solidFill>
                <a:latin typeface="Helvetica"/>
                <a:cs typeface="Helvetica"/>
              </a:rPr>
              <a:t>Promover la </a:t>
            </a:r>
            <a:r>
              <a:rPr lang="es-ES" b="1">
                <a:solidFill>
                  <a:srgbClr val="E8A043"/>
                </a:solidFill>
                <a:latin typeface="Helvetica"/>
                <a:cs typeface="Helvetica"/>
              </a:rPr>
              <a:t>transparencia en la gestión pública</a:t>
            </a:r>
            <a:r>
              <a:rPr lang="es-ES">
                <a:solidFill>
                  <a:srgbClr val="757070"/>
                </a:solidFill>
                <a:latin typeface="Helvetica"/>
                <a:cs typeface="Helvetica"/>
              </a:rPr>
              <a:t> con un enfoque de apertura por defecto</a:t>
            </a:r>
            <a:endParaRPr lang="es-ES"/>
          </a:p>
        </p:txBody>
      </p:sp>
      <p:sp>
        <p:nvSpPr>
          <p:cNvPr id="6" name="Recortar rectángulo de esquina diagonal 90">
            <a:extLst>
              <a:ext uri="{FF2B5EF4-FFF2-40B4-BE49-F238E27FC236}">
                <a16:creationId xmlns:a16="http://schemas.microsoft.com/office/drawing/2014/main" id="{A603216C-929F-3F08-EEA4-8DD89537447A}"/>
              </a:ext>
            </a:extLst>
          </p:cNvPr>
          <p:cNvSpPr/>
          <p:nvPr/>
        </p:nvSpPr>
        <p:spPr>
          <a:xfrm>
            <a:off x="2378198" y="1021781"/>
            <a:ext cx="5735158" cy="556054"/>
          </a:xfrm>
          <a:prstGeom prst="snip2DiagRect">
            <a:avLst/>
          </a:prstGeom>
          <a:solidFill>
            <a:srgbClr val="7671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CO"/>
          </a:p>
        </p:txBody>
      </p:sp>
      <p:sp>
        <p:nvSpPr>
          <p:cNvPr id="34" name="object 2">
            <a:extLst>
              <a:ext uri="{FF2B5EF4-FFF2-40B4-BE49-F238E27FC236}">
                <a16:creationId xmlns:a16="http://schemas.microsoft.com/office/drawing/2014/main" id="{96799AD5-E9FF-4811-CEA9-71A214C1DAFB}"/>
              </a:ext>
            </a:extLst>
          </p:cNvPr>
          <p:cNvSpPr txBox="1"/>
          <p:nvPr/>
        </p:nvSpPr>
        <p:spPr>
          <a:xfrm>
            <a:off x="7684864" y="3637786"/>
            <a:ext cx="1245025" cy="191399"/>
          </a:xfrm>
          <a:prstGeom prst="rect">
            <a:avLst/>
          </a:prstGeom>
        </p:spPr>
        <p:txBody>
          <a:bodyPr vert="horz" wrap="square" lIns="0" tIns="6668"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lgn="ctr">
              <a:spcBef>
                <a:spcPts val="53"/>
              </a:spcBef>
            </a:pPr>
            <a:r>
              <a:rPr lang="es-CO" sz="1200" b="1" spc="-5">
                <a:solidFill>
                  <a:schemeClr val="bg1"/>
                </a:solidFill>
                <a:cs typeface="Montserrat"/>
              </a:rPr>
              <a:t>OBJETIVO</a:t>
            </a:r>
            <a:endParaRPr lang="es-CO" sz="1200">
              <a:solidFill>
                <a:schemeClr val="bg1"/>
              </a:solidFill>
              <a:cs typeface="Montserrat"/>
            </a:endParaRPr>
          </a:p>
        </p:txBody>
      </p:sp>
      <p:sp>
        <p:nvSpPr>
          <p:cNvPr id="36" name="object 8">
            <a:extLst>
              <a:ext uri="{FF2B5EF4-FFF2-40B4-BE49-F238E27FC236}">
                <a16:creationId xmlns:a16="http://schemas.microsoft.com/office/drawing/2014/main" id="{039AFE99-537E-4836-1330-27D487AB8686}"/>
              </a:ext>
            </a:extLst>
          </p:cNvPr>
          <p:cNvSpPr txBox="1"/>
          <p:nvPr/>
        </p:nvSpPr>
        <p:spPr>
          <a:xfrm>
            <a:off x="1368639" y="2704583"/>
            <a:ext cx="1633751" cy="192681"/>
          </a:xfrm>
          <a:prstGeom prst="rect">
            <a:avLst/>
          </a:prstGeom>
        </p:spPr>
        <p:txBody>
          <a:bodyPr vert="horz" wrap="square" lIns="0" tIns="7938"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spcBef>
                <a:spcPts val="63"/>
              </a:spcBef>
            </a:pPr>
            <a:r>
              <a:rPr lang="es-CO" sz="1200" b="1">
                <a:solidFill>
                  <a:schemeClr val="bg1"/>
                </a:solidFill>
                <a:cs typeface="Montserrat"/>
              </a:rPr>
              <a:t>Sector</a:t>
            </a:r>
            <a:r>
              <a:rPr lang="es-CO" sz="1200" b="1" spc="25">
                <a:solidFill>
                  <a:schemeClr val="bg1"/>
                </a:solidFill>
                <a:cs typeface="Montserrat"/>
              </a:rPr>
              <a:t> </a:t>
            </a:r>
            <a:r>
              <a:rPr lang="es-CO" sz="1200" b="1" spc="-5">
                <a:solidFill>
                  <a:schemeClr val="bg1"/>
                </a:solidFill>
                <a:cs typeface="Montserrat"/>
              </a:rPr>
              <a:t>privado</a:t>
            </a:r>
            <a:endParaRPr lang="es-CO" sz="1200">
              <a:solidFill>
                <a:schemeClr val="bg1"/>
              </a:solidFill>
              <a:cs typeface="Montserrat"/>
            </a:endParaRPr>
          </a:p>
        </p:txBody>
      </p:sp>
      <p:sp>
        <p:nvSpPr>
          <p:cNvPr id="38" name="object 9">
            <a:extLst>
              <a:ext uri="{FF2B5EF4-FFF2-40B4-BE49-F238E27FC236}">
                <a16:creationId xmlns:a16="http://schemas.microsoft.com/office/drawing/2014/main" id="{E69980E9-69B3-356A-D7FD-664972E72246}"/>
              </a:ext>
            </a:extLst>
          </p:cNvPr>
          <p:cNvSpPr txBox="1"/>
          <p:nvPr/>
        </p:nvSpPr>
        <p:spPr>
          <a:xfrm>
            <a:off x="5721630" y="2704583"/>
            <a:ext cx="1255808" cy="192681"/>
          </a:xfrm>
          <a:prstGeom prst="rect">
            <a:avLst/>
          </a:prstGeom>
        </p:spPr>
        <p:txBody>
          <a:bodyPr vert="horz" wrap="square" lIns="0" tIns="7938"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spcBef>
                <a:spcPts val="63"/>
              </a:spcBef>
              <a:tabLst>
                <a:tab pos="901382" algn="l"/>
                <a:tab pos="1904365" algn="l"/>
              </a:tabLst>
            </a:pPr>
            <a:r>
              <a:rPr lang="es-CO" sz="1200" b="1" spc="-5">
                <a:solidFill>
                  <a:schemeClr val="bg1"/>
                </a:solidFill>
                <a:cs typeface="Montserrat"/>
              </a:rPr>
              <a:t>Ciudadanos</a:t>
            </a:r>
            <a:endParaRPr lang="es-CO" sz="1200">
              <a:solidFill>
                <a:schemeClr val="bg1"/>
              </a:solidFill>
              <a:cs typeface="Montserrat"/>
            </a:endParaRPr>
          </a:p>
        </p:txBody>
      </p:sp>
      <p:sp>
        <p:nvSpPr>
          <p:cNvPr id="39" name="object 10">
            <a:extLst>
              <a:ext uri="{FF2B5EF4-FFF2-40B4-BE49-F238E27FC236}">
                <a16:creationId xmlns:a16="http://schemas.microsoft.com/office/drawing/2014/main" id="{94B335C4-0E1F-E4A3-080D-7B6C7A3C3718}"/>
              </a:ext>
            </a:extLst>
          </p:cNvPr>
          <p:cNvSpPr txBox="1"/>
          <p:nvPr/>
        </p:nvSpPr>
        <p:spPr>
          <a:xfrm>
            <a:off x="7284149" y="2704583"/>
            <a:ext cx="1574780" cy="192681"/>
          </a:xfrm>
          <a:prstGeom prst="rect">
            <a:avLst/>
          </a:prstGeom>
        </p:spPr>
        <p:txBody>
          <a:bodyPr vert="horz" wrap="square" lIns="0" tIns="7938"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spcBef>
                <a:spcPts val="63"/>
              </a:spcBef>
            </a:pPr>
            <a:r>
              <a:rPr lang="es-CO" sz="1200" b="1">
                <a:solidFill>
                  <a:schemeClr val="bg1"/>
                </a:solidFill>
                <a:cs typeface="Montserrat"/>
              </a:rPr>
              <a:t>Entidades</a:t>
            </a:r>
            <a:r>
              <a:rPr lang="es-CO" sz="1200" b="1" spc="45">
                <a:solidFill>
                  <a:schemeClr val="bg1"/>
                </a:solidFill>
                <a:cs typeface="Montserrat"/>
              </a:rPr>
              <a:t> </a:t>
            </a:r>
            <a:r>
              <a:rPr lang="es-CO" sz="1200" b="1" spc="-5">
                <a:solidFill>
                  <a:schemeClr val="bg1"/>
                </a:solidFill>
                <a:cs typeface="Montserrat"/>
              </a:rPr>
              <a:t>Públicas</a:t>
            </a:r>
            <a:endParaRPr lang="es-CO" sz="1200">
              <a:solidFill>
                <a:schemeClr val="bg1"/>
              </a:solidFill>
              <a:cs typeface="Montserrat"/>
            </a:endParaRPr>
          </a:p>
        </p:txBody>
      </p:sp>
      <p:sp>
        <p:nvSpPr>
          <p:cNvPr id="40" name="object 11">
            <a:extLst>
              <a:ext uri="{FF2B5EF4-FFF2-40B4-BE49-F238E27FC236}">
                <a16:creationId xmlns:a16="http://schemas.microsoft.com/office/drawing/2014/main" id="{BD31AE54-234C-E6C5-3A10-44985D8217EA}"/>
              </a:ext>
            </a:extLst>
          </p:cNvPr>
          <p:cNvSpPr txBox="1"/>
          <p:nvPr/>
        </p:nvSpPr>
        <p:spPr>
          <a:xfrm>
            <a:off x="1211705" y="3618238"/>
            <a:ext cx="1375092" cy="191399"/>
          </a:xfrm>
          <a:prstGeom prst="rect">
            <a:avLst/>
          </a:prstGeom>
        </p:spPr>
        <p:txBody>
          <a:bodyPr vert="horz" wrap="square" lIns="0" tIns="6668"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lgn="ctr">
              <a:spcBef>
                <a:spcPts val="53"/>
              </a:spcBef>
            </a:pPr>
            <a:r>
              <a:rPr lang="es-CO" sz="1200" b="1" spc="-5">
                <a:solidFill>
                  <a:schemeClr val="bg1"/>
                </a:solidFill>
                <a:cs typeface="Montserrat"/>
              </a:rPr>
              <a:t>Habilitadores</a:t>
            </a:r>
            <a:endParaRPr lang="es-CO" sz="1200">
              <a:solidFill>
                <a:schemeClr val="bg1"/>
              </a:solidFill>
              <a:cs typeface="Montserrat"/>
            </a:endParaRPr>
          </a:p>
        </p:txBody>
      </p:sp>
      <p:sp>
        <p:nvSpPr>
          <p:cNvPr id="41" name="object 13">
            <a:extLst>
              <a:ext uri="{FF2B5EF4-FFF2-40B4-BE49-F238E27FC236}">
                <a16:creationId xmlns:a16="http://schemas.microsoft.com/office/drawing/2014/main" id="{D8FAF42C-8364-1548-72B1-4324C0F715B3}"/>
              </a:ext>
            </a:extLst>
          </p:cNvPr>
          <p:cNvSpPr txBox="1"/>
          <p:nvPr/>
        </p:nvSpPr>
        <p:spPr>
          <a:xfrm>
            <a:off x="1659179" y="4048892"/>
            <a:ext cx="1052672" cy="145874"/>
          </a:xfrm>
          <a:prstGeom prst="rect">
            <a:avLst/>
          </a:prstGeom>
        </p:spPr>
        <p:txBody>
          <a:bodyPr vert="horz" wrap="square" lIns="0" tIns="7303"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spcBef>
                <a:spcPts val="57"/>
              </a:spcBef>
            </a:pPr>
            <a:r>
              <a:rPr lang="es-CO" sz="900" b="1" spc="-5">
                <a:solidFill>
                  <a:srgbClr val="FFFFFF"/>
                </a:solidFill>
                <a:cs typeface="Montserrat"/>
              </a:rPr>
              <a:t>Arquitectura</a:t>
            </a:r>
            <a:endParaRPr lang="es-CO" sz="900">
              <a:cs typeface="Montserrat"/>
            </a:endParaRPr>
          </a:p>
        </p:txBody>
      </p:sp>
      <p:sp>
        <p:nvSpPr>
          <p:cNvPr id="42" name="object 15">
            <a:extLst>
              <a:ext uri="{FF2B5EF4-FFF2-40B4-BE49-F238E27FC236}">
                <a16:creationId xmlns:a16="http://schemas.microsoft.com/office/drawing/2014/main" id="{EFBD80D1-2DC5-4321-64A3-8806421CE518}"/>
              </a:ext>
            </a:extLst>
          </p:cNvPr>
          <p:cNvSpPr txBox="1"/>
          <p:nvPr/>
        </p:nvSpPr>
        <p:spPr>
          <a:xfrm>
            <a:off x="1607910" y="4867486"/>
            <a:ext cx="1048557" cy="445443"/>
          </a:xfrm>
          <a:prstGeom prst="rect">
            <a:avLst/>
          </a:prstGeom>
        </p:spPr>
        <p:txBody>
          <a:bodyPr vert="horz" wrap="square" lIns="0" tIns="6033"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715" marR="2540">
              <a:lnSpc>
                <a:spcPct val="106600"/>
              </a:lnSpc>
              <a:spcBef>
                <a:spcPts val="48"/>
              </a:spcBef>
            </a:pPr>
            <a:r>
              <a:rPr lang="es-ES" sz="900" b="1">
                <a:solidFill>
                  <a:srgbClr val="FFFFFF"/>
                </a:solidFill>
                <a:cs typeface="Montserrat"/>
              </a:rPr>
              <a:t>Seguridad</a:t>
            </a:r>
            <a:r>
              <a:rPr lang="es-ES" sz="900" b="1" spc="30">
                <a:solidFill>
                  <a:srgbClr val="FFFFFF"/>
                </a:solidFill>
                <a:cs typeface="Montserrat"/>
              </a:rPr>
              <a:t> </a:t>
            </a:r>
            <a:r>
              <a:rPr lang="es-ES" sz="900" b="1" spc="-25">
                <a:solidFill>
                  <a:srgbClr val="FFFFFF"/>
                </a:solidFill>
                <a:cs typeface="Montserrat"/>
              </a:rPr>
              <a:t>y </a:t>
            </a:r>
            <a:r>
              <a:rPr lang="es-ES" sz="900" b="1">
                <a:solidFill>
                  <a:srgbClr val="FFFFFF"/>
                </a:solidFill>
                <a:cs typeface="Montserrat"/>
              </a:rPr>
              <a:t>Privacidad</a:t>
            </a:r>
            <a:r>
              <a:rPr lang="es-ES" sz="900" b="1" spc="23">
                <a:solidFill>
                  <a:srgbClr val="FFFFFF"/>
                </a:solidFill>
                <a:cs typeface="Montserrat"/>
              </a:rPr>
              <a:t> </a:t>
            </a:r>
            <a:r>
              <a:rPr lang="es-ES" sz="900" b="1" spc="-13">
                <a:solidFill>
                  <a:srgbClr val="FFFFFF"/>
                </a:solidFill>
                <a:cs typeface="Montserrat"/>
              </a:rPr>
              <a:t>de </a:t>
            </a:r>
            <a:r>
              <a:rPr lang="es-ES" sz="900" b="1">
                <a:solidFill>
                  <a:srgbClr val="FFFFFF"/>
                </a:solidFill>
                <a:cs typeface="Montserrat"/>
              </a:rPr>
              <a:t>la</a:t>
            </a:r>
            <a:r>
              <a:rPr lang="es-ES" sz="900" b="1" spc="5">
                <a:solidFill>
                  <a:srgbClr val="FFFFFF"/>
                </a:solidFill>
                <a:cs typeface="Montserrat"/>
              </a:rPr>
              <a:t> </a:t>
            </a:r>
            <a:r>
              <a:rPr lang="es-ES" sz="900" b="1" spc="-5">
                <a:solidFill>
                  <a:srgbClr val="FFFFFF"/>
                </a:solidFill>
                <a:cs typeface="Montserrat"/>
              </a:rPr>
              <a:t>Información</a:t>
            </a:r>
          </a:p>
        </p:txBody>
      </p:sp>
      <p:sp>
        <p:nvSpPr>
          <p:cNvPr id="43" name="object 16">
            <a:extLst>
              <a:ext uri="{FF2B5EF4-FFF2-40B4-BE49-F238E27FC236}">
                <a16:creationId xmlns:a16="http://schemas.microsoft.com/office/drawing/2014/main" id="{F81707C7-1249-7B05-E4C9-950EBA796BD8}"/>
              </a:ext>
            </a:extLst>
          </p:cNvPr>
          <p:cNvSpPr txBox="1"/>
          <p:nvPr/>
        </p:nvSpPr>
        <p:spPr>
          <a:xfrm>
            <a:off x="3084446" y="3621922"/>
            <a:ext cx="1914989" cy="191399"/>
          </a:xfrm>
          <a:prstGeom prst="rect">
            <a:avLst/>
          </a:prstGeom>
        </p:spPr>
        <p:txBody>
          <a:bodyPr vert="horz" wrap="square" lIns="0" tIns="6668"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lgn="ctr">
              <a:spcBef>
                <a:spcPts val="53"/>
              </a:spcBef>
            </a:pPr>
            <a:r>
              <a:rPr lang="es-CO" sz="1200" b="1">
                <a:solidFill>
                  <a:schemeClr val="bg1"/>
                </a:solidFill>
                <a:cs typeface="Montserrat"/>
              </a:rPr>
              <a:t>Líneas de </a:t>
            </a:r>
            <a:r>
              <a:rPr lang="es-CO" sz="1200" b="1" spc="-5">
                <a:solidFill>
                  <a:schemeClr val="bg1"/>
                </a:solidFill>
                <a:cs typeface="Montserrat"/>
              </a:rPr>
              <a:t>acción</a:t>
            </a:r>
            <a:endParaRPr lang="es-CO" sz="1200">
              <a:solidFill>
                <a:schemeClr val="bg1"/>
              </a:solidFill>
              <a:cs typeface="Montserrat"/>
            </a:endParaRPr>
          </a:p>
        </p:txBody>
      </p:sp>
      <p:sp>
        <p:nvSpPr>
          <p:cNvPr id="44" name="object 21">
            <a:extLst>
              <a:ext uri="{FF2B5EF4-FFF2-40B4-BE49-F238E27FC236}">
                <a16:creationId xmlns:a16="http://schemas.microsoft.com/office/drawing/2014/main" id="{029157F0-E9BC-FE04-1DC4-65F246E32DB5}"/>
              </a:ext>
            </a:extLst>
          </p:cNvPr>
          <p:cNvSpPr txBox="1"/>
          <p:nvPr/>
        </p:nvSpPr>
        <p:spPr>
          <a:xfrm>
            <a:off x="2520533" y="6073924"/>
            <a:ext cx="4557894" cy="491160"/>
          </a:xfrm>
          <a:prstGeom prst="rect">
            <a:avLst/>
          </a:prstGeom>
        </p:spPr>
        <p:txBody>
          <a:bodyPr vert="horz" wrap="square" lIns="0" tIns="6350"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96215" algn="ctr">
              <a:spcBef>
                <a:spcPts val="50"/>
              </a:spcBef>
            </a:pPr>
            <a:r>
              <a:rPr lang="es-ES" sz="1200" b="1">
                <a:solidFill>
                  <a:schemeClr val="bg1"/>
                </a:solidFill>
                <a:cs typeface="Montserrat"/>
              </a:rPr>
              <a:t>Lineamientos,</a:t>
            </a:r>
            <a:r>
              <a:rPr lang="es-ES" sz="1200" b="1" spc="-3">
                <a:solidFill>
                  <a:schemeClr val="bg1"/>
                </a:solidFill>
                <a:cs typeface="Montserrat"/>
              </a:rPr>
              <a:t> </a:t>
            </a:r>
            <a:r>
              <a:rPr lang="es-ES" sz="1200" b="1">
                <a:solidFill>
                  <a:schemeClr val="bg1"/>
                </a:solidFill>
                <a:cs typeface="Montserrat"/>
              </a:rPr>
              <a:t>guías</a:t>
            </a:r>
            <a:r>
              <a:rPr lang="es-ES" sz="1200" b="1" spc="-3">
                <a:solidFill>
                  <a:schemeClr val="bg1"/>
                </a:solidFill>
                <a:cs typeface="Montserrat"/>
              </a:rPr>
              <a:t> </a:t>
            </a:r>
            <a:r>
              <a:rPr lang="es-ES" sz="1200" b="1">
                <a:solidFill>
                  <a:schemeClr val="bg1"/>
                </a:solidFill>
                <a:cs typeface="Montserrat"/>
              </a:rPr>
              <a:t>y </a:t>
            </a:r>
            <a:r>
              <a:rPr lang="es-ES" sz="1200" b="1" spc="-5">
                <a:solidFill>
                  <a:schemeClr val="bg1"/>
                </a:solidFill>
                <a:cs typeface="Montserrat"/>
              </a:rPr>
              <a:t>estándares</a:t>
            </a:r>
            <a:endParaRPr lang="es-ES" sz="1200">
              <a:solidFill>
                <a:schemeClr val="bg1"/>
              </a:solidFill>
              <a:cs typeface="Montserrat"/>
            </a:endParaRPr>
          </a:p>
          <a:p>
            <a:pPr marL="6350" algn="ctr">
              <a:spcBef>
                <a:spcPts val="865"/>
              </a:spcBef>
            </a:pPr>
            <a:r>
              <a:rPr lang="es-ES" sz="1200" b="1">
                <a:solidFill>
                  <a:schemeClr val="bg1"/>
                </a:solidFill>
                <a:cs typeface="Montserrat"/>
              </a:rPr>
              <a:t>Medición,</a:t>
            </a:r>
            <a:r>
              <a:rPr lang="es-ES" sz="1200" b="1" spc="-10">
                <a:solidFill>
                  <a:schemeClr val="bg1"/>
                </a:solidFill>
                <a:cs typeface="Montserrat"/>
              </a:rPr>
              <a:t> </a:t>
            </a:r>
            <a:r>
              <a:rPr lang="es-ES" sz="1200" b="1">
                <a:solidFill>
                  <a:schemeClr val="bg1"/>
                </a:solidFill>
                <a:cs typeface="Montserrat"/>
              </a:rPr>
              <a:t>control</a:t>
            </a:r>
            <a:r>
              <a:rPr lang="es-ES" sz="1200" b="1" spc="-8">
                <a:solidFill>
                  <a:schemeClr val="bg1"/>
                </a:solidFill>
                <a:cs typeface="Montserrat"/>
              </a:rPr>
              <a:t> </a:t>
            </a:r>
            <a:r>
              <a:rPr lang="es-ES" sz="1200" b="1">
                <a:solidFill>
                  <a:schemeClr val="bg1"/>
                </a:solidFill>
                <a:cs typeface="Montserrat"/>
              </a:rPr>
              <a:t>y</a:t>
            </a:r>
            <a:r>
              <a:rPr lang="es-ES" sz="1200" b="1" spc="-10">
                <a:solidFill>
                  <a:schemeClr val="bg1"/>
                </a:solidFill>
                <a:cs typeface="Montserrat"/>
              </a:rPr>
              <a:t> </a:t>
            </a:r>
            <a:r>
              <a:rPr lang="es-ES" sz="1200" b="1">
                <a:solidFill>
                  <a:schemeClr val="bg1"/>
                </a:solidFill>
                <a:cs typeface="Montserrat"/>
              </a:rPr>
              <a:t>mejoramiento</a:t>
            </a:r>
            <a:r>
              <a:rPr lang="es-ES" sz="1200" b="1" spc="-8">
                <a:solidFill>
                  <a:schemeClr val="bg1"/>
                </a:solidFill>
                <a:cs typeface="Montserrat"/>
              </a:rPr>
              <a:t> </a:t>
            </a:r>
            <a:r>
              <a:rPr lang="es-ES" sz="1200" b="1" spc="-5">
                <a:solidFill>
                  <a:schemeClr val="bg1"/>
                </a:solidFill>
                <a:cs typeface="Montserrat"/>
              </a:rPr>
              <a:t>continuo</a:t>
            </a:r>
            <a:endParaRPr lang="es-ES" sz="1200">
              <a:solidFill>
                <a:schemeClr val="bg1"/>
              </a:solidFill>
              <a:cs typeface="Montserrat"/>
            </a:endParaRPr>
          </a:p>
        </p:txBody>
      </p:sp>
      <p:sp>
        <p:nvSpPr>
          <p:cNvPr id="45" name="object 9">
            <a:extLst>
              <a:ext uri="{FF2B5EF4-FFF2-40B4-BE49-F238E27FC236}">
                <a16:creationId xmlns:a16="http://schemas.microsoft.com/office/drawing/2014/main" id="{2502E8DD-9B4B-3337-BED6-07D29A30B626}"/>
              </a:ext>
            </a:extLst>
          </p:cNvPr>
          <p:cNvSpPr txBox="1"/>
          <p:nvPr/>
        </p:nvSpPr>
        <p:spPr>
          <a:xfrm>
            <a:off x="2925461" y="2704583"/>
            <a:ext cx="1178284" cy="192681"/>
          </a:xfrm>
          <a:prstGeom prst="rect">
            <a:avLst/>
          </a:prstGeom>
        </p:spPr>
        <p:txBody>
          <a:bodyPr vert="horz" wrap="square" lIns="0" tIns="7938"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lgn="ctr">
              <a:spcBef>
                <a:spcPts val="63"/>
              </a:spcBef>
              <a:tabLst>
                <a:tab pos="901382" algn="l"/>
                <a:tab pos="1904365" algn="l"/>
              </a:tabLst>
            </a:pPr>
            <a:r>
              <a:rPr lang="es-CO" sz="1200" b="1" spc="-5">
                <a:solidFill>
                  <a:schemeClr val="bg1"/>
                </a:solidFill>
                <a:cs typeface="Montserrat"/>
              </a:rPr>
              <a:t>Academia</a:t>
            </a:r>
            <a:endParaRPr lang="es-CO" sz="1200">
              <a:solidFill>
                <a:schemeClr val="bg1"/>
              </a:solidFill>
              <a:cs typeface="Montserrat"/>
            </a:endParaRPr>
          </a:p>
        </p:txBody>
      </p:sp>
      <p:sp>
        <p:nvSpPr>
          <p:cNvPr id="46" name="object 9">
            <a:extLst>
              <a:ext uri="{FF2B5EF4-FFF2-40B4-BE49-F238E27FC236}">
                <a16:creationId xmlns:a16="http://schemas.microsoft.com/office/drawing/2014/main" id="{F8D97FD4-7993-17DB-FD70-F2A5CA5DBDAA}"/>
              </a:ext>
            </a:extLst>
          </p:cNvPr>
          <p:cNvSpPr txBox="1"/>
          <p:nvPr/>
        </p:nvSpPr>
        <p:spPr>
          <a:xfrm>
            <a:off x="4008189" y="2704583"/>
            <a:ext cx="1512565" cy="192681"/>
          </a:xfrm>
          <a:prstGeom prst="rect">
            <a:avLst/>
          </a:prstGeom>
        </p:spPr>
        <p:txBody>
          <a:bodyPr vert="horz" wrap="square" lIns="0" tIns="7938"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lgn="ctr">
              <a:spcBef>
                <a:spcPts val="63"/>
              </a:spcBef>
              <a:tabLst>
                <a:tab pos="901382" algn="l"/>
                <a:tab pos="1904365" algn="l"/>
              </a:tabLst>
            </a:pPr>
            <a:r>
              <a:rPr lang="es-CO" sz="1200" b="1">
                <a:solidFill>
                  <a:schemeClr val="bg1"/>
                </a:solidFill>
                <a:cs typeface="Montserrat"/>
              </a:rPr>
              <a:t>Sociedad</a:t>
            </a:r>
            <a:r>
              <a:rPr lang="es-CO" sz="1200" b="1" spc="40">
                <a:solidFill>
                  <a:schemeClr val="bg1"/>
                </a:solidFill>
                <a:cs typeface="Montserrat"/>
              </a:rPr>
              <a:t> </a:t>
            </a:r>
            <a:r>
              <a:rPr lang="es-CO" sz="1200" b="1" spc="-5">
                <a:solidFill>
                  <a:schemeClr val="bg1"/>
                </a:solidFill>
                <a:cs typeface="Montserrat"/>
              </a:rPr>
              <a:t>Civil</a:t>
            </a:r>
            <a:endParaRPr lang="es-CO" sz="1200">
              <a:solidFill>
                <a:schemeClr val="bg1"/>
              </a:solidFill>
              <a:cs typeface="Montserrat"/>
            </a:endParaRPr>
          </a:p>
        </p:txBody>
      </p:sp>
      <p:sp>
        <p:nvSpPr>
          <p:cNvPr id="47" name="object 20">
            <a:extLst>
              <a:ext uri="{FF2B5EF4-FFF2-40B4-BE49-F238E27FC236}">
                <a16:creationId xmlns:a16="http://schemas.microsoft.com/office/drawing/2014/main" id="{72B01C43-8727-4DD6-76F4-5B41CD536C66}"/>
              </a:ext>
            </a:extLst>
          </p:cNvPr>
          <p:cNvSpPr txBox="1"/>
          <p:nvPr/>
        </p:nvSpPr>
        <p:spPr>
          <a:xfrm>
            <a:off x="5966081" y="4633501"/>
            <a:ext cx="1089539" cy="652744"/>
          </a:xfrm>
          <a:prstGeom prst="rect">
            <a:avLst/>
          </a:prstGeom>
        </p:spPr>
        <p:txBody>
          <a:bodyPr vert="horz" wrap="square" lIns="0" tIns="6033"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marR="2540">
              <a:lnSpc>
                <a:spcPct val="106600"/>
              </a:lnSpc>
              <a:spcBef>
                <a:spcPts val="48"/>
              </a:spcBef>
            </a:pPr>
            <a:r>
              <a:rPr lang="es-ES" sz="1000" b="1">
                <a:solidFill>
                  <a:schemeClr val="bg1"/>
                </a:solidFill>
                <a:cs typeface="Montserrat"/>
              </a:rPr>
              <a:t>Estrategias</a:t>
            </a:r>
            <a:r>
              <a:rPr lang="es-ES" sz="1000" b="1" spc="20">
                <a:solidFill>
                  <a:schemeClr val="bg1"/>
                </a:solidFill>
                <a:cs typeface="Montserrat"/>
              </a:rPr>
              <a:t> </a:t>
            </a:r>
            <a:r>
              <a:rPr lang="es-ES" sz="1000" b="1" spc="-13">
                <a:solidFill>
                  <a:schemeClr val="bg1"/>
                </a:solidFill>
                <a:cs typeface="Montserrat"/>
              </a:rPr>
              <a:t>de </a:t>
            </a:r>
            <a:r>
              <a:rPr lang="es-ES" sz="1000" b="1">
                <a:solidFill>
                  <a:schemeClr val="bg1"/>
                </a:solidFill>
                <a:cs typeface="Montserrat"/>
              </a:rPr>
              <a:t>Ciudades</a:t>
            </a:r>
            <a:r>
              <a:rPr lang="es-ES" sz="1000" b="1" spc="28">
                <a:solidFill>
                  <a:schemeClr val="bg1"/>
                </a:solidFill>
                <a:cs typeface="Montserrat"/>
              </a:rPr>
              <a:t> </a:t>
            </a:r>
            <a:r>
              <a:rPr lang="es-ES" sz="1000" b="1" spc="-30">
                <a:solidFill>
                  <a:schemeClr val="bg1"/>
                </a:solidFill>
                <a:cs typeface="Montserrat"/>
              </a:rPr>
              <a:t>y </a:t>
            </a:r>
            <a:r>
              <a:rPr lang="es-ES" sz="1000" b="1" spc="-5">
                <a:solidFill>
                  <a:schemeClr val="bg1"/>
                </a:solidFill>
                <a:cs typeface="Montserrat"/>
              </a:rPr>
              <a:t>Territorios Inteligentes</a:t>
            </a:r>
            <a:endParaRPr lang="es-ES" sz="1000">
              <a:solidFill>
                <a:schemeClr val="bg1"/>
              </a:solidFill>
              <a:cs typeface="Montserrat"/>
            </a:endParaRPr>
          </a:p>
        </p:txBody>
      </p:sp>
      <p:sp>
        <p:nvSpPr>
          <p:cNvPr id="48" name="object 19">
            <a:extLst>
              <a:ext uri="{FF2B5EF4-FFF2-40B4-BE49-F238E27FC236}">
                <a16:creationId xmlns:a16="http://schemas.microsoft.com/office/drawing/2014/main" id="{6A513CE2-942C-1ABA-8707-BA211CE2F350}"/>
              </a:ext>
            </a:extLst>
          </p:cNvPr>
          <p:cNvSpPr txBox="1"/>
          <p:nvPr/>
        </p:nvSpPr>
        <p:spPr>
          <a:xfrm>
            <a:off x="5336553" y="3566695"/>
            <a:ext cx="1591070" cy="327334"/>
          </a:xfrm>
          <a:prstGeom prst="rect">
            <a:avLst/>
          </a:prstGeom>
        </p:spPr>
        <p:txBody>
          <a:bodyPr vert="horz" wrap="square" lIns="0" tIns="6668"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350" algn="ctr">
              <a:spcBef>
                <a:spcPts val="53"/>
              </a:spcBef>
            </a:pPr>
            <a:r>
              <a:rPr lang="es-ES" sz="1000" b="1" spc="-5">
                <a:solidFill>
                  <a:schemeClr val="bg1"/>
                </a:solidFill>
                <a:cs typeface="Montserrat"/>
              </a:rPr>
              <a:t>Iniciativas </a:t>
            </a:r>
          </a:p>
          <a:p>
            <a:pPr marL="6350" algn="ctr">
              <a:spcBef>
                <a:spcPts val="53"/>
              </a:spcBef>
            </a:pPr>
            <a:r>
              <a:rPr lang="es-ES" sz="1000" b="1" spc="-5">
                <a:solidFill>
                  <a:schemeClr val="bg1"/>
                </a:solidFill>
                <a:cs typeface="Montserrat"/>
              </a:rPr>
              <a:t>dinamizadoras</a:t>
            </a:r>
            <a:endParaRPr lang="es-ES" sz="1000">
              <a:solidFill>
                <a:schemeClr val="bg1"/>
              </a:solidFill>
              <a:cs typeface="Montserrat"/>
            </a:endParaRPr>
          </a:p>
        </p:txBody>
      </p:sp>
      <p:sp>
        <p:nvSpPr>
          <p:cNvPr id="49" name="CuadroTexto 17">
            <a:extLst>
              <a:ext uri="{FF2B5EF4-FFF2-40B4-BE49-F238E27FC236}">
                <a16:creationId xmlns:a16="http://schemas.microsoft.com/office/drawing/2014/main" id="{98EED58F-3953-E53E-1C3C-31B4AB077B60}"/>
              </a:ext>
            </a:extLst>
          </p:cNvPr>
          <p:cNvSpPr txBox="1"/>
          <p:nvPr/>
        </p:nvSpPr>
        <p:spPr>
          <a:xfrm>
            <a:off x="5901507" y="3988649"/>
            <a:ext cx="1087605" cy="507831"/>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900" b="1">
                <a:solidFill>
                  <a:schemeClr val="bg1"/>
                </a:solidFill>
              </a:rPr>
              <a:t>Proyectos de Transformación Digital</a:t>
            </a:r>
          </a:p>
        </p:txBody>
      </p:sp>
      <p:sp>
        <p:nvSpPr>
          <p:cNvPr id="50" name="CuadroTexto 18">
            <a:extLst>
              <a:ext uri="{FF2B5EF4-FFF2-40B4-BE49-F238E27FC236}">
                <a16:creationId xmlns:a16="http://schemas.microsoft.com/office/drawing/2014/main" id="{1F688AF8-0B07-8D24-09AC-6826FE2AA814}"/>
              </a:ext>
            </a:extLst>
          </p:cNvPr>
          <p:cNvSpPr txBox="1"/>
          <p:nvPr/>
        </p:nvSpPr>
        <p:spPr>
          <a:xfrm>
            <a:off x="3694572" y="3888522"/>
            <a:ext cx="1297513" cy="553998"/>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1000" b="1">
                <a:solidFill>
                  <a:schemeClr val="bg1"/>
                </a:solidFill>
              </a:rPr>
              <a:t>Servicios y Procesos Inteligentes</a:t>
            </a:r>
          </a:p>
        </p:txBody>
      </p:sp>
      <p:sp>
        <p:nvSpPr>
          <p:cNvPr id="51" name="CuadroTexto 19">
            <a:extLst>
              <a:ext uri="{FF2B5EF4-FFF2-40B4-BE49-F238E27FC236}">
                <a16:creationId xmlns:a16="http://schemas.microsoft.com/office/drawing/2014/main" id="{4E12C775-4D0F-1445-B04C-A0DF908483F4}"/>
              </a:ext>
            </a:extLst>
          </p:cNvPr>
          <p:cNvSpPr txBox="1"/>
          <p:nvPr/>
        </p:nvSpPr>
        <p:spPr>
          <a:xfrm>
            <a:off x="3694570" y="4474963"/>
            <a:ext cx="1048558" cy="553998"/>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1000" b="1">
                <a:solidFill>
                  <a:schemeClr val="bg1"/>
                </a:solidFill>
              </a:rPr>
              <a:t>Decisiones basadas en </a:t>
            </a:r>
          </a:p>
          <a:p>
            <a:r>
              <a:rPr lang="es-CO" sz="1000" b="1">
                <a:solidFill>
                  <a:schemeClr val="bg1"/>
                </a:solidFill>
              </a:rPr>
              <a:t>datos</a:t>
            </a:r>
          </a:p>
        </p:txBody>
      </p:sp>
      <p:sp>
        <p:nvSpPr>
          <p:cNvPr id="52" name="CuadroTexto 20">
            <a:extLst>
              <a:ext uri="{FF2B5EF4-FFF2-40B4-BE49-F238E27FC236}">
                <a16:creationId xmlns:a16="http://schemas.microsoft.com/office/drawing/2014/main" id="{D1950CA3-43A9-87B8-7495-248EB40F9601}"/>
              </a:ext>
            </a:extLst>
          </p:cNvPr>
          <p:cNvSpPr txBox="1"/>
          <p:nvPr/>
        </p:nvSpPr>
        <p:spPr>
          <a:xfrm>
            <a:off x="3712064" y="5137716"/>
            <a:ext cx="1262527" cy="246221"/>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1000" b="1">
                <a:solidFill>
                  <a:schemeClr val="bg1"/>
                </a:solidFill>
              </a:rPr>
              <a:t>Estado abierto</a:t>
            </a:r>
          </a:p>
        </p:txBody>
      </p:sp>
      <p:sp>
        <p:nvSpPr>
          <p:cNvPr id="53" name="CuadroTexto 21">
            <a:extLst>
              <a:ext uri="{FF2B5EF4-FFF2-40B4-BE49-F238E27FC236}">
                <a16:creationId xmlns:a16="http://schemas.microsoft.com/office/drawing/2014/main" id="{2987D64D-3CE9-0C79-5DB2-6D6B3A4BEB4C}"/>
              </a:ext>
            </a:extLst>
          </p:cNvPr>
          <p:cNvSpPr txBox="1"/>
          <p:nvPr/>
        </p:nvSpPr>
        <p:spPr>
          <a:xfrm>
            <a:off x="1550972" y="4387623"/>
            <a:ext cx="1366769" cy="369332"/>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900" b="1">
                <a:solidFill>
                  <a:schemeClr val="bg1"/>
                </a:solidFill>
              </a:rPr>
              <a:t>Cultura y Apropiación</a:t>
            </a:r>
          </a:p>
        </p:txBody>
      </p:sp>
      <p:sp>
        <p:nvSpPr>
          <p:cNvPr id="54" name="object 15">
            <a:extLst>
              <a:ext uri="{FF2B5EF4-FFF2-40B4-BE49-F238E27FC236}">
                <a16:creationId xmlns:a16="http://schemas.microsoft.com/office/drawing/2014/main" id="{549373E6-7752-6B01-B8CB-1D21EDCBB949}"/>
              </a:ext>
            </a:extLst>
          </p:cNvPr>
          <p:cNvSpPr txBox="1"/>
          <p:nvPr/>
        </p:nvSpPr>
        <p:spPr>
          <a:xfrm>
            <a:off x="1640689" y="5380195"/>
            <a:ext cx="1048557" cy="439865"/>
          </a:xfrm>
          <a:prstGeom prst="rect">
            <a:avLst/>
          </a:prstGeom>
        </p:spPr>
        <p:txBody>
          <a:bodyPr vert="horz" wrap="square" lIns="0" tIns="6033"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715" marR="2540">
              <a:lnSpc>
                <a:spcPct val="106600"/>
              </a:lnSpc>
              <a:spcBef>
                <a:spcPts val="48"/>
              </a:spcBef>
            </a:pPr>
            <a:r>
              <a:rPr lang="es-CO" sz="900" b="1">
                <a:solidFill>
                  <a:srgbClr val="FFFFFF"/>
                </a:solidFill>
                <a:cs typeface="Montserrat"/>
              </a:rPr>
              <a:t>Servicios Ciudadanos Digitales</a:t>
            </a:r>
            <a:endParaRPr lang="es-CO" sz="900" b="1" spc="-5">
              <a:solidFill>
                <a:srgbClr val="FFFFFF"/>
              </a:solidFill>
              <a:cs typeface="Montserrat"/>
            </a:endParaRPr>
          </a:p>
        </p:txBody>
      </p:sp>
      <p:sp>
        <p:nvSpPr>
          <p:cNvPr id="55" name="CuadroTexto 23">
            <a:extLst>
              <a:ext uri="{FF2B5EF4-FFF2-40B4-BE49-F238E27FC236}">
                <a16:creationId xmlns:a16="http://schemas.microsoft.com/office/drawing/2014/main" id="{DDB5BCE8-D5DC-7211-1503-2F815D6C4F43}"/>
              </a:ext>
            </a:extLst>
          </p:cNvPr>
          <p:cNvSpPr txBox="1"/>
          <p:nvPr/>
        </p:nvSpPr>
        <p:spPr>
          <a:xfrm>
            <a:off x="4340050" y="1634367"/>
            <a:ext cx="1518364" cy="369332"/>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b="1">
                <a:solidFill>
                  <a:srgbClr val="767171"/>
                </a:solidFill>
              </a:rPr>
              <a:t>Gobernanza</a:t>
            </a:r>
          </a:p>
        </p:txBody>
      </p:sp>
      <p:sp>
        <p:nvSpPr>
          <p:cNvPr id="56" name="CuadroTexto 24">
            <a:extLst>
              <a:ext uri="{FF2B5EF4-FFF2-40B4-BE49-F238E27FC236}">
                <a16:creationId xmlns:a16="http://schemas.microsoft.com/office/drawing/2014/main" id="{FCCFFA53-DE50-C5C2-E19A-A69887112968}"/>
              </a:ext>
            </a:extLst>
          </p:cNvPr>
          <p:cNvSpPr txBox="1"/>
          <p:nvPr/>
        </p:nvSpPr>
        <p:spPr>
          <a:xfrm>
            <a:off x="3717152" y="2943935"/>
            <a:ext cx="3057247" cy="369332"/>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b="1">
                <a:solidFill>
                  <a:srgbClr val="767171"/>
                </a:solidFill>
              </a:rPr>
              <a:t>Innovación Pública Digital</a:t>
            </a:r>
          </a:p>
        </p:txBody>
      </p:sp>
      <p:sp>
        <p:nvSpPr>
          <p:cNvPr id="57" name="CuadroTexto 25">
            <a:extLst>
              <a:ext uri="{FF2B5EF4-FFF2-40B4-BE49-F238E27FC236}">
                <a16:creationId xmlns:a16="http://schemas.microsoft.com/office/drawing/2014/main" id="{E7F77DD1-E320-B80E-18A6-1C608F4B927C}"/>
              </a:ext>
            </a:extLst>
          </p:cNvPr>
          <p:cNvSpPr txBox="1"/>
          <p:nvPr/>
        </p:nvSpPr>
        <p:spPr>
          <a:xfrm>
            <a:off x="3261889" y="1096012"/>
            <a:ext cx="4196983" cy="461665"/>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2400" b="1">
                <a:solidFill>
                  <a:schemeClr val="bg1"/>
                </a:solidFill>
              </a:rPr>
              <a:t>Política de Gobierno Digital</a:t>
            </a:r>
          </a:p>
        </p:txBody>
      </p:sp>
      <p:sp>
        <p:nvSpPr>
          <p:cNvPr id="58" name="Rectángulo redondeado 114">
            <a:extLst>
              <a:ext uri="{FF2B5EF4-FFF2-40B4-BE49-F238E27FC236}">
                <a16:creationId xmlns:a16="http://schemas.microsoft.com/office/drawing/2014/main" id="{A104CC35-6EAC-52F8-CE76-AC9F8C4BC547}"/>
              </a:ext>
            </a:extLst>
          </p:cNvPr>
          <p:cNvSpPr/>
          <p:nvPr/>
        </p:nvSpPr>
        <p:spPr>
          <a:xfrm>
            <a:off x="7411531" y="4770938"/>
            <a:ext cx="1730792" cy="1872629"/>
          </a:xfrm>
          <a:prstGeom prst="roundRect">
            <a:avLst>
              <a:gd name="adj" fmla="val 7976"/>
            </a:avLst>
          </a:prstGeom>
          <a:solidFill>
            <a:srgbClr val="635E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CO"/>
          </a:p>
        </p:txBody>
      </p:sp>
      <p:sp>
        <p:nvSpPr>
          <p:cNvPr id="59" name="object 3">
            <a:extLst>
              <a:ext uri="{FF2B5EF4-FFF2-40B4-BE49-F238E27FC236}">
                <a16:creationId xmlns:a16="http://schemas.microsoft.com/office/drawing/2014/main" id="{23C891A3-25F5-1522-C475-627C48A1A596}"/>
              </a:ext>
            </a:extLst>
          </p:cNvPr>
          <p:cNvSpPr txBox="1"/>
          <p:nvPr/>
        </p:nvSpPr>
        <p:spPr>
          <a:xfrm>
            <a:off x="7498366" y="4867486"/>
            <a:ext cx="1591070" cy="1482202"/>
          </a:xfrm>
          <a:prstGeom prst="rect">
            <a:avLst/>
          </a:prstGeom>
        </p:spPr>
        <p:txBody>
          <a:bodyPr vert="horz" wrap="square" lIns="0" tIns="6033" rIns="0" bIns="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715" marR="2540" algn="ctr">
              <a:lnSpc>
                <a:spcPct val="106600"/>
              </a:lnSpc>
              <a:spcBef>
                <a:spcPts val="48"/>
              </a:spcBef>
            </a:pPr>
            <a:r>
              <a:rPr lang="es-ES" sz="1000" b="1">
                <a:solidFill>
                  <a:schemeClr val="bg1"/>
                </a:solidFill>
                <a:cs typeface="Montserrat"/>
              </a:rPr>
              <a:t>Impactar</a:t>
            </a:r>
            <a:r>
              <a:rPr lang="es-ES" sz="1000" b="1" spc="30">
                <a:solidFill>
                  <a:schemeClr val="bg1"/>
                </a:solidFill>
                <a:cs typeface="Montserrat"/>
              </a:rPr>
              <a:t> </a:t>
            </a:r>
            <a:r>
              <a:rPr lang="es-ES" sz="1000" b="1">
                <a:solidFill>
                  <a:schemeClr val="bg1"/>
                </a:solidFill>
                <a:cs typeface="Montserrat"/>
              </a:rPr>
              <a:t>positivamente</a:t>
            </a:r>
            <a:r>
              <a:rPr lang="es-ES" sz="1000" b="1" spc="30">
                <a:solidFill>
                  <a:schemeClr val="bg1"/>
                </a:solidFill>
                <a:cs typeface="Montserrat"/>
              </a:rPr>
              <a:t> </a:t>
            </a:r>
            <a:r>
              <a:rPr lang="es-ES" sz="1000" b="1" spc="-13">
                <a:solidFill>
                  <a:schemeClr val="bg1"/>
                </a:solidFill>
                <a:cs typeface="Montserrat"/>
              </a:rPr>
              <a:t>la </a:t>
            </a:r>
            <a:r>
              <a:rPr lang="es-ES" sz="1000" b="1">
                <a:solidFill>
                  <a:schemeClr val="bg1"/>
                </a:solidFill>
                <a:cs typeface="Montserrat"/>
              </a:rPr>
              <a:t>calidad</a:t>
            </a:r>
            <a:r>
              <a:rPr lang="es-ES" sz="1000" b="1" spc="10">
                <a:solidFill>
                  <a:schemeClr val="bg1"/>
                </a:solidFill>
                <a:cs typeface="Montserrat"/>
              </a:rPr>
              <a:t> </a:t>
            </a:r>
            <a:r>
              <a:rPr lang="es-ES" sz="1000" b="1">
                <a:solidFill>
                  <a:schemeClr val="bg1"/>
                </a:solidFill>
                <a:cs typeface="Montserrat"/>
              </a:rPr>
              <a:t>de</a:t>
            </a:r>
            <a:r>
              <a:rPr lang="es-ES" sz="1000" b="1" spc="10">
                <a:solidFill>
                  <a:schemeClr val="bg1"/>
                </a:solidFill>
                <a:cs typeface="Montserrat"/>
              </a:rPr>
              <a:t> </a:t>
            </a:r>
            <a:r>
              <a:rPr lang="es-ES" sz="1000" b="1">
                <a:solidFill>
                  <a:schemeClr val="bg1"/>
                </a:solidFill>
                <a:cs typeface="Montserrat"/>
              </a:rPr>
              <a:t>vida</a:t>
            </a:r>
            <a:r>
              <a:rPr lang="es-ES" sz="1000" b="1" spc="13">
                <a:solidFill>
                  <a:schemeClr val="bg1"/>
                </a:solidFill>
                <a:cs typeface="Montserrat"/>
              </a:rPr>
              <a:t> </a:t>
            </a:r>
            <a:r>
              <a:rPr lang="es-ES" sz="1000" b="1">
                <a:solidFill>
                  <a:schemeClr val="bg1"/>
                </a:solidFill>
                <a:cs typeface="Montserrat"/>
              </a:rPr>
              <a:t>de</a:t>
            </a:r>
            <a:r>
              <a:rPr lang="es-ES" sz="1000" b="1" spc="10">
                <a:solidFill>
                  <a:schemeClr val="bg1"/>
                </a:solidFill>
                <a:cs typeface="Montserrat"/>
              </a:rPr>
              <a:t> </a:t>
            </a:r>
            <a:r>
              <a:rPr lang="es-ES" sz="1000" b="1" spc="-13">
                <a:solidFill>
                  <a:schemeClr val="bg1"/>
                </a:solidFill>
                <a:cs typeface="Montserrat"/>
              </a:rPr>
              <a:t>los </a:t>
            </a:r>
            <a:r>
              <a:rPr lang="es-ES" sz="1000" b="1">
                <a:solidFill>
                  <a:schemeClr val="bg1"/>
                </a:solidFill>
                <a:cs typeface="Montserrat"/>
              </a:rPr>
              <a:t>ciudadanos</a:t>
            </a:r>
            <a:r>
              <a:rPr lang="es-ES" sz="1000" b="1" spc="18">
                <a:solidFill>
                  <a:schemeClr val="bg1"/>
                </a:solidFill>
                <a:cs typeface="Montserrat"/>
              </a:rPr>
              <a:t> </a:t>
            </a:r>
            <a:r>
              <a:rPr lang="es-ES" sz="1000" b="1">
                <a:solidFill>
                  <a:schemeClr val="bg1"/>
                </a:solidFill>
                <a:cs typeface="Montserrat"/>
              </a:rPr>
              <a:t>y</a:t>
            </a:r>
            <a:r>
              <a:rPr lang="es-ES" sz="1000" b="1" spc="20">
                <a:solidFill>
                  <a:schemeClr val="bg1"/>
                </a:solidFill>
                <a:cs typeface="Montserrat"/>
              </a:rPr>
              <a:t> </a:t>
            </a:r>
            <a:r>
              <a:rPr lang="es-ES" sz="1000" b="1" spc="-13">
                <a:solidFill>
                  <a:schemeClr val="bg1"/>
                </a:solidFill>
                <a:cs typeface="Montserrat"/>
              </a:rPr>
              <a:t>la </a:t>
            </a:r>
            <a:r>
              <a:rPr lang="es-ES" sz="1000" b="1">
                <a:solidFill>
                  <a:schemeClr val="bg1"/>
                </a:solidFill>
                <a:cs typeface="Montserrat"/>
              </a:rPr>
              <a:t>competitividad</a:t>
            </a:r>
            <a:r>
              <a:rPr lang="es-ES" sz="1000" b="1" spc="23">
                <a:solidFill>
                  <a:schemeClr val="bg1"/>
                </a:solidFill>
                <a:cs typeface="Montserrat"/>
              </a:rPr>
              <a:t> </a:t>
            </a:r>
            <a:r>
              <a:rPr lang="es-ES" sz="1000" b="1">
                <a:solidFill>
                  <a:schemeClr val="bg1"/>
                </a:solidFill>
                <a:cs typeface="Montserrat"/>
              </a:rPr>
              <a:t>del</a:t>
            </a:r>
            <a:r>
              <a:rPr lang="es-ES" sz="1000" b="1" spc="23">
                <a:solidFill>
                  <a:schemeClr val="bg1"/>
                </a:solidFill>
                <a:cs typeface="Montserrat"/>
              </a:rPr>
              <a:t> </a:t>
            </a:r>
            <a:r>
              <a:rPr lang="es-ES" sz="1000" b="1" spc="-10">
                <a:solidFill>
                  <a:schemeClr val="bg1"/>
                </a:solidFill>
                <a:cs typeface="Montserrat"/>
              </a:rPr>
              <a:t>país </a:t>
            </a:r>
            <a:r>
              <a:rPr lang="es-ES" sz="1000" b="1">
                <a:solidFill>
                  <a:schemeClr val="bg1"/>
                </a:solidFill>
                <a:cs typeface="Montserrat"/>
              </a:rPr>
              <a:t>promoviendo</a:t>
            </a:r>
            <a:r>
              <a:rPr lang="es-ES" sz="1000" b="1" spc="15">
                <a:solidFill>
                  <a:schemeClr val="bg1"/>
                </a:solidFill>
                <a:cs typeface="Montserrat"/>
              </a:rPr>
              <a:t> </a:t>
            </a:r>
            <a:r>
              <a:rPr lang="es-ES" sz="1000" b="1">
                <a:solidFill>
                  <a:schemeClr val="bg1"/>
                </a:solidFill>
                <a:cs typeface="Montserrat"/>
              </a:rPr>
              <a:t>la</a:t>
            </a:r>
            <a:r>
              <a:rPr lang="es-ES" sz="1000" b="1" spc="18">
                <a:solidFill>
                  <a:schemeClr val="bg1"/>
                </a:solidFill>
                <a:cs typeface="Montserrat"/>
              </a:rPr>
              <a:t> </a:t>
            </a:r>
            <a:r>
              <a:rPr lang="es-ES" sz="1000" b="1" spc="-5">
                <a:solidFill>
                  <a:schemeClr val="bg1"/>
                </a:solidFill>
                <a:cs typeface="Montserrat"/>
              </a:rPr>
              <a:t>generación </a:t>
            </a:r>
            <a:r>
              <a:rPr lang="es-ES" sz="1000" b="1">
                <a:solidFill>
                  <a:schemeClr val="bg1"/>
                </a:solidFill>
                <a:cs typeface="Montserrat"/>
              </a:rPr>
              <a:t>de</a:t>
            </a:r>
            <a:r>
              <a:rPr lang="es-ES" sz="1000" b="1" spc="3">
                <a:solidFill>
                  <a:schemeClr val="bg1"/>
                </a:solidFill>
                <a:cs typeface="Montserrat"/>
              </a:rPr>
              <a:t> </a:t>
            </a:r>
            <a:r>
              <a:rPr lang="es-ES" sz="1000" b="1">
                <a:solidFill>
                  <a:schemeClr val="bg1"/>
                </a:solidFill>
                <a:cs typeface="Montserrat"/>
              </a:rPr>
              <a:t>valor</a:t>
            </a:r>
            <a:r>
              <a:rPr lang="es-ES" sz="1000" b="1" spc="5">
                <a:solidFill>
                  <a:schemeClr val="bg1"/>
                </a:solidFill>
                <a:cs typeface="Montserrat"/>
              </a:rPr>
              <a:t> </a:t>
            </a:r>
            <a:r>
              <a:rPr lang="es-ES" sz="1000" b="1">
                <a:solidFill>
                  <a:schemeClr val="bg1"/>
                </a:solidFill>
                <a:cs typeface="Montserrat"/>
              </a:rPr>
              <a:t>público</a:t>
            </a:r>
            <a:r>
              <a:rPr lang="es-ES" sz="1000" b="1" spc="5">
                <a:solidFill>
                  <a:schemeClr val="bg1"/>
                </a:solidFill>
                <a:cs typeface="Montserrat"/>
              </a:rPr>
              <a:t> </a:t>
            </a:r>
            <a:r>
              <a:rPr lang="es-ES" sz="1000" b="1">
                <a:solidFill>
                  <a:schemeClr val="bg1"/>
                </a:solidFill>
                <a:cs typeface="Montserrat"/>
              </a:rPr>
              <a:t>a</a:t>
            </a:r>
            <a:r>
              <a:rPr lang="es-ES" sz="1000" b="1" spc="3">
                <a:solidFill>
                  <a:schemeClr val="bg1"/>
                </a:solidFill>
                <a:cs typeface="Montserrat"/>
              </a:rPr>
              <a:t> </a:t>
            </a:r>
            <a:r>
              <a:rPr lang="es-ES" sz="1000" b="1">
                <a:solidFill>
                  <a:schemeClr val="bg1"/>
                </a:solidFill>
                <a:cs typeface="Montserrat"/>
              </a:rPr>
              <a:t>través</a:t>
            </a:r>
            <a:r>
              <a:rPr lang="es-ES" sz="1000" b="1" spc="5">
                <a:solidFill>
                  <a:schemeClr val="bg1"/>
                </a:solidFill>
                <a:cs typeface="Montserrat"/>
              </a:rPr>
              <a:t> </a:t>
            </a:r>
            <a:r>
              <a:rPr lang="es-ES" sz="1000" b="1" spc="-13">
                <a:solidFill>
                  <a:schemeClr val="bg1"/>
                </a:solidFill>
                <a:cs typeface="Montserrat"/>
              </a:rPr>
              <a:t>de </a:t>
            </a:r>
            <a:r>
              <a:rPr lang="es-ES" sz="1000" b="1">
                <a:solidFill>
                  <a:schemeClr val="bg1"/>
                </a:solidFill>
                <a:cs typeface="Montserrat"/>
              </a:rPr>
              <a:t>la</a:t>
            </a:r>
            <a:r>
              <a:rPr lang="es-ES" sz="1000" b="1" spc="18">
                <a:solidFill>
                  <a:schemeClr val="bg1"/>
                </a:solidFill>
                <a:cs typeface="Montserrat"/>
              </a:rPr>
              <a:t> </a:t>
            </a:r>
            <a:r>
              <a:rPr lang="es-ES" sz="1000" b="1">
                <a:solidFill>
                  <a:schemeClr val="bg1"/>
                </a:solidFill>
                <a:cs typeface="Montserrat"/>
              </a:rPr>
              <a:t>transformación</a:t>
            </a:r>
            <a:r>
              <a:rPr lang="es-ES" sz="1000" b="1" spc="18">
                <a:solidFill>
                  <a:schemeClr val="bg1"/>
                </a:solidFill>
                <a:cs typeface="Montserrat"/>
              </a:rPr>
              <a:t> </a:t>
            </a:r>
            <a:r>
              <a:rPr lang="es-ES" sz="1000" b="1">
                <a:solidFill>
                  <a:schemeClr val="bg1"/>
                </a:solidFill>
                <a:cs typeface="Montserrat"/>
              </a:rPr>
              <a:t>digital</a:t>
            </a:r>
            <a:r>
              <a:rPr lang="es-ES" sz="1000" b="1" spc="20">
                <a:solidFill>
                  <a:schemeClr val="bg1"/>
                </a:solidFill>
                <a:cs typeface="Montserrat"/>
              </a:rPr>
              <a:t> </a:t>
            </a:r>
            <a:r>
              <a:rPr lang="es-ES" sz="1000" b="1" spc="-13">
                <a:solidFill>
                  <a:schemeClr val="bg1"/>
                </a:solidFill>
                <a:cs typeface="Montserrat"/>
              </a:rPr>
              <a:t>del </a:t>
            </a:r>
            <a:r>
              <a:rPr lang="es-ES" sz="1000" b="1" spc="-5">
                <a:solidFill>
                  <a:schemeClr val="bg1"/>
                </a:solidFill>
                <a:cs typeface="Montserrat"/>
              </a:rPr>
              <a:t>Estado</a:t>
            </a:r>
            <a:endParaRPr lang="es-ES" sz="1000">
              <a:solidFill>
                <a:schemeClr val="bg1"/>
              </a:solidFill>
              <a:cs typeface="Montserrat"/>
            </a:endParaRPr>
          </a:p>
        </p:txBody>
      </p:sp>
      <p:cxnSp>
        <p:nvCxnSpPr>
          <p:cNvPr id="9" name="Conector recto de flecha 8">
            <a:extLst>
              <a:ext uri="{FF2B5EF4-FFF2-40B4-BE49-F238E27FC236}">
                <a16:creationId xmlns:a16="http://schemas.microsoft.com/office/drawing/2014/main" id="{BE118CAB-4BB2-2080-39B8-B90B036D3DD1}"/>
              </a:ext>
            </a:extLst>
          </p:cNvPr>
          <p:cNvCxnSpPr>
            <a:cxnSpLocks/>
          </p:cNvCxnSpPr>
          <p:nvPr/>
        </p:nvCxnSpPr>
        <p:spPr>
          <a:xfrm>
            <a:off x="8293901" y="1260727"/>
            <a:ext cx="110573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6E13B3A0-71C0-42EF-6EE1-3A6629DDEA84}"/>
              </a:ext>
            </a:extLst>
          </p:cNvPr>
          <p:cNvSpPr txBox="1"/>
          <p:nvPr/>
        </p:nvSpPr>
        <p:spPr>
          <a:xfrm>
            <a:off x="9426853" y="912227"/>
            <a:ext cx="2661152" cy="175432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CO"/>
              <a:t>*Se aplica a las entidades de la rama ejecutiva y a los demás por colaboración armónica. Art 209 de la C.P</a:t>
            </a:r>
          </a:p>
        </p:txBody>
      </p:sp>
      <p:sp>
        <p:nvSpPr>
          <p:cNvPr id="5" name="Título 1">
            <a:extLst>
              <a:ext uri="{FF2B5EF4-FFF2-40B4-BE49-F238E27FC236}">
                <a16:creationId xmlns:a16="http://schemas.microsoft.com/office/drawing/2014/main" id="{9619A621-A2BB-04D5-C8E4-556EA4F8B56A}"/>
              </a:ext>
            </a:extLst>
          </p:cNvPr>
          <p:cNvSpPr>
            <a:spLocks noGrp="1"/>
          </p:cNvSpPr>
          <p:nvPr>
            <p:ph type="ctrTitle"/>
          </p:nvPr>
        </p:nvSpPr>
        <p:spPr>
          <a:xfrm>
            <a:off x="1364226" y="-22393"/>
            <a:ext cx="8898194" cy="814440"/>
          </a:xfrm>
        </p:spPr>
        <p:txBody>
          <a:bodyPr>
            <a:normAutofit/>
          </a:bodyPr>
          <a:lstStyle/>
          <a:p>
            <a:r>
              <a:rPr lang="es-CO" sz="3200" b="1">
                <a:cs typeface="Helvetica"/>
              </a:rPr>
              <a:t>¿Cómo se transforma el control fiscal? </a:t>
            </a:r>
          </a:p>
        </p:txBody>
      </p:sp>
      <p:cxnSp>
        <p:nvCxnSpPr>
          <p:cNvPr id="2" name="Conector: angular 1">
            <a:extLst>
              <a:ext uri="{FF2B5EF4-FFF2-40B4-BE49-F238E27FC236}">
                <a16:creationId xmlns:a16="http://schemas.microsoft.com/office/drawing/2014/main" id="{A5C45A57-238F-59F5-6994-C9B03940766A}"/>
              </a:ext>
            </a:extLst>
          </p:cNvPr>
          <p:cNvCxnSpPr/>
          <p:nvPr/>
        </p:nvCxnSpPr>
        <p:spPr>
          <a:xfrm>
            <a:off x="4853693" y="5279622"/>
            <a:ext cx="5155720" cy="679999"/>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Conector: angular 11">
            <a:extLst>
              <a:ext uri="{FF2B5EF4-FFF2-40B4-BE49-F238E27FC236}">
                <a16:creationId xmlns:a16="http://schemas.microsoft.com/office/drawing/2014/main" id="{40D34D74-DD9C-1918-0C8F-D49B425E08B2}"/>
              </a:ext>
            </a:extLst>
          </p:cNvPr>
          <p:cNvCxnSpPr/>
          <p:nvPr/>
        </p:nvCxnSpPr>
        <p:spPr>
          <a:xfrm flipV="1">
            <a:off x="4776159" y="3411747"/>
            <a:ext cx="5141342" cy="1170316"/>
          </a:xfrm>
          <a:prstGeom prst="bentConnector3">
            <a:avLst/>
          </a:prstGeom>
          <a:ln w="28575">
            <a:solidFill>
              <a:srgbClr val="E8A04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1648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esquinas redondeadas 2">
            <a:extLst>
              <a:ext uri="{FF2B5EF4-FFF2-40B4-BE49-F238E27FC236}">
                <a16:creationId xmlns:a16="http://schemas.microsoft.com/office/drawing/2014/main" id="{2C7493C1-2097-4FB4-69A0-DE4CF45AE250}"/>
              </a:ext>
            </a:extLst>
          </p:cNvPr>
          <p:cNvSpPr/>
          <p:nvPr/>
        </p:nvSpPr>
        <p:spPr>
          <a:xfrm>
            <a:off x="1997263" y="172546"/>
            <a:ext cx="9024899" cy="96419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4AE9F65C-3340-B6EC-C4DA-C94E13116931}"/>
              </a:ext>
            </a:extLst>
          </p:cNvPr>
          <p:cNvSpPr txBox="1"/>
          <p:nvPr/>
        </p:nvSpPr>
        <p:spPr>
          <a:xfrm>
            <a:off x="2314429" y="396561"/>
            <a:ext cx="8351060" cy="553998"/>
          </a:xfrm>
          <a:prstGeom prst="rect">
            <a:avLst/>
          </a:prstGeom>
          <a:noFill/>
        </p:spPr>
        <p:txBody>
          <a:bodyPr wrap="square" lIns="91440" tIns="45720" rIns="91440" bIns="45720" rtlCol="0" anchor="t">
            <a:spAutoFit/>
          </a:bodyPr>
          <a:lstStyle/>
          <a:p>
            <a:pPr algn="ctr"/>
            <a:r>
              <a:rPr lang="es-CO" sz="3000" b="1">
                <a:solidFill>
                  <a:schemeClr val="bg1"/>
                </a:solidFill>
              </a:rPr>
              <a:t>Transformación Digital con las Contralorías </a:t>
            </a:r>
            <a:endParaRPr lang="es-ES" sz="3000" b="1">
              <a:solidFill>
                <a:schemeClr val="bg1"/>
              </a:solidFill>
              <a:cs typeface="Helvetica"/>
            </a:endParaRPr>
          </a:p>
        </p:txBody>
      </p:sp>
      <p:pic>
        <p:nvPicPr>
          <p:cNvPr id="184" name="Imagen 183" descr="Icono&#10;&#10;Descripción generada automáticamente">
            <a:extLst>
              <a:ext uri="{FF2B5EF4-FFF2-40B4-BE49-F238E27FC236}">
                <a16:creationId xmlns:a16="http://schemas.microsoft.com/office/drawing/2014/main" id="{1C0CD379-72F9-C37D-FF4F-FD8C70DFEF36}"/>
              </a:ext>
            </a:extLst>
          </p:cNvPr>
          <p:cNvPicPr>
            <a:picLocks noChangeAspect="1"/>
          </p:cNvPicPr>
          <p:nvPr/>
        </p:nvPicPr>
        <p:blipFill>
          <a:blip r:embed="rId2"/>
          <a:stretch>
            <a:fillRect/>
          </a:stretch>
        </p:blipFill>
        <p:spPr>
          <a:xfrm>
            <a:off x="2081981" y="1384594"/>
            <a:ext cx="8224682" cy="5170359"/>
          </a:xfrm>
          <a:prstGeom prst="rect">
            <a:avLst/>
          </a:prstGeom>
        </p:spPr>
      </p:pic>
      <p:sp>
        <p:nvSpPr>
          <p:cNvPr id="204" name="CuadroTexto 203">
            <a:extLst>
              <a:ext uri="{FF2B5EF4-FFF2-40B4-BE49-F238E27FC236}">
                <a16:creationId xmlns:a16="http://schemas.microsoft.com/office/drawing/2014/main" id="{4581112C-CF68-61D1-A1E9-3AF39B230AAC}"/>
              </a:ext>
            </a:extLst>
          </p:cNvPr>
          <p:cNvSpPr txBox="1"/>
          <p:nvPr/>
        </p:nvSpPr>
        <p:spPr>
          <a:xfrm>
            <a:off x="3453580" y="1732935"/>
            <a:ext cx="2458064" cy="43261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s-ES"/>
          </a:p>
        </p:txBody>
      </p:sp>
      <p:sp>
        <p:nvSpPr>
          <p:cNvPr id="206" name="CuadroTexto 205">
            <a:extLst>
              <a:ext uri="{FF2B5EF4-FFF2-40B4-BE49-F238E27FC236}">
                <a16:creationId xmlns:a16="http://schemas.microsoft.com/office/drawing/2014/main" id="{3A4988D4-0D61-88DE-28E0-2918ED6FE1D2}"/>
              </a:ext>
            </a:extLst>
          </p:cNvPr>
          <p:cNvSpPr txBox="1"/>
          <p:nvPr/>
        </p:nvSpPr>
        <p:spPr>
          <a:xfrm>
            <a:off x="3564193" y="1855838"/>
            <a:ext cx="21041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400">
                <a:solidFill>
                  <a:srgbClr val="000000"/>
                </a:solidFill>
                <a:latin typeface="Calibri"/>
                <a:ea typeface="Arial"/>
                <a:cs typeface="Arial"/>
              </a:rPr>
              <a:t>Vinculación de Servicios Ciudadanos Digitales​</a:t>
            </a:r>
            <a:endParaRPr lang="es-ES" sz="1400">
              <a:solidFill>
                <a:srgbClr val="000000"/>
              </a:solidFill>
              <a:cs typeface="Helvetica"/>
            </a:endParaRPr>
          </a:p>
        </p:txBody>
      </p:sp>
      <p:sp>
        <p:nvSpPr>
          <p:cNvPr id="267" name="CuadroTexto 266">
            <a:extLst>
              <a:ext uri="{FF2B5EF4-FFF2-40B4-BE49-F238E27FC236}">
                <a16:creationId xmlns:a16="http://schemas.microsoft.com/office/drawing/2014/main" id="{828D6A6E-213C-5AD6-D63F-34948CCD3643}"/>
              </a:ext>
            </a:extLst>
          </p:cNvPr>
          <p:cNvSpPr txBox="1"/>
          <p:nvPr/>
        </p:nvSpPr>
        <p:spPr>
          <a:xfrm>
            <a:off x="3527321" y="3490450"/>
            <a:ext cx="243594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300" b="1">
                <a:solidFill>
                  <a:srgbClr val="000000"/>
                </a:solidFill>
                <a:latin typeface="Calibri"/>
                <a:ea typeface="Arial"/>
                <a:cs typeface="Calibri"/>
              </a:rPr>
              <a:t>Incrementar el uso y aprovecham</a:t>
            </a:r>
            <a:r>
              <a:rPr lang="es-ES" sz="1100" b="1">
                <a:solidFill>
                  <a:srgbClr val="000000"/>
                </a:solidFill>
                <a:latin typeface="Calibri"/>
                <a:ea typeface="Arial"/>
                <a:cs typeface="Calibri"/>
              </a:rPr>
              <a:t>iento de las sedes electrónicas </a:t>
            </a:r>
            <a:r>
              <a:rPr lang="es-ES" sz="1100">
                <a:solidFill>
                  <a:srgbClr val="000000"/>
                </a:solidFill>
                <a:latin typeface="Calibri"/>
                <a:ea typeface="Arial"/>
                <a:cs typeface="Calibri"/>
              </a:rPr>
              <a:t>y herramientas de trabajo colaborativo en las Contralorías.</a:t>
            </a:r>
            <a:endParaRPr lang="es-ES"/>
          </a:p>
        </p:txBody>
      </p:sp>
      <p:sp>
        <p:nvSpPr>
          <p:cNvPr id="268" name="CuadroTexto 267">
            <a:extLst>
              <a:ext uri="{FF2B5EF4-FFF2-40B4-BE49-F238E27FC236}">
                <a16:creationId xmlns:a16="http://schemas.microsoft.com/office/drawing/2014/main" id="{034C800D-53A7-73E6-6AB6-4C535C32AA89}"/>
              </a:ext>
            </a:extLst>
          </p:cNvPr>
          <p:cNvSpPr txBox="1"/>
          <p:nvPr/>
        </p:nvSpPr>
        <p:spPr>
          <a:xfrm>
            <a:off x="3478159" y="5456901"/>
            <a:ext cx="243594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300" b="1">
                <a:solidFill>
                  <a:srgbClr val="000000"/>
                </a:solidFill>
                <a:latin typeface="Calibri"/>
                <a:ea typeface="Arial"/>
                <a:cs typeface="Calibri"/>
              </a:rPr>
              <a:t>Apertura + uso de datos</a:t>
            </a:r>
            <a:r>
              <a:rPr lang="es-ES" sz="1100">
                <a:solidFill>
                  <a:srgbClr val="000000"/>
                </a:solidFill>
                <a:latin typeface="Calibri"/>
                <a:ea typeface="Arial"/>
                <a:cs typeface="Calibri"/>
              </a:rPr>
              <a:t> en Portal Nacional de Datos Abiertos</a:t>
            </a:r>
            <a:endParaRPr lang="es-ES"/>
          </a:p>
        </p:txBody>
      </p:sp>
      <p:sp>
        <p:nvSpPr>
          <p:cNvPr id="269" name="CuadroTexto 268">
            <a:extLst>
              <a:ext uri="{FF2B5EF4-FFF2-40B4-BE49-F238E27FC236}">
                <a16:creationId xmlns:a16="http://schemas.microsoft.com/office/drawing/2014/main" id="{9673A898-895D-4B33-CB99-6BBA9D5838A6}"/>
              </a:ext>
            </a:extLst>
          </p:cNvPr>
          <p:cNvSpPr txBox="1"/>
          <p:nvPr/>
        </p:nvSpPr>
        <p:spPr>
          <a:xfrm>
            <a:off x="7656869" y="1757514"/>
            <a:ext cx="2104104"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100" b="1">
                <a:solidFill>
                  <a:srgbClr val="000000"/>
                </a:solidFill>
                <a:latin typeface="Calibri"/>
                <a:cs typeface="Calibri"/>
              </a:rPr>
              <a:t>S</a:t>
            </a:r>
            <a:r>
              <a:rPr lang="es-ES" sz="1200" b="1">
                <a:solidFill>
                  <a:srgbClr val="000000"/>
                </a:solidFill>
                <a:latin typeface="Calibri"/>
                <a:cs typeface="Calibri"/>
              </a:rPr>
              <a:t>uministrar sedes electrónicas</a:t>
            </a:r>
            <a:r>
              <a:rPr lang="es-ES" sz="1200">
                <a:solidFill>
                  <a:srgbClr val="000000"/>
                </a:solidFill>
                <a:latin typeface="Calibri"/>
                <a:cs typeface="Calibri"/>
              </a:rPr>
              <a:t> a</a:t>
            </a:r>
            <a:r>
              <a:rPr lang="es-ES" sz="1100">
                <a:solidFill>
                  <a:srgbClr val="000000"/>
                </a:solidFill>
                <a:latin typeface="Calibri"/>
                <a:cs typeface="Calibri"/>
              </a:rPr>
              <a:t> las contralorías que lo requieran</a:t>
            </a:r>
            <a:endParaRPr lang="es-ES"/>
          </a:p>
        </p:txBody>
      </p:sp>
      <p:sp>
        <p:nvSpPr>
          <p:cNvPr id="270" name="CuadroTexto 269">
            <a:extLst>
              <a:ext uri="{FF2B5EF4-FFF2-40B4-BE49-F238E27FC236}">
                <a16:creationId xmlns:a16="http://schemas.microsoft.com/office/drawing/2014/main" id="{DEB19394-67B6-3A5C-592E-2D89451FAB51}"/>
              </a:ext>
            </a:extLst>
          </p:cNvPr>
          <p:cNvSpPr txBox="1"/>
          <p:nvPr/>
        </p:nvSpPr>
        <p:spPr>
          <a:xfrm>
            <a:off x="7546257" y="3392127"/>
            <a:ext cx="2644877" cy="10310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300" b="1">
                <a:solidFill>
                  <a:srgbClr val="000000"/>
                </a:solidFill>
                <a:latin typeface="Calibri"/>
                <a:ea typeface="Arial"/>
                <a:cs typeface="Calibri"/>
              </a:rPr>
              <a:t>Apoyo en divulgación de convocatorias en sedes electrónicas y en Urna de Cristal</a:t>
            </a:r>
            <a:r>
              <a:rPr lang="es-ES" sz="1300">
                <a:solidFill>
                  <a:srgbClr val="000000"/>
                </a:solidFill>
                <a:latin typeface="Calibri"/>
                <a:ea typeface="Arial"/>
                <a:cs typeface="Calibri"/>
              </a:rPr>
              <a:t> </a:t>
            </a:r>
            <a:r>
              <a:rPr lang="es-ES" sz="1100">
                <a:solidFill>
                  <a:srgbClr val="000000"/>
                </a:solidFill>
                <a:latin typeface="Calibri"/>
                <a:ea typeface="Arial"/>
                <a:cs typeface="Calibri"/>
              </a:rPr>
              <a:t>(segmentadas por departamento, municipio, entidad, región). </a:t>
            </a:r>
            <a:endParaRPr lang="es-ES"/>
          </a:p>
        </p:txBody>
      </p:sp>
      <p:sp>
        <p:nvSpPr>
          <p:cNvPr id="271" name="CuadroTexto 270">
            <a:extLst>
              <a:ext uri="{FF2B5EF4-FFF2-40B4-BE49-F238E27FC236}">
                <a16:creationId xmlns:a16="http://schemas.microsoft.com/office/drawing/2014/main" id="{728C5F13-F151-67CE-70C4-F19DA6D7BA81}"/>
              </a:ext>
            </a:extLst>
          </p:cNvPr>
          <p:cNvSpPr txBox="1"/>
          <p:nvPr/>
        </p:nvSpPr>
        <p:spPr>
          <a:xfrm>
            <a:off x="7583126" y="5420029"/>
            <a:ext cx="2435942"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300" b="1">
                <a:solidFill>
                  <a:srgbClr val="000000"/>
                </a:solidFill>
                <a:latin typeface="Calibri"/>
                <a:ea typeface="Arial"/>
                <a:cs typeface="Calibri"/>
              </a:rPr>
              <a:t>Fortalecimiento de Capacidades Digitales</a:t>
            </a:r>
            <a:r>
              <a:rPr lang="es-ES" sz="1100">
                <a:solidFill>
                  <a:srgbClr val="000000"/>
                </a:solidFill>
                <a:latin typeface="Calibri"/>
                <a:ea typeface="Arial"/>
                <a:cs typeface="Calibri"/>
              </a:rPr>
              <a:t> (Cursos de GD y PGD)</a:t>
            </a:r>
            <a:endParaRPr lang="es-ES"/>
          </a:p>
        </p:txBody>
      </p:sp>
      <p:pic>
        <p:nvPicPr>
          <p:cNvPr id="274" name="Imagen 273" descr="Icono&#10;&#10;Descripción generada automáticamente">
            <a:extLst>
              <a:ext uri="{FF2B5EF4-FFF2-40B4-BE49-F238E27FC236}">
                <a16:creationId xmlns:a16="http://schemas.microsoft.com/office/drawing/2014/main" id="{111E59C6-1BD7-997B-E53B-7E776C1E273E}"/>
              </a:ext>
            </a:extLst>
          </p:cNvPr>
          <p:cNvPicPr>
            <a:picLocks noChangeAspect="1"/>
          </p:cNvPicPr>
          <p:nvPr/>
        </p:nvPicPr>
        <p:blipFill>
          <a:blip r:embed="rId3"/>
          <a:stretch>
            <a:fillRect/>
          </a:stretch>
        </p:blipFill>
        <p:spPr>
          <a:xfrm>
            <a:off x="2514601" y="1735547"/>
            <a:ext cx="710381" cy="707616"/>
          </a:xfrm>
          <a:prstGeom prst="rect">
            <a:avLst/>
          </a:prstGeom>
        </p:spPr>
      </p:pic>
      <p:pic>
        <p:nvPicPr>
          <p:cNvPr id="276" name="Imagen 275" descr="Icono&#10;&#10;Descripción generada automáticamente">
            <a:extLst>
              <a:ext uri="{FF2B5EF4-FFF2-40B4-BE49-F238E27FC236}">
                <a16:creationId xmlns:a16="http://schemas.microsoft.com/office/drawing/2014/main" id="{6B864E57-2D6D-775B-6B21-FCAF7E2E369F}"/>
              </a:ext>
            </a:extLst>
          </p:cNvPr>
          <p:cNvPicPr>
            <a:picLocks noChangeAspect="1"/>
          </p:cNvPicPr>
          <p:nvPr/>
        </p:nvPicPr>
        <p:blipFill>
          <a:blip r:embed="rId4"/>
          <a:stretch>
            <a:fillRect/>
          </a:stretch>
        </p:blipFill>
        <p:spPr>
          <a:xfrm>
            <a:off x="2444085" y="5215398"/>
            <a:ext cx="908767" cy="827139"/>
          </a:xfrm>
          <a:prstGeom prst="rect">
            <a:avLst/>
          </a:prstGeom>
        </p:spPr>
      </p:pic>
      <p:pic>
        <p:nvPicPr>
          <p:cNvPr id="277" name="Imagen 276" descr="Icono&#10;&#10;Descripción generada automáticamente">
            <a:extLst>
              <a:ext uri="{FF2B5EF4-FFF2-40B4-BE49-F238E27FC236}">
                <a16:creationId xmlns:a16="http://schemas.microsoft.com/office/drawing/2014/main" id="{E2ADE3B8-1EC7-9C53-4DA2-720848E67D26}"/>
              </a:ext>
            </a:extLst>
          </p:cNvPr>
          <p:cNvPicPr>
            <a:picLocks noChangeAspect="1"/>
          </p:cNvPicPr>
          <p:nvPr/>
        </p:nvPicPr>
        <p:blipFill>
          <a:blip r:embed="rId5"/>
          <a:stretch>
            <a:fillRect/>
          </a:stretch>
        </p:blipFill>
        <p:spPr>
          <a:xfrm>
            <a:off x="6590379" y="3484921"/>
            <a:ext cx="781050" cy="723900"/>
          </a:xfrm>
          <a:prstGeom prst="rect">
            <a:avLst/>
          </a:prstGeom>
        </p:spPr>
      </p:pic>
      <p:pic>
        <p:nvPicPr>
          <p:cNvPr id="280" name="Imagen 279" descr="Icono&#10;&#10;Descripción generada automáticamente">
            <a:extLst>
              <a:ext uri="{FF2B5EF4-FFF2-40B4-BE49-F238E27FC236}">
                <a16:creationId xmlns:a16="http://schemas.microsoft.com/office/drawing/2014/main" id="{D9BBE8B1-1879-CE92-54E1-F88923CDEB3E}"/>
              </a:ext>
            </a:extLst>
          </p:cNvPr>
          <p:cNvPicPr>
            <a:picLocks noChangeAspect="1"/>
          </p:cNvPicPr>
          <p:nvPr/>
        </p:nvPicPr>
        <p:blipFill>
          <a:blip r:embed="rId6"/>
          <a:stretch>
            <a:fillRect/>
          </a:stretch>
        </p:blipFill>
        <p:spPr>
          <a:xfrm>
            <a:off x="6587767" y="1769653"/>
            <a:ext cx="761693" cy="663985"/>
          </a:xfrm>
          <a:prstGeom prst="rect">
            <a:avLst/>
          </a:prstGeom>
        </p:spPr>
      </p:pic>
      <p:pic>
        <p:nvPicPr>
          <p:cNvPr id="281" name="Imagen 280" descr="Imagen que contiene firmar, monitor, computadora, computer&#10;&#10;Descripción generada automáticamente">
            <a:extLst>
              <a:ext uri="{FF2B5EF4-FFF2-40B4-BE49-F238E27FC236}">
                <a16:creationId xmlns:a16="http://schemas.microsoft.com/office/drawing/2014/main" id="{F30124DC-E1A4-594C-488C-44DE1FD717E1}"/>
              </a:ext>
            </a:extLst>
          </p:cNvPr>
          <p:cNvPicPr>
            <a:picLocks noChangeAspect="1"/>
          </p:cNvPicPr>
          <p:nvPr/>
        </p:nvPicPr>
        <p:blipFill>
          <a:blip r:embed="rId7"/>
          <a:stretch>
            <a:fillRect/>
          </a:stretch>
        </p:blipFill>
        <p:spPr>
          <a:xfrm>
            <a:off x="2546862" y="3542378"/>
            <a:ext cx="695018" cy="695018"/>
          </a:xfrm>
          <a:prstGeom prst="rect">
            <a:avLst/>
          </a:prstGeom>
        </p:spPr>
      </p:pic>
      <p:pic>
        <p:nvPicPr>
          <p:cNvPr id="282" name="Imagen 281" descr="Icono&#10;&#10;Descripción generada automáticamente">
            <a:extLst>
              <a:ext uri="{FF2B5EF4-FFF2-40B4-BE49-F238E27FC236}">
                <a16:creationId xmlns:a16="http://schemas.microsoft.com/office/drawing/2014/main" id="{D4B10850-053E-91A1-41B7-D2FBC8376082}"/>
              </a:ext>
            </a:extLst>
          </p:cNvPr>
          <p:cNvPicPr>
            <a:picLocks noChangeAspect="1"/>
          </p:cNvPicPr>
          <p:nvPr/>
        </p:nvPicPr>
        <p:blipFill>
          <a:blip r:embed="rId8"/>
          <a:stretch>
            <a:fillRect/>
          </a:stretch>
        </p:blipFill>
        <p:spPr>
          <a:xfrm>
            <a:off x="6637850" y="5327548"/>
            <a:ext cx="686108" cy="676583"/>
          </a:xfrm>
          <a:prstGeom prst="rect">
            <a:avLst/>
          </a:prstGeom>
        </p:spPr>
      </p:pic>
    </p:spTree>
    <p:extLst>
      <p:ext uri="{BB962C8B-B14F-4D97-AF65-F5344CB8AC3E}">
        <p14:creationId xmlns:p14="http://schemas.microsoft.com/office/powerpoint/2010/main" val="3096106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esquinas redondeadas 2">
            <a:extLst>
              <a:ext uri="{FF2B5EF4-FFF2-40B4-BE49-F238E27FC236}">
                <a16:creationId xmlns:a16="http://schemas.microsoft.com/office/drawing/2014/main" id="{2C7493C1-2097-4FB4-69A0-DE4CF45AE250}"/>
              </a:ext>
            </a:extLst>
          </p:cNvPr>
          <p:cNvSpPr/>
          <p:nvPr/>
        </p:nvSpPr>
        <p:spPr>
          <a:xfrm>
            <a:off x="1997263" y="172546"/>
            <a:ext cx="9024899" cy="96419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4AE9F65C-3340-B6EC-C4DA-C94E13116931}"/>
              </a:ext>
            </a:extLst>
          </p:cNvPr>
          <p:cNvSpPr txBox="1"/>
          <p:nvPr/>
        </p:nvSpPr>
        <p:spPr>
          <a:xfrm>
            <a:off x="2084392" y="224033"/>
            <a:ext cx="8854266" cy="1015663"/>
          </a:xfrm>
          <a:prstGeom prst="rect">
            <a:avLst/>
          </a:prstGeom>
          <a:noFill/>
        </p:spPr>
        <p:txBody>
          <a:bodyPr wrap="square" lIns="91440" tIns="45720" rIns="91440" bIns="45720" rtlCol="0" anchor="t">
            <a:spAutoFit/>
          </a:bodyPr>
          <a:lstStyle/>
          <a:p>
            <a:pPr algn="ctr"/>
            <a:r>
              <a:rPr lang="es-CO" sz="3000" b="1">
                <a:solidFill>
                  <a:schemeClr val="bg1"/>
                </a:solidFill>
              </a:rPr>
              <a:t>Las cifras de transformación digital de Contralorías </a:t>
            </a:r>
            <a:endParaRPr lang="es-ES" sz="3000" b="1">
              <a:solidFill>
                <a:schemeClr val="bg1"/>
              </a:solidFill>
              <a:cs typeface="Helvetica"/>
            </a:endParaRPr>
          </a:p>
        </p:txBody>
      </p:sp>
      <p:pic>
        <p:nvPicPr>
          <p:cNvPr id="2" name="Imagen 1" descr="Mapa&#10;&#10;Descripción generada automáticamente">
            <a:extLst>
              <a:ext uri="{FF2B5EF4-FFF2-40B4-BE49-F238E27FC236}">
                <a16:creationId xmlns:a16="http://schemas.microsoft.com/office/drawing/2014/main" id="{046B6DBF-E298-56E9-9CD9-7E15FD5F1796}"/>
              </a:ext>
            </a:extLst>
          </p:cNvPr>
          <p:cNvPicPr>
            <a:picLocks noChangeAspect="1"/>
          </p:cNvPicPr>
          <p:nvPr/>
        </p:nvPicPr>
        <p:blipFill>
          <a:blip r:embed="rId2"/>
          <a:stretch>
            <a:fillRect/>
          </a:stretch>
        </p:blipFill>
        <p:spPr>
          <a:xfrm>
            <a:off x="8411496" y="1245610"/>
            <a:ext cx="4401834" cy="5231782"/>
          </a:xfrm>
          <a:prstGeom prst="rect">
            <a:avLst/>
          </a:prstGeom>
        </p:spPr>
      </p:pic>
      <p:sp>
        <p:nvSpPr>
          <p:cNvPr id="6" name="CuadroTexto 5">
            <a:extLst>
              <a:ext uri="{FF2B5EF4-FFF2-40B4-BE49-F238E27FC236}">
                <a16:creationId xmlns:a16="http://schemas.microsoft.com/office/drawing/2014/main" id="{1C2D38B6-DC33-B832-A6FC-F066CDAC0322}"/>
              </a:ext>
            </a:extLst>
          </p:cNvPr>
          <p:cNvSpPr txBox="1"/>
          <p:nvPr/>
        </p:nvSpPr>
        <p:spPr>
          <a:xfrm>
            <a:off x="5819466" y="1437967"/>
            <a:ext cx="280465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a:solidFill>
                  <a:schemeClr val="accent4">
                    <a:lumMod val="60000"/>
                    <a:lumOff val="40000"/>
                  </a:schemeClr>
                </a:solidFill>
                <a:cs typeface="Helvetica"/>
              </a:rPr>
              <a:t>41</a:t>
            </a:r>
          </a:p>
          <a:p>
            <a:pPr algn="ctr"/>
            <a:r>
              <a:rPr lang="es-ES" sz="1400">
                <a:cs typeface="Helvetica"/>
              </a:rPr>
              <a:t>Con usuario activo en el</a:t>
            </a:r>
          </a:p>
          <a:p>
            <a:pPr algn="ctr"/>
            <a:r>
              <a:rPr lang="es-ES" sz="1400">
                <a:cs typeface="Helvetica"/>
              </a:rPr>
              <a:t>portal de datos</a:t>
            </a:r>
          </a:p>
        </p:txBody>
      </p:sp>
      <p:sp>
        <p:nvSpPr>
          <p:cNvPr id="7" name="CuadroTexto 6">
            <a:extLst>
              <a:ext uri="{FF2B5EF4-FFF2-40B4-BE49-F238E27FC236}">
                <a16:creationId xmlns:a16="http://schemas.microsoft.com/office/drawing/2014/main" id="{6477C5AB-6EDF-0DC9-06E8-C19FC98BBFF2}"/>
              </a:ext>
            </a:extLst>
          </p:cNvPr>
          <p:cNvSpPr txBox="1"/>
          <p:nvPr/>
        </p:nvSpPr>
        <p:spPr>
          <a:xfrm>
            <a:off x="5819466" y="3023418"/>
            <a:ext cx="2804650"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a:solidFill>
                  <a:srgbClr val="C00000"/>
                </a:solidFill>
                <a:cs typeface="Helvetica"/>
              </a:rPr>
              <a:t>9</a:t>
            </a:r>
          </a:p>
          <a:p>
            <a:pPr algn="ctr"/>
            <a:r>
              <a:rPr lang="es-ES" sz="1400">
                <a:cs typeface="Helvetica"/>
              </a:rPr>
              <a:t>Conjuntos de datos</a:t>
            </a:r>
          </a:p>
          <a:p>
            <a:pPr algn="ctr"/>
            <a:r>
              <a:rPr lang="es-ES" sz="1400">
                <a:cs typeface="Helvetica"/>
              </a:rPr>
              <a:t>Publicados en el portal</a:t>
            </a:r>
          </a:p>
          <a:p>
            <a:pPr algn="ctr"/>
            <a:r>
              <a:rPr lang="es-ES" sz="1400">
                <a:cs typeface="Helvetica"/>
              </a:rPr>
              <a:t>Nacional de Datos</a:t>
            </a:r>
          </a:p>
          <a:p>
            <a:pPr algn="ctr"/>
            <a:r>
              <a:rPr lang="es-ES" sz="1400">
                <a:cs typeface="Helvetica"/>
              </a:rPr>
              <a:t>Abiertos de la Contraloría</a:t>
            </a:r>
          </a:p>
          <a:p>
            <a:pPr algn="ctr"/>
            <a:r>
              <a:rPr lang="es-ES" sz="1400">
                <a:cs typeface="Helvetica"/>
              </a:rPr>
              <a:t>General de la Nación</a:t>
            </a:r>
          </a:p>
        </p:txBody>
      </p:sp>
      <p:sp>
        <p:nvSpPr>
          <p:cNvPr id="8" name="CuadroTexto 7">
            <a:extLst>
              <a:ext uri="{FF2B5EF4-FFF2-40B4-BE49-F238E27FC236}">
                <a16:creationId xmlns:a16="http://schemas.microsoft.com/office/drawing/2014/main" id="{436293A5-FDA5-BFC5-70CC-740E3B0E59CE}"/>
              </a:ext>
            </a:extLst>
          </p:cNvPr>
          <p:cNvSpPr txBox="1"/>
          <p:nvPr/>
        </p:nvSpPr>
        <p:spPr>
          <a:xfrm>
            <a:off x="4025079" y="2372031"/>
            <a:ext cx="281694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a:solidFill>
                  <a:srgbClr val="C00000"/>
                </a:solidFill>
                <a:cs typeface="Helvetica"/>
              </a:rPr>
              <a:t>67</a:t>
            </a:r>
          </a:p>
          <a:p>
            <a:pPr algn="ctr"/>
            <a:r>
              <a:rPr lang="es-ES" sz="1400">
                <a:cs typeface="Helvetica"/>
              </a:rPr>
              <a:t>Contralorías</a:t>
            </a:r>
            <a:endParaRPr lang="es-ES">
              <a:cs typeface="Helvetica"/>
            </a:endParaRPr>
          </a:p>
          <a:p>
            <a:pPr algn="ctr"/>
            <a:r>
              <a:rPr lang="es-ES" sz="1400">
                <a:cs typeface="Helvetica"/>
              </a:rPr>
              <a:t>Territoriales</a:t>
            </a:r>
          </a:p>
        </p:txBody>
      </p:sp>
      <p:sp>
        <p:nvSpPr>
          <p:cNvPr id="9" name="CuadroTexto 8">
            <a:extLst>
              <a:ext uri="{FF2B5EF4-FFF2-40B4-BE49-F238E27FC236}">
                <a16:creationId xmlns:a16="http://schemas.microsoft.com/office/drawing/2014/main" id="{00DF5C62-585C-3836-A067-0E548B419AF8}"/>
              </a:ext>
            </a:extLst>
          </p:cNvPr>
          <p:cNvSpPr txBox="1"/>
          <p:nvPr/>
        </p:nvSpPr>
        <p:spPr>
          <a:xfrm>
            <a:off x="4025079" y="4449095"/>
            <a:ext cx="280465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a:solidFill>
                  <a:srgbClr val="C00000"/>
                </a:solidFill>
                <a:cs typeface="Helvetica"/>
              </a:rPr>
              <a:t>38</a:t>
            </a:r>
            <a:endParaRPr lang="es-ES" sz="2800" b="1">
              <a:solidFill>
                <a:srgbClr val="FFD966"/>
              </a:solidFill>
              <a:cs typeface="Helvetica"/>
            </a:endParaRPr>
          </a:p>
          <a:p>
            <a:pPr algn="ctr"/>
            <a:r>
              <a:rPr lang="es-ES" sz="1400">
                <a:cs typeface="Helvetica"/>
              </a:rPr>
              <a:t>Con sedes electrónicas</a:t>
            </a:r>
          </a:p>
          <a:p>
            <a:pPr algn="ctr"/>
            <a:r>
              <a:rPr lang="es-ES" sz="1400">
                <a:cs typeface="Helvetica"/>
              </a:rPr>
              <a:t>GOV.CO/Territorial</a:t>
            </a:r>
          </a:p>
        </p:txBody>
      </p:sp>
      <p:sp>
        <p:nvSpPr>
          <p:cNvPr id="10" name="CuadroTexto 9">
            <a:extLst>
              <a:ext uri="{FF2B5EF4-FFF2-40B4-BE49-F238E27FC236}">
                <a16:creationId xmlns:a16="http://schemas.microsoft.com/office/drawing/2014/main" id="{EED24BB6-DA31-4CB3-C811-928E75B2F73C}"/>
              </a:ext>
            </a:extLst>
          </p:cNvPr>
          <p:cNvSpPr txBox="1"/>
          <p:nvPr/>
        </p:nvSpPr>
        <p:spPr>
          <a:xfrm>
            <a:off x="5819466" y="5075902"/>
            <a:ext cx="2804650"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a:solidFill>
                  <a:schemeClr val="tx2">
                    <a:lumMod val="60000"/>
                    <a:lumOff val="40000"/>
                  </a:schemeClr>
                </a:solidFill>
                <a:cs typeface="Helvetica"/>
              </a:rPr>
              <a:t>27</a:t>
            </a:r>
          </a:p>
          <a:p>
            <a:pPr algn="ctr"/>
            <a:r>
              <a:rPr lang="es-ES" sz="1400">
                <a:cs typeface="Helvetica"/>
              </a:rPr>
              <a:t>Contralorías han</a:t>
            </a:r>
          </a:p>
          <a:p>
            <a:pPr algn="ctr"/>
            <a:r>
              <a:rPr lang="es-ES" sz="1400">
                <a:cs typeface="Helvetica"/>
              </a:rPr>
              <a:t>publicado al menos un</a:t>
            </a:r>
          </a:p>
          <a:p>
            <a:pPr algn="ctr"/>
            <a:r>
              <a:rPr lang="es-ES" sz="1400">
                <a:cs typeface="Helvetica"/>
              </a:rPr>
              <a:t>conjunto de datos</a:t>
            </a:r>
          </a:p>
        </p:txBody>
      </p:sp>
      <p:sp>
        <p:nvSpPr>
          <p:cNvPr id="11" name="CuadroTexto 10">
            <a:extLst>
              <a:ext uri="{FF2B5EF4-FFF2-40B4-BE49-F238E27FC236}">
                <a16:creationId xmlns:a16="http://schemas.microsoft.com/office/drawing/2014/main" id="{30FE1FFF-D317-8832-B2E3-3C0D26BD7CE2}"/>
              </a:ext>
            </a:extLst>
          </p:cNvPr>
          <p:cNvSpPr txBox="1"/>
          <p:nvPr/>
        </p:nvSpPr>
        <p:spPr>
          <a:xfrm>
            <a:off x="2642418" y="3281515"/>
            <a:ext cx="2804650"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a:solidFill>
                  <a:schemeClr val="accent4">
                    <a:lumMod val="60000"/>
                    <a:lumOff val="40000"/>
                  </a:schemeClr>
                </a:solidFill>
                <a:cs typeface="Helvetica"/>
              </a:rPr>
              <a:t>294</a:t>
            </a:r>
          </a:p>
          <a:p>
            <a:pPr algn="ctr"/>
            <a:r>
              <a:rPr lang="es-ES" sz="1400">
                <a:cs typeface="Helvetica"/>
              </a:rPr>
              <a:t>Licencias de correo y</a:t>
            </a:r>
          </a:p>
          <a:p>
            <a:pPr algn="ctr"/>
            <a:r>
              <a:rPr lang="es-ES" sz="1400">
                <a:cs typeface="Helvetica"/>
              </a:rPr>
              <a:t>herramientas de trabajo</a:t>
            </a:r>
          </a:p>
          <a:p>
            <a:pPr algn="ctr"/>
            <a:r>
              <a:rPr lang="es-ES" sz="1400">
                <a:cs typeface="Helvetica"/>
              </a:rPr>
              <a:t>colaborativo</a:t>
            </a:r>
          </a:p>
        </p:txBody>
      </p:sp>
      <p:sp>
        <p:nvSpPr>
          <p:cNvPr id="12" name="CuadroTexto 11">
            <a:extLst>
              <a:ext uri="{FF2B5EF4-FFF2-40B4-BE49-F238E27FC236}">
                <a16:creationId xmlns:a16="http://schemas.microsoft.com/office/drawing/2014/main" id="{1755F6A5-41AF-7A25-431C-5E9F6139AC37}"/>
              </a:ext>
            </a:extLst>
          </p:cNvPr>
          <p:cNvSpPr txBox="1"/>
          <p:nvPr/>
        </p:nvSpPr>
        <p:spPr>
          <a:xfrm>
            <a:off x="228552" y="1662000"/>
            <a:ext cx="3188428" cy="1465038"/>
          </a:xfrm>
          <a:prstGeom prst="rect">
            <a:avLst/>
          </a:prstGeom>
          <a:noFill/>
        </p:spPr>
        <p:txBody>
          <a:bodyPr wrap="square" lIns="91440" tIns="45720" rIns="91440" bIns="45720" rtlCol="0" anchor="t">
            <a:spAutoFit/>
          </a:bodyPr>
          <a:lstStyle/>
          <a:p>
            <a:pPr algn="ctr"/>
            <a:r>
              <a:rPr lang="es-CO" sz="3000" b="1">
                <a:solidFill>
                  <a:schemeClr val="bg1">
                    <a:lumMod val="75000"/>
                  </a:schemeClr>
                </a:solidFill>
              </a:rPr>
              <a:t>Transformación</a:t>
            </a:r>
            <a:endParaRPr lang="es-CO" sz="3000" b="1">
              <a:solidFill>
                <a:schemeClr val="bg1">
                  <a:lumMod val="75000"/>
                </a:schemeClr>
              </a:solidFill>
              <a:cs typeface="Helvetica"/>
            </a:endParaRPr>
          </a:p>
          <a:p>
            <a:pPr algn="ctr"/>
            <a:r>
              <a:rPr lang="es-CO" sz="3000" b="1">
                <a:solidFill>
                  <a:schemeClr val="bg1">
                    <a:lumMod val="75000"/>
                  </a:schemeClr>
                </a:solidFill>
                <a:cs typeface="Helvetica"/>
              </a:rPr>
              <a:t>Digital</a:t>
            </a:r>
          </a:p>
          <a:p>
            <a:pPr algn="ctr"/>
            <a:r>
              <a:rPr lang="es-CO" sz="3000" b="1">
                <a:solidFill>
                  <a:srgbClr val="FFC000"/>
                </a:solidFill>
                <a:cs typeface="Helvetica"/>
              </a:rPr>
              <a:t>Contralorías</a:t>
            </a:r>
          </a:p>
        </p:txBody>
      </p:sp>
    </p:spTree>
    <p:extLst>
      <p:ext uri="{BB962C8B-B14F-4D97-AF65-F5344CB8AC3E}">
        <p14:creationId xmlns:p14="http://schemas.microsoft.com/office/powerpoint/2010/main" val="2055443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Forma&#10;&#10;Descripción generada automáticamente">
            <a:extLst>
              <a:ext uri="{FF2B5EF4-FFF2-40B4-BE49-F238E27FC236}">
                <a16:creationId xmlns:a16="http://schemas.microsoft.com/office/drawing/2014/main" id="{71C4CB48-DBDB-3656-DD66-C4F07EBF3B9F}"/>
              </a:ext>
            </a:extLst>
          </p:cNvPr>
          <p:cNvPicPr>
            <a:picLocks noChangeAspect="1"/>
          </p:cNvPicPr>
          <p:nvPr/>
        </p:nvPicPr>
        <p:blipFill>
          <a:blip r:embed="rId2"/>
          <a:stretch>
            <a:fillRect/>
          </a:stretch>
        </p:blipFill>
        <p:spPr>
          <a:xfrm>
            <a:off x="877530" y="2125830"/>
            <a:ext cx="5102941" cy="2827565"/>
          </a:xfrm>
          <a:prstGeom prst="rect">
            <a:avLst/>
          </a:prstGeom>
        </p:spPr>
      </p:pic>
      <p:sp>
        <p:nvSpPr>
          <p:cNvPr id="6" name="Rectángulo: esquinas redondeadas 5">
            <a:extLst>
              <a:ext uri="{FF2B5EF4-FFF2-40B4-BE49-F238E27FC236}">
                <a16:creationId xmlns:a16="http://schemas.microsoft.com/office/drawing/2014/main" id="{DCE20847-0C8F-A6CA-2C4E-282948A1A3F4}"/>
              </a:ext>
            </a:extLst>
          </p:cNvPr>
          <p:cNvSpPr/>
          <p:nvPr/>
        </p:nvSpPr>
        <p:spPr>
          <a:xfrm>
            <a:off x="1997263" y="172546"/>
            <a:ext cx="9024899" cy="96419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F3FED68D-CE5B-B982-A611-483BF2B84505}"/>
              </a:ext>
            </a:extLst>
          </p:cNvPr>
          <p:cNvSpPr>
            <a:spLocks noGrp="1"/>
          </p:cNvSpPr>
          <p:nvPr>
            <p:ph type="ctrTitle"/>
          </p:nvPr>
        </p:nvSpPr>
        <p:spPr>
          <a:xfrm>
            <a:off x="1935610" y="-96465"/>
            <a:ext cx="9144000" cy="1232311"/>
          </a:xfrm>
        </p:spPr>
        <p:txBody>
          <a:bodyPr/>
          <a:lstStyle/>
          <a:p>
            <a:r>
              <a:rPr lang="es-CO" sz="3000" b="1">
                <a:solidFill>
                  <a:schemeClr val="bg1"/>
                </a:solidFill>
                <a:cs typeface="Helvetica"/>
              </a:rPr>
              <a:t>Actividades de control fiscal frente a proyectos de transformación digital de entidades públicas</a:t>
            </a:r>
            <a:endParaRPr lang="es-ES" sz="3000" b="1">
              <a:solidFill>
                <a:schemeClr val="bg1"/>
              </a:solidFill>
              <a:cs typeface="Helvetica"/>
            </a:endParaRPr>
          </a:p>
        </p:txBody>
      </p:sp>
      <p:sp>
        <p:nvSpPr>
          <p:cNvPr id="4" name="CuadroTexto 3">
            <a:extLst>
              <a:ext uri="{FF2B5EF4-FFF2-40B4-BE49-F238E27FC236}">
                <a16:creationId xmlns:a16="http://schemas.microsoft.com/office/drawing/2014/main" id="{EEAB7A72-9406-712E-0E51-41AF99335C16}"/>
              </a:ext>
            </a:extLst>
          </p:cNvPr>
          <p:cNvSpPr txBox="1"/>
          <p:nvPr/>
        </p:nvSpPr>
        <p:spPr>
          <a:xfrm>
            <a:off x="6627847" y="2258520"/>
            <a:ext cx="446384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MX" sz="2400">
                <a:ea typeface="+mn-lt"/>
                <a:cs typeface="+mn-lt"/>
              </a:rPr>
              <a:t>"La vigilancia de la gestión fiscal del Estado incluye el ejercicio de un control </a:t>
            </a:r>
            <a:r>
              <a:rPr lang="es-MX" sz="2400" b="1" u="sng">
                <a:ea typeface="+mn-lt"/>
                <a:cs typeface="+mn-lt"/>
              </a:rPr>
              <a:t>financiero, de gestión y de resultados, </a:t>
            </a:r>
            <a:r>
              <a:rPr lang="es-MX" sz="2400">
                <a:ea typeface="+mn-lt"/>
                <a:cs typeface="+mn-lt"/>
              </a:rPr>
              <a:t>fundado en la eficiencia, la economía, la equidad y la valoración de los costos ambientales…”</a:t>
            </a:r>
            <a:endParaRPr lang="es-ES" sz="2400"/>
          </a:p>
        </p:txBody>
      </p:sp>
      <p:sp>
        <p:nvSpPr>
          <p:cNvPr id="9" name="Rectángulo: esquinas redondeadas 8">
            <a:extLst>
              <a:ext uri="{FF2B5EF4-FFF2-40B4-BE49-F238E27FC236}">
                <a16:creationId xmlns:a16="http://schemas.microsoft.com/office/drawing/2014/main" id="{BEB37279-7AF8-C50B-2134-485438781291}"/>
              </a:ext>
            </a:extLst>
          </p:cNvPr>
          <p:cNvSpPr/>
          <p:nvPr/>
        </p:nvSpPr>
        <p:spPr>
          <a:xfrm>
            <a:off x="1285000" y="2741785"/>
            <a:ext cx="3184973" cy="17239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s-CO"/>
              <a:t>Actividades de control fiscal frente a proyectos de transformación digital de entidades públicas</a:t>
            </a:r>
            <a:endParaRPr lang="es-ES">
              <a:cs typeface="Helvetica"/>
            </a:endParaRPr>
          </a:p>
        </p:txBody>
      </p:sp>
      <p:sp>
        <p:nvSpPr>
          <p:cNvPr id="7" name="CuadroTexto 6">
            <a:extLst>
              <a:ext uri="{FF2B5EF4-FFF2-40B4-BE49-F238E27FC236}">
                <a16:creationId xmlns:a16="http://schemas.microsoft.com/office/drawing/2014/main" id="{06696270-7C7E-361D-6A7B-3B7DF707FBBF}"/>
              </a:ext>
            </a:extLst>
          </p:cNvPr>
          <p:cNvSpPr txBox="1"/>
          <p:nvPr/>
        </p:nvSpPr>
        <p:spPr>
          <a:xfrm>
            <a:off x="958644" y="3428999"/>
            <a:ext cx="506362" cy="46166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s-ES" sz="2400" b="1">
                <a:solidFill>
                  <a:srgbClr val="FFFFFF"/>
                </a:solidFill>
                <a:cs typeface="Helvetica"/>
              </a:rPr>
              <a:t>2</a:t>
            </a:r>
            <a:endParaRPr lang="es-ES" sz="2400" b="1">
              <a:solidFill>
                <a:srgbClr val="FFFFFF"/>
              </a:solidFill>
            </a:endParaRPr>
          </a:p>
        </p:txBody>
      </p:sp>
    </p:spTree>
    <p:extLst>
      <p:ext uri="{BB962C8B-B14F-4D97-AF65-F5344CB8AC3E}">
        <p14:creationId xmlns:p14="http://schemas.microsoft.com/office/powerpoint/2010/main" val="1610587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esquinas redondeadas 4">
            <a:extLst>
              <a:ext uri="{FF2B5EF4-FFF2-40B4-BE49-F238E27FC236}">
                <a16:creationId xmlns:a16="http://schemas.microsoft.com/office/drawing/2014/main" id="{EB277F1D-D76D-68A6-0C8B-0E4A85AB7E7B}"/>
              </a:ext>
            </a:extLst>
          </p:cNvPr>
          <p:cNvSpPr/>
          <p:nvPr/>
        </p:nvSpPr>
        <p:spPr>
          <a:xfrm>
            <a:off x="1997263" y="172546"/>
            <a:ext cx="9024899" cy="96419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82D63F0A-8667-5697-7A23-9CD019DEE3FC}"/>
              </a:ext>
            </a:extLst>
          </p:cNvPr>
          <p:cNvSpPr txBox="1"/>
          <p:nvPr/>
        </p:nvSpPr>
        <p:spPr>
          <a:xfrm>
            <a:off x="2098143" y="176274"/>
            <a:ext cx="8823763" cy="954107"/>
          </a:xfrm>
          <a:prstGeom prst="rect">
            <a:avLst/>
          </a:prstGeom>
          <a:noFill/>
        </p:spPr>
        <p:txBody>
          <a:bodyPr wrap="square" lIns="91440" tIns="45720" rIns="91440" bIns="45720" rtlCol="0" anchor="t">
            <a:spAutoFit/>
          </a:bodyPr>
          <a:lstStyle/>
          <a:p>
            <a:pPr algn="ctr"/>
            <a:r>
              <a:rPr lang="es-MX" sz="2800" b="1" spc="30">
                <a:solidFill>
                  <a:srgbClr val="FFFFFF"/>
                </a:solidFill>
                <a:ea typeface="+mn-lt"/>
                <a:cs typeface="+mn-lt"/>
                <a:sym typeface="BebasNeueBold"/>
              </a:rPr>
              <a:t>¿Cómo los datos abiertos apoyan la lucha contra la corrupción?</a:t>
            </a:r>
            <a:endParaRPr lang="es-ES" sz="1200"/>
          </a:p>
        </p:txBody>
      </p:sp>
      <p:pic>
        <p:nvPicPr>
          <p:cNvPr id="7" name="Imagen 6" descr="Interfaz de usuario gráfica, Aplicación&#10;&#10;Descripción generada automáticamente">
            <a:extLst>
              <a:ext uri="{FF2B5EF4-FFF2-40B4-BE49-F238E27FC236}">
                <a16:creationId xmlns:a16="http://schemas.microsoft.com/office/drawing/2014/main" id="{491527E7-5B2B-A2BE-EE90-496429259307}"/>
              </a:ext>
            </a:extLst>
          </p:cNvPr>
          <p:cNvPicPr>
            <a:picLocks noChangeAspect="1"/>
          </p:cNvPicPr>
          <p:nvPr/>
        </p:nvPicPr>
        <p:blipFill>
          <a:blip r:embed="rId2"/>
          <a:stretch>
            <a:fillRect/>
          </a:stretch>
        </p:blipFill>
        <p:spPr>
          <a:xfrm>
            <a:off x="459658" y="1303334"/>
            <a:ext cx="11149779" cy="5382041"/>
          </a:xfrm>
          <a:prstGeom prst="rect">
            <a:avLst/>
          </a:prstGeom>
        </p:spPr>
      </p:pic>
    </p:spTree>
    <p:extLst>
      <p:ext uri="{BB962C8B-B14F-4D97-AF65-F5344CB8AC3E}">
        <p14:creationId xmlns:p14="http://schemas.microsoft.com/office/powerpoint/2010/main" val="2477101234"/>
      </p:ext>
    </p:extLst>
  </p:cSld>
  <p:clrMapOvr>
    <a:masterClrMapping/>
  </p:clrMapOvr>
</p:sld>
</file>

<file path=ppt/theme/theme1.xml><?xml version="1.0" encoding="utf-8"?>
<a:theme xmlns:a="http://schemas.openxmlformats.org/drawingml/2006/main" name="Tema de Office">
  <a:themeElements>
    <a:clrScheme name="Personalizados 3">
      <a:dk1>
        <a:srgbClr val="000000"/>
      </a:dk1>
      <a:lt1>
        <a:srgbClr val="FFFFFF"/>
      </a:lt1>
      <a:dk2>
        <a:srgbClr val="027AA0"/>
      </a:dk2>
      <a:lt2>
        <a:srgbClr val="E7E6E6"/>
      </a:lt2>
      <a:accent1>
        <a:srgbClr val="E7A043"/>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BIERNO DEL CAMBIO">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BIERNO DEL CAMBIO">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b215d373-4ab1-4c9a-82d3-9624ee888acd">
      <UserInfo>
        <DisplayName>Ana Maria Sterling Bastidas</DisplayName>
        <AccountId>54136</AccountId>
        <AccountType/>
      </UserInfo>
      <UserInfo>
        <DisplayName>Manuela Serrano Romero</DisplayName>
        <AccountId>42526</AccountId>
        <AccountType/>
      </UserInfo>
      <UserInfo>
        <DisplayName>Gabriel Castellanos Cardona</DisplayName>
        <AccountId>57996</AccountId>
        <AccountType/>
      </UserInfo>
      <UserInfo>
        <DisplayName>Marco Emilio Sanchez Acevedo</DisplayName>
        <AccountId>15431</AccountId>
        <AccountType/>
      </UserInfo>
    </SharedWithUsers>
    <_Flow_SignoffStatus xmlns="66cc6bce-b5d7-4606-ae20-c31aa14ebdd1" xsi:nil="true"/>
    <lcf76f155ced4ddcb4097134ff3c332f xmlns="66cc6bce-b5d7-4606-ae20-c31aa14ebdd1">
      <Terms xmlns="http://schemas.microsoft.com/office/infopath/2007/PartnerControls"/>
    </lcf76f155ced4ddcb4097134ff3c332f>
    <TaxCatchAll xmlns="b215d373-4ab1-4c9a-82d3-9624ee888ac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B49426C4EBF9414DBED83B7B7A97118A" ma:contentTypeVersion="15" ma:contentTypeDescription="Crear nuevo documento." ma:contentTypeScope="" ma:versionID="0917f9d2e559db53310402ee93530268">
  <xsd:schema xmlns:xsd="http://www.w3.org/2001/XMLSchema" xmlns:xs="http://www.w3.org/2001/XMLSchema" xmlns:p="http://schemas.microsoft.com/office/2006/metadata/properties" xmlns:ns2="66cc6bce-b5d7-4606-ae20-c31aa14ebdd1" xmlns:ns3="b215d373-4ab1-4c9a-82d3-9624ee888acd" targetNamespace="http://schemas.microsoft.com/office/2006/metadata/properties" ma:root="true" ma:fieldsID="f0010b34b22326f4c80e82c05f05c66a" ns2:_="" ns3:_="">
    <xsd:import namespace="66cc6bce-b5d7-4606-ae20-c31aa14ebdd1"/>
    <xsd:import namespace="b215d373-4ab1-4c9a-82d3-9624ee888a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_Flow_SignoffStatus"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cc6bce-b5d7-4606-ae20-c31aa14ebd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Etiquetas de imagen" ma:readOnly="false" ma:fieldId="{5cf76f15-5ced-4ddc-b409-7134ff3c332f}" ma:taxonomyMulti="true" ma:sspId="c427b5ec-ef2e-485d-a942-29e3b2b0a25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_Flow_SignoffStatus" ma:index="20" nillable="true" ma:displayName="Estado de aprobación" ma:internalName="Estado_x0020_de_x0020_aprobaci_x00f3_n">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15d373-4ab1-4c9a-82d3-9624ee888acd"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TaxCatchAll" ma:index="15" nillable="true" ma:displayName="Taxonomy Catch All Column" ma:hidden="true" ma:list="{bd410323-c59b-436c-97fb-4fd0689ce212}" ma:internalName="TaxCatchAll" ma:showField="CatchAllData" ma:web="b215d373-4ab1-4c9a-82d3-9624ee888a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BCB320-1347-4515-BE03-A5F22C381521}">
  <ds:schemaRefs>
    <ds:schemaRef ds:uri="http://schemas.microsoft.com/sharepoint/v3/contenttype/forms"/>
  </ds:schemaRefs>
</ds:datastoreItem>
</file>

<file path=customXml/itemProps2.xml><?xml version="1.0" encoding="utf-8"?>
<ds:datastoreItem xmlns:ds="http://schemas.openxmlformats.org/officeDocument/2006/customXml" ds:itemID="{6DB80A90-000C-4725-BEA5-51D1B0B96730}">
  <ds:schemaRefs>
    <ds:schemaRef ds:uri="66cc6bce-b5d7-4606-ae20-c31aa14ebdd1"/>
    <ds:schemaRef ds:uri="b215d373-4ab1-4c9a-82d3-9624ee888acd"/>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EB0383E-070F-4D6F-A990-D1ED9EBC8D15}">
  <ds:schemaRefs>
    <ds:schemaRef ds:uri="66cc6bce-b5d7-4606-ae20-c31aa14ebdd1"/>
    <ds:schemaRef ds:uri="b215d373-4ab1-4c9a-82d3-9624ee888a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1228</Words>
  <Application>Microsoft Macintosh PowerPoint</Application>
  <PresentationFormat>Panorámica</PresentationFormat>
  <Paragraphs>114</Paragraphs>
  <Slides>12</Slides>
  <Notes>2</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vt:i4>
      </vt:variant>
    </vt:vector>
  </HeadingPairs>
  <TitlesOfParts>
    <vt:vector size="20" baseType="lpstr">
      <vt:lpstr>Arial</vt:lpstr>
      <vt:lpstr>Calibri</vt:lpstr>
      <vt:lpstr>Helvetica</vt:lpstr>
      <vt:lpstr>Helvetica Neue</vt:lpstr>
      <vt:lpstr>Microsoft Sans Serif</vt:lpstr>
      <vt:lpstr>Work Sans</vt:lpstr>
      <vt:lpstr>Tema de Office</vt:lpstr>
      <vt:lpstr>Tema de Office</vt:lpstr>
      <vt:lpstr>Presentación de PowerPoint</vt:lpstr>
      <vt:lpstr>Transformación Digital para el Control Fiscal</vt:lpstr>
      <vt:lpstr>Presentación de PowerPoint</vt:lpstr>
      <vt:lpstr>Presentación de PowerPoint</vt:lpstr>
      <vt:lpstr>¿Cómo se transforma el control fiscal? </vt:lpstr>
      <vt:lpstr>Presentación de PowerPoint</vt:lpstr>
      <vt:lpstr>Presentación de PowerPoint</vt:lpstr>
      <vt:lpstr>Actividades de control fiscal frente a proyectos de transformación digital de entidades públicas</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santiago Rios Villalba</cp:lastModifiedBy>
  <cp:revision>4</cp:revision>
  <dcterms:created xsi:type="dcterms:W3CDTF">2023-05-08T00:34:42Z</dcterms:created>
  <dcterms:modified xsi:type="dcterms:W3CDTF">2023-08-30T02:00:36Z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0x010100B49426C4EBF9414DBED83B7B7A97118A</vt:lpwstr>
  </property>
  <property fmtid="{D5CDD505-2E9C-101B-9397-08002B2CF9AE}" pid="3" name="MediaServiceImageTags">
    <vt:lpwstr/>
  </property>
</Properties>
</file>