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el título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5" Type="http://schemas.openxmlformats.org/officeDocument/2006/relationships/image" Target="../media/image4.jpg"/><Relationship Id="rId6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 amt="0"/>
          </a:blip>
          <a:stretch>
            <a:fillRect/>
          </a:stretch>
        </a:blip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43350" y="1276350"/>
            <a:ext cx="4305300" cy="4305300"/>
          </a:xfrm>
          <a:prstGeom prst="rect">
            <a:avLst/>
          </a:prstGeom>
          <a:blipFill rotWithShape="1">
            <a:blip r:embed="rId5">
              <a:alphaModFix amt="0"/>
            </a:blip>
            <a:tile algn="tl" flip="none" tx="0" sx="100000" ty="0" sy="100000"/>
          </a:blipFill>
          <a:ln>
            <a:noFill/>
          </a:ln>
        </p:spPr>
      </p:pic>
      <p:pic>
        <p:nvPicPr>
          <p:cNvPr id="85" name="Google Shape;85;p1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3220278" cy="1138056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3"/>
          <p:cNvSpPr/>
          <p:nvPr/>
        </p:nvSpPr>
        <p:spPr>
          <a:xfrm>
            <a:off x="137562" y="1887457"/>
            <a:ext cx="2158584" cy="4167266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O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Partes Interesadas: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Entidades gubernamentales.</a:t>
            </a:r>
            <a:endParaRPr b="0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Comunidad aledaña.</a:t>
            </a:r>
            <a:endParaRPr b="0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Competencia u organizaciones del mismo sector.</a:t>
            </a:r>
            <a:endParaRPr b="0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Aliados estratégicos y proveedores.</a:t>
            </a:r>
            <a:endParaRPr b="0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-Trabajadores.</a:t>
            </a:r>
            <a:endParaRPr b="0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Clientes.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O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Necesidades/Expectativas</a:t>
            </a:r>
            <a:endParaRPr b="1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3"/>
          <p:cNvSpPr/>
          <p:nvPr/>
        </p:nvSpPr>
        <p:spPr>
          <a:xfrm>
            <a:off x="9913042" y="1887457"/>
            <a:ext cx="2158584" cy="4167266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O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Partes Interesadas: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Entidades gubernamentales.</a:t>
            </a:r>
            <a:endParaRPr b="0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Comunidad aledaña.</a:t>
            </a:r>
            <a:endParaRPr b="0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Competencia u organizaciones del mismo sector.</a:t>
            </a:r>
            <a:endParaRPr b="0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Aliados estratégicos y proveedores.</a:t>
            </a:r>
            <a:endParaRPr b="0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-Trabajadores.</a:t>
            </a:r>
            <a:endParaRPr b="0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-CO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Clientes.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s-CO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Satisfacción</a:t>
            </a:r>
            <a:endParaRPr b="1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13"/>
          <p:cNvSpPr/>
          <p:nvPr/>
        </p:nvSpPr>
        <p:spPr>
          <a:xfrm>
            <a:off x="2941983" y="1887458"/>
            <a:ext cx="6308034" cy="1138056"/>
          </a:xfrm>
          <a:prstGeom prst="rect">
            <a:avLst/>
          </a:prstGeom>
          <a:solidFill>
            <a:schemeClr val="lt1"/>
          </a:solidFill>
          <a:ln cap="flat" cmpd="sng" w="28575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CO" sz="1800" u="none" cap="none" strike="noStrike">
                <a:solidFill>
                  <a:srgbClr val="38562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Procesos Estratégicos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38562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38562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38562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3"/>
          <p:cNvSpPr/>
          <p:nvPr/>
        </p:nvSpPr>
        <p:spPr>
          <a:xfrm>
            <a:off x="2519155" y="3402062"/>
            <a:ext cx="7170878" cy="1138056"/>
          </a:xfrm>
          <a:prstGeom prst="rect">
            <a:avLst/>
          </a:prstGeom>
          <a:solidFill>
            <a:schemeClr val="lt1"/>
          </a:solidFill>
          <a:ln cap="flat" cmpd="sng" w="28575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CO" sz="1800" u="none" cap="none" strike="noStrike">
                <a:solidFill>
                  <a:srgbClr val="BF9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Procesos Misionales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38562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38562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38562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0" name="Google Shape;90;p13"/>
          <p:cNvSpPr/>
          <p:nvPr/>
        </p:nvSpPr>
        <p:spPr>
          <a:xfrm>
            <a:off x="2941983" y="4916666"/>
            <a:ext cx="6308034" cy="1138057"/>
          </a:xfrm>
          <a:prstGeom prst="rect">
            <a:avLst/>
          </a:prstGeom>
          <a:noFill/>
          <a:ln cap="flat" cmpd="sng" w="28575">
            <a:solidFill>
              <a:srgbClr val="C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13"/>
          <p:cNvSpPr/>
          <p:nvPr/>
        </p:nvSpPr>
        <p:spPr>
          <a:xfrm>
            <a:off x="4788865" y="156336"/>
            <a:ext cx="4529831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b="1" i="0" lang="es-CO" sz="4400" u="none" cap="none" strike="noStrike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Mapa de Procesos</a:t>
            </a:r>
            <a:endParaRPr b="1" i="0" sz="4400" u="none" cap="none" strike="noStrike">
              <a:solidFill>
                <a:schemeClr val="accent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2" name="Google Shape;92;p13"/>
          <p:cNvSpPr/>
          <p:nvPr/>
        </p:nvSpPr>
        <p:spPr>
          <a:xfrm>
            <a:off x="4103851" y="2266229"/>
            <a:ext cx="4034910" cy="663881"/>
          </a:xfrm>
          <a:prstGeom prst="roundRect">
            <a:avLst>
              <a:gd fmla="val 16667" name="adj"/>
            </a:avLst>
          </a:prstGeom>
          <a:solidFill>
            <a:srgbClr val="A8D08C"/>
          </a:solidFill>
          <a:ln cap="flat" cmpd="sng" w="12700">
            <a:solidFill>
              <a:srgbClr val="38562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s-CO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Gestión de la planeación y procesos de control</a:t>
            </a:r>
            <a:endParaRPr b="0" i="0" sz="18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3" name="Google Shape;93;p13"/>
          <p:cNvSpPr/>
          <p:nvPr/>
        </p:nvSpPr>
        <p:spPr>
          <a:xfrm>
            <a:off x="2872463" y="3811733"/>
            <a:ext cx="1325217" cy="611106"/>
          </a:xfrm>
          <a:prstGeom prst="homePlate">
            <a:avLst>
              <a:gd fmla="val 50000" name="adj"/>
            </a:avLst>
          </a:prstGeom>
          <a:solidFill>
            <a:srgbClr val="FFC000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s-CO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Pedidos</a:t>
            </a:r>
            <a:endParaRPr b="0" i="0" sz="18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4" name="Google Shape;94;p13"/>
          <p:cNvSpPr/>
          <p:nvPr/>
        </p:nvSpPr>
        <p:spPr>
          <a:xfrm>
            <a:off x="4446393" y="3788842"/>
            <a:ext cx="1479329" cy="611106"/>
          </a:xfrm>
          <a:prstGeom prst="homePlate">
            <a:avLst>
              <a:gd fmla="val 50000" name="adj"/>
            </a:avLst>
          </a:prstGeom>
          <a:solidFill>
            <a:srgbClr val="FFC000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s-CO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Fabricación</a:t>
            </a:r>
            <a:endParaRPr b="0" i="0" sz="18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5" name="Google Shape;95;p13"/>
          <p:cNvSpPr/>
          <p:nvPr/>
        </p:nvSpPr>
        <p:spPr>
          <a:xfrm>
            <a:off x="6235978" y="3774916"/>
            <a:ext cx="1394736" cy="611106"/>
          </a:xfrm>
          <a:prstGeom prst="homePlate">
            <a:avLst>
              <a:gd fmla="val 50000" name="adj"/>
            </a:avLst>
          </a:prstGeom>
          <a:solidFill>
            <a:srgbClr val="FFC000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s-CO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Almacén y entrega</a:t>
            </a:r>
            <a:endParaRPr b="0" i="0" sz="18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6" name="Google Shape;96;p13"/>
          <p:cNvSpPr/>
          <p:nvPr/>
        </p:nvSpPr>
        <p:spPr>
          <a:xfrm>
            <a:off x="7832812" y="3774916"/>
            <a:ext cx="1517480" cy="611106"/>
          </a:xfrm>
          <a:prstGeom prst="homePlate">
            <a:avLst>
              <a:gd fmla="val 50000" name="adj"/>
            </a:avLst>
          </a:prstGeom>
          <a:solidFill>
            <a:srgbClr val="FFC000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s-CO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Facturación</a:t>
            </a:r>
            <a:endParaRPr b="0" i="0" sz="18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97" name="Google Shape;97;p13"/>
          <p:cNvCxnSpPr>
            <a:stCxn id="86" idx="3"/>
          </p:cNvCxnSpPr>
          <p:nvPr/>
        </p:nvCxnSpPr>
        <p:spPr>
          <a:xfrm>
            <a:off x="2296146" y="3971090"/>
            <a:ext cx="576300" cy="0"/>
          </a:xfrm>
          <a:prstGeom prst="straightConnector1">
            <a:avLst/>
          </a:prstGeom>
          <a:noFill/>
          <a:ln cap="flat" cmpd="sng" w="57150">
            <a:solidFill>
              <a:schemeClr val="accent2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98" name="Google Shape;98;p13"/>
          <p:cNvCxnSpPr/>
          <p:nvPr/>
        </p:nvCxnSpPr>
        <p:spPr>
          <a:xfrm>
            <a:off x="9350292" y="4080469"/>
            <a:ext cx="576317" cy="0"/>
          </a:xfrm>
          <a:prstGeom prst="straightConnector1">
            <a:avLst/>
          </a:prstGeom>
          <a:noFill/>
          <a:ln cap="flat" cmpd="sng" w="57150">
            <a:solidFill>
              <a:schemeClr val="accent2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99" name="Google Shape;99;p13"/>
          <p:cNvSpPr/>
          <p:nvPr/>
        </p:nvSpPr>
        <p:spPr>
          <a:xfrm>
            <a:off x="9230916" y="2263309"/>
            <a:ext cx="459118" cy="1145059"/>
          </a:xfrm>
          <a:prstGeom prst="curvedLeftArrow">
            <a:avLst>
              <a:gd fmla="val 25000" name="adj1"/>
              <a:gd fmla="val 50000" name="adj2"/>
              <a:gd fmla="val 25000" name="adj3"/>
            </a:avLst>
          </a:prstGeom>
          <a:solidFill>
            <a:schemeClr val="lt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13"/>
          <p:cNvSpPr/>
          <p:nvPr/>
        </p:nvSpPr>
        <p:spPr>
          <a:xfrm flipH="1" rot="10800000">
            <a:off x="2422042" y="2255030"/>
            <a:ext cx="483291" cy="1131748"/>
          </a:xfrm>
          <a:prstGeom prst="curvedRightArrow">
            <a:avLst>
              <a:gd fmla="val 25000" name="adj1"/>
              <a:gd fmla="val 50000" name="adj2"/>
              <a:gd fmla="val 25000" name="adj3"/>
            </a:avLst>
          </a:prstGeom>
          <a:solidFill>
            <a:schemeClr val="lt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13"/>
          <p:cNvSpPr txBox="1"/>
          <p:nvPr/>
        </p:nvSpPr>
        <p:spPr>
          <a:xfrm>
            <a:off x="5228779" y="4912972"/>
            <a:ext cx="201439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s-CO" sz="1800" u="none" cap="none" strike="noStrike">
                <a:solidFill>
                  <a:srgbClr val="C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Procesos de Apoyo</a:t>
            </a:r>
            <a:endParaRPr b="1" i="0" sz="1800" u="none" cap="none" strike="noStrike">
              <a:solidFill>
                <a:srgbClr val="C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2" name="Google Shape;102;p13"/>
          <p:cNvSpPr/>
          <p:nvPr/>
        </p:nvSpPr>
        <p:spPr>
          <a:xfrm>
            <a:off x="3094762" y="5040242"/>
            <a:ext cx="1470992" cy="305506"/>
          </a:xfrm>
          <a:prstGeom prst="flowChartTerminator">
            <a:avLst/>
          </a:prstGeom>
          <a:solidFill>
            <a:srgbClr val="C00000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s-CO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Compras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13"/>
          <p:cNvSpPr/>
          <p:nvPr/>
        </p:nvSpPr>
        <p:spPr>
          <a:xfrm>
            <a:off x="5549725" y="5406033"/>
            <a:ext cx="1700073" cy="548471"/>
          </a:xfrm>
          <a:prstGeom prst="flowChartTerminator">
            <a:avLst/>
          </a:prstGeom>
          <a:solidFill>
            <a:srgbClr val="C00000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s-CO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Sistema de SST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13"/>
          <p:cNvSpPr/>
          <p:nvPr/>
        </p:nvSpPr>
        <p:spPr>
          <a:xfrm>
            <a:off x="7324206" y="5007080"/>
            <a:ext cx="1848888" cy="548471"/>
          </a:xfrm>
          <a:prstGeom prst="flowChartTerminator">
            <a:avLst/>
          </a:prstGeom>
          <a:solidFill>
            <a:srgbClr val="C00000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s-CO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Recursos Tecnológicos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13"/>
          <p:cNvSpPr/>
          <p:nvPr/>
        </p:nvSpPr>
        <p:spPr>
          <a:xfrm>
            <a:off x="7409422" y="5622958"/>
            <a:ext cx="1797948" cy="375172"/>
          </a:xfrm>
          <a:prstGeom prst="flowChartTerminator">
            <a:avLst/>
          </a:prstGeom>
          <a:solidFill>
            <a:srgbClr val="C00000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s-CO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Gestión del T.H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13"/>
          <p:cNvSpPr/>
          <p:nvPr/>
        </p:nvSpPr>
        <p:spPr>
          <a:xfrm>
            <a:off x="3006792" y="5384798"/>
            <a:ext cx="2347176" cy="589391"/>
          </a:xfrm>
          <a:prstGeom prst="flowChartTerminator">
            <a:avLst/>
          </a:prstGeom>
          <a:solidFill>
            <a:srgbClr val="C00000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s-CO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Gestión comercial y financiera</a:t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13"/>
          <p:cNvSpPr/>
          <p:nvPr/>
        </p:nvSpPr>
        <p:spPr>
          <a:xfrm>
            <a:off x="3943350" y="4540118"/>
            <a:ext cx="183787" cy="419590"/>
          </a:xfrm>
          <a:prstGeom prst="upDown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3"/>
          <p:cNvSpPr/>
          <p:nvPr/>
        </p:nvSpPr>
        <p:spPr>
          <a:xfrm>
            <a:off x="6121306" y="4514903"/>
            <a:ext cx="183787" cy="419590"/>
          </a:xfrm>
          <a:prstGeom prst="upDown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13"/>
          <p:cNvSpPr/>
          <p:nvPr/>
        </p:nvSpPr>
        <p:spPr>
          <a:xfrm>
            <a:off x="8083014" y="4495229"/>
            <a:ext cx="183787" cy="419590"/>
          </a:xfrm>
          <a:prstGeom prst="upDown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