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259" r:id="rId4"/>
    <p:sldId id="260" r:id="rId5"/>
    <p:sldId id="261" r:id="rId6"/>
    <p:sldId id="262" r:id="rId7"/>
    <p:sldId id="265" r:id="rId8"/>
    <p:sldId id="267" r:id="rId9"/>
    <p:sldId id="263" r:id="rId10"/>
    <p:sldId id="264" r:id="rId11"/>
    <p:sldId id="266" r:id="rId12"/>
    <p:sldId id="268" r:id="rId13"/>
    <p:sldId id="269" r:id="rId14"/>
    <p:sldId id="302" r:id="rId15"/>
    <p:sldId id="271" r:id="rId16"/>
    <p:sldId id="294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2" r:id="rId31"/>
    <p:sldId id="288" r:id="rId32"/>
    <p:sldId id="286" r:id="rId33"/>
    <p:sldId id="287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D51"/>
    <a:srgbClr val="430000"/>
    <a:srgbClr val="F3AA4E"/>
    <a:srgbClr val="F8AF53"/>
    <a:srgbClr val="F6AD51"/>
    <a:srgbClr val="FAB154"/>
    <a:srgbClr val="F3AB50"/>
    <a:srgbClr val="F4BB5A"/>
    <a:srgbClr val="F3AF54"/>
    <a:srgbClr val="F4B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80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541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1320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159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7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567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86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71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114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476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73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A2BA7-D1A0-4CCE-8C94-A0B440C7D860}" type="datetimeFigureOut">
              <a:rPr lang="es-ES" smtClean="0"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70C8A-B11F-449B-B5C1-99D3DAB46D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16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123444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869827" y="0"/>
            <a:ext cx="8014447" cy="6858000"/>
          </a:xfrm>
          <a:prstGeom prst="rect">
            <a:avLst/>
          </a:prstGeom>
          <a:solidFill>
            <a:srgbClr val="43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113830" y="2426159"/>
            <a:ext cx="8455958" cy="2207945"/>
          </a:xfrm>
        </p:spPr>
        <p:txBody>
          <a:bodyPr>
            <a:normAutofit fontScale="90000"/>
          </a:bodyPr>
          <a:lstStyle/>
          <a:p>
            <a:pPr algn="l"/>
            <a: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Modelo de medición de</a:t>
            </a:r>
            <a:b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grupos de investigación </a:t>
            </a:r>
            <a:b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y reconocimiento de</a:t>
            </a:r>
            <a:b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s-CO" sz="44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investigadores</a:t>
            </a:r>
            <a:r>
              <a:rPr lang="es-CO" dirty="0" smtClean="0"/>
              <a:t/>
            </a:r>
            <a:br>
              <a:rPr lang="es-CO" dirty="0" smtClean="0"/>
            </a:br>
            <a:endParaRPr lang="es-ES" dirty="0"/>
          </a:p>
        </p:txBody>
      </p:sp>
      <p:sp>
        <p:nvSpPr>
          <p:cNvPr id="18" name="Rectángulo 17"/>
          <p:cNvSpPr/>
          <p:nvPr/>
        </p:nvSpPr>
        <p:spPr>
          <a:xfrm rot="5400000" flipH="1">
            <a:off x="5872926" y="-1335088"/>
            <a:ext cx="79777" cy="5672592"/>
          </a:xfrm>
          <a:prstGeom prst="rect">
            <a:avLst/>
          </a:prstGeom>
          <a:solidFill>
            <a:srgbClr val="F4B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 rot="5400000" flipH="1">
            <a:off x="5924995" y="1146657"/>
            <a:ext cx="45719" cy="5602512"/>
          </a:xfrm>
          <a:prstGeom prst="rect">
            <a:avLst/>
          </a:prstGeom>
          <a:solidFill>
            <a:srgbClr val="F4B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35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456780" y="943917"/>
            <a:ext cx="7508039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Productos de Formación de Recurso Humano para la </a:t>
            </a:r>
            <a:r>
              <a:rPr lang="es-CO" sz="3200" b="1" dirty="0" err="1" smtClean="0">
                <a:solidFill>
                  <a:srgbClr val="F4AD51"/>
                </a:solidFill>
                <a:latin typeface="Century Gothic" panose="020B0502020202020204" pitchFamily="34" charset="0"/>
              </a:rPr>
              <a:t>CTeI</a:t>
            </a:r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.</a:t>
            </a:r>
            <a:endParaRPr lang="es-CO" sz="32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2456780" y="2533900"/>
            <a:ext cx="7605552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Proyectos de Investigación – Creación.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Proyectos de Investigación, Desarrollo e Innovación (ID+I).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Proyecto de extensión y responsabilidad social en CTI.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Apoyo a programas de formación.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0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085" y="1395957"/>
            <a:ext cx="8146169" cy="5354177"/>
          </a:xfrm>
          <a:prstGeom prst="rect">
            <a:avLst/>
          </a:prstGeom>
        </p:spPr>
      </p:pic>
      <p:sp>
        <p:nvSpPr>
          <p:cNvPr id="16" name="Título 1"/>
          <p:cNvSpPr txBox="1">
            <a:spLocks/>
          </p:cNvSpPr>
          <p:nvPr/>
        </p:nvSpPr>
        <p:spPr>
          <a:xfrm>
            <a:off x="2672086" y="247061"/>
            <a:ext cx="7508039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Productos de Formación de Recurso Humano para la </a:t>
            </a:r>
            <a:r>
              <a:rPr lang="es-CO" sz="3200" b="1" dirty="0" err="1" smtClean="0">
                <a:solidFill>
                  <a:srgbClr val="F4AD51"/>
                </a:solidFill>
                <a:latin typeface="Century Gothic" panose="020B0502020202020204" pitchFamily="34" charset="0"/>
              </a:rPr>
              <a:t>CTeI</a:t>
            </a:r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.</a:t>
            </a:r>
            <a:endParaRPr lang="es-CO" sz="32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7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480524" y="302678"/>
            <a:ext cx="7634939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Productos que requieren adjuntar documentos.</a:t>
            </a:r>
            <a:endParaRPr lang="es-CO" sz="32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Marcador de contenido 2"/>
          <p:cNvSpPr txBox="1">
            <a:spLocks/>
          </p:cNvSpPr>
          <p:nvPr/>
        </p:nvSpPr>
        <p:spPr>
          <a:xfrm>
            <a:off x="2274796" y="2256946"/>
            <a:ext cx="4320480" cy="377762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Variedad vegetal.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Nueva raza.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Innovación de proceso o procedimiento.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Spin-Off.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Software.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Innovación generada en la gestión empresarial.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Norma, regulación y reglamento técnico.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Generación de contenido impreso.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Generación de contenido virtual.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Generación de contenido multimedia.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Espacio de participación ciudadana,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Estrategia pedagógicas para el fomento a la CTI.</a:t>
            </a:r>
          </a:p>
          <a:p>
            <a:pPr algn="just"/>
            <a:r>
              <a:rPr lang="es-CO" sz="6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Estrategia de comunicación del conocimiento.</a:t>
            </a:r>
          </a:p>
          <a:p>
            <a:endParaRPr lang="es-CO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094" y="2425728"/>
            <a:ext cx="5347954" cy="344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2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3711342" y="463923"/>
            <a:ext cx="6308422" cy="123742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Ventana  de observación</a:t>
            </a:r>
            <a:r>
              <a:rPr lang="es-CO" sz="3600" b="1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.</a:t>
            </a:r>
            <a:endParaRPr lang="es-CO" sz="3600" b="1" dirty="0">
              <a:solidFill>
                <a:srgbClr val="43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889" y="1404079"/>
            <a:ext cx="5739328" cy="519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9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3711342" y="463923"/>
            <a:ext cx="6308422" cy="123742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Ventana  de observación</a:t>
            </a:r>
            <a:r>
              <a:rPr lang="es-CO" sz="3600" b="1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.</a:t>
            </a:r>
            <a:endParaRPr lang="es-CO" sz="3600" b="1" dirty="0">
              <a:solidFill>
                <a:srgbClr val="43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579" y="1519990"/>
            <a:ext cx="5915947" cy="503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9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2165" y="592923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Vinculación de productos</a:t>
            </a:r>
            <a:endParaRPr lang="es-CO" sz="36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769" y="2364735"/>
            <a:ext cx="8638478" cy="307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2164978" y="5783046"/>
            <a:ext cx="10000128" cy="1061507"/>
          </a:xfrm>
          <a:prstGeom prst="rect">
            <a:avLst/>
          </a:prstGeom>
          <a:solidFill>
            <a:srgbClr val="43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592165" y="592923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Tipología de productos</a:t>
            </a:r>
            <a:endParaRPr lang="es-CO" sz="36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2956928" y="1664518"/>
            <a:ext cx="8974111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/>
              <a:t>Productos tipo TOP.</a:t>
            </a:r>
          </a:p>
          <a:p>
            <a:r>
              <a:rPr lang="es-CO" dirty="0" smtClean="0"/>
              <a:t>Productos tipo A.</a:t>
            </a:r>
          </a:p>
          <a:p>
            <a:r>
              <a:rPr lang="es-CO" dirty="0" smtClean="0"/>
              <a:t>Productos tipo B.</a:t>
            </a:r>
          </a:p>
          <a:p>
            <a:r>
              <a:rPr lang="es-CO" dirty="0" smtClean="0"/>
              <a:t>Productos de apropiación social.</a:t>
            </a:r>
          </a:p>
          <a:p>
            <a:r>
              <a:rPr lang="es-CO" dirty="0" smtClean="0"/>
              <a:t>Productos de FRH – tipo A.</a:t>
            </a:r>
          </a:p>
          <a:p>
            <a:r>
              <a:rPr lang="es-CO" dirty="0"/>
              <a:t>Productos de FRH – tipo </a:t>
            </a:r>
            <a:r>
              <a:rPr lang="es-CO" dirty="0" smtClean="0"/>
              <a:t>B.</a:t>
            </a: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92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2164978" y="675183"/>
            <a:ext cx="3292046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FC000"/>
                </a:solidFill>
                <a:latin typeface="Myriad Pro" panose="020B0503030403020204" pitchFamily="34" charset="0"/>
              </a:rPr>
              <a:t>Productos </a:t>
            </a:r>
          </a:p>
          <a:p>
            <a:r>
              <a:rPr lang="es-CO" sz="3600" b="1" dirty="0" smtClean="0">
                <a:solidFill>
                  <a:srgbClr val="FFC000"/>
                </a:solidFill>
                <a:latin typeface="Myriad Pro" panose="020B0503030403020204" pitchFamily="34" charset="0"/>
              </a:rPr>
              <a:t>Tipo TOP</a:t>
            </a:r>
            <a:endParaRPr lang="es-CO" sz="3600" b="1" dirty="0">
              <a:solidFill>
                <a:srgbClr val="FFC000"/>
              </a:solidFill>
              <a:latin typeface="Myriad Pro" panose="020B0503030403020204" pitchFamily="34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542" y="469397"/>
            <a:ext cx="4287318" cy="601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1849465" y="811854"/>
            <a:ext cx="4213833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</a:t>
            </a:r>
          </a:p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Tipo A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297" y="251161"/>
            <a:ext cx="3505705" cy="630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6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90544" y="744190"/>
            <a:ext cx="736402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Tipo B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t="-711" r="2357" b="697"/>
          <a:stretch/>
        </p:blipFill>
        <p:spPr>
          <a:xfrm>
            <a:off x="6401091" y="114520"/>
            <a:ext cx="3348216" cy="665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71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0" y="0"/>
            <a:ext cx="2191872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303160" y="970188"/>
            <a:ext cx="8911687" cy="128089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b="1" dirty="0">
                <a:solidFill>
                  <a:srgbClr val="F3AB50"/>
                </a:solidFill>
                <a:latin typeface="Myriad Pro" panose="020B0503030403020204" pitchFamily="34" charset="0"/>
              </a:rPr>
              <a:t>Requisitos mínimos para reconocimiento de un grupo de investigación</a:t>
            </a:r>
            <a:r>
              <a:rPr lang="es-CO" dirty="0">
                <a:solidFill>
                  <a:srgbClr val="F3AB50"/>
                </a:solidFill>
                <a:latin typeface="Myriad Pro" panose="020B0503030403020204" pitchFamily="34" charset="0"/>
              </a:rPr>
              <a:t>.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2451846" y="2567769"/>
            <a:ext cx="9111503" cy="390923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Estar registrado en el sistema GrupLAC de la plataforma </a:t>
            </a:r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ScienTI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Tener un mínimo de dos integrantes.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Tener un año o mas de existencia.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Estar avalado por al menos una institución registrada en el </a:t>
            </a:r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InstituLAC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 de la plataforma </a:t>
            </a:r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ScienTI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El líder del grupo deberá tener titulo de pregrado, maestría o doctorado.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Tener una producción de nuevo conocimiento o de desarrollo tecnológico o de innovación, en la ventana de observación equivalente a un producto por año declarado de existencia.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Tener una producción de apropiación social o de formación de recurso humano, en la ventana de observación equivalente a un producto por año declarado de existencia.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862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345062" y="735509"/>
            <a:ext cx="736402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</a:t>
            </a:r>
          </a:p>
          <a:p>
            <a:pPr algn="just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Apropiación Social</a:t>
            </a:r>
          </a:p>
          <a:p>
            <a:pPr algn="just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del Conocimiento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056" y="927847"/>
            <a:ext cx="4676981" cy="542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19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345062" y="735509"/>
            <a:ext cx="736402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</a:t>
            </a:r>
          </a:p>
          <a:p>
            <a:pPr algn="l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Apropiación Social</a:t>
            </a:r>
          </a:p>
          <a:p>
            <a:pPr algn="l"/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del Conocimiento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8488" y="701383"/>
            <a:ext cx="4008675" cy="46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240205" y="440192"/>
            <a:ext cx="736402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 Formación de Recurso Humano – Tipo A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860" y="2561433"/>
            <a:ext cx="9099358" cy="306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0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380129" y="927847"/>
            <a:ext cx="3832412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 </a:t>
            </a:r>
          </a:p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Formación de Recurso  Humano  </a:t>
            </a:r>
          </a:p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Tipo B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376" y="1069514"/>
            <a:ext cx="5532706" cy="556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403722" y="603253"/>
            <a:ext cx="7488832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Calculo de indicadores del grupo de investigación.</a:t>
            </a:r>
            <a:endParaRPr lang="es-CO" sz="32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2385793" y="1540189"/>
            <a:ext cx="8915400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/>
          </a:p>
          <a:p>
            <a:endParaRPr lang="es-CO" dirty="0" smtClean="0"/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Indicadores de producción.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Indicador de cohesión.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Indicador de cooperación.</a:t>
            </a:r>
          </a:p>
          <a:p>
            <a:pPr algn="just"/>
            <a:r>
              <a:rPr lang="es-CO" sz="2400" dirty="0" err="1">
                <a:solidFill>
                  <a:srgbClr val="430000"/>
                </a:solidFill>
                <a:latin typeface="Myriad Pro" panose="020B0503030403020204" pitchFamily="34" charset="0"/>
              </a:rPr>
              <a:t>I</a:t>
            </a:r>
            <a:r>
              <a:rPr lang="es-CO" sz="24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ndices</a:t>
            </a:r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 del grupo de investigación.</a:t>
            </a:r>
          </a:p>
          <a:p>
            <a:pPr algn="just"/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Indicador del grupo de investigación.</a:t>
            </a:r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39710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480524" y="586145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Indicadores de producción</a:t>
            </a:r>
            <a:r>
              <a:rPr lang="es-CO" sz="3200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.</a:t>
            </a:r>
            <a:endParaRPr lang="es-CO" sz="3200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2859771" y="1522249"/>
            <a:ext cx="8208912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Los indicadores de producción se calculan con la siguiente formula</a:t>
            </a:r>
            <a:r>
              <a:rPr lang="es-CO" sz="20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sz="2000" dirty="0" smtClean="0"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CO" sz="2000" dirty="0" smtClean="0"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CO" sz="2000" dirty="0" smtClean="0"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En donde clase es una de las seis clases donde se clasifican los productos</a:t>
            </a:r>
            <a:r>
              <a:rPr lang="es-CO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CO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210" y="2135074"/>
            <a:ext cx="5048587" cy="74751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92" y="4866639"/>
            <a:ext cx="7020385" cy="31608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0485" y="3944852"/>
            <a:ext cx="5196006" cy="62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2178425" y="5796493"/>
            <a:ext cx="10000128" cy="1061507"/>
          </a:xfrm>
          <a:prstGeom prst="rect">
            <a:avLst/>
          </a:prstGeom>
          <a:solidFill>
            <a:srgbClr val="43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480524" y="672188"/>
            <a:ext cx="4155141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3200" b="1" dirty="0" smtClean="0">
                <a:solidFill>
                  <a:srgbClr val="FFC000"/>
                </a:solidFill>
                <a:latin typeface="Myriad Pro" panose="020B0503030403020204" pitchFamily="34" charset="0"/>
              </a:rPr>
              <a:t>Indicadores de </a:t>
            </a:r>
          </a:p>
          <a:p>
            <a:pPr algn="l"/>
            <a:r>
              <a:rPr lang="es-CO" sz="3200" b="1" dirty="0" smtClean="0">
                <a:solidFill>
                  <a:srgbClr val="FFC000"/>
                </a:solidFill>
                <a:latin typeface="Myriad Pro" panose="020B0503030403020204" pitchFamily="34" charset="0"/>
              </a:rPr>
              <a:t>producción.</a:t>
            </a:r>
            <a:endParaRPr lang="es-CO" sz="3200" b="1" dirty="0">
              <a:solidFill>
                <a:srgbClr val="FFC000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965" y="339338"/>
            <a:ext cx="4740842" cy="516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618434" y="463923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 smtClean="0">
                <a:solidFill>
                  <a:srgbClr val="FFC000"/>
                </a:solidFill>
                <a:latin typeface="Myriad Pro" panose="020B0503030403020204" pitchFamily="34" charset="0"/>
              </a:rPr>
              <a:t>Indicadores de producción.</a:t>
            </a:r>
            <a:endParaRPr lang="es-CO" sz="3200" b="1" dirty="0">
              <a:solidFill>
                <a:srgbClr val="FFC000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10" y="1625406"/>
            <a:ext cx="8585937" cy="451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330055" y="604979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 smtClean="0">
                <a:solidFill>
                  <a:srgbClr val="F6AD51"/>
                </a:solidFill>
                <a:latin typeface="Myriad Pro" panose="020B0503030403020204" pitchFamily="34" charset="0"/>
              </a:rPr>
              <a:t>Indicadores de producción.</a:t>
            </a:r>
            <a:endParaRPr lang="es-CO" sz="3200" b="1" dirty="0">
              <a:solidFill>
                <a:srgbClr val="F6AD51"/>
              </a:solidFill>
              <a:latin typeface="Myriad Pro" panose="020B05030304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Marcador de contenido 2"/>
              <p:cNvSpPr txBox="1">
                <a:spLocks/>
              </p:cNvSpPr>
              <p:nvPr/>
            </p:nvSpPr>
            <p:spPr>
              <a:xfrm>
                <a:off x="2913684" y="1385047"/>
                <a:ext cx="7704856" cy="460558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s-CO" sz="2000" dirty="0" smtClean="0">
                    <a:solidFill>
                      <a:srgbClr val="430000"/>
                    </a:solidFill>
                    <a:latin typeface="Myriad Pro" panose="020B0503030403020204" pitchFamily="34" charset="0"/>
                  </a:rPr>
                  <a:t>Por ejemplo, el peso de un articulo de subtipo A2 se obtiene mediante la formula</a:t>
                </a:r>
                <a:r>
                  <a:rPr lang="es-CO" sz="2000" dirty="0" smtClean="0">
                    <a:solidFill>
                      <a:srgbClr val="430000"/>
                    </a:solidFill>
                  </a:rPr>
                  <a:t>.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s-CO" sz="20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s-CO" sz="20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s-CO" sz="2000" dirty="0" smtClean="0">
                    <a:solidFill>
                      <a:srgbClr val="430000"/>
                    </a:solidFill>
                    <a:latin typeface="Myriad Pro" panose="020B0503030403020204" pitchFamily="34" charset="0"/>
                  </a:rPr>
                  <a:t>Es necesario calcular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s-CO" sz="200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s-CO" sz="2000" i="1" smtClean="0">
                            <a:latin typeface="Cambria Math" panose="02040503050406030204" pitchFamily="18" charset="0"/>
                          </a:rPr>
                          <m:t>𝑆𝑢𝑏𝑡𝑖𝑝𝑜</m:t>
                        </m:r>
                      </m:sub>
                    </m:sSub>
                  </m:oMath>
                </a14:m>
                <a:endParaRPr lang="es-CO" sz="20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CO" sz="200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𝐴𝑅𝑇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O" sz="2000" i="1">
                          <a:latin typeface="Cambria Math" panose="02040503050406030204" pitchFamily="18" charset="0"/>
                        </a:rPr>
                        <m:t>= </m:t>
                      </m:r>
                      <m:func>
                        <m:funcPr>
                          <m:ctrlPr>
                            <a:rPr lang="es-CO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CO" sz="20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s-CO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CO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CO" sz="20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s-CO" sz="20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s-CO" sz="20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s-CO" sz="20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CO" sz="200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𝐴𝑅𝑇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CO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O" sz="2000" i="1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s-CO" sz="2000" i="1" smtClean="0">
                          <a:latin typeface="Cambria Math" panose="02040503050406030204" pitchFamily="18" charset="0"/>
                        </a:rPr>
                        <m:t>92</m:t>
                      </m:r>
                      <m:r>
                        <a:rPr lang="es-CO" sz="20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O" sz="20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s-CO" sz="2000" dirty="0" smtClean="0">
                    <a:solidFill>
                      <a:srgbClr val="430000"/>
                    </a:solidFill>
                    <a:latin typeface="Myriad Pro" panose="020B0503030403020204" pitchFamily="34" charset="0"/>
                  </a:rPr>
                  <a:t>Se calcula el indicador de productos TOP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s-CO" sz="2400" dirty="0" smtClean="0">
                  <a:sym typeface="Wingdings" panose="05000000000000000000" pitchFamily="2" charset="2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s-CO" sz="2400" dirty="0" smtClean="0">
                    <a:sym typeface="Wingdings" panose="05000000000000000000" pitchFamily="2" charset="2"/>
                  </a:rPr>
                  <a:t>                                                         </a:t>
                </a:r>
                <a:endParaRPr lang="es-CO" dirty="0"/>
              </a:p>
            </p:txBody>
          </p:sp>
        </mc:Choice>
        <mc:Fallback xmlns="">
          <p:sp>
            <p:nvSpPr>
              <p:cNvPr id="8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684" y="1385047"/>
                <a:ext cx="7704856" cy="4605586"/>
              </a:xfrm>
              <a:prstGeom prst="rect">
                <a:avLst/>
              </a:prstGeom>
              <a:blipFill rotWithShape="0">
                <a:blip r:embed="rId4"/>
                <a:stretch>
                  <a:fillRect l="-870" t="-66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582" y="1973675"/>
            <a:ext cx="4226813" cy="6699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3119746" y="4872005"/>
                <a:ext cx="3554819" cy="7026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𝐼𝑛𝑑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𝐶𝑙𝑎𝑠𝑒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s-C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𝑢𝑏𝑡𝑖𝑝𝑜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 ∈ 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𝐶𝑙𝑎𝑠𝑒</m:t>
                          </m:r>
                        </m:sub>
                        <m:sup/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0,92∗600</m:t>
                          </m:r>
                        </m:e>
                      </m:nary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746" y="4872005"/>
                <a:ext cx="3554819" cy="70262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7553496" y="4839762"/>
                <a:ext cx="2907206" cy="7026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𝐼𝑛𝑑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𝐶𝑙𝑎𝑠𝑒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s-C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𝑢𝑏𝑡𝑖𝑝𝑜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 ∈ 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𝐶𝑙𝑎𝑠𝑒</m:t>
                          </m:r>
                        </m:sub>
                        <m:sup/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55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nary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3496" y="4839762"/>
                <a:ext cx="2907206" cy="70262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71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178425" y="699326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3AA4E"/>
                </a:solidFill>
                <a:latin typeface="Myriad Pro" panose="020B0503030403020204" pitchFamily="34" charset="0"/>
              </a:rPr>
              <a:t>Indicadores de cohesión.</a:t>
            </a:r>
            <a:endParaRPr lang="es-CO" sz="3600" b="1" dirty="0">
              <a:solidFill>
                <a:srgbClr val="F3AA4E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913684" y="1863247"/>
            <a:ext cx="7704856" cy="16561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Donde “Productos” es el numero de productos con que se calculan los indicadores de producción y “Autores” es el numero total de autores que, están vinculados al grupo y cada producto</a:t>
            </a:r>
            <a:endParaRPr lang="es-CO" sz="2000" dirty="0">
              <a:solidFill>
                <a:srgbClr val="430000"/>
              </a:solidFill>
              <a:latin typeface="Myriad Pro" panose="020B0503030403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128" y="1836129"/>
            <a:ext cx="4624953" cy="117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0" y="0"/>
            <a:ext cx="2191872" cy="685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625889" y="1452121"/>
            <a:ext cx="4998593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4000" b="1" dirty="0" smtClean="0">
                <a:solidFill>
                  <a:srgbClr val="FAB154"/>
                </a:solidFill>
                <a:latin typeface="Myriad Pro" panose="020B0503030403020204" pitchFamily="34" charset="0"/>
              </a:rPr>
              <a:t>Tipos de productos</a:t>
            </a:r>
            <a:endParaRPr lang="es-CO" sz="4000" b="1" dirty="0">
              <a:solidFill>
                <a:srgbClr val="FAB154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2622176" y="2172201"/>
            <a:ext cx="8915400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sz="1600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endParaRPr lang="es-CO" sz="1600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pPr algn="just"/>
            <a:r>
              <a:rPr lang="es-CO" sz="25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de generación de nuevo conocimiento.</a:t>
            </a:r>
          </a:p>
          <a:p>
            <a:pPr algn="just"/>
            <a:r>
              <a:rPr lang="es-CO" sz="25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de desarrollo tecnológico e innovación.</a:t>
            </a:r>
          </a:p>
          <a:p>
            <a:pPr algn="just"/>
            <a:r>
              <a:rPr lang="es-CO" sz="25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de apropiación social y circulación de conocimiento.</a:t>
            </a:r>
          </a:p>
          <a:p>
            <a:pPr algn="just"/>
            <a:r>
              <a:rPr lang="es-CO" sz="25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 de formación de recurso humano en </a:t>
            </a:r>
            <a:r>
              <a:rPr lang="es-CO" sz="25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CTeI</a:t>
            </a:r>
            <a:r>
              <a:rPr lang="es-CO" sz="25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</a:t>
            </a:r>
            <a:endParaRPr lang="es-CO" sz="2500" dirty="0">
              <a:solidFill>
                <a:srgbClr val="430000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26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417786" y="661133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Indicadores de cooperación.</a:t>
            </a:r>
            <a:endParaRPr lang="es-CO" sz="36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3087581" y="1921853"/>
            <a:ext cx="7776864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Donde “Productos” es el numero de productos con que se calculan los indicadores de producción y “Número total de grupos relacionados” que corresponde al número de grupos de investigación donde están vinculados los autores relacionados con los productos.</a:t>
            </a:r>
            <a:endParaRPr lang="es-CO" sz="2000" dirty="0">
              <a:solidFill>
                <a:srgbClr val="430000"/>
              </a:solidFill>
              <a:latin typeface="Myriad Pro" panose="020B0503030403020204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460" y="2302076"/>
            <a:ext cx="7165305" cy="9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426935" y="1049991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solidFill>
                  <a:srgbClr val="F8AF53"/>
                </a:solidFill>
                <a:latin typeface="Myriad Pro" panose="020B0503030403020204" pitchFamily="34" charset="0"/>
              </a:rPr>
              <a:t>Índice de grupo de investigación.</a:t>
            </a:r>
            <a:endParaRPr lang="es-CO" sz="3600" b="1" dirty="0">
              <a:solidFill>
                <a:srgbClr val="F8AF53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3489750" y="2029087"/>
            <a:ext cx="7848872" cy="1440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CO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Los índices de producción se calculan con la siguiente formula.</a:t>
            </a:r>
            <a:endParaRPr lang="es-CO" sz="2000" dirty="0">
              <a:solidFill>
                <a:srgbClr val="430000"/>
              </a:solidFill>
              <a:latin typeface="Myriad Pro" panose="020B0503030403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556" y="3965077"/>
            <a:ext cx="6004837" cy="96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781" y="494989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 smtClean="0">
                <a:solidFill>
                  <a:srgbClr val="F3AA4E"/>
                </a:solidFill>
                <a:latin typeface="Century Gothic" panose="020B0502020202020204" pitchFamily="34" charset="0"/>
              </a:rPr>
              <a:t>Indicador de grupo de investigación.</a:t>
            </a:r>
            <a:endParaRPr lang="es-CO" sz="3200" b="1" dirty="0">
              <a:solidFill>
                <a:srgbClr val="F3AA4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742" y="1670043"/>
            <a:ext cx="8630863" cy="246917"/>
          </a:xfrm>
          <a:prstGeom prst="rect">
            <a:avLst/>
          </a:prstGeom>
        </p:spPr>
      </p:pic>
      <p:sp>
        <p:nvSpPr>
          <p:cNvPr id="18" name="Marcador de contenido 2"/>
          <p:cNvSpPr txBox="1">
            <a:spLocks/>
          </p:cNvSpPr>
          <p:nvPr/>
        </p:nvSpPr>
        <p:spPr>
          <a:xfrm>
            <a:off x="2707342" y="1774652"/>
            <a:ext cx="8915400" cy="377762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CO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Donde:</a:t>
            </a:r>
          </a:p>
          <a:p>
            <a:pPr algn="just"/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Nc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 Top. Índice de producción de nuevo conocimiento A1.</a:t>
            </a:r>
          </a:p>
          <a:p>
            <a:pPr algn="just"/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Nc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 A. índice de producción de nuevo conocimiento A.</a:t>
            </a:r>
          </a:p>
          <a:p>
            <a:pPr algn="just"/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Nc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 B. índice de producción de nuevo conocimiento B.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AP. Índice de divulgación y apropiación social.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Fr. A. índice de formación de recurso A.</a:t>
            </a:r>
          </a:p>
          <a:p>
            <a:pPr algn="just"/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Fr. B. índice de formación de recursos B.</a:t>
            </a:r>
          </a:p>
          <a:p>
            <a:pPr algn="just"/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Cohe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 Índice de cohesión.</a:t>
            </a:r>
          </a:p>
          <a:p>
            <a:pPr algn="just"/>
            <a:r>
              <a:rPr lang="es-CO" sz="2300" dirty="0" err="1" smtClean="0">
                <a:solidFill>
                  <a:srgbClr val="430000"/>
                </a:solidFill>
                <a:latin typeface="Myriad Pro" panose="020B0503030403020204" pitchFamily="34" charset="0"/>
              </a:rPr>
              <a:t>Coop</a:t>
            </a:r>
            <a:r>
              <a:rPr lang="es-CO" sz="23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. Índice de cooperación.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013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23326" y="645057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Tipos de investigadores.</a:t>
            </a:r>
            <a:endParaRPr lang="es-CO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707342" y="1708820"/>
            <a:ext cx="8915400" cy="10977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CO" dirty="0" smtClean="0"/>
          </a:p>
          <a:p>
            <a:endParaRPr lang="es-CO" dirty="0" smtClean="0">
              <a:solidFill>
                <a:srgbClr val="430000"/>
              </a:solidFill>
            </a:endParaRPr>
          </a:p>
          <a:p>
            <a:pPr algn="just"/>
            <a:r>
              <a:rPr lang="es-CO" sz="3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Investigadores.</a:t>
            </a:r>
          </a:p>
          <a:p>
            <a:pPr algn="just"/>
            <a:r>
              <a:rPr lang="es-CO" sz="3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Investigadores en formación.</a:t>
            </a:r>
          </a:p>
          <a:p>
            <a:pPr algn="just"/>
            <a:r>
              <a:rPr lang="es-CO" sz="3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Estudiantes de pregrado.</a:t>
            </a:r>
          </a:p>
          <a:p>
            <a:pPr algn="just"/>
            <a:r>
              <a:rPr lang="es-CO" sz="3000" dirty="0" smtClean="0">
                <a:solidFill>
                  <a:srgbClr val="430000"/>
                </a:solidFill>
                <a:latin typeface="Century Gothic" panose="020B0502020202020204" pitchFamily="34" charset="0"/>
              </a:rPr>
              <a:t>Integrante vinculado</a:t>
            </a:r>
            <a:r>
              <a:rPr lang="es-CO" sz="3000" dirty="0" smtClean="0">
                <a:latin typeface="Century Gothic" panose="020B0502020202020204" pitchFamily="34" charset="0"/>
              </a:rPr>
              <a:t>.</a:t>
            </a:r>
            <a:endParaRPr lang="es-CO" sz="3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7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20582"/>
              </p:ext>
            </p:extLst>
          </p:nvPr>
        </p:nvGraphicFramePr>
        <p:xfrm>
          <a:off x="3028950" y="190502"/>
          <a:ext cx="7886700" cy="6534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4147"/>
                <a:gridCol w="1273834"/>
                <a:gridCol w="5438719"/>
              </a:tblGrid>
              <a:tr h="284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 – Tipo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Identificador</a:t>
                      </a:r>
                      <a:endParaRPr lang="es-CO" sz="7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Requisitos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426141">
                <a:tc rowSpan="1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Investigadores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 Emérito.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(IE)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formación: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Doctorado finalizado o 15 productos de nuevo conocimiento o de resultados de actividades de desarrollo tecnológico e innovación, tipo A, en toda su trayectoria académica.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1420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Producción mínima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Tener productos tipo Top o Tipo A.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de formación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Director de tesis de doctorado finalizado y director de trabajos de maestría.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 estado vinculado a instituciones colombianas durante su trayectoria científica académica.</a:t>
                      </a:r>
                      <a:endParaRPr lang="es-CO" sz="7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1420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Tener 65 o más años de edad.</a:t>
                      </a:r>
                      <a:endParaRPr lang="es-CO" sz="7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Duración: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Esta categoría será vitalicia a partir de la fecha de publicación de los resultados del proceso.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42614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 Sénior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(IS)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formación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Doctorado finalizado o 15 productos de nuevo conocimiento o de resultados de actividades de desarrollo tecnológico e innovación, tipo A, en toda su trayectoria académica.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Producción mínima: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Diez productos tipo Top o tipo A, en los últimos 10 años.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de formación: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 de cuatro trabajos de maestría o una tesis de doctorado finalizados en los últimos diez años.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vigencia de esta categoría es de tres años a partir de la fecha de publicación de los resultados del proceso.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5681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 Asociado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(I)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formación: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Doctorado o maestría o especialidad clínica finalizada o siete productos de nuevo conocimiento o de resultados de actividades de desarrollo tecnológico e innovación en toda su trayectoria académica.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71023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Producción mínima: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 productos de nuevo conocimiento o de resultados de actividades de desarrollo tecnológico e innovación tipo A, en toda su trayectoria y cuatro productos de nuevo conocimiento o de resultados de actividades de desarrollo tecnológico e innovación en los últimos cinco años.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42614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de formación: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 dirigido  una tesis de doctorado o haber dirigido dos trabajos de maestría o haber dirigido ocho trabajos de pregrado durante los últimos cinco años.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Duración: </a:t>
                      </a: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vigencia de esta categoría es de dos años a partir de la fecha de publicación de los resultados del proceso.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42614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 Junior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(IJ)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Graduado con formación de doctorado finalizada en una ventana máxima de tres años, que sea integrante de un grupo de investigación y que haga parte de un proyecto de investigación del grupo.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71023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Graduado de doctorado, o de maestría, o de alguna especialidad clínica con un producto de nuevo conocimiento o de resultado de actividades de desarrollo tecnológico e innovación tipo A, en toda su trayectoria y cuatro productos de nuevo conocimiento o de resultado de actividades de desarrollo tecnológico e innovación, en los últimos cinco años.</a:t>
                      </a:r>
                      <a:endParaRPr lang="es-CO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  <a:tr h="284093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01" marR="42101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101" marR="42101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7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Duración: </a:t>
                      </a:r>
                      <a:r>
                        <a:rPr lang="es-CO" sz="7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vigencia de esta categoría es de un año a partir de la fecha de publicación de los resultados del proceso.</a:t>
                      </a:r>
                      <a:endParaRPr lang="es-CO" sz="7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9187" marR="2918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5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8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018726"/>
              </p:ext>
            </p:extLst>
          </p:nvPr>
        </p:nvGraphicFramePr>
        <p:xfrm>
          <a:off x="2480523" y="1822259"/>
          <a:ext cx="8886724" cy="3361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7283"/>
                <a:gridCol w="1998204"/>
                <a:gridCol w="5181237"/>
              </a:tblGrid>
              <a:tr h="719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 – Tipo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Identificador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Requisitos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9357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Investigadores en formación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 de doctorado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(ED)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formación de doctorado iniciada máximo hace ocho años.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228230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 de maestría o especialidad clínica.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(EM)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formación de maestría iniciada máximo hace cuatro años.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0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Estudiantes de pregrado.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 de pregrado (EP)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Estudiantes en formación de pregrado.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42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4107175"/>
              </p:ext>
            </p:extLst>
          </p:nvPr>
        </p:nvGraphicFramePr>
        <p:xfrm>
          <a:off x="2398894" y="1135434"/>
          <a:ext cx="9532295" cy="41700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5499"/>
                <a:gridCol w="2378918"/>
                <a:gridCol w="5647878"/>
              </a:tblGrid>
              <a:tr h="51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 – Tipo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Identificador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Requisitos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  <a:tr h="780656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 con doctorado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(IV</a:t>
                      </a:r>
                      <a:r>
                        <a:rPr lang="es-CO" sz="11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 a un grupo de investigación y que no cumple con ninguna de las anteriores definiciones, con formación de doctorado finalizado.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  <a:tr h="7964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 con maestría o especialidad clínica.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(IV</a:t>
                      </a:r>
                      <a:r>
                        <a:rPr lang="es-CO" sz="11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 a un grupo de investigación y que no cumple con ninguna de las anteriores definiciones, con formación de maestría o especialidad clínica culminada.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  <a:tr h="78065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 con especialización.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(IV</a:t>
                      </a:r>
                      <a:r>
                        <a:rPr lang="es-CO" sz="11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 a un grupo de investigación y que no cumple con ninguna de las anteriores definiciones, con formación de especialización culminada.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  <a:tr h="78065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 con pregrado.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(IV</a:t>
                      </a:r>
                      <a:r>
                        <a:rPr lang="es-CO" sz="11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 a un grupo de investigación y que no cumple con ninguna de las anteriores definiciones, con formación de pregrado culminada.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  <a:tr h="51593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Integrante vinculado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(IV)</a:t>
                      </a:r>
                      <a:endParaRPr lang="es-CO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Vinculado a un grupo de investigación y que no cumple con ninguna de las anteriores definiciones</a:t>
                      </a:r>
                      <a:endParaRPr lang="es-CO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432" marR="6043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71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414389"/>
              </p:ext>
            </p:extLst>
          </p:nvPr>
        </p:nvGraphicFramePr>
        <p:xfrm>
          <a:off x="2164978" y="-26715"/>
          <a:ext cx="10027020" cy="6884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594"/>
                <a:gridCol w="1671594"/>
                <a:gridCol w="1670958"/>
                <a:gridCol w="1670958"/>
                <a:gridCol w="1670958"/>
                <a:gridCol w="1670958"/>
              </a:tblGrid>
              <a:tr h="761451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</a:rPr>
                        <a:t>Categorías de clasificación de los grupos de investigación, desarrollo tecnológico o de innovación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</a:rPr>
                        <a:t>Criterios de evaluación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bg1"/>
                          </a:solidFill>
                          <a:effectLst/>
                        </a:rPr>
                        <a:t>A1</a:t>
                      </a:r>
                      <a:endParaRPr lang="es-CO" sz="12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s-CO" sz="12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s-CO" sz="12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s-CO" sz="12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Indicador de grupo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Cuartil 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Cuartil 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Cuartil 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</a:rPr>
                        <a:t>Mayor que cero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</a:tr>
              <a:tr h="777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Indicador de productos TOP o A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Cuartil 1 – Productos TOP. No incluye productos A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</a:rPr>
                        <a:t>Mayor que cero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Indicador de productos de apropiación social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</a:rPr>
                        <a:t>Mayor que cero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</a:tr>
              <a:tr h="777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Indicador de productos de formación de recurso humano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Tipo A 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Tipo A 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Tipo A mayor que cero o Tipo B en o por encima del cuartil 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Tipo A o B 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Tipología de integrantes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IS o I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IS o I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IS o I o IJ o IVD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Indicador de cohesión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Mayor que cero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96" marR="68796" marT="34398" marB="34398" anchor="ctr"/>
                </a:tc>
              </a:tr>
              <a:tr h="7614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bg1"/>
                          </a:solidFill>
                          <a:effectLst/>
                        </a:rPr>
                        <a:t>Años de existencia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Al menos 5 años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Al menos 5 años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Al menos 3 años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</a:rPr>
                        <a:t>Al menos 2 años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</a:rPr>
                        <a:t>Al menos 1 años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796" marR="68796" marT="34398" marB="3439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2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oserodriguez.info/bloc/wp-content/themes/mimbo2.2/images/dud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979" y="-300564"/>
            <a:ext cx="10027022" cy="627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2164978" y="5783046"/>
            <a:ext cx="10000128" cy="1061507"/>
          </a:xfrm>
          <a:prstGeom prst="rect">
            <a:avLst/>
          </a:prstGeom>
          <a:solidFill>
            <a:srgbClr val="43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2430816" y="1277472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3200" b="1" dirty="0" smtClean="0">
                <a:solidFill>
                  <a:srgbClr val="F3AA4E"/>
                </a:solidFill>
                <a:latin typeface="Myriad Pro" panose="020B0503030403020204" pitchFamily="34" charset="0"/>
              </a:rPr>
              <a:t>Productos de Nuevo Conocimiento</a:t>
            </a:r>
            <a:endParaRPr lang="es-CO" sz="3200" b="1" dirty="0">
              <a:solidFill>
                <a:srgbClr val="F3AA4E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2427102" y="1815353"/>
            <a:ext cx="9204603" cy="40396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Artículos de investigación A1, A2, B, C y D.</a:t>
            </a: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Libros resultado de investigación.</a:t>
            </a: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Capítulos en libro resultado de investigación.</a:t>
            </a: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tecnológicos patentados o en procesos de concesión de la patente.</a:t>
            </a: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Variedad vegetal y nueva raza animal.</a:t>
            </a:r>
          </a:p>
          <a:p>
            <a:r>
              <a:rPr lang="es-CO" sz="20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Obras o productos de investigación – creación en Artes, Arquitectura y Diseño.</a:t>
            </a:r>
          </a:p>
          <a:p>
            <a:endParaRPr lang="es-CO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98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437285" y="506551"/>
            <a:ext cx="8911687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3200" b="1" dirty="0" smtClean="0">
                <a:solidFill>
                  <a:srgbClr val="F8AF53"/>
                </a:solidFill>
                <a:latin typeface="Myriad Pro" panose="020B0503030403020204" pitchFamily="34" charset="0"/>
              </a:rPr>
              <a:t>Productos de Nuevo Conocimiento</a:t>
            </a:r>
            <a:endParaRPr lang="es-CO" sz="3200" b="1" dirty="0">
              <a:solidFill>
                <a:srgbClr val="F8AF53"/>
              </a:solidFill>
              <a:latin typeface="Myriad Pro" panose="020B0503030403020204" pitchFamily="34" charset="0"/>
            </a:endParaRPr>
          </a:p>
        </p:txBody>
      </p:sp>
      <p:pic>
        <p:nvPicPr>
          <p:cNvPr id="11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452" y="1429085"/>
            <a:ext cx="9779548" cy="513914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00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2455765" y="1054374"/>
            <a:ext cx="8074132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6AD51"/>
                </a:solidFill>
                <a:latin typeface="Myriad Pro" panose="020B0503030403020204" pitchFamily="34" charset="0"/>
              </a:rPr>
              <a:t>Productos de Desarrollo Tecnológico e Innovación</a:t>
            </a:r>
            <a:r>
              <a:rPr lang="es-CO" sz="3200" b="1" dirty="0" smtClean="0">
                <a:solidFill>
                  <a:srgbClr val="F6AD51"/>
                </a:solidFill>
                <a:latin typeface="Century Gothic" panose="020B0502020202020204" pitchFamily="34" charset="0"/>
              </a:rPr>
              <a:t>.</a:t>
            </a:r>
            <a:endParaRPr lang="es-CO" sz="3200" b="1" dirty="0">
              <a:solidFill>
                <a:srgbClr val="F6AD5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2455765" y="2335264"/>
            <a:ext cx="8611164" cy="378922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>
              <a:solidFill>
                <a:srgbClr val="430000"/>
              </a:solidFill>
              <a:latin typeface="Myriad Pro" panose="020B0503030403020204" pitchFamily="34" charset="0"/>
            </a:endParaRPr>
          </a:p>
          <a:p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tecnológicos certificados o validados.</a:t>
            </a:r>
          </a:p>
          <a:p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Productos empresariales.</a:t>
            </a:r>
          </a:p>
          <a:p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Regulaciones, normas, reglamentos o legislaciones.</a:t>
            </a:r>
          </a:p>
          <a:p>
            <a:r>
              <a:rPr lang="es-CO" sz="2400" dirty="0" smtClean="0">
                <a:solidFill>
                  <a:srgbClr val="430000"/>
                </a:solidFill>
                <a:latin typeface="Myriad Pro" panose="020B0503030403020204" pitchFamily="34" charset="0"/>
              </a:rPr>
              <a:t>Consultorías e informes técnicos finales.</a:t>
            </a:r>
            <a:endParaRPr lang="es-CO" sz="2400" dirty="0">
              <a:solidFill>
                <a:srgbClr val="430000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77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2365314" y="37547"/>
            <a:ext cx="8074132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Century Gothic" panose="020B0502020202020204" pitchFamily="34" charset="0"/>
              </a:rPr>
              <a:t>Productos de Desarrollo Tecnológico e Innovación.</a:t>
            </a:r>
            <a:endParaRPr lang="es-CO" sz="3200" b="1" dirty="0">
              <a:solidFill>
                <a:srgbClr val="F4AD5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461" y="1045659"/>
            <a:ext cx="8597786" cy="56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789983" y="682280"/>
            <a:ext cx="785187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2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 Apropiación Social y Circulación Conocimiento.</a:t>
            </a:r>
            <a:endParaRPr lang="es-CO" sz="32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2789983" y="2378910"/>
            <a:ext cx="8915400" cy="37776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500" dirty="0" smtClean="0">
                <a:latin typeface="Myriad Pro" panose="020B0503030403020204" pitchFamily="34" charset="0"/>
              </a:rPr>
              <a:t>Participación ciudadana en </a:t>
            </a:r>
            <a:r>
              <a:rPr lang="es-CO" sz="2500" dirty="0" err="1" smtClean="0">
                <a:latin typeface="Myriad Pro" panose="020B0503030403020204" pitchFamily="34" charset="0"/>
              </a:rPr>
              <a:t>CTeI</a:t>
            </a:r>
            <a:r>
              <a:rPr lang="es-CO" sz="2500" dirty="0" smtClean="0">
                <a:latin typeface="Myriad Pro" panose="020B0503030403020204" pitchFamily="34" charset="0"/>
              </a:rPr>
              <a:t>.</a:t>
            </a:r>
          </a:p>
          <a:p>
            <a:r>
              <a:rPr lang="es-CO" sz="2500" dirty="0" smtClean="0">
                <a:latin typeface="Myriad Pro" panose="020B0503030403020204" pitchFamily="34" charset="0"/>
              </a:rPr>
              <a:t>Estrategias pedagógicas para el fomento de la </a:t>
            </a:r>
            <a:r>
              <a:rPr lang="es-CO" sz="2500" dirty="0" err="1" smtClean="0">
                <a:latin typeface="Myriad Pro" panose="020B0503030403020204" pitchFamily="34" charset="0"/>
              </a:rPr>
              <a:t>CTeI</a:t>
            </a:r>
            <a:r>
              <a:rPr lang="es-CO" sz="2500" dirty="0" smtClean="0">
                <a:latin typeface="Myriad Pro" panose="020B0503030403020204" pitchFamily="34" charset="0"/>
              </a:rPr>
              <a:t>.</a:t>
            </a:r>
          </a:p>
          <a:p>
            <a:r>
              <a:rPr lang="es-CO" sz="2500" dirty="0" smtClean="0">
                <a:latin typeface="Myriad Pro" panose="020B0503030403020204" pitchFamily="34" charset="0"/>
              </a:rPr>
              <a:t>Comunicación social del conocimiento.</a:t>
            </a:r>
          </a:p>
          <a:p>
            <a:r>
              <a:rPr lang="es-CO" sz="2500" dirty="0" smtClean="0">
                <a:latin typeface="Myriad Pro" panose="020B0503030403020204" pitchFamily="34" charset="0"/>
              </a:rPr>
              <a:t>Circulación de conocimiento especializado.</a:t>
            </a:r>
          </a:p>
          <a:p>
            <a:r>
              <a:rPr lang="es-CO" sz="2500" dirty="0" smtClean="0">
                <a:latin typeface="Myriad Pro" panose="020B0503030403020204" pitchFamily="34" charset="0"/>
              </a:rPr>
              <a:t>Reconocimientos.</a:t>
            </a:r>
            <a:endParaRPr lang="es-CO" sz="2500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5" r="40294"/>
          <a:stretch/>
        </p:blipFill>
        <p:spPr>
          <a:xfrm>
            <a:off x="-26894" y="0"/>
            <a:ext cx="2191872" cy="685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353237" y="385650"/>
            <a:ext cx="7851874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3000" b="1" dirty="0" smtClean="0">
                <a:solidFill>
                  <a:srgbClr val="F4AD51"/>
                </a:solidFill>
                <a:latin typeface="Myriad Pro" panose="020B0503030403020204" pitchFamily="34" charset="0"/>
              </a:rPr>
              <a:t>Productos de Apropiación Social y Circulación Conocimiento.</a:t>
            </a:r>
            <a:endParaRPr lang="es-CO" sz="3000" b="1" dirty="0">
              <a:solidFill>
                <a:srgbClr val="F4AD51"/>
              </a:solidFill>
              <a:latin typeface="Myriad Pro" panose="020B0503030403020204" pitchFamily="34" charset="0"/>
            </a:endParaRPr>
          </a:p>
        </p:txBody>
      </p:sp>
      <p:pic>
        <p:nvPicPr>
          <p:cNvPr id="11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237" y="1506066"/>
            <a:ext cx="9699201" cy="5242464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67247" y="0"/>
            <a:ext cx="591670" cy="927847"/>
          </a:xfrm>
          <a:prstGeom prst="rect">
            <a:avLst/>
          </a:prstGeom>
          <a:solidFill>
            <a:srgbClr val="F6AC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6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1673</Words>
  <Application>Microsoft Office PowerPoint</Application>
  <PresentationFormat>Panorámica</PresentationFormat>
  <Paragraphs>254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Century Gothic</vt:lpstr>
      <vt:lpstr>Myriad Pro</vt:lpstr>
      <vt:lpstr>Times New Roman</vt:lpstr>
      <vt:lpstr>Wingdings</vt:lpstr>
      <vt:lpstr>Tema de Office</vt:lpstr>
      <vt:lpstr>Modelo de medición de grupos de investigación  y reconocimiento de  investigadores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Nathalia</dc:creator>
  <cp:lastModifiedBy>janh duque</cp:lastModifiedBy>
  <cp:revision>42</cp:revision>
  <dcterms:created xsi:type="dcterms:W3CDTF">2017-03-29T14:33:30Z</dcterms:created>
  <dcterms:modified xsi:type="dcterms:W3CDTF">2020-07-27T17:56:54Z</dcterms:modified>
</cp:coreProperties>
</file>