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82" r:id="rId8"/>
    <p:sldId id="262" r:id="rId9"/>
    <p:sldId id="263" r:id="rId10"/>
    <p:sldId id="264" r:id="rId11"/>
    <p:sldId id="265" r:id="rId12"/>
    <p:sldId id="267" r:id="rId13"/>
    <p:sldId id="268" r:id="rId14"/>
    <p:sldId id="283" r:id="rId15"/>
    <p:sldId id="284" r:id="rId16"/>
    <p:sldId id="269" r:id="rId17"/>
    <p:sldId id="274" r:id="rId18"/>
    <p:sldId id="275" r:id="rId19"/>
    <p:sldId id="285" r:id="rId20"/>
    <p:sldId id="286" r:id="rId21"/>
    <p:sldId id="276" r:id="rId22"/>
    <p:sldId id="272" r:id="rId23"/>
    <p:sldId id="287" r:id="rId24"/>
    <p:sldId id="288" r:id="rId25"/>
    <p:sldId id="277" r:id="rId26"/>
    <p:sldId id="278" r:id="rId27"/>
    <p:sldId id="279" r:id="rId28"/>
    <p:sldId id="280" r:id="rId29"/>
    <p:sldId id="281" r:id="rId30"/>
    <p:sldId id="289" r:id="rId31"/>
    <p:sldId id="266" r:id="rId3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86323" autoAdjust="0"/>
  </p:normalViewPr>
  <p:slideViewPr>
    <p:cSldViewPr>
      <p:cViewPr>
        <p:scale>
          <a:sx n="66" d="100"/>
          <a:sy n="66" d="100"/>
        </p:scale>
        <p:origin x="-1176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Título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6" name="15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2" name="31 Marcador de contenido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4" name="33 Marcador de contenido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Marcador de contenido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1" name="30 Título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3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0C3A8BB-352D-44E7-ABE1-36BCC2138298}" type="datetimeFigureOut">
              <a:rPr lang="es-CO" smtClean="0"/>
              <a:pPr/>
              <a:t>26/03/2011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CO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E538D1B-339E-4562-8054-C8B93877749D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sz="2400" dirty="0" smtClean="0">
                <a:solidFill>
                  <a:schemeClr val="bg1"/>
                </a:solidFill>
                <a:latin typeface="Calibri" pitchFamily="34" charset="0"/>
              </a:rPr>
              <a:t>RESEÑA PRIMERA LEGISLACIÓN Y EVOLUCIÓN DE LA CARRERA ADMINISTRATIVA</a:t>
            </a:r>
            <a:endParaRPr lang="es-CO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72400" cy="1656183"/>
          </a:xfrm>
        </p:spPr>
        <p:txBody>
          <a:bodyPr>
            <a:noAutofit/>
          </a:bodyPr>
          <a:lstStyle/>
          <a:p>
            <a:r>
              <a:rPr lang="es-CO" sz="5400" b="1" dirty="0" smtClean="0">
                <a:solidFill>
                  <a:schemeClr val="bg1"/>
                </a:solidFill>
                <a:latin typeface="Calibri" pitchFamily="34" charset="0"/>
              </a:rPr>
              <a:t>RÉGIMEN DE CARRERA ADMINISTRATIVA</a:t>
            </a:r>
            <a:endParaRPr lang="es-CO" sz="5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301208"/>
            <a:ext cx="2653400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867532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260648"/>
            <a:ext cx="7745505" cy="5649490"/>
          </a:xfrm>
        </p:spPr>
        <p:txBody>
          <a:bodyPr>
            <a:noAutofit/>
          </a:bodyPr>
          <a:lstStyle/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Estado de sitio</a:t>
            </a:r>
          </a:p>
          <a:p>
            <a:pPr algn="just">
              <a:buNone/>
            </a:pPr>
            <a:r>
              <a:rPr lang="es-CO" sz="9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No permite la aplicación de la reglamentación de carrera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algn="just">
              <a:buNone/>
            </a:pPr>
            <a:endParaRPr lang="es-CO" sz="1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Se suspenden Derechos y garantías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algn="just">
              <a:buNone/>
            </a:pPr>
            <a:endParaRPr lang="es-CO" sz="9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Decreto 1950 de 1973, reglamente decretos 2400 y 3078. Hoy hace parte de normas de carrera.</a:t>
            </a:r>
          </a:p>
          <a:p>
            <a:pPr algn="just">
              <a:buNone/>
            </a:pPr>
            <a:endParaRPr lang="es-CO" sz="9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Datos DASC: 1976 – 14819, Inscritos en Carrera., 1981 – 11.481, Inscritos en Carrera. , de 855.000 empleados públicos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algn="just">
              <a:buNone/>
            </a:pPr>
            <a:endParaRPr lang="es-CO" sz="9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1982, se levanta estado de sitio y se expide ley 61 de 1987, que permite ingreso extraordinario a carrera.</a:t>
            </a: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421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251520" y="1052736"/>
            <a:ext cx="7812360" cy="4572000"/>
          </a:xfrm>
        </p:spPr>
        <p:txBody>
          <a:bodyPr>
            <a:noAutofit/>
          </a:bodyPr>
          <a:lstStyle/>
          <a:p>
            <a:pPr algn="just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Constitución del 91, se hace claro y manifiesto el estado social de derecho, se amplían derechos y garantías al ciudadano y trabajadores.</a:t>
            </a:r>
          </a:p>
          <a:p>
            <a:pPr algn="just">
              <a:buNone/>
            </a:pPr>
            <a:endParaRPr lang="es-CO" sz="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Se hace tratamiento especial al régimen de función pública.</a:t>
            </a:r>
          </a:p>
          <a:p>
            <a:pPr algn="just">
              <a:buNone/>
            </a:pPr>
            <a:endParaRPr lang="es-CO" sz="9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Declara como servidores públicos a los empleados y trabajadores del Estado.</a:t>
            </a:r>
          </a:p>
          <a:p>
            <a:pPr algn="just">
              <a:buNone/>
            </a:pPr>
            <a:endParaRPr lang="es-CO" sz="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Determina que los empleos en las entidades del Estado son de carrera a excepción de los de libre nombramiento y remoción y los de elección popular.</a:t>
            </a:r>
          </a:p>
          <a:p>
            <a:pPr algn="just">
              <a:buNone/>
            </a:pPr>
            <a:endParaRPr lang="es-CO" sz="9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Los nombramientos serán por concurso.</a:t>
            </a:r>
          </a:p>
          <a:p>
            <a:pPr algn="just">
              <a:buNone/>
            </a:pPr>
            <a:endParaRPr lang="es-CO" sz="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El retiro será por calificación no satisfactoria y por violación al régimen disciplinario.</a:t>
            </a:r>
            <a:endParaRPr lang="es-CO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972287" cy="1274668"/>
          </a:xfrm>
        </p:spPr>
        <p:txBody>
          <a:bodyPr>
            <a:noAutofit/>
          </a:bodyPr>
          <a:lstStyle/>
          <a:p>
            <a:pPr algn="ctr"/>
            <a:r>
              <a:rPr lang="es-CO" sz="3300" b="1" i="1" dirty="0" smtClean="0">
                <a:solidFill>
                  <a:schemeClr val="bg1"/>
                </a:solidFill>
                <a:latin typeface="Calibri" pitchFamily="34" charset="0"/>
              </a:rPr>
              <a:t>CONSTITUCIÓN </a:t>
            </a:r>
            <a:r>
              <a:rPr lang="es-CO" sz="3300" b="1" i="1" dirty="0" smtClean="0">
                <a:solidFill>
                  <a:schemeClr val="bg1"/>
                </a:solidFill>
                <a:latin typeface="Calibri" pitchFamily="34" charset="0"/>
              </a:rPr>
              <a:t>DE 1991</a:t>
            </a:r>
            <a:br>
              <a:rPr lang="es-CO" sz="3300" b="1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CO" sz="3300" b="1" i="1" dirty="0" smtClean="0">
                <a:solidFill>
                  <a:schemeClr val="bg1"/>
                </a:solidFill>
                <a:latin typeface="Calibri" pitchFamily="34" charset="0"/>
              </a:rPr>
              <a:t>FUNDAMENTOS DE CARRERA ADMINISTRATIVA</a:t>
            </a:r>
            <a:endParaRPr lang="es-CO" sz="33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2278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mstrad.files.wordpress.com/2010/02/escribir.jpg"/>
          <p:cNvPicPr>
            <a:picLocks noChangeAspect="1" noChangeArrowheads="1"/>
          </p:cNvPicPr>
          <p:nvPr/>
        </p:nvPicPr>
        <p:blipFill>
          <a:blip r:embed="rId2" cstate="print">
            <a:lum bright="29000" contrast="-33000"/>
          </a:blip>
          <a:srcRect/>
          <a:stretch>
            <a:fillRect/>
          </a:stretch>
        </p:blipFill>
        <p:spPr bwMode="auto">
          <a:xfrm>
            <a:off x="2987824" y="2492896"/>
            <a:ext cx="2857500" cy="391477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352928" cy="4281338"/>
          </a:xfrm>
        </p:spPr>
        <p:txBody>
          <a:bodyPr>
            <a:noAutofit/>
          </a:bodyPr>
          <a:lstStyle/>
          <a:p>
            <a:pPr algn="just"/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ARTICULO 123. Son servidores públicos los miembros de las corporaciones públicas, los empleados y trabajadores del Estado y de sus entidades descentralizadas territorialmente y por servicios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algn="just">
              <a:buNone/>
            </a:pPr>
            <a:endParaRPr lang="es-CO" sz="800" dirty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Los servidores públicos están al servicio del Estado y de la comunidad; ejercerán sus funciones en la forma prevista por la Constitución, la ley y el reglamento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  <a:p>
            <a:pPr algn="just">
              <a:buNone/>
            </a:pPr>
            <a:endParaRPr lang="es-CO" sz="800" dirty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La ley determinará el régimen aplicable a los particulares que temporalmente desempeñen funciones públicas y regulará su ejercicio.</a:t>
            </a:r>
          </a:p>
          <a:p>
            <a:pPr algn="just"/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842620"/>
          </a:xfrm>
        </p:spPr>
        <p:txBody>
          <a:bodyPr>
            <a:normAutofit/>
          </a:bodyPr>
          <a:lstStyle/>
          <a:p>
            <a:pPr algn="ctr"/>
            <a:r>
              <a:rPr lang="es-CO" sz="4000" b="1" i="1" dirty="0" smtClean="0">
                <a:solidFill>
                  <a:schemeClr val="bg1"/>
                </a:solidFill>
                <a:latin typeface="Calibri" pitchFamily="34" charset="0"/>
              </a:rPr>
              <a:t>ARTICULO 123  C.P.</a:t>
            </a:r>
            <a:endParaRPr lang="es-CO" sz="40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687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4572000"/>
          </a:xfrm>
        </p:spPr>
        <p:txBody>
          <a:bodyPr>
            <a:noAutofit/>
          </a:bodyPr>
          <a:lstStyle/>
          <a:p>
            <a:pPr algn="just"/>
            <a:r>
              <a:rPr lang="es-CO" sz="2200" dirty="0">
                <a:solidFill>
                  <a:schemeClr val="bg1"/>
                </a:solidFill>
                <a:latin typeface="Calibri" pitchFamily="34" charset="0"/>
              </a:rPr>
              <a:t>ARTICULO 125. Los empleos en los órganos y entidades del Estado son de carrera. Se exceptúan los de elección popular, los de libre nombramiento y remoción, los de trabajadores oficiales y los demás que determine la ley.</a:t>
            </a:r>
          </a:p>
          <a:p>
            <a:pPr algn="just"/>
            <a:r>
              <a:rPr lang="es-CO" sz="2200" dirty="0">
                <a:solidFill>
                  <a:schemeClr val="bg1"/>
                </a:solidFill>
                <a:latin typeface="Calibri" pitchFamily="34" charset="0"/>
              </a:rPr>
              <a:t>Los funcionarios, cuyo sistema de nombramiento no haya sido determinado por la Constitución o la ley, serán nombrados por concurso público.</a:t>
            </a:r>
          </a:p>
          <a:p>
            <a:pPr algn="just"/>
            <a:r>
              <a:rPr lang="es-CO" sz="2200" dirty="0">
                <a:solidFill>
                  <a:schemeClr val="bg1"/>
                </a:solidFill>
                <a:latin typeface="Calibri" pitchFamily="34" charset="0"/>
              </a:rPr>
              <a:t>El ingreso a los cargos de carrera y el ascenso en los mismos, se harán previo cumplimiento de los requisitos y condiciones que fije la ley para determinar los méritos y calidades de los aspirantes.</a:t>
            </a:r>
          </a:p>
          <a:p>
            <a:pPr algn="just"/>
            <a:r>
              <a:rPr lang="es-CO" sz="2200" dirty="0">
                <a:solidFill>
                  <a:schemeClr val="bg1"/>
                </a:solidFill>
                <a:latin typeface="Calibri" pitchFamily="34" charset="0"/>
              </a:rPr>
              <a:t>El retiro se hará: por calificación no satisfactoria en el desempeño del empleo; por violación del régimen disciplinario y por las demás causales previstas en la Constitución o la ley.</a:t>
            </a:r>
          </a:p>
          <a:p>
            <a:pPr algn="just"/>
            <a:r>
              <a:rPr lang="es-CO" sz="2200" dirty="0">
                <a:solidFill>
                  <a:schemeClr val="bg1"/>
                </a:solidFill>
                <a:latin typeface="Calibri" pitchFamily="34" charset="0"/>
              </a:rPr>
              <a:t>En ningún caso la filiación política de los ciudadanos podrá determinar su nombramiento para un empleo de carrera, su ascenso o remoción.</a:t>
            </a:r>
          </a:p>
          <a:p>
            <a:pPr algn="just"/>
            <a:endParaRPr lang="es-CO" sz="22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ARTICULO 125 C.P.</a:t>
            </a:r>
            <a:endParaRPr lang="es-CO" sz="36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48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Artículo 27. Carrera Administrativa. La carrera administrativa es un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sistema técnico de administración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personal que tiene por objeto garantizar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eficiencia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la administración pública y ofrecer; estabilidad e igualdad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oportunidades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para el acceso y el ascenso al servicio público. Para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alcanzar este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objetivo, el ingreso y la permanencia en los empleos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carrera administrativa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 hará exclusivamente con base en el mérito,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mediante procesos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selección en los que se garantice la transparencia y la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objetividad, sin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discriminación alguna.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40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RÉGIMEN </a:t>
            </a:r>
            <a:r>
              <a:rPr lang="es-CO" sz="4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CARRERA ADMINISTRATIVA</a:t>
            </a:r>
            <a:br>
              <a:rPr lang="es-CO" sz="4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Ley 909 de 2004</a:t>
            </a:r>
            <a:endParaRPr lang="es-CO" sz="3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5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s-CO" sz="40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PRINCIPIOS DE INGRESO Y ASCENSO</a:t>
            </a:r>
            <a:endParaRPr lang="es-CO" sz="40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http://guiadeposgrados.files.wordpress.com/2009/08/ascenso-profesional.jpg?w=468&amp;h=285"/>
          <p:cNvPicPr>
            <a:picLocks noChangeAspect="1" noChangeArrowheads="1"/>
          </p:cNvPicPr>
          <p:nvPr/>
        </p:nvPicPr>
        <p:blipFill>
          <a:blip r:embed="rId3" cstate="print">
            <a:lum bright="15000" contrast="-31000"/>
          </a:blip>
          <a:srcRect/>
          <a:stretch>
            <a:fillRect/>
          </a:stretch>
        </p:blipFill>
        <p:spPr bwMode="auto">
          <a:xfrm>
            <a:off x="2339752" y="2636912"/>
            <a:ext cx="4221211" cy="25706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Elipse"/>
          <p:cNvSpPr/>
          <p:nvPr/>
        </p:nvSpPr>
        <p:spPr>
          <a:xfrm>
            <a:off x="4355976" y="5445224"/>
            <a:ext cx="2448272" cy="1224136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Especialización</a:t>
            </a:r>
          </a:p>
        </p:txBody>
      </p:sp>
      <p:sp>
        <p:nvSpPr>
          <p:cNvPr id="7" name="6 Elipse"/>
          <p:cNvSpPr/>
          <p:nvPr/>
        </p:nvSpPr>
        <p:spPr>
          <a:xfrm>
            <a:off x="3419872" y="1052736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Publicidad</a:t>
            </a:r>
          </a:p>
        </p:txBody>
      </p:sp>
      <p:sp>
        <p:nvSpPr>
          <p:cNvPr id="8" name="7 Elipse"/>
          <p:cNvSpPr/>
          <p:nvPr/>
        </p:nvSpPr>
        <p:spPr>
          <a:xfrm>
            <a:off x="5796136" y="1628800"/>
            <a:ext cx="2448272" cy="1296144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1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Transparencia</a:t>
            </a:r>
          </a:p>
        </p:txBody>
      </p:sp>
      <p:sp>
        <p:nvSpPr>
          <p:cNvPr id="9" name="8 Elipse"/>
          <p:cNvSpPr/>
          <p:nvPr/>
        </p:nvSpPr>
        <p:spPr>
          <a:xfrm>
            <a:off x="6444208" y="3068960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Confiabilidad</a:t>
            </a:r>
          </a:p>
        </p:txBody>
      </p:sp>
      <p:sp>
        <p:nvSpPr>
          <p:cNvPr id="10" name="9 Elipse"/>
          <p:cNvSpPr/>
          <p:nvPr/>
        </p:nvSpPr>
        <p:spPr>
          <a:xfrm>
            <a:off x="1763688" y="5445224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Eficacia</a:t>
            </a:r>
          </a:p>
        </p:txBody>
      </p:sp>
      <p:sp>
        <p:nvSpPr>
          <p:cNvPr id="11" name="10 Elipse"/>
          <p:cNvSpPr/>
          <p:nvPr/>
        </p:nvSpPr>
        <p:spPr>
          <a:xfrm>
            <a:off x="395536" y="4293096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Eficiencia</a:t>
            </a:r>
            <a:endParaRPr lang="es-CO" sz="2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6228184" y="4653136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1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Imparcialidad</a:t>
            </a:r>
            <a:endParaRPr lang="es-CO" sz="21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971600" y="1556792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Libre Concurrencia</a:t>
            </a:r>
            <a:endParaRPr lang="es-CO" sz="2200" dirty="0"/>
          </a:p>
        </p:txBody>
      </p:sp>
      <p:sp>
        <p:nvSpPr>
          <p:cNvPr id="14" name="13 Elipse"/>
          <p:cNvSpPr/>
          <p:nvPr/>
        </p:nvSpPr>
        <p:spPr>
          <a:xfrm>
            <a:off x="107504" y="2924944"/>
            <a:ext cx="2376264" cy="1152128"/>
          </a:xfrm>
          <a:prstGeom prst="ellipse">
            <a:avLst/>
          </a:prstGeom>
          <a:gradFill>
            <a:gsLst>
              <a:gs pos="50000">
                <a:schemeClr val="bg2">
                  <a:lumMod val="40000"/>
                  <a:lumOff val="60000"/>
                  <a:alpha val="76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Mérito</a:t>
            </a:r>
          </a:p>
        </p:txBody>
      </p:sp>
    </p:spTree>
    <p:extLst>
      <p:ext uri="{BB962C8B-B14F-4D97-AF65-F5344CB8AC3E}">
        <p14:creationId xmlns:p14="http://schemas.microsoft.com/office/powerpoint/2010/main" xmlns="" val="121140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blogmasterd.es/files/2009/01/correr_meta.jpg"/>
          <p:cNvPicPr>
            <a:picLocks noChangeAspect="1" noChangeArrowheads="1"/>
          </p:cNvPicPr>
          <p:nvPr/>
        </p:nvPicPr>
        <p:blipFill>
          <a:blip r:embed="rId2" cstate="print">
            <a:lum bright="44000" contrast="35000"/>
          </a:blip>
          <a:srcRect/>
          <a:stretch>
            <a:fillRect/>
          </a:stretch>
        </p:blipFill>
        <p:spPr bwMode="auto">
          <a:xfrm>
            <a:off x="4499992" y="3429000"/>
            <a:ext cx="4286250" cy="288607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Clasificación de Empleos art. 5° Ley 909/04.</a:t>
            </a:r>
          </a:p>
          <a:p>
            <a:pPr algn="just">
              <a:buNone/>
            </a:pPr>
            <a:endParaRPr lang="es-CO" sz="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457200" indent="-457200" algn="just">
              <a:buFont typeface="+mj-lt"/>
              <a:buAutoNum type="alphaLcParenR"/>
            </a:pP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Elección Popular, Periodo fijo, trabajadores oficiales.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CO" sz="2800" b="1" u="sng" dirty="0" smtClean="0">
                <a:solidFill>
                  <a:schemeClr val="bg1"/>
                </a:solidFill>
                <a:latin typeface="Calibri" pitchFamily="34" charset="0"/>
              </a:rPr>
              <a:t>Libre nombramiento y remoción: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(dirección, orientación institucional cuya función implica adopción de políticas o directrices), determinados en la ley.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Los demás son de carrera.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Empleos de carácter temporal. (art.21 ley 909).</a:t>
            </a:r>
          </a:p>
          <a:p>
            <a:pPr marL="457200" indent="-457200" algn="just">
              <a:buFont typeface="+mj-lt"/>
              <a:buAutoNum type="alphaLcParenR"/>
            </a:pP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INGRESO  AL EMPLEO PÚBLICO</a:t>
            </a:r>
            <a:b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Provisión Cargos de Carrera</a:t>
            </a:r>
            <a:endParaRPr lang="es-CO" sz="36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340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c0364889.cdn2.cloudfiles.rackspacecloud.com/wp-content/uploads/2008/07/profesor.jpg"/>
          <p:cNvPicPr>
            <a:picLocks noChangeAspect="1" noChangeArrowheads="1"/>
          </p:cNvPicPr>
          <p:nvPr/>
        </p:nvPicPr>
        <p:blipFill>
          <a:blip r:embed="rId2" cstate="print">
            <a:lum bright="32000" contrast="-49000"/>
          </a:blip>
          <a:srcRect/>
          <a:stretch>
            <a:fillRect/>
          </a:stretch>
        </p:blipFill>
        <p:spPr bwMode="auto">
          <a:xfrm>
            <a:off x="5796136" y="3356992"/>
            <a:ext cx="2857500" cy="28575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Artículo 23, Clases de nombramiento. (vacancia definitiva)</a:t>
            </a:r>
          </a:p>
          <a:p>
            <a:pPr algn="just">
              <a:buNone/>
            </a:pPr>
            <a:endParaRPr lang="es-CO" sz="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457200" indent="-457200" algn="just">
              <a:buFont typeface="+mj-lt"/>
              <a:buAutoNum type="alphaLcParenR"/>
            </a:pP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Ordinarios Libre nombramiento y remoción (acto administrativo)</a:t>
            </a:r>
          </a:p>
          <a:p>
            <a:pPr marL="457200" indent="-457200" algn="just">
              <a:buFont typeface="+mj-lt"/>
              <a:buAutoNum type="alphaLcParenR"/>
            </a:pPr>
            <a:endParaRPr lang="es-CO" sz="1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457200" indent="-457200" algn="just">
              <a:buFont typeface="+mj-lt"/>
              <a:buAutoNum type="alphaLcParenR"/>
            </a:pPr>
            <a:r>
              <a:rPr lang="es-CO" b="1" dirty="0" smtClean="0">
                <a:solidFill>
                  <a:schemeClr val="bg1"/>
                </a:solidFill>
                <a:latin typeface="Calibri" pitchFamily="34" charset="0"/>
              </a:rPr>
              <a:t>Carrera Administrativa</a:t>
            </a:r>
          </a:p>
          <a:p>
            <a:pPr marL="868680" lvl="1" indent="-457200" algn="just">
              <a:buFont typeface="+mj-lt"/>
              <a:buAutoNum type="alphaLcParenR"/>
            </a:pPr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Periodo de Prueba (concurso de méritos – acto administrativo)</a:t>
            </a:r>
          </a:p>
          <a:p>
            <a:pPr marL="868680" lvl="1" indent="-457200" algn="just">
              <a:buFont typeface="+mj-lt"/>
              <a:buAutoNum type="alphaLcParenR"/>
            </a:pPr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Ascenso</a:t>
            </a:r>
          </a:p>
          <a:p>
            <a:pPr marL="457200" indent="-7938" algn="just">
              <a:buFont typeface="+mj-lt"/>
              <a:buAutoNum type="alphaLcParenR"/>
            </a:pPr>
            <a:r>
              <a:rPr lang="es-CO" sz="2200" dirty="0" smtClean="0">
                <a:solidFill>
                  <a:schemeClr val="bg1"/>
                </a:solidFill>
                <a:latin typeface="Calibri" pitchFamily="34" charset="0"/>
              </a:rPr>
              <a:t>    Art. 23, Encargo</a:t>
            </a:r>
          </a:p>
          <a:p>
            <a:pPr marL="457200" indent="-457200" algn="just">
              <a:buFont typeface="+mj-lt"/>
              <a:buAutoNum type="alphaLcParenR"/>
            </a:pP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2 Título"/>
          <p:cNvSpPr txBox="1">
            <a:spLocks/>
          </p:cNvSpPr>
          <p:nvPr/>
        </p:nvSpPr>
        <p:spPr>
          <a:xfrm>
            <a:off x="609600" y="3048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1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INGRESO  AL EMPLEO PÚBLICO</a:t>
            </a:r>
            <a:br>
              <a:rPr kumimoji="0" lang="es-CO" sz="3600" b="1" i="1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es-CO" sz="3600" b="1" i="1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Provisión Cargos de Carrera</a:t>
            </a:r>
            <a:endParaRPr kumimoji="0" lang="es-CO" sz="3600" b="1" i="1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84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CO" sz="2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Artículo </a:t>
            </a:r>
            <a:r>
              <a:rPr lang="es-CO" sz="32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29. Concursos. Los concursos para el ingreso y el ascenso a </a:t>
            </a:r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los empleos </a:t>
            </a:r>
            <a:r>
              <a:rPr lang="es-CO" sz="32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públicos de carrera administrativa serán abiertos para todas </a:t>
            </a:r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las personas </a:t>
            </a:r>
            <a:r>
              <a:rPr lang="es-CO" sz="32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que acrediten los requisitos exigidos para su desempeño</a:t>
            </a:r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Competente: Comisión Nacional del Servicio Civil</a:t>
            </a:r>
            <a:endParaRPr lang="es-CO" sz="3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2 Título"/>
          <p:cNvSpPr txBox="1">
            <a:spLocks/>
          </p:cNvSpPr>
          <p:nvPr/>
        </p:nvSpPr>
        <p:spPr>
          <a:xfrm>
            <a:off x="609600" y="3048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1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INGRESO  AL EMPLEO PÚBLICO</a:t>
            </a:r>
            <a:br>
              <a:rPr kumimoji="0" lang="es-CO" sz="3600" b="1" i="1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es-CO" sz="3600" b="1" i="1" u="none" strike="noStrike" kern="1200" cap="none" spc="-100" normalizeH="0" baseline="0" noProof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Provisión Cargos de Carrera</a:t>
            </a:r>
            <a:endParaRPr kumimoji="0" lang="es-CO" sz="3600" b="1" i="1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3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72000"/>
          </a:xfrm>
        </p:spPr>
        <p:txBody>
          <a:bodyPr/>
          <a:lstStyle/>
          <a:p>
            <a:pPr algn="just"/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Art. 25, provisión vacancia temporal, cuando no exista personal de carrera para encargo y por el tiempo de la temporalidad.</a:t>
            </a:r>
          </a:p>
          <a:p>
            <a:pPr algn="just">
              <a:buNone/>
            </a:pP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Art. 26, Comisión empleos libre nombramiento y remoción. (derecho de carrera).</a:t>
            </a:r>
          </a:p>
          <a:p>
            <a:pPr algn="just">
              <a:buNone/>
            </a:pP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Art. Registro Público de Carrera. Son todos los inscritos en la carrera administrativa.</a:t>
            </a:r>
          </a:p>
          <a:p>
            <a:endParaRPr lang="es-CO" dirty="0"/>
          </a:p>
        </p:txBody>
      </p:sp>
      <p:pic>
        <p:nvPicPr>
          <p:cNvPr id="3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3897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95536" y="1196752"/>
            <a:ext cx="8568952" cy="532859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Evolución Histórica del régimen de la Función Pública.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Función Pública.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Decreto 2400 y 3070 de 1968.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Constitución de 1991 Fundamentos de Carrera Administrativa.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Ingreso al Empleo Público.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Permanencia en el Servicio.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Comisión de Personal.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Periodo de Prueba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Permanencia en el Servicio.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Retiro del Servicio</a:t>
            </a:r>
          </a:p>
          <a:p>
            <a:pPr marL="514350" indent="-514350">
              <a:buAutoNum type="arabicParenR"/>
            </a:pPr>
            <a:r>
              <a:rPr lang="es-CO" sz="2900" dirty="0" smtClean="0">
                <a:solidFill>
                  <a:schemeClr val="bg1"/>
                </a:solidFill>
                <a:latin typeface="Calibri" pitchFamily="34" charset="0"/>
              </a:rPr>
              <a:t>Derechos de Carrera.</a:t>
            </a:r>
          </a:p>
          <a:p>
            <a:pPr marL="514350" indent="-514350">
              <a:buAutoNum type="arabicParenR"/>
            </a:pPr>
            <a:endParaRPr lang="es-CO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buNone/>
            </a:pP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19200"/>
          </a:xfrm>
        </p:spPr>
        <p:txBody>
          <a:bodyPr>
            <a:normAutofit/>
          </a:bodyPr>
          <a:lstStyle/>
          <a:p>
            <a:r>
              <a:rPr lang="es-CO" sz="4800" i="1" dirty="0" smtClean="0">
                <a:solidFill>
                  <a:schemeClr val="bg1"/>
                </a:solidFill>
                <a:latin typeface="Calibri" pitchFamily="34" charset="0"/>
              </a:rPr>
              <a:t>TEMAS</a:t>
            </a:r>
            <a:endParaRPr lang="es-CO" sz="48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272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rondoniaovivo.com/imagens/image/concurso_01.jpg"/>
          <p:cNvPicPr>
            <a:picLocks noChangeAspect="1" noChangeArrowheads="1"/>
          </p:cNvPicPr>
          <p:nvPr/>
        </p:nvPicPr>
        <p:blipFill>
          <a:blip r:embed="rId2" cstate="print">
            <a:lum bright="36000" contrast="-36000"/>
          </a:blip>
          <a:srcRect/>
          <a:stretch>
            <a:fillRect/>
          </a:stretch>
        </p:blipFill>
        <p:spPr bwMode="auto">
          <a:xfrm>
            <a:off x="4283968" y="1556792"/>
            <a:ext cx="4104456" cy="260441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Convocatoria</a:t>
            </a:r>
          </a:p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Reclutamiento</a:t>
            </a:r>
          </a:p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Pruebas</a:t>
            </a:r>
          </a:p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Lista de Elegibles</a:t>
            </a:r>
          </a:p>
          <a:p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Periodo de Prueba (Seis meses, Evaluación satisfactoria, Registro Público de Carrera.</a:t>
            </a:r>
          </a:p>
          <a:p>
            <a:pPr marL="290513" lvl="1" indent="-290513"/>
            <a:r>
              <a:rPr lang="es-CO" sz="3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Personal en Carrera cumple el mismo proceso</a:t>
            </a:r>
            <a:endParaRPr lang="es-CO" sz="30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4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PROCESO DE SELECCIÓN</a:t>
            </a:r>
            <a:br>
              <a:rPr lang="es-CO" sz="4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s-CO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Concurso</a:t>
            </a:r>
            <a:endParaRPr lang="es-CO" sz="40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7961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baloncestoesnorendirse.files.wordpress.com/2010/03/evaluar.jpg"/>
          <p:cNvPicPr>
            <a:picLocks noChangeAspect="1" noChangeArrowheads="1"/>
          </p:cNvPicPr>
          <p:nvPr/>
        </p:nvPicPr>
        <p:blipFill>
          <a:blip r:embed="rId2" cstate="print">
            <a:lum bright="24000" contrast="-41000"/>
          </a:blip>
          <a:srcRect/>
          <a:stretch>
            <a:fillRect/>
          </a:stretch>
        </p:blipFill>
        <p:spPr bwMode="auto">
          <a:xfrm>
            <a:off x="5220072" y="1988840"/>
            <a:ext cx="3283040" cy="370790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4572000"/>
          </a:xfrm>
        </p:spPr>
        <p:txBody>
          <a:bodyPr>
            <a:normAutofit/>
          </a:bodyPr>
          <a:lstStyle/>
          <a:p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Art. 37, Principios orientadores:</a:t>
            </a:r>
          </a:p>
          <a:p>
            <a:pPr marL="457200" indent="-457200">
              <a:buFont typeface="+mj-lt"/>
              <a:buAutoNum type="alphaLcParenR"/>
            </a:pPr>
            <a:r>
              <a:rPr lang="es-CO" b="1" u="sng" dirty="0" smtClean="0">
                <a:solidFill>
                  <a:schemeClr val="bg1"/>
                </a:solidFill>
                <a:latin typeface="Calibri" pitchFamily="34" charset="0"/>
              </a:rPr>
              <a:t>Mérito: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obedece a la calificación satisfactoria en la Evaluación del Desempeño Laboral, EDL y mejoramiento de las competencias.</a:t>
            </a:r>
          </a:p>
          <a:p>
            <a:pPr marL="457200" indent="-457200">
              <a:buFont typeface="+mj-lt"/>
              <a:buAutoNum type="alphaLcParenR"/>
            </a:pPr>
            <a:r>
              <a:rPr lang="es-CO" b="1" u="sng" dirty="0" smtClean="0">
                <a:solidFill>
                  <a:schemeClr val="bg1"/>
                </a:solidFill>
                <a:latin typeface="Calibri" pitchFamily="34" charset="0"/>
              </a:rPr>
              <a:t>Cumplimiento: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Acatar las normas que regulan la función pública y las funciones del empleo.</a:t>
            </a:r>
          </a:p>
          <a:p>
            <a:pPr marL="457200" indent="-457200">
              <a:buFont typeface="+mj-lt"/>
              <a:buAutoNum type="alphaLcParenR"/>
            </a:pPr>
            <a:r>
              <a:rPr lang="es-CO" b="1" u="sng" dirty="0" smtClean="0">
                <a:solidFill>
                  <a:schemeClr val="bg1"/>
                </a:solidFill>
                <a:latin typeface="Calibri" pitchFamily="34" charset="0"/>
              </a:rPr>
              <a:t>Evaluación: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Empleado debe someterse  y colaborar en el proceso de EDL e Institucional.</a:t>
            </a:r>
          </a:p>
          <a:p>
            <a:pPr marL="457200" indent="-457200">
              <a:buFont typeface="+mj-lt"/>
              <a:buAutoNum type="alphaLcParenR"/>
            </a:pPr>
            <a:r>
              <a:rPr lang="es-CO" b="1" u="sng" dirty="0" smtClean="0">
                <a:solidFill>
                  <a:schemeClr val="bg1"/>
                </a:solidFill>
                <a:latin typeface="Calibri" pitchFamily="34" charset="0"/>
              </a:rPr>
              <a:t>Promoción de lo público: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Trabajo en equipo y colaborativo en defensa de l interés público</a:t>
            </a: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4000" b="1" i="1" dirty="0" smtClean="0">
                <a:solidFill>
                  <a:schemeClr val="bg1"/>
                </a:solidFill>
                <a:latin typeface="Calibri" pitchFamily="34" charset="0"/>
              </a:rPr>
              <a:t>PERMANENCIA EN EL SERVICIO</a:t>
            </a:r>
            <a:endParaRPr lang="es-CO" sz="40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529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pymenews.es/wp-content/uploads/2010/11/renuncias.jpg"/>
          <p:cNvPicPr>
            <a:picLocks noChangeAspect="1" noChangeArrowheads="1"/>
          </p:cNvPicPr>
          <p:nvPr/>
        </p:nvPicPr>
        <p:blipFill>
          <a:blip r:embed="rId2" cstate="print">
            <a:lum bright="35000" contrast="-64000"/>
          </a:blip>
          <a:srcRect/>
          <a:stretch>
            <a:fillRect/>
          </a:stretch>
        </p:blipFill>
        <p:spPr bwMode="auto">
          <a:xfrm>
            <a:off x="2051720" y="2204864"/>
            <a:ext cx="4870333" cy="364805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Artículo 41. Causales de retiro del servicio. El retiro del servicio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quienes estén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desempeñando empleos de libre nombramiento y remoción y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carrera administrativa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 produce en los siguientes casos:</a:t>
            </a:r>
          </a:p>
          <a:p>
            <a:pPr marL="0" indent="0">
              <a:buNone/>
            </a:pP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 Por declaratoria de insubsistencia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del nombramiento en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los empleos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libre nombramiento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 remoción;</a:t>
            </a:r>
          </a:p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b) Por declaratoria de insubsistencia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del nombramiento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como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consecuencia del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resultado no satisfactorio en la evaluación del desempeño laboral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un empleado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carrera administrativa;</a:t>
            </a:r>
          </a:p>
          <a:p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RETIRO DEL SERVICIO</a:t>
            </a:r>
            <a:endParaRPr lang="es-CO" sz="36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766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pymenews.es/wp-content/uploads/2010/11/renuncias.jpg"/>
          <p:cNvPicPr>
            <a:picLocks noChangeAspect="1" noChangeArrowheads="1"/>
          </p:cNvPicPr>
          <p:nvPr/>
        </p:nvPicPr>
        <p:blipFill>
          <a:blip r:embed="rId2" cstate="print">
            <a:lum bright="35000" contrast="-64000"/>
          </a:blip>
          <a:srcRect/>
          <a:stretch>
            <a:fillRect/>
          </a:stretch>
        </p:blipFill>
        <p:spPr bwMode="auto">
          <a:xfrm>
            <a:off x="2051720" y="2204864"/>
            <a:ext cx="4870333" cy="364805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c) Por razones de buen servicio, para los empleados de carrera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administrativa, mediante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resolución motivada; </a:t>
            </a:r>
            <a:r>
              <a:rPr lang="es-CO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(Inexequible </a:t>
            </a:r>
            <a:r>
              <a:rPr lang="es-CO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C-501/05)</a:t>
            </a:r>
          </a:p>
          <a:p>
            <a:pPr marL="0" indent="0">
              <a:buNone/>
            </a:pP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 Por renuncia regularmente aceptada;</a:t>
            </a:r>
          </a:p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e) Retiro por haber obtenido la pensión de jubilación o vejez;</a:t>
            </a:r>
          </a:p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f) Por invalidez absoluta;</a:t>
            </a:r>
          </a:p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g) Por edad de retiro forzoso;</a:t>
            </a:r>
          </a:p>
          <a:p>
            <a:pPr marL="0" indent="0">
              <a:buNone/>
            </a:pPr>
            <a:r>
              <a:rPr lang="es-CO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h) Por destitución, como consecuencia de proceso disciplinario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;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RETIRO DEL SERVICIO</a:t>
            </a:r>
            <a:endParaRPr lang="es-CO" sz="36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6516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pymenews.es/wp-content/uploads/2010/11/renuncias.jpg"/>
          <p:cNvPicPr>
            <a:picLocks noChangeAspect="1" noChangeArrowheads="1"/>
          </p:cNvPicPr>
          <p:nvPr/>
        </p:nvPicPr>
        <p:blipFill>
          <a:blip r:embed="rId2" cstate="print">
            <a:lum bright="35000" contrast="-64000"/>
          </a:blip>
          <a:srcRect/>
          <a:stretch>
            <a:fillRect/>
          </a:stretch>
        </p:blipFill>
        <p:spPr bwMode="auto">
          <a:xfrm>
            <a:off x="2051720" y="2204864"/>
            <a:ext cx="4870333" cy="364805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i) Por declaratoria de vacancia del empleo en el caso de abandono del mismo;</a:t>
            </a:r>
          </a:p>
          <a:p>
            <a:pPr marL="0" indent="0">
              <a:buNone/>
            </a:pP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j) Por revocatoria del nombramiento por no acreditar los requisitos para </a:t>
            </a:r>
            <a:r>
              <a:rPr lang="es-CO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 desempeño </a:t>
            </a: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del empleo, de conformidad con el artículo 5° de la Ley 190 </a:t>
            </a:r>
            <a:r>
              <a:rPr lang="es-CO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1995</a:t>
            </a: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y las normas que lo adicionen o modifiquen;</a:t>
            </a:r>
          </a:p>
          <a:p>
            <a:pPr marL="0" indent="0">
              <a:buNone/>
            </a:pP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k) Por orden o decisión judicial;</a:t>
            </a:r>
          </a:p>
          <a:p>
            <a:pPr marL="0" indent="0">
              <a:buNone/>
            </a:pP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l) Por supresión del empleo;</a:t>
            </a:r>
          </a:p>
          <a:p>
            <a:pPr marL="0" indent="0">
              <a:buNone/>
            </a:pP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m) Por muerte;</a:t>
            </a:r>
          </a:p>
          <a:p>
            <a:pPr marL="0" indent="0">
              <a:buNone/>
            </a:pPr>
            <a:r>
              <a:rPr lang="es-CO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n) Por las demás que determinen la Constitución Política y las leyes</a:t>
            </a:r>
            <a:r>
              <a:rPr lang="es-CO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s-CO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RETIRO DEL SERVICIO</a:t>
            </a:r>
            <a:endParaRPr lang="es-CO" sz="36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492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72000"/>
          </a:xfrm>
        </p:spPr>
        <p:txBody>
          <a:bodyPr>
            <a:no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Art. 130. C.P.  La Comisión nacional del Servicio Civil (CNSC) es la responsable de la administración y vigilancia de las Carreras administrativa y especiales, como órgano de garantía y protección del sistema del mérito en el empleo público de acuerdo a la ley, compuesta por tres miembros, nombrados por concurso previo cumplimiento de requisitos de ley, nombrados para periodo de cuatro (4) años, sin reelección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COMISIÓN DEL SERVICIO CIVIL</a:t>
            </a:r>
            <a:b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TITULO II, CAP. I</a:t>
            </a:r>
            <a:endParaRPr lang="es-CO" sz="36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5706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us.123rf.com/400wm/400/400/maxxyustas/maxxyustas1008/maxxyustas100800095/7542562-grupo-de-personas-alrededor-de-la-tierra-3d.jpg"/>
          <p:cNvPicPr>
            <a:picLocks noChangeAspect="1" noChangeArrowheads="1"/>
          </p:cNvPicPr>
          <p:nvPr/>
        </p:nvPicPr>
        <p:blipFill>
          <a:blip r:embed="rId2" cstate="print">
            <a:lum bright="37000" contrast="-70000"/>
          </a:blip>
          <a:srcRect r="5501" b="4241"/>
          <a:stretch>
            <a:fillRect/>
          </a:stretch>
        </p:blipFill>
        <p:spPr bwMode="auto">
          <a:xfrm>
            <a:off x="2051720" y="1988840"/>
            <a:ext cx="5175074" cy="393305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72000"/>
          </a:xfrm>
        </p:spPr>
        <p:txBody>
          <a:bodyPr>
            <a:norm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Art. 16, ley 909: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En todos los organismos y entidades reguladas por esta ley deberá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existir una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Comisión de Personal, conformada por dos (2) representantes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la entidad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u organismo designados por el nominador o por quien haga sus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veces y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dos (2) representantes de los empleados quienes deben ser de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carrera administrativa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y elegidos por votación directa de los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empleados.</a:t>
            </a:r>
          </a:p>
          <a:p>
            <a:pPr algn="just">
              <a:buNone/>
            </a:pPr>
            <a:endParaRPr lang="es-CO" sz="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Elige de su seno un presidente.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4000" b="1" i="1" dirty="0" smtClean="0">
                <a:solidFill>
                  <a:schemeClr val="bg1"/>
                </a:solidFill>
                <a:latin typeface="Calibri" pitchFamily="34" charset="0"/>
              </a:rPr>
              <a:t>COMISIÓN DE PERSONAL</a:t>
            </a:r>
            <a:endParaRPr lang="es-CO" sz="40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1454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s.123rf.com/400wm/400/400/maxxyustas/maxxyustas1008/maxxyustas100800095/7542562-grupo-de-personas-alrededor-de-la-tierra-3d.jpg"/>
          <p:cNvPicPr>
            <a:picLocks noChangeAspect="1" noChangeArrowheads="1"/>
          </p:cNvPicPr>
          <p:nvPr/>
        </p:nvPicPr>
        <p:blipFill>
          <a:blip r:embed="rId2" cstate="print">
            <a:lum bright="37000" contrast="-70000"/>
          </a:blip>
          <a:srcRect r="5501" b="4241"/>
          <a:stretch>
            <a:fillRect/>
          </a:stretch>
        </p:blipFill>
        <p:spPr bwMode="auto">
          <a:xfrm>
            <a:off x="2051720" y="1988840"/>
            <a:ext cx="5175074" cy="393305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72000"/>
          </a:xfrm>
        </p:spPr>
        <p:txBody>
          <a:bodyPr>
            <a:normAutofit lnSpcReduction="10000"/>
          </a:bodyPr>
          <a:lstStyle/>
          <a:p>
            <a:pPr algn="just"/>
            <a:r>
              <a:rPr lang="es-CO" b="1" dirty="0" smtClean="0">
                <a:solidFill>
                  <a:schemeClr val="bg1"/>
                </a:solidFill>
                <a:latin typeface="Calibri" pitchFamily="34" charset="0"/>
              </a:rPr>
              <a:t>Funciones: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Velar porque los procesos de selección para la provisión de empleos y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de evaluación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del desempeño se realicen conforme con lo establecido en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las normas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y procedimientos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legales…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Resolver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las reclamaciones que en materia de procesos de selección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y evaluación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del desempeño y encargo les sean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atribuidas …</a:t>
            </a:r>
          </a:p>
          <a:p>
            <a:pPr marL="457200" indent="-457200" algn="just">
              <a:buFont typeface="+mj-lt"/>
              <a:buAutoNum type="alphaLcParenR"/>
            </a:pP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Solicitar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a la Comisión Nacional del Servicio Civil la exclusión de la lista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de elegibles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 las personas que hubieren sido incluidas sin reunir los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requisitos…</a:t>
            </a: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COMISIÓN </a:t>
            </a:r>
            <a:r>
              <a:rPr lang="es-CO" sz="3600" b="1" i="1" dirty="0">
                <a:solidFill>
                  <a:schemeClr val="bg1"/>
                </a:solidFill>
                <a:latin typeface="Calibri" pitchFamily="34" charset="0"/>
              </a:rPr>
              <a:t>DE PERSONAL</a:t>
            </a: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5651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s.123rf.com/400wm/400/400/maxxyustas/maxxyustas1008/maxxyustas100800095/7542562-grupo-de-personas-alrededor-de-la-tierra-3d.jpg"/>
          <p:cNvPicPr>
            <a:picLocks noChangeAspect="1" noChangeArrowheads="1"/>
          </p:cNvPicPr>
          <p:nvPr/>
        </p:nvPicPr>
        <p:blipFill>
          <a:blip r:embed="rId2" cstate="print">
            <a:lum bright="37000" contrast="-70000"/>
          </a:blip>
          <a:srcRect r="5501" b="4241"/>
          <a:stretch>
            <a:fillRect/>
          </a:stretch>
        </p:blipFill>
        <p:spPr bwMode="auto">
          <a:xfrm>
            <a:off x="2051720" y="1988840"/>
            <a:ext cx="5175074" cy="393305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d)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	Conocer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, en primera instancia, de las reclamaciones que formulen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los empleados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 carrera que hayan optado por el derecho preferencial a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ser vinculados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, cuando se les supriman sus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empleos …</a:t>
            </a:r>
          </a:p>
          <a:p>
            <a:pPr marL="457200" indent="-45720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e)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	Conocer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, en primera instancia, de las reclamaciones que presenten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los empleados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por los efectos de las incorporaciones a las nuevas plantas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de personal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 la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entidad ….</a:t>
            </a:r>
          </a:p>
          <a:p>
            <a:pPr marL="457200" indent="-45720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f)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	Velar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porque los empleos se provean en el orden de prioridad establecido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en las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normas legales y porque las listas de elegibles sean utilizadas dentro de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los principios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 economía, celeridad y eficacia de la función administrativa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COMISIÓN </a:t>
            </a:r>
            <a:r>
              <a:rPr lang="es-CO" sz="3600" b="1" i="1" dirty="0">
                <a:solidFill>
                  <a:schemeClr val="bg1"/>
                </a:solidFill>
                <a:latin typeface="Calibri" pitchFamily="34" charset="0"/>
              </a:rPr>
              <a:t>DE PERSONAL</a:t>
            </a: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586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s.123rf.com/400wm/400/400/maxxyustas/maxxyustas1008/maxxyustas100800095/7542562-grupo-de-personas-alrededor-de-la-tierra-3d.jpg"/>
          <p:cNvPicPr>
            <a:picLocks noChangeAspect="1" noChangeArrowheads="1"/>
          </p:cNvPicPr>
          <p:nvPr/>
        </p:nvPicPr>
        <p:blipFill>
          <a:blip r:embed="rId2" cstate="print">
            <a:lum bright="37000" contrast="-70000"/>
          </a:blip>
          <a:srcRect r="5501" b="4241"/>
          <a:stretch>
            <a:fillRect/>
          </a:stretch>
        </p:blipFill>
        <p:spPr bwMode="auto">
          <a:xfrm>
            <a:off x="2051720" y="1988840"/>
            <a:ext cx="5175074" cy="393305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g)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	Velar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porque en los procesos de selección se cumplan los principios y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reglas previstas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en esta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ley.</a:t>
            </a:r>
          </a:p>
          <a:p>
            <a:pPr marL="457200" indent="-45720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h)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	Participar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en la elaboración del plan anual de formación y capacitación y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en el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 estímulos y en su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seguimiento; </a:t>
            </a:r>
          </a:p>
          <a:p>
            <a:pPr marL="457200" indent="-45720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i)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	Proponer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en la respectiva entidad la formulación de programas para 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el diagnóstico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y medición del clima organizacional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;</a:t>
            </a:r>
          </a:p>
          <a:p>
            <a:pPr marL="457200" indent="-457200" algn="just">
              <a:buNone/>
            </a:pPr>
            <a:r>
              <a:rPr lang="es-CO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j)	</a:t>
            </a:r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Las </a:t>
            </a:r>
            <a:r>
              <a:rPr lang="es-CO" dirty="0">
                <a:solidFill>
                  <a:schemeClr val="bg1"/>
                </a:solidFill>
                <a:latin typeface="Calibri" pitchFamily="34" charset="0"/>
              </a:rPr>
              <a:t>demás funciones que le sean atribuidas por la ley o el reglamento.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3600" b="1" i="1" dirty="0" smtClean="0">
                <a:solidFill>
                  <a:schemeClr val="bg1"/>
                </a:solidFill>
                <a:latin typeface="Calibri" pitchFamily="34" charset="0"/>
              </a:rPr>
              <a:t>COMISIÓN </a:t>
            </a:r>
            <a:r>
              <a:rPr lang="es-CO" sz="3600" b="1" i="1" dirty="0">
                <a:solidFill>
                  <a:schemeClr val="bg1"/>
                </a:solidFill>
                <a:latin typeface="Calibri" pitchFamily="34" charset="0"/>
              </a:rPr>
              <a:t>DE PERSONAL</a:t>
            </a: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0447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qualitylink.com.mx/manosobrem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852936"/>
            <a:ext cx="2857500" cy="371475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72000"/>
          </a:xfrm>
        </p:spPr>
        <p:txBody>
          <a:bodyPr>
            <a:norm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En 1913, se expide la ley 4a, que establece el Código de Régimen Político y Municipal donde establece normas que regulan la forma de ingresar al empleo público, licencias, sanciones y todo lo relacionado con la parte laboral del empleo.</a:t>
            </a:r>
          </a:p>
          <a:p>
            <a:pPr algn="just">
              <a:buNone/>
            </a:pPr>
            <a:endParaRPr lang="es-CO" sz="105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Clasifica los empleos en el orden nacional, departamental y municipal, pero no establece la forma de despido o desvinculación.</a:t>
            </a: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es-ES" sz="4000" b="1" i="1" dirty="0" smtClean="0">
                <a:solidFill>
                  <a:schemeClr val="bg1"/>
                </a:solidFill>
                <a:latin typeface="Calibri" pitchFamily="34" charset="0"/>
              </a:rPr>
              <a:t>EVOLUCIÓN </a:t>
            </a:r>
            <a:r>
              <a:rPr lang="es-ES" sz="4000" b="1" i="1" dirty="0">
                <a:solidFill>
                  <a:schemeClr val="bg1"/>
                </a:solidFill>
                <a:latin typeface="Calibri" pitchFamily="34" charset="0"/>
              </a:rPr>
              <a:t>HISTÓRICA DEL </a:t>
            </a:r>
            <a:r>
              <a:rPr lang="es-ES" sz="4000" b="1" i="1" dirty="0" smtClean="0">
                <a:solidFill>
                  <a:schemeClr val="bg1"/>
                </a:solidFill>
                <a:latin typeface="Calibri" pitchFamily="34" charset="0"/>
              </a:rPr>
              <a:t>RÉGIMEN </a:t>
            </a:r>
            <a:r>
              <a:rPr lang="es-ES" sz="4000" b="1" i="1" dirty="0">
                <a:solidFill>
                  <a:schemeClr val="bg1"/>
                </a:solidFill>
                <a:latin typeface="Calibri" pitchFamily="34" charset="0"/>
              </a:rPr>
              <a:t>DE LA FUNCIÓN PÚBLICA</a:t>
            </a:r>
            <a:endParaRPr lang="es-CO" sz="40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401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s-ES" sz="2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es-E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servicio activo.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b</a:t>
            </a: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licencia.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permiso.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d)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comisión.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e)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Ejerciendo las funciones de otro empleo por encargo.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f)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Prestando servicio militar.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vacaciones, y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s-ES" sz="28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h) </a:t>
            </a:r>
            <a:r>
              <a:rPr lang="es-E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Suspendido en ejercicio de sus </a:t>
            </a:r>
            <a:r>
              <a:rPr lang="es-E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funciones</a:t>
            </a:r>
            <a:endParaRPr lang="es-CO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SITUACIONES ADMINISTRATIVAS</a:t>
            </a:r>
            <a:br>
              <a:rPr lang="es-CO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s-CO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Decretos : 2400/68, (art. 18), 1950/73, (Art.58</a:t>
            </a:r>
            <a:r>
              <a:rPr lang="es-CO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s-CO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8441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4572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es-CO" sz="13800" b="1" cap="all" dirty="0" smtClean="0">
                <a:ln w="0">
                  <a:solidFill>
                    <a:schemeClr val="bg2">
                      <a:lumMod val="7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Calibri" pitchFamily="34" charset="0"/>
              </a:rPr>
              <a:t>¡GRACIAS!</a:t>
            </a:r>
            <a:endParaRPr lang="es-CO" sz="13800" b="1" cap="all" dirty="0">
              <a:ln w="0">
                <a:solidFill>
                  <a:schemeClr val="bg2">
                    <a:lumMod val="7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Calibri" pitchFamily="34" charset="0"/>
            </a:endParaRPr>
          </a:p>
        </p:txBody>
      </p:sp>
      <p:pic>
        <p:nvPicPr>
          <p:cNvPr id="3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8221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Marcador de contenido"/>
          <p:cNvSpPr>
            <a:spLocks noGrp="1"/>
          </p:cNvSpPr>
          <p:nvPr>
            <p:ph idx="1"/>
          </p:nvPr>
        </p:nvSpPr>
        <p:spPr>
          <a:xfrm>
            <a:off x="699247" y="548681"/>
            <a:ext cx="7745505" cy="5577482"/>
          </a:xfrm>
        </p:spPr>
        <p:txBody>
          <a:bodyPr>
            <a:no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Para 1934, la ley 10, hace diferenciación entre empleados particulares y empleados contratados con el Estado y hace diferenciación entre función pública y función particular, fundamentando las relaciones que existen en cada actividad y determina el empleado oficial y los contratistas que ejercen actividades estatales.</a:t>
            </a:r>
          </a:p>
          <a:p>
            <a:pPr algn="just">
              <a:buNone/>
            </a:pPr>
            <a:endParaRPr lang="es-CO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Con el decreto 652 de 1935, se reglamenta la ley 10/13, en lo que a derechos de los trabajadores particulares corresponde.</a:t>
            </a: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8188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El concepto de función parte de la restricción que debe existir entre el poder del Estado y  el  absolutismo, orientando la administración hacia la permanencia y el ingreso al empleo.</a:t>
            </a:r>
          </a:p>
          <a:p>
            <a:pPr algn="just">
              <a:buNone/>
            </a:pPr>
            <a:endParaRPr lang="es-CO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Colombia entonces establece la carrera administrativa a partir del modelo francés que a través del tiempo ha venido haciendo ajustes para llegar al modelo que tenemos hoy.</a:t>
            </a: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CO" sz="4400" b="1" i="1" dirty="0" smtClean="0">
                <a:solidFill>
                  <a:schemeClr val="bg1"/>
                </a:solidFill>
                <a:latin typeface="Calibri" pitchFamily="34" charset="0"/>
              </a:rPr>
              <a:t>FUNCIÓN PÚBLICA</a:t>
            </a:r>
            <a:endParaRPr lang="es-CO" sz="44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251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1.bp.blogspot.com/_xmDvNp4BkBQ/SOhQ39U3UeI/AAAAAAAAADc/I7VdYUxKd7Q/s320/ADICCIONES-definiciones.jpg"/>
          <p:cNvPicPr>
            <a:picLocks noChangeAspect="1" noChangeArrowheads="1"/>
          </p:cNvPicPr>
          <p:nvPr/>
        </p:nvPicPr>
        <p:blipFill>
          <a:blip r:embed="rId2" cstate="print">
            <a:lum bright="20000" contrast="-35000"/>
          </a:blip>
          <a:srcRect/>
          <a:stretch>
            <a:fillRect/>
          </a:stretch>
        </p:blipFill>
        <p:spPr bwMode="auto">
          <a:xfrm>
            <a:off x="2843808" y="3140968"/>
            <a:ext cx="3250054" cy="331378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Existen diferentes conceptos  y definiciones sobre qué es función pública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y se resume que, «función pública es la actividad que ejerce una persona natural en nombre y representación del Estado, dirigida a cumplir los fines esenciales de acuerdo a las normas establecidas y en cumplimiento de los principios y fundamentos constitucionales»</a:t>
            </a: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s-CO" sz="4800" b="1" i="1" u="sng" dirty="0" smtClean="0">
                <a:solidFill>
                  <a:schemeClr val="bg1"/>
                </a:solidFill>
                <a:latin typeface="Calibri" pitchFamily="34" charset="0"/>
              </a:rPr>
              <a:t>DEFINICIONES</a:t>
            </a:r>
            <a:endParaRPr lang="es-CO" sz="4800" b="1" i="1" u="sng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9004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908720"/>
            <a:ext cx="7977208" cy="5721498"/>
          </a:xfrm>
        </p:spPr>
        <p:txBody>
          <a:bodyPr>
            <a:noAutofit/>
          </a:bodyPr>
          <a:lstStyle/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Entonces la carrera administrativa se constituye en norma constitucional cuando se adopta en la reforma  de 1936, donde ya se establece un Estado interventor y social de derecho.</a:t>
            </a:r>
          </a:p>
          <a:p>
            <a:pPr algn="just"/>
            <a:endParaRPr lang="es-CO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En 1938, se habla en la legislación de carrera administrativa como un sistema técnico de administración de personal y dispone de mecanismos para ingresar por medio del mérito (concurso), con  cobertura a nivel nacional, departamental y municipal.</a:t>
            </a:r>
          </a:p>
        </p:txBody>
      </p:sp>
      <p:pic>
        <p:nvPicPr>
          <p:cNvPr id="3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6886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683568" y="1556792"/>
            <a:ext cx="7977208" cy="5721498"/>
          </a:xfrm>
        </p:spPr>
        <p:txBody>
          <a:bodyPr>
            <a:noAutofit/>
          </a:bodyPr>
          <a:lstStyle/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Posteriormente en 1957, se convoca al pueblo para que mediante el voto se apruebe la reforma constitucional, aprobada con al participación del 70% de aptos para votar.</a:t>
            </a:r>
          </a:p>
          <a:p>
            <a:pPr algn="just">
              <a:buNone/>
            </a:pPr>
            <a:endParaRPr lang="es-CO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dirty="0" smtClean="0">
                <a:solidFill>
                  <a:schemeClr val="bg1"/>
                </a:solidFill>
                <a:latin typeface="Calibri" pitchFamily="34" charset="0"/>
              </a:rPr>
              <a:t>En 1968 , se expiden decretos que reglamentan lo perteneciente a la carrera , donde se destaca:</a:t>
            </a:r>
            <a:endParaRPr lang="es-CO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Picture 2" descr="hacemos_pais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6886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blogsdelagente.com/blogfiles/trabajadoresciviles-de-la-defensa/ticyleyes.jpg"/>
          <p:cNvPicPr>
            <a:picLocks noChangeAspect="1" noChangeArrowheads="1"/>
          </p:cNvPicPr>
          <p:nvPr/>
        </p:nvPicPr>
        <p:blipFill>
          <a:blip r:embed="rId2" cstate="print">
            <a:lum bright="52000" contrast="18000"/>
          </a:blip>
          <a:srcRect/>
          <a:stretch>
            <a:fillRect/>
          </a:stretch>
        </p:blipFill>
        <p:spPr bwMode="auto">
          <a:xfrm>
            <a:off x="4211960" y="1818209"/>
            <a:ext cx="4464496" cy="4464497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7992888" cy="4137322"/>
          </a:xfrm>
        </p:spPr>
        <p:txBody>
          <a:bodyPr>
            <a:noAutofit/>
          </a:bodyPr>
          <a:lstStyle/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Decreto fundamentales en la carrera y aún vigentes.</a:t>
            </a:r>
          </a:p>
          <a:p>
            <a:pPr algn="just">
              <a:buNone/>
            </a:pPr>
            <a:endParaRPr lang="es-CO" sz="1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Regularon la administración de personal.</a:t>
            </a:r>
          </a:p>
          <a:p>
            <a:pPr algn="just">
              <a:buNone/>
            </a:pPr>
            <a:endParaRPr lang="es-CO" sz="9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Determina condiciones para ingreso, deberes, derechos , prohibiciones, régimen disciplinario, capacitación, situaciones administrativas de empleados, regula ingreso, permanencia y ascenso en el escalafón de carrera </a:t>
            </a:r>
            <a:r>
              <a:rPr lang="es-CO" sz="2800" dirty="0">
                <a:solidFill>
                  <a:schemeClr val="bg1"/>
                </a:solidFill>
                <a:latin typeface="Calibri" pitchFamily="34" charset="0"/>
              </a:rPr>
              <a:t>de acuerdo al </a:t>
            </a:r>
            <a:r>
              <a:rPr lang="es-CO" sz="2800" dirty="0" smtClean="0">
                <a:solidFill>
                  <a:schemeClr val="bg1"/>
                </a:solidFill>
                <a:latin typeface="Calibri" pitchFamily="34" charset="0"/>
              </a:rPr>
              <a:t>mérito, establece el periodo de prueba (6 meses)</a:t>
            </a:r>
            <a:endParaRPr lang="es-CO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56263" cy="914628"/>
          </a:xfrm>
        </p:spPr>
        <p:txBody>
          <a:bodyPr>
            <a:normAutofit/>
          </a:bodyPr>
          <a:lstStyle/>
          <a:p>
            <a:pPr algn="ctr"/>
            <a:r>
              <a:rPr lang="es-CO" sz="4000" b="1" i="1" dirty="0" smtClean="0">
                <a:solidFill>
                  <a:schemeClr val="bg1"/>
                </a:solidFill>
                <a:latin typeface="Calibri" pitchFamily="34" charset="0"/>
              </a:rPr>
              <a:t>DECRETO 2400 Y 3074 DE 1968</a:t>
            </a:r>
            <a:endParaRPr lang="es-CO" sz="40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" name="Picture 2" descr="hacemos_pais"/>
          <p:cNvPicPr>
            <a:picLocks noChangeAspect="1" noChangeArrowheads="1"/>
          </p:cNvPicPr>
          <p:nvPr/>
        </p:nvPicPr>
        <p:blipFill>
          <a:blip r:embed="rId3" cstate="print">
            <a:lum bright="14000"/>
          </a:blip>
          <a:srcRect/>
          <a:stretch>
            <a:fillRect/>
          </a:stretch>
        </p:blipFill>
        <p:spPr bwMode="auto">
          <a:xfrm>
            <a:off x="7423150" y="5848350"/>
            <a:ext cx="1720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660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774</TotalTime>
  <Words>1936</Words>
  <Application>Microsoft Office PowerPoint</Application>
  <PresentationFormat>Presentación en pantalla (4:3)</PresentationFormat>
  <Paragraphs>172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Papel</vt:lpstr>
      <vt:lpstr>RÉGIMEN DE CARRERA ADMINISTRATIVA</vt:lpstr>
      <vt:lpstr>TEMAS</vt:lpstr>
      <vt:lpstr>EVOLUCIÓN HISTÓRICA DEL RÉGIMEN DE LA FUNCIÓN PÚBLICA</vt:lpstr>
      <vt:lpstr>Diapositiva 4</vt:lpstr>
      <vt:lpstr>FUNCIÓN PÚBLICA</vt:lpstr>
      <vt:lpstr>DEFINICIONES</vt:lpstr>
      <vt:lpstr>Diapositiva 7</vt:lpstr>
      <vt:lpstr>Diapositiva 8</vt:lpstr>
      <vt:lpstr>DECRETO 2400 Y 3074 DE 1968</vt:lpstr>
      <vt:lpstr>Diapositiva 10</vt:lpstr>
      <vt:lpstr>CONSTITUCIÓN DE 1991 FUNDAMENTOS DE CARRERA ADMINISTRATIVA</vt:lpstr>
      <vt:lpstr>ARTICULO 123  C.P.</vt:lpstr>
      <vt:lpstr>ARTICULO 125 C.P.</vt:lpstr>
      <vt:lpstr>RÉGIMEN DE CARRERA ADMINISTRATIVA Ley 909 de 2004</vt:lpstr>
      <vt:lpstr>PRINCIPIOS DE INGRESO Y ASCENSO</vt:lpstr>
      <vt:lpstr>INGRESO  AL EMPLEO PÚBLICO Provisión Cargos de Carrera</vt:lpstr>
      <vt:lpstr>Diapositiva 17</vt:lpstr>
      <vt:lpstr>Diapositiva 18</vt:lpstr>
      <vt:lpstr>Diapositiva 19</vt:lpstr>
      <vt:lpstr>PROCESO DE SELECCIÓN Concurso</vt:lpstr>
      <vt:lpstr>PERMANENCIA EN EL SERVICIO</vt:lpstr>
      <vt:lpstr>RETIRO DEL SERVICIO</vt:lpstr>
      <vt:lpstr>RETIRO DEL SERVICIO</vt:lpstr>
      <vt:lpstr>RETIRO DEL SERVICIO</vt:lpstr>
      <vt:lpstr>COMISIÓN DEL SERVICIO CIVIL TITULO II, CAP. I</vt:lpstr>
      <vt:lpstr>COMISIÓN DE PERSONAL</vt:lpstr>
      <vt:lpstr>COMISIÓN DE PERSONAL</vt:lpstr>
      <vt:lpstr>COMISIÓN DE PERSONAL</vt:lpstr>
      <vt:lpstr>COMISIÓN DE PERSONAL</vt:lpstr>
      <vt:lpstr>SITUACIONES ADMINISTRATIVAS Decretos : 2400/68, (art. 18), 1950/73, (Art.58)</vt:lpstr>
      <vt:lpstr>Diapositiva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RÉGIMEN DE CARRERA ADMINISTRATIVA</dc:title>
  <dc:creator>Usuario</dc:creator>
  <cp:lastModifiedBy>Helga Duque</cp:lastModifiedBy>
  <cp:revision>62</cp:revision>
  <dcterms:created xsi:type="dcterms:W3CDTF">2011-03-20T13:01:47Z</dcterms:created>
  <dcterms:modified xsi:type="dcterms:W3CDTF">2011-03-26T21:20:22Z</dcterms:modified>
</cp:coreProperties>
</file>