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2" r:id="rId1"/>
  </p:sldMasterIdLst>
  <p:notesMasterIdLst>
    <p:notesMasterId r:id="rId77"/>
  </p:notesMasterIdLst>
  <p:handoutMasterIdLst>
    <p:handoutMasterId r:id="rId78"/>
  </p:handoutMasterIdLst>
  <p:sldIdLst>
    <p:sldId id="311" r:id="rId2"/>
    <p:sldId id="312" r:id="rId3"/>
    <p:sldId id="395" r:id="rId4"/>
    <p:sldId id="313" r:id="rId5"/>
    <p:sldId id="315" r:id="rId6"/>
    <p:sldId id="323" r:id="rId7"/>
    <p:sldId id="316" r:id="rId8"/>
    <p:sldId id="396" r:id="rId9"/>
    <p:sldId id="317" r:id="rId10"/>
    <p:sldId id="324" r:id="rId11"/>
    <p:sldId id="328" r:id="rId12"/>
    <p:sldId id="329" r:id="rId13"/>
    <p:sldId id="335" r:id="rId14"/>
    <p:sldId id="394" r:id="rId15"/>
    <p:sldId id="334" r:id="rId16"/>
    <p:sldId id="326" r:id="rId17"/>
    <p:sldId id="327" r:id="rId18"/>
    <p:sldId id="325" r:id="rId19"/>
    <p:sldId id="319" r:id="rId20"/>
    <p:sldId id="333" r:id="rId21"/>
    <p:sldId id="366" r:id="rId22"/>
    <p:sldId id="368" r:id="rId23"/>
    <p:sldId id="367" r:id="rId24"/>
    <p:sldId id="332" r:id="rId25"/>
    <p:sldId id="369" r:id="rId26"/>
    <p:sldId id="370" r:id="rId27"/>
    <p:sldId id="331" r:id="rId28"/>
    <p:sldId id="330" r:id="rId29"/>
    <p:sldId id="339" r:id="rId30"/>
    <p:sldId id="338" r:id="rId31"/>
    <p:sldId id="337" r:id="rId32"/>
    <p:sldId id="336" r:id="rId33"/>
    <p:sldId id="351" r:id="rId34"/>
    <p:sldId id="350" r:id="rId35"/>
    <p:sldId id="349" r:id="rId36"/>
    <p:sldId id="348" r:id="rId37"/>
    <p:sldId id="387" r:id="rId38"/>
    <p:sldId id="347" r:id="rId39"/>
    <p:sldId id="346" r:id="rId40"/>
    <p:sldId id="345" r:id="rId41"/>
    <p:sldId id="344" r:id="rId42"/>
    <p:sldId id="343" r:id="rId43"/>
    <p:sldId id="352" r:id="rId44"/>
    <p:sldId id="353" r:id="rId45"/>
    <p:sldId id="365" r:id="rId46"/>
    <p:sldId id="355" r:id="rId47"/>
    <p:sldId id="356" r:id="rId48"/>
    <p:sldId id="357" r:id="rId49"/>
    <p:sldId id="358" r:id="rId50"/>
    <p:sldId id="359" r:id="rId51"/>
    <p:sldId id="360" r:id="rId52"/>
    <p:sldId id="386" r:id="rId53"/>
    <p:sldId id="372" r:id="rId54"/>
    <p:sldId id="388" r:id="rId55"/>
    <p:sldId id="393" r:id="rId56"/>
    <p:sldId id="392" r:id="rId57"/>
    <p:sldId id="361" r:id="rId58"/>
    <p:sldId id="371" r:id="rId59"/>
    <p:sldId id="374" r:id="rId60"/>
    <p:sldId id="375" r:id="rId61"/>
    <p:sldId id="377" r:id="rId62"/>
    <p:sldId id="378" r:id="rId63"/>
    <p:sldId id="379" r:id="rId64"/>
    <p:sldId id="380" r:id="rId65"/>
    <p:sldId id="381" r:id="rId66"/>
    <p:sldId id="376" r:id="rId67"/>
    <p:sldId id="400" r:id="rId68"/>
    <p:sldId id="399" r:id="rId69"/>
    <p:sldId id="398" r:id="rId70"/>
    <p:sldId id="397" r:id="rId71"/>
    <p:sldId id="411" r:id="rId72"/>
    <p:sldId id="412" r:id="rId73"/>
    <p:sldId id="413" r:id="rId74"/>
    <p:sldId id="414" r:id="rId75"/>
    <p:sldId id="415" r:id="rId76"/>
  </p:sldIdLst>
  <p:sldSz cx="9144000" cy="6858000" type="screen4x3"/>
  <p:notesSz cx="6858000" cy="9144000"/>
  <p:defaultTextStyle>
    <a:defPPr>
      <a:defRPr lang="en-US"/>
    </a:defPPr>
    <a:lvl1pPr algn="l" rtl="0" fontAlgn="base">
      <a:spcBef>
        <a:spcPct val="0"/>
      </a:spcBef>
      <a:spcAft>
        <a:spcPct val="0"/>
      </a:spcAft>
      <a:defRPr sz="2000" kern="1200">
        <a:solidFill>
          <a:schemeClr val="tx1"/>
        </a:solidFill>
        <a:latin typeface="Arial" charset="0"/>
        <a:ea typeface="+mn-ea"/>
        <a:cs typeface="Arial" charset="0"/>
      </a:defRPr>
    </a:lvl1pPr>
    <a:lvl2pPr marL="457200" algn="l" rtl="0" fontAlgn="base">
      <a:spcBef>
        <a:spcPct val="0"/>
      </a:spcBef>
      <a:spcAft>
        <a:spcPct val="0"/>
      </a:spcAft>
      <a:defRPr sz="2000" kern="1200">
        <a:solidFill>
          <a:schemeClr val="tx1"/>
        </a:solidFill>
        <a:latin typeface="Arial" charset="0"/>
        <a:ea typeface="+mn-ea"/>
        <a:cs typeface="Arial" charset="0"/>
      </a:defRPr>
    </a:lvl2pPr>
    <a:lvl3pPr marL="914400" algn="l" rtl="0" fontAlgn="base">
      <a:spcBef>
        <a:spcPct val="0"/>
      </a:spcBef>
      <a:spcAft>
        <a:spcPct val="0"/>
      </a:spcAft>
      <a:defRPr sz="2000" kern="1200">
        <a:solidFill>
          <a:schemeClr val="tx1"/>
        </a:solidFill>
        <a:latin typeface="Arial" charset="0"/>
        <a:ea typeface="+mn-ea"/>
        <a:cs typeface="Arial" charset="0"/>
      </a:defRPr>
    </a:lvl3pPr>
    <a:lvl4pPr marL="1371600" algn="l" rtl="0" fontAlgn="base">
      <a:spcBef>
        <a:spcPct val="0"/>
      </a:spcBef>
      <a:spcAft>
        <a:spcPct val="0"/>
      </a:spcAft>
      <a:defRPr sz="2000" kern="1200">
        <a:solidFill>
          <a:schemeClr val="tx1"/>
        </a:solidFill>
        <a:latin typeface="Arial" charset="0"/>
        <a:ea typeface="+mn-ea"/>
        <a:cs typeface="Arial" charset="0"/>
      </a:defRPr>
    </a:lvl4pPr>
    <a:lvl5pPr marL="1828800" algn="l"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B1D5"/>
    <a:srgbClr val="ACCAE2"/>
    <a:srgbClr val="9BCDFF"/>
    <a:srgbClr val="021C66"/>
    <a:srgbClr val="89B0FF"/>
    <a:srgbClr val="0A0C4E"/>
    <a:srgbClr val="6099C8"/>
    <a:srgbClr val="070837"/>
    <a:srgbClr val="00172A"/>
    <a:srgbClr val="001E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24" autoAdjust="0"/>
    <p:restoredTop sz="94667" autoAdjust="0"/>
  </p:normalViewPr>
  <p:slideViewPr>
    <p:cSldViewPr snapToGrid="0">
      <p:cViewPr varScale="1">
        <p:scale>
          <a:sx n="70" d="100"/>
          <a:sy n="70" d="100"/>
        </p:scale>
        <p:origin x="1056" y="72"/>
      </p:cViewPr>
      <p:guideLst>
        <p:guide orient="horz" pos="2160"/>
        <p:guide pos="2880"/>
      </p:guideLst>
    </p:cSldViewPr>
  </p:slideViewPr>
  <p:outlineViewPr>
    <p:cViewPr>
      <p:scale>
        <a:sx n="33" d="100"/>
        <a:sy n="33" d="100"/>
      </p:scale>
      <p:origin x="0" y="17076"/>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US"/>
          </a:p>
        </p:txBody>
      </p:sp>
      <p:sp>
        <p:nvSpPr>
          <p:cNvPr id="8192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US"/>
          </a:p>
        </p:txBody>
      </p:sp>
      <p:sp>
        <p:nvSpPr>
          <p:cNvPr id="8192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US"/>
          </a:p>
        </p:txBody>
      </p:sp>
      <p:sp>
        <p:nvSpPr>
          <p:cNvPr id="8192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650D32A5-E4DA-4497-A14B-71DA9F59EED8}" type="slidenum">
              <a:rPr lang="en-US"/>
              <a:pPr>
                <a:defRPr/>
              </a:pPr>
              <a:t>‹Nº›</a:t>
            </a:fld>
            <a:endParaRPr lang="en-US"/>
          </a:p>
        </p:txBody>
      </p:sp>
    </p:spTree>
    <p:extLst>
      <p:ext uri="{BB962C8B-B14F-4D97-AF65-F5344CB8AC3E}">
        <p14:creationId xmlns:p14="http://schemas.microsoft.com/office/powerpoint/2010/main" val="4132366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de-DE"/>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de-DE"/>
          </a:p>
        </p:txBody>
      </p:sp>
      <p:sp>
        <p:nvSpPr>
          <p:cNvPr id="389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de-DE"/>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505A6901-E838-4DBC-8CAE-77B64EA48D9E}" type="slidenum">
              <a:rPr lang="de-DE"/>
              <a:pPr>
                <a:defRPr/>
              </a:pPr>
              <a:t>‹Nº›</a:t>
            </a:fld>
            <a:endParaRPr lang="de-DE"/>
          </a:p>
        </p:txBody>
      </p:sp>
    </p:spTree>
    <p:extLst>
      <p:ext uri="{BB962C8B-B14F-4D97-AF65-F5344CB8AC3E}">
        <p14:creationId xmlns:p14="http://schemas.microsoft.com/office/powerpoint/2010/main" val="2997790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dirty="0"/>
          </a:p>
        </p:txBody>
      </p:sp>
      <p:sp>
        <p:nvSpPr>
          <p:cNvPr id="4" name="3 Marcador de número de diapositiva"/>
          <p:cNvSpPr>
            <a:spLocks noGrp="1"/>
          </p:cNvSpPr>
          <p:nvPr>
            <p:ph type="sldNum" sz="quarter" idx="10"/>
          </p:nvPr>
        </p:nvSpPr>
        <p:spPr/>
        <p:txBody>
          <a:bodyPr/>
          <a:lstStyle/>
          <a:p>
            <a:pPr>
              <a:defRPr/>
            </a:pPr>
            <a:fld id="{505A6901-E838-4DBC-8CAE-77B64EA48D9E}" type="slidenum">
              <a:rPr lang="de-DE" smtClean="0"/>
              <a:pPr>
                <a:defRPr/>
              </a:pPr>
              <a:t>9</a:t>
            </a:fld>
            <a:endParaRPr lang="de-DE"/>
          </a:p>
        </p:txBody>
      </p:sp>
    </p:spTree>
    <p:extLst>
      <p:ext uri="{BB962C8B-B14F-4D97-AF65-F5344CB8AC3E}">
        <p14:creationId xmlns:p14="http://schemas.microsoft.com/office/powerpoint/2010/main" val="114888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dirty="0"/>
          </a:p>
        </p:txBody>
      </p:sp>
      <p:sp>
        <p:nvSpPr>
          <p:cNvPr id="4" name="3 Marcador de número de diapositiva"/>
          <p:cNvSpPr>
            <a:spLocks noGrp="1"/>
          </p:cNvSpPr>
          <p:nvPr>
            <p:ph type="sldNum" sz="quarter" idx="10"/>
          </p:nvPr>
        </p:nvSpPr>
        <p:spPr/>
        <p:txBody>
          <a:bodyPr/>
          <a:lstStyle/>
          <a:p>
            <a:pPr>
              <a:defRPr/>
            </a:pPr>
            <a:fld id="{505A6901-E838-4DBC-8CAE-77B64EA48D9E}" type="slidenum">
              <a:rPr lang="de-DE" smtClean="0"/>
              <a:pPr>
                <a:defRPr/>
              </a:pPr>
              <a:t>14</a:t>
            </a:fld>
            <a:endParaRPr lang="de-DE"/>
          </a:p>
        </p:txBody>
      </p:sp>
    </p:spTree>
    <p:extLst>
      <p:ext uri="{BB962C8B-B14F-4D97-AF65-F5344CB8AC3E}">
        <p14:creationId xmlns:p14="http://schemas.microsoft.com/office/powerpoint/2010/main" val="1068192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dirty="0"/>
          </a:p>
        </p:txBody>
      </p:sp>
      <p:sp>
        <p:nvSpPr>
          <p:cNvPr id="4" name="3 Marcador de número de diapositiva"/>
          <p:cNvSpPr>
            <a:spLocks noGrp="1"/>
          </p:cNvSpPr>
          <p:nvPr>
            <p:ph type="sldNum" sz="quarter" idx="10"/>
          </p:nvPr>
        </p:nvSpPr>
        <p:spPr/>
        <p:txBody>
          <a:bodyPr/>
          <a:lstStyle/>
          <a:p>
            <a:pPr>
              <a:defRPr/>
            </a:pPr>
            <a:fld id="{505A6901-E838-4DBC-8CAE-77B64EA48D9E}" type="slidenum">
              <a:rPr lang="de-DE" smtClean="0"/>
              <a:pPr>
                <a:defRPr/>
              </a:pPr>
              <a:t>22</a:t>
            </a:fld>
            <a:endParaRPr lang="de-DE"/>
          </a:p>
        </p:txBody>
      </p:sp>
    </p:spTree>
    <p:extLst>
      <p:ext uri="{BB962C8B-B14F-4D97-AF65-F5344CB8AC3E}">
        <p14:creationId xmlns:p14="http://schemas.microsoft.com/office/powerpoint/2010/main" val="3081448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O" dirty="0"/>
          </a:p>
        </p:txBody>
      </p:sp>
      <p:sp>
        <p:nvSpPr>
          <p:cNvPr id="4" name="3 Marcador de número de diapositiva"/>
          <p:cNvSpPr>
            <a:spLocks noGrp="1"/>
          </p:cNvSpPr>
          <p:nvPr>
            <p:ph type="sldNum" sz="quarter" idx="10"/>
          </p:nvPr>
        </p:nvSpPr>
        <p:spPr/>
        <p:txBody>
          <a:bodyPr/>
          <a:lstStyle/>
          <a:p>
            <a:pPr>
              <a:defRPr/>
            </a:pPr>
            <a:fld id="{505A6901-E838-4DBC-8CAE-77B64EA48D9E}" type="slidenum">
              <a:rPr lang="de-DE" smtClean="0"/>
              <a:pPr>
                <a:defRPr/>
              </a:pPr>
              <a:t>69</a:t>
            </a:fld>
            <a:endParaRPr lang="de-DE"/>
          </a:p>
        </p:txBody>
      </p:sp>
    </p:spTree>
    <p:extLst>
      <p:ext uri="{BB962C8B-B14F-4D97-AF65-F5344CB8AC3E}">
        <p14:creationId xmlns:p14="http://schemas.microsoft.com/office/powerpoint/2010/main" val="1645928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111631" name="Rectangle 7"/>
          <p:cNvSpPr>
            <a:spLocks noGrp="1" noChangeArrowheads="1"/>
          </p:cNvSpPr>
          <p:nvPr>
            <p:ph type="ctrTitle"/>
          </p:nvPr>
        </p:nvSpPr>
        <p:spPr>
          <a:xfrm>
            <a:off x="1408113" y="4843463"/>
            <a:ext cx="6484937" cy="1081087"/>
          </a:xfrm>
        </p:spPr>
        <p:txBody>
          <a:bodyPr anchor="b"/>
          <a:lstStyle>
            <a:lvl1pPr>
              <a:lnSpc>
                <a:spcPct val="110000"/>
              </a:lnSpc>
              <a:defRPr sz="3200">
                <a:solidFill>
                  <a:schemeClr val="bg1"/>
                </a:solidFill>
              </a:defRPr>
            </a:lvl1pPr>
          </a:lstStyle>
          <a:p>
            <a:r>
              <a:rPr lang="de-DE"/>
              <a:t>Titelmasterformat durch Klicken bearbeiten</a:t>
            </a:r>
          </a:p>
        </p:txBody>
      </p:sp>
      <p:sp>
        <p:nvSpPr>
          <p:cNvPr id="111632" name="Rectangle 12"/>
          <p:cNvSpPr>
            <a:spLocks noGrp="1" noChangeArrowheads="1"/>
          </p:cNvSpPr>
          <p:nvPr>
            <p:ph type="subTitle" idx="1"/>
          </p:nvPr>
        </p:nvSpPr>
        <p:spPr bwMode="gray">
          <a:xfrm>
            <a:off x="1408113" y="5903913"/>
            <a:ext cx="6480175" cy="800100"/>
          </a:xfrm>
        </p:spPr>
        <p:txBody>
          <a:bodyPr tIns="45720" bIns="45720"/>
          <a:lstStyle>
            <a:lvl1pPr marL="0" indent="0">
              <a:buFont typeface="Wingdings" pitchFamily="2" charset="2"/>
              <a:buNone/>
              <a:defRPr sz="2400">
                <a:solidFill>
                  <a:schemeClr val="bg1"/>
                </a:solidFill>
              </a:defRPr>
            </a:lvl1pPr>
          </a:lstStyle>
          <a:p>
            <a:r>
              <a:rPr lang="de-DE"/>
              <a:t>Formatvorlage des Untertitelmasters durch Klicken bearbeiten</a:t>
            </a:r>
          </a:p>
        </p:txBody>
      </p:sp>
      <p:sp>
        <p:nvSpPr>
          <p:cNvPr id="4" name="Rectangle 5"/>
          <p:cNvSpPr>
            <a:spLocks noGrp="1" noChangeArrowheads="1"/>
          </p:cNvSpPr>
          <p:nvPr>
            <p:ph type="ftr" sz="quarter" idx="10"/>
          </p:nvPr>
        </p:nvSpPr>
        <p:spPr>
          <a:xfrm>
            <a:off x="3124200" y="6245225"/>
            <a:ext cx="2895600" cy="476250"/>
          </a:xfrm>
        </p:spPr>
        <p:txBody>
          <a:bodyPr/>
          <a:lstStyle>
            <a:lvl1pPr>
              <a:defRPr>
                <a:solidFill>
                  <a:schemeClr val="tx1"/>
                </a:solidFill>
              </a:defRPr>
            </a:lvl1pPr>
          </a:lstStyle>
          <a:p>
            <a:pPr>
              <a:defRPr/>
            </a:pPr>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pPr>
              <a:defRPr/>
            </a:pPr>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89725" y="411163"/>
            <a:ext cx="2130425" cy="539115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295275" y="411163"/>
            <a:ext cx="6242050" cy="5391150"/>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pPr>
              <a:defRPr/>
            </a:pPr>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pPr>
              <a:defRPr/>
            </a:pPr>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
        <p:nvSpPr>
          <p:cNvPr id="4" name="Rectangle 5"/>
          <p:cNvSpPr>
            <a:spLocks noGrp="1" noChangeArrowheads="1"/>
          </p:cNvSpPr>
          <p:nvPr>
            <p:ph type="ftr" sz="quarter" idx="10"/>
          </p:nvPr>
        </p:nvSpPr>
        <p:spPr>
          <a:ln/>
        </p:spPr>
        <p:txBody>
          <a:bodyPr/>
          <a:lstStyle>
            <a:lvl1pPr>
              <a:defRPr/>
            </a:lvl1pPr>
          </a:lstStyle>
          <a:p>
            <a:pPr>
              <a:defRPr/>
            </a:pPr>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295275" y="1489075"/>
            <a:ext cx="4186238" cy="4313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33913" y="1489075"/>
            <a:ext cx="4186237" cy="4313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5"/>
          <p:cNvSpPr>
            <a:spLocks noGrp="1" noChangeArrowheads="1"/>
          </p:cNvSpPr>
          <p:nvPr>
            <p:ph type="ftr" sz="quarter" idx="10"/>
          </p:nvPr>
        </p:nvSpPr>
        <p:spPr>
          <a:ln/>
        </p:spPr>
        <p:txBody>
          <a:bodyPr/>
          <a:lstStyle>
            <a:lvl1pPr>
              <a:defRPr/>
            </a:lvl1pPr>
          </a:lstStyle>
          <a:p>
            <a:pPr>
              <a:defRPr/>
            </a:pPr>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5"/>
          <p:cNvSpPr>
            <a:spLocks noGrp="1" noChangeArrowheads="1"/>
          </p:cNvSpPr>
          <p:nvPr>
            <p:ph type="ftr" sz="quarter" idx="10"/>
          </p:nvPr>
        </p:nvSpPr>
        <p:spPr>
          <a:ln/>
        </p:spPr>
        <p:txBody>
          <a:bodyPr/>
          <a:lstStyle>
            <a:lvl1pPr>
              <a:defRPr/>
            </a:lvl1pPr>
          </a:lstStyle>
          <a:p>
            <a:pPr>
              <a:defRPr/>
            </a:pPr>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5"/>
          <p:cNvSpPr>
            <a:spLocks noGrp="1" noChangeArrowheads="1"/>
          </p:cNvSpPr>
          <p:nvPr>
            <p:ph type="ftr" sz="quarter" idx="10"/>
          </p:nvPr>
        </p:nvSpPr>
        <p:spPr>
          <a:ln/>
        </p:spPr>
        <p:txBody>
          <a:bodyPr/>
          <a:lstStyle>
            <a:lvl1pPr>
              <a:defRPr/>
            </a:lvl1pPr>
          </a:lstStyle>
          <a:p>
            <a:pPr>
              <a:defRPr/>
            </a:pPr>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Rectangle 5"/>
          <p:cNvSpPr>
            <a:spLocks noGrp="1" noChangeArrowheads="1"/>
          </p:cNvSpPr>
          <p:nvPr>
            <p:ph type="ftr" sz="quarter" idx="10"/>
          </p:nvPr>
        </p:nvSpPr>
        <p:spPr>
          <a:ln/>
        </p:spPr>
        <p:txBody>
          <a:bodyPr/>
          <a:lstStyle>
            <a:lvl1pPr>
              <a:defRPr/>
            </a:lvl1pPr>
          </a:lstStyle>
          <a:p>
            <a:pPr>
              <a:defRPr/>
            </a:pPr>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Rectangle 5"/>
          <p:cNvSpPr>
            <a:spLocks noGrp="1" noChangeArrowheads="1"/>
          </p:cNvSpPr>
          <p:nvPr>
            <p:ph type="ftr" sz="quarter" idx="10"/>
          </p:nvPr>
        </p:nvSpPr>
        <p:spPr>
          <a:ln/>
        </p:spPr>
        <p:txBody>
          <a:bodyPr/>
          <a:lstStyle>
            <a:lvl1pPr>
              <a:defRPr/>
            </a:lvl1pPr>
          </a:lstStyle>
          <a:p>
            <a:pPr>
              <a:defRPr/>
            </a:pPr>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duotone>
              <a:schemeClr val="bg2">
                <a:shade val="45000"/>
                <a:satMod val="135000"/>
              </a:schemeClr>
              <a:prstClr val="white"/>
            </a:duotone>
            <a:lum bright="-3000" contrast="2000"/>
          </a:blip>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295275" y="1489075"/>
            <a:ext cx="8524875" cy="43132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110595" name="Rectangle 5"/>
          <p:cNvSpPr>
            <a:spLocks noGrp="1" noChangeArrowheads="1"/>
          </p:cNvSpPr>
          <p:nvPr>
            <p:ph type="ftr" sz="quarter" idx="3"/>
          </p:nvPr>
        </p:nvSpPr>
        <p:spPr bwMode="gray">
          <a:xfrm>
            <a:off x="3124200" y="6365875"/>
            <a:ext cx="2895600" cy="247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000" noProof="1">
                <a:solidFill>
                  <a:schemeClr val="bg1"/>
                </a:solidFill>
                <a:cs typeface="+mn-cs"/>
              </a:defRPr>
            </a:lvl1pPr>
          </a:lstStyle>
          <a:p>
            <a:pPr>
              <a:defRPr/>
            </a:pPr>
            <a:endParaRPr lang="de-DE"/>
          </a:p>
        </p:txBody>
      </p:sp>
      <p:sp>
        <p:nvSpPr>
          <p:cNvPr id="110597" name="Rectangle 5"/>
          <p:cNvSpPr>
            <a:spLocks noChangeArrowheads="1"/>
          </p:cNvSpPr>
          <p:nvPr/>
        </p:nvSpPr>
        <p:spPr bwMode="gray">
          <a:xfrm>
            <a:off x="219075" y="6365875"/>
            <a:ext cx="1343025" cy="247650"/>
          </a:xfrm>
          <a:prstGeom prst="rect">
            <a:avLst/>
          </a:prstGeom>
          <a:noFill/>
          <a:ln w="9525">
            <a:noFill/>
            <a:miter lim="800000"/>
            <a:headEnd/>
            <a:tailEnd/>
          </a:ln>
        </p:spPr>
        <p:txBody>
          <a:bodyPr/>
          <a:lstStyle/>
          <a:p>
            <a:pPr>
              <a:defRPr/>
            </a:pPr>
            <a:r>
              <a:rPr lang="de-DE" sz="1000"/>
              <a:t>Page </a:t>
            </a:r>
            <a:r>
              <a:rPr lang="de-DE" sz="1000">
                <a:sym typeface="Wingdings" pitchFamily="2" charset="2"/>
              </a:rPr>
              <a:t></a:t>
            </a:r>
            <a:r>
              <a:rPr lang="de-DE" sz="1000"/>
              <a:t> </a:t>
            </a:r>
            <a:fld id="{95022DB4-8605-475E-91F3-FFA75EA0356F}" type="slidenum">
              <a:rPr lang="de-DE" sz="1000"/>
              <a:pPr>
                <a:defRPr/>
              </a:pPr>
              <a:t>‹Nº›</a:t>
            </a:fld>
            <a:endParaRPr lang="de-DE" sz="1000"/>
          </a:p>
        </p:txBody>
      </p:sp>
      <p:sp>
        <p:nvSpPr>
          <p:cNvPr id="1029" name="Rectangle 7"/>
          <p:cNvSpPr>
            <a:spLocks noGrp="1" noChangeArrowheads="1"/>
          </p:cNvSpPr>
          <p:nvPr>
            <p:ph type="title"/>
          </p:nvPr>
        </p:nvSpPr>
        <p:spPr bwMode="gray">
          <a:xfrm>
            <a:off x="300038" y="411163"/>
            <a:ext cx="8520112" cy="647700"/>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lvl="0"/>
            <a:r>
              <a:rPr lang="de-DE" smtClean="0"/>
              <a:t>Klicken Sie, um das Titelformat zu bearbeiten</a:t>
            </a:r>
          </a:p>
        </p:txBody>
      </p:sp>
    </p:spTree>
  </p:cSld>
  <p:clrMap bg1="lt1" tx1="dk1" bg2="lt2" tx2="dk2" accent1="accent1" accent2="accent2" accent3="accent3" accent4="accent4" accent5="accent5" accent6="accent6" hlink="hlink" folHlink="folHlink"/>
  <p:sldLayoutIdLst>
    <p:sldLayoutId id="2147483687"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rtl="0" eaLnBrk="0" fontAlgn="base" hangingPunct="0">
        <a:lnSpc>
          <a:spcPct val="90000"/>
        </a:lnSpc>
        <a:spcBef>
          <a:spcPct val="0"/>
        </a:spcBef>
        <a:spcAft>
          <a:spcPct val="0"/>
        </a:spcAft>
        <a:defRPr sz="2600" b="1">
          <a:solidFill>
            <a:schemeClr val="tx1"/>
          </a:solidFill>
          <a:latin typeface="+mj-lt"/>
          <a:ea typeface="+mj-ea"/>
          <a:cs typeface="+mj-cs"/>
        </a:defRPr>
      </a:lvl1pPr>
      <a:lvl2pPr algn="l" rtl="0" eaLnBrk="0" fontAlgn="base" hangingPunct="0">
        <a:lnSpc>
          <a:spcPct val="90000"/>
        </a:lnSpc>
        <a:spcBef>
          <a:spcPct val="0"/>
        </a:spcBef>
        <a:spcAft>
          <a:spcPct val="0"/>
        </a:spcAft>
        <a:defRPr sz="2600" b="1">
          <a:solidFill>
            <a:schemeClr val="tx1"/>
          </a:solidFill>
          <a:latin typeface="Arial" charset="0"/>
          <a:cs typeface="Arial" charset="0"/>
        </a:defRPr>
      </a:lvl2pPr>
      <a:lvl3pPr algn="l" rtl="0" eaLnBrk="0" fontAlgn="base" hangingPunct="0">
        <a:lnSpc>
          <a:spcPct val="90000"/>
        </a:lnSpc>
        <a:spcBef>
          <a:spcPct val="0"/>
        </a:spcBef>
        <a:spcAft>
          <a:spcPct val="0"/>
        </a:spcAft>
        <a:defRPr sz="2600" b="1">
          <a:solidFill>
            <a:schemeClr val="tx1"/>
          </a:solidFill>
          <a:latin typeface="Arial" charset="0"/>
          <a:cs typeface="Arial" charset="0"/>
        </a:defRPr>
      </a:lvl3pPr>
      <a:lvl4pPr algn="l" rtl="0" eaLnBrk="0" fontAlgn="base" hangingPunct="0">
        <a:lnSpc>
          <a:spcPct val="90000"/>
        </a:lnSpc>
        <a:spcBef>
          <a:spcPct val="0"/>
        </a:spcBef>
        <a:spcAft>
          <a:spcPct val="0"/>
        </a:spcAft>
        <a:defRPr sz="2600" b="1">
          <a:solidFill>
            <a:schemeClr val="tx1"/>
          </a:solidFill>
          <a:latin typeface="Arial" charset="0"/>
          <a:cs typeface="Arial" charset="0"/>
        </a:defRPr>
      </a:lvl4pPr>
      <a:lvl5pPr algn="l" rtl="0" eaLnBrk="0" fontAlgn="base" hangingPunct="0">
        <a:lnSpc>
          <a:spcPct val="90000"/>
        </a:lnSpc>
        <a:spcBef>
          <a:spcPct val="0"/>
        </a:spcBef>
        <a:spcAft>
          <a:spcPct val="0"/>
        </a:spcAft>
        <a:defRPr sz="2600" b="1">
          <a:solidFill>
            <a:schemeClr val="tx1"/>
          </a:solidFill>
          <a:latin typeface="Arial" charset="0"/>
          <a:cs typeface="Arial" charset="0"/>
        </a:defRPr>
      </a:lvl5pPr>
      <a:lvl6pPr marL="457200" algn="l" rtl="0" fontAlgn="base">
        <a:lnSpc>
          <a:spcPct val="90000"/>
        </a:lnSpc>
        <a:spcBef>
          <a:spcPct val="0"/>
        </a:spcBef>
        <a:spcAft>
          <a:spcPct val="0"/>
        </a:spcAft>
        <a:defRPr sz="2600" b="1">
          <a:solidFill>
            <a:schemeClr val="tx1"/>
          </a:solidFill>
          <a:latin typeface="Arial" charset="0"/>
          <a:cs typeface="Arial" charset="0"/>
        </a:defRPr>
      </a:lvl6pPr>
      <a:lvl7pPr marL="914400" algn="l" rtl="0" fontAlgn="base">
        <a:lnSpc>
          <a:spcPct val="90000"/>
        </a:lnSpc>
        <a:spcBef>
          <a:spcPct val="0"/>
        </a:spcBef>
        <a:spcAft>
          <a:spcPct val="0"/>
        </a:spcAft>
        <a:defRPr sz="2600" b="1">
          <a:solidFill>
            <a:schemeClr val="tx1"/>
          </a:solidFill>
          <a:latin typeface="Arial" charset="0"/>
          <a:cs typeface="Arial" charset="0"/>
        </a:defRPr>
      </a:lvl7pPr>
      <a:lvl8pPr marL="1371600" algn="l" rtl="0" fontAlgn="base">
        <a:lnSpc>
          <a:spcPct val="90000"/>
        </a:lnSpc>
        <a:spcBef>
          <a:spcPct val="0"/>
        </a:spcBef>
        <a:spcAft>
          <a:spcPct val="0"/>
        </a:spcAft>
        <a:defRPr sz="2600" b="1">
          <a:solidFill>
            <a:schemeClr val="tx1"/>
          </a:solidFill>
          <a:latin typeface="Arial" charset="0"/>
          <a:cs typeface="Arial" charset="0"/>
        </a:defRPr>
      </a:lvl8pPr>
      <a:lvl9pPr marL="1828800" algn="l" rtl="0" fontAlgn="base">
        <a:lnSpc>
          <a:spcPct val="90000"/>
        </a:lnSpc>
        <a:spcBef>
          <a:spcPct val="0"/>
        </a:spcBef>
        <a:spcAft>
          <a:spcPct val="0"/>
        </a:spcAft>
        <a:defRPr sz="2600" b="1">
          <a:solidFill>
            <a:schemeClr val="tx1"/>
          </a:solidFill>
          <a:latin typeface="Arial" charset="0"/>
          <a:cs typeface="Arial" charset="0"/>
        </a:defRPr>
      </a:lvl9pPr>
    </p:titleStyle>
    <p:bodyStyle>
      <a:lvl1pPr marL="180975" indent="-180975" algn="l" rtl="0" eaLnBrk="0" fontAlgn="base" hangingPunct="0">
        <a:spcBef>
          <a:spcPct val="0"/>
        </a:spcBef>
        <a:spcAft>
          <a:spcPct val="40000"/>
        </a:spcAft>
        <a:buFont typeface="Wingdings" pitchFamily="2" charset="2"/>
        <a:buChar char="§"/>
        <a:defRPr sz="2000">
          <a:solidFill>
            <a:schemeClr val="tx1"/>
          </a:solidFill>
          <a:latin typeface="+mn-lt"/>
          <a:ea typeface="+mn-ea"/>
          <a:cs typeface="+mn-cs"/>
        </a:defRPr>
      </a:lvl1pPr>
      <a:lvl2pPr marL="444500" indent="-261938" algn="l" rtl="0" eaLnBrk="0" fontAlgn="base" hangingPunct="0">
        <a:spcBef>
          <a:spcPct val="0"/>
        </a:spcBef>
        <a:spcAft>
          <a:spcPct val="40000"/>
        </a:spcAft>
        <a:buChar char="–"/>
        <a:defRPr sz="2800">
          <a:solidFill>
            <a:schemeClr val="tx1"/>
          </a:solidFill>
          <a:latin typeface="+mn-lt"/>
          <a:cs typeface="+mn-cs"/>
        </a:defRPr>
      </a:lvl2pPr>
      <a:lvl3pPr marL="720725" indent="-274638" algn="l" rtl="0" eaLnBrk="0" fontAlgn="base" hangingPunct="0">
        <a:spcBef>
          <a:spcPct val="0"/>
        </a:spcBef>
        <a:spcAft>
          <a:spcPct val="40000"/>
        </a:spcAft>
        <a:buChar char="•"/>
        <a:defRPr sz="2400">
          <a:solidFill>
            <a:schemeClr val="tx1"/>
          </a:solidFill>
          <a:latin typeface="+mn-lt"/>
          <a:cs typeface="+mn-cs"/>
        </a:defRPr>
      </a:lvl3pPr>
      <a:lvl4pPr marL="987425" indent="-265113" algn="l" rtl="0" eaLnBrk="0" fontAlgn="base" hangingPunct="0">
        <a:spcBef>
          <a:spcPct val="0"/>
        </a:spcBef>
        <a:spcAft>
          <a:spcPct val="40000"/>
        </a:spcAft>
        <a:buChar char="–"/>
        <a:defRPr sz="2000">
          <a:solidFill>
            <a:schemeClr val="tx1"/>
          </a:solidFill>
          <a:latin typeface="+mn-lt"/>
          <a:cs typeface="+mn-cs"/>
        </a:defRPr>
      </a:lvl4pPr>
      <a:lvl5pPr marL="1254125" indent="-265113" algn="l" rtl="0" eaLnBrk="0" fontAlgn="base" hangingPunct="0">
        <a:spcBef>
          <a:spcPct val="0"/>
        </a:spcBef>
        <a:spcAft>
          <a:spcPct val="40000"/>
        </a:spcAft>
        <a:buChar char="»"/>
        <a:defRPr sz="2000">
          <a:solidFill>
            <a:schemeClr val="tx1"/>
          </a:solidFill>
          <a:latin typeface="+mn-lt"/>
          <a:cs typeface="+mn-cs"/>
        </a:defRPr>
      </a:lvl5pPr>
      <a:lvl6pPr marL="1711325" indent="-265113" algn="l" rtl="0" fontAlgn="base">
        <a:spcBef>
          <a:spcPct val="0"/>
        </a:spcBef>
        <a:spcAft>
          <a:spcPct val="40000"/>
        </a:spcAft>
        <a:buChar char="»"/>
        <a:defRPr>
          <a:solidFill>
            <a:schemeClr val="tx1"/>
          </a:solidFill>
          <a:latin typeface="+mn-lt"/>
          <a:cs typeface="+mn-cs"/>
        </a:defRPr>
      </a:lvl6pPr>
      <a:lvl7pPr marL="2168525" indent="-265113" algn="l" rtl="0" fontAlgn="base">
        <a:spcBef>
          <a:spcPct val="0"/>
        </a:spcBef>
        <a:spcAft>
          <a:spcPct val="40000"/>
        </a:spcAft>
        <a:buChar char="»"/>
        <a:defRPr>
          <a:solidFill>
            <a:schemeClr val="tx1"/>
          </a:solidFill>
          <a:latin typeface="+mn-lt"/>
          <a:cs typeface="+mn-cs"/>
        </a:defRPr>
      </a:lvl7pPr>
      <a:lvl8pPr marL="2625725" indent="-265113" algn="l" rtl="0" fontAlgn="base">
        <a:spcBef>
          <a:spcPct val="0"/>
        </a:spcBef>
        <a:spcAft>
          <a:spcPct val="40000"/>
        </a:spcAft>
        <a:buChar char="»"/>
        <a:defRPr>
          <a:solidFill>
            <a:schemeClr val="tx1"/>
          </a:solidFill>
          <a:latin typeface="+mn-lt"/>
          <a:cs typeface="+mn-cs"/>
        </a:defRPr>
      </a:lvl8pPr>
      <a:lvl9pPr marL="3082925" indent="-265113" algn="l" rtl="0" fontAlgn="base">
        <a:spcBef>
          <a:spcPct val="0"/>
        </a:spcBef>
        <a:spcAft>
          <a:spcPct val="40000"/>
        </a:spcAft>
        <a:buChar char="»"/>
        <a:defRPr>
          <a:solidFill>
            <a:schemeClr val="tx1"/>
          </a:solidFill>
          <a:latin typeface="+mn-lt"/>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http://www.viajesunidolar.com/imagenes/panachi001bsji31.jpg" TargetMode="Externa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 Target="slide66.xml"/><Relationship Id="rId7" Type="http://schemas.openxmlformats.org/officeDocument/2006/relationships/slide" Target="slide67.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16.xml.rels><?xml version="1.0" encoding="UTF-8" standalone="yes"?>
<Relationships xmlns="http://schemas.openxmlformats.org/package/2006/relationships"><Relationship Id="rId8" Type="http://schemas.openxmlformats.org/officeDocument/2006/relationships/slide" Target="slide29.xml"/><Relationship Id="rId13" Type="http://schemas.openxmlformats.org/officeDocument/2006/relationships/slide" Target="slide32.xml"/><Relationship Id="rId3" Type="http://schemas.openxmlformats.org/officeDocument/2006/relationships/image" Target="../media/image2.png"/><Relationship Id="rId7" Type="http://schemas.openxmlformats.org/officeDocument/2006/relationships/slide" Target="slide35.xml"/><Relationship Id="rId12" Type="http://schemas.openxmlformats.org/officeDocument/2006/relationships/slide" Target="slide33.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slide" Target="slide28.xml"/><Relationship Id="rId11" Type="http://schemas.openxmlformats.org/officeDocument/2006/relationships/slide" Target="slide31.xml"/><Relationship Id="rId5" Type="http://schemas.openxmlformats.org/officeDocument/2006/relationships/slide" Target="slide30.xml"/><Relationship Id="rId10" Type="http://schemas.openxmlformats.org/officeDocument/2006/relationships/slide" Target="slide36.xml"/><Relationship Id="rId4" Type="http://schemas.openxmlformats.org/officeDocument/2006/relationships/slide" Target="slide27.xml"/><Relationship Id="rId9" Type="http://schemas.openxmlformats.org/officeDocument/2006/relationships/slide" Target="slide34.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slide" Target="slide46.xml"/><Relationship Id="rId13" Type="http://schemas.openxmlformats.org/officeDocument/2006/relationships/slide" Target="slide51.xml"/><Relationship Id="rId3" Type="http://schemas.openxmlformats.org/officeDocument/2006/relationships/slide" Target="slide38.xml"/><Relationship Id="rId7" Type="http://schemas.openxmlformats.org/officeDocument/2006/relationships/slide" Target="slide44.xml"/><Relationship Id="rId12" Type="http://schemas.openxmlformats.org/officeDocument/2006/relationships/slide" Target="slide49.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slide" Target="slide41.xml"/><Relationship Id="rId11" Type="http://schemas.openxmlformats.org/officeDocument/2006/relationships/slide" Target="slide48.xml"/><Relationship Id="rId5" Type="http://schemas.openxmlformats.org/officeDocument/2006/relationships/slide" Target="slide40.xml"/><Relationship Id="rId15" Type="http://schemas.openxmlformats.org/officeDocument/2006/relationships/image" Target="../media/image11.png"/><Relationship Id="rId10" Type="http://schemas.openxmlformats.org/officeDocument/2006/relationships/slide" Target="slide47.xml"/><Relationship Id="rId4" Type="http://schemas.openxmlformats.org/officeDocument/2006/relationships/slide" Target="slide39.xml"/><Relationship Id="rId9" Type="http://schemas.openxmlformats.org/officeDocument/2006/relationships/slide" Target="slide43.xml"/><Relationship Id="rId14" Type="http://schemas.openxmlformats.org/officeDocument/2006/relationships/slide" Target="slide50.xml"/></Relationships>
</file>

<file path=ppt/slides/_rels/slide19.xml.rels><?xml version="1.0" encoding="UTF-8" standalone="yes"?>
<Relationships xmlns="http://schemas.openxmlformats.org/package/2006/relationships"><Relationship Id="rId8" Type="http://schemas.openxmlformats.org/officeDocument/2006/relationships/slide" Target="slide58.xml"/><Relationship Id="rId13" Type="http://schemas.openxmlformats.org/officeDocument/2006/relationships/slide" Target="slide64.xml"/><Relationship Id="rId3" Type="http://schemas.openxmlformats.org/officeDocument/2006/relationships/slide" Target="slide54.xml"/><Relationship Id="rId7" Type="http://schemas.openxmlformats.org/officeDocument/2006/relationships/slide" Target="slide62.xml"/><Relationship Id="rId12" Type="http://schemas.openxmlformats.org/officeDocument/2006/relationships/slide" Target="slide55.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slide" Target="slide61.xml"/><Relationship Id="rId11" Type="http://schemas.openxmlformats.org/officeDocument/2006/relationships/slide" Target="slide53.xml"/><Relationship Id="rId5" Type="http://schemas.openxmlformats.org/officeDocument/2006/relationships/slide" Target="slide60.xml"/><Relationship Id="rId15" Type="http://schemas.openxmlformats.org/officeDocument/2006/relationships/slide" Target="slide65.xml"/><Relationship Id="rId10" Type="http://schemas.openxmlformats.org/officeDocument/2006/relationships/slide" Target="slide57.xml"/><Relationship Id="rId4" Type="http://schemas.openxmlformats.org/officeDocument/2006/relationships/slide" Target="slide56.xml"/><Relationship Id="rId9" Type="http://schemas.openxmlformats.org/officeDocument/2006/relationships/slide" Target="slide59.xml"/><Relationship Id="rId14" Type="http://schemas.openxmlformats.org/officeDocument/2006/relationships/slide" Target="slide6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gif"/><Relationship Id="rId7" Type="http://schemas.openxmlformats.org/officeDocument/2006/relationships/slide" Target="slide75.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hyperlink" Target="MANUAL_FUNCIONESeduc_DCTO%2009%20ENE.29.2010%5b1%5d%20EDUC.pdf" TargetMode="External"/><Relationship Id="rId5" Type="http://schemas.openxmlformats.org/officeDocument/2006/relationships/hyperlink" Target="MANUAL%20DE%20FUNCIONES%20SALUD.pdf" TargetMode="External"/><Relationship Id="rId4" Type="http://schemas.openxmlformats.org/officeDocument/2006/relationships/hyperlink" Target="MANUAL_PLANTA_CENTRAL.pdf" TargetMode="External"/></Relationships>
</file>

<file path=ppt/slides/_rels/slide21.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slide" Target="slide74.xml"/><Relationship Id="rId4" Type="http://schemas.openxmlformats.org/officeDocument/2006/relationships/slide" Target="slide7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slide" Target="slide16.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3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http://www.viajesunidolar.com/imagenes/panachi001bsji31.jpg" TargetMode="External"/><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slide" Target="slide18.xml"/><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4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4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5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slide" Target="slide15.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slide" Target="slide15.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gif"/><Relationship Id="rId1" Type="http://schemas.openxmlformats.org/officeDocument/2006/relationships/slideLayout" Target="../slideLayouts/slideLayout2.xml"/><Relationship Id="rId4" Type="http://schemas.openxmlformats.org/officeDocument/2006/relationships/slide" Target="slide15.xml"/></Relationships>
</file>

<file path=ppt/slides/_rels/slide6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slide" Target="slide15.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7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acemos_pais"/>
          <p:cNvPicPr>
            <a:picLocks noChangeAspect="1" noChangeArrowheads="1"/>
          </p:cNvPicPr>
          <p:nvPr/>
        </p:nvPicPr>
        <p:blipFill>
          <a:blip r:embed="rId2" cstate="print">
            <a:lum bright="10000"/>
          </a:blip>
          <a:srcRect/>
          <a:stretch>
            <a:fillRect/>
          </a:stretch>
        </p:blipFill>
        <p:spPr bwMode="auto">
          <a:xfrm>
            <a:off x="5110163" y="4006850"/>
            <a:ext cx="4033837" cy="2595563"/>
          </a:xfrm>
          <a:prstGeom prst="rect">
            <a:avLst/>
          </a:prstGeom>
          <a:noFill/>
          <a:ln w="9525">
            <a:noFill/>
            <a:miter lim="800000"/>
            <a:headEnd/>
            <a:tailEnd/>
          </a:ln>
        </p:spPr>
      </p:pic>
      <p:sp>
        <p:nvSpPr>
          <p:cNvPr id="3075" name="1 Título"/>
          <p:cNvSpPr>
            <a:spLocks noGrp="1"/>
          </p:cNvSpPr>
          <p:nvPr>
            <p:ph type="ctrTitle"/>
          </p:nvPr>
        </p:nvSpPr>
        <p:spPr>
          <a:xfrm>
            <a:off x="295275" y="4303713"/>
            <a:ext cx="8458200" cy="2554287"/>
          </a:xfrm>
        </p:spPr>
        <p:txBody>
          <a:bodyPr/>
          <a:lstStyle/>
          <a:p>
            <a:pPr algn="ctr"/>
            <a:r>
              <a:rPr lang="es-ES" sz="6600" dirty="0" smtClean="0">
                <a:solidFill>
                  <a:schemeClr val="tx1"/>
                </a:solidFill>
                <a:latin typeface="Calibri" pitchFamily="34" charset="0"/>
              </a:rPr>
              <a:t>GOBERNACIÓN DE SANTANDER</a:t>
            </a:r>
            <a:r>
              <a:rPr lang="es-ES" sz="6000" dirty="0" smtClean="0">
                <a:solidFill>
                  <a:schemeClr val="tx1"/>
                </a:solidFill>
              </a:rPr>
              <a:t/>
            </a:r>
            <a:br>
              <a:rPr lang="es-ES" sz="6000" dirty="0" smtClean="0">
                <a:solidFill>
                  <a:schemeClr val="tx1"/>
                </a:solidFill>
              </a:rPr>
            </a:br>
            <a:r>
              <a:rPr lang="es-ES" sz="4000" dirty="0" smtClean="0">
                <a:solidFill>
                  <a:schemeClr val="tx1"/>
                </a:solidFill>
              </a:rPr>
              <a:t/>
            </a:r>
            <a:br>
              <a:rPr lang="es-ES" sz="4000" dirty="0" smtClean="0">
                <a:solidFill>
                  <a:schemeClr val="tx1"/>
                </a:solidFill>
              </a:rPr>
            </a:br>
            <a:r>
              <a:rPr lang="es-ES" dirty="0" smtClean="0">
                <a:solidFill>
                  <a:schemeClr val="tx1"/>
                </a:solidFill>
              </a:rPr>
              <a:t/>
            </a:r>
            <a:br>
              <a:rPr lang="es-ES" dirty="0" smtClean="0">
                <a:solidFill>
                  <a:schemeClr val="tx1"/>
                </a:solidFill>
              </a:rPr>
            </a:br>
            <a:r>
              <a:rPr lang="es-ES" dirty="0" smtClean="0">
                <a:solidFill>
                  <a:schemeClr val="tx1"/>
                </a:solidFill>
              </a:rPr>
              <a:t/>
            </a:r>
            <a:br>
              <a:rPr lang="es-ES" dirty="0" smtClean="0">
                <a:solidFill>
                  <a:schemeClr val="tx1"/>
                </a:solidFill>
              </a:rPr>
            </a:br>
            <a:r>
              <a:rPr lang="es-ES" dirty="0" smtClean="0">
                <a:solidFill>
                  <a:schemeClr val="tx1"/>
                </a:solidFill>
              </a:rPr>
              <a:t/>
            </a:r>
            <a:br>
              <a:rPr lang="es-ES" dirty="0" smtClean="0">
                <a:solidFill>
                  <a:schemeClr val="tx1"/>
                </a:solidFill>
              </a:rPr>
            </a:br>
            <a:r>
              <a:rPr lang="es-ES" sz="1200" dirty="0" smtClean="0">
                <a:solidFill>
                  <a:schemeClr val="tx1"/>
                </a:solidFill>
              </a:rPr>
              <a:t>SECRETARÍA GENERAL – GRUPO ADMINISTRACIÓN DE PERSONAL – BIENESTAR SOCIAL LABORAL</a:t>
            </a:r>
            <a:endParaRPr lang="es-ES" dirty="0" smtClean="0">
              <a:solidFill>
                <a:schemeClr val="tx1"/>
              </a:solidFill>
            </a:endParaRPr>
          </a:p>
        </p:txBody>
      </p:sp>
      <p:sp>
        <p:nvSpPr>
          <p:cNvPr id="3" name="2 Subtítulo"/>
          <p:cNvSpPr>
            <a:spLocks noGrp="1"/>
          </p:cNvSpPr>
          <p:nvPr>
            <p:ph type="subTitle" idx="1"/>
          </p:nvPr>
        </p:nvSpPr>
        <p:spPr>
          <a:xfrm>
            <a:off x="444500" y="142875"/>
            <a:ext cx="8699500" cy="628650"/>
          </a:xfrm>
        </p:spPr>
        <p:txBody>
          <a:bodyPr>
            <a:normAutofit fontScale="92500"/>
          </a:bodyPr>
          <a:lstStyle/>
          <a:p>
            <a:pPr algn="ctr">
              <a:defRPr/>
            </a:pPr>
            <a:r>
              <a:rPr lang="es-ES" b="1" i="1" dirty="0" smtClean="0">
                <a:solidFill>
                  <a:schemeClr val="tx1"/>
                </a:solidFill>
                <a:latin typeface="Calibri" pitchFamily="34" charset="0"/>
              </a:rPr>
              <a:t>INDUCCIÓN PROGRAMA  PLAN INSTITUCIONAL DE CAPACITACIÓN “PIC”</a:t>
            </a:r>
            <a:endParaRPr lang="es-ES" b="1" i="1" dirty="0">
              <a:solidFill>
                <a:schemeClr val="tx1"/>
              </a:solidFill>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8016" y="215691"/>
            <a:ext cx="9015984" cy="484632"/>
          </a:xfrm>
        </p:spPr>
        <p:txBody>
          <a:bodyPr>
            <a:noAutofit/>
          </a:bodyPr>
          <a:lstStyle/>
          <a:p>
            <a:pPr algn="ctr">
              <a:defRPr/>
            </a:pPr>
            <a:r>
              <a:rPr lang="es-ES" sz="3400" i="1" dirty="0" smtClean="0">
                <a:solidFill>
                  <a:schemeClr val="bg2">
                    <a:lumMod val="50000"/>
                  </a:schemeClr>
                </a:solidFill>
                <a:latin typeface="Calibri" pitchFamily="34" charset="0"/>
              </a:rPr>
              <a:t>PRINCIPIOS DE LA ADMINISTRACIÓN  PÚBLICA</a:t>
            </a:r>
            <a:endParaRPr lang="es-ES" sz="3400" i="1" dirty="0">
              <a:solidFill>
                <a:schemeClr val="bg2">
                  <a:lumMod val="50000"/>
                </a:schemeClr>
              </a:solidFill>
              <a:latin typeface="Calibri" pitchFamily="34" charset="0"/>
            </a:endParaRPr>
          </a:p>
        </p:txBody>
      </p:sp>
      <p:pic>
        <p:nvPicPr>
          <p:cNvPr id="9220"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Rectángulo redondeado"/>
          <p:cNvSpPr/>
          <p:nvPr/>
        </p:nvSpPr>
        <p:spPr bwMode="auto">
          <a:xfrm>
            <a:off x="959581" y="1126505"/>
            <a:ext cx="1505713" cy="661416"/>
          </a:xfrm>
          <a:prstGeom prst="roundRect">
            <a:avLst/>
          </a:prstGeom>
          <a:solidFill>
            <a:srgbClr val="ACCAE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Igualdad</a:t>
            </a:r>
          </a:p>
        </p:txBody>
      </p:sp>
      <p:sp>
        <p:nvSpPr>
          <p:cNvPr id="8" name="7 Rectángulo redondeado"/>
          <p:cNvSpPr/>
          <p:nvPr/>
        </p:nvSpPr>
        <p:spPr bwMode="auto">
          <a:xfrm>
            <a:off x="7136980" y="1569899"/>
            <a:ext cx="1505713" cy="661416"/>
          </a:xfrm>
          <a:prstGeom prst="roundRect">
            <a:avLst/>
          </a:prstGeom>
          <a:solidFill>
            <a:srgbClr val="ACCAE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Economía</a:t>
            </a:r>
          </a:p>
        </p:txBody>
      </p:sp>
      <p:sp>
        <p:nvSpPr>
          <p:cNvPr id="9" name="8 Rectángulo redondeado"/>
          <p:cNvSpPr/>
          <p:nvPr/>
        </p:nvSpPr>
        <p:spPr bwMode="auto">
          <a:xfrm>
            <a:off x="6695379" y="2712003"/>
            <a:ext cx="1505713" cy="661416"/>
          </a:xfrm>
          <a:prstGeom prst="roundRect">
            <a:avLst/>
          </a:prstGeom>
          <a:solidFill>
            <a:srgbClr val="ACCAE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Publicidad</a:t>
            </a:r>
          </a:p>
        </p:txBody>
      </p:sp>
      <p:sp>
        <p:nvSpPr>
          <p:cNvPr id="10" name="9 Rectángulo redondeado"/>
          <p:cNvSpPr/>
          <p:nvPr/>
        </p:nvSpPr>
        <p:spPr bwMode="auto">
          <a:xfrm>
            <a:off x="5028661" y="1067876"/>
            <a:ext cx="1505713" cy="661416"/>
          </a:xfrm>
          <a:prstGeom prst="roundRect">
            <a:avLst/>
          </a:prstGeom>
          <a:solidFill>
            <a:srgbClr val="ACCAE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Eficacia</a:t>
            </a:r>
          </a:p>
        </p:txBody>
      </p:sp>
      <p:sp>
        <p:nvSpPr>
          <p:cNvPr id="11" name="10 Rectángulo redondeado"/>
          <p:cNvSpPr/>
          <p:nvPr/>
        </p:nvSpPr>
        <p:spPr bwMode="auto">
          <a:xfrm>
            <a:off x="2966599" y="1754393"/>
            <a:ext cx="1505713" cy="661416"/>
          </a:xfrm>
          <a:prstGeom prst="roundRect">
            <a:avLst/>
          </a:prstGeom>
          <a:solidFill>
            <a:srgbClr val="ACCAE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Moralidad</a:t>
            </a:r>
          </a:p>
        </p:txBody>
      </p:sp>
      <p:sp>
        <p:nvSpPr>
          <p:cNvPr id="12" name="11 Rectángulo redondeado"/>
          <p:cNvSpPr/>
          <p:nvPr/>
        </p:nvSpPr>
        <p:spPr bwMode="auto">
          <a:xfrm>
            <a:off x="451103" y="4642104"/>
            <a:ext cx="1530097" cy="664464"/>
          </a:xfrm>
          <a:prstGeom prst="roundRect">
            <a:avLst/>
          </a:prstGeom>
          <a:solidFill>
            <a:srgbClr val="85B1D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Buena Fe</a:t>
            </a:r>
          </a:p>
        </p:txBody>
      </p:sp>
      <p:sp>
        <p:nvSpPr>
          <p:cNvPr id="13" name="12 Rectángulo redondeado"/>
          <p:cNvSpPr/>
          <p:nvPr/>
        </p:nvSpPr>
        <p:spPr bwMode="auto">
          <a:xfrm>
            <a:off x="785845" y="2611776"/>
            <a:ext cx="1530097" cy="664464"/>
          </a:xfrm>
          <a:prstGeom prst="roundRect">
            <a:avLst/>
          </a:prstGeom>
          <a:solidFill>
            <a:srgbClr val="ACCAE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Celeridad</a:t>
            </a:r>
          </a:p>
        </p:txBody>
      </p:sp>
      <p:sp>
        <p:nvSpPr>
          <p:cNvPr id="14" name="13 Rectángulo redondeado"/>
          <p:cNvSpPr/>
          <p:nvPr/>
        </p:nvSpPr>
        <p:spPr bwMode="auto">
          <a:xfrm>
            <a:off x="3728779" y="2765792"/>
            <a:ext cx="1749553" cy="664464"/>
          </a:xfrm>
          <a:prstGeom prst="roundRect">
            <a:avLst/>
          </a:prstGeom>
          <a:solidFill>
            <a:srgbClr val="ACCAE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Imparcialidad</a:t>
            </a:r>
          </a:p>
        </p:txBody>
      </p:sp>
      <p:sp>
        <p:nvSpPr>
          <p:cNvPr id="15" name="14 Rectángulo redondeado"/>
          <p:cNvSpPr/>
          <p:nvPr/>
        </p:nvSpPr>
        <p:spPr bwMode="auto">
          <a:xfrm>
            <a:off x="7093076" y="4676013"/>
            <a:ext cx="1650874" cy="664464"/>
          </a:xfrm>
          <a:prstGeom prst="roundRect">
            <a:avLst/>
          </a:prstGeom>
          <a:solidFill>
            <a:srgbClr val="85B1D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Participación</a:t>
            </a:r>
          </a:p>
        </p:txBody>
      </p:sp>
      <p:sp>
        <p:nvSpPr>
          <p:cNvPr id="16" name="15 Rectángulo redondeado"/>
          <p:cNvSpPr/>
          <p:nvPr/>
        </p:nvSpPr>
        <p:spPr bwMode="auto">
          <a:xfrm>
            <a:off x="3701033" y="4599432"/>
            <a:ext cx="1530097" cy="664464"/>
          </a:xfrm>
          <a:prstGeom prst="roundRect">
            <a:avLst/>
          </a:prstGeom>
          <a:solidFill>
            <a:srgbClr val="85B1D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Eficiencia</a:t>
            </a:r>
          </a:p>
        </p:txBody>
      </p:sp>
      <p:sp>
        <p:nvSpPr>
          <p:cNvPr id="17" name="16 Rectángulo redondeado"/>
          <p:cNvSpPr/>
          <p:nvPr/>
        </p:nvSpPr>
        <p:spPr bwMode="auto">
          <a:xfrm>
            <a:off x="2210937" y="5760719"/>
            <a:ext cx="4476466" cy="582931"/>
          </a:xfrm>
          <a:prstGeom prst="roundRect">
            <a:avLst/>
          </a:prstGeom>
          <a:solidFill>
            <a:srgbClr val="85B1D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1"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Responsabilidad  y</a:t>
            </a:r>
          </a:p>
          <a:p>
            <a:pPr marL="0" marR="0" indent="0" algn="ctr" defTabSz="914400" rtl="0" eaLnBrk="1" fontAlgn="base" latinLnBrk="0" hangingPunct="1">
              <a:lnSpc>
                <a:spcPct val="100000"/>
              </a:lnSpc>
              <a:spcBef>
                <a:spcPct val="0"/>
              </a:spcBef>
              <a:spcAft>
                <a:spcPct val="0"/>
              </a:spcAft>
              <a:buClrTx/>
              <a:buSzTx/>
              <a:buFontTx/>
              <a:buNone/>
              <a:tabLst/>
            </a:pPr>
            <a:r>
              <a:rPr kumimoji="0" lang="es-ES" sz="2000" i="1" u="none" strike="noStrike" cap="none" normalizeH="0" baseline="0" dirty="0" smtClean="0">
                <a:ln>
                  <a:noFill/>
                </a:ln>
                <a:solidFill>
                  <a:schemeClr val="bg2">
                    <a:lumMod val="75000"/>
                  </a:schemeClr>
                </a:solidFill>
                <a:effectLst/>
                <a:latin typeface="Arial" charset="0"/>
              </a:rPr>
              <a:t> Transparencia</a:t>
            </a:r>
          </a:p>
        </p:txBody>
      </p:sp>
      <p:sp>
        <p:nvSpPr>
          <p:cNvPr id="18" name="17 CuadroTexto"/>
          <p:cNvSpPr txBox="1"/>
          <p:nvPr/>
        </p:nvSpPr>
        <p:spPr>
          <a:xfrm>
            <a:off x="0" y="1207008"/>
            <a:ext cx="448056" cy="215444"/>
          </a:xfrm>
          <a:prstGeom prst="rect">
            <a:avLst/>
          </a:prstGeom>
          <a:noFill/>
        </p:spPr>
        <p:txBody>
          <a:bodyPr wrap="square" rtlCol="0">
            <a:spAutoFit/>
          </a:bodyPr>
          <a:lstStyle/>
          <a:p>
            <a:r>
              <a:rPr lang="es-ES" sz="800" i="1" dirty="0" smtClean="0"/>
              <a:t>(209)</a:t>
            </a:r>
            <a:endParaRPr lang="es-ES" sz="800" i="1" dirty="0"/>
          </a:p>
        </p:txBody>
      </p:sp>
      <p:sp>
        <p:nvSpPr>
          <p:cNvPr id="19" name="18 CuadroTexto"/>
          <p:cNvSpPr txBox="1"/>
          <p:nvPr/>
        </p:nvSpPr>
        <p:spPr>
          <a:xfrm>
            <a:off x="0" y="4376928"/>
            <a:ext cx="448056" cy="215444"/>
          </a:xfrm>
          <a:prstGeom prst="rect">
            <a:avLst/>
          </a:prstGeom>
          <a:noFill/>
        </p:spPr>
        <p:txBody>
          <a:bodyPr wrap="square" rtlCol="0">
            <a:spAutoFit/>
          </a:bodyPr>
          <a:lstStyle/>
          <a:p>
            <a:r>
              <a:rPr lang="es-ES" sz="800" i="1" dirty="0" smtClean="0"/>
              <a:t>(489)</a:t>
            </a:r>
            <a:endParaRPr lang="es-ES" sz="800" i="1" dirty="0"/>
          </a:p>
        </p:txBody>
      </p:sp>
      <p:sp>
        <p:nvSpPr>
          <p:cNvPr id="20" name="19 Rectángulo redondeado"/>
          <p:cNvSpPr/>
          <p:nvPr/>
        </p:nvSpPr>
        <p:spPr bwMode="auto">
          <a:xfrm>
            <a:off x="408254" y="3738282"/>
            <a:ext cx="8558784" cy="486246"/>
          </a:xfrm>
          <a:prstGeom prst="roundRect">
            <a:avLst/>
          </a:prstGeom>
          <a:solidFill>
            <a:schemeClr val="bg2"/>
          </a:solidFill>
          <a:ln>
            <a:headEnd type="none" w="med" len="med"/>
            <a:tailEnd type="none" w="med" len="med"/>
          </a:ln>
          <a:effectLst>
            <a:outerShdw blurRad="40000" dist="23000" dir="5400000" rotWithShape="0">
              <a:srgbClr val="000000">
                <a:alpha val="35000"/>
              </a:srgbClr>
            </a:outerShdw>
            <a:softEdge rad="317500"/>
          </a:effectLst>
        </p:spPr>
        <p:style>
          <a:lnRef idx="0">
            <a:schemeClr val="accent1"/>
          </a:lnRef>
          <a:fillRef idx="3">
            <a:schemeClr val="accent1"/>
          </a:fillRef>
          <a:effectRef idx="3">
            <a:schemeClr val="accent1"/>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400" b="1" i="1" u="none" strike="noStrike" cap="none" normalizeH="0" baseline="0" dirty="0" smtClean="0">
                <a:ln>
                  <a:noFill/>
                </a:ln>
                <a:solidFill>
                  <a:schemeClr val="bg1"/>
                </a:solidFill>
                <a:effectLst/>
                <a:latin typeface="Calibri" pitchFamily="34" charset="0"/>
              </a:rPr>
              <a:t>Descentralización       –     </a:t>
            </a:r>
            <a:r>
              <a:rPr kumimoji="0" lang="es-ES" sz="2400" b="1" i="1" u="none" strike="noStrike" cap="none" normalizeH="0" dirty="0" smtClean="0">
                <a:ln>
                  <a:noFill/>
                </a:ln>
                <a:solidFill>
                  <a:schemeClr val="bg1"/>
                </a:solidFill>
                <a:effectLst/>
                <a:latin typeface="Calibri" pitchFamily="34" charset="0"/>
              </a:rPr>
              <a:t> Delegación      --      Desconcentración</a:t>
            </a:r>
            <a:r>
              <a:rPr kumimoji="0" lang="es-ES" sz="2400" b="1" i="1" u="none" strike="noStrike" cap="none" normalizeH="0" baseline="0" dirty="0" smtClean="0">
                <a:ln>
                  <a:noFill/>
                </a:ln>
                <a:solidFill>
                  <a:schemeClr val="bg1"/>
                </a:solidFill>
                <a:effectLst/>
                <a:latin typeface="Calibri" pitchFamily="34" charset="0"/>
              </a:rPr>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viajesunidolar.com/imagenes/panachi001bsji31.jpg"/>
          <p:cNvPicPr>
            <a:picLocks noChangeAspect="1" noChangeArrowheads="1"/>
          </p:cNvPicPr>
          <p:nvPr/>
        </p:nvPicPr>
        <p:blipFill>
          <a:blip r:embed="rId2" r:link="rId3" cstate="print">
            <a:lum bright="66000" contrast="-72000"/>
          </a:blip>
          <a:srcRect/>
          <a:stretch>
            <a:fillRect/>
          </a:stretch>
        </p:blipFill>
        <p:spPr bwMode="auto">
          <a:xfrm>
            <a:off x="5772859" y="336177"/>
            <a:ext cx="3640082" cy="4867836"/>
          </a:xfrm>
          <a:prstGeom prst="rect">
            <a:avLst/>
          </a:prstGeom>
          <a:noFill/>
          <a:ln w="9525">
            <a:noFill/>
            <a:miter lim="800000"/>
            <a:headEnd/>
            <a:tailEnd/>
          </a:ln>
          <a:effectLst>
            <a:softEdge rad="635000"/>
          </a:effectLst>
        </p:spPr>
      </p:pic>
      <p:sp>
        <p:nvSpPr>
          <p:cNvPr id="2" name="1 Título"/>
          <p:cNvSpPr>
            <a:spLocks noGrp="1"/>
          </p:cNvSpPr>
          <p:nvPr>
            <p:ph type="title"/>
          </p:nvPr>
        </p:nvSpPr>
        <p:spPr>
          <a:xfrm>
            <a:off x="273144" y="470647"/>
            <a:ext cx="8520112" cy="474662"/>
          </a:xfrm>
        </p:spPr>
        <p:txBody>
          <a:bodyPr>
            <a:noAutofit/>
          </a:bodyPr>
          <a:lstStyle/>
          <a:p>
            <a:pPr algn="ctr">
              <a:defRPr/>
            </a:pPr>
            <a:r>
              <a:rPr lang="es-ES" sz="3200" i="1" dirty="0" smtClean="0">
                <a:solidFill>
                  <a:schemeClr val="bg2">
                    <a:lumMod val="75000"/>
                  </a:schemeClr>
                </a:solidFill>
              </a:rPr>
              <a:t>ENTE TERRITORIAL</a:t>
            </a:r>
            <a:endParaRPr lang="es-ES" sz="3200" i="1" dirty="0">
              <a:solidFill>
                <a:schemeClr val="bg2">
                  <a:lumMod val="75000"/>
                </a:schemeClr>
              </a:solidFill>
            </a:endParaRPr>
          </a:p>
        </p:txBody>
      </p:sp>
      <p:sp>
        <p:nvSpPr>
          <p:cNvPr id="3" name="2 Marcador de contenido"/>
          <p:cNvSpPr>
            <a:spLocks noGrp="1"/>
          </p:cNvSpPr>
          <p:nvPr>
            <p:ph idx="1"/>
          </p:nvPr>
        </p:nvSpPr>
        <p:spPr>
          <a:xfrm>
            <a:off x="201706" y="1382037"/>
            <a:ext cx="7974105" cy="4313238"/>
          </a:xfrm>
        </p:spPr>
        <p:txBody>
          <a:bodyPr>
            <a:noAutofit/>
          </a:bodyPr>
          <a:lstStyle/>
          <a:p>
            <a:pPr algn="just">
              <a:lnSpc>
                <a:spcPct val="150000"/>
              </a:lnSpc>
              <a:buFont typeface="Wingdings" pitchFamily="2" charset="2"/>
              <a:buNone/>
              <a:defRPr/>
            </a:pPr>
            <a:r>
              <a:rPr lang="es-ES" sz="800" dirty="0" smtClean="0"/>
              <a:t>(286)	 </a:t>
            </a:r>
            <a:r>
              <a:rPr lang="es-ES" sz="2200" dirty="0" smtClean="0">
                <a:latin typeface="Calibri" pitchFamily="34" charset="0"/>
              </a:rPr>
              <a:t>Son entidades Territoriales los Departamentos……</a:t>
            </a:r>
          </a:p>
          <a:p>
            <a:pPr algn="just">
              <a:lnSpc>
                <a:spcPct val="150000"/>
              </a:lnSpc>
              <a:buFont typeface="Wingdings" pitchFamily="2" charset="2"/>
              <a:buNone/>
              <a:defRPr/>
            </a:pPr>
            <a:r>
              <a:rPr lang="es-ES" sz="800" dirty="0" smtClean="0"/>
              <a:t>(287) 	</a:t>
            </a:r>
            <a:r>
              <a:rPr lang="es-ES" sz="2200" dirty="0" smtClean="0">
                <a:latin typeface="Calibri" pitchFamily="34" charset="0"/>
              </a:rPr>
              <a:t>Autonomía para la gestión de sus intereses y dentro de los 	limites constitucionales y la ley (4 derechos).</a:t>
            </a:r>
          </a:p>
          <a:p>
            <a:pPr algn="just">
              <a:lnSpc>
                <a:spcPct val="150000"/>
              </a:lnSpc>
              <a:buFont typeface="Wingdings" pitchFamily="2" charset="2"/>
              <a:buNone/>
              <a:defRPr/>
            </a:pPr>
            <a:r>
              <a:rPr lang="es-ES" sz="800" dirty="0" smtClean="0"/>
              <a:t>(288) 	</a:t>
            </a:r>
            <a:r>
              <a:rPr lang="es-ES" sz="2200" dirty="0" smtClean="0">
                <a:latin typeface="Calibri" pitchFamily="34" charset="0"/>
              </a:rPr>
              <a:t>Competencias ejercidas conforme a los principios 	(Coordinación, 	Concurrencia Subsidiaria).</a:t>
            </a:r>
          </a:p>
          <a:p>
            <a:pPr algn="just">
              <a:lnSpc>
                <a:spcPct val="150000"/>
              </a:lnSpc>
              <a:buNone/>
              <a:defRPr/>
            </a:pPr>
            <a:r>
              <a:rPr lang="es-ES" sz="2200" dirty="0" smtClean="0">
                <a:latin typeface="Calibri" pitchFamily="34" charset="0"/>
              </a:rPr>
              <a:t>		La Ley orgánica de ordenamiento territorial establecerá la 	distribución de competencias entre la Nación y en las              	 entidades Territoriales.</a:t>
            </a:r>
          </a:p>
          <a:p>
            <a:pPr algn="just">
              <a:lnSpc>
                <a:spcPct val="150000"/>
              </a:lnSpc>
              <a:buFont typeface="Wingdings" pitchFamily="2" charset="2"/>
              <a:buNone/>
              <a:defRPr/>
            </a:pPr>
            <a:endParaRPr lang="es-ES" sz="2200" dirty="0" smtClean="0">
              <a:latin typeface="Calibri" pitchFamily="34" charset="0"/>
            </a:endParaRPr>
          </a:p>
          <a:p>
            <a:pPr algn="just">
              <a:buFont typeface="Wingdings" pitchFamily="2" charset="2"/>
              <a:buNone/>
              <a:defRPr/>
            </a:pPr>
            <a:endParaRPr lang="es-ES" sz="1800" dirty="0" smtClean="0"/>
          </a:p>
        </p:txBody>
      </p:sp>
      <p:pic>
        <p:nvPicPr>
          <p:cNvPr id="9220" name="Picture 2" descr="hacemos_pais"/>
          <p:cNvPicPr>
            <a:picLocks noChangeAspect="1" noChangeArrowheads="1"/>
          </p:cNvPicPr>
          <p:nvPr/>
        </p:nvPicPr>
        <p:blipFill>
          <a:blip r:embed="rId4" cstate="print">
            <a:lum bright="14000"/>
          </a:blip>
          <a:srcRect/>
          <a:stretch>
            <a:fillRect/>
          </a:stretch>
        </p:blipFill>
        <p:spPr bwMode="auto">
          <a:xfrm>
            <a:off x="7423150" y="5848350"/>
            <a:ext cx="1720850"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Flecha abajo"/>
          <p:cNvSpPr/>
          <p:nvPr/>
        </p:nvSpPr>
        <p:spPr bwMode="auto">
          <a:xfrm>
            <a:off x="846161" y="2251882"/>
            <a:ext cx="354842" cy="559558"/>
          </a:xfrm>
          <a:prstGeom prst="downArrow">
            <a:avLst/>
          </a:prstGeom>
          <a:solidFill>
            <a:srgbClr val="85B1D5"/>
          </a:solidFill>
          <a:ln>
            <a:headEnd type="none" w="med" len="med"/>
            <a:tailEnd type="none" w="med" len="med"/>
          </a:ln>
          <a:effectLst>
            <a:outerShdw blurRad="50800" dist="38100" dir="2700000" algn="tl" rotWithShape="0">
              <a:prstClr val="black">
                <a:alpha val="40000"/>
              </a:prstClr>
            </a:outerShdw>
            <a:softEdge rad="635000"/>
          </a:effectLst>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12" name="11 Flecha abajo"/>
          <p:cNvSpPr/>
          <p:nvPr/>
        </p:nvSpPr>
        <p:spPr bwMode="auto">
          <a:xfrm>
            <a:off x="7731870" y="2214277"/>
            <a:ext cx="354842" cy="559558"/>
          </a:xfrm>
          <a:prstGeom prst="downArrow">
            <a:avLst/>
          </a:prstGeom>
          <a:solidFill>
            <a:srgbClr val="85B1D5"/>
          </a:solidFill>
          <a:ln>
            <a:headEnd type="none" w="med" len="med"/>
            <a:tailEnd type="none" w="med" len="med"/>
          </a:ln>
          <a:effectLst>
            <a:outerShdw blurRad="50800" dist="38100" dir="2700000" algn="tl" rotWithShape="0">
              <a:prstClr val="black">
                <a:alpha val="40000"/>
              </a:prstClr>
            </a:outerShdw>
            <a:softEdge rad="635000"/>
          </a:effectLst>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13" name="12 Flecha abajo"/>
          <p:cNvSpPr/>
          <p:nvPr/>
        </p:nvSpPr>
        <p:spPr bwMode="auto">
          <a:xfrm>
            <a:off x="5247948" y="2200422"/>
            <a:ext cx="354842" cy="559558"/>
          </a:xfrm>
          <a:prstGeom prst="downArrow">
            <a:avLst/>
          </a:prstGeom>
          <a:solidFill>
            <a:srgbClr val="85B1D5"/>
          </a:solidFill>
          <a:ln>
            <a:headEnd type="none" w="med" len="med"/>
            <a:tailEnd type="none" w="med" len="med"/>
          </a:ln>
          <a:effectLst>
            <a:outerShdw blurRad="50800" dist="38100" dir="2700000" algn="tl" rotWithShape="0">
              <a:prstClr val="black">
                <a:alpha val="40000"/>
              </a:prstClr>
            </a:outerShdw>
            <a:softEdge rad="635000"/>
          </a:effectLst>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14" name="13 Flecha abajo"/>
          <p:cNvSpPr/>
          <p:nvPr/>
        </p:nvSpPr>
        <p:spPr bwMode="auto">
          <a:xfrm>
            <a:off x="3049034" y="2234069"/>
            <a:ext cx="354842" cy="559558"/>
          </a:xfrm>
          <a:prstGeom prst="downArrow">
            <a:avLst/>
          </a:prstGeom>
          <a:solidFill>
            <a:srgbClr val="85B1D5"/>
          </a:solidFill>
          <a:ln>
            <a:headEnd type="none" w="med" len="med"/>
            <a:tailEnd type="none" w="med" len="med"/>
          </a:ln>
          <a:effectLst>
            <a:outerShdw blurRad="50800" dist="38100" dir="2700000" algn="tl" rotWithShape="0">
              <a:prstClr val="black">
                <a:alpha val="40000"/>
              </a:prstClr>
            </a:outerShdw>
            <a:softEdge rad="635000"/>
          </a:effectLst>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11266" name="1 Título"/>
          <p:cNvSpPr>
            <a:spLocks noGrp="1"/>
          </p:cNvSpPr>
          <p:nvPr>
            <p:ph type="title"/>
          </p:nvPr>
        </p:nvSpPr>
        <p:spPr>
          <a:xfrm>
            <a:off x="245447" y="301981"/>
            <a:ext cx="8520112" cy="647700"/>
          </a:xfrm>
        </p:spPr>
        <p:txBody>
          <a:bodyPr/>
          <a:lstStyle/>
          <a:p>
            <a:pPr algn="ctr"/>
            <a:r>
              <a:rPr lang="es-ES" sz="3600" i="1" dirty="0" smtClean="0">
                <a:solidFill>
                  <a:srgbClr val="021C66"/>
                </a:solidFill>
                <a:latin typeface="Calibri" pitchFamily="34" charset="0"/>
              </a:rPr>
              <a:t>C.N.S.C ORGANOS DE DIRECCIÓN Y GESTIÓN</a:t>
            </a:r>
          </a:p>
        </p:txBody>
      </p:sp>
      <p:sp>
        <p:nvSpPr>
          <p:cNvPr id="7" name="6 Elipse"/>
          <p:cNvSpPr/>
          <p:nvPr/>
        </p:nvSpPr>
        <p:spPr bwMode="auto">
          <a:xfrm>
            <a:off x="204717" y="1337480"/>
            <a:ext cx="1637731" cy="914400"/>
          </a:xfrm>
          <a:prstGeom prst="ellipse">
            <a:avLst/>
          </a:prstGeom>
          <a:solidFill>
            <a:schemeClr val="bg1">
              <a:lumMod val="75000"/>
            </a:schemeClr>
          </a:solidFill>
          <a:ln>
            <a:noFill/>
            <a:headEnd type="none" w="med" len="med"/>
            <a:tailEnd type="none" w="med" len="med"/>
          </a:ln>
          <a:effectLst>
            <a:outerShdw blurRad="44450" dist="27940" dir="5400000" algn="ctr">
              <a:srgbClr val="000000">
                <a:alpha val="32000"/>
              </a:srgbClr>
            </a:outerShdw>
            <a:softEdge rad="317500"/>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1" i="0" u="none" strike="noStrike" cap="none" normalizeH="0" baseline="0" dirty="0" smtClean="0">
                <a:ln>
                  <a:noFill/>
                </a:ln>
                <a:solidFill>
                  <a:schemeClr val="tx1"/>
                </a:solidFill>
                <a:effectLst/>
                <a:latin typeface="Calibri" pitchFamily="34" charset="0"/>
              </a:rPr>
              <a:t>C.N.S.C</a:t>
            </a:r>
          </a:p>
        </p:txBody>
      </p:sp>
      <p:sp>
        <p:nvSpPr>
          <p:cNvPr id="8" name="7 Elipse"/>
          <p:cNvSpPr/>
          <p:nvPr/>
        </p:nvSpPr>
        <p:spPr bwMode="auto">
          <a:xfrm>
            <a:off x="2384785" y="1288706"/>
            <a:ext cx="1594514" cy="914400"/>
          </a:xfrm>
          <a:prstGeom prst="ellipse">
            <a:avLst/>
          </a:prstGeom>
          <a:solidFill>
            <a:schemeClr val="bg1">
              <a:lumMod val="75000"/>
            </a:schemeClr>
          </a:solidFill>
          <a:ln>
            <a:noFill/>
            <a:headEnd type="none" w="med" len="med"/>
            <a:tailEnd type="none" w="med" len="med"/>
          </a:ln>
          <a:effectLst>
            <a:outerShdw blurRad="44450" dist="27940" dir="5400000" algn="ctr">
              <a:srgbClr val="000000">
                <a:alpha val="32000"/>
              </a:srgbClr>
            </a:outerShdw>
            <a:softEdge rad="317500"/>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1" i="0" u="none" strike="noStrike" cap="none" normalizeH="0" baseline="0" dirty="0" smtClean="0">
                <a:ln>
                  <a:noFill/>
                </a:ln>
                <a:solidFill>
                  <a:schemeClr val="tx1"/>
                </a:solidFill>
                <a:effectLst/>
                <a:latin typeface="Calibri" pitchFamily="34" charset="0"/>
              </a:rPr>
              <a:t>D.A.F.P</a:t>
            </a:r>
          </a:p>
        </p:txBody>
      </p:sp>
      <p:sp>
        <p:nvSpPr>
          <p:cNvPr id="9" name="8 Elipse"/>
          <p:cNvSpPr/>
          <p:nvPr/>
        </p:nvSpPr>
        <p:spPr bwMode="auto">
          <a:xfrm>
            <a:off x="4572000" y="1378424"/>
            <a:ext cx="1774209" cy="796118"/>
          </a:xfrm>
          <a:prstGeom prst="ellipse">
            <a:avLst/>
          </a:prstGeom>
          <a:solidFill>
            <a:schemeClr val="bg1">
              <a:lumMod val="75000"/>
            </a:schemeClr>
          </a:solidFill>
          <a:ln>
            <a:noFill/>
            <a:headEnd type="none" w="med" len="med"/>
            <a:tailEnd type="none" w="med" len="med"/>
          </a:ln>
          <a:effectLst>
            <a:outerShdw blurRad="44450" dist="27940" dir="5400000" algn="ctr">
              <a:srgbClr val="000000">
                <a:alpha val="32000"/>
              </a:srgbClr>
            </a:outerShdw>
            <a:softEdge rad="317500"/>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chemeClr val="tx1"/>
                </a:solidFill>
                <a:effectLst/>
                <a:latin typeface="Calibri" pitchFamily="34" charset="0"/>
              </a:rPr>
              <a:t>UNIDADES</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chemeClr val="tx1"/>
                </a:solidFill>
                <a:effectLst/>
                <a:latin typeface="Calibri" pitchFamily="34" charset="0"/>
              </a:rPr>
              <a:t> DE</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1600" b="1" i="0" u="none" strike="noStrike" cap="none" normalizeH="0" baseline="0" dirty="0" smtClean="0">
                <a:ln>
                  <a:noFill/>
                </a:ln>
                <a:solidFill>
                  <a:schemeClr val="tx1"/>
                </a:solidFill>
                <a:effectLst/>
                <a:latin typeface="Calibri" pitchFamily="34" charset="0"/>
              </a:rPr>
              <a:t> PERSONAL</a:t>
            </a:r>
          </a:p>
        </p:txBody>
      </p:sp>
      <p:sp>
        <p:nvSpPr>
          <p:cNvPr id="10" name="9 Elipse"/>
          <p:cNvSpPr/>
          <p:nvPr/>
        </p:nvSpPr>
        <p:spPr bwMode="auto">
          <a:xfrm>
            <a:off x="7055894" y="1419367"/>
            <a:ext cx="1705970" cy="771097"/>
          </a:xfrm>
          <a:prstGeom prst="ellipse">
            <a:avLst/>
          </a:prstGeom>
          <a:solidFill>
            <a:schemeClr val="bg1">
              <a:lumMod val="75000"/>
            </a:schemeClr>
          </a:solidFill>
          <a:ln>
            <a:noFill/>
            <a:headEnd type="none" w="med" len="med"/>
            <a:tailEnd type="none" w="med" len="med"/>
          </a:ln>
          <a:effectLst>
            <a:outerShdw blurRad="44450" dist="27940" dir="5400000" algn="ctr">
              <a:srgbClr val="000000">
                <a:alpha val="32000"/>
              </a:srgbClr>
            </a:outerShdw>
            <a:softEdge rad="317500"/>
          </a:effectLst>
          <a:scene3d>
            <a:camera prst="orthographicFront">
              <a:rot lat="0" lon="0" rev="0"/>
            </a:camera>
            <a:lightRig rig="balanced" dir="t">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1400" b="1" i="0" u="none" strike="noStrike" cap="none" normalizeH="0" baseline="0" dirty="0" smtClean="0">
                <a:ln>
                  <a:noFill/>
                </a:ln>
                <a:solidFill>
                  <a:schemeClr val="tx1"/>
                </a:solidFill>
                <a:effectLst/>
                <a:latin typeface="Calibri" pitchFamily="34" charset="0"/>
              </a:rPr>
              <a:t>COMISIONES</a:t>
            </a:r>
            <a:r>
              <a:rPr kumimoji="0" lang="es-CO" sz="1400" b="1" i="0" u="none" strike="noStrike" cap="none" normalizeH="0" dirty="0" smtClean="0">
                <a:ln>
                  <a:noFill/>
                </a:ln>
                <a:solidFill>
                  <a:schemeClr val="tx1"/>
                </a:solidFill>
                <a:effectLst/>
                <a:latin typeface="Calibri" pitchFamily="34" charset="0"/>
              </a:rPr>
              <a:t> </a:t>
            </a:r>
          </a:p>
          <a:p>
            <a:pPr marL="0" marR="0" indent="0" algn="ctr" defTabSz="914400" rtl="0" eaLnBrk="1" fontAlgn="base" latinLnBrk="0" hangingPunct="1">
              <a:lnSpc>
                <a:spcPct val="100000"/>
              </a:lnSpc>
              <a:spcBef>
                <a:spcPct val="0"/>
              </a:spcBef>
              <a:spcAft>
                <a:spcPct val="0"/>
              </a:spcAft>
              <a:buClrTx/>
              <a:buSzTx/>
              <a:buFontTx/>
              <a:buNone/>
              <a:tabLst/>
            </a:pPr>
            <a:r>
              <a:rPr lang="es-CO" sz="1400" b="1" baseline="0" dirty="0" smtClean="0">
                <a:solidFill>
                  <a:schemeClr val="tx1"/>
                </a:solidFill>
                <a:latin typeface="Calibri" pitchFamily="34" charset="0"/>
              </a:rPr>
              <a:t>DE</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1400" b="1" i="0" u="none" strike="noStrike" cap="none" normalizeH="0" dirty="0" smtClean="0">
                <a:ln>
                  <a:noFill/>
                </a:ln>
                <a:solidFill>
                  <a:schemeClr val="tx1"/>
                </a:solidFill>
                <a:effectLst/>
                <a:latin typeface="Calibri" pitchFamily="34" charset="0"/>
              </a:rPr>
              <a:t> PERSONAL</a:t>
            </a:r>
            <a:endParaRPr kumimoji="0" lang="es-CO" sz="1400" b="1" i="0" u="none" strike="noStrike" cap="none" normalizeH="0" baseline="0" dirty="0" smtClean="0">
              <a:ln>
                <a:noFill/>
              </a:ln>
              <a:solidFill>
                <a:schemeClr val="tx1"/>
              </a:solidFill>
              <a:effectLst/>
              <a:latin typeface="Calibri" pitchFamily="34" charset="0"/>
            </a:endParaRPr>
          </a:p>
        </p:txBody>
      </p:sp>
      <p:sp>
        <p:nvSpPr>
          <p:cNvPr id="15" name="14 Terminador"/>
          <p:cNvSpPr/>
          <p:nvPr/>
        </p:nvSpPr>
        <p:spPr bwMode="auto">
          <a:xfrm>
            <a:off x="285008" y="2814452"/>
            <a:ext cx="1472539" cy="534391"/>
          </a:xfrm>
          <a:prstGeom prst="flowChartTermina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1" i="0" u="none" strike="noStrike" cap="none" normalizeH="0" baseline="0" dirty="0" smtClean="0">
                <a:ln>
                  <a:noFill/>
                </a:ln>
                <a:solidFill>
                  <a:schemeClr val="tx1"/>
                </a:solidFill>
                <a:effectLst/>
                <a:latin typeface="Calibri" pitchFamily="34" charset="0"/>
              </a:rPr>
              <a:t>Art . 130</a:t>
            </a:r>
          </a:p>
        </p:txBody>
      </p:sp>
      <p:sp>
        <p:nvSpPr>
          <p:cNvPr id="16" name="15 Flecha abajo"/>
          <p:cNvSpPr/>
          <p:nvPr/>
        </p:nvSpPr>
        <p:spPr bwMode="auto">
          <a:xfrm>
            <a:off x="856058" y="3366183"/>
            <a:ext cx="354842" cy="559558"/>
          </a:xfrm>
          <a:prstGeom prst="downArrow">
            <a:avLst/>
          </a:prstGeom>
          <a:solidFill>
            <a:srgbClr val="85B1D5"/>
          </a:solidFill>
          <a:ln>
            <a:headEnd type="none" w="med" len="med"/>
            <a:tailEnd type="none" w="med" len="med"/>
          </a:ln>
          <a:effectLst>
            <a:outerShdw blurRad="50800" dist="38100" dir="2700000" algn="tl" rotWithShape="0">
              <a:prstClr val="black">
                <a:alpha val="40000"/>
              </a:prstClr>
            </a:outerShdw>
            <a:softEdge rad="635000"/>
          </a:effectLst>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17" name="16 Rectángulo redondeado"/>
          <p:cNvSpPr/>
          <p:nvPr/>
        </p:nvSpPr>
        <p:spPr bwMode="auto">
          <a:xfrm>
            <a:off x="0" y="3906982"/>
            <a:ext cx="2363191" cy="2731324"/>
          </a:xfrm>
          <a:prstGeom prst="roundRect">
            <a:avLst/>
          </a:prstGeom>
          <a:gradFill flip="none" rotWithShape="1">
            <a:gsLst>
              <a:gs pos="66000">
                <a:schemeClr val="bg1">
                  <a:lumMod val="85000"/>
                </a:schemeClr>
              </a:gs>
              <a:gs pos="100000">
                <a:schemeClr val="lt1">
                  <a:shade val="30000"/>
                  <a:satMod val="200000"/>
                </a:schemeClr>
              </a:gs>
            </a:gsLst>
            <a:path path="circle">
              <a:fillToRect l="100000" t="100000"/>
            </a:path>
            <a:tileRect r="-100000" b="-100000"/>
          </a:gradFill>
          <a:ln>
            <a:headEnd type="none" w="med" len="med"/>
            <a:tailEnd type="none" w="med" len="med"/>
          </a:ln>
        </p:spPr>
        <p:style>
          <a:lnRef idx="0">
            <a:schemeClr val="accent3"/>
          </a:lnRef>
          <a:fillRef idx="1003">
            <a:schemeClr val="lt1"/>
          </a:fillRef>
          <a:effectRef idx="3">
            <a:schemeClr val="accent3"/>
          </a:effectRef>
          <a:fontRef idx="minor">
            <a:schemeClr val="lt1"/>
          </a:fontRef>
        </p:style>
        <p:txBody>
          <a:bodyPr vert="horz" wrap="square" lIns="0" tIns="72000" rIns="0" bIns="0" numCol="1" rtlCol="0" anchor="ctr" anchorCtr="0" compatLnSpc="1">
            <a:prstTxWarp prst="textNoShape">
              <a:avLst/>
            </a:prstTxWarp>
          </a:bodyPr>
          <a:lstStyle/>
          <a:p>
            <a:pPr marL="0" marR="0" indent="0" algn="just"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baseline="0" dirty="0" smtClean="0">
                <a:ln>
                  <a:noFill/>
                </a:ln>
                <a:solidFill>
                  <a:schemeClr val="tx1"/>
                </a:solidFill>
                <a:effectLst/>
                <a:latin typeface="Calibri" pitchFamily="34" charset="0"/>
              </a:rPr>
              <a:t>Órgano de Garantía y protección del sistema de merito en el empleo público</a:t>
            </a:r>
            <a:r>
              <a:rPr kumimoji="0" lang="es-CO" sz="1600" b="0" i="0" u="none" strike="noStrike" cap="none" normalizeH="0" dirty="0" smtClean="0">
                <a:ln>
                  <a:noFill/>
                </a:ln>
                <a:solidFill>
                  <a:schemeClr val="tx1"/>
                </a:solidFill>
                <a:effectLst/>
                <a:latin typeface="Calibri" pitchFamily="34" charset="0"/>
              </a:rPr>
              <a:t> de carácter permanente. </a:t>
            </a:r>
          </a:p>
          <a:p>
            <a:pPr marL="0" marR="0" indent="0" algn="just" defTabSz="914400" rtl="0" eaLnBrk="1" fontAlgn="base" latinLnBrk="0" hangingPunct="1">
              <a:lnSpc>
                <a:spcPct val="100000"/>
              </a:lnSpc>
              <a:spcBef>
                <a:spcPct val="0"/>
              </a:spcBef>
              <a:spcAft>
                <a:spcPct val="0"/>
              </a:spcAft>
              <a:buClrTx/>
              <a:buSzTx/>
              <a:buFontTx/>
              <a:buNone/>
              <a:tabLst/>
            </a:pPr>
            <a:r>
              <a:rPr kumimoji="0" lang="es-CO" sz="1600" b="0" i="0" u="none" strike="noStrike" cap="none" normalizeH="0" dirty="0" smtClean="0">
                <a:ln>
                  <a:noFill/>
                </a:ln>
                <a:solidFill>
                  <a:schemeClr val="tx1"/>
                </a:solidFill>
                <a:effectLst/>
                <a:latin typeface="Calibri" pitchFamily="34" charset="0"/>
              </a:rPr>
              <a:t>Autonomía admtrativa. y patrimonio propio.</a:t>
            </a:r>
          </a:p>
          <a:p>
            <a:pPr marL="0" marR="0" indent="0" algn="just" defTabSz="914400" rtl="0" eaLnBrk="1" fontAlgn="base" latinLnBrk="0" hangingPunct="1">
              <a:lnSpc>
                <a:spcPct val="100000"/>
              </a:lnSpc>
              <a:spcBef>
                <a:spcPct val="0"/>
              </a:spcBef>
              <a:spcAft>
                <a:spcPct val="0"/>
              </a:spcAft>
              <a:buClrTx/>
              <a:buSzTx/>
              <a:buFontTx/>
              <a:buNone/>
              <a:tabLst/>
            </a:pPr>
            <a:r>
              <a:rPr lang="es-CO" sz="1600" b="1" u="sng" dirty="0" smtClean="0">
                <a:solidFill>
                  <a:schemeClr val="tx1"/>
                </a:solidFill>
                <a:latin typeface="Calibri" pitchFamily="34" charset="0"/>
              </a:rPr>
              <a:t>Principios :</a:t>
            </a:r>
            <a:r>
              <a:rPr lang="es-CO" sz="1600" b="1" dirty="0" smtClean="0">
                <a:solidFill>
                  <a:schemeClr val="tx1"/>
                </a:solidFill>
                <a:latin typeface="Calibri" pitchFamily="34" charset="0"/>
              </a:rPr>
              <a:t> </a:t>
            </a:r>
            <a:r>
              <a:rPr lang="es-CO" sz="1600" dirty="0" smtClean="0">
                <a:solidFill>
                  <a:schemeClr val="tx1"/>
                </a:solidFill>
                <a:latin typeface="Calibri" pitchFamily="34" charset="0"/>
              </a:rPr>
              <a:t>Objetividad Independencia Imparcialidad</a:t>
            </a:r>
            <a:endParaRPr kumimoji="0" lang="es-CO" sz="1600" b="0" i="0" u="sng" strike="noStrike" cap="none" normalizeH="0" baseline="0" dirty="0" smtClean="0">
              <a:ln>
                <a:noFill/>
              </a:ln>
              <a:solidFill>
                <a:schemeClr val="tx1"/>
              </a:solidFill>
              <a:effectLst/>
              <a:latin typeface="Calibri" pitchFamily="34" charset="0"/>
            </a:endParaRPr>
          </a:p>
        </p:txBody>
      </p:sp>
      <p:sp>
        <p:nvSpPr>
          <p:cNvPr id="20" name="19 Rectángulo redondeado"/>
          <p:cNvSpPr/>
          <p:nvPr/>
        </p:nvSpPr>
        <p:spPr bwMode="auto">
          <a:xfrm>
            <a:off x="6924320" y="3944203"/>
            <a:ext cx="1892134" cy="2579427"/>
          </a:xfrm>
          <a:prstGeom prst="roundRect">
            <a:avLst/>
          </a:prstGeom>
          <a:gradFill flip="none" rotWithShape="1">
            <a:gsLst>
              <a:gs pos="66000">
                <a:schemeClr val="bg1">
                  <a:lumMod val="85000"/>
                </a:schemeClr>
              </a:gs>
              <a:gs pos="100000">
                <a:schemeClr val="lt1">
                  <a:shade val="30000"/>
                  <a:satMod val="200000"/>
                </a:schemeClr>
              </a:gs>
            </a:gsLst>
            <a:path path="circle">
              <a:fillToRect l="100000" t="100000"/>
            </a:path>
            <a:tileRect r="-100000" b="-100000"/>
          </a:gradFill>
          <a:ln>
            <a:headEnd type="none" w="med" len="med"/>
            <a:tailEnd type="none" w="med" len="med"/>
          </a:ln>
        </p:spPr>
        <p:style>
          <a:lnRef idx="0">
            <a:schemeClr val="accent3"/>
          </a:lnRef>
          <a:fillRef idx="1003">
            <a:schemeClr val="lt1"/>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1800" b="0" i="0" u="none" strike="noStrike" cap="none" normalizeH="0" baseline="0" smtClean="0">
              <a:ln>
                <a:noFill/>
              </a:ln>
              <a:solidFill>
                <a:schemeClr val="tx1"/>
              </a:solidFill>
              <a:effectLst/>
              <a:latin typeface="Calibri" pitchFamily="34" charset="0"/>
            </a:endParaRPr>
          </a:p>
        </p:txBody>
      </p:sp>
      <p:sp>
        <p:nvSpPr>
          <p:cNvPr id="27" name="26 Flecha abajo"/>
          <p:cNvSpPr/>
          <p:nvPr/>
        </p:nvSpPr>
        <p:spPr bwMode="auto">
          <a:xfrm>
            <a:off x="7753642" y="3245450"/>
            <a:ext cx="354842" cy="559558"/>
          </a:xfrm>
          <a:prstGeom prst="downArrow">
            <a:avLst/>
          </a:prstGeom>
          <a:solidFill>
            <a:srgbClr val="85B1D5"/>
          </a:solidFill>
          <a:ln>
            <a:headEnd type="none" w="med" len="med"/>
            <a:tailEnd type="none" w="med" len="med"/>
          </a:ln>
          <a:effectLst>
            <a:outerShdw blurRad="50800" dist="38100" dir="2700000" algn="tl" rotWithShape="0">
              <a:prstClr val="black">
                <a:alpha val="40000"/>
              </a:prstClr>
            </a:outerShdw>
            <a:softEdge rad="635000"/>
          </a:effectLst>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28" name="27 Flecha abajo"/>
          <p:cNvSpPr/>
          <p:nvPr/>
        </p:nvSpPr>
        <p:spPr bwMode="auto">
          <a:xfrm>
            <a:off x="5257845" y="3326599"/>
            <a:ext cx="354842" cy="559558"/>
          </a:xfrm>
          <a:prstGeom prst="downArrow">
            <a:avLst/>
          </a:prstGeom>
          <a:solidFill>
            <a:srgbClr val="85B1D5"/>
          </a:solidFill>
          <a:ln>
            <a:headEnd type="none" w="med" len="med"/>
            <a:tailEnd type="none" w="med" len="med"/>
          </a:ln>
          <a:effectLst>
            <a:outerShdw blurRad="50800" dist="38100" dir="2700000" algn="tl" rotWithShape="0">
              <a:prstClr val="black">
                <a:alpha val="40000"/>
              </a:prstClr>
            </a:outerShdw>
            <a:softEdge rad="635000"/>
          </a:effectLst>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29" name="28 Flecha abajo"/>
          <p:cNvSpPr/>
          <p:nvPr/>
        </p:nvSpPr>
        <p:spPr bwMode="auto">
          <a:xfrm>
            <a:off x="2988860" y="3253367"/>
            <a:ext cx="423080" cy="559558"/>
          </a:xfrm>
          <a:prstGeom prst="downArrow">
            <a:avLst>
              <a:gd name="adj1" fmla="val 50000"/>
              <a:gd name="adj2" fmla="val 59756"/>
            </a:avLst>
          </a:prstGeom>
          <a:solidFill>
            <a:srgbClr val="85B1D5"/>
          </a:solidFill>
          <a:ln>
            <a:headEnd type="none" w="med" len="med"/>
            <a:tailEnd type="none" w="med" len="med"/>
          </a:ln>
          <a:effectLst>
            <a:outerShdw blurRad="50800" dist="38100" dir="2700000" algn="tl" rotWithShape="0">
              <a:prstClr val="black">
                <a:alpha val="40000"/>
              </a:prstClr>
            </a:outerShdw>
            <a:softEdge rad="635000"/>
          </a:effectLst>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30" name="29 Terminador"/>
          <p:cNvSpPr/>
          <p:nvPr/>
        </p:nvSpPr>
        <p:spPr bwMode="auto">
          <a:xfrm>
            <a:off x="7253845" y="2776847"/>
            <a:ext cx="1472539" cy="534391"/>
          </a:xfrm>
          <a:prstGeom prst="flowChartTermina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1" i="0" u="none" strike="noStrike" cap="none" normalizeH="0" baseline="0" dirty="0" smtClean="0">
                <a:ln>
                  <a:noFill/>
                </a:ln>
                <a:solidFill>
                  <a:schemeClr val="tx1"/>
                </a:solidFill>
                <a:effectLst/>
                <a:latin typeface="Calibri" pitchFamily="34" charset="0"/>
              </a:rPr>
              <a:t>Art.16 -909</a:t>
            </a:r>
          </a:p>
        </p:txBody>
      </p:sp>
      <p:sp>
        <p:nvSpPr>
          <p:cNvPr id="31" name="30 Terminador"/>
          <p:cNvSpPr/>
          <p:nvPr/>
        </p:nvSpPr>
        <p:spPr bwMode="auto">
          <a:xfrm>
            <a:off x="4512624" y="2731325"/>
            <a:ext cx="1900052" cy="589809"/>
          </a:xfrm>
          <a:prstGeom prst="flowChartTermina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CO" sz="1400" i="0" u="none" strike="noStrike" cap="none" normalizeH="0" baseline="0" dirty="0" smtClean="0">
              <a:ln>
                <a:noFill/>
              </a:ln>
              <a:solidFill>
                <a:schemeClr val="tx1"/>
              </a:solidFill>
              <a:effectLst/>
              <a:latin typeface="Calibri" pitchFamily="34" charset="0"/>
            </a:endParaRPr>
          </a:p>
        </p:txBody>
      </p:sp>
      <p:sp>
        <p:nvSpPr>
          <p:cNvPr id="32" name="31 Terminador"/>
          <p:cNvSpPr/>
          <p:nvPr/>
        </p:nvSpPr>
        <p:spPr bwMode="auto">
          <a:xfrm>
            <a:off x="2499756" y="2808514"/>
            <a:ext cx="1472539" cy="534391"/>
          </a:xfrm>
          <a:prstGeom prst="flowChartTermina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s-CO" b="1" dirty="0" smtClean="0">
                <a:solidFill>
                  <a:schemeClr val="tx1"/>
                </a:solidFill>
                <a:latin typeface="Calibri" pitchFamily="34" charset="0"/>
              </a:rPr>
              <a:t>Art.  </a:t>
            </a:r>
            <a:endParaRPr kumimoji="0" lang="es-CO" sz="2000" b="1" i="0" u="none" strike="noStrike" cap="none" normalizeH="0" baseline="0" dirty="0" smtClean="0">
              <a:ln>
                <a:noFill/>
              </a:ln>
              <a:solidFill>
                <a:schemeClr val="tx1"/>
              </a:solidFill>
              <a:effectLst/>
              <a:latin typeface="Calibri" pitchFamily="34" charset="0"/>
            </a:endParaRPr>
          </a:p>
        </p:txBody>
      </p:sp>
      <p:sp>
        <p:nvSpPr>
          <p:cNvPr id="33" name="32 Rectángulo redondeado"/>
          <p:cNvSpPr/>
          <p:nvPr/>
        </p:nvSpPr>
        <p:spPr bwMode="auto">
          <a:xfrm>
            <a:off x="4531057" y="3957851"/>
            <a:ext cx="1965277" cy="2610238"/>
          </a:xfrm>
          <a:prstGeom prst="roundRect">
            <a:avLst/>
          </a:prstGeom>
          <a:gradFill flip="none" rotWithShape="1">
            <a:gsLst>
              <a:gs pos="66000">
                <a:schemeClr val="bg1">
                  <a:lumMod val="85000"/>
                </a:schemeClr>
              </a:gs>
              <a:gs pos="100000">
                <a:schemeClr val="lt1">
                  <a:shade val="30000"/>
                  <a:satMod val="200000"/>
                </a:schemeClr>
              </a:gs>
            </a:gsLst>
            <a:path path="circle">
              <a:fillToRect l="100000" t="100000"/>
            </a:path>
            <a:tileRect r="-100000" b="-100000"/>
          </a:gradFill>
          <a:ln>
            <a:headEnd type="none" w="med" len="med"/>
            <a:tailEnd type="none" w="med" len="med"/>
          </a:ln>
        </p:spPr>
        <p:style>
          <a:lnRef idx="0">
            <a:schemeClr val="accent3"/>
          </a:lnRef>
          <a:fillRef idx="1003">
            <a:schemeClr val="lt1"/>
          </a:fillRef>
          <a:effectRef idx="3">
            <a:schemeClr val="accent3"/>
          </a:effectRef>
          <a:fontRef idx="minor">
            <a:schemeClr val="lt1"/>
          </a:fontRef>
        </p:style>
        <p:txBody>
          <a:bodyPr vert="horz" wrap="square" lIns="0" tIns="72000" rIns="0" bIns="0" numCol="1" rtlCol="0" anchor="ctr" anchorCtr="0" compatLnSpc="1">
            <a:prstTxWarp prst="textNoShape">
              <a:avLst/>
            </a:prstTxWarp>
          </a:bodyPr>
          <a:lstStyle/>
          <a:p>
            <a:pPr algn="ctr"/>
            <a:r>
              <a:rPr lang="es-CO" sz="1600" dirty="0" smtClean="0">
                <a:solidFill>
                  <a:schemeClr val="tx1"/>
                </a:solidFill>
                <a:latin typeface="Calibri" pitchFamily="34" charset="0"/>
              </a:rPr>
              <a:t>Estructura Básica de la  gestión de la RH en  la A.P. Estructura Básica de la  gestión de la RH en  la A.P.</a:t>
            </a:r>
          </a:p>
          <a:p>
            <a:pPr algn="ctr"/>
            <a:endParaRPr lang="es-CO" sz="1600" dirty="0" smtClean="0">
              <a:solidFill>
                <a:schemeClr val="tx1"/>
              </a:solidFill>
              <a:latin typeface="Calibri" pitchFamily="34" charset="0"/>
            </a:endParaRPr>
          </a:p>
        </p:txBody>
      </p:sp>
      <p:sp>
        <p:nvSpPr>
          <p:cNvPr id="23" name="22 Rectángulo redondeado"/>
          <p:cNvSpPr/>
          <p:nvPr/>
        </p:nvSpPr>
        <p:spPr bwMode="auto">
          <a:xfrm>
            <a:off x="2436481" y="3919182"/>
            <a:ext cx="1892134" cy="2659039"/>
          </a:xfrm>
          <a:prstGeom prst="roundRect">
            <a:avLst/>
          </a:prstGeom>
          <a:gradFill flip="none" rotWithShape="1">
            <a:gsLst>
              <a:gs pos="66000">
                <a:schemeClr val="bg1">
                  <a:lumMod val="85000"/>
                </a:schemeClr>
              </a:gs>
              <a:gs pos="100000">
                <a:schemeClr val="lt1">
                  <a:shade val="30000"/>
                  <a:satMod val="200000"/>
                </a:schemeClr>
              </a:gs>
            </a:gsLst>
            <a:path path="circle">
              <a:fillToRect l="100000" t="100000"/>
            </a:path>
            <a:tileRect r="-100000" b="-100000"/>
          </a:gradFill>
          <a:ln>
            <a:headEnd type="none" w="med" len="med"/>
            <a:tailEnd type="none" w="med" len="med"/>
          </a:ln>
        </p:spPr>
        <p:style>
          <a:lnRef idx="0">
            <a:schemeClr val="accent3"/>
          </a:lnRef>
          <a:fillRef idx="1003">
            <a:schemeClr val="lt1"/>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1800" b="0" i="0" u="none" strike="noStrike" cap="none" normalizeH="0" baseline="0" smtClean="0">
              <a:ln>
                <a:noFill/>
              </a:ln>
              <a:solidFill>
                <a:schemeClr val="tx1"/>
              </a:solidFill>
              <a:effectLst/>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205036" y="185532"/>
            <a:ext cx="8520112" cy="647700"/>
          </a:xfrm>
        </p:spPr>
        <p:txBody>
          <a:bodyPr/>
          <a:lstStyle/>
          <a:p>
            <a:pPr algn="ctr"/>
            <a:r>
              <a:rPr lang="es-ES" sz="3600" i="1" dirty="0" smtClean="0">
                <a:solidFill>
                  <a:srgbClr val="021C66"/>
                </a:solidFill>
                <a:latin typeface="Calibri" pitchFamily="34" charset="0"/>
              </a:rPr>
              <a:t>ESTRUCTURA DEL EMPLEO PÚBLICO</a:t>
            </a:r>
          </a:p>
        </p:txBody>
      </p:sp>
      <p:sp>
        <p:nvSpPr>
          <p:cNvPr id="11267" name="2 Marcador de contenido"/>
          <p:cNvSpPr>
            <a:spLocks noGrp="1"/>
          </p:cNvSpPr>
          <p:nvPr>
            <p:ph idx="1"/>
          </p:nvPr>
        </p:nvSpPr>
        <p:spPr>
          <a:xfrm>
            <a:off x="227036" y="954154"/>
            <a:ext cx="8524875" cy="5228282"/>
          </a:xfrm>
        </p:spPr>
        <p:txBody>
          <a:bodyPr/>
          <a:lstStyle/>
          <a:p>
            <a:pPr algn="just">
              <a:buClr>
                <a:schemeClr val="bg2">
                  <a:lumMod val="75000"/>
                </a:schemeClr>
              </a:buClr>
              <a:buBlip>
                <a:blip r:embed="rId2"/>
              </a:buBlip>
            </a:pPr>
            <a:r>
              <a:rPr lang="es-ES" sz="2200" b="1" u="sng" dirty="0" smtClean="0">
                <a:latin typeface="Calibri" pitchFamily="34" charset="0"/>
              </a:rPr>
              <a:t>Empleo público</a:t>
            </a:r>
            <a:r>
              <a:rPr lang="es-ES" sz="2200" dirty="0" smtClean="0">
                <a:latin typeface="Calibri" pitchFamily="34" charset="0"/>
              </a:rPr>
              <a:t> Núcleo básico  de la estructura de la FP, conjunto de funciones, tareas y responsabilidades asignadas a una persona y las competencias requeridas para llevarlas a cabo, el </a:t>
            </a:r>
            <a:r>
              <a:rPr lang="es-ES" sz="2200" dirty="0" err="1" smtClean="0">
                <a:latin typeface="Calibri" pitchFamily="34" charset="0"/>
              </a:rPr>
              <a:t>proposito</a:t>
            </a:r>
            <a:r>
              <a:rPr lang="es-ES" sz="2200" dirty="0" smtClean="0">
                <a:latin typeface="Calibri" pitchFamily="34" charset="0"/>
              </a:rPr>
              <a:t> de satisfacer el cumplimiento de </a:t>
            </a:r>
            <a:r>
              <a:rPr lang="es-ES" sz="2200" dirty="0" smtClean="0">
                <a:solidFill>
                  <a:srgbClr val="FF0000"/>
                </a:solidFill>
                <a:latin typeface="Calibri" pitchFamily="34" charset="0"/>
              </a:rPr>
              <a:t>planes de desarrollo y fines del estado.</a:t>
            </a:r>
          </a:p>
          <a:p>
            <a:pPr algn="just">
              <a:buClr>
                <a:schemeClr val="bg2">
                  <a:lumMod val="75000"/>
                </a:schemeClr>
              </a:buClr>
              <a:buNone/>
            </a:pPr>
            <a:endParaRPr lang="es-ES" sz="800" dirty="0" smtClean="0">
              <a:latin typeface="Calibri" pitchFamily="34" charset="0"/>
            </a:endParaRPr>
          </a:p>
          <a:p>
            <a:pPr algn="just">
              <a:buClr>
                <a:schemeClr val="bg2">
                  <a:lumMod val="75000"/>
                </a:schemeClr>
              </a:buClr>
              <a:buNone/>
            </a:pPr>
            <a:endParaRPr lang="es-ES" sz="800" dirty="0" smtClean="0">
              <a:latin typeface="Calibri" pitchFamily="34" charset="0"/>
            </a:endParaRPr>
          </a:p>
          <a:p>
            <a:pPr algn="just">
              <a:buClr>
                <a:schemeClr val="bg2">
                  <a:lumMod val="75000"/>
                </a:schemeClr>
              </a:buClr>
              <a:buBlip>
                <a:blip r:embed="rId2"/>
              </a:buBlip>
            </a:pPr>
            <a:r>
              <a:rPr lang="es-ES" sz="2200" b="1" u="sng" dirty="0" smtClean="0">
                <a:latin typeface="Calibri" pitchFamily="34" charset="0"/>
              </a:rPr>
              <a:t>Cuadro Funciones del empleo: </a:t>
            </a:r>
            <a:r>
              <a:rPr lang="es-ES" sz="2200" dirty="0" smtClean="0">
                <a:latin typeface="Calibri" pitchFamily="34" charset="0"/>
              </a:rPr>
              <a:t>Agrupación de empleos semejantes a la </a:t>
            </a:r>
            <a:r>
              <a:rPr lang="es-ES" sz="2200" dirty="0" smtClean="0">
                <a:solidFill>
                  <a:srgbClr val="FF0000"/>
                </a:solidFill>
                <a:latin typeface="Calibri" pitchFamily="34" charset="0"/>
              </a:rPr>
              <a:t>naturaleza general </a:t>
            </a:r>
            <a:r>
              <a:rPr lang="es-ES" sz="2200" dirty="0" smtClean="0">
                <a:latin typeface="Calibri" pitchFamily="34" charset="0"/>
              </a:rPr>
              <a:t>de sus </a:t>
            </a:r>
            <a:r>
              <a:rPr lang="es-ES" sz="2200" dirty="0" smtClean="0">
                <a:solidFill>
                  <a:srgbClr val="FF0000"/>
                </a:solidFill>
                <a:latin typeface="Calibri" pitchFamily="34" charset="0"/>
              </a:rPr>
              <a:t>funciones </a:t>
            </a:r>
            <a:r>
              <a:rPr lang="es-ES" sz="2200" dirty="0" smtClean="0">
                <a:latin typeface="Calibri" pitchFamily="34" charset="0"/>
              </a:rPr>
              <a:t>y </a:t>
            </a:r>
            <a:r>
              <a:rPr lang="es-ES" sz="2200" dirty="0" smtClean="0">
                <a:solidFill>
                  <a:srgbClr val="FF0000"/>
                </a:solidFill>
                <a:latin typeface="Calibri" pitchFamily="34" charset="0"/>
              </a:rPr>
              <a:t>responsabilidades</a:t>
            </a:r>
            <a:r>
              <a:rPr lang="es-ES" sz="2200" dirty="0" smtClean="0">
                <a:latin typeface="Calibri" pitchFamily="34" charset="0"/>
              </a:rPr>
              <a:t> y que requieren conocimiento y competencias comunes.</a:t>
            </a:r>
          </a:p>
          <a:p>
            <a:pPr algn="just">
              <a:buClr>
                <a:schemeClr val="bg2">
                  <a:lumMod val="75000"/>
                </a:schemeClr>
              </a:buClr>
              <a:buNone/>
            </a:pPr>
            <a:endParaRPr lang="es-ES" sz="800" dirty="0" smtClean="0">
              <a:latin typeface="Calibri" pitchFamily="34" charset="0"/>
            </a:endParaRPr>
          </a:p>
          <a:p>
            <a:pPr algn="just">
              <a:buClr>
                <a:schemeClr val="bg2">
                  <a:lumMod val="75000"/>
                </a:schemeClr>
              </a:buClr>
              <a:buBlip>
                <a:blip r:embed="rId2"/>
              </a:buBlip>
            </a:pPr>
            <a:r>
              <a:rPr lang="es-ES" sz="2200" b="1" u="sng" dirty="0" smtClean="0">
                <a:latin typeface="Calibri" pitchFamily="34" charset="0"/>
              </a:rPr>
              <a:t>Empleo de Carácter Temporal</a:t>
            </a:r>
            <a:r>
              <a:rPr lang="es-ES" sz="2200" u="sng" dirty="0" smtClean="0">
                <a:latin typeface="Calibri" pitchFamily="34" charset="0"/>
              </a:rPr>
              <a:t>: </a:t>
            </a:r>
            <a:r>
              <a:rPr lang="es-ES" sz="2200" dirty="0" smtClean="0">
                <a:latin typeface="Calibri" pitchFamily="34" charset="0"/>
              </a:rPr>
              <a:t>Necesidades, </a:t>
            </a:r>
            <a:r>
              <a:rPr lang="es-ES" sz="2200" dirty="0" err="1" smtClean="0">
                <a:solidFill>
                  <a:srgbClr val="FF0000"/>
                </a:solidFill>
                <a:latin typeface="Calibri" pitchFamily="34" charset="0"/>
              </a:rPr>
              <a:t>contemplarexcep</a:t>
            </a:r>
            <a:r>
              <a:rPr lang="es-ES" sz="2200" dirty="0" smtClean="0">
                <a:solidFill>
                  <a:srgbClr val="FF0000"/>
                </a:solidFill>
                <a:latin typeface="Calibri" pitchFamily="34" charset="0"/>
              </a:rPr>
              <a:t>. </a:t>
            </a:r>
            <a:r>
              <a:rPr lang="es-ES" sz="2200" dirty="0" smtClean="0">
                <a:latin typeface="Calibri" pitchFamily="34" charset="0"/>
              </a:rPr>
              <a:t>en sus plantas de personal, los temporales o transitorios.</a:t>
            </a:r>
          </a:p>
          <a:p>
            <a:pPr algn="just">
              <a:buClr>
                <a:schemeClr val="bg2">
                  <a:lumMod val="75000"/>
                </a:schemeClr>
              </a:buClr>
              <a:buNone/>
            </a:pPr>
            <a:endParaRPr lang="es-ES" sz="800" dirty="0" smtClean="0">
              <a:latin typeface="Calibri" pitchFamily="34" charset="0"/>
            </a:endParaRPr>
          </a:p>
          <a:p>
            <a:pPr algn="just">
              <a:buClr>
                <a:schemeClr val="bg2">
                  <a:lumMod val="75000"/>
                </a:schemeClr>
              </a:buClr>
              <a:buBlip>
                <a:blip r:embed="rId2"/>
              </a:buBlip>
            </a:pPr>
            <a:r>
              <a:rPr lang="es-ES" sz="2200" b="1" u="sng" dirty="0" smtClean="0">
                <a:latin typeface="Calibri" pitchFamily="34" charset="0"/>
              </a:rPr>
              <a:t>Ordenación de la Jornada Laboral: </a:t>
            </a:r>
            <a:r>
              <a:rPr lang="es-ES" sz="2200" dirty="0" smtClean="0">
                <a:latin typeface="Calibri" pitchFamily="34" charset="0"/>
              </a:rPr>
              <a:t>Tiempo completo, medio tiempo o Parcial.</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t0.gstatic.com/images?q=tbn:ANd9GcTVIhFUGQlWIsBnZjTT-hUGON-grtI_gjwgJb9MeX_dq4HMxa6sDg&amp;t=1"/>
          <p:cNvPicPr>
            <a:picLocks noChangeAspect="1" noChangeArrowheads="1"/>
          </p:cNvPicPr>
          <p:nvPr/>
        </p:nvPicPr>
        <p:blipFill>
          <a:blip r:embed="rId3" cstate="print">
            <a:lum bright="49000" contrast="3000"/>
          </a:blip>
          <a:srcRect/>
          <a:stretch>
            <a:fillRect/>
          </a:stretch>
        </p:blipFill>
        <p:spPr bwMode="auto">
          <a:xfrm>
            <a:off x="1301985" y="1192380"/>
            <a:ext cx="6545477" cy="4902792"/>
          </a:xfrm>
          <a:prstGeom prst="rect">
            <a:avLst/>
          </a:prstGeom>
          <a:noFill/>
          <a:effectLst>
            <a:softEdge rad="635000"/>
          </a:effectLst>
        </p:spPr>
      </p:pic>
      <p:sp>
        <p:nvSpPr>
          <p:cNvPr id="11266" name="1 Título"/>
          <p:cNvSpPr>
            <a:spLocks noGrp="1"/>
          </p:cNvSpPr>
          <p:nvPr>
            <p:ph type="title"/>
          </p:nvPr>
        </p:nvSpPr>
        <p:spPr>
          <a:xfrm>
            <a:off x="436516" y="247389"/>
            <a:ext cx="8520112" cy="647700"/>
          </a:xfrm>
        </p:spPr>
        <p:txBody>
          <a:bodyPr/>
          <a:lstStyle/>
          <a:p>
            <a:r>
              <a:rPr lang="es-ES" sz="3200" i="1" dirty="0" smtClean="0">
                <a:solidFill>
                  <a:srgbClr val="021C66"/>
                </a:solidFill>
                <a:latin typeface="Calibri" pitchFamily="34" charset="0"/>
              </a:rPr>
              <a:t>NOMENCLATURA </a:t>
            </a:r>
          </a:p>
        </p:txBody>
      </p:sp>
      <p:sp>
        <p:nvSpPr>
          <p:cNvPr id="11267" name="2 Marcador de contenido"/>
          <p:cNvSpPr>
            <a:spLocks noGrp="1"/>
          </p:cNvSpPr>
          <p:nvPr>
            <p:ph idx="1"/>
          </p:nvPr>
        </p:nvSpPr>
        <p:spPr>
          <a:xfrm>
            <a:off x="1023582" y="1214651"/>
            <a:ext cx="7438030" cy="5049672"/>
          </a:xfrm>
        </p:spPr>
        <p:txBody>
          <a:bodyPr/>
          <a:lstStyle/>
          <a:p>
            <a:pPr algn="ctr">
              <a:buNone/>
            </a:pPr>
            <a:r>
              <a:rPr lang="es-ES" sz="3200" b="1" dirty="0" smtClean="0">
                <a:latin typeface="Calibri" pitchFamily="34" charset="0"/>
              </a:rPr>
              <a:t>   CODIFICACION DEL EMPLEO</a:t>
            </a:r>
          </a:p>
          <a:p>
            <a:pPr algn="ctr">
              <a:buNone/>
            </a:pPr>
            <a:r>
              <a:rPr lang="es-ES" sz="2600" dirty="0" smtClean="0">
                <a:latin typeface="Calibri" pitchFamily="34" charset="0"/>
              </a:rPr>
              <a:t>(Art.15)</a:t>
            </a:r>
          </a:p>
          <a:p>
            <a:pPr>
              <a:buNone/>
            </a:pPr>
            <a:r>
              <a:rPr lang="es-ES" sz="2600" dirty="0" smtClean="0">
                <a:latin typeface="Calibri" pitchFamily="34" charset="0"/>
              </a:rPr>
              <a:t>                </a:t>
            </a:r>
            <a:r>
              <a:rPr lang="es-ES" sz="2600" b="1" dirty="0" smtClean="0">
                <a:latin typeface="Calibri" pitchFamily="34" charset="0"/>
              </a:rPr>
              <a:t>Nivel al cual pertenece el empleo.</a:t>
            </a:r>
          </a:p>
          <a:p>
            <a:pPr>
              <a:buNone/>
            </a:pPr>
            <a:r>
              <a:rPr lang="es-ES" sz="2600" b="1" dirty="0" smtClean="0">
                <a:latin typeface="Calibri" pitchFamily="34" charset="0"/>
              </a:rPr>
              <a:t>                </a:t>
            </a:r>
            <a:r>
              <a:rPr lang="es-ES" sz="2600" b="1" dirty="0" smtClean="0">
                <a:solidFill>
                  <a:srgbClr val="FF0000"/>
                </a:solidFill>
                <a:latin typeface="Calibri" pitchFamily="34" charset="0"/>
              </a:rPr>
              <a:t>Denominación del cargo.</a:t>
            </a:r>
          </a:p>
          <a:p>
            <a:pPr>
              <a:buNone/>
            </a:pPr>
            <a:r>
              <a:rPr lang="es-ES" sz="2600" b="1" dirty="0" smtClean="0">
                <a:latin typeface="Calibri" pitchFamily="34" charset="0"/>
              </a:rPr>
              <a:t>                </a:t>
            </a:r>
            <a:r>
              <a:rPr lang="es-ES" sz="2600" b="1" dirty="0" smtClean="0">
                <a:solidFill>
                  <a:schemeClr val="bg2">
                    <a:lumMod val="75000"/>
                  </a:schemeClr>
                </a:solidFill>
                <a:latin typeface="Calibri" pitchFamily="34" charset="0"/>
              </a:rPr>
              <a:t>Grados de asignación básica</a:t>
            </a:r>
            <a:r>
              <a:rPr lang="es-ES" sz="2600" b="1" dirty="0" smtClean="0">
                <a:solidFill>
                  <a:schemeClr val="tx2">
                    <a:lumMod val="60000"/>
                    <a:lumOff val="40000"/>
                  </a:schemeClr>
                </a:solidFill>
                <a:latin typeface="Calibri" pitchFamily="34" charset="0"/>
              </a:rPr>
              <a:t>.</a:t>
            </a:r>
          </a:p>
          <a:p>
            <a:pPr>
              <a:buNone/>
            </a:pPr>
            <a:r>
              <a:rPr lang="es-ES" sz="2600" b="1" dirty="0" smtClean="0">
                <a:solidFill>
                  <a:schemeClr val="tx2">
                    <a:lumMod val="60000"/>
                    <a:lumOff val="40000"/>
                  </a:schemeClr>
                </a:solidFill>
                <a:latin typeface="Calibri" pitchFamily="34" charset="0"/>
              </a:rPr>
              <a:t>                                           </a:t>
            </a:r>
          </a:p>
          <a:p>
            <a:pPr>
              <a:buNone/>
            </a:pPr>
            <a:r>
              <a:rPr lang="es-ES" sz="2600" b="1" dirty="0" smtClean="0">
                <a:latin typeface="Calibri" pitchFamily="34" charset="0"/>
              </a:rPr>
              <a:t>                            </a:t>
            </a:r>
            <a:r>
              <a:rPr lang="es-ES" sz="7200" dirty="0" smtClean="0">
                <a:latin typeface="Calibri" pitchFamily="34" charset="0"/>
              </a:rPr>
              <a:t>X  </a:t>
            </a:r>
            <a:r>
              <a:rPr lang="es-ES" sz="7200" dirty="0" err="1" smtClean="0">
                <a:solidFill>
                  <a:srgbClr val="FF0000"/>
                </a:solidFill>
                <a:latin typeface="Calibri" pitchFamily="34" charset="0"/>
              </a:rPr>
              <a:t>xx</a:t>
            </a:r>
            <a:r>
              <a:rPr lang="es-ES" sz="7200" dirty="0" smtClean="0">
                <a:latin typeface="Calibri" pitchFamily="34" charset="0"/>
              </a:rPr>
              <a:t>  </a:t>
            </a:r>
            <a:r>
              <a:rPr lang="es-ES" sz="7200" dirty="0" err="1" smtClean="0">
                <a:solidFill>
                  <a:schemeClr val="bg2">
                    <a:lumMod val="75000"/>
                  </a:schemeClr>
                </a:solidFill>
                <a:latin typeface="Calibri" pitchFamily="34" charset="0"/>
              </a:rPr>
              <a:t>xx</a:t>
            </a:r>
            <a:endParaRPr lang="es-ES" sz="7200" dirty="0" smtClean="0">
              <a:solidFill>
                <a:schemeClr val="bg2">
                  <a:lumMod val="75000"/>
                </a:schemeClr>
              </a:solidFill>
              <a:latin typeface="Calibri" pitchFamily="34" charset="0"/>
            </a:endParaRPr>
          </a:p>
          <a:p>
            <a:pPr algn="ctr">
              <a:buNone/>
            </a:pPr>
            <a:endParaRPr lang="es-ES" sz="7200" dirty="0" smtClean="0">
              <a:solidFill>
                <a:schemeClr val="tx2">
                  <a:lumMod val="60000"/>
                  <a:lumOff val="40000"/>
                </a:schemeClr>
              </a:solidFill>
              <a:latin typeface="Calibri" pitchFamily="34" charset="0"/>
            </a:endParaRPr>
          </a:p>
          <a:p>
            <a:pPr algn="ctr">
              <a:buNone/>
            </a:pPr>
            <a:endParaRPr lang="es-ES" sz="7200" dirty="0" smtClean="0">
              <a:solidFill>
                <a:schemeClr val="tx2">
                  <a:lumMod val="60000"/>
                  <a:lumOff val="40000"/>
                </a:schemeClr>
              </a:solidFill>
              <a:latin typeface="Calibri" pitchFamily="34" charset="0"/>
            </a:endParaRPr>
          </a:p>
          <a:p>
            <a:pPr algn="ctr">
              <a:buNone/>
            </a:pPr>
            <a:endParaRPr lang="es-ES" sz="2600" dirty="0" smtClean="0">
              <a:latin typeface="Calibri" pitchFamily="34" charset="0"/>
            </a:endParaRPr>
          </a:p>
        </p:txBody>
      </p:sp>
      <p:pic>
        <p:nvPicPr>
          <p:cNvPr id="11268" name="Picture 2" descr="hacemos_pais"/>
          <p:cNvPicPr>
            <a:picLocks noChangeAspect="1" noChangeArrowheads="1"/>
          </p:cNvPicPr>
          <p:nvPr/>
        </p:nvPicPr>
        <p:blipFill>
          <a:blip r:embed="rId4"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8" name="2 Marcador de contenido"/>
          <p:cNvSpPr txBox="1">
            <a:spLocks/>
          </p:cNvSpPr>
          <p:nvPr/>
        </p:nvSpPr>
        <p:spPr bwMode="auto">
          <a:xfrm>
            <a:off x="2453896" y="1460311"/>
            <a:ext cx="5666522" cy="447646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0975" marR="0" lvl="0" indent="-180975" defTabSz="914400" rtl="0" eaLnBrk="0" fontAlgn="base" latinLnBrk="0" hangingPunct="0">
              <a:lnSpc>
                <a:spcPct val="100000"/>
              </a:lnSpc>
              <a:spcBef>
                <a:spcPct val="0"/>
              </a:spcBef>
              <a:spcAft>
                <a:spcPct val="40000"/>
              </a:spcAft>
              <a:buClr>
                <a:schemeClr val="bg2">
                  <a:lumMod val="75000"/>
                </a:schemeClr>
              </a:buClr>
              <a:buSzTx/>
              <a:tabLst/>
              <a:defRPr/>
            </a:pPr>
            <a:endParaRPr kumimoji="0" lang="es-ES" sz="900" b="0" i="0" u="none" strike="noStrike" kern="0" cap="none" spc="0" normalizeH="0" baseline="0" noProof="0" dirty="0" smtClean="0">
              <a:ln>
                <a:noFill/>
              </a:ln>
              <a:solidFill>
                <a:schemeClr val="tx1"/>
              </a:solidFill>
              <a:effectLst/>
              <a:uLnTx/>
              <a:uFillTx/>
              <a:latin typeface="Calibri" pitchFamily="34" charset="0"/>
              <a:ea typeface="+mn-ea"/>
              <a:cs typeface="+mn-cs"/>
            </a:endParaRPr>
          </a:p>
        </p:txBody>
      </p:sp>
      <p:sp>
        <p:nvSpPr>
          <p:cNvPr id="9" name="2 Marcador de contenido"/>
          <p:cNvSpPr txBox="1">
            <a:spLocks/>
          </p:cNvSpPr>
          <p:nvPr/>
        </p:nvSpPr>
        <p:spPr bwMode="auto">
          <a:xfrm>
            <a:off x="4080255" y="1137311"/>
            <a:ext cx="1474384" cy="53749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0975" marR="0" lvl="0" indent="-180975" defTabSz="914400" rtl="0" eaLnBrk="0" fontAlgn="base" latinLnBrk="0" hangingPunct="0">
              <a:lnSpc>
                <a:spcPct val="100000"/>
              </a:lnSpc>
              <a:spcBef>
                <a:spcPct val="0"/>
              </a:spcBef>
              <a:spcAft>
                <a:spcPct val="40000"/>
              </a:spcAft>
              <a:buClr>
                <a:schemeClr val="bg2">
                  <a:lumMod val="75000"/>
                </a:schemeClr>
              </a:buClr>
              <a:buSzTx/>
              <a:tabLst/>
              <a:defRPr/>
            </a:pPr>
            <a:endParaRPr kumimoji="0" lang="es-ES" sz="2600" b="0" i="0" u="none" strike="noStrike" kern="0" cap="none" spc="0" normalizeH="0" baseline="0" noProof="0" dirty="0" smtClean="0">
              <a:ln>
                <a:noFill/>
              </a:ln>
              <a:solidFill>
                <a:schemeClr val="tx1"/>
              </a:solidFill>
              <a:effectLst/>
              <a:uLnTx/>
              <a:uFillTx/>
              <a:latin typeface="Calibri" pitchFamily="34" charset="0"/>
              <a:ea typeface="+mn-ea"/>
              <a:cs typeface="+mn-cs"/>
            </a:endParaRPr>
          </a:p>
        </p:txBody>
      </p:sp>
      <p:sp>
        <p:nvSpPr>
          <p:cNvPr id="10" name="2 Marcador de contenido"/>
          <p:cNvSpPr txBox="1">
            <a:spLocks/>
          </p:cNvSpPr>
          <p:nvPr/>
        </p:nvSpPr>
        <p:spPr bwMode="auto">
          <a:xfrm>
            <a:off x="4531056" y="1150959"/>
            <a:ext cx="354843" cy="4867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0975" marR="0" lvl="0" indent="-180975" algn="ctr" defTabSz="914400" rtl="0" eaLnBrk="0" fontAlgn="base" latinLnBrk="0" hangingPunct="0">
              <a:lnSpc>
                <a:spcPct val="100000"/>
              </a:lnSpc>
              <a:spcBef>
                <a:spcPct val="0"/>
              </a:spcBef>
              <a:spcAft>
                <a:spcPct val="40000"/>
              </a:spcAft>
              <a:buClr>
                <a:schemeClr val="bg2">
                  <a:lumMod val="75000"/>
                </a:schemeClr>
              </a:buClr>
              <a:buSzTx/>
              <a:tabLst/>
              <a:defRPr/>
            </a:pPr>
            <a:r>
              <a:rPr kumimoji="0" lang="es-ES" sz="2600" b="0" i="0" u="none" strike="noStrike" kern="0" cap="none" spc="0" normalizeH="0" noProof="0" dirty="0" smtClean="0">
                <a:ln>
                  <a:noFill/>
                </a:ln>
                <a:solidFill>
                  <a:schemeClr val="tx1"/>
                </a:solidFill>
                <a:effectLst/>
                <a:uLnTx/>
                <a:uFillTx/>
                <a:latin typeface="Calibri" pitchFamily="34" charset="0"/>
                <a:ea typeface="+mn-ea"/>
                <a:cs typeface="+mn-cs"/>
              </a:rPr>
              <a:t> </a:t>
            </a:r>
          </a:p>
          <a:p>
            <a:pPr marL="180975" marR="0" lvl="0" indent="-180975" algn="ctr" defTabSz="914400" rtl="0" eaLnBrk="0" fontAlgn="base" latinLnBrk="0" hangingPunct="0">
              <a:lnSpc>
                <a:spcPct val="100000"/>
              </a:lnSpc>
              <a:spcBef>
                <a:spcPct val="0"/>
              </a:spcBef>
              <a:spcAft>
                <a:spcPct val="40000"/>
              </a:spcAft>
              <a:buClr>
                <a:schemeClr val="bg2">
                  <a:lumMod val="75000"/>
                </a:schemeClr>
              </a:buClr>
              <a:buSzTx/>
              <a:tabLst/>
              <a:defRPr/>
            </a:pPr>
            <a:endParaRPr lang="es-ES" sz="2600" kern="0" noProof="0" dirty="0" smtClean="0">
              <a:latin typeface="Calibri" pitchFamily="34" charset="0"/>
              <a:cs typeface="+mn-cs"/>
            </a:endParaRPr>
          </a:p>
          <a:p>
            <a:pPr marL="180975" marR="0" lvl="0" indent="-180975" algn="ctr" defTabSz="914400" rtl="0" eaLnBrk="0" fontAlgn="base" latinLnBrk="0" hangingPunct="0">
              <a:lnSpc>
                <a:spcPct val="100000"/>
              </a:lnSpc>
              <a:spcBef>
                <a:spcPct val="0"/>
              </a:spcBef>
              <a:spcAft>
                <a:spcPct val="40000"/>
              </a:spcAft>
              <a:buClr>
                <a:schemeClr val="bg2">
                  <a:lumMod val="75000"/>
                </a:schemeClr>
              </a:buClr>
              <a:buSzTx/>
              <a:tabLst/>
              <a:defRPr/>
            </a:pPr>
            <a:endParaRPr lang="es-ES" sz="2600" kern="0" dirty="0" smtClean="0">
              <a:latin typeface="Calibri" pitchFamily="34" charset="0"/>
              <a:cs typeface="+mn-cs"/>
            </a:endParaRPr>
          </a:p>
          <a:p>
            <a:pPr marL="180975" marR="0" lvl="0" indent="-180975" algn="ctr" defTabSz="914400" rtl="0" eaLnBrk="0" fontAlgn="base" latinLnBrk="0" hangingPunct="0">
              <a:lnSpc>
                <a:spcPct val="100000"/>
              </a:lnSpc>
              <a:spcBef>
                <a:spcPct val="0"/>
              </a:spcBef>
              <a:spcAft>
                <a:spcPct val="40000"/>
              </a:spcAft>
              <a:buClr>
                <a:schemeClr val="bg2">
                  <a:lumMod val="75000"/>
                </a:schemeClr>
              </a:buClr>
              <a:buSzTx/>
              <a:tabLst/>
              <a:defRPr/>
            </a:pPr>
            <a:r>
              <a:rPr kumimoji="0" lang="es-ES" sz="2600" b="0" i="0" u="none" strike="noStrike" kern="0" cap="none" spc="0" normalizeH="0" noProof="0" dirty="0" smtClean="0">
                <a:ln>
                  <a:noFill/>
                </a:ln>
                <a:solidFill>
                  <a:schemeClr val="tx1"/>
                </a:solidFill>
                <a:effectLst/>
                <a:uLnTx/>
                <a:uFillTx/>
                <a:latin typeface="Calibri" pitchFamily="34" charset="0"/>
                <a:ea typeface="+mn-ea"/>
                <a:cs typeface="+mn-cs"/>
              </a:rPr>
              <a:t>      </a:t>
            </a:r>
            <a:r>
              <a:rPr kumimoji="0" lang="es-ES" sz="2600" b="0" i="0" u="none" strike="noStrike" kern="0" cap="none" spc="0" normalizeH="0" noProof="0" dirty="0" smtClean="0">
                <a:ln>
                  <a:noFill/>
                </a:ln>
                <a:solidFill>
                  <a:schemeClr val="tx1"/>
                </a:solidFill>
                <a:effectLst/>
                <a:uLnTx/>
                <a:uFillTx/>
                <a:latin typeface="Calibri" pitchFamily="34" charset="0"/>
                <a:ea typeface="+mn-ea"/>
                <a:cs typeface="+mn-cs"/>
                <a:sym typeface="Wingdings" pitchFamily="2" charset="2"/>
              </a:rPr>
              <a:t>	</a:t>
            </a:r>
            <a:endParaRPr kumimoji="0" lang="es-ES" sz="2600" b="0" i="0" u="none" strike="noStrike" kern="0" cap="none" spc="0" normalizeH="0" baseline="0" noProof="0" dirty="0" smtClean="0">
              <a:ln>
                <a:noFill/>
              </a:ln>
              <a:solidFill>
                <a:schemeClr val="tx1"/>
              </a:solidFill>
              <a:effectLst/>
              <a:uLnTx/>
              <a:uFillTx/>
              <a:latin typeface="Calibri" pitchFamily="34" charset="0"/>
              <a:ea typeface="+mn-ea"/>
              <a:cs typeface="+mn-cs"/>
            </a:endParaRPr>
          </a:p>
        </p:txBody>
      </p:sp>
      <p:sp>
        <p:nvSpPr>
          <p:cNvPr id="22" name="2 Marcador de contenido"/>
          <p:cNvSpPr txBox="1">
            <a:spLocks/>
          </p:cNvSpPr>
          <p:nvPr/>
        </p:nvSpPr>
        <p:spPr bwMode="auto">
          <a:xfrm>
            <a:off x="0" y="723330"/>
            <a:ext cx="698735" cy="28660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0975" marR="0" lvl="0" indent="-180975" algn="ctr" defTabSz="914400" rtl="0" eaLnBrk="0" fontAlgn="base" latinLnBrk="0" hangingPunct="0">
              <a:lnSpc>
                <a:spcPct val="100000"/>
              </a:lnSpc>
              <a:spcBef>
                <a:spcPct val="0"/>
              </a:spcBef>
              <a:spcAft>
                <a:spcPct val="40000"/>
              </a:spcAft>
              <a:buClrTx/>
              <a:buSzTx/>
              <a:tabLst/>
              <a:defRPr/>
            </a:pPr>
            <a:r>
              <a:rPr kumimoji="0" lang="es-ES" sz="1000" b="0" i="0" u="none" strike="noStrike" kern="0" cap="none" spc="0" normalizeH="0" baseline="0" noProof="0" dirty="0" smtClean="0">
                <a:ln>
                  <a:noFill/>
                </a:ln>
                <a:solidFill>
                  <a:schemeClr val="tx1"/>
                </a:solidFill>
                <a:effectLst/>
                <a:uLnTx/>
                <a:uFillTx/>
                <a:latin typeface="Calibri" pitchFamily="34" charset="0"/>
                <a:ea typeface="+mn-ea"/>
                <a:cs typeface="+mn-cs"/>
              </a:rPr>
              <a:t>(785)</a:t>
            </a:r>
          </a:p>
        </p:txBody>
      </p:sp>
      <p:sp>
        <p:nvSpPr>
          <p:cNvPr id="11" name="10 Flecha abajo"/>
          <p:cNvSpPr/>
          <p:nvPr/>
        </p:nvSpPr>
        <p:spPr bwMode="auto">
          <a:xfrm>
            <a:off x="4123898" y="4383207"/>
            <a:ext cx="351091" cy="350028"/>
          </a:xfrm>
          <a:prstGeom prst="downArrow">
            <a:avLst/>
          </a:prstGeom>
          <a:solidFill>
            <a:srgbClr val="85B1D5"/>
          </a:solidFill>
          <a:ln>
            <a:headEnd type="none" w="med" len="med"/>
            <a:tailEnd type="none" w="med" len="med"/>
          </a:ln>
          <a:effectLst>
            <a:outerShdw blurRad="50800" dist="38100" dir="2700000" algn="tl" rotWithShape="0">
              <a:prstClr val="black">
                <a:alpha val="40000"/>
              </a:prstClr>
            </a:outerShdw>
            <a:softEdge rad="635000"/>
          </a:effectLst>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436516" y="247389"/>
            <a:ext cx="8520112" cy="647700"/>
          </a:xfrm>
        </p:spPr>
        <p:txBody>
          <a:bodyPr/>
          <a:lstStyle/>
          <a:p>
            <a:pPr algn="ctr"/>
            <a:r>
              <a:rPr lang="es-ES" sz="3200" i="1" dirty="0" smtClean="0">
                <a:solidFill>
                  <a:srgbClr val="021C66"/>
                </a:solidFill>
                <a:latin typeface="Calibri" pitchFamily="34" charset="0"/>
              </a:rPr>
              <a:t> CLASIFICACION  NOMENCLATURA - FUNCIONES</a:t>
            </a:r>
          </a:p>
        </p:txBody>
      </p:sp>
      <p:sp>
        <p:nvSpPr>
          <p:cNvPr id="11267" name="2 Marcador de contenido"/>
          <p:cNvSpPr>
            <a:spLocks noGrp="1"/>
          </p:cNvSpPr>
          <p:nvPr>
            <p:ph idx="1"/>
          </p:nvPr>
        </p:nvSpPr>
        <p:spPr>
          <a:xfrm>
            <a:off x="0" y="2142698"/>
            <a:ext cx="2306473" cy="2797791"/>
          </a:xfrm>
        </p:spPr>
        <p:txBody>
          <a:bodyPr/>
          <a:lstStyle/>
          <a:p>
            <a:pPr algn="ctr">
              <a:buNone/>
            </a:pPr>
            <a:endParaRPr lang="es-ES" sz="2600" dirty="0" smtClean="0">
              <a:latin typeface="Calibri" pitchFamily="34" charset="0"/>
            </a:endParaRPr>
          </a:p>
          <a:p>
            <a:pPr algn="ctr">
              <a:buNone/>
            </a:pPr>
            <a:endParaRPr lang="es-ES" sz="2600" dirty="0" smtClean="0">
              <a:latin typeface="Calibri" pitchFamily="34" charset="0"/>
            </a:endParaRPr>
          </a:p>
          <a:p>
            <a:pPr algn="ctr">
              <a:buNone/>
            </a:pPr>
            <a:r>
              <a:rPr lang="es-ES" sz="2800" dirty="0" smtClean="0">
                <a:latin typeface="Calibri" pitchFamily="34" charset="0"/>
              </a:rPr>
              <a:t>EMPLEOS</a:t>
            </a: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6" name="5 Abrir llave"/>
          <p:cNvSpPr/>
          <p:nvPr/>
        </p:nvSpPr>
        <p:spPr bwMode="auto">
          <a:xfrm>
            <a:off x="2088107" y="928047"/>
            <a:ext cx="464024" cy="5513695"/>
          </a:xfrm>
          <a:prstGeom prst="leftBrace">
            <a:avLst/>
          </a:prstGeom>
          <a:noFill/>
          <a:ln w="38100">
            <a:solidFill>
              <a:srgbClr val="021C66"/>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2000" b="0" i="0" u="none" strike="noStrike" cap="none" normalizeH="0" baseline="0" smtClean="0">
              <a:ln>
                <a:noFill/>
              </a:ln>
              <a:solidFill>
                <a:schemeClr val="tx1"/>
              </a:solidFill>
              <a:effectLst/>
              <a:latin typeface="Arial" charset="0"/>
            </a:endParaRPr>
          </a:p>
        </p:txBody>
      </p:sp>
      <p:sp>
        <p:nvSpPr>
          <p:cNvPr id="8" name="2 Marcador de contenido"/>
          <p:cNvSpPr txBox="1">
            <a:spLocks/>
          </p:cNvSpPr>
          <p:nvPr/>
        </p:nvSpPr>
        <p:spPr bwMode="auto">
          <a:xfrm>
            <a:off x="2399305" y="1175980"/>
            <a:ext cx="2213638" cy="53749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0975" marR="0" lvl="0" indent="-180975" defTabSz="914400" rtl="0" eaLnBrk="0" fontAlgn="base" latinLnBrk="0" hangingPunct="0">
              <a:lnSpc>
                <a:spcPct val="100000"/>
              </a:lnSpc>
              <a:spcBef>
                <a:spcPct val="0"/>
              </a:spcBef>
              <a:spcAft>
                <a:spcPct val="40000"/>
              </a:spcAft>
              <a:buClr>
                <a:schemeClr val="bg2">
                  <a:lumMod val="75000"/>
                </a:schemeClr>
              </a:buClr>
              <a:buSzTx/>
              <a:buFont typeface="Wingdings" pitchFamily="2" charset="2"/>
              <a:buChar char="§"/>
              <a:tabLst/>
              <a:defRPr/>
            </a:pPr>
            <a:r>
              <a:rPr kumimoji="0" lang="es-ES" sz="2600" b="0" i="0" u="none" strike="noStrike" kern="0" cap="none" spc="0" normalizeH="0" baseline="0" noProof="0" dirty="0" smtClean="0">
                <a:ln>
                  <a:noFill/>
                </a:ln>
                <a:solidFill>
                  <a:schemeClr val="tx1"/>
                </a:solidFill>
                <a:effectLst/>
                <a:uLnTx/>
                <a:uFillTx/>
                <a:latin typeface="Calibri" pitchFamily="34" charset="0"/>
                <a:ea typeface="+mn-ea"/>
                <a:cs typeface="+mn-cs"/>
              </a:rPr>
              <a:t>0-Directivo</a:t>
            </a:r>
            <a:r>
              <a:rPr kumimoji="0" lang="es-ES" sz="900" b="0" i="0" u="none" strike="noStrike" kern="0" cap="none" spc="0" normalizeH="0" baseline="0" noProof="0" dirty="0" smtClean="0">
                <a:ln>
                  <a:noFill/>
                </a:ln>
                <a:solidFill>
                  <a:schemeClr val="tx1"/>
                </a:solidFill>
                <a:effectLst/>
                <a:uLnTx/>
                <a:uFillTx/>
                <a:latin typeface="Calibri" pitchFamily="34" charset="0"/>
                <a:ea typeface="+mn-ea"/>
                <a:cs typeface="+mn-cs"/>
              </a:rPr>
              <a:t>57</a:t>
            </a:r>
          </a:p>
          <a:p>
            <a:pPr marL="180975" marR="0" lvl="0" indent="-180975" defTabSz="914400" rtl="0" eaLnBrk="0" fontAlgn="base" latinLnBrk="0" hangingPunct="0">
              <a:lnSpc>
                <a:spcPct val="100000"/>
              </a:lnSpc>
              <a:spcBef>
                <a:spcPct val="0"/>
              </a:spcBef>
              <a:spcAft>
                <a:spcPct val="40000"/>
              </a:spcAft>
              <a:buClr>
                <a:schemeClr val="bg2">
                  <a:lumMod val="75000"/>
                </a:schemeClr>
              </a:buClr>
              <a:buSzTx/>
              <a:buFont typeface="Arial" pitchFamily="34" charset="0"/>
              <a:buChar char="•"/>
              <a:tabLst/>
              <a:defRPr/>
            </a:pPr>
            <a:endParaRPr kumimoji="0" lang="es-ES" sz="2600" b="0" i="0" u="none" strike="noStrike" kern="0" cap="none" spc="0" normalizeH="0" baseline="0" noProof="0" dirty="0" smtClean="0">
              <a:ln>
                <a:noFill/>
              </a:ln>
              <a:solidFill>
                <a:schemeClr val="tx1"/>
              </a:solidFill>
              <a:effectLst/>
              <a:uLnTx/>
              <a:uFillTx/>
              <a:latin typeface="Calibri" pitchFamily="34" charset="0"/>
              <a:ea typeface="+mn-ea"/>
              <a:cs typeface="+mn-cs"/>
            </a:endParaRPr>
          </a:p>
          <a:p>
            <a:pPr marL="180975" marR="0" lvl="0" indent="-180975" defTabSz="914400" rtl="0" eaLnBrk="0" fontAlgn="base" latinLnBrk="0" hangingPunct="0">
              <a:lnSpc>
                <a:spcPct val="100000"/>
              </a:lnSpc>
              <a:spcBef>
                <a:spcPct val="0"/>
              </a:spcBef>
              <a:spcAft>
                <a:spcPct val="40000"/>
              </a:spcAft>
              <a:buClr>
                <a:schemeClr val="bg2">
                  <a:lumMod val="75000"/>
                </a:schemeClr>
              </a:buClr>
              <a:buSzTx/>
              <a:buFont typeface="Wingdings" pitchFamily="2" charset="2"/>
              <a:buChar char="§"/>
              <a:tabLst/>
              <a:defRPr/>
            </a:pPr>
            <a:r>
              <a:rPr lang="es-ES" sz="2600" kern="0" dirty="0" smtClean="0">
                <a:latin typeface="Calibri" pitchFamily="34" charset="0"/>
                <a:cs typeface="+mn-cs"/>
              </a:rPr>
              <a:t>1-Asesor</a:t>
            </a:r>
            <a:r>
              <a:rPr lang="es-ES" sz="900" kern="0" dirty="0" smtClean="0">
                <a:latin typeface="Calibri" pitchFamily="34" charset="0"/>
                <a:cs typeface="+mn-cs"/>
              </a:rPr>
              <a:t>2</a:t>
            </a:r>
          </a:p>
          <a:p>
            <a:pPr marL="180975" marR="0" lvl="0" indent="-180975" defTabSz="914400" rtl="0" eaLnBrk="0" fontAlgn="base" latinLnBrk="0" hangingPunct="0">
              <a:lnSpc>
                <a:spcPct val="100000"/>
              </a:lnSpc>
              <a:spcBef>
                <a:spcPct val="0"/>
              </a:spcBef>
              <a:spcAft>
                <a:spcPct val="40000"/>
              </a:spcAft>
              <a:buClr>
                <a:schemeClr val="bg2">
                  <a:lumMod val="75000"/>
                </a:schemeClr>
              </a:buClr>
              <a:buSzTx/>
              <a:buFont typeface="Arial" pitchFamily="34" charset="0"/>
              <a:buChar char="•"/>
              <a:tabLst/>
              <a:defRPr/>
            </a:pPr>
            <a:endParaRPr lang="es-ES" sz="2600" kern="0" dirty="0" smtClean="0">
              <a:latin typeface="Calibri" pitchFamily="34" charset="0"/>
              <a:cs typeface="+mn-cs"/>
            </a:endParaRPr>
          </a:p>
          <a:p>
            <a:pPr marL="180975" marR="0" lvl="0" indent="-180975" defTabSz="914400" rtl="0" eaLnBrk="0" fontAlgn="base" latinLnBrk="0" hangingPunct="0">
              <a:lnSpc>
                <a:spcPct val="100000"/>
              </a:lnSpc>
              <a:spcBef>
                <a:spcPct val="0"/>
              </a:spcBef>
              <a:spcAft>
                <a:spcPct val="40000"/>
              </a:spcAft>
              <a:buClr>
                <a:schemeClr val="bg2">
                  <a:lumMod val="75000"/>
                </a:schemeClr>
              </a:buClr>
              <a:buSzTx/>
              <a:buFont typeface="Wingdings" pitchFamily="2" charset="2"/>
              <a:buChar char="§"/>
              <a:tabLst/>
              <a:defRPr/>
            </a:pPr>
            <a:r>
              <a:rPr kumimoji="0" lang="es-ES" sz="2600" b="0" i="0" u="none" strike="noStrike" kern="0" cap="none" spc="0" normalizeH="0" baseline="0" noProof="0" dirty="0" smtClean="0">
                <a:ln>
                  <a:noFill/>
                </a:ln>
                <a:solidFill>
                  <a:schemeClr val="tx1"/>
                </a:solidFill>
                <a:effectLst/>
                <a:uLnTx/>
                <a:uFillTx/>
                <a:latin typeface="Calibri" pitchFamily="34" charset="0"/>
                <a:ea typeface="+mn-ea"/>
                <a:cs typeface="+mn-cs"/>
              </a:rPr>
              <a:t>2-Profesional</a:t>
            </a:r>
            <a:r>
              <a:rPr kumimoji="0" lang="es-ES" sz="900" b="0" i="0" u="none" strike="noStrike" kern="0" cap="none" spc="0" normalizeH="0" baseline="0" noProof="0" dirty="0" smtClean="0">
                <a:ln>
                  <a:noFill/>
                </a:ln>
                <a:solidFill>
                  <a:schemeClr val="tx1"/>
                </a:solidFill>
                <a:effectLst/>
                <a:uLnTx/>
                <a:uFillTx/>
                <a:latin typeface="Calibri" pitchFamily="34" charset="0"/>
                <a:ea typeface="+mn-ea"/>
                <a:cs typeface="+mn-cs"/>
              </a:rPr>
              <a:t>31</a:t>
            </a:r>
          </a:p>
          <a:p>
            <a:pPr marL="180975" marR="0" lvl="0" indent="-180975" defTabSz="914400" rtl="0" eaLnBrk="0" fontAlgn="base" latinLnBrk="0" hangingPunct="0">
              <a:lnSpc>
                <a:spcPct val="100000"/>
              </a:lnSpc>
              <a:spcBef>
                <a:spcPct val="0"/>
              </a:spcBef>
              <a:spcAft>
                <a:spcPct val="40000"/>
              </a:spcAft>
              <a:buClr>
                <a:schemeClr val="bg2">
                  <a:lumMod val="75000"/>
                </a:schemeClr>
              </a:buClr>
              <a:buSzTx/>
              <a:buFont typeface="Arial" pitchFamily="34" charset="0"/>
              <a:buChar char="•"/>
              <a:tabLst/>
              <a:defRPr/>
            </a:pPr>
            <a:endParaRPr kumimoji="0" lang="es-ES" sz="2600" b="0" i="0" u="none" strike="noStrike" kern="0" cap="none" spc="0" normalizeH="0" baseline="0" noProof="0" dirty="0" smtClean="0">
              <a:ln>
                <a:noFill/>
              </a:ln>
              <a:solidFill>
                <a:schemeClr val="tx1"/>
              </a:solidFill>
              <a:effectLst/>
              <a:uLnTx/>
              <a:uFillTx/>
              <a:latin typeface="Calibri" pitchFamily="34" charset="0"/>
              <a:ea typeface="+mn-ea"/>
              <a:cs typeface="+mn-cs"/>
            </a:endParaRPr>
          </a:p>
          <a:p>
            <a:pPr marL="180975" marR="0" lvl="0" indent="-180975" defTabSz="914400" rtl="0" eaLnBrk="0" fontAlgn="base" latinLnBrk="0" hangingPunct="0">
              <a:lnSpc>
                <a:spcPct val="100000"/>
              </a:lnSpc>
              <a:spcBef>
                <a:spcPct val="0"/>
              </a:spcBef>
              <a:spcAft>
                <a:spcPct val="40000"/>
              </a:spcAft>
              <a:buClr>
                <a:schemeClr val="bg2">
                  <a:lumMod val="75000"/>
                </a:schemeClr>
              </a:buClr>
              <a:buSzTx/>
              <a:buFont typeface="Wingdings" pitchFamily="2" charset="2"/>
              <a:buChar char="§"/>
              <a:tabLst/>
              <a:defRPr/>
            </a:pPr>
            <a:r>
              <a:rPr lang="es-ES" sz="2600" kern="0" dirty="0" smtClean="0">
                <a:latin typeface="Calibri" pitchFamily="34" charset="0"/>
                <a:cs typeface="+mn-cs"/>
              </a:rPr>
              <a:t>3-Técnico</a:t>
            </a:r>
            <a:r>
              <a:rPr lang="es-ES" sz="900" kern="0" dirty="0" smtClean="0">
                <a:latin typeface="Calibri" pitchFamily="34" charset="0"/>
                <a:cs typeface="+mn-cs"/>
              </a:rPr>
              <a:t>9</a:t>
            </a:r>
          </a:p>
          <a:p>
            <a:pPr marL="180975" marR="0" lvl="0" indent="-180975" defTabSz="914400" rtl="0" eaLnBrk="0" fontAlgn="base" latinLnBrk="0" hangingPunct="0">
              <a:lnSpc>
                <a:spcPct val="100000"/>
              </a:lnSpc>
              <a:spcBef>
                <a:spcPct val="0"/>
              </a:spcBef>
              <a:spcAft>
                <a:spcPct val="40000"/>
              </a:spcAft>
              <a:buClr>
                <a:schemeClr val="bg2">
                  <a:lumMod val="75000"/>
                </a:schemeClr>
              </a:buClr>
              <a:buSzTx/>
              <a:buFont typeface="Arial" pitchFamily="34" charset="0"/>
              <a:buChar char="•"/>
              <a:tabLst/>
              <a:defRPr/>
            </a:pPr>
            <a:endParaRPr lang="es-ES" sz="2600" kern="0" dirty="0" smtClean="0">
              <a:latin typeface="Calibri" pitchFamily="34" charset="0"/>
              <a:cs typeface="+mn-cs"/>
            </a:endParaRPr>
          </a:p>
          <a:p>
            <a:pPr marL="180975" marR="0" lvl="0" indent="-180975" defTabSz="914400" rtl="0" eaLnBrk="0" fontAlgn="base" latinLnBrk="0" hangingPunct="0">
              <a:lnSpc>
                <a:spcPct val="100000"/>
              </a:lnSpc>
              <a:spcBef>
                <a:spcPct val="0"/>
              </a:spcBef>
              <a:spcAft>
                <a:spcPct val="40000"/>
              </a:spcAft>
              <a:buClr>
                <a:schemeClr val="bg2">
                  <a:lumMod val="75000"/>
                </a:schemeClr>
              </a:buClr>
              <a:buSzTx/>
              <a:buFont typeface="Wingdings" pitchFamily="2" charset="2"/>
              <a:buChar char="§"/>
              <a:tabLst/>
              <a:defRPr/>
            </a:pPr>
            <a:r>
              <a:rPr kumimoji="0" lang="es-ES" sz="2600" b="0" i="0" u="none" strike="noStrike" kern="0" cap="none" spc="0" normalizeH="0" baseline="0" noProof="0" dirty="0" smtClean="0">
                <a:ln>
                  <a:noFill/>
                </a:ln>
                <a:solidFill>
                  <a:schemeClr val="tx1"/>
                </a:solidFill>
                <a:effectLst/>
                <a:uLnTx/>
                <a:uFillTx/>
                <a:latin typeface="Calibri" pitchFamily="34" charset="0"/>
                <a:ea typeface="+mn-ea"/>
                <a:cs typeface="+mn-cs"/>
              </a:rPr>
              <a:t>4-Asistencial</a:t>
            </a:r>
            <a:r>
              <a:rPr kumimoji="0" lang="es-ES" sz="900" b="0" i="0" u="none" strike="noStrike" kern="0" cap="none" spc="0" normalizeH="0" baseline="0" noProof="0" dirty="0" smtClean="0">
                <a:ln>
                  <a:noFill/>
                </a:ln>
                <a:solidFill>
                  <a:schemeClr val="tx1"/>
                </a:solidFill>
                <a:effectLst/>
                <a:uLnTx/>
                <a:uFillTx/>
                <a:latin typeface="Calibri" pitchFamily="34" charset="0"/>
                <a:ea typeface="+mn-ea"/>
                <a:cs typeface="+mn-cs"/>
              </a:rPr>
              <a:t>25</a:t>
            </a:r>
          </a:p>
        </p:txBody>
      </p:sp>
      <p:sp>
        <p:nvSpPr>
          <p:cNvPr id="9" name="2 Marcador de contenido"/>
          <p:cNvSpPr txBox="1">
            <a:spLocks/>
          </p:cNvSpPr>
          <p:nvPr/>
        </p:nvSpPr>
        <p:spPr bwMode="auto">
          <a:xfrm>
            <a:off x="4080255" y="1137311"/>
            <a:ext cx="1474384" cy="53749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0975" marR="0" lvl="0" indent="-180975" defTabSz="914400" rtl="0" eaLnBrk="0" fontAlgn="base" latinLnBrk="0" hangingPunct="0">
              <a:lnSpc>
                <a:spcPct val="100000"/>
              </a:lnSpc>
              <a:spcBef>
                <a:spcPct val="0"/>
              </a:spcBef>
              <a:spcAft>
                <a:spcPct val="40000"/>
              </a:spcAft>
              <a:buClr>
                <a:schemeClr val="bg2">
                  <a:lumMod val="75000"/>
                </a:schemeClr>
              </a:buClr>
              <a:buSzTx/>
              <a:tabLst/>
              <a:defRPr/>
            </a:pPr>
            <a:endParaRPr kumimoji="0" lang="es-ES" sz="2600" b="0" i="0" u="none" strike="noStrike" kern="0" cap="none" spc="0" normalizeH="0" baseline="0" noProof="0" dirty="0" smtClean="0">
              <a:ln>
                <a:noFill/>
              </a:ln>
              <a:solidFill>
                <a:schemeClr val="tx1"/>
              </a:solidFill>
              <a:effectLst/>
              <a:uLnTx/>
              <a:uFillTx/>
              <a:latin typeface="Calibri" pitchFamily="34" charset="0"/>
              <a:ea typeface="+mn-ea"/>
              <a:cs typeface="+mn-cs"/>
            </a:endParaRPr>
          </a:p>
        </p:txBody>
      </p:sp>
      <p:sp>
        <p:nvSpPr>
          <p:cNvPr id="10" name="2 Marcador de contenido"/>
          <p:cNvSpPr txBox="1">
            <a:spLocks/>
          </p:cNvSpPr>
          <p:nvPr/>
        </p:nvSpPr>
        <p:spPr bwMode="auto">
          <a:xfrm>
            <a:off x="4531056" y="1150959"/>
            <a:ext cx="354843" cy="4867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0975" marR="0" lvl="0" indent="-180975" algn="ctr" defTabSz="914400" rtl="0" eaLnBrk="0" fontAlgn="base" latinLnBrk="0" hangingPunct="0">
              <a:lnSpc>
                <a:spcPct val="100000"/>
              </a:lnSpc>
              <a:spcBef>
                <a:spcPct val="0"/>
              </a:spcBef>
              <a:spcAft>
                <a:spcPct val="40000"/>
              </a:spcAft>
              <a:buClr>
                <a:schemeClr val="bg2">
                  <a:lumMod val="75000"/>
                </a:schemeClr>
              </a:buClr>
              <a:buSzTx/>
              <a:tabLst/>
              <a:defRPr/>
            </a:pPr>
            <a:r>
              <a:rPr kumimoji="0" lang="es-ES" sz="2600" b="0" i="0" u="none" strike="noStrike" kern="0" cap="none" spc="0" normalizeH="0" noProof="0" dirty="0" smtClean="0">
                <a:ln>
                  <a:noFill/>
                </a:ln>
                <a:solidFill>
                  <a:schemeClr val="tx1"/>
                </a:solidFill>
                <a:effectLst/>
                <a:uLnTx/>
                <a:uFillTx/>
                <a:latin typeface="Calibri" pitchFamily="34" charset="0"/>
                <a:ea typeface="+mn-ea"/>
                <a:cs typeface="+mn-cs"/>
              </a:rPr>
              <a:t> </a:t>
            </a:r>
          </a:p>
          <a:p>
            <a:pPr marL="180975" marR="0" lvl="0" indent="-180975" algn="ctr" defTabSz="914400" rtl="0" eaLnBrk="0" fontAlgn="base" latinLnBrk="0" hangingPunct="0">
              <a:lnSpc>
                <a:spcPct val="100000"/>
              </a:lnSpc>
              <a:spcBef>
                <a:spcPct val="0"/>
              </a:spcBef>
              <a:spcAft>
                <a:spcPct val="40000"/>
              </a:spcAft>
              <a:buClr>
                <a:schemeClr val="bg2">
                  <a:lumMod val="75000"/>
                </a:schemeClr>
              </a:buClr>
              <a:buSzTx/>
              <a:tabLst/>
              <a:defRPr/>
            </a:pPr>
            <a:endParaRPr lang="es-ES" sz="2600" kern="0" noProof="0" dirty="0" smtClean="0">
              <a:latin typeface="Calibri" pitchFamily="34" charset="0"/>
              <a:cs typeface="+mn-cs"/>
            </a:endParaRPr>
          </a:p>
          <a:p>
            <a:pPr marL="180975" marR="0" lvl="0" indent="-180975" algn="ctr" defTabSz="914400" rtl="0" eaLnBrk="0" fontAlgn="base" latinLnBrk="0" hangingPunct="0">
              <a:lnSpc>
                <a:spcPct val="100000"/>
              </a:lnSpc>
              <a:spcBef>
                <a:spcPct val="0"/>
              </a:spcBef>
              <a:spcAft>
                <a:spcPct val="40000"/>
              </a:spcAft>
              <a:buClr>
                <a:schemeClr val="bg2">
                  <a:lumMod val="75000"/>
                </a:schemeClr>
              </a:buClr>
              <a:buSzTx/>
              <a:tabLst/>
              <a:defRPr/>
            </a:pPr>
            <a:endParaRPr lang="es-ES" sz="2600" kern="0" dirty="0" smtClean="0">
              <a:latin typeface="Calibri" pitchFamily="34" charset="0"/>
              <a:cs typeface="+mn-cs"/>
            </a:endParaRPr>
          </a:p>
          <a:p>
            <a:pPr marL="180975" marR="0" lvl="0" indent="-180975" algn="ctr" defTabSz="914400" rtl="0" eaLnBrk="0" fontAlgn="base" latinLnBrk="0" hangingPunct="0">
              <a:lnSpc>
                <a:spcPct val="100000"/>
              </a:lnSpc>
              <a:spcBef>
                <a:spcPct val="0"/>
              </a:spcBef>
              <a:spcAft>
                <a:spcPct val="40000"/>
              </a:spcAft>
              <a:buClr>
                <a:schemeClr val="bg2">
                  <a:lumMod val="75000"/>
                </a:schemeClr>
              </a:buClr>
              <a:buSzTx/>
              <a:tabLst/>
              <a:defRPr/>
            </a:pPr>
            <a:r>
              <a:rPr kumimoji="0" lang="es-ES" sz="2600" b="0" i="0" u="none" strike="noStrike" kern="0" cap="none" spc="0" normalizeH="0" noProof="0" dirty="0" smtClean="0">
                <a:ln>
                  <a:noFill/>
                </a:ln>
                <a:solidFill>
                  <a:schemeClr val="tx1"/>
                </a:solidFill>
                <a:effectLst/>
                <a:uLnTx/>
                <a:uFillTx/>
                <a:latin typeface="Calibri" pitchFamily="34" charset="0"/>
                <a:ea typeface="+mn-ea"/>
                <a:cs typeface="+mn-cs"/>
              </a:rPr>
              <a:t>      </a:t>
            </a:r>
            <a:r>
              <a:rPr kumimoji="0" lang="es-ES" sz="2600" b="0" i="0" u="none" strike="noStrike" kern="0" cap="none" spc="0" normalizeH="0" noProof="0" dirty="0" smtClean="0">
                <a:ln>
                  <a:noFill/>
                </a:ln>
                <a:solidFill>
                  <a:schemeClr val="tx1"/>
                </a:solidFill>
                <a:effectLst/>
                <a:uLnTx/>
                <a:uFillTx/>
                <a:latin typeface="Calibri" pitchFamily="34" charset="0"/>
                <a:ea typeface="+mn-ea"/>
                <a:cs typeface="+mn-cs"/>
                <a:sym typeface="Wingdings" pitchFamily="2" charset="2"/>
              </a:rPr>
              <a:t>	</a:t>
            </a:r>
            <a:endParaRPr kumimoji="0" lang="es-ES" sz="2600" b="0" i="0" u="none" strike="noStrike" kern="0" cap="none" spc="0" normalizeH="0" baseline="0" noProof="0" dirty="0" smtClean="0">
              <a:ln>
                <a:noFill/>
              </a:ln>
              <a:solidFill>
                <a:schemeClr val="tx1"/>
              </a:solidFill>
              <a:effectLst/>
              <a:uLnTx/>
              <a:uFillTx/>
              <a:latin typeface="Calibri" pitchFamily="34" charset="0"/>
              <a:ea typeface="+mn-ea"/>
              <a:cs typeface="+mn-cs"/>
            </a:endParaRPr>
          </a:p>
        </p:txBody>
      </p:sp>
      <p:sp>
        <p:nvSpPr>
          <p:cNvPr id="12" name="11 Flecha derecha"/>
          <p:cNvSpPr/>
          <p:nvPr/>
        </p:nvSpPr>
        <p:spPr bwMode="auto">
          <a:xfrm>
            <a:off x="4722125" y="1187355"/>
            <a:ext cx="1473959" cy="395785"/>
          </a:xfrm>
          <a:prstGeom prst="rightArrow">
            <a:avLst/>
          </a:prstGeom>
          <a:solidFill>
            <a:srgbClr val="ACCAE2"/>
          </a:solidFill>
          <a:ln>
            <a:solidFill>
              <a:srgbClr val="021C66"/>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2000" b="0" i="0" u="none" strike="noStrike" cap="none" normalizeH="0" baseline="0" smtClean="0">
              <a:ln>
                <a:noFill/>
              </a:ln>
              <a:solidFill>
                <a:schemeClr val="tx1"/>
              </a:solidFill>
              <a:effectLst/>
              <a:latin typeface="Arial" charset="0"/>
            </a:endParaRPr>
          </a:p>
        </p:txBody>
      </p:sp>
      <p:sp>
        <p:nvSpPr>
          <p:cNvPr id="13" name="12 Flecha derecha"/>
          <p:cNvSpPr/>
          <p:nvPr/>
        </p:nvSpPr>
        <p:spPr bwMode="auto">
          <a:xfrm>
            <a:off x="4738048" y="2240508"/>
            <a:ext cx="1485331" cy="395785"/>
          </a:xfrm>
          <a:prstGeom prst="rightArrow">
            <a:avLst/>
          </a:prstGeom>
          <a:solidFill>
            <a:srgbClr val="ACCAE2"/>
          </a:solidFill>
          <a:ln>
            <a:solidFill>
              <a:srgbClr val="021C66"/>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2000" b="0" i="0" u="none" strike="noStrike" cap="none" normalizeH="0" baseline="0" smtClean="0">
              <a:ln>
                <a:noFill/>
              </a:ln>
              <a:solidFill>
                <a:schemeClr val="tx1"/>
              </a:solidFill>
              <a:effectLst/>
              <a:latin typeface="Arial" charset="0"/>
            </a:endParaRPr>
          </a:p>
        </p:txBody>
      </p:sp>
      <p:sp>
        <p:nvSpPr>
          <p:cNvPr id="14" name="13 Flecha derecha"/>
          <p:cNvSpPr/>
          <p:nvPr/>
        </p:nvSpPr>
        <p:spPr bwMode="auto">
          <a:xfrm>
            <a:off x="4753970" y="3375546"/>
            <a:ext cx="1524000" cy="395785"/>
          </a:xfrm>
          <a:prstGeom prst="rightArrow">
            <a:avLst/>
          </a:prstGeom>
          <a:solidFill>
            <a:srgbClr val="ACCAE2"/>
          </a:solidFill>
          <a:ln>
            <a:solidFill>
              <a:srgbClr val="021C66"/>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2000" b="0" i="0" u="none" strike="noStrike" cap="none" normalizeH="0" baseline="0" smtClean="0">
              <a:ln>
                <a:noFill/>
              </a:ln>
              <a:solidFill>
                <a:schemeClr val="tx1"/>
              </a:solidFill>
              <a:effectLst/>
              <a:latin typeface="Arial" charset="0"/>
            </a:endParaRPr>
          </a:p>
        </p:txBody>
      </p:sp>
      <p:sp>
        <p:nvSpPr>
          <p:cNvPr id="15" name="14 Flecha derecha"/>
          <p:cNvSpPr/>
          <p:nvPr/>
        </p:nvSpPr>
        <p:spPr bwMode="auto">
          <a:xfrm>
            <a:off x="4769894" y="4483289"/>
            <a:ext cx="1562667" cy="395785"/>
          </a:xfrm>
          <a:prstGeom prst="rightArrow">
            <a:avLst/>
          </a:prstGeom>
          <a:solidFill>
            <a:srgbClr val="ACCAE2"/>
          </a:solidFill>
          <a:ln>
            <a:solidFill>
              <a:srgbClr val="021C66"/>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2000" b="0" i="0" u="none" strike="noStrike" cap="none" normalizeH="0" baseline="0" smtClean="0">
              <a:ln>
                <a:noFill/>
              </a:ln>
              <a:solidFill>
                <a:schemeClr val="tx1"/>
              </a:solidFill>
              <a:effectLst/>
              <a:latin typeface="Arial" charset="0"/>
            </a:endParaRPr>
          </a:p>
        </p:txBody>
      </p:sp>
      <p:sp>
        <p:nvSpPr>
          <p:cNvPr id="16" name="15 Flecha derecha"/>
          <p:cNvSpPr/>
          <p:nvPr/>
        </p:nvSpPr>
        <p:spPr bwMode="auto">
          <a:xfrm>
            <a:off x="4840406" y="5563737"/>
            <a:ext cx="1533098" cy="395785"/>
          </a:xfrm>
          <a:prstGeom prst="rightArrow">
            <a:avLst/>
          </a:prstGeom>
          <a:solidFill>
            <a:srgbClr val="ACCAE2"/>
          </a:solidFill>
          <a:ln>
            <a:solidFill>
              <a:srgbClr val="021C66"/>
            </a:solidFill>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2000" b="0" i="0" u="none" strike="noStrike" cap="none" normalizeH="0" baseline="0" smtClean="0">
              <a:ln>
                <a:noFill/>
              </a:ln>
              <a:solidFill>
                <a:schemeClr val="tx1"/>
              </a:solidFill>
              <a:effectLst/>
              <a:latin typeface="Arial" charset="0"/>
            </a:endParaRPr>
          </a:p>
        </p:txBody>
      </p:sp>
      <p:sp>
        <p:nvSpPr>
          <p:cNvPr id="17" name="16 Elipse">
            <a:hlinkClick r:id="rId3" action="ppaction://hlinksldjump"/>
          </p:cNvPr>
          <p:cNvSpPr/>
          <p:nvPr/>
        </p:nvSpPr>
        <p:spPr bwMode="auto">
          <a:xfrm>
            <a:off x="7069540" y="968992"/>
            <a:ext cx="1610436" cy="682388"/>
          </a:xfrm>
          <a:prstGeom prst="ellips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1"/>
            <a:tileRect/>
          </a:gra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algn="ctr"/>
            <a:r>
              <a:rPr kumimoji="0" lang="es-ES" sz="1400" b="1" i="0" u="none" strike="noStrike" cap="none" normalizeH="0" baseline="0" dirty="0" smtClean="0">
                <a:ln>
                  <a:noFill/>
                </a:ln>
                <a:solidFill>
                  <a:schemeClr val="tx1"/>
                </a:solidFill>
                <a:effectLst/>
                <a:latin typeface="Arial" charset="0"/>
              </a:rPr>
              <a:t>Naturaleza </a:t>
            </a:r>
          </a:p>
          <a:p>
            <a:pPr algn="ctr"/>
            <a:r>
              <a:rPr kumimoji="0" lang="es-ES" sz="1400" b="1" i="0" u="none" strike="noStrike" cap="none" normalizeH="0" baseline="0" dirty="0" smtClean="0">
                <a:ln>
                  <a:noFill/>
                </a:ln>
                <a:solidFill>
                  <a:schemeClr val="tx1"/>
                </a:solidFill>
                <a:effectLst/>
                <a:latin typeface="Arial" charset="0"/>
              </a:rPr>
              <a:t>G.</a:t>
            </a:r>
            <a:r>
              <a:rPr kumimoji="0" lang="es-ES" sz="1400" b="1" i="0" u="none" strike="noStrike" cap="none" normalizeH="0" dirty="0" smtClean="0">
                <a:ln>
                  <a:noFill/>
                </a:ln>
                <a:solidFill>
                  <a:schemeClr val="tx1"/>
                </a:solidFill>
                <a:effectLst/>
                <a:latin typeface="Arial" charset="0"/>
              </a:rPr>
              <a:t> F. </a:t>
            </a:r>
            <a:r>
              <a:rPr kumimoji="0" lang="es-ES" sz="1050" b="1" i="0" u="none" strike="noStrike" cap="none" normalizeH="0" dirty="0" smtClean="0">
                <a:ln>
                  <a:noFill/>
                </a:ln>
                <a:solidFill>
                  <a:schemeClr val="tx1"/>
                </a:solidFill>
                <a:effectLst/>
                <a:latin typeface="Arial" charset="0"/>
              </a:rPr>
              <a:t>(4)</a:t>
            </a:r>
            <a:r>
              <a:rPr lang="es-ES" sz="1400" b="1" dirty="0" smtClean="0">
                <a:solidFill>
                  <a:schemeClr val="tx1"/>
                </a:solidFill>
                <a:latin typeface="Arial" charset="0"/>
              </a:rPr>
              <a:t> </a:t>
            </a:r>
            <a:endParaRPr kumimoji="0" lang="es-ES" sz="1400" b="1" i="0" u="none" strike="noStrike" cap="none" normalizeH="0" baseline="0" dirty="0" smtClean="0">
              <a:ln>
                <a:noFill/>
              </a:ln>
              <a:solidFill>
                <a:schemeClr val="tx1"/>
              </a:solidFill>
              <a:effectLst/>
              <a:latin typeface="Arial" charset="0"/>
            </a:endParaRPr>
          </a:p>
        </p:txBody>
      </p:sp>
      <p:sp>
        <p:nvSpPr>
          <p:cNvPr id="18" name="17 Elipse">
            <a:hlinkClick r:id="rId4" action="ppaction://hlinksldjump"/>
          </p:cNvPr>
          <p:cNvSpPr/>
          <p:nvPr/>
        </p:nvSpPr>
        <p:spPr bwMode="auto">
          <a:xfrm>
            <a:off x="7071814" y="3154908"/>
            <a:ext cx="1610436" cy="682388"/>
          </a:xfrm>
          <a:prstGeom prst="ellips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1"/>
            <a:tileRect/>
          </a:gra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algn="ctr"/>
            <a:r>
              <a:rPr lang="es-ES" sz="1600" b="1" dirty="0" smtClean="0">
                <a:solidFill>
                  <a:schemeClr val="tx1"/>
                </a:solidFill>
                <a:latin typeface="Arial" charset="0"/>
              </a:rPr>
              <a:t>N.G.F</a:t>
            </a:r>
          </a:p>
        </p:txBody>
      </p:sp>
      <p:sp>
        <p:nvSpPr>
          <p:cNvPr id="19" name="18 Elipse">
            <a:hlinkClick r:id="rId5" action="ppaction://hlinksldjump"/>
          </p:cNvPr>
          <p:cNvSpPr/>
          <p:nvPr/>
        </p:nvSpPr>
        <p:spPr bwMode="auto">
          <a:xfrm>
            <a:off x="7142328" y="4317242"/>
            <a:ext cx="1610436" cy="682388"/>
          </a:xfrm>
          <a:prstGeom prst="ellips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1"/>
            <a:tileRect/>
          </a:gra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algn="ctr"/>
            <a:r>
              <a:rPr lang="es-ES" sz="1600" b="1" dirty="0" smtClean="0">
                <a:solidFill>
                  <a:schemeClr val="tx1"/>
                </a:solidFill>
                <a:latin typeface="Arial" charset="0"/>
              </a:rPr>
              <a:t>N.G.F</a:t>
            </a:r>
          </a:p>
        </p:txBody>
      </p:sp>
      <p:sp>
        <p:nvSpPr>
          <p:cNvPr id="20" name="19 Elipse">
            <a:hlinkClick r:id="rId6" action="ppaction://hlinksldjump"/>
          </p:cNvPr>
          <p:cNvSpPr/>
          <p:nvPr/>
        </p:nvSpPr>
        <p:spPr bwMode="auto">
          <a:xfrm>
            <a:off x="7117308" y="5547815"/>
            <a:ext cx="1610436" cy="682388"/>
          </a:xfrm>
          <a:prstGeom prst="ellips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1"/>
            <a:tileRect/>
          </a:gra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algn="ctr"/>
            <a:r>
              <a:rPr lang="es-ES" sz="1600" b="1" dirty="0" smtClean="0">
                <a:solidFill>
                  <a:schemeClr val="tx1"/>
                </a:solidFill>
                <a:latin typeface="Arial" charset="0"/>
              </a:rPr>
              <a:t>N.G.F</a:t>
            </a:r>
          </a:p>
        </p:txBody>
      </p:sp>
      <p:sp>
        <p:nvSpPr>
          <p:cNvPr id="21" name="20 Elipse">
            <a:hlinkClick r:id="rId7" action="ppaction://hlinksldjump"/>
          </p:cNvPr>
          <p:cNvSpPr/>
          <p:nvPr/>
        </p:nvSpPr>
        <p:spPr bwMode="auto">
          <a:xfrm>
            <a:off x="7030872" y="2090382"/>
            <a:ext cx="1610436" cy="682388"/>
          </a:xfrm>
          <a:prstGeom prst="ellips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1"/>
            <a:tileRect/>
          </a:gra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chemeClr val="tx1"/>
                </a:solidFill>
                <a:effectLst/>
                <a:latin typeface="Arial" charset="0"/>
              </a:rPr>
              <a:t>N.G.F</a:t>
            </a:r>
          </a:p>
        </p:txBody>
      </p:sp>
      <p:sp>
        <p:nvSpPr>
          <p:cNvPr id="22" name="2 Marcador de contenido"/>
          <p:cNvSpPr txBox="1">
            <a:spLocks/>
          </p:cNvSpPr>
          <p:nvPr/>
        </p:nvSpPr>
        <p:spPr bwMode="auto">
          <a:xfrm>
            <a:off x="0" y="723330"/>
            <a:ext cx="698735" cy="28660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0975" marR="0" lvl="0" indent="-180975" algn="ctr" defTabSz="914400" rtl="0" eaLnBrk="0" fontAlgn="base" latinLnBrk="0" hangingPunct="0">
              <a:lnSpc>
                <a:spcPct val="100000"/>
              </a:lnSpc>
              <a:spcBef>
                <a:spcPct val="0"/>
              </a:spcBef>
              <a:spcAft>
                <a:spcPct val="40000"/>
              </a:spcAft>
              <a:buClrTx/>
              <a:buSzTx/>
              <a:tabLst/>
              <a:defRPr/>
            </a:pPr>
            <a:r>
              <a:rPr kumimoji="0" lang="es-ES" sz="1000" b="0" i="0" u="none" strike="noStrike" kern="0" cap="none" spc="0" normalizeH="0" baseline="0" noProof="0" dirty="0" smtClean="0">
                <a:ln>
                  <a:noFill/>
                </a:ln>
                <a:solidFill>
                  <a:schemeClr val="tx1"/>
                </a:solidFill>
                <a:effectLst/>
                <a:uLnTx/>
                <a:uFillTx/>
                <a:latin typeface="Calibri" pitchFamily="34" charset="0"/>
                <a:ea typeface="+mn-ea"/>
                <a:cs typeface="+mn-cs"/>
              </a:rPr>
              <a:t>(785)</a:t>
            </a:r>
          </a:p>
        </p:txBody>
      </p:sp>
      <p:sp>
        <p:nvSpPr>
          <p:cNvPr id="23" name="2 Marcador de contenido"/>
          <p:cNvSpPr txBox="1">
            <a:spLocks/>
          </p:cNvSpPr>
          <p:nvPr/>
        </p:nvSpPr>
        <p:spPr bwMode="auto">
          <a:xfrm>
            <a:off x="8445265" y="1530823"/>
            <a:ext cx="698735" cy="28660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0975" marR="0" lvl="0" indent="-180975" algn="ctr" defTabSz="914400" rtl="0" eaLnBrk="0" fontAlgn="base" latinLnBrk="0" hangingPunct="0">
              <a:lnSpc>
                <a:spcPct val="100000"/>
              </a:lnSpc>
              <a:spcBef>
                <a:spcPct val="0"/>
              </a:spcBef>
              <a:spcAft>
                <a:spcPct val="40000"/>
              </a:spcAft>
              <a:buClrTx/>
              <a:buSzTx/>
              <a:tabLst/>
              <a:defRPr/>
            </a:pPr>
            <a:r>
              <a:rPr kumimoji="0" lang="es-ES" sz="1000" b="0" i="0" u="none" strike="noStrike" kern="0" cap="none" spc="0" normalizeH="0" baseline="0" noProof="0" dirty="0" smtClean="0">
                <a:ln>
                  <a:noFill/>
                </a:ln>
                <a:solidFill>
                  <a:schemeClr val="tx1"/>
                </a:solidFill>
                <a:effectLst/>
                <a:uLnTx/>
                <a:uFillTx/>
                <a:latin typeface="Calibri" pitchFamily="34" charset="0"/>
                <a:ea typeface="+mn-ea"/>
                <a:cs typeface="+mn-cs"/>
              </a:rPr>
              <a:t>Pág. 93</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www.escuelamiguelhidalgo.com/wp-content/uploads/2010/12/valores.jpg"/>
          <p:cNvPicPr>
            <a:picLocks noChangeAspect="1" noChangeArrowheads="1"/>
          </p:cNvPicPr>
          <p:nvPr/>
        </p:nvPicPr>
        <p:blipFill>
          <a:blip r:embed="rId2" cstate="print">
            <a:duotone>
              <a:schemeClr val="bg2">
                <a:shade val="45000"/>
                <a:satMod val="135000"/>
              </a:schemeClr>
              <a:prstClr val="white"/>
            </a:duotone>
            <a:lum bright="23000" contrast="-40000"/>
          </a:blip>
          <a:srcRect/>
          <a:stretch>
            <a:fillRect/>
          </a:stretch>
        </p:blipFill>
        <p:spPr bwMode="auto">
          <a:xfrm>
            <a:off x="1129352" y="2090177"/>
            <a:ext cx="6656294" cy="4767823"/>
          </a:xfrm>
          <a:prstGeom prst="rect">
            <a:avLst/>
          </a:prstGeom>
          <a:noFill/>
          <a:effectLst>
            <a:softEdge rad="635000"/>
          </a:effectLst>
        </p:spPr>
      </p:pic>
      <p:sp>
        <p:nvSpPr>
          <p:cNvPr id="2" name="1 Título"/>
          <p:cNvSpPr>
            <a:spLocks noGrp="1"/>
          </p:cNvSpPr>
          <p:nvPr>
            <p:ph type="title"/>
          </p:nvPr>
        </p:nvSpPr>
        <p:spPr>
          <a:xfrm>
            <a:off x="452438" y="185925"/>
            <a:ext cx="3600947" cy="647700"/>
          </a:xfrm>
        </p:spPr>
        <p:txBody>
          <a:bodyPr>
            <a:noAutofit/>
          </a:bodyPr>
          <a:lstStyle/>
          <a:p>
            <a:pPr algn="just">
              <a:defRPr/>
            </a:pPr>
            <a:r>
              <a:rPr lang="es-ES" sz="4400" i="1" dirty="0" smtClean="0">
                <a:solidFill>
                  <a:schemeClr val="bg2">
                    <a:lumMod val="75000"/>
                  </a:schemeClr>
                </a:solidFill>
              </a:rPr>
              <a:t>VALORES</a:t>
            </a:r>
            <a:endParaRPr lang="es-ES" sz="4400" i="1" dirty="0">
              <a:solidFill>
                <a:schemeClr val="bg2">
                  <a:lumMod val="75000"/>
                </a:schemeClr>
              </a:solidFill>
            </a:endParaRPr>
          </a:p>
        </p:txBody>
      </p:sp>
      <p:sp>
        <p:nvSpPr>
          <p:cNvPr id="3" name="2 Marcador de contenido"/>
          <p:cNvSpPr>
            <a:spLocks noGrp="1"/>
          </p:cNvSpPr>
          <p:nvPr>
            <p:ph idx="1"/>
          </p:nvPr>
        </p:nvSpPr>
        <p:spPr>
          <a:xfrm>
            <a:off x="426349" y="835542"/>
            <a:ext cx="8403751" cy="950468"/>
          </a:xfrm>
        </p:spPr>
        <p:txBody>
          <a:bodyPr>
            <a:noAutofit/>
          </a:bodyPr>
          <a:lstStyle/>
          <a:p>
            <a:pPr algn="ctr">
              <a:buFont typeface="Wingdings" pitchFamily="2" charset="2"/>
              <a:buNone/>
              <a:defRPr/>
            </a:pPr>
            <a:r>
              <a:rPr lang="es-ES" sz="2200" dirty="0" smtClean="0">
                <a:latin typeface="Calibri" pitchFamily="34" charset="0"/>
              </a:rPr>
              <a:t>	Conducta o normas consideradas como deseables en una comunidad, cualidades de todos los seres humanos para acondicionar el mundo de nuestras vidas y poder vivirlas en cualquier lugar.</a:t>
            </a:r>
          </a:p>
        </p:txBody>
      </p:sp>
      <p:pic>
        <p:nvPicPr>
          <p:cNvPr id="9220"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Elipse">
            <a:hlinkClick r:id="rId4" action="ppaction://hlinksldjump"/>
          </p:cNvPr>
          <p:cNvSpPr/>
          <p:nvPr/>
        </p:nvSpPr>
        <p:spPr bwMode="auto">
          <a:xfrm>
            <a:off x="1446663" y="2523840"/>
            <a:ext cx="1528548" cy="981074"/>
          </a:xfrm>
          <a:prstGeom prst="ellipse">
            <a:avLst/>
          </a:prstGeom>
          <a:solidFill>
            <a:schemeClr val="bg2">
              <a:lumMod val="50000"/>
              <a:alpha val="8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36000" rIns="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0" u="none" strike="noStrike" cap="none" normalizeH="0" baseline="0" dirty="0" smtClean="0">
                <a:ln>
                  <a:noFill/>
                </a:ln>
                <a:solidFill>
                  <a:schemeClr val="bg1"/>
                </a:solidFill>
                <a:effectLst>
                  <a:outerShdw blurRad="38100" dist="38100" dir="2700000" algn="tl">
                    <a:srgbClr val="000000">
                      <a:alpha val="43137"/>
                    </a:srgbClr>
                  </a:outerShdw>
                </a:effectLst>
                <a:latin typeface="Arial" charset="0"/>
              </a:rPr>
              <a:t>Honestidad</a:t>
            </a:r>
          </a:p>
        </p:txBody>
      </p:sp>
      <p:sp>
        <p:nvSpPr>
          <p:cNvPr id="6" name="5 Elipse">
            <a:hlinkClick r:id="rId5" action="ppaction://hlinksldjump"/>
          </p:cNvPr>
          <p:cNvSpPr/>
          <p:nvPr/>
        </p:nvSpPr>
        <p:spPr bwMode="auto">
          <a:xfrm>
            <a:off x="1083292" y="5119616"/>
            <a:ext cx="1632612" cy="926342"/>
          </a:xfrm>
          <a:prstGeom prst="ellipse">
            <a:avLst/>
          </a:prstGeom>
          <a:solidFill>
            <a:schemeClr val="bg2">
              <a:lumMod val="20000"/>
              <a:lumOff val="8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36000" rIns="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s-ES" dirty="0" smtClean="0">
                <a:solidFill>
                  <a:schemeClr val="bg2">
                    <a:lumMod val="50000"/>
                  </a:schemeClr>
                </a:solidFill>
                <a:effectLst>
                  <a:outerShdw blurRad="38100" dist="38100" dir="2700000" algn="tl">
                    <a:srgbClr val="000000">
                      <a:alpha val="43137"/>
                    </a:srgbClr>
                  </a:outerShdw>
                </a:effectLst>
              </a:rPr>
              <a:t>Respeto</a:t>
            </a:r>
          </a:p>
        </p:txBody>
      </p:sp>
      <p:sp>
        <p:nvSpPr>
          <p:cNvPr id="7" name="6 Elipse">
            <a:hlinkClick r:id="rId6" action="ppaction://hlinksldjump"/>
          </p:cNvPr>
          <p:cNvSpPr/>
          <p:nvPr/>
        </p:nvSpPr>
        <p:spPr bwMode="auto">
          <a:xfrm>
            <a:off x="2811439" y="1801647"/>
            <a:ext cx="1583141" cy="914399"/>
          </a:xfrm>
          <a:prstGeom prst="ellipse">
            <a:avLst/>
          </a:prstGeom>
          <a:solidFill>
            <a:schemeClr val="bg2">
              <a:lumMod val="50000"/>
              <a:alpha val="76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36000" rIns="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0" u="none" strike="noStrike" cap="none" normalizeH="0" baseline="0" dirty="0" smtClean="0">
                <a:ln>
                  <a:noFill/>
                </a:ln>
                <a:solidFill>
                  <a:schemeClr val="bg1"/>
                </a:solidFill>
                <a:effectLst>
                  <a:outerShdw blurRad="38100" dist="38100" dir="2700000" algn="tl">
                    <a:srgbClr val="000000">
                      <a:alpha val="43137"/>
                    </a:srgbClr>
                  </a:outerShdw>
                </a:effectLst>
                <a:latin typeface="Arial" charset="0"/>
              </a:rPr>
              <a:t>Justicia</a:t>
            </a:r>
          </a:p>
        </p:txBody>
      </p:sp>
      <p:sp>
        <p:nvSpPr>
          <p:cNvPr id="8" name="7 Elipse">
            <a:hlinkClick r:id="rId7" action="ppaction://hlinksldjump"/>
          </p:cNvPr>
          <p:cNvSpPr/>
          <p:nvPr/>
        </p:nvSpPr>
        <p:spPr bwMode="auto">
          <a:xfrm>
            <a:off x="6162533" y="2822243"/>
            <a:ext cx="1507509" cy="962024"/>
          </a:xfrm>
          <a:prstGeom prst="ellipse">
            <a:avLst/>
          </a:prstGeom>
          <a:solidFill>
            <a:schemeClr val="bg2">
              <a:lumMod val="75000"/>
              <a:alpha val="81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36000" rIns="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0" u="none" strike="noStrike" cap="none" normalizeH="0" baseline="0" dirty="0" smtClean="0">
                <a:ln>
                  <a:noFill/>
                </a:ln>
                <a:solidFill>
                  <a:schemeClr val="bg1"/>
                </a:solidFill>
                <a:effectLst>
                  <a:outerShdw blurRad="38100" dist="38100" dir="2700000" algn="tl">
                    <a:srgbClr val="000000">
                      <a:alpha val="43137"/>
                    </a:srgbClr>
                  </a:outerShdw>
                </a:effectLst>
                <a:latin typeface="Arial" charset="0"/>
              </a:rPr>
              <a:t>Puntualidad</a:t>
            </a:r>
          </a:p>
        </p:txBody>
      </p:sp>
      <p:sp>
        <p:nvSpPr>
          <p:cNvPr id="9" name="8 Elipse">
            <a:hlinkClick r:id="rId8" action="ppaction://hlinksldjump"/>
          </p:cNvPr>
          <p:cNvSpPr/>
          <p:nvPr/>
        </p:nvSpPr>
        <p:spPr bwMode="auto">
          <a:xfrm>
            <a:off x="4776716" y="1842448"/>
            <a:ext cx="1733266" cy="928900"/>
          </a:xfrm>
          <a:prstGeom prst="ellipse">
            <a:avLst/>
          </a:prstGeom>
          <a:solidFill>
            <a:schemeClr val="bg2">
              <a:lumMod val="7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36000" rIns="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0" u="none" strike="noStrike" cap="none" normalizeH="0" baseline="0" dirty="0" smtClean="0">
                <a:ln>
                  <a:noFill/>
                </a:ln>
                <a:solidFill>
                  <a:schemeClr val="bg1"/>
                </a:solidFill>
                <a:effectLst>
                  <a:outerShdw blurRad="38100" dist="38100" dir="2700000" algn="tl">
                    <a:srgbClr val="000000">
                      <a:alpha val="43137"/>
                    </a:srgbClr>
                  </a:outerShdw>
                </a:effectLst>
                <a:latin typeface="Arial" charset="0"/>
              </a:rPr>
              <a:t>Responsabilidad</a:t>
            </a:r>
          </a:p>
        </p:txBody>
      </p:sp>
      <p:sp>
        <p:nvSpPr>
          <p:cNvPr id="10" name="9 Elipse">
            <a:hlinkClick r:id="rId9" action="ppaction://hlinksldjump"/>
          </p:cNvPr>
          <p:cNvSpPr/>
          <p:nvPr/>
        </p:nvSpPr>
        <p:spPr bwMode="auto">
          <a:xfrm>
            <a:off x="721199" y="3778581"/>
            <a:ext cx="1626216" cy="981075"/>
          </a:xfrm>
          <a:prstGeom prst="ellipse">
            <a:avLst/>
          </a:prstGeom>
          <a:solidFill>
            <a:schemeClr val="bg2">
              <a:lumMod val="20000"/>
              <a:lumOff val="80000"/>
              <a:alpha val="81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36000" rIns="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0" u="none" strike="noStrike" cap="none" normalizeH="0" baseline="0" dirty="0" smtClean="0">
                <a:ln>
                  <a:noFill/>
                </a:ln>
                <a:solidFill>
                  <a:schemeClr val="bg2">
                    <a:lumMod val="50000"/>
                  </a:schemeClr>
                </a:solidFill>
                <a:effectLst>
                  <a:outerShdw blurRad="38100" dist="38100" dir="2700000" algn="tl">
                    <a:srgbClr val="000000">
                      <a:alpha val="43137"/>
                    </a:srgbClr>
                  </a:outerShdw>
                </a:effectLst>
                <a:latin typeface="Arial" charset="0"/>
              </a:rPr>
              <a:t>Compromiso</a:t>
            </a:r>
          </a:p>
        </p:txBody>
      </p:sp>
      <p:sp>
        <p:nvSpPr>
          <p:cNvPr id="11" name="10 Elipse">
            <a:hlinkClick r:id="rId10" action="ppaction://hlinksldjump"/>
          </p:cNvPr>
          <p:cNvSpPr/>
          <p:nvPr/>
        </p:nvSpPr>
        <p:spPr bwMode="auto">
          <a:xfrm>
            <a:off x="2470244" y="5909481"/>
            <a:ext cx="1569494" cy="948519"/>
          </a:xfrm>
          <a:prstGeom prst="ellipse">
            <a:avLst/>
          </a:prstGeom>
          <a:solidFill>
            <a:schemeClr val="bg2">
              <a:lumMod val="40000"/>
              <a:lumOff val="60000"/>
              <a:alpha val="73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36000" rIns="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0" u="none" strike="noStrike" cap="none" normalizeH="0" baseline="0" dirty="0" smtClean="0">
                <a:ln>
                  <a:noFill/>
                </a:ln>
                <a:solidFill>
                  <a:schemeClr val="bg2">
                    <a:lumMod val="50000"/>
                  </a:schemeClr>
                </a:solidFill>
                <a:effectLst>
                  <a:outerShdw blurRad="38100" dist="38100" dir="2700000" algn="tl">
                    <a:srgbClr val="000000">
                      <a:alpha val="43137"/>
                    </a:srgbClr>
                  </a:outerShdw>
                </a:effectLst>
                <a:latin typeface="Arial" charset="0"/>
              </a:rPr>
              <a:t>Rectitud</a:t>
            </a:r>
          </a:p>
        </p:txBody>
      </p:sp>
      <p:sp>
        <p:nvSpPr>
          <p:cNvPr id="12" name="11 Elipse">
            <a:hlinkClick r:id="rId11" action="ppaction://hlinksldjump"/>
          </p:cNvPr>
          <p:cNvSpPr/>
          <p:nvPr/>
        </p:nvSpPr>
        <p:spPr bwMode="auto">
          <a:xfrm>
            <a:off x="4612943" y="5813946"/>
            <a:ext cx="1542197" cy="1044053"/>
          </a:xfrm>
          <a:prstGeom prst="ellipse">
            <a:avLst/>
          </a:prstGeom>
          <a:solidFill>
            <a:schemeClr val="bg2">
              <a:lumMod val="40000"/>
              <a:lumOff val="6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36000" rIns="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0" u="none" strike="noStrike" cap="none" normalizeH="0" baseline="0" dirty="0" smtClean="0">
                <a:ln>
                  <a:noFill/>
                </a:ln>
                <a:solidFill>
                  <a:schemeClr val="bg2">
                    <a:lumMod val="50000"/>
                  </a:schemeClr>
                </a:solidFill>
                <a:effectLst>
                  <a:outerShdw blurRad="38100" dist="38100" dir="2700000" algn="tl">
                    <a:srgbClr val="000000">
                      <a:alpha val="43137"/>
                    </a:srgbClr>
                  </a:outerShdw>
                </a:effectLst>
                <a:latin typeface="Arial" charset="0"/>
              </a:rPr>
              <a:t>Tolerancia</a:t>
            </a:r>
          </a:p>
        </p:txBody>
      </p:sp>
      <p:sp>
        <p:nvSpPr>
          <p:cNvPr id="13" name="12 Elipse">
            <a:hlinkClick r:id="rId12" action="ppaction://hlinksldjump"/>
          </p:cNvPr>
          <p:cNvSpPr/>
          <p:nvPr/>
        </p:nvSpPr>
        <p:spPr bwMode="auto">
          <a:xfrm>
            <a:off x="6645749" y="4030355"/>
            <a:ext cx="1529259" cy="914399"/>
          </a:xfrm>
          <a:prstGeom prst="ellipse">
            <a:avLst/>
          </a:prstGeom>
          <a:solidFill>
            <a:schemeClr val="bg2">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36000" rIns="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0" u="none" strike="noStrike" cap="none" normalizeH="0" baseline="0" dirty="0" smtClean="0">
                <a:ln>
                  <a:noFill/>
                </a:ln>
                <a:solidFill>
                  <a:schemeClr val="bg2">
                    <a:lumMod val="50000"/>
                  </a:schemeClr>
                </a:solidFill>
                <a:effectLst>
                  <a:outerShdw blurRad="38100" dist="38100" dir="2700000" algn="tl">
                    <a:srgbClr val="000000">
                      <a:alpha val="43137"/>
                    </a:srgbClr>
                  </a:outerShdw>
                </a:effectLst>
                <a:latin typeface="Arial" charset="0"/>
              </a:rPr>
              <a:t>Probidad</a:t>
            </a:r>
          </a:p>
        </p:txBody>
      </p:sp>
      <p:sp>
        <p:nvSpPr>
          <p:cNvPr id="15" name="14 Elipse"/>
          <p:cNvSpPr/>
          <p:nvPr/>
        </p:nvSpPr>
        <p:spPr bwMode="auto">
          <a:xfrm>
            <a:off x="2612267" y="3684896"/>
            <a:ext cx="3774886" cy="1241946"/>
          </a:xfrm>
          <a:prstGeom prst="ellipse">
            <a:avLst/>
          </a:prstGeom>
          <a:solidFill>
            <a:schemeClr val="bg2"/>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1800" b="1" i="0" u="none" strike="noStrike" cap="none" normalizeH="0" baseline="0" dirty="0" smtClean="0">
                <a:ln>
                  <a:noFill/>
                </a:ln>
                <a:solidFill>
                  <a:schemeClr val="bg2">
                    <a:lumMod val="50000"/>
                  </a:schemeClr>
                </a:solidFill>
                <a:effectLst>
                  <a:outerShdw blurRad="38100" dist="38100" dir="2700000" algn="tl">
                    <a:srgbClr val="000000">
                      <a:alpha val="43137"/>
                    </a:srgbClr>
                  </a:outerShdw>
                </a:effectLst>
                <a:latin typeface="Arial" charset="0"/>
              </a:rPr>
              <a:t>GOBERNACIÓN</a:t>
            </a:r>
            <a:r>
              <a:rPr kumimoji="0" lang="es-ES" sz="1800" b="1" i="0" u="none" strike="noStrike" cap="none" normalizeH="0" dirty="0" smtClean="0">
                <a:ln>
                  <a:noFill/>
                </a:ln>
                <a:solidFill>
                  <a:schemeClr val="bg2">
                    <a:lumMod val="50000"/>
                  </a:schemeClr>
                </a:solidFill>
                <a:effectLst>
                  <a:outerShdw blurRad="38100" dist="38100" dir="2700000" algn="tl">
                    <a:srgbClr val="000000">
                      <a:alpha val="43137"/>
                    </a:srgbClr>
                  </a:outerShdw>
                </a:effectLst>
                <a:latin typeface="Arial" charset="0"/>
              </a:rPr>
              <a:t> DE SANTANDER</a:t>
            </a:r>
            <a:endParaRPr kumimoji="0" lang="es-ES" sz="1800" b="1" i="0" u="none" strike="noStrike" cap="none" normalizeH="0" baseline="0" dirty="0" smtClean="0">
              <a:ln>
                <a:noFill/>
              </a:ln>
              <a:solidFill>
                <a:schemeClr val="bg2">
                  <a:lumMod val="50000"/>
                </a:schemeClr>
              </a:solidFill>
              <a:effectLst>
                <a:outerShdw blurRad="38100" dist="38100" dir="2700000" algn="tl">
                  <a:srgbClr val="000000">
                    <a:alpha val="43137"/>
                  </a:srgbClr>
                </a:outerShdw>
              </a:effectLst>
              <a:latin typeface="Arial" charset="0"/>
            </a:endParaRPr>
          </a:p>
        </p:txBody>
      </p:sp>
      <p:sp>
        <p:nvSpPr>
          <p:cNvPr id="16" name="15 Elipse">
            <a:hlinkClick r:id="rId13" action="ppaction://hlinksldjump"/>
          </p:cNvPr>
          <p:cNvSpPr/>
          <p:nvPr/>
        </p:nvSpPr>
        <p:spPr bwMode="auto">
          <a:xfrm>
            <a:off x="6092873" y="5280262"/>
            <a:ext cx="1549873" cy="914399"/>
          </a:xfrm>
          <a:prstGeom prst="ellipse">
            <a:avLst/>
          </a:prstGeom>
          <a:solidFill>
            <a:schemeClr val="bg2">
              <a:lumMod val="60000"/>
              <a:lumOff val="40000"/>
              <a:alpha val="7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0" tIns="36000" rIns="0" bIns="360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000" i="0" u="none" strike="noStrike" cap="none" normalizeH="0" baseline="0" dirty="0" smtClean="0">
                <a:ln>
                  <a:noFill/>
                </a:ln>
                <a:solidFill>
                  <a:schemeClr val="bg2">
                    <a:lumMod val="50000"/>
                  </a:schemeClr>
                </a:solidFill>
                <a:effectLst>
                  <a:outerShdw blurRad="38100" dist="38100" dir="2700000" algn="tl">
                    <a:srgbClr val="000000">
                      <a:alpha val="43137"/>
                    </a:srgbClr>
                  </a:outerShdw>
                </a:effectLst>
                <a:latin typeface="Arial" charset="0"/>
              </a:rPr>
              <a:t>Autoestima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ttp://farm4.static.flickr.com/3657/3482461710_fecd754fcb.jpg"/>
          <p:cNvPicPr>
            <a:picLocks noChangeAspect="1" noChangeArrowheads="1"/>
          </p:cNvPicPr>
          <p:nvPr/>
        </p:nvPicPr>
        <p:blipFill>
          <a:blip r:embed="rId2" cstate="print">
            <a:lum bright="43000" contrast="-53000"/>
          </a:blip>
          <a:srcRect r="20889"/>
          <a:stretch>
            <a:fillRect/>
          </a:stretch>
        </p:blipFill>
        <p:spPr bwMode="auto">
          <a:xfrm>
            <a:off x="1448641" y="337559"/>
            <a:ext cx="6474543" cy="6138084"/>
          </a:xfrm>
          <a:prstGeom prst="rect">
            <a:avLst/>
          </a:prstGeom>
          <a:noFill/>
          <a:effectLst>
            <a:softEdge rad="635000"/>
          </a:effectLst>
        </p:spPr>
      </p:pic>
      <p:sp>
        <p:nvSpPr>
          <p:cNvPr id="3" name="2 Marcador de contenido"/>
          <p:cNvSpPr>
            <a:spLocks noGrp="1"/>
          </p:cNvSpPr>
          <p:nvPr>
            <p:ph idx="1"/>
          </p:nvPr>
        </p:nvSpPr>
        <p:spPr>
          <a:xfrm>
            <a:off x="266699" y="518615"/>
            <a:ext cx="5343525" cy="2738935"/>
          </a:xfrm>
        </p:spPr>
        <p:txBody>
          <a:bodyPr>
            <a:noAutofit/>
          </a:bodyPr>
          <a:lstStyle/>
          <a:p>
            <a:pPr>
              <a:buNone/>
              <a:defRPr/>
            </a:pPr>
            <a:r>
              <a:rPr lang="es-ES" sz="1900" b="1" dirty="0" smtClean="0">
                <a:latin typeface="Calibri" pitchFamily="34" charset="0"/>
              </a:rPr>
              <a:t>	</a:t>
            </a:r>
            <a:r>
              <a:rPr lang="es-ES" b="1" dirty="0" smtClean="0">
                <a:latin typeface="Calibri" pitchFamily="34" charset="0"/>
              </a:rPr>
              <a:t>MISIÓN </a:t>
            </a:r>
          </a:p>
          <a:p>
            <a:pPr algn="just">
              <a:buNone/>
              <a:defRPr/>
            </a:pPr>
            <a:r>
              <a:rPr lang="es-ES" sz="1900" dirty="0" smtClean="0">
                <a:latin typeface="Calibri" pitchFamily="34" charset="0"/>
              </a:rPr>
              <a:t>	“El Departamento de Santander es un organismo de dirección, planificación y promoción del desarrollo económico, social y ambiental que cumple funciones de intermediación y coordinación entre el  Gobierno Nacional y los municipios de Santander, así como de apoyo, complementariedad y subsidiariedad a la gestión local”.</a:t>
            </a:r>
          </a:p>
        </p:txBody>
      </p:sp>
      <p:pic>
        <p:nvPicPr>
          <p:cNvPr id="9220"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2 Marcador de contenido"/>
          <p:cNvSpPr txBox="1">
            <a:spLocks/>
          </p:cNvSpPr>
          <p:nvPr/>
        </p:nvSpPr>
        <p:spPr bwMode="auto">
          <a:xfrm>
            <a:off x="3111690" y="3398294"/>
            <a:ext cx="5373807" cy="2497540"/>
          </a:xfrm>
          <a:prstGeom prst="rect">
            <a:avLst/>
          </a:prstGeom>
          <a:noFill/>
          <a:ln w="9525">
            <a:noFill/>
            <a:miter lim="800000"/>
            <a:headEnd/>
            <a:tailEnd/>
          </a:ln>
        </p:spPr>
        <p:txBody>
          <a:bodyPr vert="horz" wrap="square" lIns="0" tIns="0" rIns="0" bIns="0" numCol="1" anchor="t" anchorCtr="0" compatLnSpc="1">
            <a:prstTxWarp prst="textNoShape">
              <a:avLst/>
            </a:prstTxWarp>
            <a:noAutofit/>
          </a:bodyPr>
          <a:lstStyle/>
          <a:p>
            <a:pPr marL="180975" lvl="0" indent="-180975" algn="just" eaLnBrk="0" hangingPunct="0">
              <a:spcAft>
                <a:spcPct val="40000"/>
              </a:spcAft>
              <a:defRPr/>
            </a:pPr>
            <a:r>
              <a:rPr lang="es-ES" sz="1900" b="1" dirty="0" smtClean="0">
                <a:latin typeface="Calibri" pitchFamily="34" charset="0"/>
              </a:rPr>
              <a:t>	</a:t>
            </a:r>
            <a:r>
              <a:rPr lang="es-ES" b="1" dirty="0" smtClean="0">
                <a:latin typeface="Calibri" pitchFamily="34" charset="0"/>
              </a:rPr>
              <a:t>VISIÓN</a:t>
            </a:r>
            <a:endParaRPr lang="es-ES" sz="1900" b="1" dirty="0" smtClean="0">
              <a:latin typeface="Calibri" pitchFamily="34" charset="0"/>
            </a:endParaRPr>
          </a:p>
          <a:p>
            <a:pPr marL="180975" lvl="0" indent="-180975" algn="just" eaLnBrk="0" hangingPunct="0">
              <a:spcAft>
                <a:spcPct val="40000"/>
              </a:spcAft>
              <a:defRPr/>
            </a:pPr>
            <a:r>
              <a:rPr lang="es-ES" sz="1900" dirty="0" smtClean="0">
                <a:latin typeface="Calibri" pitchFamily="34" charset="0"/>
              </a:rPr>
              <a:t>	“Ejercerá un liderazgo ágil y eficiente, para orientar los esfuerzos de los Sectores Público y Privado en los ámbitos Nacional e Internacional, hacia la construcción al 2015 de un Santander innovador, competitivo y comprometido con la convivencia pacífica y el desarrollo Social, Equitativo y Sostenible.</a:t>
            </a:r>
            <a:endParaRPr kumimoji="0" lang="es-ES" sz="1900" b="0" i="0" u="none" strike="noStrike" kern="0" cap="none" spc="0" normalizeH="0" baseline="0" noProof="0" dirty="0" smtClean="0">
              <a:ln>
                <a:noFill/>
              </a:ln>
              <a:solidFill>
                <a:schemeClr val="tx1"/>
              </a:solidFill>
              <a:effectLst/>
              <a:uLnTx/>
              <a:uFillTx/>
              <a:latin typeface="Calibri" pitchFamily="34" charset="0"/>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03411" y="0"/>
            <a:ext cx="8288431" cy="699247"/>
          </a:xfrm>
        </p:spPr>
        <p:txBody>
          <a:bodyPr>
            <a:noAutofit/>
          </a:bodyPr>
          <a:lstStyle/>
          <a:p>
            <a:pPr algn="ctr">
              <a:defRPr/>
            </a:pPr>
            <a:r>
              <a:rPr lang="es-ES" sz="5400" i="1" dirty="0" smtClean="0">
                <a:solidFill>
                  <a:schemeClr val="bg2">
                    <a:lumMod val="75000"/>
                  </a:schemeClr>
                </a:solidFill>
                <a:latin typeface="Calibri" pitchFamily="34" charset="0"/>
              </a:rPr>
              <a:t>PRINCIPIOS</a:t>
            </a:r>
            <a:endParaRPr lang="es-ES" sz="5400" i="1" dirty="0">
              <a:solidFill>
                <a:schemeClr val="bg2">
                  <a:lumMod val="75000"/>
                </a:schemeClr>
              </a:solidFill>
              <a:latin typeface="Calibri" pitchFamily="34" charset="0"/>
            </a:endParaRPr>
          </a:p>
        </p:txBody>
      </p:sp>
      <p:pic>
        <p:nvPicPr>
          <p:cNvPr id="9220"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Terminador">
            <a:hlinkClick r:id="rId3" action="ppaction://hlinksldjump"/>
          </p:cNvPr>
          <p:cNvSpPr/>
          <p:nvPr/>
        </p:nvSpPr>
        <p:spPr bwMode="auto">
          <a:xfrm>
            <a:off x="215153" y="806824"/>
            <a:ext cx="3563471" cy="699247"/>
          </a:xfrm>
          <a:prstGeom prst="flowChartTerminator">
            <a:avLst/>
          </a:prstGeom>
          <a:solidFill>
            <a:srgbClr val="001E36">
              <a:alpha val="27843"/>
            </a:srgb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lang="es-ES" sz="1400" b="1" dirty="0" smtClean="0">
                <a:solidFill>
                  <a:srgbClr val="0A0C4E"/>
                </a:solidFill>
              </a:rPr>
              <a:t>PREVALENCÍA DEL INTERÉS SOCIAL</a:t>
            </a:r>
            <a:endParaRPr kumimoji="0" lang="es-ES" sz="1400" b="1" i="0" u="none" strike="noStrike" cap="none" normalizeH="0" baseline="0" dirty="0" smtClean="0">
              <a:ln>
                <a:noFill/>
              </a:ln>
              <a:solidFill>
                <a:srgbClr val="0A0C4E"/>
              </a:solidFill>
              <a:effectLst/>
              <a:latin typeface="Arial" charset="0"/>
            </a:endParaRPr>
          </a:p>
        </p:txBody>
      </p:sp>
      <p:sp>
        <p:nvSpPr>
          <p:cNvPr id="6" name="5 Terminador">
            <a:hlinkClick r:id="rId4" action="ppaction://hlinksldjump"/>
          </p:cNvPr>
          <p:cNvSpPr/>
          <p:nvPr/>
        </p:nvSpPr>
        <p:spPr bwMode="auto">
          <a:xfrm>
            <a:off x="5191686" y="793935"/>
            <a:ext cx="3535455" cy="671794"/>
          </a:xfrm>
          <a:prstGeom prst="flowChartTerminator">
            <a:avLst/>
          </a:prstGeom>
          <a:solidFill>
            <a:srgbClr val="001E36">
              <a:alpha val="28000"/>
            </a:srgb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lang="es-ES" sz="1400" b="1" dirty="0" smtClean="0">
                <a:solidFill>
                  <a:srgbClr val="0A0C4E"/>
                </a:solidFill>
              </a:rPr>
              <a:t>GOBIERNO CON DIGNIDAD Y RESPETO </a:t>
            </a:r>
          </a:p>
          <a:p>
            <a:pPr algn="ctr"/>
            <a:r>
              <a:rPr lang="es-ES" sz="1400" b="1" dirty="0" smtClean="0">
                <a:solidFill>
                  <a:srgbClr val="0A0C4E"/>
                </a:solidFill>
              </a:rPr>
              <a:t>POR LOS CIUDADANOS</a:t>
            </a:r>
            <a:endParaRPr kumimoji="0" lang="es-ES" sz="1400" b="1" i="0" u="none" strike="noStrike" cap="none" normalizeH="0" baseline="0" dirty="0" smtClean="0">
              <a:ln>
                <a:noFill/>
              </a:ln>
              <a:solidFill>
                <a:srgbClr val="0A0C4E"/>
              </a:solidFill>
              <a:effectLst/>
              <a:latin typeface="Arial" charset="0"/>
            </a:endParaRPr>
          </a:p>
        </p:txBody>
      </p:sp>
      <p:sp>
        <p:nvSpPr>
          <p:cNvPr id="7" name="6 Terminador">
            <a:hlinkClick r:id="rId5" action="ppaction://hlinksldjump"/>
          </p:cNvPr>
          <p:cNvSpPr/>
          <p:nvPr/>
        </p:nvSpPr>
        <p:spPr bwMode="auto">
          <a:xfrm>
            <a:off x="215153" y="1577788"/>
            <a:ext cx="3576918" cy="654424"/>
          </a:xfrm>
          <a:prstGeom prst="flowChartTerminator">
            <a:avLst/>
          </a:prstGeom>
          <a:solidFill>
            <a:schemeClr val="bg2">
              <a:lumMod val="50000"/>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smtClean="0">
                <a:ln>
                  <a:noFill/>
                </a:ln>
                <a:solidFill>
                  <a:srgbClr val="0A0C4E"/>
                </a:solidFill>
                <a:effectLst/>
                <a:latin typeface="Arial" charset="0"/>
              </a:rPr>
              <a:t>UN GOBIERNO</a:t>
            </a:r>
            <a:r>
              <a:rPr kumimoji="0" lang="es-ES" sz="1400" b="1" i="0" u="none" strike="noStrike" cap="none" normalizeH="0" dirty="0" smtClean="0">
                <a:ln>
                  <a:noFill/>
                </a:ln>
                <a:solidFill>
                  <a:srgbClr val="0A0C4E"/>
                </a:solidFill>
                <a:effectLst/>
                <a:latin typeface="Arial" charset="0"/>
              </a:rPr>
              <a:t> RESPONSABLE</a:t>
            </a:r>
            <a:endParaRPr kumimoji="0" lang="es-ES" sz="1400" b="1" i="0" u="none" strike="noStrike" cap="none" normalizeH="0" baseline="0" dirty="0" smtClean="0">
              <a:ln>
                <a:noFill/>
              </a:ln>
              <a:solidFill>
                <a:srgbClr val="0A0C4E"/>
              </a:solidFill>
              <a:effectLst/>
              <a:latin typeface="Arial" charset="0"/>
            </a:endParaRPr>
          </a:p>
        </p:txBody>
      </p:sp>
      <p:sp>
        <p:nvSpPr>
          <p:cNvPr id="8" name="7 Terminador">
            <a:hlinkClick r:id="rId6" action="ppaction://hlinksldjump"/>
          </p:cNvPr>
          <p:cNvSpPr/>
          <p:nvPr/>
        </p:nvSpPr>
        <p:spPr bwMode="auto">
          <a:xfrm>
            <a:off x="5209055" y="1562099"/>
            <a:ext cx="3531533" cy="710453"/>
          </a:xfrm>
          <a:prstGeom prst="flowChartTerminator">
            <a:avLst/>
          </a:prstGeom>
          <a:solidFill>
            <a:schemeClr val="bg2">
              <a:lumMod val="50000"/>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lang="es-ES" sz="1400" b="1" dirty="0" smtClean="0">
                <a:solidFill>
                  <a:srgbClr val="0A0C4E"/>
                </a:solidFill>
              </a:rPr>
              <a:t>GOBIERNO EFICIENTE CON RENDICIÓN </a:t>
            </a:r>
          </a:p>
          <a:p>
            <a:pPr algn="ctr"/>
            <a:r>
              <a:rPr lang="es-ES" sz="1400" b="1" dirty="0" smtClean="0">
                <a:solidFill>
                  <a:srgbClr val="0A0C4E"/>
                </a:solidFill>
              </a:rPr>
              <a:t>DE CUENTAS A LA CIUDADANÍA</a:t>
            </a:r>
          </a:p>
        </p:txBody>
      </p:sp>
      <p:sp>
        <p:nvSpPr>
          <p:cNvPr id="9" name="8 Terminador">
            <a:hlinkClick r:id="" action="ppaction://noaction"/>
          </p:cNvPr>
          <p:cNvSpPr/>
          <p:nvPr/>
        </p:nvSpPr>
        <p:spPr bwMode="auto">
          <a:xfrm>
            <a:off x="215153" y="2333624"/>
            <a:ext cx="3671048" cy="691964"/>
          </a:xfrm>
          <a:prstGeom prst="flowChartTerminator">
            <a:avLst/>
          </a:prstGeom>
          <a:solidFill>
            <a:schemeClr val="bg2">
              <a:lumMod val="75000"/>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lang="es-ES" sz="1400" b="1" dirty="0" smtClean="0">
                <a:solidFill>
                  <a:srgbClr val="0A0C4E"/>
                </a:solidFill>
              </a:rPr>
              <a:t>CONCORDIA CIUDADANA, SEGURIDAD, </a:t>
            </a:r>
          </a:p>
          <a:p>
            <a:pPr algn="ctr"/>
            <a:r>
              <a:rPr lang="es-ES" sz="1400" b="1" dirty="0" smtClean="0">
                <a:solidFill>
                  <a:srgbClr val="0A0C4E"/>
                </a:solidFill>
              </a:rPr>
              <a:t>CONVIVENCIA Y DERECHOS HUMANOS</a:t>
            </a:r>
            <a:endParaRPr kumimoji="0" lang="es-ES" sz="1400" b="1" i="0" u="none" strike="noStrike" cap="none" normalizeH="0" baseline="0" dirty="0" smtClean="0">
              <a:ln>
                <a:noFill/>
              </a:ln>
              <a:solidFill>
                <a:srgbClr val="0A0C4E"/>
              </a:solidFill>
              <a:effectLst/>
              <a:latin typeface="Arial" charset="0"/>
            </a:endParaRPr>
          </a:p>
        </p:txBody>
      </p:sp>
      <p:sp>
        <p:nvSpPr>
          <p:cNvPr id="10" name="9 Terminador">
            <a:hlinkClick r:id="rId7" action="ppaction://hlinksldjump"/>
          </p:cNvPr>
          <p:cNvSpPr/>
          <p:nvPr/>
        </p:nvSpPr>
        <p:spPr bwMode="auto">
          <a:xfrm>
            <a:off x="255494" y="3119718"/>
            <a:ext cx="3563471" cy="712694"/>
          </a:xfrm>
          <a:prstGeom prst="flowChartTerminator">
            <a:avLst/>
          </a:prstGeom>
          <a:solidFill>
            <a:schemeClr val="bg2">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lang="es-ES" sz="1400" b="1" dirty="0" smtClean="0">
                <a:solidFill>
                  <a:schemeClr val="bg2">
                    <a:lumMod val="75000"/>
                  </a:schemeClr>
                </a:solidFill>
              </a:rPr>
              <a:t>ALIANZA DEL SECTOR PÚBLICO </a:t>
            </a:r>
          </a:p>
          <a:p>
            <a:pPr algn="ctr"/>
            <a:r>
              <a:rPr lang="es-ES" sz="1400" b="1" dirty="0" smtClean="0">
                <a:solidFill>
                  <a:schemeClr val="bg2">
                    <a:lumMod val="75000"/>
                  </a:schemeClr>
                </a:solidFill>
              </a:rPr>
              <a:t>CON EL SECTOR PRIVADO</a:t>
            </a:r>
            <a:endParaRPr kumimoji="0" lang="es-ES" sz="1400" b="1" i="0" u="none" strike="noStrike" cap="none" normalizeH="0" baseline="0" dirty="0" smtClean="0">
              <a:ln>
                <a:noFill/>
              </a:ln>
              <a:solidFill>
                <a:schemeClr val="bg2">
                  <a:lumMod val="75000"/>
                </a:schemeClr>
              </a:solidFill>
              <a:effectLst/>
              <a:latin typeface="Arial" charset="0"/>
            </a:endParaRPr>
          </a:p>
        </p:txBody>
      </p:sp>
      <p:sp>
        <p:nvSpPr>
          <p:cNvPr id="11" name="10 Terminador">
            <a:hlinkClick r:id="" action="ppaction://noaction"/>
          </p:cNvPr>
          <p:cNvSpPr/>
          <p:nvPr/>
        </p:nvSpPr>
        <p:spPr bwMode="auto">
          <a:xfrm>
            <a:off x="5294220" y="3230095"/>
            <a:ext cx="3473262" cy="723341"/>
          </a:xfrm>
          <a:prstGeom prst="flowChartTerminator">
            <a:avLst/>
          </a:prstGeom>
          <a:solidFill>
            <a:schemeClr val="bg2">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lang="es-ES" sz="1400" b="1" dirty="0" smtClean="0">
                <a:solidFill>
                  <a:schemeClr val="bg2">
                    <a:lumMod val="75000"/>
                  </a:schemeClr>
                </a:solidFill>
              </a:rPr>
              <a:t>FISCALIZACIÓN, VEEDURÍAS, </a:t>
            </a:r>
          </a:p>
          <a:p>
            <a:pPr algn="ctr"/>
            <a:r>
              <a:rPr lang="es-ES" sz="1400" b="1" dirty="0" smtClean="0">
                <a:solidFill>
                  <a:schemeClr val="bg2">
                    <a:lumMod val="75000"/>
                  </a:schemeClr>
                </a:solidFill>
              </a:rPr>
              <a:t>CONTROL POLÍTICO Y OPOSICIÓN</a:t>
            </a:r>
            <a:endParaRPr kumimoji="0" lang="es-ES" sz="1400" b="1" i="0" u="none" strike="noStrike" cap="none" normalizeH="0" baseline="0" dirty="0" smtClean="0">
              <a:ln>
                <a:noFill/>
              </a:ln>
              <a:solidFill>
                <a:schemeClr val="bg2">
                  <a:lumMod val="75000"/>
                </a:schemeClr>
              </a:solidFill>
              <a:effectLst/>
              <a:latin typeface="Arial" charset="0"/>
            </a:endParaRPr>
          </a:p>
        </p:txBody>
      </p:sp>
      <p:sp>
        <p:nvSpPr>
          <p:cNvPr id="12" name="11 Terminador">
            <a:hlinkClick r:id="rId8" action="ppaction://hlinksldjump"/>
          </p:cNvPr>
          <p:cNvSpPr/>
          <p:nvPr/>
        </p:nvSpPr>
        <p:spPr bwMode="auto">
          <a:xfrm>
            <a:off x="251572" y="3939988"/>
            <a:ext cx="3621181" cy="739588"/>
          </a:xfrm>
          <a:prstGeom prst="flowChartTerminator">
            <a:avLst/>
          </a:prstGeom>
          <a:solidFill>
            <a:schemeClr val="bg2">
              <a:lumMod val="60000"/>
              <a:lumOff val="40000"/>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lang="es-ES" sz="1400" b="1" dirty="0" smtClean="0">
                <a:solidFill>
                  <a:schemeClr val="bg2">
                    <a:lumMod val="75000"/>
                  </a:schemeClr>
                </a:solidFill>
              </a:rPr>
              <a:t>SISTEMA DE VALORES</a:t>
            </a:r>
          </a:p>
          <a:p>
            <a:pPr algn="ctr"/>
            <a:r>
              <a:rPr lang="es-ES" sz="1400" b="1" dirty="0" smtClean="0">
                <a:solidFill>
                  <a:schemeClr val="bg2">
                    <a:lumMod val="75000"/>
                  </a:schemeClr>
                </a:solidFill>
              </a:rPr>
              <a:t> SANTANDEREANOS</a:t>
            </a:r>
            <a:endParaRPr kumimoji="0" lang="es-ES" sz="1400" b="1" i="0" u="none" strike="noStrike" cap="none" normalizeH="0" baseline="0" dirty="0" smtClean="0">
              <a:ln>
                <a:noFill/>
              </a:ln>
              <a:solidFill>
                <a:schemeClr val="bg2">
                  <a:lumMod val="75000"/>
                </a:schemeClr>
              </a:solidFill>
              <a:effectLst/>
              <a:latin typeface="Arial" charset="0"/>
            </a:endParaRPr>
          </a:p>
        </p:txBody>
      </p:sp>
      <p:sp>
        <p:nvSpPr>
          <p:cNvPr id="13" name="12 Terminador">
            <a:hlinkClick r:id="rId9" action="ppaction://hlinksldjump"/>
          </p:cNvPr>
          <p:cNvSpPr/>
          <p:nvPr/>
        </p:nvSpPr>
        <p:spPr bwMode="auto">
          <a:xfrm>
            <a:off x="5203410" y="2393577"/>
            <a:ext cx="3496236" cy="726141"/>
          </a:xfrm>
          <a:prstGeom prst="flowChartTerminator">
            <a:avLst/>
          </a:prstGeom>
          <a:solidFill>
            <a:schemeClr val="bg2">
              <a:lumMod val="75000"/>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lang="es-ES" sz="1400" b="1" dirty="0" smtClean="0">
                <a:solidFill>
                  <a:srgbClr val="0A0C4E"/>
                </a:solidFill>
              </a:rPr>
              <a:t>ESTRATEGIA DEL DESARROLLO </a:t>
            </a:r>
          </a:p>
          <a:p>
            <a:pPr algn="ctr"/>
            <a:r>
              <a:rPr lang="es-ES" sz="1400" b="1" dirty="0" smtClean="0">
                <a:solidFill>
                  <a:srgbClr val="0A0C4E"/>
                </a:solidFill>
              </a:rPr>
              <a:t>PARA SANTANDER</a:t>
            </a:r>
          </a:p>
        </p:txBody>
      </p:sp>
      <p:sp>
        <p:nvSpPr>
          <p:cNvPr id="14" name="13 Terminador">
            <a:hlinkClick r:id="rId10" action="ppaction://hlinksldjump"/>
          </p:cNvPr>
          <p:cNvSpPr/>
          <p:nvPr/>
        </p:nvSpPr>
        <p:spPr bwMode="auto">
          <a:xfrm>
            <a:off x="5338481" y="4061012"/>
            <a:ext cx="3388660" cy="687480"/>
          </a:xfrm>
          <a:prstGeom prst="flowChartTerminator">
            <a:avLst/>
          </a:prstGeom>
          <a:solidFill>
            <a:schemeClr val="bg2">
              <a:lumMod val="60000"/>
              <a:lumOff val="40000"/>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dirty="0" smtClean="0">
                <a:ln>
                  <a:noFill/>
                </a:ln>
                <a:solidFill>
                  <a:schemeClr val="bg2">
                    <a:lumMod val="75000"/>
                  </a:schemeClr>
                </a:solidFill>
                <a:effectLst/>
                <a:latin typeface="Arial" charset="0"/>
              </a:rPr>
              <a:t>TRABAJO EN EQUIPO</a:t>
            </a:r>
          </a:p>
        </p:txBody>
      </p:sp>
      <p:sp>
        <p:nvSpPr>
          <p:cNvPr id="15" name="14 Terminador">
            <a:hlinkClick r:id="rId11" action="ppaction://hlinksldjump"/>
          </p:cNvPr>
          <p:cNvSpPr/>
          <p:nvPr/>
        </p:nvSpPr>
        <p:spPr bwMode="auto">
          <a:xfrm>
            <a:off x="242047" y="4758018"/>
            <a:ext cx="3671048" cy="741829"/>
          </a:xfrm>
          <a:prstGeom prst="flowChartTerminator">
            <a:avLst/>
          </a:prstGeom>
          <a:solidFill>
            <a:schemeClr val="bg2">
              <a:lumMod val="40000"/>
              <a:lumOff val="60000"/>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lang="es-ES" sz="1400" b="1" dirty="0" smtClean="0">
                <a:solidFill>
                  <a:schemeClr val="bg2">
                    <a:lumMod val="75000"/>
                  </a:schemeClr>
                </a:solidFill>
              </a:rPr>
              <a:t>RESPONSABILIDAD DE LA JUVENTUD Y</a:t>
            </a:r>
          </a:p>
          <a:p>
            <a:pPr algn="ctr"/>
            <a:r>
              <a:rPr lang="es-ES" sz="1400" b="1" dirty="0" smtClean="0">
                <a:solidFill>
                  <a:schemeClr val="bg2">
                    <a:lumMod val="75000"/>
                  </a:schemeClr>
                </a:solidFill>
              </a:rPr>
              <a:t> DE LA MUJER EN EL NUEVO GOBIERNO</a:t>
            </a:r>
            <a:endParaRPr kumimoji="0" lang="es-ES" sz="1400" b="1" i="0" u="none" strike="noStrike" cap="none" normalizeH="0" baseline="0" dirty="0" smtClean="0">
              <a:ln>
                <a:noFill/>
              </a:ln>
              <a:solidFill>
                <a:schemeClr val="bg2">
                  <a:lumMod val="75000"/>
                </a:schemeClr>
              </a:solidFill>
              <a:effectLst/>
              <a:latin typeface="Arial" charset="0"/>
            </a:endParaRPr>
          </a:p>
        </p:txBody>
      </p:sp>
      <p:sp>
        <p:nvSpPr>
          <p:cNvPr id="16" name="15 Terminador">
            <a:hlinkClick r:id="rId12" action="ppaction://hlinksldjump"/>
          </p:cNvPr>
          <p:cNvSpPr/>
          <p:nvPr/>
        </p:nvSpPr>
        <p:spPr bwMode="auto">
          <a:xfrm>
            <a:off x="282388" y="5609664"/>
            <a:ext cx="3576918" cy="697006"/>
          </a:xfrm>
          <a:prstGeom prst="flowChartTerminator">
            <a:avLst/>
          </a:prstGeom>
          <a:solidFill>
            <a:schemeClr val="bg2">
              <a:lumMod val="20000"/>
              <a:lumOff val="80000"/>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lang="es-ES" sz="1400" b="1" dirty="0" smtClean="0">
                <a:solidFill>
                  <a:schemeClr val="bg2">
                    <a:lumMod val="75000"/>
                  </a:schemeClr>
                </a:solidFill>
              </a:rPr>
              <a:t>DEFENSA DEL MEDIO AMBIENTE</a:t>
            </a:r>
          </a:p>
        </p:txBody>
      </p:sp>
      <p:sp>
        <p:nvSpPr>
          <p:cNvPr id="17" name="16 Terminador">
            <a:hlinkClick r:id="rId13" action="ppaction://hlinksldjump"/>
          </p:cNvPr>
          <p:cNvSpPr/>
          <p:nvPr/>
        </p:nvSpPr>
        <p:spPr bwMode="auto">
          <a:xfrm>
            <a:off x="5338482" y="5629276"/>
            <a:ext cx="3423397" cy="650500"/>
          </a:xfrm>
          <a:prstGeom prst="flowChartTerminator">
            <a:avLst/>
          </a:prstGeom>
          <a:solidFill>
            <a:schemeClr val="bg2">
              <a:lumMod val="20000"/>
              <a:lumOff val="80000"/>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kumimoji="0" lang="es-ES" sz="1400" b="1" i="0" u="none" strike="noStrike" cap="none" normalizeH="0" baseline="0" dirty="0" smtClean="0">
                <a:ln>
                  <a:noFill/>
                </a:ln>
                <a:solidFill>
                  <a:schemeClr val="bg2">
                    <a:lumMod val="75000"/>
                  </a:schemeClr>
                </a:solidFill>
                <a:effectLst/>
                <a:latin typeface="Arial" charset="0"/>
              </a:rPr>
              <a:t>SANTANDER Y LA INTEGRACIÓN </a:t>
            </a:r>
          </a:p>
          <a:p>
            <a:pPr algn="ctr"/>
            <a:r>
              <a:rPr kumimoji="0" lang="es-ES" sz="1400" b="1" i="0" u="none" strike="noStrike" cap="none" normalizeH="0" baseline="0" dirty="0" smtClean="0">
                <a:ln>
                  <a:noFill/>
                </a:ln>
                <a:solidFill>
                  <a:schemeClr val="bg2">
                    <a:lumMod val="75000"/>
                  </a:schemeClr>
                </a:solidFill>
                <a:effectLst/>
                <a:latin typeface="Arial" charset="0"/>
              </a:rPr>
              <a:t>REGIONAL</a:t>
            </a:r>
          </a:p>
        </p:txBody>
      </p:sp>
      <p:sp>
        <p:nvSpPr>
          <p:cNvPr id="18" name="17 Terminador">
            <a:hlinkClick r:id="rId14" action="ppaction://hlinksldjump"/>
          </p:cNvPr>
          <p:cNvSpPr/>
          <p:nvPr/>
        </p:nvSpPr>
        <p:spPr bwMode="auto">
          <a:xfrm>
            <a:off x="5334000" y="4821331"/>
            <a:ext cx="3460376" cy="691963"/>
          </a:xfrm>
          <a:prstGeom prst="flowChartTerminator">
            <a:avLst/>
          </a:prstGeom>
          <a:solidFill>
            <a:schemeClr val="bg2">
              <a:lumMod val="40000"/>
              <a:lumOff val="60000"/>
              <a:alpha val="28000"/>
            </a:schemeClr>
          </a:solidFill>
          <a:ln>
            <a:headEnd type="none" w="med" len="med"/>
            <a:tailEnd type="none" w="med" len="med"/>
          </a:ln>
        </p:spPr>
        <p:style>
          <a:lnRef idx="0">
            <a:schemeClr val="accent5"/>
          </a:lnRef>
          <a:fillRef idx="1003">
            <a:schemeClr val="dk2"/>
          </a:fillRef>
          <a:effectRef idx="3">
            <a:schemeClr val="accent5"/>
          </a:effectRef>
          <a:fontRef idx="minor">
            <a:schemeClr val="lt1"/>
          </a:fontRef>
        </p:style>
        <p:txBody>
          <a:bodyPr vert="horz" wrap="none" lIns="90000" tIns="46800" rIns="90000" bIns="46800" numCol="1" rtlCol="0" anchor="ctr" anchorCtr="0" compatLnSpc="1">
            <a:prstTxWarp prst="textNoShape">
              <a:avLst/>
            </a:prstTxWarp>
          </a:bodyPr>
          <a:lstStyle/>
          <a:p>
            <a:pPr algn="ctr"/>
            <a:r>
              <a:rPr kumimoji="0" lang="es-ES" sz="1400" b="1" i="0" u="none" strike="noStrike" cap="none" normalizeH="0" baseline="0" dirty="0" smtClean="0">
                <a:ln>
                  <a:noFill/>
                </a:ln>
                <a:solidFill>
                  <a:schemeClr val="bg2">
                    <a:lumMod val="75000"/>
                  </a:schemeClr>
                </a:solidFill>
                <a:effectLst/>
                <a:latin typeface="Arial" charset="0"/>
              </a:rPr>
              <a:t>UN SANTANDEREANO COMPETITIVO</a:t>
            </a:r>
          </a:p>
        </p:txBody>
      </p:sp>
      <p:pic>
        <p:nvPicPr>
          <p:cNvPr id="41986" name="Picture 2" descr="http://www.ingaspetrol.com/images/principios.png"/>
          <p:cNvPicPr>
            <a:picLocks noChangeAspect="1" noChangeArrowheads="1"/>
          </p:cNvPicPr>
          <p:nvPr/>
        </p:nvPicPr>
        <p:blipFill>
          <a:blip r:embed="rId15" cstate="print">
            <a:lum bright="-4000" contrast="-15000"/>
          </a:blip>
          <a:srcRect/>
          <a:stretch>
            <a:fillRect/>
          </a:stretch>
        </p:blipFill>
        <p:spPr bwMode="auto">
          <a:xfrm>
            <a:off x="3544234" y="777875"/>
            <a:ext cx="1821143" cy="6080125"/>
          </a:xfrm>
          <a:prstGeom prst="rect">
            <a:avLst/>
          </a:prstGeom>
          <a:noFill/>
          <a:effectLst>
            <a:softEdge rad="63500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grpSp>
        <p:nvGrpSpPr>
          <p:cNvPr id="142" name="141 Grupo"/>
          <p:cNvGrpSpPr/>
          <p:nvPr/>
        </p:nvGrpSpPr>
        <p:grpSpPr>
          <a:xfrm>
            <a:off x="1" y="191069"/>
            <a:ext cx="9143999" cy="6428095"/>
            <a:chOff x="1" y="112473"/>
            <a:chExt cx="9143999" cy="6745527"/>
          </a:xfrm>
        </p:grpSpPr>
        <p:sp>
          <p:nvSpPr>
            <p:cNvPr id="5" name="4 Terminador"/>
            <p:cNvSpPr/>
            <p:nvPr/>
          </p:nvSpPr>
          <p:spPr bwMode="auto">
            <a:xfrm>
              <a:off x="1978925" y="112473"/>
              <a:ext cx="5513696" cy="864110"/>
            </a:xfrm>
            <a:prstGeom prst="flowChartTerminator">
              <a:avLst/>
            </a:prstGeom>
            <a:solidFill>
              <a:schemeClr val="bg2">
                <a:lumMod val="75000"/>
                <a:alpha val="39000"/>
              </a:scheme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s-CO" sz="2400" b="1" dirty="0" smtClean="0">
                  <a:solidFill>
                    <a:srgbClr val="021C66"/>
                  </a:solidFill>
                  <a:effectLst>
                    <a:outerShdw blurRad="38100" dist="38100" dir="2700000" algn="tl">
                      <a:srgbClr val="000000">
                        <a:alpha val="43137"/>
                      </a:srgbClr>
                    </a:outerShdw>
                  </a:effectLst>
                  <a:latin typeface="Arial" charset="0"/>
                </a:rPr>
                <a:t>DESPACHO DEL GOBERNADOR</a:t>
              </a:r>
              <a:endParaRPr kumimoji="0" lang="es-CO" sz="2400" b="1" i="0" u="none" strike="noStrike" cap="none" normalizeH="0" baseline="0" dirty="0" smtClean="0">
                <a:ln>
                  <a:noFill/>
                </a:ln>
                <a:solidFill>
                  <a:srgbClr val="021C66"/>
                </a:solidFill>
                <a:effectLst>
                  <a:outerShdw blurRad="38100" dist="38100" dir="2700000" algn="tl">
                    <a:srgbClr val="000000">
                      <a:alpha val="43137"/>
                    </a:srgbClr>
                  </a:outerShdw>
                </a:effectLst>
                <a:latin typeface="Arial" charset="0"/>
              </a:endParaRPr>
            </a:p>
          </p:txBody>
        </p:sp>
        <p:sp>
          <p:nvSpPr>
            <p:cNvPr id="6" name="5 Retraso">
              <a:hlinkClick r:id="rId3" action="ppaction://hlinksldjump"/>
            </p:cNvPr>
            <p:cNvSpPr/>
            <p:nvPr/>
          </p:nvSpPr>
          <p:spPr bwMode="auto">
            <a:xfrm>
              <a:off x="5219065" y="1103080"/>
              <a:ext cx="2378255" cy="756642"/>
            </a:xfrm>
            <a:prstGeom prst="flowChartDelay">
              <a:avLst/>
            </a:prstGeom>
            <a:solidFill>
              <a:srgbClr val="6099C8">
                <a:alpha val="39000"/>
              </a:srgb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1900" b="0" i="0" u="none" strike="noStrike" cap="none" normalizeH="0" baseline="0" dirty="0" smtClean="0">
                  <a:ln>
                    <a:noFill/>
                  </a:ln>
                  <a:solidFill>
                    <a:srgbClr val="021C66"/>
                  </a:solidFill>
                  <a:effectLst/>
                  <a:latin typeface="Arial" charset="0"/>
                </a:rPr>
                <a:t>Oficina Asesora </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1900" b="0" i="0" u="none" strike="noStrike" cap="none" normalizeH="0" baseline="0" dirty="0" smtClean="0">
                  <a:ln>
                    <a:noFill/>
                  </a:ln>
                  <a:solidFill>
                    <a:srgbClr val="021C66"/>
                  </a:solidFill>
                  <a:effectLst/>
                  <a:latin typeface="Arial" charset="0"/>
                </a:rPr>
                <a:t>Jurídica</a:t>
              </a:r>
            </a:p>
          </p:txBody>
        </p:sp>
        <p:sp>
          <p:nvSpPr>
            <p:cNvPr id="7" name="6 Retraso">
              <a:hlinkClick r:id="rId4" action="ppaction://hlinksldjump"/>
            </p:cNvPr>
            <p:cNvSpPr/>
            <p:nvPr/>
          </p:nvSpPr>
          <p:spPr bwMode="auto">
            <a:xfrm>
              <a:off x="5223549" y="1974295"/>
              <a:ext cx="2378255" cy="716087"/>
            </a:xfrm>
            <a:prstGeom prst="flowChartDelay">
              <a:avLst/>
            </a:prstGeom>
            <a:solidFill>
              <a:srgbClr val="6099C8">
                <a:alpha val="39000"/>
              </a:srgb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1900" b="0" i="0" u="none" strike="noStrike" cap="none" normalizeH="0" baseline="0" dirty="0" smtClean="0">
                  <a:ln>
                    <a:noFill/>
                  </a:ln>
                  <a:solidFill>
                    <a:srgbClr val="021C66"/>
                  </a:solidFill>
                  <a:effectLst/>
                  <a:latin typeface="Arial" charset="0"/>
                </a:rPr>
                <a:t>Oficina de Control </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1900" b="0" i="0" u="none" strike="noStrike" cap="none" normalizeH="0" baseline="0" dirty="0" smtClean="0">
                  <a:ln>
                    <a:noFill/>
                  </a:ln>
                  <a:solidFill>
                    <a:srgbClr val="021C66"/>
                  </a:solidFill>
                  <a:effectLst/>
                  <a:latin typeface="Arial" charset="0"/>
                </a:rPr>
                <a:t>Disciplinario</a:t>
              </a:r>
            </a:p>
          </p:txBody>
        </p:sp>
        <p:sp>
          <p:nvSpPr>
            <p:cNvPr id="11" name="10 Rectángulo redondeado">
              <a:hlinkClick r:id="rId5" action="ppaction://hlinksldjump"/>
            </p:cNvPr>
            <p:cNvSpPr/>
            <p:nvPr/>
          </p:nvSpPr>
          <p:spPr bwMode="auto">
            <a:xfrm rot="5400000">
              <a:off x="579343" y="4274481"/>
              <a:ext cx="916641" cy="2075326"/>
            </a:xfrm>
            <a:prstGeom prst="roundRect">
              <a:avLst/>
            </a:prstGeom>
            <a:solidFill>
              <a:schemeClr val="bg2">
                <a:lumMod val="40000"/>
                <a:lumOff val="60000"/>
                <a:alpha val="39000"/>
              </a:scheme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vert270"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Secretaría de </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Hacienda</a:t>
              </a:r>
            </a:p>
          </p:txBody>
        </p:sp>
        <p:sp>
          <p:nvSpPr>
            <p:cNvPr id="12" name="11 Rectángulo redondeado">
              <a:hlinkClick r:id="rId6" action="ppaction://hlinksldjump"/>
            </p:cNvPr>
            <p:cNvSpPr/>
            <p:nvPr/>
          </p:nvSpPr>
          <p:spPr bwMode="auto">
            <a:xfrm rot="5400000">
              <a:off x="2975162" y="4208685"/>
              <a:ext cx="916641" cy="2075326"/>
            </a:xfrm>
            <a:prstGeom prst="roundRect">
              <a:avLst/>
            </a:prstGeom>
            <a:solidFill>
              <a:schemeClr val="bg2">
                <a:lumMod val="40000"/>
                <a:lumOff val="60000"/>
                <a:alpha val="39000"/>
              </a:scheme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vert270"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Secretaría</a:t>
              </a:r>
              <a:r>
                <a:rPr kumimoji="0" lang="es-CO" sz="2000" b="0" i="0" u="none" strike="noStrike" cap="none" normalizeH="0" dirty="0" smtClean="0">
                  <a:ln>
                    <a:noFill/>
                  </a:ln>
                  <a:solidFill>
                    <a:srgbClr val="021C66"/>
                  </a:solidFill>
                  <a:effectLst/>
                  <a:latin typeface="Arial" charset="0"/>
                </a:rPr>
                <a:t> de </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dirty="0" smtClean="0">
                  <a:ln>
                    <a:noFill/>
                  </a:ln>
                  <a:solidFill>
                    <a:srgbClr val="021C66"/>
                  </a:solidFill>
                  <a:effectLst/>
                  <a:latin typeface="Arial" charset="0"/>
                </a:rPr>
                <a:t>Educación</a:t>
              </a:r>
              <a:endParaRPr kumimoji="0" lang="es-CO" sz="2000" b="0" i="0" u="none" strike="noStrike" cap="none" normalizeH="0" baseline="0" dirty="0" smtClean="0">
                <a:ln>
                  <a:noFill/>
                </a:ln>
                <a:solidFill>
                  <a:srgbClr val="021C66"/>
                </a:solidFill>
                <a:effectLst/>
                <a:latin typeface="Arial" charset="0"/>
              </a:endParaRPr>
            </a:p>
          </p:txBody>
        </p:sp>
        <p:sp>
          <p:nvSpPr>
            <p:cNvPr id="13" name="12 Rectángulo redondeado">
              <a:hlinkClick r:id="rId7" action="ppaction://hlinksldjump"/>
            </p:cNvPr>
            <p:cNvSpPr/>
            <p:nvPr/>
          </p:nvSpPr>
          <p:spPr bwMode="auto">
            <a:xfrm rot="5400000">
              <a:off x="5153822" y="4221417"/>
              <a:ext cx="916641" cy="2075326"/>
            </a:xfrm>
            <a:prstGeom prst="roundRect">
              <a:avLst/>
            </a:prstGeom>
            <a:solidFill>
              <a:schemeClr val="bg2">
                <a:lumMod val="40000"/>
                <a:lumOff val="60000"/>
                <a:alpha val="39000"/>
              </a:scheme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vert270"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Secretaría de</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 Transporte e</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 Infraestructura</a:t>
              </a:r>
            </a:p>
          </p:txBody>
        </p:sp>
        <p:sp>
          <p:nvSpPr>
            <p:cNvPr id="14" name="13 Rectángulo redondeado">
              <a:hlinkClick r:id="rId8" action="ppaction://hlinksldjump"/>
            </p:cNvPr>
            <p:cNvSpPr/>
            <p:nvPr/>
          </p:nvSpPr>
          <p:spPr bwMode="auto">
            <a:xfrm rot="5400000">
              <a:off x="4301938" y="2795308"/>
              <a:ext cx="916641" cy="2075326"/>
            </a:xfrm>
            <a:prstGeom prst="roundRect">
              <a:avLst/>
            </a:prstGeom>
            <a:solidFill>
              <a:schemeClr val="bg2">
                <a:lumMod val="40000"/>
                <a:lumOff val="60000"/>
                <a:alpha val="39000"/>
              </a:scheme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vert270"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Secretaría </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General</a:t>
              </a:r>
            </a:p>
          </p:txBody>
        </p:sp>
        <p:sp>
          <p:nvSpPr>
            <p:cNvPr id="15" name="14 Rectángulo redondeado">
              <a:hlinkClick r:id="rId9" action="ppaction://hlinksldjump"/>
            </p:cNvPr>
            <p:cNvSpPr/>
            <p:nvPr/>
          </p:nvSpPr>
          <p:spPr bwMode="auto">
            <a:xfrm rot="5400000">
              <a:off x="7345455" y="2772893"/>
              <a:ext cx="916641" cy="2075326"/>
            </a:xfrm>
            <a:prstGeom prst="roundRect">
              <a:avLst/>
            </a:prstGeom>
            <a:solidFill>
              <a:schemeClr val="bg2">
                <a:lumMod val="40000"/>
                <a:lumOff val="60000"/>
                <a:alpha val="39000"/>
              </a:scheme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vert270"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Secretaría de</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 Planeación</a:t>
              </a:r>
            </a:p>
          </p:txBody>
        </p:sp>
        <p:sp>
          <p:nvSpPr>
            <p:cNvPr id="17" name="16 Rectángulo redondeado">
              <a:hlinkClick r:id="rId10" action="ppaction://hlinksldjump"/>
            </p:cNvPr>
            <p:cNvSpPr/>
            <p:nvPr/>
          </p:nvSpPr>
          <p:spPr bwMode="auto">
            <a:xfrm rot="5400000">
              <a:off x="1077116" y="2759046"/>
              <a:ext cx="916641" cy="2075326"/>
            </a:xfrm>
            <a:prstGeom prst="roundRect">
              <a:avLst/>
            </a:prstGeom>
            <a:solidFill>
              <a:schemeClr val="bg2">
                <a:lumMod val="40000"/>
                <a:lumOff val="60000"/>
                <a:alpha val="39000"/>
              </a:scheme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vert270"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s-CO" dirty="0" smtClean="0">
                  <a:solidFill>
                    <a:srgbClr val="021C66"/>
                  </a:solidFill>
                  <a:latin typeface="Arial" charset="0"/>
                </a:rPr>
                <a:t>Secretaría del</a:t>
              </a:r>
            </a:p>
            <a:p>
              <a:pPr marL="0" marR="0" indent="0" algn="ctr" defTabSz="914400" rtl="0" eaLnBrk="1" fontAlgn="base" latinLnBrk="0" hangingPunct="1">
                <a:lnSpc>
                  <a:spcPct val="100000"/>
                </a:lnSpc>
                <a:spcBef>
                  <a:spcPct val="0"/>
                </a:spcBef>
                <a:spcAft>
                  <a:spcPct val="0"/>
                </a:spcAft>
                <a:buClrTx/>
                <a:buSzTx/>
                <a:buFontTx/>
                <a:buNone/>
                <a:tabLst/>
              </a:pPr>
              <a:r>
                <a:rPr lang="es-CO" dirty="0" smtClean="0">
                  <a:solidFill>
                    <a:srgbClr val="021C66"/>
                  </a:solidFill>
                  <a:latin typeface="Arial" charset="0"/>
                </a:rPr>
                <a:t> Interior</a:t>
              </a:r>
              <a:endParaRPr kumimoji="0" lang="es-CO" sz="2000" b="0" i="0" u="none" strike="noStrike" cap="none" normalizeH="0" baseline="0" dirty="0" smtClean="0">
                <a:ln>
                  <a:noFill/>
                </a:ln>
                <a:solidFill>
                  <a:srgbClr val="021C66"/>
                </a:solidFill>
                <a:effectLst/>
                <a:latin typeface="Arial" charset="0"/>
              </a:endParaRPr>
            </a:p>
          </p:txBody>
        </p:sp>
        <p:cxnSp>
          <p:nvCxnSpPr>
            <p:cNvPr id="25" name="24 Conector recto"/>
            <p:cNvCxnSpPr>
              <a:endCxn id="6" idx="1"/>
            </p:cNvCxnSpPr>
            <p:nvPr/>
          </p:nvCxnSpPr>
          <p:spPr bwMode="auto">
            <a:xfrm flipV="1">
              <a:off x="4256629" y="1481401"/>
              <a:ext cx="962436" cy="31207"/>
            </a:xfrm>
            <a:prstGeom prst="line">
              <a:avLst/>
            </a:prstGeom>
            <a:solidFill>
              <a:schemeClr val="accent1"/>
            </a:solidFill>
            <a:ln w="25400" cap="flat" cmpd="sng" algn="ctr">
              <a:solidFill>
                <a:schemeClr val="tx1"/>
              </a:solidFill>
              <a:prstDash val="sysDash"/>
              <a:round/>
              <a:headEnd type="triangle" w="med" len="med"/>
              <a:tailEnd type="triangle" w="med" len="med"/>
            </a:ln>
            <a:effectLst/>
          </p:spPr>
        </p:cxnSp>
        <p:cxnSp>
          <p:nvCxnSpPr>
            <p:cNvPr id="33" name="32 Conector recto"/>
            <p:cNvCxnSpPr>
              <a:stCxn id="117" idx="1"/>
              <a:endCxn id="7" idx="1"/>
            </p:cNvCxnSpPr>
            <p:nvPr/>
          </p:nvCxnSpPr>
          <p:spPr bwMode="auto">
            <a:xfrm flipV="1">
              <a:off x="4255716" y="2332339"/>
              <a:ext cx="967833" cy="6007"/>
            </a:xfrm>
            <a:prstGeom prst="line">
              <a:avLst/>
            </a:prstGeom>
            <a:solidFill>
              <a:schemeClr val="accent1"/>
            </a:solidFill>
            <a:ln w="25400" cap="flat" cmpd="sng" algn="ctr">
              <a:solidFill>
                <a:schemeClr val="tx1"/>
              </a:solidFill>
              <a:prstDash val="sysDash"/>
              <a:round/>
              <a:headEnd type="triangle" w="med" len="med"/>
              <a:tailEnd type="triangle" w="med" len="med"/>
            </a:ln>
            <a:effectLst/>
          </p:spPr>
        </p:cxnSp>
        <p:cxnSp>
          <p:nvCxnSpPr>
            <p:cNvPr id="40" name="39 Forma"/>
            <p:cNvCxnSpPr>
              <a:stCxn id="17" idx="1"/>
              <a:endCxn id="15" idx="1"/>
            </p:cNvCxnSpPr>
            <p:nvPr/>
          </p:nvCxnSpPr>
          <p:spPr bwMode="auto">
            <a:xfrm rot="16200000" flipH="1">
              <a:off x="4662682" y="211143"/>
              <a:ext cx="13847" cy="6268339"/>
            </a:xfrm>
            <a:prstGeom prst="bentConnector3">
              <a:avLst>
                <a:gd name="adj1" fmla="val -1596664"/>
              </a:avLst>
            </a:prstGeom>
            <a:solidFill>
              <a:schemeClr val="accent1"/>
            </a:solidFill>
            <a:ln w="25400" cap="flat" cmpd="sng" algn="ctr">
              <a:solidFill>
                <a:schemeClr val="tx1"/>
              </a:solidFill>
              <a:prstDash val="solid"/>
              <a:round/>
              <a:headEnd type="arrow"/>
              <a:tailEnd type="triangle"/>
            </a:ln>
            <a:effectLst/>
          </p:spPr>
        </p:cxnSp>
        <p:cxnSp>
          <p:nvCxnSpPr>
            <p:cNvPr id="70" name="69 Conector recto de flecha"/>
            <p:cNvCxnSpPr>
              <a:endCxn id="12" idx="1"/>
            </p:cNvCxnSpPr>
            <p:nvPr/>
          </p:nvCxnSpPr>
          <p:spPr bwMode="auto">
            <a:xfrm rot="16200000" flipH="1">
              <a:off x="2591368" y="3945912"/>
              <a:ext cx="1676335" cy="7895"/>
            </a:xfrm>
            <a:prstGeom prst="straightConnector1">
              <a:avLst/>
            </a:prstGeom>
            <a:solidFill>
              <a:schemeClr val="accent1"/>
            </a:solidFill>
            <a:ln w="25400" cap="flat" cmpd="sng" algn="ctr">
              <a:solidFill>
                <a:schemeClr val="tx1"/>
              </a:solidFill>
              <a:prstDash val="solid"/>
              <a:round/>
              <a:headEnd type="none" w="med" len="med"/>
              <a:tailEnd type="triangle"/>
            </a:ln>
            <a:effectLst/>
          </p:spPr>
        </p:cxnSp>
        <p:cxnSp>
          <p:nvCxnSpPr>
            <p:cNvPr id="74" name="73 Forma"/>
            <p:cNvCxnSpPr>
              <a:endCxn id="11" idx="1"/>
            </p:cNvCxnSpPr>
            <p:nvPr/>
          </p:nvCxnSpPr>
          <p:spPr bwMode="auto">
            <a:xfrm rot="5400000">
              <a:off x="1019368" y="3170933"/>
              <a:ext cx="1701188" cy="1664595"/>
            </a:xfrm>
            <a:prstGeom prst="bentConnector3">
              <a:avLst>
                <a:gd name="adj1" fmla="val 76474"/>
              </a:avLst>
            </a:prstGeom>
            <a:solidFill>
              <a:schemeClr val="accent1"/>
            </a:solidFill>
            <a:ln w="25400" cap="flat" cmpd="sng" algn="ctr">
              <a:solidFill>
                <a:schemeClr val="tx1"/>
              </a:solidFill>
              <a:prstDash val="solid"/>
              <a:round/>
              <a:headEnd type="none" w="med" len="med"/>
              <a:tailEnd type="triangle"/>
            </a:ln>
            <a:effectLst/>
          </p:spPr>
        </p:cxnSp>
        <p:cxnSp>
          <p:nvCxnSpPr>
            <p:cNvPr id="83" name="82 Conector recto de flecha"/>
            <p:cNvCxnSpPr/>
            <p:nvPr/>
          </p:nvCxnSpPr>
          <p:spPr bwMode="auto">
            <a:xfrm rot="5400000">
              <a:off x="5134242" y="3968032"/>
              <a:ext cx="1638515" cy="6149"/>
            </a:xfrm>
            <a:prstGeom prst="straightConnector1">
              <a:avLst/>
            </a:prstGeom>
            <a:solidFill>
              <a:schemeClr val="accent1"/>
            </a:solidFill>
            <a:ln w="25400" cap="flat" cmpd="sng" algn="ctr">
              <a:solidFill>
                <a:schemeClr val="tx1"/>
              </a:solidFill>
              <a:prstDash val="solid"/>
              <a:round/>
              <a:headEnd type="none" w="med" len="med"/>
              <a:tailEnd type="triangle"/>
            </a:ln>
            <a:effectLst/>
          </p:spPr>
        </p:cxnSp>
        <p:cxnSp>
          <p:nvCxnSpPr>
            <p:cNvPr id="99" name="73 Forma"/>
            <p:cNvCxnSpPr/>
            <p:nvPr/>
          </p:nvCxnSpPr>
          <p:spPr bwMode="auto">
            <a:xfrm rot="16200000" flipH="1">
              <a:off x="6532445" y="3298849"/>
              <a:ext cx="1695450" cy="1409696"/>
            </a:xfrm>
            <a:prstGeom prst="bentConnector3">
              <a:avLst>
                <a:gd name="adj1" fmla="val 76237"/>
              </a:avLst>
            </a:prstGeom>
            <a:solidFill>
              <a:schemeClr val="accent1"/>
            </a:solidFill>
            <a:ln w="25400" cap="flat" cmpd="sng" algn="ctr">
              <a:solidFill>
                <a:schemeClr val="tx1"/>
              </a:solidFill>
              <a:prstDash val="solid"/>
              <a:round/>
              <a:headEnd type="none" w="med" len="med"/>
              <a:tailEnd type="triangle"/>
            </a:ln>
            <a:effectLst/>
          </p:spPr>
        </p:cxnSp>
        <p:cxnSp>
          <p:nvCxnSpPr>
            <p:cNvPr id="107" name="106 Conector recto de flecha"/>
            <p:cNvCxnSpPr>
              <a:stCxn id="5" idx="2"/>
              <a:endCxn id="14" idx="1"/>
            </p:cNvCxnSpPr>
            <p:nvPr/>
          </p:nvCxnSpPr>
          <p:spPr bwMode="auto">
            <a:xfrm rot="16200000" flipH="1">
              <a:off x="3548983" y="2163374"/>
              <a:ext cx="2398067" cy="24486"/>
            </a:xfrm>
            <a:prstGeom prst="straightConnector1">
              <a:avLst/>
            </a:prstGeom>
            <a:solidFill>
              <a:schemeClr val="accent1"/>
            </a:solidFill>
            <a:ln w="25400" cap="flat" cmpd="sng" algn="ctr">
              <a:solidFill>
                <a:schemeClr val="tx1"/>
              </a:solidFill>
              <a:prstDash val="solid"/>
              <a:round/>
              <a:headEnd type="none" w="med" len="med"/>
              <a:tailEnd type="triangle"/>
            </a:ln>
            <a:effectLst/>
          </p:spPr>
        </p:cxnSp>
        <p:sp>
          <p:nvSpPr>
            <p:cNvPr id="116" name="115 Retraso">
              <a:hlinkClick r:id="rId11" action="ppaction://hlinksldjump"/>
            </p:cNvPr>
            <p:cNvSpPr/>
            <p:nvPr/>
          </p:nvSpPr>
          <p:spPr bwMode="auto">
            <a:xfrm flipH="1">
              <a:off x="1897036" y="1076357"/>
              <a:ext cx="2342758" cy="772902"/>
            </a:xfrm>
            <a:prstGeom prst="flowChartDelay">
              <a:avLst/>
            </a:prstGeom>
            <a:solidFill>
              <a:srgbClr val="6099C8">
                <a:alpha val="39000"/>
              </a:srgb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1900" b="0" i="0" u="none" strike="noStrike" cap="none" normalizeH="0" baseline="0" dirty="0" smtClean="0">
                  <a:ln>
                    <a:noFill/>
                  </a:ln>
                  <a:solidFill>
                    <a:srgbClr val="021C66"/>
                  </a:solidFill>
                  <a:effectLst/>
                  <a:latin typeface="Arial" charset="0"/>
                </a:rPr>
                <a:t>Oficina de control</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1900" b="0" i="0" u="none" strike="noStrike" cap="none" normalizeH="0" baseline="0" dirty="0" smtClean="0">
                  <a:ln>
                    <a:noFill/>
                  </a:ln>
                  <a:solidFill>
                    <a:srgbClr val="021C66"/>
                  </a:solidFill>
                  <a:effectLst/>
                  <a:latin typeface="Arial" charset="0"/>
                </a:rPr>
                <a:t> Interno</a:t>
              </a:r>
            </a:p>
          </p:txBody>
        </p:sp>
        <p:sp>
          <p:nvSpPr>
            <p:cNvPr id="117" name="116 Retraso">
              <a:hlinkClick r:id="rId12" action="ppaction://hlinksldjump"/>
            </p:cNvPr>
            <p:cNvSpPr/>
            <p:nvPr/>
          </p:nvSpPr>
          <p:spPr bwMode="auto">
            <a:xfrm flipH="1">
              <a:off x="1912958" y="1972607"/>
              <a:ext cx="2342758" cy="731476"/>
            </a:xfrm>
            <a:prstGeom prst="flowChartDelay">
              <a:avLst/>
            </a:prstGeom>
            <a:solidFill>
              <a:srgbClr val="6099C8">
                <a:alpha val="39000"/>
              </a:srgb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1900" b="0" i="0" u="none" strike="noStrike" cap="none" normalizeH="0" baseline="0" dirty="0" smtClean="0">
                  <a:ln>
                    <a:noFill/>
                  </a:ln>
                  <a:solidFill>
                    <a:srgbClr val="021C66"/>
                  </a:solidFill>
                  <a:effectLst/>
                  <a:latin typeface="Arial" charset="0"/>
                </a:rPr>
                <a:t>Oficina de Gestión</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1900" b="0" i="0" u="none" strike="noStrike" cap="none" normalizeH="0" baseline="0" dirty="0" smtClean="0">
                  <a:ln>
                    <a:noFill/>
                  </a:ln>
                  <a:solidFill>
                    <a:srgbClr val="021C66"/>
                  </a:solidFill>
                  <a:effectLst/>
                  <a:latin typeface="Arial" charset="0"/>
                </a:rPr>
                <a:t> de la Calidad</a:t>
              </a:r>
            </a:p>
          </p:txBody>
        </p:sp>
        <p:sp>
          <p:nvSpPr>
            <p:cNvPr id="120" name="119 Rectángulo redondeado">
              <a:hlinkClick r:id="rId13" action="ppaction://hlinksldjump"/>
            </p:cNvPr>
            <p:cNvSpPr/>
            <p:nvPr/>
          </p:nvSpPr>
          <p:spPr bwMode="auto">
            <a:xfrm rot="5400000">
              <a:off x="2385600" y="5362017"/>
              <a:ext cx="916641" cy="2075326"/>
            </a:xfrm>
            <a:prstGeom prst="roundRect">
              <a:avLst/>
            </a:prstGeom>
            <a:solidFill>
              <a:schemeClr val="bg2">
                <a:lumMod val="40000"/>
                <a:lumOff val="60000"/>
                <a:alpha val="39000"/>
              </a:scheme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vert270"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Secretaría de</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 Agricultura y </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Desarrollo</a:t>
              </a:r>
            </a:p>
          </p:txBody>
        </p:sp>
        <p:sp>
          <p:nvSpPr>
            <p:cNvPr id="121" name="120 Rectángulo redondeado">
              <a:hlinkClick r:id="rId14" action="ppaction://hlinksldjump"/>
            </p:cNvPr>
            <p:cNvSpPr/>
            <p:nvPr/>
          </p:nvSpPr>
          <p:spPr bwMode="auto">
            <a:xfrm rot="5400000">
              <a:off x="7648016" y="4270197"/>
              <a:ext cx="916641" cy="2075326"/>
            </a:xfrm>
            <a:prstGeom prst="roundRect">
              <a:avLst/>
            </a:prstGeom>
            <a:solidFill>
              <a:schemeClr val="bg2">
                <a:lumMod val="40000"/>
                <a:lumOff val="60000"/>
                <a:alpha val="39000"/>
              </a:scheme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vert270"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Secretaría de</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 Salud</a:t>
              </a:r>
            </a:p>
          </p:txBody>
        </p:sp>
        <p:cxnSp>
          <p:nvCxnSpPr>
            <p:cNvPr id="135" name="134 Conector recto de flecha"/>
            <p:cNvCxnSpPr/>
            <p:nvPr/>
          </p:nvCxnSpPr>
          <p:spPr bwMode="auto">
            <a:xfrm rot="16200000" flipH="1">
              <a:off x="1510352" y="5195248"/>
              <a:ext cx="1498978" cy="11373"/>
            </a:xfrm>
            <a:prstGeom prst="straightConnector1">
              <a:avLst/>
            </a:prstGeom>
            <a:solidFill>
              <a:schemeClr val="accent1"/>
            </a:solidFill>
            <a:ln w="25400" cap="flat" cmpd="sng" algn="ctr">
              <a:solidFill>
                <a:schemeClr val="tx1"/>
              </a:solidFill>
              <a:prstDash val="solid"/>
              <a:round/>
              <a:headEnd type="none" w="med" len="med"/>
              <a:tailEnd type="triangle"/>
            </a:ln>
            <a:effectLst/>
          </p:spPr>
        </p:cxnSp>
        <p:cxnSp>
          <p:nvCxnSpPr>
            <p:cNvPr id="138" name="137 Conector recto de flecha"/>
            <p:cNvCxnSpPr/>
            <p:nvPr/>
          </p:nvCxnSpPr>
          <p:spPr bwMode="auto">
            <a:xfrm rot="16200000" flipH="1">
              <a:off x="6111923" y="5183874"/>
              <a:ext cx="1498978" cy="11373"/>
            </a:xfrm>
            <a:prstGeom prst="straightConnector1">
              <a:avLst/>
            </a:prstGeom>
            <a:solidFill>
              <a:schemeClr val="accent1"/>
            </a:solidFill>
            <a:ln w="25400" cap="flat" cmpd="sng" algn="ctr">
              <a:solidFill>
                <a:schemeClr val="tx1"/>
              </a:solidFill>
              <a:prstDash val="solid"/>
              <a:round/>
              <a:headEnd type="none" w="med" len="med"/>
              <a:tailEnd type="triangle"/>
            </a:ln>
            <a:effectLst/>
          </p:spPr>
        </p:cxnSp>
        <p:sp>
          <p:nvSpPr>
            <p:cNvPr id="140" name="139 Rectángulo redondeado">
              <a:hlinkClick r:id="rId15" action="ppaction://hlinksldjump"/>
            </p:cNvPr>
            <p:cNvSpPr/>
            <p:nvPr/>
          </p:nvSpPr>
          <p:spPr bwMode="auto">
            <a:xfrm rot="5400000">
              <a:off x="5895350" y="5362017"/>
              <a:ext cx="916641" cy="2075326"/>
            </a:xfrm>
            <a:prstGeom prst="roundRect">
              <a:avLst/>
            </a:prstGeom>
            <a:solidFill>
              <a:schemeClr val="bg2">
                <a:lumMod val="40000"/>
                <a:lumOff val="60000"/>
                <a:alpha val="39000"/>
              </a:schemeClr>
            </a:solidFill>
            <a:ln>
              <a:solidFill>
                <a:schemeClr val="bg2">
                  <a:lumMod val="75000"/>
                  <a:alpha val="32000"/>
                </a:schemeClr>
              </a:solidFill>
              <a:headEnd type="none" w="med" len="med"/>
              <a:tailEnd type="none" w="med" len="med"/>
            </a:ln>
            <a:effectLst>
              <a:outerShdw blurRad="40000" dist="23000" dir="5400000" rotWithShape="0">
                <a:srgbClr val="000000">
                  <a:alpha val="35000"/>
                </a:srgbClr>
              </a:outerShdw>
              <a:softEdge rad="31750"/>
            </a:effectLst>
          </p:spPr>
          <p:style>
            <a:lnRef idx="0">
              <a:schemeClr val="accent1"/>
            </a:lnRef>
            <a:fillRef idx="3">
              <a:schemeClr val="accent1"/>
            </a:fillRef>
            <a:effectRef idx="3">
              <a:schemeClr val="accent1"/>
            </a:effectRef>
            <a:fontRef idx="minor">
              <a:schemeClr val="lt1"/>
            </a:fontRef>
          </p:style>
          <p:txBody>
            <a:bodyPr vert="vert270"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Secretaría de</a:t>
              </a:r>
            </a:p>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rgbClr val="021C66"/>
                  </a:solidFill>
                  <a:effectLst/>
                  <a:latin typeface="Arial" charset="0"/>
                </a:rPr>
                <a:t> Desarrollo </a:t>
              </a: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cursosempleo.files.wordpress.com/2010/08/bienvenido.jpg"/>
          <p:cNvPicPr>
            <a:picLocks noChangeAspect="1" noChangeArrowheads="1"/>
          </p:cNvPicPr>
          <p:nvPr/>
        </p:nvPicPr>
        <p:blipFill>
          <a:blip r:embed="rId2" cstate="print">
            <a:lum bright="34000" contrast="-38000"/>
          </a:blip>
          <a:srcRect/>
          <a:stretch>
            <a:fillRect/>
          </a:stretch>
        </p:blipFill>
        <p:spPr bwMode="auto">
          <a:xfrm>
            <a:off x="-174814" y="2196406"/>
            <a:ext cx="4034120" cy="4661594"/>
          </a:xfrm>
          <a:prstGeom prst="rect">
            <a:avLst/>
          </a:prstGeom>
          <a:noFill/>
          <a:effectLst>
            <a:softEdge rad="635000"/>
          </a:effectLst>
        </p:spPr>
      </p:pic>
      <p:sp>
        <p:nvSpPr>
          <p:cNvPr id="4098" name="1 Título"/>
          <p:cNvSpPr>
            <a:spLocks noGrp="1"/>
          </p:cNvSpPr>
          <p:nvPr>
            <p:ph type="title"/>
          </p:nvPr>
        </p:nvSpPr>
        <p:spPr>
          <a:xfrm>
            <a:off x="497542" y="411163"/>
            <a:ext cx="8322608" cy="647700"/>
          </a:xfrm>
        </p:spPr>
        <p:txBody>
          <a:bodyPr/>
          <a:lstStyle/>
          <a:p>
            <a:pPr algn="ctr"/>
            <a:r>
              <a:rPr lang="es-ES" sz="3600" i="1" dirty="0" smtClean="0">
                <a:solidFill>
                  <a:schemeClr val="bg2">
                    <a:lumMod val="50000"/>
                  </a:schemeClr>
                </a:solidFill>
                <a:latin typeface="Calibri" pitchFamily="34" charset="0"/>
              </a:rPr>
              <a:t>BIENVENIDOS</a:t>
            </a:r>
          </a:p>
        </p:txBody>
      </p:sp>
      <p:sp>
        <p:nvSpPr>
          <p:cNvPr id="4099" name="2 Marcador de contenido"/>
          <p:cNvSpPr>
            <a:spLocks noGrp="1"/>
          </p:cNvSpPr>
          <p:nvPr>
            <p:ph idx="1"/>
          </p:nvPr>
        </p:nvSpPr>
        <p:spPr>
          <a:xfrm>
            <a:off x="363894" y="1489075"/>
            <a:ext cx="8192278" cy="4313238"/>
          </a:xfrm>
        </p:spPr>
        <p:txBody>
          <a:bodyPr/>
          <a:lstStyle/>
          <a:p>
            <a:pPr algn="just">
              <a:buNone/>
            </a:pPr>
            <a:r>
              <a:rPr lang="es-ES" sz="2400" dirty="0" smtClean="0">
                <a:latin typeface="Calibri" pitchFamily="34" charset="0"/>
              </a:rPr>
              <a:t>	</a:t>
            </a:r>
            <a:r>
              <a:rPr lang="es-ES" sz="2500" dirty="0" smtClean="0">
                <a:latin typeface="Calibri" pitchFamily="34" charset="0"/>
              </a:rPr>
              <a:t>Con la certeza que esta gran oportunidad laboral es no solo para adquirir experiencia valiosa para su vida personal y/o profesional, sino que también le permitirá prestar un servicio público bajo los preceptos de calidad y las exigencias de la administración pública moderna.</a:t>
            </a:r>
          </a:p>
          <a:p>
            <a:pPr algn="just">
              <a:buFont typeface="Wingdings" pitchFamily="2" charset="2"/>
              <a:buNone/>
            </a:pPr>
            <a:r>
              <a:rPr lang="es-ES" sz="2500" dirty="0" smtClean="0">
                <a:latin typeface="Calibri" pitchFamily="34" charset="0"/>
              </a:rPr>
              <a:t>	Reciban la más cordial bienvenida, acompañada de las más altas expectativas en cuanto a su desempeño como nuevo servidor público al servicio de la comunidad Santandereana.</a:t>
            </a:r>
          </a:p>
          <a:p>
            <a:pPr algn="just">
              <a:buFont typeface="Wingdings" pitchFamily="2" charset="2"/>
              <a:buNone/>
            </a:pPr>
            <a:endParaRPr lang="es-ES" sz="1200" dirty="0" smtClean="0">
              <a:latin typeface="Calibri" pitchFamily="34" charset="0"/>
            </a:endParaRPr>
          </a:p>
          <a:p>
            <a:pPr algn="r">
              <a:buFont typeface="Wingdings" pitchFamily="2" charset="2"/>
              <a:buNone/>
            </a:pPr>
            <a:r>
              <a:rPr lang="es-ES" sz="2100" b="1" dirty="0" smtClean="0">
                <a:latin typeface="Calibri" pitchFamily="34" charset="0"/>
              </a:rPr>
              <a:t>Horacio Serpa Uribe     </a:t>
            </a:r>
          </a:p>
          <a:p>
            <a:pPr algn="r">
              <a:buFont typeface="Wingdings" pitchFamily="2" charset="2"/>
              <a:buNone/>
            </a:pPr>
            <a:r>
              <a:rPr lang="es-ES" sz="2100" dirty="0" smtClean="0">
                <a:latin typeface="Calibri" pitchFamily="34" charset="0"/>
              </a:rPr>
              <a:t>Gobernador de Santander</a:t>
            </a:r>
            <a:endParaRPr lang="es-ES" dirty="0" smtClean="0"/>
          </a:p>
        </p:txBody>
      </p:sp>
      <p:pic>
        <p:nvPicPr>
          <p:cNvPr id="4100"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95571" y="261037"/>
            <a:ext cx="8520112" cy="647700"/>
          </a:xfrm>
        </p:spPr>
        <p:txBody>
          <a:bodyPr/>
          <a:lstStyle/>
          <a:p>
            <a:r>
              <a:rPr lang="es-ES" sz="3600" i="1" dirty="0" smtClean="0">
                <a:solidFill>
                  <a:srgbClr val="021C66"/>
                </a:solidFill>
                <a:latin typeface="Calibri" pitchFamily="34" charset="0"/>
              </a:rPr>
              <a:t> PLANTAS DE PERSONAL  Y MANUALES</a:t>
            </a: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grpSp>
        <p:nvGrpSpPr>
          <p:cNvPr id="12" name="11 Grupo"/>
          <p:cNvGrpSpPr/>
          <p:nvPr/>
        </p:nvGrpSpPr>
        <p:grpSpPr>
          <a:xfrm>
            <a:off x="327546" y="1025856"/>
            <a:ext cx="8120418" cy="5293057"/>
            <a:chOff x="655093" y="1244221"/>
            <a:chExt cx="5202073" cy="5293057"/>
          </a:xfrm>
        </p:grpSpPr>
        <p:sp>
          <p:nvSpPr>
            <p:cNvPr id="6" name="5 Rectángulo redondeado"/>
            <p:cNvSpPr/>
            <p:nvPr/>
          </p:nvSpPr>
          <p:spPr bwMode="auto">
            <a:xfrm>
              <a:off x="655094" y="1269242"/>
              <a:ext cx="2511188" cy="846161"/>
            </a:xfrm>
            <a:prstGeom prst="roundRect">
              <a:avLst/>
            </a:prstGeom>
            <a:solidFill>
              <a:schemeClr val="bg2">
                <a:lumMod val="75000"/>
                <a:alpha val="48000"/>
              </a:scheme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s-ES" sz="2400" b="1" i="0" u="none" strike="noStrike" cap="none" normalizeH="0" baseline="0" dirty="0" smtClean="0">
                  <a:ln>
                    <a:noFill/>
                  </a:ln>
                  <a:solidFill>
                    <a:srgbClr val="021C66"/>
                  </a:solidFill>
                  <a:effectLst/>
                  <a:latin typeface="Arial" charset="0"/>
                </a:rPr>
                <a:t>             </a:t>
              </a:r>
              <a:r>
                <a:rPr kumimoji="0" lang="es-ES" sz="2400" b="1" i="1" u="none" strike="noStrike" cap="none" normalizeH="0" baseline="0" dirty="0" smtClean="0">
                  <a:ln>
                    <a:noFill/>
                  </a:ln>
                  <a:solidFill>
                    <a:srgbClr val="021C66"/>
                  </a:solidFill>
                  <a:effectLst/>
                  <a:latin typeface="Arial" charset="0"/>
                </a:rPr>
                <a:t>PLANTAS</a:t>
              </a:r>
            </a:p>
          </p:txBody>
        </p:sp>
        <p:sp>
          <p:nvSpPr>
            <p:cNvPr id="7" name="6 Rectángulo redondeado"/>
            <p:cNvSpPr/>
            <p:nvPr/>
          </p:nvSpPr>
          <p:spPr bwMode="auto">
            <a:xfrm>
              <a:off x="3345978" y="1244221"/>
              <a:ext cx="2511188" cy="846161"/>
            </a:xfrm>
            <a:prstGeom prst="roundRect">
              <a:avLst/>
            </a:prstGeom>
            <a:solidFill>
              <a:schemeClr val="bg2">
                <a:lumMod val="75000"/>
                <a:alpha val="48000"/>
              </a:scheme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800" b="1" i="1" u="none" strike="noStrike" cap="none" normalizeH="0" baseline="0" dirty="0" smtClean="0">
                  <a:ln>
                    <a:noFill/>
                  </a:ln>
                  <a:solidFill>
                    <a:srgbClr val="021C66"/>
                  </a:solidFill>
                  <a:effectLst/>
                  <a:latin typeface="Calibri" pitchFamily="34" charset="0"/>
                </a:rPr>
                <a:t>MANUALES</a:t>
              </a:r>
            </a:p>
          </p:txBody>
        </p:sp>
        <p:sp>
          <p:nvSpPr>
            <p:cNvPr id="9" name="8 Rectángulo redondeado"/>
            <p:cNvSpPr/>
            <p:nvPr/>
          </p:nvSpPr>
          <p:spPr bwMode="auto">
            <a:xfrm>
              <a:off x="655093" y="2156346"/>
              <a:ext cx="2483892" cy="4380932"/>
            </a:xfrm>
            <a:prstGeom prst="roundRect">
              <a:avLst/>
            </a:prstGeom>
            <a:solidFill>
              <a:srgbClr val="ACCAE2">
                <a:alpha val="31000"/>
              </a:srgb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36000" tIns="36000" rIns="36000" bIns="36000" numCol="1" rtlCol="0" anchor="ctr" anchorCtr="0" compatLnSpc="1">
              <a:prstTxWarp prst="textNoShape">
                <a:avLst/>
              </a:prstTxWarp>
            </a:bodyPr>
            <a:lstStyle/>
            <a:p>
              <a:pPr marL="457200" marR="0" indent="-457200" algn="l" defTabSz="914400" rtl="0" eaLnBrk="1" fontAlgn="base" latinLnBrk="0" hangingPunct="1">
                <a:lnSpc>
                  <a:spcPct val="100000"/>
                </a:lnSpc>
                <a:spcBef>
                  <a:spcPct val="0"/>
                </a:spcBef>
                <a:spcAft>
                  <a:spcPct val="0"/>
                </a:spcAft>
                <a:buClrTx/>
                <a:buSzTx/>
                <a:tabLst/>
              </a:pPr>
              <a:endParaRPr kumimoji="0" lang="es-ES" sz="2000" b="0" i="0" u="none" strike="noStrike" cap="none" normalizeH="0" baseline="0" dirty="0" smtClean="0">
                <a:ln>
                  <a:noFill/>
                </a:ln>
                <a:solidFill>
                  <a:schemeClr val="tx1"/>
                </a:solidFill>
                <a:effectLst/>
                <a:latin typeface="Arial" charset="0"/>
              </a:endParaRPr>
            </a:p>
          </p:txBody>
        </p:sp>
        <p:sp>
          <p:nvSpPr>
            <p:cNvPr id="11" name="10 Rectángulo redondeado"/>
            <p:cNvSpPr/>
            <p:nvPr/>
          </p:nvSpPr>
          <p:spPr bwMode="auto">
            <a:xfrm>
              <a:off x="3320955" y="2106303"/>
              <a:ext cx="2483892" cy="4417327"/>
            </a:xfrm>
            <a:prstGeom prst="roundRect">
              <a:avLst/>
            </a:prstGeom>
            <a:solidFill>
              <a:srgbClr val="ACCAE2">
                <a:alpha val="31000"/>
              </a:srgb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36000" rIns="0" bIns="360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s-ES" b="0" i="0" u="sng" strike="noStrike" cap="none" normalizeH="0" baseline="0" dirty="0" smtClean="0">
                  <a:ln>
                    <a:noFill/>
                  </a:ln>
                  <a:solidFill>
                    <a:schemeClr val="tx1"/>
                  </a:solidFill>
                  <a:effectLst/>
                  <a:latin typeface="Calibri" pitchFamily="34" charset="0"/>
                </a:rPr>
                <a:t> FUNCIONES</a:t>
              </a: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Calibri"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s-ES" b="0" i="0" u="none" strike="noStrike" cap="none" normalizeH="0" baseline="0" dirty="0" smtClean="0">
                <a:ln>
                  <a:noFill/>
                </a:ln>
                <a:solidFill>
                  <a:schemeClr val="tx1"/>
                </a:solidFill>
                <a:effectLst/>
                <a:latin typeface="Calibri"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Calibri"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s-ES" b="0" i="0" u="none" strike="noStrike" cap="none" normalizeH="0" baseline="0" dirty="0" smtClean="0">
                <a:ln>
                  <a:noFill/>
                </a:ln>
                <a:solidFill>
                  <a:schemeClr val="tx1"/>
                </a:solidFill>
                <a:effectLst/>
                <a:latin typeface="Calibri"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Calibri"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Calibri"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r>
                <a:rPr lang="es-ES" dirty="0" smtClean="0">
                  <a:solidFill>
                    <a:schemeClr val="tx1"/>
                  </a:solidFill>
                  <a:latin typeface="Calibri" pitchFamily="34" charset="0"/>
                </a:rPr>
                <a:t>  CALIDAD</a:t>
              </a:r>
            </a:p>
            <a:p>
              <a:pPr marL="0" marR="0" indent="0" algn="l" defTabSz="914400" rtl="0" eaLnBrk="1" fontAlgn="base" latinLnBrk="0" hangingPunct="1">
                <a:lnSpc>
                  <a:spcPct val="100000"/>
                </a:lnSpc>
                <a:spcBef>
                  <a:spcPct val="0"/>
                </a:spcBef>
                <a:spcAft>
                  <a:spcPct val="0"/>
                </a:spcAft>
                <a:buClrTx/>
                <a:buSzTx/>
                <a:buFontTx/>
                <a:buNone/>
                <a:tabLst/>
              </a:pPr>
              <a:endParaRPr kumimoji="0" lang="es-ES" b="0" i="0" u="none" strike="noStrike" cap="none" normalizeH="0" baseline="0" dirty="0" smtClean="0">
                <a:ln>
                  <a:noFill/>
                </a:ln>
                <a:solidFill>
                  <a:schemeClr val="tx1"/>
                </a:solidFill>
                <a:effectLst/>
                <a:latin typeface="Calibri"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s-ES" b="0" i="0" u="none" strike="noStrike" cap="none" normalizeH="0" baseline="0" dirty="0" smtClean="0">
                <a:ln>
                  <a:noFill/>
                </a:ln>
                <a:solidFill>
                  <a:schemeClr val="tx1"/>
                </a:solidFill>
                <a:effectLst/>
                <a:latin typeface="Calibri" pitchFamily="34" charset="0"/>
              </a:endParaRPr>
            </a:p>
          </p:txBody>
        </p:sp>
      </p:grpSp>
      <p:sp>
        <p:nvSpPr>
          <p:cNvPr id="13" name="12 Rectángulo"/>
          <p:cNvSpPr/>
          <p:nvPr/>
        </p:nvSpPr>
        <p:spPr>
          <a:xfrm>
            <a:off x="627797" y="2442950"/>
            <a:ext cx="3411939" cy="2862322"/>
          </a:xfrm>
          <a:prstGeom prst="rect">
            <a:avLst/>
          </a:prstGeom>
        </p:spPr>
        <p:txBody>
          <a:bodyPr wrap="square">
            <a:spAutoFit/>
          </a:bodyPr>
          <a:lstStyle/>
          <a:p>
            <a:pPr algn="just">
              <a:buClr>
                <a:schemeClr val="bg2">
                  <a:lumMod val="75000"/>
                </a:schemeClr>
              </a:buClr>
            </a:pPr>
            <a:r>
              <a:rPr lang="es-ES" b="1" dirty="0" smtClean="0">
                <a:latin typeface="Calibri" pitchFamily="34" charset="0"/>
              </a:rPr>
              <a:t>            Plantas de Empleo  </a:t>
            </a:r>
          </a:p>
          <a:p>
            <a:pPr algn="just">
              <a:buClr>
                <a:schemeClr val="bg2">
                  <a:lumMod val="75000"/>
                </a:schemeClr>
              </a:buClr>
            </a:pPr>
            <a:endParaRPr lang="es-ES" b="1" u="sng" dirty="0" smtClean="0">
              <a:latin typeface="Calibri" pitchFamily="34" charset="0"/>
            </a:endParaRPr>
          </a:p>
          <a:p>
            <a:pPr algn="just">
              <a:buClr>
                <a:schemeClr val="bg2">
                  <a:lumMod val="75000"/>
                </a:schemeClr>
              </a:buClr>
            </a:pPr>
            <a:r>
              <a:rPr lang="es-ES" dirty="0" smtClean="0">
                <a:latin typeface="Calibri" pitchFamily="34" charset="0"/>
              </a:rPr>
              <a:t>   Globales         Estructuradas</a:t>
            </a:r>
          </a:p>
          <a:p>
            <a:pPr algn="just">
              <a:buClr>
                <a:schemeClr val="bg2">
                  <a:lumMod val="75000"/>
                </a:schemeClr>
              </a:buClr>
            </a:pPr>
            <a:endParaRPr lang="es-ES" dirty="0" smtClean="0">
              <a:latin typeface="Calibri" pitchFamily="34" charset="0"/>
            </a:endParaRPr>
          </a:p>
          <a:p>
            <a:pPr algn="just">
              <a:buClr>
                <a:schemeClr val="bg2">
                  <a:lumMod val="75000"/>
                </a:schemeClr>
              </a:buClr>
            </a:pPr>
            <a:endParaRPr lang="es-ES" dirty="0" smtClean="0">
              <a:latin typeface="Calibri" pitchFamily="34" charset="0"/>
            </a:endParaRPr>
          </a:p>
          <a:p>
            <a:pPr algn="just">
              <a:buClr>
                <a:schemeClr val="bg2">
                  <a:lumMod val="75000"/>
                </a:schemeClr>
              </a:buClr>
            </a:pPr>
            <a:r>
              <a:rPr lang="es-ES" dirty="0" smtClean="0">
                <a:latin typeface="Calibri" pitchFamily="34" charset="0"/>
              </a:rPr>
              <a:t>            Grupos de Trabajo</a:t>
            </a:r>
          </a:p>
          <a:p>
            <a:pPr algn="just">
              <a:buClr>
                <a:schemeClr val="bg2">
                  <a:lumMod val="75000"/>
                </a:schemeClr>
              </a:buClr>
            </a:pPr>
            <a:endParaRPr lang="es-ES" dirty="0" smtClean="0">
              <a:latin typeface="Calibri" pitchFamily="34" charset="0"/>
            </a:endParaRPr>
          </a:p>
          <a:p>
            <a:pPr algn="just">
              <a:buClr>
                <a:schemeClr val="bg2">
                  <a:lumMod val="75000"/>
                </a:schemeClr>
              </a:buClr>
            </a:pPr>
            <a:r>
              <a:rPr lang="es-ES" dirty="0" smtClean="0">
                <a:latin typeface="Calibri" pitchFamily="34" charset="0"/>
              </a:rPr>
              <a:t>             Coordinaciones</a:t>
            </a:r>
          </a:p>
          <a:p>
            <a:pPr algn="just">
              <a:buClr>
                <a:schemeClr val="bg2">
                  <a:lumMod val="75000"/>
                </a:schemeClr>
              </a:buClr>
              <a:buBlip>
                <a:blip r:embed="rId3"/>
              </a:buBlip>
            </a:pPr>
            <a:endParaRPr lang="es-ES" dirty="0" smtClean="0">
              <a:latin typeface="Calibri" pitchFamily="34" charset="0"/>
            </a:endParaRPr>
          </a:p>
        </p:txBody>
      </p:sp>
      <p:sp>
        <p:nvSpPr>
          <p:cNvPr id="14" name="13 Elipse">
            <a:hlinkClick r:id="rId4" action="ppaction://hlinkfile"/>
          </p:cNvPr>
          <p:cNvSpPr/>
          <p:nvPr/>
        </p:nvSpPr>
        <p:spPr bwMode="auto">
          <a:xfrm>
            <a:off x="4599295" y="2961564"/>
            <a:ext cx="764274" cy="627797"/>
          </a:xfrm>
          <a:prstGeom prst="ellips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s-CO" dirty="0" smtClean="0">
                <a:solidFill>
                  <a:schemeClr val="tx1"/>
                </a:solidFill>
                <a:latin typeface="Arial" charset="0"/>
              </a:rPr>
              <a:t>C</a:t>
            </a:r>
            <a:endParaRPr kumimoji="0" lang="es-CO" sz="2000" b="0" i="0" u="none" strike="noStrike" cap="none" normalizeH="0" baseline="0" dirty="0" smtClean="0">
              <a:ln>
                <a:noFill/>
              </a:ln>
              <a:solidFill>
                <a:schemeClr val="tx1"/>
              </a:solidFill>
              <a:effectLst/>
              <a:latin typeface="Arial" charset="0"/>
            </a:endParaRPr>
          </a:p>
        </p:txBody>
      </p:sp>
      <p:sp>
        <p:nvSpPr>
          <p:cNvPr id="15" name="14 Elipse">
            <a:hlinkClick r:id="rId5" action="ppaction://hlinkfile"/>
          </p:cNvPr>
          <p:cNvSpPr/>
          <p:nvPr/>
        </p:nvSpPr>
        <p:spPr bwMode="auto">
          <a:xfrm>
            <a:off x="5898107" y="2936542"/>
            <a:ext cx="764274" cy="627797"/>
          </a:xfrm>
          <a:prstGeom prst="ellips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chemeClr val="tx1"/>
                </a:solidFill>
                <a:effectLst/>
                <a:latin typeface="Arial" charset="0"/>
              </a:rPr>
              <a:t>S.S</a:t>
            </a:r>
          </a:p>
        </p:txBody>
      </p:sp>
      <p:sp>
        <p:nvSpPr>
          <p:cNvPr id="16" name="15 Elipse">
            <a:hlinkClick r:id="rId6" action="ppaction://hlinkfile"/>
          </p:cNvPr>
          <p:cNvSpPr/>
          <p:nvPr/>
        </p:nvSpPr>
        <p:spPr bwMode="auto">
          <a:xfrm>
            <a:off x="7183273" y="2966113"/>
            <a:ext cx="764274" cy="627797"/>
          </a:xfrm>
          <a:prstGeom prst="ellipse">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CO" sz="2000" b="0" i="0" u="none" strike="noStrike" cap="none" normalizeH="0" baseline="0" dirty="0" smtClean="0">
                <a:ln>
                  <a:noFill/>
                </a:ln>
                <a:solidFill>
                  <a:schemeClr val="tx1"/>
                </a:solidFill>
                <a:effectLst/>
                <a:latin typeface="Arial" charset="0"/>
              </a:rPr>
              <a:t>E.D</a:t>
            </a:r>
          </a:p>
        </p:txBody>
      </p:sp>
      <p:sp>
        <p:nvSpPr>
          <p:cNvPr id="17" name="16 Rectángulo redondeado">
            <a:hlinkClick r:id="rId7" action="ppaction://hlinksldjump"/>
          </p:cNvPr>
          <p:cNvSpPr/>
          <p:nvPr/>
        </p:nvSpPr>
        <p:spPr bwMode="auto">
          <a:xfrm>
            <a:off x="4640237" y="3903260"/>
            <a:ext cx="3575713" cy="532263"/>
          </a:xfrm>
          <a:prstGeom prst="roundRect">
            <a:avLst/>
          </a:prstGeom>
          <a:solidFill>
            <a:srgbClr val="85B1D5">
              <a:alpha val="21000"/>
            </a:srgb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r>
              <a:rPr lang="es-ES" dirty="0" smtClean="0">
                <a:solidFill>
                  <a:schemeClr val="tx1"/>
                </a:solidFill>
                <a:latin typeface="Calibri" pitchFamily="34" charset="0"/>
              </a:rPr>
              <a:t>OPERATIVO DE PROCESOS.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9"/>
            <a:ext cx="8520112" cy="647700"/>
          </a:xfrm>
        </p:spPr>
        <p:txBody>
          <a:bodyPr/>
          <a:lstStyle/>
          <a:p>
            <a:r>
              <a:rPr lang="es-ES" sz="3200" i="1" dirty="0" smtClean="0">
                <a:solidFill>
                  <a:srgbClr val="021C66"/>
                </a:solidFill>
              </a:rPr>
              <a:t>REGIMEN DISCIPLINARIO</a:t>
            </a: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grpSp>
        <p:nvGrpSpPr>
          <p:cNvPr id="5" name="4 Grupo"/>
          <p:cNvGrpSpPr/>
          <p:nvPr/>
        </p:nvGrpSpPr>
        <p:grpSpPr>
          <a:xfrm>
            <a:off x="327546" y="1014483"/>
            <a:ext cx="8404617" cy="5304430"/>
            <a:chOff x="655093" y="1232848"/>
            <a:chExt cx="7970450" cy="5304430"/>
          </a:xfrm>
        </p:grpSpPr>
        <p:sp>
          <p:nvSpPr>
            <p:cNvPr id="6" name="5 Rectángulo redondeado"/>
            <p:cNvSpPr/>
            <p:nvPr/>
          </p:nvSpPr>
          <p:spPr bwMode="auto">
            <a:xfrm>
              <a:off x="655094" y="1269242"/>
              <a:ext cx="2511188" cy="846161"/>
            </a:xfrm>
            <a:prstGeom prst="roundRect">
              <a:avLst/>
            </a:prstGeom>
            <a:solidFill>
              <a:schemeClr val="bg2">
                <a:lumMod val="75000"/>
                <a:alpha val="48000"/>
              </a:scheme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800" b="1" i="1" u="none" strike="noStrike" cap="none" normalizeH="0" baseline="0" dirty="0" smtClean="0">
                  <a:ln>
                    <a:noFill/>
                  </a:ln>
                  <a:solidFill>
                    <a:srgbClr val="021C66"/>
                  </a:solidFill>
                  <a:effectLst/>
                  <a:latin typeface="Calibri" pitchFamily="34" charset="0"/>
                </a:rPr>
                <a:t>DERECHO</a:t>
              </a:r>
            </a:p>
          </p:txBody>
        </p:sp>
        <p:sp>
          <p:nvSpPr>
            <p:cNvPr id="7" name="6 Rectángulo redondeado"/>
            <p:cNvSpPr/>
            <p:nvPr/>
          </p:nvSpPr>
          <p:spPr bwMode="auto">
            <a:xfrm>
              <a:off x="3345978" y="1244221"/>
              <a:ext cx="2511188" cy="846161"/>
            </a:xfrm>
            <a:prstGeom prst="roundRect">
              <a:avLst/>
            </a:prstGeom>
            <a:solidFill>
              <a:schemeClr val="bg2">
                <a:lumMod val="75000"/>
                <a:alpha val="48000"/>
              </a:scheme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800" b="1" i="1" u="none" strike="noStrike" cap="none" normalizeH="0" baseline="0" dirty="0" smtClean="0">
                  <a:ln>
                    <a:noFill/>
                  </a:ln>
                  <a:solidFill>
                    <a:srgbClr val="021C66"/>
                  </a:solidFill>
                  <a:effectLst/>
                  <a:latin typeface="Calibri" pitchFamily="34" charset="0"/>
                </a:rPr>
                <a:t>DEBER</a:t>
              </a:r>
            </a:p>
          </p:txBody>
        </p:sp>
        <p:sp>
          <p:nvSpPr>
            <p:cNvPr id="8" name="7 Rectángulo redondeado"/>
            <p:cNvSpPr/>
            <p:nvPr/>
          </p:nvSpPr>
          <p:spPr bwMode="auto">
            <a:xfrm>
              <a:off x="6077806" y="1232848"/>
              <a:ext cx="2511188" cy="846161"/>
            </a:xfrm>
            <a:prstGeom prst="roundRect">
              <a:avLst/>
            </a:prstGeom>
            <a:solidFill>
              <a:schemeClr val="bg2">
                <a:lumMod val="75000"/>
                <a:alpha val="48000"/>
              </a:scheme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s-ES" sz="2800" b="1" i="1" u="none" strike="noStrike" cap="none" normalizeH="0" baseline="0" dirty="0" smtClean="0">
                  <a:ln>
                    <a:noFill/>
                  </a:ln>
                  <a:solidFill>
                    <a:srgbClr val="021C66"/>
                  </a:solidFill>
                  <a:effectLst/>
                  <a:latin typeface="Calibri" pitchFamily="34" charset="0"/>
                </a:rPr>
                <a:t>PROHIBICION</a:t>
              </a:r>
            </a:p>
          </p:txBody>
        </p:sp>
        <p:sp>
          <p:nvSpPr>
            <p:cNvPr id="9" name="8 Rectángulo redondeado"/>
            <p:cNvSpPr/>
            <p:nvPr/>
          </p:nvSpPr>
          <p:spPr bwMode="auto">
            <a:xfrm>
              <a:off x="655093" y="2156346"/>
              <a:ext cx="2483892" cy="4380932"/>
            </a:xfrm>
            <a:prstGeom prst="roundRect">
              <a:avLst/>
            </a:prstGeom>
            <a:solidFill>
              <a:srgbClr val="ACCAE2">
                <a:alpha val="31000"/>
              </a:srgb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36000" tIns="36000" rIns="36000" bIns="36000" numCol="1" rtlCol="0" anchor="ctr" anchorCtr="0" compatLnSpc="1">
              <a:prstTxWarp prst="textNoShape">
                <a:avLst/>
              </a:prstTxWarp>
            </a:bodyPr>
            <a:lstStyle/>
            <a:p>
              <a:pPr marL="457200" marR="0" indent="-457200" algn="just" defTabSz="914400" rtl="0" eaLnBrk="1" fontAlgn="base" latinLnBrk="0" hangingPunct="1">
                <a:lnSpc>
                  <a:spcPct val="100000"/>
                </a:lnSpc>
                <a:spcBef>
                  <a:spcPct val="0"/>
                </a:spcBef>
                <a:spcAft>
                  <a:spcPct val="0"/>
                </a:spcAft>
                <a:buClrTx/>
                <a:buSzTx/>
                <a:tabLst/>
              </a:pPr>
              <a:endParaRPr lang="es-ES" dirty="0" smtClean="0">
                <a:solidFill>
                  <a:schemeClr val="tx1"/>
                </a:solidFill>
                <a:latin typeface="Arial" charset="0"/>
              </a:endParaRPr>
            </a:p>
            <a:p>
              <a:pPr marL="457200" marR="0" indent="-457200" algn="just" defTabSz="914400" rtl="0" eaLnBrk="1" fontAlgn="base" latinLnBrk="0" hangingPunct="1">
                <a:lnSpc>
                  <a:spcPct val="100000"/>
                </a:lnSpc>
                <a:spcBef>
                  <a:spcPct val="0"/>
                </a:spcBef>
                <a:spcAft>
                  <a:spcPct val="0"/>
                </a:spcAft>
                <a:buClrTx/>
                <a:buSzTx/>
                <a:tabLst/>
              </a:pPr>
              <a:r>
                <a:rPr lang="es-ES" dirty="0" smtClean="0">
                  <a:solidFill>
                    <a:schemeClr val="tx1"/>
                  </a:solidFill>
                  <a:latin typeface="Arial" charset="0"/>
                </a:rPr>
                <a:t>       Facultad de hacer o exigir todo aquello que la ley o autoridad  establece a nuestro favor.</a:t>
              </a:r>
            </a:p>
            <a:p>
              <a:pPr marL="457200" marR="0" indent="-457200" algn="just" defTabSz="914400" rtl="0" eaLnBrk="1" fontAlgn="base" latinLnBrk="0" hangingPunct="1">
                <a:lnSpc>
                  <a:spcPct val="100000"/>
                </a:lnSpc>
                <a:spcBef>
                  <a:spcPct val="0"/>
                </a:spcBef>
                <a:spcAft>
                  <a:spcPct val="0"/>
                </a:spcAft>
                <a:buClrTx/>
                <a:buSzTx/>
                <a:tabLst/>
              </a:pPr>
              <a:endParaRPr kumimoji="0" lang="es-ES" sz="2000" b="0" i="0" u="none" strike="noStrike" cap="none" normalizeH="0" baseline="0" dirty="0" smtClean="0">
                <a:ln>
                  <a:noFill/>
                </a:ln>
                <a:solidFill>
                  <a:schemeClr val="tx1"/>
                </a:solidFill>
                <a:effectLst/>
                <a:latin typeface="Arial" charset="0"/>
              </a:endParaRPr>
            </a:p>
            <a:p>
              <a:pPr marL="457200" marR="0" indent="-457200" algn="just" defTabSz="914400" rtl="0" eaLnBrk="1" fontAlgn="base" latinLnBrk="0" hangingPunct="1">
                <a:lnSpc>
                  <a:spcPct val="100000"/>
                </a:lnSpc>
                <a:spcBef>
                  <a:spcPct val="0"/>
                </a:spcBef>
                <a:spcAft>
                  <a:spcPct val="0"/>
                </a:spcAft>
                <a:buClrTx/>
                <a:buSzTx/>
                <a:tabLst/>
              </a:pPr>
              <a:endParaRPr lang="es-ES" dirty="0" smtClean="0">
                <a:solidFill>
                  <a:schemeClr val="tx1"/>
                </a:solidFill>
                <a:latin typeface="Arial" charset="0"/>
              </a:endParaRPr>
            </a:p>
            <a:p>
              <a:pPr marL="457200" marR="0" indent="-457200" algn="just" defTabSz="914400" rtl="0" eaLnBrk="1" fontAlgn="base" latinLnBrk="0" hangingPunct="1">
                <a:lnSpc>
                  <a:spcPct val="100000"/>
                </a:lnSpc>
                <a:spcBef>
                  <a:spcPct val="0"/>
                </a:spcBef>
                <a:spcAft>
                  <a:spcPct val="0"/>
                </a:spcAft>
                <a:buClrTx/>
                <a:buSzTx/>
                <a:tabLst/>
              </a:pPr>
              <a:endParaRPr kumimoji="0" lang="es-ES" sz="2000" b="0" i="0" u="none" strike="noStrike" cap="none" normalizeH="0" baseline="0" dirty="0" smtClean="0">
                <a:ln>
                  <a:noFill/>
                </a:ln>
                <a:solidFill>
                  <a:schemeClr val="tx1"/>
                </a:solidFill>
                <a:effectLst/>
                <a:latin typeface="Arial" charset="0"/>
              </a:endParaRPr>
            </a:p>
            <a:p>
              <a:pPr marL="457200" marR="0" indent="-457200" algn="just" defTabSz="914400" rtl="0" eaLnBrk="1" fontAlgn="base" latinLnBrk="0" hangingPunct="1">
                <a:lnSpc>
                  <a:spcPct val="100000"/>
                </a:lnSpc>
                <a:spcBef>
                  <a:spcPct val="0"/>
                </a:spcBef>
                <a:spcAft>
                  <a:spcPct val="0"/>
                </a:spcAft>
                <a:buClrTx/>
                <a:buSzTx/>
                <a:tabLst/>
              </a:pPr>
              <a:r>
                <a:rPr lang="es-ES" dirty="0" smtClean="0">
                  <a:solidFill>
                    <a:schemeClr val="tx1"/>
                  </a:solidFill>
                  <a:latin typeface="Arial" charset="0"/>
                </a:rPr>
                <a:t>10</a:t>
              </a:r>
              <a:endParaRPr kumimoji="0" lang="es-ES" sz="2000" b="0" i="0" u="none" strike="noStrike" cap="none" normalizeH="0" baseline="0" dirty="0" smtClean="0">
                <a:ln>
                  <a:noFill/>
                </a:ln>
                <a:solidFill>
                  <a:schemeClr val="tx1"/>
                </a:solidFill>
                <a:effectLst/>
                <a:latin typeface="Arial" charset="0"/>
              </a:endParaRPr>
            </a:p>
          </p:txBody>
        </p:sp>
        <p:sp>
          <p:nvSpPr>
            <p:cNvPr id="10" name="9 Rectángulo redondeado"/>
            <p:cNvSpPr/>
            <p:nvPr/>
          </p:nvSpPr>
          <p:spPr bwMode="auto">
            <a:xfrm>
              <a:off x="6141651" y="2104030"/>
              <a:ext cx="2483892" cy="4380932"/>
            </a:xfrm>
            <a:prstGeom prst="roundRect">
              <a:avLst/>
            </a:prstGeom>
            <a:solidFill>
              <a:srgbClr val="ACCAE2">
                <a:alpha val="31000"/>
              </a:srgb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36000" rIns="0" bIns="360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b="0" i="0" u="none" strike="noStrike" cap="none" normalizeH="0" baseline="0" dirty="0" smtClean="0">
                <a:ln>
                  <a:noFill/>
                </a:ln>
                <a:solidFill>
                  <a:schemeClr val="tx1"/>
                </a:solidFill>
                <a:effectLst/>
                <a:latin typeface="+mj-lt"/>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mj-lt"/>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s-ES" b="0" i="0" u="none" strike="noStrike" cap="none" normalizeH="0" baseline="0" dirty="0" smtClean="0">
                <a:ln>
                  <a:noFill/>
                </a:ln>
                <a:solidFill>
                  <a:schemeClr val="tx1"/>
                </a:solidFill>
                <a:effectLst/>
                <a:latin typeface="+mj-lt"/>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mj-lt"/>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mj-lt"/>
              </a:endParaRPr>
            </a:p>
            <a:p>
              <a:pPr marL="0" marR="0" indent="0" algn="l"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tx1"/>
                  </a:solidFill>
                  <a:effectLst/>
                  <a:latin typeface="+mj-lt"/>
                </a:rPr>
                <a:t>Vedar o impedir  el uso o ejecución de una cosa</a:t>
              </a: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mj-lt"/>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mj-lt"/>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mj-lt"/>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mj-lt"/>
              </a:endParaRPr>
            </a:p>
            <a:p>
              <a:pPr marL="0" marR="0" indent="0" algn="l"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tx1"/>
                  </a:solidFill>
                  <a:effectLst/>
                  <a:latin typeface="+mj-lt"/>
                </a:rPr>
                <a:t>35</a:t>
              </a:r>
            </a:p>
          </p:txBody>
        </p:sp>
        <p:sp>
          <p:nvSpPr>
            <p:cNvPr id="11" name="10 Rectángulo redondeado"/>
            <p:cNvSpPr/>
            <p:nvPr/>
          </p:nvSpPr>
          <p:spPr bwMode="auto">
            <a:xfrm>
              <a:off x="3411555" y="2092656"/>
              <a:ext cx="2483892" cy="4380932"/>
            </a:xfrm>
            <a:prstGeom prst="roundRect">
              <a:avLst/>
            </a:prstGeom>
            <a:solidFill>
              <a:srgbClr val="ACCAE2">
                <a:alpha val="31000"/>
              </a:srgbClr>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36000" rIns="0" bIns="360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b="0" i="0" u="none" strike="noStrike" cap="none" normalizeH="0" baseline="0" dirty="0" smtClean="0">
                <a:ln>
                  <a:noFill/>
                </a:ln>
                <a:solidFill>
                  <a:schemeClr val="tx1"/>
                </a:solidFill>
                <a:effectLst/>
                <a:latin typeface="+mj-lt"/>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mj-lt"/>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s-ES" b="0" i="0" u="none" strike="noStrike" cap="none" normalizeH="0" baseline="0" dirty="0" smtClean="0">
                <a:ln>
                  <a:noFill/>
                </a:ln>
                <a:solidFill>
                  <a:schemeClr val="tx1"/>
                </a:solidFill>
                <a:effectLst/>
                <a:latin typeface="+mj-lt"/>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mj-lt"/>
              </a:endParaRPr>
            </a:p>
            <a:p>
              <a:pPr marL="0" marR="0" indent="0" algn="l"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tx1"/>
                  </a:solidFill>
                  <a:effectLst/>
                  <a:latin typeface="+mj-lt"/>
                </a:rPr>
                <a:t>Aquello a que esta Obligado el Hombre  por las leyes naturales o positivas.</a:t>
              </a: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Calibri"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s-ES" b="0" i="0" u="none" strike="noStrike" cap="none" normalizeH="0" baseline="0" dirty="0" smtClean="0">
                <a:ln>
                  <a:noFill/>
                </a:ln>
                <a:solidFill>
                  <a:schemeClr val="tx1"/>
                </a:solidFill>
                <a:effectLst/>
                <a:latin typeface="Calibri"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lang="es-ES" dirty="0" smtClean="0">
                <a:solidFill>
                  <a:schemeClr val="tx1"/>
                </a:solidFill>
                <a:latin typeface="Calibri"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r>
                <a:rPr kumimoji="0" lang="es-ES" b="0" i="0" u="none" strike="noStrike" cap="none" normalizeH="0" baseline="0" dirty="0" smtClean="0">
                  <a:ln>
                    <a:noFill/>
                  </a:ln>
                  <a:solidFill>
                    <a:schemeClr val="tx1"/>
                  </a:solidFill>
                  <a:effectLst/>
                  <a:latin typeface="Calibri" pitchFamily="34" charset="0"/>
                </a:rPr>
                <a:t>40</a:t>
              </a:r>
            </a:p>
          </p:txBody>
        </p:sp>
      </p:grpSp>
      <p:sp>
        <p:nvSpPr>
          <p:cNvPr id="12" name="11 Elipse">
            <a:hlinkClick r:id="rId3" action="ppaction://hlinksldjump"/>
          </p:cNvPr>
          <p:cNvSpPr/>
          <p:nvPr/>
        </p:nvSpPr>
        <p:spPr bwMode="auto">
          <a:xfrm>
            <a:off x="887105" y="5581935"/>
            <a:ext cx="750627" cy="573206"/>
          </a:xfrm>
          <a:prstGeom prst="ellipse">
            <a:avLst/>
          </a:prstGeom>
          <a:solidFill>
            <a:srgbClr val="9BCDFF"/>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13" name="12 Elipse">
            <a:hlinkClick r:id="rId4" action="ppaction://hlinksldjump"/>
          </p:cNvPr>
          <p:cNvSpPr/>
          <p:nvPr/>
        </p:nvSpPr>
        <p:spPr bwMode="auto">
          <a:xfrm>
            <a:off x="3741762" y="5638801"/>
            <a:ext cx="750627" cy="573206"/>
          </a:xfrm>
          <a:prstGeom prst="ellipse">
            <a:avLst/>
          </a:prstGeom>
          <a:solidFill>
            <a:srgbClr val="9BCDFF"/>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14" name="13 Elipse">
            <a:hlinkClick r:id="rId5" action="ppaction://hlinksldjump"/>
          </p:cNvPr>
          <p:cNvSpPr/>
          <p:nvPr/>
        </p:nvSpPr>
        <p:spPr bwMode="auto">
          <a:xfrm>
            <a:off x="6637361" y="5654723"/>
            <a:ext cx="750627" cy="573206"/>
          </a:xfrm>
          <a:prstGeom prst="ellipse">
            <a:avLst/>
          </a:prstGeom>
          <a:solidFill>
            <a:srgbClr val="9BCDFF"/>
          </a:solid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245447" y="192798"/>
            <a:ext cx="8520112" cy="647700"/>
          </a:xfrm>
        </p:spPr>
        <p:txBody>
          <a:bodyPr/>
          <a:lstStyle/>
          <a:p>
            <a:r>
              <a:rPr lang="es-ES" sz="3600" i="1" dirty="0" smtClean="0">
                <a:solidFill>
                  <a:srgbClr val="021C66"/>
                </a:solidFill>
                <a:latin typeface="Calibri" pitchFamily="34" charset="0"/>
              </a:rPr>
              <a:t>CÓDIGO DE BUEN GOBIERNO</a:t>
            </a:r>
          </a:p>
        </p:txBody>
      </p:sp>
      <p:sp>
        <p:nvSpPr>
          <p:cNvPr id="11267" name="2 Marcador de contenido"/>
          <p:cNvSpPr>
            <a:spLocks noGrp="1"/>
          </p:cNvSpPr>
          <p:nvPr>
            <p:ph idx="1"/>
          </p:nvPr>
        </p:nvSpPr>
        <p:spPr>
          <a:xfrm>
            <a:off x="436728" y="888573"/>
            <a:ext cx="8175010" cy="5348454"/>
          </a:xfrm>
        </p:spPr>
        <p:txBody>
          <a:bodyPr/>
          <a:lstStyle/>
          <a:p>
            <a:pPr algn="ctr">
              <a:buNone/>
            </a:pPr>
            <a:r>
              <a:rPr lang="es-ES" sz="2600" dirty="0" smtClean="0">
                <a:latin typeface="Calibri" pitchFamily="34" charset="0"/>
              </a:rPr>
              <a:t>	</a:t>
            </a:r>
          </a:p>
          <a:p>
            <a:pPr algn="ctr">
              <a:buNone/>
            </a:pPr>
            <a:r>
              <a:rPr lang="es-ES" sz="2600" dirty="0" smtClean="0">
                <a:latin typeface="Calibri" pitchFamily="34" charset="0"/>
              </a:rPr>
              <a:t>Conjunto de Prácticas administrativas, conductas, compromisos y actuaciones  apropiadas del servidor público frente a la comunidad; observando integridad ética y transparencia en el manejo de patrimonio público.</a:t>
            </a:r>
          </a:p>
          <a:p>
            <a:pPr algn="just">
              <a:buNone/>
            </a:pPr>
            <a:r>
              <a:rPr lang="es-ES" sz="2600" b="1" dirty="0" smtClean="0">
                <a:solidFill>
                  <a:srgbClr val="021C66"/>
                </a:solidFill>
                <a:latin typeface="Calibri" pitchFamily="34" charset="0"/>
              </a:rPr>
              <a:t>		                 </a:t>
            </a:r>
          </a:p>
          <a:p>
            <a:pPr algn="just">
              <a:buNone/>
            </a:pPr>
            <a:r>
              <a:rPr lang="es-ES" sz="2600" b="1" dirty="0" smtClean="0">
                <a:solidFill>
                  <a:srgbClr val="021C66"/>
                </a:solidFill>
                <a:latin typeface="Calibri" pitchFamily="34" charset="0"/>
              </a:rPr>
              <a:t>	                    División Político Administrativa Dpto.</a:t>
            </a:r>
          </a:p>
          <a:p>
            <a:pPr algn="just">
              <a:buNone/>
            </a:pPr>
            <a:endParaRPr lang="es-ES" sz="1000" b="1" dirty="0" smtClean="0">
              <a:solidFill>
                <a:srgbClr val="021C66"/>
              </a:solidFill>
              <a:latin typeface="Calibri" pitchFamily="34" charset="0"/>
            </a:endParaRPr>
          </a:p>
          <a:p>
            <a:pPr algn="just">
              <a:buNone/>
            </a:pPr>
            <a:endParaRPr lang="es-ES" sz="2600" b="1" dirty="0" smtClean="0">
              <a:solidFill>
                <a:srgbClr val="021C66"/>
              </a:solidFill>
              <a:latin typeface="Calibri" pitchFamily="34" charset="0"/>
            </a:endParaRPr>
          </a:p>
          <a:p>
            <a:pPr algn="just">
              <a:buNone/>
            </a:pPr>
            <a:r>
              <a:rPr lang="es-ES" sz="2600" b="1" dirty="0" smtClean="0">
                <a:solidFill>
                  <a:srgbClr val="021C66"/>
                </a:solidFill>
                <a:latin typeface="Calibri" pitchFamily="34" charset="0"/>
              </a:rPr>
              <a:t>	87 Municipio Seis Provincias</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7" name="6 Flecha abajo"/>
          <p:cNvSpPr/>
          <p:nvPr/>
        </p:nvSpPr>
        <p:spPr bwMode="auto">
          <a:xfrm>
            <a:off x="4069306" y="3032079"/>
            <a:ext cx="351091" cy="350028"/>
          </a:xfrm>
          <a:prstGeom prst="downArrow">
            <a:avLst/>
          </a:prstGeom>
          <a:solidFill>
            <a:srgbClr val="85B1D5"/>
          </a:solidFill>
          <a:ln>
            <a:headEnd type="none" w="med" len="med"/>
            <a:tailEnd type="none" w="med" len="med"/>
          </a:ln>
          <a:effectLst>
            <a:outerShdw blurRad="50800" dist="38100" dir="2700000" algn="tl" rotWithShape="0">
              <a:prstClr val="black">
                <a:alpha val="40000"/>
              </a:prstClr>
            </a:outerShdw>
            <a:softEdge rad="635000"/>
          </a:effectLst>
        </p:spPr>
        <p:style>
          <a:lnRef idx="0">
            <a:schemeClr val="accent2"/>
          </a:lnRef>
          <a:fillRef idx="3">
            <a:schemeClr val="accent2"/>
          </a:fillRef>
          <a:effectRef idx="3">
            <a:schemeClr val="accent2"/>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8" name="7 Abrir llave"/>
          <p:cNvSpPr/>
          <p:nvPr/>
        </p:nvSpPr>
        <p:spPr bwMode="auto">
          <a:xfrm>
            <a:off x="4722125" y="4244453"/>
            <a:ext cx="259308" cy="1821975"/>
          </a:xfrm>
          <a:prstGeom prst="leftBrace">
            <a:avLst/>
          </a:prstGeom>
          <a:noFill/>
          <a:ln w="28575" cap="flat" cmpd="sng" algn="ctr">
            <a:solidFill>
              <a:srgbClr val="021C66"/>
            </a:solid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2000" b="0" i="0" u="none" strike="noStrike" cap="none" normalizeH="0" baseline="0" smtClean="0">
              <a:ln>
                <a:noFill/>
              </a:ln>
              <a:solidFill>
                <a:schemeClr val="tx1"/>
              </a:solidFill>
              <a:effectLst/>
              <a:latin typeface="Arial" charset="0"/>
            </a:endParaRPr>
          </a:p>
        </p:txBody>
      </p:sp>
      <p:sp>
        <p:nvSpPr>
          <p:cNvPr id="10" name="2 Marcador de contenido"/>
          <p:cNvSpPr txBox="1">
            <a:spLocks/>
          </p:cNvSpPr>
          <p:nvPr/>
        </p:nvSpPr>
        <p:spPr bwMode="auto">
          <a:xfrm>
            <a:off x="5336275" y="4230805"/>
            <a:ext cx="1624083" cy="21290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180975" marR="0" lvl="0" indent="-180975" algn="just" defTabSz="914400" rtl="0" eaLnBrk="0" fontAlgn="base" latinLnBrk="0" hangingPunct="0">
              <a:lnSpc>
                <a:spcPct val="100000"/>
              </a:lnSpc>
              <a:spcBef>
                <a:spcPct val="0"/>
              </a:spcBef>
              <a:spcAft>
                <a:spcPts val="0"/>
              </a:spcAft>
              <a:buClrTx/>
              <a:buSzTx/>
              <a:buFont typeface="Wingdings" pitchFamily="2" charset="2"/>
              <a:buNone/>
              <a:tabLst/>
              <a:defRPr/>
            </a:pPr>
            <a:r>
              <a:rPr lang="es-ES" kern="0" dirty="0" smtClean="0">
                <a:solidFill>
                  <a:srgbClr val="021C66"/>
                </a:solidFill>
                <a:latin typeface="Calibri" pitchFamily="34" charset="0"/>
                <a:cs typeface="+mn-cs"/>
              </a:rPr>
              <a:t>Vélez       19</a:t>
            </a:r>
          </a:p>
          <a:p>
            <a:pPr marL="180975" marR="0" lvl="0" indent="-180975" algn="just" defTabSz="914400" rtl="0" eaLnBrk="0" fontAlgn="base" latinLnBrk="0" hangingPunct="0">
              <a:lnSpc>
                <a:spcPct val="100000"/>
              </a:lnSpc>
              <a:spcBef>
                <a:spcPct val="0"/>
              </a:spcBef>
              <a:spcAft>
                <a:spcPts val="0"/>
              </a:spcAft>
              <a:buClrTx/>
              <a:buSzTx/>
              <a:buFont typeface="Wingdings" pitchFamily="2" charset="2"/>
              <a:buNone/>
              <a:tabLst/>
              <a:defRPr/>
            </a:pPr>
            <a:r>
              <a:rPr kumimoji="0" lang="es-ES" i="0" u="none" strike="noStrike" kern="0" cap="none" spc="0" normalizeH="0" baseline="0" noProof="0" dirty="0" smtClean="0">
                <a:ln>
                  <a:noFill/>
                </a:ln>
                <a:solidFill>
                  <a:srgbClr val="021C66"/>
                </a:solidFill>
                <a:effectLst/>
                <a:uLnTx/>
                <a:uFillTx/>
                <a:latin typeface="Calibri" pitchFamily="34" charset="0"/>
                <a:ea typeface="+mn-ea"/>
                <a:cs typeface="+mn-cs"/>
              </a:rPr>
              <a:t>San</a:t>
            </a:r>
            <a:r>
              <a:rPr kumimoji="0" lang="es-ES" i="0" u="none" strike="noStrike" kern="0" cap="none" spc="0" normalizeH="0" noProof="0" dirty="0" smtClean="0">
                <a:ln>
                  <a:noFill/>
                </a:ln>
                <a:solidFill>
                  <a:srgbClr val="021C66"/>
                </a:solidFill>
                <a:effectLst/>
                <a:uLnTx/>
                <a:uFillTx/>
                <a:latin typeface="Calibri" pitchFamily="34" charset="0"/>
                <a:ea typeface="+mn-ea"/>
                <a:cs typeface="+mn-cs"/>
              </a:rPr>
              <a:t> Gil     18</a:t>
            </a:r>
          </a:p>
          <a:p>
            <a:pPr marL="180975" marR="0" lvl="0" indent="-180975" algn="just" defTabSz="914400" rtl="0" eaLnBrk="0" fontAlgn="base" latinLnBrk="0" hangingPunct="0">
              <a:lnSpc>
                <a:spcPct val="100000"/>
              </a:lnSpc>
              <a:spcBef>
                <a:spcPct val="0"/>
              </a:spcBef>
              <a:spcAft>
                <a:spcPts val="0"/>
              </a:spcAft>
              <a:buClrTx/>
              <a:buSzTx/>
              <a:buFont typeface="Wingdings" pitchFamily="2" charset="2"/>
              <a:buNone/>
              <a:tabLst/>
              <a:defRPr/>
            </a:pPr>
            <a:r>
              <a:rPr lang="es-ES" kern="0" baseline="0" dirty="0" smtClean="0">
                <a:solidFill>
                  <a:srgbClr val="021C66"/>
                </a:solidFill>
                <a:latin typeface="Calibri" pitchFamily="34" charset="0"/>
                <a:cs typeface="+mn-cs"/>
              </a:rPr>
              <a:t>Socorro  </a:t>
            </a:r>
            <a:r>
              <a:rPr lang="es-ES" kern="0" dirty="0" smtClean="0">
                <a:solidFill>
                  <a:srgbClr val="021C66"/>
                </a:solidFill>
                <a:latin typeface="Calibri" pitchFamily="34" charset="0"/>
                <a:cs typeface="+mn-cs"/>
              </a:rPr>
              <a:t> 16</a:t>
            </a:r>
          </a:p>
          <a:p>
            <a:pPr marL="180975" marR="0" lvl="0" indent="-180975" algn="just" defTabSz="914400" rtl="0" eaLnBrk="0" fontAlgn="base" latinLnBrk="0" hangingPunct="0">
              <a:lnSpc>
                <a:spcPct val="100000"/>
              </a:lnSpc>
              <a:spcBef>
                <a:spcPct val="0"/>
              </a:spcBef>
              <a:spcAft>
                <a:spcPts val="0"/>
              </a:spcAft>
              <a:buClrTx/>
              <a:buSzTx/>
              <a:buFont typeface="Wingdings" pitchFamily="2" charset="2"/>
              <a:buNone/>
              <a:tabLst/>
              <a:defRPr/>
            </a:pPr>
            <a:r>
              <a:rPr kumimoji="0" lang="es-ES" i="0" u="none" strike="noStrike" kern="0" cap="none" spc="0" normalizeH="0" baseline="0" noProof="0" dirty="0" smtClean="0">
                <a:ln>
                  <a:noFill/>
                </a:ln>
                <a:solidFill>
                  <a:srgbClr val="021C66"/>
                </a:solidFill>
                <a:effectLst/>
                <a:uLnTx/>
                <a:uFillTx/>
                <a:latin typeface="Calibri" pitchFamily="34" charset="0"/>
                <a:ea typeface="+mn-ea"/>
                <a:cs typeface="+mn-cs"/>
              </a:rPr>
              <a:t>Soto</a:t>
            </a:r>
            <a:r>
              <a:rPr kumimoji="0" lang="es-ES" i="0" u="none" strike="noStrike" kern="0" cap="none" spc="0" normalizeH="0" noProof="0" dirty="0" smtClean="0">
                <a:ln>
                  <a:noFill/>
                </a:ln>
                <a:solidFill>
                  <a:srgbClr val="021C66"/>
                </a:solidFill>
                <a:effectLst/>
                <a:uLnTx/>
                <a:uFillTx/>
                <a:latin typeface="Calibri" pitchFamily="34" charset="0"/>
                <a:ea typeface="+mn-ea"/>
                <a:cs typeface="+mn-cs"/>
              </a:rPr>
              <a:t>         16</a:t>
            </a:r>
          </a:p>
          <a:p>
            <a:pPr marL="180975" marR="0" lvl="0" indent="-180975" algn="just" defTabSz="914400" rtl="0" eaLnBrk="0" fontAlgn="base" latinLnBrk="0" hangingPunct="0">
              <a:lnSpc>
                <a:spcPct val="100000"/>
              </a:lnSpc>
              <a:spcBef>
                <a:spcPct val="0"/>
              </a:spcBef>
              <a:spcAft>
                <a:spcPts val="0"/>
              </a:spcAft>
              <a:buClrTx/>
              <a:buSzTx/>
              <a:buFont typeface="Wingdings" pitchFamily="2" charset="2"/>
              <a:buNone/>
              <a:tabLst/>
              <a:defRPr/>
            </a:pPr>
            <a:r>
              <a:rPr lang="es-ES" kern="0" baseline="0" dirty="0" smtClean="0">
                <a:solidFill>
                  <a:srgbClr val="021C66"/>
                </a:solidFill>
                <a:latin typeface="Calibri" pitchFamily="34" charset="0"/>
                <a:cs typeface="+mn-cs"/>
              </a:rPr>
              <a:t>Málaga</a:t>
            </a:r>
            <a:r>
              <a:rPr lang="es-ES" kern="0" dirty="0" smtClean="0">
                <a:solidFill>
                  <a:srgbClr val="021C66"/>
                </a:solidFill>
                <a:latin typeface="Calibri" pitchFamily="34" charset="0"/>
                <a:cs typeface="+mn-cs"/>
              </a:rPr>
              <a:t>    12</a:t>
            </a:r>
          </a:p>
          <a:p>
            <a:pPr marL="180975" marR="0" lvl="0" indent="-180975" algn="just" defTabSz="914400" rtl="0" eaLnBrk="0" fontAlgn="base" latinLnBrk="0" hangingPunct="0">
              <a:lnSpc>
                <a:spcPct val="100000"/>
              </a:lnSpc>
              <a:spcBef>
                <a:spcPct val="0"/>
              </a:spcBef>
              <a:spcAft>
                <a:spcPts val="0"/>
              </a:spcAft>
              <a:buClrTx/>
              <a:buSzTx/>
              <a:buFont typeface="Wingdings" pitchFamily="2" charset="2"/>
              <a:buNone/>
              <a:tabLst/>
              <a:defRPr/>
            </a:pPr>
            <a:r>
              <a:rPr kumimoji="0" lang="es-ES" i="0" u="none" strike="noStrike" kern="0" cap="none" spc="0" normalizeH="0" baseline="0" noProof="0" dirty="0" smtClean="0">
                <a:ln>
                  <a:noFill/>
                </a:ln>
                <a:solidFill>
                  <a:srgbClr val="021C66"/>
                </a:solidFill>
                <a:effectLst/>
                <a:uLnTx/>
                <a:uFillTx/>
                <a:latin typeface="Calibri" pitchFamily="34" charset="0"/>
                <a:ea typeface="+mn-ea"/>
                <a:cs typeface="+mn-cs"/>
              </a:rPr>
              <a:t>Mares</a:t>
            </a:r>
            <a:r>
              <a:rPr kumimoji="0" lang="es-ES" i="0" u="none" strike="noStrike" kern="0" cap="none" spc="0" normalizeH="0" noProof="0" dirty="0" smtClean="0">
                <a:ln>
                  <a:noFill/>
                </a:ln>
                <a:solidFill>
                  <a:srgbClr val="021C66"/>
                </a:solidFill>
                <a:effectLst/>
                <a:uLnTx/>
                <a:uFillTx/>
                <a:latin typeface="Calibri" pitchFamily="34" charset="0"/>
                <a:ea typeface="+mn-ea"/>
                <a:cs typeface="+mn-cs"/>
              </a:rPr>
              <a:t>         6   </a:t>
            </a:r>
            <a:endParaRPr kumimoji="0" lang="es-ES" i="0" u="none" strike="noStrike" kern="0" cap="none" spc="0" normalizeH="0" baseline="0" noProof="0" dirty="0" smtClean="0">
              <a:ln>
                <a:noFill/>
              </a:ln>
              <a:solidFill>
                <a:srgbClr val="021C66"/>
              </a:solidFill>
              <a:effectLst/>
              <a:uLnTx/>
              <a:uFillTx/>
              <a:latin typeface="Calibri" pitchFamily="34" charset="0"/>
              <a:ea typeface="+mn-ea"/>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286390" y="179151"/>
            <a:ext cx="8520112" cy="647700"/>
          </a:xfrm>
        </p:spPr>
        <p:txBody>
          <a:bodyPr/>
          <a:lstStyle/>
          <a:p>
            <a:r>
              <a:rPr lang="es-ES" sz="3600" i="1" dirty="0" smtClean="0">
                <a:solidFill>
                  <a:srgbClr val="021C66"/>
                </a:solidFill>
                <a:latin typeface="Calibri" pitchFamily="34" charset="0"/>
              </a:rPr>
              <a:t>COMPROMISOS Y RESPONSABILIDADES</a:t>
            </a:r>
          </a:p>
        </p:txBody>
      </p:sp>
      <p:sp>
        <p:nvSpPr>
          <p:cNvPr id="11267" name="2 Marcador de contenido"/>
          <p:cNvSpPr>
            <a:spLocks noGrp="1"/>
          </p:cNvSpPr>
          <p:nvPr>
            <p:ph idx="1"/>
          </p:nvPr>
        </p:nvSpPr>
        <p:spPr>
          <a:xfrm>
            <a:off x="267979" y="723331"/>
            <a:ext cx="8524875" cy="5472752"/>
          </a:xfrm>
        </p:spPr>
        <p:txBody>
          <a:bodyPr/>
          <a:lstStyle/>
          <a:p>
            <a:pPr>
              <a:buNone/>
            </a:pPr>
            <a:r>
              <a:rPr lang="es-ES" dirty="0" smtClean="0">
                <a:latin typeface="Calibri" pitchFamily="34" charset="0"/>
              </a:rPr>
              <a:t>	Todos los servidores públicos de la Gobernación de Santander se comprometen a orientar todas sus actuaciones en el ejercicio de la F.P. hacia el logro de los objetivos y el cumplimiento de la Misión y Visión de la entidades.</a:t>
            </a:r>
          </a:p>
          <a:p>
            <a:pPr>
              <a:buBlip>
                <a:blip r:embed="rId2"/>
              </a:buBlip>
            </a:pPr>
            <a:r>
              <a:rPr lang="es-ES" dirty="0" smtClean="0">
                <a:latin typeface="Calibri" pitchFamily="34" charset="0"/>
              </a:rPr>
              <a:t>Responsabilidad Social</a:t>
            </a:r>
          </a:p>
          <a:p>
            <a:pPr>
              <a:buBlip>
                <a:blip r:embed="rId2"/>
              </a:buBlip>
            </a:pPr>
            <a:endParaRPr lang="es-ES" sz="900" dirty="0" smtClean="0">
              <a:latin typeface="Calibri" pitchFamily="34" charset="0"/>
            </a:endParaRPr>
          </a:p>
          <a:p>
            <a:pPr>
              <a:buBlip>
                <a:blip r:embed="rId2"/>
              </a:buBlip>
            </a:pPr>
            <a:r>
              <a:rPr lang="es-ES" dirty="0" smtClean="0">
                <a:latin typeface="Calibri" pitchFamily="34" charset="0"/>
              </a:rPr>
              <a:t>Integridad</a:t>
            </a:r>
          </a:p>
          <a:p>
            <a:pPr>
              <a:buBlip>
                <a:blip r:embed="rId2"/>
              </a:buBlip>
            </a:pPr>
            <a:endParaRPr lang="es-ES" sz="900" dirty="0" smtClean="0">
              <a:latin typeface="Calibri" pitchFamily="34" charset="0"/>
            </a:endParaRPr>
          </a:p>
          <a:p>
            <a:pPr>
              <a:buBlip>
                <a:blip r:embed="rId2"/>
              </a:buBlip>
            </a:pPr>
            <a:r>
              <a:rPr lang="es-ES" dirty="0" smtClean="0">
                <a:latin typeface="Calibri" pitchFamily="34" charset="0"/>
              </a:rPr>
              <a:t>Lucha anticorrupción</a:t>
            </a:r>
          </a:p>
          <a:p>
            <a:pPr>
              <a:buBlip>
                <a:blip r:embed="rId2"/>
              </a:buBlip>
            </a:pPr>
            <a:endParaRPr lang="es-ES" sz="900" dirty="0" smtClean="0">
              <a:latin typeface="Calibri" pitchFamily="34" charset="0"/>
            </a:endParaRPr>
          </a:p>
          <a:p>
            <a:pPr>
              <a:buBlip>
                <a:blip r:embed="rId2"/>
              </a:buBlip>
            </a:pPr>
            <a:r>
              <a:rPr lang="es-ES" dirty="0" smtClean="0">
                <a:latin typeface="Calibri" pitchFamily="34" charset="0"/>
              </a:rPr>
              <a:t>Integridad y Transparencia</a:t>
            </a:r>
          </a:p>
          <a:p>
            <a:pPr>
              <a:buBlip>
                <a:blip r:embed="rId2"/>
              </a:buBlip>
            </a:pPr>
            <a:endParaRPr lang="es-ES" sz="900" dirty="0" smtClean="0">
              <a:latin typeface="Calibri" pitchFamily="34" charset="0"/>
            </a:endParaRPr>
          </a:p>
          <a:p>
            <a:pPr>
              <a:buBlip>
                <a:blip r:embed="rId2"/>
              </a:buBlip>
            </a:pPr>
            <a:r>
              <a:rPr lang="es-ES" dirty="0" smtClean="0">
                <a:latin typeface="Calibri" pitchFamily="34" charset="0"/>
              </a:rPr>
              <a:t>Interinstitucional, erradicar prácticas corruptas</a:t>
            </a:r>
          </a:p>
          <a:p>
            <a:pPr>
              <a:buBlip>
                <a:blip r:embed="rId2"/>
              </a:buBlip>
            </a:pPr>
            <a:endParaRPr lang="es-ES" sz="900" dirty="0" smtClean="0">
              <a:latin typeface="Calibri" pitchFamily="34" charset="0"/>
            </a:endParaRPr>
          </a:p>
          <a:p>
            <a:pPr>
              <a:buBlip>
                <a:blip r:embed="rId2"/>
              </a:buBlip>
            </a:pPr>
            <a:r>
              <a:rPr lang="es-ES" dirty="0" smtClean="0">
                <a:latin typeface="Calibri" pitchFamily="34" charset="0"/>
              </a:rPr>
              <a:t>Lucha antipiratería</a:t>
            </a:r>
          </a:p>
          <a:p>
            <a:pPr>
              <a:buBlip>
                <a:blip r:embed="rId2"/>
              </a:buBlip>
            </a:pPr>
            <a:endParaRPr lang="es-ES" sz="1800" dirty="0" smtClean="0">
              <a:latin typeface="Calibri" pitchFamily="34" charset="0"/>
            </a:endParaRPr>
          </a:p>
          <a:p>
            <a:pPr>
              <a:buNone/>
            </a:pPr>
            <a:r>
              <a:rPr lang="es-ES" sz="1600" dirty="0" smtClean="0">
                <a:latin typeface="Calibri" pitchFamily="34" charset="0"/>
              </a:rPr>
              <a:t>*Los S.P son responsables ante las autoridades por infringir la C.P leyes y por omisión o            	extralimitación en el ejercicio de sus funciones.</a:t>
            </a:r>
          </a:p>
          <a:p>
            <a:pPr>
              <a:buNone/>
            </a:pPr>
            <a:endParaRPr lang="es-ES" dirty="0" smtClean="0">
              <a:latin typeface="Calibri" pitchFamily="34" charset="0"/>
            </a:endParaRPr>
          </a:p>
          <a:p>
            <a:pPr>
              <a:buNone/>
            </a:pPr>
            <a:endParaRPr lang="es-ES"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uadroTexto"/>
          <p:cNvSpPr txBox="1"/>
          <p:nvPr/>
        </p:nvSpPr>
        <p:spPr>
          <a:xfrm>
            <a:off x="5513696" y="1815152"/>
            <a:ext cx="3261815" cy="3477875"/>
          </a:xfrm>
          <a:prstGeom prst="rect">
            <a:avLst/>
          </a:prstGeom>
          <a:noFill/>
        </p:spPr>
        <p:txBody>
          <a:bodyPr wrap="square" rtlCol="0">
            <a:spAutoFit/>
          </a:bodyPr>
          <a:lstStyle/>
          <a:p>
            <a:pPr>
              <a:buBlip>
                <a:blip r:embed="rId2"/>
              </a:buBlip>
            </a:pPr>
            <a:r>
              <a:rPr lang="es-ES" dirty="0" smtClean="0">
                <a:latin typeface="Calibri" pitchFamily="34" charset="0"/>
              </a:rPr>
              <a:t>Comunicación Pública</a:t>
            </a:r>
          </a:p>
          <a:p>
            <a:pPr>
              <a:buBlip>
                <a:blip r:embed="rId2"/>
              </a:buBlip>
            </a:pPr>
            <a:endParaRPr lang="es-ES" dirty="0" smtClean="0">
              <a:latin typeface="Calibri" pitchFamily="34" charset="0"/>
            </a:endParaRPr>
          </a:p>
          <a:p>
            <a:pPr>
              <a:buBlip>
                <a:blip r:embed="rId2"/>
              </a:buBlip>
            </a:pPr>
            <a:r>
              <a:rPr lang="es-ES" dirty="0" smtClean="0">
                <a:latin typeface="Calibri" pitchFamily="34" charset="0"/>
              </a:rPr>
              <a:t>Organizacional</a:t>
            </a:r>
          </a:p>
          <a:p>
            <a:pPr>
              <a:buBlip>
                <a:blip r:embed="rId2"/>
              </a:buBlip>
            </a:pPr>
            <a:endParaRPr lang="es-ES" dirty="0" smtClean="0">
              <a:latin typeface="Calibri" pitchFamily="34" charset="0"/>
            </a:endParaRPr>
          </a:p>
          <a:p>
            <a:pPr>
              <a:buBlip>
                <a:blip r:embed="rId2"/>
              </a:buBlip>
            </a:pPr>
            <a:r>
              <a:rPr lang="es-ES" dirty="0" smtClean="0">
                <a:latin typeface="Calibri" pitchFamily="34" charset="0"/>
              </a:rPr>
              <a:t>Información Confidencial</a:t>
            </a:r>
          </a:p>
          <a:p>
            <a:pPr>
              <a:buBlip>
                <a:blip r:embed="rId2"/>
              </a:buBlip>
            </a:pPr>
            <a:endParaRPr lang="es-ES" dirty="0" smtClean="0">
              <a:latin typeface="Calibri" pitchFamily="34" charset="0"/>
            </a:endParaRPr>
          </a:p>
          <a:p>
            <a:pPr>
              <a:buBlip>
                <a:blip r:embed="rId2"/>
              </a:buBlip>
            </a:pPr>
            <a:r>
              <a:rPr lang="es-ES" dirty="0" smtClean="0">
                <a:latin typeface="Calibri" pitchFamily="34" charset="0"/>
              </a:rPr>
              <a:t>Circulación y Divulgación de la información</a:t>
            </a:r>
          </a:p>
          <a:p>
            <a:pPr>
              <a:buBlip>
                <a:blip r:embed="rId2"/>
              </a:buBlip>
            </a:pPr>
            <a:endParaRPr lang="es-ES" dirty="0" smtClean="0">
              <a:latin typeface="Calibri" pitchFamily="34" charset="0"/>
            </a:endParaRPr>
          </a:p>
          <a:p>
            <a:pPr>
              <a:buBlip>
                <a:blip r:embed="rId2"/>
              </a:buBlip>
            </a:pPr>
            <a:r>
              <a:rPr lang="es-ES" dirty="0" smtClean="0">
                <a:latin typeface="Calibri" pitchFamily="34" charset="0"/>
              </a:rPr>
              <a:t>Rendición de Cuentas</a:t>
            </a:r>
          </a:p>
          <a:p>
            <a:endParaRPr lang="es-CO"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box(in)">
                                      <p:cBhvr>
                                        <p:cTn id="7" dur="500"/>
                                        <p:tgtEl>
                                          <p:spTgt spid="112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267">
                                            <p:txEl>
                                              <p:pRg st="3" end="3"/>
                                            </p:txEl>
                                          </p:spTgt>
                                        </p:tgtEl>
                                        <p:attrNameLst>
                                          <p:attrName>style.visibility</p:attrName>
                                        </p:attrNameLst>
                                      </p:cBhvr>
                                      <p:to>
                                        <p:strVal val="visible"/>
                                      </p:to>
                                    </p:set>
                                    <p:animEffect transition="in" filter="box(in)">
                                      <p:cBhvr>
                                        <p:cTn id="12" dur="500"/>
                                        <p:tgtEl>
                                          <p:spTgt spid="1126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1267">
                                            <p:txEl>
                                              <p:pRg st="5" end="5"/>
                                            </p:txEl>
                                          </p:spTgt>
                                        </p:tgtEl>
                                        <p:attrNameLst>
                                          <p:attrName>style.visibility</p:attrName>
                                        </p:attrNameLst>
                                      </p:cBhvr>
                                      <p:to>
                                        <p:strVal val="visible"/>
                                      </p:to>
                                    </p:set>
                                    <p:animEffect transition="in" filter="box(in)">
                                      <p:cBhvr>
                                        <p:cTn id="17" dur="500"/>
                                        <p:tgtEl>
                                          <p:spTgt spid="11267">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1267">
                                            <p:txEl>
                                              <p:pRg st="7" end="7"/>
                                            </p:txEl>
                                          </p:spTgt>
                                        </p:tgtEl>
                                        <p:attrNameLst>
                                          <p:attrName>style.visibility</p:attrName>
                                        </p:attrNameLst>
                                      </p:cBhvr>
                                      <p:to>
                                        <p:strVal val="visible"/>
                                      </p:to>
                                    </p:set>
                                    <p:animEffect transition="in" filter="box(in)">
                                      <p:cBhvr>
                                        <p:cTn id="22" dur="500"/>
                                        <p:tgtEl>
                                          <p:spTgt spid="11267">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1267">
                                            <p:txEl>
                                              <p:pRg st="9" end="9"/>
                                            </p:txEl>
                                          </p:spTgt>
                                        </p:tgtEl>
                                        <p:attrNameLst>
                                          <p:attrName>style.visibility</p:attrName>
                                        </p:attrNameLst>
                                      </p:cBhvr>
                                      <p:to>
                                        <p:strVal val="visible"/>
                                      </p:to>
                                    </p:set>
                                    <p:animEffect transition="in" filter="box(in)">
                                      <p:cBhvr>
                                        <p:cTn id="27" dur="500"/>
                                        <p:tgtEl>
                                          <p:spTgt spid="11267">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1267">
                                            <p:txEl>
                                              <p:pRg st="11" end="11"/>
                                            </p:txEl>
                                          </p:spTgt>
                                        </p:tgtEl>
                                        <p:attrNameLst>
                                          <p:attrName>style.visibility</p:attrName>
                                        </p:attrNameLst>
                                      </p:cBhvr>
                                      <p:to>
                                        <p:strVal val="visible"/>
                                      </p:to>
                                    </p:set>
                                    <p:animEffect transition="in" filter="box(in)">
                                      <p:cBhvr>
                                        <p:cTn id="32" dur="500"/>
                                        <p:tgtEl>
                                          <p:spTgt spid="11267">
                                            <p:txEl>
                                              <p:pRg st="11"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box(in)">
                                      <p:cBhvr>
                                        <p:cTn id="37" dur="500"/>
                                        <p:tgtEl>
                                          <p:spTgt spid="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5">
                                            <p:txEl>
                                              <p:pRg st="2" end="2"/>
                                            </p:txEl>
                                          </p:spTgt>
                                        </p:tgtEl>
                                        <p:attrNameLst>
                                          <p:attrName>style.visibility</p:attrName>
                                        </p:attrNameLst>
                                      </p:cBhvr>
                                      <p:to>
                                        <p:strVal val="visible"/>
                                      </p:to>
                                    </p:set>
                                    <p:animEffect transition="in" filter="box(in)">
                                      <p:cBhvr>
                                        <p:cTn id="42" dur="500"/>
                                        <p:tgtEl>
                                          <p:spTgt spid="5">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5">
                                            <p:txEl>
                                              <p:pRg st="4" end="4"/>
                                            </p:txEl>
                                          </p:spTgt>
                                        </p:tgtEl>
                                        <p:attrNameLst>
                                          <p:attrName>style.visibility</p:attrName>
                                        </p:attrNameLst>
                                      </p:cBhvr>
                                      <p:to>
                                        <p:strVal val="visible"/>
                                      </p:to>
                                    </p:set>
                                    <p:animEffect transition="in" filter="box(in)">
                                      <p:cBhvr>
                                        <p:cTn id="47" dur="500"/>
                                        <p:tgtEl>
                                          <p:spTgt spid="5">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5">
                                            <p:txEl>
                                              <p:pRg st="6" end="6"/>
                                            </p:txEl>
                                          </p:spTgt>
                                        </p:tgtEl>
                                        <p:attrNameLst>
                                          <p:attrName>style.visibility</p:attrName>
                                        </p:attrNameLst>
                                      </p:cBhvr>
                                      <p:to>
                                        <p:strVal val="visible"/>
                                      </p:to>
                                    </p:set>
                                    <p:animEffect transition="in" filter="box(in)">
                                      <p:cBhvr>
                                        <p:cTn id="52" dur="500"/>
                                        <p:tgtEl>
                                          <p:spTgt spid="5">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5">
                                            <p:txEl>
                                              <p:pRg st="8" end="8"/>
                                            </p:txEl>
                                          </p:spTgt>
                                        </p:tgtEl>
                                        <p:attrNameLst>
                                          <p:attrName>style.visibility</p:attrName>
                                        </p:attrNameLst>
                                      </p:cBhvr>
                                      <p:to>
                                        <p:strVal val="visible"/>
                                      </p:to>
                                    </p:set>
                                    <p:animEffect transition="in" filter="box(in)">
                                      <p:cBhvr>
                                        <p:cTn id="57"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220095"/>
            <a:ext cx="8520112" cy="647700"/>
          </a:xfrm>
        </p:spPr>
        <p:txBody>
          <a:bodyPr/>
          <a:lstStyle/>
          <a:p>
            <a:r>
              <a:rPr lang="es-ES" sz="3600" i="1" dirty="0" smtClean="0">
                <a:solidFill>
                  <a:srgbClr val="021C66"/>
                </a:solidFill>
                <a:latin typeface="Calibri" pitchFamily="34" charset="0"/>
              </a:rPr>
              <a:t>BUENAS PRÁCTICAS EN LA F.P</a:t>
            </a:r>
          </a:p>
        </p:txBody>
      </p:sp>
      <p:sp>
        <p:nvSpPr>
          <p:cNvPr id="11267" name="2 Marcador de contenido"/>
          <p:cNvSpPr>
            <a:spLocks noGrp="1"/>
          </p:cNvSpPr>
          <p:nvPr>
            <p:ph idx="1"/>
          </p:nvPr>
        </p:nvSpPr>
        <p:spPr>
          <a:xfrm>
            <a:off x="605478" y="1255595"/>
            <a:ext cx="7978965" cy="4367283"/>
          </a:xfrm>
        </p:spPr>
        <p:txBody>
          <a:bodyPr/>
          <a:lstStyle/>
          <a:p>
            <a:pPr>
              <a:buNone/>
            </a:pPr>
            <a:r>
              <a:rPr lang="es-ES" sz="2800" b="1" u="sng" dirty="0" smtClean="0">
                <a:latin typeface="Calibri" pitchFamily="34" charset="0"/>
              </a:rPr>
              <a:t>COMITES</a:t>
            </a:r>
          </a:p>
          <a:p>
            <a:pPr>
              <a:buNone/>
            </a:pPr>
            <a:endParaRPr lang="es-ES" sz="1100" b="1" dirty="0" smtClean="0">
              <a:latin typeface="Calibri" pitchFamily="34" charset="0"/>
            </a:endParaRPr>
          </a:p>
          <a:p>
            <a:pPr marL="727075">
              <a:buBlip>
                <a:blip r:embed="rId2"/>
              </a:buBlip>
            </a:pPr>
            <a:r>
              <a:rPr lang="es-ES" sz="2400" dirty="0" smtClean="0">
                <a:latin typeface="Calibri" pitchFamily="34" charset="0"/>
              </a:rPr>
              <a:t>Buen Gobierno</a:t>
            </a:r>
          </a:p>
          <a:p>
            <a:pPr marL="727075">
              <a:buNone/>
            </a:pPr>
            <a:endParaRPr lang="es-ES" sz="1200" b="1" dirty="0" smtClean="0">
              <a:latin typeface="Calibri" pitchFamily="34" charset="0"/>
            </a:endParaRPr>
          </a:p>
          <a:p>
            <a:pPr marL="727075">
              <a:buBlip>
                <a:blip r:embed="rId2"/>
              </a:buBlip>
            </a:pPr>
            <a:r>
              <a:rPr lang="es-ES" sz="2400" dirty="0" smtClean="0">
                <a:latin typeface="Calibri" pitchFamily="34" charset="0"/>
              </a:rPr>
              <a:t>Ética</a:t>
            </a:r>
          </a:p>
          <a:p>
            <a:pPr marL="727075">
              <a:buNone/>
            </a:pPr>
            <a:endParaRPr lang="es-ES" sz="1200" dirty="0" smtClean="0">
              <a:latin typeface="Calibri" pitchFamily="34" charset="0"/>
            </a:endParaRPr>
          </a:p>
          <a:p>
            <a:pPr marL="727075">
              <a:buBlip>
                <a:blip r:embed="rId2"/>
              </a:buBlip>
            </a:pPr>
            <a:r>
              <a:rPr lang="es-ES" sz="2400" dirty="0" smtClean="0">
                <a:latin typeface="Calibri" pitchFamily="34" charset="0"/>
              </a:rPr>
              <a:t>Calidad</a:t>
            </a:r>
          </a:p>
          <a:p>
            <a:pPr marL="727075">
              <a:buNone/>
            </a:pPr>
            <a:endParaRPr lang="es-ES" sz="1200" dirty="0" smtClean="0">
              <a:latin typeface="Calibri" pitchFamily="34" charset="0"/>
            </a:endParaRPr>
          </a:p>
          <a:p>
            <a:pPr marL="727075">
              <a:buBlip>
                <a:blip r:embed="rId2"/>
              </a:buBlip>
            </a:pPr>
            <a:r>
              <a:rPr lang="es-ES" sz="2400" dirty="0" smtClean="0">
                <a:latin typeface="Calibri" pitchFamily="34" charset="0"/>
              </a:rPr>
              <a:t>Coordinación C.I.</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uadroTexto"/>
          <p:cNvSpPr txBox="1"/>
          <p:nvPr/>
        </p:nvSpPr>
        <p:spPr>
          <a:xfrm>
            <a:off x="4681182" y="1842446"/>
            <a:ext cx="3985147" cy="3616658"/>
          </a:xfrm>
          <a:prstGeom prst="rect">
            <a:avLst/>
          </a:prstGeom>
          <a:noFill/>
        </p:spPr>
        <p:txBody>
          <a:bodyPr wrap="square" rtlCol="0">
            <a:noAutofit/>
          </a:bodyPr>
          <a:lstStyle/>
          <a:p>
            <a:pPr marL="727075">
              <a:buBlip>
                <a:blip r:embed="rId2"/>
              </a:buBlip>
            </a:pPr>
            <a:r>
              <a:rPr lang="es-ES" sz="2400" dirty="0" smtClean="0">
                <a:latin typeface="Calibri" pitchFamily="34" charset="0"/>
              </a:rPr>
              <a:t>Conciliaciones</a:t>
            </a:r>
          </a:p>
          <a:p>
            <a:pPr marL="727075"/>
            <a:endParaRPr lang="es-ES" dirty="0" smtClean="0">
              <a:latin typeface="Calibri" pitchFamily="34" charset="0"/>
            </a:endParaRPr>
          </a:p>
          <a:p>
            <a:pPr marL="727075">
              <a:buBlip>
                <a:blip r:embed="rId2"/>
              </a:buBlip>
            </a:pPr>
            <a:r>
              <a:rPr lang="es-ES" sz="2400" dirty="0" smtClean="0">
                <a:latin typeface="Calibri" pitchFamily="34" charset="0"/>
              </a:rPr>
              <a:t>Asesor para la Contratación</a:t>
            </a:r>
          </a:p>
          <a:p>
            <a:pPr marL="727075">
              <a:buBlip>
                <a:blip r:embed="rId2"/>
              </a:buBlip>
            </a:pPr>
            <a:endParaRPr lang="es-ES" sz="2400" dirty="0" smtClean="0">
              <a:latin typeface="Calibri" pitchFamily="34" charset="0"/>
            </a:endParaRPr>
          </a:p>
          <a:p>
            <a:pPr marL="727075">
              <a:buBlip>
                <a:blip r:embed="rId2"/>
              </a:buBlip>
            </a:pPr>
            <a:r>
              <a:rPr lang="es-ES" sz="2400" dirty="0" smtClean="0">
                <a:latin typeface="Calibri" pitchFamily="34" charset="0"/>
              </a:rPr>
              <a:t>Acoso Laboral</a:t>
            </a:r>
          </a:p>
          <a:p>
            <a:pPr marL="727075">
              <a:buBlip>
                <a:blip r:embed="rId2"/>
              </a:buBlip>
            </a:pPr>
            <a:endParaRPr lang="es-ES" sz="2400" dirty="0" smtClean="0">
              <a:latin typeface="Calibri" pitchFamily="34" charset="0"/>
            </a:endParaRPr>
          </a:p>
          <a:p>
            <a:pPr marL="727075">
              <a:buBlip>
                <a:blip r:embed="rId2"/>
              </a:buBlip>
            </a:pPr>
            <a:r>
              <a:rPr lang="es-ES" sz="2400" dirty="0" smtClean="0">
                <a:latin typeface="Calibri" pitchFamily="34" charset="0"/>
              </a:rPr>
              <a:t>Comisión de Personal.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animEffect transition="in" filter="box(in)">
                                      <p:cBhvr>
                                        <p:cTn id="7" dur="500"/>
                                        <p:tgtEl>
                                          <p:spTgt spid="1126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267">
                                            <p:txEl>
                                              <p:pRg st="4" end="4"/>
                                            </p:txEl>
                                          </p:spTgt>
                                        </p:tgtEl>
                                        <p:attrNameLst>
                                          <p:attrName>style.visibility</p:attrName>
                                        </p:attrNameLst>
                                      </p:cBhvr>
                                      <p:to>
                                        <p:strVal val="visible"/>
                                      </p:to>
                                    </p:set>
                                    <p:animEffect transition="in" filter="box(in)">
                                      <p:cBhvr>
                                        <p:cTn id="12" dur="500"/>
                                        <p:tgtEl>
                                          <p:spTgt spid="1126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1267">
                                            <p:txEl>
                                              <p:pRg st="6" end="6"/>
                                            </p:txEl>
                                          </p:spTgt>
                                        </p:tgtEl>
                                        <p:attrNameLst>
                                          <p:attrName>style.visibility</p:attrName>
                                        </p:attrNameLst>
                                      </p:cBhvr>
                                      <p:to>
                                        <p:strVal val="visible"/>
                                      </p:to>
                                    </p:set>
                                    <p:animEffect transition="in" filter="box(in)">
                                      <p:cBhvr>
                                        <p:cTn id="17" dur="500"/>
                                        <p:tgtEl>
                                          <p:spTgt spid="11267">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1267">
                                            <p:txEl>
                                              <p:pRg st="8" end="8"/>
                                            </p:txEl>
                                          </p:spTgt>
                                        </p:tgtEl>
                                        <p:attrNameLst>
                                          <p:attrName>style.visibility</p:attrName>
                                        </p:attrNameLst>
                                      </p:cBhvr>
                                      <p:to>
                                        <p:strVal val="visible"/>
                                      </p:to>
                                    </p:set>
                                    <p:animEffect transition="in" filter="box(in)">
                                      <p:cBhvr>
                                        <p:cTn id="22" dur="500"/>
                                        <p:tgtEl>
                                          <p:spTgt spid="11267">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ox(in)">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box(in)">
                                      <p:cBhvr>
                                        <p:cTn id="32" dur="500"/>
                                        <p:tgtEl>
                                          <p:spTgt spid="5">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box(in)">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box(in)">
                                      <p:cBhvr>
                                        <p:cTn id="4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hdfg.bmp"/>
          <p:cNvPicPr>
            <a:picLocks noChangeAspect="1" noChangeArrowheads="1"/>
          </p:cNvPicPr>
          <p:nvPr/>
        </p:nvPicPr>
        <p:blipFill>
          <a:blip r:embed="rId2" cstate="print">
            <a:lum bright="13000" contrast="-28000"/>
          </a:blip>
          <a:srcRect/>
          <a:stretch>
            <a:fillRect/>
          </a:stretch>
        </p:blipFill>
        <p:spPr bwMode="auto">
          <a:xfrm>
            <a:off x="1780820" y="632727"/>
            <a:ext cx="5111299" cy="5679221"/>
          </a:xfrm>
          <a:prstGeom prst="rect">
            <a:avLst/>
          </a:prstGeom>
          <a:noFill/>
          <a:effectLst>
            <a:softEdge rad="635000"/>
          </a:effectLst>
        </p:spPr>
      </p:pic>
      <p:sp>
        <p:nvSpPr>
          <p:cNvPr id="11267" name="2 Marcador de contenido"/>
          <p:cNvSpPr>
            <a:spLocks noGrp="1"/>
          </p:cNvSpPr>
          <p:nvPr>
            <p:ph idx="1"/>
          </p:nvPr>
        </p:nvSpPr>
        <p:spPr>
          <a:xfrm>
            <a:off x="295276" y="764275"/>
            <a:ext cx="8524875" cy="4683197"/>
          </a:xfrm>
        </p:spPr>
        <p:txBody>
          <a:bodyPr>
            <a:prstTxWarp prst="textButtonPour">
              <a:avLst/>
            </a:prstTxWarp>
            <a:scene3d>
              <a:camera prst="orthographicFront"/>
              <a:lightRig rig="glow" dir="tl">
                <a:rot lat="0" lon="0" rev="5400000"/>
              </a:lightRig>
            </a:scene3d>
            <a:sp3d extrusionH="57150" contourW="12700">
              <a:bevelT w="25400" h="25400"/>
              <a:contourClr>
                <a:schemeClr val="accent6">
                  <a:shade val="73000"/>
                </a:schemeClr>
              </a:contourClr>
            </a:sp3d>
          </a:bodyPr>
          <a:lstStyle/>
          <a:p>
            <a:pPr algn="ctr">
              <a:buNone/>
            </a:pPr>
            <a:r>
              <a:rPr lang="es-ES" sz="8800" b="1" dirty="0" smtClean="0">
                <a:ln w="11430">
                  <a:solidFill>
                    <a:schemeClr val="bg2">
                      <a:lumMod val="75000"/>
                    </a:schemeClr>
                  </a:solidFill>
                </a:ln>
                <a:solidFill>
                  <a:srgbClr val="85B1D5"/>
                </a:solidFill>
                <a:effectLst>
                  <a:glow rad="228600">
                    <a:schemeClr val="accent3">
                      <a:satMod val="175000"/>
                      <a:alpha val="40000"/>
                    </a:schemeClr>
                  </a:glow>
                  <a:outerShdw blurRad="80000" dist="40000" dir="5040000" algn="tl">
                    <a:srgbClr val="000000">
                      <a:alpha val="30000"/>
                    </a:srgbClr>
                  </a:outerShdw>
                  <a:reflection blurRad="6350" stA="60000" endA="900" endPos="60000" dist="29997" dir="5400000" sy="-100000" algn="bl" rotWithShape="0"/>
                </a:effectLst>
              </a:rPr>
              <a:t>¡GRACIAS </a:t>
            </a:r>
          </a:p>
          <a:p>
            <a:pPr algn="ctr">
              <a:buNone/>
            </a:pPr>
            <a:r>
              <a:rPr lang="es-ES" sz="8800" b="1" dirty="0" smtClean="0">
                <a:ln w="11430">
                  <a:solidFill>
                    <a:schemeClr val="bg2">
                      <a:lumMod val="75000"/>
                    </a:schemeClr>
                  </a:solidFill>
                </a:ln>
                <a:solidFill>
                  <a:srgbClr val="85B1D5"/>
                </a:solidFill>
                <a:effectLst>
                  <a:glow rad="228600">
                    <a:schemeClr val="accent3">
                      <a:satMod val="175000"/>
                      <a:alpha val="40000"/>
                    </a:schemeClr>
                  </a:glow>
                  <a:outerShdw blurRad="80000" dist="40000" dir="5040000" algn="tl">
                    <a:srgbClr val="000000">
                      <a:alpha val="30000"/>
                    </a:srgbClr>
                  </a:outerShdw>
                  <a:reflection blurRad="6350" stA="60000" endA="900" endPos="60000" dist="29997" dir="5400000" sy="-100000" algn="bl" rotWithShape="0"/>
                </a:effectLst>
              </a:rPr>
              <a:t>Y </a:t>
            </a:r>
          </a:p>
          <a:p>
            <a:pPr algn="ctr">
              <a:buNone/>
            </a:pPr>
            <a:r>
              <a:rPr lang="es-ES" sz="8800" b="1" dirty="0" smtClean="0">
                <a:ln w="11430">
                  <a:solidFill>
                    <a:schemeClr val="bg2">
                      <a:lumMod val="75000"/>
                    </a:schemeClr>
                  </a:solidFill>
                </a:ln>
                <a:solidFill>
                  <a:srgbClr val="85B1D5"/>
                </a:solidFill>
                <a:effectLst>
                  <a:glow rad="228600">
                    <a:schemeClr val="accent3">
                      <a:satMod val="175000"/>
                      <a:alpha val="40000"/>
                    </a:schemeClr>
                  </a:glow>
                  <a:outerShdw blurRad="80000" dist="40000" dir="5040000" algn="tl">
                    <a:srgbClr val="000000">
                      <a:alpha val="30000"/>
                    </a:srgbClr>
                  </a:outerShdw>
                  <a:reflection blurRad="6350" stA="60000" endA="900" endPos="60000" dist="29997" dir="5400000" sy="-100000" algn="bl" rotWithShape="0"/>
                </a:effectLst>
              </a:rPr>
              <a:t>EXITOS!</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Marcador de contenido"/>
          <p:cNvSpPr>
            <a:spLocks noGrp="1"/>
          </p:cNvSpPr>
          <p:nvPr>
            <p:ph idx="1"/>
          </p:nvPr>
        </p:nvSpPr>
        <p:spPr>
          <a:xfrm>
            <a:off x="2014894" y="5023846"/>
            <a:ext cx="5204773" cy="762805"/>
          </a:xfrm>
        </p:spPr>
        <p:txBody>
          <a:bodyPr/>
          <a:lstStyle/>
          <a:p>
            <a:pPr algn="ctr"/>
            <a:r>
              <a:rPr lang="es-ES" dirty="0" smtClean="0"/>
              <a:t>DE AQUÍ PARA ABAJO SON LOS HIPERVINCULOS!</a:t>
            </a:r>
            <a:endParaRPr lang="es-E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photos.end.com.ni/2009/11/639x360_1259125310_honestidad.jpg"/>
          <p:cNvPicPr>
            <a:picLocks noChangeAspect="1" noChangeArrowheads="1"/>
          </p:cNvPicPr>
          <p:nvPr/>
        </p:nvPicPr>
        <p:blipFill>
          <a:blip r:embed="rId2" cstate="print">
            <a:lum bright="70000" contrast="-70000"/>
          </a:blip>
          <a:srcRect/>
          <a:stretch>
            <a:fillRect/>
          </a:stretch>
        </p:blipFill>
        <p:spPr bwMode="auto">
          <a:xfrm>
            <a:off x="1493056" y="2475386"/>
            <a:ext cx="6086475" cy="3429001"/>
          </a:xfrm>
          <a:prstGeom prst="rect">
            <a:avLst/>
          </a:prstGeom>
          <a:noFill/>
          <a:effectLst>
            <a:softEdge rad="635000"/>
          </a:effectLst>
        </p:spPr>
      </p:pic>
      <p:sp>
        <p:nvSpPr>
          <p:cNvPr id="11266" name="1 Título"/>
          <p:cNvSpPr>
            <a:spLocks noGrp="1"/>
          </p:cNvSpPr>
          <p:nvPr>
            <p:ph type="title"/>
          </p:nvPr>
        </p:nvSpPr>
        <p:spPr>
          <a:xfrm>
            <a:off x="1833563" y="344488"/>
            <a:ext cx="5129212" cy="647700"/>
          </a:xfrm>
        </p:spPr>
        <p:txBody>
          <a:bodyPr/>
          <a:lstStyle/>
          <a:p>
            <a:pPr algn="ctr"/>
            <a:r>
              <a:rPr lang="es-ES" sz="4800" i="1" dirty="0" smtClean="0">
                <a:solidFill>
                  <a:schemeClr val="bg2">
                    <a:lumMod val="75000"/>
                  </a:schemeClr>
                </a:solidFill>
                <a:latin typeface="Calibri" pitchFamily="34" charset="0"/>
              </a:rPr>
              <a:t>HONESTIDAD</a:t>
            </a:r>
          </a:p>
        </p:txBody>
      </p:sp>
      <p:sp>
        <p:nvSpPr>
          <p:cNvPr id="11267" name="2 Marcador de contenido"/>
          <p:cNvSpPr>
            <a:spLocks noGrp="1"/>
          </p:cNvSpPr>
          <p:nvPr>
            <p:ph idx="1"/>
          </p:nvPr>
        </p:nvSpPr>
        <p:spPr>
          <a:xfrm>
            <a:off x="648979" y="1623704"/>
            <a:ext cx="7524750" cy="3073400"/>
          </a:xfrm>
        </p:spPr>
        <p:txBody>
          <a:bodyPr/>
          <a:lstStyle/>
          <a:p>
            <a:pPr algn="just">
              <a:spcBef>
                <a:spcPts val="0"/>
              </a:spcBef>
              <a:spcAft>
                <a:spcPts val="1800"/>
              </a:spcAft>
              <a:buNone/>
            </a:pPr>
            <a:r>
              <a:rPr lang="es-ES" sz="2400" dirty="0" smtClean="0">
                <a:latin typeface="Calibri" pitchFamily="34" charset="0"/>
              </a:rPr>
              <a:t> 	Actuar de manera razonable, justa, con honradez y pulcritud frente al manejo de los bienes y recursos públicos, que han sido confiados para su ejecución y custodia,  anteponiendo siempre intereses del Departamento y de la comunidad ante los propios, generando un ambiente de confianza de los particulares frente a la Institución.</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ceal-dlca.org/wp-content/uploads/2010/11/justicia.jpg"/>
          <p:cNvPicPr>
            <a:picLocks noChangeAspect="1" noChangeArrowheads="1"/>
          </p:cNvPicPr>
          <p:nvPr/>
        </p:nvPicPr>
        <p:blipFill>
          <a:blip r:embed="rId2" cstate="print">
            <a:lum bright="43000" contrast="-49000"/>
          </a:blip>
          <a:srcRect/>
          <a:stretch>
            <a:fillRect/>
          </a:stretch>
        </p:blipFill>
        <p:spPr bwMode="auto">
          <a:xfrm>
            <a:off x="4570080" y="2047165"/>
            <a:ext cx="4049239" cy="4049240"/>
          </a:xfrm>
          <a:prstGeom prst="rect">
            <a:avLst/>
          </a:prstGeom>
          <a:noFill/>
          <a:effectLst>
            <a:softEdge rad="635000"/>
          </a:effectLst>
        </p:spPr>
      </p:pic>
      <p:pic>
        <p:nvPicPr>
          <p:cNvPr id="56324" name="Picture 4" descr="http://www1.rionegro.com.ar/diario/debates/2007/07/29/images/12550.jpg"/>
          <p:cNvPicPr>
            <a:picLocks noChangeAspect="1" noChangeArrowheads="1"/>
          </p:cNvPicPr>
          <p:nvPr/>
        </p:nvPicPr>
        <p:blipFill>
          <a:blip r:embed="rId3" cstate="print">
            <a:lum bright="43000" contrast="-49000"/>
          </a:blip>
          <a:srcRect/>
          <a:stretch>
            <a:fillRect/>
          </a:stretch>
        </p:blipFill>
        <p:spPr bwMode="auto">
          <a:xfrm>
            <a:off x="1261043" y="3659724"/>
            <a:ext cx="2533035" cy="3198276"/>
          </a:xfrm>
          <a:prstGeom prst="rect">
            <a:avLst/>
          </a:prstGeom>
          <a:noFill/>
          <a:effectLst>
            <a:softEdge rad="635000"/>
          </a:effectLst>
        </p:spPr>
      </p:pic>
      <p:sp>
        <p:nvSpPr>
          <p:cNvPr id="11266" name="1 Título"/>
          <p:cNvSpPr>
            <a:spLocks noGrp="1"/>
          </p:cNvSpPr>
          <p:nvPr>
            <p:ph type="title"/>
          </p:nvPr>
        </p:nvSpPr>
        <p:spPr>
          <a:xfrm>
            <a:off x="3038475" y="563563"/>
            <a:ext cx="2638425" cy="647700"/>
          </a:xfrm>
        </p:spPr>
        <p:txBody>
          <a:bodyPr/>
          <a:lstStyle/>
          <a:p>
            <a:pPr algn="ctr"/>
            <a:r>
              <a:rPr lang="es-ES" sz="4400" i="1" dirty="0" smtClean="0">
                <a:solidFill>
                  <a:schemeClr val="bg2">
                    <a:lumMod val="75000"/>
                  </a:schemeClr>
                </a:solidFill>
                <a:latin typeface="Calibri" pitchFamily="34" charset="0"/>
              </a:rPr>
              <a:t>JUSTICIA</a:t>
            </a:r>
          </a:p>
        </p:txBody>
      </p:sp>
      <p:sp>
        <p:nvSpPr>
          <p:cNvPr id="11267" name="2 Marcador de contenido"/>
          <p:cNvSpPr>
            <a:spLocks noGrp="1"/>
          </p:cNvSpPr>
          <p:nvPr>
            <p:ph idx="1"/>
          </p:nvPr>
        </p:nvSpPr>
        <p:spPr>
          <a:xfrm>
            <a:off x="916533" y="1947697"/>
            <a:ext cx="7558728" cy="2146631"/>
          </a:xfrm>
        </p:spPr>
        <p:txBody>
          <a:bodyPr/>
          <a:lstStyle/>
          <a:p>
            <a:pPr algn="just">
              <a:buNone/>
            </a:pPr>
            <a:r>
              <a:rPr lang="es-ES" sz="2400" dirty="0" smtClean="0">
                <a:latin typeface="Calibri" pitchFamily="34" charset="0"/>
              </a:rPr>
              <a:t>	 Las actuaciones de los servidores públicos de la Gobernación de Santander, están dirigidas a construir procesos de equidad, que garanticen la realización plena de los derechos del ciudadano y garantizando el acceso a las oportunidades y beneficios, promoviendo su más amplia participación.</a:t>
            </a:r>
          </a:p>
        </p:txBody>
      </p:sp>
      <p:pic>
        <p:nvPicPr>
          <p:cNvPr id="11268" name="Picture 2" descr="hacemos_pais"/>
          <p:cNvPicPr>
            <a:picLocks noChangeAspect="1" noChangeArrowheads="1"/>
          </p:cNvPicPr>
          <p:nvPr/>
        </p:nvPicPr>
        <p:blipFill>
          <a:blip r:embed="rId4"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5"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4" descr="http://www.rosaquintana.com.ar/wp-content/uploads/2009/04/rse2-265x300.jpg"/>
          <p:cNvPicPr>
            <a:picLocks noChangeAspect="1" noChangeArrowheads="1"/>
          </p:cNvPicPr>
          <p:nvPr/>
        </p:nvPicPr>
        <p:blipFill>
          <a:blip r:embed="rId2" cstate="print">
            <a:lum bright="70000" contrast="-10000"/>
          </a:blip>
          <a:srcRect/>
          <a:stretch>
            <a:fillRect/>
          </a:stretch>
        </p:blipFill>
        <p:spPr bwMode="auto">
          <a:xfrm>
            <a:off x="169222" y="2893325"/>
            <a:ext cx="3761333" cy="4133567"/>
          </a:xfrm>
          <a:prstGeom prst="rect">
            <a:avLst/>
          </a:prstGeom>
          <a:noFill/>
          <a:effectLst>
            <a:softEdge rad="635000"/>
          </a:effectLst>
        </p:spPr>
      </p:pic>
      <p:sp>
        <p:nvSpPr>
          <p:cNvPr id="11266" name="1 Título"/>
          <p:cNvSpPr>
            <a:spLocks noGrp="1"/>
          </p:cNvSpPr>
          <p:nvPr>
            <p:ph type="title"/>
          </p:nvPr>
        </p:nvSpPr>
        <p:spPr>
          <a:xfrm>
            <a:off x="2033516" y="411163"/>
            <a:ext cx="4954138" cy="647700"/>
          </a:xfrm>
        </p:spPr>
        <p:txBody>
          <a:bodyPr/>
          <a:lstStyle/>
          <a:p>
            <a:pPr algn="ctr"/>
            <a:r>
              <a:rPr lang="es-CO" sz="3600" i="1" dirty="0" smtClean="0">
                <a:solidFill>
                  <a:srgbClr val="021C66"/>
                </a:solidFill>
                <a:latin typeface="Calibri" pitchFamily="34" charset="0"/>
              </a:rPr>
              <a:t>RESPONSABILIDAD</a:t>
            </a:r>
            <a:endParaRPr lang="es-ES" sz="3600" i="1" dirty="0" smtClean="0">
              <a:solidFill>
                <a:srgbClr val="021C66"/>
              </a:solidFill>
              <a:latin typeface="Calibri" pitchFamily="34" charset="0"/>
            </a:endParaRPr>
          </a:p>
        </p:txBody>
      </p:sp>
      <p:sp>
        <p:nvSpPr>
          <p:cNvPr id="11267" name="2 Marcador de contenido"/>
          <p:cNvSpPr>
            <a:spLocks noGrp="1"/>
          </p:cNvSpPr>
          <p:nvPr>
            <p:ph idx="1"/>
          </p:nvPr>
        </p:nvSpPr>
        <p:spPr>
          <a:xfrm>
            <a:off x="936720" y="1202472"/>
            <a:ext cx="7388415" cy="4313238"/>
          </a:xfrm>
        </p:spPr>
        <p:txBody>
          <a:bodyPr/>
          <a:lstStyle/>
          <a:p>
            <a:pPr>
              <a:buNone/>
            </a:pPr>
            <a:endParaRPr lang="es-CO" b="1" dirty="0" smtClean="0">
              <a:latin typeface="Calibri" pitchFamily="34" charset="0"/>
            </a:endParaRPr>
          </a:p>
          <a:p>
            <a:pPr algn="just">
              <a:buNone/>
            </a:pPr>
            <a:r>
              <a:rPr lang="es-CO" sz="2600" dirty="0" smtClean="0">
                <a:latin typeface="Calibri" pitchFamily="34" charset="0"/>
              </a:rPr>
              <a:t>	El servidor publico, se comprometen en el ejercicio de sus funciones a cumplir con prontitud y de manera eficiente, eficaz y efectiva los programas y metas del Plan de Desarrollo, igualmente a mantener la confidencialidad de la información y  precisión de los registros.</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Título"/>
          <p:cNvSpPr>
            <a:spLocks noGrp="1"/>
          </p:cNvSpPr>
          <p:nvPr>
            <p:ph type="title"/>
          </p:nvPr>
        </p:nvSpPr>
        <p:spPr>
          <a:xfrm>
            <a:off x="910385" y="174812"/>
            <a:ext cx="1858962" cy="647700"/>
          </a:xfrm>
        </p:spPr>
        <p:txBody>
          <a:bodyPr/>
          <a:lstStyle/>
          <a:p>
            <a:r>
              <a:rPr lang="es-ES" sz="3200" i="1" u="sng" dirty="0" smtClean="0">
                <a:solidFill>
                  <a:schemeClr val="bg2">
                    <a:lumMod val="50000"/>
                  </a:schemeClr>
                </a:solidFill>
              </a:rPr>
              <a:t>TEMAS</a:t>
            </a:r>
          </a:p>
        </p:txBody>
      </p:sp>
      <p:sp>
        <p:nvSpPr>
          <p:cNvPr id="6147" name="2 Marcador de contenido"/>
          <p:cNvSpPr>
            <a:spLocks noGrp="1"/>
          </p:cNvSpPr>
          <p:nvPr>
            <p:ph idx="1"/>
          </p:nvPr>
        </p:nvSpPr>
        <p:spPr>
          <a:xfrm>
            <a:off x="366260" y="696035"/>
            <a:ext cx="8159176" cy="5281683"/>
          </a:xfrm>
        </p:spPr>
        <p:txBody>
          <a:bodyPr/>
          <a:lstStyle/>
          <a:p>
            <a:pPr marL="514350" indent="-514350" algn="just">
              <a:spcBef>
                <a:spcPts val="0"/>
              </a:spcBef>
              <a:spcAft>
                <a:spcPts val="1800"/>
              </a:spcAft>
              <a:buFont typeface="Wingdings" pitchFamily="2" charset="2"/>
              <a:buAutoNum type="arabicParenR"/>
            </a:pPr>
            <a:endParaRPr lang="es-ES" dirty="0" smtClean="0">
              <a:latin typeface="Calibri" pitchFamily="34" charset="0"/>
            </a:endParaRPr>
          </a:p>
          <a:p>
            <a:pPr marL="514350" indent="-514350" algn="just">
              <a:spcBef>
                <a:spcPts val="0"/>
              </a:spcBef>
              <a:spcAft>
                <a:spcPts val="1800"/>
              </a:spcAft>
              <a:buFont typeface="Wingdings" pitchFamily="2" charset="2"/>
              <a:buAutoNum type="arabicParenR"/>
            </a:pPr>
            <a:r>
              <a:rPr lang="es-ES" dirty="0" smtClean="0">
                <a:latin typeface="Calibri" pitchFamily="34" charset="0"/>
              </a:rPr>
              <a:t>Fines del estado, función publica, servicio publico, principios de la administración, principios de la función administrativa, organización territoriales.</a:t>
            </a:r>
          </a:p>
          <a:p>
            <a:pPr marL="514350" indent="-514350" algn="just">
              <a:spcBef>
                <a:spcPts val="0"/>
              </a:spcBef>
              <a:spcAft>
                <a:spcPts val="1800"/>
              </a:spcAft>
              <a:buFont typeface="Wingdings" pitchFamily="2" charset="2"/>
              <a:buAutoNum type="arabicParenR"/>
            </a:pPr>
            <a:r>
              <a:rPr lang="es-ES" dirty="0" smtClean="0">
                <a:latin typeface="Calibri" pitchFamily="34" charset="0"/>
              </a:rPr>
              <a:t>Órganos de dirección y gestión, estructura del empleo publico, nomenclatura y funciones del empleo.</a:t>
            </a:r>
          </a:p>
          <a:p>
            <a:pPr marL="514350" indent="-514350" algn="just">
              <a:spcBef>
                <a:spcPts val="0"/>
              </a:spcBef>
              <a:spcAft>
                <a:spcPts val="1800"/>
              </a:spcAft>
              <a:buFont typeface="Wingdings" pitchFamily="2" charset="2"/>
              <a:buAutoNum type="arabicParenR"/>
            </a:pPr>
            <a:r>
              <a:rPr lang="es-ES" dirty="0" smtClean="0">
                <a:latin typeface="Calibri" pitchFamily="34" charset="0"/>
              </a:rPr>
              <a:t>Misión, Visión, Valores, Principios.</a:t>
            </a:r>
          </a:p>
          <a:p>
            <a:pPr marL="514350" indent="-514350" algn="just">
              <a:spcBef>
                <a:spcPts val="0"/>
              </a:spcBef>
              <a:spcAft>
                <a:spcPts val="1800"/>
              </a:spcAft>
              <a:buFont typeface="Wingdings" pitchFamily="2" charset="2"/>
              <a:buAutoNum type="arabicParenR"/>
            </a:pPr>
            <a:r>
              <a:rPr lang="es-ES" dirty="0" smtClean="0">
                <a:latin typeface="Calibri" pitchFamily="34" charset="0"/>
              </a:rPr>
              <a:t>Estructura Administrativa y Funciones, Plantas de Personal y manuales.</a:t>
            </a:r>
          </a:p>
          <a:p>
            <a:pPr marL="514350" indent="-514350" algn="just">
              <a:spcBef>
                <a:spcPts val="0"/>
              </a:spcBef>
              <a:spcAft>
                <a:spcPts val="1800"/>
              </a:spcAft>
              <a:buFont typeface="Wingdings" pitchFamily="2" charset="2"/>
              <a:buAutoNum type="arabicParenR"/>
            </a:pPr>
            <a:r>
              <a:rPr lang="es-ES" dirty="0" smtClean="0">
                <a:latin typeface="Calibri" pitchFamily="34" charset="0"/>
              </a:rPr>
              <a:t>Deberes, derechos y prohibiciones, código de buen gobierno, compromisos y responsabilidades, comités de buenas practicas en la función publica .</a:t>
            </a:r>
          </a:p>
          <a:p>
            <a:pPr marL="514350" indent="-514350" algn="just">
              <a:spcBef>
                <a:spcPts val="0"/>
              </a:spcBef>
              <a:spcAft>
                <a:spcPts val="1800"/>
              </a:spcAft>
              <a:buFont typeface="Wingdings" pitchFamily="2" charset="2"/>
              <a:buAutoNum type="arabicParenR"/>
            </a:pPr>
            <a:r>
              <a:rPr lang="es-ES" dirty="0" smtClean="0">
                <a:latin typeface="Calibri" pitchFamily="34" charset="0"/>
              </a:rPr>
              <a:t>Sentido de pertenencia y compromiso institucional.</a:t>
            </a:r>
          </a:p>
          <a:p>
            <a:pPr marL="514350" indent="-514350" algn="just">
              <a:spcBef>
                <a:spcPts val="0"/>
              </a:spcBef>
              <a:spcAft>
                <a:spcPts val="1800"/>
              </a:spcAft>
              <a:buNone/>
            </a:pPr>
            <a:endParaRPr lang="es-ES" dirty="0" smtClean="0">
              <a:latin typeface="Calibri" pitchFamily="34" charset="0"/>
            </a:endParaRPr>
          </a:p>
        </p:txBody>
      </p:sp>
      <p:pic>
        <p:nvPicPr>
          <p:cNvPr id="614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www.delazonaoriental.net/wp-content/uploads/2010/09/respeto.jpg"/>
          <p:cNvPicPr>
            <a:picLocks noChangeAspect="1" noChangeArrowheads="1"/>
          </p:cNvPicPr>
          <p:nvPr/>
        </p:nvPicPr>
        <p:blipFill>
          <a:blip r:embed="rId2" cstate="print">
            <a:lum bright="83000" contrast="-48000"/>
          </a:blip>
          <a:srcRect/>
          <a:stretch>
            <a:fillRect/>
          </a:stretch>
        </p:blipFill>
        <p:spPr bwMode="auto">
          <a:xfrm>
            <a:off x="1419367" y="1501822"/>
            <a:ext cx="6373504" cy="5356178"/>
          </a:xfrm>
          <a:prstGeom prst="rect">
            <a:avLst/>
          </a:prstGeom>
          <a:noFill/>
          <a:effectLst>
            <a:softEdge rad="6350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RESPETO</a:t>
            </a:r>
            <a:br>
              <a:rPr lang="es-CO" sz="3600" i="1" dirty="0" smtClean="0">
                <a:solidFill>
                  <a:srgbClr val="021C66"/>
                </a:solidFill>
                <a:latin typeface="Calibri" pitchFamily="34" charset="0"/>
              </a:rPr>
            </a:br>
            <a:endParaRPr lang="es-ES" sz="3600" i="1" dirty="0" smtClean="0">
              <a:solidFill>
                <a:srgbClr val="021C66"/>
              </a:solidFill>
              <a:latin typeface="Calibri" pitchFamily="34" charset="0"/>
            </a:endParaRPr>
          </a:p>
        </p:txBody>
      </p:sp>
      <p:sp>
        <p:nvSpPr>
          <p:cNvPr id="11267" name="2 Marcador de contenido"/>
          <p:cNvSpPr>
            <a:spLocks noGrp="1"/>
          </p:cNvSpPr>
          <p:nvPr>
            <p:ph idx="1"/>
          </p:nvPr>
        </p:nvSpPr>
        <p:spPr>
          <a:xfrm>
            <a:off x="777923" y="1611905"/>
            <a:ext cx="7697337" cy="2932800"/>
          </a:xfrm>
        </p:spPr>
        <p:txBody>
          <a:bodyPr/>
          <a:lstStyle/>
          <a:p>
            <a:pPr algn="just">
              <a:buNone/>
            </a:pPr>
            <a:r>
              <a:rPr lang="es-CO" sz="2600" dirty="0" smtClean="0">
                <a:latin typeface="Calibri" pitchFamily="34" charset="0"/>
              </a:rPr>
              <a:t>	El funcionario público al servicio de la administración Departamental, actuará con respeto hacia los símbolos patrios, compañeros de trabajo, superiores y en general respetará los derechos y deberes de las personas.</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2.bp.blogspot.com/_bJg0YxHCB5I/SFcC6seunjI/AAAAAAAAADw/ymjao3b3gBw/s200/valor+tolerancia.jpg"/>
          <p:cNvPicPr>
            <a:picLocks noChangeAspect="1" noChangeArrowheads="1"/>
          </p:cNvPicPr>
          <p:nvPr/>
        </p:nvPicPr>
        <p:blipFill>
          <a:blip r:embed="rId2" cstate="print">
            <a:grayscl/>
            <a:lum bright="26000" contrast="-5000"/>
          </a:blip>
          <a:srcRect/>
          <a:stretch>
            <a:fillRect/>
          </a:stretch>
        </p:blipFill>
        <p:spPr bwMode="auto">
          <a:xfrm>
            <a:off x="395785" y="3289109"/>
            <a:ext cx="3852467" cy="3043451"/>
          </a:xfrm>
          <a:prstGeom prst="rect">
            <a:avLst/>
          </a:prstGeom>
          <a:noFill/>
          <a:effectLst>
            <a:softEdge rad="3175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TOLERANCIA</a:t>
            </a:r>
            <a:endParaRPr lang="es-ES" sz="3600" i="1" dirty="0" smtClean="0">
              <a:solidFill>
                <a:srgbClr val="021C66"/>
              </a:solidFill>
              <a:latin typeface="Calibri" pitchFamily="34" charset="0"/>
            </a:endParaRPr>
          </a:p>
        </p:txBody>
      </p:sp>
      <p:sp>
        <p:nvSpPr>
          <p:cNvPr id="11267" name="2 Marcador de contenido"/>
          <p:cNvSpPr>
            <a:spLocks noGrp="1"/>
          </p:cNvSpPr>
          <p:nvPr>
            <p:ph idx="1"/>
          </p:nvPr>
        </p:nvSpPr>
        <p:spPr>
          <a:xfrm>
            <a:off x="1009934" y="1994042"/>
            <a:ext cx="7397088" cy="4313238"/>
          </a:xfrm>
        </p:spPr>
        <p:txBody>
          <a:bodyPr/>
          <a:lstStyle/>
          <a:p>
            <a:pPr algn="ctr">
              <a:buNone/>
            </a:pPr>
            <a:r>
              <a:rPr lang="es-CO" sz="2600" dirty="0" smtClean="0">
                <a:latin typeface="Calibri" pitchFamily="34" charset="0"/>
              </a:rPr>
              <a:t>La aceptación y comprensión frente a los demás en la prestación del servicio y con los compañeros de trabajo.</a:t>
            </a:r>
            <a:endParaRPr lang="es-ES" sz="2600" dirty="0" smtClean="0">
              <a:latin typeface="Calibri" pitchFamily="34" charset="0"/>
            </a:endParaRPr>
          </a:p>
          <a:p>
            <a:endParaRPr lang="es-ES" dirty="0" smtClean="0">
              <a:latin typeface="Calibri" pitchFamily="34" charset="0"/>
            </a:endParaRPr>
          </a:p>
          <a:p>
            <a:endParaRPr lang="es-ES"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4" descr="http://www.raulrico.com/wp-content/uploads/2010/05/autoestima.jpg"/>
          <p:cNvPicPr>
            <a:picLocks noChangeAspect="1" noChangeArrowheads="1"/>
          </p:cNvPicPr>
          <p:nvPr/>
        </p:nvPicPr>
        <p:blipFill>
          <a:blip r:embed="rId2" cstate="print">
            <a:lum bright="40000" contrast="-15000"/>
          </a:blip>
          <a:srcRect/>
          <a:stretch>
            <a:fillRect/>
          </a:stretch>
        </p:blipFill>
        <p:spPr bwMode="auto">
          <a:xfrm>
            <a:off x="2442950" y="2756847"/>
            <a:ext cx="4380932" cy="2990138"/>
          </a:xfrm>
          <a:prstGeom prst="rect">
            <a:avLst/>
          </a:prstGeom>
          <a:noFill/>
          <a:effectLst>
            <a:softEdge rad="635000"/>
          </a:effectLst>
        </p:spPr>
      </p:pic>
      <p:sp>
        <p:nvSpPr>
          <p:cNvPr id="11266" name="1 Título"/>
          <p:cNvSpPr>
            <a:spLocks noGrp="1"/>
          </p:cNvSpPr>
          <p:nvPr>
            <p:ph type="title"/>
          </p:nvPr>
        </p:nvSpPr>
        <p:spPr/>
        <p:txBody>
          <a:bodyPr/>
          <a:lstStyle/>
          <a:p>
            <a:pPr algn="ctr"/>
            <a:r>
              <a:rPr lang="es-CO" sz="3600" i="1" dirty="0" smtClean="0">
                <a:solidFill>
                  <a:srgbClr val="021C66"/>
                </a:solidFill>
              </a:rPr>
              <a:t>AUTOESTIMA</a:t>
            </a:r>
            <a:endParaRPr lang="es-ES" sz="3600" i="1" dirty="0" smtClean="0">
              <a:solidFill>
                <a:srgbClr val="021C66"/>
              </a:solidFill>
            </a:endParaRPr>
          </a:p>
        </p:txBody>
      </p:sp>
      <p:sp>
        <p:nvSpPr>
          <p:cNvPr id="11267" name="2 Marcador de contenido"/>
          <p:cNvSpPr>
            <a:spLocks noGrp="1"/>
          </p:cNvSpPr>
          <p:nvPr>
            <p:ph idx="1"/>
          </p:nvPr>
        </p:nvSpPr>
        <p:spPr>
          <a:xfrm>
            <a:off x="545910" y="1489075"/>
            <a:ext cx="8024884" cy="4313238"/>
          </a:xfrm>
        </p:spPr>
        <p:txBody>
          <a:bodyPr/>
          <a:lstStyle/>
          <a:p>
            <a:pPr algn="just">
              <a:buNone/>
            </a:pPr>
            <a:r>
              <a:rPr lang="es-CO" sz="2600" dirty="0" smtClean="0">
                <a:latin typeface="Calibri" pitchFamily="34" charset="0"/>
              </a:rPr>
              <a:t>	El servidor público debe ser una persona proactiva y altamente positiva, que irradie optimismo, seguridad y alegría frente  a quienes le rodean, para servir con eficiencia, humanismo y competitividad.</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www.tynmagazine.com/alcatel-lucent-pagara-multa-por-soborno-de-137-millones-de-dolares-v3-nGVYAAZrb4T99pybT285w5tK((47%3B))IJYqblfFodM8kY0MC9EJ0FTrOZTwQ%3D%3D-archive.aspx"/>
          <p:cNvPicPr>
            <a:picLocks noChangeAspect="1" noChangeArrowheads="1"/>
          </p:cNvPicPr>
          <p:nvPr/>
        </p:nvPicPr>
        <p:blipFill>
          <a:blip r:embed="rId2" cstate="print">
            <a:lum bright="65000" contrast="-77000"/>
          </a:blip>
          <a:srcRect/>
          <a:stretch>
            <a:fillRect/>
          </a:stretch>
        </p:blipFill>
        <p:spPr bwMode="auto">
          <a:xfrm>
            <a:off x="0" y="1050879"/>
            <a:ext cx="3809168" cy="2306470"/>
          </a:xfrm>
          <a:prstGeom prst="rect">
            <a:avLst/>
          </a:prstGeom>
          <a:noFill/>
          <a:effectLst>
            <a:softEdge rad="317500"/>
          </a:effectLst>
        </p:spPr>
      </p:pic>
      <p:sp>
        <p:nvSpPr>
          <p:cNvPr id="11266" name="1 Título"/>
          <p:cNvSpPr>
            <a:spLocks noGrp="1"/>
          </p:cNvSpPr>
          <p:nvPr>
            <p:ph type="title"/>
          </p:nvPr>
        </p:nvSpPr>
        <p:spPr/>
        <p:txBody>
          <a:bodyPr/>
          <a:lstStyle/>
          <a:p>
            <a:pPr algn="ctr"/>
            <a:r>
              <a:rPr lang="es-CO" sz="3200" i="1" dirty="0" smtClean="0">
                <a:solidFill>
                  <a:srgbClr val="021C66"/>
                </a:solidFill>
                <a:latin typeface="Calibri" pitchFamily="34" charset="0"/>
              </a:rPr>
              <a:t>PROBIDAD</a:t>
            </a:r>
            <a:r>
              <a:rPr lang="es-CO" dirty="0" smtClean="0"/>
              <a:t/>
            </a:r>
            <a:br>
              <a:rPr lang="es-CO" dirty="0" smtClean="0"/>
            </a:br>
            <a:endParaRPr lang="es-ES" dirty="0" smtClean="0"/>
          </a:p>
        </p:txBody>
      </p:sp>
      <p:sp>
        <p:nvSpPr>
          <p:cNvPr id="11267" name="2 Marcador de contenido"/>
          <p:cNvSpPr>
            <a:spLocks noGrp="1"/>
          </p:cNvSpPr>
          <p:nvPr>
            <p:ph idx="1"/>
          </p:nvPr>
        </p:nvSpPr>
        <p:spPr>
          <a:xfrm>
            <a:off x="1173705" y="2210937"/>
            <a:ext cx="7356145" cy="4647063"/>
          </a:xfrm>
        </p:spPr>
        <p:txBody>
          <a:bodyPr/>
          <a:lstStyle/>
          <a:p>
            <a:pPr algn="ctr">
              <a:buNone/>
            </a:pPr>
            <a:r>
              <a:rPr lang="es-CO" sz="2600" dirty="0" smtClean="0">
                <a:latin typeface="Calibri" pitchFamily="34" charset="0"/>
              </a:rPr>
              <a:t>	La rectitud y honradez, es el valor que de manera decidida debe ejercer el servidor público al servicio de la Gobernación en el desempeño de su cargo, sin aceptar ni solicitar dadiva o contraprestación alguna a terceros para el cumplimiento de su deber.</a:t>
            </a:r>
          </a:p>
          <a:p>
            <a:pPr algn="ctr"/>
            <a:endParaRPr lang="es-ES" sz="2600"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http://189.217.254.45/cnec/images/stories/nuestro-compromiso-g.jpg"/>
          <p:cNvPicPr>
            <a:picLocks noChangeAspect="1" noChangeArrowheads="1"/>
          </p:cNvPicPr>
          <p:nvPr/>
        </p:nvPicPr>
        <p:blipFill>
          <a:blip r:embed="rId2" cstate="print">
            <a:lum bright="45000" contrast="-54000"/>
          </a:blip>
          <a:srcRect/>
          <a:stretch>
            <a:fillRect/>
          </a:stretch>
        </p:blipFill>
        <p:spPr bwMode="auto">
          <a:xfrm>
            <a:off x="1684124" y="1654175"/>
            <a:ext cx="6038850" cy="4181475"/>
          </a:xfrm>
          <a:prstGeom prst="rect">
            <a:avLst/>
          </a:prstGeom>
          <a:noFill/>
          <a:effectLst>
            <a:softEdge rad="6350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COMPROMISO</a:t>
            </a:r>
            <a:br>
              <a:rPr lang="es-CO" sz="3600" i="1" dirty="0" smtClean="0">
                <a:solidFill>
                  <a:srgbClr val="021C66"/>
                </a:solidFill>
                <a:latin typeface="Calibri" pitchFamily="34" charset="0"/>
              </a:rPr>
            </a:br>
            <a:endParaRPr lang="es-ES" sz="3600" i="1" dirty="0" smtClean="0">
              <a:solidFill>
                <a:srgbClr val="021C66"/>
              </a:solidFill>
            </a:endParaRPr>
          </a:p>
        </p:txBody>
      </p:sp>
      <p:sp>
        <p:nvSpPr>
          <p:cNvPr id="11267" name="2 Marcador de contenido"/>
          <p:cNvSpPr>
            <a:spLocks noGrp="1"/>
          </p:cNvSpPr>
          <p:nvPr>
            <p:ph idx="1"/>
          </p:nvPr>
        </p:nvSpPr>
        <p:spPr>
          <a:xfrm>
            <a:off x="723331" y="1489075"/>
            <a:ext cx="7874759" cy="3410471"/>
          </a:xfrm>
        </p:spPr>
        <p:txBody>
          <a:bodyPr/>
          <a:lstStyle/>
          <a:p>
            <a:pPr algn="ctr">
              <a:buNone/>
            </a:pPr>
            <a:r>
              <a:rPr lang="es-CO" sz="2600" dirty="0" smtClean="0">
                <a:latin typeface="Calibri" pitchFamily="34" charset="0"/>
              </a:rPr>
              <a:t>	Con la Entidad, la Comunidad y  consigo mismo, para cumplir con sus obligaciones, deberes y funciones públicas asignadas.</a:t>
            </a:r>
            <a:endParaRPr lang="es-ES" sz="2600" dirty="0" smtClean="0">
              <a:latin typeface="Calibri" pitchFamily="34" charset="0"/>
            </a:endParaRPr>
          </a:p>
          <a:p>
            <a:pPr algn="ctr"/>
            <a:endParaRPr lang="es-ES"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4.bp.blogspot.com/-kNOwO8lJQMw/TWJJZyA0R5I/AAAAAAAAATU/3BdHBBSbHQ4/s400/puntualidad_hispanica.jpg"/>
          <p:cNvPicPr>
            <a:picLocks noChangeAspect="1" noChangeArrowheads="1"/>
          </p:cNvPicPr>
          <p:nvPr/>
        </p:nvPicPr>
        <p:blipFill>
          <a:blip r:embed="rId2" cstate="print">
            <a:lum bright="12000" contrast="-18000"/>
          </a:blip>
          <a:srcRect/>
          <a:stretch>
            <a:fillRect/>
          </a:stretch>
        </p:blipFill>
        <p:spPr bwMode="auto">
          <a:xfrm>
            <a:off x="2033517" y="1890215"/>
            <a:ext cx="4358754" cy="4358754"/>
          </a:xfrm>
          <a:prstGeom prst="rect">
            <a:avLst/>
          </a:prstGeom>
          <a:noFill/>
          <a:effectLst>
            <a:softEdge rad="6350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cs typeface="Arial" pitchFamily="34" charset="0"/>
              </a:rPr>
              <a:t>PUNTUALIDAD</a:t>
            </a:r>
            <a:br>
              <a:rPr lang="es-CO" sz="3600" i="1" dirty="0" smtClean="0">
                <a:solidFill>
                  <a:srgbClr val="021C66"/>
                </a:solidFill>
                <a:latin typeface="Calibri" pitchFamily="34" charset="0"/>
                <a:cs typeface="Arial" pitchFamily="34" charset="0"/>
              </a:rPr>
            </a:br>
            <a:endParaRPr lang="es-ES" sz="3600" i="1" dirty="0" smtClean="0">
              <a:solidFill>
                <a:srgbClr val="021C66"/>
              </a:solidFill>
            </a:endParaRPr>
          </a:p>
        </p:txBody>
      </p:sp>
      <p:sp>
        <p:nvSpPr>
          <p:cNvPr id="11267" name="2 Marcador de contenido"/>
          <p:cNvSpPr>
            <a:spLocks noGrp="1"/>
          </p:cNvSpPr>
          <p:nvPr>
            <p:ph idx="1"/>
          </p:nvPr>
        </p:nvSpPr>
        <p:spPr>
          <a:xfrm>
            <a:off x="736980" y="1489075"/>
            <a:ext cx="7820166" cy="4313238"/>
          </a:xfrm>
        </p:spPr>
        <p:txBody>
          <a:bodyPr/>
          <a:lstStyle/>
          <a:p>
            <a:pPr algn="ctr">
              <a:buNone/>
            </a:pPr>
            <a:r>
              <a:rPr lang="es-CO" sz="2600" dirty="0" smtClean="0">
                <a:latin typeface="Calibri" pitchFamily="34" charset="0"/>
                <a:cs typeface="Arial" pitchFamily="34" charset="0"/>
              </a:rPr>
              <a:t>Para atender de manera oportuna y eficaz los requerimientos que el servicio público demanda.</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bp0.blogger.com/_hkl2uXJ06h0/RyoIu0i1YYI/AAAAAAAAABY/3jmMdKKhEac/S760/saludo.jpg"/>
          <p:cNvPicPr>
            <a:picLocks noChangeAspect="1" noChangeArrowheads="1"/>
          </p:cNvPicPr>
          <p:nvPr/>
        </p:nvPicPr>
        <p:blipFill>
          <a:blip r:embed="rId2" cstate="print">
            <a:lum bright="54000" contrast="-30000"/>
          </a:blip>
          <a:srcRect/>
          <a:stretch>
            <a:fillRect/>
          </a:stretch>
        </p:blipFill>
        <p:spPr bwMode="auto">
          <a:xfrm>
            <a:off x="2653116" y="2784665"/>
            <a:ext cx="3810000" cy="2590800"/>
          </a:xfrm>
          <a:prstGeom prst="rect">
            <a:avLst/>
          </a:prstGeom>
          <a:noFill/>
          <a:effectLst>
            <a:softEdge rad="6350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RECTITUD</a:t>
            </a:r>
            <a:r>
              <a:rPr lang="es-CO" sz="2800" dirty="0" smtClean="0">
                <a:latin typeface="Calibri" pitchFamily="34" charset="0"/>
              </a:rPr>
              <a:t/>
            </a:r>
            <a:br>
              <a:rPr lang="es-CO" sz="2800" dirty="0" smtClean="0">
                <a:latin typeface="Calibri" pitchFamily="34" charset="0"/>
              </a:rPr>
            </a:br>
            <a:endParaRPr lang="es-ES" dirty="0" smtClean="0"/>
          </a:p>
        </p:txBody>
      </p:sp>
      <p:sp>
        <p:nvSpPr>
          <p:cNvPr id="11267" name="2 Marcador de contenido"/>
          <p:cNvSpPr>
            <a:spLocks noGrp="1"/>
          </p:cNvSpPr>
          <p:nvPr>
            <p:ph idx="1"/>
          </p:nvPr>
        </p:nvSpPr>
        <p:spPr>
          <a:xfrm>
            <a:off x="1037231" y="1489075"/>
            <a:ext cx="7397086" cy="4313238"/>
          </a:xfrm>
        </p:spPr>
        <p:txBody>
          <a:bodyPr/>
          <a:lstStyle/>
          <a:p>
            <a:pPr algn="just">
              <a:buNone/>
            </a:pPr>
            <a:r>
              <a:rPr lang="es-CO" sz="2600" dirty="0" smtClean="0">
                <a:latin typeface="Calibri" pitchFamily="34" charset="0"/>
              </a:rPr>
              <a:t>	Todas las actuaciones administrativas de los servidores públicos estarán orientadas al desempeño ecuánime, integro y diligente de la función pública.</a:t>
            </a:r>
            <a:endParaRPr lang="es-ES" sz="2600" dirty="0" smtClean="0">
              <a:latin typeface="Calibri" pitchFamily="34" charset="0"/>
            </a:endParaRPr>
          </a:p>
          <a:p>
            <a:endParaRPr lang="es-ES" sz="2400"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86401"/>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971499" y="5486401"/>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7" name="6 Marcador de contenido"/>
          <p:cNvSpPr>
            <a:spLocks noGrp="1"/>
          </p:cNvSpPr>
          <p:nvPr>
            <p:ph idx="1"/>
          </p:nvPr>
        </p:nvSpPr>
        <p:spPr/>
        <p:txBody>
          <a:bodyPr/>
          <a:lstStyle/>
          <a:p>
            <a:pPr algn="ctr">
              <a:buNone/>
            </a:pPr>
            <a:r>
              <a:rPr lang="es-ES" sz="8800" i="1" dirty="0" smtClean="0">
                <a:solidFill>
                  <a:srgbClr val="021C66"/>
                </a:solidFill>
                <a:latin typeface="Calibri" pitchFamily="34" charset="0"/>
              </a:rPr>
              <a:t>PRINCIPIOS</a:t>
            </a:r>
            <a:endParaRPr lang="es-ES" sz="8800" i="1" dirty="0">
              <a:solidFill>
                <a:srgbClr val="021C66"/>
              </a:solidFill>
              <a:latin typeface="Calibri"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www.minambiente.gov.co/images/dinamicas/participacion/Control%20social%20a%20la%20VIS%20(p).jpg"/>
          <p:cNvPicPr>
            <a:picLocks noChangeAspect="1" noChangeArrowheads="1"/>
          </p:cNvPicPr>
          <p:nvPr/>
        </p:nvPicPr>
        <p:blipFill>
          <a:blip r:embed="rId2" cstate="print">
            <a:lum bright="30000" contrast="-35000"/>
          </a:blip>
          <a:srcRect r="7804" b="10292"/>
          <a:stretch>
            <a:fillRect/>
          </a:stretch>
        </p:blipFill>
        <p:spPr bwMode="auto">
          <a:xfrm>
            <a:off x="3199026" y="2965076"/>
            <a:ext cx="2751398" cy="3544907"/>
          </a:xfrm>
          <a:prstGeom prst="rect">
            <a:avLst/>
          </a:prstGeom>
          <a:noFill/>
          <a:effectLst>
            <a:softEdge rad="3175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PREVALENCÍA DEL INTERÉS SOCIAL</a:t>
            </a:r>
            <a:r>
              <a:rPr lang="es-CO" dirty="0" smtClean="0">
                <a:latin typeface="Calibri" pitchFamily="34" charset="0"/>
              </a:rPr>
              <a:t/>
            </a:r>
            <a:br>
              <a:rPr lang="es-CO" dirty="0" smtClean="0">
                <a:latin typeface="Calibri" pitchFamily="34" charset="0"/>
              </a:rPr>
            </a:br>
            <a:endParaRPr lang="es-ES" dirty="0" smtClean="0"/>
          </a:p>
        </p:txBody>
      </p:sp>
      <p:sp>
        <p:nvSpPr>
          <p:cNvPr id="11267" name="2 Marcador de contenido"/>
          <p:cNvSpPr>
            <a:spLocks noGrp="1"/>
          </p:cNvSpPr>
          <p:nvPr>
            <p:ph idx="1"/>
          </p:nvPr>
        </p:nvSpPr>
        <p:spPr>
          <a:xfrm>
            <a:off x="668740" y="1489075"/>
            <a:ext cx="7751929" cy="4313238"/>
          </a:xfrm>
        </p:spPr>
        <p:txBody>
          <a:bodyPr/>
          <a:lstStyle/>
          <a:p>
            <a:pPr algn="just">
              <a:buNone/>
            </a:pPr>
            <a:r>
              <a:rPr lang="es-CO" sz="2600" dirty="0" smtClean="0">
                <a:latin typeface="Calibri" pitchFamily="34" charset="0"/>
              </a:rPr>
              <a:t>	La preocupación por los desposeídos, los desplazados, los proyectos de vivienda de interés social, los servicios esenciales para los desiguales, tendrán prioridad en la búsqueda de soluciones o mitigaciones de la problemática regional.</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http://3.bp.blogspot.com/_Bte4Um12pTQ/TPHCsoqlEXI/AAAAAAAAAAQ/6FLCy-owArA/s1600/dignidad+humana_adventista.jpg"/>
          <p:cNvPicPr>
            <a:picLocks noChangeAspect="1" noChangeArrowheads="1"/>
          </p:cNvPicPr>
          <p:nvPr/>
        </p:nvPicPr>
        <p:blipFill>
          <a:blip r:embed="rId2" cstate="print">
            <a:lum bright="50000" contrast="-50000"/>
          </a:blip>
          <a:srcRect/>
          <a:stretch>
            <a:fillRect/>
          </a:stretch>
        </p:blipFill>
        <p:spPr bwMode="auto">
          <a:xfrm>
            <a:off x="2115981" y="3098042"/>
            <a:ext cx="4769531" cy="3398292"/>
          </a:xfrm>
          <a:prstGeom prst="rect">
            <a:avLst/>
          </a:prstGeom>
          <a:noFill/>
          <a:effectLst>
            <a:softEdge rad="635000"/>
          </a:effectLst>
        </p:spPr>
      </p:pic>
      <p:sp>
        <p:nvSpPr>
          <p:cNvPr id="11266" name="1 Título"/>
          <p:cNvSpPr>
            <a:spLocks noGrp="1"/>
          </p:cNvSpPr>
          <p:nvPr>
            <p:ph type="title"/>
          </p:nvPr>
        </p:nvSpPr>
        <p:spPr/>
        <p:txBody>
          <a:bodyPr/>
          <a:lstStyle/>
          <a:p>
            <a:pPr algn="ctr"/>
            <a:r>
              <a:rPr lang="es-CO" sz="2800" i="1" dirty="0" smtClean="0">
                <a:solidFill>
                  <a:srgbClr val="021C66"/>
                </a:solidFill>
                <a:latin typeface="Calibri" pitchFamily="34" charset="0"/>
              </a:rPr>
              <a:t>GOBIERNO CON DIGNIDAD Y RESPETO POR LOS CIUDADANOS</a:t>
            </a:r>
            <a:br>
              <a:rPr lang="es-CO" sz="2800" i="1" dirty="0" smtClean="0">
                <a:solidFill>
                  <a:srgbClr val="021C66"/>
                </a:solidFill>
                <a:latin typeface="Calibri" pitchFamily="34" charset="0"/>
              </a:rPr>
            </a:br>
            <a:endParaRPr lang="es-ES" sz="2800" i="1" dirty="0" smtClean="0">
              <a:solidFill>
                <a:srgbClr val="021C66"/>
              </a:solidFill>
            </a:endParaRPr>
          </a:p>
        </p:txBody>
      </p:sp>
      <p:sp>
        <p:nvSpPr>
          <p:cNvPr id="11267" name="2 Marcador de contenido"/>
          <p:cNvSpPr>
            <a:spLocks noGrp="1"/>
          </p:cNvSpPr>
          <p:nvPr>
            <p:ph idx="1"/>
          </p:nvPr>
        </p:nvSpPr>
        <p:spPr>
          <a:xfrm>
            <a:off x="614151" y="1461779"/>
            <a:ext cx="7874758" cy="4313238"/>
          </a:xfrm>
        </p:spPr>
        <p:txBody>
          <a:bodyPr/>
          <a:lstStyle/>
          <a:p>
            <a:pPr algn="just">
              <a:buNone/>
            </a:pPr>
            <a:r>
              <a:rPr lang="es-CO" sz="2600" dirty="0" smtClean="0">
                <a:latin typeface="Calibri" pitchFamily="34" charset="0"/>
              </a:rPr>
              <a:t>	El respeto y amparo de los derechos de las personas y de la familia como núcleo fundamental de la sociedad serán norma orientadora de la gestión de gobierno y propósito prioritario e inclaudicable. El gobierno de Santander hará énfasis en el manejo pulquérrimo y eficaz de los recursos, así como en la consolidación de Santander como territorio de ciudadanos libres y responsables.</a:t>
            </a:r>
            <a:endParaRPr lang="es-ES" sz="2600" dirty="0" smtClean="0">
              <a:latin typeface="Calibri" pitchFamily="34" charset="0"/>
            </a:endParaRPr>
          </a:p>
          <a:p>
            <a:endParaRPr lang="es-ES" sz="2600"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663821"/>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www.caip-tlax.org.mx/datospersonales/images2/marconormativo.jpg"/>
          <p:cNvPicPr>
            <a:picLocks noChangeAspect="1" noChangeArrowheads="1"/>
          </p:cNvPicPr>
          <p:nvPr/>
        </p:nvPicPr>
        <p:blipFill>
          <a:blip r:embed="rId2" cstate="print">
            <a:lum bright="-21000" contrast="21000"/>
          </a:blip>
          <a:srcRect/>
          <a:stretch>
            <a:fillRect/>
          </a:stretch>
        </p:blipFill>
        <p:spPr bwMode="auto">
          <a:xfrm>
            <a:off x="7108825" y="-215900"/>
            <a:ext cx="2238375" cy="2238376"/>
          </a:xfrm>
          <a:prstGeom prst="ellipse">
            <a:avLst/>
          </a:prstGeom>
          <a:ln>
            <a:noFill/>
          </a:ln>
          <a:effectLst>
            <a:softEdge rad="112500"/>
          </a:effectLst>
        </p:spPr>
      </p:pic>
      <p:sp>
        <p:nvSpPr>
          <p:cNvPr id="5122" name="1 Título"/>
          <p:cNvSpPr>
            <a:spLocks noGrp="1"/>
          </p:cNvSpPr>
          <p:nvPr>
            <p:ph type="title"/>
          </p:nvPr>
        </p:nvSpPr>
        <p:spPr>
          <a:xfrm>
            <a:off x="272606" y="209995"/>
            <a:ext cx="8520112" cy="647700"/>
          </a:xfrm>
        </p:spPr>
        <p:txBody>
          <a:bodyPr/>
          <a:lstStyle/>
          <a:p>
            <a:pPr algn="ctr"/>
            <a:r>
              <a:rPr lang="es-ES" sz="3600" i="1" dirty="0" smtClean="0">
                <a:solidFill>
                  <a:schemeClr val="bg2">
                    <a:lumMod val="50000"/>
                  </a:schemeClr>
                </a:solidFill>
              </a:rPr>
              <a:t>MARCO NORMATIVO</a:t>
            </a:r>
          </a:p>
        </p:txBody>
      </p:sp>
      <p:sp>
        <p:nvSpPr>
          <p:cNvPr id="5123" name="2 Marcador de contenido"/>
          <p:cNvSpPr>
            <a:spLocks noGrp="1"/>
          </p:cNvSpPr>
          <p:nvPr>
            <p:ph idx="1"/>
          </p:nvPr>
        </p:nvSpPr>
        <p:spPr>
          <a:xfrm>
            <a:off x="257888" y="1402715"/>
            <a:ext cx="8311769" cy="5455285"/>
          </a:xfrm>
        </p:spPr>
        <p:txBody>
          <a:bodyPr/>
          <a:lstStyle/>
          <a:p>
            <a:pPr algn="just">
              <a:spcAft>
                <a:spcPts val="1200"/>
              </a:spcAft>
              <a:buBlip>
                <a:blip r:embed="rId3"/>
              </a:buBlip>
            </a:pPr>
            <a:r>
              <a:rPr lang="es-ES" sz="1800" dirty="0" smtClean="0"/>
              <a:t>C. P. C.                    </a:t>
            </a:r>
            <a:r>
              <a:rPr lang="es-ES" sz="1050" dirty="0" smtClean="0"/>
              <a:t>art. 2, 6, 122….131, 209.</a:t>
            </a:r>
            <a:endParaRPr lang="es-ES" sz="1050" i="1" dirty="0" smtClean="0"/>
          </a:p>
          <a:p>
            <a:pPr algn="just">
              <a:spcAft>
                <a:spcPts val="1200"/>
              </a:spcAft>
              <a:buBlip>
                <a:blip r:embed="rId3"/>
              </a:buBlip>
            </a:pPr>
            <a:r>
              <a:rPr lang="es-ES" sz="1800" dirty="0" smtClean="0"/>
              <a:t>Ley 190 de 1995     </a:t>
            </a:r>
            <a:r>
              <a:rPr lang="es-ES" sz="1000" dirty="0" smtClean="0"/>
              <a:t>art. 1, 10, 13.</a:t>
            </a:r>
          </a:p>
          <a:p>
            <a:pPr algn="just">
              <a:spcAft>
                <a:spcPts val="1200"/>
              </a:spcAft>
              <a:buBlip>
                <a:blip r:embed="rId3"/>
              </a:buBlip>
            </a:pPr>
            <a:r>
              <a:rPr lang="es-ES" sz="1800" dirty="0" smtClean="0"/>
              <a:t>Ley 489 de 1998     </a:t>
            </a:r>
            <a:r>
              <a:rPr lang="es-ES" sz="1050" dirty="0" smtClean="0"/>
              <a:t>(organiza el funcionamiento A.P).</a:t>
            </a:r>
          </a:p>
          <a:p>
            <a:pPr algn="just">
              <a:spcAft>
                <a:spcPts val="1200"/>
              </a:spcAft>
              <a:buBlip>
                <a:blip r:embed="rId3"/>
              </a:buBlip>
            </a:pPr>
            <a:r>
              <a:rPr lang="es-ES" sz="1800" dirty="0" smtClean="0"/>
              <a:t>Ley 734 de 2002      </a:t>
            </a:r>
            <a:r>
              <a:rPr lang="es-ES" sz="1050" dirty="0" smtClean="0"/>
              <a:t>art. 33, 34, 35.</a:t>
            </a:r>
          </a:p>
          <a:p>
            <a:pPr algn="just">
              <a:spcAft>
                <a:spcPts val="1200"/>
              </a:spcAft>
              <a:buBlip>
                <a:blip r:embed="rId3"/>
              </a:buBlip>
            </a:pPr>
            <a:r>
              <a:rPr lang="es-ES" sz="1800" dirty="0" smtClean="0"/>
              <a:t>Ley 909 de 2004      </a:t>
            </a:r>
            <a:r>
              <a:rPr lang="es-ES" sz="1000" dirty="0" smtClean="0"/>
              <a:t>art. 17, 19, 20  22. </a:t>
            </a:r>
          </a:p>
          <a:p>
            <a:pPr algn="just">
              <a:spcAft>
                <a:spcPts val="1200"/>
              </a:spcAft>
              <a:buBlip>
                <a:blip r:embed="rId3"/>
              </a:buBlip>
            </a:pPr>
            <a:r>
              <a:rPr lang="es-ES" sz="1800" dirty="0" smtClean="0"/>
              <a:t>Decreto 2740 de 2001  </a:t>
            </a:r>
            <a:r>
              <a:rPr lang="es-ES" sz="1000" dirty="0" smtClean="0"/>
              <a:t>(Políticas de Desarrollo Administrativo).</a:t>
            </a:r>
          </a:p>
          <a:p>
            <a:pPr algn="just">
              <a:spcAft>
                <a:spcPts val="1200"/>
              </a:spcAft>
              <a:buBlip>
                <a:blip r:embed="rId3"/>
              </a:buBlip>
            </a:pPr>
            <a:r>
              <a:rPr lang="es-ES" sz="1800" dirty="0" smtClean="0">
                <a:solidFill>
                  <a:schemeClr val="bg2">
                    <a:lumMod val="50000"/>
                  </a:schemeClr>
                </a:solidFill>
              </a:rPr>
              <a:t>Decreto 785 de 2005     </a:t>
            </a:r>
            <a:r>
              <a:rPr lang="es-ES" sz="1000" dirty="0" smtClean="0">
                <a:solidFill>
                  <a:schemeClr val="bg2">
                    <a:lumMod val="50000"/>
                  </a:schemeClr>
                </a:solidFill>
              </a:rPr>
              <a:t>art. 4,15 - 20.</a:t>
            </a:r>
          </a:p>
          <a:p>
            <a:pPr algn="just">
              <a:spcAft>
                <a:spcPts val="1200"/>
              </a:spcAft>
              <a:buBlip>
                <a:blip r:embed="rId3"/>
              </a:buBlip>
            </a:pPr>
            <a:r>
              <a:rPr lang="es-ES" sz="1800" dirty="0" smtClean="0">
                <a:solidFill>
                  <a:srgbClr val="FF0000"/>
                </a:solidFill>
              </a:rPr>
              <a:t>Decreto </a:t>
            </a:r>
            <a:r>
              <a:rPr lang="es-ES" sz="1800" dirty="0" err="1" smtClean="0">
                <a:solidFill>
                  <a:srgbClr val="FF0000"/>
                </a:solidFill>
              </a:rPr>
              <a:t>Dptal</a:t>
            </a:r>
            <a:r>
              <a:rPr lang="es-ES" sz="1800" dirty="0" smtClean="0">
                <a:solidFill>
                  <a:srgbClr val="FF0000"/>
                </a:solidFill>
              </a:rPr>
              <a:t>. 0289 / 2006  -   </a:t>
            </a:r>
            <a:r>
              <a:rPr lang="es-ES" sz="1000" dirty="0" smtClean="0">
                <a:solidFill>
                  <a:srgbClr val="FF0000"/>
                </a:solidFill>
              </a:rPr>
              <a:t>(Estructura orgánica de la Gobernación de Santander).</a:t>
            </a:r>
          </a:p>
          <a:p>
            <a:pPr algn="just">
              <a:spcAft>
                <a:spcPts val="1200"/>
              </a:spcAft>
              <a:buBlip>
                <a:blip r:embed="rId3"/>
              </a:buBlip>
            </a:pPr>
            <a:r>
              <a:rPr lang="es-ES" sz="1800" dirty="0" smtClean="0">
                <a:solidFill>
                  <a:srgbClr val="FF0000"/>
                </a:solidFill>
              </a:rPr>
              <a:t>Decreto </a:t>
            </a:r>
            <a:r>
              <a:rPr lang="es-ES" sz="1800" dirty="0" err="1" smtClean="0">
                <a:solidFill>
                  <a:srgbClr val="FF0000"/>
                </a:solidFill>
              </a:rPr>
              <a:t>Dptal</a:t>
            </a:r>
            <a:r>
              <a:rPr lang="es-ES" sz="1800" dirty="0" smtClean="0">
                <a:solidFill>
                  <a:srgbClr val="FF0000"/>
                </a:solidFill>
              </a:rPr>
              <a:t>. 065, 066/2006 y 09/10   -    </a:t>
            </a:r>
            <a:r>
              <a:rPr lang="es-ES" sz="1000" dirty="0" smtClean="0">
                <a:solidFill>
                  <a:srgbClr val="FF0000"/>
                </a:solidFill>
              </a:rPr>
              <a:t>(Manual E.  F. y Competencias Laborales).</a:t>
            </a:r>
          </a:p>
          <a:p>
            <a:pPr algn="just">
              <a:spcAft>
                <a:spcPts val="1200"/>
              </a:spcAft>
              <a:buBlip>
                <a:blip r:embed="rId3"/>
              </a:buBlip>
            </a:pPr>
            <a:r>
              <a:rPr lang="es-ES" sz="1800" dirty="0" smtClean="0">
                <a:solidFill>
                  <a:srgbClr val="FF0000"/>
                </a:solidFill>
              </a:rPr>
              <a:t>Decreto </a:t>
            </a:r>
            <a:r>
              <a:rPr lang="es-ES" sz="1800" dirty="0" err="1" smtClean="0">
                <a:solidFill>
                  <a:srgbClr val="FF0000"/>
                </a:solidFill>
              </a:rPr>
              <a:t>Dptal</a:t>
            </a:r>
            <a:r>
              <a:rPr lang="es-ES" sz="1800" dirty="0" smtClean="0">
                <a:solidFill>
                  <a:srgbClr val="FF0000"/>
                </a:solidFill>
              </a:rPr>
              <a:t>. 242 / 2006 y 260 / 2010   -    </a:t>
            </a:r>
            <a:r>
              <a:rPr lang="es-ES" sz="1000" dirty="0" smtClean="0">
                <a:solidFill>
                  <a:srgbClr val="FF0000"/>
                </a:solidFill>
              </a:rPr>
              <a:t>R. I. T.</a:t>
            </a:r>
          </a:p>
          <a:p>
            <a:pPr algn="just">
              <a:spcAft>
                <a:spcPts val="1200"/>
              </a:spcAft>
              <a:buBlip>
                <a:blip r:embed="rId3"/>
              </a:buBlip>
            </a:pPr>
            <a:r>
              <a:rPr lang="es-ES" sz="1800" dirty="0" smtClean="0">
                <a:solidFill>
                  <a:srgbClr val="FF0000"/>
                </a:solidFill>
              </a:rPr>
              <a:t>Decreto </a:t>
            </a:r>
            <a:r>
              <a:rPr lang="es-ES" sz="1800" dirty="0" err="1" smtClean="0">
                <a:solidFill>
                  <a:srgbClr val="FF0000"/>
                </a:solidFill>
              </a:rPr>
              <a:t>Dptal</a:t>
            </a:r>
            <a:r>
              <a:rPr lang="es-ES" sz="1800" dirty="0" smtClean="0">
                <a:solidFill>
                  <a:srgbClr val="FF0000"/>
                </a:solidFill>
              </a:rPr>
              <a:t> 243 / 2006 : </a:t>
            </a:r>
            <a:r>
              <a:rPr lang="es-ES" sz="1000" dirty="0" smtClean="0">
                <a:solidFill>
                  <a:srgbClr val="FF0000"/>
                </a:solidFill>
              </a:rPr>
              <a:t>P.B.S.</a:t>
            </a:r>
          </a:p>
          <a:p>
            <a:pPr algn="just">
              <a:spcAft>
                <a:spcPts val="1200"/>
              </a:spcAft>
              <a:buNone/>
            </a:pPr>
            <a:r>
              <a:rPr lang="es-ES" sz="1000" dirty="0" smtClean="0">
                <a:solidFill>
                  <a:srgbClr val="FF0000"/>
                </a:solidFill>
              </a:rPr>
              <a:t>      </a:t>
            </a:r>
            <a:r>
              <a:rPr lang="es-ES" sz="1800" dirty="0" smtClean="0">
                <a:solidFill>
                  <a:srgbClr val="FF0000"/>
                </a:solidFill>
              </a:rPr>
              <a:t>Decreto </a:t>
            </a:r>
            <a:r>
              <a:rPr lang="es-ES" sz="1800" dirty="0" err="1" smtClean="0">
                <a:solidFill>
                  <a:srgbClr val="FF0000"/>
                </a:solidFill>
              </a:rPr>
              <a:t>Dptal</a:t>
            </a:r>
            <a:r>
              <a:rPr lang="es-ES" sz="1800" dirty="0" smtClean="0">
                <a:solidFill>
                  <a:srgbClr val="FF0000"/>
                </a:solidFill>
              </a:rPr>
              <a:t>, 0027 y   Circular  012 /2009    </a:t>
            </a:r>
            <a:r>
              <a:rPr lang="es-ES" sz="1000" dirty="0" smtClean="0">
                <a:solidFill>
                  <a:srgbClr val="FF0000"/>
                </a:solidFill>
              </a:rPr>
              <a:t>Permisos</a:t>
            </a:r>
          </a:p>
          <a:p>
            <a:endParaRPr lang="es-ES" sz="1800" dirty="0" smtClean="0">
              <a:solidFill>
                <a:srgbClr val="0070C0"/>
              </a:solidFill>
            </a:endParaRPr>
          </a:p>
          <a:p>
            <a:r>
              <a:rPr lang="es-ES" sz="1800" dirty="0" smtClean="0"/>
              <a:t>  </a:t>
            </a:r>
          </a:p>
        </p:txBody>
      </p:sp>
      <p:pic>
        <p:nvPicPr>
          <p:cNvPr id="5124" name="Picture 2" descr="hacemos_pais"/>
          <p:cNvPicPr>
            <a:picLocks noChangeAspect="1" noChangeArrowheads="1"/>
          </p:cNvPicPr>
          <p:nvPr/>
        </p:nvPicPr>
        <p:blipFill>
          <a:blip r:embed="rId4" cstate="print">
            <a:lum bright="14000"/>
          </a:blip>
          <a:srcRect/>
          <a:stretch>
            <a:fillRect/>
          </a:stretch>
        </p:blipFill>
        <p:spPr bwMode="auto">
          <a:xfrm>
            <a:off x="7423150" y="5848350"/>
            <a:ext cx="1720850"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www.viajesunidolar.com/imagenes/panachi001bsji31.jpg"/>
          <p:cNvPicPr>
            <a:picLocks noChangeAspect="1" noChangeArrowheads="1"/>
          </p:cNvPicPr>
          <p:nvPr/>
        </p:nvPicPr>
        <p:blipFill>
          <a:blip r:embed="rId2" r:link="rId3" cstate="print">
            <a:lum bright="41000" contrast="-51000"/>
          </a:blip>
          <a:srcRect/>
          <a:stretch>
            <a:fillRect/>
          </a:stretch>
        </p:blipFill>
        <p:spPr bwMode="auto">
          <a:xfrm>
            <a:off x="269544" y="2875200"/>
            <a:ext cx="2857500" cy="3797300"/>
          </a:xfrm>
          <a:prstGeom prst="rect">
            <a:avLst/>
          </a:prstGeom>
          <a:noFill/>
          <a:ln w="9525">
            <a:noFill/>
            <a:miter lim="800000"/>
            <a:headEnd/>
            <a:tailEnd/>
          </a:ln>
          <a:effectLst>
            <a:softEdge rad="6350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UN GOBIERNO RESPONSABLE</a:t>
            </a:r>
            <a:br>
              <a:rPr lang="es-CO" sz="3600" i="1" dirty="0" smtClean="0">
                <a:solidFill>
                  <a:srgbClr val="021C66"/>
                </a:solidFill>
                <a:latin typeface="Calibri" pitchFamily="34" charset="0"/>
              </a:rPr>
            </a:br>
            <a:endParaRPr lang="es-ES" sz="3600" i="1" dirty="0" smtClean="0">
              <a:solidFill>
                <a:srgbClr val="021C66"/>
              </a:solidFill>
            </a:endParaRPr>
          </a:p>
        </p:txBody>
      </p:sp>
      <p:sp>
        <p:nvSpPr>
          <p:cNvPr id="11267" name="2 Marcador de contenido"/>
          <p:cNvSpPr>
            <a:spLocks noGrp="1"/>
          </p:cNvSpPr>
          <p:nvPr>
            <p:ph idx="1"/>
          </p:nvPr>
        </p:nvSpPr>
        <p:spPr>
          <a:xfrm>
            <a:off x="504968" y="1489075"/>
            <a:ext cx="7997588" cy="4313238"/>
          </a:xfrm>
        </p:spPr>
        <p:txBody>
          <a:bodyPr/>
          <a:lstStyle/>
          <a:p>
            <a:pPr algn="just">
              <a:buNone/>
            </a:pPr>
            <a:r>
              <a:rPr lang="es-CO" sz="2600" dirty="0" smtClean="0">
                <a:latin typeface="Calibri" pitchFamily="34" charset="0"/>
              </a:rPr>
              <a:t>	Todas las actuaciones gubernamentales serán transparentes y frente a los ciudadanos. Los servidores públicos del gobierno de Santander tendrán la mayor responsabilidad en el manejo de los recursos públicos, que se invertirán con la mayor efectividad en beneficio del bien común.</a:t>
            </a:r>
          </a:p>
        </p:txBody>
      </p:sp>
      <p:pic>
        <p:nvPicPr>
          <p:cNvPr id="11268" name="Picture 2" descr="hacemos_pais"/>
          <p:cNvPicPr>
            <a:picLocks noChangeAspect="1" noChangeArrowheads="1"/>
          </p:cNvPicPr>
          <p:nvPr/>
        </p:nvPicPr>
        <p:blipFill>
          <a:blip r:embed="rId4"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5"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t3.gstatic.com/images?q=tbn:ANd9GcR6VCBzrdQiE68TT6auLEiHjj9ic8ae7wN6rmM31g99B0_DFi1E"/>
          <p:cNvPicPr>
            <a:picLocks noChangeAspect="1" noChangeArrowheads="1"/>
          </p:cNvPicPr>
          <p:nvPr/>
        </p:nvPicPr>
        <p:blipFill>
          <a:blip r:embed="rId2" cstate="print">
            <a:lum bright="42000" contrast="-70000"/>
          </a:blip>
          <a:srcRect/>
          <a:stretch>
            <a:fillRect/>
          </a:stretch>
        </p:blipFill>
        <p:spPr bwMode="auto">
          <a:xfrm>
            <a:off x="0" y="4261329"/>
            <a:ext cx="3902098" cy="2596671"/>
          </a:xfrm>
          <a:prstGeom prst="rect">
            <a:avLst/>
          </a:prstGeom>
          <a:noFill/>
          <a:effectLst>
            <a:softEdge rad="3175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GOBIERNO EFICIENTE CON RENDICIÓN DE CUENTAS A LA CIUDADANÍA</a:t>
            </a:r>
            <a:r>
              <a:rPr lang="es-CO" dirty="0" smtClean="0">
                <a:latin typeface="Calibri" pitchFamily="34" charset="0"/>
              </a:rPr>
              <a:t/>
            </a:r>
            <a:br>
              <a:rPr lang="es-CO" dirty="0" smtClean="0">
                <a:latin typeface="Calibri" pitchFamily="34" charset="0"/>
              </a:rPr>
            </a:br>
            <a:endParaRPr lang="es-ES" dirty="0" smtClean="0"/>
          </a:p>
        </p:txBody>
      </p:sp>
      <p:sp>
        <p:nvSpPr>
          <p:cNvPr id="11267" name="2 Marcador de contenido"/>
          <p:cNvSpPr>
            <a:spLocks noGrp="1"/>
          </p:cNvSpPr>
          <p:nvPr>
            <p:ph idx="1"/>
          </p:nvPr>
        </p:nvSpPr>
        <p:spPr>
          <a:xfrm>
            <a:off x="668741" y="1598257"/>
            <a:ext cx="7915701" cy="3778961"/>
          </a:xfrm>
        </p:spPr>
        <p:txBody>
          <a:bodyPr/>
          <a:lstStyle/>
          <a:p>
            <a:pPr algn="just">
              <a:buNone/>
            </a:pPr>
            <a:r>
              <a:rPr lang="es-CO" sz="2600" dirty="0" smtClean="0">
                <a:latin typeface="Calibri" pitchFamily="34" charset="0"/>
              </a:rPr>
              <a:t>	El respeto y el acatamiento de los más estrictos principios de la administración pública, el manejo estratégico y pulcro de los recursos, y la consolidación de una cultura organizacional entorno de la eficacia, el cumplimiento esmerado de las metas y objetivos de la gestión y la orientación gerencial del desarrollo departamental deben facilitar el cumplimiento constitucional de la validación de los resultados anuales de los propósitos gubernamentales.</a:t>
            </a:r>
            <a:endParaRPr lang="es-ES" sz="2600" dirty="0" smtClean="0">
              <a:latin typeface="Calibri" pitchFamily="34" charset="0"/>
            </a:endParaRPr>
          </a:p>
          <a:p>
            <a:endParaRPr lang="es-ES" sz="2600"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4067033" y="5363571"/>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www.perfilcr.com/contenido/content_images/613/img_utilisimo.jpg"/>
          <p:cNvPicPr>
            <a:picLocks noChangeAspect="1" noChangeArrowheads="1"/>
          </p:cNvPicPr>
          <p:nvPr/>
        </p:nvPicPr>
        <p:blipFill>
          <a:blip r:embed="rId2" cstate="print">
            <a:lum bright="57000" contrast="-71000"/>
          </a:blip>
          <a:srcRect/>
          <a:stretch>
            <a:fillRect/>
          </a:stretch>
        </p:blipFill>
        <p:spPr bwMode="auto">
          <a:xfrm>
            <a:off x="600502" y="859795"/>
            <a:ext cx="7970292" cy="5318496"/>
          </a:xfrm>
          <a:prstGeom prst="rect">
            <a:avLst/>
          </a:prstGeom>
          <a:noFill/>
          <a:effectLst>
            <a:softEdge rad="635000"/>
          </a:effectLst>
        </p:spPr>
      </p:pic>
      <p:sp>
        <p:nvSpPr>
          <p:cNvPr id="11266" name="1 Título"/>
          <p:cNvSpPr>
            <a:spLocks noGrp="1"/>
          </p:cNvSpPr>
          <p:nvPr>
            <p:ph type="title"/>
          </p:nvPr>
        </p:nvSpPr>
        <p:spPr>
          <a:xfrm>
            <a:off x="300038" y="0"/>
            <a:ext cx="8520112" cy="647700"/>
          </a:xfrm>
        </p:spPr>
        <p:txBody>
          <a:bodyPr/>
          <a:lstStyle/>
          <a:p>
            <a:pPr algn="ctr"/>
            <a:r>
              <a:rPr lang="es-CO" sz="3200" i="1" dirty="0" smtClean="0">
                <a:solidFill>
                  <a:srgbClr val="021C66"/>
                </a:solidFill>
                <a:latin typeface="Calibri" pitchFamily="34" charset="0"/>
              </a:rPr>
              <a:t>CONCORDIA CIUDADANA, SEGURIDAD, CONVIVENCIA Y DERECHOS HUMANOS</a:t>
            </a:r>
            <a:br>
              <a:rPr lang="es-CO" sz="3200" i="1" dirty="0" smtClean="0">
                <a:solidFill>
                  <a:srgbClr val="021C66"/>
                </a:solidFill>
                <a:latin typeface="Calibri" pitchFamily="34" charset="0"/>
              </a:rPr>
            </a:br>
            <a:endParaRPr lang="es-ES" sz="3200" i="1" dirty="0" smtClean="0">
              <a:solidFill>
                <a:srgbClr val="021C66"/>
              </a:solidFill>
            </a:endParaRPr>
          </a:p>
        </p:txBody>
      </p:sp>
      <p:sp>
        <p:nvSpPr>
          <p:cNvPr id="11267" name="2 Marcador de contenido"/>
          <p:cNvSpPr>
            <a:spLocks noGrp="1"/>
          </p:cNvSpPr>
          <p:nvPr>
            <p:ph idx="1"/>
          </p:nvPr>
        </p:nvSpPr>
        <p:spPr>
          <a:xfrm>
            <a:off x="423082" y="1161529"/>
            <a:ext cx="8229600" cy="4313238"/>
          </a:xfrm>
        </p:spPr>
        <p:txBody>
          <a:bodyPr/>
          <a:lstStyle/>
          <a:p>
            <a:pPr algn="just">
              <a:buNone/>
            </a:pPr>
            <a:r>
              <a:rPr lang="es-CO" sz="2400" dirty="0" smtClean="0">
                <a:latin typeface="Calibri" pitchFamily="34" charset="0"/>
              </a:rPr>
              <a:t>	Mediante la promoción y el desarrollo de una cultura de convivencia pacífica se buscará la cohesión social, la participación, la solidaridad, la cooperación, el pluralismo, al tenor de la diversidad cultural de las subregiones del Departamento y de la orientación y normatividad establecidas en el Código Mayor.</a:t>
            </a:r>
          </a:p>
          <a:p>
            <a:pPr algn="just">
              <a:buNone/>
            </a:pPr>
            <a:r>
              <a:rPr lang="es-CO" sz="2400" dirty="0" smtClean="0">
                <a:latin typeface="Calibri" pitchFamily="34" charset="0"/>
              </a:rPr>
              <a:t>	Se buscará y alcanzará el fortalecimiento de la capacidad institucional para prevenir las posibles amenazas al orden público en el territorio santandereano; se combatirá el delito y a los criminales para garantizar la seguridad en campos y ciudades y ofrecer tranquilidad a lo largo y ancho del Departamento. El gobierno departamental promoverá la causa de los Derechos Humanos.</a:t>
            </a:r>
            <a:endParaRPr lang="es-ES" sz="2400"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44203" y="5663821"/>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218363" y="411163"/>
            <a:ext cx="8925637" cy="647700"/>
          </a:xfrm>
        </p:spPr>
        <p:txBody>
          <a:bodyPr/>
          <a:lstStyle/>
          <a:p>
            <a:r>
              <a:rPr lang="es-CO" sz="3400" i="1" dirty="0" smtClean="0">
                <a:solidFill>
                  <a:srgbClr val="021C66"/>
                </a:solidFill>
                <a:latin typeface="Calibri" pitchFamily="34" charset="0"/>
              </a:rPr>
              <a:t>ESTRATEGIA DEL DESARROLLO PARA SANTANDER</a:t>
            </a:r>
            <a:r>
              <a:rPr lang="es-CO" sz="3200" i="1" dirty="0" smtClean="0">
                <a:solidFill>
                  <a:srgbClr val="021C66"/>
                </a:solidFill>
                <a:latin typeface="Calibri" pitchFamily="34" charset="0"/>
              </a:rPr>
              <a:t/>
            </a:r>
            <a:br>
              <a:rPr lang="es-CO" sz="3200" i="1" dirty="0" smtClean="0">
                <a:solidFill>
                  <a:srgbClr val="021C66"/>
                </a:solidFill>
                <a:latin typeface="Calibri" pitchFamily="34" charset="0"/>
              </a:rPr>
            </a:br>
            <a:endParaRPr lang="es-ES" sz="3200" i="1" dirty="0" smtClean="0">
              <a:solidFill>
                <a:srgbClr val="021C66"/>
              </a:solidFill>
            </a:endParaRPr>
          </a:p>
        </p:txBody>
      </p:sp>
      <p:sp>
        <p:nvSpPr>
          <p:cNvPr id="11267" name="2 Marcador de contenido"/>
          <p:cNvSpPr>
            <a:spLocks noGrp="1"/>
          </p:cNvSpPr>
          <p:nvPr>
            <p:ph idx="1"/>
          </p:nvPr>
        </p:nvSpPr>
        <p:spPr>
          <a:xfrm>
            <a:off x="477671" y="1270711"/>
            <a:ext cx="8243248" cy="4313238"/>
          </a:xfrm>
        </p:spPr>
        <p:txBody>
          <a:bodyPr/>
          <a:lstStyle/>
          <a:p>
            <a:pPr algn="just">
              <a:buNone/>
            </a:pPr>
            <a:r>
              <a:rPr lang="es-CO" sz="2500" dirty="0" smtClean="0">
                <a:latin typeface="Calibri" pitchFamily="34" charset="0"/>
              </a:rPr>
              <a:t>	La configuración del desarrollo santandereano ha marcado claras tendencias espaciales entorno de corredores socio económicos que sirven de ejes dimizadores; así como, de sectores económicos estratégicos  que han agilizado y caracterizado el comportamiento del progreso en las últimas décadas. Mediante procesos participativos se ha venido construyendo desde 1996 esta visión prospectiva que permite la planificación adecuada del desarrollo Departamental, facilitando claras orientaciones y objetivos para la  construcción colectiva de tareas, metas y gestión de nuestro desarrollo.</a:t>
            </a:r>
            <a:endParaRPr lang="es-ES" sz="25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p:txBody>
          <a:bodyPr/>
          <a:lstStyle/>
          <a:p>
            <a:pPr algn="ctr"/>
            <a:r>
              <a:rPr lang="es-CO" sz="3200" i="1" dirty="0" smtClean="0">
                <a:solidFill>
                  <a:srgbClr val="021C66"/>
                </a:solidFill>
                <a:latin typeface="Calibri" pitchFamily="34" charset="0"/>
              </a:rPr>
              <a:t>ALIANZA DEL SECTOR PÚBLICO CON EL SECTOR PRIVADO</a:t>
            </a:r>
          </a:p>
        </p:txBody>
      </p:sp>
      <p:sp>
        <p:nvSpPr>
          <p:cNvPr id="11267" name="2 Marcador de contenido"/>
          <p:cNvSpPr>
            <a:spLocks noGrp="1"/>
          </p:cNvSpPr>
          <p:nvPr>
            <p:ph idx="1"/>
          </p:nvPr>
        </p:nvSpPr>
        <p:spPr>
          <a:xfrm>
            <a:off x="736980" y="1489075"/>
            <a:ext cx="7642746" cy="4313238"/>
          </a:xfrm>
        </p:spPr>
        <p:txBody>
          <a:bodyPr/>
          <a:lstStyle/>
          <a:p>
            <a:pPr algn="just">
              <a:buNone/>
            </a:pPr>
            <a:r>
              <a:rPr lang="es-CO" sz="2400" dirty="0" smtClean="0">
                <a:latin typeface="Calibri" pitchFamily="34" charset="0"/>
              </a:rPr>
              <a:t>	Los nichos de participación plenamente reconocidos, como Consejos Territoriales de  Planeación, el Consejo de Ciencia y Tecnología de Santander, las Veedurías Ciudadanas y la gestión mancomunada de gremios y organizaciones sociales serán fortalecidos y acatadas sus sugerencias y recomendaciones. La gobernación liderará encuentros cotidianos con los estamentos públicos y privados para estudiar, encontrar y ejecutar soluciones a los problemas del Departamento.</a:t>
            </a: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www.calera-detango.cl/images/foto_contenido_cntrl_int.jpg"/>
          <p:cNvPicPr>
            <a:picLocks noChangeAspect="1" noChangeArrowheads="1"/>
          </p:cNvPicPr>
          <p:nvPr/>
        </p:nvPicPr>
        <p:blipFill>
          <a:blip r:embed="rId2" cstate="print">
            <a:lum bright="32000" contrast="-33000"/>
          </a:blip>
          <a:srcRect/>
          <a:stretch>
            <a:fillRect/>
          </a:stretch>
        </p:blipFill>
        <p:spPr bwMode="auto">
          <a:xfrm>
            <a:off x="2066261" y="3794077"/>
            <a:ext cx="5024016" cy="2616675"/>
          </a:xfrm>
          <a:prstGeom prst="rect">
            <a:avLst/>
          </a:prstGeom>
          <a:noFill/>
          <a:effectLst>
            <a:softEdge rad="635000"/>
          </a:effectLst>
        </p:spPr>
      </p:pic>
      <p:sp>
        <p:nvSpPr>
          <p:cNvPr id="11266" name="1 Título"/>
          <p:cNvSpPr>
            <a:spLocks noGrp="1"/>
          </p:cNvSpPr>
          <p:nvPr>
            <p:ph type="title"/>
          </p:nvPr>
        </p:nvSpPr>
        <p:spPr/>
        <p:txBody>
          <a:bodyPr/>
          <a:lstStyle/>
          <a:p>
            <a:pPr algn="ctr"/>
            <a:r>
              <a:rPr lang="es-CO" sz="3500" i="1" dirty="0" smtClean="0">
                <a:solidFill>
                  <a:srgbClr val="021C66"/>
                </a:solidFill>
                <a:latin typeface="Calibri" pitchFamily="34" charset="0"/>
              </a:rPr>
              <a:t>FISCALIZACIÓN, VEEDURÍAS, CONTROL POLÍTICO Y OPOSICIÓN</a:t>
            </a:r>
            <a:r>
              <a:rPr lang="es-CO" sz="3400" i="1" dirty="0" smtClean="0">
                <a:solidFill>
                  <a:srgbClr val="021C66"/>
                </a:solidFill>
                <a:latin typeface="Calibri" pitchFamily="34" charset="0"/>
              </a:rPr>
              <a:t/>
            </a:r>
            <a:br>
              <a:rPr lang="es-CO" sz="3400" i="1" dirty="0" smtClean="0">
                <a:solidFill>
                  <a:srgbClr val="021C66"/>
                </a:solidFill>
                <a:latin typeface="Calibri" pitchFamily="34" charset="0"/>
              </a:rPr>
            </a:br>
            <a:endParaRPr lang="es-ES" sz="3400" i="1" dirty="0" smtClean="0">
              <a:solidFill>
                <a:srgbClr val="021C66"/>
              </a:solidFill>
            </a:endParaRPr>
          </a:p>
        </p:txBody>
      </p:sp>
      <p:sp>
        <p:nvSpPr>
          <p:cNvPr id="11267" name="2 Marcador de contenido"/>
          <p:cNvSpPr>
            <a:spLocks noGrp="1"/>
          </p:cNvSpPr>
          <p:nvPr>
            <p:ph idx="1"/>
          </p:nvPr>
        </p:nvSpPr>
        <p:spPr>
          <a:xfrm>
            <a:off x="518615" y="1789326"/>
            <a:ext cx="8038531" cy="4313238"/>
          </a:xfrm>
        </p:spPr>
        <p:txBody>
          <a:bodyPr/>
          <a:lstStyle/>
          <a:p>
            <a:pPr algn="just">
              <a:buNone/>
            </a:pPr>
            <a:r>
              <a:rPr lang="es-CO" sz="2400" dirty="0" smtClean="0">
                <a:latin typeface="Calibri" pitchFamily="34" charset="0"/>
              </a:rPr>
              <a:t>	Santander tendrá un gobierno pulcro, honesto y transparente, abierto a los ojos y a la investigación de todos, quedará garantías plenas para su fiscalización. Los Partidos políticos de oposición podrán ejercerla con la mayor amplitud, rodeados de todas las garantías necesarias.</a:t>
            </a:r>
            <a:endParaRPr lang="es-ES" sz="2400" dirty="0" smtClean="0">
              <a:latin typeface="Calibri" pitchFamily="34" charset="0"/>
            </a:endParaRPr>
          </a:p>
          <a:p>
            <a:endParaRPr lang="es-ES"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www.wolterbeckinternacional.com/templates/images/images/nc_valores_eticos.png"/>
          <p:cNvPicPr>
            <a:picLocks noChangeAspect="1" noChangeArrowheads="1"/>
          </p:cNvPicPr>
          <p:nvPr/>
        </p:nvPicPr>
        <p:blipFill>
          <a:blip r:embed="rId2" cstate="print">
            <a:lum bright="37000" contrast="-55000"/>
          </a:blip>
          <a:srcRect/>
          <a:stretch>
            <a:fillRect/>
          </a:stretch>
        </p:blipFill>
        <p:spPr bwMode="auto">
          <a:xfrm>
            <a:off x="2134499" y="1598542"/>
            <a:ext cx="5071517" cy="5071517"/>
          </a:xfrm>
          <a:prstGeom prst="rect">
            <a:avLst/>
          </a:prstGeom>
          <a:noFill/>
          <a:effectLst>
            <a:softEdge rad="6350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SISTEMA DE VALORES SANTANDEREANOS</a:t>
            </a:r>
            <a:br>
              <a:rPr lang="es-CO" sz="3600" i="1" dirty="0" smtClean="0">
                <a:solidFill>
                  <a:srgbClr val="021C66"/>
                </a:solidFill>
                <a:latin typeface="Calibri" pitchFamily="34" charset="0"/>
              </a:rPr>
            </a:br>
            <a:endParaRPr lang="es-ES" sz="3600" i="1" dirty="0" smtClean="0">
              <a:solidFill>
                <a:srgbClr val="021C66"/>
              </a:solidFill>
            </a:endParaRPr>
          </a:p>
        </p:txBody>
      </p:sp>
      <p:sp>
        <p:nvSpPr>
          <p:cNvPr id="11267" name="2 Marcador de contenido"/>
          <p:cNvSpPr>
            <a:spLocks noGrp="1"/>
          </p:cNvSpPr>
          <p:nvPr>
            <p:ph idx="1"/>
          </p:nvPr>
        </p:nvSpPr>
        <p:spPr>
          <a:xfrm>
            <a:off x="682388" y="1489075"/>
            <a:ext cx="7738281" cy="4313238"/>
          </a:xfrm>
        </p:spPr>
        <p:txBody>
          <a:bodyPr/>
          <a:lstStyle/>
          <a:p>
            <a:pPr algn="just">
              <a:buNone/>
            </a:pPr>
            <a:r>
              <a:rPr lang="es-CO" sz="2600" dirty="0" smtClean="0">
                <a:latin typeface="Calibri" pitchFamily="34" charset="0"/>
              </a:rPr>
              <a:t>	Los valores socio culturales que han conformado la llamada santandereanidad, así como los símbolos y eventos de trascendencia histórica y de alta potencialidad del desarrollo, serán de permanente interés para su difusión e inclusión en los procesos de formación y reconocimiento.</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dg.bmp"/>
          <p:cNvPicPr>
            <a:picLocks noChangeAspect="1" noChangeArrowheads="1"/>
          </p:cNvPicPr>
          <p:nvPr/>
        </p:nvPicPr>
        <p:blipFill>
          <a:blip r:embed="rId2" cstate="print">
            <a:lum bright="70000" contrast="-70000"/>
          </a:blip>
          <a:srcRect/>
          <a:stretch>
            <a:fillRect/>
          </a:stretch>
        </p:blipFill>
        <p:spPr bwMode="auto">
          <a:xfrm>
            <a:off x="2513108" y="2866029"/>
            <a:ext cx="4440854" cy="3315838"/>
          </a:xfrm>
          <a:prstGeom prst="rect">
            <a:avLst/>
          </a:prstGeom>
          <a:noFill/>
          <a:effectLst>
            <a:softEdge rad="6350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TRABAJO EN EQUIPO</a:t>
            </a:r>
            <a:br>
              <a:rPr lang="es-CO" sz="3600" i="1" dirty="0" smtClean="0">
                <a:solidFill>
                  <a:srgbClr val="021C66"/>
                </a:solidFill>
                <a:latin typeface="Calibri" pitchFamily="34" charset="0"/>
              </a:rPr>
            </a:br>
            <a:endParaRPr lang="es-ES" sz="3600" i="1" dirty="0" smtClean="0">
              <a:solidFill>
                <a:srgbClr val="021C66"/>
              </a:solidFill>
            </a:endParaRPr>
          </a:p>
        </p:txBody>
      </p:sp>
      <p:sp>
        <p:nvSpPr>
          <p:cNvPr id="11267" name="2 Marcador de contenido"/>
          <p:cNvSpPr>
            <a:spLocks noGrp="1"/>
          </p:cNvSpPr>
          <p:nvPr>
            <p:ph idx="1"/>
          </p:nvPr>
        </p:nvSpPr>
        <p:spPr>
          <a:xfrm>
            <a:off x="696036" y="1489075"/>
            <a:ext cx="7861110" cy="4313238"/>
          </a:xfrm>
        </p:spPr>
        <p:txBody>
          <a:bodyPr/>
          <a:lstStyle/>
          <a:p>
            <a:pPr algn="just">
              <a:buNone/>
            </a:pPr>
            <a:r>
              <a:rPr lang="es-CO" sz="2600" dirty="0" smtClean="0">
                <a:latin typeface="Calibri" pitchFamily="34" charset="0"/>
              </a:rPr>
              <a:t>	La eficiencia y eficacia en la gestión del desarrollo departamental, demanda el concurso de un equipo humano de altas calidades profesionales y éticas y comprometidas con los propósitos del gobierno. El acatamiento de los principios fundamentales de la Administración Pública, igualmente, requiere la conformación de un equipo de colaboradores pleno de idoneidad.</a:t>
            </a:r>
            <a:endParaRPr lang="es-ES" sz="2600" dirty="0" smtClean="0">
              <a:latin typeface="Calibri" pitchFamily="34" charset="0"/>
            </a:endParaRPr>
          </a:p>
          <a:p>
            <a:endParaRPr lang="es-ES" sz="2600"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p:txBody>
          <a:bodyPr/>
          <a:lstStyle/>
          <a:p>
            <a:pPr algn="ctr"/>
            <a:r>
              <a:rPr lang="es-CO" sz="3600" dirty="0" smtClean="0">
                <a:solidFill>
                  <a:srgbClr val="021C66"/>
                </a:solidFill>
                <a:latin typeface="Calibri" pitchFamily="34" charset="0"/>
              </a:rPr>
              <a:t>RESPONSABILIDAD DE LA JUVENTUD Y DE LA MUJER EN EL NUEVO GOBIERNO</a:t>
            </a:r>
            <a:r>
              <a:rPr lang="es-CO" dirty="0" smtClean="0">
                <a:latin typeface="Calibri" pitchFamily="34" charset="0"/>
              </a:rPr>
              <a:t/>
            </a:r>
            <a:br>
              <a:rPr lang="es-CO" dirty="0" smtClean="0">
                <a:latin typeface="Calibri" pitchFamily="34" charset="0"/>
              </a:rPr>
            </a:br>
            <a:endParaRPr lang="es-ES" dirty="0" smtClean="0"/>
          </a:p>
        </p:txBody>
      </p:sp>
      <p:sp>
        <p:nvSpPr>
          <p:cNvPr id="11267" name="2 Marcador de contenido"/>
          <p:cNvSpPr>
            <a:spLocks noGrp="1"/>
          </p:cNvSpPr>
          <p:nvPr>
            <p:ph idx="1"/>
          </p:nvPr>
        </p:nvSpPr>
        <p:spPr>
          <a:xfrm>
            <a:off x="791569" y="2212406"/>
            <a:ext cx="7792873" cy="1840979"/>
          </a:xfrm>
        </p:spPr>
        <p:txBody>
          <a:bodyPr/>
          <a:lstStyle/>
          <a:p>
            <a:pPr algn="just">
              <a:buNone/>
            </a:pPr>
            <a:r>
              <a:rPr lang="es-CO" sz="2600" dirty="0" smtClean="0">
                <a:latin typeface="Calibri" pitchFamily="34" charset="0"/>
              </a:rPr>
              <a:t>	El nuevo gobierno posibilitará la creación  de una promoción de líderes sociales y  políticos que suman la responsabilidad de impulsar, con los más altos niveles de probidad, el desarrollo económico de Santander que pueda superar la pobreza y establecer al turista niveles de igualdad.</a:t>
            </a: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971499" y="543181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6" name="Picture 6" descr="http://koblasmicrocogeneracion.com/wp-content/uploads/2010/09/medio-ambiente-koblas-cogeneracion.jpg"/>
          <p:cNvPicPr>
            <a:picLocks noChangeAspect="1" noChangeArrowheads="1"/>
          </p:cNvPicPr>
          <p:nvPr/>
        </p:nvPicPr>
        <p:blipFill>
          <a:blip r:embed="rId2" cstate="print">
            <a:lum bright="30000" contrast="-39000"/>
          </a:blip>
          <a:srcRect/>
          <a:stretch>
            <a:fillRect/>
          </a:stretch>
        </p:blipFill>
        <p:spPr bwMode="auto">
          <a:xfrm>
            <a:off x="2857831" y="3562349"/>
            <a:ext cx="3295650" cy="3295651"/>
          </a:xfrm>
          <a:prstGeom prst="rect">
            <a:avLst/>
          </a:prstGeom>
          <a:noFill/>
          <a:effectLst>
            <a:softEdge rad="6350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DEFENSA DEL MEDIO AMBIENTE</a:t>
            </a:r>
            <a:br>
              <a:rPr lang="es-CO" sz="3600" i="1" dirty="0" smtClean="0">
                <a:solidFill>
                  <a:srgbClr val="021C66"/>
                </a:solidFill>
                <a:latin typeface="Calibri" pitchFamily="34" charset="0"/>
              </a:rPr>
            </a:br>
            <a:endParaRPr lang="es-ES" sz="3600" i="1" dirty="0" smtClean="0">
              <a:solidFill>
                <a:srgbClr val="021C66"/>
              </a:solidFill>
            </a:endParaRPr>
          </a:p>
        </p:txBody>
      </p:sp>
      <p:sp>
        <p:nvSpPr>
          <p:cNvPr id="11267" name="2 Marcador de contenido"/>
          <p:cNvSpPr>
            <a:spLocks noGrp="1"/>
          </p:cNvSpPr>
          <p:nvPr>
            <p:ph idx="1"/>
          </p:nvPr>
        </p:nvSpPr>
        <p:spPr>
          <a:xfrm>
            <a:off x="655094" y="1120585"/>
            <a:ext cx="7847462" cy="4313238"/>
          </a:xfrm>
        </p:spPr>
        <p:txBody>
          <a:bodyPr/>
          <a:lstStyle/>
          <a:p>
            <a:pPr algn="just">
              <a:buNone/>
            </a:pPr>
            <a:r>
              <a:rPr lang="es-CO" sz="2600" dirty="0" smtClean="0">
                <a:latin typeface="Calibri" pitchFamily="34" charset="0"/>
              </a:rPr>
              <a:t>	La necesaria y urgente acción del gobierno para la protección, restauración y</a:t>
            </a:r>
          </a:p>
          <a:p>
            <a:pPr algn="just">
              <a:buNone/>
            </a:pPr>
            <a:r>
              <a:rPr lang="es-CO" sz="2600" dirty="0" smtClean="0">
                <a:latin typeface="Calibri" pitchFamily="34" charset="0"/>
              </a:rPr>
              <a:t>	Mitigación de los impactos negativos ocasionados por la actividad humana en las zonas de alta significancia ambiental y agro-ecológica, implica la permanente preocupación y programación de acciones lideradas por el gobierno departamental, con la participación activa de las autoridades ambientales y de actores del sector privado y público.</a:t>
            </a:r>
            <a:endParaRPr lang="es-ES" sz="2600" dirty="0" smtClean="0">
              <a:latin typeface="Calibri" pitchFamily="34" charset="0"/>
            </a:endParaRPr>
          </a:p>
          <a:p>
            <a:endParaRPr lang="es-ES"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930555" y="5663821"/>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40962" name="AutoShape 2" descr="data:image/jpg;base64,/9j/4AAQSkZJRgABAQAAAQABAAD/2wCEAAkGBhQSEBQUExQVFRUVGBgWFxcXFxgXFRcXGBUVFxcYGRkZGyYeHRokGRgXHy8iIycpLCwsFyAxNTAqNSYrLSkBCQoKDgwOGg8PGiwlHyQtLCwsKiwsLCwsLCwsLCwsLCwsLCwsLCwsLCwsLCwsLCwsLCwpLCwsKSwsKSwpLCwsLP/AABEIAOEA4QMBIgACEQEDEQH/xAAcAAABBAMBAAAAAAAAAAAAAAAAAQQFBgIDBwj/xAA7EAABAwIEAwUGBQQBBQEAAAABAAIRAyEEEjFBBVFhBiJxgZEHEzJCofAUscHR8SNSYuEVM1NygqJj/8QAGgEAAgMBAQAAAAAAAAAAAAAAAAMBAgQFBv/EACsRAAICAQQBAwIGAwAAAAAAAAABAgMRBBIhMUETIlEyYQUUI3GBoZHB8P/aAAwDAQACEQMRAD8A7ghCEACEIQAIQhAAhCEACEIQAITbHcTp0RNRwb+Z8AoDH9vqTAcjHOcDppaJnfwSZ3Vw+plXJLstCFz6t29qu0hlxENkmdjM7hMHdpq9TKPekguNgYIFyZI6wAsz10PCbKO1HUELkru0tbXPVidC4iLOIncbrdS7Y1mk/wBV3ekSTIEn4gClr8RjnmLI9VHVEKi4bt7UZlFRgcMoBI1JHxOta428FP8ADO2GHrWzZHTADrSbaHTdaYauqbxnkupxZNoQChai4IQhAAhCEACEIQAIQhAAhCEACVIhAAlSIQAqRCEACEIQAjnACTYBUntJ7Q2MzU6Bl4sTAt4KO7aduT7z3VK9NodncDE2jXkL+MqgYqqAWl5c1pNtCS6BpbrC5t+pbe2v/JnstxwiWx3aJ1Uw7M9xd3XG9zb72so/EY92V0tNpgj5tJI8yofiPaQMe4Nh8w0cmDQ8pN1FntLVLhl7oBMRr/PVZVRKXInEmWijxFxDWkOHdm140gXvstn4u85iIElptOwPQhZ9nqlKtnqYqsKAa2G5GvqHwIaLDx1TLE42iXFtJ2ZxJhxDmiDYWO8KHRLGcEZx2zY6s53wmBY3JMibzyTprWFxLnGGkiY7ttbcyYUe9hpESSS+ZdbKAAfMla6eKdkEEGD3gREQLmfAi6W4g+yUwdR+R5OYNLtSTYQP3K2e/b3dSGiWxJvoZPqmJpucwwYaXAAAgDSSb9As85Yf6cuMDK2MoZrNpvpuqbchkuHAO2dXDNDS0vaXTB1DT/bN/JdJ4ZxaliGZqTg4CxjUHkRsVwL8RU/pgujMBZ1p0OvPon3DO0D6DiWkh3ecXCwk7HYxG61U6iVKw+V8DoWYO9IXLMN7WnNowW53/CCbEkkgEjS1vFOKvtRqNi1MnLJHL/LXobLd+cr+431YnS0Kp9nu3jK720qrclR2h+Q6QJ5q2LRXZGxZiXTT6BCEJhIIQhACoSJUAIhCVACISpEACEIQAKpe0Hj5pUhSYYfU1IMQ0XN+oBVse8AEmwFyuHdreMDE4h75yd4jvREBtt72hZNVZtjheRVs9qIrF8TZD3BzHSHSHHveMCI10VSrYl9cgNBLtABsPvfop3C8Aq4h0EFlGe7bvu/8RFh167qz8K4ExvdY0NA1P7k6lGn0uI75cI41uq2y2wW6X9FLwnY17x/VMCdG6+bv2UvT4ExgkNE+p9VZsQSwFrL87Rb7laCO7MQeq1wlBdCLK9TasN/x4GuE7OBze9VYwaxObzcGmB53WLezFA5oqufl1yMtvuSVqqUTBIF+l91jhzU7wHdG8xb1unuKfTKVrY1Fw/v/AJG7EdngKYP9Q9HEE22Iy6f6WJ4Gwg535QDMAiZIPlt1Tyti6jaTnZi8NDRYAAHY+OnoqvX4y50gkk+hJJ0k+a4upxu2pHajylwTr67GsAySLa7ACBYbxfyTGhanmM3H/l3Sfoo1nEO66ZOWSGgkd61+t+fJPWvfkFV5AcCCTItEQIOsQNuax+ngMJs2Ymh3sznZMuWzYdII0nnKzxbhTJeHjJLYbBJM30PQD1TDFt7mYkOJdLQ4XIOht5mSnGGxTjd5AaZuIc64mG6DYKdvHIYNjq4ewmAXtmSREd6zb768tOq14V4LXNyiTAJdYd2YNvKwWLg54JIi2XKQbuIILyfvRYnhbAwSZmBmDryZkwNABz56KcJEjrB133LXHMC3LJi4EmBIiL6r0Dw6sX0abjEljSY0kgTEdV51oUmsNSHEN1aYJkGBMiLSu+dk6mbA4c6/02jfYRv4LbpOJMfX2SyEIXQHAhCEACEqEAIlSIQAqRCEACEIQBA9uXkYGrE7TAmG5hNlymjwlgIfVYC8mW0yZg7OqE6mI7p8+S6f2p4s8g0KLczjGd2oYNR/7b9LKHwXZ5uU5wCXC5NyfE/ws8/ThNTnz9jBfRdqZbauF5b6/ZEOcUyjeRUeRtBj9AEzdxKo+oIAEm1udiY3O91L8W4WxrtA0gd0D5usab/RQz6OUhwJ57WiP0j/AEtVWyyOcc/c5WojfRNQykl4X+/I6bjs7e/drXQOZt1FpumfE294QHAWvGoWYG0El1zBiDrAlY42sJ0cQNwJNtQdtUpx96+DbC5+nl5bNdOg2ZIcBc6X/wBppi3jP3W93eddLmyk8KwPbLTOovpNviBGqb1xBhzcpDc0m9hqRGoF9OSa3tGVz9RcrBrw3D3va73JMkZSDbePD10VY4z2arB2VzMuVpc5wsAZgGd7/krJTqPpjOwPYdWuJa2QRyKi8Ti6hAfmc6RzvcwRCRZTl7mh1c4PiPZWfgYTIcRr0deBfpc+Cxr0XS0vdYxzOoJ0Gpi6c1abYILdTMjbn4/ykxNAmWUht8WWDMggNjwWOUHFl9uOh3hH0n91/eZBDnmWgOuR1iSsqb2ua1jmgCDkAdIBJjlM5dPVMmF0uZOzQZaJJkl19IG5WhmIaA4DUuOU7ASRI9RdI2kYJWu50ZWkhlTQkE6Re+3WyGYoOhgGYNLnd4ZRMAWuIGhum+FrPbSdmvT7pJF9TEE6xO25Cc4WiHmSxsOEhve7xaCSTFhYj0VcYDBka0vaWyWaRYA2BM7wDv4ru3Yl84Chv3T0+Y/RcKwtZzzBBvBAdDRAAsRG5IXdOx+KnC0Wzoxo3tbQz002seS1aX63+wyHZOoQhdAeCEIQAJUiVACJUiEACZ4rjNGmCXVGiLayZidAqR7Qe17mPdQYS3LGYgkEk7eGniqfX4lIbJ1FgLQY05a81z7tZsltihMrMPCOkY32iUWuysa55iToIGx5qFxvtQdmhjGARJJkkWsdhErnxxjnEncgg+t7+CwdZsZZkCYPlp56LI9VbLyLdkmWh3bJ4+EibE2ve5mdyZTPE9uKrQYcYgRoTItv9VXKtUkTMR8Wx2MKLrvc5ri0ToNbQZgevmqRTly2WVk/k6Nhu1gxGQOAz7EWmRJgHaI8U6xOHcADaOczrGo5GFzbhgqNfBLmOaZnUQNRM+C6JwvHuqwAQDa5bmBG9p3XRptda2+CHp1fly7MqOFuTJ6aC3jy80pouy5YzEm0gyTv8sdZUo8MY4d6LWBuDeIG4vYCVswOFOfM6DIiCPh0NukesJ110HHPkpRpLYS2roj8JQa10OpZcwhrmuh09XW+phRnF8kvZBynO0QCYcO617f8iTBA1y9VaMXRnuxYg+qrVWlMCS0tcLg6d7ryN7pNdrfEjVZW1lLszxtqLGvZJOVpEA5SBrHKfzUXjMHnptyd29ztEaEBTbxVc0nK0iPiAOkiHdNOe+q1YavMtNyLyNDO3Qp87OcoVXT7XGfkrWN4YAA3Ujf9VEGi+lJbIcLieh26/srZjcDJknLe+pt5aJxT4I0jM/IWRYtkk3t/CrF7hu1dI55QcXVTnzEOaQcvhItyJAHmtVWkR/TmA4t2mB8v1Bt1Vv4jwWmILA+Dpl7semt+f81vF8M92WkNII8muHl+kbclSdafRRwZowz3sYYvlJOX/twbHxkhPXV8rG5iCLZodG8loDddAdd03ZTbUc4OlrSSWiLAkRDtyLJsX1GkZm59XNbNmmTtse7oIWVx55F4HtONWhuYmdS4kxNugMQum8A46aLKfNoEiZme8ZnY384XMOGuNR4blEvLTYyLyYI+U6nyV093DDHymBJk6aH73WjTrEmyeTs2Hrh7Q5pkESFsVT7D8Wc6m1jtMpjplMAeYM/+pVsW5jYS3LIqRCFBcVCRCABCVIgDkvtC/p41wEd8Bx5/DpoOSqj3SQRYnUEjSRp0KvPtQwLGV2VROao0ggg5ZENBBNpi0KjZYvlmLT5j1Xn9RHFrMVjxLBhiw4OaRAbMnSFr1zRfQkC0QDB6rKoC9pFrWg89fJa2ltyDBDQNdY011HVVXJVPI0x7iJzHuxEDflMjW6hMTWLgA10knNA6CBfcjRSWNe4wIMPN/M2TM13U5zBs5pDiO8CLjwBG262VLCGxHGFxb3DvOJJIAmxAMmY20C6V2UwmUNJMQFQODYb31YO28IXUeHYcBhG8W5Ac/GyvLg6OmhyFcZxUJ+Km1paT8pLnRrpYC6lsFiAGtEHMbmY6gnwkJlw8xTquIBaAPl1N5Mb939FJZ2OYx7QBLQRG9gn2QWxE0P8AUngMaBkJ5AnrYKCrszZXQJAII18DJ9PNWGncX3VeqU6jH5Q08h3bHQ226KlUFJNeQ1jcHGWOPIwp1XMOS4DiLcwLidZ+bzQKTyHOaJIMAzJgfnusaGIaXtc+7ml2okWPKbg3W9mOGSxywZkt/wAp/dNcGuxcJRsXA3xL6fuXGpna5pJM6EeUrPhPHQ6GZPdtmGySW7bxbWZ09VoxlE1w8jT4QPrm8p06FbxwnufCNIJ8lG/BVxfg3cSwuUETYk6/3RpbT+VW8VgswIjz2U0MXmbke4Ne2zTMBzQN+Zt+vRanUgyQ4Xmf9pjw+SE+CtNwLmODp00gSBpqsH8DLmuaHDKZdJ1m038J+yrC2mCQRryCSuWiQOn5WJVXBSFywyP4dwenSBczUNAkGJ1J87rI0XGnnbJzEyAZjktWMcZtYfe/NOsD/wBMi4mbbibJkVs5KTWYtIfdnuMe7c10mxDtIuDcegI8912PD1g9rXNMhwBB6G4Xnmk803FmlyPpG22nqu4dkMaKmFZHygN5aC30WmaMejty3Fk0hKhLOkIhKhACIQtHEMQadKo8QS1rnCdJAkT0UN4WQOZ+0jizX4kMAzGmMhiC4k942OwtyOqqJDhIAy+BAj9FInGe8D6lRs1DJJFgJJtrKijBJgZpHzc+a89ZLfJyZhk8vI3eSJzAXjQ6n+VpxcNByidAQTaQNp/TknHvSHjIA4CZ2gnXyvoorHYwnfUx8OltQdt1atZZXK6NFZpblcG5g6xm/UhxiEz4jjgWx7sNJcRpLQL2aRaR1undXGvZTIsALO+KeYcdoN/HyUHVrCpXOVxIN7gATvAFiOuq6FUM9mqtF+7EUgIJMK7f8sJI0An00/dU3s9SDGAqR/FSJIkAGANZMwpcOeTbGzauC49n6+ZtVpMwQOdjMFL2fqEscwx3DFjY3dJ8Oip/BcZUp1Kbmy4uOUgaXGUfvKneHYfEUQQWsv8A/pca3FuQKbOLnBKIuqyNVrlN8MtGfqtVa4KrNXiNZrbBrd/iLuU/KAdR6qPxnHazhHvLX0Abva+v8KkNLYxlv4tRWvL/AGNXGKjGkZSCZOaNr2Ei07WTD8c7+4+ZJ/NNaj9L/l5rV7xdeFeI4fJ467Vyna5x9ufgtHDOJNaLDaMttYEmOUrPE8SN2+ROmvLlzVXGIcBAMT9/fkndbEuza2ECPAXvquffVseT0Wg1nrw2vtdjyq1rhDh6rXUDgI+MRGsOgWAB0NrXWilVJEmB6mIF9ViK0G57upjlb780hZXRqkkuWbKFYseL1GAGZIkRrEtJudFhj8cHNDoIeJDxqCDPK0iY+7picS14JiY3uDZNXU7CE7Ml2jPncvaOTxDNSaMt2zY3BtMzz28gmlDFADYd7XlusmkmAB4wPqh/Z6o2HGMhIvrGkSNrlWXKJaYzxVWXg6mBK6p7L8dLCyZgdfy81yvEUoOsmSOhiLq++zCrFYtnn6W+/Va2vYjkUvGpbXk6ohCEk7gJUIQAKr+0SvlwZAdGZwBvBIuSP5VnVD9p1P3ho07gQ5xcM0CCBfbz1/XPqXiplJv2nPcdiXuLRrA+UEA+UXWiuxrCXQToOvmAnNNgzuc8nch+aAeg0smtHEl1QvcGFrdTMC3nExdcRRyjHjJqeAXSO4NSdPv0Uc/ED3rQ64JvAm073vZSOOrzJ+W5FtR0/wBqHPEIa4NF4tLbAg6dNvHKm1LKCMcd9jHFYprDUucpJaDJe3Uhuk6A6X0UTwlkv89k449iA5jGjvEnMXWsT8sRIvfVOOzWG7wzBdWCxHJq6jkvvDW/04AmbCDut2GJph2aZgtt15308EvDhqAA0NgzoAZBvO6cU6WeXzmk3GklDWOyK5+pHKE4c4iCSS06AaT5aKZOKsXOqukGbketxff1Ue1x7rQItpq7YWAvspSngHWc8AQZa3UzIgu8L2H56VhCTfHA+dlcY+5ZGDy4sJcTJ0JAECABI8LxfXooXFd2beflop7GxFtBr6QfW11A435hpIHlIH35rpwPN6nl5I57lpLlnUP36QPzWguTzltGwvUsxg+I6Ez+eig8ykKOMIYNLiPS3mseqXtTOx+Ez22OPyjLEY4DQAG9o5zcqPdXJ1JSYmpLvC3otQcr1VKKz5KavVztm4p8D+k+335/Rb31JjkmVB2v7xrsnp2+z96pd8M8o1aK3b7X5HWDeBVZNgbJ7iXuIfIgA2B8hIjmZPqouq7u29dRrsnrq+ak0u3F/wBSl1vwbriIfTv5/cq7+z2mRXGm/iqhTb35P39FfOw+H/rjSwKc2Zaq0pZOjoSISzqCoSJUACoXtVYW06bwQJlhuQdM0j73V9VR9pOHBwzXukhj7t2OYEAkbwYSNRHNbKTXtOW44udTa5zybaEEDy6QoDi+JLGNp0X5i4l9mmJPdy+ED6KaxtV5e2m8tc0OAJ+a9ok3H1VWx1J7Kp947KQBkIGgabR/vnK5lKM8US+G4y97GsqEBzR3gQdC4CZO8bJhxqu33rqDA6zmhxMAT+aO03CTSp4Ot/36bnOIDgM7ajg7XoW6WIg7p1wvCh4kgEiDpfXVa1Ql7icpSx5IzE4CQAb5RHTnyTnheGi46fmpXE8NIPRFOhlI5z5+nqmZSRWTbWCYpVSWRMAX8xpqpDhDs8QSBMTFyTsORjdQdK8SYg7W3i2qmMDXgbG3IWEmPK/Lz0V9PDdJ5M9tzilgtWDa1ohum8C/nuT1Rialp8P929Uxo4m0jmb6yJ09CN1hicYI20jW1+lxPT91swVUuDRjjLT1GpidJP1Ph6Ku4skxYAiwHLx+qk8bXmbzM2tyv4jadNVCYl/1/ifzTYmG+WRpUfvPIrQ4rJ7lrKZk54EobU0BNp+hiViViSqvD7Lwbi8o24t7S85dPv8ASFpSFyx94qp4WC7e6TeB1RN1K4Sr3x4fuoinUtIvH8/knTaxLWlgM3sLnSY9ASlTkjoaZEu7Bd47NN/A3sPzWyuIEDaB6BZMqmAo/H42CKbSM7iAOkmLpfC5Oj2sDgsjKYklwGnPn0mF0jsThgHOd5aqo4LBgBs3II156SOv7rd2u40MNRoUZIfVcajos4Mpghp83H/5Kiye2LkTHEeTrKFD9kuOfi8KyoYzaOjSenQggqZRGSkso1p55BCEKSRFHdosF77C1mASSw5R/kLt+oCkUQoaysAefMTkNVobnDRGYCZOVpOmxJkSqt7+nVq1SYZclpmDFxBG5I38dV0ntvwwUsSaZkMgvGWB3CTaRfTM2DcrnlXBup1Q0NaHmnOUyQZLjpsQI9Fy4La2mZksErxDGMrcJp0rZ8LU9427i4sfIeADMADK7yNlq4KBHkqjR406jVdAMQWuafCCFZOzGLDg3louhTGWHGX8GXVboShY/DLXWp5mjmB9ZUc6jEuJvGth6dLJ/wC/yt70TodrjQqNxBnpPoszTNc0n0bKVTn+sfRbcPVjQ3mNSbTt1++aZVD42/ZLhyMwnQfe630VbF6kn4OJqL90vTivJYKeOveeV5brpcAxyuByKSrjQRGv1856ct+cKA4lXIGVupIA8NdY5Ss3Ynn63j03N02ElZyibN1XEux3icWCSR+d7AfNBUfVN4j9+dv2WD6/Wfv79UYTvPaCJE3HTU/RXlJQi5MyNubwjEsJ0BPgOQn8kn4OoY7pEmBNrmefgU74hxkNJYxuUEg920mPPaU3xHGzIMTIHdkzoZj8vNcuWuk/pRuh+HpL3Mx/4qqbQ0GYjMLWmT0WpnDXlsmGkgEA6kG/5JxiMQ9+YljWD5pIaeYideSwp4qpUqQ6TlbmMRmiBp1ItEJX52bHrSVowbwjuZnVGtMi2upA153+i20MBRJd3nOAJANgLi0+EEpkcU/4HgtaYkxJNpERqe6B6LGXHu03B+UioIJvYZpkRAIjyVXfa/I2OngvBM4bFU8pDGA5SGNkXFz8XM39UzqcYcypFLUCXkAyDYRHIAfRR9PFy6o578oHeiBnc4/M2bSCTbkE+ommKTRSe0F7SXVjliTMg5rxE2t5pT3eWNUUuiRbiajmgEXIsQ4W2HlZR3D6EOfVfdlO4g/E6+UDzE+ATfByKd3usYtcZRplM6fS6du4wzJkDbEyRYSYI68+Wy16eMn54CU4w7LTUxTaVEuMh7mlw7xcRLSWXdYGeW6oPG+Pur4vMSXBoawTJNpJ16krLivHnubrpYDVV/BtJfrdPt6wRVLfl+Ds3ss7ROZUFN57tUxBtB+U6eUDmJXX1557P1TTLCQTlcHxOkeFwbL0Hh6uZjXf3AH1ErPpJ5zH4NVT4wbEIQto0RCVCAKl7QeCmpSbWYBnpHvEAZjT+YA9NQuE8VwDm1feZajgTMze8mCdJIMx4r1EQuJe03sN+GOegHe6cbAFzjTi7hvYzudLLJbXiW9fyLnHyct4lhBULiwCbHfQi09Vp7P8Q91UDXaOt4HQfspLEUctnMc3flrOx0kQfJMMZhQJ2MTpeOolXqswLnFWQcJeS516pcJAzaZh4aGE1bjy45A2/wCXOeSjeA8VkBpd3hodMw/dWBmLHISd4E6rZ6cZ+5HHd9lP6cu0Y1xH669Oa0GrE6dfuFlVetLinyjmO058ZbZqfZqa7M9z5MaN6DdbTUWBKxJRCKhHCLWTdknJmTnrdhKgh0mCBLbTfSPqmhclo1gHAm4m/hulXw3wcS9L2TUjJuHILnkwWCwPIyZG0GdE0ax0VHFsEtzA3AknL4jx5qT4yTMEg94ZI+CQBoNYywOXO6j8SHOqVA0juza+U27/AJ/rouHFHolyN+F4uXAvIyiPiuYve/I/S6cYnGh1QltQipnjMNDTa4y4ka7Faa5d7ukA6n8LTDgGkQ4y2d5Pqm9Vs0mvoufLQczdcs2fBIi/6hM2pvJOCVxVEVYayrmyOAzHuta0GJItYwI8U0z5qsNg94tgTAEmTmESoqtTcQ2oPi7pBaItEAmNDbzhZ4PEljy46wQdRJdaDGnOdFbZxwTgmKvu2MFI3huYyBmLjMBpLtPC+q04ai3JlzgtNzDbCI1kS2enJRVbAENv8TSWkcuRB0g3T3hhfTqAsmHNiHCcwBP1Q44XYYHtPAlzAxrgdIkmAANumvoFqrcLe1sgh3Qa+iwq0S1xe0l/ePIRe8bFO/xb5AkyBOl4AnzuoVs4/T0JlUpPLGT+z9Z5GYtbyEydFJcO4D7u4ObfSIi3qsMPjXEQ6H3MEjvAm8dE6ZinHMGtaIkPmRzuTMpNltjL9LCHr6mUhgh2cdYGmptuu/8ADKWSjSb/AGsaOWjQFxXsT2f/ABGJYyGlrYe/dobIkefLxXcwFo0cMJyG1oEqELeNESpEqABa69APa5jhLXAtI5giD9FmhAHHO3Pssqh7amHBq0xJc2e81oJdBJPegaHXSy5fjqEuIJAd3b6Wi8n0Gi9Zqsdo/Z5hcWHEsFOofnaBrzLdCs8qscxKOPweZHYQfEO7l2Bvqbi17qw8KxJqCLZ4sP7h069FZ+M+xnFUi404qsaCQWHv6f2mDM8lTeI8BrUKgzMewtEwQ4XbEgHmFMLZQZmvojasSJJzlgXJ5w/H08S3LWJp1BZryO64HQPjQ2+Ia7jdYY/hVSkYcD4i4IOhB3C3wtjPo4lulnW/sNMyxLlgXLEuTMiVEyLlgXLEuWBcqsYokjhXBzDDRmaLukgwPhjkQeSY8WwTg0uDpaHRpcmBJPIzv0RhsRleDtoY3G4UpxfDOaxr2P8A6b4y6SIvcRtFyVydRDZPK6Z19NZmOH4G1fDAN78OqiIJIDWM1a6TaNBdR1WtUmo0ODaZIcIAaDlEjnBMC3NZ5znj3mZpa05SZzEGcmljO3RbeKtY5t+5OZzDEG1gwRM3kX5C6SuDURzqLfdNABzHWCZBzTBGka3W+nw8taS1zXGxi1wYtG5kIw+GqhpIEsgudbVoacwE8xPot1TEtyksmQYDi2czTDRppAv6XVm34JNuKpj3bDmmRMAAGJ+EwNQY9U0wxbmIzAXLgTvEjKdrrbg6rTTe14vmu7UHzFwZvuLLP/ixlkOBExmsWyfDp+SjrhkCUmEZTIgy5uWbj+0772lLTqgMylzm5habgTYxJJ/hY08O402jMDkm4Nx/rRYZHOALhmE2/wBQo7AdsDROUwQM5iYJ2Mb8/wB05wQdUeCAc3SSTeQABrc2GqY4Zjc820y9fFde9nXYQAU8VWBBE5KRZHRrjJ5XFuqhQc3hEpZLL2E7KNwWGEg+9eAahN3Dk2eQVlQhdKK2rCHJYFQkQpJBCEIAEIQgAQhCABYVaDXCHNDhyIB3B36gLNCAIbGdjcHVcXPw9Ik6kNibzeI3W7F9m6FSkKRptDWiGwPhHRSaFCSXRGEzlHaP2XFpLqclvQEx5CT9PNUjFdlarZgZgN2w4ecGy9HJljuCUa16lNpP93wv8nthw9UxTZknpIS5R5rqcOeNitJwbuRXoTEdiaZ+B5A5Pa149YD/AP6KisZ7P3XyCg7lOdhHnD1beJ/JnDfwjuRUtg8Q33DmVjAFmkzobRzjntC6tS7BlutBjj/jWhv1pj6Bb6vs9ZUpuaabWEixL80ERBgMvcdEi6PqRwMhp9ryjilbCCnULXAGGDK6LZplpdvEalNPwtTuODWggl0gSHtkCbm8T9QrBx/AVKVepTbUzw7vOyx/0pMQfhE7H8lD4hxddz8zW2YYgTlBHw3FwAVzYschcWaYFcB1nBr2i8h0bdInVRrGPLSWh2VwsYESI+sW8wrb2B7JPx+J3YymBmdlJblAs0yd7+vJd6wXAaFKiKLKTRTAIykSIJJIvtJK0V1tl4xPMQoH3MBvezCJsY6zaCLeSxoNLWEMzAmWuNoN7GDvHReoKnAsO4AGhSIaMoGRtmyDlFtJAsoqp7PMAQR+HaJMyC4EHoZsrOlkuB5yDHlsG18riBeecfeileCcHr4h7m0WOe6M2VoJA0bm6ArvGG9nmBZph2k83FzuXM9FOYTAU6QinTYwcmtDR9AhUN9hsOddivZV7p7auKDDExSIDxMAS52nWB08F0wBCE+EFFYRdLAIQhXJBCEIAEIQgAQhCABCEIAEIQgAQhCABCEIAEIQgAQhCAKv2q7B0sYCQTTeZzFthUtbNadhflKqnCvY0feH8RVBYNqYu6bOBJFtOXzdF1NCU6ot5wV2ob4DAMo0206bQ1jBDQNgnCEJpYEIQgAQhCABCEIAEIQgAQhCABKhCABIlQgBEJUIARCVCAEQlQgAQhCABCEIAEIQgAQhCABCEIARKhCAEQlQgASJUIARCEIAEIQgD//Z"/>
          <p:cNvSpPr>
            <a:spLocks noChangeAspect="1" noChangeArrowheads="1"/>
          </p:cNvSpPr>
          <p:nvPr/>
        </p:nvSpPr>
        <p:spPr bwMode="auto">
          <a:xfrm>
            <a:off x="77788"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40964" name="AutoShape 4" descr="data:image/jpg;base64,/9j/4AAQSkZJRgABAQAAAQABAAD/2wCEAAkGBhQSEBQUExQVFRUVGBgWFxcXFxgXFRcXGBUVFxcYGRkZGyYeHRokGRgXHy8iIycpLCwsFyAxNTAqNSYrLSkBCQoKDgwOGg8PGiwlHyQtLCwsKiwsLCwsLCwsLCwsLCwsLCwsLCwsLCwsLCwsLCwsLCwpLCwsKSwsKSwpLCwsLP/AABEIAOEA4QMBIgACEQEDEQH/xAAcAAABBAMBAAAAAAAAAAAAAAAAAQQFBgIDBwj/xAA7EAABAwIEAwUGBQQBBQEAAAABAAIRAyEEEjFBBVFhBiJxgZEHEzJCofAUscHR8SNSYuEVM1NygqJj/8QAGgEAAgMBAQAAAAAAAAAAAAAAAAMBAgQFBv/EACsRAAICAQQBAwIGAwAAAAAAAAABAgMRBBIhMUETIlEyYQUUI3GBoZHB8P/aAAwDAQACEQMRAD8A7ghCEACEIQAIQhAAhCEACEIQAITbHcTp0RNRwb+Z8AoDH9vqTAcjHOcDppaJnfwSZ3Vw+plXJLstCFz6t29qu0hlxENkmdjM7hMHdpq9TKPekguNgYIFyZI6wAsz10PCbKO1HUELkru0tbXPVidC4iLOIncbrdS7Y1mk/wBV3ekSTIEn4gClr8RjnmLI9VHVEKi4bt7UZlFRgcMoBI1JHxOta428FP8ADO2GHrWzZHTADrSbaHTdaYauqbxnkupxZNoQChai4IQhAAhCEACEIQAIQhAAhCEACVIhAAlSIQAqRCEACEIQAjnACTYBUntJ7Q2MzU6Bl4sTAt4KO7aduT7z3VK9NodncDE2jXkL+MqgYqqAWl5c1pNtCS6BpbrC5t+pbe2v/JnstxwiWx3aJ1Uw7M9xd3XG9zb72so/EY92V0tNpgj5tJI8yofiPaQMe4Nh8w0cmDQ8pN1FntLVLhl7oBMRr/PVZVRKXInEmWijxFxDWkOHdm140gXvstn4u85iIElptOwPQhZ9nqlKtnqYqsKAa2G5GvqHwIaLDx1TLE42iXFtJ2ZxJhxDmiDYWO8KHRLGcEZx2zY6s53wmBY3JMibzyTprWFxLnGGkiY7ttbcyYUe9hpESSS+ZdbKAAfMla6eKdkEEGD3gREQLmfAi6W4g+yUwdR+R5OYNLtSTYQP3K2e/b3dSGiWxJvoZPqmJpucwwYaXAAAgDSSb9As85Yf6cuMDK2MoZrNpvpuqbchkuHAO2dXDNDS0vaXTB1DT/bN/JdJ4ZxaliGZqTg4CxjUHkRsVwL8RU/pgujMBZ1p0OvPon3DO0D6DiWkh3ecXCwk7HYxG61U6iVKw+V8DoWYO9IXLMN7WnNowW53/CCbEkkgEjS1vFOKvtRqNi1MnLJHL/LXobLd+cr+431YnS0Kp9nu3jK720qrclR2h+Q6QJ5q2LRXZGxZiXTT6BCEJhIIQhACoSJUAIhCVACISpEACEIQAKpe0Hj5pUhSYYfU1IMQ0XN+oBVse8AEmwFyuHdreMDE4h75yd4jvREBtt72hZNVZtjheRVs9qIrF8TZD3BzHSHSHHveMCI10VSrYl9cgNBLtABsPvfop3C8Aq4h0EFlGe7bvu/8RFh167qz8K4ExvdY0NA1P7k6lGn0uI75cI41uq2y2wW6X9FLwnY17x/VMCdG6+bv2UvT4ExgkNE+p9VZsQSwFrL87Rb7laCO7MQeq1wlBdCLK9TasN/x4GuE7OBze9VYwaxObzcGmB53WLezFA5oqufl1yMtvuSVqqUTBIF+l91jhzU7wHdG8xb1unuKfTKVrY1Fw/v/AJG7EdngKYP9Q9HEE22Iy6f6WJ4Gwg535QDMAiZIPlt1Tyti6jaTnZi8NDRYAAHY+OnoqvX4y50gkk+hJJ0k+a4upxu2pHajylwTr67GsAySLa7ACBYbxfyTGhanmM3H/l3Sfoo1nEO66ZOWSGgkd61+t+fJPWvfkFV5AcCCTItEQIOsQNuax+ngMJs2Ymh3sznZMuWzYdII0nnKzxbhTJeHjJLYbBJM30PQD1TDFt7mYkOJdLQ4XIOht5mSnGGxTjd5AaZuIc64mG6DYKdvHIYNjq4ewmAXtmSREd6zb768tOq14V4LXNyiTAJdYd2YNvKwWLg54JIi2XKQbuIILyfvRYnhbAwSZmBmDryZkwNABz56KcJEjrB133LXHMC3LJi4EmBIiL6r0Dw6sX0abjEljSY0kgTEdV51oUmsNSHEN1aYJkGBMiLSu+dk6mbA4c6/02jfYRv4LbpOJMfX2SyEIXQHAhCEACEqEAIlSIQAqRCEACEIQBA9uXkYGrE7TAmG5hNlymjwlgIfVYC8mW0yZg7OqE6mI7p8+S6f2p4s8g0KLczjGd2oYNR/7b9LKHwXZ5uU5wCXC5NyfE/ws8/ThNTnz9jBfRdqZbauF5b6/ZEOcUyjeRUeRtBj9AEzdxKo+oIAEm1udiY3O91L8W4WxrtA0gd0D5usab/RQz6OUhwJ57WiP0j/AEtVWyyOcc/c5WojfRNQykl4X+/I6bjs7e/drXQOZt1FpumfE294QHAWvGoWYG0El1zBiDrAlY42sJ0cQNwJNtQdtUpx96+DbC5+nl5bNdOg2ZIcBc6X/wBppi3jP3W93eddLmyk8KwPbLTOovpNviBGqb1xBhzcpDc0m9hqRGoF9OSa3tGVz9RcrBrw3D3va73JMkZSDbePD10VY4z2arB2VzMuVpc5wsAZgGd7/krJTqPpjOwPYdWuJa2QRyKi8Ti6hAfmc6RzvcwRCRZTl7mh1c4PiPZWfgYTIcRr0deBfpc+Cxr0XS0vdYxzOoJ0Gpi6c1abYILdTMjbn4/ykxNAmWUht8WWDMggNjwWOUHFl9uOh3hH0n91/eZBDnmWgOuR1iSsqb2ua1jmgCDkAdIBJjlM5dPVMmF0uZOzQZaJJkl19IG5WhmIaA4DUuOU7ASRI9RdI2kYJWu50ZWkhlTQkE6Re+3WyGYoOhgGYNLnd4ZRMAWuIGhum+FrPbSdmvT7pJF9TEE6xO25Cc4WiHmSxsOEhve7xaCSTFhYj0VcYDBka0vaWyWaRYA2BM7wDv4ru3Yl84Chv3T0+Y/RcKwtZzzBBvBAdDRAAsRG5IXdOx+KnC0Wzoxo3tbQz002seS1aX63+wyHZOoQhdAeCEIQAJUiVACJUiEACZ4rjNGmCXVGiLayZidAqR7Qe17mPdQYS3LGYgkEk7eGniqfX4lIbJ1FgLQY05a81z7tZsltihMrMPCOkY32iUWuysa55iToIGx5qFxvtQdmhjGARJJkkWsdhErnxxjnEncgg+t7+CwdZsZZkCYPlp56LI9VbLyLdkmWh3bJ4+EibE2ve5mdyZTPE9uKrQYcYgRoTItv9VXKtUkTMR8Wx2MKLrvc5ri0ToNbQZgevmqRTly2WVk/k6Nhu1gxGQOAz7EWmRJgHaI8U6xOHcADaOczrGo5GFzbhgqNfBLmOaZnUQNRM+C6JwvHuqwAQDa5bmBG9p3XRptda2+CHp1fly7MqOFuTJ6aC3jy80pouy5YzEm0gyTv8sdZUo8MY4d6LWBuDeIG4vYCVswOFOfM6DIiCPh0NukesJ110HHPkpRpLYS2roj8JQa10OpZcwhrmuh09XW+phRnF8kvZBynO0QCYcO617f8iTBA1y9VaMXRnuxYg+qrVWlMCS0tcLg6d7ryN7pNdrfEjVZW1lLszxtqLGvZJOVpEA5SBrHKfzUXjMHnptyd29ztEaEBTbxVc0nK0iPiAOkiHdNOe+q1YavMtNyLyNDO3Qp87OcoVXT7XGfkrWN4YAA3Ujf9VEGi+lJbIcLieh26/srZjcDJknLe+pt5aJxT4I0jM/IWRYtkk3t/CrF7hu1dI55QcXVTnzEOaQcvhItyJAHmtVWkR/TmA4t2mB8v1Bt1Vv4jwWmILA+Dpl7semt+f81vF8M92WkNII8muHl+kbclSdafRRwZowz3sYYvlJOX/twbHxkhPXV8rG5iCLZodG8loDddAdd03ZTbUc4OlrSSWiLAkRDtyLJsX1GkZm59XNbNmmTtse7oIWVx55F4HtONWhuYmdS4kxNugMQum8A46aLKfNoEiZme8ZnY384XMOGuNR4blEvLTYyLyYI+U6nyV093DDHymBJk6aH73WjTrEmyeTs2Hrh7Q5pkESFsVT7D8Wc6m1jtMpjplMAeYM/+pVsW5jYS3LIqRCFBcVCRCABCVIgDkvtC/p41wEd8Bx5/DpoOSqj3SQRYnUEjSRp0KvPtQwLGV2VROao0ggg5ZENBBNpi0KjZYvlmLT5j1Xn9RHFrMVjxLBhiw4OaRAbMnSFr1zRfQkC0QDB6rKoC9pFrWg89fJa2ltyDBDQNdY011HVVXJVPI0x7iJzHuxEDflMjW6hMTWLgA10knNA6CBfcjRSWNe4wIMPN/M2TM13U5zBs5pDiO8CLjwBG262VLCGxHGFxb3DvOJJIAmxAMmY20C6V2UwmUNJMQFQODYb31YO28IXUeHYcBhG8W5Ac/GyvLg6OmhyFcZxUJ+Km1paT8pLnRrpYC6lsFiAGtEHMbmY6gnwkJlw8xTquIBaAPl1N5Mb939FJZ2OYx7QBLQRG9gn2QWxE0P8AUngMaBkJ5AnrYKCrszZXQJAII18DJ9PNWGncX3VeqU6jH5Q08h3bHQ226KlUFJNeQ1jcHGWOPIwp1XMOS4DiLcwLidZ+bzQKTyHOaJIMAzJgfnusaGIaXtc+7ml2okWPKbg3W9mOGSxywZkt/wAp/dNcGuxcJRsXA3xL6fuXGpna5pJM6EeUrPhPHQ6GZPdtmGySW7bxbWZ09VoxlE1w8jT4QPrm8p06FbxwnufCNIJ8lG/BVxfg3cSwuUETYk6/3RpbT+VW8VgswIjz2U0MXmbke4Ne2zTMBzQN+Zt+vRanUgyQ4Xmf9pjw+SE+CtNwLmODp00gSBpqsH8DLmuaHDKZdJ1m038J+yrC2mCQRryCSuWiQOn5WJVXBSFywyP4dwenSBczUNAkGJ1J87rI0XGnnbJzEyAZjktWMcZtYfe/NOsD/wBMi4mbbibJkVs5KTWYtIfdnuMe7c10mxDtIuDcegI8912PD1g9rXNMhwBB6G4Xnmk803FmlyPpG22nqu4dkMaKmFZHygN5aC30WmaMejty3Fk0hKhLOkIhKhACIQtHEMQadKo8QS1rnCdJAkT0UN4WQOZ+0jizX4kMAzGmMhiC4k942OwtyOqqJDhIAy+BAj9FInGe8D6lRs1DJJFgJJtrKijBJgZpHzc+a89ZLfJyZhk8vI3eSJzAXjQ6n+VpxcNByidAQTaQNp/TknHvSHjIA4CZ2gnXyvoorHYwnfUx8OltQdt1atZZXK6NFZpblcG5g6xm/UhxiEz4jjgWx7sNJcRpLQL2aRaR1undXGvZTIsALO+KeYcdoN/HyUHVrCpXOVxIN7gATvAFiOuq6FUM9mqtF+7EUgIJMK7f8sJI0An00/dU3s9SDGAqR/FSJIkAGANZMwpcOeTbGzauC49n6+ZtVpMwQOdjMFL2fqEscwx3DFjY3dJ8Oip/BcZUp1Kbmy4uOUgaXGUfvKneHYfEUQQWsv8A/pca3FuQKbOLnBKIuqyNVrlN8MtGfqtVa4KrNXiNZrbBrd/iLuU/KAdR6qPxnHazhHvLX0Abva+v8KkNLYxlv4tRWvL/AGNXGKjGkZSCZOaNr2Ei07WTD8c7+4+ZJ/NNaj9L/l5rV7xdeFeI4fJ467Vyna5x9ufgtHDOJNaLDaMttYEmOUrPE8SN2+ROmvLlzVXGIcBAMT9/fkndbEuza2ECPAXvquffVseT0Wg1nrw2vtdjyq1rhDh6rXUDgI+MRGsOgWAB0NrXWilVJEmB6mIF9ViK0G57upjlb780hZXRqkkuWbKFYseL1GAGZIkRrEtJudFhj8cHNDoIeJDxqCDPK0iY+7picS14JiY3uDZNXU7CE7Ml2jPncvaOTxDNSaMt2zY3BtMzz28gmlDFADYd7XlusmkmAB4wPqh/Z6o2HGMhIvrGkSNrlWXKJaYzxVWXg6mBK6p7L8dLCyZgdfy81yvEUoOsmSOhiLq++zCrFYtnn6W+/Va2vYjkUvGpbXk6ohCEk7gJUIQAKr+0SvlwZAdGZwBvBIuSP5VnVD9p1P3ho07gQ5xcM0CCBfbz1/XPqXiplJv2nPcdiXuLRrA+UEA+UXWiuxrCXQToOvmAnNNgzuc8nch+aAeg0smtHEl1QvcGFrdTMC3nExdcRRyjHjJqeAXSO4NSdPv0Uc/ED3rQ64JvAm073vZSOOrzJ+W5FtR0/wBqHPEIa4NF4tLbAg6dNvHKm1LKCMcd9jHFYprDUucpJaDJe3Uhuk6A6X0UTwlkv89k449iA5jGjvEnMXWsT8sRIvfVOOzWG7wzBdWCxHJq6jkvvDW/04AmbCDut2GJph2aZgtt15308EvDhqAA0NgzoAZBvO6cU6WeXzmk3GklDWOyK5+pHKE4c4iCSS06AaT5aKZOKsXOqukGbketxff1Ue1x7rQItpq7YWAvspSngHWc8AQZa3UzIgu8L2H56VhCTfHA+dlcY+5ZGDy4sJcTJ0JAECABI8LxfXooXFd2beflop7GxFtBr6QfW11A435hpIHlIH35rpwPN6nl5I57lpLlnUP36QPzWguTzltGwvUsxg+I6Ez+eig8ykKOMIYNLiPS3mseqXtTOx+Ez22OPyjLEY4DQAG9o5zcqPdXJ1JSYmpLvC3otQcr1VKKz5KavVztm4p8D+k+335/Rb31JjkmVB2v7xrsnp2+z96pd8M8o1aK3b7X5HWDeBVZNgbJ7iXuIfIgA2B8hIjmZPqouq7u29dRrsnrq+ak0u3F/wBSl1vwbriIfTv5/cq7+z2mRXGm/iqhTb35P39FfOw+H/rjSwKc2Zaq0pZOjoSISzqCoSJUACoXtVYW06bwQJlhuQdM0j73V9VR9pOHBwzXukhj7t2OYEAkbwYSNRHNbKTXtOW44udTa5zybaEEDy6QoDi+JLGNp0X5i4l9mmJPdy+ED6KaxtV5e2m8tc0OAJ+a9ok3H1VWx1J7Kp947KQBkIGgabR/vnK5lKM8US+G4y97GsqEBzR3gQdC4CZO8bJhxqu33rqDA6zmhxMAT+aO03CTSp4Ot/36bnOIDgM7ajg7XoW6WIg7p1wvCh4kgEiDpfXVa1Ql7icpSx5IzE4CQAb5RHTnyTnheGi46fmpXE8NIPRFOhlI5z5+nqmZSRWTbWCYpVSWRMAX8xpqpDhDs8QSBMTFyTsORjdQdK8SYg7W3i2qmMDXgbG3IWEmPK/Lz0V9PDdJ5M9tzilgtWDa1ohum8C/nuT1Rialp8P929Uxo4m0jmb6yJ09CN1hicYI20jW1+lxPT91swVUuDRjjLT1GpidJP1Ph6Ku4skxYAiwHLx+qk8bXmbzM2tyv4jadNVCYl/1/ifzTYmG+WRpUfvPIrQ4rJ7lrKZk54EobU0BNp+hiViViSqvD7Lwbi8o24t7S85dPv8ASFpSFyx94qp4WC7e6TeB1RN1K4Sr3x4fuoinUtIvH8/knTaxLWlgM3sLnSY9ASlTkjoaZEu7Bd47NN/A3sPzWyuIEDaB6BZMqmAo/H42CKbSM7iAOkmLpfC5Oj2sDgsjKYklwGnPn0mF0jsThgHOd5aqo4LBgBs3II156SOv7rd2u40MNRoUZIfVcajos4Mpghp83H/5Kiye2LkTHEeTrKFD9kuOfi8KyoYzaOjSenQggqZRGSkso1p55BCEKSRFHdosF77C1mASSw5R/kLt+oCkUQoaysAefMTkNVobnDRGYCZOVpOmxJkSqt7+nVq1SYZclpmDFxBG5I38dV0ntvwwUsSaZkMgvGWB3CTaRfTM2DcrnlXBup1Q0NaHmnOUyQZLjpsQI9Fy4La2mZksErxDGMrcJp0rZ8LU9427i4sfIeADMADK7yNlq4KBHkqjR406jVdAMQWuafCCFZOzGLDg3louhTGWHGX8GXVboShY/DLXWp5mjmB9ZUc6jEuJvGth6dLJ/wC/yt70TodrjQqNxBnpPoszTNc0n0bKVTn+sfRbcPVjQ3mNSbTt1++aZVD42/ZLhyMwnQfe630VbF6kn4OJqL90vTivJYKeOveeV5brpcAxyuByKSrjQRGv1856ct+cKA4lXIGVupIA8NdY5Ss3Ynn63j03N02ElZyibN1XEux3icWCSR+d7AfNBUfVN4j9+dv2WD6/Wfv79UYTvPaCJE3HTU/RXlJQi5MyNubwjEsJ0BPgOQn8kn4OoY7pEmBNrmefgU74hxkNJYxuUEg920mPPaU3xHGzIMTIHdkzoZj8vNcuWuk/pRuh+HpL3Mx/4qqbQ0GYjMLWmT0WpnDXlsmGkgEA6kG/5JxiMQ9+YljWD5pIaeYideSwp4qpUqQ6TlbmMRmiBp1ItEJX52bHrSVowbwjuZnVGtMi2upA153+i20MBRJd3nOAJANgLi0+EEpkcU/4HgtaYkxJNpERqe6B6LGXHu03B+UioIJvYZpkRAIjyVXfa/I2OngvBM4bFU8pDGA5SGNkXFz8XM39UzqcYcypFLUCXkAyDYRHIAfRR9PFy6o578oHeiBnc4/M2bSCTbkE+ommKTRSe0F7SXVjliTMg5rxE2t5pT3eWNUUuiRbiajmgEXIsQ4W2HlZR3D6EOfVfdlO4g/E6+UDzE+ATfByKd3usYtcZRplM6fS6du4wzJkDbEyRYSYI68+Wy16eMn54CU4w7LTUxTaVEuMh7mlw7xcRLSWXdYGeW6oPG+Pur4vMSXBoawTJNpJ16krLivHnubrpYDVV/BtJfrdPt6wRVLfl+Ds3ss7ROZUFN57tUxBtB+U6eUDmJXX1557P1TTLCQTlcHxOkeFwbL0Hh6uZjXf3AH1ErPpJ5zH4NVT4wbEIQto0RCVCAKl7QeCmpSbWYBnpHvEAZjT+YA9NQuE8VwDm1feZajgTMze8mCdJIMx4r1EQuJe03sN+GOegHe6cbAFzjTi7hvYzudLLJbXiW9fyLnHyct4lhBULiwCbHfQi09Vp7P8Q91UDXaOt4HQfspLEUctnMc3flrOx0kQfJMMZhQJ2MTpeOolXqswLnFWQcJeS516pcJAzaZh4aGE1bjy45A2/wCXOeSjeA8VkBpd3hodMw/dWBmLHISd4E6rZ6cZ+5HHd9lP6cu0Y1xH669Oa0GrE6dfuFlVetLinyjmO058ZbZqfZqa7M9z5MaN6DdbTUWBKxJRCKhHCLWTdknJmTnrdhKgh0mCBLbTfSPqmhclo1gHAm4m/hulXw3wcS9L2TUjJuHILnkwWCwPIyZG0GdE0ax0VHFsEtzA3AknL4jx5qT4yTMEg94ZI+CQBoNYywOXO6j8SHOqVA0juza+U27/AJ/rouHFHolyN+F4uXAvIyiPiuYve/I/S6cYnGh1QltQipnjMNDTa4y4ka7Faa5d7ukA6n8LTDgGkQ4y2d5Pqm9Vs0mvoufLQczdcs2fBIi/6hM2pvJOCVxVEVYayrmyOAzHuta0GJItYwI8U0z5qsNg94tgTAEmTmESoqtTcQ2oPi7pBaItEAmNDbzhZ4PEljy46wQdRJdaDGnOdFbZxwTgmKvu2MFI3huYyBmLjMBpLtPC+q04ai3JlzgtNzDbCI1kS2enJRVbAENv8TSWkcuRB0g3T3hhfTqAsmHNiHCcwBP1Q44XYYHtPAlzAxrgdIkmAANumvoFqrcLe1sgh3Qa+iwq0S1xe0l/ePIRe8bFO/xb5AkyBOl4AnzuoVs4/T0JlUpPLGT+z9Z5GYtbyEydFJcO4D7u4ObfSIi3qsMPjXEQ6H3MEjvAm8dE6ZinHMGtaIkPmRzuTMpNltjL9LCHr6mUhgh2cdYGmptuu/8ADKWSjSb/AGsaOWjQFxXsT2f/ABGJYyGlrYe/dobIkefLxXcwFo0cMJyG1oEqELeNESpEqABa69APa5jhLXAtI5giD9FmhAHHO3Pssqh7amHBq0xJc2e81oJdBJPegaHXSy5fjqEuIJAd3b6Wi8n0Gi9Zqsdo/Z5hcWHEsFOofnaBrzLdCs8qscxKOPweZHYQfEO7l2Bvqbi17qw8KxJqCLZ4sP7h069FZ+M+xnFUi404qsaCQWHv6f2mDM8lTeI8BrUKgzMewtEwQ4XbEgHmFMLZQZmvojasSJJzlgXJ5w/H08S3LWJp1BZryO64HQPjQ2+Ia7jdYY/hVSkYcD4i4IOhB3C3wtjPo4lulnW/sNMyxLlgXLEuTMiVEyLlgXLEuWBcqsYokjhXBzDDRmaLukgwPhjkQeSY8WwTg0uDpaHRpcmBJPIzv0RhsRleDtoY3G4UpxfDOaxr2P8A6b4y6SIvcRtFyVydRDZPK6Z19NZmOH4G1fDAN78OqiIJIDWM1a6TaNBdR1WtUmo0ODaZIcIAaDlEjnBMC3NZ5znj3mZpa05SZzEGcmljO3RbeKtY5t+5OZzDEG1gwRM3kX5C6SuDURzqLfdNABzHWCZBzTBGka3W+nw8taS1zXGxi1wYtG5kIw+GqhpIEsgudbVoacwE8xPot1TEtyksmQYDi2czTDRppAv6XVm34JNuKpj3bDmmRMAAGJ+EwNQY9U0wxbmIzAXLgTvEjKdrrbg6rTTe14vmu7UHzFwZvuLLP/ixlkOBExmsWyfDp+SjrhkCUmEZTIgy5uWbj+0772lLTqgMylzm5habgTYxJJ/hY08O402jMDkm4Nx/rRYZHOALhmE2/wBQo7AdsDROUwQM5iYJ2Mb8/wB05wQdUeCAc3SSTeQABrc2GqY4Zjc820y9fFde9nXYQAU8VWBBE5KRZHRrjJ5XFuqhQc3hEpZLL2E7KNwWGEg+9eAahN3Dk2eQVlQhdKK2rCHJYFQkQpJBCEIAEIQgAQhCABYVaDXCHNDhyIB3B36gLNCAIbGdjcHVcXPw9Ik6kNibzeI3W7F9m6FSkKRptDWiGwPhHRSaFCSXRGEzlHaP2XFpLqclvQEx5CT9PNUjFdlarZgZgN2w4ecGy9HJljuCUa16lNpP93wv8nthw9UxTZknpIS5R5rqcOeNitJwbuRXoTEdiaZ+B5A5Pa149YD/AP6KisZ7P3XyCg7lOdhHnD1beJ/JnDfwjuRUtg8Q33DmVjAFmkzobRzjntC6tS7BlutBjj/jWhv1pj6Bb6vs9ZUpuaabWEixL80ERBgMvcdEi6PqRwMhp9ryjilbCCnULXAGGDK6LZplpdvEalNPwtTuODWggl0gSHtkCbm8T9QrBx/AVKVepTbUzw7vOyx/0pMQfhE7H8lD4hxddz8zW2YYgTlBHw3FwAVzYschcWaYFcB1nBr2i8h0bdInVRrGPLSWh2VwsYESI+sW8wrb2B7JPx+J3YymBmdlJblAs0yd7+vJd6wXAaFKiKLKTRTAIykSIJJIvtJK0V1tl4xPMQoH3MBvezCJsY6zaCLeSxoNLWEMzAmWuNoN7GDvHReoKnAsO4AGhSIaMoGRtmyDlFtJAsoqp7PMAQR+HaJMyC4EHoZsrOlkuB5yDHlsG18riBeecfeileCcHr4h7m0WOe6M2VoJA0bm6ArvGG9nmBZph2k83FzuXM9FOYTAU6QinTYwcmtDR9AhUN9hsOddivZV7p7auKDDExSIDxMAS52nWB08F0wBCE+EFFYRdLAIQhXJBCEIAEIQgAQhCABCEIAEIQgAQhCABCEIAEIQgAQhCAKv2q7B0sYCQTTeZzFthUtbNadhflKqnCvY0feH8RVBYNqYu6bOBJFtOXzdF1NCU6ot5wV2ob4DAMo0206bQ1jBDQNgnCEJpYEIQgAQhCABCEIAEIQgAQhCABKhCABIlQgBEJUIARCVCAEQlQgAQhCABCEIAEIQgAQhCABCEIARKhCAEQlQgASJUIARCEIAEIQgD//Z"/>
          <p:cNvSpPr>
            <a:spLocks noChangeAspect="1" noChangeArrowheads="1"/>
          </p:cNvSpPr>
          <p:nvPr/>
        </p:nvSpPr>
        <p:spPr bwMode="auto">
          <a:xfrm>
            <a:off x="77788"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Título"/>
          <p:cNvSpPr>
            <a:spLocks noGrp="1"/>
          </p:cNvSpPr>
          <p:nvPr>
            <p:ph type="title"/>
          </p:nvPr>
        </p:nvSpPr>
        <p:spPr>
          <a:xfrm>
            <a:off x="434509" y="317033"/>
            <a:ext cx="8520112" cy="647700"/>
          </a:xfrm>
        </p:spPr>
        <p:txBody>
          <a:bodyPr/>
          <a:lstStyle/>
          <a:p>
            <a:r>
              <a:rPr lang="es-ES" sz="2800" i="1" dirty="0" smtClean="0">
                <a:solidFill>
                  <a:schemeClr val="bg2">
                    <a:lumMod val="50000"/>
                  </a:schemeClr>
                </a:solidFill>
              </a:rPr>
              <a:t>CONCEPTOS BÁSICOS</a:t>
            </a:r>
          </a:p>
        </p:txBody>
      </p:sp>
      <p:sp>
        <p:nvSpPr>
          <p:cNvPr id="7171" name="2 Marcador de contenido"/>
          <p:cNvSpPr>
            <a:spLocks noGrp="1"/>
          </p:cNvSpPr>
          <p:nvPr>
            <p:ph idx="1"/>
          </p:nvPr>
        </p:nvSpPr>
        <p:spPr>
          <a:xfrm>
            <a:off x="477639" y="967348"/>
            <a:ext cx="8115031" cy="4525962"/>
          </a:xfrm>
        </p:spPr>
        <p:txBody>
          <a:bodyPr/>
          <a:lstStyle/>
          <a:p>
            <a:pPr algn="just">
              <a:buNone/>
            </a:pPr>
            <a:r>
              <a:rPr lang="es-ES" sz="2400" b="1" u="sng" dirty="0" smtClean="0">
                <a:solidFill>
                  <a:schemeClr val="bg2"/>
                </a:solidFill>
                <a:latin typeface="Calibri" pitchFamily="34" charset="0"/>
              </a:rPr>
              <a:t>Competencias Laborales</a:t>
            </a:r>
            <a:r>
              <a:rPr lang="es-ES" sz="2400" b="1" dirty="0" smtClean="0">
                <a:solidFill>
                  <a:schemeClr val="bg2"/>
                </a:solidFill>
                <a:latin typeface="Calibri" pitchFamily="34" charset="0"/>
              </a:rPr>
              <a:t>: </a:t>
            </a:r>
            <a:r>
              <a:rPr lang="es-ES" sz="2400" dirty="0" smtClean="0">
                <a:latin typeface="Calibri" pitchFamily="34" charset="0"/>
              </a:rPr>
              <a:t>Capacidad de una persona para desempeñar en diferentes contextos.. funciones inherentes a un empleo, capacidad que está determinada por los conocimientos, destrezas, habilidades, valores, actitudes y aptitudes que debe poseer y demostrar el empleado público. </a:t>
            </a:r>
          </a:p>
          <a:p>
            <a:pPr algn="just">
              <a:buFont typeface="Wingdings" pitchFamily="2" charset="2"/>
              <a:buNone/>
            </a:pPr>
            <a:endParaRPr lang="es-ES" sz="2400" dirty="0" smtClean="0">
              <a:latin typeface="Calibri" pitchFamily="34" charset="0"/>
            </a:endParaRPr>
          </a:p>
          <a:p>
            <a:pPr algn="just">
              <a:buNone/>
            </a:pPr>
            <a:r>
              <a:rPr lang="es-ES" sz="2400" b="1" u="sng" dirty="0" smtClean="0">
                <a:solidFill>
                  <a:schemeClr val="bg2"/>
                </a:solidFill>
                <a:latin typeface="Calibri" pitchFamily="34" charset="0"/>
              </a:rPr>
              <a:t>Competencias Funcionales</a:t>
            </a:r>
            <a:r>
              <a:rPr lang="es-ES" sz="2400" b="1" dirty="0" smtClean="0">
                <a:solidFill>
                  <a:schemeClr val="bg2"/>
                </a:solidFill>
                <a:latin typeface="Calibri" pitchFamily="34" charset="0"/>
              </a:rPr>
              <a:t>:</a:t>
            </a:r>
            <a:r>
              <a:rPr lang="es-ES" sz="2400" b="1" dirty="0" smtClean="0">
                <a:latin typeface="Calibri" pitchFamily="34" charset="0"/>
              </a:rPr>
              <a:t> </a:t>
            </a:r>
            <a:r>
              <a:rPr lang="es-ES" sz="2400" dirty="0" smtClean="0">
                <a:latin typeface="Calibri" pitchFamily="34" charset="0"/>
              </a:rPr>
              <a:t>Funciones esenciales del empleo y capacidades que se identifican con el propósito principal del empleo y su desagregación progresiva, con el objeto de establecer las contribuciones individuales del empleo, los conocimientos básicos, los contextos en los que se demuestran por parte del empleado, las contribuciones individuales y las evidencias que demuestran la C.L.</a:t>
            </a:r>
          </a:p>
          <a:p>
            <a:pPr algn="just">
              <a:buFont typeface="Wingdings" pitchFamily="2" charset="2"/>
              <a:buNone/>
            </a:pPr>
            <a:endParaRPr lang="es-ES" dirty="0" smtClean="0"/>
          </a:p>
        </p:txBody>
      </p:sp>
      <p:pic>
        <p:nvPicPr>
          <p:cNvPr id="7172"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4" name="Picture 8" descr="http://www.mibarrioenlaweb.com/images/Santander_(Colombia).png"/>
          <p:cNvPicPr>
            <a:picLocks noChangeAspect="1" noChangeArrowheads="1"/>
          </p:cNvPicPr>
          <p:nvPr/>
        </p:nvPicPr>
        <p:blipFill>
          <a:blip r:embed="rId2" cstate="print">
            <a:lum bright="70000" contrast="-85000"/>
          </a:blip>
          <a:srcRect/>
          <a:stretch>
            <a:fillRect/>
          </a:stretch>
        </p:blipFill>
        <p:spPr bwMode="auto">
          <a:xfrm>
            <a:off x="373938" y="652397"/>
            <a:ext cx="8319686" cy="5546459"/>
          </a:xfrm>
          <a:prstGeom prst="rect">
            <a:avLst/>
          </a:prstGeom>
          <a:noFill/>
          <a:effectLst>
            <a:softEdge rad="3175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UN  SANTANDER COMPETITIVO</a:t>
            </a:r>
            <a:r>
              <a:rPr lang="es-CO" dirty="0" smtClean="0">
                <a:latin typeface="Calibri" pitchFamily="34" charset="0"/>
              </a:rPr>
              <a:t/>
            </a:r>
            <a:br>
              <a:rPr lang="es-CO" dirty="0" smtClean="0">
                <a:latin typeface="Calibri" pitchFamily="34" charset="0"/>
              </a:rPr>
            </a:br>
            <a:endParaRPr lang="es-ES" dirty="0" smtClean="0"/>
          </a:p>
        </p:txBody>
      </p:sp>
      <p:sp>
        <p:nvSpPr>
          <p:cNvPr id="11267" name="2 Marcador de contenido"/>
          <p:cNvSpPr>
            <a:spLocks noGrp="1"/>
          </p:cNvSpPr>
          <p:nvPr>
            <p:ph idx="1"/>
          </p:nvPr>
        </p:nvSpPr>
        <p:spPr>
          <a:xfrm>
            <a:off x="504967" y="1038698"/>
            <a:ext cx="8175009" cy="4313238"/>
          </a:xfrm>
        </p:spPr>
        <p:txBody>
          <a:bodyPr/>
          <a:lstStyle/>
          <a:p>
            <a:pPr algn="just">
              <a:buNone/>
            </a:pPr>
            <a:r>
              <a:rPr lang="es-CO" sz="2400" dirty="0" smtClean="0">
                <a:latin typeface="Calibri" pitchFamily="34" charset="0"/>
              </a:rPr>
              <a:t>	La visión prospectiva contemplada desde hace una década para el desarrollo de Santander demanda una mejor conectividad, especialmente en lo relacionado con la infraestructura para el transporte de su gente y sus productos; sus comunicaciones, y en logística básica para lograr las metas de competitividad que implica la inserción adecuada de Santander en una economía cada vez más globalizada. Retos como el libre comercio, con sus ventajas y riesgos, una mayor inserción en el mercado andino y en los principales mercados nacionales, así como el urgente mejoramiento de la movilidad, determinan requerimientos del liderazgo, mejor capacitación de su capital humano, mayor capacidad gerencial y articulación con programas nacionales para lograr el financiamiento y desarrollo de proyectos claves.</a:t>
            </a:r>
            <a:endParaRPr lang="es-ES" sz="2400"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889613" y="5854890"/>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39938" name="AutoShape 2" descr="data:image/jpg;base64,/9j/4AAQSkZJRgABAQAAAQABAAD/2wCEAAkGBggGBRAIBxQKCQkVDRYOFRYSDxoTGxAWHxwgIB8cHh4jJzIqJB8vLh4kHzcjIysrOCw0ISo3QTkvQSYtODUBCQoKDQwOGg8OGTUkHiQ1MjU1NTU1NTY1NDU1NTU1MjU2NC4tLC42NjU1NTU1Niw0LzQsKTUtNCwsNDArLC0yNP/AABEIAFAAeAMBIgACEQEDEQH/xAAZAAEAAwEBAAAAAAAAAAAAAAAABQYHBAP/xAAwEAAABAQCCQQCAwEAAAAAAAAAAQIFAwQGERJTFRchQVGSk9HSEyIxMwdhcaHBUv/EABsBAQACAwEBAAAAAAAAAAAAAAAEBwIDBggF/8QALhEAAQIEAwYFBQEAAAAAAAAAAAEDAhEVUgQSISMlQVFioRMxMmFxBSI1gZEU/9oADAMBAAIRAxEAPwChi4fjloZ3VzWp2UuEmGg1niwlDMj9pEoz+DurZxFPFloukYtVzpwURIMOCVzWn1LLsRHYyTvK9ivuHxG/Umkyz8aqIxFmiypzI2o5CVanyLJSZx1ohqOGZxCIjUZbyIt3AcMt95DqeWyO0OSpSaXBjR07FenExkky2WM+JcNw5Zb7yGEfEifUfxrus/si156HYAAIpRAAAAAAAAAAAAAAAAAAARwnqUhva504TF6sGLESaDiJSewk+62Ld8F/QgRZKMqucpiZiKkUrmYq0YUoNR4L3uajSXydisX8ibBLNqehcVn8KLIiKvJfIh3WJNx3BUw4JUiYWeNV0YMRn8nb9jwlvuIdb86qe3uLPr9T3rxES14jQX/JHwL4L9CRoKXhTVYQYUwlEWGZLuSiuR+09w0YhxG4Io/OSKpGxrauYFyBUkqwqnxoR4Da9AtWRKdJPYNAtWRKdJPYc3W27FKkoLl6GKANr0C1ZEp0k9g0C1ZEp0k9grbdiiguXoYoA2vQLVkSnST2DQLVkSnST2Ctt2KKC5ehigDa9AtWRKdJPYNAtWRKdJPYK23YooLl6GKANr0C1ZEp0k9g0C1ZEp0k9grbdiiguXoYoA2vQLVkSnST2AK23YooLl6GBi3/AI+f2phnIkw8IgxEJTdBlDxRMR7LJ22ta5nf/RUBcPx0zs7q5rU7qXCTDQazxYShmR+0iUZ/B3PZxHWNTzJIuDHZPAi8ScvbzISpZmVmn6KpvTLwpQlWhlCSaSNG4zvtvxHBLP8AMUxHJzkyhRIyNhEsjMjvs3GXEdtRyEq1PkWSkzjrRDUcMziERGoy3kRbuA4pZgmKnjk2SZwocZe0jWZkRW27iPgNbmTXxvTx+OJg/L/HFktWX8O3XvUGU28i/INe9QZTbyL8g1EVBmtvOvxDURUGa286/ERNw9Pcr3bjXvUGU28i/INe9QZTbyL8g1EVBmtvOvxDURUGa286/ENw9Pcbca96gym3kX5Br3qDKbeRfkGoioM1t51+IaiKgzW3nX4huHp7jbjXvUGU28i/INe9QZTbyL8g1EVBmtvOvxDURUGa286/ENw9Pcbca96gym3kX5Br3qDKbeRfkGoioM1t51+IaiKgzW3nX4huHp7jbjXvUGU28i/IA1EVBmtvOvxANw9PcbcjBZaLpGLVc6cFESDDglc1p9Sy7ER2Mk7yvYr7hWhPUpDe1zpwmL1YMWIk0HESk9hJ91sW74L+hOglmSaFk4pYkaiyRIi81OB5bI7Q5KlJpcGNHTsV6cTGSTLZYz4lw3CSoKYhStYQYswpEKGRLuajsRe094inWJNx3BUw4JUiYWeNV0YMRn8nb9jwlvuIaMRAjkEUHBUVCNjXIm8C5GuqpCq9jd9PNWfKdVPcNPNWfKdVPcYoA5uiN3qVJXnLENr081Z8p1U9w081Z8p1U9xigBRG71FecsQ2vTzVnynVT3DTzVnynVT3GKAFEbvUV5yxDa9PNWfKdVPcNPNWfKdVPcYoAURu9RXnLENr081Z8p1U9w081Z8p1U9xigBRG71FecsQ2vTzVnynVT3AYoAURu9RXnLEI4WSjKrnKYmYipFK5mKtGFKDUeC97mo0l8nYrF/IrYt/4+f2pinIkw8IgxEJTdBlDxRMR7LJ22ta5nf/AEdW36k1kXFjERWYkWDN7cyAfnVT29xZ9fqe9eIiWvEaC/5I+BfBfockt95CQqWZlZl+iqb0y8KUJVoZQkmkjRuM77b8RHy33kMHOJC+oypjskl9kWn6OwAARSiQAAAAAAAAAAAAAAAAAA//2Q=="/>
          <p:cNvSpPr>
            <a:spLocks noChangeAspect="1" noChangeArrowheads="1"/>
          </p:cNvSpPr>
          <p:nvPr/>
        </p:nvSpPr>
        <p:spPr bwMode="auto">
          <a:xfrm>
            <a:off x="77788" y="-365125"/>
            <a:ext cx="1143000" cy="7620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39940" name="AutoShape 4" descr="data:image/jpg;base64,/9j/4AAQSkZJRgABAQAAAQABAAD/2wCEAAkGBggGBRAIBxQKCQkVDRYOFRYSDxoTGxAWHxwgIB8cHh4jJzIqJB8vLh4kHzcjIysrOCw0ISo3QTkvQSYtODUBCQoKDQwOGg8OGTUkHiQ1MjU1NTU1NTY1NDU1NTU1MjU2NC4tLC42NjU1NTU1Niw0LzQsKTUtNCwsNDArLC0yNP/AABEIAFAAeAMBIgACEQEDEQH/xAAZAAEAAwEBAAAAAAAAAAAAAAAABQYHBAP/xAAwEAAABAQCCQQCAwEAAAAAAAAAAQIFAwQGERJTFRchQVGSk9HSEyIxMwdhcaHBUv/EABsBAQACAwEBAAAAAAAAAAAAAAAEBwIDBggF/8QALhEAAQIEAwYFBQEAAAAAAAAAAAEDAhEVUgQSISMlQVFioRMxMmFxBSI1gZEU/9oADAMBAAIRAxEAPwChi4fjloZ3VzWp2UuEmGg1niwlDMj9pEoz+DurZxFPFloukYtVzpwURIMOCVzWn1LLsRHYyTvK9ivuHxG/Umkyz8aqIxFmiypzI2o5CVanyLJSZx1ohqOGZxCIjUZbyIt3AcMt95DqeWyO0OSpSaXBjR07FenExkky2WM+JcNw5Zb7yGEfEifUfxrus/si156HYAAIpRAAAAAAAAAAAAAAAAAAARwnqUhva504TF6sGLESaDiJSewk+62Ld8F/QgRZKMqucpiZiKkUrmYq0YUoNR4L3uajSXydisX8ibBLNqehcVn8KLIiKvJfIh3WJNx3BUw4JUiYWeNV0YMRn8nb9jwlvuIdb86qe3uLPr9T3rxES14jQX/JHwL4L9CRoKXhTVYQYUwlEWGZLuSiuR+09w0YhxG4Io/OSKpGxrauYFyBUkqwqnxoR4Da9AtWRKdJPYNAtWRKdJPYc3W27FKkoLl6GKANr0C1ZEp0k9g0C1ZEp0k9grbdiiguXoYoA2vQLVkSnST2DQLVkSnST2Ctt2KKC5ehigDa9AtWRKdJPYNAtWRKdJPYK23YooLl6GKANr0C1ZEp0k9g0C1ZEp0k9grbdiiguXoYoA2vQLVkSnST2AK23YooLl6GBi3/AI+f2phnIkw8IgxEJTdBlDxRMR7LJ22ta5nf/RUBcPx0zs7q5rU7qXCTDQazxYShmR+0iUZ/B3PZxHWNTzJIuDHZPAi8ScvbzISpZmVmn6KpvTLwpQlWhlCSaSNG4zvtvxHBLP8AMUxHJzkyhRIyNhEsjMjvs3GXEdtRyEq1PkWSkzjrRDUcMziERGoy3kRbuA4pZgmKnjk2SZwocZe0jWZkRW27iPgNbmTXxvTx+OJg/L/HFktWX8O3XvUGU28i/INe9QZTbyL8g1EVBmtvOvxDURUGa286/ERNw9Pcr3bjXvUGU28i/INe9QZTbyL8g1EVBmtvOvxDURUGa286/ENw9Pcbca96gym3kX5Br3qDKbeRfkGoioM1t51+IaiKgzW3nX4huHp7jbjXvUGU28i/INe9QZTbyL8g1EVBmtvOvxDURUGa286/ENw9Pcbca96gym3kX5Br3qDKbeRfkGoioM1t51+IaiKgzW3nX4huHp7jbjXvUGU28i/IA1EVBmtvOvxANw9PcbcjBZaLpGLVc6cFESDDglc1p9Sy7ER2Mk7yvYr7hWhPUpDe1zpwmL1YMWIk0HESk9hJ91sW74L+hOglmSaFk4pYkaiyRIi81OB5bI7Q5KlJpcGNHTsV6cTGSTLZYz4lw3CSoKYhStYQYswpEKGRLuajsRe094inWJNx3BUw4JUiYWeNV0YMRn8nb9jwlvuIaMRAjkEUHBUVCNjXIm8C5GuqpCq9jd9PNWfKdVPcNPNWfKdVPcYoA5uiN3qVJXnLENr081Z8p1U9w081Z8p1U9xigBRG71FecsQ2vTzVnynVT3DTzVnynVT3GKAFEbvUV5yxDa9PNWfKdVPcNPNWfKdVPcYoAURu9RXnLENr081Z8p1U9w081Z8p1U9xigBRG71FecsQ2vTzVnynVT3AYoAURu9RXnLEI4WSjKrnKYmYipFK5mKtGFKDUeC97mo0l8nYrF/IrYt/4+f2pinIkw8IgxEJTdBlDxRMR7LJ22ta5nf/AEdW36k1kXFjERWYkWDN7cyAfnVT29xZ9fqe9eIiWvEaC/5I+BfBfockt95CQqWZlZl+iqb0y8KUJVoZQkmkjRuM77b8RHy33kMHOJC+oypjskl9kWn6OwAARSiQAAAAAAAAAAAAAAAAAA//2Q=="/>
          <p:cNvSpPr>
            <a:spLocks noChangeAspect="1" noChangeArrowheads="1"/>
          </p:cNvSpPr>
          <p:nvPr/>
        </p:nvSpPr>
        <p:spPr bwMode="auto">
          <a:xfrm>
            <a:off x="77788" y="-365125"/>
            <a:ext cx="1143000" cy="7620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39942" name="AutoShape 6" descr="data:image/jpg;base64,/9j/4AAQSkZJRgABAQAAAQABAAD/2wCEAAkGBggGBRAIBxQKCQkVDRYOFRYSDxoTGxAWHxwgIB8cHh4jJzIqJB8vLh4kHzcjIysrOCw0ISo3QTkvQSYtODUBCQoKDQwOGg8OGTUkHiQ1MjU1NTU1NTY1NDU1NTU1MjU2NC4tLC42NjU1NTU1Niw0LzQsKTUtNCwsNDArLC0yNP/AABEIAFAAeAMBIgACEQEDEQH/xAAZAAEAAwEBAAAAAAAAAAAAAAAABQYHBAP/xAAwEAAABAQCCQQCAwEAAAAAAAAAAQIFAwQGERJTFRchQVGSk9HSEyIxMwdhcaHBUv/EABsBAQACAwEBAAAAAAAAAAAAAAAEBwIDBggF/8QALhEAAQIEAwYFBQEAAAAAAAAAAAEDAhEVUgQSISMlQVFioRMxMmFxBSI1gZEU/9oADAMBAAIRAxEAPwChi4fjloZ3VzWp2UuEmGg1niwlDMj9pEoz+DurZxFPFloukYtVzpwURIMOCVzWn1LLsRHYyTvK9ivuHxG/Umkyz8aqIxFmiypzI2o5CVanyLJSZx1ohqOGZxCIjUZbyIt3AcMt95DqeWyO0OSpSaXBjR07FenExkky2WM+JcNw5Zb7yGEfEifUfxrus/si156HYAAIpRAAAAAAAAAAAAAAAAAAARwnqUhva504TF6sGLESaDiJSewk+62Ld8F/QgRZKMqucpiZiKkUrmYq0YUoNR4L3uajSXydisX8ibBLNqehcVn8KLIiKvJfIh3WJNx3BUw4JUiYWeNV0YMRn8nb9jwlvuIdb86qe3uLPr9T3rxES14jQX/JHwL4L9CRoKXhTVYQYUwlEWGZLuSiuR+09w0YhxG4Io/OSKpGxrauYFyBUkqwqnxoR4Da9AtWRKdJPYNAtWRKdJPYc3W27FKkoLl6GKANr0C1ZEp0k9g0C1ZEp0k9grbdiiguXoYoA2vQLVkSnST2DQLVkSnST2Ctt2KKC5ehigDa9AtWRKdJPYNAtWRKdJPYK23YooLl6GKANr0C1ZEp0k9g0C1ZEp0k9grbdiiguXoYoA2vQLVkSnST2AK23YooLl6GBi3/AI+f2phnIkw8IgxEJTdBlDxRMR7LJ22ta5nf/RUBcPx0zs7q5rU7qXCTDQazxYShmR+0iUZ/B3PZxHWNTzJIuDHZPAi8ScvbzISpZmVmn6KpvTLwpQlWhlCSaSNG4zvtvxHBLP8AMUxHJzkyhRIyNhEsjMjvs3GXEdtRyEq1PkWSkzjrRDUcMziERGoy3kRbuA4pZgmKnjk2SZwocZe0jWZkRW27iPgNbmTXxvTx+OJg/L/HFktWX8O3XvUGU28i/INe9QZTbyL8g1EVBmtvOvxDURUGa286/ERNw9Pcr3bjXvUGU28i/INe9QZTbyL8g1EVBmtvOvxDURUGa286/ENw9Pcbca96gym3kX5Br3qDKbeRfkGoioM1t51+IaiKgzW3nX4huHp7jbjXvUGU28i/INe9QZTbyL8g1EVBmtvOvxDURUGa286/ENw9Pcbca96gym3kX5Br3qDKbeRfkGoioM1t51+IaiKgzW3nX4huHp7jbjXvUGU28i/IA1EVBmtvOvxANw9PcbcjBZaLpGLVc6cFESDDglc1p9Sy7ER2Mk7yvYr7hWhPUpDe1zpwmL1YMWIk0HESk9hJ91sW74L+hOglmSaFk4pYkaiyRIi81OB5bI7Q5KlJpcGNHTsV6cTGSTLZYz4lw3CSoKYhStYQYswpEKGRLuajsRe094inWJNx3BUw4JUiYWeNV0YMRn8nb9jwlvuIaMRAjkEUHBUVCNjXIm8C5GuqpCq9jd9PNWfKdVPcNPNWfKdVPcYoA5uiN3qVJXnLENr081Z8p1U9w081Z8p1U9xigBRG71FecsQ2vTzVnynVT3DTzVnynVT3GKAFEbvUV5yxDa9PNWfKdVPcNPNWfKdVPcYoAURu9RXnLENr081Z8p1U9w081Z8p1U9xigBRG71FecsQ2vTzVnynVT3AYoAURu9RXnLEI4WSjKrnKYmYipFK5mKtGFKDUeC97mo0l8nYrF/IrYt/4+f2pinIkw8IgxEJTdBlDxRMR7LJ22ta5nf/AEdW36k1kXFjERWYkWDN7cyAfnVT29xZ9fqe9eIiWvEaC/5I+BfBfockt95CQqWZlZl+iqb0y8KUJVoZQkmkjRuM77b8RHy33kMHOJC+oypjskl9kWn6OwAARSiQAAAAAAAAAAAAAAAAAA//2Q=="/>
          <p:cNvSpPr>
            <a:spLocks noChangeAspect="1" noChangeArrowheads="1"/>
          </p:cNvSpPr>
          <p:nvPr/>
        </p:nvSpPr>
        <p:spPr bwMode="auto">
          <a:xfrm>
            <a:off x="77788" y="-365125"/>
            <a:ext cx="1143000" cy="7620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amisraelcolombia.org/wp-content/uploads/2010/09/2010-08-26-sant-Bandera-de-Santander-y-al-fondo-Agentes-de-la-Paz.jpg"/>
          <p:cNvPicPr>
            <a:picLocks noChangeAspect="1" noChangeArrowheads="1"/>
          </p:cNvPicPr>
          <p:nvPr/>
        </p:nvPicPr>
        <p:blipFill>
          <a:blip r:embed="rId2" cstate="print">
            <a:lum bright="52000" contrast="-12000"/>
          </a:blip>
          <a:srcRect b="21707"/>
          <a:stretch>
            <a:fillRect/>
          </a:stretch>
        </p:blipFill>
        <p:spPr bwMode="auto">
          <a:xfrm>
            <a:off x="0" y="4606072"/>
            <a:ext cx="3835021" cy="2251928"/>
          </a:xfrm>
          <a:prstGeom prst="rect">
            <a:avLst/>
          </a:prstGeom>
          <a:noFill/>
          <a:ln>
            <a:solidFill>
              <a:srgbClr val="021C66"/>
            </a:solidFill>
          </a:ln>
          <a:effectLst>
            <a:softEdge rad="317500"/>
          </a:effectLst>
        </p:spPr>
      </p:pic>
      <p:sp>
        <p:nvSpPr>
          <p:cNvPr id="11266" name="1 Título"/>
          <p:cNvSpPr>
            <a:spLocks noGrp="1"/>
          </p:cNvSpPr>
          <p:nvPr>
            <p:ph type="title"/>
          </p:nvPr>
        </p:nvSpPr>
        <p:spPr/>
        <p:txBody>
          <a:bodyPr/>
          <a:lstStyle/>
          <a:p>
            <a:pPr algn="ctr"/>
            <a:r>
              <a:rPr lang="es-CO" sz="3600" i="1" dirty="0" smtClean="0">
                <a:solidFill>
                  <a:srgbClr val="021C66"/>
                </a:solidFill>
                <a:latin typeface="Calibri" pitchFamily="34" charset="0"/>
              </a:rPr>
              <a:t>SANTANDER Y LA INTEGRACIÓN REGIONAL</a:t>
            </a:r>
            <a:br>
              <a:rPr lang="es-CO" sz="3600" i="1" dirty="0" smtClean="0">
                <a:solidFill>
                  <a:srgbClr val="021C66"/>
                </a:solidFill>
                <a:latin typeface="Calibri" pitchFamily="34" charset="0"/>
              </a:rPr>
            </a:br>
            <a:endParaRPr lang="es-ES" sz="3600" i="1" dirty="0" smtClean="0">
              <a:solidFill>
                <a:srgbClr val="021C66"/>
              </a:solidFill>
            </a:endParaRPr>
          </a:p>
        </p:txBody>
      </p:sp>
      <p:sp>
        <p:nvSpPr>
          <p:cNvPr id="11267" name="2 Marcador de contenido"/>
          <p:cNvSpPr>
            <a:spLocks noGrp="1"/>
          </p:cNvSpPr>
          <p:nvPr>
            <p:ph idx="1"/>
          </p:nvPr>
        </p:nvSpPr>
        <p:spPr>
          <a:xfrm>
            <a:off x="518615" y="1366245"/>
            <a:ext cx="8079475" cy="4313238"/>
          </a:xfrm>
        </p:spPr>
        <p:txBody>
          <a:bodyPr/>
          <a:lstStyle/>
          <a:p>
            <a:pPr algn="just">
              <a:buNone/>
            </a:pPr>
            <a:r>
              <a:rPr lang="es-CO" sz="2400" dirty="0" smtClean="0">
                <a:latin typeface="Calibri" pitchFamily="34" charset="0"/>
              </a:rPr>
              <a:t>	Las tendencias marcadas del desarrollo, así como su visión de largo plazo, definen grandes esfuerzos de gobierno en relación con proyectos de alto impacto regional y financiación. Éste tipo de compromisos requieren una articulación de acciones y de trabajo en equipos de gobiernos de departamentos vecinos para aunar esfuerzos en la formulación y financiamiento de proyectos fundamentales ante las autoridades nacionales y otras fuentes de financiamiento nacional e internacional. Esta búsqueda de acciones asociativas con departamentos colindantes y cercanos es indispensable para el éxito de propósitos de desarrollo regional.</a:t>
            </a:r>
            <a:endParaRPr lang="es-ES" sz="2400" dirty="0" smtClean="0">
              <a:latin typeface="Calibri" pitchFamily="34" charset="0"/>
            </a:endParaRP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889613" y="5663821"/>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amisraelcolombia.org/wp-content/uploads/2010/09/2010-08-26-sant-Bandera-de-Santander-y-al-fondo-Agentes-de-la-Paz.jpg"/>
          <p:cNvPicPr>
            <a:picLocks noChangeAspect="1" noChangeArrowheads="1"/>
          </p:cNvPicPr>
          <p:nvPr/>
        </p:nvPicPr>
        <p:blipFill>
          <a:blip r:embed="rId2" cstate="print">
            <a:lum bright="52000" contrast="-12000"/>
          </a:blip>
          <a:srcRect b="21707"/>
          <a:stretch>
            <a:fillRect/>
          </a:stretch>
        </p:blipFill>
        <p:spPr bwMode="auto">
          <a:xfrm>
            <a:off x="0" y="4606072"/>
            <a:ext cx="3835021" cy="2251928"/>
          </a:xfrm>
          <a:prstGeom prst="rect">
            <a:avLst/>
          </a:prstGeom>
          <a:noFill/>
          <a:ln>
            <a:solidFill>
              <a:srgbClr val="021C66"/>
            </a:solidFill>
          </a:ln>
          <a:effectLst>
            <a:softEdge rad="317500"/>
          </a:effectLst>
        </p:spPr>
      </p:pic>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889613" y="5663821"/>
            <a:ext cx="1201004" cy="1194179"/>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7" name="6 Marcador de contenido"/>
          <p:cNvSpPr>
            <a:spLocks noGrp="1"/>
          </p:cNvSpPr>
          <p:nvPr>
            <p:ph idx="1"/>
          </p:nvPr>
        </p:nvSpPr>
        <p:spPr>
          <a:xfrm>
            <a:off x="295275" y="2294293"/>
            <a:ext cx="8524875" cy="2141229"/>
          </a:xfrm>
        </p:spPr>
        <p:txBody>
          <a:bodyPr/>
          <a:lstStyle/>
          <a:p>
            <a:pPr algn="ctr">
              <a:buNone/>
            </a:pPr>
            <a:r>
              <a:rPr lang="es-ES" sz="8000" i="1" dirty="0" smtClean="0">
                <a:solidFill>
                  <a:srgbClr val="021C66"/>
                </a:solidFill>
              </a:rPr>
              <a:t>SECRETARIAS</a:t>
            </a:r>
            <a:endParaRPr lang="es-ES" sz="8000" i="1" dirty="0">
              <a:solidFill>
                <a:srgbClr val="021C66"/>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3600" i="1" dirty="0" smtClean="0">
                <a:solidFill>
                  <a:srgbClr val="021C66"/>
                </a:solidFill>
                <a:latin typeface="Calibri" pitchFamily="34" charset="0"/>
              </a:rPr>
              <a:t>OFICINA ASESORA DE CONTROL INTERNO</a:t>
            </a:r>
            <a:r>
              <a:rPr lang="es-ES" sz="4000" dirty="0" smtClean="0">
                <a:latin typeface="Calibri" pitchFamily="34" charset="0"/>
              </a:rPr>
              <a:t/>
            </a:r>
            <a:br>
              <a:rPr lang="es-ES" sz="4000" dirty="0" smtClean="0">
                <a:latin typeface="Calibri" pitchFamily="34" charset="0"/>
              </a:rPr>
            </a:br>
            <a:endParaRPr lang="es-ES" sz="4000" i="1" dirty="0" smtClean="0">
              <a:solidFill>
                <a:srgbClr val="021C66"/>
              </a:solidFill>
            </a:endParaRPr>
          </a:p>
        </p:txBody>
      </p:sp>
      <p:sp>
        <p:nvSpPr>
          <p:cNvPr id="11267" name="2 Marcador de contenido"/>
          <p:cNvSpPr>
            <a:spLocks noGrp="1"/>
          </p:cNvSpPr>
          <p:nvPr>
            <p:ph idx="1"/>
          </p:nvPr>
        </p:nvSpPr>
        <p:spPr>
          <a:xfrm>
            <a:off x="281627" y="833983"/>
            <a:ext cx="8411995" cy="4313238"/>
          </a:xfrm>
        </p:spPr>
        <p:txBody>
          <a:bodyPr/>
          <a:lstStyle/>
          <a:p>
            <a:pPr algn="just">
              <a:buNone/>
            </a:pPr>
            <a:r>
              <a:rPr lang="es-ES" sz="2200" dirty="0" smtClean="0">
                <a:latin typeface="Calibri" pitchFamily="34" charset="0"/>
              </a:rPr>
              <a:t>	En concordancia con la misión institucional de la Entidad, la Oficina de Control Interno tiene como propósito garantizar que los recursos estén dirigidos al cumplimiento de las funciones, programas, planes, proyectos y metas, mediante la evaluación y seguimiento de la gestión departamental, así como, propender por la retroalimentación, el mejoramiento de sus procesos y procedimientos, optimizando la Administración Central Departamental.</a:t>
            </a:r>
            <a:br>
              <a:rPr lang="es-ES" sz="2200" dirty="0" smtClean="0">
                <a:latin typeface="Calibri" pitchFamily="34" charset="0"/>
              </a:rPr>
            </a:br>
            <a:r>
              <a:rPr lang="es-ES" sz="2200" dirty="0" smtClean="0">
                <a:latin typeface="Calibri" pitchFamily="34" charset="0"/>
              </a:rPr>
              <a:t/>
            </a:r>
            <a:br>
              <a:rPr lang="es-ES" sz="2200" dirty="0" smtClean="0">
                <a:latin typeface="Calibri" pitchFamily="34" charset="0"/>
              </a:rPr>
            </a:br>
            <a:r>
              <a:rPr lang="es-ES" sz="2200" b="1" dirty="0" smtClean="0">
                <a:latin typeface="Calibri" pitchFamily="34" charset="0"/>
              </a:rPr>
              <a:t>Corresponde a la Oficina Asesora de Control Interno </a:t>
            </a:r>
            <a:r>
              <a:rPr lang="es-ES" sz="2200" dirty="0" smtClean="0">
                <a:latin typeface="Calibri" pitchFamily="34" charset="0"/>
              </a:rPr>
              <a:t>el desarrollo de las siguientes funciones generales:</a:t>
            </a:r>
          </a:p>
          <a:p>
            <a:pPr algn="just"/>
            <a:r>
              <a:rPr lang="es-ES" sz="2200" dirty="0" smtClean="0">
                <a:latin typeface="Calibri" pitchFamily="34" charset="0"/>
              </a:rPr>
              <a:t>Planear, dirigir y organizar la verificación y evaluación del Sistema de Control Interno.</a:t>
            </a:r>
          </a:p>
          <a:p>
            <a:pPr algn="just">
              <a:buNone/>
            </a:pPr>
            <a:endParaRPr lang="es-ES" sz="800" dirty="0" smtClean="0">
              <a:latin typeface="Calibri" pitchFamily="34" charset="0"/>
            </a:endParaRPr>
          </a:p>
          <a:p>
            <a:pPr algn="just"/>
            <a:r>
              <a:rPr lang="es-ES" sz="2200" dirty="0" smtClean="0">
                <a:latin typeface="Calibri" pitchFamily="34" charset="0"/>
              </a:rPr>
              <a:t>Fomentar en toda la organización la formación de una cultura de control que contribuya al mejoramiento continuo en el cumplimiento de la Misión institucional.</a:t>
            </a:r>
          </a:p>
          <a:p>
            <a:pPr algn="just">
              <a:buNone/>
            </a:pPr>
            <a:endParaRPr lang="es-ES" sz="22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923128"/>
            <a:ext cx="1720850" cy="934872"/>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4000" i="1" dirty="0" smtClean="0">
                <a:solidFill>
                  <a:srgbClr val="021C66"/>
                </a:solidFill>
              </a:rPr>
              <a:t>OFICINA DE ASESORIA JURÍDICA</a:t>
            </a:r>
          </a:p>
        </p:txBody>
      </p:sp>
      <p:sp>
        <p:nvSpPr>
          <p:cNvPr id="11267" name="2 Marcador de contenido"/>
          <p:cNvSpPr>
            <a:spLocks noGrp="1"/>
          </p:cNvSpPr>
          <p:nvPr>
            <p:ph idx="1"/>
          </p:nvPr>
        </p:nvSpPr>
        <p:spPr>
          <a:xfrm>
            <a:off x="191069" y="984109"/>
            <a:ext cx="8560842" cy="4313238"/>
          </a:xfrm>
        </p:spPr>
        <p:txBody>
          <a:bodyPr/>
          <a:lstStyle/>
          <a:p>
            <a:pPr algn="just">
              <a:buNone/>
            </a:pPr>
            <a:r>
              <a:rPr lang="es-ES" sz="2200" dirty="0" smtClean="0">
                <a:latin typeface="Calibri" pitchFamily="34" charset="0"/>
              </a:rPr>
              <a:t>	Asistir, aconsejar y asesorar al Despacho del Gobernador y a las demás dependencias del nivel central del Departamento, asegurando la estabilidad jurídica de las actuaciones de la administración seccional con la aplicación de la normatividad vigente.</a:t>
            </a:r>
          </a:p>
          <a:p>
            <a:pPr algn="just">
              <a:buNone/>
            </a:pPr>
            <a:r>
              <a:rPr lang="es-ES" sz="2200" dirty="0" smtClean="0">
                <a:latin typeface="Calibri" pitchFamily="34" charset="0"/>
              </a:rPr>
              <a:t>	</a:t>
            </a:r>
            <a:r>
              <a:rPr lang="es-ES" sz="2200" b="1" dirty="0" smtClean="0">
                <a:latin typeface="Calibri" pitchFamily="34" charset="0"/>
              </a:rPr>
              <a:t>Corresponde a la Oficina Asesora Jurídica </a:t>
            </a:r>
            <a:r>
              <a:rPr lang="es-ES" sz="2200" dirty="0" smtClean="0">
                <a:latin typeface="Calibri" pitchFamily="34" charset="0"/>
              </a:rPr>
              <a:t>el desarrollo de las siguientes funciones generales:</a:t>
            </a:r>
          </a:p>
          <a:p>
            <a:pPr algn="just"/>
            <a:r>
              <a:rPr lang="es-ES" sz="2200" dirty="0" smtClean="0">
                <a:latin typeface="Calibri" pitchFamily="34" charset="0"/>
              </a:rPr>
              <a:t>Liderar las actuaciones jurídico–administrativas del departamento de conformidad con políticas departamentales</a:t>
            </a:r>
          </a:p>
          <a:p>
            <a:pPr algn="just"/>
            <a:r>
              <a:rPr lang="es-ES" sz="2200" dirty="0" smtClean="0">
                <a:latin typeface="Calibri" pitchFamily="34" charset="0"/>
              </a:rPr>
              <a:t>Formular y coordinar la ejecución de políticas de conciliación judicial y extrajudicial, así como de los procesos y asuntos litigiosos en que sea parte el Departamento</a:t>
            </a:r>
          </a:p>
          <a:p>
            <a:pPr algn="just"/>
            <a:r>
              <a:rPr lang="es-ES" sz="2200" dirty="0" smtClean="0">
                <a:latin typeface="Calibri" pitchFamily="34" charset="0"/>
              </a:rPr>
              <a:t>Asesorar jurídicamente al Gobernador en los aspectos de su competencia de acuerdo a directrices departamentales, la proyección y presentación de proyectos de ordenanza de acuerdo a directrices institucionales.</a:t>
            </a: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3600" i="1" dirty="0" smtClean="0">
                <a:solidFill>
                  <a:srgbClr val="021C66"/>
                </a:solidFill>
                <a:latin typeface="Calibri" pitchFamily="34" charset="0"/>
              </a:rPr>
              <a:t>OFICINA DE GESTIÓN DE LA CALIDAD</a:t>
            </a:r>
            <a:r>
              <a:rPr lang="es-ES" sz="4000" dirty="0" smtClean="0"/>
              <a:t/>
            </a:r>
            <a:br>
              <a:rPr lang="es-ES" sz="4000" dirty="0" smtClean="0"/>
            </a:br>
            <a:endParaRPr lang="es-ES" sz="4000" i="1" dirty="0" smtClean="0">
              <a:solidFill>
                <a:srgbClr val="021C66"/>
              </a:solidFill>
            </a:endParaRPr>
          </a:p>
        </p:txBody>
      </p:sp>
      <p:sp>
        <p:nvSpPr>
          <p:cNvPr id="11267" name="2 Marcador de contenido"/>
          <p:cNvSpPr>
            <a:spLocks noGrp="1"/>
          </p:cNvSpPr>
          <p:nvPr>
            <p:ph idx="1"/>
          </p:nvPr>
        </p:nvSpPr>
        <p:spPr>
          <a:xfrm>
            <a:off x="191069" y="1093291"/>
            <a:ext cx="8765559" cy="4313238"/>
          </a:xfrm>
        </p:spPr>
        <p:txBody>
          <a:bodyPr/>
          <a:lstStyle/>
          <a:p>
            <a:pPr algn="just">
              <a:buNone/>
            </a:pPr>
            <a:r>
              <a:rPr lang="es-ES" sz="2200" dirty="0" smtClean="0">
                <a:latin typeface="Calibri" pitchFamily="34" charset="0"/>
              </a:rPr>
              <a:t>	La Oficina de Gestión de Calidad, comprometida con la modernización de la Gobernación de Santander y en la aplicación de herramientas de gestión que le permitan ser más eficaz, eficiente y efectiva, trabajar por implementar nuevos procesos y procedimientos que garanticen prestar un mejor servicio.</a:t>
            </a:r>
          </a:p>
          <a:p>
            <a:pPr algn="just">
              <a:buNone/>
            </a:pPr>
            <a:r>
              <a:rPr lang="es-ES" sz="2200" dirty="0" smtClean="0">
                <a:latin typeface="Calibri" pitchFamily="34" charset="0"/>
              </a:rPr>
              <a:t>	Es así, como coordina la implementación del MECI y de la NTC GP1000:2004, liderando el proceso en toda la administración Central.</a:t>
            </a:r>
          </a:p>
          <a:p>
            <a:pPr algn="just">
              <a:buNone/>
            </a:pPr>
            <a:endParaRPr lang="es-ES" sz="2200" dirty="0" smtClean="0">
              <a:latin typeface="Calibri" pitchFamily="34" charset="0"/>
            </a:endParaRPr>
          </a:p>
          <a:p>
            <a:pPr algn="just">
              <a:buNone/>
            </a:pPr>
            <a:r>
              <a:rPr lang="es-ES" sz="2200" dirty="0" smtClean="0">
                <a:latin typeface="Calibri" pitchFamily="34" charset="0"/>
              </a:rPr>
              <a:t>	</a:t>
            </a:r>
            <a:r>
              <a:rPr lang="es-ES" sz="2200" b="1" dirty="0" smtClean="0">
                <a:latin typeface="Calibri" pitchFamily="34" charset="0"/>
              </a:rPr>
              <a:t>Dentro de las funciones de la oficina de Gestión de Calidad </a:t>
            </a:r>
            <a:r>
              <a:rPr lang="es-ES" sz="2200" dirty="0" smtClean="0">
                <a:latin typeface="Calibri" pitchFamily="34" charset="0"/>
              </a:rPr>
              <a:t>se encuentra:</a:t>
            </a:r>
          </a:p>
          <a:p>
            <a:pPr algn="just">
              <a:buNone/>
            </a:pPr>
            <a:endParaRPr lang="es-ES" sz="800" dirty="0" smtClean="0">
              <a:latin typeface="Calibri" pitchFamily="34" charset="0"/>
            </a:endParaRPr>
          </a:p>
          <a:p>
            <a:pPr algn="just"/>
            <a:r>
              <a:rPr lang="es-ES" sz="2200" dirty="0" smtClean="0">
                <a:latin typeface="Calibri" pitchFamily="34" charset="0"/>
              </a:rPr>
              <a:t>Realizar revisión es periódicas a los Sistemas Integrados de Gestión.</a:t>
            </a:r>
          </a:p>
          <a:p>
            <a:pPr algn="just"/>
            <a:r>
              <a:rPr lang="es-ES" sz="2200" dirty="0" smtClean="0">
                <a:latin typeface="Calibri" pitchFamily="34" charset="0"/>
              </a:rPr>
              <a:t>Informar a la Alta Dirección sobre el desempeño de los Sistemas</a:t>
            </a:r>
            <a:r>
              <a:rPr lang="es-ES" sz="2400" dirty="0" smtClean="0"/>
              <a:t>.</a:t>
            </a:r>
          </a:p>
          <a:p>
            <a:pPr algn="just"/>
            <a:endParaRPr lang="es-ES" sz="2200" dirty="0" smtClean="0">
              <a:latin typeface="Calibri" pitchFamily="34" charset="0"/>
            </a:endParaRPr>
          </a:p>
          <a:p>
            <a:pPr algn="just">
              <a:buNone/>
            </a:pPr>
            <a:endParaRPr lang="es-ES" sz="22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3600" i="1" dirty="0" smtClean="0">
                <a:solidFill>
                  <a:srgbClr val="021C66"/>
                </a:solidFill>
                <a:latin typeface="Calibri" pitchFamily="34" charset="0"/>
              </a:rPr>
              <a:t>OFICINA DE CONTROL DISCIPLINARIO</a:t>
            </a:r>
          </a:p>
        </p:txBody>
      </p:sp>
      <p:sp>
        <p:nvSpPr>
          <p:cNvPr id="11267" name="2 Marcador de contenido"/>
          <p:cNvSpPr>
            <a:spLocks noGrp="1"/>
          </p:cNvSpPr>
          <p:nvPr>
            <p:ph idx="1"/>
          </p:nvPr>
        </p:nvSpPr>
        <p:spPr>
          <a:xfrm>
            <a:off x="199741" y="956814"/>
            <a:ext cx="8524875" cy="4313238"/>
          </a:xfrm>
        </p:spPr>
        <p:txBody>
          <a:bodyPr/>
          <a:lstStyle/>
          <a:p>
            <a:pPr algn="just">
              <a:buNone/>
            </a:pPr>
            <a:r>
              <a:rPr lang="es-ES" sz="2200" dirty="0" smtClean="0">
                <a:latin typeface="Calibri" pitchFamily="34" charset="0"/>
              </a:rPr>
              <a:t>	La Oficina de Control Disciplinario de conformidad con el Decreto 0121 del 12 de marzo de 2003 tramita los asuntos de carácter disciplinario de conformidad con lo establecido en la Ley 734 de 2002 o Código Disciplinario Único.</a:t>
            </a:r>
          </a:p>
          <a:p>
            <a:pPr algn="just">
              <a:buNone/>
            </a:pPr>
            <a:r>
              <a:rPr lang="es-ES" sz="2200" dirty="0" smtClean="0">
                <a:latin typeface="Calibri" pitchFamily="34" charset="0"/>
              </a:rPr>
              <a:t>	En desarrollo de la misión y objetivos, la Oficina de Control Disciplinario, cumple las siguientes funciones:</a:t>
            </a:r>
            <a:endParaRPr lang="es-ES" sz="2200" b="1" dirty="0" smtClean="0">
              <a:latin typeface="Calibri" pitchFamily="34" charset="0"/>
            </a:endParaRPr>
          </a:p>
          <a:p>
            <a:pPr algn="just"/>
            <a:r>
              <a:rPr lang="es-ES" sz="2200" dirty="0" smtClean="0">
                <a:latin typeface="Calibri" pitchFamily="34" charset="0"/>
              </a:rPr>
              <a:t>Adelantar el trámite de los procesos disciplinarios contra los servidores públicos de la Administración Central del Departamento de Santander. </a:t>
            </a:r>
          </a:p>
          <a:p>
            <a:pPr algn="just"/>
            <a:r>
              <a:rPr lang="es-ES" sz="2200" dirty="0" smtClean="0">
                <a:latin typeface="Calibri" pitchFamily="34" charset="0"/>
              </a:rPr>
              <a:t>Resolver los recursos de reposición interpuestos contra las decisiones disciplinarias.</a:t>
            </a:r>
          </a:p>
          <a:p>
            <a:pPr algn="just"/>
            <a:r>
              <a:rPr lang="es-ES" sz="2200" dirty="0" smtClean="0">
                <a:latin typeface="Calibri" pitchFamily="34" charset="0"/>
              </a:rPr>
              <a:t>Prestar asesoría a los jefes inmediatos en asuntos disciplinarios.</a:t>
            </a:r>
          </a:p>
          <a:p>
            <a:pPr algn="just"/>
            <a:r>
              <a:rPr lang="es-ES" sz="2200" dirty="0" smtClean="0">
                <a:latin typeface="Calibri" pitchFamily="34" charset="0"/>
              </a:rPr>
              <a:t>Capacitar a todos los servidores públicos del orden Departamental en aspectos relacionados con la función disciplinaria.</a:t>
            </a: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27334" y="259308"/>
            <a:ext cx="8520112" cy="647700"/>
          </a:xfrm>
        </p:spPr>
        <p:txBody>
          <a:bodyPr/>
          <a:lstStyle/>
          <a:p>
            <a:pPr algn="ctr"/>
            <a:r>
              <a:rPr lang="es-ES" sz="3600" i="1" dirty="0" smtClean="0">
                <a:solidFill>
                  <a:srgbClr val="021C66"/>
                </a:solidFill>
                <a:latin typeface="Calibri" pitchFamily="34" charset="0"/>
              </a:rPr>
              <a:t>SECRETARÍA DEL INTERIOR</a:t>
            </a:r>
            <a:br>
              <a:rPr lang="es-ES" sz="3600" i="1" dirty="0" smtClean="0">
                <a:solidFill>
                  <a:srgbClr val="021C66"/>
                </a:solidFill>
                <a:latin typeface="Calibri" pitchFamily="34" charset="0"/>
              </a:rPr>
            </a:br>
            <a:endParaRPr lang="es-ES" sz="3600" i="1" dirty="0" smtClean="0">
              <a:solidFill>
                <a:srgbClr val="021C66"/>
              </a:solidFill>
              <a:latin typeface="Calibri" pitchFamily="34" charset="0"/>
            </a:endParaRPr>
          </a:p>
        </p:txBody>
      </p:sp>
      <p:sp>
        <p:nvSpPr>
          <p:cNvPr id="11267" name="2 Marcador de contenido"/>
          <p:cNvSpPr>
            <a:spLocks noGrp="1"/>
          </p:cNvSpPr>
          <p:nvPr>
            <p:ph idx="1"/>
          </p:nvPr>
        </p:nvSpPr>
        <p:spPr>
          <a:xfrm>
            <a:off x="254332" y="982378"/>
            <a:ext cx="8524875" cy="4313238"/>
          </a:xfrm>
        </p:spPr>
        <p:txBody>
          <a:bodyPr/>
          <a:lstStyle/>
          <a:p>
            <a:pPr algn="just">
              <a:buNone/>
            </a:pPr>
            <a:r>
              <a:rPr lang="es-ES" sz="2200" dirty="0" smtClean="0">
                <a:latin typeface="Calibri" pitchFamily="34" charset="0"/>
              </a:rPr>
              <a:t>	La Secretaría del Interior tiene como propósito fundamental propender por el fortalecimiento Institucional de las Administraciones Municipales, promover la Participación Ciudadana y Comunitaria, preservar y garantizar el orden público territorial, generar escenarios de paz, seguridad y convivencia. Desarrollar de Programas de Prevención y Atención de Desastres y coadyudar en la ejecución de Proyectos de Vivienda de Interés Social para los Santandereanos.</a:t>
            </a:r>
            <a:br>
              <a:rPr lang="es-ES" sz="2200" dirty="0" smtClean="0">
                <a:latin typeface="Calibri" pitchFamily="34" charset="0"/>
              </a:rPr>
            </a:br>
            <a:r>
              <a:rPr lang="es-ES" sz="2200" dirty="0" smtClean="0">
                <a:latin typeface="Calibri" pitchFamily="34" charset="0"/>
              </a:rPr>
              <a:t/>
            </a:r>
            <a:br>
              <a:rPr lang="es-ES" sz="2200" dirty="0" smtClean="0">
                <a:latin typeface="Calibri" pitchFamily="34" charset="0"/>
              </a:rPr>
            </a:br>
            <a:r>
              <a:rPr lang="es-ES" sz="2200" b="1" dirty="0" smtClean="0">
                <a:latin typeface="Calibri" pitchFamily="34" charset="0"/>
              </a:rPr>
              <a:t>Corresponde a la Secretaría del Interior </a:t>
            </a:r>
            <a:r>
              <a:rPr lang="es-ES" sz="2200" dirty="0" smtClean="0">
                <a:latin typeface="Calibri" pitchFamily="34" charset="0"/>
              </a:rPr>
              <a:t>el desarrollo de las siguientes funciones generales:</a:t>
            </a:r>
          </a:p>
          <a:p>
            <a:pPr algn="just"/>
            <a:r>
              <a:rPr lang="es-ES" sz="2200" dirty="0" smtClean="0">
                <a:latin typeface="Calibri" pitchFamily="34" charset="0"/>
              </a:rPr>
              <a:t>Liderar, coordinar y organizar los programas de capacitación y asesoría que contribuyan al fortalecimiento integral de las administraciones municipales, buscando el desarrollo y la armonía en las actividades de los municipios entre sí y con el departamento.</a:t>
            </a:r>
          </a:p>
          <a:p>
            <a:pPr>
              <a:buNone/>
            </a:pPr>
            <a:endParaRPr lang="es-ES" sz="22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152632" y="6141493"/>
            <a:ext cx="2538483" cy="71650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4000" i="1" dirty="0" smtClean="0">
                <a:solidFill>
                  <a:srgbClr val="021C66"/>
                </a:solidFill>
              </a:rPr>
              <a:t>SECRETARÍA GENERAL</a:t>
            </a:r>
          </a:p>
        </p:txBody>
      </p:sp>
      <p:sp>
        <p:nvSpPr>
          <p:cNvPr id="11267" name="2 Marcador de contenido"/>
          <p:cNvSpPr>
            <a:spLocks noGrp="1"/>
          </p:cNvSpPr>
          <p:nvPr>
            <p:ph idx="1"/>
          </p:nvPr>
        </p:nvSpPr>
        <p:spPr>
          <a:xfrm>
            <a:off x="240684" y="929518"/>
            <a:ext cx="8524875" cy="4313238"/>
          </a:xfrm>
        </p:spPr>
        <p:txBody>
          <a:bodyPr/>
          <a:lstStyle/>
          <a:p>
            <a:pPr algn="just">
              <a:buNone/>
            </a:pPr>
            <a:r>
              <a:rPr lang="es-ES" sz="2200" dirty="0" smtClean="0">
                <a:latin typeface="Calibri" pitchFamily="34" charset="0"/>
              </a:rPr>
              <a:t>	La Secretaría General de la Gobernación de Santander tiene como propósito liderar el desarrollo integral del talento humano que conforma la administración central, impulsar la dinámica organizacional que permita incorporar en los procesos de la administración departamental los cambios internos y externos requeridos, propender por la custodia y conservación de los documentos y proporcionar los servicios de apoyo a la institución en materia de modernización institucional en todos los aspectos, buscando de forma permanente, las condiciones adecuadas para el cumplimiento de los propósitos institucionales.</a:t>
            </a:r>
          </a:p>
          <a:p>
            <a:pPr algn="just">
              <a:buNone/>
            </a:pPr>
            <a:r>
              <a:rPr lang="es-ES" sz="2200" b="1" dirty="0" smtClean="0">
                <a:latin typeface="Calibri" pitchFamily="34" charset="0"/>
              </a:rPr>
              <a:t>Corresponde a la Secretaría General:</a:t>
            </a:r>
            <a:endParaRPr lang="es-ES" sz="2200" dirty="0" smtClean="0">
              <a:latin typeface="Calibri" pitchFamily="34" charset="0"/>
            </a:endParaRPr>
          </a:p>
          <a:p>
            <a:pPr algn="just">
              <a:buNone/>
            </a:pPr>
            <a:endParaRPr lang="es-ES" sz="500" dirty="0" smtClean="0">
              <a:latin typeface="Calibri" pitchFamily="34" charset="0"/>
            </a:endParaRPr>
          </a:p>
          <a:p>
            <a:pPr algn="just"/>
            <a:r>
              <a:rPr lang="es-ES" sz="2200" dirty="0" smtClean="0">
                <a:latin typeface="Calibri" pitchFamily="34" charset="0"/>
              </a:rPr>
              <a:t>Coordinar las acciones conducentes a garantizar la adecuada administración de los documentos públicos. </a:t>
            </a:r>
          </a:p>
          <a:p>
            <a:pPr algn="just">
              <a:buNone/>
            </a:pPr>
            <a:endParaRPr lang="es-ES" sz="500" dirty="0" smtClean="0">
              <a:latin typeface="Calibri" pitchFamily="34" charset="0"/>
            </a:endParaRPr>
          </a:p>
          <a:p>
            <a:pPr algn="just"/>
            <a:r>
              <a:rPr lang="es-ES" sz="2200" dirty="0" smtClean="0">
                <a:latin typeface="Calibri" pitchFamily="34" charset="0"/>
              </a:rPr>
              <a:t>Ejecutar las políticas trazadas por el Ministerio de Relaciones Exteriores en materia de expedición de pasaportes.</a:t>
            </a:r>
          </a:p>
          <a:p>
            <a:pPr algn="just">
              <a:buNone/>
            </a:pPr>
            <a:r>
              <a:rPr lang="es-ES" sz="2200" dirty="0" smtClean="0">
                <a:latin typeface="Calibri" pitchFamily="34" charset="0"/>
              </a:rPr>
              <a:t> </a:t>
            </a:r>
          </a:p>
          <a:p>
            <a:pPr algn="just">
              <a:buNone/>
            </a:pPr>
            <a:endParaRPr lang="es-ES" sz="22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4000" i="1" dirty="0" smtClean="0">
                <a:solidFill>
                  <a:srgbClr val="021C66"/>
                </a:solidFill>
              </a:rPr>
              <a:t>SECRETARÍA DE PLANEACIÓN</a:t>
            </a:r>
          </a:p>
        </p:txBody>
      </p:sp>
      <p:sp>
        <p:nvSpPr>
          <p:cNvPr id="11267" name="2 Marcador de contenido"/>
          <p:cNvSpPr>
            <a:spLocks noGrp="1"/>
          </p:cNvSpPr>
          <p:nvPr>
            <p:ph idx="1"/>
          </p:nvPr>
        </p:nvSpPr>
        <p:spPr>
          <a:xfrm>
            <a:off x="240684" y="1093292"/>
            <a:ext cx="8524875" cy="4313238"/>
          </a:xfrm>
        </p:spPr>
        <p:txBody>
          <a:bodyPr/>
          <a:lstStyle/>
          <a:p>
            <a:pPr algn="just">
              <a:buNone/>
            </a:pPr>
            <a:r>
              <a:rPr lang="es-ES" sz="2200" dirty="0" smtClean="0">
                <a:latin typeface="Calibri" pitchFamily="34" charset="0"/>
              </a:rPr>
              <a:t>	La Secretaría de Planeación tiene como propósito lograr el desarrollo equitativo, participativo y competitivo del Departamento de Santander y liderar el proceso de planificación; coordinando, regulando y concertando políticas y acciones sectoriales, regionales, nacionales, departamentales y municipales para lograr el desarrollo humano sostenible.</a:t>
            </a:r>
          </a:p>
          <a:p>
            <a:pPr algn="just">
              <a:buNone/>
            </a:pPr>
            <a:r>
              <a:rPr lang="es-ES" sz="2200" dirty="0" smtClean="0">
                <a:latin typeface="Calibri" pitchFamily="34" charset="0"/>
              </a:rPr>
              <a:t>	</a:t>
            </a:r>
            <a:r>
              <a:rPr lang="es-ES" sz="2200" b="1" dirty="0" smtClean="0">
                <a:latin typeface="Calibri" pitchFamily="34" charset="0"/>
              </a:rPr>
              <a:t>Corresponde a la Secretaría de Planeación </a:t>
            </a:r>
            <a:r>
              <a:rPr lang="es-ES" sz="2200" dirty="0" smtClean="0">
                <a:latin typeface="Calibri" pitchFamily="34" charset="0"/>
              </a:rPr>
              <a:t>el desarrollo de las siguientes funciones generales: </a:t>
            </a:r>
          </a:p>
          <a:p>
            <a:pPr algn="just">
              <a:buNone/>
            </a:pPr>
            <a:r>
              <a:rPr lang="es-ES" sz="2200" dirty="0" smtClean="0">
                <a:latin typeface="Calibri" pitchFamily="34" charset="0"/>
              </a:rPr>
              <a:t>	Liderar y coordinar en el Departamento los procesos de planificación y ordenamiento territorial, Revisar la ejecución de inversión, seguimiento y evaluación de los diferentes proyectos ejecutados en el departamento, con el propósito de lograr las metas del plan de desarrollo. Prestar la asesoría, asistencia técnica a los municipios en las diferentes áreas de la planificación del desarrollo.</a:t>
            </a:r>
          </a:p>
          <a:p>
            <a:pPr algn="just">
              <a:buNone/>
            </a:pPr>
            <a:endParaRPr lang="es-ES" sz="22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2 Marcador de contenido"/>
          <p:cNvSpPr>
            <a:spLocks noGrp="1"/>
          </p:cNvSpPr>
          <p:nvPr>
            <p:ph idx="1"/>
          </p:nvPr>
        </p:nvSpPr>
        <p:spPr>
          <a:xfrm>
            <a:off x="573205" y="1212084"/>
            <a:ext cx="7952029" cy="4525962"/>
          </a:xfrm>
        </p:spPr>
        <p:txBody>
          <a:bodyPr/>
          <a:lstStyle/>
          <a:p>
            <a:pPr algn="just">
              <a:buFont typeface="Wingdings" pitchFamily="2" charset="2"/>
              <a:buNone/>
            </a:pPr>
            <a:r>
              <a:rPr lang="es-ES" sz="2400" b="1" u="sng" dirty="0" smtClean="0">
                <a:solidFill>
                  <a:schemeClr val="bg2"/>
                </a:solidFill>
                <a:latin typeface="Calibri" pitchFamily="34" charset="0"/>
              </a:rPr>
              <a:t>Competencias Comportamentales por Nivel Jerárquico</a:t>
            </a:r>
            <a:r>
              <a:rPr lang="es-ES" sz="2400" b="1" dirty="0" smtClean="0">
                <a:solidFill>
                  <a:schemeClr val="bg2"/>
                </a:solidFill>
                <a:latin typeface="Calibri" pitchFamily="34" charset="0"/>
              </a:rPr>
              <a:t>: </a:t>
            </a:r>
            <a:r>
              <a:rPr lang="es-ES" sz="2400" dirty="0" smtClean="0">
                <a:latin typeface="Calibri" pitchFamily="34" charset="0"/>
              </a:rPr>
              <a:t>Características de la conducta que se exigen como estándares básicos para el desempeño del empleo, atendiendo a la motivación, aptitudes, actitudes, habilidades y los rasgos de personalidad.</a:t>
            </a:r>
          </a:p>
          <a:p>
            <a:pPr algn="just">
              <a:buFont typeface="Wingdings" pitchFamily="2" charset="2"/>
              <a:buNone/>
            </a:pPr>
            <a:endParaRPr lang="es-ES" sz="2400" dirty="0" smtClean="0">
              <a:latin typeface="Calibri" pitchFamily="34" charset="0"/>
            </a:endParaRPr>
          </a:p>
          <a:p>
            <a:pPr algn="just">
              <a:buNone/>
            </a:pPr>
            <a:r>
              <a:rPr lang="es-ES" sz="2400" b="1" u="sng" dirty="0" smtClean="0">
                <a:solidFill>
                  <a:schemeClr val="bg2"/>
                </a:solidFill>
                <a:latin typeface="Calibri" pitchFamily="34" charset="0"/>
              </a:rPr>
              <a:t>Evidencias Requeridas</a:t>
            </a:r>
            <a:r>
              <a:rPr lang="es-ES" sz="2400" b="1" dirty="0" smtClean="0">
                <a:solidFill>
                  <a:schemeClr val="bg2"/>
                </a:solidFill>
                <a:latin typeface="Calibri" pitchFamily="34" charset="0"/>
              </a:rPr>
              <a:t>: </a:t>
            </a:r>
            <a:r>
              <a:rPr lang="es-ES" sz="2400" dirty="0" smtClean="0">
                <a:latin typeface="Calibri" pitchFamily="34" charset="0"/>
              </a:rPr>
              <a:t>Conjunto de hechos o indicaciones precisas referidas a los productos, los servicios, el desempeño o el conocimiento que permiten comprobar o demostrar por parte de un empleado que alcanza las contribuciones individuales dentro de los estándares esperados y definidos por el empleo.</a:t>
            </a:r>
          </a:p>
          <a:p>
            <a:pPr algn="just">
              <a:buFont typeface="Wingdings" pitchFamily="2" charset="2"/>
              <a:buNone/>
            </a:pPr>
            <a:endParaRPr lang="es-ES" dirty="0" smtClean="0"/>
          </a:p>
          <a:p>
            <a:pPr algn="just">
              <a:buFont typeface="Wingdings" pitchFamily="2" charset="2"/>
              <a:buNone/>
            </a:pPr>
            <a:endParaRPr lang="es-ES" dirty="0" smtClean="0"/>
          </a:p>
        </p:txBody>
      </p:sp>
      <p:pic>
        <p:nvPicPr>
          <p:cNvPr id="7172"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6" name="1 Título"/>
          <p:cNvSpPr>
            <a:spLocks noGrp="1"/>
          </p:cNvSpPr>
          <p:nvPr>
            <p:ph type="title"/>
          </p:nvPr>
        </p:nvSpPr>
        <p:spPr>
          <a:xfrm>
            <a:off x="434509" y="317033"/>
            <a:ext cx="8520112" cy="647700"/>
          </a:xfrm>
        </p:spPr>
        <p:txBody>
          <a:bodyPr/>
          <a:lstStyle/>
          <a:p>
            <a:r>
              <a:rPr lang="es-ES" sz="2800" i="1" dirty="0" smtClean="0">
                <a:solidFill>
                  <a:schemeClr val="bg2">
                    <a:lumMod val="50000"/>
                  </a:schemeClr>
                </a:solidFill>
              </a:rPr>
              <a:t>CONCEPTOS BÁSICOS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4000" i="1" dirty="0" smtClean="0">
                <a:solidFill>
                  <a:srgbClr val="021C66"/>
                </a:solidFill>
              </a:rPr>
              <a:t>SECRETARÍA DE HACIENDA</a:t>
            </a:r>
          </a:p>
        </p:txBody>
      </p:sp>
      <p:sp>
        <p:nvSpPr>
          <p:cNvPr id="11267" name="2 Marcador de contenido"/>
          <p:cNvSpPr>
            <a:spLocks noGrp="1"/>
          </p:cNvSpPr>
          <p:nvPr>
            <p:ph idx="1"/>
          </p:nvPr>
        </p:nvSpPr>
        <p:spPr>
          <a:xfrm>
            <a:off x="240684" y="956813"/>
            <a:ext cx="8524875" cy="4313238"/>
          </a:xfrm>
        </p:spPr>
        <p:txBody>
          <a:bodyPr/>
          <a:lstStyle/>
          <a:p>
            <a:pPr algn="just">
              <a:buNone/>
            </a:pPr>
            <a:r>
              <a:rPr lang="es-ES" sz="2200" dirty="0" smtClean="0">
                <a:latin typeface="Calibri" pitchFamily="34" charset="0"/>
              </a:rPr>
              <a:t>	La Secretaría de Hacienda tiene como propósito asegurar el fortalecimiento del fisco departamental, con la eficiente administración de los ingresos, la identificación de nuevas fuentes de recursos y la aplicación racional de fondos que facilite la gestión del Departamento Elaborar el Plan Financiero del Departamento, en coordinación con la Secretaría de Planeación y participar en la elaboración del Plan Operativo Anual de Inversión.</a:t>
            </a:r>
          </a:p>
          <a:p>
            <a:pPr algn="just"/>
            <a:r>
              <a:rPr lang="es-ES" sz="2200" dirty="0" smtClean="0">
                <a:latin typeface="Calibri" pitchFamily="34" charset="0"/>
              </a:rPr>
              <a:t>Gestionar la obtención de recursos de crédito interno y externo que requiera el Departamento.</a:t>
            </a:r>
          </a:p>
          <a:p>
            <a:pPr algn="just"/>
            <a:r>
              <a:rPr lang="es-ES" sz="2200" dirty="0" smtClean="0">
                <a:latin typeface="Calibri" pitchFamily="34" charset="0"/>
              </a:rPr>
              <a:t>Garantizar el desarrollo del sistema de información del departamento, asesorando a las Oficinas de Despacho en la adquisición de la infraestructura requerida de hardware, software y telecomunicaciones.</a:t>
            </a:r>
          </a:p>
          <a:p>
            <a:pPr algn="just"/>
            <a:r>
              <a:rPr lang="es-ES" sz="2200" dirty="0" smtClean="0">
                <a:latin typeface="Calibri" pitchFamily="34" charset="0"/>
              </a:rPr>
              <a:t>Garantizar la calidad en los servicios de mantenimiento y actualización de redes, equipos de cómputo y bases de datos.</a:t>
            </a:r>
            <a:endParaRPr lang="es-ES" sz="2200" dirty="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4000" i="1" dirty="0" smtClean="0">
                <a:solidFill>
                  <a:srgbClr val="021C66"/>
                </a:solidFill>
              </a:rPr>
              <a:t>SECRETARÍA EDUCACIÓN</a:t>
            </a:r>
          </a:p>
        </p:txBody>
      </p:sp>
      <p:sp>
        <p:nvSpPr>
          <p:cNvPr id="11267" name="2 Marcador de contenido"/>
          <p:cNvSpPr>
            <a:spLocks noGrp="1"/>
          </p:cNvSpPr>
          <p:nvPr>
            <p:ph idx="1"/>
          </p:nvPr>
        </p:nvSpPr>
        <p:spPr>
          <a:xfrm>
            <a:off x="227036" y="1011405"/>
            <a:ext cx="8524875" cy="4313238"/>
          </a:xfrm>
        </p:spPr>
        <p:txBody>
          <a:bodyPr/>
          <a:lstStyle/>
          <a:p>
            <a:pPr algn="just">
              <a:buNone/>
            </a:pPr>
            <a:r>
              <a:rPr lang="es-ES" sz="2200" dirty="0" smtClean="0">
                <a:latin typeface="Calibri" pitchFamily="34" charset="0"/>
              </a:rPr>
              <a:t>	El propósito principal es formar al santandereano idóneo, que se identifique con nuestra democracia republicana, representativa y participativa; comprometido con los ideales de paz, convivencia y tolerancia; para que sea agente de cambio personal y social, dentro de los valores de la santandereanidad, haciendo que su conocimiento sea puesto al servicio de la unicidad y la diversidad del mundo global, mediante un proceso de educación constante y permanente.</a:t>
            </a:r>
          </a:p>
          <a:p>
            <a:pPr algn="just">
              <a:buNone/>
            </a:pPr>
            <a:endParaRPr lang="es-ES" sz="1000" dirty="0" smtClean="0">
              <a:latin typeface="Calibri" pitchFamily="34" charset="0"/>
            </a:endParaRPr>
          </a:p>
          <a:p>
            <a:pPr algn="just">
              <a:buNone/>
            </a:pPr>
            <a:r>
              <a:rPr lang="es-ES" sz="2200" dirty="0" smtClean="0">
                <a:latin typeface="Calibri" pitchFamily="34" charset="0"/>
              </a:rPr>
              <a:t>	Por lo tanto, </a:t>
            </a:r>
            <a:r>
              <a:rPr lang="es-ES" sz="2200" b="1" dirty="0" smtClean="0">
                <a:latin typeface="Calibri" pitchFamily="34" charset="0"/>
              </a:rPr>
              <a:t>corresponde a la Secretaría de Educación </a:t>
            </a:r>
            <a:r>
              <a:rPr lang="es-ES" sz="2200" dirty="0" smtClean="0">
                <a:latin typeface="Calibri" pitchFamily="34" charset="0"/>
              </a:rPr>
              <a:t>el desarrollo de las siguientes funciones generales:</a:t>
            </a:r>
          </a:p>
          <a:p>
            <a:pPr algn="just"/>
            <a:r>
              <a:rPr lang="es-ES" sz="2200" dirty="0" smtClean="0">
                <a:latin typeface="Calibri" pitchFamily="34" charset="0"/>
              </a:rPr>
              <a:t>Gerenciar y administrar racional y eficientemente el sistema educativo, para ejecutar y orientar las políticas emanadas de orden nacional. </a:t>
            </a:r>
          </a:p>
          <a:p>
            <a:pPr algn="just">
              <a:buNone/>
            </a:pPr>
            <a:endParaRPr lang="es-ES" sz="1000" dirty="0" smtClean="0">
              <a:latin typeface="Calibri" pitchFamily="34" charset="0"/>
            </a:endParaRPr>
          </a:p>
          <a:p>
            <a:pPr algn="just"/>
            <a:r>
              <a:rPr lang="es-ES" sz="2200" dirty="0" smtClean="0">
                <a:latin typeface="Calibri" pitchFamily="34" charset="0"/>
              </a:rPr>
              <a:t>Proponer y orientar el cumplimiento de sus propias políticas.</a:t>
            </a:r>
          </a:p>
          <a:p>
            <a:pPr algn="just">
              <a:buNone/>
            </a:pPr>
            <a:endParaRPr lang="es-ES" sz="22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3600" i="1" dirty="0" smtClean="0">
                <a:solidFill>
                  <a:srgbClr val="021C66"/>
                </a:solidFill>
              </a:rPr>
              <a:t>SECRETARÍA DE TRANSPORTE E INFRAESTRUCTURA</a:t>
            </a:r>
          </a:p>
        </p:txBody>
      </p:sp>
      <p:sp>
        <p:nvSpPr>
          <p:cNvPr id="11267" name="2 Marcador de contenido"/>
          <p:cNvSpPr>
            <a:spLocks noGrp="1"/>
          </p:cNvSpPr>
          <p:nvPr>
            <p:ph idx="1"/>
          </p:nvPr>
        </p:nvSpPr>
        <p:spPr>
          <a:xfrm>
            <a:off x="240684" y="1434485"/>
            <a:ext cx="8524875" cy="4313238"/>
          </a:xfrm>
        </p:spPr>
        <p:txBody>
          <a:bodyPr/>
          <a:lstStyle/>
          <a:p>
            <a:pPr algn="just">
              <a:buNone/>
            </a:pPr>
            <a:r>
              <a:rPr lang="es-ES" sz="2200" dirty="0" smtClean="0">
                <a:latin typeface="Calibri" pitchFamily="34" charset="0"/>
              </a:rPr>
              <a:t>	Tiene como propósito gestionar y accionar eficazmente la planeación, construcción, optimización, adecuación y mantenimiento de proyectos de transporte e infraestructura en los diferentes sectores de interés general, tales como: salud, educación, electrificación, energía, telecomunicaciones, recreación y deporte, espacio público, agua potable y saneamiento básico, con el objetivo de brindar a los pobladores de Santander una mejor calidad de vida.</a:t>
            </a:r>
            <a:br>
              <a:rPr lang="es-ES" sz="2200" dirty="0" smtClean="0">
                <a:latin typeface="Calibri" pitchFamily="34" charset="0"/>
              </a:rPr>
            </a:br>
            <a:r>
              <a:rPr lang="es-ES" sz="2200" dirty="0" smtClean="0">
                <a:latin typeface="Calibri" pitchFamily="34" charset="0"/>
              </a:rPr>
              <a:t/>
            </a:r>
            <a:br>
              <a:rPr lang="es-ES" sz="2200" dirty="0" smtClean="0">
                <a:latin typeface="Calibri" pitchFamily="34" charset="0"/>
              </a:rPr>
            </a:br>
            <a:r>
              <a:rPr lang="es-ES" sz="2200" b="1" dirty="0" smtClean="0">
                <a:latin typeface="Calibri" pitchFamily="34" charset="0"/>
              </a:rPr>
              <a:t>Corresponde a la Secretaría de Transporte e Infraestructura </a:t>
            </a:r>
            <a:r>
              <a:rPr lang="es-ES" sz="2200" dirty="0" smtClean="0">
                <a:latin typeface="Calibri" pitchFamily="34" charset="0"/>
              </a:rPr>
              <a:t>el desarrollo de las siguientes funciones generales:</a:t>
            </a:r>
          </a:p>
          <a:p>
            <a:pPr algn="just"/>
            <a:r>
              <a:rPr lang="es-ES" sz="2200" dirty="0" smtClean="0">
                <a:latin typeface="Calibri" pitchFamily="34" charset="0"/>
              </a:rPr>
              <a:t>Atender la red vial departamental para garantizar la conectividad en el departamento y mejorar la competitividad de la región.</a:t>
            </a:r>
          </a:p>
          <a:p>
            <a:pPr algn="just"/>
            <a:r>
              <a:rPr lang="es-ES" sz="2200" dirty="0" smtClean="0">
                <a:latin typeface="Calibri" pitchFamily="34" charset="0"/>
              </a:rPr>
              <a:t>Propender por la masificación de los recursos energéticos del departamento</a:t>
            </a:r>
          </a:p>
          <a:p>
            <a:pPr algn="just">
              <a:buNone/>
            </a:pPr>
            <a:endParaRPr lang="es-ES" sz="22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6018662"/>
            <a:ext cx="1720850" cy="839337"/>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4000" i="1" dirty="0" smtClean="0">
                <a:solidFill>
                  <a:srgbClr val="021C66"/>
                </a:solidFill>
              </a:rPr>
              <a:t>SECRETARÍA DE SALUD</a:t>
            </a:r>
          </a:p>
        </p:txBody>
      </p:sp>
      <p:sp>
        <p:nvSpPr>
          <p:cNvPr id="11267" name="2 Marcador de contenido"/>
          <p:cNvSpPr>
            <a:spLocks noGrp="1"/>
          </p:cNvSpPr>
          <p:nvPr>
            <p:ph idx="1"/>
          </p:nvPr>
        </p:nvSpPr>
        <p:spPr>
          <a:xfrm>
            <a:off x="240684" y="1352599"/>
            <a:ext cx="8524875" cy="4313238"/>
          </a:xfrm>
        </p:spPr>
        <p:txBody>
          <a:bodyPr/>
          <a:lstStyle/>
          <a:p>
            <a:pPr algn="just">
              <a:buNone/>
            </a:pPr>
            <a:r>
              <a:rPr lang="es-ES" sz="2200" dirty="0" smtClean="0">
                <a:latin typeface="Calibri" pitchFamily="34" charset="0"/>
              </a:rPr>
              <a:t>	Su misión es garantizar el acceso a los servicios de promoción, protección y recuperación de la salud, como componente del bienestar, la seguridad y el desarrollo integral de la población del Departamento, mediante la prestación de los servicios de su competencia, la dirección y coordinación del sistema general de seguridad social en salud a nivel territorial y la evaluación, vigilancia y control.</a:t>
            </a:r>
          </a:p>
          <a:p>
            <a:pPr algn="just">
              <a:buNone/>
            </a:pPr>
            <a:r>
              <a:rPr lang="es-ES" sz="2200" dirty="0" smtClean="0">
                <a:latin typeface="Calibri" pitchFamily="34" charset="0"/>
              </a:rPr>
              <a:t>	</a:t>
            </a:r>
            <a:r>
              <a:rPr lang="es-ES" sz="2200" b="1" dirty="0" smtClean="0">
                <a:latin typeface="Calibri" pitchFamily="34" charset="0"/>
              </a:rPr>
              <a:t>Corresponde a la Secretaría de Salud </a:t>
            </a:r>
            <a:r>
              <a:rPr lang="es-ES" sz="2200" dirty="0" smtClean="0">
                <a:latin typeface="Calibri" pitchFamily="34" charset="0"/>
              </a:rPr>
              <a:t>el desarrollo de las siguientes funciones generales:</a:t>
            </a:r>
          </a:p>
          <a:p>
            <a:pPr algn="just"/>
            <a:r>
              <a:rPr lang="es-ES" sz="2200" dirty="0" smtClean="0">
                <a:latin typeface="Calibri" pitchFamily="34" charset="0"/>
              </a:rPr>
              <a:t>Dirigir, coordinar y vigilar el sector salud y el Sistema General de Seguridad Social en Salud en el territorio, atendiendo las disposiciones nacionales sobre la materia.</a:t>
            </a:r>
          </a:p>
          <a:p>
            <a:pPr algn="just">
              <a:buNone/>
            </a:pPr>
            <a:endParaRPr lang="es-ES" sz="22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3600" i="1" dirty="0" smtClean="0">
                <a:solidFill>
                  <a:srgbClr val="021C66"/>
                </a:solidFill>
              </a:rPr>
              <a:t>SECRETARÍA DE AGRICULTURA Y DESARROLLO RURAL</a:t>
            </a:r>
          </a:p>
        </p:txBody>
      </p:sp>
      <p:sp>
        <p:nvSpPr>
          <p:cNvPr id="11267" name="2 Marcador de contenido"/>
          <p:cNvSpPr>
            <a:spLocks noGrp="1"/>
          </p:cNvSpPr>
          <p:nvPr>
            <p:ph idx="1"/>
          </p:nvPr>
        </p:nvSpPr>
        <p:spPr>
          <a:xfrm>
            <a:off x="240684" y="1557315"/>
            <a:ext cx="8524875" cy="4313238"/>
          </a:xfrm>
        </p:spPr>
        <p:txBody>
          <a:bodyPr/>
          <a:lstStyle/>
          <a:p>
            <a:pPr algn="just"/>
            <a:r>
              <a:rPr lang="es-ES" sz="2200" dirty="0" smtClean="0">
                <a:latin typeface="Calibri" pitchFamily="34" charset="0"/>
              </a:rPr>
              <a:t>Tiene como propósito crear condiciones para la generación de empleo y recuperar la competitividad del aparato productivo urbano y rural de Santander, mediante la tecnificación de los procesos productivos que promuevan el mejoramiento de la calidad de vida de los santandereanos, apoyados en nuestros gremios, empresas, trabajadores, centros de investigación y la academia.</a:t>
            </a:r>
          </a:p>
          <a:p>
            <a:pPr algn="just"/>
            <a:endParaRPr lang="es-ES" sz="900" dirty="0" smtClean="0">
              <a:latin typeface="Calibri" pitchFamily="34" charset="0"/>
            </a:endParaRPr>
          </a:p>
          <a:p>
            <a:pPr algn="just"/>
            <a:r>
              <a:rPr lang="es-ES" sz="2200" dirty="0" smtClean="0">
                <a:latin typeface="Calibri" pitchFamily="34" charset="0"/>
              </a:rPr>
              <a:t>Así mismo, consolidar el Sistema de Áreas Protegidas del departamento de Santander, con la participación de los actores públicos y privados, para garantizar la oferta hídrica y la implementación de sistemas sostenibles de producción, asegurando el desarrollo sostenible y el ambiente sano a la comunidad Santandereana.</a:t>
            </a:r>
          </a:p>
          <a:p>
            <a:pPr algn="just">
              <a:buNone/>
            </a:pPr>
            <a:endParaRPr lang="es-ES" sz="22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ES" sz="3600" i="1" dirty="0" smtClean="0">
                <a:solidFill>
                  <a:srgbClr val="021C66"/>
                </a:solidFill>
              </a:rPr>
              <a:t>SECRETARÍA DE DESARROLLO</a:t>
            </a:r>
          </a:p>
        </p:txBody>
      </p:sp>
      <p:sp>
        <p:nvSpPr>
          <p:cNvPr id="11267" name="2 Marcador de contenido"/>
          <p:cNvSpPr>
            <a:spLocks noGrp="1"/>
          </p:cNvSpPr>
          <p:nvPr>
            <p:ph idx="1"/>
          </p:nvPr>
        </p:nvSpPr>
        <p:spPr>
          <a:xfrm>
            <a:off x="267979" y="984109"/>
            <a:ext cx="8524875" cy="4313238"/>
          </a:xfrm>
        </p:spPr>
        <p:txBody>
          <a:bodyPr/>
          <a:lstStyle/>
          <a:p>
            <a:pPr algn="just">
              <a:buNone/>
            </a:pPr>
            <a:r>
              <a:rPr lang="es-ES" sz="2200" b="1" dirty="0" smtClean="0">
                <a:latin typeface="Calibri" pitchFamily="34" charset="0"/>
              </a:rPr>
              <a:t>MISION</a:t>
            </a:r>
            <a:endParaRPr lang="es-ES" sz="2200" dirty="0" smtClean="0">
              <a:latin typeface="Calibri" pitchFamily="34" charset="0"/>
            </a:endParaRPr>
          </a:p>
          <a:p>
            <a:pPr algn="just">
              <a:buNone/>
            </a:pPr>
            <a:r>
              <a:rPr lang="es-ES" sz="2200" dirty="0" smtClean="0">
                <a:latin typeface="Calibri" pitchFamily="34" charset="0"/>
              </a:rPr>
              <a:t>	En concordancia con la misión institucional, la Secretaría de Desarrollo, tiene como propósito, propender por el mejoramiento de la calidad de vida de la población del departamento de Santander, mediante el fortalecimiento de la capacidad de gestión del departamento y sus municipios en busca del desarrollo de programas especiales de promoción y fortalecimiento del capital humano.</a:t>
            </a:r>
          </a:p>
          <a:p>
            <a:pPr algn="just">
              <a:buNone/>
            </a:pPr>
            <a:r>
              <a:rPr lang="es-ES" sz="2200" b="1" dirty="0" smtClean="0">
                <a:latin typeface="Calibri" pitchFamily="34" charset="0"/>
              </a:rPr>
              <a:t>	Las funciones generales de la Secretaria de Desarrollo:</a:t>
            </a:r>
            <a:endParaRPr lang="es-ES" sz="2200" dirty="0" smtClean="0">
              <a:latin typeface="Calibri" pitchFamily="34" charset="0"/>
            </a:endParaRPr>
          </a:p>
          <a:p>
            <a:pPr algn="just"/>
            <a:r>
              <a:rPr lang="es-ES" sz="2200" dirty="0" smtClean="0">
                <a:latin typeface="Calibri" pitchFamily="34" charset="0"/>
              </a:rPr>
              <a:t>Formular, implementar y coordinar la ejecución de políticas, planes, programas y proyectos que generen el desarrollo cultural y el fomento del turismo en el departamento de Santander.</a:t>
            </a:r>
          </a:p>
          <a:p>
            <a:pPr algn="just"/>
            <a:r>
              <a:rPr lang="es-ES" sz="2200" dirty="0" smtClean="0">
                <a:latin typeface="Calibri" pitchFamily="34" charset="0"/>
              </a:rPr>
              <a:t>Formular, implementar y coordinar la ejecución de actividades para la preservación y conservación de los sitios turísticos del departamento de Santander. </a:t>
            </a: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feceda.com/fecedaweb/images/stories/FECED/directivos.jpg"/>
          <p:cNvPicPr>
            <a:picLocks noChangeAspect="1" noChangeArrowheads="1"/>
          </p:cNvPicPr>
          <p:nvPr/>
        </p:nvPicPr>
        <p:blipFill>
          <a:blip r:embed="rId2" cstate="print">
            <a:lum bright="34000" contrast="-47000"/>
          </a:blip>
          <a:srcRect/>
          <a:stretch>
            <a:fillRect/>
          </a:stretch>
        </p:blipFill>
        <p:spPr bwMode="auto">
          <a:xfrm>
            <a:off x="1479406" y="1435025"/>
            <a:ext cx="5985918" cy="4600413"/>
          </a:xfrm>
          <a:prstGeom prst="rect">
            <a:avLst/>
          </a:prstGeom>
          <a:noFill/>
          <a:effectLst>
            <a:softEdge rad="635000"/>
          </a:effectLst>
        </p:spPr>
      </p:pic>
      <p:sp>
        <p:nvSpPr>
          <p:cNvPr id="11267" name="2 Marcador de contenido"/>
          <p:cNvSpPr>
            <a:spLocks noGrp="1"/>
          </p:cNvSpPr>
          <p:nvPr>
            <p:ph idx="1"/>
          </p:nvPr>
        </p:nvSpPr>
        <p:spPr>
          <a:xfrm>
            <a:off x="213389" y="1925804"/>
            <a:ext cx="8524875" cy="2687140"/>
          </a:xfrm>
        </p:spPr>
        <p:txBody>
          <a:bodyPr/>
          <a:lstStyle/>
          <a:p>
            <a:pPr algn="ctr">
              <a:buNone/>
            </a:pPr>
            <a:r>
              <a:rPr lang="es-ES" sz="3200" b="1" dirty="0" smtClean="0">
                <a:latin typeface="Calibri" pitchFamily="34" charset="0"/>
              </a:rPr>
              <a:t>Empleos con Funciones de dirección general, formulación de políticas institucionales y adopción de programas y proyectos</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incaslasi.com/imagenes/simpatica3.png"/>
          <p:cNvPicPr>
            <a:picLocks noChangeAspect="1" noChangeArrowheads="1"/>
          </p:cNvPicPr>
          <p:nvPr/>
        </p:nvPicPr>
        <p:blipFill>
          <a:blip r:embed="rId2" cstate="print">
            <a:lum bright="10000"/>
          </a:blip>
          <a:srcRect/>
          <a:stretch>
            <a:fillRect/>
          </a:stretch>
        </p:blipFill>
        <p:spPr bwMode="auto">
          <a:xfrm>
            <a:off x="2134501" y="2279637"/>
            <a:ext cx="4689380" cy="3824350"/>
          </a:xfrm>
          <a:prstGeom prst="rect">
            <a:avLst/>
          </a:prstGeom>
          <a:noFill/>
          <a:effectLst>
            <a:softEdge rad="635000"/>
          </a:effectLst>
        </p:spPr>
      </p:pic>
      <p:sp>
        <p:nvSpPr>
          <p:cNvPr id="11267" name="2 Marcador de contenido"/>
          <p:cNvSpPr>
            <a:spLocks noGrp="1"/>
          </p:cNvSpPr>
          <p:nvPr>
            <p:ph idx="1"/>
          </p:nvPr>
        </p:nvSpPr>
        <p:spPr>
          <a:xfrm>
            <a:off x="240684" y="1557315"/>
            <a:ext cx="8524875" cy="4313238"/>
          </a:xfrm>
        </p:spPr>
        <p:txBody>
          <a:bodyPr/>
          <a:lstStyle/>
          <a:p>
            <a:pPr algn="ctr">
              <a:buNone/>
            </a:pPr>
            <a:r>
              <a:rPr lang="es-ES" sz="2800" b="1" dirty="0" smtClean="0">
                <a:latin typeface="Calibri" pitchFamily="34" charset="0"/>
              </a:rPr>
              <a:t>Empleos con funciones consistentes en asistir, aconsejar y asesorar directamente a los empleados de la alta dirección.</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academiadedalo.com/file.php/1/imagenes/profesionales.gif"/>
          <p:cNvPicPr>
            <a:picLocks noChangeAspect="1" noChangeArrowheads="1"/>
          </p:cNvPicPr>
          <p:nvPr/>
        </p:nvPicPr>
        <p:blipFill>
          <a:blip r:embed="rId2" cstate="print">
            <a:lum bright="23000" contrast="-15000"/>
          </a:blip>
          <a:srcRect/>
          <a:stretch>
            <a:fillRect/>
          </a:stretch>
        </p:blipFill>
        <p:spPr bwMode="auto">
          <a:xfrm>
            <a:off x="1315634" y="3134662"/>
            <a:ext cx="6081452" cy="3723338"/>
          </a:xfrm>
          <a:prstGeom prst="rect">
            <a:avLst/>
          </a:prstGeom>
          <a:noFill/>
          <a:effectLst>
            <a:softEdge rad="635000"/>
          </a:effectLst>
        </p:spPr>
      </p:pic>
      <p:sp>
        <p:nvSpPr>
          <p:cNvPr id="11267" name="2 Marcador de contenido"/>
          <p:cNvSpPr>
            <a:spLocks noGrp="1"/>
          </p:cNvSpPr>
          <p:nvPr>
            <p:ph idx="1"/>
          </p:nvPr>
        </p:nvSpPr>
        <p:spPr>
          <a:xfrm>
            <a:off x="281628" y="438198"/>
            <a:ext cx="8524875" cy="4313238"/>
          </a:xfrm>
        </p:spPr>
        <p:txBody>
          <a:bodyPr/>
          <a:lstStyle/>
          <a:p>
            <a:pPr algn="ctr">
              <a:buNone/>
            </a:pPr>
            <a:r>
              <a:rPr lang="es-ES" sz="2800" b="1" dirty="0" smtClean="0">
                <a:latin typeface="Calibri" pitchFamily="34" charset="0"/>
              </a:rPr>
              <a:t>Empleos cuyas naturalezas demandan la ejecución y aplicación de conocimientos propios de cualquier carrera profesional reconocida por la Ley y que según su complejidad y competencia le pueden corresponder funciones de coordinación supervisión y control de áreas internas encargadas de ejecutar los planes programas y proyectos institucionales.</a:t>
            </a:r>
          </a:p>
        </p:txBody>
      </p:sp>
      <p:pic>
        <p:nvPicPr>
          <p:cNvPr id="11268" name="Picture 2" descr="hacemos_pais"/>
          <p:cNvPicPr>
            <a:picLocks noChangeAspect="1" noChangeArrowheads="1"/>
          </p:cNvPicPr>
          <p:nvPr/>
        </p:nvPicPr>
        <p:blipFill>
          <a:blip r:embed="rId3"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4"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iicbelgrado.esteri.it/NR/rdonlyres/143FBC28-FD79-4272-9A32-8FAF06A2BD86/7385/IMPARARE.jpg"/>
          <p:cNvPicPr>
            <a:picLocks noChangeAspect="1" noChangeArrowheads="1"/>
          </p:cNvPicPr>
          <p:nvPr/>
        </p:nvPicPr>
        <p:blipFill>
          <a:blip r:embed="rId3" cstate="print">
            <a:lum bright="23000" contrast="-36000"/>
          </a:blip>
          <a:srcRect/>
          <a:stretch>
            <a:fillRect/>
          </a:stretch>
        </p:blipFill>
        <p:spPr bwMode="auto">
          <a:xfrm>
            <a:off x="2418681" y="2374711"/>
            <a:ext cx="4394869" cy="4157686"/>
          </a:xfrm>
          <a:prstGeom prst="rect">
            <a:avLst/>
          </a:prstGeom>
          <a:noFill/>
          <a:effectLst>
            <a:softEdge rad="317500"/>
          </a:effectLst>
        </p:spPr>
      </p:pic>
      <p:sp>
        <p:nvSpPr>
          <p:cNvPr id="11266" name="1 Título"/>
          <p:cNvSpPr>
            <a:spLocks noGrp="1"/>
          </p:cNvSpPr>
          <p:nvPr>
            <p:ph type="title"/>
          </p:nvPr>
        </p:nvSpPr>
        <p:spPr>
          <a:xfrm>
            <a:off x="300038" y="192798"/>
            <a:ext cx="8520112" cy="647700"/>
          </a:xfrm>
        </p:spPr>
        <p:txBody>
          <a:bodyPr/>
          <a:lstStyle/>
          <a:p>
            <a:pPr algn="ctr"/>
            <a:r>
              <a:rPr lang="es-ES" sz="4000" i="1" dirty="0" smtClean="0">
                <a:solidFill>
                  <a:srgbClr val="021C66"/>
                </a:solidFill>
              </a:rPr>
              <a:t> </a:t>
            </a:r>
          </a:p>
        </p:txBody>
      </p:sp>
      <p:sp>
        <p:nvSpPr>
          <p:cNvPr id="11267" name="2 Marcador de contenido"/>
          <p:cNvSpPr>
            <a:spLocks noGrp="1"/>
          </p:cNvSpPr>
          <p:nvPr>
            <p:ph idx="1"/>
          </p:nvPr>
        </p:nvSpPr>
        <p:spPr>
          <a:xfrm>
            <a:off x="322570" y="1052347"/>
            <a:ext cx="8524875" cy="4313238"/>
          </a:xfrm>
        </p:spPr>
        <p:txBody>
          <a:bodyPr/>
          <a:lstStyle/>
          <a:p>
            <a:pPr algn="ctr">
              <a:buNone/>
            </a:pPr>
            <a:r>
              <a:rPr lang="es-ES" sz="2800" b="1" dirty="0" smtClean="0">
                <a:latin typeface="Calibri" pitchFamily="34" charset="0"/>
              </a:rPr>
              <a:t>Empleo cuyas funciones exigen el desarrollo de procesos y procedimientos en labores técnicas misionales y de apoyo así como las relacionadas con ciencia y tecnología.</a:t>
            </a:r>
          </a:p>
        </p:txBody>
      </p:sp>
      <p:pic>
        <p:nvPicPr>
          <p:cNvPr id="11268" name="Picture 2" descr="hacemos_pais"/>
          <p:cNvPicPr>
            <a:picLocks noChangeAspect="1" noChangeArrowheads="1"/>
          </p:cNvPicPr>
          <p:nvPr/>
        </p:nvPicPr>
        <p:blipFill>
          <a:blip r:embed="rId4"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5"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2 Marcador de contenido"/>
          <p:cNvSpPr>
            <a:spLocks noGrp="1"/>
          </p:cNvSpPr>
          <p:nvPr>
            <p:ph idx="1"/>
          </p:nvPr>
        </p:nvSpPr>
        <p:spPr>
          <a:xfrm>
            <a:off x="450028" y="1044468"/>
            <a:ext cx="8236772" cy="4865687"/>
          </a:xfrm>
        </p:spPr>
        <p:txBody>
          <a:bodyPr/>
          <a:lstStyle/>
          <a:p>
            <a:pPr algn="just">
              <a:buFont typeface="Wingdings" pitchFamily="2" charset="2"/>
              <a:buNone/>
            </a:pPr>
            <a:endParaRPr lang="es-ES" sz="2400" b="1" u="sng" dirty="0" smtClean="0">
              <a:solidFill>
                <a:schemeClr val="bg2"/>
              </a:solidFill>
              <a:latin typeface="Calibri" pitchFamily="34" charset="0"/>
            </a:endParaRPr>
          </a:p>
          <a:p>
            <a:pPr algn="just">
              <a:buFont typeface="Wingdings" pitchFamily="2" charset="2"/>
              <a:buNone/>
            </a:pPr>
            <a:r>
              <a:rPr lang="es-ES" sz="2400" b="1" u="sng" dirty="0" smtClean="0">
                <a:solidFill>
                  <a:schemeClr val="bg2"/>
                </a:solidFill>
                <a:latin typeface="Calibri" pitchFamily="34" charset="0"/>
              </a:rPr>
              <a:t>Actitud</a:t>
            </a:r>
            <a:r>
              <a:rPr lang="es-ES" sz="2400" b="1" dirty="0" smtClean="0">
                <a:solidFill>
                  <a:schemeClr val="bg2"/>
                </a:solidFill>
                <a:latin typeface="Calibri" pitchFamily="34" charset="0"/>
              </a:rPr>
              <a:t>:</a:t>
            </a:r>
            <a:r>
              <a:rPr lang="es-ES" sz="2400" b="1" dirty="0" smtClean="0">
                <a:latin typeface="Calibri" pitchFamily="34" charset="0"/>
              </a:rPr>
              <a:t> </a:t>
            </a:r>
            <a:r>
              <a:rPr lang="es-ES" sz="2400" dirty="0" smtClean="0">
                <a:latin typeface="Calibri" pitchFamily="34" charset="0"/>
              </a:rPr>
              <a:t>Disposición de actuar, sentir y pensar entorno a una realidad particular y concreta ( Entusiasmo – Positivismo – Optimismo – Persistencia – Flexibilidad y búsqueda de la Excelencia).</a:t>
            </a:r>
          </a:p>
          <a:p>
            <a:pPr algn="just">
              <a:buFont typeface="Wingdings" pitchFamily="2" charset="2"/>
              <a:buNone/>
            </a:pPr>
            <a:endParaRPr lang="es-ES" sz="1600" dirty="0" smtClean="0">
              <a:latin typeface="Calibri" pitchFamily="34" charset="0"/>
            </a:endParaRPr>
          </a:p>
          <a:p>
            <a:pPr algn="just">
              <a:buFont typeface="Wingdings" pitchFamily="2" charset="2"/>
              <a:buNone/>
            </a:pPr>
            <a:endParaRPr lang="es-ES" sz="1600" b="1" u="sng" dirty="0" smtClean="0">
              <a:solidFill>
                <a:schemeClr val="bg2"/>
              </a:solidFill>
              <a:latin typeface="Calibri" pitchFamily="34" charset="0"/>
            </a:endParaRPr>
          </a:p>
          <a:p>
            <a:pPr algn="just">
              <a:buFont typeface="Wingdings" pitchFamily="2" charset="2"/>
              <a:buNone/>
            </a:pPr>
            <a:r>
              <a:rPr lang="es-ES" sz="2400" b="1" u="sng" dirty="0" smtClean="0">
                <a:solidFill>
                  <a:schemeClr val="bg2"/>
                </a:solidFill>
                <a:latin typeface="Calibri" pitchFamily="34" charset="0"/>
              </a:rPr>
              <a:t>Valores</a:t>
            </a:r>
            <a:r>
              <a:rPr lang="es-ES" sz="2400" b="1" dirty="0" smtClean="0">
                <a:solidFill>
                  <a:schemeClr val="bg2"/>
                </a:solidFill>
                <a:latin typeface="Calibri" pitchFamily="34" charset="0"/>
              </a:rPr>
              <a:t>:</a:t>
            </a:r>
            <a:r>
              <a:rPr lang="es-ES" sz="2400" b="1" dirty="0" smtClean="0">
                <a:latin typeface="Calibri" pitchFamily="34" charset="0"/>
              </a:rPr>
              <a:t> </a:t>
            </a:r>
            <a:r>
              <a:rPr lang="es-ES" sz="2400" dirty="0" smtClean="0">
                <a:latin typeface="Calibri" pitchFamily="34" charset="0"/>
              </a:rPr>
              <a:t>Principios de Conducta, entre ellos se cuenta la ética, responsabilidad, lealtad, sentido de pertenencia, adhesión a normas y políticas de orientación al servicio.</a:t>
            </a:r>
          </a:p>
          <a:p>
            <a:pPr algn="just">
              <a:buFont typeface="Wingdings" pitchFamily="2" charset="2"/>
              <a:buNone/>
            </a:pPr>
            <a:endParaRPr lang="es-ES" sz="1600" dirty="0" smtClean="0">
              <a:latin typeface="Calibri" pitchFamily="34" charset="0"/>
            </a:endParaRPr>
          </a:p>
        </p:txBody>
      </p:sp>
      <p:sp>
        <p:nvSpPr>
          <p:cNvPr id="5" name="1 Título"/>
          <p:cNvSpPr txBox="1">
            <a:spLocks/>
          </p:cNvSpPr>
          <p:nvPr/>
        </p:nvSpPr>
        <p:spPr bwMode="gray">
          <a:xfrm>
            <a:off x="623888" y="290139"/>
            <a:ext cx="6704759" cy="647700"/>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s-ES" sz="2800" b="1" i="1" u="none" strike="noStrike" kern="0" cap="none" spc="0" normalizeH="0" baseline="0" noProof="0" dirty="0" smtClean="0">
                <a:ln>
                  <a:noFill/>
                </a:ln>
                <a:solidFill>
                  <a:schemeClr val="bg2">
                    <a:lumMod val="50000"/>
                  </a:schemeClr>
                </a:solidFill>
                <a:effectLst/>
                <a:uLnTx/>
                <a:uFillTx/>
                <a:latin typeface="+mj-lt"/>
                <a:ea typeface="+mj-ea"/>
                <a:cs typeface="+mj-cs"/>
              </a:rPr>
              <a:t>CONCEPTOS BÁSICOS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2 Marcador de contenido"/>
          <p:cNvSpPr>
            <a:spLocks noGrp="1"/>
          </p:cNvSpPr>
          <p:nvPr>
            <p:ph idx="1"/>
          </p:nvPr>
        </p:nvSpPr>
        <p:spPr>
          <a:xfrm>
            <a:off x="336218" y="1147883"/>
            <a:ext cx="8524875" cy="4313238"/>
          </a:xfrm>
        </p:spPr>
        <p:txBody>
          <a:bodyPr/>
          <a:lstStyle/>
          <a:p>
            <a:pPr algn="ctr">
              <a:buNone/>
            </a:pPr>
            <a:r>
              <a:rPr lang="es-ES" sz="2800" b="1" dirty="0" smtClean="0">
                <a:latin typeface="Calibri" pitchFamily="34" charset="0"/>
              </a:rPr>
              <a:t>Comprende los empleos cuyas funciones implican el ejercicio de apoyo y complementarias de tareas propias de niveles superiores o de labores que se caracterizan por el dominio de actividad de manuales o  tareas de simple ejecución.</a:t>
            </a: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pic>
        <p:nvPicPr>
          <p:cNvPr id="4098" name="Picture 2" descr="http://vaargentina.com/vashispanas2011/wp-content/uploads/2011/01/asistentesvirtualeshispana2.jpg"/>
          <p:cNvPicPr>
            <a:picLocks noChangeAspect="1" noChangeArrowheads="1"/>
          </p:cNvPicPr>
          <p:nvPr/>
        </p:nvPicPr>
        <p:blipFill>
          <a:blip r:embed="rId4" cstate="print">
            <a:lum bright="21000" contrast="-25000"/>
          </a:blip>
          <a:srcRect/>
          <a:stretch>
            <a:fillRect/>
          </a:stretch>
        </p:blipFill>
        <p:spPr bwMode="auto">
          <a:xfrm>
            <a:off x="1779659" y="3159458"/>
            <a:ext cx="5715000" cy="2857500"/>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CO" sz="4000" i="1" dirty="0" smtClean="0">
                <a:solidFill>
                  <a:schemeClr val="bg2">
                    <a:lumMod val="75000"/>
                  </a:schemeClr>
                </a:solidFill>
              </a:rPr>
              <a:t>Derechos</a:t>
            </a:r>
            <a:endParaRPr lang="es-ES" sz="4000" i="1" dirty="0" smtClean="0">
              <a:solidFill>
                <a:schemeClr val="bg2">
                  <a:lumMod val="75000"/>
                </a:schemeClr>
              </a:solidFill>
            </a:endParaRPr>
          </a:p>
        </p:txBody>
      </p:sp>
      <p:sp>
        <p:nvSpPr>
          <p:cNvPr id="11267" name="2 Marcador de contenido"/>
          <p:cNvSpPr>
            <a:spLocks noGrp="1"/>
          </p:cNvSpPr>
          <p:nvPr>
            <p:ph idx="1"/>
          </p:nvPr>
        </p:nvSpPr>
        <p:spPr>
          <a:xfrm>
            <a:off x="254332" y="1257064"/>
            <a:ext cx="8524875" cy="4313238"/>
          </a:xfrm>
        </p:spPr>
        <p:txBody>
          <a:bodyPr/>
          <a:lstStyle/>
          <a:p>
            <a:pPr algn="just">
              <a:buNone/>
            </a:pPr>
            <a:r>
              <a:rPr lang="es-CO" sz="2400" dirty="0" smtClean="0">
                <a:latin typeface="Calibri" pitchFamily="34" charset="0"/>
              </a:rPr>
              <a:t>	Remuneración, disfrutar de la seguridad social, recibir capacitación, participar en los programas de BS, disfrutar  de estímulos e incentivos, Obtener permisos y licencias, recibir tratamientos cortes con arreglo a los principios básicos  de las relaciones humanas, participar en concursos que le permitan promocionarse dentro del servicio,  obtener el reconocimiento y pago de las prestaciones  consagrada en los regímenes  generales y especiales, los derechos consagrados en la CP, los Tratados Internacionales  ratificados.</a:t>
            </a:r>
          </a:p>
          <a:p>
            <a:pPr algn="just">
              <a:buNone/>
            </a:pPr>
            <a:endParaRPr lang="es-ES" sz="22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Título"/>
          <p:cNvSpPr>
            <a:spLocks noGrp="1"/>
          </p:cNvSpPr>
          <p:nvPr>
            <p:ph type="title"/>
          </p:nvPr>
        </p:nvSpPr>
        <p:spPr>
          <a:xfrm>
            <a:off x="300038" y="192798"/>
            <a:ext cx="8520112" cy="647700"/>
          </a:xfrm>
        </p:spPr>
        <p:txBody>
          <a:bodyPr/>
          <a:lstStyle/>
          <a:p>
            <a:pPr algn="ctr"/>
            <a:r>
              <a:rPr lang="es-CO" sz="4400" i="1" dirty="0" smtClean="0">
                <a:solidFill>
                  <a:schemeClr val="bg2">
                    <a:lumMod val="75000"/>
                  </a:schemeClr>
                </a:solidFill>
                <a:latin typeface="Calibri" pitchFamily="34" charset="0"/>
              </a:rPr>
              <a:t>Deberes</a:t>
            </a:r>
            <a:r>
              <a:rPr lang="es-CO" sz="4000" i="1" dirty="0" smtClean="0">
                <a:solidFill>
                  <a:schemeClr val="bg2">
                    <a:lumMod val="75000"/>
                  </a:schemeClr>
                </a:solidFill>
                <a:latin typeface="Calibri" pitchFamily="34" charset="0"/>
              </a:rPr>
              <a:t> </a:t>
            </a:r>
            <a:endParaRPr lang="es-ES" sz="4000" i="1" dirty="0" smtClean="0">
              <a:solidFill>
                <a:schemeClr val="bg2">
                  <a:lumMod val="75000"/>
                </a:schemeClr>
              </a:solidFill>
              <a:latin typeface="Calibri" pitchFamily="34" charset="0"/>
            </a:endParaRPr>
          </a:p>
        </p:txBody>
      </p:sp>
      <p:sp>
        <p:nvSpPr>
          <p:cNvPr id="11267" name="2 Marcador de contenido"/>
          <p:cNvSpPr>
            <a:spLocks noGrp="1"/>
          </p:cNvSpPr>
          <p:nvPr>
            <p:ph idx="1"/>
          </p:nvPr>
        </p:nvSpPr>
        <p:spPr>
          <a:xfrm>
            <a:off x="240684" y="806687"/>
            <a:ext cx="8524875" cy="4313238"/>
          </a:xfrm>
        </p:spPr>
        <p:txBody>
          <a:bodyPr/>
          <a:lstStyle/>
          <a:p>
            <a:pPr algn="just">
              <a:buNone/>
            </a:pPr>
            <a:r>
              <a:rPr lang="es-CO" sz="2400" dirty="0" smtClean="0">
                <a:latin typeface="Calibri" pitchFamily="34" charset="0"/>
              </a:rPr>
              <a:t>	</a:t>
            </a:r>
            <a:r>
              <a:rPr lang="es-CO" sz="2200" dirty="0" smtClean="0">
                <a:latin typeface="Calibri" pitchFamily="34" charset="0"/>
              </a:rPr>
              <a:t>Cumplir y hacer que se cumplan los deberes contenidos en la CP tratados DIH ratificados por el congreso, las leyes, decretos, las ordenanzas………..</a:t>
            </a:r>
          </a:p>
          <a:p>
            <a:pPr algn="just">
              <a:buNone/>
            </a:pPr>
            <a:endParaRPr lang="es-CO" sz="900" dirty="0" smtClean="0">
              <a:latin typeface="Calibri" pitchFamily="34" charset="0"/>
            </a:endParaRPr>
          </a:p>
          <a:p>
            <a:pPr algn="just"/>
            <a:r>
              <a:rPr lang="es-CO" sz="2200" dirty="0" smtClean="0">
                <a:latin typeface="Calibri" pitchFamily="34" charset="0"/>
              </a:rPr>
              <a:t>Cumplir con diligencia, eficiencia e imparcialidad el servicio que le sea encomendado.</a:t>
            </a:r>
          </a:p>
          <a:p>
            <a:pPr algn="just">
              <a:buNone/>
            </a:pPr>
            <a:r>
              <a:rPr lang="es-CO" sz="800" dirty="0" smtClean="0">
                <a:latin typeface="Calibri" pitchFamily="34" charset="0"/>
              </a:rPr>
              <a:t> </a:t>
            </a:r>
          </a:p>
          <a:p>
            <a:pPr algn="just"/>
            <a:r>
              <a:rPr lang="es-CO" sz="2200" dirty="0" smtClean="0">
                <a:latin typeface="Calibri" pitchFamily="34" charset="0"/>
              </a:rPr>
              <a:t>Utilizar los bienes y recursos asignados para el desempeño de su empleo cargo o función.</a:t>
            </a:r>
          </a:p>
          <a:p>
            <a:pPr algn="just">
              <a:buNone/>
            </a:pPr>
            <a:endParaRPr lang="es-CO" sz="800" dirty="0" smtClean="0">
              <a:latin typeface="Calibri" pitchFamily="34" charset="0"/>
            </a:endParaRPr>
          </a:p>
          <a:p>
            <a:pPr algn="just"/>
            <a:r>
              <a:rPr lang="es-CO" sz="2200" dirty="0" smtClean="0">
                <a:latin typeface="Calibri" pitchFamily="34" charset="0"/>
              </a:rPr>
              <a:t>Custodiar y cuidar la información y documentación que conserve bajo su cuidado e impedir la sustracción destrucción ocultamiento o utilización indebida.</a:t>
            </a:r>
          </a:p>
          <a:p>
            <a:pPr algn="just">
              <a:buNone/>
            </a:pPr>
            <a:endParaRPr lang="es-CO" sz="800" dirty="0" smtClean="0">
              <a:latin typeface="Calibri" pitchFamily="34" charset="0"/>
            </a:endParaRPr>
          </a:p>
          <a:p>
            <a:r>
              <a:rPr lang="es-CO" sz="2200" dirty="0" smtClean="0">
                <a:latin typeface="Calibri" pitchFamily="34" charset="0"/>
              </a:rPr>
              <a:t>Tratar con respeto e imparcialidad y rectitud con las personas que tenga relación por razón del servicio.</a:t>
            </a:r>
          </a:p>
          <a:p>
            <a:pPr algn="just"/>
            <a:endParaRPr lang="es-CO" sz="2200" dirty="0" smtClean="0">
              <a:latin typeface="Calibri" pitchFamily="34" charset="0"/>
            </a:endParaRPr>
          </a:p>
          <a:p>
            <a:pPr algn="just">
              <a:buNone/>
            </a:pPr>
            <a:endParaRPr lang="es-ES" sz="22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11267" name="2 Marcador de contenido"/>
          <p:cNvSpPr>
            <a:spLocks noGrp="1"/>
          </p:cNvSpPr>
          <p:nvPr>
            <p:ph idx="1"/>
          </p:nvPr>
        </p:nvSpPr>
        <p:spPr>
          <a:xfrm>
            <a:off x="349867" y="438198"/>
            <a:ext cx="8524875" cy="4313238"/>
          </a:xfrm>
        </p:spPr>
        <p:txBody>
          <a:bodyPr/>
          <a:lstStyle/>
          <a:p>
            <a:pPr algn="just">
              <a:buNone/>
            </a:pPr>
            <a:endParaRPr lang="es-CO" sz="800" dirty="0" smtClean="0">
              <a:latin typeface="Calibri" pitchFamily="34" charset="0"/>
            </a:endParaRPr>
          </a:p>
          <a:p>
            <a:pPr algn="just"/>
            <a:r>
              <a:rPr lang="es-CO" sz="2200" dirty="0" smtClean="0">
                <a:latin typeface="Calibri" pitchFamily="34" charset="0"/>
              </a:rPr>
              <a:t>Permanecer en el desempeño de sus laborales mientras no se haya hecho cargo de ellas quien debe reemplazarlo salvo autorización legal reglamentaria o de quien deba proveer el cargo.</a:t>
            </a:r>
          </a:p>
          <a:p>
            <a:pPr algn="just">
              <a:buNone/>
            </a:pPr>
            <a:endParaRPr lang="es-CO" sz="800" dirty="0" smtClean="0">
              <a:latin typeface="Calibri" pitchFamily="34" charset="0"/>
            </a:endParaRPr>
          </a:p>
          <a:p>
            <a:pPr algn="just"/>
            <a:r>
              <a:rPr lang="es-CO" sz="2200" dirty="0" smtClean="0">
                <a:latin typeface="Calibri" pitchFamily="34" charset="0"/>
              </a:rPr>
              <a:t>Calificar a los funcionarios o empleados en la oportunidad y condiciones previstas por la ley o el reglamento.</a:t>
            </a:r>
          </a:p>
          <a:p>
            <a:pPr algn="just">
              <a:buNone/>
            </a:pPr>
            <a:endParaRPr lang="es-CO" sz="800" dirty="0" smtClean="0">
              <a:latin typeface="Calibri" pitchFamily="34" charset="0"/>
            </a:endParaRPr>
          </a:p>
          <a:p>
            <a:pPr algn="just"/>
            <a:r>
              <a:rPr lang="es-CO" sz="2200" dirty="0" smtClean="0">
                <a:latin typeface="Calibri" pitchFamily="34" charset="0"/>
              </a:rPr>
              <a:t>Responder por los bienes y útiles confiados a su guarda o administración.</a:t>
            </a:r>
          </a:p>
          <a:p>
            <a:pPr algn="just"/>
            <a:endParaRPr lang="es-CO" sz="800" dirty="0" smtClean="0">
              <a:latin typeface="Calibri" pitchFamily="34" charset="0"/>
            </a:endParaRPr>
          </a:p>
          <a:p>
            <a:pPr algn="just"/>
            <a:r>
              <a:rPr lang="es-CO" sz="2200" dirty="0" smtClean="0">
                <a:latin typeface="Calibri" pitchFamily="34" charset="0"/>
              </a:rPr>
              <a:t>Recibir, tramitar y resolver las quejas y denuncias que presente los ciudadanos en ejercicio de la vigilancia de la función administrativa del estado.</a:t>
            </a:r>
          </a:p>
          <a:p>
            <a:pPr algn="just">
              <a:buNone/>
            </a:pPr>
            <a:endParaRPr lang="es-CO" sz="800" dirty="0" smtClean="0">
              <a:latin typeface="Calibri" pitchFamily="34" charset="0"/>
            </a:endParaRPr>
          </a:p>
          <a:p>
            <a:pPr algn="just"/>
            <a:r>
              <a:rPr lang="es-CO" sz="2200" dirty="0" smtClean="0">
                <a:latin typeface="Calibri" pitchFamily="34" charset="0"/>
              </a:rPr>
              <a:t>Capacitarse y actualizarse en el área donde desempeña su función </a:t>
            </a:r>
          </a:p>
          <a:p>
            <a:pPr algn="just">
              <a:buNone/>
            </a:pPr>
            <a:endParaRPr lang="es-CO" sz="2200" dirty="0" smtClean="0">
              <a:latin typeface="Calibri" pitchFamily="34" charset="0"/>
            </a:endParaRPr>
          </a:p>
          <a:p>
            <a:pPr algn="just">
              <a:buNone/>
            </a:pPr>
            <a:endParaRPr lang="es-ES" sz="2200" dirty="0" smtClean="0">
              <a:latin typeface="Calibri" pitchFamily="34" charset="0"/>
            </a:endParaRPr>
          </a:p>
        </p:txBody>
      </p:sp>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2 Marcador de contenido"/>
          <p:cNvSpPr>
            <a:spLocks noGrp="1"/>
          </p:cNvSpPr>
          <p:nvPr>
            <p:ph idx="1"/>
          </p:nvPr>
        </p:nvSpPr>
        <p:spPr>
          <a:xfrm>
            <a:off x="286603" y="1025051"/>
            <a:ext cx="8524875" cy="4313238"/>
          </a:xfrm>
        </p:spPr>
        <p:txBody>
          <a:bodyPr/>
          <a:lstStyle/>
          <a:p>
            <a:pPr algn="just"/>
            <a:r>
              <a:rPr lang="es-CO" sz="2200" dirty="0" smtClean="0">
                <a:latin typeface="Calibri" pitchFamily="34" charset="0"/>
              </a:rPr>
              <a:t>Incumplir los deberes o abusar de los derechos o extralimitar las funciones contenidas en la……………..</a:t>
            </a:r>
          </a:p>
          <a:p>
            <a:pPr algn="just"/>
            <a:r>
              <a:rPr lang="es-CO" sz="2200" dirty="0" smtClean="0">
                <a:latin typeface="Calibri" pitchFamily="34" charset="0"/>
              </a:rPr>
              <a:t>Ocupar indebidamente oficinas y edificios públicos.</a:t>
            </a:r>
          </a:p>
          <a:p>
            <a:pPr algn="just"/>
            <a:r>
              <a:rPr lang="es-CO" sz="2200" dirty="0" smtClean="0">
                <a:latin typeface="Calibri" pitchFamily="34" charset="0"/>
              </a:rPr>
              <a:t>Ejecutar actos de violencia contra subalternos o compañeros,  demás servidores públicos o injuriarlo o calumniarlos .</a:t>
            </a:r>
          </a:p>
          <a:p>
            <a:pPr algn="just"/>
            <a:r>
              <a:rPr lang="es-CO" sz="2200" dirty="0" smtClean="0">
                <a:latin typeface="Calibri" pitchFamily="34" charset="0"/>
              </a:rPr>
              <a:t>Omitir, negar retardar o entrabar el despacho de los asuntos de su cargo o la prestación del servicio al que está obligado.</a:t>
            </a:r>
          </a:p>
          <a:p>
            <a:pPr algn="just"/>
            <a:r>
              <a:rPr lang="es-CO" sz="2200" dirty="0" smtClean="0">
                <a:latin typeface="Calibri" pitchFamily="34" charset="0"/>
              </a:rPr>
              <a:t>Ejecutar en el lugar de trabajo acciones que atenten contra la moral o las buenas costumbres.</a:t>
            </a:r>
          </a:p>
          <a:p>
            <a:pPr algn="just"/>
            <a:r>
              <a:rPr lang="es-CO" sz="2200" dirty="0" smtClean="0">
                <a:latin typeface="Calibri" pitchFamily="34" charset="0"/>
              </a:rPr>
              <a:t>Tener a su servicio en forma estable para las labores propias de su despacho personas ajenas a la entidad.</a:t>
            </a:r>
          </a:p>
          <a:p>
            <a:pPr algn="just"/>
            <a:r>
              <a:rPr lang="es-CO" sz="2200" dirty="0" smtClean="0">
                <a:latin typeface="Calibri" pitchFamily="34" charset="0"/>
              </a:rPr>
              <a:t>Proporcionar noticias o informes sobre asuntos de la administración cuando no esté facultado para hacerlo.</a:t>
            </a:r>
          </a:p>
          <a:p>
            <a:pPr algn="just">
              <a:buNone/>
            </a:pPr>
            <a:endParaRPr lang="es-ES" sz="1600" dirty="0" smtClean="0">
              <a:latin typeface="Calibri" pitchFamily="34" charset="0"/>
            </a:endParaRP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
        <p:nvSpPr>
          <p:cNvPr id="6" name="5 CuadroTexto"/>
          <p:cNvSpPr txBox="1"/>
          <p:nvPr/>
        </p:nvSpPr>
        <p:spPr>
          <a:xfrm>
            <a:off x="491320" y="191070"/>
            <a:ext cx="8284191" cy="707886"/>
          </a:xfrm>
          <a:prstGeom prst="rect">
            <a:avLst/>
          </a:prstGeom>
          <a:noFill/>
        </p:spPr>
        <p:txBody>
          <a:bodyPr wrap="square" rtlCol="0">
            <a:spAutoFit/>
          </a:bodyPr>
          <a:lstStyle/>
          <a:p>
            <a:pPr algn="ctr"/>
            <a:r>
              <a:rPr lang="es-CO" sz="4000" b="1" i="1" dirty="0" smtClean="0">
                <a:solidFill>
                  <a:schemeClr val="bg2">
                    <a:lumMod val="75000"/>
                  </a:schemeClr>
                </a:solidFill>
                <a:latin typeface="Calibri" pitchFamily="34" charset="0"/>
              </a:rPr>
              <a:t>Prohibiciones</a:t>
            </a:r>
            <a:endParaRPr lang="es-CO" sz="4000" b="1" i="1" dirty="0">
              <a:solidFill>
                <a:schemeClr val="bg2">
                  <a:lumMod val="75000"/>
                </a:schemeClr>
              </a:solidFill>
              <a:latin typeface="Calibri" pitchFamily="34"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2 Marcador de contenido"/>
          <p:cNvSpPr>
            <a:spLocks noGrp="1"/>
          </p:cNvSpPr>
          <p:nvPr>
            <p:ph idx="1"/>
          </p:nvPr>
        </p:nvSpPr>
        <p:spPr>
          <a:xfrm>
            <a:off x="368490" y="356311"/>
            <a:ext cx="8524875" cy="4313238"/>
          </a:xfrm>
        </p:spPr>
        <p:txBody>
          <a:bodyPr/>
          <a:lstStyle/>
          <a:p>
            <a:pPr algn="just"/>
            <a:r>
              <a:rPr lang="es-ES" sz="2100" b="1" dirty="0" smtClean="0">
                <a:latin typeface="Calibri" pitchFamily="34" charset="0"/>
              </a:rPr>
              <a:t>PROCESO: </a:t>
            </a:r>
            <a:r>
              <a:rPr lang="es-ES" sz="2100" dirty="0" smtClean="0">
                <a:latin typeface="Calibri" pitchFamily="34" charset="0"/>
              </a:rPr>
              <a:t>Como conjunto de actividades mutuamente relacionadas y que interactúan para generar valor.</a:t>
            </a:r>
          </a:p>
          <a:p>
            <a:pPr algn="just">
              <a:buNone/>
            </a:pPr>
            <a:endParaRPr lang="es-ES" sz="800" b="1" dirty="0" smtClean="0">
              <a:effectLst>
                <a:outerShdw blurRad="38100" dist="38100" dir="2700000" algn="tl">
                  <a:srgbClr val="000000">
                    <a:alpha val="43137"/>
                  </a:srgbClr>
                </a:outerShdw>
              </a:effectLst>
              <a:latin typeface="Calibri" pitchFamily="34" charset="0"/>
            </a:endParaRPr>
          </a:p>
          <a:p>
            <a:pPr algn="just"/>
            <a:r>
              <a:rPr lang="es-ES" sz="2100" b="1" dirty="0" smtClean="0">
                <a:latin typeface="Calibri" pitchFamily="34" charset="0"/>
              </a:rPr>
              <a:t>PROCEDIMIENTO: </a:t>
            </a:r>
            <a:r>
              <a:rPr lang="es-ES" sz="2100" dirty="0" smtClean="0">
                <a:latin typeface="Calibri" pitchFamily="34" charset="0"/>
              </a:rPr>
              <a:t>Entendido como una actividad que forma parte de un proceso.</a:t>
            </a:r>
          </a:p>
          <a:p>
            <a:pPr algn="just">
              <a:buNone/>
            </a:pPr>
            <a:endParaRPr lang="es-ES" sz="800" dirty="0" smtClean="0">
              <a:latin typeface="Calibri" pitchFamily="34" charset="0"/>
            </a:endParaRPr>
          </a:p>
          <a:p>
            <a:pPr algn="just">
              <a:buNone/>
            </a:pPr>
            <a:r>
              <a:rPr lang="es-ES" sz="2100" b="1" i="1" u="sng" dirty="0" smtClean="0">
                <a:latin typeface="Calibri" pitchFamily="34" charset="0"/>
              </a:rPr>
              <a:t>TRES TIPOS DE PROCESOS:</a:t>
            </a:r>
          </a:p>
          <a:p>
            <a:pPr algn="just">
              <a:buNone/>
            </a:pPr>
            <a:r>
              <a:rPr lang="es-ES" sz="2100" b="1" dirty="0" smtClean="0">
                <a:latin typeface="Calibri" pitchFamily="34" charset="0"/>
              </a:rPr>
              <a:t>ESTRATEGICOS: </a:t>
            </a:r>
            <a:r>
              <a:rPr lang="es-ES" sz="2100" dirty="0" smtClean="0">
                <a:latin typeface="Calibri" pitchFamily="34" charset="0"/>
              </a:rPr>
              <a:t>Que incluyen procesos relativos al establecimiento de políticas y estrategias, fijación de objetivos, provisión de comunicación, aseguramiento de disponibilidad de recursos necesarios.</a:t>
            </a:r>
          </a:p>
          <a:p>
            <a:pPr algn="just">
              <a:buNone/>
            </a:pPr>
            <a:endParaRPr lang="es-ES" sz="500" dirty="0" smtClean="0">
              <a:latin typeface="Calibri" pitchFamily="34" charset="0"/>
            </a:endParaRPr>
          </a:p>
          <a:p>
            <a:pPr algn="just">
              <a:buNone/>
            </a:pPr>
            <a:r>
              <a:rPr lang="es-ES" sz="2100" b="1" dirty="0" smtClean="0">
                <a:latin typeface="Calibri" pitchFamily="34" charset="0"/>
              </a:rPr>
              <a:t>MISIONALES:  </a:t>
            </a:r>
            <a:r>
              <a:rPr lang="es-ES" sz="2100" dirty="0" smtClean="0">
                <a:latin typeface="Calibri" pitchFamily="34" charset="0"/>
              </a:rPr>
              <a:t>(Realización de productos o prestación de servicios) Incluye todos los procesos que proporcionan el resultado previsto por la entidad en el cumplimiento de su objeto social o razón de ser.</a:t>
            </a:r>
          </a:p>
          <a:p>
            <a:pPr algn="just">
              <a:buNone/>
            </a:pPr>
            <a:endParaRPr lang="es-ES" sz="500" dirty="0" smtClean="0">
              <a:latin typeface="Calibri" pitchFamily="34" charset="0"/>
            </a:endParaRPr>
          </a:p>
          <a:p>
            <a:pPr algn="just">
              <a:buNone/>
            </a:pPr>
            <a:r>
              <a:rPr lang="es-ES" sz="2100" b="1" dirty="0" smtClean="0">
                <a:latin typeface="Calibri" pitchFamily="34" charset="0"/>
              </a:rPr>
              <a:t>APOYO: </a:t>
            </a:r>
            <a:r>
              <a:rPr lang="es-ES" sz="2100" dirty="0" smtClean="0">
                <a:latin typeface="Calibri" pitchFamily="34" charset="0"/>
              </a:rPr>
              <a:t>Aquellos procesos requeridos para la provisión de los recursos que son necesarios en los procesos misionales y estratégicos que permiten medir, analizar y hacer mejoras.</a:t>
            </a:r>
          </a:p>
        </p:txBody>
      </p:sp>
      <p:pic>
        <p:nvPicPr>
          <p:cNvPr id="11268" name="Picture 2" descr="hacemos_pais"/>
          <p:cNvPicPr>
            <a:picLocks noChangeAspect="1" noChangeArrowheads="1"/>
          </p:cNvPicPr>
          <p:nvPr/>
        </p:nvPicPr>
        <p:blipFill>
          <a:blip r:embed="rId2" cstate="print">
            <a:lum bright="14000"/>
          </a:blip>
          <a:srcRect/>
          <a:stretch>
            <a:fillRect/>
          </a:stretch>
        </p:blipFill>
        <p:spPr bwMode="auto">
          <a:xfrm>
            <a:off x="7423150" y="5848350"/>
            <a:ext cx="1720850" cy="1009650"/>
          </a:xfrm>
          <a:prstGeom prst="rect">
            <a:avLst/>
          </a:prstGeom>
          <a:noFill/>
          <a:ln w="9525">
            <a:noFill/>
            <a:miter lim="800000"/>
            <a:headEnd/>
            <a:tailEnd/>
          </a:ln>
        </p:spPr>
      </p:pic>
      <p:sp>
        <p:nvSpPr>
          <p:cNvPr id="5" name="4 Conector">
            <a:hlinkClick r:id="rId3" action="ppaction://hlinksldjump"/>
          </p:cNvPr>
          <p:cNvSpPr/>
          <p:nvPr/>
        </p:nvSpPr>
        <p:spPr bwMode="auto">
          <a:xfrm>
            <a:off x="3207224" y="6264323"/>
            <a:ext cx="1965278" cy="593677"/>
          </a:xfrm>
          <a:prstGeom prst="flowChartConnector">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CO" sz="2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0038" y="383867"/>
            <a:ext cx="8520112" cy="647700"/>
          </a:xfrm>
        </p:spPr>
        <p:txBody>
          <a:bodyPr/>
          <a:lstStyle/>
          <a:p>
            <a:r>
              <a:rPr lang="es-CO" i="1" dirty="0" smtClean="0"/>
              <a:t>CONCEPTOS BÁSICOS</a:t>
            </a:r>
            <a:endParaRPr lang="es-CO" i="1" dirty="0"/>
          </a:p>
        </p:txBody>
      </p:sp>
      <p:sp>
        <p:nvSpPr>
          <p:cNvPr id="3" name="2 Marcador de contenido"/>
          <p:cNvSpPr>
            <a:spLocks noGrp="1"/>
          </p:cNvSpPr>
          <p:nvPr>
            <p:ph idx="1"/>
          </p:nvPr>
        </p:nvSpPr>
        <p:spPr/>
        <p:txBody>
          <a:bodyPr/>
          <a:lstStyle/>
          <a:p>
            <a:pPr algn="just">
              <a:buNone/>
            </a:pPr>
            <a:r>
              <a:rPr lang="es-ES" b="1" u="sng" dirty="0" smtClean="0">
                <a:solidFill>
                  <a:schemeClr val="bg2"/>
                </a:solidFill>
                <a:latin typeface="Calibri" pitchFamily="34" charset="0"/>
              </a:rPr>
              <a:t>Aptitudes y Habilidades</a:t>
            </a:r>
            <a:r>
              <a:rPr lang="es-ES" b="1" dirty="0" smtClean="0">
                <a:solidFill>
                  <a:schemeClr val="bg2"/>
                </a:solidFill>
                <a:latin typeface="Calibri" pitchFamily="34" charset="0"/>
              </a:rPr>
              <a:t>:</a:t>
            </a:r>
            <a:r>
              <a:rPr lang="es-ES" b="1" dirty="0" smtClean="0">
                <a:latin typeface="Calibri" pitchFamily="34" charset="0"/>
              </a:rPr>
              <a:t> </a:t>
            </a:r>
            <a:r>
              <a:rPr lang="es-ES" dirty="0" smtClean="0">
                <a:latin typeface="Calibri" pitchFamily="34" charset="0"/>
              </a:rPr>
              <a:t>Características biológica o aprendida que permita a una persona hacer algo mental o físico.</a:t>
            </a:r>
          </a:p>
          <a:p>
            <a:pPr algn="just">
              <a:buNone/>
            </a:pPr>
            <a:r>
              <a:rPr lang="es-ES" dirty="0" smtClean="0">
                <a:latin typeface="Calibri" pitchFamily="34" charset="0"/>
              </a:rPr>
              <a:t>	Laboralmente es la capacidad y potencialidad de la persona para llevar a cabo un determinado tipo de actividad.</a:t>
            </a:r>
          </a:p>
          <a:p>
            <a:pPr algn="just">
              <a:buNone/>
            </a:pPr>
            <a:endParaRPr lang="es-ES" b="1" dirty="0" smtClean="0">
              <a:latin typeface="Calibri" pitchFamily="34" charset="0"/>
            </a:endParaRPr>
          </a:p>
          <a:p>
            <a:pPr algn="just">
              <a:buNone/>
            </a:pPr>
            <a:r>
              <a:rPr lang="es-CO" b="1" u="sng" dirty="0" smtClean="0">
                <a:solidFill>
                  <a:schemeClr val="bg2"/>
                </a:solidFill>
                <a:latin typeface="Calibri" pitchFamily="34" charset="0"/>
              </a:rPr>
              <a:t>Contribuciones Individuales o criterios de desempeño:</a:t>
            </a:r>
            <a:r>
              <a:rPr lang="es-CO" b="1" dirty="0" smtClean="0">
                <a:solidFill>
                  <a:schemeClr val="bg2"/>
                </a:solidFill>
                <a:latin typeface="Calibri" pitchFamily="34" charset="0"/>
              </a:rPr>
              <a:t>   </a:t>
            </a:r>
            <a:r>
              <a:rPr lang="es-CO" dirty="0" smtClean="0">
                <a:latin typeface="Calibri" pitchFamily="34" charset="0"/>
              </a:rPr>
              <a:t>Conjunto de Productos o resultados laborales  que permiten medir  o especificar lo esperado en términos de “Resultados Observables“ como consecuencia de la realización  del trabajo.</a:t>
            </a:r>
          </a:p>
          <a:p>
            <a:pPr algn="just">
              <a:buNone/>
            </a:pPr>
            <a:r>
              <a:rPr lang="es-CO" dirty="0" smtClean="0">
                <a:latin typeface="Calibri" pitchFamily="34" charset="0"/>
              </a:rPr>
              <a:t>   Describe  en forma detallada lo que el empleado ejerciendo un empleo tiene que lograr y demostrar  para comprobar que es competente e idóneo </a:t>
            </a:r>
          </a:p>
          <a:p>
            <a:endParaRPr lang="es-CO" dirty="0" smtClean="0">
              <a:solidFill>
                <a:schemeClr val="bg2"/>
              </a:solidFill>
            </a:endParaRPr>
          </a:p>
          <a:p>
            <a:endParaRPr lang="es-CO" dirty="0" smtClean="0">
              <a:solidFill>
                <a:schemeClr val="bg2"/>
              </a:solidFill>
            </a:endParaRPr>
          </a:p>
          <a:p>
            <a:endParaRPr lang="es-CO" dirty="0" smtClean="0">
              <a:solidFill>
                <a:schemeClr val="bg2"/>
              </a:solidFill>
            </a:endParaRPr>
          </a:p>
          <a:p>
            <a:endParaRPr lang="es-CO" dirty="0" smtClean="0">
              <a:solidFill>
                <a:schemeClr val="bg2"/>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www.kingrichard.com.ph/images/worker2.jpg"/>
          <p:cNvPicPr>
            <a:picLocks noChangeAspect="1" noChangeArrowheads="1"/>
          </p:cNvPicPr>
          <p:nvPr/>
        </p:nvPicPr>
        <p:blipFill>
          <a:blip r:embed="rId3" cstate="print">
            <a:lum bright="60000" contrast="-74000"/>
          </a:blip>
          <a:srcRect/>
          <a:stretch>
            <a:fillRect/>
          </a:stretch>
        </p:blipFill>
        <p:spPr bwMode="auto">
          <a:xfrm>
            <a:off x="6320119" y="591670"/>
            <a:ext cx="2823882" cy="3618099"/>
          </a:xfrm>
          <a:prstGeom prst="rect">
            <a:avLst/>
          </a:prstGeom>
          <a:noFill/>
          <a:effectLst>
            <a:outerShdw sx="1000" sy="1000" algn="ctr" rotWithShape="0">
              <a:srgbClr val="000000"/>
            </a:outerShdw>
            <a:softEdge rad="317500"/>
          </a:effectLst>
        </p:spPr>
      </p:pic>
      <p:sp>
        <p:nvSpPr>
          <p:cNvPr id="2" name="1 Título"/>
          <p:cNvSpPr>
            <a:spLocks noGrp="1"/>
          </p:cNvSpPr>
          <p:nvPr>
            <p:ph type="title"/>
          </p:nvPr>
        </p:nvSpPr>
        <p:spPr>
          <a:xfrm>
            <a:off x="313485" y="169116"/>
            <a:ext cx="8520112" cy="647700"/>
          </a:xfrm>
        </p:spPr>
        <p:txBody>
          <a:bodyPr>
            <a:noAutofit/>
          </a:bodyPr>
          <a:lstStyle/>
          <a:p>
            <a:pPr algn="ctr">
              <a:defRPr/>
            </a:pPr>
            <a:r>
              <a:rPr lang="es-ES" sz="2800" i="1" dirty="0" smtClean="0">
                <a:solidFill>
                  <a:schemeClr val="bg2">
                    <a:lumMod val="50000"/>
                  </a:schemeClr>
                </a:solidFill>
              </a:rPr>
              <a:t>FINES ESENCIALES – SERVIDOR PUBLICO - FUNCIÓN PÚBLICA </a:t>
            </a:r>
            <a:endParaRPr lang="es-ES" sz="2800" i="1" dirty="0">
              <a:solidFill>
                <a:schemeClr val="bg2">
                  <a:lumMod val="50000"/>
                </a:schemeClr>
              </a:solidFill>
            </a:endParaRPr>
          </a:p>
        </p:txBody>
      </p:sp>
      <p:sp>
        <p:nvSpPr>
          <p:cNvPr id="3" name="2 Marcador de contenido"/>
          <p:cNvSpPr>
            <a:spLocks noGrp="1"/>
          </p:cNvSpPr>
          <p:nvPr>
            <p:ph idx="1"/>
          </p:nvPr>
        </p:nvSpPr>
        <p:spPr>
          <a:xfrm>
            <a:off x="295276" y="1422378"/>
            <a:ext cx="8234576" cy="4313238"/>
          </a:xfrm>
        </p:spPr>
        <p:txBody>
          <a:bodyPr>
            <a:noAutofit/>
          </a:bodyPr>
          <a:lstStyle/>
          <a:p>
            <a:pPr>
              <a:spcAft>
                <a:spcPts val="600"/>
              </a:spcAft>
              <a:buFont typeface="Wingdings" pitchFamily="2" charset="2"/>
              <a:buNone/>
              <a:defRPr/>
            </a:pPr>
            <a:r>
              <a:rPr lang="es-ES" sz="800" dirty="0" smtClean="0">
                <a:latin typeface="Calibri" pitchFamily="34" charset="0"/>
              </a:rPr>
              <a:t>(2) </a:t>
            </a:r>
            <a:r>
              <a:rPr lang="es-ES" dirty="0" smtClean="0">
                <a:latin typeface="Calibri" pitchFamily="34" charset="0"/>
              </a:rPr>
              <a:t>		</a:t>
            </a:r>
            <a:r>
              <a:rPr lang="es-ES" sz="1900" dirty="0" smtClean="0">
                <a:latin typeface="Calibri" pitchFamily="34" charset="0"/>
              </a:rPr>
              <a:t>Servir a la comunidad</a:t>
            </a:r>
          </a:p>
          <a:p>
            <a:pPr algn="just">
              <a:spcAft>
                <a:spcPts val="600"/>
              </a:spcAft>
              <a:buFont typeface="Wingdings" pitchFamily="2" charset="2"/>
              <a:buNone/>
              <a:defRPr/>
            </a:pPr>
            <a:r>
              <a:rPr lang="es-ES" dirty="0" smtClean="0">
                <a:latin typeface="Calibri" pitchFamily="34" charset="0"/>
              </a:rPr>
              <a:t>		</a:t>
            </a:r>
            <a:r>
              <a:rPr lang="es-ES" sz="1900" dirty="0" smtClean="0">
                <a:latin typeface="Calibri" pitchFamily="34" charset="0"/>
              </a:rPr>
              <a:t>Prosperidad General</a:t>
            </a:r>
          </a:p>
          <a:p>
            <a:pPr algn="just">
              <a:spcAft>
                <a:spcPts val="600"/>
              </a:spcAft>
              <a:buFont typeface="Wingdings" pitchFamily="2" charset="2"/>
              <a:buNone/>
              <a:defRPr/>
            </a:pPr>
            <a:r>
              <a:rPr lang="es-ES" dirty="0" smtClean="0">
                <a:latin typeface="Calibri" pitchFamily="34" charset="0"/>
              </a:rPr>
              <a:t>		</a:t>
            </a:r>
            <a:r>
              <a:rPr lang="es-ES" sz="1900" dirty="0" smtClean="0">
                <a:latin typeface="Calibri" pitchFamily="34" charset="0"/>
              </a:rPr>
              <a:t>Principios, derechos y deberes…..</a:t>
            </a:r>
          </a:p>
          <a:p>
            <a:pPr algn="just">
              <a:spcAft>
                <a:spcPts val="600"/>
              </a:spcAft>
              <a:buFont typeface="Wingdings" pitchFamily="2" charset="2"/>
              <a:buNone/>
              <a:defRPr/>
            </a:pPr>
            <a:r>
              <a:rPr lang="es-ES" sz="800" dirty="0" smtClean="0">
                <a:latin typeface="Calibri" pitchFamily="34" charset="0"/>
              </a:rPr>
              <a:t>(122) </a:t>
            </a:r>
            <a:r>
              <a:rPr lang="es-ES" dirty="0" smtClean="0">
                <a:latin typeface="Calibri" pitchFamily="34" charset="0"/>
              </a:rPr>
              <a:t>	</a:t>
            </a:r>
            <a:r>
              <a:rPr lang="es-ES" sz="1900" dirty="0" smtClean="0">
                <a:latin typeface="Calibri" pitchFamily="34" charset="0"/>
              </a:rPr>
              <a:t>No habrá empleo público que no tenga funciones detalladas en ley o 	reglamento. </a:t>
            </a:r>
            <a:r>
              <a:rPr lang="es-ES" sz="1400" dirty="0" smtClean="0">
                <a:latin typeface="Calibri" pitchFamily="34" charset="0"/>
              </a:rPr>
              <a:t>(Plantas – Emolumentos)  (Juramento – bb – Meritos)</a:t>
            </a:r>
            <a:endParaRPr lang="es-ES" sz="1900" dirty="0" smtClean="0">
              <a:latin typeface="Calibri" pitchFamily="34" charset="0"/>
            </a:endParaRPr>
          </a:p>
          <a:p>
            <a:pPr algn="just">
              <a:spcAft>
                <a:spcPts val="600"/>
              </a:spcAft>
              <a:buFont typeface="Wingdings" pitchFamily="2" charset="2"/>
              <a:buNone/>
              <a:defRPr/>
            </a:pPr>
            <a:r>
              <a:rPr lang="es-ES" sz="800" dirty="0" smtClean="0">
                <a:latin typeface="Calibri" pitchFamily="34" charset="0"/>
              </a:rPr>
              <a:t>(123) </a:t>
            </a:r>
            <a:r>
              <a:rPr lang="es-ES" dirty="0" smtClean="0">
                <a:latin typeface="Calibri" pitchFamily="34" charset="0"/>
              </a:rPr>
              <a:t>	Miembros de las corp. Publicas, e</a:t>
            </a:r>
            <a:r>
              <a:rPr lang="es-ES" sz="1900" dirty="0" smtClean="0">
                <a:latin typeface="Calibri" pitchFamily="34" charset="0"/>
              </a:rPr>
              <a:t>mpleados y trabajadores del Estado y                                     	</a:t>
            </a:r>
            <a:r>
              <a:rPr lang="es-ES" dirty="0" smtClean="0">
                <a:latin typeface="Calibri" pitchFamily="34" charset="0"/>
              </a:rPr>
              <a:t>de sus  entidades descentralizadas 	territorialmente y por servicios.</a:t>
            </a:r>
          </a:p>
          <a:p>
            <a:pPr marL="514350" indent="-514350" algn="just">
              <a:spcAft>
                <a:spcPts val="600"/>
              </a:spcAft>
              <a:buFont typeface="Wingdings" pitchFamily="2" charset="2"/>
              <a:buNone/>
              <a:defRPr/>
            </a:pPr>
            <a:r>
              <a:rPr lang="es-ES" dirty="0" smtClean="0">
                <a:latin typeface="Calibri" pitchFamily="34" charset="0"/>
              </a:rPr>
              <a:t>		</a:t>
            </a:r>
            <a:r>
              <a:rPr lang="es-ES" sz="1900" dirty="0" smtClean="0">
                <a:latin typeface="Calibri" pitchFamily="34" charset="0"/>
              </a:rPr>
              <a:t>Estarán al servicio del Estado y de la comunidad – ejercerá sus funciones…</a:t>
            </a:r>
          </a:p>
          <a:p>
            <a:pPr marL="514350" indent="-514350" algn="just">
              <a:spcAft>
                <a:spcPts val="600"/>
              </a:spcAft>
              <a:buFont typeface="Wingdings" pitchFamily="2" charset="2"/>
              <a:buNone/>
              <a:defRPr/>
            </a:pPr>
            <a:r>
              <a:rPr lang="es-ES" sz="800" dirty="0" smtClean="0">
                <a:latin typeface="Calibri" pitchFamily="34" charset="0"/>
              </a:rPr>
              <a:t>(125)</a:t>
            </a:r>
            <a:r>
              <a:rPr lang="es-ES" dirty="0" smtClean="0">
                <a:latin typeface="Calibri" pitchFamily="34" charset="0"/>
              </a:rPr>
              <a:t>		</a:t>
            </a:r>
            <a:r>
              <a:rPr lang="es-ES" sz="1900" dirty="0" smtClean="0">
                <a:latin typeface="Calibri" pitchFamily="34" charset="0"/>
              </a:rPr>
              <a:t>Empleados de carrera (Excepción: E.P – L.N.R – W.O Ley) </a:t>
            </a:r>
            <a:r>
              <a:rPr lang="es-ES" sz="1400" dirty="0" smtClean="0">
                <a:latin typeface="Calibri" pitchFamily="34" charset="0"/>
              </a:rPr>
              <a:t>(ingresos – retiro).</a:t>
            </a:r>
            <a:endParaRPr lang="es-ES" sz="1900" dirty="0" smtClean="0">
              <a:latin typeface="Calibri" pitchFamily="34" charset="0"/>
            </a:endParaRPr>
          </a:p>
          <a:p>
            <a:pPr marL="514350" indent="-514350" algn="just">
              <a:spcAft>
                <a:spcPts val="600"/>
              </a:spcAft>
              <a:buFont typeface="Wingdings" pitchFamily="2" charset="2"/>
              <a:buNone/>
              <a:defRPr/>
            </a:pPr>
            <a:r>
              <a:rPr lang="es-ES" sz="800" dirty="0" smtClean="0">
                <a:latin typeface="Calibri" pitchFamily="34" charset="0"/>
              </a:rPr>
              <a:t>(127)</a:t>
            </a:r>
            <a:r>
              <a:rPr lang="es-ES" dirty="0" smtClean="0">
                <a:latin typeface="Calibri" pitchFamily="34" charset="0"/>
              </a:rPr>
              <a:t>		</a:t>
            </a:r>
            <a:r>
              <a:rPr lang="es-ES" sz="1900" dirty="0" smtClean="0">
                <a:latin typeface="Calibri" pitchFamily="34" charset="0"/>
              </a:rPr>
              <a:t>-No- Contrato con entidades públicas o con personas privadas (recursos 	públicos).</a:t>
            </a:r>
          </a:p>
          <a:p>
            <a:pPr marL="514350" indent="-514350" algn="just">
              <a:spcAft>
                <a:spcPts val="600"/>
              </a:spcAft>
              <a:buFont typeface="Wingdings" pitchFamily="2" charset="2"/>
              <a:buNone/>
              <a:defRPr/>
            </a:pPr>
            <a:r>
              <a:rPr lang="es-ES" sz="800" dirty="0" smtClean="0">
                <a:latin typeface="Calibri" pitchFamily="34" charset="0"/>
              </a:rPr>
              <a:t>(128)</a:t>
            </a:r>
            <a:r>
              <a:rPr lang="es-ES" dirty="0" smtClean="0">
                <a:latin typeface="Calibri" pitchFamily="34" charset="0"/>
              </a:rPr>
              <a:t>		</a:t>
            </a:r>
            <a:r>
              <a:rPr lang="es-ES" sz="1900" dirty="0" smtClean="0">
                <a:latin typeface="Calibri" pitchFamily="34" charset="0"/>
              </a:rPr>
              <a:t>-No- Simultáneamente empleo público.</a:t>
            </a:r>
          </a:p>
          <a:p>
            <a:pPr marL="514350" indent="-514350" algn="just">
              <a:spcAft>
                <a:spcPts val="600"/>
              </a:spcAft>
              <a:buFont typeface="Wingdings" pitchFamily="2" charset="2"/>
              <a:buNone/>
              <a:defRPr/>
            </a:pPr>
            <a:r>
              <a:rPr lang="es-ES" sz="800" dirty="0" smtClean="0">
                <a:latin typeface="Calibri" pitchFamily="34" charset="0"/>
              </a:rPr>
              <a:t>(130)</a:t>
            </a:r>
            <a:r>
              <a:rPr lang="es-ES" dirty="0" smtClean="0">
                <a:latin typeface="Calibri" pitchFamily="34" charset="0"/>
              </a:rPr>
              <a:t>		</a:t>
            </a:r>
            <a:r>
              <a:rPr lang="es-ES" sz="1900" dirty="0" smtClean="0">
                <a:latin typeface="Calibri" pitchFamily="34" charset="0"/>
              </a:rPr>
              <a:t>CNSC (Administración y Vigilancia C.A.)</a:t>
            </a:r>
          </a:p>
        </p:txBody>
      </p:sp>
      <p:pic>
        <p:nvPicPr>
          <p:cNvPr id="9220" name="Picture 2" descr="hacemos_pais"/>
          <p:cNvPicPr>
            <a:picLocks noChangeAspect="1" noChangeArrowheads="1"/>
          </p:cNvPicPr>
          <p:nvPr/>
        </p:nvPicPr>
        <p:blipFill>
          <a:blip r:embed="rId4" cstate="print">
            <a:lum bright="14000"/>
          </a:blip>
          <a:srcRect/>
          <a:stretch>
            <a:fillRect/>
          </a:stretch>
        </p:blipFill>
        <p:spPr bwMode="auto">
          <a:xfrm>
            <a:off x="7423150" y="5848350"/>
            <a:ext cx="1720850"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Standarddesign">
  <a:themeElements>
    <a:clrScheme name="Standarddesign 1">
      <a:dk1>
        <a:srgbClr val="000000"/>
      </a:dk1>
      <a:lt1>
        <a:srgbClr val="FFFFFF"/>
      </a:lt1>
      <a:dk2>
        <a:srgbClr val="4C7013"/>
      </a:dk2>
      <a:lt2>
        <a:srgbClr val="0061B2"/>
      </a:lt2>
      <a:accent1>
        <a:srgbClr val="FEA501"/>
      </a:accent1>
      <a:accent2>
        <a:srgbClr val="C8A058"/>
      </a:accent2>
      <a:accent3>
        <a:srgbClr val="FFFFFF"/>
      </a:accent3>
      <a:accent4>
        <a:srgbClr val="000000"/>
      </a:accent4>
      <a:accent5>
        <a:srgbClr val="FECFAA"/>
      </a:accent5>
      <a:accent6>
        <a:srgbClr val="B5914F"/>
      </a:accent6>
      <a:hlink>
        <a:srgbClr val="C40505"/>
      </a:hlink>
      <a:folHlink>
        <a:srgbClr val="919191"/>
      </a:folHlink>
    </a:clrScheme>
    <a:fontScheme name="Standarddesign">
      <a:majorFont>
        <a:latin typeface="Arial"/>
        <a:ea typeface=""/>
        <a:cs typeface="Arial"/>
      </a:majorFont>
      <a:minorFont>
        <a:latin typeface="Arial"/>
        <a:ea typeface=""/>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4C7013"/>
        </a:dk2>
        <a:lt2>
          <a:srgbClr val="0061B2"/>
        </a:lt2>
        <a:accent1>
          <a:srgbClr val="FEA501"/>
        </a:accent1>
        <a:accent2>
          <a:srgbClr val="C8A058"/>
        </a:accent2>
        <a:accent3>
          <a:srgbClr val="FFFFFF"/>
        </a:accent3>
        <a:accent4>
          <a:srgbClr val="000000"/>
        </a:accent4>
        <a:accent5>
          <a:srgbClr val="FECFAA"/>
        </a:accent5>
        <a:accent6>
          <a:srgbClr val="B5914F"/>
        </a:accent6>
        <a:hlink>
          <a:srgbClr val="C40505"/>
        </a:hlink>
        <a:folHlink>
          <a:srgbClr val="91919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1341</TotalTime>
  <Words>1951</Words>
  <Application>Microsoft Office PowerPoint</Application>
  <PresentationFormat>Presentación en pantalla (4:3)</PresentationFormat>
  <Paragraphs>505</Paragraphs>
  <Slides>75</Slides>
  <Notes>4</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75</vt:i4>
      </vt:variant>
    </vt:vector>
  </HeadingPairs>
  <TitlesOfParts>
    <vt:vector size="79" baseType="lpstr">
      <vt:lpstr>Arial</vt:lpstr>
      <vt:lpstr>Calibri</vt:lpstr>
      <vt:lpstr>Wingdings</vt:lpstr>
      <vt:lpstr>Standarddesign</vt:lpstr>
      <vt:lpstr>GOBERNACIÓN DE SANTANDER     SECRETARÍA GENERAL – GRUPO ADMINISTRACIÓN DE PERSONAL – BIENESTAR SOCIAL LABORAL</vt:lpstr>
      <vt:lpstr>BIENVENIDOS</vt:lpstr>
      <vt:lpstr>TEMAS</vt:lpstr>
      <vt:lpstr>MARCO NORMATIVO</vt:lpstr>
      <vt:lpstr>CONCEPTOS BÁSICOS</vt:lpstr>
      <vt:lpstr>CONCEPTOS BÁSICOS</vt:lpstr>
      <vt:lpstr>Presentación de PowerPoint</vt:lpstr>
      <vt:lpstr>CONCEPTOS BÁSICOS</vt:lpstr>
      <vt:lpstr>FINES ESENCIALES – SERVIDOR PUBLICO - FUNCIÓN PÚBLICA </vt:lpstr>
      <vt:lpstr>PRINCIPIOS DE LA ADMINISTRACIÓN  PÚBLICA</vt:lpstr>
      <vt:lpstr>ENTE TERRITORIAL</vt:lpstr>
      <vt:lpstr>C.N.S.C ORGANOS DE DIRECCIÓN Y GESTIÓN</vt:lpstr>
      <vt:lpstr>ESTRUCTURA DEL EMPLEO PÚBLICO</vt:lpstr>
      <vt:lpstr>NOMENCLATURA </vt:lpstr>
      <vt:lpstr> CLASIFICACION  NOMENCLATURA - FUNCIONES</vt:lpstr>
      <vt:lpstr>VALORES</vt:lpstr>
      <vt:lpstr>Presentación de PowerPoint</vt:lpstr>
      <vt:lpstr>PRINCIPIOS</vt:lpstr>
      <vt:lpstr>Presentación de PowerPoint</vt:lpstr>
      <vt:lpstr> PLANTAS DE PERSONAL  Y MANUALES</vt:lpstr>
      <vt:lpstr>REGIMEN DISCIPLINARIO</vt:lpstr>
      <vt:lpstr>CÓDIGO DE BUEN GOBIERNO</vt:lpstr>
      <vt:lpstr>COMPROMISOS Y RESPONSABILIDADES</vt:lpstr>
      <vt:lpstr>BUENAS PRÁCTICAS EN LA F.P</vt:lpstr>
      <vt:lpstr>Presentación de PowerPoint</vt:lpstr>
      <vt:lpstr>Presentación de PowerPoint</vt:lpstr>
      <vt:lpstr>HONESTIDAD</vt:lpstr>
      <vt:lpstr>JUSTICIA</vt:lpstr>
      <vt:lpstr>RESPONSABILIDAD</vt:lpstr>
      <vt:lpstr>RESPETO </vt:lpstr>
      <vt:lpstr>TOLERANCIA</vt:lpstr>
      <vt:lpstr>AUTOESTIMA</vt:lpstr>
      <vt:lpstr>PROBIDAD </vt:lpstr>
      <vt:lpstr>COMPROMISO </vt:lpstr>
      <vt:lpstr>PUNTUALIDAD </vt:lpstr>
      <vt:lpstr>RECTITUD </vt:lpstr>
      <vt:lpstr>Presentación de PowerPoint</vt:lpstr>
      <vt:lpstr>PREVALENCÍA DEL INTERÉS SOCIAL </vt:lpstr>
      <vt:lpstr>GOBIERNO CON DIGNIDAD Y RESPETO POR LOS CIUDADANOS </vt:lpstr>
      <vt:lpstr>UN GOBIERNO RESPONSABLE </vt:lpstr>
      <vt:lpstr>GOBIERNO EFICIENTE CON RENDICIÓN DE CUENTAS A LA CIUDADANÍA </vt:lpstr>
      <vt:lpstr>CONCORDIA CIUDADANA, SEGURIDAD, CONVIVENCIA Y DERECHOS HUMANOS </vt:lpstr>
      <vt:lpstr>ESTRATEGIA DEL DESARROLLO PARA SANTANDER </vt:lpstr>
      <vt:lpstr>ALIANZA DEL SECTOR PÚBLICO CON EL SECTOR PRIVADO</vt:lpstr>
      <vt:lpstr>FISCALIZACIÓN, VEEDURÍAS, CONTROL POLÍTICO Y OPOSICIÓN </vt:lpstr>
      <vt:lpstr>SISTEMA DE VALORES SANTANDEREANOS </vt:lpstr>
      <vt:lpstr>TRABAJO EN EQUIPO </vt:lpstr>
      <vt:lpstr>RESPONSABILIDAD DE LA JUVENTUD Y DE LA MUJER EN EL NUEVO GOBIERNO </vt:lpstr>
      <vt:lpstr>DEFENSA DEL MEDIO AMBIENTE </vt:lpstr>
      <vt:lpstr>UN  SANTANDER COMPETITIVO </vt:lpstr>
      <vt:lpstr>SANTANDER Y LA INTEGRACIÓN REGIONAL </vt:lpstr>
      <vt:lpstr>Presentación de PowerPoint</vt:lpstr>
      <vt:lpstr>OFICINA ASESORA DE CONTROL INTERNO </vt:lpstr>
      <vt:lpstr>OFICINA DE ASESORIA JURÍDICA</vt:lpstr>
      <vt:lpstr>OFICINA DE GESTIÓN DE LA CALIDAD </vt:lpstr>
      <vt:lpstr>OFICINA DE CONTROL DISCIPLINARIO</vt:lpstr>
      <vt:lpstr>SECRETARÍA DEL INTERIOR </vt:lpstr>
      <vt:lpstr>SECRETARÍA GENERAL</vt:lpstr>
      <vt:lpstr>SECRETARÍA DE PLANEACIÓN</vt:lpstr>
      <vt:lpstr>SECRETARÍA DE HACIENDA</vt:lpstr>
      <vt:lpstr>SECRETARÍA EDUCACIÓN</vt:lpstr>
      <vt:lpstr>SECRETARÍA DE TRANSPORTE E INFRAESTRUCTURA</vt:lpstr>
      <vt:lpstr>SECRETARÍA DE SALUD</vt:lpstr>
      <vt:lpstr>SECRETARÍA DE AGRICULTURA Y DESARROLLO RURAL</vt:lpstr>
      <vt:lpstr>SECRETARÍA DE DESARROLLO</vt:lpstr>
      <vt:lpstr>Presentación de PowerPoint</vt:lpstr>
      <vt:lpstr>Presentación de PowerPoint</vt:lpstr>
      <vt:lpstr>Presentación de PowerPoint</vt:lpstr>
      <vt:lpstr> </vt:lpstr>
      <vt:lpstr>Presentación de PowerPoint</vt:lpstr>
      <vt:lpstr>Derechos</vt:lpstr>
      <vt:lpstr>Deberes </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 Helga Duque .</dc:creator>
  <dc:description>PresentationLoad.com</dc:description>
  <cp:lastModifiedBy>HeLgα Duque Velásquez</cp:lastModifiedBy>
  <cp:revision>310</cp:revision>
  <dcterms:created xsi:type="dcterms:W3CDTF">2007-11-27T23:54:21Z</dcterms:created>
  <dcterms:modified xsi:type="dcterms:W3CDTF">2015-11-23T04:33:45Z</dcterms:modified>
</cp:coreProperties>
</file>