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8" r:id="rId2"/>
    <p:sldId id="279" r:id="rId3"/>
    <p:sldId id="285" r:id="rId4"/>
    <p:sldId id="286" r:id="rId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FEFF"/>
    <a:srgbClr val="B3EC2A"/>
    <a:srgbClr val="7EB92A"/>
    <a:srgbClr val="002851"/>
    <a:srgbClr val="3EBC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32"/>
  </p:normalViewPr>
  <p:slideViewPr>
    <p:cSldViewPr snapToGrid="0" snapToObjects="1">
      <p:cViewPr varScale="1">
        <p:scale>
          <a:sx n="68" d="100"/>
          <a:sy n="68" d="100"/>
        </p:scale>
        <p:origin x="81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A3B9E8-8AB3-4143-B4C3-A1C790FF95CD}" type="datetimeFigureOut">
              <a:rPr lang="es-CO" smtClean="0"/>
              <a:t>3/04/2024</a:t>
            </a:fld>
            <a:endParaRPr lang="es-CO"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44C76C-4E25-2142-A3DC-7615ECF36DB0}" type="slidenum">
              <a:rPr lang="es-CO" smtClean="0"/>
              <a:t>‹Nº›</a:t>
            </a:fld>
            <a:endParaRPr lang="es-CO" dirty="0"/>
          </a:p>
        </p:txBody>
      </p:sp>
    </p:spTree>
    <p:extLst>
      <p:ext uri="{BB962C8B-B14F-4D97-AF65-F5344CB8AC3E}">
        <p14:creationId xmlns:p14="http://schemas.microsoft.com/office/powerpoint/2010/main" val="118120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110AEA-D262-D041-9CDF-9166EFAD312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60508031-C1D7-9749-A446-AA416AE697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53F48A98-57BB-3A46-9729-032DB6B1DF87}"/>
              </a:ext>
            </a:extLst>
          </p:cNvPr>
          <p:cNvSpPr>
            <a:spLocks noGrp="1"/>
          </p:cNvSpPr>
          <p:nvPr>
            <p:ph type="dt" sz="half" idx="10"/>
          </p:nvPr>
        </p:nvSpPr>
        <p:spPr/>
        <p:txBody>
          <a:bodyPr/>
          <a:lstStyle/>
          <a:p>
            <a:fld id="{CCFFEC58-BC98-764F-BBD1-03D7110C1FE5}" type="datetimeFigureOut">
              <a:rPr lang="es-CO" smtClean="0"/>
              <a:t>3/04/2024</a:t>
            </a:fld>
            <a:endParaRPr lang="es-CO" dirty="0"/>
          </a:p>
        </p:txBody>
      </p:sp>
      <p:sp>
        <p:nvSpPr>
          <p:cNvPr id="5" name="Marcador de pie de página 4">
            <a:extLst>
              <a:ext uri="{FF2B5EF4-FFF2-40B4-BE49-F238E27FC236}">
                <a16:creationId xmlns:a16="http://schemas.microsoft.com/office/drawing/2014/main" id="{287C0C24-D923-9D49-AB8A-70664E0135A5}"/>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3BC25131-1E0B-CA46-8466-29596452BD32}"/>
              </a:ext>
            </a:extLst>
          </p:cNvPr>
          <p:cNvSpPr>
            <a:spLocks noGrp="1"/>
          </p:cNvSpPr>
          <p:nvPr>
            <p:ph type="sldNum" sz="quarter" idx="12"/>
          </p:nvPr>
        </p:nvSpPr>
        <p:spPr/>
        <p:txBody>
          <a:bodyPr/>
          <a:lstStyle/>
          <a:p>
            <a:fld id="{9DEAC356-A173-1D46-A1A0-E497CAB391DD}" type="slidenum">
              <a:rPr lang="es-CO" smtClean="0"/>
              <a:t>‹Nº›</a:t>
            </a:fld>
            <a:endParaRPr lang="es-CO" dirty="0"/>
          </a:p>
        </p:txBody>
      </p:sp>
    </p:spTree>
    <p:extLst>
      <p:ext uri="{BB962C8B-B14F-4D97-AF65-F5344CB8AC3E}">
        <p14:creationId xmlns:p14="http://schemas.microsoft.com/office/powerpoint/2010/main" val="2949397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4E4530-499D-BE4E-AAFD-D00E8F7B87C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41E01B3-D774-9E4D-919A-ADCA44DB054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9B1D02F-19C4-E94A-ADBF-0C4888B1B5AF}"/>
              </a:ext>
            </a:extLst>
          </p:cNvPr>
          <p:cNvSpPr>
            <a:spLocks noGrp="1"/>
          </p:cNvSpPr>
          <p:nvPr>
            <p:ph type="dt" sz="half" idx="10"/>
          </p:nvPr>
        </p:nvSpPr>
        <p:spPr/>
        <p:txBody>
          <a:bodyPr/>
          <a:lstStyle/>
          <a:p>
            <a:fld id="{CCFFEC58-BC98-764F-BBD1-03D7110C1FE5}" type="datetimeFigureOut">
              <a:rPr lang="es-CO" smtClean="0"/>
              <a:t>3/04/2024</a:t>
            </a:fld>
            <a:endParaRPr lang="es-CO" dirty="0"/>
          </a:p>
        </p:txBody>
      </p:sp>
      <p:sp>
        <p:nvSpPr>
          <p:cNvPr id="5" name="Marcador de pie de página 4">
            <a:extLst>
              <a:ext uri="{FF2B5EF4-FFF2-40B4-BE49-F238E27FC236}">
                <a16:creationId xmlns:a16="http://schemas.microsoft.com/office/drawing/2014/main" id="{6CFDC740-9F95-A646-BF98-5867A94B5A52}"/>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D17D28D2-3C8D-1C49-B389-628334BE1C21}"/>
              </a:ext>
            </a:extLst>
          </p:cNvPr>
          <p:cNvSpPr>
            <a:spLocks noGrp="1"/>
          </p:cNvSpPr>
          <p:nvPr>
            <p:ph type="sldNum" sz="quarter" idx="12"/>
          </p:nvPr>
        </p:nvSpPr>
        <p:spPr/>
        <p:txBody>
          <a:bodyPr/>
          <a:lstStyle/>
          <a:p>
            <a:fld id="{9DEAC356-A173-1D46-A1A0-E497CAB391DD}" type="slidenum">
              <a:rPr lang="es-CO" smtClean="0"/>
              <a:t>‹Nº›</a:t>
            </a:fld>
            <a:endParaRPr lang="es-CO" dirty="0"/>
          </a:p>
        </p:txBody>
      </p:sp>
    </p:spTree>
    <p:extLst>
      <p:ext uri="{BB962C8B-B14F-4D97-AF65-F5344CB8AC3E}">
        <p14:creationId xmlns:p14="http://schemas.microsoft.com/office/powerpoint/2010/main" val="2430378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D2A8D5-A4AE-0244-BB0E-3A407BC8B46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C7359165-6554-644F-82C3-79ECD2AD00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AB5A891-466D-4643-8BF5-EC00109D0991}"/>
              </a:ext>
            </a:extLst>
          </p:cNvPr>
          <p:cNvSpPr>
            <a:spLocks noGrp="1"/>
          </p:cNvSpPr>
          <p:nvPr>
            <p:ph type="dt" sz="half" idx="10"/>
          </p:nvPr>
        </p:nvSpPr>
        <p:spPr/>
        <p:txBody>
          <a:bodyPr/>
          <a:lstStyle/>
          <a:p>
            <a:fld id="{CCFFEC58-BC98-764F-BBD1-03D7110C1FE5}" type="datetimeFigureOut">
              <a:rPr lang="es-CO" smtClean="0"/>
              <a:t>3/04/2024</a:t>
            </a:fld>
            <a:endParaRPr lang="es-CO" dirty="0"/>
          </a:p>
        </p:txBody>
      </p:sp>
      <p:sp>
        <p:nvSpPr>
          <p:cNvPr id="5" name="Marcador de pie de página 4">
            <a:extLst>
              <a:ext uri="{FF2B5EF4-FFF2-40B4-BE49-F238E27FC236}">
                <a16:creationId xmlns:a16="http://schemas.microsoft.com/office/drawing/2014/main" id="{925B1F19-A682-F04E-AACD-5DA95C97C3E7}"/>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36CFA97B-0387-7145-A6C3-36D6288836D2}"/>
              </a:ext>
            </a:extLst>
          </p:cNvPr>
          <p:cNvSpPr>
            <a:spLocks noGrp="1"/>
          </p:cNvSpPr>
          <p:nvPr>
            <p:ph type="sldNum" sz="quarter" idx="12"/>
          </p:nvPr>
        </p:nvSpPr>
        <p:spPr/>
        <p:txBody>
          <a:bodyPr/>
          <a:lstStyle/>
          <a:p>
            <a:fld id="{9DEAC356-A173-1D46-A1A0-E497CAB391DD}" type="slidenum">
              <a:rPr lang="es-CO" smtClean="0"/>
              <a:t>‹Nº›</a:t>
            </a:fld>
            <a:endParaRPr lang="es-CO" dirty="0"/>
          </a:p>
        </p:txBody>
      </p:sp>
    </p:spTree>
    <p:extLst>
      <p:ext uri="{BB962C8B-B14F-4D97-AF65-F5344CB8AC3E}">
        <p14:creationId xmlns:p14="http://schemas.microsoft.com/office/powerpoint/2010/main" val="201283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3CF519-1D65-824D-B2D1-FD3229DA7CE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F000DCA-631D-D148-9F80-EE40A5E50B9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98C60EE3-BAC7-4743-B9A4-07A60463396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D41CD0AE-DEEE-8441-8230-99AD3F569669}"/>
              </a:ext>
            </a:extLst>
          </p:cNvPr>
          <p:cNvSpPr>
            <a:spLocks noGrp="1"/>
          </p:cNvSpPr>
          <p:nvPr>
            <p:ph type="dt" sz="half" idx="10"/>
          </p:nvPr>
        </p:nvSpPr>
        <p:spPr/>
        <p:txBody>
          <a:bodyPr/>
          <a:lstStyle/>
          <a:p>
            <a:fld id="{CCFFEC58-BC98-764F-BBD1-03D7110C1FE5}" type="datetimeFigureOut">
              <a:rPr lang="es-CO" smtClean="0"/>
              <a:t>3/04/2024</a:t>
            </a:fld>
            <a:endParaRPr lang="es-CO" dirty="0"/>
          </a:p>
        </p:txBody>
      </p:sp>
      <p:sp>
        <p:nvSpPr>
          <p:cNvPr id="6" name="Marcador de pie de página 5">
            <a:extLst>
              <a:ext uri="{FF2B5EF4-FFF2-40B4-BE49-F238E27FC236}">
                <a16:creationId xmlns:a16="http://schemas.microsoft.com/office/drawing/2014/main" id="{594518E5-817A-1241-AF5C-6F0458757A80}"/>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79DE1F58-54C6-F643-AD0F-4F4034BB257F}"/>
              </a:ext>
            </a:extLst>
          </p:cNvPr>
          <p:cNvSpPr>
            <a:spLocks noGrp="1"/>
          </p:cNvSpPr>
          <p:nvPr>
            <p:ph type="sldNum" sz="quarter" idx="12"/>
          </p:nvPr>
        </p:nvSpPr>
        <p:spPr/>
        <p:txBody>
          <a:bodyPr/>
          <a:lstStyle/>
          <a:p>
            <a:fld id="{9DEAC356-A173-1D46-A1A0-E497CAB391DD}" type="slidenum">
              <a:rPr lang="es-CO" smtClean="0"/>
              <a:t>‹Nº›</a:t>
            </a:fld>
            <a:endParaRPr lang="es-CO" dirty="0"/>
          </a:p>
        </p:txBody>
      </p:sp>
    </p:spTree>
    <p:extLst>
      <p:ext uri="{BB962C8B-B14F-4D97-AF65-F5344CB8AC3E}">
        <p14:creationId xmlns:p14="http://schemas.microsoft.com/office/powerpoint/2010/main" val="3550763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61361E-1F70-0343-AE2C-21FC9226112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B2209A8-8753-8847-8EAE-2093C5E5BD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4C82C22-E67C-9B47-8102-F7A9BCEEEDB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93563B03-1735-AB47-B78A-C86FAEA216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EA576FF-E98C-9C40-AC16-AEAC8FB5497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B2140012-1310-214A-B3BF-300C7D13C82A}"/>
              </a:ext>
            </a:extLst>
          </p:cNvPr>
          <p:cNvSpPr>
            <a:spLocks noGrp="1"/>
          </p:cNvSpPr>
          <p:nvPr>
            <p:ph type="dt" sz="half" idx="10"/>
          </p:nvPr>
        </p:nvSpPr>
        <p:spPr/>
        <p:txBody>
          <a:bodyPr/>
          <a:lstStyle/>
          <a:p>
            <a:fld id="{CCFFEC58-BC98-764F-BBD1-03D7110C1FE5}" type="datetimeFigureOut">
              <a:rPr lang="es-CO" smtClean="0"/>
              <a:t>3/04/2024</a:t>
            </a:fld>
            <a:endParaRPr lang="es-CO" dirty="0"/>
          </a:p>
        </p:txBody>
      </p:sp>
      <p:sp>
        <p:nvSpPr>
          <p:cNvPr id="8" name="Marcador de pie de página 7">
            <a:extLst>
              <a:ext uri="{FF2B5EF4-FFF2-40B4-BE49-F238E27FC236}">
                <a16:creationId xmlns:a16="http://schemas.microsoft.com/office/drawing/2014/main" id="{89A81E1F-09B4-E746-BA34-1E10DC158D1D}"/>
              </a:ext>
            </a:extLst>
          </p:cNvPr>
          <p:cNvSpPr>
            <a:spLocks noGrp="1"/>
          </p:cNvSpPr>
          <p:nvPr>
            <p:ph type="ftr" sz="quarter" idx="11"/>
          </p:nvPr>
        </p:nvSpPr>
        <p:spPr/>
        <p:txBody>
          <a:bodyPr/>
          <a:lstStyle/>
          <a:p>
            <a:endParaRPr lang="es-CO" dirty="0"/>
          </a:p>
        </p:txBody>
      </p:sp>
      <p:sp>
        <p:nvSpPr>
          <p:cNvPr id="9" name="Marcador de número de diapositiva 8">
            <a:extLst>
              <a:ext uri="{FF2B5EF4-FFF2-40B4-BE49-F238E27FC236}">
                <a16:creationId xmlns:a16="http://schemas.microsoft.com/office/drawing/2014/main" id="{F23FDB5A-B04E-DE45-A5B6-4FD3C99A28A9}"/>
              </a:ext>
            </a:extLst>
          </p:cNvPr>
          <p:cNvSpPr>
            <a:spLocks noGrp="1"/>
          </p:cNvSpPr>
          <p:nvPr>
            <p:ph type="sldNum" sz="quarter" idx="12"/>
          </p:nvPr>
        </p:nvSpPr>
        <p:spPr/>
        <p:txBody>
          <a:bodyPr/>
          <a:lstStyle/>
          <a:p>
            <a:fld id="{9DEAC356-A173-1D46-A1A0-E497CAB391DD}" type="slidenum">
              <a:rPr lang="es-CO" smtClean="0"/>
              <a:t>‹Nº›</a:t>
            </a:fld>
            <a:endParaRPr lang="es-CO" dirty="0"/>
          </a:p>
        </p:txBody>
      </p:sp>
    </p:spTree>
    <p:extLst>
      <p:ext uri="{BB962C8B-B14F-4D97-AF65-F5344CB8AC3E}">
        <p14:creationId xmlns:p14="http://schemas.microsoft.com/office/powerpoint/2010/main" val="2749484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13FF1A-25B6-4E45-A617-045C7FA4CCE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8BA5DF50-FC29-284B-A404-64DB069CEBB1}"/>
              </a:ext>
            </a:extLst>
          </p:cNvPr>
          <p:cNvSpPr>
            <a:spLocks noGrp="1"/>
          </p:cNvSpPr>
          <p:nvPr>
            <p:ph type="dt" sz="half" idx="10"/>
          </p:nvPr>
        </p:nvSpPr>
        <p:spPr/>
        <p:txBody>
          <a:bodyPr/>
          <a:lstStyle/>
          <a:p>
            <a:fld id="{CCFFEC58-BC98-764F-BBD1-03D7110C1FE5}" type="datetimeFigureOut">
              <a:rPr lang="es-CO" smtClean="0"/>
              <a:t>3/04/2024</a:t>
            </a:fld>
            <a:endParaRPr lang="es-CO" dirty="0"/>
          </a:p>
        </p:txBody>
      </p:sp>
      <p:sp>
        <p:nvSpPr>
          <p:cNvPr id="4" name="Marcador de pie de página 3">
            <a:extLst>
              <a:ext uri="{FF2B5EF4-FFF2-40B4-BE49-F238E27FC236}">
                <a16:creationId xmlns:a16="http://schemas.microsoft.com/office/drawing/2014/main" id="{F623F896-7A84-3A4C-9A3D-4B8B21419FA4}"/>
              </a:ext>
            </a:extLst>
          </p:cNvPr>
          <p:cNvSpPr>
            <a:spLocks noGrp="1"/>
          </p:cNvSpPr>
          <p:nvPr>
            <p:ph type="ftr" sz="quarter" idx="11"/>
          </p:nvPr>
        </p:nvSpPr>
        <p:spPr/>
        <p:txBody>
          <a:bodyPr/>
          <a:lstStyle/>
          <a:p>
            <a:endParaRPr lang="es-CO" dirty="0"/>
          </a:p>
        </p:txBody>
      </p:sp>
      <p:sp>
        <p:nvSpPr>
          <p:cNvPr id="5" name="Marcador de número de diapositiva 4">
            <a:extLst>
              <a:ext uri="{FF2B5EF4-FFF2-40B4-BE49-F238E27FC236}">
                <a16:creationId xmlns:a16="http://schemas.microsoft.com/office/drawing/2014/main" id="{62070876-6528-AF45-8223-26077E5D3B15}"/>
              </a:ext>
            </a:extLst>
          </p:cNvPr>
          <p:cNvSpPr>
            <a:spLocks noGrp="1"/>
          </p:cNvSpPr>
          <p:nvPr>
            <p:ph type="sldNum" sz="quarter" idx="12"/>
          </p:nvPr>
        </p:nvSpPr>
        <p:spPr/>
        <p:txBody>
          <a:bodyPr/>
          <a:lstStyle/>
          <a:p>
            <a:fld id="{9DEAC356-A173-1D46-A1A0-E497CAB391DD}" type="slidenum">
              <a:rPr lang="es-CO" smtClean="0"/>
              <a:t>‹Nº›</a:t>
            </a:fld>
            <a:endParaRPr lang="es-CO" dirty="0"/>
          </a:p>
        </p:txBody>
      </p:sp>
    </p:spTree>
    <p:extLst>
      <p:ext uri="{BB962C8B-B14F-4D97-AF65-F5344CB8AC3E}">
        <p14:creationId xmlns:p14="http://schemas.microsoft.com/office/powerpoint/2010/main" val="3881665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52A50291-39D2-5943-B64A-DC6954EC810F}"/>
              </a:ext>
            </a:extLst>
          </p:cNvPr>
          <p:cNvSpPr/>
          <p:nvPr userDrawn="1"/>
        </p:nvSpPr>
        <p:spPr>
          <a:xfrm>
            <a:off x="0" y="0"/>
            <a:ext cx="12192000" cy="6858000"/>
          </a:xfrm>
          <a:prstGeom prst="rect">
            <a:avLst/>
          </a:prstGeom>
          <a:solidFill>
            <a:srgbClr val="002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2184885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F08998-4EF3-7542-99B1-409E7F6E60C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5D04AE4C-84D5-5547-9A46-0BD7595A09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Marcador de texto 3">
            <a:extLst>
              <a:ext uri="{FF2B5EF4-FFF2-40B4-BE49-F238E27FC236}">
                <a16:creationId xmlns:a16="http://schemas.microsoft.com/office/drawing/2014/main" id="{F66F09AD-D2E5-C443-8D42-8A2E7D56C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55C2C90-8251-804A-BB85-1DDC6D9A2D3F}"/>
              </a:ext>
            </a:extLst>
          </p:cNvPr>
          <p:cNvSpPr>
            <a:spLocks noGrp="1"/>
          </p:cNvSpPr>
          <p:nvPr>
            <p:ph type="dt" sz="half" idx="10"/>
          </p:nvPr>
        </p:nvSpPr>
        <p:spPr/>
        <p:txBody>
          <a:bodyPr/>
          <a:lstStyle/>
          <a:p>
            <a:fld id="{CCFFEC58-BC98-764F-BBD1-03D7110C1FE5}" type="datetimeFigureOut">
              <a:rPr lang="es-CO" smtClean="0"/>
              <a:t>3/04/2024</a:t>
            </a:fld>
            <a:endParaRPr lang="es-CO" dirty="0"/>
          </a:p>
        </p:txBody>
      </p:sp>
      <p:sp>
        <p:nvSpPr>
          <p:cNvPr id="6" name="Marcador de pie de página 5">
            <a:extLst>
              <a:ext uri="{FF2B5EF4-FFF2-40B4-BE49-F238E27FC236}">
                <a16:creationId xmlns:a16="http://schemas.microsoft.com/office/drawing/2014/main" id="{3934CF19-B67C-C146-A7B5-7F083AD94D06}"/>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57FEB954-EFCB-EB4E-9EA7-AB5C23D63B3A}"/>
              </a:ext>
            </a:extLst>
          </p:cNvPr>
          <p:cNvSpPr>
            <a:spLocks noGrp="1"/>
          </p:cNvSpPr>
          <p:nvPr>
            <p:ph type="sldNum" sz="quarter" idx="12"/>
          </p:nvPr>
        </p:nvSpPr>
        <p:spPr/>
        <p:txBody>
          <a:bodyPr/>
          <a:lstStyle/>
          <a:p>
            <a:fld id="{9DEAC356-A173-1D46-A1A0-E497CAB391DD}" type="slidenum">
              <a:rPr lang="es-CO" smtClean="0"/>
              <a:t>‹Nº›</a:t>
            </a:fld>
            <a:endParaRPr lang="es-CO" dirty="0"/>
          </a:p>
        </p:txBody>
      </p:sp>
    </p:spTree>
    <p:extLst>
      <p:ext uri="{BB962C8B-B14F-4D97-AF65-F5344CB8AC3E}">
        <p14:creationId xmlns:p14="http://schemas.microsoft.com/office/powerpoint/2010/main" val="3186926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49335D-2297-DA4B-AB56-D01A4209D2A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E70AAFA3-05FE-F549-97F4-BE6BE3C11BF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C3451FC-1B71-E649-B836-6DB8DEA18AAE}"/>
              </a:ext>
            </a:extLst>
          </p:cNvPr>
          <p:cNvSpPr>
            <a:spLocks noGrp="1"/>
          </p:cNvSpPr>
          <p:nvPr>
            <p:ph type="dt" sz="half" idx="10"/>
          </p:nvPr>
        </p:nvSpPr>
        <p:spPr/>
        <p:txBody>
          <a:bodyPr/>
          <a:lstStyle/>
          <a:p>
            <a:fld id="{CCFFEC58-BC98-764F-BBD1-03D7110C1FE5}" type="datetimeFigureOut">
              <a:rPr lang="es-CO" smtClean="0"/>
              <a:t>3/04/2024</a:t>
            </a:fld>
            <a:endParaRPr lang="es-CO" dirty="0"/>
          </a:p>
        </p:txBody>
      </p:sp>
      <p:sp>
        <p:nvSpPr>
          <p:cNvPr id="5" name="Marcador de pie de página 4">
            <a:extLst>
              <a:ext uri="{FF2B5EF4-FFF2-40B4-BE49-F238E27FC236}">
                <a16:creationId xmlns:a16="http://schemas.microsoft.com/office/drawing/2014/main" id="{00DAED19-1B77-2945-A6AF-9708F8D3CEC7}"/>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2CE17C25-06FB-7942-9290-85298DB108D4}"/>
              </a:ext>
            </a:extLst>
          </p:cNvPr>
          <p:cNvSpPr>
            <a:spLocks noGrp="1"/>
          </p:cNvSpPr>
          <p:nvPr>
            <p:ph type="sldNum" sz="quarter" idx="12"/>
          </p:nvPr>
        </p:nvSpPr>
        <p:spPr/>
        <p:txBody>
          <a:bodyPr/>
          <a:lstStyle/>
          <a:p>
            <a:fld id="{9DEAC356-A173-1D46-A1A0-E497CAB391DD}" type="slidenum">
              <a:rPr lang="es-CO" smtClean="0"/>
              <a:t>‹Nº›</a:t>
            </a:fld>
            <a:endParaRPr lang="es-CO" dirty="0"/>
          </a:p>
        </p:txBody>
      </p:sp>
    </p:spTree>
    <p:extLst>
      <p:ext uri="{BB962C8B-B14F-4D97-AF65-F5344CB8AC3E}">
        <p14:creationId xmlns:p14="http://schemas.microsoft.com/office/powerpoint/2010/main" val="1479704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F1EB336-85A6-1544-805F-56C9C83B5CE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B465368B-C18C-5548-AA55-907E4503ABC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6A815D1-7343-6147-AC29-45DFABE5D1A2}"/>
              </a:ext>
            </a:extLst>
          </p:cNvPr>
          <p:cNvSpPr>
            <a:spLocks noGrp="1"/>
          </p:cNvSpPr>
          <p:nvPr>
            <p:ph type="dt" sz="half" idx="10"/>
          </p:nvPr>
        </p:nvSpPr>
        <p:spPr/>
        <p:txBody>
          <a:bodyPr/>
          <a:lstStyle/>
          <a:p>
            <a:fld id="{CCFFEC58-BC98-764F-BBD1-03D7110C1FE5}" type="datetimeFigureOut">
              <a:rPr lang="es-CO" smtClean="0"/>
              <a:t>3/04/2024</a:t>
            </a:fld>
            <a:endParaRPr lang="es-CO" dirty="0"/>
          </a:p>
        </p:txBody>
      </p:sp>
      <p:sp>
        <p:nvSpPr>
          <p:cNvPr id="5" name="Marcador de pie de página 4">
            <a:extLst>
              <a:ext uri="{FF2B5EF4-FFF2-40B4-BE49-F238E27FC236}">
                <a16:creationId xmlns:a16="http://schemas.microsoft.com/office/drawing/2014/main" id="{FD247BA4-DFB5-064C-ABA3-7B9EBCCDD776}"/>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354A8D95-6D32-754E-ABFB-E1CDA335B053}"/>
              </a:ext>
            </a:extLst>
          </p:cNvPr>
          <p:cNvSpPr>
            <a:spLocks noGrp="1"/>
          </p:cNvSpPr>
          <p:nvPr>
            <p:ph type="sldNum" sz="quarter" idx="12"/>
          </p:nvPr>
        </p:nvSpPr>
        <p:spPr/>
        <p:txBody>
          <a:bodyPr/>
          <a:lstStyle/>
          <a:p>
            <a:fld id="{9DEAC356-A173-1D46-A1A0-E497CAB391DD}" type="slidenum">
              <a:rPr lang="es-CO" smtClean="0"/>
              <a:t>‹Nº›</a:t>
            </a:fld>
            <a:endParaRPr lang="es-CO" dirty="0"/>
          </a:p>
        </p:txBody>
      </p:sp>
    </p:spTree>
    <p:extLst>
      <p:ext uri="{BB962C8B-B14F-4D97-AF65-F5344CB8AC3E}">
        <p14:creationId xmlns:p14="http://schemas.microsoft.com/office/powerpoint/2010/main" val="3530655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CD1EBB2-9E16-1749-9544-0657FCF805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5B6492B0-2990-DF48-B9AB-0BCC3D0BAB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ADD1E46-A9F6-AF49-AD7D-D31EF28697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FFEC58-BC98-764F-BBD1-03D7110C1FE5}" type="datetimeFigureOut">
              <a:rPr lang="es-CO" smtClean="0"/>
              <a:t>3/04/2024</a:t>
            </a:fld>
            <a:endParaRPr lang="es-CO" dirty="0"/>
          </a:p>
        </p:txBody>
      </p:sp>
      <p:sp>
        <p:nvSpPr>
          <p:cNvPr id="5" name="Marcador de pie de página 4">
            <a:extLst>
              <a:ext uri="{FF2B5EF4-FFF2-40B4-BE49-F238E27FC236}">
                <a16:creationId xmlns:a16="http://schemas.microsoft.com/office/drawing/2014/main" id="{6A15FF08-F595-CE4F-BA6C-02A43712D6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Marcador de número de diapositiva 5">
            <a:extLst>
              <a:ext uri="{FF2B5EF4-FFF2-40B4-BE49-F238E27FC236}">
                <a16:creationId xmlns:a16="http://schemas.microsoft.com/office/drawing/2014/main" id="{ADC6F128-972A-7C4B-ACE7-2CF50F543F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EAC356-A173-1D46-A1A0-E497CAB391DD}" type="slidenum">
              <a:rPr lang="es-CO" smtClean="0"/>
              <a:t>‹Nº›</a:t>
            </a:fld>
            <a:endParaRPr lang="es-CO" dirty="0"/>
          </a:p>
        </p:txBody>
      </p:sp>
    </p:spTree>
    <p:extLst>
      <p:ext uri="{BB962C8B-B14F-4D97-AF65-F5344CB8AC3E}">
        <p14:creationId xmlns:p14="http://schemas.microsoft.com/office/powerpoint/2010/main" val="23840434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C715E131-BD8E-E540-8ED3-58CE1B7CF96F}"/>
              </a:ext>
            </a:extLst>
          </p:cNvPr>
          <p:cNvCxnSpPr>
            <a:cxnSpLocks/>
          </p:cNvCxnSpPr>
          <p:nvPr/>
        </p:nvCxnSpPr>
        <p:spPr>
          <a:xfrm flipV="1">
            <a:off x="0" y="3846885"/>
            <a:ext cx="12192000" cy="25925"/>
          </a:xfrm>
          <a:prstGeom prst="line">
            <a:avLst/>
          </a:prstGeom>
          <a:ln w="6350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54" name="Grupo 53">
            <a:extLst>
              <a:ext uri="{FF2B5EF4-FFF2-40B4-BE49-F238E27FC236}">
                <a16:creationId xmlns:a16="http://schemas.microsoft.com/office/drawing/2014/main" id="{4316DFD0-7F84-444D-8D9A-7220BAB44C81}"/>
              </a:ext>
            </a:extLst>
          </p:cNvPr>
          <p:cNvGrpSpPr/>
          <p:nvPr/>
        </p:nvGrpSpPr>
        <p:grpSpPr>
          <a:xfrm>
            <a:off x="326560" y="1178845"/>
            <a:ext cx="334267" cy="2813073"/>
            <a:chOff x="518099" y="1442771"/>
            <a:chExt cx="334267" cy="2813073"/>
          </a:xfrm>
        </p:grpSpPr>
        <p:sp>
          <p:nvSpPr>
            <p:cNvPr id="8" name="Elipse 7">
              <a:extLst>
                <a:ext uri="{FF2B5EF4-FFF2-40B4-BE49-F238E27FC236}">
                  <a16:creationId xmlns:a16="http://schemas.microsoft.com/office/drawing/2014/main" id="{A9C901AD-A06C-0448-BC7B-EDDCE5D19D45}"/>
                </a:ext>
              </a:extLst>
            </p:cNvPr>
            <p:cNvSpPr/>
            <p:nvPr/>
          </p:nvSpPr>
          <p:spPr>
            <a:xfrm>
              <a:off x="518099" y="3921577"/>
              <a:ext cx="334267" cy="33426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12" name="Conector recto 11">
              <a:extLst>
                <a:ext uri="{FF2B5EF4-FFF2-40B4-BE49-F238E27FC236}">
                  <a16:creationId xmlns:a16="http://schemas.microsoft.com/office/drawing/2014/main" id="{44065515-0775-7945-A23F-653D2D725F85}"/>
                </a:ext>
              </a:extLst>
            </p:cNvPr>
            <p:cNvCxnSpPr>
              <a:cxnSpLocks/>
            </p:cNvCxnSpPr>
            <p:nvPr/>
          </p:nvCxnSpPr>
          <p:spPr>
            <a:xfrm flipH="1" flipV="1">
              <a:off x="685232" y="1442771"/>
              <a:ext cx="1" cy="2645939"/>
            </a:xfrm>
            <a:prstGeom prst="line">
              <a:avLst/>
            </a:prstGeom>
            <a:ln w="38100">
              <a:solidFill>
                <a:schemeClr val="bg1"/>
              </a:solidFill>
              <a:tailEnd type="oval"/>
            </a:ln>
          </p:spPr>
          <p:style>
            <a:lnRef idx="1">
              <a:schemeClr val="accent1"/>
            </a:lnRef>
            <a:fillRef idx="0">
              <a:schemeClr val="accent1"/>
            </a:fillRef>
            <a:effectRef idx="0">
              <a:schemeClr val="accent1"/>
            </a:effectRef>
            <a:fontRef idx="minor">
              <a:schemeClr val="tx1"/>
            </a:fontRef>
          </p:style>
        </p:cxnSp>
      </p:grpSp>
      <p:sp>
        <p:nvSpPr>
          <p:cNvPr id="4" name="CuadroTexto 3">
            <a:extLst>
              <a:ext uri="{FF2B5EF4-FFF2-40B4-BE49-F238E27FC236}">
                <a16:creationId xmlns:a16="http://schemas.microsoft.com/office/drawing/2014/main" id="{557CA754-26B4-AF91-1680-38E2E8AEF3C6}"/>
              </a:ext>
            </a:extLst>
          </p:cNvPr>
          <p:cNvSpPr txBox="1"/>
          <p:nvPr/>
        </p:nvSpPr>
        <p:spPr>
          <a:xfrm>
            <a:off x="1" y="575598"/>
            <a:ext cx="11698306" cy="3416320"/>
          </a:xfrm>
          <a:prstGeom prst="rect">
            <a:avLst/>
          </a:prstGeom>
          <a:noFill/>
        </p:spPr>
        <p:txBody>
          <a:bodyPr wrap="square" rtlCol="0">
            <a:spAutoFit/>
          </a:bodyPr>
          <a:lstStyle/>
          <a:p>
            <a:pPr algn="ctr"/>
            <a:r>
              <a:rPr lang="es-CO" sz="7200" b="1" dirty="0">
                <a:solidFill>
                  <a:srgbClr val="B3EC2A"/>
                </a:solidFill>
              </a:rPr>
              <a:t>LÍNEA DE TIEMPO CONSTRUCCIÓN PARQUES DEL RÍO</a:t>
            </a:r>
          </a:p>
        </p:txBody>
      </p:sp>
      <p:sp>
        <p:nvSpPr>
          <p:cNvPr id="3" name="CuadroTexto 2">
            <a:extLst>
              <a:ext uri="{FF2B5EF4-FFF2-40B4-BE49-F238E27FC236}">
                <a16:creationId xmlns:a16="http://schemas.microsoft.com/office/drawing/2014/main" id="{59D28C87-2533-BDA8-8551-64C436EDF6DE}"/>
              </a:ext>
            </a:extLst>
          </p:cNvPr>
          <p:cNvSpPr txBox="1"/>
          <p:nvPr/>
        </p:nvSpPr>
        <p:spPr>
          <a:xfrm>
            <a:off x="3395547" y="4250061"/>
            <a:ext cx="6122018" cy="1384995"/>
          </a:xfrm>
          <a:prstGeom prst="rect">
            <a:avLst/>
          </a:prstGeom>
          <a:noFill/>
        </p:spPr>
        <p:txBody>
          <a:bodyPr wrap="square">
            <a:spAutoFit/>
          </a:bodyPr>
          <a:lstStyle/>
          <a:p>
            <a:pPr algn="ctr"/>
            <a:r>
              <a:rPr lang="es-ES" sz="2800" b="1" i="0" dirty="0">
                <a:solidFill>
                  <a:schemeClr val="bg1"/>
                </a:solidFill>
                <a:effectLst/>
                <a:latin typeface="inherit"/>
              </a:rPr>
              <a:t>LA CONSTRUCCIÓN DEL PROYECTO DURÓ 5 AÑOS, DOS AÑOS MÁS DE LO PREVISTO</a:t>
            </a:r>
            <a:endParaRPr lang="es-ES" sz="2800" b="0" i="0" dirty="0">
              <a:solidFill>
                <a:schemeClr val="bg1"/>
              </a:solidFill>
              <a:effectLst/>
              <a:latin typeface="Helvetica Neue"/>
            </a:endParaRPr>
          </a:p>
        </p:txBody>
      </p:sp>
    </p:spTree>
    <p:extLst>
      <p:ext uri="{BB962C8B-B14F-4D97-AF65-F5344CB8AC3E}">
        <p14:creationId xmlns:p14="http://schemas.microsoft.com/office/powerpoint/2010/main" val="1154321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wipe(down)">
                                      <p:cBhvr>
                                        <p:cTn id="12" dur="500"/>
                                        <p:tgtEl>
                                          <p:spTgt spid="54"/>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C715E131-BD8E-E540-8ED3-58CE1B7CF96F}"/>
              </a:ext>
            </a:extLst>
          </p:cNvPr>
          <p:cNvCxnSpPr>
            <a:cxnSpLocks/>
          </p:cNvCxnSpPr>
          <p:nvPr/>
        </p:nvCxnSpPr>
        <p:spPr>
          <a:xfrm>
            <a:off x="12358" y="3881387"/>
            <a:ext cx="12167284" cy="36939"/>
          </a:xfrm>
          <a:prstGeom prst="line">
            <a:avLst/>
          </a:prstGeom>
          <a:ln w="6350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Elipse 6">
            <a:extLst>
              <a:ext uri="{FF2B5EF4-FFF2-40B4-BE49-F238E27FC236}">
                <a16:creationId xmlns:a16="http://schemas.microsoft.com/office/drawing/2014/main" id="{790DF418-6904-1748-9CED-D0374E46A446}"/>
              </a:ext>
            </a:extLst>
          </p:cNvPr>
          <p:cNvSpPr/>
          <p:nvPr/>
        </p:nvSpPr>
        <p:spPr>
          <a:xfrm>
            <a:off x="316706" y="3752293"/>
            <a:ext cx="243509" cy="243509"/>
          </a:xfrm>
          <a:prstGeom prst="ellipse">
            <a:avLst/>
          </a:prstGeom>
          <a:solidFill>
            <a:srgbClr val="B3EC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nvGrpSpPr>
          <p:cNvPr id="54" name="Grupo 53">
            <a:extLst>
              <a:ext uri="{FF2B5EF4-FFF2-40B4-BE49-F238E27FC236}">
                <a16:creationId xmlns:a16="http://schemas.microsoft.com/office/drawing/2014/main" id="{4316DFD0-7F84-444D-8D9A-7220BAB44C81}"/>
              </a:ext>
            </a:extLst>
          </p:cNvPr>
          <p:cNvGrpSpPr/>
          <p:nvPr/>
        </p:nvGrpSpPr>
        <p:grpSpPr>
          <a:xfrm>
            <a:off x="263160" y="3705676"/>
            <a:ext cx="334267" cy="2651830"/>
            <a:chOff x="518099" y="3921577"/>
            <a:chExt cx="334267" cy="2651830"/>
          </a:xfrm>
        </p:grpSpPr>
        <p:sp>
          <p:nvSpPr>
            <p:cNvPr id="8" name="Elipse 7">
              <a:extLst>
                <a:ext uri="{FF2B5EF4-FFF2-40B4-BE49-F238E27FC236}">
                  <a16:creationId xmlns:a16="http://schemas.microsoft.com/office/drawing/2014/main" id="{A9C901AD-A06C-0448-BC7B-EDDCE5D19D45}"/>
                </a:ext>
              </a:extLst>
            </p:cNvPr>
            <p:cNvSpPr/>
            <p:nvPr/>
          </p:nvSpPr>
          <p:spPr>
            <a:xfrm>
              <a:off x="518099" y="3921577"/>
              <a:ext cx="334267" cy="33426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12" name="Conector recto 11">
              <a:extLst>
                <a:ext uri="{FF2B5EF4-FFF2-40B4-BE49-F238E27FC236}">
                  <a16:creationId xmlns:a16="http://schemas.microsoft.com/office/drawing/2014/main" id="{44065515-0775-7945-A23F-653D2D725F85}"/>
                </a:ext>
              </a:extLst>
            </p:cNvPr>
            <p:cNvCxnSpPr>
              <a:cxnSpLocks/>
              <a:stCxn id="8" idx="0"/>
            </p:cNvCxnSpPr>
            <p:nvPr/>
          </p:nvCxnSpPr>
          <p:spPr>
            <a:xfrm>
              <a:off x="685233" y="3921577"/>
              <a:ext cx="7859" cy="2651830"/>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grpSp>
      <p:sp>
        <p:nvSpPr>
          <p:cNvPr id="16" name="Elipse 15">
            <a:extLst>
              <a:ext uri="{FF2B5EF4-FFF2-40B4-BE49-F238E27FC236}">
                <a16:creationId xmlns:a16="http://schemas.microsoft.com/office/drawing/2014/main" id="{414FB255-F438-694F-BD68-0A310AAF7250}"/>
              </a:ext>
            </a:extLst>
          </p:cNvPr>
          <p:cNvSpPr/>
          <p:nvPr/>
        </p:nvSpPr>
        <p:spPr>
          <a:xfrm>
            <a:off x="10820924" y="3751054"/>
            <a:ext cx="243509" cy="243509"/>
          </a:xfrm>
          <a:prstGeom prst="ellipse">
            <a:avLst/>
          </a:prstGeom>
          <a:solidFill>
            <a:srgbClr val="B3EC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3" name="Rectángulo 22">
            <a:extLst>
              <a:ext uri="{FF2B5EF4-FFF2-40B4-BE49-F238E27FC236}">
                <a16:creationId xmlns:a16="http://schemas.microsoft.com/office/drawing/2014/main" id="{AE85E932-BC89-8E4D-9832-17E4FAFF7A27}"/>
              </a:ext>
            </a:extLst>
          </p:cNvPr>
          <p:cNvSpPr/>
          <p:nvPr/>
        </p:nvSpPr>
        <p:spPr>
          <a:xfrm>
            <a:off x="400783" y="4115765"/>
            <a:ext cx="2426190" cy="1938992"/>
          </a:xfrm>
          <a:prstGeom prst="rect">
            <a:avLst/>
          </a:prstGeom>
        </p:spPr>
        <p:txBody>
          <a:bodyPr wrap="square">
            <a:spAutoFit/>
          </a:bodyPr>
          <a:lstStyle/>
          <a:p>
            <a:pPr fontAlgn="t"/>
            <a:r>
              <a:rPr lang="es-CO" sz="4000" b="1" dirty="0">
                <a:solidFill>
                  <a:srgbClr val="B3EC2A"/>
                </a:solidFill>
              </a:rPr>
              <a:t>ACUERDO 48 DE 2014 </a:t>
            </a:r>
            <a:endParaRPr lang="es-CO" sz="4000" dirty="0">
              <a:solidFill>
                <a:srgbClr val="73FEFF"/>
              </a:solidFill>
              <a:latin typeface="Calibri" panose="020F0502020204030204" pitchFamily="34" charset="0"/>
            </a:endParaRPr>
          </a:p>
        </p:txBody>
      </p:sp>
      <p:grpSp>
        <p:nvGrpSpPr>
          <p:cNvPr id="55" name="Grupo 54">
            <a:extLst>
              <a:ext uri="{FF2B5EF4-FFF2-40B4-BE49-F238E27FC236}">
                <a16:creationId xmlns:a16="http://schemas.microsoft.com/office/drawing/2014/main" id="{B8525256-4B7C-2E49-9662-FE1B073211FA}"/>
              </a:ext>
            </a:extLst>
          </p:cNvPr>
          <p:cNvGrpSpPr/>
          <p:nvPr/>
        </p:nvGrpSpPr>
        <p:grpSpPr>
          <a:xfrm>
            <a:off x="425331" y="709878"/>
            <a:ext cx="4780069" cy="3139321"/>
            <a:chOff x="965725" y="1680988"/>
            <a:chExt cx="4752138" cy="3098766"/>
          </a:xfrm>
        </p:grpSpPr>
        <p:sp>
          <p:nvSpPr>
            <p:cNvPr id="24" name="Rectángulo 23">
              <a:extLst>
                <a:ext uri="{FF2B5EF4-FFF2-40B4-BE49-F238E27FC236}">
                  <a16:creationId xmlns:a16="http://schemas.microsoft.com/office/drawing/2014/main" id="{678F31D8-4E5D-DD42-9D94-F6A346DE589B}"/>
                </a:ext>
              </a:extLst>
            </p:cNvPr>
            <p:cNvSpPr/>
            <p:nvPr/>
          </p:nvSpPr>
          <p:spPr>
            <a:xfrm>
              <a:off x="3234018" y="1680988"/>
              <a:ext cx="2483845" cy="3098766"/>
            </a:xfrm>
            <a:prstGeom prst="rect">
              <a:avLst/>
            </a:prstGeom>
          </p:spPr>
          <p:txBody>
            <a:bodyPr wrap="square" anchor="b">
              <a:spAutoFit/>
            </a:bodyPr>
            <a:lstStyle/>
            <a:p>
              <a:pPr fontAlgn="t"/>
              <a:r>
                <a:rPr lang="es-CO" dirty="0">
                  <a:solidFill>
                    <a:schemeClr val="bg1"/>
                  </a:solidFill>
                  <a:latin typeface="Calibri" panose="020F0502020204030204" pitchFamily="34" charset="0"/>
                </a:rPr>
                <a:t>APARECE EN EL ACUERDO 46 DE 2006, ARTÍCULO 55 QUE SE SUMA AL ARTICULO 56 EN EL CUAL SE INCLUYE PARQUES DEL RÍO COMO PARTE DE TODOS LOS PROYECTOS DE PARQUES QUE SE ADELANTAN EN ESE MOMENTO. </a:t>
              </a:r>
            </a:p>
          </p:txBody>
        </p:sp>
        <p:cxnSp>
          <p:nvCxnSpPr>
            <p:cNvPr id="41" name="Conector recto 40">
              <a:extLst>
                <a:ext uri="{FF2B5EF4-FFF2-40B4-BE49-F238E27FC236}">
                  <a16:creationId xmlns:a16="http://schemas.microsoft.com/office/drawing/2014/main" id="{E2ECB224-9B67-E546-AAE6-84E664840AEF}"/>
                </a:ext>
              </a:extLst>
            </p:cNvPr>
            <p:cNvCxnSpPr>
              <a:cxnSpLocks/>
            </p:cNvCxnSpPr>
            <p:nvPr/>
          </p:nvCxnSpPr>
          <p:spPr>
            <a:xfrm flipH="1" flipV="1">
              <a:off x="965725" y="1987867"/>
              <a:ext cx="9200" cy="2673981"/>
            </a:xfrm>
            <a:prstGeom prst="line">
              <a:avLst/>
            </a:prstGeom>
            <a:ln>
              <a:solidFill>
                <a:srgbClr val="B3EC2A"/>
              </a:solidFill>
              <a:tailEnd type="oval"/>
            </a:ln>
          </p:spPr>
          <p:style>
            <a:lnRef idx="1">
              <a:schemeClr val="accent1"/>
            </a:lnRef>
            <a:fillRef idx="0">
              <a:schemeClr val="accent1"/>
            </a:fillRef>
            <a:effectRef idx="0">
              <a:schemeClr val="accent1"/>
            </a:effectRef>
            <a:fontRef idx="minor">
              <a:schemeClr val="tx1"/>
            </a:fontRef>
          </p:style>
        </p:cxnSp>
      </p:grpSp>
      <p:grpSp>
        <p:nvGrpSpPr>
          <p:cNvPr id="3" name="Grupo 2">
            <a:extLst>
              <a:ext uri="{FF2B5EF4-FFF2-40B4-BE49-F238E27FC236}">
                <a16:creationId xmlns:a16="http://schemas.microsoft.com/office/drawing/2014/main" id="{5EFE01ED-CD77-53CE-C64B-C3425A1B626E}"/>
              </a:ext>
            </a:extLst>
          </p:cNvPr>
          <p:cNvGrpSpPr/>
          <p:nvPr/>
        </p:nvGrpSpPr>
        <p:grpSpPr>
          <a:xfrm rot="10800000">
            <a:off x="5002140" y="1317899"/>
            <a:ext cx="334267" cy="2645939"/>
            <a:chOff x="518099" y="3921577"/>
            <a:chExt cx="334267" cy="2645939"/>
          </a:xfrm>
        </p:grpSpPr>
        <p:sp>
          <p:nvSpPr>
            <p:cNvPr id="4" name="Elipse 3">
              <a:extLst>
                <a:ext uri="{FF2B5EF4-FFF2-40B4-BE49-F238E27FC236}">
                  <a16:creationId xmlns:a16="http://schemas.microsoft.com/office/drawing/2014/main" id="{79E826B7-3FDF-8C01-D394-53B9DA6B4D5E}"/>
                </a:ext>
              </a:extLst>
            </p:cNvPr>
            <p:cNvSpPr/>
            <p:nvPr/>
          </p:nvSpPr>
          <p:spPr>
            <a:xfrm>
              <a:off x="518099" y="3921577"/>
              <a:ext cx="334267" cy="33426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6" name="Conector recto 5">
              <a:extLst>
                <a:ext uri="{FF2B5EF4-FFF2-40B4-BE49-F238E27FC236}">
                  <a16:creationId xmlns:a16="http://schemas.microsoft.com/office/drawing/2014/main" id="{54B4658F-5B4A-D28E-A6E7-FE74E7626CAD}"/>
                </a:ext>
              </a:extLst>
            </p:cNvPr>
            <p:cNvCxnSpPr>
              <a:cxnSpLocks/>
              <a:stCxn id="4" idx="0"/>
            </p:cNvCxnSpPr>
            <p:nvPr/>
          </p:nvCxnSpPr>
          <p:spPr>
            <a:xfrm flipH="1">
              <a:off x="685232" y="3921577"/>
              <a:ext cx="1" cy="2645939"/>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grpSp>
      <p:sp>
        <p:nvSpPr>
          <p:cNvPr id="40" name="CuadroTexto 39">
            <a:extLst>
              <a:ext uri="{FF2B5EF4-FFF2-40B4-BE49-F238E27FC236}">
                <a16:creationId xmlns:a16="http://schemas.microsoft.com/office/drawing/2014/main" id="{A3C2590D-C734-D10A-1683-4D9D5D3DD959}"/>
              </a:ext>
            </a:extLst>
          </p:cNvPr>
          <p:cNvSpPr txBox="1"/>
          <p:nvPr/>
        </p:nvSpPr>
        <p:spPr>
          <a:xfrm>
            <a:off x="2772595" y="4206412"/>
            <a:ext cx="2426190" cy="2031325"/>
          </a:xfrm>
          <a:prstGeom prst="rect">
            <a:avLst/>
          </a:prstGeom>
          <a:noFill/>
        </p:spPr>
        <p:txBody>
          <a:bodyPr wrap="square">
            <a:spAutoFit/>
          </a:bodyPr>
          <a:lstStyle/>
          <a:p>
            <a:pPr fontAlgn="t"/>
            <a:r>
              <a:rPr lang="es-CO" sz="1800" b="1" dirty="0">
                <a:solidFill>
                  <a:schemeClr val="bg1"/>
                </a:solidFill>
                <a:latin typeface="Calibri" panose="020F0502020204030204" pitchFamily="34" charset="0"/>
              </a:rPr>
              <a:t>SE FORMULA  LOS AJUSTES Y SE APRUEBA EL ACUERDO 48 DE 2014 DEL PLAN DE ORDENAMIENTO TERRITORIAL POT DE MEDELLÍN</a:t>
            </a:r>
            <a:endParaRPr lang="es-CO" sz="1800" dirty="0">
              <a:solidFill>
                <a:schemeClr val="bg1"/>
              </a:solidFill>
              <a:latin typeface="Calibri" panose="020F0502020204030204" pitchFamily="34" charset="0"/>
            </a:endParaRPr>
          </a:p>
        </p:txBody>
      </p:sp>
      <p:grpSp>
        <p:nvGrpSpPr>
          <p:cNvPr id="64" name="Grupo 63">
            <a:extLst>
              <a:ext uri="{FF2B5EF4-FFF2-40B4-BE49-F238E27FC236}">
                <a16:creationId xmlns:a16="http://schemas.microsoft.com/office/drawing/2014/main" id="{FD3C09E8-04F0-61B3-A4CB-8B64B0457F0F}"/>
              </a:ext>
            </a:extLst>
          </p:cNvPr>
          <p:cNvGrpSpPr/>
          <p:nvPr/>
        </p:nvGrpSpPr>
        <p:grpSpPr>
          <a:xfrm>
            <a:off x="10784798" y="3743296"/>
            <a:ext cx="334267" cy="2645939"/>
            <a:chOff x="518099" y="3921577"/>
            <a:chExt cx="334267" cy="2645939"/>
          </a:xfrm>
        </p:grpSpPr>
        <p:sp>
          <p:nvSpPr>
            <p:cNvPr id="65" name="Elipse 64">
              <a:extLst>
                <a:ext uri="{FF2B5EF4-FFF2-40B4-BE49-F238E27FC236}">
                  <a16:creationId xmlns:a16="http://schemas.microsoft.com/office/drawing/2014/main" id="{C3F874C3-5BF5-8384-0A7F-9BAB8F1F8F0C}"/>
                </a:ext>
              </a:extLst>
            </p:cNvPr>
            <p:cNvSpPr/>
            <p:nvPr/>
          </p:nvSpPr>
          <p:spPr>
            <a:xfrm>
              <a:off x="518099" y="3921577"/>
              <a:ext cx="334267" cy="33426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66" name="Conector recto 65">
              <a:extLst>
                <a:ext uri="{FF2B5EF4-FFF2-40B4-BE49-F238E27FC236}">
                  <a16:creationId xmlns:a16="http://schemas.microsoft.com/office/drawing/2014/main" id="{C9E1CFA1-2A07-A198-554E-D9409DC5F10F}"/>
                </a:ext>
              </a:extLst>
            </p:cNvPr>
            <p:cNvCxnSpPr>
              <a:cxnSpLocks/>
              <a:stCxn id="65" idx="0"/>
            </p:cNvCxnSpPr>
            <p:nvPr/>
          </p:nvCxnSpPr>
          <p:spPr>
            <a:xfrm flipH="1">
              <a:off x="685232" y="3921577"/>
              <a:ext cx="1" cy="2645939"/>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grpSp>
      <p:sp>
        <p:nvSpPr>
          <p:cNvPr id="67" name="CuadroTexto 66">
            <a:extLst>
              <a:ext uri="{FF2B5EF4-FFF2-40B4-BE49-F238E27FC236}">
                <a16:creationId xmlns:a16="http://schemas.microsoft.com/office/drawing/2014/main" id="{61DFFFDB-0E5F-6A5F-1610-32E7D8B45A95}"/>
              </a:ext>
            </a:extLst>
          </p:cNvPr>
          <p:cNvSpPr txBox="1"/>
          <p:nvPr/>
        </p:nvSpPr>
        <p:spPr>
          <a:xfrm>
            <a:off x="2020239" y="133164"/>
            <a:ext cx="9333856" cy="646331"/>
          </a:xfrm>
          <a:prstGeom prst="rect">
            <a:avLst/>
          </a:prstGeom>
          <a:noFill/>
        </p:spPr>
        <p:txBody>
          <a:bodyPr wrap="square" rtlCol="0">
            <a:spAutoFit/>
          </a:bodyPr>
          <a:lstStyle/>
          <a:p>
            <a:pPr algn="ctr"/>
            <a:r>
              <a:rPr lang="es-ES" sz="3600" b="1" dirty="0">
                <a:solidFill>
                  <a:srgbClr val="B3EC2A"/>
                </a:solidFill>
              </a:rPr>
              <a:t>LINEA DE TIEMPO PROYECTO PARQUES DEL RÍO </a:t>
            </a:r>
            <a:endParaRPr lang="es-CO" sz="3600" b="1" dirty="0">
              <a:solidFill>
                <a:srgbClr val="B3EC2A"/>
              </a:solidFill>
            </a:endParaRPr>
          </a:p>
        </p:txBody>
      </p:sp>
      <p:sp>
        <p:nvSpPr>
          <p:cNvPr id="9" name="CuadroTexto 8">
            <a:extLst>
              <a:ext uri="{FF2B5EF4-FFF2-40B4-BE49-F238E27FC236}">
                <a16:creationId xmlns:a16="http://schemas.microsoft.com/office/drawing/2014/main" id="{8B3C4EE0-6997-0896-0D76-54D7B5024BE4}"/>
              </a:ext>
            </a:extLst>
          </p:cNvPr>
          <p:cNvSpPr txBox="1"/>
          <p:nvPr/>
        </p:nvSpPr>
        <p:spPr>
          <a:xfrm>
            <a:off x="7745377" y="1351156"/>
            <a:ext cx="3319056" cy="2031325"/>
          </a:xfrm>
          <a:prstGeom prst="rect">
            <a:avLst/>
          </a:prstGeom>
          <a:noFill/>
        </p:spPr>
        <p:txBody>
          <a:bodyPr wrap="square">
            <a:spAutoFit/>
          </a:bodyPr>
          <a:lstStyle/>
          <a:p>
            <a:pPr fontAlgn="t"/>
            <a:r>
              <a:rPr lang="es-ES" b="0" i="0" u="none" strike="noStrike" dirty="0">
                <a:solidFill>
                  <a:schemeClr val="bg1"/>
                </a:solidFill>
                <a:effectLst/>
                <a:latin typeface="Calibri" panose="020F0502020204030204" pitchFamily="34" charset="0"/>
              </a:rPr>
              <a:t>BIO 2030 ES EL POLAN DIRECOTR DE MEDELLÍN Y VALLE DE ABURRÁ . UN ESTUDIO DONDE SE CONSIGNAN LAS APUESTAS TERRITORIALES DE CONSTRUCCIÓN SOSTENIBLE, EQUITATIVA Y  COMPETITIVA.</a:t>
            </a:r>
            <a:endParaRPr lang="es-CO" b="0" i="0" u="none" strike="noStrike" dirty="0">
              <a:solidFill>
                <a:schemeClr val="bg1"/>
              </a:solidFill>
              <a:effectLst/>
              <a:latin typeface="Calibri" panose="020F0502020204030204" pitchFamily="34" charset="0"/>
            </a:endParaRPr>
          </a:p>
        </p:txBody>
      </p:sp>
      <p:sp>
        <p:nvSpPr>
          <p:cNvPr id="10" name="CuadroTexto 9">
            <a:extLst>
              <a:ext uri="{FF2B5EF4-FFF2-40B4-BE49-F238E27FC236}">
                <a16:creationId xmlns:a16="http://schemas.microsoft.com/office/drawing/2014/main" id="{31C681CB-FB70-E204-4FEB-9B0834B0FCCC}"/>
              </a:ext>
            </a:extLst>
          </p:cNvPr>
          <p:cNvSpPr txBox="1"/>
          <p:nvPr/>
        </p:nvSpPr>
        <p:spPr>
          <a:xfrm>
            <a:off x="5766098" y="4141717"/>
            <a:ext cx="2780140" cy="1569660"/>
          </a:xfrm>
          <a:prstGeom prst="rect">
            <a:avLst/>
          </a:prstGeom>
          <a:noFill/>
        </p:spPr>
        <p:txBody>
          <a:bodyPr wrap="square">
            <a:spAutoFit/>
          </a:bodyPr>
          <a:lstStyle/>
          <a:p>
            <a:pPr fontAlgn="t"/>
            <a:r>
              <a:rPr lang="es-CO" sz="2400" b="1" dirty="0">
                <a:solidFill>
                  <a:schemeClr val="bg1"/>
                </a:solidFill>
                <a:latin typeface="Calibri" panose="020F0502020204030204" pitchFamily="34" charset="0"/>
              </a:rPr>
              <a:t>EN ESTE AÑO SE APRUEBA LA CONSTRUCCIÓN DE PARQUES DEL RÍO </a:t>
            </a:r>
            <a:endParaRPr lang="es-CO" sz="2400" dirty="0">
              <a:solidFill>
                <a:schemeClr val="bg1"/>
              </a:solidFill>
              <a:latin typeface="Calibri" panose="020F0502020204030204" pitchFamily="34" charset="0"/>
            </a:endParaRPr>
          </a:p>
        </p:txBody>
      </p:sp>
      <p:sp>
        <p:nvSpPr>
          <p:cNvPr id="11" name="Rectángulo 10">
            <a:extLst>
              <a:ext uri="{FF2B5EF4-FFF2-40B4-BE49-F238E27FC236}">
                <a16:creationId xmlns:a16="http://schemas.microsoft.com/office/drawing/2014/main" id="{E42B69EE-2522-F154-6713-0CCA5910B1FB}"/>
              </a:ext>
            </a:extLst>
          </p:cNvPr>
          <p:cNvSpPr/>
          <p:nvPr/>
        </p:nvSpPr>
        <p:spPr>
          <a:xfrm>
            <a:off x="5279333" y="1105591"/>
            <a:ext cx="2530036" cy="2554545"/>
          </a:xfrm>
          <a:prstGeom prst="rect">
            <a:avLst/>
          </a:prstGeom>
        </p:spPr>
        <p:txBody>
          <a:bodyPr wrap="square">
            <a:spAutoFit/>
          </a:bodyPr>
          <a:lstStyle/>
          <a:p>
            <a:pPr fontAlgn="t"/>
            <a:r>
              <a:rPr lang="es-CO" sz="4000" b="1" dirty="0">
                <a:solidFill>
                  <a:srgbClr val="B3EC2A"/>
                </a:solidFill>
              </a:rPr>
              <a:t>2011 </a:t>
            </a:r>
          </a:p>
          <a:p>
            <a:pPr fontAlgn="t"/>
            <a:r>
              <a:rPr lang="es-CO" sz="4000" b="1" dirty="0">
                <a:solidFill>
                  <a:srgbClr val="B3EC2A"/>
                </a:solidFill>
              </a:rPr>
              <a:t>SE FORMULA BIO 2030</a:t>
            </a:r>
            <a:endParaRPr lang="es-CO" sz="4000" dirty="0">
              <a:solidFill>
                <a:srgbClr val="73FEFF"/>
              </a:solidFill>
              <a:latin typeface="Calibri" panose="020F0502020204030204" pitchFamily="34" charset="0"/>
            </a:endParaRPr>
          </a:p>
        </p:txBody>
      </p:sp>
      <p:grpSp>
        <p:nvGrpSpPr>
          <p:cNvPr id="14" name="Grupo 13">
            <a:extLst>
              <a:ext uri="{FF2B5EF4-FFF2-40B4-BE49-F238E27FC236}">
                <a16:creationId xmlns:a16="http://schemas.microsoft.com/office/drawing/2014/main" id="{FC972389-520D-47F0-0163-E73D949660FA}"/>
              </a:ext>
            </a:extLst>
          </p:cNvPr>
          <p:cNvGrpSpPr/>
          <p:nvPr/>
        </p:nvGrpSpPr>
        <p:grpSpPr>
          <a:xfrm>
            <a:off x="10942678" y="1063319"/>
            <a:ext cx="1838805" cy="2708975"/>
            <a:chOff x="965725" y="1987867"/>
            <a:chExt cx="1828061" cy="2673981"/>
          </a:xfrm>
        </p:grpSpPr>
        <p:sp>
          <p:nvSpPr>
            <p:cNvPr id="15" name="Rectángulo 14">
              <a:extLst>
                <a:ext uri="{FF2B5EF4-FFF2-40B4-BE49-F238E27FC236}">
                  <a16:creationId xmlns:a16="http://schemas.microsoft.com/office/drawing/2014/main" id="{1BD63B80-F67B-FE16-9702-3964BBB334B9}"/>
                </a:ext>
              </a:extLst>
            </p:cNvPr>
            <p:cNvSpPr/>
            <p:nvPr/>
          </p:nvSpPr>
          <p:spPr>
            <a:xfrm>
              <a:off x="1011212" y="2804286"/>
              <a:ext cx="1782574" cy="334181"/>
            </a:xfrm>
            <a:prstGeom prst="rect">
              <a:avLst/>
            </a:prstGeom>
          </p:spPr>
          <p:txBody>
            <a:bodyPr wrap="square" anchor="b">
              <a:spAutoFit/>
            </a:bodyPr>
            <a:lstStyle/>
            <a:p>
              <a:pPr fontAlgn="t"/>
              <a:endParaRPr lang="es-CO" sz="1600" dirty="0">
                <a:solidFill>
                  <a:schemeClr val="bg1"/>
                </a:solidFill>
                <a:latin typeface="Calibri" panose="020F0502020204030204" pitchFamily="34" charset="0"/>
              </a:endParaRPr>
            </a:p>
          </p:txBody>
        </p:sp>
        <p:cxnSp>
          <p:nvCxnSpPr>
            <p:cNvPr id="17" name="Conector recto 16">
              <a:extLst>
                <a:ext uri="{FF2B5EF4-FFF2-40B4-BE49-F238E27FC236}">
                  <a16:creationId xmlns:a16="http://schemas.microsoft.com/office/drawing/2014/main" id="{8ECE225F-BAFC-F967-A641-438D79B1DFA5}"/>
                </a:ext>
              </a:extLst>
            </p:cNvPr>
            <p:cNvCxnSpPr>
              <a:cxnSpLocks/>
            </p:cNvCxnSpPr>
            <p:nvPr/>
          </p:nvCxnSpPr>
          <p:spPr>
            <a:xfrm flipH="1" flipV="1">
              <a:off x="965725" y="1987867"/>
              <a:ext cx="9200" cy="2673981"/>
            </a:xfrm>
            <a:prstGeom prst="line">
              <a:avLst/>
            </a:prstGeom>
            <a:ln>
              <a:solidFill>
                <a:srgbClr val="B3EC2A"/>
              </a:solidFill>
              <a:tailEnd type="oval"/>
            </a:ln>
          </p:spPr>
          <p:style>
            <a:lnRef idx="1">
              <a:schemeClr val="accent1"/>
            </a:lnRef>
            <a:fillRef idx="0">
              <a:schemeClr val="accent1"/>
            </a:fillRef>
            <a:effectRef idx="0">
              <a:schemeClr val="accent1"/>
            </a:effectRef>
            <a:fontRef idx="minor">
              <a:schemeClr val="tx1"/>
            </a:fontRef>
          </p:style>
        </p:cxnSp>
      </p:grpSp>
      <p:sp>
        <p:nvSpPr>
          <p:cNvPr id="18" name="Rectángulo 17">
            <a:extLst>
              <a:ext uri="{FF2B5EF4-FFF2-40B4-BE49-F238E27FC236}">
                <a16:creationId xmlns:a16="http://schemas.microsoft.com/office/drawing/2014/main" id="{DDC11DB5-CC79-95C0-3398-04A2908E3E5F}"/>
              </a:ext>
            </a:extLst>
          </p:cNvPr>
          <p:cNvSpPr/>
          <p:nvPr/>
        </p:nvSpPr>
        <p:spPr>
          <a:xfrm>
            <a:off x="470086" y="1220765"/>
            <a:ext cx="2426815" cy="1938992"/>
          </a:xfrm>
          <a:prstGeom prst="rect">
            <a:avLst/>
          </a:prstGeom>
        </p:spPr>
        <p:txBody>
          <a:bodyPr wrap="square">
            <a:spAutoFit/>
          </a:bodyPr>
          <a:lstStyle/>
          <a:p>
            <a:pPr fontAlgn="t"/>
            <a:r>
              <a:rPr lang="es-CO" sz="4000" b="1" dirty="0">
                <a:solidFill>
                  <a:srgbClr val="B3EC2A"/>
                </a:solidFill>
              </a:rPr>
              <a:t>ACUERDO 46 DE 2006</a:t>
            </a:r>
            <a:endParaRPr lang="es-CO" sz="4000" dirty="0">
              <a:solidFill>
                <a:srgbClr val="73FEFF"/>
              </a:solidFill>
              <a:latin typeface="Calibri" panose="020F0502020204030204" pitchFamily="34" charset="0"/>
            </a:endParaRPr>
          </a:p>
        </p:txBody>
      </p:sp>
      <p:grpSp>
        <p:nvGrpSpPr>
          <p:cNvPr id="20" name="Grupo 19">
            <a:extLst>
              <a:ext uri="{FF2B5EF4-FFF2-40B4-BE49-F238E27FC236}">
                <a16:creationId xmlns:a16="http://schemas.microsoft.com/office/drawing/2014/main" id="{32FEDD36-A1A0-3063-5ECF-D5D0C9001757}"/>
              </a:ext>
            </a:extLst>
          </p:cNvPr>
          <p:cNvGrpSpPr/>
          <p:nvPr/>
        </p:nvGrpSpPr>
        <p:grpSpPr>
          <a:xfrm rot="10800000">
            <a:off x="5002140" y="3808954"/>
            <a:ext cx="334267" cy="2645939"/>
            <a:chOff x="518099" y="3921577"/>
            <a:chExt cx="334267" cy="2645939"/>
          </a:xfrm>
        </p:grpSpPr>
        <p:sp>
          <p:nvSpPr>
            <p:cNvPr id="21" name="Elipse 20">
              <a:extLst>
                <a:ext uri="{FF2B5EF4-FFF2-40B4-BE49-F238E27FC236}">
                  <a16:creationId xmlns:a16="http://schemas.microsoft.com/office/drawing/2014/main" id="{A1B2D27D-906A-0F2F-CDC9-1C2126A27955}"/>
                </a:ext>
              </a:extLst>
            </p:cNvPr>
            <p:cNvSpPr/>
            <p:nvPr/>
          </p:nvSpPr>
          <p:spPr>
            <a:xfrm>
              <a:off x="518099" y="3921577"/>
              <a:ext cx="334267" cy="33426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22" name="Conector recto 21">
              <a:extLst>
                <a:ext uri="{FF2B5EF4-FFF2-40B4-BE49-F238E27FC236}">
                  <a16:creationId xmlns:a16="http://schemas.microsoft.com/office/drawing/2014/main" id="{D6789E70-1349-82C0-9194-176CC2EDE7FA}"/>
                </a:ext>
              </a:extLst>
            </p:cNvPr>
            <p:cNvCxnSpPr>
              <a:cxnSpLocks/>
              <a:stCxn id="21" idx="0"/>
            </p:cNvCxnSpPr>
            <p:nvPr/>
          </p:nvCxnSpPr>
          <p:spPr>
            <a:xfrm flipH="1">
              <a:off x="685232" y="3921577"/>
              <a:ext cx="1" cy="2645939"/>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2365206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wipe(up)">
                                      <p:cBhvr>
                                        <p:cTn id="12" dur="500"/>
                                        <p:tgtEl>
                                          <p:spTgt spid="54"/>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500"/>
                                        <p:tgtEl>
                                          <p:spTgt spid="55"/>
                                        </p:tgtEl>
                                        <p:attrNameLst>
                                          <p:attrName>ppt_y</p:attrName>
                                        </p:attrNameLst>
                                      </p:cBhvr>
                                      <p:tavLst>
                                        <p:tav tm="0">
                                          <p:val>
                                            <p:strVal val="#ppt_y+#ppt_h*1.125000"/>
                                          </p:val>
                                        </p:tav>
                                        <p:tav tm="100000">
                                          <p:val>
                                            <p:strVal val="#ppt_y"/>
                                          </p:val>
                                        </p:tav>
                                      </p:tavLst>
                                    </p:anim>
                                    <p:animEffect transition="in" filter="wipe(up)">
                                      <p:cBhvr>
                                        <p:cTn id="29" dur="500"/>
                                        <p:tgtEl>
                                          <p:spTgt spid="55"/>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ppt_y</p:attrName>
                                        </p:attrNameLst>
                                      </p:cBhvr>
                                      <p:tavLst>
                                        <p:tav tm="0">
                                          <p:val>
                                            <p:strVal val="#ppt_y-#ppt_h*1.125000"/>
                                          </p:val>
                                        </p:tav>
                                        <p:tav tm="100000">
                                          <p:val>
                                            <p:strVal val="#ppt_y"/>
                                          </p:val>
                                        </p:tav>
                                      </p:tavLst>
                                    </p:anim>
                                    <p:animEffect transition="in" filter="wipe(down)">
                                      <p:cBhvr>
                                        <p:cTn id="33" dur="500"/>
                                        <p:tgtEl>
                                          <p:spTgt spid="23"/>
                                        </p:tgtEl>
                                      </p:cBhvr>
                                    </p:animEffect>
                                  </p:childTnLst>
                                </p:cTn>
                              </p:par>
                            </p:childTnLst>
                          </p:cTn>
                        </p:par>
                        <p:par>
                          <p:cTn id="34" fill="hold">
                            <p:stCondLst>
                              <p:cond delay="500"/>
                            </p:stCondLst>
                            <p:childTnLst>
                              <p:par>
                                <p:cTn id="35" presetID="22" presetClass="entr" presetSubtype="1"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up)">
                                      <p:cBhvr>
                                        <p:cTn id="37" dur="500"/>
                                        <p:tgtEl>
                                          <p:spTgt spid="3"/>
                                        </p:tgtEl>
                                      </p:cBhvr>
                                    </p:animEffect>
                                  </p:childTnLst>
                                </p:cTn>
                              </p:par>
                            </p:childTnLst>
                          </p:cTn>
                        </p:par>
                        <p:par>
                          <p:cTn id="38" fill="hold">
                            <p:stCondLst>
                              <p:cond delay="1000"/>
                            </p:stCondLst>
                            <p:childTnLst>
                              <p:par>
                                <p:cTn id="39" presetID="22" presetClass="entr" presetSubtype="1" fill="hold" nodeType="after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wipe(up)">
                                      <p:cBhvr>
                                        <p:cTn id="41" dur="500"/>
                                        <p:tgtEl>
                                          <p:spTgt spid="64"/>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wipe(left)">
                                      <p:cBhvr>
                                        <p:cTn id="45" dur="500"/>
                                        <p:tgtEl>
                                          <p:spTgt spid="67"/>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p:tgtEl>
                                          <p:spTgt spid="11"/>
                                        </p:tgtEl>
                                        <p:attrNameLst>
                                          <p:attrName>ppt_y</p:attrName>
                                        </p:attrNameLst>
                                      </p:cBhvr>
                                      <p:tavLst>
                                        <p:tav tm="0">
                                          <p:val>
                                            <p:strVal val="#ppt_y-#ppt_h*1.125000"/>
                                          </p:val>
                                        </p:tav>
                                        <p:tav tm="100000">
                                          <p:val>
                                            <p:strVal val="#ppt_y"/>
                                          </p:val>
                                        </p:tav>
                                      </p:tavLst>
                                    </p:anim>
                                    <p:animEffect transition="in" filter="wipe(down)">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4"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p:tgtEl>
                                          <p:spTgt spid="14"/>
                                        </p:tgtEl>
                                        <p:attrNameLst>
                                          <p:attrName>ppt_y</p:attrName>
                                        </p:attrNameLst>
                                      </p:cBhvr>
                                      <p:tavLst>
                                        <p:tav tm="0">
                                          <p:val>
                                            <p:strVal val="#ppt_y+#ppt_h*1.125000"/>
                                          </p:val>
                                        </p:tav>
                                        <p:tav tm="100000">
                                          <p:val>
                                            <p:strVal val="#ppt_y"/>
                                          </p:val>
                                        </p:tav>
                                      </p:tavLst>
                                    </p:anim>
                                    <p:animEffect transition="in" filter="wipe(up)">
                                      <p:cBhvr>
                                        <p:cTn id="55" dur="500"/>
                                        <p:tgtEl>
                                          <p:spTgt spid="14"/>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p:tgtEl>
                                          <p:spTgt spid="18"/>
                                        </p:tgtEl>
                                        <p:attrNameLst>
                                          <p:attrName>ppt_y</p:attrName>
                                        </p:attrNameLst>
                                      </p:cBhvr>
                                      <p:tavLst>
                                        <p:tav tm="0">
                                          <p:val>
                                            <p:strVal val="#ppt_y-#ppt_h*1.125000"/>
                                          </p:val>
                                        </p:tav>
                                        <p:tav tm="100000">
                                          <p:val>
                                            <p:strVal val="#ppt_y"/>
                                          </p:val>
                                        </p:tav>
                                      </p:tavLst>
                                    </p:anim>
                                    <p:animEffect transition="in" filter="wipe(down)">
                                      <p:cBhvr>
                                        <p:cTn id="59" dur="500"/>
                                        <p:tgtEl>
                                          <p:spTgt spid="18"/>
                                        </p:tgtEl>
                                      </p:cBhvr>
                                    </p:animEffect>
                                  </p:childTnLst>
                                </p:cTn>
                              </p:par>
                            </p:childTnLst>
                          </p:cTn>
                        </p:par>
                        <p:par>
                          <p:cTn id="60" fill="hold">
                            <p:stCondLst>
                              <p:cond delay="500"/>
                            </p:stCondLst>
                            <p:childTnLst>
                              <p:par>
                                <p:cTn id="61" presetID="22" presetClass="entr" presetSubtype="1"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23" grpId="0"/>
      <p:bldP spid="67" grpId="0"/>
      <p:bldP spid="11"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C715E131-BD8E-E540-8ED3-58CE1B7CF96F}"/>
              </a:ext>
            </a:extLst>
          </p:cNvPr>
          <p:cNvCxnSpPr>
            <a:cxnSpLocks/>
          </p:cNvCxnSpPr>
          <p:nvPr/>
        </p:nvCxnSpPr>
        <p:spPr>
          <a:xfrm>
            <a:off x="-6088" y="3881387"/>
            <a:ext cx="12167284" cy="36939"/>
          </a:xfrm>
          <a:prstGeom prst="line">
            <a:avLst/>
          </a:prstGeom>
          <a:ln w="6350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54" name="Grupo 53">
            <a:extLst>
              <a:ext uri="{FF2B5EF4-FFF2-40B4-BE49-F238E27FC236}">
                <a16:creationId xmlns:a16="http://schemas.microsoft.com/office/drawing/2014/main" id="{4316DFD0-7F84-444D-8D9A-7220BAB44C81}"/>
              </a:ext>
            </a:extLst>
          </p:cNvPr>
          <p:cNvGrpSpPr/>
          <p:nvPr/>
        </p:nvGrpSpPr>
        <p:grpSpPr>
          <a:xfrm>
            <a:off x="103574" y="3794376"/>
            <a:ext cx="334267" cy="2651830"/>
            <a:chOff x="518099" y="3921577"/>
            <a:chExt cx="334267" cy="2651830"/>
          </a:xfrm>
        </p:grpSpPr>
        <p:sp>
          <p:nvSpPr>
            <p:cNvPr id="8" name="Elipse 7">
              <a:extLst>
                <a:ext uri="{FF2B5EF4-FFF2-40B4-BE49-F238E27FC236}">
                  <a16:creationId xmlns:a16="http://schemas.microsoft.com/office/drawing/2014/main" id="{A9C901AD-A06C-0448-BC7B-EDDCE5D19D45}"/>
                </a:ext>
              </a:extLst>
            </p:cNvPr>
            <p:cNvSpPr/>
            <p:nvPr/>
          </p:nvSpPr>
          <p:spPr>
            <a:xfrm>
              <a:off x="518099" y="3921577"/>
              <a:ext cx="334267" cy="33426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12" name="Conector recto 11">
              <a:extLst>
                <a:ext uri="{FF2B5EF4-FFF2-40B4-BE49-F238E27FC236}">
                  <a16:creationId xmlns:a16="http://schemas.microsoft.com/office/drawing/2014/main" id="{44065515-0775-7945-A23F-653D2D725F85}"/>
                </a:ext>
              </a:extLst>
            </p:cNvPr>
            <p:cNvCxnSpPr>
              <a:cxnSpLocks/>
              <a:stCxn id="8" idx="0"/>
            </p:cNvCxnSpPr>
            <p:nvPr/>
          </p:nvCxnSpPr>
          <p:spPr>
            <a:xfrm>
              <a:off x="685233" y="3921577"/>
              <a:ext cx="7859" cy="2651830"/>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grpSp>
      <p:sp>
        <p:nvSpPr>
          <p:cNvPr id="23" name="Rectángulo 22">
            <a:extLst>
              <a:ext uri="{FF2B5EF4-FFF2-40B4-BE49-F238E27FC236}">
                <a16:creationId xmlns:a16="http://schemas.microsoft.com/office/drawing/2014/main" id="{AE85E932-BC89-8E4D-9832-17E4FAFF7A27}"/>
              </a:ext>
            </a:extLst>
          </p:cNvPr>
          <p:cNvSpPr/>
          <p:nvPr/>
        </p:nvSpPr>
        <p:spPr>
          <a:xfrm>
            <a:off x="400783" y="948669"/>
            <a:ext cx="2426190" cy="707886"/>
          </a:xfrm>
          <a:prstGeom prst="rect">
            <a:avLst/>
          </a:prstGeom>
        </p:spPr>
        <p:txBody>
          <a:bodyPr wrap="square">
            <a:spAutoFit/>
          </a:bodyPr>
          <a:lstStyle/>
          <a:p>
            <a:pPr fontAlgn="t"/>
            <a:r>
              <a:rPr lang="es-CO" sz="4000" b="1" dirty="0">
                <a:solidFill>
                  <a:srgbClr val="B3EC2A"/>
                </a:solidFill>
              </a:rPr>
              <a:t>2013-2016</a:t>
            </a:r>
            <a:endParaRPr lang="es-CO" sz="4000" dirty="0">
              <a:solidFill>
                <a:srgbClr val="73FEFF"/>
              </a:solidFill>
              <a:latin typeface="Calibri" panose="020F0502020204030204" pitchFamily="34" charset="0"/>
            </a:endParaRPr>
          </a:p>
        </p:txBody>
      </p:sp>
      <p:grpSp>
        <p:nvGrpSpPr>
          <p:cNvPr id="55" name="Grupo 54">
            <a:extLst>
              <a:ext uri="{FF2B5EF4-FFF2-40B4-BE49-F238E27FC236}">
                <a16:creationId xmlns:a16="http://schemas.microsoft.com/office/drawing/2014/main" id="{B8525256-4B7C-2E49-9662-FE1B073211FA}"/>
              </a:ext>
            </a:extLst>
          </p:cNvPr>
          <p:cNvGrpSpPr/>
          <p:nvPr/>
        </p:nvGrpSpPr>
        <p:grpSpPr>
          <a:xfrm>
            <a:off x="3209866" y="758086"/>
            <a:ext cx="6632398" cy="3046988"/>
            <a:chOff x="965725" y="1724402"/>
            <a:chExt cx="6241467" cy="3007628"/>
          </a:xfrm>
        </p:grpSpPr>
        <p:sp>
          <p:nvSpPr>
            <p:cNvPr id="24" name="Rectángulo 23">
              <a:extLst>
                <a:ext uri="{FF2B5EF4-FFF2-40B4-BE49-F238E27FC236}">
                  <a16:creationId xmlns:a16="http://schemas.microsoft.com/office/drawing/2014/main" id="{678F31D8-4E5D-DD42-9D94-F6A346DE589B}"/>
                </a:ext>
              </a:extLst>
            </p:cNvPr>
            <p:cNvSpPr/>
            <p:nvPr/>
          </p:nvSpPr>
          <p:spPr>
            <a:xfrm>
              <a:off x="3098874" y="1724402"/>
              <a:ext cx="4108318" cy="3007628"/>
            </a:xfrm>
            <a:prstGeom prst="rect">
              <a:avLst/>
            </a:prstGeom>
          </p:spPr>
          <p:txBody>
            <a:bodyPr wrap="square" anchor="b">
              <a:spAutoFit/>
            </a:bodyPr>
            <a:lstStyle/>
            <a:p>
              <a:pPr fontAlgn="t"/>
              <a:r>
                <a:rPr lang="es-ES" sz="1600" b="0" i="0" dirty="0">
                  <a:solidFill>
                    <a:schemeClr val="bg1"/>
                  </a:solidFill>
                  <a:effectLst/>
                  <a:latin typeface="Arial" panose="020B0604020202020204" pitchFamily="34" charset="0"/>
                </a:rPr>
                <a:t>SE INICIA LA CONSTRUCCIÓN DE LA PRIMERA ETAPA. COSTADO OCCIDENTAL, QUE INCLUÍA EN EL DISEÑO 185 KMS DE CARRIL PARA VIÁS A NIVEL Y 82 SOTERRADAS. 22 CUBIERTAS.</a:t>
              </a:r>
            </a:p>
            <a:p>
              <a:pPr fontAlgn="t"/>
              <a:r>
                <a:rPr lang="es-ES" sz="1600" dirty="0">
                  <a:solidFill>
                    <a:schemeClr val="bg1"/>
                  </a:solidFill>
                  <a:latin typeface="Arial" panose="020B0604020202020204" pitchFamily="34" charset="0"/>
                </a:rPr>
                <a:t>SE CONSTRUIRÍAN </a:t>
              </a:r>
              <a:r>
                <a:rPr lang="es-ES" sz="1600" b="0" i="0" dirty="0">
                  <a:solidFill>
                    <a:schemeClr val="bg1"/>
                  </a:solidFill>
                  <a:effectLst/>
                  <a:latin typeface="Arial" panose="020B0604020202020204" pitchFamily="34" charset="0"/>
                </a:rPr>
                <a:t> 32 KM DE CICLORRUTAS, 180 HECTÁREAS PARA CONEXIÓN DE CERROS TUTELARES Y LA SIEMBRA DE 100 MIL ÁRBOLES.</a:t>
              </a:r>
              <a:r>
                <a:rPr lang="es-ES" sz="1600" b="0" i="0" baseline="30000" dirty="0">
                  <a:solidFill>
                    <a:schemeClr val="bg1"/>
                  </a:solidFill>
                  <a:effectLst/>
                  <a:latin typeface="Arial" panose="020B0604020202020204" pitchFamily="34" charset="0"/>
                </a:rPr>
                <a:t> </a:t>
              </a:r>
              <a:r>
                <a:rPr lang="es-ES" sz="1600" b="0" i="0" dirty="0">
                  <a:solidFill>
                    <a:schemeClr val="bg1"/>
                  </a:solidFill>
                  <a:effectLst/>
                  <a:latin typeface="Arial" panose="020B0604020202020204" pitchFamily="34" charset="0"/>
                </a:rPr>
                <a:t>El Colombiano (julio 2 de 2015) 100 mil árboles en el Vallé de Aburrá</a:t>
              </a:r>
              <a:endParaRPr lang="es-CO" sz="1600" dirty="0">
                <a:solidFill>
                  <a:schemeClr val="bg1"/>
                </a:solidFill>
                <a:latin typeface="Calibri" panose="020F0502020204030204" pitchFamily="34" charset="0"/>
              </a:endParaRPr>
            </a:p>
          </p:txBody>
        </p:sp>
        <p:cxnSp>
          <p:nvCxnSpPr>
            <p:cNvPr id="41" name="Conector recto 40">
              <a:extLst>
                <a:ext uri="{FF2B5EF4-FFF2-40B4-BE49-F238E27FC236}">
                  <a16:creationId xmlns:a16="http://schemas.microsoft.com/office/drawing/2014/main" id="{E2ECB224-9B67-E546-AAE6-84E664840AEF}"/>
                </a:ext>
              </a:extLst>
            </p:cNvPr>
            <p:cNvCxnSpPr>
              <a:cxnSpLocks/>
            </p:cNvCxnSpPr>
            <p:nvPr/>
          </p:nvCxnSpPr>
          <p:spPr>
            <a:xfrm flipH="1" flipV="1">
              <a:off x="965725" y="1987867"/>
              <a:ext cx="9200" cy="2673981"/>
            </a:xfrm>
            <a:prstGeom prst="line">
              <a:avLst/>
            </a:prstGeom>
            <a:ln>
              <a:solidFill>
                <a:srgbClr val="B3EC2A"/>
              </a:solidFill>
              <a:tailEnd type="oval"/>
            </a:ln>
          </p:spPr>
          <p:style>
            <a:lnRef idx="1">
              <a:schemeClr val="accent1"/>
            </a:lnRef>
            <a:fillRef idx="0">
              <a:schemeClr val="accent1"/>
            </a:fillRef>
            <a:effectRef idx="0">
              <a:schemeClr val="accent1"/>
            </a:effectRef>
            <a:fontRef idx="minor">
              <a:schemeClr val="tx1"/>
            </a:fontRef>
          </p:style>
        </p:cxnSp>
      </p:grpSp>
      <p:sp>
        <p:nvSpPr>
          <p:cNvPr id="40" name="CuadroTexto 39">
            <a:extLst>
              <a:ext uri="{FF2B5EF4-FFF2-40B4-BE49-F238E27FC236}">
                <a16:creationId xmlns:a16="http://schemas.microsoft.com/office/drawing/2014/main" id="{A3C2590D-C734-D10A-1683-4D9D5D3DD959}"/>
              </a:ext>
            </a:extLst>
          </p:cNvPr>
          <p:cNvSpPr txBox="1"/>
          <p:nvPr/>
        </p:nvSpPr>
        <p:spPr>
          <a:xfrm>
            <a:off x="560215" y="1640224"/>
            <a:ext cx="2690915" cy="923330"/>
          </a:xfrm>
          <a:prstGeom prst="rect">
            <a:avLst/>
          </a:prstGeom>
          <a:noFill/>
        </p:spPr>
        <p:txBody>
          <a:bodyPr wrap="square">
            <a:spAutoFit/>
          </a:bodyPr>
          <a:lstStyle/>
          <a:p>
            <a:pPr fontAlgn="t"/>
            <a:r>
              <a:rPr lang="es-CO" sz="1800" dirty="0">
                <a:solidFill>
                  <a:schemeClr val="bg1"/>
                </a:solidFill>
                <a:latin typeface="Calibri" panose="020F0502020204030204" pitchFamily="34" charset="0"/>
              </a:rPr>
              <a:t>TIEMPO EN EL QUE SE DESARROLLO LA PRIMERA ETAPA DEL PROYECTO. </a:t>
            </a:r>
          </a:p>
        </p:txBody>
      </p:sp>
      <p:grpSp>
        <p:nvGrpSpPr>
          <p:cNvPr id="64" name="Grupo 63">
            <a:extLst>
              <a:ext uri="{FF2B5EF4-FFF2-40B4-BE49-F238E27FC236}">
                <a16:creationId xmlns:a16="http://schemas.microsoft.com/office/drawing/2014/main" id="{FD3C09E8-04F0-61B3-A4CB-8B64B0457F0F}"/>
              </a:ext>
            </a:extLst>
          </p:cNvPr>
          <p:cNvGrpSpPr/>
          <p:nvPr/>
        </p:nvGrpSpPr>
        <p:grpSpPr>
          <a:xfrm>
            <a:off x="8513603" y="3864196"/>
            <a:ext cx="334267" cy="2645939"/>
            <a:chOff x="518099" y="3921577"/>
            <a:chExt cx="334267" cy="2645939"/>
          </a:xfrm>
        </p:grpSpPr>
        <p:sp>
          <p:nvSpPr>
            <p:cNvPr id="65" name="Elipse 64">
              <a:extLst>
                <a:ext uri="{FF2B5EF4-FFF2-40B4-BE49-F238E27FC236}">
                  <a16:creationId xmlns:a16="http://schemas.microsoft.com/office/drawing/2014/main" id="{C3F874C3-5BF5-8384-0A7F-9BAB8F1F8F0C}"/>
                </a:ext>
              </a:extLst>
            </p:cNvPr>
            <p:cNvSpPr/>
            <p:nvPr/>
          </p:nvSpPr>
          <p:spPr>
            <a:xfrm>
              <a:off x="518099" y="3921577"/>
              <a:ext cx="334267" cy="33426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66" name="Conector recto 65">
              <a:extLst>
                <a:ext uri="{FF2B5EF4-FFF2-40B4-BE49-F238E27FC236}">
                  <a16:creationId xmlns:a16="http://schemas.microsoft.com/office/drawing/2014/main" id="{C9E1CFA1-2A07-A198-554E-D9409DC5F10F}"/>
                </a:ext>
              </a:extLst>
            </p:cNvPr>
            <p:cNvCxnSpPr>
              <a:cxnSpLocks/>
              <a:stCxn id="65" idx="0"/>
            </p:cNvCxnSpPr>
            <p:nvPr/>
          </p:nvCxnSpPr>
          <p:spPr>
            <a:xfrm flipH="1">
              <a:off x="685232" y="3921577"/>
              <a:ext cx="1" cy="2645939"/>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grpSp>
      <p:sp>
        <p:nvSpPr>
          <p:cNvPr id="67" name="CuadroTexto 66">
            <a:extLst>
              <a:ext uri="{FF2B5EF4-FFF2-40B4-BE49-F238E27FC236}">
                <a16:creationId xmlns:a16="http://schemas.microsoft.com/office/drawing/2014/main" id="{61DFFFDB-0E5F-6A5F-1610-32E7D8B45A95}"/>
              </a:ext>
            </a:extLst>
          </p:cNvPr>
          <p:cNvSpPr txBox="1"/>
          <p:nvPr/>
        </p:nvSpPr>
        <p:spPr>
          <a:xfrm>
            <a:off x="2020239" y="133164"/>
            <a:ext cx="9333856" cy="646331"/>
          </a:xfrm>
          <a:prstGeom prst="rect">
            <a:avLst/>
          </a:prstGeom>
          <a:noFill/>
        </p:spPr>
        <p:txBody>
          <a:bodyPr wrap="square" rtlCol="0">
            <a:spAutoFit/>
          </a:bodyPr>
          <a:lstStyle/>
          <a:p>
            <a:pPr algn="ctr"/>
            <a:r>
              <a:rPr lang="es-ES" sz="3600" b="1" dirty="0">
                <a:solidFill>
                  <a:srgbClr val="B3EC2A"/>
                </a:solidFill>
              </a:rPr>
              <a:t>LINEA DE TIEMPO PROYECTO PARQUES DEL RÍO </a:t>
            </a:r>
            <a:endParaRPr lang="es-CO" sz="3600" b="1" dirty="0">
              <a:solidFill>
                <a:srgbClr val="B3EC2A"/>
              </a:solidFill>
            </a:endParaRPr>
          </a:p>
        </p:txBody>
      </p:sp>
      <p:sp>
        <p:nvSpPr>
          <p:cNvPr id="10" name="CuadroTexto 9">
            <a:extLst>
              <a:ext uri="{FF2B5EF4-FFF2-40B4-BE49-F238E27FC236}">
                <a16:creationId xmlns:a16="http://schemas.microsoft.com/office/drawing/2014/main" id="{31C681CB-FB70-E204-4FEB-9B0834B0FCCC}"/>
              </a:ext>
            </a:extLst>
          </p:cNvPr>
          <p:cNvSpPr txBox="1"/>
          <p:nvPr/>
        </p:nvSpPr>
        <p:spPr>
          <a:xfrm>
            <a:off x="1419626" y="4111980"/>
            <a:ext cx="2870883" cy="2246769"/>
          </a:xfrm>
          <a:prstGeom prst="rect">
            <a:avLst/>
          </a:prstGeom>
          <a:noFill/>
        </p:spPr>
        <p:txBody>
          <a:bodyPr wrap="square">
            <a:spAutoFit/>
          </a:bodyPr>
          <a:lstStyle/>
          <a:p>
            <a:pPr fontAlgn="t"/>
            <a:r>
              <a:rPr lang="es-CO" sz="2000" dirty="0">
                <a:solidFill>
                  <a:schemeClr val="bg1"/>
                </a:solidFill>
                <a:latin typeface="Calibri" panose="020F0502020204030204" pitchFamily="34" charset="0"/>
              </a:rPr>
              <a:t>LA ETAPA 1B DEBIA ENTREGARSE EN 25 MESES Y SE DEMORÓ 39 . FUE NECESARIO TRASLADAR REDES DE ACUEDUCTO Y ALCANTARILLADO.</a:t>
            </a:r>
          </a:p>
        </p:txBody>
      </p:sp>
      <p:grpSp>
        <p:nvGrpSpPr>
          <p:cNvPr id="14" name="Grupo 13">
            <a:extLst>
              <a:ext uri="{FF2B5EF4-FFF2-40B4-BE49-F238E27FC236}">
                <a16:creationId xmlns:a16="http://schemas.microsoft.com/office/drawing/2014/main" id="{FC972389-520D-47F0-0163-E73D949660FA}"/>
              </a:ext>
            </a:extLst>
          </p:cNvPr>
          <p:cNvGrpSpPr/>
          <p:nvPr/>
        </p:nvGrpSpPr>
        <p:grpSpPr>
          <a:xfrm>
            <a:off x="9823710" y="1236785"/>
            <a:ext cx="3468679" cy="2708975"/>
            <a:chOff x="965725" y="1987867"/>
            <a:chExt cx="1828061" cy="2673981"/>
          </a:xfrm>
        </p:grpSpPr>
        <p:sp>
          <p:nvSpPr>
            <p:cNvPr id="15" name="Rectángulo 14">
              <a:extLst>
                <a:ext uri="{FF2B5EF4-FFF2-40B4-BE49-F238E27FC236}">
                  <a16:creationId xmlns:a16="http://schemas.microsoft.com/office/drawing/2014/main" id="{1BD63B80-F67B-FE16-9702-3964BBB334B9}"/>
                </a:ext>
              </a:extLst>
            </p:cNvPr>
            <p:cNvSpPr/>
            <p:nvPr/>
          </p:nvSpPr>
          <p:spPr>
            <a:xfrm>
              <a:off x="1011212" y="2804286"/>
              <a:ext cx="1782574" cy="334181"/>
            </a:xfrm>
            <a:prstGeom prst="rect">
              <a:avLst/>
            </a:prstGeom>
          </p:spPr>
          <p:txBody>
            <a:bodyPr wrap="square" anchor="b">
              <a:spAutoFit/>
            </a:bodyPr>
            <a:lstStyle/>
            <a:p>
              <a:pPr fontAlgn="t"/>
              <a:endParaRPr lang="es-CO" sz="1600" dirty="0">
                <a:solidFill>
                  <a:schemeClr val="bg1"/>
                </a:solidFill>
                <a:latin typeface="Calibri" panose="020F0502020204030204" pitchFamily="34" charset="0"/>
              </a:endParaRPr>
            </a:p>
          </p:txBody>
        </p:sp>
        <p:cxnSp>
          <p:nvCxnSpPr>
            <p:cNvPr id="17" name="Conector recto 16">
              <a:extLst>
                <a:ext uri="{FF2B5EF4-FFF2-40B4-BE49-F238E27FC236}">
                  <a16:creationId xmlns:a16="http://schemas.microsoft.com/office/drawing/2014/main" id="{8ECE225F-BAFC-F967-A641-438D79B1DFA5}"/>
                </a:ext>
              </a:extLst>
            </p:cNvPr>
            <p:cNvCxnSpPr>
              <a:cxnSpLocks/>
            </p:cNvCxnSpPr>
            <p:nvPr/>
          </p:nvCxnSpPr>
          <p:spPr>
            <a:xfrm flipH="1" flipV="1">
              <a:off x="965725" y="1987867"/>
              <a:ext cx="9200" cy="2673981"/>
            </a:xfrm>
            <a:prstGeom prst="line">
              <a:avLst/>
            </a:prstGeom>
            <a:ln>
              <a:solidFill>
                <a:srgbClr val="B3EC2A"/>
              </a:solidFill>
              <a:tailEnd type="oval"/>
            </a:ln>
          </p:spPr>
          <p:style>
            <a:lnRef idx="1">
              <a:schemeClr val="accent1"/>
            </a:lnRef>
            <a:fillRef idx="0">
              <a:schemeClr val="accent1"/>
            </a:fillRef>
            <a:effectRef idx="0">
              <a:schemeClr val="accent1"/>
            </a:effectRef>
            <a:fontRef idx="minor">
              <a:schemeClr val="tx1"/>
            </a:fontRef>
          </p:style>
        </p:cxnSp>
      </p:grpSp>
      <p:sp>
        <p:nvSpPr>
          <p:cNvPr id="18" name="Rectángulo 17">
            <a:extLst>
              <a:ext uri="{FF2B5EF4-FFF2-40B4-BE49-F238E27FC236}">
                <a16:creationId xmlns:a16="http://schemas.microsoft.com/office/drawing/2014/main" id="{DDC11DB5-CC79-95C0-3398-04A2908E3E5F}"/>
              </a:ext>
            </a:extLst>
          </p:cNvPr>
          <p:cNvSpPr/>
          <p:nvPr/>
        </p:nvSpPr>
        <p:spPr>
          <a:xfrm>
            <a:off x="3377899" y="958141"/>
            <a:ext cx="2426815" cy="1323439"/>
          </a:xfrm>
          <a:prstGeom prst="rect">
            <a:avLst/>
          </a:prstGeom>
        </p:spPr>
        <p:txBody>
          <a:bodyPr wrap="square">
            <a:spAutoFit/>
          </a:bodyPr>
          <a:lstStyle/>
          <a:p>
            <a:pPr fontAlgn="t"/>
            <a:r>
              <a:rPr lang="es-CO" sz="4000" b="1" dirty="0">
                <a:solidFill>
                  <a:srgbClr val="B3EC2A"/>
                </a:solidFill>
              </a:rPr>
              <a:t>FEBRERO DE 2015</a:t>
            </a:r>
            <a:endParaRPr lang="es-CO" sz="4000" dirty="0">
              <a:solidFill>
                <a:srgbClr val="73FEFF"/>
              </a:solidFill>
              <a:latin typeface="Calibri" panose="020F0502020204030204" pitchFamily="34" charset="0"/>
            </a:endParaRPr>
          </a:p>
        </p:txBody>
      </p:sp>
      <p:grpSp>
        <p:nvGrpSpPr>
          <p:cNvPr id="20" name="Grupo 19">
            <a:extLst>
              <a:ext uri="{FF2B5EF4-FFF2-40B4-BE49-F238E27FC236}">
                <a16:creationId xmlns:a16="http://schemas.microsoft.com/office/drawing/2014/main" id="{32FEDD36-A1A0-3063-5ECF-D5D0C9001757}"/>
              </a:ext>
            </a:extLst>
          </p:cNvPr>
          <p:cNvGrpSpPr/>
          <p:nvPr/>
        </p:nvGrpSpPr>
        <p:grpSpPr>
          <a:xfrm rot="10800000">
            <a:off x="4117466" y="3785170"/>
            <a:ext cx="361633" cy="2982976"/>
            <a:chOff x="518099" y="3921577"/>
            <a:chExt cx="334267" cy="2645939"/>
          </a:xfrm>
        </p:grpSpPr>
        <p:sp>
          <p:nvSpPr>
            <p:cNvPr id="21" name="Elipse 20">
              <a:extLst>
                <a:ext uri="{FF2B5EF4-FFF2-40B4-BE49-F238E27FC236}">
                  <a16:creationId xmlns:a16="http://schemas.microsoft.com/office/drawing/2014/main" id="{A1B2D27D-906A-0F2F-CDC9-1C2126A27955}"/>
                </a:ext>
              </a:extLst>
            </p:cNvPr>
            <p:cNvSpPr/>
            <p:nvPr/>
          </p:nvSpPr>
          <p:spPr>
            <a:xfrm>
              <a:off x="518099" y="3921577"/>
              <a:ext cx="334267" cy="33426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22" name="Conector recto 21">
              <a:extLst>
                <a:ext uri="{FF2B5EF4-FFF2-40B4-BE49-F238E27FC236}">
                  <a16:creationId xmlns:a16="http://schemas.microsoft.com/office/drawing/2014/main" id="{D6789E70-1349-82C0-9194-176CC2EDE7FA}"/>
                </a:ext>
              </a:extLst>
            </p:cNvPr>
            <p:cNvCxnSpPr>
              <a:cxnSpLocks/>
              <a:stCxn id="21" idx="0"/>
            </p:cNvCxnSpPr>
            <p:nvPr/>
          </p:nvCxnSpPr>
          <p:spPr>
            <a:xfrm flipH="1">
              <a:off x="685232" y="3921577"/>
              <a:ext cx="1" cy="2645939"/>
            </a:xfrm>
            <a:prstGeom prst="line">
              <a:avLst/>
            </a:prstGeom>
            <a:ln>
              <a:solidFill>
                <a:schemeClr val="bg1"/>
              </a:solidFill>
              <a:tailEnd type="oval"/>
            </a:ln>
          </p:spPr>
          <p:style>
            <a:lnRef idx="1">
              <a:schemeClr val="accent1"/>
            </a:lnRef>
            <a:fillRef idx="0">
              <a:schemeClr val="accent1"/>
            </a:fillRef>
            <a:effectRef idx="0">
              <a:schemeClr val="accent1"/>
            </a:effectRef>
            <a:fontRef idx="minor">
              <a:schemeClr val="tx1"/>
            </a:fontRef>
          </p:style>
        </p:cxnSp>
      </p:grpSp>
      <p:sp>
        <p:nvSpPr>
          <p:cNvPr id="13" name="CuadroTexto 12">
            <a:extLst>
              <a:ext uri="{FF2B5EF4-FFF2-40B4-BE49-F238E27FC236}">
                <a16:creationId xmlns:a16="http://schemas.microsoft.com/office/drawing/2014/main" id="{39360469-4A63-B503-A2D2-AC3DCDFEC1A7}"/>
              </a:ext>
            </a:extLst>
          </p:cNvPr>
          <p:cNvSpPr txBox="1"/>
          <p:nvPr/>
        </p:nvSpPr>
        <p:spPr>
          <a:xfrm>
            <a:off x="5693389" y="3999386"/>
            <a:ext cx="3002133" cy="2554545"/>
          </a:xfrm>
          <a:prstGeom prst="rect">
            <a:avLst/>
          </a:prstGeom>
          <a:noFill/>
        </p:spPr>
        <p:txBody>
          <a:bodyPr wrap="square">
            <a:spAutoFit/>
          </a:bodyPr>
          <a:lstStyle/>
          <a:p>
            <a:r>
              <a:rPr lang="es-ES" sz="2000" dirty="0">
                <a:solidFill>
                  <a:schemeClr val="bg1"/>
                </a:solidFill>
                <a:latin typeface="Google Sans"/>
              </a:rPr>
              <a:t>EL</a:t>
            </a:r>
            <a:r>
              <a:rPr lang="es-ES" sz="2000" b="0" i="0" dirty="0">
                <a:solidFill>
                  <a:schemeClr val="bg1"/>
                </a:solidFill>
                <a:effectLst/>
                <a:latin typeface="Google Sans"/>
              </a:rPr>
              <a:t> PROYECTO PARQUES DEL RÍO EN MEDELLÍN SE CONVIERTE EN EL PRIMER REPRESENTANTE COLOMBIANO ENTRE LOS PREMIADOS DEL WORLD ARCHITECTURE FESTIVAL 2018 (WAF18),</a:t>
            </a:r>
            <a:endParaRPr lang="es-CO" sz="2000" dirty="0">
              <a:solidFill>
                <a:schemeClr val="bg1"/>
              </a:solidFill>
            </a:endParaRPr>
          </a:p>
        </p:txBody>
      </p:sp>
      <p:sp>
        <p:nvSpPr>
          <p:cNvPr id="19" name="Rectángulo 18">
            <a:extLst>
              <a:ext uri="{FF2B5EF4-FFF2-40B4-BE49-F238E27FC236}">
                <a16:creationId xmlns:a16="http://schemas.microsoft.com/office/drawing/2014/main" id="{B9B198F7-0711-61EB-2B31-039A68B4F9EA}"/>
              </a:ext>
            </a:extLst>
          </p:cNvPr>
          <p:cNvSpPr/>
          <p:nvPr/>
        </p:nvSpPr>
        <p:spPr>
          <a:xfrm>
            <a:off x="263829" y="4022405"/>
            <a:ext cx="1462522" cy="707886"/>
          </a:xfrm>
          <a:prstGeom prst="rect">
            <a:avLst/>
          </a:prstGeom>
        </p:spPr>
        <p:txBody>
          <a:bodyPr wrap="square">
            <a:spAutoFit/>
          </a:bodyPr>
          <a:lstStyle/>
          <a:p>
            <a:pPr fontAlgn="t"/>
            <a:r>
              <a:rPr lang="es-CO" sz="4000" b="1" dirty="0">
                <a:solidFill>
                  <a:srgbClr val="B3EC2A"/>
                </a:solidFill>
              </a:rPr>
              <a:t>2018</a:t>
            </a:r>
            <a:endParaRPr lang="es-CO" sz="4000" dirty="0">
              <a:solidFill>
                <a:srgbClr val="73FEFF"/>
              </a:solidFill>
              <a:latin typeface="Calibri" panose="020F0502020204030204" pitchFamily="34" charset="0"/>
            </a:endParaRPr>
          </a:p>
        </p:txBody>
      </p:sp>
      <p:sp>
        <p:nvSpPr>
          <p:cNvPr id="25" name="Rectángulo 24">
            <a:extLst>
              <a:ext uri="{FF2B5EF4-FFF2-40B4-BE49-F238E27FC236}">
                <a16:creationId xmlns:a16="http://schemas.microsoft.com/office/drawing/2014/main" id="{B9A203AD-7B03-6E16-6097-0E5BCF5AD4B2}"/>
              </a:ext>
            </a:extLst>
          </p:cNvPr>
          <p:cNvSpPr/>
          <p:nvPr/>
        </p:nvSpPr>
        <p:spPr>
          <a:xfrm>
            <a:off x="4526474" y="3956236"/>
            <a:ext cx="1462522" cy="707886"/>
          </a:xfrm>
          <a:prstGeom prst="rect">
            <a:avLst/>
          </a:prstGeom>
        </p:spPr>
        <p:txBody>
          <a:bodyPr wrap="square">
            <a:spAutoFit/>
          </a:bodyPr>
          <a:lstStyle/>
          <a:p>
            <a:pPr fontAlgn="t"/>
            <a:r>
              <a:rPr lang="es-CO" sz="4000" b="1" dirty="0">
                <a:solidFill>
                  <a:srgbClr val="B3EC2A"/>
                </a:solidFill>
              </a:rPr>
              <a:t>2018</a:t>
            </a:r>
            <a:endParaRPr lang="es-CO" sz="4000" dirty="0">
              <a:solidFill>
                <a:srgbClr val="73FEFF"/>
              </a:solidFill>
              <a:latin typeface="Calibri" panose="020F0502020204030204" pitchFamily="34" charset="0"/>
            </a:endParaRPr>
          </a:p>
        </p:txBody>
      </p:sp>
      <p:sp>
        <p:nvSpPr>
          <p:cNvPr id="26" name="CuadroTexto 25">
            <a:extLst>
              <a:ext uri="{FF2B5EF4-FFF2-40B4-BE49-F238E27FC236}">
                <a16:creationId xmlns:a16="http://schemas.microsoft.com/office/drawing/2014/main" id="{2A07908F-E79C-3498-0954-2733D0A31657}"/>
              </a:ext>
            </a:extLst>
          </p:cNvPr>
          <p:cNvSpPr txBox="1"/>
          <p:nvPr/>
        </p:nvSpPr>
        <p:spPr>
          <a:xfrm>
            <a:off x="9938629" y="1763051"/>
            <a:ext cx="1978766" cy="2031325"/>
          </a:xfrm>
          <a:prstGeom prst="rect">
            <a:avLst/>
          </a:prstGeom>
          <a:noFill/>
        </p:spPr>
        <p:txBody>
          <a:bodyPr wrap="square">
            <a:spAutoFit/>
          </a:bodyPr>
          <a:lstStyle/>
          <a:p>
            <a:pPr fontAlgn="t"/>
            <a:r>
              <a:rPr lang="es-CO" sz="1800" dirty="0">
                <a:solidFill>
                  <a:schemeClr val="bg1"/>
                </a:solidFill>
                <a:latin typeface="Calibri" panose="020F0502020204030204" pitchFamily="34" charset="0"/>
              </a:rPr>
              <a:t>LA ETAPA 1 A FUE ENTREGADA ESTE AÑO, PESE AL RECHAZO DE MUCHAS PERSONAS A ESTA OBRA</a:t>
            </a:r>
          </a:p>
        </p:txBody>
      </p:sp>
      <p:sp>
        <p:nvSpPr>
          <p:cNvPr id="27" name="Rectángulo 26">
            <a:extLst>
              <a:ext uri="{FF2B5EF4-FFF2-40B4-BE49-F238E27FC236}">
                <a16:creationId xmlns:a16="http://schemas.microsoft.com/office/drawing/2014/main" id="{16228536-33A4-C6C1-9593-DDB84F0C5FBD}"/>
              </a:ext>
            </a:extLst>
          </p:cNvPr>
          <p:cNvSpPr/>
          <p:nvPr/>
        </p:nvSpPr>
        <p:spPr>
          <a:xfrm>
            <a:off x="9952580" y="882842"/>
            <a:ext cx="1462522" cy="707886"/>
          </a:xfrm>
          <a:prstGeom prst="rect">
            <a:avLst/>
          </a:prstGeom>
        </p:spPr>
        <p:txBody>
          <a:bodyPr wrap="square">
            <a:spAutoFit/>
          </a:bodyPr>
          <a:lstStyle/>
          <a:p>
            <a:pPr fontAlgn="t"/>
            <a:r>
              <a:rPr lang="es-CO" sz="4000" b="1" dirty="0">
                <a:solidFill>
                  <a:srgbClr val="B3EC2A"/>
                </a:solidFill>
              </a:rPr>
              <a:t>2016</a:t>
            </a:r>
            <a:endParaRPr lang="es-CO" sz="4000" dirty="0">
              <a:solidFill>
                <a:srgbClr val="73FEFF"/>
              </a:solidFill>
              <a:latin typeface="Calibri" panose="020F0502020204030204" pitchFamily="34" charset="0"/>
            </a:endParaRPr>
          </a:p>
        </p:txBody>
      </p:sp>
      <p:sp>
        <p:nvSpPr>
          <p:cNvPr id="28" name="Rectángulo 27">
            <a:extLst>
              <a:ext uri="{FF2B5EF4-FFF2-40B4-BE49-F238E27FC236}">
                <a16:creationId xmlns:a16="http://schemas.microsoft.com/office/drawing/2014/main" id="{6A8950BE-54FD-6F1B-23D4-07214B03CC09}"/>
              </a:ext>
            </a:extLst>
          </p:cNvPr>
          <p:cNvSpPr/>
          <p:nvPr/>
        </p:nvSpPr>
        <p:spPr>
          <a:xfrm>
            <a:off x="8862655" y="3996729"/>
            <a:ext cx="1462522" cy="707886"/>
          </a:xfrm>
          <a:prstGeom prst="rect">
            <a:avLst/>
          </a:prstGeom>
        </p:spPr>
        <p:txBody>
          <a:bodyPr wrap="square">
            <a:spAutoFit/>
          </a:bodyPr>
          <a:lstStyle/>
          <a:p>
            <a:pPr fontAlgn="t"/>
            <a:r>
              <a:rPr lang="es-CO" sz="4000" b="1" dirty="0">
                <a:solidFill>
                  <a:srgbClr val="B3EC2A"/>
                </a:solidFill>
              </a:rPr>
              <a:t>2019</a:t>
            </a:r>
            <a:endParaRPr lang="es-CO" sz="4000" dirty="0">
              <a:solidFill>
                <a:srgbClr val="73FEFF"/>
              </a:solidFill>
              <a:latin typeface="Calibri" panose="020F0502020204030204" pitchFamily="34" charset="0"/>
            </a:endParaRPr>
          </a:p>
        </p:txBody>
      </p:sp>
      <p:sp>
        <p:nvSpPr>
          <p:cNvPr id="29" name="CuadroTexto 28">
            <a:extLst>
              <a:ext uri="{FF2B5EF4-FFF2-40B4-BE49-F238E27FC236}">
                <a16:creationId xmlns:a16="http://schemas.microsoft.com/office/drawing/2014/main" id="{62554605-01F4-99FF-9848-0564EEBDAD64}"/>
              </a:ext>
            </a:extLst>
          </p:cNvPr>
          <p:cNvSpPr txBox="1"/>
          <p:nvPr/>
        </p:nvSpPr>
        <p:spPr>
          <a:xfrm>
            <a:off x="8778835" y="4564123"/>
            <a:ext cx="3382361" cy="2031325"/>
          </a:xfrm>
          <a:prstGeom prst="rect">
            <a:avLst/>
          </a:prstGeom>
          <a:noFill/>
        </p:spPr>
        <p:txBody>
          <a:bodyPr wrap="square">
            <a:spAutoFit/>
          </a:bodyPr>
          <a:lstStyle/>
          <a:p>
            <a:pPr fontAlgn="t"/>
            <a:r>
              <a:rPr lang="es-CO" sz="1800" dirty="0">
                <a:solidFill>
                  <a:schemeClr val="bg1"/>
                </a:solidFill>
                <a:latin typeface="Calibri" panose="020F0502020204030204" pitchFamily="34" charset="0"/>
              </a:rPr>
              <a:t>LA ETAPA 1B SE ENTREGA EN NOVIEMBRE DE ESTE AÑO CON MUCHOS PENDIENTES COMO LAS VIAS QUE CONECTAN A PLAZA MAYOR Y EPM. RAZÓ POR LA CUAL FUE NECESARIO EXTENDER EL CONTRATO AL 2020.</a:t>
            </a:r>
          </a:p>
        </p:txBody>
      </p:sp>
    </p:spTree>
    <p:extLst>
      <p:ext uri="{BB962C8B-B14F-4D97-AF65-F5344CB8AC3E}">
        <p14:creationId xmlns:p14="http://schemas.microsoft.com/office/powerpoint/2010/main" val="409165305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wipe(up)">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p:tgtEl>
                                          <p:spTgt spid="55"/>
                                        </p:tgtEl>
                                        <p:attrNameLst>
                                          <p:attrName>ppt_y</p:attrName>
                                        </p:attrNameLst>
                                      </p:cBhvr>
                                      <p:tavLst>
                                        <p:tav tm="0">
                                          <p:val>
                                            <p:strVal val="#ppt_y+#ppt_h*1.125000"/>
                                          </p:val>
                                        </p:tav>
                                        <p:tav tm="100000">
                                          <p:val>
                                            <p:strVal val="#ppt_y"/>
                                          </p:val>
                                        </p:tav>
                                      </p:tavLst>
                                    </p:anim>
                                    <p:animEffect transition="in" filter="wipe(up)">
                                      <p:cBhvr>
                                        <p:cTn id="18" dur="500"/>
                                        <p:tgtEl>
                                          <p:spTgt spid="55"/>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p:tgtEl>
                                          <p:spTgt spid="23"/>
                                        </p:tgtEl>
                                        <p:attrNameLst>
                                          <p:attrName>ppt_y</p:attrName>
                                        </p:attrNameLst>
                                      </p:cBhvr>
                                      <p:tavLst>
                                        <p:tav tm="0">
                                          <p:val>
                                            <p:strVal val="#ppt_y-#ppt_h*1.125000"/>
                                          </p:val>
                                        </p:tav>
                                        <p:tav tm="100000">
                                          <p:val>
                                            <p:strVal val="#ppt_y"/>
                                          </p:val>
                                        </p:tav>
                                      </p:tavLst>
                                    </p:anim>
                                    <p:animEffect transition="in" filter="wipe(down)">
                                      <p:cBhvr>
                                        <p:cTn id="22" dur="500"/>
                                        <p:tgtEl>
                                          <p:spTgt spid="23"/>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wipe(up)">
                                      <p:cBhvr>
                                        <p:cTn id="26" dur="500"/>
                                        <p:tgtEl>
                                          <p:spTgt spid="64"/>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wipe(left)">
                                      <p:cBhvr>
                                        <p:cTn id="30" dur="500"/>
                                        <p:tgtEl>
                                          <p:spTgt spid="67"/>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p:tgtEl>
                                          <p:spTgt spid="14"/>
                                        </p:tgtEl>
                                        <p:attrNameLst>
                                          <p:attrName>ppt_y</p:attrName>
                                        </p:attrNameLst>
                                      </p:cBhvr>
                                      <p:tavLst>
                                        <p:tav tm="0">
                                          <p:val>
                                            <p:strVal val="#ppt_y+#ppt_h*1.125000"/>
                                          </p:val>
                                        </p:tav>
                                        <p:tav tm="100000">
                                          <p:val>
                                            <p:strVal val="#ppt_y"/>
                                          </p:val>
                                        </p:tav>
                                      </p:tavLst>
                                    </p:anim>
                                    <p:animEffect transition="in" filter="wipe(up)">
                                      <p:cBhvr>
                                        <p:cTn id="36" dur="500"/>
                                        <p:tgtEl>
                                          <p:spTgt spid="14"/>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p:tgtEl>
                                          <p:spTgt spid="18"/>
                                        </p:tgtEl>
                                        <p:attrNameLst>
                                          <p:attrName>ppt_y</p:attrName>
                                        </p:attrNameLst>
                                      </p:cBhvr>
                                      <p:tavLst>
                                        <p:tav tm="0">
                                          <p:val>
                                            <p:strVal val="#ppt_y-#ppt_h*1.125000"/>
                                          </p:val>
                                        </p:tav>
                                        <p:tav tm="100000">
                                          <p:val>
                                            <p:strVal val="#ppt_y"/>
                                          </p:val>
                                        </p:tav>
                                      </p:tavLst>
                                    </p:anim>
                                    <p:animEffect transition="in" filter="wipe(down)">
                                      <p:cBhvr>
                                        <p:cTn id="40" dur="500"/>
                                        <p:tgtEl>
                                          <p:spTgt spid="18"/>
                                        </p:tgtEl>
                                      </p:cBhvr>
                                    </p:animEffect>
                                  </p:childTnLst>
                                </p:cTn>
                              </p:par>
                            </p:childTnLst>
                          </p:cTn>
                        </p:par>
                        <p:par>
                          <p:cTn id="41" fill="hold">
                            <p:stCondLst>
                              <p:cond delay="500"/>
                            </p:stCondLst>
                            <p:childTnLst>
                              <p:par>
                                <p:cTn id="42" presetID="22" presetClass="entr" presetSubtype="1"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up)">
                                      <p:cBhvr>
                                        <p:cTn id="44" dur="500"/>
                                        <p:tgtEl>
                                          <p:spTgt spid="20"/>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ppt_y</p:attrName>
                                        </p:attrNameLst>
                                      </p:cBhvr>
                                      <p:tavLst>
                                        <p:tav tm="0">
                                          <p:val>
                                            <p:strVal val="#ppt_y-#ppt_h*1.125000"/>
                                          </p:val>
                                        </p:tav>
                                        <p:tav tm="100000">
                                          <p:val>
                                            <p:strVal val="#ppt_y"/>
                                          </p:val>
                                        </p:tav>
                                      </p:tavLst>
                                    </p:anim>
                                    <p:animEffect transition="in" filter="wipe(down)">
                                      <p:cBhvr>
                                        <p:cTn id="48" dur="500"/>
                                        <p:tgtEl>
                                          <p:spTgt spid="19"/>
                                        </p:tgtEl>
                                      </p:cBhvr>
                                    </p:animEffect>
                                  </p:childTnLst>
                                </p:cTn>
                              </p:par>
                              <p:par>
                                <p:cTn id="49" presetID="12" presetClass="entr" presetSubtype="1"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p:tgtEl>
                                          <p:spTgt spid="25"/>
                                        </p:tgtEl>
                                        <p:attrNameLst>
                                          <p:attrName>ppt_y</p:attrName>
                                        </p:attrNameLst>
                                      </p:cBhvr>
                                      <p:tavLst>
                                        <p:tav tm="0">
                                          <p:val>
                                            <p:strVal val="#ppt_y-#ppt_h*1.125000"/>
                                          </p:val>
                                        </p:tav>
                                        <p:tav tm="100000">
                                          <p:val>
                                            <p:strVal val="#ppt_y"/>
                                          </p:val>
                                        </p:tav>
                                      </p:tavLst>
                                    </p:anim>
                                    <p:animEffect transition="in" filter="wipe(down)">
                                      <p:cBhvr>
                                        <p:cTn id="52" dur="500"/>
                                        <p:tgtEl>
                                          <p:spTgt spid="25"/>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additive="base">
                                        <p:cTn id="55" dur="500"/>
                                        <p:tgtEl>
                                          <p:spTgt spid="27"/>
                                        </p:tgtEl>
                                        <p:attrNameLst>
                                          <p:attrName>ppt_y</p:attrName>
                                        </p:attrNameLst>
                                      </p:cBhvr>
                                      <p:tavLst>
                                        <p:tav tm="0">
                                          <p:val>
                                            <p:strVal val="#ppt_y-#ppt_h*1.125000"/>
                                          </p:val>
                                        </p:tav>
                                        <p:tav tm="100000">
                                          <p:val>
                                            <p:strVal val="#ppt_y"/>
                                          </p:val>
                                        </p:tav>
                                      </p:tavLst>
                                    </p:anim>
                                    <p:animEffect transition="in" filter="wipe(down)">
                                      <p:cBhvr>
                                        <p:cTn id="56" dur="500"/>
                                        <p:tgtEl>
                                          <p:spTgt spid="27"/>
                                        </p:tgtEl>
                                      </p:cBhvr>
                                    </p:animEffect>
                                  </p:childTnLst>
                                </p:cTn>
                              </p:par>
                              <p:par>
                                <p:cTn id="57" presetID="12" presetClass="entr" presetSubtype="1"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p:tgtEl>
                                          <p:spTgt spid="28"/>
                                        </p:tgtEl>
                                        <p:attrNameLst>
                                          <p:attrName>ppt_y</p:attrName>
                                        </p:attrNameLst>
                                      </p:cBhvr>
                                      <p:tavLst>
                                        <p:tav tm="0">
                                          <p:val>
                                            <p:strVal val="#ppt_y-#ppt_h*1.125000"/>
                                          </p:val>
                                        </p:tav>
                                        <p:tav tm="100000">
                                          <p:val>
                                            <p:strVal val="#ppt_y"/>
                                          </p:val>
                                        </p:tav>
                                      </p:tavLst>
                                    </p:anim>
                                    <p:animEffect transition="in" filter="wipe(down)">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7" grpId="0"/>
      <p:bldP spid="18" grpId="0"/>
      <p:bldP spid="19" grpId="0"/>
      <p:bldP spid="25" grpId="0"/>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C715E131-BD8E-E540-8ED3-58CE1B7CF96F}"/>
              </a:ext>
            </a:extLst>
          </p:cNvPr>
          <p:cNvCxnSpPr>
            <a:cxnSpLocks/>
          </p:cNvCxnSpPr>
          <p:nvPr/>
        </p:nvCxnSpPr>
        <p:spPr>
          <a:xfrm>
            <a:off x="-6088" y="3881387"/>
            <a:ext cx="12167284" cy="36939"/>
          </a:xfrm>
          <a:prstGeom prst="line">
            <a:avLst/>
          </a:prstGeom>
          <a:ln w="63500">
            <a:solidFill>
              <a:srgbClr val="00B0F0"/>
            </a:solidFill>
          </a:ln>
        </p:spPr>
        <p:style>
          <a:lnRef idx="1">
            <a:schemeClr val="accent1"/>
          </a:lnRef>
          <a:fillRef idx="0">
            <a:schemeClr val="accent1"/>
          </a:fillRef>
          <a:effectRef idx="0">
            <a:schemeClr val="accent1"/>
          </a:effectRef>
          <a:fontRef idx="minor">
            <a:schemeClr val="tx1"/>
          </a:fontRef>
        </p:style>
      </p:cxnSp>
      <p:sp>
        <p:nvSpPr>
          <p:cNvPr id="23" name="Rectángulo 22">
            <a:extLst>
              <a:ext uri="{FF2B5EF4-FFF2-40B4-BE49-F238E27FC236}">
                <a16:creationId xmlns:a16="http://schemas.microsoft.com/office/drawing/2014/main" id="{AE85E932-BC89-8E4D-9832-17E4FAFF7A27}"/>
              </a:ext>
            </a:extLst>
          </p:cNvPr>
          <p:cNvSpPr/>
          <p:nvPr/>
        </p:nvSpPr>
        <p:spPr>
          <a:xfrm>
            <a:off x="400783" y="948669"/>
            <a:ext cx="2426190" cy="707886"/>
          </a:xfrm>
          <a:prstGeom prst="rect">
            <a:avLst/>
          </a:prstGeom>
        </p:spPr>
        <p:txBody>
          <a:bodyPr wrap="square">
            <a:spAutoFit/>
          </a:bodyPr>
          <a:lstStyle/>
          <a:p>
            <a:pPr fontAlgn="t"/>
            <a:r>
              <a:rPr lang="es-CO" sz="4000" b="1" dirty="0">
                <a:solidFill>
                  <a:srgbClr val="B3EC2A"/>
                </a:solidFill>
              </a:rPr>
              <a:t>2020</a:t>
            </a:r>
            <a:endParaRPr lang="es-CO" sz="4000" dirty="0">
              <a:solidFill>
                <a:srgbClr val="73FEFF"/>
              </a:solidFill>
              <a:latin typeface="Calibri" panose="020F0502020204030204" pitchFamily="34" charset="0"/>
            </a:endParaRPr>
          </a:p>
        </p:txBody>
      </p:sp>
      <p:grpSp>
        <p:nvGrpSpPr>
          <p:cNvPr id="55" name="Grupo 54">
            <a:extLst>
              <a:ext uri="{FF2B5EF4-FFF2-40B4-BE49-F238E27FC236}">
                <a16:creationId xmlns:a16="http://schemas.microsoft.com/office/drawing/2014/main" id="{B8525256-4B7C-2E49-9662-FE1B073211FA}"/>
              </a:ext>
            </a:extLst>
          </p:cNvPr>
          <p:cNvGrpSpPr/>
          <p:nvPr/>
        </p:nvGrpSpPr>
        <p:grpSpPr>
          <a:xfrm>
            <a:off x="3203856" y="1086775"/>
            <a:ext cx="7602689" cy="2708975"/>
            <a:chOff x="965725" y="1987867"/>
            <a:chExt cx="7154567" cy="2673981"/>
          </a:xfrm>
        </p:grpSpPr>
        <p:sp>
          <p:nvSpPr>
            <p:cNvPr id="24" name="Rectángulo 23">
              <a:extLst>
                <a:ext uri="{FF2B5EF4-FFF2-40B4-BE49-F238E27FC236}">
                  <a16:creationId xmlns:a16="http://schemas.microsoft.com/office/drawing/2014/main" id="{678F31D8-4E5D-DD42-9D94-F6A346DE589B}"/>
                </a:ext>
              </a:extLst>
            </p:cNvPr>
            <p:cNvSpPr/>
            <p:nvPr/>
          </p:nvSpPr>
          <p:spPr>
            <a:xfrm>
              <a:off x="4094280" y="2686997"/>
              <a:ext cx="4026012" cy="1792425"/>
            </a:xfrm>
            <a:prstGeom prst="rect">
              <a:avLst/>
            </a:prstGeom>
          </p:spPr>
          <p:txBody>
            <a:bodyPr wrap="square" anchor="b">
              <a:spAutoFit/>
            </a:bodyPr>
            <a:lstStyle/>
            <a:p>
              <a:pPr fontAlgn="t"/>
              <a:r>
                <a:rPr lang="es-ES" sz="1600" dirty="0">
                  <a:solidFill>
                    <a:schemeClr val="bg1"/>
                  </a:solidFill>
                  <a:latin typeface="Arial" panose="020B0604020202020204" pitchFamily="34" charset="0"/>
                </a:rPr>
                <a:t>INICIA  LA EJECUCIÓN DEL PROYECTO PARQUES DEL RÍO NORTE. UN PROYECTO UBICADO EN LAS COMUNAS 1 </a:t>
              </a:r>
              <a:r>
                <a:rPr lang="es-ES" sz="1600">
                  <a:solidFill>
                    <a:schemeClr val="bg1"/>
                  </a:solidFill>
                  <a:latin typeface="Arial" panose="020B0604020202020204" pitchFamily="34" charset="0"/>
                </a:rPr>
                <a:t>Y 2. </a:t>
              </a:r>
              <a:r>
                <a:rPr lang="es-ES" sz="1600" dirty="0">
                  <a:solidFill>
                    <a:schemeClr val="bg1"/>
                  </a:solidFill>
                  <a:latin typeface="Arial" panose="020B0604020202020204" pitchFamily="34" charset="0"/>
                </a:rPr>
                <a:t>UN PROYECTO QUE SIGNIFICA 300 MTS DE ESPACIO PÚBLICO PARA BENEFICIO DE ESTA SECTOR DE LA CIUDAD.</a:t>
              </a:r>
              <a:endParaRPr lang="es-CO" sz="1600" dirty="0">
                <a:solidFill>
                  <a:schemeClr val="bg1"/>
                </a:solidFill>
                <a:latin typeface="Calibri" panose="020F0502020204030204" pitchFamily="34" charset="0"/>
              </a:endParaRPr>
            </a:p>
          </p:txBody>
        </p:sp>
        <p:cxnSp>
          <p:nvCxnSpPr>
            <p:cNvPr id="41" name="Conector recto 40">
              <a:extLst>
                <a:ext uri="{FF2B5EF4-FFF2-40B4-BE49-F238E27FC236}">
                  <a16:creationId xmlns:a16="http://schemas.microsoft.com/office/drawing/2014/main" id="{E2ECB224-9B67-E546-AAE6-84E664840AEF}"/>
                </a:ext>
              </a:extLst>
            </p:cNvPr>
            <p:cNvCxnSpPr>
              <a:cxnSpLocks/>
            </p:cNvCxnSpPr>
            <p:nvPr/>
          </p:nvCxnSpPr>
          <p:spPr>
            <a:xfrm flipH="1" flipV="1">
              <a:off x="965725" y="1987867"/>
              <a:ext cx="9200" cy="2673981"/>
            </a:xfrm>
            <a:prstGeom prst="line">
              <a:avLst/>
            </a:prstGeom>
            <a:ln>
              <a:solidFill>
                <a:srgbClr val="B3EC2A"/>
              </a:solidFill>
              <a:tailEnd type="oval"/>
            </a:ln>
          </p:spPr>
          <p:style>
            <a:lnRef idx="1">
              <a:schemeClr val="accent1"/>
            </a:lnRef>
            <a:fillRef idx="0">
              <a:schemeClr val="accent1"/>
            </a:fillRef>
            <a:effectRef idx="0">
              <a:schemeClr val="accent1"/>
            </a:effectRef>
            <a:fontRef idx="minor">
              <a:schemeClr val="tx1"/>
            </a:fontRef>
          </p:style>
        </p:cxnSp>
      </p:grpSp>
      <p:sp>
        <p:nvSpPr>
          <p:cNvPr id="40" name="CuadroTexto 39">
            <a:extLst>
              <a:ext uri="{FF2B5EF4-FFF2-40B4-BE49-F238E27FC236}">
                <a16:creationId xmlns:a16="http://schemas.microsoft.com/office/drawing/2014/main" id="{A3C2590D-C734-D10A-1683-4D9D5D3DD959}"/>
              </a:ext>
            </a:extLst>
          </p:cNvPr>
          <p:cNvSpPr txBox="1"/>
          <p:nvPr/>
        </p:nvSpPr>
        <p:spPr>
          <a:xfrm>
            <a:off x="470768" y="1640224"/>
            <a:ext cx="2690915" cy="1200329"/>
          </a:xfrm>
          <a:prstGeom prst="rect">
            <a:avLst/>
          </a:prstGeom>
          <a:noFill/>
        </p:spPr>
        <p:txBody>
          <a:bodyPr wrap="square">
            <a:spAutoFit/>
          </a:bodyPr>
          <a:lstStyle/>
          <a:p>
            <a:pPr fontAlgn="t"/>
            <a:r>
              <a:rPr lang="es-CO" sz="1800" dirty="0">
                <a:solidFill>
                  <a:schemeClr val="bg1"/>
                </a:solidFill>
                <a:latin typeface="Calibri" panose="020F0502020204030204" pitchFamily="34" charset="0"/>
              </a:rPr>
              <a:t>SE ENTREGA EN SU TOTALIDAD EL PROYECTO PARQUES DEL RÍO EN SUS FASES 1A-1B. </a:t>
            </a:r>
          </a:p>
        </p:txBody>
      </p:sp>
      <p:sp>
        <p:nvSpPr>
          <p:cNvPr id="67" name="CuadroTexto 66">
            <a:extLst>
              <a:ext uri="{FF2B5EF4-FFF2-40B4-BE49-F238E27FC236}">
                <a16:creationId xmlns:a16="http://schemas.microsoft.com/office/drawing/2014/main" id="{61DFFFDB-0E5F-6A5F-1610-32E7D8B45A95}"/>
              </a:ext>
            </a:extLst>
          </p:cNvPr>
          <p:cNvSpPr txBox="1"/>
          <p:nvPr/>
        </p:nvSpPr>
        <p:spPr>
          <a:xfrm>
            <a:off x="2020239" y="133164"/>
            <a:ext cx="9333856" cy="646331"/>
          </a:xfrm>
          <a:prstGeom prst="rect">
            <a:avLst/>
          </a:prstGeom>
          <a:noFill/>
        </p:spPr>
        <p:txBody>
          <a:bodyPr wrap="square" rtlCol="0">
            <a:spAutoFit/>
          </a:bodyPr>
          <a:lstStyle/>
          <a:p>
            <a:pPr algn="ctr"/>
            <a:r>
              <a:rPr lang="es-ES" sz="3600" b="1" dirty="0">
                <a:solidFill>
                  <a:srgbClr val="B3EC2A"/>
                </a:solidFill>
              </a:rPr>
              <a:t>LINEA DE TIEMPO PROYECTO PARQUES DEL RÍO </a:t>
            </a:r>
            <a:endParaRPr lang="es-CO" sz="3600" b="1" dirty="0">
              <a:solidFill>
                <a:srgbClr val="B3EC2A"/>
              </a:solidFill>
            </a:endParaRPr>
          </a:p>
        </p:txBody>
      </p:sp>
      <p:grpSp>
        <p:nvGrpSpPr>
          <p:cNvPr id="14" name="Grupo 13">
            <a:extLst>
              <a:ext uri="{FF2B5EF4-FFF2-40B4-BE49-F238E27FC236}">
                <a16:creationId xmlns:a16="http://schemas.microsoft.com/office/drawing/2014/main" id="{FC972389-520D-47F0-0163-E73D949660FA}"/>
              </a:ext>
            </a:extLst>
          </p:cNvPr>
          <p:cNvGrpSpPr/>
          <p:nvPr/>
        </p:nvGrpSpPr>
        <p:grpSpPr>
          <a:xfrm>
            <a:off x="11354095" y="1172412"/>
            <a:ext cx="3468679" cy="2708975"/>
            <a:chOff x="965725" y="1987867"/>
            <a:chExt cx="1828061" cy="2673981"/>
          </a:xfrm>
        </p:grpSpPr>
        <p:sp>
          <p:nvSpPr>
            <p:cNvPr id="15" name="Rectángulo 14">
              <a:extLst>
                <a:ext uri="{FF2B5EF4-FFF2-40B4-BE49-F238E27FC236}">
                  <a16:creationId xmlns:a16="http://schemas.microsoft.com/office/drawing/2014/main" id="{1BD63B80-F67B-FE16-9702-3964BBB334B9}"/>
                </a:ext>
              </a:extLst>
            </p:cNvPr>
            <p:cNvSpPr/>
            <p:nvPr/>
          </p:nvSpPr>
          <p:spPr>
            <a:xfrm>
              <a:off x="1011212" y="2804286"/>
              <a:ext cx="1782574" cy="334181"/>
            </a:xfrm>
            <a:prstGeom prst="rect">
              <a:avLst/>
            </a:prstGeom>
          </p:spPr>
          <p:txBody>
            <a:bodyPr wrap="square" anchor="b">
              <a:spAutoFit/>
            </a:bodyPr>
            <a:lstStyle/>
            <a:p>
              <a:pPr fontAlgn="t"/>
              <a:endParaRPr lang="es-CO" sz="1600" dirty="0">
                <a:solidFill>
                  <a:schemeClr val="bg1"/>
                </a:solidFill>
                <a:latin typeface="Calibri" panose="020F0502020204030204" pitchFamily="34" charset="0"/>
              </a:endParaRPr>
            </a:p>
          </p:txBody>
        </p:sp>
        <p:cxnSp>
          <p:nvCxnSpPr>
            <p:cNvPr id="17" name="Conector recto 16">
              <a:extLst>
                <a:ext uri="{FF2B5EF4-FFF2-40B4-BE49-F238E27FC236}">
                  <a16:creationId xmlns:a16="http://schemas.microsoft.com/office/drawing/2014/main" id="{8ECE225F-BAFC-F967-A641-438D79B1DFA5}"/>
                </a:ext>
              </a:extLst>
            </p:cNvPr>
            <p:cNvCxnSpPr>
              <a:cxnSpLocks/>
            </p:cNvCxnSpPr>
            <p:nvPr/>
          </p:nvCxnSpPr>
          <p:spPr>
            <a:xfrm flipH="1" flipV="1">
              <a:off x="965725" y="1987867"/>
              <a:ext cx="9200" cy="2673981"/>
            </a:xfrm>
            <a:prstGeom prst="line">
              <a:avLst/>
            </a:prstGeom>
            <a:ln>
              <a:solidFill>
                <a:srgbClr val="B3EC2A"/>
              </a:solidFill>
              <a:tailEnd type="oval"/>
            </a:ln>
          </p:spPr>
          <p:style>
            <a:lnRef idx="1">
              <a:schemeClr val="accent1"/>
            </a:lnRef>
            <a:fillRef idx="0">
              <a:schemeClr val="accent1"/>
            </a:fillRef>
            <a:effectRef idx="0">
              <a:schemeClr val="accent1"/>
            </a:effectRef>
            <a:fontRef idx="minor">
              <a:schemeClr val="tx1"/>
            </a:fontRef>
          </p:style>
        </p:cxnSp>
      </p:grpSp>
      <p:sp>
        <p:nvSpPr>
          <p:cNvPr id="18" name="Rectángulo 17">
            <a:extLst>
              <a:ext uri="{FF2B5EF4-FFF2-40B4-BE49-F238E27FC236}">
                <a16:creationId xmlns:a16="http://schemas.microsoft.com/office/drawing/2014/main" id="{DDC11DB5-CC79-95C0-3398-04A2908E3E5F}"/>
              </a:ext>
            </a:extLst>
          </p:cNvPr>
          <p:cNvSpPr/>
          <p:nvPr/>
        </p:nvSpPr>
        <p:spPr>
          <a:xfrm>
            <a:off x="3641715" y="1521381"/>
            <a:ext cx="2886651" cy="1938992"/>
          </a:xfrm>
          <a:prstGeom prst="rect">
            <a:avLst/>
          </a:prstGeom>
        </p:spPr>
        <p:txBody>
          <a:bodyPr wrap="square">
            <a:spAutoFit/>
          </a:bodyPr>
          <a:lstStyle/>
          <a:p>
            <a:pPr fontAlgn="t"/>
            <a:r>
              <a:rPr lang="es-CO" sz="4000" b="1" dirty="0">
                <a:solidFill>
                  <a:srgbClr val="B3EC2A"/>
                </a:solidFill>
              </a:rPr>
              <a:t>JULIO-SEPTIEMBRE DE 2023</a:t>
            </a:r>
            <a:endParaRPr lang="es-CO" sz="4000" dirty="0">
              <a:solidFill>
                <a:srgbClr val="73FEFF"/>
              </a:solidFill>
              <a:latin typeface="Calibri" panose="020F0502020204030204" pitchFamily="34" charset="0"/>
            </a:endParaRPr>
          </a:p>
        </p:txBody>
      </p:sp>
    </p:spTree>
    <p:extLst>
      <p:ext uri="{BB962C8B-B14F-4D97-AF65-F5344CB8AC3E}">
        <p14:creationId xmlns:p14="http://schemas.microsoft.com/office/powerpoint/2010/main" val="280866766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up)">
                                      <p:cBhvr>
                                        <p:cTn id="14" dur="500"/>
                                        <p:tgtEl>
                                          <p:spTgt spid="55"/>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p:tgtEl>
                                          <p:spTgt spid="23"/>
                                        </p:tgtEl>
                                        <p:attrNameLst>
                                          <p:attrName>ppt_y</p:attrName>
                                        </p:attrNameLst>
                                      </p:cBhvr>
                                      <p:tavLst>
                                        <p:tav tm="0">
                                          <p:val>
                                            <p:strVal val="#ppt_y-#ppt_h*1.125000"/>
                                          </p:val>
                                        </p:tav>
                                        <p:tav tm="100000">
                                          <p:val>
                                            <p:strVal val="#ppt_y"/>
                                          </p:val>
                                        </p:tav>
                                      </p:tavLst>
                                    </p:anim>
                                    <p:animEffect transition="in" filter="wipe(down)">
                                      <p:cBhvr>
                                        <p:cTn id="18" dur="500"/>
                                        <p:tgtEl>
                                          <p:spTgt spid="23"/>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left)">
                                      <p:cBhvr>
                                        <p:cTn id="22" dur="500"/>
                                        <p:tgtEl>
                                          <p:spTgt spid="6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p:tgtEl>
                                          <p:spTgt spid="14"/>
                                        </p:tgtEl>
                                        <p:attrNameLst>
                                          <p:attrName>ppt_y</p:attrName>
                                        </p:attrNameLst>
                                      </p:cBhvr>
                                      <p:tavLst>
                                        <p:tav tm="0">
                                          <p:val>
                                            <p:strVal val="#ppt_y+#ppt_h*1.125000"/>
                                          </p:val>
                                        </p:tav>
                                        <p:tav tm="100000">
                                          <p:val>
                                            <p:strVal val="#ppt_y"/>
                                          </p:val>
                                        </p:tav>
                                      </p:tavLst>
                                    </p:anim>
                                    <p:animEffect transition="in" filter="wipe(up)">
                                      <p:cBhvr>
                                        <p:cTn id="28" dur="500"/>
                                        <p:tgtEl>
                                          <p:spTgt spid="14"/>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ppt_y</p:attrName>
                                        </p:attrNameLst>
                                      </p:cBhvr>
                                      <p:tavLst>
                                        <p:tav tm="0">
                                          <p:val>
                                            <p:strVal val="#ppt_y-#ppt_h*1.125000"/>
                                          </p:val>
                                        </p:tav>
                                        <p:tav tm="100000">
                                          <p:val>
                                            <p:strVal val="#ppt_y"/>
                                          </p:val>
                                        </p:tav>
                                      </p:tavLst>
                                    </p:anim>
                                    <p:animEffect transition="in" filter="wipe(down)">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7" grpId="0"/>
      <p:bldP spid="18"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6737</TotalTime>
  <Words>402</Words>
  <Application>Microsoft Office PowerPoint</Application>
  <PresentationFormat>Panorámica</PresentationFormat>
  <Paragraphs>30</Paragraphs>
  <Slides>4</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vt:i4>
      </vt:variant>
    </vt:vector>
  </HeadingPairs>
  <TitlesOfParts>
    <vt:vector size="11" baseType="lpstr">
      <vt:lpstr>Arial</vt:lpstr>
      <vt:lpstr>Calibri</vt:lpstr>
      <vt:lpstr>Calibri Light</vt:lpstr>
      <vt:lpstr>Google Sans</vt:lpstr>
      <vt:lpstr>Helvetica Neue</vt:lpstr>
      <vt:lpstr>inherit</vt:lpstr>
      <vt:lpstr>Tema de Office</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Usuario</cp:lastModifiedBy>
  <cp:revision>84</cp:revision>
  <dcterms:created xsi:type="dcterms:W3CDTF">2021-05-05T16:15:55Z</dcterms:created>
  <dcterms:modified xsi:type="dcterms:W3CDTF">2024-04-03T19:24:43Z</dcterms:modified>
</cp:coreProperties>
</file>