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D5D5"/>
    <a:srgbClr val="FFE5E5"/>
    <a:srgbClr val="FFB9B9"/>
    <a:srgbClr val="FFC5C5"/>
    <a:srgbClr val="FF9F9F"/>
    <a:srgbClr val="FFEFEF"/>
    <a:srgbClr val="FF8B8B"/>
    <a:srgbClr val="FFE1E1"/>
    <a:srgbClr val="FEE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1" d="100"/>
          <a:sy n="91" d="100"/>
        </p:scale>
        <p:origin x="-354" y="-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7822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747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54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49800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4020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784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135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10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42583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5045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57720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C0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2EE27-C9EA-4871-BCBA-B7C9BE9E681F}" type="datetimeFigureOut">
              <a:rPr lang="es-CO" smtClean="0"/>
              <a:t>8/08/2021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FC2CB-0C01-46A8-884E-F65C10BDBE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4460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463" b="94785" l="25894" r="76471">
                        <a14:backgroundMark x1="57126" y1="15100" x2="75500" y2="39418"/>
                        <a14:backgroundMark x1="64888" y1="42450" x2="65676" y2="27532"/>
                        <a14:backgroundMark x1="33657" y1="15282" x2="33839" y2="42874"/>
                        <a14:backgroundMark x1="59551" y1="71619" x2="55670" y2="88357"/>
                        <a14:backgroundMark x1="64645" y1="35719" x2="64645" y2="35719"/>
                        <a14:backgroundMark x1="64645" y1="35719" x2="64645" y2="35719"/>
                        <a14:backgroundMark x1="66707" y1="27168" x2="66707" y2="27168"/>
                        <a14:backgroundMark x1="66707" y1="27168" x2="66707" y2="27168"/>
                        <a14:backgroundMark x1="60825" y1="60400" x2="60825" y2="60400"/>
                        <a14:backgroundMark x1="61067" y1="65494" x2="61067" y2="65494"/>
                        <a14:backgroundMark x1="61067" y1="68769" x2="61067" y2="68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4" t="13061" r="23299" b="5306"/>
          <a:stretch/>
        </p:blipFill>
        <p:spPr>
          <a:xfrm>
            <a:off x="9170867" y="2325894"/>
            <a:ext cx="2374084" cy="4133701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736280" y="229151"/>
            <a:ext cx="3199835" cy="5835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CuadroTexto 1"/>
          <p:cNvSpPr txBox="1"/>
          <p:nvPr/>
        </p:nvSpPr>
        <p:spPr>
          <a:xfrm>
            <a:off x="4955104" y="244035"/>
            <a:ext cx="2981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solidFill>
                  <a:schemeClr val="bg1"/>
                </a:solidFill>
                <a:latin typeface="Impact" panose="020B080603090205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ANÁLISIS PESTEL</a:t>
            </a:r>
          </a:p>
        </p:txBody>
      </p:sp>
      <p:sp>
        <p:nvSpPr>
          <p:cNvPr id="28" name="Rectángulo 27"/>
          <p:cNvSpPr/>
          <p:nvPr/>
        </p:nvSpPr>
        <p:spPr>
          <a:xfrm>
            <a:off x="480323" y="972163"/>
            <a:ext cx="1884557" cy="4541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480323" y="917647"/>
            <a:ext cx="1799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¿Qué es?</a:t>
            </a:r>
          </a:p>
        </p:txBody>
      </p:sp>
      <p:sp>
        <p:nvSpPr>
          <p:cNvPr id="35" name="CuadroTexto 34"/>
          <p:cNvSpPr txBox="1"/>
          <p:nvPr/>
        </p:nvSpPr>
        <p:spPr>
          <a:xfrm>
            <a:off x="480295" y="1449129"/>
            <a:ext cx="11154936" cy="64633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 una herramienta de análisis considerada como una de las más eficaces, utilizadas para analizar los impactos de factores externos que afectan la institución, en ámbitos locales, nacionales e internacionales.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844231" y="2359085"/>
            <a:ext cx="1692680" cy="4708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Sabias que…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506581" y="2794487"/>
            <a:ext cx="2390670" cy="147732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construir un análisis PESTEL eficaz debes tener en cuenta variables como:</a:t>
            </a:r>
          </a:p>
        </p:txBody>
      </p:sp>
      <p:sp>
        <p:nvSpPr>
          <p:cNvPr id="23" name="Rectángulo 22"/>
          <p:cNvSpPr/>
          <p:nvPr/>
        </p:nvSpPr>
        <p:spPr>
          <a:xfrm>
            <a:off x="7436935" y="2349267"/>
            <a:ext cx="2096814" cy="1991072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b="1" dirty="0">
              <a:solidFill>
                <a:schemeClr val="tx1"/>
              </a:solidFill>
            </a:endParaRPr>
          </a:p>
          <a:p>
            <a:endParaRPr lang="es-MX" b="1" dirty="0">
              <a:solidFill>
                <a:schemeClr val="tx1"/>
              </a:solidFill>
            </a:endParaRPr>
          </a:p>
          <a:p>
            <a:endParaRPr lang="es-MX" sz="2000" b="1" dirty="0">
              <a:solidFill>
                <a:schemeClr val="tx1"/>
              </a:solidFill>
            </a:endParaRPr>
          </a:p>
          <a:p>
            <a:endParaRPr lang="es-MX" sz="2000" b="1" dirty="0">
              <a:solidFill>
                <a:schemeClr val="tx1"/>
              </a:solidFill>
            </a:endParaRPr>
          </a:p>
          <a:p>
            <a:endParaRPr lang="es-MX" sz="12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Demografía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Estilo de vida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Actitudes y Opiniones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Imagen Corporativa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Aspectos éticos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Cambios a nivel de ingresos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Comportamiento poblacional </a:t>
            </a:r>
          </a:p>
          <a:p>
            <a:endParaRPr lang="es-MX" b="1" dirty="0">
              <a:solidFill>
                <a:schemeClr val="tx1"/>
              </a:solidFill>
            </a:endParaRPr>
          </a:p>
          <a:p>
            <a:endParaRPr lang="es-MX" b="1" dirty="0">
              <a:solidFill>
                <a:schemeClr val="tx1"/>
              </a:solidFill>
            </a:endParaRPr>
          </a:p>
          <a:p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7436934" y="4345943"/>
            <a:ext cx="2096815" cy="2091606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Metodologías gubernamentales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Derecho internacional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Reglamentación nacional 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Decretos municipales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Leyes aplicables al sector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Barreras del mercado</a:t>
            </a:r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27" name="Rectángulo 26"/>
          <p:cNvSpPr/>
          <p:nvPr/>
        </p:nvSpPr>
        <p:spPr>
          <a:xfrm>
            <a:off x="3271771" y="2351289"/>
            <a:ext cx="2096341" cy="1994204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sz="80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2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2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Gobierno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Clima político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Políticas gubernamentales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Tendencias electorales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Conflictos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Iniciativas, Bonos, Incentivos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Modificaciones en tratados comerciales </a:t>
            </a:r>
          </a:p>
          <a:p>
            <a:endParaRPr lang="es-MX" sz="1200" dirty="0">
              <a:solidFill>
                <a:schemeClr val="tx1"/>
              </a:solidFill>
            </a:endParaRP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6" name="Rectángulo 35"/>
          <p:cNvSpPr/>
          <p:nvPr/>
        </p:nvSpPr>
        <p:spPr>
          <a:xfrm>
            <a:off x="5361089" y="2351289"/>
            <a:ext cx="2080666" cy="1994204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b="1" dirty="0">
              <a:solidFill>
                <a:schemeClr val="tx1"/>
              </a:solidFill>
            </a:endParaRPr>
          </a:p>
          <a:p>
            <a:endParaRPr lang="es-MX" sz="2400" b="1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Tendencias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Crisis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Ciclos económicos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Políticas de innovación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Cambio de inflación o variables económicas </a:t>
            </a:r>
          </a:p>
          <a:p>
            <a:pPr algn="ctr"/>
            <a:endParaRPr lang="es-MX" b="1" dirty="0">
              <a:solidFill>
                <a:schemeClr val="tx1"/>
              </a:solidFill>
            </a:endParaRPr>
          </a:p>
          <a:p>
            <a:pPr algn="ctr"/>
            <a:endParaRPr lang="es-MX" b="1" dirty="0">
              <a:solidFill>
                <a:schemeClr val="tx1"/>
              </a:solidFill>
            </a:endParaRPr>
          </a:p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7" name="Rectángulo 36"/>
          <p:cNvSpPr/>
          <p:nvPr/>
        </p:nvSpPr>
        <p:spPr>
          <a:xfrm>
            <a:off x="3271772" y="4340339"/>
            <a:ext cx="2096340" cy="2097210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200" dirty="0">
              <a:solidFill>
                <a:schemeClr val="tx1"/>
              </a:solidFill>
            </a:endParaRPr>
          </a:p>
          <a:p>
            <a:pPr algn="ctr"/>
            <a:endParaRPr lang="es-MX" sz="1200" dirty="0">
              <a:solidFill>
                <a:schemeClr val="tx1"/>
              </a:solidFill>
            </a:endParaRPr>
          </a:p>
          <a:p>
            <a:pPr algn="ctr"/>
            <a:endParaRPr lang="es-MX" sz="1200" dirty="0">
              <a:solidFill>
                <a:schemeClr val="tx1"/>
              </a:solidFill>
            </a:endParaRPr>
          </a:p>
          <a:p>
            <a:pPr algn="ctr"/>
            <a:endParaRPr lang="es-MX" sz="1200" dirty="0">
              <a:solidFill>
                <a:schemeClr val="tx1"/>
              </a:solidFill>
            </a:endParaRPr>
          </a:p>
          <a:p>
            <a:pPr algn="ctr"/>
            <a:endParaRPr lang="es-MX" sz="1200" dirty="0">
              <a:solidFill>
                <a:schemeClr val="tx1"/>
              </a:solidFill>
            </a:endParaRPr>
          </a:p>
          <a:p>
            <a:pPr algn="ctr"/>
            <a:endParaRPr lang="es-MX" sz="12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2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Infraestructura física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Infraestructura tecnológica 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Tecnologías emergentes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Investigación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TIC´S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Patentes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Accesos tecnológicos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schemeClr val="tx1"/>
                </a:solidFill>
              </a:rPr>
              <a:t>Cambios en inversión y desarrollo </a:t>
            </a:r>
            <a:endParaRPr lang="en-US" sz="1200" dirty="0">
              <a:solidFill>
                <a:schemeClr val="tx1"/>
              </a:solidFill>
            </a:endParaRPr>
          </a:p>
          <a:p>
            <a:pPr algn="ctr"/>
            <a:endParaRPr lang="es-MX" sz="1200" dirty="0">
              <a:solidFill>
                <a:schemeClr val="tx1"/>
              </a:solidFill>
            </a:endParaRPr>
          </a:p>
          <a:p>
            <a:pPr algn="ctr"/>
            <a:endParaRPr lang="es-MX" b="1" dirty="0">
              <a:solidFill>
                <a:schemeClr val="tx1"/>
              </a:solidFill>
            </a:endParaRPr>
          </a:p>
          <a:p>
            <a:pPr algn="ctr"/>
            <a:r>
              <a:rPr lang="es-MX" b="1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8" name="Rectángulo 37"/>
          <p:cNvSpPr/>
          <p:nvPr/>
        </p:nvSpPr>
        <p:spPr>
          <a:xfrm>
            <a:off x="5361088" y="4341415"/>
            <a:ext cx="2080667" cy="2096957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es-MX" sz="2400" b="1" dirty="0">
              <a:solidFill>
                <a:prstClr val="black"/>
              </a:solidFill>
            </a:endParaRPr>
          </a:p>
          <a:p>
            <a:pPr lvl="0"/>
            <a:endParaRPr lang="es-MX" sz="1200" b="1" dirty="0">
              <a:solidFill>
                <a:prstClr val="black"/>
              </a:solidFill>
            </a:endParaRP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Problemas medioambientales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Impacto del servicio en el ambiente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Amigabilidad medioambiental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Políticas medioambientales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Regulación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es-MX" sz="1200" dirty="0">
                <a:solidFill>
                  <a:prstClr val="black"/>
                </a:solidFill>
              </a:rPr>
              <a:t>Huella carbono</a:t>
            </a:r>
            <a:endParaRPr lang="en-US" sz="1200" dirty="0">
              <a:solidFill>
                <a:prstClr val="black"/>
              </a:solidFill>
            </a:endParaRPr>
          </a:p>
          <a:p>
            <a:pPr lv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805268" y="2103722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P</a:t>
            </a:r>
            <a:endParaRPr lang="en-US" sz="6600" b="1" dirty="0"/>
          </a:p>
        </p:txBody>
      </p:sp>
      <p:sp>
        <p:nvSpPr>
          <p:cNvPr id="47" name="CuadroTexto 46"/>
          <p:cNvSpPr txBox="1"/>
          <p:nvPr/>
        </p:nvSpPr>
        <p:spPr>
          <a:xfrm>
            <a:off x="6930606" y="2106011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E</a:t>
            </a:r>
            <a:endParaRPr lang="en-US" sz="6600" b="1" dirty="0"/>
          </a:p>
        </p:txBody>
      </p:sp>
      <p:sp>
        <p:nvSpPr>
          <p:cNvPr id="48" name="CuadroTexto 47"/>
          <p:cNvSpPr txBox="1"/>
          <p:nvPr/>
        </p:nvSpPr>
        <p:spPr>
          <a:xfrm>
            <a:off x="9046569" y="2099610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S</a:t>
            </a:r>
            <a:endParaRPr lang="en-US" sz="6600" b="1" dirty="0"/>
          </a:p>
        </p:txBody>
      </p:sp>
      <p:sp>
        <p:nvSpPr>
          <p:cNvPr id="50" name="CuadroTexto 49"/>
          <p:cNvSpPr txBox="1"/>
          <p:nvPr/>
        </p:nvSpPr>
        <p:spPr>
          <a:xfrm>
            <a:off x="4805267" y="4088483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T</a:t>
            </a:r>
            <a:endParaRPr lang="en-US" sz="6600" b="1" dirty="0"/>
          </a:p>
        </p:txBody>
      </p:sp>
      <p:sp>
        <p:nvSpPr>
          <p:cNvPr id="51" name="CuadroTexto 50"/>
          <p:cNvSpPr txBox="1"/>
          <p:nvPr/>
        </p:nvSpPr>
        <p:spPr>
          <a:xfrm>
            <a:off x="6931889" y="4089697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E</a:t>
            </a:r>
            <a:endParaRPr lang="en-US" sz="6600" b="1" dirty="0"/>
          </a:p>
        </p:txBody>
      </p:sp>
      <p:sp>
        <p:nvSpPr>
          <p:cNvPr id="52" name="CuadroTexto 51"/>
          <p:cNvSpPr txBox="1"/>
          <p:nvPr/>
        </p:nvSpPr>
        <p:spPr>
          <a:xfrm>
            <a:off x="9061431" y="4085930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L</a:t>
            </a:r>
            <a:endParaRPr lang="en-US" sz="6600" b="1" dirty="0"/>
          </a:p>
        </p:txBody>
      </p:sp>
      <p:sp>
        <p:nvSpPr>
          <p:cNvPr id="5" name="Rectángulo 4"/>
          <p:cNvSpPr/>
          <p:nvPr/>
        </p:nvSpPr>
        <p:spPr>
          <a:xfrm>
            <a:off x="3254237" y="2351289"/>
            <a:ext cx="986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Políticos</a:t>
            </a:r>
          </a:p>
        </p:txBody>
      </p:sp>
      <p:sp>
        <p:nvSpPr>
          <p:cNvPr id="25" name="Rectángulo 24"/>
          <p:cNvSpPr/>
          <p:nvPr/>
        </p:nvSpPr>
        <p:spPr>
          <a:xfrm>
            <a:off x="5363187" y="2351289"/>
            <a:ext cx="111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Economía</a:t>
            </a:r>
          </a:p>
        </p:txBody>
      </p:sp>
      <p:sp>
        <p:nvSpPr>
          <p:cNvPr id="6" name="Rectángulo 5"/>
          <p:cNvSpPr/>
          <p:nvPr/>
        </p:nvSpPr>
        <p:spPr>
          <a:xfrm>
            <a:off x="7453055" y="2333469"/>
            <a:ext cx="11430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Socio-</a:t>
            </a:r>
          </a:p>
          <a:p>
            <a:r>
              <a:rPr lang="es-MX" b="1" dirty="0"/>
              <a:t>Culturales</a:t>
            </a:r>
          </a:p>
        </p:txBody>
      </p:sp>
      <p:sp>
        <p:nvSpPr>
          <p:cNvPr id="30" name="Rectángulo 29"/>
          <p:cNvSpPr/>
          <p:nvPr/>
        </p:nvSpPr>
        <p:spPr>
          <a:xfrm>
            <a:off x="3248097" y="4345943"/>
            <a:ext cx="1195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Tecnología</a:t>
            </a:r>
          </a:p>
        </p:txBody>
      </p:sp>
      <p:sp>
        <p:nvSpPr>
          <p:cNvPr id="8" name="Rectángulo 7"/>
          <p:cNvSpPr/>
          <p:nvPr/>
        </p:nvSpPr>
        <p:spPr>
          <a:xfrm>
            <a:off x="5371976" y="4354971"/>
            <a:ext cx="970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b="1" dirty="0">
                <a:solidFill>
                  <a:prstClr val="black"/>
                </a:solidFill>
              </a:rPr>
              <a:t>Ecología</a:t>
            </a:r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7453743" y="4354971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b="1" dirty="0">
                <a:solidFill>
                  <a:prstClr val="black"/>
                </a:solidFill>
              </a:rPr>
              <a:t>Legislación</a:t>
            </a:r>
          </a:p>
        </p:txBody>
      </p:sp>
    </p:spTree>
    <p:extLst>
      <p:ext uri="{BB962C8B-B14F-4D97-AF65-F5344CB8AC3E}">
        <p14:creationId xmlns:p14="http://schemas.microsoft.com/office/powerpoint/2010/main" val="23926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463" b="94785" l="25894" r="76471">
                        <a14:backgroundMark x1="57126" y1="15100" x2="75500" y2="39418"/>
                        <a14:backgroundMark x1="64888" y1="42450" x2="65676" y2="27532"/>
                        <a14:backgroundMark x1="33657" y1="15282" x2="33839" y2="42874"/>
                        <a14:backgroundMark x1="59551" y1="71619" x2="55670" y2="88357"/>
                        <a14:backgroundMark x1="64645" y1="35719" x2="64645" y2="35719"/>
                        <a14:backgroundMark x1="64645" y1="35719" x2="64645" y2="35719"/>
                        <a14:backgroundMark x1="66707" y1="27168" x2="66707" y2="27168"/>
                        <a14:backgroundMark x1="66707" y1="27168" x2="66707" y2="27168"/>
                        <a14:backgroundMark x1="60825" y1="60400" x2="60825" y2="60400"/>
                        <a14:backgroundMark x1="61067" y1="65494" x2="61067" y2="65494"/>
                        <a14:backgroundMark x1="61067" y1="68769" x2="61067" y2="68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4" t="13061" r="23299" b="5306"/>
          <a:stretch/>
        </p:blipFill>
        <p:spPr>
          <a:xfrm>
            <a:off x="10883799" y="4031932"/>
            <a:ext cx="1308201" cy="2277809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486894" y="50476"/>
            <a:ext cx="3199835" cy="5835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CuadroTexto 1"/>
          <p:cNvSpPr txBox="1"/>
          <p:nvPr/>
        </p:nvSpPr>
        <p:spPr>
          <a:xfrm>
            <a:off x="4611127" y="75868"/>
            <a:ext cx="2981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solidFill>
                  <a:schemeClr val="bg1"/>
                </a:solidFill>
                <a:latin typeface="Impact" panose="020B080603090205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ANÁLISIS PESTEL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952392" y="830999"/>
            <a:ext cx="3373819" cy="2786751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chemeClr val="tx1"/>
              </a:solidFill>
            </a:endParaRPr>
          </a:p>
          <a:p>
            <a:endParaRPr lang="es-MX" sz="1100" dirty="0">
              <a:solidFill>
                <a:schemeClr val="tx1"/>
              </a:solidFill>
            </a:endParaRPr>
          </a:p>
          <a:p>
            <a:endParaRPr lang="es-MX" sz="1100" dirty="0">
              <a:solidFill>
                <a:schemeClr val="tx1"/>
              </a:solidFill>
            </a:endParaRPr>
          </a:p>
          <a:p>
            <a:endParaRPr lang="es-MX" sz="11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Cambio de Gobierno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Disposiciones de gobierno para licitaciones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Programas de auxilios en Obras Civiles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Políticas de SECOP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Regulación de tasas de interés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Convenios de cooperación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Cambio de reglamentación sobre TIC´S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Endeudamiento del estado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CO" sz="1100" dirty="0">
                <a:solidFill>
                  <a:schemeClr val="tx1"/>
                </a:solidFill>
              </a:rPr>
              <a:t>Normas técnicas de construcción civil</a:t>
            </a: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774991" y="571006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P</a:t>
            </a:r>
            <a:endParaRPr lang="en-US" sz="6600" b="1" dirty="0"/>
          </a:p>
        </p:txBody>
      </p:sp>
      <p:sp>
        <p:nvSpPr>
          <p:cNvPr id="5" name="Rectángulo 4"/>
          <p:cNvSpPr/>
          <p:nvPr/>
        </p:nvSpPr>
        <p:spPr>
          <a:xfrm>
            <a:off x="950435" y="818300"/>
            <a:ext cx="986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Políticos</a:t>
            </a:r>
          </a:p>
        </p:txBody>
      </p:sp>
      <p:sp>
        <p:nvSpPr>
          <p:cNvPr id="9" name="Rectángulo 8"/>
          <p:cNvSpPr/>
          <p:nvPr/>
        </p:nvSpPr>
        <p:spPr>
          <a:xfrm>
            <a:off x="950435" y="3605050"/>
            <a:ext cx="3373819" cy="2786751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sz="1100" dirty="0">
              <a:solidFill>
                <a:schemeClr val="tx1"/>
              </a:solidFill>
            </a:endParaRPr>
          </a:p>
          <a:p>
            <a:endParaRPr lang="es-MX" sz="1100" dirty="0">
              <a:solidFill>
                <a:schemeClr val="tx1"/>
              </a:solidFill>
            </a:endParaRPr>
          </a:p>
          <a:p>
            <a:endParaRPr lang="es-MX" sz="1100" dirty="0">
              <a:solidFill>
                <a:schemeClr val="tx1"/>
              </a:solidFill>
            </a:endParaRPr>
          </a:p>
          <a:p>
            <a:endParaRPr lang="es-MX" sz="1100" dirty="0">
              <a:solidFill>
                <a:schemeClr val="tx1"/>
              </a:solidFill>
            </a:endParaRPr>
          </a:p>
          <a:p>
            <a:endParaRPr lang="es-MX" sz="11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Innovación en TIC’S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Tecnologías emergentes de punta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Herramientas de casas y ciudades inteligentes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Nuevos descubrimientos y desarrollos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Inclusión de Lean </a:t>
            </a:r>
            <a:r>
              <a:rPr lang="es-MX" sz="1100" dirty="0" err="1">
                <a:solidFill>
                  <a:schemeClr val="tx1"/>
                </a:solidFill>
              </a:rPr>
              <a:t>Construction</a:t>
            </a:r>
            <a:endParaRPr lang="es-MX" sz="11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Atención del gobierno y la industria al esfuerzo tecnológico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Maduración de las redes sociales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Sistemas de información para convocatorias y licitaciones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Infraestructura de redes y telecomunicaciones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Cobertura a variedad de dispositivos electrónicos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chemeClr val="tx1"/>
              </a:solidFill>
            </a:endParaRPr>
          </a:p>
          <a:p>
            <a:endParaRPr lang="es-MX" sz="1100" dirty="0">
              <a:solidFill>
                <a:schemeClr val="tx1"/>
              </a:solidFill>
            </a:endParaRPr>
          </a:p>
          <a:p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324254" y="833527"/>
            <a:ext cx="3373819" cy="2786751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ü"/>
            </a:pPr>
            <a:endParaRPr lang="es-MX" sz="12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200" dirty="0">
              <a:solidFill>
                <a:schemeClr val="tx1"/>
              </a:solidFill>
            </a:endParaRPr>
          </a:p>
          <a:p>
            <a:endParaRPr lang="es-MX" sz="11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Cambios en indicadores nacionales </a:t>
            </a:r>
          </a:p>
          <a:p>
            <a:r>
              <a:rPr lang="es-MX" sz="1100" dirty="0">
                <a:solidFill>
                  <a:schemeClr val="tx1"/>
                </a:solidFill>
              </a:rPr>
              <a:t>     (IPC y PIB)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Variación en tasas de cambio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Tasa de desempleo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Ciclos del mercado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Aportes nacionales a emprendimiento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Tasas de interés, modalidad crédito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Flujo de capital hacia países en desarrollo</a:t>
            </a: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4324254" y="3603273"/>
            <a:ext cx="3373819" cy="2786751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chemeClr val="tx1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Reducción de huella de carbono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Gestión de residuos y su disposición final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Políticas de eficiencia energética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Ondas de dispositivos electrónicos y sistema inalámbricos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Aumento de cultura ambiental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Aumento de legislación de anticontaminación</a:t>
            </a: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7698073" y="829001"/>
            <a:ext cx="3373819" cy="2786751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rgbClr val="FF0000"/>
              </a:solidFill>
            </a:endParaRPr>
          </a:p>
          <a:p>
            <a:endParaRPr lang="es-MX" sz="1100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1100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Satisfacción y percepción de los interesados en construcción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Demografía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Distribución de la renta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Cambios en estilos de vida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Conductas de elección para tipos de educación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Tendencias de consumo en tipo de vivienda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Actividades de ocio de la población objetivo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Iniciativas de emprendimiento de la sociedad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Dificultades de acceso a proyectos de vivienda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Factores étnicos, religiosos y políticos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Movilidad laboral y social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Manejo de programas de interés social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s-MX" sz="2400" dirty="0">
              <a:solidFill>
                <a:schemeClr val="tx1"/>
              </a:solidFill>
            </a:endParaRP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7696116" y="3603702"/>
            <a:ext cx="3373819" cy="2786751"/>
          </a:xfrm>
          <a:prstGeom prst="rect">
            <a:avLst/>
          </a:prstGeom>
          <a:solidFill>
            <a:srgbClr val="FFFFFF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Regulación de tarifas y precios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Impuestos, tasas e incentivos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Legislación laboral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Regulación en SST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s-MX" sz="1100" dirty="0">
                <a:solidFill>
                  <a:schemeClr val="tx1"/>
                </a:solidFill>
              </a:rPr>
              <a:t>Reformas del min de vivienda y Min transporte (Fallas viales)</a:t>
            </a: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s-MX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7203258" y="571006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E</a:t>
            </a:r>
            <a:endParaRPr lang="en-US" sz="6600" b="1" dirty="0"/>
          </a:p>
        </p:txBody>
      </p:sp>
      <p:sp>
        <p:nvSpPr>
          <p:cNvPr id="16" name="Rectángulo 15"/>
          <p:cNvSpPr/>
          <p:nvPr/>
        </p:nvSpPr>
        <p:spPr>
          <a:xfrm>
            <a:off x="4324254" y="830027"/>
            <a:ext cx="111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Economía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10575120" y="571006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S</a:t>
            </a:r>
            <a:endParaRPr lang="en-US" sz="6600" b="1" dirty="0"/>
          </a:p>
        </p:txBody>
      </p:sp>
      <p:sp>
        <p:nvSpPr>
          <p:cNvPr id="19" name="Rectángulo 18"/>
          <p:cNvSpPr/>
          <p:nvPr/>
        </p:nvSpPr>
        <p:spPr>
          <a:xfrm>
            <a:off x="7706519" y="820921"/>
            <a:ext cx="27895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Socio- Culturales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3763975" y="3355256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T</a:t>
            </a:r>
            <a:endParaRPr lang="en-US" sz="6600" b="1" dirty="0"/>
          </a:p>
        </p:txBody>
      </p:sp>
      <p:sp>
        <p:nvSpPr>
          <p:cNvPr id="21" name="Rectángulo 20"/>
          <p:cNvSpPr/>
          <p:nvPr/>
        </p:nvSpPr>
        <p:spPr>
          <a:xfrm>
            <a:off x="957187" y="3607456"/>
            <a:ext cx="1195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/>
              <a:t>Tecnología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7192242" y="3355256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E</a:t>
            </a:r>
            <a:endParaRPr lang="en-US" sz="6600" b="1" dirty="0"/>
          </a:p>
        </p:txBody>
      </p:sp>
      <p:sp>
        <p:nvSpPr>
          <p:cNvPr id="23" name="CuadroTexto 22"/>
          <p:cNvSpPr txBox="1"/>
          <p:nvPr/>
        </p:nvSpPr>
        <p:spPr>
          <a:xfrm>
            <a:off x="10586620" y="3355256"/>
            <a:ext cx="48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dirty="0"/>
              <a:t>L</a:t>
            </a:r>
            <a:endParaRPr lang="en-US" sz="6600" b="1" dirty="0"/>
          </a:p>
        </p:txBody>
      </p:sp>
      <p:sp>
        <p:nvSpPr>
          <p:cNvPr id="24" name="Rectángulo 23"/>
          <p:cNvSpPr/>
          <p:nvPr/>
        </p:nvSpPr>
        <p:spPr>
          <a:xfrm>
            <a:off x="4336497" y="3605394"/>
            <a:ext cx="970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b="1" dirty="0">
                <a:solidFill>
                  <a:prstClr val="black"/>
                </a:solidFill>
              </a:rPr>
              <a:t>Ecología</a:t>
            </a:r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7701561" y="3607456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b="1" dirty="0">
                <a:solidFill>
                  <a:prstClr val="black"/>
                </a:solidFill>
              </a:rPr>
              <a:t>Legislación</a:t>
            </a:r>
          </a:p>
        </p:txBody>
      </p:sp>
    </p:spTree>
    <p:extLst>
      <p:ext uri="{BB962C8B-B14F-4D97-AF65-F5344CB8AC3E}">
        <p14:creationId xmlns:p14="http://schemas.microsoft.com/office/powerpoint/2010/main" val="1256894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 Imagen">
            <a:extLst>
              <a:ext uri="{FF2B5EF4-FFF2-40B4-BE49-F238E27FC236}">
                <a16:creationId xmlns:a16="http://schemas.microsoft.com/office/drawing/2014/main" id="{99E7EC57-946F-41FA-B7F6-925EAE955A4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77" y="444771"/>
            <a:ext cx="10222866" cy="591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388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3637</TotalTime>
  <Words>439</Words>
  <Application>Microsoft Office PowerPoint</Application>
  <PresentationFormat>Panorámica</PresentationFormat>
  <Paragraphs>179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Impact</vt:lpstr>
      <vt:lpstr>Tahoma</vt:lpstr>
      <vt:lpstr>Wingdings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 tú  ¿Sabes qué  estudiar ?</dc:title>
  <dc:creator>David Alejandro Chinchia Rosado</dc:creator>
  <cp:lastModifiedBy>Jesús Alberto Espinosa Sepulveda</cp:lastModifiedBy>
  <cp:revision>115</cp:revision>
  <dcterms:created xsi:type="dcterms:W3CDTF">2017-04-24T22:22:39Z</dcterms:created>
  <dcterms:modified xsi:type="dcterms:W3CDTF">2021-08-09T13:37:35Z</dcterms:modified>
</cp:coreProperties>
</file>