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6" r:id="rId2"/>
  </p:sldMasterIdLst>
  <p:sldIdLst>
    <p:sldId id="334" r:id="rId3"/>
    <p:sldId id="335" r:id="rId4"/>
    <p:sldId id="371" r:id="rId5"/>
    <p:sldId id="370" r:id="rId6"/>
    <p:sldId id="259" r:id="rId7"/>
    <p:sldId id="260" r:id="rId8"/>
    <p:sldId id="336" r:id="rId9"/>
    <p:sldId id="337" r:id="rId10"/>
    <p:sldId id="338" r:id="rId11"/>
    <p:sldId id="339" r:id="rId12"/>
    <p:sldId id="271" r:id="rId13"/>
    <p:sldId id="342" r:id="rId14"/>
    <p:sldId id="343" r:id="rId15"/>
    <p:sldId id="372" r:id="rId16"/>
    <p:sldId id="256" r:id="rId17"/>
    <p:sldId id="257" r:id="rId18"/>
    <p:sldId id="347" r:id="rId19"/>
    <p:sldId id="263" r:id="rId20"/>
    <p:sldId id="353" r:id="rId21"/>
    <p:sldId id="258" r:id="rId22"/>
    <p:sldId id="348" r:id="rId23"/>
    <p:sldId id="349" r:id="rId24"/>
    <p:sldId id="350" r:id="rId25"/>
    <p:sldId id="351" r:id="rId26"/>
    <p:sldId id="352" r:id="rId27"/>
    <p:sldId id="270" r:id="rId28"/>
    <p:sldId id="265" r:id="rId29"/>
    <p:sldId id="266" r:id="rId30"/>
    <p:sldId id="361" r:id="rId31"/>
    <p:sldId id="267" r:id="rId32"/>
    <p:sldId id="277" r:id="rId33"/>
    <p:sldId id="281" r:id="rId34"/>
    <p:sldId id="269" r:id="rId35"/>
    <p:sldId id="261" r:id="rId36"/>
    <p:sldId id="354" r:id="rId37"/>
    <p:sldId id="284" r:id="rId38"/>
    <p:sldId id="308" r:id="rId39"/>
    <p:sldId id="357" r:id="rId40"/>
    <p:sldId id="358" r:id="rId41"/>
    <p:sldId id="359" r:id="rId42"/>
    <p:sldId id="310" r:id="rId43"/>
    <p:sldId id="362" r:id="rId44"/>
    <p:sldId id="298" r:id="rId45"/>
    <p:sldId id="301" r:id="rId46"/>
    <p:sldId id="360" r:id="rId47"/>
    <p:sldId id="313" r:id="rId48"/>
    <p:sldId id="363" r:id="rId49"/>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ción predeterminada" id="{0E29ECEB-8CE3-489A-B855-B75CD583CF2D}">
          <p14:sldIdLst>
            <p14:sldId id="334"/>
            <p14:sldId id="335"/>
            <p14:sldId id="371"/>
            <p14:sldId id="370"/>
            <p14:sldId id="259"/>
            <p14:sldId id="260"/>
          </p14:sldIdLst>
        </p14:section>
        <p14:section name="Sección sin título" id="{2B6A5238-23C9-498C-989F-101C4C736AF4}">
          <p14:sldIdLst>
            <p14:sldId id="336"/>
            <p14:sldId id="337"/>
            <p14:sldId id="338"/>
            <p14:sldId id="339"/>
            <p14:sldId id="271"/>
            <p14:sldId id="342"/>
            <p14:sldId id="343"/>
            <p14:sldId id="372"/>
            <p14:sldId id="256"/>
            <p14:sldId id="257"/>
            <p14:sldId id="347"/>
            <p14:sldId id="263"/>
            <p14:sldId id="353"/>
            <p14:sldId id="258"/>
            <p14:sldId id="348"/>
            <p14:sldId id="349"/>
            <p14:sldId id="350"/>
            <p14:sldId id="351"/>
            <p14:sldId id="352"/>
            <p14:sldId id="270"/>
            <p14:sldId id="265"/>
            <p14:sldId id="266"/>
            <p14:sldId id="361"/>
            <p14:sldId id="267"/>
            <p14:sldId id="277"/>
            <p14:sldId id="281"/>
            <p14:sldId id="269"/>
            <p14:sldId id="261"/>
            <p14:sldId id="354"/>
            <p14:sldId id="284"/>
            <p14:sldId id="308"/>
            <p14:sldId id="357"/>
            <p14:sldId id="358"/>
            <p14:sldId id="359"/>
            <p14:sldId id="310"/>
            <p14:sldId id="362"/>
            <p14:sldId id="298"/>
            <p14:sldId id="301"/>
            <p14:sldId id="360"/>
            <p14:sldId id="313"/>
            <p14:sldId id="363"/>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8" Type="http://schemas.openxmlformats.org/officeDocument/2006/relationships/slide" Target="slides/slide6.xml"/><Relationship Id="rId51"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p:cNvSpPr>
            <a:spLocks noGrp="1"/>
          </p:cNvSpPr>
          <p:nvPr>
            <p:ph type="dt" sz="half" idx="10"/>
          </p:nvPr>
        </p:nvSpPr>
        <p:spPr/>
        <p:txBody>
          <a:bodyPr/>
          <a:lstStyle/>
          <a:p>
            <a:fld id="{3B2CAA3C-5965-47D2-ACF2-17A3926A7D3F}" type="datetimeFigureOut">
              <a:rPr lang="es-CO" smtClean="0"/>
              <a:t>10/04/2019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259A3E6A-1DB7-4D0C-8EFF-4A6C439EB959}" type="slidenum">
              <a:rPr lang="es-CO" smtClean="0"/>
              <a:t>‹Nº›</a:t>
            </a:fld>
            <a:endParaRPr lang="es-CO"/>
          </a:p>
        </p:txBody>
      </p:sp>
    </p:spTree>
    <p:extLst>
      <p:ext uri="{BB962C8B-B14F-4D97-AF65-F5344CB8AC3E}">
        <p14:creationId xmlns:p14="http://schemas.microsoft.com/office/powerpoint/2010/main" val="114923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3B2CAA3C-5965-47D2-ACF2-17A3926A7D3F}" type="datetimeFigureOut">
              <a:rPr lang="es-CO" smtClean="0"/>
              <a:t>10/04/2019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259A3E6A-1DB7-4D0C-8EFF-4A6C439EB959}" type="slidenum">
              <a:rPr lang="es-CO" smtClean="0"/>
              <a:t>‹Nº›</a:t>
            </a:fld>
            <a:endParaRPr lang="es-CO"/>
          </a:p>
        </p:txBody>
      </p:sp>
    </p:spTree>
    <p:extLst>
      <p:ext uri="{BB962C8B-B14F-4D97-AF65-F5344CB8AC3E}">
        <p14:creationId xmlns:p14="http://schemas.microsoft.com/office/powerpoint/2010/main" val="36377095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O"/>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3B2CAA3C-5965-47D2-ACF2-17A3926A7D3F}" type="datetimeFigureOut">
              <a:rPr lang="es-CO" smtClean="0"/>
              <a:t>10/04/2019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259A3E6A-1DB7-4D0C-8EFF-4A6C439EB959}" type="slidenum">
              <a:rPr lang="es-CO" smtClean="0"/>
              <a:t>‹Nº›</a:t>
            </a:fld>
            <a:endParaRPr lang="es-CO"/>
          </a:p>
        </p:txBody>
      </p:sp>
    </p:spTree>
    <p:extLst>
      <p:ext uri="{BB962C8B-B14F-4D97-AF65-F5344CB8AC3E}">
        <p14:creationId xmlns:p14="http://schemas.microsoft.com/office/powerpoint/2010/main" val="23338433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Diapositiva de título">
    <p:spTree>
      <p:nvGrpSpPr>
        <p:cNvPr id="1" name=""/>
        <p:cNvGrpSpPr/>
        <p:nvPr/>
      </p:nvGrpSpPr>
      <p:grpSpPr>
        <a:xfrm>
          <a:off x="0" y="0"/>
          <a:ext cx="0" cy="0"/>
          <a:chOff x="0" y="0"/>
          <a:chExt cx="0" cy="0"/>
        </a:xfrm>
      </p:grpSpPr>
      <p:sp>
        <p:nvSpPr>
          <p:cNvPr id="4" name="Marcador de fecha 3"/>
          <p:cNvSpPr>
            <a:spLocks noGrp="1"/>
          </p:cNvSpPr>
          <p:nvPr>
            <p:ph type="dt" sz="half" idx="10"/>
          </p:nvPr>
        </p:nvSpPr>
        <p:spPr/>
        <p:txBody>
          <a:bodyPr/>
          <a:lstStyle/>
          <a:p>
            <a:fld id="{C26FA7AE-4455-4519-96EB-D86B1214B5F4}" type="datetimeFigureOut">
              <a:rPr lang="es-CO" smtClean="0"/>
              <a:t>10/04/2019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69B4CB72-848B-432C-8F51-3719DFE8B7CF}" type="slidenum">
              <a:rPr lang="es-CO" smtClean="0"/>
              <a:t>‹Nº›</a:t>
            </a:fld>
            <a:endParaRPr lang="es-CO"/>
          </a:p>
        </p:txBody>
      </p:sp>
      <p:grpSp>
        <p:nvGrpSpPr>
          <p:cNvPr id="11" name="Grupo 10"/>
          <p:cNvGrpSpPr/>
          <p:nvPr userDrawn="1"/>
        </p:nvGrpSpPr>
        <p:grpSpPr>
          <a:xfrm>
            <a:off x="2062163" y="1920875"/>
            <a:ext cx="8067675" cy="3016250"/>
            <a:chOff x="2276475" y="1822979"/>
            <a:chExt cx="8067675" cy="3016250"/>
          </a:xfrm>
        </p:grpSpPr>
        <p:pic>
          <p:nvPicPr>
            <p:cNvPr id="1026" name="Picture 2" descr="Resultado de imagen para logo universidad santo tomas"/>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76475" y="1822979"/>
              <a:ext cx="8067675" cy="1476375"/>
            </a:xfrm>
            <a:prstGeom prst="rect">
              <a:avLst/>
            </a:prstGeom>
            <a:noFill/>
            <a:extLst>
              <a:ext uri="{909E8E84-426E-40DD-AFC4-6F175D3DCCD1}">
                <a14:hiddenFill xmlns:a14="http://schemas.microsoft.com/office/drawing/2010/main">
                  <a:solidFill>
                    <a:srgbClr val="FFFFFF"/>
                  </a:solidFill>
                </a14:hiddenFill>
              </a:ext>
            </a:extLst>
          </p:spPr>
        </p:pic>
        <p:sp>
          <p:nvSpPr>
            <p:cNvPr id="10" name="Rectángulo 9"/>
            <p:cNvSpPr/>
            <p:nvPr userDrawn="1"/>
          </p:nvSpPr>
          <p:spPr>
            <a:xfrm>
              <a:off x="2276475" y="3362854"/>
              <a:ext cx="8067675" cy="1476375"/>
            </a:xfrm>
            <a:prstGeom prst="rect">
              <a:avLst/>
            </a:prstGeom>
            <a:solidFill>
              <a:srgbClr val="004B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5000"/>
                </a:lnSpc>
                <a:spcAft>
                  <a:spcPts val="0"/>
                </a:spcAft>
              </a:pPr>
              <a:r>
                <a:rPr lang="es-ES_tradnl" sz="3200" b="1" kern="1200" dirty="0">
                  <a:solidFill>
                    <a:schemeClr val="bg1"/>
                  </a:solidFill>
                  <a:effectLst/>
                  <a:latin typeface="+mn-lt"/>
                  <a:ea typeface="+mn-ea"/>
                  <a:cs typeface="+mn-cs"/>
                </a:rPr>
                <a:t>FORMATO DOCUMENTO ANÁLISIS Y DISEÑO</a:t>
              </a:r>
              <a:endParaRPr lang="es-CO" sz="500" b="0" dirty="0">
                <a:solidFill>
                  <a:schemeClr val="bg1"/>
                </a:solidFill>
                <a:effectLst/>
                <a:latin typeface="Tahoma" panose="020B0604030504040204" pitchFamily="34" charset="0"/>
                <a:ea typeface="Tahoma" panose="020B0604030504040204" pitchFamily="34" charset="0"/>
                <a:cs typeface="Tahoma" panose="020B0604030504040204" pitchFamily="34" charset="0"/>
              </a:endParaRPr>
            </a:p>
          </p:txBody>
        </p:sp>
      </p:grpSp>
      <p:sp>
        <p:nvSpPr>
          <p:cNvPr id="12" name="Rectángulo 11"/>
          <p:cNvSpPr/>
          <p:nvPr userDrawn="1"/>
        </p:nvSpPr>
        <p:spPr>
          <a:xfrm>
            <a:off x="1809750" y="1701139"/>
            <a:ext cx="8572500" cy="3455723"/>
          </a:xfrm>
          <a:prstGeom prst="rect">
            <a:avLst/>
          </a:prstGeom>
          <a:noFill/>
          <a:ln w="38100">
            <a:solidFill>
              <a:srgbClr val="004B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5000"/>
              </a:lnSpc>
              <a:spcAft>
                <a:spcPts val="0"/>
              </a:spcAft>
            </a:pPr>
            <a:endParaRPr lang="es-CO" sz="500" b="0" dirty="0">
              <a:solidFill>
                <a:schemeClr val="bg1"/>
              </a:solidFill>
              <a:effectLst/>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7646544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Datos y metas del proyect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57EACC-E826-496D-AC76-81C0A3BA9187}" type="datetimeFigureOut">
              <a:rPr lang="es-CO" smtClean="0"/>
              <a:t>10/04/2019</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8E188EC5-9129-4EC6-87A6-612C5497FD59}" type="slidenum">
              <a:rPr lang="es-CO" smtClean="0"/>
              <a:t>‹Nº›</a:t>
            </a:fld>
            <a:endParaRPr lang="es-CO"/>
          </a:p>
        </p:txBody>
      </p:sp>
      <p:graphicFrame>
        <p:nvGraphicFramePr>
          <p:cNvPr id="7" name="Tabla 6"/>
          <p:cNvGraphicFramePr>
            <a:graphicFrameLocks noGrp="1"/>
          </p:cNvGraphicFramePr>
          <p:nvPr userDrawn="1">
            <p:extLst/>
          </p:nvPr>
        </p:nvGraphicFramePr>
        <p:xfrm>
          <a:off x="838200" y="3191934"/>
          <a:ext cx="10515600" cy="3158067"/>
        </p:xfrm>
        <a:graphic>
          <a:graphicData uri="http://schemas.openxmlformats.org/drawingml/2006/table">
            <a:tbl>
              <a:tblPr firstRow="1" firstCol="1" bandRow="1">
                <a:tableStyleId>{69CF1AB2-1976-4502-BF36-3FF5EA218861}</a:tableStyleId>
              </a:tblPr>
              <a:tblGrid>
                <a:gridCol w="10515600">
                  <a:extLst>
                    <a:ext uri="{9D8B030D-6E8A-4147-A177-3AD203B41FA5}">
                      <a16:colId xmlns:a16="http://schemas.microsoft.com/office/drawing/2014/main" val="20000"/>
                    </a:ext>
                  </a:extLst>
                </a:gridCol>
              </a:tblGrid>
              <a:tr h="482230">
                <a:tc>
                  <a:txBody>
                    <a:bodyPr/>
                    <a:lstStyle/>
                    <a:p>
                      <a:pPr algn="ctr">
                        <a:lnSpc>
                          <a:spcPct val="115000"/>
                        </a:lnSpc>
                        <a:spcAft>
                          <a:spcPts val="0"/>
                        </a:spcAft>
                      </a:pPr>
                      <a:r>
                        <a:rPr lang="es-CO" sz="1400" dirty="0">
                          <a:solidFill>
                            <a:schemeClr val="bg1"/>
                          </a:solidFill>
                          <a:effectLst/>
                          <a:latin typeface="Tahoma" panose="020B0604030504040204" pitchFamily="34" charset="0"/>
                          <a:ea typeface="Tahoma" panose="020B0604030504040204" pitchFamily="34" charset="0"/>
                          <a:cs typeface="Tahoma" panose="020B0604030504040204" pitchFamily="34" charset="0"/>
                        </a:rPr>
                        <a:t>METAS DE APRENDIZAJE (alcance del proyecto)</a:t>
                      </a:r>
                    </a:p>
                    <a:p>
                      <a:pPr marL="0" marR="0" lvl="0" indent="0" algn="ctr" defTabSz="914400" rtl="0" eaLnBrk="1" fontAlgn="auto" latinLnBrk="0" hangingPunct="1">
                        <a:lnSpc>
                          <a:spcPct val="115000"/>
                        </a:lnSpc>
                        <a:spcBef>
                          <a:spcPts val="0"/>
                        </a:spcBef>
                        <a:spcAft>
                          <a:spcPts val="0"/>
                        </a:spcAft>
                        <a:buClrTx/>
                        <a:buSzTx/>
                        <a:buFontTx/>
                        <a:buNone/>
                        <a:tabLst/>
                        <a:defRPr/>
                      </a:pPr>
                      <a:r>
                        <a:rPr lang="es-ES" sz="1100" b="0" dirty="0">
                          <a:solidFill>
                            <a:schemeClr val="bg1"/>
                          </a:solidFill>
                          <a:effectLst/>
                          <a:latin typeface="Tahoma" panose="020B0604030504040204" pitchFamily="34" charset="0"/>
                          <a:ea typeface="Tahoma" panose="020B0604030504040204" pitchFamily="34" charset="0"/>
                          <a:cs typeface="Tahoma" panose="020B0604030504040204" pitchFamily="34" charset="0"/>
                        </a:rPr>
                        <a:t>Defina las metas del proyecto desde las necesidades de aprendizaje en el contexto de la temática a desarrollar.</a:t>
                      </a:r>
                      <a:endParaRPr lang="es-CO" sz="1600" b="0" dirty="0">
                        <a:solidFill>
                          <a:schemeClr val="bg1"/>
                        </a:solidFill>
                        <a:effectLst/>
                        <a:latin typeface="Tahoma" panose="020B0604030504040204" pitchFamily="34" charset="0"/>
                        <a:ea typeface="Tahoma" panose="020B0604030504040204" pitchFamily="34" charset="0"/>
                        <a:cs typeface="Tahoma" panose="020B0604030504040204" pitchFamily="34" charset="0"/>
                      </a:endParaRPr>
                    </a:p>
                  </a:txBody>
                  <a:tcPr marL="46409" marR="46409" marT="0" marB="0" anchor="ctr">
                    <a:solidFill>
                      <a:schemeClr val="accent1">
                        <a:lumMod val="50000"/>
                      </a:schemeClr>
                    </a:solidFill>
                  </a:tcPr>
                </a:tc>
                <a:extLst>
                  <a:ext uri="{0D108BD9-81ED-4DB2-BD59-A6C34878D82A}">
                    <a16:rowId xmlns:a16="http://schemas.microsoft.com/office/drawing/2014/main" val="10000"/>
                  </a:ext>
                </a:extLst>
              </a:tr>
              <a:tr h="2675837">
                <a:tc>
                  <a:txBody>
                    <a:bodyPr/>
                    <a:lstStyle/>
                    <a:p>
                      <a:pPr algn="l">
                        <a:lnSpc>
                          <a:spcPct val="115000"/>
                        </a:lnSpc>
                        <a:spcAft>
                          <a:spcPts val="1000"/>
                        </a:spcAft>
                      </a:pPr>
                      <a:endParaRPr lang="es-CO" sz="1100" b="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119380" marR="119380" marT="0" marB="0"/>
                </a:tc>
                <a:extLst>
                  <a:ext uri="{0D108BD9-81ED-4DB2-BD59-A6C34878D82A}">
                    <a16:rowId xmlns:a16="http://schemas.microsoft.com/office/drawing/2014/main" val="10001"/>
                  </a:ext>
                </a:extLst>
              </a:tr>
            </a:tbl>
          </a:graphicData>
        </a:graphic>
      </p:graphicFrame>
      <p:sp>
        <p:nvSpPr>
          <p:cNvPr id="8" name="Content Placeholder 2"/>
          <p:cNvSpPr>
            <a:spLocks noGrp="1"/>
          </p:cNvSpPr>
          <p:nvPr>
            <p:ph idx="1"/>
          </p:nvPr>
        </p:nvSpPr>
        <p:spPr>
          <a:xfrm>
            <a:off x="838200" y="3670301"/>
            <a:ext cx="10515600" cy="2679700"/>
          </a:xfrm>
        </p:spPr>
        <p:txBody>
          <a:bodyPr>
            <a:normAutofit/>
          </a:bodyPr>
          <a:lstStyle>
            <a:lvl1pPr marL="0" marR="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lang="es-CO" sz="1200" kern="1200" baseline="0" dirty="0" smtClean="0">
                <a:solidFill>
                  <a:schemeClr val="tx1"/>
                </a:solidFill>
                <a:effectLst/>
                <a:latin typeface="Tahoma" panose="020B0604030504040204" pitchFamily="34" charset="0"/>
                <a:ea typeface="Tahoma" panose="020B0604030504040204" pitchFamily="34" charset="0"/>
                <a:cs typeface="Tahoma" panose="020B0604030504040204" pitchFamily="34" charset="0"/>
              </a:defRPr>
            </a:lvl1pPr>
            <a:lvl2pPr algn="just">
              <a:defRPr sz="1200">
                <a:latin typeface="Tahoma" panose="020B0604030504040204" pitchFamily="34" charset="0"/>
                <a:ea typeface="Tahoma" panose="020B0604030504040204" pitchFamily="34" charset="0"/>
                <a:cs typeface="Tahoma" panose="020B0604030504040204" pitchFamily="34" charset="0"/>
              </a:defRPr>
            </a:lvl2pPr>
            <a:lvl3pPr marL="914400" indent="0" algn="just">
              <a:buNone/>
              <a:defRPr sz="1000">
                <a:latin typeface="Tahoma" panose="020B0604030504040204" pitchFamily="34" charset="0"/>
                <a:ea typeface="Tahoma" panose="020B0604030504040204" pitchFamily="34" charset="0"/>
                <a:cs typeface="Tahoma" panose="020B0604030504040204" pitchFamily="34" charset="0"/>
              </a:defRPr>
            </a:lvl3pPr>
            <a:lvl4pPr marL="1371600" indent="0" algn="just">
              <a:buNone/>
              <a:defRPr sz="1000">
                <a:latin typeface="Tahoma" panose="020B0604030504040204" pitchFamily="34" charset="0"/>
                <a:ea typeface="Tahoma" panose="020B0604030504040204" pitchFamily="34" charset="0"/>
                <a:cs typeface="Tahoma" panose="020B0604030504040204" pitchFamily="34" charset="0"/>
              </a:defRPr>
            </a:lvl4pPr>
            <a:lvl5pPr marL="1828800" indent="0" algn="just">
              <a:buNone/>
              <a:defRPr sz="1000">
                <a:latin typeface="Tahoma" panose="020B0604030504040204" pitchFamily="34" charset="0"/>
                <a:ea typeface="Tahoma" panose="020B0604030504040204" pitchFamily="34" charset="0"/>
                <a:cs typeface="Tahoma" panose="020B0604030504040204" pitchFamily="34" charset="0"/>
              </a:defRPr>
            </a:lvl5pPr>
          </a:lstStyle>
          <a:p>
            <a:pPr lvl="0"/>
            <a:endParaRPr lang="es-ES" dirty="0"/>
          </a:p>
          <a:p>
            <a:pPr lvl="1"/>
            <a:endParaRPr lang="es-ES" dirty="0"/>
          </a:p>
        </p:txBody>
      </p:sp>
      <p:graphicFrame>
        <p:nvGraphicFramePr>
          <p:cNvPr id="6" name="Tabla 5"/>
          <p:cNvGraphicFramePr>
            <a:graphicFrameLocks noGrp="1"/>
          </p:cNvGraphicFramePr>
          <p:nvPr userDrawn="1">
            <p:extLst/>
          </p:nvPr>
        </p:nvGraphicFramePr>
        <p:xfrm>
          <a:off x="838200" y="964424"/>
          <a:ext cx="10515600" cy="1812876"/>
        </p:xfrm>
        <a:graphic>
          <a:graphicData uri="http://schemas.openxmlformats.org/drawingml/2006/table">
            <a:tbl>
              <a:tblPr firstRow="1" firstCol="1" bandRow="1">
                <a:tableStyleId>{5C22544A-7EE6-4342-B048-85BDC9FD1C3A}</a:tableStyleId>
              </a:tblPr>
              <a:tblGrid>
                <a:gridCol w="3298372">
                  <a:extLst>
                    <a:ext uri="{9D8B030D-6E8A-4147-A177-3AD203B41FA5}">
                      <a16:colId xmlns:a16="http://schemas.microsoft.com/office/drawing/2014/main" val="20000"/>
                    </a:ext>
                  </a:extLst>
                </a:gridCol>
                <a:gridCol w="7217228">
                  <a:extLst>
                    <a:ext uri="{9D8B030D-6E8A-4147-A177-3AD203B41FA5}">
                      <a16:colId xmlns:a16="http://schemas.microsoft.com/office/drawing/2014/main" val="20001"/>
                    </a:ext>
                  </a:extLst>
                </a:gridCol>
              </a:tblGrid>
              <a:tr h="344805">
                <a:tc>
                  <a:txBody>
                    <a:bodyPr/>
                    <a:lstStyle/>
                    <a:p>
                      <a:pPr algn="l">
                        <a:lnSpc>
                          <a:spcPct val="115000"/>
                        </a:lnSpc>
                        <a:spcAft>
                          <a:spcPts val="0"/>
                        </a:spcAft>
                      </a:pPr>
                      <a:r>
                        <a:rPr lang="es-CO" sz="1400" dirty="0">
                          <a:effectLst/>
                          <a:latin typeface="Tahoma" panose="020B0604030504040204" pitchFamily="34" charset="0"/>
                          <a:ea typeface="Tahoma" panose="020B0604030504040204" pitchFamily="34" charset="0"/>
                          <a:cs typeface="Tahoma" panose="020B0604030504040204" pitchFamily="34" charset="0"/>
                        </a:rPr>
                        <a:t>Fecha:</a:t>
                      </a:r>
                    </a:p>
                  </a:txBody>
                  <a:tcPr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rgbClr val="1F4E79"/>
                    </a:solidFill>
                  </a:tcPr>
                </a:tc>
                <a:tc>
                  <a:txBody>
                    <a:bodyPr/>
                    <a:lstStyle/>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 </a:t>
                      </a:r>
                    </a:p>
                  </a:txBody>
                  <a:tcPr marT="0" marB="0" anchor="ctr">
                    <a:lnL w="12700" cap="flat" cmpd="sng" algn="ctr">
                      <a:solidFill>
                        <a:schemeClr val="accent1">
                          <a:lumMod val="75000"/>
                        </a:schemeClr>
                      </a:solidFill>
                      <a:prstDash val="solid"/>
                      <a:round/>
                      <a:headEnd type="none" w="med" len="med"/>
                      <a:tailEnd type="none" w="med" len="med"/>
                    </a:lnL>
                    <a:lnR w="12700" cap="flat" cmpd="sng" algn="ctr">
                      <a:solidFill>
                        <a:srgbClr val="1F4E79"/>
                      </a:solidFill>
                      <a:prstDash val="solid"/>
                      <a:round/>
                      <a:headEnd type="none" w="med" len="med"/>
                      <a:tailEnd type="none" w="med" len="med"/>
                    </a:lnR>
                    <a:lnT w="12700" cap="flat" cmpd="sng" algn="ctr">
                      <a:solidFill>
                        <a:srgbClr val="1F4E79"/>
                      </a:solidFill>
                      <a:prstDash val="solid"/>
                      <a:round/>
                      <a:headEnd type="none" w="med" len="med"/>
                      <a:tailEnd type="none" w="med" len="med"/>
                    </a:lnT>
                    <a:lnB w="12700" cap="flat" cmpd="sng" algn="ctr">
                      <a:solidFill>
                        <a:srgbClr val="1F4E79"/>
                      </a:solidFill>
                      <a:prstDash val="solid"/>
                      <a:round/>
                      <a:headEnd type="none" w="med" len="med"/>
                      <a:tailEnd type="none" w="med" len="med"/>
                    </a:lnB>
                    <a:solidFill>
                      <a:srgbClr val="EAEFF7"/>
                    </a:solidFill>
                  </a:tcPr>
                </a:tc>
                <a:extLst>
                  <a:ext uri="{0D108BD9-81ED-4DB2-BD59-A6C34878D82A}">
                    <a16:rowId xmlns:a16="http://schemas.microsoft.com/office/drawing/2014/main" val="10000"/>
                  </a:ext>
                </a:extLst>
              </a:tr>
              <a:tr h="312561">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s-CO" sz="1400" dirty="0">
                          <a:effectLst/>
                          <a:latin typeface="Tahoma" panose="020B0604030504040204" pitchFamily="34" charset="0"/>
                          <a:ea typeface="Tahoma" panose="020B0604030504040204" pitchFamily="34" charset="0"/>
                          <a:cs typeface="Tahoma" panose="020B0604030504040204" pitchFamily="34" charset="0"/>
                        </a:rPr>
                        <a:t>Correo electrónico:</a:t>
                      </a:r>
                    </a:p>
                  </a:txBody>
                  <a:tcPr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rgbClr val="1F4E79"/>
                    </a:solidFill>
                  </a:tcPr>
                </a:tc>
                <a:tc>
                  <a:txBody>
                    <a:bodyPr/>
                    <a:lstStyle/>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 </a:t>
                      </a:r>
                    </a:p>
                  </a:txBody>
                  <a:tcPr marT="0" marB="0" anchor="ctr">
                    <a:lnL w="12700" cap="flat" cmpd="sng" algn="ctr">
                      <a:solidFill>
                        <a:schemeClr val="accent1">
                          <a:lumMod val="75000"/>
                        </a:schemeClr>
                      </a:solidFill>
                      <a:prstDash val="solid"/>
                      <a:round/>
                      <a:headEnd type="none" w="med" len="med"/>
                      <a:tailEnd type="none" w="med" len="med"/>
                    </a:lnL>
                    <a:lnR w="12700" cap="flat" cmpd="sng" algn="ctr">
                      <a:solidFill>
                        <a:srgbClr val="1F4E79"/>
                      </a:solidFill>
                      <a:prstDash val="solid"/>
                      <a:round/>
                      <a:headEnd type="none" w="med" len="med"/>
                      <a:tailEnd type="none" w="med" len="med"/>
                    </a:lnR>
                    <a:lnT w="12700" cap="flat" cmpd="sng" algn="ctr">
                      <a:solidFill>
                        <a:srgbClr val="1F4E79"/>
                      </a:solidFill>
                      <a:prstDash val="solid"/>
                      <a:round/>
                      <a:headEnd type="none" w="med" len="med"/>
                      <a:tailEnd type="none" w="med" len="med"/>
                    </a:lnT>
                    <a:lnB w="12700" cap="flat" cmpd="sng" algn="ctr">
                      <a:solidFill>
                        <a:srgbClr val="1F4E79"/>
                      </a:solidFill>
                      <a:prstDash val="solid"/>
                      <a:round/>
                      <a:headEnd type="none" w="med" len="med"/>
                      <a:tailEnd type="none" w="med" len="med"/>
                    </a:lnB>
                    <a:solidFill>
                      <a:srgbClr val="EAEFF7"/>
                    </a:solidFill>
                  </a:tcPr>
                </a:tc>
                <a:extLst>
                  <a:ext uri="{0D108BD9-81ED-4DB2-BD59-A6C34878D82A}">
                    <a16:rowId xmlns:a16="http://schemas.microsoft.com/office/drawing/2014/main" val="10001"/>
                  </a:ext>
                </a:extLst>
              </a:tr>
              <a:tr h="344805">
                <a:tc>
                  <a:txBody>
                    <a:bodyPr/>
                    <a:lstStyle/>
                    <a:p>
                      <a:pPr algn="l">
                        <a:lnSpc>
                          <a:spcPct val="115000"/>
                        </a:lnSpc>
                        <a:spcAft>
                          <a:spcPts val="0"/>
                        </a:spcAft>
                      </a:pPr>
                      <a:r>
                        <a:rPr lang="es-CO" sz="1400" dirty="0">
                          <a:effectLst/>
                          <a:latin typeface="Tahoma" panose="020B0604030504040204" pitchFamily="34" charset="0"/>
                          <a:ea typeface="Tahoma" panose="020B0604030504040204" pitchFamily="34" charset="0"/>
                          <a:cs typeface="Tahoma" panose="020B0604030504040204" pitchFamily="34" charset="0"/>
                        </a:rPr>
                        <a:t>Teléfono de contacto:</a:t>
                      </a:r>
                    </a:p>
                  </a:txBody>
                  <a:tcPr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rgbClr val="1F4E79"/>
                    </a:solidFill>
                  </a:tcPr>
                </a:tc>
                <a:tc>
                  <a:txBody>
                    <a:bodyPr/>
                    <a:lstStyle/>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 </a:t>
                      </a:r>
                    </a:p>
                  </a:txBody>
                  <a:tcPr marT="0" marB="0" anchor="ctr">
                    <a:lnL w="12700" cap="flat" cmpd="sng" algn="ctr">
                      <a:solidFill>
                        <a:schemeClr val="accent1">
                          <a:lumMod val="75000"/>
                        </a:schemeClr>
                      </a:solidFill>
                      <a:prstDash val="solid"/>
                      <a:round/>
                      <a:headEnd type="none" w="med" len="med"/>
                      <a:tailEnd type="none" w="med" len="med"/>
                    </a:lnL>
                    <a:lnR w="12700" cap="flat" cmpd="sng" algn="ctr">
                      <a:solidFill>
                        <a:srgbClr val="1F4E79"/>
                      </a:solidFill>
                      <a:prstDash val="solid"/>
                      <a:round/>
                      <a:headEnd type="none" w="med" len="med"/>
                      <a:tailEnd type="none" w="med" len="med"/>
                    </a:lnR>
                    <a:lnT w="12700" cap="flat" cmpd="sng" algn="ctr">
                      <a:solidFill>
                        <a:srgbClr val="1F4E79"/>
                      </a:solidFill>
                      <a:prstDash val="solid"/>
                      <a:round/>
                      <a:headEnd type="none" w="med" len="med"/>
                      <a:tailEnd type="none" w="med" len="med"/>
                    </a:lnT>
                    <a:lnB w="12700" cap="flat" cmpd="sng" algn="ctr">
                      <a:solidFill>
                        <a:srgbClr val="1F4E79"/>
                      </a:solidFill>
                      <a:prstDash val="solid"/>
                      <a:round/>
                      <a:headEnd type="none" w="med" len="med"/>
                      <a:tailEnd type="none" w="med" len="med"/>
                    </a:lnB>
                    <a:solidFill>
                      <a:srgbClr val="EAEFF7"/>
                    </a:solidFill>
                  </a:tcPr>
                </a:tc>
                <a:extLst>
                  <a:ext uri="{0D108BD9-81ED-4DB2-BD59-A6C34878D82A}">
                    <a16:rowId xmlns:a16="http://schemas.microsoft.com/office/drawing/2014/main" val="10002"/>
                  </a:ext>
                </a:extLst>
              </a:tr>
              <a:tr h="344805">
                <a:tc>
                  <a:txBody>
                    <a:bodyPr/>
                    <a:lstStyle/>
                    <a:p>
                      <a:pPr algn="l">
                        <a:lnSpc>
                          <a:spcPct val="115000"/>
                        </a:lnSpc>
                        <a:spcAft>
                          <a:spcPts val="0"/>
                        </a:spcAft>
                      </a:pPr>
                      <a:r>
                        <a:rPr lang="es-CO" sz="1400" dirty="0">
                          <a:effectLst/>
                          <a:latin typeface="Tahoma" panose="020B0604030504040204" pitchFamily="34" charset="0"/>
                          <a:ea typeface="Tahoma" panose="020B0604030504040204" pitchFamily="34" charset="0"/>
                          <a:cs typeface="Tahoma" panose="020B0604030504040204" pitchFamily="34" charset="0"/>
                        </a:rPr>
                        <a:t>Temática:</a:t>
                      </a:r>
                    </a:p>
                  </a:txBody>
                  <a:tcPr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rgbClr val="1F4E79"/>
                    </a:solidFill>
                  </a:tcPr>
                </a:tc>
                <a:tc>
                  <a:txBody>
                    <a:bodyPr/>
                    <a:lstStyle/>
                    <a:p>
                      <a:pPr algn="l">
                        <a:lnSpc>
                          <a:spcPct val="115000"/>
                        </a:lnSpc>
                        <a:spcAft>
                          <a:spcPts val="0"/>
                        </a:spcAft>
                      </a:pPr>
                      <a:endParaRPr lang="es-CO" sz="1000" dirty="0">
                        <a:effectLst/>
                        <a:latin typeface="Tahoma" panose="020B0604030504040204" pitchFamily="34" charset="0"/>
                        <a:ea typeface="Tahoma" panose="020B0604030504040204" pitchFamily="34" charset="0"/>
                        <a:cs typeface="Tahoma" panose="020B0604030504040204" pitchFamily="34" charset="0"/>
                      </a:endParaRPr>
                    </a:p>
                  </a:txBody>
                  <a:tcPr marT="0" marB="0" anchor="ctr">
                    <a:lnL w="12700" cap="flat" cmpd="sng" algn="ctr">
                      <a:solidFill>
                        <a:schemeClr val="accent1">
                          <a:lumMod val="75000"/>
                        </a:schemeClr>
                      </a:solidFill>
                      <a:prstDash val="solid"/>
                      <a:round/>
                      <a:headEnd type="none" w="med" len="med"/>
                      <a:tailEnd type="none" w="med" len="med"/>
                    </a:lnL>
                    <a:lnR w="12700" cap="flat" cmpd="sng" algn="ctr">
                      <a:solidFill>
                        <a:srgbClr val="1F4E79"/>
                      </a:solidFill>
                      <a:prstDash val="solid"/>
                      <a:round/>
                      <a:headEnd type="none" w="med" len="med"/>
                      <a:tailEnd type="none" w="med" len="med"/>
                    </a:lnR>
                    <a:lnT w="12700" cap="flat" cmpd="sng" algn="ctr">
                      <a:solidFill>
                        <a:srgbClr val="1F4E79"/>
                      </a:solidFill>
                      <a:prstDash val="solid"/>
                      <a:round/>
                      <a:headEnd type="none" w="med" len="med"/>
                      <a:tailEnd type="none" w="med" len="med"/>
                    </a:lnT>
                    <a:lnB w="12700" cap="flat" cmpd="sng" algn="ctr">
                      <a:solidFill>
                        <a:srgbClr val="1F4E79"/>
                      </a:solidFill>
                      <a:prstDash val="solid"/>
                      <a:round/>
                      <a:headEnd type="none" w="med" len="med"/>
                      <a:tailEnd type="none" w="med" len="med"/>
                    </a:lnB>
                    <a:solidFill>
                      <a:srgbClr val="EAEFF7"/>
                    </a:solidFill>
                  </a:tcPr>
                </a:tc>
                <a:extLst>
                  <a:ext uri="{0D108BD9-81ED-4DB2-BD59-A6C34878D82A}">
                    <a16:rowId xmlns:a16="http://schemas.microsoft.com/office/drawing/2014/main" val="10004"/>
                  </a:ext>
                </a:extLst>
              </a:tr>
              <a:tr h="344805">
                <a:tc>
                  <a:txBody>
                    <a:bodyPr/>
                    <a:lstStyle/>
                    <a:p>
                      <a:pPr algn="l">
                        <a:lnSpc>
                          <a:spcPct val="115000"/>
                        </a:lnSpc>
                        <a:spcAft>
                          <a:spcPts val="0"/>
                        </a:spcAft>
                      </a:pPr>
                      <a:r>
                        <a:rPr lang="es-CO" sz="1400" dirty="0">
                          <a:effectLst/>
                          <a:latin typeface="Tahoma" panose="020B0604030504040204" pitchFamily="34" charset="0"/>
                          <a:ea typeface="Tahoma" panose="020B0604030504040204" pitchFamily="34" charset="0"/>
                          <a:cs typeface="Tahoma" panose="020B0604030504040204" pitchFamily="34" charset="0"/>
                        </a:rPr>
                        <a:t>Título del objeto virtual de aprendizaje a desarrollar:</a:t>
                      </a:r>
                    </a:p>
                  </a:txBody>
                  <a:tcPr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rgbClr val="1F4E79"/>
                    </a:solidFill>
                  </a:tcPr>
                </a:tc>
                <a:tc>
                  <a:txBody>
                    <a:bodyPr/>
                    <a:lstStyle/>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 </a:t>
                      </a:r>
                    </a:p>
                  </a:txBody>
                  <a:tcPr marT="0" marB="0" anchor="ctr">
                    <a:lnL w="12700" cap="flat" cmpd="sng" algn="ctr">
                      <a:solidFill>
                        <a:schemeClr val="accent1">
                          <a:lumMod val="75000"/>
                        </a:schemeClr>
                      </a:solidFill>
                      <a:prstDash val="solid"/>
                      <a:round/>
                      <a:headEnd type="none" w="med" len="med"/>
                      <a:tailEnd type="none" w="med" len="med"/>
                    </a:lnL>
                    <a:lnR w="12700" cap="flat" cmpd="sng" algn="ctr">
                      <a:solidFill>
                        <a:srgbClr val="1F4E79"/>
                      </a:solidFill>
                      <a:prstDash val="solid"/>
                      <a:round/>
                      <a:headEnd type="none" w="med" len="med"/>
                      <a:tailEnd type="none" w="med" len="med"/>
                    </a:lnR>
                    <a:lnT w="12700" cap="flat" cmpd="sng" algn="ctr">
                      <a:solidFill>
                        <a:srgbClr val="1F4E79"/>
                      </a:solidFill>
                      <a:prstDash val="solid"/>
                      <a:round/>
                      <a:headEnd type="none" w="med" len="med"/>
                      <a:tailEnd type="none" w="med" len="med"/>
                    </a:lnT>
                    <a:lnB w="12700" cap="flat" cmpd="sng" algn="ctr">
                      <a:solidFill>
                        <a:srgbClr val="1F4E79"/>
                      </a:solidFill>
                      <a:prstDash val="solid"/>
                      <a:round/>
                      <a:headEnd type="none" w="med" len="med"/>
                      <a:tailEnd type="none" w="med" len="med"/>
                    </a:lnB>
                    <a:solidFill>
                      <a:srgbClr val="EAEFF7"/>
                    </a:solidFill>
                  </a:tcPr>
                </a:tc>
                <a:extLst>
                  <a:ext uri="{0D108BD9-81ED-4DB2-BD59-A6C34878D82A}">
                    <a16:rowId xmlns:a16="http://schemas.microsoft.com/office/drawing/2014/main" val="10005"/>
                  </a:ext>
                </a:extLst>
              </a:tr>
            </a:tbl>
          </a:graphicData>
        </a:graphic>
      </p:graphicFrame>
      <p:grpSp>
        <p:nvGrpSpPr>
          <p:cNvPr id="10" name="Grupo 9"/>
          <p:cNvGrpSpPr/>
          <p:nvPr userDrawn="1"/>
        </p:nvGrpSpPr>
        <p:grpSpPr>
          <a:xfrm>
            <a:off x="762001" y="192293"/>
            <a:ext cx="10689772" cy="725782"/>
            <a:chOff x="571500" y="192293"/>
            <a:chExt cx="8017329" cy="725782"/>
          </a:xfrm>
        </p:grpSpPr>
        <p:sp>
          <p:nvSpPr>
            <p:cNvPr id="5" name="Rectángulo 4"/>
            <p:cNvSpPr/>
            <p:nvPr userDrawn="1"/>
          </p:nvSpPr>
          <p:spPr>
            <a:xfrm>
              <a:off x="3567793" y="192293"/>
              <a:ext cx="4098471" cy="3510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400" b="1" dirty="0">
                  <a:solidFill>
                    <a:schemeClr val="tx1"/>
                  </a:solidFill>
                </a:rPr>
                <a:t>FORMATO DOCUMENTO ANÁLISIS Y DISEÑO</a:t>
              </a:r>
            </a:p>
          </p:txBody>
        </p:sp>
        <p:sp>
          <p:nvSpPr>
            <p:cNvPr id="9" name="Rectángulo 8"/>
            <p:cNvSpPr/>
            <p:nvPr userDrawn="1"/>
          </p:nvSpPr>
          <p:spPr>
            <a:xfrm>
              <a:off x="571500" y="679779"/>
              <a:ext cx="8017329" cy="238296"/>
            </a:xfrm>
            <a:prstGeom prst="rect">
              <a:avLst/>
            </a:prstGeom>
            <a:solidFill>
              <a:schemeClr val="bg1"/>
            </a:solidFill>
            <a:ln>
              <a:solidFill>
                <a:schemeClr val="bg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s-CO" sz="1800"/>
            </a:p>
          </p:txBody>
        </p:sp>
      </p:grpSp>
      <p:pic>
        <p:nvPicPr>
          <p:cNvPr id="11" name="Imagen 10"/>
          <p:cNvPicPr>
            <a:picLocks noChangeAspect="1"/>
          </p:cNvPicPr>
          <p:nvPr userDrawn="1"/>
        </p:nvPicPr>
        <p:blipFill rotWithShape="1">
          <a:blip r:embed="rId2" cstate="print">
            <a:extLst>
              <a:ext uri="{28A0092B-C50C-407E-A947-70E740481C1C}">
                <a14:useLocalDpi xmlns:a14="http://schemas.microsoft.com/office/drawing/2010/main" val="0"/>
              </a:ext>
            </a:extLst>
          </a:blip>
          <a:srcRect l="62458" t="4012" r="2428" b="87301"/>
          <a:stretch/>
        </p:blipFill>
        <p:spPr>
          <a:xfrm>
            <a:off x="742950" y="29451"/>
            <a:ext cx="10708823" cy="894136"/>
          </a:xfrm>
          <a:prstGeom prst="rect">
            <a:avLst/>
          </a:prstGeom>
        </p:spPr>
      </p:pic>
      <p:sp>
        <p:nvSpPr>
          <p:cNvPr id="17" name="Content Placeholder 2">
            <a:extLst>
              <a:ext uri="{FF2B5EF4-FFF2-40B4-BE49-F238E27FC236}">
                <a16:creationId xmlns:a16="http://schemas.microsoft.com/office/drawing/2014/main" id="{83FDA0CE-AB83-4221-8CE0-D5D8E39E58EB}"/>
              </a:ext>
            </a:extLst>
          </p:cNvPr>
          <p:cNvSpPr>
            <a:spLocks noGrp="1"/>
          </p:cNvSpPr>
          <p:nvPr>
            <p:ph idx="13"/>
          </p:nvPr>
        </p:nvSpPr>
        <p:spPr>
          <a:xfrm>
            <a:off x="4155141" y="987428"/>
            <a:ext cx="7198659" cy="345282"/>
          </a:xfrm>
        </p:spPr>
        <p:txBody>
          <a:bodyPr>
            <a:normAutofit/>
          </a:bodyPr>
          <a:lstStyle>
            <a:lvl1pPr marL="0" marR="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lang="es-CO" sz="1200" kern="1200" baseline="0" dirty="0" smtClean="0">
                <a:solidFill>
                  <a:schemeClr val="tx1"/>
                </a:solidFill>
                <a:effectLst/>
                <a:latin typeface="Tahoma" panose="020B0604030504040204" pitchFamily="34" charset="0"/>
                <a:ea typeface="Tahoma" panose="020B0604030504040204" pitchFamily="34" charset="0"/>
                <a:cs typeface="Tahoma" panose="020B0604030504040204" pitchFamily="34" charset="0"/>
              </a:defRPr>
            </a:lvl1pPr>
            <a:lvl2pPr algn="just">
              <a:defRPr sz="1200">
                <a:latin typeface="Tahoma" panose="020B0604030504040204" pitchFamily="34" charset="0"/>
                <a:ea typeface="Tahoma" panose="020B0604030504040204" pitchFamily="34" charset="0"/>
                <a:cs typeface="Tahoma" panose="020B0604030504040204" pitchFamily="34" charset="0"/>
              </a:defRPr>
            </a:lvl2pPr>
            <a:lvl3pPr marL="914400" indent="0" algn="just">
              <a:buNone/>
              <a:defRPr sz="1000">
                <a:latin typeface="Tahoma" panose="020B0604030504040204" pitchFamily="34" charset="0"/>
                <a:ea typeface="Tahoma" panose="020B0604030504040204" pitchFamily="34" charset="0"/>
                <a:cs typeface="Tahoma" panose="020B0604030504040204" pitchFamily="34" charset="0"/>
              </a:defRPr>
            </a:lvl3pPr>
            <a:lvl4pPr marL="1371600" indent="0" algn="just">
              <a:buNone/>
              <a:defRPr sz="1000">
                <a:latin typeface="Tahoma" panose="020B0604030504040204" pitchFamily="34" charset="0"/>
                <a:ea typeface="Tahoma" panose="020B0604030504040204" pitchFamily="34" charset="0"/>
                <a:cs typeface="Tahoma" panose="020B0604030504040204" pitchFamily="34" charset="0"/>
              </a:defRPr>
            </a:lvl4pPr>
            <a:lvl5pPr marL="1828800" indent="0" algn="just">
              <a:buNone/>
              <a:defRPr sz="1000">
                <a:latin typeface="Tahoma" panose="020B0604030504040204" pitchFamily="34" charset="0"/>
                <a:ea typeface="Tahoma" panose="020B0604030504040204" pitchFamily="34" charset="0"/>
                <a:cs typeface="Tahoma" panose="020B0604030504040204" pitchFamily="34" charset="0"/>
              </a:defRPr>
            </a:lvl5pPr>
          </a:lstStyle>
          <a:p>
            <a:pPr lvl="0"/>
            <a:endParaRPr lang="es-ES" dirty="0"/>
          </a:p>
          <a:p>
            <a:pPr lvl="1"/>
            <a:endParaRPr lang="es-ES" dirty="0"/>
          </a:p>
        </p:txBody>
      </p:sp>
      <p:sp>
        <p:nvSpPr>
          <p:cNvPr id="18" name="Content Placeholder 2">
            <a:extLst>
              <a:ext uri="{FF2B5EF4-FFF2-40B4-BE49-F238E27FC236}">
                <a16:creationId xmlns:a16="http://schemas.microsoft.com/office/drawing/2014/main" id="{5B4B5E14-BEE4-4FBC-AF41-3C08B2A3AFB1}"/>
              </a:ext>
            </a:extLst>
          </p:cNvPr>
          <p:cNvSpPr>
            <a:spLocks noGrp="1"/>
          </p:cNvSpPr>
          <p:nvPr>
            <p:ph idx="14"/>
          </p:nvPr>
        </p:nvSpPr>
        <p:spPr>
          <a:xfrm>
            <a:off x="4155141" y="1284652"/>
            <a:ext cx="7198659" cy="345282"/>
          </a:xfrm>
        </p:spPr>
        <p:txBody>
          <a:bodyPr>
            <a:normAutofit/>
          </a:bodyPr>
          <a:lstStyle>
            <a:lvl1pPr marL="0" marR="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lang="es-CO" sz="1200" kern="1200" baseline="0" dirty="0" smtClean="0">
                <a:solidFill>
                  <a:schemeClr val="tx1"/>
                </a:solidFill>
                <a:effectLst/>
                <a:latin typeface="Tahoma" panose="020B0604030504040204" pitchFamily="34" charset="0"/>
                <a:ea typeface="Tahoma" panose="020B0604030504040204" pitchFamily="34" charset="0"/>
                <a:cs typeface="Tahoma" panose="020B0604030504040204" pitchFamily="34" charset="0"/>
              </a:defRPr>
            </a:lvl1pPr>
            <a:lvl2pPr algn="just">
              <a:defRPr sz="1200">
                <a:latin typeface="Tahoma" panose="020B0604030504040204" pitchFamily="34" charset="0"/>
                <a:ea typeface="Tahoma" panose="020B0604030504040204" pitchFamily="34" charset="0"/>
                <a:cs typeface="Tahoma" panose="020B0604030504040204" pitchFamily="34" charset="0"/>
              </a:defRPr>
            </a:lvl2pPr>
            <a:lvl3pPr marL="914400" indent="0" algn="just">
              <a:buNone/>
              <a:defRPr sz="1000">
                <a:latin typeface="Tahoma" panose="020B0604030504040204" pitchFamily="34" charset="0"/>
                <a:ea typeface="Tahoma" panose="020B0604030504040204" pitchFamily="34" charset="0"/>
                <a:cs typeface="Tahoma" panose="020B0604030504040204" pitchFamily="34" charset="0"/>
              </a:defRPr>
            </a:lvl3pPr>
            <a:lvl4pPr marL="1371600" indent="0" algn="just">
              <a:buNone/>
              <a:defRPr sz="1000">
                <a:latin typeface="Tahoma" panose="020B0604030504040204" pitchFamily="34" charset="0"/>
                <a:ea typeface="Tahoma" panose="020B0604030504040204" pitchFamily="34" charset="0"/>
                <a:cs typeface="Tahoma" panose="020B0604030504040204" pitchFamily="34" charset="0"/>
              </a:defRPr>
            </a:lvl4pPr>
            <a:lvl5pPr marL="1828800" indent="0" algn="just">
              <a:buNone/>
              <a:defRPr sz="1000">
                <a:latin typeface="Tahoma" panose="020B0604030504040204" pitchFamily="34" charset="0"/>
                <a:ea typeface="Tahoma" panose="020B0604030504040204" pitchFamily="34" charset="0"/>
                <a:cs typeface="Tahoma" panose="020B0604030504040204" pitchFamily="34" charset="0"/>
              </a:defRPr>
            </a:lvl5pPr>
          </a:lstStyle>
          <a:p>
            <a:pPr lvl="0"/>
            <a:endParaRPr lang="es-ES" dirty="0"/>
          </a:p>
          <a:p>
            <a:pPr lvl="1"/>
            <a:endParaRPr lang="es-ES" dirty="0"/>
          </a:p>
        </p:txBody>
      </p:sp>
      <p:sp>
        <p:nvSpPr>
          <p:cNvPr id="19" name="Content Placeholder 2">
            <a:extLst>
              <a:ext uri="{FF2B5EF4-FFF2-40B4-BE49-F238E27FC236}">
                <a16:creationId xmlns:a16="http://schemas.microsoft.com/office/drawing/2014/main" id="{27D8A01C-AE52-4868-A532-FCCF4C5E288E}"/>
              </a:ext>
            </a:extLst>
          </p:cNvPr>
          <p:cNvSpPr>
            <a:spLocks noGrp="1"/>
          </p:cNvSpPr>
          <p:nvPr>
            <p:ph idx="15"/>
          </p:nvPr>
        </p:nvSpPr>
        <p:spPr>
          <a:xfrm>
            <a:off x="4155140" y="1629934"/>
            <a:ext cx="7198659" cy="345282"/>
          </a:xfrm>
        </p:spPr>
        <p:txBody>
          <a:bodyPr>
            <a:normAutofit/>
          </a:bodyPr>
          <a:lstStyle>
            <a:lvl1pPr marL="0" marR="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lang="es-CO" sz="1200" kern="1200" baseline="0" dirty="0" smtClean="0">
                <a:solidFill>
                  <a:schemeClr val="tx1"/>
                </a:solidFill>
                <a:effectLst/>
                <a:latin typeface="Tahoma" panose="020B0604030504040204" pitchFamily="34" charset="0"/>
                <a:ea typeface="Tahoma" panose="020B0604030504040204" pitchFamily="34" charset="0"/>
                <a:cs typeface="Tahoma" panose="020B0604030504040204" pitchFamily="34" charset="0"/>
              </a:defRPr>
            </a:lvl1pPr>
            <a:lvl2pPr algn="just">
              <a:defRPr sz="1200">
                <a:latin typeface="Tahoma" panose="020B0604030504040204" pitchFamily="34" charset="0"/>
                <a:ea typeface="Tahoma" panose="020B0604030504040204" pitchFamily="34" charset="0"/>
                <a:cs typeface="Tahoma" panose="020B0604030504040204" pitchFamily="34" charset="0"/>
              </a:defRPr>
            </a:lvl2pPr>
            <a:lvl3pPr marL="914400" indent="0" algn="just">
              <a:buNone/>
              <a:defRPr sz="1000">
                <a:latin typeface="Tahoma" panose="020B0604030504040204" pitchFamily="34" charset="0"/>
                <a:ea typeface="Tahoma" panose="020B0604030504040204" pitchFamily="34" charset="0"/>
                <a:cs typeface="Tahoma" panose="020B0604030504040204" pitchFamily="34" charset="0"/>
              </a:defRPr>
            </a:lvl3pPr>
            <a:lvl4pPr marL="1371600" indent="0" algn="just">
              <a:buNone/>
              <a:defRPr sz="1000">
                <a:latin typeface="Tahoma" panose="020B0604030504040204" pitchFamily="34" charset="0"/>
                <a:ea typeface="Tahoma" panose="020B0604030504040204" pitchFamily="34" charset="0"/>
                <a:cs typeface="Tahoma" panose="020B0604030504040204" pitchFamily="34" charset="0"/>
              </a:defRPr>
            </a:lvl4pPr>
            <a:lvl5pPr marL="1828800" indent="0" algn="just">
              <a:buNone/>
              <a:defRPr sz="1000">
                <a:latin typeface="Tahoma" panose="020B0604030504040204" pitchFamily="34" charset="0"/>
                <a:ea typeface="Tahoma" panose="020B0604030504040204" pitchFamily="34" charset="0"/>
                <a:cs typeface="Tahoma" panose="020B0604030504040204" pitchFamily="34" charset="0"/>
              </a:defRPr>
            </a:lvl5pPr>
          </a:lstStyle>
          <a:p>
            <a:pPr lvl="0"/>
            <a:endParaRPr lang="es-ES" dirty="0"/>
          </a:p>
          <a:p>
            <a:pPr lvl="1"/>
            <a:endParaRPr lang="es-ES" dirty="0"/>
          </a:p>
        </p:txBody>
      </p:sp>
      <p:sp>
        <p:nvSpPr>
          <p:cNvPr id="20" name="Content Placeholder 2">
            <a:extLst>
              <a:ext uri="{FF2B5EF4-FFF2-40B4-BE49-F238E27FC236}">
                <a16:creationId xmlns:a16="http://schemas.microsoft.com/office/drawing/2014/main" id="{78CC7B47-DC56-4F7C-8584-273CEEB98B64}"/>
              </a:ext>
            </a:extLst>
          </p:cNvPr>
          <p:cNvSpPr>
            <a:spLocks noGrp="1"/>
          </p:cNvSpPr>
          <p:nvPr>
            <p:ph idx="16"/>
          </p:nvPr>
        </p:nvSpPr>
        <p:spPr>
          <a:xfrm>
            <a:off x="4155139" y="1960722"/>
            <a:ext cx="7198659" cy="345282"/>
          </a:xfrm>
        </p:spPr>
        <p:txBody>
          <a:bodyPr>
            <a:normAutofit/>
          </a:bodyPr>
          <a:lstStyle>
            <a:lvl1pPr marL="0" marR="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lang="es-CO" sz="1200" kern="1200" baseline="0" dirty="0" smtClean="0">
                <a:solidFill>
                  <a:schemeClr val="tx1"/>
                </a:solidFill>
                <a:effectLst/>
                <a:latin typeface="Tahoma" panose="020B0604030504040204" pitchFamily="34" charset="0"/>
                <a:ea typeface="Tahoma" panose="020B0604030504040204" pitchFamily="34" charset="0"/>
                <a:cs typeface="Tahoma" panose="020B0604030504040204" pitchFamily="34" charset="0"/>
              </a:defRPr>
            </a:lvl1pPr>
            <a:lvl2pPr algn="just">
              <a:defRPr sz="1200">
                <a:latin typeface="Tahoma" panose="020B0604030504040204" pitchFamily="34" charset="0"/>
                <a:ea typeface="Tahoma" panose="020B0604030504040204" pitchFamily="34" charset="0"/>
                <a:cs typeface="Tahoma" panose="020B0604030504040204" pitchFamily="34" charset="0"/>
              </a:defRPr>
            </a:lvl2pPr>
            <a:lvl3pPr marL="914400" indent="0" algn="just">
              <a:buNone/>
              <a:defRPr sz="1000">
                <a:latin typeface="Tahoma" panose="020B0604030504040204" pitchFamily="34" charset="0"/>
                <a:ea typeface="Tahoma" panose="020B0604030504040204" pitchFamily="34" charset="0"/>
                <a:cs typeface="Tahoma" panose="020B0604030504040204" pitchFamily="34" charset="0"/>
              </a:defRPr>
            </a:lvl3pPr>
            <a:lvl4pPr marL="1371600" indent="0" algn="just">
              <a:buNone/>
              <a:defRPr sz="1000">
                <a:latin typeface="Tahoma" panose="020B0604030504040204" pitchFamily="34" charset="0"/>
                <a:ea typeface="Tahoma" panose="020B0604030504040204" pitchFamily="34" charset="0"/>
                <a:cs typeface="Tahoma" panose="020B0604030504040204" pitchFamily="34" charset="0"/>
              </a:defRPr>
            </a:lvl4pPr>
            <a:lvl5pPr marL="1828800" indent="0" algn="just">
              <a:buNone/>
              <a:defRPr sz="1000">
                <a:latin typeface="Tahoma" panose="020B0604030504040204" pitchFamily="34" charset="0"/>
                <a:ea typeface="Tahoma" panose="020B0604030504040204" pitchFamily="34" charset="0"/>
                <a:cs typeface="Tahoma" panose="020B0604030504040204" pitchFamily="34" charset="0"/>
              </a:defRPr>
            </a:lvl5pPr>
          </a:lstStyle>
          <a:p>
            <a:pPr lvl="0"/>
            <a:endParaRPr lang="es-ES" dirty="0"/>
          </a:p>
          <a:p>
            <a:pPr lvl="1"/>
            <a:endParaRPr lang="es-ES" dirty="0"/>
          </a:p>
        </p:txBody>
      </p:sp>
      <p:sp>
        <p:nvSpPr>
          <p:cNvPr id="21" name="Content Placeholder 2">
            <a:extLst>
              <a:ext uri="{FF2B5EF4-FFF2-40B4-BE49-F238E27FC236}">
                <a16:creationId xmlns:a16="http://schemas.microsoft.com/office/drawing/2014/main" id="{973601D3-62BA-474A-B24D-FAB110DDDCC4}"/>
              </a:ext>
            </a:extLst>
          </p:cNvPr>
          <p:cNvSpPr>
            <a:spLocks noGrp="1"/>
          </p:cNvSpPr>
          <p:nvPr>
            <p:ph idx="17"/>
          </p:nvPr>
        </p:nvSpPr>
        <p:spPr>
          <a:xfrm>
            <a:off x="4155138" y="2369011"/>
            <a:ext cx="7198659" cy="345282"/>
          </a:xfrm>
        </p:spPr>
        <p:txBody>
          <a:bodyPr>
            <a:normAutofit/>
          </a:bodyPr>
          <a:lstStyle>
            <a:lvl1pPr marL="0" marR="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lang="es-CO" sz="1200" kern="1200" baseline="0" dirty="0" smtClean="0">
                <a:solidFill>
                  <a:schemeClr val="tx1"/>
                </a:solidFill>
                <a:effectLst/>
                <a:latin typeface="Tahoma" panose="020B0604030504040204" pitchFamily="34" charset="0"/>
                <a:ea typeface="Tahoma" panose="020B0604030504040204" pitchFamily="34" charset="0"/>
                <a:cs typeface="Tahoma" panose="020B0604030504040204" pitchFamily="34" charset="0"/>
              </a:defRPr>
            </a:lvl1pPr>
            <a:lvl2pPr algn="just">
              <a:defRPr sz="1200">
                <a:latin typeface="Tahoma" panose="020B0604030504040204" pitchFamily="34" charset="0"/>
                <a:ea typeface="Tahoma" panose="020B0604030504040204" pitchFamily="34" charset="0"/>
                <a:cs typeface="Tahoma" panose="020B0604030504040204" pitchFamily="34" charset="0"/>
              </a:defRPr>
            </a:lvl2pPr>
            <a:lvl3pPr marL="914400" indent="0" algn="just">
              <a:buNone/>
              <a:defRPr sz="1000">
                <a:latin typeface="Tahoma" panose="020B0604030504040204" pitchFamily="34" charset="0"/>
                <a:ea typeface="Tahoma" panose="020B0604030504040204" pitchFamily="34" charset="0"/>
                <a:cs typeface="Tahoma" panose="020B0604030504040204" pitchFamily="34" charset="0"/>
              </a:defRPr>
            </a:lvl3pPr>
            <a:lvl4pPr marL="1371600" indent="0" algn="just">
              <a:buNone/>
              <a:defRPr sz="1000">
                <a:latin typeface="Tahoma" panose="020B0604030504040204" pitchFamily="34" charset="0"/>
                <a:ea typeface="Tahoma" panose="020B0604030504040204" pitchFamily="34" charset="0"/>
                <a:cs typeface="Tahoma" panose="020B0604030504040204" pitchFamily="34" charset="0"/>
              </a:defRPr>
            </a:lvl4pPr>
            <a:lvl5pPr marL="1828800" indent="0" algn="just">
              <a:buNone/>
              <a:defRPr sz="1000">
                <a:latin typeface="Tahoma" panose="020B0604030504040204" pitchFamily="34" charset="0"/>
                <a:ea typeface="Tahoma" panose="020B0604030504040204" pitchFamily="34" charset="0"/>
                <a:cs typeface="Tahoma" panose="020B0604030504040204" pitchFamily="34" charset="0"/>
              </a:defRPr>
            </a:lvl5pPr>
          </a:lstStyle>
          <a:p>
            <a:pPr lvl="0"/>
            <a:endParaRPr lang="es-ES" dirty="0"/>
          </a:p>
          <a:p>
            <a:pPr lvl="1"/>
            <a:endParaRPr lang="es-ES" dirty="0"/>
          </a:p>
        </p:txBody>
      </p:sp>
    </p:spTree>
    <p:extLst>
      <p:ext uri="{BB962C8B-B14F-4D97-AF65-F5344CB8AC3E}">
        <p14:creationId xmlns:p14="http://schemas.microsoft.com/office/powerpoint/2010/main" val="29861239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Análisis intruccional (estructura del contenido)">
    <p:spTree>
      <p:nvGrpSpPr>
        <p:cNvPr id="1" name=""/>
        <p:cNvGrpSpPr/>
        <p:nvPr/>
      </p:nvGrpSpPr>
      <p:grpSpPr>
        <a:xfrm>
          <a:off x="0" y="0"/>
          <a:ext cx="0" cy="0"/>
          <a:chOff x="0" y="0"/>
          <a:chExt cx="0" cy="0"/>
        </a:xfrm>
      </p:grpSpPr>
      <p:graphicFrame>
        <p:nvGraphicFramePr>
          <p:cNvPr id="7" name="Tabla 6"/>
          <p:cNvGraphicFramePr>
            <a:graphicFrameLocks noGrp="1"/>
          </p:cNvGraphicFramePr>
          <p:nvPr userDrawn="1">
            <p:extLst/>
          </p:nvPr>
        </p:nvGraphicFramePr>
        <p:xfrm>
          <a:off x="838200" y="905934"/>
          <a:ext cx="10515600" cy="5745133"/>
        </p:xfrm>
        <a:graphic>
          <a:graphicData uri="http://schemas.openxmlformats.org/drawingml/2006/table">
            <a:tbl>
              <a:tblPr firstRow="1" firstCol="1" bandRow="1">
                <a:tableStyleId>{69CF1AB2-1976-4502-BF36-3FF5EA218861}</a:tableStyleId>
              </a:tblPr>
              <a:tblGrid>
                <a:gridCol w="10515600">
                  <a:extLst>
                    <a:ext uri="{9D8B030D-6E8A-4147-A177-3AD203B41FA5}">
                      <a16:colId xmlns:a16="http://schemas.microsoft.com/office/drawing/2014/main" val="20000"/>
                    </a:ext>
                  </a:extLst>
                </a:gridCol>
              </a:tblGrid>
              <a:tr h="732366">
                <a:tc>
                  <a:txBody>
                    <a:bodyPr/>
                    <a:lstStyle/>
                    <a:p>
                      <a:pPr algn="ctr">
                        <a:lnSpc>
                          <a:spcPct val="115000"/>
                        </a:lnSpc>
                        <a:spcAft>
                          <a:spcPts val="0"/>
                        </a:spcAft>
                      </a:pPr>
                      <a:r>
                        <a:rPr lang="es-CO" sz="1400" b="1" kern="1200" dirty="0">
                          <a:solidFill>
                            <a:schemeClr val="bg1"/>
                          </a:solidFill>
                          <a:effectLst/>
                          <a:latin typeface="Tahoma" panose="020B0604030504040204" pitchFamily="34" charset="0"/>
                          <a:ea typeface="Tahoma" panose="020B0604030504040204" pitchFamily="34" charset="0"/>
                          <a:cs typeface="Tahoma" panose="020B0604030504040204" pitchFamily="34" charset="0"/>
                        </a:rPr>
                        <a:t>ANÁLISIS INSTRUCCIONAL (estructura del contenido temático)</a:t>
                      </a:r>
                    </a:p>
                    <a:p>
                      <a:pPr marL="0" marR="0" lvl="0" indent="0" algn="just" defTabSz="914400" rtl="0" eaLnBrk="1" fontAlgn="auto" latinLnBrk="0" hangingPunct="1">
                        <a:lnSpc>
                          <a:spcPct val="115000"/>
                        </a:lnSpc>
                        <a:spcBef>
                          <a:spcPts val="0"/>
                        </a:spcBef>
                        <a:spcAft>
                          <a:spcPts val="0"/>
                        </a:spcAft>
                        <a:buClrTx/>
                        <a:buSzTx/>
                        <a:buFontTx/>
                        <a:buNone/>
                        <a:tabLst/>
                        <a:defRPr/>
                      </a:pPr>
                      <a:r>
                        <a:rPr lang="es-CO" sz="1100" b="0" kern="1200" dirty="0">
                          <a:solidFill>
                            <a:schemeClr val="bg1"/>
                          </a:solidFill>
                          <a:latin typeface="Tahoma" panose="020B0604030504040204" pitchFamily="34" charset="0"/>
                          <a:ea typeface="Tahoma" panose="020B0604030504040204" pitchFamily="34" charset="0"/>
                          <a:cs typeface="Tahoma" panose="020B0604030504040204" pitchFamily="34" charset="0"/>
                        </a:rPr>
                        <a:t>De acuerdo con la temática seleccionada para el objeto virtual de aprendizaje y las metas de aprendizaje, elabore un esquema detallado del contenido a desarrollar (debe tener en cuenta los temas generales y específicos). Recuerde que al realizar análisis instruccional cada tema o subtema seleccionado para integrar en el objeto virtual de aprendizaje, se convierte en un paso o fase que lleva al estudiante a acercarse al desarrollo de las metas de aprendizaje.</a:t>
                      </a:r>
                      <a:endParaRPr lang="es-ES" sz="1100" b="0" kern="1200" dirty="0">
                        <a:solidFill>
                          <a:schemeClr val="bg1"/>
                        </a:solidFill>
                        <a:latin typeface="Tahoma" panose="020B0604030504040204" pitchFamily="34" charset="0"/>
                        <a:ea typeface="Tahoma" panose="020B0604030504040204" pitchFamily="34" charset="0"/>
                        <a:cs typeface="Tahoma" panose="020B0604030504040204" pitchFamily="34" charset="0"/>
                      </a:endParaRPr>
                    </a:p>
                  </a:txBody>
                  <a:tcPr marL="46409" marR="46409" marT="0" marB="0" anchor="ctr">
                    <a:solidFill>
                      <a:schemeClr val="accent1">
                        <a:lumMod val="50000"/>
                      </a:schemeClr>
                    </a:solidFill>
                  </a:tcPr>
                </a:tc>
                <a:extLst>
                  <a:ext uri="{0D108BD9-81ED-4DB2-BD59-A6C34878D82A}">
                    <a16:rowId xmlns:a16="http://schemas.microsoft.com/office/drawing/2014/main" val="10000"/>
                  </a:ext>
                </a:extLst>
              </a:tr>
              <a:tr h="4940969">
                <a:tc>
                  <a:txBody>
                    <a:bodyPr/>
                    <a:lstStyle/>
                    <a:p>
                      <a:pPr algn="l">
                        <a:lnSpc>
                          <a:spcPct val="115000"/>
                        </a:lnSpc>
                        <a:spcAft>
                          <a:spcPts val="1000"/>
                        </a:spcAft>
                      </a:pPr>
                      <a:endParaRPr lang="es-CO" sz="1100" b="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119380" marR="119380" marT="0" marB="0"/>
                </a:tc>
                <a:extLst>
                  <a:ext uri="{0D108BD9-81ED-4DB2-BD59-A6C34878D82A}">
                    <a16:rowId xmlns:a16="http://schemas.microsoft.com/office/drawing/2014/main" val="10001"/>
                  </a:ext>
                </a:extLst>
              </a:tr>
            </a:tbl>
          </a:graphicData>
        </a:graphic>
      </p:graphicFrame>
      <p:sp>
        <p:nvSpPr>
          <p:cNvPr id="4" name="Date Placeholder 3"/>
          <p:cNvSpPr>
            <a:spLocks noGrp="1"/>
          </p:cNvSpPr>
          <p:nvPr>
            <p:ph type="dt" sz="half" idx="10"/>
          </p:nvPr>
        </p:nvSpPr>
        <p:spPr/>
        <p:txBody>
          <a:bodyPr/>
          <a:lstStyle/>
          <a:p>
            <a:fld id="{2757EACC-E826-496D-AC76-81C0A3BA9187}" type="datetimeFigureOut">
              <a:rPr lang="es-CO" smtClean="0"/>
              <a:t>10/04/2019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8E188EC5-9129-4EC6-87A6-612C5497FD59}" type="slidenum">
              <a:rPr lang="es-CO" smtClean="0"/>
              <a:t>‹Nº›</a:t>
            </a:fld>
            <a:endParaRPr lang="es-CO"/>
          </a:p>
        </p:txBody>
      </p:sp>
      <p:pic>
        <p:nvPicPr>
          <p:cNvPr id="8" name="Imagen 7"/>
          <p:cNvPicPr>
            <a:picLocks noChangeAspect="1"/>
          </p:cNvPicPr>
          <p:nvPr userDrawn="1"/>
        </p:nvPicPr>
        <p:blipFill rotWithShape="1">
          <a:blip r:embed="rId2" cstate="print">
            <a:extLst>
              <a:ext uri="{28A0092B-C50C-407E-A947-70E740481C1C}">
                <a14:useLocalDpi xmlns:a14="http://schemas.microsoft.com/office/drawing/2010/main" val="0"/>
              </a:ext>
            </a:extLst>
          </a:blip>
          <a:srcRect l="62458" t="4012" r="2428" b="87301"/>
          <a:stretch/>
        </p:blipFill>
        <p:spPr>
          <a:xfrm>
            <a:off x="742950" y="29451"/>
            <a:ext cx="10708823" cy="894136"/>
          </a:xfrm>
          <a:prstGeom prst="rect">
            <a:avLst/>
          </a:prstGeom>
        </p:spPr>
      </p:pic>
      <p:sp>
        <p:nvSpPr>
          <p:cNvPr id="11" name="Content Placeholder 2"/>
          <p:cNvSpPr>
            <a:spLocks noGrp="1"/>
          </p:cNvSpPr>
          <p:nvPr>
            <p:ph idx="1"/>
          </p:nvPr>
        </p:nvSpPr>
        <p:spPr>
          <a:xfrm>
            <a:off x="838200" y="1714500"/>
            <a:ext cx="10515600" cy="4864769"/>
          </a:xfrm>
        </p:spPr>
        <p:txBody>
          <a:bodyPr>
            <a:normAutofit/>
          </a:bodyPr>
          <a:lstStyle>
            <a:lvl1pPr marL="0" marR="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lang="es-CO" sz="1200" kern="1200" baseline="0" dirty="0" smtClean="0">
                <a:solidFill>
                  <a:schemeClr val="tx1"/>
                </a:solidFill>
                <a:effectLst/>
                <a:latin typeface="Tahoma" panose="020B0604030504040204" pitchFamily="34" charset="0"/>
                <a:ea typeface="Tahoma" panose="020B0604030504040204" pitchFamily="34" charset="0"/>
                <a:cs typeface="Tahoma" panose="020B0604030504040204" pitchFamily="34" charset="0"/>
              </a:defRPr>
            </a:lvl1pPr>
            <a:lvl2pPr algn="just">
              <a:defRPr sz="1200">
                <a:latin typeface="Tahoma" panose="020B0604030504040204" pitchFamily="34" charset="0"/>
                <a:ea typeface="Tahoma" panose="020B0604030504040204" pitchFamily="34" charset="0"/>
                <a:cs typeface="Tahoma" panose="020B0604030504040204" pitchFamily="34" charset="0"/>
              </a:defRPr>
            </a:lvl2pPr>
            <a:lvl3pPr marL="914400" indent="0" algn="just">
              <a:buNone/>
              <a:defRPr sz="1000">
                <a:latin typeface="Tahoma" panose="020B0604030504040204" pitchFamily="34" charset="0"/>
                <a:ea typeface="Tahoma" panose="020B0604030504040204" pitchFamily="34" charset="0"/>
                <a:cs typeface="Tahoma" panose="020B0604030504040204" pitchFamily="34" charset="0"/>
              </a:defRPr>
            </a:lvl3pPr>
            <a:lvl4pPr marL="1371600" indent="0" algn="just">
              <a:buNone/>
              <a:defRPr sz="1000">
                <a:latin typeface="Tahoma" panose="020B0604030504040204" pitchFamily="34" charset="0"/>
                <a:ea typeface="Tahoma" panose="020B0604030504040204" pitchFamily="34" charset="0"/>
                <a:cs typeface="Tahoma" panose="020B0604030504040204" pitchFamily="34" charset="0"/>
              </a:defRPr>
            </a:lvl4pPr>
            <a:lvl5pPr marL="1828800" indent="0" algn="just">
              <a:buNone/>
              <a:defRPr sz="1000">
                <a:latin typeface="Tahoma" panose="020B0604030504040204" pitchFamily="34" charset="0"/>
                <a:ea typeface="Tahoma" panose="020B0604030504040204" pitchFamily="34" charset="0"/>
                <a:cs typeface="Tahoma" panose="020B0604030504040204" pitchFamily="34" charset="0"/>
              </a:defRPr>
            </a:lvl5pPr>
          </a:lstStyle>
          <a:p>
            <a:pPr lvl="0"/>
            <a:endParaRPr lang="es-ES" dirty="0"/>
          </a:p>
          <a:p>
            <a:pPr lvl="1"/>
            <a:endParaRPr lang="es-ES" dirty="0"/>
          </a:p>
        </p:txBody>
      </p:sp>
    </p:spTree>
    <p:extLst>
      <p:ext uri="{BB962C8B-B14F-4D97-AF65-F5344CB8AC3E}">
        <p14:creationId xmlns:p14="http://schemas.microsoft.com/office/powerpoint/2010/main" val="29504631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Objetivos de aprendizaje">
    <p:spTree>
      <p:nvGrpSpPr>
        <p:cNvPr id="1" name=""/>
        <p:cNvGrpSpPr/>
        <p:nvPr/>
      </p:nvGrpSpPr>
      <p:grpSpPr>
        <a:xfrm>
          <a:off x="0" y="0"/>
          <a:ext cx="0" cy="0"/>
          <a:chOff x="0" y="0"/>
          <a:chExt cx="0" cy="0"/>
        </a:xfrm>
      </p:grpSpPr>
      <p:graphicFrame>
        <p:nvGraphicFramePr>
          <p:cNvPr id="7" name="Tabla 6"/>
          <p:cNvGraphicFramePr>
            <a:graphicFrameLocks noGrp="1"/>
          </p:cNvGraphicFramePr>
          <p:nvPr userDrawn="1">
            <p:extLst/>
          </p:nvPr>
        </p:nvGraphicFramePr>
        <p:xfrm>
          <a:off x="822960" y="905934"/>
          <a:ext cx="10530840" cy="5745133"/>
        </p:xfrm>
        <a:graphic>
          <a:graphicData uri="http://schemas.openxmlformats.org/drawingml/2006/table">
            <a:tbl>
              <a:tblPr firstRow="1" firstCol="1" bandRow="1">
                <a:tableStyleId>{69CF1AB2-1976-4502-BF36-3FF5EA218861}</a:tableStyleId>
              </a:tblPr>
              <a:tblGrid>
                <a:gridCol w="10530840">
                  <a:extLst>
                    <a:ext uri="{9D8B030D-6E8A-4147-A177-3AD203B41FA5}">
                      <a16:colId xmlns:a16="http://schemas.microsoft.com/office/drawing/2014/main" val="20000"/>
                    </a:ext>
                  </a:extLst>
                </a:gridCol>
              </a:tblGrid>
              <a:tr h="732366">
                <a:tc>
                  <a:txBody>
                    <a:bodyPr/>
                    <a:lstStyle/>
                    <a:p>
                      <a:pPr algn="ctr">
                        <a:lnSpc>
                          <a:spcPct val="115000"/>
                        </a:lnSpc>
                        <a:spcAft>
                          <a:spcPts val="0"/>
                        </a:spcAft>
                      </a:pPr>
                      <a:r>
                        <a:rPr lang="es-CO" sz="1400" dirty="0">
                          <a:solidFill>
                            <a:schemeClr val="bg1"/>
                          </a:solidFill>
                          <a:effectLst/>
                          <a:latin typeface="Tahoma" panose="020B0604030504040204" pitchFamily="34" charset="0"/>
                          <a:ea typeface="Tahoma" panose="020B0604030504040204" pitchFamily="34" charset="0"/>
                          <a:cs typeface="Tahoma" panose="020B0604030504040204" pitchFamily="34" charset="0"/>
                        </a:rPr>
                        <a:t>OBJETIVOS DE APRENDIZAJE</a:t>
                      </a:r>
                    </a:p>
                    <a:p>
                      <a:pPr marL="0" marR="0" lvl="0" indent="0" algn="just" defTabSz="914400" rtl="0" eaLnBrk="1" fontAlgn="auto" latinLnBrk="0" hangingPunct="1">
                        <a:lnSpc>
                          <a:spcPct val="115000"/>
                        </a:lnSpc>
                        <a:spcBef>
                          <a:spcPts val="0"/>
                        </a:spcBef>
                        <a:spcAft>
                          <a:spcPts val="0"/>
                        </a:spcAft>
                        <a:buClrTx/>
                        <a:buSzTx/>
                        <a:buFontTx/>
                        <a:buNone/>
                        <a:tabLst/>
                        <a:defRPr/>
                      </a:pPr>
                      <a:r>
                        <a:rPr lang="es-CO" sz="1100" b="0" dirty="0">
                          <a:solidFill>
                            <a:schemeClr val="bg1"/>
                          </a:solidFill>
                          <a:latin typeface="Tahoma" panose="020B0604030504040204" pitchFamily="34" charset="0"/>
                          <a:ea typeface="Tahoma" panose="020B0604030504040204" pitchFamily="34" charset="0"/>
                          <a:cs typeface="Tahoma" panose="020B0604030504040204" pitchFamily="34" charset="0"/>
                        </a:rPr>
                        <a:t>Registrar los objetivos que se pretenden alcanzar con el proceso formativo orientado en el objeto virtual de aprendizaje (tenga en cuenta las competencias a desarrollar así como las preguntas orientadoras definidas en el syllabus del espacio académico). Complete la frase siguiente: Al finalizar el proceso formativo (con el objeto virtual), el estudiante está en capacidad de ………… </a:t>
                      </a:r>
                      <a:endParaRPr lang="es-ES" sz="1100" b="0" dirty="0">
                        <a:solidFill>
                          <a:schemeClr val="bg1"/>
                        </a:solidFill>
                        <a:latin typeface="Tahoma" panose="020B0604030504040204" pitchFamily="34" charset="0"/>
                        <a:ea typeface="Tahoma" panose="020B0604030504040204" pitchFamily="34" charset="0"/>
                        <a:cs typeface="Tahoma" panose="020B0604030504040204" pitchFamily="34" charset="0"/>
                      </a:endParaRPr>
                    </a:p>
                  </a:txBody>
                  <a:tcPr marL="46409" marR="46409" marT="0" marB="0" anchor="ctr">
                    <a:solidFill>
                      <a:schemeClr val="accent1">
                        <a:lumMod val="50000"/>
                      </a:schemeClr>
                    </a:solidFill>
                  </a:tcPr>
                </a:tc>
                <a:extLst>
                  <a:ext uri="{0D108BD9-81ED-4DB2-BD59-A6C34878D82A}">
                    <a16:rowId xmlns:a16="http://schemas.microsoft.com/office/drawing/2014/main" val="10000"/>
                  </a:ext>
                </a:extLst>
              </a:tr>
              <a:tr h="4940969">
                <a:tc>
                  <a:txBody>
                    <a:bodyPr/>
                    <a:lstStyle/>
                    <a:p>
                      <a:pPr algn="l">
                        <a:lnSpc>
                          <a:spcPct val="115000"/>
                        </a:lnSpc>
                        <a:spcAft>
                          <a:spcPts val="1000"/>
                        </a:spcAft>
                      </a:pPr>
                      <a:endParaRPr lang="es-CO" sz="1100" b="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119380" marR="119380" marT="0" marB="0"/>
                </a:tc>
                <a:extLst>
                  <a:ext uri="{0D108BD9-81ED-4DB2-BD59-A6C34878D82A}">
                    <a16:rowId xmlns:a16="http://schemas.microsoft.com/office/drawing/2014/main" val="10001"/>
                  </a:ext>
                </a:extLst>
              </a:tr>
            </a:tbl>
          </a:graphicData>
        </a:graphic>
      </p:graphicFrame>
      <p:sp>
        <p:nvSpPr>
          <p:cNvPr id="4" name="Date Placeholder 3"/>
          <p:cNvSpPr>
            <a:spLocks noGrp="1"/>
          </p:cNvSpPr>
          <p:nvPr>
            <p:ph type="dt" sz="half" idx="10"/>
          </p:nvPr>
        </p:nvSpPr>
        <p:spPr/>
        <p:txBody>
          <a:bodyPr/>
          <a:lstStyle/>
          <a:p>
            <a:fld id="{2757EACC-E826-496D-AC76-81C0A3BA9187}" type="datetimeFigureOut">
              <a:rPr lang="es-CO" smtClean="0"/>
              <a:t>10/04/2019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8E188EC5-9129-4EC6-87A6-612C5497FD59}" type="slidenum">
              <a:rPr lang="es-CO" smtClean="0"/>
              <a:t>‹Nº›</a:t>
            </a:fld>
            <a:endParaRPr lang="es-CO"/>
          </a:p>
        </p:txBody>
      </p:sp>
      <p:pic>
        <p:nvPicPr>
          <p:cNvPr id="8" name="Imagen 7"/>
          <p:cNvPicPr>
            <a:picLocks noChangeAspect="1"/>
          </p:cNvPicPr>
          <p:nvPr userDrawn="1"/>
        </p:nvPicPr>
        <p:blipFill rotWithShape="1">
          <a:blip r:embed="rId2" cstate="print">
            <a:extLst>
              <a:ext uri="{28A0092B-C50C-407E-A947-70E740481C1C}">
                <a14:useLocalDpi xmlns:a14="http://schemas.microsoft.com/office/drawing/2010/main" val="0"/>
              </a:ext>
            </a:extLst>
          </a:blip>
          <a:srcRect l="62458" t="4012" r="2428" b="87301"/>
          <a:stretch/>
        </p:blipFill>
        <p:spPr>
          <a:xfrm>
            <a:off x="742950" y="29451"/>
            <a:ext cx="10708823" cy="894136"/>
          </a:xfrm>
          <a:prstGeom prst="rect">
            <a:avLst/>
          </a:prstGeom>
        </p:spPr>
      </p:pic>
      <p:sp>
        <p:nvSpPr>
          <p:cNvPr id="11" name="Content Placeholder 2"/>
          <p:cNvSpPr>
            <a:spLocks noGrp="1"/>
          </p:cNvSpPr>
          <p:nvPr>
            <p:ph idx="1"/>
          </p:nvPr>
        </p:nvSpPr>
        <p:spPr>
          <a:xfrm>
            <a:off x="838200" y="1714500"/>
            <a:ext cx="10515600" cy="4864769"/>
          </a:xfrm>
        </p:spPr>
        <p:txBody>
          <a:bodyPr>
            <a:normAutofit/>
          </a:bodyPr>
          <a:lstStyle>
            <a:lvl1pPr marL="0" marR="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lang="es-CO" sz="1200" kern="1200" baseline="0" dirty="0" smtClean="0">
                <a:solidFill>
                  <a:schemeClr val="tx1"/>
                </a:solidFill>
                <a:effectLst/>
                <a:latin typeface="Tahoma" panose="020B0604030504040204" pitchFamily="34" charset="0"/>
                <a:ea typeface="Tahoma" panose="020B0604030504040204" pitchFamily="34" charset="0"/>
                <a:cs typeface="Tahoma" panose="020B0604030504040204" pitchFamily="34" charset="0"/>
              </a:defRPr>
            </a:lvl1pPr>
            <a:lvl2pPr algn="just">
              <a:defRPr sz="1200">
                <a:latin typeface="Tahoma" panose="020B0604030504040204" pitchFamily="34" charset="0"/>
                <a:ea typeface="Tahoma" panose="020B0604030504040204" pitchFamily="34" charset="0"/>
                <a:cs typeface="Tahoma" panose="020B0604030504040204" pitchFamily="34" charset="0"/>
              </a:defRPr>
            </a:lvl2pPr>
            <a:lvl3pPr marL="914400" indent="0" algn="just">
              <a:buNone/>
              <a:defRPr sz="1000">
                <a:latin typeface="Tahoma" panose="020B0604030504040204" pitchFamily="34" charset="0"/>
                <a:ea typeface="Tahoma" panose="020B0604030504040204" pitchFamily="34" charset="0"/>
                <a:cs typeface="Tahoma" panose="020B0604030504040204" pitchFamily="34" charset="0"/>
              </a:defRPr>
            </a:lvl3pPr>
            <a:lvl4pPr marL="1371600" indent="0" algn="just">
              <a:buNone/>
              <a:defRPr sz="1000">
                <a:latin typeface="Tahoma" panose="020B0604030504040204" pitchFamily="34" charset="0"/>
                <a:ea typeface="Tahoma" panose="020B0604030504040204" pitchFamily="34" charset="0"/>
                <a:cs typeface="Tahoma" panose="020B0604030504040204" pitchFamily="34" charset="0"/>
              </a:defRPr>
            </a:lvl4pPr>
            <a:lvl5pPr marL="1828800" indent="0" algn="just">
              <a:buNone/>
              <a:defRPr sz="1000">
                <a:latin typeface="Tahoma" panose="020B0604030504040204" pitchFamily="34" charset="0"/>
                <a:ea typeface="Tahoma" panose="020B0604030504040204" pitchFamily="34" charset="0"/>
                <a:cs typeface="Tahoma" panose="020B0604030504040204" pitchFamily="34" charset="0"/>
              </a:defRPr>
            </a:lvl5pPr>
          </a:lstStyle>
          <a:p>
            <a:pPr lvl="0"/>
            <a:endParaRPr lang="es-ES" dirty="0"/>
          </a:p>
          <a:p>
            <a:pPr lvl="1"/>
            <a:endParaRPr lang="es-ES" dirty="0"/>
          </a:p>
        </p:txBody>
      </p:sp>
    </p:spTree>
    <p:extLst>
      <p:ext uri="{BB962C8B-B14F-4D97-AF65-F5344CB8AC3E}">
        <p14:creationId xmlns:p14="http://schemas.microsoft.com/office/powerpoint/2010/main" val="39637992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Aplicación y evaluación">
    <p:spTree>
      <p:nvGrpSpPr>
        <p:cNvPr id="1" name=""/>
        <p:cNvGrpSpPr/>
        <p:nvPr/>
      </p:nvGrpSpPr>
      <p:grpSpPr>
        <a:xfrm>
          <a:off x="0" y="0"/>
          <a:ext cx="0" cy="0"/>
          <a:chOff x="0" y="0"/>
          <a:chExt cx="0" cy="0"/>
        </a:xfrm>
      </p:grpSpPr>
      <p:graphicFrame>
        <p:nvGraphicFramePr>
          <p:cNvPr id="7" name="Tabla 6"/>
          <p:cNvGraphicFramePr>
            <a:graphicFrameLocks noGrp="1"/>
          </p:cNvGraphicFramePr>
          <p:nvPr userDrawn="1">
            <p:extLst/>
          </p:nvPr>
        </p:nvGraphicFramePr>
        <p:xfrm>
          <a:off x="838200" y="905934"/>
          <a:ext cx="10515600" cy="5709053"/>
        </p:xfrm>
        <a:graphic>
          <a:graphicData uri="http://schemas.openxmlformats.org/drawingml/2006/table">
            <a:tbl>
              <a:tblPr firstRow="1" firstCol="1" bandRow="1">
                <a:tableStyleId>{69CF1AB2-1976-4502-BF36-3FF5EA218861}</a:tableStyleId>
              </a:tblPr>
              <a:tblGrid>
                <a:gridCol w="10515600">
                  <a:extLst>
                    <a:ext uri="{9D8B030D-6E8A-4147-A177-3AD203B41FA5}">
                      <a16:colId xmlns:a16="http://schemas.microsoft.com/office/drawing/2014/main" val="20000"/>
                    </a:ext>
                  </a:extLst>
                </a:gridCol>
              </a:tblGrid>
              <a:tr h="1154018">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kumimoji="0" lang="es-CO" sz="1400" b="1"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DISEÑO DE EVALUACIÓN</a:t>
                      </a:r>
                    </a:p>
                    <a:p>
                      <a:pPr marL="0" marR="0" lvl="0" indent="0" algn="just" defTabSz="914400" rtl="0" eaLnBrk="1" fontAlgn="auto" latinLnBrk="0" hangingPunct="1">
                        <a:lnSpc>
                          <a:spcPct val="115000"/>
                        </a:lnSpc>
                        <a:spcBef>
                          <a:spcPts val="0"/>
                        </a:spcBef>
                        <a:spcAft>
                          <a:spcPts val="0"/>
                        </a:spcAft>
                        <a:buClrTx/>
                        <a:buSzTx/>
                        <a:buFontTx/>
                        <a:buNone/>
                        <a:tabLst/>
                        <a:defRPr/>
                      </a:pPr>
                      <a:r>
                        <a:rPr kumimoji="0" lang="es-CO" sz="11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Registrar en este espacio cada una de las actividades para fortalecer el aprendizaje del estudiante sobre los temas tratados en el objeto virtual de aprendizaje. Recuerde que en el diseño de evaluación se busca probar el conocimiento del estudiante para alcanzar las metas de aprendizaje.  Incluya por cada actividad los siguientes elementos propios de una consigna de aprendizaje: título de la actividad, descripción de la actividad, materiales de consulta principal, materiales de consulta complementaria, criterios de evaluación. Las actividades a integrar en un objeto virtual de aprendizaje deben fomentar el autoaprendizaje y en lo posible deben permitir la realimentación directa al estudiante.</a:t>
                      </a:r>
                    </a:p>
                  </a:txBody>
                  <a:tcPr marL="46409" marR="46409" marT="0" marB="0" anchor="ctr">
                    <a:solidFill>
                      <a:schemeClr val="accent1">
                        <a:lumMod val="50000"/>
                      </a:schemeClr>
                    </a:solidFill>
                  </a:tcPr>
                </a:tc>
                <a:extLst>
                  <a:ext uri="{0D108BD9-81ED-4DB2-BD59-A6C34878D82A}">
                    <a16:rowId xmlns:a16="http://schemas.microsoft.com/office/drawing/2014/main" val="10000"/>
                  </a:ext>
                </a:extLst>
              </a:tr>
              <a:tr h="4519317">
                <a:tc>
                  <a:txBody>
                    <a:bodyPr/>
                    <a:lstStyle/>
                    <a:p>
                      <a:pPr algn="l">
                        <a:lnSpc>
                          <a:spcPct val="115000"/>
                        </a:lnSpc>
                        <a:spcAft>
                          <a:spcPts val="1000"/>
                        </a:spcAft>
                      </a:pPr>
                      <a:endParaRPr lang="es-CO" sz="1100" b="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119380" marR="119380" marT="0" marB="0"/>
                </a:tc>
                <a:extLst>
                  <a:ext uri="{0D108BD9-81ED-4DB2-BD59-A6C34878D82A}">
                    <a16:rowId xmlns:a16="http://schemas.microsoft.com/office/drawing/2014/main" val="10001"/>
                  </a:ext>
                </a:extLst>
              </a:tr>
            </a:tbl>
          </a:graphicData>
        </a:graphic>
      </p:graphicFrame>
      <p:sp>
        <p:nvSpPr>
          <p:cNvPr id="4" name="Date Placeholder 3"/>
          <p:cNvSpPr>
            <a:spLocks noGrp="1"/>
          </p:cNvSpPr>
          <p:nvPr>
            <p:ph type="dt" sz="half" idx="10"/>
          </p:nvPr>
        </p:nvSpPr>
        <p:spPr/>
        <p:txBody>
          <a:bodyPr/>
          <a:lstStyle/>
          <a:p>
            <a:fld id="{2757EACC-E826-496D-AC76-81C0A3BA9187}" type="datetimeFigureOut">
              <a:rPr lang="es-CO" smtClean="0"/>
              <a:t>10/04/2019</a:t>
            </a:fld>
            <a:endParaRPr lang="es-CO" dirty="0"/>
          </a:p>
        </p:txBody>
      </p:sp>
      <p:sp>
        <p:nvSpPr>
          <p:cNvPr id="5" name="Footer Placeholder 4"/>
          <p:cNvSpPr>
            <a:spLocks noGrp="1"/>
          </p:cNvSpPr>
          <p:nvPr>
            <p:ph type="ftr" sz="quarter" idx="11"/>
          </p:nvPr>
        </p:nvSpPr>
        <p:spPr/>
        <p:txBody>
          <a:bodyPr/>
          <a:lstStyle/>
          <a:p>
            <a:endParaRPr lang="es-CO" dirty="0"/>
          </a:p>
        </p:txBody>
      </p:sp>
      <p:sp>
        <p:nvSpPr>
          <p:cNvPr id="6" name="Slide Number Placeholder 5"/>
          <p:cNvSpPr>
            <a:spLocks noGrp="1"/>
          </p:cNvSpPr>
          <p:nvPr>
            <p:ph type="sldNum" sz="quarter" idx="12"/>
          </p:nvPr>
        </p:nvSpPr>
        <p:spPr/>
        <p:txBody>
          <a:bodyPr/>
          <a:lstStyle/>
          <a:p>
            <a:fld id="{8E188EC5-9129-4EC6-87A6-612C5497FD59}" type="slidenum">
              <a:rPr lang="es-CO" smtClean="0"/>
              <a:t>‹Nº›</a:t>
            </a:fld>
            <a:endParaRPr lang="es-CO"/>
          </a:p>
        </p:txBody>
      </p:sp>
      <p:pic>
        <p:nvPicPr>
          <p:cNvPr id="9" name="Imagen 8"/>
          <p:cNvPicPr>
            <a:picLocks noChangeAspect="1"/>
          </p:cNvPicPr>
          <p:nvPr userDrawn="1"/>
        </p:nvPicPr>
        <p:blipFill rotWithShape="1">
          <a:blip r:embed="rId2" cstate="print">
            <a:extLst>
              <a:ext uri="{28A0092B-C50C-407E-A947-70E740481C1C}">
                <a14:useLocalDpi xmlns:a14="http://schemas.microsoft.com/office/drawing/2010/main" val="0"/>
              </a:ext>
            </a:extLst>
          </a:blip>
          <a:srcRect l="62458" t="4012" r="2428" b="87301"/>
          <a:stretch/>
        </p:blipFill>
        <p:spPr>
          <a:xfrm>
            <a:off x="742950" y="29451"/>
            <a:ext cx="10708823" cy="894136"/>
          </a:xfrm>
          <a:prstGeom prst="rect">
            <a:avLst/>
          </a:prstGeom>
        </p:spPr>
      </p:pic>
      <p:sp>
        <p:nvSpPr>
          <p:cNvPr id="12" name="Content Placeholder 2"/>
          <p:cNvSpPr>
            <a:spLocks noGrp="1"/>
          </p:cNvSpPr>
          <p:nvPr>
            <p:ph idx="1"/>
          </p:nvPr>
        </p:nvSpPr>
        <p:spPr>
          <a:xfrm>
            <a:off x="838200" y="2144684"/>
            <a:ext cx="10515600" cy="4434585"/>
          </a:xfrm>
        </p:spPr>
        <p:txBody>
          <a:bodyPr>
            <a:normAutofit/>
          </a:bodyPr>
          <a:lstStyle>
            <a:lvl1pPr marL="0" marR="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lang="es-CO" sz="1200" kern="1200" baseline="0" dirty="0" smtClean="0">
                <a:solidFill>
                  <a:schemeClr val="tx1"/>
                </a:solidFill>
                <a:effectLst/>
                <a:latin typeface="Tahoma" panose="020B0604030504040204" pitchFamily="34" charset="0"/>
                <a:ea typeface="Tahoma" panose="020B0604030504040204" pitchFamily="34" charset="0"/>
                <a:cs typeface="Tahoma" panose="020B0604030504040204" pitchFamily="34" charset="0"/>
              </a:defRPr>
            </a:lvl1pPr>
            <a:lvl2pPr algn="just">
              <a:defRPr sz="1200">
                <a:latin typeface="Tahoma" panose="020B0604030504040204" pitchFamily="34" charset="0"/>
                <a:ea typeface="Tahoma" panose="020B0604030504040204" pitchFamily="34" charset="0"/>
                <a:cs typeface="Tahoma" panose="020B0604030504040204" pitchFamily="34" charset="0"/>
              </a:defRPr>
            </a:lvl2pPr>
            <a:lvl3pPr marL="914400" indent="0" algn="just">
              <a:buNone/>
              <a:defRPr sz="1000">
                <a:latin typeface="Tahoma" panose="020B0604030504040204" pitchFamily="34" charset="0"/>
                <a:ea typeface="Tahoma" panose="020B0604030504040204" pitchFamily="34" charset="0"/>
                <a:cs typeface="Tahoma" panose="020B0604030504040204" pitchFamily="34" charset="0"/>
              </a:defRPr>
            </a:lvl3pPr>
            <a:lvl4pPr marL="1371600" indent="0" algn="just">
              <a:buNone/>
              <a:defRPr sz="1000">
                <a:latin typeface="Tahoma" panose="020B0604030504040204" pitchFamily="34" charset="0"/>
                <a:ea typeface="Tahoma" panose="020B0604030504040204" pitchFamily="34" charset="0"/>
                <a:cs typeface="Tahoma" panose="020B0604030504040204" pitchFamily="34" charset="0"/>
              </a:defRPr>
            </a:lvl4pPr>
            <a:lvl5pPr marL="1828800" indent="0" algn="just">
              <a:buNone/>
              <a:defRPr sz="1000">
                <a:latin typeface="Tahoma" panose="020B0604030504040204" pitchFamily="34" charset="0"/>
                <a:ea typeface="Tahoma" panose="020B0604030504040204" pitchFamily="34" charset="0"/>
                <a:cs typeface="Tahoma" panose="020B0604030504040204" pitchFamily="34" charset="0"/>
              </a:defRPr>
            </a:lvl5pPr>
          </a:lstStyle>
          <a:p>
            <a:pPr lvl="0"/>
            <a:endParaRPr lang="es-ES" dirty="0"/>
          </a:p>
          <a:p>
            <a:pPr lvl="1"/>
            <a:endParaRPr lang="es-ES" dirty="0"/>
          </a:p>
        </p:txBody>
      </p:sp>
    </p:spTree>
    <p:extLst>
      <p:ext uri="{BB962C8B-B14F-4D97-AF65-F5344CB8AC3E}">
        <p14:creationId xmlns:p14="http://schemas.microsoft.com/office/powerpoint/2010/main" val="29991515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atos del proyect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57EACC-E826-496D-AC76-81C0A3BA9187}" type="datetimeFigureOut">
              <a:rPr lang="es-CO" smtClean="0"/>
              <a:t>10/04/2019</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8E188EC5-9129-4EC6-87A6-612C5497FD59}" type="slidenum">
              <a:rPr lang="es-CO" smtClean="0"/>
              <a:t>‹Nº›</a:t>
            </a:fld>
            <a:endParaRPr lang="es-CO"/>
          </a:p>
        </p:txBody>
      </p:sp>
      <p:graphicFrame>
        <p:nvGraphicFramePr>
          <p:cNvPr id="7" name="Tabla 6"/>
          <p:cNvGraphicFramePr>
            <a:graphicFrameLocks noGrp="1"/>
          </p:cNvGraphicFramePr>
          <p:nvPr userDrawn="1">
            <p:extLst/>
          </p:nvPr>
        </p:nvGraphicFramePr>
        <p:xfrm>
          <a:off x="838200" y="3064934"/>
          <a:ext cx="10515600" cy="3158067"/>
        </p:xfrm>
        <a:graphic>
          <a:graphicData uri="http://schemas.openxmlformats.org/drawingml/2006/table">
            <a:tbl>
              <a:tblPr firstRow="1" firstCol="1" bandRow="1">
                <a:tableStyleId>{69CF1AB2-1976-4502-BF36-3FF5EA218861}</a:tableStyleId>
              </a:tblPr>
              <a:tblGrid>
                <a:gridCol w="10515600">
                  <a:extLst>
                    <a:ext uri="{9D8B030D-6E8A-4147-A177-3AD203B41FA5}">
                      <a16:colId xmlns:a16="http://schemas.microsoft.com/office/drawing/2014/main" val="20000"/>
                    </a:ext>
                  </a:extLst>
                </a:gridCol>
              </a:tblGrid>
              <a:tr h="482230">
                <a:tc>
                  <a:txBody>
                    <a:bodyPr/>
                    <a:lstStyle/>
                    <a:p>
                      <a:pPr algn="ctr">
                        <a:lnSpc>
                          <a:spcPct val="115000"/>
                        </a:lnSpc>
                        <a:spcAft>
                          <a:spcPts val="0"/>
                        </a:spcAft>
                      </a:pPr>
                      <a:r>
                        <a:rPr lang="es-CO" sz="1000" dirty="0">
                          <a:solidFill>
                            <a:schemeClr val="bg1"/>
                          </a:solidFill>
                          <a:effectLst/>
                          <a:latin typeface="Tahoma" panose="020B0604030504040204" pitchFamily="34" charset="0"/>
                          <a:ea typeface="Tahoma" panose="020B0604030504040204" pitchFamily="34" charset="0"/>
                          <a:cs typeface="Tahoma" panose="020B0604030504040204" pitchFamily="34" charset="0"/>
                        </a:rPr>
                        <a:t>Nombre</a:t>
                      </a:r>
                      <a:r>
                        <a:rPr lang="es-CO" sz="1000" baseline="0" dirty="0">
                          <a:solidFill>
                            <a:schemeClr val="bg1"/>
                          </a:solidFill>
                          <a:effectLst/>
                          <a:latin typeface="Tahoma" panose="020B0604030504040204" pitchFamily="34" charset="0"/>
                          <a:ea typeface="Tahoma" panose="020B0604030504040204" pitchFamily="34" charset="0"/>
                          <a:cs typeface="Tahoma" panose="020B0604030504040204" pitchFamily="34" charset="0"/>
                        </a:rPr>
                        <a:t> del espacio académico</a:t>
                      </a:r>
                      <a:endParaRPr lang="es-CO" sz="1000" dirty="0">
                        <a:solidFill>
                          <a:schemeClr val="bg1"/>
                        </a:solidFill>
                        <a:effectLst/>
                        <a:latin typeface="Tahoma" panose="020B0604030504040204" pitchFamily="34" charset="0"/>
                        <a:ea typeface="Tahoma" panose="020B0604030504040204" pitchFamily="34" charset="0"/>
                        <a:cs typeface="Tahoma" panose="020B0604030504040204" pitchFamily="34" charset="0"/>
                      </a:endParaRPr>
                    </a:p>
                    <a:p>
                      <a:pPr marL="0" marR="0" lvl="0" indent="0" algn="ctr" defTabSz="914400" rtl="0" eaLnBrk="1" fontAlgn="auto" latinLnBrk="0" hangingPunct="1">
                        <a:lnSpc>
                          <a:spcPct val="115000"/>
                        </a:lnSpc>
                        <a:spcBef>
                          <a:spcPts val="0"/>
                        </a:spcBef>
                        <a:spcAft>
                          <a:spcPts val="0"/>
                        </a:spcAft>
                        <a:buClrTx/>
                        <a:buSzTx/>
                        <a:buFontTx/>
                        <a:buNone/>
                        <a:tabLst/>
                        <a:defRPr/>
                      </a:pPr>
                      <a:r>
                        <a:rPr lang="es-ES" sz="800" b="0" dirty="0">
                          <a:solidFill>
                            <a:schemeClr val="bg1"/>
                          </a:solidFill>
                          <a:effectLst/>
                          <a:latin typeface="Tahoma" panose="020B0604030504040204" pitchFamily="34" charset="0"/>
                          <a:ea typeface="Tahoma" panose="020B0604030504040204" pitchFamily="34" charset="0"/>
                          <a:cs typeface="Tahoma" panose="020B0604030504040204" pitchFamily="34" charset="0"/>
                        </a:rPr>
                        <a:t>Registrar</a:t>
                      </a:r>
                      <a:r>
                        <a:rPr lang="es-ES" sz="800" b="0" baseline="0" dirty="0">
                          <a:solidFill>
                            <a:schemeClr val="bg1"/>
                          </a:solidFill>
                          <a:effectLst/>
                          <a:latin typeface="Tahoma" panose="020B0604030504040204" pitchFamily="34" charset="0"/>
                          <a:ea typeface="Tahoma" panose="020B0604030504040204" pitchFamily="34" charset="0"/>
                          <a:cs typeface="Tahoma" panose="020B0604030504040204" pitchFamily="34" charset="0"/>
                        </a:rPr>
                        <a:t> el nombre del espacio académico a desarrollar</a:t>
                      </a:r>
                      <a:endParaRPr lang="es-CO" sz="1050" b="0" dirty="0">
                        <a:solidFill>
                          <a:schemeClr val="bg1"/>
                        </a:solidFill>
                        <a:effectLst/>
                        <a:latin typeface="Tahoma" panose="020B0604030504040204" pitchFamily="34" charset="0"/>
                        <a:ea typeface="Tahoma" panose="020B0604030504040204" pitchFamily="34" charset="0"/>
                        <a:cs typeface="Tahoma" panose="020B0604030504040204" pitchFamily="34" charset="0"/>
                      </a:endParaRPr>
                    </a:p>
                  </a:txBody>
                  <a:tcPr marL="46409" marR="46409" marT="0" marB="0" anchor="ctr">
                    <a:solidFill>
                      <a:schemeClr val="accent1">
                        <a:lumMod val="50000"/>
                      </a:schemeClr>
                    </a:solidFill>
                  </a:tcPr>
                </a:tc>
                <a:extLst>
                  <a:ext uri="{0D108BD9-81ED-4DB2-BD59-A6C34878D82A}">
                    <a16:rowId xmlns:a16="http://schemas.microsoft.com/office/drawing/2014/main" val="10000"/>
                  </a:ext>
                </a:extLst>
              </a:tr>
              <a:tr h="2675837">
                <a:tc>
                  <a:txBody>
                    <a:bodyPr/>
                    <a:lstStyle/>
                    <a:p>
                      <a:pPr algn="l">
                        <a:lnSpc>
                          <a:spcPct val="115000"/>
                        </a:lnSpc>
                        <a:spcAft>
                          <a:spcPts val="1000"/>
                        </a:spcAft>
                      </a:pPr>
                      <a:endParaRPr lang="es-CO" sz="1100" b="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119380" marR="119380" marT="0" marB="0"/>
                </a:tc>
                <a:extLst>
                  <a:ext uri="{0D108BD9-81ED-4DB2-BD59-A6C34878D82A}">
                    <a16:rowId xmlns:a16="http://schemas.microsoft.com/office/drawing/2014/main" val="10001"/>
                  </a:ext>
                </a:extLst>
              </a:tr>
            </a:tbl>
          </a:graphicData>
        </a:graphic>
      </p:graphicFrame>
      <p:sp>
        <p:nvSpPr>
          <p:cNvPr id="8" name="Content Placeholder 2"/>
          <p:cNvSpPr>
            <a:spLocks noGrp="1"/>
          </p:cNvSpPr>
          <p:nvPr>
            <p:ph idx="1"/>
          </p:nvPr>
        </p:nvSpPr>
        <p:spPr>
          <a:xfrm>
            <a:off x="838200" y="3556001"/>
            <a:ext cx="10515600" cy="2683932"/>
          </a:xfrm>
        </p:spPr>
        <p:txBody>
          <a:bodyPr>
            <a:normAutofit/>
          </a:bodyPr>
          <a:lstStyle>
            <a:lvl1pPr marL="0" marR="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lang="es-CO" sz="1000" kern="1200" baseline="0" dirty="0" smtClean="0">
                <a:solidFill>
                  <a:schemeClr val="tx1"/>
                </a:solidFill>
                <a:effectLst/>
                <a:latin typeface="Tahoma" panose="020B0604030504040204" pitchFamily="34" charset="0"/>
                <a:ea typeface="Tahoma" panose="020B0604030504040204" pitchFamily="34" charset="0"/>
                <a:cs typeface="Tahoma" panose="020B0604030504040204" pitchFamily="34" charset="0"/>
              </a:defRPr>
            </a:lvl1pPr>
            <a:lvl2pPr algn="just">
              <a:defRPr sz="1000">
                <a:latin typeface="Tahoma" panose="020B0604030504040204" pitchFamily="34" charset="0"/>
                <a:ea typeface="Tahoma" panose="020B0604030504040204" pitchFamily="34" charset="0"/>
                <a:cs typeface="Tahoma" panose="020B0604030504040204" pitchFamily="34" charset="0"/>
              </a:defRPr>
            </a:lvl2pPr>
            <a:lvl3pPr marL="914400" indent="0" algn="just">
              <a:buNone/>
              <a:defRPr sz="1000">
                <a:latin typeface="Tahoma" panose="020B0604030504040204" pitchFamily="34" charset="0"/>
                <a:ea typeface="Tahoma" panose="020B0604030504040204" pitchFamily="34" charset="0"/>
                <a:cs typeface="Tahoma" panose="020B0604030504040204" pitchFamily="34" charset="0"/>
              </a:defRPr>
            </a:lvl3pPr>
            <a:lvl4pPr marL="1371600" indent="0" algn="just">
              <a:buNone/>
              <a:defRPr sz="1000">
                <a:latin typeface="Tahoma" panose="020B0604030504040204" pitchFamily="34" charset="0"/>
                <a:ea typeface="Tahoma" panose="020B0604030504040204" pitchFamily="34" charset="0"/>
                <a:cs typeface="Tahoma" panose="020B0604030504040204" pitchFamily="34" charset="0"/>
              </a:defRPr>
            </a:lvl4pPr>
            <a:lvl5pPr marL="1828800" indent="0" algn="just">
              <a:buNone/>
              <a:defRPr sz="1000">
                <a:latin typeface="Tahoma" panose="020B0604030504040204" pitchFamily="34" charset="0"/>
                <a:ea typeface="Tahoma" panose="020B0604030504040204" pitchFamily="34" charset="0"/>
                <a:cs typeface="Tahoma" panose="020B0604030504040204" pitchFamily="34" charset="0"/>
              </a:defRPr>
            </a:lvl5pPr>
          </a:lstStyle>
          <a:p>
            <a:pPr lvl="0"/>
            <a:endParaRPr lang="es-ES" dirty="0"/>
          </a:p>
          <a:p>
            <a:pPr lvl="1"/>
            <a:endParaRPr lang="es-ES" dirty="0"/>
          </a:p>
        </p:txBody>
      </p:sp>
      <p:graphicFrame>
        <p:nvGraphicFramePr>
          <p:cNvPr id="6" name="Tabla 5"/>
          <p:cNvGraphicFramePr>
            <a:graphicFrameLocks noGrp="1"/>
          </p:cNvGraphicFramePr>
          <p:nvPr userDrawn="1">
            <p:extLst/>
          </p:nvPr>
        </p:nvGraphicFramePr>
        <p:xfrm>
          <a:off x="838200" y="925901"/>
          <a:ext cx="10515600" cy="2036586"/>
        </p:xfrm>
        <a:graphic>
          <a:graphicData uri="http://schemas.openxmlformats.org/drawingml/2006/table">
            <a:tbl>
              <a:tblPr firstRow="1" firstCol="1" bandRow="1">
                <a:tableStyleId>{5C22544A-7EE6-4342-B048-85BDC9FD1C3A}</a:tableStyleId>
              </a:tblPr>
              <a:tblGrid>
                <a:gridCol w="2909711">
                  <a:extLst>
                    <a:ext uri="{9D8B030D-6E8A-4147-A177-3AD203B41FA5}">
                      <a16:colId xmlns:a16="http://schemas.microsoft.com/office/drawing/2014/main" val="20000"/>
                    </a:ext>
                  </a:extLst>
                </a:gridCol>
                <a:gridCol w="7605889">
                  <a:extLst>
                    <a:ext uri="{9D8B030D-6E8A-4147-A177-3AD203B41FA5}">
                      <a16:colId xmlns:a16="http://schemas.microsoft.com/office/drawing/2014/main" val="20001"/>
                    </a:ext>
                  </a:extLst>
                </a:gridCol>
              </a:tblGrid>
              <a:tr h="344805">
                <a:tc>
                  <a:txBody>
                    <a:bodyPr/>
                    <a:lstStyle/>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Fecha:</a:t>
                      </a:r>
                    </a:p>
                  </a:txBody>
                  <a:tcPr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rgbClr val="1F4E79"/>
                    </a:solidFill>
                  </a:tcPr>
                </a:tc>
                <a:tc>
                  <a:txBody>
                    <a:bodyPr/>
                    <a:lstStyle/>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 </a:t>
                      </a:r>
                    </a:p>
                  </a:txBody>
                  <a:tcPr marT="0" marB="0" anchor="ctr">
                    <a:lnL w="12700" cap="flat" cmpd="sng" algn="ctr">
                      <a:solidFill>
                        <a:schemeClr val="accent1">
                          <a:lumMod val="75000"/>
                        </a:schemeClr>
                      </a:solidFill>
                      <a:prstDash val="solid"/>
                      <a:round/>
                      <a:headEnd type="none" w="med" len="med"/>
                      <a:tailEnd type="none" w="med" len="med"/>
                    </a:lnL>
                    <a:lnR w="12700" cap="flat" cmpd="sng" algn="ctr">
                      <a:solidFill>
                        <a:srgbClr val="1F4E79"/>
                      </a:solidFill>
                      <a:prstDash val="solid"/>
                      <a:round/>
                      <a:headEnd type="none" w="med" len="med"/>
                      <a:tailEnd type="none" w="med" len="med"/>
                    </a:lnR>
                    <a:lnT w="12700" cap="flat" cmpd="sng" algn="ctr">
                      <a:solidFill>
                        <a:srgbClr val="1F4E79"/>
                      </a:solidFill>
                      <a:prstDash val="solid"/>
                      <a:round/>
                      <a:headEnd type="none" w="med" len="med"/>
                      <a:tailEnd type="none" w="med" len="med"/>
                    </a:lnT>
                    <a:lnB w="12700" cap="flat" cmpd="sng" algn="ctr">
                      <a:solidFill>
                        <a:srgbClr val="1F4E79"/>
                      </a:solidFill>
                      <a:prstDash val="solid"/>
                      <a:round/>
                      <a:headEnd type="none" w="med" len="med"/>
                      <a:tailEnd type="none" w="med" len="med"/>
                    </a:lnB>
                    <a:solidFill>
                      <a:srgbClr val="EAEFF7"/>
                    </a:solidFill>
                  </a:tcPr>
                </a:tc>
                <a:extLst>
                  <a:ext uri="{0D108BD9-81ED-4DB2-BD59-A6C34878D82A}">
                    <a16:rowId xmlns:a16="http://schemas.microsoft.com/office/drawing/2014/main" val="10000"/>
                  </a:ext>
                </a:extLst>
              </a:tr>
              <a:tr h="312561">
                <a:tc>
                  <a:txBody>
                    <a:bodyPr/>
                    <a:lstStyle/>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Nombre del Docente:</a:t>
                      </a:r>
                    </a:p>
                  </a:txBody>
                  <a:tcPr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rgbClr val="1F4E79"/>
                    </a:solidFill>
                  </a:tcPr>
                </a:tc>
                <a:tc>
                  <a:txBody>
                    <a:bodyPr/>
                    <a:lstStyle/>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 </a:t>
                      </a:r>
                    </a:p>
                  </a:txBody>
                  <a:tcPr marT="0" marB="0" anchor="ctr">
                    <a:lnL w="12700" cap="flat" cmpd="sng" algn="ctr">
                      <a:solidFill>
                        <a:schemeClr val="accent1">
                          <a:lumMod val="75000"/>
                        </a:schemeClr>
                      </a:solidFill>
                      <a:prstDash val="solid"/>
                      <a:round/>
                      <a:headEnd type="none" w="med" len="med"/>
                      <a:tailEnd type="none" w="med" len="med"/>
                    </a:lnL>
                    <a:lnR w="12700" cap="flat" cmpd="sng" algn="ctr">
                      <a:solidFill>
                        <a:srgbClr val="1F4E79"/>
                      </a:solidFill>
                      <a:prstDash val="solid"/>
                      <a:round/>
                      <a:headEnd type="none" w="med" len="med"/>
                      <a:tailEnd type="none" w="med" len="med"/>
                    </a:lnR>
                    <a:lnT w="12700" cap="flat" cmpd="sng" algn="ctr">
                      <a:solidFill>
                        <a:srgbClr val="1F4E79"/>
                      </a:solidFill>
                      <a:prstDash val="solid"/>
                      <a:round/>
                      <a:headEnd type="none" w="med" len="med"/>
                      <a:tailEnd type="none" w="med" len="med"/>
                    </a:lnT>
                    <a:lnB w="12700" cap="flat" cmpd="sng" algn="ctr">
                      <a:solidFill>
                        <a:srgbClr val="1F4E79"/>
                      </a:solidFill>
                      <a:prstDash val="solid"/>
                      <a:round/>
                      <a:headEnd type="none" w="med" len="med"/>
                      <a:tailEnd type="none" w="med" len="med"/>
                    </a:lnB>
                    <a:solidFill>
                      <a:srgbClr val="EAEFF7"/>
                    </a:solidFill>
                  </a:tcPr>
                </a:tc>
                <a:extLst>
                  <a:ext uri="{0D108BD9-81ED-4DB2-BD59-A6C34878D82A}">
                    <a16:rowId xmlns:a16="http://schemas.microsoft.com/office/drawing/2014/main" val="10001"/>
                  </a:ext>
                </a:extLst>
              </a:tr>
              <a:tr h="344805">
                <a:tc>
                  <a:txBody>
                    <a:bodyPr/>
                    <a:lstStyle/>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Correo electrónico:</a:t>
                      </a:r>
                    </a:p>
                  </a:txBody>
                  <a:tcPr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rgbClr val="1F4E79"/>
                    </a:solidFill>
                  </a:tcPr>
                </a:tc>
                <a:tc>
                  <a:txBody>
                    <a:bodyPr/>
                    <a:lstStyle/>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 </a:t>
                      </a:r>
                    </a:p>
                  </a:txBody>
                  <a:tcPr marT="0" marB="0" anchor="ctr">
                    <a:lnL w="12700" cap="flat" cmpd="sng" algn="ctr">
                      <a:solidFill>
                        <a:schemeClr val="accent1">
                          <a:lumMod val="75000"/>
                        </a:schemeClr>
                      </a:solidFill>
                      <a:prstDash val="solid"/>
                      <a:round/>
                      <a:headEnd type="none" w="med" len="med"/>
                      <a:tailEnd type="none" w="med" len="med"/>
                    </a:lnL>
                    <a:lnR w="12700" cap="flat" cmpd="sng" algn="ctr">
                      <a:solidFill>
                        <a:srgbClr val="1F4E79"/>
                      </a:solidFill>
                      <a:prstDash val="solid"/>
                      <a:round/>
                      <a:headEnd type="none" w="med" len="med"/>
                      <a:tailEnd type="none" w="med" len="med"/>
                    </a:lnR>
                    <a:lnT w="12700" cap="flat" cmpd="sng" algn="ctr">
                      <a:solidFill>
                        <a:srgbClr val="1F4E79"/>
                      </a:solidFill>
                      <a:prstDash val="solid"/>
                      <a:round/>
                      <a:headEnd type="none" w="med" len="med"/>
                      <a:tailEnd type="none" w="med" len="med"/>
                    </a:lnT>
                    <a:lnB w="12700" cap="flat" cmpd="sng" algn="ctr">
                      <a:solidFill>
                        <a:srgbClr val="1F4E79"/>
                      </a:solidFill>
                      <a:prstDash val="solid"/>
                      <a:round/>
                      <a:headEnd type="none" w="med" len="med"/>
                      <a:tailEnd type="none" w="med" len="med"/>
                    </a:lnB>
                    <a:solidFill>
                      <a:srgbClr val="EAEFF7"/>
                    </a:solidFill>
                  </a:tcPr>
                </a:tc>
                <a:extLst>
                  <a:ext uri="{0D108BD9-81ED-4DB2-BD59-A6C34878D82A}">
                    <a16:rowId xmlns:a16="http://schemas.microsoft.com/office/drawing/2014/main" val="10002"/>
                  </a:ext>
                </a:extLst>
              </a:tr>
              <a:tr h="344805">
                <a:tc>
                  <a:txBody>
                    <a:bodyPr/>
                    <a:lstStyle/>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Teléfono de contacto:</a:t>
                      </a:r>
                    </a:p>
                  </a:txBody>
                  <a:tcPr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rgbClr val="1F4E79"/>
                    </a:solidFill>
                  </a:tcPr>
                </a:tc>
                <a:tc>
                  <a:txBody>
                    <a:bodyPr/>
                    <a:lstStyle/>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 </a:t>
                      </a:r>
                    </a:p>
                  </a:txBody>
                  <a:tcPr marT="0" marB="0" anchor="ctr">
                    <a:lnL w="12700" cap="flat" cmpd="sng" algn="ctr">
                      <a:solidFill>
                        <a:schemeClr val="accent1">
                          <a:lumMod val="75000"/>
                        </a:schemeClr>
                      </a:solidFill>
                      <a:prstDash val="solid"/>
                      <a:round/>
                      <a:headEnd type="none" w="med" len="med"/>
                      <a:tailEnd type="none" w="med" len="med"/>
                    </a:lnL>
                    <a:lnR w="12700" cap="flat" cmpd="sng" algn="ctr">
                      <a:solidFill>
                        <a:srgbClr val="1F4E79"/>
                      </a:solidFill>
                      <a:prstDash val="solid"/>
                      <a:round/>
                      <a:headEnd type="none" w="med" len="med"/>
                      <a:tailEnd type="none" w="med" len="med"/>
                    </a:lnR>
                    <a:lnT w="12700" cap="flat" cmpd="sng" algn="ctr">
                      <a:solidFill>
                        <a:srgbClr val="1F4E79"/>
                      </a:solidFill>
                      <a:prstDash val="solid"/>
                      <a:round/>
                      <a:headEnd type="none" w="med" len="med"/>
                      <a:tailEnd type="none" w="med" len="med"/>
                    </a:lnT>
                    <a:lnB w="12700" cap="flat" cmpd="sng" algn="ctr">
                      <a:solidFill>
                        <a:srgbClr val="1F4E79"/>
                      </a:solidFill>
                      <a:prstDash val="solid"/>
                      <a:round/>
                      <a:headEnd type="none" w="med" len="med"/>
                      <a:tailEnd type="none" w="med" len="med"/>
                    </a:lnB>
                    <a:solidFill>
                      <a:srgbClr val="EAEFF7"/>
                    </a:solidFill>
                  </a:tcPr>
                </a:tc>
                <a:extLst>
                  <a:ext uri="{0D108BD9-81ED-4DB2-BD59-A6C34878D82A}">
                    <a16:rowId xmlns:a16="http://schemas.microsoft.com/office/drawing/2014/main" val="10003"/>
                  </a:ext>
                </a:extLst>
              </a:tr>
              <a:tr h="344805">
                <a:tc>
                  <a:txBody>
                    <a:bodyPr/>
                    <a:lstStyle/>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Código del proyecto:</a:t>
                      </a:r>
                    </a:p>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(uso interno de la OEV)</a:t>
                      </a:r>
                    </a:p>
                  </a:txBody>
                  <a:tcPr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rgbClr val="1F4E79"/>
                    </a:solidFill>
                  </a:tcPr>
                </a:tc>
                <a:tc>
                  <a:txBody>
                    <a:bodyPr/>
                    <a:lstStyle/>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 </a:t>
                      </a:r>
                    </a:p>
                  </a:txBody>
                  <a:tcPr marT="0" marB="0" anchor="ctr">
                    <a:lnL w="12700" cap="flat" cmpd="sng" algn="ctr">
                      <a:solidFill>
                        <a:schemeClr val="accent1">
                          <a:lumMod val="75000"/>
                        </a:schemeClr>
                      </a:solidFill>
                      <a:prstDash val="solid"/>
                      <a:round/>
                      <a:headEnd type="none" w="med" len="med"/>
                      <a:tailEnd type="none" w="med" len="med"/>
                    </a:lnL>
                    <a:lnR w="12700" cap="flat" cmpd="sng" algn="ctr">
                      <a:solidFill>
                        <a:srgbClr val="1F4E79"/>
                      </a:solidFill>
                      <a:prstDash val="solid"/>
                      <a:round/>
                      <a:headEnd type="none" w="med" len="med"/>
                      <a:tailEnd type="none" w="med" len="med"/>
                    </a:lnR>
                    <a:lnT w="12700" cap="flat" cmpd="sng" algn="ctr">
                      <a:solidFill>
                        <a:srgbClr val="1F4E79"/>
                      </a:solidFill>
                      <a:prstDash val="solid"/>
                      <a:round/>
                      <a:headEnd type="none" w="med" len="med"/>
                      <a:tailEnd type="none" w="med" len="med"/>
                    </a:lnT>
                    <a:lnB w="12700" cap="flat" cmpd="sng" algn="ctr">
                      <a:solidFill>
                        <a:srgbClr val="1F4E79"/>
                      </a:solidFill>
                      <a:prstDash val="solid"/>
                      <a:round/>
                      <a:headEnd type="none" w="med" len="med"/>
                      <a:tailEnd type="none" w="med" len="med"/>
                    </a:lnB>
                    <a:solidFill>
                      <a:srgbClr val="EAEFF7"/>
                    </a:solidFill>
                  </a:tcPr>
                </a:tc>
                <a:extLst>
                  <a:ext uri="{0D108BD9-81ED-4DB2-BD59-A6C34878D82A}">
                    <a16:rowId xmlns:a16="http://schemas.microsoft.com/office/drawing/2014/main" val="10004"/>
                  </a:ext>
                </a:extLst>
              </a:tr>
              <a:tr h="344805">
                <a:tc>
                  <a:txBody>
                    <a:bodyPr/>
                    <a:lstStyle/>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Título del proyecto:</a:t>
                      </a:r>
                    </a:p>
                  </a:txBody>
                  <a:tcPr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rgbClr val="1F4E79"/>
                    </a:solidFill>
                  </a:tcPr>
                </a:tc>
                <a:tc>
                  <a:txBody>
                    <a:bodyPr/>
                    <a:lstStyle/>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 </a:t>
                      </a:r>
                    </a:p>
                  </a:txBody>
                  <a:tcPr marT="0" marB="0" anchor="ctr">
                    <a:lnL w="12700" cap="flat" cmpd="sng" algn="ctr">
                      <a:solidFill>
                        <a:schemeClr val="accent1">
                          <a:lumMod val="75000"/>
                        </a:schemeClr>
                      </a:solidFill>
                      <a:prstDash val="solid"/>
                      <a:round/>
                      <a:headEnd type="none" w="med" len="med"/>
                      <a:tailEnd type="none" w="med" len="med"/>
                    </a:lnL>
                    <a:lnR w="12700" cap="flat" cmpd="sng" algn="ctr">
                      <a:solidFill>
                        <a:srgbClr val="1F4E79"/>
                      </a:solidFill>
                      <a:prstDash val="solid"/>
                      <a:round/>
                      <a:headEnd type="none" w="med" len="med"/>
                      <a:tailEnd type="none" w="med" len="med"/>
                    </a:lnR>
                    <a:lnT w="12700" cap="flat" cmpd="sng" algn="ctr">
                      <a:solidFill>
                        <a:srgbClr val="1F4E79"/>
                      </a:solidFill>
                      <a:prstDash val="solid"/>
                      <a:round/>
                      <a:headEnd type="none" w="med" len="med"/>
                      <a:tailEnd type="none" w="med" len="med"/>
                    </a:lnT>
                    <a:lnB w="12700" cap="flat" cmpd="sng" algn="ctr">
                      <a:solidFill>
                        <a:srgbClr val="1F4E79"/>
                      </a:solidFill>
                      <a:prstDash val="solid"/>
                      <a:round/>
                      <a:headEnd type="none" w="med" len="med"/>
                      <a:tailEnd type="none" w="med" len="med"/>
                    </a:lnB>
                    <a:solidFill>
                      <a:srgbClr val="EAEFF7"/>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2868610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mpetencias a desarrollar">
    <p:spTree>
      <p:nvGrpSpPr>
        <p:cNvPr id="1" name=""/>
        <p:cNvGrpSpPr/>
        <p:nvPr/>
      </p:nvGrpSpPr>
      <p:grpSpPr>
        <a:xfrm>
          <a:off x="0" y="0"/>
          <a:ext cx="0" cy="0"/>
          <a:chOff x="0" y="0"/>
          <a:chExt cx="0" cy="0"/>
        </a:xfrm>
      </p:grpSpPr>
      <p:graphicFrame>
        <p:nvGraphicFramePr>
          <p:cNvPr id="7" name="Tabla 6"/>
          <p:cNvGraphicFramePr>
            <a:graphicFrameLocks noGrp="1"/>
          </p:cNvGraphicFramePr>
          <p:nvPr userDrawn="1">
            <p:extLst/>
          </p:nvPr>
        </p:nvGraphicFramePr>
        <p:xfrm>
          <a:off x="838200" y="905934"/>
          <a:ext cx="10515600" cy="5382421"/>
        </p:xfrm>
        <a:graphic>
          <a:graphicData uri="http://schemas.openxmlformats.org/drawingml/2006/table">
            <a:tbl>
              <a:tblPr firstRow="1" firstCol="1" bandRow="1">
                <a:tableStyleId>{69CF1AB2-1976-4502-BF36-3FF5EA218861}</a:tableStyleId>
              </a:tblPr>
              <a:tblGrid>
                <a:gridCol w="10515600">
                  <a:extLst>
                    <a:ext uri="{9D8B030D-6E8A-4147-A177-3AD203B41FA5}">
                      <a16:colId xmlns:a16="http://schemas.microsoft.com/office/drawing/2014/main" val="20000"/>
                    </a:ext>
                  </a:extLst>
                </a:gridCol>
              </a:tblGrid>
              <a:tr h="426898">
                <a:tc>
                  <a:txBody>
                    <a:bodyPr/>
                    <a:lstStyle/>
                    <a:p>
                      <a:pPr algn="ctr">
                        <a:lnSpc>
                          <a:spcPct val="115000"/>
                        </a:lnSpc>
                        <a:spcAft>
                          <a:spcPts val="0"/>
                        </a:spcAft>
                      </a:pPr>
                      <a:r>
                        <a:rPr lang="es-CO" sz="1000" dirty="0">
                          <a:solidFill>
                            <a:schemeClr val="bg1"/>
                          </a:solidFill>
                          <a:effectLst/>
                          <a:latin typeface="Tahoma" panose="020B0604030504040204" pitchFamily="34" charset="0"/>
                          <a:ea typeface="Tahoma" panose="020B0604030504040204" pitchFamily="34" charset="0"/>
                          <a:cs typeface="Tahoma" panose="020B0604030504040204" pitchFamily="34" charset="0"/>
                        </a:rPr>
                        <a:t>COMPETENCIAS A DESARROLLAR EN EL ESPACIO ACADÉMICO</a:t>
                      </a:r>
                    </a:p>
                    <a:p>
                      <a:pPr marL="0" marR="0" lvl="0" indent="0" algn="ctr" defTabSz="914400" rtl="0" eaLnBrk="1" fontAlgn="auto" latinLnBrk="0" hangingPunct="1">
                        <a:lnSpc>
                          <a:spcPct val="115000"/>
                        </a:lnSpc>
                        <a:spcBef>
                          <a:spcPts val="0"/>
                        </a:spcBef>
                        <a:spcAft>
                          <a:spcPts val="0"/>
                        </a:spcAft>
                        <a:buClrTx/>
                        <a:buSzTx/>
                        <a:buFontTx/>
                        <a:buNone/>
                        <a:tabLst/>
                        <a:defRPr/>
                      </a:pPr>
                      <a:r>
                        <a:rPr lang="es-CO" sz="800" b="0" dirty="0">
                          <a:solidFill>
                            <a:schemeClr val="bg1"/>
                          </a:solidFill>
                          <a:latin typeface="Tahoma" panose="020B0604030504040204" pitchFamily="34" charset="0"/>
                          <a:ea typeface="Tahoma" panose="020B0604030504040204" pitchFamily="34" charset="0"/>
                          <a:cs typeface="Tahoma" panose="020B0604030504040204" pitchFamily="34" charset="0"/>
                        </a:rPr>
                        <a:t>Registrar las competencias que se pretenden alcanzar con el proceso formativo.  Indique el tipo de competencia (genérica o específica) y la relación con  las dimensiones de la acción institucionales (comprender, obrar,  hacer y comunicar).</a:t>
                      </a:r>
                      <a:endParaRPr lang="es-ES" sz="800" b="0" dirty="0">
                        <a:solidFill>
                          <a:schemeClr val="bg1"/>
                        </a:solidFill>
                        <a:latin typeface="Tahoma" panose="020B0604030504040204" pitchFamily="34" charset="0"/>
                        <a:ea typeface="Tahoma" panose="020B0604030504040204" pitchFamily="34" charset="0"/>
                        <a:cs typeface="Tahoma" panose="020B0604030504040204" pitchFamily="34" charset="0"/>
                      </a:endParaRPr>
                    </a:p>
                  </a:txBody>
                  <a:tcPr marL="46409" marR="46409" marT="0" marB="0" anchor="ctr">
                    <a:solidFill>
                      <a:schemeClr val="accent1">
                        <a:lumMod val="50000"/>
                      </a:schemeClr>
                    </a:solidFill>
                  </a:tcPr>
                </a:tc>
                <a:extLst>
                  <a:ext uri="{0D108BD9-81ED-4DB2-BD59-A6C34878D82A}">
                    <a16:rowId xmlns:a16="http://schemas.microsoft.com/office/drawing/2014/main" val="10000"/>
                  </a:ext>
                </a:extLst>
              </a:tr>
              <a:tr h="4940969">
                <a:tc>
                  <a:txBody>
                    <a:bodyPr/>
                    <a:lstStyle/>
                    <a:p>
                      <a:pPr algn="l">
                        <a:lnSpc>
                          <a:spcPct val="115000"/>
                        </a:lnSpc>
                        <a:spcAft>
                          <a:spcPts val="1000"/>
                        </a:spcAft>
                      </a:pPr>
                      <a:endParaRPr lang="es-CO" sz="1100" b="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119380" marR="119380" marT="0" marB="0"/>
                </a:tc>
                <a:extLst>
                  <a:ext uri="{0D108BD9-81ED-4DB2-BD59-A6C34878D82A}">
                    <a16:rowId xmlns:a16="http://schemas.microsoft.com/office/drawing/2014/main" val="10001"/>
                  </a:ext>
                </a:extLst>
              </a:tr>
            </a:tbl>
          </a:graphicData>
        </a:graphic>
      </p:graphicFrame>
      <p:sp>
        <p:nvSpPr>
          <p:cNvPr id="3" name="Content Placeholder 2"/>
          <p:cNvSpPr>
            <a:spLocks noGrp="1"/>
          </p:cNvSpPr>
          <p:nvPr>
            <p:ph idx="1"/>
          </p:nvPr>
        </p:nvSpPr>
        <p:spPr>
          <a:xfrm>
            <a:off x="838200" y="1380068"/>
            <a:ext cx="10515600" cy="4893733"/>
          </a:xfrm>
        </p:spPr>
        <p:txBody>
          <a:bodyPr/>
          <a:lstStyle>
            <a:lvl1pPr algn="just">
              <a:defRPr/>
            </a:lvl1pPr>
            <a:lvl2pPr>
              <a:defRPr/>
            </a:lvl2pPr>
          </a:lstStyle>
          <a:p>
            <a:pPr lvl="1"/>
            <a:endParaRPr lang="es-ES" dirty="0"/>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10"/>
          </p:nvPr>
        </p:nvSpPr>
        <p:spPr/>
        <p:txBody>
          <a:bodyPr/>
          <a:lstStyle/>
          <a:p>
            <a:fld id="{2757EACC-E826-496D-AC76-81C0A3BA9187}" type="datetimeFigureOut">
              <a:rPr lang="es-CO" smtClean="0"/>
              <a:t>10/04/2019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8E188EC5-9129-4EC6-87A6-612C5497FD59}" type="slidenum">
              <a:rPr lang="es-CO" smtClean="0"/>
              <a:t>‹Nº›</a:t>
            </a:fld>
            <a:endParaRPr lang="es-CO"/>
          </a:p>
        </p:txBody>
      </p:sp>
    </p:spTree>
    <p:extLst>
      <p:ext uri="{BB962C8B-B14F-4D97-AF65-F5344CB8AC3E}">
        <p14:creationId xmlns:p14="http://schemas.microsoft.com/office/powerpoint/2010/main" val="36286886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Metodología">
    <p:spTree>
      <p:nvGrpSpPr>
        <p:cNvPr id="1" name=""/>
        <p:cNvGrpSpPr/>
        <p:nvPr/>
      </p:nvGrpSpPr>
      <p:grpSpPr>
        <a:xfrm>
          <a:off x="0" y="0"/>
          <a:ext cx="0" cy="0"/>
          <a:chOff x="0" y="0"/>
          <a:chExt cx="0" cy="0"/>
        </a:xfrm>
      </p:grpSpPr>
      <p:graphicFrame>
        <p:nvGraphicFramePr>
          <p:cNvPr id="7" name="Tabla 6"/>
          <p:cNvGraphicFramePr>
            <a:graphicFrameLocks noGrp="1"/>
          </p:cNvGraphicFramePr>
          <p:nvPr userDrawn="1">
            <p:extLst/>
          </p:nvPr>
        </p:nvGraphicFramePr>
        <p:xfrm>
          <a:off x="838200" y="905933"/>
          <a:ext cx="10515600" cy="5376334"/>
        </p:xfrm>
        <a:graphic>
          <a:graphicData uri="http://schemas.openxmlformats.org/drawingml/2006/table">
            <a:tbl>
              <a:tblPr firstRow="1" firstCol="1" bandRow="1">
                <a:tableStyleId>{69CF1AB2-1976-4502-BF36-3FF5EA218861}</a:tableStyleId>
              </a:tblPr>
              <a:tblGrid>
                <a:gridCol w="10515600">
                  <a:extLst>
                    <a:ext uri="{9D8B030D-6E8A-4147-A177-3AD203B41FA5}">
                      <a16:colId xmlns:a16="http://schemas.microsoft.com/office/drawing/2014/main" val="20000"/>
                    </a:ext>
                  </a:extLst>
                </a:gridCol>
              </a:tblGrid>
              <a:tr h="471413">
                <a:tc>
                  <a:txBody>
                    <a:bodyPr/>
                    <a:lstStyle/>
                    <a:p>
                      <a:pPr algn="ctr">
                        <a:lnSpc>
                          <a:spcPct val="115000"/>
                        </a:lnSpc>
                        <a:spcAft>
                          <a:spcPts val="0"/>
                        </a:spcAft>
                      </a:pPr>
                      <a:r>
                        <a:rPr lang="es-CO" sz="1000" dirty="0">
                          <a:solidFill>
                            <a:schemeClr val="bg1"/>
                          </a:solidFill>
                          <a:effectLst/>
                          <a:latin typeface="Tahoma" panose="020B0604030504040204" pitchFamily="34" charset="0"/>
                          <a:ea typeface="Tahoma" panose="020B0604030504040204" pitchFamily="34" charset="0"/>
                          <a:cs typeface="Tahoma" panose="020B0604030504040204" pitchFamily="34" charset="0"/>
                        </a:rPr>
                        <a:t>METODOLOGÍA</a:t>
                      </a:r>
                    </a:p>
                    <a:p>
                      <a:pPr marL="0" marR="0" lvl="0" indent="0" algn="ctr" defTabSz="914400" rtl="0" eaLnBrk="1" fontAlgn="auto" latinLnBrk="0" hangingPunct="1">
                        <a:lnSpc>
                          <a:spcPct val="115000"/>
                        </a:lnSpc>
                        <a:spcBef>
                          <a:spcPts val="0"/>
                        </a:spcBef>
                        <a:spcAft>
                          <a:spcPts val="0"/>
                        </a:spcAft>
                        <a:buClrTx/>
                        <a:buSzTx/>
                        <a:buFontTx/>
                        <a:buNone/>
                        <a:tabLst/>
                        <a:defRPr/>
                      </a:pPr>
                      <a:r>
                        <a:rPr lang="es-CO" sz="800" b="0" dirty="0">
                          <a:solidFill>
                            <a:schemeClr val="bg1"/>
                          </a:solidFill>
                          <a:latin typeface="Tahoma" panose="020B0604030504040204" pitchFamily="34" charset="0"/>
                          <a:ea typeface="Tahoma" panose="020B0604030504040204" pitchFamily="34" charset="0"/>
                          <a:cs typeface="Tahoma" panose="020B0604030504040204" pitchFamily="34" charset="0"/>
                        </a:rPr>
                        <a:t>Realizar la caracterización de la(s) metodología(s) a utilizar para el desarrollo de espacio académico (aprendizaje basado en problemas ABP, estudio de casos, aprendizaje por proyectos, tareas de trabajo independiente, tareas de trabajo colaborativo entre otros).</a:t>
                      </a:r>
                      <a:endParaRPr lang="es-ES" sz="800" b="0" dirty="0">
                        <a:solidFill>
                          <a:schemeClr val="bg1"/>
                        </a:solidFill>
                        <a:latin typeface="Tahoma" panose="020B0604030504040204" pitchFamily="34" charset="0"/>
                        <a:ea typeface="Tahoma" panose="020B0604030504040204" pitchFamily="34" charset="0"/>
                        <a:cs typeface="Tahoma" panose="020B0604030504040204" pitchFamily="34" charset="0"/>
                      </a:endParaRPr>
                    </a:p>
                  </a:txBody>
                  <a:tcPr marL="46409" marR="46409" marT="0" marB="0" anchor="ctr">
                    <a:solidFill>
                      <a:schemeClr val="accent1">
                        <a:lumMod val="50000"/>
                      </a:schemeClr>
                    </a:solidFill>
                  </a:tcPr>
                </a:tc>
                <a:extLst>
                  <a:ext uri="{0D108BD9-81ED-4DB2-BD59-A6C34878D82A}">
                    <a16:rowId xmlns:a16="http://schemas.microsoft.com/office/drawing/2014/main" val="10000"/>
                  </a:ext>
                </a:extLst>
              </a:tr>
              <a:tr h="4904921">
                <a:tc>
                  <a:txBody>
                    <a:bodyPr/>
                    <a:lstStyle/>
                    <a:p>
                      <a:pPr algn="l">
                        <a:lnSpc>
                          <a:spcPct val="115000"/>
                        </a:lnSpc>
                        <a:spcAft>
                          <a:spcPts val="1000"/>
                        </a:spcAft>
                      </a:pPr>
                      <a:endParaRPr lang="es-CO" sz="1100" b="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119380" marR="119380" marT="0" marB="0"/>
                </a:tc>
                <a:extLst>
                  <a:ext uri="{0D108BD9-81ED-4DB2-BD59-A6C34878D82A}">
                    <a16:rowId xmlns:a16="http://schemas.microsoft.com/office/drawing/2014/main" val="10001"/>
                  </a:ext>
                </a:extLst>
              </a:tr>
            </a:tbl>
          </a:graphicData>
        </a:graphic>
      </p:graphicFrame>
      <p:sp>
        <p:nvSpPr>
          <p:cNvPr id="4" name="Date Placeholder 3"/>
          <p:cNvSpPr>
            <a:spLocks noGrp="1"/>
          </p:cNvSpPr>
          <p:nvPr>
            <p:ph type="dt" sz="half" idx="10"/>
          </p:nvPr>
        </p:nvSpPr>
        <p:spPr/>
        <p:txBody>
          <a:bodyPr/>
          <a:lstStyle/>
          <a:p>
            <a:fld id="{2757EACC-E826-496D-AC76-81C0A3BA9187}" type="datetimeFigureOut">
              <a:rPr lang="es-CO" smtClean="0"/>
              <a:t>10/04/2019</a:t>
            </a:fld>
            <a:endParaRPr lang="es-CO"/>
          </a:p>
        </p:txBody>
      </p:sp>
      <p:sp>
        <p:nvSpPr>
          <p:cNvPr id="5" name="Footer Placeholder 4"/>
          <p:cNvSpPr>
            <a:spLocks noGrp="1"/>
          </p:cNvSpPr>
          <p:nvPr>
            <p:ph type="ftr" sz="quarter" idx="11"/>
          </p:nvPr>
        </p:nvSpPr>
        <p:spPr/>
        <p:txBody>
          <a:bodyPr/>
          <a:lstStyle/>
          <a:p>
            <a:endParaRPr lang="es-CO" dirty="0"/>
          </a:p>
        </p:txBody>
      </p:sp>
      <p:sp>
        <p:nvSpPr>
          <p:cNvPr id="6" name="Slide Number Placeholder 5"/>
          <p:cNvSpPr>
            <a:spLocks noGrp="1"/>
          </p:cNvSpPr>
          <p:nvPr>
            <p:ph type="sldNum" sz="quarter" idx="12"/>
          </p:nvPr>
        </p:nvSpPr>
        <p:spPr/>
        <p:txBody>
          <a:bodyPr/>
          <a:lstStyle/>
          <a:p>
            <a:fld id="{8E188EC5-9129-4EC6-87A6-612C5497FD59}" type="slidenum">
              <a:rPr lang="es-CO" smtClean="0"/>
              <a:t>‹Nº›</a:t>
            </a:fld>
            <a:endParaRPr lang="es-CO"/>
          </a:p>
        </p:txBody>
      </p:sp>
      <p:sp>
        <p:nvSpPr>
          <p:cNvPr id="8" name="Content Placeholder 2"/>
          <p:cNvSpPr>
            <a:spLocks noGrp="1"/>
          </p:cNvSpPr>
          <p:nvPr>
            <p:ph idx="1"/>
          </p:nvPr>
        </p:nvSpPr>
        <p:spPr>
          <a:xfrm>
            <a:off x="838200" y="1422401"/>
            <a:ext cx="10515600" cy="4859867"/>
          </a:xfrm>
        </p:spPr>
        <p:txBody>
          <a:bodyPr/>
          <a:lstStyle>
            <a:lvl1pPr algn="just">
              <a:defRPr/>
            </a:lvl1pPr>
            <a:lvl2pPr algn="just">
              <a:defRPr/>
            </a:lvl2pPr>
            <a:lvl3pPr algn="just">
              <a:defRPr/>
            </a:lvl3pPr>
            <a:lvl4pPr algn="just">
              <a:defRPr/>
            </a:lvl4pPr>
            <a:lvl5pPr algn="just">
              <a:defRPr/>
            </a:lvl5pPr>
          </a:lstStyle>
          <a:p>
            <a:pPr lvl="1"/>
            <a:endParaRPr lang="es-ES" dirty="0"/>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Tree>
    <p:extLst>
      <p:ext uri="{BB962C8B-B14F-4D97-AF65-F5344CB8AC3E}">
        <p14:creationId xmlns:p14="http://schemas.microsoft.com/office/powerpoint/2010/main" val="2323390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3B2CAA3C-5965-47D2-ACF2-17A3926A7D3F}" type="datetimeFigureOut">
              <a:rPr lang="es-CO" smtClean="0"/>
              <a:t>10/04/2019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259A3E6A-1DB7-4D0C-8EFF-4A6C439EB959}" type="slidenum">
              <a:rPr lang="es-CO" smtClean="0"/>
              <a:t>‹Nº›</a:t>
            </a:fld>
            <a:endParaRPr lang="es-CO"/>
          </a:p>
        </p:txBody>
      </p:sp>
    </p:spTree>
    <p:extLst>
      <p:ext uri="{BB962C8B-B14F-4D97-AF65-F5344CB8AC3E}">
        <p14:creationId xmlns:p14="http://schemas.microsoft.com/office/powerpoint/2010/main" val="228454202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roblematización">
    <p:spTree>
      <p:nvGrpSpPr>
        <p:cNvPr id="1" name=""/>
        <p:cNvGrpSpPr/>
        <p:nvPr/>
      </p:nvGrpSpPr>
      <p:grpSpPr>
        <a:xfrm>
          <a:off x="0" y="0"/>
          <a:ext cx="0" cy="0"/>
          <a:chOff x="0" y="0"/>
          <a:chExt cx="0" cy="0"/>
        </a:xfrm>
      </p:grpSpPr>
      <p:graphicFrame>
        <p:nvGraphicFramePr>
          <p:cNvPr id="7" name="Tabla 6" descr="Registrar la descripción de la temática del contenido y su finalidad en el proceso de aprendizaje." title="Descripción"/>
          <p:cNvGraphicFramePr>
            <a:graphicFrameLocks noGrp="1"/>
          </p:cNvGraphicFramePr>
          <p:nvPr userDrawn="1">
            <p:extLst/>
          </p:nvPr>
        </p:nvGraphicFramePr>
        <p:xfrm>
          <a:off x="838200" y="897467"/>
          <a:ext cx="10515600" cy="5393266"/>
        </p:xfrm>
        <a:graphic>
          <a:graphicData uri="http://schemas.openxmlformats.org/drawingml/2006/table">
            <a:tbl>
              <a:tblPr firstRow="1" firstCol="1" bandRow="1">
                <a:tableStyleId>{69CF1AB2-1976-4502-BF36-3FF5EA218861}</a:tableStyleId>
              </a:tblPr>
              <a:tblGrid>
                <a:gridCol w="10515600">
                  <a:extLst>
                    <a:ext uri="{9D8B030D-6E8A-4147-A177-3AD203B41FA5}">
                      <a16:colId xmlns:a16="http://schemas.microsoft.com/office/drawing/2014/main" val="20000"/>
                    </a:ext>
                  </a:extLst>
                </a:gridCol>
              </a:tblGrid>
              <a:tr h="479638">
                <a:tc>
                  <a:txBody>
                    <a:bodyPr/>
                    <a:lstStyle/>
                    <a:p>
                      <a:pPr algn="ctr">
                        <a:lnSpc>
                          <a:spcPct val="115000"/>
                        </a:lnSpc>
                        <a:spcAft>
                          <a:spcPts val="0"/>
                        </a:spcAft>
                      </a:pPr>
                      <a:r>
                        <a:rPr lang="es-CO" sz="1000" dirty="0">
                          <a:solidFill>
                            <a:schemeClr val="accent5">
                              <a:lumMod val="50000"/>
                            </a:schemeClr>
                          </a:solidFill>
                          <a:effectLst/>
                          <a:latin typeface="Tahoma" panose="020B0604030504040204" pitchFamily="34" charset="0"/>
                          <a:ea typeface="Tahoma" panose="020B0604030504040204" pitchFamily="34" charset="0"/>
                          <a:cs typeface="Tahoma" panose="020B0604030504040204" pitchFamily="34" charset="0"/>
                        </a:rPr>
                        <a:t>PROBLEMATIZACIÓN</a:t>
                      </a:r>
                    </a:p>
                    <a:p>
                      <a:pPr marL="0" marR="0" lvl="0" indent="0" algn="ctr" defTabSz="914400" rtl="0" eaLnBrk="1" fontAlgn="auto" latinLnBrk="0" hangingPunct="1">
                        <a:lnSpc>
                          <a:spcPct val="115000"/>
                        </a:lnSpc>
                        <a:spcBef>
                          <a:spcPts val="0"/>
                        </a:spcBef>
                        <a:spcAft>
                          <a:spcPts val="0"/>
                        </a:spcAft>
                        <a:buClrTx/>
                        <a:buSzTx/>
                        <a:buFontTx/>
                        <a:buNone/>
                        <a:tabLst/>
                        <a:defRPr/>
                      </a:pPr>
                      <a:r>
                        <a:rPr lang="es-CO" sz="800" b="0" dirty="0">
                          <a:latin typeface="Tahoma" panose="020B0604030504040204" pitchFamily="34" charset="0"/>
                          <a:ea typeface="Tahoma" panose="020B0604030504040204" pitchFamily="34" charset="0"/>
                          <a:cs typeface="Tahoma" panose="020B0604030504040204" pitchFamily="34" charset="0"/>
                        </a:rPr>
                        <a:t>Registrar el(los) núcleo(s) </a:t>
                      </a:r>
                      <a:r>
                        <a:rPr lang="es-CO" sz="800" b="0" dirty="0" err="1">
                          <a:latin typeface="Tahoma" panose="020B0604030504040204" pitchFamily="34" charset="0"/>
                          <a:ea typeface="Tahoma" panose="020B0604030504040204" pitchFamily="34" charset="0"/>
                          <a:cs typeface="Tahoma" panose="020B0604030504040204" pitchFamily="34" charset="0"/>
                        </a:rPr>
                        <a:t>problematizador</a:t>
                      </a:r>
                      <a:r>
                        <a:rPr lang="es-CO" sz="800" b="0" dirty="0">
                          <a:latin typeface="Tahoma" panose="020B0604030504040204" pitchFamily="34" charset="0"/>
                          <a:ea typeface="Tahoma" panose="020B0604030504040204" pitchFamily="34" charset="0"/>
                          <a:cs typeface="Tahoma" panose="020B0604030504040204" pitchFamily="34" charset="0"/>
                        </a:rPr>
                        <a:t>(es)  y de qué forma se articula el espacio académico con este (estos). Enunciar la(s) pregunta(s) orientadora(s) que dinamiza(n) el desarrollo del contenido. </a:t>
                      </a:r>
                      <a:endParaRPr lang="es-ES" sz="800" b="0" dirty="0">
                        <a:latin typeface="Tahoma" panose="020B0604030504040204" pitchFamily="34" charset="0"/>
                        <a:ea typeface="Tahoma" panose="020B0604030504040204" pitchFamily="34" charset="0"/>
                        <a:cs typeface="Tahoma" panose="020B0604030504040204" pitchFamily="34" charset="0"/>
                      </a:endParaRPr>
                    </a:p>
                  </a:txBody>
                  <a:tcPr marL="46409" marR="46409" marT="0" marB="0" anchor="ctr">
                    <a:solidFill>
                      <a:schemeClr val="accent1">
                        <a:lumMod val="60000"/>
                        <a:lumOff val="40000"/>
                      </a:schemeClr>
                    </a:solidFill>
                  </a:tcPr>
                </a:tc>
                <a:extLst>
                  <a:ext uri="{0D108BD9-81ED-4DB2-BD59-A6C34878D82A}">
                    <a16:rowId xmlns:a16="http://schemas.microsoft.com/office/drawing/2014/main" val="10000"/>
                  </a:ext>
                </a:extLst>
              </a:tr>
              <a:tr h="4913628">
                <a:tc>
                  <a:txBody>
                    <a:bodyPr/>
                    <a:lstStyle/>
                    <a:p>
                      <a:pPr algn="l">
                        <a:lnSpc>
                          <a:spcPct val="115000"/>
                        </a:lnSpc>
                        <a:spcAft>
                          <a:spcPts val="1000"/>
                        </a:spcAft>
                      </a:pPr>
                      <a:endParaRPr lang="es-CO" sz="1100" b="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119380" marR="119380" marT="0" marB="0"/>
                </a:tc>
                <a:extLst>
                  <a:ext uri="{0D108BD9-81ED-4DB2-BD59-A6C34878D82A}">
                    <a16:rowId xmlns:a16="http://schemas.microsoft.com/office/drawing/2014/main" val="10001"/>
                  </a:ext>
                </a:extLst>
              </a:tr>
            </a:tbl>
          </a:graphicData>
        </a:graphic>
      </p:graphicFrame>
      <p:sp>
        <p:nvSpPr>
          <p:cNvPr id="4" name="Date Placeholder 3"/>
          <p:cNvSpPr>
            <a:spLocks noGrp="1"/>
          </p:cNvSpPr>
          <p:nvPr>
            <p:ph type="dt" sz="half" idx="10"/>
          </p:nvPr>
        </p:nvSpPr>
        <p:spPr/>
        <p:txBody>
          <a:bodyPr/>
          <a:lstStyle/>
          <a:p>
            <a:fld id="{2757EACC-E826-496D-AC76-81C0A3BA9187}" type="datetimeFigureOut">
              <a:rPr lang="es-CO" smtClean="0"/>
              <a:t>10/04/2019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8E188EC5-9129-4EC6-87A6-612C5497FD59}" type="slidenum">
              <a:rPr lang="es-CO" smtClean="0"/>
              <a:t>‹Nº›</a:t>
            </a:fld>
            <a:endParaRPr lang="es-CO"/>
          </a:p>
        </p:txBody>
      </p:sp>
      <p:sp>
        <p:nvSpPr>
          <p:cNvPr id="8" name="Content Placeholder 2"/>
          <p:cNvSpPr>
            <a:spLocks noGrp="1"/>
          </p:cNvSpPr>
          <p:nvPr>
            <p:ph idx="1"/>
          </p:nvPr>
        </p:nvSpPr>
        <p:spPr>
          <a:xfrm>
            <a:off x="838200" y="1422401"/>
            <a:ext cx="10515600" cy="4868332"/>
          </a:xfrm>
        </p:spPr>
        <p:txBody>
          <a:bodyPr/>
          <a:lstStyle>
            <a:lvl1pPr algn="just">
              <a:defRPr/>
            </a:lvl1pPr>
            <a:lvl2pPr algn="just">
              <a:defRPr/>
            </a:lvl2pPr>
            <a:lvl3pPr algn="just">
              <a:defRPr/>
            </a:lvl3pPr>
            <a:lvl4pPr algn="just">
              <a:defRPr/>
            </a:lvl4pPr>
            <a:lvl5pPr algn="just">
              <a:defRPr/>
            </a:lvl5pPr>
          </a:lstStyle>
          <a:p>
            <a:pPr lvl="1"/>
            <a:endParaRPr lang="es-ES" dirty="0"/>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Tree>
    <p:extLst>
      <p:ext uri="{BB962C8B-B14F-4D97-AF65-F5344CB8AC3E}">
        <p14:creationId xmlns:p14="http://schemas.microsoft.com/office/powerpoint/2010/main" val="21889779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Introducción">
    <p:spTree>
      <p:nvGrpSpPr>
        <p:cNvPr id="1" name=""/>
        <p:cNvGrpSpPr/>
        <p:nvPr/>
      </p:nvGrpSpPr>
      <p:grpSpPr>
        <a:xfrm>
          <a:off x="0" y="0"/>
          <a:ext cx="0" cy="0"/>
          <a:chOff x="0" y="0"/>
          <a:chExt cx="0" cy="0"/>
        </a:xfrm>
      </p:grpSpPr>
      <p:graphicFrame>
        <p:nvGraphicFramePr>
          <p:cNvPr id="7" name="Tabla 6" descr="Registrar la descripción de la temática del contenido y su finalidad en el proceso de aprendizaje." title="Descripción"/>
          <p:cNvGraphicFramePr>
            <a:graphicFrameLocks noGrp="1"/>
          </p:cNvGraphicFramePr>
          <p:nvPr userDrawn="1">
            <p:extLst/>
          </p:nvPr>
        </p:nvGraphicFramePr>
        <p:xfrm>
          <a:off x="838201" y="905934"/>
          <a:ext cx="10515600" cy="5384800"/>
        </p:xfrm>
        <a:graphic>
          <a:graphicData uri="http://schemas.openxmlformats.org/drawingml/2006/table">
            <a:tbl>
              <a:tblPr firstRow="1" firstCol="1" bandRow="1">
                <a:tableStyleId>{69CF1AB2-1976-4502-BF36-3FF5EA218861}</a:tableStyleId>
              </a:tblPr>
              <a:tblGrid>
                <a:gridCol w="10515600">
                  <a:extLst>
                    <a:ext uri="{9D8B030D-6E8A-4147-A177-3AD203B41FA5}">
                      <a16:colId xmlns:a16="http://schemas.microsoft.com/office/drawing/2014/main" val="20000"/>
                    </a:ext>
                  </a:extLst>
                </a:gridCol>
              </a:tblGrid>
              <a:tr h="318988">
                <a:tc>
                  <a:txBody>
                    <a:bodyPr/>
                    <a:lstStyle/>
                    <a:p>
                      <a:pPr algn="ctr">
                        <a:lnSpc>
                          <a:spcPct val="115000"/>
                        </a:lnSpc>
                        <a:spcAft>
                          <a:spcPts val="0"/>
                        </a:spcAft>
                      </a:pPr>
                      <a:r>
                        <a:rPr lang="es-CO" sz="1000" dirty="0">
                          <a:solidFill>
                            <a:schemeClr val="accent5">
                              <a:lumMod val="50000"/>
                            </a:schemeClr>
                          </a:solidFill>
                          <a:effectLst/>
                          <a:latin typeface="Tahoma" panose="020B0604030504040204" pitchFamily="34" charset="0"/>
                          <a:ea typeface="Tahoma" panose="020B0604030504040204" pitchFamily="34" charset="0"/>
                          <a:cs typeface="Tahoma" panose="020B0604030504040204" pitchFamily="34" charset="0"/>
                        </a:rPr>
                        <a:t>INTRODUCCIÓN</a:t>
                      </a:r>
                    </a:p>
                    <a:p>
                      <a:pPr marL="0" marR="0" lvl="0" indent="0" algn="ctr" defTabSz="914400" rtl="0" eaLnBrk="1" fontAlgn="auto" latinLnBrk="0" hangingPunct="1">
                        <a:lnSpc>
                          <a:spcPct val="115000"/>
                        </a:lnSpc>
                        <a:spcBef>
                          <a:spcPts val="0"/>
                        </a:spcBef>
                        <a:spcAft>
                          <a:spcPts val="0"/>
                        </a:spcAft>
                        <a:buClrTx/>
                        <a:buSzTx/>
                        <a:buFontTx/>
                        <a:buNone/>
                        <a:tabLst/>
                        <a:defRPr/>
                      </a:pPr>
                      <a:r>
                        <a:rPr lang="es-CO" sz="800" b="0" dirty="0">
                          <a:latin typeface="Tahoma" panose="020B0604030504040204" pitchFamily="34" charset="0"/>
                          <a:ea typeface="Tahoma" panose="020B0604030504040204" pitchFamily="34" charset="0"/>
                          <a:cs typeface="Tahoma" panose="020B0604030504040204" pitchFamily="34" charset="0"/>
                        </a:rPr>
                        <a:t>Registrar la descripción de la temática del contenido y su finalidad en el proceso de aprendizaje.</a:t>
                      </a:r>
                      <a:endParaRPr lang="es-ES" sz="800" b="0" dirty="0">
                        <a:latin typeface="Tahoma" panose="020B0604030504040204" pitchFamily="34" charset="0"/>
                        <a:ea typeface="Tahoma" panose="020B0604030504040204" pitchFamily="34" charset="0"/>
                        <a:cs typeface="Tahoma" panose="020B0604030504040204" pitchFamily="34" charset="0"/>
                      </a:endParaRPr>
                    </a:p>
                  </a:txBody>
                  <a:tcPr marL="46409" marR="46409" marT="0" marB="0" anchor="ctr">
                    <a:solidFill>
                      <a:schemeClr val="accent1">
                        <a:lumMod val="60000"/>
                        <a:lumOff val="40000"/>
                      </a:schemeClr>
                    </a:solidFill>
                  </a:tcPr>
                </a:tc>
                <a:extLst>
                  <a:ext uri="{0D108BD9-81ED-4DB2-BD59-A6C34878D82A}">
                    <a16:rowId xmlns:a16="http://schemas.microsoft.com/office/drawing/2014/main" val="10000"/>
                  </a:ext>
                </a:extLst>
              </a:tr>
              <a:tr h="5065812">
                <a:tc>
                  <a:txBody>
                    <a:bodyPr/>
                    <a:lstStyle/>
                    <a:p>
                      <a:pPr algn="l">
                        <a:lnSpc>
                          <a:spcPct val="115000"/>
                        </a:lnSpc>
                        <a:spcAft>
                          <a:spcPts val="1000"/>
                        </a:spcAft>
                      </a:pPr>
                      <a:endParaRPr lang="es-CO" sz="1100" b="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119380" marR="119380" marT="0" marB="0"/>
                </a:tc>
                <a:extLst>
                  <a:ext uri="{0D108BD9-81ED-4DB2-BD59-A6C34878D82A}">
                    <a16:rowId xmlns:a16="http://schemas.microsoft.com/office/drawing/2014/main" val="10001"/>
                  </a:ext>
                </a:extLst>
              </a:tr>
            </a:tbl>
          </a:graphicData>
        </a:graphic>
      </p:graphicFrame>
      <p:sp>
        <p:nvSpPr>
          <p:cNvPr id="4" name="Date Placeholder 3"/>
          <p:cNvSpPr>
            <a:spLocks noGrp="1"/>
          </p:cNvSpPr>
          <p:nvPr>
            <p:ph type="dt" sz="half" idx="10"/>
          </p:nvPr>
        </p:nvSpPr>
        <p:spPr/>
        <p:txBody>
          <a:bodyPr/>
          <a:lstStyle/>
          <a:p>
            <a:fld id="{2757EACC-E826-496D-AC76-81C0A3BA9187}" type="datetimeFigureOut">
              <a:rPr lang="es-CO" smtClean="0"/>
              <a:t>10/04/2019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8E188EC5-9129-4EC6-87A6-612C5497FD59}" type="slidenum">
              <a:rPr lang="es-CO" smtClean="0"/>
              <a:t>‹Nº›</a:t>
            </a:fld>
            <a:endParaRPr lang="es-CO"/>
          </a:p>
        </p:txBody>
      </p:sp>
      <p:sp>
        <p:nvSpPr>
          <p:cNvPr id="8" name="Content Placeholder 2"/>
          <p:cNvSpPr>
            <a:spLocks noGrp="1"/>
          </p:cNvSpPr>
          <p:nvPr>
            <p:ph idx="1"/>
          </p:nvPr>
        </p:nvSpPr>
        <p:spPr>
          <a:xfrm>
            <a:off x="838200" y="1253067"/>
            <a:ext cx="10515600" cy="5037666"/>
          </a:xfrm>
        </p:spPr>
        <p:txBody>
          <a:bodyPr/>
          <a:lstStyle>
            <a:lvl1pPr algn="just">
              <a:defRPr/>
            </a:lvl1pPr>
            <a:lvl2pPr>
              <a:defRPr/>
            </a:lvl2pPr>
          </a:lstStyle>
          <a:p>
            <a:pPr lvl="1"/>
            <a:endParaRPr lang="es-ES" dirty="0"/>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Tree>
    <p:extLst>
      <p:ext uri="{BB962C8B-B14F-4D97-AF65-F5344CB8AC3E}">
        <p14:creationId xmlns:p14="http://schemas.microsoft.com/office/powerpoint/2010/main" val="376728276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ceptualización y profundización">
    <p:spTree>
      <p:nvGrpSpPr>
        <p:cNvPr id="1" name=""/>
        <p:cNvGrpSpPr/>
        <p:nvPr/>
      </p:nvGrpSpPr>
      <p:grpSpPr>
        <a:xfrm>
          <a:off x="0" y="0"/>
          <a:ext cx="0" cy="0"/>
          <a:chOff x="0" y="0"/>
          <a:chExt cx="0" cy="0"/>
        </a:xfrm>
      </p:grpSpPr>
      <p:graphicFrame>
        <p:nvGraphicFramePr>
          <p:cNvPr id="7" name="Tabla 6" descr="Registrar la descripción de la temática del contenido y su finalidad en el proceso de aprendizaje." title="Descripción"/>
          <p:cNvGraphicFramePr>
            <a:graphicFrameLocks noGrp="1"/>
          </p:cNvGraphicFramePr>
          <p:nvPr userDrawn="1">
            <p:extLst/>
          </p:nvPr>
        </p:nvGraphicFramePr>
        <p:xfrm>
          <a:off x="838200" y="889001"/>
          <a:ext cx="10515600" cy="5433533"/>
        </p:xfrm>
        <a:graphic>
          <a:graphicData uri="http://schemas.openxmlformats.org/drawingml/2006/table">
            <a:tbl>
              <a:tblPr firstRow="1" firstCol="1" bandRow="1">
                <a:tableStyleId>{69CF1AB2-1976-4502-BF36-3FF5EA218861}</a:tableStyleId>
              </a:tblPr>
              <a:tblGrid>
                <a:gridCol w="10515600">
                  <a:extLst>
                    <a:ext uri="{9D8B030D-6E8A-4147-A177-3AD203B41FA5}">
                      <a16:colId xmlns:a16="http://schemas.microsoft.com/office/drawing/2014/main" val="20000"/>
                    </a:ext>
                  </a:extLst>
                </a:gridCol>
              </a:tblGrid>
              <a:tr h="1671524">
                <a:tc>
                  <a:txBody>
                    <a:bodyPr/>
                    <a:lstStyle/>
                    <a:p>
                      <a:pPr algn="ctr">
                        <a:lnSpc>
                          <a:spcPct val="115000"/>
                        </a:lnSpc>
                        <a:spcAft>
                          <a:spcPts val="0"/>
                        </a:spcAft>
                      </a:pPr>
                      <a:r>
                        <a:rPr lang="es-CO" sz="1000" dirty="0">
                          <a:solidFill>
                            <a:schemeClr val="accent5">
                              <a:lumMod val="50000"/>
                            </a:schemeClr>
                          </a:solidFill>
                          <a:effectLst/>
                          <a:latin typeface="Tahoma" panose="020B0604030504040204" pitchFamily="34" charset="0"/>
                          <a:ea typeface="Tahoma" panose="020B0604030504040204" pitchFamily="34" charset="0"/>
                          <a:cs typeface="Tahoma" panose="020B0604030504040204" pitchFamily="34" charset="0"/>
                        </a:rPr>
                        <a:t>CONCEPTUALIZACIÓN</a:t>
                      </a:r>
                      <a:r>
                        <a:rPr lang="es-CO" sz="1000" baseline="0" dirty="0">
                          <a:solidFill>
                            <a:schemeClr val="accent5">
                              <a:lumMod val="50000"/>
                            </a:schemeClr>
                          </a:solidFill>
                          <a:effectLst/>
                          <a:latin typeface="Tahoma" panose="020B0604030504040204" pitchFamily="34" charset="0"/>
                          <a:ea typeface="Tahoma" panose="020B0604030504040204" pitchFamily="34" charset="0"/>
                          <a:cs typeface="Tahoma" panose="020B0604030504040204" pitchFamily="34" charset="0"/>
                        </a:rPr>
                        <a:t> Y PROFUNDIZACIÓN</a:t>
                      </a:r>
                    </a:p>
                    <a:p>
                      <a:pPr marL="0" marR="0" lvl="0" indent="0" algn="just" defTabSz="914400" rtl="0" eaLnBrk="1" fontAlgn="auto" latinLnBrk="0" hangingPunct="1">
                        <a:lnSpc>
                          <a:spcPct val="115000"/>
                        </a:lnSpc>
                        <a:spcBef>
                          <a:spcPts val="0"/>
                        </a:spcBef>
                        <a:spcAft>
                          <a:spcPts val="0"/>
                        </a:spcAft>
                        <a:buClrTx/>
                        <a:buSzTx/>
                        <a:buFontTx/>
                        <a:buNone/>
                        <a:tabLst/>
                        <a:defRPr/>
                      </a:pPr>
                      <a:r>
                        <a:rPr lang="es-CO" sz="800" b="0" dirty="0">
                          <a:latin typeface="Tahoma" panose="020B0604030504040204" pitchFamily="34" charset="0"/>
                          <a:ea typeface="Tahoma" panose="020B0604030504040204" pitchFamily="34" charset="0"/>
                          <a:cs typeface="Tahoma" panose="020B0604030504040204" pitchFamily="34" charset="0"/>
                        </a:rPr>
                        <a:t>Registrar en este espacio el contenido de formación organizando jerárquicamente títulos y subtítulos (hasta el nivel requerido por el contenido), junto con la numeración correspondiente. Tenga en cuenta los siguientes elementos en la elaboración de contenidos: 1. Incluya los organizadores gráficos (diagramas, esquemas, mapas metales, mapas conceptuales entre otros) y demás elementos gráficos (fotos, imágenes, figuras, dibujos a mano alzada entre otros) que requiera para presentar componentes del contenido de formación. 2.Para la integración de recursos multimedia como audio, video o animación,  elabore una descripción básica del material a desarrollar en el lugar en el cual se ubica el recurso correspondiente. Tenga en cuenta que la caracterización a nivel de detalle se elabora en los formatos de guion disponibles para cada tipo de recurso. 3.Incluya las referencias bibliográficas y de web que complementan el material elaborado. 4. Tenga presente la(s) metodología(s) definida(s) para el desarrollo del espacio académico y elabore el contenido para facilitar el desarrollo de las etapas de formación propias de la(s) metodología(s) seleccionada(s). 5. Incluya ejemplos y reflexiones que complementen el contenido en el contexto de problematización del espacio académico. 6. Incluya capsulas informativas de ayuda al estudiante para mejorar la comprensión del contenido (ayudas de contenido). 7. Resalte las palabras clave en negrilla, cambio de color o incremento de tamaño del texto. 8. Para el correcto manejo de la hipermedia, resalte las palabras que se convierten en enlaces a otros sitios del contenido e indique entre paréntesis el lugar de destino. 9. Al incluir recursos multimedia tenga presente que es necesario el reconocimiento de los derechos de autor (reseña de la fuente en norma APA).</a:t>
                      </a:r>
                      <a:endParaRPr lang="es-ES" sz="800" b="0" dirty="0">
                        <a:latin typeface="Tahoma" panose="020B0604030504040204" pitchFamily="34" charset="0"/>
                        <a:ea typeface="Tahoma" panose="020B0604030504040204" pitchFamily="34" charset="0"/>
                        <a:cs typeface="Tahoma" panose="020B0604030504040204" pitchFamily="34" charset="0"/>
                      </a:endParaRPr>
                    </a:p>
                  </a:txBody>
                  <a:tcPr marL="46409" marR="46409" marT="0" marB="0" anchor="ctr">
                    <a:solidFill>
                      <a:schemeClr val="accent1">
                        <a:lumMod val="60000"/>
                        <a:lumOff val="40000"/>
                      </a:schemeClr>
                    </a:solidFill>
                  </a:tcPr>
                </a:tc>
                <a:extLst>
                  <a:ext uri="{0D108BD9-81ED-4DB2-BD59-A6C34878D82A}">
                    <a16:rowId xmlns:a16="http://schemas.microsoft.com/office/drawing/2014/main" val="10000"/>
                  </a:ext>
                </a:extLst>
              </a:tr>
              <a:tr h="3730209">
                <a:tc>
                  <a:txBody>
                    <a:bodyPr/>
                    <a:lstStyle/>
                    <a:p>
                      <a:pPr algn="l">
                        <a:lnSpc>
                          <a:spcPct val="115000"/>
                        </a:lnSpc>
                        <a:spcAft>
                          <a:spcPts val="1000"/>
                        </a:spcAft>
                      </a:pPr>
                      <a:endParaRPr lang="es-CO" sz="1100" b="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119380" marR="119380" marT="0" marB="0"/>
                </a:tc>
                <a:extLst>
                  <a:ext uri="{0D108BD9-81ED-4DB2-BD59-A6C34878D82A}">
                    <a16:rowId xmlns:a16="http://schemas.microsoft.com/office/drawing/2014/main" val="10001"/>
                  </a:ext>
                </a:extLst>
              </a:tr>
            </a:tbl>
          </a:graphicData>
        </a:graphic>
      </p:graphicFrame>
      <p:sp>
        <p:nvSpPr>
          <p:cNvPr id="4" name="Date Placeholder 3"/>
          <p:cNvSpPr>
            <a:spLocks noGrp="1"/>
          </p:cNvSpPr>
          <p:nvPr>
            <p:ph type="dt" sz="half" idx="10"/>
          </p:nvPr>
        </p:nvSpPr>
        <p:spPr/>
        <p:txBody>
          <a:bodyPr/>
          <a:lstStyle/>
          <a:p>
            <a:fld id="{2757EACC-E826-496D-AC76-81C0A3BA9187}" type="datetimeFigureOut">
              <a:rPr lang="es-CO" smtClean="0"/>
              <a:t>10/04/2019</a:t>
            </a:fld>
            <a:endParaRPr lang="es-CO"/>
          </a:p>
        </p:txBody>
      </p:sp>
      <p:sp>
        <p:nvSpPr>
          <p:cNvPr id="5" name="Footer Placeholder 4"/>
          <p:cNvSpPr>
            <a:spLocks noGrp="1"/>
          </p:cNvSpPr>
          <p:nvPr>
            <p:ph type="ftr" sz="quarter" idx="11"/>
          </p:nvPr>
        </p:nvSpPr>
        <p:spPr/>
        <p:txBody>
          <a:bodyPr/>
          <a:lstStyle/>
          <a:p>
            <a:endParaRPr lang="es-CO" dirty="0"/>
          </a:p>
        </p:txBody>
      </p:sp>
      <p:sp>
        <p:nvSpPr>
          <p:cNvPr id="6" name="Slide Number Placeholder 5"/>
          <p:cNvSpPr>
            <a:spLocks noGrp="1"/>
          </p:cNvSpPr>
          <p:nvPr>
            <p:ph type="sldNum" sz="quarter" idx="12"/>
          </p:nvPr>
        </p:nvSpPr>
        <p:spPr/>
        <p:txBody>
          <a:bodyPr/>
          <a:lstStyle/>
          <a:p>
            <a:fld id="{8E188EC5-9129-4EC6-87A6-612C5497FD59}" type="slidenum">
              <a:rPr lang="es-CO" smtClean="0"/>
              <a:t>‹Nº›</a:t>
            </a:fld>
            <a:endParaRPr lang="es-CO"/>
          </a:p>
        </p:txBody>
      </p:sp>
      <p:sp>
        <p:nvSpPr>
          <p:cNvPr id="8" name="Content Placeholder 2"/>
          <p:cNvSpPr>
            <a:spLocks noGrp="1"/>
          </p:cNvSpPr>
          <p:nvPr>
            <p:ph idx="1"/>
          </p:nvPr>
        </p:nvSpPr>
        <p:spPr>
          <a:xfrm>
            <a:off x="838200" y="2616201"/>
            <a:ext cx="10515600" cy="3674533"/>
          </a:xfrm>
        </p:spPr>
        <p:txBody>
          <a:bodyPr/>
          <a:lstStyle>
            <a:lvl1pPr algn="just">
              <a:defRPr sz="900"/>
            </a:lvl1pPr>
            <a:lvl2pPr algn="just">
              <a:defRPr/>
            </a:lvl2pPr>
            <a:lvl3pPr algn="just">
              <a:defRPr/>
            </a:lvl3pPr>
            <a:lvl4pPr algn="just">
              <a:defRPr/>
            </a:lvl4pPr>
            <a:lvl5pPr algn="just">
              <a:defRPr/>
            </a:lvl5pPr>
          </a:lstStyle>
          <a:p>
            <a:pPr lvl="1"/>
            <a:endParaRPr lang="es-ES" dirty="0"/>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Tree>
    <p:extLst>
      <p:ext uri="{BB962C8B-B14F-4D97-AF65-F5344CB8AC3E}">
        <p14:creationId xmlns:p14="http://schemas.microsoft.com/office/powerpoint/2010/main" val="97071747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ceptualización y profundización en dos objetos">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2757EACC-E826-496D-AC76-81C0A3BA9187}" type="datetimeFigureOut">
              <a:rPr lang="es-CO" smtClean="0"/>
              <a:t>10/04/2019</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8E188EC5-9129-4EC6-87A6-612C5497FD59}" type="slidenum">
              <a:rPr lang="es-CO" smtClean="0"/>
              <a:t>‹Nº›</a:t>
            </a:fld>
            <a:endParaRPr lang="es-CO"/>
          </a:p>
        </p:txBody>
      </p:sp>
      <p:graphicFrame>
        <p:nvGraphicFramePr>
          <p:cNvPr id="9" name="Tabla 8" descr="Registrar la descripción de la temática del contenido y su finalidad en el proceso de aprendizaje." title="Descripción"/>
          <p:cNvGraphicFramePr>
            <a:graphicFrameLocks noGrp="1"/>
          </p:cNvGraphicFramePr>
          <p:nvPr userDrawn="1">
            <p:extLst/>
          </p:nvPr>
        </p:nvGraphicFramePr>
        <p:xfrm>
          <a:off x="838200" y="897467"/>
          <a:ext cx="10515600" cy="5362618"/>
        </p:xfrm>
        <a:graphic>
          <a:graphicData uri="http://schemas.openxmlformats.org/drawingml/2006/table">
            <a:tbl>
              <a:tblPr firstRow="1" firstCol="1" bandRow="1">
                <a:tableStyleId>{69CF1AB2-1976-4502-BF36-3FF5EA218861}</a:tableStyleId>
              </a:tblPr>
              <a:tblGrid>
                <a:gridCol w="10515600">
                  <a:extLst>
                    <a:ext uri="{9D8B030D-6E8A-4147-A177-3AD203B41FA5}">
                      <a16:colId xmlns:a16="http://schemas.microsoft.com/office/drawing/2014/main" val="20000"/>
                    </a:ext>
                  </a:extLst>
                </a:gridCol>
              </a:tblGrid>
              <a:tr h="592666">
                <a:tc>
                  <a:txBody>
                    <a:bodyPr/>
                    <a:lstStyle/>
                    <a:p>
                      <a:pPr algn="ctr">
                        <a:lnSpc>
                          <a:spcPct val="115000"/>
                        </a:lnSpc>
                        <a:spcAft>
                          <a:spcPts val="0"/>
                        </a:spcAft>
                      </a:pPr>
                      <a:r>
                        <a:rPr lang="es-CO" sz="1000" b="1" dirty="0">
                          <a:solidFill>
                            <a:schemeClr val="accent5">
                              <a:lumMod val="50000"/>
                            </a:schemeClr>
                          </a:solidFill>
                          <a:effectLst/>
                          <a:latin typeface="Tahoma" panose="020B0604030504040204" pitchFamily="34" charset="0"/>
                          <a:ea typeface="Tahoma" panose="020B0604030504040204" pitchFamily="34" charset="0"/>
                          <a:cs typeface="Tahoma" panose="020B0604030504040204" pitchFamily="34" charset="0"/>
                        </a:rPr>
                        <a:t>APLICACIÓN Y EVALUACIÓN</a:t>
                      </a:r>
                    </a:p>
                    <a:p>
                      <a:pPr marL="0" marR="0" lvl="0" indent="0" algn="ctr" defTabSz="914400" rtl="0" eaLnBrk="1" fontAlgn="auto" latinLnBrk="0" hangingPunct="1">
                        <a:lnSpc>
                          <a:spcPct val="115000"/>
                        </a:lnSpc>
                        <a:spcBef>
                          <a:spcPts val="0"/>
                        </a:spcBef>
                        <a:spcAft>
                          <a:spcPts val="0"/>
                        </a:spcAft>
                        <a:buClrTx/>
                        <a:buSzTx/>
                        <a:buFontTx/>
                        <a:buNone/>
                        <a:tabLst/>
                        <a:defRPr/>
                      </a:pPr>
                      <a:r>
                        <a:rPr lang="es-CO" sz="800" b="0" dirty="0">
                          <a:latin typeface="Tahoma" panose="020B0604030504040204" pitchFamily="34" charset="0"/>
                          <a:ea typeface="Tahoma" panose="020B0604030504040204" pitchFamily="34" charset="0"/>
                          <a:cs typeface="Tahoma" panose="020B0604030504040204" pitchFamily="34" charset="0"/>
                        </a:rPr>
                        <a:t>Registrar en este espacio cada una de las actividades de formación a realizar en el desarrollo del espacio académico. Incluya por cada actividad los siguientes elemento propios de una consigna de aprendizaje: título de la actividad, competencias a desarrollar, descripción de la actividad, materiales de consulta principal, materiales de consulta complementaria, criterios de evaluación, alcance de la actividad (productos esperados).</a:t>
                      </a:r>
                      <a:endParaRPr lang="es-ES" sz="800" b="0" dirty="0">
                        <a:latin typeface="Tahoma" panose="020B0604030504040204" pitchFamily="34" charset="0"/>
                        <a:ea typeface="Tahoma" panose="020B0604030504040204" pitchFamily="34" charset="0"/>
                        <a:cs typeface="Tahoma" panose="020B0604030504040204" pitchFamily="34" charset="0"/>
                      </a:endParaRPr>
                    </a:p>
                  </a:txBody>
                  <a:tcPr marL="46409" marR="46409" marT="0" marB="0" anchor="ctr">
                    <a:solidFill>
                      <a:schemeClr val="accent1">
                        <a:lumMod val="60000"/>
                        <a:lumOff val="40000"/>
                      </a:schemeClr>
                    </a:solidFill>
                  </a:tcPr>
                </a:tc>
                <a:extLst>
                  <a:ext uri="{0D108BD9-81ED-4DB2-BD59-A6C34878D82A}">
                    <a16:rowId xmlns:a16="http://schemas.microsoft.com/office/drawing/2014/main" val="10000"/>
                  </a:ext>
                </a:extLst>
              </a:tr>
              <a:tr h="4766734">
                <a:tc>
                  <a:txBody>
                    <a:bodyPr/>
                    <a:lstStyle/>
                    <a:p>
                      <a:pPr algn="l">
                        <a:lnSpc>
                          <a:spcPct val="115000"/>
                        </a:lnSpc>
                        <a:spcAft>
                          <a:spcPts val="1000"/>
                        </a:spcAft>
                      </a:pPr>
                      <a:endParaRPr lang="es-CO" sz="1100" b="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119380" marR="119380" marT="0" marB="0"/>
                </a:tc>
                <a:extLst>
                  <a:ext uri="{0D108BD9-81ED-4DB2-BD59-A6C34878D82A}">
                    <a16:rowId xmlns:a16="http://schemas.microsoft.com/office/drawing/2014/main" val="10001"/>
                  </a:ext>
                </a:extLst>
              </a:tr>
            </a:tbl>
          </a:graphicData>
        </a:graphic>
      </p:graphicFrame>
      <p:sp>
        <p:nvSpPr>
          <p:cNvPr id="10" name="Content Placeholder 2"/>
          <p:cNvSpPr>
            <a:spLocks noGrp="1"/>
          </p:cNvSpPr>
          <p:nvPr>
            <p:ph idx="1"/>
          </p:nvPr>
        </p:nvSpPr>
        <p:spPr>
          <a:xfrm>
            <a:off x="838200" y="1490134"/>
            <a:ext cx="10515600" cy="4756555"/>
          </a:xfrm>
        </p:spPr>
        <p:txBody>
          <a:bodyPr/>
          <a:lstStyle>
            <a:lvl1pPr algn="just">
              <a:defRPr/>
            </a:lvl1pPr>
            <a:lvl2pPr algn="just">
              <a:defRPr/>
            </a:lvl2pPr>
            <a:lvl3pPr algn="just">
              <a:defRPr/>
            </a:lvl3pPr>
            <a:lvl4pPr algn="just">
              <a:defRPr/>
            </a:lvl4pPr>
            <a:lvl5pPr algn="just">
              <a:defRPr/>
            </a:lvl5pPr>
          </a:lstStyle>
          <a:p>
            <a:pPr lvl="1"/>
            <a:endParaRPr lang="es-ES" dirty="0"/>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Tree>
    <p:extLst>
      <p:ext uri="{BB962C8B-B14F-4D97-AF65-F5344CB8AC3E}">
        <p14:creationId xmlns:p14="http://schemas.microsoft.com/office/powerpoint/2010/main" val="1361322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ibliografía">
    <p:spTree>
      <p:nvGrpSpPr>
        <p:cNvPr id="1" name=""/>
        <p:cNvGrpSpPr/>
        <p:nvPr/>
      </p:nvGrpSpPr>
      <p:grpSpPr>
        <a:xfrm>
          <a:off x="0" y="0"/>
          <a:ext cx="0" cy="0"/>
          <a:chOff x="0" y="0"/>
          <a:chExt cx="0" cy="0"/>
        </a:xfrm>
      </p:grpSpPr>
      <p:graphicFrame>
        <p:nvGraphicFramePr>
          <p:cNvPr id="7" name="Tabla 6" descr="Registrar la descripción de la temática del contenido y su finalidad en el proceso de aprendizaje." title="Descripción"/>
          <p:cNvGraphicFramePr>
            <a:graphicFrameLocks noGrp="1"/>
          </p:cNvGraphicFramePr>
          <p:nvPr userDrawn="1">
            <p:extLst/>
          </p:nvPr>
        </p:nvGraphicFramePr>
        <p:xfrm>
          <a:off x="838200" y="897469"/>
          <a:ext cx="10515600" cy="5349220"/>
        </p:xfrm>
        <a:graphic>
          <a:graphicData uri="http://schemas.openxmlformats.org/drawingml/2006/table">
            <a:tbl>
              <a:tblPr firstRow="1" firstCol="1" bandRow="1">
                <a:tableStyleId>{69CF1AB2-1976-4502-BF36-3FF5EA218861}</a:tableStyleId>
              </a:tblPr>
              <a:tblGrid>
                <a:gridCol w="10515600">
                  <a:extLst>
                    <a:ext uri="{9D8B030D-6E8A-4147-A177-3AD203B41FA5}">
                      <a16:colId xmlns:a16="http://schemas.microsoft.com/office/drawing/2014/main" val="20000"/>
                    </a:ext>
                  </a:extLst>
                </a:gridCol>
              </a:tblGrid>
              <a:tr h="347899">
                <a:tc>
                  <a:txBody>
                    <a:bodyPr/>
                    <a:lstStyle/>
                    <a:p>
                      <a:pPr algn="ctr">
                        <a:lnSpc>
                          <a:spcPct val="115000"/>
                        </a:lnSpc>
                        <a:spcAft>
                          <a:spcPts val="0"/>
                        </a:spcAft>
                      </a:pPr>
                      <a:r>
                        <a:rPr lang="es-CO" sz="1000" dirty="0">
                          <a:solidFill>
                            <a:schemeClr val="accent5">
                              <a:lumMod val="50000"/>
                            </a:schemeClr>
                          </a:solidFill>
                          <a:effectLst/>
                          <a:latin typeface="Tahoma" panose="020B0604030504040204" pitchFamily="34" charset="0"/>
                          <a:ea typeface="Tahoma" panose="020B0604030504040204" pitchFamily="34" charset="0"/>
                          <a:cs typeface="Tahoma" panose="020B0604030504040204" pitchFamily="34" charset="0"/>
                        </a:rPr>
                        <a:t>BIBLIOGRAFÍA</a:t>
                      </a:r>
                    </a:p>
                    <a:p>
                      <a:pPr marL="0" marR="0" lvl="0" indent="0" algn="ctr" defTabSz="914400" rtl="0" eaLnBrk="1" fontAlgn="auto" latinLnBrk="0" hangingPunct="1">
                        <a:lnSpc>
                          <a:spcPct val="115000"/>
                        </a:lnSpc>
                        <a:spcBef>
                          <a:spcPts val="0"/>
                        </a:spcBef>
                        <a:spcAft>
                          <a:spcPts val="0"/>
                        </a:spcAft>
                        <a:buClrTx/>
                        <a:buSzTx/>
                        <a:buFontTx/>
                        <a:buNone/>
                        <a:tabLst/>
                        <a:defRPr/>
                      </a:pPr>
                      <a:r>
                        <a:rPr lang="es-CO" sz="800" b="0" dirty="0">
                          <a:latin typeface="Tahoma" panose="020B0604030504040204" pitchFamily="34" charset="0"/>
                          <a:ea typeface="Tahoma" panose="020B0604030504040204" pitchFamily="34" charset="0"/>
                          <a:cs typeface="Tahoma" panose="020B0604030504040204" pitchFamily="34" charset="0"/>
                        </a:rPr>
                        <a:t>Registrar las referencias bibliográficas utilizadas para la construcción del contenido y de los materiales de consulta complementarios.</a:t>
                      </a:r>
                      <a:endParaRPr lang="es-ES" sz="800" b="0" dirty="0">
                        <a:latin typeface="Tahoma" panose="020B0604030504040204" pitchFamily="34" charset="0"/>
                        <a:ea typeface="Tahoma" panose="020B0604030504040204" pitchFamily="34" charset="0"/>
                        <a:cs typeface="Tahoma" panose="020B0604030504040204" pitchFamily="34" charset="0"/>
                      </a:endParaRPr>
                    </a:p>
                  </a:txBody>
                  <a:tcPr marL="46409" marR="46409" marT="0" marB="0" anchor="ctr">
                    <a:solidFill>
                      <a:schemeClr val="accent1">
                        <a:lumMod val="60000"/>
                        <a:lumOff val="40000"/>
                      </a:schemeClr>
                    </a:solidFill>
                  </a:tcPr>
                </a:tc>
                <a:extLst>
                  <a:ext uri="{0D108BD9-81ED-4DB2-BD59-A6C34878D82A}">
                    <a16:rowId xmlns:a16="http://schemas.microsoft.com/office/drawing/2014/main" val="10000"/>
                  </a:ext>
                </a:extLst>
              </a:tr>
              <a:tr h="5001321">
                <a:tc>
                  <a:txBody>
                    <a:bodyPr/>
                    <a:lstStyle/>
                    <a:p>
                      <a:pPr algn="l">
                        <a:lnSpc>
                          <a:spcPct val="115000"/>
                        </a:lnSpc>
                        <a:spcAft>
                          <a:spcPts val="1000"/>
                        </a:spcAft>
                      </a:pPr>
                      <a:endParaRPr lang="es-CO" sz="1100" b="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119380" marR="119380" marT="0" marB="0"/>
                </a:tc>
                <a:extLst>
                  <a:ext uri="{0D108BD9-81ED-4DB2-BD59-A6C34878D82A}">
                    <a16:rowId xmlns:a16="http://schemas.microsoft.com/office/drawing/2014/main" val="10001"/>
                  </a:ext>
                </a:extLst>
              </a:tr>
            </a:tbl>
          </a:graphicData>
        </a:graphic>
      </p:graphicFrame>
      <p:sp>
        <p:nvSpPr>
          <p:cNvPr id="4" name="Date Placeholder 3"/>
          <p:cNvSpPr>
            <a:spLocks noGrp="1"/>
          </p:cNvSpPr>
          <p:nvPr>
            <p:ph type="dt" sz="half" idx="10"/>
          </p:nvPr>
        </p:nvSpPr>
        <p:spPr/>
        <p:txBody>
          <a:bodyPr/>
          <a:lstStyle/>
          <a:p>
            <a:fld id="{2757EACC-E826-496D-AC76-81C0A3BA9187}" type="datetimeFigureOut">
              <a:rPr lang="es-CO" smtClean="0"/>
              <a:t>10/04/2019</a:t>
            </a:fld>
            <a:endParaRPr lang="es-CO"/>
          </a:p>
        </p:txBody>
      </p:sp>
      <p:sp>
        <p:nvSpPr>
          <p:cNvPr id="5" name="Footer Placeholder 4"/>
          <p:cNvSpPr>
            <a:spLocks noGrp="1"/>
          </p:cNvSpPr>
          <p:nvPr>
            <p:ph type="ftr" sz="quarter" idx="11"/>
          </p:nvPr>
        </p:nvSpPr>
        <p:spPr/>
        <p:txBody>
          <a:bodyPr/>
          <a:lstStyle/>
          <a:p>
            <a:endParaRPr lang="es-CO" dirty="0"/>
          </a:p>
        </p:txBody>
      </p:sp>
      <p:sp>
        <p:nvSpPr>
          <p:cNvPr id="6" name="Slide Number Placeholder 5"/>
          <p:cNvSpPr>
            <a:spLocks noGrp="1"/>
          </p:cNvSpPr>
          <p:nvPr>
            <p:ph type="sldNum" sz="quarter" idx="12"/>
          </p:nvPr>
        </p:nvSpPr>
        <p:spPr/>
        <p:txBody>
          <a:bodyPr/>
          <a:lstStyle/>
          <a:p>
            <a:fld id="{8E188EC5-9129-4EC6-87A6-612C5497FD59}" type="slidenum">
              <a:rPr lang="es-CO" smtClean="0"/>
              <a:t>‹Nº›</a:t>
            </a:fld>
            <a:endParaRPr lang="es-CO"/>
          </a:p>
        </p:txBody>
      </p:sp>
      <p:sp>
        <p:nvSpPr>
          <p:cNvPr id="8" name="Content Placeholder 2"/>
          <p:cNvSpPr>
            <a:spLocks noGrp="1"/>
          </p:cNvSpPr>
          <p:nvPr>
            <p:ph idx="1"/>
          </p:nvPr>
        </p:nvSpPr>
        <p:spPr>
          <a:xfrm>
            <a:off x="838200" y="1286933"/>
            <a:ext cx="10515600" cy="4959755"/>
          </a:xfrm>
        </p:spPr>
        <p:txBody>
          <a:bodyPr/>
          <a:lstStyle>
            <a:lvl1pPr algn="just">
              <a:defRPr/>
            </a:lvl1pPr>
            <a:lvl2pPr algn="just">
              <a:defRPr/>
            </a:lvl2pPr>
            <a:lvl3pPr algn="just">
              <a:defRPr/>
            </a:lvl3pPr>
            <a:lvl4pPr algn="just">
              <a:defRPr/>
            </a:lvl4pPr>
            <a:lvl5pPr algn="just">
              <a:defRPr/>
            </a:lvl5pPr>
          </a:lstStyle>
          <a:p>
            <a:pPr lvl="1"/>
            <a:endParaRPr lang="es-ES" dirty="0"/>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Tree>
    <p:extLst>
      <p:ext uri="{BB962C8B-B14F-4D97-AF65-F5344CB8AC3E}">
        <p14:creationId xmlns:p14="http://schemas.microsoft.com/office/powerpoint/2010/main" val="91822740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1_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57EACC-E826-496D-AC76-81C0A3BA9187}" type="datetimeFigureOut">
              <a:rPr lang="es-CO" smtClean="0"/>
              <a:t>10/04/2019</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8E188EC5-9129-4EC6-87A6-612C5497FD59}" type="slidenum">
              <a:rPr lang="es-CO" smtClean="0"/>
              <a:t>‹Nº›</a:t>
            </a:fld>
            <a:endParaRPr lang="es-CO"/>
          </a:p>
        </p:txBody>
      </p:sp>
    </p:spTree>
    <p:extLst>
      <p:ext uri="{BB962C8B-B14F-4D97-AF65-F5344CB8AC3E}">
        <p14:creationId xmlns:p14="http://schemas.microsoft.com/office/powerpoint/2010/main" val="93146795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35E88D3-A162-4B2A-AE35-0FD0BDECA738}"/>
              </a:ext>
            </a:extLst>
          </p:cNvPr>
          <p:cNvSpPr>
            <a:spLocks noGrp="1"/>
          </p:cNvSpPr>
          <p:nvPr>
            <p:ph type="ctrTitle"/>
          </p:nvPr>
        </p:nvSpPr>
        <p:spPr>
          <a:xfrm>
            <a:off x="1524000" y="1122363"/>
            <a:ext cx="9144000" cy="2387600"/>
          </a:xfrm>
          <a:prstGeom prst="rect">
            <a:avLst/>
          </a:prstGeom>
        </p:spPr>
        <p:txBody>
          <a:bodyPr anchor="b"/>
          <a:lstStyle>
            <a:lvl1pPr algn="ctr">
              <a:defRPr sz="45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6517282D-CCE4-4EE0-8DF2-C38D3933F89D}"/>
              </a:ext>
            </a:extLst>
          </p:cNvPr>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FE3CA9B6-267A-4A8B-B3DB-E7CE082EEA72}"/>
              </a:ext>
            </a:extLst>
          </p:cNvPr>
          <p:cNvSpPr>
            <a:spLocks noGrp="1"/>
          </p:cNvSpPr>
          <p:nvPr>
            <p:ph type="dt" sz="half" idx="10"/>
          </p:nvPr>
        </p:nvSpPr>
        <p:spPr/>
        <p:txBody>
          <a:bodyPr/>
          <a:lstStyle/>
          <a:p>
            <a:fld id="{A2A332A5-FCFE-457F-BDD0-FF17A486EF86}" type="datetimeFigureOut">
              <a:rPr lang="es-ES" smtClean="0"/>
              <a:t>10/04/2019</a:t>
            </a:fld>
            <a:endParaRPr lang="es-ES"/>
          </a:p>
        </p:txBody>
      </p:sp>
      <p:sp>
        <p:nvSpPr>
          <p:cNvPr id="5" name="Marcador de pie de página 4">
            <a:extLst>
              <a:ext uri="{FF2B5EF4-FFF2-40B4-BE49-F238E27FC236}">
                <a16:creationId xmlns:a16="http://schemas.microsoft.com/office/drawing/2014/main" id="{0104ACC5-7DBE-4EEE-A81B-C33B264C9C25}"/>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266CC29A-E90E-44C8-8E69-8B9E648AA3BF}"/>
              </a:ext>
            </a:extLst>
          </p:cNvPr>
          <p:cNvSpPr>
            <a:spLocks noGrp="1"/>
          </p:cNvSpPr>
          <p:nvPr>
            <p:ph type="sldNum" sz="quarter" idx="12"/>
          </p:nvPr>
        </p:nvSpPr>
        <p:spPr/>
        <p:txBody>
          <a:bodyPr/>
          <a:lstStyle/>
          <a:p>
            <a:fld id="{56132A6F-5F7E-49FA-886B-39A446CB5099}" type="slidenum">
              <a:rPr lang="es-ES" smtClean="0"/>
              <a:t>‹Nº›</a:t>
            </a:fld>
            <a:endParaRPr lang="es-ES"/>
          </a:p>
        </p:txBody>
      </p:sp>
    </p:spTree>
    <p:extLst>
      <p:ext uri="{BB962C8B-B14F-4D97-AF65-F5344CB8AC3E}">
        <p14:creationId xmlns:p14="http://schemas.microsoft.com/office/powerpoint/2010/main" val="86520826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DF3E3F4-4CC2-4EE0-B718-28C47012997E}"/>
              </a:ext>
            </a:extLst>
          </p:cNvPr>
          <p:cNvSpPr>
            <a:spLocks noGrp="1"/>
          </p:cNvSpPr>
          <p:nvPr>
            <p:ph type="title"/>
          </p:nvPr>
        </p:nvSpPr>
        <p:spPr>
          <a:xfrm>
            <a:off x="838200" y="365127"/>
            <a:ext cx="10515600" cy="1325563"/>
          </a:xfrm>
          <a:prstGeom prst="rect">
            <a:avLst/>
          </a:prstGeom>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C9A5107A-5B2F-4588-AA6A-0496CB2EE68F}"/>
              </a:ext>
            </a:extLst>
          </p:cNvPr>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F486C1BC-A5EB-43AE-AF87-E95CD2B96D71}"/>
              </a:ext>
            </a:extLst>
          </p:cNvPr>
          <p:cNvSpPr>
            <a:spLocks noGrp="1"/>
          </p:cNvSpPr>
          <p:nvPr>
            <p:ph type="dt" sz="half" idx="10"/>
          </p:nvPr>
        </p:nvSpPr>
        <p:spPr/>
        <p:txBody>
          <a:bodyPr/>
          <a:lstStyle/>
          <a:p>
            <a:fld id="{A2A332A5-FCFE-457F-BDD0-FF17A486EF86}" type="datetimeFigureOut">
              <a:rPr lang="es-ES" smtClean="0"/>
              <a:t>10/04/2019</a:t>
            </a:fld>
            <a:endParaRPr lang="es-ES"/>
          </a:p>
        </p:txBody>
      </p:sp>
      <p:sp>
        <p:nvSpPr>
          <p:cNvPr id="5" name="Marcador de pie de página 4">
            <a:extLst>
              <a:ext uri="{FF2B5EF4-FFF2-40B4-BE49-F238E27FC236}">
                <a16:creationId xmlns:a16="http://schemas.microsoft.com/office/drawing/2014/main" id="{D35855F8-DD36-42D6-9573-7EF3BAC2FA98}"/>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E321265F-5182-4454-8BF1-E2DC80E328E1}"/>
              </a:ext>
            </a:extLst>
          </p:cNvPr>
          <p:cNvSpPr>
            <a:spLocks noGrp="1"/>
          </p:cNvSpPr>
          <p:nvPr>
            <p:ph type="sldNum" sz="quarter" idx="12"/>
          </p:nvPr>
        </p:nvSpPr>
        <p:spPr/>
        <p:txBody>
          <a:bodyPr/>
          <a:lstStyle/>
          <a:p>
            <a:fld id="{56132A6F-5F7E-49FA-886B-39A446CB5099}" type="slidenum">
              <a:rPr lang="es-ES" smtClean="0"/>
              <a:t>‹Nº›</a:t>
            </a:fld>
            <a:endParaRPr lang="es-ES"/>
          </a:p>
        </p:txBody>
      </p:sp>
    </p:spTree>
    <p:extLst>
      <p:ext uri="{BB962C8B-B14F-4D97-AF65-F5344CB8AC3E}">
        <p14:creationId xmlns:p14="http://schemas.microsoft.com/office/powerpoint/2010/main" val="15591930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O"/>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3B2CAA3C-5965-47D2-ACF2-17A3926A7D3F}" type="datetimeFigureOut">
              <a:rPr lang="es-CO" smtClean="0"/>
              <a:t>10/04/2019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259A3E6A-1DB7-4D0C-8EFF-4A6C439EB959}" type="slidenum">
              <a:rPr lang="es-CO" smtClean="0"/>
              <a:t>‹Nº›</a:t>
            </a:fld>
            <a:endParaRPr lang="es-CO"/>
          </a:p>
        </p:txBody>
      </p:sp>
    </p:spTree>
    <p:extLst>
      <p:ext uri="{BB962C8B-B14F-4D97-AF65-F5344CB8AC3E}">
        <p14:creationId xmlns:p14="http://schemas.microsoft.com/office/powerpoint/2010/main" val="34843043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contenido 2"/>
          <p:cNvSpPr>
            <a:spLocks noGrp="1"/>
          </p:cNvSpPr>
          <p:nvPr>
            <p:ph sz="half" idx="1"/>
          </p:nvPr>
        </p:nvSpPr>
        <p:spPr>
          <a:xfrm>
            <a:off x="838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p:cNvSpPr>
            <a:spLocks noGrp="1"/>
          </p:cNvSpPr>
          <p:nvPr>
            <p:ph sz="half" idx="2"/>
          </p:nvPr>
        </p:nvSpPr>
        <p:spPr>
          <a:xfrm>
            <a:off x="6172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p:cNvSpPr>
            <a:spLocks noGrp="1"/>
          </p:cNvSpPr>
          <p:nvPr>
            <p:ph type="dt" sz="half" idx="10"/>
          </p:nvPr>
        </p:nvSpPr>
        <p:spPr/>
        <p:txBody>
          <a:bodyPr/>
          <a:lstStyle/>
          <a:p>
            <a:fld id="{3B2CAA3C-5965-47D2-ACF2-17A3926A7D3F}" type="datetimeFigureOut">
              <a:rPr lang="es-CO" smtClean="0"/>
              <a:t>10/04/2019</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259A3E6A-1DB7-4D0C-8EFF-4A6C439EB959}" type="slidenum">
              <a:rPr lang="es-CO" smtClean="0"/>
              <a:t>‹Nº›</a:t>
            </a:fld>
            <a:endParaRPr lang="es-CO"/>
          </a:p>
        </p:txBody>
      </p:sp>
    </p:spTree>
    <p:extLst>
      <p:ext uri="{BB962C8B-B14F-4D97-AF65-F5344CB8AC3E}">
        <p14:creationId xmlns:p14="http://schemas.microsoft.com/office/powerpoint/2010/main" val="29443349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endParaRPr lang="es-CO"/>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p:cNvSpPr>
            <a:spLocks noGrp="1"/>
          </p:cNvSpPr>
          <p:nvPr>
            <p:ph type="dt" sz="half" idx="10"/>
          </p:nvPr>
        </p:nvSpPr>
        <p:spPr/>
        <p:txBody>
          <a:bodyPr/>
          <a:lstStyle/>
          <a:p>
            <a:fld id="{3B2CAA3C-5965-47D2-ACF2-17A3926A7D3F}" type="datetimeFigureOut">
              <a:rPr lang="es-CO" smtClean="0"/>
              <a:t>10/04/2019</a:t>
            </a:fld>
            <a:endParaRPr lang="es-CO"/>
          </a:p>
        </p:txBody>
      </p:sp>
      <p:sp>
        <p:nvSpPr>
          <p:cNvPr id="8" name="Marcador de pie de página 7"/>
          <p:cNvSpPr>
            <a:spLocks noGrp="1"/>
          </p:cNvSpPr>
          <p:nvPr>
            <p:ph type="ftr" sz="quarter" idx="11"/>
          </p:nvPr>
        </p:nvSpPr>
        <p:spPr/>
        <p:txBody>
          <a:bodyPr/>
          <a:lstStyle/>
          <a:p>
            <a:endParaRPr lang="es-CO"/>
          </a:p>
        </p:txBody>
      </p:sp>
      <p:sp>
        <p:nvSpPr>
          <p:cNvPr id="9" name="Marcador de número de diapositiva 8"/>
          <p:cNvSpPr>
            <a:spLocks noGrp="1"/>
          </p:cNvSpPr>
          <p:nvPr>
            <p:ph type="sldNum" sz="quarter" idx="12"/>
          </p:nvPr>
        </p:nvSpPr>
        <p:spPr/>
        <p:txBody>
          <a:bodyPr/>
          <a:lstStyle/>
          <a:p>
            <a:fld id="{259A3E6A-1DB7-4D0C-8EFF-4A6C439EB959}" type="slidenum">
              <a:rPr lang="es-CO" smtClean="0"/>
              <a:t>‹Nº›</a:t>
            </a:fld>
            <a:endParaRPr lang="es-CO"/>
          </a:p>
        </p:txBody>
      </p:sp>
    </p:spTree>
    <p:extLst>
      <p:ext uri="{BB962C8B-B14F-4D97-AF65-F5344CB8AC3E}">
        <p14:creationId xmlns:p14="http://schemas.microsoft.com/office/powerpoint/2010/main" val="24480862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fecha 2"/>
          <p:cNvSpPr>
            <a:spLocks noGrp="1"/>
          </p:cNvSpPr>
          <p:nvPr>
            <p:ph type="dt" sz="half" idx="10"/>
          </p:nvPr>
        </p:nvSpPr>
        <p:spPr/>
        <p:txBody>
          <a:bodyPr/>
          <a:lstStyle/>
          <a:p>
            <a:fld id="{3B2CAA3C-5965-47D2-ACF2-17A3926A7D3F}" type="datetimeFigureOut">
              <a:rPr lang="es-CO" smtClean="0"/>
              <a:t>10/04/2019</a:t>
            </a:fld>
            <a:endParaRPr lang="es-CO"/>
          </a:p>
        </p:txBody>
      </p:sp>
      <p:sp>
        <p:nvSpPr>
          <p:cNvPr id="4" name="Marcador de pie de página 3"/>
          <p:cNvSpPr>
            <a:spLocks noGrp="1"/>
          </p:cNvSpPr>
          <p:nvPr>
            <p:ph type="ftr" sz="quarter" idx="11"/>
          </p:nvPr>
        </p:nvSpPr>
        <p:spPr/>
        <p:txBody>
          <a:bodyPr/>
          <a:lstStyle/>
          <a:p>
            <a:endParaRPr lang="es-CO"/>
          </a:p>
        </p:txBody>
      </p:sp>
      <p:sp>
        <p:nvSpPr>
          <p:cNvPr id="5" name="Marcador de número de diapositiva 4"/>
          <p:cNvSpPr>
            <a:spLocks noGrp="1"/>
          </p:cNvSpPr>
          <p:nvPr>
            <p:ph type="sldNum" sz="quarter" idx="12"/>
          </p:nvPr>
        </p:nvSpPr>
        <p:spPr/>
        <p:txBody>
          <a:bodyPr/>
          <a:lstStyle/>
          <a:p>
            <a:fld id="{259A3E6A-1DB7-4D0C-8EFF-4A6C439EB959}" type="slidenum">
              <a:rPr lang="es-CO" smtClean="0"/>
              <a:t>‹Nº›</a:t>
            </a:fld>
            <a:endParaRPr lang="es-CO"/>
          </a:p>
        </p:txBody>
      </p:sp>
    </p:spTree>
    <p:extLst>
      <p:ext uri="{BB962C8B-B14F-4D97-AF65-F5344CB8AC3E}">
        <p14:creationId xmlns:p14="http://schemas.microsoft.com/office/powerpoint/2010/main" val="7817671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3B2CAA3C-5965-47D2-ACF2-17A3926A7D3F}" type="datetimeFigureOut">
              <a:rPr lang="es-CO" smtClean="0"/>
              <a:t>10/04/2019</a:t>
            </a:fld>
            <a:endParaRPr lang="es-CO"/>
          </a:p>
        </p:txBody>
      </p:sp>
      <p:sp>
        <p:nvSpPr>
          <p:cNvPr id="3" name="Marcador de pie de página 2"/>
          <p:cNvSpPr>
            <a:spLocks noGrp="1"/>
          </p:cNvSpPr>
          <p:nvPr>
            <p:ph type="ftr" sz="quarter" idx="11"/>
          </p:nvPr>
        </p:nvSpPr>
        <p:spPr/>
        <p:txBody>
          <a:bodyPr/>
          <a:lstStyle/>
          <a:p>
            <a:endParaRPr lang="es-CO"/>
          </a:p>
        </p:txBody>
      </p:sp>
      <p:sp>
        <p:nvSpPr>
          <p:cNvPr id="4" name="Marcador de número de diapositiva 3"/>
          <p:cNvSpPr>
            <a:spLocks noGrp="1"/>
          </p:cNvSpPr>
          <p:nvPr>
            <p:ph type="sldNum" sz="quarter" idx="12"/>
          </p:nvPr>
        </p:nvSpPr>
        <p:spPr/>
        <p:txBody>
          <a:bodyPr/>
          <a:lstStyle/>
          <a:p>
            <a:fld id="{259A3E6A-1DB7-4D0C-8EFF-4A6C439EB959}" type="slidenum">
              <a:rPr lang="es-CO" smtClean="0"/>
              <a:t>‹Nº›</a:t>
            </a:fld>
            <a:endParaRPr lang="es-CO"/>
          </a:p>
        </p:txBody>
      </p:sp>
    </p:spTree>
    <p:extLst>
      <p:ext uri="{BB962C8B-B14F-4D97-AF65-F5344CB8AC3E}">
        <p14:creationId xmlns:p14="http://schemas.microsoft.com/office/powerpoint/2010/main" val="26857265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3B2CAA3C-5965-47D2-ACF2-17A3926A7D3F}" type="datetimeFigureOut">
              <a:rPr lang="es-CO" smtClean="0"/>
              <a:t>10/04/2019</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259A3E6A-1DB7-4D0C-8EFF-4A6C439EB959}" type="slidenum">
              <a:rPr lang="es-CO" smtClean="0"/>
              <a:t>‹Nº›</a:t>
            </a:fld>
            <a:endParaRPr lang="es-CO"/>
          </a:p>
        </p:txBody>
      </p:sp>
    </p:spTree>
    <p:extLst>
      <p:ext uri="{BB962C8B-B14F-4D97-AF65-F5344CB8AC3E}">
        <p14:creationId xmlns:p14="http://schemas.microsoft.com/office/powerpoint/2010/main" val="15214881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3B2CAA3C-5965-47D2-ACF2-17A3926A7D3F}" type="datetimeFigureOut">
              <a:rPr lang="es-CO" smtClean="0"/>
              <a:t>10/04/2019</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259A3E6A-1DB7-4D0C-8EFF-4A6C439EB959}" type="slidenum">
              <a:rPr lang="es-CO" smtClean="0"/>
              <a:t>‹Nº›</a:t>
            </a:fld>
            <a:endParaRPr lang="es-CO"/>
          </a:p>
        </p:txBody>
      </p:sp>
    </p:spTree>
    <p:extLst>
      <p:ext uri="{BB962C8B-B14F-4D97-AF65-F5344CB8AC3E}">
        <p14:creationId xmlns:p14="http://schemas.microsoft.com/office/powerpoint/2010/main" val="37557925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image" Target="../media/image3.png"/><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2CAA3C-5965-47D2-ACF2-17A3926A7D3F}" type="datetimeFigureOut">
              <a:rPr lang="es-CO" smtClean="0"/>
              <a:t>10/04/2019</a:t>
            </a:fld>
            <a:endParaRPr lang="es-CO"/>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9A3E6A-1DB7-4D0C-8EFF-4A6C439EB959}" type="slidenum">
              <a:rPr lang="es-CO" smtClean="0"/>
              <a:t>‹Nº›</a:t>
            </a:fld>
            <a:endParaRPr lang="es-CO"/>
          </a:p>
        </p:txBody>
      </p:sp>
    </p:spTree>
    <p:extLst>
      <p:ext uri="{BB962C8B-B14F-4D97-AF65-F5344CB8AC3E}">
        <p14:creationId xmlns:p14="http://schemas.microsoft.com/office/powerpoint/2010/main" val="42535120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8200" y="1130157"/>
            <a:ext cx="10515600" cy="5099166"/>
          </a:xfrm>
          <a:prstGeom prst="rect">
            <a:avLst/>
          </a:prstGeom>
        </p:spPr>
        <p:txBody>
          <a:bodyPr vert="horz" lIns="91440" tIns="45720" rIns="91440" bIns="45720" rtlCol="0">
            <a:normAutofit/>
          </a:body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fld id="{2757EACC-E826-496D-AC76-81C0A3BA9187}" type="datetimeFigureOut">
              <a:rPr lang="es-CO" smtClean="0"/>
              <a:pPr/>
              <a:t>10/04/2019</a:t>
            </a:fld>
            <a:endParaRPr lang="es-CO"/>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endParaRPr lang="es-CO"/>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fld id="{8E188EC5-9129-4EC6-87A6-612C5497FD59}" type="slidenum">
              <a:rPr lang="es-CO" smtClean="0"/>
              <a:pPr/>
              <a:t>‹Nº›</a:t>
            </a:fld>
            <a:endParaRPr lang="es-CO"/>
          </a:p>
        </p:txBody>
      </p:sp>
      <p:graphicFrame>
        <p:nvGraphicFramePr>
          <p:cNvPr id="7" name="Tabla 6"/>
          <p:cNvGraphicFramePr>
            <a:graphicFrameLocks noGrp="1"/>
          </p:cNvGraphicFramePr>
          <p:nvPr userDrawn="1">
            <p:extLst/>
          </p:nvPr>
        </p:nvGraphicFramePr>
        <p:xfrm>
          <a:off x="838200" y="85425"/>
          <a:ext cx="10515600" cy="761096"/>
        </p:xfrm>
        <a:graphic>
          <a:graphicData uri="http://schemas.openxmlformats.org/drawingml/2006/table">
            <a:tbl>
              <a:tblPr/>
              <a:tblGrid>
                <a:gridCol w="3144164">
                  <a:extLst>
                    <a:ext uri="{9D8B030D-6E8A-4147-A177-3AD203B41FA5}">
                      <a16:colId xmlns:a16="http://schemas.microsoft.com/office/drawing/2014/main" val="20000"/>
                    </a:ext>
                  </a:extLst>
                </a:gridCol>
                <a:gridCol w="2239823">
                  <a:extLst>
                    <a:ext uri="{9D8B030D-6E8A-4147-A177-3AD203B41FA5}">
                      <a16:colId xmlns:a16="http://schemas.microsoft.com/office/drawing/2014/main" val="20001"/>
                    </a:ext>
                  </a:extLst>
                </a:gridCol>
                <a:gridCol w="2675169">
                  <a:extLst>
                    <a:ext uri="{9D8B030D-6E8A-4147-A177-3AD203B41FA5}">
                      <a16:colId xmlns:a16="http://schemas.microsoft.com/office/drawing/2014/main" val="20002"/>
                    </a:ext>
                  </a:extLst>
                </a:gridCol>
                <a:gridCol w="2456444">
                  <a:extLst>
                    <a:ext uri="{9D8B030D-6E8A-4147-A177-3AD203B41FA5}">
                      <a16:colId xmlns:a16="http://schemas.microsoft.com/office/drawing/2014/main" val="20003"/>
                    </a:ext>
                  </a:extLst>
                </a:gridCol>
              </a:tblGrid>
              <a:tr h="574973">
                <a:tc>
                  <a:txBody>
                    <a:bodyPr/>
                    <a:lstStyle/>
                    <a:p>
                      <a:pPr algn="ctr">
                        <a:lnSpc>
                          <a:spcPct val="115000"/>
                        </a:lnSpc>
                        <a:spcBef>
                          <a:spcPts val="1800"/>
                        </a:spcBef>
                        <a:spcAft>
                          <a:spcPts val="1800"/>
                        </a:spcAft>
                      </a:pPr>
                      <a:endParaRPr lang="es-CO" sz="1500" kern="1600" dirty="0">
                        <a:effectLst/>
                        <a:latin typeface="Arial" panose="020B0604020202020204" pitchFamily="34" charset="0"/>
                        <a:ea typeface="Times New Roman" panose="02020603050405020304" pitchFamily="18" charset="0"/>
                      </a:endParaRPr>
                    </a:p>
                  </a:txBody>
                  <a:tcPr marL="57219" marR="572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lnSpc>
                          <a:spcPct val="115000"/>
                        </a:lnSpc>
                        <a:spcBef>
                          <a:spcPts val="1200"/>
                        </a:spcBef>
                        <a:spcAft>
                          <a:spcPts val="300"/>
                        </a:spcAft>
                      </a:pPr>
                      <a:r>
                        <a:rPr lang="es-CO" sz="1200" b="1" kern="1600" dirty="0">
                          <a:effectLst/>
                          <a:latin typeface="Arial" panose="020B0604020202020204" pitchFamily="34" charset="0"/>
                          <a:ea typeface="Times New Roman" panose="02020603050405020304" pitchFamily="18" charset="0"/>
                        </a:rPr>
                        <a:t>GUIÓN DE CONTENIDO Y ACTIVIDADES</a:t>
                      </a:r>
                      <a:endParaRPr lang="es-CO" sz="1200" dirty="0">
                        <a:effectLst/>
                        <a:latin typeface="Times New Roman" panose="02020603050405020304" pitchFamily="18" charset="0"/>
                        <a:ea typeface="Times New Roman" panose="02020603050405020304" pitchFamily="18" charset="0"/>
                      </a:endParaRPr>
                    </a:p>
                  </a:txBody>
                  <a:tcPr marL="57219" marR="572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10000"/>
                  </a:ext>
                </a:extLst>
              </a:tr>
              <a:tr h="186123">
                <a:tc>
                  <a:txBody>
                    <a:bodyPr/>
                    <a:lstStyle/>
                    <a:p>
                      <a:pPr algn="ctr">
                        <a:lnSpc>
                          <a:spcPct val="115000"/>
                        </a:lnSpc>
                        <a:spcAft>
                          <a:spcPts val="0"/>
                        </a:spcAft>
                      </a:pPr>
                      <a:r>
                        <a:rPr lang="es-CO" sz="1100" b="1">
                          <a:effectLst/>
                          <a:latin typeface="Arial" panose="020B0604020202020204" pitchFamily="34" charset="0"/>
                          <a:ea typeface="Times New Roman" panose="02020603050405020304" pitchFamily="18" charset="0"/>
                        </a:rPr>
                        <a:t>Código: </a:t>
                      </a:r>
                      <a:r>
                        <a:rPr lang="es-CO" sz="1100">
                          <a:effectLst/>
                          <a:latin typeface="Arial" panose="020B0604020202020204" pitchFamily="34" charset="0"/>
                          <a:ea typeface="Times New Roman" panose="02020603050405020304" pitchFamily="18" charset="0"/>
                        </a:rPr>
                        <a:t>DO-UD-F-004</a:t>
                      </a:r>
                      <a:endParaRPr lang="es-CO" sz="1200">
                        <a:effectLst/>
                        <a:latin typeface="Times New Roman" panose="02020603050405020304" pitchFamily="18" charset="0"/>
                        <a:ea typeface="Times New Roman" panose="02020603050405020304" pitchFamily="18" charset="0"/>
                      </a:endParaRPr>
                    </a:p>
                  </a:txBody>
                  <a:tcPr marL="57219" marR="572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100" b="1">
                          <a:effectLst/>
                          <a:latin typeface="Arial" panose="020B0604020202020204" pitchFamily="34" charset="0"/>
                          <a:ea typeface="Times New Roman" panose="02020603050405020304" pitchFamily="18" charset="0"/>
                        </a:rPr>
                        <a:t>Versión:</a:t>
                      </a:r>
                      <a:r>
                        <a:rPr lang="es-CO" sz="1100">
                          <a:effectLst/>
                          <a:latin typeface="Arial" panose="020B0604020202020204" pitchFamily="34" charset="0"/>
                          <a:ea typeface="Times New Roman" panose="02020603050405020304" pitchFamily="18" charset="0"/>
                        </a:rPr>
                        <a:t> 01</a:t>
                      </a:r>
                      <a:endParaRPr lang="es-CO" sz="1200">
                        <a:effectLst/>
                        <a:latin typeface="Times New Roman" panose="02020603050405020304" pitchFamily="18" charset="0"/>
                        <a:ea typeface="Times New Roman" panose="02020603050405020304" pitchFamily="18" charset="0"/>
                      </a:endParaRPr>
                    </a:p>
                  </a:txBody>
                  <a:tcPr marL="57219" marR="572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100" b="1">
                          <a:effectLst/>
                          <a:latin typeface="Arial" panose="020B0604020202020204" pitchFamily="34" charset="0"/>
                          <a:ea typeface="Times New Roman" panose="02020603050405020304" pitchFamily="18" charset="0"/>
                        </a:rPr>
                        <a:t>Emisión:</a:t>
                      </a:r>
                      <a:r>
                        <a:rPr lang="es-CO" sz="1100">
                          <a:effectLst/>
                          <a:latin typeface="Arial" panose="020B0604020202020204" pitchFamily="34" charset="0"/>
                          <a:ea typeface="Times New Roman" panose="02020603050405020304" pitchFamily="18" charset="0"/>
                        </a:rPr>
                        <a:t> 28- 11- 2016</a:t>
                      </a:r>
                      <a:endParaRPr lang="es-CO" sz="1200">
                        <a:effectLst/>
                        <a:latin typeface="Times New Roman" panose="02020603050405020304" pitchFamily="18" charset="0"/>
                        <a:ea typeface="Times New Roman" panose="02020603050405020304" pitchFamily="18" charset="0"/>
                      </a:endParaRPr>
                    </a:p>
                  </a:txBody>
                  <a:tcPr marL="57219" marR="572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2700020" algn="ctr"/>
                          <a:tab pos="5400040" algn="r"/>
                        </a:tabLst>
                      </a:pPr>
                      <a:r>
                        <a:rPr lang="es-CO" sz="1100" b="1" dirty="0">
                          <a:effectLst/>
                          <a:latin typeface="Arial" panose="020B0604020202020204" pitchFamily="34" charset="0"/>
                          <a:ea typeface="Times New Roman" panose="02020603050405020304" pitchFamily="18" charset="0"/>
                        </a:rPr>
                        <a:t>Página</a:t>
                      </a:r>
                      <a:r>
                        <a:rPr lang="es-CO" sz="1100" dirty="0">
                          <a:effectLst/>
                          <a:latin typeface="Arial" panose="020B0604020202020204" pitchFamily="34" charset="0"/>
                          <a:ea typeface="Times New Roman" panose="02020603050405020304" pitchFamily="18" charset="0"/>
                        </a:rPr>
                        <a:t> __ </a:t>
                      </a:r>
                      <a:r>
                        <a:rPr lang="es-CO" sz="1100" b="1" dirty="0">
                          <a:effectLst/>
                          <a:latin typeface="Arial" panose="020B0604020202020204" pitchFamily="34" charset="0"/>
                          <a:ea typeface="Times New Roman" panose="02020603050405020304" pitchFamily="18" charset="0"/>
                        </a:rPr>
                        <a:t>de</a:t>
                      </a:r>
                      <a:r>
                        <a:rPr lang="es-CO" sz="1100" dirty="0">
                          <a:effectLst/>
                          <a:latin typeface="Arial" panose="020B0604020202020204" pitchFamily="34" charset="0"/>
                          <a:ea typeface="Times New Roman" panose="02020603050405020304" pitchFamily="18" charset="0"/>
                        </a:rPr>
                        <a:t> __</a:t>
                      </a:r>
                      <a:endParaRPr lang="es-CO" sz="1200" dirty="0">
                        <a:effectLst/>
                        <a:latin typeface="Times New Roman" panose="02020603050405020304" pitchFamily="18" charset="0"/>
                        <a:ea typeface="Times New Roman" panose="02020603050405020304" pitchFamily="18" charset="0"/>
                      </a:endParaRPr>
                    </a:p>
                  </a:txBody>
                  <a:tcPr marL="57219" marR="572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pic>
        <p:nvPicPr>
          <p:cNvPr id="1026" name="Imagen 4"/>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1079501" y="238052"/>
            <a:ext cx="2501900" cy="276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0130604"/>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1000" kern="1200">
          <a:solidFill>
            <a:schemeClr val="tx1"/>
          </a:solidFill>
          <a:latin typeface="Tahoma" panose="020B0604030504040204" pitchFamily="34" charset="0"/>
          <a:ea typeface="Tahoma" panose="020B0604030504040204" pitchFamily="34" charset="0"/>
          <a:cs typeface="Tahom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Tahoma" panose="020B0604030504040204" pitchFamily="34" charset="0"/>
          <a:ea typeface="Tahoma" panose="020B0604030504040204" pitchFamily="34" charset="0"/>
          <a:cs typeface="Tahom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Tahoma" panose="020B0604030504040204" pitchFamily="34" charset="0"/>
          <a:ea typeface="Tahoma" panose="020B0604030504040204" pitchFamily="34" charset="0"/>
          <a:cs typeface="Tahom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Tahoma" panose="020B0604030504040204" pitchFamily="34" charset="0"/>
          <a:ea typeface="Tahoma" panose="020B0604030504040204" pitchFamily="34" charset="0"/>
          <a:cs typeface="Tahom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Tahoma" panose="020B0604030504040204" pitchFamily="34" charset="0"/>
          <a:ea typeface="Tahoma" panose="020B0604030504040204" pitchFamily="34" charset="0"/>
          <a:cs typeface="Tahom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3" Type="http://schemas.openxmlformats.org/officeDocument/2006/relationships/hyperlink" Target="http://www.juanbragado.es/ficheros/ESO/Apuntes%20cuarto%20ESO/Repaso/Inecuaciones.pdf" TargetMode="External"/><Relationship Id="rId2" Type="http://schemas.openxmlformats.org/officeDocument/2006/relationships/hyperlink" Target="https://www.fca.unl.edu.ar/Limite/1.0%20N%FAmeros%20reales%20y%20la%20recta%20real.htm" TargetMode="Externa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3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5" Type="http://schemas.openxmlformats.org/officeDocument/2006/relationships/image" Target="../media/image310.png"/><Relationship Id="rId4" Type="http://schemas.openxmlformats.org/officeDocument/2006/relationships/image" Target="../media/image80.png"/></Relationships>
</file>

<file path=ppt/slides/_rels/slide18.xml.rels><?xml version="1.0" encoding="UTF-8" standalone="yes"?>
<Relationships xmlns="http://schemas.openxmlformats.org/package/2006/relationships"><Relationship Id="rId8" Type="http://schemas.openxmlformats.org/officeDocument/2006/relationships/image" Target="../media/image4.png"/><Relationship Id="rId7" Type="http://schemas.openxmlformats.org/officeDocument/2006/relationships/image" Target="../media/image97.png"/><Relationship Id="rId1" Type="http://schemas.openxmlformats.org/officeDocument/2006/relationships/slideLayout" Target="../slideLayouts/slideLayout2.xml"/><Relationship Id="rId6" Type="http://schemas.openxmlformats.org/officeDocument/2006/relationships/image" Target="../media/image89.png"/><Relationship Id="rId10" Type="http://schemas.openxmlformats.org/officeDocument/2006/relationships/image" Target="../media/image6.png"/><Relationship Id="rId9" Type="http://schemas.openxmlformats.org/officeDocument/2006/relationships/image" Target="../media/image5.png"/></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410.png"/><Relationship Id="rId4" Type="http://schemas.openxmlformats.org/officeDocument/2006/relationships/image" Target="../media/image33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8" Type="http://schemas.openxmlformats.org/officeDocument/2006/relationships/image" Target="../media/image610.png"/><Relationship Id="rId2" Type="http://schemas.openxmlformats.org/officeDocument/2006/relationships/image" Target="../media/image8.png"/><Relationship Id="rId1" Type="http://schemas.openxmlformats.org/officeDocument/2006/relationships/slideLayout" Target="../slideLayouts/slideLayout2.xml"/><Relationship Id="rId11" Type="http://schemas.openxmlformats.org/officeDocument/2006/relationships/image" Target="../media/image320.png"/><Relationship Id="rId10" Type="http://schemas.openxmlformats.org/officeDocument/2006/relationships/image" Target="../media/image810.png"/></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3" Type="http://schemas.openxmlformats.org/officeDocument/2006/relationships/image" Target="../media/image228.png"/><Relationship Id="rId12" Type="http://schemas.openxmlformats.org/officeDocument/2006/relationships/image" Target="../media/image217.png"/><Relationship Id="rId2" Type="http://schemas.openxmlformats.org/officeDocument/2006/relationships/image" Target="../media/image11.png"/><Relationship Id="rId1" Type="http://schemas.openxmlformats.org/officeDocument/2006/relationships/slideLayout" Target="../slideLayouts/slideLayout2.xml"/><Relationship Id="rId11" Type="http://schemas.openxmlformats.org/officeDocument/2006/relationships/image" Target="../media/image207.png"/><Relationship Id="rId10" Type="http://schemas.openxmlformats.org/officeDocument/2006/relationships/image" Target="../media/image206.png"/><Relationship Id="rId14" Type="http://schemas.openxmlformats.org/officeDocument/2006/relationships/image" Target="../media/image12.png"/></Relationships>
</file>

<file path=ppt/slides/_rels/slide23.xml.rels><?xml version="1.0" encoding="UTF-8" standalone="yes"?>
<Relationships xmlns="http://schemas.openxmlformats.org/package/2006/relationships"><Relationship Id="rId18" Type="http://schemas.openxmlformats.org/officeDocument/2006/relationships/image" Target="../media/image277.png"/><Relationship Id="rId17" Type="http://schemas.openxmlformats.org/officeDocument/2006/relationships/image" Target="../media/image276.png"/><Relationship Id="rId12" Type="http://schemas.openxmlformats.org/officeDocument/2006/relationships/image" Target="../media/image271.png"/><Relationship Id="rId2" Type="http://schemas.openxmlformats.org/officeDocument/2006/relationships/image" Target="../media/image13.png"/><Relationship Id="rId20" Type="http://schemas.openxmlformats.org/officeDocument/2006/relationships/image" Target="../media/image278.png"/><Relationship Id="rId1" Type="http://schemas.openxmlformats.org/officeDocument/2006/relationships/slideLayout" Target="../slideLayouts/slideLayout2.xml"/><Relationship Id="rId11" Type="http://schemas.openxmlformats.org/officeDocument/2006/relationships/image" Target="../media/image270.png"/><Relationship Id="rId15" Type="http://schemas.openxmlformats.org/officeDocument/2006/relationships/image" Target="../media/image274.png"/><Relationship Id="rId19" Type="http://schemas.openxmlformats.org/officeDocument/2006/relationships/image" Target="../media/image14.png"/></Relationships>
</file>

<file path=ppt/slides/_rels/slide24.xml.rels><?xml version="1.0" encoding="UTF-8" standalone="yes"?>
<Relationships xmlns="http://schemas.openxmlformats.org/package/2006/relationships"><Relationship Id="rId18" Type="http://schemas.openxmlformats.org/officeDocument/2006/relationships/image" Target="../media/image18.png"/><Relationship Id="rId17" Type="http://schemas.openxmlformats.org/officeDocument/2006/relationships/image" Target="../media/image17.png"/><Relationship Id="rId2" Type="http://schemas.openxmlformats.org/officeDocument/2006/relationships/image" Target="../media/image15.png"/><Relationship Id="rId16" Type="http://schemas.openxmlformats.org/officeDocument/2006/relationships/image" Target="../media/image16.png"/><Relationship Id="rId1" Type="http://schemas.openxmlformats.org/officeDocument/2006/relationships/slideLayout" Target="../slideLayouts/slideLayout2.xml"/><Relationship Id="rId15" Type="http://schemas.openxmlformats.org/officeDocument/2006/relationships/image" Target="../media/image322.png"/><Relationship Id="rId19" Type="http://schemas.openxmlformats.org/officeDocument/2006/relationships/image" Target="../media/image328.png"/></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70.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image" Target="../media/image410.png"/><Relationship Id="rId3" Type="http://schemas.openxmlformats.org/officeDocument/2006/relationships/image" Target="../media/image22.png"/><Relationship Id="rId7" Type="http://schemas.openxmlformats.org/officeDocument/2006/relationships/image" Target="../media/image190.png"/><Relationship Id="rId2" Type="http://schemas.openxmlformats.org/officeDocument/2006/relationships/image" Target="../media/image21.png"/><Relationship Id="rId1" Type="http://schemas.openxmlformats.org/officeDocument/2006/relationships/slideLayout" Target="../slideLayouts/slideLayout2.xml"/><Relationship Id="rId9" Type="http://schemas.openxmlformats.org/officeDocument/2006/relationships/image" Target="../media/image200.png"/></Relationships>
</file>

<file path=ppt/slides/_rels/slide2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10.png"/><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0.png"/></Relationships>
</file>

<file path=ppt/slides/_rels/slide29.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29.png"/><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410.png"/><Relationship Id="rId4" Type="http://schemas.openxmlformats.org/officeDocument/2006/relationships/image" Target="../media/image2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image" Target="../media/image31.png"/><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32.xml.rels><?xml version="1.0" encoding="UTF-8" standalone="yes"?>
<Relationships xmlns="http://schemas.openxmlformats.org/package/2006/relationships"><Relationship Id="rId13" Type="http://schemas.openxmlformats.org/officeDocument/2006/relationships/image" Target="../media/image40.png"/><Relationship Id="rId8" Type="http://schemas.openxmlformats.org/officeDocument/2006/relationships/image" Target="../media/image250.png"/><Relationship Id="rId12" Type="http://schemas.openxmlformats.org/officeDocument/2006/relationships/image" Target="../media/image39.png"/><Relationship Id="rId1" Type="http://schemas.openxmlformats.org/officeDocument/2006/relationships/slideLayout" Target="../slideLayouts/slideLayout2.xml"/><Relationship Id="rId11" Type="http://schemas.openxmlformats.org/officeDocument/2006/relationships/image" Target="../media/image341.png"/><Relationship Id="rId10" Type="http://schemas.openxmlformats.org/officeDocument/2006/relationships/image" Target="../media/image38.png"/><Relationship Id="rId9" Type="http://schemas.openxmlformats.org/officeDocument/2006/relationships/image" Target="../media/image340.png"/><Relationship Id="rId14" Type="http://schemas.openxmlformats.org/officeDocument/2006/relationships/image" Target="../media/image41.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3" Type="http://schemas.openxmlformats.org/officeDocument/2006/relationships/image" Target="../media/image347.png"/><Relationship Id="rId18" Type="http://schemas.openxmlformats.org/officeDocument/2006/relationships/image" Target="../media/image352.png"/><Relationship Id="rId17" Type="http://schemas.openxmlformats.org/officeDocument/2006/relationships/image" Target="../media/image351.png"/><Relationship Id="rId16" Type="http://schemas.openxmlformats.org/officeDocument/2006/relationships/image" Target="../media/image350.png"/><Relationship Id="rId1" Type="http://schemas.openxmlformats.org/officeDocument/2006/relationships/slideLayout" Target="../slideLayouts/slideLayout2.xml"/><Relationship Id="rId15" Type="http://schemas.openxmlformats.org/officeDocument/2006/relationships/image" Target="../media/image349.png"/><Relationship Id="rId19" Type="http://schemas.openxmlformats.org/officeDocument/2006/relationships/image" Target="../media/image353.png"/><Relationship Id="rId9" Type="http://schemas.openxmlformats.org/officeDocument/2006/relationships/image" Target="../media/image343.png"/><Relationship Id="rId14" Type="http://schemas.openxmlformats.org/officeDocument/2006/relationships/image" Target="../media/image348.png"/></Relationships>
</file>

<file path=ppt/slides/_rels/slide35.xml.rels><?xml version="1.0" encoding="UTF-8" standalone="yes"?>
<Relationships xmlns="http://schemas.openxmlformats.org/package/2006/relationships"><Relationship Id="rId13" Type="http://schemas.openxmlformats.org/officeDocument/2006/relationships/image" Target="../media/image366.png"/><Relationship Id="rId12" Type="http://schemas.openxmlformats.org/officeDocument/2006/relationships/image" Target="../media/image365.png"/><Relationship Id="rId7" Type="http://schemas.openxmlformats.org/officeDocument/2006/relationships/image" Target="../media/image359.png"/><Relationship Id="rId17" Type="http://schemas.openxmlformats.org/officeDocument/2006/relationships/image" Target="../media/image370.png"/><Relationship Id="rId16" Type="http://schemas.openxmlformats.org/officeDocument/2006/relationships/image" Target="../media/image369.png"/><Relationship Id="rId1" Type="http://schemas.openxmlformats.org/officeDocument/2006/relationships/slideLayout" Target="../slideLayouts/slideLayout2.xml"/><Relationship Id="rId6" Type="http://schemas.openxmlformats.org/officeDocument/2006/relationships/image" Target="../media/image358.png"/><Relationship Id="rId15" Type="http://schemas.openxmlformats.org/officeDocument/2006/relationships/image" Target="../media/image368.png"/><Relationship Id="rId14" Type="http://schemas.openxmlformats.org/officeDocument/2006/relationships/image" Target="../media/image367.png"/></Relationships>
</file>

<file path=ppt/slides/_rels/slide3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 Id="rId5" Type="http://schemas.openxmlformats.org/officeDocument/2006/relationships/image" Target="../media/image45.png"/><Relationship Id="rId4" Type="http://schemas.openxmlformats.org/officeDocument/2006/relationships/image" Target="../media/image44.png"/></Relationships>
</file>

<file path=ppt/slides/_rels/slide37.xml.rels><?xml version="1.0" encoding="UTF-8" standalone="yes"?>
<Relationships xmlns="http://schemas.openxmlformats.org/package/2006/relationships"><Relationship Id="rId39" Type="http://schemas.openxmlformats.org/officeDocument/2006/relationships/image" Target="../media/image52.png"/><Relationship Id="rId34" Type="http://schemas.openxmlformats.org/officeDocument/2006/relationships/image" Target="../media/image47.png"/><Relationship Id="rId42" Type="http://schemas.openxmlformats.org/officeDocument/2006/relationships/image" Target="../media/image55.png"/><Relationship Id="rId47" Type="http://schemas.openxmlformats.org/officeDocument/2006/relationships/image" Target="../media/image60.png"/><Relationship Id="rId33" Type="http://schemas.openxmlformats.org/officeDocument/2006/relationships/image" Target="../media/image46.png"/><Relationship Id="rId38" Type="http://schemas.openxmlformats.org/officeDocument/2006/relationships/image" Target="../media/image51.png"/><Relationship Id="rId46" Type="http://schemas.openxmlformats.org/officeDocument/2006/relationships/image" Target="../media/image59.png"/><Relationship Id="rId41" Type="http://schemas.openxmlformats.org/officeDocument/2006/relationships/image" Target="../media/image54.png"/><Relationship Id="rId1" Type="http://schemas.openxmlformats.org/officeDocument/2006/relationships/slideLayout" Target="../slideLayouts/slideLayout2.xml"/><Relationship Id="rId24" Type="http://schemas.openxmlformats.org/officeDocument/2006/relationships/image" Target="../media/image375.png"/><Relationship Id="rId32" Type="http://schemas.openxmlformats.org/officeDocument/2006/relationships/image" Target="../media/image383.png"/><Relationship Id="rId37" Type="http://schemas.openxmlformats.org/officeDocument/2006/relationships/image" Target="../media/image50.png"/><Relationship Id="rId40" Type="http://schemas.openxmlformats.org/officeDocument/2006/relationships/image" Target="../media/image53.png"/><Relationship Id="rId45" Type="http://schemas.openxmlformats.org/officeDocument/2006/relationships/image" Target="../media/image58.png"/><Relationship Id="rId36" Type="http://schemas.openxmlformats.org/officeDocument/2006/relationships/image" Target="../media/image49.png"/><Relationship Id="rId31" Type="http://schemas.openxmlformats.org/officeDocument/2006/relationships/image" Target="../media/image382.png"/><Relationship Id="rId44" Type="http://schemas.openxmlformats.org/officeDocument/2006/relationships/image" Target="../media/image57.png"/><Relationship Id="rId35" Type="http://schemas.openxmlformats.org/officeDocument/2006/relationships/image" Target="../media/image48.png"/><Relationship Id="rId43" Type="http://schemas.openxmlformats.org/officeDocument/2006/relationships/image" Target="../media/image56.png"/><Relationship Id="rId48" Type="http://schemas.openxmlformats.org/officeDocument/2006/relationships/image" Target="../media/image61.png"/></Relationships>
</file>

<file path=ppt/slides/_rels/slide38.xml.rels><?xml version="1.0" encoding="UTF-8" standalone="yes"?>
<Relationships xmlns="http://schemas.openxmlformats.org/package/2006/relationships"><Relationship Id="rId8" Type="http://schemas.openxmlformats.org/officeDocument/2006/relationships/image" Target="../media/image65.png"/><Relationship Id="rId13" Type="http://schemas.openxmlformats.org/officeDocument/2006/relationships/image" Target="../media/image70.png"/><Relationship Id="rId18" Type="http://schemas.openxmlformats.org/officeDocument/2006/relationships/image" Target="../media/image75.png"/><Relationship Id="rId3" Type="http://schemas.openxmlformats.org/officeDocument/2006/relationships/image" Target="../media/image46.png"/><Relationship Id="rId7" Type="http://schemas.openxmlformats.org/officeDocument/2006/relationships/image" Target="../media/image64.png"/><Relationship Id="rId12" Type="http://schemas.openxmlformats.org/officeDocument/2006/relationships/image" Target="../media/image69.png"/><Relationship Id="rId17" Type="http://schemas.openxmlformats.org/officeDocument/2006/relationships/image" Target="../media/image74.png"/><Relationship Id="rId2" Type="http://schemas.openxmlformats.org/officeDocument/2006/relationships/image" Target="../media/image62.png"/><Relationship Id="rId16" Type="http://schemas.openxmlformats.org/officeDocument/2006/relationships/image" Target="../media/image73.png"/><Relationship Id="rId20" Type="http://schemas.openxmlformats.org/officeDocument/2006/relationships/image" Target="../media/image77.png"/><Relationship Id="rId1" Type="http://schemas.openxmlformats.org/officeDocument/2006/relationships/slideLayout" Target="../slideLayouts/slideLayout2.xml"/><Relationship Id="rId6" Type="http://schemas.openxmlformats.org/officeDocument/2006/relationships/image" Target="../media/image63.png"/><Relationship Id="rId11" Type="http://schemas.openxmlformats.org/officeDocument/2006/relationships/image" Target="../media/image68.png"/><Relationship Id="rId5" Type="http://schemas.openxmlformats.org/officeDocument/2006/relationships/image" Target="../media/image48.png"/><Relationship Id="rId15" Type="http://schemas.openxmlformats.org/officeDocument/2006/relationships/image" Target="../media/image72.png"/><Relationship Id="rId10" Type="http://schemas.openxmlformats.org/officeDocument/2006/relationships/image" Target="../media/image67.png"/><Relationship Id="rId19" Type="http://schemas.openxmlformats.org/officeDocument/2006/relationships/image" Target="../media/image76.png"/><Relationship Id="rId4" Type="http://schemas.openxmlformats.org/officeDocument/2006/relationships/image" Target="../media/image47.png"/><Relationship Id="rId9" Type="http://schemas.openxmlformats.org/officeDocument/2006/relationships/image" Target="../media/image66.png"/><Relationship Id="rId14" Type="http://schemas.openxmlformats.org/officeDocument/2006/relationships/image" Target="../media/image71.png"/></Relationships>
</file>

<file path=ppt/slides/_rels/slide39.xml.rels><?xml version="1.0" encoding="UTF-8" standalone="yes"?>
<Relationships xmlns="http://schemas.openxmlformats.org/package/2006/relationships"><Relationship Id="rId8" Type="http://schemas.openxmlformats.org/officeDocument/2006/relationships/image" Target="../media/image83.png"/><Relationship Id="rId13" Type="http://schemas.openxmlformats.org/officeDocument/2006/relationships/image" Target="../media/image86.png"/><Relationship Id="rId18" Type="http://schemas.openxmlformats.org/officeDocument/2006/relationships/image" Target="../media/image92.png"/><Relationship Id="rId3" Type="http://schemas.openxmlformats.org/officeDocument/2006/relationships/image" Target="../media/image46.png"/><Relationship Id="rId7" Type="http://schemas.openxmlformats.org/officeDocument/2006/relationships/image" Target="../media/image82.png"/><Relationship Id="rId12" Type="http://schemas.openxmlformats.org/officeDocument/2006/relationships/image" Target="../media/image85.png"/><Relationship Id="rId17" Type="http://schemas.openxmlformats.org/officeDocument/2006/relationships/image" Target="../media/image91.png"/><Relationship Id="rId2" Type="http://schemas.openxmlformats.org/officeDocument/2006/relationships/image" Target="../media/image78.png"/><Relationship Id="rId16" Type="http://schemas.openxmlformats.org/officeDocument/2006/relationships/image" Target="../media/image90.png"/><Relationship Id="rId20" Type="http://schemas.openxmlformats.org/officeDocument/2006/relationships/image" Target="../media/image57.png"/><Relationship Id="rId1" Type="http://schemas.openxmlformats.org/officeDocument/2006/relationships/slideLayout" Target="../slideLayouts/slideLayout2.xml"/><Relationship Id="rId6" Type="http://schemas.openxmlformats.org/officeDocument/2006/relationships/image" Target="../media/image81.png"/><Relationship Id="rId11" Type="http://schemas.openxmlformats.org/officeDocument/2006/relationships/image" Target="../media/image84.png"/><Relationship Id="rId5" Type="http://schemas.openxmlformats.org/officeDocument/2006/relationships/image" Target="../media/image79.png"/><Relationship Id="rId15" Type="http://schemas.openxmlformats.org/officeDocument/2006/relationships/image" Target="../media/image88.png"/><Relationship Id="rId10" Type="http://schemas.openxmlformats.org/officeDocument/2006/relationships/image" Target="../media/image59.png"/><Relationship Id="rId19" Type="http://schemas.openxmlformats.org/officeDocument/2006/relationships/image" Target="../media/image56.png"/><Relationship Id="rId4" Type="http://schemas.openxmlformats.org/officeDocument/2006/relationships/image" Target="../media/image47.png"/><Relationship Id="rId9" Type="http://schemas.openxmlformats.org/officeDocument/2006/relationships/image" Target="../media/image58.png"/><Relationship Id="rId14" Type="http://schemas.openxmlformats.org/officeDocument/2006/relationships/image" Target="../media/image8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0.xml.rels><?xml version="1.0" encoding="UTF-8" standalone="yes"?>
<Relationships xmlns="http://schemas.openxmlformats.org/package/2006/relationships"><Relationship Id="rId8" Type="http://schemas.openxmlformats.org/officeDocument/2006/relationships/image" Target="../media/image100.png"/><Relationship Id="rId13" Type="http://schemas.openxmlformats.org/officeDocument/2006/relationships/image" Target="../media/image105.png"/><Relationship Id="rId18" Type="http://schemas.openxmlformats.org/officeDocument/2006/relationships/image" Target="../media/image110.png"/><Relationship Id="rId3" Type="http://schemas.openxmlformats.org/officeDocument/2006/relationships/image" Target="../media/image94.png"/><Relationship Id="rId21" Type="http://schemas.openxmlformats.org/officeDocument/2006/relationships/image" Target="../media/image113.png"/><Relationship Id="rId7" Type="http://schemas.openxmlformats.org/officeDocument/2006/relationships/image" Target="../media/image99.png"/><Relationship Id="rId12" Type="http://schemas.openxmlformats.org/officeDocument/2006/relationships/image" Target="../media/image104.png"/><Relationship Id="rId17" Type="http://schemas.openxmlformats.org/officeDocument/2006/relationships/image" Target="../media/image109.png"/><Relationship Id="rId2" Type="http://schemas.openxmlformats.org/officeDocument/2006/relationships/image" Target="../media/image93.png"/><Relationship Id="rId16" Type="http://schemas.openxmlformats.org/officeDocument/2006/relationships/image" Target="../media/image108.png"/><Relationship Id="rId20" Type="http://schemas.openxmlformats.org/officeDocument/2006/relationships/image" Target="../media/image112.png"/><Relationship Id="rId1" Type="http://schemas.openxmlformats.org/officeDocument/2006/relationships/slideLayout" Target="../slideLayouts/slideLayout2.xml"/><Relationship Id="rId6" Type="http://schemas.openxmlformats.org/officeDocument/2006/relationships/image" Target="../media/image98.png"/><Relationship Id="rId11" Type="http://schemas.openxmlformats.org/officeDocument/2006/relationships/image" Target="../media/image103.png"/><Relationship Id="rId5" Type="http://schemas.openxmlformats.org/officeDocument/2006/relationships/image" Target="../media/image96.png"/><Relationship Id="rId15" Type="http://schemas.openxmlformats.org/officeDocument/2006/relationships/image" Target="../media/image107.png"/><Relationship Id="rId10" Type="http://schemas.openxmlformats.org/officeDocument/2006/relationships/image" Target="../media/image102.png"/><Relationship Id="rId19" Type="http://schemas.openxmlformats.org/officeDocument/2006/relationships/image" Target="../media/image111.png"/><Relationship Id="rId4" Type="http://schemas.openxmlformats.org/officeDocument/2006/relationships/image" Target="../media/image95.png"/><Relationship Id="rId9" Type="http://schemas.openxmlformats.org/officeDocument/2006/relationships/image" Target="../media/image101.png"/><Relationship Id="rId14" Type="http://schemas.openxmlformats.org/officeDocument/2006/relationships/image" Target="../media/image106.png"/></Relationships>
</file>

<file path=ppt/slides/_rels/slide41.xml.rels><?xml version="1.0" encoding="UTF-8" standalone="yes"?>
<Relationships xmlns="http://schemas.openxmlformats.org/package/2006/relationships"><Relationship Id="rId3" Type="http://schemas.openxmlformats.org/officeDocument/2006/relationships/image" Target="../media/image115.png"/><Relationship Id="rId7" Type="http://schemas.openxmlformats.org/officeDocument/2006/relationships/image" Target="../media/image119.png"/><Relationship Id="rId2" Type="http://schemas.openxmlformats.org/officeDocument/2006/relationships/image" Target="../media/image114.png"/><Relationship Id="rId1" Type="http://schemas.openxmlformats.org/officeDocument/2006/relationships/slideLayout" Target="../slideLayouts/slideLayout2.xml"/><Relationship Id="rId6" Type="http://schemas.openxmlformats.org/officeDocument/2006/relationships/image" Target="../media/image118.png"/><Relationship Id="rId5" Type="http://schemas.openxmlformats.org/officeDocument/2006/relationships/image" Target="../media/image117.png"/><Relationship Id="rId4" Type="http://schemas.openxmlformats.org/officeDocument/2006/relationships/image" Target="../media/image116.png"/></Relationships>
</file>

<file path=ppt/slides/_rels/slide42.xml.rels><?xml version="1.0" encoding="UTF-8" standalone="yes"?>
<Relationships xmlns="http://schemas.openxmlformats.org/package/2006/relationships"><Relationship Id="rId3" Type="http://schemas.openxmlformats.org/officeDocument/2006/relationships/image" Target="../media/image115.png"/><Relationship Id="rId7" Type="http://schemas.openxmlformats.org/officeDocument/2006/relationships/image" Target="../media/image123.png"/><Relationship Id="rId2" Type="http://schemas.openxmlformats.org/officeDocument/2006/relationships/image" Target="../media/image1140.png"/><Relationship Id="rId1" Type="http://schemas.openxmlformats.org/officeDocument/2006/relationships/slideLayout" Target="../slideLayouts/slideLayout2.xml"/><Relationship Id="rId6" Type="http://schemas.openxmlformats.org/officeDocument/2006/relationships/image" Target="../media/image122.png"/><Relationship Id="rId5" Type="http://schemas.openxmlformats.org/officeDocument/2006/relationships/image" Target="../media/image121.png"/><Relationship Id="rId4" Type="http://schemas.openxmlformats.org/officeDocument/2006/relationships/image" Target="../media/image120.png"/></Relationships>
</file>

<file path=ppt/slides/_rels/slide43.xml.rels><?xml version="1.0" encoding="UTF-8" standalone="yes"?>
<Relationships xmlns="http://schemas.openxmlformats.org/package/2006/relationships"><Relationship Id="rId13" Type="http://schemas.openxmlformats.org/officeDocument/2006/relationships/image" Target="../media/image126.png"/><Relationship Id="rId12" Type="http://schemas.openxmlformats.org/officeDocument/2006/relationships/image" Target="../media/image158.png"/><Relationship Id="rId2" Type="http://schemas.openxmlformats.org/officeDocument/2006/relationships/image" Target="../media/image147.png"/><Relationship Id="rId1" Type="http://schemas.openxmlformats.org/officeDocument/2006/relationships/slideLayout" Target="../slideLayouts/slideLayout2.xml"/><Relationship Id="rId11" Type="http://schemas.openxmlformats.org/officeDocument/2006/relationships/image" Target="../media/image125.png"/><Relationship Id="rId10" Type="http://schemas.openxmlformats.org/officeDocument/2006/relationships/image" Target="../media/image124.png"/><Relationship Id="rId9" Type="http://schemas.openxmlformats.org/officeDocument/2006/relationships/image" Target="../media/image157.png"/></Relationships>
</file>

<file path=ppt/slides/_rels/slide44.xml.rels><?xml version="1.0" encoding="UTF-8" standalone="yes"?>
<Relationships xmlns="http://schemas.openxmlformats.org/package/2006/relationships"><Relationship Id="rId8" Type="http://schemas.openxmlformats.org/officeDocument/2006/relationships/image" Target="../media/image132.png"/><Relationship Id="rId3" Type="http://schemas.openxmlformats.org/officeDocument/2006/relationships/image" Target="../media/image162.png"/><Relationship Id="rId7" Type="http://schemas.openxmlformats.org/officeDocument/2006/relationships/image" Target="../media/image131.png"/><Relationship Id="rId2" Type="http://schemas.openxmlformats.org/officeDocument/2006/relationships/image" Target="../media/image127.png"/><Relationship Id="rId1" Type="http://schemas.openxmlformats.org/officeDocument/2006/relationships/slideLayout" Target="../slideLayouts/slideLayout2.xml"/><Relationship Id="rId6" Type="http://schemas.openxmlformats.org/officeDocument/2006/relationships/image" Target="../media/image130.png"/><Relationship Id="rId5" Type="http://schemas.openxmlformats.org/officeDocument/2006/relationships/image" Target="../media/image129.png"/><Relationship Id="rId4" Type="http://schemas.openxmlformats.org/officeDocument/2006/relationships/image" Target="../media/image128.png"/><Relationship Id="rId9" Type="http://schemas.openxmlformats.org/officeDocument/2006/relationships/image" Target="../media/image133.png"/></Relationships>
</file>

<file path=ppt/slides/_rels/slide45.xml.rels><?xml version="1.0" encoding="UTF-8" standalone="yes"?>
<Relationships xmlns="http://schemas.openxmlformats.org/package/2006/relationships"><Relationship Id="rId8" Type="http://schemas.openxmlformats.org/officeDocument/2006/relationships/image" Target="../media/image140.png"/><Relationship Id="rId13" Type="http://schemas.openxmlformats.org/officeDocument/2006/relationships/image" Target="../media/image145.png"/><Relationship Id="rId18" Type="http://schemas.openxmlformats.org/officeDocument/2006/relationships/image" Target="../media/image151.png"/><Relationship Id="rId3" Type="http://schemas.openxmlformats.org/officeDocument/2006/relationships/image" Target="../media/image135.png"/><Relationship Id="rId21" Type="http://schemas.openxmlformats.org/officeDocument/2006/relationships/image" Target="../media/image154.png"/><Relationship Id="rId7" Type="http://schemas.openxmlformats.org/officeDocument/2006/relationships/image" Target="../media/image139.png"/><Relationship Id="rId12" Type="http://schemas.openxmlformats.org/officeDocument/2006/relationships/image" Target="../media/image144.png"/><Relationship Id="rId17" Type="http://schemas.openxmlformats.org/officeDocument/2006/relationships/image" Target="../media/image150.png"/><Relationship Id="rId2" Type="http://schemas.openxmlformats.org/officeDocument/2006/relationships/image" Target="../media/image134.png"/><Relationship Id="rId16" Type="http://schemas.openxmlformats.org/officeDocument/2006/relationships/image" Target="../media/image149.png"/><Relationship Id="rId20" Type="http://schemas.openxmlformats.org/officeDocument/2006/relationships/image" Target="../media/image153.png"/><Relationship Id="rId1" Type="http://schemas.openxmlformats.org/officeDocument/2006/relationships/slideLayout" Target="../slideLayouts/slideLayout2.xml"/><Relationship Id="rId6" Type="http://schemas.openxmlformats.org/officeDocument/2006/relationships/image" Target="../media/image138.png"/><Relationship Id="rId11" Type="http://schemas.openxmlformats.org/officeDocument/2006/relationships/image" Target="../media/image143.png"/><Relationship Id="rId5" Type="http://schemas.openxmlformats.org/officeDocument/2006/relationships/image" Target="../media/image137.png"/><Relationship Id="rId15" Type="http://schemas.openxmlformats.org/officeDocument/2006/relationships/image" Target="../media/image148.png"/><Relationship Id="rId10" Type="http://schemas.openxmlformats.org/officeDocument/2006/relationships/image" Target="../media/image142.png"/><Relationship Id="rId19" Type="http://schemas.openxmlformats.org/officeDocument/2006/relationships/image" Target="../media/image152.png"/><Relationship Id="rId4" Type="http://schemas.openxmlformats.org/officeDocument/2006/relationships/image" Target="../media/image136.png"/><Relationship Id="rId9" Type="http://schemas.openxmlformats.org/officeDocument/2006/relationships/image" Target="../media/image141.png"/><Relationship Id="rId14" Type="http://schemas.openxmlformats.org/officeDocument/2006/relationships/image" Target="../media/image146.png"/></Relationships>
</file>

<file path=ppt/slides/_rels/slide46.xml.rels><?xml version="1.0" encoding="UTF-8" standalone="yes"?>
<Relationships xmlns="http://schemas.openxmlformats.org/package/2006/relationships"><Relationship Id="rId3" Type="http://schemas.openxmlformats.org/officeDocument/2006/relationships/image" Target="../media/image156.png"/><Relationship Id="rId2" Type="http://schemas.openxmlformats.org/officeDocument/2006/relationships/image" Target="../media/image155.png"/><Relationship Id="rId1" Type="http://schemas.openxmlformats.org/officeDocument/2006/relationships/slideLayout" Target="../slideLayouts/slideLayout2.xml"/><Relationship Id="rId6" Type="http://schemas.openxmlformats.org/officeDocument/2006/relationships/image" Target="../media/image161.png"/><Relationship Id="rId5" Type="http://schemas.openxmlformats.org/officeDocument/2006/relationships/image" Target="../media/image160.png"/><Relationship Id="rId4" Type="http://schemas.openxmlformats.org/officeDocument/2006/relationships/image" Target="../media/image159.png"/></Relationships>
</file>

<file path=ppt/slides/_rels/slide47.xml.rels><?xml version="1.0" encoding="UTF-8" standalone="yes"?>
<Relationships xmlns="http://schemas.openxmlformats.org/package/2006/relationships"><Relationship Id="rId3" Type="http://schemas.openxmlformats.org/officeDocument/2006/relationships/image" Target="../media/image156.png"/><Relationship Id="rId2" Type="http://schemas.openxmlformats.org/officeDocument/2006/relationships/image" Target="../media/image155.png"/><Relationship Id="rId1" Type="http://schemas.openxmlformats.org/officeDocument/2006/relationships/slideLayout" Target="../slideLayouts/slideLayout2.xml"/><Relationship Id="rId6" Type="http://schemas.openxmlformats.org/officeDocument/2006/relationships/image" Target="../media/image165.png"/><Relationship Id="rId5" Type="http://schemas.openxmlformats.org/officeDocument/2006/relationships/image" Target="../media/image164.png"/><Relationship Id="rId4" Type="http://schemas.openxmlformats.org/officeDocument/2006/relationships/image" Target="../media/image16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7837444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contenido 1">
            <a:extLst>
              <a:ext uri="{FF2B5EF4-FFF2-40B4-BE49-F238E27FC236}">
                <a16:creationId xmlns:a16="http://schemas.microsoft.com/office/drawing/2014/main" id="{F594875C-972C-4126-8AF5-EF574E572494}"/>
              </a:ext>
            </a:extLst>
          </p:cNvPr>
          <p:cNvSpPr>
            <a:spLocks noGrp="1"/>
          </p:cNvSpPr>
          <p:nvPr>
            <p:ph idx="1"/>
          </p:nvPr>
        </p:nvSpPr>
        <p:spPr>
          <a:xfrm>
            <a:off x="838200" y="1781908"/>
            <a:ext cx="10515600" cy="4671901"/>
          </a:xfrm>
        </p:spPr>
        <p:txBody>
          <a:bodyPr>
            <a:noAutofit/>
          </a:bodyPr>
          <a:lstStyle/>
          <a:p>
            <a:pPr>
              <a:lnSpc>
                <a:spcPct val="100000"/>
              </a:lnSpc>
            </a:pPr>
            <a:r>
              <a:rPr lang="es-CO" sz="1800" b="1" dirty="0">
                <a:solidFill>
                  <a:schemeClr val="accent1"/>
                </a:solidFill>
              </a:rPr>
              <a:t>2. Propiedades de la desigualdad e inecuación </a:t>
            </a:r>
            <a:r>
              <a:rPr lang="es-CO" sz="1800" dirty="0"/>
              <a:t>(Ejemplos)</a:t>
            </a:r>
            <a:endParaRPr lang="es-ES" sz="1800" dirty="0"/>
          </a:p>
          <a:p>
            <a:r>
              <a:rPr lang="es-ES" sz="1800" dirty="0">
                <a:solidFill>
                  <a:srgbClr val="FF0000"/>
                </a:solidFill>
              </a:rPr>
              <a:t>Teoría:  Presentación de la propiedades de las desigualdades. Cada propiedad va acompañada de una serie de ejemplos.</a:t>
            </a:r>
          </a:p>
          <a:p>
            <a:r>
              <a:rPr lang="es-ES" sz="1800" dirty="0">
                <a:solidFill>
                  <a:srgbClr val="FF0000"/>
                </a:solidFill>
              </a:rPr>
              <a:t>Actividad Interactiva: Ninguna.</a:t>
            </a:r>
          </a:p>
          <a:p>
            <a:endParaRPr lang="es-ES" sz="1800" dirty="0">
              <a:solidFill>
                <a:srgbClr val="FF0000"/>
              </a:solidFill>
            </a:endParaRPr>
          </a:p>
          <a:p>
            <a:pPr>
              <a:lnSpc>
                <a:spcPct val="100000"/>
              </a:lnSpc>
            </a:pPr>
            <a:r>
              <a:rPr lang="es-ES" sz="1800" b="1" dirty="0">
                <a:solidFill>
                  <a:schemeClr val="accent1"/>
                </a:solidFill>
              </a:rPr>
              <a:t>3. </a:t>
            </a:r>
            <a:r>
              <a:rPr lang="es-CO" sz="1800" b="1" dirty="0">
                <a:solidFill>
                  <a:schemeClr val="accent1"/>
                </a:solidFill>
              </a:rPr>
              <a:t>Procedimiento para resolver una inecuación lineal </a:t>
            </a:r>
            <a:r>
              <a:rPr lang="es-CO" sz="1800" dirty="0"/>
              <a:t>(Ejemplos)</a:t>
            </a:r>
            <a:endParaRPr lang="es-ES" sz="1800" dirty="0"/>
          </a:p>
          <a:p>
            <a:pPr>
              <a:lnSpc>
                <a:spcPct val="100000"/>
              </a:lnSpc>
            </a:pPr>
            <a:r>
              <a:rPr lang="es-ES" sz="1800" dirty="0">
                <a:solidFill>
                  <a:srgbClr val="FF0000"/>
                </a:solidFill>
              </a:rPr>
              <a:t>Teoría: Se presenta el procedimiento apropiado para la solución de inecuaciones lineales. </a:t>
            </a:r>
          </a:p>
          <a:p>
            <a:pPr>
              <a:lnSpc>
                <a:spcPct val="100000"/>
              </a:lnSpc>
            </a:pPr>
            <a:r>
              <a:rPr lang="es-ES" sz="1800" dirty="0">
                <a:solidFill>
                  <a:srgbClr val="FF0000"/>
                </a:solidFill>
              </a:rPr>
              <a:t>Actividad Interactiva: Identificar, seleccionar  y arrastrar las soluciones de las inecuaciones.</a:t>
            </a:r>
            <a:endParaRPr lang="es-ES" sz="1800" dirty="0"/>
          </a:p>
          <a:p>
            <a:pPr>
              <a:lnSpc>
                <a:spcPct val="100000"/>
              </a:lnSpc>
            </a:pPr>
            <a:endParaRPr lang="es-ES" sz="1800" b="1" dirty="0">
              <a:solidFill>
                <a:schemeClr val="accent1"/>
              </a:solidFill>
            </a:endParaRPr>
          </a:p>
          <a:p>
            <a:endParaRPr lang="es-ES" sz="1800" dirty="0">
              <a:latin typeface="+mn-lt"/>
            </a:endParaRPr>
          </a:p>
          <a:p>
            <a:pPr lvl="0">
              <a:lnSpc>
                <a:spcPct val="100000"/>
              </a:lnSpc>
            </a:pPr>
            <a:endParaRPr lang="es-ES" sz="1800" b="1" dirty="0">
              <a:solidFill>
                <a:schemeClr val="accent1"/>
              </a:solidFill>
              <a:latin typeface="+mn-lt"/>
            </a:endParaRPr>
          </a:p>
        </p:txBody>
      </p:sp>
    </p:spTree>
    <p:extLst>
      <p:ext uri="{BB962C8B-B14F-4D97-AF65-F5344CB8AC3E}">
        <p14:creationId xmlns:p14="http://schemas.microsoft.com/office/powerpoint/2010/main" val="11267096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contenido 1">
            <a:extLst>
              <a:ext uri="{FF2B5EF4-FFF2-40B4-BE49-F238E27FC236}">
                <a16:creationId xmlns:a16="http://schemas.microsoft.com/office/drawing/2014/main" id="{F594875C-972C-4126-8AF5-EF574E572494}"/>
              </a:ext>
            </a:extLst>
          </p:cNvPr>
          <p:cNvSpPr>
            <a:spLocks noGrp="1"/>
          </p:cNvSpPr>
          <p:nvPr>
            <p:ph idx="1"/>
          </p:nvPr>
        </p:nvSpPr>
        <p:spPr>
          <a:xfrm>
            <a:off x="838200" y="1781908"/>
            <a:ext cx="10515600" cy="4671901"/>
          </a:xfrm>
        </p:spPr>
        <p:txBody>
          <a:bodyPr>
            <a:noAutofit/>
          </a:bodyPr>
          <a:lstStyle/>
          <a:p>
            <a:pPr>
              <a:lnSpc>
                <a:spcPct val="100000"/>
              </a:lnSpc>
            </a:pPr>
            <a:r>
              <a:rPr lang="es-CO" sz="1500" b="1" dirty="0">
                <a:solidFill>
                  <a:srgbClr val="FF0000"/>
                </a:solidFill>
              </a:rPr>
              <a:t>Inecuaciones cuadráticas</a:t>
            </a:r>
          </a:p>
          <a:p>
            <a:pPr marL="228600" lvl="0" indent="-228600">
              <a:lnSpc>
                <a:spcPct val="100000"/>
              </a:lnSpc>
              <a:buAutoNum type="arabicPeriod"/>
            </a:pPr>
            <a:r>
              <a:rPr lang="es-CO" sz="1500" b="1" dirty="0">
                <a:solidFill>
                  <a:schemeClr val="accent1"/>
                </a:solidFill>
              </a:rPr>
              <a:t>Conceptos</a:t>
            </a:r>
            <a:endParaRPr lang="es-ES" sz="1500" b="1" dirty="0">
              <a:solidFill>
                <a:schemeClr val="accent1"/>
              </a:solidFill>
            </a:endParaRPr>
          </a:p>
          <a:p>
            <a:pPr lvl="0">
              <a:lnSpc>
                <a:spcPct val="100000"/>
              </a:lnSpc>
            </a:pPr>
            <a:r>
              <a:rPr lang="es-ES" sz="1500" dirty="0"/>
              <a:t>1.1 </a:t>
            </a:r>
            <a:r>
              <a:rPr lang="es-CO" sz="1500" dirty="0"/>
              <a:t>Inecuaciones cuadráticas</a:t>
            </a:r>
            <a:endParaRPr lang="es-ES" sz="1500" dirty="0"/>
          </a:p>
          <a:p>
            <a:pPr lvl="0">
              <a:lnSpc>
                <a:spcPct val="100000"/>
              </a:lnSpc>
            </a:pPr>
            <a:r>
              <a:rPr lang="es-CO" sz="1500" b="1" dirty="0">
                <a:solidFill>
                  <a:schemeClr val="accent1"/>
                </a:solidFill>
              </a:rPr>
              <a:t>2. Solución de inecuaciones cuadrática</a:t>
            </a:r>
          </a:p>
          <a:p>
            <a:pPr lvl="0">
              <a:lnSpc>
                <a:spcPct val="100000"/>
              </a:lnSpc>
            </a:pPr>
            <a:r>
              <a:rPr lang="es-CO" sz="1500" b="1" dirty="0">
                <a:solidFill>
                  <a:schemeClr val="accent1"/>
                </a:solidFill>
              </a:rPr>
              <a:t>3. Procedimiento para resolver una inecuación cuadrática (Ejemplos)</a:t>
            </a:r>
          </a:p>
          <a:p>
            <a:pPr lvl="0">
              <a:lnSpc>
                <a:spcPct val="100000"/>
              </a:lnSpc>
            </a:pPr>
            <a:r>
              <a:rPr lang="es-CO" sz="1500" b="1" dirty="0">
                <a:solidFill>
                  <a:schemeClr val="accent1"/>
                </a:solidFill>
              </a:rPr>
              <a:t>4. Actividad y retroalimentación</a:t>
            </a:r>
          </a:p>
          <a:p>
            <a:r>
              <a:rPr lang="es-ES" sz="1500" dirty="0">
                <a:solidFill>
                  <a:srgbClr val="FF0000"/>
                </a:solidFill>
              </a:rPr>
              <a:t>Teoría:  Definiciones y conceptos referentes a la inecuación cuadrática. </a:t>
            </a:r>
          </a:p>
          <a:p>
            <a:r>
              <a:rPr lang="es-ES" sz="1500" dirty="0">
                <a:solidFill>
                  <a:srgbClr val="FF0000"/>
                </a:solidFill>
              </a:rPr>
              <a:t>Actividad Interactiva: Identificar y seleccionar las soluciones de inecuaciones cuadráticas.</a:t>
            </a:r>
            <a:endParaRPr lang="es-ES" sz="1500" dirty="0"/>
          </a:p>
          <a:p>
            <a:pPr lvl="0">
              <a:lnSpc>
                <a:spcPct val="100000"/>
              </a:lnSpc>
            </a:pPr>
            <a:r>
              <a:rPr lang="es-CO" sz="1500" b="1" dirty="0">
                <a:solidFill>
                  <a:schemeClr val="accent1"/>
                </a:solidFill>
              </a:rPr>
              <a:t>5. Inecuaciones bicuadradas</a:t>
            </a:r>
          </a:p>
          <a:p>
            <a:pPr lvl="0">
              <a:lnSpc>
                <a:spcPct val="100000"/>
              </a:lnSpc>
            </a:pPr>
            <a:r>
              <a:rPr lang="es-CO" sz="1500" b="1" dirty="0">
                <a:solidFill>
                  <a:schemeClr val="accent1"/>
                </a:solidFill>
              </a:rPr>
              <a:t>6. Actividad y retroalimentación</a:t>
            </a:r>
          </a:p>
          <a:p>
            <a:r>
              <a:rPr lang="es-ES" sz="1500" dirty="0">
                <a:solidFill>
                  <a:srgbClr val="FF0000"/>
                </a:solidFill>
              </a:rPr>
              <a:t>Teoría:  Definiciones y conceptos referentes a la inecuación bicuadrada. </a:t>
            </a:r>
          </a:p>
          <a:p>
            <a:r>
              <a:rPr lang="es-ES" sz="1500" dirty="0">
                <a:solidFill>
                  <a:srgbClr val="FF0000"/>
                </a:solidFill>
              </a:rPr>
              <a:t>Actividad Interactiva: Identificar y seleccionar las soluciones de inecuaciones cuadráticas.</a:t>
            </a:r>
            <a:endParaRPr lang="es-CO" sz="1500" dirty="0"/>
          </a:p>
          <a:p>
            <a:pPr lvl="0">
              <a:lnSpc>
                <a:spcPct val="100000"/>
              </a:lnSpc>
            </a:pPr>
            <a:endParaRPr lang="es-ES" sz="1500" dirty="0"/>
          </a:p>
          <a:p>
            <a:endParaRPr lang="es-ES" sz="1500" dirty="0">
              <a:solidFill>
                <a:srgbClr val="FF0000"/>
              </a:solidFill>
            </a:endParaRPr>
          </a:p>
          <a:p>
            <a:pPr>
              <a:lnSpc>
                <a:spcPct val="100000"/>
              </a:lnSpc>
            </a:pPr>
            <a:endParaRPr lang="es-ES" sz="1500" b="1" dirty="0">
              <a:solidFill>
                <a:schemeClr val="accent1"/>
              </a:solidFill>
            </a:endParaRPr>
          </a:p>
          <a:p>
            <a:endParaRPr lang="es-ES" sz="1500" dirty="0">
              <a:latin typeface="+mn-lt"/>
            </a:endParaRPr>
          </a:p>
          <a:p>
            <a:pPr lvl="0">
              <a:lnSpc>
                <a:spcPct val="100000"/>
              </a:lnSpc>
            </a:pPr>
            <a:endParaRPr lang="es-ES" sz="1500" b="1" dirty="0">
              <a:solidFill>
                <a:schemeClr val="accent1"/>
              </a:solidFill>
              <a:latin typeface="+mn-lt"/>
            </a:endParaRPr>
          </a:p>
        </p:txBody>
      </p:sp>
    </p:spTree>
    <p:extLst>
      <p:ext uri="{BB962C8B-B14F-4D97-AF65-F5344CB8AC3E}">
        <p14:creationId xmlns:p14="http://schemas.microsoft.com/office/powerpoint/2010/main" val="36230970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163054" y="2351461"/>
            <a:ext cx="9531462" cy="2246769"/>
          </a:xfrm>
          <a:prstGeom prst="rect">
            <a:avLst/>
          </a:prstGeom>
        </p:spPr>
        <p:txBody>
          <a:bodyPr wrap="square">
            <a:spAutoFit/>
          </a:bodyPr>
          <a:lstStyle/>
          <a:p>
            <a:pPr marL="342900" indent="-342900">
              <a:buFont typeface="+mj-lt"/>
              <a:buAutoNum type="arabicPeriod"/>
            </a:pPr>
            <a:r>
              <a:rPr lang="es-CO" sz="2000" dirty="0"/>
              <a:t>Clarificar conceptos asociados a las inecuaciones lineales de una variable. </a:t>
            </a:r>
          </a:p>
          <a:p>
            <a:pPr marL="342900" indent="-342900">
              <a:buFont typeface="+mj-lt"/>
              <a:buAutoNum type="arabicPeriod"/>
            </a:pPr>
            <a:r>
              <a:rPr lang="es-CO" sz="2000" dirty="0"/>
              <a:t>Implementar las propiedades de la desigualdad e inecuación.</a:t>
            </a:r>
          </a:p>
          <a:p>
            <a:pPr marL="342900" indent="-342900">
              <a:buFont typeface="+mj-lt"/>
              <a:buAutoNum type="arabicPeriod"/>
            </a:pPr>
            <a:r>
              <a:rPr lang="es-CO" sz="2000" dirty="0"/>
              <a:t>Resolver inecuaciones lineales teniendo las propiedades y el procedimiento apropiado. </a:t>
            </a:r>
          </a:p>
          <a:p>
            <a:pPr marL="342900" indent="-342900">
              <a:buFont typeface="+mj-lt"/>
              <a:buAutoNum type="arabicPeriod"/>
            </a:pPr>
            <a:r>
              <a:rPr lang="es-CO" sz="2000" dirty="0"/>
              <a:t>Clarificar conceptos asociados a las inecuaciones cuadráticas de una variable.  </a:t>
            </a:r>
          </a:p>
          <a:p>
            <a:pPr marL="342900" indent="-342900">
              <a:buFont typeface="+mj-lt"/>
              <a:buAutoNum type="arabicPeriod"/>
            </a:pPr>
            <a:r>
              <a:rPr lang="es-CO" sz="2000" dirty="0"/>
              <a:t>Resolver inecuaciones cuadráticas e inecuaciones bicuadradas.</a:t>
            </a:r>
          </a:p>
          <a:p>
            <a:endParaRPr lang="es-CO" sz="2000" dirty="0"/>
          </a:p>
          <a:p>
            <a:r>
              <a:rPr lang="es-CO" sz="2000" dirty="0"/>
              <a:t> </a:t>
            </a:r>
          </a:p>
        </p:txBody>
      </p:sp>
    </p:spTree>
    <p:extLst>
      <p:ext uri="{BB962C8B-B14F-4D97-AF65-F5344CB8AC3E}">
        <p14:creationId xmlns:p14="http://schemas.microsoft.com/office/powerpoint/2010/main" val="307660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a16="http://schemas.microsoft.com/office/drawing/2014/main" id="{AFC95AE4-FB49-4E92-BF75-55468956A27E}"/>
              </a:ext>
            </a:extLst>
          </p:cNvPr>
          <p:cNvSpPr>
            <a:spLocks noGrp="1"/>
          </p:cNvSpPr>
          <p:nvPr>
            <p:ph idx="1"/>
          </p:nvPr>
        </p:nvSpPr>
        <p:spPr/>
        <p:txBody>
          <a:bodyPr>
            <a:normAutofit/>
          </a:bodyPr>
          <a:lstStyle/>
          <a:p>
            <a:r>
              <a:rPr lang="es-CO" sz="2000" dirty="0">
                <a:solidFill>
                  <a:schemeClr val="accent1"/>
                </a:solidFill>
              </a:rPr>
              <a:t>Además de las actividades interactivas incluidas dentro del OVA, se hará un cuestionario de evaluación en Moodle.</a:t>
            </a:r>
          </a:p>
        </p:txBody>
      </p:sp>
    </p:spTree>
    <p:extLst>
      <p:ext uri="{BB962C8B-B14F-4D97-AF65-F5344CB8AC3E}">
        <p14:creationId xmlns:p14="http://schemas.microsoft.com/office/powerpoint/2010/main" val="24893443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a:extLst>
              <a:ext uri="{FF2B5EF4-FFF2-40B4-BE49-F238E27FC236}">
                <a16:creationId xmlns:a16="http://schemas.microsoft.com/office/drawing/2014/main" id="{6550398A-E25A-4ED8-9A6A-483F13CB7DB4}"/>
              </a:ext>
            </a:extLst>
          </p:cNvPr>
          <p:cNvSpPr>
            <a:spLocks noGrp="1"/>
          </p:cNvSpPr>
          <p:nvPr>
            <p:ph idx="1"/>
          </p:nvPr>
        </p:nvSpPr>
        <p:spPr/>
        <p:txBody>
          <a:bodyPr/>
          <a:lstStyle/>
          <a:p>
            <a:pPr marL="171450" lvl="0" indent="-171450" algn="l">
              <a:lnSpc>
                <a:spcPct val="150000"/>
              </a:lnSpc>
              <a:buFont typeface="Arial" panose="020B0604020202020204" pitchFamily="34" charset="0"/>
              <a:buChar char="•"/>
            </a:pPr>
            <a:r>
              <a:rPr lang="es-ES" sz="1600" dirty="0"/>
              <a:t>Adriana Engler A., Müller D., </a:t>
            </a:r>
            <a:r>
              <a:rPr lang="es-ES" sz="1600" dirty="0" err="1"/>
              <a:t>Hecklein</a:t>
            </a:r>
            <a:r>
              <a:rPr lang="es-ES" sz="1600" dirty="0"/>
              <a:t> M. </a:t>
            </a:r>
            <a:r>
              <a:rPr lang="es-ES" sz="1600" i="1" dirty="0"/>
              <a:t>Números reales y la recta real</a:t>
            </a:r>
            <a:r>
              <a:rPr lang="es-ES" sz="1600" dirty="0"/>
              <a:t>. Obtenido de: </a:t>
            </a:r>
            <a:r>
              <a:rPr lang="es-ES" sz="1600" u="sng" dirty="0">
                <a:hlinkClick r:id="rId2"/>
              </a:rPr>
              <a:t>https://www.fca.unl.edu.ar/Limite/1.0%20N%FAmeros%20reales%20y%20la%20recta%20real.htm</a:t>
            </a:r>
            <a:endParaRPr lang="es-ES" sz="1600" dirty="0"/>
          </a:p>
          <a:p>
            <a:pPr marL="171450" lvl="0" indent="-171450" algn="l">
              <a:lnSpc>
                <a:spcPct val="150000"/>
              </a:lnSpc>
              <a:buFont typeface="Arial" panose="020B0604020202020204" pitchFamily="34" charset="0"/>
              <a:buChar char="•"/>
            </a:pPr>
            <a:r>
              <a:rPr lang="es-ES" sz="1600" dirty="0"/>
              <a:t>Maroto Vargas, A. (2013). </a:t>
            </a:r>
            <a:r>
              <a:rPr lang="es-ES" sz="1600" i="1" dirty="0"/>
              <a:t>Propuesta para la enseñanza y aprendizaje de las inecuaciones lineales</a:t>
            </a:r>
            <a:r>
              <a:rPr lang="es-ES" sz="1600" dirty="0"/>
              <a:t>. Revista Educación, 37 (2), 1-16.</a:t>
            </a:r>
          </a:p>
          <a:p>
            <a:pPr marL="171450" lvl="0" indent="-171450" algn="l">
              <a:lnSpc>
                <a:spcPct val="150000"/>
              </a:lnSpc>
              <a:buFont typeface="Arial" panose="020B0604020202020204" pitchFamily="34" charset="0"/>
              <a:buChar char="•"/>
            </a:pPr>
            <a:r>
              <a:rPr lang="es-CO" sz="1600" dirty="0"/>
              <a:t>Rodríguez J. B. </a:t>
            </a:r>
            <a:r>
              <a:rPr lang="es-CO" sz="1600" i="1" dirty="0"/>
              <a:t>Desigualdades</a:t>
            </a:r>
            <a:r>
              <a:rPr lang="es-CO" sz="1600" dirty="0"/>
              <a:t>. </a:t>
            </a:r>
            <a:r>
              <a:rPr lang="es-ES" sz="1600" dirty="0"/>
              <a:t>Obtenido de: </a:t>
            </a:r>
            <a:r>
              <a:rPr lang="es-ES" sz="1600" u="sng" dirty="0">
                <a:hlinkClick r:id="rId3"/>
              </a:rPr>
              <a:t>http://www.juanbragado.es/ficheros/ESO/Apuntes%20cuarto%20ESO/Repaso/Inecuaciones.pdf</a:t>
            </a:r>
            <a:endParaRPr lang="es-ES" sz="1600" dirty="0"/>
          </a:p>
          <a:p>
            <a:pPr marL="171450" lvl="0" indent="-171450" algn="l">
              <a:lnSpc>
                <a:spcPct val="150000"/>
              </a:lnSpc>
              <a:buFont typeface="Arial" panose="020B0604020202020204" pitchFamily="34" charset="0"/>
              <a:buChar char="•"/>
            </a:pPr>
            <a:r>
              <a:rPr lang="en-US" sz="1600" dirty="0"/>
              <a:t>Stewart, James, Lothar, Redlin, &amp; Saleem, Watson.  </a:t>
            </a:r>
            <a:r>
              <a:rPr lang="es-ES" sz="1600" dirty="0"/>
              <a:t>(2012). </a:t>
            </a:r>
            <a:r>
              <a:rPr lang="es-ES" sz="1600" i="1" dirty="0"/>
              <a:t>Precálculo. Matemáticas para el cálculo</a:t>
            </a:r>
            <a:r>
              <a:rPr lang="es-ES" sz="1600" dirty="0"/>
              <a:t>.  Sexta Edición.   Editorial Cengage </a:t>
            </a:r>
            <a:r>
              <a:rPr lang="es-ES" sz="1600" dirty="0" err="1"/>
              <a:t>Learning</a:t>
            </a:r>
            <a:endParaRPr lang="es-ES" sz="1600" dirty="0"/>
          </a:p>
          <a:p>
            <a:pPr marL="171450" lvl="0" indent="-171450" algn="l">
              <a:lnSpc>
                <a:spcPct val="150000"/>
              </a:lnSpc>
              <a:buFont typeface="Arial" panose="020B0604020202020204" pitchFamily="34" charset="0"/>
              <a:buChar char="•"/>
            </a:pPr>
            <a:r>
              <a:rPr lang="es-ES" sz="1600" dirty="0" err="1"/>
              <a:t>Swokowski</a:t>
            </a:r>
            <a:r>
              <a:rPr lang="es-ES" sz="1600" dirty="0"/>
              <a:t>  E. y Cole J., </a:t>
            </a:r>
            <a:r>
              <a:rPr lang="es-ES" sz="1600" i="1" dirty="0"/>
              <a:t>Álgebra y trigonometría</a:t>
            </a:r>
            <a:r>
              <a:rPr lang="es-ES" sz="1600" dirty="0"/>
              <a:t>. Novena edición. International Thomson editores, 1997.</a:t>
            </a:r>
          </a:p>
          <a:p>
            <a:endParaRPr lang="es-ES" dirty="0"/>
          </a:p>
        </p:txBody>
      </p:sp>
    </p:spTree>
    <p:extLst>
      <p:ext uri="{BB962C8B-B14F-4D97-AF65-F5344CB8AC3E}">
        <p14:creationId xmlns:p14="http://schemas.microsoft.com/office/powerpoint/2010/main" val="33326021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2235200"/>
            <a:ext cx="9144000" cy="2387600"/>
          </a:xfrm>
        </p:spPr>
        <p:txBody>
          <a:bodyPr>
            <a:normAutofit fontScale="90000"/>
          </a:bodyPr>
          <a:lstStyle/>
          <a:p>
            <a:r>
              <a:rPr lang="es-CO" b="1" dirty="0">
                <a:solidFill>
                  <a:srgbClr val="FF0000"/>
                </a:solidFill>
              </a:rPr>
              <a:t>Desigualdades e </a:t>
            </a:r>
            <a:br>
              <a:rPr lang="es-CO" b="1" dirty="0">
                <a:solidFill>
                  <a:srgbClr val="FF0000"/>
                </a:solidFill>
              </a:rPr>
            </a:br>
            <a:r>
              <a:rPr lang="es-CO" b="1" dirty="0">
                <a:solidFill>
                  <a:srgbClr val="FF0000"/>
                </a:solidFill>
              </a:rPr>
              <a:t>inecuaciones lineales</a:t>
            </a:r>
            <a:br>
              <a:rPr lang="es-ES" b="1" dirty="0">
                <a:solidFill>
                  <a:srgbClr val="FF0000"/>
                </a:solidFill>
              </a:rPr>
            </a:br>
            <a:endParaRPr lang="es-CO" dirty="0"/>
          </a:p>
        </p:txBody>
      </p:sp>
    </p:spTree>
    <p:extLst>
      <p:ext uri="{BB962C8B-B14F-4D97-AF65-F5344CB8AC3E}">
        <p14:creationId xmlns:p14="http://schemas.microsoft.com/office/powerpoint/2010/main" val="21928923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12720" y="-79196"/>
            <a:ext cx="10515600" cy="1325563"/>
          </a:xfrm>
        </p:spPr>
        <p:txBody>
          <a:bodyPr/>
          <a:lstStyle/>
          <a:p>
            <a:r>
              <a:rPr lang="es-CO" b="1" dirty="0">
                <a:solidFill>
                  <a:schemeClr val="accent1"/>
                </a:solidFill>
              </a:rPr>
              <a:t>Conceptos</a:t>
            </a:r>
            <a:endParaRPr lang="es-CO" dirty="0"/>
          </a:p>
        </p:txBody>
      </p:sp>
      <p:sp>
        <p:nvSpPr>
          <p:cNvPr id="3" name="Marcador de contenido 2"/>
          <p:cNvSpPr>
            <a:spLocks noGrp="1"/>
          </p:cNvSpPr>
          <p:nvPr>
            <p:ph idx="1"/>
          </p:nvPr>
        </p:nvSpPr>
        <p:spPr>
          <a:xfrm>
            <a:off x="653075" y="923639"/>
            <a:ext cx="10515600" cy="1219805"/>
          </a:xfrm>
        </p:spPr>
        <p:txBody>
          <a:bodyPr>
            <a:normAutofit/>
          </a:bodyPr>
          <a:lstStyle/>
          <a:p>
            <a:pPr marL="0" indent="0">
              <a:buNone/>
            </a:pPr>
            <a:r>
              <a:rPr lang="es-CO" sz="2200" b="1" dirty="0">
                <a:solidFill>
                  <a:srgbClr val="0070C0"/>
                </a:solidFill>
              </a:rPr>
              <a:t>Desigualdad</a:t>
            </a:r>
          </a:p>
          <a:p>
            <a:r>
              <a:rPr lang="es-CO" sz="2200" dirty="0">
                <a:solidFill>
                  <a:srgbClr val="FF0000"/>
                </a:solidFill>
              </a:rPr>
              <a:t>Una desigualdad </a:t>
            </a:r>
            <a:r>
              <a:rPr lang="es-CO" sz="2200" dirty="0"/>
              <a:t> es una expresión matemática que contiene un signo de desigualdad. Los signos de desigualdad son:</a:t>
            </a:r>
          </a:p>
          <a:p>
            <a:endParaRPr lang="es-CO" sz="2200" dirty="0"/>
          </a:p>
          <a:p>
            <a:endParaRPr lang="es-CO" sz="2200" dirty="0"/>
          </a:p>
          <a:p>
            <a:endParaRPr lang="es-CO" sz="2200" dirty="0"/>
          </a:p>
          <a:p>
            <a:endParaRPr lang="es-CO" sz="2200" dirty="0"/>
          </a:p>
          <a:p>
            <a:pPr marL="0" indent="0">
              <a:buNone/>
            </a:pPr>
            <a:endParaRPr lang="es-CO" sz="2200" dirty="0"/>
          </a:p>
          <a:p>
            <a:endParaRPr lang="es-CO" sz="2200" dirty="0"/>
          </a:p>
        </p:txBody>
      </p:sp>
      <mc:AlternateContent xmlns:mc="http://schemas.openxmlformats.org/markup-compatibility/2006" xmlns:a14="http://schemas.microsoft.com/office/drawing/2010/main">
        <mc:Choice Requires="a14">
          <p:graphicFrame>
            <p:nvGraphicFramePr>
              <p:cNvPr id="4" name="Tabla 3">
                <a:extLst>
                  <a:ext uri="{FF2B5EF4-FFF2-40B4-BE49-F238E27FC236}">
                    <a16:creationId xmlns:a16="http://schemas.microsoft.com/office/drawing/2014/main" id="{CF621B0D-A5C1-47E3-A7FC-DCDAB213D50D}"/>
                  </a:ext>
                </a:extLst>
              </p:cNvPr>
              <p:cNvGraphicFramePr>
                <a:graphicFrameLocks noGrp="1"/>
              </p:cNvGraphicFramePr>
              <p:nvPr>
                <p:extLst>
                  <p:ext uri="{D42A27DB-BD31-4B8C-83A1-F6EECF244321}">
                    <p14:modId xmlns:p14="http://schemas.microsoft.com/office/powerpoint/2010/main" val="1116458949"/>
                  </p:ext>
                </p:extLst>
              </p:nvPr>
            </p:nvGraphicFramePr>
            <p:xfrm>
              <a:off x="964501" y="2143444"/>
              <a:ext cx="9675327" cy="2225040"/>
            </p:xfrm>
            <a:graphic>
              <a:graphicData uri="http://schemas.openxmlformats.org/drawingml/2006/table">
                <a:tbl>
                  <a:tblPr firstRow="1" bandRow="1">
                    <a:tableStyleId>{5C22544A-7EE6-4342-B048-85BDC9FD1C3A}</a:tableStyleId>
                  </a:tblPr>
                  <a:tblGrid>
                    <a:gridCol w="1405971">
                      <a:extLst>
                        <a:ext uri="{9D8B030D-6E8A-4147-A177-3AD203B41FA5}">
                          <a16:colId xmlns:a16="http://schemas.microsoft.com/office/drawing/2014/main" val="1874235339"/>
                        </a:ext>
                      </a:extLst>
                    </a:gridCol>
                    <a:gridCol w="2544418">
                      <a:extLst>
                        <a:ext uri="{9D8B030D-6E8A-4147-A177-3AD203B41FA5}">
                          <a16:colId xmlns:a16="http://schemas.microsoft.com/office/drawing/2014/main" val="2376330750"/>
                        </a:ext>
                      </a:extLst>
                    </a:gridCol>
                    <a:gridCol w="3710608">
                      <a:extLst>
                        <a:ext uri="{9D8B030D-6E8A-4147-A177-3AD203B41FA5}">
                          <a16:colId xmlns:a16="http://schemas.microsoft.com/office/drawing/2014/main" val="376547798"/>
                        </a:ext>
                      </a:extLst>
                    </a:gridCol>
                    <a:gridCol w="2014330">
                      <a:extLst>
                        <a:ext uri="{9D8B030D-6E8A-4147-A177-3AD203B41FA5}">
                          <a16:colId xmlns:a16="http://schemas.microsoft.com/office/drawing/2014/main" val="638981125"/>
                        </a:ext>
                      </a:extLst>
                    </a:gridCol>
                  </a:tblGrid>
                  <a:tr h="370840">
                    <a:tc>
                      <a:txBody>
                        <a:bodyPr/>
                        <a:lstStyle/>
                        <a:p>
                          <a:pPr algn="ctr"/>
                          <a:r>
                            <a:rPr lang="es-CO" dirty="0"/>
                            <a:t>Desigualdad </a:t>
                          </a:r>
                          <a:endParaRPr lang="es-ES" dirty="0"/>
                        </a:p>
                      </a:txBody>
                      <a:tcPr/>
                    </a:tc>
                    <a:tc>
                      <a:txBody>
                        <a:bodyPr/>
                        <a:lstStyle/>
                        <a:p>
                          <a:pPr algn="ctr"/>
                          <a:r>
                            <a:rPr lang="es-CO" dirty="0"/>
                            <a:t>Lectura</a:t>
                          </a:r>
                          <a:endParaRPr lang="es-ES" dirty="0"/>
                        </a:p>
                      </a:txBody>
                      <a:tcPr/>
                    </a:tc>
                    <a:tc>
                      <a:txBody>
                        <a:bodyPr/>
                        <a:lstStyle/>
                        <a:p>
                          <a:pPr algn="ctr"/>
                          <a:r>
                            <a:rPr lang="es-CO" dirty="0"/>
                            <a:t>Implica</a:t>
                          </a:r>
                          <a:endParaRPr lang="es-ES" dirty="0"/>
                        </a:p>
                      </a:txBody>
                      <a:tcPr/>
                    </a:tc>
                    <a:tc>
                      <a:txBody>
                        <a:bodyPr/>
                        <a:lstStyle/>
                        <a:p>
                          <a:pPr algn="ctr"/>
                          <a:r>
                            <a:rPr lang="es-CO" dirty="0"/>
                            <a:t>Ejemplo</a:t>
                          </a:r>
                          <a:endParaRPr lang="es-ES" dirty="0"/>
                        </a:p>
                      </a:txBody>
                      <a:tcPr/>
                    </a:tc>
                    <a:extLst>
                      <a:ext uri="{0D108BD9-81ED-4DB2-BD59-A6C34878D82A}">
                        <a16:rowId xmlns:a16="http://schemas.microsoft.com/office/drawing/2014/main" val="1940784572"/>
                      </a:ext>
                    </a:extLst>
                  </a:tr>
                  <a:tr h="370840">
                    <a:tc>
                      <a:txBody>
                        <a:bodyPr/>
                        <a:lstStyle/>
                        <a:p>
                          <a:pPr/>
                          <a14:m>
                            <m:oMathPara xmlns:m="http://schemas.openxmlformats.org/officeDocument/2006/math">
                              <m:oMathParaPr>
                                <m:jc m:val="centerGroup"/>
                              </m:oMathParaPr>
                              <m:oMath xmlns:m="http://schemas.openxmlformats.org/officeDocument/2006/math">
                                <m:r>
                                  <a:rPr lang="es-CO" b="0" i="1" smtClean="0">
                                    <a:latin typeface="Cambria Math" panose="02040503050406030204" pitchFamily="18" charset="0"/>
                                  </a:rPr>
                                  <m:t>𝑥</m:t>
                                </m:r>
                                <m:r>
                                  <a:rPr lang="es-CO" b="0" i="1" smtClean="0">
                                    <a:latin typeface="Cambria Math" panose="02040503050406030204" pitchFamily="18" charset="0"/>
                                    <a:ea typeface="Cambria Math" panose="02040503050406030204" pitchFamily="18" charset="0"/>
                                  </a:rPr>
                                  <m:t>≠</m:t>
                                </m:r>
                                <m:r>
                                  <a:rPr lang="es-CO" b="0" i="1" smtClean="0">
                                    <a:latin typeface="Cambria Math" panose="02040503050406030204" pitchFamily="18" charset="0"/>
                                    <a:ea typeface="Cambria Math" panose="02040503050406030204" pitchFamily="18" charset="0"/>
                                  </a:rPr>
                                  <m:t>𝑦</m:t>
                                </m:r>
                              </m:oMath>
                            </m:oMathPara>
                          </a14:m>
                          <a:endParaRPr lang="es-ES" dirty="0"/>
                        </a:p>
                      </a:txBody>
                      <a:tcPr/>
                    </a:tc>
                    <a:tc>
                      <a:txBody>
                        <a:bodyPr/>
                        <a:lstStyle/>
                        <a:p>
                          <a14:m>
                            <m:oMath xmlns:m="http://schemas.openxmlformats.org/officeDocument/2006/math">
                              <m:r>
                                <a:rPr lang="es-CO" b="0" i="1" smtClean="0">
                                  <a:latin typeface="Cambria Math" panose="02040503050406030204" pitchFamily="18" charset="0"/>
                                </a:rPr>
                                <m:t>𝑥</m:t>
                              </m:r>
                            </m:oMath>
                          </a14:m>
                          <a:r>
                            <a:rPr lang="es-CO" dirty="0"/>
                            <a:t> no es igual a </a:t>
                          </a:r>
                          <a14:m>
                            <m:oMath xmlns:m="http://schemas.openxmlformats.org/officeDocument/2006/math">
                              <m:r>
                                <a:rPr lang="es-CO" i="1" dirty="0" smtClean="0">
                                  <a:latin typeface="Cambria Math" panose="02040503050406030204" pitchFamily="18" charset="0"/>
                                </a:rPr>
                                <m:t>𝑦</m:t>
                              </m:r>
                            </m:oMath>
                          </a14:m>
                          <a:endParaRPr lang="es-E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lang="es-CO" b="0" i="1" smtClean="0">
                                  <a:latin typeface="Cambria Math" panose="02040503050406030204" pitchFamily="18" charset="0"/>
                                </a:rPr>
                                <m:t>𝑥</m:t>
                              </m:r>
                            </m:oMath>
                          </a14:m>
                          <a:r>
                            <a:rPr lang="es-CO" dirty="0"/>
                            <a:t> y  </a:t>
                          </a:r>
                          <a14:m>
                            <m:oMath xmlns:m="http://schemas.openxmlformats.org/officeDocument/2006/math">
                              <m:r>
                                <a:rPr lang="es-CO" i="1" dirty="0" smtClean="0">
                                  <a:latin typeface="Cambria Math" panose="02040503050406030204" pitchFamily="18" charset="0"/>
                                </a:rPr>
                                <m:t>𝑦</m:t>
                              </m:r>
                            </m:oMath>
                          </a14:m>
                          <a:r>
                            <a:rPr lang="es-CO" dirty="0"/>
                            <a:t> son</a:t>
                          </a:r>
                          <a:r>
                            <a:rPr lang="es-CO" baseline="0" dirty="0"/>
                            <a:t> </a:t>
                          </a:r>
                          <a:r>
                            <a:rPr lang="es-CO" dirty="0"/>
                            <a:t>diferentes </a:t>
                          </a:r>
                          <a:endParaRPr lang="es-E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s-CO" b="0" i="0" smtClean="0">
                                    <a:latin typeface="Cambria Math" panose="02040503050406030204" pitchFamily="18" charset="0"/>
                                    <a:ea typeface="Cambria Math" panose="02040503050406030204" pitchFamily="18" charset="0"/>
                                  </a:rPr>
                                  <m:t>−2</m:t>
                                </m:r>
                                <m:r>
                                  <a:rPr lang="es-CO" b="0" i="1" smtClean="0">
                                    <a:latin typeface="Cambria Math" panose="02040503050406030204" pitchFamily="18" charset="0"/>
                                    <a:ea typeface="Cambria Math" panose="02040503050406030204" pitchFamily="18" charset="0"/>
                                  </a:rPr>
                                  <m:t>≠2</m:t>
                                </m:r>
                              </m:oMath>
                            </m:oMathPara>
                          </a14:m>
                          <a:endParaRPr lang="es-ES" dirty="0"/>
                        </a:p>
                      </a:txBody>
                      <a:tcPr/>
                    </a:tc>
                    <a:extLst>
                      <a:ext uri="{0D108BD9-81ED-4DB2-BD59-A6C34878D82A}">
                        <a16:rowId xmlns:a16="http://schemas.microsoft.com/office/drawing/2014/main" val="2864205707"/>
                      </a:ext>
                    </a:extLst>
                  </a:tr>
                  <a:tr h="370840">
                    <a:tc>
                      <a:txBody>
                        <a:bodyPr/>
                        <a:lstStyle/>
                        <a:p>
                          <a:pPr/>
                          <a14:m>
                            <m:oMathPara xmlns:m="http://schemas.openxmlformats.org/officeDocument/2006/math">
                              <m:oMathParaPr>
                                <m:jc m:val="centerGroup"/>
                              </m:oMathParaPr>
                              <m:oMath xmlns:m="http://schemas.openxmlformats.org/officeDocument/2006/math">
                                <m:r>
                                  <a:rPr lang="es-CO" b="0" i="1" smtClean="0">
                                    <a:latin typeface="Cambria Math" panose="02040503050406030204" pitchFamily="18" charset="0"/>
                                  </a:rPr>
                                  <m:t>𝑥</m:t>
                                </m:r>
                                <m:r>
                                  <a:rPr lang="es-CO" b="0" i="1" smtClean="0">
                                    <a:latin typeface="Cambria Math" panose="02040503050406030204" pitchFamily="18" charset="0"/>
                                    <a:ea typeface="Cambria Math" panose="02040503050406030204" pitchFamily="18" charset="0"/>
                                  </a:rPr>
                                  <m:t>&gt;</m:t>
                                </m:r>
                                <m:r>
                                  <a:rPr lang="es-CO" b="0" i="1" smtClean="0">
                                    <a:latin typeface="Cambria Math" panose="02040503050406030204" pitchFamily="18" charset="0"/>
                                    <a:ea typeface="Cambria Math" panose="02040503050406030204" pitchFamily="18" charset="0"/>
                                  </a:rPr>
                                  <m:t>𝑦</m:t>
                                </m:r>
                              </m:oMath>
                            </m:oMathPara>
                          </a14:m>
                          <a:endParaRPr lang="es-ES" dirty="0"/>
                        </a:p>
                      </a:txBody>
                      <a:tcPr/>
                    </a:tc>
                    <a:tc>
                      <a:txBody>
                        <a:bodyPr/>
                        <a:lstStyle/>
                        <a:p>
                          <a14:m>
                            <m:oMath xmlns:m="http://schemas.openxmlformats.org/officeDocument/2006/math">
                              <m:r>
                                <a:rPr lang="es-ES" i="1" dirty="0" smtClean="0">
                                  <a:latin typeface="Cambria Math" panose="02040503050406030204" pitchFamily="18" charset="0"/>
                                </a:rPr>
                                <m:t>𝑥</m:t>
                              </m:r>
                              <m:r>
                                <a:rPr lang="es-ES" i="1" dirty="0" smtClean="0">
                                  <a:latin typeface="Cambria Math" panose="02040503050406030204" pitchFamily="18" charset="0"/>
                                </a:rPr>
                                <m:t> </m:t>
                              </m:r>
                            </m:oMath>
                          </a14:m>
                          <a:r>
                            <a:rPr lang="es-ES" dirty="0"/>
                            <a:t>mayor que </a:t>
                          </a:r>
                          <a14:m>
                            <m:oMath xmlns:m="http://schemas.openxmlformats.org/officeDocument/2006/math">
                              <m:r>
                                <a:rPr lang="es-ES" i="1" dirty="0" smtClean="0">
                                  <a:latin typeface="Cambria Math" panose="02040503050406030204" pitchFamily="18" charset="0"/>
                                </a:rPr>
                                <m:t>𝑦</m:t>
                              </m:r>
                            </m:oMath>
                          </a14:m>
                          <a:endParaRPr lang="es-ES" dirty="0"/>
                        </a:p>
                      </a:txBody>
                      <a:tcPr/>
                    </a:tc>
                    <a:tc>
                      <a:txBody>
                        <a:bodyPr/>
                        <a:lstStyle/>
                        <a:p>
                          <a14:m>
                            <m:oMath xmlns:m="http://schemas.openxmlformats.org/officeDocument/2006/math">
                              <m:r>
                                <a:rPr lang="es-CO" b="0" i="1" dirty="0" smtClean="0">
                                  <a:latin typeface="Cambria Math" panose="02040503050406030204" pitchFamily="18" charset="0"/>
                                </a:rPr>
                                <m:t>(</m:t>
                              </m:r>
                              <m:r>
                                <a:rPr lang="es-ES" i="1" dirty="0" smtClean="0">
                                  <a:latin typeface="Cambria Math" panose="02040503050406030204" pitchFamily="18" charset="0"/>
                                </a:rPr>
                                <m:t>𝑥</m:t>
                              </m:r>
                              <m:r>
                                <a:rPr lang="es-ES" i="1" dirty="0" smtClean="0">
                                  <a:latin typeface="Cambria Math" panose="02040503050406030204" pitchFamily="18" charset="0"/>
                                </a:rPr>
                                <m:t> − </m:t>
                              </m:r>
                              <m:r>
                                <a:rPr lang="es-ES" i="1" dirty="0" smtClean="0">
                                  <a:latin typeface="Cambria Math" panose="02040503050406030204" pitchFamily="18" charset="0"/>
                                </a:rPr>
                                <m:t>𝑦</m:t>
                              </m:r>
                              <m:r>
                                <a:rPr lang="es-CO" b="0" i="1" dirty="0" smtClean="0">
                                  <a:latin typeface="Cambria Math" panose="02040503050406030204" pitchFamily="18" charset="0"/>
                                </a:rPr>
                                <m:t>)</m:t>
                              </m:r>
                              <m:r>
                                <a:rPr lang="es-ES" i="1" dirty="0" smtClean="0">
                                  <a:latin typeface="Cambria Math" panose="02040503050406030204" pitchFamily="18" charset="0"/>
                                </a:rPr>
                                <m:t> </m:t>
                              </m:r>
                            </m:oMath>
                          </a14:m>
                          <a:r>
                            <a:rPr lang="es-ES" dirty="0"/>
                            <a:t>es positiva</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s-CO" b="0" i="0" smtClean="0">
                                    <a:latin typeface="Cambria Math" panose="02040503050406030204" pitchFamily="18" charset="0"/>
                                    <a:ea typeface="Cambria Math" panose="02040503050406030204" pitchFamily="18" charset="0"/>
                                  </a:rPr>
                                  <m:t>9</m:t>
                                </m:r>
                                <m:r>
                                  <a:rPr lang="es-CO" b="0" i="1" smtClean="0">
                                    <a:latin typeface="Cambria Math" panose="02040503050406030204" pitchFamily="18" charset="0"/>
                                    <a:ea typeface="Cambria Math" panose="02040503050406030204" pitchFamily="18" charset="0"/>
                                  </a:rPr>
                                  <m:t>&gt;3</m:t>
                                </m:r>
                              </m:oMath>
                            </m:oMathPara>
                          </a14:m>
                          <a:endParaRPr lang="es-ES" dirty="0"/>
                        </a:p>
                      </a:txBody>
                      <a:tcPr/>
                    </a:tc>
                    <a:extLst>
                      <a:ext uri="{0D108BD9-81ED-4DB2-BD59-A6C34878D82A}">
                        <a16:rowId xmlns:a16="http://schemas.microsoft.com/office/drawing/2014/main" val="1322730679"/>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s-CO" b="0" i="1" smtClean="0">
                                    <a:latin typeface="Cambria Math" panose="02040503050406030204" pitchFamily="18" charset="0"/>
                                  </a:rPr>
                                  <m:t>𝑥</m:t>
                                </m:r>
                                <m:r>
                                  <a:rPr lang="es-CO" b="0" i="1" smtClean="0">
                                    <a:latin typeface="Cambria Math" panose="02040503050406030204" pitchFamily="18" charset="0"/>
                                    <a:ea typeface="Cambria Math" panose="02040503050406030204" pitchFamily="18" charset="0"/>
                                  </a:rPr>
                                  <m:t>&lt;</m:t>
                                </m:r>
                                <m:r>
                                  <a:rPr lang="es-CO" b="0" i="1" smtClean="0">
                                    <a:latin typeface="Cambria Math" panose="02040503050406030204" pitchFamily="18" charset="0"/>
                                    <a:ea typeface="Cambria Math" panose="02040503050406030204" pitchFamily="18" charset="0"/>
                                  </a:rPr>
                                  <m:t>𝑦</m:t>
                                </m:r>
                              </m:oMath>
                            </m:oMathPara>
                          </a14:m>
                          <a:endParaRPr lang="es-E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lang="es-CO" b="0" i="1" dirty="0" smtClean="0">
                                  <a:latin typeface="Cambria Math" panose="02040503050406030204" pitchFamily="18" charset="0"/>
                                </a:rPr>
                                <m:t>𝑥</m:t>
                              </m:r>
                              <m:r>
                                <a:rPr lang="es-ES" i="1" dirty="0" smtClean="0">
                                  <a:latin typeface="Cambria Math" panose="02040503050406030204" pitchFamily="18" charset="0"/>
                                </a:rPr>
                                <m:t> </m:t>
                              </m:r>
                            </m:oMath>
                          </a14:m>
                          <a:r>
                            <a:rPr lang="es-ES" dirty="0"/>
                            <a:t>menor que </a:t>
                          </a:r>
                          <a14:m>
                            <m:oMath xmlns:m="http://schemas.openxmlformats.org/officeDocument/2006/math">
                              <m:r>
                                <a:rPr lang="es-ES" i="1" dirty="0" smtClean="0">
                                  <a:latin typeface="Cambria Math" panose="02040503050406030204" pitchFamily="18" charset="0"/>
                                </a:rPr>
                                <m:t>𝑦</m:t>
                              </m:r>
                            </m:oMath>
                          </a14:m>
                          <a:endParaRPr lang="es-ES" dirty="0"/>
                        </a:p>
                      </a:txBody>
                      <a:tcPr/>
                    </a:tc>
                    <a:tc>
                      <a:txBody>
                        <a:bodyPr/>
                        <a:lstStyle/>
                        <a:p>
                          <a14:m>
                            <m:oMath xmlns:m="http://schemas.openxmlformats.org/officeDocument/2006/math">
                              <m:r>
                                <a:rPr lang="es-CO" b="0" i="1" dirty="0" smtClean="0">
                                  <a:latin typeface="Cambria Math" panose="02040503050406030204" pitchFamily="18" charset="0"/>
                                </a:rPr>
                                <m:t>(</m:t>
                              </m:r>
                              <m:r>
                                <a:rPr lang="es-ES" i="1" dirty="0" smtClean="0">
                                  <a:latin typeface="Cambria Math" panose="02040503050406030204" pitchFamily="18" charset="0"/>
                                </a:rPr>
                                <m:t>𝑥</m:t>
                              </m:r>
                              <m:r>
                                <a:rPr lang="es-ES" i="1" dirty="0" smtClean="0">
                                  <a:latin typeface="Cambria Math" panose="02040503050406030204" pitchFamily="18" charset="0"/>
                                </a:rPr>
                                <m:t> − </m:t>
                              </m:r>
                              <m:r>
                                <a:rPr lang="es-ES" i="1" dirty="0" smtClean="0">
                                  <a:latin typeface="Cambria Math" panose="02040503050406030204" pitchFamily="18" charset="0"/>
                                </a:rPr>
                                <m:t>𝑦</m:t>
                              </m:r>
                              <m:r>
                                <a:rPr lang="es-CO" b="0" i="1" dirty="0" smtClean="0">
                                  <a:latin typeface="Cambria Math" panose="02040503050406030204" pitchFamily="18" charset="0"/>
                                </a:rPr>
                                <m:t>)</m:t>
                              </m:r>
                              <m:r>
                                <a:rPr lang="es-ES" i="1" dirty="0" smtClean="0">
                                  <a:latin typeface="Cambria Math" panose="02040503050406030204" pitchFamily="18" charset="0"/>
                                </a:rPr>
                                <m:t> </m:t>
                              </m:r>
                            </m:oMath>
                          </a14:m>
                          <a:r>
                            <a:rPr lang="es-ES" dirty="0"/>
                            <a:t>es negativa</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s-CO" b="0" i="0" smtClean="0">
                                    <a:latin typeface="Cambria Math" panose="02040503050406030204" pitchFamily="18" charset="0"/>
                                    <a:ea typeface="Cambria Math" panose="02040503050406030204" pitchFamily="18" charset="0"/>
                                  </a:rPr>
                                  <m:t>2</m:t>
                                </m:r>
                                <m:r>
                                  <a:rPr lang="es-CO" b="0" i="1" smtClean="0">
                                    <a:latin typeface="Cambria Math" panose="02040503050406030204" pitchFamily="18" charset="0"/>
                                    <a:ea typeface="Cambria Math" panose="02040503050406030204" pitchFamily="18" charset="0"/>
                                  </a:rPr>
                                  <m:t>&lt;10</m:t>
                                </m:r>
                              </m:oMath>
                            </m:oMathPara>
                          </a14:m>
                          <a:endParaRPr lang="es-ES" dirty="0"/>
                        </a:p>
                      </a:txBody>
                      <a:tcPr/>
                    </a:tc>
                    <a:extLst>
                      <a:ext uri="{0D108BD9-81ED-4DB2-BD59-A6C34878D82A}">
                        <a16:rowId xmlns:a16="http://schemas.microsoft.com/office/drawing/2014/main" val="287550659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s-CO" b="0" i="1" smtClean="0">
                                    <a:latin typeface="Cambria Math" panose="02040503050406030204" pitchFamily="18" charset="0"/>
                                  </a:rPr>
                                  <m:t>𝑥</m:t>
                                </m:r>
                                <m:r>
                                  <a:rPr lang="es-CO" b="0" i="1" smtClean="0">
                                    <a:latin typeface="Cambria Math" panose="02040503050406030204" pitchFamily="18" charset="0"/>
                                    <a:ea typeface="Cambria Math" panose="02040503050406030204" pitchFamily="18" charset="0"/>
                                  </a:rPr>
                                  <m:t>≥</m:t>
                                </m:r>
                                <m:r>
                                  <a:rPr lang="es-CO" b="0" i="1" smtClean="0">
                                    <a:latin typeface="Cambria Math" panose="02040503050406030204" pitchFamily="18" charset="0"/>
                                    <a:ea typeface="Cambria Math" panose="02040503050406030204" pitchFamily="18" charset="0"/>
                                  </a:rPr>
                                  <m:t>𝑦</m:t>
                                </m:r>
                              </m:oMath>
                            </m:oMathPara>
                          </a14:m>
                          <a:endParaRPr lang="es-ES" dirty="0"/>
                        </a:p>
                      </a:txBody>
                      <a:tcPr/>
                    </a:tc>
                    <a:tc>
                      <a:txBody>
                        <a:bodyPr/>
                        <a:lstStyle/>
                        <a:p>
                          <a14:m>
                            <m:oMath xmlns:m="http://schemas.openxmlformats.org/officeDocument/2006/math">
                              <m:r>
                                <a:rPr lang="es-CO" b="0" i="1" smtClean="0">
                                  <a:latin typeface="Cambria Math" panose="02040503050406030204" pitchFamily="18" charset="0"/>
                                </a:rPr>
                                <m:t>𝑥</m:t>
                              </m:r>
                            </m:oMath>
                          </a14:m>
                          <a:r>
                            <a:rPr lang="es-CO" dirty="0"/>
                            <a:t> es mayor o igual que </a:t>
                          </a:r>
                          <a14:m>
                            <m:oMath xmlns:m="http://schemas.openxmlformats.org/officeDocument/2006/math">
                              <m:r>
                                <a:rPr lang="es-CO" b="0" i="1" smtClean="0">
                                  <a:latin typeface="Cambria Math" panose="02040503050406030204" pitchFamily="18" charset="0"/>
                                </a:rPr>
                                <m:t>𝑦</m:t>
                              </m:r>
                            </m:oMath>
                          </a14:m>
                          <a:endParaRPr lang="es-ES" dirty="0"/>
                        </a:p>
                      </a:txBody>
                      <a:tcPr/>
                    </a:tc>
                    <a:tc>
                      <a:txBody>
                        <a:bodyPr/>
                        <a:lstStyle/>
                        <a:p>
                          <a14:m>
                            <m:oMath xmlns:m="http://schemas.openxmlformats.org/officeDocument/2006/math">
                              <m:r>
                                <a:rPr lang="es-ES" i="1" dirty="0" smtClean="0">
                                  <a:latin typeface="Cambria Math" panose="02040503050406030204" pitchFamily="18" charset="0"/>
                                </a:rPr>
                                <m:t>𝑥</m:t>
                              </m:r>
                              <m:r>
                                <a:rPr lang="es-ES" i="1" dirty="0" smtClean="0">
                                  <a:latin typeface="Cambria Math" panose="02040503050406030204" pitchFamily="18" charset="0"/>
                                </a:rPr>
                                <m:t> &gt; </m:t>
                              </m:r>
                              <m:r>
                                <a:rPr lang="es-ES" i="1" dirty="0" smtClean="0">
                                  <a:latin typeface="Cambria Math" panose="02040503050406030204" pitchFamily="18" charset="0"/>
                                </a:rPr>
                                <m:t>𝑦</m:t>
                              </m:r>
                              <m:r>
                                <a:rPr lang="es-ES" i="1" dirty="0" smtClean="0">
                                  <a:latin typeface="Cambria Math" panose="02040503050406030204" pitchFamily="18" charset="0"/>
                                </a:rPr>
                                <m:t> </m:t>
                              </m:r>
                            </m:oMath>
                          </a14:m>
                          <a:r>
                            <a:rPr lang="es-ES" dirty="0"/>
                            <a:t>o que </a:t>
                          </a:r>
                          <a14:m>
                            <m:oMath xmlns:m="http://schemas.openxmlformats.org/officeDocument/2006/math">
                              <m:r>
                                <a:rPr lang="es-ES" i="1" dirty="0" smtClean="0">
                                  <a:latin typeface="Cambria Math" panose="02040503050406030204" pitchFamily="18" charset="0"/>
                                </a:rPr>
                                <m:t>𝑥</m:t>
                              </m:r>
                              <m:r>
                                <a:rPr lang="es-ES" i="1" dirty="0" smtClean="0">
                                  <a:latin typeface="Cambria Math" panose="02040503050406030204" pitchFamily="18" charset="0"/>
                                </a:rPr>
                                <m:t> = </m:t>
                              </m:r>
                              <m:r>
                                <a:rPr lang="es-ES" i="1" dirty="0" smtClean="0">
                                  <a:latin typeface="Cambria Math" panose="02040503050406030204" pitchFamily="18" charset="0"/>
                                </a:rPr>
                                <m:t>𝑦</m:t>
                              </m:r>
                              <m:r>
                                <a:rPr lang="es-ES" i="1" dirty="0" smtClean="0">
                                  <a:latin typeface="Cambria Math" panose="02040503050406030204" pitchFamily="18" charset="0"/>
                                </a:rPr>
                                <m:t> </m:t>
                              </m:r>
                            </m:oMath>
                          </a14:m>
                          <a:r>
                            <a:rPr lang="es-ES" dirty="0"/>
                            <a:t>pero no ambos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s-CO" b="0" i="1" smtClean="0">
                                    <a:latin typeface="Cambria Math" panose="02040503050406030204" pitchFamily="18" charset="0"/>
                                    <a:ea typeface="Cambria Math" panose="02040503050406030204" pitchFamily="18" charset="0"/>
                                  </a:rPr>
                                  <m:t>𝑎</m:t>
                                </m:r>
                                <m:r>
                                  <a:rPr lang="es-CO" b="0" i="1" smtClean="0">
                                    <a:latin typeface="Cambria Math" panose="02040503050406030204" pitchFamily="18" charset="0"/>
                                    <a:ea typeface="Cambria Math" panose="02040503050406030204" pitchFamily="18" charset="0"/>
                                  </a:rPr>
                                  <m:t>≥7</m:t>
                                </m:r>
                              </m:oMath>
                            </m:oMathPara>
                          </a14:m>
                          <a:endParaRPr lang="es-ES" dirty="0"/>
                        </a:p>
                      </a:txBody>
                      <a:tcPr/>
                    </a:tc>
                    <a:extLst>
                      <a:ext uri="{0D108BD9-81ED-4DB2-BD59-A6C34878D82A}">
                        <a16:rowId xmlns:a16="http://schemas.microsoft.com/office/drawing/2014/main" val="2808434553"/>
                      </a:ext>
                    </a:extLst>
                  </a:tr>
                  <a:tr h="370840">
                    <a:tc>
                      <a:txBody>
                        <a:bodyPr/>
                        <a:lstStyle/>
                        <a:p>
                          <a:pPr/>
                          <a14:m>
                            <m:oMathPara xmlns:m="http://schemas.openxmlformats.org/officeDocument/2006/math">
                              <m:oMathParaPr>
                                <m:jc m:val="centerGroup"/>
                              </m:oMathParaPr>
                              <m:oMath xmlns:m="http://schemas.openxmlformats.org/officeDocument/2006/math">
                                <m:r>
                                  <a:rPr lang="es-CO" b="0" i="1" smtClean="0">
                                    <a:latin typeface="Cambria Math" panose="02040503050406030204" pitchFamily="18" charset="0"/>
                                  </a:rPr>
                                  <m:t>𝑥</m:t>
                                </m:r>
                                <m:r>
                                  <a:rPr lang="es-CO" b="0" i="1" smtClean="0">
                                    <a:latin typeface="Cambria Math" panose="02040503050406030204" pitchFamily="18" charset="0"/>
                                    <a:ea typeface="Cambria Math" panose="02040503050406030204" pitchFamily="18" charset="0"/>
                                  </a:rPr>
                                  <m:t>≤</m:t>
                                </m:r>
                                <m:r>
                                  <a:rPr lang="es-CO" b="0" i="1" smtClean="0">
                                    <a:latin typeface="Cambria Math" panose="02040503050406030204" pitchFamily="18" charset="0"/>
                                    <a:ea typeface="Cambria Math" panose="02040503050406030204" pitchFamily="18" charset="0"/>
                                  </a:rPr>
                                  <m:t>𝑦</m:t>
                                </m:r>
                              </m:oMath>
                            </m:oMathPara>
                          </a14:m>
                          <a:endParaRPr lang="es-E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lang="es-CO" b="0" i="1" smtClean="0">
                                  <a:latin typeface="Cambria Math" panose="02040503050406030204" pitchFamily="18" charset="0"/>
                                </a:rPr>
                                <m:t>𝑥</m:t>
                              </m:r>
                            </m:oMath>
                          </a14:m>
                          <a:r>
                            <a:rPr lang="es-CO" dirty="0"/>
                            <a:t> es menor o igual que </a:t>
                          </a:r>
                          <a14:m>
                            <m:oMath xmlns:m="http://schemas.openxmlformats.org/officeDocument/2006/math">
                              <m:r>
                                <a:rPr lang="es-CO" b="0" i="1" smtClean="0">
                                  <a:latin typeface="Cambria Math" panose="02040503050406030204" pitchFamily="18" charset="0"/>
                                </a:rPr>
                                <m:t>𝑦</m:t>
                              </m:r>
                            </m:oMath>
                          </a14:m>
                          <a:endParaRPr lang="es-E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lang="es-ES" i="1" dirty="0" smtClean="0">
                                  <a:latin typeface="Cambria Math" panose="02040503050406030204" pitchFamily="18" charset="0"/>
                                </a:rPr>
                                <m:t>𝑥</m:t>
                              </m:r>
                              <m:r>
                                <a:rPr lang="es-CO" b="0" i="1" dirty="0" smtClean="0">
                                  <a:latin typeface="Cambria Math" panose="02040503050406030204" pitchFamily="18" charset="0"/>
                                </a:rPr>
                                <m:t>&lt;</m:t>
                              </m:r>
                              <m:r>
                                <a:rPr lang="es-ES" i="1" dirty="0" smtClean="0">
                                  <a:latin typeface="Cambria Math" panose="02040503050406030204" pitchFamily="18" charset="0"/>
                                </a:rPr>
                                <m:t> </m:t>
                              </m:r>
                              <m:r>
                                <a:rPr lang="es-ES" i="1" dirty="0" smtClean="0">
                                  <a:latin typeface="Cambria Math" panose="02040503050406030204" pitchFamily="18" charset="0"/>
                                </a:rPr>
                                <m:t>𝑦</m:t>
                              </m:r>
                              <m:r>
                                <a:rPr lang="es-ES" i="1" dirty="0" smtClean="0">
                                  <a:latin typeface="Cambria Math" panose="02040503050406030204" pitchFamily="18" charset="0"/>
                                </a:rPr>
                                <m:t> </m:t>
                              </m:r>
                            </m:oMath>
                          </a14:m>
                          <a:r>
                            <a:rPr lang="es-ES" dirty="0"/>
                            <a:t>o que </a:t>
                          </a:r>
                          <a14:m>
                            <m:oMath xmlns:m="http://schemas.openxmlformats.org/officeDocument/2006/math">
                              <m:r>
                                <a:rPr lang="es-ES" i="1" dirty="0" smtClean="0">
                                  <a:latin typeface="Cambria Math" panose="02040503050406030204" pitchFamily="18" charset="0"/>
                                </a:rPr>
                                <m:t>𝑥</m:t>
                              </m:r>
                              <m:r>
                                <a:rPr lang="es-ES" i="1" dirty="0" smtClean="0">
                                  <a:latin typeface="Cambria Math" panose="02040503050406030204" pitchFamily="18" charset="0"/>
                                </a:rPr>
                                <m:t> = </m:t>
                              </m:r>
                              <m:r>
                                <a:rPr lang="es-ES" i="1" dirty="0" smtClean="0">
                                  <a:latin typeface="Cambria Math" panose="02040503050406030204" pitchFamily="18" charset="0"/>
                                </a:rPr>
                                <m:t>𝑦</m:t>
                              </m:r>
                              <m:r>
                                <a:rPr lang="es-ES" i="1" dirty="0" smtClean="0">
                                  <a:latin typeface="Cambria Math" panose="02040503050406030204" pitchFamily="18" charset="0"/>
                                </a:rPr>
                                <m:t> </m:t>
                              </m:r>
                            </m:oMath>
                          </a14:m>
                          <a:r>
                            <a:rPr lang="es-ES" dirty="0"/>
                            <a:t>pero no ambos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sty m:val="p"/>
                                  </m:rPr>
                                  <a:rPr lang="es-CO" b="0" i="0" smtClean="0">
                                    <a:latin typeface="Cambria Math" panose="02040503050406030204" pitchFamily="18" charset="0"/>
                                    <a:ea typeface="Cambria Math" panose="02040503050406030204" pitchFamily="18" charset="0"/>
                                  </a:rPr>
                                  <m:t>b</m:t>
                                </m:r>
                                <m:r>
                                  <a:rPr lang="es-CO" b="0" i="1" smtClean="0">
                                    <a:latin typeface="Cambria Math" panose="02040503050406030204" pitchFamily="18" charset="0"/>
                                    <a:ea typeface="Cambria Math" panose="02040503050406030204" pitchFamily="18" charset="0"/>
                                  </a:rPr>
                                  <m:t>≤−3</m:t>
                                </m:r>
                              </m:oMath>
                            </m:oMathPara>
                          </a14:m>
                          <a:endParaRPr lang="es-ES" dirty="0"/>
                        </a:p>
                      </a:txBody>
                      <a:tcPr/>
                    </a:tc>
                    <a:extLst>
                      <a:ext uri="{0D108BD9-81ED-4DB2-BD59-A6C34878D82A}">
                        <a16:rowId xmlns:a16="http://schemas.microsoft.com/office/drawing/2014/main" val="1022772574"/>
                      </a:ext>
                    </a:extLst>
                  </a:tr>
                </a:tbl>
              </a:graphicData>
            </a:graphic>
          </p:graphicFrame>
        </mc:Choice>
        <mc:Fallback xmlns="">
          <p:graphicFrame>
            <p:nvGraphicFramePr>
              <p:cNvPr id="4" name="Tabla 3">
                <a:extLst>
                  <a:ext uri="{FF2B5EF4-FFF2-40B4-BE49-F238E27FC236}">
                    <a16:creationId xmlns:a16="http://schemas.microsoft.com/office/drawing/2014/main" id="{CF621B0D-A5C1-47E3-A7FC-DCDAB213D50D}"/>
                  </a:ext>
                </a:extLst>
              </p:cNvPr>
              <p:cNvGraphicFramePr>
                <a:graphicFrameLocks noGrp="1"/>
              </p:cNvGraphicFramePr>
              <p:nvPr>
                <p:extLst>
                  <p:ext uri="{D42A27DB-BD31-4B8C-83A1-F6EECF244321}">
                    <p14:modId xmlns:p14="http://schemas.microsoft.com/office/powerpoint/2010/main" val="1116458949"/>
                  </p:ext>
                </p:extLst>
              </p:nvPr>
            </p:nvGraphicFramePr>
            <p:xfrm>
              <a:off x="964501" y="2143444"/>
              <a:ext cx="9675327" cy="2225040"/>
            </p:xfrm>
            <a:graphic>
              <a:graphicData uri="http://schemas.openxmlformats.org/drawingml/2006/table">
                <a:tbl>
                  <a:tblPr firstRow="1" bandRow="1">
                    <a:tableStyleId>{5C22544A-7EE6-4342-B048-85BDC9FD1C3A}</a:tableStyleId>
                  </a:tblPr>
                  <a:tblGrid>
                    <a:gridCol w="1405971">
                      <a:extLst>
                        <a:ext uri="{9D8B030D-6E8A-4147-A177-3AD203B41FA5}">
                          <a16:colId xmlns:a16="http://schemas.microsoft.com/office/drawing/2014/main" val="1874235339"/>
                        </a:ext>
                      </a:extLst>
                    </a:gridCol>
                    <a:gridCol w="2544418">
                      <a:extLst>
                        <a:ext uri="{9D8B030D-6E8A-4147-A177-3AD203B41FA5}">
                          <a16:colId xmlns:a16="http://schemas.microsoft.com/office/drawing/2014/main" val="2376330750"/>
                        </a:ext>
                      </a:extLst>
                    </a:gridCol>
                    <a:gridCol w="3710608">
                      <a:extLst>
                        <a:ext uri="{9D8B030D-6E8A-4147-A177-3AD203B41FA5}">
                          <a16:colId xmlns:a16="http://schemas.microsoft.com/office/drawing/2014/main" val="376547798"/>
                        </a:ext>
                      </a:extLst>
                    </a:gridCol>
                    <a:gridCol w="2014330">
                      <a:extLst>
                        <a:ext uri="{9D8B030D-6E8A-4147-A177-3AD203B41FA5}">
                          <a16:colId xmlns:a16="http://schemas.microsoft.com/office/drawing/2014/main" val="638981125"/>
                        </a:ext>
                      </a:extLst>
                    </a:gridCol>
                  </a:tblGrid>
                  <a:tr h="370840">
                    <a:tc>
                      <a:txBody>
                        <a:bodyPr/>
                        <a:lstStyle/>
                        <a:p>
                          <a:pPr algn="ctr"/>
                          <a:r>
                            <a:rPr lang="es-CO" dirty="0"/>
                            <a:t>Desigualdad </a:t>
                          </a:r>
                          <a:endParaRPr lang="es-ES" dirty="0"/>
                        </a:p>
                      </a:txBody>
                      <a:tcPr/>
                    </a:tc>
                    <a:tc>
                      <a:txBody>
                        <a:bodyPr/>
                        <a:lstStyle/>
                        <a:p>
                          <a:pPr algn="ctr"/>
                          <a:r>
                            <a:rPr lang="es-CO" dirty="0"/>
                            <a:t>Lectura</a:t>
                          </a:r>
                          <a:endParaRPr lang="es-ES" dirty="0"/>
                        </a:p>
                      </a:txBody>
                      <a:tcPr/>
                    </a:tc>
                    <a:tc>
                      <a:txBody>
                        <a:bodyPr/>
                        <a:lstStyle/>
                        <a:p>
                          <a:pPr algn="ctr"/>
                          <a:r>
                            <a:rPr lang="es-CO" dirty="0"/>
                            <a:t>Implica</a:t>
                          </a:r>
                          <a:endParaRPr lang="es-ES" dirty="0"/>
                        </a:p>
                      </a:txBody>
                      <a:tcPr/>
                    </a:tc>
                    <a:tc>
                      <a:txBody>
                        <a:bodyPr/>
                        <a:lstStyle/>
                        <a:p>
                          <a:pPr algn="ctr"/>
                          <a:r>
                            <a:rPr lang="es-CO" dirty="0"/>
                            <a:t>Ejemplo</a:t>
                          </a:r>
                          <a:endParaRPr lang="es-ES" dirty="0"/>
                        </a:p>
                      </a:txBody>
                      <a:tcPr/>
                    </a:tc>
                    <a:extLst>
                      <a:ext uri="{0D108BD9-81ED-4DB2-BD59-A6C34878D82A}">
                        <a16:rowId xmlns:a16="http://schemas.microsoft.com/office/drawing/2014/main" val="1940784572"/>
                      </a:ext>
                    </a:extLst>
                  </a:tr>
                  <a:tr h="370840">
                    <a:tc>
                      <a:txBody>
                        <a:bodyPr/>
                        <a:lstStyle/>
                        <a:p>
                          <a:endParaRPr lang="es-ES"/>
                        </a:p>
                      </a:txBody>
                      <a:tcPr>
                        <a:blipFill>
                          <a:blip r:embed="rId2"/>
                          <a:stretch>
                            <a:fillRect l="-433" t="-108197" r="-589177" b="-424590"/>
                          </a:stretch>
                        </a:blipFill>
                      </a:tcPr>
                    </a:tc>
                    <a:tc>
                      <a:txBody>
                        <a:bodyPr/>
                        <a:lstStyle/>
                        <a:p>
                          <a:endParaRPr lang="es-ES"/>
                        </a:p>
                      </a:txBody>
                      <a:tcPr>
                        <a:blipFill>
                          <a:blip r:embed="rId2"/>
                          <a:stretch>
                            <a:fillRect l="-55635" t="-108197" r="-226379" b="-424590"/>
                          </a:stretch>
                        </a:blipFill>
                      </a:tcPr>
                    </a:tc>
                    <a:tc>
                      <a:txBody>
                        <a:bodyPr/>
                        <a:lstStyle/>
                        <a:p>
                          <a:endParaRPr lang="es-ES"/>
                        </a:p>
                      </a:txBody>
                      <a:tcPr>
                        <a:blipFill>
                          <a:blip r:embed="rId2"/>
                          <a:stretch>
                            <a:fillRect l="-106568" t="-108197" r="-55008" b="-424590"/>
                          </a:stretch>
                        </a:blipFill>
                      </a:tcPr>
                    </a:tc>
                    <a:tc>
                      <a:txBody>
                        <a:bodyPr/>
                        <a:lstStyle/>
                        <a:p>
                          <a:endParaRPr lang="es-ES"/>
                        </a:p>
                      </a:txBody>
                      <a:tcPr>
                        <a:blipFill>
                          <a:blip r:embed="rId2"/>
                          <a:stretch>
                            <a:fillRect l="-380060" t="-108197" r="-1208" b="-424590"/>
                          </a:stretch>
                        </a:blipFill>
                      </a:tcPr>
                    </a:tc>
                    <a:extLst>
                      <a:ext uri="{0D108BD9-81ED-4DB2-BD59-A6C34878D82A}">
                        <a16:rowId xmlns:a16="http://schemas.microsoft.com/office/drawing/2014/main" val="2864205707"/>
                      </a:ext>
                    </a:extLst>
                  </a:tr>
                  <a:tr h="370840">
                    <a:tc>
                      <a:txBody>
                        <a:bodyPr/>
                        <a:lstStyle/>
                        <a:p>
                          <a:endParaRPr lang="es-ES"/>
                        </a:p>
                      </a:txBody>
                      <a:tcPr>
                        <a:blipFill>
                          <a:blip r:embed="rId2"/>
                          <a:stretch>
                            <a:fillRect l="-433" t="-208197" r="-589177" b="-324590"/>
                          </a:stretch>
                        </a:blipFill>
                      </a:tcPr>
                    </a:tc>
                    <a:tc>
                      <a:txBody>
                        <a:bodyPr/>
                        <a:lstStyle/>
                        <a:p>
                          <a:endParaRPr lang="es-ES"/>
                        </a:p>
                      </a:txBody>
                      <a:tcPr>
                        <a:blipFill>
                          <a:blip r:embed="rId2"/>
                          <a:stretch>
                            <a:fillRect l="-55635" t="-208197" r="-226379" b="-324590"/>
                          </a:stretch>
                        </a:blipFill>
                      </a:tcPr>
                    </a:tc>
                    <a:tc>
                      <a:txBody>
                        <a:bodyPr/>
                        <a:lstStyle/>
                        <a:p>
                          <a:endParaRPr lang="es-ES"/>
                        </a:p>
                      </a:txBody>
                      <a:tcPr>
                        <a:blipFill>
                          <a:blip r:embed="rId2"/>
                          <a:stretch>
                            <a:fillRect l="-106568" t="-208197" r="-55008" b="-324590"/>
                          </a:stretch>
                        </a:blipFill>
                      </a:tcPr>
                    </a:tc>
                    <a:tc>
                      <a:txBody>
                        <a:bodyPr/>
                        <a:lstStyle/>
                        <a:p>
                          <a:endParaRPr lang="es-ES"/>
                        </a:p>
                      </a:txBody>
                      <a:tcPr>
                        <a:blipFill>
                          <a:blip r:embed="rId2"/>
                          <a:stretch>
                            <a:fillRect l="-380060" t="-208197" r="-1208" b="-324590"/>
                          </a:stretch>
                        </a:blipFill>
                      </a:tcPr>
                    </a:tc>
                    <a:extLst>
                      <a:ext uri="{0D108BD9-81ED-4DB2-BD59-A6C34878D82A}">
                        <a16:rowId xmlns:a16="http://schemas.microsoft.com/office/drawing/2014/main" val="1322730679"/>
                      </a:ext>
                    </a:extLst>
                  </a:tr>
                  <a:tr h="370840">
                    <a:tc>
                      <a:txBody>
                        <a:bodyPr/>
                        <a:lstStyle/>
                        <a:p>
                          <a:endParaRPr lang="es-ES"/>
                        </a:p>
                      </a:txBody>
                      <a:tcPr>
                        <a:blipFill>
                          <a:blip r:embed="rId2"/>
                          <a:stretch>
                            <a:fillRect l="-433" t="-308197" r="-589177" b="-224590"/>
                          </a:stretch>
                        </a:blipFill>
                      </a:tcPr>
                    </a:tc>
                    <a:tc>
                      <a:txBody>
                        <a:bodyPr/>
                        <a:lstStyle/>
                        <a:p>
                          <a:endParaRPr lang="es-ES"/>
                        </a:p>
                      </a:txBody>
                      <a:tcPr>
                        <a:blipFill>
                          <a:blip r:embed="rId2"/>
                          <a:stretch>
                            <a:fillRect l="-55635" t="-308197" r="-226379" b="-224590"/>
                          </a:stretch>
                        </a:blipFill>
                      </a:tcPr>
                    </a:tc>
                    <a:tc>
                      <a:txBody>
                        <a:bodyPr/>
                        <a:lstStyle/>
                        <a:p>
                          <a:endParaRPr lang="es-ES"/>
                        </a:p>
                      </a:txBody>
                      <a:tcPr>
                        <a:blipFill>
                          <a:blip r:embed="rId2"/>
                          <a:stretch>
                            <a:fillRect l="-106568" t="-308197" r="-55008" b="-224590"/>
                          </a:stretch>
                        </a:blipFill>
                      </a:tcPr>
                    </a:tc>
                    <a:tc>
                      <a:txBody>
                        <a:bodyPr/>
                        <a:lstStyle/>
                        <a:p>
                          <a:endParaRPr lang="es-ES"/>
                        </a:p>
                      </a:txBody>
                      <a:tcPr>
                        <a:blipFill>
                          <a:blip r:embed="rId2"/>
                          <a:stretch>
                            <a:fillRect l="-380060" t="-308197" r="-1208" b="-224590"/>
                          </a:stretch>
                        </a:blipFill>
                      </a:tcPr>
                    </a:tc>
                    <a:extLst>
                      <a:ext uri="{0D108BD9-81ED-4DB2-BD59-A6C34878D82A}">
                        <a16:rowId xmlns:a16="http://schemas.microsoft.com/office/drawing/2014/main" val="2875506594"/>
                      </a:ext>
                    </a:extLst>
                  </a:tr>
                  <a:tr h="370840">
                    <a:tc>
                      <a:txBody>
                        <a:bodyPr/>
                        <a:lstStyle/>
                        <a:p>
                          <a:endParaRPr lang="es-ES"/>
                        </a:p>
                      </a:txBody>
                      <a:tcPr>
                        <a:blipFill>
                          <a:blip r:embed="rId2"/>
                          <a:stretch>
                            <a:fillRect l="-433" t="-408197" r="-589177" b="-124590"/>
                          </a:stretch>
                        </a:blipFill>
                      </a:tcPr>
                    </a:tc>
                    <a:tc>
                      <a:txBody>
                        <a:bodyPr/>
                        <a:lstStyle/>
                        <a:p>
                          <a:endParaRPr lang="es-ES"/>
                        </a:p>
                      </a:txBody>
                      <a:tcPr>
                        <a:blipFill>
                          <a:blip r:embed="rId2"/>
                          <a:stretch>
                            <a:fillRect l="-55635" t="-408197" r="-226379" b="-124590"/>
                          </a:stretch>
                        </a:blipFill>
                      </a:tcPr>
                    </a:tc>
                    <a:tc>
                      <a:txBody>
                        <a:bodyPr/>
                        <a:lstStyle/>
                        <a:p>
                          <a:endParaRPr lang="es-ES"/>
                        </a:p>
                      </a:txBody>
                      <a:tcPr>
                        <a:blipFill>
                          <a:blip r:embed="rId2"/>
                          <a:stretch>
                            <a:fillRect l="-106568" t="-408197" r="-55008" b="-124590"/>
                          </a:stretch>
                        </a:blipFill>
                      </a:tcPr>
                    </a:tc>
                    <a:tc>
                      <a:txBody>
                        <a:bodyPr/>
                        <a:lstStyle/>
                        <a:p>
                          <a:endParaRPr lang="es-ES"/>
                        </a:p>
                      </a:txBody>
                      <a:tcPr>
                        <a:blipFill>
                          <a:blip r:embed="rId2"/>
                          <a:stretch>
                            <a:fillRect l="-380060" t="-408197" r="-1208" b="-124590"/>
                          </a:stretch>
                        </a:blipFill>
                      </a:tcPr>
                    </a:tc>
                    <a:extLst>
                      <a:ext uri="{0D108BD9-81ED-4DB2-BD59-A6C34878D82A}">
                        <a16:rowId xmlns:a16="http://schemas.microsoft.com/office/drawing/2014/main" val="2808434553"/>
                      </a:ext>
                    </a:extLst>
                  </a:tr>
                  <a:tr h="370840">
                    <a:tc>
                      <a:txBody>
                        <a:bodyPr/>
                        <a:lstStyle/>
                        <a:p>
                          <a:endParaRPr lang="es-ES"/>
                        </a:p>
                      </a:txBody>
                      <a:tcPr>
                        <a:blipFill>
                          <a:blip r:embed="rId2"/>
                          <a:stretch>
                            <a:fillRect l="-433" t="-508197" r="-589177" b="-24590"/>
                          </a:stretch>
                        </a:blipFill>
                      </a:tcPr>
                    </a:tc>
                    <a:tc>
                      <a:txBody>
                        <a:bodyPr/>
                        <a:lstStyle/>
                        <a:p>
                          <a:endParaRPr lang="es-ES"/>
                        </a:p>
                      </a:txBody>
                      <a:tcPr>
                        <a:blipFill>
                          <a:blip r:embed="rId2"/>
                          <a:stretch>
                            <a:fillRect l="-55635" t="-508197" r="-226379" b="-24590"/>
                          </a:stretch>
                        </a:blipFill>
                      </a:tcPr>
                    </a:tc>
                    <a:tc>
                      <a:txBody>
                        <a:bodyPr/>
                        <a:lstStyle/>
                        <a:p>
                          <a:endParaRPr lang="es-ES"/>
                        </a:p>
                      </a:txBody>
                      <a:tcPr>
                        <a:blipFill>
                          <a:blip r:embed="rId2"/>
                          <a:stretch>
                            <a:fillRect l="-106568" t="-508197" r="-55008" b="-24590"/>
                          </a:stretch>
                        </a:blipFill>
                      </a:tcPr>
                    </a:tc>
                    <a:tc>
                      <a:txBody>
                        <a:bodyPr/>
                        <a:lstStyle/>
                        <a:p>
                          <a:endParaRPr lang="es-ES"/>
                        </a:p>
                      </a:txBody>
                      <a:tcPr>
                        <a:blipFill>
                          <a:blip r:embed="rId2"/>
                          <a:stretch>
                            <a:fillRect l="-380060" t="-508197" r="-1208" b="-24590"/>
                          </a:stretch>
                        </a:blipFill>
                      </a:tcPr>
                    </a:tc>
                    <a:extLst>
                      <a:ext uri="{0D108BD9-81ED-4DB2-BD59-A6C34878D82A}">
                        <a16:rowId xmlns:a16="http://schemas.microsoft.com/office/drawing/2014/main" val="1022772574"/>
                      </a:ext>
                    </a:extLst>
                  </a:tr>
                </a:tbl>
              </a:graphicData>
            </a:graphic>
          </p:graphicFrame>
        </mc:Fallback>
      </mc:AlternateContent>
      <p:sp>
        <p:nvSpPr>
          <p:cNvPr id="9" name="Rectángulo 8">
            <a:extLst>
              <a:ext uri="{FF2B5EF4-FFF2-40B4-BE49-F238E27FC236}">
                <a16:creationId xmlns:a16="http://schemas.microsoft.com/office/drawing/2014/main" id="{E487C451-C266-4EBA-9B46-DE292200891C}"/>
              </a:ext>
            </a:extLst>
          </p:cNvPr>
          <p:cNvSpPr/>
          <p:nvPr/>
        </p:nvSpPr>
        <p:spPr>
          <a:xfrm>
            <a:off x="312720" y="4497269"/>
            <a:ext cx="1303562" cy="430887"/>
          </a:xfrm>
          <a:prstGeom prst="rect">
            <a:avLst/>
          </a:prstGeom>
        </p:spPr>
        <p:txBody>
          <a:bodyPr wrap="none">
            <a:spAutoFit/>
          </a:bodyPr>
          <a:lstStyle/>
          <a:p>
            <a:r>
              <a:rPr lang="es-CO" sz="2200" dirty="0">
                <a:solidFill>
                  <a:srgbClr val="00B050"/>
                </a:solidFill>
              </a:rPr>
              <a:t>Ejemplos:</a:t>
            </a:r>
          </a:p>
        </p:txBody>
      </p:sp>
      <p:sp>
        <p:nvSpPr>
          <p:cNvPr id="23" name="Marcador de contenido 2">
            <a:extLst>
              <a:ext uri="{FF2B5EF4-FFF2-40B4-BE49-F238E27FC236}">
                <a16:creationId xmlns:a16="http://schemas.microsoft.com/office/drawing/2014/main" id="{F033FC7C-3F29-41ED-A251-A4FE4651A062}"/>
              </a:ext>
            </a:extLst>
          </p:cNvPr>
          <p:cNvSpPr txBox="1">
            <a:spLocks/>
          </p:cNvSpPr>
          <p:nvPr/>
        </p:nvSpPr>
        <p:spPr>
          <a:xfrm>
            <a:off x="1733127" y="4631546"/>
            <a:ext cx="8906701" cy="2034297"/>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rgbClr val="0070C0"/>
              </a:buClr>
              <a:buFont typeface="Wingdings" panose="05000000000000000000" pitchFamily="2" charset="2"/>
              <a:buChar char="ü"/>
            </a:pPr>
            <a:r>
              <a:rPr lang="es-CO" sz="2200" dirty="0"/>
              <a:t>El número de meses en un año no es igual a 11.</a:t>
            </a:r>
          </a:p>
          <a:p>
            <a:pPr>
              <a:buClr>
                <a:srgbClr val="0070C0"/>
              </a:buClr>
              <a:buFont typeface="Wingdings" panose="05000000000000000000" pitchFamily="2" charset="2"/>
              <a:buChar char="ü"/>
            </a:pPr>
            <a:r>
              <a:rPr lang="es-CO" sz="2200" dirty="0"/>
              <a:t>El número de días en un mes es mayor al número de días en una semana.</a:t>
            </a:r>
          </a:p>
          <a:p>
            <a:pPr>
              <a:buClr>
                <a:srgbClr val="0070C0"/>
              </a:buClr>
              <a:buFont typeface="Wingdings" panose="05000000000000000000" pitchFamily="2" charset="2"/>
              <a:buChar char="ü"/>
            </a:pPr>
            <a:r>
              <a:rPr lang="es-CO" sz="2200" dirty="0"/>
              <a:t>El numero de días en una semana es menor al número de meses en un año.</a:t>
            </a:r>
          </a:p>
          <a:p>
            <a:pPr>
              <a:buClr>
                <a:srgbClr val="0070C0"/>
              </a:buClr>
              <a:buFont typeface="Wingdings" panose="05000000000000000000" pitchFamily="2" charset="2"/>
              <a:buChar char="ü"/>
            </a:pPr>
            <a:r>
              <a:rPr lang="es-CO" sz="2200" dirty="0"/>
              <a:t>El número de días de un mes es mayor o igual a 28</a:t>
            </a:r>
          </a:p>
          <a:p>
            <a:pPr>
              <a:buClr>
                <a:srgbClr val="0070C0"/>
              </a:buClr>
              <a:buFont typeface="Wingdings" panose="05000000000000000000" pitchFamily="2" charset="2"/>
              <a:buChar char="ü"/>
            </a:pPr>
            <a:r>
              <a:rPr lang="es-CO" sz="2200" dirty="0"/>
              <a:t>El número de días de un mes es menor o igual a 31</a:t>
            </a:r>
          </a:p>
          <a:p>
            <a:pPr>
              <a:buClr>
                <a:srgbClr val="0070C0"/>
              </a:buClr>
              <a:buFont typeface="Wingdings" panose="05000000000000000000" pitchFamily="2" charset="2"/>
              <a:buChar char="ü"/>
            </a:pPr>
            <a:endParaRPr lang="es-CO" sz="2200" dirty="0"/>
          </a:p>
          <a:p>
            <a:pPr>
              <a:buClr>
                <a:srgbClr val="0070C0"/>
              </a:buClr>
              <a:buFont typeface="Wingdings" panose="05000000000000000000" pitchFamily="2" charset="2"/>
              <a:buChar char="ü"/>
            </a:pPr>
            <a:endParaRPr lang="es-CO" sz="2200" dirty="0"/>
          </a:p>
          <a:p>
            <a:pPr>
              <a:buClr>
                <a:srgbClr val="0070C0"/>
              </a:buClr>
              <a:buFont typeface="Wingdings" panose="05000000000000000000" pitchFamily="2" charset="2"/>
              <a:buChar char="ü"/>
            </a:pPr>
            <a:endParaRPr lang="es-CO" sz="2200" dirty="0"/>
          </a:p>
          <a:p>
            <a:pPr>
              <a:buClr>
                <a:srgbClr val="0070C0"/>
              </a:buClr>
              <a:buFont typeface="Wingdings" panose="05000000000000000000" pitchFamily="2" charset="2"/>
              <a:buChar char="ü"/>
            </a:pPr>
            <a:endParaRPr lang="es-CO" sz="2200" dirty="0"/>
          </a:p>
          <a:p>
            <a:pPr>
              <a:buClr>
                <a:srgbClr val="0070C0"/>
              </a:buClr>
              <a:buFont typeface="Wingdings" panose="05000000000000000000" pitchFamily="2" charset="2"/>
              <a:buChar char="ü"/>
            </a:pPr>
            <a:endParaRPr lang="es-CO" sz="2200" dirty="0"/>
          </a:p>
          <a:p>
            <a:pPr>
              <a:buClr>
                <a:srgbClr val="0070C0"/>
              </a:buClr>
              <a:buFont typeface="Wingdings" panose="05000000000000000000" pitchFamily="2" charset="2"/>
              <a:buChar char="ü"/>
            </a:pPr>
            <a:endParaRPr lang="es-CO" sz="2200" dirty="0"/>
          </a:p>
          <a:p>
            <a:pPr>
              <a:buClr>
                <a:srgbClr val="0070C0"/>
              </a:buClr>
              <a:buFont typeface="Wingdings" panose="05000000000000000000" pitchFamily="2" charset="2"/>
              <a:buChar char="ü"/>
            </a:pPr>
            <a:endParaRPr lang="es-CO" sz="2200" dirty="0"/>
          </a:p>
        </p:txBody>
      </p:sp>
    </p:spTree>
    <p:extLst>
      <p:ext uri="{BB962C8B-B14F-4D97-AF65-F5344CB8AC3E}">
        <p14:creationId xmlns:p14="http://schemas.microsoft.com/office/powerpoint/2010/main" val="15699174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02179" y="57317"/>
            <a:ext cx="10515600" cy="1325563"/>
          </a:xfrm>
        </p:spPr>
        <p:txBody>
          <a:bodyPr/>
          <a:lstStyle/>
          <a:p>
            <a:r>
              <a:rPr lang="es-CO" b="1" dirty="0">
                <a:solidFill>
                  <a:schemeClr val="accent1"/>
                </a:solidFill>
              </a:rPr>
              <a:t>Conceptos</a:t>
            </a:r>
            <a:endParaRPr lang="es-CO" dirty="0"/>
          </a:p>
        </p:txBody>
      </p:sp>
      <p:sp>
        <p:nvSpPr>
          <p:cNvPr id="3" name="Marcador de contenido 2"/>
          <p:cNvSpPr>
            <a:spLocks noGrp="1"/>
          </p:cNvSpPr>
          <p:nvPr>
            <p:ph idx="1"/>
          </p:nvPr>
        </p:nvSpPr>
        <p:spPr>
          <a:xfrm>
            <a:off x="653075" y="1139082"/>
            <a:ext cx="10515600" cy="5024024"/>
          </a:xfrm>
        </p:spPr>
        <p:txBody>
          <a:bodyPr>
            <a:normAutofit/>
          </a:bodyPr>
          <a:lstStyle/>
          <a:p>
            <a:pPr marL="0" indent="0">
              <a:buNone/>
            </a:pPr>
            <a:r>
              <a:rPr lang="es-CO" sz="2200" b="1" dirty="0">
                <a:solidFill>
                  <a:srgbClr val="0070C0"/>
                </a:solidFill>
              </a:rPr>
              <a:t>Inecuación </a:t>
            </a:r>
          </a:p>
          <a:p>
            <a:r>
              <a:rPr lang="es-CO" sz="2200" dirty="0">
                <a:solidFill>
                  <a:srgbClr val="FF0000"/>
                </a:solidFill>
              </a:rPr>
              <a:t>Una inecuación </a:t>
            </a:r>
            <a:r>
              <a:rPr lang="es-CO" sz="2200" dirty="0"/>
              <a:t>es una desigualdad algebraica en la que aparecen letras (variables) con valor desconocido (</a:t>
            </a:r>
            <a:r>
              <a:rPr lang="es-CO" sz="2200" dirty="0">
                <a:solidFill>
                  <a:srgbClr val="0070C0"/>
                </a:solidFill>
              </a:rPr>
              <a:t>incógnitas</a:t>
            </a:r>
            <a:r>
              <a:rPr lang="es-CO" sz="2200" dirty="0"/>
              <a:t>).</a:t>
            </a:r>
          </a:p>
          <a:p>
            <a:pPr marL="0" indent="0">
              <a:buNone/>
            </a:pPr>
            <a:endParaRPr lang="es-CO" sz="2200" b="0" i="1" dirty="0">
              <a:latin typeface="Cambria Math" panose="02040503050406030204" pitchFamily="18" charset="0"/>
            </a:endParaRPr>
          </a:p>
          <a:p>
            <a:endParaRPr lang="es-CO" sz="2200" dirty="0"/>
          </a:p>
          <a:p>
            <a:pPr marL="0" indent="0">
              <a:buNone/>
            </a:pPr>
            <a:endParaRPr lang="es-CO" sz="2200" dirty="0"/>
          </a:p>
          <a:p>
            <a:pPr marL="0" indent="0">
              <a:buNone/>
            </a:pPr>
            <a:endParaRPr lang="es-CO" sz="2200" dirty="0"/>
          </a:p>
          <a:p>
            <a:r>
              <a:rPr lang="es-CO" sz="2200" dirty="0">
                <a:solidFill>
                  <a:srgbClr val="FF0000"/>
                </a:solidFill>
              </a:rPr>
              <a:t>Los miembros </a:t>
            </a:r>
            <a:r>
              <a:rPr lang="es-CO" sz="2200" dirty="0"/>
              <a:t>de una inecuación son las expresiones que están a ambos lados del signo de la desigual. Así, se llama </a:t>
            </a:r>
            <a:r>
              <a:rPr lang="es-CO" sz="2200" dirty="0">
                <a:solidFill>
                  <a:srgbClr val="00B050"/>
                </a:solidFill>
              </a:rPr>
              <a:t>primer miembro </a:t>
            </a:r>
            <a:r>
              <a:rPr lang="es-CO" sz="2200" dirty="0"/>
              <a:t>al de la izquierda, y </a:t>
            </a:r>
            <a:r>
              <a:rPr lang="es-CO" sz="2200" dirty="0">
                <a:solidFill>
                  <a:srgbClr val="7030A0"/>
                </a:solidFill>
              </a:rPr>
              <a:t>segundo miembro </a:t>
            </a:r>
            <a:r>
              <a:rPr lang="es-CO" sz="2200" dirty="0"/>
              <a:t>al de la derecha.</a:t>
            </a:r>
          </a:p>
          <a:p>
            <a:r>
              <a:rPr lang="es-CO" sz="2200" dirty="0">
                <a:solidFill>
                  <a:srgbClr val="FF0000"/>
                </a:solidFill>
              </a:rPr>
              <a:t>Los términos </a:t>
            </a:r>
            <a:r>
              <a:rPr lang="es-CO" sz="2200" dirty="0"/>
              <a:t>de una inecuación son los sumandos que forman los miembros de una inecuación.</a:t>
            </a:r>
          </a:p>
          <a:p>
            <a:endParaRPr lang="es-CO" sz="2200" dirty="0"/>
          </a:p>
        </p:txBody>
      </p:sp>
      <p:grpSp>
        <p:nvGrpSpPr>
          <p:cNvPr id="44" name="Grupo 43">
            <a:extLst>
              <a:ext uri="{FF2B5EF4-FFF2-40B4-BE49-F238E27FC236}">
                <a16:creationId xmlns:a16="http://schemas.microsoft.com/office/drawing/2014/main" id="{5598B6EE-1C56-4B30-81C9-047B9632702B}"/>
              </a:ext>
            </a:extLst>
          </p:cNvPr>
          <p:cNvGrpSpPr/>
          <p:nvPr/>
        </p:nvGrpSpPr>
        <p:grpSpPr>
          <a:xfrm>
            <a:off x="3973106" y="2120371"/>
            <a:ext cx="4297568" cy="1530723"/>
            <a:chOff x="4476866" y="1788851"/>
            <a:chExt cx="4297568" cy="1530723"/>
          </a:xfrm>
        </p:grpSpPr>
        <p:grpSp>
          <p:nvGrpSpPr>
            <p:cNvPr id="11" name="Grupo 10">
              <a:extLst>
                <a:ext uri="{FF2B5EF4-FFF2-40B4-BE49-F238E27FC236}">
                  <a16:creationId xmlns:a16="http://schemas.microsoft.com/office/drawing/2014/main" id="{7D6A3AA3-E0C2-406E-BBB8-919EB73696C7}"/>
                </a:ext>
              </a:extLst>
            </p:cNvPr>
            <p:cNvGrpSpPr/>
            <p:nvPr/>
          </p:nvGrpSpPr>
          <p:grpSpPr>
            <a:xfrm>
              <a:off x="4476866" y="2862927"/>
              <a:ext cx="4297568" cy="456647"/>
              <a:chOff x="4606414" y="2650435"/>
              <a:chExt cx="3767380" cy="456647"/>
            </a:xfrm>
          </p:grpSpPr>
          <p:cxnSp>
            <p:nvCxnSpPr>
              <p:cNvPr id="5" name="Conector recto 4">
                <a:extLst>
                  <a:ext uri="{FF2B5EF4-FFF2-40B4-BE49-F238E27FC236}">
                    <a16:creationId xmlns:a16="http://schemas.microsoft.com/office/drawing/2014/main" id="{25B00235-0506-43AC-BC15-CE92C76DF108}"/>
                  </a:ext>
                </a:extLst>
              </p:cNvPr>
              <p:cNvCxnSpPr>
                <a:cxnSpLocks/>
              </p:cNvCxnSpPr>
              <p:nvPr/>
            </p:nvCxnSpPr>
            <p:spPr>
              <a:xfrm>
                <a:off x="5033720" y="2650435"/>
                <a:ext cx="896816"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 name="Conector recto 5">
                <a:extLst>
                  <a:ext uri="{FF2B5EF4-FFF2-40B4-BE49-F238E27FC236}">
                    <a16:creationId xmlns:a16="http://schemas.microsoft.com/office/drawing/2014/main" id="{9C4773F4-DE36-4E9E-835E-3E0F0EE3CD30}"/>
                  </a:ext>
                </a:extLst>
              </p:cNvPr>
              <p:cNvCxnSpPr>
                <a:cxnSpLocks/>
              </p:cNvCxnSpPr>
              <p:nvPr/>
            </p:nvCxnSpPr>
            <p:spPr>
              <a:xfrm>
                <a:off x="6581988" y="2650435"/>
                <a:ext cx="841513" cy="0"/>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sp>
            <p:nvSpPr>
              <p:cNvPr id="7" name="Rectángulo 6">
                <a:extLst>
                  <a:ext uri="{FF2B5EF4-FFF2-40B4-BE49-F238E27FC236}">
                    <a16:creationId xmlns:a16="http://schemas.microsoft.com/office/drawing/2014/main" id="{49A2EE6A-1A4C-4A9A-942C-867ADA6DF1FE}"/>
                  </a:ext>
                </a:extLst>
              </p:cNvPr>
              <p:cNvSpPr/>
              <p:nvPr/>
            </p:nvSpPr>
            <p:spPr>
              <a:xfrm>
                <a:off x="6424734" y="2737750"/>
                <a:ext cx="1949060" cy="369332"/>
              </a:xfrm>
              <a:prstGeom prst="rect">
                <a:avLst/>
              </a:prstGeom>
            </p:spPr>
            <p:txBody>
              <a:bodyPr wrap="none">
                <a:spAutoFit/>
              </a:bodyPr>
              <a:lstStyle/>
              <a:p>
                <a:r>
                  <a:rPr lang="es-ES" dirty="0">
                    <a:solidFill>
                      <a:srgbClr val="7030A0"/>
                    </a:solidFill>
                  </a:rPr>
                  <a:t>segundo miembro </a:t>
                </a:r>
              </a:p>
            </p:txBody>
          </p:sp>
          <p:sp>
            <p:nvSpPr>
              <p:cNvPr id="8" name="Rectángulo 7">
                <a:extLst>
                  <a:ext uri="{FF2B5EF4-FFF2-40B4-BE49-F238E27FC236}">
                    <a16:creationId xmlns:a16="http://schemas.microsoft.com/office/drawing/2014/main" id="{4621E0F1-5CB7-4502-BE50-F87FF60639A2}"/>
                  </a:ext>
                </a:extLst>
              </p:cNvPr>
              <p:cNvSpPr/>
              <p:nvPr/>
            </p:nvSpPr>
            <p:spPr>
              <a:xfrm>
                <a:off x="4606414" y="2737750"/>
                <a:ext cx="1782347" cy="369332"/>
              </a:xfrm>
              <a:prstGeom prst="rect">
                <a:avLst/>
              </a:prstGeom>
            </p:spPr>
            <p:txBody>
              <a:bodyPr wrap="none">
                <a:spAutoFit/>
              </a:bodyPr>
              <a:lstStyle/>
              <a:p>
                <a:r>
                  <a:rPr lang="es-ES" dirty="0">
                    <a:solidFill>
                      <a:srgbClr val="00B050"/>
                    </a:solidFill>
                  </a:rPr>
                  <a:t>primer miembro </a:t>
                </a:r>
              </a:p>
            </p:txBody>
          </p:sp>
        </p:grpSp>
        <p:sp>
          <p:nvSpPr>
            <p:cNvPr id="12" name="Rectángulo 11">
              <a:extLst>
                <a:ext uri="{FF2B5EF4-FFF2-40B4-BE49-F238E27FC236}">
                  <a16:creationId xmlns:a16="http://schemas.microsoft.com/office/drawing/2014/main" id="{921DF222-9205-4158-9991-AC87EF05AB90}"/>
                </a:ext>
              </a:extLst>
            </p:cNvPr>
            <p:cNvSpPr/>
            <p:nvPr/>
          </p:nvSpPr>
          <p:spPr>
            <a:xfrm>
              <a:off x="5798276" y="1788851"/>
              <a:ext cx="1045543" cy="369332"/>
            </a:xfrm>
            <a:prstGeom prst="rect">
              <a:avLst/>
            </a:prstGeom>
          </p:spPr>
          <p:txBody>
            <a:bodyPr wrap="none">
              <a:spAutoFit/>
            </a:bodyPr>
            <a:lstStyle/>
            <a:p>
              <a:r>
                <a:rPr lang="es-CO" dirty="0">
                  <a:solidFill>
                    <a:srgbClr val="0070C0"/>
                  </a:solidFill>
                </a:rPr>
                <a:t>incógnita</a:t>
              </a:r>
              <a:endParaRPr lang="es-ES" dirty="0"/>
            </a:p>
          </p:txBody>
        </p:sp>
        <p:cxnSp>
          <p:nvCxnSpPr>
            <p:cNvPr id="16" name="Conector: angular 15">
              <a:extLst>
                <a:ext uri="{FF2B5EF4-FFF2-40B4-BE49-F238E27FC236}">
                  <a16:creationId xmlns:a16="http://schemas.microsoft.com/office/drawing/2014/main" id="{293E63F0-E45D-4A8E-ADCE-C073BC36C5CC}"/>
                </a:ext>
              </a:extLst>
            </p:cNvPr>
            <p:cNvCxnSpPr>
              <a:cxnSpLocks/>
            </p:cNvCxnSpPr>
            <p:nvPr/>
          </p:nvCxnSpPr>
          <p:spPr>
            <a:xfrm rot="10800000" flipV="1">
              <a:off x="5303057" y="1988183"/>
              <a:ext cx="513845" cy="409762"/>
            </a:xfrm>
            <a:prstGeom prst="bentConnector3">
              <a:avLst>
                <a:gd name="adj1" fmla="val 9900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Conector: angular 23">
              <a:extLst>
                <a:ext uri="{FF2B5EF4-FFF2-40B4-BE49-F238E27FC236}">
                  <a16:creationId xmlns:a16="http://schemas.microsoft.com/office/drawing/2014/main" id="{F3DAAF3D-692D-4150-B56E-3743F6E798EB}"/>
                </a:ext>
              </a:extLst>
            </p:cNvPr>
            <p:cNvCxnSpPr>
              <a:cxnSpLocks/>
            </p:cNvCxnSpPr>
            <p:nvPr/>
          </p:nvCxnSpPr>
          <p:spPr>
            <a:xfrm>
              <a:off x="6772670" y="1988182"/>
              <a:ext cx="675052" cy="353501"/>
            </a:xfrm>
            <a:prstGeom prst="bentConnector3">
              <a:avLst>
                <a:gd name="adj1" fmla="val 99078"/>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3" name="Rectángulo 42">
                  <a:extLst>
                    <a:ext uri="{FF2B5EF4-FFF2-40B4-BE49-F238E27FC236}">
                      <a16:creationId xmlns:a16="http://schemas.microsoft.com/office/drawing/2014/main" id="{7DA31BAC-6C4D-48CA-B14C-6869455A5A24}"/>
                    </a:ext>
                  </a:extLst>
                </p:cNvPr>
                <p:cNvSpPr/>
                <p:nvPr/>
              </p:nvSpPr>
              <p:spPr>
                <a:xfrm>
                  <a:off x="4865832" y="2278152"/>
                  <a:ext cx="2901341" cy="58477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s-CO" sz="3200" i="1" dirty="0">
                            <a:latin typeface="Cambria Math" panose="02040503050406030204" pitchFamily="18" charset="0"/>
                          </a:rPr>
                          <m:t>7</m:t>
                        </m:r>
                        <m:r>
                          <a:rPr lang="es-CO" sz="3200" b="0" i="1" dirty="0" smtClean="0">
                            <a:latin typeface="Cambria Math" panose="02040503050406030204" pitchFamily="18" charset="0"/>
                          </a:rPr>
                          <m:t>𝑥</m:t>
                        </m:r>
                        <m:r>
                          <a:rPr lang="es-CO" sz="3200" b="0" i="1" dirty="0" smtClean="0">
                            <a:latin typeface="Cambria Math" panose="02040503050406030204" pitchFamily="18" charset="0"/>
                          </a:rPr>
                          <m:t>+5&lt;2−</m:t>
                        </m:r>
                        <m:r>
                          <a:rPr lang="es-CO" sz="3200" b="0" i="1" dirty="0" smtClean="0">
                            <a:latin typeface="Cambria Math" panose="02040503050406030204" pitchFamily="18" charset="0"/>
                          </a:rPr>
                          <m:t>𝑥</m:t>
                        </m:r>
                      </m:oMath>
                    </m:oMathPara>
                  </a14:m>
                  <a:endParaRPr lang="es-ES" sz="3200" dirty="0"/>
                </a:p>
              </p:txBody>
            </p:sp>
          </mc:Choice>
          <mc:Fallback xmlns="">
            <p:sp>
              <p:nvSpPr>
                <p:cNvPr id="43" name="Rectángulo 42">
                  <a:extLst>
                    <a:ext uri="{FF2B5EF4-FFF2-40B4-BE49-F238E27FC236}">
                      <a16:creationId xmlns:a16="http://schemas.microsoft.com/office/drawing/2014/main" id="{7DA31BAC-6C4D-48CA-B14C-6869455A5A24}"/>
                    </a:ext>
                  </a:extLst>
                </p:cNvPr>
                <p:cNvSpPr>
                  <a:spLocks noRot="1" noChangeAspect="1" noMove="1" noResize="1" noEditPoints="1" noAdjustHandles="1" noChangeArrowheads="1" noChangeShapeType="1" noTextEdit="1"/>
                </p:cNvSpPr>
                <p:nvPr/>
              </p:nvSpPr>
              <p:spPr>
                <a:xfrm>
                  <a:off x="4865832" y="2278152"/>
                  <a:ext cx="2901341" cy="584775"/>
                </a:xfrm>
                <a:prstGeom prst="rect">
                  <a:avLst/>
                </a:prstGeom>
                <a:blipFill>
                  <a:blip r:embed="rId4"/>
                  <a:stretch>
                    <a:fillRect/>
                  </a:stretch>
                </a:blipFill>
              </p:spPr>
              <p:txBody>
                <a:bodyPr/>
                <a:lstStyle/>
                <a:p>
                  <a:r>
                    <a:rPr lang="es-ES">
                      <a:noFill/>
                    </a:rPr>
                    <a:t> </a:t>
                  </a:r>
                </a:p>
              </p:txBody>
            </p:sp>
          </mc:Fallback>
        </mc:AlternateContent>
      </p:grpSp>
      <p:grpSp>
        <p:nvGrpSpPr>
          <p:cNvPr id="53" name="Grupo 52">
            <a:extLst>
              <a:ext uri="{FF2B5EF4-FFF2-40B4-BE49-F238E27FC236}">
                <a16:creationId xmlns:a16="http://schemas.microsoft.com/office/drawing/2014/main" id="{77233E4F-F746-421E-8E11-84E411583D29}"/>
              </a:ext>
            </a:extLst>
          </p:cNvPr>
          <p:cNvGrpSpPr/>
          <p:nvPr/>
        </p:nvGrpSpPr>
        <p:grpSpPr>
          <a:xfrm>
            <a:off x="3929249" y="5641907"/>
            <a:ext cx="4333501" cy="584775"/>
            <a:chOff x="3818339" y="5626917"/>
            <a:chExt cx="4333501" cy="584775"/>
          </a:xfrm>
        </p:grpSpPr>
        <mc:AlternateContent xmlns:mc="http://schemas.openxmlformats.org/markup-compatibility/2006" xmlns:a14="http://schemas.microsoft.com/office/drawing/2010/main">
          <mc:Choice Requires="a14">
            <p:sp>
              <p:nvSpPr>
                <p:cNvPr id="45" name="Rectángulo 44">
                  <a:extLst>
                    <a:ext uri="{FF2B5EF4-FFF2-40B4-BE49-F238E27FC236}">
                      <a16:creationId xmlns:a16="http://schemas.microsoft.com/office/drawing/2014/main" id="{1623BED0-F114-4F94-92F8-3B3556769BB4}"/>
                    </a:ext>
                  </a:extLst>
                </p:cNvPr>
                <p:cNvSpPr/>
                <p:nvPr/>
              </p:nvSpPr>
              <p:spPr>
                <a:xfrm>
                  <a:off x="3818339" y="5626917"/>
                  <a:ext cx="4333501" cy="58477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s-CO" sz="3200" i="1" dirty="0" smtClean="0">
                            <a:latin typeface="Cambria Math" panose="02040503050406030204" pitchFamily="18" charset="0"/>
                          </a:rPr>
                          <m:t>7</m:t>
                        </m:r>
                        <m:r>
                          <a:rPr lang="es-CO" sz="3200" b="0" i="1" dirty="0" smtClean="0">
                            <a:latin typeface="Cambria Math" panose="02040503050406030204" pitchFamily="18" charset="0"/>
                          </a:rPr>
                          <m:t>𝑥</m:t>
                        </m:r>
                        <m:r>
                          <a:rPr lang="es-CO" sz="3200" b="0" i="1" dirty="0" smtClean="0">
                            <a:latin typeface="Cambria Math" panose="02040503050406030204" pitchFamily="18" charset="0"/>
                          </a:rPr>
                          <m:t>        5          2         </m:t>
                        </m:r>
                        <m:r>
                          <a:rPr lang="es-CO" sz="3200" b="0" i="1" dirty="0" smtClean="0">
                            <a:latin typeface="Cambria Math" panose="02040503050406030204" pitchFamily="18" charset="0"/>
                          </a:rPr>
                          <m:t>𝑥</m:t>
                        </m:r>
                      </m:oMath>
                    </m:oMathPara>
                  </a14:m>
                  <a:endParaRPr lang="es-ES" sz="3200" dirty="0"/>
                </a:p>
              </p:txBody>
            </p:sp>
          </mc:Choice>
          <mc:Fallback xmlns="">
            <p:sp>
              <p:nvSpPr>
                <p:cNvPr id="45" name="Rectángulo 44">
                  <a:extLst>
                    <a:ext uri="{FF2B5EF4-FFF2-40B4-BE49-F238E27FC236}">
                      <a16:creationId xmlns:a16="http://schemas.microsoft.com/office/drawing/2014/main" id="{1623BED0-F114-4F94-92F8-3B3556769BB4}"/>
                    </a:ext>
                  </a:extLst>
                </p:cNvPr>
                <p:cNvSpPr>
                  <a:spLocks noRot="1" noChangeAspect="1" noMove="1" noResize="1" noEditPoints="1" noAdjustHandles="1" noChangeArrowheads="1" noChangeShapeType="1" noTextEdit="1"/>
                </p:cNvSpPr>
                <p:nvPr/>
              </p:nvSpPr>
              <p:spPr>
                <a:xfrm>
                  <a:off x="3818339" y="5626917"/>
                  <a:ext cx="4333501" cy="584775"/>
                </a:xfrm>
                <a:prstGeom prst="rect">
                  <a:avLst/>
                </a:prstGeom>
                <a:blipFill>
                  <a:blip r:embed="rId5"/>
                  <a:stretch>
                    <a:fillRect/>
                  </a:stretch>
                </a:blipFill>
              </p:spPr>
              <p:txBody>
                <a:bodyPr/>
                <a:lstStyle/>
                <a:p>
                  <a:r>
                    <a:rPr lang="es-ES">
                      <a:noFill/>
                    </a:rPr>
                    <a:t> </a:t>
                  </a:r>
                </a:p>
              </p:txBody>
            </p:sp>
          </mc:Fallback>
        </mc:AlternateContent>
        <p:sp>
          <p:nvSpPr>
            <p:cNvPr id="47" name="Elipse 46">
              <a:extLst>
                <a:ext uri="{FF2B5EF4-FFF2-40B4-BE49-F238E27FC236}">
                  <a16:creationId xmlns:a16="http://schemas.microsoft.com/office/drawing/2014/main" id="{4CAA7873-63CE-4B36-85C6-5A3F1BA34106}"/>
                </a:ext>
              </a:extLst>
            </p:cNvPr>
            <p:cNvSpPr/>
            <p:nvPr/>
          </p:nvSpPr>
          <p:spPr>
            <a:xfrm>
              <a:off x="5279090" y="5679385"/>
              <a:ext cx="468875" cy="44669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0" name="Elipse 49">
              <a:extLst>
                <a:ext uri="{FF2B5EF4-FFF2-40B4-BE49-F238E27FC236}">
                  <a16:creationId xmlns:a16="http://schemas.microsoft.com/office/drawing/2014/main" id="{8AF414A8-8F15-4184-B24F-D1682E02C742}"/>
                </a:ext>
              </a:extLst>
            </p:cNvPr>
            <p:cNvSpPr/>
            <p:nvPr/>
          </p:nvSpPr>
          <p:spPr>
            <a:xfrm>
              <a:off x="7382834" y="5637039"/>
              <a:ext cx="528429" cy="53172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51" name="Elipse 50">
              <a:extLst>
                <a:ext uri="{FF2B5EF4-FFF2-40B4-BE49-F238E27FC236}">
                  <a16:creationId xmlns:a16="http://schemas.microsoft.com/office/drawing/2014/main" id="{7F2DCFD9-2ADB-4B14-941C-B67D468FB76E}"/>
                </a:ext>
              </a:extLst>
            </p:cNvPr>
            <p:cNvSpPr/>
            <p:nvPr/>
          </p:nvSpPr>
          <p:spPr>
            <a:xfrm>
              <a:off x="6390089" y="5695957"/>
              <a:ext cx="468876" cy="44669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52" name="Rectángulo 51">
            <a:extLst>
              <a:ext uri="{FF2B5EF4-FFF2-40B4-BE49-F238E27FC236}">
                <a16:creationId xmlns:a16="http://schemas.microsoft.com/office/drawing/2014/main" id="{832DF245-E4CA-42C2-BB7A-2B173535CDED}"/>
              </a:ext>
            </a:extLst>
          </p:cNvPr>
          <p:cNvSpPr/>
          <p:nvPr/>
        </p:nvSpPr>
        <p:spPr>
          <a:xfrm>
            <a:off x="4613471" y="6286695"/>
            <a:ext cx="3425040" cy="369332"/>
          </a:xfrm>
          <a:prstGeom prst="rect">
            <a:avLst/>
          </a:prstGeom>
        </p:spPr>
        <p:txBody>
          <a:bodyPr wrap="none">
            <a:spAutoFit/>
          </a:bodyPr>
          <a:lstStyle/>
          <a:p>
            <a:r>
              <a:rPr lang="es-CO" dirty="0">
                <a:solidFill>
                  <a:srgbClr val="FF0000"/>
                </a:solidFill>
              </a:rPr>
              <a:t>Son los términos de la inecuación </a:t>
            </a:r>
            <a:endParaRPr lang="es-ES" dirty="0">
              <a:solidFill>
                <a:srgbClr val="FF0000"/>
              </a:solidFill>
            </a:endParaRPr>
          </a:p>
        </p:txBody>
      </p:sp>
      <p:sp>
        <p:nvSpPr>
          <p:cNvPr id="21" name="Elipse 20">
            <a:extLst>
              <a:ext uri="{FF2B5EF4-FFF2-40B4-BE49-F238E27FC236}">
                <a16:creationId xmlns:a16="http://schemas.microsoft.com/office/drawing/2014/main" id="{03A9E49E-6EE1-4360-BC62-F96C5B32D29D}"/>
              </a:ext>
            </a:extLst>
          </p:cNvPr>
          <p:cNvSpPr/>
          <p:nvPr/>
        </p:nvSpPr>
        <p:spPr>
          <a:xfrm>
            <a:off x="4276295" y="5641315"/>
            <a:ext cx="528429" cy="53172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Tree>
    <p:extLst>
      <p:ext uri="{BB962C8B-B14F-4D97-AF65-F5344CB8AC3E}">
        <p14:creationId xmlns:p14="http://schemas.microsoft.com/office/powerpoint/2010/main" val="934494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AEC078DF-7F5A-4D67-8345-A6E73E43E2BA}"/>
              </a:ext>
            </a:extLst>
          </p:cNvPr>
          <p:cNvSpPr>
            <a:spLocks noGrp="1"/>
          </p:cNvSpPr>
          <p:nvPr>
            <p:ph idx="1"/>
          </p:nvPr>
        </p:nvSpPr>
        <p:spPr>
          <a:xfrm>
            <a:off x="281609" y="1691050"/>
            <a:ext cx="10515600" cy="461665"/>
          </a:xfrm>
        </p:spPr>
        <p:txBody>
          <a:bodyPr>
            <a:normAutofit/>
          </a:bodyPr>
          <a:lstStyle/>
          <a:p>
            <a:pPr algn="just"/>
            <a:r>
              <a:rPr lang="es-CO" sz="2200" dirty="0">
                <a:solidFill>
                  <a:srgbClr val="FF0000"/>
                </a:solidFill>
              </a:rPr>
              <a:t>El grado </a:t>
            </a:r>
            <a:r>
              <a:rPr lang="es-CO" sz="2200" dirty="0"/>
              <a:t>de una inecuación está dado por el mayor exponente de la incógnita. </a:t>
            </a:r>
          </a:p>
          <a:p>
            <a:pPr algn="just"/>
            <a:endParaRPr lang="es-CO" sz="2200" dirty="0"/>
          </a:p>
        </p:txBody>
      </p:sp>
      <mc:AlternateContent xmlns:mc="http://schemas.openxmlformats.org/markup-compatibility/2006" xmlns:a14="http://schemas.microsoft.com/office/drawing/2010/main">
        <mc:Choice Requires="a14">
          <p:sp>
            <p:nvSpPr>
              <p:cNvPr id="4" name="Rectángulo 3">
                <a:extLst>
                  <a:ext uri="{FF2B5EF4-FFF2-40B4-BE49-F238E27FC236}">
                    <a16:creationId xmlns:a16="http://schemas.microsoft.com/office/drawing/2014/main" id="{A61A237F-4CA9-419D-ADCD-5C5D70C179EF}"/>
                  </a:ext>
                </a:extLst>
              </p:cNvPr>
              <p:cNvSpPr/>
              <p:nvPr/>
            </p:nvSpPr>
            <p:spPr>
              <a:xfrm>
                <a:off x="3993870" y="2701412"/>
                <a:ext cx="4621702" cy="461665"/>
              </a:xfrm>
              <a:prstGeom prst="rect">
                <a:avLst/>
              </a:prstGeom>
            </p:spPr>
            <p:txBody>
              <a:bodyPr wrap="square">
                <a:spAutoFit/>
              </a:bodyPr>
              <a:lstStyle/>
              <a:p>
                <a:pPr algn="just"/>
                <a14:m>
                  <m:oMathPara xmlns:m="http://schemas.openxmlformats.org/officeDocument/2006/math">
                    <m:oMathParaPr>
                      <m:jc m:val="centerGroup"/>
                    </m:oMathParaPr>
                    <m:oMath xmlns:m="http://schemas.openxmlformats.org/officeDocument/2006/math">
                      <m:r>
                        <a:rPr lang="es-CO" sz="2400" i="1" dirty="0" smtClean="0">
                          <a:latin typeface="Cambria Math" panose="02040503050406030204" pitchFamily="18" charset="0"/>
                        </a:rPr>
                        <m:t>8</m:t>
                      </m:r>
                      <m:r>
                        <a:rPr lang="es-CO" sz="2400" i="1" dirty="0" smtClean="0">
                          <a:solidFill>
                            <a:schemeClr val="accent6"/>
                          </a:solidFill>
                          <a:latin typeface="Cambria Math" panose="02040503050406030204" pitchFamily="18" charset="0"/>
                        </a:rPr>
                        <m:t>𝑥</m:t>
                      </m:r>
                      <m:r>
                        <a:rPr lang="es-CO" sz="2400" i="1" dirty="0" smtClean="0">
                          <a:latin typeface="Cambria Math" panose="02040503050406030204" pitchFamily="18" charset="0"/>
                        </a:rPr>
                        <m:t>+</m:t>
                      </m:r>
                      <m:r>
                        <a:rPr lang="es-CO" sz="2400" b="0" i="1" dirty="0" smtClean="0">
                          <a:latin typeface="Cambria Math" panose="02040503050406030204" pitchFamily="18" charset="0"/>
                        </a:rPr>
                        <m:t>2</m:t>
                      </m:r>
                      <m:d>
                        <m:dPr>
                          <m:ctrlPr>
                            <a:rPr lang="es-CO" sz="2400" i="1" dirty="0" smtClean="0">
                              <a:latin typeface="Cambria Math" panose="02040503050406030204" pitchFamily="18" charset="0"/>
                            </a:rPr>
                          </m:ctrlPr>
                        </m:dPr>
                        <m:e>
                          <m:r>
                            <a:rPr lang="es-CO" sz="2400" b="0" i="1" dirty="0" smtClean="0">
                              <a:latin typeface="Cambria Math" panose="02040503050406030204" pitchFamily="18" charset="0"/>
                            </a:rPr>
                            <m:t>5</m:t>
                          </m:r>
                          <m:r>
                            <a:rPr lang="es-CO" sz="2400" i="1" dirty="0" smtClean="0">
                              <a:solidFill>
                                <a:schemeClr val="accent6"/>
                              </a:solidFill>
                              <a:latin typeface="Cambria Math" panose="02040503050406030204" pitchFamily="18" charset="0"/>
                            </a:rPr>
                            <m:t>𝑥</m:t>
                          </m:r>
                          <m:r>
                            <a:rPr lang="es-CO" sz="2400" i="1" dirty="0" smtClean="0">
                              <a:latin typeface="Cambria Math" panose="02040503050406030204" pitchFamily="18" charset="0"/>
                            </a:rPr>
                            <m:t>+</m:t>
                          </m:r>
                          <m:r>
                            <a:rPr lang="es-CO" sz="2400" b="0" i="1" dirty="0" smtClean="0">
                              <a:latin typeface="Cambria Math" panose="02040503050406030204" pitchFamily="18" charset="0"/>
                            </a:rPr>
                            <m:t>1</m:t>
                          </m:r>
                        </m:e>
                      </m:d>
                      <m:r>
                        <a:rPr lang="es-CO" sz="2400" b="0" i="1" dirty="0" smtClean="0">
                          <a:latin typeface="Cambria Math" panose="02040503050406030204" pitchFamily="18" charset="0"/>
                        </a:rPr>
                        <m:t> </m:t>
                      </m:r>
                      <m:r>
                        <a:rPr lang="es-CO" sz="2400" i="1" dirty="0" smtClean="0">
                          <a:latin typeface="Cambria Math" panose="02040503050406030204" pitchFamily="18" charset="0"/>
                          <a:sym typeface="Symbol" panose="05050102010706020507" pitchFamily="18" charset="2"/>
                        </a:rPr>
                        <m:t></m:t>
                      </m:r>
                      <m:r>
                        <a:rPr lang="es-CO" sz="2400" b="0" i="1" dirty="0" smtClean="0">
                          <a:latin typeface="Cambria Math" panose="02040503050406030204" pitchFamily="18" charset="0"/>
                          <a:sym typeface="Symbol" panose="05050102010706020507" pitchFamily="18" charset="2"/>
                        </a:rPr>
                        <m:t> </m:t>
                      </m:r>
                      <m:r>
                        <a:rPr lang="es-CO" sz="2400" i="1" dirty="0" smtClean="0">
                          <a:latin typeface="Cambria Math" panose="02040503050406030204" pitchFamily="18" charset="0"/>
                        </a:rPr>
                        <m:t> </m:t>
                      </m:r>
                      <m:r>
                        <a:rPr lang="es-CO" sz="2400" b="0" i="1" dirty="0" smtClean="0">
                          <a:latin typeface="Cambria Math" panose="02040503050406030204" pitchFamily="18" charset="0"/>
                        </a:rPr>
                        <m:t>10</m:t>
                      </m:r>
                      <m:r>
                        <a:rPr lang="es-CO" sz="2400" i="1" dirty="0" smtClean="0">
                          <a:latin typeface="Cambria Math" panose="02040503050406030204" pitchFamily="18" charset="0"/>
                        </a:rPr>
                        <m:t>−</m:t>
                      </m:r>
                      <m:r>
                        <a:rPr lang="es-CO" sz="2400" b="0" i="1" dirty="0" smtClean="0">
                          <a:latin typeface="Cambria Math" panose="02040503050406030204" pitchFamily="18" charset="0"/>
                        </a:rPr>
                        <m:t>3</m:t>
                      </m:r>
                      <m:r>
                        <a:rPr lang="es-CO" sz="2400" i="1" dirty="0" smtClean="0">
                          <a:latin typeface="Cambria Math" panose="02040503050406030204" pitchFamily="18" charset="0"/>
                        </a:rPr>
                        <m:t>𝑥</m:t>
                      </m:r>
                    </m:oMath>
                  </m:oMathPara>
                </a14:m>
                <a:endParaRPr lang="es-CO" sz="2400" dirty="0"/>
              </a:p>
            </p:txBody>
          </p:sp>
        </mc:Choice>
        <mc:Fallback xmlns="">
          <p:sp>
            <p:nvSpPr>
              <p:cNvPr id="4" name="Rectángulo 3">
                <a:extLst>
                  <a:ext uri="{FF2B5EF4-FFF2-40B4-BE49-F238E27FC236}">
                    <a16:creationId xmlns:a16="http://schemas.microsoft.com/office/drawing/2014/main" id="{A61A237F-4CA9-419D-ADCD-5C5D70C179EF}"/>
                  </a:ext>
                </a:extLst>
              </p:cNvPr>
              <p:cNvSpPr>
                <a:spLocks noRot="1" noChangeAspect="1" noMove="1" noResize="1" noEditPoints="1" noAdjustHandles="1" noChangeArrowheads="1" noChangeShapeType="1" noTextEdit="1"/>
              </p:cNvSpPr>
              <p:nvPr/>
            </p:nvSpPr>
            <p:spPr>
              <a:xfrm>
                <a:off x="3993870" y="2701412"/>
                <a:ext cx="4621702" cy="461665"/>
              </a:xfrm>
              <a:prstGeom prst="rect">
                <a:avLst/>
              </a:prstGeom>
              <a:blipFill>
                <a:blip r:embed="rId6"/>
                <a:stretch>
                  <a:fillRect/>
                </a:stretch>
              </a:blipFill>
            </p:spPr>
            <p:txBody>
              <a:bodyPr/>
              <a:lstStyle/>
              <a:p>
                <a:r>
                  <a:rPr lang="es-ES">
                    <a:noFill/>
                  </a:rPr>
                  <a:t> </a:t>
                </a:r>
              </a:p>
            </p:txBody>
          </p:sp>
        </mc:Fallback>
      </mc:AlternateContent>
      <p:sp>
        <p:nvSpPr>
          <p:cNvPr id="5" name="Marcador de contenido 2">
            <a:extLst>
              <a:ext uri="{FF2B5EF4-FFF2-40B4-BE49-F238E27FC236}">
                <a16:creationId xmlns:a16="http://schemas.microsoft.com/office/drawing/2014/main" id="{B6466EAD-57A9-4306-B150-1AE05CEE61C6}"/>
              </a:ext>
            </a:extLst>
          </p:cNvPr>
          <p:cNvSpPr txBox="1">
            <a:spLocks/>
          </p:cNvSpPr>
          <p:nvPr/>
        </p:nvSpPr>
        <p:spPr>
          <a:xfrm>
            <a:off x="485351" y="3406553"/>
            <a:ext cx="7484165" cy="59010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s-CO" sz="2200" dirty="0"/>
              <a:t>Una inecuación de </a:t>
            </a:r>
            <a:r>
              <a:rPr lang="es-CO" sz="2200" dirty="0">
                <a:solidFill>
                  <a:srgbClr val="00B0F0"/>
                </a:solidFill>
              </a:rPr>
              <a:t>grado 2, </a:t>
            </a:r>
            <a:r>
              <a:rPr lang="es-CO" sz="2200" dirty="0"/>
              <a:t>es una inecuación cuadrática</a:t>
            </a:r>
          </a:p>
          <a:p>
            <a:pPr algn="just"/>
            <a:endParaRPr lang="es-CO" sz="2200" dirty="0"/>
          </a:p>
          <a:p>
            <a:pPr algn="just"/>
            <a:endParaRPr lang="es-CO" sz="2200" dirty="0"/>
          </a:p>
          <a:p>
            <a:pPr algn="just"/>
            <a:endParaRPr lang="es-ES" sz="2200" dirty="0"/>
          </a:p>
        </p:txBody>
      </p:sp>
      <p:sp>
        <p:nvSpPr>
          <p:cNvPr id="6" name="Marcador de contenido 2">
            <a:extLst>
              <a:ext uri="{FF2B5EF4-FFF2-40B4-BE49-F238E27FC236}">
                <a16:creationId xmlns:a16="http://schemas.microsoft.com/office/drawing/2014/main" id="{3418FA19-35D6-43F0-9565-04AB8A258C7F}"/>
              </a:ext>
            </a:extLst>
          </p:cNvPr>
          <p:cNvSpPr txBox="1">
            <a:spLocks/>
          </p:cNvSpPr>
          <p:nvPr/>
        </p:nvSpPr>
        <p:spPr>
          <a:xfrm>
            <a:off x="349522" y="4702978"/>
            <a:ext cx="10515600" cy="59010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s-CO" sz="2200" dirty="0">
                <a:solidFill>
                  <a:srgbClr val="FF0000"/>
                </a:solidFill>
              </a:rPr>
              <a:t>El número de incógnitas, </a:t>
            </a:r>
            <a:r>
              <a:rPr lang="es-CO" sz="2200" dirty="0"/>
              <a:t>una inecuación puede ser de una de dos o mas incógnitas.</a:t>
            </a:r>
            <a:endParaRPr lang="es-ES" sz="2200" dirty="0"/>
          </a:p>
        </p:txBody>
      </p:sp>
      <mc:AlternateContent xmlns:mc="http://schemas.openxmlformats.org/markup-compatibility/2006" xmlns:a14="http://schemas.microsoft.com/office/drawing/2010/main">
        <mc:Choice Requires="a14">
          <p:sp>
            <p:nvSpPr>
              <p:cNvPr id="7" name="Rectángulo 6">
                <a:extLst>
                  <a:ext uri="{FF2B5EF4-FFF2-40B4-BE49-F238E27FC236}">
                    <a16:creationId xmlns:a16="http://schemas.microsoft.com/office/drawing/2014/main" id="{F94184C0-D0B4-4453-9DAA-47216B68723E}"/>
                  </a:ext>
                </a:extLst>
              </p:cNvPr>
              <p:cNvSpPr/>
              <p:nvPr/>
            </p:nvSpPr>
            <p:spPr>
              <a:xfrm>
                <a:off x="4668888" y="3977678"/>
                <a:ext cx="3271665" cy="461665"/>
              </a:xfrm>
              <a:prstGeom prst="rect">
                <a:avLst/>
              </a:prstGeom>
            </p:spPr>
            <p:txBody>
              <a:bodyPr wrap="none">
                <a:spAutoFit/>
              </a:bodyPr>
              <a:lstStyle/>
              <a:p>
                <a:pPr algn="just"/>
                <a14:m>
                  <m:oMathPara xmlns:m="http://schemas.openxmlformats.org/officeDocument/2006/math">
                    <m:oMathParaPr>
                      <m:jc m:val="centerGroup"/>
                    </m:oMathParaPr>
                    <m:oMath xmlns:m="http://schemas.openxmlformats.org/officeDocument/2006/math">
                      <m:r>
                        <a:rPr lang="es-CO" sz="2400" i="1" dirty="0" smtClean="0">
                          <a:latin typeface="Cambria Math" panose="02040503050406030204" pitchFamily="18" charset="0"/>
                        </a:rPr>
                        <m:t>4</m:t>
                      </m:r>
                      <m:sSup>
                        <m:sSupPr>
                          <m:ctrlPr>
                            <a:rPr lang="es-CO" sz="2400" i="1" dirty="0" smtClean="0">
                              <a:solidFill>
                                <a:srgbClr val="00B0F0"/>
                              </a:solidFill>
                              <a:latin typeface="Cambria Math" panose="02040503050406030204" pitchFamily="18" charset="0"/>
                            </a:rPr>
                          </m:ctrlPr>
                        </m:sSupPr>
                        <m:e>
                          <m:r>
                            <a:rPr lang="es-CO" sz="2400" b="0" i="1" dirty="0" smtClean="0">
                              <a:solidFill>
                                <a:srgbClr val="00B0F0"/>
                              </a:solidFill>
                              <a:latin typeface="Cambria Math" panose="02040503050406030204" pitchFamily="18" charset="0"/>
                            </a:rPr>
                            <m:t>𝑥</m:t>
                          </m:r>
                        </m:e>
                        <m:sup>
                          <m:r>
                            <a:rPr lang="es-CO" sz="2400" b="0" i="1" dirty="0" smtClean="0">
                              <a:solidFill>
                                <a:srgbClr val="00B0F0"/>
                              </a:solidFill>
                              <a:latin typeface="Cambria Math" panose="02040503050406030204" pitchFamily="18" charset="0"/>
                            </a:rPr>
                            <m:t>2</m:t>
                          </m:r>
                        </m:sup>
                      </m:sSup>
                      <m:r>
                        <a:rPr lang="es-CO" sz="2400" i="1" dirty="0">
                          <a:latin typeface="Cambria Math" panose="02040503050406030204" pitchFamily="18" charset="0"/>
                        </a:rPr>
                        <m:t>+2</m:t>
                      </m:r>
                      <m:r>
                        <a:rPr lang="es-CO" sz="2400" i="1" dirty="0">
                          <a:latin typeface="Cambria Math" panose="02040503050406030204" pitchFamily="18" charset="0"/>
                        </a:rPr>
                        <m:t>𝑥</m:t>
                      </m:r>
                      <m:r>
                        <a:rPr lang="es-CO" sz="2400" i="1" dirty="0">
                          <a:latin typeface="Cambria Math" panose="02040503050406030204" pitchFamily="18" charset="0"/>
                        </a:rPr>
                        <m:t>+5&gt;2</m:t>
                      </m:r>
                      <m:r>
                        <a:rPr lang="es-CO" sz="2400" b="0" i="1" dirty="0" smtClean="0">
                          <a:latin typeface="Cambria Math" panose="02040503050406030204" pitchFamily="18" charset="0"/>
                        </a:rPr>
                        <m:t>𝑥</m:t>
                      </m:r>
                      <m:r>
                        <a:rPr lang="es-CO" sz="2400" b="0" i="1" dirty="0" smtClean="0">
                          <a:latin typeface="Cambria Math" panose="02040503050406030204" pitchFamily="18" charset="0"/>
                        </a:rPr>
                        <m:t>−5</m:t>
                      </m:r>
                    </m:oMath>
                  </m:oMathPara>
                </a14:m>
                <a:endParaRPr lang="es-CO" sz="2400" dirty="0"/>
              </a:p>
            </p:txBody>
          </p:sp>
        </mc:Choice>
        <mc:Fallback xmlns="">
          <p:sp>
            <p:nvSpPr>
              <p:cNvPr id="7" name="Rectángulo 6">
                <a:extLst>
                  <a:ext uri="{FF2B5EF4-FFF2-40B4-BE49-F238E27FC236}">
                    <a16:creationId xmlns:a16="http://schemas.microsoft.com/office/drawing/2014/main" id="{F94184C0-D0B4-4453-9DAA-47216B68723E}"/>
                  </a:ext>
                </a:extLst>
              </p:cNvPr>
              <p:cNvSpPr>
                <a:spLocks noRot="1" noChangeAspect="1" noMove="1" noResize="1" noEditPoints="1" noAdjustHandles="1" noChangeArrowheads="1" noChangeShapeType="1" noTextEdit="1"/>
              </p:cNvSpPr>
              <p:nvPr/>
            </p:nvSpPr>
            <p:spPr>
              <a:xfrm>
                <a:off x="4668888" y="3977678"/>
                <a:ext cx="3271665" cy="461665"/>
              </a:xfrm>
              <a:prstGeom prst="rect">
                <a:avLst/>
              </a:prstGeom>
              <a:blipFill>
                <a:blip r:embed="rId7"/>
                <a:stretch>
                  <a:fillRect/>
                </a:stretch>
              </a:blipFill>
            </p:spPr>
            <p:txBody>
              <a:bodyPr/>
              <a:lstStyle/>
              <a:p>
                <a:r>
                  <a:rPr lang="es-ES">
                    <a:noFill/>
                  </a:rPr>
                  <a:t> </a:t>
                </a:r>
              </a:p>
            </p:txBody>
          </p:sp>
        </mc:Fallback>
      </mc:AlternateContent>
      <p:sp>
        <p:nvSpPr>
          <p:cNvPr id="8" name="Marcador de contenido 2">
            <a:extLst>
              <a:ext uri="{FF2B5EF4-FFF2-40B4-BE49-F238E27FC236}">
                <a16:creationId xmlns:a16="http://schemas.microsoft.com/office/drawing/2014/main" id="{98A0E1F1-28B7-4778-9B78-88D5689F8253}"/>
              </a:ext>
            </a:extLst>
          </p:cNvPr>
          <p:cNvSpPr txBox="1">
            <a:spLocks/>
          </p:cNvSpPr>
          <p:nvPr/>
        </p:nvSpPr>
        <p:spPr>
          <a:xfrm>
            <a:off x="485350" y="335947"/>
            <a:ext cx="11050157" cy="118852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s-ES" dirty="0">
                <a:solidFill>
                  <a:srgbClr val="00B0F0"/>
                </a:solidFill>
              </a:rPr>
              <a:t>Clasificación de la inecuaciones</a:t>
            </a:r>
          </a:p>
          <a:p>
            <a:pPr marL="0" indent="0" algn="just">
              <a:buNone/>
            </a:pPr>
            <a:r>
              <a:rPr lang="es-CO" sz="2200" dirty="0"/>
              <a:t>Las inecuaciones se puede clasificar principalmente según su grado y el número de incógnitas.</a:t>
            </a:r>
            <a:endParaRPr lang="es-ES" sz="2200" dirty="0"/>
          </a:p>
        </p:txBody>
      </p:sp>
      <p:sp>
        <p:nvSpPr>
          <p:cNvPr id="2" name="Rectángulo 1">
            <a:extLst>
              <a:ext uri="{FF2B5EF4-FFF2-40B4-BE49-F238E27FC236}">
                <a16:creationId xmlns:a16="http://schemas.microsoft.com/office/drawing/2014/main" id="{49559986-43E4-4FC3-A71E-FE21A2627F45}"/>
              </a:ext>
            </a:extLst>
          </p:cNvPr>
          <p:cNvSpPr/>
          <p:nvPr/>
        </p:nvSpPr>
        <p:spPr>
          <a:xfrm>
            <a:off x="485351" y="2204772"/>
            <a:ext cx="6286336" cy="430887"/>
          </a:xfrm>
          <a:prstGeom prst="rect">
            <a:avLst/>
          </a:prstGeom>
        </p:spPr>
        <p:txBody>
          <a:bodyPr wrap="none">
            <a:spAutoFit/>
          </a:bodyPr>
          <a:lstStyle/>
          <a:p>
            <a:pPr algn="just"/>
            <a:r>
              <a:rPr lang="es-CO" sz="2200" dirty="0"/>
              <a:t>Una inecuación de </a:t>
            </a:r>
            <a:r>
              <a:rPr lang="es-CO" sz="2200" dirty="0">
                <a:solidFill>
                  <a:schemeClr val="accent6"/>
                </a:solidFill>
              </a:rPr>
              <a:t>grado 1,  </a:t>
            </a:r>
            <a:r>
              <a:rPr lang="es-CO" sz="2200" dirty="0"/>
              <a:t>es una inecuación lineal</a:t>
            </a:r>
            <a:endParaRPr lang="es-ES" sz="2200" dirty="0"/>
          </a:p>
        </p:txBody>
      </p:sp>
      <mc:AlternateContent xmlns:mc="http://schemas.openxmlformats.org/markup-compatibility/2006" xmlns:a14="http://schemas.microsoft.com/office/drawing/2010/main">
        <mc:Choice Requires="a14">
          <p:sp>
            <p:nvSpPr>
              <p:cNvPr id="14" name="Rectángulo 13">
                <a:extLst>
                  <a:ext uri="{FF2B5EF4-FFF2-40B4-BE49-F238E27FC236}">
                    <a16:creationId xmlns:a16="http://schemas.microsoft.com/office/drawing/2014/main" id="{952425C6-AE14-4AA6-871A-0AA87D5C340C}"/>
                  </a:ext>
                </a:extLst>
              </p:cNvPr>
              <p:cNvSpPr/>
              <p:nvPr/>
            </p:nvSpPr>
            <p:spPr>
              <a:xfrm>
                <a:off x="2088860" y="5252068"/>
                <a:ext cx="2292639" cy="461665"/>
              </a:xfrm>
              <a:prstGeom prst="rect">
                <a:avLst/>
              </a:prstGeom>
            </p:spPr>
            <p:txBody>
              <a:bodyPr wrap="square">
                <a:spAutoFit/>
              </a:bodyPr>
              <a:lstStyle/>
              <a:p>
                <a:pPr algn="just"/>
                <a14:m>
                  <m:oMathPara xmlns:m="http://schemas.openxmlformats.org/officeDocument/2006/math">
                    <m:oMathParaPr>
                      <m:jc m:val="centerGroup"/>
                    </m:oMathParaPr>
                    <m:oMath xmlns:m="http://schemas.openxmlformats.org/officeDocument/2006/math">
                      <m:r>
                        <a:rPr lang="es-CO" sz="2400" i="1" dirty="0" smtClean="0">
                          <a:latin typeface="Cambria Math" panose="02040503050406030204" pitchFamily="18" charset="0"/>
                        </a:rPr>
                        <m:t>4</m:t>
                      </m:r>
                      <m:r>
                        <a:rPr lang="es-CO" sz="2400" b="0" i="1" dirty="0" smtClean="0">
                          <a:solidFill>
                            <a:srgbClr val="7030A0"/>
                          </a:solidFill>
                          <a:latin typeface="Cambria Math" panose="02040503050406030204" pitchFamily="18" charset="0"/>
                        </a:rPr>
                        <m:t>𝑥</m:t>
                      </m:r>
                      <m:r>
                        <a:rPr lang="es-CO" sz="2400" i="1" dirty="0" smtClean="0">
                          <a:latin typeface="Cambria Math" panose="02040503050406030204" pitchFamily="18" charset="0"/>
                        </a:rPr>
                        <m:t>+</m:t>
                      </m:r>
                      <m:r>
                        <a:rPr lang="es-CO" sz="2400" b="0" i="1" dirty="0" smtClean="0">
                          <a:latin typeface="Cambria Math" panose="02040503050406030204" pitchFamily="18" charset="0"/>
                        </a:rPr>
                        <m:t>2 </m:t>
                      </m:r>
                      <m:r>
                        <a:rPr lang="es-CO" sz="2400" b="0" i="1" dirty="0" smtClean="0">
                          <a:latin typeface="Cambria Math" panose="02040503050406030204" pitchFamily="18" charset="0"/>
                          <a:sym typeface="Symbol" panose="05050102010706020507" pitchFamily="18" charset="2"/>
                        </a:rPr>
                        <m:t>&lt;</m:t>
                      </m:r>
                      <m:r>
                        <a:rPr lang="es-CO" sz="2400" b="0" i="1" dirty="0" smtClean="0">
                          <a:latin typeface="Cambria Math" panose="02040503050406030204" pitchFamily="18" charset="0"/>
                        </a:rPr>
                        <m:t>4</m:t>
                      </m:r>
                    </m:oMath>
                  </m:oMathPara>
                </a14:m>
                <a:endParaRPr lang="es-CO" sz="2400" dirty="0"/>
              </a:p>
            </p:txBody>
          </p:sp>
        </mc:Choice>
        <mc:Fallback xmlns="">
          <p:sp>
            <p:nvSpPr>
              <p:cNvPr id="14" name="Rectángulo 13">
                <a:extLst>
                  <a:ext uri="{FF2B5EF4-FFF2-40B4-BE49-F238E27FC236}">
                    <a16:creationId xmlns:a16="http://schemas.microsoft.com/office/drawing/2014/main" id="{952425C6-AE14-4AA6-871A-0AA87D5C340C}"/>
                  </a:ext>
                </a:extLst>
              </p:cNvPr>
              <p:cNvSpPr>
                <a:spLocks noRot="1" noChangeAspect="1" noMove="1" noResize="1" noEditPoints="1" noAdjustHandles="1" noChangeArrowheads="1" noChangeShapeType="1" noTextEdit="1"/>
              </p:cNvSpPr>
              <p:nvPr/>
            </p:nvSpPr>
            <p:spPr>
              <a:xfrm>
                <a:off x="2088860" y="5252068"/>
                <a:ext cx="2292639" cy="461665"/>
              </a:xfrm>
              <a:prstGeom prst="rect">
                <a:avLst/>
              </a:prstGeom>
              <a:blipFill>
                <a:blip r:embed="rId8"/>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5" name="Rectángulo 14">
                <a:extLst>
                  <a:ext uri="{FF2B5EF4-FFF2-40B4-BE49-F238E27FC236}">
                    <a16:creationId xmlns:a16="http://schemas.microsoft.com/office/drawing/2014/main" id="{7D7978F8-6197-4827-B438-F6FFC8993F37}"/>
                  </a:ext>
                </a:extLst>
              </p:cNvPr>
              <p:cNvSpPr/>
              <p:nvPr/>
            </p:nvSpPr>
            <p:spPr>
              <a:xfrm>
                <a:off x="1953031" y="5729542"/>
                <a:ext cx="2428468" cy="461665"/>
              </a:xfrm>
              <a:prstGeom prst="rect">
                <a:avLst/>
              </a:prstGeom>
            </p:spPr>
            <p:txBody>
              <a:bodyPr wrap="square">
                <a:spAutoFit/>
              </a:bodyPr>
              <a:lstStyle/>
              <a:p>
                <a:pPr algn="just"/>
                <a14:m>
                  <m:oMathPara xmlns:m="http://schemas.openxmlformats.org/officeDocument/2006/math">
                    <m:oMathParaPr>
                      <m:jc m:val="centerGroup"/>
                    </m:oMathParaPr>
                    <m:oMath xmlns:m="http://schemas.openxmlformats.org/officeDocument/2006/math">
                      <m:r>
                        <a:rPr lang="es-CO" sz="2400" i="1" dirty="0" smtClean="0">
                          <a:latin typeface="Cambria Math" panose="02040503050406030204" pitchFamily="18" charset="0"/>
                        </a:rPr>
                        <m:t>3</m:t>
                      </m:r>
                      <m:r>
                        <a:rPr lang="es-CO" sz="2400" b="0" i="1" dirty="0" smtClean="0">
                          <a:solidFill>
                            <a:srgbClr val="7030A0"/>
                          </a:solidFill>
                          <a:latin typeface="Cambria Math" panose="02040503050406030204" pitchFamily="18" charset="0"/>
                        </a:rPr>
                        <m:t>𝑥𝑦</m:t>
                      </m:r>
                      <m:r>
                        <a:rPr lang="es-CO" sz="2400" b="0" i="1" dirty="0" smtClean="0">
                          <a:latin typeface="Cambria Math" panose="02040503050406030204" pitchFamily="18" charset="0"/>
                        </a:rPr>
                        <m:t>−6&gt;21</m:t>
                      </m:r>
                    </m:oMath>
                  </m:oMathPara>
                </a14:m>
                <a:endParaRPr lang="es-CO" sz="2400" dirty="0"/>
              </a:p>
            </p:txBody>
          </p:sp>
        </mc:Choice>
        <mc:Fallback xmlns="">
          <p:sp>
            <p:nvSpPr>
              <p:cNvPr id="15" name="Rectángulo 14">
                <a:extLst>
                  <a:ext uri="{FF2B5EF4-FFF2-40B4-BE49-F238E27FC236}">
                    <a16:creationId xmlns:a16="http://schemas.microsoft.com/office/drawing/2014/main" id="{7D7978F8-6197-4827-B438-F6FFC8993F37}"/>
                  </a:ext>
                </a:extLst>
              </p:cNvPr>
              <p:cNvSpPr>
                <a:spLocks noRot="1" noChangeAspect="1" noMove="1" noResize="1" noEditPoints="1" noAdjustHandles="1" noChangeArrowheads="1" noChangeShapeType="1" noTextEdit="1"/>
              </p:cNvSpPr>
              <p:nvPr/>
            </p:nvSpPr>
            <p:spPr>
              <a:xfrm>
                <a:off x="1953031" y="5729542"/>
                <a:ext cx="2428468" cy="461665"/>
              </a:xfrm>
              <a:prstGeom prst="rect">
                <a:avLst/>
              </a:prstGeom>
              <a:blipFill>
                <a:blip r:embed="rId9"/>
                <a:stretch>
                  <a:fillRect b="-9211"/>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6" name="Rectángulo 15">
                <a:extLst>
                  <a:ext uri="{FF2B5EF4-FFF2-40B4-BE49-F238E27FC236}">
                    <a16:creationId xmlns:a16="http://schemas.microsoft.com/office/drawing/2014/main" id="{1BC29A1C-3A4E-485A-AD76-9604B4AAD472}"/>
                  </a:ext>
                </a:extLst>
              </p:cNvPr>
              <p:cNvSpPr/>
              <p:nvPr/>
            </p:nvSpPr>
            <p:spPr>
              <a:xfrm>
                <a:off x="1885118" y="6222710"/>
                <a:ext cx="2421828" cy="461665"/>
              </a:xfrm>
              <a:prstGeom prst="rect">
                <a:avLst/>
              </a:prstGeom>
            </p:spPr>
            <p:txBody>
              <a:bodyPr wrap="square">
                <a:spAutoFit/>
              </a:bodyPr>
              <a:lstStyle/>
              <a:p>
                <a:pPr algn="just"/>
                <a14:m>
                  <m:oMathPara xmlns:m="http://schemas.openxmlformats.org/officeDocument/2006/math">
                    <m:oMathParaPr>
                      <m:jc m:val="centerGroup"/>
                    </m:oMathParaPr>
                    <m:oMath xmlns:m="http://schemas.openxmlformats.org/officeDocument/2006/math">
                      <m:r>
                        <a:rPr lang="es-CO" sz="2400" i="1" dirty="0" smtClean="0">
                          <a:latin typeface="Cambria Math" panose="02040503050406030204" pitchFamily="18" charset="0"/>
                        </a:rPr>
                        <m:t>3</m:t>
                      </m:r>
                      <m:r>
                        <a:rPr lang="es-CO" sz="2400" b="0" i="1" dirty="0" smtClean="0">
                          <a:solidFill>
                            <a:srgbClr val="7030A0"/>
                          </a:solidFill>
                          <a:latin typeface="Cambria Math" panose="02040503050406030204" pitchFamily="18" charset="0"/>
                        </a:rPr>
                        <m:t>𝑥𝑦</m:t>
                      </m:r>
                      <m:r>
                        <a:rPr lang="es-CO" sz="2400" b="0" i="1" dirty="0" smtClean="0">
                          <a:latin typeface="Cambria Math" panose="02040503050406030204" pitchFamily="18" charset="0"/>
                        </a:rPr>
                        <m:t>−2</m:t>
                      </m:r>
                      <m:r>
                        <a:rPr lang="es-CO" sz="2400" b="0" i="1" dirty="0" smtClean="0">
                          <a:solidFill>
                            <a:srgbClr val="7030A0"/>
                          </a:solidFill>
                          <a:latin typeface="Cambria Math" panose="02040503050406030204" pitchFamily="18" charset="0"/>
                        </a:rPr>
                        <m:t>𝑧</m:t>
                      </m:r>
                      <m:r>
                        <a:rPr lang="es-CO" sz="2400" b="0" i="1" dirty="0" smtClean="0">
                          <a:latin typeface="Cambria Math" panose="02040503050406030204" pitchFamily="18" charset="0"/>
                        </a:rPr>
                        <m:t>&lt; 69</m:t>
                      </m:r>
                    </m:oMath>
                  </m:oMathPara>
                </a14:m>
                <a:endParaRPr lang="es-CO" sz="2400" dirty="0"/>
              </a:p>
            </p:txBody>
          </p:sp>
        </mc:Choice>
        <mc:Fallback xmlns="">
          <p:sp>
            <p:nvSpPr>
              <p:cNvPr id="16" name="Rectángulo 15">
                <a:extLst>
                  <a:ext uri="{FF2B5EF4-FFF2-40B4-BE49-F238E27FC236}">
                    <a16:creationId xmlns:a16="http://schemas.microsoft.com/office/drawing/2014/main" id="{1BC29A1C-3A4E-485A-AD76-9604B4AAD472}"/>
                  </a:ext>
                </a:extLst>
              </p:cNvPr>
              <p:cNvSpPr>
                <a:spLocks noRot="1" noChangeAspect="1" noMove="1" noResize="1" noEditPoints="1" noAdjustHandles="1" noChangeArrowheads="1" noChangeShapeType="1" noTextEdit="1"/>
              </p:cNvSpPr>
              <p:nvPr/>
            </p:nvSpPr>
            <p:spPr>
              <a:xfrm>
                <a:off x="1885118" y="6222710"/>
                <a:ext cx="2421828" cy="461665"/>
              </a:xfrm>
              <a:prstGeom prst="rect">
                <a:avLst/>
              </a:prstGeom>
              <a:blipFill>
                <a:blip r:embed="rId10"/>
                <a:stretch>
                  <a:fillRect b="-9211"/>
                </a:stretch>
              </a:blipFill>
            </p:spPr>
            <p:txBody>
              <a:bodyPr/>
              <a:lstStyle/>
              <a:p>
                <a:r>
                  <a:rPr lang="es-ES">
                    <a:noFill/>
                  </a:rPr>
                  <a:t> </a:t>
                </a:r>
              </a:p>
            </p:txBody>
          </p:sp>
        </mc:Fallback>
      </mc:AlternateContent>
      <p:sp>
        <p:nvSpPr>
          <p:cNvPr id="17" name="Marcador de contenido 2">
            <a:extLst>
              <a:ext uri="{FF2B5EF4-FFF2-40B4-BE49-F238E27FC236}">
                <a16:creationId xmlns:a16="http://schemas.microsoft.com/office/drawing/2014/main" id="{87248661-CCF6-4920-97CB-0715426F0836}"/>
              </a:ext>
            </a:extLst>
          </p:cNvPr>
          <p:cNvSpPr txBox="1">
            <a:spLocks/>
          </p:cNvSpPr>
          <p:nvPr/>
        </p:nvSpPr>
        <p:spPr>
          <a:xfrm>
            <a:off x="4517326" y="5312563"/>
            <a:ext cx="4557101" cy="43613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s-CO" sz="2200" dirty="0"/>
              <a:t>Es una inecuación de </a:t>
            </a:r>
            <a:r>
              <a:rPr lang="es-CO" sz="2200" dirty="0">
                <a:solidFill>
                  <a:srgbClr val="7030A0"/>
                </a:solidFill>
              </a:rPr>
              <a:t>una incógnitas</a:t>
            </a:r>
            <a:r>
              <a:rPr lang="es-CO" sz="2200" dirty="0"/>
              <a:t>.</a:t>
            </a:r>
            <a:endParaRPr lang="es-ES" sz="2200" dirty="0"/>
          </a:p>
        </p:txBody>
      </p:sp>
      <p:sp>
        <p:nvSpPr>
          <p:cNvPr id="18" name="Marcador de contenido 2">
            <a:extLst>
              <a:ext uri="{FF2B5EF4-FFF2-40B4-BE49-F238E27FC236}">
                <a16:creationId xmlns:a16="http://schemas.microsoft.com/office/drawing/2014/main" id="{5569B598-90C6-4E70-A076-E485CEB9AAFE}"/>
              </a:ext>
            </a:extLst>
          </p:cNvPr>
          <p:cNvSpPr txBox="1">
            <a:spLocks/>
          </p:cNvSpPr>
          <p:nvPr/>
        </p:nvSpPr>
        <p:spPr>
          <a:xfrm>
            <a:off x="4517327" y="5795452"/>
            <a:ext cx="4557101" cy="43613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s-CO" sz="2200" dirty="0"/>
              <a:t>Es</a:t>
            </a:r>
            <a:r>
              <a:rPr lang="es-CO" sz="2200" dirty="0">
                <a:solidFill>
                  <a:srgbClr val="FF0000"/>
                </a:solidFill>
              </a:rPr>
              <a:t> </a:t>
            </a:r>
            <a:r>
              <a:rPr lang="es-CO" sz="2200" dirty="0"/>
              <a:t>una inecuación de </a:t>
            </a:r>
            <a:r>
              <a:rPr lang="es-CO" sz="2200" dirty="0">
                <a:solidFill>
                  <a:srgbClr val="7030A0"/>
                </a:solidFill>
              </a:rPr>
              <a:t>dos incógnitas.</a:t>
            </a:r>
            <a:endParaRPr lang="es-ES" sz="2200" dirty="0">
              <a:solidFill>
                <a:srgbClr val="7030A0"/>
              </a:solidFill>
            </a:endParaRPr>
          </a:p>
        </p:txBody>
      </p:sp>
      <p:sp>
        <p:nvSpPr>
          <p:cNvPr id="19" name="Marcador de contenido 2">
            <a:extLst>
              <a:ext uri="{FF2B5EF4-FFF2-40B4-BE49-F238E27FC236}">
                <a16:creationId xmlns:a16="http://schemas.microsoft.com/office/drawing/2014/main" id="{0B396D8F-1FFF-440A-B620-0DD16C67FD1E}"/>
              </a:ext>
            </a:extLst>
          </p:cNvPr>
          <p:cNvSpPr txBox="1">
            <a:spLocks/>
          </p:cNvSpPr>
          <p:nvPr/>
        </p:nvSpPr>
        <p:spPr>
          <a:xfrm>
            <a:off x="4517325" y="6278341"/>
            <a:ext cx="4557101" cy="43613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s-CO" sz="2200" dirty="0"/>
              <a:t>Es</a:t>
            </a:r>
            <a:r>
              <a:rPr lang="es-CO" sz="2200" dirty="0">
                <a:solidFill>
                  <a:srgbClr val="FF0000"/>
                </a:solidFill>
              </a:rPr>
              <a:t> </a:t>
            </a:r>
            <a:r>
              <a:rPr lang="es-CO" sz="2200" dirty="0"/>
              <a:t>una inecuación de </a:t>
            </a:r>
            <a:r>
              <a:rPr lang="es-CO" sz="2200" dirty="0">
                <a:solidFill>
                  <a:srgbClr val="7030A0"/>
                </a:solidFill>
              </a:rPr>
              <a:t>tres incógnitas</a:t>
            </a:r>
            <a:r>
              <a:rPr lang="es-CO" sz="2200" dirty="0"/>
              <a:t>.</a:t>
            </a:r>
            <a:endParaRPr lang="es-ES" sz="2200" dirty="0"/>
          </a:p>
        </p:txBody>
      </p:sp>
    </p:spTree>
    <p:extLst>
      <p:ext uri="{BB962C8B-B14F-4D97-AF65-F5344CB8AC3E}">
        <p14:creationId xmlns:p14="http://schemas.microsoft.com/office/powerpoint/2010/main" val="205153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Marcador de contenido 2">
            <a:extLst>
              <a:ext uri="{FF2B5EF4-FFF2-40B4-BE49-F238E27FC236}">
                <a16:creationId xmlns:a16="http://schemas.microsoft.com/office/drawing/2014/main" id="{98A0E1F1-28B7-4778-9B78-88D5689F8253}"/>
              </a:ext>
            </a:extLst>
          </p:cNvPr>
          <p:cNvSpPr txBox="1">
            <a:spLocks/>
          </p:cNvSpPr>
          <p:nvPr/>
        </p:nvSpPr>
        <p:spPr>
          <a:xfrm>
            <a:off x="443148" y="715775"/>
            <a:ext cx="10979818" cy="178827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s-ES" sz="2400" dirty="0">
                <a:solidFill>
                  <a:srgbClr val="00B0F0"/>
                </a:solidFill>
              </a:rPr>
              <a:t>Resolver una inecuaciones</a:t>
            </a:r>
          </a:p>
          <a:p>
            <a:pPr marL="0" indent="0" algn="just">
              <a:buNone/>
            </a:pPr>
            <a:r>
              <a:rPr lang="es-CO" sz="2200" dirty="0">
                <a:solidFill>
                  <a:srgbClr val="FF0000"/>
                </a:solidFill>
              </a:rPr>
              <a:t>Resolver</a:t>
            </a:r>
            <a:r>
              <a:rPr lang="es-CO" sz="2200" dirty="0"/>
              <a:t> la inecuación </a:t>
            </a:r>
            <a:r>
              <a:rPr lang="es-CO" sz="2200" dirty="0">
                <a:solidFill>
                  <a:srgbClr val="FF0000"/>
                </a:solidFill>
              </a:rPr>
              <a:t>es hallar los valores de la incógnita </a:t>
            </a:r>
            <a:r>
              <a:rPr lang="es-CO" sz="2200" dirty="0"/>
              <a:t>para los que </a:t>
            </a:r>
            <a:r>
              <a:rPr lang="es-CO" sz="2200" dirty="0">
                <a:solidFill>
                  <a:srgbClr val="FF0000"/>
                </a:solidFill>
              </a:rPr>
              <a:t>se satisface la desigualdad</a:t>
            </a:r>
            <a:r>
              <a:rPr lang="es-CO" sz="2200" dirty="0"/>
              <a:t>. </a:t>
            </a:r>
            <a:r>
              <a:rPr lang="es-CO" sz="2200" dirty="0">
                <a:solidFill>
                  <a:schemeClr val="accent1"/>
                </a:solidFill>
              </a:rPr>
              <a:t>La inecuación posee infinitas soluciones </a:t>
            </a:r>
            <a:r>
              <a:rPr lang="es-CO" sz="2200" dirty="0"/>
              <a:t>que se pueden representar geométricamente por medio de los puntos de una semi recta, o como un intervalo. </a:t>
            </a:r>
            <a:endParaRPr lang="es-ES" sz="2200" dirty="0"/>
          </a:p>
        </p:txBody>
      </p:sp>
      <mc:AlternateContent xmlns:mc="http://schemas.openxmlformats.org/markup-compatibility/2006" xmlns:a14="http://schemas.microsoft.com/office/drawing/2010/main">
        <mc:Choice Requires="a14">
          <p:sp>
            <p:nvSpPr>
              <p:cNvPr id="20" name="Marcador de contenido 2">
                <a:extLst>
                  <a:ext uri="{FF2B5EF4-FFF2-40B4-BE49-F238E27FC236}">
                    <a16:creationId xmlns:a16="http://schemas.microsoft.com/office/drawing/2014/main" id="{F5B89FA8-A4D5-4F14-8DBF-FEB4CD0D8CD5}"/>
                  </a:ext>
                </a:extLst>
              </p:cNvPr>
              <p:cNvSpPr txBox="1">
                <a:spLocks/>
              </p:cNvSpPr>
              <p:nvPr/>
            </p:nvSpPr>
            <p:spPr>
              <a:xfrm>
                <a:off x="443148" y="2865554"/>
                <a:ext cx="10979818" cy="231815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s-CO" sz="2200" dirty="0"/>
                  <a:t>Si una inecuación           </a:t>
                </a:r>
                <a14:m>
                  <m:oMath xmlns:m="http://schemas.openxmlformats.org/officeDocument/2006/math">
                    <m:r>
                      <a:rPr lang="es-CO" sz="2400" b="0" i="0" smtClean="0">
                        <a:solidFill>
                          <a:srgbClr val="00B0F0"/>
                        </a:solidFill>
                        <a:latin typeface="Cambria Math" panose="02040503050406030204" pitchFamily="18" charset="0"/>
                      </a:rPr>
                      <m:t>    </m:t>
                    </m:r>
                    <m:r>
                      <a:rPr lang="es-CO" sz="2400" b="0" i="1" smtClean="0">
                        <a:solidFill>
                          <a:srgbClr val="00B0F0"/>
                        </a:solidFill>
                        <a:latin typeface="Cambria Math" panose="02040503050406030204" pitchFamily="18" charset="0"/>
                      </a:rPr>
                      <m:t>3</m:t>
                    </m:r>
                    <m:r>
                      <a:rPr lang="es-CO" sz="2400" b="0" i="1" smtClean="0">
                        <a:solidFill>
                          <a:srgbClr val="00B0F0"/>
                        </a:solidFill>
                        <a:latin typeface="Cambria Math" panose="02040503050406030204" pitchFamily="18" charset="0"/>
                      </a:rPr>
                      <m:t>𝑥</m:t>
                    </m:r>
                    <m:r>
                      <a:rPr lang="es-CO" sz="2400" b="0" i="1" smtClean="0">
                        <a:solidFill>
                          <a:srgbClr val="00B0F0"/>
                        </a:solidFill>
                        <a:latin typeface="Cambria Math" panose="02040503050406030204" pitchFamily="18" charset="0"/>
                      </a:rPr>
                      <m:t>+1&gt;2</m:t>
                    </m:r>
                    <m:r>
                      <a:rPr lang="es-CO" sz="2400" b="0" i="1" smtClean="0">
                        <a:solidFill>
                          <a:srgbClr val="00B0F0"/>
                        </a:solidFill>
                        <a:latin typeface="Cambria Math" panose="02040503050406030204" pitchFamily="18" charset="0"/>
                      </a:rPr>
                      <m:t>𝑥</m:t>
                    </m:r>
                    <m:r>
                      <a:rPr lang="es-CO" sz="2400" b="0" i="1" smtClean="0">
                        <a:solidFill>
                          <a:srgbClr val="00B0F0"/>
                        </a:solidFill>
                        <a:latin typeface="Cambria Math" panose="02040503050406030204" pitchFamily="18" charset="0"/>
                      </a:rPr>
                      <m:t>+5</m:t>
                    </m:r>
                  </m:oMath>
                </a14:m>
                <a:endParaRPr lang="es-CO" sz="2400" dirty="0">
                  <a:solidFill>
                    <a:srgbClr val="00B0F0"/>
                  </a:solidFill>
                </a:endParaRPr>
              </a:p>
              <a:p>
                <a:pPr marL="0" indent="0" algn="just">
                  <a:buNone/>
                </a:pPr>
                <a:r>
                  <a:rPr lang="es-CO" sz="2200" dirty="0"/>
                  <a:t>Presenta las soluciones con         </a:t>
                </a:r>
                <a14:m>
                  <m:oMath xmlns:m="http://schemas.openxmlformats.org/officeDocument/2006/math">
                    <m:r>
                      <a:rPr lang="es-CO" sz="2400" b="0" i="1" dirty="0" smtClean="0">
                        <a:solidFill>
                          <a:srgbClr val="00B0F0"/>
                        </a:solidFill>
                        <a:latin typeface="Cambria Math" panose="02040503050406030204" pitchFamily="18" charset="0"/>
                      </a:rPr>
                      <m:t>𝑥</m:t>
                    </m:r>
                    <m:r>
                      <a:rPr lang="es-CO" sz="2400" b="0" i="1" dirty="0" smtClean="0">
                        <a:solidFill>
                          <a:srgbClr val="00B0F0"/>
                        </a:solidFill>
                        <a:latin typeface="Cambria Math" panose="02040503050406030204" pitchFamily="18" charset="0"/>
                      </a:rPr>
                      <m:t>&gt;4</m:t>
                    </m:r>
                  </m:oMath>
                </a14:m>
                <a:endParaRPr lang="es-ES" sz="2200" dirty="0"/>
              </a:p>
              <a:p>
                <a:pPr marL="0" indent="0" algn="just">
                  <a:buNone/>
                </a:pPr>
                <a:r>
                  <a:rPr lang="es-CO" sz="2200" dirty="0"/>
                  <a:t>Éstas </a:t>
                </a:r>
                <a:r>
                  <a:rPr lang="es-ES" sz="2200" dirty="0"/>
                  <a:t>soluciones se pueden expresar como un conjunto     </a:t>
                </a:r>
                <a14:m>
                  <m:oMath xmlns:m="http://schemas.openxmlformats.org/officeDocument/2006/math">
                    <m:r>
                      <a:rPr lang="es-CO" sz="2200" i="1">
                        <a:latin typeface="Cambria Math" panose="02040503050406030204" pitchFamily="18" charset="0"/>
                      </a:rPr>
                      <m:t>𝐴</m:t>
                    </m:r>
                    <m:r>
                      <a:rPr lang="es-CO" sz="2200" i="1">
                        <a:latin typeface="Cambria Math" panose="02040503050406030204" pitchFamily="18" charset="0"/>
                      </a:rPr>
                      <m:t>=</m:t>
                    </m:r>
                    <m:d>
                      <m:dPr>
                        <m:begChr m:val="{"/>
                        <m:endChr m:val="}"/>
                        <m:ctrlPr>
                          <a:rPr lang="es-CO" sz="2200" i="1">
                            <a:latin typeface="Cambria Math" panose="02040503050406030204" pitchFamily="18" charset="0"/>
                          </a:rPr>
                        </m:ctrlPr>
                      </m:dPr>
                      <m:e>
                        <m:r>
                          <a:rPr lang="es-CO" sz="2200" i="1">
                            <a:latin typeface="Cambria Math" panose="02040503050406030204" pitchFamily="18" charset="0"/>
                          </a:rPr>
                          <m:t>𝑥</m:t>
                        </m:r>
                        <m:r>
                          <a:rPr lang="es-CO" sz="2200" i="1">
                            <a:latin typeface="Cambria Math" panose="02040503050406030204" pitchFamily="18" charset="0"/>
                            <a:ea typeface="Cambria Math" panose="02040503050406030204" pitchFamily="18" charset="0"/>
                          </a:rPr>
                          <m:t>∈</m:t>
                        </m:r>
                        <m:r>
                          <a:rPr lang="es-ES" sz="2400" i="1">
                            <a:latin typeface="Cambria Math" panose="02040503050406030204" pitchFamily="18" charset="0"/>
                            <a:ea typeface="Cambria Math" panose="02040503050406030204" pitchFamily="18" charset="0"/>
                          </a:rPr>
                          <m:t>ℝ</m:t>
                        </m:r>
                        <m:r>
                          <a:rPr lang="es-CO" sz="2400" b="0" i="1" smtClean="0">
                            <a:latin typeface="Cambria Math" panose="02040503050406030204" pitchFamily="18" charset="0"/>
                            <a:ea typeface="Cambria Math" panose="02040503050406030204" pitchFamily="18" charset="0"/>
                          </a:rPr>
                          <m:t>  </m:t>
                        </m:r>
                        <m:r>
                          <a:rPr lang="es-CO" sz="2200" i="1">
                            <a:latin typeface="Cambria Math" panose="02040503050406030204" pitchFamily="18" charset="0"/>
                            <a:ea typeface="Cambria Math" panose="02040503050406030204" pitchFamily="18" charset="0"/>
                          </a:rPr>
                          <m:t>|  </m:t>
                        </m:r>
                        <m:r>
                          <a:rPr lang="es-CO" sz="2200" i="1">
                            <a:latin typeface="Cambria Math" panose="02040503050406030204" pitchFamily="18" charset="0"/>
                            <a:ea typeface="Cambria Math" panose="02040503050406030204" pitchFamily="18" charset="0"/>
                          </a:rPr>
                          <m:t>𝑥</m:t>
                        </m:r>
                        <m:r>
                          <a:rPr lang="es-CO" sz="2200" i="1">
                            <a:latin typeface="Cambria Math" panose="02040503050406030204" pitchFamily="18" charset="0"/>
                            <a:ea typeface="Cambria Math" panose="02040503050406030204" pitchFamily="18" charset="0"/>
                          </a:rPr>
                          <m:t>&gt;4</m:t>
                        </m:r>
                      </m:e>
                    </m:d>
                  </m:oMath>
                </a14:m>
                <a:endParaRPr lang="es-ES" sz="2200" dirty="0"/>
              </a:p>
              <a:p>
                <a:pPr marL="0" indent="0" algn="just">
                  <a:buNone/>
                </a:pPr>
                <a:endParaRPr lang="es-CO" sz="2200" dirty="0"/>
              </a:p>
              <a:p>
                <a:pPr marL="0" indent="0" algn="just">
                  <a:buNone/>
                </a:pPr>
                <a:r>
                  <a:rPr lang="es-CO" sz="2200" dirty="0"/>
                  <a:t>O de forma gráfica</a:t>
                </a:r>
                <a:endParaRPr lang="es-ES" sz="2200" dirty="0"/>
              </a:p>
              <a:p>
                <a:pPr marL="0" indent="0" algn="just">
                  <a:buNone/>
                </a:pPr>
                <a:endParaRPr lang="es-ES" sz="2200" dirty="0"/>
              </a:p>
            </p:txBody>
          </p:sp>
        </mc:Choice>
        <mc:Fallback xmlns="">
          <p:sp>
            <p:nvSpPr>
              <p:cNvPr id="20" name="Marcador de contenido 2">
                <a:extLst>
                  <a:ext uri="{FF2B5EF4-FFF2-40B4-BE49-F238E27FC236}">
                    <a16:creationId xmlns:a16="http://schemas.microsoft.com/office/drawing/2014/main" id="{F5B89FA8-A4D5-4F14-8DBF-FEB4CD0D8CD5}"/>
                  </a:ext>
                </a:extLst>
              </p:cNvPr>
              <p:cNvSpPr txBox="1">
                <a:spLocks noRot="1" noChangeAspect="1" noMove="1" noResize="1" noEditPoints="1" noAdjustHandles="1" noChangeArrowheads="1" noChangeShapeType="1" noTextEdit="1"/>
              </p:cNvSpPr>
              <p:nvPr/>
            </p:nvSpPr>
            <p:spPr>
              <a:xfrm>
                <a:off x="443148" y="2865554"/>
                <a:ext cx="10979818" cy="2318156"/>
              </a:xfrm>
              <a:prstGeom prst="rect">
                <a:avLst/>
              </a:prstGeom>
              <a:blipFill>
                <a:blip r:embed="rId2"/>
                <a:stretch>
                  <a:fillRect l="-722" t="-2368"/>
                </a:stretch>
              </a:blipFill>
            </p:spPr>
            <p:txBody>
              <a:bodyPr/>
              <a:lstStyle/>
              <a:p>
                <a:r>
                  <a:rPr lang="es-ES">
                    <a:noFill/>
                  </a:rPr>
                  <a:t> </a:t>
                </a:r>
              </a:p>
            </p:txBody>
          </p:sp>
        </mc:Fallback>
      </mc:AlternateContent>
      <p:grpSp>
        <p:nvGrpSpPr>
          <p:cNvPr id="21" name="Grupo 20">
            <a:extLst>
              <a:ext uri="{FF2B5EF4-FFF2-40B4-BE49-F238E27FC236}">
                <a16:creationId xmlns:a16="http://schemas.microsoft.com/office/drawing/2014/main" id="{50DC5D13-FBA1-4085-9DCC-72818C40C324}"/>
              </a:ext>
            </a:extLst>
          </p:cNvPr>
          <p:cNvGrpSpPr/>
          <p:nvPr/>
        </p:nvGrpSpPr>
        <p:grpSpPr>
          <a:xfrm>
            <a:off x="3553228" y="4721715"/>
            <a:ext cx="4070978" cy="654687"/>
            <a:chOff x="3927821" y="4738372"/>
            <a:chExt cx="4973339" cy="895899"/>
          </a:xfrm>
        </p:grpSpPr>
        <p:grpSp>
          <p:nvGrpSpPr>
            <p:cNvPr id="22" name="Grupo 21">
              <a:extLst>
                <a:ext uri="{FF2B5EF4-FFF2-40B4-BE49-F238E27FC236}">
                  <a16:creationId xmlns:a16="http://schemas.microsoft.com/office/drawing/2014/main" id="{35ADE311-B834-4C5D-AAAB-7EDC52CBAB70}"/>
                </a:ext>
              </a:extLst>
            </p:cNvPr>
            <p:cNvGrpSpPr/>
            <p:nvPr/>
          </p:nvGrpSpPr>
          <p:grpSpPr>
            <a:xfrm>
              <a:off x="3927821" y="4738372"/>
              <a:ext cx="4973339" cy="895899"/>
              <a:chOff x="3362516" y="5076613"/>
              <a:chExt cx="4973344" cy="866864"/>
            </a:xfrm>
          </p:grpSpPr>
          <p:grpSp>
            <p:nvGrpSpPr>
              <p:cNvPr id="29" name="Grupo 28">
                <a:extLst>
                  <a:ext uri="{FF2B5EF4-FFF2-40B4-BE49-F238E27FC236}">
                    <a16:creationId xmlns:a16="http://schemas.microsoft.com/office/drawing/2014/main" id="{19A5DD5F-14D5-493E-8842-6C4E89E026F4}"/>
                  </a:ext>
                </a:extLst>
              </p:cNvPr>
              <p:cNvGrpSpPr/>
              <p:nvPr/>
            </p:nvGrpSpPr>
            <p:grpSpPr>
              <a:xfrm>
                <a:off x="3362516" y="5076613"/>
                <a:ext cx="4973344" cy="866864"/>
                <a:chOff x="3392557" y="2494303"/>
                <a:chExt cx="4973344" cy="866864"/>
              </a:xfrm>
            </p:grpSpPr>
            <p:cxnSp>
              <p:nvCxnSpPr>
                <p:cNvPr id="31" name="Conector recto de flecha 30">
                  <a:extLst>
                    <a:ext uri="{FF2B5EF4-FFF2-40B4-BE49-F238E27FC236}">
                      <a16:creationId xmlns:a16="http://schemas.microsoft.com/office/drawing/2014/main" id="{C0385147-ED8E-4453-A247-A49D0FF1B863}"/>
                    </a:ext>
                  </a:extLst>
                </p:cNvPr>
                <p:cNvCxnSpPr/>
                <p:nvPr/>
              </p:nvCxnSpPr>
              <p:spPr>
                <a:xfrm>
                  <a:off x="3392557" y="2637183"/>
                  <a:ext cx="4784034" cy="0"/>
                </a:xfrm>
                <a:prstGeom prst="straightConnector1">
                  <a:avLst/>
                </a:prstGeom>
                <a:ln w="22225">
                  <a:headEnd type="triangle"/>
                  <a:tailEnd type="stealth"/>
                </a:ln>
              </p:spPr>
              <p:style>
                <a:lnRef idx="1">
                  <a:schemeClr val="accent1"/>
                </a:lnRef>
                <a:fillRef idx="0">
                  <a:schemeClr val="accent1"/>
                </a:fillRef>
                <a:effectRef idx="0">
                  <a:schemeClr val="accent1"/>
                </a:effectRef>
                <a:fontRef idx="minor">
                  <a:schemeClr val="tx1"/>
                </a:fontRef>
              </p:style>
            </p:cxnSp>
            <p:cxnSp>
              <p:nvCxnSpPr>
                <p:cNvPr id="32" name="Conector recto 31">
                  <a:extLst>
                    <a:ext uri="{FF2B5EF4-FFF2-40B4-BE49-F238E27FC236}">
                      <a16:creationId xmlns:a16="http://schemas.microsoft.com/office/drawing/2014/main" id="{70A86DE8-DEFA-469C-8EC4-8C854A4438EB}"/>
                    </a:ext>
                  </a:extLst>
                </p:cNvPr>
                <p:cNvCxnSpPr>
                  <a:cxnSpLocks/>
                </p:cNvCxnSpPr>
                <p:nvPr/>
              </p:nvCxnSpPr>
              <p:spPr>
                <a:xfrm>
                  <a:off x="4643438" y="2494303"/>
                  <a:ext cx="0" cy="263180"/>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Conector recto 32">
                  <a:extLst>
                    <a:ext uri="{FF2B5EF4-FFF2-40B4-BE49-F238E27FC236}">
                      <a16:creationId xmlns:a16="http://schemas.microsoft.com/office/drawing/2014/main" id="{8E180D7F-3795-4A5D-9EE0-CBBE6512E371}"/>
                    </a:ext>
                  </a:extLst>
                </p:cNvPr>
                <p:cNvCxnSpPr>
                  <a:cxnSpLocks/>
                </p:cNvCxnSpPr>
                <p:nvPr/>
              </p:nvCxnSpPr>
              <p:spPr>
                <a:xfrm>
                  <a:off x="6867520" y="2518116"/>
                  <a:ext cx="0" cy="263180"/>
                </a:xfrm>
                <a:prstGeom prst="line">
                  <a:avLst/>
                </a:prstGeom>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4" name="CuadroTexto 33">
                      <a:extLst>
                        <a:ext uri="{FF2B5EF4-FFF2-40B4-BE49-F238E27FC236}">
                          <a16:creationId xmlns:a16="http://schemas.microsoft.com/office/drawing/2014/main" id="{513313F4-6BA7-41C7-BB7B-5552D0455F15}"/>
                        </a:ext>
                      </a:extLst>
                    </p:cNvPr>
                    <p:cNvSpPr txBox="1"/>
                    <p:nvPr/>
                  </p:nvSpPr>
                  <p:spPr>
                    <a:xfrm>
                      <a:off x="4457714" y="2831386"/>
                      <a:ext cx="470390" cy="52978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CO" sz="2000" b="0" i="1" smtClean="0">
                                <a:solidFill>
                                  <a:srgbClr val="00B050"/>
                                </a:solidFill>
                                <a:latin typeface="Cambria Math" panose="02040503050406030204" pitchFamily="18" charset="0"/>
                              </a:rPr>
                              <m:t>4</m:t>
                            </m:r>
                          </m:oMath>
                        </m:oMathPara>
                      </a14:m>
                      <a:endParaRPr lang="es-ES" sz="2000" dirty="0">
                        <a:solidFill>
                          <a:srgbClr val="00B050"/>
                        </a:solidFill>
                      </a:endParaRPr>
                    </a:p>
                  </p:txBody>
                </p:sp>
              </mc:Choice>
              <mc:Fallback xmlns="">
                <p:sp>
                  <p:nvSpPr>
                    <p:cNvPr id="34" name="CuadroTexto 33">
                      <a:extLst>
                        <a:ext uri="{FF2B5EF4-FFF2-40B4-BE49-F238E27FC236}">
                          <a16:creationId xmlns:a16="http://schemas.microsoft.com/office/drawing/2014/main" id="{513313F4-6BA7-41C7-BB7B-5552D0455F15}"/>
                        </a:ext>
                      </a:extLst>
                    </p:cNvPr>
                    <p:cNvSpPr txBox="1">
                      <a:spLocks noRot="1" noChangeAspect="1" noMove="1" noResize="1" noEditPoints="1" noAdjustHandles="1" noChangeArrowheads="1" noChangeShapeType="1" noTextEdit="1"/>
                    </p:cNvSpPr>
                    <p:nvPr/>
                  </p:nvSpPr>
                  <p:spPr>
                    <a:xfrm>
                      <a:off x="4457714" y="2831386"/>
                      <a:ext cx="470390" cy="529781"/>
                    </a:xfrm>
                    <a:prstGeom prst="rect">
                      <a:avLst/>
                    </a:prstGeom>
                    <a:blipFill>
                      <a:blip r:embed="rId4"/>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5" name="CuadroTexto 34">
                      <a:extLst>
                        <a:ext uri="{FF2B5EF4-FFF2-40B4-BE49-F238E27FC236}">
                          <a16:creationId xmlns:a16="http://schemas.microsoft.com/office/drawing/2014/main" id="{FC4A01CF-1956-4EFD-89D8-04E4C269BA0B}"/>
                        </a:ext>
                      </a:extLst>
                    </p:cNvPr>
                    <p:cNvSpPr txBox="1"/>
                    <p:nvPr/>
                  </p:nvSpPr>
                  <p:spPr>
                    <a:xfrm>
                      <a:off x="7803471" y="2781295"/>
                      <a:ext cx="562430" cy="52978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CO" altLang="es-ES" sz="2000" i="1">
                                <a:latin typeface="Cambria Math" panose="02040503050406030204" pitchFamily="18" charset="0"/>
                                <a:ea typeface="Cambria Math" panose="02040503050406030204" pitchFamily="18" charset="0"/>
                              </a:rPr>
                              <m:t>∞</m:t>
                            </m:r>
                          </m:oMath>
                        </m:oMathPara>
                      </a14:m>
                      <a:endParaRPr lang="es-ES" sz="2000" dirty="0">
                        <a:solidFill>
                          <a:srgbClr val="00B050"/>
                        </a:solidFill>
                      </a:endParaRPr>
                    </a:p>
                  </p:txBody>
                </p:sp>
              </mc:Choice>
              <mc:Fallback xmlns="">
                <p:sp>
                  <p:nvSpPr>
                    <p:cNvPr id="22" name="CuadroTexto 21">
                      <a:extLst>
                        <a:ext uri="{FF2B5EF4-FFF2-40B4-BE49-F238E27FC236}">
                          <a16:creationId xmlns:a16="http://schemas.microsoft.com/office/drawing/2014/main" id="{3C708484-D462-4089-A39E-4372E1DF42A4}"/>
                        </a:ext>
                      </a:extLst>
                    </p:cNvPr>
                    <p:cNvSpPr txBox="1">
                      <a:spLocks noRot="1" noChangeAspect="1" noMove="1" noResize="1" noEditPoints="1" noAdjustHandles="1" noChangeArrowheads="1" noChangeShapeType="1" noTextEdit="1"/>
                    </p:cNvSpPr>
                    <p:nvPr/>
                  </p:nvSpPr>
                  <p:spPr>
                    <a:xfrm>
                      <a:off x="7803471" y="2781295"/>
                      <a:ext cx="562430" cy="529781"/>
                    </a:xfrm>
                    <a:prstGeom prst="rect">
                      <a:avLst/>
                    </a:prstGeom>
                    <a:blipFill>
                      <a:blip r:embed="rId6"/>
                      <a:stretch>
                        <a:fillRect/>
                      </a:stretch>
                    </a:blipFill>
                  </p:spPr>
                  <p:txBody>
                    <a:bodyPr/>
                    <a:lstStyle/>
                    <a:p>
                      <a:r>
                        <a:rPr lang="es-ES">
                          <a:noFill/>
                        </a:rPr>
                        <a:t> </a:t>
                      </a:r>
                    </a:p>
                  </p:txBody>
                </p:sp>
              </mc:Fallback>
            </mc:AlternateContent>
            <p:cxnSp>
              <p:nvCxnSpPr>
                <p:cNvPr id="36" name="Conector recto 35">
                  <a:extLst>
                    <a:ext uri="{FF2B5EF4-FFF2-40B4-BE49-F238E27FC236}">
                      <a16:creationId xmlns:a16="http://schemas.microsoft.com/office/drawing/2014/main" id="{7686D3F1-D6F6-4260-9ED4-99BCAC53BF2A}"/>
                    </a:ext>
                  </a:extLst>
                </p:cNvPr>
                <p:cNvCxnSpPr>
                  <a:cxnSpLocks/>
                </p:cNvCxnSpPr>
                <p:nvPr/>
              </p:nvCxnSpPr>
              <p:spPr>
                <a:xfrm>
                  <a:off x="4643439" y="2622899"/>
                  <a:ext cx="3533152" cy="0"/>
                </a:xfrm>
                <a:prstGeom prst="line">
                  <a:avLst/>
                </a:prstGeom>
                <a:ln w="38100">
                  <a:solidFill>
                    <a:srgbClr val="FF0000"/>
                  </a:solidFill>
                  <a:tailEnd type="stealth"/>
                </a:ln>
              </p:spPr>
              <p:style>
                <a:lnRef idx="1">
                  <a:schemeClr val="accent1"/>
                </a:lnRef>
                <a:fillRef idx="0">
                  <a:schemeClr val="accent1"/>
                </a:fillRef>
                <a:effectRef idx="0">
                  <a:schemeClr val="accent1"/>
                </a:effectRef>
                <a:fontRef idx="minor">
                  <a:schemeClr val="tx1"/>
                </a:fontRef>
              </p:style>
            </p:cxnSp>
          </p:grpSp>
          <p:sp>
            <p:nvSpPr>
              <p:cNvPr id="30" name="Elipse 29">
                <a:extLst>
                  <a:ext uri="{FF2B5EF4-FFF2-40B4-BE49-F238E27FC236}">
                    <a16:creationId xmlns:a16="http://schemas.microsoft.com/office/drawing/2014/main" id="{CC746BDA-09CF-4016-8744-8AE04EAA2856}"/>
                  </a:ext>
                </a:extLst>
              </p:cNvPr>
              <p:cNvSpPr/>
              <p:nvPr/>
            </p:nvSpPr>
            <p:spPr>
              <a:xfrm>
                <a:off x="4505989" y="5094154"/>
                <a:ext cx="221189" cy="20281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cxnSp>
          <p:nvCxnSpPr>
            <p:cNvPr id="23" name="Conector recto 22">
              <a:extLst>
                <a:ext uri="{FF2B5EF4-FFF2-40B4-BE49-F238E27FC236}">
                  <a16:creationId xmlns:a16="http://schemas.microsoft.com/office/drawing/2014/main" id="{D70EC0C8-45B8-4D01-A492-0B7320D936C2}"/>
                </a:ext>
              </a:extLst>
            </p:cNvPr>
            <p:cNvCxnSpPr/>
            <p:nvPr/>
          </p:nvCxnSpPr>
          <p:spPr>
            <a:xfrm>
              <a:off x="5782711" y="4769582"/>
              <a:ext cx="0" cy="250145"/>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Conector recto 23">
              <a:extLst>
                <a:ext uri="{FF2B5EF4-FFF2-40B4-BE49-F238E27FC236}">
                  <a16:creationId xmlns:a16="http://schemas.microsoft.com/office/drawing/2014/main" id="{512F7220-7193-4C50-97B2-5D8A7E1338D0}"/>
                </a:ext>
              </a:extLst>
            </p:cNvPr>
            <p:cNvCxnSpPr/>
            <p:nvPr/>
          </p:nvCxnSpPr>
          <p:spPr>
            <a:xfrm>
              <a:off x="6096000" y="4766585"/>
              <a:ext cx="0" cy="250145"/>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Conector recto 24">
              <a:extLst>
                <a:ext uri="{FF2B5EF4-FFF2-40B4-BE49-F238E27FC236}">
                  <a16:creationId xmlns:a16="http://schemas.microsoft.com/office/drawing/2014/main" id="{9DB47EDC-605A-4416-89DE-BE475D4E8878}"/>
                </a:ext>
              </a:extLst>
            </p:cNvPr>
            <p:cNvCxnSpPr/>
            <p:nvPr/>
          </p:nvCxnSpPr>
          <p:spPr>
            <a:xfrm>
              <a:off x="6462713" y="4763066"/>
              <a:ext cx="0" cy="250145"/>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Conector recto 25">
              <a:extLst>
                <a:ext uri="{FF2B5EF4-FFF2-40B4-BE49-F238E27FC236}">
                  <a16:creationId xmlns:a16="http://schemas.microsoft.com/office/drawing/2014/main" id="{54AD09D7-2769-4C4B-A4AE-FC646FB2D220}"/>
                </a:ext>
              </a:extLst>
            </p:cNvPr>
            <p:cNvCxnSpPr/>
            <p:nvPr/>
          </p:nvCxnSpPr>
          <p:spPr>
            <a:xfrm>
              <a:off x="6805612" y="4762383"/>
              <a:ext cx="0" cy="250145"/>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Conector recto 26">
              <a:extLst>
                <a:ext uri="{FF2B5EF4-FFF2-40B4-BE49-F238E27FC236}">
                  <a16:creationId xmlns:a16="http://schemas.microsoft.com/office/drawing/2014/main" id="{DDAF982B-CDFB-4209-945A-BF011E701403}"/>
                </a:ext>
              </a:extLst>
            </p:cNvPr>
            <p:cNvCxnSpPr/>
            <p:nvPr/>
          </p:nvCxnSpPr>
          <p:spPr>
            <a:xfrm>
              <a:off x="7085509" y="4776101"/>
              <a:ext cx="0" cy="250145"/>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Conector recto 27">
              <a:extLst>
                <a:ext uri="{FF2B5EF4-FFF2-40B4-BE49-F238E27FC236}">
                  <a16:creationId xmlns:a16="http://schemas.microsoft.com/office/drawing/2014/main" id="{FB16C3A9-45E4-4144-8503-836F58DACDA0}"/>
                </a:ext>
              </a:extLst>
            </p:cNvPr>
            <p:cNvCxnSpPr/>
            <p:nvPr/>
          </p:nvCxnSpPr>
          <p:spPr>
            <a:xfrm>
              <a:off x="5491162" y="4762382"/>
              <a:ext cx="0" cy="250145"/>
            </a:xfrm>
            <a:prstGeom prst="line">
              <a:avLst/>
            </a:prstGeom>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3302740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4">
            <a:extLst>
              <a:ext uri="{FF2B5EF4-FFF2-40B4-BE49-F238E27FC236}">
                <a16:creationId xmlns:a16="http://schemas.microsoft.com/office/drawing/2014/main" id="{50AAF7D4-94B0-49C5-B551-5154326637A3}"/>
              </a:ext>
            </a:extLst>
          </p:cNvPr>
          <p:cNvSpPr>
            <a:spLocks noGrp="1"/>
          </p:cNvSpPr>
          <p:nvPr>
            <p:ph idx="13"/>
          </p:nvPr>
        </p:nvSpPr>
        <p:spPr/>
        <p:txBody>
          <a:bodyPr/>
          <a:lstStyle/>
          <a:p>
            <a:r>
              <a:rPr lang="es-ES" dirty="0"/>
              <a:t>Agosto 30 de 2018</a:t>
            </a:r>
            <a:endParaRPr lang="es-CO" dirty="0"/>
          </a:p>
        </p:txBody>
      </p:sp>
      <p:sp>
        <p:nvSpPr>
          <p:cNvPr id="6" name="Marcador de contenido 5">
            <a:extLst>
              <a:ext uri="{FF2B5EF4-FFF2-40B4-BE49-F238E27FC236}">
                <a16:creationId xmlns:a16="http://schemas.microsoft.com/office/drawing/2014/main" id="{27B6E7B8-D882-48B0-9774-0D8E32DF3A38}"/>
              </a:ext>
            </a:extLst>
          </p:cNvPr>
          <p:cNvSpPr>
            <a:spLocks noGrp="1"/>
          </p:cNvSpPr>
          <p:nvPr>
            <p:ph idx="14"/>
          </p:nvPr>
        </p:nvSpPr>
        <p:spPr/>
        <p:txBody>
          <a:bodyPr/>
          <a:lstStyle/>
          <a:p>
            <a:r>
              <a:rPr lang="es-CO" dirty="0"/>
              <a:t>harolvalencia@usantotomas.edu.co</a:t>
            </a:r>
          </a:p>
        </p:txBody>
      </p:sp>
      <p:sp>
        <p:nvSpPr>
          <p:cNvPr id="7" name="Marcador de contenido 6">
            <a:extLst>
              <a:ext uri="{FF2B5EF4-FFF2-40B4-BE49-F238E27FC236}">
                <a16:creationId xmlns:a16="http://schemas.microsoft.com/office/drawing/2014/main" id="{D9E6B8BF-71B2-48C0-A5D6-11735315AABE}"/>
              </a:ext>
            </a:extLst>
          </p:cNvPr>
          <p:cNvSpPr>
            <a:spLocks noGrp="1"/>
          </p:cNvSpPr>
          <p:nvPr>
            <p:ph idx="15"/>
          </p:nvPr>
        </p:nvSpPr>
        <p:spPr/>
        <p:txBody>
          <a:bodyPr/>
          <a:lstStyle/>
          <a:p>
            <a:r>
              <a:rPr lang="es-CO" dirty="0"/>
              <a:t>3105706491</a:t>
            </a:r>
          </a:p>
        </p:txBody>
      </p:sp>
      <p:sp>
        <p:nvSpPr>
          <p:cNvPr id="8" name="Marcador de contenido 7">
            <a:extLst>
              <a:ext uri="{FF2B5EF4-FFF2-40B4-BE49-F238E27FC236}">
                <a16:creationId xmlns:a16="http://schemas.microsoft.com/office/drawing/2014/main" id="{2AEA88C9-9678-4E2F-A48A-E8BDD7AD9F05}"/>
              </a:ext>
            </a:extLst>
          </p:cNvPr>
          <p:cNvSpPr>
            <a:spLocks noGrp="1"/>
          </p:cNvSpPr>
          <p:nvPr>
            <p:ph idx="16"/>
          </p:nvPr>
        </p:nvSpPr>
        <p:spPr/>
        <p:txBody>
          <a:bodyPr/>
          <a:lstStyle/>
          <a:p>
            <a:r>
              <a:rPr lang="es-CO" dirty="0"/>
              <a:t>Desigualdades e inecuaciones</a:t>
            </a:r>
          </a:p>
        </p:txBody>
      </p:sp>
      <p:sp>
        <p:nvSpPr>
          <p:cNvPr id="9" name="Marcador de contenido 8">
            <a:extLst>
              <a:ext uri="{FF2B5EF4-FFF2-40B4-BE49-F238E27FC236}">
                <a16:creationId xmlns:a16="http://schemas.microsoft.com/office/drawing/2014/main" id="{220341EA-9426-4EF6-9B43-C1E1B6B6E28D}"/>
              </a:ext>
            </a:extLst>
          </p:cNvPr>
          <p:cNvSpPr>
            <a:spLocks noGrp="1"/>
          </p:cNvSpPr>
          <p:nvPr>
            <p:ph idx="17"/>
          </p:nvPr>
        </p:nvSpPr>
        <p:spPr/>
        <p:txBody>
          <a:bodyPr/>
          <a:lstStyle/>
          <a:p>
            <a:r>
              <a:rPr lang="es-CO" dirty="0"/>
              <a:t>Desigualdades e inecuaciones</a:t>
            </a:r>
          </a:p>
        </p:txBody>
      </p:sp>
      <p:sp>
        <p:nvSpPr>
          <p:cNvPr id="4" name="CuadroTexto 3"/>
          <p:cNvSpPr txBox="1"/>
          <p:nvPr/>
        </p:nvSpPr>
        <p:spPr>
          <a:xfrm>
            <a:off x="889687" y="3760447"/>
            <a:ext cx="10330248" cy="1200329"/>
          </a:xfrm>
          <a:prstGeom prst="rect">
            <a:avLst/>
          </a:prstGeom>
          <a:noFill/>
        </p:spPr>
        <p:txBody>
          <a:bodyPr wrap="square" rtlCol="0">
            <a:spAutoFit/>
          </a:bodyPr>
          <a:lstStyle/>
          <a:p>
            <a:pPr algn="just"/>
            <a:r>
              <a:rPr lang="es-ES" dirty="0"/>
              <a:t>Desarrollar habilidades en el estudiante mediante la exploración en un OA. El estudiante accede de una forma agradable a la </a:t>
            </a:r>
            <a:r>
              <a:rPr lang="es-CO" dirty="0"/>
              <a:t>Identificación de las desigualdades e inecuaciones, además se facilita la Interpretar y solución de problemas. Este ambiente le permite comprender de una mejor forma la solución de inecuaciones lineales y cuadráticas.</a:t>
            </a:r>
          </a:p>
        </p:txBody>
      </p:sp>
    </p:spTree>
    <p:extLst>
      <p:ext uri="{BB962C8B-B14F-4D97-AF65-F5344CB8AC3E}">
        <p14:creationId xmlns:p14="http://schemas.microsoft.com/office/powerpoint/2010/main" val="9156978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78297" y="-151711"/>
            <a:ext cx="12046226" cy="1325563"/>
          </a:xfrm>
        </p:spPr>
        <p:txBody>
          <a:bodyPr>
            <a:normAutofit/>
          </a:bodyPr>
          <a:lstStyle/>
          <a:p>
            <a:r>
              <a:rPr lang="es-CO" sz="3200" b="1" dirty="0">
                <a:solidFill>
                  <a:srgbClr val="0070C0"/>
                </a:solidFill>
              </a:rPr>
              <a:t>Propiedades de la desigualdad e inecuación</a:t>
            </a:r>
          </a:p>
        </p:txBody>
      </p:sp>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533400" y="795130"/>
                <a:ext cx="10515600" cy="2120348"/>
              </a:xfrm>
            </p:spPr>
            <p:txBody>
              <a:bodyPr>
                <a:normAutofit/>
              </a:bodyPr>
              <a:lstStyle/>
              <a:p>
                <a:pPr marL="457200" indent="-457200">
                  <a:buAutoNum type="arabicParenR"/>
                </a:pPr>
                <a:r>
                  <a:rPr lang="es-CO" sz="2200" dirty="0">
                    <a:solidFill>
                      <a:srgbClr val="00B050"/>
                    </a:solidFill>
                  </a:rPr>
                  <a:t>Propiedad transitiva: </a:t>
                </a:r>
                <a:r>
                  <a:rPr lang="es-CO" sz="2200" dirty="0"/>
                  <a:t>Si </a:t>
                </a:r>
                <a14:m>
                  <m:oMath xmlns:m="http://schemas.openxmlformats.org/officeDocument/2006/math">
                    <m:r>
                      <a:rPr lang="es-CO" sz="2200" i="1" dirty="0" smtClean="0">
                        <a:latin typeface="Cambria Math" panose="02040503050406030204" pitchFamily="18" charset="0"/>
                      </a:rPr>
                      <m:t>𝑎</m:t>
                    </m:r>
                    <m:r>
                      <a:rPr lang="es-CO" sz="2200" i="1" dirty="0" smtClean="0">
                        <a:latin typeface="Cambria Math" panose="02040503050406030204" pitchFamily="18" charset="0"/>
                      </a:rPr>
                      <m:t>, </m:t>
                    </m:r>
                    <m:r>
                      <a:rPr lang="es-CO" sz="2200" i="1" dirty="0" smtClean="0">
                        <a:latin typeface="Cambria Math" panose="02040503050406030204" pitchFamily="18" charset="0"/>
                      </a:rPr>
                      <m:t>𝑏</m:t>
                    </m:r>
                    <m:r>
                      <a:rPr lang="es-CO" sz="2200" i="1" dirty="0" smtClean="0">
                        <a:latin typeface="Cambria Math" panose="02040503050406030204" pitchFamily="18" charset="0"/>
                      </a:rPr>
                      <m:t> </m:t>
                    </m:r>
                  </m:oMath>
                </a14:m>
                <a:r>
                  <a:rPr lang="es-CO" sz="2200" dirty="0"/>
                  <a:t>y </a:t>
                </a:r>
                <a14:m>
                  <m:oMath xmlns:m="http://schemas.openxmlformats.org/officeDocument/2006/math">
                    <m:r>
                      <a:rPr lang="es-CO" sz="2200" i="1" dirty="0" smtClean="0">
                        <a:latin typeface="Cambria Math" panose="02040503050406030204" pitchFamily="18" charset="0"/>
                      </a:rPr>
                      <m:t>𝑐</m:t>
                    </m:r>
                  </m:oMath>
                </a14:m>
                <a:r>
                  <a:rPr lang="es-CO" sz="2200" dirty="0"/>
                  <a:t> son números reales se cumple que</a:t>
                </a:r>
              </a:p>
              <a:p>
                <a:r>
                  <a:rPr lang="es-CO" sz="2200" dirty="0"/>
                  <a:t>Si </a:t>
                </a:r>
                <a14:m>
                  <m:oMath xmlns:m="http://schemas.openxmlformats.org/officeDocument/2006/math">
                    <m:r>
                      <a:rPr lang="es-CO" sz="2200" i="1" dirty="0">
                        <a:latin typeface="Cambria Math" panose="02040503050406030204" pitchFamily="18" charset="0"/>
                      </a:rPr>
                      <m:t>𝑎</m:t>
                    </m:r>
                    <m:r>
                      <a:rPr lang="es-CO" sz="2200" i="1" dirty="0">
                        <a:latin typeface="Cambria Math" panose="02040503050406030204" pitchFamily="18" charset="0"/>
                      </a:rPr>
                      <m:t>&lt; </m:t>
                    </m:r>
                    <m:r>
                      <a:rPr lang="es-CO" sz="2200" i="1" dirty="0">
                        <a:latin typeface="Cambria Math" panose="02040503050406030204" pitchFamily="18" charset="0"/>
                      </a:rPr>
                      <m:t>𝑏</m:t>
                    </m:r>
                    <m:r>
                      <a:rPr lang="es-CO" sz="2200" i="1" dirty="0">
                        <a:latin typeface="Cambria Math" panose="02040503050406030204" pitchFamily="18" charset="0"/>
                      </a:rPr>
                      <m:t> </m:t>
                    </m:r>
                  </m:oMath>
                </a14:m>
                <a:r>
                  <a:rPr lang="es-CO" sz="2200" dirty="0">
                    <a:solidFill>
                      <a:srgbClr val="00B050"/>
                    </a:solidFill>
                  </a:rPr>
                  <a:t>  </a:t>
                </a:r>
                <a:r>
                  <a:rPr lang="es-CO" sz="2200" dirty="0"/>
                  <a:t>y</a:t>
                </a:r>
                <a:r>
                  <a:rPr lang="es-CO" sz="2200" dirty="0">
                    <a:solidFill>
                      <a:srgbClr val="00B050"/>
                    </a:solidFill>
                  </a:rPr>
                  <a:t>  </a:t>
                </a:r>
                <a14:m>
                  <m:oMath xmlns:m="http://schemas.openxmlformats.org/officeDocument/2006/math">
                    <m:r>
                      <a:rPr lang="es-CO" sz="2200" b="0" i="1" dirty="0" smtClean="0">
                        <a:latin typeface="Cambria Math" panose="02040503050406030204" pitchFamily="18" charset="0"/>
                      </a:rPr>
                      <m:t>𝑏</m:t>
                    </m:r>
                    <m:r>
                      <a:rPr lang="es-CO" sz="2200" b="0" i="1" dirty="0" smtClean="0">
                        <a:latin typeface="Cambria Math" panose="02040503050406030204" pitchFamily="18" charset="0"/>
                      </a:rPr>
                      <m:t>&lt;</m:t>
                    </m:r>
                    <m:r>
                      <a:rPr lang="es-CO" sz="2200" b="0" i="1" dirty="0" smtClean="0">
                        <a:latin typeface="Cambria Math" panose="02040503050406030204" pitchFamily="18" charset="0"/>
                      </a:rPr>
                      <m:t>𝑐</m:t>
                    </m:r>
                    <m:r>
                      <a:rPr lang="es-CO" sz="2200" i="1" dirty="0">
                        <a:latin typeface="Cambria Math" panose="02040503050406030204" pitchFamily="18" charset="0"/>
                      </a:rPr>
                      <m:t> </m:t>
                    </m:r>
                  </m:oMath>
                </a14:m>
                <a:r>
                  <a:rPr lang="es-CO" sz="2200" dirty="0">
                    <a:solidFill>
                      <a:srgbClr val="00B050"/>
                    </a:solidFill>
                  </a:rPr>
                  <a:t> </a:t>
                </a:r>
                <a:r>
                  <a:rPr lang="es-CO" sz="2200" dirty="0"/>
                  <a:t>entonces </a:t>
                </a:r>
                <a14:m>
                  <m:oMath xmlns:m="http://schemas.openxmlformats.org/officeDocument/2006/math">
                    <m:r>
                      <a:rPr lang="es-CO" sz="2200" i="1" dirty="0">
                        <a:latin typeface="Cambria Math" panose="02040503050406030204" pitchFamily="18" charset="0"/>
                      </a:rPr>
                      <m:t>𝑎</m:t>
                    </m:r>
                    <m:r>
                      <a:rPr lang="es-CO" sz="2200" i="1" dirty="0">
                        <a:latin typeface="Cambria Math" panose="02040503050406030204" pitchFamily="18" charset="0"/>
                      </a:rPr>
                      <m:t>&lt;</m:t>
                    </m:r>
                    <m:r>
                      <a:rPr lang="es-CO" sz="2200" b="0" i="1" dirty="0" smtClean="0">
                        <a:latin typeface="Cambria Math" panose="02040503050406030204" pitchFamily="18" charset="0"/>
                      </a:rPr>
                      <m:t>𝑐</m:t>
                    </m:r>
                  </m:oMath>
                </a14:m>
                <a:endParaRPr lang="es-CO" sz="2200" dirty="0"/>
              </a:p>
              <a:p>
                <a:r>
                  <a:rPr lang="es-CO" sz="2200" dirty="0"/>
                  <a:t>Si </a:t>
                </a:r>
                <a14:m>
                  <m:oMath xmlns:m="http://schemas.openxmlformats.org/officeDocument/2006/math">
                    <m:r>
                      <a:rPr lang="es-CO" sz="2200" i="1" dirty="0">
                        <a:latin typeface="Cambria Math" panose="02040503050406030204" pitchFamily="18" charset="0"/>
                      </a:rPr>
                      <m:t>𝑎</m:t>
                    </m:r>
                    <m:r>
                      <a:rPr lang="es-CO" sz="2200" b="0" i="1" dirty="0" smtClean="0">
                        <a:latin typeface="Cambria Math" panose="02040503050406030204" pitchFamily="18" charset="0"/>
                      </a:rPr>
                      <m:t>&gt;</m:t>
                    </m:r>
                    <m:r>
                      <a:rPr lang="es-CO" sz="2200" i="1" dirty="0">
                        <a:latin typeface="Cambria Math" panose="02040503050406030204" pitchFamily="18" charset="0"/>
                      </a:rPr>
                      <m:t> </m:t>
                    </m:r>
                    <m:r>
                      <a:rPr lang="es-CO" sz="2200" i="1" dirty="0">
                        <a:latin typeface="Cambria Math" panose="02040503050406030204" pitchFamily="18" charset="0"/>
                      </a:rPr>
                      <m:t>𝑏</m:t>
                    </m:r>
                    <m:r>
                      <a:rPr lang="es-CO" sz="2200" i="1" dirty="0">
                        <a:latin typeface="Cambria Math" panose="02040503050406030204" pitchFamily="18" charset="0"/>
                      </a:rPr>
                      <m:t> </m:t>
                    </m:r>
                  </m:oMath>
                </a14:m>
                <a:r>
                  <a:rPr lang="es-CO" sz="2200" dirty="0">
                    <a:solidFill>
                      <a:srgbClr val="00B050"/>
                    </a:solidFill>
                  </a:rPr>
                  <a:t>  </a:t>
                </a:r>
                <a:r>
                  <a:rPr lang="es-CO" sz="2200" dirty="0"/>
                  <a:t>y</a:t>
                </a:r>
                <a:r>
                  <a:rPr lang="es-CO" sz="2200" dirty="0">
                    <a:solidFill>
                      <a:srgbClr val="00B050"/>
                    </a:solidFill>
                  </a:rPr>
                  <a:t>  </a:t>
                </a:r>
                <a14:m>
                  <m:oMath xmlns:m="http://schemas.openxmlformats.org/officeDocument/2006/math">
                    <m:r>
                      <a:rPr lang="es-CO" sz="2200" i="1" dirty="0">
                        <a:latin typeface="Cambria Math" panose="02040503050406030204" pitchFamily="18" charset="0"/>
                      </a:rPr>
                      <m:t>𝑏</m:t>
                    </m:r>
                    <m:r>
                      <a:rPr lang="es-CO" sz="2200" b="0" i="1" dirty="0" smtClean="0">
                        <a:latin typeface="Cambria Math" panose="02040503050406030204" pitchFamily="18" charset="0"/>
                      </a:rPr>
                      <m:t>&gt;</m:t>
                    </m:r>
                    <m:r>
                      <a:rPr lang="es-CO" sz="2200" i="1" dirty="0">
                        <a:latin typeface="Cambria Math" panose="02040503050406030204" pitchFamily="18" charset="0"/>
                      </a:rPr>
                      <m:t>𝑐</m:t>
                    </m:r>
                    <m:r>
                      <a:rPr lang="es-CO" sz="2200" i="1" dirty="0">
                        <a:latin typeface="Cambria Math" panose="02040503050406030204" pitchFamily="18" charset="0"/>
                      </a:rPr>
                      <m:t> </m:t>
                    </m:r>
                  </m:oMath>
                </a14:m>
                <a:r>
                  <a:rPr lang="es-CO" sz="2200" dirty="0">
                    <a:solidFill>
                      <a:srgbClr val="00B050"/>
                    </a:solidFill>
                  </a:rPr>
                  <a:t> </a:t>
                </a:r>
                <a:r>
                  <a:rPr lang="es-CO" sz="2200" dirty="0"/>
                  <a:t>entonces </a:t>
                </a:r>
                <a14:m>
                  <m:oMath xmlns:m="http://schemas.openxmlformats.org/officeDocument/2006/math">
                    <m:r>
                      <a:rPr lang="es-CO" sz="2200" i="1" dirty="0">
                        <a:latin typeface="Cambria Math" panose="02040503050406030204" pitchFamily="18" charset="0"/>
                      </a:rPr>
                      <m:t>𝑎</m:t>
                    </m:r>
                    <m:r>
                      <a:rPr lang="es-CO" sz="2200" b="0" i="1" dirty="0" smtClean="0">
                        <a:latin typeface="Cambria Math" panose="02040503050406030204" pitchFamily="18" charset="0"/>
                      </a:rPr>
                      <m:t>&gt;</m:t>
                    </m:r>
                    <m:r>
                      <a:rPr lang="es-CO" sz="2200" i="1" dirty="0">
                        <a:latin typeface="Cambria Math" panose="02040503050406030204" pitchFamily="18" charset="0"/>
                      </a:rPr>
                      <m:t>𝑐</m:t>
                    </m:r>
                  </m:oMath>
                </a14:m>
                <a:endParaRPr lang="es-CO" sz="2200" dirty="0"/>
              </a:p>
              <a:p>
                <a:r>
                  <a:rPr lang="es-CO" sz="2200" dirty="0"/>
                  <a:t>Si </a:t>
                </a:r>
                <a14:m>
                  <m:oMath xmlns:m="http://schemas.openxmlformats.org/officeDocument/2006/math">
                    <m:r>
                      <a:rPr lang="es-CO" sz="2200" i="1" dirty="0">
                        <a:latin typeface="Cambria Math" panose="02040503050406030204" pitchFamily="18" charset="0"/>
                      </a:rPr>
                      <m:t>𝑎</m:t>
                    </m:r>
                    <m:r>
                      <a:rPr lang="es-CO" sz="2400" i="1">
                        <a:latin typeface="Cambria Math" panose="02040503050406030204" pitchFamily="18" charset="0"/>
                        <a:ea typeface="Cambria Math" panose="02040503050406030204" pitchFamily="18" charset="0"/>
                      </a:rPr>
                      <m:t>≤</m:t>
                    </m:r>
                    <m:r>
                      <a:rPr lang="es-CO" sz="2200" i="1" dirty="0">
                        <a:latin typeface="Cambria Math" panose="02040503050406030204" pitchFamily="18" charset="0"/>
                      </a:rPr>
                      <m:t>𝑏</m:t>
                    </m:r>
                    <m:r>
                      <a:rPr lang="es-CO" sz="2200" i="1" dirty="0">
                        <a:latin typeface="Cambria Math" panose="02040503050406030204" pitchFamily="18" charset="0"/>
                      </a:rPr>
                      <m:t> </m:t>
                    </m:r>
                  </m:oMath>
                </a14:m>
                <a:r>
                  <a:rPr lang="es-CO" sz="2200" dirty="0">
                    <a:solidFill>
                      <a:srgbClr val="00B050"/>
                    </a:solidFill>
                  </a:rPr>
                  <a:t>  </a:t>
                </a:r>
                <a:r>
                  <a:rPr lang="es-CO" sz="2200" dirty="0"/>
                  <a:t>y</a:t>
                </a:r>
                <a:r>
                  <a:rPr lang="es-CO" sz="2200" dirty="0">
                    <a:solidFill>
                      <a:srgbClr val="00B050"/>
                    </a:solidFill>
                  </a:rPr>
                  <a:t>  </a:t>
                </a:r>
                <a14:m>
                  <m:oMath xmlns:m="http://schemas.openxmlformats.org/officeDocument/2006/math">
                    <m:r>
                      <a:rPr lang="es-CO" sz="2200" i="1" dirty="0">
                        <a:latin typeface="Cambria Math" panose="02040503050406030204" pitchFamily="18" charset="0"/>
                      </a:rPr>
                      <m:t>𝑏</m:t>
                    </m:r>
                    <m:r>
                      <a:rPr lang="es-CO" sz="2400" i="1">
                        <a:latin typeface="Cambria Math" panose="02040503050406030204" pitchFamily="18" charset="0"/>
                        <a:ea typeface="Cambria Math" panose="02040503050406030204" pitchFamily="18" charset="0"/>
                      </a:rPr>
                      <m:t>≤</m:t>
                    </m:r>
                    <m:r>
                      <a:rPr lang="es-CO" sz="2200" i="1" dirty="0">
                        <a:latin typeface="Cambria Math" panose="02040503050406030204" pitchFamily="18" charset="0"/>
                      </a:rPr>
                      <m:t>𝑐</m:t>
                    </m:r>
                    <m:r>
                      <a:rPr lang="es-CO" sz="2200" i="1" dirty="0">
                        <a:latin typeface="Cambria Math" panose="02040503050406030204" pitchFamily="18" charset="0"/>
                      </a:rPr>
                      <m:t> </m:t>
                    </m:r>
                  </m:oMath>
                </a14:m>
                <a:r>
                  <a:rPr lang="es-CO" sz="2200" dirty="0">
                    <a:solidFill>
                      <a:srgbClr val="00B050"/>
                    </a:solidFill>
                  </a:rPr>
                  <a:t> </a:t>
                </a:r>
                <a:r>
                  <a:rPr lang="es-CO" sz="2200" dirty="0"/>
                  <a:t>entonces </a:t>
                </a:r>
                <a14:m>
                  <m:oMath xmlns:m="http://schemas.openxmlformats.org/officeDocument/2006/math">
                    <m:r>
                      <a:rPr lang="es-CO" sz="2200" i="1" dirty="0">
                        <a:latin typeface="Cambria Math" panose="02040503050406030204" pitchFamily="18" charset="0"/>
                      </a:rPr>
                      <m:t>𝑎</m:t>
                    </m:r>
                    <m:r>
                      <a:rPr lang="es-CO" sz="2400" i="1">
                        <a:latin typeface="Cambria Math" panose="02040503050406030204" pitchFamily="18" charset="0"/>
                        <a:ea typeface="Cambria Math" panose="02040503050406030204" pitchFamily="18" charset="0"/>
                      </a:rPr>
                      <m:t>≤</m:t>
                    </m:r>
                    <m:r>
                      <a:rPr lang="es-CO" sz="2200" i="1" dirty="0">
                        <a:latin typeface="Cambria Math" panose="02040503050406030204" pitchFamily="18" charset="0"/>
                      </a:rPr>
                      <m:t>𝑐</m:t>
                    </m:r>
                  </m:oMath>
                </a14:m>
                <a:endParaRPr lang="es-CO" sz="2200" dirty="0"/>
              </a:p>
              <a:p>
                <a:r>
                  <a:rPr lang="es-CO" sz="2200" dirty="0"/>
                  <a:t>Si </a:t>
                </a:r>
                <a14:m>
                  <m:oMath xmlns:m="http://schemas.openxmlformats.org/officeDocument/2006/math">
                    <m:r>
                      <a:rPr lang="es-CO" sz="2200" i="1" dirty="0">
                        <a:latin typeface="Cambria Math" panose="02040503050406030204" pitchFamily="18" charset="0"/>
                      </a:rPr>
                      <m:t>𝑎</m:t>
                    </m:r>
                    <m:r>
                      <a:rPr lang="es-CO" sz="2400" i="1">
                        <a:latin typeface="Cambria Math" panose="02040503050406030204" pitchFamily="18" charset="0"/>
                        <a:ea typeface="Cambria Math" panose="02040503050406030204" pitchFamily="18" charset="0"/>
                      </a:rPr>
                      <m:t>≥</m:t>
                    </m:r>
                    <m:r>
                      <a:rPr lang="es-CO" sz="2200" i="1" dirty="0">
                        <a:latin typeface="Cambria Math" panose="02040503050406030204" pitchFamily="18" charset="0"/>
                      </a:rPr>
                      <m:t>𝑏</m:t>
                    </m:r>
                    <m:r>
                      <a:rPr lang="es-CO" sz="2200" i="1" dirty="0">
                        <a:latin typeface="Cambria Math" panose="02040503050406030204" pitchFamily="18" charset="0"/>
                      </a:rPr>
                      <m:t> </m:t>
                    </m:r>
                  </m:oMath>
                </a14:m>
                <a:r>
                  <a:rPr lang="es-CO" sz="2200" dirty="0">
                    <a:solidFill>
                      <a:srgbClr val="00B050"/>
                    </a:solidFill>
                  </a:rPr>
                  <a:t>  </a:t>
                </a:r>
                <a:r>
                  <a:rPr lang="es-CO" sz="2200" dirty="0"/>
                  <a:t>y</a:t>
                </a:r>
                <a:r>
                  <a:rPr lang="es-CO" sz="2200" dirty="0">
                    <a:solidFill>
                      <a:srgbClr val="00B050"/>
                    </a:solidFill>
                  </a:rPr>
                  <a:t>  </a:t>
                </a:r>
                <a14:m>
                  <m:oMath xmlns:m="http://schemas.openxmlformats.org/officeDocument/2006/math">
                    <m:r>
                      <a:rPr lang="es-CO" sz="2200" i="1" dirty="0">
                        <a:latin typeface="Cambria Math" panose="02040503050406030204" pitchFamily="18" charset="0"/>
                      </a:rPr>
                      <m:t>𝑏</m:t>
                    </m:r>
                    <m:r>
                      <a:rPr lang="es-CO" sz="2400" i="1">
                        <a:latin typeface="Cambria Math" panose="02040503050406030204" pitchFamily="18" charset="0"/>
                        <a:ea typeface="Cambria Math" panose="02040503050406030204" pitchFamily="18" charset="0"/>
                      </a:rPr>
                      <m:t>≥</m:t>
                    </m:r>
                    <m:r>
                      <a:rPr lang="es-CO" sz="2200" i="1" dirty="0">
                        <a:latin typeface="Cambria Math" panose="02040503050406030204" pitchFamily="18" charset="0"/>
                      </a:rPr>
                      <m:t>𝑐</m:t>
                    </m:r>
                    <m:r>
                      <a:rPr lang="es-CO" sz="2200" i="1" dirty="0">
                        <a:latin typeface="Cambria Math" panose="02040503050406030204" pitchFamily="18" charset="0"/>
                      </a:rPr>
                      <m:t> </m:t>
                    </m:r>
                  </m:oMath>
                </a14:m>
                <a:r>
                  <a:rPr lang="es-CO" sz="2200" dirty="0">
                    <a:solidFill>
                      <a:srgbClr val="00B050"/>
                    </a:solidFill>
                  </a:rPr>
                  <a:t> </a:t>
                </a:r>
                <a:r>
                  <a:rPr lang="es-CO" sz="2200" dirty="0"/>
                  <a:t>entonces </a:t>
                </a:r>
                <a14:m>
                  <m:oMath xmlns:m="http://schemas.openxmlformats.org/officeDocument/2006/math">
                    <m:r>
                      <a:rPr lang="es-CO" sz="2200" i="1" dirty="0">
                        <a:latin typeface="Cambria Math" panose="02040503050406030204" pitchFamily="18" charset="0"/>
                      </a:rPr>
                      <m:t>𝑎</m:t>
                    </m:r>
                    <m:r>
                      <a:rPr lang="es-CO" sz="2400" i="1">
                        <a:latin typeface="Cambria Math" panose="02040503050406030204" pitchFamily="18" charset="0"/>
                        <a:ea typeface="Cambria Math" panose="02040503050406030204" pitchFamily="18" charset="0"/>
                      </a:rPr>
                      <m:t>≥</m:t>
                    </m:r>
                    <m:r>
                      <a:rPr lang="es-CO" sz="2200" i="1" dirty="0">
                        <a:latin typeface="Cambria Math" panose="02040503050406030204" pitchFamily="18" charset="0"/>
                      </a:rPr>
                      <m:t>𝑐</m:t>
                    </m:r>
                  </m:oMath>
                </a14:m>
                <a:endParaRPr lang="es-CO" sz="2200"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533400" y="795130"/>
                <a:ext cx="10515600" cy="2120348"/>
              </a:xfrm>
              <a:blipFill>
                <a:blip r:embed="rId2"/>
                <a:stretch>
                  <a:fillRect l="-812" t="-3736" b="-546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 name="Marcador de contenido 2">
                <a:extLst>
                  <a:ext uri="{FF2B5EF4-FFF2-40B4-BE49-F238E27FC236}">
                    <a16:creationId xmlns:a16="http://schemas.microsoft.com/office/drawing/2014/main" id="{696DD903-F7C3-4ECA-BCF9-5B8D4EA36E0A}"/>
                  </a:ext>
                </a:extLst>
              </p:cNvPr>
              <p:cNvSpPr txBox="1">
                <a:spLocks/>
              </p:cNvSpPr>
              <p:nvPr/>
            </p:nvSpPr>
            <p:spPr>
              <a:xfrm>
                <a:off x="533400" y="4154472"/>
                <a:ext cx="10515600" cy="126558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CO" sz="2200" dirty="0">
                    <a:solidFill>
                      <a:srgbClr val="00B050"/>
                    </a:solidFill>
                  </a:rPr>
                  <a:t>2)   Propiedad  de simetría: </a:t>
                </a:r>
                <a:r>
                  <a:rPr lang="es-CO" sz="2200" dirty="0"/>
                  <a:t>Si </a:t>
                </a:r>
                <a14:m>
                  <m:oMath xmlns:m="http://schemas.openxmlformats.org/officeDocument/2006/math">
                    <m:r>
                      <a:rPr lang="es-CO" sz="2200" i="1" dirty="0" smtClean="0">
                        <a:latin typeface="Cambria Math" panose="02040503050406030204" pitchFamily="18" charset="0"/>
                      </a:rPr>
                      <m:t>𝑎</m:t>
                    </m:r>
                    <m:r>
                      <a:rPr lang="es-CO" sz="2200" i="1" dirty="0" smtClean="0">
                        <a:latin typeface="Cambria Math" panose="02040503050406030204" pitchFamily="18" charset="0"/>
                      </a:rPr>
                      <m:t>, </m:t>
                    </m:r>
                    <m:r>
                      <a:rPr lang="es-CO" sz="2200" i="1" dirty="0" smtClean="0">
                        <a:latin typeface="Cambria Math" panose="02040503050406030204" pitchFamily="18" charset="0"/>
                      </a:rPr>
                      <m:t>𝑏</m:t>
                    </m:r>
                    <m:r>
                      <a:rPr lang="es-CO" sz="2200" i="1" dirty="0" smtClean="0">
                        <a:latin typeface="Cambria Math" panose="02040503050406030204" pitchFamily="18" charset="0"/>
                      </a:rPr>
                      <m:t> </m:t>
                    </m:r>
                  </m:oMath>
                </a14:m>
                <a:r>
                  <a:rPr lang="es-CO" sz="2200" dirty="0"/>
                  <a:t> son números reales se cumple que</a:t>
                </a:r>
              </a:p>
              <a:p>
                <a:r>
                  <a:rPr lang="es-CO" sz="2200" dirty="0"/>
                  <a:t>Si </a:t>
                </a:r>
                <a14:m>
                  <m:oMath xmlns:m="http://schemas.openxmlformats.org/officeDocument/2006/math">
                    <m:r>
                      <a:rPr lang="es-CO" sz="2200" i="1" dirty="0">
                        <a:latin typeface="Cambria Math" panose="02040503050406030204" pitchFamily="18" charset="0"/>
                      </a:rPr>
                      <m:t>𝑎</m:t>
                    </m:r>
                    <m:r>
                      <a:rPr lang="es-CO" sz="2200" i="1" dirty="0">
                        <a:latin typeface="Cambria Math" panose="02040503050406030204" pitchFamily="18" charset="0"/>
                      </a:rPr>
                      <m:t>&lt; </m:t>
                    </m:r>
                    <m:r>
                      <a:rPr lang="es-CO" sz="2200" i="1" dirty="0">
                        <a:latin typeface="Cambria Math" panose="02040503050406030204" pitchFamily="18" charset="0"/>
                      </a:rPr>
                      <m:t>𝑏</m:t>
                    </m:r>
                    <m:r>
                      <m:rPr>
                        <m:nor/>
                      </m:rPr>
                      <a:rPr lang="es-CO" sz="2200" b="0" i="0" dirty="0" smtClean="0">
                        <a:latin typeface="Cambria Math" panose="02040503050406030204" pitchFamily="18" charset="0"/>
                      </a:rPr>
                      <m:t>      </m:t>
                    </m:r>
                    <m:r>
                      <m:rPr>
                        <m:nor/>
                      </m:rPr>
                      <a:rPr lang="es-CO" sz="2200" dirty="0"/>
                      <m:t>entonces</m:t>
                    </m:r>
                    <m:r>
                      <m:rPr>
                        <m:nor/>
                      </m:rPr>
                      <a:rPr lang="es-CO" sz="2200" b="0" i="0" dirty="0" smtClean="0"/>
                      <m:t>       </m:t>
                    </m:r>
                    <m:r>
                      <a:rPr lang="es-CO" sz="2200" i="1" dirty="0" smtClean="0">
                        <a:latin typeface="Cambria Math" panose="02040503050406030204" pitchFamily="18" charset="0"/>
                      </a:rPr>
                      <m:t>𝑏</m:t>
                    </m:r>
                    <m:r>
                      <a:rPr lang="es-CO" sz="2200" b="0" i="1" dirty="0" smtClean="0">
                        <a:latin typeface="Cambria Math" panose="02040503050406030204" pitchFamily="18" charset="0"/>
                      </a:rPr>
                      <m:t>&gt;</m:t>
                    </m:r>
                    <m:r>
                      <a:rPr lang="es-CO" sz="2200" b="0" i="1" dirty="0" smtClean="0">
                        <a:latin typeface="Cambria Math" panose="02040503050406030204" pitchFamily="18" charset="0"/>
                      </a:rPr>
                      <m:t>𝑎</m:t>
                    </m:r>
                    <m:r>
                      <a:rPr lang="es-CO" sz="2200" i="1" dirty="0">
                        <a:latin typeface="Cambria Math" panose="02040503050406030204" pitchFamily="18" charset="0"/>
                      </a:rPr>
                      <m:t> </m:t>
                    </m:r>
                  </m:oMath>
                </a14:m>
                <a:r>
                  <a:rPr lang="es-CO" sz="2200" dirty="0">
                    <a:solidFill>
                      <a:srgbClr val="00B050"/>
                    </a:solidFill>
                  </a:rPr>
                  <a:t> </a:t>
                </a:r>
              </a:p>
              <a:p>
                <a:r>
                  <a:rPr lang="es-CO" sz="2200" dirty="0"/>
                  <a:t>Si </a:t>
                </a:r>
                <a14:m>
                  <m:oMath xmlns:m="http://schemas.openxmlformats.org/officeDocument/2006/math">
                    <m:r>
                      <a:rPr lang="es-CO" sz="2200" i="1" dirty="0">
                        <a:latin typeface="Cambria Math" panose="02040503050406030204" pitchFamily="18" charset="0"/>
                      </a:rPr>
                      <m:t>𝑎</m:t>
                    </m:r>
                    <m:r>
                      <a:rPr lang="es-CO" sz="2200" i="1" dirty="0" smtClean="0">
                        <a:latin typeface="Cambria Math" panose="02040503050406030204" pitchFamily="18" charset="0"/>
                      </a:rPr>
                      <m:t>&gt;</m:t>
                    </m:r>
                    <m:r>
                      <a:rPr lang="es-CO" sz="2200" i="1" dirty="0">
                        <a:latin typeface="Cambria Math" panose="02040503050406030204" pitchFamily="18" charset="0"/>
                      </a:rPr>
                      <m:t> </m:t>
                    </m:r>
                    <m:r>
                      <a:rPr lang="es-CO" sz="2200" i="1" dirty="0">
                        <a:latin typeface="Cambria Math" panose="02040503050406030204" pitchFamily="18" charset="0"/>
                      </a:rPr>
                      <m:t>𝑏</m:t>
                    </m:r>
                    <m:r>
                      <a:rPr lang="es-CO" sz="2200" i="1" dirty="0">
                        <a:latin typeface="Cambria Math" panose="02040503050406030204" pitchFamily="18" charset="0"/>
                      </a:rPr>
                      <m:t> </m:t>
                    </m:r>
                  </m:oMath>
                </a14:m>
                <a:r>
                  <a:rPr lang="es-CO" sz="2200" dirty="0"/>
                  <a:t>     entonces    </a:t>
                </a:r>
                <a:r>
                  <a:rPr lang="es-CO" sz="2200" dirty="0">
                    <a:solidFill>
                      <a:srgbClr val="00B050"/>
                    </a:solidFill>
                  </a:rPr>
                  <a:t>   </a:t>
                </a:r>
                <a14:m>
                  <m:oMath xmlns:m="http://schemas.openxmlformats.org/officeDocument/2006/math">
                    <m:r>
                      <a:rPr lang="es-CO" sz="2200" b="0" i="1" dirty="0" smtClean="0">
                        <a:latin typeface="Cambria Math" panose="02040503050406030204" pitchFamily="18" charset="0"/>
                      </a:rPr>
                      <m:t>𝑏</m:t>
                    </m:r>
                    <m:r>
                      <a:rPr lang="es-CO" sz="2200" b="0" i="1" dirty="0" smtClean="0">
                        <a:latin typeface="Cambria Math" panose="02040503050406030204" pitchFamily="18" charset="0"/>
                      </a:rPr>
                      <m:t>&lt;</m:t>
                    </m:r>
                    <m:r>
                      <a:rPr lang="es-CO" sz="2200" b="0" i="1" dirty="0" smtClean="0">
                        <a:latin typeface="Cambria Math" panose="02040503050406030204" pitchFamily="18" charset="0"/>
                      </a:rPr>
                      <m:t>𝑎</m:t>
                    </m:r>
                  </m:oMath>
                </a14:m>
                <a:endParaRPr lang="es-CO" sz="2200" dirty="0"/>
              </a:p>
            </p:txBody>
          </p:sp>
        </mc:Choice>
        <mc:Fallback xmlns="">
          <p:sp>
            <p:nvSpPr>
              <p:cNvPr id="4" name="Marcador de contenido 2">
                <a:extLst>
                  <a:ext uri="{FF2B5EF4-FFF2-40B4-BE49-F238E27FC236}">
                    <a16:creationId xmlns:a16="http://schemas.microsoft.com/office/drawing/2014/main" id="{696DD903-F7C3-4ECA-BCF9-5B8D4EA36E0A}"/>
                  </a:ext>
                </a:extLst>
              </p:cNvPr>
              <p:cNvSpPr txBox="1">
                <a:spLocks noRot="1" noChangeAspect="1" noMove="1" noResize="1" noEditPoints="1" noAdjustHandles="1" noChangeArrowheads="1" noChangeShapeType="1" noTextEdit="1"/>
              </p:cNvSpPr>
              <p:nvPr/>
            </p:nvSpPr>
            <p:spPr>
              <a:xfrm>
                <a:off x="533400" y="4154472"/>
                <a:ext cx="10515600" cy="1265583"/>
              </a:xfrm>
              <a:prstGeom prst="rect">
                <a:avLst/>
              </a:prstGeom>
              <a:blipFill>
                <a:blip r:embed="rId8"/>
                <a:stretch>
                  <a:fillRect l="-754" t="-5797" b="-8696"/>
                </a:stretch>
              </a:blipFill>
            </p:spPr>
            <p:txBody>
              <a:bodyPr/>
              <a:lstStyle/>
              <a:p>
                <a:r>
                  <a:rPr lang="es-ES">
                    <a:noFill/>
                  </a:rPr>
                  <a:t> </a:t>
                </a:r>
              </a:p>
            </p:txBody>
          </p:sp>
        </mc:Fallback>
      </mc:AlternateContent>
      <p:sp>
        <p:nvSpPr>
          <p:cNvPr id="5" name="Rectángulo 4">
            <a:extLst>
              <a:ext uri="{FF2B5EF4-FFF2-40B4-BE49-F238E27FC236}">
                <a16:creationId xmlns:a16="http://schemas.microsoft.com/office/drawing/2014/main" id="{636F4A36-5818-44D9-9D6F-ABBD003D90EC}"/>
              </a:ext>
            </a:extLst>
          </p:cNvPr>
          <p:cNvSpPr/>
          <p:nvPr/>
        </p:nvSpPr>
        <p:spPr>
          <a:xfrm>
            <a:off x="176291" y="5400175"/>
            <a:ext cx="1122423" cy="400110"/>
          </a:xfrm>
          <a:prstGeom prst="rect">
            <a:avLst/>
          </a:prstGeom>
        </p:spPr>
        <p:txBody>
          <a:bodyPr wrap="none">
            <a:spAutoFit/>
          </a:bodyPr>
          <a:lstStyle/>
          <a:p>
            <a:r>
              <a:rPr lang="es-CO" sz="2000" b="1" dirty="0">
                <a:solidFill>
                  <a:srgbClr val="00B050"/>
                </a:solidFill>
              </a:rPr>
              <a:t>Ejemplo:</a:t>
            </a:r>
            <a:endParaRPr lang="es-ES" sz="2000" dirty="0"/>
          </a:p>
        </p:txBody>
      </p:sp>
      <mc:AlternateContent xmlns:mc="http://schemas.openxmlformats.org/markup-compatibility/2006" xmlns:a14="http://schemas.microsoft.com/office/drawing/2010/main">
        <mc:Choice Requires="a14">
          <p:sp>
            <p:nvSpPr>
              <p:cNvPr id="6" name="Marcador de contenido 2">
                <a:extLst>
                  <a:ext uri="{FF2B5EF4-FFF2-40B4-BE49-F238E27FC236}">
                    <a16:creationId xmlns:a16="http://schemas.microsoft.com/office/drawing/2014/main" id="{6110980A-B383-488A-BB72-C060E58FFE89}"/>
                  </a:ext>
                </a:extLst>
              </p:cNvPr>
              <p:cNvSpPr txBox="1">
                <a:spLocks/>
              </p:cNvSpPr>
              <p:nvPr/>
            </p:nvSpPr>
            <p:spPr>
              <a:xfrm>
                <a:off x="1308653" y="5703940"/>
                <a:ext cx="9002965" cy="95510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CO" sz="2200" dirty="0"/>
                  <a:t>Tomando </a:t>
                </a:r>
                <a14:m>
                  <m:oMath xmlns:m="http://schemas.openxmlformats.org/officeDocument/2006/math">
                    <m:r>
                      <a:rPr lang="es-CO" sz="2200" b="0" i="0" dirty="0" smtClean="0">
                        <a:latin typeface="Cambria Math" panose="02040503050406030204" pitchFamily="18" charset="0"/>
                      </a:rPr>
                      <m:t>   </m:t>
                    </m:r>
                    <m:r>
                      <a:rPr lang="es-CO" sz="2200" i="1" dirty="0">
                        <a:latin typeface="Cambria Math" panose="02040503050406030204" pitchFamily="18" charset="0"/>
                      </a:rPr>
                      <m:t>𝑎</m:t>
                    </m:r>
                    <m:r>
                      <a:rPr lang="es-CO" sz="2200" b="0" i="1" dirty="0" smtClean="0">
                        <a:latin typeface="Cambria Math" panose="02040503050406030204" pitchFamily="18" charset="0"/>
                      </a:rPr>
                      <m:t>=2</m:t>
                    </m:r>
                  </m:oMath>
                </a14:m>
                <a:r>
                  <a:rPr lang="es-CO" sz="2200" dirty="0"/>
                  <a:t>  y   </a:t>
                </a:r>
                <a14:m>
                  <m:oMath xmlns:m="http://schemas.openxmlformats.org/officeDocument/2006/math">
                    <m:r>
                      <a:rPr lang="es-CO" sz="2200" i="1" dirty="0">
                        <a:latin typeface="Cambria Math" panose="02040503050406030204" pitchFamily="18" charset="0"/>
                      </a:rPr>
                      <m:t>𝑏</m:t>
                    </m:r>
                    <m:r>
                      <a:rPr lang="es-CO" sz="2200" b="0" i="0" dirty="0" smtClean="0">
                        <a:latin typeface="Cambria Math" panose="02040503050406030204" pitchFamily="18" charset="0"/>
                      </a:rPr>
                      <m:t>=6</m:t>
                    </m:r>
                  </m:oMath>
                </a14:m>
                <a:r>
                  <a:rPr lang="es-CO" sz="2200" dirty="0"/>
                  <a:t>     es claro que   </a:t>
                </a:r>
                <a14:m>
                  <m:oMath xmlns:m="http://schemas.openxmlformats.org/officeDocument/2006/math">
                    <m:r>
                      <a:rPr lang="es-CO" sz="2200" i="1" dirty="0" smtClean="0">
                        <a:latin typeface="Cambria Math" panose="02040503050406030204" pitchFamily="18" charset="0"/>
                      </a:rPr>
                      <m:t>2&lt;6</m:t>
                    </m:r>
                  </m:oMath>
                </a14:m>
                <a:r>
                  <a:rPr lang="es-CO" sz="2200" dirty="0"/>
                  <a:t>     y que a su vez      </a:t>
                </a:r>
                <a14:m>
                  <m:oMath xmlns:m="http://schemas.openxmlformats.org/officeDocument/2006/math">
                    <m:r>
                      <a:rPr lang="es-CO" sz="2200" b="0" i="0" dirty="0" smtClean="0">
                        <a:latin typeface="Cambria Math" panose="02040503050406030204" pitchFamily="18" charset="0"/>
                      </a:rPr>
                      <m:t>6</m:t>
                    </m:r>
                    <m:r>
                      <a:rPr lang="es-CO" sz="2200" b="0" i="1" dirty="0" smtClean="0">
                        <a:latin typeface="Cambria Math" panose="02040503050406030204" pitchFamily="18" charset="0"/>
                      </a:rPr>
                      <m:t>&gt;2</m:t>
                    </m:r>
                  </m:oMath>
                </a14:m>
                <a:r>
                  <a:rPr lang="es-CO" sz="2200" dirty="0"/>
                  <a:t>    </a:t>
                </a:r>
              </a:p>
              <a:p>
                <a:pPr marL="0" indent="0">
                  <a:buNone/>
                </a:pPr>
                <a:r>
                  <a:rPr lang="es-CO" sz="2200" dirty="0"/>
                  <a:t>Tomando    </a:t>
                </a:r>
                <a14:m>
                  <m:oMath xmlns:m="http://schemas.openxmlformats.org/officeDocument/2006/math">
                    <m:r>
                      <a:rPr lang="es-CO" sz="2200" i="1" dirty="0">
                        <a:latin typeface="Cambria Math" panose="02040503050406030204" pitchFamily="18" charset="0"/>
                      </a:rPr>
                      <m:t>𝑎</m:t>
                    </m:r>
                    <m:r>
                      <a:rPr lang="es-CO" sz="2200" i="1" dirty="0">
                        <a:latin typeface="Cambria Math" panose="02040503050406030204" pitchFamily="18" charset="0"/>
                      </a:rPr>
                      <m:t>=9</m:t>
                    </m:r>
                  </m:oMath>
                </a14:m>
                <a:r>
                  <a:rPr lang="es-CO" sz="2200" dirty="0"/>
                  <a:t>  y   </a:t>
                </a:r>
                <a14:m>
                  <m:oMath xmlns:m="http://schemas.openxmlformats.org/officeDocument/2006/math">
                    <m:r>
                      <a:rPr lang="es-CO" sz="2200" i="1" dirty="0">
                        <a:latin typeface="Cambria Math" panose="02040503050406030204" pitchFamily="18" charset="0"/>
                      </a:rPr>
                      <m:t>𝑏</m:t>
                    </m:r>
                    <m:r>
                      <a:rPr lang="es-CO" sz="2200" dirty="0">
                        <a:latin typeface="Cambria Math" panose="02040503050406030204" pitchFamily="18" charset="0"/>
                      </a:rPr>
                      <m:t>=</m:t>
                    </m:r>
                    <m:r>
                      <a:rPr lang="es-CO" sz="2200" b="0" i="0" dirty="0" smtClean="0">
                        <a:latin typeface="Cambria Math" panose="02040503050406030204" pitchFamily="18" charset="0"/>
                      </a:rPr>
                      <m:t>3</m:t>
                    </m:r>
                  </m:oMath>
                </a14:m>
                <a:r>
                  <a:rPr lang="es-CO" sz="2200" dirty="0"/>
                  <a:t>     es claro que   </a:t>
                </a:r>
                <a14:m>
                  <m:oMath xmlns:m="http://schemas.openxmlformats.org/officeDocument/2006/math">
                    <m:r>
                      <a:rPr lang="es-CO" sz="2200" i="1" dirty="0" smtClean="0">
                        <a:latin typeface="Cambria Math" panose="02040503050406030204" pitchFamily="18" charset="0"/>
                      </a:rPr>
                      <m:t>9</m:t>
                    </m:r>
                    <m:r>
                      <a:rPr lang="es-CO" sz="2200" b="0" i="1" dirty="0" smtClean="0">
                        <a:latin typeface="Cambria Math" panose="02040503050406030204" pitchFamily="18" charset="0"/>
                      </a:rPr>
                      <m:t>&gt;3</m:t>
                    </m:r>
                  </m:oMath>
                </a14:m>
                <a:r>
                  <a:rPr lang="es-CO" sz="2200" dirty="0"/>
                  <a:t>     y que a su vez      </a:t>
                </a:r>
                <a14:m>
                  <m:oMath xmlns:m="http://schemas.openxmlformats.org/officeDocument/2006/math">
                    <m:r>
                      <a:rPr lang="es-CO" sz="2200" dirty="0" smtClean="0">
                        <a:latin typeface="Cambria Math" panose="02040503050406030204" pitchFamily="18" charset="0"/>
                      </a:rPr>
                      <m:t>3</m:t>
                    </m:r>
                    <m:r>
                      <a:rPr lang="es-CO" sz="2200" b="0" i="0" dirty="0" smtClean="0">
                        <a:latin typeface="Cambria Math" panose="02040503050406030204" pitchFamily="18" charset="0"/>
                      </a:rPr>
                      <m:t>&lt;9</m:t>
                    </m:r>
                  </m:oMath>
                </a14:m>
                <a:r>
                  <a:rPr lang="es-CO" sz="2200" dirty="0"/>
                  <a:t>    </a:t>
                </a:r>
              </a:p>
            </p:txBody>
          </p:sp>
        </mc:Choice>
        <mc:Fallback xmlns="">
          <p:sp>
            <p:nvSpPr>
              <p:cNvPr id="6" name="Marcador de contenido 2">
                <a:extLst>
                  <a:ext uri="{FF2B5EF4-FFF2-40B4-BE49-F238E27FC236}">
                    <a16:creationId xmlns:a16="http://schemas.microsoft.com/office/drawing/2014/main" id="{6110980A-B383-488A-BB72-C060E58FFE89}"/>
                  </a:ext>
                </a:extLst>
              </p:cNvPr>
              <p:cNvSpPr txBox="1">
                <a:spLocks noRot="1" noChangeAspect="1" noMove="1" noResize="1" noEditPoints="1" noAdjustHandles="1" noChangeArrowheads="1" noChangeShapeType="1" noTextEdit="1"/>
              </p:cNvSpPr>
              <p:nvPr/>
            </p:nvSpPr>
            <p:spPr>
              <a:xfrm>
                <a:off x="1308653" y="5703940"/>
                <a:ext cx="9002965" cy="955109"/>
              </a:xfrm>
              <a:prstGeom prst="rect">
                <a:avLst/>
              </a:prstGeom>
              <a:blipFill>
                <a:blip r:embed="rId11"/>
                <a:stretch>
                  <a:fillRect l="-880" t="-7692"/>
                </a:stretch>
              </a:blipFill>
            </p:spPr>
            <p:txBody>
              <a:bodyPr/>
              <a:lstStyle/>
              <a:p>
                <a:r>
                  <a:rPr lang="es-ES">
                    <a:noFill/>
                  </a:rPr>
                  <a:t> </a:t>
                </a:r>
              </a:p>
            </p:txBody>
          </p:sp>
        </mc:Fallback>
      </mc:AlternateContent>
      <p:sp>
        <p:nvSpPr>
          <p:cNvPr id="7" name="Rectángulo 6">
            <a:extLst>
              <a:ext uri="{FF2B5EF4-FFF2-40B4-BE49-F238E27FC236}">
                <a16:creationId xmlns:a16="http://schemas.microsoft.com/office/drawing/2014/main" id="{C806A39A-2718-436B-A5E8-5E906E1A0183}"/>
              </a:ext>
            </a:extLst>
          </p:cNvPr>
          <p:cNvSpPr/>
          <p:nvPr/>
        </p:nvSpPr>
        <p:spPr>
          <a:xfrm>
            <a:off x="176290" y="2878431"/>
            <a:ext cx="1122423" cy="400110"/>
          </a:xfrm>
          <a:prstGeom prst="rect">
            <a:avLst/>
          </a:prstGeom>
        </p:spPr>
        <p:txBody>
          <a:bodyPr wrap="none">
            <a:spAutoFit/>
          </a:bodyPr>
          <a:lstStyle/>
          <a:p>
            <a:r>
              <a:rPr lang="es-CO" sz="2000" b="1" dirty="0">
                <a:solidFill>
                  <a:srgbClr val="00B050"/>
                </a:solidFill>
              </a:rPr>
              <a:t>Ejemplo:</a:t>
            </a:r>
            <a:endParaRPr lang="es-ES" sz="2000" dirty="0"/>
          </a:p>
        </p:txBody>
      </p:sp>
      <mc:AlternateContent xmlns:mc="http://schemas.openxmlformats.org/markup-compatibility/2006" xmlns:a14="http://schemas.microsoft.com/office/drawing/2010/main">
        <mc:Choice Requires="a14">
          <p:sp>
            <p:nvSpPr>
              <p:cNvPr id="8" name="Marcador de contenido 2">
                <a:extLst>
                  <a:ext uri="{FF2B5EF4-FFF2-40B4-BE49-F238E27FC236}">
                    <a16:creationId xmlns:a16="http://schemas.microsoft.com/office/drawing/2014/main" id="{33B5BDF4-FE66-4636-AFEE-211E609967B0}"/>
                  </a:ext>
                </a:extLst>
              </p:cNvPr>
              <p:cNvSpPr txBox="1">
                <a:spLocks/>
              </p:cNvSpPr>
              <p:nvPr/>
            </p:nvSpPr>
            <p:spPr>
              <a:xfrm>
                <a:off x="1308653" y="3199363"/>
                <a:ext cx="10515600" cy="126558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CO" sz="2200" dirty="0"/>
                  <a:t>Si  </a:t>
                </a:r>
                <a14:m>
                  <m:oMath xmlns:m="http://schemas.openxmlformats.org/officeDocument/2006/math">
                    <m:r>
                      <a:rPr lang="es-CO" sz="2200" i="1" dirty="0">
                        <a:latin typeface="Cambria Math" panose="02040503050406030204" pitchFamily="18" charset="0"/>
                      </a:rPr>
                      <m:t>𝑎</m:t>
                    </m:r>
                    <m:r>
                      <a:rPr lang="es-CO" sz="2200" b="0" i="1" dirty="0" smtClean="0">
                        <a:latin typeface="Cambria Math" panose="02040503050406030204" pitchFamily="18" charset="0"/>
                      </a:rPr>
                      <m:t>=2</m:t>
                    </m:r>
                    <m:r>
                      <a:rPr lang="es-CO" sz="2200" b="0" i="0" dirty="0" smtClean="0">
                        <a:latin typeface="Cambria Math" panose="02040503050406030204" pitchFamily="18" charset="0"/>
                      </a:rPr>
                      <m:t>,</m:t>
                    </m:r>
                  </m:oMath>
                </a14:m>
                <a:r>
                  <a:rPr lang="es-CO" sz="2200" dirty="0"/>
                  <a:t>   </a:t>
                </a:r>
                <a14:m>
                  <m:oMath xmlns:m="http://schemas.openxmlformats.org/officeDocument/2006/math">
                    <m:r>
                      <a:rPr lang="es-CO" sz="2200" i="1" dirty="0">
                        <a:latin typeface="Cambria Math" panose="02040503050406030204" pitchFamily="18" charset="0"/>
                      </a:rPr>
                      <m:t>𝑏</m:t>
                    </m:r>
                    <m:r>
                      <a:rPr lang="es-CO" sz="2200" b="0" i="0" dirty="0" smtClean="0">
                        <a:latin typeface="Cambria Math" panose="02040503050406030204" pitchFamily="18" charset="0"/>
                      </a:rPr>
                      <m:t>=3</m:t>
                    </m:r>
                  </m:oMath>
                </a14:m>
                <a:r>
                  <a:rPr lang="es-CO" sz="2200" dirty="0"/>
                  <a:t>  y   </a:t>
                </a:r>
                <a14:m>
                  <m:oMath xmlns:m="http://schemas.openxmlformats.org/officeDocument/2006/math">
                    <m:r>
                      <m:rPr>
                        <m:sty m:val="p"/>
                      </m:rPr>
                      <a:rPr lang="es-CO" sz="2200" b="0" i="0" dirty="0" smtClean="0">
                        <a:latin typeface="Cambria Math" panose="02040503050406030204" pitchFamily="18" charset="0"/>
                      </a:rPr>
                      <m:t>c</m:t>
                    </m:r>
                    <m:r>
                      <a:rPr lang="es-CO" sz="2200" dirty="0">
                        <a:latin typeface="Cambria Math" panose="02040503050406030204" pitchFamily="18" charset="0"/>
                      </a:rPr>
                      <m:t>=</m:t>
                    </m:r>
                    <m:r>
                      <a:rPr lang="es-CO" sz="2200" b="0" i="0" dirty="0" smtClean="0">
                        <a:latin typeface="Cambria Math" panose="02040503050406030204" pitchFamily="18" charset="0"/>
                      </a:rPr>
                      <m:t>4</m:t>
                    </m:r>
                  </m:oMath>
                </a14:m>
                <a:r>
                  <a:rPr lang="es-CO" sz="2200" dirty="0"/>
                  <a:t>   es claro que   </a:t>
                </a:r>
                <a14:m>
                  <m:oMath xmlns:m="http://schemas.openxmlformats.org/officeDocument/2006/math">
                    <m:r>
                      <a:rPr lang="es-CO" sz="2200" i="1" dirty="0">
                        <a:latin typeface="Cambria Math" panose="02040503050406030204" pitchFamily="18" charset="0"/>
                      </a:rPr>
                      <m:t>2</m:t>
                    </m:r>
                    <m:r>
                      <a:rPr lang="es-CO" sz="2200" i="1" dirty="0" smtClean="0">
                        <a:latin typeface="Cambria Math" panose="02040503050406030204" pitchFamily="18" charset="0"/>
                      </a:rPr>
                      <m:t>&lt;</m:t>
                    </m:r>
                    <m:r>
                      <a:rPr lang="es-CO" sz="2200" b="0" i="1" dirty="0" smtClean="0">
                        <a:latin typeface="Cambria Math" panose="02040503050406030204" pitchFamily="18" charset="0"/>
                      </a:rPr>
                      <m:t>3</m:t>
                    </m:r>
                    <m:r>
                      <a:rPr lang="es-CO" sz="2200" b="0" i="0" dirty="0" smtClean="0">
                        <a:latin typeface="Cambria Math" panose="02040503050406030204" pitchFamily="18" charset="0"/>
                      </a:rPr>
                      <m:t> </m:t>
                    </m:r>
                  </m:oMath>
                </a14:m>
                <a:r>
                  <a:rPr lang="es-CO" sz="2200" dirty="0"/>
                  <a:t> y </a:t>
                </a:r>
                <a14:m>
                  <m:oMath xmlns:m="http://schemas.openxmlformats.org/officeDocument/2006/math">
                    <m:r>
                      <a:rPr lang="es-CO" sz="2200" b="0" i="0" dirty="0" smtClean="0">
                        <a:latin typeface="Cambria Math" panose="02040503050406030204" pitchFamily="18" charset="0"/>
                      </a:rPr>
                      <m:t> 3&lt;4</m:t>
                    </m:r>
                  </m:oMath>
                </a14:m>
                <a:r>
                  <a:rPr lang="es-CO" sz="2200" dirty="0"/>
                  <a:t>  entonces  </a:t>
                </a:r>
                <a14:m>
                  <m:oMath xmlns:m="http://schemas.openxmlformats.org/officeDocument/2006/math">
                    <m:r>
                      <a:rPr lang="es-CO" sz="2200" i="1" dirty="0" smtClean="0">
                        <a:latin typeface="Cambria Math" panose="02040503050406030204" pitchFamily="18" charset="0"/>
                      </a:rPr>
                      <m:t>2&lt;4 </m:t>
                    </m:r>
                  </m:oMath>
                </a14:m>
                <a:endParaRPr lang="es-CO" sz="2200" dirty="0"/>
              </a:p>
              <a:p>
                <a:pPr marL="0" indent="0">
                  <a:buNone/>
                </a:pPr>
                <a:r>
                  <a:rPr lang="es-CO" sz="2200" dirty="0"/>
                  <a:t>Si  </a:t>
                </a:r>
                <a14:m>
                  <m:oMath xmlns:m="http://schemas.openxmlformats.org/officeDocument/2006/math">
                    <m:r>
                      <a:rPr lang="es-CO" sz="2200" i="1" dirty="0">
                        <a:latin typeface="Cambria Math" panose="02040503050406030204" pitchFamily="18" charset="0"/>
                      </a:rPr>
                      <m:t>𝑎</m:t>
                    </m:r>
                    <m:r>
                      <a:rPr lang="es-CO" sz="2200" i="1" dirty="0">
                        <a:latin typeface="Cambria Math" panose="02040503050406030204" pitchFamily="18" charset="0"/>
                      </a:rPr>
                      <m:t>=</m:t>
                    </m:r>
                    <m:r>
                      <a:rPr lang="es-CO" sz="2200" b="0" i="0" dirty="0" smtClean="0">
                        <a:latin typeface="Cambria Math" panose="02040503050406030204" pitchFamily="18" charset="0"/>
                      </a:rPr>
                      <m:t>8</m:t>
                    </m:r>
                    <m:r>
                      <a:rPr lang="es-CO" sz="2200" dirty="0">
                        <a:latin typeface="Cambria Math" panose="02040503050406030204" pitchFamily="18" charset="0"/>
                      </a:rPr>
                      <m:t>,</m:t>
                    </m:r>
                  </m:oMath>
                </a14:m>
                <a:r>
                  <a:rPr lang="es-CO" sz="2200" dirty="0"/>
                  <a:t>   </a:t>
                </a:r>
                <a14:m>
                  <m:oMath xmlns:m="http://schemas.openxmlformats.org/officeDocument/2006/math">
                    <m:r>
                      <a:rPr lang="es-CO" sz="2200" i="1" dirty="0">
                        <a:latin typeface="Cambria Math" panose="02040503050406030204" pitchFamily="18" charset="0"/>
                      </a:rPr>
                      <m:t>𝑏</m:t>
                    </m:r>
                    <m:r>
                      <a:rPr lang="es-CO" sz="2200" dirty="0">
                        <a:latin typeface="Cambria Math" panose="02040503050406030204" pitchFamily="18" charset="0"/>
                      </a:rPr>
                      <m:t>=</m:t>
                    </m:r>
                    <m:r>
                      <a:rPr lang="es-CO" sz="2200" b="0" i="0" dirty="0" smtClean="0">
                        <a:latin typeface="Cambria Math" panose="02040503050406030204" pitchFamily="18" charset="0"/>
                      </a:rPr>
                      <m:t>6</m:t>
                    </m:r>
                  </m:oMath>
                </a14:m>
                <a:r>
                  <a:rPr lang="es-CO" sz="2200" dirty="0"/>
                  <a:t>  y   </a:t>
                </a:r>
                <a14:m>
                  <m:oMath xmlns:m="http://schemas.openxmlformats.org/officeDocument/2006/math">
                    <m:r>
                      <m:rPr>
                        <m:sty m:val="p"/>
                      </m:rPr>
                      <a:rPr lang="es-CO" sz="2200" dirty="0">
                        <a:latin typeface="Cambria Math" panose="02040503050406030204" pitchFamily="18" charset="0"/>
                      </a:rPr>
                      <m:t>c</m:t>
                    </m:r>
                    <m:r>
                      <a:rPr lang="es-CO" sz="2200" dirty="0">
                        <a:latin typeface="Cambria Math" panose="02040503050406030204" pitchFamily="18" charset="0"/>
                      </a:rPr>
                      <m:t>=3</m:t>
                    </m:r>
                  </m:oMath>
                </a14:m>
                <a:r>
                  <a:rPr lang="es-CO" sz="2200" dirty="0"/>
                  <a:t>   es claro que   </a:t>
                </a:r>
                <a14:m>
                  <m:oMath xmlns:m="http://schemas.openxmlformats.org/officeDocument/2006/math">
                    <m:r>
                      <a:rPr lang="es-CO" sz="2200" i="1" dirty="0">
                        <a:latin typeface="Cambria Math" panose="02040503050406030204" pitchFamily="18" charset="0"/>
                      </a:rPr>
                      <m:t>8</m:t>
                    </m:r>
                    <m:r>
                      <a:rPr lang="es-CO" sz="2200" b="0" i="1" dirty="0" smtClean="0">
                        <a:latin typeface="Cambria Math" panose="02040503050406030204" pitchFamily="18" charset="0"/>
                      </a:rPr>
                      <m:t>&gt;6</m:t>
                    </m:r>
                    <m:r>
                      <a:rPr lang="es-CO" sz="2200" dirty="0">
                        <a:latin typeface="Cambria Math" panose="02040503050406030204" pitchFamily="18" charset="0"/>
                      </a:rPr>
                      <m:t> </m:t>
                    </m:r>
                  </m:oMath>
                </a14:m>
                <a:r>
                  <a:rPr lang="es-CO" sz="2200" dirty="0"/>
                  <a:t> y </a:t>
                </a:r>
                <a14:m>
                  <m:oMath xmlns:m="http://schemas.openxmlformats.org/officeDocument/2006/math">
                    <m:r>
                      <a:rPr lang="es-CO" sz="2200" dirty="0">
                        <a:latin typeface="Cambria Math" panose="02040503050406030204" pitchFamily="18" charset="0"/>
                      </a:rPr>
                      <m:t> </m:t>
                    </m:r>
                    <m:r>
                      <a:rPr lang="es-CO" sz="2200" b="0" i="0" dirty="0" smtClean="0">
                        <a:latin typeface="Cambria Math" panose="02040503050406030204" pitchFamily="18" charset="0"/>
                      </a:rPr>
                      <m:t>6&gt;3</m:t>
                    </m:r>
                  </m:oMath>
                </a14:m>
                <a:r>
                  <a:rPr lang="es-CO" sz="2200" dirty="0"/>
                  <a:t>  entonces  </a:t>
                </a:r>
                <a14:m>
                  <m:oMath xmlns:m="http://schemas.openxmlformats.org/officeDocument/2006/math">
                    <m:r>
                      <a:rPr lang="es-CO" sz="2200" i="1" dirty="0" smtClean="0">
                        <a:latin typeface="Cambria Math" panose="02040503050406030204" pitchFamily="18" charset="0"/>
                      </a:rPr>
                      <m:t>8</m:t>
                    </m:r>
                    <m:r>
                      <a:rPr lang="es-CO" sz="2200" b="0" i="1" dirty="0" smtClean="0">
                        <a:latin typeface="Cambria Math" panose="02040503050406030204" pitchFamily="18" charset="0"/>
                      </a:rPr>
                      <m:t>&gt;3</m:t>
                    </m:r>
                    <m:r>
                      <a:rPr lang="es-CO" sz="2200" i="1" dirty="0">
                        <a:latin typeface="Cambria Math" panose="02040503050406030204" pitchFamily="18" charset="0"/>
                      </a:rPr>
                      <m:t> </m:t>
                    </m:r>
                  </m:oMath>
                </a14:m>
                <a:r>
                  <a:rPr lang="es-CO" sz="2200" dirty="0"/>
                  <a:t>  </a:t>
                </a:r>
              </a:p>
              <a:p>
                <a:pPr marL="0" indent="0">
                  <a:buNone/>
                </a:pPr>
                <a:r>
                  <a:rPr lang="es-CO" sz="2200" dirty="0"/>
                  <a:t>  </a:t>
                </a:r>
              </a:p>
            </p:txBody>
          </p:sp>
        </mc:Choice>
        <mc:Fallback xmlns="">
          <p:sp>
            <p:nvSpPr>
              <p:cNvPr id="8" name="Marcador de contenido 2">
                <a:extLst>
                  <a:ext uri="{FF2B5EF4-FFF2-40B4-BE49-F238E27FC236}">
                    <a16:creationId xmlns:a16="http://schemas.microsoft.com/office/drawing/2014/main" id="{33B5BDF4-FE66-4636-AFEE-211E609967B0}"/>
                  </a:ext>
                </a:extLst>
              </p:cNvPr>
              <p:cNvSpPr txBox="1">
                <a:spLocks noRot="1" noChangeAspect="1" noMove="1" noResize="1" noEditPoints="1" noAdjustHandles="1" noChangeArrowheads="1" noChangeShapeType="1" noTextEdit="1"/>
              </p:cNvSpPr>
              <p:nvPr/>
            </p:nvSpPr>
            <p:spPr>
              <a:xfrm>
                <a:off x="1308653" y="3199363"/>
                <a:ext cx="10515600" cy="1265583"/>
              </a:xfrm>
              <a:prstGeom prst="rect">
                <a:avLst/>
              </a:prstGeom>
              <a:blipFill>
                <a:blip r:embed="rId10"/>
                <a:stretch>
                  <a:fillRect l="-754" t="-5797"/>
                </a:stretch>
              </a:blipFill>
            </p:spPr>
            <p:txBody>
              <a:bodyPr/>
              <a:lstStyle/>
              <a:p>
                <a:r>
                  <a:rPr lang="es-ES">
                    <a:noFill/>
                  </a:rPr>
                  <a:t> </a:t>
                </a:r>
              </a:p>
            </p:txBody>
          </p:sp>
        </mc:Fallback>
      </mc:AlternateContent>
    </p:spTree>
    <p:extLst>
      <p:ext uri="{BB962C8B-B14F-4D97-AF65-F5344CB8AC3E}">
        <p14:creationId xmlns:p14="http://schemas.microsoft.com/office/powerpoint/2010/main" val="16645042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78297" y="-151711"/>
            <a:ext cx="12046226" cy="1325563"/>
          </a:xfrm>
        </p:spPr>
        <p:txBody>
          <a:bodyPr>
            <a:normAutofit/>
          </a:bodyPr>
          <a:lstStyle/>
          <a:p>
            <a:r>
              <a:rPr lang="es-CO" sz="3200" b="1" dirty="0">
                <a:solidFill>
                  <a:srgbClr val="0070C0"/>
                </a:solidFill>
              </a:rPr>
              <a:t>Propiedades de las desigualdades</a:t>
            </a:r>
          </a:p>
        </p:txBody>
      </p:sp>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533400" y="927651"/>
                <a:ext cx="11658600" cy="3126395"/>
              </a:xfrm>
            </p:spPr>
            <p:txBody>
              <a:bodyPr>
                <a:normAutofit lnSpcReduction="10000"/>
              </a:bodyPr>
              <a:lstStyle/>
              <a:p>
                <a:pPr marL="0" indent="0">
                  <a:buNone/>
                </a:pPr>
                <a:r>
                  <a:rPr lang="es-CO" sz="2200" dirty="0">
                    <a:solidFill>
                      <a:srgbClr val="00B050"/>
                    </a:solidFill>
                  </a:rPr>
                  <a:t>3) Propiedad uniforme para la suma: </a:t>
                </a:r>
                <a:r>
                  <a:rPr lang="es-CO" sz="2200" dirty="0"/>
                  <a:t>Si se suma una constante, positiva o negativa, a ambos miembros de una desigualdad,  se obtiene otra desigualdad del mismo sentido. </a:t>
                </a:r>
              </a:p>
              <a:p>
                <a:r>
                  <a:rPr lang="es-CO" sz="2200" dirty="0"/>
                  <a:t>Si	 </a:t>
                </a:r>
                <a14:m>
                  <m:oMath xmlns:m="http://schemas.openxmlformats.org/officeDocument/2006/math">
                    <m:r>
                      <a:rPr lang="es-CO" sz="2200" i="1" dirty="0">
                        <a:latin typeface="Cambria Math" panose="02040503050406030204" pitchFamily="18" charset="0"/>
                      </a:rPr>
                      <m:t>𝑎</m:t>
                    </m:r>
                    <m:r>
                      <a:rPr lang="es-CO" sz="2200" i="1" dirty="0">
                        <a:latin typeface="Cambria Math" panose="02040503050406030204" pitchFamily="18" charset="0"/>
                      </a:rPr>
                      <m:t>&lt; </m:t>
                    </m:r>
                    <m:r>
                      <a:rPr lang="es-CO" sz="2200" i="1" dirty="0">
                        <a:latin typeface="Cambria Math" panose="02040503050406030204" pitchFamily="18" charset="0"/>
                      </a:rPr>
                      <m:t>𝑏</m:t>
                    </m:r>
                    <m:r>
                      <a:rPr lang="es-CO" sz="2200" i="1" dirty="0">
                        <a:latin typeface="Cambria Math" panose="02040503050406030204" pitchFamily="18" charset="0"/>
                      </a:rPr>
                      <m:t> </m:t>
                    </m:r>
                  </m:oMath>
                </a14:m>
                <a:r>
                  <a:rPr lang="es-CO" sz="2200" dirty="0"/>
                  <a:t>      entonces     </a:t>
                </a:r>
                <a14:m>
                  <m:oMath xmlns:m="http://schemas.openxmlformats.org/officeDocument/2006/math">
                    <m:r>
                      <a:rPr lang="es-CO" sz="2200" i="1" dirty="0">
                        <a:latin typeface="Cambria Math" panose="02040503050406030204" pitchFamily="18" charset="0"/>
                      </a:rPr>
                      <m:t>𝑎</m:t>
                    </m:r>
                    <m:r>
                      <a:rPr lang="es-CO" sz="2200" i="1" dirty="0">
                        <a:latin typeface="Cambria Math" panose="02040503050406030204" pitchFamily="18" charset="0"/>
                      </a:rPr>
                      <m:t> + </m:t>
                    </m:r>
                    <m:r>
                      <a:rPr lang="es-CO" sz="2200" i="1" dirty="0">
                        <a:solidFill>
                          <a:srgbClr val="FF0000"/>
                        </a:solidFill>
                        <a:latin typeface="Cambria Math" panose="02040503050406030204" pitchFamily="18" charset="0"/>
                      </a:rPr>
                      <m:t>𝑐</m:t>
                    </m:r>
                    <m:r>
                      <a:rPr lang="es-CO" sz="2200" i="1" dirty="0">
                        <a:solidFill>
                          <a:srgbClr val="FF0000"/>
                        </a:solidFill>
                        <a:latin typeface="Cambria Math" panose="02040503050406030204" pitchFamily="18" charset="0"/>
                      </a:rPr>
                      <m:t> &lt; </m:t>
                    </m:r>
                    <m:r>
                      <a:rPr lang="es-CO" sz="2200" i="1" dirty="0">
                        <a:latin typeface="Cambria Math" panose="02040503050406030204" pitchFamily="18" charset="0"/>
                      </a:rPr>
                      <m:t>𝑏</m:t>
                    </m:r>
                    <m:r>
                      <a:rPr lang="es-CO" sz="2200" i="1" dirty="0">
                        <a:latin typeface="Cambria Math" panose="02040503050406030204" pitchFamily="18" charset="0"/>
                      </a:rPr>
                      <m:t> + </m:t>
                    </m:r>
                    <m:r>
                      <a:rPr lang="es-CO" sz="2200" i="1" dirty="0">
                        <a:solidFill>
                          <a:srgbClr val="FF0000"/>
                        </a:solidFill>
                        <a:latin typeface="Cambria Math" panose="02040503050406030204" pitchFamily="18" charset="0"/>
                      </a:rPr>
                      <m:t>𝑐</m:t>
                    </m:r>
                    <m:r>
                      <a:rPr lang="es-CO" sz="2200" i="1" dirty="0">
                        <a:solidFill>
                          <a:srgbClr val="FF0000"/>
                        </a:solidFill>
                        <a:latin typeface="Cambria Math" panose="02040503050406030204" pitchFamily="18" charset="0"/>
                      </a:rPr>
                      <m:t> </m:t>
                    </m:r>
                  </m:oMath>
                </a14:m>
                <a:endParaRPr lang="es-CO" sz="2200" dirty="0"/>
              </a:p>
              <a:p>
                <a:endParaRPr lang="es-CO" sz="2200" dirty="0"/>
              </a:p>
              <a:p>
                <a14:m>
                  <m:oMath xmlns:m="http://schemas.openxmlformats.org/officeDocument/2006/math">
                    <m:r>
                      <m:rPr>
                        <m:nor/>
                      </m:rPr>
                      <a:rPr lang="es-CO" sz="2200" dirty="0"/>
                      <m:t>Si</m:t>
                    </m:r>
                    <m:r>
                      <m:rPr>
                        <m:nor/>
                      </m:rPr>
                      <a:rPr lang="es-CO" sz="2200" dirty="0"/>
                      <m:t>     </m:t>
                    </m:r>
                    <m:r>
                      <a:rPr lang="es-CO" sz="2200" i="1" dirty="0">
                        <a:latin typeface="Cambria Math" panose="02040503050406030204" pitchFamily="18" charset="0"/>
                      </a:rPr>
                      <m:t>    3−2</m:t>
                    </m:r>
                    <m:r>
                      <a:rPr lang="es-CO" sz="2200" i="1" dirty="0">
                        <a:latin typeface="Cambria Math" panose="02040503050406030204" pitchFamily="18" charset="0"/>
                      </a:rPr>
                      <m:t>𝑥</m:t>
                    </m:r>
                    <m:r>
                      <a:rPr lang="es-CO" sz="2200" i="1" dirty="0">
                        <a:latin typeface="Cambria Math" panose="02040503050406030204" pitchFamily="18" charset="0"/>
                      </a:rPr>
                      <m:t>&lt;2−</m:t>
                    </m:r>
                    <m:r>
                      <a:rPr lang="es-CO" sz="2200" i="1" dirty="0">
                        <a:latin typeface="Cambria Math" panose="02040503050406030204" pitchFamily="18" charset="0"/>
                      </a:rPr>
                      <m:t>𝑥</m:t>
                    </m:r>
                  </m:oMath>
                </a14:m>
                <a:r>
                  <a:rPr lang="es-ES" sz="2200" dirty="0"/>
                  <a:t>        </a:t>
                </a:r>
                <a:r>
                  <a:rPr lang="es-CO" sz="2200" dirty="0"/>
                  <a:t>entonces   </a:t>
                </a:r>
                <a14:m>
                  <m:oMath xmlns:m="http://schemas.openxmlformats.org/officeDocument/2006/math">
                    <m:r>
                      <a:rPr lang="es-CO" sz="2200" dirty="0">
                        <a:latin typeface="Cambria Math" panose="02040503050406030204" pitchFamily="18" charset="0"/>
                      </a:rPr>
                      <m:t> </m:t>
                    </m:r>
                    <m:r>
                      <a:rPr lang="es-CO" sz="2200" i="1" dirty="0">
                        <a:latin typeface="Cambria Math" panose="02040503050406030204" pitchFamily="18" charset="0"/>
                      </a:rPr>
                      <m:t>3−2</m:t>
                    </m:r>
                    <m:r>
                      <a:rPr lang="es-CO" sz="2200" i="1" dirty="0">
                        <a:latin typeface="Cambria Math" panose="02040503050406030204" pitchFamily="18" charset="0"/>
                      </a:rPr>
                      <m:t>𝑥</m:t>
                    </m:r>
                    <m:r>
                      <a:rPr lang="es-CO" sz="2200" i="1" dirty="0">
                        <a:solidFill>
                          <a:srgbClr val="FF0000"/>
                        </a:solidFill>
                        <a:latin typeface="Cambria Math" panose="02040503050406030204" pitchFamily="18" charset="0"/>
                      </a:rPr>
                      <m:t>+2</m:t>
                    </m:r>
                    <m:r>
                      <a:rPr lang="es-CO" sz="2200" i="1" dirty="0">
                        <a:solidFill>
                          <a:srgbClr val="FF0000"/>
                        </a:solidFill>
                        <a:latin typeface="Cambria Math" panose="02040503050406030204" pitchFamily="18" charset="0"/>
                      </a:rPr>
                      <m:t>𝑥</m:t>
                    </m:r>
                    <m:r>
                      <a:rPr lang="es-CO" sz="2200" i="1" dirty="0">
                        <a:latin typeface="Cambria Math" panose="02040503050406030204" pitchFamily="18" charset="0"/>
                      </a:rPr>
                      <m:t>&lt;2−</m:t>
                    </m:r>
                    <m:r>
                      <a:rPr lang="es-CO" sz="2200" i="1" dirty="0">
                        <a:latin typeface="Cambria Math" panose="02040503050406030204" pitchFamily="18" charset="0"/>
                      </a:rPr>
                      <m:t>𝑥</m:t>
                    </m:r>
                    <m:r>
                      <a:rPr lang="es-CO" sz="2200" i="1" dirty="0">
                        <a:solidFill>
                          <a:srgbClr val="FF0000"/>
                        </a:solidFill>
                        <a:latin typeface="Cambria Math" panose="02040503050406030204" pitchFamily="18" charset="0"/>
                      </a:rPr>
                      <m:t>+2</m:t>
                    </m:r>
                    <m:r>
                      <a:rPr lang="es-CO" sz="2200" i="1" dirty="0">
                        <a:solidFill>
                          <a:srgbClr val="FF0000"/>
                        </a:solidFill>
                        <a:latin typeface="Cambria Math" panose="02040503050406030204" pitchFamily="18" charset="0"/>
                      </a:rPr>
                      <m:t>𝑥</m:t>
                    </m:r>
                  </m:oMath>
                </a14:m>
                <a:r>
                  <a:rPr lang="es-ES" sz="2200" dirty="0">
                    <a:solidFill>
                      <a:srgbClr val="FF0000"/>
                    </a:solidFill>
                  </a:rPr>
                  <a:t> 	</a:t>
                </a:r>
              </a:p>
              <a:p>
                <a:pPr marL="0" indent="0">
                  <a:buNone/>
                </a:pPr>
                <a:r>
                  <a:rPr lang="es-ES" sz="2200" dirty="0">
                    <a:solidFill>
                      <a:srgbClr val="FF0000"/>
                    </a:solidFill>
                  </a:rPr>
                  <a:t>				                              </a:t>
                </a:r>
                <a14:m>
                  <m:oMath xmlns:m="http://schemas.openxmlformats.org/officeDocument/2006/math">
                    <m:r>
                      <a:rPr lang="es-CO" sz="2200" i="1" dirty="0">
                        <a:latin typeface="Cambria Math" panose="02040503050406030204" pitchFamily="18" charset="0"/>
                      </a:rPr>
                      <m:t>3&lt;2+</m:t>
                    </m:r>
                    <m:r>
                      <a:rPr lang="es-CO" sz="2200" i="1" dirty="0">
                        <a:latin typeface="Cambria Math" panose="02040503050406030204" pitchFamily="18" charset="0"/>
                      </a:rPr>
                      <m:t>𝑥</m:t>
                    </m:r>
                  </m:oMath>
                </a14:m>
                <a:endParaRPr lang="es-ES" sz="2200" dirty="0"/>
              </a:p>
              <a:p>
                <a14:m>
                  <m:oMath xmlns:m="http://schemas.openxmlformats.org/officeDocument/2006/math">
                    <m:r>
                      <m:rPr>
                        <m:nor/>
                      </m:rPr>
                      <a:rPr lang="es-CO" sz="2200" dirty="0"/>
                      <m:t>Si</m:t>
                    </m:r>
                    <m:r>
                      <m:rPr>
                        <m:nor/>
                      </m:rPr>
                      <a:rPr lang="es-CO" sz="2200" dirty="0"/>
                      <m:t>     </m:t>
                    </m:r>
                    <m:r>
                      <a:rPr lang="es-CO" sz="2200" i="1" dirty="0">
                        <a:latin typeface="Cambria Math" panose="02040503050406030204" pitchFamily="18" charset="0"/>
                      </a:rPr>
                      <m:t>    </m:t>
                    </m:r>
                    <m:r>
                      <a:rPr lang="es-CO" sz="2200" b="0" i="1" dirty="0" smtClean="0">
                        <a:latin typeface="Cambria Math" panose="02040503050406030204" pitchFamily="18" charset="0"/>
                      </a:rPr>
                      <m:t>8</m:t>
                    </m:r>
                    <m:r>
                      <a:rPr lang="es-CO" sz="2200" b="0" i="1" dirty="0" smtClean="0">
                        <a:latin typeface="Cambria Math" panose="02040503050406030204" pitchFamily="18" charset="0"/>
                      </a:rPr>
                      <m:t>𝑥</m:t>
                    </m:r>
                    <m:r>
                      <a:rPr lang="es-CO" sz="2200" i="1" dirty="0">
                        <a:latin typeface="Cambria Math" panose="02040503050406030204" pitchFamily="18" charset="0"/>
                      </a:rPr>
                      <m:t>−</m:t>
                    </m:r>
                    <m:r>
                      <a:rPr lang="es-CO" sz="2200" b="0" i="1" dirty="0" smtClean="0">
                        <a:latin typeface="Cambria Math" panose="02040503050406030204" pitchFamily="18" charset="0"/>
                      </a:rPr>
                      <m:t>4</m:t>
                    </m:r>
                    <m:r>
                      <a:rPr lang="es-CO" sz="2200" i="1" dirty="0">
                        <a:latin typeface="Cambria Math" panose="02040503050406030204" pitchFamily="18" charset="0"/>
                      </a:rPr>
                      <m:t>&lt;</m:t>
                    </m:r>
                    <m:r>
                      <a:rPr lang="es-CO" sz="2200" b="0" i="1" dirty="0" smtClean="0">
                        <a:latin typeface="Cambria Math" panose="02040503050406030204" pitchFamily="18" charset="0"/>
                      </a:rPr>
                      <m:t>3</m:t>
                    </m:r>
                    <m:r>
                      <a:rPr lang="es-CO" sz="2200" b="0" i="1" dirty="0" smtClean="0">
                        <a:latin typeface="Cambria Math" panose="02040503050406030204" pitchFamily="18" charset="0"/>
                      </a:rPr>
                      <m:t>𝑥</m:t>
                    </m:r>
                    <m:r>
                      <a:rPr lang="es-CO" sz="2200" i="1" dirty="0">
                        <a:latin typeface="Cambria Math" panose="02040503050406030204" pitchFamily="18" charset="0"/>
                      </a:rPr>
                      <m:t>−</m:t>
                    </m:r>
                    <m:r>
                      <a:rPr lang="es-CO" sz="2200" b="0" i="1" dirty="0" smtClean="0">
                        <a:latin typeface="Cambria Math" panose="02040503050406030204" pitchFamily="18" charset="0"/>
                      </a:rPr>
                      <m:t>7</m:t>
                    </m:r>
                  </m:oMath>
                </a14:m>
                <a:r>
                  <a:rPr lang="es-ES" sz="2200" dirty="0"/>
                  <a:t>        </a:t>
                </a:r>
                <a:r>
                  <a:rPr lang="es-CO" sz="2200" dirty="0"/>
                  <a:t>entonces   </a:t>
                </a:r>
                <a14:m>
                  <m:oMath xmlns:m="http://schemas.openxmlformats.org/officeDocument/2006/math">
                    <m:r>
                      <a:rPr lang="es-CO" sz="2200" dirty="0">
                        <a:latin typeface="Cambria Math" panose="02040503050406030204" pitchFamily="18" charset="0"/>
                      </a:rPr>
                      <m:t> </m:t>
                    </m:r>
                    <m:r>
                      <a:rPr lang="es-CO" sz="2200" b="0" i="1" dirty="0" smtClean="0">
                        <a:latin typeface="Cambria Math" panose="02040503050406030204" pitchFamily="18" charset="0"/>
                      </a:rPr>
                      <m:t>8</m:t>
                    </m:r>
                    <m:r>
                      <a:rPr lang="es-CO" sz="2200" b="0" i="1" dirty="0" smtClean="0">
                        <a:latin typeface="Cambria Math" panose="02040503050406030204" pitchFamily="18" charset="0"/>
                      </a:rPr>
                      <m:t>𝑥</m:t>
                    </m:r>
                    <m:r>
                      <a:rPr lang="es-CO" sz="2200" i="1" dirty="0">
                        <a:latin typeface="Cambria Math" panose="02040503050406030204" pitchFamily="18" charset="0"/>
                      </a:rPr>
                      <m:t>−</m:t>
                    </m:r>
                    <m:r>
                      <a:rPr lang="es-CO" sz="2200" b="0" i="1" dirty="0" smtClean="0">
                        <a:latin typeface="Cambria Math" panose="02040503050406030204" pitchFamily="18" charset="0"/>
                      </a:rPr>
                      <m:t>4</m:t>
                    </m:r>
                    <m:r>
                      <a:rPr lang="es-CO" sz="2200" b="0" i="1" dirty="0" smtClean="0">
                        <a:solidFill>
                          <a:srgbClr val="FF0000"/>
                        </a:solidFill>
                        <a:latin typeface="Cambria Math" panose="02040503050406030204" pitchFamily="18" charset="0"/>
                      </a:rPr>
                      <m:t>−3</m:t>
                    </m:r>
                    <m:r>
                      <a:rPr lang="es-CO" sz="2200" i="1" dirty="0">
                        <a:solidFill>
                          <a:srgbClr val="FF0000"/>
                        </a:solidFill>
                        <a:latin typeface="Cambria Math" panose="02040503050406030204" pitchFamily="18" charset="0"/>
                      </a:rPr>
                      <m:t>𝑥</m:t>
                    </m:r>
                    <m:r>
                      <a:rPr lang="es-CO" sz="2200" b="0" i="1" dirty="0" smtClean="0">
                        <a:solidFill>
                          <a:srgbClr val="FF0000"/>
                        </a:solidFill>
                        <a:latin typeface="Cambria Math" panose="02040503050406030204" pitchFamily="18" charset="0"/>
                      </a:rPr>
                      <m:t>+7</m:t>
                    </m:r>
                    <m:r>
                      <a:rPr lang="es-CO" sz="2200" i="1" dirty="0">
                        <a:latin typeface="Cambria Math" panose="02040503050406030204" pitchFamily="18" charset="0"/>
                      </a:rPr>
                      <m:t>&lt;</m:t>
                    </m:r>
                    <m:r>
                      <a:rPr lang="es-CO" sz="2200" b="0" i="1" dirty="0" smtClean="0">
                        <a:latin typeface="Cambria Math" panose="02040503050406030204" pitchFamily="18" charset="0"/>
                      </a:rPr>
                      <m:t>3</m:t>
                    </m:r>
                    <m:r>
                      <a:rPr lang="es-CO" sz="2200" b="0" i="1" dirty="0" smtClean="0">
                        <a:latin typeface="Cambria Math" panose="02040503050406030204" pitchFamily="18" charset="0"/>
                      </a:rPr>
                      <m:t>𝑥</m:t>
                    </m:r>
                    <m:r>
                      <a:rPr lang="es-CO" sz="2200" i="1" dirty="0">
                        <a:latin typeface="Cambria Math" panose="02040503050406030204" pitchFamily="18" charset="0"/>
                      </a:rPr>
                      <m:t>−</m:t>
                    </m:r>
                    <m:r>
                      <a:rPr lang="es-CO" sz="2200" b="0" i="1" dirty="0" smtClean="0">
                        <a:latin typeface="Cambria Math" panose="02040503050406030204" pitchFamily="18" charset="0"/>
                      </a:rPr>
                      <m:t>7</m:t>
                    </m:r>
                    <m:r>
                      <a:rPr lang="es-CO" sz="2200" b="0" i="1" dirty="0" smtClean="0">
                        <a:solidFill>
                          <a:srgbClr val="FF0000"/>
                        </a:solidFill>
                        <a:latin typeface="Cambria Math" panose="02040503050406030204" pitchFamily="18" charset="0"/>
                      </a:rPr>
                      <m:t>−3</m:t>
                    </m:r>
                    <m:r>
                      <a:rPr lang="es-CO" sz="2200" i="1" dirty="0">
                        <a:solidFill>
                          <a:srgbClr val="FF0000"/>
                        </a:solidFill>
                        <a:latin typeface="Cambria Math" panose="02040503050406030204" pitchFamily="18" charset="0"/>
                      </a:rPr>
                      <m:t>𝑥</m:t>
                    </m:r>
                    <m:r>
                      <a:rPr lang="es-CO" sz="2200" b="0" i="1" dirty="0" smtClean="0">
                        <a:solidFill>
                          <a:srgbClr val="FF0000"/>
                        </a:solidFill>
                        <a:latin typeface="Cambria Math" panose="02040503050406030204" pitchFamily="18" charset="0"/>
                      </a:rPr>
                      <m:t>+7</m:t>
                    </m:r>
                  </m:oMath>
                </a14:m>
                <a:r>
                  <a:rPr lang="es-ES" sz="2200" dirty="0">
                    <a:solidFill>
                      <a:srgbClr val="FF0000"/>
                    </a:solidFill>
                  </a:rPr>
                  <a:t> 	</a:t>
                </a:r>
              </a:p>
              <a:p>
                <a:pPr marL="0" indent="0">
                  <a:buNone/>
                </a:pPr>
                <a:r>
                  <a:rPr lang="es-ES" sz="2200" dirty="0">
                    <a:solidFill>
                      <a:srgbClr val="FF0000"/>
                    </a:solidFill>
                  </a:rPr>
                  <a:t>				                              </a:t>
                </a:r>
                <a14:m>
                  <m:oMath xmlns:m="http://schemas.openxmlformats.org/officeDocument/2006/math">
                    <m:r>
                      <a:rPr lang="es-CO" sz="2200" i="1" dirty="0">
                        <a:latin typeface="Cambria Math" panose="02040503050406030204" pitchFamily="18" charset="0"/>
                      </a:rPr>
                      <m:t>5</m:t>
                    </m:r>
                    <m:r>
                      <a:rPr lang="es-CO" sz="2200" b="0" i="1" dirty="0" smtClean="0">
                        <a:latin typeface="Cambria Math" panose="02040503050406030204" pitchFamily="18" charset="0"/>
                      </a:rPr>
                      <m:t>𝑥</m:t>
                    </m:r>
                    <m:r>
                      <a:rPr lang="es-CO" sz="2200" b="0" i="1" dirty="0" smtClean="0">
                        <a:latin typeface="Cambria Math" panose="02040503050406030204" pitchFamily="18" charset="0"/>
                      </a:rPr>
                      <m:t>+3&lt;0</m:t>
                    </m:r>
                  </m:oMath>
                </a14:m>
                <a:endParaRPr lang="es-ES" sz="2200" dirty="0"/>
              </a:p>
              <a:p>
                <a:pPr marL="0" indent="0">
                  <a:buNone/>
                </a:pPr>
                <a:endParaRPr lang="es-CO" sz="2200" dirty="0"/>
              </a:p>
              <a:p>
                <a:pPr marL="0" indent="0">
                  <a:buNone/>
                </a:pPr>
                <a:endParaRPr lang="es-ES" sz="2200" dirty="0"/>
              </a:p>
              <a:p>
                <a:pPr marL="0" indent="0">
                  <a:buNone/>
                </a:pPr>
                <a:endParaRPr lang="es-CO" sz="2200"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533400" y="927651"/>
                <a:ext cx="11658600" cy="3126395"/>
              </a:xfrm>
              <a:blipFill rotWithShape="0">
                <a:blip r:embed="rId2"/>
                <a:stretch>
                  <a:fillRect l="-680" t="-3314"/>
                </a:stretch>
              </a:blipFill>
            </p:spPr>
            <p:txBody>
              <a:bodyPr/>
              <a:lstStyle/>
              <a:p>
                <a:r>
                  <a:rPr lang="es-CO">
                    <a:noFill/>
                  </a:rPr>
                  <a:t> </a:t>
                </a:r>
              </a:p>
            </p:txBody>
          </p:sp>
        </mc:Fallback>
      </mc:AlternateContent>
      <mc:AlternateContent xmlns:mc="http://schemas.openxmlformats.org/markup-compatibility/2006" xmlns:a14="http://schemas.microsoft.com/office/drawing/2010/main">
        <mc:Choice Requires="a14">
          <p:sp>
            <p:nvSpPr>
              <p:cNvPr id="5" name="Marcador de contenido 2">
                <a:extLst>
                  <a:ext uri="{FF2B5EF4-FFF2-40B4-BE49-F238E27FC236}">
                    <a16:creationId xmlns:a16="http://schemas.microsoft.com/office/drawing/2014/main" id="{826C17AE-8A6A-40C7-A53A-251D077E85EF}"/>
                  </a:ext>
                </a:extLst>
              </p:cNvPr>
              <p:cNvSpPr txBox="1">
                <a:spLocks/>
              </p:cNvSpPr>
              <p:nvPr/>
            </p:nvSpPr>
            <p:spPr>
              <a:xfrm>
                <a:off x="533400" y="3998844"/>
                <a:ext cx="11255326" cy="266924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s-CO" sz="2200" dirty="0">
                    <a:solidFill>
                      <a:srgbClr val="92D050"/>
                    </a:solidFill>
                  </a:rPr>
                  <a:t>4) </a:t>
                </a:r>
                <a:r>
                  <a:rPr lang="es-CO" sz="2200" dirty="0">
                    <a:solidFill>
                      <a:srgbClr val="00B050"/>
                    </a:solidFill>
                  </a:rPr>
                  <a:t>Propiedad </a:t>
                </a:r>
                <a:r>
                  <a:rPr lang="es-CO" sz="2200" dirty="0" err="1">
                    <a:solidFill>
                      <a:srgbClr val="00B050"/>
                    </a:solidFill>
                  </a:rPr>
                  <a:t>cancelativa</a:t>
                </a:r>
                <a:r>
                  <a:rPr lang="es-CO" sz="2200" dirty="0">
                    <a:solidFill>
                      <a:srgbClr val="00B050"/>
                    </a:solidFill>
                  </a:rPr>
                  <a:t> para la suma: </a:t>
                </a:r>
                <a:r>
                  <a:rPr lang="es-CO" sz="2200" dirty="0"/>
                  <a:t>Si una constante, positiva o negativa, está sumando en ambos miembros de una desigualdad, puede cancelarse </a:t>
                </a:r>
              </a:p>
              <a:p>
                <a:pPr algn="just"/>
                <a:r>
                  <a:rPr lang="es-CO" sz="2200" dirty="0"/>
                  <a:t>Si </a:t>
                </a:r>
                <a14:m>
                  <m:oMath xmlns:m="http://schemas.openxmlformats.org/officeDocument/2006/math">
                    <m:r>
                      <a:rPr lang="es-CO" sz="2200" dirty="0">
                        <a:latin typeface="Cambria Math" panose="02040503050406030204" pitchFamily="18" charset="0"/>
                      </a:rPr>
                      <m:t>      </m:t>
                    </m:r>
                    <m:r>
                      <a:rPr lang="es-CO" sz="2200" i="1" dirty="0">
                        <a:latin typeface="Cambria Math" panose="02040503050406030204" pitchFamily="18" charset="0"/>
                      </a:rPr>
                      <m:t>𝑎</m:t>
                    </m:r>
                    <m:r>
                      <a:rPr lang="es-CO" sz="2200" i="1" dirty="0">
                        <a:latin typeface="Cambria Math" panose="02040503050406030204" pitchFamily="18" charset="0"/>
                      </a:rPr>
                      <m:t> + </m:t>
                    </m:r>
                    <m:r>
                      <a:rPr lang="es-CO" sz="2200" i="1" dirty="0">
                        <a:solidFill>
                          <a:schemeClr val="accent2">
                            <a:lumMod val="75000"/>
                          </a:schemeClr>
                        </a:solidFill>
                        <a:latin typeface="Cambria Math" panose="02040503050406030204" pitchFamily="18" charset="0"/>
                      </a:rPr>
                      <m:t>𝑐</m:t>
                    </m:r>
                    <m:r>
                      <a:rPr lang="es-CO" sz="2200" dirty="0">
                        <a:solidFill>
                          <a:schemeClr val="accent2">
                            <a:lumMod val="75000"/>
                          </a:schemeClr>
                        </a:solidFill>
                        <a:latin typeface="Cambria Math" panose="02040503050406030204" pitchFamily="18" charset="0"/>
                      </a:rPr>
                      <m:t> </m:t>
                    </m:r>
                    <m:r>
                      <a:rPr lang="es-CO" sz="2200" dirty="0">
                        <a:latin typeface="Cambria Math" panose="02040503050406030204" pitchFamily="18" charset="0"/>
                      </a:rPr>
                      <m:t>&gt;</m:t>
                    </m:r>
                    <m:r>
                      <a:rPr lang="es-CO" sz="2200" i="1" dirty="0">
                        <a:solidFill>
                          <a:schemeClr val="accent2">
                            <a:lumMod val="75000"/>
                          </a:schemeClr>
                        </a:solidFill>
                        <a:latin typeface="Cambria Math" panose="02040503050406030204" pitchFamily="18" charset="0"/>
                      </a:rPr>
                      <m:t> </m:t>
                    </m:r>
                    <m:r>
                      <a:rPr lang="es-CO" sz="2200" i="1" dirty="0">
                        <a:latin typeface="Cambria Math" panose="02040503050406030204" pitchFamily="18" charset="0"/>
                      </a:rPr>
                      <m:t>𝑏</m:t>
                    </m:r>
                    <m:r>
                      <a:rPr lang="es-CO" sz="2200" i="1" dirty="0">
                        <a:latin typeface="Cambria Math" panose="02040503050406030204" pitchFamily="18" charset="0"/>
                      </a:rPr>
                      <m:t> + </m:t>
                    </m:r>
                    <m:r>
                      <a:rPr lang="es-CO" sz="2200" i="1" dirty="0">
                        <a:solidFill>
                          <a:schemeClr val="accent2">
                            <a:lumMod val="75000"/>
                          </a:schemeClr>
                        </a:solidFill>
                        <a:latin typeface="Cambria Math" panose="02040503050406030204" pitchFamily="18" charset="0"/>
                      </a:rPr>
                      <m:t>𝑐</m:t>
                    </m:r>
                    <m:r>
                      <a:rPr lang="es-CO" sz="2200" i="1" dirty="0">
                        <a:latin typeface="Cambria Math" panose="02040503050406030204" pitchFamily="18" charset="0"/>
                      </a:rPr>
                      <m:t>         </m:t>
                    </m:r>
                  </m:oMath>
                </a14:m>
                <a:r>
                  <a:rPr lang="es-CO" sz="2200" dirty="0"/>
                  <a:t>entonces       </a:t>
                </a:r>
                <a14:m>
                  <m:oMath xmlns:m="http://schemas.openxmlformats.org/officeDocument/2006/math">
                    <m:r>
                      <a:rPr lang="es-CO" sz="2200" i="1" dirty="0">
                        <a:latin typeface="Cambria Math" panose="02040503050406030204" pitchFamily="18" charset="0"/>
                      </a:rPr>
                      <m:t>𝑎</m:t>
                    </m:r>
                    <m:r>
                      <a:rPr lang="es-CO" sz="2200" dirty="0">
                        <a:latin typeface="Cambria Math" panose="02040503050406030204" pitchFamily="18" charset="0"/>
                      </a:rPr>
                      <m:t>&gt;</m:t>
                    </m:r>
                    <m:r>
                      <a:rPr lang="es-CO" sz="2200" i="1" dirty="0">
                        <a:latin typeface="Cambria Math" panose="02040503050406030204" pitchFamily="18" charset="0"/>
                      </a:rPr>
                      <m:t>𝑏</m:t>
                    </m:r>
                    <m:r>
                      <a:rPr lang="es-CO" sz="2200" i="1" dirty="0">
                        <a:latin typeface="Cambria Math" panose="02040503050406030204" pitchFamily="18" charset="0"/>
                      </a:rPr>
                      <m:t> </m:t>
                    </m:r>
                  </m:oMath>
                </a14:m>
                <a:r>
                  <a:rPr lang="es-CO" sz="2200" dirty="0"/>
                  <a:t> </a:t>
                </a:r>
                <a:r>
                  <a:rPr lang="az-Cyrl-AZ" sz="2200" dirty="0">
                    <a:sym typeface="Symbol" panose="05050102010706020507" pitchFamily="18" charset="2"/>
                  </a:rPr>
                  <a:t></a:t>
                </a:r>
                <a:endParaRPr lang="es-CO" sz="2200" dirty="0">
                  <a:sym typeface="Symbol" panose="05050102010706020507" pitchFamily="18" charset="2"/>
                </a:endParaRPr>
              </a:p>
              <a:p>
                <a:pPr algn="just"/>
                <a:endParaRPr lang="es-CO" sz="2200" dirty="0"/>
              </a:p>
              <a:p>
                <a:pPr algn="just"/>
                <a:r>
                  <a:rPr lang="es-CO" sz="2200" dirty="0"/>
                  <a:t>Si      </a:t>
                </a:r>
                <a14:m>
                  <m:oMath xmlns:m="http://schemas.openxmlformats.org/officeDocument/2006/math">
                    <m:r>
                      <a:rPr lang="es-CO" sz="2200" i="1" smtClean="0">
                        <a:latin typeface="Cambria Math" panose="02040503050406030204" pitchFamily="18" charset="0"/>
                      </a:rPr>
                      <m:t>4</m:t>
                    </m:r>
                    <m:r>
                      <a:rPr lang="es-CO" sz="2200" i="1">
                        <a:latin typeface="Cambria Math" panose="02040503050406030204" pitchFamily="18" charset="0"/>
                      </a:rPr>
                      <m:t>𝑥</m:t>
                    </m:r>
                    <m:r>
                      <a:rPr lang="es-CO" sz="2200" i="1">
                        <a:latin typeface="Cambria Math" panose="02040503050406030204" pitchFamily="18" charset="0"/>
                      </a:rPr>
                      <m:t>−2+2</m:t>
                    </m:r>
                    <m:r>
                      <a:rPr lang="es-CO" sz="2200" i="1">
                        <a:solidFill>
                          <a:srgbClr val="C00000"/>
                        </a:solidFill>
                        <a:latin typeface="Cambria Math" panose="02040503050406030204" pitchFamily="18" charset="0"/>
                      </a:rPr>
                      <m:t>𝑥</m:t>
                    </m:r>
                    <m:r>
                      <a:rPr lang="es-CO" sz="2200" i="1">
                        <a:latin typeface="Cambria Math" panose="02040503050406030204" pitchFamily="18" charset="0"/>
                      </a:rPr>
                      <m:t>&lt;3</m:t>
                    </m:r>
                    <m:r>
                      <a:rPr lang="es-CO" sz="2200" i="1">
                        <a:latin typeface="Cambria Math" panose="02040503050406030204" pitchFamily="18" charset="0"/>
                      </a:rPr>
                      <m:t>𝑥</m:t>
                    </m:r>
                    <m:r>
                      <a:rPr lang="es-CO" sz="2200" i="1">
                        <a:latin typeface="Cambria Math" panose="02040503050406030204" pitchFamily="18" charset="0"/>
                      </a:rPr>
                      <m:t>−5+2</m:t>
                    </m:r>
                    <m:r>
                      <a:rPr lang="es-CO" sz="2200" i="1">
                        <a:solidFill>
                          <a:srgbClr val="C00000"/>
                        </a:solidFill>
                        <a:latin typeface="Cambria Math" panose="02040503050406030204" pitchFamily="18" charset="0"/>
                      </a:rPr>
                      <m:t>𝑥</m:t>
                    </m:r>
                  </m:oMath>
                </a14:m>
                <a:r>
                  <a:rPr lang="es-CO" sz="2200" dirty="0"/>
                  <a:t>         entonces    </a:t>
                </a:r>
                <a14:m>
                  <m:oMath xmlns:m="http://schemas.openxmlformats.org/officeDocument/2006/math">
                    <m:r>
                      <a:rPr lang="es-CO" sz="2200">
                        <a:latin typeface="Cambria Math" panose="02040503050406030204" pitchFamily="18" charset="0"/>
                      </a:rPr>
                      <m:t>   </m:t>
                    </m:r>
                    <m:r>
                      <a:rPr lang="es-CO" sz="2200" i="1">
                        <a:latin typeface="Cambria Math" panose="02040503050406030204" pitchFamily="18" charset="0"/>
                      </a:rPr>
                      <m:t>4</m:t>
                    </m:r>
                    <m:r>
                      <a:rPr lang="es-CO" sz="2200" i="1">
                        <a:latin typeface="Cambria Math" panose="02040503050406030204" pitchFamily="18" charset="0"/>
                      </a:rPr>
                      <m:t>𝑥</m:t>
                    </m:r>
                    <m:r>
                      <a:rPr lang="es-CO" sz="2200" i="1">
                        <a:latin typeface="Cambria Math" panose="02040503050406030204" pitchFamily="18" charset="0"/>
                      </a:rPr>
                      <m:t>−2&lt;3</m:t>
                    </m:r>
                    <m:r>
                      <a:rPr lang="es-CO" sz="2200" i="1">
                        <a:latin typeface="Cambria Math" panose="02040503050406030204" pitchFamily="18" charset="0"/>
                      </a:rPr>
                      <m:t>𝑥</m:t>
                    </m:r>
                    <m:r>
                      <a:rPr lang="es-CO" sz="2200" i="1">
                        <a:latin typeface="Cambria Math" panose="02040503050406030204" pitchFamily="18" charset="0"/>
                      </a:rPr>
                      <m:t>−5</m:t>
                    </m:r>
                  </m:oMath>
                </a14:m>
                <a:r>
                  <a:rPr lang="es-CO" sz="2200" dirty="0"/>
                  <a:t> </a:t>
                </a:r>
              </a:p>
              <a:p>
                <a:pPr algn="just"/>
                <a:r>
                  <a:rPr lang="es-CO" sz="2200" dirty="0"/>
                  <a:t>Si      </a:t>
                </a:r>
                <a14:m>
                  <m:oMath xmlns:m="http://schemas.openxmlformats.org/officeDocument/2006/math">
                    <m:r>
                      <a:rPr lang="es-CO" sz="2200" i="1" dirty="0">
                        <a:latin typeface="Cambria Math" panose="02040503050406030204" pitchFamily="18" charset="0"/>
                      </a:rPr>
                      <m:t>6</m:t>
                    </m:r>
                    <m:r>
                      <a:rPr lang="es-CO" sz="2200" i="1">
                        <a:latin typeface="Cambria Math" panose="02040503050406030204" pitchFamily="18" charset="0"/>
                      </a:rPr>
                      <m:t>𝑥</m:t>
                    </m:r>
                    <m:r>
                      <a:rPr lang="es-CO" sz="2200" i="1" smtClean="0">
                        <a:latin typeface="Cambria Math" panose="02040503050406030204" pitchFamily="18" charset="0"/>
                      </a:rPr>
                      <m:t>+2−</m:t>
                    </m:r>
                    <m:r>
                      <a:rPr lang="es-CO" sz="2200" i="1" smtClean="0">
                        <a:solidFill>
                          <a:schemeClr val="accent2">
                            <a:lumMod val="75000"/>
                          </a:schemeClr>
                        </a:solidFill>
                        <a:latin typeface="Cambria Math" panose="02040503050406030204" pitchFamily="18" charset="0"/>
                      </a:rPr>
                      <m:t>5</m:t>
                    </m:r>
                    <m:r>
                      <a:rPr lang="es-CO" sz="2200" i="1">
                        <a:solidFill>
                          <a:srgbClr val="C00000"/>
                        </a:solidFill>
                        <a:latin typeface="Cambria Math" panose="02040503050406030204" pitchFamily="18" charset="0"/>
                      </a:rPr>
                      <m:t>𝑥</m:t>
                    </m:r>
                    <m:r>
                      <a:rPr lang="es-CO" sz="2200" i="1">
                        <a:latin typeface="Cambria Math" panose="02040503050406030204" pitchFamily="18" charset="0"/>
                      </a:rPr>
                      <m:t>&lt;</m:t>
                    </m:r>
                    <m:r>
                      <a:rPr lang="es-CO" sz="2200" i="1">
                        <a:latin typeface="Cambria Math" panose="02040503050406030204" pitchFamily="18" charset="0"/>
                      </a:rPr>
                      <m:t>𝑥</m:t>
                    </m:r>
                    <m:r>
                      <a:rPr lang="es-CO" sz="2200" i="1" smtClean="0">
                        <a:latin typeface="Cambria Math" panose="02040503050406030204" pitchFamily="18" charset="0"/>
                      </a:rPr>
                      <m:t>−</m:t>
                    </m:r>
                    <m:r>
                      <a:rPr lang="es-CO" sz="2200" i="1" smtClean="0">
                        <a:solidFill>
                          <a:schemeClr val="accent2">
                            <a:lumMod val="75000"/>
                          </a:schemeClr>
                        </a:solidFill>
                        <a:latin typeface="Cambria Math" panose="02040503050406030204" pitchFamily="18" charset="0"/>
                      </a:rPr>
                      <m:t>5</m:t>
                    </m:r>
                    <m:r>
                      <a:rPr lang="es-CO" sz="2200" i="1">
                        <a:solidFill>
                          <a:srgbClr val="C00000"/>
                        </a:solidFill>
                        <a:latin typeface="Cambria Math" panose="02040503050406030204" pitchFamily="18" charset="0"/>
                      </a:rPr>
                      <m:t>𝑥</m:t>
                    </m:r>
                  </m:oMath>
                </a14:m>
                <a:r>
                  <a:rPr lang="es-CO" sz="2200" dirty="0"/>
                  <a:t>         entonces      </a:t>
                </a:r>
                <a14:m>
                  <m:oMath xmlns:m="http://schemas.openxmlformats.org/officeDocument/2006/math">
                    <m:r>
                      <a:rPr lang="es-CO" sz="2200" dirty="0" smtClean="0">
                        <a:latin typeface="Cambria Math" panose="02040503050406030204" pitchFamily="18" charset="0"/>
                      </a:rPr>
                      <m:t> </m:t>
                    </m:r>
                    <m:r>
                      <a:rPr lang="es-CO" sz="2200" i="1" dirty="0">
                        <a:latin typeface="Cambria Math" panose="02040503050406030204" pitchFamily="18" charset="0"/>
                      </a:rPr>
                      <m:t>6</m:t>
                    </m:r>
                    <m:r>
                      <a:rPr lang="es-CO" sz="2200" i="1">
                        <a:latin typeface="Cambria Math" panose="02040503050406030204" pitchFamily="18" charset="0"/>
                      </a:rPr>
                      <m:t>𝑥</m:t>
                    </m:r>
                    <m:r>
                      <a:rPr lang="es-CO" sz="2200" i="1">
                        <a:latin typeface="Cambria Math" panose="02040503050406030204" pitchFamily="18" charset="0"/>
                      </a:rPr>
                      <m:t>+2&lt;</m:t>
                    </m:r>
                    <m:r>
                      <a:rPr lang="es-CO" sz="2200" i="1">
                        <a:latin typeface="Cambria Math" panose="02040503050406030204" pitchFamily="18" charset="0"/>
                      </a:rPr>
                      <m:t>𝑥</m:t>
                    </m:r>
                  </m:oMath>
                </a14:m>
                <a:endParaRPr lang="es-CO" sz="2200" dirty="0"/>
              </a:p>
              <a:p>
                <a:pPr algn="just"/>
                <a:endParaRPr lang="es-CO" sz="2200" dirty="0"/>
              </a:p>
            </p:txBody>
          </p:sp>
        </mc:Choice>
        <mc:Fallback xmlns="">
          <p:sp>
            <p:nvSpPr>
              <p:cNvPr id="5" name="Marcador de contenido 2">
                <a:extLst>
                  <a:ext uri="{FF2B5EF4-FFF2-40B4-BE49-F238E27FC236}">
                    <a16:creationId xmlns:a16="http://schemas.microsoft.com/office/drawing/2014/main" id="{826C17AE-8A6A-40C7-A53A-251D077E85EF}"/>
                  </a:ext>
                </a:extLst>
              </p:cNvPr>
              <p:cNvSpPr txBox="1">
                <a:spLocks noRot="1" noChangeAspect="1" noMove="1" noResize="1" noEditPoints="1" noAdjustHandles="1" noChangeArrowheads="1" noChangeShapeType="1" noTextEdit="1"/>
              </p:cNvSpPr>
              <p:nvPr/>
            </p:nvSpPr>
            <p:spPr>
              <a:xfrm>
                <a:off x="533400" y="3998844"/>
                <a:ext cx="11255326" cy="2669242"/>
              </a:xfrm>
              <a:prstGeom prst="rect">
                <a:avLst/>
              </a:prstGeom>
              <a:blipFill>
                <a:blip r:embed="rId3"/>
                <a:stretch>
                  <a:fillRect l="-704" t="-2968" r="-650"/>
                </a:stretch>
              </a:blipFill>
            </p:spPr>
            <p:txBody>
              <a:bodyPr/>
              <a:lstStyle/>
              <a:p>
                <a:r>
                  <a:rPr lang="es-ES">
                    <a:noFill/>
                  </a:rPr>
                  <a:t> </a:t>
                </a:r>
              </a:p>
            </p:txBody>
          </p:sp>
        </mc:Fallback>
      </mc:AlternateContent>
      <p:sp>
        <p:nvSpPr>
          <p:cNvPr id="6" name="Rectángulo 5">
            <a:extLst>
              <a:ext uri="{FF2B5EF4-FFF2-40B4-BE49-F238E27FC236}">
                <a16:creationId xmlns:a16="http://schemas.microsoft.com/office/drawing/2014/main" id="{89B1049B-56D4-409D-972A-228C830D65C6}"/>
              </a:ext>
            </a:extLst>
          </p:cNvPr>
          <p:cNvSpPr/>
          <p:nvPr/>
        </p:nvSpPr>
        <p:spPr>
          <a:xfrm>
            <a:off x="0" y="1853105"/>
            <a:ext cx="1225015" cy="400110"/>
          </a:xfrm>
          <a:prstGeom prst="rect">
            <a:avLst/>
          </a:prstGeom>
        </p:spPr>
        <p:txBody>
          <a:bodyPr wrap="none">
            <a:spAutoFit/>
          </a:bodyPr>
          <a:lstStyle/>
          <a:p>
            <a:r>
              <a:rPr lang="es-CO" sz="2000" b="1" dirty="0">
                <a:solidFill>
                  <a:srgbClr val="00B050"/>
                </a:solidFill>
              </a:rPr>
              <a:t>Ejemplos:</a:t>
            </a:r>
            <a:endParaRPr lang="es-ES" sz="2000" dirty="0"/>
          </a:p>
        </p:txBody>
      </p:sp>
      <p:sp>
        <p:nvSpPr>
          <p:cNvPr id="7" name="Rectángulo 6">
            <a:extLst>
              <a:ext uri="{FF2B5EF4-FFF2-40B4-BE49-F238E27FC236}">
                <a16:creationId xmlns:a16="http://schemas.microsoft.com/office/drawing/2014/main" id="{1F41D8C7-DF2F-44E7-A895-30E3C36CBF59}"/>
              </a:ext>
            </a:extLst>
          </p:cNvPr>
          <p:cNvSpPr/>
          <p:nvPr/>
        </p:nvSpPr>
        <p:spPr>
          <a:xfrm>
            <a:off x="-27812" y="5133410"/>
            <a:ext cx="1225015" cy="400110"/>
          </a:xfrm>
          <a:prstGeom prst="rect">
            <a:avLst/>
          </a:prstGeom>
        </p:spPr>
        <p:txBody>
          <a:bodyPr wrap="none">
            <a:spAutoFit/>
          </a:bodyPr>
          <a:lstStyle/>
          <a:p>
            <a:r>
              <a:rPr lang="es-CO" sz="2000" b="1" dirty="0">
                <a:solidFill>
                  <a:srgbClr val="00B050"/>
                </a:solidFill>
              </a:rPr>
              <a:t>Ejemplos:</a:t>
            </a:r>
            <a:endParaRPr lang="es-ES" sz="2000" dirty="0"/>
          </a:p>
        </p:txBody>
      </p:sp>
    </p:spTree>
    <p:extLst>
      <p:ext uri="{BB962C8B-B14F-4D97-AF65-F5344CB8AC3E}">
        <p14:creationId xmlns:p14="http://schemas.microsoft.com/office/powerpoint/2010/main" val="23690025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78297" y="-151711"/>
            <a:ext cx="12046226" cy="1325563"/>
          </a:xfrm>
        </p:spPr>
        <p:txBody>
          <a:bodyPr>
            <a:normAutofit/>
          </a:bodyPr>
          <a:lstStyle/>
          <a:p>
            <a:r>
              <a:rPr lang="es-CO" sz="3200" b="1" dirty="0">
                <a:solidFill>
                  <a:srgbClr val="0070C0"/>
                </a:solidFill>
              </a:rPr>
              <a:t>Propiedades de las desigualdades</a:t>
            </a:r>
          </a:p>
        </p:txBody>
      </p:sp>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533400" y="927651"/>
                <a:ext cx="10515600" cy="3061253"/>
              </a:xfrm>
            </p:spPr>
            <p:txBody>
              <a:bodyPr>
                <a:normAutofit/>
              </a:bodyPr>
              <a:lstStyle/>
              <a:p>
                <a:pPr marL="0" indent="0" algn="just">
                  <a:buNone/>
                </a:pPr>
                <a:r>
                  <a:rPr lang="es-CO" sz="2200" dirty="0">
                    <a:solidFill>
                      <a:srgbClr val="00B050"/>
                    </a:solidFill>
                  </a:rPr>
                  <a:t>5) Propiedad de la multiplicación o división por una mismo número </a:t>
                </a:r>
                <a:r>
                  <a:rPr lang="es-CO" sz="2200" dirty="0">
                    <a:solidFill>
                      <a:srgbClr val="FF0000"/>
                    </a:solidFill>
                  </a:rPr>
                  <a:t>positivo</a:t>
                </a:r>
                <a:r>
                  <a:rPr lang="es-CO" sz="2200" dirty="0">
                    <a:solidFill>
                      <a:srgbClr val="00B050"/>
                    </a:solidFill>
                  </a:rPr>
                  <a:t>: </a:t>
                </a:r>
                <a:r>
                  <a:rPr lang="es-CO" sz="2200" dirty="0"/>
                  <a:t>Si ambos miembros de una desigualdad se multiplican o dividen por un mismo número real </a:t>
                </a:r>
                <a:r>
                  <a:rPr lang="es-CO" sz="2200" dirty="0">
                    <a:solidFill>
                      <a:srgbClr val="FF0000"/>
                    </a:solidFill>
                  </a:rPr>
                  <a:t>positivo</a:t>
                </a:r>
                <a:r>
                  <a:rPr lang="es-CO" sz="2200" dirty="0"/>
                  <a:t>, resulta una desigualdad </a:t>
                </a:r>
                <a:r>
                  <a:rPr lang="es-CO" sz="2200" dirty="0">
                    <a:solidFill>
                      <a:srgbClr val="00B0F0"/>
                    </a:solidFill>
                  </a:rPr>
                  <a:t>se mantiene con el mismo sentido</a:t>
                </a:r>
                <a:r>
                  <a:rPr lang="es-CO" sz="2200" dirty="0"/>
                  <a:t>. Es decir;</a:t>
                </a:r>
              </a:p>
              <a:p>
                <a:r>
                  <a:rPr lang="es-CO" sz="2200" dirty="0"/>
                  <a:t>Si	 </a:t>
                </a:r>
                <a14:m>
                  <m:oMath xmlns:m="http://schemas.openxmlformats.org/officeDocument/2006/math">
                    <m:r>
                      <a:rPr lang="es-CO" sz="2200" i="1" dirty="0">
                        <a:latin typeface="Cambria Math" panose="02040503050406030204" pitchFamily="18" charset="0"/>
                      </a:rPr>
                      <m:t>𝑎</m:t>
                    </m:r>
                    <m:r>
                      <a:rPr lang="es-CO" sz="2200" i="1" dirty="0">
                        <a:latin typeface="Cambria Math" panose="02040503050406030204" pitchFamily="18" charset="0"/>
                      </a:rPr>
                      <m:t>&lt; </m:t>
                    </m:r>
                    <m:r>
                      <a:rPr lang="es-CO" sz="2200" i="1" dirty="0">
                        <a:latin typeface="Cambria Math" panose="02040503050406030204" pitchFamily="18" charset="0"/>
                      </a:rPr>
                      <m:t>𝑏</m:t>
                    </m:r>
                    <m:r>
                      <a:rPr lang="es-CO" sz="2200" i="1" dirty="0">
                        <a:latin typeface="Cambria Math" panose="02040503050406030204" pitchFamily="18" charset="0"/>
                      </a:rPr>
                      <m:t> </m:t>
                    </m:r>
                  </m:oMath>
                </a14:m>
                <a:r>
                  <a:rPr lang="es-CO" sz="2200" dirty="0"/>
                  <a:t>      entonces     </a:t>
                </a:r>
                <a14:m>
                  <m:oMath xmlns:m="http://schemas.openxmlformats.org/officeDocument/2006/math">
                    <m:r>
                      <a:rPr lang="es-CO" sz="2200" i="1" dirty="0">
                        <a:latin typeface="Cambria Math" panose="02040503050406030204" pitchFamily="18" charset="0"/>
                      </a:rPr>
                      <m:t>𝑎</m:t>
                    </m:r>
                    <m:r>
                      <a:rPr lang="es-CO" sz="2200" b="0" i="1" dirty="0" smtClean="0">
                        <a:latin typeface="Cambria Math" panose="02040503050406030204" pitchFamily="18" charset="0"/>
                      </a:rPr>
                      <m:t> </m:t>
                    </m:r>
                    <m:r>
                      <a:rPr lang="es-CO" sz="2200" i="1" dirty="0">
                        <a:latin typeface="Cambria Math" panose="02040503050406030204" pitchFamily="18" charset="0"/>
                        <a:sym typeface="Symbol" panose="05050102010706020507" pitchFamily="18" charset="2"/>
                      </a:rPr>
                      <m:t></m:t>
                    </m:r>
                    <m:r>
                      <a:rPr lang="es-CO" sz="2200" b="0" i="1" dirty="0" smtClean="0">
                        <a:latin typeface="Cambria Math" panose="02040503050406030204" pitchFamily="18" charset="0"/>
                        <a:sym typeface="Symbol" panose="05050102010706020507" pitchFamily="18" charset="2"/>
                      </a:rPr>
                      <m:t> </m:t>
                    </m:r>
                    <m:r>
                      <a:rPr lang="es-CO" sz="2200" i="1" dirty="0">
                        <a:solidFill>
                          <a:srgbClr val="FF0000"/>
                        </a:solidFill>
                        <a:latin typeface="Cambria Math" panose="02040503050406030204" pitchFamily="18" charset="0"/>
                      </a:rPr>
                      <m:t>𝑐</m:t>
                    </m:r>
                    <m:r>
                      <a:rPr lang="es-CO" sz="2200" i="1" dirty="0">
                        <a:solidFill>
                          <a:srgbClr val="FF0000"/>
                        </a:solidFill>
                        <a:latin typeface="Cambria Math" panose="02040503050406030204" pitchFamily="18" charset="0"/>
                      </a:rPr>
                      <m:t> &lt; </m:t>
                    </m:r>
                    <m:r>
                      <a:rPr lang="es-CO" sz="2200" i="1" dirty="0">
                        <a:latin typeface="Cambria Math" panose="02040503050406030204" pitchFamily="18" charset="0"/>
                      </a:rPr>
                      <m:t>𝑏</m:t>
                    </m:r>
                    <m:r>
                      <a:rPr lang="es-CO" sz="2200" b="0" i="1" dirty="0" smtClean="0">
                        <a:latin typeface="Cambria Math" panose="02040503050406030204" pitchFamily="18" charset="0"/>
                      </a:rPr>
                      <m:t> </m:t>
                    </m:r>
                    <m:r>
                      <a:rPr lang="es-CO" sz="2200" i="1" dirty="0">
                        <a:latin typeface="Cambria Math" panose="02040503050406030204" pitchFamily="18" charset="0"/>
                        <a:sym typeface="Symbol" panose="05050102010706020507" pitchFamily="18" charset="2"/>
                      </a:rPr>
                      <m:t></m:t>
                    </m:r>
                    <m:r>
                      <a:rPr lang="es-CO" sz="2200" b="0" i="1" dirty="0" smtClean="0">
                        <a:latin typeface="Cambria Math" panose="02040503050406030204" pitchFamily="18" charset="0"/>
                        <a:sym typeface="Symbol" panose="05050102010706020507" pitchFamily="18" charset="2"/>
                      </a:rPr>
                      <m:t> </m:t>
                    </m:r>
                    <m:r>
                      <a:rPr lang="es-CO" sz="2200" i="1" dirty="0">
                        <a:solidFill>
                          <a:srgbClr val="FF0000"/>
                        </a:solidFill>
                        <a:latin typeface="Cambria Math" panose="02040503050406030204" pitchFamily="18" charset="0"/>
                      </a:rPr>
                      <m:t>𝑐</m:t>
                    </m:r>
                    <m:r>
                      <a:rPr lang="es-CO" sz="2200" i="1" dirty="0">
                        <a:solidFill>
                          <a:srgbClr val="FF0000"/>
                        </a:solidFill>
                        <a:latin typeface="Cambria Math" panose="02040503050406030204" pitchFamily="18" charset="0"/>
                      </a:rPr>
                      <m:t> </m:t>
                    </m:r>
                  </m:oMath>
                </a14:m>
                <a:endParaRPr lang="es-CO" sz="2200" dirty="0"/>
              </a:p>
              <a:p>
                <a:r>
                  <a:rPr lang="es-CO" sz="2200" dirty="0"/>
                  <a:t>Si	 </a:t>
                </a:r>
                <a14:m>
                  <m:oMath xmlns:m="http://schemas.openxmlformats.org/officeDocument/2006/math">
                    <m:r>
                      <a:rPr lang="es-CO" sz="2200" i="1" dirty="0">
                        <a:latin typeface="Cambria Math" panose="02040503050406030204" pitchFamily="18" charset="0"/>
                      </a:rPr>
                      <m:t>𝑎</m:t>
                    </m:r>
                    <m:r>
                      <a:rPr lang="es-CO" sz="2200" b="0" i="1" dirty="0" smtClean="0">
                        <a:latin typeface="Cambria Math" panose="02040503050406030204" pitchFamily="18" charset="0"/>
                      </a:rPr>
                      <m:t>&gt;</m:t>
                    </m:r>
                    <m:r>
                      <a:rPr lang="es-CO" sz="2200" i="1" dirty="0">
                        <a:latin typeface="Cambria Math" panose="02040503050406030204" pitchFamily="18" charset="0"/>
                      </a:rPr>
                      <m:t> </m:t>
                    </m:r>
                    <m:r>
                      <a:rPr lang="es-CO" sz="2200" i="1" dirty="0">
                        <a:latin typeface="Cambria Math" panose="02040503050406030204" pitchFamily="18" charset="0"/>
                      </a:rPr>
                      <m:t>𝑏</m:t>
                    </m:r>
                    <m:r>
                      <a:rPr lang="es-CO" sz="2200" i="1" dirty="0">
                        <a:latin typeface="Cambria Math" panose="02040503050406030204" pitchFamily="18" charset="0"/>
                      </a:rPr>
                      <m:t> </m:t>
                    </m:r>
                  </m:oMath>
                </a14:m>
                <a:r>
                  <a:rPr lang="es-CO" sz="2200" dirty="0"/>
                  <a:t>      entonces     </a:t>
                </a:r>
                <a14:m>
                  <m:oMath xmlns:m="http://schemas.openxmlformats.org/officeDocument/2006/math">
                    <m:r>
                      <a:rPr lang="es-CO" sz="2200" i="1" dirty="0">
                        <a:latin typeface="Cambria Math" panose="02040503050406030204" pitchFamily="18" charset="0"/>
                      </a:rPr>
                      <m:t>𝑎</m:t>
                    </m:r>
                    <m:r>
                      <a:rPr lang="es-CO" sz="2200" b="0" i="1" dirty="0" smtClean="0">
                        <a:latin typeface="Cambria Math" panose="02040503050406030204" pitchFamily="18" charset="0"/>
                      </a:rPr>
                      <m:t> </m:t>
                    </m:r>
                    <m:r>
                      <a:rPr lang="es-CO" sz="2200" i="1" dirty="0">
                        <a:latin typeface="Cambria Math" panose="02040503050406030204" pitchFamily="18" charset="0"/>
                        <a:sym typeface="Symbol" panose="05050102010706020507" pitchFamily="18" charset="2"/>
                      </a:rPr>
                      <m:t></m:t>
                    </m:r>
                    <m:r>
                      <a:rPr lang="es-CO" sz="2200" b="0" i="1" dirty="0" smtClean="0">
                        <a:latin typeface="Cambria Math" panose="02040503050406030204" pitchFamily="18" charset="0"/>
                        <a:sym typeface="Symbol" panose="05050102010706020507" pitchFamily="18" charset="2"/>
                      </a:rPr>
                      <m:t> </m:t>
                    </m:r>
                    <m:r>
                      <a:rPr lang="es-CO" sz="2200" i="1" dirty="0">
                        <a:solidFill>
                          <a:srgbClr val="FF0000"/>
                        </a:solidFill>
                        <a:latin typeface="Cambria Math" panose="02040503050406030204" pitchFamily="18" charset="0"/>
                      </a:rPr>
                      <m:t>𝑐</m:t>
                    </m:r>
                    <m:r>
                      <a:rPr lang="es-CO" sz="2200" b="0" i="1" dirty="0" smtClean="0">
                        <a:solidFill>
                          <a:srgbClr val="FF0000"/>
                        </a:solidFill>
                        <a:latin typeface="Cambria Math" panose="02040503050406030204" pitchFamily="18" charset="0"/>
                      </a:rPr>
                      <m:t> </m:t>
                    </m:r>
                    <m:r>
                      <a:rPr lang="es-CO" sz="2200" b="0" i="1" dirty="0" smtClean="0">
                        <a:solidFill>
                          <a:schemeClr val="tx1"/>
                        </a:solidFill>
                        <a:latin typeface="Cambria Math" panose="02040503050406030204" pitchFamily="18" charset="0"/>
                      </a:rPr>
                      <m:t>&gt;</m:t>
                    </m:r>
                    <m:r>
                      <a:rPr lang="es-CO" sz="2200" i="1" dirty="0">
                        <a:solidFill>
                          <a:srgbClr val="FF0000"/>
                        </a:solidFill>
                        <a:latin typeface="Cambria Math" panose="02040503050406030204" pitchFamily="18" charset="0"/>
                      </a:rPr>
                      <m:t> </m:t>
                    </m:r>
                    <m:r>
                      <a:rPr lang="es-CO" sz="2200" i="1" dirty="0">
                        <a:latin typeface="Cambria Math" panose="02040503050406030204" pitchFamily="18" charset="0"/>
                      </a:rPr>
                      <m:t>𝑏</m:t>
                    </m:r>
                    <m:r>
                      <a:rPr lang="es-CO" sz="2200" b="0" i="1" dirty="0" smtClean="0">
                        <a:latin typeface="Cambria Math" panose="02040503050406030204" pitchFamily="18" charset="0"/>
                      </a:rPr>
                      <m:t> </m:t>
                    </m:r>
                    <m:r>
                      <a:rPr lang="es-CO" sz="2200" i="1" dirty="0">
                        <a:latin typeface="Cambria Math" panose="02040503050406030204" pitchFamily="18" charset="0"/>
                        <a:sym typeface="Symbol" panose="05050102010706020507" pitchFamily="18" charset="2"/>
                      </a:rPr>
                      <m:t></m:t>
                    </m:r>
                    <m:r>
                      <a:rPr lang="es-CO" sz="2200" b="0" i="1" dirty="0" smtClean="0">
                        <a:latin typeface="Cambria Math" panose="02040503050406030204" pitchFamily="18" charset="0"/>
                        <a:sym typeface="Symbol" panose="05050102010706020507" pitchFamily="18" charset="2"/>
                      </a:rPr>
                      <m:t> </m:t>
                    </m:r>
                    <m:r>
                      <a:rPr lang="es-CO" sz="2200" i="1" dirty="0">
                        <a:solidFill>
                          <a:srgbClr val="FF0000"/>
                        </a:solidFill>
                        <a:latin typeface="Cambria Math" panose="02040503050406030204" pitchFamily="18" charset="0"/>
                      </a:rPr>
                      <m:t>𝑐</m:t>
                    </m:r>
                    <m:r>
                      <a:rPr lang="es-CO" sz="2200" i="1" dirty="0">
                        <a:solidFill>
                          <a:srgbClr val="FF0000"/>
                        </a:solidFill>
                        <a:latin typeface="Cambria Math" panose="02040503050406030204" pitchFamily="18" charset="0"/>
                      </a:rPr>
                      <m:t> </m:t>
                    </m:r>
                  </m:oMath>
                </a14:m>
                <a:endParaRPr lang="es-CO" sz="2200" dirty="0"/>
              </a:p>
              <a:p>
                <a:r>
                  <a:rPr lang="es-CO" sz="2200" dirty="0"/>
                  <a:t>Si	 </a:t>
                </a:r>
                <a14:m>
                  <m:oMath xmlns:m="http://schemas.openxmlformats.org/officeDocument/2006/math">
                    <m:r>
                      <a:rPr lang="es-CO" sz="2200" i="1" dirty="0">
                        <a:latin typeface="Cambria Math" panose="02040503050406030204" pitchFamily="18" charset="0"/>
                      </a:rPr>
                      <m:t>𝑎</m:t>
                    </m:r>
                    <m:r>
                      <a:rPr lang="es-CO" sz="2200" i="1" dirty="0">
                        <a:latin typeface="Cambria Math" panose="02040503050406030204" pitchFamily="18" charset="0"/>
                      </a:rPr>
                      <m:t>&lt; </m:t>
                    </m:r>
                    <m:r>
                      <a:rPr lang="es-CO" sz="2200" i="1" dirty="0">
                        <a:latin typeface="Cambria Math" panose="02040503050406030204" pitchFamily="18" charset="0"/>
                      </a:rPr>
                      <m:t>𝑏</m:t>
                    </m:r>
                    <m:r>
                      <a:rPr lang="es-CO" sz="2200" i="1" dirty="0">
                        <a:latin typeface="Cambria Math" panose="02040503050406030204" pitchFamily="18" charset="0"/>
                      </a:rPr>
                      <m:t> </m:t>
                    </m:r>
                  </m:oMath>
                </a14:m>
                <a:r>
                  <a:rPr lang="es-CO" sz="2200" dirty="0"/>
                  <a:t>      entonces     </a:t>
                </a:r>
                <a14:m>
                  <m:oMath xmlns:m="http://schemas.openxmlformats.org/officeDocument/2006/math">
                    <m:f>
                      <m:fPr>
                        <m:ctrlPr>
                          <a:rPr lang="es-CO" sz="2400" i="1" dirty="0" smtClean="0">
                            <a:latin typeface="Cambria Math" panose="02040503050406030204" pitchFamily="18" charset="0"/>
                          </a:rPr>
                        </m:ctrlPr>
                      </m:fPr>
                      <m:num>
                        <m:r>
                          <a:rPr lang="es-CO" sz="2400" b="0" i="1" dirty="0" smtClean="0">
                            <a:latin typeface="Cambria Math" panose="02040503050406030204" pitchFamily="18" charset="0"/>
                          </a:rPr>
                          <m:t>𝑎</m:t>
                        </m:r>
                      </m:num>
                      <m:den>
                        <m:r>
                          <a:rPr lang="es-CO" sz="2400" b="0" i="1" dirty="0" smtClean="0">
                            <a:solidFill>
                              <a:srgbClr val="FF0000"/>
                            </a:solidFill>
                            <a:latin typeface="Cambria Math" panose="02040503050406030204" pitchFamily="18" charset="0"/>
                          </a:rPr>
                          <m:t>𝑐</m:t>
                        </m:r>
                      </m:den>
                    </m:f>
                    <m:r>
                      <a:rPr lang="es-CO" sz="2400" i="1" dirty="0" smtClean="0">
                        <a:latin typeface="Cambria Math" panose="02040503050406030204" pitchFamily="18" charset="0"/>
                        <a:ea typeface="Cambria Math" panose="02040503050406030204" pitchFamily="18" charset="0"/>
                      </a:rPr>
                      <m:t>&lt;</m:t>
                    </m:r>
                    <m:f>
                      <m:fPr>
                        <m:ctrlPr>
                          <a:rPr lang="es-CO" sz="2400" i="1" dirty="0" smtClean="0">
                            <a:latin typeface="Cambria Math" panose="02040503050406030204" pitchFamily="18" charset="0"/>
                            <a:ea typeface="Cambria Math" panose="02040503050406030204" pitchFamily="18" charset="0"/>
                          </a:rPr>
                        </m:ctrlPr>
                      </m:fPr>
                      <m:num>
                        <m:r>
                          <a:rPr lang="es-CO" sz="2400" b="0" i="1" dirty="0" smtClean="0">
                            <a:latin typeface="Cambria Math" panose="02040503050406030204" pitchFamily="18" charset="0"/>
                            <a:ea typeface="Cambria Math" panose="02040503050406030204" pitchFamily="18" charset="0"/>
                          </a:rPr>
                          <m:t>𝑏</m:t>
                        </m:r>
                      </m:num>
                      <m:den>
                        <m:r>
                          <a:rPr lang="es-CO" sz="2400" b="0" i="1" dirty="0" smtClean="0">
                            <a:solidFill>
                              <a:srgbClr val="FF0000"/>
                            </a:solidFill>
                            <a:latin typeface="Cambria Math" panose="02040503050406030204" pitchFamily="18" charset="0"/>
                            <a:ea typeface="Cambria Math" panose="02040503050406030204" pitchFamily="18" charset="0"/>
                          </a:rPr>
                          <m:t>𝑐</m:t>
                        </m:r>
                      </m:den>
                    </m:f>
                  </m:oMath>
                </a14:m>
                <a:endParaRPr lang="es-CO" dirty="0"/>
              </a:p>
              <a:p>
                <a:r>
                  <a:rPr lang="es-CO" sz="2200" dirty="0"/>
                  <a:t>Si	 </a:t>
                </a:r>
                <a14:m>
                  <m:oMath xmlns:m="http://schemas.openxmlformats.org/officeDocument/2006/math">
                    <m:r>
                      <a:rPr lang="es-CO" sz="2200" i="1" dirty="0">
                        <a:latin typeface="Cambria Math" panose="02040503050406030204" pitchFamily="18" charset="0"/>
                      </a:rPr>
                      <m:t>𝑎</m:t>
                    </m:r>
                    <m:r>
                      <a:rPr lang="es-CO" sz="2200" b="0" i="1" dirty="0" smtClean="0">
                        <a:latin typeface="Cambria Math" panose="02040503050406030204" pitchFamily="18" charset="0"/>
                      </a:rPr>
                      <m:t>&gt;</m:t>
                    </m:r>
                    <m:r>
                      <a:rPr lang="es-CO" sz="2200" i="1" dirty="0">
                        <a:latin typeface="Cambria Math" panose="02040503050406030204" pitchFamily="18" charset="0"/>
                      </a:rPr>
                      <m:t> </m:t>
                    </m:r>
                    <m:r>
                      <a:rPr lang="es-CO" sz="2200" i="1" dirty="0">
                        <a:latin typeface="Cambria Math" panose="02040503050406030204" pitchFamily="18" charset="0"/>
                      </a:rPr>
                      <m:t>𝑏</m:t>
                    </m:r>
                    <m:r>
                      <a:rPr lang="es-CO" sz="2200" i="1" dirty="0">
                        <a:latin typeface="Cambria Math" panose="02040503050406030204" pitchFamily="18" charset="0"/>
                      </a:rPr>
                      <m:t> </m:t>
                    </m:r>
                  </m:oMath>
                </a14:m>
                <a:r>
                  <a:rPr lang="es-CO" sz="2200" dirty="0"/>
                  <a:t>      entonces     </a:t>
                </a:r>
                <a14:m>
                  <m:oMath xmlns:m="http://schemas.openxmlformats.org/officeDocument/2006/math">
                    <m:f>
                      <m:fPr>
                        <m:ctrlPr>
                          <a:rPr lang="es-CO" sz="2400" i="1" dirty="0">
                            <a:latin typeface="Cambria Math" panose="02040503050406030204" pitchFamily="18" charset="0"/>
                          </a:rPr>
                        </m:ctrlPr>
                      </m:fPr>
                      <m:num>
                        <m:r>
                          <a:rPr lang="es-CO" sz="2400" i="1" dirty="0">
                            <a:latin typeface="Cambria Math" panose="02040503050406030204" pitchFamily="18" charset="0"/>
                          </a:rPr>
                          <m:t>𝑎</m:t>
                        </m:r>
                      </m:num>
                      <m:den>
                        <m:r>
                          <a:rPr lang="es-CO" sz="2400" i="1" dirty="0">
                            <a:solidFill>
                              <a:srgbClr val="FF0000"/>
                            </a:solidFill>
                            <a:latin typeface="Cambria Math" panose="02040503050406030204" pitchFamily="18" charset="0"/>
                          </a:rPr>
                          <m:t>𝑐</m:t>
                        </m:r>
                      </m:den>
                    </m:f>
                    <m:r>
                      <a:rPr lang="es-CO" sz="2400" b="0" i="1" dirty="0" smtClean="0">
                        <a:solidFill>
                          <a:schemeClr val="tx1"/>
                        </a:solidFill>
                        <a:latin typeface="Cambria Math" panose="02040503050406030204" pitchFamily="18" charset="0"/>
                      </a:rPr>
                      <m:t>&gt;</m:t>
                    </m:r>
                    <m:f>
                      <m:fPr>
                        <m:ctrlPr>
                          <a:rPr lang="es-CO" sz="2400" i="1" dirty="0">
                            <a:latin typeface="Cambria Math" panose="02040503050406030204" pitchFamily="18" charset="0"/>
                            <a:ea typeface="Cambria Math" panose="02040503050406030204" pitchFamily="18" charset="0"/>
                          </a:rPr>
                        </m:ctrlPr>
                      </m:fPr>
                      <m:num>
                        <m:r>
                          <a:rPr lang="es-CO" sz="2400" i="1" dirty="0">
                            <a:latin typeface="Cambria Math" panose="02040503050406030204" pitchFamily="18" charset="0"/>
                            <a:ea typeface="Cambria Math" panose="02040503050406030204" pitchFamily="18" charset="0"/>
                          </a:rPr>
                          <m:t>𝑏</m:t>
                        </m:r>
                      </m:num>
                      <m:den>
                        <m:r>
                          <a:rPr lang="es-CO" sz="2400" i="1" dirty="0">
                            <a:solidFill>
                              <a:srgbClr val="FF0000"/>
                            </a:solidFill>
                            <a:latin typeface="Cambria Math" panose="02040503050406030204" pitchFamily="18" charset="0"/>
                            <a:ea typeface="Cambria Math" panose="02040503050406030204" pitchFamily="18" charset="0"/>
                          </a:rPr>
                          <m:t>𝑐</m:t>
                        </m:r>
                      </m:den>
                    </m:f>
                  </m:oMath>
                </a14:m>
                <a:endParaRPr lang="es-CO" sz="2400" dirty="0"/>
              </a:p>
              <a:p>
                <a:pPr marL="0" indent="0">
                  <a:buNone/>
                </a:pPr>
                <a:endParaRPr lang="es-CO" sz="2200" dirty="0"/>
              </a:p>
              <a:p>
                <a:pPr marL="0" indent="0">
                  <a:buNone/>
                </a:pPr>
                <a:endParaRPr lang="es-ES" sz="2200" dirty="0"/>
              </a:p>
              <a:p>
                <a:pPr marL="0" indent="0">
                  <a:buNone/>
                </a:pPr>
                <a:endParaRPr lang="es-CO" sz="2200"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533400" y="927651"/>
                <a:ext cx="10515600" cy="3061253"/>
              </a:xfrm>
              <a:blipFill rotWithShape="0">
                <a:blip r:embed="rId2"/>
                <a:stretch>
                  <a:fillRect l="-754" t="-2590" r="-696" b="-1793"/>
                </a:stretch>
              </a:blipFill>
            </p:spPr>
            <p:txBody>
              <a:bodyPr/>
              <a:lstStyle/>
              <a:p>
                <a:r>
                  <a:rPr lang="es-CO">
                    <a:noFill/>
                  </a:rPr>
                  <a:t> </a:t>
                </a:r>
              </a:p>
            </p:txBody>
          </p:sp>
        </mc:Fallback>
      </mc:AlternateContent>
      <p:sp>
        <p:nvSpPr>
          <p:cNvPr id="6" name="Rectángulo 5">
            <a:extLst>
              <a:ext uri="{FF2B5EF4-FFF2-40B4-BE49-F238E27FC236}">
                <a16:creationId xmlns:a16="http://schemas.microsoft.com/office/drawing/2014/main" id="{B167D317-898D-4DD1-A1CE-45469ED97A1F}"/>
              </a:ext>
            </a:extLst>
          </p:cNvPr>
          <p:cNvSpPr/>
          <p:nvPr/>
        </p:nvSpPr>
        <p:spPr>
          <a:xfrm>
            <a:off x="430696" y="4212918"/>
            <a:ext cx="1122423" cy="400110"/>
          </a:xfrm>
          <a:prstGeom prst="rect">
            <a:avLst/>
          </a:prstGeom>
        </p:spPr>
        <p:txBody>
          <a:bodyPr wrap="none">
            <a:spAutoFit/>
          </a:bodyPr>
          <a:lstStyle/>
          <a:p>
            <a:r>
              <a:rPr lang="es-CO" sz="2000" b="1" dirty="0">
                <a:solidFill>
                  <a:srgbClr val="00B050"/>
                </a:solidFill>
              </a:rPr>
              <a:t>Ejemplo:</a:t>
            </a:r>
            <a:endParaRPr lang="es-ES" sz="2000" dirty="0"/>
          </a:p>
        </p:txBody>
      </p:sp>
      <p:sp>
        <p:nvSpPr>
          <p:cNvPr id="7" name="Marcador de contenido 2">
            <a:extLst>
              <a:ext uri="{FF2B5EF4-FFF2-40B4-BE49-F238E27FC236}">
                <a16:creationId xmlns:a16="http://schemas.microsoft.com/office/drawing/2014/main" id="{EF1A46C2-88E5-4C83-812D-B213D272A77E}"/>
              </a:ext>
            </a:extLst>
          </p:cNvPr>
          <p:cNvSpPr txBox="1">
            <a:spLocks/>
          </p:cNvSpPr>
          <p:nvPr/>
        </p:nvSpPr>
        <p:spPr>
          <a:xfrm>
            <a:off x="7116379" y="5804321"/>
            <a:ext cx="3508304" cy="72616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CO" sz="2200" dirty="0"/>
              <a:t>En los dos casos se mantiene la desigualdad</a:t>
            </a:r>
          </a:p>
        </p:txBody>
      </p:sp>
      <mc:AlternateContent xmlns:mc="http://schemas.openxmlformats.org/markup-compatibility/2006" xmlns:a14="http://schemas.microsoft.com/office/drawing/2010/main">
        <mc:Choice Requires="a14">
          <p:sp>
            <p:nvSpPr>
              <p:cNvPr id="4" name="Rectángulo 3">
                <a:extLst>
                  <a:ext uri="{FF2B5EF4-FFF2-40B4-BE49-F238E27FC236}">
                    <a16:creationId xmlns:a16="http://schemas.microsoft.com/office/drawing/2014/main" id="{211AA6AA-C485-465D-A325-DEB2603724A8}"/>
                  </a:ext>
                </a:extLst>
              </p:cNvPr>
              <p:cNvSpPr/>
              <p:nvPr/>
            </p:nvSpPr>
            <p:spPr>
              <a:xfrm>
                <a:off x="2786022" y="5329485"/>
                <a:ext cx="1958707" cy="430887"/>
              </a:xfrm>
              <a:prstGeom prst="rect">
                <a:avLst/>
              </a:prstGeom>
            </p:spPr>
            <p:txBody>
              <a:bodyPr wrap="square">
                <a:spAutoFit/>
              </a:bodyPr>
              <a:lstStyle/>
              <a:p>
                <a14:m>
                  <m:oMath xmlns:m="http://schemas.openxmlformats.org/officeDocument/2006/math">
                    <m:r>
                      <a:rPr lang="es-CO" sz="2200" i="1" dirty="0" smtClean="0">
                        <a:latin typeface="Cambria Math" panose="02040503050406030204" pitchFamily="18" charset="0"/>
                      </a:rPr>
                      <m:t>2</m:t>
                    </m:r>
                    <m:r>
                      <a:rPr lang="es-CO" sz="2200" i="1" dirty="0" smtClean="0">
                        <a:latin typeface="Cambria Math" panose="02040503050406030204" pitchFamily="18" charset="0"/>
                      </a:rPr>
                      <m:t>𝑥</m:t>
                    </m:r>
                    <m:r>
                      <a:rPr lang="es-CO" sz="2200" i="1" dirty="0">
                        <a:latin typeface="Cambria Math" panose="02040503050406030204" pitchFamily="18" charset="0"/>
                        <a:sym typeface="Symbol" panose="05050102010706020507" pitchFamily="18" charset="2"/>
                      </a:rPr>
                      <m:t></m:t>
                    </m:r>
                    <m:r>
                      <a:rPr lang="es-CO" sz="2200" i="1" dirty="0">
                        <a:latin typeface="Cambria Math" panose="02040503050406030204" pitchFamily="18" charset="0"/>
                      </a:rPr>
                      <m:t> </m:t>
                    </m:r>
                    <m:r>
                      <a:rPr lang="es-CO" sz="2200" b="0" i="1" dirty="0" smtClean="0">
                        <a:solidFill>
                          <a:srgbClr val="FF0000"/>
                        </a:solidFill>
                        <a:latin typeface="Cambria Math" panose="02040503050406030204" pitchFamily="18" charset="0"/>
                      </a:rPr>
                      <m:t>8</m:t>
                    </m:r>
                    <m:r>
                      <a:rPr lang="es-CO" sz="2200" i="1" dirty="0">
                        <a:latin typeface="Cambria Math" panose="02040503050406030204" pitchFamily="18" charset="0"/>
                      </a:rPr>
                      <m:t>&lt; 4</m:t>
                    </m:r>
                  </m:oMath>
                </a14:m>
                <a:r>
                  <a:rPr lang="es-CO" sz="2200" dirty="0">
                    <a:sym typeface="Symbol" panose="05050102010706020507" pitchFamily="18" charset="2"/>
                  </a:rPr>
                  <a:t> </a:t>
                </a:r>
                <a14:m>
                  <m:oMath xmlns:m="http://schemas.openxmlformats.org/officeDocument/2006/math">
                    <m:r>
                      <a:rPr lang="es-CO" sz="2200" i="1" dirty="0">
                        <a:latin typeface="Cambria Math" panose="02040503050406030204" pitchFamily="18" charset="0"/>
                        <a:sym typeface="Symbol" panose="05050102010706020507" pitchFamily="18" charset="2"/>
                      </a:rPr>
                      <m:t></m:t>
                    </m:r>
                  </m:oMath>
                </a14:m>
                <a:r>
                  <a:rPr lang="es-ES" sz="2200" dirty="0"/>
                  <a:t> </a:t>
                </a:r>
                <a:r>
                  <a:rPr lang="es-ES" sz="2200" dirty="0">
                    <a:solidFill>
                      <a:srgbClr val="FF0000"/>
                    </a:solidFill>
                  </a:rPr>
                  <a:t>8</a:t>
                </a:r>
              </a:p>
            </p:txBody>
          </p:sp>
        </mc:Choice>
        <mc:Fallback xmlns="">
          <p:sp>
            <p:nvSpPr>
              <p:cNvPr id="4" name="Rectángulo 3">
                <a:extLst>
                  <a:ext uri="{FF2B5EF4-FFF2-40B4-BE49-F238E27FC236}">
                    <a16:creationId xmlns:a16="http://schemas.microsoft.com/office/drawing/2014/main" id="{211AA6AA-C485-465D-A325-DEB2603724A8}"/>
                  </a:ext>
                </a:extLst>
              </p:cNvPr>
              <p:cNvSpPr>
                <a:spLocks noRot="1" noChangeAspect="1" noMove="1" noResize="1" noEditPoints="1" noAdjustHandles="1" noChangeArrowheads="1" noChangeShapeType="1" noTextEdit="1"/>
              </p:cNvSpPr>
              <p:nvPr/>
            </p:nvSpPr>
            <p:spPr>
              <a:xfrm>
                <a:off x="2786022" y="5329485"/>
                <a:ext cx="1958707" cy="430887"/>
              </a:xfrm>
              <a:prstGeom prst="rect">
                <a:avLst/>
              </a:prstGeom>
              <a:blipFill>
                <a:blip r:embed="rId10"/>
                <a:stretch>
                  <a:fillRect l="-312" t="-8451" b="-28169"/>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 name="Rectángulo 7">
                <a:extLst>
                  <a:ext uri="{FF2B5EF4-FFF2-40B4-BE49-F238E27FC236}">
                    <a16:creationId xmlns:a16="http://schemas.microsoft.com/office/drawing/2014/main" id="{52F9F787-B9A3-49E9-A76D-D000694C5CAA}"/>
                  </a:ext>
                </a:extLst>
              </p:cNvPr>
              <p:cNvSpPr/>
              <p:nvPr/>
            </p:nvSpPr>
            <p:spPr>
              <a:xfrm>
                <a:off x="2786105" y="6060822"/>
                <a:ext cx="1398268" cy="43088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CO" sz="2200" i="1" dirty="0" smtClean="0">
                          <a:latin typeface="Cambria Math" panose="02040503050406030204" pitchFamily="18" charset="0"/>
                        </a:rPr>
                        <m:t>1</m:t>
                      </m:r>
                      <m:r>
                        <a:rPr lang="es-CO" sz="2200" b="0" i="1" dirty="0" smtClean="0">
                          <a:latin typeface="Cambria Math" panose="02040503050406030204" pitchFamily="18" charset="0"/>
                        </a:rPr>
                        <m:t>6</m:t>
                      </m:r>
                      <m:r>
                        <a:rPr lang="es-CO" sz="2200" i="1" dirty="0" smtClean="0">
                          <a:latin typeface="Cambria Math" panose="02040503050406030204" pitchFamily="18" charset="0"/>
                        </a:rPr>
                        <m:t>𝑥</m:t>
                      </m:r>
                      <m:r>
                        <a:rPr lang="es-CO" sz="2200" i="1" dirty="0">
                          <a:latin typeface="Cambria Math" panose="02040503050406030204" pitchFamily="18" charset="0"/>
                        </a:rPr>
                        <m:t>&lt;</m:t>
                      </m:r>
                      <m:r>
                        <a:rPr lang="es-CO" sz="2200" b="0" i="1" dirty="0" smtClean="0">
                          <a:latin typeface="Cambria Math" panose="02040503050406030204" pitchFamily="18" charset="0"/>
                        </a:rPr>
                        <m:t>32</m:t>
                      </m:r>
                    </m:oMath>
                  </m:oMathPara>
                </a14:m>
                <a:endParaRPr lang="es-ES" sz="2200" dirty="0">
                  <a:solidFill>
                    <a:srgbClr val="FF0000"/>
                  </a:solidFill>
                </a:endParaRPr>
              </a:p>
            </p:txBody>
          </p:sp>
        </mc:Choice>
        <mc:Fallback xmlns="">
          <p:sp>
            <p:nvSpPr>
              <p:cNvPr id="8" name="Rectángulo 7">
                <a:extLst>
                  <a:ext uri="{FF2B5EF4-FFF2-40B4-BE49-F238E27FC236}">
                    <a16:creationId xmlns:a16="http://schemas.microsoft.com/office/drawing/2014/main" id="{52F9F787-B9A3-49E9-A76D-D000694C5CAA}"/>
                  </a:ext>
                </a:extLst>
              </p:cNvPr>
              <p:cNvSpPr>
                <a:spLocks noRot="1" noChangeAspect="1" noMove="1" noResize="1" noEditPoints="1" noAdjustHandles="1" noChangeArrowheads="1" noChangeShapeType="1" noTextEdit="1"/>
              </p:cNvSpPr>
              <p:nvPr/>
            </p:nvSpPr>
            <p:spPr>
              <a:xfrm>
                <a:off x="2786105" y="6060822"/>
                <a:ext cx="1398268" cy="430887"/>
              </a:xfrm>
              <a:prstGeom prst="rect">
                <a:avLst/>
              </a:prstGeom>
              <a:blipFill>
                <a:blip r:embed="rId11"/>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9" name="Rectángulo 8">
                <a:extLst>
                  <a:ext uri="{FF2B5EF4-FFF2-40B4-BE49-F238E27FC236}">
                    <a16:creationId xmlns:a16="http://schemas.microsoft.com/office/drawing/2014/main" id="{786B3EBA-6389-4FEB-95FA-6E8A09B89E64}"/>
                  </a:ext>
                </a:extLst>
              </p:cNvPr>
              <p:cNvSpPr/>
              <p:nvPr/>
            </p:nvSpPr>
            <p:spPr>
              <a:xfrm>
                <a:off x="5293136" y="5164914"/>
                <a:ext cx="1274836" cy="72834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es-CO" sz="2200" i="1" dirty="0" smtClean="0">
                              <a:latin typeface="Cambria Math" panose="02040503050406030204" pitchFamily="18" charset="0"/>
                            </a:rPr>
                          </m:ctrlPr>
                        </m:fPr>
                        <m:num>
                          <m:r>
                            <a:rPr lang="es-CO" sz="2200" b="0" i="1" dirty="0" smtClean="0">
                              <a:latin typeface="Cambria Math" panose="02040503050406030204" pitchFamily="18" charset="0"/>
                            </a:rPr>
                            <m:t>2</m:t>
                          </m:r>
                          <m:r>
                            <a:rPr lang="es-CO" sz="2200" b="0" i="1" dirty="0" smtClean="0">
                              <a:latin typeface="Cambria Math" panose="02040503050406030204" pitchFamily="18" charset="0"/>
                            </a:rPr>
                            <m:t>𝑥</m:t>
                          </m:r>
                        </m:num>
                        <m:den>
                          <m:r>
                            <a:rPr lang="es-CO" sz="2200" b="0" i="1" dirty="0" smtClean="0">
                              <a:solidFill>
                                <a:srgbClr val="FF0000"/>
                              </a:solidFill>
                              <a:latin typeface="Cambria Math" panose="02040503050406030204" pitchFamily="18" charset="0"/>
                            </a:rPr>
                            <m:t>8</m:t>
                          </m:r>
                        </m:den>
                      </m:f>
                      <m:r>
                        <a:rPr lang="es-CO" sz="2200" b="0" i="1" dirty="0" smtClean="0">
                          <a:solidFill>
                            <a:srgbClr val="FF0000"/>
                          </a:solidFill>
                          <a:latin typeface="Cambria Math" panose="02040503050406030204" pitchFamily="18" charset="0"/>
                        </a:rPr>
                        <m:t> </m:t>
                      </m:r>
                      <m:r>
                        <a:rPr lang="es-CO" sz="2200" b="0" i="1" dirty="0" smtClean="0">
                          <a:solidFill>
                            <a:schemeClr val="tx1"/>
                          </a:solidFill>
                          <a:latin typeface="Cambria Math" panose="02040503050406030204" pitchFamily="18" charset="0"/>
                        </a:rPr>
                        <m:t>&lt;  </m:t>
                      </m:r>
                      <m:f>
                        <m:fPr>
                          <m:ctrlPr>
                            <a:rPr lang="es-CO" sz="2200" i="1" dirty="0">
                              <a:latin typeface="Cambria Math" panose="02040503050406030204" pitchFamily="18" charset="0"/>
                            </a:rPr>
                          </m:ctrlPr>
                        </m:fPr>
                        <m:num>
                          <m:r>
                            <a:rPr lang="es-CO" sz="2200" b="0" i="1" dirty="0" smtClean="0">
                              <a:latin typeface="Cambria Math" panose="02040503050406030204" pitchFamily="18" charset="0"/>
                            </a:rPr>
                            <m:t>4</m:t>
                          </m:r>
                        </m:num>
                        <m:den>
                          <m:r>
                            <a:rPr lang="es-CO" sz="2200" b="0" i="1" dirty="0" smtClean="0">
                              <a:solidFill>
                                <a:srgbClr val="FF0000"/>
                              </a:solidFill>
                              <a:latin typeface="Cambria Math" panose="02040503050406030204" pitchFamily="18" charset="0"/>
                            </a:rPr>
                            <m:t>8</m:t>
                          </m:r>
                        </m:den>
                      </m:f>
                    </m:oMath>
                  </m:oMathPara>
                </a14:m>
                <a:endParaRPr lang="es-ES" sz="2200" dirty="0">
                  <a:solidFill>
                    <a:srgbClr val="FF0000"/>
                  </a:solidFill>
                </a:endParaRPr>
              </a:p>
            </p:txBody>
          </p:sp>
        </mc:Choice>
        <mc:Fallback xmlns="">
          <p:sp>
            <p:nvSpPr>
              <p:cNvPr id="9" name="Rectángulo 8">
                <a:extLst>
                  <a:ext uri="{FF2B5EF4-FFF2-40B4-BE49-F238E27FC236}">
                    <a16:creationId xmlns:a16="http://schemas.microsoft.com/office/drawing/2014/main" id="{786B3EBA-6389-4FEB-95FA-6E8A09B89E64}"/>
                  </a:ext>
                </a:extLst>
              </p:cNvPr>
              <p:cNvSpPr>
                <a:spLocks noRot="1" noChangeAspect="1" noMove="1" noResize="1" noEditPoints="1" noAdjustHandles="1" noChangeArrowheads="1" noChangeShapeType="1" noTextEdit="1"/>
              </p:cNvSpPr>
              <p:nvPr/>
            </p:nvSpPr>
            <p:spPr>
              <a:xfrm>
                <a:off x="5293136" y="5164914"/>
                <a:ext cx="1274836" cy="728341"/>
              </a:xfrm>
              <a:prstGeom prst="rect">
                <a:avLst/>
              </a:prstGeom>
              <a:blipFill>
                <a:blip r:embed="rId12"/>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0" name="Rectángulo 9">
                <a:extLst>
                  <a:ext uri="{FF2B5EF4-FFF2-40B4-BE49-F238E27FC236}">
                    <a16:creationId xmlns:a16="http://schemas.microsoft.com/office/drawing/2014/main" id="{0EFEF6D1-452A-44EB-A5BD-43C3FC363902}"/>
                  </a:ext>
                </a:extLst>
              </p:cNvPr>
              <p:cNvSpPr/>
              <p:nvPr/>
            </p:nvSpPr>
            <p:spPr>
              <a:xfrm>
                <a:off x="5454815" y="6040926"/>
                <a:ext cx="1119345" cy="72616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es-CO" sz="2200" i="1" dirty="0" smtClean="0">
                              <a:latin typeface="Cambria Math" panose="02040503050406030204" pitchFamily="18" charset="0"/>
                            </a:rPr>
                          </m:ctrlPr>
                        </m:fPr>
                        <m:num>
                          <m:r>
                            <a:rPr lang="es-CO" sz="2200" b="0" i="1" dirty="0" smtClean="0">
                              <a:latin typeface="Cambria Math" panose="02040503050406030204" pitchFamily="18" charset="0"/>
                            </a:rPr>
                            <m:t>𝑥</m:t>
                          </m:r>
                        </m:num>
                        <m:den>
                          <m:r>
                            <a:rPr lang="es-CO" sz="2200" b="0" i="1" dirty="0" smtClean="0">
                              <a:latin typeface="Cambria Math" panose="02040503050406030204" pitchFamily="18" charset="0"/>
                            </a:rPr>
                            <m:t>4</m:t>
                          </m:r>
                        </m:den>
                      </m:f>
                      <m:r>
                        <a:rPr lang="es-CO" sz="2200" b="0" i="1" dirty="0" smtClean="0">
                          <a:solidFill>
                            <a:srgbClr val="FF0000"/>
                          </a:solidFill>
                          <a:latin typeface="Cambria Math" panose="02040503050406030204" pitchFamily="18" charset="0"/>
                        </a:rPr>
                        <m:t> </m:t>
                      </m:r>
                      <m:r>
                        <a:rPr lang="es-CO" sz="2200" b="0" i="1" dirty="0" smtClean="0">
                          <a:solidFill>
                            <a:schemeClr val="tx1"/>
                          </a:solidFill>
                          <a:latin typeface="Cambria Math" panose="02040503050406030204" pitchFamily="18" charset="0"/>
                        </a:rPr>
                        <m:t>&lt;  </m:t>
                      </m:r>
                      <m:f>
                        <m:fPr>
                          <m:ctrlPr>
                            <a:rPr lang="es-CO" sz="2200" i="1" dirty="0">
                              <a:latin typeface="Cambria Math" panose="02040503050406030204" pitchFamily="18" charset="0"/>
                            </a:rPr>
                          </m:ctrlPr>
                        </m:fPr>
                        <m:num>
                          <m:r>
                            <a:rPr lang="es-CO" sz="2200" b="0" i="1" dirty="0" smtClean="0">
                              <a:latin typeface="Cambria Math" panose="02040503050406030204" pitchFamily="18" charset="0"/>
                            </a:rPr>
                            <m:t>1</m:t>
                          </m:r>
                        </m:num>
                        <m:den>
                          <m:r>
                            <a:rPr lang="es-CO" sz="2200" b="0" i="1" dirty="0" smtClean="0">
                              <a:latin typeface="Cambria Math" panose="02040503050406030204" pitchFamily="18" charset="0"/>
                            </a:rPr>
                            <m:t>2</m:t>
                          </m:r>
                        </m:den>
                      </m:f>
                    </m:oMath>
                  </m:oMathPara>
                </a14:m>
                <a:endParaRPr lang="es-ES" sz="2200" dirty="0">
                  <a:solidFill>
                    <a:srgbClr val="FF0000"/>
                  </a:solidFill>
                </a:endParaRPr>
              </a:p>
            </p:txBody>
          </p:sp>
        </mc:Choice>
        <mc:Fallback xmlns="">
          <p:sp>
            <p:nvSpPr>
              <p:cNvPr id="10" name="Rectángulo 9">
                <a:extLst>
                  <a:ext uri="{FF2B5EF4-FFF2-40B4-BE49-F238E27FC236}">
                    <a16:creationId xmlns:a16="http://schemas.microsoft.com/office/drawing/2014/main" id="{0EFEF6D1-452A-44EB-A5BD-43C3FC363902}"/>
                  </a:ext>
                </a:extLst>
              </p:cNvPr>
              <p:cNvSpPr>
                <a:spLocks noRot="1" noChangeAspect="1" noMove="1" noResize="1" noEditPoints="1" noAdjustHandles="1" noChangeArrowheads="1" noChangeShapeType="1" noTextEdit="1"/>
              </p:cNvSpPr>
              <p:nvPr/>
            </p:nvSpPr>
            <p:spPr>
              <a:xfrm>
                <a:off x="5454815" y="6040926"/>
                <a:ext cx="1119345" cy="726161"/>
              </a:xfrm>
              <a:prstGeom prst="rect">
                <a:avLst/>
              </a:prstGeom>
              <a:blipFill>
                <a:blip r:embed="rId13"/>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1" name="Marcador de contenido 2">
                <a:extLst>
                  <a:ext uri="{FF2B5EF4-FFF2-40B4-BE49-F238E27FC236}">
                    <a16:creationId xmlns:a16="http://schemas.microsoft.com/office/drawing/2014/main" id="{913C0988-AA6C-4E89-8135-166E0691C389}"/>
                  </a:ext>
                </a:extLst>
              </p:cNvPr>
              <p:cNvSpPr txBox="1">
                <a:spLocks/>
              </p:cNvSpPr>
              <p:nvPr/>
            </p:nvSpPr>
            <p:spPr>
              <a:xfrm>
                <a:off x="1553119" y="4494790"/>
                <a:ext cx="7872230" cy="52245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CO" sz="2200" dirty="0"/>
                  <a:t>Si se tiene la desigualdad </a:t>
                </a:r>
                <a14:m>
                  <m:oMath xmlns:m="http://schemas.openxmlformats.org/officeDocument/2006/math">
                    <m:r>
                      <a:rPr lang="es-CO" sz="2200" b="0" i="0" dirty="0" smtClean="0">
                        <a:latin typeface="Cambria Math" panose="02040503050406030204" pitchFamily="18" charset="0"/>
                      </a:rPr>
                      <m:t>   </m:t>
                    </m:r>
                    <m:r>
                      <a:rPr lang="es-CO" sz="2200" i="1" dirty="0" smtClean="0">
                        <a:latin typeface="Cambria Math" panose="02040503050406030204" pitchFamily="18" charset="0"/>
                      </a:rPr>
                      <m:t>2</m:t>
                    </m:r>
                    <m:r>
                      <a:rPr lang="es-CO" sz="2200" b="0" i="1" dirty="0" smtClean="0">
                        <a:latin typeface="Cambria Math" panose="02040503050406030204" pitchFamily="18" charset="0"/>
                      </a:rPr>
                      <m:t>𝑥</m:t>
                    </m:r>
                    <m:r>
                      <a:rPr lang="es-CO" sz="2200" i="1" dirty="0" smtClean="0">
                        <a:latin typeface="Cambria Math" panose="02040503050406030204" pitchFamily="18" charset="0"/>
                      </a:rPr>
                      <m:t> &lt; 4</m:t>
                    </m:r>
                  </m:oMath>
                </a14:m>
                <a:r>
                  <a:rPr lang="es-CO" sz="2200" dirty="0"/>
                  <a:t>, y  se multiplica o divide por 8;</a:t>
                </a:r>
              </a:p>
            </p:txBody>
          </p:sp>
        </mc:Choice>
        <mc:Fallback xmlns="">
          <p:sp>
            <p:nvSpPr>
              <p:cNvPr id="11" name="Marcador de contenido 2">
                <a:extLst>
                  <a:ext uri="{FF2B5EF4-FFF2-40B4-BE49-F238E27FC236}">
                    <a16:creationId xmlns:a16="http://schemas.microsoft.com/office/drawing/2014/main" id="{913C0988-AA6C-4E89-8135-166E0691C389}"/>
                  </a:ext>
                </a:extLst>
              </p:cNvPr>
              <p:cNvSpPr txBox="1">
                <a:spLocks noRot="1" noChangeAspect="1" noMove="1" noResize="1" noEditPoints="1" noAdjustHandles="1" noChangeArrowheads="1" noChangeShapeType="1" noTextEdit="1"/>
              </p:cNvSpPr>
              <p:nvPr/>
            </p:nvSpPr>
            <p:spPr>
              <a:xfrm>
                <a:off x="1553119" y="4494790"/>
                <a:ext cx="7872230" cy="522454"/>
              </a:xfrm>
              <a:prstGeom prst="rect">
                <a:avLst/>
              </a:prstGeom>
              <a:blipFill>
                <a:blip r:embed="rId14"/>
                <a:stretch>
                  <a:fillRect l="-1007" t="-12791"/>
                </a:stretch>
              </a:blipFill>
            </p:spPr>
            <p:txBody>
              <a:bodyPr/>
              <a:lstStyle/>
              <a:p>
                <a:r>
                  <a:rPr lang="es-ES">
                    <a:noFill/>
                  </a:rPr>
                  <a:t> </a:t>
                </a:r>
              </a:p>
            </p:txBody>
          </p:sp>
        </mc:Fallback>
      </mc:AlternateContent>
      <p:cxnSp>
        <p:nvCxnSpPr>
          <p:cNvPr id="14" name="Conector recto 13">
            <a:extLst>
              <a:ext uri="{FF2B5EF4-FFF2-40B4-BE49-F238E27FC236}">
                <a16:creationId xmlns:a16="http://schemas.microsoft.com/office/drawing/2014/main" id="{0B94D1AA-2227-4CE8-BC7F-82CF237B6760}"/>
              </a:ext>
            </a:extLst>
          </p:cNvPr>
          <p:cNvCxnSpPr/>
          <p:nvPr/>
        </p:nvCxnSpPr>
        <p:spPr>
          <a:xfrm>
            <a:off x="4996070" y="5329485"/>
            <a:ext cx="0" cy="1437602"/>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175156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78297" y="-151711"/>
            <a:ext cx="12046226" cy="1325563"/>
          </a:xfrm>
        </p:spPr>
        <p:txBody>
          <a:bodyPr>
            <a:normAutofit/>
          </a:bodyPr>
          <a:lstStyle/>
          <a:p>
            <a:r>
              <a:rPr lang="es-CO" sz="3200" b="1" dirty="0">
                <a:solidFill>
                  <a:srgbClr val="0070C0"/>
                </a:solidFill>
              </a:rPr>
              <a:t>Propiedades de las desigualdades</a:t>
            </a:r>
          </a:p>
        </p:txBody>
      </p:sp>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533399" y="927651"/>
                <a:ext cx="11380303" cy="3061253"/>
              </a:xfrm>
            </p:spPr>
            <p:txBody>
              <a:bodyPr>
                <a:normAutofit lnSpcReduction="10000"/>
              </a:bodyPr>
              <a:lstStyle/>
              <a:p>
                <a:pPr marL="0" indent="0" algn="just">
                  <a:buNone/>
                </a:pPr>
                <a:r>
                  <a:rPr lang="es-CO" sz="2200" dirty="0">
                    <a:solidFill>
                      <a:srgbClr val="00B050"/>
                    </a:solidFill>
                  </a:rPr>
                  <a:t>6) Propiedad de la multiplicación o división por una mismo número </a:t>
                </a:r>
                <a:r>
                  <a:rPr lang="es-CO" sz="2200" dirty="0">
                    <a:solidFill>
                      <a:srgbClr val="FF0000"/>
                    </a:solidFill>
                  </a:rPr>
                  <a:t>negativo</a:t>
                </a:r>
                <a:r>
                  <a:rPr lang="es-CO" sz="2200" dirty="0">
                    <a:solidFill>
                      <a:srgbClr val="00B050"/>
                    </a:solidFill>
                  </a:rPr>
                  <a:t>: </a:t>
                </a:r>
                <a:r>
                  <a:rPr lang="es-CO" sz="2200" dirty="0"/>
                  <a:t>Si ambos miembros de una desigualdad se multiplican o dividen por un mismo número real </a:t>
                </a:r>
                <a:r>
                  <a:rPr lang="es-CO" sz="2200" dirty="0">
                    <a:solidFill>
                      <a:srgbClr val="FF0000"/>
                    </a:solidFill>
                  </a:rPr>
                  <a:t>negativo</a:t>
                </a:r>
                <a:r>
                  <a:rPr lang="es-CO" sz="2200" dirty="0"/>
                  <a:t>, resulta una </a:t>
                </a:r>
                <a:r>
                  <a:rPr lang="es-CO" sz="2200" dirty="0">
                    <a:solidFill>
                      <a:srgbClr val="00B0F0"/>
                    </a:solidFill>
                  </a:rPr>
                  <a:t>desigualdad de distinto sentido</a:t>
                </a:r>
                <a:r>
                  <a:rPr lang="es-CO" sz="2200" dirty="0"/>
                  <a:t>. Es decir;</a:t>
                </a:r>
              </a:p>
              <a:p>
                <a:r>
                  <a:rPr lang="es-CO" sz="2200" dirty="0"/>
                  <a:t>Si	 </a:t>
                </a:r>
                <a14:m>
                  <m:oMath xmlns:m="http://schemas.openxmlformats.org/officeDocument/2006/math">
                    <m:r>
                      <a:rPr lang="es-CO" sz="2200" i="1" dirty="0">
                        <a:latin typeface="Cambria Math" panose="02040503050406030204" pitchFamily="18" charset="0"/>
                      </a:rPr>
                      <m:t>𝑎</m:t>
                    </m:r>
                    <m:r>
                      <a:rPr lang="es-CO" sz="2200" i="1" dirty="0">
                        <a:latin typeface="Cambria Math" panose="02040503050406030204" pitchFamily="18" charset="0"/>
                      </a:rPr>
                      <m:t>&lt; </m:t>
                    </m:r>
                    <m:r>
                      <a:rPr lang="es-CO" sz="2200" i="1" dirty="0">
                        <a:latin typeface="Cambria Math" panose="02040503050406030204" pitchFamily="18" charset="0"/>
                      </a:rPr>
                      <m:t>𝑏</m:t>
                    </m:r>
                    <m:r>
                      <a:rPr lang="es-CO" sz="2200" i="1" dirty="0">
                        <a:latin typeface="Cambria Math" panose="02040503050406030204" pitchFamily="18" charset="0"/>
                      </a:rPr>
                      <m:t> </m:t>
                    </m:r>
                  </m:oMath>
                </a14:m>
                <a:r>
                  <a:rPr lang="es-CO" sz="2200" dirty="0"/>
                  <a:t>      entonces     </a:t>
                </a:r>
                <a14:m>
                  <m:oMath xmlns:m="http://schemas.openxmlformats.org/officeDocument/2006/math">
                    <m:r>
                      <a:rPr lang="es-CO" sz="2200" i="1" dirty="0">
                        <a:latin typeface="Cambria Math" panose="02040503050406030204" pitchFamily="18" charset="0"/>
                      </a:rPr>
                      <m:t>𝑎</m:t>
                    </m:r>
                    <m:r>
                      <a:rPr lang="es-CO" sz="2200" b="0" i="1" dirty="0" smtClean="0">
                        <a:latin typeface="Cambria Math" panose="02040503050406030204" pitchFamily="18" charset="0"/>
                      </a:rPr>
                      <m:t> </m:t>
                    </m:r>
                    <m:r>
                      <a:rPr lang="es-CO" sz="2200" i="1" dirty="0">
                        <a:latin typeface="Cambria Math" panose="02040503050406030204" pitchFamily="18" charset="0"/>
                        <a:sym typeface="Symbol" panose="05050102010706020507" pitchFamily="18" charset="2"/>
                      </a:rPr>
                      <m:t></m:t>
                    </m:r>
                    <m:r>
                      <a:rPr lang="es-CO" sz="2200" b="0" i="1" dirty="0" smtClean="0">
                        <a:latin typeface="Cambria Math" panose="02040503050406030204" pitchFamily="18" charset="0"/>
                        <a:sym typeface="Symbol" panose="05050102010706020507" pitchFamily="18" charset="2"/>
                      </a:rPr>
                      <m:t> </m:t>
                    </m:r>
                    <m:r>
                      <a:rPr lang="es-CO" sz="2200" i="1" dirty="0">
                        <a:solidFill>
                          <a:srgbClr val="FF0000"/>
                        </a:solidFill>
                        <a:latin typeface="Cambria Math" panose="02040503050406030204" pitchFamily="18" charset="0"/>
                      </a:rPr>
                      <m:t>𝑐</m:t>
                    </m:r>
                    <m:r>
                      <a:rPr lang="es-CO" sz="2200" b="0" i="1" dirty="0" smtClean="0">
                        <a:solidFill>
                          <a:srgbClr val="FF0000"/>
                        </a:solidFill>
                        <a:latin typeface="Cambria Math" panose="02040503050406030204" pitchFamily="18" charset="0"/>
                      </a:rPr>
                      <m:t>&gt;</m:t>
                    </m:r>
                    <m:r>
                      <a:rPr lang="es-CO" sz="2200" i="1" dirty="0">
                        <a:solidFill>
                          <a:srgbClr val="FF0000"/>
                        </a:solidFill>
                        <a:latin typeface="Cambria Math" panose="02040503050406030204" pitchFamily="18" charset="0"/>
                      </a:rPr>
                      <m:t> </m:t>
                    </m:r>
                    <m:r>
                      <a:rPr lang="es-CO" sz="2200" i="1" dirty="0">
                        <a:latin typeface="Cambria Math" panose="02040503050406030204" pitchFamily="18" charset="0"/>
                      </a:rPr>
                      <m:t>𝑏</m:t>
                    </m:r>
                    <m:r>
                      <a:rPr lang="es-CO" sz="2200" b="0" i="1" dirty="0" smtClean="0">
                        <a:latin typeface="Cambria Math" panose="02040503050406030204" pitchFamily="18" charset="0"/>
                      </a:rPr>
                      <m:t> </m:t>
                    </m:r>
                    <m:r>
                      <a:rPr lang="es-CO" sz="2200" i="1" dirty="0">
                        <a:latin typeface="Cambria Math" panose="02040503050406030204" pitchFamily="18" charset="0"/>
                        <a:sym typeface="Symbol" panose="05050102010706020507" pitchFamily="18" charset="2"/>
                      </a:rPr>
                      <m:t></m:t>
                    </m:r>
                    <m:r>
                      <a:rPr lang="es-CO" sz="2200" b="0" i="1" dirty="0" smtClean="0">
                        <a:latin typeface="Cambria Math" panose="02040503050406030204" pitchFamily="18" charset="0"/>
                        <a:sym typeface="Symbol" panose="05050102010706020507" pitchFamily="18" charset="2"/>
                      </a:rPr>
                      <m:t> </m:t>
                    </m:r>
                    <m:r>
                      <a:rPr lang="es-CO" sz="2200" i="1" dirty="0">
                        <a:solidFill>
                          <a:srgbClr val="FF0000"/>
                        </a:solidFill>
                        <a:latin typeface="Cambria Math" panose="02040503050406030204" pitchFamily="18" charset="0"/>
                      </a:rPr>
                      <m:t>𝑐</m:t>
                    </m:r>
                    <m:r>
                      <a:rPr lang="es-CO" sz="2200" i="1" dirty="0">
                        <a:solidFill>
                          <a:srgbClr val="FF0000"/>
                        </a:solidFill>
                        <a:latin typeface="Cambria Math" panose="02040503050406030204" pitchFamily="18" charset="0"/>
                      </a:rPr>
                      <m:t> </m:t>
                    </m:r>
                  </m:oMath>
                </a14:m>
                <a:endParaRPr lang="es-CO" sz="2200" dirty="0"/>
              </a:p>
              <a:p>
                <a:r>
                  <a:rPr lang="es-CO" sz="2200" dirty="0"/>
                  <a:t>Si	 </a:t>
                </a:r>
                <a14:m>
                  <m:oMath xmlns:m="http://schemas.openxmlformats.org/officeDocument/2006/math">
                    <m:r>
                      <a:rPr lang="es-CO" sz="2200" i="1" dirty="0">
                        <a:latin typeface="Cambria Math" panose="02040503050406030204" pitchFamily="18" charset="0"/>
                      </a:rPr>
                      <m:t>𝑎</m:t>
                    </m:r>
                    <m:r>
                      <a:rPr lang="es-CO" sz="2200" b="0" i="1" dirty="0" smtClean="0">
                        <a:latin typeface="Cambria Math" panose="02040503050406030204" pitchFamily="18" charset="0"/>
                      </a:rPr>
                      <m:t>&gt;</m:t>
                    </m:r>
                    <m:r>
                      <a:rPr lang="es-CO" sz="2200" i="1" dirty="0">
                        <a:latin typeface="Cambria Math" panose="02040503050406030204" pitchFamily="18" charset="0"/>
                      </a:rPr>
                      <m:t> </m:t>
                    </m:r>
                    <m:r>
                      <a:rPr lang="es-CO" sz="2200" i="1" dirty="0">
                        <a:latin typeface="Cambria Math" panose="02040503050406030204" pitchFamily="18" charset="0"/>
                      </a:rPr>
                      <m:t>𝑏</m:t>
                    </m:r>
                    <m:r>
                      <a:rPr lang="es-CO" sz="2200" i="1" dirty="0">
                        <a:latin typeface="Cambria Math" panose="02040503050406030204" pitchFamily="18" charset="0"/>
                      </a:rPr>
                      <m:t> </m:t>
                    </m:r>
                  </m:oMath>
                </a14:m>
                <a:r>
                  <a:rPr lang="es-CO" sz="2200" dirty="0"/>
                  <a:t>      entonces     </a:t>
                </a:r>
                <a14:m>
                  <m:oMath xmlns:m="http://schemas.openxmlformats.org/officeDocument/2006/math">
                    <m:r>
                      <a:rPr lang="es-CO" sz="2200" i="1" dirty="0">
                        <a:latin typeface="Cambria Math" panose="02040503050406030204" pitchFamily="18" charset="0"/>
                      </a:rPr>
                      <m:t>𝑎</m:t>
                    </m:r>
                    <m:r>
                      <a:rPr lang="es-CO" sz="2200" b="0" i="1" dirty="0" smtClean="0">
                        <a:latin typeface="Cambria Math" panose="02040503050406030204" pitchFamily="18" charset="0"/>
                      </a:rPr>
                      <m:t> </m:t>
                    </m:r>
                    <m:r>
                      <a:rPr lang="es-CO" sz="2200" i="1" dirty="0">
                        <a:latin typeface="Cambria Math" panose="02040503050406030204" pitchFamily="18" charset="0"/>
                        <a:sym typeface="Symbol" panose="05050102010706020507" pitchFamily="18" charset="2"/>
                      </a:rPr>
                      <m:t></m:t>
                    </m:r>
                    <m:r>
                      <a:rPr lang="es-CO" sz="2200" b="0" i="1" dirty="0" smtClean="0">
                        <a:latin typeface="Cambria Math" panose="02040503050406030204" pitchFamily="18" charset="0"/>
                        <a:sym typeface="Symbol" panose="05050102010706020507" pitchFamily="18" charset="2"/>
                      </a:rPr>
                      <m:t> </m:t>
                    </m:r>
                    <m:r>
                      <a:rPr lang="es-CO" sz="2200" i="1" dirty="0">
                        <a:solidFill>
                          <a:srgbClr val="FF0000"/>
                        </a:solidFill>
                        <a:latin typeface="Cambria Math" panose="02040503050406030204" pitchFamily="18" charset="0"/>
                      </a:rPr>
                      <m:t>𝑐</m:t>
                    </m:r>
                    <m:r>
                      <a:rPr lang="es-CO" sz="2200" b="0" i="1" dirty="0" smtClean="0">
                        <a:solidFill>
                          <a:srgbClr val="FF0000"/>
                        </a:solidFill>
                        <a:latin typeface="Cambria Math" panose="02040503050406030204" pitchFamily="18" charset="0"/>
                      </a:rPr>
                      <m:t>&lt;</m:t>
                    </m:r>
                    <m:r>
                      <a:rPr lang="es-CO" sz="2200" i="1" dirty="0">
                        <a:solidFill>
                          <a:srgbClr val="FF0000"/>
                        </a:solidFill>
                        <a:latin typeface="Cambria Math" panose="02040503050406030204" pitchFamily="18" charset="0"/>
                      </a:rPr>
                      <m:t> </m:t>
                    </m:r>
                    <m:r>
                      <a:rPr lang="es-CO" sz="2200" i="1" dirty="0">
                        <a:latin typeface="Cambria Math" panose="02040503050406030204" pitchFamily="18" charset="0"/>
                      </a:rPr>
                      <m:t>𝑏</m:t>
                    </m:r>
                    <m:r>
                      <a:rPr lang="es-CO" sz="2200" b="0" i="1" dirty="0" smtClean="0">
                        <a:latin typeface="Cambria Math" panose="02040503050406030204" pitchFamily="18" charset="0"/>
                      </a:rPr>
                      <m:t> </m:t>
                    </m:r>
                    <m:r>
                      <a:rPr lang="es-CO" sz="2200" i="1" dirty="0">
                        <a:latin typeface="Cambria Math" panose="02040503050406030204" pitchFamily="18" charset="0"/>
                        <a:sym typeface="Symbol" panose="05050102010706020507" pitchFamily="18" charset="2"/>
                      </a:rPr>
                      <m:t></m:t>
                    </m:r>
                    <m:r>
                      <a:rPr lang="es-CO" sz="2200" i="1" dirty="0">
                        <a:solidFill>
                          <a:srgbClr val="FF0000"/>
                        </a:solidFill>
                        <a:latin typeface="Cambria Math" panose="02040503050406030204" pitchFamily="18" charset="0"/>
                      </a:rPr>
                      <m:t>𝑐</m:t>
                    </m:r>
                    <m:r>
                      <a:rPr lang="es-CO" sz="2200" i="1" dirty="0">
                        <a:solidFill>
                          <a:srgbClr val="FF0000"/>
                        </a:solidFill>
                        <a:latin typeface="Cambria Math" panose="02040503050406030204" pitchFamily="18" charset="0"/>
                      </a:rPr>
                      <m:t> </m:t>
                    </m:r>
                  </m:oMath>
                </a14:m>
                <a:endParaRPr lang="es-CO" sz="2200" dirty="0"/>
              </a:p>
              <a:p>
                <a:r>
                  <a:rPr lang="es-CO" sz="2200" dirty="0"/>
                  <a:t>Si	 </a:t>
                </a:r>
                <a14:m>
                  <m:oMath xmlns:m="http://schemas.openxmlformats.org/officeDocument/2006/math">
                    <m:r>
                      <a:rPr lang="es-CO" sz="2200" i="1" dirty="0">
                        <a:latin typeface="Cambria Math" panose="02040503050406030204" pitchFamily="18" charset="0"/>
                      </a:rPr>
                      <m:t>𝑎</m:t>
                    </m:r>
                    <m:r>
                      <a:rPr lang="es-CO" sz="2200" i="1" dirty="0">
                        <a:latin typeface="Cambria Math" panose="02040503050406030204" pitchFamily="18" charset="0"/>
                      </a:rPr>
                      <m:t>&lt; </m:t>
                    </m:r>
                    <m:r>
                      <a:rPr lang="es-CO" sz="2200" i="1" dirty="0">
                        <a:latin typeface="Cambria Math" panose="02040503050406030204" pitchFamily="18" charset="0"/>
                      </a:rPr>
                      <m:t>𝑏</m:t>
                    </m:r>
                    <m:r>
                      <a:rPr lang="es-CO" sz="2200" i="1" dirty="0">
                        <a:latin typeface="Cambria Math" panose="02040503050406030204" pitchFamily="18" charset="0"/>
                      </a:rPr>
                      <m:t> </m:t>
                    </m:r>
                  </m:oMath>
                </a14:m>
                <a:r>
                  <a:rPr lang="es-CO" sz="2200" dirty="0"/>
                  <a:t>      entonces     </a:t>
                </a:r>
                <a14:m>
                  <m:oMath xmlns:m="http://schemas.openxmlformats.org/officeDocument/2006/math">
                    <m:f>
                      <m:fPr>
                        <m:ctrlPr>
                          <a:rPr lang="es-CO" sz="2400" i="1" dirty="0" smtClean="0">
                            <a:latin typeface="Cambria Math" panose="02040503050406030204" pitchFamily="18" charset="0"/>
                          </a:rPr>
                        </m:ctrlPr>
                      </m:fPr>
                      <m:num>
                        <m:r>
                          <a:rPr lang="es-CO" sz="2400" b="0" i="1" dirty="0" smtClean="0">
                            <a:latin typeface="Cambria Math" panose="02040503050406030204" pitchFamily="18" charset="0"/>
                          </a:rPr>
                          <m:t>𝑎</m:t>
                        </m:r>
                      </m:num>
                      <m:den>
                        <m:r>
                          <a:rPr lang="es-CO" sz="2400" b="0" i="1" dirty="0" smtClean="0">
                            <a:solidFill>
                              <a:srgbClr val="FF0000"/>
                            </a:solidFill>
                            <a:latin typeface="Cambria Math" panose="02040503050406030204" pitchFamily="18" charset="0"/>
                          </a:rPr>
                          <m:t>𝑐</m:t>
                        </m:r>
                      </m:den>
                    </m:f>
                    <m:r>
                      <a:rPr lang="es-CO" sz="2400" b="0" i="1" dirty="0" smtClean="0">
                        <a:solidFill>
                          <a:srgbClr val="FF0000"/>
                        </a:solidFill>
                        <a:latin typeface="Cambria Math" panose="02040503050406030204" pitchFamily="18" charset="0"/>
                      </a:rPr>
                      <m:t>&gt;</m:t>
                    </m:r>
                    <m:f>
                      <m:fPr>
                        <m:ctrlPr>
                          <a:rPr lang="es-CO" sz="2400" i="1" dirty="0" smtClean="0">
                            <a:latin typeface="Cambria Math" panose="02040503050406030204" pitchFamily="18" charset="0"/>
                            <a:ea typeface="Cambria Math" panose="02040503050406030204" pitchFamily="18" charset="0"/>
                          </a:rPr>
                        </m:ctrlPr>
                      </m:fPr>
                      <m:num>
                        <m:r>
                          <a:rPr lang="es-CO" sz="2400" b="0" i="1" dirty="0" smtClean="0">
                            <a:latin typeface="Cambria Math" panose="02040503050406030204" pitchFamily="18" charset="0"/>
                            <a:ea typeface="Cambria Math" panose="02040503050406030204" pitchFamily="18" charset="0"/>
                          </a:rPr>
                          <m:t>𝑏</m:t>
                        </m:r>
                      </m:num>
                      <m:den>
                        <m:r>
                          <a:rPr lang="es-CO" sz="2400" b="0" i="1" dirty="0" smtClean="0">
                            <a:solidFill>
                              <a:srgbClr val="FF0000"/>
                            </a:solidFill>
                            <a:latin typeface="Cambria Math" panose="02040503050406030204" pitchFamily="18" charset="0"/>
                            <a:ea typeface="Cambria Math" panose="02040503050406030204" pitchFamily="18" charset="0"/>
                          </a:rPr>
                          <m:t>𝑐</m:t>
                        </m:r>
                      </m:den>
                    </m:f>
                  </m:oMath>
                </a14:m>
                <a:endParaRPr lang="es-CO" dirty="0"/>
              </a:p>
              <a:p>
                <a:r>
                  <a:rPr lang="es-CO" sz="2200" dirty="0"/>
                  <a:t>Si	 </a:t>
                </a:r>
                <a14:m>
                  <m:oMath xmlns:m="http://schemas.openxmlformats.org/officeDocument/2006/math">
                    <m:r>
                      <a:rPr lang="es-CO" sz="2200" i="1" dirty="0">
                        <a:latin typeface="Cambria Math" panose="02040503050406030204" pitchFamily="18" charset="0"/>
                      </a:rPr>
                      <m:t>𝑎</m:t>
                    </m:r>
                    <m:r>
                      <a:rPr lang="es-CO" sz="2200" b="0" i="1" dirty="0" smtClean="0">
                        <a:latin typeface="Cambria Math" panose="02040503050406030204" pitchFamily="18" charset="0"/>
                      </a:rPr>
                      <m:t>&gt;</m:t>
                    </m:r>
                    <m:r>
                      <a:rPr lang="es-CO" sz="2200" i="1" dirty="0">
                        <a:latin typeface="Cambria Math" panose="02040503050406030204" pitchFamily="18" charset="0"/>
                      </a:rPr>
                      <m:t> </m:t>
                    </m:r>
                    <m:r>
                      <a:rPr lang="es-CO" sz="2200" i="1" dirty="0">
                        <a:latin typeface="Cambria Math" panose="02040503050406030204" pitchFamily="18" charset="0"/>
                      </a:rPr>
                      <m:t>𝑏</m:t>
                    </m:r>
                    <m:r>
                      <a:rPr lang="es-CO" sz="2200" i="1" dirty="0">
                        <a:latin typeface="Cambria Math" panose="02040503050406030204" pitchFamily="18" charset="0"/>
                      </a:rPr>
                      <m:t> </m:t>
                    </m:r>
                  </m:oMath>
                </a14:m>
                <a:r>
                  <a:rPr lang="es-CO" sz="2200" dirty="0"/>
                  <a:t>      entonces     </a:t>
                </a:r>
                <a14:m>
                  <m:oMath xmlns:m="http://schemas.openxmlformats.org/officeDocument/2006/math">
                    <m:f>
                      <m:fPr>
                        <m:ctrlPr>
                          <a:rPr lang="es-CO" sz="2400" i="1" dirty="0">
                            <a:latin typeface="Cambria Math" panose="02040503050406030204" pitchFamily="18" charset="0"/>
                          </a:rPr>
                        </m:ctrlPr>
                      </m:fPr>
                      <m:num>
                        <m:r>
                          <a:rPr lang="es-CO" sz="2400" i="1" dirty="0">
                            <a:latin typeface="Cambria Math" panose="02040503050406030204" pitchFamily="18" charset="0"/>
                          </a:rPr>
                          <m:t>𝑎</m:t>
                        </m:r>
                      </m:num>
                      <m:den>
                        <m:r>
                          <a:rPr lang="es-CO" sz="2400" i="1" dirty="0">
                            <a:solidFill>
                              <a:srgbClr val="FF0000"/>
                            </a:solidFill>
                            <a:latin typeface="Cambria Math" panose="02040503050406030204" pitchFamily="18" charset="0"/>
                          </a:rPr>
                          <m:t>𝑐</m:t>
                        </m:r>
                      </m:den>
                    </m:f>
                    <m:r>
                      <a:rPr lang="es-CO" sz="2400" b="0" i="1" dirty="0" smtClean="0">
                        <a:solidFill>
                          <a:srgbClr val="FF0000"/>
                        </a:solidFill>
                        <a:latin typeface="Cambria Math" panose="02040503050406030204" pitchFamily="18" charset="0"/>
                      </a:rPr>
                      <m:t>&lt;</m:t>
                    </m:r>
                    <m:f>
                      <m:fPr>
                        <m:ctrlPr>
                          <a:rPr lang="es-CO" sz="2400" i="1" dirty="0">
                            <a:latin typeface="Cambria Math" panose="02040503050406030204" pitchFamily="18" charset="0"/>
                            <a:ea typeface="Cambria Math" panose="02040503050406030204" pitchFamily="18" charset="0"/>
                          </a:rPr>
                        </m:ctrlPr>
                      </m:fPr>
                      <m:num>
                        <m:r>
                          <a:rPr lang="es-CO" sz="2400" i="1" dirty="0">
                            <a:latin typeface="Cambria Math" panose="02040503050406030204" pitchFamily="18" charset="0"/>
                            <a:ea typeface="Cambria Math" panose="02040503050406030204" pitchFamily="18" charset="0"/>
                          </a:rPr>
                          <m:t>𝑏</m:t>
                        </m:r>
                      </m:num>
                      <m:den>
                        <m:r>
                          <a:rPr lang="es-CO" sz="2400" i="1" dirty="0">
                            <a:solidFill>
                              <a:srgbClr val="FF0000"/>
                            </a:solidFill>
                            <a:latin typeface="Cambria Math" panose="02040503050406030204" pitchFamily="18" charset="0"/>
                            <a:ea typeface="Cambria Math" panose="02040503050406030204" pitchFamily="18" charset="0"/>
                          </a:rPr>
                          <m:t>𝑐</m:t>
                        </m:r>
                      </m:den>
                    </m:f>
                  </m:oMath>
                </a14:m>
                <a:endParaRPr lang="es-CO" sz="2400"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533399" y="927651"/>
                <a:ext cx="11380303" cy="3061253"/>
              </a:xfrm>
              <a:blipFill rotWithShape="0">
                <a:blip r:embed="rId2"/>
                <a:stretch>
                  <a:fillRect l="-643" t="-3386" r="-696"/>
                </a:stretch>
              </a:blipFill>
            </p:spPr>
            <p:txBody>
              <a:bodyPr/>
              <a:lstStyle/>
              <a:p>
                <a:r>
                  <a:rPr lang="es-CO">
                    <a:noFill/>
                  </a:rPr>
                  <a:t> </a:t>
                </a:r>
              </a:p>
            </p:txBody>
          </p:sp>
        </mc:Fallback>
      </mc:AlternateContent>
      <p:sp>
        <p:nvSpPr>
          <p:cNvPr id="6" name="Rectángulo 5">
            <a:extLst>
              <a:ext uri="{FF2B5EF4-FFF2-40B4-BE49-F238E27FC236}">
                <a16:creationId xmlns:a16="http://schemas.microsoft.com/office/drawing/2014/main" id="{B167D317-898D-4DD1-A1CE-45469ED97A1F}"/>
              </a:ext>
            </a:extLst>
          </p:cNvPr>
          <p:cNvSpPr/>
          <p:nvPr/>
        </p:nvSpPr>
        <p:spPr>
          <a:xfrm>
            <a:off x="430696" y="4041792"/>
            <a:ext cx="1122423" cy="400110"/>
          </a:xfrm>
          <a:prstGeom prst="rect">
            <a:avLst/>
          </a:prstGeom>
        </p:spPr>
        <p:txBody>
          <a:bodyPr wrap="none">
            <a:spAutoFit/>
          </a:bodyPr>
          <a:lstStyle/>
          <a:p>
            <a:r>
              <a:rPr lang="es-CO" sz="2000" b="1" dirty="0">
                <a:solidFill>
                  <a:srgbClr val="00B050"/>
                </a:solidFill>
              </a:rPr>
              <a:t>Ejemplo:</a:t>
            </a:r>
            <a:endParaRPr lang="es-ES" sz="2000" dirty="0"/>
          </a:p>
        </p:txBody>
      </p:sp>
      <mc:AlternateContent xmlns:mc="http://schemas.openxmlformats.org/markup-compatibility/2006" xmlns:a14="http://schemas.microsoft.com/office/drawing/2010/main">
        <mc:Choice Requires="a14">
          <p:sp>
            <p:nvSpPr>
              <p:cNvPr id="4" name="Rectángulo 3">
                <a:extLst>
                  <a:ext uri="{FF2B5EF4-FFF2-40B4-BE49-F238E27FC236}">
                    <a16:creationId xmlns:a16="http://schemas.microsoft.com/office/drawing/2014/main" id="{211AA6AA-C485-465D-A325-DEB2603724A8}"/>
                  </a:ext>
                </a:extLst>
              </p:cNvPr>
              <p:cNvSpPr/>
              <p:nvPr/>
            </p:nvSpPr>
            <p:spPr>
              <a:xfrm>
                <a:off x="340113" y="5342410"/>
                <a:ext cx="3003761" cy="430887"/>
              </a:xfrm>
              <a:prstGeom prst="rect">
                <a:avLst/>
              </a:prstGeom>
            </p:spPr>
            <p:txBody>
              <a:bodyPr wrap="square">
                <a:spAutoFit/>
              </a:bodyPr>
              <a:lstStyle/>
              <a:p>
                <a14:m>
                  <m:oMath xmlns:m="http://schemas.openxmlformats.org/officeDocument/2006/math">
                    <m:r>
                      <a:rPr lang="es-CO" sz="2200" i="1" dirty="0">
                        <a:latin typeface="Cambria Math" panose="02040503050406030204" pitchFamily="18" charset="0"/>
                      </a:rPr>
                      <m:t>6</m:t>
                    </m:r>
                    <m:r>
                      <a:rPr lang="es-CO" sz="2200" i="1" dirty="0" smtClean="0">
                        <a:latin typeface="Cambria Math" panose="02040503050406030204" pitchFamily="18" charset="0"/>
                      </a:rPr>
                      <m:t>𝑥</m:t>
                    </m:r>
                    <m:r>
                      <a:rPr lang="es-CO" sz="2200" i="1" dirty="0">
                        <a:latin typeface="Cambria Math" panose="02040503050406030204" pitchFamily="18" charset="0"/>
                        <a:sym typeface="Symbol" panose="05050102010706020507" pitchFamily="18" charset="2"/>
                      </a:rPr>
                      <m:t></m:t>
                    </m:r>
                    <m:r>
                      <a:rPr lang="es-CO" sz="2200" i="1" dirty="0">
                        <a:latin typeface="Cambria Math" panose="02040503050406030204" pitchFamily="18" charset="0"/>
                      </a:rPr>
                      <m:t> </m:t>
                    </m:r>
                    <m:d>
                      <m:dPr>
                        <m:ctrlPr>
                          <a:rPr lang="es-CO" sz="2200" b="0" i="1" dirty="0" smtClean="0">
                            <a:solidFill>
                              <a:srgbClr val="FF0000"/>
                            </a:solidFill>
                            <a:latin typeface="Cambria Math" panose="02040503050406030204" pitchFamily="18" charset="0"/>
                          </a:rPr>
                        </m:ctrlPr>
                      </m:dPr>
                      <m:e>
                        <m:r>
                          <a:rPr lang="es-CO" sz="2200" b="0" i="1" dirty="0" smtClean="0">
                            <a:solidFill>
                              <a:srgbClr val="FF0000"/>
                            </a:solidFill>
                            <a:latin typeface="Cambria Math" panose="02040503050406030204" pitchFamily="18" charset="0"/>
                          </a:rPr>
                          <m:t>−5</m:t>
                        </m:r>
                      </m:e>
                    </m:d>
                    <m:r>
                      <a:rPr lang="es-CO" sz="2200" b="0" i="1" dirty="0" smtClean="0">
                        <a:solidFill>
                          <a:srgbClr val="FF0000"/>
                        </a:solidFill>
                        <a:latin typeface="Cambria Math" panose="02040503050406030204" pitchFamily="18" charset="0"/>
                      </a:rPr>
                      <m:t>&gt;</m:t>
                    </m:r>
                    <m:r>
                      <a:rPr lang="es-CO" sz="2200" b="0" i="1" dirty="0" smtClean="0">
                        <a:latin typeface="Cambria Math" panose="02040503050406030204" pitchFamily="18" charset="0"/>
                      </a:rPr>
                      <m:t>10</m:t>
                    </m:r>
                  </m:oMath>
                </a14:m>
                <a:r>
                  <a:rPr lang="es-CO" sz="2200" dirty="0">
                    <a:sym typeface="Symbol" panose="05050102010706020507" pitchFamily="18" charset="2"/>
                  </a:rPr>
                  <a:t> </a:t>
                </a:r>
                <a14:m>
                  <m:oMath xmlns:m="http://schemas.openxmlformats.org/officeDocument/2006/math">
                    <m:r>
                      <a:rPr lang="es-CO" sz="2200" i="1" dirty="0">
                        <a:latin typeface="Cambria Math" panose="02040503050406030204" pitchFamily="18" charset="0"/>
                        <a:sym typeface="Symbol" panose="05050102010706020507" pitchFamily="18" charset="2"/>
                      </a:rPr>
                      <m:t></m:t>
                    </m:r>
                  </m:oMath>
                </a14:m>
                <a:r>
                  <a:rPr lang="es-ES" sz="2200" dirty="0"/>
                  <a:t> </a:t>
                </a:r>
                <a14:m>
                  <m:oMath xmlns:m="http://schemas.openxmlformats.org/officeDocument/2006/math">
                    <m:r>
                      <a:rPr lang="es-CO" sz="2200" i="1" dirty="0">
                        <a:latin typeface="Cambria Math" panose="02040503050406030204" pitchFamily="18" charset="0"/>
                      </a:rPr>
                      <m:t>(</m:t>
                    </m:r>
                    <m:r>
                      <a:rPr lang="es-CO" sz="2200" i="1" dirty="0">
                        <a:solidFill>
                          <a:srgbClr val="FF0000"/>
                        </a:solidFill>
                        <a:latin typeface="Cambria Math" panose="02040503050406030204" pitchFamily="18" charset="0"/>
                      </a:rPr>
                      <m:t>−5</m:t>
                    </m:r>
                    <m:r>
                      <a:rPr lang="es-CO" sz="2200" i="1" dirty="0">
                        <a:latin typeface="Cambria Math" panose="02040503050406030204" pitchFamily="18" charset="0"/>
                      </a:rPr>
                      <m:t>)</m:t>
                    </m:r>
                  </m:oMath>
                </a14:m>
                <a:endParaRPr lang="es-ES" sz="2200" dirty="0">
                  <a:solidFill>
                    <a:srgbClr val="FF0000"/>
                  </a:solidFill>
                </a:endParaRPr>
              </a:p>
            </p:txBody>
          </p:sp>
        </mc:Choice>
        <mc:Fallback xmlns="">
          <p:sp>
            <p:nvSpPr>
              <p:cNvPr id="4" name="Rectángulo 3">
                <a:extLst>
                  <a:ext uri="{FF2B5EF4-FFF2-40B4-BE49-F238E27FC236}">
                    <a16:creationId xmlns:a16="http://schemas.microsoft.com/office/drawing/2014/main" id="{211AA6AA-C485-465D-A325-DEB2603724A8}"/>
                  </a:ext>
                </a:extLst>
              </p:cNvPr>
              <p:cNvSpPr>
                <a:spLocks noRot="1" noChangeAspect="1" noMove="1" noResize="1" noEditPoints="1" noAdjustHandles="1" noChangeArrowheads="1" noChangeShapeType="1" noTextEdit="1"/>
              </p:cNvSpPr>
              <p:nvPr/>
            </p:nvSpPr>
            <p:spPr>
              <a:xfrm>
                <a:off x="340113" y="5342410"/>
                <a:ext cx="3003761" cy="430887"/>
              </a:xfrm>
              <a:prstGeom prst="rect">
                <a:avLst/>
              </a:prstGeom>
              <a:blipFill>
                <a:blip r:embed="rId17"/>
                <a:stretch>
                  <a:fillRect l="-203" b="-1549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 name="Rectángulo 7">
                <a:extLst>
                  <a:ext uri="{FF2B5EF4-FFF2-40B4-BE49-F238E27FC236}">
                    <a16:creationId xmlns:a16="http://schemas.microsoft.com/office/drawing/2014/main" id="{52F9F787-B9A3-49E9-A76D-D000694C5CAA}"/>
                  </a:ext>
                </a:extLst>
              </p:cNvPr>
              <p:cNvSpPr/>
              <p:nvPr/>
            </p:nvSpPr>
            <p:spPr>
              <a:xfrm>
                <a:off x="636726" y="5890902"/>
                <a:ext cx="1818255" cy="43088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CO" sz="2200" b="0" i="1" dirty="0" smtClean="0">
                          <a:latin typeface="Cambria Math" panose="02040503050406030204" pitchFamily="18" charset="0"/>
                        </a:rPr>
                        <m:t>−30</m:t>
                      </m:r>
                      <m:r>
                        <a:rPr lang="es-CO" sz="2200" b="0" i="1" dirty="0" smtClean="0">
                          <a:latin typeface="Cambria Math" panose="02040503050406030204" pitchFamily="18" charset="0"/>
                        </a:rPr>
                        <m:t>𝑥</m:t>
                      </m:r>
                      <m:r>
                        <a:rPr lang="es-CO" sz="2200" b="0" i="1" dirty="0" smtClean="0">
                          <a:solidFill>
                            <a:srgbClr val="FF0000"/>
                          </a:solidFill>
                          <a:latin typeface="Cambria Math" panose="02040503050406030204" pitchFamily="18" charset="0"/>
                        </a:rPr>
                        <m:t>&gt;</m:t>
                      </m:r>
                      <m:r>
                        <a:rPr lang="es-CO" sz="2200" b="0" i="1" dirty="0" smtClean="0">
                          <a:latin typeface="Cambria Math" panose="02040503050406030204" pitchFamily="18" charset="0"/>
                        </a:rPr>
                        <m:t>−50</m:t>
                      </m:r>
                    </m:oMath>
                  </m:oMathPara>
                </a14:m>
                <a:endParaRPr lang="es-ES" sz="2200" dirty="0">
                  <a:solidFill>
                    <a:srgbClr val="FF0000"/>
                  </a:solidFill>
                </a:endParaRPr>
              </a:p>
            </p:txBody>
          </p:sp>
        </mc:Choice>
        <mc:Fallback xmlns="">
          <p:sp>
            <p:nvSpPr>
              <p:cNvPr id="8" name="Rectángulo 7">
                <a:extLst>
                  <a:ext uri="{FF2B5EF4-FFF2-40B4-BE49-F238E27FC236}">
                    <a16:creationId xmlns:a16="http://schemas.microsoft.com/office/drawing/2014/main" id="{52F9F787-B9A3-49E9-A76D-D000694C5CAA}"/>
                  </a:ext>
                </a:extLst>
              </p:cNvPr>
              <p:cNvSpPr>
                <a:spLocks noRot="1" noChangeAspect="1" noMove="1" noResize="1" noEditPoints="1" noAdjustHandles="1" noChangeArrowheads="1" noChangeShapeType="1" noTextEdit="1"/>
              </p:cNvSpPr>
              <p:nvPr/>
            </p:nvSpPr>
            <p:spPr>
              <a:xfrm>
                <a:off x="636726" y="5890902"/>
                <a:ext cx="1818255" cy="430887"/>
              </a:xfrm>
              <a:prstGeom prst="rect">
                <a:avLst/>
              </a:prstGeom>
              <a:blipFill>
                <a:blip r:embed="rId18"/>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9" name="Rectángulo 8">
                <a:extLst>
                  <a:ext uri="{FF2B5EF4-FFF2-40B4-BE49-F238E27FC236}">
                    <a16:creationId xmlns:a16="http://schemas.microsoft.com/office/drawing/2014/main" id="{786B3EBA-6389-4FEB-95FA-6E8A09B89E64}"/>
                  </a:ext>
                </a:extLst>
              </p:cNvPr>
              <p:cNvSpPr/>
              <p:nvPr/>
            </p:nvSpPr>
            <p:spPr>
              <a:xfrm>
                <a:off x="6865147" y="5250843"/>
                <a:ext cx="1598130" cy="72840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es-CO" sz="2200" i="1" dirty="0" smtClean="0">
                              <a:latin typeface="Cambria Math" panose="02040503050406030204" pitchFamily="18" charset="0"/>
                            </a:rPr>
                          </m:ctrlPr>
                        </m:fPr>
                        <m:num>
                          <m:r>
                            <a:rPr lang="es-CO" sz="2200" b="0" i="1" dirty="0" smtClean="0">
                              <a:latin typeface="Cambria Math" panose="02040503050406030204" pitchFamily="18" charset="0"/>
                            </a:rPr>
                            <m:t>6</m:t>
                          </m:r>
                          <m:r>
                            <a:rPr lang="es-CO" sz="2200" b="0" i="1" dirty="0" smtClean="0">
                              <a:latin typeface="Cambria Math" panose="02040503050406030204" pitchFamily="18" charset="0"/>
                            </a:rPr>
                            <m:t>𝑥</m:t>
                          </m:r>
                        </m:num>
                        <m:den>
                          <m:r>
                            <a:rPr lang="es-CO" sz="2200" b="0" i="1" dirty="0" smtClean="0">
                              <a:solidFill>
                                <a:srgbClr val="FF0000"/>
                              </a:solidFill>
                              <a:latin typeface="Cambria Math" panose="02040503050406030204" pitchFamily="18" charset="0"/>
                            </a:rPr>
                            <m:t>−5</m:t>
                          </m:r>
                        </m:den>
                      </m:f>
                      <m:r>
                        <a:rPr lang="es-CO" sz="2200" b="0" i="1" dirty="0" smtClean="0">
                          <a:solidFill>
                            <a:srgbClr val="FF0000"/>
                          </a:solidFill>
                          <a:latin typeface="Cambria Math" panose="02040503050406030204" pitchFamily="18" charset="0"/>
                        </a:rPr>
                        <m:t>  &gt;</m:t>
                      </m:r>
                      <m:r>
                        <a:rPr lang="es-CO" sz="2200" b="0" i="1" dirty="0" smtClean="0">
                          <a:solidFill>
                            <a:schemeClr val="tx1"/>
                          </a:solidFill>
                          <a:latin typeface="Cambria Math" panose="02040503050406030204" pitchFamily="18" charset="0"/>
                        </a:rPr>
                        <m:t>  </m:t>
                      </m:r>
                      <m:f>
                        <m:fPr>
                          <m:ctrlPr>
                            <a:rPr lang="es-CO" sz="2200" i="1" dirty="0">
                              <a:latin typeface="Cambria Math" panose="02040503050406030204" pitchFamily="18" charset="0"/>
                            </a:rPr>
                          </m:ctrlPr>
                        </m:fPr>
                        <m:num>
                          <m:r>
                            <a:rPr lang="es-CO" sz="2200" b="0" i="1" dirty="0" smtClean="0">
                              <a:latin typeface="Cambria Math" panose="02040503050406030204" pitchFamily="18" charset="0"/>
                            </a:rPr>
                            <m:t>10</m:t>
                          </m:r>
                        </m:num>
                        <m:den>
                          <m:r>
                            <a:rPr lang="es-CO" sz="2200" b="0" i="1" dirty="0" smtClean="0">
                              <a:solidFill>
                                <a:srgbClr val="FF0000"/>
                              </a:solidFill>
                              <a:latin typeface="Cambria Math" panose="02040503050406030204" pitchFamily="18" charset="0"/>
                            </a:rPr>
                            <m:t>−5</m:t>
                          </m:r>
                        </m:den>
                      </m:f>
                    </m:oMath>
                  </m:oMathPara>
                </a14:m>
                <a:endParaRPr lang="es-ES" sz="2200" dirty="0">
                  <a:solidFill>
                    <a:srgbClr val="FF0000"/>
                  </a:solidFill>
                </a:endParaRPr>
              </a:p>
            </p:txBody>
          </p:sp>
        </mc:Choice>
        <mc:Fallback xmlns="">
          <p:sp>
            <p:nvSpPr>
              <p:cNvPr id="9" name="Rectángulo 8">
                <a:extLst>
                  <a:ext uri="{FF2B5EF4-FFF2-40B4-BE49-F238E27FC236}">
                    <a16:creationId xmlns:a16="http://schemas.microsoft.com/office/drawing/2014/main" id="{786B3EBA-6389-4FEB-95FA-6E8A09B89E64}"/>
                  </a:ext>
                </a:extLst>
              </p:cNvPr>
              <p:cNvSpPr>
                <a:spLocks noRot="1" noChangeAspect="1" noMove="1" noResize="1" noEditPoints="1" noAdjustHandles="1" noChangeArrowheads="1" noChangeShapeType="1" noTextEdit="1"/>
              </p:cNvSpPr>
              <p:nvPr/>
            </p:nvSpPr>
            <p:spPr>
              <a:xfrm>
                <a:off x="6865147" y="5250843"/>
                <a:ext cx="1598130" cy="728405"/>
              </a:xfrm>
              <a:prstGeom prst="rect">
                <a:avLst/>
              </a:prstGeom>
              <a:blipFill>
                <a:blip r:embed="rId11"/>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0" name="Rectángulo 9">
                <a:extLst>
                  <a:ext uri="{FF2B5EF4-FFF2-40B4-BE49-F238E27FC236}">
                    <a16:creationId xmlns:a16="http://schemas.microsoft.com/office/drawing/2014/main" id="{0EFEF6D1-452A-44EB-A5BD-43C3FC363902}"/>
                  </a:ext>
                </a:extLst>
              </p:cNvPr>
              <p:cNvSpPr/>
              <p:nvPr/>
            </p:nvSpPr>
            <p:spPr>
              <a:xfrm>
                <a:off x="6769116" y="6106345"/>
                <a:ext cx="1616789" cy="72840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CO" sz="2200" b="0" i="1" dirty="0" smtClean="0">
                          <a:latin typeface="Cambria Math" panose="02040503050406030204" pitchFamily="18" charset="0"/>
                        </a:rPr>
                        <m:t>−</m:t>
                      </m:r>
                      <m:f>
                        <m:fPr>
                          <m:ctrlPr>
                            <a:rPr lang="es-CO" sz="2200" i="1" dirty="0" smtClean="0">
                              <a:latin typeface="Cambria Math" panose="02040503050406030204" pitchFamily="18" charset="0"/>
                            </a:rPr>
                          </m:ctrlPr>
                        </m:fPr>
                        <m:num>
                          <m:r>
                            <a:rPr lang="es-CO" sz="2200" b="0" i="1" dirty="0" smtClean="0">
                              <a:latin typeface="Cambria Math" panose="02040503050406030204" pitchFamily="18" charset="0"/>
                            </a:rPr>
                            <m:t>6</m:t>
                          </m:r>
                          <m:r>
                            <a:rPr lang="es-CO" sz="2200" b="0" i="1" dirty="0" smtClean="0">
                              <a:latin typeface="Cambria Math" panose="02040503050406030204" pitchFamily="18" charset="0"/>
                            </a:rPr>
                            <m:t>𝑥</m:t>
                          </m:r>
                        </m:num>
                        <m:den>
                          <m:r>
                            <a:rPr lang="es-CO" sz="2200" b="0" i="1" dirty="0" smtClean="0">
                              <a:latin typeface="Cambria Math" panose="02040503050406030204" pitchFamily="18" charset="0"/>
                            </a:rPr>
                            <m:t>5</m:t>
                          </m:r>
                        </m:den>
                      </m:f>
                      <m:r>
                        <a:rPr lang="es-CO" sz="2200" b="0" i="1" dirty="0" smtClean="0">
                          <a:solidFill>
                            <a:srgbClr val="FF0000"/>
                          </a:solidFill>
                          <a:latin typeface="Cambria Math" panose="02040503050406030204" pitchFamily="18" charset="0"/>
                        </a:rPr>
                        <m:t> &gt;</m:t>
                      </m:r>
                      <m:r>
                        <a:rPr lang="es-CO" sz="2200" b="0" i="1" dirty="0" smtClean="0">
                          <a:solidFill>
                            <a:schemeClr val="tx1"/>
                          </a:solidFill>
                          <a:latin typeface="Cambria Math" panose="02040503050406030204" pitchFamily="18" charset="0"/>
                        </a:rPr>
                        <m:t>−2</m:t>
                      </m:r>
                    </m:oMath>
                  </m:oMathPara>
                </a14:m>
                <a:endParaRPr lang="es-ES" sz="2200" dirty="0">
                  <a:solidFill>
                    <a:srgbClr val="FF0000"/>
                  </a:solidFill>
                </a:endParaRPr>
              </a:p>
            </p:txBody>
          </p:sp>
        </mc:Choice>
        <mc:Fallback xmlns="">
          <p:sp>
            <p:nvSpPr>
              <p:cNvPr id="10" name="Rectángulo 9">
                <a:extLst>
                  <a:ext uri="{FF2B5EF4-FFF2-40B4-BE49-F238E27FC236}">
                    <a16:creationId xmlns:a16="http://schemas.microsoft.com/office/drawing/2014/main" id="{0EFEF6D1-452A-44EB-A5BD-43C3FC363902}"/>
                  </a:ext>
                </a:extLst>
              </p:cNvPr>
              <p:cNvSpPr>
                <a:spLocks noRot="1" noChangeAspect="1" noMove="1" noResize="1" noEditPoints="1" noAdjustHandles="1" noChangeArrowheads="1" noChangeShapeType="1" noTextEdit="1"/>
              </p:cNvSpPr>
              <p:nvPr/>
            </p:nvSpPr>
            <p:spPr>
              <a:xfrm>
                <a:off x="6769116" y="6106345"/>
                <a:ext cx="1616789" cy="728405"/>
              </a:xfrm>
              <a:prstGeom prst="rect">
                <a:avLst/>
              </a:prstGeom>
              <a:blipFill>
                <a:blip r:embed="rId12"/>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1" name="Marcador de contenido 2">
                <a:extLst>
                  <a:ext uri="{FF2B5EF4-FFF2-40B4-BE49-F238E27FC236}">
                    <a16:creationId xmlns:a16="http://schemas.microsoft.com/office/drawing/2014/main" id="{913C0988-AA6C-4E89-8135-166E0691C389}"/>
                  </a:ext>
                </a:extLst>
              </p:cNvPr>
              <p:cNvSpPr txBox="1">
                <a:spLocks/>
              </p:cNvSpPr>
              <p:nvPr/>
            </p:nvSpPr>
            <p:spPr>
              <a:xfrm>
                <a:off x="1703537" y="4097419"/>
                <a:ext cx="9195745" cy="52245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CO" sz="2200" dirty="0"/>
                  <a:t>Si se tiene la desigualdad </a:t>
                </a:r>
                <a14:m>
                  <m:oMath xmlns:m="http://schemas.openxmlformats.org/officeDocument/2006/math">
                    <m:r>
                      <a:rPr lang="es-CO" sz="2200" b="0" i="0" dirty="0" smtClean="0">
                        <a:latin typeface="Cambria Math" panose="02040503050406030204" pitchFamily="18" charset="0"/>
                      </a:rPr>
                      <m:t>    </m:t>
                    </m:r>
                    <m:r>
                      <a:rPr lang="es-CO" sz="2200" i="1" dirty="0" smtClean="0">
                        <a:latin typeface="Cambria Math" panose="02040503050406030204" pitchFamily="18" charset="0"/>
                      </a:rPr>
                      <m:t>6</m:t>
                    </m:r>
                    <m:r>
                      <a:rPr lang="es-CO" sz="2200" b="0" i="1" dirty="0" smtClean="0">
                        <a:latin typeface="Cambria Math" panose="02040503050406030204" pitchFamily="18" charset="0"/>
                      </a:rPr>
                      <m:t>𝑥</m:t>
                    </m:r>
                    <m:r>
                      <a:rPr lang="es-CO" sz="2200" i="1" dirty="0" smtClean="0">
                        <a:latin typeface="Cambria Math" panose="02040503050406030204" pitchFamily="18" charset="0"/>
                      </a:rPr>
                      <m:t> &lt;</m:t>
                    </m:r>
                    <m:r>
                      <a:rPr lang="es-CO" sz="2200" b="0" i="1" dirty="0" smtClean="0">
                        <a:latin typeface="Cambria Math" panose="02040503050406030204" pitchFamily="18" charset="0"/>
                      </a:rPr>
                      <m:t>10</m:t>
                    </m:r>
                  </m:oMath>
                </a14:m>
                <a:r>
                  <a:rPr lang="es-CO" sz="2200" dirty="0"/>
                  <a:t>, y  se multiplica o divide por </a:t>
                </a:r>
                <a14:m>
                  <m:oMath xmlns:m="http://schemas.openxmlformats.org/officeDocument/2006/math">
                    <m:r>
                      <a:rPr lang="es-CO" sz="2200" i="1" dirty="0" smtClean="0">
                        <a:latin typeface="Cambria Math" panose="02040503050406030204" pitchFamily="18" charset="0"/>
                      </a:rPr>
                      <m:t>−5</m:t>
                    </m:r>
                  </m:oMath>
                </a14:m>
                <a:r>
                  <a:rPr lang="es-CO" sz="2200" dirty="0"/>
                  <a:t>;</a:t>
                </a:r>
              </a:p>
            </p:txBody>
          </p:sp>
        </mc:Choice>
        <mc:Fallback xmlns="">
          <p:sp>
            <p:nvSpPr>
              <p:cNvPr id="11" name="Marcador de contenido 2">
                <a:extLst>
                  <a:ext uri="{FF2B5EF4-FFF2-40B4-BE49-F238E27FC236}">
                    <a16:creationId xmlns:a16="http://schemas.microsoft.com/office/drawing/2014/main" id="{913C0988-AA6C-4E89-8135-166E0691C389}"/>
                  </a:ext>
                </a:extLst>
              </p:cNvPr>
              <p:cNvSpPr txBox="1">
                <a:spLocks noRot="1" noChangeAspect="1" noMove="1" noResize="1" noEditPoints="1" noAdjustHandles="1" noChangeArrowheads="1" noChangeShapeType="1" noTextEdit="1"/>
              </p:cNvSpPr>
              <p:nvPr/>
            </p:nvSpPr>
            <p:spPr>
              <a:xfrm>
                <a:off x="1703537" y="4097419"/>
                <a:ext cx="9195745" cy="522454"/>
              </a:xfrm>
              <a:prstGeom prst="rect">
                <a:avLst/>
              </a:prstGeom>
              <a:blipFill>
                <a:blip r:embed="rId19"/>
                <a:stretch>
                  <a:fillRect l="-861" t="-13953"/>
                </a:stretch>
              </a:blipFill>
            </p:spPr>
            <p:txBody>
              <a:bodyPr/>
              <a:lstStyle/>
              <a:p>
                <a:r>
                  <a:rPr lang="es-ES">
                    <a:noFill/>
                  </a:rPr>
                  <a:t> </a:t>
                </a:r>
              </a:p>
            </p:txBody>
          </p:sp>
        </mc:Fallback>
      </mc:AlternateContent>
      <p:cxnSp>
        <p:nvCxnSpPr>
          <p:cNvPr id="14" name="Conector recto 13">
            <a:extLst>
              <a:ext uri="{FF2B5EF4-FFF2-40B4-BE49-F238E27FC236}">
                <a16:creationId xmlns:a16="http://schemas.microsoft.com/office/drawing/2014/main" id="{0B94D1AA-2227-4CE8-BC7F-82CF237B6760}"/>
              </a:ext>
            </a:extLst>
          </p:cNvPr>
          <p:cNvCxnSpPr>
            <a:cxnSpLocks/>
          </p:cNvCxnSpPr>
          <p:nvPr/>
        </p:nvCxnSpPr>
        <p:spPr>
          <a:xfrm>
            <a:off x="6096000" y="4819956"/>
            <a:ext cx="2039" cy="2027862"/>
          </a:xfrm>
          <a:prstGeom prst="line">
            <a:avLst/>
          </a:prstGeom>
          <a:ln w="31750"/>
        </p:spPr>
        <p:style>
          <a:lnRef idx="3">
            <a:schemeClr val="accent1"/>
          </a:lnRef>
          <a:fillRef idx="0">
            <a:schemeClr val="accent1"/>
          </a:fillRef>
          <a:effectRef idx="2">
            <a:schemeClr val="accent1"/>
          </a:effectRef>
          <a:fontRef idx="minor">
            <a:schemeClr val="tx1"/>
          </a:fontRef>
        </p:style>
      </p:cxnSp>
      <mc:AlternateContent xmlns:mc="http://schemas.openxmlformats.org/markup-compatibility/2006" xmlns:a14="http://schemas.microsoft.com/office/drawing/2010/main">
        <mc:Choice Requires="a14">
          <p:sp>
            <p:nvSpPr>
              <p:cNvPr id="5" name="Rectángulo 4">
                <a:extLst>
                  <a:ext uri="{FF2B5EF4-FFF2-40B4-BE49-F238E27FC236}">
                    <a16:creationId xmlns:a16="http://schemas.microsoft.com/office/drawing/2014/main" id="{C0A26558-E6B2-4FCE-A310-9ADDD13602F7}"/>
                  </a:ext>
                </a:extLst>
              </p:cNvPr>
              <p:cNvSpPr/>
              <p:nvPr/>
            </p:nvSpPr>
            <p:spPr>
              <a:xfrm>
                <a:off x="1023510" y="4819956"/>
                <a:ext cx="1242776" cy="43088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CO" sz="2200" i="1" dirty="0">
                          <a:latin typeface="Cambria Math" panose="02040503050406030204" pitchFamily="18" charset="0"/>
                        </a:rPr>
                        <m:t>6</m:t>
                      </m:r>
                      <m:r>
                        <a:rPr lang="es-CO" sz="2200" i="1" dirty="0" smtClean="0">
                          <a:latin typeface="Cambria Math" panose="02040503050406030204" pitchFamily="18" charset="0"/>
                        </a:rPr>
                        <m:t>𝑥</m:t>
                      </m:r>
                      <m:r>
                        <a:rPr lang="es-CO" sz="2200" i="1" dirty="0">
                          <a:latin typeface="Cambria Math" panose="02040503050406030204" pitchFamily="18" charset="0"/>
                        </a:rPr>
                        <m:t>&lt;10</m:t>
                      </m:r>
                    </m:oMath>
                  </m:oMathPara>
                </a14:m>
                <a:endParaRPr lang="es-ES" sz="2200" dirty="0">
                  <a:solidFill>
                    <a:srgbClr val="FF0000"/>
                  </a:solidFill>
                </a:endParaRPr>
              </a:p>
            </p:txBody>
          </p:sp>
        </mc:Choice>
        <mc:Fallback xmlns="">
          <p:sp>
            <p:nvSpPr>
              <p:cNvPr id="5" name="Rectángulo 4">
                <a:extLst>
                  <a:ext uri="{FF2B5EF4-FFF2-40B4-BE49-F238E27FC236}">
                    <a16:creationId xmlns:a16="http://schemas.microsoft.com/office/drawing/2014/main" id="{C0A26558-E6B2-4FCE-A310-9ADDD13602F7}"/>
                  </a:ext>
                </a:extLst>
              </p:cNvPr>
              <p:cNvSpPr>
                <a:spLocks noRot="1" noChangeAspect="1" noMove="1" noResize="1" noEditPoints="1" noAdjustHandles="1" noChangeArrowheads="1" noChangeShapeType="1" noTextEdit="1"/>
              </p:cNvSpPr>
              <p:nvPr/>
            </p:nvSpPr>
            <p:spPr>
              <a:xfrm>
                <a:off x="1023510" y="4819956"/>
                <a:ext cx="1242776" cy="430887"/>
              </a:xfrm>
              <a:prstGeom prst="rect">
                <a:avLst/>
              </a:prstGeom>
              <a:blipFill>
                <a:blip r:embed="rId20"/>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2" name="Rectángulo 11">
                <a:extLst>
                  <a:ext uri="{FF2B5EF4-FFF2-40B4-BE49-F238E27FC236}">
                    <a16:creationId xmlns:a16="http://schemas.microsoft.com/office/drawing/2014/main" id="{0EE4FAC2-4C1F-4DE6-9877-84FCA13D2C9B}"/>
                  </a:ext>
                </a:extLst>
              </p:cNvPr>
              <p:cNvSpPr/>
              <p:nvPr/>
            </p:nvSpPr>
            <p:spPr>
              <a:xfrm>
                <a:off x="6980307" y="4734027"/>
                <a:ext cx="1242776" cy="43088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CO" sz="2200" i="1" dirty="0" smtClean="0">
                          <a:latin typeface="Cambria Math" panose="02040503050406030204" pitchFamily="18" charset="0"/>
                        </a:rPr>
                        <m:t>6</m:t>
                      </m:r>
                      <m:r>
                        <a:rPr lang="es-CO" sz="2200" i="1" dirty="0">
                          <a:latin typeface="Cambria Math" panose="02040503050406030204" pitchFamily="18" charset="0"/>
                        </a:rPr>
                        <m:t>𝑥</m:t>
                      </m:r>
                      <m:r>
                        <a:rPr lang="es-CO" sz="2200" i="1" dirty="0">
                          <a:latin typeface="Cambria Math" panose="02040503050406030204" pitchFamily="18" charset="0"/>
                        </a:rPr>
                        <m:t>&lt;10</m:t>
                      </m:r>
                    </m:oMath>
                  </m:oMathPara>
                </a14:m>
                <a:endParaRPr lang="es-ES" sz="2200" dirty="0">
                  <a:solidFill>
                    <a:srgbClr val="FF0000"/>
                  </a:solidFill>
                </a:endParaRPr>
              </a:p>
            </p:txBody>
          </p:sp>
        </mc:Choice>
        <mc:Fallback xmlns="">
          <p:sp>
            <p:nvSpPr>
              <p:cNvPr id="12" name="Rectángulo 11">
                <a:extLst>
                  <a:ext uri="{FF2B5EF4-FFF2-40B4-BE49-F238E27FC236}">
                    <a16:creationId xmlns:a16="http://schemas.microsoft.com/office/drawing/2014/main" id="{0EE4FAC2-4C1F-4DE6-9877-84FCA13D2C9B}"/>
                  </a:ext>
                </a:extLst>
              </p:cNvPr>
              <p:cNvSpPr>
                <a:spLocks noRot="1" noChangeAspect="1" noMove="1" noResize="1" noEditPoints="1" noAdjustHandles="1" noChangeArrowheads="1" noChangeShapeType="1" noTextEdit="1"/>
              </p:cNvSpPr>
              <p:nvPr/>
            </p:nvSpPr>
            <p:spPr>
              <a:xfrm>
                <a:off x="6980307" y="4734027"/>
                <a:ext cx="1242776" cy="430887"/>
              </a:xfrm>
              <a:prstGeom prst="rect">
                <a:avLst/>
              </a:prstGeom>
              <a:blipFill>
                <a:blip r:embed="rId15"/>
                <a:stretch>
                  <a:fillRect/>
                </a:stretch>
              </a:blipFill>
            </p:spPr>
            <p:txBody>
              <a:bodyPr/>
              <a:lstStyle/>
              <a:p>
                <a:r>
                  <a:rPr lang="es-ES">
                    <a:noFill/>
                  </a:rPr>
                  <a:t> </a:t>
                </a:r>
              </a:p>
            </p:txBody>
          </p:sp>
        </mc:Fallback>
      </mc:AlternateContent>
      <p:sp>
        <p:nvSpPr>
          <p:cNvPr id="15" name="Marcador de contenido 2">
            <a:extLst>
              <a:ext uri="{FF2B5EF4-FFF2-40B4-BE49-F238E27FC236}">
                <a16:creationId xmlns:a16="http://schemas.microsoft.com/office/drawing/2014/main" id="{882CFEBA-58E7-487F-8C4C-EED9C9FAE914}"/>
              </a:ext>
            </a:extLst>
          </p:cNvPr>
          <p:cNvSpPr txBox="1">
            <a:spLocks/>
          </p:cNvSpPr>
          <p:nvPr/>
        </p:nvSpPr>
        <p:spPr>
          <a:xfrm>
            <a:off x="3218844" y="5864864"/>
            <a:ext cx="2204040" cy="726161"/>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CO" sz="2200" dirty="0"/>
              <a:t>Cambia el sentido, con respecto a la desigualdad inicial.</a:t>
            </a:r>
          </a:p>
        </p:txBody>
      </p:sp>
      <p:sp>
        <p:nvSpPr>
          <p:cNvPr id="16" name="Marcador de contenido 2">
            <a:extLst>
              <a:ext uri="{FF2B5EF4-FFF2-40B4-BE49-F238E27FC236}">
                <a16:creationId xmlns:a16="http://schemas.microsoft.com/office/drawing/2014/main" id="{C1315439-256A-464F-A9C2-8C03A28D4675}"/>
              </a:ext>
            </a:extLst>
          </p:cNvPr>
          <p:cNvSpPr txBox="1">
            <a:spLocks/>
          </p:cNvSpPr>
          <p:nvPr/>
        </p:nvSpPr>
        <p:spPr>
          <a:xfrm>
            <a:off x="9252598" y="5890902"/>
            <a:ext cx="2204040" cy="726161"/>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CO" sz="2200" dirty="0"/>
              <a:t>Cambia el sentido, con respecto a la desigualdad inicial.</a:t>
            </a:r>
          </a:p>
        </p:txBody>
      </p:sp>
    </p:spTree>
    <p:extLst>
      <p:ext uri="{BB962C8B-B14F-4D97-AF65-F5344CB8AC3E}">
        <p14:creationId xmlns:p14="http://schemas.microsoft.com/office/powerpoint/2010/main" val="41298761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78297" y="-151711"/>
            <a:ext cx="12046226" cy="1325563"/>
          </a:xfrm>
        </p:spPr>
        <p:txBody>
          <a:bodyPr>
            <a:normAutofit/>
          </a:bodyPr>
          <a:lstStyle/>
          <a:p>
            <a:r>
              <a:rPr lang="es-CO" sz="3200" b="1" dirty="0">
                <a:solidFill>
                  <a:srgbClr val="0070C0"/>
                </a:solidFill>
              </a:rPr>
              <a:t>Propiedades de las desigualdades</a:t>
            </a:r>
          </a:p>
        </p:txBody>
      </p:sp>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533399" y="927651"/>
                <a:ext cx="9989235" cy="1325563"/>
              </a:xfrm>
            </p:spPr>
            <p:txBody>
              <a:bodyPr>
                <a:normAutofit/>
              </a:bodyPr>
              <a:lstStyle/>
              <a:p>
                <a:pPr marL="0" indent="0" algn="just">
                  <a:buNone/>
                </a:pPr>
                <a:r>
                  <a:rPr lang="es-CO" sz="2200" dirty="0">
                    <a:solidFill>
                      <a:srgbClr val="00B050"/>
                    </a:solidFill>
                  </a:rPr>
                  <a:t>7) Propiedad del opuesto: </a:t>
                </a:r>
                <a:r>
                  <a:rPr lang="es-CO" sz="2200" dirty="0"/>
                  <a:t>Para números reales arbitrarios </a:t>
                </a:r>
                <a14:m>
                  <m:oMath xmlns:m="http://schemas.openxmlformats.org/officeDocument/2006/math">
                    <m:r>
                      <a:rPr lang="es-CO" sz="2200" i="1" dirty="0" smtClean="0">
                        <a:latin typeface="Cambria Math" panose="02040503050406030204" pitchFamily="18" charset="0"/>
                      </a:rPr>
                      <m:t>𝑎</m:t>
                    </m:r>
                  </m:oMath>
                </a14:m>
                <a:r>
                  <a:rPr lang="es-CO" sz="2200" dirty="0"/>
                  <a:t> y </a:t>
                </a:r>
                <a14:m>
                  <m:oMath xmlns:m="http://schemas.openxmlformats.org/officeDocument/2006/math">
                    <m:r>
                      <a:rPr lang="es-CO" sz="2200" i="1" dirty="0" smtClean="0">
                        <a:latin typeface="Cambria Math" panose="02040503050406030204" pitchFamily="18" charset="0"/>
                      </a:rPr>
                      <m:t>𝑏</m:t>
                    </m:r>
                  </m:oMath>
                </a14:m>
                <a:r>
                  <a:rPr lang="es-CO" sz="2200" dirty="0"/>
                  <a:t>:</a:t>
                </a:r>
              </a:p>
              <a:p>
                <a:r>
                  <a:rPr lang="es-CO" sz="2200" dirty="0"/>
                  <a:t>Si	 </a:t>
                </a:r>
                <a14:m>
                  <m:oMath xmlns:m="http://schemas.openxmlformats.org/officeDocument/2006/math">
                    <m:r>
                      <a:rPr lang="es-CO" sz="2200" i="1" dirty="0">
                        <a:latin typeface="Cambria Math" panose="02040503050406030204" pitchFamily="18" charset="0"/>
                      </a:rPr>
                      <m:t>𝑎</m:t>
                    </m:r>
                    <m:r>
                      <a:rPr lang="es-CO" sz="2200" i="1" dirty="0">
                        <a:latin typeface="Cambria Math" panose="02040503050406030204" pitchFamily="18" charset="0"/>
                      </a:rPr>
                      <m:t>&lt; </m:t>
                    </m:r>
                    <m:r>
                      <a:rPr lang="es-CO" sz="2200" i="1" dirty="0">
                        <a:latin typeface="Cambria Math" panose="02040503050406030204" pitchFamily="18" charset="0"/>
                      </a:rPr>
                      <m:t>𝑏</m:t>
                    </m:r>
                    <m:r>
                      <a:rPr lang="es-CO" sz="2200" i="1" dirty="0">
                        <a:latin typeface="Cambria Math" panose="02040503050406030204" pitchFamily="18" charset="0"/>
                      </a:rPr>
                      <m:t> </m:t>
                    </m:r>
                  </m:oMath>
                </a14:m>
                <a:r>
                  <a:rPr lang="es-CO" sz="2200" dirty="0"/>
                  <a:t>      entonces     </a:t>
                </a:r>
                <a14:m>
                  <m:oMath xmlns:m="http://schemas.openxmlformats.org/officeDocument/2006/math">
                    <m:r>
                      <a:rPr lang="es-CO" sz="2200" b="0" i="0" dirty="0" smtClean="0">
                        <a:solidFill>
                          <a:srgbClr val="FF0000"/>
                        </a:solidFill>
                        <a:latin typeface="Cambria Math" panose="02040503050406030204" pitchFamily="18" charset="0"/>
                      </a:rPr>
                      <m:t>−</m:t>
                    </m:r>
                    <m:r>
                      <a:rPr lang="es-CO" sz="2200" b="0" i="1" dirty="0" smtClean="0">
                        <a:solidFill>
                          <a:srgbClr val="FF0000"/>
                        </a:solidFill>
                        <a:latin typeface="Cambria Math" panose="02040503050406030204" pitchFamily="18" charset="0"/>
                      </a:rPr>
                      <m:t> </m:t>
                    </m:r>
                    <m:r>
                      <a:rPr lang="es-CO" sz="2200" i="1" dirty="0">
                        <a:latin typeface="Cambria Math" panose="02040503050406030204" pitchFamily="18" charset="0"/>
                      </a:rPr>
                      <m:t>𝑎</m:t>
                    </m:r>
                    <m:r>
                      <a:rPr lang="es-CO" sz="2200" b="0" i="1" dirty="0" smtClean="0">
                        <a:solidFill>
                          <a:srgbClr val="FF0000"/>
                        </a:solidFill>
                        <a:latin typeface="Cambria Math" panose="02040503050406030204" pitchFamily="18" charset="0"/>
                      </a:rPr>
                      <m:t>&gt;− </m:t>
                    </m:r>
                    <m:r>
                      <a:rPr lang="es-CO" sz="2200" i="1" dirty="0">
                        <a:latin typeface="Cambria Math" panose="02040503050406030204" pitchFamily="18" charset="0"/>
                      </a:rPr>
                      <m:t>𝑏</m:t>
                    </m:r>
                    <m:r>
                      <a:rPr lang="es-CO" sz="2200" b="0" i="1" dirty="0" smtClean="0">
                        <a:latin typeface="Cambria Math" panose="02040503050406030204" pitchFamily="18" charset="0"/>
                      </a:rPr>
                      <m:t> </m:t>
                    </m:r>
                  </m:oMath>
                </a14:m>
                <a:endParaRPr lang="es-CO" sz="2200" dirty="0"/>
              </a:p>
              <a:p>
                <a:r>
                  <a:rPr lang="es-CO" sz="2200" dirty="0"/>
                  <a:t>Si	 </a:t>
                </a:r>
                <a14:m>
                  <m:oMath xmlns:m="http://schemas.openxmlformats.org/officeDocument/2006/math">
                    <m:r>
                      <a:rPr lang="es-CO" sz="2200" i="1" dirty="0">
                        <a:latin typeface="Cambria Math" panose="02040503050406030204" pitchFamily="18" charset="0"/>
                      </a:rPr>
                      <m:t>𝑎</m:t>
                    </m:r>
                    <m:r>
                      <a:rPr lang="es-CO" sz="2200" b="0" i="1" dirty="0" smtClean="0">
                        <a:latin typeface="Cambria Math" panose="02040503050406030204" pitchFamily="18" charset="0"/>
                      </a:rPr>
                      <m:t>&gt;</m:t>
                    </m:r>
                    <m:r>
                      <a:rPr lang="es-CO" sz="2200" i="1" dirty="0">
                        <a:latin typeface="Cambria Math" panose="02040503050406030204" pitchFamily="18" charset="0"/>
                      </a:rPr>
                      <m:t> </m:t>
                    </m:r>
                    <m:r>
                      <a:rPr lang="es-CO" sz="2200" i="1" dirty="0">
                        <a:latin typeface="Cambria Math" panose="02040503050406030204" pitchFamily="18" charset="0"/>
                      </a:rPr>
                      <m:t>𝑏</m:t>
                    </m:r>
                    <m:r>
                      <a:rPr lang="es-CO" sz="2200" i="1" dirty="0">
                        <a:latin typeface="Cambria Math" panose="02040503050406030204" pitchFamily="18" charset="0"/>
                      </a:rPr>
                      <m:t> </m:t>
                    </m:r>
                  </m:oMath>
                </a14:m>
                <a:r>
                  <a:rPr lang="es-CO" sz="2200" dirty="0"/>
                  <a:t>      entonces     </a:t>
                </a:r>
                <a14:m>
                  <m:oMath xmlns:m="http://schemas.openxmlformats.org/officeDocument/2006/math">
                    <m:r>
                      <a:rPr lang="es-CO" sz="2200" b="0" i="0" dirty="0" smtClean="0">
                        <a:solidFill>
                          <a:srgbClr val="FF0000"/>
                        </a:solidFill>
                        <a:latin typeface="Cambria Math" panose="02040503050406030204" pitchFamily="18" charset="0"/>
                      </a:rPr>
                      <m:t>−</m:t>
                    </m:r>
                    <m:r>
                      <a:rPr lang="es-CO" sz="2200" b="0" i="1" dirty="0" smtClean="0">
                        <a:latin typeface="Cambria Math" panose="02040503050406030204" pitchFamily="18" charset="0"/>
                      </a:rPr>
                      <m:t> </m:t>
                    </m:r>
                    <m:r>
                      <a:rPr lang="es-CO" sz="2200" i="1" dirty="0">
                        <a:latin typeface="Cambria Math" panose="02040503050406030204" pitchFamily="18" charset="0"/>
                      </a:rPr>
                      <m:t>𝑎</m:t>
                    </m:r>
                    <m:r>
                      <a:rPr lang="es-CO" sz="2200" b="0" i="1" dirty="0" smtClean="0">
                        <a:latin typeface="Cambria Math" panose="02040503050406030204" pitchFamily="18" charset="0"/>
                      </a:rPr>
                      <m:t> </m:t>
                    </m:r>
                    <m:r>
                      <a:rPr lang="es-CO" sz="2200" b="0" i="1" dirty="0" smtClean="0">
                        <a:solidFill>
                          <a:srgbClr val="FF0000"/>
                        </a:solidFill>
                        <a:latin typeface="Cambria Math" panose="02040503050406030204" pitchFamily="18" charset="0"/>
                      </a:rPr>
                      <m:t>&lt;− </m:t>
                    </m:r>
                    <m:r>
                      <a:rPr lang="es-CO" sz="2200" i="1" dirty="0" smtClean="0">
                        <a:latin typeface="Cambria Math" panose="02040503050406030204" pitchFamily="18" charset="0"/>
                      </a:rPr>
                      <m:t>𝑏</m:t>
                    </m:r>
                    <m:r>
                      <a:rPr lang="es-CO" sz="2200" i="1" dirty="0" smtClean="0">
                        <a:latin typeface="Cambria Math" panose="02040503050406030204" pitchFamily="18" charset="0"/>
                      </a:rPr>
                      <m:t> </m:t>
                    </m:r>
                  </m:oMath>
                </a14:m>
                <a:endParaRPr lang="es-CO" sz="2200"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533399" y="927651"/>
                <a:ext cx="9989235" cy="1325563"/>
              </a:xfrm>
              <a:blipFill rotWithShape="0">
                <a:blip r:embed="rId2"/>
                <a:stretch>
                  <a:fillRect l="-732" t="-5505" b="-3670"/>
                </a:stretch>
              </a:blipFill>
            </p:spPr>
            <p:txBody>
              <a:bodyPr/>
              <a:lstStyle/>
              <a:p>
                <a:r>
                  <a:rPr lang="es-CO">
                    <a:noFill/>
                  </a:rPr>
                  <a:t> </a:t>
                </a:r>
              </a:p>
            </p:txBody>
          </p:sp>
        </mc:Fallback>
      </mc:AlternateContent>
      <p:sp>
        <p:nvSpPr>
          <p:cNvPr id="6" name="Rectángulo 5">
            <a:extLst>
              <a:ext uri="{FF2B5EF4-FFF2-40B4-BE49-F238E27FC236}">
                <a16:creationId xmlns:a16="http://schemas.microsoft.com/office/drawing/2014/main" id="{B167D317-898D-4DD1-A1CE-45469ED97A1F}"/>
              </a:ext>
            </a:extLst>
          </p:cNvPr>
          <p:cNvSpPr/>
          <p:nvPr/>
        </p:nvSpPr>
        <p:spPr>
          <a:xfrm>
            <a:off x="278297" y="2244238"/>
            <a:ext cx="1122423" cy="400110"/>
          </a:xfrm>
          <a:prstGeom prst="rect">
            <a:avLst/>
          </a:prstGeom>
        </p:spPr>
        <p:txBody>
          <a:bodyPr wrap="none">
            <a:spAutoFit/>
          </a:bodyPr>
          <a:lstStyle/>
          <a:p>
            <a:r>
              <a:rPr lang="es-CO" sz="2000" b="1" dirty="0">
                <a:solidFill>
                  <a:srgbClr val="00B050"/>
                </a:solidFill>
              </a:rPr>
              <a:t>Ejemplo:</a:t>
            </a:r>
            <a:endParaRPr lang="es-ES" sz="2000" dirty="0"/>
          </a:p>
        </p:txBody>
      </p:sp>
      <mc:AlternateContent xmlns:mc="http://schemas.openxmlformats.org/markup-compatibility/2006" xmlns:a14="http://schemas.microsoft.com/office/drawing/2010/main">
        <mc:Choice Requires="a14">
          <p:sp>
            <p:nvSpPr>
              <p:cNvPr id="11" name="Marcador de contenido 2">
                <a:extLst>
                  <a:ext uri="{FF2B5EF4-FFF2-40B4-BE49-F238E27FC236}">
                    <a16:creationId xmlns:a16="http://schemas.microsoft.com/office/drawing/2014/main" id="{913C0988-AA6C-4E89-8135-166E0691C389}"/>
                  </a:ext>
                </a:extLst>
              </p:cNvPr>
              <p:cNvSpPr txBox="1">
                <a:spLocks/>
              </p:cNvSpPr>
              <p:nvPr/>
            </p:nvSpPr>
            <p:spPr>
              <a:xfrm>
                <a:off x="1462536" y="2853795"/>
                <a:ext cx="7872230" cy="52245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CO" sz="2200" dirty="0"/>
                  <a:t>Para la desigualdad </a:t>
                </a:r>
                <a14:m>
                  <m:oMath xmlns:m="http://schemas.openxmlformats.org/officeDocument/2006/math">
                    <m:r>
                      <a:rPr lang="es-CO" sz="2200" b="0" i="0" dirty="0" smtClean="0">
                        <a:latin typeface="Cambria Math" panose="02040503050406030204" pitchFamily="18" charset="0"/>
                      </a:rPr>
                      <m:t>  </m:t>
                    </m:r>
                    <m:r>
                      <a:rPr lang="es-CO" sz="2200" b="0" i="1" dirty="0" smtClean="0">
                        <a:latin typeface="Cambria Math" panose="02040503050406030204" pitchFamily="18" charset="0"/>
                      </a:rPr>
                      <m:t>8&gt;4</m:t>
                    </m:r>
                  </m:oMath>
                </a14:m>
                <a:r>
                  <a:rPr lang="es-CO" sz="2200" dirty="0"/>
                  <a:t>  se tiene: </a:t>
                </a:r>
                <a14:m>
                  <m:oMath xmlns:m="http://schemas.openxmlformats.org/officeDocument/2006/math">
                    <m:r>
                      <a:rPr lang="es-CO" sz="2200" b="0" i="0" dirty="0" smtClean="0">
                        <a:latin typeface="Cambria Math" panose="02040503050406030204" pitchFamily="18" charset="0"/>
                      </a:rPr>
                      <m:t>  −</m:t>
                    </m:r>
                    <m:r>
                      <a:rPr lang="es-CO" sz="2200" b="0" i="1" dirty="0" smtClean="0">
                        <a:latin typeface="Cambria Math" panose="02040503050406030204" pitchFamily="18" charset="0"/>
                      </a:rPr>
                      <m:t>8&lt;−4</m:t>
                    </m:r>
                    <m:r>
                      <a:rPr lang="es-CO" sz="2200" dirty="0">
                        <a:latin typeface="Cambria Math" panose="02040503050406030204" pitchFamily="18" charset="0"/>
                      </a:rPr>
                      <m:t> </m:t>
                    </m:r>
                  </m:oMath>
                </a14:m>
                <a:endParaRPr lang="es-CO" sz="2200" dirty="0"/>
              </a:p>
            </p:txBody>
          </p:sp>
        </mc:Choice>
        <mc:Fallback xmlns="">
          <p:sp>
            <p:nvSpPr>
              <p:cNvPr id="11" name="Marcador de contenido 2">
                <a:extLst>
                  <a:ext uri="{FF2B5EF4-FFF2-40B4-BE49-F238E27FC236}">
                    <a16:creationId xmlns:a16="http://schemas.microsoft.com/office/drawing/2014/main" id="{913C0988-AA6C-4E89-8135-166E0691C389}"/>
                  </a:ext>
                </a:extLst>
              </p:cNvPr>
              <p:cNvSpPr txBox="1">
                <a:spLocks noRot="1" noChangeAspect="1" noMove="1" noResize="1" noEditPoints="1" noAdjustHandles="1" noChangeArrowheads="1" noChangeShapeType="1" noTextEdit="1"/>
              </p:cNvSpPr>
              <p:nvPr/>
            </p:nvSpPr>
            <p:spPr>
              <a:xfrm>
                <a:off x="1462536" y="2853795"/>
                <a:ext cx="7872230" cy="522454"/>
              </a:xfrm>
              <a:prstGeom prst="rect">
                <a:avLst/>
              </a:prstGeom>
              <a:blipFill>
                <a:blip r:embed="rId15"/>
                <a:stretch>
                  <a:fillRect l="-1007" t="-1395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7" name="Marcador de contenido 2">
                <a:extLst>
                  <a:ext uri="{FF2B5EF4-FFF2-40B4-BE49-F238E27FC236}">
                    <a16:creationId xmlns:a16="http://schemas.microsoft.com/office/drawing/2014/main" id="{45CCEB26-EABE-482D-9659-1580BAC93CFD}"/>
                  </a:ext>
                </a:extLst>
              </p:cNvPr>
              <p:cNvSpPr txBox="1">
                <a:spLocks/>
              </p:cNvSpPr>
              <p:nvPr/>
            </p:nvSpPr>
            <p:spPr>
              <a:xfrm>
                <a:off x="340113" y="3399244"/>
                <a:ext cx="11103339" cy="174785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s-CO" sz="2200" dirty="0">
                    <a:solidFill>
                      <a:srgbClr val="00B050"/>
                    </a:solidFill>
                  </a:rPr>
                  <a:t>8) Propiedad del recíproco del mismo signo: </a:t>
                </a:r>
                <a:r>
                  <a:rPr lang="es-CO" sz="2200" dirty="0"/>
                  <a:t>Para números reales arbitrarios </a:t>
                </a:r>
                <a14:m>
                  <m:oMath xmlns:m="http://schemas.openxmlformats.org/officeDocument/2006/math">
                    <m:r>
                      <a:rPr lang="es-CO" sz="2200" i="1" dirty="0" smtClean="0">
                        <a:latin typeface="Cambria Math" panose="02040503050406030204" pitchFamily="18" charset="0"/>
                      </a:rPr>
                      <m:t>𝑎</m:t>
                    </m:r>
                  </m:oMath>
                </a14:m>
                <a:r>
                  <a:rPr lang="es-CO" sz="2200" dirty="0"/>
                  <a:t> y </a:t>
                </a:r>
                <a14:m>
                  <m:oMath xmlns:m="http://schemas.openxmlformats.org/officeDocument/2006/math">
                    <m:r>
                      <a:rPr lang="es-CO" sz="2200" i="1" dirty="0" smtClean="0">
                        <a:latin typeface="Cambria Math" panose="02040503050406030204" pitchFamily="18" charset="0"/>
                      </a:rPr>
                      <m:t>𝑏</m:t>
                    </m:r>
                    <m:r>
                      <a:rPr lang="es-CO" sz="2200" b="0" i="1" dirty="0" smtClean="0">
                        <a:latin typeface="Cambria Math" panose="02040503050406030204" pitchFamily="18" charset="0"/>
                      </a:rPr>
                      <m:t> </m:t>
                    </m:r>
                    <m:r>
                      <m:rPr>
                        <m:sty m:val="p"/>
                      </m:rPr>
                      <a:rPr lang="es-CO" sz="2200" b="0" i="0" dirty="0" smtClean="0">
                        <a:latin typeface="Cambria Math" panose="02040503050406030204" pitchFamily="18" charset="0"/>
                      </a:rPr>
                      <m:t>d</m:t>
                    </m:r>
                  </m:oMath>
                </a14:m>
                <a:r>
                  <a:rPr lang="es-CO" sz="2200" dirty="0"/>
                  <a:t>istintos de cero, ambos positivos o negativos a la vez:</a:t>
                </a:r>
              </a:p>
              <a:p>
                <a:r>
                  <a:rPr lang="es-CO" sz="2200" dirty="0"/>
                  <a:t>Si	 </a:t>
                </a:r>
                <a14:m>
                  <m:oMath xmlns:m="http://schemas.openxmlformats.org/officeDocument/2006/math">
                    <m:r>
                      <a:rPr lang="es-CO" sz="2200" i="1" dirty="0">
                        <a:latin typeface="Cambria Math" panose="02040503050406030204" pitchFamily="18" charset="0"/>
                      </a:rPr>
                      <m:t>𝑎</m:t>
                    </m:r>
                    <m:r>
                      <a:rPr lang="es-CO" sz="2200" i="1" dirty="0">
                        <a:latin typeface="Cambria Math" panose="02040503050406030204" pitchFamily="18" charset="0"/>
                      </a:rPr>
                      <m:t>&lt; </m:t>
                    </m:r>
                    <m:r>
                      <a:rPr lang="es-CO" sz="2200" i="1" dirty="0">
                        <a:latin typeface="Cambria Math" panose="02040503050406030204" pitchFamily="18" charset="0"/>
                      </a:rPr>
                      <m:t>𝑏</m:t>
                    </m:r>
                    <m:r>
                      <a:rPr lang="es-CO" sz="2200" i="1" dirty="0">
                        <a:latin typeface="Cambria Math" panose="02040503050406030204" pitchFamily="18" charset="0"/>
                      </a:rPr>
                      <m:t> </m:t>
                    </m:r>
                  </m:oMath>
                </a14:m>
                <a:r>
                  <a:rPr lang="es-CO" sz="2200" dirty="0"/>
                  <a:t>      entonces     </a:t>
                </a:r>
                <a14:m>
                  <m:oMath xmlns:m="http://schemas.openxmlformats.org/officeDocument/2006/math">
                    <m:f>
                      <m:fPr>
                        <m:ctrlPr>
                          <a:rPr lang="es-CO" sz="2200" b="0" i="1" dirty="0" smtClean="0">
                            <a:solidFill>
                              <a:srgbClr val="FF0000"/>
                            </a:solidFill>
                            <a:latin typeface="Cambria Math" panose="02040503050406030204" pitchFamily="18" charset="0"/>
                          </a:rPr>
                        </m:ctrlPr>
                      </m:fPr>
                      <m:num>
                        <m:r>
                          <a:rPr lang="es-CO" sz="2200" dirty="0">
                            <a:solidFill>
                              <a:srgbClr val="FF0000"/>
                            </a:solidFill>
                            <a:latin typeface="Cambria Math" panose="02040503050406030204" pitchFamily="18" charset="0"/>
                          </a:rPr>
                          <m:t>1</m:t>
                        </m:r>
                      </m:num>
                      <m:den>
                        <m:r>
                          <a:rPr lang="es-CO" sz="2200" i="1" dirty="0">
                            <a:latin typeface="Cambria Math" panose="02040503050406030204" pitchFamily="18" charset="0"/>
                          </a:rPr>
                          <m:t>𝑎</m:t>
                        </m:r>
                      </m:den>
                    </m:f>
                    <m:r>
                      <a:rPr lang="es-CO" sz="2200" i="1" dirty="0" smtClean="0">
                        <a:solidFill>
                          <a:srgbClr val="FF0000"/>
                        </a:solidFill>
                        <a:latin typeface="Cambria Math" panose="02040503050406030204" pitchFamily="18" charset="0"/>
                      </a:rPr>
                      <m:t>&gt;</m:t>
                    </m:r>
                    <m:f>
                      <m:fPr>
                        <m:ctrlPr>
                          <a:rPr lang="es-CO" sz="2200" i="1" dirty="0">
                            <a:solidFill>
                              <a:srgbClr val="FF0000"/>
                            </a:solidFill>
                            <a:latin typeface="Cambria Math" panose="02040503050406030204" pitchFamily="18" charset="0"/>
                          </a:rPr>
                        </m:ctrlPr>
                      </m:fPr>
                      <m:num>
                        <m:r>
                          <a:rPr lang="es-CO" sz="2200" dirty="0">
                            <a:solidFill>
                              <a:srgbClr val="FF0000"/>
                            </a:solidFill>
                            <a:latin typeface="Cambria Math" panose="02040503050406030204" pitchFamily="18" charset="0"/>
                          </a:rPr>
                          <m:t>1</m:t>
                        </m:r>
                      </m:num>
                      <m:den>
                        <m:r>
                          <a:rPr lang="es-CO" sz="2200" b="0" i="1" dirty="0" smtClean="0">
                            <a:solidFill>
                              <a:schemeClr val="tx1"/>
                            </a:solidFill>
                            <a:latin typeface="Cambria Math" panose="02040503050406030204" pitchFamily="18" charset="0"/>
                          </a:rPr>
                          <m:t>𝑏</m:t>
                        </m:r>
                      </m:den>
                    </m:f>
                  </m:oMath>
                </a14:m>
                <a:endParaRPr lang="es-CO" sz="2200" dirty="0"/>
              </a:p>
              <a:p>
                <a:r>
                  <a:rPr lang="es-CO" sz="2200" dirty="0"/>
                  <a:t>Si	 </a:t>
                </a:r>
                <a14:m>
                  <m:oMath xmlns:m="http://schemas.openxmlformats.org/officeDocument/2006/math">
                    <m:r>
                      <a:rPr lang="es-CO" sz="2200" i="1" dirty="0">
                        <a:latin typeface="Cambria Math" panose="02040503050406030204" pitchFamily="18" charset="0"/>
                      </a:rPr>
                      <m:t>𝑎</m:t>
                    </m:r>
                    <m:r>
                      <a:rPr lang="es-CO" sz="2200" i="1" dirty="0" smtClean="0">
                        <a:latin typeface="Cambria Math" panose="02040503050406030204" pitchFamily="18" charset="0"/>
                      </a:rPr>
                      <m:t>&gt;</m:t>
                    </m:r>
                    <m:r>
                      <a:rPr lang="es-CO" sz="2200" i="1" dirty="0">
                        <a:latin typeface="Cambria Math" panose="02040503050406030204" pitchFamily="18" charset="0"/>
                      </a:rPr>
                      <m:t> </m:t>
                    </m:r>
                    <m:r>
                      <a:rPr lang="es-CO" sz="2200" i="1" dirty="0">
                        <a:latin typeface="Cambria Math" panose="02040503050406030204" pitchFamily="18" charset="0"/>
                      </a:rPr>
                      <m:t>𝑏</m:t>
                    </m:r>
                    <m:r>
                      <a:rPr lang="es-CO" sz="2200" i="1" dirty="0">
                        <a:latin typeface="Cambria Math" panose="02040503050406030204" pitchFamily="18" charset="0"/>
                      </a:rPr>
                      <m:t> </m:t>
                    </m:r>
                  </m:oMath>
                </a14:m>
                <a:r>
                  <a:rPr lang="es-CO" sz="2200" dirty="0"/>
                  <a:t>      entonces     </a:t>
                </a:r>
                <a14:m>
                  <m:oMath xmlns:m="http://schemas.openxmlformats.org/officeDocument/2006/math">
                    <m:f>
                      <m:fPr>
                        <m:ctrlPr>
                          <a:rPr lang="es-CO" sz="2200" b="0" i="1" dirty="0" smtClean="0">
                            <a:solidFill>
                              <a:srgbClr val="FF0000"/>
                            </a:solidFill>
                            <a:latin typeface="Cambria Math" panose="02040503050406030204" pitchFamily="18" charset="0"/>
                          </a:rPr>
                        </m:ctrlPr>
                      </m:fPr>
                      <m:num>
                        <m:r>
                          <a:rPr lang="es-CO" sz="2200" dirty="0" smtClean="0">
                            <a:solidFill>
                              <a:srgbClr val="FF0000"/>
                            </a:solidFill>
                            <a:latin typeface="Cambria Math" panose="02040503050406030204" pitchFamily="18" charset="0"/>
                          </a:rPr>
                          <m:t>1</m:t>
                        </m:r>
                      </m:num>
                      <m:den>
                        <m:r>
                          <a:rPr lang="es-CO" sz="2200" b="0" i="1" dirty="0" smtClean="0">
                            <a:latin typeface="Cambria Math" panose="02040503050406030204" pitchFamily="18" charset="0"/>
                          </a:rPr>
                          <m:t>𝑎</m:t>
                        </m:r>
                      </m:den>
                    </m:f>
                    <m:r>
                      <a:rPr lang="es-CO" sz="2200" i="1" dirty="0" smtClean="0">
                        <a:solidFill>
                          <a:srgbClr val="FF0000"/>
                        </a:solidFill>
                        <a:latin typeface="Cambria Math" panose="02040503050406030204" pitchFamily="18" charset="0"/>
                      </a:rPr>
                      <m:t>&lt;</m:t>
                    </m:r>
                    <m:f>
                      <m:fPr>
                        <m:ctrlPr>
                          <a:rPr lang="es-CO" sz="2200" i="1" dirty="0">
                            <a:solidFill>
                              <a:srgbClr val="FF0000"/>
                            </a:solidFill>
                            <a:latin typeface="Cambria Math" panose="02040503050406030204" pitchFamily="18" charset="0"/>
                          </a:rPr>
                        </m:ctrlPr>
                      </m:fPr>
                      <m:num>
                        <m:r>
                          <a:rPr lang="es-CO" sz="2200" dirty="0">
                            <a:solidFill>
                              <a:srgbClr val="FF0000"/>
                            </a:solidFill>
                            <a:latin typeface="Cambria Math" panose="02040503050406030204" pitchFamily="18" charset="0"/>
                          </a:rPr>
                          <m:t>1</m:t>
                        </m:r>
                      </m:num>
                      <m:den>
                        <m:r>
                          <a:rPr lang="es-CO" sz="2200" i="1" dirty="0">
                            <a:latin typeface="Cambria Math" panose="02040503050406030204" pitchFamily="18" charset="0"/>
                          </a:rPr>
                          <m:t>𝑏</m:t>
                        </m:r>
                      </m:den>
                    </m:f>
                  </m:oMath>
                </a14:m>
                <a:endParaRPr lang="es-CO" sz="2200" dirty="0"/>
              </a:p>
            </p:txBody>
          </p:sp>
        </mc:Choice>
        <mc:Fallback xmlns="">
          <p:sp>
            <p:nvSpPr>
              <p:cNvPr id="17" name="Marcador de contenido 2">
                <a:extLst>
                  <a:ext uri="{FF2B5EF4-FFF2-40B4-BE49-F238E27FC236}">
                    <a16:creationId xmlns:a16="http://schemas.microsoft.com/office/drawing/2014/main" id="{45CCEB26-EABE-482D-9659-1580BAC93CFD}"/>
                  </a:ext>
                </a:extLst>
              </p:cNvPr>
              <p:cNvSpPr txBox="1">
                <a:spLocks noRot="1" noChangeAspect="1" noMove="1" noResize="1" noEditPoints="1" noAdjustHandles="1" noChangeArrowheads="1" noChangeShapeType="1" noTextEdit="1"/>
              </p:cNvSpPr>
              <p:nvPr/>
            </p:nvSpPr>
            <p:spPr>
              <a:xfrm>
                <a:off x="340113" y="3399244"/>
                <a:ext cx="11103339" cy="1747855"/>
              </a:xfrm>
              <a:prstGeom prst="rect">
                <a:avLst/>
              </a:prstGeom>
              <a:blipFill>
                <a:blip r:embed="rId16"/>
                <a:stretch>
                  <a:fillRect l="-714" t="-4196" r="-714" b="-7343"/>
                </a:stretch>
              </a:blipFill>
            </p:spPr>
            <p:txBody>
              <a:bodyPr/>
              <a:lstStyle/>
              <a:p>
                <a:r>
                  <a:rPr lang="es-ES">
                    <a:noFill/>
                  </a:rPr>
                  <a:t> </a:t>
                </a:r>
              </a:p>
            </p:txBody>
          </p:sp>
        </mc:Fallback>
      </mc:AlternateContent>
      <p:sp>
        <p:nvSpPr>
          <p:cNvPr id="18" name="Rectángulo 17">
            <a:extLst>
              <a:ext uri="{FF2B5EF4-FFF2-40B4-BE49-F238E27FC236}">
                <a16:creationId xmlns:a16="http://schemas.microsoft.com/office/drawing/2014/main" id="{6146B5AF-CAF4-4227-A2E5-BDD557A1B6C1}"/>
              </a:ext>
            </a:extLst>
          </p:cNvPr>
          <p:cNvSpPr/>
          <p:nvPr/>
        </p:nvSpPr>
        <p:spPr>
          <a:xfrm>
            <a:off x="340113" y="5360823"/>
            <a:ext cx="1122423" cy="400110"/>
          </a:xfrm>
          <a:prstGeom prst="rect">
            <a:avLst/>
          </a:prstGeom>
        </p:spPr>
        <p:txBody>
          <a:bodyPr wrap="none">
            <a:spAutoFit/>
          </a:bodyPr>
          <a:lstStyle/>
          <a:p>
            <a:r>
              <a:rPr lang="es-CO" sz="2000" b="1" dirty="0">
                <a:solidFill>
                  <a:srgbClr val="00B050"/>
                </a:solidFill>
              </a:rPr>
              <a:t>Ejemplo:</a:t>
            </a:r>
            <a:endParaRPr lang="es-ES" sz="2000" dirty="0"/>
          </a:p>
        </p:txBody>
      </p:sp>
      <mc:AlternateContent xmlns:mc="http://schemas.openxmlformats.org/markup-compatibility/2006" xmlns:a14="http://schemas.microsoft.com/office/drawing/2010/main">
        <mc:Choice Requires="a14">
          <p:sp>
            <p:nvSpPr>
              <p:cNvPr id="19" name="Marcador de contenido 2">
                <a:extLst>
                  <a:ext uri="{FF2B5EF4-FFF2-40B4-BE49-F238E27FC236}">
                    <a16:creationId xmlns:a16="http://schemas.microsoft.com/office/drawing/2014/main" id="{300F0D1A-D2D2-4CD1-8655-F230E679694B}"/>
                  </a:ext>
                </a:extLst>
              </p:cNvPr>
              <p:cNvSpPr txBox="1">
                <a:spLocks/>
              </p:cNvSpPr>
              <p:nvPr/>
            </p:nvSpPr>
            <p:spPr>
              <a:xfrm>
                <a:off x="1591901" y="5499706"/>
                <a:ext cx="7872230" cy="522454"/>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CO" sz="2200" dirty="0"/>
                  <a:t>Para la desigualdad </a:t>
                </a:r>
                <a14:m>
                  <m:oMath xmlns:m="http://schemas.openxmlformats.org/officeDocument/2006/math">
                    <m:r>
                      <a:rPr lang="es-CO" sz="2200" b="0" i="0" dirty="0" smtClean="0">
                        <a:latin typeface="Cambria Math" panose="02040503050406030204" pitchFamily="18" charset="0"/>
                      </a:rPr>
                      <m:t>  </m:t>
                    </m:r>
                    <m:r>
                      <a:rPr lang="es-CO" sz="2200" b="0" i="1" dirty="0" smtClean="0">
                        <a:latin typeface="Cambria Math" panose="02040503050406030204" pitchFamily="18" charset="0"/>
                      </a:rPr>
                      <m:t>2</m:t>
                    </m:r>
                    <m:r>
                      <a:rPr lang="es-CO" sz="2200" i="1" dirty="0" smtClean="0">
                        <a:latin typeface="Cambria Math" panose="02040503050406030204" pitchFamily="18" charset="0"/>
                      </a:rPr>
                      <m:t> &lt;</m:t>
                    </m:r>
                    <m:r>
                      <a:rPr lang="es-CO" sz="2200" b="0" i="1" dirty="0" smtClean="0">
                        <a:latin typeface="Cambria Math" panose="02040503050406030204" pitchFamily="18" charset="0"/>
                      </a:rPr>
                      <m:t>3</m:t>
                    </m:r>
                    <m:r>
                      <a:rPr lang="es-CO" sz="2200" b="0" i="0" dirty="0" smtClean="0">
                        <a:latin typeface="Cambria Math" panose="02040503050406030204" pitchFamily="18" charset="0"/>
                      </a:rPr>
                      <m:t> </m:t>
                    </m:r>
                  </m:oMath>
                </a14:m>
                <a:r>
                  <a:rPr lang="es-CO" sz="2200" dirty="0"/>
                  <a:t>  se tiene: </a:t>
                </a:r>
                <a14:m>
                  <m:oMath xmlns:m="http://schemas.openxmlformats.org/officeDocument/2006/math">
                    <m:r>
                      <a:rPr lang="es-CO" sz="2200" b="0" i="0" dirty="0" smtClean="0">
                        <a:latin typeface="Cambria Math" panose="02040503050406030204" pitchFamily="18" charset="0"/>
                      </a:rPr>
                      <m:t> </m:t>
                    </m:r>
                    <m:f>
                      <m:fPr>
                        <m:ctrlPr>
                          <a:rPr lang="es-CO" sz="2200" b="0" i="1" dirty="0" smtClean="0">
                            <a:latin typeface="Cambria Math" panose="02040503050406030204" pitchFamily="18" charset="0"/>
                          </a:rPr>
                        </m:ctrlPr>
                      </m:fPr>
                      <m:num>
                        <m:r>
                          <a:rPr lang="es-CO" sz="2200" b="0" i="1" dirty="0" smtClean="0">
                            <a:latin typeface="Cambria Math" panose="02040503050406030204" pitchFamily="18" charset="0"/>
                          </a:rPr>
                          <m:t>1</m:t>
                        </m:r>
                      </m:num>
                      <m:den>
                        <m:r>
                          <a:rPr lang="es-CO" sz="2200" i="1" dirty="0">
                            <a:latin typeface="Cambria Math" panose="02040503050406030204" pitchFamily="18" charset="0"/>
                          </a:rPr>
                          <m:t>2</m:t>
                        </m:r>
                      </m:den>
                    </m:f>
                    <m:r>
                      <a:rPr lang="es-CO" sz="2200" b="0" i="1" dirty="0" smtClean="0">
                        <a:latin typeface="Cambria Math" panose="02040503050406030204" pitchFamily="18" charset="0"/>
                      </a:rPr>
                      <m:t>&gt;</m:t>
                    </m:r>
                    <m:f>
                      <m:fPr>
                        <m:ctrlPr>
                          <a:rPr lang="es-CO" sz="2200" i="1" dirty="0">
                            <a:latin typeface="Cambria Math" panose="02040503050406030204" pitchFamily="18" charset="0"/>
                          </a:rPr>
                        </m:ctrlPr>
                      </m:fPr>
                      <m:num>
                        <m:r>
                          <a:rPr lang="es-CO" sz="2200" i="1" dirty="0">
                            <a:latin typeface="Cambria Math" panose="02040503050406030204" pitchFamily="18" charset="0"/>
                          </a:rPr>
                          <m:t>1</m:t>
                        </m:r>
                      </m:num>
                      <m:den>
                        <m:r>
                          <a:rPr lang="es-CO" sz="2200" b="0" i="1" dirty="0" smtClean="0">
                            <a:latin typeface="Cambria Math" panose="02040503050406030204" pitchFamily="18" charset="0"/>
                          </a:rPr>
                          <m:t>3</m:t>
                        </m:r>
                      </m:den>
                    </m:f>
                  </m:oMath>
                </a14:m>
                <a:endParaRPr lang="es-CO" sz="2200" dirty="0"/>
              </a:p>
            </p:txBody>
          </p:sp>
        </mc:Choice>
        <mc:Fallback xmlns="">
          <p:sp>
            <p:nvSpPr>
              <p:cNvPr id="19" name="Marcador de contenido 2">
                <a:extLst>
                  <a:ext uri="{FF2B5EF4-FFF2-40B4-BE49-F238E27FC236}">
                    <a16:creationId xmlns:a16="http://schemas.microsoft.com/office/drawing/2014/main" id="{300F0D1A-D2D2-4CD1-8655-F230E679694B}"/>
                  </a:ext>
                </a:extLst>
              </p:cNvPr>
              <p:cNvSpPr txBox="1">
                <a:spLocks noRot="1" noChangeAspect="1" noMove="1" noResize="1" noEditPoints="1" noAdjustHandles="1" noChangeArrowheads="1" noChangeShapeType="1" noTextEdit="1"/>
              </p:cNvSpPr>
              <p:nvPr/>
            </p:nvSpPr>
            <p:spPr>
              <a:xfrm>
                <a:off x="1591901" y="5499706"/>
                <a:ext cx="7872230" cy="522454"/>
              </a:xfrm>
              <a:prstGeom prst="rect">
                <a:avLst/>
              </a:prstGeom>
              <a:blipFill>
                <a:blip r:embed="rId17"/>
                <a:stretch>
                  <a:fillRect l="-1006" t="-8140" b="-5814"/>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0" name="Marcador de contenido 2">
                <a:extLst>
                  <a:ext uri="{FF2B5EF4-FFF2-40B4-BE49-F238E27FC236}">
                    <a16:creationId xmlns:a16="http://schemas.microsoft.com/office/drawing/2014/main" id="{E7D8A463-187F-45F9-96B5-758F15B13B42}"/>
                  </a:ext>
                </a:extLst>
              </p:cNvPr>
              <p:cNvSpPr txBox="1">
                <a:spLocks/>
              </p:cNvSpPr>
              <p:nvPr/>
            </p:nvSpPr>
            <p:spPr>
              <a:xfrm>
                <a:off x="1591901" y="6113540"/>
                <a:ext cx="7872230" cy="522454"/>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CO" sz="2200" dirty="0"/>
                  <a:t>Para la desigualdad </a:t>
                </a:r>
                <a14:m>
                  <m:oMath xmlns:m="http://schemas.openxmlformats.org/officeDocument/2006/math">
                    <m:r>
                      <a:rPr lang="es-CO" sz="2200" b="0" i="0" dirty="0" smtClean="0">
                        <a:latin typeface="Cambria Math" panose="02040503050406030204" pitchFamily="18" charset="0"/>
                      </a:rPr>
                      <m:t>  </m:t>
                    </m:r>
                    <m:r>
                      <a:rPr lang="es-CO" sz="2200" b="0" i="1" dirty="0" smtClean="0">
                        <a:latin typeface="Cambria Math" panose="02040503050406030204" pitchFamily="18" charset="0"/>
                      </a:rPr>
                      <m:t>8&gt;</m:t>
                    </m:r>
                    <m:r>
                      <a:rPr lang="es-CO" sz="2200" b="0" i="0" dirty="0" smtClean="0">
                        <a:latin typeface="Cambria Math" panose="02040503050406030204" pitchFamily="18" charset="0"/>
                      </a:rPr>
                      <m:t>2 </m:t>
                    </m:r>
                  </m:oMath>
                </a14:m>
                <a:r>
                  <a:rPr lang="es-CO" sz="2200" dirty="0"/>
                  <a:t>  se tiene: </a:t>
                </a:r>
                <a14:m>
                  <m:oMath xmlns:m="http://schemas.openxmlformats.org/officeDocument/2006/math">
                    <m:r>
                      <a:rPr lang="es-CO" sz="2200" b="0" i="0" dirty="0" smtClean="0">
                        <a:latin typeface="Cambria Math" panose="02040503050406030204" pitchFamily="18" charset="0"/>
                      </a:rPr>
                      <m:t> </m:t>
                    </m:r>
                    <m:f>
                      <m:fPr>
                        <m:ctrlPr>
                          <a:rPr lang="es-CO" sz="2200" b="0" i="1" dirty="0" smtClean="0">
                            <a:latin typeface="Cambria Math" panose="02040503050406030204" pitchFamily="18" charset="0"/>
                          </a:rPr>
                        </m:ctrlPr>
                      </m:fPr>
                      <m:num>
                        <m:r>
                          <a:rPr lang="es-CO" sz="2200" b="0" i="1" dirty="0" smtClean="0">
                            <a:latin typeface="Cambria Math" panose="02040503050406030204" pitchFamily="18" charset="0"/>
                          </a:rPr>
                          <m:t>1</m:t>
                        </m:r>
                      </m:num>
                      <m:den>
                        <m:r>
                          <a:rPr lang="es-CO" sz="2200" b="0" i="1" dirty="0" smtClean="0">
                            <a:latin typeface="Cambria Math" panose="02040503050406030204" pitchFamily="18" charset="0"/>
                          </a:rPr>
                          <m:t>8</m:t>
                        </m:r>
                      </m:den>
                    </m:f>
                    <m:r>
                      <a:rPr lang="es-CO" sz="2200" b="0" i="1" dirty="0" smtClean="0">
                        <a:latin typeface="Cambria Math" panose="02040503050406030204" pitchFamily="18" charset="0"/>
                      </a:rPr>
                      <m:t>&lt;</m:t>
                    </m:r>
                    <m:f>
                      <m:fPr>
                        <m:ctrlPr>
                          <a:rPr lang="es-CO" sz="2200" i="1" dirty="0">
                            <a:latin typeface="Cambria Math" panose="02040503050406030204" pitchFamily="18" charset="0"/>
                          </a:rPr>
                        </m:ctrlPr>
                      </m:fPr>
                      <m:num>
                        <m:r>
                          <a:rPr lang="es-CO" sz="2200" i="1" dirty="0">
                            <a:latin typeface="Cambria Math" panose="02040503050406030204" pitchFamily="18" charset="0"/>
                          </a:rPr>
                          <m:t>1</m:t>
                        </m:r>
                      </m:num>
                      <m:den>
                        <m:r>
                          <a:rPr lang="es-CO" sz="2200" i="1" dirty="0">
                            <a:latin typeface="Cambria Math" panose="02040503050406030204" pitchFamily="18" charset="0"/>
                          </a:rPr>
                          <m:t>2</m:t>
                        </m:r>
                      </m:den>
                    </m:f>
                  </m:oMath>
                </a14:m>
                <a:endParaRPr lang="es-CO" sz="2200" dirty="0"/>
              </a:p>
            </p:txBody>
          </p:sp>
        </mc:Choice>
        <mc:Fallback xmlns="">
          <p:sp>
            <p:nvSpPr>
              <p:cNvPr id="20" name="Marcador de contenido 2">
                <a:extLst>
                  <a:ext uri="{FF2B5EF4-FFF2-40B4-BE49-F238E27FC236}">
                    <a16:creationId xmlns:a16="http://schemas.microsoft.com/office/drawing/2014/main" id="{E7D8A463-187F-45F9-96B5-758F15B13B42}"/>
                  </a:ext>
                </a:extLst>
              </p:cNvPr>
              <p:cNvSpPr txBox="1">
                <a:spLocks noRot="1" noChangeAspect="1" noMove="1" noResize="1" noEditPoints="1" noAdjustHandles="1" noChangeArrowheads="1" noChangeShapeType="1" noTextEdit="1"/>
              </p:cNvSpPr>
              <p:nvPr/>
            </p:nvSpPr>
            <p:spPr>
              <a:xfrm>
                <a:off x="1591901" y="6113540"/>
                <a:ext cx="7872230" cy="522454"/>
              </a:xfrm>
              <a:prstGeom prst="rect">
                <a:avLst/>
              </a:prstGeom>
              <a:blipFill>
                <a:blip r:embed="rId18"/>
                <a:stretch>
                  <a:fillRect l="-1006" t="-8140" b="-4651"/>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1" name="Marcador de contenido 2">
                <a:extLst>
                  <a:ext uri="{FF2B5EF4-FFF2-40B4-BE49-F238E27FC236}">
                    <a16:creationId xmlns:a16="http://schemas.microsoft.com/office/drawing/2014/main" id="{56C6B93D-EDFD-41E1-B0FB-CD91E9A47A75}"/>
                  </a:ext>
                </a:extLst>
              </p:cNvPr>
              <p:cNvSpPr txBox="1">
                <a:spLocks/>
              </p:cNvSpPr>
              <p:nvPr/>
            </p:nvSpPr>
            <p:spPr>
              <a:xfrm>
                <a:off x="1462536" y="2378844"/>
                <a:ext cx="7872230" cy="52245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CO" sz="2200" dirty="0"/>
                  <a:t>Para la desigualdad </a:t>
                </a:r>
                <a14:m>
                  <m:oMath xmlns:m="http://schemas.openxmlformats.org/officeDocument/2006/math">
                    <m:r>
                      <a:rPr lang="es-CO" sz="2200" b="0" i="0" dirty="0" smtClean="0">
                        <a:latin typeface="Cambria Math" panose="02040503050406030204" pitchFamily="18" charset="0"/>
                      </a:rPr>
                      <m:t>  </m:t>
                    </m:r>
                    <m:r>
                      <a:rPr lang="es-CO" sz="2200" b="0" i="1" dirty="0" smtClean="0">
                        <a:latin typeface="Cambria Math" panose="02040503050406030204" pitchFamily="18" charset="0"/>
                      </a:rPr>
                      <m:t>5</m:t>
                    </m:r>
                    <m:r>
                      <a:rPr lang="es-CO" sz="2200" i="1" dirty="0" smtClean="0">
                        <a:latin typeface="Cambria Math" panose="02040503050406030204" pitchFamily="18" charset="0"/>
                      </a:rPr>
                      <m:t> &lt;</m:t>
                    </m:r>
                    <m:r>
                      <a:rPr lang="es-CO" sz="2200" b="0" i="1" dirty="0" smtClean="0">
                        <a:latin typeface="Cambria Math" panose="02040503050406030204" pitchFamily="18" charset="0"/>
                      </a:rPr>
                      <m:t>9</m:t>
                    </m:r>
                    <m:r>
                      <a:rPr lang="es-CO" sz="2200" b="0" i="0" dirty="0" smtClean="0">
                        <a:latin typeface="Cambria Math" panose="02040503050406030204" pitchFamily="18" charset="0"/>
                      </a:rPr>
                      <m:t> </m:t>
                    </m:r>
                  </m:oMath>
                </a14:m>
                <a:r>
                  <a:rPr lang="es-CO" sz="2200" dirty="0"/>
                  <a:t>  se tiene: </a:t>
                </a:r>
                <a14:m>
                  <m:oMath xmlns:m="http://schemas.openxmlformats.org/officeDocument/2006/math">
                    <m:r>
                      <a:rPr lang="es-CO" sz="2200" b="0" i="0" dirty="0" smtClean="0">
                        <a:latin typeface="Cambria Math" panose="02040503050406030204" pitchFamily="18" charset="0"/>
                      </a:rPr>
                      <m:t>  −</m:t>
                    </m:r>
                    <m:r>
                      <a:rPr lang="es-CO" sz="2200" b="0" i="1" dirty="0" smtClean="0">
                        <a:latin typeface="Cambria Math" panose="02040503050406030204" pitchFamily="18" charset="0"/>
                      </a:rPr>
                      <m:t>5&gt;−9</m:t>
                    </m:r>
                    <m:r>
                      <a:rPr lang="es-CO" sz="2200" dirty="0">
                        <a:latin typeface="Cambria Math" panose="02040503050406030204" pitchFamily="18" charset="0"/>
                      </a:rPr>
                      <m:t> </m:t>
                    </m:r>
                  </m:oMath>
                </a14:m>
                <a:endParaRPr lang="es-CO" sz="2200" dirty="0"/>
              </a:p>
            </p:txBody>
          </p:sp>
        </mc:Choice>
        <mc:Fallback xmlns="">
          <p:sp>
            <p:nvSpPr>
              <p:cNvPr id="21" name="Marcador de contenido 2">
                <a:extLst>
                  <a:ext uri="{FF2B5EF4-FFF2-40B4-BE49-F238E27FC236}">
                    <a16:creationId xmlns:a16="http://schemas.microsoft.com/office/drawing/2014/main" id="{56C6B93D-EDFD-41E1-B0FB-CD91E9A47A75}"/>
                  </a:ext>
                </a:extLst>
              </p:cNvPr>
              <p:cNvSpPr txBox="1">
                <a:spLocks noRot="1" noChangeAspect="1" noMove="1" noResize="1" noEditPoints="1" noAdjustHandles="1" noChangeArrowheads="1" noChangeShapeType="1" noTextEdit="1"/>
              </p:cNvSpPr>
              <p:nvPr/>
            </p:nvSpPr>
            <p:spPr>
              <a:xfrm>
                <a:off x="1462536" y="2378844"/>
                <a:ext cx="7872230" cy="522454"/>
              </a:xfrm>
              <a:prstGeom prst="rect">
                <a:avLst/>
              </a:prstGeom>
              <a:blipFill>
                <a:blip r:embed="rId19"/>
                <a:stretch>
                  <a:fillRect l="-1007" t="-13953"/>
                </a:stretch>
              </a:blipFill>
            </p:spPr>
            <p:txBody>
              <a:bodyPr/>
              <a:lstStyle/>
              <a:p>
                <a:r>
                  <a:rPr lang="es-ES">
                    <a:noFill/>
                  </a:rPr>
                  <a:t> </a:t>
                </a:r>
              </a:p>
            </p:txBody>
          </p:sp>
        </mc:Fallback>
      </mc:AlternateContent>
    </p:spTree>
    <p:extLst>
      <p:ext uri="{BB962C8B-B14F-4D97-AF65-F5344CB8AC3E}">
        <p14:creationId xmlns:p14="http://schemas.microsoft.com/office/powerpoint/2010/main" val="36652604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78297" y="-151711"/>
            <a:ext cx="12046226" cy="1325563"/>
          </a:xfrm>
        </p:spPr>
        <p:txBody>
          <a:bodyPr>
            <a:normAutofit/>
          </a:bodyPr>
          <a:lstStyle/>
          <a:p>
            <a:r>
              <a:rPr lang="es-CO" sz="3200" b="1" dirty="0">
                <a:solidFill>
                  <a:srgbClr val="0070C0"/>
                </a:solidFill>
              </a:rPr>
              <a:t>Propiedades de las desigualdades</a:t>
            </a:r>
          </a:p>
        </p:txBody>
      </p:sp>
      <mc:AlternateContent xmlns:mc="http://schemas.openxmlformats.org/markup-compatibility/2006" xmlns:a14="http://schemas.microsoft.com/office/drawing/2010/main">
        <mc:Choice Requires="a14">
          <p:sp>
            <p:nvSpPr>
              <p:cNvPr id="17" name="Marcador de contenido 2">
                <a:extLst>
                  <a:ext uri="{FF2B5EF4-FFF2-40B4-BE49-F238E27FC236}">
                    <a16:creationId xmlns:a16="http://schemas.microsoft.com/office/drawing/2014/main" id="{45CCEB26-EABE-482D-9659-1580BAC93CFD}"/>
                  </a:ext>
                </a:extLst>
              </p:cNvPr>
              <p:cNvSpPr txBox="1">
                <a:spLocks/>
              </p:cNvSpPr>
              <p:nvPr/>
            </p:nvSpPr>
            <p:spPr>
              <a:xfrm>
                <a:off x="395880" y="1069086"/>
                <a:ext cx="11103339" cy="222275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s-CO" sz="2200" dirty="0">
                    <a:solidFill>
                      <a:srgbClr val="00B050"/>
                    </a:solidFill>
                  </a:rPr>
                  <a:t>9) Propiedad del recíproco de distinto signo: </a:t>
                </a:r>
                <a:r>
                  <a:rPr lang="es-CO" sz="2200" dirty="0"/>
                  <a:t>Para números reales arbitrarios </a:t>
                </a:r>
                <a14:m>
                  <m:oMath xmlns:m="http://schemas.openxmlformats.org/officeDocument/2006/math">
                    <m:r>
                      <a:rPr lang="es-CO" sz="2200" i="1" dirty="0" smtClean="0">
                        <a:latin typeface="Cambria Math" panose="02040503050406030204" pitchFamily="18" charset="0"/>
                      </a:rPr>
                      <m:t>𝑎</m:t>
                    </m:r>
                  </m:oMath>
                </a14:m>
                <a:r>
                  <a:rPr lang="es-CO" sz="2200" dirty="0"/>
                  <a:t> y </a:t>
                </a:r>
                <a14:m>
                  <m:oMath xmlns:m="http://schemas.openxmlformats.org/officeDocument/2006/math">
                    <m:r>
                      <a:rPr lang="es-CO" sz="2200" i="1" dirty="0" smtClean="0">
                        <a:latin typeface="Cambria Math" panose="02040503050406030204" pitchFamily="18" charset="0"/>
                      </a:rPr>
                      <m:t>𝑏</m:t>
                    </m:r>
                    <m:r>
                      <a:rPr lang="es-CO" sz="2200" b="0" i="0" dirty="0" smtClean="0">
                        <a:latin typeface="Cambria Math" panose="02040503050406030204" pitchFamily="18" charset="0"/>
                      </a:rPr>
                      <m:t> </m:t>
                    </m:r>
                  </m:oMath>
                </a14:m>
                <a:r>
                  <a:rPr lang="es-CO" sz="2200" dirty="0"/>
                  <a:t> de distinto signo:</a:t>
                </a:r>
              </a:p>
              <a:p>
                <a:r>
                  <a:rPr lang="es-CO" sz="2200" dirty="0"/>
                  <a:t>Si	 </a:t>
                </a:r>
                <a14:m>
                  <m:oMath xmlns:m="http://schemas.openxmlformats.org/officeDocument/2006/math">
                    <m:r>
                      <a:rPr lang="es-CO" sz="2200" i="1" dirty="0">
                        <a:latin typeface="Cambria Math" panose="02040503050406030204" pitchFamily="18" charset="0"/>
                      </a:rPr>
                      <m:t>𝑎</m:t>
                    </m:r>
                    <m:r>
                      <a:rPr lang="es-CO" sz="2200" i="1" dirty="0">
                        <a:latin typeface="Cambria Math" panose="02040503050406030204" pitchFamily="18" charset="0"/>
                      </a:rPr>
                      <m:t>&lt; </m:t>
                    </m:r>
                    <m:r>
                      <a:rPr lang="es-CO" sz="2200" i="1" dirty="0">
                        <a:latin typeface="Cambria Math" panose="02040503050406030204" pitchFamily="18" charset="0"/>
                      </a:rPr>
                      <m:t>𝑏</m:t>
                    </m:r>
                    <m:r>
                      <a:rPr lang="es-CO" sz="2200" i="1" dirty="0">
                        <a:latin typeface="Cambria Math" panose="02040503050406030204" pitchFamily="18" charset="0"/>
                      </a:rPr>
                      <m:t> </m:t>
                    </m:r>
                  </m:oMath>
                </a14:m>
                <a:r>
                  <a:rPr lang="es-CO" sz="2200" dirty="0"/>
                  <a:t>      entonces     </a:t>
                </a:r>
                <a14:m>
                  <m:oMath xmlns:m="http://schemas.openxmlformats.org/officeDocument/2006/math">
                    <m:f>
                      <m:fPr>
                        <m:ctrlPr>
                          <a:rPr lang="es-CO" sz="2200" b="0" i="1" dirty="0" smtClean="0">
                            <a:solidFill>
                              <a:srgbClr val="FF0000"/>
                            </a:solidFill>
                            <a:latin typeface="Cambria Math" panose="02040503050406030204" pitchFamily="18" charset="0"/>
                          </a:rPr>
                        </m:ctrlPr>
                      </m:fPr>
                      <m:num>
                        <m:r>
                          <a:rPr lang="es-CO" sz="2200" dirty="0">
                            <a:solidFill>
                              <a:srgbClr val="FF0000"/>
                            </a:solidFill>
                            <a:latin typeface="Cambria Math" panose="02040503050406030204" pitchFamily="18" charset="0"/>
                          </a:rPr>
                          <m:t>1</m:t>
                        </m:r>
                      </m:num>
                      <m:den>
                        <m:r>
                          <a:rPr lang="es-CO" sz="2200" i="1" dirty="0">
                            <a:latin typeface="Cambria Math" panose="02040503050406030204" pitchFamily="18" charset="0"/>
                          </a:rPr>
                          <m:t>𝑎</m:t>
                        </m:r>
                      </m:den>
                    </m:f>
                    <m:r>
                      <a:rPr lang="es-CO" sz="2200" b="0" i="1" dirty="0" smtClean="0">
                        <a:solidFill>
                          <a:schemeClr val="tx1"/>
                        </a:solidFill>
                        <a:latin typeface="Cambria Math" panose="02040503050406030204" pitchFamily="18" charset="0"/>
                      </a:rPr>
                      <m:t>&lt;</m:t>
                    </m:r>
                    <m:f>
                      <m:fPr>
                        <m:ctrlPr>
                          <a:rPr lang="es-CO" sz="2200" i="1" dirty="0">
                            <a:solidFill>
                              <a:srgbClr val="FF0000"/>
                            </a:solidFill>
                            <a:latin typeface="Cambria Math" panose="02040503050406030204" pitchFamily="18" charset="0"/>
                          </a:rPr>
                        </m:ctrlPr>
                      </m:fPr>
                      <m:num>
                        <m:r>
                          <a:rPr lang="es-CO" sz="2200" dirty="0">
                            <a:solidFill>
                              <a:srgbClr val="FF0000"/>
                            </a:solidFill>
                            <a:latin typeface="Cambria Math" panose="02040503050406030204" pitchFamily="18" charset="0"/>
                          </a:rPr>
                          <m:t>1</m:t>
                        </m:r>
                      </m:num>
                      <m:den>
                        <m:r>
                          <a:rPr lang="es-CO" sz="2200" b="0" i="1" dirty="0" smtClean="0">
                            <a:solidFill>
                              <a:schemeClr val="tx1"/>
                            </a:solidFill>
                            <a:latin typeface="Cambria Math" panose="02040503050406030204" pitchFamily="18" charset="0"/>
                          </a:rPr>
                          <m:t>𝑏</m:t>
                        </m:r>
                      </m:den>
                    </m:f>
                  </m:oMath>
                </a14:m>
                <a:endParaRPr lang="es-CO" sz="2200" dirty="0"/>
              </a:p>
              <a:p>
                <a:r>
                  <a:rPr lang="es-CO" sz="2200" dirty="0"/>
                  <a:t>Si	 </a:t>
                </a:r>
                <a14:m>
                  <m:oMath xmlns:m="http://schemas.openxmlformats.org/officeDocument/2006/math">
                    <m:r>
                      <a:rPr lang="es-CO" sz="2200" i="1" dirty="0">
                        <a:latin typeface="Cambria Math" panose="02040503050406030204" pitchFamily="18" charset="0"/>
                      </a:rPr>
                      <m:t>𝑎</m:t>
                    </m:r>
                    <m:r>
                      <a:rPr lang="es-CO" sz="2200" i="1" dirty="0" smtClean="0">
                        <a:latin typeface="Cambria Math" panose="02040503050406030204" pitchFamily="18" charset="0"/>
                      </a:rPr>
                      <m:t>&gt;</m:t>
                    </m:r>
                    <m:r>
                      <a:rPr lang="es-CO" sz="2200" i="1" dirty="0">
                        <a:latin typeface="Cambria Math" panose="02040503050406030204" pitchFamily="18" charset="0"/>
                      </a:rPr>
                      <m:t> </m:t>
                    </m:r>
                    <m:r>
                      <a:rPr lang="es-CO" sz="2200" i="1" dirty="0">
                        <a:latin typeface="Cambria Math" panose="02040503050406030204" pitchFamily="18" charset="0"/>
                      </a:rPr>
                      <m:t>𝑏</m:t>
                    </m:r>
                    <m:r>
                      <a:rPr lang="es-CO" sz="2200" i="1" dirty="0">
                        <a:latin typeface="Cambria Math" panose="02040503050406030204" pitchFamily="18" charset="0"/>
                      </a:rPr>
                      <m:t> </m:t>
                    </m:r>
                  </m:oMath>
                </a14:m>
                <a:r>
                  <a:rPr lang="es-CO" sz="2200" dirty="0"/>
                  <a:t>      entonces    </a:t>
                </a:r>
                <a14:m>
                  <m:oMath xmlns:m="http://schemas.openxmlformats.org/officeDocument/2006/math">
                    <m:r>
                      <a:rPr lang="es-CO" sz="2200" b="0" i="0" dirty="0" smtClean="0">
                        <a:solidFill>
                          <a:srgbClr val="FF0000"/>
                        </a:solidFill>
                        <a:latin typeface="Cambria Math" panose="02040503050406030204" pitchFamily="18" charset="0"/>
                      </a:rPr>
                      <m:t> </m:t>
                    </m:r>
                    <m:f>
                      <m:fPr>
                        <m:ctrlPr>
                          <a:rPr lang="es-CO" sz="2200" i="1" dirty="0">
                            <a:solidFill>
                              <a:srgbClr val="FF0000"/>
                            </a:solidFill>
                            <a:latin typeface="Cambria Math" panose="02040503050406030204" pitchFamily="18" charset="0"/>
                          </a:rPr>
                        </m:ctrlPr>
                      </m:fPr>
                      <m:num>
                        <m:r>
                          <a:rPr lang="es-CO" sz="2200" dirty="0">
                            <a:solidFill>
                              <a:srgbClr val="FF0000"/>
                            </a:solidFill>
                            <a:latin typeface="Cambria Math" panose="02040503050406030204" pitchFamily="18" charset="0"/>
                          </a:rPr>
                          <m:t>1</m:t>
                        </m:r>
                      </m:num>
                      <m:den>
                        <m:r>
                          <a:rPr lang="es-CO" sz="2200" b="0" i="1" dirty="0" smtClean="0">
                            <a:solidFill>
                              <a:srgbClr val="FF0000"/>
                            </a:solidFill>
                            <a:latin typeface="Cambria Math" panose="02040503050406030204" pitchFamily="18" charset="0"/>
                          </a:rPr>
                          <m:t> </m:t>
                        </m:r>
                        <m:r>
                          <a:rPr lang="es-CO" sz="2200" i="1" dirty="0">
                            <a:latin typeface="Cambria Math" panose="02040503050406030204" pitchFamily="18" charset="0"/>
                          </a:rPr>
                          <m:t>𝑎</m:t>
                        </m:r>
                      </m:den>
                    </m:f>
                    <m:r>
                      <a:rPr lang="es-CO" sz="2200" b="0" i="1" dirty="0" smtClean="0">
                        <a:latin typeface="Cambria Math" panose="02040503050406030204" pitchFamily="18" charset="0"/>
                      </a:rPr>
                      <m:t>&gt;</m:t>
                    </m:r>
                    <m:f>
                      <m:fPr>
                        <m:ctrlPr>
                          <a:rPr lang="es-CO" sz="2200" i="1" dirty="0">
                            <a:solidFill>
                              <a:srgbClr val="FF0000"/>
                            </a:solidFill>
                            <a:latin typeface="Cambria Math" panose="02040503050406030204" pitchFamily="18" charset="0"/>
                          </a:rPr>
                        </m:ctrlPr>
                      </m:fPr>
                      <m:num>
                        <m:r>
                          <a:rPr lang="es-CO" sz="2200" dirty="0">
                            <a:solidFill>
                              <a:srgbClr val="FF0000"/>
                            </a:solidFill>
                            <a:latin typeface="Cambria Math" panose="02040503050406030204" pitchFamily="18" charset="0"/>
                          </a:rPr>
                          <m:t>1</m:t>
                        </m:r>
                      </m:num>
                      <m:den>
                        <m:r>
                          <a:rPr lang="es-CO" sz="2200" i="1" dirty="0" smtClean="0">
                            <a:solidFill>
                              <a:schemeClr val="tx1"/>
                            </a:solidFill>
                            <a:latin typeface="Cambria Math" panose="02040503050406030204" pitchFamily="18" charset="0"/>
                          </a:rPr>
                          <m:t>𝑏</m:t>
                        </m:r>
                      </m:den>
                    </m:f>
                  </m:oMath>
                </a14:m>
                <a:endParaRPr lang="es-CO" sz="2200" dirty="0"/>
              </a:p>
            </p:txBody>
          </p:sp>
        </mc:Choice>
        <mc:Fallback xmlns="">
          <p:sp>
            <p:nvSpPr>
              <p:cNvPr id="17" name="Marcador de contenido 2">
                <a:extLst>
                  <a:ext uri="{FF2B5EF4-FFF2-40B4-BE49-F238E27FC236}">
                    <a16:creationId xmlns:a16="http://schemas.microsoft.com/office/drawing/2014/main" id="{45CCEB26-EABE-482D-9659-1580BAC93CFD}"/>
                  </a:ext>
                </a:extLst>
              </p:cNvPr>
              <p:cNvSpPr txBox="1">
                <a:spLocks noRot="1" noChangeAspect="1" noMove="1" noResize="1" noEditPoints="1" noAdjustHandles="1" noChangeArrowheads="1" noChangeShapeType="1" noTextEdit="1"/>
              </p:cNvSpPr>
              <p:nvPr/>
            </p:nvSpPr>
            <p:spPr>
              <a:xfrm>
                <a:off x="395880" y="1069086"/>
                <a:ext cx="11103339" cy="2222754"/>
              </a:xfrm>
              <a:prstGeom prst="rect">
                <a:avLst/>
              </a:prstGeom>
              <a:blipFill>
                <a:blip r:embed="rId2"/>
                <a:stretch>
                  <a:fillRect l="-714" t="-3014" r="-714"/>
                </a:stretch>
              </a:blipFill>
            </p:spPr>
            <p:txBody>
              <a:bodyPr/>
              <a:lstStyle/>
              <a:p>
                <a:r>
                  <a:rPr lang="es-ES">
                    <a:noFill/>
                  </a:rPr>
                  <a:t> </a:t>
                </a:r>
              </a:p>
            </p:txBody>
          </p:sp>
        </mc:Fallback>
      </mc:AlternateContent>
      <p:sp>
        <p:nvSpPr>
          <p:cNvPr id="18" name="Rectángulo 17">
            <a:extLst>
              <a:ext uri="{FF2B5EF4-FFF2-40B4-BE49-F238E27FC236}">
                <a16:creationId xmlns:a16="http://schemas.microsoft.com/office/drawing/2014/main" id="{6146B5AF-CAF4-4227-A2E5-BDD557A1B6C1}"/>
              </a:ext>
            </a:extLst>
          </p:cNvPr>
          <p:cNvSpPr/>
          <p:nvPr/>
        </p:nvSpPr>
        <p:spPr>
          <a:xfrm>
            <a:off x="131569" y="3028890"/>
            <a:ext cx="1122423" cy="400110"/>
          </a:xfrm>
          <a:prstGeom prst="rect">
            <a:avLst/>
          </a:prstGeom>
        </p:spPr>
        <p:txBody>
          <a:bodyPr wrap="none">
            <a:spAutoFit/>
          </a:bodyPr>
          <a:lstStyle/>
          <a:p>
            <a:r>
              <a:rPr lang="es-CO" sz="2000" b="1" dirty="0">
                <a:solidFill>
                  <a:srgbClr val="00B050"/>
                </a:solidFill>
              </a:rPr>
              <a:t>Ejemplo:</a:t>
            </a:r>
            <a:endParaRPr lang="es-ES" sz="2000" dirty="0"/>
          </a:p>
        </p:txBody>
      </p:sp>
      <mc:AlternateContent xmlns:mc="http://schemas.openxmlformats.org/markup-compatibility/2006" xmlns:a14="http://schemas.microsoft.com/office/drawing/2010/main">
        <mc:Choice Requires="a14">
          <p:sp>
            <p:nvSpPr>
              <p:cNvPr id="19" name="Marcador de contenido 2">
                <a:extLst>
                  <a:ext uri="{FF2B5EF4-FFF2-40B4-BE49-F238E27FC236}">
                    <a16:creationId xmlns:a16="http://schemas.microsoft.com/office/drawing/2014/main" id="{300F0D1A-D2D2-4CD1-8655-F230E679694B}"/>
                  </a:ext>
                </a:extLst>
              </p:cNvPr>
              <p:cNvSpPr txBox="1">
                <a:spLocks/>
              </p:cNvSpPr>
              <p:nvPr/>
            </p:nvSpPr>
            <p:spPr>
              <a:xfrm>
                <a:off x="1253992" y="3429000"/>
                <a:ext cx="7872230" cy="522454"/>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CO" sz="2200" dirty="0"/>
                  <a:t>Para la desigualdad </a:t>
                </a:r>
                <a14:m>
                  <m:oMath xmlns:m="http://schemas.openxmlformats.org/officeDocument/2006/math">
                    <m:r>
                      <a:rPr lang="es-CO" sz="2200" b="0" i="0" dirty="0" smtClean="0">
                        <a:latin typeface="Cambria Math" panose="02040503050406030204" pitchFamily="18" charset="0"/>
                      </a:rPr>
                      <m:t>  </m:t>
                    </m:r>
                    <m:r>
                      <a:rPr lang="es-CO" sz="2200" b="0" i="1" dirty="0" smtClean="0">
                        <a:latin typeface="Cambria Math" panose="02040503050406030204" pitchFamily="18" charset="0"/>
                      </a:rPr>
                      <m:t>−2</m:t>
                    </m:r>
                    <m:r>
                      <a:rPr lang="es-CO" sz="2200" b="0" i="1" dirty="0" smtClean="0">
                        <a:latin typeface="Cambria Math" panose="02040503050406030204" pitchFamily="18" charset="0"/>
                      </a:rPr>
                      <m:t>𝑥</m:t>
                    </m:r>
                    <m:r>
                      <a:rPr lang="es-CO" sz="2200" i="1" dirty="0" smtClean="0">
                        <a:latin typeface="Cambria Math" panose="02040503050406030204" pitchFamily="18" charset="0"/>
                      </a:rPr>
                      <m:t> &lt;</m:t>
                    </m:r>
                    <m:r>
                      <a:rPr lang="es-CO" sz="2200" b="0" i="1" dirty="0" smtClean="0">
                        <a:latin typeface="Cambria Math" panose="02040503050406030204" pitchFamily="18" charset="0"/>
                      </a:rPr>
                      <m:t>3</m:t>
                    </m:r>
                    <m:r>
                      <a:rPr lang="es-CO" sz="2200" b="0" i="0" dirty="0" smtClean="0">
                        <a:latin typeface="Cambria Math" panose="02040503050406030204" pitchFamily="18" charset="0"/>
                      </a:rPr>
                      <m:t> </m:t>
                    </m:r>
                  </m:oMath>
                </a14:m>
                <a:r>
                  <a:rPr lang="es-CO" sz="2200" dirty="0"/>
                  <a:t>  se tiene: </a:t>
                </a:r>
                <a14:m>
                  <m:oMath xmlns:m="http://schemas.openxmlformats.org/officeDocument/2006/math">
                    <m:r>
                      <a:rPr lang="es-CO" sz="2200" b="0" i="0" dirty="0" smtClean="0">
                        <a:latin typeface="Cambria Math" panose="02040503050406030204" pitchFamily="18" charset="0"/>
                      </a:rPr>
                      <m:t>  −</m:t>
                    </m:r>
                    <m:f>
                      <m:fPr>
                        <m:ctrlPr>
                          <a:rPr lang="es-CO" sz="2200" b="0" i="1" dirty="0" smtClean="0">
                            <a:latin typeface="Cambria Math" panose="02040503050406030204" pitchFamily="18" charset="0"/>
                          </a:rPr>
                        </m:ctrlPr>
                      </m:fPr>
                      <m:num>
                        <m:r>
                          <a:rPr lang="es-CO" sz="2200" b="0" i="1" dirty="0" smtClean="0">
                            <a:latin typeface="Cambria Math" panose="02040503050406030204" pitchFamily="18" charset="0"/>
                          </a:rPr>
                          <m:t>1</m:t>
                        </m:r>
                      </m:num>
                      <m:den>
                        <m:r>
                          <a:rPr lang="es-CO" sz="2200" i="1" dirty="0">
                            <a:latin typeface="Cambria Math" panose="02040503050406030204" pitchFamily="18" charset="0"/>
                          </a:rPr>
                          <m:t>2</m:t>
                        </m:r>
                        <m:r>
                          <a:rPr lang="es-CO" sz="2200" i="1" dirty="0">
                            <a:latin typeface="Cambria Math" panose="02040503050406030204" pitchFamily="18" charset="0"/>
                          </a:rPr>
                          <m:t>𝑥</m:t>
                        </m:r>
                      </m:den>
                    </m:f>
                    <m:r>
                      <a:rPr lang="es-CO" sz="2200" b="0" i="1" dirty="0" smtClean="0">
                        <a:latin typeface="Cambria Math" panose="02040503050406030204" pitchFamily="18" charset="0"/>
                      </a:rPr>
                      <m:t>&lt;</m:t>
                    </m:r>
                    <m:f>
                      <m:fPr>
                        <m:ctrlPr>
                          <a:rPr lang="es-CO" sz="2200" i="1" dirty="0">
                            <a:latin typeface="Cambria Math" panose="02040503050406030204" pitchFamily="18" charset="0"/>
                          </a:rPr>
                        </m:ctrlPr>
                      </m:fPr>
                      <m:num>
                        <m:r>
                          <a:rPr lang="es-CO" sz="2200" i="1" dirty="0">
                            <a:latin typeface="Cambria Math" panose="02040503050406030204" pitchFamily="18" charset="0"/>
                          </a:rPr>
                          <m:t>1</m:t>
                        </m:r>
                      </m:num>
                      <m:den>
                        <m:r>
                          <a:rPr lang="es-CO" sz="2200" b="0" i="1" dirty="0" smtClean="0">
                            <a:latin typeface="Cambria Math" panose="02040503050406030204" pitchFamily="18" charset="0"/>
                          </a:rPr>
                          <m:t>3</m:t>
                        </m:r>
                      </m:den>
                    </m:f>
                  </m:oMath>
                </a14:m>
                <a:endParaRPr lang="es-CO" sz="2200" dirty="0"/>
              </a:p>
            </p:txBody>
          </p:sp>
        </mc:Choice>
        <mc:Fallback xmlns="">
          <p:sp>
            <p:nvSpPr>
              <p:cNvPr id="19" name="Marcador de contenido 2">
                <a:extLst>
                  <a:ext uri="{FF2B5EF4-FFF2-40B4-BE49-F238E27FC236}">
                    <a16:creationId xmlns:a16="http://schemas.microsoft.com/office/drawing/2014/main" id="{300F0D1A-D2D2-4CD1-8655-F230E679694B}"/>
                  </a:ext>
                </a:extLst>
              </p:cNvPr>
              <p:cNvSpPr txBox="1">
                <a:spLocks noRot="1" noChangeAspect="1" noMove="1" noResize="1" noEditPoints="1" noAdjustHandles="1" noChangeArrowheads="1" noChangeShapeType="1" noTextEdit="1"/>
              </p:cNvSpPr>
              <p:nvPr/>
            </p:nvSpPr>
            <p:spPr>
              <a:xfrm>
                <a:off x="1253992" y="3429000"/>
                <a:ext cx="7872230" cy="522454"/>
              </a:xfrm>
              <a:prstGeom prst="rect">
                <a:avLst/>
              </a:prstGeom>
              <a:blipFill>
                <a:blip r:embed="rId3"/>
                <a:stretch>
                  <a:fillRect l="-1007" t="-8235" b="-5882"/>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2" name="Marcador de contenido 2">
                <a:extLst>
                  <a:ext uri="{FF2B5EF4-FFF2-40B4-BE49-F238E27FC236}">
                    <a16:creationId xmlns:a16="http://schemas.microsoft.com/office/drawing/2014/main" id="{AB37887D-0AF7-4337-A37D-07214086F66A}"/>
                  </a:ext>
                </a:extLst>
              </p:cNvPr>
              <p:cNvSpPr txBox="1">
                <a:spLocks/>
              </p:cNvSpPr>
              <p:nvPr/>
            </p:nvSpPr>
            <p:spPr>
              <a:xfrm>
                <a:off x="1253992" y="4251410"/>
                <a:ext cx="7872230" cy="522454"/>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CO" sz="2200" dirty="0"/>
                  <a:t>Para la desigualdad    </a:t>
                </a:r>
                <a14:m>
                  <m:oMath xmlns:m="http://schemas.openxmlformats.org/officeDocument/2006/math">
                    <m:r>
                      <a:rPr lang="es-CO" sz="2200" b="0" i="0" dirty="0" smtClean="0">
                        <a:latin typeface="Cambria Math" panose="02040503050406030204" pitchFamily="18" charset="0"/>
                      </a:rPr>
                      <m:t>  </m:t>
                    </m:r>
                    <m:r>
                      <a:rPr lang="es-CO" sz="2200" b="0" i="1" dirty="0" smtClean="0">
                        <a:latin typeface="Cambria Math" panose="02040503050406030204" pitchFamily="18" charset="0"/>
                      </a:rPr>
                      <m:t>8</m:t>
                    </m:r>
                    <m:r>
                      <a:rPr lang="es-CO" sz="2200" b="0" i="1" dirty="0" smtClean="0">
                        <a:latin typeface="Cambria Math" panose="02040503050406030204" pitchFamily="18" charset="0"/>
                      </a:rPr>
                      <m:t>𝑥</m:t>
                    </m:r>
                    <m:r>
                      <a:rPr lang="es-CO" sz="2200" i="1" dirty="0" smtClean="0">
                        <a:latin typeface="Cambria Math" panose="02040503050406030204" pitchFamily="18" charset="0"/>
                      </a:rPr>
                      <m:t> &lt;</m:t>
                    </m:r>
                    <m:r>
                      <a:rPr lang="es-CO" sz="2200" b="0" i="1" dirty="0" smtClean="0">
                        <a:latin typeface="Cambria Math" panose="02040503050406030204" pitchFamily="18" charset="0"/>
                      </a:rPr>
                      <m:t>−</m:t>
                    </m:r>
                    <m:r>
                      <a:rPr lang="es-CO" sz="2200" b="0" i="0" dirty="0" smtClean="0">
                        <a:latin typeface="Cambria Math" panose="02040503050406030204" pitchFamily="18" charset="0"/>
                      </a:rPr>
                      <m:t>3 </m:t>
                    </m:r>
                  </m:oMath>
                </a14:m>
                <a:r>
                  <a:rPr lang="es-CO" sz="2200" dirty="0"/>
                  <a:t>  se tiene: </a:t>
                </a:r>
                <a14:m>
                  <m:oMath xmlns:m="http://schemas.openxmlformats.org/officeDocument/2006/math">
                    <m:r>
                      <a:rPr lang="es-CO" sz="2200" b="0" i="0" dirty="0" smtClean="0">
                        <a:latin typeface="Cambria Math" panose="02040503050406030204" pitchFamily="18" charset="0"/>
                      </a:rPr>
                      <m:t>  </m:t>
                    </m:r>
                    <m:f>
                      <m:fPr>
                        <m:ctrlPr>
                          <a:rPr lang="es-CO" sz="2200" b="0" i="1" dirty="0" smtClean="0">
                            <a:latin typeface="Cambria Math" panose="02040503050406030204" pitchFamily="18" charset="0"/>
                          </a:rPr>
                        </m:ctrlPr>
                      </m:fPr>
                      <m:num>
                        <m:r>
                          <a:rPr lang="es-CO" sz="2200" b="0" i="1" dirty="0" smtClean="0">
                            <a:latin typeface="Cambria Math" panose="02040503050406030204" pitchFamily="18" charset="0"/>
                          </a:rPr>
                          <m:t>1</m:t>
                        </m:r>
                      </m:num>
                      <m:den>
                        <m:r>
                          <a:rPr lang="es-CO" sz="2200" b="0" i="1" dirty="0" smtClean="0">
                            <a:latin typeface="Cambria Math" panose="02040503050406030204" pitchFamily="18" charset="0"/>
                          </a:rPr>
                          <m:t>8</m:t>
                        </m:r>
                        <m:r>
                          <a:rPr lang="es-CO" sz="2200" i="1" dirty="0">
                            <a:latin typeface="Cambria Math" panose="02040503050406030204" pitchFamily="18" charset="0"/>
                          </a:rPr>
                          <m:t>𝑥</m:t>
                        </m:r>
                      </m:den>
                    </m:f>
                    <m:r>
                      <a:rPr lang="es-CO" sz="2200" b="0" i="1" dirty="0" smtClean="0">
                        <a:latin typeface="Cambria Math" panose="02040503050406030204" pitchFamily="18" charset="0"/>
                      </a:rPr>
                      <m:t>&lt;−</m:t>
                    </m:r>
                    <m:f>
                      <m:fPr>
                        <m:ctrlPr>
                          <a:rPr lang="es-CO" sz="2200" i="1" dirty="0">
                            <a:latin typeface="Cambria Math" panose="02040503050406030204" pitchFamily="18" charset="0"/>
                          </a:rPr>
                        </m:ctrlPr>
                      </m:fPr>
                      <m:num>
                        <m:r>
                          <a:rPr lang="es-CO" sz="2200" i="1" dirty="0">
                            <a:latin typeface="Cambria Math" panose="02040503050406030204" pitchFamily="18" charset="0"/>
                          </a:rPr>
                          <m:t>1</m:t>
                        </m:r>
                      </m:num>
                      <m:den>
                        <m:r>
                          <a:rPr lang="es-CO" sz="2200" b="0" i="1" dirty="0" smtClean="0">
                            <a:latin typeface="Cambria Math" panose="02040503050406030204" pitchFamily="18" charset="0"/>
                          </a:rPr>
                          <m:t>3</m:t>
                        </m:r>
                      </m:den>
                    </m:f>
                  </m:oMath>
                </a14:m>
                <a:endParaRPr lang="es-CO" sz="2200" dirty="0"/>
              </a:p>
            </p:txBody>
          </p:sp>
        </mc:Choice>
        <mc:Fallback xmlns="">
          <p:sp>
            <p:nvSpPr>
              <p:cNvPr id="12" name="Marcador de contenido 2">
                <a:extLst>
                  <a:ext uri="{FF2B5EF4-FFF2-40B4-BE49-F238E27FC236}">
                    <a16:creationId xmlns:a16="http://schemas.microsoft.com/office/drawing/2014/main" id="{AB37887D-0AF7-4337-A37D-07214086F66A}"/>
                  </a:ext>
                </a:extLst>
              </p:cNvPr>
              <p:cNvSpPr txBox="1">
                <a:spLocks noRot="1" noChangeAspect="1" noMove="1" noResize="1" noEditPoints="1" noAdjustHandles="1" noChangeArrowheads="1" noChangeShapeType="1" noTextEdit="1"/>
              </p:cNvSpPr>
              <p:nvPr/>
            </p:nvSpPr>
            <p:spPr>
              <a:xfrm>
                <a:off x="1253992" y="4251410"/>
                <a:ext cx="7872230" cy="522454"/>
              </a:xfrm>
              <a:prstGeom prst="rect">
                <a:avLst/>
              </a:prstGeom>
              <a:blipFill>
                <a:blip r:embed="rId4"/>
                <a:stretch>
                  <a:fillRect l="-1007" t="-6977" b="-5814"/>
                </a:stretch>
              </a:blipFill>
            </p:spPr>
            <p:txBody>
              <a:bodyPr/>
              <a:lstStyle/>
              <a:p>
                <a:r>
                  <a:rPr lang="es-ES">
                    <a:noFill/>
                  </a:rPr>
                  <a:t> </a:t>
                </a:r>
              </a:p>
            </p:txBody>
          </p:sp>
        </mc:Fallback>
      </mc:AlternateContent>
    </p:spTree>
    <p:extLst>
      <p:ext uri="{BB962C8B-B14F-4D97-AF65-F5344CB8AC3E}">
        <p14:creationId xmlns:p14="http://schemas.microsoft.com/office/powerpoint/2010/main" val="2039770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44C64F9F-303E-449C-BE5F-A7C50B53C4E5}"/>
              </a:ext>
            </a:extLst>
          </p:cNvPr>
          <p:cNvSpPr>
            <a:spLocks noGrp="1"/>
          </p:cNvSpPr>
          <p:nvPr>
            <p:ph idx="1"/>
          </p:nvPr>
        </p:nvSpPr>
        <p:spPr>
          <a:xfrm>
            <a:off x="586409" y="1070250"/>
            <a:ext cx="10515600" cy="4906479"/>
          </a:xfrm>
        </p:spPr>
        <p:txBody>
          <a:bodyPr>
            <a:normAutofit/>
          </a:bodyPr>
          <a:lstStyle/>
          <a:p>
            <a:pPr marL="0" indent="0">
              <a:buNone/>
            </a:pPr>
            <a:r>
              <a:rPr lang="es-CO" b="1" dirty="0">
                <a:solidFill>
                  <a:srgbClr val="00B0F0"/>
                </a:solidFill>
              </a:rPr>
              <a:t>Procedimiento para resolver una inecuación:</a:t>
            </a:r>
          </a:p>
          <a:p>
            <a:pPr marL="0" indent="0" algn="just">
              <a:buNone/>
            </a:pPr>
            <a:r>
              <a:rPr lang="es-CO" sz="2400" dirty="0"/>
              <a:t>Las reglas para la resolución de una inecuación son prácticamente las mismas que se emplean para la resolución de ecuaciones, pero deben tenerse presentes las propiedades de las desigualdades.</a:t>
            </a:r>
          </a:p>
          <a:p>
            <a:pPr>
              <a:lnSpc>
                <a:spcPct val="100000"/>
              </a:lnSpc>
            </a:pPr>
            <a:r>
              <a:rPr lang="es-CO" sz="2400" dirty="0"/>
              <a:t>Eliminar denominadores: multiplicando ambas partes de la inecuación por el mínimo común múltiplo de los denominadores. </a:t>
            </a:r>
          </a:p>
          <a:p>
            <a:pPr>
              <a:lnSpc>
                <a:spcPct val="100000"/>
              </a:lnSpc>
            </a:pPr>
            <a:r>
              <a:rPr lang="es-CO" sz="2400" dirty="0"/>
              <a:t>Eliminar paréntesis. </a:t>
            </a:r>
          </a:p>
          <a:p>
            <a:pPr>
              <a:lnSpc>
                <a:spcPct val="100000"/>
              </a:lnSpc>
            </a:pPr>
            <a:r>
              <a:rPr lang="es-ES" sz="2400" dirty="0"/>
              <a:t>Sumar y restar términos iguales a ambos lados</a:t>
            </a:r>
            <a:endParaRPr lang="es-CO" sz="2400" dirty="0"/>
          </a:p>
          <a:p>
            <a:pPr>
              <a:lnSpc>
                <a:spcPct val="100000"/>
              </a:lnSpc>
            </a:pPr>
            <a:r>
              <a:rPr lang="es-CO" sz="2400" dirty="0"/>
              <a:t>Simplificación de términos semejantes.</a:t>
            </a:r>
          </a:p>
          <a:p>
            <a:pPr>
              <a:lnSpc>
                <a:spcPct val="100000"/>
              </a:lnSpc>
            </a:pPr>
            <a:r>
              <a:rPr lang="es-CO" sz="2400" dirty="0"/>
              <a:t>Despejar la incógnita. </a:t>
            </a:r>
          </a:p>
        </p:txBody>
      </p:sp>
    </p:spTree>
    <p:extLst>
      <p:ext uri="{BB962C8B-B14F-4D97-AF65-F5344CB8AC3E}">
        <p14:creationId xmlns:p14="http://schemas.microsoft.com/office/powerpoint/2010/main" val="40676283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692B351-A858-46C3-9291-BD482F0B96C6}"/>
              </a:ext>
            </a:extLst>
          </p:cNvPr>
          <p:cNvSpPr>
            <a:spLocks noGrp="1"/>
          </p:cNvSpPr>
          <p:nvPr>
            <p:ph type="title"/>
          </p:nvPr>
        </p:nvSpPr>
        <p:spPr>
          <a:xfrm>
            <a:off x="86140" y="-185699"/>
            <a:ext cx="10515600" cy="1325563"/>
          </a:xfrm>
        </p:spPr>
        <p:txBody>
          <a:bodyPr>
            <a:normAutofit/>
          </a:bodyPr>
          <a:lstStyle/>
          <a:p>
            <a:r>
              <a:rPr lang="es-CO" sz="3600" b="1" dirty="0">
                <a:solidFill>
                  <a:srgbClr val="00B050"/>
                </a:solidFill>
              </a:rPr>
              <a:t>Ejemplo:</a:t>
            </a:r>
            <a:endParaRPr lang="es-ES" sz="3600" b="1" dirty="0">
              <a:solidFill>
                <a:srgbClr val="00B050"/>
              </a:solidFill>
            </a:endParaRPr>
          </a:p>
        </p:txBody>
      </p:sp>
      <mc:AlternateContent xmlns:mc="http://schemas.openxmlformats.org/markup-compatibility/2006" xmlns:a14="http://schemas.microsoft.com/office/drawing/2010/main">
        <mc:Choice Requires="a14">
          <p:graphicFrame>
            <p:nvGraphicFramePr>
              <p:cNvPr id="4" name="Marcador de contenido 3">
                <a:extLst>
                  <a:ext uri="{FF2B5EF4-FFF2-40B4-BE49-F238E27FC236}">
                    <a16:creationId xmlns:a16="http://schemas.microsoft.com/office/drawing/2014/main" id="{EBE6CC91-CFA8-4681-AA7E-5065CB33A622}"/>
                  </a:ext>
                </a:extLst>
              </p:cNvPr>
              <p:cNvGraphicFramePr>
                <a:graphicFrameLocks noGrp="1"/>
              </p:cNvGraphicFramePr>
              <p:nvPr>
                <p:ph idx="1"/>
                <p:extLst>
                  <p:ext uri="{D42A27DB-BD31-4B8C-83A1-F6EECF244321}">
                    <p14:modId xmlns:p14="http://schemas.microsoft.com/office/powerpoint/2010/main" val="33913634"/>
                  </p:ext>
                </p:extLst>
              </p:nvPr>
            </p:nvGraphicFramePr>
            <p:xfrm>
              <a:off x="975896" y="1634990"/>
              <a:ext cx="9012166" cy="2414715"/>
            </p:xfrm>
            <a:graphic>
              <a:graphicData uri="http://schemas.openxmlformats.org/drawingml/2006/table">
                <a:tbl>
                  <a:tblPr firstRow="1" bandRow="1">
                    <a:tableStyleId>{5940675A-B579-460E-94D1-54222C63F5DA}</a:tableStyleId>
                  </a:tblPr>
                  <a:tblGrid>
                    <a:gridCol w="4506083">
                      <a:extLst>
                        <a:ext uri="{9D8B030D-6E8A-4147-A177-3AD203B41FA5}">
                          <a16:colId xmlns:a16="http://schemas.microsoft.com/office/drawing/2014/main" val="4288522529"/>
                        </a:ext>
                      </a:extLst>
                    </a:gridCol>
                    <a:gridCol w="4506083">
                      <a:extLst>
                        <a:ext uri="{9D8B030D-6E8A-4147-A177-3AD203B41FA5}">
                          <a16:colId xmlns:a16="http://schemas.microsoft.com/office/drawing/2014/main" val="939841074"/>
                        </a:ext>
                      </a:extLst>
                    </a:gridCol>
                  </a:tblGrid>
                  <a:tr h="370840">
                    <a:tc>
                      <a:txBody>
                        <a:bodyPr/>
                        <a:lstStyle/>
                        <a:p>
                          <a:pPr/>
                          <a14:m>
                            <m:oMathPara xmlns:m="http://schemas.openxmlformats.org/officeDocument/2006/math">
                              <m:oMathParaPr>
                                <m:jc m:val="centerGroup"/>
                              </m:oMathParaPr>
                              <m:oMath xmlns:m="http://schemas.openxmlformats.org/officeDocument/2006/math">
                                <m:r>
                                  <a:rPr lang="es-CO" b="0" i="1" smtClean="0">
                                    <a:latin typeface="Cambria Math" panose="02040503050406030204" pitchFamily="18" charset="0"/>
                                  </a:rPr>
                                  <m:t>6</m:t>
                                </m:r>
                                <m:r>
                                  <a:rPr lang="es-CO" b="0" i="1" smtClean="0">
                                    <a:latin typeface="Cambria Math" panose="02040503050406030204" pitchFamily="18" charset="0"/>
                                  </a:rPr>
                                  <m:t>𝑥</m:t>
                                </m:r>
                                <m:r>
                                  <a:rPr lang="es-CO" b="0" i="1" smtClean="0">
                                    <a:latin typeface="Cambria Math" panose="02040503050406030204" pitchFamily="18" charset="0"/>
                                  </a:rPr>
                                  <m:t>−3&gt;2</m:t>
                                </m:r>
                                <m:r>
                                  <a:rPr lang="es-CO" b="0" i="1" smtClean="0">
                                    <a:latin typeface="Cambria Math" panose="02040503050406030204" pitchFamily="18" charset="0"/>
                                  </a:rPr>
                                  <m:t>𝑥</m:t>
                                </m:r>
                                <m:r>
                                  <a:rPr lang="es-CO" b="0" i="1" smtClean="0">
                                    <a:latin typeface="Cambria Math" panose="02040503050406030204" pitchFamily="18" charset="0"/>
                                  </a:rPr>
                                  <m:t>+5</m:t>
                                </m:r>
                              </m:oMath>
                            </m:oMathPara>
                          </a14:m>
                          <a:endParaRPr lang="es-ES" dirty="0"/>
                        </a:p>
                      </a:txBody>
                      <a:tcPr/>
                    </a:tc>
                    <a:tc>
                      <a:txBody>
                        <a:bodyPr/>
                        <a:lstStyle/>
                        <a:p>
                          <a:r>
                            <a:rPr lang="es-CO" dirty="0"/>
                            <a:t>Inecuación inicial</a:t>
                          </a:r>
                          <a:endParaRPr lang="es-ES" dirty="0"/>
                        </a:p>
                      </a:txBody>
                      <a:tcPr/>
                    </a:tc>
                    <a:extLst>
                      <a:ext uri="{0D108BD9-81ED-4DB2-BD59-A6C34878D82A}">
                        <a16:rowId xmlns:a16="http://schemas.microsoft.com/office/drawing/2014/main" val="500955976"/>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s-CO" b="0" i="1" smtClean="0">
                                    <a:latin typeface="Cambria Math" panose="02040503050406030204" pitchFamily="18" charset="0"/>
                                  </a:rPr>
                                  <m:t>6</m:t>
                                </m:r>
                                <m:r>
                                  <a:rPr lang="es-CO" b="0" i="1" smtClean="0">
                                    <a:latin typeface="Cambria Math" panose="02040503050406030204" pitchFamily="18" charset="0"/>
                                  </a:rPr>
                                  <m:t>𝑥</m:t>
                                </m:r>
                                <m:r>
                                  <a:rPr lang="es-CO" b="0" i="1" smtClean="0">
                                    <a:solidFill>
                                      <a:schemeClr val="tx1"/>
                                    </a:solidFill>
                                    <a:latin typeface="Cambria Math" panose="02040503050406030204" pitchFamily="18" charset="0"/>
                                  </a:rPr>
                                  <m:t>−3</m:t>
                                </m:r>
                                <m:r>
                                  <a:rPr lang="es-CO" b="0" i="1" smtClean="0">
                                    <a:solidFill>
                                      <a:srgbClr val="FF0000"/>
                                    </a:solidFill>
                                    <a:latin typeface="Cambria Math" panose="02040503050406030204" pitchFamily="18" charset="0"/>
                                  </a:rPr>
                                  <m:t>+3−2</m:t>
                                </m:r>
                                <m:r>
                                  <a:rPr lang="es-CO" b="0" i="1" smtClean="0">
                                    <a:solidFill>
                                      <a:srgbClr val="FF0000"/>
                                    </a:solidFill>
                                    <a:latin typeface="Cambria Math" panose="02040503050406030204" pitchFamily="18" charset="0"/>
                                  </a:rPr>
                                  <m:t>𝑥</m:t>
                                </m:r>
                                <m:r>
                                  <a:rPr lang="es-CO" b="0" i="1" smtClean="0">
                                    <a:solidFill>
                                      <a:schemeClr val="tx1"/>
                                    </a:solidFill>
                                    <a:latin typeface="Cambria Math" panose="02040503050406030204" pitchFamily="18" charset="0"/>
                                  </a:rPr>
                                  <m:t>&gt;2</m:t>
                                </m:r>
                                <m:r>
                                  <a:rPr lang="es-CO" b="0" i="1" smtClean="0">
                                    <a:latin typeface="Cambria Math" panose="02040503050406030204" pitchFamily="18" charset="0"/>
                                  </a:rPr>
                                  <m:t>𝑥</m:t>
                                </m:r>
                                <m:r>
                                  <a:rPr lang="es-CO" b="0" i="1" smtClean="0">
                                    <a:latin typeface="Cambria Math" panose="02040503050406030204" pitchFamily="18" charset="0"/>
                                  </a:rPr>
                                  <m:t>+5+3−2</m:t>
                                </m:r>
                                <m:r>
                                  <a:rPr lang="es-ES" i="1" dirty="0" smtClean="0">
                                    <a:solidFill>
                                      <a:srgbClr val="FF0000"/>
                                    </a:solidFill>
                                    <a:latin typeface="Cambria Math" panose="02040503050406030204" pitchFamily="18" charset="0"/>
                                  </a:rPr>
                                  <m:t>𝑥</m:t>
                                </m:r>
                              </m:oMath>
                            </m:oMathPara>
                          </a14:m>
                          <a:endParaRPr lang="es-ES" dirty="0">
                            <a:solidFill>
                              <a:srgbClr val="FF0000"/>
                            </a:solidFill>
                          </a:endParaRPr>
                        </a:p>
                      </a:txBody>
                      <a:tcPr/>
                    </a:tc>
                    <a:tc>
                      <a:txBody>
                        <a:bodyPr/>
                        <a:lstStyle/>
                        <a:p>
                          <a:r>
                            <a:rPr lang="es-ES" dirty="0"/>
                            <a:t>Sumando  y restamos términos a ambos lados</a:t>
                          </a:r>
                        </a:p>
                      </a:txBody>
                      <a:tcPr/>
                    </a:tc>
                    <a:extLst>
                      <a:ext uri="{0D108BD9-81ED-4DB2-BD59-A6C34878D82A}">
                        <a16:rowId xmlns:a16="http://schemas.microsoft.com/office/drawing/2014/main" val="10001"/>
                      </a:ext>
                    </a:extLst>
                  </a:tr>
                  <a:tr h="370840">
                    <a:tc>
                      <a:txBody>
                        <a:bodyPr/>
                        <a:lstStyle/>
                        <a:p>
                          <a:pPr/>
                          <a14:m>
                            <m:oMathPara xmlns:m="http://schemas.openxmlformats.org/officeDocument/2006/math">
                              <m:oMathParaPr>
                                <m:jc m:val="centerGroup"/>
                              </m:oMathParaPr>
                              <m:oMath xmlns:m="http://schemas.openxmlformats.org/officeDocument/2006/math">
                                <m:r>
                                  <a:rPr lang="es-CO" b="0" i="1" smtClean="0">
                                    <a:latin typeface="Cambria Math" panose="02040503050406030204" pitchFamily="18" charset="0"/>
                                  </a:rPr>
                                  <m:t>6</m:t>
                                </m:r>
                                <m:r>
                                  <a:rPr lang="es-CO" b="0" i="1" smtClean="0">
                                    <a:latin typeface="Cambria Math" panose="02040503050406030204" pitchFamily="18" charset="0"/>
                                  </a:rPr>
                                  <m:t>𝑥</m:t>
                                </m:r>
                                <m:r>
                                  <a:rPr lang="es-CO" b="0" i="1" smtClean="0">
                                    <a:latin typeface="Cambria Math" panose="02040503050406030204" pitchFamily="18" charset="0"/>
                                  </a:rPr>
                                  <m:t>−2</m:t>
                                </m:r>
                                <m:r>
                                  <a:rPr lang="es-CO" b="0" i="1" smtClean="0">
                                    <a:latin typeface="Cambria Math" panose="02040503050406030204" pitchFamily="18" charset="0"/>
                                  </a:rPr>
                                  <m:t>𝑥</m:t>
                                </m:r>
                                <m:r>
                                  <a:rPr lang="es-CO" b="0" i="1" smtClean="0">
                                    <a:latin typeface="Cambria Math" panose="02040503050406030204" pitchFamily="18" charset="0"/>
                                  </a:rPr>
                                  <m:t>&gt;5+3</m:t>
                                </m:r>
                              </m:oMath>
                            </m:oMathPara>
                          </a14:m>
                          <a:endParaRPr lang="es-E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dirty="0"/>
                            <a:t>Términos semejantes</a:t>
                          </a:r>
                          <a:endParaRPr lang="es-ES" dirty="0"/>
                        </a:p>
                      </a:txBody>
                      <a:tcPr/>
                    </a:tc>
                    <a:extLst>
                      <a:ext uri="{0D108BD9-81ED-4DB2-BD59-A6C34878D82A}">
                        <a16:rowId xmlns:a16="http://schemas.microsoft.com/office/drawing/2014/main" val="1443126123"/>
                      </a:ext>
                    </a:extLst>
                  </a:tr>
                  <a:tr h="370840">
                    <a:tc>
                      <a:txBody>
                        <a:bodyPr/>
                        <a:lstStyle/>
                        <a:p>
                          <a:pPr/>
                          <a14:m>
                            <m:oMathPara xmlns:m="http://schemas.openxmlformats.org/officeDocument/2006/math">
                              <m:oMathParaPr>
                                <m:jc m:val="centerGroup"/>
                              </m:oMathParaPr>
                              <m:oMath xmlns:m="http://schemas.openxmlformats.org/officeDocument/2006/math">
                                <m:r>
                                  <a:rPr lang="es-CO" b="0" i="1" smtClean="0">
                                    <a:latin typeface="Cambria Math" panose="02040503050406030204" pitchFamily="18" charset="0"/>
                                  </a:rPr>
                                  <m:t>4</m:t>
                                </m:r>
                                <m:r>
                                  <a:rPr lang="es-CO" b="0" i="1" smtClean="0">
                                    <a:latin typeface="Cambria Math" panose="02040503050406030204" pitchFamily="18" charset="0"/>
                                  </a:rPr>
                                  <m:t>𝑥</m:t>
                                </m:r>
                                <m:r>
                                  <a:rPr lang="es-CO" b="0" i="1" smtClean="0">
                                    <a:latin typeface="Cambria Math" panose="02040503050406030204" pitchFamily="18" charset="0"/>
                                  </a:rPr>
                                  <m:t>&gt;8</m:t>
                                </m:r>
                              </m:oMath>
                            </m:oMathPara>
                          </a14:m>
                          <a:endParaRPr lang="es-E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dirty="0"/>
                            <a:t>Términos semejantes</a:t>
                          </a:r>
                          <a:endParaRPr lang="es-ES" dirty="0"/>
                        </a:p>
                      </a:txBody>
                      <a:tcPr/>
                    </a:tc>
                    <a:extLst>
                      <a:ext uri="{0D108BD9-81ED-4DB2-BD59-A6C34878D82A}">
                        <a16:rowId xmlns:a16="http://schemas.microsoft.com/office/drawing/2014/main" val="2600680675"/>
                      </a:ext>
                    </a:extLst>
                  </a:tr>
                  <a:tr h="370840">
                    <a:tc>
                      <a:txBody>
                        <a:bodyPr/>
                        <a:lstStyle/>
                        <a:p>
                          <a:pPr algn="ctr"/>
                          <a14:m>
                            <m:oMath xmlns:m="http://schemas.openxmlformats.org/officeDocument/2006/math">
                              <m:f>
                                <m:fPr>
                                  <m:ctrlPr>
                                    <a:rPr lang="es-ES" sz="2200" i="1" smtClean="0">
                                      <a:latin typeface="Cambria Math" panose="02040503050406030204" pitchFamily="18" charset="0"/>
                                    </a:rPr>
                                  </m:ctrlPr>
                                </m:fPr>
                                <m:num>
                                  <m:r>
                                    <a:rPr lang="es-CO" sz="2200" b="0" i="1" smtClean="0">
                                      <a:latin typeface="Cambria Math" panose="02040503050406030204" pitchFamily="18" charset="0"/>
                                    </a:rPr>
                                    <m:t>4</m:t>
                                  </m:r>
                                </m:num>
                                <m:den>
                                  <m:r>
                                    <a:rPr lang="es-CO" sz="2200" b="0" i="1" smtClean="0">
                                      <a:latin typeface="Cambria Math" panose="02040503050406030204" pitchFamily="18" charset="0"/>
                                    </a:rPr>
                                    <m:t>4</m:t>
                                  </m:r>
                                </m:den>
                              </m:f>
                              <m:r>
                                <a:rPr lang="es-CO" sz="2200" b="0" i="1" smtClean="0">
                                  <a:latin typeface="Cambria Math" panose="02040503050406030204" pitchFamily="18" charset="0"/>
                                </a:rPr>
                                <m:t>𝑥</m:t>
                              </m:r>
                              <m:r>
                                <a:rPr lang="es-CO" sz="2200" b="0" i="1" smtClean="0">
                                  <a:latin typeface="Cambria Math" panose="02040503050406030204" pitchFamily="18" charset="0"/>
                                </a:rPr>
                                <m:t>&gt;</m:t>
                              </m:r>
                              <m:f>
                                <m:fPr>
                                  <m:ctrlPr>
                                    <a:rPr lang="es-ES" sz="2200" i="1" smtClean="0">
                                      <a:latin typeface="Cambria Math" panose="02040503050406030204" pitchFamily="18" charset="0"/>
                                    </a:rPr>
                                  </m:ctrlPr>
                                </m:fPr>
                                <m:num>
                                  <m:r>
                                    <a:rPr lang="es-CO" sz="2200" b="0" i="1" smtClean="0">
                                      <a:latin typeface="Cambria Math" panose="02040503050406030204" pitchFamily="18" charset="0"/>
                                    </a:rPr>
                                    <m:t>8</m:t>
                                  </m:r>
                                </m:num>
                                <m:den>
                                  <m:r>
                                    <a:rPr lang="es-CO" sz="2200" b="0" i="1" smtClean="0">
                                      <a:latin typeface="Cambria Math" panose="02040503050406030204" pitchFamily="18" charset="0"/>
                                    </a:rPr>
                                    <m:t>4</m:t>
                                  </m:r>
                                </m:den>
                              </m:f>
                            </m:oMath>
                          </a14:m>
                          <a:r>
                            <a:rPr lang="es-ES" sz="2200" dirty="0"/>
                            <a:t>          ;             </a:t>
                          </a:r>
                          <a14:m>
                            <m:oMath xmlns:m="http://schemas.openxmlformats.org/officeDocument/2006/math">
                              <m:r>
                                <a:rPr lang="es-CO" sz="2200" b="0" i="0" smtClean="0">
                                  <a:latin typeface="Cambria Math" panose="02040503050406030204" pitchFamily="18" charset="0"/>
                                </a:rPr>
                                <m:t> </m:t>
                              </m:r>
                              <m:r>
                                <a:rPr lang="es-CO" sz="2200" b="0" i="1" smtClean="0">
                                  <a:latin typeface="Cambria Math" panose="02040503050406030204" pitchFamily="18" charset="0"/>
                                </a:rPr>
                                <m:t>𝑥</m:t>
                              </m:r>
                              <m:r>
                                <a:rPr lang="es-CO" sz="2200" b="0" i="1" smtClean="0">
                                  <a:latin typeface="Cambria Math" panose="02040503050406030204" pitchFamily="18" charset="0"/>
                                </a:rPr>
                                <m:t>&gt;</m:t>
                              </m:r>
                              <m:f>
                                <m:fPr>
                                  <m:ctrlPr>
                                    <a:rPr lang="es-ES" sz="2200" i="1" smtClean="0">
                                      <a:latin typeface="Cambria Math" panose="02040503050406030204" pitchFamily="18" charset="0"/>
                                    </a:rPr>
                                  </m:ctrlPr>
                                </m:fPr>
                                <m:num>
                                  <m:r>
                                    <a:rPr lang="es-CO" sz="2200" b="0" i="1" smtClean="0">
                                      <a:latin typeface="Cambria Math" panose="02040503050406030204" pitchFamily="18" charset="0"/>
                                    </a:rPr>
                                    <m:t>8</m:t>
                                  </m:r>
                                </m:num>
                                <m:den>
                                  <m:r>
                                    <a:rPr lang="es-CO" sz="2200" b="0" i="1" smtClean="0">
                                      <a:latin typeface="Cambria Math" panose="02040503050406030204" pitchFamily="18" charset="0"/>
                                    </a:rPr>
                                    <m:t>4</m:t>
                                  </m:r>
                                </m:den>
                              </m:f>
                            </m:oMath>
                          </a14:m>
                          <a:endParaRPr lang="es-ES" sz="2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dirty="0"/>
                            <a:t>Dividiendo entre un termino a ambos lados</a:t>
                          </a:r>
                          <a:endParaRPr lang="es-ES" dirty="0"/>
                        </a:p>
                      </a:txBody>
                      <a:tcPr anchor="ctr"/>
                    </a:tc>
                    <a:extLst>
                      <a:ext uri="{0D108BD9-81ED-4DB2-BD59-A6C34878D82A}">
                        <a16:rowId xmlns:a16="http://schemas.microsoft.com/office/drawing/2014/main" val="3103913501"/>
                      </a:ext>
                    </a:extLst>
                  </a:tr>
                  <a:tr h="0">
                    <a:tc>
                      <a:txBody>
                        <a:bodyPr/>
                        <a:lstStyle/>
                        <a:p>
                          <a:pPr/>
                          <a14:m>
                            <m:oMathPara xmlns:m="http://schemas.openxmlformats.org/officeDocument/2006/math">
                              <m:oMathParaPr>
                                <m:jc m:val="centerGroup"/>
                              </m:oMathParaPr>
                              <m:oMath xmlns:m="http://schemas.openxmlformats.org/officeDocument/2006/math">
                                <m:r>
                                  <a:rPr lang="es-CO" b="0" i="1" smtClean="0">
                                    <a:latin typeface="Cambria Math" panose="02040503050406030204" pitchFamily="18" charset="0"/>
                                  </a:rPr>
                                  <m:t>𝑥</m:t>
                                </m:r>
                                <m:r>
                                  <a:rPr lang="es-CO" b="0" i="1" smtClean="0">
                                    <a:latin typeface="Cambria Math" panose="02040503050406030204" pitchFamily="18" charset="0"/>
                                  </a:rPr>
                                  <m:t>&gt;2</m:t>
                                </m:r>
                              </m:oMath>
                            </m:oMathPara>
                          </a14:m>
                          <a:endParaRPr lang="es-ES" dirty="0"/>
                        </a:p>
                      </a:txBody>
                      <a:tcPr/>
                    </a:tc>
                    <a:tc>
                      <a:txBody>
                        <a:bodyPr/>
                        <a:lstStyle/>
                        <a:p>
                          <a:r>
                            <a:rPr lang="es-CO" dirty="0"/>
                            <a:t>Simplificando</a:t>
                          </a:r>
                          <a:endParaRPr lang="es-ES" dirty="0"/>
                        </a:p>
                      </a:txBody>
                      <a:tcPr/>
                    </a:tc>
                    <a:extLst>
                      <a:ext uri="{0D108BD9-81ED-4DB2-BD59-A6C34878D82A}">
                        <a16:rowId xmlns:a16="http://schemas.microsoft.com/office/drawing/2014/main" val="3816485306"/>
                      </a:ext>
                    </a:extLst>
                  </a:tr>
                </a:tbl>
              </a:graphicData>
            </a:graphic>
          </p:graphicFrame>
        </mc:Choice>
        <mc:Fallback xmlns="">
          <p:graphicFrame>
            <p:nvGraphicFramePr>
              <p:cNvPr id="4" name="Marcador de contenido 3">
                <a:extLst>
                  <a:ext uri="{FF2B5EF4-FFF2-40B4-BE49-F238E27FC236}">
                    <a16:creationId xmlns:a16="http://schemas.microsoft.com/office/drawing/2014/main" xmlns:a14="http://schemas.microsoft.com/office/drawing/2010/main" xmlns="" id="{EBE6CC91-CFA8-4681-AA7E-5065CB33A622}"/>
                  </a:ext>
                </a:extLst>
              </p:cNvPr>
              <p:cNvGraphicFramePr>
                <a:graphicFrameLocks noGrp="1"/>
              </p:cNvGraphicFramePr>
              <p:nvPr>
                <p:ph idx="1"/>
                <p:extLst>
                  <p:ext uri="{D42A27DB-BD31-4B8C-83A1-F6EECF244321}">
                    <p14:modId xmlns:p14="http://schemas.microsoft.com/office/powerpoint/2010/main" val="33913634"/>
                  </p:ext>
                </p:extLst>
              </p:nvPr>
            </p:nvGraphicFramePr>
            <p:xfrm>
              <a:off x="975896" y="1634990"/>
              <a:ext cx="9012166" cy="2414715"/>
            </p:xfrm>
            <a:graphic>
              <a:graphicData uri="http://schemas.openxmlformats.org/drawingml/2006/table">
                <a:tbl>
                  <a:tblPr firstRow="1" bandRow="1">
                    <a:tableStyleId>{5940675A-B579-460E-94D1-54222C63F5DA}</a:tableStyleId>
                  </a:tblPr>
                  <a:tblGrid>
                    <a:gridCol w="4506083">
                      <a:extLst>
                        <a:ext uri="{9D8B030D-6E8A-4147-A177-3AD203B41FA5}">
                          <a16:colId xmlns:a16="http://schemas.microsoft.com/office/drawing/2014/main" xmlns:a14="http://schemas.microsoft.com/office/drawing/2010/main" xmlns="" val="4288522529"/>
                        </a:ext>
                      </a:extLst>
                    </a:gridCol>
                    <a:gridCol w="4506083">
                      <a:extLst>
                        <a:ext uri="{9D8B030D-6E8A-4147-A177-3AD203B41FA5}">
                          <a16:colId xmlns:a16="http://schemas.microsoft.com/office/drawing/2014/main" xmlns:a14="http://schemas.microsoft.com/office/drawing/2010/main" xmlns="" val="939841074"/>
                        </a:ext>
                      </a:extLst>
                    </a:gridCol>
                  </a:tblGrid>
                  <a:tr h="370840">
                    <a:tc>
                      <a:txBody>
                        <a:bodyPr/>
                        <a:lstStyle/>
                        <a:p>
                          <a:endParaRPr lang="es-CO"/>
                        </a:p>
                      </a:txBody>
                      <a:tcPr>
                        <a:blipFill rotWithShape="0">
                          <a:blip r:embed="rId2"/>
                          <a:stretch>
                            <a:fillRect l="-135" t="-8197" r="-100135" b="-575410"/>
                          </a:stretch>
                        </a:blipFill>
                      </a:tcPr>
                    </a:tc>
                    <a:tc>
                      <a:txBody>
                        <a:bodyPr/>
                        <a:lstStyle/>
                        <a:p>
                          <a:r>
                            <a:rPr lang="es-CO" dirty="0"/>
                            <a:t>Inecuación inicial</a:t>
                          </a:r>
                          <a:endParaRPr lang="es-ES" dirty="0"/>
                        </a:p>
                      </a:txBody>
                      <a:tcPr/>
                    </a:tc>
                    <a:extLst>
                      <a:ext uri="{0D108BD9-81ED-4DB2-BD59-A6C34878D82A}">
                        <a16:rowId xmlns:a16="http://schemas.microsoft.com/office/drawing/2014/main" xmlns:a14="http://schemas.microsoft.com/office/drawing/2010/main" xmlns="" val="500955976"/>
                      </a:ext>
                    </a:extLst>
                  </a:tr>
                  <a:tr h="370840">
                    <a:tc>
                      <a:txBody>
                        <a:bodyPr/>
                        <a:lstStyle/>
                        <a:p>
                          <a:endParaRPr lang="es-CO"/>
                        </a:p>
                      </a:txBody>
                      <a:tcPr>
                        <a:blipFill rotWithShape="0">
                          <a:blip r:embed="rId2"/>
                          <a:stretch>
                            <a:fillRect l="-135" t="-108197" r="-100135" b="-475410"/>
                          </a:stretch>
                        </a:blipFill>
                      </a:tcPr>
                    </a:tc>
                    <a:tc>
                      <a:txBody>
                        <a:bodyPr/>
                        <a:lstStyle/>
                        <a:p>
                          <a:r>
                            <a:rPr lang="es-ES" dirty="0"/>
                            <a:t>Sumando  y restamos términos a ambos lados</a:t>
                          </a:r>
                        </a:p>
                      </a:txBody>
                      <a:tcPr/>
                    </a:tc>
                    <a:extLst>
                      <a:ext uri="{0D108BD9-81ED-4DB2-BD59-A6C34878D82A}">
                        <a16:rowId xmlns:a16="http://schemas.microsoft.com/office/drawing/2014/main" xmlns:a14="http://schemas.microsoft.com/office/drawing/2010/main" xmlns="" val="10001"/>
                      </a:ext>
                    </a:extLst>
                  </a:tr>
                  <a:tr h="370840">
                    <a:tc>
                      <a:txBody>
                        <a:bodyPr/>
                        <a:lstStyle/>
                        <a:p>
                          <a:endParaRPr lang="es-CO"/>
                        </a:p>
                      </a:txBody>
                      <a:tcPr>
                        <a:blipFill rotWithShape="0">
                          <a:blip r:embed="rId2"/>
                          <a:stretch>
                            <a:fillRect l="-135" t="-208197" r="-100135" b="-375410"/>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dirty="0"/>
                            <a:t>Términos semejantes</a:t>
                          </a:r>
                          <a:endParaRPr lang="es-ES" dirty="0"/>
                        </a:p>
                      </a:txBody>
                      <a:tcPr/>
                    </a:tc>
                    <a:extLst>
                      <a:ext uri="{0D108BD9-81ED-4DB2-BD59-A6C34878D82A}">
                        <a16:rowId xmlns:a16="http://schemas.microsoft.com/office/drawing/2014/main" xmlns:a14="http://schemas.microsoft.com/office/drawing/2010/main" xmlns="" val="1443126123"/>
                      </a:ext>
                    </a:extLst>
                  </a:tr>
                  <a:tr h="370840">
                    <a:tc>
                      <a:txBody>
                        <a:bodyPr/>
                        <a:lstStyle/>
                        <a:p>
                          <a:endParaRPr lang="es-CO"/>
                        </a:p>
                      </a:txBody>
                      <a:tcPr>
                        <a:blipFill rotWithShape="0">
                          <a:blip r:embed="rId2"/>
                          <a:stretch>
                            <a:fillRect l="-135" t="-308197" r="-100135" b="-275410"/>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dirty="0"/>
                            <a:t>Términos semejantes</a:t>
                          </a:r>
                          <a:endParaRPr lang="es-ES" dirty="0"/>
                        </a:p>
                      </a:txBody>
                      <a:tcPr/>
                    </a:tc>
                    <a:extLst>
                      <a:ext uri="{0D108BD9-81ED-4DB2-BD59-A6C34878D82A}">
                        <a16:rowId xmlns:a16="http://schemas.microsoft.com/office/drawing/2014/main" xmlns:a14="http://schemas.microsoft.com/office/drawing/2010/main" xmlns="" val="2600680675"/>
                      </a:ext>
                    </a:extLst>
                  </a:tr>
                  <a:tr h="565595">
                    <a:tc>
                      <a:txBody>
                        <a:bodyPr/>
                        <a:lstStyle/>
                        <a:p>
                          <a:endParaRPr lang="es-CO"/>
                        </a:p>
                      </a:txBody>
                      <a:tcPr>
                        <a:blipFill rotWithShape="0">
                          <a:blip r:embed="rId2"/>
                          <a:stretch>
                            <a:fillRect l="-135" t="-267742" r="-100135" b="-80645"/>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dirty="0"/>
                            <a:t>Dividiendo entre un termino a ambos lados</a:t>
                          </a:r>
                          <a:endParaRPr lang="es-ES" dirty="0"/>
                        </a:p>
                      </a:txBody>
                      <a:tcPr anchor="ctr"/>
                    </a:tc>
                    <a:extLst>
                      <a:ext uri="{0D108BD9-81ED-4DB2-BD59-A6C34878D82A}">
                        <a16:rowId xmlns:a16="http://schemas.microsoft.com/office/drawing/2014/main" xmlns:a14="http://schemas.microsoft.com/office/drawing/2010/main" xmlns="" val="3103913501"/>
                      </a:ext>
                    </a:extLst>
                  </a:tr>
                  <a:tr h="365760">
                    <a:tc>
                      <a:txBody>
                        <a:bodyPr/>
                        <a:lstStyle/>
                        <a:p>
                          <a:endParaRPr lang="es-CO"/>
                        </a:p>
                      </a:txBody>
                      <a:tcPr>
                        <a:blipFill rotWithShape="0">
                          <a:blip r:embed="rId2"/>
                          <a:stretch>
                            <a:fillRect l="-135" t="-570000" r="-100135" b="-25000"/>
                          </a:stretch>
                        </a:blipFill>
                      </a:tcPr>
                    </a:tc>
                    <a:tc>
                      <a:txBody>
                        <a:bodyPr/>
                        <a:lstStyle/>
                        <a:p>
                          <a:r>
                            <a:rPr lang="es-CO" dirty="0"/>
                            <a:t>Simplificando</a:t>
                          </a:r>
                          <a:endParaRPr lang="es-ES" dirty="0"/>
                        </a:p>
                      </a:txBody>
                      <a:tcPr/>
                    </a:tc>
                    <a:extLst>
                      <a:ext uri="{0D108BD9-81ED-4DB2-BD59-A6C34878D82A}">
                        <a16:rowId xmlns:a16="http://schemas.microsoft.com/office/drawing/2014/main" xmlns:a14="http://schemas.microsoft.com/office/drawing/2010/main" xmlns="" val="3816485306"/>
                      </a:ext>
                    </a:extLst>
                  </a:tr>
                </a:tbl>
              </a:graphicData>
            </a:graphic>
          </p:graphicFrame>
        </mc:Fallback>
      </mc:AlternateContent>
      <p:sp>
        <p:nvSpPr>
          <p:cNvPr id="5" name="CuadroTexto 4">
            <a:extLst>
              <a:ext uri="{FF2B5EF4-FFF2-40B4-BE49-F238E27FC236}">
                <a16:creationId xmlns:a16="http://schemas.microsoft.com/office/drawing/2014/main" id="{64DCCCE7-5ADB-4A0F-962C-AB3501326140}"/>
              </a:ext>
            </a:extLst>
          </p:cNvPr>
          <p:cNvSpPr txBox="1"/>
          <p:nvPr/>
        </p:nvSpPr>
        <p:spPr>
          <a:xfrm>
            <a:off x="975897" y="1096042"/>
            <a:ext cx="3135795" cy="430887"/>
          </a:xfrm>
          <a:prstGeom prst="rect">
            <a:avLst/>
          </a:prstGeom>
          <a:noFill/>
        </p:spPr>
        <p:txBody>
          <a:bodyPr wrap="none" rtlCol="0">
            <a:spAutoFit/>
          </a:bodyPr>
          <a:lstStyle/>
          <a:p>
            <a:r>
              <a:rPr lang="es-CO" sz="2200" b="1" dirty="0">
                <a:solidFill>
                  <a:srgbClr val="FF0000"/>
                </a:solidFill>
              </a:rPr>
              <a:t>Solución de la inecuación</a:t>
            </a:r>
            <a:endParaRPr lang="es-ES" sz="2200" b="1" dirty="0">
              <a:solidFill>
                <a:srgbClr val="FF0000"/>
              </a:solidFill>
            </a:endParaRPr>
          </a:p>
        </p:txBody>
      </p:sp>
      <mc:AlternateContent xmlns:mc="http://schemas.openxmlformats.org/markup-compatibility/2006" xmlns:a14="http://schemas.microsoft.com/office/drawing/2010/main">
        <mc:Choice Requires="a14">
          <p:graphicFrame>
            <p:nvGraphicFramePr>
              <p:cNvPr id="7" name="Marcador de contenido 3">
                <a:extLst>
                  <a:ext uri="{FF2B5EF4-FFF2-40B4-BE49-F238E27FC236}">
                    <a16:creationId xmlns:a16="http://schemas.microsoft.com/office/drawing/2014/main" id="{74E5C314-15D6-44A1-BB76-12AE796148D4}"/>
                  </a:ext>
                </a:extLst>
              </p:cNvPr>
              <p:cNvGraphicFramePr>
                <a:graphicFrameLocks/>
              </p:cNvGraphicFramePr>
              <p:nvPr>
                <p:extLst>
                  <p:ext uri="{D42A27DB-BD31-4B8C-83A1-F6EECF244321}">
                    <p14:modId xmlns:p14="http://schemas.microsoft.com/office/powerpoint/2010/main" val="375236381"/>
                  </p:ext>
                </p:extLst>
              </p:nvPr>
            </p:nvGraphicFramePr>
            <p:xfrm>
              <a:off x="4434715" y="4997386"/>
              <a:ext cx="6917636" cy="1483360"/>
            </p:xfrm>
            <a:graphic>
              <a:graphicData uri="http://schemas.openxmlformats.org/drawingml/2006/table">
                <a:tbl>
                  <a:tblPr firstRow="1" bandRow="1">
                    <a:tableStyleId>{5940675A-B579-460E-94D1-54222C63F5DA}</a:tableStyleId>
                  </a:tblPr>
                  <a:tblGrid>
                    <a:gridCol w="3458818">
                      <a:extLst>
                        <a:ext uri="{9D8B030D-6E8A-4147-A177-3AD203B41FA5}">
                          <a16:colId xmlns:a16="http://schemas.microsoft.com/office/drawing/2014/main" val="4288522529"/>
                        </a:ext>
                      </a:extLst>
                    </a:gridCol>
                    <a:gridCol w="3458818">
                      <a:extLst>
                        <a:ext uri="{9D8B030D-6E8A-4147-A177-3AD203B41FA5}">
                          <a16:colId xmlns:a16="http://schemas.microsoft.com/office/drawing/2014/main" val="939841074"/>
                        </a:ext>
                      </a:extLst>
                    </a:gridCol>
                  </a:tblGrid>
                  <a:tr h="370840">
                    <a:tc>
                      <a:txBody>
                        <a:bodyPr/>
                        <a:lstStyle/>
                        <a:p>
                          <a:pPr/>
                          <a14:m>
                            <m:oMathPara xmlns:m="http://schemas.openxmlformats.org/officeDocument/2006/math">
                              <m:oMathParaPr>
                                <m:jc m:val="centerGroup"/>
                              </m:oMathParaPr>
                              <m:oMath xmlns:m="http://schemas.openxmlformats.org/officeDocument/2006/math">
                                <m:r>
                                  <a:rPr lang="es-CO" b="0" i="1" smtClean="0">
                                    <a:latin typeface="Cambria Math" panose="02040503050406030204" pitchFamily="18" charset="0"/>
                                  </a:rPr>
                                  <m:t>6</m:t>
                                </m:r>
                                <m:r>
                                  <a:rPr lang="es-CO" b="0" i="1" smtClean="0">
                                    <a:latin typeface="Cambria Math" panose="02040503050406030204" pitchFamily="18" charset="0"/>
                                  </a:rPr>
                                  <m:t>𝑥</m:t>
                                </m:r>
                                <m:r>
                                  <a:rPr lang="es-CO" b="0" i="1" smtClean="0">
                                    <a:latin typeface="Cambria Math" panose="02040503050406030204" pitchFamily="18" charset="0"/>
                                  </a:rPr>
                                  <m:t>−3&gt;2</m:t>
                                </m:r>
                                <m:r>
                                  <a:rPr lang="es-CO" b="0" i="1" smtClean="0">
                                    <a:latin typeface="Cambria Math" panose="02040503050406030204" pitchFamily="18" charset="0"/>
                                  </a:rPr>
                                  <m:t>𝑥</m:t>
                                </m:r>
                                <m:r>
                                  <a:rPr lang="es-CO" b="0" i="1" smtClean="0">
                                    <a:latin typeface="Cambria Math" panose="02040503050406030204" pitchFamily="18" charset="0"/>
                                  </a:rPr>
                                  <m:t>+5</m:t>
                                </m:r>
                              </m:oMath>
                            </m:oMathPara>
                          </a14:m>
                          <a:endParaRPr lang="es-ES" dirty="0"/>
                        </a:p>
                      </a:txBody>
                      <a:tcPr/>
                    </a:tc>
                    <a:tc>
                      <a:txBody>
                        <a:bodyPr/>
                        <a:lstStyle/>
                        <a:p>
                          <a:r>
                            <a:rPr lang="es-CO" dirty="0"/>
                            <a:t>Inecuación inicial</a:t>
                          </a:r>
                          <a:endParaRPr lang="es-ES" dirty="0"/>
                        </a:p>
                      </a:txBody>
                      <a:tcPr/>
                    </a:tc>
                    <a:extLst>
                      <a:ext uri="{0D108BD9-81ED-4DB2-BD59-A6C34878D82A}">
                        <a16:rowId xmlns:a16="http://schemas.microsoft.com/office/drawing/2014/main" val="500955976"/>
                      </a:ext>
                    </a:extLst>
                  </a:tr>
                  <a:tr h="370840">
                    <a:tc>
                      <a:txBody>
                        <a:bodyPr/>
                        <a:lstStyle/>
                        <a:p>
                          <a:pPr/>
                          <a14:m>
                            <m:oMathPara xmlns:m="http://schemas.openxmlformats.org/officeDocument/2006/math">
                              <m:oMathParaPr>
                                <m:jc m:val="centerGroup"/>
                              </m:oMathParaPr>
                              <m:oMath xmlns:m="http://schemas.openxmlformats.org/officeDocument/2006/math">
                                <m:r>
                                  <a:rPr lang="es-CO" b="0" i="1" smtClean="0">
                                    <a:latin typeface="Cambria Math" panose="02040503050406030204" pitchFamily="18" charset="0"/>
                                  </a:rPr>
                                  <m:t>6</m:t>
                                </m:r>
                                <m:d>
                                  <m:dPr>
                                    <m:ctrlPr>
                                      <a:rPr lang="es-CO" b="0" i="1" smtClean="0">
                                        <a:latin typeface="Cambria Math" panose="02040503050406030204" pitchFamily="18" charset="0"/>
                                      </a:rPr>
                                    </m:ctrlPr>
                                  </m:dPr>
                                  <m:e>
                                    <m:r>
                                      <a:rPr lang="es-CO" b="0" i="1" smtClean="0">
                                        <a:latin typeface="Cambria Math" panose="02040503050406030204" pitchFamily="18" charset="0"/>
                                      </a:rPr>
                                      <m:t>4</m:t>
                                    </m:r>
                                  </m:e>
                                </m:d>
                                <m:r>
                                  <a:rPr lang="es-CO" b="0" i="1" smtClean="0">
                                    <a:latin typeface="Cambria Math" panose="02040503050406030204" pitchFamily="18" charset="0"/>
                                  </a:rPr>
                                  <m:t>−3&gt;2(4)+5</m:t>
                                </m:r>
                              </m:oMath>
                            </m:oMathPara>
                          </a14:m>
                          <a:endParaRPr lang="es-ES" dirty="0"/>
                        </a:p>
                      </a:txBody>
                      <a:tcPr/>
                    </a:tc>
                    <a:tc>
                      <a:txBody>
                        <a:bodyPr/>
                        <a:lstStyle/>
                        <a:p>
                          <a:r>
                            <a:rPr lang="es-CO" dirty="0"/>
                            <a:t>Sustituyendo </a:t>
                          </a:r>
                          <a14:m>
                            <m:oMath xmlns:m="http://schemas.openxmlformats.org/officeDocument/2006/math">
                              <m:r>
                                <a:rPr lang="es-CO" b="0" i="1" smtClean="0">
                                  <a:latin typeface="Cambria Math" panose="02040503050406030204" pitchFamily="18" charset="0"/>
                                </a:rPr>
                                <m:t>𝑥</m:t>
                              </m:r>
                              <m:r>
                                <a:rPr lang="es-CO" b="0" i="1" smtClean="0">
                                  <a:latin typeface="Cambria Math" panose="02040503050406030204" pitchFamily="18" charset="0"/>
                                </a:rPr>
                                <m:t>=4,  4&gt;2</m:t>
                              </m:r>
                            </m:oMath>
                          </a14:m>
                          <a:endParaRPr lang="es-ES" dirty="0"/>
                        </a:p>
                      </a:txBody>
                      <a:tcPr/>
                    </a:tc>
                    <a:extLst>
                      <a:ext uri="{0D108BD9-81ED-4DB2-BD59-A6C34878D82A}">
                        <a16:rowId xmlns:a16="http://schemas.microsoft.com/office/drawing/2014/main" val="1443126123"/>
                      </a:ext>
                    </a:extLst>
                  </a:tr>
                  <a:tr h="370840">
                    <a:tc>
                      <a:txBody>
                        <a:bodyPr/>
                        <a:lstStyle/>
                        <a:p>
                          <a:pPr/>
                          <a14:m>
                            <m:oMathPara xmlns:m="http://schemas.openxmlformats.org/officeDocument/2006/math">
                              <m:oMathParaPr>
                                <m:jc m:val="centerGroup"/>
                              </m:oMathParaPr>
                              <m:oMath xmlns:m="http://schemas.openxmlformats.org/officeDocument/2006/math">
                                <m:r>
                                  <a:rPr lang="es-CO" b="0" i="1" smtClean="0">
                                    <a:latin typeface="Cambria Math" panose="02040503050406030204" pitchFamily="18" charset="0"/>
                                  </a:rPr>
                                  <m:t>24−3&gt;8+5</m:t>
                                </m:r>
                              </m:oMath>
                            </m:oMathPara>
                          </a14:m>
                          <a:endParaRPr lang="es-E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dirty="0"/>
                            <a:t>Multiplicando y operando</a:t>
                          </a:r>
                          <a:endParaRPr lang="es-ES" dirty="0"/>
                        </a:p>
                      </a:txBody>
                      <a:tcPr/>
                    </a:tc>
                    <a:extLst>
                      <a:ext uri="{0D108BD9-81ED-4DB2-BD59-A6C34878D82A}">
                        <a16:rowId xmlns:a16="http://schemas.microsoft.com/office/drawing/2014/main" val="2600680675"/>
                      </a:ext>
                    </a:extLst>
                  </a:tr>
                  <a:tr h="370840">
                    <a:tc>
                      <a:txBody>
                        <a:bodyPr/>
                        <a:lstStyle/>
                        <a:p>
                          <a:pPr algn="ctr"/>
                          <a14:m>
                            <m:oMathPara xmlns:m="http://schemas.openxmlformats.org/officeDocument/2006/math">
                              <m:oMathParaPr>
                                <m:jc m:val="centerGroup"/>
                              </m:oMathParaPr>
                              <m:oMath xmlns:m="http://schemas.openxmlformats.org/officeDocument/2006/math">
                                <m:r>
                                  <a:rPr lang="es-CO" b="0" i="1" dirty="0" smtClean="0">
                                    <a:latin typeface="Cambria Math" panose="02040503050406030204" pitchFamily="18" charset="0"/>
                                  </a:rPr>
                                  <m:t>21&gt;13</m:t>
                                </m:r>
                              </m:oMath>
                            </m:oMathPara>
                          </a14:m>
                          <a:endParaRPr lang="es-E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dirty="0"/>
                            <a:t>Desigualdad correcta</a:t>
                          </a:r>
                          <a:endParaRPr lang="es-ES" dirty="0"/>
                        </a:p>
                      </a:txBody>
                      <a:tcPr/>
                    </a:tc>
                    <a:extLst>
                      <a:ext uri="{0D108BD9-81ED-4DB2-BD59-A6C34878D82A}">
                        <a16:rowId xmlns:a16="http://schemas.microsoft.com/office/drawing/2014/main" val="3103913501"/>
                      </a:ext>
                    </a:extLst>
                  </a:tr>
                </a:tbl>
              </a:graphicData>
            </a:graphic>
          </p:graphicFrame>
        </mc:Choice>
        <mc:Fallback xmlns="">
          <p:graphicFrame>
            <p:nvGraphicFramePr>
              <p:cNvPr id="7" name="Marcador de contenido 3">
                <a:extLst>
                  <a:ext uri="{FF2B5EF4-FFF2-40B4-BE49-F238E27FC236}">
                    <a16:creationId xmlns:a16="http://schemas.microsoft.com/office/drawing/2014/main" xmlns:a14="http://schemas.microsoft.com/office/drawing/2010/main" xmlns="" id="{74E5C314-15D6-44A1-BB76-12AE796148D4}"/>
                  </a:ext>
                </a:extLst>
              </p:cNvPr>
              <p:cNvGraphicFramePr>
                <a:graphicFrameLocks/>
              </p:cNvGraphicFramePr>
              <p:nvPr>
                <p:extLst>
                  <p:ext uri="{D42A27DB-BD31-4B8C-83A1-F6EECF244321}">
                    <p14:modId xmlns:p14="http://schemas.microsoft.com/office/powerpoint/2010/main" val="375236381"/>
                  </p:ext>
                </p:extLst>
              </p:nvPr>
            </p:nvGraphicFramePr>
            <p:xfrm>
              <a:off x="4434715" y="4997386"/>
              <a:ext cx="6917636" cy="1483360"/>
            </p:xfrm>
            <a:graphic>
              <a:graphicData uri="http://schemas.openxmlformats.org/drawingml/2006/table">
                <a:tbl>
                  <a:tblPr firstRow="1" bandRow="1">
                    <a:tableStyleId>{5940675A-B579-460E-94D1-54222C63F5DA}</a:tableStyleId>
                  </a:tblPr>
                  <a:tblGrid>
                    <a:gridCol w="3458818">
                      <a:extLst>
                        <a:ext uri="{9D8B030D-6E8A-4147-A177-3AD203B41FA5}">
                          <a16:colId xmlns:a16="http://schemas.microsoft.com/office/drawing/2014/main" xmlns:a14="http://schemas.microsoft.com/office/drawing/2010/main" xmlns="" val="4288522529"/>
                        </a:ext>
                      </a:extLst>
                    </a:gridCol>
                    <a:gridCol w="3458818">
                      <a:extLst>
                        <a:ext uri="{9D8B030D-6E8A-4147-A177-3AD203B41FA5}">
                          <a16:colId xmlns:a16="http://schemas.microsoft.com/office/drawing/2014/main" xmlns:a14="http://schemas.microsoft.com/office/drawing/2010/main" xmlns="" val="939841074"/>
                        </a:ext>
                      </a:extLst>
                    </a:gridCol>
                  </a:tblGrid>
                  <a:tr h="370840">
                    <a:tc>
                      <a:txBody>
                        <a:bodyPr/>
                        <a:lstStyle/>
                        <a:p>
                          <a:endParaRPr lang="es-CO"/>
                        </a:p>
                      </a:txBody>
                      <a:tcPr>
                        <a:blipFill rotWithShape="0">
                          <a:blip r:embed="rId3"/>
                          <a:stretch>
                            <a:fillRect l="-176" t="-8197" r="-100352" b="-324590"/>
                          </a:stretch>
                        </a:blipFill>
                      </a:tcPr>
                    </a:tc>
                    <a:tc>
                      <a:txBody>
                        <a:bodyPr/>
                        <a:lstStyle/>
                        <a:p>
                          <a:r>
                            <a:rPr lang="es-CO" dirty="0"/>
                            <a:t>Inecuación inicial</a:t>
                          </a:r>
                          <a:endParaRPr lang="es-ES" dirty="0"/>
                        </a:p>
                      </a:txBody>
                      <a:tcPr/>
                    </a:tc>
                    <a:extLst>
                      <a:ext uri="{0D108BD9-81ED-4DB2-BD59-A6C34878D82A}">
                        <a16:rowId xmlns:a16="http://schemas.microsoft.com/office/drawing/2014/main" xmlns:a14="http://schemas.microsoft.com/office/drawing/2010/main" xmlns="" val="500955976"/>
                      </a:ext>
                    </a:extLst>
                  </a:tr>
                  <a:tr h="370840">
                    <a:tc>
                      <a:txBody>
                        <a:bodyPr/>
                        <a:lstStyle/>
                        <a:p>
                          <a:endParaRPr lang="es-CO"/>
                        </a:p>
                      </a:txBody>
                      <a:tcPr>
                        <a:blipFill rotWithShape="0">
                          <a:blip r:embed="rId3"/>
                          <a:stretch>
                            <a:fillRect l="-176" t="-106452" r="-100352" b="-219355"/>
                          </a:stretch>
                        </a:blipFill>
                      </a:tcPr>
                    </a:tc>
                    <a:tc>
                      <a:txBody>
                        <a:bodyPr/>
                        <a:lstStyle/>
                        <a:p>
                          <a:endParaRPr lang="es-CO"/>
                        </a:p>
                      </a:txBody>
                      <a:tcPr>
                        <a:blipFill rotWithShape="0">
                          <a:blip r:embed="rId3"/>
                          <a:stretch>
                            <a:fillRect l="-100176" t="-106452" r="-352" b="-219355"/>
                          </a:stretch>
                        </a:blipFill>
                      </a:tcPr>
                    </a:tc>
                    <a:extLst>
                      <a:ext uri="{0D108BD9-81ED-4DB2-BD59-A6C34878D82A}">
                        <a16:rowId xmlns:a16="http://schemas.microsoft.com/office/drawing/2014/main" xmlns:a14="http://schemas.microsoft.com/office/drawing/2010/main" xmlns="" val="1443126123"/>
                      </a:ext>
                    </a:extLst>
                  </a:tr>
                  <a:tr h="370840">
                    <a:tc>
                      <a:txBody>
                        <a:bodyPr/>
                        <a:lstStyle/>
                        <a:p>
                          <a:endParaRPr lang="es-CO"/>
                        </a:p>
                      </a:txBody>
                      <a:tcPr>
                        <a:blipFill rotWithShape="0">
                          <a:blip r:embed="rId3"/>
                          <a:stretch>
                            <a:fillRect l="-176" t="-209836" r="-100352" b="-122951"/>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dirty="0"/>
                            <a:t>Multiplicando y operando</a:t>
                          </a:r>
                          <a:endParaRPr lang="es-ES" dirty="0"/>
                        </a:p>
                      </a:txBody>
                      <a:tcPr/>
                    </a:tc>
                    <a:extLst>
                      <a:ext uri="{0D108BD9-81ED-4DB2-BD59-A6C34878D82A}">
                        <a16:rowId xmlns:a16="http://schemas.microsoft.com/office/drawing/2014/main" xmlns:a14="http://schemas.microsoft.com/office/drawing/2010/main" xmlns="" val="2600680675"/>
                      </a:ext>
                    </a:extLst>
                  </a:tr>
                  <a:tr h="370840">
                    <a:tc>
                      <a:txBody>
                        <a:bodyPr/>
                        <a:lstStyle/>
                        <a:p>
                          <a:endParaRPr lang="es-CO"/>
                        </a:p>
                      </a:txBody>
                      <a:tcPr>
                        <a:blipFill rotWithShape="0">
                          <a:blip r:embed="rId3"/>
                          <a:stretch>
                            <a:fillRect l="-176" t="-309836" r="-100352" b="-22951"/>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dirty="0"/>
                            <a:t>Desigualdad correcta</a:t>
                          </a:r>
                          <a:endParaRPr lang="es-ES" dirty="0"/>
                        </a:p>
                      </a:txBody>
                      <a:tcPr/>
                    </a:tc>
                    <a:extLst>
                      <a:ext uri="{0D108BD9-81ED-4DB2-BD59-A6C34878D82A}">
                        <a16:rowId xmlns:a16="http://schemas.microsoft.com/office/drawing/2014/main" xmlns:a14="http://schemas.microsoft.com/office/drawing/2010/main" xmlns="" val="3103913501"/>
                      </a:ext>
                    </a:extLst>
                  </a:tr>
                </a:tbl>
              </a:graphicData>
            </a:graphic>
          </p:graphicFrame>
        </mc:Fallback>
      </mc:AlternateContent>
      <p:sp>
        <p:nvSpPr>
          <p:cNvPr id="8" name="CuadroTexto 7">
            <a:extLst>
              <a:ext uri="{FF2B5EF4-FFF2-40B4-BE49-F238E27FC236}">
                <a16:creationId xmlns:a16="http://schemas.microsoft.com/office/drawing/2014/main" id="{3810A280-8231-4A12-BA70-E0B275D20014}"/>
              </a:ext>
            </a:extLst>
          </p:cNvPr>
          <p:cNvSpPr txBox="1"/>
          <p:nvPr/>
        </p:nvSpPr>
        <p:spPr>
          <a:xfrm>
            <a:off x="4434715" y="4399454"/>
            <a:ext cx="1896417" cy="430887"/>
          </a:xfrm>
          <a:prstGeom prst="rect">
            <a:avLst/>
          </a:prstGeom>
          <a:noFill/>
        </p:spPr>
        <p:txBody>
          <a:bodyPr wrap="none" rtlCol="0">
            <a:spAutoFit/>
          </a:bodyPr>
          <a:lstStyle/>
          <a:p>
            <a:r>
              <a:rPr lang="es-CO" sz="2200" b="1" dirty="0">
                <a:solidFill>
                  <a:srgbClr val="0070C0"/>
                </a:solidFill>
              </a:rPr>
              <a:t>Comprobación</a:t>
            </a:r>
            <a:endParaRPr lang="es-ES" sz="2200" b="1" dirty="0">
              <a:solidFill>
                <a:srgbClr val="0070C0"/>
              </a:solidFill>
            </a:endParaRPr>
          </a:p>
        </p:txBody>
      </p:sp>
      <p:grpSp>
        <p:nvGrpSpPr>
          <p:cNvPr id="9" name="Grupo 8">
            <a:extLst>
              <a:ext uri="{FF2B5EF4-FFF2-40B4-BE49-F238E27FC236}">
                <a16:creationId xmlns:a16="http://schemas.microsoft.com/office/drawing/2014/main" id="{37176806-97AE-4EE9-BBF7-516CE14646C6}"/>
              </a:ext>
            </a:extLst>
          </p:cNvPr>
          <p:cNvGrpSpPr/>
          <p:nvPr/>
        </p:nvGrpSpPr>
        <p:grpSpPr>
          <a:xfrm>
            <a:off x="575772" y="4670042"/>
            <a:ext cx="3254106" cy="654687"/>
            <a:chOff x="3927821" y="4738372"/>
            <a:chExt cx="4973339" cy="895899"/>
          </a:xfrm>
        </p:grpSpPr>
        <p:grpSp>
          <p:nvGrpSpPr>
            <p:cNvPr id="10" name="Grupo 9">
              <a:extLst>
                <a:ext uri="{FF2B5EF4-FFF2-40B4-BE49-F238E27FC236}">
                  <a16:creationId xmlns:a16="http://schemas.microsoft.com/office/drawing/2014/main" id="{D332ABD9-020E-44F6-8800-3836CE17F912}"/>
                </a:ext>
              </a:extLst>
            </p:cNvPr>
            <p:cNvGrpSpPr/>
            <p:nvPr/>
          </p:nvGrpSpPr>
          <p:grpSpPr>
            <a:xfrm>
              <a:off x="3927821" y="4738372"/>
              <a:ext cx="4973339" cy="895899"/>
              <a:chOff x="3362516" y="5076613"/>
              <a:chExt cx="4973344" cy="866864"/>
            </a:xfrm>
          </p:grpSpPr>
          <p:grpSp>
            <p:nvGrpSpPr>
              <p:cNvPr id="17" name="Grupo 16">
                <a:extLst>
                  <a:ext uri="{FF2B5EF4-FFF2-40B4-BE49-F238E27FC236}">
                    <a16:creationId xmlns:a16="http://schemas.microsoft.com/office/drawing/2014/main" id="{E322B7ED-EBCE-457F-82B7-7A21EDBF0294}"/>
                  </a:ext>
                </a:extLst>
              </p:cNvPr>
              <p:cNvGrpSpPr/>
              <p:nvPr/>
            </p:nvGrpSpPr>
            <p:grpSpPr>
              <a:xfrm>
                <a:off x="3362516" y="5076613"/>
                <a:ext cx="4973344" cy="866864"/>
                <a:chOff x="3392557" y="2494303"/>
                <a:chExt cx="4973344" cy="866864"/>
              </a:xfrm>
            </p:grpSpPr>
            <p:cxnSp>
              <p:nvCxnSpPr>
                <p:cNvPr id="19" name="Conector recto de flecha 18">
                  <a:extLst>
                    <a:ext uri="{FF2B5EF4-FFF2-40B4-BE49-F238E27FC236}">
                      <a16:creationId xmlns:a16="http://schemas.microsoft.com/office/drawing/2014/main" id="{4432C022-9CE2-4537-A287-CF29772C9E52}"/>
                    </a:ext>
                  </a:extLst>
                </p:cNvPr>
                <p:cNvCxnSpPr/>
                <p:nvPr/>
              </p:nvCxnSpPr>
              <p:spPr>
                <a:xfrm>
                  <a:off x="3392557" y="2637183"/>
                  <a:ext cx="4784034" cy="0"/>
                </a:xfrm>
                <a:prstGeom prst="straightConnector1">
                  <a:avLst/>
                </a:prstGeom>
                <a:ln w="22225">
                  <a:headEnd type="triangle"/>
                  <a:tailEnd type="stealth"/>
                </a:ln>
              </p:spPr>
              <p:style>
                <a:lnRef idx="1">
                  <a:schemeClr val="accent1"/>
                </a:lnRef>
                <a:fillRef idx="0">
                  <a:schemeClr val="accent1"/>
                </a:fillRef>
                <a:effectRef idx="0">
                  <a:schemeClr val="accent1"/>
                </a:effectRef>
                <a:fontRef idx="minor">
                  <a:schemeClr val="tx1"/>
                </a:fontRef>
              </p:style>
            </p:cxnSp>
            <p:cxnSp>
              <p:nvCxnSpPr>
                <p:cNvPr id="20" name="Conector recto 19">
                  <a:extLst>
                    <a:ext uri="{FF2B5EF4-FFF2-40B4-BE49-F238E27FC236}">
                      <a16:creationId xmlns:a16="http://schemas.microsoft.com/office/drawing/2014/main" id="{79B8DA7E-D2AC-4E4C-9688-29B07B32CEB4}"/>
                    </a:ext>
                  </a:extLst>
                </p:cNvPr>
                <p:cNvCxnSpPr>
                  <a:cxnSpLocks/>
                </p:cNvCxnSpPr>
                <p:nvPr/>
              </p:nvCxnSpPr>
              <p:spPr>
                <a:xfrm>
                  <a:off x="4643438" y="2494303"/>
                  <a:ext cx="0" cy="26318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Conector recto 20">
                  <a:extLst>
                    <a:ext uri="{FF2B5EF4-FFF2-40B4-BE49-F238E27FC236}">
                      <a16:creationId xmlns:a16="http://schemas.microsoft.com/office/drawing/2014/main" id="{4975D4D7-ADA5-4FF7-B894-4D4538B27730}"/>
                    </a:ext>
                  </a:extLst>
                </p:cNvPr>
                <p:cNvCxnSpPr>
                  <a:cxnSpLocks/>
                </p:cNvCxnSpPr>
                <p:nvPr/>
              </p:nvCxnSpPr>
              <p:spPr>
                <a:xfrm>
                  <a:off x="6867520" y="2518116"/>
                  <a:ext cx="0" cy="263180"/>
                </a:xfrm>
                <a:prstGeom prst="line">
                  <a:avLst/>
                </a:prstGeom>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2" name="CuadroTexto 21">
                      <a:extLst>
                        <a:ext uri="{FF2B5EF4-FFF2-40B4-BE49-F238E27FC236}">
                          <a16:creationId xmlns:a16="http://schemas.microsoft.com/office/drawing/2014/main" id="{BDAA38CD-0C19-4705-9594-9F9BEAED67AA}"/>
                        </a:ext>
                      </a:extLst>
                    </p:cNvPr>
                    <p:cNvSpPr txBox="1"/>
                    <p:nvPr/>
                  </p:nvSpPr>
                  <p:spPr>
                    <a:xfrm>
                      <a:off x="4457714" y="2831386"/>
                      <a:ext cx="470390" cy="52978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CO" sz="2000" b="0" i="1" smtClean="0">
                                <a:solidFill>
                                  <a:srgbClr val="00B050"/>
                                </a:solidFill>
                                <a:latin typeface="Cambria Math" panose="02040503050406030204" pitchFamily="18" charset="0"/>
                              </a:rPr>
                              <m:t>2</m:t>
                            </m:r>
                          </m:oMath>
                        </m:oMathPara>
                      </a14:m>
                      <a:endParaRPr lang="es-ES" sz="2000" dirty="0">
                        <a:solidFill>
                          <a:srgbClr val="00B050"/>
                        </a:solidFill>
                      </a:endParaRPr>
                    </a:p>
                  </p:txBody>
                </p:sp>
              </mc:Choice>
              <mc:Fallback xmlns="">
                <p:sp>
                  <p:nvSpPr>
                    <p:cNvPr id="22" name="CuadroTexto 21">
                      <a:extLst>
                        <a:ext uri="{FF2B5EF4-FFF2-40B4-BE49-F238E27FC236}">
                          <a16:creationId xmlns:a16="http://schemas.microsoft.com/office/drawing/2014/main" id="{BDAA38CD-0C19-4705-9594-9F9BEAED67AA}"/>
                        </a:ext>
                      </a:extLst>
                    </p:cNvPr>
                    <p:cNvSpPr txBox="1">
                      <a:spLocks noRot="1" noChangeAspect="1" noMove="1" noResize="1" noEditPoints="1" noAdjustHandles="1" noChangeArrowheads="1" noChangeShapeType="1" noTextEdit="1"/>
                    </p:cNvSpPr>
                    <p:nvPr/>
                  </p:nvSpPr>
                  <p:spPr>
                    <a:xfrm>
                      <a:off x="4457714" y="2831386"/>
                      <a:ext cx="470390" cy="529781"/>
                    </a:xfrm>
                    <a:prstGeom prst="rect">
                      <a:avLst/>
                    </a:prstGeom>
                    <a:blipFill>
                      <a:blip r:embed="rId7"/>
                      <a:stretch>
                        <a:fillRect r="-40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3" name="CuadroTexto 22">
                      <a:extLst>
                        <a:ext uri="{FF2B5EF4-FFF2-40B4-BE49-F238E27FC236}">
                          <a16:creationId xmlns:a16="http://schemas.microsoft.com/office/drawing/2014/main" id="{E4718503-F993-4588-93F7-4092AA7D9315}"/>
                        </a:ext>
                      </a:extLst>
                    </p:cNvPr>
                    <p:cNvSpPr txBox="1"/>
                    <p:nvPr/>
                  </p:nvSpPr>
                  <p:spPr>
                    <a:xfrm>
                      <a:off x="7803471" y="2781295"/>
                      <a:ext cx="562430" cy="52978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CO" altLang="es-ES" sz="2000" i="1">
                                <a:latin typeface="Cambria Math" panose="02040503050406030204" pitchFamily="18" charset="0"/>
                                <a:ea typeface="Cambria Math" panose="02040503050406030204" pitchFamily="18" charset="0"/>
                              </a:rPr>
                              <m:t>∞</m:t>
                            </m:r>
                          </m:oMath>
                        </m:oMathPara>
                      </a14:m>
                      <a:endParaRPr lang="es-ES" sz="2000" dirty="0">
                        <a:solidFill>
                          <a:srgbClr val="00B050"/>
                        </a:solidFill>
                      </a:endParaRPr>
                    </a:p>
                  </p:txBody>
                </p:sp>
              </mc:Choice>
              <mc:Fallback xmlns="">
                <p:sp>
                  <p:nvSpPr>
                    <p:cNvPr id="22" name="CuadroTexto 21">
                      <a:extLst>
                        <a:ext uri="{FF2B5EF4-FFF2-40B4-BE49-F238E27FC236}">
                          <a16:creationId xmlns:a16="http://schemas.microsoft.com/office/drawing/2014/main" id="{3C708484-D462-4089-A39E-4372E1DF42A4}"/>
                        </a:ext>
                      </a:extLst>
                    </p:cNvPr>
                    <p:cNvSpPr txBox="1">
                      <a:spLocks noRot="1" noChangeAspect="1" noMove="1" noResize="1" noEditPoints="1" noAdjustHandles="1" noChangeArrowheads="1" noChangeShapeType="1" noTextEdit="1"/>
                    </p:cNvSpPr>
                    <p:nvPr/>
                  </p:nvSpPr>
                  <p:spPr>
                    <a:xfrm>
                      <a:off x="7803471" y="2781295"/>
                      <a:ext cx="562430" cy="529781"/>
                    </a:xfrm>
                    <a:prstGeom prst="rect">
                      <a:avLst/>
                    </a:prstGeom>
                    <a:blipFill>
                      <a:blip r:embed="rId8"/>
                      <a:stretch>
                        <a:fillRect/>
                      </a:stretch>
                    </a:blipFill>
                  </p:spPr>
                  <p:txBody>
                    <a:bodyPr/>
                    <a:lstStyle/>
                    <a:p>
                      <a:r>
                        <a:rPr lang="es-ES">
                          <a:noFill/>
                        </a:rPr>
                        <a:t> </a:t>
                      </a:r>
                    </a:p>
                  </p:txBody>
                </p:sp>
              </mc:Fallback>
            </mc:AlternateContent>
            <p:cxnSp>
              <p:nvCxnSpPr>
                <p:cNvPr id="24" name="Conector recto 23">
                  <a:extLst>
                    <a:ext uri="{FF2B5EF4-FFF2-40B4-BE49-F238E27FC236}">
                      <a16:creationId xmlns:a16="http://schemas.microsoft.com/office/drawing/2014/main" id="{6C5F7A20-8DBE-4820-BD48-1C8B6C854BFB}"/>
                    </a:ext>
                  </a:extLst>
                </p:cNvPr>
                <p:cNvCxnSpPr>
                  <a:cxnSpLocks/>
                </p:cNvCxnSpPr>
                <p:nvPr/>
              </p:nvCxnSpPr>
              <p:spPr>
                <a:xfrm>
                  <a:off x="4643439" y="2622899"/>
                  <a:ext cx="3533152" cy="0"/>
                </a:xfrm>
                <a:prstGeom prst="line">
                  <a:avLst/>
                </a:prstGeom>
                <a:ln w="38100">
                  <a:solidFill>
                    <a:srgbClr val="FF0000"/>
                  </a:solidFill>
                  <a:tailEnd type="stealth"/>
                </a:ln>
              </p:spPr>
              <p:style>
                <a:lnRef idx="1">
                  <a:schemeClr val="accent1"/>
                </a:lnRef>
                <a:fillRef idx="0">
                  <a:schemeClr val="accent1"/>
                </a:fillRef>
                <a:effectRef idx="0">
                  <a:schemeClr val="accent1"/>
                </a:effectRef>
                <a:fontRef idx="minor">
                  <a:schemeClr val="tx1"/>
                </a:fontRef>
              </p:style>
            </p:cxnSp>
          </p:grpSp>
          <p:sp>
            <p:nvSpPr>
              <p:cNvPr id="18" name="Elipse 17">
                <a:extLst>
                  <a:ext uri="{FF2B5EF4-FFF2-40B4-BE49-F238E27FC236}">
                    <a16:creationId xmlns:a16="http://schemas.microsoft.com/office/drawing/2014/main" id="{455B9E75-2667-44B7-B7F6-4ACB9EE05843}"/>
                  </a:ext>
                </a:extLst>
              </p:cNvPr>
              <p:cNvSpPr/>
              <p:nvPr/>
            </p:nvSpPr>
            <p:spPr>
              <a:xfrm>
                <a:off x="4505989" y="5094154"/>
                <a:ext cx="221189" cy="20281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cxnSp>
          <p:nvCxnSpPr>
            <p:cNvPr id="11" name="Conector recto 10">
              <a:extLst>
                <a:ext uri="{FF2B5EF4-FFF2-40B4-BE49-F238E27FC236}">
                  <a16:creationId xmlns:a16="http://schemas.microsoft.com/office/drawing/2014/main" id="{976A8D4B-B36D-4F0C-A45A-D1ADE00DEA94}"/>
                </a:ext>
              </a:extLst>
            </p:cNvPr>
            <p:cNvCxnSpPr/>
            <p:nvPr/>
          </p:nvCxnSpPr>
          <p:spPr>
            <a:xfrm>
              <a:off x="5782711" y="4769582"/>
              <a:ext cx="0" cy="250145"/>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Conector recto 11">
              <a:extLst>
                <a:ext uri="{FF2B5EF4-FFF2-40B4-BE49-F238E27FC236}">
                  <a16:creationId xmlns:a16="http://schemas.microsoft.com/office/drawing/2014/main" id="{EF08C0BA-C50D-41AB-BEA6-241005F27C66}"/>
                </a:ext>
              </a:extLst>
            </p:cNvPr>
            <p:cNvCxnSpPr/>
            <p:nvPr/>
          </p:nvCxnSpPr>
          <p:spPr>
            <a:xfrm>
              <a:off x="6096000" y="4766585"/>
              <a:ext cx="0" cy="250145"/>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Conector recto 12">
              <a:extLst>
                <a:ext uri="{FF2B5EF4-FFF2-40B4-BE49-F238E27FC236}">
                  <a16:creationId xmlns:a16="http://schemas.microsoft.com/office/drawing/2014/main" id="{F1BA3645-0DCA-4963-94C5-54FE6CDE1F3D}"/>
                </a:ext>
              </a:extLst>
            </p:cNvPr>
            <p:cNvCxnSpPr/>
            <p:nvPr/>
          </p:nvCxnSpPr>
          <p:spPr>
            <a:xfrm>
              <a:off x="6462713" y="4763066"/>
              <a:ext cx="0" cy="250145"/>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Conector recto 13">
              <a:extLst>
                <a:ext uri="{FF2B5EF4-FFF2-40B4-BE49-F238E27FC236}">
                  <a16:creationId xmlns:a16="http://schemas.microsoft.com/office/drawing/2014/main" id="{7F54880E-9DB4-4D6F-96C3-5E6FCC0AE0C3}"/>
                </a:ext>
              </a:extLst>
            </p:cNvPr>
            <p:cNvCxnSpPr/>
            <p:nvPr/>
          </p:nvCxnSpPr>
          <p:spPr>
            <a:xfrm>
              <a:off x="6805612" y="4762383"/>
              <a:ext cx="0" cy="250145"/>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Conector recto 14">
              <a:extLst>
                <a:ext uri="{FF2B5EF4-FFF2-40B4-BE49-F238E27FC236}">
                  <a16:creationId xmlns:a16="http://schemas.microsoft.com/office/drawing/2014/main" id="{3278089B-8460-43E2-AF1E-3010355D7D09}"/>
                </a:ext>
              </a:extLst>
            </p:cNvPr>
            <p:cNvCxnSpPr/>
            <p:nvPr/>
          </p:nvCxnSpPr>
          <p:spPr>
            <a:xfrm>
              <a:off x="7085509" y="4776101"/>
              <a:ext cx="0" cy="250145"/>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Conector recto 15">
              <a:extLst>
                <a:ext uri="{FF2B5EF4-FFF2-40B4-BE49-F238E27FC236}">
                  <a16:creationId xmlns:a16="http://schemas.microsoft.com/office/drawing/2014/main" id="{6A404F60-A472-44DA-A97D-72E3490DC9C8}"/>
                </a:ext>
              </a:extLst>
            </p:cNvPr>
            <p:cNvCxnSpPr/>
            <p:nvPr/>
          </p:nvCxnSpPr>
          <p:spPr>
            <a:xfrm>
              <a:off x="5491162" y="4762382"/>
              <a:ext cx="0" cy="250145"/>
            </a:xfrm>
            <a:prstGeom prst="line">
              <a:avLst/>
            </a:prstGeom>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3" name="Rectángulo 2">
                <a:extLst>
                  <a:ext uri="{FF2B5EF4-FFF2-40B4-BE49-F238E27FC236}">
                    <a16:creationId xmlns:a16="http://schemas.microsoft.com/office/drawing/2014/main" id="{DB631CED-922F-4655-B3C7-B4B682159740}"/>
                  </a:ext>
                </a:extLst>
              </p:cNvPr>
              <p:cNvSpPr/>
              <p:nvPr/>
            </p:nvSpPr>
            <p:spPr>
              <a:xfrm>
                <a:off x="1704692" y="5415900"/>
                <a:ext cx="1392379" cy="646331"/>
              </a:xfrm>
              <a:prstGeom prst="rect">
                <a:avLst/>
              </a:prstGeom>
            </p:spPr>
            <p:txBody>
              <a:bodyPr wrap="square">
                <a:spAutoFit/>
              </a:bodyPr>
              <a:lstStyle/>
              <a:p>
                <a14:m>
                  <m:oMath xmlns:m="http://schemas.openxmlformats.org/officeDocument/2006/math">
                    <m:r>
                      <a:rPr lang="es-CO" i="1" smtClean="0">
                        <a:latin typeface="Cambria Math" panose="02040503050406030204" pitchFamily="18" charset="0"/>
                      </a:rPr>
                      <m:t>𝑥</m:t>
                    </m:r>
                    <m:r>
                      <a:rPr lang="es-CO" i="1">
                        <a:latin typeface="Cambria Math" panose="02040503050406030204" pitchFamily="18" charset="0"/>
                        <a:ea typeface="Cambria Math" panose="02040503050406030204" pitchFamily="18" charset="0"/>
                      </a:rPr>
                      <m:t>∈</m:t>
                    </m:r>
                    <m:r>
                      <a:rPr lang="es-CO" b="0" i="1" smtClean="0">
                        <a:latin typeface="Cambria Math" panose="02040503050406030204" pitchFamily="18" charset="0"/>
                        <a:ea typeface="Cambria Math" panose="02040503050406030204" pitchFamily="18" charset="0"/>
                      </a:rPr>
                      <m:t>(2,</m:t>
                    </m:r>
                  </m:oMath>
                </a14:m>
                <a:r>
                  <a:rPr lang="es-CO" altLang="es-ES" dirty="0">
                    <a:ea typeface="Cambria Math" panose="02040503050406030204" pitchFamily="18" charset="0"/>
                  </a:rPr>
                  <a:t> </a:t>
                </a:r>
                <a14:m>
                  <m:oMath xmlns:m="http://schemas.openxmlformats.org/officeDocument/2006/math">
                    <m:r>
                      <a:rPr lang="es-CO" altLang="es-ES" i="1">
                        <a:latin typeface="Cambria Math" panose="02040503050406030204" pitchFamily="18" charset="0"/>
                        <a:ea typeface="Cambria Math" panose="02040503050406030204" pitchFamily="18" charset="0"/>
                      </a:rPr>
                      <m:t>∞</m:t>
                    </m:r>
                  </m:oMath>
                </a14:m>
                <a:r>
                  <a:rPr lang="es-ES" dirty="0">
                    <a:solidFill>
                      <a:srgbClr val="00B050"/>
                    </a:solidFill>
                  </a:rPr>
                  <a:t>)</a:t>
                </a:r>
              </a:p>
              <a:p>
                <a:endParaRPr lang="es-ES" dirty="0"/>
              </a:p>
            </p:txBody>
          </p:sp>
        </mc:Choice>
        <mc:Fallback xmlns="">
          <p:sp>
            <p:nvSpPr>
              <p:cNvPr id="3" name="Rectángulo 2">
                <a:extLst>
                  <a:ext uri="{FF2B5EF4-FFF2-40B4-BE49-F238E27FC236}">
                    <a16:creationId xmlns:a16="http://schemas.microsoft.com/office/drawing/2014/main" id="{DB631CED-922F-4655-B3C7-B4B682159740}"/>
                  </a:ext>
                </a:extLst>
              </p:cNvPr>
              <p:cNvSpPr>
                <a:spLocks noRot="1" noChangeAspect="1" noMove="1" noResize="1" noEditPoints="1" noAdjustHandles="1" noChangeArrowheads="1" noChangeShapeType="1" noTextEdit="1"/>
              </p:cNvSpPr>
              <p:nvPr/>
            </p:nvSpPr>
            <p:spPr>
              <a:xfrm>
                <a:off x="1704692" y="5415900"/>
                <a:ext cx="1392379" cy="646331"/>
              </a:xfrm>
              <a:prstGeom prst="rect">
                <a:avLst/>
              </a:prstGeom>
              <a:blipFill>
                <a:blip r:embed="rId9"/>
                <a:stretch>
                  <a:fillRect t="-4717"/>
                </a:stretch>
              </a:blipFill>
            </p:spPr>
            <p:txBody>
              <a:bodyPr/>
              <a:lstStyle/>
              <a:p>
                <a:r>
                  <a:rPr lang="es-ES">
                    <a:noFill/>
                  </a:rPr>
                  <a:t> </a:t>
                </a:r>
              </a:p>
            </p:txBody>
          </p:sp>
        </mc:Fallback>
      </mc:AlternateContent>
    </p:spTree>
    <p:extLst>
      <p:ext uri="{BB962C8B-B14F-4D97-AF65-F5344CB8AC3E}">
        <p14:creationId xmlns:p14="http://schemas.microsoft.com/office/powerpoint/2010/main" val="29260481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692B351-A858-46C3-9291-BD482F0B96C6}"/>
              </a:ext>
            </a:extLst>
          </p:cNvPr>
          <p:cNvSpPr>
            <a:spLocks noGrp="1"/>
          </p:cNvSpPr>
          <p:nvPr>
            <p:ph type="title"/>
          </p:nvPr>
        </p:nvSpPr>
        <p:spPr>
          <a:xfrm>
            <a:off x="205409" y="-192093"/>
            <a:ext cx="10515600" cy="1325563"/>
          </a:xfrm>
        </p:spPr>
        <p:txBody>
          <a:bodyPr>
            <a:normAutofit/>
          </a:bodyPr>
          <a:lstStyle/>
          <a:p>
            <a:r>
              <a:rPr lang="es-CO" sz="2800" b="1" dirty="0">
                <a:solidFill>
                  <a:srgbClr val="00B050"/>
                </a:solidFill>
              </a:rPr>
              <a:t>Ejemplo:</a:t>
            </a:r>
            <a:endParaRPr lang="es-ES" sz="2800" b="1" dirty="0">
              <a:solidFill>
                <a:srgbClr val="00B050"/>
              </a:solidFill>
            </a:endParaRPr>
          </a:p>
        </p:txBody>
      </p:sp>
      <mc:AlternateContent xmlns:mc="http://schemas.openxmlformats.org/markup-compatibility/2006" xmlns:a14="http://schemas.microsoft.com/office/drawing/2010/main">
        <mc:Choice Requires="a14">
          <p:graphicFrame>
            <p:nvGraphicFramePr>
              <p:cNvPr id="4" name="Marcador de contenido 3">
                <a:extLst>
                  <a:ext uri="{FF2B5EF4-FFF2-40B4-BE49-F238E27FC236}">
                    <a16:creationId xmlns:a16="http://schemas.microsoft.com/office/drawing/2014/main" id="{EBE6CC91-CFA8-4681-AA7E-5065CB33A622}"/>
                  </a:ext>
                </a:extLst>
              </p:cNvPr>
              <p:cNvGraphicFramePr>
                <a:graphicFrameLocks noGrp="1"/>
              </p:cNvGraphicFramePr>
              <p:nvPr>
                <p:ph idx="1"/>
                <p:extLst>
                  <p:ext uri="{D42A27DB-BD31-4B8C-83A1-F6EECF244321}">
                    <p14:modId xmlns:p14="http://schemas.microsoft.com/office/powerpoint/2010/main" val="3996255764"/>
                  </p:ext>
                </p:extLst>
              </p:nvPr>
            </p:nvGraphicFramePr>
            <p:xfrm>
              <a:off x="1459198" y="1032575"/>
              <a:ext cx="9937490" cy="3066034"/>
            </p:xfrm>
            <a:graphic>
              <a:graphicData uri="http://schemas.openxmlformats.org/drawingml/2006/table">
                <a:tbl>
                  <a:tblPr firstRow="1" bandRow="1">
                    <a:tableStyleId>{5940675A-B579-460E-94D1-54222C63F5DA}</a:tableStyleId>
                  </a:tblPr>
                  <a:tblGrid>
                    <a:gridCol w="5354376">
                      <a:extLst>
                        <a:ext uri="{9D8B030D-6E8A-4147-A177-3AD203B41FA5}">
                          <a16:colId xmlns:a16="http://schemas.microsoft.com/office/drawing/2014/main" val="4288522529"/>
                        </a:ext>
                      </a:extLst>
                    </a:gridCol>
                    <a:gridCol w="4583114">
                      <a:extLst>
                        <a:ext uri="{9D8B030D-6E8A-4147-A177-3AD203B41FA5}">
                          <a16:colId xmlns:a16="http://schemas.microsoft.com/office/drawing/2014/main" val="939841074"/>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s-CO" b="0" i="1" smtClean="0">
                                    <a:latin typeface="Cambria Math" panose="02040503050406030204" pitchFamily="18" charset="0"/>
                                  </a:rPr>
                                  <m:t>4</m:t>
                                </m:r>
                                <m:d>
                                  <m:dPr>
                                    <m:ctrlPr>
                                      <a:rPr lang="es-CO" b="0" i="1" smtClean="0">
                                        <a:latin typeface="Cambria Math" panose="02040503050406030204" pitchFamily="18" charset="0"/>
                                      </a:rPr>
                                    </m:ctrlPr>
                                  </m:dPr>
                                  <m:e>
                                    <m:r>
                                      <a:rPr lang="es-CO" b="0" i="1" smtClean="0">
                                        <a:latin typeface="Cambria Math" panose="02040503050406030204" pitchFamily="18" charset="0"/>
                                      </a:rPr>
                                      <m:t>2</m:t>
                                    </m:r>
                                    <m:r>
                                      <a:rPr lang="es-CO" b="0" i="1" smtClean="0">
                                        <a:latin typeface="Cambria Math" panose="02040503050406030204" pitchFamily="18" charset="0"/>
                                      </a:rPr>
                                      <m:t>𝑥</m:t>
                                    </m:r>
                                    <m:r>
                                      <a:rPr lang="es-CO" b="0" i="1" smtClean="0">
                                        <a:latin typeface="Cambria Math" panose="02040503050406030204" pitchFamily="18" charset="0"/>
                                      </a:rPr>
                                      <m:t>−3</m:t>
                                    </m:r>
                                  </m:e>
                                </m:d>
                                <m:r>
                                  <a:rPr lang="es-ES" i="1" smtClean="0">
                                    <a:latin typeface="Cambria Math" panose="02040503050406030204" pitchFamily="18" charset="0"/>
                                    <a:ea typeface="Cambria Math" panose="02040503050406030204" pitchFamily="18" charset="0"/>
                                  </a:rPr>
                                  <m:t>≤</m:t>
                                </m:r>
                                <m:r>
                                  <a:rPr lang="es-CO" b="0" i="1" smtClean="0">
                                    <a:latin typeface="Cambria Math" panose="02040503050406030204" pitchFamily="18" charset="0"/>
                                  </a:rPr>
                                  <m:t>3−2(3−</m:t>
                                </m:r>
                                <m:r>
                                  <a:rPr lang="es-CO" b="0" i="1" smtClean="0">
                                    <a:latin typeface="Cambria Math" panose="02040503050406030204" pitchFamily="18" charset="0"/>
                                  </a:rPr>
                                  <m:t>𝑥</m:t>
                                </m:r>
                                <m:r>
                                  <a:rPr lang="es-CO" b="0" i="1" smtClean="0">
                                    <a:latin typeface="Cambria Math" panose="02040503050406030204" pitchFamily="18" charset="0"/>
                                  </a:rPr>
                                  <m:t>)</m:t>
                                </m:r>
                              </m:oMath>
                            </m:oMathPara>
                          </a14:m>
                          <a:endParaRPr lang="es-ES" dirty="0"/>
                        </a:p>
                      </a:txBody>
                      <a:tcPr/>
                    </a:tc>
                    <a:tc>
                      <a:txBody>
                        <a:bodyPr/>
                        <a:lstStyle/>
                        <a:p>
                          <a:r>
                            <a:rPr lang="es-CO" dirty="0"/>
                            <a:t>Inecuación inicial</a:t>
                          </a:r>
                          <a:endParaRPr lang="es-ES" dirty="0"/>
                        </a:p>
                      </a:txBody>
                      <a:tcPr/>
                    </a:tc>
                    <a:extLst>
                      <a:ext uri="{0D108BD9-81ED-4DB2-BD59-A6C34878D82A}">
                        <a16:rowId xmlns:a16="http://schemas.microsoft.com/office/drawing/2014/main" val="500955976"/>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s-CO" b="0" i="1" smtClean="0">
                                    <a:latin typeface="Cambria Math" panose="02040503050406030204" pitchFamily="18" charset="0"/>
                                  </a:rPr>
                                  <m:t>8</m:t>
                                </m:r>
                                <m:r>
                                  <a:rPr lang="es-CO" b="0" i="1" smtClean="0">
                                    <a:latin typeface="Cambria Math" panose="02040503050406030204" pitchFamily="18" charset="0"/>
                                  </a:rPr>
                                  <m:t>𝑥</m:t>
                                </m:r>
                                <m:r>
                                  <a:rPr lang="es-CO" b="0" i="1" smtClean="0">
                                    <a:latin typeface="Cambria Math" panose="02040503050406030204" pitchFamily="18" charset="0"/>
                                  </a:rPr>
                                  <m:t>−12≤3−6+2</m:t>
                                </m:r>
                                <m:r>
                                  <a:rPr lang="es-CO" b="0" i="1" smtClean="0">
                                    <a:latin typeface="Cambria Math" panose="02040503050406030204" pitchFamily="18" charset="0"/>
                                  </a:rPr>
                                  <m:t>𝑥</m:t>
                                </m:r>
                              </m:oMath>
                            </m:oMathPara>
                          </a14:m>
                          <a:endParaRPr lang="es-ES" dirty="0"/>
                        </a:p>
                      </a:txBody>
                      <a:tcPr/>
                    </a:tc>
                    <a:tc>
                      <a:txBody>
                        <a:bodyPr/>
                        <a:lstStyle/>
                        <a:p>
                          <a:r>
                            <a:rPr lang="es-CO" dirty="0"/>
                            <a:t>Eliminación de paréntesis </a:t>
                          </a:r>
                          <a:endParaRPr lang="es-ES" dirty="0"/>
                        </a:p>
                      </a:txBody>
                      <a:tcPr/>
                    </a:tc>
                    <a:extLst>
                      <a:ext uri="{0D108BD9-81ED-4DB2-BD59-A6C34878D82A}">
                        <a16:rowId xmlns:a16="http://schemas.microsoft.com/office/drawing/2014/main" val="1443126123"/>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s-CO" b="0" i="1" smtClean="0">
                                    <a:latin typeface="Cambria Math" panose="02040503050406030204" pitchFamily="18" charset="0"/>
                                  </a:rPr>
                                  <m:t>8</m:t>
                                </m:r>
                                <m:r>
                                  <a:rPr lang="es-CO" b="0" i="1" smtClean="0">
                                    <a:latin typeface="Cambria Math" panose="02040503050406030204" pitchFamily="18" charset="0"/>
                                  </a:rPr>
                                  <m:t>𝑥</m:t>
                                </m:r>
                                <m:r>
                                  <a:rPr lang="es-CO" b="0" i="1" smtClean="0">
                                    <a:solidFill>
                                      <a:schemeClr val="tx1"/>
                                    </a:solidFill>
                                    <a:latin typeface="Cambria Math" panose="02040503050406030204" pitchFamily="18" charset="0"/>
                                  </a:rPr>
                                  <m:t>−12</m:t>
                                </m:r>
                                <m:r>
                                  <a:rPr lang="es-CO" b="0" i="1" smtClean="0">
                                    <a:solidFill>
                                      <a:schemeClr val="accent6"/>
                                    </a:solidFill>
                                    <a:latin typeface="Cambria Math" panose="02040503050406030204" pitchFamily="18" charset="0"/>
                                  </a:rPr>
                                  <m:t>+12</m:t>
                                </m:r>
                                <m:r>
                                  <a:rPr lang="es-CO" b="0" i="1" smtClean="0">
                                    <a:solidFill>
                                      <a:srgbClr val="FF0000"/>
                                    </a:solidFill>
                                    <a:latin typeface="Cambria Math" panose="02040503050406030204" pitchFamily="18" charset="0"/>
                                  </a:rPr>
                                  <m:t>−2</m:t>
                                </m:r>
                                <m:r>
                                  <a:rPr lang="es-CO" b="0" i="1" smtClean="0">
                                    <a:solidFill>
                                      <a:srgbClr val="FF0000"/>
                                    </a:solidFill>
                                    <a:latin typeface="Cambria Math" panose="02040503050406030204" pitchFamily="18" charset="0"/>
                                  </a:rPr>
                                  <m:t>𝑥</m:t>
                                </m:r>
                                <m:r>
                                  <a:rPr lang="es-ES" i="1" smtClean="0">
                                    <a:latin typeface="Cambria Math" panose="02040503050406030204" pitchFamily="18" charset="0"/>
                                    <a:ea typeface="Cambria Math" panose="02040503050406030204" pitchFamily="18" charset="0"/>
                                  </a:rPr>
                                  <m:t>≤</m:t>
                                </m:r>
                                <m:r>
                                  <a:rPr lang="es-CO" b="0" i="1" smtClean="0">
                                    <a:latin typeface="Cambria Math" panose="02040503050406030204" pitchFamily="18" charset="0"/>
                                  </a:rPr>
                                  <m:t>3−</m:t>
                                </m:r>
                                <m:r>
                                  <a:rPr lang="es-CO" b="0" i="1" smtClean="0">
                                    <a:solidFill>
                                      <a:schemeClr val="tx1"/>
                                    </a:solidFill>
                                    <a:latin typeface="Cambria Math" panose="02040503050406030204" pitchFamily="18" charset="0"/>
                                  </a:rPr>
                                  <m:t>6+2</m:t>
                                </m:r>
                                <m:r>
                                  <a:rPr lang="es-CO" b="0" i="1" smtClean="0">
                                    <a:solidFill>
                                      <a:schemeClr val="tx1"/>
                                    </a:solidFill>
                                    <a:latin typeface="Cambria Math" panose="02040503050406030204" pitchFamily="18" charset="0"/>
                                  </a:rPr>
                                  <m:t>𝑥</m:t>
                                </m:r>
                                <m:r>
                                  <a:rPr lang="es-CO" b="0" i="1" smtClean="0">
                                    <a:solidFill>
                                      <a:schemeClr val="accent6"/>
                                    </a:solidFill>
                                    <a:latin typeface="Cambria Math" panose="02040503050406030204" pitchFamily="18" charset="0"/>
                                  </a:rPr>
                                  <m:t>+12</m:t>
                                </m:r>
                                <m:r>
                                  <a:rPr lang="es-CO" b="0" i="1" smtClean="0">
                                    <a:solidFill>
                                      <a:srgbClr val="FF0000"/>
                                    </a:solidFill>
                                    <a:latin typeface="Cambria Math" panose="02040503050406030204" pitchFamily="18" charset="0"/>
                                  </a:rPr>
                                  <m:t>−2</m:t>
                                </m:r>
                                <m:r>
                                  <a:rPr lang="es-CO" b="0" i="1" smtClean="0">
                                    <a:solidFill>
                                      <a:srgbClr val="FF0000"/>
                                    </a:solidFill>
                                    <a:latin typeface="Cambria Math" panose="02040503050406030204" pitchFamily="18" charset="0"/>
                                  </a:rPr>
                                  <m:t>𝑥</m:t>
                                </m:r>
                              </m:oMath>
                            </m:oMathPara>
                          </a14:m>
                          <a:endParaRPr lang="es-ES" dirty="0">
                            <a:solidFill>
                              <a:srgbClr val="FF0000"/>
                            </a:solidFill>
                          </a:endParaRPr>
                        </a:p>
                      </a:txBody>
                      <a:tcPr/>
                    </a:tc>
                    <a:tc>
                      <a:txBody>
                        <a:bodyPr/>
                        <a:lstStyle/>
                        <a:p>
                          <a:r>
                            <a:rPr lang="es-ES" dirty="0"/>
                            <a:t>Sumando y restando términos a ambos lados</a:t>
                          </a:r>
                        </a:p>
                      </a:txBody>
                      <a:tcPr/>
                    </a:tc>
                    <a:extLst>
                      <a:ext uri="{0D108BD9-81ED-4DB2-BD59-A6C34878D82A}">
                        <a16:rowId xmlns:a16="http://schemas.microsoft.com/office/drawing/2014/main" val="1000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s-CO" b="0" i="1" smtClean="0">
                                    <a:latin typeface="Cambria Math" panose="02040503050406030204" pitchFamily="18" charset="0"/>
                                  </a:rPr>
                                  <m:t>8</m:t>
                                </m:r>
                                <m:r>
                                  <a:rPr lang="es-CO" b="0" i="1" smtClean="0">
                                    <a:latin typeface="Cambria Math" panose="02040503050406030204" pitchFamily="18" charset="0"/>
                                  </a:rPr>
                                  <m:t>𝑥</m:t>
                                </m:r>
                                <m:r>
                                  <a:rPr lang="es-CO" b="0" i="1" smtClean="0">
                                    <a:latin typeface="Cambria Math" panose="02040503050406030204" pitchFamily="18" charset="0"/>
                                  </a:rPr>
                                  <m:t>−2</m:t>
                                </m:r>
                                <m:r>
                                  <a:rPr lang="es-CO" b="0" i="1" smtClean="0">
                                    <a:latin typeface="Cambria Math" panose="02040503050406030204" pitchFamily="18" charset="0"/>
                                  </a:rPr>
                                  <m:t>𝑥</m:t>
                                </m:r>
                                <m:r>
                                  <a:rPr lang="es-ES" i="1" smtClean="0">
                                    <a:latin typeface="Cambria Math" panose="02040503050406030204" pitchFamily="18" charset="0"/>
                                    <a:ea typeface="Cambria Math" panose="02040503050406030204" pitchFamily="18" charset="0"/>
                                  </a:rPr>
                                  <m:t>≤</m:t>
                                </m:r>
                                <m:r>
                                  <a:rPr lang="es-CO" b="0" i="1" smtClean="0">
                                    <a:latin typeface="Cambria Math" panose="02040503050406030204" pitchFamily="18" charset="0"/>
                                  </a:rPr>
                                  <m:t>3−6+12</m:t>
                                </m:r>
                              </m:oMath>
                            </m:oMathPara>
                          </a14:m>
                          <a:endParaRPr lang="es-E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dirty="0"/>
                            <a:t>Términos semejantes</a:t>
                          </a:r>
                        </a:p>
                      </a:txBody>
                      <a:tcPr/>
                    </a:tc>
                    <a:extLst>
                      <a:ext uri="{0D108BD9-81ED-4DB2-BD59-A6C34878D82A}">
                        <a16:rowId xmlns:a16="http://schemas.microsoft.com/office/drawing/2014/main" val="10003"/>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s-CO" b="0" i="1" smtClean="0">
                                    <a:latin typeface="Cambria Math" panose="02040503050406030204" pitchFamily="18" charset="0"/>
                                  </a:rPr>
                                  <m:t>6</m:t>
                                </m:r>
                                <m:r>
                                  <a:rPr lang="es-CO" b="0" i="1" smtClean="0">
                                    <a:latin typeface="Cambria Math" panose="02040503050406030204" pitchFamily="18" charset="0"/>
                                  </a:rPr>
                                  <m:t>𝑥</m:t>
                                </m:r>
                                <m:r>
                                  <a:rPr lang="es-ES" i="1" smtClean="0">
                                    <a:latin typeface="Cambria Math" panose="02040503050406030204" pitchFamily="18" charset="0"/>
                                    <a:ea typeface="Cambria Math" panose="02040503050406030204" pitchFamily="18" charset="0"/>
                                  </a:rPr>
                                  <m:t>≤</m:t>
                                </m:r>
                                <m:r>
                                  <a:rPr lang="es-CO" b="0" i="1" smtClean="0">
                                    <a:latin typeface="Cambria Math" panose="02040503050406030204" pitchFamily="18" charset="0"/>
                                  </a:rPr>
                                  <m:t>9</m:t>
                                </m:r>
                              </m:oMath>
                            </m:oMathPara>
                          </a14:m>
                          <a:endParaRPr lang="es-E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dirty="0"/>
                            <a:t>Términos semejantes</a:t>
                          </a:r>
                          <a:endParaRPr lang="es-ES" dirty="0"/>
                        </a:p>
                      </a:txBody>
                      <a:tcPr/>
                    </a:tc>
                    <a:extLst>
                      <a:ext uri="{0D108BD9-81ED-4DB2-BD59-A6C34878D82A}">
                        <a16:rowId xmlns:a16="http://schemas.microsoft.com/office/drawing/2014/main" val="310391350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lang="es-ES" i="1" smtClean="0">
                                        <a:latin typeface="Cambria Math" panose="02040503050406030204" pitchFamily="18" charset="0"/>
                                      </a:rPr>
                                    </m:ctrlPr>
                                  </m:fPr>
                                  <m:num>
                                    <m:r>
                                      <a:rPr lang="es-CO" b="0" i="1" smtClean="0">
                                        <a:latin typeface="Cambria Math" panose="02040503050406030204" pitchFamily="18" charset="0"/>
                                      </a:rPr>
                                      <m:t>6</m:t>
                                    </m:r>
                                  </m:num>
                                  <m:den>
                                    <m:r>
                                      <a:rPr lang="es-CO" b="0" i="1" smtClean="0">
                                        <a:latin typeface="Cambria Math" panose="02040503050406030204" pitchFamily="18" charset="0"/>
                                      </a:rPr>
                                      <m:t>6</m:t>
                                    </m:r>
                                  </m:den>
                                </m:f>
                                <m:r>
                                  <a:rPr lang="es-CO" b="0" i="1" smtClean="0">
                                    <a:latin typeface="Cambria Math" panose="02040503050406030204" pitchFamily="18" charset="0"/>
                                  </a:rPr>
                                  <m:t>𝑥</m:t>
                                </m:r>
                                <m:r>
                                  <a:rPr lang="es-ES" i="1" smtClean="0">
                                    <a:latin typeface="Cambria Math" panose="02040503050406030204" pitchFamily="18" charset="0"/>
                                    <a:ea typeface="Cambria Math" panose="02040503050406030204" pitchFamily="18" charset="0"/>
                                  </a:rPr>
                                  <m:t>≤</m:t>
                                </m:r>
                                <m:f>
                                  <m:fPr>
                                    <m:ctrlPr>
                                      <a:rPr lang="es-ES" i="1" smtClean="0">
                                        <a:latin typeface="Cambria Math" panose="02040503050406030204" pitchFamily="18" charset="0"/>
                                      </a:rPr>
                                    </m:ctrlPr>
                                  </m:fPr>
                                  <m:num>
                                    <m:r>
                                      <a:rPr lang="es-CO" b="0" i="1" smtClean="0">
                                        <a:latin typeface="Cambria Math" panose="02040503050406030204" pitchFamily="18" charset="0"/>
                                      </a:rPr>
                                      <m:t>9</m:t>
                                    </m:r>
                                  </m:num>
                                  <m:den>
                                    <m:r>
                                      <a:rPr lang="es-CO" b="0" i="1" smtClean="0">
                                        <a:latin typeface="Cambria Math" panose="02040503050406030204" pitchFamily="18" charset="0"/>
                                      </a:rPr>
                                      <m:t>6</m:t>
                                    </m:r>
                                  </m:den>
                                </m:f>
                                <m:r>
                                  <a:rPr lang="es-CO" b="0" i="1" smtClean="0">
                                    <a:latin typeface="Cambria Math" panose="02040503050406030204" pitchFamily="18" charset="0"/>
                                  </a:rPr>
                                  <m:t>      ;       </m:t>
                                </m:r>
                                <m:r>
                                  <a:rPr lang="es-CO" b="0" i="1" smtClean="0">
                                    <a:latin typeface="Cambria Math" panose="02040503050406030204" pitchFamily="18" charset="0"/>
                                  </a:rPr>
                                  <m:t>𝑥</m:t>
                                </m:r>
                                <m:r>
                                  <a:rPr lang="es-ES" i="1" smtClean="0">
                                    <a:latin typeface="Cambria Math" panose="02040503050406030204" pitchFamily="18" charset="0"/>
                                    <a:ea typeface="Cambria Math" panose="02040503050406030204" pitchFamily="18" charset="0"/>
                                  </a:rPr>
                                  <m:t>≤</m:t>
                                </m:r>
                                <m:f>
                                  <m:fPr>
                                    <m:ctrlPr>
                                      <a:rPr lang="es-ES" i="1" smtClean="0">
                                        <a:latin typeface="Cambria Math" panose="02040503050406030204" pitchFamily="18" charset="0"/>
                                      </a:rPr>
                                    </m:ctrlPr>
                                  </m:fPr>
                                  <m:num>
                                    <m:r>
                                      <a:rPr lang="es-CO" b="0" i="1" smtClean="0">
                                        <a:latin typeface="Cambria Math" panose="02040503050406030204" pitchFamily="18" charset="0"/>
                                      </a:rPr>
                                      <m:t>9</m:t>
                                    </m:r>
                                  </m:num>
                                  <m:den>
                                    <m:r>
                                      <a:rPr lang="es-CO" b="0" i="1" smtClean="0">
                                        <a:latin typeface="Cambria Math" panose="02040503050406030204" pitchFamily="18" charset="0"/>
                                      </a:rPr>
                                      <m:t>6</m:t>
                                    </m:r>
                                  </m:den>
                                </m:f>
                              </m:oMath>
                            </m:oMathPara>
                          </a14:m>
                          <a:endParaRPr lang="es-E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dirty="0"/>
                            <a:t>Dividiendo entre un término a ambos lados</a:t>
                          </a:r>
                          <a:endParaRPr lang="es-ES" dirty="0"/>
                        </a:p>
                      </a:txBody>
                      <a:tcPr anchor="ctr"/>
                    </a:tc>
                    <a:extLst>
                      <a:ext uri="{0D108BD9-81ED-4DB2-BD59-A6C34878D82A}">
                        <a16:rowId xmlns:a16="http://schemas.microsoft.com/office/drawing/2014/main" val="3816485306"/>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s-CO" b="0" i="1" smtClean="0">
                                    <a:latin typeface="Cambria Math" panose="02040503050406030204" pitchFamily="18" charset="0"/>
                                  </a:rPr>
                                  <m:t>𝑥</m:t>
                                </m:r>
                                <m:r>
                                  <a:rPr lang="es-ES" i="1" smtClean="0">
                                    <a:latin typeface="Cambria Math" panose="02040503050406030204" pitchFamily="18" charset="0"/>
                                    <a:ea typeface="Cambria Math" panose="02040503050406030204" pitchFamily="18" charset="0"/>
                                  </a:rPr>
                                  <m:t>≤</m:t>
                                </m:r>
                                <m:f>
                                  <m:fPr>
                                    <m:ctrlPr>
                                      <a:rPr lang="es-ES" i="1" smtClean="0">
                                        <a:latin typeface="Cambria Math" panose="02040503050406030204" pitchFamily="18" charset="0"/>
                                      </a:rPr>
                                    </m:ctrlPr>
                                  </m:fPr>
                                  <m:num>
                                    <m:r>
                                      <a:rPr lang="es-CO" b="0" i="1" smtClean="0">
                                        <a:latin typeface="Cambria Math" panose="02040503050406030204" pitchFamily="18" charset="0"/>
                                      </a:rPr>
                                      <m:t>3</m:t>
                                    </m:r>
                                  </m:num>
                                  <m:den>
                                    <m:r>
                                      <a:rPr lang="es-CO" b="0" i="1" smtClean="0">
                                        <a:latin typeface="Cambria Math" panose="02040503050406030204" pitchFamily="18" charset="0"/>
                                      </a:rPr>
                                      <m:t>2</m:t>
                                    </m:r>
                                  </m:den>
                                </m:f>
                              </m:oMath>
                            </m:oMathPara>
                          </a14:m>
                          <a:endParaRPr lang="es-ES" dirty="0"/>
                        </a:p>
                      </a:txBody>
                      <a:tcPr/>
                    </a:tc>
                    <a:tc>
                      <a:txBody>
                        <a:bodyPr/>
                        <a:lstStyle/>
                        <a:p>
                          <a:r>
                            <a:rPr lang="es-CO" dirty="0"/>
                            <a:t>Simplificando</a:t>
                          </a:r>
                          <a:endParaRPr lang="es-ES" dirty="0"/>
                        </a:p>
                      </a:txBody>
                      <a:tcPr anchor="ctr"/>
                    </a:tc>
                    <a:extLst>
                      <a:ext uri="{0D108BD9-81ED-4DB2-BD59-A6C34878D82A}">
                        <a16:rowId xmlns:a16="http://schemas.microsoft.com/office/drawing/2014/main" val="613243616"/>
                      </a:ext>
                    </a:extLst>
                  </a:tr>
                </a:tbl>
              </a:graphicData>
            </a:graphic>
          </p:graphicFrame>
        </mc:Choice>
        <mc:Fallback xmlns="">
          <p:graphicFrame>
            <p:nvGraphicFramePr>
              <p:cNvPr id="4" name="Marcador de contenido 3">
                <a:extLst>
                  <a:ext uri="{FF2B5EF4-FFF2-40B4-BE49-F238E27FC236}">
                    <a16:creationId xmlns:a16="http://schemas.microsoft.com/office/drawing/2014/main" id="{EBE6CC91-CFA8-4681-AA7E-5065CB33A622}"/>
                  </a:ext>
                </a:extLst>
              </p:cNvPr>
              <p:cNvGraphicFramePr>
                <a:graphicFrameLocks noGrp="1"/>
              </p:cNvGraphicFramePr>
              <p:nvPr>
                <p:ph idx="1"/>
                <p:extLst>
                  <p:ext uri="{D42A27DB-BD31-4B8C-83A1-F6EECF244321}">
                    <p14:modId xmlns:p14="http://schemas.microsoft.com/office/powerpoint/2010/main" val="3996255764"/>
                  </p:ext>
                </p:extLst>
              </p:nvPr>
            </p:nvGraphicFramePr>
            <p:xfrm>
              <a:off x="1459198" y="1032575"/>
              <a:ext cx="9937490" cy="3066034"/>
            </p:xfrm>
            <a:graphic>
              <a:graphicData uri="http://schemas.openxmlformats.org/drawingml/2006/table">
                <a:tbl>
                  <a:tblPr firstRow="1" bandRow="1">
                    <a:tableStyleId>{5940675A-B579-460E-94D1-54222C63F5DA}</a:tableStyleId>
                  </a:tblPr>
                  <a:tblGrid>
                    <a:gridCol w="5354376">
                      <a:extLst>
                        <a:ext uri="{9D8B030D-6E8A-4147-A177-3AD203B41FA5}">
                          <a16:colId xmlns:a16="http://schemas.microsoft.com/office/drawing/2014/main" val="4288522529"/>
                        </a:ext>
                      </a:extLst>
                    </a:gridCol>
                    <a:gridCol w="4583114">
                      <a:extLst>
                        <a:ext uri="{9D8B030D-6E8A-4147-A177-3AD203B41FA5}">
                          <a16:colId xmlns:a16="http://schemas.microsoft.com/office/drawing/2014/main" val="939841074"/>
                        </a:ext>
                      </a:extLst>
                    </a:gridCol>
                  </a:tblGrid>
                  <a:tr h="370840">
                    <a:tc>
                      <a:txBody>
                        <a:bodyPr/>
                        <a:lstStyle/>
                        <a:p>
                          <a:endParaRPr lang="es-ES"/>
                        </a:p>
                      </a:txBody>
                      <a:tcPr>
                        <a:blipFill>
                          <a:blip r:embed="rId2"/>
                          <a:stretch>
                            <a:fillRect l="-114" t="-8197" r="-85779" b="-729508"/>
                          </a:stretch>
                        </a:blipFill>
                      </a:tcPr>
                    </a:tc>
                    <a:tc>
                      <a:txBody>
                        <a:bodyPr/>
                        <a:lstStyle/>
                        <a:p>
                          <a:r>
                            <a:rPr lang="es-CO" dirty="0"/>
                            <a:t>Inecuación inicial</a:t>
                          </a:r>
                          <a:endParaRPr lang="es-ES" dirty="0"/>
                        </a:p>
                      </a:txBody>
                      <a:tcPr/>
                    </a:tc>
                    <a:extLst>
                      <a:ext uri="{0D108BD9-81ED-4DB2-BD59-A6C34878D82A}">
                        <a16:rowId xmlns:a16="http://schemas.microsoft.com/office/drawing/2014/main" val="500955976"/>
                      </a:ext>
                    </a:extLst>
                  </a:tr>
                  <a:tr h="370840">
                    <a:tc>
                      <a:txBody>
                        <a:bodyPr/>
                        <a:lstStyle/>
                        <a:p>
                          <a:endParaRPr lang="es-ES"/>
                        </a:p>
                      </a:txBody>
                      <a:tcPr>
                        <a:blipFill>
                          <a:blip r:embed="rId2"/>
                          <a:stretch>
                            <a:fillRect l="-114" t="-108197" r="-85779" b="-629508"/>
                          </a:stretch>
                        </a:blipFill>
                      </a:tcPr>
                    </a:tc>
                    <a:tc>
                      <a:txBody>
                        <a:bodyPr/>
                        <a:lstStyle/>
                        <a:p>
                          <a:r>
                            <a:rPr lang="es-CO" dirty="0"/>
                            <a:t>Eliminación de paréntesis </a:t>
                          </a:r>
                          <a:endParaRPr lang="es-ES" dirty="0"/>
                        </a:p>
                      </a:txBody>
                      <a:tcPr/>
                    </a:tc>
                    <a:extLst>
                      <a:ext uri="{0D108BD9-81ED-4DB2-BD59-A6C34878D82A}">
                        <a16:rowId xmlns:a16="http://schemas.microsoft.com/office/drawing/2014/main" val="1443126123"/>
                      </a:ext>
                    </a:extLst>
                  </a:tr>
                  <a:tr h="370840">
                    <a:tc>
                      <a:txBody>
                        <a:bodyPr/>
                        <a:lstStyle/>
                        <a:p>
                          <a:endParaRPr lang="es-ES"/>
                        </a:p>
                      </a:txBody>
                      <a:tcPr>
                        <a:blipFill>
                          <a:blip r:embed="rId2"/>
                          <a:stretch>
                            <a:fillRect l="-114" t="-208197" r="-85779" b="-529508"/>
                          </a:stretch>
                        </a:blipFill>
                      </a:tcPr>
                    </a:tc>
                    <a:tc>
                      <a:txBody>
                        <a:bodyPr/>
                        <a:lstStyle/>
                        <a:p>
                          <a:r>
                            <a:rPr lang="es-ES" dirty="0"/>
                            <a:t>Sumando y restando términos a ambos lados</a:t>
                          </a:r>
                        </a:p>
                      </a:txBody>
                      <a:tcPr/>
                    </a:tc>
                    <a:extLst>
                      <a:ext uri="{0D108BD9-81ED-4DB2-BD59-A6C34878D82A}">
                        <a16:rowId xmlns:a16="http://schemas.microsoft.com/office/drawing/2014/main" val="10002"/>
                      </a:ext>
                    </a:extLst>
                  </a:tr>
                  <a:tr h="370840">
                    <a:tc>
                      <a:txBody>
                        <a:bodyPr/>
                        <a:lstStyle/>
                        <a:p>
                          <a:endParaRPr lang="es-ES"/>
                        </a:p>
                      </a:txBody>
                      <a:tcPr>
                        <a:blipFill>
                          <a:blip r:embed="rId2"/>
                          <a:stretch>
                            <a:fillRect l="-114" t="-308197" r="-85779" b="-429508"/>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dirty="0"/>
                            <a:t>Términos semejantes</a:t>
                          </a:r>
                        </a:p>
                      </a:txBody>
                      <a:tcPr/>
                    </a:tc>
                    <a:extLst>
                      <a:ext uri="{0D108BD9-81ED-4DB2-BD59-A6C34878D82A}">
                        <a16:rowId xmlns:a16="http://schemas.microsoft.com/office/drawing/2014/main" val="10003"/>
                      </a:ext>
                    </a:extLst>
                  </a:tr>
                  <a:tr h="370840">
                    <a:tc>
                      <a:txBody>
                        <a:bodyPr/>
                        <a:lstStyle/>
                        <a:p>
                          <a:endParaRPr lang="es-ES"/>
                        </a:p>
                      </a:txBody>
                      <a:tcPr>
                        <a:blipFill>
                          <a:blip r:embed="rId2"/>
                          <a:stretch>
                            <a:fillRect l="-114" t="-408197" r="-85779" b="-329508"/>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dirty="0"/>
                            <a:t>Términos semejantes</a:t>
                          </a:r>
                          <a:endParaRPr lang="es-ES" dirty="0"/>
                        </a:p>
                      </a:txBody>
                      <a:tcPr/>
                    </a:tc>
                    <a:extLst>
                      <a:ext uri="{0D108BD9-81ED-4DB2-BD59-A6C34878D82A}">
                        <a16:rowId xmlns:a16="http://schemas.microsoft.com/office/drawing/2014/main" val="3103913501"/>
                      </a:ext>
                    </a:extLst>
                  </a:tr>
                  <a:tr h="606806">
                    <a:tc>
                      <a:txBody>
                        <a:bodyPr/>
                        <a:lstStyle/>
                        <a:p>
                          <a:endParaRPr lang="es-ES"/>
                        </a:p>
                      </a:txBody>
                      <a:tcPr>
                        <a:blipFill>
                          <a:blip r:embed="rId2"/>
                          <a:stretch>
                            <a:fillRect l="-114" t="-310000" r="-85779" b="-101000"/>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dirty="0"/>
                            <a:t>Dividiendo entre un término a ambos lados</a:t>
                          </a:r>
                          <a:endParaRPr lang="es-ES" dirty="0"/>
                        </a:p>
                      </a:txBody>
                      <a:tcPr anchor="ctr"/>
                    </a:tc>
                    <a:extLst>
                      <a:ext uri="{0D108BD9-81ED-4DB2-BD59-A6C34878D82A}">
                        <a16:rowId xmlns:a16="http://schemas.microsoft.com/office/drawing/2014/main" val="3816485306"/>
                      </a:ext>
                    </a:extLst>
                  </a:tr>
                  <a:tr h="605028">
                    <a:tc>
                      <a:txBody>
                        <a:bodyPr/>
                        <a:lstStyle/>
                        <a:p>
                          <a:endParaRPr lang="es-ES"/>
                        </a:p>
                      </a:txBody>
                      <a:tcPr>
                        <a:blipFill>
                          <a:blip r:embed="rId2"/>
                          <a:stretch>
                            <a:fillRect l="-114" t="-414141" r="-85779" b="-2020"/>
                          </a:stretch>
                        </a:blipFill>
                      </a:tcPr>
                    </a:tc>
                    <a:tc>
                      <a:txBody>
                        <a:bodyPr/>
                        <a:lstStyle/>
                        <a:p>
                          <a:r>
                            <a:rPr lang="es-CO" dirty="0"/>
                            <a:t>Simplificando</a:t>
                          </a:r>
                          <a:endParaRPr lang="es-ES" dirty="0"/>
                        </a:p>
                      </a:txBody>
                      <a:tcPr anchor="ctr"/>
                    </a:tc>
                    <a:extLst>
                      <a:ext uri="{0D108BD9-81ED-4DB2-BD59-A6C34878D82A}">
                        <a16:rowId xmlns:a16="http://schemas.microsoft.com/office/drawing/2014/main" val="613243616"/>
                      </a:ext>
                    </a:extLst>
                  </a:tr>
                </a:tbl>
              </a:graphicData>
            </a:graphic>
          </p:graphicFrame>
        </mc:Fallback>
      </mc:AlternateContent>
      <p:sp>
        <p:nvSpPr>
          <p:cNvPr id="9" name="CuadroTexto 8">
            <a:extLst>
              <a:ext uri="{FF2B5EF4-FFF2-40B4-BE49-F238E27FC236}">
                <a16:creationId xmlns:a16="http://schemas.microsoft.com/office/drawing/2014/main" id="{4DF36F18-AB49-440B-8F12-16C3DF8E275A}"/>
              </a:ext>
            </a:extLst>
          </p:cNvPr>
          <p:cNvSpPr txBox="1"/>
          <p:nvPr/>
        </p:nvSpPr>
        <p:spPr>
          <a:xfrm>
            <a:off x="881088" y="638858"/>
            <a:ext cx="3135795" cy="430887"/>
          </a:xfrm>
          <a:prstGeom prst="rect">
            <a:avLst/>
          </a:prstGeom>
          <a:noFill/>
        </p:spPr>
        <p:txBody>
          <a:bodyPr wrap="none" rtlCol="0">
            <a:spAutoFit/>
          </a:bodyPr>
          <a:lstStyle/>
          <a:p>
            <a:r>
              <a:rPr lang="es-CO" sz="2200" b="1" dirty="0">
                <a:solidFill>
                  <a:srgbClr val="FF0000"/>
                </a:solidFill>
              </a:rPr>
              <a:t>Solución de la inecuación</a:t>
            </a:r>
            <a:endParaRPr lang="es-ES" sz="2200" b="1" dirty="0">
              <a:solidFill>
                <a:srgbClr val="FF0000"/>
              </a:solidFill>
            </a:endParaRPr>
          </a:p>
        </p:txBody>
      </p:sp>
      <p:sp>
        <p:nvSpPr>
          <p:cNvPr id="10" name="CuadroTexto 9">
            <a:extLst>
              <a:ext uri="{FF2B5EF4-FFF2-40B4-BE49-F238E27FC236}">
                <a16:creationId xmlns:a16="http://schemas.microsoft.com/office/drawing/2014/main" id="{4B77D8B0-DA82-4206-8CBB-CD756820ADBB}"/>
              </a:ext>
            </a:extLst>
          </p:cNvPr>
          <p:cNvSpPr txBox="1"/>
          <p:nvPr/>
        </p:nvSpPr>
        <p:spPr>
          <a:xfrm>
            <a:off x="4407048" y="4367849"/>
            <a:ext cx="1896417" cy="430887"/>
          </a:xfrm>
          <a:prstGeom prst="rect">
            <a:avLst/>
          </a:prstGeom>
          <a:noFill/>
        </p:spPr>
        <p:txBody>
          <a:bodyPr wrap="none" rtlCol="0">
            <a:spAutoFit/>
          </a:bodyPr>
          <a:lstStyle/>
          <a:p>
            <a:r>
              <a:rPr lang="es-CO" sz="2200" b="1" dirty="0">
                <a:solidFill>
                  <a:srgbClr val="0070C0"/>
                </a:solidFill>
              </a:rPr>
              <a:t>Comprobación</a:t>
            </a:r>
            <a:endParaRPr lang="es-ES" sz="2200" b="1" dirty="0">
              <a:solidFill>
                <a:srgbClr val="0070C0"/>
              </a:solidFill>
            </a:endParaRPr>
          </a:p>
        </p:txBody>
      </p:sp>
      <mc:AlternateContent xmlns:mc="http://schemas.openxmlformats.org/markup-compatibility/2006" xmlns:a14="http://schemas.microsoft.com/office/drawing/2010/main">
        <mc:Choice Requires="a14">
          <p:graphicFrame>
            <p:nvGraphicFramePr>
              <p:cNvPr id="12" name="Marcador de contenido 3">
                <a:extLst>
                  <a:ext uri="{FF2B5EF4-FFF2-40B4-BE49-F238E27FC236}">
                    <a16:creationId xmlns:a16="http://schemas.microsoft.com/office/drawing/2014/main" id="{C7B4F18B-B1AF-4525-A388-DF96BBE2A1B1}"/>
                  </a:ext>
                </a:extLst>
              </p:cNvPr>
              <p:cNvGraphicFramePr>
                <a:graphicFrameLocks/>
              </p:cNvGraphicFramePr>
              <p:nvPr>
                <p:extLst>
                  <p:ext uri="{D42A27DB-BD31-4B8C-83A1-F6EECF244321}">
                    <p14:modId xmlns:p14="http://schemas.microsoft.com/office/powerpoint/2010/main" val="332740434"/>
                  </p:ext>
                </p:extLst>
              </p:nvPr>
            </p:nvGraphicFramePr>
            <p:xfrm>
              <a:off x="4778109" y="4889249"/>
              <a:ext cx="6917636" cy="1483360"/>
            </p:xfrm>
            <a:graphic>
              <a:graphicData uri="http://schemas.openxmlformats.org/drawingml/2006/table">
                <a:tbl>
                  <a:tblPr firstRow="1" bandRow="1">
                    <a:tableStyleId>{5940675A-B579-460E-94D1-54222C63F5DA}</a:tableStyleId>
                  </a:tblPr>
                  <a:tblGrid>
                    <a:gridCol w="3458818">
                      <a:extLst>
                        <a:ext uri="{9D8B030D-6E8A-4147-A177-3AD203B41FA5}">
                          <a16:colId xmlns:a16="http://schemas.microsoft.com/office/drawing/2014/main" val="4288522529"/>
                        </a:ext>
                      </a:extLst>
                    </a:gridCol>
                    <a:gridCol w="3458818">
                      <a:extLst>
                        <a:ext uri="{9D8B030D-6E8A-4147-A177-3AD203B41FA5}">
                          <a16:colId xmlns:a16="http://schemas.microsoft.com/office/drawing/2014/main" val="939841074"/>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s-CO" b="0" i="1" smtClean="0">
                                    <a:latin typeface="Cambria Math" panose="02040503050406030204" pitchFamily="18" charset="0"/>
                                  </a:rPr>
                                  <m:t>4</m:t>
                                </m:r>
                                <m:d>
                                  <m:dPr>
                                    <m:ctrlPr>
                                      <a:rPr lang="es-CO" b="0" i="1" smtClean="0">
                                        <a:latin typeface="Cambria Math" panose="02040503050406030204" pitchFamily="18" charset="0"/>
                                      </a:rPr>
                                    </m:ctrlPr>
                                  </m:dPr>
                                  <m:e>
                                    <m:r>
                                      <a:rPr lang="es-CO" b="0" i="1" smtClean="0">
                                        <a:latin typeface="Cambria Math" panose="02040503050406030204" pitchFamily="18" charset="0"/>
                                      </a:rPr>
                                      <m:t>2</m:t>
                                    </m:r>
                                    <m:r>
                                      <a:rPr lang="es-CO" b="0" i="1" smtClean="0">
                                        <a:latin typeface="Cambria Math" panose="02040503050406030204" pitchFamily="18" charset="0"/>
                                      </a:rPr>
                                      <m:t>𝑥</m:t>
                                    </m:r>
                                    <m:r>
                                      <a:rPr lang="es-CO" b="0" i="1" smtClean="0">
                                        <a:latin typeface="Cambria Math" panose="02040503050406030204" pitchFamily="18" charset="0"/>
                                      </a:rPr>
                                      <m:t>−3</m:t>
                                    </m:r>
                                  </m:e>
                                </m:d>
                                <m:r>
                                  <a:rPr lang="es-ES" i="1" smtClean="0">
                                    <a:latin typeface="Cambria Math" panose="02040503050406030204" pitchFamily="18" charset="0"/>
                                    <a:ea typeface="Cambria Math" panose="02040503050406030204" pitchFamily="18" charset="0"/>
                                  </a:rPr>
                                  <m:t>≤</m:t>
                                </m:r>
                                <m:r>
                                  <a:rPr lang="es-CO" b="0" i="1" smtClean="0">
                                    <a:latin typeface="Cambria Math" panose="02040503050406030204" pitchFamily="18" charset="0"/>
                                  </a:rPr>
                                  <m:t>3−2(3−</m:t>
                                </m:r>
                                <m:r>
                                  <a:rPr lang="es-CO" b="0" i="1" smtClean="0">
                                    <a:latin typeface="Cambria Math" panose="02040503050406030204" pitchFamily="18" charset="0"/>
                                  </a:rPr>
                                  <m:t>𝑥</m:t>
                                </m:r>
                                <m:r>
                                  <a:rPr lang="es-CO" b="0" i="1" smtClean="0">
                                    <a:latin typeface="Cambria Math" panose="02040503050406030204" pitchFamily="18" charset="0"/>
                                  </a:rPr>
                                  <m:t>)</m:t>
                                </m:r>
                              </m:oMath>
                            </m:oMathPara>
                          </a14:m>
                          <a:endParaRPr lang="es-ES" dirty="0"/>
                        </a:p>
                      </a:txBody>
                      <a:tcPr/>
                    </a:tc>
                    <a:tc>
                      <a:txBody>
                        <a:bodyPr/>
                        <a:lstStyle/>
                        <a:p>
                          <a:r>
                            <a:rPr lang="es-CO" dirty="0"/>
                            <a:t>inecuación inicial</a:t>
                          </a:r>
                          <a:endParaRPr lang="es-ES" dirty="0"/>
                        </a:p>
                      </a:txBody>
                      <a:tcPr/>
                    </a:tc>
                    <a:extLst>
                      <a:ext uri="{0D108BD9-81ED-4DB2-BD59-A6C34878D82A}">
                        <a16:rowId xmlns:a16="http://schemas.microsoft.com/office/drawing/2014/main" val="500955976"/>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s-CO" b="0" i="1" smtClean="0">
                                    <a:latin typeface="Cambria Math" panose="02040503050406030204" pitchFamily="18" charset="0"/>
                                  </a:rPr>
                                  <m:t>4</m:t>
                                </m:r>
                                <m:d>
                                  <m:dPr>
                                    <m:begChr m:val="["/>
                                    <m:endChr m:val="]"/>
                                    <m:ctrlPr>
                                      <a:rPr lang="es-CO" b="0" i="1" smtClean="0">
                                        <a:latin typeface="Cambria Math" panose="02040503050406030204" pitchFamily="18" charset="0"/>
                                      </a:rPr>
                                    </m:ctrlPr>
                                  </m:dPr>
                                  <m:e>
                                    <m:r>
                                      <a:rPr lang="es-CO" b="0" i="1" smtClean="0">
                                        <a:latin typeface="Cambria Math" panose="02040503050406030204" pitchFamily="18" charset="0"/>
                                      </a:rPr>
                                      <m:t>2</m:t>
                                    </m:r>
                                    <m:d>
                                      <m:dPr>
                                        <m:ctrlPr>
                                          <a:rPr lang="es-CO" b="0" i="1" smtClean="0">
                                            <a:latin typeface="Cambria Math" panose="02040503050406030204" pitchFamily="18" charset="0"/>
                                          </a:rPr>
                                        </m:ctrlPr>
                                      </m:dPr>
                                      <m:e>
                                        <m:r>
                                          <a:rPr lang="es-CO" b="0" i="1" smtClean="0">
                                            <a:latin typeface="Cambria Math" panose="02040503050406030204" pitchFamily="18" charset="0"/>
                                          </a:rPr>
                                          <m:t>1</m:t>
                                        </m:r>
                                      </m:e>
                                    </m:d>
                                    <m:r>
                                      <a:rPr lang="es-CO" b="0" i="1" smtClean="0">
                                        <a:latin typeface="Cambria Math" panose="02040503050406030204" pitchFamily="18" charset="0"/>
                                      </a:rPr>
                                      <m:t>−3</m:t>
                                    </m:r>
                                  </m:e>
                                </m:d>
                                <m:r>
                                  <a:rPr lang="es-ES" i="1" smtClean="0">
                                    <a:latin typeface="Cambria Math" panose="02040503050406030204" pitchFamily="18" charset="0"/>
                                    <a:ea typeface="Cambria Math" panose="02040503050406030204" pitchFamily="18" charset="0"/>
                                  </a:rPr>
                                  <m:t>≤</m:t>
                                </m:r>
                                <m:r>
                                  <a:rPr lang="es-CO" b="0" i="1" dirty="0" smtClean="0">
                                    <a:latin typeface="Cambria Math" panose="02040503050406030204" pitchFamily="18" charset="0"/>
                                  </a:rPr>
                                  <m:t>3</m:t>
                                </m:r>
                                <m:r>
                                  <a:rPr lang="es-ES" i="1" dirty="0" smtClean="0">
                                    <a:latin typeface="Cambria Math" panose="02040503050406030204" pitchFamily="18" charset="0"/>
                                  </a:rPr>
                                  <m:t>−2</m:t>
                                </m:r>
                                <m:d>
                                  <m:dPr>
                                    <m:ctrlPr>
                                      <a:rPr lang="es-CO" b="0" i="1" dirty="0" smtClean="0">
                                        <a:latin typeface="Cambria Math" panose="02040503050406030204" pitchFamily="18" charset="0"/>
                                      </a:rPr>
                                    </m:ctrlPr>
                                  </m:dPr>
                                  <m:e>
                                    <m:r>
                                      <a:rPr lang="es-CO" b="0" i="1" dirty="0" smtClean="0">
                                        <a:latin typeface="Cambria Math" panose="02040503050406030204" pitchFamily="18" charset="0"/>
                                      </a:rPr>
                                      <m:t>3−1</m:t>
                                    </m:r>
                                  </m:e>
                                </m:d>
                              </m:oMath>
                            </m:oMathPara>
                          </a14:m>
                          <a:endParaRPr lang="es-E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dirty="0"/>
                            <a:t>Sustituyendo </a:t>
                          </a:r>
                          <a14:m>
                            <m:oMath xmlns:m="http://schemas.openxmlformats.org/officeDocument/2006/math">
                              <m:r>
                                <a:rPr lang="es-CO" b="0" i="1" smtClean="0">
                                  <a:latin typeface="Cambria Math" panose="02040503050406030204" pitchFamily="18" charset="0"/>
                                </a:rPr>
                                <m:t>𝑥</m:t>
                              </m:r>
                              <m:r>
                                <a:rPr lang="es-CO" b="0" i="1" smtClean="0">
                                  <a:latin typeface="Cambria Math" panose="02040503050406030204" pitchFamily="18" charset="0"/>
                                </a:rPr>
                                <m:t>=1,  1&lt; 3/2 </m:t>
                              </m:r>
                            </m:oMath>
                          </a14:m>
                          <a:endParaRPr lang="es-ES" dirty="0"/>
                        </a:p>
                      </a:txBody>
                      <a:tcPr anchor="ctr"/>
                    </a:tc>
                    <a:extLst>
                      <a:ext uri="{0D108BD9-81ED-4DB2-BD59-A6C34878D82A}">
                        <a16:rowId xmlns:a16="http://schemas.microsoft.com/office/drawing/2014/main" val="1443126123"/>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lang="es-CO" b="0" i="1" smtClean="0">
                                  <a:latin typeface="Cambria Math" panose="02040503050406030204" pitchFamily="18" charset="0"/>
                                </a:rPr>
                                <m:t>−4</m:t>
                              </m:r>
                              <m:r>
                                <a:rPr lang="es-ES" i="1" smtClean="0">
                                  <a:latin typeface="Cambria Math" panose="02040503050406030204" pitchFamily="18" charset="0"/>
                                  <a:ea typeface="Cambria Math" panose="02040503050406030204" pitchFamily="18" charset="0"/>
                                </a:rPr>
                                <m:t>≤</m:t>
                              </m:r>
                              <m:r>
                                <a:rPr lang="es-CO" b="0" i="1" smtClean="0">
                                  <a:latin typeface="Cambria Math" panose="02040503050406030204" pitchFamily="18" charset="0"/>
                                </a:rPr>
                                <m:t>3−</m:t>
                              </m:r>
                            </m:oMath>
                          </a14:m>
                          <a:r>
                            <a:rPr lang="es-ES" dirty="0"/>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dirty="0"/>
                            <a:t>Multiplicando y operando</a:t>
                          </a:r>
                          <a:endParaRPr lang="es-ES" dirty="0"/>
                        </a:p>
                      </a:txBody>
                      <a:tcPr/>
                    </a:tc>
                    <a:extLst>
                      <a:ext uri="{0D108BD9-81ED-4DB2-BD59-A6C34878D82A}">
                        <a16:rowId xmlns:a16="http://schemas.microsoft.com/office/drawing/2014/main" val="260068067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s-CO" b="0" i="1" smtClean="0">
                                    <a:latin typeface="Cambria Math" panose="02040503050406030204" pitchFamily="18" charset="0"/>
                                  </a:rPr>
                                  <m:t>−4</m:t>
                                </m:r>
                                <m:r>
                                  <a:rPr lang="es-ES" i="1" smtClean="0">
                                    <a:latin typeface="Cambria Math" panose="02040503050406030204" pitchFamily="18" charset="0"/>
                                    <a:ea typeface="Cambria Math" panose="02040503050406030204" pitchFamily="18" charset="0"/>
                                  </a:rPr>
                                  <m:t>≤</m:t>
                                </m:r>
                                <m:r>
                                  <a:rPr lang="es-CO" b="0" i="1" smtClean="0">
                                    <a:latin typeface="Cambria Math" panose="02040503050406030204" pitchFamily="18" charset="0"/>
                                  </a:rPr>
                                  <m:t>−1</m:t>
                                </m:r>
                              </m:oMath>
                            </m:oMathPara>
                          </a14:m>
                          <a:endParaRPr lang="es-E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dirty="0"/>
                            <a:t>Desigualdad correcta</a:t>
                          </a:r>
                          <a:endParaRPr lang="es-ES" dirty="0"/>
                        </a:p>
                      </a:txBody>
                      <a:tcPr/>
                    </a:tc>
                    <a:extLst>
                      <a:ext uri="{0D108BD9-81ED-4DB2-BD59-A6C34878D82A}">
                        <a16:rowId xmlns:a16="http://schemas.microsoft.com/office/drawing/2014/main" val="3103913501"/>
                      </a:ext>
                    </a:extLst>
                  </a:tr>
                </a:tbl>
              </a:graphicData>
            </a:graphic>
          </p:graphicFrame>
        </mc:Choice>
        <mc:Fallback xmlns="">
          <p:graphicFrame>
            <p:nvGraphicFramePr>
              <p:cNvPr id="12" name="Marcador de contenido 3">
                <a:extLst>
                  <a:ext uri="{FF2B5EF4-FFF2-40B4-BE49-F238E27FC236}">
                    <a16:creationId xmlns:a16="http://schemas.microsoft.com/office/drawing/2014/main" xmlns:a14="http://schemas.microsoft.com/office/drawing/2010/main" xmlns="" id="{C7B4F18B-B1AF-4525-A388-DF96BBE2A1B1}"/>
                  </a:ext>
                </a:extLst>
              </p:cNvPr>
              <p:cNvGraphicFramePr>
                <a:graphicFrameLocks/>
              </p:cNvGraphicFramePr>
              <p:nvPr>
                <p:extLst>
                  <p:ext uri="{D42A27DB-BD31-4B8C-83A1-F6EECF244321}">
                    <p14:modId xmlns:p14="http://schemas.microsoft.com/office/powerpoint/2010/main" val="332740434"/>
                  </p:ext>
                </p:extLst>
              </p:nvPr>
            </p:nvGraphicFramePr>
            <p:xfrm>
              <a:off x="4778109" y="4889249"/>
              <a:ext cx="6917636" cy="1483360"/>
            </p:xfrm>
            <a:graphic>
              <a:graphicData uri="http://schemas.openxmlformats.org/drawingml/2006/table">
                <a:tbl>
                  <a:tblPr firstRow="1" bandRow="1">
                    <a:tableStyleId>{5940675A-B579-460E-94D1-54222C63F5DA}</a:tableStyleId>
                  </a:tblPr>
                  <a:tblGrid>
                    <a:gridCol w="3458818">
                      <a:extLst>
                        <a:ext uri="{9D8B030D-6E8A-4147-A177-3AD203B41FA5}">
                          <a16:colId xmlns:a16="http://schemas.microsoft.com/office/drawing/2014/main" xmlns:a14="http://schemas.microsoft.com/office/drawing/2010/main" xmlns="" val="4288522529"/>
                        </a:ext>
                      </a:extLst>
                    </a:gridCol>
                    <a:gridCol w="3458818">
                      <a:extLst>
                        <a:ext uri="{9D8B030D-6E8A-4147-A177-3AD203B41FA5}">
                          <a16:colId xmlns:a16="http://schemas.microsoft.com/office/drawing/2014/main" xmlns:a14="http://schemas.microsoft.com/office/drawing/2010/main" xmlns="" val="939841074"/>
                        </a:ext>
                      </a:extLst>
                    </a:gridCol>
                  </a:tblGrid>
                  <a:tr h="370840">
                    <a:tc>
                      <a:txBody>
                        <a:bodyPr/>
                        <a:lstStyle/>
                        <a:p>
                          <a:endParaRPr lang="es-CO"/>
                        </a:p>
                      </a:txBody>
                      <a:tcPr>
                        <a:blipFill rotWithShape="0">
                          <a:blip r:embed="rId3"/>
                          <a:stretch>
                            <a:fillRect l="-176" t="-8197" r="-100352" b="-324590"/>
                          </a:stretch>
                        </a:blipFill>
                      </a:tcPr>
                    </a:tc>
                    <a:tc>
                      <a:txBody>
                        <a:bodyPr/>
                        <a:lstStyle/>
                        <a:p>
                          <a:r>
                            <a:rPr lang="es-CO" dirty="0"/>
                            <a:t>inecuación inicial</a:t>
                          </a:r>
                          <a:endParaRPr lang="es-ES" dirty="0"/>
                        </a:p>
                      </a:txBody>
                      <a:tcPr/>
                    </a:tc>
                    <a:extLst>
                      <a:ext uri="{0D108BD9-81ED-4DB2-BD59-A6C34878D82A}">
                        <a16:rowId xmlns:a16="http://schemas.microsoft.com/office/drawing/2014/main" xmlns:a14="http://schemas.microsoft.com/office/drawing/2010/main" xmlns="" val="500955976"/>
                      </a:ext>
                    </a:extLst>
                  </a:tr>
                  <a:tr h="370840">
                    <a:tc>
                      <a:txBody>
                        <a:bodyPr/>
                        <a:lstStyle/>
                        <a:p>
                          <a:endParaRPr lang="es-CO"/>
                        </a:p>
                      </a:txBody>
                      <a:tcPr>
                        <a:blipFill rotWithShape="0">
                          <a:blip r:embed="rId3"/>
                          <a:stretch>
                            <a:fillRect l="-176" t="-108197" r="-100352" b="-224590"/>
                          </a:stretch>
                        </a:blipFill>
                      </a:tcPr>
                    </a:tc>
                    <a:tc>
                      <a:txBody>
                        <a:bodyPr/>
                        <a:lstStyle/>
                        <a:p>
                          <a:endParaRPr lang="es-CO"/>
                        </a:p>
                      </a:txBody>
                      <a:tcPr anchor="ctr">
                        <a:blipFill rotWithShape="0">
                          <a:blip r:embed="rId3"/>
                          <a:stretch>
                            <a:fillRect l="-100176" t="-108197" r="-352" b="-224590"/>
                          </a:stretch>
                        </a:blipFill>
                      </a:tcPr>
                    </a:tc>
                    <a:extLst>
                      <a:ext uri="{0D108BD9-81ED-4DB2-BD59-A6C34878D82A}">
                        <a16:rowId xmlns:a16="http://schemas.microsoft.com/office/drawing/2014/main" xmlns:a14="http://schemas.microsoft.com/office/drawing/2010/main" xmlns="" val="1443126123"/>
                      </a:ext>
                    </a:extLst>
                  </a:tr>
                  <a:tr h="370840">
                    <a:tc>
                      <a:txBody>
                        <a:bodyPr/>
                        <a:lstStyle/>
                        <a:p>
                          <a:endParaRPr lang="es-CO"/>
                        </a:p>
                      </a:txBody>
                      <a:tcPr>
                        <a:blipFill rotWithShape="0">
                          <a:blip r:embed="rId3"/>
                          <a:stretch>
                            <a:fillRect l="-176" t="-208197" r="-100352" b="-124590"/>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dirty="0"/>
                            <a:t>Multiplicando y operando</a:t>
                          </a:r>
                          <a:endParaRPr lang="es-ES" dirty="0"/>
                        </a:p>
                      </a:txBody>
                      <a:tcPr/>
                    </a:tc>
                    <a:extLst>
                      <a:ext uri="{0D108BD9-81ED-4DB2-BD59-A6C34878D82A}">
                        <a16:rowId xmlns:a16="http://schemas.microsoft.com/office/drawing/2014/main" xmlns:a14="http://schemas.microsoft.com/office/drawing/2010/main" xmlns="" val="2600680675"/>
                      </a:ext>
                    </a:extLst>
                  </a:tr>
                  <a:tr h="370840">
                    <a:tc>
                      <a:txBody>
                        <a:bodyPr/>
                        <a:lstStyle/>
                        <a:p>
                          <a:endParaRPr lang="es-CO"/>
                        </a:p>
                      </a:txBody>
                      <a:tcPr>
                        <a:blipFill rotWithShape="0">
                          <a:blip r:embed="rId3"/>
                          <a:stretch>
                            <a:fillRect l="-176" t="-308197" r="-100352" b="-24590"/>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dirty="0"/>
                            <a:t>Desigualdad correcta</a:t>
                          </a:r>
                          <a:endParaRPr lang="es-ES" dirty="0"/>
                        </a:p>
                      </a:txBody>
                      <a:tcPr/>
                    </a:tc>
                    <a:extLst>
                      <a:ext uri="{0D108BD9-81ED-4DB2-BD59-A6C34878D82A}">
                        <a16:rowId xmlns:a16="http://schemas.microsoft.com/office/drawing/2014/main" xmlns:a14="http://schemas.microsoft.com/office/drawing/2010/main" xmlns="" val="3103913501"/>
                      </a:ext>
                    </a:extLst>
                  </a:tr>
                </a:tbl>
              </a:graphicData>
            </a:graphic>
          </p:graphicFrame>
        </mc:Fallback>
      </mc:AlternateContent>
      <p:grpSp>
        <p:nvGrpSpPr>
          <p:cNvPr id="7" name="Grupo 6">
            <a:extLst>
              <a:ext uri="{FF2B5EF4-FFF2-40B4-BE49-F238E27FC236}">
                <a16:creationId xmlns:a16="http://schemas.microsoft.com/office/drawing/2014/main" id="{EBE12BE6-7CD3-43B0-B701-FD8232CB837C}"/>
              </a:ext>
            </a:extLst>
          </p:cNvPr>
          <p:cNvGrpSpPr/>
          <p:nvPr/>
        </p:nvGrpSpPr>
        <p:grpSpPr>
          <a:xfrm rot="10800000">
            <a:off x="205409" y="4809320"/>
            <a:ext cx="3811474" cy="690678"/>
            <a:chOff x="3927821" y="4089826"/>
            <a:chExt cx="5227550" cy="945151"/>
          </a:xfrm>
        </p:grpSpPr>
        <p:grpSp>
          <p:nvGrpSpPr>
            <p:cNvPr id="8" name="Grupo 7">
              <a:extLst>
                <a:ext uri="{FF2B5EF4-FFF2-40B4-BE49-F238E27FC236}">
                  <a16:creationId xmlns:a16="http://schemas.microsoft.com/office/drawing/2014/main" id="{9DC5E835-DB77-4A2F-BF40-8EE9CC7405BF}"/>
                </a:ext>
              </a:extLst>
            </p:cNvPr>
            <p:cNvGrpSpPr/>
            <p:nvPr/>
          </p:nvGrpSpPr>
          <p:grpSpPr>
            <a:xfrm>
              <a:off x="3927821" y="4089826"/>
              <a:ext cx="5227550" cy="945151"/>
              <a:chOff x="3362516" y="4449086"/>
              <a:chExt cx="5227555" cy="914520"/>
            </a:xfrm>
          </p:grpSpPr>
          <p:grpSp>
            <p:nvGrpSpPr>
              <p:cNvPr id="18" name="Grupo 17">
                <a:extLst>
                  <a:ext uri="{FF2B5EF4-FFF2-40B4-BE49-F238E27FC236}">
                    <a16:creationId xmlns:a16="http://schemas.microsoft.com/office/drawing/2014/main" id="{4973A234-A4C1-4154-B847-307CCE852626}"/>
                  </a:ext>
                </a:extLst>
              </p:cNvPr>
              <p:cNvGrpSpPr/>
              <p:nvPr/>
            </p:nvGrpSpPr>
            <p:grpSpPr>
              <a:xfrm>
                <a:off x="3362516" y="4449086"/>
                <a:ext cx="5227555" cy="914520"/>
                <a:chOff x="3392557" y="1866776"/>
                <a:chExt cx="5227555" cy="914520"/>
              </a:xfrm>
            </p:grpSpPr>
            <p:cxnSp>
              <p:nvCxnSpPr>
                <p:cNvPr id="20" name="Conector recto de flecha 19">
                  <a:extLst>
                    <a:ext uri="{FF2B5EF4-FFF2-40B4-BE49-F238E27FC236}">
                      <a16:creationId xmlns:a16="http://schemas.microsoft.com/office/drawing/2014/main" id="{F5FB6B38-EAEF-43FC-A40E-10DEE00399B1}"/>
                    </a:ext>
                  </a:extLst>
                </p:cNvPr>
                <p:cNvCxnSpPr/>
                <p:nvPr/>
              </p:nvCxnSpPr>
              <p:spPr>
                <a:xfrm>
                  <a:off x="3392557" y="2637183"/>
                  <a:ext cx="4784034" cy="0"/>
                </a:xfrm>
                <a:prstGeom prst="straightConnector1">
                  <a:avLst/>
                </a:prstGeom>
                <a:ln w="22225">
                  <a:headEnd type="triangle"/>
                  <a:tailEnd type="stealth"/>
                </a:ln>
              </p:spPr>
              <p:style>
                <a:lnRef idx="1">
                  <a:schemeClr val="accent1"/>
                </a:lnRef>
                <a:fillRef idx="0">
                  <a:schemeClr val="accent1"/>
                </a:fillRef>
                <a:effectRef idx="0">
                  <a:schemeClr val="accent1"/>
                </a:effectRef>
                <a:fontRef idx="minor">
                  <a:schemeClr val="tx1"/>
                </a:fontRef>
              </p:style>
            </p:cxnSp>
            <p:cxnSp>
              <p:nvCxnSpPr>
                <p:cNvPr id="21" name="Conector recto 20">
                  <a:extLst>
                    <a:ext uri="{FF2B5EF4-FFF2-40B4-BE49-F238E27FC236}">
                      <a16:creationId xmlns:a16="http://schemas.microsoft.com/office/drawing/2014/main" id="{D1F1C642-437A-4058-AC0D-0D7B10106537}"/>
                    </a:ext>
                  </a:extLst>
                </p:cNvPr>
                <p:cNvCxnSpPr>
                  <a:cxnSpLocks/>
                </p:cNvCxnSpPr>
                <p:nvPr/>
              </p:nvCxnSpPr>
              <p:spPr>
                <a:xfrm>
                  <a:off x="4643438" y="2494303"/>
                  <a:ext cx="0" cy="26318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Conector recto 21">
                  <a:extLst>
                    <a:ext uri="{FF2B5EF4-FFF2-40B4-BE49-F238E27FC236}">
                      <a16:creationId xmlns:a16="http://schemas.microsoft.com/office/drawing/2014/main" id="{02B39749-3E81-4727-AA94-57AE8EC6BD91}"/>
                    </a:ext>
                  </a:extLst>
                </p:cNvPr>
                <p:cNvCxnSpPr>
                  <a:cxnSpLocks/>
                </p:cNvCxnSpPr>
                <p:nvPr/>
              </p:nvCxnSpPr>
              <p:spPr>
                <a:xfrm>
                  <a:off x="6867520" y="2518116"/>
                  <a:ext cx="0" cy="263180"/>
                </a:xfrm>
                <a:prstGeom prst="line">
                  <a:avLst/>
                </a:prstGeom>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3" name="CuadroTexto 22">
                      <a:extLst>
                        <a:ext uri="{FF2B5EF4-FFF2-40B4-BE49-F238E27FC236}">
                          <a16:creationId xmlns:a16="http://schemas.microsoft.com/office/drawing/2014/main" id="{38E7C55F-2E71-4A1F-94E1-D910384E56C9}"/>
                        </a:ext>
                      </a:extLst>
                    </p:cNvPr>
                    <p:cNvSpPr txBox="1"/>
                    <p:nvPr/>
                  </p:nvSpPr>
                  <p:spPr>
                    <a:xfrm rot="10800000">
                      <a:off x="4088838" y="1887152"/>
                      <a:ext cx="867064" cy="48902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CO" b="0" i="1" smtClean="0">
                                <a:solidFill>
                                  <a:srgbClr val="00B050"/>
                                </a:solidFill>
                                <a:latin typeface="Cambria Math" panose="02040503050406030204" pitchFamily="18" charset="0"/>
                              </a:rPr>
                              <m:t>3/2</m:t>
                            </m:r>
                          </m:oMath>
                        </m:oMathPara>
                      </a14:m>
                      <a:endParaRPr lang="es-ES" dirty="0">
                        <a:solidFill>
                          <a:srgbClr val="00B050"/>
                        </a:solidFill>
                      </a:endParaRPr>
                    </a:p>
                  </p:txBody>
                </p:sp>
              </mc:Choice>
              <mc:Fallback xmlns="">
                <p:sp>
                  <p:nvSpPr>
                    <p:cNvPr id="23" name="CuadroTexto 22">
                      <a:extLst>
                        <a:ext uri="{FF2B5EF4-FFF2-40B4-BE49-F238E27FC236}">
                          <a16:creationId xmlns:a16="http://schemas.microsoft.com/office/drawing/2014/main" id="{38E7C55F-2E71-4A1F-94E1-D910384E56C9}"/>
                        </a:ext>
                      </a:extLst>
                    </p:cNvPr>
                    <p:cNvSpPr txBox="1">
                      <a:spLocks noRot="1" noChangeAspect="1" noMove="1" noResize="1" noEditPoints="1" noAdjustHandles="1" noChangeArrowheads="1" noChangeShapeType="1" noTextEdit="1"/>
                    </p:cNvSpPr>
                    <p:nvPr/>
                  </p:nvSpPr>
                  <p:spPr>
                    <a:xfrm rot="10800000">
                      <a:off x="4088838" y="1887152"/>
                      <a:ext cx="867064" cy="489029"/>
                    </a:xfrm>
                    <a:prstGeom prst="rect">
                      <a:avLst/>
                    </a:prstGeom>
                    <a:blipFill>
                      <a:blip r:embed="rId4"/>
                      <a:stretch>
                        <a:fillRect b="-13115"/>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4" name="CuadroTexto 23">
                      <a:extLst>
                        <a:ext uri="{FF2B5EF4-FFF2-40B4-BE49-F238E27FC236}">
                          <a16:creationId xmlns:a16="http://schemas.microsoft.com/office/drawing/2014/main" id="{3B5391F8-C956-43CB-80E2-596BFAA2DD00}"/>
                        </a:ext>
                      </a:extLst>
                    </p:cNvPr>
                    <p:cNvSpPr txBox="1"/>
                    <p:nvPr/>
                  </p:nvSpPr>
                  <p:spPr>
                    <a:xfrm>
                      <a:off x="7753045" y="1866776"/>
                      <a:ext cx="867067" cy="52978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CO" altLang="es-ES" sz="2000" i="1" smtClean="0">
                                <a:latin typeface="Cambria Math" panose="02040503050406030204" pitchFamily="18" charset="0"/>
                                <a:ea typeface="Cambria Math" panose="02040503050406030204" pitchFamily="18" charset="0"/>
                              </a:rPr>
                              <m:t>∞</m:t>
                            </m:r>
                            <m:r>
                              <a:rPr lang="es-CO" altLang="es-ES" sz="2000" b="0" i="1" smtClean="0">
                                <a:latin typeface="Cambria Math" panose="02040503050406030204" pitchFamily="18" charset="0"/>
                                <a:ea typeface="Cambria Math" panose="02040503050406030204" pitchFamily="18" charset="0"/>
                              </a:rPr>
                              <m:t>−</m:t>
                            </m:r>
                          </m:oMath>
                        </m:oMathPara>
                      </a14:m>
                      <a:endParaRPr lang="es-ES" sz="2000" dirty="0">
                        <a:solidFill>
                          <a:srgbClr val="00B050"/>
                        </a:solidFill>
                      </a:endParaRPr>
                    </a:p>
                  </p:txBody>
                </p:sp>
              </mc:Choice>
              <mc:Fallback xmlns="">
                <p:sp>
                  <p:nvSpPr>
                    <p:cNvPr id="24" name="CuadroTexto 23">
                      <a:extLst>
                        <a:ext uri="{FF2B5EF4-FFF2-40B4-BE49-F238E27FC236}">
                          <a16:creationId xmlns:a16="http://schemas.microsoft.com/office/drawing/2014/main" id="{3B5391F8-C956-43CB-80E2-596BFAA2DD00}"/>
                        </a:ext>
                      </a:extLst>
                    </p:cNvPr>
                    <p:cNvSpPr txBox="1">
                      <a:spLocks noRot="1" noChangeAspect="1" noMove="1" noResize="1" noEditPoints="1" noAdjustHandles="1" noChangeArrowheads="1" noChangeShapeType="1" noTextEdit="1"/>
                    </p:cNvSpPr>
                    <p:nvPr/>
                  </p:nvSpPr>
                  <p:spPr>
                    <a:xfrm>
                      <a:off x="7753045" y="1866776"/>
                      <a:ext cx="867067" cy="529782"/>
                    </a:xfrm>
                    <a:prstGeom prst="rect">
                      <a:avLst/>
                    </a:prstGeom>
                    <a:blipFill>
                      <a:blip r:embed="rId5"/>
                      <a:stretch>
                        <a:fillRect/>
                      </a:stretch>
                    </a:blipFill>
                  </p:spPr>
                  <p:txBody>
                    <a:bodyPr/>
                    <a:lstStyle/>
                    <a:p>
                      <a:r>
                        <a:rPr lang="es-ES">
                          <a:noFill/>
                        </a:rPr>
                        <a:t> </a:t>
                      </a:r>
                    </a:p>
                  </p:txBody>
                </p:sp>
              </mc:Fallback>
            </mc:AlternateContent>
            <p:cxnSp>
              <p:nvCxnSpPr>
                <p:cNvPr id="25" name="Conector recto 24">
                  <a:extLst>
                    <a:ext uri="{FF2B5EF4-FFF2-40B4-BE49-F238E27FC236}">
                      <a16:creationId xmlns:a16="http://schemas.microsoft.com/office/drawing/2014/main" id="{F18EFAB3-8118-40C0-B9EA-AFBE9E6EF061}"/>
                    </a:ext>
                  </a:extLst>
                </p:cNvPr>
                <p:cNvCxnSpPr>
                  <a:cxnSpLocks/>
                </p:cNvCxnSpPr>
                <p:nvPr/>
              </p:nvCxnSpPr>
              <p:spPr>
                <a:xfrm rot="10800000" flipH="1">
                  <a:off x="4643439" y="2640446"/>
                  <a:ext cx="3533153" cy="0"/>
                </a:xfrm>
                <a:prstGeom prst="line">
                  <a:avLst/>
                </a:prstGeom>
                <a:ln w="38100">
                  <a:solidFill>
                    <a:srgbClr val="FF0000"/>
                  </a:solidFill>
                  <a:tailEnd type="stealth"/>
                </a:ln>
              </p:spPr>
              <p:style>
                <a:lnRef idx="1">
                  <a:schemeClr val="accent1"/>
                </a:lnRef>
                <a:fillRef idx="0">
                  <a:schemeClr val="accent1"/>
                </a:fillRef>
                <a:effectRef idx="0">
                  <a:schemeClr val="accent1"/>
                </a:effectRef>
                <a:fontRef idx="minor">
                  <a:schemeClr val="tx1"/>
                </a:fontRef>
              </p:style>
            </p:cxnSp>
          </p:grpSp>
          <p:sp>
            <p:nvSpPr>
              <p:cNvPr id="19" name="Elipse 18">
                <a:extLst>
                  <a:ext uri="{FF2B5EF4-FFF2-40B4-BE49-F238E27FC236}">
                    <a16:creationId xmlns:a16="http://schemas.microsoft.com/office/drawing/2014/main" id="{589D7FDE-81C3-4380-AD76-5C7F2397105E}"/>
                  </a:ext>
                </a:extLst>
              </p:cNvPr>
              <p:cNvSpPr/>
              <p:nvPr/>
            </p:nvSpPr>
            <p:spPr>
              <a:xfrm>
                <a:off x="4505989" y="5094154"/>
                <a:ext cx="221189" cy="202819"/>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cxnSp>
          <p:nvCxnSpPr>
            <p:cNvPr id="11" name="Conector recto 10">
              <a:extLst>
                <a:ext uri="{FF2B5EF4-FFF2-40B4-BE49-F238E27FC236}">
                  <a16:creationId xmlns:a16="http://schemas.microsoft.com/office/drawing/2014/main" id="{46E8EFDC-0E1D-438E-B0EB-8700B91180F3}"/>
                </a:ext>
              </a:extLst>
            </p:cNvPr>
            <p:cNvCxnSpPr/>
            <p:nvPr/>
          </p:nvCxnSpPr>
          <p:spPr>
            <a:xfrm>
              <a:off x="5782711" y="4769582"/>
              <a:ext cx="0" cy="250145"/>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Conector recto 12">
              <a:extLst>
                <a:ext uri="{FF2B5EF4-FFF2-40B4-BE49-F238E27FC236}">
                  <a16:creationId xmlns:a16="http://schemas.microsoft.com/office/drawing/2014/main" id="{A2EE64F8-5A68-481F-AADA-C2DB94A4C05C}"/>
                </a:ext>
              </a:extLst>
            </p:cNvPr>
            <p:cNvCxnSpPr/>
            <p:nvPr/>
          </p:nvCxnSpPr>
          <p:spPr>
            <a:xfrm>
              <a:off x="6096000" y="4766585"/>
              <a:ext cx="0" cy="250145"/>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Conector recto 13">
              <a:extLst>
                <a:ext uri="{FF2B5EF4-FFF2-40B4-BE49-F238E27FC236}">
                  <a16:creationId xmlns:a16="http://schemas.microsoft.com/office/drawing/2014/main" id="{228483C9-3790-4490-878C-942F6400E901}"/>
                </a:ext>
              </a:extLst>
            </p:cNvPr>
            <p:cNvCxnSpPr/>
            <p:nvPr/>
          </p:nvCxnSpPr>
          <p:spPr>
            <a:xfrm>
              <a:off x="6462713" y="4763066"/>
              <a:ext cx="0" cy="250145"/>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Conector recto 14">
              <a:extLst>
                <a:ext uri="{FF2B5EF4-FFF2-40B4-BE49-F238E27FC236}">
                  <a16:creationId xmlns:a16="http://schemas.microsoft.com/office/drawing/2014/main" id="{3B90EE63-C923-4758-8D40-3FEA97D46880}"/>
                </a:ext>
              </a:extLst>
            </p:cNvPr>
            <p:cNvCxnSpPr/>
            <p:nvPr/>
          </p:nvCxnSpPr>
          <p:spPr>
            <a:xfrm>
              <a:off x="6805612" y="4762383"/>
              <a:ext cx="0" cy="250145"/>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Conector recto 15">
              <a:extLst>
                <a:ext uri="{FF2B5EF4-FFF2-40B4-BE49-F238E27FC236}">
                  <a16:creationId xmlns:a16="http://schemas.microsoft.com/office/drawing/2014/main" id="{BE271ABF-4C96-48B1-BCA4-6C12DF7D97C2}"/>
                </a:ext>
              </a:extLst>
            </p:cNvPr>
            <p:cNvCxnSpPr/>
            <p:nvPr/>
          </p:nvCxnSpPr>
          <p:spPr>
            <a:xfrm>
              <a:off x="7085509" y="4776101"/>
              <a:ext cx="0" cy="250145"/>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Conector recto 16">
              <a:extLst>
                <a:ext uri="{FF2B5EF4-FFF2-40B4-BE49-F238E27FC236}">
                  <a16:creationId xmlns:a16="http://schemas.microsoft.com/office/drawing/2014/main" id="{14116FD4-E5DE-47DF-8ED3-3F11ACC685EB}"/>
                </a:ext>
              </a:extLst>
            </p:cNvPr>
            <p:cNvCxnSpPr/>
            <p:nvPr/>
          </p:nvCxnSpPr>
          <p:spPr>
            <a:xfrm>
              <a:off x="5491162" y="4762382"/>
              <a:ext cx="0" cy="250145"/>
            </a:xfrm>
            <a:prstGeom prst="line">
              <a:avLst/>
            </a:prstGeom>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26" name="Rectángulo 25">
                <a:extLst>
                  <a:ext uri="{FF2B5EF4-FFF2-40B4-BE49-F238E27FC236}">
                    <a16:creationId xmlns:a16="http://schemas.microsoft.com/office/drawing/2014/main" id="{8A1E4392-B1E6-4EE3-85BD-45551BBCB8E0}"/>
                  </a:ext>
                </a:extLst>
              </p:cNvPr>
              <p:cNvSpPr/>
              <p:nvPr/>
            </p:nvSpPr>
            <p:spPr>
              <a:xfrm>
                <a:off x="1337736" y="5825000"/>
                <a:ext cx="1845424" cy="646331"/>
              </a:xfrm>
              <a:prstGeom prst="rect">
                <a:avLst/>
              </a:prstGeom>
            </p:spPr>
            <p:txBody>
              <a:bodyPr wrap="square">
                <a:spAutoFit/>
              </a:bodyPr>
              <a:lstStyle/>
              <a:p>
                <a14:m>
                  <m:oMath xmlns:m="http://schemas.openxmlformats.org/officeDocument/2006/math">
                    <m:r>
                      <a:rPr lang="es-CO" i="1" smtClean="0">
                        <a:latin typeface="Cambria Math" panose="02040503050406030204" pitchFamily="18" charset="0"/>
                      </a:rPr>
                      <m:t>𝑥</m:t>
                    </m:r>
                    <m:r>
                      <a:rPr lang="es-CO" i="1">
                        <a:latin typeface="Cambria Math" panose="02040503050406030204" pitchFamily="18" charset="0"/>
                        <a:ea typeface="Cambria Math" panose="02040503050406030204" pitchFamily="18" charset="0"/>
                      </a:rPr>
                      <m:t>∈</m:t>
                    </m:r>
                    <m:r>
                      <a:rPr lang="es-CO" altLang="es-ES" b="0" i="0" smtClean="0">
                        <a:latin typeface="Cambria Math" panose="02040503050406030204" pitchFamily="18" charset="0"/>
                        <a:ea typeface="Cambria Math" panose="02040503050406030204" pitchFamily="18" charset="0"/>
                      </a:rPr>
                      <m:t>(−</m:t>
                    </m:r>
                    <m:r>
                      <a:rPr lang="es-CO" altLang="es-ES" i="1">
                        <a:latin typeface="Cambria Math" panose="02040503050406030204" pitchFamily="18" charset="0"/>
                        <a:ea typeface="Cambria Math" panose="02040503050406030204" pitchFamily="18" charset="0"/>
                      </a:rPr>
                      <m:t>∞</m:t>
                    </m:r>
                    <m:r>
                      <a:rPr lang="es-CO" altLang="es-ES" b="0" i="1" smtClean="0">
                        <a:latin typeface="Cambria Math" panose="02040503050406030204" pitchFamily="18" charset="0"/>
                        <a:ea typeface="Cambria Math" panose="02040503050406030204" pitchFamily="18" charset="0"/>
                      </a:rPr>
                      <m:t>,</m:t>
                    </m:r>
                  </m:oMath>
                </a14:m>
                <a:r>
                  <a:rPr lang="es-ES" dirty="0">
                    <a:solidFill>
                      <a:srgbClr val="00B050"/>
                    </a:solidFill>
                  </a:rPr>
                  <a:t> </a:t>
                </a:r>
                <a14:m>
                  <m:oMath xmlns:m="http://schemas.openxmlformats.org/officeDocument/2006/math">
                    <m:r>
                      <a:rPr lang="es-ES" i="1" dirty="0" smtClean="0">
                        <a:solidFill>
                          <a:schemeClr val="tx1"/>
                        </a:solidFill>
                        <a:latin typeface="Cambria Math" panose="02040503050406030204" pitchFamily="18" charset="0"/>
                      </a:rPr>
                      <m:t>3/2</m:t>
                    </m:r>
                    <m:r>
                      <a:rPr lang="es-CO" b="0" i="1" dirty="0" smtClean="0">
                        <a:solidFill>
                          <a:schemeClr val="tx1"/>
                        </a:solidFill>
                        <a:latin typeface="Cambria Math" panose="02040503050406030204" pitchFamily="18" charset="0"/>
                      </a:rPr>
                      <m:t>]</m:t>
                    </m:r>
                  </m:oMath>
                </a14:m>
                <a:endParaRPr lang="es-ES" dirty="0">
                  <a:solidFill>
                    <a:srgbClr val="00B050"/>
                  </a:solidFill>
                </a:endParaRPr>
              </a:p>
              <a:p>
                <a:endParaRPr lang="es-ES" dirty="0"/>
              </a:p>
            </p:txBody>
          </p:sp>
        </mc:Choice>
        <mc:Fallback xmlns="">
          <p:sp>
            <p:nvSpPr>
              <p:cNvPr id="26" name="Rectángulo 25">
                <a:extLst>
                  <a:ext uri="{FF2B5EF4-FFF2-40B4-BE49-F238E27FC236}">
                    <a16:creationId xmlns:a16="http://schemas.microsoft.com/office/drawing/2014/main" id="{8A1E4392-B1E6-4EE3-85BD-45551BBCB8E0}"/>
                  </a:ext>
                </a:extLst>
              </p:cNvPr>
              <p:cNvSpPr>
                <a:spLocks noRot="1" noChangeAspect="1" noMove="1" noResize="1" noEditPoints="1" noAdjustHandles="1" noChangeArrowheads="1" noChangeShapeType="1" noTextEdit="1"/>
              </p:cNvSpPr>
              <p:nvPr/>
            </p:nvSpPr>
            <p:spPr>
              <a:xfrm>
                <a:off x="1337736" y="5825000"/>
                <a:ext cx="1845424" cy="646331"/>
              </a:xfrm>
              <a:prstGeom prst="rect">
                <a:avLst/>
              </a:prstGeom>
              <a:blipFill>
                <a:blip r:embed="rId6"/>
                <a:stretch>
                  <a:fillRect/>
                </a:stretch>
              </a:blipFill>
            </p:spPr>
            <p:txBody>
              <a:bodyPr/>
              <a:lstStyle/>
              <a:p>
                <a:r>
                  <a:rPr lang="es-ES">
                    <a:noFill/>
                  </a:rPr>
                  <a:t> </a:t>
                </a:r>
              </a:p>
            </p:txBody>
          </p:sp>
        </mc:Fallback>
      </mc:AlternateContent>
    </p:spTree>
    <p:extLst>
      <p:ext uri="{BB962C8B-B14F-4D97-AF65-F5344CB8AC3E}">
        <p14:creationId xmlns:p14="http://schemas.microsoft.com/office/powerpoint/2010/main" val="80755420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692B351-A858-46C3-9291-BD482F0B96C6}"/>
              </a:ext>
            </a:extLst>
          </p:cNvPr>
          <p:cNvSpPr>
            <a:spLocks noGrp="1"/>
          </p:cNvSpPr>
          <p:nvPr>
            <p:ph type="title"/>
          </p:nvPr>
        </p:nvSpPr>
        <p:spPr>
          <a:xfrm>
            <a:off x="74346" y="161660"/>
            <a:ext cx="1384852" cy="437234"/>
          </a:xfrm>
        </p:spPr>
        <p:txBody>
          <a:bodyPr>
            <a:normAutofit fontScale="90000"/>
          </a:bodyPr>
          <a:lstStyle/>
          <a:p>
            <a:r>
              <a:rPr lang="es-CO" sz="2800" b="1" dirty="0">
                <a:solidFill>
                  <a:srgbClr val="00B050"/>
                </a:solidFill>
              </a:rPr>
              <a:t>Ejemplo:</a:t>
            </a:r>
            <a:endParaRPr lang="es-ES" sz="2800" b="1" dirty="0">
              <a:solidFill>
                <a:srgbClr val="00B050"/>
              </a:solidFill>
            </a:endParaRPr>
          </a:p>
        </p:txBody>
      </p:sp>
      <mc:AlternateContent xmlns:mc="http://schemas.openxmlformats.org/markup-compatibility/2006" xmlns:a14="http://schemas.microsoft.com/office/drawing/2010/main">
        <mc:Choice Requires="a14">
          <p:graphicFrame>
            <p:nvGraphicFramePr>
              <p:cNvPr id="4" name="Marcador de contenido 3">
                <a:extLst>
                  <a:ext uri="{FF2B5EF4-FFF2-40B4-BE49-F238E27FC236}">
                    <a16:creationId xmlns:a16="http://schemas.microsoft.com/office/drawing/2014/main" id="{EBE6CC91-CFA8-4681-AA7E-5065CB33A622}"/>
                  </a:ext>
                </a:extLst>
              </p:cNvPr>
              <p:cNvGraphicFramePr>
                <a:graphicFrameLocks noGrp="1"/>
              </p:cNvGraphicFramePr>
              <p:nvPr>
                <p:ph idx="1"/>
                <p:extLst>
                  <p:ext uri="{D42A27DB-BD31-4B8C-83A1-F6EECF244321}">
                    <p14:modId xmlns:p14="http://schemas.microsoft.com/office/powerpoint/2010/main" val="503210485"/>
                  </p:ext>
                </p:extLst>
              </p:nvPr>
            </p:nvGraphicFramePr>
            <p:xfrm>
              <a:off x="1334720" y="748882"/>
              <a:ext cx="9937490" cy="3332480"/>
            </p:xfrm>
            <a:graphic>
              <a:graphicData uri="http://schemas.openxmlformats.org/drawingml/2006/table">
                <a:tbl>
                  <a:tblPr firstRow="1" bandRow="1">
                    <a:tableStyleId>{5940675A-B579-460E-94D1-54222C63F5DA}</a:tableStyleId>
                  </a:tblPr>
                  <a:tblGrid>
                    <a:gridCol w="5354376">
                      <a:extLst>
                        <a:ext uri="{9D8B030D-6E8A-4147-A177-3AD203B41FA5}">
                          <a16:colId xmlns:a16="http://schemas.microsoft.com/office/drawing/2014/main" val="4288522529"/>
                        </a:ext>
                      </a:extLst>
                    </a:gridCol>
                    <a:gridCol w="4583114">
                      <a:extLst>
                        <a:ext uri="{9D8B030D-6E8A-4147-A177-3AD203B41FA5}">
                          <a16:colId xmlns:a16="http://schemas.microsoft.com/office/drawing/2014/main" val="939841074"/>
                        </a:ext>
                      </a:extLst>
                    </a:gridCol>
                  </a:tblGrid>
                  <a:tr h="509028">
                    <a:tc>
                      <a:txBody>
                        <a:bodyPr/>
                        <a:lstStyle/>
                        <a:p>
                          <a:pPr/>
                          <a14:m>
                            <m:oMathPara xmlns:m="http://schemas.openxmlformats.org/officeDocument/2006/math">
                              <m:oMathParaPr>
                                <m:jc m:val="centerGroup"/>
                              </m:oMathParaPr>
                              <m:oMath xmlns:m="http://schemas.openxmlformats.org/officeDocument/2006/math">
                                <m:r>
                                  <a:rPr lang="es-CO" b="0" i="1" smtClean="0">
                                    <a:latin typeface="Cambria Math" panose="02040503050406030204" pitchFamily="18" charset="0"/>
                                  </a:rPr>
                                  <m:t>1−</m:t>
                                </m:r>
                                <m:f>
                                  <m:fPr>
                                    <m:ctrlPr>
                                      <a:rPr lang="es-CO" b="0" i="1" smtClean="0">
                                        <a:latin typeface="Cambria Math" panose="02040503050406030204" pitchFamily="18" charset="0"/>
                                      </a:rPr>
                                    </m:ctrlPr>
                                  </m:fPr>
                                  <m:num>
                                    <m:r>
                                      <a:rPr lang="es-CO" b="0" i="1" smtClean="0">
                                        <a:latin typeface="Cambria Math" panose="02040503050406030204" pitchFamily="18" charset="0"/>
                                      </a:rPr>
                                      <m:t>𝑥</m:t>
                                    </m:r>
                                    <m:r>
                                      <a:rPr lang="es-CO" b="0" i="1" smtClean="0">
                                        <a:latin typeface="Cambria Math" panose="02040503050406030204" pitchFamily="18" charset="0"/>
                                      </a:rPr>
                                      <m:t>−1</m:t>
                                    </m:r>
                                  </m:num>
                                  <m:den>
                                    <m:r>
                                      <a:rPr lang="es-CO" b="0" i="1" smtClean="0">
                                        <a:latin typeface="Cambria Math" panose="02040503050406030204" pitchFamily="18" charset="0"/>
                                      </a:rPr>
                                      <m:t>4</m:t>
                                    </m:r>
                                  </m:den>
                                </m:f>
                                <m:r>
                                  <a:rPr lang="es-ES" i="1" smtClean="0">
                                    <a:latin typeface="Cambria Math" panose="02040503050406030204" pitchFamily="18" charset="0"/>
                                    <a:ea typeface="Cambria Math" panose="02040503050406030204" pitchFamily="18" charset="0"/>
                                  </a:rPr>
                                  <m:t>≤</m:t>
                                </m:r>
                                <m:f>
                                  <m:fPr>
                                    <m:ctrlPr>
                                      <a:rPr lang="es-CO" b="0" i="1" smtClean="0">
                                        <a:latin typeface="Cambria Math" panose="02040503050406030204" pitchFamily="18" charset="0"/>
                                      </a:rPr>
                                    </m:ctrlPr>
                                  </m:fPr>
                                  <m:num>
                                    <m:r>
                                      <a:rPr lang="es-CO" b="0" i="1" smtClean="0">
                                        <a:latin typeface="Cambria Math" panose="02040503050406030204" pitchFamily="18" charset="0"/>
                                      </a:rPr>
                                      <m:t>3</m:t>
                                    </m:r>
                                    <m:r>
                                      <a:rPr lang="es-CO" b="0" i="1" smtClean="0">
                                        <a:latin typeface="Cambria Math" panose="02040503050406030204" pitchFamily="18" charset="0"/>
                                      </a:rPr>
                                      <m:t>𝑥</m:t>
                                    </m:r>
                                    <m:r>
                                      <a:rPr lang="es-CO" b="0" i="1" smtClean="0">
                                        <a:latin typeface="Cambria Math" panose="02040503050406030204" pitchFamily="18" charset="0"/>
                                      </a:rPr>
                                      <m:t>−1</m:t>
                                    </m:r>
                                  </m:num>
                                  <m:den>
                                    <m:r>
                                      <a:rPr lang="es-CO" b="0" i="1" smtClean="0">
                                        <a:latin typeface="Cambria Math" panose="02040503050406030204" pitchFamily="18" charset="0"/>
                                      </a:rPr>
                                      <m:t>2</m:t>
                                    </m:r>
                                  </m:den>
                                </m:f>
                              </m:oMath>
                            </m:oMathPara>
                          </a14:m>
                          <a:endParaRPr lang="es-ES" dirty="0"/>
                        </a:p>
                      </a:txBody>
                      <a:tcPr/>
                    </a:tc>
                    <a:tc>
                      <a:txBody>
                        <a:bodyPr/>
                        <a:lstStyle/>
                        <a:p>
                          <a:r>
                            <a:rPr lang="es-CO" dirty="0"/>
                            <a:t>Inecuación inicial</a:t>
                          </a:r>
                          <a:endParaRPr lang="es-ES" dirty="0"/>
                        </a:p>
                      </a:txBody>
                      <a:tcPr/>
                    </a:tc>
                    <a:extLst>
                      <a:ext uri="{0D108BD9-81ED-4DB2-BD59-A6C34878D82A}">
                        <a16:rowId xmlns:a16="http://schemas.microsoft.com/office/drawing/2014/main" val="500955976"/>
                      </a:ext>
                    </a:extLst>
                  </a:tr>
                  <a:tr h="370840">
                    <a:tc>
                      <a:txBody>
                        <a:bodyPr/>
                        <a:lstStyle/>
                        <a:p>
                          <a:pPr/>
                          <a14:m>
                            <m:oMathPara xmlns:m="http://schemas.openxmlformats.org/officeDocument/2006/math">
                              <m:oMathParaPr>
                                <m:jc m:val="centerGroup"/>
                              </m:oMathParaPr>
                              <m:oMath xmlns:m="http://schemas.openxmlformats.org/officeDocument/2006/math">
                                <m:r>
                                  <a:rPr lang="es-CO" b="0" i="1" smtClean="0">
                                    <a:solidFill>
                                      <a:srgbClr val="FF0000"/>
                                    </a:solidFill>
                                    <a:latin typeface="Cambria Math" panose="02040503050406030204" pitchFamily="18" charset="0"/>
                                  </a:rPr>
                                  <m:t>4</m:t>
                                </m:r>
                                <m:r>
                                  <a:rPr lang="es-CO" b="0" i="1" smtClean="0">
                                    <a:latin typeface="Cambria Math" panose="02040503050406030204" pitchFamily="18" charset="0"/>
                                  </a:rPr>
                                  <m:t>−</m:t>
                                </m:r>
                                <m:f>
                                  <m:fPr>
                                    <m:ctrlPr>
                                      <a:rPr lang="es-CO" b="0" i="1" smtClean="0">
                                        <a:latin typeface="Cambria Math" panose="02040503050406030204" pitchFamily="18" charset="0"/>
                                      </a:rPr>
                                    </m:ctrlPr>
                                  </m:fPr>
                                  <m:num>
                                    <m:r>
                                      <a:rPr lang="es-CO" b="0" i="1" smtClean="0">
                                        <a:solidFill>
                                          <a:srgbClr val="FF0000"/>
                                        </a:solidFill>
                                        <a:latin typeface="Cambria Math" panose="02040503050406030204" pitchFamily="18" charset="0"/>
                                      </a:rPr>
                                      <m:t>4</m:t>
                                    </m:r>
                                    <m:r>
                                      <a:rPr lang="es-CO" b="0" i="1" smtClean="0">
                                        <a:latin typeface="Cambria Math" panose="02040503050406030204" pitchFamily="18" charset="0"/>
                                      </a:rPr>
                                      <m:t>(</m:t>
                                    </m:r>
                                    <m:r>
                                      <a:rPr lang="es-CO" b="0" i="1" smtClean="0">
                                        <a:latin typeface="Cambria Math" panose="02040503050406030204" pitchFamily="18" charset="0"/>
                                      </a:rPr>
                                      <m:t>𝑥</m:t>
                                    </m:r>
                                    <m:r>
                                      <a:rPr lang="es-CO" b="0" i="1" smtClean="0">
                                        <a:latin typeface="Cambria Math" panose="02040503050406030204" pitchFamily="18" charset="0"/>
                                      </a:rPr>
                                      <m:t>−1)</m:t>
                                    </m:r>
                                  </m:num>
                                  <m:den>
                                    <m:r>
                                      <a:rPr lang="es-CO" b="0" i="1" smtClean="0">
                                        <a:latin typeface="Cambria Math" panose="02040503050406030204" pitchFamily="18" charset="0"/>
                                      </a:rPr>
                                      <m:t>4</m:t>
                                    </m:r>
                                  </m:den>
                                </m:f>
                                <m:r>
                                  <a:rPr lang="es-ES" i="1" smtClean="0">
                                    <a:latin typeface="Cambria Math" panose="02040503050406030204" pitchFamily="18" charset="0"/>
                                    <a:ea typeface="Cambria Math" panose="02040503050406030204" pitchFamily="18" charset="0"/>
                                  </a:rPr>
                                  <m:t>≤</m:t>
                                </m:r>
                                <m:f>
                                  <m:fPr>
                                    <m:ctrlPr>
                                      <a:rPr lang="es-CO" b="0" i="1" smtClean="0">
                                        <a:latin typeface="Cambria Math" panose="02040503050406030204" pitchFamily="18" charset="0"/>
                                      </a:rPr>
                                    </m:ctrlPr>
                                  </m:fPr>
                                  <m:num>
                                    <m:r>
                                      <a:rPr lang="es-CO" b="0" i="1" smtClean="0">
                                        <a:solidFill>
                                          <a:srgbClr val="FF0000"/>
                                        </a:solidFill>
                                        <a:latin typeface="Cambria Math" panose="02040503050406030204" pitchFamily="18" charset="0"/>
                                      </a:rPr>
                                      <m:t>4</m:t>
                                    </m:r>
                                    <m:r>
                                      <a:rPr lang="es-CO" b="0" i="1" smtClean="0">
                                        <a:latin typeface="Cambria Math" panose="02040503050406030204" pitchFamily="18" charset="0"/>
                                      </a:rPr>
                                      <m:t> (3</m:t>
                                    </m:r>
                                    <m:r>
                                      <a:rPr lang="es-CO" b="0" i="1" smtClean="0">
                                        <a:latin typeface="Cambria Math" panose="02040503050406030204" pitchFamily="18" charset="0"/>
                                      </a:rPr>
                                      <m:t>𝑥</m:t>
                                    </m:r>
                                    <m:r>
                                      <a:rPr lang="es-CO" b="0" i="1" smtClean="0">
                                        <a:latin typeface="Cambria Math" panose="02040503050406030204" pitchFamily="18" charset="0"/>
                                      </a:rPr>
                                      <m:t>−1)</m:t>
                                    </m:r>
                                  </m:num>
                                  <m:den>
                                    <m:r>
                                      <a:rPr lang="es-CO" b="0" i="1" smtClean="0">
                                        <a:latin typeface="Cambria Math" panose="02040503050406030204" pitchFamily="18" charset="0"/>
                                      </a:rPr>
                                      <m:t>2</m:t>
                                    </m:r>
                                  </m:den>
                                </m:f>
                              </m:oMath>
                            </m:oMathPara>
                          </a14:m>
                          <a:endParaRPr lang="es-ES" dirty="0"/>
                        </a:p>
                      </a:txBody>
                      <a:tcPr/>
                    </a:tc>
                    <a:tc>
                      <a:txBody>
                        <a:bodyPr/>
                        <a:lstStyle/>
                        <a:p>
                          <a:r>
                            <a:rPr lang="es-CO" dirty="0"/>
                            <a:t>Multiplicando cada término por 4 y simplificando</a:t>
                          </a:r>
                          <a:endParaRPr lang="es-ES" dirty="0"/>
                        </a:p>
                      </a:txBody>
                      <a:tcPr/>
                    </a:tc>
                    <a:extLst>
                      <a:ext uri="{0D108BD9-81ED-4DB2-BD59-A6C34878D82A}">
                        <a16:rowId xmlns:a16="http://schemas.microsoft.com/office/drawing/2014/main" val="1443126123"/>
                      </a:ext>
                    </a:extLst>
                  </a:tr>
                  <a:tr h="370840">
                    <a:tc>
                      <a:txBody>
                        <a:bodyPr/>
                        <a:lstStyle/>
                        <a:p>
                          <a:pPr/>
                          <a14:m>
                            <m:oMathPara xmlns:m="http://schemas.openxmlformats.org/officeDocument/2006/math">
                              <m:oMathParaPr>
                                <m:jc m:val="centerGroup"/>
                              </m:oMathParaPr>
                              <m:oMath xmlns:m="http://schemas.openxmlformats.org/officeDocument/2006/math">
                                <m:r>
                                  <a:rPr lang="es-CO" b="0" i="1" smtClean="0">
                                    <a:solidFill>
                                      <a:srgbClr val="FF0000"/>
                                    </a:solidFill>
                                    <a:latin typeface="Cambria Math" panose="02040503050406030204" pitchFamily="18" charset="0"/>
                                  </a:rPr>
                                  <m:t>4</m:t>
                                </m:r>
                                <m:r>
                                  <a:rPr lang="es-CO" b="0" i="1" smtClean="0">
                                    <a:latin typeface="Cambria Math" panose="02040503050406030204" pitchFamily="18" charset="0"/>
                                  </a:rPr>
                                  <m:t>−(</m:t>
                                </m:r>
                                <m:r>
                                  <a:rPr lang="es-CO" b="0" i="1" smtClean="0">
                                    <a:latin typeface="Cambria Math" panose="02040503050406030204" pitchFamily="18" charset="0"/>
                                  </a:rPr>
                                  <m:t>𝑥</m:t>
                                </m:r>
                                <m:r>
                                  <a:rPr lang="es-CO" b="0" i="1" smtClean="0">
                                    <a:latin typeface="Cambria Math" panose="02040503050406030204" pitchFamily="18" charset="0"/>
                                  </a:rPr>
                                  <m:t>−1)≤2(3</m:t>
                                </m:r>
                                <m:r>
                                  <a:rPr lang="es-CO" b="0" i="1" smtClean="0">
                                    <a:latin typeface="Cambria Math" panose="02040503050406030204" pitchFamily="18" charset="0"/>
                                  </a:rPr>
                                  <m:t>𝑥</m:t>
                                </m:r>
                                <m:r>
                                  <a:rPr lang="es-CO" b="0" i="1" smtClean="0">
                                    <a:latin typeface="Cambria Math" panose="02040503050406030204" pitchFamily="18" charset="0"/>
                                  </a:rPr>
                                  <m:t>−1)</m:t>
                                </m:r>
                              </m:oMath>
                            </m:oMathPara>
                          </a14:m>
                          <a:endParaRPr lang="es-ES" dirty="0">
                            <a:solidFill>
                              <a:srgbClr val="FF0000"/>
                            </a:solidFill>
                          </a:endParaRPr>
                        </a:p>
                      </a:txBody>
                      <a:tcPr/>
                    </a:tc>
                    <a:tc>
                      <a:txBody>
                        <a:bodyPr/>
                        <a:lstStyle/>
                        <a:p>
                          <a:r>
                            <a:rPr lang="es-CO" dirty="0"/>
                            <a:t>Eliminación de paréntesis </a:t>
                          </a:r>
                          <a:endParaRPr lang="es-ES" dirty="0"/>
                        </a:p>
                      </a:txBody>
                      <a:tcPr/>
                    </a:tc>
                    <a:extLst>
                      <a:ext uri="{0D108BD9-81ED-4DB2-BD59-A6C34878D82A}">
                        <a16:rowId xmlns:a16="http://schemas.microsoft.com/office/drawing/2014/main" val="1000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s-CO" b="0" i="1" smtClean="0">
                                    <a:latin typeface="Cambria Math" panose="02040503050406030204" pitchFamily="18" charset="0"/>
                                  </a:rPr>
                                  <m:t>4−</m:t>
                                </m:r>
                                <m:r>
                                  <a:rPr lang="es-CO" b="0" i="1" smtClean="0">
                                    <a:latin typeface="Cambria Math" panose="02040503050406030204" pitchFamily="18" charset="0"/>
                                  </a:rPr>
                                  <m:t>𝑥</m:t>
                                </m:r>
                                <m:r>
                                  <a:rPr lang="es-CO" b="0" i="1" smtClean="0">
                                    <a:latin typeface="Cambria Math" panose="02040503050406030204" pitchFamily="18" charset="0"/>
                                  </a:rPr>
                                  <m:t>+1−6</m:t>
                                </m:r>
                                <m:r>
                                  <a:rPr lang="es-CO" b="0" i="1" smtClean="0">
                                    <a:solidFill>
                                      <a:srgbClr val="FF0000"/>
                                    </a:solidFill>
                                    <a:latin typeface="Cambria Math" panose="02040503050406030204" pitchFamily="18" charset="0"/>
                                  </a:rPr>
                                  <m:t>𝑥</m:t>
                                </m:r>
                                <m:r>
                                  <a:rPr lang="es-CO" b="0" i="1" smtClean="0">
                                    <a:solidFill>
                                      <a:srgbClr val="FF0000"/>
                                    </a:solidFill>
                                    <a:latin typeface="Cambria Math" panose="02040503050406030204" pitchFamily="18" charset="0"/>
                                  </a:rPr>
                                  <m:t>−5≤6</m:t>
                                </m:r>
                                <m:r>
                                  <a:rPr lang="es-CO" b="0" i="1" smtClean="0">
                                    <a:latin typeface="Cambria Math" panose="02040503050406030204" pitchFamily="18" charset="0"/>
                                  </a:rPr>
                                  <m:t>𝑥</m:t>
                                </m:r>
                                <m:r>
                                  <a:rPr lang="es-CO" b="0" i="1" smtClean="0">
                                    <a:latin typeface="Cambria Math" panose="02040503050406030204" pitchFamily="18" charset="0"/>
                                  </a:rPr>
                                  <m:t>−2−6</m:t>
                                </m:r>
                                <m:r>
                                  <a:rPr lang="es-CO" b="0" i="1" smtClean="0">
                                    <a:solidFill>
                                      <a:srgbClr val="FF0000"/>
                                    </a:solidFill>
                                    <a:latin typeface="Cambria Math" panose="02040503050406030204" pitchFamily="18" charset="0"/>
                                  </a:rPr>
                                  <m:t>𝑥</m:t>
                                </m:r>
                                <m:r>
                                  <a:rPr lang="es-CO" b="0" i="1" smtClean="0">
                                    <a:solidFill>
                                      <a:srgbClr val="FF0000"/>
                                    </a:solidFill>
                                    <a:latin typeface="Cambria Math" panose="02040503050406030204" pitchFamily="18" charset="0"/>
                                  </a:rPr>
                                  <m:t>−5</m:t>
                                </m:r>
                              </m:oMath>
                            </m:oMathPara>
                          </a14:m>
                          <a:endParaRPr lang="es-ES" dirty="0"/>
                        </a:p>
                      </a:txBody>
                      <a:tcPr/>
                    </a:tc>
                    <a:tc>
                      <a:txBody>
                        <a:bodyPr/>
                        <a:lstStyle/>
                        <a:p>
                          <a:r>
                            <a:rPr lang="es-ES" dirty="0"/>
                            <a:t>Restando términos a ambos lados</a:t>
                          </a:r>
                        </a:p>
                      </a:txBody>
                      <a:tcPr/>
                    </a:tc>
                    <a:extLst>
                      <a:ext uri="{0D108BD9-81ED-4DB2-BD59-A6C34878D82A}">
                        <a16:rowId xmlns:a16="http://schemas.microsoft.com/office/drawing/2014/main" val="10003"/>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lang="es-CO" b="0" i="1" smtClean="0">
                                  <a:latin typeface="Cambria Math" panose="02040503050406030204" pitchFamily="18" charset="0"/>
                                </a:rPr>
                                <m:t>−7</m:t>
                              </m:r>
                              <m:r>
                                <a:rPr lang="es-CO" b="0" i="1" smtClean="0">
                                  <a:latin typeface="Cambria Math" panose="02040503050406030204" pitchFamily="18" charset="0"/>
                                </a:rPr>
                                <m:t>𝑥</m:t>
                              </m:r>
                              <m:r>
                                <a:rPr lang="es-ES" i="1" smtClean="0">
                                  <a:latin typeface="Cambria Math" panose="02040503050406030204" pitchFamily="18" charset="0"/>
                                  <a:ea typeface="Cambria Math" panose="02040503050406030204" pitchFamily="18" charset="0"/>
                                </a:rPr>
                                <m:t>≤</m:t>
                              </m:r>
                              <m:r>
                                <a:rPr lang="es-CO" b="0" i="1" smtClean="0">
                                  <a:latin typeface="Cambria Math" panose="02040503050406030204" pitchFamily="18" charset="0"/>
                                </a:rPr>
                                <m:t>−7</m:t>
                              </m:r>
                            </m:oMath>
                          </a14:m>
                          <a:r>
                            <a:rPr lang="es-ES" dirty="0"/>
                            <a:t>          ;      </a:t>
                          </a:r>
                          <a14:m>
                            <m:oMath xmlns:m="http://schemas.openxmlformats.org/officeDocument/2006/math">
                              <m:r>
                                <a:rPr lang="es-CO" b="0" i="0" smtClean="0">
                                  <a:latin typeface="Cambria Math" panose="02040503050406030204" pitchFamily="18" charset="0"/>
                                </a:rPr>
                                <m:t>       </m:t>
                              </m:r>
                              <m:r>
                                <a:rPr lang="es-CO" b="0" i="1" smtClean="0">
                                  <a:latin typeface="Cambria Math" panose="02040503050406030204" pitchFamily="18" charset="0"/>
                                </a:rPr>
                                <m:t>7</m:t>
                              </m:r>
                              <m:r>
                                <a:rPr lang="es-CO" b="0" i="1" smtClean="0">
                                  <a:latin typeface="Cambria Math" panose="02040503050406030204" pitchFamily="18" charset="0"/>
                                </a:rPr>
                                <m:t>𝑥</m:t>
                              </m:r>
                              <m:r>
                                <a:rPr lang="es-CO" b="0" i="1" smtClean="0">
                                  <a:latin typeface="Cambria Math" panose="02040503050406030204" pitchFamily="18" charset="0"/>
                                  <a:ea typeface="Cambria Math" panose="02040503050406030204" pitchFamily="18" charset="0"/>
                                </a:rPr>
                                <m:t>≥</m:t>
                              </m:r>
                              <m:r>
                                <a:rPr lang="es-CO" b="0" i="1" dirty="0" smtClean="0">
                                  <a:latin typeface="Cambria Math" panose="02040503050406030204" pitchFamily="18" charset="0"/>
                                </a:rPr>
                                <m:t>7</m:t>
                              </m:r>
                            </m:oMath>
                          </a14:m>
                          <a:endParaRPr lang="es-E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dirty="0"/>
                            <a:t>Multiplicando ambos miembros por (-1)</a:t>
                          </a:r>
                          <a:endParaRPr lang="es-ES" dirty="0"/>
                        </a:p>
                      </a:txBody>
                      <a:tcPr/>
                    </a:tc>
                    <a:extLst>
                      <a:ext uri="{0D108BD9-81ED-4DB2-BD59-A6C34878D82A}">
                        <a16:rowId xmlns:a16="http://schemas.microsoft.com/office/drawing/2014/main" val="310391350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lang="es-ES" i="1" smtClean="0">
                                        <a:latin typeface="Cambria Math" panose="02040503050406030204" pitchFamily="18" charset="0"/>
                                      </a:rPr>
                                    </m:ctrlPr>
                                  </m:fPr>
                                  <m:num>
                                    <m:r>
                                      <a:rPr lang="es-CO" b="0" i="1" smtClean="0">
                                        <a:latin typeface="Cambria Math" panose="02040503050406030204" pitchFamily="18" charset="0"/>
                                      </a:rPr>
                                      <m:t>7</m:t>
                                    </m:r>
                                  </m:num>
                                  <m:den>
                                    <m:r>
                                      <a:rPr lang="es-CO" b="0" i="1" smtClean="0">
                                        <a:latin typeface="Cambria Math" panose="02040503050406030204" pitchFamily="18" charset="0"/>
                                      </a:rPr>
                                      <m:t>7</m:t>
                                    </m:r>
                                  </m:den>
                                </m:f>
                                <m:r>
                                  <a:rPr lang="es-CO" b="0" i="1" smtClean="0">
                                    <a:latin typeface="Cambria Math" panose="02040503050406030204" pitchFamily="18" charset="0"/>
                                  </a:rPr>
                                  <m:t>𝑥</m:t>
                                </m:r>
                                <m:r>
                                  <a:rPr lang="es-CO" b="0" i="1" smtClean="0">
                                    <a:latin typeface="Cambria Math" panose="02040503050406030204" pitchFamily="18" charset="0"/>
                                  </a:rPr>
                                  <m:t>&gt;</m:t>
                                </m:r>
                                <m:f>
                                  <m:fPr>
                                    <m:ctrlPr>
                                      <a:rPr lang="es-ES" i="1" smtClean="0">
                                        <a:latin typeface="Cambria Math" panose="02040503050406030204" pitchFamily="18" charset="0"/>
                                      </a:rPr>
                                    </m:ctrlPr>
                                  </m:fPr>
                                  <m:num>
                                    <m:r>
                                      <a:rPr lang="es-CO" b="0" i="1" smtClean="0">
                                        <a:latin typeface="Cambria Math" panose="02040503050406030204" pitchFamily="18" charset="0"/>
                                      </a:rPr>
                                      <m:t>7</m:t>
                                    </m:r>
                                  </m:num>
                                  <m:den>
                                    <m:r>
                                      <a:rPr lang="es-CO" b="0" i="1" smtClean="0">
                                        <a:latin typeface="Cambria Math" panose="02040503050406030204" pitchFamily="18" charset="0"/>
                                      </a:rPr>
                                      <m:t>7</m:t>
                                    </m:r>
                                  </m:den>
                                </m:f>
                                <m:r>
                                  <a:rPr lang="es-CO" b="0" i="1" smtClean="0">
                                    <a:latin typeface="Cambria Math" panose="02040503050406030204" pitchFamily="18" charset="0"/>
                                  </a:rPr>
                                  <m:t>     </m:t>
                                </m:r>
                              </m:oMath>
                            </m:oMathPara>
                          </a14:m>
                          <a:endParaRPr lang="es-E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dirty="0"/>
                            <a:t>Dividiendo entre un término a ambos lados</a:t>
                          </a:r>
                          <a:endParaRPr lang="es-ES" dirty="0"/>
                        </a:p>
                      </a:txBody>
                      <a:tcPr anchor="ctr"/>
                    </a:tc>
                    <a:extLst>
                      <a:ext uri="{0D108BD9-81ED-4DB2-BD59-A6C34878D82A}">
                        <a16:rowId xmlns:a16="http://schemas.microsoft.com/office/drawing/2014/main" val="3816485306"/>
                      </a:ext>
                    </a:extLst>
                  </a:tr>
                  <a:tr h="370840">
                    <a:tc>
                      <a:txBody>
                        <a:bodyPr/>
                        <a:lstStyle/>
                        <a:p>
                          <a:pPr/>
                          <a14:m>
                            <m:oMathPara xmlns:m="http://schemas.openxmlformats.org/officeDocument/2006/math">
                              <m:oMathParaPr>
                                <m:jc m:val="centerGroup"/>
                              </m:oMathParaPr>
                              <m:oMath xmlns:m="http://schemas.openxmlformats.org/officeDocument/2006/math">
                                <m:r>
                                  <a:rPr lang="es-CO" b="0" i="1" smtClean="0">
                                    <a:latin typeface="Cambria Math" panose="02040503050406030204" pitchFamily="18" charset="0"/>
                                  </a:rPr>
                                  <m:t>𝑥</m:t>
                                </m:r>
                                <m:r>
                                  <a:rPr lang="es-CO" sz="1800" b="0" i="1" dirty="0" smtClean="0">
                                    <a:latin typeface="Cambria Math" panose="02040503050406030204" pitchFamily="18" charset="0"/>
                                    <a:ea typeface="Cambria Math" panose="02040503050406030204" pitchFamily="18" charset="0"/>
                                    <a:sym typeface="Symbol" panose="05050102010706020507" pitchFamily="18" charset="2"/>
                                  </a:rPr>
                                  <m:t>≥</m:t>
                                </m:r>
                                <m:r>
                                  <a:rPr lang="es-CO" b="0" i="1" smtClean="0">
                                    <a:latin typeface="Cambria Math" panose="02040503050406030204" pitchFamily="18" charset="0"/>
                                  </a:rPr>
                                  <m:t>1</m:t>
                                </m:r>
                              </m:oMath>
                            </m:oMathPara>
                          </a14:m>
                          <a:endParaRPr lang="es-ES" dirty="0"/>
                        </a:p>
                      </a:txBody>
                      <a:tcPr/>
                    </a:tc>
                    <a:tc>
                      <a:txBody>
                        <a:bodyPr/>
                        <a:lstStyle/>
                        <a:p>
                          <a:r>
                            <a:rPr lang="es-CO" dirty="0"/>
                            <a:t>Simplificando</a:t>
                          </a:r>
                          <a:endParaRPr lang="es-ES" dirty="0"/>
                        </a:p>
                      </a:txBody>
                      <a:tcPr anchor="ctr"/>
                    </a:tc>
                    <a:extLst>
                      <a:ext uri="{0D108BD9-81ED-4DB2-BD59-A6C34878D82A}">
                        <a16:rowId xmlns:a16="http://schemas.microsoft.com/office/drawing/2014/main" val="613243616"/>
                      </a:ext>
                    </a:extLst>
                  </a:tr>
                </a:tbl>
              </a:graphicData>
            </a:graphic>
          </p:graphicFrame>
        </mc:Choice>
        <mc:Fallback xmlns="">
          <p:graphicFrame>
            <p:nvGraphicFramePr>
              <p:cNvPr id="4" name="Marcador de contenido 3">
                <a:extLst>
                  <a:ext uri="{FF2B5EF4-FFF2-40B4-BE49-F238E27FC236}">
                    <a16:creationId xmlns:a16="http://schemas.microsoft.com/office/drawing/2014/main" id="{EBE6CC91-CFA8-4681-AA7E-5065CB33A622}"/>
                  </a:ext>
                </a:extLst>
              </p:cNvPr>
              <p:cNvGraphicFramePr>
                <a:graphicFrameLocks noGrp="1"/>
              </p:cNvGraphicFramePr>
              <p:nvPr>
                <p:ph idx="1"/>
                <p:extLst>
                  <p:ext uri="{D42A27DB-BD31-4B8C-83A1-F6EECF244321}">
                    <p14:modId xmlns:p14="http://schemas.microsoft.com/office/powerpoint/2010/main" val="503210485"/>
                  </p:ext>
                </p:extLst>
              </p:nvPr>
            </p:nvGraphicFramePr>
            <p:xfrm>
              <a:off x="1334720" y="748882"/>
              <a:ext cx="9937490" cy="3332480"/>
            </p:xfrm>
            <a:graphic>
              <a:graphicData uri="http://schemas.openxmlformats.org/drawingml/2006/table">
                <a:tbl>
                  <a:tblPr firstRow="1" bandRow="1">
                    <a:tableStyleId>{5940675A-B579-460E-94D1-54222C63F5DA}</a:tableStyleId>
                  </a:tblPr>
                  <a:tblGrid>
                    <a:gridCol w="5354376">
                      <a:extLst>
                        <a:ext uri="{9D8B030D-6E8A-4147-A177-3AD203B41FA5}">
                          <a16:colId xmlns:a16="http://schemas.microsoft.com/office/drawing/2014/main" val="4288522529"/>
                        </a:ext>
                      </a:extLst>
                    </a:gridCol>
                    <a:gridCol w="4583114">
                      <a:extLst>
                        <a:ext uri="{9D8B030D-6E8A-4147-A177-3AD203B41FA5}">
                          <a16:colId xmlns:a16="http://schemas.microsoft.com/office/drawing/2014/main" val="939841074"/>
                        </a:ext>
                      </a:extLst>
                    </a:gridCol>
                  </a:tblGrid>
                  <a:tr h="605028">
                    <a:tc>
                      <a:txBody>
                        <a:bodyPr/>
                        <a:lstStyle/>
                        <a:p>
                          <a:endParaRPr lang="es-ES"/>
                        </a:p>
                      </a:txBody>
                      <a:tcPr>
                        <a:blipFill>
                          <a:blip r:embed="rId2"/>
                          <a:stretch>
                            <a:fillRect l="-114" t="-5051" r="-85893" b="-468687"/>
                          </a:stretch>
                        </a:blipFill>
                      </a:tcPr>
                    </a:tc>
                    <a:tc>
                      <a:txBody>
                        <a:bodyPr/>
                        <a:lstStyle/>
                        <a:p>
                          <a:r>
                            <a:rPr lang="es-CO" dirty="0"/>
                            <a:t>Inecuación inicial</a:t>
                          </a:r>
                          <a:endParaRPr lang="es-ES" dirty="0"/>
                        </a:p>
                      </a:txBody>
                      <a:tcPr/>
                    </a:tc>
                    <a:extLst>
                      <a:ext uri="{0D108BD9-81ED-4DB2-BD59-A6C34878D82A}">
                        <a16:rowId xmlns:a16="http://schemas.microsoft.com/office/drawing/2014/main" val="500955976"/>
                      </a:ext>
                    </a:extLst>
                  </a:tr>
                  <a:tr h="640080">
                    <a:tc>
                      <a:txBody>
                        <a:bodyPr/>
                        <a:lstStyle/>
                        <a:p>
                          <a:endParaRPr lang="es-ES"/>
                        </a:p>
                      </a:txBody>
                      <a:tcPr>
                        <a:blipFill>
                          <a:blip r:embed="rId2"/>
                          <a:stretch>
                            <a:fillRect l="-114" t="-98113" r="-85893" b="-337736"/>
                          </a:stretch>
                        </a:blipFill>
                      </a:tcPr>
                    </a:tc>
                    <a:tc>
                      <a:txBody>
                        <a:bodyPr/>
                        <a:lstStyle/>
                        <a:p>
                          <a:r>
                            <a:rPr lang="es-CO" dirty="0"/>
                            <a:t>Multiplicando cada término por 4 y simplificando</a:t>
                          </a:r>
                          <a:endParaRPr lang="es-ES" dirty="0"/>
                        </a:p>
                      </a:txBody>
                      <a:tcPr/>
                    </a:tc>
                    <a:extLst>
                      <a:ext uri="{0D108BD9-81ED-4DB2-BD59-A6C34878D82A}">
                        <a16:rowId xmlns:a16="http://schemas.microsoft.com/office/drawing/2014/main" val="1443126123"/>
                      </a:ext>
                    </a:extLst>
                  </a:tr>
                  <a:tr h="370840">
                    <a:tc>
                      <a:txBody>
                        <a:bodyPr/>
                        <a:lstStyle/>
                        <a:p>
                          <a:endParaRPr lang="es-ES"/>
                        </a:p>
                      </a:txBody>
                      <a:tcPr>
                        <a:blipFill>
                          <a:blip r:embed="rId2"/>
                          <a:stretch>
                            <a:fillRect l="-114" t="-344262" r="-85893" b="-486885"/>
                          </a:stretch>
                        </a:blipFill>
                      </a:tcPr>
                    </a:tc>
                    <a:tc>
                      <a:txBody>
                        <a:bodyPr/>
                        <a:lstStyle/>
                        <a:p>
                          <a:r>
                            <a:rPr lang="es-CO" dirty="0"/>
                            <a:t>Eliminación de paréntesis </a:t>
                          </a:r>
                          <a:endParaRPr lang="es-ES" dirty="0"/>
                        </a:p>
                      </a:txBody>
                      <a:tcPr/>
                    </a:tc>
                    <a:extLst>
                      <a:ext uri="{0D108BD9-81ED-4DB2-BD59-A6C34878D82A}">
                        <a16:rowId xmlns:a16="http://schemas.microsoft.com/office/drawing/2014/main" val="10002"/>
                      </a:ext>
                    </a:extLst>
                  </a:tr>
                  <a:tr h="370840">
                    <a:tc>
                      <a:txBody>
                        <a:bodyPr/>
                        <a:lstStyle/>
                        <a:p>
                          <a:endParaRPr lang="es-ES"/>
                        </a:p>
                      </a:txBody>
                      <a:tcPr>
                        <a:blipFill>
                          <a:blip r:embed="rId2"/>
                          <a:stretch>
                            <a:fillRect l="-114" t="-444262" r="-85893" b="-386885"/>
                          </a:stretch>
                        </a:blipFill>
                      </a:tcPr>
                    </a:tc>
                    <a:tc>
                      <a:txBody>
                        <a:bodyPr/>
                        <a:lstStyle/>
                        <a:p>
                          <a:r>
                            <a:rPr lang="es-ES" dirty="0"/>
                            <a:t>Restando términos a ambos lados</a:t>
                          </a:r>
                        </a:p>
                      </a:txBody>
                      <a:tcPr/>
                    </a:tc>
                    <a:extLst>
                      <a:ext uri="{0D108BD9-81ED-4DB2-BD59-A6C34878D82A}">
                        <a16:rowId xmlns:a16="http://schemas.microsoft.com/office/drawing/2014/main" val="10003"/>
                      </a:ext>
                    </a:extLst>
                  </a:tr>
                  <a:tr h="370840">
                    <a:tc>
                      <a:txBody>
                        <a:bodyPr/>
                        <a:lstStyle/>
                        <a:p>
                          <a:endParaRPr lang="es-ES"/>
                        </a:p>
                      </a:txBody>
                      <a:tcPr>
                        <a:blipFill>
                          <a:blip r:embed="rId2"/>
                          <a:stretch>
                            <a:fillRect l="-114" t="-544262" r="-85893" b="-286885"/>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dirty="0"/>
                            <a:t>Multiplicando ambos miembros por (-1)</a:t>
                          </a:r>
                          <a:endParaRPr lang="es-ES" dirty="0"/>
                        </a:p>
                      </a:txBody>
                      <a:tcPr/>
                    </a:tc>
                    <a:extLst>
                      <a:ext uri="{0D108BD9-81ED-4DB2-BD59-A6C34878D82A}">
                        <a16:rowId xmlns:a16="http://schemas.microsoft.com/office/drawing/2014/main" val="3103913501"/>
                      </a:ext>
                    </a:extLst>
                  </a:tr>
                  <a:tr h="604012">
                    <a:tc>
                      <a:txBody>
                        <a:bodyPr/>
                        <a:lstStyle/>
                        <a:p>
                          <a:endParaRPr lang="es-ES"/>
                        </a:p>
                      </a:txBody>
                      <a:tcPr>
                        <a:blipFill>
                          <a:blip r:embed="rId2"/>
                          <a:stretch>
                            <a:fillRect l="-114" t="-396970" r="-85893" b="-76768"/>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dirty="0"/>
                            <a:t>Dividiendo entre un término a ambos lados</a:t>
                          </a:r>
                          <a:endParaRPr lang="es-ES" dirty="0"/>
                        </a:p>
                      </a:txBody>
                      <a:tcPr anchor="ctr"/>
                    </a:tc>
                    <a:extLst>
                      <a:ext uri="{0D108BD9-81ED-4DB2-BD59-A6C34878D82A}">
                        <a16:rowId xmlns:a16="http://schemas.microsoft.com/office/drawing/2014/main" val="3816485306"/>
                      </a:ext>
                    </a:extLst>
                  </a:tr>
                  <a:tr h="370840">
                    <a:tc>
                      <a:txBody>
                        <a:bodyPr/>
                        <a:lstStyle/>
                        <a:p>
                          <a:endParaRPr lang="es-ES"/>
                        </a:p>
                      </a:txBody>
                      <a:tcPr>
                        <a:blipFill>
                          <a:blip r:embed="rId2"/>
                          <a:stretch>
                            <a:fillRect l="-114" t="-806557" r="-85893" b="-24590"/>
                          </a:stretch>
                        </a:blipFill>
                      </a:tcPr>
                    </a:tc>
                    <a:tc>
                      <a:txBody>
                        <a:bodyPr/>
                        <a:lstStyle/>
                        <a:p>
                          <a:r>
                            <a:rPr lang="es-CO" dirty="0"/>
                            <a:t>Simplificando</a:t>
                          </a:r>
                          <a:endParaRPr lang="es-ES" dirty="0"/>
                        </a:p>
                      </a:txBody>
                      <a:tcPr anchor="ctr"/>
                    </a:tc>
                    <a:extLst>
                      <a:ext uri="{0D108BD9-81ED-4DB2-BD59-A6C34878D82A}">
                        <a16:rowId xmlns:a16="http://schemas.microsoft.com/office/drawing/2014/main" val="613243616"/>
                      </a:ext>
                    </a:extLst>
                  </a:tr>
                </a:tbl>
              </a:graphicData>
            </a:graphic>
          </p:graphicFrame>
        </mc:Fallback>
      </mc:AlternateContent>
      <p:sp>
        <p:nvSpPr>
          <p:cNvPr id="9" name="CuadroTexto 8">
            <a:extLst>
              <a:ext uri="{FF2B5EF4-FFF2-40B4-BE49-F238E27FC236}">
                <a16:creationId xmlns:a16="http://schemas.microsoft.com/office/drawing/2014/main" id="{4DF36F18-AB49-440B-8F12-16C3DF8E275A}"/>
              </a:ext>
            </a:extLst>
          </p:cNvPr>
          <p:cNvSpPr txBox="1"/>
          <p:nvPr/>
        </p:nvSpPr>
        <p:spPr>
          <a:xfrm>
            <a:off x="1623210" y="349737"/>
            <a:ext cx="3135795" cy="430887"/>
          </a:xfrm>
          <a:prstGeom prst="rect">
            <a:avLst/>
          </a:prstGeom>
          <a:noFill/>
        </p:spPr>
        <p:txBody>
          <a:bodyPr wrap="none" rtlCol="0">
            <a:spAutoFit/>
          </a:bodyPr>
          <a:lstStyle/>
          <a:p>
            <a:r>
              <a:rPr lang="es-CO" sz="2200" b="1" dirty="0">
                <a:solidFill>
                  <a:srgbClr val="FF0000"/>
                </a:solidFill>
              </a:rPr>
              <a:t>Solución de la inecuación</a:t>
            </a:r>
            <a:endParaRPr lang="es-ES" sz="2200" b="1" dirty="0">
              <a:solidFill>
                <a:srgbClr val="FF0000"/>
              </a:solidFill>
            </a:endParaRPr>
          </a:p>
        </p:txBody>
      </p:sp>
      <p:sp>
        <p:nvSpPr>
          <p:cNvPr id="10" name="CuadroTexto 9">
            <a:extLst>
              <a:ext uri="{FF2B5EF4-FFF2-40B4-BE49-F238E27FC236}">
                <a16:creationId xmlns:a16="http://schemas.microsoft.com/office/drawing/2014/main" id="{4B77D8B0-DA82-4206-8CBB-CD756820ADBB}"/>
              </a:ext>
            </a:extLst>
          </p:cNvPr>
          <p:cNvSpPr txBox="1"/>
          <p:nvPr/>
        </p:nvSpPr>
        <p:spPr>
          <a:xfrm>
            <a:off x="3191107" y="4231350"/>
            <a:ext cx="1896417" cy="430887"/>
          </a:xfrm>
          <a:prstGeom prst="rect">
            <a:avLst/>
          </a:prstGeom>
          <a:noFill/>
        </p:spPr>
        <p:txBody>
          <a:bodyPr wrap="none" rtlCol="0">
            <a:spAutoFit/>
          </a:bodyPr>
          <a:lstStyle/>
          <a:p>
            <a:r>
              <a:rPr lang="es-CO" sz="2200" b="1" dirty="0">
                <a:solidFill>
                  <a:srgbClr val="0070C0"/>
                </a:solidFill>
              </a:rPr>
              <a:t>Comprobación</a:t>
            </a:r>
            <a:endParaRPr lang="es-ES" sz="2200" b="1" dirty="0">
              <a:solidFill>
                <a:srgbClr val="0070C0"/>
              </a:solidFill>
            </a:endParaRPr>
          </a:p>
        </p:txBody>
      </p:sp>
      <mc:AlternateContent xmlns:mc="http://schemas.openxmlformats.org/markup-compatibility/2006" xmlns:a14="http://schemas.microsoft.com/office/drawing/2010/main">
        <mc:Choice Requires="a14">
          <p:graphicFrame>
            <p:nvGraphicFramePr>
              <p:cNvPr id="12" name="Marcador de contenido 3">
                <a:extLst>
                  <a:ext uri="{FF2B5EF4-FFF2-40B4-BE49-F238E27FC236}">
                    <a16:creationId xmlns:a16="http://schemas.microsoft.com/office/drawing/2014/main" id="{C7B4F18B-B1AF-4525-A388-DF96BBE2A1B1}"/>
                  </a:ext>
                </a:extLst>
              </p:cNvPr>
              <p:cNvGraphicFramePr>
                <a:graphicFrameLocks/>
              </p:cNvGraphicFramePr>
              <p:nvPr>
                <p:extLst>
                  <p:ext uri="{D42A27DB-BD31-4B8C-83A1-F6EECF244321}">
                    <p14:modId xmlns:p14="http://schemas.microsoft.com/office/powerpoint/2010/main" val="962980978"/>
                  </p:ext>
                </p:extLst>
              </p:nvPr>
            </p:nvGraphicFramePr>
            <p:xfrm>
              <a:off x="5087524" y="4278421"/>
              <a:ext cx="6917636" cy="2438274"/>
            </p:xfrm>
            <a:graphic>
              <a:graphicData uri="http://schemas.openxmlformats.org/drawingml/2006/table">
                <a:tbl>
                  <a:tblPr firstRow="1" bandRow="1">
                    <a:tableStyleId>{5940675A-B579-460E-94D1-54222C63F5DA}</a:tableStyleId>
                  </a:tblPr>
                  <a:tblGrid>
                    <a:gridCol w="3458818">
                      <a:extLst>
                        <a:ext uri="{9D8B030D-6E8A-4147-A177-3AD203B41FA5}">
                          <a16:colId xmlns:a16="http://schemas.microsoft.com/office/drawing/2014/main" val="4288522529"/>
                        </a:ext>
                      </a:extLst>
                    </a:gridCol>
                    <a:gridCol w="3458818">
                      <a:extLst>
                        <a:ext uri="{9D8B030D-6E8A-4147-A177-3AD203B41FA5}">
                          <a16:colId xmlns:a16="http://schemas.microsoft.com/office/drawing/2014/main" val="939841074"/>
                        </a:ext>
                      </a:extLst>
                    </a:gridCol>
                  </a:tblGrid>
                  <a:tr h="370840">
                    <a:tc>
                      <a:txBody>
                        <a:bodyPr/>
                        <a:lstStyle/>
                        <a:p>
                          <a:pPr/>
                          <a14:m>
                            <m:oMathPara xmlns:m="http://schemas.openxmlformats.org/officeDocument/2006/math">
                              <m:oMathParaPr>
                                <m:jc m:val="centerGroup"/>
                              </m:oMathParaPr>
                              <m:oMath xmlns:m="http://schemas.openxmlformats.org/officeDocument/2006/math">
                                <m:r>
                                  <a:rPr lang="es-CO" b="0" i="1" smtClean="0">
                                    <a:latin typeface="Cambria Math" panose="02040503050406030204" pitchFamily="18" charset="0"/>
                                  </a:rPr>
                                  <m:t>1−</m:t>
                                </m:r>
                                <m:f>
                                  <m:fPr>
                                    <m:ctrlPr>
                                      <a:rPr lang="es-CO" b="0" i="1" smtClean="0">
                                        <a:latin typeface="Cambria Math" panose="02040503050406030204" pitchFamily="18" charset="0"/>
                                      </a:rPr>
                                    </m:ctrlPr>
                                  </m:fPr>
                                  <m:num>
                                    <m:r>
                                      <a:rPr lang="es-CO" b="0" i="1" smtClean="0">
                                        <a:latin typeface="Cambria Math" panose="02040503050406030204" pitchFamily="18" charset="0"/>
                                      </a:rPr>
                                      <m:t>𝑥</m:t>
                                    </m:r>
                                    <m:r>
                                      <a:rPr lang="es-CO" b="0" i="1" smtClean="0">
                                        <a:latin typeface="Cambria Math" panose="02040503050406030204" pitchFamily="18" charset="0"/>
                                      </a:rPr>
                                      <m:t>−1</m:t>
                                    </m:r>
                                  </m:num>
                                  <m:den>
                                    <m:r>
                                      <a:rPr lang="es-CO" b="0" i="1" smtClean="0">
                                        <a:latin typeface="Cambria Math" panose="02040503050406030204" pitchFamily="18" charset="0"/>
                                      </a:rPr>
                                      <m:t>4</m:t>
                                    </m:r>
                                  </m:den>
                                </m:f>
                                <m:r>
                                  <a:rPr lang="es-CO" b="0" i="1" smtClean="0">
                                    <a:latin typeface="Cambria Math" panose="02040503050406030204" pitchFamily="18" charset="0"/>
                                  </a:rPr>
                                  <m:t>&lt;</m:t>
                                </m:r>
                                <m:f>
                                  <m:fPr>
                                    <m:ctrlPr>
                                      <a:rPr lang="es-CO" b="0" i="1" smtClean="0">
                                        <a:latin typeface="Cambria Math" panose="02040503050406030204" pitchFamily="18" charset="0"/>
                                      </a:rPr>
                                    </m:ctrlPr>
                                  </m:fPr>
                                  <m:num>
                                    <m:r>
                                      <a:rPr lang="es-CO" b="0" i="1" smtClean="0">
                                        <a:latin typeface="Cambria Math" panose="02040503050406030204" pitchFamily="18" charset="0"/>
                                      </a:rPr>
                                      <m:t>3</m:t>
                                    </m:r>
                                    <m:r>
                                      <a:rPr lang="es-CO" b="0" i="1" smtClean="0">
                                        <a:latin typeface="Cambria Math" panose="02040503050406030204" pitchFamily="18" charset="0"/>
                                      </a:rPr>
                                      <m:t>𝑥</m:t>
                                    </m:r>
                                    <m:r>
                                      <a:rPr lang="es-CO" b="0" i="1" smtClean="0">
                                        <a:latin typeface="Cambria Math" panose="02040503050406030204" pitchFamily="18" charset="0"/>
                                      </a:rPr>
                                      <m:t>−1</m:t>
                                    </m:r>
                                  </m:num>
                                  <m:den>
                                    <m:r>
                                      <a:rPr lang="es-CO" b="0" i="1" smtClean="0">
                                        <a:latin typeface="Cambria Math" panose="02040503050406030204" pitchFamily="18" charset="0"/>
                                      </a:rPr>
                                      <m:t>2</m:t>
                                    </m:r>
                                  </m:den>
                                </m:f>
                              </m:oMath>
                            </m:oMathPara>
                          </a14:m>
                          <a:endParaRPr lang="es-ES" dirty="0"/>
                        </a:p>
                      </a:txBody>
                      <a:tcPr/>
                    </a:tc>
                    <a:tc>
                      <a:txBody>
                        <a:bodyPr/>
                        <a:lstStyle/>
                        <a:p>
                          <a:r>
                            <a:rPr lang="es-CO" dirty="0"/>
                            <a:t>inecuación inicial</a:t>
                          </a:r>
                          <a:endParaRPr lang="es-ES" dirty="0"/>
                        </a:p>
                      </a:txBody>
                      <a:tcPr/>
                    </a:tc>
                    <a:extLst>
                      <a:ext uri="{0D108BD9-81ED-4DB2-BD59-A6C34878D82A}">
                        <a16:rowId xmlns:a16="http://schemas.microsoft.com/office/drawing/2014/main" val="500955976"/>
                      </a:ext>
                    </a:extLst>
                  </a:tr>
                  <a:tr h="370840">
                    <a:tc>
                      <a:txBody>
                        <a:bodyPr/>
                        <a:lstStyle/>
                        <a:p>
                          <a:pPr/>
                          <a14:m>
                            <m:oMathPara xmlns:m="http://schemas.openxmlformats.org/officeDocument/2006/math">
                              <m:oMathParaPr>
                                <m:jc m:val="centerGroup"/>
                              </m:oMathParaPr>
                              <m:oMath xmlns:m="http://schemas.openxmlformats.org/officeDocument/2006/math">
                                <m:r>
                                  <a:rPr lang="es-CO" b="0" i="1" smtClean="0">
                                    <a:latin typeface="Cambria Math" panose="02040503050406030204" pitchFamily="18" charset="0"/>
                                  </a:rPr>
                                  <m:t>1−</m:t>
                                </m:r>
                                <m:f>
                                  <m:fPr>
                                    <m:ctrlPr>
                                      <a:rPr lang="es-CO" b="0" i="1" smtClean="0">
                                        <a:latin typeface="Cambria Math" panose="02040503050406030204" pitchFamily="18" charset="0"/>
                                      </a:rPr>
                                    </m:ctrlPr>
                                  </m:fPr>
                                  <m:num>
                                    <m:r>
                                      <a:rPr lang="es-CO" b="0" i="1" smtClean="0">
                                        <a:latin typeface="Cambria Math" panose="02040503050406030204" pitchFamily="18" charset="0"/>
                                      </a:rPr>
                                      <m:t>2−1</m:t>
                                    </m:r>
                                  </m:num>
                                  <m:den>
                                    <m:r>
                                      <a:rPr lang="es-CO" b="0" i="1" smtClean="0">
                                        <a:latin typeface="Cambria Math" panose="02040503050406030204" pitchFamily="18" charset="0"/>
                                      </a:rPr>
                                      <m:t>4</m:t>
                                    </m:r>
                                  </m:den>
                                </m:f>
                                <m:r>
                                  <a:rPr lang="es-CO" b="0" i="1" smtClean="0">
                                    <a:latin typeface="Cambria Math" panose="02040503050406030204" pitchFamily="18" charset="0"/>
                                  </a:rPr>
                                  <m:t>&lt;</m:t>
                                </m:r>
                                <m:f>
                                  <m:fPr>
                                    <m:ctrlPr>
                                      <a:rPr lang="es-CO" b="0" i="1" smtClean="0">
                                        <a:latin typeface="Cambria Math" panose="02040503050406030204" pitchFamily="18" charset="0"/>
                                      </a:rPr>
                                    </m:ctrlPr>
                                  </m:fPr>
                                  <m:num>
                                    <m:r>
                                      <a:rPr lang="es-CO" b="0" i="1" smtClean="0">
                                        <a:latin typeface="Cambria Math" panose="02040503050406030204" pitchFamily="18" charset="0"/>
                                      </a:rPr>
                                      <m:t>3(2)−1</m:t>
                                    </m:r>
                                  </m:num>
                                  <m:den>
                                    <m:r>
                                      <a:rPr lang="es-CO" b="0" i="1" smtClean="0">
                                        <a:latin typeface="Cambria Math" panose="02040503050406030204" pitchFamily="18" charset="0"/>
                                      </a:rPr>
                                      <m:t>2</m:t>
                                    </m:r>
                                  </m:den>
                                </m:f>
                              </m:oMath>
                            </m:oMathPara>
                          </a14:m>
                          <a:endParaRPr lang="es-E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dirty="0"/>
                            <a:t>Sustituyendo </a:t>
                          </a:r>
                          <a14:m>
                            <m:oMath xmlns:m="http://schemas.openxmlformats.org/officeDocument/2006/math">
                              <m:r>
                                <a:rPr lang="es-CO" b="0" i="1" smtClean="0">
                                  <a:latin typeface="Cambria Math" panose="02040503050406030204" pitchFamily="18" charset="0"/>
                                </a:rPr>
                                <m:t>𝑥</m:t>
                              </m:r>
                              <m:r>
                                <a:rPr lang="es-CO" b="0" i="1" smtClean="0">
                                  <a:latin typeface="Cambria Math" panose="02040503050406030204" pitchFamily="18" charset="0"/>
                                </a:rPr>
                                <m:t>=2,  2&gt;1</m:t>
                              </m:r>
                            </m:oMath>
                          </a14:m>
                          <a:endParaRPr lang="es-ES" dirty="0"/>
                        </a:p>
                      </a:txBody>
                      <a:tcPr anchor="ctr"/>
                    </a:tc>
                    <a:extLst>
                      <a:ext uri="{0D108BD9-81ED-4DB2-BD59-A6C34878D82A}">
                        <a16:rowId xmlns:a16="http://schemas.microsoft.com/office/drawing/2014/main" val="1443126123"/>
                      </a:ext>
                    </a:extLst>
                  </a:tr>
                  <a:tr h="370840">
                    <a:tc>
                      <a:txBody>
                        <a:bodyPr/>
                        <a:lstStyle/>
                        <a:p>
                          <a:pPr/>
                          <a14:m>
                            <m:oMathPara xmlns:m="http://schemas.openxmlformats.org/officeDocument/2006/math">
                              <m:oMathParaPr>
                                <m:jc m:val="centerGroup"/>
                              </m:oMathParaPr>
                              <m:oMath xmlns:m="http://schemas.openxmlformats.org/officeDocument/2006/math">
                                <m:r>
                                  <a:rPr lang="es-CO" b="0" i="1" smtClean="0">
                                    <a:latin typeface="Cambria Math" panose="02040503050406030204" pitchFamily="18" charset="0"/>
                                  </a:rPr>
                                  <m:t>1−</m:t>
                                </m:r>
                                <m:f>
                                  <m:fPr>
                                    <m:ctrlPr>
                                      <a:rPr lang="es-CO" b="0" i="1" smtClean="0">
                                        <a:latin typeface="Cambria Math" panose="02040503050406030204" pitchFamily="18" charset="0"/>
                                      </a:rPr>
                                    </m:ctrlPr>
                                  </m:fPr>
                                  <m:num>
                                    <m:r>
                                      <a:rPr lang="es-CO" b="0" i="1" smtClean="0">
                                        <a:latin typeface="Cambria Math" panose="02040503050406030204" pitchFamily="18" charset="0"/>
                                      </a:rPr>
                                      <m:t>1</m:t>
                                    </m:r>
                                  </m:num>
                                  <m:den>
                                    <m:r>
                                      <a:rPr lang="es-CO" b="0" i="1" smtClean="0">
                                        <a:latin typeface="Cambria Math" panose="02040503050406030204" pitchFamily="18" charset="0"/>
                                      </a:rPr>
                                      <m:t>4</m:t>
                                    </m:r>
                                  </m:den>
                                </m:f>
                                <m:r>
                                  <a:rPr lang="es-CO" b="0" i="1" smtClean="0">
                                    <a:latin typeface="Cambria Math" panose="02040503050406030204" pitchFamily="18" charset="0"/>
                                  </a:rPr>
                                  <m:t>&lt;</m:t>
                                </m:r>
                                <m:f>
                                  <m:fPr>
                                    <m:ctrlPr>
                                      <a:rPr lang="es-CO" b="0" i="1" smtClean="0">
                                        <a:latin typeface="Cambria Math" panose="02040503050406030204" pitchFamily="18" charset="0"/>
                                      </a:rPr>
                                    </m:ctrlPr>
                                  </m:fPr>
                                  <m:num>
                                    <m:r>
                                      <a:rPr lang="es-CO" b="0" i="1" smtClean="0">
                                        <a:latin typeface="Cambria Math" panose="02040503050406030204" pitchFamily="18" charset="0"/>
                                      </a:rPr>
                                      <m:t>5</m:t>
                                    </m:r>
                                  </m:num>
                                  <m:den>
                                    <m:r>
                                      <a:rPr lang="es-CO" b="0" i="1" smtClean="0">
                                        <a:latin typeface="Cambria Math" panose="02040503050406030204" pitchFamily="18" charset="0"/>
                                      </a:rPr>
                                      <m:t>2</m:t>
                                    </m:r>
                                  </m:den>
                                </m:f>
                              </m:oMath>
                            </m:oMathPara>
                          </a14:m>
                          <a:endParaRPr lang="es-E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dirty="0"/>
                            <a:t>Multiplicando y operando</a:t>
                          </a:r>
                          <a:endParaRPr lang="es-ES" dirty="0"/>
                        </a:p>
                      </a:txBody>
                      <a:tcPr/>
                    </a:tc>
                    <a:extLst>
                      <a:ext uri="{0D108BD9-81ED-4DB2-BD59-A6C34878D82A}">
                        <a16:rowId xmlns:a16="http://schemas.microsoft.com/office/drawing/2014/main" val="2600680675"/>
                      </a:ext>
                    </a:extLst>
                  </a:tr>
                  <a:tr h="370840">
                    <a:tc>
                      <a:txBody>
                        <a:bodyPr/>
                        <a:lstStyle/>
                        <a:p>
                          <a:pPr/>
                          <a14:m>
                            <m:oMathPara xmlns:m="http://schemas.openxmlformats.org/officeDocument/2006/math">
                              <m:oMathParaPr>
                                <m:jc m:val="centerGroup"/>
                              </m:oMathParaPr>
                              <m:oMath xmlns:m="http://schemas.openxmlformats.org/officeDocument/2006/math">
                                <m:f>
                                  <m:fPr>
                                    <m:ctrlPr>
                                      <a:rPr lang="es-CO" b="0" i="1" smtClean="0">
                                        <a:latin typeface="Cambria Math" panose="02040503050406030204" pitchFamily="18" charset="0"/>
                                      </a:rPr>
                                    </m:ctrlPr>
                                  </m:fPr>
                                  <m:num>
                                    <m:r>
                                      <a:rPr lang="es-CO" b="0" i="1" smtClean="0">
                                        <a:latin typeface="Cambria Math" panose="02040503050406030204" pitchFamily="18" charset="0"/>
                                      </a:rPr>
                                      <m:t>3</m:t>
                                    </m:r>
                                  </m:num>
                                  <m:den>
                                    <m:r>
                                      <a:rPr lang="es-CO" b="0" i="1" smtClean="0">
                                        <a:latin typeface="Cambria Math" panose="02040503050406030204" pitchFamily="18" charset="0"/>
                                      </a:rPr>
                                      <m:t>4</m:t>
                                    </m:r>
                                  </m:den>
                                </m:f>
                                <m:r>
                                  <a:rPr lang="es-CO" b="0" i="1" smtClean="0">
                                    <a:latin typeface="Cambria Math" panose="02040503050406030204" pitchFamily="18" charset="0"/>
                                  </a:rPr>
                                  <m:t>&lt;</m:t>
                                </m:r>
                                <m:f>
                                  <m:fPr>
                                    <m:ctrlPr>
                                      <a:rPr lang="es-CO" b="0" i="1" smtClean="0">
                                        <a:latin typeface="Cambria Math" panose="02040503050406030204" pitchFamily="18" charset="0"/>
                                      </a:rPr>
                                    </m:ctrlPr>
                                  </m:fPr>
                                  <m:num>
                                    <m:r>
                                      <a:rPr lang="es-CO" b="0" i="1" smtClean="0">
                                        <a:latin typeface="Cambria Math" panose="02040503050406030204" pitchFamily="18" charset="0"/>
                                      </a:rPr>
                                      <m:t>5</m:t>
                                    </m:r>
                                  </m:num>
                                  <m:den>
                                    <m:r>
                                      <a:rPr lang="es-CO" b="0" i="1" smtClean="0">
                                        <a:latin typeface="Cambria Math" panose="02040503050406030204" pitchFamily="18" charset="0"/>
                                      </a:rPr>
                                      <m:t>2</m:t>
                                    </m:r>
                                  </m:den>
                                </m:f>
                              </m:oMath>
                            </m:oMathPara>
                          </a14:m>
                          <a:endParaRPr lang="es-E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dirty="0"/>
                            <a:t>Desigualdad correcta</a:t>
                          </a:r>
                          <a:endParaRPr lang="es-ES" dirty="0"/>
                        </a:p>
                      </a:txBody>
                      <a:tcPr/>
                    </a:tc>
                    <a:extLst>
                      <a:ext uri="{0D108BD9-81ED-4DB2-BD59-A6C34878D82A}">
                        <a16:rowId xmlns:a16="http://schemas.microsoft.com/office/drawing/2014/main" val="3103913501"/>
                      </a:ext>
                    </a:extLst>
                  </a:tr>
                </a:tbl>
              </a:graphicData>
            </a:graphic>
          </p:graphicFrame>
        </mc:Choice>
        <mc:Fallback xmlns="">
          <p:graphicFrame>
            <p:nvGraphicFramePr>
              <p:cNvPr id="12" name="Marcador de contenido 3">
                <a:extLst>
                  <a:ext uri="{FF2B5EF4-FFF2-40B4-BE49-F238E27FC236}">
                    <a16:creationId xmlns:a16="http://schemas.microsoft.com/office/drawing/2014/main" xmlns:a14="http://schemas.microsoft.com/office/drawing/2010/main" xmlns="" id="{C7B4F18B-B1AF-4525-A388-DF96BBE2A1B1}"/>
                  </a:ext>
                </a:extLst>
              </p:cNvPr>
              <p:cNvGraphicFramePr>
                <a:graphicFrameLocks/>
              </p:cNvGraphicFramePr>
              <p:nvPr>
                <p:extLst>
                  <p:ext uri="{D42A27DB-BD31-4B8C-83A1-F6EECF244321}">
                    <p14:modId xmlns:p14="http://schemas.microsoft.com/office/powerpoint/2010/main" val="962980978"/>
                  </p:ext>
                </p:extLst>
              </p:nvPr>
            </p:nvGraphicFramePr>
            <p:xfrm>
              <a:off x="5087524" y="4278421"/>
              <a:ext cx="6917636" cy="2438274"/>
            </p:xfrm>
            <a:graphic>
              <a:graphicData uri="http://schemas.openxmlformats.org/drawingml/2006/table">
                <a:tbl>
                  <a:tblPr firstRow="1" bandRow="1">
                    <a:tableStyleId>{5940675A-B579-460E-94D1-54222C63F5DA}</a:tableStyleId>
                  </a:tblPr>
                  <a:tblGrid>
                    <a:gridCol w="3458818">
                      <a:extLst>
                        <a:ext uri="{9D8B030D-6E8A-4147-A177-3AD203B41FA5}">
                          <a16:colId xmlns:a16="http://schemas.microsoft.com/office/drawing/2014/main" xmlns:a14="http://schemas.microsoft.com/office/drawing/2010/main" xmlns="" val="4288522529"/>
                        </a:ext>
                      </a:extLst>
                    </a:gridCol>
                    <a:gridCol w="3458818">
                      <a:extLst>
                        <a:ext uri="{9D8B030D-6E8A-4147-A177-3AD203B41FA5}">
                          <a16:colId xmlns:a16="http://schemas.microsoft.com/office/drawing/2014/main" xmlns:a14="http://schemas.microsoft.com/office/drawing/2010/main" xmlns="" val="939841074"/>
                        </a:ext>
                      </a:extLst>
                    </a:gridCol>
                  </a:tblGrid>
                  <a:tr h="605028">
                    <a:tc>
                      <a:txBody>
                        <a:bodyPr/>
                        <a:lstStyle/>
                        <a:p>
                          <a:endParaRPr lang="es-CO"/>
                        </a:p>
                      </a:txBody>
                      <a:tcPr>
                        <a:blipFill rotWithShape="0">
                          <a:blip r:embed="rId3"/>
                          <a:stretch>
                            <a:fillRect l="-176" t="-5000" r="-100352" b="-303000"/>
                          </a:stretch>
                        </a:blipFill>
                      </a:tcPr>
                    </a:tc>
                    <a:tc>
                      <a:txBody>
                        <a:bodyPr/>
                        <a:lstStyle/>
                        <a:p>
                          <a:r>
                            <a:rPr lang="es-CO" dirty="0"/>
                            <a:t>inecuación inicial</a:t>
                          </a:r>
                          <a:endParaRPr lang="es-ES" dirty="0"/>
                        </a:p>
                      </a:txBody>
                      <a:tcPr/>
                    </a:tc>
                    <a:extLst>
                      <a:ext uri="{0D108BD9-81ED-4DB2-BD59-A6C34878D82A}">
                        <a16:rowId xmlns:a16="http://schemas.microsoft.com/office/drawing/2014/main" xmlns:a14="http://schemas.microsoft.com/office/drawing/2010/main" xmlns="" val="500955976"/>
                      </a:ext>
                    </a:extLst>
                  </a:tr>
                  <a:tr h="612140">
                    <a:tc>
                      <a:txBody>
                        <a:bodyPr/>
                        <a:lstStyle/>
                        <a:p>
                          <a:endParaRPr lang="es-CO"/>
                        </a:p>
                      </a:txBody>
                      <a:tcPr>
                        <a:blipFill rotWithShape="0">
                          <a:blip r:embed="rId3"/>
                          <a:stretch>
                            <a:fillRect l="-176" t="-105000" r="-100352" b="-203000"/>
                          </a:stretch>
                        </a:blipFill>
                      </a:tcPr>
                    </a:tc>
                    <a:tc>
                      <a:txBody>
                        <a:bodyPr/>
                        <a:lstStyle/>
                        <a:p>
                          <a:endParaRPr lang="es-CO"/>
                        </a:p>
                      </a:txBody>
                      <a:tcPr anchor="ctr">
                        <a:blipFill rotWithShape="0">
                          <a:blip r:embed="rId3"/>
                          <a:stretch>
                            <a:fillRect l="-100176" t="-105000" r="-352" b="-203000"/>
                          </a:stretch>
                        </a:blipFill>
                      </a:tcPr>
                    </a:tc>
                    <a:extLst>
                      <a:ext uri="{0D108BD9-81ED-4DB2-BD59-A6C34878D82A}">
                        <a16:rowId xmlns:a16="http://schemas.microsoft.com/office/drawing/2014/main" xmlns:a14="http://schemas.microsoft.com/office/drawing/2010/main" xmlns="" val="1443126123"/>
                      </a:ext>
                    </a:extLst>
                  </a:tr>
                  <a:tr h="610553">
                    <a:tc>
                      <a:txBody>
                        <a:bodyPr/>
                        <a:lstStyle/>
                        <a:p>
                          <a:endParaRPr lang="es-CO"/>
                        </a:p>
                      </a:txBody>
                      <a:tcPr>
                        <a:blipFill rotWithShape="0">
                          <a:blip r:embed="rId3"/>
                          <a:stretch>
                            <a:fillRect l="-176" t="-202970" r="-100352" b="-100990"/>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dirty="0"/>
                            <a:t>Multiplicando y operando</a:t>
                          </a:r>
                          <a:endParaRPr lang="es-ES" dirty="0"/>
                        </a:p>
                      </a:txBody>
                      <a:tcPr/>
                    </a:tc>
                    <a:extLst>
                      <a:ext uri="{0D108BD9-81ED-4DB2-BD59-A6C34878D82A}">
                        <a16:rowId xmlns:a16="http://schemas.microsoft.com/office/drawing/2014/main" xmlns:a14="http://schemas.microsoft.com/office/drawing/2010/main" xmlns="" val="2600680675"/>
                      </a:ext>
                    </a:extLst>
                  </a:tr>
                  <a:tr h="610553">
                    <a:tc>
                      <a:txBody>
                        <a:bodyPr/>
                        <a:lstStyle/>
                        <a:p>
                          <a:endParaRPr lang="es-CO"/>
                        </a:p>
                      </a:txBody>
                      <a:tcPr>
                        <a:blipFill rotWithShape="0">
                          <a:blip r:embed="rId3"/>
                          <a:stretch>
                            <a:fillRect l="-176" t="-306000" r="-100352" b="-2000"/>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dirty="0"/>
                            <a:t>Desigualdad correcta</a:t>
                          </a:r>
                          <a:endParaRPr lang="es-ES" dirty="0"/>
                        </a:p>
                      </a:txBody>
                      <a:tcPr/>
                    </a:tc>
                    <a:extLst>
                      <a:ext uri="{0D108BD9-81ED-4DB2-BD59-A6C34878D82A}">
                        <a16:rowId xmlns:a16="http://schemas.microsoft.com/office/drawing/2014/main" xmlns:a14="http://schemas.microsoft.com/office/drawing/2010/main" xmlns="" val="3103913501"/>
                      </a:ext>
                    </a:extLst>
                  </a:tr>
                </a:tbl>
              </a:graphicData>
            </a:graphic>
          </p:graphicFrame>
        </mc:Fallback>
      </mc:AlternateContent>
      <p:grpSp>
        <p:nvGrpSpPr>
          <p:cNvPr id="7" name="Grupo 6">
            <a:extLst>
              <a:ext uri="{FF2B5EF4-FFF2-40B4-BE49-F238E27FC236}">
                <a16:creationId xmlns:a16="http://schemas.microsoft.com/office/drawing/2014/main" id="{454C2097-5032-4F44-8A4E-FDF45642EFC4}"/>
              </a:ext>
            </a:extLst>
          </p:cNvPr>
          <p:cNvGrpSpPr/>
          <p:nvPr/>
        </p:nvGrpSpPr>
        <p:grpSpPr>
          <a:xfrm>
            <a:off x="575772" y="4993371"/>
            <a:ext cx="3254106" cy="654687"/>
            <a:chOff x="3927821" y="4738372"/>
            <a:chExt cx="4973339" cy="895899"/>
          </a:xfrm>
        </p:grpSpPr>
        <p:grpSp>
          <p:nvGrpSpPr>
            <p:cNvPr id="8" name="Grupo 7">
              <a:extLst>
                <a:ext uri="{FF2B5EF4-FFF2-40B4-BE49-F238E27FC236}">
                  <a16:creationId xmlns:a16="http://schemas.microsoft.com/office/drawing/2014/main" id="{4D2FA799-7F5A-44AA-9B88-C3E12BE4826E}"/>
                </a:ext>
              </a:extLst>
            </p:cNvPr>
            <p:cNvGrpSpPr/>
            <p:nvPr/>
          </p:nvGrpSpPr>
          <p:grpSpPr>
            <a:xfrm>
              <a:off x="3927821" y="4738372"/>
              <a:ext cx="4973339" cy="895899"/>
              <a:chOff x="3362516" y="5076613"/>
              <a:chExt cx="4973344" cy="866864"/>
            </a:xfrm>
          </p:grpSpPr>
          <p:grpSp>
            <p:nvGrpSpPr>
              <p:cNvPr id="18" name="Grupo 17">
                <a:extLst>
                  <a:ext uri="{FF2B5EF4-FFF2-40B4-BE49-F238E27FC236}">
                    <a16:creationId xmlns:a16="http://schemas.microsoft.com/office/drawing/2014/main" id="{1855E5DD-CE87-48AC-B01A-FECCDB048D98}"/>
                  </a:ext>
                </a:extLst>
              </p:cNvPr>
              <p:cNvGrpSpPr/>
              <p:nvPr/>
            </p:nvGrpSpPr>
            <p:grpSpPr>
              <a:xfrm>
                <a:off x="3362516" y="5076613"/>
                <a:ext cx="4973344" cy="866864"/>
                <a:chOff x="3392557" y="2494303"/>
                <a:chExt cx="4973344" cy="866864"/>
              </a:xfrm>
            </p:grpSpPr>
            <p:cxnSp>
              <p:nvCxnSpPr>
                <p:cNvPr id="20" name="Conector recto de flecha 19">
                  <a:extLst>
                    <a:ext uri="{FF2B5EF4-FFF2-40B4-BE49-F238E27FC236}">
                      <a16:creationId xmlns:a16="http://schemas.microsoft.com/office/drawing/2014/main" id="{EAC943DD-ECA4-438D-86AF-DAA4BAF4F089}"/>
                    </a:ext>
                  </a:extLst>
                </p:cNvPr>
                <p:cNvCxnSpPr/>
                <p:nvPr/>
              </p:nvCxnSpPr>
              <p:spPr>
                <a:xfrm>
                  <a:off x="3392557" y="2637183"/>
                  <a:ext cx="4784034" cy="0"/>
                </a:xfrm>
                <a:prstGeom prst="straightConnector1">
                  <a:avLst/>
                </a:prstGeom>
                <a:ln w="22225">
                  <a:headEnd type="triangle"/>
                  <a:tailEnd type="stealth"/>
                </a:ln>
              </p:spPr>
              <p:style>
                <a:lnRef idx="1">
                  <a:schemeClr val="accent1"/>
                </a:lnRef>
                <a:fillRef idx="0">
                  <a:schemeClr val="accent1"/>
                </a:fillRef>
                <a:effectRef idx="0">
                  <a:schemeClr val="accent1"/>
                </a:effectRef>
                <a:fontRef idx="minor">
                  <a:schemeClr val="tx1"/>
                </a:fontRef>
              </p:style>
            </p:cxnSp>
            <p:cxnSp>
              <p:nvCxnSpPr>
                <p:cNvPr id="21" name="Conector recto 20">
                  <a:extLst>
                    <a:ext uri="{FF2B5EF4-FFF2-40B4-BE49-F238E27FC236}">
                      <a16:creationId xmlns:a16="http://schemas.microsoft.com/office/drawing/2014/main" id="{9637B491-8073-47E5-B981-872B863F8DD1}"/>
                    </a:ext>
                  </a:extLst>
                </p:cNvPr>
                <p:cNvCxnSpPr>
                  <a:cxnSpLocks/>
                </p:cNvCxnSpPr>
                <p:nvPr/>
              </p:nvCxnSpPr>
              <p:spPr>
                <a:xfrm>
                  <a:off x="4643438" y="2494303"/>
                  <a:ext cx="0" cy="26318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Conector recto 21">
                  <a:extLst>
                    <a:ext uri="{FF2B5EF4-FFF2-40B4-BE49-F238E27FC236}">
                      <a16:creationId xmlns:a16="http://schemas.microsoft.com/office/drawing/2014/main" id="{EA73EE28-7991-4CF3-8673-B65426FFF335}"/>
                    </a:ext>
                  </a:extLst>
                </p:cNvPr>
                <p:cNvCxnSpPr>
                  <a:cxnSpLocks/>
                </p:cNvCxnSpPr>
                <p:nvPr/>
              </p:nvCxnSpPr>
              <p:spPr>
                <a:xfrm>
                  <a:off x="6867520" y="2518116"/>
                  <a:ext cx="0" cy="263180"/>
                </a:xfrm>
                <a:prstGeom prst="line">
                  <a:avLst/>
                </a:prstGeom>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3" name="CuadroTexto 22">
                      <a:extLst>
                        <a:ext uri="{FF2B5EF4-FFF2-40B4-BE49-F238E27FC236}">
                          <a16:creationId xmlns:a16="http://schemas.microsoft.com/office/drawing/2014/main" id="{47EF2774-0EB7-4511-B408-50CB6F01671E}"/>
                        </a:ext>
                      </a:extLst>
                    </p:cNvPr>
                    <p:cNvSpPr txBox="1"/>
                    <p:nvPr/>
                  </p:nvSpPr>
                  <p:spPr>
                    <a:xfrm>
                      <a:off x="4457713" y="2831386"/>
                      <a:ext cx="588471" cy="52978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CO" sz="2000" b="0" i="1" smtClean="0">
                                <a:solidFill>
                                  <a:srgbClr val="00B050"/>
                                </a:solidFill>
                                <a:latin typeface="Cambria Math" panose="02040503050406030204" pitchFamily="18" charset="0"/>
                              </a:rPr>
                              <m:t>1</m:t>
                            </m:r>
                          </m:oMath>
                        </m:oMathPara>
                      </a14:m>
                      <a:endParaRPr lang="es-ES" sz="2000" dirty="0">
                        <a:solidFill>
                          <a:srgbClr val="00B050"/>
                        </a:solidFill>
                      </a:endParaRPr>
                    </a:p>
                  </p:txBody>
                </p:sp>
              </mc:Choice>
              <mc:Fallback xmlns="">
                <p:sp>
                  <p:nvSpPr>
                    <p:cNvPr id="23" name="CuadroTexto 22">
                      <a:extLst>
                        <a:ext uri="{FF2B5EF4-FFF2-40B4-BE49-F238E27FC236}">
                          <a16:creationId xmlns:a16="http://schemas.microsoft.com/office/drawing/2014/main" id="{47EF2774-0EB7-4511-B408-50CB6F01671E}"/>
                        </a:ext>
                      </a:extLst>
                    </p:cNvPr>
                    <p:cNvSpPr txBox="1">
                      <a:spLocks noRot="1" noChangeAspect="1" noMove="1" noResize="1" noEditPoints="1" noAdjustHandles="1" noChangeArrowheads="1" noChangeShapeType="1" noTextEdit="1"/>
                    </p:cNvSpPr>
                    <p:nvPr/>
                  </p:nvSpPr>
                  <p:spPr>
                    <a:xfrm>
                      <a:off x="4457713" y="2831386"/>
                      <a:ext cx="588471" cy="529781"/>
                    </a:xfrm>
                    <a:prstGeom prst="rect">
                      <a:avLst/>
                    </a:prstGeom>
                    <a:blipFill>
                      <a:blip r:embed="rId4"/>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4" name="CuadroTexto 23">
                      <a:extLst>
                        <a:ext uri="{FF2B5EF4-FFF2-40B4-BE49-F238E27FC236}">
                          <a16:creationId xmlns:a16="http://schemas.microsoft.com/office/drawing/2014/main" id="{EB2CDFC2-E0E7-4883-BDD9-3B46A70B745D}"/>
                        </a:ext>
                      </a:extLst>
                    </p:cNvPr>
                    <p:cNvSpPr txBox="1"/>
                    <p:nvPr/>
                  </p:nvSpPr>
                  <p:spPr>
                    <a:xfrm>
                      <a:off x="7803471" y="2781295"/>
                      <a:ext cx="562430" cy="52978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CO" altLang="es-ES" sz="2000" i="1">
                                <a:latin typeface="Cambria Math" panose="02040503050406030204" pitchFamily="18" charset="0"/>
                                <a:ea typeface="Cambria Math" panose="02040503050406030204" pitchFamily="18" charset="0"/>
                              </a:rPr>
                              <m:t>∞</m:t>
                            </m:r>
                          </m:oMath>
                        </m:oMathPara>
                      </a14:m>
                      <a:endParaRPr lang="es-ES" sz="2000" dirty="0">
                        <a:solidFill>
                          <a:srgbClr val="00B050"/>
                        </a:solidFill>
                      </a:endParaRPr>
                    </a:p>
                  </p:txBody>
                </p:sp>
              </mc:Choice>
              <mc:Fallback xmlns="">
                <p:sp>
                  <p:nvSpPr>
                    <p:cNvPr id="22" name="CuadroTexto 21">
                      <a:extLst>
                        <a:ext uri="{FF2B5EF4-FFF2-40B4-BE49-F238E27FC236}">
                          <a16:creationId xmlns:a16="http://schemas.microsoft.com/office/drawing/2014/main" id="{3C708484-D462-4089-A39E-4372E1DF42A4}"/>
                        </a:ext>
                      </a:extLst>
                    </p:cNvPr>
                    <p:cNvSpPr txBox="1">
                      <a:spLocks noRot="1" noChangeAspect="1" noMove="1" noResize="1" noEditPoints="1" noAdjustHandles="1" noChangeArrowheads="1" noChangeShapeType="1" noTextEdit="1"/>
                    </p:cNvSpPr>
                    <p:nvPr/>
                  </p:nvSpPr>
                  <p:spPr>
                    <a:xfrm>
                      <a:off x="7803471" y="2781295"/>
                      <a:ext cx="562430" cy="529781"/>
                    </a:xfrm>
                    <a:prstGeom prst="rect">
                      <a:avLst/>
                    </a:prstGeom>
                    <a:blipFill>
                      <a:blip r:embed="rId6"/>
                      <a:stretch>
                        <a:fillRect/>
                      </a:stretch>
                    </a:blipFill>
                  </p:spPr>
                  <p:txBody>
                    <a:bodyPr/>
                    <a:lstStyle/>
                    <a:p>
                      <a:r>
                        <a:rPr lang="es-ES">
                          <a:noFill/>
                        </a:rPr>
                        <a:t> </a:t>
                      </a:r>
                    </a:p>
                  </p:txBody>
                </p:sp>
              </mc:Fallback>
            </mc:AlternateContent>
            <p:cxnSp>
              <p:nvCxnSpPr>
                <p:cNvPr id="25" name="Conector recto 24">
                  <a:extLst>
                    <a:ext uri="{FF2B5EF4-FFF2-40B4-BE49-F238E27FC236}">
                      <a16:creationId xmlns:a16="http://schemas.microsoft.com/office/drawing/2014/main" id="{EF49AA22-8348-4D2D-887A-C17A68D1E17F}"/>
                    </a:ext>
                  </a:extLst>
                </p:cNvPr>
                <p:cNvCxnSpPr>
                  <a:cxnSpLocks/>
                </p:cNvCxnSpPr>
                <p:nvPr/>
              </p:nvCxnSpPr>
              <p:spPr>
                <a:xfrm>
                  <a:off x="4643439" y="2622899"/>
                  <a:ext cx="3533152" cy="0"/>
                </a:xfrm>
                <a:prstGeom prst="line">
                  <a:avLst/>
                </a:prstGeom>
                <a:ln w="38100">
                  <a:solidFill>
                    <a:srgbClr val="FF0000"/>
                  </a:solidFill>
                  <a:tailEnd type="stealth"/>
                </a:ln>
              </p:spPr>
              <p:style>
                <a:lnRef idx="1">
                  <a:schemeClr val="accent1"/>
                </a:lnRef>
                <a:fillRef idx="0">
                  <a:schemeClr val="accent1"/>
                </a:fillRef>
                <a:effectRef idx="0">
                  <a:schemeClr val="accent1"/>
                </a:effectRef>
                <a:fontRef idx="minor">
                  <a:schemeClr val="tx1"/>
                </a:fontRef>
              </p:style>
            </p:cxnSp>
          </p:grpSp>
          <p:sp>
            <p:nvSpPr>
              <p:cNvPr id="19" name="Elipse 18">
                <a:extLst>
                  <a:ext uri="{FF2B5EF4-FFF2-40B4-BE49-F238E27FC236}">
                    <a16:creationId xmlns:a16="http://schemas.microsoft.com/office/drawing/2014/main" id="{9E04746E-3CAD-44D4-8979-3CC72ED1E266}"/>
                  </a:ext>
                </a:extLst>
              </p:cNvPr>
              <p:cNvSpPr/>
              <p:nvPr/>
            </p:nvSpPr>
            <p:spPr>
              <a:xfrm>
                <a:off x="4505989" y="5094154"/>
                <a:ext cx="221189" cy="202819"/>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cxnSp>
          <p:nvCxnSpPr>
            <p:cNvPr id="11" name="Conector recto 10">
              <a:extLst>
                <a:ext uri="{FF2B5EF4-FFF2-40B4-BE49-F238E27FC236}">
                  <a16:creationId xmlns:a16="http://schemas.microsoft.com/office/drawing/2014/main" id="{5971317E-A3BF-4C4A-8340-8AC10189E0C3}"/>
                </a:ext>
              </a:extLst>
            </p:cNvPr>
            <p:cNvCxnSpPr/>
            <p:nvPr/>
          </p:nvCxnSpPr>
          <p:spPr>
            <a:xfrm>
              <a:off x="5782711" y="4769582"/>
              <a:ext cx="0" cy="250145"/>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Conector recto 12">
              <a:extLst>
                <a:ext uri="{FF2B5EF4-FFF2-40B4-BE49-F238E27FC236}">
                  <a16:creationId xmlns:a16="http://schemas.microsoft.com/office/drawing/2014/main" id="{000CA72A-75C5-4ADA-B231-61B1E6195CD1}"/>
                </a:ext>
              </a:extLst>
            </p:cNvPr>
            <p:cNvCxnSpPr/>
            <p:nvPr/>
          </p:nvCxnSpPr>
          <p:spPr>
            <a:xfrm>
              <a:off x="6096000" y="4766585"/>
              <a:ext cx="0" cy="250145"/>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Conector recto 13">
              <a:extLst>
                <a:ext uri="{FF2B5EF4-FFF2-40B4-BE49-F238E27FC236}">
                  <a16:creationId xmlns:a16="http://schemas.microsoft.com/office/drawing/2014/main" id="{E9985FB8-B951-452E-9A33-CB6339531E59}"/>
                </a:ext>
              </a:extLst>
            </p:cNvPr>
            <p:cNvCxnSpPr/>
            <p:nvPr/>
          </p:nvCxnSpPr>
          <p:spPr>
            <a:xfrm>
              <a:off x="6462713" y="4763066"/>
              <a:ext cx="0" cy="250145"/>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Conector recto 14">
              <a:extLst>
                <a:ext uri="{FF2B5EF4-FFF2-40B4-BE49-F238E27FC236}">
                  <a16:creationId xmlns:a16="http://schemas.microsoft.com/office/drawing/2014/main" id="{D2212171-7C92-4724-88A8-280E90C75606}"/>
                </a:ext>
              </a:extLst>
            </p:cNvPr>
            <p:cNvCxnSpPr/>
            <p:nvPr/>
          </p:nvCxnSpPr>
          <p:spPr>
            <a:xfrm>
              <a:off x="6805612" y="4762383"/>
              <a:ext cx="0" cy="250145"/>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Conector recto 15">
              <a:extLst>
                <a:ext uri="{FF2B5EF4-FFF2-40B4-BE49-F238E27FC236}">
                  <a16:creationId xmlns:a16="http://schemas.microsoft.com/office/drawing/2014/main" id="{0FC4E384-C88A-45A7-9DED-8C85CE4080C0}"/>
                </a:ext>
              </a:extLst>
            </p:cNvPr>
            <p:cNvCxnSpPr/>
            <p:nvPr/>
          </p:nvCxnSpPr>
          <p:spPr>
            <a:xfrm>
              <a:off x="7085509" y="4776101"/>
              <a:ext cx="0" cy="250145"/>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Conector recto 16">
              <a:extLst>
                <a:ext uri="{FF2B5EF4-FFF2-40B4-BE49-F238E27FC236}">
                  <a16:creationId xmlns:a16="http://schemas.microsoft.com/office/drawing/2014/main" id="{7BDF363E-D292-4B84-A45E-92A7B7FB6610}"/>
                </a:ext>
              </a:extLst>
            </p:cNvPr>
            <p:cNvCxnSpPr/>
            <p:nvPr/>
          </p:nvCxnSpPr>
          <p:spPr>
            <a:xfrm>
              <a:off x="5491162" y="4762382"/>
              <a:ext cx="0" cy="250145"/>
            </a:xfrm>
            <a:prstGeom prst="line">
              <a:avLst/>
            </a:prstGeom>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26" name="Rectángulo 25">
                <a:extLst>
                  <a:ext uri="{FF2B5EF4-FFF2-40B4-BE49-F238E27FC236}">
                    <a16:creationId xmlns:a16="http://schemas.microsoft.com/office/drawing/2014/main" id="{D8912692-31AF-47FC-B5CF-D826EB9F32DF}"/>
                  </a:ext>
                </a:extLst>
              </p:cNvPr>
              <p:cNvSpPr/>
              <p:nvPr/>
            </p:nvSpPr>
            <p:spPr>
              <a:xfrm>
                <a:off x="1704692" y="5739229"/>
                <a:ext cx="1392379" cy="646331"/>
              </a:xfrm>
              <a:prstGeom prst="rect">
                <a:avLst/>
              </a:prstGeom>
            </p:spPr>
            <p:txBody>
              <a:bodyPr wrap="square">
                <a:spAutoFit/>
              </a:bodyPr>
              <a:lstStyle/>
              <a:p>
                <a14:m>
                  <m:oMath xmlns:m="http://schemas.openxmlformats.org/officeDocument/2006/math">
                    <m:r>
                      <a:rPr lang="es-CO" i="1" smtClean="0">
                        <a:latin typeface="Cambria Math" panose="02040503050406030204" pitchFamily="18" charset="0"/>
                      </a:rPr>
                      <m:t>𝑥</m:t>
                    </m:r>
                    <m:r>
                      <a:rPr lang="es-CO" i="1">
                        <a:latin typeface="Cambria Math" panose="02040503050406030204" pitchFamily="18" charset="0"/>
                        <a:ea typeface="Cambria Math" panose="02040503050406030204" pitchFamily="18" charset="0"/>
                      </a:rPr>
                      <m:t>∈</m:t>
                    </m:r>
                    <m:r>
                      <a:rPr lang="es-CO" b="0" i="1" smtClean="0">
                        <a:latin typeface="Cambria Math" panose="02040503050406030204" pitchFamily="18" charset="0"/>
                        <a:ea typeface="Cambria Math" panose="02040503050406030204" pitchFamily="18" charset="0"/>
                      </a:rPr>
                      <m:t>[ 1,</m:t>
                    </m:r>
                  </m:oMath>
                </a14:m>
                <a:r>
                  <a:rPr lang="es-CO" altLang="es-ES" dirty="0">
                    <a:ea typeface="Cambria Math" panose="02040503050406030204" pitchFamily="18" charset="0"/>
                  </a:rPr>
                  <a:t> </a:t>
                </a:r>
                <a14:m>
                  <m:oMath xmlns:m="http://schemas.openxmlformats.org/officeDocument/2006/math">
                    <m:r>
                      <a:rPr lang="es-CO" altLang="es-ES" i="1">
                        <a:latin typeface="Cambria Math" panose="02040503050406030204" pitchFamily="18" charset="0"/>
                        <a:ea typeface="Cambria Math" panose="02040503050406030204" pitchFamily="18" charset="0"/>
                      </a:rPr>
                      <m:t>∞</m:t>
                    </m:r>
                    <m:r>
                      <a:rPr lang="es-CO" altLang="es-ES" b="0" i="1" smtClean="0">
                        <a:latin typeface="Cambria Math" panose="02040503050406030204" pitchFamily="18" charset="0"/>
                        <a:ea typeface="Cambria Math" panose="02040503050406030204" pitchFamily="18" charset="0"/>
                      </a:rPr>
                      <m:t>)</m:t>
                    </m:r>
                  </m:oMath>
                </a14:m>
                <a:endParaRPr lang="es-ES" dirty="0">
                  <a:solidFill>
                    <a:srgbClr val="00B050"/>
                  </a:solidFill>
                </a:endParaRPr>
              </a:p>
              <a:p>
                <a:endParaRPr lang="es-ES" dirty="0"/>
              </a:p>
            </p:txBody>
          </p:sp>
        </mc:Choice>
        <mc:Fallback xmlns="">
          <p:sp>
            <p:nvSpPr>
              <p:cNvPr id="26" name="Rectángulo 25">
                <a:extLst>
                  <a:ext uri="{FF2B5EF4-FFF2-40B4-BE49-F238E27FC236}">
                    <a16:creationId xmlns:a16="http://schemas.microsoft.com/office/drawing/2014/main" id="{D8912692-31AF-47FC-B5CF-D826EB9F32DF}"/>
                  </a:ext>
                </a:extLst>
              </p:cNvPr>
              <p:cNvSpPr>
                <a:spLocks noRot="1" noChangeAspect="1" noMove="1" noResize="1" noEditPoints="1" noAdjustHandles="1" noChangeArrowheads="1" noChangeShapeType="1" noTextEdit="1"/>
              </p:cNvSpPr>
              <p:nvPr/>
            </p:nvSpPr>
            <p:spPr>
              <a:xfrm>
                <a:off x="1704692" y="5739229"/>
                <a:ext cx="1392379" cy="646331"/>
              </a:xfrm>
              <a:prstGeom prst="rect">
                <a:avLst/>
              </a:prstGeom>
              <a:blipFill>
                <a:blip r:embed="rId7"/>
                <a:stretch>
                  <a:fillRect/>
                </a:stretch>
              </a:blipFill>
            </p:spPr>
            <p:txBody>
              <a:bodyPr/>
              <a:lstStyle/>
              <a:p>
                <a:r>
                  <a:rPr lang="es-ES">
                    <a:noFill/>
                  </a:rPr>
                  <a:t> </a:t>
                </a:r>
              </a:p>
            </p:txBody>
          </p:sp>
        </mc:Fallback>
      </mc:AlternateContent>
    </p:spTree>
    <p:extLst>
      <p:ext uri="{BB962C8B-B14F-4D97-AF65-F5344CB8AC3E}">
        <p14:creationId xmlns:p14="http://schemas.microsoft.com/office/powerpoint/2010/main" val="29952839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r>
              <a:rPr lang="es-CO" sz="1800" b="1" dirty="0">
                <a:ea typeface="Arial" panose="020B0604020202020204" pitchFamily="34" charset="0"/>
              </a:rPr>
              <a:t>Competencia General: </a:t>
            </a:r>
          </a:p>
          <a:p>
            <a:r>
              <a:rPr lang="es-CO" sz="1600" dirty="0">
                <a:ea typeface="Arial" panose="020B0604020202020204" pitchFamily="34" charset="0"/>
              </a:rPr>
              <a:t>Aplicar temáticas asociadas a las desigualdades, solución de inecuaciones lineales y cuadráticas de una   incógnita</a:t>
            </a:r>
          </a:p>
          <a:p>
            <a:pPr marL="342900" indent="-342900">
              <a:buAutoNum type="arabicPeriod"/>
            </a:pPr>
            <a:endParaRPr lang="es-CO" sz="1600" dirty="0">
              <a:ea typeface="Arial" panose="020B0604020202020204" pitchFamily="34" charset="0"/>
            </a:endParaRPr>
          </a:p>
          <a:p>
            <a:r>
              <a:rPr lang="es-ES" sz="1800" b="1" dirty="0">
                <a:ea typeface="Arial" panose="020B0604020202020204" pitchFamily="34" charset="0"/>
              </a:rPr>
              <a:t>Resultados de Aprendizaje </a:t>
            </a:r>
          </a:p>
          <a:p>
            <a:pPr marL="342900" indent="-342900">
              <a:buAutoNum type="arabicPeriod"/>
            </a:pPr>
            <a:r>
              <a:rPr lang="es-ES" sz="1600" dirty="0">
                <a:ea typeface="Arial" panose="020B0604020202020204" pitchFamily="34" charset="0"/>
              </a:rPr>
              <a:t>Identifica los diversos símbolos de desigualdad.</a:t>
            </a:r>
          </a:p>
          <a:p>
            <a:pPr marL="342900" indent="-342900">
              <a:buFont typeface="+mj-lt"/>
              <a:buAutoNum type="arabicPeriod"/>
            </a:pPr>
            <a:r>
              <a:rPr lang="es-ES" sz="1600" dirty="0">
                <a:ea typeface="Arial" panose="020B0604020202020204" pitchFamily="34" charset="0"/>
              </a:rPr>
              <a:t>Identifica las partes de una inecuación y los tipos de inecuaciones.</a:t>
            </a:r>
          </a:p>
          <a:p>
            <a:pPr marL="342900" indent="-342900">
              <a:buFont typeface="+mj-lt"/>
              <a:buAutoNum type="arabicPeriod"/>
            </a:pPr>
            <a:r>
              <a:rPr lang="es-ES" sz="1600" dirty="0"/>
              <a:t>Interpreta la solución de una inecuaciones lineal y cuadráticas de una incógnita. </a:t>
            </a:r>
          </a:p>
          <a:p>
            <a:pPr marL="342900" indent="-342900">
              <a:buFont typeface="+mj-lt"/>
              <a:buAutoNum type="arabicPeriod"/>
            </a:pPr>
            <a:r>
              <a:rPr lang="es-CO" sz="1600" dirty="0"/>
              <a:t>Implementa  las propiedades de las desigualdades en la solución de inecuaciones lineales y cuadráticas de una incógnita.</a:t>
            </a:r>
          </a:p>
          <a:p>
            <a:pPr marL="342900" indent="-342900">
              <a:buFont typeface="+mj-lt"/>
              <a:buAutoNum type="arabicPeriod"/>
            </a:pPr>
            <a:r>
              <a:rPr lang="es-CO" sz="1600" dirty="0"/>
              <a:t>Analiza  el procedimiento de resolución de inecuaciones a partir de las propiedades.</a:t>
            </a:r>
          </a:p>
          <a:p>
            <a:pPr marL="342900" indent="-342900">
              <a:buFont typeface="+mj-lt"/>
              <a:buAutoNum type="arabicPeriod"/>
            </a:pPr>
            <a:r>
              <a:rPr lang="es-CO" sz="1600" dirty="0"/>
              <a:t> Resuelve inecuaciones y representar el conjunto solución de la inecuación en la recta real</a:t>
            </a:r>
          </a:p>
          <a:p>
            <a:endParaRPr lang="es-CO" sz="1600" dirty="0"/>
          </a:p>
          <a:p>
            <a:pPr marL="342900" indent="-342900">
              <a:buAutoNum type="arabicPeriod" startAt="7"/>
            </a:pPr>
            <a:endParaRPr lang="es-CO" sz="1600" dirty="0"/>
          </a:p>
          <a:p>
            <a:endParaRPr lang="es-CO" dirty="0"/>
          </a:p>
        </p:txBody>
      </p:sp>
    </p:spTree>
    <p:extLst>
      <p:ext uri="{BB962C8B-B14F-4D97-AF65-F5344CB8AC3E}">
        <p14:creationId xmlns:p14="http://schemas.microsoft.com/office/powerpoint/2010/main" val="31290669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692B351-A858-46C3-9291-BD482F0B96C6}"/>
              </a:ext>
            </a:extLst>
          </p:cNvPr>
          <p:cNvSpPr>
            <a:spLocks noGrp="1"/>
          </p:cNvSpPr>
          <p:nvPr>
            <p:ph type="title"/>
          </p:nvPr>
        </p:nvSpPr>
        <p:spPr>
          <a:xfrm>
            <a:off x="205409" y="-192093"/>
            <a:ext cx="10515600" cy="1325563"/>
          </a:xfrm>
        </p:spPr>
        <p:txBody>
          <a:bodyPr>
            <a:normAutofit/>
          </a:bodyPr>
          <a:lstStyle/>
          <a:p>
            <a:r>
              <a:rPr lang="es-CO" sz="2800" b="1" dirty="0">
                <a:solidFill>
                  <a:srgbClr val="00B050"/>
                </a:solidFill>
              </a:rPr>
              <a:t>Ejemplo:</a:t>
            </a:r>
            <a:endParaRPr lang="es-ES" sz="2800" b="1" dirty="0">
              <a:solidFill>
                <a:srgbClr val="00B050"/>
              </a:solidFill>
            </a:endParaRPr>
          </a:p>
        </p:txBody>
      </p:sp>
      <mc:AlternateContent xmlns:mc="http://schemas.openxmlformats.org/markup-compatibility/2006" xmlns:a14="http://schemas.microsoft.com/office/drawing/2010/main">
        <mc:Choice Requires="a14">
          <p:graphicFrame>
            <p:nvGraphicFramePr>
              <p:cNvPr id="4" name="Marcador de contenido 3">
                <a:extLst>
                  <a:ext uri="{FF2B5EF4-FFF2-40B4-BE49-F238E27FC236}">
                    <a16:creationId xmlns:a16="http://schemas.microsoft.com/office/drawing/2014/main" id="{EBE6CC91-CFA8-4681-AA7E-5065CB33A622}"/>
                  </a:ext>
                </a:extLst>
              </p:cNvPr>
              <p:cNvGraphicFramePr>
                <a:graphicFrameLocks noGrp="1"/>
              </p:cNvGraphicFramePr>
              <p:nvPr>
                <p:ph idx="1"/>
                <p:extLst>
                  <p:ext uri="{D42A27DB-BD31-4B8C-83A1-F6EECF244321}">
                    <p14:modId xmlns:p14="http://schemas.microsoft.com/office/powerpoint/2010/main" val="3505345198"/>
                  </p:ext>
                </p:extLst>
              </p:nvPr>
            </p:nvGraphicFramePr>
            <p:xfrm>
              <a:off x="205409" y="1421737"/>
              <a:ext cx="11731218" cy="4695660"/>
            </p:xfrm>
            <a:graphic>
              <a:graphicData uri="http://schemas.openxmlformats.org/drawingml/2006/table">
                <a:tbl>
                  <a:tblPr firstRow="1" bandRow="1">
                    <a:tableStyleId>{5940675A-B579-460E-94D1-54222C63F5DA}</a:tableStyleId>
                  </a:tblPr>
                  <a:tblGrid>
                    <a:gridCol w="9193964">
                      <a:extLst>
                        <a:ext uri="{9D8B030D-6E8A-4147-A177-3AD203B41FA5}">
                          <a16:colId xmlns:a16="http://schemas.microsoft.com/office/drawing/2014/main" val="4288522529"/>
                        </a:ext>
                      </a:extLst>
                    </a:gridCol>
                    <a:gridCol w="2537254">
                      <a:extLst>
                        <a:ext uri="{9D8B030D-6E8A-4147-A177-3AD203B41FA5}">
                          <a16:colId xmlns:a16="http://schemas.microsoft.com/office/drawing/2014/main" val="939841074"/>
                        </a:ext>
                      </a:extLst>
                    </a:gridCol>
                  </a:tblGrid>
                  <a:tr h="557118">
                    <a:tc>
                      <a:txBody>
                        <a:bodyPr/>
                        <a:lstStyle/>
                        <a:p>
                          <a:pPr/>
                          <a14:m>
                            <m:oMathPara xmlns:m="http://schemas.openxmlformats.org/officeDocument/2006/math">
                              <m:oMathParaPr>
                                <m:jc m:val="centerGroup"/>
                              </m:oMathParaPr>
                              <m:oMath xmlns:m="http://schemas.openxmlformats.org/officeDocument/2006/math">
                                <m:r>
                                  <a:rPr lang="es-CO" sz="2200" b="0" i="1" smtClean="0">
                                    <a:latin typeface="Cambria Math" panose="02040503050406030204" pitchFamily="18" charset="0"/>
                                  </a:rPr>
                                  <m:t>9</m:t>
                                </m:r>
                                <m:sSup>
                                  <m:sSupPr>
                                    <m:ctrlPr>
                                      <a:rPr lang="es-CO" sz="2200" b="0" i="1" smtClean="0">
                                        <a:latin typeface="Cambria Math" panose="02040503050406030204" pitchFamily="18" charset="0"/>
                                      </a:rPr>
                                    </m:ctrlPr>
                                  </m:sSupPr>
                                  <m:e>
                                    <m:r>
                                      <a:rPr lang="es-CO" sz="2200" b="0" i="1" smtClean="0">
                                        <a:latin typeface="Cambria Math" panose="02040503050406030204" pitchFamily="18" charset="0"/>
                                      </a:rPr>
                                      <m:t>𝑥</m:t>
                                    </m:r>
                                  </m:e>
                                  <m:sup>
                                    <m:r>
                                      <a:rPr lang="es-CO" sz="2200" b="0" i="1" smtClean="0">
                                        <a:latin typeface="Cambria Math" panose="02040503050406030204" pitchFamily="18" charset="0"/>
                                      </a:rPr>
                                      <m:t>2</m:t>
                                    </m:r>
                                  </m:sup>
                                </m:sSup>
                                <m:r>
                                  <a:rPr lang="es-CO" sz="2200" b="0" i="1" smtClean="0">
                                    <a:latin typeface="Cambria Math" panose="02040503050406030204" pitchFamily="18" charset="0"/>
                                  </a:rPr>
                                  <m:t>+36</m:t>
                                </m:r>
                                <m:r>
                                  <a:rPr lang="es-CO" sz="2200" b="0" i="1" smtClean="0">
                                    <a:latin typeface="Cambria Math" panose="02040503050406030204" pitchFamily="18" charset="0"/>
                                  </a:rPr>
                                  <m:t>𝑥</m:t>
                                </m:r>
                                <m:r>
                                  <a:rPr lang="es-CO" sz="2200" b="0" i="1" smtClean="0">
                                    <a:latin typeface="Cambria Math" panose="02040503050406030204" pitchFamily="18" charset="0"/>
                                  </a:rPr>
                                  <m:t>−5</m:t>
                                </m:r>
                                <m:d>
                                  <m:dPr>
                                    <m:ctrlPr>
                                      <a:rPr lang="es-CO" sz="2200" b="0" i="1" smtClean="0">
                                        <a:latin typeface="Cambria Math" panose="02040503050406030204" pitchFamily="18" charset="0"/>
                                      </a:rPr>
                                    </m:ctrlPr>
                                  </m:dPr>
                                  <m:e>
                                    <m:sSup>
                                      <m:sSupPr>
                                        <m:ctrlPr>
                                          <a:rPr lang="es-CO" sz="2200" b="0" i="1" smtClean="0">
                                            <a:latin typeface="Cambria Math" panose="02040503050406030204" pitchFamily="18" charset="0"/>
                                          </a:rPr>
                                        </m:ctrlPr>
                                      </m:sSupPr>
                                      <m:e>
                                        <m:r>
                                          <a:rPr lang="es-CO" sz="2200" b="0" i="1" smtClean="0">
                                            <a:latin typeface="Cambria Math" panose="02040503050406030204" pitchFamily="18" charset="0"/>
                                          </a:rPr>
                                          <m:t>𝑥</m:t>
                                        </m:r>
                                      </m:e>
                                      <m:sup>
                                        <m:r>
                                          <a:rPr lang="es-CO" sz="2200" b="0" i="1" smtClean="0">
                                            <a:latin typeface="Cambria Math" panose="02040503050406030204" pitchFamily="18" charset="0"/>
                                          </a:rPr>
                                          <m:t>2</m:t>
                                        </m:r>
                                      </m:sup>
                                    </m:sSup>
                                    <m:r>
                                      <a:rPr lang="es-CO" sz="2200" b="0" i="0" smtClean="0">
                                        <a:latin typeface="Cambria Math" panose="02040503050406030204" pitchFamily="18" charset="0"/>
                                      </a:rPr>
                                      <m:t>+</m:t>
                                    </m:r>
                                    <m:r>
                                      <a:rPr lang="es-CO" sz="2200" b="0" i="0" dirty="0" smtClean="0">
                                        <a:latin typeface="Cambria Math" panose="02040503050406030204" pitchFamily="18" charset="0"/>
                                      </a:rPr>
                                      <m:t>2</m:t>
                                    </m:r>
                                  </m:e>
                                </m:d>
                                <m:r>
                                  <a:rPr lang="es-CO" sz="2200" b="0" i="1" dirty="0" smtClean="0">
                                    <a:latin typeface="Cambria Math" panose="02040503050406030204" pitchFamily="18" charset="0"/>
                                    <a:ea typeface="Cambria Math" panose="02040503050406030204" pitchFamily="18" charset="0"/>
                                  </a:rPr>
                                  <m:t>≥</m:t>
                                </m:r>
                                <m:r>
                                  <a:rPr lang="es-CO" sz="2200" b="0" i="0" dirty="0" smtClean="0">
                                    <a:latin typeface="Cambria Math" panose="02040503050406030204" pitchFamily="18" charset="0"/>
                                  </a:rPr>
                                  <m:t>4</m:t>
                                </m:r>
                                <m:d>
                                  <m:dPr>
                                    <m:ctrlPr>
                                      <a:rPr lang="es-CO" sz="2200" b="0" i="1" dirty="0" smtClean="0">
                                        <a:latin typeface="Cambria Math" panose="02040503050406030204" pitchFamily="18" charset="0"/>
                                      </a:rPr>
                                    </m:ctrlPr>
                                  </m:dPr>
                                  <m:e>
                                    <m:sSup>
                                      <m:sSupPr>
                                        <m:ctrlPr>
                                          <a:rPr lang="es-CO" sz="2200" b="0" i="1" smtClean="0">
                                            <a:latin typeface="Cambria Math" panose="02040503050406030204" pitchFamily="18" charset="0"/>
                                          </a:rPr>
                                        </m:ctrlPr>
                                      </m:sSupPr>
                                      <m:e>
                                        <m:r>
                                          <a:rPr lang="es-CO" sz="2200" b="0" i="1" smtClean="0">
                                            <a:latin typeface="Cambria Math" panose="02040503050406030204" pitchFamily="18" charset="0"/>
                                          </a:rPr>
                                          <m:t>𝑥</m:t>
                                        </m:r>
                                      </m:e>
                                      <m:sup>
                                        <m:r>
                                          <a:rPr lang="es-CO" sz="2200" b="0" i="1" smtClean="0">
                                            <a:latin typeface="Cambria Math" panose="02040503050406030204" pitchFamily="18" charset="0"/>
                                          </a:rPr>
                                          <m:t>2</m:t>
                                        </m:r>
                                      </m:sup>
                                    </m:sSup>
                                    <m:r>
                                      <a:rPr lang="es-CO" sz="2200" b="0" i="0" smtClean="0">
                                        <a:latin typeface="Cambria Math" panose="02040503050406030204" pitchFamily="18" charset="0"/>
                                      </a:rPr>
                                      <m:t>−</m:t>
                                    </m:r>
                                    <m:r>
                                      <a:rPr lang="es-CO" sz="2200" b="0" i="1" dirty="0" smtClean="0">
                                        <a:latin typeface="Cambria Math" panose="02040503050406030204" pitchFamily="18" charset="0"/>
                                      </a:rPr>
                                      <m:t>3</m:t>
                                    </m:r>
                                    <m:r>
                                      <a:rPr lang="es-CO" sz="2200" b="0" i="1" dirty="0" smtClean="0">
                                        <a:latin typeface="Cambria Math" panose="02040503050406030204" pitchFamily="18" charset="0"/>
                                      </a:rPr>
                                      <m:t>𝑥</m:t>
                                    </m:r>
                                    <m:r>
                                      <a:rPr lang="es-ES" sz="2200" i="1" dirty="0" smtClean="0">
                                        <a:latin typeface="Cambria Math" panose="02040503050406030204" pitchFamily="18" charset="0"/>
                                      </a:rPr>
                                      <m:t>+2</m:t>
                                    </m:r>
                                  </m:e>
                                </m:d>
                                <m:r>
                                  <a:rPr lang="es-CO" sz="2200" b="0" i="1" dirty="0" smtClean="0">
                                    <a:latin typeface="Cambria Math" panose="02040503050406030204" pitchFamily="18" charset="0"/>
                                  </a:rPr>
                                  <m:t>+78</m:t>
                                </m:r>
                              </m:oMath>
                            </m:oMathPara>
                          </a14:m>
                          <a:endParaRPr lang="es-ES" sz="2200" dirty="0"/>
                        </a:p>
                      </a:txBody>
                      <a:tcPr/>
                    </a:tc>
                    <a:tc>
                      <a:txBody>
                        <a:bodyPr/>
                        <a:lstStyle/>
                        <a:p>
                          <a:r>
                            <a:rPr lang="es-CO" sz="2000" dirty="0"/>
                            <a:t>Inecuación inicial</a:t>
                          </a:r>
                          <a:endParaRPr lang="es-ES" sz="2000" dirty="0"/>
                        </a:p>
                      </a:txBody>
                      <a:tcPr/>
                    </a:tc>
                    <a:extLst>
                      <a:ext uri="{0D108BD9-81ED-4DB2-BD59-A6C34878D82A}">
                        <a16:rowId xmlns:a16="http://schemas.microsoft.com/office/drawing/2014/main" val="500955976"/>
                      </a:ext>
                    </a:extLst>
                  </a:tr>
                  <a:tr h="475274">
                    <a:tc>
                      <a:txBody>
                        <a:bodyPr/>
                        <a:lstStyle/>
                        <a:p>
                          <a:pPr algn="ctr"/>
                          <a14:m>
                            <m:oMathPara xmlns:m="http://schemas.openxmlformats.org/officeDocument/2006/math">
                              <m:oMathParaPr>
                                <m:jc m:val="centerGroup"/>
                              </m:oMathParaPr>
                              <m:oMath xmlns:m="http://schemas.openxmlformats.org/officeDocument/2006/math">
                                <m:r>
                                  <a:rPr lang="es-CO" sz="2200" b="0" i="1" smtClean="0">
                                    <a:latin typeface="Cambria Math" panose="02040503050406030204" pitchFamily="18" charset="0"/>
                                  </a:rPr>
                                  <m:t>9</m:t>
                                </m:r>
                                <m:sSup>
                                  <m:sSupPr>
                                    <m:ctrlPr>
                                      <a:rPr lang="es-CO" sz="2200" b="0" i="1" smtClean="0">
                                        <a:latin typeface="Cambria Math" panose="02040503050406030204" pitchFamily="18" charset="0"/>
                                      </a:rPr>
                                    </m:ctrlPr>
                                  </m:sSupPr>
                                  <m:e>
                                    <m:r>
                                      <a:rPr lang="es-CO" sz="2200" b="0" i="1" smtClean="0">
                                        <a:latin typeface="Cambria Math" panose="02040503050406030204" pitchFamily="18" charset="0"/>
                                      </a:rPr>
                                      <m:t>𝑥</m:t>
                                    </m:r>
                                  </m:e>
                                  <m:sup>
                                    <m:r>
                                      <a:rPr lang="es-CO" sz="2200" b="0" i="1" smtClean="0">
                                        <a:latin typeface="Cambria Math" panose="02040503050406030204" pitchFamily="18" charset="0"/>
                                      </a:rPr>
                                      <m:t>2</m:t>
                                    </m:r>
                                  </m:sup>
                                </m:sSup>
                                <m:r>
                                  <a:rPr lang="es-CO" sz="2200" b="0" i="1" smtClean="0">
                                    <a:latin typeface="Cambria Math" panose="02040503050406030204" pitchFamily="18" charset="0"/>
                                  </a:rPr>
                                  <m:t>+36</m:t>
                                </m:r>
                                <m:r>
                                  <a:rPr lang="es-CO" sz="2200" b="0" i="1" smtClean="0">
                                    <a:latin typeface="Cambria Math" panose="02040503050406030204" pitchFamily="18" charset="0"/>
                                  </a:rPr>
                                  <m:t>𝑥</m:t>
                                </m:r>
                                <m:r>
                                  <a:rPr lang="es-CO" sz="2200" b="0" i="1" smtClean="0">
                                    <a:latin typeface="Cambria Math" panose="02040503050406030204" pitchFamily="18" charset="0"/>
                                  </a:rPr>
                                  <m:t>−5</m:t>
                                </m:r>
                                <m:sSup>
                                  <m:sSupPr>
                                    <m:ctrlPr>
                                      <a:rPr lang="es-CO" sz="2200" b="0" i="1" smtClean="0">
                                        <a:latin typeface="Cambria Math" panose="02040503050406030204" pitchFamily="18" charset="0"/>
                                      </a:rPr>
                                    </m:ctrlPr>
                                  </m:sSupPr>
                                  <m:e>
                                    <m:r>
                                      <a:rPr lang="es-CO" sz="2200" b="0" i="1" smtClean="0">
                                        <a:latin typeface="Cambria Math" panose="02040503050406030204" pitchFamily="18" charset="0"/>
                                      </a:rPr>
                                      <m:t>𝑥</m:t>
                                    </m:r>
                                  </m:e>
                                  <m:sup>
                                    <m:r>
                                      <a:rPr lang="es-CO" sz="2200" b="0" i="1" smtClean="0">
                                        <a:latin typeface="Cambria Math" panose="02040503050406030204" pitchFamily="18" charset="0"/>
                                      </a:rPr>
                                      <m:t>2</m:t>
                                    </m:r>
                                  </m:sup>
                                </m:sSup>
                                <m:r>
                                  <a:rPr lang="es-CO" sz="2200" b="0" i="0" smtClean="0">
                                    <a:latin typeface="Cambria Math" panose="02040503050406030204" pitchFamily="18" charset="0"/>
                                  </a:rPr>
                                  <m:t>−</m:t>
                                </m:r>
                                <m:r>
                                  <a:rPr lang="es-CO" sz="2200" b="0" i="0" dirty="0" smtClean="0">
                                    <a:latin typeface="Cambria Math" panose="02040503050406030204" pitchFamily="18" charset="0"/>
                                  </a:rPr>
                                  <m:t>10</m:t>
                                </m:r>
                                <m:r>
                                  <a:rPr lang="es-CO" sz="2200" b="0" i="1" dirty="0" smtClean="0">
                                    <a:latin typeface="Cambria Math" panose="02040503050406030204" pitchFamily="18" charset="0"/>
                                    <a:ea typeface="Cambria Math" panose="02040503050406030204" pitchFamily="18" charset="0"/>
                                  </a:rPr>
                                  <m:t>≥</m:t>
                                </m:r>
                                <m:r>
                                  <a:rPr lang="es-CO" sz="2200" b="0" i="1" dirty="0" smtClean="0">
                                    <a:latin typeface="Cambria Math" panose="02040503050406030204" pitchFamily="18" charset="0"/>
                                  </a:rPr>
                                  <m:t>4</m:t>
                                </m:r>
                                <m:sSup>
                                  <m:sSupPr>
                                    <m:ctrlPr>
                                      <a:rPr lang="es-CO" sz="2200" b="0" i="1" smtClean="0">
                                        <a:latin typeface="Cambria Math" panose="02040503050406030204" pitchFamily="18" charset="0"/>
                                      </a:rPr>
                                    </m:ctrlPr>
                                  </m:sSupPr>
                                  <m:e>
                                    <m:r>
                                      <a:rPr lang="es-CO" sz="2200" b="0" i="1" smtClean="0">
                                        <a:latin typeface="Cambria Math" panose="02040503050406030204" pitchFamily="18" charset="0"/>
                                      </a:rPr>
                                      <m:t>𝑥</m:t>
                                    </m:r>
                                  </m:e>
                                  <m:sup>
                                    <m:r>
                                      <a:rPr lang="es-CO" sz="2200" b="0" i="1" smtClean="0">
                                        <a:latin typeface="Cambria Math" panose="02040503050406030204" pitchFamily="18" charset="0"/>
                                      </a:rPr>
                                      <m:t>2</m:t>
                                    </m:r>
                                  </m:sup>
                                </m:sSup>
                                <m:r>
                                  <a:rPr lang="es-CO" sz="2200" b="0" i="1" smtClean="0">
                                    <a:latin typeface="Cambria Math" panose="02040503050406030204" pitchFamily="18" charset="0"/>
                                  </a:rPr>
                                  <m:t>−12</m:t>
                                </m:r>
                                <m:r>
                                  <a:rPr lang="es-CO" sz="2200" b="0" i="1" smtClean="0">
                                    <a:latin typeface="Cambria Math" panose="02040503050406030204" pitchFamily="18" charset="0"/>
                                  </a:rPr>
                                  <m:t>𝑥</m:t>
                                </m:r>
                                <m:r>
                                  <a:rPr lang="es-CO" sz="2200" b="0" i="1" smtClean="0">
                                    <a:latin typeface="Cambria Math" panose="02040503050406030204" pitchFamily="18" charset="0"/>
                                  </a:rPr>
                                  <m:t>+8+78</m:t>
                                </m:r>
                              </m:oMath>
                            </m:oMathPara>
                          </a14:m>
                          <a:endParaRPr lang="es-ES" sz="2200" dirty="0"/>
                        </a:p>
                      </a:txBody>
                      <a:tcPr/>
                    </a:tc>
                    <a:tc>
                      <a:txBody>
                        <a:bodyPr/>
                        <a:lstStyle/>
                        <a:p>
                          <a:r>
                            <a:rPr lang="es-CO" sz="2000" dirty="0"/>
                            <a:t>Eliminación de paréntesis </a:t>
                          </a:r>
                          <a:endParaRPr lang="es-ES" sz="2000" dirty="0"/>
                        </a:p>
                      </a:txBody>
                      <a:tcPr/>
                    </a:tc>
                    <a:extLst>
                      <a:ext uri="{0D108BD9-81ED-4DB2-BD59-A6C34878D82A}">
                        <a16:rowId xmlns:a16="http://schemas.microsoft.com/office/drawing/2014/main" val="1443126123"/>
                      </a:ext>
                    </a:extLst>
                  </a:tr>
                  <a:tr h="475274">
                    <a:tc>
                      <a:txBody>
                        <a:bodyPr/>
                        <a:lstStyle/>
                        <a:p>
                          <a:pPr/>
                          <a14:m>
                            <m:oMathPara xmlns:m="http://schemas.openxmlformats.org/officeDocument/2006/math">
                              <m:oMathParaPr>
                                <m:jc m:val="centerGroup"/>
                              </m:oMathParaPr>
                              <m:oMath xmlns:m="http://schemas.openxmlformats.org/officeDocument/2006/math">
                                <m:r>
                                  <a:rPr lang="es-CO" sz="2000" b="0" i="1" smtClean="0">
                                    <a:latin typeface="Cambria Math" panose="02040503050406030204" pitchFamily="18" charset="0"/>
                                  </a:rPr>
                                  <m:t>9</m:t>
                                </m:r>
                                <m:sSup>
                                  <m:sSupPr>
                                    <m:ctrlPr>
                                      <a:rPr lang="es-CO" sz="2000" b="0" i="1" smtClean="0">
                                        <a:latin typeface="Cambria Math" panose="02040503050406030204" pitchFamily="18" charset="0"/>
                                      </a:rPr>
                                    </m:ctrlPr>
                                  </m:sSupPr>
                                  <m:e>
                                    <m:r>
                                      <a:rPr lang="es-CO" sz="2000" b="0" i="1" smtClean="0">
                                        <a:latin typeface="Cambria Math" panose="02040503050406030204" pitchFamily="18" charset="0"/>
                                      </a:rPr>
                                      <m:t>𝑥</m:t>
                                    </m:r>
                                  </m:e>
                                  <m:sup>
                                    <m:r>
                                      <a:rPr lang="es-CO" sz="2000" b="0" i="1" smtClean="0">
                                        <a:latin typeface="Cambria Math" panose="02040503050406030204" pitchFamily="18" charset="0"/>
                                      </a:rPr>
                                      <m:t>2</m:t>
                                    </m:r>
                                  </m:sup>
                                </m:sSup>
                                <m:r>
                                  <a:rPr lang="es-CO" sz="2000" b="0" i="1" smtClean="0">
                                    <a:latin typeface="Cambria Math" panose="02040503050406030204" pitchFamily="18" charset="0"/>
                                  </a:rPr>
                                  <m:t>+36</m:t>
                                </m:r>
                                <m:r>
                                  <a:rPr lang="es-CO" sz="2000" b="0" i="1" smtClean="0">
                                    <a:latin typeface="Cambria Math" panose="02040503050406030204" pitchFamily="18" charset="0"/>
                                  </a:rPr>
                                  <m:t>𝑥</m:t>
                                </m:r>
                                <m:r>
                                  <a:rPr lang="es-CO" sz="2000" b="0" i="1" smtClean="0">
                                    <a:latin typeface="Cambria Math" panose="02040503050406030204" pitchFamily="18" charset="0"/>
                                  </a:rPr>
                                  <m:t>−5</m:t>
                                </m:r>
                                <m:sSup>
                                  <m:sSupPr>
                                    <m:ctrlPr>
                                      <a:rPr lang="es-CO" sz="2000" b="0" i="1" smtClean="0">
                                        <a:solidFill>
                                          <a:schemeClr val="tx1"/>
                                        </a:solidFill>
                                        <a:latin typeface="Cambria Math" panose="02040503050406030204" pitchFamily="18" charset="0"/>
                                      </a:rPr>
                                    </m:ctrlPr>
                                  </m:sSupPr>
                                  <m:e>
                                    <m:r>
                                      <a:rPr lang="es-CO" sz="2000" b="0" i="1" smtClean="0">
                                        <a:solidFill>
                                          <a:schemeClr val="tx1"/>
                                        </a:solidFill>
                                        <a:latin typeface="Cambria Math" panose="02040503050406030204" pitchFamily="18" charset="0"/>
                                      </a:rPr>
                                      <m:t>𝑥</m:t>
                                    </m:r>
                                  </m:e>
                                  <m:sup>
                                    <m:r>
                                      <a:rPr lang="es-CO" sz="2000" b="0" i="1" smtClean="0">
                                        <a:solidFill>
                                          <a:schemeClr val="tx1"/>
                                        </a:solidFill>
                                        <a:latin typeface="Cambria Math" panose="02040503050406030204" pitchFamily="18" charset="0"/>
                                      </a:rPr>
                                      <m:t>2</m:t>
                                    </m:r>
                                  </m:sup>
                                </m:sSup>
                                <m:r>
                                  <a:rPr lang="es-CO" sz="2000" b="0" i="0" smtClean="0">
                                    <a:solidFill>
                                      <a:schemeClr val="tx1"/>
                                    </a:solidFill>
                                    <a:latin typeface="Cambria Math" panose="02040503050406030204" pitchFamily="18" charset="0"/>
                                  </a:rPr>
                                  <m:t>−</m:t>
                                </m:r>
                                <m:r>
                                  <a:rPr lang="es-CO" sz="2000" b="0" i="0" dirty="0" smtClean="0">
                                    <a:solidFill>
                                      <a:schemeClr val="tx1"/>
                                    </a:solidFill>
                                    <a:latin typeface="Cambria Math" panose="02040503050406030204" pitchFamily="18" charset="0"/>
                                  </a:rPr>
                                  <m:t>10</m:t>
                                </m:r>
                                <m:r>
                                  <a:rPr lang="es-CO" sz="2000" b="0" i="0" dirty="0" smtClean="0">
                                    <a:solidFill>
                                      <a:srgbClr val="FF0000"/>
                                    </a:solidFill>
                                    <a:latin typeface="Cambria Math" panose="02040503050406030204" pitchFamily="18" charset="0"/>
                                  </a:rPr>
                                  <m:t>−</m:t>
                                </m:r>
                                <m:r>
                                  <a:rPr lang="es-CO" sz="2000" b="0" i="1" dirty="0" smtClean="0">
                                    <a:solidFill>
                                      <a:srgbClr val="FF0000"/>
                                    </a:solidFill>
                                    <a:latin typeface="Cambria Math" panose="02040503050406030204" pitchFamily="18" charset="0"/>
                                  </a:rPr>
                                  <m:t>4</m:t>
                                </m:r>
                                <m:sSup>
                                  <m:sSupPr>
                                    <m:ctrlPr>
                                      <a:rPr lang="es-CO" sz="2000" b="0" i="1" smtClean="0">
                                        <a:solidFill>
                                          <a:srgbClr val="FF0000"/>
                                        </a:solidFill>
                                        <a:latin typeface="Cambria Math" panose="02040503050406030204" pitchFamily="18" charset="0"/>
                                      </a:rPr>
                                    </m:ctrlPr>
                                  </m:sSupPr>
                                  <m:e>
                                    <m:r>
                                      <a:rPr lang="es-CO" sz="2000" b="0" i="1" smtClean="0">
                                        <a:solidFill>
                                          <a:srgbClr val="FF0000"/>
                                        </a:solidFill>
                                        <a:latin typeface="Cambria Math" panose="02040503050406030204" pitchFamily="18" charset="0"/>
                                      </a:rPr>
                                      <m:t>𝑥</m:t>
                                    </m:r>
                                  </m:e>
                                  <m:sup>
                                    <m:r>
                                      <a:rPr lang="es-CO" sz="2000" b="0" i="1" smtClean="0">
                                        <a:solidFill>
                                          <a:srgbClr val="FF0000"/>
                                        </a:solidFill>
                                        <a:latin typeface="Cambria Math" panose="02040503050406030204" pitchFamily="18" charset="0"/>
                                      </a:rPr>
                                      <m:t>2</m:t>
                                    </m:r>
                                  </m:sup>
                                </m:sSup>
                                <m:r>
                                  <a:rPr lang="es-CO" sz="2000" b="0" i="1" smtClean="0">
                                    <a:solidFill>
                                      <a:srgbClr val="00B0F0"/>
                                    </a:solidFill>
                                    <a:latin typeface="Cambria Math" panose="02040503050406030204" pitchFamily="18" charset="0"/>
                                  </a:rPr>
                                  <m:t>+12</m:t>
                                </m:r>
                                <m:r>
                                  <a:rPr lang="es-CO" sz="2000" b="0" i="1" smtClean="0">
                                    <a:solidFill>
                                      <a:srgbClr val="00B0F0"/>
                                    </a:solidFill>
                                    <a:latin typeface="Cambria Math" panose="02040503050406030204" pitchFamily="18" charset="0"/>
                                  </a:rPr>
                                  <m:t>𝑥</m:t>
                                </m:r>
                                <m:r>
                                  <a:rPr lang="es-CO" sz="2000" b="0" i="1" smtClean="0">
                                    <a:solidFill>
                                      <a:schemeClr val="accent6"/>
                                    </a:solidFill>
                                    <a:latin typeface="Cambria Math" panose="02040503050406030204" pitchFamily="18" charset="0"/>
                                  </a:rPr>
                                  <m:t>+10</m:t>
                                </m:r>
                                <m:r>
                                  <a:rPr lang="es-CO" sz="2000" b="0" i="1" dirty="0" smtClean="0">
                                    <a:latin typeface="Cambria Math" panose="02040503050406030204" pitchFamily="18" charset="0"/>
                                    <a:ea typeface="Cambria Math" panose="02040503050406030204" pitchFamily="18" charset="0"/>
                                  </a:rPr>
                                  <m:t>≥</m:t>
                                </m:r>
                                <m:r>
                                  <a:rPr lang="es-CO" sz="2000" b="0" i="1" dirty="0" smtClean="0">
                                    <a:solidFill>
                                      <a:schemeClr val="tx1"/>
                                    </a:solidFill>
                                    <a:latin typeface="Cambria Math" panose="02040503050406030204" pitchFamily="18" charset="0"/>
                                  </a:rPr>
                                  <m:t>4</m:t>
                                </m:r>
                                <m:sSup>
                                  <m:sSupPr>
                                    <m:ctrlPr>
                                      <a:rPr lang="es-CO" sz="2000" b="0" i="1" smtClean="0">
                                        <a:solidFill>
                                          <a:schemeClr val="tx1"/>
                                        </a:solidFill>
                                        <a:latin typeface="Cambria Math" panose="02040503050406030204" pitchFamily="18" charset="0"/>
                                      </a:rPr>
                                    </m:ctrlPr>
                                  </m:sSupPr>
                                  <m:e>
                                    <m:r>
                                      <a:rPr lang="es-CO" sz="2000" b="0" i="1" smtClean="0">
                                        <a:solidFill>
                                          <a:schemeClr val="tx1"/>
                                        </a:solidFill>
                                        <a:latin typeface="Cambria Math" panose="02040503050406030204" pitchFamily="18" charset="0"/>
                                      </a:rPr>
                                      <m:t>𝑥</m:t>
                                    </m:r>
                                  </m:e>
                                  <m:sup>
                                    <m:r>
                                      <a:rPr lang="es-CO" sz="2000" b="0" i="1" smtClean="0">
                                        <a:solidFill>
                                          <a:schemeClr val="tx1"/>
                                        </a:solidFill>
                                        <a:latin typeface="Cambria Math" panose="02040503050406030204" pitchFamily="18" charset="0"/>
                                      </a:rPr>
                                      <m:t>2</m:t>
                                    </m:r>
                                  </m:sup>
                                </m:sSup>
                                <m:r>
                                  <a:rPr lang="es-CO" sz="2000" b="0" i="1" smtClean="0">
                                    <a:solidFill>
                                      <a:schemeClr val="tx1"/>
                                    </a:solidFill>
                                    <a:latin typeface="Cambria Math" panose="02040503050406030204" pitchFamily="18" charset="0"/>
                                  </a:rPr>
                                  <m:t>−12</m:t>
                                </m:r>
                                <m:r>
                                  <a:rPr lang="es-CO" sz="2000" b="0" i="1" smtClean="0">
                                    <a:solidFill>
                                      <a:schemeClr val="tx1"/>
                                    </a:solidFill>
                                    <a:latin typeface="Cambria Math" panose="02040503050406030204" pitchFamily="18" charset="0"/>
                                  </a:rPr>
                                  <m:t>𝑥</m:t>
                                </m:r>
                                <m:r>
                                  <a:rPr lang="es-CO" sz="2000" b="0" i="1" smtClean="0">
                                    <a:latin typeface="Cambria Math" panose="02040503050406030204" pitchFamily="18" charset="0"/>
                                  </a:rPr>
                                  <m:t>+8+78</m:t>
                                </m:r>
                                <m:r>
                                  <a:rPr lang="es-CO" sz="2000" b="0" i="0" dirty="0" smtClean="0">
                                    <a:solidFill>
                                      <a:srgbClr val="FF0000"/>
                                    </a:solidFill>
                                    <a:latin typeface="Cambria Math" panose="02040503050406030204" pitchFamily="18" charset="0"/>
                                  </a:rPr>
                                  <m:t>−</m:t>
                                </m:r>
                                <m:r>
                                  <a:rPr lang="es-CO" sz="2000" b="0" i="1" dirty="0" smtClean="0">
                                    <a:solidFill>
                                      <a:srgbClr val="FF0000"/>
                                    </a:solidFill>
                                    <a:latin typeface="Cambria Math" panose="02040503050406030204" pitchFamily="18" charset="0"/>
                                  </a:rPr>
                                  <m:t>4</m:t>
                                </m:r>
                                <m:sSup>
                                  <m:sSupPr>
                                    <m:ctrlPr>
                                      <a:rPr lang="es-CO" sz="2000" b="0" i="1" smtClean="0">
                                        <a:solidFill>
                                          <a:srgbClr val="FF0000"/>
                                        </a:solidFill>
                                        <a:latin typeface="Cambria Math" panose="02040503050406030204" pitchFamily="18" charset="0"/>
                                      </a:rPr>
                                    </m:ctrlPr>
                                  </m:sSupPr>
                                  <m:e>
                                    <m:r>
                                      <a:rPr lang="es-CO" sz="2000" b="0" i="1" smtClean="0">
                                        <a:solidFill>
                                          <a:srgbClr val="FF0000"/>
                                        </a:solidFill>
                                        <a:latin typeface="Cambria Math" panose="02040503050406030204" pitchFamily="18" charset="0"/>
                                      </a:rPr>
                                      <m:t>𝑥</m:t>
                                    </m:r>
                                  </m:e>
                                  <m:sup>
                                    <m:r>
                                      <a:rPr lang="es-CO" sz="2000" b="0" i="1" smtClean="0">
                                        <a:solidFill>
                                          <a:srgbClr val="FF0000"/>
                                        </a:solidFill>
                                        <a:latin typeface="Cambria Math" panose="02040503050406030204" pitchFamily="18" charset="0"/>
                                      </a:rPr>
                                      <m:t>2</m:t>
                                    </m:r>
                                  </m:sup>
                                </m:sSup>
                                <m:r>
                                  <a:rPr lang="es-ES" sz="2000" i="1" dirty="0" smtClean="0">
                                    <a:solidFill>
                                      <a:srgbClr val="00B0F0"/>
                                    </a:solidFill>
                                    <a:latin typeface="Cambria Math" panose="02040503050406030204" pitchFamily="18" charset="0"/>
                                  </a:rPr>
                                  <m:t>+12</m:t>
                                </m:r>
                                <m:r>
                                  <a:rPr lang="es-ES" sz="2000" i="1" dirty="0" smtClean="0">
                                    <a:solidFill>
                                      <a:srgbClr val="00B0F0"/>
                                    </a:solidFill>
                                    <a:latin typeface="Cambria Math" panose="02040503050406030204" pitchFamily="18" charset="0"/>
                                  </a:rPr>
                                  <m:t>𝑥</m:t>
                                </m:r>
                                <m:r>
                                  <a:rPr lang="es-CO" sz="2000" b="0" i="1" dirty="0" smtClean="0">
                                    <a:solidFill>
                                      <a:schemeClr val="accent6"/>
                                    </a:solidFill>
                                    <a:latin typeface="Cambria Math" panose="02040503050406030204" pitchFamily="18" charset="0"/>
                                  </a:rPr>
                                  <m:t>+10</m:t>
                                </m:r>
                              </m:oMath>
                            </m:oMathPara>
                          </a14:m>
                          <a:endParaRPr lang="es-ES" sz="2000" dirty="0">
                            <a:solidFill>
                              <a:schemeClr val="accent6"/>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2000" dirty="0"/>
                            <a:t>Sumando  y restando términos a ambos lados</a:t>
                          </a:r>
                        </a:p>
                      </a:txBody>
                      <a:tcPr/>
                    </a:tc>
                    <a:extLst>
                      <a:ext uri="{0D108BD9-81ED-4DB2-BD59-A6C34878D82A}">
                        <a16:rowId xmlns:a16="http://schemas.microsoft.com/office/drawing/2014/main" val="2600680675"/>
                      </a:ext>
                    </a:extLst>
                  </a:tr>
                  <a:tr h="475274">
                    <a:tc>
                      <a:txBody>
                        <a:bodyPr/>
                        <a:lstStyle/>
                        <a:p>
                          <a:pPr/>
                          <a14:m>
                            <m:oMathPara xmlns:m="http://schemas.openxmlformats.org/officeDocument/2006/math">
                              <m:oMathParaPr>
                                <m:jc m:val="centerGroup"/>
                              </m:oMathParaPr>
                              <m:oMath xmlns:m="http://schemas.openxmlformats.org/officeDocument/2006/math">
                                <m:r>
                                  <a:rPr lang="es-CO" sz="2200" b="0" i="1" smtClean="0">
                                    <a:latin typeface="Cambria Math" panose="02040503050406030204" pitchFamily="18" charset="0"/>
                                  </a:rPr>
                                  <m:t>9</m:t>
                                </m:r>
                                <m:sSup>
                                  <m:sSupPr>
                                    <m:ctrlPr>
                                      <a:rPr lang="es-CO" sz="2200" b="0" i="1" smtClean="0">
                                        <a:latin typeface="Cambria Math" panose="02040503050406030204" pitchFamily="18" charset="0"/>
                                      </a:rPr>
                                    </m:ctrlPr>
                                  </m:sSupPr>
                                  <m:e>
                                    <m:r>
                                      <a:rPr lang="es-CO" sz="2200" b="0" i="1" smtClean="0">
                                        <a:latin typeface="Cambria Math" panose="02040503050406030204" pitchFamily="18" charset="0"/>
                                      </a:rPr>
                                      <m:t>𝑥</m:t>
                                    </m:r>
                                  </m:e>
                                  <m:sup>
                                    <m:r>
                                      <a:rPr lang="es-CO" sz="2200" b="0" i="1" smtClean="0">
                                        <a:latin typeface="Cambria Math" panose="02040503050406030204" pitchFamily="18" charset="0"/>
                                      </a:rPr>
                                      <m:t>2</m:t>
                                    </m:r>
                                  </m:sup>
                                </m:sSup>
                                <m:r>
                                  <a:rPr lang="es-CO" sz="2200" b="0" i="1" smtClean="0">
                                    <a:latin typeface="Cambria Math" panose="02040503050406030204" pitchFamily="18" charset="0"/>
                                  </a:rPr>
                                  <m:t>−5</m:t>
                                </m:r>
                                <m:sSup>
                                  <m:sSupPr>
                                    <m:ctrlPr>
                                      <a:rPr lang="es-CO" sz="2200" b="0" i="1" smtClean="0">
                                        <a:latin typeface="Cambria Math" panose="02040503050406030204" pitchFamily="18" charset="0"/>
                                      </a:rPr>
                                    </m:ctrlPr>
                                  </m:sSupPr>
                                  <m:e>
                                    <m:r>
                                      <a:rPr lang="es-CO" sz="2200" b="0" i="1" smtClean="0">
                                        <a:latin typeface="Cambria Math" panose="02040503050406030204" pitchFamily="18" charset="0"/>
                                      </a:rPr>
                                      <m:t>𝑥</m:t>
                                    </m:r>
                                  </m:e>
                                  <m:sup>
                                    <m:r>
                                      <a:rPr lang="es-CO" sz="2200" b="0" i="1" smtClean="0">
                                        <a:latin typeface="Cambria Math" panose="02040503050406030204" pitchFamily="18" charset="0"/>
                                      </a:rPr>
                                      <m:t>2</m:t>
                                    </m:r>
                                  </m:sup>
                                </m:sSup>
                                <m:r>
                                  <a:rPr lang="es-CO" sz="2200" b="0" i="0" smtClean="0">
                                    <a:latin typeface="Cambria Math" panose="02040503050406030204" pitchFamily="18" charset="0"/>
                                  </a:rPr>
                                  <m:t>−</m:t>
                                </m:r>
                                <m:r>
                                  <a:rPr lang="es-CO" sz="2200" b="0" i="1" dirty="0" smtClean="0">
                                    <a:latin typeface="Cambria Math" panose="02040503050406030204" pitchFamily="18" charset="0"/>
                                  </a:rPr>
                                  <m:t>4</m:t>
                                </m:r>
                                <m:sSup>
                                  <m:sSupPr>
                                    <m:ctrlPr>
                                      <a:rPr lang="es-CO" sz="2200" b="0" i="1" smtClean="0">
                                        <a:latin typeface="Cambria Math" panose="02040503050406030204" pitchFamily="18" charset="0"/>
                                      </a:rPr>
                                    </m:ctrlPr>
                                  </m:sSupPr>
                                  <m:e>
                                    <m:r>
                                      <a:rPr lang="es-CO" sz="2200" b="0" i="1" smtClean="0">
                                        <a:latin typeface="Cambria Math" panose="02040503050406030204" pitchFamily="18" charset="0"/>
                                      </a:rPr>
                                      <m:t>𝑥</m:t>
                                    </m:r>
                                  </m:e>
                                  <m:sup>
                                    <m:r>
                                      <a:rPr lang="es-CO" sz="2200" b="0" i="1" smtClean="0">
                                        <a:latin typeface="Cambria Math" panose="02040503050406030204" pitchFamily="18" charset="0"/>
                                      </a:rPr>
                                      <m:t>2</m:t>
                                    </m:r>
                                  </m:sup>
                                </m:sSup>
                                <m:r>
                                  <a:rPr lang="es-CO" sz="2200" b="0" i="1" smtClean="0">
                                    <a:latin typeface="Cambria Math" panose="02040503050406030204" pitchFamily="18" charset="0"/>
                                  </a:rPr>
                                  <m:t>+36</m:t>
                                </m:r>
                                <m:r>
                                  <a:rPr lang="es-CO" sz="2200" b="0" i="1" smtClean="0">
                                    <a:latin typeface="Cambria Math" panose="02040503050406030204" pitchFamily="18" charset="0"/>
                                  </a:rPr>
                                  <m:t>𝑥</m:t>
                                </m:r>
                                <m:r>
                                  <a:rPr lang="es-CO" sz="2200" b="0" i="1" smtClean="0">
                                    <a:latin typeface="Cambria Math" panose="02040503050406030204" pitchFamily="18" charset="0"/>
                                  </a:rPr>
                                  <m:t>+12</m:t>
                                </m:r>
                                <m:r>
                                  <a:rPr lang="es-CO" sz="2200" b="0" i="1" smtClean="0">
                                    <a:latin typeface="Cambria Math" panose="02040503050406030204" pitchFamily="18" charset="0"/>
                                  </a:rPr>
                                  <m:t>𝑥</m:t>
                                </m:r>
                                <m:r>
                                  <a:rPr lang="es-CO" sz="2400" b="0" i="1" dirty="0" smtClean="0">
                                    <a:latin typeface="Cambria Math" panose="02040503050406030204" pitchFamily="18" charset="0"/>
                                    <a:ea typeface="Cambria Math" panose="02040503050406030204" pitchFamily="18" charset="0"/>
                                  </a:rPr>
                                  <m:t>≥</m:t>
                                </m:r>
                                <m:r>
                                  <a:rPr lang="es-CO" sz="2200" b="0" i="1" smtClean="0">
                                    <a:latin typeface="Cambria Math" panose="02040503050406030204" pitchFamily="18" charset="0"/>
                                  </a:rPr>
                                  <m:t>8+78+10</m:t>
                                </m:r>
                              </m:oMath>
                            </m:oMathPara>
                          </a14:m>
                          <a:endParaRPr lang="es-ES" sz="2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2000" dirty="0"/>
                            <a:t>Términos semejantes</a:t>
                          </a:r>
                        </a:p>
                      </a:txBody>
                      <a:tcPr/>
                    </a:tc>
                    <a:extLst>
                      <a:ext uri="{0D108BD9-81ED-4DB2-BD59-A6C34878D82A}">
                        <a16:rowId xmlns:a16="http://schemas.microsoft.com/office/drawing/2014/main" val="10003"/>
                      </a:ext>
                    </a:extLst>
                  </a:tr>
                  <a:tr h="475274">
                    <a:tc>
                      <a:txBody>
                        <a:bodyPr/>
                        <a:lstStyle/>
                        <a:p>
                          <a:pPr algn="ctr"/>
                          <a14:m>
                            <m:oMath xmlns:m="http://schemas.openxmlformats.org/officeDocument/2006/math">
                              <m:r>
                                <a:rPr lang="es-CO" sz="2200" b="0" i="1" smtClean="0">
                                  <a:latin typeface="Cambria Math" panose="02040503050406030204" pitchFamily="18" charset="0"/>
                                </a:rPr>
                                <m:t>48</m:t>
                              </m:r>
                              <m:r>
                                <a:rPr lang="es-CO" sz="2200" b="0" i="1" smtClean="0">
                                  <a:latin typeface="Cambria Math" panose="02040503050406030204" pitchFamily="18" charset="0"/>
                                </a:rPr>
                                <m:t>𝑥</m:t>
                              </m:r>
                              <m:r>
                                <a:rPr lang="es-CO" sz="2400" b="0" i="1" dirty="0" smtClean="0">
                                  <a:latin typeface="Cambria Math" panose="02040503050406030204" pitchFamily="18" charset="0"/>
                                  <a:ea typeface="Cambria Math" panose="02040503050406030204" pitchFamily="18" charset="0"/>
                                </a:rPr>
                                <m:t>≥</m:t>
                              </m:r>
                              <m:r>
                                <a:rPr lang="es-CO" sz="2200" b="0" i="1" smtClean="0">
                                  <a:latin typeface="Cambria Math" panose="02040503050406030204" pitchFamily="18" charset="0"/>
                                </a:rPr>
                                <m:t>9</m:t>
                              </m:r>
                            </m:oMath>
                          </a14:m>
                          <a:r>
                            <a:rPr lang="es-ES" sz="2200" dirty="0"/>
                            <a:t>6</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2000" dirty="0"/>
                            <a:t>Términos semejantes</a:t>
                          </a:r>
                          <a:endParaRPr lang="es-ES" sz="2000" dirty="0"/>
                        </a:p>
                      </a:txBody>
                      <a:tcPr/>
                    </a:tc>
                    <a:extLst>
                      <a:ext uri="{0D108BD9-81ED-4DB2-BD59-A6C34878D82A}">
                        <a16:rowId xmlns:a16="http://schemas.microsoft.com/office/drawing/2014/main" val="3103913501"/>
                      </a:ext>
                    </a:extLst>
                  </a:tr>
                  <a:tr h="803370">
                    <a:tc>
                      <a:txBody>
                        <a:bodyPr/>
                        <a:lstStyle/>
                        <a:p>
                          <a:pPr/>
                          <a14:m>
                            <m:oMathPara xmlns:m="http://schemas.openxmlformats.org/officeDocument/2006/math">
                              <m:oMathParaPr>
                                <m:jc m:val="centerGroup"/>
                              </m:oMathParaPr>
                              <m:oMath xmlns:m="http://schemas.openxmlformats.org/officeDocument/2006/math">
                                <m:f>
                                  <m:fPr>
                                    <m:ctrlPr>
                                      <a:rPr lang="es-ES" sz="2200" i="1" smtClean="0">
                                        <a:latin typeface="Cambria Math" panose="02040503050406030204" pitchFamily="18" charset="0"/>
                                      </a:rPr>
                                    </m:ctrlPr>
                                  </m:fPr>
                                  <m:num>
                                    <m:r>
                                      <a:rPr lang="es-CO" sz="2200" b="0" i="1" smtClean="0">
                                        <a:latin typeface="Cambria Math" panose="02040503050406030204" pitchFamily="18" charset="0"/>
                                      </a:rPr>
                                      <m:t>48</m:t>
                                    </m:r>
                                  </m:num>
                                  <m:den>
                                    <m:r>
                                      <a:rPr lang="es-CO" sz="2200" b="0" i="1" smtClean="0">
                                        <a:latin typeface="Cambria Math" panose="02040503050406030204" pitchFamily="18" charset="0"/>
                                      </a:rPr>
                                      <m:t>48</m:t>
                                    </m:r>
                                  </m:den>
                                </m:f>
                                <m:r>
                                  <a:rPr lang="es-CO" sz="2200" b="0" i="1" smtClean="0">
                                    <a:latin typeface="Cambria Math" panose="02040503050406030204" pitchFamily="18" charset="0"/>
                                  </a:rPr>
                                  <m:t>𝑥</m:t>
                                </m:r>
                                <m:r>
                                  <a:rPr lang="es-CO" sz="2400" b="0" i="1" dirty="0" smtClean="0">
                                    <a:latin typeface="Cambria Math" panose="02040503050406030204" pitchFamily="18" charset="0"/>
                                    <a:ea typeface="Cambria Math" panose="02040503050406030204" pitchFamily="18" charset="0"/>
                                  </a:rPr>
                                  <m:t>≥</m:t>
                                </m:r>
                                <m:f>
                                  <m:fPr>
                                    <m:ctrlPr>
                                      <a:rPr lang="es-ES" sz="2200" i="1" smtClean="0">
                                        <a:latin typeface="Cambria Math" panose="02040503050406030204" pitchFamily="18" charset="0"/>
                                      </a:rPr>
                                    </m:ctrlPr>
                                  </m:fPr>
                                  <m:num>
                                    <m:r>
                                      <a:rPr lang="es-CO" sz="2200" b="0" i="1" smtClean="0">
                                        <a:latin typeface="Cambria Math" panose="02040503050406030204" pitchFamily="18" charset="0"/>
                                      </a:rPr>
                                      <m:t>96</m:t>
                                    </m:r>
                                  </m:num>
                                  <m:den>
                                    <m:r>
                                      <a:rPr lang="es-CO" sz="2200" b="0" i="1" smtClean="0">
                                        <a:latin typeface="Cambria Math" panose="02040503050406030204" pitchFamily="18" charset="0"/>
                                      </a:rPr>
                                      <m:t>48</m:t>
                                    </m:r>
                                  </m:den>
                                </m:f>
                                <m:r>
                                  <a:rPr lang="es-CO" sz="2200" b="0" i="1" smtClean="0">
                                    <a:latin typeface="Cambria Math" panose="02040503050406030204" pitchFamily="18" charset="0"/>
                                  </a:rPr>
                                  <m:t>      ;     </m:t>
                                </m:r>
                                <m:r>
                                  <a:rPr lang="es-CO" sz="2200" b="0" i="1" smtClean="0">
                                    <a:latin typeface="Cambria Math" panose="02040503050406030204" pitchFamily="18" charset="0"/>
                                  </a:rPr>
                                  <m:t>𝑥</m:t>
                                </m:r>
                                <m:r>
                                  <a:rPr lang="es-CO" sz="2400" b="0" i="1" dirty="0" smtClean="0">
                                    <a:latin typeface="Cambria Math" panose="02040503050406030204" pitchFamily="18" charset="0"/>
                                    <a:ea typeface="Cambria Math" panose="02040503050406030204" pitchFamily="18" charset="0"/>
                                  </a:rPr>
                                  <m:t>≥</m:t>
                                </m:r>
                                <m:f>
                                  <m:fPr>
                                    <m:ctrlPr>
                                      <a:rPr lang="es-ES" sz="2200" i="1" smtClean="0">
                                        <a:latin typeface="Cambria Math" panose="02040503050406030204" pitchFamily="18" charset="0"/>
                                      </a:rPr>
                                    </m:ctrlPr>
                                  </m:fPr>
                                  <m:num>
                                    <m:r>
                                      <a:rPr lang="es-CO" sz="2200" b="0" i="1" smtClean="0">
                                        <a:latin typeface="Cambria Math" panose="02040503050406030204" pitchFamily="18" charset="0"/>
                                      </a:rPr>
                                      <m:t>96</m:t>
                                    </m:r>
                                  </m:num>
                                  <m:den>
                                    <m:r>
                                      <a:rPr lang="es-CO" sz="2200" b="0" i="1" smtClean="0">
                                        <a:latin typeface="Cambria Math" panose="02040503050406030204" pitchFamily="18" charset="0"/>
                                      </a:rPr>
                                      <m:t>48</m:t>
                                    </m:r>
                                  </m:den>
                                </m:f>
                              </m:oMath>
                            </m:oMathPara>
                          </a14:m>
                          <a:endParaRPr lang="es-ES" sz="2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2000" dirty="0"/>
                            <a:t>Dividiendo entre un término a ambos lados</a:t>
                          </a:r>
                          <a:endParaRPr lang="es-ES" sz="2000" dirty="0"/>
                        </a:p>
                      </a:txBody>
                      <a:tcPr anchor="ctr"/>
                    </a:tc>
                    <a:extLst>
                      <a:ext uri="{0D108BD9-81ED-4DB2-BD59-A6C34878D82A}">
                        <a16:rowId xmlns:a16="http://schemas.microsoft.com/office/drawing/2014/main" val="3816485306"/>
                      </a:ext>
                    </a:extLst>
                  </a:tr>
                  <a:tr h="475274">
                    <a:tc>
                      <a:txBody>
                        <a:bodyPr/>
                        <a:lstStyle/>
                        <a:p>
                          <a:pPr/>
                          <a14:m>
                            <m:oMathPara xmlns:m="http://schemas.openxmlformats.org/officeDocument/2006/math">
                              <m:oMathParaPr>
                                <m:jc m:val="centerGroup"/>
                              </m:oMathParaPr>
                              <m:oMath xmlns:m="http://schemas.openxmlformats.org/officeDocument/2006/math">
                                <m:r>
                                  <a:rPr lang="es-CO" sz="2200" b="0" i="1" smtClean="0">
                                    <a:latin typeface="Cambria Math" panose="02040503050406030204" pitchFamily="18" charset="0"/>
                                  </a:rPr>
                                  <m:t>𝑥</m:t>
                                </m:r>
                                <m:r>
                                  <a:rPr lang="es-CO" sz="2400" b="0" i="1" dirty="0" smtClean="0">
                                    <a:latin typeface="Cambria Math" panose="02040503050406030204" pitchFamily="18" charset="0"/>
                                    <a:ea typeface="Cambria Math" panose="02040503050406030204" pitchFamily="18" charset="0"/>
                                  </a:rPr>
                                  <m:t>≥</m:t>
                                </m:r>
                                <m:r>
                                  <a:rPr lang="es-CO" sz="2200" b="0" i="1" smtClean="0">
                                    <a:latin typeface="Cambria Math" panose="02040503050406030204" pitchFamily="18" charset="0"/>
                                  </a:rPr>
                                  <m:t>2</m:t>
                                </m:r>
                              </m:oMath>
                            </m:oMathPara>
                          </a14:m>
                          <a:endParaRPr lang="es-ES" sz="2200" dirty="0"/>
                        </a:p>
                      </a:txBody>
                      <a:tcPr/>
                    </a:tc>
                    <a:tc>
                      <a:txBody>
                        <a:bodyPr/>
                        <a:lstStyle/>
                        <a:p>
                          <a:r>
                            <a:rPr lang="es-CO" sz="2000" dirty="0"/>
                            <a:t>Simplificando</a:t>
                          </a:r>
                          <a:endParaRPr lang="es-ES" sz="2000" dirty="0"/>
                        </a:p>
                      </a:txBody>
                      <a:tcPr anchor="ctr"/>
                    </a:tc>
                    <a:extLst>
                      <a:ext uri="{0D108BD9-81ED-4DB2-BD59-A6C34878D82A}">
                        <a16:rowId xmlns:a16="http://schemas.microsoft.com/office/drawing/2014/main" val="613243616"/>
                      </a:ext>
                    </a:extLst>
                  </a:tr>
                </a:tbl>
              </a:graphicData>
            </a:graphic>
          </p:graphicFrame>
        </mc:Choice>
        <mc:Fallback xmlns="">
          <p:graphicFrame>
            <p:nvGraphicFramePr>
              <p:cNvPr id="4" name="Marcador de contenido 3">
                <a:extLst>
                  <a:ext uri="{FF2B5EF4-FFF2-40B4-BE49-F238E27FC236}">
                    <a16:creationId xmlns:a16="http://schemas.microsoft.com/office/drawing/2014/main" id="{EBE6CC91-CFA8-4681-AA7E-5065CB33A622}"/>
                  </a:ext>
                </a:extLst>
              </p:cNvPr>
              <p:cNvGraphicFramePr>
                <a:graphicFrameLocks noGrp="1"/>
              </p:cNvGraphicFramePr>
              <p:nvPr>
                <p:ph idx="1"/>
                <p:extLst>
                  <p:ext uri="{D42A27DB-BD31-4B8C-83A1-F6EECF244321}">
                    <p14:modId xmlns:p14="http://schemas.microsoft.com/office/powerpoint/2010/main" val="3505345198"/>
                  </p:ext>
                </p:extLst>
              </p:nvPr>
            </p:nvGraphicFramePr>
            <p:xfrm>
              <a:off x="205409" y="1421737"/>
              <a:ext cx="11731218" cy="4695660"/>
            </p:xfrm>
            <a:graphic>
              <a:graphicData uri="http://schemas.openxmlformats.org/drawingml/2006/table">
                <a:tbl>
                  <a:tblPr firstRow="1" bandRow="1">
                    <a:tableStyleId>{5940675A-B579-460E-94D1-54222C63F5DA}</a:tableStyleId>
                  </a:tblPr>
                  <a:tblGrid>
                    <a:gridCol w="9193964">
                      <a:extLst>
                        <a:ext uri="{9D8B030D-6E8A-4147-A177-3AD203B41FA5}">
                          <a16:colId xmlns:a16="http://schemas.microsoft.com/office/drawing/2014/main" val="4288522529"/>
                        </a:ext>
                      </a:extLst>
                    </a:gridCol>
                    <a:gridCol w="2537254">
                      <a:extLst>
                        <a:ext uri="{9D8B030D-6E8A-4147-A177-3AD203B41FA5}">
                          <a16:colId xmlns:a16="http://schemas.microsoft.com/office/drawing/2014/main" val="939841074"/>
                        </a:ext>
                      </a:extLst>
                    </a:gridCol>
                  </a:tblGrid>
                  <a:tr h="557118">
                    <a:tc>
                      <a:txBody>
                        <a:bodyPr/>
                        <a:lstStyle/>
                        <a:p>
                          <a:endParaRPr lang="es-ES"/>
                        </a:p>
                      </a:txBody>
                      <a:tcPr>
                        <a:blipFill>
                          <a:blip r:embed="rId2"/>
                          <a:stretch>
                            <a:fillRect l="-66" t="-5495" r="-27767" b="-759341"/>
                          </a:stretch>
                        </a:blipFill>
                      </a:tcPr>
                    </a:tc>
                    <a:tc>
                      <a:txBody>
                        <a:bodyPr/>
                        <a:lstStyle/>
                        <a:p>
                          <a:r>
                            <a:rPr lang="es-CO" sz="2000" dirty="0"/>
                            <a:t>Inecuación inicial</a:t>
                          </a:r>
                          <a:endParaRPr lang="es-ES" sz="2000" dirty="0"/>
                        </a:p>
                      </a:txBody>
                      <a:tcPr/>
                    </a:tc>
                    <a:extLst>
                      <a:ext uri="{0D108BD9-81ED-4DB2-BD59-A6C34878D82A}">
                        <a16:rowId xmlns:a16="http://schemas.microsoft.com/office/drawing/2014/main" val="500955976"/>
                      </a:ext>
                    </a:extLst>
                  </a:tr>
                  <a:tr h="701040">
                    <a:tc>
                      <a:txBody>
                        <a:bodyPr/>
                        <a:lstStyle/>
                        <a:p>
                          <a:endParaRPr lang="es-ES"/>
                        </a:p>
                      </a:txBody>
                      <a:tcPr>
                        <a:blipFill>
                          <a:blip r:embed="rId2"/>
                          <a:stretch>
                            <a:fillRect l="-66" t="-82759" r="-27767" b="-495690"/>
                          </a:stretch>
                        </a:blipFill>
                      </a:tcPr>
                    </a:tc>
                    <a:tc>
                      <a:txBody>
                        <a:bodyPr/>
                        <a:lstStyle/>
                        <a:p>
                          <a:r>
                            <a:rPr lang="es-CO" sz="2000" dirty="0"/>
                            <a:t>Eliminación de paréntesis </a:t>
                          </a:r>
                          <a:endParaRPr lang="es-ES" sz="2000" dirty="0"/>
                        </a:p>
                      </a:txBody>
                      <a:tcPr/>
                    </a:tc>
                    <a:extLst>
                      <a:ext uri="{0D108BD9-81ED-4DB2-BD59-A6C34878D82A}">
                        <a16:rowId xmlns:a16="http://schemas.microsoft.com/office/drawing/2014/main" val="1443126123"/>
                      </a:ext>
                    </a:extLst>
                  </a:tr>
                  <a:tr h="1005840">
                    <a:tc>
                      <a:txBody>
                        <a:bodyPr/>
                        <a:lstStyle/>
                        <a:p>
                          <a:endParaRPr lang="es-ES"/>
                        </a:p>
                      </a:txBody>
                      <a:tcPr>
                        <a:blipFill>
                          <a:blip r:embed="rId2"/>
                          <a:stretch>
                            <a:fillRect l="-66" t="-128485" r="-27767" b="-248485"/>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2000" dirty="0"/>
                            <a:t>Sumando  y restando términos a ambos lados</a:t>
                          </a:r>
                        </a:p>
                      </a:txBody>
                      <a:tcPr/>
                    </a:tc>
                    <a:extLst>
                      <a:ext uri="{0D108BD9-81ED-4DB2-BD59-A6C34878D82A}">
                        <a16:rowId xmlns:a16="http://schemas.microsoft.com/office/drawing/2014/main" val="2600680675"/>
                      </a:ext>
                    </a:extLst>
                  </a:tr>
                  <a:tr h="475274">
                    <a:tc>
                      <a:txBody>
                        <a:bodyPr/>
                        <a:lstStyle/>
                        <a:p>
                          <a:endParaRPr lang="es-ES"/>
                        </a:p>
                      </a:txBody>
                      <a:tcPr>
                        <a:blipFill>
                          <a:blip r:embed="rId2"/>
                          <a:stretch>
                            <a:fillRect l="-66" t="-483333" r="-27767" b="-425641"/>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2000" dirty="0"/>
                            <a:t>Términos semejantes</a:t>
                          </a:r>
                        </a:p>
                      </a:txBody>
                      <a:tcPr/>
                    </a:tc>
                    <a:extLst>
                      <a:ext uri="{0D108BD9-81ED-4DB2-BD59-A6C34878D82A}">
                        <a16:rowId xmlns:a16="http://schemas.microsoft.com/office/drawing/2014/main" val="10003"/>
                      </a:ext>
                    </a:extLst>
                  </a:tr>
                  <a:tr h="475274">
                    <a:tc>
                      <a:txBody>
                        <a:bodyPr/>
                        <a:lstStyle/>
                        <a:p>
                          <a:endParaRPr lang="es-ES"/>
                        </a:p>
                      </a:txBody>
                      <a:tcPr>
                        <a:blipFill>
                          <a:blip r:embed="rId2"/>
                          <a:stretch>
                            <a:fillRect l="-66" t="-583333" r="-27767" b="-325641"/>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2000" dirty="0"/>
                            <a:t>Términos semejantes</a:t>
                          </a:r>
                          <a:endParaRPr lang="es-ES" sz="2000" dirty="0"/>
                        </a:p>
                      </a:txBody>
                      <a:tcPr/>
                    </a:tc>
                    <a:extLst>
                      <a:ext uri="{0D108BD9-81ED-4DB2-BD59-A6C34878D82A}">
                        <a16:rowId xmlns:a16="http://schemas.microsoft.com/office/drawing/2014/main" val="3103913501"/>
                      </a:ext>
                    </a:extLst>
                  </a:tr>
                  <a:tr h="1005840">
                    <a:tc>
                      <a:txBody>
                        <a:bodyPr/>
                        <a:lstStyle/>
                        <a:p>
                          <a:endParaRPr lang="es-ES"/>
                        </a:p>
                      </a:txBody>
                      <a:tcPr>
                        <a:blipFill>
                          <a:blip r:embed="rId2"/>
                          <a:stretch>
                            <a:fillRect l="-66" t="-323030" r="-27767" b="-53939"/>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2000" dirty="0"/>
                            <a:t>Dividiendo entre un término a ambos lados</a:t>
                          </a:r>
                          <a:endParaRPr lang="es-ES" sz="2000" dirty="0"/>
                        </a:p>
                      </a:txBody>
                      <a:tcPr anchor="ctr"/>
                    </a:tc>
                    <a:extLst>
                      <a:ext uri="{0D108BD9-81ED-4DB2-BD59-A6C34878D82A}">
                        <a16:rowId xmlns:a16="http://schemas.microsoft.com/office/drawing/2014/main" val="3816485306"/>
                      </a:ext>
                    </a:extLst>
                  </a:tr>
                  <a:tr h="475274">
                    <a:tc>
                      <a:txBody>
                        <a:bodyPr/>
                        <a:lstStyle/>
                        <a:p>
                          <a:endParaRPr lang="es-ES"/>
                        </a:p>
                      </a:txBody>
                      <a:tcPr>
                        <a:blipFill>
                          <a:blip r:embed="rId2"/>
                          <a:stretch>
                            <a:fillRect l="-66" t="-894872" r="-27767" b="-14103"/>
                          </a:stretch>
                        </a:blipFill>
                      </a:tcPr>
                    </a:tc>
                    <a:tc>
                      <a:txBody>
                        <a:bodyPr/>
                        <a:lstStyle/>
                        <a:p>
                          <a:r>
                            <a:rPr lang="es-CO" sz="2000" dirty="0"/>
                            <a:t>Simplificando</a:t>
                          </a:r>
                          <a:endParaRPr lang="es-ES" sz="2000" dirty="0"/>
                        </a:p>
                      </a:txBody>
                      <a:tcPr anchor="ctr"/>
                    </a:tc>
                    <a:extLst>
                      <a:ext uri="{0D108BD9-81ED-4DB2-BD59-A6C34878D82A}">
                        <a16:rowId xmlns:a16="http://schemas.microsoft.com/office/drawing/2014/main" val="613243616"/>
                      </a:ext>
                    </a:extLst>
                  </a:tr>
                </a:tbl>
              </a:graphicData>
            </a:graphic>
          </p:graphicFrame>
        </mc:Fallback>
      </mc:AlternateContent>
      <p:sp>
        <p:nvSpPr>
          <p:cNvPr id="9" name="CuadroTexto 8">
            <a:extLst>
              <a:ext uri="{FF2B5EF4-FFF2-40B4-BE49-F238E27FC236}">
                <a16:creationId xmlns:a16="http://schemas.microsoft.com/office/drawing/2014/main" id="{4DF36F18-AB49-440B-8F12-16C3DF8E275A}"/>
              </a:ext>
            </a:extLst>
          </p:cNvPr>
          <p:cNvSpPr txBox="1"/>
          <p:nvPr/>
        </p:nvSpPr>
        <p:spPr>
          <a:xfrm>
            <a:off x="848137" y="821530"/>
            <a:ext cx="3135795" cy="430887"/>
          </a:xfrm>
          <a:prstGeom prst="rect">
            <a:avLst/>
          </a:prstGeom>
          <a:noFill/>
        </p:spPr>
        <p:txBody>
          <a:bodyPr wrap="none" rtlCol="0">
            <a:spAutoFit/>
          </a:bodyPr>
          <a:lstStyle/>
          <a:p>
            <a:r>
              <a:rPr lang="es-CO" sz="2200" b="1" dirty="0">
                <a:solidFill>
                  <a:srgbClr val="FF0000"/>
                </a:solidFill>
              </a:rPr>
              <a:t>Solución de la inecuación</a:t>
            </a:r>
            <a:endParaRPr lang="es-ES" sz="2200" b="1" dirty="0">
              <a:solidFill>
                <a:srgbClr val="FF0000"/>
              </a:solidFill>
            </a:endParaRPr>
          </a:p>
        </p:txBody>
      </p:sp>
    </p:spTree>
    <p:extLst>
      <p:ext uri="{BB962C8B-B14F-4D97-AF65-F5344CB8AC3E}">
        <p14:creationId xmlns:p14="http://schemas.microsoft.com/office/powerpoint/2010/main" val="30984074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692B351-A858-46C3-9291-BD482F0B96C6}"/>
              </a:ext>
            </a:extLst>
          </p:cNvPr>
          <p:cNvSpPr>
            <a:spLocks noGrp="1"/>
          </p:cNvSpPr>
          <p:nvPr>
            <p:ph type="title"/>
          </p:nvPr>
        </p:nvSpPr>
        <p:spPr>
          <a:xfrm>
            <a:off x="205409" y="-192093"/>
            <a:ext cx="10515600" cy="1325563"/>
          </a:xfrm>
        </p:spPr>
        <p:txBody>
          <a:bodyPr>
            <a:normAutofit/>
          </a:bodyPr>
          <a:lstStyle/>
          <a:p>
            <a:r>
              <a:rPr lang="es-CO" sz="2800" b="1" dirty="0">
                <a:solidFill>
                  <a:srgbClr val="00B050"/>
                </a:solidFill>
              </a:rPr>
              <a:t>Actividad </a:t>
            </a:r>
            <a:endParaRPr lang="es-ES" sz="2800" b="1" dirty="0">
              <a:solidFill>
                <a:srgbClr val="00B050"/>
              </a:solidFill>
            </a:endParaRPr>
          </a:p>
        </p:txBody>
      </p:sp>
      <mc:AlternateContent xmlns:mc="http://schemas.openxmlformats.org/markup-compatibility/2006" xmlns:a14="http://schemas.microsoft.com/office/drawing/2010/main">
        <mc:Choice Requires="a14">
          <p:graphicFrame>
            <p:nvGraphicFramePr>
              <p:cNvPr id="4" name="Marcador de contenido 3">
                <a:extLst>
                  <a:ext uri="{FF2B5EF4-FFF2-40B4-BE49-F238E27FC236}">
                    <a16:creationId xmlns:a16="http://schemas.microsoft.com/office/drawing/2014/main" id="{EBE6CC91-CFA8-4681-AA7E-5065CB33A622}"/>
                  </a:ext>
                </a:extLst>
              </p:cNvPr>
              <p:cNvGraphicFramePr>
                <a:graphicFrameLocks noGrp="1"/>
              </p:cNvGraphicFramePr>
              <p:nvPr>
                <p:ph idx="1"/>
                <p:extLst>
                  <p:ext uri="{D42A27DB-BD31-4B8C-83A1-F6EECF244321}">
                    <p14:modId xmlns:p14="http://schemas.microsoft.com/office/powerpoint/2010/main" val="1744395014"/>
                  </p:ext>
                </p:extLst>
              </p:nvPr>
            </p:nvGraphicFramePr>
            <p:xfrm>
              <a:off x="508549" y="949298"/>
              <a:ext cx="10515599" cy="4331224"/>
            </p:xfrm>
            <a:graphic>
              <a:graphicData uri="http://schemas.openxmlformats.org/drawingml/2006/table">
                <a:tbl>
                  <a:tblPr firstRow="1" bandRow="1">
                    <a:tableStyleId>{5940675A-B579-460E-94D1-54222C63F5DA}</a:tableStyleId>
                  </a:tblPr>
                  <a:tblGrid>
                    <a:gridCol w="8163964">
                      <a:extLst>
                        <a:ext uri="{9D8B030D-6E8A-4147-A177-3AD203B41FA5}">
                          <a16:colId xmlns:a16="http://schemas.microsoft.com/office/drawing/2014/main" val="4288522529"/>
                        </a:ext>
                      </a:extLst>
                    </a:gridCol>
                    <a:gridCol w="2351635">
                      <a:extLst>
                        <a:ext uri="{9D8B030D-6E8A-4147-A177-3AD203B41FA5}">
                          <a16:colId xmlns:a16="http://schemas.microsoft.com/office/drawing/2014/main" val="939841074"/>
                        </a:ext>
                      </a:extLst>
                    </a:gridCol>
                  </a:tblGrid>
                  <a:tr h="909543">
                    <a:tc>
                      <a:txBody>
                        <a:bodyPr/>
                        <a:lstStyle/>
                        <a:p>
                          <a:pPr/>
                          <a14:m>
                            <m:oMathPara xmlns:m="http://schemas.openxmlformats.org/officeDocument/2006/math">
                              <m:oMathParaPr>
                                <m:jc m:val="centerGroup"/>
                              </m:oMathParaPr>
                              <m:oMath xmlns:m="http://schemas.openxmlformats.org/officeDocument/2006/math">
                                <m:r>
                                  <a:rPr lang="es-ES" sz="2200" i="1" dirty="0" smtClean="0">
                                    <a:latin typeface="Cambria Math" panose="02040503050406030204" pitchFamily="18" charset="0"/>
                                  </a:rPr>
                                  <m:t>30</m:t>
                                </m:r>
                                <m:r>
                                  <a:rPr lang="es-ES" sz="2200" i="1" dirty="0" smtClean="0">
                                    <a:latin typeface="Cambria Math" panose="02040503050406030204" pitchFamily="18" charset="0"/>
                                  </a:rPr>
                                  <m:t>𝑥</m:t>
                                </m:r>
                                <m:r>
                                  <a:rPr lang="es-ES" sz="2200" i="1" dirty="0" smtClean="0">
                                    <a:latin typeface="Cambria Math" panose="02040503050406030204" pitchFamily="18" charset="0"/>
                                  </a:rPr>
                                  <m:t> −</m:t>
                                </m:r>
                                <m:d>
                                  <m:dPr>
                                    <m:ctrlPr>
                                      <a:rPr lang="es-ES" sz="2200" i="1" dirty="0" smtClean="0">
                                        <a:latin typeface="Cambria Math" panose="02040503050406030204" pitchFamily="18" charset="0"/>
                                      </a:rPr>
                                    </m:ctrlPr>
                                  </m:dPr>
                                  <m:e>
                                    <m:r>
                                      <a:rPr lang="es-ES" sz="2200" i="1" dirty="0" smtClean="0">
                                        <a:latin typeface="Cambria Math" panose="02040503050406030204" pitchFamily="18" charset="0"/>
                                      </a:rPr>
                                      <m:t>−</m:t>
                                    </m:r>
                                    <m:r>
                                      <a:rPr lang="es-ES" sz="2200" i="1" dirty="0" smtClean="0">
                                        <a:latin typeface="Cambria Math" panose="02040503050406030204" pitchFamily="18" charset="0"/>
                                      </a:rPr>
                                      <m:t>𝑥</m:t>
                                    </m:r>
                                    <m:r>
                                      <a:rPr lang="es-ES" sz="2200" i="1" dirty="0" smtClean="0">
                                        <a:latin typeface="Cambria Math" panose="02040503050406030204" pitchFamily="18" charset="0"/>
                                      </a:rPr>
                                      <m:t>+6</m:t>
                                    </m:r>
                                  </m:e>
                                </m:d>
                                <m:r>
                                  <a:rPr lang="es-ES" sz="2200" i="1" dirty="0" smtClean="0">
                                    <a:latin typeface="Cambria Math" panose="02040503050406030204" pitchFamily="18" charset="0"/>
                                  </a:rPr>
                                  <m:t>+</m:t>
                                </m:r>
                                <m:d>
                                  <m:dPr>
                                    <m:ctrlPr>
                                      <a:rPr lang="es-ES" sz="2200" i="1" dirty="0" smtClean="0">
                                        <a:latin typeface="Cambria Math" panose="02040503050406030204" pitchFamily="18" charset="0"/>
                                      </a:rPr>
                                    </m:ctrlPr>
                                  </m:dPr>
                                  <m:e>
                                    <m:r>
                                      <a:rPr lang="es-ES" sz="2200" i="1" dirty="0" smtClean="0">
                                        <a:latin typeface="Cambria Math" panose="02040503050406030204" pitchFamily="18" charset="0"/>
                                      </a:rPr>
                                      <m:t>−5</m:t>
                                    </m:r>
                                    <m:r>
                                      <a:rPr lang="es-ES" sz="2200" i="1" dirty="0" smtClean="0">
                                        <a:latin typeface="Cambria Math" panose="02040503050406030204" pitchFamily="18" charset="0"/>
                                      </a:rPr>
                                      <m:t>𝑥</m:t>
                                    </m:r>
                                    <m:r>
                                      <a:rPr lang="es-ES" sz="2200" i="1" dirty="0" smtClean="0">
                                        <a:latin typeface="Cambria Math" panose="02040503050406030204" pitchFamily="18" charset="0"/>
                                      </a:rPr>
                                      <m:t>+4</m:t>
                                    </m:r>
                                  </m:e>
                                </m:d>
                                <m:r>
                                  <a:rPr lang="es-CO" sz="2200" b="0" i="1" dirty="0" smtClean="0">
                                    <a:latin typeface="Cambria Math" panose="02040503050406030204" pitchFamily="18" charset="0"/>
                                  </a:rPr>
                                  <m:t>&lt;</m:t>
                                </m:r>
                                <m:r>
                                  <a:rPr lang="es-ES" sz="2200" i="1" dirty="0" smtClean="0">
                                    <a:latin typeface="Cambria Math" panose="02040503050406030204" pitchFamily="18" charset="0"/>
                                  </a:rPr>
                                  <m:t>− (5</m:t>
                                </m:r>
                                <m:r>
                                  <a:rPr lang="es-ES" sz="2200" i="1" dirty="0" smtClean="0">
                                    <a:latin typeface="Cambria Math" panose="02040503050406030204" pitchFamily="18" charset="0"/>
                                  </a:rPr>
                                  <m:t>𝑥</m:t>
                                </m:r>
                                <m:r>
                                  <a:rPr lang="es-ES" sz="2200" i="1" dirty="0" smtClean="0">
                                    <a:latin typeface="Cambria Math" panose="02040503050406030204" pitchFamily="18" charset="0"/>
                                  </a:rPr>
                                  <m:t> + 6)+(−8 + 3</m:t>
                                </m:r>
                                <m:r>
                                  <a:rPr lang="es-ES" sz="2200" i="1" dirty="0" smtClean="0">
                                    <a:latin typeface="Cambria Math" panose="02040503050406030204" pitchFamily="18" charset="0"/>
                                  </a:rPr>
                                  <m:t>𝑥</m:t>
                                </m:r>
                                <m:r>
                                  <a:rPr lang="es-ES" sz="2200" i="1" dirty="0" smtClean="0">
                                    <a:latin typeface="Cambria Math" panose="02040503050406030204" pitchFamily="18" charset="0"/>
                                  </a:rPr>
                                  <m:t>)</m:t>
                                </m:r>
                              </m:oMath>
                            </m:oMathPara>
                          </a14:m>
                          <a:endParaRPr lang="es-ES" sz="2200" dirty="0"/>
                        </a:p>
                      </a:txBody>
                      <a:tcPr anchor="ctr"/>
                    </a:tc>
                    <a:tc>
                      <a:txBody>
                        <a:bodyPr/>
                        <a:lstStyle/>
                        <a:p>
                          <a:endParaRPr lang="es-ES" sz="2200" dirty="0"/>
                        </a:p>
                      </a:txBody>
                      <a:tcPr anchor="ctr"/>
                    </a:tc>
                    <a:extLst>
                      <a:ext uri="{0D108BD9-81ED-4DB2-BD59-A6C34878D82A}">
                        <a16:rowId xmlns:a16="http://schemas.microsoft.com/office/drawing/2014/main" val="500955976"/>
                      </a:ext>
                    </a:extLst>
                  </a:tr>
                  <a:tr h="871538">
                    <a:tc>
                      <a:txBody>
                        <a:bodyPr/>
                        <a:lstStyle/>
                        <a:p>
                          <a:pPr algn="ctr"/>
                          <a:endParaRPr lang="es-ES" sz="2200" dirty="0"/>
                        </a:p>
                      </a:txBody>
                      <a:tcPr anchor="ctr"/>
                    </a:tc>
                    <a:tc>
                      <a:txBody>
                        <a:bodyPr/>
                        <a:lstStyle/>
                        <a:p>
                          <a:endParaRPr lang="es-ES" sz="2200" dirty="0"/>
                        </a:p>
                      </a:txBody>
                      <a:tcPr anchor="ctr"/>
                    </a:tc>
                    <a:extLst>
                      <a:ext uri="{0D108BD9-81ED-4DB2-BD59-A6C34878D82A}">
                        <a16:rowId xmlns:a16="http://schemas.microsoft.com/office/drawing/2014/main" val="1443126123"/>
                      </a:ext>
                    </a:extLst>
                  </a:tr>
                  <a:tr h="957262">
                    <a:tc>
                      <a:txBody>
                        <a:bodyPr/>
                        <a:lstStyle/>
                        <a:p>
                          <a:pPr/>
                          <a14:m>
                            <m:oMathPara xmlns:m="http://schemas.openxmlformats.org/officeDocument/2006/math">
                              <m:oMathParaPr>
                                <m:jc m:val="centerGroup"/>
                              </m:oMathParaPr>
                              <m:oMath xmlns:m="http://schemas.openxmlformats.org/officeDocument/2006/math">
                                <m:r>
                                  <a:rPr lang="es-ES" sz="2200" i="1" dirty="0" smtClean="0">
                                    <a:latin typeface="Cambria Math" panose="02040503050406030204" pitchFamily="18" charset="0"/>
                                  </a:rPr>
                                  <m:t>3(2</m:t>
                                </m:r>
                                <m:r>
                                  <a:rPr lang="es-ES" sz="2200" i="1" dirty="0" smtClean="0">
                                    <a:latin typeface="Cambria Math" panose="02040503050406030204" pitchFamily="18" charset="0"/>
                                  </a:rPr>
                                  <m:t>𝑥</m:t>
                                </m:r>
                                <m:r>
                                  <a:rPr lang="es-ES" sz="2200" i="1" dirty="0" smtClean="0">
                                    <a:latin typeface="Cambria Math" panose="02040503050406030204" pitchFamily="18" charset="0"/>
                                  </a:rPr>
                                  <m:t> + 5)−2 (4 + 4</m:t>
                                </m:r>
                                <m:r>
                                  <a:rPr lang="es-ES" sz="2200" i="1" dirty="0" smtClean="0">
                                    <a:latin typeface="Cambria Math" panose="02040503050406030204" pitchFamily="18" charset="0"/>
                                  </a:rPr>
                                  <m:t>𝑥</m:t>
                                </m:r>
                                <m:r>
                                  <a:rPr lang="es-CO" sz="2200" b="0" i="1" dirty="0" smtClean="0">
                                    <a:latin typeface="Cambria Math" panose="02040503050406030204" pitchFamily="18" charset="0"/>
                                  </a:rPr>
                                  <m:t>)</m:t>
                                </m:r>
                                <m:r>
                                  <a:rPr lang="es-ES" sz="2400" i="1" smtClean="0">
                                    <a:latin typeface="Cambria Math" panose="02040503050406030204" pitchFamily="18" charset="0"/>
                                    <a:ea typeface="Cambria Math" panose="02040503050406030204" pitchFamily="18" charset="0"/>
                                  </a:rPr>
                                  <m:t>≤</m:t>
                                </m:r>
                                <m:r>
                                  <a:rPr lang="es-ES" sz="2200" i="1" dirty="0" smtClean="0">
                                    <a:latin typeface="Cambria Math" panose="02040503050406030204" pitchFamily="18" charset="0"/>
                                  </a:rPr>
                                  <m:t>7</m:t>
                                </m:r>
                              </m:oMath>
                            </m:oMathPara>
                          </a14:m>
                          <a:endParaRPr lang="es-ES" sz="22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2600680675"/>
                      </a:ext>
                    </a:extLst>
                  </a:tr>
                  <a:tr h="789511">
                    <a:tc>
                      <a:txBody>
                        <a:bodyPr/>
                        <a:lstStyle/>
                        <a:p>
                          <a:pPr algn="ctr"/>
                          <a14:m>
                            <m:oMathPara xmlns:m="http://schemas.openxmlformats.org/officeDocument/2006/math">
                              <m:oMathParaPr>
                                <m:jc m:val="centerGroup"/>
                              </m:oMathParaPr>
                              <m:oMath xmlns:m="http://schemas.openxmlformats.org/officeDocument/2006/math">
                                <m:r>
                                  <a:rPr lang="es-ES" sz="2200" b="0" i="1" kern="1200" dirty="0" smtClean="0">
                                    <a:solidFill>
                                      <a:schemeClr val="tx1"/>
                                    </a:solidFill>
                                    <a:effectLst/>
                                    <a:latin typeface="Cambria Math" panose="02040503050406030204" pitchFamily="18" charset="0"/>
                                    <a:ea typeface="+mn-ea"/>
                                    <a:cs typeface="+mn-cs"/>
                                  </a:rPr>
                                  <m:t>(13 + 2</m:t>
                                </m:r>
                                <m:r>
                                  <a:rPr lang="es-ES" sz="2200" b="0" i="1" kern="1200" dirty="0" smtClean="0">
                                    <a:solidFill>
                                      <a:schemeClr val="tx1"/>
                                    </a:solidFill>
                                    <a:effectLst/>
                                    <a:latin typeface="Cambria Math" panose="02040503050406030204" pitchFamily="18" charset="0"/>
                                    <a:ea typeface="+mn-ea"/>
                                    <a:cs typeface="+mn-cs"/>
                                  </a:rPr>
                                  <m:t>𝑥</m:t>
                                </m:r>
                                <m:r>
                                  <a:rPr lang="es-ES" sz="2200" b="0" i="1" kern="1200" dirty="0" smtClean="0">
                                    <a:solidFill>
                                      <a:schemeClr val="tx1"/>
                                    </a:solidFill>
                                    <a:effectLst/>
                                    <a:latin typeface="Cambria Math" panose="02040503050406030204" pitchFamily="18" charset="0"/>
                                    <a:ea typeface="+mn-ea"/>
                                    <a:cs typeface="+mn-cs"/>
                                  </a:rPr>
                                  <m:t>)/(4</m:t>
                                </m:r>
                                <m:r>
                                  <a:rPr lang="es-ES" sz="2200" b="0" i="1" kern="1200" dirty="0" smtClean="0">
                                    <a:solidFill>
                                      <a:schemeClr val="tx1"/>
                                    </a:solidFill>
                                    <a:effectLst/>
                                    <a:latin typeface="Cambria Math" panose="02040503050406030204" pitchFamily="18" charset="0"/>
                                    <a:ea typeface="+mn-ea"/>
                                    <a:cs typeface="+mn-cs"/>
                                  </a:rPr>
                                  <m:t>𝑥</m:t>
                                </m:r>
                                <m:r>
                                  <a:rPr lang="es-ES" sz="2200" b="0" i="1" kern="1200" dirty="0" smtClean="0">
                                    <a:solidFill>
                                      <a:schemeClr val="tx1"/>
                                    </a:solidFill>
                                    <a:effectLst/>
                                    <a:latin typeface="Cambria Math" panose="02040503050406030204" pitchFamily="18" charset="0"/>
                                    <a:ea typeface="+mn-ea"/>
                                    <a:cs typeface="+mn-cs"/>
                                  </a:rPr>
                                  <m:t> + 1 )</m:t>
                                </m:r>
                                <m:r>
                                  <a:rPr lang="es-CO" sz="2000" b="0" i="1" dirty="0" smtClean="0">
                                    <a:latin typeface="Cambria Math" panose="02040503050406030204" pitchFamily="18" charset="0"/>
                                    <a:ea typeface="Cambria Math" panose="02040503050406030204" pitchFamily="18" charset="0"/>
                                  </a:rPr>
                                  <m:t>≥</m:t>
                                </m:r>
                                <m:r>
                                  <a:rPr lang="es-ES" sz="2200" b="0" i="1" kern="1200" dirty="0" smtClean="0">
                                    <a:solidFill>
                                      <a:schemeClr val="tx1"/>
                                    </a:solidFill>
                                    <a:effectLst/>
                                    <a:latin typeface="Cambria Math" panose="02040503050406030204" pitchFamily="18" charset="0"/>
                                    <a:ea typeface="+mn-ea"/>
                                    <a:cs typeface="+mn-cs"/>
                                  </a:rPr>
                                  <m:t>3/4</m:t>
                                </m:r>
                              </m:oMath>
                            </m:oMathPara>
                          </a14:m>
                          <a:endParaRPr lang="es-ES" sz="22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3103913501"/>
                      </a:ext>
                    </a:extLst>
                  </a:tr>
                  <a:tr h="803370">
                    <a:tc>
                      <a:txBody>
                        <a:bodyPr/>
                        <a:lstStyle/>
                        <a:p>
                          <a:pPr/>
                          <a14:m>
                            <m:oMathPara xmlns:m="http://schemas.openxmlformats.org/officeDocument/2006/math">
                              <m:oMathParaPr>
                                <m:jc m:val="centerGroup"/>
                              </m:oMathParaPr>
                              <m:oMath xmlns:m="http://schemas.openxmlformats.org/officeDocument/2006/math">
                                <m:r>
                                  <a:rPr lang="es-ES" sz="2200" b="0" i="1" kern="1200" dirty="0" smtClean="0">
                                    <a:solidFill>
                                      <a:schemeClr val="tx1"/>
                                    </a:solidFill>
                                    <a:effectLst/>
                                    <a:latin typeface="Cambria Math" panose="02040503050406030204" pitchFamily="18" charset="0"/>
                                    <a:ea typeface="+mn-ea"/>
                                    <a:cs typeface="+mn-cs"/>
                                  </a:rPr>
                                  <m:t>1</m:t>
                                </m:r>
                                <m:r>
                                  <a:rPr lang="es-CO" sz="2200" b="0" i="1" kern="1200" dirty="0" smtClean="0">
                                    <a:solidFill>
                                      <a:schemeClr val="tx1"/>
                                    </a:solidFill>
                                    <a:effectLst/>
                                    <a:latin typeface="Cambria Math" panose="02040503050406030204" pitchFamily="18" charset="0"/>
                                    <a:ea typeface="+mn-ea"/>
                                    <a:cs typeface="+mn-cs"/>
                                  </a:rPr>
                                  <m:t>,</m:t>
                                </m:r>
                                <m:r>
                                  <a:rPr lang="es-ES" sz="2200" b="0" i="1" kern="1200" dirty="0" smtClean="0">
                                    <a:solidFill>
                                      <a:schemeClr val="tx1"/>
                                    </a:solidFill>
                                    <a:effectLst/>
                                    <a:latin typeface="Cambria Math" panose="02040503050406030204" pitchFamily="18" charset="0"/>
                                    <a:ea typeface="+mn-ea"/>
                                    <a:cs typeface="+mn-cs"/>
                                  </a:rPr>
                                  <m:t>5</m:t>
                                </m:r>
                                <m:r>
                                  <a:rPr lang="es-ES" sz="2200" b="0" i="1" kern="1200" dirty="0" smtClean="0">
                                    <a:solidFill>
                                      <a:schemeClr val="tx1"/>
                                    </a:solidFill>
                                    <a:effectLst/>
                                    <a:latin typeface="Cambria Math" panose="02040503050406030204" pitchFamily="18" charset="0"/>
                                    <a:ea typeface="+mn-ea"/>
                                    <a:cs typeface="+mn-cs"/>
                                  </a:rPr>
                                  <m:t>𝑥</m:t>
                                </m:r>
                                <m:r>
                                  <a:rPr lang="es-ES" sz="2200" b="0" i="1" kern="1200" dirty="0" smtClean="0">
                                    <a:solidFill>
                                      <a:schemeClr val="tx1"/>
                                    </a:solidFill>
                                    <a:effectLst/>
                                    <a:latin typeface="Cambria Math" panose="02040503050406030204" pitchFamily="18" charset="0"/>
                                    <a:ea typeface="+mn-ea"/>
                                    <a:cs typeface="+mn-cs"/>
                                  </a:rPr>
                                  <m:t> – 0,7 &lt; 0,4(3 – 5</m:t>
                                </m:r>
                                <m:r>
                                  <a:rPr lang="es-ES" sz="2200" b="0" i="1" kern="1200" dirty="0" smtClean="0">
                                    <a:solidFill>
                                      <a:schemeClr val="tx1"/>
                                    </a:solidFill>
                                    <a:effectLst/>
                                    <a:latin typeface="Cambria Math" panose="02040503050406030204" pitchFamily="18" charset="0"/>
                                    <a:ea typeface="+mn-ea"/>
                                    <a:cs typeface="+mn-cs"/>
                                  </a:rPr>
                                  <m:t>𝑥</m:t>
                                </m:r>
                                <m:r>
                                  <a:rPr lang="es-ES" sz="2200" b="0" i="1" kern="1200" dirty="0" smtClean="0">
                                    <a:solidFill>
                                      <a:schemeClr val="tx1"/>
                                    </a:solidFill>
                                    <a:effectLst/>
                                    <a:latin typeface="Cambria Math" panose="02040503050406030204" pitchFamily="18" charset="0"/>
                                    <a:ea typeface="+mn-ea"/>
                                    <a:cs typeface="+mn-cs"/>
                                  </a:rPr>
                                  <m:t>)</m:t>
                                </m:r>
                              </m:oMath>
                            </m:oMathPara>
                          </a14:m>
                          <a:endParaRPr lang="es-ES" sz="22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3816485306"/>
                      </a:ext>
                    </a:extLst>
                  </a:tr>
                </a:tbl>
              </a:graphicData>
            </a:graphic>
          </p:graphicFrame>
        </mc:Choice>
        <mc:Fallback xmlns="">
          <p:graphicFrame>
            <p:nvGraphicFramePr>
              <p:cNvPr id="4" name="Marcador de contenido 3">
                <a:extLst>
                  <a:ext uri="{FF2B5EF4-FFF2-40B4-BE49-F238E27FC236}">
                    <a16:creationId xmlns:a16="http://schemas.microsoft.com/office/drawing/2014/main" id="{EBE6CC91-CFA8-4681-AA7E-5065CB33A622}"/>
                  </a:ext>
                </a:extLst>
              </p:cNvPr>
              <p:cNvGraphicFramePr>
                <a:graphicFrameLocks noGrp="1"/>
              </p:cNvGraphicFramePr>
              <p:nvPr>
                <p:ph idx="1"/>
                <p:extLst>
                  <p:ext uri="{D42A27DB-BD31-4B8C-83A1-F6EECF244321}">
                    <p14:modId xmlns:p14="http://schemas.microsoft.com/office/powerpoint/2010/main" val="1744395014"/>
                  </p:ext>
                </p:extLst>
              </p:nvPr>
            </p:nvGraphicFramePr>
            <p:xfrm>
              <a:off x="508549" y="949298"/>
              <a:ext cx="10515599" cy="4331224"/>
            </p:xfrm>
            <a:graphic>
              <a:graphicData uri="http://schemas.openxmlformats.org/drawingml/2006/table">
                <a:tbl>
                  <a:tblPr firstRow="1" bandRow="1">
                    <a:tableStyleId>{5940675A-B579-460E-94D1-54222C63F5DA}</a:tableStyleId>
                  </a:tblPr>
                  <a:tblGrid>
                    <a:gridCol w="8163964">
                      <a:extLst>
                        <a:ext uri="{9D8B030D-6E8A-4147-A177-3AD203B41FA5}">
                          <a16:colId xmlns:a16="http://schemas.microsoft.com/office/drawing/2014/main" val="4288522529"/>
                        </a:ext>
                      </a:extLst>
                    </a:gridCol>
                    <a:gridCol w="2351635">
                      <a:extLst>
                        <a:ext uri="{9D8B030D-6E8A-4147-A177-3AD203B41FA5}">
                          <a16:colId xmlns:a16="http://schemas.microsoft.com/office/drawing/2014/main" val="939841074"/>
                        </a:ext>
                      </a:extLst>
                    </a:gridCol>
                  </a:tblGrid>
                  <a:tr h="909543">
                    <a:tc>
                      <a:txBody>
                        <a:bodyPr/>
                        <a:lstStyle/>
                        <a:p>
                          <a:endParaRPr lang="es-ES"/>
                        </a:p>
                      </a:txBody>
                      <a:tcPr anchor="ctr">
                        <a:blipFill>
                          <a:blip r:embed="rId2"/>
                          <a:stretch>
                            <a:fillRect l="-75" t="-667" r="-28955" b="-376000"/>
                          </a:stretch>
                        </a:blipFill>
                      </a:tcPr>
                    </a:tc>
                    <a:tc>
                      <a:txBody>
                        <a:bodyPr/>
                        <a:lstStyle/>
                        <a:p>
                          <a:endParaRPr lang="es-ES" sz="2200" dirty="0"/>
                        </a:p>
                      </a:txBody>
                      <a:tcPr anchor="ctr"/>
                    </a:tc>
                    <a:extLst>
                      <a:ext uri="{0D108BD9-81ED-4DB2-BD59-A6C34878D82A}">
                        <a16:rowId xmlns:a16="http://schemas.microsoft.com/office/drawing/2014/main" val="500955976"/>
                      </a:ext>
                    </a:extLst>
                  </a:tr>
                  <a:tr h="871538">
                    <a:tc>
                      <a:txBody>
                        <a:bodyPr/>
                        <a:lstStyle/>
                        <a:p>
                          <a:pPr algn="ctr"/>
                          <a:endParaRPr lang="es-ES" sz="2200" dirty="0"/>
                        </a:p>
                      </a:txBody>
                      <a:tcPr anchor="ctr"/>
                    </a:tc>
                    <a:tc>
                      <a:txBody>
                        <a:bodyPr/>
                        <a:lstStyle/>
                        <a:p>
                          <a:endParaRPr lang="es-ES" sz="2200" dirty="0"/>
                        </a:p>
                      </a:txBody>
                      <a:tcPr anchor="ctr"/>
                    </a:tc>
                    <a:extLst>
                      <a:ext uri="{0D108BD9-81ED-4DB2-BD59-A6C34878D82A}">
                        <a16:rowId xmlns:a16="http://schemas.microsoft.com/office/drawing/2014/main" val="1443126123"/>
                      </a:ext>
                    </a:extLst>
                  </a:tr>
                  <a:tr h="957262">
                    <a:tc>
                      <a:txBody>
                        <a:bodyPr/>
                        <a:lstStyle/>
                        <a:p>
                          <a:endParaRPr lang="es-ES"/>
                        </a:p>
                      </a:txBody>
                      <a:tcPr anchor="ctr">
                        <a:blipFill>
                          <a:blip r:embed="rId2"/>
                          <a:stretch>
                            <a:fillRect l="-75" t="-187261" r="-28955" b="-168153"/>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2600680675"/>
                      </a:ext>
                    </a:extLst>
                  </a:tr>
                  <a:tr h="789511">
                    <a:tc>
                      <a:txBody>
                        <a:bodyPr/>
                        <a:lstStyle/>
                        <a:p>
                          <a:endParaRPr lang="es-ES"/>
                        </a:p>
                      </a:txBody>
                      <a:tcPr anchor="ctr">
                        <a:blipFill>
                          <a:blip r:embed="rId2"/>
                          <a:stretch>
                            <a:fillRect l="-75" t="-346923" r="-28955" b="-103077"/>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3103913501"/>
                      </a:ext>
                    </a:extLst>
                  </a:tr>
                  <a:tr h="803370">
                    <a:tc>
                      <a:txBody>
                        <a:bodyPr/>
                        <a:lstStyle/>
                        <a:p>
                          <a:endParaRPr lang="es-ES"/>
                        </a:p>
                      </a:txBody>
                      <a:tcPr anchor="ctr">
                        <a:blipFill>
                          <a:blip r:embed="rId2"/>
                          <a:stretch>
                            <a:fillRect l="-75" t="-440152" r="-28955" b="-1515"/>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3816485306"/>
                      </a:ext>
                    </a:extLst>
                  </a:tr>
                </a:tbl>
              </a:graphicData>
            </a:graphic>
          </p:graphicFrame>
        </mc:Fallback>
      </mc:AlternateContent>
      <p:sp>
        <p:nvSpPr>
          <p:cNvPr id="9" name="CuadroTexto 8">
            <a:extLst>
              <a:ext uri="{FF2B5EF4-FFF2-40B4-BE49-F238E27FC236}">
                <a16:creationId xmlns:a16="http://schemas.microsoft.com/office/drawing/2014/main" id="{4DF36F18-AB49-440B-8F12-16C3DF8E275A}"/>
              </a:ext>
            </a:extLst>
          </p:cNvPr>
          <p:cNvSpPr txBox="1"/>
          <p:nvPr/>
        </p:nvSpPr>
        <p:spPr>
          <a:xfrm>
            <a:off x="8271273" y="317971"/>
            <a:ext cx="3135795" cy="430887"/>
          </a:xfrm>
          <a:prstGeom prst="rect">
            <a:avLst/>
          </a:prstGeom>
          <a:noFill/>
        </p:spPr>
        <p:txBody>
          <a:bodyPr wrap="none" rtlCol="0">
            <a:spAutoFit/>
          </a:bodyPr>
          <a:lstStyle/>
          <a:p>
            <a:r>
              <a:rPr lang="es-CO" sz="2200" b="1" dirty="0">
                <a:solidFill>
                  <a:srgbClr val="FF0000"/>
                </a:solidFill>
              </a:rPr>
              <a:t>Solución de la inecuación</a:t>
            </a:r>
            <a:endParaRPr lang="es-ES" sz="2200" b="1" dirty="0">
              <a:solidFill>
                <a:srgbClr val="FF0000"/>
              </a:solidFill>
            </a:endParaRPr>
          </a:p>
        </p:txBody>
      </p:sp>
      <mc:AlternateContent xmlns:mc="http://schemas.openxmlformats.org/markup-compatibility/2006" xmlns:a14="http://schemas.microsoft.com/office/drawing/2010/main">
        <mc:Choice Requires="a14">
          <p:sp>
            <p:nvSpPr>
              <p:cNvPr id="5" name="CuadroTexto 4">
                <a:extLst>
                  <a:ext uri="{FF2B5EF4-FFF2-40B4-BE49-F238E27FC236}">
                    <a16:creationId xmlns:a16="http://schemas.microsoft.com/office/drawing/2014/main" id="{462C4768-55E0-42C7-8A5F-9514FDFD150B}"/>
                  </a:ext>
                </a:extLst>
              </p:cNvPr>
              <p:cNvSpPr txBox="1"/>
              <p:nvPr/>
            </p:nvSpPr>
            <p:spPr>
              <a:xfrm>
                <a:off x="4961949" y="5911335"/>
                <a:ext cx="1004121" cy="634789"/>
              </a:xfrm>
              <a:prstGeom prst="rect">
                <a:avLst/>
              </a:prstGeom>
              <a:noFill/>
              <a:ln>
                <a:solidFill>
                  <a:srgbClr val="00B0F0"/>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CO" sz="2200" b="0" i="1" smtClean="0">
                          <a:latin typeface="Cambria Math" panose="02040503050406030204" pitchFamily="18" charset="0"/>
                        </a:rPr>
                        <m:t>𝑥</m:t>
                      </m:r>
                      <m:r>
                        <a:rPr lang="es-CO" sz="2200" b="0" i="1" smtClean="0">
                          <a:latin typeface="Cambria Math" panose="02040503050406030204" pitchFamily="18" charset="0"/>
                        </a:rPr>
                        <m:t>&lt;−</m:t>
                      </m:r>
                      <m:f>
                        <m:fPr>
                          <m:ctrlPr>
                            <a:rPr lang="es-CO" sz="2200" b="0" i="1" smtClean="0">
                              <a:latin typeface="Cambria Math" panose="02040503050406030204" pitchFamily="18" charset="0"/>
                            </a:rPr>
                          </m:ctrlPr>
                        </m:fPr>
                        <m:num>
                          <m:r>
                            <a:rPr lang="es-CO" sz="2200" b="0" i="1" smtClean="0">
                              <a:latin typeface="Cambria Math" panose="02040503050406030204" pitchFamily="18" charset="0"/>
                            </a:rPr>
                            <m:t>3</m:t>
                          </m:r>
                        </m:num>
                        <m:den>
                          <m:r>
                            <a:rPr lang="es-CO" sz="2200" b="0" i="1" smtClean="0">
                              <a:latin typeface="Cambria Math" panose="02040503050406030204" pitchFamily="18" charset="0"/>
                            </a:rPr>
                            <m:t>7</m:t>
                          </m:r>
                        </m:den>
                      </m:f>
                    </m:oMath>
                  </m:oMathPara>
                </a14:m>
                <a:endParaRPr lang="es-ES" sz="2200" dirty="0"/>
              </a:p>
            </p:txBody>
          </p:sp>
        </mc:Choice>
        <mc:Fallback xmlns="">
          <p:sp>
            <p:nvSpPr>
              <p:cNvPr id="5" name="CuadroTexto 4">
                <a:extLst>
                  <a:ext uri="{FF2B5EF4-FFF2-40B4-BE49-F238E27FC236}">
                    <a16:creationId xmlns:a16="http://schemas.microsoft.com/office/drawing/2014/main" id="{462C4768-55E0-42C7-8A5F-9514FDFD150B}"/>
                  </a:ext>
                </a:extLst>
              </p:cNvPr>
              <p:cNvSpPr txBox="1">
                <a:spLocks noRot="1" noChangeAspect="1" noMove="1" noResize="1" noEditPoints="1" noAdjustHandles="1" noChangeArrowheads="1" noChangeShapeType="1" noTextEdit="1"/>
              </p:cNvSpPr>
              <p:nvPr/>
            </p:nvSpPr>
            <p:spPr>
              <a:xfrm>
                <a:off x="4961949" y="5911335"/>
                <a:ext cx="1004121" cy="634789"/>
              </a:xfrm>
              <a:prstGeom prst="rect">
                <a:avLst/>
              </a:prstGeom>
              <a:blipFill>
                <a:blip r:embed="rId3"/>
                <a:stretch>
                  <a:fillRect/>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 name="CuadroTexto 5">
                <a:extLst>
                  <a:ext uri="{FF2B5EF4-FFF2-40B4-BE49-F238E27FC236}">
                    <a16:creationId xmlns:a16="http://schemas.microsoft.com/office/drawing/2014/main" id="{2A9538B3-1847-4A54-B0AF-D00017F8770C}"/>
                  </a:ext>
                </a:extLst>
              </p:cNvPr>
              <p:cNvSpPr txBox="1"/>
              <p:nvPr/>
            </p:nvSpPr>
            <p:spPr>
              <a:xfrm>
                <a:off x="3971300" y="2034844"/>
                <a:ext cx="2780698" cy="636072"/>
              </a:xfrm>
              <a:prstGeom prst="rect">
                <a:avLst/>
              </a:prstGeom>
              <a:noFill/>
              <a:ln>
                <a:no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s-CO" sz="2200" b="0" i="1" smtClean="0">
                              <a:latin typeface="Cambria Math" panose="02040503050406030204" pitchFamily="18" charset="0"/>
                            </a:rPr>
                          </m:ctrlPr>
                        </m:fPr>
                        <m:num>
                          <m:r>
                            <a:rPr lang="es-CO" sz="2200" b="0" i="1" smtClean="0">
                              <a:latin typeface="Cambria Math" panose="02040503050406030204" pitchFamily="18" charset="0"/>
                            </a:rPr>
                            <m:t>𝑥</m:t>
                          </m:r>
                          <m:r>
                            <a:rPr lang="es-CO" sz="2200" b="0" i="1" smtClean="0">
                              <a:latin typeface="Cambria Math" panose="02040503050406030204" pitchFamily="18" charset="0"/>
                            </a:rPr>
                            <m:t>−2</m:t>
                          </m:r>
                        </m:num>
                        <m:den>
                          <m:r>
                            <a:rPr lang="es-CO" sz="2200" b="0" i="1" smtClean="0">
                              <a:latin typeface="Cambria Math" panose="02040503050406030204" pitchFamily="18" charset="0"/>
                            </a:rPr>
                            <m:t>3</m:t>
                          </m:r>
                        </m:den>
                      </m:f>
                      <m:r>
                        <a:rPr lang="es-CO" sz="2200" b="0" i="1" smtClean="0">
                          <a:latin typeface="Cambria Math" panose="02040503050406030204" pitchFamily="18" charset="0"/>
                        </a:rPr>
                        <m:t>−</m:t>
                      </m:r>
                      <m:f>
                        <m:fPr>
                          <m:ctrlPr>
                            <a:rPr lang="es-CO" sz="2200" i="1">
                              <a:latin typeface="Cambria Math" panose="02040503050406030204" pitchFamily="18" charset="0"/>
                            </a:rPr>
                          </m:ctrlPr>
                        </m:fPr>
                        <m:num>
                          <m:r>
                            <a:rPr lang="es-CO" sz="2200" b="0" i="1" smtClean="0">
                              <a:latin typeface="Cambria Math" panose="02040503050406030204" pitchFamily="18" charset="0"/>
                            </a:rPr>
                            <m:t>𝑥</m:t>
                          </m:r>
                          <m:r>
                            <a:rPr lang="es-CO" sz="2200" b="0" i="1" smtClean="0">
                              <a:latin typeface="Cambria Math" panose="02040503050406030204" pitchFamily="18" charset="0"/>
                            </a:rPr>
                            <m:t>−3</m:t>
                          </m:r>
                        </m:num>
                        <m:den>
                          <m:r>
                            <a:rPr lang="es-CO" sz="2200" b="0" i="1" smtClean="0">
                              <a:latin typeface="Cambria Math" panose="02040503050406030204" pitchFamily="18" charset="0"/>
                            </a:rPr>
                            <m:t>4</m:t>
                          </m:r>
                        </m:den>
                      </m:f>
                      <m:r>
                        <a:rPr lang="es-CO" sz="2200" b="0" i="0" dirty="0" smtClean="0">
                          <a:latin typeface="Cambria Math" panose="02040503050406030204" pitchFamily="18" charset="0"/>
                        </a:rPr>
                        <m:t>&gt;</m:t>
                      </m:r>
                      <m:r>
                        <a:rPr lang="es-CO" sz="2200" b="0" i="0" smtClean="0">
                          <a:latin typeface="Cambria Math" panose="02040503050406030204" pitchFamily="18" charset="0"/>
                        </a:rPr>
                        <m:t> </m:t>
                      </m:r>
                      <m:f>
                        <m:fPr>
                          <m:ctrlPr>
                            <a:rPr lang="es-CO" sz="2200" i="1">
                              <a:latin typeface="Cambria Math" panose="02040503050406030204" pitchFamily="18" charset="0"/>
                            </a:rPr>
                          </m:ctrlPr>
                        </m:fPr>
                        <m:num>
                          <m:r>
                            <a:rPr lang="es-CO" sz="2200" b="0" i="1" smtClean="0">
                              <a:latin typeface="Cambria Math" panose="02040503050406030204" pitchFamily="18" charset="0"/>
                            </a:rPr>
                            <m:t>𝑥</m:t>
                          </m:r>
                          <m:r>
                            <a:rPr lang="es-CO" sz="2200" b="0" i="1" smtClean="0">
                              <a:latin typeface="Cambria Math" panose="02040503050406030204" pitchFamily="18" charset="0"/>
                            </a:rPr>
                            <m:t>−4</m:t>
                          </m:r>
                        </m:num>
                        <m:den>
                          <m:r>
                            <a:rPr lang="es-CO" sz="2200" b="0" i="1" smtClean="0">
                              <a:latin typeface="Cambria Math" panose="02040503050406030204" pitchFamily="18" charset="0"/>
                            </a:rPr>
                            <m:t>5</m:t>
                          </m:r>
                        </m:den>
                      </m:f>
                    </m:oMath>
                  </m:oMathPara>
                </a14:m>
                <a:endParaRPr lang="es-ES" sz="2200" dirty="0"/>
              </a:p>
            </p:txBody>
          </p:sp>
        </mc:Choice>
        <mc:Fallback xmlns="">
          <p:sp>
            <p:nvSpPr>
              <p:cNvPr id="6" name="CuadroTexto 5">
                <a:extLst>
                  <a:ext uri="{FF2B5EF4-FFF2-40B4-BE49-F238E27FC236}">
                    <a16:creationId xmlns:a16="http://schemas.microsoft.com/office/drawing/2014/main" id="{2A9538B3-1847-4A54-B0AF-D00017F8770C}"/>
                  </a:ext>
                </a:extLst>
              </p:cNvPr>
              <p:cNvSpPr txBox="1">
                <a:spLocks noRot="1" noChangeAspect="1" noMove="1" noResize="1" noEditPoints="1" noAdjustHandles="1" noChangeArrowheads="1" noChangeShapeType="1" noTextEdit="1"/>
              </p:cNvSpPr>
              <p:nvPr/>
            </p:nvSpPr>
            <p:spPr>
              <a:xfrm>
                <a:off x="3971300" y="2034844"/>
                <a:ext cx="2780698" cy="636072"/>
              </a:xfrm>
              <a:prstGeom prst="rect">
                <a:avLst/>
              </a:prstGeom>
              <a:blipFill>
                <a:blip r:embed="rId4"/>
                <a:stretch>
                  <a:fillRect/>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 name="CuadroTexto 6">
                <a:extLst>
                  <a:ext uri="{FF2B5EF4-FFF2-40B4-BE49-F238E27FC236}">
                    <a16:creationId xmlns:a16="http://schemas.microsoft.com/office/drawing/2014/main" id="{3CE130CF-A0CB-43A6-A1E6-F9F0B6238528}"/>
                  </a:ext>
                </a:extLst>
              </p:cNvPr>
              <p:cNvSpPr txBox="1"/>
              <p:nvPr/>
            </p:nvSpPr>
            <p:spPr>
              <a:xfrm>
                <a:off x="7317596" y="5911849"/>
                <a:ext cx="902619" cy="641651"/>
              </a:xfrm>
              <a:prstGeom prst="rect">
                <a:avLst/>
              </a:prstGeom>
              <a:noFill/>
              <a:ln>
                <a:solidFill>
                  <a:srgbClr val="00B0F0"/>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CO" sz="2200" b="0" i="1" smtClean="0">
                          <a:latin typeface="Cambria Math" panose="02040503050406030204" pitchFamily="18" charset="0"/>
                        </a:rPr>
                        <m:t>𝑥</m:t>
                      </m:r>
                      <m:r>
                        <a:rPr lang="es-CO" sz="2200" b="0" i="1" smtClean="0">
                          <a:latin typeface="Cambria Math" panose="02040503050406030204" pitchFamily="18" charset="0"/>
                        </a:rPr>
                        <m:t>&gt;</m:t>
                      </m:r>
                      <m:f>
                        <m:fPr>
                          <m:ctrlPr>
                            <a:rPr lang="es-CO" sz="2200" b="0" i="1" smtClean="0">
                              <a:latin typeface="Cambria Math" panose="02040503050406030204" pitchFamily="18" charset="0"/>
                            </a:rPr>
                          </m:ctrlPr>
                        </m:fPr>
                        <m:num>
                          <m:r>
                            <a:rPr lang="es-CO" sz="2200" b="0" i="1" smtClean="0">
                              <a:latin typeface="Cambria Math" panose="02040503050406030204" pitchFamily="18" charset="0"/>
                            </a:rPr>
                            <m:t>53</m:t>
                          </m:r>
                        </m:num>
                        <m:den>
                          <m:r>
                            <a:rPr lang="es-CO" sz="2200" b="0" i="1" smtClean="0">
                              <a:latin typeface="Cambria Math" panose="02040503050406030204" pitchFamily="18" charset="0"/>
                            </a:rPr>
                            <m:t>7</m:t>
                          </m:r>
                        </m:den>
                      </m:f>
                    </m:oMath>
                  </m:oMathPara>
                </a14:m>
                <a:endParaRPr lang="es-ES" sz="2200" dirty="0"/>
              </a:p>
            </p:txBody>
          </p:sp>
        </mc:Choice>
        <mc:Fallback xmlns="">
          <p:sp>
            <p:nvSpPr>
              <p:cNvPr id="7" name="CuadroTexto 6">
                <a:extLst>
                  <a:ext uri="{FF2B5EF4-FFF2-40B4-BE49-F238E27FC236}">
                    <a16:creationId xmlns:a16="http://schemas.microsoft.com/office/drawing/2014/main" id="{3CE130CF-A0CB-43A6-A1E6-F9F0B6238528}"/>
                  </a:ext>
                </a:extLst>
              </p:cNvPr>
              <p:cNvSpPr txBox="1">
                <a:spLocks noRot="1" noChangeAspect="1" noMove="1" noResize="1" noEditPoints="1" noAdjustHandles="1" noChangeArrowheads="1" noChangeShapeType="1" noTextEdit="1"/>
              </p:cNvSpPr>
              <p:nvPr/>
            </p:nvSpPr>
            <p:spPr>
              <a:xfrm>
                <a:off x="7317596" y="5911849"/>
                <a:ext cx="902619" cy="641651"/>
              </a:xfrm>
              <a:prstGeom prst="rect">
                <a:avLst/>
              </a:prstGeom>
              <a:blipFill>
                <a:blip r:embed="rId5"/>
                <a:stretch>
                  <a:fillRect/>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 name="CuadroTexto 7">
                <a:extLst>
                  <a:ext uri="{FF2B5EF4-FFF2-40B4-BE49-F238E27FC236}">
                    <a16:creationId xmlns:a16="http://schemas.microsoft.com/office/drawing/2014/main" id="{5045091E-D3A4-447E-85A6-EE078D3899E2}"/>
                  </a:ext>
                </a:extLst>
              </p:cNvPr>
              <p:cNvSpPr txBox="1"/>
              <p:nvPr/>
            </p:nvSpPr>
            <p:spPr>
              <a:xfrm>
                <a:off x="9452431" y="6059452"/>
                <a:ext cx="773481" cy="338554"/>
              </a:xfrm>
              <a:prstGeom prst="rect">
                <a:avLst/>
              </a:prstGeom>
              <a:noFill/>
              <a:ln>
                <a:solidFill>
                  <a:srgbClr val="00B0F0"/>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CO" sz="2200" b="0" i="1" smtClean="0">
                          <a:latin typeface="Cambria Math" panose="02040503050406030204" pitchFamily="18" charset="0"/>
                        </a:rPr>
                        <m:t>𝑥</m:t>
                      </m:r>
                      <m:r>
                        <a:rPr lang="es-ES" sz="2400" i="1">
                          <a:latin typeface="Cambria Math" panose="02040503050406030204" pitchFamily="18" charset="0"/>
                          <a:ea typeface="Cambria Math" panose="02040503050406030204" pitchFamily="18" charset="0"/>
                        </a:rPr>
                        <m:t>≤</m:t>
                      </m:r>
                      <m:r>
                        <a:rPr lang="es-CO" sz="2200" b="0" i="1" smtClean="0">
                          <a:latin typeface="Cambria Math" panose="02040503050406030204" pitchFamily="18" charset="0"/>
                        </a:rPr>
                        <m:t>0</m:t>
                      </m:r>
                    </m:oMath>
                  </m:oMathPara>
                </a14:m>
                <a:endParaRPr lang="es-ES" sz="2200" dirty="0"/>
              </a:p>
            </p:txBody>
          </p:sp>
        </mc:Choice>
        <mc:Fallback xmlns="">
          <p:sp>
            <p:nvSpPr>
              <p:cNvPr id="8" name="CuadroTexto 7">
                <a:extLst>
                  <a:ext uri="{FF2B5EF4-FFF2-40B4-BE49-F238E27FC236}">
                    <a16:creationId xmlns:a16="http://schemas.microsoft.com/office/drawing/2014/main" id="{5045091E-D3A4-447E-85A6-EE078D3899E2}"/>
                  </a:ext>
                </a:extLst>
              </p:cNvPr>
              <p:cNvSpPr txBox="1">
                <a:spLocks noRot="1" noChangeAspect="1" noMove="1" noResize="1" noEditPoints="1" noAdjustHandles="1" noChangeArrowheads="1" noChangeShapeType="1" noTextEdit="1"/>
              </p:cNvSpPr>
              <p:nvPr/>
            </p:nvSpPr>
            <p:spPr>
              <a:xfrm>
                <a:off x="9452431" y="6059452"/>
                <a:ext cx="773481" cy="338554"/>
              </a:xfrm>
              <a:prstGeom prst="rect">
                <a:avLst/>
              </a:prstGeom>
              <a:blipFill>
                <a:blip r:embed="rId6"/>
                <a:stretch>
                  <a:fillRect l="-3906" r="-7813" b="-12069"/>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1" name="CuadroTexto 10">
                <a:extLst>
                  <a:ext uri="{FF2B5EF4-FFF2-40B4-BE49-F238E27FC236}">
                    <a16:creationId xmlns:a16="http://schemas.microsoft.com/office/drawing/2014/main" id="{6E8FFC87-69BE-4499-93BA-DCA9B1F9A3F6}"/>
                  </a:ext>
                </a:extLst>
              </p:cNvPr>
              <p:cNvSpPr txBox="1"/>
              <p:nvPr/>
            </p:nvSpPr>
            <p:spPr>
              <a:xfrm>
                <a:off x="2842242" y="5918711"/>
                <a:ext cx="901016" cy="634789"/>
              </a:xfrm>
              <a:prstGeom prst="rect">
                <a:avLst/>
              </a:prstGeom>
              <a:noFill/>
              <a:ln>
                <a:solidFill>
                  <a:srgbClr val="00B0F0"/>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CO" sz="2200" b="0" i="1" smtClean="0">
                          <a:latin typeface="Cambria Math" panose="02040503050406030204" pitchFamily="18" charset="0"/>
                        </a:rPr>
                        <m:t>𝑥</m:t>
                      </m:r>
                      <m:r>
                        <a:rPr lang="es-ES" sz="2200" i="1">
                          <a:latin typeface="Cambria Math" panose="02040503050406030204" pitchFamily="18" charset="0"/>
                          <a:ea typeface="Cambria Math" panose="02040503050406030204" pitchFamily="18" charset="0"/>
                        </a:rPr>
                        <m:t>≤</m:t>
                      </m:r>
                      <m:f>
                        <m:fPr>
                          <m:ctrlPr>
                            <a:rPr lang="es-CO" sz="2200" b="0" i="1" smtClean="0">
                              <a:latin typeface="Cambria Math" panose="02040503050406030204" pitchFamily="18" charset="0"/>
                            </a:rPr>
                          </m:ctrlPr>
                        </m:fPr>
                        <m:num>
                          <m:r>
                            <a:rPr lang="es-CO" sz="2200" b="0" i="1" smtClean="0">
                              <a:latin typeface="Cambria Math" panose="02040503050406030204" pitchFamily="18" charset="0"/>
                            </a:rPr>
                            <m:t>19</m:t>
                          </m:r>
                        </m:num>
                        <m:den>
                          <m:r>
                            <a:rPr lang="es-CO" sz="2200" b="0" i="1" smtClean="0">
                              <a:latin typeface="Cambria Math" panose="02040503050406030204" pitchFamily="18" charset="0"/>
                            </a:rPr>
                            <m:t>35</m:t>
                          </m:r>
                        </m:den>
                      </m:f>
                    </m:oMath>
                  </m:oMathPara>
                </a14:m>
                <a:endParaRPr lang="es-ES" sz="2200" dirty="0"/>
              </a:p>
            </p:txBody>
          </p:sp>
        </mc:Choice>
        <mc:Fallback xmlns="">
          <p:sp>
            <p:nvSpPr>
              <p:cNvPr id="11" name="CuadroTexto 10">
                <a:extLst>
                  <a:ext uri="{FF2B5EF4-FFF2-40B4-BE49-F238E27FC236}">
                    <a16:creationId xmlns:a16="http://schemas.microsoft.com/office/drawing/2014/main" id="{6E8FFC87-69BE-4499-93BA-DCA9B1F9A3F6}"/>
                  </a:ext>
                </a:extLst>
              </p:cNvPr>
              <p:cNvSpPr txBox="1">
                <a:spLocks noRot="1" noChangeAspect="1" noMove="1" noResize="1" noEditPoints="1" noAdjustHandles="1" noChangeArrowheads="1" noChangeShapeType="1" noTextEdit="1"/>
              </p:cNvSpPr>
              <p:nvPr/>
            </p:nvSpPr>
            <p:spPr>
              <a:xfrm>
                <a:off x="2842242" y="5918711"/>
                <a:ext cx="901016" cy="634789"/>
              </a:xfrm>
              <a:prstGeom prst="rect">
                <a:avLst/>
              </a:prstGeom>
              <a:blipFill>
                <a:blip r:embed="rId7"/>
                <a:stretch>
                  <a:fillRect/>
                </a:stretch>
              </a:blipFill>
              <a:ln>
                <a:solidFill>
                  <a:srgbClr val="00B0F0"/>
                </a:solidFill>
              </a:ln>
            </p:spPr>
            <p:txBody>
              <a:bodyPr/>
              <a:lstStyle/>
              <a:p>
                <a:r>
                  <a:rPr lang="es-ES">
                    <a:noFill/>
                  </a:rPr>
                  <a:t> </a:t>
                </a:r>
              </a:p>
            </p:txBody>
          </p:sp>
        </mc:Fallback>
      </mc:AlternateContent>
      <p:sp>
        <p:nvSpPr>
          <p:cNvPr id="12" name="CuadroTexto 11">
            <a:extLst>
              <a:ext uri="{FF2B5EF4-FFF2-40B4-BE49-F238E27FC236}">
                <a16:creationId xmlns:a16="http://schemas.microsoft.com/office/drawing/2014/main" id="{3C5AA3CB-6B2B-441A-8698-FFA93FB3897D}"/>
              </a:ext>
            </a:extLst>
          </p:cNvPr>
          <p:cNvSpPr txBox="1"/>
          <p:nvPr/>
        </p:nvSpPr>
        <p:spPr>
          <a:xfrm>
            <a:off x="538148" y="5370463"/>
            <a:ext cx="6452344" cy="430887"/>
          </a:xfrm>
          <a:prstGeom prst="rect">
            <a:avLst/>
          </a:prstGeom>
          <a:noFill/>
        </p:spPr>
        <p:txBody>
          <a:bodyPr wrap="none" rtlCol="0">
            <a:spAutoFit/>
          </a:bodyPr>
          <a:lstStyle/>
          <a:p>
            <a:r>
              <a:rPr lang="es-CO" sz="2200" dirty="0">
                <a:solidFill>
                  <a:srgbClr val="7030A0"/>
                </a:solidFill>
              </a:rPr>
              <a:t>Selecciona y arrastra la respuesta correcta a cada celda</a:t>
            </a:r>
            <a:endParaRPr lang="es-ES" sz="2200" dirty="0">
              <a:solidFill>
                <a:srgbClr val="7030A0"/>
              </a:solidFill>
            </a:endParaRPr>
          </a:p>
        </p:txBody>
      </p:sp>
      <mc:AlternateContent xmlns:mc="http://schemas.openxmlformats.org/markup-compatibility/2006" xmlns:a14="http://schemas.microsoft.com/office/drawing/2010/main">
        <mc:Choice Requires="a14">
          <p:sp>
            <p:nvSpPr>
              <p:cNvPr id="13" name="CuadroTexto 12">
                <a:extLst>
                  <a:ext uri="{FF2B5EF4-FFF2-40B4-BE49-F238E27FC236}">
                    <a16:creationId xmlns:a16="http://schemas.microsoft.com/office/drawing/2014/main" id="{5DD4495F-53A6-4BD7-892B-BA529F6EACBC}"/>
                  </a:ext>
                </a:extLst>
              </p:cNvPr>
              <p:cNvSpPr txBox="1"/>
              <p:nvPr/>
            </p:nvSpPr>
            <p:spPr>
              <a:xfrm>
                <a:off x="1325118" y="5879654"/>
                <a:ext cx="747128" cy="633828"/>
              </a:xfrm>
              <a:prstGeom prst="rect">
                <a:avLst/>
              </a:prstGeom>
              <a:noFill/>
              <a:ln>
                <a:solidFill>
                  <a:srgbClr val="00B0F0"/>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CO" sz="2200" b="0" i="1" smtClean="0">
                          <a:latin typeface="Cambria Math" panose="02040503050406030204" pitchFamily="18" charset="0"/>
                        </a:rPr>
                        <m:t>𝑥</m:t>
                      </m:r>
                      <m:r>
                        <a:rPr lang="es-ES" sz="2200" i="1">
                          <a:latin typeface="Cambria Math" panose="02040503050406030204" pitchFamily="18" charset="0"/>
                          <a:ea typeface="Cambria Math" panose="02040503050406030204" pitchFamily="18" charset="0"/>
                        </a:rPr>
                        <m:t>≤</m:t>
                      </m:r>
                      <m:f>
                        <m:fPr>
                          <m:ctrlPr>
                            <a:rPr lang="es-CO" sz="2200" b="0" i="1" smtClean="0">
                              <a:latin typeface="Cambria Math" panose="02040503050406030204" pitchFamily="18" charset="0"/>
                            </a:rPr>
                          </m:ctrlPr>
                        </m:fPr>
                        <m:num>
                          <m:r>
                            <a:rPr lang="es-CO" sz="2200" b="0" i="1" smtClean="0">
                              <a:latin typeface="Cambria Math" panose="02040503050406030204" pitchFamily="18" charset="0"/>
                            </a:rPr>
                            <m:t>9</m:t>
                          </m:r>
                        </m:num>
                        <m:den>
                          <m:r>
                            <a:rPr lang="es-CO" sz="2200" b="0" i="1" smtClean="0">
                              <a:latin typeface="Cambria Math" panose="02040503050406030204" pitchFamily="18" charset="0"/>
                            </a:rPr>
                            <m:t>4</m:t>
                          </m:r>
                        </m:den>
                      </m:f>
                    </m:oMath>
                  </m:oMathPara>
                </a14:m>
                <a:endParaRPr lang="es-ES" sz="2200" dirty="0"/>
              </a:p>
            </p:txBody>
          </p:sp>
        </mc:Choice>
        <mc:Fallback xmlns="">
          <p:sp>
            <p:nvSpPr>
              <p:cNvPr id="13" name="CuadroTexto 12">
                <a:extLst>
                  <a:ext uri="{FF2B5EF4-FFF2-40B4-BE49-F238E27FC236}">
                    <a16:creationId xmlns:a16="http://schemas.microsoft.com/office/drawing/2014/main" id="{5DD4495F-53A6-4BD7-892B-BA529F6EACBC}"/>
                  </a:ext>
                </a:extLst>
              </p:cNvPr>
              <p:cNvSpPr txBox="1">
                <a:spLocks noRot="1" noChangeAspect="1" noMove="1" noResize="1" noEditPoints="1" noAdjustHandles="1" noChangeArrowheads="1" noChangeShapeType="1" noTextEdit="1"/>
              </p:cNvSpPr>
              <p:nvPr/>
            </p:nvSpPr>
            <p:spPr>
              <a:xfrm>
                <a:off x="1325118" y="5879654"/>
                <a:ext cx="747128" cy="633828"/>
              </a:xfrm>
              <a:prstGeom prst="rect">
                <a:avLst/>
              </a:prstGeom>
              <a:blipFill>
                <a:blip r:embed="rId8"/>
                <a:stretch>
                  <a:fillRect/>
                </a:stretch>
              </a:blipFill>
              <a:ln>
                <a:solidFill>
                  <a:srgbClr val="00B0F0"/>
                </a:solidFill>
              </a:ln>
            </p:spPr>
            <p:txBody>
              <a:bodyPr/>
              <a:lstStyle/>
              <a:p>
                <a:r>
                  <a:rPr lang="es-ES">
                    <a:noFill/>
                  </a:rPr>
                  <a:t> </a:t>
                </a:r>
              </a:p>
            </p:txBody>
          </p:sp>
        </mc:Fallback>
      </mc:AlternateContent>
    </p:spTree>
    <p:extLst>
      <p:ext uri="{BB962C8B-B14F-4D97-AF65-F5344CB8AC3E}">
        <p14:creationId xmlns:p14="http://schemas.microsoft.com/office/powerpoint/2010/main" val="55362063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692B351-A858-46C3-9291-BD482F0B96C6}"/>
              </a:ext>
            </a:extLst>
          </p:cNvPr>
          <p:cNvSpPr>
            <a:spLocks noGrp="1"/>
          </p:cNvSpPr>
          <p:nvPr>
            <p:ph type="title"/>
          </p:nvPr>
        </p:nvSpPr>
        <p:spPr>
          <a:xfrm>
            <a:off x="205409" y="-192093"/>
            <a:ext cx="10515600" cy="1325563"/>
          </a:xfrm>
        </p:spPr>
        <p:txBody>
          <a:bodyPr>
            <a:normAutofit/>
          </a:bodyPr>
          <a:lstStyle/>
          <a:p>
            <a:r>
              <a:rPr lang="es-CO" sz="2800" b="1" dirty="0">
                <a:solidFill>
                  <a:srgbClr val="00B050"/>
                </a:solidFill>
              </a:rPr>
              <a:t>Retroalimentación </a:t>
            </a:r>
            <a:endParaRPr lang="es-ES" sz="2800" b="1" dirty="0">
              <a:solidFill>
                <a:srgbClr val="00B050"/>
              </a:solidFill>
            </a:endParaRPr>
          </a:p>
        </p:txBody>
      </p:sp>
      <mc:AlternateContent xmlns:mc="http://schemas.openxmlformats.org/markup-compatibility/2006" xmlns:a14="http://schemas.microsoft.com/office/drawing/2010/main">
        <mc:Choice Requires="a14">
          <p:graphicFrame>
            <p:nvGraphicFramePr>
              <p:cNvPr id="4" name="Marcador de contenido 3">
                <a:extLst>
                  <a:ext uri="{FF2B5EF4-FFF2-40B4-BE49-F238E27FC236}">
                    <a16:creationId xmlns:a16="http://schemas.microsoft.com/office/drawing/2014/main" id="{EBE6CC91-CFA8-4681-AA7E-5065CB33A622}"/>
                  </a:ext>
                </a:extLst>
              </p:cNvPr>
              <p:cNvGraphicFramePr>
                <a:graphicFrameLocks noGrp="1"/>
              </p:cNvGraphicFramePr>
              <p:nvPr>
                <p:ph idx="1"/>
                <p:extLst>
                  <p:ext uri="{D42A27DB-BD31-4B8C-83A1-F6EECF244321}">
                    <p14:modId xmlns:p14="http://schemas.microsoft.com/office/powerpoint/2010/main" val="1047019690"/>
                  </p:ext>
                </p:extLst>
              </p:nvPr>
            </p:nvGraphicFramePr>
            <p:xfrm>
              <a:off x="594274" y="1544209"/>
              <a:ext cx="10515599" cy="4331224"/>
            </p:xfrm>
            <a:graphic>
              <a:graphicData uri="http://schemas.openxmlformats.org/drawingml/2006/table">
                <a:tbl>
                  <a:tblPr firstRow="1" bandRow="1">
                    <a:tableStyleId>{5940675A-B579-460E-94D1-54222C63F5DA}</a:tableStyleId>
                  </a:tblPr>
                  <a:tblGrid>
                    <a:gridCol w="8163964">
                      <a:extLst>
                        <a:ext uri="{9D8B030D-6E8A-4147-A177-3AD203B41FA5}">
                          <a16:colId xmlns:a16="http://schemas.microsoft.com/office/drawing/2014/main" val="4288522529"/>
                        </a:ext>
                      </a:extLst>
                    </a:gridCol>
                    <a:gridCol w="2351635">
                      <a:extLst>
                        <a:ext uri="{9D8B030D-6E8A-4147-A177-3AD203B41FA5}">
                          <a16:colId xmlns:a16="http://schemas.microsoft.com/office/drawing/2014/main" val="939841074"/>
                        </a:ext>
                      </a:extLst>
                    </a:gridCol>
                  </a:tblGrid>
                  <a:tr h="909543">
                    <a:tc>
                      <a:txBody>
                        <a:bodyPr/>
                        <a:lstStyle/>
                        <a:p>
                          <a:pPr/>
                          <a14:m>
                            <m:oMathPara xmlns:m="http://schemas.openxmlformats.org/officeDocument/2006/math">
                              <m:oMathParaPr>
                                <m:jc m:val="centerGroup"/>
                              </m:oMathParaPr>
                              <m:oMath xmlns:m="http://schemas.openxmlformats.org/officeDocument/2006/math">
                                <m:r>
                                  <a:rPr lang="es-ES" sz="2200" i="1" dirty="0" smtClean="0">
                                    <a:latin typeface="Cambria Math" panose="02040503050406030204" pitchFamily="18" charset="0"/>
                                  </a:rPr>
                                  <m:t>30</m:t>
                                </m:r>
                                <m:r>
                                  <a:rPr lang="es-ES" sz="2200" i="1" dirty="0" smtClean="0">
                                    <a:latin typeface="Cambria Math" panose="02040503050406030204" pitchFamily="18" charset="0"/>
                                  </a:rPr>
                                  <m:t>𝑥</m:t>
                                </m:r>
                                <m:r>
                                  <a:rPr lang="es-ES" sz="2200" i="1" dirty="0" smtClean="0">
                                    <a:latin typeface="Cambria Math" panose="02040503050406030204" pitchFamily="18" charset="0"/>
                                  </a:rPr>
                                  <m:t> −</m:t>
                                </m:r>
                                <m:d>
                                  <m:dPr>
                                    <m:ctrlPr>
                                      <a:rPr lang="es-ES" sz="2200" i="1" dirty="0" smtClean="0">
                                        <a:latin typeface="Cambria Math" panose="02040503050406030204" pitchFamily="18" charset="0"/>
                                      </a:rPr>
                                    </m:ctrlPr>
                                  </m:dPr>
                                  <m:e>
                                    <m:r>
                                      <a:rPr lang="es-ES" sz="2200" i="1" dirty="0" smtClean="0">
                                        <a:latin typeface="Cambria Math" panose="02040503050406030204" pitchFamily="18" charset="0"/>
                                      </a:rPr>
                                      <m:t>−</m:t>
                                    </m:r>
                                    <m:r>
                                      <a:rPr lang="es-ES" sz="2200" i="1" dirty="0" smtClean="0">
                                        <a:latin typeface="Cambria Math" panose="02040503050406030204" pitchFamily="18" charset="0"/>
                                      </a:rPr>
                                      <m:t>𝑥</m:t>
                                    </m:r>
                                    <m:r>
                                      <a:rPr lang="es-ES" sz="2200" i="1" dirty="0" smtClean="0">
                                        <a:latin typeface="Cambria Math" panose="02040503050406030204" pitchFamily="18" charset="0"/>
                                      </a:rPr>
                                      <m:t>+6</m:t>
                                    </m:r>
                                  </m:e>
                                </m:d>
                                <m:r>
                                  <a:rPr lang="es-ES" sz="2200" i="1" dirty="0" smtClean="0">
                                    <a:latin typeface="Cambria Math" panose="02040503050406030204" pitchFamily="18" charset="0"/>
                                  </a:rPr>
                                  <m:t>+</m:t>
                                </m:r>
                                <m:d>
                                  <m:dPr>
                                    <m:ctrlPr>
                                      <a:rPr lang="es-ES" sz="2200" i="1" dirty="0" smtClean="0">
                                        <a:latin typeface="Cambria Math" panose="02040503050406030204" pitchFamily="18" charset="0"/>
                                      </a:rPr>
                                    </m:ctrlPr>
                                  </m:dPr>
                                  <m:e>
                                    <m:r>
                                      <a:rPr lang="es-ES" sz="2200" i="1" dirty="0" smtClean="0">
                                        <a:latin typeface="Cambria Math" panose="02040503050406030204" pitchFamily="18" charset="0"/>
                                      </a:rPr>
                                      <m:t>−5</m:t>
                                    </m:r>
                                    <m:r>
                                      <a:rPr lang="es-ES" sz="2200" i="1" dirty="0" smtClean="0">
                                        <a:latin typeface="Cambria Math" panose="02040503050406030204" pitchFamily="18" charset="0"/>
                                      </a:rPr>
                                      <m:t>𝑥</m:t>
                                    </m:r>
                                    <m:r>
                                      <a:rPr lang="es-ES" sz="2200" i="1" dirty="0" smtClean="0">
                                        <a:latin typeface="Cambria Math" panose="02040503050406030204" pitchFamily="18" charset="0"/>
                                      </a:rPr>
                                      <m:t>+4</m:t>
                                    </m:r>
                                  </m:e>
                                </m:d>
                                <m:r>
                                  <a:rPr lang="es-CO" sz="2200" b="0" i="1" dirty="0" smtClean="0">
                                    <a:latin typeface="Cambria Math" panose="02040503050406030204" pitchFamily="18" charset="0"/>
                                  </a:rPr>
                                  <m:t>&gt;</m:t>
                                </m:r>
                                <m:r>
                                  <a:rPr lang="es-ES" sz="2200" i="1" dirty="0" smtClean="0">
                                    <a:latin typeface="Cambria Math" panose="02040503050406030204" pitchFamily="18" charset="0"/>
                                  </a:rPr>
                                  <m:t>− (5</m:t>
                                </m:r>
                                <m:r>
                                  <a:rPr lang="es-ES" sz="2200" i="1" dirty="0" smtClean="0">
                                    <a:latin typeface="Cambria Math" panose="02040503050406030204" pitchFamily="18" charset="0"/>
                                  </a:rPr>
                                  <m:t>𝑥</m:t>
                                </m:r>
                                <m:r>
                                  <a:rPr lang="es-ES" sz="2200" i="1" dirty="0" smtClean="0">
                                    <a:latin typeface="Cambria Math" panose="02040503050406030204" pitchFamily="18" charset="0"/>
                                  </a:rPr>
                                  <m:t> + 6)+(−8 + 3</m:t>
                                </m:r>
                                <m:r>
                                  <a:rPr lang="es-ES" sz="2200" i="1" dirty="0" smtClean="0">
                                    <a:latin typeface="Cambria Math" panose="02040503050406030204" pitchFamily="18" charset="0"/>
                                  </a:rPr>
                                  <m:t>𝑥</m:t>
                                </m:r>
                                <m:r>
                                  <a:rPr lang="es-ES" sz="2200" i="1" dirty="0" smtClean="0">
                                    <a:latin typeface="Cambria Math" panose="02040503050406030204" pitchFamily="18" charset="0"/>
                                  </a:rPr>
                                  <m:t>)</m:t>
                                </m:r>
                              </m:oMath>
                            </m:oMathPara>
                          </a14:m>
                          <a:endParaRPr lang="es-ES" sz="2200" dirty="0"/>
                        </a:p>
                      </a:txBody>
                      <a:tcPr anchor="ctr"/>
                    </a:tc>
                    <a:tc>
                      <a:txBody>
                        <a:bodyPr/>
                        <a:lstStyle/>
                        <a:p>
                          <a:endParaRPr lang="es-ES" sz="2200" dirty="0"/>
                        </a:p>
                      </a:txBody>
                      <a:tcPr anchor="ctr"/>
                    </a:tc>
                    <a:extLst>
                      <a:ext uri="{0D108BD9-81ED-4DB2-BD59-A6C34878D82A}">
                        <a16:rowId xmlns:a16="http://schemas.microsoft.com/office/drawing/2014/main" val="500955976"/>
                      </a:ext>
                    </a:extLst>
                  </a:tr>
                  <a:tr h="871538">
                    <a:tc>
                      <a:txBody>
                        <a:bodyPr/>
                        <a:lstStyle/>
                        <a:p>
                          <a:pPr algn="ctr"/>
                          <a:endParaRPr lang="es-ES" sz="2200" dirty="0"/>
                        </a:p>
                      </a:txBody>
                      <a:tcPr anchor="ctr"/>
                    </a:tc>
                    <a:tc>
                      <a:txBody>
                        <a:bodyPr/>
                        <a:lstStyle/>
                        <a:p>
                          <a:endParaRPr lang="es-ES" sz="2200" dirty="0"/>
                        </a:p>
                      </a:txBody>
                      <a:tcPr anchor="ctr"/>
                    </a:tc>
                    <a:extLst>
                      <a:ext uri="{0D108BD9-81ED-4DB2-BD59-A6C34878D82A}">
                        <a16:rowId xmlns:a16="http://schemas.microsoft.com/office/drawing/2014/main" val="1443126123"/>
                      </a:ext>
                    </a:extLst>
                  </a:tr>
                  <a:tr h="957262">
                    <a:tc>
                      <a:txBody>
                        <a:bodyPr/>
                        <a:lstStyle/>
                        <a:p>
                          <a:pPr/>
                          <a14:m>
                            <m:oMathPara xmlns:m="http://schemas.openxmlformats.org/officeDocument/2006/math">
                              <m:oMathParaPr>
                                <m:jc m:val="centerGroup"/>
                              </m:oMathParaPr>
                              <m:oMath xmlns:m="http://schemas.openxmlformats.org/officeDocument/2006/math">
                                <m:r>
                                  <a:rPr lang="es-ES" sz="2200" i="1" dirty="0" smtClean="0">
                                    <a:latin typeface="Cambria Math" panose="02040503050406030204" pitchFamily="18" charset="0"/>
                                  </a:rPr>
                                  <m:t>3</m:t>
                                </m:r>
                                <m:d>
                                  <m:dPr>
                                    <m:ctrlPr>
                                      <a:rPr lang="es-ES" sz="2200" i="1" dirty="0" smtClean="0">
                                        <a:latin typeface="Cambria Math" panose="02040503050406030204" pitchFamily="18" charset="0"/>
                                      </a:rPr>
                                    </m:ctrlPr>
                                  </m:dPr>
                                  <m:e>
                                    <m:r>
                                      <a:rPr lang="es-ES" sz="2200" i="1" dirty="0" smtClean="0">
                                        <a:latin typeface="Cambria Math" panose="02040503050406030204" pitchFamily="18" charset="0"/>
                                      </a:rPr>
                                      <m:t>2</m:t>
                                    </m:r>
                                    <m:r>
                                      <a:rPr lang="es-ES" sz="2200" i="1" dirty="0" smtClean="0">
                                        <a:latin typeface="Cambria Math" panose="02040503050406030204" pitchFamily="18" charset="0"/>
                                      </a:rPr>
                                      <m:t>𝑥</m:t>
                                    </m:r>
                                    <m:r>
                                      <a:rPr lang="es-ES" sz="2200" i="1" dirty="0" smtClean="0">
                                        <a:latin typeface="Cambria Math" panose="02040503050406030204" pitchFamily="18" charset="0"/>
                                      </a:rPr>
                                      <m:t> + 5</m:t>
                                    </m:r>
                                  </m:e>
                                </m:d>
                                <m:r>
                                  <a:rPr lang="es-ES" sz="2200" i="1" dirty="0" smtClean="0">
                                    <a:latin typeface="Cambria Math" panose="02040503050406030204" pitchFamily="18" charset="0"/>
                                  </a:rPr>
                                  <m:t>−2 </m:t>
                                </m:r>
                                <m:d>
                                  <m:dPr>
                                    <m:ctrlPr>
                                      <a:rPr lang="es-ES" sz="2200" i="1" dirty="0" smtClean="0">
                                        <a:latin typeface="Cambria Math" panose="02040503050406030204" pitchFamily="18" charset="0"/>
                                      </a:rPr>
                                    </m:ctrlPr>
                                  </m:dPr>
                                  <m:e>
                                    <m:r>
                                      <a:rPr lang="es-ES" sz="2200" i="1" dirty="0" smtClean="0">
                                        <a:latin typeface="Cambria Math" panose="02040503050406030204" pitchFamily="18" charset="0"/>
                                      </a:rPr>
                                      <m:t>4 + 4</m:t>
                                    </m:r>
                                    <m:r>
                                      <a:rPr lang="es-ES" sz="2200" i="1" dirty="0" smtClean="0">
                                        <a:latin typeface="Cambria Math" panose="02040503050406030204" pitchFamily="18" charset="0"/>
                                      </a:rPr>
                                      <m:t>𝑥</m:t>
                                    </m:r>
                                  </m:e>
                                </m:d>
                                <m:r>
                                  <a:rPr lang="es-CO" sz="2200" b="0" i="1" dirty="0" smtClean="0">
                                    <a:latin typeface="Cambria Math" panose="02040503050406030204" pitchFamily="18" charset="0"/>
                                  </a:rPr>
                                  <m:t> </m:t>
                                </m:r>
                                <m:r>
                                  <a:rPr lang="es-ES" sz="2200" i="1" dirty="0" smtClean="0">
                                    <a:latin typeface="Cambria Math" panose="02040503050406030204" pitchFamily="18" charset="0"/>
                                    <a:ea typeface="Cambria Math" panose="02040503050406030204" pitchFamily="18" charset="0"/>
                                  </a:rPr>
                                  <m:t>≤</m:t>
                                </m:r>
                                <m:r>
                                  <a:rPr lang="es-CO" sz="2200" b="0" i="1" dirty="0" smtClean="0">
                                    <a:latin typeface="Cambria Math" panose="02040503050406030204" pitchFamily="18" charset="0"/>
                                    <a:ea typeface="Cambria Math" panose="02040503050406030204" pitchFamily="18" charset="0"/>
                                  </a:rPr>
                                  <m:t>7</m:t>
                                </m:r>
                              </m:oMath>
                            </m:oMathPara>
                          </a14:m>
                          <a:endParaRPr lang="es-ES" sz="22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2600680675"/>
                      </a:ext>
                    </a:extLst>
                  </a:tr>
                  <a:tr h="789511">
                    <a:tc>
                      <a:txBody>
                        <a:bodyPr/>
                        <a:lstStyle/>
                        <a:p>
                          <a:pPr algn="ctr"/>
                          <a14:m>
                            <m:oMathPara xmlns:m="http://schemas.openxmlformats.org/officeDocument/2006/math">
                              <m:oMathParaPr>
                                <m:jc m:val="centerGroup"/>
                              </m:oMathParaPr>
                              <m:oMath xmlns:m="http://schemas.openxmlformats.org/officeDocument/2006/math">
                                <m:r>
                                  <a:rPr lang="es-ES" sz="2200" b="0" i="1" kern="1200" dirty="0" smtClean="0">
                                    <a:solidFill>
                                      <a:schemeClr val="tx1"/>
                                    </a:solidFill>
                                    <a:effectLst/>
                                    <a:latin typeface="Cambria Math" panose="02040503050406030204" pitchFamily="18" charset="0"/>
                                    <a:ea typeface="+mn-ea"/>
                                    <a:cs typeface="+mn-cs"/>
                                  </a:rPr>
                                  <m:t>(13 + 2</m:t>
                                </m:r>
                                <m:r>
                                  <a:rPr lang="es-ES" sz="2200" b="0" i="1" kern="1200" dirty="0" smtClean="0">
                                    <a:solidFill>
                                      <a:schemeClr val="tx1"/>
                                    </a:solidFill>
                                    <a:effectLst/>
                                    <a:latin typeface="Cambria Math" panose="02040503050406030204" pitchFamily="18" charset="0"/>
                                    <a:ea typeface="+mn-ea"/>
                                    <a:cs typeface="+mn-cs"/>
                                  </a:rPr>
                                  <m:t>𝑥</m:t>
                                </m:r>
                                <m:r>
                                  <a:rPr lang="es-ES" sz="2200" b="0" i="1" kern="1200" dirty="0" smtClean="0">
                                    <a:solidFill>
                                      <a:schemeClr val="tx1"/>
                                    </a:solidFill>
                                    <a:effectLst/>
                                    <a:latin typeface="Cambria Math" panose="02040503050406030204" pitchFamily="18" charset="0"/>
                                    <a:ea typeface="+mn-ea"/>
                                    <a:cs typeface="+mn-cs"/>
                                  </a:rPr>
                                  <m:t>)/(4</m:t>
                                </m:r>
                                <m:r>
                                  <a:rPr lang="es-ES" sz="2200" b="0" i="1" kern="1200" dirty="0" smtClean="0">
                                    <a:solidFill>
                                      <a:schemeClr val="tx1"/>
                                    </a:solidFill>
                                    <a:effectLst/>
                                    <a:latin typeface="Cambria Math" panose="02040503050406030204" pitchFamily="18" charset="0"/>
                                    <a:ea typeface="+mn-ea"/>
                                    <a:cs typeface="+mn-cs"/>
                                  </a:rPr>
                                  <m:t>𝑥</m:t>
                                </m:r>
                                <m:r>
                                  <a:rPr lang="es-ES" sz="2200" b="0" i="1" kern="1200" dirty="0" smtClean="0">
                                    <a:solidFill>
                                      <a:schemeClr val="tx1"/>
                                    </a:solidFill>
                                    <a:effectLst/>
                                    <a:latin typeface="Cambria Math" panose="02040503050406030204" pitchFamily="18" charset="0"/>
                                    <a:ea typeface="+mn-ea"/>
                                    <a:cs typeface="+mn-cs"/>
                                  </a:rPr>
                                  <m:t> + 1 ) ≥ 3/4</m:t>
                                </m:r>
                              </m:oMath>
                            </m:oMathPara>
                          </a14:m>
                          <a:endParaRPr lang="es-ES" sz="22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3103913501"/>
                      </a:ext>
                    </a:extLst>
                  </a:tr>
                  <a:tr h="803370">
                    <a:tc>
                      <a:txBody>
                        <a:bodyPr/>
                        <a:lstStyle/>
                        <a:p>
                          <a:pPr/>
                          <a14:m>
                            <m:oMathPara xmlns:m="http://schemas.openxmlformats.org/officeDocument/2006/math">
                              <m:oMathParaPr>
                                <m:jc m:val="centerGroup"/>
                              </m:oMathParaPr>
                              <m:oMath xmlns:m="http://schemas.openxmlformats.org/officeDocument/2006/math">
                                <m:r>
                                  <a:rPr lang="es-ES" sz="2200" b="0" i="1" kern="1200" dirty="0" smtClean="0">
                                    <a:solidFill>
                                      <a:schemeClr val="tx1"/>
                                    </a:solidFill>
                                    <a:effectLst/>
                                    <a:latin typeface="Cambria Math" panose="02040503050406030204" pitchFamily="18" charset="0"/>
                                    <a:ea typeface="+mn-ea"/>
                                    <a:cs typeface="+mn-cs"/>
                                  </a:rPr>
                                  <m:t>1</m:t>
                                </m:r>
                                <m:r>
                                  <a:rPr lang="es-CO" sz="2200" b="0" i="1" kern="1200" dirty="0" smtClean="0">
                                    <a:solidFill>
                                      <a:schemeClr val="tx1"/>
                                    </a:solidFill>
                                    <a:effectLst/>
                                    <a:latin typeface="Cambria Math" panose="02040503050406030204" pitchFamily="18" charset="0"/>
                                    <a:ea typeface="+mn-ea"/>
                                    <a:cs typeface="+mn-cs"/>
                                  </a:rPr>
                                  <m:t>,</m:t>
                                </m:r>
                                <m:r>
                                  <a:rPr lang="es-ES" sz="2200" b="0" i="1" kern="1200" dirty="0" smtClean="0">
                                    <a:solidFill>
                                      <a:schemeClr val="tx1"/>
                                    </a:solidFill>
                                    <a:effectLst/>
                                    <a:latin typeface="Cambria Math" panose="02040503050406030204" pitchFamily="18" charset="0"/>
                                    <a:ea typeface="+mn-ea"/>
                                    <a:cs typeface="+mn-cs"/>
                                  </a:rPr>
                                  <m:t>5</m:t>
                                </m:r>
                                <m:r>
                                  <a:rPr lang="es-ES" sz="2200" b="0" i="1" kern="1200" dirty="0" smtClean="0">
                                    <a:solidFill>
                                      <a:schemeClr val="tx1"/>
                                    </a:solidFill>
                                    <a:effectLst/>
                                    <a:latin typeface="Cambria Math" panose="02040503050406030204" pitchFamily="18" charset="0"/>
                                    <a:ea typeface="+mn-ea"/>
                                    <a:cs typeface="+mn-cs"/>
                                  </a:rPr>
                                  <m:t>𝑥</m:t>
                                </m:r>
                                <m:r>
                                  <a:rPr lang="es-ES" sz="2200" b="0" i="1" kern="1200" dirty="0" smtClean="0">
                                    <a:solidFill>
                                      <a:schemeClr val="tx1"/>
                                    </a:solidFill>
                                    <a:effectLst/>
                                    <a:latin typeface="Cambria Math" panose="02040503050406030204" pitchFamily="18" charset="0"/>
                                    <a:ea typeface="+mn-ea"/>
                                    <a:cs typeface="+mn-cs"/>
                                  </a:rPr>
                                  <m:t> – 0,7 &lt; 0,4(3 – 5</m:t>
                                </m:r>
                                <m:r>
                                  <a:rPr lang="es-ES" sz="2200" b="0" i="1" kern="1200" dirty="0" smtClean="0">
                                    <a:solidFill>
                                      <a:schemeClr val="tx1"/>
                                    </a:solidFill>
                                    <a:effectLst/>
                                    <a:latin typeface="Cambria Math" panose="02040503050406030204" pitchFamily="18" charset="0"/>
                                    <a:ea typeface="+mn-ea"/>
                                    <a:cs typeface="+mn-cs"/>
                                  </a:rPr>
                                  <m:t>𝑥</m:t>
                                </m:r>
                                <m:r>
                                  <a:rPr lang="es-ES" sz="2200" b="0" i="1" kern="1200" dirty="0" smtClean="0">
                                    <a:solidFill>
                                      <a:schemeClr val="tx1"/>
                                    </a:solidFill>
                                    <a:effectLst/>
                                    <a:latin typeface="Cambria Math" panose="02040503050406030204" pitchFamily="18" charset="0"/>
                                    <a:ea typeface="+mn-ea"/>
                                    <a:cs typeface="+mn-cs"/>
                                  </a:rPr>
                                  <m:t>)</m:t>
                                </m:r>
                              </m:oMath>
                            </m:oMathPara>
                          </a14:m>
                          <a:endParaRPr lang="es-ES" sz="22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3816485306"/>
                      </a:ext>
                    </a:extLst>
                  </a:tr>
                </a:tbl>
              </a:graphicData>
            </a:graphic>
          </p:graphicFrame>
        </mc:Choice>
        <mc:Fallback xmlns="">
          <p:graphicFrame>
            <p:nvGraphicFramePr>
              <p:cNvPr id="4" name="Marcador de contenido 3">
                <a:extLst>
                  <a:ext uri="{FF2B5EF4-FFF2-40B4-BE49-F238E27FC236}">
                    <a16:creationId xmlns:a16="http://schemas.microsoft.com/office/drawing/2014/main" id="{EBE6CC91-CFA8-4681-AA7E-5065CB33A622}"/>
                  </a:ext>
                </a:extLst>
              </p:cNvPr>
              <p:cNvGraphicFramePr>
                <a:graphicFrameLocks noGrp="1"/>
              </p:cNvGraphicFramePr>
              <p:nvPr>
                <p:ph idx="1"/>
                <p:extLst>
                  <p:ext uri="{D42A27DB-BD31-4B8C-83A1-F6EECF244321}">
                    <p14:modId xmlns:p14="http://schemas.microsoft.com/office/powerpoint/2010/main" val="1047019690"/>
                  </p:ext>
                </p:extLst>
              </p:nvPr>
            </p:nvGraphicFramePr>
            <p:xfrm>
              <a:off x="594274" y="1544209"/>
              <a:ext cx="10515599" cy="4331224"/>
            </p:xfrm>
            <a:graphic>
              <a:graphicData uri="http://schemas.openxmlformats.org/drawingml/2006/table">
                <a:tbl>
                  <a:tblPr firstRow="1" bandRow="1">
                    <a:tableStyleId>{5940675A-B579-460E-94D1-54222C63F5DA}</a:tableStyleId>
                  </a:tblPr>
                  <a:tblGrid>
                    <a:gridCol w="8163964">
                      <a:extLst>
                        <a:ext uri="{9D8B030D-6E8A-4147-A177-3AD203B41FA5}">
                          <a16:colId xmlns:a16="http://schemas.microsoft.com/office/drawing/2014/main" val="4288522529"/>
                        </a:ext>
                      </a:extLst>
                    </a:gridCol>
                    <a:gridCol w="2351635">
                      <a:extLst>
                        <a:ext uri="{9D8B030D-6E8A-4147-A177-3AD203B41FA5}">
                          <a16:colId xmlns:a16="http://schemas.microsoft.com/office/drawing/2014/main" val="939841074"/>
                        </a:ext>
                      </a:extLst>
                    </a:gridCol>
                  </a:tblGrid>
                  <a:tr h="909543">
                    <a:tc>
                      <a:txBody>
                        <a:bodyPr/>
                        <a:lstStyle/>
                        <a:p>
                          <a:endParaRPr lang="es-ES"/>
                        </a:p>
                      </a:txBody>
                      <a:tcPr anchor="ctr">
                        <a:blipFill>
                          <a:blip r:embed="rId9"/>
                          <a:stretch>
                            <a:fillRect l="-75" t="-671" r="-28955" b="-378523"/>
                          </a:stretch>
                        </a:blipFill>
                      </a:tcPr>
                    </a:tc>
                    <a:tc>
                      <a:txBody>
                        <a:bodyPr/>
                        <a:lstStyle/>
                        <a:p>
                          <a:endParaRPr lang="es-ES" sz="2200" dirty="0"/>
                        </a:p>
                      </a:txBody>
                      <a:tcPr anchor="ctr"/>
                    </a:tc>
                    <a:extLst>
                      <a:ext uri="{0D108BD9-81ED-4DB2-BD59-A6C34878D82A}">
                        <a16:rowId xmlns:a16="http://schemas.microsoft.com/office/drawing/2014/main" val="500955976"/>
                      </a:ext>
                    </a:extLst>
                  </a:tr>
                  <a:tr h="871538">
                    <a:tc>
                      <a:txBody>
                        <a:bodyPr/>
                        <a:lstStyle/>
                        <a:p>
                          <a:pPr algn="ctr"/>
                          <a:endParaRPr lang="es-ES" sz="2200" dirty="0"/>
                        </a:p>
                      </a:txBody>
                      <a:tcPr anchor="ctr"/>
                    </a:tc>
                    <a:tc>
                      <a:txBody>
                        <a:bodyPr/>
                        <a:lstStyle/>
                        <a:p>
                          <a:endParaRPr lang="es-ES" sz="2200" dirty="0"/>
                        </a:p>
                      </a:txBody>
                      <a:tcPr anchor="ctr"/>
                    </a:tc>
                    <a:extLst>
                      <a:ext uri="{0D108BD9-81ED-4DB2-BD59-A6C34878D82A}">
                        <a16:rowId xmlns:a16="http://schemas.microsoft.com/office/drawing/2014/main" val="1443126123"/>
                      </a:ext>
                    </a:extLst>
                  </a:tr>
                  <a:tr h="957262">
                    <a:tc>
                      <a:txBody>
                        <a:bodyPr/>
                        <a:lstStyle/>
                        <a:p>
                          <a:endParaRPr lang="es-ES"/>
                        </a:p>
                      </a:txBody>
                      <a:tcPr anchor="ctr">
                        <a:blipFill>
                          <a:blip r:embed="rId9"/>
                          <a:stretch>
                            <a:fillRect l="-75" t="-185443" r="-28955" b="-166456"/>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2600680675"/>
                      </a:ext>
                    </a:extLst>
                  </a:tr>
                  <a:tr h="789511">
                    <a:tc>
                      <a:txBody>
                        <a:bodyPr/>
                        <a:lstStyle/>
                        <a:p>
                          <a:endParaRPr lang="es-ES"/>
                        </a:p>
                      </a:txBody>
                      <a:tcPr anchor="ctr">
                        <a:blipFill>
                          <a:blip r:embed="rId9"/>
                          <a:stretch>
                            <a:fillRect l="-75" t="-349612" r="-28955" b="-103876"/>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3103913501"/>
                      </a:ext>
                    </a:extLst>
                  </a:tr>
                  <a:tr h="803370">
                    <a:tc>
                      <a:txBody>
                        <a:bodyPr/>
                        <a:lstStyle/>
                        <a:p>
                          <a:endParaRPr lang="es-ES"/>
                        </a:p>
                      </a:txBody>
                      <a:tcPr anchor="ctr">
                        <a:blipFill>
                          <a:blip r:embed="rId9"/>
                          <a:stretch>
                            <a:fillRect l="-75" t="-439394" r="-28955" b="-1515"/>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3816485306"/>
                      </a:ext>
                    </a:extLst>
                  </a:tr>
                </a:tbl>
              </a:graphicData>
            </a:graphic>
          </p:graphicFrame>
        </mc:Fallback>
      </mc:AlternateContent>
      <p:sp>
        <p:nvSpPr>
          <p:cNvPr id="9" name="CuadroTexto 8">
            <a:extLst>
              <a:ext uri="{FF2B5EF4-FFF2-40B4-BE49-F238E27FC236}">
                <a16:creationId xmlns:a16="http://schemas.microsoft.com/office/drawing/2014/main" id="{4DF36F18-AB49-440B-8F12-16C3DF8E275A}"/>
              </a:ext>
            </a:extLst>
          </p:cNvPr>
          <p:cNvSpPr txBox="1"/>
          <p:nvPr/>
        </p:nvSpPr>
        <p:spPr>
          <a:xfrm>
            <a:off x="8286982" y="840814"/>
            <a:ext cx="3135795" cy="430887"/>
          </a:xfrm>
          <a:prstGeom prst="rect">
            <a:avLst/>
          </a:prstGeom>
          <a:noFill/>
        </p:spPr>
        <p:txBody>
          <a:bodyPr wrap="none" rtlCol="0">
            <a:spAutoFit/>
          </a:bodyPr>
          <a:lstStyle/>
          <a:p>
            <a:r>
              <a:rPr lang="es-CO" sz="2200" b="1" dirty="0">
                <a:solidFill>
                  <a:srgbClr val="FF0000"/>
                </a:solidFill>
              </a:rPr>
              <a:t>Solución de la inecuación</a:t>
            </a:r>
            <a:endParaRPr lang="es-ES" sz="2200" b="1" dirty="0">
              <a:solidFill>
                <a:srgbClr val="FF0000"/>
              </a:solidFill>
            </a:endParaRPr>
          </a:p>
        </p:txBody>
      </p:sp>
      <mc:AlternateContent xmlns:mc="http://schemas.openxmlformats.org/markup-compatibility/2006" xmlns:a14="http://schemas.microsoft.com/office/drawing/2010/main">
        <mc:Choice Requires="a14">
          <p:sp>
            <p:nvSpPr>
              <p:cNvPr id="5" name="CuadroTexto 4">
                <a:extLst>
                  <a:ext uri="{FF2B5EF4-FFF2-40B4-BE49-F238E27FC236}">
                    <a16:creationId xmlns:a16="http://schemas.microsoft.com/office/drawing/2014/main" id="{462C4768-55E0-42C7-8A5F-9514FDFD150B}"/>
                  </a:ext>
                </a:extLst>
              </p:cNvPr>
              <p:cNvSpPr txBox="1"/>
              <p:nvPr/>
            </p:nvSpPr>
            <p:spPr>
              <a:xfrm>
                <a:off x="9323936" y="1682440"/>
                <a:ext cx="1004121" cy="634789"/>
              </a:xfrm>
              <a:prstGeom prst="rect">
                <a:avLst/>
              </a:prstGeom>
              <a:noFill/>
              <a:ln>
                <a:solidFill>
                  <a:srgbClr val="00B0F0"/>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CO" sz="2200" b="0" i="1" smtClean="0">
                          <a:latin typeface="Cambria Math" panose="02040503050406030204" pitchFamily="18" charset="0"/>
                        </a:rPr>
                        <m:t>𝑥</m:t>
                      </m:r>
                      <m:r>
                        <a:rPr lang="es-CO" sz="2200" b="0" i="1" smtClean="0">
                          <a:latin typeface="Cambria Math" panose="02040503050406030204" pitchFamily="18" charset="0"/>
                        </a:rPr>
                        <m:t>&lt;−</m:t>
                      </m:r>
                      <m:f>
                        <m:fPr>
                          <m:ctrlPr>
                            <a:rPr lang="es-CO" sz="2200" b="0" i="1" smtClean="0">
                              <a:latin typeface="Cambria Math" panose="02040503050406030204" pitchFamily="18" charset="0"/>
                            </a:rPr>
                          </m:ctrlPr>
                        </m:fPr>
                        <m:num>
                          <m:r>
                            <a:rPr lang="es-CO" sz="2200" b="0" i="1" smtClean="0">
                              <a:latin typeface="Cambria Math" panose="02040503050406030204" pitchFamily="18" charset="0"/>
                            </a:rPr>
                            <m:t>3</m:t>
                          </m:r>
                        </m:num>
                        <m:den>
                          <m:r>
                            <a:rPr lang="es-CO" sz="2200" b="0" i="1" smtClean="0">
                              <a:latin typeface="Cambria Math" panose="02040503050406030204" pitchFamily="18" charset="0"/>
                            </a:rPr>
                            <m:t>7</m:t>
                          </m:r>
                        </m:den>
                      </m:f>
                    </m:oMath>
                  </m:oMathPara>
                </a14:m>
                <a:endParaRPr lang="es-ES" sz="2200" dirty="0"/>
              </a:p>
            </p:txBody>
          </p:sp>
        </mc:Choice>
        <mc:Fallback xmlns="">
          <p:sp>
            <p:nvSpPr>
              <p:cNvPr id="5" name="CuadroTexto 4">
                <a:extLst>
                  <a:ext uri="{FF2B5EF4-FFF2-40B4-BE49-F238E27FC236}">
                    <a16:creationId xmlns:a16="http://schemas.microsoft.com/office/drawing/2014/main" id="{462C4768-55E0-42C7-8A5F-9514FDFD150B}"/>
                  </a:ext>
                </a:extLst>
              </p:cNvPr>
              <p:cNvSpPr txBox="1">
                <a:spLocks noRot="1" noChangeAspect="1" noMove="1" noResize="1" noEditPoints="1" noAdjustHandles="1" noChangeArrowheads="1" noChangeShapeType="1" noTextEdit="1"/>
              </p:cNvSpPr>
              <p:nvPr/>
            </p:nvSpPr>
            <p:spPr>
              <a:xfrm>
                <a:off x="9323936" y="1682440"/>
                <a:ext cx="1004121" cy="634789"/>
              </a:xfrm>
              <a:prstGeom prst="rect">
                <a:avLst/>
              </a:prstGeom>
              <a:blipFill>
                <a:blip r:embed="rId10"/>
                <a:stretch>
                  <a:fillRect/>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 name="CuadroTexto 5">
                <a:extLst>
                  <a:ext uri="{FF2B5EF4-FFF2-40B4-BE49-F238E27FC236}">
                    <a16:creationId xmlns:a16="http://schemas.microsoft.com/office/drawing/2014/main" id="{2A9538B3-1847-4A54-B0AF-D00017F8770C}"/>
                  </a:ext>
                </a:extLst>
              </p:cNvPr>
              <p:cNvSpPr txBox="1"/>
              <p:nvPr/>
            </p:nvSpPr>
            <p:spPr>
              <a:xfrm>
                <a:off x="3971300" y="2620652"/>
                <a:ext cx="2780698" cy="636072"/>
              </a:xfrm>
              <a:prstGeom prst="rect">
                <a:avLst/>
              </a:prstGeom>
              <a:noFill/>
              <a:ln>
                <a:no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s-CO" sz="2200" b="0" i="1" smtClean="0">
                              <a:latin typeface="Cambria Math" panose="02040503050406030204" pitchFamily="18" charset="0"/>
                            </a:rPr>
                          </m:ctrlPr>
                        </m:fPr>
                        <m:num>
                          <m:r>
                            <a:rPr lang="es-CO" sz="2200" b="0" i="1" smtClean="0">
                              <a:latin typeface="Cambria Math" panose="02040503050406030204" pitchFamily="18" charset="0"/>
                            </a:rPr>
                            <m:t>𝑥</m:t>
                          </m:r>
                          <m:r>
                            <a:rPr lang="es-CO" sz="2200" b="0" i="1" smtClean="0">
                              <a:latin typeface="Cambria Math" panose="02040503050406030204" pitchFamily="18" charset="0"/>
                            </a:rPr>
                            <m:t>−2</m:t>
                          </m:r>
                        </m:num>
                        <m:den>
                          <m:r>
                            <a:rPr lang="es-CO" sz="2200" b="0" i="1" smtClean="0">
                              <a:latin typeface="Cambria Math" panose="02040503050406030204" pitchFamily="18" charset="0"/>
                            </a:rPr>
                            <m:t>3</m:t>
                          </m:r>
                        </m:den>
                      </m:f>
                      <m:r>
                        <a:rPr lang="es-CO" sz="2200" b="0" i="1" smtClean="0">
                          <a:latin typeface="Cambria Math" panose="02040503050406030204" pitchFamily="18" charset="0"/>
                        </a:rPr>
                        <m:t>−</m:t>
                      </m:r>
                      <m:f>
                        <m:fPr>
                          <m:ctrlPr>
                            <a:rPr lang="es-CO" sz="2200" i="1">
                              <a:latin typeface="Cambria Math" panose="02040503050406030204" pitchFamily="18" charset="0"/>
                            </a:rPr>
                          </m:ctrlPr>
                        </m:fPr>
                        <m:num>
                          <m:r>
                            <a:rPr lang="es-CO" sz="2200" b="0" i="1" smtClean="0">
                              <a:latin typeface="Cambria Math" panose="02040503050406030204" pitchFamily="18" charset="0"/>
                            </a:rPr>
                            <m:t>𝑥</m:t>
                          </m:r>
                          <m:r>
                            <a:rPr lang="es-CO" sz="2200" b="0" i="1" smtClean="0">
                              <a:latin typeface="Cambria Math" panose="02040503050406030204" pitchFamily="18" charset="0"/>
                            </a:rPr>
                            <m:t>−3</m:t>
                          </m:r>
                        </m:num>
                        <m:den>
                          <m:r>
                            <a:rPr lang="es-CO" sz="2200" b="0" i="1" smtClean="0">
                              <a:latin typeface="Cambria Math" panose="02040503050406030204" pitchFamily="18" charset="0"/>
                            </a:rPr>
                            <m:t>4</m:t>
                          </m:r>
                        </m:den>
                      </m:f>
                      <m:r>
                        <a:rPr lang="es-CO" sz="2200" b="0" i="0" dirty="0" smtClean="0">
                          <a:latin typeface="Cambria Math" panose="02040503050406030204" pitchFamily="18" charset="0"/>
                        </a:rPr>
                        <m:t>&lt;</m:t>
                      </m:r>
                      <m:r>
                        <a:rPr lang="es-CO" sz="2200" b="0" i="0" smtClean="0">
                          <a:latin typeface="Cambria Math" panose="02040503050406030204" pitchFamily="18" charset="0"/>
                        </a:rPr>
                        <m:t> </m:t>
                      </m:r>
                      <m:f>
                        <m:fPr>
                          <m:ctrlPr>
                            <a:rPr lang="es-CO" sz="2200" i="1">
                              <a:latin typeface="Cambria Math" panose="02040503050406030204" pitchFamily="18" charset="0"/>
                            </a:rPr>
                          </m:ctrlPr>
                        </m:fPr>
                        <m:num>
                          <m:r>
                            <a:rPr lang="es-CO" sz="2200" b="0" i="1" smtClean="0">
                              <a:latin typeface="Cambria Math" panose="02040503050406030204" pitchFamily="18" charset="0"/>
                            </a:rPr>
                            <m:t>𝑥</m:t>
                          </m:r>
                          <m:r>
                            <a:rPr lang="es-CO" sz="2200" b="0" i="1" smtClean="0">
                              <a:latin typeface="Cambria Math" panose="02040503050406030204" pitchFamily="18" charset="0"/>
                            </a:rPr>
                            <m:t>−4</m:t>
                          </m:r>
                        </m:num>
                        <m:den>
                          <m:r>
                            <a:rPr lang="es-CO" sz="2200" b="0" i="1" smtClean="0">
                              <a:latin typeface="Cambria Math" panose="02040503050406030204" pitchFamily="18" charset="0"/>
                            </a:rPr>
                            <m:t>5</m:t>
                          </m:r>
                        </m:den>
                      </m:f>
                    </m:oMath>
                  </m:oMathPara>
                </a14:m>
                <a:endParaRPr lang="es-ES" sz="2200" dirty="0"/>
              </a:p>
            </p:txBody>
          </p:sp>
        </mc:Choice>
        <mc:Fallback xmlns="">
          <p:sp>
            <p:nvSpPr>
              <p:cNvPr id="6" name="CuadroTexto 5">
                <a:extLst>
                  <a:ext uri="{FF2B5EF4-FFF2-40B4-BE49-F238E27FC236}">
                    <a16:creationId xmlns:a16="http://schemas.microsoft.com/office/drawing/2014/main" id="{2A9538B3-1847-4A54-B0AF-D00017F8770C}"/>
                  </a:ext>
                </a:extLst>
              </p:cNvPr>
              <p:cNvSpPr txBox="1">
                <a:spLocks noRot="1" noChangeAspect="1" noMove="1" noResize="1" noEditPoints="1" noAdjustHandles="1" noChangeArrowheads="1" noChangeShapeType="1" noTextEdit="1"/>
              </p:cNvSpPr>
              <p:nvPr/>
            </p:nvSpPr>
            <p:spPr>
              <a:xfrm>
                <a:off x="3971300" y="2620652"/>
                <a:ext cx="2780698" cy="636072"/>
              </a:xfrm>
              <a:prstGeom prst="rect">
                <a:avLst/>
              </a:prstGeom>
              <a:blipFill>
                <a:blip r:embed="rId11"/>
                <a:stretch>
                  <a:fillRect/>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 name="CuadroTexto 6">
                <a:extLst>
                  <a:ext uri="{FF2B5EF4-FFF2-40B4-BE49-F238E27FC236}">
                    <a16:creationId xmlns:a16="http://schemas.microsoft.com/office/drawing/2014/main" id="{3CE130CF-A0CB-43A6-A1E6-F9F0B6238528}"/>
                  </a:ext>
                </a:extLst>
              </p:cNvPr>
              <p:cNvSpPr txBox="1"/>
              <p:nvPr/>
            </p:nvSpPr>
            <p:spPr>
              <a:xfrm>
                <a:off x="9403571" y="2561917"/>
                <a:ext cx="902619" cy="641651"/>
              </a:xfrm>
              <a:prstGeom prst="rect">
                <a:avLst/>
              </a:prstGeom>
              <a:noFill/>
              <a:ln>
                <a:solidFill>
                  <a:srgbClr val="00B0F0"/>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CO" sz="2200" b="0" i="1" smtClean="0">
                          <a:latin typeface="Cambria Math" panose="02040503050406030204" pitchFamily="18" charset="0"/>
                        </a:rPr>
                        <m:t>𝑥</m:t>
                      </m:r>
                      <m:r>
                        <a:rPr lang="es-CO" sz="2200" b="0" i="1" smtClean="0">
                          <a:latin typeface="Cambria Math" panose="02040503050406030204" pitchFamily="18" charset="0"/>
                        </a:rPr>
                        <m:t>&gt;</m:t>
                      </m:r>
                      <m:f>
                        <m:fPr>
                          <m:ctrlPr>
                            <a:rPr lang="es-CO" sz="2200" b="0" i="1" smtClean="0">
                              <a:latin typeface="Cambria Math" panose="02040503050406030204" pitchFamily="18" charset="0"/>
                            </a:rPr>
                          </m:ctrlPr>
                        </m:fPr>
                        <m:num>
                          <m:r>
                            <a:rPr lang="es-CO" sz="2200" b="0" i="1" smtClean="0">
                              <a:latin typeface="Cambria Math" panose="02040503050406030204" pitchFamily="18" charset="0"/>
                            </a:rPr>
                            <m:t>53</m:t>
                          </m:r>
                        </m:num>
                        <m:den>
                          <m:r>
                            <a:rPr lang="es-CO" sz="2200" b="0" i="1" smtClean="0">
                              <a:latin typeface="Cambria Math" panose="02040503050406030204" pitchFamily="18" charset="0"/>
                            </a:rPr>
                            <m:t>7</m:t>
                          </m:r>
                        </m:den>
                      </m:f>
                    </m:oMath>
                  </m:oMathPara>
                </a14:m>
                <a:endParaRPr lang="es-ES" sz="2200" dirty="0"/>
              </a:p>
            </p:txBody>
          </p:sp>
        </mc:Choice>
        <mc:Fallback xmlns="">
          <p:sp>
            <p:nvSpPr>
              <p:cNvPr id="7" name="CuadroTexto 6">
                <a:extLst>
                  <a:ext uri="{FF2B5EF4-FFF2-40B4-BE49-F238E27FC236}">
                    <a16:creationId xmlns:a16="http://schemas.microsoft.com/office/drawing/2014/main" id="{3CE130CF-A0CB-43A6-A1E6-F9F0B6238528}"/>
                  </a:ext>
                </a:extLst>
              </p:cNvPr>
              <p:cNvSpPr txBox="1">
                <a:spLocks noRot="1" noChangeAspect="1" noMove="1" noResize="1" noEditPoints="1" noAdjustHandles="1" noChangeArrowheads="1" noChangeShapeType="1" noTextEdit="1"/>
              </p:cNvSpPr>
              <p:nvPr/>
            </p:nvSpPr>
            <p:spPr>
              <a:xfrm>
                <a:off x="9403571" y="2561917"/>
                <a:ext cx="902619" cy="641651"/>
              </a:xfrm>
              <a:prstGeom prst="rect">
                <a:avLst/>
              </a:prstGeom>
              <a:blipFill>
                <a:blip r:embed="rId12"/>
                <a:stretch>
                  <a:fillRect/>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 name="CuadroTexto 7">
                <a:extLst>
                  <a:ext uri="{FF2B5EF4-FFF2-40B4-BE49-F238E27FC236}">
                    <a16:creationId xmlns:a16="http://schemas.microsoft.com/office/drawing/2014/main" id="{5045091E-D3A4-447E-85A6-EE078D3899E2}"/>
                  </a:ext>
                </a:extLst>
              </p:cNvPr>
              <p:cNvSpPr txBox="1"/>
              <p:nvPr/>
            </p:nvSpPr>
            <p:spPr>
              <a:xfrm>
                <a:off x="9452432" y="3611417"/>
                <a:ext cx="773481" cy="338554"/>
              </a:xfrm>
              <a:prstGeom prst="rect">
                <a:avLst/>
              </a:prstGeom>
              <a:noFill/>
              <a:ln>
                <a:solidFill>
                  <a:srgbClr val="00B0F0"/>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CO" sz="2200" b="0" i="1" smtClean="0">
                          <a:latin typeface="Cambria Math" panose="02040503050406030204" pitchFamily="18" charset="0"/>
                        </a:rPr>
                        <m:t>𝑥</m:t>
                      </m:r>
                      <m:r>
                        <a:rPr lang="es-ES" sz="2400" i="1">
                          <a:latin typeface="Cambria Math" panose="02040503050406030204" pitchFamily="18" charset="0"/>
                          <a:ea typeface="Cambria Math" panose="02040503050406030204" pitchFamily="18" charset="0"/>
                        </a:rPr>
                        <m:t>≤</m:t>
                      </m:r>
                      <m:r>
                        <a:rPr lang="es-CO" sz="2200" b="0" i="1" smtClean="0">
                          <a:latin typeface="Cambria Math" panose="02040503050406030204" pitchFamily="18" charset="0"/>
                        </a:rPr>
                        <m:t>0</m:t>
                      </m:r>
                    </m:oMath>
                  </m:oMathPara>
                </a14:m>
                <a:endParaRPr lang="es-ES" sz="2200" dirty="0"/>
              </a:p>
            </p:txBody>
          </p:sp>
        </mc:Choice>
        <mc:Fallback xmlns="">
          <p:sp>
            <p:nvSpPr>
              <p:cNvPr id="8" name="CuadroTexto 7">
                <a:extLst>
                  <a:ext uri="{FF2B5EF4-FFF2-40B4-BE49-F238E27FC236}">
                    <a16:creationId xmlns:a16="http://schemas.microsoft.com/office/drawing/2014/main" id="{5045091E-D3A4-447E-85A6-EE078D3899E2}"/>
                  </a:ext>
                </a:extLst>
              </p:cNvPr>
              <p:cNvSpPr txBox="1">
                <a:spLocks noRot="1" noChangeAspect="1" noMove="1" noResize="1" noEditPoints="1" noAdjustHandles="1" noChangeArrowheads="1" noChangeShapeType="1" noTextEdit="1"/>
              </p:cNvSpPr>
              <p:nvPr/>
            </p:nvSpPr>
            <p:spPr>
              <a:xfrm>
                <a:off x="9452432" y="3611417"/>
                <a:ext cx="773481" cy="338554"/>
              </a:xfrm>
              <a:prstGeom prst="rect">
                <a:avLst/>
              </a:prstGeom>
              <a:blipFill>
                <a:blip r:embed="rId13"/>
                <a:stretch>
                  <a:fillRect l="-3906" r="-7813" b="-12069"/>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1" name="CuadroTexto 10">
                <a:extLst>
                  <a:ext uri="{FF2B5EF4-FFF2-40B4-BE49-F238E27FC236}">
                    <a16:creationId xmlns:a16="http://schemas.microsoft.com/office/drawing/2014/main" id="{6E8FFC87-69BE-4499-93BA-DCA9B1F9A3F6}"/>
                  </a:ext>
                </a:extLst>
              </p:cNvPr>
              <p:cNvSpPr txBox="1"/>
              <p:nvPr/>
            </p:nvSpPr>
            <p:spPr>
              <a:xfrm>
                <a:off x="9341692" y="5149301"/>
                <a:ext cx="901016" cy="634789"/>
              </a:xfrm>
              <a:prstGeom prst="rect">
                <a:avLst/>
              </a:prstGeom>
              <a:noFill/>
              <a:ln>
                <a:solidFill>
                  <a:srgbClr val="00B0F0"/>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CO" sz="2200" b="0" i="1" smtClean="0">
                          <a:latin typeface="Cambria Math" panose="02040503050406030204" pitchFamily="18" charset="0"/>
                        </a:rPr>
                        <m:t>𝑥</m:t>
                      </m:r>
                      <m:r>
                        <a:rPr lang="es-CO" sz="2200" b="0" i="1" smtClean="0">
                          <a:latin typeface="Cambria Math" panose="02040503050406030204" pitchFamily="18" charset="0"/>
                        </a:rPr>
                        <m:t>=</m:t>
                      </m:r>
                      <m:f>
                        <m:fPr>
                          <m:ctrlPr>
                            <a:rPr lang="es-CO" sz="2200" b="0" i="1" smtClean="0">
                              <a:latin typeface="Cambria Math" panose="02040503050406030204" pitchFamily="18" charset="0"/>
                            </a:rPr>
                          </m:ctrlPr>
                        </m:fPr>
                        <m:num>
                          <m:r>
                            <a:rPr lang="es-CO" sz="2200" b="0" i="1" smtClean="0">
                              <a:latin typeface="Cambria Math" panose="02040503050406030204" pitchFamily="18" charset="0"/>
                            </a:rPr>
                            <m:t>19</m:t>
                          </m:r>
                        </m:num>
                        <m:den>
                          <m:r>
                            <a:rPr lang="es-CO" sz="2200" b="0" i="1" smtClean="0">
                              <a:latin typeface="Cambria Math" panose="02040503050406030204" pitchFamily="18" charset="0"/>
                            </a:rPr>
                            <m:t>35</m:t>
                          </m:r>
                        </m:den>
                      </m:f>
                    </m:oMath>
                  </m:oMathPara>
                </a14:m>
                <a:endParaRPr lang="es-ES" sz="2200" dirty="0"/>
              </a:p>
            </p:txBody>
          </p:sp>
        </mc:Choice>
        <mc:Fallback xmlns="">
          <p:sp>
            <p:nvSpPr>
              <p:cNvPr id="11" name="CuadroTexto 10">
                <a:extLst>
                  <a:ext uri="{FF2B5EF4-FFF2-40B4-BE49-F238E27FC236}">
                    <a16:creationId xmlns:a16="http://schemas.microsoft.com/office/drawing/2014/main" id="{6E8FFC87-69BE-4499-93BA-DCA9B1F9A3F6}"/>
                  </a:ext>
                </a:extLst>
              </p:cNvPr>
              <p:cNvSpPr txBox="1">
                <a:spLocks noRot="1" noChangeAspect="1" noMove="1" noResize="1" noEditPoints="1" noAdjustHandles="1" noChangeArrowheads="1" noChangeShapeType="1" noTextEdit="1"/>
              </p:cNvSpPr>
              <p:nvPr/>
            </p:nvSpPr>
            <p:spPr>
              <a:xfrm>
                <a:off x="9341692" y="5149301"/>
                <a:ext cx="901016" cy="634789"/>
              </a:xfrm>
              <a:prstGeom prst="rect">
                <a:avLst/>
              </a:prstGeom>
              <a:blipFill>
                <a:blip r:embed="rId8"/>
                <a:stretch>
                  <a:fillRect/>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D15008AD-E50D-4C92-A8B3-E88ED235E41B}"/>
                  </a:ext>
                </a:extLst>
              </p:cNvPr>
              <p:cNvSpPr txBox="1"/>
              <p:nvPr/>
            </p:nvSpPr>
            <p:spPr>
              <a:xfrm>
                <a:off x="9341692" y="4309142"/>
                <a:ext cx="747128" cy="633828"/>
              </a:xfrm>
              <a:prstGeom prst="rect">
                <a:avLst/>
              </a:prstGeom>
              <a:noFill/>
              <a:ln>
                <a:solidFill>
                  <a:srgbClr val="00B0F0"/>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CO" sz="2200" b="0" i="1" smtClean="0">
                          <a:latin typeface="Cambria Math" panose="02040503050406030204" pitchFamily="18" charset="0"/>
                        </a:rPr>
                        <m:t>𝑥</m:t>
                      </m:r>
                      <m:r>
                        <a:rPr lang="es-ES" sz="2200" i="1">
                          <a:latin typeface="Cambria Math" panose="02040503050406030204" pitchFamily="18" charset="0"/>
                          <a:ea typeface="Cambria Math" panose="02040503050406030204" pitchFamily="18" charset="0"/>
                        </a:rPr>
                        <m:t>≤</m:t>
                      </m:r>
                      <m:f>
                        <m:fPr>
                          <m:ctrlPr>
                            <a:rPr lang="es-CO" sz="2200" b="0" i="1" smtClean="0">
                              <a:latin typeface="Cambria Math" panose="02040503050406030204" pitchFamily="18" charset="0"/>
                            </a:rPr>
                          </m:ctrlPr>
                        </m:fPr>
                        <m:num>
                          <m:r>
                            <a:rPr lang="es-CO" sz="2200" b="0" i="1" smtClean="0">
                              <a:latin typeface="Cambria Math" panose="02040503050406030204" pitchFamily="18" charset="0"/>
                            </a:rPr>
                            <m:t>9</m:t>
                          </m:r>
                        </m:num>
                        <m:den>
                          <m:r>
                            <a:rPr lang="es-CO" sz="2200" b="0" i="1" smtClean="0">
                              <a:latin typeface="Cambria Math" panose="02040503050406030204" pitchFamily="18" charset="0"/>
                            </a:rPr>
                            <m:t>4</m:t>
                          </m:r>
                        </m:den>
                      </m:f>
                    </m:oMath>
                  </m:oMathPara>
                </a14:m>
                <a:endParaRPr lang="es-ES" sz="2200" dirty="0"/>
              </a:p>
            </p:txBody>
          </p:sp>
        </mc:Choice>
        <mc:Fallback xmlns="">
          <p:sp>
            <p:nvSpPr>
              <p:cNvPr id="12" name="CuadroTexto 11">
                <a:extLst>
                  <a:ext uri="{FF2B5EF4-FFF2-40B4-BE49-F238E27FC236}">
                    <a16:creationId xmlns:a16="http://schemas.microsoft.com/office/drawing/2014/main" id="{D15008AD-E50D-4C92-A8B3-E88ED235E41B}"/>
                  </a:ext>
                </a:extLst>
              </p:cNvPr>
              <p:cNvSpPr txBox="1">
                <a:spLocks noRot="1" noChangeAspect="1" noMove="1" noResize="1" noEditPoints="1" noAdjustHandles="1" noChangeArrowheads="1" noChangeShapeType="1" noTextEdit="1"/>
              </p:cNvSpPr>
              <p:nvPr/>
            </p:nvSpPr>
            <p:spPr>
              <a:xfrm>
                <a:off x="9341692" y="4309142"/>
                <a:ext cx="747128" cy="633828"/>
              </a:xfrm>
              <a:prstGeom prst="rect">
                <a:avLst/>
              </a:prstGeom>
              <a:blipFill>
                <a:blip r:embed="rId14"/>
                <a:stretch>
                  <a:fillRect/>
                </a:stretch>
              </a:blipFill>
              <a:ln>
                <a:solidFill>
                  <a:srgbClr val="00B0F0"/>
                </a:solidFill>
              </a:ln>
            </p:spPr>
            <p:txBody>
              <a:bodyPr/>
              <a:lstStyle/>
              <a:p>
                <a:r>
                  <a:rPr lang="es-ES">
                    <a:noFill/>
                  </a:rPr>
                  <a:t> </a:t>
                </a:r>
              </a:p>
            </p:txBody>
          </p:sp>
        </mc:Fallback>
      </mc:AlternateContent>
    </p:spTree>
    <p:extLst>
      <p:ext uri="{BB962C8B-B14F-4D97-AF65-F5344CB8AC3E}">
        <p14:creationId xmlns:p14="http://schemas.microsoft.com/office/powerpoint/2010/main" val="405688860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2235200"/>
            <a:ext cx="9144000" cy="2387600"/>
          </a:xfrm>
        </p:spPr>
        <p:txBody>
          <a:bodyPr/>
          <a:lstStyle/>
          <a:p>
            <a:r>
              <a:rPr lang="es-CO" b="1" dirty="0">
                <a:solidFill>
                  <a:srgbClr val="FF0000"/>
                </a:solidFill>
              </a:rPr>
              <a:t>Inecuaciones cuadráticas</a:t>
            </a:r>
            <a:br>
              <a:rPr lang="es-ES" b="1" dirty="0">
                <a:solidFill>
                  <a:srgbClr val="FF0000"/>
                </a:solidFill>
              </a:rPr>
            </a:br>
            <a:endParaRPr lang="es-CO" dirty="0"/>
          </a:p>
        </p:txBody>
      </p:sp>
    </p:spTree>
    <p:extLst>
      <p:ext uri="{BB962C8B-B14F-4D97-AF65-F5344CB8AC3E}">
        <p14:creationId xmlns:p14="http://schemas.microsoft.com/office/powerpoint/2010/main" val="148220275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559904" y="526912"/>
                <a:ext cx="10515600" cy="1540427"/>
              </a:xfrm>
            </p:spPr>
            <p:txBody>
              <a:bodyPr>
                <a:noAutofit/>
              </a:bodyPr>
              <a:lstStyle/>
              <a:p>
                <a:pPr marL="0" indent="0">
                  <a:buNone/>
                </a:pPr>
                <a:r>
                  <a:rPr lang="es-CO" sz="3200" b="1" dirty="0">
                    <a:solidFill>
                      <a:schemeClr val="accent1"/>
                    </a:solidFill>
                  </a:rPr>
                  <a:t>Conceptos</a:t>
                </a:r>
              </a:p>
              <a:p>
                <a:r>
                  <a:rPr lang="es-CO" sz="2200" dirty="0">
                    <a:solidFill>
                      <a:srgbClr val="FF0000"/>
                    </a:solidFill>
                  </a:rPr>
                  <a:t>Inecuación cuadrática: </a:t>
                </a:r>
                <a:r>
                  <a:rPr lang="es-CO" sz="2200" dirty="0"/>
                  <a:t>Una inecuación cuadrática es una inecuación de segundo grado, es una inecuación polinómica donde el mayor exponente de la incógnita </a:t>
                </a:r>
                <a14:m>
                  <m:oMath xmlns:m="http://schemas.openxmlformats.org/officeDocument/2006/math">
                    <m:r>
                      <a:rPr lang="es-CO" sz="2200" i="1" dirty="0" smtClean="0">
                        <a:latin typeface="Cambria Math" panose="02040503050406030204" pitchFamily="18" charset="0"/>
                      </a:rPr>
                      <m:t>𝑥</m:t>
                    </m:r>
                  </m:oMath>
                </a14:m>
                <a:r>
                  <a:rPr lang="es-CO" sz="2200" dirty="0"/>
                  <a:t> es igual a dos. La formas más común en la que se expresan son: </a:t>
                </a:r>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559904" y="526912"/>
                <a:ext cx="10515600" cy="1540427"/>
              </a:xfrm>
              <a:blipFill>
                <a:blip r:embed="rId13"/>
                <a:stretch>
                  <a:fillRect l="-1507" t="-8300" r="-696" b="-9486"/>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 name="Marcador de contenido 2">
                <a:extLst>
                  <a:ext uri="{FF2B5EF4-FFF2-40B4-BE49-F238E27FC236}">
                    <a16:creationId xmlns:a16="http://schemas.microsoft.com/office/drawing/2014/main" id="{C5FDC9A8-C9A5-484B-BDBE-D1C2C575F6E6}"/>
                  </a:ext>
                </a:extLst>
              </p:cNvPr>
              <p:cNvSpPr txBox="1">
                <a:spLocks/>
              </p:cNvSpPr>
              <p:nvPr/>
            </p:nvSpPr>
            <p:spPr>
              <a:xfrm>
                <a:off x="559904" y="3568606"/>
                <a:ext cx="10515600" cy="110886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CO" sz="2200" dirty="0"/>
                  <a:t>con </a:t>
                </a:r>
                <a14:m>
                  <m:oMath xmlns:m="http://schemas.openxmlformats.org/officeDocument/2006/math">
                    <m:r>
                      <a:rPr lang="es-CO" sz="2200" i="1" dirty="0" smtClean="0">
                        <a:latin typeface="Cambria Math" panose="02040503050406030204" pitchFamily="18" charset="0"/>
                      </a:rPr>
                      <m:t>𝑎</m:t>
                    </m:r>
                    <m:r>
                      <a:rPr lang="es-CO" sz="2200" i="1" dirty="0" smtClean="0">
                        <a:latin typeface="Cambria Math" panose="02040503050406030204" pitchFamily="18" charset="0"/>
                      </a:rPr>
                      <m:t>, </m:t>
                    </m:r>
                    <m:r>
                      <a:rPr lang="es-CO" sz="2200" i="1" dirty="0" smtClean="0">
                        <a:latin typeface="Cambria Math" panose="02040503050406030204" pitchFamily="18" charset="0"/>
                      </a:rPr>
                      <m:t>𝑏</m:t>
                    </m:r>
                    <m:r>
                      <a:rPr lang="es-CO" sz="2200" i="1" dirty="0" smtClean="0">
                        <a:latin typeface="Cambria Math" panose="02040503050406030204" pitchFamily="18" charset="0"/>
                      </a:rPr>
                      <m:t>, </m:t>
                    </m:r>
                    <m:r>
                      <a:rPr lang="es-CO" sz="2200" i="1" dirty="0" smtClean="0">
                        <a:latin typeface="Cambria Math" panose="02040503050406030204" pitchFamily="18" charset="0"/>
                      </a:rPr>
                      <m:t>𝑐</m:t>
                    </m:r>
                    <m:r>
                      <a:rPr lang="es-CO" sz="2200" b="0" i="1" dirty="0" smtClean="0">
                        <a:latin typeface="Cambria Math" panose="02040503050406030204" pitchFamily="18" charset="0"/>
                      </a:rPr>
                      <m:t> </m:t>
                    </m:r>
                    <m:r>
                      <a:rPr lang="es-CO" sz="2400" i="1">
                        <a:latin typeface="Cambria Math" panose="02040503050406030204" pitchFamily="18" charset="0"/>
                        <a:ea typeface="Cambria Math" panose="02040503050406030204" pitchFamily="18" charset="0"/>
                      </a:rPr>
                      <m:t>𝜖</m:t>
                    </m:r>
                    <m:r>
                      <a:rPr lang="es-CO" sz="2400" b="0" i="1" smtClean="0">
                        <a:latin typeface="Cambria Math" panose="02040503050406030204" pitchFamily="18" charset="0"/>
                        <a:ea typeface="Cambria Math" panose="02040503050406030204" pitchFamily="18" charset="0"/>
                      </a:rPr>
                      <m:t> </m:t>
                    </m:r>
                    <m:r>
                      <a:rPr lang="es-CO" sz="2400" i="1">
                        <a:latin typeface="Cambria Math" panose="02040503050406030204" pitchFamily="18" charset="0"/>
                        <a:ea typeface="Cambria Math" panose="02040503050406030204" pitchFamily="18" charset="0"/>
                      </a:rPr>
                      <m:t>ℝ</m:t>
                    </m:r>
                    <m:r>
                      <a:rPr lang="es-CO" sz="2400" i="1">
                        <a:latin typeface="Cambria Math" panose="02040503050406030204" pitchFamily="18" charset="0"/>
                        <a:ea typeface="Cambria Math" panose="02040503050406030204" pitchFamily="18" charset="0"/>
                      </a:rPr>
                      <m:t> </m:t>
                    </m:r>
                  </m:oMath>
                </a14:m>
                <a:r>
                  <a:rPr lang="es-CO" sz="2200" dirty="0"/>
                  <a:t>y </a:t>
                </a:r>
                <a14:m>
                  <m:oMath xmlns:m="http://schemas.openxmlformats.org/officeDocument/2006/math">
                    <m:r>
                      <a:rPr lang="es-CO" sz="2200" i="1" dirty="0" smtClean="0">
                        <a:latin typeface="Cambria Math" panose="02040503050406030204" pitchFamily="18" charset="0"/>
                      </a:rPr>
                      <m:t>𝑎</m:t>
                    </m:r>
                    <m:r>
                      <a:rPr lang="es-CO" sz="2200" i="1" dirty="0" smtClean="0">
                        <a:latin typeface="Cambria Math" panose="02040503050406030204" pitchFamily="18" charset="0"/>
                        <a:ea typeface="Cambria Math" panose="02040503050406030204" pitchFamily="18" charset="0"/>
                      </a:rPr>
                      <m:t>≠</m:t>
                    </m:r>
                    <m:r>
                      <a:rPr lang="es-CO" sz="2200" b="0" i="1" dirty="0" smtClean="0">
                        <a:latin typeface="Cambria Math" panose="02040503050406030204" pitchFamily="18" charset="0"/>
                        <a:ea typeface="Cambria Math" panose="02040503050406030204" pitchFamily="18" charset="0"/>
                      </a:rPr>
                      <m:t>0</m:t>
                    </m:r>
                  </m:oMath>
                </a14:m>
                <a:r>
                  <a:rPr lang="es-CO" sz="2200" dirty="0"/>
                  <a:t>. donde </a:t>
                </a:r>
                <a14:m>
                  <m:oMath xmlns:m="http://schemas.openxmlformats.org/officeDocument/2006/math">
                    <m:r>
                      <a:rPr lang="es-CO" sz="2200" i="1" dirty="0" smtClean="0">
                        <a:solidFill>
                          <a:srgbClr val="FF0000"/>
                        </a:solidFill>
                        <a:latin typeface="Cambria Math" panose="02040503050406030204" pitchFamily="18" charset="0"/>
                      </a:rPr>
                      <m:t>𝑎</m:t>
                    </m:r>
                    <m:r>
                      <a:rPr lang="es-CO" sz="2200" i="1" dirty="0" smtClean="0">
                        <a:latin typeface="Cambria Math" panose="02040503050406030204" pitchFamily="18" charset="0"/>
                      </a:rPr>
                      <m:t> </m:t>
                    </m:r>
                  </m:oMath>
                </a14:m>
                <a:r>
                  <a:rPr lang="es-CO" sz="2200" dirty="0"/>
                  <a:t>es el coeficiente cuadrático o de segundo grado, </a:t>
                </a:r>
                <a14:m>
                  <m:oMath xmlns:m="http://schemas.openxmlformats.org/officeDocument/2006/math">
                    <m:r>
                      <a:rPr lang="es-CO" sz="2200" i="1" dirty="0" smtClean="0">
                        <a:solidFill>
                          <a:srgbClr val="00B0F0"/>
                        </a:solidFill>
                        <a:latin typeface="Cambria Math" panose="02040503050406030204" pitchFamily="18" charset="0"/>
                      </a:rPr>
                      <m:t>𝑏</m:t>
                    </m:r>
                  </m:oMath>
                </a14:m>
                <a:r>
                  <a:rPr lang="es-CO" sz="2200" dirty="0"/>
                  <a:t> es el coeficiente lineal o de primer grado y </a:t>
                </a:r>
                <a14:m>
                  <m:oMath xmlns:m="http://schemas.openxmlformats.org/officeDocument/2006/math">
                    <m:r>
                      <a:rPr lang="es-CO" sz="2200" i="1" dirty="0" smtClean="0">
                        <a:solidFill>
                          <a:srgbClr val="00B050"/>
                        </a:solidFill>
                        <a:latin typeface="Cambria Math" panose="02040503050406030204" pitchFamily="18" charset="0"/>
                      </a:rPr>
                      <m:t>𝑐</m:t>
                    </m:r>
                  </m:oMath>
                </a14:m>
                <a:r>
                  <a:rPr lang="es-CO" sz="2200" dirty="0"/>
                  <a:t> es el término independiente. </a:t>
                </a:r>
              </a:p>
            </p:txBody>
          </p:sp>
        </mc:Choice>
        <mc:Fallback xmlns="">
          <p:sp>
            <p:nvSpPr>
              <p:cNvPr id="4" name="Marcador de contenido 2">
                <a:extLst>
                  <a:ext uri="{FF2B5EF4-FFF2-40B4-BE49-F238E27FC236}">
                    <a16:creationId xmlns:a16="http://schemas.microsoft.com/office/drawing/2014/main" id="{C5FDC9A8-C9A5-484B-BDBE-D1C2C575F6E6}"/>
                  </a:ext>
                </a:extLst>
              </p:cNvPr>
              <p:cNvSpPr txBox="1">
                <a:spLocks noRot="1" noChangeAspect="1" noMove="1" noResize="1" noEditPoints="1" noAdjustHandles="1" noChangeArrowheads="1" noChangeShapeType="1" noTextEdit="1"/>
              </p:cNvSpPr>
              <p:nvPr/>
            </p:nvSpPr>
            <p:spPr>
              <a:xfrm>
                <a:off x="559904" y="3568606"/>
                <a:ext cx="10515600" cy="1108868"/>
              </a:xfrm>
              <a:prstGeom prst="rect">
                <a:avLst/>
              </a:prstGeom>
              <a:blipFill>
                <a:blip r:embed="rId9"/>
                <a:stretch>
                  <a:fillRect l="-696" t="-6044" r="-58"/>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 name="Marcador de contenido 2">
                <a:extLst>
                  <a:ext uri="{FF2B5EF4-FFF2-40B4-BE49-F238E27FC236}">
                    <a16:creationId xmlns:a16="http://schemas.microsoft.com/office/drawing/2014/main" id="{C9124242-FDD7-4DDB-8D2B-5FA607327976}"/>
                  </a:ext>
                </a:extLst>
              </p:cNvPr>
              <p:cNvSpPr txBox="1">
                <a:spLocks/>
              </p:cNvSpPr>
              <p:nvPr/>
            </p:nvSpPr>
            <p:spPr>
              <a:xfrm>
                <a:off x="2015366" y="4295779"/>
                <a:ext cx="4354996" cy="223468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None/>
                </a:pPr>
                <a14:m>
                  <m:oMathPara xmlns:m="http://schemas.openxmlformats.org/officeDocument/2006/math">
                    <m:oMathParaPr>
                      <m:jc m:val="centerGroup"/>
                    </m:oMathParaPr>
                    <m:oMath xmlns:m="http://schemas.openxmlformats.org/officeDocument/2006/math">
                      <m:sSup>
                        <m:sSupPr>
                          <m:ctrlPr>
                            <a:rPr lang="es-CO" sz="2400" i="1" dirty="0" smtClean="0">
                              <a:latin typeface="Cambria Math" panose="02040503050406030204" pitchFamily="18" charset="0"/>
                            </a:rPr>
                          </m:ctrlPr>
                        </m:sSupPr>
                        <m:e>
                          <m:r>
                            <a:rPr lang="es-CO" sz="2400" b="0" i="1" dirty="0" smtClean="0">
                              <a:solidFill>
                                <a:srgbClr val="FF0000"/>
                              </a:solidFill>
                              <a:latin typeface="Cambria Math" panose="02040503050406030204" pitchFamily="18" charset="0"/>
                            </a:rPr>
                            <m:t>2</m:t>
                          </m:r>
                          <m:r>
                            <a:rPr lang="es-CO" sz="2400" i="1" dirty="0">
                              <a:latin typeface="Cambria Math" panose="02040503050406030204" pitchFamily="18" charset="0"/>
                            </a:rPr>
                            <m:t>𝑥</m:t>
                          </m:r>
                        </m:e>
                        <m:sup>
                          <m:r>
                            <a:rPr lang="es-CO" sz="2400" i="1" dirty="0">
                              <a:latin typeface="Cambria Math" panose="02040503050406030204" pitchFamily="18" charset="0"/>
                            </a:rPr>
                            <m:t>2</m:t>
                          </m:r>
                        </m:sup>
                      </m:sSup>
                      <m:r>
                        <a:rPr lang="es-CO" sz="2400" b="0" i="1" dirty="0" smtClean="0">
                          <a:latin typeface="Cambria Math" panose="02040503050406030204" pitchFamily="18" charset="0"/>
                        </a:rPr>
                        <m:t>−</m:t>
                      </m:r>
                      <m:r>
                        <a:rPr lang="es-CO" sz="2400" b="0" i="1" dirty="0" smtClean="0">
                          <a:solidFill>
                            <a:srgbClr val="00B0F0"/>
                          </a:solidFill>
                          <a:latin typeface="Cambria Math" panose="02040503050406030204" pitchFamily="18" charset="0"/>
                        </a:rPr>
                        <m:t>4</m:t>
                      </m:r>
                      <m:r>
                        <a:rPr lang="es-ES" sz="2400" i="1" dirty="0">
                          <a:latin typeface="Cambria Math" panose="02040503050406030204" pitchFamily="18" charset="0"/>
                        </a:rPr>
                        <m:t>𝑥</m:t>
                      </m:r>
                      <m:r>
                        <a:rPr lang="es-ES" sz="2400" i="1" dirty="0">
                          <a:latin typeface="Cambria Math" panose="02040503050406030204" pitchFamily="18" charset="0"/>
                        </a:rPr>
                        <m:t> −6&gt;0</m:t>
                      </m:r>
                    </m:oMath>
                  </m:oMathPara>
                </a14:m>
                <a:endParaRPr lang="es-CO" sz="2400" dirty="0"/>
              </a:p>
              <a:p>
                <a:pPr marL="0" indent="0" algn="ctr">
                  <a:lnSpc>
                    <a:spcPct val="150000"/>
                  </a:lnSpc>
                  <a:buNone/>
                </a:pPr>
                <a:r>
                  <a:rPr lang="es-CO" sz="2400" dirty="0"/>
                  <a:t>     </a:t>
                </a:r>
                <a14:m>
                  <m:oMath xmlns:m="http://schemas.openxmlformats.org/officeDocument/2006/math">
                    <m:r>
                      <a:rPr lang="es-CO" sz="2400" i="1" dirty="0" smtClean="0">
                        <a:latin typeface="Cambria Math" panose="02040503050406030204" pitchFamily="18" charset="0"/>
                      </a:rPr>
                      <m:t>−</m:t>
                    </m:r>
                    <m:r>
                      <a:rPr lang="es-CO" sz="2400" i="1" dirty="0" smtClean="0">
                        <a:solidFill>
                          <a:srgbClr val="FF0000"/>
                        </a:solidFill>
                        <a:latin typeface="Cambria Math" panose="02040503050406030204" pitchFamily="18" charset="0"/>
                      </a:rPr>
                      <m:t>2</m:t>
                    </m:r>
                    <m:sSup>
                      <m:sSupPr>
                        <m:ctrlPr>
                          <a:rPr lang="es-CO" sz="2400" i="1" dirty="0" smtClean="0">
                            <a:latin typeface="Cambria Math" panose="02040503050406030204" pitchFamily="18" charset="0"/>
                          </a:rPr>
                        </m:ctrlPr>
                      </m:sSupPr>
                      <m:e>
                        <m:r>
                          <a:rPr lang="es-CO" sz="2400" b="0" i="1" dirty="0" smtClean="0">
                            <a:latin typeface="Cambria Math" panose="02040503050406030204" pitchFamily="18" charset="0"/>
                          </a:rPr>
                          <m:t>𝑥</m:t>
                        </m:r>
                      </m:e>
                      <m:sup>
                        <m:r>
                          <a:rPr lang="es-CO" sz="2400" b="0" i="1" dirty="0" smtClean="0">
                            <a:latin typeface="Cambria Math" panose="02040503050406030204" pitchFamily="18" charset="0"/>
                          </a:rPr>
                          <m:t>2</m:t>
                        </m:r>
                      </m:sup>
                    </m:sSup>
                    <m:r>
                      <a:rPr lang="es-CO" sz="2400" b="0" i="1" dirty="0" smtClean="0">
                        <a:latin typeface="Cambria Math" panose="02040503050406030204" pitchFamily="18" charset="0"/>
                      </a:rPr>
                      <m:t>+</m:t>
                    </m:r>
                    <m:r>
                      <a:rPr lang="es-CO" sz="2400" b="0" i="1" dirty="0" smtClean="0">
                        <a:solidFill>
                          <a:srgbClr val="00B0F0"/>
                        </a:solidFill>
                        <a:latin typeface="Cambria Math" panose="02040503050406030204" pitchFamily="18" charset="0"/>
                      </a:rPr>
                      <m:t>5</m:t>
                    </m:r>
                    <m:r>
                      <a:rPr lang="es-CO" sz="2400" b="0" i="1" dirty="0" smtClean="0">
                        <a:latin typeface="Cambria Math" panose="02040503050406030204" pitchFamily="18" charset="0"/>
                      </a:rPr>
                      <m:t>𝑥</m:t>
                    </m:r>
                    <m:r>
                      <a:rPr lang="es-CO" sz="2400" b="0" i="1" dirty="0" smtClean="0">
                        <a:latin typeface="Cambria Math" panose="02040503050406030204" pitchFamily="18" charset="0"/>
                      </a:rPr>
                      <m:t>&lt;0</m:t>
                    </m:r>
                  </m:oMath>
                </a14:m>
                <a:endParaRPr lang="es-CO" sz="2400" b="0" i="1" dirty="0">
                  <a:latin typeface="Cambria Math" panose="02040503050406030204" pitchFamily="18" charset="0"/>
                </a:endParaRPr>
              </a:p>
              <a:p>
                <a:pPr marL="0" indent="0" algn="ctr">
                  <a:lnSpc>
                    <a:spcPct val="150000"/>
                  </a:lnSpc>
                  <a:buNone/>
                </a:pPr>
                <a:r>
                  <a:rPr lang="es-CO" sz="2400" dirty="0">
                    <a:solidFill>
                      <a:srgbClr val="00B0F0"/>
                    </a:solidFill>
                  </a:rPr>
                  <a:t>           </a:t>
                </a:r>
                <a14:m>
                  <m:oMath xmlns:m="http://schemas.openxmlformats.org/officeDocument/2006/math">
                    <m:r>
                      <a:rPr lang="es-CO" sz="2400" i="1" dirty="0" smtClean="0">
                        <a:solidFill>
                          <a:srgbClr val="00B0F0"/>
                        </a:solidFill>
                        <a:latin typeface="Cambria Math" panose="02040503050406030204" pitchFamily="18" charset="0"/>
                      </a:rPr>
                      <m:t>4</m:t>
                    </m:r>
                    <m:r>
                      <a:rPr lang="es-ES" sz="2400" i="1" dirty="0">
                        <a:latin typeface="Cambria Math" panose="02040503050406030204" pitchFamily="18" charset="0"/>
                      </a:rPr>
                      <m:t>𝑥</m:t>
                    </m:r>
                    <m:r>
                      <a:rPr lang="es-CO" sz="2400" b="0" i="1" dirty="0" smtClean="0">
                        <a:latin typeface="Cambria Math" panose="02040503050406030204" pitchFamily="18" charset="0"/>
                      </a:rPr>
                      <m:t> −</m:t>
                    </m:r>
                    <m:r>
                      <a:rPr lang="es-CO" sz="2400" b="0" i="1" dirty="0" smtClean="0">
                        <a:solidFill>
                          <a:srgbClr val="FF0000"/>
                        </a:solidFill>
                        <a:latin typeface="Cambria Math" panose="02040503050406030204" pitchFamily="18" charset="0"/>
                      </a:rPr>
                      <m:t>3</m:t>
                    </m:r>
                    <m:sSup>
                      <m:sSupPr>
                        <m:ctrlPr>
                          <a:rPr lang="es-CO" sz="2400" i="1" dirty="0">
                            <a:latin typeface="Cambria Math" panose="02040503050406030204" pitchFamily="18" charset="0"/>
                          </a:rPr>
                        </m:ctrlPr>
                      </m:sSupPr>
                      <m:e>
                        <m:r>
                          <a:rPr lang="es-CO" sz="2400" i="1" dirty="0">
                            <a:latin typeface="Cambria Math" panose="02040503050406030204" pitchFamily="18" charset="0"/>
                          </a:rPr>
                          <m:t>𝑥</m:t>
                        </m:r>
                      </m:e>
                      <m:sup>
                        <m:r>
                          <a:rPr lang="es-CO" sz="2400" i="1" dirty="0">
                            <a:latin typeface="Cambria Math" panose="02040503050406030204" pitchFamily="18" charset="0"/>
                          </a:rPr>
                          <m:t>2</m:t>
                        </m:r>
                      </m:sup>
                    </m:sSup>
                    <m:r>
                      <a:rPr lang="es-ES" sz="2400" i="1">
                        <a:latin typeface="Cambria Math" panose="02040503050406030204" pitchFamily="18" charset="0"/>
                        <a:ea typeface="Cambria Math" panose="02040503050406030204" pitchFamily="18" charset="0"/>
                      </a:rPr>
                      <m:t>≤</m:t>
                    </m:r>
                    <m:r>
                      <a:rPr lang="es-ES" sz="2400" i="1" dirty="0" smtClean="0">
                        <a:solidFill>
                          <a:srgbClr val="00B050"/>
                        </a:solidFill>
                        <a:latin typeface="Cambria Math" panose="02040503050406030204" pitchFamily="18" charset="0"/>
                      </a:rPr>
                      <m:t>10</m:t>
                    </m:r>
                  </m:oMath>
                </a14:m>
                <a:endParaRPr lang="es-ES" sz="2400" dirty="0">
                  <a:solidFill>
                    <a:srgbClr val="00B050"/>
                  </a:solidFill>
                </a:endParaRPr>
              </a:p>
            </p:txBody>
          </p:sp>
        </mc:Choice>
        <mc:Fallback xmlns="">
          <p:sp>
            <p:nvSpPr>
              <p:cNvPr id="6" name="Marcador de contenido 2">
                <a:extLst>
                  <a:ext uri="{FF2B5EF4-FFF2-40B4-BE49-F238E27FC236}">
                    <a16:creationId xmlns:a16="http://schemas.microsoft.com/office/drawing/2014/main" id="{C9124242-FDD7-4DDB-8D2B-5FA607327976}"/>
                  </a:ext>
                </a:extLst>
              </p:cNvPr>
              <p:cNvSpPr txBox="1">
                <a:spLocks noRot="1" noChangeAspect="1" noMove="1" noResize="1" noEditPoints="1" noAdjustHandles="1" noChangeArrowheads="1" noChangeShapeType="1" noTextEdit="1"/>
              </p:cNvSpPr>
              <p:nvPr/>
            </p:nvSpPr>
            <p:spPr>
              <a:xfrm>
                <a:off x="2015366" y="4295779"/>
                <a:ext cx="4354996" cy="2234680"/>
              </a:xfrm>
              <a:prstGeom prst="rect">
                <a:avLst/>
              </a:prstGeom>
              <a:blipFill>
                <a:blip r:embed="rId14"/>
                <a:stretch>
                  <a:fillRect/>
                </a:stretch>
              </a:blipFill>
            </p:spPr>
            <p:txBody>
              <a:bodyPr/>
              <a:lstStyle/>
              <a:p>
                <a:r>
                  <a:rPr lang="es-ES">
                    <a:noFill/>
                  </a:rPr>
                  <a:t> </a:t>
                </a:r>
              </a:p>
            </p:txBody>
          </p:sp>
        </mc:Fallback>
      </mc:AlternateContent>
      <p:sp>
        <p:nvSpPr>
          <p:cNvPr id="8" name="Marcador de contenido 2">
            <a:extLst>
              <a:ext uri="{FF2B5EF4-FFF2-40B4-BE49-F238E27FC236}">
                <a16:creationId xmlns:a16="http://schemas.microsoft.com/office/drawing/2014/main" id="{79E94114-0B99-4202-A069-6BFC44126A92}"/>
              </a:ext>
            </a:extLst>
          </p:cNvPr>
          <p:cNvSpPr txBox="1">
            <a:spLocks/>
          </p:cNvSpPr>
          <p:nvPr/>
        </p:nvSpPr>
        <p:spPr>
          <a:xfrm>
            <a:off x="257054" y="4413688"/>
            <a:ext cx="1998454" cy="52757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CO" sz="2600" dirty="0">
                <a:solidFill>
                  <a:srgbClr val="00B050"/>
                </a:solidFill>
              </a:rPr>
              <a:t>Ejemplos:</a:t>
            </a:r>
          </a:p>
        </p:txBody>
      </p:sp>
      <mc:AlternateContent xmlns:mc="http://schemas.openxmlformats.org/markup-compatibility/2006" xmlns:a14="http://schemas.microsoft.com/office/drawing/2010/main">
        <mc:Choice Requires="a14">
          <p:sp>
            <p:nvSpPr>
              <p:cNvPr id="9" name="Marcador de contenido 2">
                <a:extLst>
                  <a:ext uri="{FF2B5EF4-FFF2-40B4-BE49-F238E27FC236}">
                    <a16:creationId xmlns:a16="http://schemas.microsoft.com/office/drawing/2014/main" id="{A2CF4CE6-0B6E-4B50-9C09-21CF04145606}"/>
                  </a:ext>
                </a:extLst>
              </p:cNvPr>
              <p:cNvSpPr txBox="1">
                <a:spLocks/>
              </p:cNvSpPr>
              <p:nvPr/>
            </p:nvSpPr>
            <p:spPr>
              <a:xfrm>
                <a:off x="6677146" y="4393779"/>
                <a:ext cx="5257800" cy="223468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14:m>
                  <m:oMathPara xmlns:m="http://schemas.openxmlformats.org/officeDocument/2006/math">
                    <m:oMathParaPr>
                      <m:jc m:val="centerGroup"/>
                    </m:oMathParaPr>
                    <m:oMath xmlns:m="http://schemas.openxmlformats.org/officeDocument/2006/math">
                      <m:sSup>
                        <m:sSupPr>
                          <m:ctrlPr>
                            <a:rPr lang="es-CO" sz="2400" i="1" dirty="0" smtClean="0">
                              <a:latin typeface="Cambria Math" panose="02040503050406030204" pitchFamily="18" charset="0"/>
                            </a:rPr>
                          </m:ctrlPr>
                        </m:sSupPr>
                        <m:e>
                          <m:r>
                            <a:rPr lang="es-CO" sz="2400" b="0" i="1" dirty="0" smtClean="0">
                              <a:latin typeface="Cambria Math" panose="02040503050406030204" pitchFamily="18" charset="0"/>
                            </a:rPr>
                            <m:t>4</m:t>
                          </m:r>
                          <m:r>
                            <a:rPr lang="es-CO" sz="2400" i="1" dirty="0">
                              <a:latin typeface="Cambria Math" panose="02040503050406030204" pitchFamily="18" charset="0"/>
                            </a:rPr>
                            <m:t>𝑥</m:t>
                          </m:r>
                        </m:e>
                        <m:sup>
                          <m:r>
                            <a:rPr lang="es-CO" sz="2400" i="1" dirty="0">
                              <a:latin typeface="Cambria Math" panose="02040503050406030204" pitchFamily="18" charset="0"/>
                            </a:rPr>
                            <m:t>2</m:t>
                          </m:r>
                        </m:sup>
                      </m:sSup>
                      <m:r>
                        <a:rPr lang="es-CO" sz="2400" b="0" i="1" dirty="0" smtClean="0">
                          <a:latin typeface="Cambria Math" panose="02040503050406030204" pitchFamily="18" charset="0"/>
                        </a:rPr>
                        <m:t>+16</m:t>
                      </m:r>
                      <m:r>
                        <a:rPr lang="es-ES" sz="2400" i="1" dirty="0">
                          <a:latin typeface="Cambria Math" panose="02040503050406030204" pitchFamily="18" charset="0"/>
                        </a:rPr>
                        <m:t>𝑥</m:t>
                      </m:r>
                      <m:r>
                        <a:rPr lang="es-ES" sz="2400" i="1" dirty="0">
                          <a:latin typeface="Cambria Math" panose="02040503050406030204" pitchFamily="18" charset="0"/>
                        </a:rPr>
                        <m:t> −8≥0</m:t>
                      </m:r>
                    </m:oMath>
                  </m:oMathPara>
                </a14:m>
                <a:endParaRPr lang="es-CO" sz="2400" dirty="0"/>
              </a:p>
              <a:p>
                <a:pPr marL="0" indent="0" algn="ctr">
                  <a:lnSpc>
                    <a:spcPct val="150000"/>
                  </a:lnSpc>
                  <a:buNone/>
                </a:pPr>
                <a:r>
                  <a:rPr lang="es-CO" sz="2400" dirty="0"/>
                  <a:t>     </a:t>
                </a:r>
                <a14:m>
                  <m:oMath xmlns:m="http://schemas.openxmlformats.org/officeDocument/2006/math">
                    <m:sSup>
                      <m:sSupPr>
                        <m:ctrlPr>
                          <a:rPr lang="es-CO" sz="2400" i="1" dirty="0" smtClean="0">
                            <a:solidFill>
                              <a:schemeClr val="tx1"/>
                            </a:solidFill>
                            <a:latin typeface="Cambria Math" panose="02040503050406030204" pitchFamily="18" charset="0"/>
                          </a:rPr>
                        </m:ctrlPr>
                      </m:sSupPr>
                      <m:e>
                        <m:d>
                          <m:dPr>
                            <m:ctrlPr>
                              <a:rPr lang="es-CO" sz="2400" i="1" dirty="0">
                                <a:solidFill>
                                  <a:schemeClr val="tx1"/>
                                </a:solidFill>
                                <a:latin typeface="Cambria Math" panose="02040503050406030204" pitchFamily="18" charset="0"/>
                              </a:rPr>
                            </m:ctrlPr>
                          </m:dPr>
                          <m:e>
                            <m:r>
                              <a:rPr lang="es-CO" sz="2400" i="1" dirty="0">
                                <a:solidFill>
                                  <a:schemeClr val="tx1"/>
                                </a:solidFill>
                                <a:latin typeface="Cambria Math" panose="02040503050406030204" pitchFamily="18" charset="0"/>
                              </a:rPr>
                              <m:t>𝑥</m:t>
                            </m:r>
                            <m:r>
                              <a:rPr lang="es-CO" sz="2400" i="1" dirty="0">
                                <a:solidFill>
                                  <a:schemeClr val="tx1"/>
                                </a:solidFill>
                                <a:latin typeface="Cambria Math" panose="02040503050406030204" pitchFamily="18" charset="0"/>
                              </a:rPr>
                              <m:t>+1</m:t>
                            </m:r>
                          </m:e>
                        </m:d>
                      </m:e>
                      <m:sup>
                        <m:r>
                          <a:rPr lang="es-CO" sz="2400" b="0" i="1" dirty="0" smtClean="0">
                            <a:solidFill>
                              <a:schemeClr val="tx1"/>
                            </a:solidFill>
                            <a:latin typeface="Cambria Math" panose="02040503050406030204" pitchFamily="18" charset="0"/>
                          </a:rPr>
                          <m:t>2</m:t>
                        </m:r>
                      </m:sup>
                    </m:sSup>
                    <m:r>
                      <a:rPr lang="es-ES" sz="2400" i="1">
                        <a:latin typeface="Cambria Math" panose="02040503050406030204" pitchFamily="18" charset="0"/>
                        <a:ea typeface="Cambria Math" panose="02040503050406030204" pitchFamily="18" charset="0"/>
                      </a:rPr>
                      <m:t>≤</m:t>
                    </m:r>
                    <m:r>
                      <a:rPr lang="es-CO" sz="2400" b="0" i="1" dirty="0" smtClean="0">
                        <a:solidFill>
                          <a:schemeClr val="tx1"/>
                        </a:solidFill>
                        <a:latin typeface="Cambria Math" panose="02040503050406030204" pitchFamily="18" charset="0"/>
                      </a:rPr>
                      <m:t>81</m:t>
                    </m:r>
                  </m:oMath>
                </a14:m>
                <a:endParaRPr lang="es-CO" sz="2400" b="0" i="1" dirty="0">
                  <a:latin typeface="Cambria Math" panose="02040503050406030204" pitchFamily="18" charset="0"/>
                </a:endParaRPr>
              </a:p>
              <a:p>
                <a:pPr marL="0" indent="0" algn="ctr">
                  <a:lnSpc>
                    <a:spcPct val="150000"/>
                  </a:lnSpc>
                  <a:buNone/>
                </a:pPr>
                <a14:m>
                  <m:oMathPara xmlns:m="http://schemas.openxmlformats.org/officeDocument/2006/math">
                    <m:oMathParaPr>
                      <m:jc m:val="centerGroup"/>
                    </m:oMathParaPr>
                    <m:oMath xmlns:m="http://schemas.openxmlformats.org/officeDocument/2006/math">
                      <m:r>
                        <a:rPr lang="es-CO" sz="2400" b="0" i="1" dirty="0" smtClean="0">
                          <a:latin typeface="Cambria Math" panose="02040503050406030204" pitchFamily="18" charset="0"/>
                        </a:rPr>
                        <m:t>𝑥</m:t>
                      </m:r>
                      <m:d>
                        <m:dPr>
                          <m:ctrlPr>
                            <a:rPr lang="es-CO" sz="2400" i="1" dirty="0">
                              <a:latin typeface="Cambria Math" panose="02040503050406030204" pitchFamily="18" charset="0"/>
                            </a:rPr>
                          </m:ctrlPr>
                        </m:dPr>
                        <m:e>
                          <m:r>
                            <a:rPr lang="es-CO" sz="2400" i="1" dirty="0">
                              <a:latin typeface="Cambria Math" panose="02040503050406030204" pitchFamily="18" charset="0"/>
                            </a:rPr>
                            <m:t>𝑥</m:t>
                          </m:r>
                          <m:r>
                            <a:rPr lang="es-CO" sz="2400" i="1" dirty="0">
                              <a:latin typeface="Cambria Math" panose="02040503050406030204" pitchFamily="18" charset="0"/>
                            </a:rPr>
                            <m:t>+1</m:t>
                          </m:r>
                        </m:e>
                      </m:d>
                      <m:r>
                        <a:rPr lang="es-ES" sz="2400" i="1">
                          <a:latin typeface="Cambria Math" panose="02040503050406030204" pitchFamily="18" charset="0"/>
                          <a:ea typeface="Cambria Math" panose="02040503050406030204" pitchFamily="18" charset="0"/>
                        </a:rPr>
                        <m:t>≥</m:t>
                      </m:r>
                      <m:r>
                        <a:rPr lang="es-CO" sz="2400" b="0" i="1" dirty="0" smtClean="0">
                          <a:solidFill>
                            <a:schemeClr val="tx1"/>
                          </a:solidFill>
                          <a:latin typeface="Cambria Math" panose="02040503050406030204" pitchFamily="18" charset="0"/>
                        </a:rPr>
                        <m:t>56</m:t>
                      </m:r>
                    </m:oMath>
                  </m:oMathPara>
                </a14:m>
                <a:endParaRPr lang="es-ES" sz="2400" dirty="0">
                  <a:solidFill>
                    <a:srgbClr val="00B050"/>
                  </a:solidFill>
                </a:endParaRPr>
              </a:p>
              <a:p>
                <a:pPr marL="0" indent="0" algn="ctr">
                  <a:lnSpc>
                    <a:spcPct val="150000"/>
                  </a:lnSpc>
                  <a:buNone/>
                </a:pPr>
                <a14:m>
                  <m:oMathPara xmlns:m="http://schemas.openxmlformats.org/officeDocument/2006/math">
                    <m:oMathParaPr>
                      <m:jc m:val="centerGroup"/>
                    </m:oMathParaPr>
                    <m:oMath xmlns:m="http://schemas.openxmlformats.org/officeDocument/2006/math">
                      <m:r>
                        <a:rPr lang="es-ES" sz="2400" i="1" dirty="0" smtClean="0">
                          <a:solidFill>
                            <a:schemeClr val="tx1"/>
                          </a:solidFill>
                          <a:latin typeface="Cambria Math" panose="02040503050406030204" pitchFamily="18" charset="0"/>
                        </a:rPr>
                        <m:t>3</m:t>
                      </m:r>
                      <m:r>
                        <a:rPr lang="es-ES" sz="2400" i="1" dirty="0" smtClean="0">
                          <a:solidFill>
                            <a:schemeClr val="tx1"/>
                          </a:solidFill>
                          <a:latin typeface="Cambria Math" panose="02040503050406030204" pitchFamily="18" charset="0"/>
                        </a:rPr>
                        <m:t>𝑥</m:t>
                      </m:r>
                      <m:d>
                        <m:dPr>
                          <m:ctrlPr>
                            <a:rPr lang="es-ES" sz="2400" i="1" dirty="0" smtClean="0">
                              <a:solidFill>
                                <a:schemeClr val="tx1"/>
                              </a:solidFill>
                              <a:latin typeface="Cambria Math" panose="02040503050406030204" pitchFamily="18" charset="0"/>
                            </a:rPr>
                          </m:ctrlPr>
                        </m:dPr>
                        <m:e>
                          <m:r>
                            <a:rPr lang="es-ES" sz="2400" i="1" dirty="0" smtClean="0">
                              <a:solidFill>
                                <a:schemeClr val="tx1"/>
                              </a:solidFill>
                              <a:latin typeface="Cambria Math" panose="02040503050406030204" pitchFamily="18" charset="0"/>
                            </a:rPr>
                            <m:t>𝑥</m:t>
                          </m:r>
                          <m:r>
                            <a:rPr lang="es-ES" sz="2400" i="1" dirty="0" smtClean="0">
                              <a:solidFill>
                                <a:schemeClr val="tx1"/>
                              </a:solidFill>
                              <a:latin typeface="Cambria Math" panose="02040503050406030204" pitchFamily="18" charset="0"/>
                            </a:rPr>
                            <m:t> + 4</m:t>
                          </m:r>
                        </m:e>
                      </m:d>
                      <m:r>
                        <a:rPr lang="es-ES" sz="2400" i="1">
                          <a:latin typeface="Cambria Math" panose="02040503050406030204" pitchFamily="18" charset="0"/>
                          <a:ea typeface="Cambria Math" panose="02040503050406030204" pitchFamily="18" charset="0"/>
                        </a:rPr>
                        <m:t>≥</m:t>
                      </m:r>
                      <m:sSup>
                        <m:sSupPr>
                          <m:ctrlPr>
                            <a:rPr lang="es-CO" sz="2400" b="0" i="1" dirty="0" smtClean="0">
                              <a:solidFill>
                                <a:schemeClr val="tx1"/>
                              </a:solidFill>
                              <a:latin typeface="Cambria Math" panose="02040503050406030204" pitchFamily="18" charset="0"/>
                            </a:rPr>
                          </m:ctrlPr>
                        </m:sSupPr>
                        <m:e>
                          <m:r>
                            <a:rPr lang="es-CO" sz="2400" b="0" i="1" dirty="0" smtClean="0">
                              <a:solidFill>
                                <a:schemeClr val="tx1"/>
                              </a:solidFill>
                              <a:latin typeface="Cambria Math" panose="02040503050406030204" pitchFamily="18" charset="0"/>
                            </a:rPr>
                            <m:t>𝑥</m:t>
                          </m:r>
                        </m:e>
                        <m:sup>
                          <m:r>
                            <a:rPr lang="es-CO" sz="2400" b="0" i="1" dirty="0" smtClean="0">
                              <a:solidFill>
                                <a:schemeClr val="tx1"/>
                              </a:solidFill>
                              <a:latin typeface="Cambria Math" panose="02040503050406030204" pitchFamily="18" charset="0"/>
                            </a:rPr>
                            <m:t>2</m:t>
                          </m:r>
                        </m:sup>
                      </m:sSup>
                      <m:r>
                        <a:rPr lang="es-ES" sz="2400" i="1" dirty="0" smtClean="0">
                          <a:solidFill>
                            <a:schemeClr val="tx1"/>
                          </a:solidFill>
                          <a:latin typeface="Cambria Math" panose="02040503050406030204" pitchFamily="18" charset="0"/>
                        </a:rPr>
                        <m:t>– 5</m:t>
                      </m:r>
                      <m:r>
                        <a:rPr lang="es-ES" sz="2400" i="1" dirty="0" smtClean="0">
                          <a:solidFill>
                            <a:schemeClr val="tx1"/>
                          </a:solidFill>
                          <a:latin typeface="Cambria Math" panose="02040503050406030204" pitchFamily="18" charset="0"/>
                        </a:rPr>
                        <m:t>𝑥</m:t>
                      </m:r>
                      <m:r>
                        <a:rPr lang="es-ES" sz="2400" i="1" dirty="0" smtClean="0">
                          <a:solidFill>
                            <a:schemeClr val="tx1"/>
                          </a:solidFill>
                          <a:latin typeface="Cambria Math" panose="02040503050406030204" pitchFamily="18" charset="0"/>
                        </a:rPr>
                        <m:t> + 3</m:t>
                      </m:r>
                    </m:oMath>
                  </m:oMathPara>
                </a14:m>
                <a:endParaRPr lang="es-ES" sz="2400" dirty="0">
                  <a:solidFill>
                    <a:schemeClr val="tx1"/>
                  </a:solidFill>
                </a:endParaRPr>
              </a:p>
            </p:txBody>
          </p:sp>
        </mc:Choice>
        <mc:Fallback xmlns="">
          <p:sp>
            <p:nvSpPr>
              <p:cNvPr id="9" name="Marcador de contenido 2">
                <a:extLst>
                  <a:ext uri="{FF2B5EF4-FFF2-40B4-BE49-F238E27FC236}">
                    <a16:creationId xmlns:a16="http://schemas.microsoft.com/office/drawing/2014/main" id="{A2CF4CE6-0B6E-4B50-9C09-21CF04145606}"/>
                  </a:ext>
                </a:extLst>
              </p:cNvPr>
              <p:cNvSpPr txBox="1">
                <a:spLocks noRot="1" noChangeAspect="1" noMove="1" noResize="1" noEditPoints="1" noAdjustHandles="1" noChangeArrowheads="1" noChangeShapeType="1" noTextEdit="1"/>
              </p:cNvSpPr>
              <p:nvPr/>
            </p:nvSpPr>
            <p:spPr>
              <a:xfrm>
                <a:off x="6677146" y="4393779"/>
                <a:ext cx="5257800" cy="2234680"/>
              </a:xfrm>
              <a:prstGeom prst="rect">
                <a:avLst/>
              </a:prstGeom>
              <a:blipFill>
                <a:blip r:embed="rId15"/>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0" name="CuadroTexto 9">
                <a:extLst>
                  <a:ext uri="{FF2B5EF4-FFF2-40B4-BE49-F238E27FC236}">
                    <a16:creationId xmlns:a16="http://schemas.microsoft.com/office/drawing/2014/main" id="{7B0061F5-6389-4D7C-AE9A-E68D9EDB5E43}"/>
                  </a:ext>
                </a:extLst>
              </p:cNvPr>
              <p:cNvSpPr txBox="1"/>
              <p:nvPr/>
            </p:nvSpPr>
            <p:spPr>
              <a:xfrm>
                <a:off x="1861137" y="2304074"/>
                <a:ext cx="3266050" cy="43088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CO" sz="2800" b="0" i="1" dirty="0" smtClean="0">
                          <a:solidFill>
                            <a:srgbClr val="FF0000"/>
                          </a:solidFill>
                          <a:latin typeface="Cambria Math" panose="02040503050406030204" pitchFamily="18" charset="0"/>
                        </a:rPr>
                        <m:t>𝑎</m:t>
                      </m:r>
                      <m:sSup>
                        <m:sSupPr>
                          <m:ctrlPr>
                            <a:rPr lang="es-CO" sz="2800" b="0" i="1" dirty="0" smtClean="0">
                              <a:latin typeface="Cambria Math" panose="02040503050406030204" pitchFamily="18" charset="0"/>
                            </a:rPr>
                          </m:ctrlPr>
                        </m:sSupPr>
                        <m:e>
                          <m:r>
                            <a:rPr lang="es-CO" sz="2800" b="0" i="1" dirty="0" smtClean="0">
                              <a:latin typeface="Cambria Math" panose="02040503050406030204" pitchFamily="18" charset="0"/>
                            </a:rPr>
                            <m:t>𝑥</m:t>
                          </m:r>
                        </m:e>
                        <m:sup>
                          <m:r>
                            <a:rPr lang="es-CO" sz="2800" b="0" i="1" dirty="0" smtClean="0">
                              <a:latin typeface="Cambria Math" panose="02040503050406030204" pitchFamily="18" charset="0"/>
                            </a:rPr>
                            <m:t>2</m:t>
                          </m:r>
                        </m:sup>
                      </m:sSup>
                      <m:r>
                        <a:rPr lang="es-ES" sz="2800" i="1" dirty="0" smtClean="0">
                          <a:latin typeface="Cambria Math" panose="02040503050406030204" pitchFamily="18" charset="0"/>
                        </a:rPr>
                        <m:t>+</m:t>
                      </m:r>
                      <m:r>
                        <a:rPr lang="es-ES" sz="2800" i="1" dirty="0" smtClean="0">
                          <a:solidFill>
                            <a:srgbClr val="00B0F0"/>
                          </a:solidFill>
                          <a:latin typeface="Cambria Math" panose="02040503050406030204" pitchFamily="18" charset="0"/>
                        </a:rPr>
                        <m:t>𝑏</m:t>
                      </m:r>
                      <m:r>
                        <a:rPr lang="es-ES" sz="2800" i="1" dirty="0" smtClean="0">
                          <a:latin typeface="Cambria Math" panose="02040503050406030204" pitchFamily="18" charset="0"/>
                        </a:rPr>
                        <m:t>𝑥</m:t>
                      </m:r>
                      <m:r>
                        <a:rPr lang="es-ES" sz="2800" i="1" dirty="0" smtClean="0">
                          <a:latin typeface="Cambria Math" panose="02040503050406030204" pitchFamily="18" charset="0"/>
                        </a:rPr>
                        <m:t> +</m:t>
                      </m:r>
                      <m:r>
                        <a:rPr lang="es-ES" sz="2800" i="1" dirty="0" smtClean="0">
                          <a:solidFill>
                            <a:srgbClr val="00B050"/>
                          </a:solidFill>
                          <a:latin typeface="Cambria Math" panose="02040503050406030204" pitchFamily="18" charset="0"/>
                        </a:rPr>
                        <m:t>𝑐</m:t>
                      </m:r>
                      <m:r>
                        <a:rPr lang="es-CO" sz="2800" b="0" i="1" dirty="0" smtClean="0">
                          <a:solidFill>
                            <a:srgbClr val="00B050"/>
                          </a:solidFill>
                          <a:latin typeface="Cambria Math" panose="02040503050406030204" pitchFamily="18" charset="0"/>
                        </a:rPr>
                        <m:t>&lt;</m:t>
                      </m:r>
                      <m:r>
                        <a:rPr lang="es-ES" sz="2800" i="1" dirty="0" smtClean="0">
                          <a:latin typeface="Cambria Math" panose="02040503050406030204" pitchFamily="18" charset="0"/>
                        </a:rPr>
                        <m:t>0</m:t>
                      </m:r>
                    </m:oMath>
                  </m:oMathPara>
                </a14:m>
                <a:endParaRPr lang="es-ES" sz="2800" dirty="0"/>
              </a:p>
            </p:txBody>
          </p:sp>
        </mc:Choice>
        <mc:Fallback xmlns="">
          <p:sp>
            <p:nvSpPr>
              <p:cNvPr id="10" name="CuadroTexto 9">
                <a:extLst>
                  <a:ext uri="{FF2B5EF4-FFF2-40B4-BE49-F238E27FC236}">
                    <a16:creationId xmlns:a16="http://schemas.microsoft.com/office/drawing/2014/main" id="{7B0061F5-6389-4D7C-AE9A-E68D9EDB5E43}"/>
                  </a:ext>
                </a:extLst>
              </p:cNvPr>
              <p:cNvSpPr txBox="1">
                <a:spLocks noRot="1" noChangeAspect="1" noMove="1" noResize="1" noEditPoints="1" noAdjustHandles="1" noChangeArrowheads="1" noChangeShapeType="1" noTextEdit="1"/>
              </p:cNvSpPr>
              <p:nvPr/>
            </p:nvSpPr>
            <p:spPr>
              <a:xfrm>
                <a:off x="1861137" y="2304074"/>
                <a:ext cx="3266050" cy="430887"/>
              </a:xfrm>
              <a:prstGeom prst="rect">
                <a:avLst/>
              </a:prstGeom>
              <a:blipFill>
                <a:blip r:embed="rId16"/>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1" name="CuadroTexto 10">
                <a:extLst>
                  <a:ext uri="{FF2B5EF4-FFF2-40B4-BE49-F238E27FC236}">
                    <a16:creationId xmlns:a16="http://schemas.microsoft.com/office/drawing/2014/main" id="{BB4BF03E-39F8-414D-B154-5251E344A694}"/>
                  </a:ext>
                </a:extLst>
              </p:cNvPr>
              <p:cNvSpPr txBox="1"/>
              <p:nvPr/>
            </p:nvSpPr>
            <p:spPr>
              <a:xfrm>
                <a:off x="1861137" y="2824290"/>
                <a:ext cx="3266050" cy="43088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CO" sz="2800" b="0" i="1" dirty="0" smtClean="0">
                          <a:solidFill>
                            <a:srgbClr val="FF0000"/>
                          </a:solidFill>
                          <a:latin typeface="Cambria Math" panose="02040503050406030204" pitchFamily="18" charset="0"/>
                        </a:rPr>
                        <m:t>𝑎</m:t>
                      </m:r>
                      <m:sSup>
                        <m:sSupPr>
                          <m:ctrlPr>
                            <a:rPr lang="es-CO" sz="2800" b="0" i="1" dirty="0" smtClean="0">
                              <a:latin typeface="Cambria Math" panose="02040503050406030204" pitchFamily="18" charset="0"/>
                            </a:rPr>
                          </m:ctrlPr>
                        </m:sSupPr>
                        <m:e>
                          <m:r>
                            <a:rPr lang="es-CO" sz="2800" b="0" i="1" dirty="0" smtClean="0">
                              <a:latin typeface="Cambria Math" panose="02040503050406030204" pitchFamily="18" charset="0"/>
                            </a:rPr>
                            <m:t>𝑥</m:t>
                          </m:r>
                        </m:e>
                        <m:sup>
                          <m:r>
                            <a:rPr lang="es-CO" sz="2800" b="0" i="1" dirty="0" smtClean="0">
                              <a:latin typeface="Cambria Math" panose="02040503050406030204" pitchFamily="18" charset="0"/>
                            </a:rPr>
                            <m:t>2</m:t>
                          </m:r>
                        </m:sup>
                      </m:sSup>
                      <m:r>
                        <a:rPr lang="es-ES" sz="2800" i="1" dirty="0" smtClean="0">
                          <a:latin typeface="Cambria Math" panose="02040503050406030204" pitchFamily="18" charset="0"/>
                        </a:rPr>
                        <m:t>+</m:t>
                      </m:r>
                      <m:r>
                        <a:rPr lang="es-ES" sz="2800" i="1" dirty="0" smtClean="0">
                          <a:solidFill>
                            <a:srgbClr val="00B0F0"/>
                          </a:solidFill>
                          <a:latin typeface="Cambria Math" panose="02040503050406030204" pitchFamily="18" charset="0"/>
                        </a:rPr>
                        <m:t>𝑏</m:t>
                      </m:r>
                      <m:r>
                        <a:rPr lang="es-ES" sz="2800" i="1" dirty="0" smtClean="0">
                          <a:latin typeface="Cambria Math" panose="02040503050406030204" pitchFamily="18" charset="0"/>
                        </a:rPr>
                        <m:t>𝑥</m:t>
                      </m:r>
                      <m:r>
                        <a:rPr lang="es-ES" sz="2800" i="1" dirty="0" smtClean="0">
                          <a:latin typeface="Cambria Math" panose="02040503050406030204" pitchFamily="18" charset="0"/>
                        </a:rPr>
                        <m:t> +</m:t>
                      </m:r>
                      <m:r>
                        <a:rPr lang="es-ES" sz="2800" i="1" dirty="0" smtClean="0">
                          <a:solidFill>
                            <a:srgbClr val="00B050"/>
                          </a:solidFill>
                          <a:latin typeface="Cambria Math" panose="02040503050406030204" pitchFamily="18" charset="0"/>
                        </a:rPr>
                        <m:t>𝑐</m:t>
                      </m:r>
                      <m:r>
                        <a:rPr lang="es-CO" sz="2800" b="0" i="1" dirty="0" smtClean="0">
                          <a:solidFill>
                            <a:srgbClr val="00B050"/>
                          </a:solidFill>
                          <a:latin typeface="Cambria Math" panose="02040503050406030204" pitchFamily="18" charset="0"/>
                        </a:rPr>
                        <m:t>&gt;</m:t>
                      </m:r>
                      <m:r>
                        <a:rPr lang="es-ES" sz="2800" i="1" dirty="0" smtClean="0">
                          <a:latin typeface="Cambria Math" panose="02040503050406030204" pitchFamily="18" charset="0"/>
                        </a:rPr>
                        <m:t>0</m:t>
                      </m:r>
                    </m:oMath>
                  </m:oMathPara>
                </a14:m>
                <a:endParaRPr lang="es-ES" sz="2800" dirty="0"/>
              </a:p>
            </p:txBody>
          </p:sp>
        </mc:Choice>
        <mc:Fallback xmlns="">
          <p:sp>
            <p:nvSpPr>
              <p:cNvPr id="11" name="CuadroTexto 10">
                <a:extLst>
                  <a:ext uri="{FF2B5EF4-FFF2-40B4-BE49-F238E27FC236}">
                    <a16:creationId xmlns:a16="http://schemas.microsoft.com/office/drawing/2014/main" id="{BB4BF03E-39F8-414D-B154-5251E344A694}"/>
                  </a:ext>
                </a:extLst>
              </p:cNvPr>
              <p:cNvSpPr txBox="1">
                <a:spLocks noRot="1" noChangeAspect="1" noMove="1" noResize="1" noEditPoints="1" noAdjustHandles="1" noChangeArrowheads="1" noChangeShapeType="1" noTextEdit="1"/>
              </p:cNvSpPr>
              <p:nvPr/>
            </p:nvSpPr>
            <p:spPr>
              <a:xfrm>
                <a:off x="1861137" y="2824290"/>
                <a:ext cx="3266050" cy="430887"/>
              </a:xfrm>
              <a:prstGeom prst="rect">
                <a:avLst/>
              </a:prstGeom>
              <a:blipFill>
                <a:blip r:embed="rId17"/>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638916D9-BF48-4EE0-B408-0F5D26D00271}"/>
                  </a:ext>
                </a:extLst>
              </p:cNvPr>
              <p:cNvSpPr txBox="1"/>
              <p:nvPr/>
            </p:nvSpPr>
            <p:spPr>
              <a:xfrm>
                <a:off x="5938423" y="2299156"/>
                <a:ext cx="3416410" cy="43088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CO" sz="2800" b="0" i="1" dirty="0" smtClean="0">
                          <a:solidFill>
                            <a:srgbClr val="FF0000"/>
                          </a:solidFill>
                          <a:latin typeface="Cambria Math" panose="02040503050406030204" pitchFamily="18" charset="0"/>
                        </a:rPr>
                        <m:t>𝑎</m:t>
                      </m:r>
                      <m:sSup>
                        <m:sSupPr>
                          <m:ctrlPr>
                            <a:rPr lang="es-CO" sz="2800" b="0" i="1" dirty="0" smtClean="0">
                              <a:latin typeface="Cambria Math" panose="02040503050406030204" pitchFamily="18" charset="0"/>
                            </a:rPr>
                          </m:ctrlPr>
                        </m:sSupPr>
                        <m:e>
                          <m:r>
                            <a:rPr lang="es-CO" sz="2800" b="0" i="1" dirty="0" smtClean="0">
                              <a:latin typeface="Cambria Math" panose="02040503050406030204" pitchFamily="18" charset="0"/>
                            </a:rPr>
                            <m:t>𝑥</m:t>
                          </m:r>
                        </m:e>
                        <m:sup>
                          <m:r>
                            <a:rPr lang="es-CO" sz="2800" b="0" i="1" dirty="0" smtClean="0">
                              <a:latin typeface="Cambria Math" panose="02040503050406030204" pitchFamily="18" charset="0"/>
                            </a:rPr>
                            <m:t>2</m:t>
                          </m:r>
                        </m:sup>
                      </m:sSup>
                      <m:r>
                        <a:rPr lang="es-ES" sz="2800" i="1" dirty="0" smtClean="0">
                          <a:latin typeface="Cambria Math" panose="02040503050406030204" pitchFamily="18" charset="0"/>
                        </a:rPr>
                        <m:t>+</m:t>
                      </m:r>
                      <m:r>
                        <a:rPr lang="es-ES" sz="2800" i="1" dirty="0" smtClean="0">
                          <a:solidFill>
                            <a:srgbClr val="00B0F0"/>
                          </a:solidFill>
                          <a:latin typeface="Cambria Math" panose="02040503050406030204" pitchFamily="18" charset="0"/>
                        </a:rPr>
                        <m:t>𝑏</m:t>
                      </m:r>
                      <m:r>
                        <a:rPr lang="es-ES" sz="2800" i="1" dirty="0" smtClean="0">
                          <a:latin typeface="Cambria Math" panose="02040503050406030204" pitchFamily="18" charset="0"/>
                        </a:rPr>
                        <m:t>𝑥</m:t>
                      </m:r>
                      <m:r>
                        <a:rPr lang="es-ES" sz="2800" i="1" dirty="0" smtClean="0">
                          <a:latin typeface="Cambria Math" panose="02040503050406030204" pitchFamily="18" charset="0"/>
                        </a:rPr>
                        <m:t> +</m:t>
                      </m:r>
                      <m:r>
                        <a:rPr lang="es-ES" sz="2800" i="1" dirty="0" smtClean="0">
                          <a:solidFill>
                            <a:srgbClr val="00B050"/>
                          </a:solidFill>
                          <a:latin typeface="Cambria Math" panose="02040503050406030204" pitchFamily="18" charset="0"/>
                        </a:rPr>
                        <m:t>𝑐</m:t>
                      </m:r>
                      <m:r>
                        <a:rPr lang="es-ES" sz="2800" i="1">
                          <a:latin typeface="Cambria Math" panose="02040503050406030204" pitchFamily="18" charset="0"/>
                          <a:ea typeface="Cambria Math" panose="02040503050406030204" pitchFamily="18" charset="0"/>
                        </a:rPr>
                        <m:t>≤</m:t>
                      </m:r>
                      <m:r>
                        <a:rPr lang="es-ES" sz="2800" i="1" dirty="0" smtClean="0">
                          <a:latin typeface="Cambria Math" panose="02040503050406030204" pitchFamily="18" charset="0"/>
                        </a:rPr>
                        <m:t>0</m:t>
                      </m:r>
                    </m:oMath>
                  </m:oMathPara>
                </a14:m>
                <a:endParaRPr lang="es-ES" sz="2800" dirty="0"/>
              </a:p>
            </p:txBody>
          </p:sp>
        </mc:Choice>
        <mc:Fallback xmlns="">
          <p:sp>
            <p:nvSpPr>
              <p:cNvPr id="12" name="CuadroTexto 11">
                <a:extLst>
                  <a:ext uri="{FF2B5EF4-FFF2-40B4-BE49-F238E27FC236}">
                    <a16:creationId xmlns:a16="http://schemas.microsoft.com/office/drawing/2014/main" id="{638916D9-BF48-4EE0-B408-0F5D26D00271}"/>
                  </a:ext>
                </a:extLst>
              </p:cNvPr>
              <p:cNvSpPr txBox="1">
                <a:spLocks noRot="1" noChangeAspect="1" noMove="1" noResize="1" noEditPoints="1" noAdjustHandles="1" noChangeArrowheads="1" noChangeShapeType="1" noTextEdit="1"/>
              </p:cNvSpPr>
              <p:nvPr/>
            </p:nvSpPr>
            <p:spPr>
              <a:xfrm>
                <a:off x="5938423" y="2299156"/>
                <a:ext cx="3416410" cy="430887"/>
              </a:xfrm>
              <a:prstGeom prst="rect">
                <a:avLst/>
              </a:prstGeom>
              <a:blipFill>
                <a:blip r:embed="rId18"/>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3" name="CuadroTexto 12">
                <a:extLst>
                  <a:ext uri="{FF2B5EF4-FFF2-40B4-BE49-F238E27FC236}">
                    <a16:creationId xmlns:a16="http://schemas.microsoft.com/office/drawing/2014/main" id="{82325493-C7F5-4892-A751-5E92E94849B5}"/>
                  </a:ext>
                </a:extLst>
              </p:cNvPr>
              <p:cNvSpPr txBox="1"/>
              <p:nvPr/>
            </p:nvSpPr>
            <p:spPr>
              <a:xfrm>
                <a:off x="5938423" y="2828938"/>
                <a:ext cx="3416410" cy="43088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CO" sz="2800" b="0" i="1" dirty="0" smtClean="0">
                          <a:solidFill>
                            <a:srgbClr val="FF0000"/>
                          </a:solidFill>
                          <a:latin typeface="Cambria Math" panose="02040503050406030204" pitchFamily="18" charset="0"/>
                        </a:rPr>
                        <m:t>𝑎</m:t>
                      </m:r>
                      <m:sSup>
                        <m:sSupPr>
                          <m:ctrlPr>
                            <a:rPr lang="es-CO" sz="2800" b="0" i="1" dirty="0" smtClean="0">
                              <a:latin typeface="Cambria Math" panose="02040503050406030204" pitchFamily="18" charset="0"/>
                            </a:rPr>
                          </m:ctrlPr>
                        </m:sSupPr>
                        <m:e>
                          <m:r>
                            <a:rPr lang="es-CO" sz="2800" b="0" i="1" dirty="0" smtClean="0">
                              <a:latin typeface="Cambria Math" panose="02040503050406030204" pitchFamily="18" charset="0"/>
                            </a:rPr>
                            <m:t>𝑥</m:t>
                          </m:r>
                        </m:e>
                        <m:sup>
                          <m:r>
                            <a:rPr lang="es-CO" sz="2800" b="0" i="1" dirty="0" smtClean="0">
                              <a:latin typeface="Cambria Math" panose="02040503050406030204" pitchFamily="18" charset="0"/>
                            </a:rPr>
                            <m:t>2</m:t>
                          </m:r>
                        </m:sup>
                      </m:sSup>
                      <m:r>
                        <a:rPr lang="es-ES" sz="2800" i="1" dirty="0" smtClean="0">
                          <a:latin typeface="Cambria Math" panose="02040503050406030204" pitchFamily="18" charset="0"/>
                        </a:rPr>
                        <m:t>+</m:t>
                      </m:r>
                      <m:r>
                        <a:rPr lang="es-ES" sz="2800" i="1" dirty="0" smtClean="0">
                          <a:solidFill>
                            <a:srgbClr val="00B0F0"/>
                          </a:solidFill>
                          <a:latin typeface="Cambria Math" panose="02040503050406030204" pitchFamily="18" charset="0"/>
                        </a:rPr>
                        <m:t>𝑏</m:t>
                      </m:r>
                      <m:r>
                        <a:rPr lang="es-ES" sz="2800" i="1" dirty="0" smtClean="0">
                          <a:latin typeface="Cambria Math" panose="02040503050406030204" pitchFamily="18" charset="0"/>
                        </a:rPr>
                        <m:t>𝑥</m:t>
                      </m:r>
                      <m:r>
                        <a:rPr lang="es-ES" sz="2800" i="1" dirty="0" smtClean="0">
                          <a:latin typeface="Cambria Math" panose="02040503050406030204" pitchFamily="18" charset="0"/>
                        </a:rPr>
                        <m:t> +</m:t>
                      </m:r>
                      <m:r>
                        <a:rPr lang="es-ES" sz="2800" i="1" dirty="0" smtClean="0">
                          <a:solidFill>
                            <a:srgbClr val="00B050"/>
                          </a:solidFill>
                          <a:latin typeface="Cambria Math" panose="02040503050406030204" pitchFamily="18" charset="0"/>
                        </a:rPr>
                        <m:t>𝑐</m:t>
                      </m:r>
                      <m:r>
                        <a:rPr lang="es-ES" sz="2800" i="1" smtClean="0">
                          <a:latin typeface="Cambria Math" panose="02040503050406030204" pitchFamily="18" charset="0"/>
                          <a:ea typeface="Cambria Math" panose="02040503050406030204" pitchFamily="18" charset="0"/>
                        </a:rPr>
                        <m:t>≥</m:t>
                      </m:r>
                      <m:r>
                        <a:rPr lang="es-ES" sz="2800" i="1" dirty="0" smtClean="0">
                          <a:latin typeface="Cambria Math" panose="02040503050406030204" pitchFamily="18" charset="0"/>
                        </a:rPr>
                        <m:t>0</m:t>
                      </m:r>
                    </m:oMath>
                  </m:oMathPara>
                </a14:m>
                <a:endParaRPr lang="es-ES" sz="2800" dirty="0"/>
              </a:p>
            </p:txBody>
          </p:sp>
        </mc:Choice>
        <mc:Fallback xmlns="">
          <p:sp>
            <p:nvSpPr>
              <p:cNvPr id="13" name="CuadroTexto 12">
                <a:extLst>
                  <a:ext uri="{FF2B5EF4-FFF2-40B4-BE49-F238E27FC236}">
                    <a16:creationId xmlns:a16="http://schemas.microsoft.com/office/drawing/2014/main" id="{82325493-C7F5-4892-A751-5E92E94849B5}"/>
                  </a:ext>
                </a:extLst>
              </p:cNvPr>
              <p:cNvSpPr txBox="1">
                <a:spLocks noRot="1" noChangeAspect="1" noMove="1" noResize="1" noEditPoints="1" noAdjustHandles="1" noChangeArrowheads="1" noChangeShapeType="1" noTextEdit="1"/>
              </p:cNvSpPr>
              <p:nvPr/>
            </p:nvSpPr>
            <p:spPr>
              <a:xfrm>
                <a:off x="5938423" y="2828938"/>
                <a:ext cx="3416410" cy="430887"/>
              </a:xfrm>
              <a:prstGeom prst="rect">
                <a:avLst/>
              </a:prstGeom>
              <a:blipFill>
                <a:blip r:embed="rId19"/>
                <a:stretch>
                  <a:fillRect/>
                </a:stretch>
              </a:blipFill>
            </p:spPr>
            <p:txBody>
              <a:bodyPr/>
              <a:lstStyle/>
              <a:p>
                <a:r>
                  <a:rPr lang="es-ES">
                    <a:noFill/>
                  </a:rPr>
                  <a:t> </a:t>
                </a:r>
              </a:p>
            </p:txBody>
          </p:sp>
        </mc:Fallback>
      </mc:AlternateContent>
    </p:spTree>
    <p:extLst>
      <p:ext uri="{BB962C8B-B14F-4D97-AF65-F5344CB8AC3E}">
        <p14:creationId xmlns:p14="http://schemas.microsoft.com/office/powerpoint/2010/main" val="102240111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573029" y="263456"/>
                <a:ext cx="11045942" cy="5309204"/>
              </a:xfrm>
            </p:spPr>
            <p:txBody>
              <a:bodyPr>
                <a:noAutofit/>
              </a:bodyPr>
              <a:lstStyle/>
              <a:p>
                <a:pPr marL="0" indent="0" algn="just">
                  <a:buNone/>
                </a:pPr>
                <a:r>
                  <a:rPr lang="es-CO" sz="3200" b="1" dirty="0">
                    <a:solidFill>
                      <a:schemeClr val="accent1"/>
                    </a:solidFill>
                  </a:rPr>
                  <a:t>Solución de inecuación cuadrática</a:t>
                </a:r>
              </a:p>
              <a:p>
                <a:pPr marL="0" indent="0" algn="just">
                  <a:buNone/>
                </a:pPr>
                <a:r>
                  <a:rPr lang="es-CO" sz="2200" dirty="0"/>
                  <a:t>Para resolver este tipo de inecuaciones es conveniente realizar los siguientes pasos:</a:t>
                </a:r>
              </a:p>
              <a:p>
                <a:pPr marL="457200" indent="-457200" algn="just">
                  <a:buAutoNum type="arabicParenR"/>
                </a:pPr>
                <a:r>
                  <a:rPr lang="es-CO" sz="2200" dirty="0"/>
                  <a:t>Pasar todos los términos al primer miembro (para que en el otro quede cero) y reducir factores.</a:t>
                </a:r>
              </a:p>
              <a:p>
                <a:pPr marL="457200" indent="-457200" algn="just">
                  <a:buAutoNum type="arabicParenR"/>
                </a:pPr>
                <a:endParaRPr lang="es-CO" sz="2200" dirty="0"/>
              </a:p>
              <a:p>
                <a:pPr marL="0" indent="0" algn="just">
                  <a:buNone/>
                </a:pPr>
                <a:endParaRPr lang="es-CO" sz="2200" dirty="0"/>
              </a:p>
              <a:p>
                <a:pPr marL="457200" indent="-457200" algn="just">
                  <a:buFont typeface="Arial" panose="020B0604020202020204" pitchFamily="34" charset="0"/>
                  <a:buAutoNum type="arabicParenR" startAt="2"/>
                </a:pPr>
                <a:r>
                  <a:rPr lang="es-CO" sz="2200" dirty="0"/>
                  <a:t>Calcular las soluciones (o raíces) del polinomio resultante</a:t>
                </a:r>
              </a:p>
              <a:p>
                <a:pPr marL="457200" indent="-457200" algn="just">
                  <a:buFont typeface="Arial" panose="020B0604020202020204" pitchFamily="34" charset="0"/>
                  <a:buAutoNum type="arabicParenR" startAt="2"/>
                </a:pPr>
                <a:endParaRPr lang="es-CO" sz="2200" dirty="0"/>
              </a:p>
              <a:p>
                <a:pPr marL="457200" indent="-457200" algn="just">
                  <a:buFont typeface="Arial" panose="020B0604020202020204" pitchFamily="34" charset="0"/>
                  <a:buAutoNum type="arabicParenR" startAt="2"/>
                </a:pPr>
                <a:endParaRPr lang="es-CO" sz="2200" dirty="0"/>
              </a:p>
              <a:p>
                <a:pPr marL="457200" indent="-457200" algn="just">
                  <a:buFont typeface="Arial" panose="020B0604020202020204" pitchFamily="34" charset="0"/>
                  <a:buAutoNum type="arabicParenR" startAt="2"/>
                </a:pPr>
                <a:endParaRPr lang="es-CO" sz="2200" dirty="0"/>
              </a:p>
              <a:p>
                <a:pPr marL="457200" indent="-457200" algn="just">
                  <a:buFont typeface="Arial" panose="020B0604020202020204" pitchFamily="34" charset="0"/>
                  <a:buAutoNum type="arabicParenR" startAt="2"/>
                </a:pPr>
                <a:r>
                  <a:rPr lang="es-CO" sz="2200" dirty="0"/>
                  <a:t>Representar sobre la recta real las soluciones obtenidas. Se forman de esta manera todos los intervalos posibles desde </a:t>
                </a:r>
                <a14:m>
                  <m:oMath xmlns:m="http://schemas.openxmlformats.org/officeDocument/2006/math">
                    <m:r>
                      <a:rPr lang="es-CO" sz="2200" i="1" dirty="0">
                        <a:latin typeface="Cambria Math" panose="02040503050406030204" pitchFamily="18" charset="0"/>
                      </a:rPr>
                      <m:t>−</m:t>
                    </m:r>
                    <m:r>
                      <a:rPr lang="es-CO" sz="2200" i="1" dirty="0">
                        <a:latin typeface="Cambria Math" panose="02040503050406030204" pitchFamily="18" charset="0"/>
                        <a:sym typeface="Symbol" panose="05050102010706020507" pitchFamily="18" charset="2"/>
                      </a:rPr>
                      <m:t></m:t>
                    </m:r>
                  </m:oMath>
                </a14:m>
                <a:r>
                  <a:rPr lang="es-CO" sz="2200" dirty="0">
                    <a:sym typeface="Symbol" panose="05050102010706020507" pitchFamily="18" charset="2"/>
                  </a:rPr>
                  <a:t> </a:t>
                </a:r>
                <a:r>
                  <a:rPr lang="es-CO" sz="2200" dirty="0"/>
                  <a:t>hasta </a:t>
                </a:r>
                <a14:m>
                  <m:oMath xmlns:m="http://schemas.openxmlformats.org/officeDocument/2006/math">
                    <m:r>
                      <a:rPr lang="es-CO" sz="2200" i="1" dirty="0">
                        <a:latin typeface="Cambria Math" panose="02040503050406030204" pitchFamily="18" charset="0"/>
                      </a:rPr>
                      <m:t>+ </m:t>
                    </m:r>
                    <m:r>
                      <a:rPr lang="es-CO" sz="2200" i="1" dirty="0">
                        <a:latin typeface="Cambria Math" panose="02040503050406030204" pitchFamily="18" charset="0"/>
                        <a:sym typeface="Symbol" panose="05050102010706020507" pitchFamily="18" charset="2"/>
                      </a:rPr>
                      <m:t></m:t>
                    </m:r>
                  </m:oMath>
                </a14:m>
                <a:r>
                  <a:rPr lang="es-CO" sz="2200" dirty="0"/>
                  <a:t> , siendo los extremos de los intervalos las raíces </a:t>
                </a:r>
                <a14:m>
                  <m:oMath xmlns:m="http://schemas.openxmlformats.org/officeDocument/2006/math">
                    <m:sSub>
                      <m:sSubPr>
                        <m:ctrlPr>
                          <a:rPr lang="es-CO" sz="2200" i="1" dirty="0">
                            <a:solidFill>
                              <a:schemeClr val="accent2">
                                <a:lumMod val="75000"/>
                              </a:schemeClr>
                            </a:solidFill>
                            <a:latin typeface="Cambria Math" panose="02040503050406030204" pitchFamily="18" charset="0"/>
                          </a:rPr>
                        </m:ctrlPr>
                      </m:sSubPr>
                      <m:e>
                        <m:r>
                          <a:rPr lang="es-ES" sz="2200" i="1" dirty="0">
                            <a:solidFill>
                              <a:schemeClr val="accent2">
                                <a:lumMod val="75000"/>
                              </a:schemeClr>
                            </a:solidFill>
                            <a:latin typeface="Cambria Math" panose="02040503050406030204" pitchFamily="18" charset="0"/>
                          </a:rPr>
                          <m:t>𝑥</m:t>
                        </m:r>
                      </m:e>
                      <m:sub>
                        <m:r>
                          <a:rPr lang="es-ES" sz="2200" i="1" dirty="0">
                            <a:solidFill>
                              <a:schemeClr val="accent2">
                                <a:lumMod val="75000"/>
                              </a:schemeClr>
                            </a:solidFill>
                            <a:latin typeface="Cambria Math" panose="02040503050406030204" pitchFamily="18" charset="0"/>
                          </a:rPr>
                          <m:t>1</m:t>
                        </m:r>
                      </m:sub>
                    </m:sSub>
                    <m:r>
                      <a:rPr lang="es-ES" sz="2200" i="1" dirty="0">
                        <a:solidFill>
                          <a:schemeClr val="accent2">
                            <a:lumMod val="75000"/>
                          </a:schemeClr>
                        </a:solidFill>
                        <a:latin typeface="Cambria Math" panose="02040503050406030204" pitchFamily="18" charset="0"/>
                      </a:rPr>
                      <m:t> </m:t>
                    </m:r>
                  </m:oMath>
                </a14:m>
                <a:r>
                  <a:rPr lang="es-CO" sz="2200" dirty="0"/>
                  <a:t>, </a:t>
                </a:r>
                <a14:m>
                  <m:oMath xmlns:m="http://schemas.openxmlformats.org/officeDocument/2006/math">
                    <m:sSub>
                      <m:sSubPr>
                        <m:ctrlPr>
                          <a:rPr lang="es-CO" sz="2200" i="1" dirty="0">
                            <a:solidFill>
                              <a:schemeClr val="accent2">
                                <a:lumMod val="75000"/>
                              </a:schemeClr>
                            </a:solidFill>
                            <a:latin typeface="Cambria Math" panose="02040503050406030204" pitchFamily="18" charset="0"/>
                          </a:rPr>
                        </m:ctrlPr>
                      </m:sSubPr>
                      <m:e>
                        <m:r>
                          <a:rPr lang="es-ES" sz="2200" i="1" dirty="0">
                            <a:solidFill>
                              <a:schemeClr val="accent2">
                                <a:lumMod val="75000"/>
                              </a:schemeClr>
                            </a:solidFill>
                            <a:latin typeface="Cambria Math" panose="02040503050406030204" pitchFamily="18" charset="0"/>
                          </a:rPr>
                          <m:t>𝑥</m:t>
                        </m:r>
                      </m:e>
                      <m:sub>
                        <m:r>
                          <a:rPr lang="es-CO" sz="2200" i="1" dirty="0">
                            <a:solidFill>
                              <a:schemeClr val="accent2">
                                <a:lumMod val="75000"/>
                              </a:schemeClr>
                            </a:solidFill>
                            <a:latin typeface="Cambria Math" panose="02040503050406030204" pitchFamily="18" charset="0"/>
                          </a:rPr>
                          <m:t>2</m:t>
                        </m:r>
                      </m:sub>
                    </m:sSub>
                    <m:r>
                      <a:rPr lang="es-CO" sz="2200" i="1" dirty="0">
                        <a:solidFill>
                          <a:schemeClr val="accent2">
                            <a:lumMod val="75000"/>
                          </a:schemeClr>
                        </a:solidFill>
                        <a:latin typeface="Cambria Math" panose="02040503050406030204" pitchFamily="18" charset="0"/>
                      </a:rPr>
                      <m:t> </m:t>
                    </m:r>
                  </m:oMath>
                </a14:m>
                <a:r>
                  <a:rPr lang="es-CO" sz="2200" dirty="0"/>
                  <a:t>del polinomio.</a:t>
                </a:r>
              </a:p>
              <a:p>
                <a:pPr marL="457200" indent="-457200" algn="just">
                  <a:buFont typeface="Arial" panose="020B0604020202020204" pitchFamily="34" charset="0"/>
                  <a:buAutoNum type="arabicParenR" startAt="2"/>
                </a:pPr>
                <a:endParaRPr lang="es-CO" sz="2200" dirty="0"/>
              </a:p>
              <a:p>
                <a:pPr marL="457200" indent="-457200" algn="just">
                  <a:buAutoNum type="arabicParenR" startAt="2"/>
                </a:pPr>
                <a:endParaRPr lang="es-CO" sz="2200"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573029" y="263456"/>
                <a:ext cx="11045942" cy="5309204"/>
              </a:xfrm>
              <a:blipFill>
                <a:blip r:embed="rId12"/>
                <a:stretch>
                  <a:fillRect l="-1380" t="-2411" r="-717" b="-2181"/>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638916D9-BF48-4EE0-B408-0F5D26D00271}"/>
                  </a:ext>
                </a:extLst>
              </p:cNvPr>
              <p:cNvSpPr txBox="1"/>
              <p:nvPr/>
            </p:nvSpPr>
            <p:spPr>
              <a:xfrm>
                <a:off x="3514937" y="3429000"/>
                <a:ext cx="3416410" cy="43088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CO" sz="2800" b="0" i="1" dirty="0" smtClean="0">
                          <a:solidFill>
                            <a:srgbClr val="FF0000"/>
                          </a:solidFill>
                          <a:latin typeface="Cambria Math" panose="02040503050406030204" pitchFamily="18" charset="0"/>
                        </a:rPr>
                        <m:t>𝑎</m:t>
                      </m:r>
                      <m:sSup>
                        <m:sSupPr>
                          <m:ctrlPr>
                            <a:rPr lang="es-CO" sz="2800" b="0" i="1" dirty="0" smtClean="0">
                              <a:latin typeface="Cambria Math" panose="02040503050406030204" pitchFamily="18" charset="0"/>
                            </a:rPr>
                          </m:ctrlPr>
                        </m:sSupPr>
                        <m:e>
                          <m:r>
                            <a:rPr lang="es-CO" sz="2800" b="0" i="1" dirty="0" smtClean="0">
                              <a:latin typeface="Cambria Math" panose="02040503050406030204" pitchFamily="18" charset="0"/>
                            </a:rPr>
                            <m:t>𝑥</m:t>
                          </m:r>
                        </m:e>
                        <m:sup>
                          <m:r>
                            <a:rPr lang="es-CO" sz="2800" b="0" i="1" dirty="0" smtClean="0">
                              <a:latin typeface="Cambria Math" panose="02040503050406030204" pitchFamily="18" charset="0"/>
                            </a:rPr>
                            <m:t>2</m:t>
                          </m:r>
                        </m:sup>
                      </m:sSup>
                      <m:r>
                        <a:rPr lang="es-ES" sz="2800" i="1" dirty="0" smtClean="0">
                          <a:latin typeface="Cambria Math" panose="02040503050406030204" pitchFamily="18" charset="0"/>
                        </a:rPr>
                        <m:t>+</m:t>
                      </m:r>
                      <m:r>
                        <a:rPr lang="es-ES" sz="2800" i="1" dirty="0" smtClean="0">
                          <a:solidFill>
                            <a:srgbClr val="00B0F0"/>
                          </a:solidFill>
                          <a:latin typeface="Cambria Math" panose="02040503050406030204" pitchFamily="18" charset="0"/>
                        </a:rPr>
                        <m:t>𝑏</m:t>
                      </m:r>
                      <m:r>
                        <a:rPr lang="es-ES" sz="2800" i="1" dirty="0" smtClean="0">
                          <a:latin typeface="Cambria Math" panose="02040503050406030204" pitchFamily="18" charset="0"/>
                        </a:rPr>
                        <m:t>𝑥</m:t>
                      </m:r>
                      <m:r>
                        <a:rPr lang="es-ES" sz="2800" i="1" dirty="0" smtClean="0">
                          <a:latin typeface="Cambria Math" panose="02040503050406030204" pitchFamily="18" charset="0"/>
                        </a:rPr>
                        <m:t> +</m:t>
                      </m:r>
                      <m:r>
                        <a:rPr lang="es-ES" sz="2800" i="1" dirty="0" smtClean="0">
                          <a:solidFill>
                            <a:srgbClr val="00B050"/>
                          </a:solidFill>
                          <a:latin typeface="Cambria Math" panose="02040503050406030204" pitchFamily="18" charset="0"/>
                        </a:rPr>
                        <m:t>𝑐</m:t>
                      </m:r>
                      <m:r>
                        <a:rPr lang="es-CO" sz="2800" b="0" i="1" dirty="0" smtClean="0">
                          <a:solidFill>
                            <a:schemeClr val="tx1"/>
                          </a:solidFill>
                          <a:latin typeface="Cambria Math" panose="02040503050406030204" pitchFamily="18" charset="0"/>
                        </a:rPr>
                        <m:t>=</m:t>
                      </m:r>
                      <m:r>
                        <a:rPr lang="es-ES" sz="2800" i="1" dirty="0" smtClean="0">
                          <a:latin typeface="Cambria Math" panose="02040503050406030204" pitchFamily="18" charset="0"/>
                        </a:rPr>
                        <m:t>0</m:t>
                      </m:r>
                    </m:oMath>
                  </m:oMathPara>
                </a14:m>
                <a:endParaRPr lang="es-ES" sz="2800" dirty="0"/>
              </a:p>
            </p:txBody>
          </p:sp>
        </mc:Choice>
        <mc:Fallback xmlns="">
          <p:sp>
            <p:nvSpPr>
              <p:cNvPr id="12" name="CuadroTexto 11">
                <a:extLst>
                  <a:ext uri="{FF2B5EF4-FFF2-40B4-BE49-F238E27FC236}">
                    <a16:creationId xmlns:a16="http://schemas.microsoft.com/office/drawing/2014/main" id="{638916D9-BF48-4EE0-B408-0F5D26D00271}"/>
                  </a:ext>
                </a:extLst>
              </p:cNvPr>
              <p:cNvSpPr txBox="1">
                <a:spLocks noRot="1" noChangeAspect="1" noMove="1" noResize="1" noEditPoints="1" noAdjustHandles="1" noChangeArrowheads="1" noChangeShapeType="1" noTextEdit="1"/>
              </p:cNvSpPr>
              <p:nvPr/>
            </p:nvSpPr>
            <p:spPr>
              <a:xfrm>
                <a:off x="3514937" y="3429000"/>
                <a:ext cx="3416410" cy="430887"/>
              </a:xfrm>
              <a:prstGeom prst="rect">
                <a:avLst/>
              </a:prstGeom>
              <a:blipFill>
                <a:blip r:embed="rId6"/>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3" name="CuadroTexto 12">
                <a:extLst>
                  <a:ext uri="{FF2B5EF4-FFF2-40B4-BE49-F238E27FC236}">
                    <a16:creationId xmlns:a16="http://schemas.microsoft.com/office/drawing/2014/main" id="{82325493-C7F5-4892-A751-5E92E94849B5}"/>
                  </a:ext>
                </a:extLst>
              </p:cNvPr>
              <p:cNvSpPr txBox="1"/>
              <p:nvPr/>
            </p:nvSpPr>
            <p:spPr>
              <a:xfrm>
                <a:off x="3514937" y="2081577"/>
                <a:ext cx="3416410" cy="43088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CO" sz="2800" b="0" i="1" dirty="0" smtClean="0">
                          <a:solidFill>
                            <a:srgbClr val="FF0000"/>
                          </a:solidFill>
                          <a:latin typeface="Cambria Math" panose="02040503050406030204" pitchFamily="18" charset="0"/>
                        </a:rPr>
                        <m:t>𝑎</m:t>
                      </m:r>
                      <m:sSup>
                        <m:sSupPr>
                          <m:ctrlPr>
                            <a:rPr lang="es-CO" sz="2800" b="0" i="1" dirty="0" smtClean="0">
                              <a:latin typeface="Cambria Math" panose="02040503050406030204" pitchFamily="18" charset="0"/>
                            </a:rPr>
                          </m:ctrlPr>
                        </m:sSupPr>
                        <m:e>
                          <m:r>
                            <a:rPr lang="es-CO" sz="2800" b="0" i="1" dirty="0" smtClean="0">
                              <a:latin typeface="Cambria Math" panose="02040503050406030204" pitchFamily="18" charset="0"/>
                            </a:rPr>
                            <m:t>𝑥</m:t>
                          </m:r>
                        </m:e>
                        <m:sup>
                          <m:r>
                            <a:rPr lang="es-CO" sz="2800" b="0" i="1" dirty="0" smtClean="0">
                              <a:latin typeface="Cambria Math" panose="02040503050406030204" pitchFamily="18" charset="0"/>
                            </a:rPr>
                            <m:t>2</m:t>
                          </m:r>
                        </m:sup>
                      </m:sSup>
                      <m:r>
                        <a:rPr lang="es-ES" sz="2800" i="1" dirty="0" smtClean="0">
                          <a:latin typeface="Cambria Math" panose="02040503050406030204" pitchFamily="18" charset="0"/>
                        </a:rPr>
                        <m:t>+</m:t>
                      </m:r>
                      <m:r>
                        <a:rPr lang="es-ES" sz="2800" i="1" dirty="0" smtClean="0">
                          <a:solidFill>
                            <a:srgbClr val="00B0F0"/>
                          </a:solidFill>
                          <a:latin typeface="Cambria Math" panose="02040503050406030204" pitchFamily="18" charset="0"/>
                        </a:rPr>
                        <m:t>𝑏</m:t>
                      </m:r>
                      <m:r>
                        <a:rPr lang="es-ES" sz="2800" i="1" dirty="0" smtClean="0">
                          <a:latin typeface="Cambria Math" panose="02040503050406030204" pitchFamily="18" charset="0"/>
                        </a:rPr>
                        <m:t>𝑥</m:t>
                      </m:r>
                      <m:r>
                        <a:rPr lang="es-ES" sz="2800" i="1" dirty="0" smtClean="0">
                          <a:latin typeface="Cambria Math" panose="02040503050406030204" pitchFamily="18" charset="0"/>
                        </a:rPr>
                        <m:t> +</m:t>
                      </m:r>
                      <m:r>
                        <a:rPr lang="es-ES" sz="2800" i="1" dirty="0" smtClean="0">
                          <a:solidFill>
                            <a:srgbClr val="00B050"/>
                          </a:solidFill>
                          <a:latin typeface="Cambria Math" panose="02040503050406030204" pitchFamily="18" charset="0"/>
                        </a:rPr>
                        <m:t>𝑐</m:t>
                      </m:r>
                      <m:r>
                        <a:rPr lang="es-ES" sz="2800" i="1" smtClean="0">
                          <a:latin typeface="Cambria Math" panose="02040503050406030204" pitchFamily="18" charset="0"/>
                          <a:ea typeface="Cambria Math" panose="02040503050406030204" pitchFamily="18" charset="0"/>
                        </a:rPr>
                        <m:t>≥</m:t>
                      </m:r>
                      <m:r>
                        <a:rPr lang="es-ES" sz="2800" i="1" dirty="0" smtClean="0">
                          <a:latin typeface="Cambria Math" panose="02040503050406030204" pitchFamily="18" charset="0"/>
                        </a:rPr>
                        <m:t>0</m:t>
                      </m:r>
                    </m:oMath>
                  </m:oMathPara>
                </a14:m>
                <a:endParaRPr lang="es-ES" sz="2800" dirty="0"/>
              </a:p>
            </p:txBody>
          </p:sp>
        </mc:Choice>
        <mc:Fallback xmlns="">
          <p:sp>
            <p:nvSpPr>
              <p:cNvPr id="13" name="CuadroTexto 12">
                <a:extLst>
                  <a:ext uri="{FF2B5EF4-FFF2-40B4-BE49-F238E27FC236}">
                    <a16:creationId xmlns:a16="http://schemas.microsoft.com/office/drawing/2014/main" id="{82325493-C7F5-4892-A751-5E92E94849B5}"/>
                  </a:ext>
                </a:extLst>
              </p:cNvPr>
              <p:cNvSpPr txBox="1">
                <a:spLocks noRot="1" noChangeAspect="1" noMove="1" noResize="1" noEditPoints="1" noAdjustHandles="1" noChangeArrowheads="1" noChangeShapeType="1" noTextEdit="1"/>
              </p:cNvSpPr>
              <p:nvPr/>
            </p:nvSpPr>
            <p:spPr>
              <a:xfrm>
                <a:off x="3514937" y="2081577"/>
                <a:ext cx="3416410" cy="430887"/>
              </a:xfrm>
              <a:prstGeom prst="rect">
                <a:avLst/>
              </a:prstGeom>
              <a:blipFill>
                <a:blip r:embed="rId13"/>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4" name="CuadroTexto 13">
                <a:extLst>
                  <a:ext uri="{FF2B5EF4-FFF2-40B4-BE49-F238E27FC236}">
                    <a16:creationId xmlns:a16="http://schemas.microsoft.com/office/drawing/2014/main" id="{CE85BA9C-0ADF-43FE-AD76-0F4899D74728}"/>
                  </a:ext>
                </a:extLst>
              </p:cNvPr>
              <p:cNvSpPr txBox="1"/>
              <p:nvPr/>
            </p:nvSpPr>
            <p:spPr>
              <a:xfrm>
                <a:off x="7501903" y="3266839"/>
                <a:ext cx="4386970" cy="755207"/>
              </a:xfrm>
              <a:prstGeom prst="rect">
                <a:avLst/>
              </a:prstGeom>
              <a:noFill/>
            </p:spPr>
            <p:txBody>
              <a:bodyPr wrap="square" lIns="0" tIns="0" rIns="0" bIns="0" rtlCol="0">
                <a:spAutoFit/>
              </a:bodyPr>
              <a:lstStyle/>
              <a:p>
                <a14:m>
                  <m:oMath xmlns:m="http://schemas.openxmlformats.org/officeDocument/2006/math">
                    <m:d>
                      <m:dPr>
                        <m:begChr m:val="{"/>
                        <m:endChr m:val=""/>
                        <m:ctrlPr>
                          <a:rPr lang="es-CO" sz="2200" b="0" i="1" dirty="0" smtClean="0">
                            <a:solidFill>
                              <a:schemeClr val="accent2">
                                <a:lumMod val="75000"/>
                              </a:schemeClr>
                            </a:solidFill>
                            <a:latin typeface="Cambria Math" panose="02040503050406030204" pitchFamily="18" charset="0"/>
                          </a:rPr>
                        </m:ctrlPr>
                      </m:dPr>
                      <m:e>
                        <m:eqArr>
                          <m:eqArrPr>
                            <m:ctrlPr>
                              <a:rPr lang="es-CO" sz="2200" b="0" i="1" dirty="0" smtClean="0">
                                <a:solidFill>
                                  <a:schemeClr val="accent2">
                                    <a:lumMod val="75000"/>
                                  </a:schemeClr>
                                </a:solidFill>
                                <a:latin typeface="Cambria Math" panose="02040503050406030204" pitchFamily="18" charset="0"/>
                              </a:rPr>
                            </m:ctrlPr>
                          </m:eqArrPr>
                          <m:e>
                            <m:sSub>
                              <m:sSubPr>
                                <m:ctrlPr>
                                  <a:rPr lang="es-CO" sz="2200" b="0" i="1" dirty="0" smtClean="0">
                                    <a:solidFill>
                                      <a:schemeClr val="accent2">
                                        <a:lumMod val="75000"/>
                                      </a:schemeClr>
                                    </a:solidFill>
                                    <a:latin typeface="Cambria Math" panose="02040503050406030204" pitchFamily="18" charset="0"/>
                                  </a:rPr>
                                </m:ctrlPr>
                              </m:sSubPr>
                              <m:e>
                                <m:r>
                                  <a:rPr lang="es-ES" sz="2200" b="0" i="1" dirty="0" smtClean="0">
                                    <a:solidFill>
                                      <a:schemeClr val="accent2">
                                        <a:lumMod val="75000"/>
                                      </a:schemeClr>
                                    </a:solidFill>
                                    <a:latin typeface="Cambria Math" panose="02040503050406030204" pitchFamily="18" charset="0"/>
                                  </a:rPr>
                                  <m:t>𝑥</m:t>
                                </m:r>
                              </m:e>
                              <m:sub>
                                <m:r>
                                  <a:rPr lang="es-ES" sz="2200" b="0" i="1" dirty="0" smtClean="0">
                                    <a:solidFill>
                                      <a:schemeClr val="accent2">
                                        <a:lumMod val="75000"/>
                                      </a:schemeClr>
                                    </a:solidFill>
                                    <a:latin typeface="Cambria Math" panose="02040503050406030204" pitchFamily="18" charset="0"/>
                                  </a:rPr>
                                  <m:t>1</m:t>
                                </m:r>
                              </m:sub>
                            </m:sSub>
                          </m:e>
                          <m:e>
                            <m:sSub>
                              <m:sSubPr>
                                <m:ctrlPr>
                                  <a:rPr lang="es-CO" sz="2200" b="0" i="1" dirty="0" smtClean="0">
                                    <a:solidFill>
                                      <a:schemeClr val="accent2">
                                        <a:lumMod val="75000"/>
                                      </a:schemeClr>
                                    </a:solidFill>
                                    <a:latin typeface="Cambria Math" panose="02040503050406030204" pitchFamily="18" charset="0"/>
                                  </a:rPr>
                                </m:ctrlPr>
                              </m:sSubPr>
                              <m:e>
                                <m:r>
                                  <a:rPr lang="es-ES" sz="2200" b="0" i="1" dirty="0" smtClean="0">
                                    <a:solidFill>
                                      <a:schemeClr val="accent2">
                                        <a:lumMod val="75000"/>
                                      </a:schemeClr>
                                    </a:solidFill>
                                    <a:latin typeface="Cambria Math" panose="02040503050406030204" pitchFamily="18" charset="0"/>
                                  </a:rPr>
                                  <m:t>𝑥</m:t>
                                </m:r>
                              </m:e>
                              <m:sub>
                                <m:r>
                                  <a:rPr lang="es-ES" sz="2200" b="0" i="1" dirty="0" smtClean="0">
                                    <a:solidFill>
                                      <a:schemeClr val="accent2">
                                        <a:lumMod val="75000"/>
                                      </a:schemeClr>
                                    </a:solidFill>
                                    <a:latin typeface="Cambria Math" panose="02040503050406030204" pitchFamily="18" charset="0"/>
                                  </a:rPr>
                                  <m:t>2</m:t>
                                </m:r>
                              </m:sub>
                            </m:sSub>
                          </m:e>
                        </m:eqArr>
                      </m:e>
                    </m:d>
                  </m:oMath>
                </a14:m>
                <a:r>
                  <a:rPr lang="es-ES" sz="2200" dirty="0">
                    <a:solidFill>
                      <a:schemeClr val="accent2">
                        <a:lumMod val="75000"/>
                      </a:schemeClr>
                    </a:solidFill>
                  </a:rPr>
                  <a:t>       Soluciones de la ecuación</a:t>
                </a:r>
                <a:endParaRPr lang="es-ES" sz="2200" dirty="0">
                  <a:solidFill>
                    <a:srgbClr val="7030A0"/>
                  </a:solidFill>
                </a:endParaRPr>
              </a:p>
            </p:txBody>
          </p:sp>
        </mc:Choice>
        <mc:Fallback xmlns="">
          <p:sp>
            <p:nvSpPr>
              <p:cNvPr id="14" name="CuadroTexto 13">
                <a:extLst>
                  <a:ext uri="{FF2B5EF4-FFF2-40B4-BE49-F238E27FC236}">
                    <a16:creationId xmlns:a16="http://schemas.microsoft.com/office/drawing/2014/main" id="{CE85BA9C-0ADF-43FE-AD76-0F4899D74728}"/>
                  </a:ext>
                </a:extLst>
              </p:cNvPr>
              <p:cNvSpPr txBox="1">
                <a:spLocks noRot="1" noChangeAspect="1" noMove="1" noResize="1" noEditPoints="1" noAdjustHandles="1" noChangeArrowheads="1" noChangeShapeType="1" noTextEdit="1"/>
              </p:cNvSpPr>
              <p:nvPr/>
            </p:nvSpPr>
            <p:spPr>
              <a:xfrm>
                <a:off x="7501903" y="3266839"/>
                <a:ext cx="4386970" cy="755207"/>
              </a:xfrm>
              <a:prstGeom prst="rect">
                <a:avLst/>
              </a:prstGeom>
              <a:blipFill>
                <a:blip r:embed="rId7"/>
                <a:stretch>
                  <a:fillRect/>
                </a:stretch>
              </a:blipFill>
            </p:spPr>
            <p:txBody>
              <a:bodyPr/>
              <a:lstStyle/>
              <a:p>
                <a:r>
                  <a:rPr lang="es-ES">
                    <a:noFill/>
                  </a:rPr>
                  <a:t> </a:t>
                </a:r>
              </a:p>
            </p:txBody>
          </p:sp>
        </mc:Fallback>
      </mc:AlternateContent>
      <p:grpSp>
        <p:nvGrpSpPr>
          <p:cNvPr id="2" name="Grupo 1">
            <a:extLst>
              <a:ext uri="{FF2B5EF4-FFF2-40B4-BE49-F238E27FC236}">
                <a16:creationId xmlns:a16="http://schemas.microsoft.com/office/drawing/2014/main" id="{7CD4DB20-5B55-45B3-A469-5F0C26589009}"/>
              </a:ext>
            </a:extLst>
          </p:cNvPr>
          <p:cNvGrpSpPr/>
          <p:nvPr/>
        </p:nvGrpSpPr>
        <p:grpSpPr>
          <a:xfrm>
            <a:off x="2627193" y="5800816"/>
            <a:ext cx="5898627" cy="793728"/>
            <a:chOff x="2613126" y="5550079"/>
            <a:chExt cx="5898627" cy="793728"/>
          </a:xfrm>
        </p:grpSpPr>
        <p:grpSp>
          <p:nvGrpSpPr>
            <p:cNvPr id="16" name="Grupo 15">
              <a:extLst>
                <a:ext uri="{FF2B5EF4-FFF2-40B4-BE49-F238E27FC236}">
                  <a16:creationId xmlns:a16="http://schemas.microsoft.com/office/drawing/2014/main" id="{DA6BACFB-117D-4C38-BAC0-A8D3CB772D39}"/>
                </a:ext>
              </a:extLst>
            </p:cNvPr>
            <p:cNvGrpSpPr/>
            <p:nvPr/>
          </p:nvGrpSpPr>
          <p:grpSpPr>
            <a:xfrm>
              <a:off x="3253817" y="5550079"/>
              <a:ext cx="5257936" cy="737193"/>
              <a:chOff x="3392557" y="2494303"/>
              <a:chExt cx="5257936" cy="737193"/>
            </a:xfrm>
          </p:grpSpPr>
          <p:cxnSp>
            <p:nvCxnSpPr>
              <p:cNvPr id="18" name="Conector recto de flecha 17">
                <a:extLst>
                  <a:ext uri="{FF2B5EF4-FFF2-40B4-BE49-F238E27FC236}">
                    <a16:creationId xmlns:a16="http://schemas.microsoft.com/office/drawing/2014/main" id="{57CDAFEE-393B-4CA2-A4FF-94E8546A4949}"/>
                  </a:ext>
                </a:extLst>
              </p:cNvPr>
              <p:cNvCxnSpPr/>
              <p:nvPr/>
            </p:nvCxnSpPr>
            <p:spPr>
              <a:xfrm>
                <a:off x="3392557" y="2637183"/>
                <a:ext cx="4784034" cy="0"/>
              </a:xfrm>
              <a:prstGeom prst="straightConnector1">
                <a:avLst/>
              </a:prstGeom>
              <a:ln w="22225">
                <a:headEnd type="triangle"/>
                <a:tailEnd type="stealth"/>
              </a:ln>
            </p:spPr>
            <p:style>
              <a:lnRef idx="1">
                <a:schemeClr val="accent1"/>
              </a:lnRef>
              <a:fillRef idx="0">
                <a:schemeClr val="accent1"/>
              </a:fillRef>
              <a:effectRef idx="0">
                <a:schemeClr val="accent1"/>
              </a:effectRef>
              <a:fontRef idx="minor">
                <a:schemeClr val="tx1"/>
              </a:fontRef>
            </p:style>
          </p:cxnSp>
          <p:cxnSp>
            <p:nvCxnSpPr>
              <p:cNvPr id="19" name="Conector recto 18">
                <a:extLst>
                  <a:ext uri="{FF2B5EF4-FFF2-40B4-BE49-F238E27FC236}">
                    <a16:creationId xmlns:a16="http://schemas.microsoft.com/office/drawing/2014/main" id="{FEE8D701-F03A-4AA3-AC41-FECA33E41761}"/>
                  </a:ext>
                </a:extLst>
              </p:cNvPr>
              <p:cNvCxnSpPr>
                <a:cxnSpLocks/>
              </p:cNvCxnSpPr>
              <p:nvPr/>
            </p:nvCxnSpPr>
            <p:spPr>
              <a:xfrm>
                <a:off x="4643438" y="2494303"/>
                <a:ext cx="0" cy="263180"/>
              </a:xfrm>
              <a:prstGeom prst="line">
                <a:avLst/>
              </a:prstGeom>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0" name="CuadroTexto 19">
                    <a:extLst>
                      <a:ext uri="{FF2B5EF4-FFF2-40B4-BE49-F238E27FC236}">
                        <a16:creationId xmlns:a16="http://schemas.microsoft.com/office/drawing/2014/main" id="{1CC9CA6C-E906-4A69-813B-1B5AE7F0A487}"/>
                      </a:ext>
                    </a:extLst>
                  </p:cNvPr>
                  <p:cNvSpPr txBox="1"/>
                  <p:nvPr/>
                </p:nvSpPr>
                <p:spPr>
                  <a:xfrm>
                    <a:off x="4457714" y="2831386"/>
                    <a:ext cx="489814"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CO" sz="2000" i="1" dirty="0">
                                  <a:solidFill>
                                    <a:schemeClr val="accent2">
                                      <a:lumMod val="75000"/>
                                    </a:schemeClr>
                                  </a:solidFill>
                                  <a:latin typeface="Cambria Math" panose="02040503050406030204" pitchFamily="18" charset="0"/>
                                </a:rPr>
                              </m:ctrlPr>
                            </m:sSubPr>
                            <m:e>
                              <m:r>
                                <a:rPr lang="es-ES" sz="2000" i="1" dirty="0">
                                  <a:solidFill>
                                    <a:schemeClr val="accent2">
                                      <a:lumMod val="75000"/>
                                    </a:schemeClr>
                                  </a:solidFill>
                                  <a:latin typeface="Cambria Math" panose="02040503050406030204" pitchFamily="18" charset="0"/>
                                </a:rPr>
                                <m:t>𝑥</m:t>
                              </m:r>
                            </m:e>
                            <m:sub>
                              <m:r>
                                <a:rPr lang="es-ES" sz="2000" i="1" dirty="0">
                                  <a:solidFill>
                                    <a:schemeClr val="accent2">
                                      <a:lumMod val="75000"/>
                                    </a:schemeClr>
                                  </a:solidFill>
                                  <a:latin typeface="Cambria Math" panose="02040503050406030204" pitchFamily="18" charset="0"/>
                                </a:rPr>
                                <m:t>1</m:t>
                              </m:r>
                            </m:sub>
                          </m:sSub>
                        </m:oMath>
                      </m:oMathPara>
                    </a14:m>
                    <a:endParaRPr lang="es-ES" sz="2000" dirty="0">
                      <a:solidFill>
                        <a:srgbClr val="00B050"/>
                      </a:solidFill>
                    </a:endParaRPr>
                  </a:p>
                </p:txBody>
              </p:sp>
            </mc:Choice>
            <mc:Fallback xmlns="">
              <p:sp>
                <p:nvSpPr>
                  <p:cNvPr id="20" name="CuadroTexto 19">
                    <a:extLst>
                      <a:ext uri="{FF2B5EF4-FFF2-40B4-BE49-F238E27FC236}">
                        <a16:creationId xmlns:a16="http://schemas.microsoft.com/office/drawing/2014/main" id="{1CC9CA6C-E906-4A69-813B-1B5AE7F0A487}"/>
                      </a:ext>
                    </a:extLst>
                  </p:cNvPr>
                  <p:cNvSpPr txBox="1">
                    <a:spLocks noRot="1" noChangeAspect="1" noMove="1" noResize="1" noEditPoints="1" noAdjustHandles="1" noChangeArrowheads="1" noChangeShapeType="1" noTextEdit="1"/>
                  </p:cNvSpPr>
                  <p:nvPr/>
                </p:nvSpPr>
                <p:spPr>
                  <a:xfrm>
                    <a:off x="4457714" y="2831386"/>
                    <a:ext cx="489814" cy="400110"/>
                  </a:xfrm>
                  <a:prstGeom prst="rect">
                    <a:avLst/>
                  </a:prstGeom>
                  <a:blipFill>
                    <a:blip r:embed="rId14"/>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1" name="CuadroTexto 20">
                    <a:extLst>
                      <a:ext uri="{FF2B5EF4-FFF2-40B4-BE49-F238E27FC236}">
                        <a16:creationId xmlns:a16="http://schemas.microsoft.com/office/drawing/2014/main" id="{49CDAE7E-6333-4701-AAC5-D40E8AE633B4}"/>
                      </a:ext>
                    </a:extLst>
                  </p:cNvPr>
                  <p:cNvSpPr txBox="1"/>
                  <p:nvPr/>
                </p:nvSpPr>
                <p:spPr>
                  <a:xfrm>
                    <a:off x="7997750" y="2813883"/>
                    <a:ext cx="652743"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CO" altLang="es-ES" sz="2000" b="0" i="1" smtClean="0">
                              <a:latin typeface="Cambria Math" panose="02040503050406030204" pitchFamily="18" charset="0"/>
                              <a:ea typeface="Cambria Math" panose="02040503050406030204" pitchFamily="18" charset="0"/>
                            </a:rPr>
                            <m:t>+</m:t>
                          </m:r>
                          <m:r>
                            <a:rPr lang="es-CO" altLang="es-ES" sz="2000" i="1">
                              <a:latin typeface="Cambria Math" panose="02040503050406030204" pitchFamily="18" charset="0"/>
                              <a:ea typeface="Cambria Math" panose="02040503050406030204" pitchFamily="18" charset="0"/>
                            </a:rPr>
                            <m:t>∞</m:t>
                          </m:r>
                        </m:oMath>
                      </m:oMathPara>
                    </a14:m>
                    <a:endParaRPr lang="es-ES" sz="2000" dirty="0">
                      <a:solidFill>
                        <a:srgbClr val="00B050"/>
                      </a:solidFill>
                    </a:endParaRPr>
                  </a:p>
                </p:txBody>
              </p:sp>
            </mc:Choice>
            <mc:Fallback xmlns="">
              <p:sp>
                <p:nvSpPr>
                  <p:cNvPr id="21" name="CuadroTexto 20">
                    <a:extLst>
                      <a:ext uri="{FF2B5EF4-FFF2-40B4-BE49-F238E27FC236}">
                        <a16:creationId xmlns:a16="http://schemas.microsoft.com/office/drawing/2014/main" id="{49CDAE7E-6333-4701-AAC5-D40E8AE633B4}"/>
                      </a:ext>
                    </a:extLst>
                  </p:cNvPr>
                  <p:cNvSpPr txBox="1">
                    <a:spLocks noRot="1" noChangeAspect="1" noMove="1" noResize="1" noEditPoints="1" noAdjustHandles="1" noChangeArrowheads="1" noChangeShapeType="1" noTextEdit="1"/>
                  </p:cNvSpPr>
                  <p:nvPr/>
                </p:nvSpPr>
                <p:spPr>
                  <a:xfrm>
                    <a:off x="7997750" y="2813883"/>
                    <a:ext cx="652743" cy="400110"/>
                  </a:xfrm>
                  <a:prstGeom prst="rect">
                    <a:avLst/>
                  </a:prstGeom>
                  <a:blipFill>
                    <a:blip r:embed="rId15"/>
                    <a:stretch>
                      <a:fillRect/>
                    </a:stretch>
                  </a:blipFill>
                </p:spPr>
                <p:txBody>
                  <a:bodyPr/>
                  <a:lstStyle/>
                  <a:p>
                    <a:r>
                      <a:rPr lang="es-ES">
                        <a:noFill/>
                      </a:rPr>
                      <a:t> </a:t>
                    </a:r>
                  </a:p>
                </p:txBody>
              </p:sp>
            </mc:Fallback>
          </mc:AlternateContent>
        </p:grpSp>
        <p:cxnSp>
          <p:nvCxnSpPr>
            <p:cNvPr id="22" name="Conector recto 21">
              <a:extLst>
                <a:ext uri="{FF2B5EF4-FFF2-40B4-BE49-F238E27FC236}">
                  <a16:creationId xmlns:a16="http://schemas.microsoft.com/office/drawing/2014/main" id="{BB1A1AF5-310D-45CC-8F9A-9FAA8F1E8CE8}"/>
                </a:ext>
              </a:extLst>
            </p:cNvPr>
            <p:cNvCxnSpPr>
              <a:cxnSpLocks/>
            </p:cNvCxnSpPr>
            <p:nvPr/>
          </p:nvCxnSpPr>
          <p:spPr>
            <a:xfrm>
              <a:off x="6359289" y="5550079"/>
              <a:ext cx="0" cy="263180"/>
            </a:xfrm>
            <a:prstGeom prst="line">
              <a:avLst/>
            </a:prstGeom>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3" name="CuadroTexto 22">
                  <a:extLst>
                    <a:ext uri="{FF2B5EF4-FFF2-40B4-BE49-F238E27FC236}">
                      <a16:creationId xmlns:a16="http://schemas.microsoft.com/office/drawing/2014/main" id="{F5BFF78D-D473-4579-BF72-D63462581E0C}"/>
                    </a:ext>
                  </a:extLst>
                </p:cNvPr>
                <p:cNvSpPr txBox="1"/>
                <p:nvPr/>
              </p:nvSpPr>
              <p:spPr>
                <a:xfrm>
                  <a:off x="6114382" y="5943697"/>
                  <a:ext cx="495777"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CO" sz="2000" i="1" dirty="0" smtClean="0">
                                <a:solidFill>
                                  <a:schemeClr val="accent2">
                                    <a:lumMod val="75000"/>
                                  </a:schemeClr>
                                </a:solidFill>
                                <a:latin typeface="Cambria Math" panose="02040503050406030204" pitchFamily="18" charset="0"/>
                              </a:rPr>
                            </m:ctrlPr>
                          </m:sSubPr>
                          <m:e>
                            <m:r>
                              <a:rPr lang="es-ES" sz="2000" i="1" dirty="0">
                                <a:solidFill>
                                  <a:schemeClr val="accent2">
                                    <a:lumMod val="75000"/>
                                  </a:schemeClr>
                                </a:solidFill>
                                <a:latin typeface="Cambria Math" panose="02040503050406030204" pitchFamily="18" charset="0"/>
                              </a:rPr>
                              <m:t>𝑥</m:t>
                            </m:r>
                          </m:e>
                          <m:sub>
                            <m:r>
                              <a:rPr lang="es-CO" sz="2000" b="0" i="1" dirty="0" smtClean="0">
                                <a:solidFill>
                                  <a:schemeClr val="accent2">
                                    <a:lumMod val="75000"/>
                                  </a:schemeClr>
                                </a:solidFill>
                                <a:latin typeface="Cambria Math" panose="02040503050406030204" pitchFamily="18" charset="0"/>
                              </a:rPr>
                              <m:t>2</m:t>
                            </m:r>
                          </m:sub>
                        </m:sSub>
                      </m:oMath>
                    </m:oMathPara>
                  </a14:m>
                  <a:endParaRPr lang="es-ES" sz="2000" dirty="0">
                    <a:solidFill>
                      <a:srgbClr val="00B050"/>
                    </a:solidFill>
                  </a:endParaRPr>
                </a:p>
              </p:txBody>
            </p:sp>
          </mc:Choice>
          <mc:Fallback xmlns="">
            <p:sp>
              <p:nvSpPr>
                <p:cNvPr id="23" name="CuadroTexto 22">
                  <a:extLst>
                    <a:ext uri="{FF2B5EF4-FFF2-40B4-BE49-F238E27FC236}">
                      <a16:creationId xmlns:a16="http://schemas.microsoft.com/office/drawing/2014/main" id="{F5BFF78D-D473-4579-BF72-D63462581E0C}"/>
                    </a:ext>
                  </a:extLst>
                </p:cNvPr>
                <p:cNvSpPr txBox="1">
                  <a:spLocks noRot="1" noChangeAspect="1" noMove="1" noResize="1" noEditPoints="1" noAdjustHandles="1" noChangeArrowheads="1" noChangeShapeType="1" noTextEdit="1"/>
                </p:cNvSpPr>
                <p:nvPr/>
              </p:nvSpPr>
              <p:spPr>
                <a:xfrm>
                  <a:off x="6114382" y="5943697"/>
                  <a:ext cx="495777" cy="400110"/>
                </a:xfrm>
                <a:prstGeom prst="rect">
                  <a:avLst/>
                </a:prstGeom>
                <a:blipFill>
                  <a:blip r:embed="rId16"/>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4" name="CuadroTexto 23">
                  <a:extLst>
                    <a:ext uri="{FF2B5EF4-FFF2-40B4-BE49-F238E27FC236}">
                      <a16:creationId xmlns:a16="http://schemas.microsoft.com/office/drawing/2014/main" id="{B9552372-EA67-4A0C-B9F9-DFE64ADE6C3F}"/>
                    </a:ext>
                  </a:extLst>
                </p:cNvPr>
                <p:cNvSpPr txBox="1"/>
                <p:nvPr/>
              </p:nvSpPr>
              <p:spPr>
                <a:xfrm>
                  <a:off x="2613126" y="5884582"/>
                  <a:ext cx="652743"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CO" altLang="es-ES" sz="2000" b="0" i="1" smtClean="0">
                            <a:latin typeface="Cambria Math" panose="02040503050406030204" pitchFamily="18" charset="0"/>
                            <a:ea typeface="Cambria Math" panose="02040503050406030204" pitchFamily="18" charset="0"/>
                          </a:rPr>
                          <m:t>−</m:t>
                        </m:r>
                        <m:r>
                          <a:rPr lang="es-CO" altLang="es-ES" sz="2000" i="1">
                            <a:latin typeface="Cambria Math" panose="02040503050406030204" pitchFamily="18" charset="0"/>
                            <a:ea typeface="Cambria Math" panose="02040503050406030204" pitchFamily="18" charset="0"/>
                          </a:rPr>
                          <m:t>∞</m:t>
                        </m:r>
                      </m:oMath>
                    </m:oMathPara>
                  </a14:m>
                  <a:endParaRPr lang="es-ES" sz="2000" dirty="0">
                    <a:solidFill>
                      <a:srgbClr val="00B050"/>
                    </a:solidFill>
                  </a:endParaRPr>
                </a:p>
              </p:txBody>
            </p:sp>
          </mc:Choice>
          <mc:Fallback xmlns="">
            <p:sp>
              <p:nvSpPr>
                <p:cNvPr id="24" name="CuadroTexto 23">
                  <a:extLst>
                    <a:ext uri="{FF2B5EF4-FFF2-40B4-BE49-F238E27FC236}">
                      <a16:creationId xmlns:a16="http://schemas.microsoft.com/office/drawing/2014/main" id="{B9552372-EA67-4A0C-B9F9-DFE64ADE6C3F}"/>
                    </a:ext>
                  </a:extLst>
                </p:cNvPr>
                <p:cNvSpPr txBox="1">
                  <a:spLocks noRot="1" noChangeAspect="1" noMove="1" noResize="1" noEditPoints="1" noAdjustHandles="1" noChangeArrowheads="1" noChangeShapeType="1" noTextEdit="1"/>
                </p:cNvSpPr>
                <p:nvPr/>
              </p:nvSpPr>
              <p:spPr>
                <a:xfrm>
                  <a:off x="2613126" y="5884582"/>
                  <a:ext cx="652743" cy="400110"/>
                </a:xfrm>
                <a:prstGeom prst="rect">
                  <a:avLst/>
                </a:prstGeom>
                <a:blipFill>
                  <a:blip r:embed="rId17"/>
                  <a:stretch>
                    <a:fillRect/>
                  </a:stretch>
                </a:blipFill>
              </p:spPr>
              <p:txBody>
                <a:bodyPr/>
                <a:lstStyle/>
                <a:p>
                  <a:r>
                    <a:rPr lang="es-ES">
                      <a:noFill/>
                    </a:rPr>
                    <a:t> </a:t>
                  </a:r>
                </a:p>
              </p:txBody>
            </p:sp>
          </mc:Fallback>
        </mc:AlternateContent>
      </p:grpSp>
    </p:spTree>
    <p:extLst>
      <p:ext uri="{BB962C8B-B14F-4D97-AF65-F5344CB8AC3E}">
        <p14:creationId xmlns:p14="http://schemas.microsoft.com/office/powerpoint/2010/main" val="417510642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516799" y="1305362"/>
                <a:ext cx="11158401" cy="2919429"/>
              </a:xfrm>
            </p:spPr>
            <p:txBody>
              <a:bodyPr>
                <a:noAutofit/>
              </a:bodyPr>
              <a:lstStyle/>
              <a:p>
                <a:pPr marL="457200" indent="-457200" algn="just">
                  <a:buAutoNum type="arabicParenR" startAt="4"/>
                </a:pPr>
                <a:r>
                  <a:rPr lang="es-CO" sz="2200" dirty="0"/>
                  <a:t>Se escoge un número de cada uno de los intervalos, se sustituye en la inecuación, y se evalúa el signo en cada intervalo.</a:t>
                </a:r>
              </a:p>
              <a:p>
                <a:pPr marL="457200" indent="-457200" algn="just">
                  <a:buAutoNum type="arabicParenR" startAt="4"/>
                </a:pPr>
                <a:endParaRPr lang="es-CO" sz="2200" dirty="0"/>
              </a:p>
              <a:p>
                <a:pPr marL="457200" indent="-457200" algn="just">
                  <a:buAutoNum type="arabicParenR" startAt="4"/>
                </a:pPr>
                <a:endParaRPr lang="es-CO" sz="2200" dirty="0"/>
              </a:p>
              <a:p>
                <a:pPr marL="457200" indent="-457200" algn="just">
                  <a:buAutoNum type="arabicParenR" startAt="4"/>
                </a:pPr>
                <a:endParaRPr lang="es-CO" sz="2200" dirty="0"/>
              </a:p>
              <a:p>
                <a:pPr marL="457200" indent="-457200" algn="just">
                  <a:buFont typeface="Arial" panose="020B0604020202020204" pitchFamily="34" charset="0"/>
                  <a:buAutoNum type="arabicParenR" startAt="4"/>
                </a:pPr>
                <a:r>
                  <a:rPr lang="es-CO" sz="2200" dirty="0"/>
                  <a:t>Los extremos de los intervalos están incluidos (salvo </a:t>
                </a:r>
                <a14:m>
                  <m:oMath xmlns:m="http://schemas.openxmlformats.org/officeDocument/2006/math">
                    <m:r>
                      <a:rPr lang="es-CO" sz="2200" i="1" dirty="0" smtClean="0">
                        <a:latin typeface="Cambria Math" panose="02040503050406030204" pitchFamily="18" charset="0"/>
                      </a:rPr>
                      <m:t>+</m:t>
                    </m:r>
                    <m:r>
                      <a:rPr lang="es-CO" sz="2200" i="1" dirty="0" smtClean="0">
                        <a:latin typeface="Cambria Math" panose="02040503050406030204" pitchFamily="18" charset="0"/>
                        <a:sym typeface="Symbol" panose="05050102010706020507" pitchFamily="18" charset="2"/>
                      </a:rPr>
                      <m:t></m:t>
                    </m:r>
                  </m:oMath>
                </a14:m>
                <a:r>
                  <a:rPr lang="es-CO" sz="2200" dirty="0"/>
                  <a:t> y </a:t>
                </a:r>
                <a14:m>
                  <m:oMath xmlns:m="http://schemas.openxmlformats.org/officeDocument/2006/math">
                    <m:r>
                      <a:rPr lang="es-CO" sz="2200" b="0" i="1" dirty="0" smtClean="0">
                        <a:latin typeface="Cambria Math" panose="02040503050406030204" pitchFamily="18" charset="0"/>
                        <a:sym typeface="Symbol" panose="05050102010706020507" pitchFamily="18" charset="2"/>
                      </a:rPr>
                      <m:t>−</m:t>
                    </m:r>
                    <m:r>
                      <a:rPr lang="es-CO" sz="2200" i="1" dirty="0">
                        <a:latin typeface="Cambria Math" panose="02040503050406030204" pitchFamily="18" charset="0"/>
                        <a:sym typeface="Symbol" panose="05050102010706020507" pitchFamily="18" charset="2"/>
                      </a:rPr>
                      <m:t></m:t>
                    </m:r>
                  </m:oMath>
                </a14:m>
                <a:r>
                  <a:rPr lang="es-CO" sz="2200" dirty="0"/>
                  <a:t>) si en la inecuación polinómica está incluido el signo  de igualdad (=).</a:t>
                </a:r>
              </a:p>
              <a:p>
                <a:pPr marL="0" indent="0">
                  <a:buNone/>
                </a:pPr>
                <a:endParaRPr lang="es-CO" sz="2200" dirty="0"/>
              </a:p>
              <a:p>
                <a:pPr marL="0" indent="0">
                  <a:buNone/>
                </a:pPr>
                <a:endParaRPr lang="es-CO" sz="2200" i="1" dirty="0">
                  <a:latin typeface="Cambria Math" panose="02040503050406030204" pitchFamily="18" charset="0"/>
                </a:endParaRPr>
              </a:p>
              <a:p>
                <a:pPr marL="0" indent="0">
                  <a:buNone/>
                </a:pPr>
                <a:endParaRPr lang="es-CO" sz="2200"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516799" y="1305362"/>
                <a:ext cx="11158401" cy="2919429"/>
              </a:xfrm>
              <a:blipFill>
                <a:blip r:embed="rId2"/>
                <a:stretch>
                  <a:fillRect l="-765" t="-2923" r="-710"/>
                </a:stretch>
              </a:blipFill>
            </p:spPr>
            <p:txBody>
              <a:bodyPr/>
              <a:lstStyle/>
              <a:p>
                <a:r>
                  <a:rPr lang="es-ES">
                    <a:noFill/>
                  </a:rPr>
                  <a:t> </a:t>
                </a:r>
              </a:p>
            </p:txBody>
          </p:sp>
        </mc:Fallback>
      </mc:AlternateContent>
      <p:sp>
        <p:nvSpPr>
          <p:cNvPr id="2" name="Rectángulo 1">
            <a:extLst>
              <a:ext uri="{FF2B5EF4-FFF2-40B4-BE49-F238E27FC236}">
                <a16:creationId xmlns:a16="http://schemas.microsoft.com/office/drawing/2014/main" id="{BD4099C3-651C-4537-B505-33EE1C35AB7A}"/>
              </a:ext>
            </a:extLst>
          </p:cNvPr>
          <p:cNvSpPr/>
          <p:nvPr/>
        </p:nvSpPr>
        <p:spPr>
          <a:xfrm>
            <a:off x="1076388" y="459384"/>
            <a:ext cx="4496552" cy="461665"/>
          </a:xfrm>
          <a:prstGeom prst="rect">
            <a:avLst/>
          </a:prstGeom>
        </p:spPr>
        <p:txBody>
          <a:bodyPr wrap="none">
            <a:spAutoFit/>
          </a:bodyPr>
          <a:lstStyle/>
          <a:p>
            <a:pPr algn="just"/>
            <a:r>
              <a:rPr lang="es-CO" sz="2400" b="1" dirty="0">
                <a:solidFill>
                  <a:schemeClr val="accent1"/>
                </a:solidFill>
              </a:rPr>
              <a:t>Solución de inecuación cuadrática</a:t>
            </a:r>
          </a:p>
        </p:txBody>
      </p:sp>
      <mc:AlternateContent xmlns:mc="http://schemas.openxmlformats.org/markup-compatibility/2006" xmlns:a14="http://schemas.microsoft.com/office/drawing/2010/main">
        <mc:Choice Requires="a14">
          <p:sp>
            <p:nvSpPr>
              <p:cNvPr id="4" name="Rectángulo 3">
                <a:extLst>
                  <a:ext uri="{FF2B5EF4-FFF2-40B4-BE49-F238E27FC236}">
                    <a16:creationId xmlns:a16="http://schemas.microsoft.com/office/drawing/2014/main" id="{40772CB8-D805-47E9-8555-6A1D0BD3C045}"/>
                  </a:ext>
                </a:extLst>
              </p:cNvPr>
              <p:cNvSpPr/>
              <p:nvPr/>
            </p:nvSpPr>
            <p:spPr>
              <a:xfrm>
                <a:off x="1076388" y="2210664"/>
                <a:ext cx="1631088" cy="430887"/>
              </a:xfrm>
              <a:prstGeom prst="rect">
                <a:avLst/>
              </a:prstGeom>
            </p:spPr>
            <p:txBody>
              <a:bodyPr wrap="none">
                <a:spAutoFit/>
              </a:bodyPr>
              <a:lstStyle/>
              <a:p>
                <a14:m>
                  <m:oMath xmlns:m="http://schemas.openxmlformats.org/officeDocument/2006/math">
                    <m:sSub>
                      <m:sSubPr>
                        <m:ctrlPr>
                          <a:rPr lang="es-CO" sz="2200" i="1">
                            <a:latin typeface="Cambria Math" panose="02040503050406030204" pitchFamily="18" charset="0"/>
                          </a:rPr>
                        </m:ctrlPr>
                      </m:sSubPr>
                      <m:e>
                        <m:r>
                          <a:rPr lang="es-CO" sz="2200" i="1">
                            <a:latin typeface="Cambria Math" panose="02040503050406030204" pitchFamily="18" charset="0"/>
                          </a:rPr>
                          <m:t>𝑥</m:t>
                        </m:r>
                      </m:e>
                      <m:sub>
                        <m:r>
                          <a:rPr lang="es-CO" sz="2200" i="1">
                            <a:latin typeface="Cambria Math" panose="02040503050406030204" pitchFamily="18" charset="0"/>
                          </a:rPr>
                          <m:t>𝑖</m:t>
                        </m:r>
                      </m:sub>
                    </m:sSub>
                  </m:oMath>
                </a14:m>
                <a:r>
                  <a:rPr lang="es-CO" sz="2200" dirty="0"/>
                  <a:t> </a:t>
                </a:r>
                <a14:m>
                  <m:oMath xmlns:m="http://schemas.openxmlformats.org/officeDocument/2006/math">
                    <m:r>
                      <a:rPr lang="es-CO" sz="2200" i="1" dirty="0">
                        <a:latin typeface="Cambria Math" panose="02040503050406030204" pitchFamily="18" charset="0"/>
                        <a:ea typeface="Cambria Math" panose="02040503050406030204" pitchFamily="18" charset="0"/>
                      </a:rPr>
                      <m:t>∈(</m:t>
                    </m:r>
                    <m:sSub>
                      <m:sSubPr>
                        <m:ctrlPr>
                          <a:rPr lang="es-CO" sz="2200" i="1" dirty="0">
                            <a:latin typeface="Cambria Math" panose="02040503050406030204" pitchFamily="18" charset="0"/>
                            <a:ea typeface="Cambria Math" panose="02040503050406030204" pitchFamily="18" charset="0"/>
                          </a:rPr>
                        </m:ctrlPr>
                      </m:sSubPr>
                      <m:e>
                        <m:r>
                          <a:rPr lang="es-CO" sz="2200" i="1" dirty="0">
                            <a:latin typeface="Cambria Math" panose="02040503050406030204" pitchFamily="18" charset="0"/>
                            <a:ea typeface="Cambria Math" panose="02040503050406030204" pitchFamily="18" charset="0"/>
                          </a:rPr>
                          <m:t>𝑥</m:t>
                        </m:r>
                      </m:e>
                      <m:sub>
                        <m:r>
                          <a:rPr lang="es-CO" sz="2200" i="1" dirty="0">
                            <a:latin typeface="Cambria Math" panose="02040503050406030204" pitchFamily="18" charset="0"/>
                            <a:ea typeface="Cambria Math" panose="02040503050406030204" pitchFamily="18" charset="0"/>
                          </a:rPr>
                          <m:t>1</m:t>
                        </m:r>
                      </m:sub>
                    </m:sSub>
                    <m:r>
                      <a:rPr lang="es-CO" sz="2200" i="1" dirty="0">
                        <a:latin typeface="Cambria Math" panose="02040503050406030204" pitchFamily="18" charset="0"/>
                        <a:ea typeface="Cambria Math" panose="02040503050406030204" pitchFamily="18" charset="0"/>
                      </a:rPr>
                      <m:t>,</m:t>
                    </m:r>
                    <m:sSub>
                      <m:sSubPr>
                        <m:ctrlPr>
                          <a:rPr lang="es-CO" sz="2200" i="1" dirty="0">
                            <a:latin typeface="Cambria Math" panose="02040503050406030204" pitchFamily="18" charset="0"/>
                            <a:ea typeface="Cambria Math" panose="02040503050406030204" pitchFamily="18" charset="0"/>
                          </a:rPr>
                        </m:ctrlPr>
                      </m:sSubPr>
                      <m:e>
                        <m:r>
                          <a:rPr lang="es-CO" sz="2200" i="1" dirty="0">
                            <a:latin typeface="Cambria Math" panose="02040503050406030204" pitchFamily="18" charset="0"/>
                            <a:ea typeface="Cambria Math" panose="02040503050406030204" pitchFamily="18" charset="0"/>
                          </a:rPr>
                          <m:t>𝑥</m:t>
                        </m:r>
                      </m:e>
                      <m:sub>
                        <m:r>
                          <a:rPr lang="es-CO" sz="2200" i="1" dirty="0">
                            <a:latin typeface="Cambria Math" panose="02040503050406030204" pitchFamily="18" charset="0"/>
                            <a:ea typeface="Cambria Math" panose="02040503050406030204" pitchFamily="18" charset="0"/>
                          </a:rPr>
                          <m:t>2</m:t>
                        </m:r>
                      </m:sub>
                    </m:sSub>
                    <m:r>
                      <a:rPr lang="es-CO" sz="2200" i="1" dirty="0">
                        <a:latin typeface="Cambria Math" panose="02040503050406030204" pitchFamily="18" charset="0"/>
                        <a:ea typeface="Cambria Math" panose="02040503050406030204" pitchFamily="18" charset="0"/>
                      </a:rPr>
                      <m:t>)</m:t>
                    </m:r>
                  </m:oMath>
                </a14:m>
                <a:endParaRPr lang="es-CO" sz="2200" dirty="0"/>
              </a:p>
            </p:txBody>
          </p:sp>
        </mc:Choice>
        <mc:Fallback xmlns="">
          <p:sp>
            <p:nvSpPr>
              <p:cNvPr id="4" name="Rectángulo 3">
                <a:extLst>
                  <a:ext uri="{FF2B5EF4-FFF2-40B4-BE49-F238E27FC236}">
                    <a16:creationId xmlns:a16="http://schemas.microsoft.com/office/drawing/2014/main" id="{40772CB8-D805-47E9-8555-6A1D0BD3C045}"/>
                  </a:ext>
                </a:extLst>
              </p:cNvPr>
              <p:cNvSpPr>
                <a:spLocks noRot="1" noChangeAspect="1" noMove="1" noResize="1" noEditPoints="1" noAdjustHandles="1" noChangeArrowheads="1" noChangeShapeType="1" noTextEdit="1"/>
              </p:cNvSpPr>
              <p:nvPr/>
            </p:nvSpPr>
            <p:spPr>
              <a:xfrm>
                <a:off x="1076388" y="2210664"/>
                <a:ext cx="1631088" cy="430887"/>
              </a:xfrm>
              <a:prstGeom prst="rect">
                <a:avLst/>
              </a:prstGeom>
              <a:blipFill>
                <a:blip r:embed="rId3"/>
                <a:stretch>
                  <a:fillRect r="-1873" b="-1714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 name="CuadroTexto 4">
                <a:extLst>
                  <a:ext uri="{FF2B5EF4-FFF2-40B4-BE49-F238E27FC236}">
                    <a16:creationId xmlns:a16="http://schemas.microsoft.com/office/drawing/2014/main" id="{2EA45524-95B3-441A-9790-8170D6C8EDBD}"/>
                  </a:ext>
                </a:extLst>
              </p:cNvPr>
              <p:cNvSpPr txBox="1"/>
              <p:nvPr/>
            </p:nvSpPr>
            <p:spPr>
              <a:xfrm>
                <a:off x="3125882" y="2256830"/>
                <a:ext cx="3094383" cy="33855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s-ES" sz="2200" i="1" smtClean="0">
                              <a:latin typeface="Cambria Math" panose="02040503050406030204" pitchFamily="18" charset="0"/>
                            </a:rPr>
                          </m:ctrlPr>
                        </m:sSupPr>
                        <m:e>
                          <m:sSub>
                            <m:sSubPr>
                              <m:ctrlPr>
                                <a:rPr lang="es-CO" sz="2200" i="1">
                                  <a:latin typeface="Cambria Math" panose="02040503050406030204" pitchFamily="18" charset="0"/>
                                </a:rPr>
                              </m:ctrlPr>
                            </m:sSubPr>
                            <m:e>
                              <m:r>
                                <a:rPr lang="es-CO" sz="2200" i="1">
                                  <a:latin typeface="Cambria Math" panose="02040503050406030204" pitchFamily="18" charset="0"/>
                                </a:rPr>
                                <m:t>𝑎</m:t>
                              </m:r>
                              <m:r>
                                <a:rPr lang="es-CO" sz="2200" i="1">
                                  <a:latin typeface="Cambria Math" panose="02040503050406030204" pitchFamily="18" charset="0"/>
                                </a:rPr>
                                <m:t> (</m:t>
                              </m:r>
                              <m:r>
                                <a:rPr lang="es-CO" sz="2200" i="1" smtClean="0">
                                  <a:latin typeface="Cambria Math" panose="02040503050406030204" pitchFamily="18" charset="0"/>
                                </a:rPr>
                                <m:t>𝑥</m:t>
                              </m:r>
                            </m:e>
                            <m:sub>
                              <m:r>
                                <a:rPr lang="es-CO" sz="2200" i="1">
                                  <a:latin typeface="Cambria Math" panose="02040503050406030204" pitchFamily="18" charset="0"/>
                                </a:rPr>
                                <m:t>𝑖</m:t>
                              </m:r>
                            </m:sub>
                          </m:sSub>
                          <m:r>
                            <a:rPr lang="es-CO" sz="2200" i="1">
                              <a:latin typeface="Cambria Math" panose="02040503050406030204" pitchFamily="18" charset="0"/>
                            </a:rPr>
                            <m:t>)</m:t>
                          </m:r>
                        </m:e>
                        <m:sup>
                          <m:r>
                            <a:rPr lang="es-CO" sz="2200" b="0" i="1" smtClean="0">
                              <a:latin typeface="Cambria Math" panose="02040503050406030204" pitchFamily="18" charset="0"/>
                            </a:rPr>
                            <m:t>2</m:t>
                          </m:r>
                        </m:sup>
                      </m:sSup>
                      <m:r>
                        <a:rPr lang="es-CO" sz="2200" b="0" i="1" smtClean="0">
                          <a:latin typeface="Cambria Math" panose="02040503050406030204" pitchFamily="18" charset="0"/>
                        </a:rPr>
                        <m:t>+</m:t>
                      </m:r>
                      <m:r>
                        <a:rPr lang="es-CO" sz="2200" b="0" i="1" smtClean="0">
                          <a:latin typeface="Cambria Math" panose="02040503050406030204" pitchFamily="18" charset="0"/>
                        </a:rPr>
                        <m:t>𝑏</m:t>
                      </m:r>
                      <m:sSub>
                        <m:sSubPr>
                          <m:ctrlPr>
                            <a:rPr lang="es-CO" sz="2200" i="1">
                              <a:latin typeface="Cambria Math" panose="02040503050406030204" pitchFamily="18" charset="0"/>
                            </a:rPr>
                          </m:ctrlPr>
                        </m:sSubPr>
                        <m:e>
                          <m:r>
                            <a:rPr lang="es-CO" sz="2200" i="1">
                              <a:latin typeface="Cambria Math" panose="02040503050406030204" pitchFamily="18" charset="0"/>
                            </a:rPr>
                            <m:t> (</m:t>
                          </m:r>
                          <m:r>
                            <a:rPr lang="es-CO" sz="2200" i="1">
                              <a:latin typeface="Cambria Math" panose="02040503050406030204" pitchFamily="18" charset="0"/>
                            </a:rPr>
                            <m:t>𝑥</m:t>
                          </m:r>
                        </m:e>
                        <m:sub>
                          <m:r>
                            <a:rPr lang="es-CO" sz="2200" i="1">
                              <a:latin typeface="Cambria Math" panose="02040503050406030204" pitchFamily="18" charset="0"/>
                            </a:rPr>
                            <m:t>𝑖</m:t>
                          </m:r>
                        </m:sub>
                      </m:sSub>
                      <m:r>
                        <a:rPr lang="es-CO" sz="2200" i="1">
                          <a:latin typeface="Cambria Math" panose="02040503050406030204" pitchFamily="18" charset="0"/>
                        </a:rPr>
                        <m:t>)</m:t>
                      </m:r>
                      <m:r>
                        <a:rPr lang="es-CO" sz="2200" b="0" i="1" smtClean="0">
                          <a:latin typeface="Cambria Math" panose="02040503050406030204" pitchFamily="18" charset="0"/>
                        </a:rPr>
                        <m:t>+</m:t>
                      </m:r>
                      <m:r>
                        <a:rPr lang="es-CO" sz="2200" b="0" i="1" smtClean="0">
                          <a:latin typeface="Cambria Math" panose="02040503050406030204" pitchFamily="18" charset="0"/>
                        </a:rPr>
                        <m:t>𝑐</m:t>
                      </m:r>
                      <m:r>
                        <a:rPr lang="es-CO" sz="2200" b="0" i="1" smtClean="0">
                          <a:latin typeface="Cambria Math" panose="02040503050406030204" pitchFamily="18" charset="0"/>
                        </a:rPr>
                        <m:t> </m:t>
                      </m:r>
                    </m:oMath>
                  </m:oMathPara>
                </a14:m>
                <a:endParaRPr lang="es-ES" sz="2200" dirty="0"/>
              </a:p>
            </p:txBody>
          </p:sp>
        </mc:Choice>
        <mc:Fallback xmlns="">
          <p:sp>
            <p:nvSpPr>
              <p:cNvPr id="5" name="CuadroTexto 4">
                <a:extLst>
                  <a:ext uri="{FF2B5EF4-FFF2-40B4-BE49-F238E27FC236}">
                    <a16:creationId xmlns:a16="http://schemas.microsoft.com/office/drawing/2014/main" id="{2EA45524-95B3-441A-9790-8170D6C8EDBD}"/>
                  </a:ext>
                </a:extLst>
              </p:cNvPr>
              <p:cNvSpPr txBox="1">
                <a:spLocks noRot="1" noChangeAspect="1" noMove="1" noResize="1" noEditPoints="1" noAdjustHandles="1" noChangeArrowheads="1" noChangeShapeType="1" noTextEdit="1"/>
              </p:cNvSpPr>
              <p:nvPr/>
            </p:nvSpPr>
            <p:spPr>
              <a:xfrm>
                <a:off x="3125882" y="2256830"/>
                <a:ext cx="3094383" cy="338554"/>
              </a:xfrm>
              <a:prstGeom prst="rect">
                <a:avLst/>
              </a:prstGeom>
              <a:blipFill>
                <a:blip r:embed="rId4"/>
                <a:stretch>
                  <a:fillRect t="-3571" b="-33929"/>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 name="CuadroTexto 6">
                <a:extLst>
                  <a:ext uri="{FF2B5EF4-FFF2-40B4-BE49-F238E27FC236}">
                    <a16:creationId xmlns:a16="http://schemas.microsoft.com/office/drawing/2014/main" id="{FD3D21D1-15CA-453B-8693-575190D44C72}"/>
                  </a:ext>
                </a:extLst>
              </p:cNvPr>
              <p:cNvSpPr txBox="1"/>
              <p:nvPr/>
            </p:nvSpPr>
            <p:spPr>
              <a:xfrm>
                <a:off x="5572940" y="2048503"/>
                <a:ext cx="4088451" cy="75520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s-CO" sz="2200" b="0" i="1" dirty="0" smtClean="0">
                              <a:solidFill>
                                <a:schemeClr val="accent2">
                                  <a:lumMod val="75000"/>
                                </a:schemeClr>
                              </a:solidFill>
                              <a:latin typeface="Cambria Math" panose="02040503050406030204" pitchFamily="18" charset="0"/>
                            </a:rPr>
                          </m:ctrlPr>
                        </m:dPr>
                        <m:e>
                          <m:eqArr>
                            <m:eqArrPr>
                              <m:ctrlPr>
                                <a:rPr lang="es-CO" sz="2200" b="0" i="1" dirty="0" smtClean="0">
                                  <a:solidFill>
                                    <a:schemeClr val="accent2">
                                      <a:lumMod val="75000"/>
                                    </a:schemeClr>
                                  </a:solidFill>
                                  <a:latin typeface="Cambria Math" panose="02040503050406030204" pitchFamily="18" charset="0"/>
                                </a:rPr>
                              </m:ctrlPr>
                            </m:eqArrPr>
                            <m:e>
                              <m:r>
                                <a:rPr lang="es-CO" sz="2200" b="0" i="1" dirty="0" smtClean="0">
                                  <a:solidFill>
                                    <a:schemeClr val="accent2">
                                      <a:lumMod val="75000"/>
                                    </a:schemeClr>
                                  </a:solidFill>
                                  <a:latin typeface="Cambria Math" panose="02040503050406030204" pitchFamily="18" charset="0"/>
                                </a:rPr>
                                <m:t>&gt;0   </m:t>
                              </m:r>
                              <m:r>
                                <a:rPr lang="es-CO" sz="2200" b="0" i="1" dirty="0" smtClean="0">
                                  <a:solidFill>
                                    <a:schemeClr val="accent2">
                                      <a:lumMod val="75000"/>
                                    </a:schemeClr>
                                  </a:solidFill>
                                  <a:latin typeface="Cambria Math" panose="02040503050406030204" pitchFamily="18" charset="0"/>
                                </a:rPr>
                                <m:t>𝑒𝑠</m:t>
                              </m:r>
                              <m:r>
                                <a:rPr lang="es-CO" sz="2200" b="0" i="1" dirty="0" smtClean="0">
                                  <a:solidFill>
                                    <a:schemeClr val="accent2">
                                      <a:lumMod val="75000"/>
                                    </a:schemeClr>
                                  </a:solidFill>
                                  <a:latin typeface="Cambria Math" panose="02040503050406030204" pitchFamily="18" charset="0"/>
                                </a:rPr>
                                <m:t> </m:t>
                              </m:r>
                              <m:r>
                                <a:rPr lang="es-CO" sz="2200" b="0" i="1" dirty="0" smtClean="0">
                                  <a:solidFill>
                                    <a:schemeClr val="accent2">
                                      <a:lumMod val="75000"/>
                                    </a:schemeClr>
                                  </a:solidFill>
                                  <a:latin typeface="Cambria Math" panose="02040503050406030204" pitchFamily="18" charset="0"/>
                                </a:rPr>
                                <m:t>𝑝𝑜𝑠𝑖𝑡𝑖𝑣𝑜</m:t>
                              </m:r>
                              <m:r>
                                <a:rPr lang="es-CO" sz="2200" b="0" i="1" dirty="0" smtClean="0">
                                  <a:solidFill>
                                    <a:schemeClr val="accent2">
                                      <a:lumMod val="75000"/>
                                    </a:schemeClr>
                                  </a:solidFill>
                                  <a:latin typeface="Cambria Math" panose="02040503050406030204" pitchFamily="18" charset="0"/>
                                </a:rPr>
                                <m:t>    (+)</m:t>
                              </m:r>
                            </m:e>
                            <m:e>
                              <m:r>
                                <a:rPr lang="es-CO" sz="2200" b="0" i="1" dirty="0" smtClean="0">
                                  <a:solidFill>
                                    <a:schemeClr val="accent2">
                                      <a:lumMod val="75000"/>
                                    </a:schemeClr>
                                  </a:solidFill>
                                  <a:latin typeface="Cambria Math" panose="02040503050406030204" pitchFamily="18" charset="0"/>
                                </a:rPr>
                                <m:t> &lt;0  </m:t>
                              </m:r>
                              <m:r>
                                <a:rPr lang="es-CO" sz="2200" b="0" i="1" dirty="0" smtClean="0">
                                  <a:solidFill>
                                    <a:schemeClr val="accent2">
                                      <a:lumMod val="75000"/>
                                    </a:schemeClr>
                                  </a:solidFill>
                                  <a:latin typeface="Cambria Math" panose="02040503050406030204" pitchFamily="18" charset="0"/>
                                </a:rPr>
                                <m:t>𝑒𝑠</m:t>
                              </m:r>
                              <m:r>
                                <a:rPr lang="es-CO" sz="2200" b="0" i="1" dirty="0" smtClean="0">
                                  <a:solidFill>
                                    <a:schemeClr val="accent2">
                                      <a:lumMod val="75000"/>
                                    </a:schemeClr>
                                  </a:solidFill>
                                  <a:latin typeface="Cambria Math" panose="02040503050406030204" pitchFamily="18" charset="0"/>
                                </a:rPr>
                                <m:t> </m:t>
                              </m:r>
                              <m:r>
                                <a:rPr lang="es-CO" sz="2200" b="0" i="1" dirty="0" smtClean="0">
                                  <a:solidFill>
                                    <a:schemeClr val="accent2">
                                      <a:lumMod val="75000"/>
                                    </a:schemeClr>
                                  </a:solidFill>
                                  <a:latin typeface="Cambria Math" panose="02040503050406030204" pitchFamily="18" charset="0"/>
                                </a:rPr>
                                <m:t>𝑛𝑒𝑔𝑎𝑡𝑖𝑣𝑜</m:t>
                              </m:r>
                              <m:r>
                                <a:rPr lang="es-CO" sz="2200" b="0" i="1" dirty="0" smtClean="0">
                                  <a:solidFill>
                                    <a:schemeClr val="accent2">
                                      <a:lumMod val="75000"/>
                                    </a:schemeClr>
                                  </a:solidFill>
                                  <a:latin typeface="Cambria Math" panose="02040503050406030204" pitchFamily="18" charset="0"/>
                                </a:rPr>
                                <m:t>   (−) </m:t>
                              </m:r>
                            </m:e>
                          </m:eqArr>
                        </m:e>
                      </m:d>
                    </m:oMath>
                  </m:oMathPara>
                </a14:m>
                <a:endParaRPr lang="es-ES" sz="2200" dirty="0">
                  <a:solidFill>
                    <a:srgbClr val="7030A0"/>
                  </a:solidFill>
                </a:endParaRPr>
              </a:p>
            </p:txBody>
          </p:sp>
        </mc:Choice>
        <mc:Fallback xmlns="">
          <p:sp>
            <p:nvSpPr>
              <p:cNvPr id="7" name="CuadroTexto 6">
                <a:extLst>
                  <a:ext uri="{FF2B5EF4-FFF2-40B4-BE49-F238E27FC236}">
                    <a16:creationId xmlns:a16="http://schemas.microsoft.com/office/drawing/2014/main" id="{FD3D21D1-15CA-453B-8693-575190D44C72}"/>
                  </a:ext>
                </a:extLst>
              </p:cNvPr>
              <p:cNvSpPr txBox="1">
                <a:spLocks noRot="1" noChangeAspect="1" noMove="1" noResize="1" noEditPoints="1" noAdjustHandles="1" noChangeArrowheads="1" noChangeShapeType="1" noTextEdit="1"/>
              </p:cNvSpPr>
              <p:nvPr/>
            </p:nvSpPr>
            <p:spPr>
              <a:xfrm>
                <a:off x="5572940" y="2048503"/>
                <a:ext cx="4088451" cy="755207"/>
              </a:xfrm>
              <a:prstGeom prst="rect">
                <a:avLst/>
              </a:prstGeom>
              <a:blipFill>
                <a:blip r:embed="rId5"/>
                <a:stretch>
                  <a:fillRect/>
                </a:stretch>
              </a:blipFill>
            </p:spPr>
            <p:txBody>
              <a:bodyPr/>
              <a:lstStyle/>
              <a:p>
                <a:r>
                  <a:rPr lang="es-ES">
                    <a:noFill/>
                  </a:rPr>
                  <a:t> </a:t>
                </a:r>
              </a:p>
            </p:txBody>
          </p:sp>
        </mc:Fallback>
      </mc:AlternateContent>
    </p:spTree>
    <p:extLst>
      <p:ext uri="{BB962C8B-B14F-4D97-AF65-F5344CB8AC3E}">
        <p14:creationId xmlns:p14="http://schemas.microsoft.com/office/powerpoint/2010/main" val="315920142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CuadroTexto 4">
                <a:extLst>
                  <a:ext uri="{FF2B5EF4-FFF2-40B4-BE49-F238E27FC236}">
                    <a16:creationId xmlns:a16="http://schemas.microsoft.com/office/drawing/2014/main" id="{65DD49BB-A4C5-4FDA-B8DC-8F88C27AB753}"/>
                  </a:ext>
                </a:extLst>
              </p:cNvPr>
              <p:cNvSpPr txBox="1"/>
              <p:nvPr/>
            </p:nvSpPr>
            <p:spPr>
              <a:xfrm>
                <a:off x="4981635" y="615667"/>
                <a:ext cx="3969026" cy="3693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s-CO" sz="2400" b="0" i="1" dirty="0" smtClean="0">
                              <a:latin typeface="Cambria Math" panose="02040503050406030204" pitchFamily="18" charset="0"/>
                            </a:rPr>
                          </m:ctrlPr>
                        </m:sSupPr>
                        <m:e>
                          <m:r>
                            <a:rPr lang="es-CO" sz="2400" b="0" i="1" dirty="0" smtClean="0">
                              <a:latin typeface="Cambria Math" panose="02040503050406030204" pitchFamily="18" charset="0"/>
                            </a:rPr>
                            <m:t>𝑥</m:t>
                          </m:r>
                        </m:e>
                        <m:sup>
                          <m:r>
                            <a:rPr lang="es-CO" sz="2400" b="0" i="1" dirty="0" smtClean="0">
                              <a:latin typeface="Cambria Math" panose="02040503050406030204" pitchFamily="18" charset="0"/>
                            </a:rPr>
                            <m:t>2</m:t>
                          </m:r>
                        </m:sup>
                      </m:sSup>
                      <m:r>
                        <a:rPr lang="es-ES" sz="2400" i="1" dirty="0" smtClean="0">
                          <a:latin typeface="Cambria Math" panose="02040503050406030204" pitchFamily="18" charset="0"/>
                        </a:rPr>
                        <m:t>+</m:t>
                      </m:r>
                      <m:r>
                        <a:rPr lang="es-ES" sz="2400" b="0" i="1" dirty="0" smtClean="0">
                          <a:latin typeface="Cambria Math" panose="02040503050406030204" pitchFamily="18" charset="0"/>
                        </a:rPr>
                        <m:t>8</m:t>
                      </m:r>
                      <m:r>
                        <a:rPr lang="es-CO" sz="2400" b="0" i="1" dirty="0" smtClean="0">
                          <a:latin typeface="Cambria Math" panose="02040503050406030204" pitchFamily="18" charset="0"/>
                        </a:rPr>
                        <m:t> </m:t>
                      </m:r>
                      <m:r>
                        <a:rPr lang="es-ES" sz="2400" i="1" dirty="0" smtClean="0">
                          <a:latin typeface="Cambria Math" panose="02040503050406030204" pitchFamily="18" charset="0"/>
                        </a:rPr>
                        <m:t>𝑥</m:t>
                      </m:r>
                      <m:r>
                        <a:rPr lang="es-CO" sz="2400" b="0" i="1" dirty="0" smtClean="0">
                          <a:latin typeface="Cambria Math" panose="02040503050406030204" pitchFamily="18" charset="0"/>
                        </a:rPr>
                        <m:t>&gt;</m:t>
                      </m:r>
                      <m:r>
                        <a:rPr lang="es-ES" sz="2400" b="0" i="1" dirty="0" smtClean="0">
                          <a:latin typeface="Cambria Math" panose="02040503050406030204" pitchFamily="18" charset="0"/>
                        </a:rPr>
                        <m:t>−15</m:t>
                      </m:r>
                    </m:oMath>
                  </m:oMathPara>
                </a14:m>
                <a:endParaRPr lang="es-ES" sz="2400" dirty="0"/>
              </a:p>
            </p:txBody>
          </p:sp>
        </mc:Choice>
        <mc:Fallback xmlns="">
          <p:sp>
            <p:nvSpPr>
              <p:cNvPr id="5" name="CuadroTexto 4">
                <a:extLst>
                  <a:ext uri="{FF2B5EF4-FFF2-40B4-BE49-F238E27FC236}">
                    <a16:creationId xmlns:a16="http://schemas.microsoft.com/office/drawing/2014/main" id="{65DD49BB-A4C5-4FDA-B8DC-8F88C27AB753}"/>
                  </a:ext>
                </a:extLst>
              </p:cNvPr>
              <p:cNvSpPr txBox="1">
                <a:spLocks noRot="1" noChangeAspect="1" noMove="1" noResize="1" noEditPoints="1" noAdjustHandles="1" noChangeArrowheads="1" noChangeShapeType="1" noTextEdit="1"/>
              </p:cNvSpPr>
              <p:nvPr/>
            </p:nvSpPr>
            <p:spPr>
              <a:xfrm>
                <a:off x="4981635" y="615667"/>
                <a:ext cx="3969026" cy="369332"/>
              </a:xfrm>
              <a:prstGeom prst="rect">
                <a:avLst/>
              </a:prstGeom>
              <a:blipFill>
                <a:blip r:embed="rId24"/>
                <a:stretch>
                  <a:fillRect b="-6557"/>
                </a:stretch>
              </a:blipFill>
            </p:spPr>
            <p:txBody>
              <a:bodyPr/>
              <a:lstStyle/>
              <a:p>
                <a:r>
                  <a:rPr lang="es-ES">
                    <a:noFill/>
                  </a:rPr>
                  <a:t> </a:t>
                </a:r>
              </a:p>
            </p:txBody>
          </p:sp>
        </mc:Fallback>
      </mc:AlternateContent>
      <p:sp>
        <p:nvSpPr>
          <p:cNvPr id="7" name="Rectángulo 6">
            <a:extLst>
              <a:ext uri="{FF2B5EF4-FFF2-40B4-BE49-F238E27FC236}">
                <a16:creationId xmlns:a16="http://schemas.microsoft.com/office/drawing/2014/main" id="{1EEEFD82-422D-45BE-9260-A08232C72765}"/>
              </a:ext>
            </a:extLst>
          </p:cNvPr>
          <p:cNvSpPr/>
          <p:nvPr/>
        </p:nvSpPr>
        <p:spPr>
          <a:xfrm>
            <a:off x="539839" y="559337"/>
            <a:ext cx="10410917" cy="430887"/>
          </a:xfrm>
          <a:prstGeom prst="rect">
            <a:avLst/>
          </a:prstGeom>
        </p:spPr>
        <p:txBody>
          <a:bodyPr wrap="square">
            <a:spAutoFit/>
          </a:bodyPr>
          <a:lstStyle/>
          <a:p>
            <a:r>
              <a:rPr lang="es-CO" sz="2200" dirty="0">
                <a:solidFill>
                  <a:schemeClr val="accent2"/>
                </a:solidFill>
              </a:rPr>
              <a:t>Suponga que desea resolver la inecuación</a:t>
            </a:r>
            <a:endParaRPr lang="es-CO" sz="2200" dirty="0"/>
          </a:p>
        </p:txBody>
      </p:sp>
      <p:sp>
        <p:nvSpPr>
          <p:cNvPr id="2" name="Rectangle 2">
            <a:extLst>
              <a:ext uri="{FF2B5EF4-FFF2-40B4-BE49-F238E27FC236}">
                <a16:creationId xmlns:a16="http://schemas.microsoft.com/office/drawing/2014/main" id="{BA55B5A3-5456-4B8A-A128-002EF49B897D}"/>
              </a:ext>
            </a:extLst>
          </p:cNvPr>
          <p:cNvSpPr>
            <a:spLocks noChangeArrowheads="1"/>
          </p:cNvSpPr>
          <p:nvPr/>
        </p:nvSpPr>
        <p:spPr bwMode="auto">
          <a:xfrm>
            <a:off x="0"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17" name="Rectángulo 16">
            <a:extLst>
              <a:ext uri="{FF2B5EF4-FFF2-40B4-BE49-F238E27FC236}">
                <a16:creationId xmlns:a16="http://schemas.microsoft.com/office/drawing/2014/main" id="{427F2DFA-5C88-41D2-860B-BA6A06C4BA09}"/>
              </a:ext>
            </a:extLst>
          </p:cNvPr>
          <p:cNvSpPr/>
          <p:nvPr/>
        </p:nvSpPr>
        <p:spPr>
          <a:xfrm>
            <a:off x="184731" y="37088"/>
            <a:ext cx="1284326" cy="461665"/>
          </a:xfrm>
          <a:prstGeom prst="rect">
            <a:avLst/>
          </a:prstGeom>
        </p:spPr>
        <p:txBody>
          <a:bodyPr wrap="none">
            <a:spAutoFit/>
          </a:bodyPr>
          <a:lstStyle/>
          <a:p>
            <a:r>
              <a:rPr lang="es-CO" sz="2400" dirty="0">
                <a:solidFill>
                  <a:srgbClr val="00B050"/>
                </a:solidFill>
              </a:rPr>
              <a:t>Ejemplo:</a:t>
            </a:r>
          </a:p>
        </p:txBody>
      </p:sp>
      <p:sp>
        <p:nvSpPr>
          <p:cNvPr id="6" name="Rectángulo 5">
            <a:extLst>
              <a:ext uri="{FF2B5EF4-FFF2-40B4-BE49-F238E27FC236}">
                <a16:creationId xmlns:a16="http://schemas.microsoft.com/office/drawing/2014/main" id="{4916326B-74B5-4764-BF6C-D79C10C92D6A}"/>
              </a:ext>
            </a:extLst>
          </p:cNvPr>
          <p:cNvSpPr/>
          <p:nvPr/>
        </p:nvSpPr>
        <p:spPr>
          <a:xfrm>
            <a:off x="513185" y="1307549"/>
            <a:ext cx="4312912" cy="430887"/>
          </a:xfrm>
          <a:prstGeom prst="rect">
            <a:avLst/>
          </a:prstGeom>
        </p:spPr>
        <p:txBody>
          <a:bodyPr wrap="none">
            <a:spAutoFit/>
          </a:bodyPr>
          <a:lstStyle/>
          <a:p>
            <a:r>
              <a:rPr lang="es-CO" sz="2200" dirty="0"/>
              <a:t>Se escribe la inecuación en la forma </a:t>
            </a:r>
            <a:endParaRPr lang="es-ES" sz="2200" dirty="0"/>
          </a:p>
        </p:txBody>
      </p:sp>
      <mc:AlternateContent xmlns:mc="http://schemas.openxmlformats.org/markup-compatibility/2006" xmlns:a14="http://schemas.microsoft.com/office/drawing/2010/main">
        <mc:Choice Requires="a14">
          <p:sp>
            <p:nvSpPr>
              <p:cNvPr id="18" name="CuadroTexto 17">
                <a:extLst>
                  <a:ext uri="{FF2B5EF4-FFF2-40B4-BE49-F238E27FC236}">
                    <a16:creationId xmlns:a16="http://schemas.microsoft.com/office/drawing/2014/main" id="{F3048F8E-B4F4-4DE7-8B86-6715231987EF}"/>
                  </a:ext>
                </a:extLst>
              </p:cNvPr>
              <p:cNvSpPr txBox="1"/>
              <p:nvPr/>
            </p:nvSpPr>
            <p:spPr>
              <a:xfrm>
                <a:off x="4929492" y="1374893"/>
                <a:ext cx="2600063" cy="369332"/>
              </a:xfrm>
              <a:prstGeom prst="rect">
                <a:avLst/>
              </a:prstGeom>
              <a:noFill/>
            </p:spPr>
            <p:txBody>
              <a:bodyPr wrap="square" lIns="0" tIns="0" rIns="0" bIns="0" rtlCol="0">
                <a:spAutoFit/>
              </a:bodyPr>
              <a:lstStyle/>
              <a:p>
                <a14:m>
                  <m:oMath xmlns:m="http://schemas.openxmlformats.org/officeDocument/2006/math">
                    <m:sSup>
                      <m:sSupPr>
                        <m:ctrlPr>
                          <a:rPr lang="es-CO" sz="2400" b="0" i="1" dirty="0" smtClean="0">
                            <a:latin typeface="Cambria Math" panose="02040503050406030204" pitchFamily="18" charset="0"/>
                          </a:rPr>
                        </m:ctrlPr>
                      </m:sSupPr>
                      <m:e>
                        <m:r>
                          <a:rPr lang="es-CO" sz="2400" b="0" i="1" dirty="0" smtClean="0">
                            <a:latin typeface="Cambria Math" panose="02040503050406030204" pitchFamily="18" charset="0"/>
                          </a:rPr>
                          <m:t>𝑥</m:t>
                        </m:r>
                      </m:e>
                      <m:sup>
                        <m:r>
                          <a:rPr lang="es-CO" sz="2400" b="0" i="1" dirty="0" smtClean="0">
                            <a:latin typeface="Cambria Math" panose="02040503050406030204" pitchFamily="18" charset="0"/>
                          </a:rPr>
                          <m:t>2</m:t>
                        </m:r>
                      </m:sup>
                    </m:sSup>
                    <m:r>
                      <a:rPr lang="es-ES" sz="2400" i="1" dirty="0" smtClean="0">
                        <a:latin typeface="Cambria Math" panose="02040503050406030204" pitchFamily="18" charset="0"/>
                      </a:rPr>
                      <m:t>+</m:t>
                    </m:r>
                    <m:r>
                      <a:rPr lang="es-ES" sz="2400" b="0" i="1" dirty="0" smtClean="0">
                        <a:latin typeface="Cambria Math" panose="02040503050406030204" pitchFamily="18" charset="0"/>
                      </a:rPr>
                      <m:t>8</m:t>
                    </m:r>
                    <m:r>
                      <a:rPr lang="es-CO" sz="2400" b="0" i="1" dirty="0" smtClean="0">
                        <a:latin typeface="Cambria Math" panose="02040503050406030204" pitchFamily="18" charset="0"/>
                      </a:rPr>
                      <m:t> </m:t>
                    </m:r>
                    <m:r>
                      <a:rPr lang="es-ES" sz="2400" i="1" dirty="0" smtClean="0">
                        <a:latin typeface="Cambria Math" panose="02040503050406030204" pitchFamily="18" charset="0"/>
                      </a:rPr>
                      <m:t>𝑥</m:t>
                    </m:r>
                    <m:r>
                      <a:rPr lang="es-ES" sz="2400" b="0" i="1" dirty="0" smtClean="0">
                        <a:latin typeface="Cambria Math" panose="02040503050406030204" pitchFamily="18" charset="0"/>
                      </a:rPr>
                      <m:t>+15</m:t>
                    </m:r>
                    <m:r>
                      <a:rPr lang="es-CO" sz="2400" b="0" i="1" dirty="0" smtClean="0">
                        <a:latin typeface="Cambria Math" panose="02040503050406030204" pitchFamily="18" charset="0"/>
                      </a:rPr>
                      <m:t>&gt; </m:t>
                    </m:r>
                  </m:oMath>
                </a14:m>
                <a:r>
                  <a:rPr lang="es-ES" sz="2400" dirty="0"/>
                  <a:t>0</a:t>
                </a:r>
              </a:p>
            </p:txBody>
          </p:sp>
        </mc:Choice>
        <mc:Fallback xmlns="">
          <p:sp>
            <p:nvSpPr>
              <p:cNvPr id="18" name="CuadroTexto 17">
                <a:extLst>
                  <a:ext uri="{FF2B5EF4-FFF2-40B4-BE49-F238E27FC236}">
                    <a16:creationId xmlns:a16="http://schemas.microsoft.com/office/drawing/2014/main" id="{F3048F8E-B4F4-4DE7-8B86-6715231987EF}"/>
                  </a:ext>
                </a:extLst>
              </p:cNvPr>
              <p:cNvSpPr txBox="1">
                <a:spLocks noRot="1" noChangeAspect="1" noMove="1" noResize="1" noEditPoints="1" noAdjustHandles="1" noChangeArrowheads="1" noChangeShapeType="1" noTextEdit="1"/>
              </p:cNvSpPr>
              <p:nvPr/>
            </p:nvSpPr>
            <p:spPr>
              <a:xfrm>
                <a:off x="4929492" y="1374893"/>
                <a:ext cx="2600063" cy="369332"/>
              </a:xfrm>
              <a:prstGeom prst="rect">
                <a:avLst/>
              </a:prstGeom>
              <a:blipFill>
                <a:blip r:embed="rId31"/>
                <a:stretch>
                  <a:fillRect l="-3052" t="-26667" b="-50000"/>
                </a:stretch>
              </a:blipFill>
            </p:spPr>
            <p:txBody>
              <a:bodyPr/>
              <a:lstStyle/>
              <a:p>
                <a:r>
                  <a:rPr lang="es-ES">
                    <a:noFill/>
                  </a:rPr>
                  <a:t> </a:t>
                </a:r>
              </a:p>
            </p:txBody>
          </p:sp>
        </mc:Fallback>
      </mc:AlternateContent>
      <p:sp>
        <p:nvSpPr>
          <p:cNvPr id="8" name="Rectángulo 7">
            <a:extLst>
              <a:ext uri="{FF2B5EF4-FFF2-40B4-BE49-F238E27FC236}">
                <a16:creationId xmlns:a16="http://schemas.microsoft.com/office/drawing/2014/main" id="{E648E2D5-B5E3-47EA-88FD-3025AAA52FAC}"/>
              </a:ext>
            </a:extLst>
          </p:cNvPr>
          <p:cNvSpPr/>
          <p:nvPr/>
        </p:nvSpPr>
        <p:spPr>
          <a:xfrm>
            <a:off x="472478" y="1877662"/>
            <a:ext cx="4353619" cy="430887"/>
          </a:xfrm>
          <a:prstGeom prst="rect">
            <a:avLst/>
          </a:prstGeom>
        </p:spPr>
        <p:txBody>
          <a:bodyPr wrap="square">
            <a:spAutoFit/>
          </a:bodyPr>
          <a:lstStyle/>
          <a:p>
            <a:r>
              <a:rPr lang="es-CO" sz="2200" dirty="0"/>
              <a:t>Se resuelve la ecuación cuadrática</a:t>
            </a:r>
            <a:endParaRPr lang="es-ES" sz="2200" dirty="0"/>
          </a:p>
        </p:txBody>
      </p:sp>
      <mc:AlternateContent xmlns:mc="http://schemas.openxmlformats.org/markup-compatibility/2006" xmlns:a14="http://schemas.microsoft.com/office/drawing/2010/main">
        <mc:Choice Requires="a14">
          <p:sp>
            <p:nvSpPr>
              <p:cNvPr id="10" name="Rectángulo 9">
                <a:extLst>
                  <a:ext uri="{FF2B5EF4-FFF2-40B4-BE49-F238E27FC236}">
                    <a16:creationId xmlns:a16="http://schemas.microsoft.com/office/drawing/2014/main" id="{D05B6CE7-A872-4815-9F5A-88B7518B4A3A}"/>
                  </a:ext>
                </a:extLst>
              </p:cNvPr>
              <p:cNvSpPr/>
              <p:nvPr/>
            </p:nvSpPr>
            <p:spPr>
              <a:xfrm>
                <a:off x="7198381" y="1929170"/>
                <a:ext cx="4000419" cy="430887"/>
              </a:xfrm>
              <a:prstGeom prst="rect">
                <a:avLst/>
              </a:prstGeom>
            </p:spPr>
            <p:txBody>
              <a:bodyPr wrap="square">
                <a:spAutoFit/>
              </a:bodyPr>
              <a:lstStyle/>
              <a:p>
                <a:r>
                  <a:rPr lang="es-CO" sz="2200" b="0" dirty="0"/>
                  <a:t>obteniendo:</a:t>
                </a:r>
                <a14:m>
                  <m:oMath xmlns:m="http://schemas.openxmlformats.org/officeDocument/2006/math">
                    <m:r>
                      <a:rPr lang="es-CO" sz="2200" b="0" i="0" dirty="0" smtClean="0">
                        <a:latin typeface="Cambria Math" panose="02040503050406030204" pitchFamily="18" charset="0"/>
                      </a:rPr>
                      <m:t> </m:t>
                    </m:r>
                    <m:sSub>
                      <m:sSubPr>
                        <m:ctrlPr>
                          <a:rPr lang="es-CO" sz="2000" i="1" dirty="0">
                            <a:solidFill>
                              <a:schemeClr val="accent2">
                                <a:lumMod val="75000"/>
                              </a:schemeClr>
                            </a:solidFill>
                            <a:latin typeface="Cambria Math" panose="02040503050406030204" pitchFamily="18" charset="0"/>
                          </a:rPr>
                        </m:ctrlPr>
                      </m:sSubPr>
                      <m:e>
                        <m:r>
                          <a:rPr lang="es-ES" sz="2000" i="1" dirty="0">
                            <a:solidFill>
                              <a:schemeClr val="accent2">
                                <a:lumMod val="75000"/>
                              </a:schemeClr>
                            </a:solidFill>
                            <a:latin typeface="Cambria Math" panose="02040503050406030204" pitchFamily="18" charset="0"/>
                          </a:rPr>
                          <m:t>    </m:t>
                        </m:r>
                        <m:r>
                          <a:rPr lang="es-ES" sz="2000" i="1" dirty="0">
                            <a:solidFill>
                              <a:schemeClr val="accent2">
                                <a:lumMod val="75000"/>
                              </a:schemeClr>
                            </a:solidFill>
                            <a:latin typeface="Cambria Math" panose="02040503050406030204" pitchFamily="18" charset="0"/>
                          </a:rPr>
                          <m:t>𝑥</m:t>
                        </m:r>
                      </m:e>
                      <m:sub>
                        <m:r>
                          <a:rPr lang="es-ES" sz="2000" i="1" dirty="0">
                            <a:solidFill>
                              <a:schemeClr val="accent2">
                                <a:lumMod val="75000"/>
                              </a:schemeClr>
                            </a:solidFill>
                            <a:latin typeface="Cambria Math" panose="02040503050406030204" pitchFamily="18" charset="0"/>
                          </a:rPr>
                          <m:t>1</m:t>
                        </m:r>
                      </m:sub>
                    </m:sSub>
                    <m:r>
                      <a:rPr lang="es-ES" sz="2000" i="1" dirty="0">
                        <a:solidFill>
                          <a:schemeClr val="accent2">
                            <a:lumMod val="75000"/>
                          </a:schemeClr>
                        </a:solidFill>
                        <a:latin typeface="Cambria Math" panose="02040503050406030204" pitchFamily="18" charset="0"/>
                      </a:rPr>
                      <m:t>=−5</m:t>
                    </m:r>
                    <m:r>
                      <a:rPr lang="es-CO" sz="2000" b="0" i="1" dirty="0" smtClean="0">
                        <a:solidFill>
                          <a:schemeClr val="accent2">
                            <a:lumMod val="75000"/>
                          </a:schemeClr>
                        </a:solidFill>
                        <a:latin typeface="Cambria Math" panose="02040503050406030204" pitchFamily="18" charset="0"/>
                      </a:rPr>
                      <m:t>,</m:t>
                    </m:r>
                    <m:sSub>
                      <m:sSubPr>
                        <m:ctrlPr>
                          <a:rPr lang="es-CO" sz="2000" i="1" dirty="0">
                            <a:solidFill>
                              <a:schemeClr val="accent2">
                                <a:lumMod val="75000"/>
                              </a:schemeClr>
                            </a:solidFill>
                            <a:latin typeface="Cambria Math" panose="02040503050406030204" pitchFamily="18" charset="0"/>
                          </a:rPr>
                        </m:ctrlPr>
                      </m:sSubPr>
                      <m:e>
                        <m:r>
                          <a:rPr lang="es-ES" sz="2000" i="1" dirty="0">
                            <a:solidFill>
                              <a:schemeClr val="accent2">
                                <a:lumMod val="75000"/>
                              </a:schemeClr>
                            </a:solidFill>
                            <a:latin typeface="Cambria Math" panose="02040503050406030204" pitchFamily="18" charset="0"/>
                          </a:rPr>
                          <m:t>    </m:t>
                        </m:r>
                        <m:r>
                          <a:rPr lang="es-ES" sz="2000" i="1" dirty="0">
                            <a:solidFill>
                              <a:schemeClr val="accent2">
                                <a:lumMod val="75000"/>
                              </a:schemeClr>
                            </a:solidFill>
                            <a:latin typeface="Cambria Math" panose="02040503050406030204" pitchFamily="18" charset="0"/>
                          </a:rPr>
                          <m:t>𝑥</m:t>
                        </m:r>
                      </m:e>
                      <m:sub>
                        <m:r>
                          <a:rPr lang="es-ES" sz="2000" i="1" dirty="0">
                            <a:solidFill>
                              <a:schemeClr val="accent2">
                                <a:lumMod val="75000"/>
                              </a:schemeClr>
                            </a:solidFill>
                            <a:latin typeface="Cambria Math" panose="02040503050406030204" pitchFamily="18" charset="0"/>
                          </a:rPr>
                          <m:t>2</m:t>
                        </m:r>
                      </m:sub>
                    </m:sSub>
                    <m:r>
                      <a:rPr lang="es-ES" sz="2000" i="1" dirty="0">
                        <a:solidFill>
                          <a:schemeClr val="accent2">
                            <a:lumMod val="75000"/>
                          </a:schemeClr>
                        </a:solidFill>
                        <a:latin typeface="Cambria Math" panose="02040503050406030204" pitchFamily="18" charset="0"/>
                      </a:rPr>
                      <m:t>=−</m:t>
                    </m:r>
                    <m:r>
                      <a:rPr lang="es-CO" sz="2000" b="0" i="1" dirty="0" smtClean="0">
                        <a:solidFill>
                          <a:schemeClr val="accent2">
                            <a:lumMod val="75000"/>
                          </a:schemeClr>
                        </a:solidFill>
                        <a:latin typeface="Cambria Math" panose="02040503050406030204" pitchFamily="18" charset="0"/>
                      </a:rPr>
                      <m:t>3</m:t>
                    </m:r>
                  </m:oMath>
                </a14:m>
                <a:endParaRPr lang="es-CO" sz="2200" dirty="0"/>
              </a:p>
            </p:txBody>
          </p:sp>
        </mc:Choice>
        <mc:Fallback xmlns="">
          <p:sp>
            <p:nvSpPr>
              <p:cNvPr id="10" name="Rectángulo 9">
                <a:extLst>
                  <a:ext uri="{FF2B5EF4-FFF2-40B4-BE49-F238E27FC236}">
                    <a16:creationId xmlns:a16="http://schemas.microsoft.com/office/drawing/2014/main" id="{D05B6CE7-A872-4815-9F5A-88B7518B4A3A}"/>
                  </a:ext>
                </a:extLst>
              </p:cNvPr>
              <p:cNvSpPr>
                <a:spLocks noRot="1" noChangeAspect="1" noMove="1" noResize="1" noEditPoints="1" noAdjustHandles="1" noChangeArrowheads="1" noChangeShapeType="1" noTextEdit="1"/>
              </p:cNvSpPr>
              <p:nvPr/>
            </p:nvSpPr>
            <p:spPr>
              <a:xfrm>
                <a:off x="7198381" y="1929170"/>
                <a:ext cx="4000419" cy="430887"/>
              </a:xfrm>
              <a:prstGeom prst="rect">
                <a:avLst/>
              </a:prstGeom>
              <a:blipFill>
                <a:blip r:embed="rId32"/>
                <a:stretch>
                  <a:fillRect l="-1982" t="-8451" b="-28169"/>
                </a:stretch>
              </a:blipFill>
            </p:spPr>
            <p:txBody>
              <a:bodyPr/>
              <a:lstStyle/>
              <a:p>
                <a:r>
                  <a:rPr lang="es-ES">
                    <a:noFill/>
                  </a:rPr>
                  <a:t> </a:t>
                </a:r>
              </a:p>
            </p:txBody>
          </p:sp>
        </mc:Fallback>
      </mc:AlternateContent>
      <p:sp>
        <p:nvSpPr>
          <p:cNvPr id="3" name="Rectángulo 2">
            <a:extLst>
              <a:ext uri="{FF2B5EF4-FFF2-40B4-BE49-F238E27FC236}">
                <a16:creationId xmlns:a16="http://schemas.microsoft.com/office/drawing/2014/main" id="{743CB07C-B5CE-4E6B-BBA6-A5C3F2E9A355}"/>
              </a:ext>
            </a:extLst>
          </p:cNvPr>
          <p:cNvSpPr/>
          <p:nvPr/>
        </p:nvSpPr>
        <p:spPr>
          <a:xfrm>
            <a:off x="449102" y="2495551"/>
            <a:ext cx="6859635" cy="430887"/>
          </a:xfrm>
          <a:prstGeom prst="rect">
            <a:avLst/>
          </a:prstGeom>
        </p:spPr>
        <p:txBody>
          <a:bodyPr wrap="none">
            <a:spAutoFit/>
          </a:bodyPr>
          <a:lstStyle/>
          <a:p>
            <a:r>
              <a:rPr lang="es-CO" sz="2200" dirty="0"/>
              <a:t>Se representar sobre la recta real las soluciones obtenidas</a:t>
            </a:r>
            <a:endParaRPr lang="es-ES" sz="2200" dirty="0"/>
          </a:p>
        </p:txBody>
      </p:sp>
      <p:grpSp>
        <p:nvGrpSpPr>
          <p:cNvPr id="16" name="Grupo 15">
            <a:extLst>
              <a:ext uri="{FF2B5EF4-FFF2-40B4-BE49-F238E27FC236}">
                <a16:creationId xmlns:a16="http://schemas.microsoft.com/office/drawing/2014/main" id="{B4DD0E9B-BD69-447C-B0C3-0BB602C139D4}"/>
              </a:ext>
            </a:extLst>
          </p:cNvPr>
          <p:cNvGrpSpPr/>
          <p:nvPr/>
        </p:nvGrpSpPr>
        <p:grpSpPr>
          <a:xfrm>
            <a:off x="7227850" y="2563251"/>
            <a:ext cx="4590387" cy="708850"/>
            <a:chOff x="2629609" y="5550079"/>
            <a:chExt cx="5848537" cy="708850"/>
          </a:xfrm>
        </p:grpSpPr>
        <p:grpSp>
          <p:nvGrpSpPr>
            <p:cNvPr id="20" name="Grupo 19">
              <a:extLst>
                <a:ext uri="{FF2B5EF4-FFF2-40B4-BE49-F238E27FC236}">
                  <a16:creationId xmlns:a16="http://schemas.microsoft.com/office/drawing/2014/main" id="{564F4867-9ADB-4CD5-9A05-8DB1A6343107}"/>
                </a:ext>
              </a:extLst>
            </p:cNvPr>
            <p:cNvGrpSpPr/>
            <p:nvPr/>
          </p:nvGrpSpPr>
          <p:grpSpPr>
            <a:xfrm>
              <a:off x="3253817" y="5550079"/>
              <a:ext cx="5224329" cy="695658"/>
              <a:chOff x="3392557" y="2494303"/>
              <a:chExt cx="5224329" cy="695658"/>
            </a:xfrm>
          </p:grpSpPr>
          <p:cxnSp>
            <p:nvCxnSpPr>
              <p:cNvPr id="26" name="Conector recto de flecha 25">
                <a:extLst>
                  <a:ext uri="{FF2B5EF4-FFF2-40B4-BE49-F238E27FC236}">
                    <a16:creationId xmlns:a16="http://schemas.microsoft.com/office/drawing/2014/main" id="{4C85F0A0-E087-42CD-81B2-36504C6A6068}"/>
                  </a:ext>
                </a:extLst>
              </p:cNvPr>
              <p:cNvCxnSpPr/>
              <p:nvPr/>
            </p:nvCxnSpPr>
            <p:spPr>
              <a:xfrm>
                <a:off x="3392557" y="2637183"/>
                <a:ext cx="4784034" cy="0"/>
              </a:xfrm>
              <a:prstGeom prst="straightConnector1">
                <a:avLst/>
              </a:prstGeom>
              <a:ln w="22225">
                <a:headEnd type="triangle"/>
                <a:tailEnd type="stealth"/>
              </a:ln>
            </p:spPr>
            <p:style>
              <a:lnRef idx="1">
                <a:schemeClr val="accent1"/>
              </a:lnRef>
              <a:fillRef idx="0">
                <a:schemeClr val="accent1"/>
              </a:fillRef>
              <a:effectRef idx="0">
                <a:schemeClr val="accent1"/>
              </a:effectRef>
              <a:fontRef idx="minor">
                <a:schemeClr val="tx1"/>
              </a:fontRef>
            </p:style>
          </p:cxnSp>
          <p:cxnSp>
            <p:nvCxnSpPr>
              <p:cNvPr id="27" name="Conector recto 26">
                <a:extLst>
                  <a:ext uri="{FF2B5EF4-FFF2-40B4-BE49-F238E27FC236}">
                    <a16:creationId xmlns:a16="http://schemas.microsoft.com/office/drawing/2014/main" id="{F0A3B28A-152C-4E42-9510-FBE6F296EE84}"/>
                  </a:ext>
                </a:extLst>
              </p:cNvPr>
              <p:cNvCxnSpPr>
                <a:cxnSpLocks/>
              </p:cNvCxnSpPr>
              <p:nvPr/>
            </p:nvCxnSpPr>
            <p:spPr>
              <a:xfrm>
                <a:off x="4643438" y="2494303"/>
                <a:ext cx="0" cy="263180"/>
              </a:xfrm>
              <a:prstGeom prst="line">
                <a:avLst/>
              </a:prstGeom>
            </p:spPr>
            <p:style>
              <a:lnRef idx="1">
                <a:schemeClr val="accent1"/>
              </a:lnRef>
              <a:fillRef idx="0">
                <a:schemeClr val="accent1"/>
              </a:fillRef>
              <a:effectRef idx="0">
                <a:schemeClr val="accent1"/>
              </a:effectRef>
              <a:fontRef idx="minor">
                <a:schemeClr val="tx1"/>
              </a:fontRef>
            </p:style>
          </p:cxnSp>
          <p:sp>
            <p:nvSpPr>
              <p:cNvPr id="28" name="CuadroTexto 27">
                <a:extLst>
                  <a:ext uri="{FF2B5EF4-FFF2-40B4-BE49-F238E27FC236}">
                    <a16:creationId xmlns:a16="http://schemas.microsoft.com/office/drawing/2014/main" id="{2DA90563-D97B-4C81-8D42-22DBDD64E6D8}"/>
                  </a:ext>
                </a:extLst>
              </p:cNvPr>
              <p:cNvSpPr txBox="1"/>
              <p:nvPr/>
            </p:nvSpPr>
            <p:spPr>
              <a:xfrm>
                <a:off x="4446910" y="2789851"/>
                <a:ext cx="393056" cy="400110"/>
              </a:xfrm>
              <a:prstGeom prst="rect">
                <a:avLst/>
              </a:prstGeom>
              <a:noFill/>
            </p:spPr>
            <p:txBody>
              <a:bodyPr wrap="none" rtlCol="0">
                <a:spAutoFit/>
              </a:bodyPr>
              <a:lstStyle/>
              <a:p>
                <a:r>
                  <a:rPr lang="es-CO" sz="2000" dirty="0">
                    <a:solidFill>
                      <a:srgbClr val="00B050"/>
                    </a:solidFill>
                  </a:rPr>
                  <a:t>-5</a:t>
                </a:r>
                <a:endParaRPr lang="es-ES" sz="2000" dirty="0">
                  <a:solidFill>
                    <a:srgbClr val="00B050"/>
                  </a:solidFill>
                </a:endParaRPr>
              </a:p>
            </p:txBody>
          </p:sp>
          <mc:AlternateContent xmlns:mc="http://schemas.openxmlformats.org/markup-compatibility/2006" xmlns:a14="http://schemas.microsoft.com/office/drawing/2010/main">
            <mc:Choice Requires="a14">
              <p:sp>
                <p:nvSpPr>
                  <p:cNvPr id="29" name="CuadroTexto 28">
                    <a:extLst>
                      <a:ext uri="{FF2B5EF4-FFF2-40B4-BE49-F238E27FC236}">
                        <a16:creationId xmlns:a16="http://schemas.microsoft.com/office/drawing/2014/main" id="{976975EA-A747-443D-B191-6EACB00B47EA}"/>
                      </a:ext>
                    </a:extLst>
                  </p:cNvPr>
                  <p:cNvSpPr txBox="1"/>
                  <p:nvPr/>
                </p:nvSpPr>
                <p:spPr>
                  <a:xfrm>
                    <a:off x="7964144" y="2637183"/>
                    <a:ext cx="652742"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CO" altLang="es-ES" sz="2000" b="0" i="1" smtClean="0">
                              <a:latin typeface="Cambria Math" panose="02040503050406030204" pitchFamily="18" charset="0"/>
                              <a:ea typeface="Cambria Math" panose="02040503050406030204" pitchFamily="18" charset="0"/>
                            </a:rPr>
                            <m:t>+</m:t>
                          </m:r>
                          <m:r>
                            <a:rPr lang="es-CO" altLang="es-ES" sz="2000" i="1">
                              <a:latin typeface="Cambria Math" panose="02040503050406030204" pitchFamily="18" charset="0"/>
                              <a:ea typeface="Cambria Math" panose="02040503050406030204" pitchFamily="18" charset="0"/>
                            </a:rPr>
                            <m:t>∞</m:t>
                          </m:r>
                        </m:oMath>
                      </m:oMathPara>
                    </a14:m>
                    <a:endParaRPr lang="es-ES" sz="2000" dirty="0">
                      <a:solidFill>
                        <a:srgbClr val="00B050"/>
                      </a:solidFill>
                    </a:endParaRPr>
                  </a:p>
                </p:txBody>
              </p:sp>
            </mc:Choice>
            <mc:Fallback xmlns="">
              <p:sp>
                <p:nvSpPr>
                  <p:cNvPr id="29" name="CuadroTexto 28">
                    <a:extLst>
                      <a:ext uri="{FF2B5EF4-FFF2-40B4-BE49-F238E27FC236}">
                        <a16:creationId xmlns:a16="http://schemas.microsoft.com/office/drawing/2014/main" id="{976975EA-A747-443D-B191-6EACB00B47EA}"/>
                      </a:ext>
                    </a:extLst>
                  </p:cNvPr>
                  <p:cNvSpPr txBox="1">
                    <a:spLocks noRot="1" noChangeAspect="1" noMove="1" noResize="1" noEditPoints="1" noAdjustHandles="1" noChangeArrowheads="1" noChangeShapeType="1" noTextEdit="1"/>
                  </p:cNvSpPr>
                  <p:nvPr/>
                </p:nvSpPr>
                <p:spPr>
                  <a:xfrm>
                    <a:off x="7964144" y="2637183"/>
                    <a:ext cx="652742" cy="400110"/>
                  </a:xfrm>
                  <a:prstGeom prst="rect">
                    <a:avLst/>
                  </a:prstGeom>
                  <a:blipFill>
                    <a:blip r:embed="rId33"/>
                    <a:stretch>
                      <a:fillRect r="-10714"/>
                    </a:stretch>
                  </a:blipFill>
                </p:spPr>
                <p:txBody>
                  <a:bodyPr/>
                  <a:lstStyle/>
                  <a:p>
                    <a:r>
                      <a:rPr lang="es-ES">
                        <a:noFill/>
                      </a:rPr>
                      <a:t> </a:t>
                    </a:r>
                  </a:p>
                </p:txBody>
              </p:sp>
            </mc:Fallback>
          </mc:AlternateContent>
        </p:grpSp>
        <p:cxnSp>
          <p:nvCxnSpPr>
            <p:cNvPr id="21" name="Conector recto 20">
              <a:extLst>
                <a:ext uri="{FF2B5EF4-FFF2-40B4-BE49-F238E27FC236}">
                  <a16:creationId xmlns:a16="http://schemas.microsoft.com/office/drawing/2014/main" id="{9A69742D-7C8C-4840-9591-BE77A2353D86}"/>
                </a:ext>
              </a:extLst>
            </p:cNvPr>
            <p:cNvCxnSpPr>
              <a:cxnSpLocks/>
            </p:cNvCxnSpPr>
            <p:nvPr/>
          </p:nvCxnSpPr>
          <p:spPr>
            <a:xfrm>
              <a:off x="6359289" y="5550079"/>
              <a:ext cx="0" cy="263180"/>
            </a:xfrm>
            <a:prstGeom prst="line">
              <a:avLst/>
            </a:prstGeom>
          </p:spPr>
          <p:style>
            <a:lnRef idx="1">
              <a:schemeClr val="accent1"/>
            </a:lnRef>
            <a:fillRef idx="0">
              <a:schemeClr val="accent1"/>
            </a:fillRef>
            <a:effectRef idx="0">
              <a:schemeClr val="accent1"/>
            </a:effectRef>
            <a:fontRef idx="minor">
              <a:schemeClr val="tx1"/>
            </a:fontRef>
          </p:style>
        </p:cxnSp>
        <p:sp>
          <p:nvSpPr>
            <p:cNvPr id="22" name="CuadroTexto 21">
              <a:extLst>
                <a:ext uri="{FF2B5EF4-FFF2-40B4-BE49-F238E27FC236}">
                  <a16:creationId xmlns:a16="http://schemas.microsoft.com/office/drawing/2014/main" id="{982C09F4-07D2-4BAA-8CEA-1CC6D91920B8}"/>
                </a:ext>
              </a:extLst>
            </p:cNvPr>
            <p:cNvSpPr txBox="1"/>
            <p:nvPr/>
          </p:nvSpPr>
          <p:spPr>
            <a:xfrm>
              <a:off x="6148298" y="5858819"/>
              <a:ext cx="393056" cy="400110"/>
            </a:xfrm>
            <a:prstGeom prst="rect">
              <a:avLst/>
            </a:prstGeom>
            <a:noFill/>
          </p:spPr>
          <p:txBody>
            <a:bodyPr wrap="none" rtlCol="0">
              <a:spAutoFit/>
            </a:bodyPr>
            <a:lstStyle/>
            <a:p>
              <a:r>
                <a:rPr lang="es-CO" sz="2000" dirty="0">
                  <a:solidFill>
                    <a:srgbClr val="00B050"/>
                  </a:solidFill>
                </a:rPr>
                <a:t>-3</a:t>
              </a:r>
              <a:endParaRPr lang="es-ES" sz="2000" dirty="0">
                <a:solidFill>
                  <a:srgbClr val="00B050"/>
                </a:solidFill>
              </a:endParaRPr>
            </a:p>
          </p:txBody>
        </p:sp>
        <mc:AlternateContent xmlns:mc="http://schemas.openxmlformats.org/markup-compatibility/2006" xmlns:a14="http://schemas.microsoft.com/office/drawing/2010/main">
          <mc:Choice Requires="a14">
            <p:sp>
              <p:nvSpPr>
                <p:cNvPr id="25" name="CuadroTexto 24">
                  <a:extLst>
                    <a:ext uri="{FF2B5EF4-FFF2-40B4-BE49-F238E27FC236}">
                      <a16:creationId xmlns:a16="http://schemas.microsoft.com/office/drawing/2014/main" id="{00C7AEAB-5670-407E-ACCE-22FB45095218}"/>
                    </a:ext>
                  </a:extLst>
                </p:cNvPr>
                <p:cNvSpPr txBox="1"/>
                <p:nvPr/>
              </p:nvSpPr>
              <p:spPr>
                <a:xfrm>
                  <a:off x="2629609" y="5658764"/>
                  <a:ext cx="652742"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CO" altLang="es-ES" sz="2000" b="0" i="1" smtClean="0">
                            <a:latin typeface="Cambria Math" panose="02040503050406030204" pitchFamily="18" charset="0"/>
                            <a:ea typeface="Cambria Math" panose="02040503050406030204" pitchFamily="18" charset="0"/>
                          </a:rPr>
                          <m:t>−</m:t>
                        </m:r>
                        <m:r>
                          <a:rPr lang="es-CO" altLang="es-ES" sz="2000" i="1">
                            <a:latin typeface="Cambria Math" panose="02040503050406030204" pitchFamily="18" charset="0"/>
                            <a:ea typeface="Cambria Math" panose="02040503050406030204" pitchFamily="18" charset="0"/>
                          </a:rPr>
                          <m:t>∞</m:t>
                        </m:r>
                      </m:oMath>
                    </m:oMathPara>
                  </a14:m>
                  <a:endParaRPr lang="es-ES" sz="2000" dirty="0">
                    <a:solidFill>
                      <a:srgbClr val="00B050"/>
                    </a:solidFill>
                  </a:endParaRPr>
                </a:p>
              </p:txBody>
            </p:sp>
          </mc:Choice>
          <mc:Fallback xmlns="">
            <p:sp>
              <p:nvSpPr>
                <p:cNvPr id="25" name="CuadroTexto 24">
                  <a:extLst>
                    <a:ext uri="{FF2B5EF4-FFF2-40B4-BE49-F238E27FC236}">
                      <a16:creationId xmlns:a16="http://schemas.microsoft.com/office/drawing/2014/main" id="{00C7AEAB-5670-407E-ACCE-22FB45095218}"/>
                    </a:ext>
                  </a:extLst>
                </p:cNvPr>
                <p:cNvSpPr txBox="1">
                  <a:spLocks noRot="1" noChangeAspect="1" noMove="1" noResize="1" noEditPoints="1" noAdjustHandles="1" noChangeArrowheads="1" noChangeShapeType="1" noTextEdit="1"/>
                </p:cNvSpPr>
                <p:nvPr/>
              </p:nvSpPr>
              <p:spPr>
                <a:xfrm>
                  <a:off x="2629609" y="5658764"/>
                  <a:ext cx="652742" cy="400110"/>
                </a:xfrm>
                <a:prstGeom prst="rect">
                  <a:avLst/>
                </a:prstGeom>
                <a:blipFill>
                  <a:blip r:embed="rId34"/>
                  <a:stretch>
                    <a:fillRect r="-10714"/>
                  </a:stretch>
                </a:blipFill>
              </p:spPr>
              <p:txBody>
                <a:bodyPr/>
                <a:lstStyle/>
                <a:p>
                  <a:r>
                    <a:rPr lang="es-ES">
                      <a:noFill/>
                    </a:rPr>
                    <a:t> </a:t>
                  </a:r>
                </a:p>
              </p:txBody>
            </p:sp>
          </mc:Fallback>
        </mc:AlternateContent>
      </p:grpSp>
      <mc:AlternateContent xmlns:mc="http://schemas.openxmlformats.org/markup-compatibility/2006" xmlns:a14="http://schemas.microsoft.com/office/drawing/2010/main">
        <mc:Choice Requires="a14">
          <p:sp>
            <p:nvSpPr>
              <p:cNvPr id="30" name="CuadroTexto 29">
                <a:extLst>
                  <a:ext uri="{FF2B5EF4-FFF2-40B4-BE49-F238E27FC236}">
                    <a16:creationId xmlns:a16="http://schemas.microsoft.com/office/drawing/2014/main" id="{2A8322CA-CAA7-4E0E-B881-05636A1BD0E2}"/>
                  </a:ext>
                </a:extLst>
              </p:cNvPr>
              <p:cNvSpPr txBox="1"/>
              <p:nvPr/>
            </p:nvSpPr>
            <p:spPr>
              <a:xfrm>
                <a:off x="4708674" y="1946077"/>
                <a:ext cx="2600063" cy="369332"/>
              </a:xfrm>
              <a:prstGeom prst="rect">
                <a:avLst/>
              </a:prstGeom>
              <a:noFill/>
            </p:spPr>
            <p:txBody>
              <a:bodyPr wrap="square" lIns="0" tIns="0" rIns="0" bIns="0" rtlCol="0">
                <a:spAutoFit/>
              </a:bodyPr>
              <a:lstStyle/>
              <a:p>
                <a14:m>
                  <m:oMath xmlns:m="http://schemas.openxmlformats.org/officeDocument/2006/math">
                    <m:sSup>
                      <m:sSupPr>
                        <m:ctrlPr>
                          <a:rPr lang="es-CO" sz="2400" b="0" i="1" dirty="0" smtClean="0">
                            <a:latin typeface="Cambria Math" panose="02040503050406030204" pitchFamily="18" charset="0"/>
                          </a:rPr>
                        </m:ctrlPr>
                      </m:sSupPr>
                      <m:e>
                        <m:r>
                          <a:rPr lang="es-CO" sz="2400" b="0" i="1" dirty="0" smtClean="0">
                            <a:latin typeface="Cambria Math" panose="02040503050406030204" pitchFamily="18" charset="0"/>
                          </a:rPr>
                          <m:t>𝑥</m:t>
                        </m:r>
                      </m:e>
                      <m:sup>
                        <m:r>
                          <a:rPr lang="es-CO" sz="2400" b="0" i="1" dirty="0" smtClean="0">
                            <a:latin typeface="Cambria Math" panose="02040503050406030204" pitchFamily="18" charset="0"/>
                          </a:rPr>
                          <m:t>2</m:t>
                        </m:r>
                      </m:sup>
                    </m:sSup>
                    <m:r>
                      <a:rPr lang="es-ES" sz="2400" i="1" dirty="0" smtClean="0">
                        <a:latin typeface="Cambria Math" panose="02040503050406030204" pitchFamily="18" charset="0"/>
                      </a:rPr>
                      <m:t>+</m:t>
                    </m:r>
                    <m:r>
                      <a:rPr lang="es-ES" sz="2400" b="0" i="1" dirty="0" smtClean="0">
                        <a:latin typeface="Cambria Math" panose="02040503050406030204" pitchFamily="18" charset="0"/>
                      </a:rPr>
                      <m:t>8</m:t>
                    </m:r>
                    <m:r>
                      <a:rPr lang="es-CO" sz="2400" b="0" i="1" dirty="0" smtClean="0">
                        <a:latin typeface="Cambria Math" panose="02040503050406030204" pitchFamily="18" charset="0"/>
                      </a:rPr>
                      <m:t> </m:t>
                    </m:r>
                    <m:r>
                      <a:rPr lang="es-ES" sz="2400" i="1" dirty="0" smtClean="0">
                        <a:latin typeface="Cambria Math" panose="02040503050406030204" pitchFamily="18" charset="0"/>
                      </a:rPr>
                      <m:t>𝑥</m:t>
                    </m:r>
                    <m:r>
                      <a:rPr lang="es-ES" sz="2400" b="0" i="1" dirty="0" smtClean="0">
                        <a:latin typeface="Cambria Math" panose="02040503050406030204" pitchFamily="18" charset="0"/>
                      </a:rPr>
                      <m:t>+15</m:t>
                    </m:r>
                    <m:r>
                      <a:rPr lang="es-CO" sz="2400" b="0" i="1" dirty="0" smtClean="0">
                        <a:latin typeface="Cambria Math" panose="02040503050406030204" pitchFamily="18" charset="0"/>
                      </a:rPr>
                      <m:t>= </m:t>
                    </m:r>
                  </m:oMath>
                </a14:m>
                <a:r>
                  <a:rPr lang="es-ES" sz="2400" dirty="0"/>
                  <a:t>0</a:t>
                </a:r>
              </a:p>
            </p:txBody>
          </p:sp>
        </mc:Choice>
        <mc:Fallback xmlns="">
          <p:sp>
            <p:nvSpPr>
              <p:cNvPr id="30" name="CuadroTexto 29">
                <a:extLst>
                  <a:ext uri="{FF2B5EF4-FFF2-40B4-BE49-F238E27FC236}">
                    <a16:creationId xmlns:a16="http://schemas.microsoft.com/office/drawing/2014/main" id="{2A8322CA-CAA7-4E0E-B881-05636A1BD0E2}"/>
                  </a:ext>
                </a:extLst>
              </p:cNvPr>
              <p:cNvSpPr txBox="1">
                <a:spLocks noRot="1" noChangeAspect="1" noMove="1" noResize="1" noEditPoints="1" noAdjustHandles="1" noChangeArrowheads="1" noChangeShapeType="1" noTextEdit="1"/>
              </p:cNvSpPr>
              <p:nvPr/>
            </p:nvSpPr>
            <p:spPr>
              <a:xfrm>
                <a:off x="4708674" y="1946077"/>
                <a:ext cx="2600063" cy="369332"/>
              </a:xfrm>
              <a:prstGeom prst="rect">
                <a:avLst/>
              </a:prstGeom>
              <a:blipFill>
                <a:blip r:embed="rId35"/>
                <a:stretch>
                  <a:fillRect l="-2810" t="-24590" b="-49180"/>
                </a:stretch>
              </a:blipFill>
            </p:spPr>
            <p:txBody>
              <a:bodyPr/>
              <a:lstStyle/>
              <a:p>
                <a:r>
                  <a:rPr lang="es-ES">
                    <a:noFill/>
                  </a:rPr>
                  <a:t> </a:t>
                </a:r>
              </a:p>
            </p:txBody>
          </p:sp>
        </mc:Fallback>
      </mc:AlternateContent>
      <p:sp>
        <p:nvSpPr>
          <p:cNvPr id="40" name="Rectángulo 39">
            <a:extLst>
              <a:ext uri="{FF2B5EF4-FFF2-40B4-BE49-F238E27FC236}">
                <a16:creationId xmlns:a16="http://schemas.microsoft.com/office/drawing/2014/main" id="{FD74C088-7111-45E5-949D-28BE00E0BD98}"/>
              </a:ext>
            </a:extLst>
          </p:cNvPr>
          <p:cNvSpPr/>
          <p:nvPr/>
        </p:nvSpPr>
        <p:spPr>
          <a:xfrm>
            <a:off x="449102" y="3150570"/>
            <a:ext cx="3368166" cy="430887"/>
          </a:xfrm>
          <a:prstGeom prst="rect">
            <a:avLst/>
          </a:prstGeom>
        </p:spPr>
        <p:txBody>
          <a:bodyPr wrap="none">
            <a:spAutoFit/>
          </a:bodyPr>
          <a:lstStyle/>
          <a:p>
            <a:r>
              <a:rPr lang="es-CO" sz="2200" dirty="0"/>
              <a:t>Se construyen los intervalos</a:t>
            </a:r>
            <a:endParaRPr lang="es-ES" sz="2200" dirty="0"/>
          </a:p>
        </p:txBody>
      </p:sp>
      <mc:AlternateContent xmlns:mc="http://schemas.openxmlformats.org/markup-compatibility/2006" xmlns:a14="http://schemas.microsoft.com/office/drawing/2010/main">
        <mc:Choice Requires="a14">
          <p:graphicFrame>
            <p:nvGraphicFramePr>
              <p:cNvPr id="9" name="Tabla 8">
                <a:extLst>
                  <a:ext uri="{FF2B5EF4-FFF2-40B4-BE49-F238E27FC236}">
                    <a16:creationId xmlns:a16="http://schemas.microsoft.com/office/drawing/2014/main" id="{E74C0D75-C33F-4096-BDC7-6937C1E3B149}"/>
                  </a:ext>
                </a:extLst>
              </p:cNvPr>
              <p:cNvGraphicFramePr>
                <a:graphicFrameLocks noGrp="1"/>
              </p:cNvGraphicFramePr>
              <p:nvPr>
                <p:extLst>
                  <p:ext uri="{D42A27DB-BD31-4B8C-83A1-F6EECF244321}">
                    <p14:modId xmlns:p14="http://schemas.microsoft.com/office/powerpoint/2010/main" val="3644215063"/>
                  </p:ext>
                </p:extLst>
              </p:nvPr>
            </p:nvGraphicFramePr>
            <p:xfrm>
              <a:off x="3885515" y="3170006"/>
              <a:ext cx="3902837" cy="370840"/>
            </p:xfrm>
            <a:graphic>
              <a:graphicData uri="http://schemas.openxmlformats.org/drawingml/2006/table">
                <a:tbl>
                  <a:tblPr firstRow="1" bandRow="1">
                    <a:tableStyleId>{5C22544A-7EE6-4342-B048-85BDC9FD1C3A}</a:tableStyleId>
                  </a:tblPr>
                  <a:tblGrid>
                    <a:gridCol w="1463040">
                      <a:extLst>
                        <a:ext uri="{9D8B030D-6E8A-4147-A177-3AD203B41FA5}">
                          <a16:colId xmlns:a16="http://schemas.microsoft.com/office/drawing/2014/main" val="1078092851"/>
                        </a:ext>
                      </a:extLst>
                    </a:gridCol>
                    <a:gridCol w="1125415">
                      <a:extLst>
                        <a:ext uri="{9D8B030D-6E8A-4147-A177-3AD203B41FA5}">
                          <a16:colId xmlns:a16="http://schemas.microsoft.com/office/drawing/2014/main" val="2652275513"/>
                        </a:ext>
                      </a:extLst>
                    </a:gridCol>
                    <a:gridCol w="1314382">
                      <a:extLst>
                        <a:ext uri="{9D8B030D-6E8A-4147-A177-3AD203B41FA5}">
                          <a16:colId xmlns:a16="http://schemas.microsoft.com/office/drawing/2014/main" val="3643359106"/>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s-ES" sz="1800" i="1" dirty="0" smtClean="0">
                                    <a:latin typeface="Cambria Math" panose="02040503050406030204" pitchFamily="18" charset="0"/>
                                  </a:rPr>
                                  <m:t>(</m:t>
                                </m:r>
                                <m:r>
                                  <a:rPr lang="es-CO" altLang="es-ES" sz="1800" b="0" i="1" smtClean="0">
                                    <a:latin typeface="Cambria Math" panose="02040503050406030204" pitchFamily="18" charset="0"/>
                                    <a:ea typeface="Cambria Math" panose="02040503050406030204" pitchFamily="18" charset="0"/>
                                  </a:rPr>
                                  <m:t>−</m:t>
                                </m:r>
                                <m:r>
                                  <a:rPr lang="es-CO" altLang="es-ES" sz="1800" i="1">
                                    <a:latin typeface="Cambria Math" panose="02040503050406030204" pitchFamily="18" charset="0"/>
                                    <a:ea typeface="Cambria Math" panose="02040503050406030204" pitchFamily="18" charset="0"/>
                                  </a:rPr>
                                  <m:t>∞</m:t>
                                </m:r>
                                <m:r>
                                  <a:rPr lang="es-CO" altLang="es-ES" sz="1800" b="1" i="1" smtClean="0">
                                    <a:latin typeface="Cambria Math" panose="02040503050406030204" pitchFamily="18" charset="0"/>
                                    <a:ea typeface="Cambria Math" panose="02040503050406030204" pitchFamily="18" charset="0"/>
                                  </a:rPr>
                                  <m:t>,−</m:t>
                                </m:r>
                                <m:r>
                                  <a:rPr lang="es-CO" altLang="es-ES" sz="1800" b="1" i="1" smtClean="0">
                                    <a:latin typeface="Cambria Math" panose="02040503050406030204" pitchFamily="18" charset="0"/>
                                    <a:ea typeface="Cambria Math" panose="02040503050406030204" pitchFamily="18" charset="0"/>
                                  </a:rPr>
                                  <m:t>𝟓</m:t>
                                </m:r>
                                <m:r>
                                  <a:rPr lang="es-CO" altLang="es-ES" sz="1800" b="1" i="1" smtClean="0">
                                    <a:latin typeface="Cambria Math" panose="02040503050406030204" pitchFamily="18" charset="0"/>
                                    <a:ea typeface="Cambria Math" panose="02040503050406030204" pitchFamily="18" charset="0"/>
                                  </a:rPr>
                                  <m:t>)</m:t>
                                </m:r>
                              </m:oMath>
                            </m:oMathPara>
                          </a14:m>
                          <a:endParaRPr lang="es-E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s-ES" sz="1800" i="1" dirty="0" smtClean="0">
                                    <a:latin typeface="Cambria Math" panose="02040503050406030204" pitchFamily="18" charset="0"/>
                                  </a:rPr>
                                  <m:t>(</m:t>
                                </m:r>
                                <m:r>
                                  <a:rPr lang="es-CO" altLang="es-ES" sz="1800" b="0" i="1" smtClean="0">
                                    <a:latin typeface="Cambria Math" panose="02040503050406030204" pitchFamily="18" charset="0"/>
                                    <a:ea typeface="Cambria Math" panose="02040503050406030204" pitchFamily="18" charset="0"/>
                                  </a:rPr>
                                  <m:t>−</m:t>
                                </m:r>
                                <m:r>
                                  <a:rPr lang="es-CO" altLang="es-ES" sz="1800" b="1" i="1" smtClean="0">
                                    <a:latin typeface="Cambria Math" panose="02040503050406030204" pitchFamily="18" charset="0"/>
                                    <a:ea typeface="Cambria Math" panose="02040503050406030204" pitchFamily="18" charset="0"/>
                                  </a:rPr>
                                  <m:t>𝟓</m:t>
                                </m:r>
                                <m:r>
                                  <a:rPr lang="es-CO" altLang="es-ES" sz="1800" b="1" i="1" smtClean="0">
                                    <a:latin typeface="Cambria Math" panose="02040503050406030204" pitchFamily="18" charset="0"/>
                                    <a:ea typeface="Cambria Math" panose="02040503050406030204" pitchFamily="18" charset="0"/>
                                  </a:rPr>
                                  <m:t>,−</m:t>
                                </m:r>
                                <m:r>
                                  <a:rPr lang="es-CO" altLang="es-ES" sz="1800" b="1" i="1" smtClean="0">
                                    <a:latin typeface="Cambria Math" panose="02040503050406030204" pitchFamily="18" charset="0"/>
                                    <a:ea typeface="Cambria Math" panose="02040503050406030204" pitchFamily="18" charset="0"/>
                                  </a:rPr>
                                  <m:t>𝟑</m:t>
                                </m:r>
                                <m:r>
                                  <a:rPr lang="es-CO" altLang="es-ES" sz="1800" b="1" i="1" smtClean="0">
                                    <a:latin typeface="Cambria Math" panose="02040503050406030204" pitchFamily="18" charset="0"/>
                                    <a:ea typeface="Cambria Math" panose="02040503050406030204" pitchFamily="18" charset="0"/>
                                  </a:rPr>
                                  <m:t>)</m:t>
                                </m:r>
                              </m:oMath>
                            </m:oMathPara>
                          </a14:m>
                          <a:endParaRPr lang="es-E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s-ES" sz="1800" i="1" dirty="0" smtClean="0">
                                    <a:latin typeface="Cambria Math" panose="02040503050406030204" pitchFamily="18" charset="0"/>
                                  </a:rPr>
                                  <m:t>(</m:t>
                                </m:r>
                                <m:r>
                                  <a:rPr lang="es-CO" altLang="es-ES" sz="1800" b="0" i="1" smtClean="0">
                                    <a:latin typeface="Cambria Math" panose="02040503050406030204" pitchFamily="18" charset="0"/>
                                    <a:ea typeface="Cambria Math" panose="02040503050406030204" pitchFamily="18" charset="0"/>
                                  </a:rPr>
                                  <m:t>−</m:t>
                                </m:r>
                                <m:r>
                                  <a:rPr lang="es-CO" altLang="es-ES" sz="1800" b="1" i="1" smtClean="0">
                                    <a:latin typeface="Cambria Math" panose="02040503050406030204" pitchFamily="18" charset="0"/>
                                    <a:ea typeface="Cambria Math" panose="02040503050406030204" pitchFamily="18" charset="0"/>
                                  </a:rPr>
                                  <m:t>𝟑</m:t>
                                </m:r>
                                <m:r>
                                  <a:rPr lang="es-CO" altLang="es-ES" sz="1800" b="1" i="1" smtClean="0">
                                    <a:latin typeface="Cambria Math" panose="02040503050406030204" pitchFamily="18" charset="0"/>
                                    <a:ea typeface="Cambria Math" panose="02040503050406030204" pitchFamily="18" charset="0"/>
                                  </a:rPr>
                                  <m:t>,+</m:t>
                                </m:r>
                                <m:r>
                                  <a:rPr lang="es-CO" altLang="es-ES" sz="1800" i="1" smtClean="0">
                                    <a:latin typeface="Cambria Math" panose="02040503050406030204" pitchFamily="18" charset="0"/>
                                    <a:ea typeface="Cambria Math" panose="02040503050406030204" pitchFamily="18" charset="0"/>
                                  </a:rPr>
                                  <m:t>∞</m:t>
                                </m:r>
                                <m:r>
                                  <a:rPr lang="es-CO" altLang="es-ES" sz="1800" b="1" i="1" smtClean="0">
                                    <a:latin typeface="Cambria Math" panose="02040503050406030204" pitchFamily="18" charset="0"/>
                                    <a:ea typeface="Cambria Math" panose="02040503050406030204" pitchFamily="18" charset="0"/>
                                  </a:rPr>
                                  <m:t>)</m:t>
                                </m:r>
                              </m:oMath>
                            </m:oMathPara>
                          </a14:m>
                          <a:endParaRPr lang="es-ES" dirty="0"/>
                        </a:p>
                      </a:txBody>
                      <a:tcPr/>
                    </a:tc>
                    <a:extLst>
                      <a:ext uri="{0D108BD9-81ED-4DB2-BD59-A6C34878D82A}">
                        <a16:rowId xmlns:a16="http://schemas.microsoft.com/office/drawing/2014/main" val="3836801077"/>
                      </a:ext>
                    </a:extLst>
                  </a:tr>
                </a:tbl>
              </a:graphicData>
            </a:graphic>
          </p:graphicFrame>
        </mc:Choice>
        <mc:Fallback xmlns="">
          <p:graphicFrame>
            <p:nvGraphicFramePr>
              <p:cNvPr id="9" name="Tabla 8">
                <a:extLst>
                  <a:ext uri="{FF2B5EF4-FFF2-40B4-BE49-F238E27FC236}">
                    <a16:creationId xmlns:a16="http://schemas.microsoft.com/office/drawing/2014/main" id="{E74C0D75-C33F-4096-BDC7-6937C1E3B149}"/>
                  </a:ext>
                </a:extLst>
              </p:cNvPr>
              <p:cNvGraphicFramePr>
                <a:graphicFrameLocks noGrp="1"/>
              </p:cNvGraphicFramePr>
              <p:nvPr>
                <p:extLst>
                  <p:ext uri="{D42A27DB-BD31-4B8C-83A1-F6EECF244321}">
                    <p14:modId xmlns:p14="http://schemas.microsoft.com/office/powerpoint/2010/main" val="3644215063"/>
                  </p:ext>
                </p:extLst>
              </p:nvPr>
            </p:nvGraphicFramePr>
            <p:xfrm>
              <a:off x="3885515" y="3170006"/>
              <a:ext cx="3902837" cy="370840"/>
            </p:xfrm>
            <a:graphic>
              <a:graphicData uri="http://schemas.openxmlformats.org/drawingml/2006/table">
                <a:tbl>
                  <a:tblPr firstRow="1" bandRow="1">
                    <a:tableStyleId>{5C22544A-7EE6-4342-B048-85BDC9FD1C3A}</a:tableStyleId>
                  </a:tblPr>
                  <a:tblGrid>
                    <a:gridCol w="1463040">
                      <a:extLst>
                        <a:ext uri="{9D8B030D-6E8A-4147-A177-3AD203B41FA5}">
                          <a16:colId xmlns:a16="http://schemas.microsoft.com/office/drawing/2014/main" val="1078092851"/>
                        </a:ext>
                      </a:extLst>
                    </a:gridCol>
                    <a:gridCol w="1125415">
                      <a:extLst>
                        <a:ext uri="{9D8B030D-6E8A-4147-A177-3AD203B41FA5}">
                          <a16:colId xmlns:a16="http://schemas.microsoft.com/office/drawing/2014/main" val="2652275513"/>
                        </a:ext>
                      </a:extLst>
                    </a:gridCol>
                    <a:gridCol w="1314382">
                      <a:extLst>
                        <a:ext uri="{9D8B030D-6E8A-4147-A177-3AD203B41FA5}">
                          <a16:colId xmlns:a16="http://schemas.microsoft.com/office/drawing/2014/main" val="3643359106"/>
                        </a:ext>
                      </a:extLst>
                    </a:gridCol>
                  </a:tblGrid>
                  <a:tr h="370840">
                    <a:tc>
                      <a:txBody>
                        <a:bodyPr/>
                        <a:lstStyle/>
                        <a:p>
                          <a:endParaRPr lang="es-ES"/>
                        </a:p>
                      </a:txBody>
                      <a:tcPr>
                        <a:blipFill>
                          <a:blip r:embed="rId36"/>
                          <a:stretch>
                            <a:fillRect l="-417" t="-3279" r="-168750" b="-13115"/>
                          </a:stretch>
                        </a:blipFill>
                      </a:tcPr>
                    </a:tc>
                    <a:tc>
                      <a:txBody>
                        <a:bodyPr/>
                        <a:lstStyle/>
                        <a:p>
                          <a:endParaRPr lang="es-ES"/>
                        </a:p>
                      </a:txBody>
                      <a:tcPr>
                        <a:blipFill>
                          <a:blip r:embed="rId36"/>
                          <a:stretch>
                            <a:fillRect l="-130270" t="-3279" r="-118919" b="-13115"/>
                          </a:stretch>
                        </a:blipFill>
                      </a:tcPr>
                    </a:tc>
                    <a:tc>
                      <a:txBody>
                        <a:bodyPr/>
                        <a:lstStyle/>
                        <a:p>
                          <a:endParaRPr lang="es-ES"/>
                        </a:p>
                      </a:txBody>
                      <a:tcPr>
                        <a:blipFill>
                          <a:blip r:embed="rId36"/>
                          <a:stretch>
                            <a:fillRect l="-197222" t="-3279" r="-1852" b="-13115"/>
                          </a:stretch>
                        </a:blipFill>
                      </a:tcPr>
                    </a:tc>
                    <a:extLst>
                      <a:ext uri="{0D108BD9-81ED-4DB2-BD59-A6C34878D82A}">
                        <a16:rowId xmlns:a16="http://schemas.microsoft.com/office/drawing/2014/main" val="3836801077"/>
                      </a:ext>
                    </a:extLst>
                  </a:tr>
                </a:tbl>
              </a:graphicData>
            </a:graphic>
          </p:graphicFrame>
        </mc:Fallback>
      </mc:AlternateContent>
      <p:sp>
        <p:nvSpPr>
          <p:cNvPr id="11" name="Rectángulo 10">
            <a:extLst>
              <a:ext uri="{FF2B5EF4-FFF2-40B4-BE49-F238E27FC236}">
                <a16:creationId xmlns:a16="http://schemas.microsoft.com/office/drawing/2014/main" id="{8EB6CA3E-8CBA-4DEC-A0A6-C27D85867430}"/>
              </a:ext>
            </a:extLst>
          </p:cNvPr>
          <p:cNvSpPr/>
          <p:nvPr/>
        </p:nvSpPr>
        <p:spPr>
          <a:xfrm>
            <a:off x="367235" y="3762564"/>
            <a:ext cx="11457529" cy="769441"/>
          </a:xfrm>
          <a:prstGeom prst="rect">
            <a:avLst/>
          </a:prstGeom>
        </p:spPr>
        <p:txBody>
          <a:bodyPr wrap="square">
            <a:spAutoFit/>
          </a:bodyPr>
          <a:lstStyle/>
          <a:p>
            <a:pPr algn="just"/>
            <a:r>
              <a:rPr lang="es-CO" sz="2200" dirty="0"/>
              <a:t>Se escoge un número de cada uno de los intervalos, se sustituye en la inecuación, y se evalúa el signo en cada intervalo.</a:t>
            </a:r>
          </a:p>
        </p:txBody>
      </p:sp>
      <mc:AlternateContent xmlns:mc="http://schemas.openxmlformats.org/markup-compatibility/2006" xmlns:a14="http://schemas.microsoft.com/office/drawing/2010/main">
        <mc:Choice Requires="a14">
          <p:sp>
            <p:nvSpPr>
              <p:cNvPr id="12" name="Rectángulo 11">
                <a:extLst>
                  <a:ext uri="{FF2B5EF4-FFF2-40B4-BE49-F238E27FC236}">
                    <a16:creationId xmlns:a16="http://schemas.microsoft.com/office/drawing/2014/main" id="{7FEF5EC4-D6D9-45BC-92A5-66DEF64B71A4}"/>
                  </a:ext>
                </a:extLst>
              </p:cNvPr>
              <p:cNvSpPr/>
              <p:nvPr/>
            </p:nvSpPr>
            <p:spPr>
              <a:xfrm>
                <a:off x="438305" y="4524980"/>
                <a:ext cx="2720360" cy="430887"/>
              </a:xfrm>
              <a:prstGeom prst="rect">
                <a:avLst/>
              </a:prstGeom>
            </p:spPr>
            <p:txBody>
              <a:bodyPr wrap="none">
                <a:spAutoFit/>
              </a:bodyPr>
              <a:lstStyle/>
              <a:p>
                <a:pPr lvl="0">
                  <a:defRPr/>
                </a:pPr>
                <a14:m>
                  <m:oMathPara xmlns:m="http://schemas.openxmlformats.org/officeDocument/2006/math">
                    <m:oMathParaPr>
                      <m:jc m:val="centerGroup"/>
                    </m:oMathParaPr>
                    <m:oMath xmlns:m="http://schemas.openxmlformats.org/officeDocument/2006/math">
                      <m:sSub>
                        <m:sSubPr>
                          <m:ctrlPr>
                            <a:rPr lang="es-CO" sz="2200" i="1" smtClean="0">
                              <a:latin typeface="Cambria Math" panose="02040503050406030204" pitchFamily="18" charset="0"/>
                            </a:rPr>
                          </m:ctrlPr>
                        </m:sSubPr>
                        <m:e>
                          <m:r>
                            <a:rPr lang="es-CO" sz="2200" b="0" i="1">
                              <a:latin typeface="Cambria Math" panose="02040503050406030204" pitchFamily="18" charset="0"/>
                            </a:rPr>
                            <m:t>𝑥</m:t>
                          </m:r>
                        </m:e>
                        <m:sub>
                          <m:r>
                            <a:rPr lang="es-CO" sz="2200" b="0" i="1">
                              <a:latin typeface="Cambria Math" panose="02040503050406030204" pitchFamily="18" charset="0"/>
                            </a:rPr>
                            <m:t>𝑖</m:t>
                          </m:r>
                        </m:sub>
                      </m:sSub>
                      <m:r>
                        <a:rPr lang="es-CO" sz="2200" b="0" i="1" smtClean="0">
                          <a:latin typeface="Cambria Math" panose="02040503050406030204" pitchFamily="18" charset="0"/>
                        </a:rPr>
                        <m:t>=</m:t>
                      </m:r>
                      <m:r>
                        <a:rPr lang="es-CO" sz="2200" b="0" i="1" dirty="0" smtClean="0">
                          <a:latin typeface="Cambria Math" panose="02040503050406030204" pitchFamily="18" charset="0"/>
                        </a:rPr>
                        <m:t>−6</m:t>
                      </m:r>
                      <m:r>
                        <a:rPr lang="es-CO" sz="2200" b="0" i="1" dirty="0">
                          <a:latin typeface="Cambria Math" panose="02040503050406030204" pitchFamily="18" charset="0"/>
                          <a:ea typeface="Cambria Math" panose="02040503050406030204" pitchFamily="18" charset="0"/>
                        </a:rPr>
                        <m:t>∈</m:t>
                      </m:r>
                      <m:r>
                        <a:rPr lang="es-CO" sz="2200" b="0" i="1" dirty="0" smtClean="0">
                          <a:latin typeface="Cambria Math" panose="02040503050406030204" pitchFamily="18" charset="0"/>
                        </a:rPr>
                        <m:t>(</m:t>
                      </m:r>
                      <m:r>
                        <a:rPr lang="es-CO" altLang="es-ES" sz="2200" b="0" i="1">
                          <a:latin typeface="Cambria Math" panose="02040503050406030204" pitchFamily="18" charset="0"/>
                          <a:ea typeface="Cambria Math" panose="02040503050406030204" pitchFamily="18" charset="0"/>
                        </a:rPr>
                        <m:t>−∞,−5)</m:t>
                      </m:r>
                    </m:oMath>
                  </m:oMathPara>
                </a14:m>
                <a:endParaRPr lang="es-ES" sz="2200" dirty="0"/>
              </a:p>
            </p:txBody>
          </p:sp>
        </mc:Choice>
        <mc:Fallback xmlns="">
          <p:sp>
            <p:nvSpPr>
              <p:cNvPr id="12" name="Rectángulo 11">
                <a:extLst>
                  <a:ext uri="{FF2B5EF4-FFF2-40B4-BE49-F238E27FC236}">
                    <a16:creationId xmlns:a16="http://schemas.microsoft.com/office/drawing/2014/main" id="{7FEF5EC4-D6D9-45BC-92A5-66DEF64B71A4}"/>
                  </a:ext>
                </a:extLst>
              </p:cNvPr>
              <p:cNvSpPr>
                <a:spLocks noRot="1" noChangeAspect="1" noMove="1" noResize="1" noEditPoints="1" noAdjustHandles="1" noChangeArrowheads="1" noChangeShapeType="1" noTextEdit="1"/>
              </p:cNvSpPr>
              <p:nvPr/>
            </p:nvSpPr>
            <p:spPr>
              <a:xfrm>
                <a:off x="438305" y="4524980"/>
                <a:ext cx="2720360" cy="430887"/>
              </a:xfrm>
              <a:prstGeom prst="rect">
                <a:avLst/>
              </a:prstGeom>
              <a:blipFill>
                <a:blip r:embed="rId37"/>
                <a:stretch>
                  <a:fillRect b="-1549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2" name="CuadroTexto 41">
                <a:extLst>
                  <a:ext uri="{FF2B5EF4-FFF2-40B4-BE49-F238E27FC236}">
                    <a16:creationId xmlns:a16="http://schemas.microsoft.com/office/drawing/2014/main" id="{77060AAA-7EDA-409F-BB7F-1CB2FCB398B1}"/>
                  </a:ext>
                </a:extLst>
              </p:cNvPr>
              <p:cNvSpPr txBox="1"/>
              <p:nvPr/>
            </p:nvSpPr>
            <p:spPr>
              <a:xfrm>
                <a:off x="3221561" y="4617313"/>
                <a:ext cx="3890412" cy="33855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s-ES" sz="2200" i="1" smtClean="0">
                              <a:solidFill>
                                <a:srgbClr val="FF0000"/>
                              </a:solidFill>
                              <a:latin typeface="Cambria Math" panose="02040503050406030204" pitchFamily="18" charset="0"/>
                            </a:rPr>
                          </m:ctrlPr>
                        </m:sSupPr>
                        <m:e>
                          <m:r>
                            <a:rPr lang="es-CO" sz="2200" b="0" i="1" smtClean="0">
                              <a:solidFill>
                                <a:srgbClr val="FF0000"/>
                              </a:solidFill>
                              <a:latin typeface="Cambria Math" panose="02040503050406030204" pitchFamily="18" charset="0"/>
                            </a:rPr>
                            <m:t>(−6</m:t>
                          </m:r>
                          <m:r>
                            <a:rPr lang="es-CO" sz="2200" i="1">
                              <a:solidFill>
                                <a:srgbClr val="FF0000"/>
                              </a:solidFill>
                              <a:latin typeface="Cambria Math" panose="02040503050406030204" pitchFamily="18" charset="0"/>
                            </a:rPr>
                            <m:t>)</m:t>
                          </m:r>
                        </m:e>
                        <m:sup>
                          <m:r>
                            <a:rPr lang="es-CO" sz="2200" b="0" i="1" smtClean="0">
                              <a:solidFill>
                                <a:srgbClr val="FF0000"/>
                              </a:solidFill>
                              <a:latin typeface="Cambria Math" panose="02040503050406030204" pitchFamily="18" charset="0"/>
                            </a:rPr>
                            <m:t>2</m:t>
                          </m:r>
                        </m:sup>
                      </m:sSup>
                      <m:r>
                        <a:rPr lang="es-CO" sz="2200" b="0" i="1" smtClean="0">
                          <a:solidFill>
                            <a:srgbClr val="FF0000"/>
                          </a:solidFill>
                          <a:latin typeface="Cambria Math" panose="02040503050406030204" pitchFamily="18" charset="0"/>
                        </a:rPr>
                        <m:t>+8</m:t>
                      </m:r>
                      <m:d>
                        <m:dPr>
                          <m:ctrlPr>
                            <a:rPr lang="es-CO" sz="2200" b="0" i="1" smtClean="0">
                              <a:solidFill>
                                <a:srgbClr val="FF0000"/>
                              </a:solidFill>
                              <a:latin typeface="Cambria Math" panose="02040503050406030204" pitchFamily="18" charset="0"/>
                            </a:rPr>
                          </m:ctrlPr>
                        </m:dPr>
                        <m:e>
                          <m:r>
                            <a:rPr lang="es-CO" sz="2200" b="0" i="1" smtClean="0">
                              <a:solidFill>
                                <a:srgbClr val="FF0000"/>
                              </a:solidFill>
                              <a:latin typeface="Cambria Math" panose="02040503050406030204" pitchFamily="18" charset="0"/>
                            </a:rPr>
                            <m:t>−6</m:t>
                          </m:r>
                        </m:e>
                      </m:d>
                      <m:r>
                        <a:rPr lang="es-CO" sz="2200" b="0" i="1" smtClean="0">
                          <a:solidFill>
                            <a:srgbClr val="FF0000"/>
                          </a:solidFill>
                          <a:latin typeface="Cambria Math" panose="02040503050406030204" pitchFamily="18" charset="0"/>
                        </a:rPr>
                        <m:t>+15=3&gt;0 </m:t>
                      </m:r>
                    </m:oMath>
                  </m:oMathPara>
                </a14:m>
                <a:endParaRPr lang="es-ES" sz="2200" dirty="0"/>
              </a:p>
            </p:txBody>
          </p:sp>
        </mc:Choice>
        <mc:Fallback xmlns="">
          <p:sp>
            <p:nvSpPr>
              <p:cNvPr id="42" name="CuadroTexto 41">
                <a:extLst>
                  <a:ext uri="{FF2B5EF4-FFF2-40B4-BE49-F238E27FC236}">
                    <a16:creationId xmlns:a16="http://schemas.microsoft.com/office/drawing/2014/main" id="{77060AAA-7EDA-409F-BB7F-1CB2FCB398B1}"/>
                  </a:ext>
                </a:extLst>
              </p:cNvPr>
              <p:cNvSpPr txBox="1">
                <a:spLocks noRot="1" noChangeAspect="1" noMove="1" noResize="1" noEditPoints="1" noAdjustHandles="1" noChangeArrowheads="1" noChangeShapeType="1" noTextEdit="1"/>
              </p:cNvSpPr>
              <p:nvPr/>
            </p:nvSpPr>
            <p:spPr>
              <a:xfrm>
                <a:off x="3221561" y="4617313"/>
                <a:ext cx="3890412" cy="338554"/>
              </a:xfrm>
              <a:prstGeom prst="rect">
                <a:avLst/>
              </a:prstGeom>
              <a:blipFill>
                <a:blip r:embed="rId38"/>
                <a:stretch>
                  <a:fillRect t="-3571" b="-33929"/>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3" name="Rectángulo 42">
                <a:extLst>
                  <a:ext uri="{FF2B5EF4-FFF2-40B4-BE49-F238E27FC236}">
                    <a16:creationId xmlns:a16="http://schemas.microsoft.com/office/drawing/2014/main" id="{C89AC343-E70E-4B54-9708-ADD5F0A8B3F1}"/>
                  </a:ext>
                </a:extLst>
              </p:cNvPr>
              <p:cNvSpPr/>
              <p:nvPr/>
            </p:nvSpPr>
            <p:spPr>
              <a:xfrm>
                <a:off x="438305" y="5061804"/>
                <a:ext cx="2622577" cy="430887"/>
              </a:xfrm>
              <a:prstGeom prst="rect">
                <a:avLst/>
              </a:prstGeom>
            </p:spPr>
            <p:txBody>
              <a:bodyPr wrap="none">
                <a:spAutoFit/>
              </a:bodyPr>
              <a:lstStyle/>
              <a:p>
                <a:pPr lvl="0">
                  <a:defRPr/>
                </a:pPr>
                <a14:m>
                  <m:oMathPara xmlns:m="http://schemas.openxmlformats.org/officeDocument/2006/math">
                    <m:oMathParaPr>
                      <m:jc m:val="centerGroup"/>
                    </m:oMathParaPr>
                    <m:oMath xmlns:m="http://schemas.openxmlformats.org/officeDocument/2006/math">
                      <m:sSub>
                        <m:sSubPr>
                          <m:ctrlPr>
                            <a:rPr lang="es-CO" sz="2200" i="1" smtClean="0">
                              <a:latin typeface="Cambria Math" panose="02040503050406030204" pitchFamily="18" charset="0"/>
                            </a:rPr>
                          </m:ctrlPr>
                        </m:sSubPr>
                        <m:e>
                          <m:r>
                            <a:rPr lang="es-CO" sz="2200" b="0" i="1">
                              <a:latin typeface="Cambria Math" panose="02040503050406030204" pitchFamily="18" charset="0"/>
                            </a:rPr>
                            <m:t>𝑥</m:t>
                          </m:r>
                        </m:e>
                        <m:sub>
                          <m:r>
                            <a:rPr lang="es-CO" sz="2200" b="0" i="1">
                              <a:latin typeface="Cambria Math" panose="02040503050406030204" pitchFamily="18" charset="0"/>
                            </a:rPr>
                            <m:t>𝑖</m:t>
                          </m:r>
                        </m:sub>
                      </m:sSub>
                      <m:r>
                        <a:rPr lang="es-CO" sz="2200" b="0" i="1" smtClean="0">
                          <a:latin typeface="Cambria Math" panose="02040503050406030204" pitchFamily="18" charset="0"/>
                        </a:rPr>
                        <m:t>=−4</m:t>
                      </m:r>
                      <m:r>
                        <a:rPr lang="es-CO" sz="2200" b="0" i="1" dirty="0">
                          <a:latin typeface="Cambria Math" panose="02040503050406030204" pitchFamily="18" charset="0"/>
                          <a:ea typeface="Cambria Math" panose="02040503050406030204" pitchFamily="18" charset="0"/>
                        </a:rPr>
                        <m:t>∈</m:t>
                      </m:r>
                      <m:r>
                        <a:rPr lang="es-CO" sz="2200" b="0" i="1" dirty="0" smtClean="0">
                          <a:latin typeface="Cambria Math" panose="02040503050406030204" pitchFamily="18" charset="0"/>
                        </a:rPr>
                        <m:t>(</m:t>
                      </m:r>
                      <m:r>
                        <a:rPr lang="es-CO" altLang="es-ES" sz="2200" b="0" i="1">
                          <a:latin typeface="Cambria Math" panose="02040503050406030204" pitchFamily="18" charset="0"/>
                          <a:ea typeface="Cambria Math" panose="02040503050406030204" pitchFamily="18" charset="0"/>
                        </a:rPr>
                        <m:t>−</m:t>
                      </m:r>
                      <m:r>
                        <a:rPr lang="es-CO" altLang="es-ES" sz="2200" b="0" i="1" smtClean="0">
                          <a:latin typeface="Cambria Math" panose="02040503050406030204" pitchFamily="18" charset="0"/>
                          <a:ea typeface="Cambria Math" panose="02040503050406030204" pitchFamily="18" charset="0"/>
                        </a:rPr>
                        <m:t>5</m:t>
                      </m:r>
                      <m:r>
                        <a:rPr lang="es-CO" altLang="es-ES" sz="2200" b="0" i="1">
                          <a:latin typeface="Cambria Math" panose="02040503050406030204" pitchFamily="18" charset="0"/>
                          <a:ea typeface="Cambria Math" panose="02040503050406030204" pitchFamily="18" charset="0"/>
                        </a:rPr>
                        <m:t>,−</m:t>
                      </m:r>
                      <m:r>
                        <a:rPr lang="es-CO" altLang="es-ES" sz="2200" b="0" i="1" smtClean="0">
                          <a:latin typeface="Cambria Math" panose="02040503050406030204" pitchFamily="18" charset="0"/>
                          <a:ea typeface="Cambria Math" panose="02040503050406030204" pitchFamily="18" charset="0"/>
                        </a:rPr>
                        <m:t>3</m:t>
                      </m:r>
                      <m:r>
                        <a:rPr lang="es-CO" altLang="es-ES" sz="2200" b="0" i="1">
                          <a:latin typeface="Cambria Math" panose="02040503050406030204" pitchFamily="18" charset="0"/>
                          <a:ea typeface="Cambria Math" panose="02040503050406030204" pitchFamily="18" charset="0"/>
                        </a:rPr>
                        <m:t>)</m:t>
                      </m:r>
                    </m:oMath>
                  </m:oMathPara>
                </a14:m>
                <a:endParaRPr lang="es-ES" sz="2200" i="1" dirty="0"/>
              </a:p>
            </p:txBody>
          </p:sp>
        </mc:Choice>
        <mc:Fallback xmlns="">
          <p:sp>
            <p:nvSpPr>
              <p:cNvPr id="43" name="Rectángulo 42">
                <a:extLst>
                  <a:ext uri="{FF2B5EF4-FFF2-40B4-BE49-F238E27FC236}">
                    <a16:creationId xmlns:a16="http://schemas.microsoft.com/office/drawing/2014/main" id="{C89AC343-E70E-4B54-9708-ADD5F0A8B3F1}"/>
                  </a:ext>
                </a:extLst>
              </p:cNvPr>
              <p:cNvSpPr>
                <a:spLocks noRot="1" noChangeAspect="1" noMove="1" noResize="1" noEditPoints="1" noAdjustHandles="1" noChangeArrowheads="1" noChangeShapeType="1" noTextEdit="1"/>
              </p:cNvSpPr>
              <p:nvPr/>
            </p:nvSpPr>
            <p:spPr>
              <a:xfrm>
                <a:off x="438305" y="5061804"/>
                <a:ext cx="2622577" cy="430887"/>
              </a:xfrm>
              <a:prstGeom prst="rect">
                <a:avLst/>
              </a:prstGeom>
              <a:blipFill>
                <a:blip r:embed="rId39"/>
                <a:stretch>
                  <a:fillRect b="-1549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4" name="CuadroTexto 43">
                <a:extLst>
                  <a:ext uri="{FF2B5EF4-FFF2-40B4-BE49-F238E27FC236}">
                    <a16:creationId xmlns:a16="http://schemas.microsoft.com/office/drawing/2014/main" id="{77ECED53-A35A-4EE5-9C76-D2A10AFE8C35}"/>
                  </a:ext>
                </a:extLst>
              </p:cNvPr>
              <p:cNvSpPr txBox="1"/>
              <p:nvPr/>
            </p:nvSpPr>
            <p:spPr>
              <a:xfrm>
                <a:off x="3327577" y="5117769"/>
                <a:ext cx="3890412" cy="33855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s-ES" sz="2200" i="1" smtClean="0">
                              <a:latin typeface="Cambria Math" panose="02040503050406030204" pitchFamily="18" charset="0"/>
                            </a:rPr>
                          </m:ctrlPr>
                        </m:sSupPr>
                        <m:e>
                          <m:r>
                            <a:rPr lang="es-CO" sz="2200" b="0" i="1" smtClean="0">
                              <a:latin typeface="Cambria Math" panose="02040503050406030204" pitchFamily="18" charset="0"/>
                            </a:rPr>
                            <m:t>(−4</m:t>
                          </m:r>
                          <m:r>
                            <a:rPr lang="es-CO" sz="2200" i="1">
                              <a:latin typeface="Cambria Math" panose="02040503050406030204" pitchFamily="18" charset="0"/>
                            </a:rPr>
                            <m:t>)</m:t>
                          </m:r>
                        </m:e>
                        <m:sup>
                          <m:r>
                            <a:rPr lang="es-CO" sz="2200" b="0" i="1" smtClean="0">
                              <a:latin typeface="Cambria Math" panose="02040503050406030204" pitchFamily="18" charset="0"/>
                            </a:rPr>
                            <m:t>2</m:t>
                          </m:r>
                        </m:sup>
                      </m:sSup>
                      <m:r>
                        <a:rPr lang="es-CO" sz="2200" b="0" i="1" smtClean="0">
                          <a:latin typeface="Cambria Math" panose="02040503050406030204" pitchFamily="18" charset="0"/>
                        </a:rPr>
                        <m:t>+8</m:t>
                      </m:r>
                      <m:d>
                        <m:dPr>
                          <m:ctrlPr>
                            <a:rPr lang="es-CO" sz="2200" b="0" i="1" smtClean="0">
                              <a:latin typeface="Cambria Math" panose="02040503050406030204" pitchFamily="18" charset="0"/>
                            </a:rPr>
                          </m:ctrlPr>
                        </m:dPr>
                        <m:e>
                          <m:r>
                            <a:rPr lang="es-CO" sz="2200" b="0" i="1" smtClean="0">
                              <a:latin typeface="Cambria Math" panose="02040503050406030204" pitchFamily="18" charset="0"/>
                            </a:rPr>
                            <m:t>−4</m:t>
                          </m:r>
                        </m:e>
                      </m:d>
                      <m:r>
                        <a:rPr lang="es-CO" sz="2200" b="0" i="1" smtClean="0">
                          <a:latin typeface="Cambria Math" panose="02040503050406030204" pitchFamily="18" charset="0"/>
                        </a:rPr>
                        <m:t>+15=−1&lt;0 </m:t>
                      </m:r>
                    </m:oMath>
                  </m:oMathPara>
                </a14:m>
                <a:endParaRPr lang="es-ES" sz="2200" dirty="0"/>
              </a:p>
            </p:txBody>
          </p:sp>
        </mc:Choice>
        <mc:Fallback xmlns="">
          <p:sp>
            <p:nvSpPr>
              <p:cNvPr id="44" name="CuadroTexto 43">
                <a:extLst>
                  <a:ext uri="{FF2B5EF4-FFF2-40B4-BE49-F238E27FC236}">
                    <a16:creationId xmlns:a16="http://schemas.microsoft.com/office/drawing/2014/main" id="{77ECED53-A35A-4EE5-9C76-D2A10AFE8C35}"/>
                  </a:ext>
                </a:extLst>
              </p:cNvPr>
              <p:cNvSpPr txBox="1">
                <a:spLocks noRot="1" noChangeAspect="1" noMove="1" noResize="1" noEditPoints="1" noAdjustHandles="1" noChangeArrowheads="1" noChangeShapeType="1" noTextEdit="1"/>
              </p:cNvSpPr>
              <p:nvPr/>
            </p:nvSpPr>
            <p:spPr>
              <a:xfrm>
                <a:off x="3327577" y="5117769"/>
                <a:ext cx="3890412" cy="338554"/>
              </a:xfrm>
              <a:prstGeom prst="rect">
                <a:avLst/>
              </a:prstGeom>
              <a:blipFill>
                <a:blip r:embed="rId40"/>
                <a:stretch>
                  <a:fillRect t="-3636" b="-34545"/>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5" name="Rectángulo 44">
                <a:extLst>
                  <a:ext uri="{FF2B5EF4-FFF2-40B4-BE49-F238E27FC236}">
                    <a16:creationId xmlns:a16="http://schemas.microsoft.com/office/drawing/2014/main" id="{73DB18AA-95E7-4FDD-A9F7-00D63978C162}"/>
                  </a:ext>
                </a:extLst>
              </p:cNvPr>
              <p:cNvSpPr/>
              <p:nvPr/>
            </p:nvSpPr>
            <p:spPr>
              <a:xfrm>
                <a:off x="461605" y="5614449"/>
                <a:ext cx="2497543" cy="430887"/>
              </a:xfrm>
              <a:prstGeom prst="rect">
                <a:avLst/>
              </a:prstGeom>
            </p:spPr>
            <p:txBody>
              <a:bodyPr wrap="none">
                <a:spAutoFit/>
              </a:bodyPr>
              <a:lstStyle/>
              <a:p>
                <a:pPr lvl="0">
                  <a:defRPr/>
                </a:pPr>
                <a14:m>
                  <m:oMathPara xmlns:m="http://schemas.openxmlformats.org/officeDocument/2006/math">
                    <m:oMathParaPr>
                      <m:jc m:val="centerGroup"/>
                    </m:oMathParaPr>
                    <m:oMath xmlns:m="http://schemas.openxmlformats.org/officeDocument/2006/math">
                      <m:sSub>
                        <m:sSubPr>
                          <m:ctrlPr>
                            <a:rPr lang="es-CO" sz="2200" i="1" smtClean="0">
                              <a:latin typeface="Cambria Math" panose="02040503050406030204" pitchFamily="18" charset="0"/>
                            </a:rPr>
                          </m:ctrlPr>
                        </m:sSubPr>
                        <m:e>
                          <m:r>
                            <a:rPr lang="es-CO" sz="2200" b="0" i="1">
                              <a:latin typeface="Cambria Math" panose="02040503050406030204" pitchFamily="18" charset="0"/>
                            </a:rPr>
                            <m:t>𝑥</m:t>
                          </m:r>
                        </m:e>
                        <m:sub>
                          <m:r>
                            <a:rPr lang="es-CO" sz="2200" b="0" i="1">
                              <a:latin typeface="Cambria Math" panose="02040503050406030204" pitchFamily="18" charset="0"/>
                            </a:rPr>
                            <m:t>𝑖</m:t>
                          </m:r>
                        </m:sub>
                      </m:sSub>
                      <m:r>
                        <a:rPr lang="es-CO" sz="2200" b="0" i="1" smtClean="0">
                          <a:latin typeface="Cambria Math" panose="02040503050406030204" pitchFamily="18" charset="0"/>
                        </a:rPr>
                        <m:t>=0</m:t>
                      </m:r>
                      <m:r>
                        <a:rPr lang="es-CO" sz="2200" b="0" i="1" dirty="0">
                          <a:latin typeface="Cambria Math" panose="02040503050406030204" pitchFamily="18" charset="0"/>
                          <a:ea typeface="Cambria Math" panose="02040503050406030204" pitchFamily="18" charset="0"/>
                        </a:rPr>
                        <m:t>∈</m:t>
                      </m:r>
                      <m:r>
                        <a:rPr lang="es-CO" sz="2200" b="0" i="1" dirty="0" smtClean="0">
                          <a:latin typeface="Cambria Math" panose="02040503050406030204" pitchFamily="18" charset="0"/>
                        </a:rPr>
                        <m:t>(</m:t>
                      </m:r>
                      <m:r>
                        <a:rPr lang="es-CO" altLang="es-ES" sz="2200" b="0" i="1">
                          <a:latin typeface="Cambria Math" panose="02040503050406030204" pitchFamily="18" charset="0"/>
                          <a:ea typeface="Cambria Math" panose="02040503050406030204" pitchFamily="18" charset="0"/>
                        </a:rPr>
                        <m:t>−</m:t>
                      </m:r>
                      <m:r>
                        <a:rPr lang="es-CO" altLang="es-ES" sz="2200" b="0" i="1" smtClean="0">
                          <a:latin typeface="Cambria Math" panose="02040503050406030204" pitchFamily="18" charset="0"/>
                          <a:ea typeface="Cambria Math" panose="02040503050406030204" pitchFamily="18" charset="0"/>
                        </a:rPr>
                        <m:t>3</m:t>
                      </m:r>
                      <m:r>
                        <a:rPr lang="es-CO" altLang="es-ES" sz="2200" b="0" i="1">
                          <a:latin typeface="Cambria Math" panose="02040503050406030204" pitchFamily="18" charset="0"/>
                          <a:ea typeface="Cambria Math" panose="02040503050406030204" pitchFamily="18" charset="0"/>
                        </a:rPr>
                        <m:t>,</m:t>
                      </m:r>
                      <m:r>
                        <a:rPr lang="es-CO" altLang="es-ES" sz="2200" b="0" i="1" smtClean="0">
                          <a:latin typeface="Cambria Math" panose="02040503050406030204" pitchFamily="18" charset="0"/>
                          <a:ea typeface="Cambria Math" panose="02040503050406030204" pitchFamily="18" charset="0"/>
                        </a:rPr>
                        <m:t>+</m:t>
                      </m:r>
                      <m:r>
                        <a:rPr lang="es-CO" altLang="es-ES" sz="2200" i="1">
                          <a:latin typeface="Cambria Math" panose="02040503050406030204" pitchFamily="18" charset="0"/>
                          <a:ea typeface="Cambria Math" panose="02040503050406030204" pitchFamily="18" charset="0"/>
                        </a:rPr>
                        <m:t>∞</m:t>
                      </m:r>
                      <m:r>
                        <a:rPr lang="es-CO" altLang="es-ES" sz="2200" b="0" i="1">
                          <a:latin typeface="Cambria Math" panose="02040503050406030204" pitchFamily="18" charset="0"/>
                          <a:ea typeface="Cambria Math" panose="02040503050406030204" pitchFamily="18" charset="0"/>
                        </a:rPr>
                        <m:t>)</m:t>
                      </m:r>
                    </m:oMath>
                  </m:oMathPara>
                </a14:m>
                <a:endParaRPr lang="es-ES" sz="2200" i="1" dirty="0"/>
              </a:p>
            </p:txBody>
          </p:sp>
        </mc:Choice>
        <mc:Fallback xmlns="">
          <p:sp>
            <p:nvSpPr>
              <p:cNvPr id="45" name="Rectángulo 44">
                <a:extLst>
                  <a:ext uri="{FF2B5EF4-FFF2-40B4-BE49-F238E27FC236}">
                    <a16:creationId xmlns:a16="http://schemas.microsoft.com/office/drawing/2014/main" id="{73DB18AA-95E7-4FDD-A9F7-00D63978C162}"/>
                  </a:ext>
                </a:extLst>
              </p:cNvPr>
              <p:cNvSpPr>
                <a:spLocks noRot="1" noChangeAspect="1" noMove="1" noResize="1" noEditPoints="1" noAdjustHandles="1" noChangeArrowheads="1" noChangeShapeType="1" noTextEdit="1"/>
              </p:cNvSpPr>
              <p:nvPr/>
            </p:nvSpPr>
            <p:spPr>
              <a:xfrm>
                <a:off x="461605" y="5614449"/>
                <a:ext cx="2497543" cy="430887"/>
              </a:xfrm>
              <a:prstGeom prst="rect">
                <a:avLst/>
              </a:prstGeom>
              <a:blipFill>
                <a:blip r:embed="rId41"/>
                <a:stretch>
                  <a:fillRect b="-1549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6" name="CuadroTexto 45">
                <a:extLst>
                  <a:ext uri="{FF2B5EF4-FFF2-40B4-BE49-F238E27FC236}">
                    <a16:creationId xmlns:a16="http://schemas.microsoft.com/office/drawing/2014/main" id="{88F94917-FC72-4A36-9D17-1D532A3F8669}"/>
                  </a:ext>
                </a:extLst>
              </p:cNvPr>
              <p:cNvSpPr txBox="1"/>
              <p:nvPr/>
            </p:nvSpPr>
            <p:spPr>
              <a:xfrm>
                <a:off x="3127958" y="5658139"/>
                <a:ext cx="3890412" cy="33855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s-ES" sz="2200" i="1" smtClean="0">
                              <a:solidFill>
                                <a:srgbClr val="FF0000"/>
                              </a:solidFill>
                              <a:latin typeface="Cambria Math" panose="02040503050406030204" pitchFamily="18" charset="0"/>
                            </a:rPr>
                          </m:ctrlPr>
                        </m:sSupPr>
                        <m:e>
                          <m:r>
                            <a:rPr lang="es-CO" sz="2200" b="0" i="1" smtClean="0">
                              <a:solidFill>
                                <a:srgbClr val="FF0000"/>
                              </a:solidFill>
                              <a:latin typeface="Cambria Math" panose="02040503050406030204" pitchFamily="18" charset="0"/>
                            </a:rPr>
                            <m:t>(0</m:t>
                          </m:r>
                          <m:r>
                            <a:rPr lang="es-CO" sz="2200" i="1">
                              <a:solidFill>
                                <a:srgbClr val="FF0000"/>
                              </a:solidFill>
                              <a:latin typeface="Cambria Math" panose="02040503050406030204" pitchFamily="18" charset="0"/>
                            </a:rPr>
                            <m:t>)</m:t>
                          </m:r>
                        </m:e>
                        <m:sup>
                          <m:r>
                            <a:rPr lang="es-CO" sz="2200" b="0" i="1" smtClean="0">
                              <a:solidFill>
                                <a:srgbClr val="FF0000"/>
                              </a:solidFill>
                              <a:latin typeface="Cambria Math" panose="02040503050406030204" pitchFamily="18" charset="0"/>
                            </a:rPr>
                            <m:t>2</m:t>
                          </m:r>
                        </m:sup>
                      </m:sSup>
                      <m:r>
                        <a:rPr lang="es-CO" sz="2200" b="0" i="1" smtClean="0">
                          <a:solidFill>
                            <a:srgbClr val="FF0000"/>
                          </a:solidFill>
                          <a:latin typeface="Cambria Math" panose="02040503050406030204" pitchFamily="18" charset="0"/>
                        </a:rPr>
                        <m:t>+8</m:t>
                      </m:r>
                      <m:d>
                        <m:dPr>
                          <m:ctrlPr>
                            <a:rPr lang="es-CO" sz="2200" b="0" i="1" smtClean="0">
                              <a:solidFill>
                                <a:srgbClr val="FF0000"/>
                              </a:solidFill>
                              <a:latin typeface="Cambria Math" panose="02040503050406030204" pitchFamily="18" charset="0"/>
                            </a:rPr>
                          </m:ctrlPr>
                        </m:dPr>
                        <m:e>
                          <m:r>
                            <a:rPr lang="es-CO" sz="2200" b="0" i="1" smtClean="0">
                              <a:solidFill>
                                <a:srgbClr val="FF0000"/>
                              </a:solidFill>
                              <a:latin typeface="Cambria Math" panose="02040503050406030204" pitchFamily="18" charset="0"/>
                            </a:rPr>
                            <m:t>0</m:t>
                          </m:r>
                        </m:e>
                      </m:d>
                      <m:r>
                        <a:rPr lang="es-CO" sz="2200" b="0" i="1" smtClean="0">
                          <a:solidFill>
                            <a:srgbClr val="FF0000"/>
                          </a:solidFill>
                          <a:latin typeface="Cambria Math" panose="02040503050406030204" pitchFamily="18" charset="0"/>
                        </a:rPr>
                        <m:t>+15=15&gt;0 </m:t>
                      </m:r>
                    </m:oMath>
                  </m:oMathPara>
                </a14:m>
                <a:endParaRPr lang="es-ES" sz="2200" dirty="0"/>
              </a:p>
            </p:txBody>
          </p:sp>
        </mc:Choice>
        <mc:Fallback xmlns="">
          <p:sp>
            <p:nvSpPr>
              <p:cNvPr id="46" name="CuadroTexto 45">
                <a:extLst>
                  <a:ext uri="{FF2B5EF4-FFF2-40B4-BE49-F238E27FC236}">
                    <a16:creationId xmlns:a16="http://schemas.microsoft.com/office/drawing/2014/main" id="{88F94917-FC72-4A36-9D17-1D532A3F8669}"/>
                  </a:ext>
                </a:extLst>
              </p:cNvPr>
              <p:cNvSpPr txBox="1">
                <a:spLocks noRot="1" noChangeAspect="1" noMove="1" noResize="1" noEditPoints="1" noAdjustHandles="1" noChangeArrowheads="1" noChangeShapeType="1" noTextEdit="1"/>
              </p:cNvSpPr>
              <p:nvPr/>
            </p:nvSpPr>
            <p:spPr>
              <a:xfrm>
                <a:off x="3127958" y="5658139"/>
                <a:ext cx="3890412" cy="338554"/>
              </a:xfrm>
              <a:prstGeom prst="rect">
                <a:avLst/>
              </a:prstGeom>
              <a:blipFill>
                <a:blip r:embed="rId42"/>
                <a:stretch>
                  <a:fillRect t="-3571" b="-33929"/>
                </a:stretch>
              </a:blipFill>
            </p:spPr>
            <p:txBody>
              <a:bodyPr/>
              <a:lstStyle/>
              <a:p>
                <a:r>
                  <a:rPr lang="es-ES">
                    <a:noFill/>
                  </a:rPr>
                  <a:t> </a:t>
                </a:r>
              </a:p>
            </p:txBody>
          </p:sp>
        </mc:Fallback>
      </mc:AlternateContent>
      <p:grpSp>
        <p:nvGrpSpPr>
          <p:cNvPr id="50" name="Grupo 49">
            <a:extLst>
              <a:ext uri="{FF2B5EF4-FFF2-40B4-BE49-F238E27FC236}">
                <a16:creationId xmlns:a16="http://schemas.microsoft.com/office/drawing/2014/main" id="{55A802F7-7587-4AD2-88B8-692B71A35088}"/>
              </a:ext>
            </a:extLst>
          </p:cNvPr>
          <p:cNvGrpSpPr/>
          <p:nvPr/>
        </p:nvGrpSpPr>
        <p:grpSpPr>
          <a:xfrm>
            <a:off x="7433463" y="4771214"/>
            <a:ext cx="4634884" cy="835779"/>
            <a:chOff x="7308737" y="5605216"/>
            <a:chExt cx="4634884" cy="835779"/>
          </a:xfrm>
        </p:grpSpPr>
        <p:grpSp>
          <p:nvGrpSpPr>
            <p:cNvPr id="31" name="Grupo 30">
              <a:extLst>
                <a:ext uri="{FF2B5EF4-FFF2-40B4-BE49-F238E27FC236}">
                  <a16:creationId xmlns:a16="http://schemas.microsoft.com/office/drawing/2014/main" id="{12424A62-C65C-4674-9DBE-17DB7D3018A2}"/>
                </a:ext>
              </a:extLst>
            </p:cNvPr>
            <p:cNvGrpSpPr/>
            <p:nvPr/>
          </p:nvGrpSpPr>
          <p:grpSpPr>
            <a:xfrm>
              <a:off x="7308737" y="5732145"/>
              <a:ext cx="4634884" cy="708850"/>
              <a:chOff x="2613126" y="5550079"/>
              <a:chExt cx="5905230" cy="708850"/>
            </a:xfrm>
          </p:grpSpPr>
          <p:grpSp>
            <p:nvGrpSpPr>
              <p:cNvPr id="32" name="Grupo 31">
                <a:extLst>
                  <a:ext uri="{FF2B5EF4-FFF2-40B4-BE49-F238E27FC236}">
                    <a16:creationId xmlns:a16="http://schemas.microsoft.com/office/drawing/2014/main" id="{4AD36685-004D-48F8-AA97-97A6B6A50D8A}"/>
                  </a:ext>
                </a:extLst>
              </p:cNvPr>
              <p:cNvGrpSpPr/>
              <p:nvPr/>
            </p:nvGrpSpPr>
            <p:grpSpPr>
              <a:xfrm>
                <a:off x="3253817" y="5550079"/>
                <a:ext cx="5264539" cy="695658"/>
                <a:chOff x="3392557" y="2494303"/>
                <a:chExt cx="5264539" cy="695658"/>
              </a:xfrm>
            </p:grpSpPr>
            <p:cxnSp>
              <p:nvCxnSpPr>
                <p:cNvPr id="36" name="Conector recto de flecha 35">
                  <a:extLst>
                    <a:ext uri="{FF2B5EF4-FFF2-40B4-BE49-F238E27FC236}">
                      <a16:creationId xmlns:a16="http://schemas.microsoft.com/office/drawing/2014/main" id="{BD1E2345-1014-4FFC-A475-7ABDE7A1B70D}"/>
                    </a:ext>
                  </a:extLst>
                </p:cNvPr>
                <p:cNvCxnSpPr/>
                <p:nvPr/>
              </p:nvCxnSpPr>
              <p:spPr>
                <a:xfrm>
                  <a:off x="3392557" y="2637183"/>
                  <a:ext cx="4784034" cy="0"/>
                </a:xfrm>
                <a:prstGeom prst="straightConnector1">
                  <a:avLst/>
                </a:prstGeom>
                <a:ln w="22225">
                  <a:headEnd type="triangle"/>
                  <a:tailEnd type="stealth"/>
                </a:ln>
              </p:spPr>
              <p:style>
                <a:lnRef idx="1">
                  <a:schemeClr val="accent1"/>
                </a:lnRef>
                <a:fillRef idx="0">
                  <a:schemeClr val="accent1"/>
                </a:fillRef>
                <a:effectRef idx="0">
                  <a:schemeClr val="accent1"/>
                </a:effectRef>
                <a:fontRef idx="minor">
                  <a:schemeClr val="tx1"/>
                </a:fontRef>
              </p:style>
            </p:cxnSp>
            <p:cxnSp>
              <p:nvCxnSpPr>
                <p:cNvPr id="37" name="Conector recto 36">
                  <a:extLst>
                    <a:ext uri="{FF2B5EF4-FFF2-40B4-BE49-F238E27FC236}">
                      <a16:creationId xmlns:a16="http://schemas.microsoft.com/office/drawing/2014/main" id="{9447C39B-CF92-4F6C-9990-1ABD4F7CEF15}"/>
                    </a:ext>
                  </a:extLst>
                </p:cNvPr>
                <p:cNvCxnSpPr>
                  <a:cxnSpLocks/>
                </p:cNvCxnSpPr>
                <p:nvPr/>
              </p:nvCxnSpPr>
              <p:spPr>
                <a:xfrm>
                  <a:off x="4643438" y="2494303"/>
                  <a:ext cx="0" cy="263180"/>
                </a:xfrm>
                <a:prstGeom prst="line">
                  <a:avLst/>
                </a:prstGeom>
              </p:spPr>
              <p:style>
                <a:lnRef idx="1">
                  <a:schemeClr val="accent1"/>
                </a:lnRef>
                <a:fillRef idx="0">
                  <a:schemeClr val="accent1"/>
                </a:fillRef>
                <a:effectRef idx="0">
                  <a:schemeClr val="accent1"/>
                </a:effectRef>
                <a:fontRef idx="minor">
                  <a:schemeClr val="tx1"/>
                </a:fontRef>
              </p:style>
            </p:cxnSp>
            <p:sp>
              <p:nvSpPr>
                <p:cNvPr id="38" name="CuadroTexto 37">
                  <a:extLst>
                    <a:ext uri="{FF2B5EF4-FFF2-40B4-BE49-F238E27FC236}">
                      <a16:creationId xmlns:a16="http://schemas.microsoft.com/office/drawing/2014/main" id="{186251DC-1C10-4666-B7CF-558DC4E85A9D}"/>
                    </a:ext>
                  </a:extLst>
                </p:cNvPr>
                <p:cNvSpPr txBox="1"/>
                <p:nvPr/>
              </p:nvSpPr>
              <p:spPr>
                <a:xfrm>
                  <a:off x="4446910" y="2789851"/>
                  <a:ext cx="393056" cy="400110"/>
                </a:xfrm>
                <a:prstGeom prst="rect">
                  <a:avLst/>
                </a:prstGeom>
                <a:noFill/>
              </p:spPr>
              <p:txBody>
                <a:bodyPr wrap="none" rtlCol="0">
                  <a:spAutoFit/>
                </a:bodyPr>
                <a:lstStyle/>
                <a:p>
                  <a:r>
                    <a:rPr lang="es-CO" sz="2000" dirty="0">
                      <a:solidFill>
                        <a:srgbClr val="00B050"/>
                      </a:solidFill>
                    </a:rPr>
                    <a:t>-5</a:t>
                  </a:r>
                  <a:endParaRPr lang="es-ES" sz="2000" dirty="0">
                    <a:solidFill>
                      <a:srgbClr val="00B050"/>
                    </a:solidFill>
                  </a:endParaRPr>
                </a:p>
              </p:txBody>
            </p:sp>
            <mc:AlternateContent xmlns:mc="http://schemas.openxmlformats.org/markup-compatibility/2006" xmlns:a14="http://schemas.microsoft.com/office/drawing/2010/main">
              <mc:Choice Requires="a14">
                <p:sp>
                  <p:nvSpPr>
                    <p:cNvPr id="39" name="CuadroTexto 38">
                      <a:extLst>
                        <a:ext uri="{FF2B5EF4-FFF2-40B4-BE49-F238E27FC236}">
                          <a16:creationId xmlns:a16="http://schemas.microsoft.com/office/drawing/2014/main" id="{36249F25-174C-498A-9813-7E4E1D2E3727}"/>
                        </a:ext>
                      </a:extLst>
                    </p:cNvPr>
                    <p:cNvSpPr txBox="1"/>
                    <p:nvPr/>
                  </p:nvSpPr>
                  <p:spPr>
                    <a:xfrm>
                      <a:off x="8004354" y="2563637"/>
                      <a:ext cx="652742"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CO" altLang="es-ES" sz="2000" b="0" i="1" smtClean="0">
                                <a:latin typeface="Cambria Math" panose="02040503050406030204" pitchFamily="18" charset="0"/>
                                <a:ea typeface="Cambria Math" panose="02040503050406030204" pitchFamily="18" charset="0"/>
                              </a:rPr>
                              <m:t>+</m:t>
                            </m:r>
                            <m:r>
                              <a:rPr lang="es-CO" altLang="es-ES" sz="2000" i="1">
                                <a:latin typeface="Cambria Math" panose="02040503050406030204" pitchFamily="18" charset="0"/>
                                <a:ea typeface="Cambria Math" panose="02040503050406030204" pitchFamily="18" charset="0"/>
                              </a:rPr>
                              <m:t>∞</m:t>
                            </m:r>
                          </m:oMath>
                        </m:oMathPara>
                      </a14:m>
                      <a:endParaRPr lang="es-ES" sz="2000" dirty="0">
                        <a:solidFill>
                          <a:srgbClr val="00B050"/>
                        </a:solidFill>
                      </a:endParaRPr>
                    </a:p>
                  </p:txBody>
                </p:sp>
              </mc:Choice>
              <mc:Fallback xmlns="">
                <p:sp>
                  <p:nvSpPr>
                    <p:cNvPr id="39" name="CuadroTexto 38">
                      <a:extLst>
                        <a:ext uri="{FF2B5EF4-FFF2-40B4-BE49-F238E27FC236}">
                          <a16:creationId xmlns:a16="http://schemas.microsoft.com/office/drawing/2014/main" id="{36249F25-174C-498A-9813-7E4E1D2E3727}"/>
                        </a:ext>
                      </a:extLst>
                    </p:cNvPr>
                    <p:cNvSpPr txBox="1">
                      <a:spLocks noRot="1" noChangeAspect="1" noMove="1" noResize="1" noEditPoints="1" noAdjustHandles="1" noChangeArrowheads="1" noChangeShapeType="1" noTextEdit="1"/>
                    </p:cNvSpPr>
                    <p:nvPr/>
                  </p:nvSpPr>
                  <p:spPr>
                    <a:xfrm>
                      <a:off x="8004354" y="2563637"/>
                      <a:ext cx="652742" cy="400110"/>
                    </a:xfrm>
                    <a:prstGeom prst="rect">
                      <a:avLst/>
                    </a:prstGeom>
                    <a:blipFill>
                      <a:blip r:embed="rId43"/>
                      <a:stretch>
                        <a:fillRect r="-10714"/>
                      </a:stretch>
                    </a:blipFill>
                  </p:spPr>
                  <p:txBody>
                    <a:bodyPr/>
                    <a:lstStyle/>
                    <a:p>
                      <a:r>
                        <a:rPr lang="es-ES">
                          <a:noFill/>
                        </a:rPr>
                        <a:t> </a:t>
                      </a:r>
                    </a:p>
                  </p:txBody>
                </p:sp>
              </mc:Fallback>
            </mc:AlternateContent>
          </p:grpSp>
          <p:cxnSp>
            <p:nvCxnSpPr>
              <p:cNvPr id="33" name="Conector recto 32">
                <a:extLst>
                  <a:ext uri="{FF2B5EF4-FFF2-40B4-BE49-F238E27FC236}">
                    <a16:creationId xmlns:a16="http://schemas.microsoft.com/office/drawing/2014/main" id="{6AF476F1-2A70-4E51-8A2C-AE059F15207F}"/>
                  </a:ext>
                </a:extLst>
              </p:cNvPr>
              <p:cNvCxnSpPr>
                <a:cxnSpLocks/>
              </p:cNvCxnSpPr>
              <p:nvPr/>
            </p:nvCxnSpPr>
            <p:spPr>
              <a:xfrm>
                <a:off x="6359289" y="5550079"/>
                <a:ext cx="0" cy="263180"/>
              </a:xfrm>
              <a:prstGeom prst="line">
                <a:avLst/>
              </a:prstGeom>
            </p:spPr>
            <p:style>
              <a:lnRef idx="1">
                <a:schemeClr val="accent1"/>
              </a:lnRef>
              <a:fillRef idx="0">
                <a:schemeClr val="accent1"/>
              </a:fillRef>
              <a:effectRef idx="0">
                <a:schemeClr val="accent1"/>
              </a:effectRef>
              <a:fontRef idx="minor">
                <a:schemeClr val="tx1"/>
              </a:fontRef>
            </p:style>
          </p:cxnSp>
          <p:sp>
            <p:nvSpPr>
              <p:cNvPr id="34" name="CuadroTexto 33">
                <a:extLst>
                  <a:ext uri="{FF2B5EF4-FFF2-40B4-BE49-F238E27FC236}">
                    <a16:creationId xmlns:a16="http://schemas.microsoft.com/office/drawing/2014/main" id="{24475A86-3DCD-4530-9DC4-9B0CC0AB40A6}"/>
                  </a:ext>
                </a:extLst>
              </p:cNvPr>
              <p:cNvSpPr txBox="1"/>
              <p:nvPr/>
            </p:nvSpPr>
            <p:spPr>
              <a:xfrm>
                <a:off x="6148298" y="5858819"/>
                <a:ext cx="393056" cy="400110"/>
              </a:xfrm>
              <a:prstGeom prst="rect">
                <a:avLst/>
              </a:prstGeom>
              <a:noFill/>
            </p:spPr>
            <p:txBody>
              <a:bodyPr wrap="none" rtlCol="0">
                <a:spAutoFit/>
              </a:bodyPr>
              <a:lstStyle/>
              <a:p>
                <a:r>
                  <a:rPr lang="es-CO" sz="2000" dirty="0">
                    <a:solidFill>
                      <a:srgbClr val="00B050"/>
                    </a:solidFill>
                  </a:rPr>
                  <a:t>-3</a:t>
                </a:r>
                <a:endParaRPr lang="es-ES" sz="2000" dirty="0">
                  <a:solidFill>
                    <a:srgbClr val="00B050"/>
                  </a:solidFill>
                </a:endParaRPr>
              </a:p>
            </p:txBody>
          </p:sp>
          <mc:AlternateContent xmlns:mc="http://schemas.openxmlformats.org/markup-compatibility/2006" xmlns:a14="http://schemas.microsoft.com/office/drawing/2010/main">
            <mc:Choice Requires="a14">
              <p:sp>
                <p:nvSpPr>
                  <p:cNvPr id="35" name="CuadroTexto 34">
                    <a:extLst>
                      <a:ext uri="{FF2B5EF4-FFF2-40B4-BE49-F238E27FC236}">
                        <a16:creationId xmlns:a16="http://schemas.microsoft.com/office/drawing/2014/main" id="{37E2A98B-989A-4F88-ACE2-85F0295E73B5}"/>
                      </a:ext>
                    </a:extLst>
                  </p:cNvPr>
                  <p:cNvSpPr txBox="1"/>
                  <p:nvPr/>
                </p:nvSpPr>
                <p:spPr>
                  <a:xfrm>
                    <a:off x="2613126" y="5619413"/>
                    <a:ext cx="652742"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CO" altLang="es-ES" sz="2000" b="0" i="1" smtClean="0">
                              <a:latin typeface="Cambria Math" panose="02040503050406030204" pitchFamily="18" charset="0"/>
                              <a:ea typeface="Cambria Math" panose="02040503050406030204" pitchFamily="18" charset="0"/>
                            </a:rPr>
                            <m:t>−</m:t>
                          </m:r>
                          <m:r>
                            <a:rPr lang="es-CO" altLang="es-ES" sz="2000" i="1">
                              <a:latin typeface="Cambria Math" panose="02040503050406030204" pitchFamily="18" charset="0"/>
                              <a:ea typeface="Cambria Math" panose="02040503050406030204" pitchFamily="18" charset="0"/>
                            </a:rPr>
                            <m:t>∞</m:t>
                          </m:r>
                        </m:oMath>
                      </m:oMathPara>
                    </a14:m>
                    <a:endParaRPr lang="es-ES" sz="2000" dirty="0">
                      <a:solidFill>
                        <a:srgbClr val="00B050"/>
                      </a:solidFill>
                    </a:endParaRPr>
                  </a:p>
                </p:txBody>
              </p:sp>
            </mc:Choice>
            <mc:Fallback xmlns="">
              <p:sp>
                <p:nvSpPr>
                  <p:cNvPr id="35" name="CuadroTexto 34">
                    <a:extLst>
                      <a:ext uri="{FF2B5EF4-FFF2-40B4-BE49-F238E27FC236}">
                        <a16:creationId xmlns:a16="http://schemas.microsoft.com/office/drawing/2014/main" id="{37E2A98B-989A-4F88-ACE2-85F0295E73B5}"/>
                      </a:ext>
                    </a:extLst>
                  </p:cNvPr>
                  <p:cNvSpPr txBox="1">
                    <a:spLocks noRot="1" noChangeAspect="1" noMove="1" noResize="1" noEditPoints="1" noAdjustHandles="1" noChangeArrowheads="1" noChangeShapeType="1" noTextEdit="1"/>
                  </p:cNvSpPr>
                  <p:nvPr/>
                </p:nvSpPr>
                <p:spPr>
                  <a:xfrm>
                    <a:off x="2613126" y="5619413"/>
                    <a:ext cx="652742" cy="400110"/>
                  </a:xfrm>
                  <a:prstGeom prst="rect">
                    <a:avLst/>
                  </a:prstGeom>
                  <a:blipFill>
                    <a:blip r:embed="rId44"/>
                    <a:stretch>
                      <a:fillRect r="-10714"/>
                    </a:stretch>
                  </a:blipFill>
                </p:spPr>
                <p:txBody>
                  <a:bodyPr/>
                  <a:lstStyle/>
                  <a:p>
                    <a:r>
                      <a:rPr lang="es-ES">
                        <a:noFill/>
                      </a:rPr>
                      <a:t> </a:t>
                    </a:r>
                  </a:p>
                </p:txBody>
              </p:sp>
            </mc:Fallback>
          </mc:AlternateContent>
        </p:grpSp>
        <p:cxnSp>
          <p:nvCxnSpPr>
            <p:cNvPr id="15" name="Conector recto de flecha 14">
              <a:extLst>
                <a:ext uri="{FF2B5EF4-FFF2-40B4-BE49-F238E27FC236}">
                  <a16:creationId xmlns:a16="http://schemas.microsoft.com/office/drawing/2014/main" id="{8C005518-C7CF-4E14-8853-4F86BB737F08}"/>
                </a:ext>
              </a:extLst>
            </p:cNvPr>
            <p:cNvCxnSpPr/>
            <p:nvPr/>
          </p:nvCxnSpPr>
          <p:spPr>
            <a:xfrm flipH="1">
              <a:off x="7811601" y="5732145"/>
              <a:ext cx="991248"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7" name="Conector recto de flecha 46">
              <a:extLst>
                <a:ext uri="{FF2B5EF4-FFF2-40B4-BE49-F238E27FC236}">
                  <a16:creationId xmlns:a16="http://schemas.microsoft.com/office/drawing/2014/main" id="{286D13D8-31DF-4F42-B9AD-B1BCB69217CB}"/>
                </a:ext>
              </a:extLst>
            </p:cNvPr>
            <p:cNvCxnSpPr>
              <a:cxnSpLocks/>
            </p:cNvCxnSpPr>
            <p:nvPr/>
          </p:nvCxnSpPr>
          <p:spPr>
            <a:xfrm>
              <a:off x="10237665" y="5732145"/>
              <a:ext cx="1328818"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8" name="Elipse 47">
              <a:extLst>
                <a:ext uri="{FF2B5EF4-FFF2-40B4-BE49-F238E27FC236}">
                  <a16:creationId xmlns:a16="http://schemas.microsoft.com/office/drawing/2014/main" id="{CE9250A0-C0A2-4A84-A80A-55BDFD839FD9}"/>
                </a:ext>
              </a:extLst>
            </p:cNvPr>
            <p:cNvSpPr/>
            <p:nvPr/>
          </p:nvSpPr>
          <p:spPr>
            <a:xfrm>
              <a:off x="8699565" y="5627994"/>
              <a:ext cx="179952" cy="20829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9" name="Elipse 48">
              <a:extLst>
                <a:ext uri="{FF2B5EF4-FFF2-40B4-BE49-F238E27FC236}">
                  <a16:creationId xmlns:a16="http://schemas.microsoft.com/office/drawing/2014/main" id="{E6BFB92D-1E04-4270-9254-8C30F5A99283}"/>
                </a:ext>
              </a:extLst>
            </p:cNvPr>
            <p:cNvSpPr/>
            <p:nvPr/>
          </p:nvSpPr>
          <p:spPr>
            <a:xfrm>
              <a:off x="10151126" y="5605216"/>
              <a:ext cx="179952" cy="20829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mc:AlternateContent xmlns:mc="http://schemas.openxmlformats.org/markup-compatibility/2006" xmlns:a14="http://schemas.microsoft.com/office/drawing/2010/main">
        <mc:Choice Requires="a14">
          <p:sp>
            <p:nvSpPr>
              <p:cNvPr id="51" name="CuadroTexto 50">
                <a:extLst>
                  <a:ext uri="{FF2B5EF4-FFF2-40B4-BE49-F238E27FC236}">
                    <a16:creationId xmlns:a16="http://schemas.microsoft.com/office/drawing/2014/main" id="{2CDC5B56-87FE-453A-9F56-F7EC8C49E6C5}"/>
                  </a:ext>
                </a:extLst>
              </p:cNvPr>
              <p:cNvSpPr txBox="1"/>
              <p:nvPr/>
            </p:nvSpPr>
            <p:spPr>
              <a:xfrm>
                <a:off x="8175789" y="4350964"/>
                <a:ext cx="434734"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CO" altLang="es-ES" sz="2000" b="0" i="1" smtClean="0">
                          <a:solidFill>
                            <a:srgbClr val="FF0000"/>
                          </a:solidFill>
                          <a:latin typeface="Cambria Math" panose="02040503050406030204" pitchFamily="18" charset="0"/>
                          <a:ea typeface="Cambria Math" panose="02040503050406030204" pitchFamily="18" charset="0"/>
                        </a:rPr>
                        <m:t>+</m:t>
                      </m:r>
                    </m:oMath>
                  </m:oMathPara>
                </a14:m>
                <a:endParaRPr lang="es-ES" sz="2000" dirty="0">
                  <a:solidFill>
                    <a:srgbClr val="FF0000"/>
                  </a:solidFill>
                </a:endParaRPr>
              </a:p>
            </p:txBody>
          </p:sp>
        </mc:Choice>
        <mc:Fallback xmlns="">
          <p:sp>
            <p:nvSpPr>
              <p:cNvPr id="51" name="CuadroTexto 50">
                <a:extLst>
                  <a:ext uri="{FF2B5EF4-FFF2-40B4-BE49-F238E27FC236}">
                    <a16:creationId xmlns:a16="http://schemas.microsoft.com/office/drawing/2014/main" id="{2CDC5B56-87FE-453A-9F56-F7EC8C49E6C5}"/>
                  </a:ext>
                </a:extLst>
              </p:cNvPr>
              <p:cNvSpPr txBox="1">
                <a:spLocks noRot="1" noChangeAspect="1" noMove="1" noResize="1" noEditPoints="1" noAdjustHandles="1" noChangeArrowheads="1" noChangeShapeType="1" noTextEdit="1"/>
              </p:cNvSpPr>
              <p:nvPr/>
            </p:nvSpPr>
            <p:spPr>
              <a:xfrm>
                <a:off x="8175789" y="4350964"/>
                <a:ext cx="434734" cy="400110"/>
              </a:xfrm>
              <a:prstGeom prst="rect">
                <a:avLst/>
              </a:prstGeom>
              <a:blipFill>
                <a:blip r:embed="rId45"/>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2" name="CuadroTexto 51">
                <a:extLst>
                  <a:ext uri="{FF2B5EF4-FFF2-40B4-BE49-F238E27FC236}">
                    <a16:creationId xmlns:a16="http://schemas.microsoft.com/office/drawing/2014/main" id="{FB1D2A99-7FBC-4094-B825-80A783539E66}"/>
                  </a:ext>
                </a:extLst>
              </p:cNvPr>
              <p:cNvSpPr txBox="1"/>
              <p:nvPr/>
            </p:nvSpPr>
            <p:spPr>
              <a:xfrm>
                <a:off x="10733389" y="4370773"/>
                <a:ext cx="434734"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CO" altLang="es-ES" sz="2000" b="0" i="1" smtClean="0">
                          <a:solidFill>
                            <a:srgbClr val="FF0000"/>
                          </a:solidFill>
                          <a:latin typeface="Cambria Math" panose="02040503050406030204" pitchFamily="18" charset="0"/>
                          <a:ea typeface="Cambria Math" panose="02040503050406030204" pitchFamily="18" charset="0"/>
                        </a:rPr>
                        <m:t>+</m:t>
                      </m:r>
                    </m:oMath>
                  </m:oMathPara>
                </a14:m>
                <a:endParaRPr lang="es-ES" sz="2000" dirty="0">
                  <a:solidFill>
                    <a:srgbClr val="FF0000"/>
                  </a:solidFill>
                </a:endParaRPr>
              </a:p>
            </p:txBody>
          </p:sp>
        </mc:Choice>
        <mc:Fallback xmlns="">
          <p:sp>
            <p:nvSpPr>
              <p:cNvPr id="52" name="CuadroTexto 51">
                <a:extLst>
                  <a:ext uri="{FF2B5EF4-FFF2-40B4-BE49-F238E27FC236}">
                    <a16:creationId xmlns:a16="http://schemas.microsoft.com/office/drawing/2014/main" id="{FB1D2A99-7FBC-4094-B825-80A783539E66}"/>
                  </a:ext>
                </a:extLst>
              </p:cNvPr>
              <p:cNvSpPr txBox="1">
                <a:spLocks noRot="1" noChangeAspect="1" noMove="1" noResize="1" noEditPoints="1" noAdjustHandles="1" noChangeArrowheads="1" noChangeShapeType="1" noTextEdit="1"/>
              </p:cNvSpPr>
              <p:nvPr/>
            </p:nvSpPr>
            <p:spPr>
              <a:xfrm>
                <a:off x="10733389" y="4370773"/>
                <a:ext cx="434734" cy="400110"/>
              </a:xfrm>
              <a:prstGeom prst="rect">
                <a:avLst/>
              </a:prstGeom>
              <a:blipFill>
                <a:blip r:embed="rId46"/>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3" name="CuadroTexto 52">
                <a:extLst>
                  <a:ext uri="{FF2B5EF4-FFF2-40B4-BE49-F238E27FC236}">
                    <a16:creationId xmlns:a16="http://schemas.microsoft.com/office/drawing/2014/main" id="{925D987F-B821-41AE-B646-FABF00FE6346}"/>
                  </a:ext>
                </a:extLst>
              </p:cNvPr>
              <p:cNvSpPr txBox="1"/>
              <p:nvPr/>
            </p:nvSpPr>
            <p:spPr>
              <a:xfrm>
                <a:off x="9456972" y="4324925"/>
                <a:ext cx="434734"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CO" sz="2000" b="0" i="1" smtClean="0">
                          <a:solidFill>
                            <a:srgbClr val="00B050"/>
                          </a:solidFill>
                          <a:latin typeface="Cambria Math" panose="02040503050406030204" pitchFamily="18" charset="0"/>
                        </a:rPr>
                        <m:t>−</m:t>
                      </m:r>
                    </m:oMath>
                  </m:oMathPara>
                </a14:m>
                <a:endParaRPr lang="es-ES" sz="2000" dirty="0">
                  <a:solidFill>
                    <a:srgbClr val="00B050"/>
                  </a:solidFill>
                </a:endParaRPr>
              </a:p>
            </p:txBody>
          </p:sp>
        </mc:Choice>
        <mc:Fallback xmlns="">
          <p:sp>
            <p:nvSpPr>
              <p:cNvPr id="53" name="CuadroTexto 52">
                <a:extLst>
                  <a:ext uri="{FF2B5EF4-FFF2-40B4-BE49-F238E27FC236}">
                    <a16:creationId xmlns:a16="http://schemas.microsoft.com/office/drawing/2014/main" id="{925D987F-B821-41AE-B646-FABF00FE6346}"/>
                  </a:ext>
                </a:extLst>
              </p:cNvPr>
              <p:cNvSpPr txBox="1">
                <a:spLocks noRot="1" noChangeAspect="1" noMove="1" noResize="1" noEditPoints="1" noAdjustHandles="1" noChangeArrowheads="1" noChangeShapeType="1" noTextEdit="1"/>
              </p:cNvSpPr>
              <p:nvPr/>
            </p:nvSpPr>
            <p:spPr>
              <a:xfrm>
                <a:off x="9456972" y="4324925"/>
                <a:ext cx="434734" cy="400110"/>
              </a:xfrm>
              <a:prstGeom prst="rect">
                <a:avLst/>
              </a:prstGeom>
              <a:blipFill>
                <a:blip r:embed="rId47"/>
                <a:stretch>
                  <a:fillRect/>
                </a:stretch>
              </a:blipFill>
            </p:spPr>
            <p:txBody>
              <a:bodyPr/>
              <a:lstStyle/>
              <a:p>
                <a:r>
                  <a:rPr lang="es-ES">
                    <a:noFill/>
                  </a:rPr>
                  <a:t> </a:t>
                </a:r>
              </a:p>
            </p:txBody>
          </p:sp>
        </mc:Fallback>
      </mc:AlternateContent>
      <p:sp>
        <p:nvSpPr>
          <p:cNvPr id="54" name="Rectángulo 53">
            <a:extLst>
              <a:ext uri="{FF2B5EF4-FFF2-40B4-BE49-F238E27FC236}">
                <a16:creationId xmlns:a16="http://schemas.microsoft.com/office/drawing/2014/main" id="{99A6748B-ACFD-4E98-B1D0-2E7FE028235A}"/>
              </a:ext>
            </a:extLst>
          </p:cNvPr>
          <p:cNvSpPr/>
          <p:nvPr/>
        </p:nvSpPr>
        <p:spPr>
          <a:xfrm>
            <a:off x="124458" y="6134346"/>
            <a:ext cx="9007870" cy="430887"/>
          </a:xfrm>
          <a:prstGeom prst="rect">
            <a:avLst/>
          </a:prstGeom>
        </p:spPr>
        <p:txBody>
          <a:bodyPr wrap="square">
            <a:spAutoFit/>
          </a:bodyPr>
          <a:lstStyle/>
          <a:p>
            <a:r>
              <a:rPr lang="es-CO" sz="2200" dirty="0"/>
              <a:t>La región 1 y la región 3 satisfacen la inecuación, es decir, la solución final es:</a:t>
            </a:r>
          </a:p>
        </p:txBody>
      </p:sp>
      <mc:AlternateContent xmlns:mc="http://schemas.openxmlformats.org/markup-compatibility/2006" xmlns:a14="http://schemas.microsoft.com/office/drawing/2010/main">
        <mc:Choice Requires="a14">
          <p:sp>
            <p:nvSpPr>
              <p:cNvPr id="55" name="Rectángulo 54">
                <a:extLst>
                  <a:ext uri="{FF2B5EF4-FFF2-40B4-BE49-F238E27FC236}">
                    <a16:creationId xmlns:a16="http://schemas.microsoft.com/office/drawing/2014/main" id="{6CCE4C24-3AFD-44B0-997F-1523656D5AE0}"/>
                  </a:ext>
                </a:extLst>
              </p:cNvPr>
              <p:cNvSpPr/>
              <p:nvPr/>
            </p:nvSpPr>
            <p:spPr>
              <a:xfrm>
                <a:off x="8954723" y="6111932"/>
                <a:ext cx="3220690" cy="43088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CO" sz="2200" i="1" dirty="0" smtClean="0">
                          <a:solidFill>
                            <a:srgbClr val="FF0000"/>
                          </a:solidFill>
                          <a:latin typeface="Cambria Math" panose="02040503050406030204" pitchFamily="18" charset="0"/>
                        </a:rPr>
                        <m:t>𝑥</m:t>
                      </m:r>
                      <m:r>
                        <a:rPr lang="es-CO" sz="2200" i="1" dirty="0" smtClean="0">
                          <a:solidFill>
                            <a:srgbClr val="FF0000"/>
                          </a:solidFill>
                          <a:latin typeface="Cambria Math" panose="02040503050406030204" pitchFamily="18" charset="0"/>
                        </a:rPr>
                        <m:t> ∈(−∞,−5)∪(−3,∞)</m:t>
                      </m:r>
                    </m:oMath>
                  </m:oMathPara>
                </a14:m>
                <a:endParaRPr lang="es-ES" sz="2200" dirty="0">
                  <a:solidFill>
                    <a:srgbClr val="FF0000"/>
                  </a:solidFill>
                </a:endParaRPr>
              </a:p>
            </p:txBody>
          </p:sp>
        </mc:Choice>
        <mc:Fallback xmlns="">
          <p:sp>
            <p:nvSpPr>
              <p:cNvPr id="55" name="Rectángulo 54">
                <a:extLst>
                  <a:ext uri="{FF2B5EF4-FFF2-40B4-BE49-F238E27FC236}">
                    <a16:creationId xmlns:a16="http://schemas.microsoft.com/office/drawing/2014/main" id="{6CCE4C24-3AFD-44B0-997F-1523656D5AE0}"/>
                  </a:ext>
                </a:extLst>
              </p:cNvPr>
              <p:cNvSpPr>
                <a:spLocks noRot="1" noChangeAspect="1" noMove="1" noResize="1" noEditPoints="1" noAdjustHandles="1" noChangeArrowheads="1" noChangeShapeType="1" noTextEdit="1"/>
              </p:cNvSpPr>
              <p:nvPr/>
            </p:nvSpPr>
            <p:spPr>
              <a:xfrm>
                <a:off x="8954723" y="6111932"/>
                <a:ext cx="3220690" cy="430887"/>
              </a:xfrm>
              <a:prstGeom prst="rect">
                <a:avLst/>
              </a:prstGeom>
              <a:blipFill>
                <a:blip r:embed="rId48"/>
                <a:stretch>
                  <a:fillRect b="-17143"/>
                </a:stretch>
              </a:blipFill>
            </p:spPr>
            <p:txBody>
              <a:bodyPr/>
              <a:lstStyle/>
              <a:p>
                <a:r>
                  <a:rPr lang="es-ES">
                    <a:noFill/>
                  </a:rPr>
                  <a:t> </a:t>
                </a:r>
              </a:p>
            </p:txBody>
          </p:sp>
        </mc:Fallback>
      </mc:AlternateContent>
    </p:spTree>
    <p:extLst>
      <p:ext uri="{BB962C8B-B14F-4D97-AF65-F5344CB8AC3E}">
        <p14:creationId xmlns:p14="http://schemas.microsoft.com/office/powerpoint/2010/main" val="333232803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id="{1EEEFD82-422D-45BE-9260-A08232C72765}"/>
              </a:ext>
            </a:extLst>
          </p:cNvPr>
          <p:cNvSpPr/>
          <p:nvPr/>
        </p:nvSpPr>
        <p:spPr>
          <a:xfrm>
            <a:off x="539839" y="559337"/>
            <a:ext cx="10410917" cy="430887"/>
          </a:xfrm>
          <a:prstGeom prst="rect">
            <a:avLst/>
          </a:prstGeom>
        </p:spPr>
        <p:txBody>
          <a:bodyPr wrap="square">
            <a:spAutoFit/>
          </a:bodyPr>
          <a:lstStyle/>
          <a:p>
            <a:r>
              <a:rPr lang="es-CO" sz="2200" dirty="0">
                <a:solidFill>
                  <a:schemeClr val="accent2"/>
                </a:solidFill>
              </a:rPr>
              <a:t>Suponga que desea resolver la inecuación</a:t>
            </a:r>
            <a:endParaRPr lang="es-CO" sz="2200" dirty="0"/>
          </a:p>
        </p:txBody>
      </p:sp>
      <p:sp>
        <p:nvSpPr>
          <p:cNvPr id="2" name="Rectangle 2">
            <a:extLst>
              <a:ext uri="{FF2B5EF4-FFF2-40B4-BE49-F238E27FC236}">
                <a16:creationId xmlns:a16="http://schemas.microsoft.com/office/drawing/2014/main" id="{BA55B5A3-5456-4B8A-A128-002EF49B897D}"/>
              </a:ext>
            </a:extLst>
          </p:cNvPr>
          <p:cNvSpPr>
            <a:spLocks noChangeArrowheads="1"/>
          </p:cNvSpPr>
          <p:nvPr/>
        </p:nvSpPr>
        <p:spPr bwMode="auto">
          <a:xfrm>
            <a:off x="0"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17" name="Rectángulo 16">
            <a:extLst>
              <a:ext uri="{FF2B5EF4-FFF2-40B4-BE49-F238E27FC236}">
                <a16:creationId xmlns:a16="http://schemas.microsoft.com/office/drawing/2014/main" id="{427F2DFA-5C88-41D2-860B-BA6A06C4BA09}"/>
              </a:ext>
            </a:extLst>
          </p:cNvPr>
          <p:cNvSpPr/>
          <p:nvPr/>
        </p:nvSpPr>
        <p:spPr>
          <a:xfrm>
            <a:off x="184731" y="37088"/>
            <a:ext cx="1284326" cy="461665"/>
          </a:xfrm>
          <a:prstGeom prst="rect">
            <a:avLst/>
          </a:prstGeom>
        </p:spPr>
        <p:txBody>
          <a:bodyPr wrap="none">
            <a:spAutoFit/>
          </a:bodyPr>
          <a:lstStyle/>
          <a:p>
            <a:r>
              <a:rPr lang="es-CO" sz="2400" dirty="0">
                <a:solidFill>
                  <a:srgbClr val="00B050"/>
                </a:solidFill>
              </a:rPr>
              <a:t>Ejemplo:</a:t>
            </a:r>
          </a:p>
        </p:txBody>
      </p:sp>
      <p:sp>
        <p:nvSpPr>
          <p:cNvPr id="6" name="Rectángulo 5">
            <a:extLst>
              <a:ext uri="{FF2B5EF4-FFF2-40B4-BE49-F238E27FC236}">
                <a16:creationId xmlns:a16="http://schemas.microsoft.com/office/drawing/2014/main" id="{4916326B-74B5-4764-BF6C-D79C10C92D6A}"/>
              </a:ext>
            </a:extLst>
          </p:cNvPr>
          <p:cNvSpPr/>
          <p:nvPr/>
        </p:nvSpPr>
        <p:spPr>
          <a:xfrm>
            <a:off x="513185" y="1307549"/>
            <a:ext cx="4312912" cy="430887"/>
          </a:xfrm>
          <a:prstGeom prst="rect">
            <a:avLst/>
          </a:prstGeom>
        </p:spPr>
        <p:txBody>
          <a:bodyPr wrap="none">
            <a:spAutoFit/>
          </a:bodyPr>
          <a:lstStyle/>
          <a:p>
            <a:r>
              <a:rPr lang="es-CO" sz="2200" dirty="0"/>
              <a:t>Se escribe la inecuación en la forma </a:t>
            </a:r>
            <a:endParaRPr lang="es-ES" sz="2200" dirty="0"/>
          </a:p>
        </p:txBody>
      </p:sp>
      <p:sp>
        <p:nvSpPr>
          <p:cNvPr id="8" name="Rectángulo 7">
            <a:extLst>
              <a:ext uri="{FF2B5EF4-FFF2-40B4-BE49-F238E27FC236}">
                <a16:creationId xmlns:a16="http://schemas.microsoft.com/office/drawing/2014/main" id="{E648E2D5-B5E3-47EA-88FD-3025AAA52FAC}"/>
              </a:ext>
            </a:extLst>
          </p:cNvPr>
          <p:cNvSpPr/>
          <p:nvPr/>
        </p:nvSpPr>
        <p:spPr>
          <a:xfrm>
            <a:off x="472478" y="1877662"/>
            <a:ext cx="4353619" cy="430887"/>
          </a:xfrm>
          <a:prstGeom prst="rect">
            <a:avLst/>
          </a:prstGeom>
        </p:spPr>
        <p:txBody>
          <a:bodyPr wrap="square">
            <a:spAutoFit/>
          </a:bodyPr>
          <a:lstStyle/>
          <a:p>
            <a:r>
              <a:rPr lang="es-CO" sz="2200" dirty="0"/>
              <a:t>Se resuelve la ecuación cuadrática</a:t>
            </a:r>
            <a:endParaRPr lang="es-ES" sz="2200" dirty="0"/>
          </a:p>
        </p:txBody>
      </p:sp>
      <mc:AlternateContent xmlns:mc="http://schemas.openxmlformats.org/markup-compatibility/2006" xmlns:a14="http://schemas.microsoft.com/office/drawing/2010/main">
        <mc:Choice Requires="a14">
          <p:sp>
            <p:nvSpPr>
              <p:cNvPr id="10" name="Rectángulo 9">
                <a:extLst>
                  <a:ext uri="{FF2B5EF4-FFF2-40B4-BE49-F238E27FC236}">
                    <a16:creationId xmlns:a16="http://schemas.microsoft.com/office/drawing/2014/main" id="{D05B6CE7-A872-4815-9F5A-88B7518B4A3A}"/>
                  </a:ext>
                </a:extLst>
              </p:cNvPr>
              <p:cNvSpPr/>
              <p:nvPr/>
            </p:nvSpPr>
            <p:spPr>
              <a:xfrm>
                <a:off x="7198381" y="1929170"/>
                <a:ext cx="4000419" cy="461665"/>
              </a:xfrm>
              <a:prstGeom prst="rect">
                <a:avLst/>
              </a:prstGeom>
            </p:spPr>
            <p:txBody>
              <a:bodyPr wrap="square">
                <a:spAutoFit/>
              </a:bodyPr>
              <a:lstStyle/>
              <a:p>
                <a:r>
                  <a:rPr lang="es-CO" sz="2200" b="0" dirty="0"/>
                  <a:t>obteniendo:</a:t>
                </a:r>
                <a14:m>
                  <m:oMath xmlns:m="http://schemas.openxmlformats.org/officeDocument/2006/math">
                    <m:sSub>
                      <m:sSubPr>
                        <m:ctrlPr>
                          <a:rPr lang="es-CO" sz="2400" i="1" dirty="0">
                            <a:solidFill>
                              <a:schemeClr val="accent2">
                                <a:lumMod val="75000"/>
                              </a:schemeClr>
                            </a:solidFill>
                            <a:latin typeface="Cambria Math" panose="02040503050406030204" pitchFamily="18" charset="0"/>
                          </a:rPr>
                        </m:ctrlPr>
                      </m:sSubPr>
                      <m:e>
                        <m:r>
                          <a:rPr lang="es-ES" sz="2400" i="1" dirty="0">
                            <a:solidFill>
                              <a:schemeClr val="accent2">
                                <a:lumMod val="75000"/>
                              </a:schemeClr>
                            </a:solidFill>
                            <a:latin typeface="Cambria Math" panose="02040503050406030204" pitchFamily="18" charset="0"/>
                          </a:rPr>
                          <m:t>    </m:t>
                        </m:r>
                        <m:r>
                          <a:rPr lang="es-ES" sz="2400" i="1" dirty="0">
                            <a:solidFill>
                              <a:schemeClr val="accent2">
                                <a:lumMod val="75000"/>
                              </a:schemeClr>
                            </a:solidFill>
                            <a:latin typeface="Cambria Math" panose="02040503050406030204" pitchFamily="18" charset="0"/>
                          </a:rPr>
                          <m:t>𝑥</m:t>
                        </m:r>
                      </m:e>
                      <m:sub>
                        <m:r>
                          <a:rPr lang="es-ES" sz="2400" i="1" dirty="0">
                            <a:solidFill>
                              <a:schemeClr val="accent2">
                                <a:lumMod val="75000"/>
                              </a:schemeClr>
                            </a:solidFill>
                            <a:latin typeface="Cambria Math" panose="02040503050406030204" pitchFamily="18" charset="0"/>
                          </a:rPr>
                          <m:t>1</m:t>
                        </m:r>
                      </m:sub>
                    </m:sSub>
                    <m:r>
                      <a:rPr lang="es-ES" sz="2400" i="1" dirty="0">
                        <a:solidFill>
                          <a:schemeClr val="accent2">
                            <a:lumMod val="75000"/>
                          </a:schemeClr>
                        </a:solidFill>
                        <a:latin typeface="Cambria Math" panose="02040503050406030204" pitchFamily="18" charset="0"/>
                      </a:rPr>
                      <m:t>=</m:t>
                    </m:r>
                    <m:r>
                      <a:rPr lang="es-CO" sz="2400" i="1" dirty="0">
                        <a:solidFill>
                          <a:schemeClr val="accent2">
                            <a:lumMod val="75000"/>
                          </a:schemeClr>
                        </a:solidFill>
                        <a:latin typeface="Cambria Math" panose="02040503050406030204" pitchFamily="18" charset="0"/>
                      </a:rPr>
                      <m:t>2,</m:t>
                    </m:r>
                    <m:sSub>
                      <m:sSubPr>
                        <m:ctrlPr>
                          <a:rPr lang="es-CO" sz="2400" i="1" dirty="0">
                            <a:solidFill>
                              <a:schemeClr val="accent2">
                                <a:lumMod val="75000"/>
                              </a:schemeClr>
                            </a:solidFill>
                            <a:latin typeface="Cambria Math" panose="02040503050406030204" pitchFamily="18" charset="0"/>
                          </a:rPr>
                        </m:ctrlPr>
                      </m:sSubPr>
                      <m:e>
                        <m:r>
                          <a:rPr lang="es-ES" sz="2400" i="1" dirty="0">
                            <a:solidFill>
                              <a:schemeClr val="accent2">
                                <a:lumMod val="75000"/>
                              </a:schemeClr>
                            </a:solidFill>
                            <a:latin typeface="Cambria Math" panose="02040503050406030204" pitchFamily="18" charset="0"/>
                          </a:rPr>
                          <m:t>    </m:t>
                        </m:r>
                        <m:r>
                          <a:rPr lang="es-ES" sz="2400" i="1" dirty="0">
                            <a:solidFill>
                              <a:schemeClr val="accent2">
                                <a:lumMod val="75000"/>
                              </a:schemeClr>
                            </a:solidFill>
                            <a:latin typeface="Cambria Math" panose="02040503050406030204" pitchFamily="18" charset="0"/>
                          </a:rPr>
                          <m:t>𝑥</m:t>
                        </m:r>
                      </m:e>
                      <m:sub>
                        <m:r>
                          <a:rPr lang="es-ES" sz="2400" i="1" dirty="0">
                            <a:solidFill>
                              <a:schemeClr val="accent2">
                                <a:lumMod val="75000"/>
                              </a:schemeClr>
                            </a:solidFill>
                            <a:latin typeface="Cambria Math" panose="02040503050406030204" pitchFamily="18" charset="0"/>
                          </a:rPr>
                          <m:t>2</m:t>
                        </m:r>
                      </m:sub>
                    </m:sSub>
                    <m:r>
                      <a:rPr lang="es-ES" sz="2400" i="1" dirty="0">
                        <a:solidFill>
                          <a:schemeClr val="accent2">
                            <a:lumMod val="75000"/>
                          </a:schemeClr>
                        </a:solidFill>
                        <a:latin typeface="Cambria Math" panose="02040503050406030204" pitchFamily="18" charset="0"/>
                      </a:rPr>
                      <m:t>=</m:t>
                    </m:r>
                    <m:r>
                      <a:rPr lang="es-CO" sz="2400" i="1" dirty="0">
                        <a:solidFill>
                          <a:schemeClr val="accent2">
                            <a:lumMod val="75000"/>
                          </a:schemeClr>
                        </a:solidFill>
                        <a:latin typeface="Cambria Math" panose="02040503050406030204" pitchFamily="18" charset="0"/>
                      </a:rPr>
                      <m:t>6</m:t>
                    </m:r>
                  </m:oMath>
                </a14:m>
                <a:endParaRPr lang="es-CO" sz="2200" dirty="0"/>
              </a:p>
            </p:txBody>
          </p:sp>
        </mc:Choice>
        <mc:Fallback xmlns="">
          <p:sp>
            <p:nvSpPr>
              <p:cNvPr id="10" name="Rectángulo 9">
                <a:extLst>
                  <a:ext uri="{FF2B5EF4-FFF2-40B4-BE49-F238E27FC236}">
                    <a16:creationId xmlns:a16="http://schemas.microsoft.com/office/drawing/2014/main" id="{D05B6CE7-A872-4815-9F5A-88B7518B4A3A}"/>
                  </a:ext>
                </a:extLst>
              </p:cNvPr>
              <p:cNvSpPr>
                <a:spLocks noRot="1" noChangeAspect="1" noMove="1" noResize="1" noEditPoints="1" noAdjustHandles="1" noChangeArrowheads="1" noChangeShapeType="1" noTextEdit="1"/>
              </p:cNvSpPr>
              <p:nvPr/>
            </p:nvSpPr>
            <p:spPr>
              <a:xfrm>
                <a:off x="7198381" y="1929170"/>
                <a:ext cx="4000419" cy="461665"/>
              </a:xfrm>
              <a:prstGeom prst="rect">
                <a:avLst/>
              </a:prstGeom>
              <a:blipFill>
                <a:blip r:embed="rId2"/>
                <a:stretch>
                  <a:fillRect l="-1982" t="-2632" b="-25000"/>
                </a:stretch>
              </a:blipFill>
            </p:spPr>
            <p:txBody>
              <a:bodyPr/>
              <a:lstStyle/>
              <a:p>
                <a:r>
                  <a:rPr lang="es-ES">
                    <a:noFill/>
                  </a:rPr>
                  <a:t> </a:t>
                </a:r>
              </a:p>
            </p:txBody>
          </p:sp>
        </mc:Fallback>
      </mc:AlternateContent>
      <p:sp>
        <p:nvSpPr>
          <p:cNvPr id="3" name="Rectángulo 2">
            <a:extLst>
              <a:ext uri="{FF2B5EF4-FFF2-40B4-BE49-F238E27FC236}">
                <a16:creationId xmlns:a16="http://schemas.microsoft.com/office/drawing/2014/main" id="{743CB07C-B5CE-4E6B-BBA6-A5C3F2E9A355}"/>
              </a:ext>
            </a:extLst>
          </p:cNvPr>
          <p:cNvSpPr/>
          <p:nvPr/>
        </p:nvSpPr>
        <p:spPr>
          <a:xfrm>
            <a:off x="449102" y="2495551"/>
            <a:ext cx="6859635" cy="430887"/>
          </a:xfrm>
          <a:prstGeom prst="rect">
            <a:avLst/>
          </a:prstGeom>
        </p:spPr>
        <p:txBody>
          <a:bodyPr wrap="none">
            <a:spAutoFit/>
          </a:bodyPr>
          <a:lstStyle/>
          <a:p>
            <a:r>
              <a:rPr lang="es-CO" sz="2200" dirty="0"/>
              <a:t>Se representar sobre la recta real las soluciones obtenidas</a:t>
            </a:r>
            <a:endParaRPr lang="es-ES" sz="2200" dirty="0"/>
          </a:p>
        </p:txBody>
      </p:sp>
      <p:grpSp>
        <p:nvGrpSpPr>
          <p:cNvPr id="16" name="Grupo 15">
            <a:extLst>
              <a:ext uri="{FF2B5EF4-FFF2-40B4-BE49-F238E27FC236}">
                <a16:creationId xmlns:a16="http://schemas.microsoft.com/office/drawing/2014/main" id="{B4DD0E9B-BD69-447C-B0C3-0BB602C139D4}"/>
              </a:ext>
            </a:extLst>
          </p:cNvPr>
          <p:cNvGrpSpPr/>
          <p:nvPr/>
        </p:nvGrpSpPr>
        <p:grpSpPr>
          <a:xfrm>
            <a:off x="7227850" y="2563251"/>
            <a:ext cx="4590387" cy="708850"/>
            <a:chOff x="2629609" y="5550079"/>
            <a:chExt cx="5848537" cy="708850"/>
          </a:xfrm>
        </p:grpSpPr>
        <p:grpSp>
          <p:nvGrpSpPr>
            <p:cNvPr id="20" name="Grupo 19">
              <a:extLst>
                <a:ext uri="{FF2B5EF4-FFF2-40B4-BE49-F238E27FC236}">
                  <a16:creationId xmlns:a16="http://schemas.microsoft.com/office/drawing/2014/main" id="{564F4867-9ADB-4CD5-9A05-8DB1A6343107}"/>
                </a:ext>
              </a:extLst>
            </p:cNvPr>
            <p:cNvGrpSpPr/>
            <p:nvPr/>
          </p:nvGrpSpPr>
          <p:grpSpPr>
            <a:xfrm>
              <a:off x="3253817" y="5550079"/>
              <a:ext cx="5224329" cy="695658"/>
              <a:chOff x="3392557" y="2494303"/>
              <a:chExt cx="5224329" cy="695658"/>
            </a:xfrm>
          </p:grpSpPr>
          <p:cxnSp>
            <p:nvCxnSpPr>
              <p:cNvPr id="26" name="Conector recto de flecha 25">
                <a:extLst>
                  <a:ext uri="{FF2B5EF4-FFF2-40B4-BE49-F238E27FC236}">
                    <a16:creationId xmlns:a16="http://schemas.microsoft.com/office/drawing/2014/main" id="{4C85F0A0-E087-42CD-81B2-36504C6A6068}"/>
                  </a:ext>
                </a:extLst>
              </p:cNvPr>
              <p:cNvCxnSpPr/>
              <p:nvPr/>
            </p:nvCxnSpPr>
            <p:spPr>
              <a:xfrm>
                <a:off x="3392557" y="2637183"/>
                <a:ext cx="4784034" cy="0"/>
              </a:xfrm>
              <a:prstGeom prst="straightConnector1">
                <a:avLst/>
              </a:prstGeom>
              <a:ln w="22225">
                <a:headEnd type="triangle"/>
                <a:tailEnd type="stealth"/>
              </a:ln>
            </p:spPr>
            <p:style>
              <a:lnRef idx="1">
                <a:schemeClr val="accent1"/>
              </a:lnRef>
              <a:fillRef idx="0">
                <a:schemeClr val="accent1"/>
              </a:fillRef>
              <a:effectRef idx="0">
                <a:schemeClr val="accent1"/>
              </a:effectRef>
              <a:fontRef idx="minor">
                <a:schemeClr val="tx1"/>
              </a:fontRef>
            </p:style>
          </p:cxnSp>
          <p:cxnSp>
            <p:nvCxnSpPr>
              <p:cNvPr id="27" name="Conector recto 26">
                <a:extLst>
                  <a:ext uri="{FF2B5EF4-FFF2-40B4-BE49-F238E27FC236}">
                    <a16:creationId xmlns:a16="http://schemas.microsoft.com/office/drawing/2014/main" id="{F0A3B28A-152C-4E42-9510-FBE6F296EE84}"/>
                  </a:ext>
                </a:extLst>
              </p:cNvPr>
              <p:cNvCxnSpPr>
                <a:cxnSpLocks/>
              </p:cNvCxnSpPr>
              <p:nvPr/>
            </p:nvCxnSpPr>
            <p:spPr>
              <a:xfrm>
                <a:off x="4643438" y="2494303"/>
                <a:ext cx="0" cy="263180"/>
              </a:xfrm>
              <a:prstGeom prst="line">
                <a:avLst/>
              </a:prstGeom>
            </p:spPr>
            <p:style>
              <a:lnRef idx="1">
                <a:schemeClr val="accent1"/>
              </a:lnRef>
              <a:fillRef idx="0">
                <a:schemeClr val="accent1"/>
              </a:fillRef>
              <a:effectRef idx="0">
                <a:schemeClr val="accent1"/>
              </a:effectRef>
              <a:fontRef idx="minor">
                <a:schemeClr val="tx1"/>
              </a:fontRef>
            </p:style>
          </p:cxnSp>
          <p:sp>
            <p:nvSpPr>
              <p:cNvPr id="28" name="CuadroTexto 27">
                <a:extLst>
                  <a:ext uri="{FF2B5EF4-FFF2-40B4-BE49-F238E27FC236}">
                    <a16:creationId xmlns:a16="http://schemas.microsoft.com/office/drawing/2014/main" id="{2DA90563-D97B-4C81-8D42-22DBDD64E6D8}"/>
                  </a:ext>
                </a:extLst>
              </p:cNvPr>
              <p:cNvSpPr txBox="1"/>
              <p:nvPr/>
            </p:nvSpPr>
            <p:spPr>
              <a:xfrm>
                <a:off x="4446910" y="2789851"/>
                <a:ext cx="400712" cy="400110"/>
              </a:xfrm>
              <a:prstGeom prst="rect">
                <a:avLst/>
              </a:prstGeom>
              <a:noFill/>
            </p:spPr>
            <p:txBody>
              <a:bodyPr wrap="none" rtlCol="0">
                <a:spAutoFit/>
              </a:bodyPr>
              <a:lstStyle/>
              <a:p>
                <a:r>
                  <a:rPr lang="es-CO" sz="2000" dirty="0">
                    <a:solidFill>
                      <a:srgbClr val="00B050"/>
                    </a:solidFill>
                  </a:rPr>
                  <a:t>2</a:t>
                </a:r>
                <a:endParaRPr lang="es-ES" sz="2000" dirty="0">
                  <a:solidFill>
                    <a:srgbClr val="00B050"/>
                  </a:solidFill>
                </a:endParaRPr>
              </a:p>
            </p:txBody>
          </p:sp>
          <mc:AlternateContent xmlns:mc="http://schemas.openxmlformats.org/markup-compatibility/2006" xmlns:a14="http://schemas.microsoft.com/office/drawing/2010/main">
            <mc:Choice Requires="a14">
              <p:sp>
                <p:nvSpPr>
                  <p:cNvPr id="29" name="CuadroTexto 28">
                    <a:extLst>
                      <a:ext uri="{FF2B5EF4-FFF2-40B4-BE49-F238E27FC236}">
                        <a16:creationId xmlns:a16="http://schemas.microsoft.com/office/drawing/2014/main" id="{976975EA-A747-443D-B191-6EACB00B47EA}"/>
                      </a:ext>
                    </a:extLst>
                  </p:cNvPr>
                  <p:cNvSpPr txBox="1"/>
                  <p:nvPr/>
                </p:nvSpPr>
                <p:spPr>
                  <a:xfrm>
                    <a:off x="7964144" y="2637183"/>
                    <a:ext cx="652742"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CO" altLang="es-ES" sz="2000" b="0" i="1" smtClean="0">
                              <a:latin typeface="Cambria Math" panose="02040503050406030204" pitchFamily="18" charset="0"/>
                              <a:ea typeface="Cambria Math" panose="02040503050406030204" pitchFamily="18" charset="0"/>
                            </a:rPr>
                            <m:t>+</m:t>
                          </m:r>
                          <m:r>
                            <a:rPr lang="es-CO" altLang="es-ES" sz="2000" i="1">
                              <a:latin typeface="Cambria Math" panose="02040503050406030204" pitchFamily="18" charset="0"/>
                              <a:ea typeface="Cambria Math" panose="02040503050406030204" pitchFamily="18" charset="0"/>
                            </a:rPr>
                            <m:t>∞</m:t>
                          </m:r>
                        </m:oMath>
                      </m:oMathPara>
                    </a14:m>
                    <a:endParaRPr lang="es-ES" sz="2000" dirty="0">
                      <a:solidFill>
                        <a:srgbClr val="00B050"/>
                      </a:solidFill>
                    </a:endParaRPr>
                  </a:p>
                </p:txBody>
              </p:sp>
            </mc:Choice>
            <mc:Fallback xmlns="">
              <p:sp>
                <p:nvSpPr>
                  <p:cNvPr id="29" name="CuadroTexto 28">
                    <a:extLst>
                      <a:ext uri="{FF2B5EF4-FFF2-40B4-BE49-F238E27FC236}">
                        <a16:creationId xmlns:a16="http://schemas.microsoft.com/office/drawing/2014/main" id="{976975EA-A747-443D-B191-6EACB00B47EA}"/>
                      </a:ext>
                    </a:extLst>
                  </p:cNvPr>
                  <p:cNvSpPr txBox="1">
                    <a:spLocks noRot="1" noChangeAspect="1" noMove="1" noResize="1" noEditPoints="1" noAdjustHandles="1" noChangeArrowheads="1" noChangeShapeType="1" noTextEdit="1"/>
                  </p:cNvSpPr>
                  <p:nvPr/>
                </p:nvSpPr>
                <p:spPr>
                  <a:xfrm>
                    <a:off x="7964144" y="2637183"/>
                    <a:ext cx="652742" cy="400110"/>
                  </a:xfrm>
                  <a:prstGeom prst="rect">
                    <a:avLst/>
                  </a:prstGeom>
                  <a:blipFill>
                    <a:blip r:embed="rId3"/>
                    <a:stretch>
                      <a:fillRect r="-10714"/>
                    </a:stretch>
                  </a:blipFill>
                </p:spPr>
                <p:txBody>
                  <a:bodyPr/>
                  <a:lstStyle/>
                  <a:p>
                    <a:r>
                      <a:rPr lang="es-ES">
                        <a:noFill/>
                      </a:rPr>
                      <a:t> </a:t>
                    </a:r>
                  </a:p>
                </p:txBody>
              </p:sp>
            </mc:Fallback>
          </mc:AlternateContent>
        </p:grpSp>
        <p:cxnSp>
          <p:nvCxnSpPr>
            <p:cNvPr id="21" name="Conector recto 20">
              <a:extLst>
                <a:ext uri="{FF2B5EF4-FFF2-40B4-BE49-F238E27FC236}">
                  <a16:creationId xmlns:a16="http://schemas.microsoft.com/office/drawing/2014/main" id="{9A69742D-7C8C-4840-9591-BE77A2353D86}"/>
                </a:ext>
              </a:extLst>
            </p:cNvPr>
            <p:cNvCxnSpPr>
              <a:cxnSpLocks/>
            </p:cNvCxnSpPr>
            <p:nvPr/>
          </p:nvCxnSpPr>
          <p:spPr>
            <a:xfrm>
              <a:off x="6359289" y="5550079"/>
              <a:ext cx="0" cy="263180"/>
            </a:xfrm>
            <a:prstGeom prst="line">
              <a:avLst/>
            </a:prstGeom>
          </p:spPr>
          <p:style>
            <a:lnRef idx="1">
              <a:schemeClr val="accent1"/>
            </a:lnRef>
            <a:fillRef idx="0">
              <a:schemeClr val="accent1"/>
            </a:fillRef>
            <a:effectRef idx="0">
              <a:schemeClr val="accent1"/>
            </a:effectRef>
            <a:fontRef idx="minor">
              <a:schemeClr val="tx1"/>
            </a:fontRef>
          </p:style>
        </p:cxnSp>
        <p:sp>
          <p:nvSpPr>
            <p:cNvPr id="22" name="CuadroTexto 21">
              <a:extLst>
                <a:ext uri="{FF2B5EF4-FFF2-40B4-BE49-F238E27FC236}">
                  <a16:creationId xmlns:a16="http://schemas.microsoft.com/office/drawing/2014/main" id="{982C09F4-07D2-4BAA-8CEA-1CC6D91920B8}"/>
                </a:ext>
              </a:extLst>
            </p:cNvPr>
            <p:cNvSpPr txBox="1"/>
            <p:nvPr/>
          </p:nvSpPr>
          <p:spPr>
            <a:xfrm>
              <a:off x="6148298" y="5858819"/>
              <a:ext cx="400712" cy="400110"/>
            </a:xfrm>
            <a:prstGeom prst="rect">
              <a:avLst/>
            </a:prstGeom>
            <a:noFill/>
          </p:spPr>
          <p:txBody>
            <a:bodyPr wrap="none" rtlCol="0">
              <a:spAutoFit/>
            </a:bodyPr>
            <a:lstStyle/>
            <a:p>
              <a:r>
                <a:rPr lang="es-CO" sz="2000" dirty="0">
                  <a:solidFill>
                    <a:srgbClr val="00B050"/>
                  </a:solidFill>
                </a:rPr>
                <a:t>6</a:t>
              </a:r>
              <a:endParaRPr lang="es-ES" sz="2000" dirty="0">
                <a:solidFill>
                  <a:srgbClr val="00B050"/>
                </a:solidFill>
              </a:endParaRPr>
            </a:p>
          </p:txBody>
        </p:sp>
        <mc:AlternateContent xmlns:mc="http://schemas.openxmlformats.org/markup-compatibility/2006" xmlns:a14="http://schemas.microsoft.com/office/drawing/2010/main">
          <mc:Choice Requires="a14">
            <p:sp>
              <p:nvSpPr>
                <p:cNvPr id="25" name="CuadroTexto 24">
                  <a:extLst>
                    <a:ext uri="{FF2B5EF4-FFF2-40B4-BE49-F238E27FC236}">
                      <a16:creationId xmlns:a16="http://schemas.microsoft.com/office/drawing/2014/main" id="{00C7AEAB-5670-407E-ACCE-22FB45095218}"/>
                    </a:ext>
                  </a:extLst>
                </p:cNvPr>
                <p:cNvSpPr txBox="1"/>
                <p:nvPr/>
              </p:nvSpPr>
              <p:spPr>
                <a:xfrm>
                  <a:off x="2629609" y="5658764"/>
                  <a:ext cx="652742"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CO" altLang="es-ES" sz="2000" b="0" i="1" smtClean="0">
                            <a:latin typeface="Cambria Math" panose="02040503050406030204" pitchFamily="18" charset="0"/>
                            <a:ea typeface="Cambria Math" panose="02040503050406030204" pitchFamily="18" charset="0"/>
                          </a:rPr>
                          <m:t>−</m:t>
                        </m:r>
                        <m:r>
                          <a:rPr lang="es-CO" altLang="es-ES" sz="2000" i="1">
                            <a:latin typeface="Cambria Math" panose="02040503050406030204" pitchFamily="18" charset="0"/>
                            <a:ea typeface="Cambria Math" panose="02040503050406030204" pitchFamily="18" charset="0"/>
                          </a:rPr>
                          <m:t>∞</m:t>
                        </m:r>
                      </m:oMath>
                    </m:oMathPara>
                  </a14:m>
                  <a:endParaRPr lang="es-ES" sz="2000" dirty="0">
                    <a:solidFill>
                      <a:srgbClr val="00B050"/>
                    </a:solidFill>
                  </a:endParaRPr>
                </a:p>
              </p:txBody>
            </p:sp>
          </mc:Choice>
          <mc:Fallback xmlns="">
            <p:sp>
              <p:nvSpPr>
                <p:cNvPr id="25" name="CuadroTexto 24">
                  <a:extLst>
                    <a:ext uri="{FF2B5EF4-FFF2-40B4-BE49-F238E27FC236}">
                      <a16:creationId xmlns:a16="http://schemas.microsoft.com/office/drawing/2014/main" id="{00C7AEAB-5670-407E-ACCE-22FB45095218}"/>
                    </a:ext>
                  </a:extLst>
                </p:cNvPr>
                <p:cNvSpPr txBox="1">
                  <a:spLocks noRot="1" noChangeAspect="1" noMove="1" noResize="1" noEditPoints="1" noAdjustHandles="1" noChangeArrowheads="1" noChangeShapeType="1" noTextEdit="1"/>
                </p:cNvSpPr>
                <p:nvPr/>
              </p:nvSpPr>
              <p:spPr>
                <a:xfrm>
                  <a:off x="2629609" y="5658764"/>
                  <a:ext cx="652742" cy="400110"/>
                </a:xfrm>
                <a:prstGeom prst="rect">
                  <a:avLst/>
                </a:prstGeom>
                <a:blipFill>
                  <a:blip r:embed="rId4"/>
                  <a:stretch>
                    <a:fillRect r="-10714"/>
                  </a:stretch>
                </a:blipFill>
              </p:spPr>
              <p:txBody>
                <a:bodyPr/>
                <a:lstStyle/>
                <a:p>
                  <a:r>
                    <a:rPr lang="es-ES">
                      <a:noFill/>
                    </a:rPr>
                    <a:t> </a:t>
                  </a:r>
                </a:p>
              </p:txBody>
            </p:sp>
          </mc:Fallback>
        </mc:AlternateContent>
      </p:grpSp>
      <mc:AlternateContent xmlns:mc="http://schemas.openxmlformats.org/markup-compatibility/2006" xmlns:a14="http://schemas.microsoft.com/office/drawing/2010/main">
        <mc:Choice Requires="a14">
          <p:sp>
            <p:nvSpPr>
              <p:cNvPr id="30" name="CuadroTexto 29">
                <a:extLst>
                  <a:ext uri="{FF2B5EF4-FFF2-40B4-BE49-F238E27FC236}">
                    <a16:creationId xmlns:a16="http://schemas.microsoft.com/office/drawing/2014/main" id="{2A8322CA-CAA7-4E0E-B881-05636A1BD0E2}"/>
                  </a:ext>
                </a:extLst>
              </p:cNvPr>
              <p:cNvSpPr txBox="1"/>
              <p:nvPr/>
            </p:nvSpPr>
            <p:spPr>
              <a:xfrm>
                <a:off x="4708674" y="1946077"/>
                <a:ext cx="2600063" cy="369332"/>
              </a:xfrm>
              <a:prstGeom prst="rect">
                <a:avLst/>
              </a:prstGeom>
              <a:noFill/>
            </p:spPr>
            <p:txBody>
              <a:bodyPr wrap="square" lIns="0" tIns="0" rIns="0" bIns="0" rtlCol="0">
                <a:spAutoFit/>
              </a:bodyPr>
              <a:lstStyle/>
              <a:p>
                <a14:m>
                  <m:oMath xmlns:m="http://schemas.openxmlformats.org/officeDocument/2006/math">
                    <m:sSup>
                      <m:sSupPr>
                        <m:ctrlPr>
                          <a:rPr lang="es-CO" sz="2400" b="0" i="1" dirty="0" smtClean="0">
                            <a:latin typeface="Cambria Math" panose="02040503050406030204" pitchFamily="18" charset="0"/>
                          </a:rPr>
                        </m:ctrlPr>
                      </m:sSupPr>
                      <m:e>
                        <m:r>
                          <a:rPr lang="es-CO" sz="2400" b="0" i="1" dirty="0" smtClean="0">
                            <a:latin typeface="Cambria Math" panose="02040503050406030204" pitchFamily="18" charset="0"/>
                          </a:rPr>
                          <m:t>𝑥</m:t>
                        </m:r>
                      </m:e>
                      <m:sup>
                        <m:r>
                          <a:rPr lang="es-CO" sz="2400" b="0" i="1" dirty="0" smtClean="0">
                            <a:latin typeface="Cambria Math" panose="02040503050406030204" pitchFamily="18" charset="0"/>
                          </a:rPr>
                          <m:t>2</m:t>
                        </m:r>
                      </m:sup>
                    </m:sSup>
                    <m:r>
                      <a:rPr lang="es-ES" sz="2400" i="1" dirty="0" smtClean="0">
                        <a:latin typeface="Cambria Math" panose="02040503050406030204" pitchFamily="18" charset="0"/>
                      </a:rPr>
                      <m:t>+</m:t>
                    </m:r>
                    <m:r>
                      <a:rPr lang="es-ES" sz="2400" b="0" i="1" dirty="0" smtClean="0">
                        <a:latin typeface="Cambria Math" panose="02040503050406030204" pitchFamily="18" charset="0"/>
                      </a:rPr>
                      <m:t>8</m:t>
                    </m:r>
                    <m:r>
                      <a:rPr lang="es-CO" sz="2400" b="0" i="1" dirty="0" smtClean="0">
                        <a:latin typeface="Cambria Math" panose="02040503050406030204" pitchFamily="18" charset="0"/>
                      </a:rPr>
                      <m:t> </m:t>
                    </m:r>
                    <m:r>
                      <a:rPr lang="es-ES" sz="2400" i="1" dirty="0" smtClean="0">
                        <a:latin typeface="Cambria Math" panose="02040503050406030204" pitchFamily="18" charset="0"/>
                      </a:rPr>
                      <m:t>𝑥</m:t>
                    </m:r>
                    <m:r>
                      <a:rPr lang="es-ES" sz="2400" b="0" i="1" dirty="0" smtClean="0">
                        <a:latin typeface="Cambria Math" panose="02040503050406030204" pitchFamily="18" charset="0"/>
                      </a:rPr>
                      <m:t>+15</m:t>
                    </m:r>
                    <m:r>
                      <a:rPr lang="es-CO" sz="2400" b="0" i="1" dirty="0" smtClean="0">
                        <a:latin typeface="Cambria Math" panose="02040503050406030204" pitchFamily="18" charset="0"/>
                      </a:rPr>
                      <m:t>= </m:t>
                    </m:r>
                  </m:oMath>
                </a14:m>
                <a:r>
                  <a:rPr lang="es-ES" sz="2400" dirty="0"/>
                  <a:t>0</a:t>
                </a:r>
              </a:p>
            </p:txBody>
          </p:sp>
        </mc:Choice>
        <mc:Fallback xmlns="">
          <p:sp>
            <p:nvSpPr>
              <p:cNvPr id="30" name="CuadroTexto 29">
                <a:extLst>
                  <a:ext uri="{FF2B5EF4-FFF2-40B4-BE49-F238E27FC236}">
                    <a16:creationId xmlns:a16="http://schemas.microsoft.com/office/drawing/2014/main" id="{2A8322CA-CAA7-4E0E-B881-05636A1BD0E2}"/>
                  </a:ext>
                </a:extLst>
              </p:cNvPr>
              <p:cNvSpPr txBox="1">
                <a:spLocks noRot="1" noChangeAspect="1" noMove="1" noResize="1" noEditPoints="1" noAdjustHandles="1" noChangeArrowheads="1" noChangeShapeType="1" noTextEdit="1"/>
              </p:cNvSpPr>
              <p:nvPr/>
            </p:nvSpPr>
            <p:spPr>
              <a:xfrm>
                <a:off x="4708674" y="1946077"/>
                <a:ext cx="2600063" cy="369332"/>
              </a:xfrm>
              <a:prstGeom prst="rect">
                <a:avLst/>
              </a:prstGeom>
              <a:blipFill>
                <a:blip r:embed="rId5"/>
                <a:stretch>
                  <a:fillRect l="-2810" t="-24590" b="-49180"/>
                </a:stretch>
              </a:blipFill>
            </p:spPr>
            <p:txBody>
              <a:bodyPr/>
              <a:lstStyle/>
              <a:p>
                <a:r>
                  <a:rPr lang="es-ES">
                    <a:noFill/>
                  </a:rPr>
                  <a:t> </a:t>
                </a:r>
              </a:p>
            </p:txBody>
          </p:sp>
        </mc:Fallback>
      </mc:AlternateContent>
      <p:sp>
        <p:nvSpPr>
          <p:cNvPr id="40" name="Rectángulo 39">
            <a:extLst>
              <a:ext uri="{FF2B5EF4-FFF2-40B4-BE49-F238E27FC236}">
                <a16:creationId xmlns:a16="http://schemas.microsoft.com/office/drawing/2014/main" id="{FD74C088-7111-45E5-949D-28BE00E0BD98}"/>
              </a:ext>
            </a:extLst>
          </p:cNvPr>
          <p:cNvSpPr/>
          <p:nvPr/>
        </p:nvSpPr>
        <p:spPr>
          <a:xfrm>
            <a:off x="449102" y="3150570"/>
            <a:ext cx="3368166" cy="430887"/>
          </a:xfrm>
          <a:prstGeom prst="rect">
            <a:avLst/>
          </a:prstGeom>
        </p:spPr>
        <p:txBody>
          <a:bodyPr wrap="none">
            <a:spAutoFit/>
          </a:bodyPr>
          <a:lstStyle/>
          <a:p>
            <a:r>
              <a:rPr lang="es-CO" sz="2200" dirty="0"/>
              <a:t>Se construyen los intervalos</a:t>
            </a:r>
            <a:endParaRPr lang="es-ES" sz="2200" dirty="0"/>
          </a:p>
        </p:txBody>
      </p:sp>
      <mc:AlternateContent xmlns:mc="http://schemas.openxmlformats.org/markup-compatibility/2006" xmlns:a14="http://schemas.microsoft.com/office/drawing/2010/main">
        <mc:Choice Requires="a14">
          <p:graphicFrame>
            <p:nvGraphicFramePr>
              <p:cNvPr id="9" name="Tabla 8">
                <a:extLst>
                  <a:ext uri="{FF2B5EF4-FFF2-40B4-BE49-F238E27FC236}">
                    <a16:creationId xmlns:a16="http://schemas.microsoft.com/office/drawing/2014/main" id="{E74C0D75-C33F-4096-BDC7-6937C1E3B149}"/>
                  </a:ext>
                </a:extLst>
              </p:cNvPr>
              <p:cNvGraphicFramePr>
                <a:graphicFrameLocks noGrp="1"/>
              </p:cNvGraphicFramePr>
              <p:nvPr>
                <p:extLst>
                  <p:ext uri="{D42A27DB-BD31-4B8C-83A1-F6EECF244321}">
                    <p14:modId xmlns:p14="http://schemas.microsoft.com/office/powerpoint/2010/main" val="1887378755"/>
                  </p:ext>
                </p:extLst>
              </p:nvPr>
            </p:nvGraphicFramePr>
            <p:xfrm>
              <a:off x="3885515" y="3170006"/>
              <a:ext cx="3902837" cy="370840"/>
            </p:xfrm>
            <a:graphic>
              <a:graphicData uri="http://schemas.openxmlformats.org/drawingml/2006/table">
                <a:tbl>
                  <a:tblPr firstRow="1" bandRow="1">
                    <a:tableStyleId>{5C22544A-7EE6-4342-B048-85BDC9FD1C3A}</a:tableStyleId>
                  </a:tblPr>
                  <a:tblGrid>
                    <a:gridCol w="1463040">
                      <a:extLst>
                        <a:ext uri="{9D8B030D-6E8A-4147-A177-3AD203B41FA5}">
                          <a16:colId xmlns:a16="http://schemas.microsoft.com/office/drawing/2014/main" val="1078092851"/>
                        </a:ext>
                      </a:extLst>
                    </a:gridCol>
                    <a:gridCol w="1125415">
                      <a:extLst>
                        <a:ext uri="{9D8B030D-6E8A-4147-A177-3AD203B41FA5}">
                          <a16:colId xmlns:a16="http://schemas.microsoft.com/office/drawing/2014/main" val="2652275513"/>
                        </a:ext>
                      </a:extLst>
                    </a:gridCol>
                    <a:gridCol w="1314382">
                      <a:extLst>
                        <a:ext uri="{9D8B030D-6E8A-4147-A177-3AD203B41FA5}">
                          <a16:colId xmlns:a16="http://schemas.microsoft.com/office/drawing/2014/main" val="3643359106"/>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s-ES" sz="1800" i="1" dirty="0" smtClean="0">
                                    <a:latin typeface="Cambria Math" panose="02040503050406030204" pitchFamily="18" charset="0"/>
                                  </a:rPr>
                                  <m:t>(</m:t>
                                </m:r>
                                <m:r>
                                  <a:rPr lang="es-CO" altLang="es-ES" sz="1800" b="0" i="1" smtClean="0">
                                    <a:latin typeface="Cambria Math" panose="02040503050406030204" pitchFamily="18" charset="0"/>
                                    <a:ea typeface="Cambria Math" panose="02040503050406030204" pitchFamily="18" charset="0"/>
                                  </a:rPr>
                                  <m:t>−</m:t>
                                </m:r>
                                <m:r>
                                  <a:rPr lang="es-CO" altLang="es-ES" sz="1800" i="1">
                                    <a:latin typeface="Cambria Math" panose="02040503050406030204" pitchFamily="18" charset="0"/>
                                    <a:ea typeface="Cambria Math" panose="02040503050406030204" pitchFamily="18" charset="0"/>
                                  </a:rPr>
                                  <m:t>∞</m:t>
                                </m:r>
                                <m:r>
                                  <a:rPr lang="es-CO" altLang="es-ES" sz="1800" b="1" i="1" smtClean="0">
                                    <a:latin typeface="Cambria Math" panose="02040503050406030204" pitchFamily="18" charset="0"/>
                                    <a:ea typeface="Cambria Math" panose="02040503050406030204" pitchFamily="18" charset="0"/>
                                  </a:rPr>
                                  <m:t>,</m:t>
                                </m:r>
                                <m:r>
                                  <a:rPr lang="es-CO" altLang="es-ES" sz="1800" b="1" i="1" smtClean="0">
                                    <a:latin typeface="Cambria Math" panose="02040503050406030204" pitchFamily="18" charset="0"/>
                                    <a:ea typeface="Cambria Math" panose="02040503050406030204" pitchFamily="18" charset="0"/>
                                  </a:rPr>
                                  <m:t>𝟐</m:t>
                                </m:r>
                                <m:r>
                                  <a:rPr lang="es-CO" altLang="es-ES" sz="1800" b="1" i="1" smtClean="0">
                                    <a:latin typeface="Cambria Math" panose="02040503050406030204" pitchFamily="18" charset="0"/>
                                    <a:ea typeface="Cambria Math" panose="02040503050406030204" pitchFamily="18" charset="0"/>
                                  </a:rPr>
                                  <m:t>]</m:t>
                                </m:r>
                              </m:oMath>
                            </m:oMathPara>
                          </a14:m>
                          <a:endParaRPr lang="es-E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s-ES" altLang="es-ES" sz="1800" b="1" i="1" dirty="0" smtClean="0">
                                    <a:latin typeface="Cambria Math" panose="02040503050406030204" pitchFamily="18" charset="0"/>
                                    <a:ea typeface="+mn-ea"/>
                                  </a:rPr>
                                  <m:t>[</m:t>
                                </m:r>
                                <m:r>
                                  <a:rPr lang="es-CO" altLang="es-ES" sz="1800" b="1" i="1" dirty="0" smtClean="0">
                                    <a:latin typeface="Cambria Math" panose="02040503050406030204" pitchFamily="18" charset="0"/>
                                    <a:ea typeface="+mn-ea"/>
                                  </a:rPr>
                                  <m:t>𝟐</m:t>
                                </m:r>
                                <m:r>
                                  <a:rPr lang="es-CO" altLang="es-ES" sz="1800" b="1" i="1" smtClean="0">
                                    <a:latin typeface="Cambria Math" panose="02040503050406030204" pitchFamily="18" charset="0"/>
                                    <a:ea typeface="Cambria Math" panose="02040503050406030204" pitchFamily="18" charset="0"/>
                                  </a:rPr>
                                  <m:t>,</m:t>
                                </m:r>
                                <m:r>
                                  <a:rPr lang="es-CO" altLang="es-ES" sz="1800" b="1" i="1" smtClean="0">
                                    <a:latin typeface="Cambria Math" panose="02040503050406030204" pitchFamily="18" charset="0"/>
                                    <a:ea typeface="Cambria Math" panose="02040503050406030204" pitchFamily="18" charset="0"/>
                                  </a:rPr>
                                  <m:t>𝟔</m:t>
                                </m:r>
                                <m:r>
                                  <a:rPr lang="es-CO" altLang="es-ES" sz="1800" b="1" i="1" smtClean="0">
                                    <a:latin typeface="Cambria Math" panose="02040503050406030204" pitchFamily="18" charset="0"/>
                                    <a:ea typeface="Cambria Math" panose="02040503050406030204" pitchFamily="18" charset="0"/>
                                  </a:rPr>
                                  <m:t>]</m:t>
                                </m:r>
                              </m:oMath>
                            </m:oMathPara>
                          </a14:m>
                          <a:endParaRPr lang="es-E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s-ES" altLang="es-ES" sz="1800" b="1" i="1" dirty="0" smtClean="0">
                                    <a:latin typeface="Cambria Math" panose="02040503050406030204" pitchFamily="18" charset="0"/>
                                    <a:ea typeface="+mn-ea"/>
                                  </a:rPr>
                                  <m:t>[</m:t>
                                </m:r>
                                <m:r>
                                  <a:rPr lang="es-CO" altLang="es-ES" sz="1800" b="1" i="1" dirty="0" smtClean="0">
                                    <a:latin typeface="Cambria Math" panose="02040503050406030204" pitchFamily="18" charset="0"/>
                                    <a:ea typeface="+mn-ea"/>
                                  </a:rPr>
                                  <m:t>𝟔</m:t>
                                </m:r>
                                <m:r>
                                  <a:rPr lang="es-CO" altLang="es-ES" sz="1800" b="1" i="1" smtClean="0">
                                    <a:latin typeface="Cambria Math" panose="02040503050406030204" pitchFamily="18" charset="0"/>
                                    <a:ea typeface="Cambria Math" panose="02040503050406030204" pitchFamily="18" charset="0"/>
                                  </a:rPr>
                                  <m:t>,+</m:t>
                                </m:r>
                                <m:r>
                                  <a:rPr lang="es-CO" altLang="es-ES" sz="1800" i="1" smtClean="0">
                                    <a:latin typeface="Cambria Math" panose="02040503050406030204" pitchFamily="18" charset="0"/>
                                    <a:ea typeface="Cambria Math" panose="02040503050406030204" pitchFamily="18" charset="0"/>
                                  </a:rPr>
                                  <m:t>∞</m:t>
                                </m:r>
                                <m:r>
                                  <a:rPr lang="es-CO" altLang="es-ES" sz="1800" b="1" i="1" smtClean="0">
                                    <a:latin typeface="Cambria Math" panose="02040503050406030204" pitchFamily="18" charset="0"/>
                                    <a:ea typeface="Cambria Math" panose="02040503050406030204" pitchFamily="18" charset="0"/>
                                  </a:rPr>
                                  <m:t>)</m:t>
                                </m:r>
                              </m:oMath>
                            </m:oMathPara>
                          </a14:m>
                          <a:endParaRPr lang="es-ES" dirty="0"/>
                        </a:p>
                      </a:txBody>
                      <a:tcPr/>
                    </a:tc>
                    <a:extLst>
                      <a:ext uri="{0D108BD9-81ED-4DB2-BD59-A6C34878D82A}">
                        <a16:rowId xmlns:a16="http://schemas.microsoft.com/office/drawing/2014/main" val="3836801077"/>
                      </a:ext>
                    </a:extLst>
                  </a:tr>
                </a:tbl>
              </a:graphicData>
            </a:graphic>
          </p:graphicFrame>
        </mc:Choice>
        <mc:Fallback xmlns="">
          <p:graphicFrame>
            <p:nvGraphicFramePr>
              <p:cNvPr id="9" name="Tabla 8">
                <a:extLst>
                  <a:ext uri="{FF2B5EF4-FFF2-40B4-BE49-F238E27FC236}">
                    <a16:creationId xmlns:a16="http://schemas.microsoft.com/office/drawing/2014/main" id="{E74C0D75-C33F-4096-BDC7-6937C1E3B149}"/>
                  </a:ext>
                </a:extLst>
              </p:cNvPr>
              <p:cNvGraphicFramePr>
                <a:graphicFrameLocks noGrp="1"/>
              </p:cNvGraphicFramePr>
              <p:nvPr>
                <p:extLst>
                  <p:ext uri="{D42A27DB-BD31-4B8C-83A1-F6EECF244321}">
                    <p14:modId xmlns:p14="http://schemas.microsoft.com/office/powerpoint/2010/main" val="1887378755"/>
                  </p:ext>
                </p:extLst>
              </p:nvPr>
            </p:nvGraphicFramePr>
            <p:xfrm>
              <a:off x="3885515" y="3170006"/>
              <a:ext cx="3902837" cy="370840"/>
            </p:xfrm>
            <a:graphic>
              <a:graphicData uri="http://schemas.openxmlformats.org/drawingml/2006/table">
                <a:tbl>
                  <a:tblPr firstRow="1" bandRow="1">
                    <a:tableStyleId>{5C22544A-7EE6-4342-B048-85BDC9FD1C3A}</a:tableStyleId>
                  </a:tblPr>
                  <a:tblGrid>
                    <a:gridCol w="1463040">
                      <a:extLst>
                        <a:ext uri="{9D8B030D-6E8A-4147-A177-3AD203B41FA5}">
                          <a16:colId xmlns:a16="http://schemas.microsoft.com/office/drawing/2014/main" val="1078092851"/>
                        </a:ext>
                      </a:extLst>
                    </a:gridCol>
                    <a:gridCol w="1125415">
                      <a:extLst>
                        <a:ext uri="{9D8B030D-6E8A-4147-A177-3AD203B41FA5}">
                          <a16:colId xmlns:a16="http://schemas.microsoft.com/office/drawing/2014/main" val="2652275513"/>
                        </a:ext>
                      </a:extLst>
                    </a:gridCol>
                    <a:gridCol w="1314382">
                      <a:extLst>
                        <a:ext uri="{9D8B030D-6E8A-4147-A177-3AD203B41FA5}">
                          <a16:colId xmlns:a16="http://schemas.microsoft.com/office/drawing/2014/main" val="3643359106"/>
                        </a:ext>
                      </a:extLst>
                    </a:gridCol>
                  </a:tblGrid>
                  <a:tr h="370840">
                    <a:tc>
                      <a:txBody>
                        <a:bodyPr/>
                        <a:lstStyle/>
                        <a:p>
                          <a:endParaRPr lang="es-ES"/>
                        </a:p>
                      </a:txBody>
                      <a:tcPr>
                        <a:blipFill>
                          <a:blip r:embed="rId6"/>
                          <a:stretch>
                            <a:fillRect l="-417" t="-3279" r="-168750" b="-14754"/>
                          </a:stretch>
                        </a:blipFill>
                      </a:tcPr>
                    </a:tc>
                    <a:tc>
                      <a:txBody>
                        <a:bodyPr/>
                        <a:lstStyle/>
                        <a:p>
                          <a:endParaRPr lang="es-ES"/>
                        </a:p>
                      </a:txBody>
                      <a:tcPr>
                        <a:blipFill>
                          <a:blip r:embed="rId6"/>
                          <a:stretch>
                            <a:fillRect l="-130270" t="-3279" r="-118919" b="-14754"/>
                          </a:stretch>
                        </a:blipFill>
                      </a:tcPr>
                    </a:tc>
                    <a:tc>
                      <a:txBody>
                        <a:bodyPr/>
                        <a:lstStyle/>
                        <a:p>
                          <a:endParaRPr lang="es-ES"/>
                        </a:p>
                      </a:txBody>
                      <a:tcPr>
                        <a:blipFill>
                          <a:blip r:embed="rId6"/>
                          <a:stretch>
                            <a:fillRect l="-197222" t="-3279" r="-1852" b="-14754"/>
                          </a:stretch>
                        </a:blipFill>
                      </a:tcPr>
                    </a:tc>
                    <a:extLst>
                      <a:ext uri="{0D108BD9-81ED-4DB2-BD59-A6C34878D82A}">
                        <a16:rowId xmlns:a16="http://schemas.microsoft.com/office/drawing/2014/main" val="3836801077"/>
                      </a:ext>
                    </a:extLst>
                  </a:tr>
                </a:tbl>
              </a:graphicData>
            </a:graphic>
          </p:graphicFrame>
        </mc:Fallback>
      </mc:AlternateContent>
      <p:sp>
        <p:nvSpPr>
          <p:cNvPr id="11" name="Rectángulo 10">
            <a:extLst>
              <a:ext uri="{FF2B5EF4-FFF2-40B4-BE49-F238E27FC236}">
                <a16:creationId xmlns:a16="http://schemas.microsoft.com/office/drawing/2014/main" id="{8EB6CA3E-8CBA-4DEC-A0A6-C27D85867430}"/>
              </a:ext>
            </a:extLst>
          </p:cNvPr>
          <p:cNvSpPr/>
          <p:nvPr/>
        </p:nvSpPr>
        <p:spPr>
          <a:xfrm>
            <a:off x="367235" y="3762564"/>
            <a:ext cx="11457529" cy="769441"/>
          </a:xfrm>
          <a:prstGeom prst="rect">
            <a:avLst/>
          </a:prstGeom>
        </p:spPr>
        <p:txBody>
          <a:bodyPr wrap="square">
            <a:spAutoFit/>
          </a:bodyPr>
          <a:lstStyle/>
          <a:p>
            <a:pPr algn="just"/>
            <a:r>
              <a:rPr lang="es-CO" sz="2200" dirty="0"/>
              <a:t>Se escoge un número de cada uno de los intervalos, se sustituye en la inecuación, y se evalúa el signo en cada intervalo.</a:t>
            </a:r>
          </a:p>
        </p:txBody>
      </p:sp>
      <mc:AlternateContent xmlns:mc="http://schemas.openxmlformats.org/markup-compatibility/2006" xmlns:a14="http://schemas.microsoft.com/office/drawing/2010/main">
        <mc:Choice Requires="a14">
          <p:sp>
            <p:nvSpPr>
              <p:cNvPr id="12" name="Rectángulo 11">
                <a:extLst>
                  <a:ext uri="{FF2B5EF4-FFF2-40B4-BE49-F238E27FC236}">
                    <a16:creationId xmlns:a16="http://schemas.microsoft.com/office/drawing/2014/main" id="{7FEF5EC4-D6D9-45BC-92A5-66DEF64B71A4}"/>
                  </a:ext>
                </a:extLst>
              </p:cNvPr>
              <p:cNvSpPr/>
              <p:nvPr/>
            </p:nvSpPr>
            <p:spPr>
              <a:xfrm>
                <a:off x="438305" y="4524980"/>
                <a:ext cx="2269917" cy="430887"/>
              </a:xfrm>
              <a:prstGeom prst="rect">
                <a:avLst/>
              </a:prstGeom>
            </p:spPr>
            <p:txBody>
              <a:bodyPr wrap="none">
                <a:spAutoFit/>
              </a:bodyPr>
              <a:lstStyle/>
              <a:p>
                <a:pPr lvl="0">
                  <a:defRPr/>
                </a:pPr>
                <a14:m>
                  <m:oMathPara xmlns:m="http://schemas.openxmlformats.org/officeDocument/2006/math">
                    <m:oMathParaPr>
                      <m:jc m:val="centerGroup"/>
                    </m:oMathParaPr>
                    <m:oMath xmlns:m="http://schemas.openxmlformats.org/officeDocument/2006/math">
                      <m:sSub>
                        <m:sSubPr>
                          <m:ctrlPr>
                            <a:rPr lang="es-CO" sz="2200" i="1" smtClean="0">
                              <a:latin typeface="Cambria Math" panose="02040503050406030204" pitchFamily="18" charset="0"/>
                            </a:rPr>
                          </m:ctrlPr>
                        </m:sSubPr>
                        <m:e>
                          <m:r>
                            <a:rPr lang="es-CO" sz="2200" b="0" i="1">
                              <a:latin typeface="Cambria Math" panose="02040503050406030204" pitchFamily="18" charset="0"/>
                            </a:rPr>
                            <m:t>𝑥</m:t>
                          </m:r>
                        </m:e>
                        <m:sub>
                          <m:r>
                            <a:rPr lang="es-CO" sz="2200" b="0" i="1">
                              <a:latin typeface="Cambria Math" panose="02040503050406030204" pitchFamily="18" charset="0"/>
                            </a:rPr>
                            <m:t>𝑖</m:t>
                          </m:r>
                        </m:sub>
                      </m:sSub>
                      <m:r>
                        <a:rPr lang="es-CO" sz="2200" b="0" i="1" smtClean="0">
                          <a:latin typeface="Cambria Math" panose="02040503050406030204" pitchFamily="18" charset="0"/>
                        </a:rPr>
                        <m:t>=0</m:t>
                      </m:r>
                      <m:r>
                        <a:rPr lang="es-CO" sz="2200" b="0" i="1" dirty="0">
                          <a:latin typeface="Cambria Math" panose="02040503050406030204" pitchFamily="18" charset="0"/>
                          <a:ea typeface="Cambria Math" panose="02040503050406030204" pitchFamily="18" charset="0"/>
                        </a:rPr>
                        <m:t>∈</m:t>
                      </m:r>
                      <m:r>
                        <a:rPr lang="es-CO" sz="2200" b="0" i="1" dirty="0" smtClean="0">
                          <a:latin typeface="Cambria Math" panose="02040503050406030204" pitchFamily="18" charset="0"/>
                        </a:rPr>
                        <m:t>(</m:t>
                      </m:r>
                      <m:r>
                        <a:rPr lang="es-CO" altLang="es-ES" sz="2200" b="0" i="1">
                          <a:latin typeface="Cambria Math" panose="02040503050406030204" pitchFamily="18" charset="0"/>
                          <a:ea typeface="Cambria Math" panose="02040503050406030204" pitchFamily="18" charset="0"/>
                        </a:rPr>
                        <m:t>−∞,</m:t>
                      </m:r>
                      <m:r>
                        <a:rPr lang="es-CO" altLang="es-ES" sz="2200" b="0" i="1" smtClean="0">
                          <a:latin typeface="Cambria Math" panose="02040503050406030204" pitchFamily="18" charset="0"/>
                          <a:ea typeface="Cambria Math" panose="02040503050406030204" pitchFamily="18" charset="0"/>
                        </a:rPr>
                        <m:t>2]</m:t>
                      </m:r>
                    </m:oMath>
                  </m:oMathPara>
                </a14:m>
                <a:endParaRPr lang="es-ES" sz="2200" dirty="0"/>
              </a:p>
            </p:txBody>
          </p:sp>
        </mc:Choice>
        <mc:Fallback xmlns="">
          <p:sp>
            <p:nvSpPr>
              <p:cNvPr id="12" name="Rectángulo 11">
                <a:extLst>
                  <a:ext uri="{FF2B5EF4-FFF2-40B4-BE49-F238E27FC236}">
                    <a16:creationId xmlns:a16="http://schemas.microsoft.com/office/drawing/2014/main" id="{7FEF5EC4-D6D9-45BC-92A5-66DEF64B71A4}"/>
                  </a:ext>
                </a:extLst>
              </p:cNvPr>
              <p:cNvSpPr>
                <a:spLocks noRot="1" noChangeAspect="1" noMove="1" noResize="1" noEditPoints="1" noAdjustHandles="1" noChangeArrowheads="1" noChangeShapeType="1" noTextEdit="1"/>
              </p:cNvSpPr>
              <p:nvPr/>
            </p:nvSpPr>
            <p:spPr>
              <a:xfrm>
                <a:off x="438305" y="4524980"/>
                <a:ext cx="2269917" cy="430887"/>
              </a:xfrm>
              <a:prstGeom prst="rect">
                <a:avLst/>
              </a:prstGeom>
              <a:blipFill>
                <a:blip r:embed="rId7"/>
                <a:stretch>
                  <a:fillRect b="-16901"/>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2" name="CuadroTexto 41">
                <a:extLst>
                  <a:ext uri="{FF2B5EF4-FFF2-40B4-BE49-F238E27FC236}">
                    <a16:creationId xmlns:a16="http://schemas.microsoft.com/office/drawing/2014/main" id="{77060AAA-7EDA-409F-BB7F-1CB2FCB398B1}"/>
                  </a:ext>
                </a:extLst>
              </p:cNvPr>
              <p:cNvSpPr txBox="1"/>
              <p:nvPr/>
            </p:nvSpPr>
            <p:spPr>
              <a:xfrm>
                <a:off x="3221561" y="4617313"/>
                <a:ext cx="3890412" cy="33855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s-ES" sz="2200" i="1" smtClean="0">
                              <a:solidFill>
                                <a:schemeClr val="tx1"/>
                              </a:solidFill>
                              <a:latin typeface="Cambria Math" panose="02040503050406030204" pitchFamily="18" charset="0"/>
                            </a:rPr>
                          </m:ctrlPr>
                        </m:sSupPr>
                        <m:e>
                          <m:r>
                            <a:rPr lang="es-CO" sz="2200" b="0" i="1" smtClean="0">
                              <a:solidFill>
                                <a:schemeClr val="tx1"/>
                              </a:solidFill>
                              <a:latin typeface="Cambria Math" panose="02040503050406030204" pitchFamily="18" charset="0"/>
                            </a:rPr>
                            <m:t>(0</m:t>
                          </m:r>
                          <m:r>
                            <a:rPr lang="es-CO" sz="2200" i="1">
                              <a:solidFill>
                                <a:schemeClr val="tx1"/>
                              </a:solidFill>
                              <a:latin typeface="Cambria Math" panose="02040503050406030204" pitchFamily="18" charset="0"/>
                            </a:rPr>
                            <m:t>)</m:t>
                          </m:r>
                        </m:e>
                        <m:sup>
                          <m:r>
                            <a:rPr lang="es-CO" sz="2200" b="0" i="1" smtClean="0">
                              <a:solidFill>
                                <a:schemeClr val="tx1"/>
                              </a:solidFill>
                              <a:latin typeface="Cambria Math" panose="02040503050406030204" pitchFamily="18" charset="0"/>
                            </a:rPr>
                            <m:t>2</m:t>
                          </m:r>
                        </m:sup>
                      </m:sSup>
                      <m:r>
                        <a:rPr lang="es-CO" sz="2200" b="0" i="1" smtClean="0">
                          <a:solidFill>
                            <a:schemeClr val="tx1"/>
                          </a:solidFill>
                          <a:latin typeface="Cambria Math" panose="02040503050406030204" pitchFamily="18" charset="0"/>
                        </a:rPr>
                        <m:t>−8</m:t>
                      </m:r>
                      <m:d>
                        <m:dPr>
                          <m:ctrlPr>
                            <a:rPr lang="es-CO" sz="2200" b="0" i="1" smtClean="0">
                              <a:solidFill>
                                <a:schemeClr val="tx1"/>
                              </a:solidFill>
                              <a:latin typeface="Cambria Math" panose="02040503050406030204" pitchFamily="18" charset="0"/>
                            </a:rPr>
                          </m:ctrlPr>
                        </m:dPr>
                        <m:e>
                          <m:r>
                            <a:rPr lang="es-CO" sz="2200" b="0" i="1" smtClean="0">
                              <a:solidFill>
                                <a:schemeClr val="tx1"/>
                              </a:solidFill>
                              <a:latin typeface="Cambria Math" panose="02040503050406030204" pitchFamily="18" charset="0"/>
                            </a:rPr>
                            <m:t>0</m:t>
                          </m:r>
                        </m:e>
                      </m:d>
                      <m:r>
                        <a:rPr lang="es-CO" sz="2200" b="0" i="1" smtClean="0">
                          <a:solidFill>
                            <a:schemeClr val="tx1"/>
                          </a:solidFill>
                          <a:latin typeface="Cambria Math" panose="02040503050406030204" pitchFamily="18" charset="0"/>
                        </a:rPr>
                        <m:t>+12=12&gt;0 </m:t>
                      </m:r>
                    </m:oMath>
                  </m:oMathPara>
                </a14:m>
                <a:endParaRPr lang="es-ES" sz="2200" dirty="0"/>
              </a:p>
            </p:txBody>
          </p:sp>
        </mc:Choice>
        <mc:Fallback xmlns="">
          <p:sp>
            <p:nvSpPr>
              <p:cNvPr id="42" name="CuadroTexto 41">
                <a:extLst>
                  <a:ext uri="{FF2B5EF4-FFF2-40B4-BE49-F238E27FC236}">
                    <a16:creationId xmlns:a16="http://schemas.microsoft.com/office/drawing/2014/main" id="{77060AAA-7EDA-409F-BB7F-1CB2FCB398B1}"/>
                  </a:ext>
                </a:extLst>
              </p:cNvPr>
              <p:cNvSpPr txBox="1">
                <a:spLocks noRot="1" noChangeAspect="1" noMove="1" noResize="1" noEditPoints="1" noAdjustHandles="1" noChangeArrowheads="1" noChangeShapeType="1" noTextEdit="1"/>
              </p:cNvSpPr>
              <p:nvPr/>
            </p:nvSpPr>
            <p:spPr>
              <a:xfrm>
                <a:off x="3221561" y="4617313"/>
                <a:ext cx="3890412" cy="338554"/>
              </a:xfrm>
              <a:prstGeom prst="rect">
                <a:avLst/>
              </a:prstGeom>
              <a:blipFill>
                <a:blip r:embed="rId8"/>
                <a:stretch>
                  <a:fillRect t="-3571" b="-33929"/>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3" name="Rectángulo 42">
                <a:extLst>
                  <a:ext uri="{FF2B5EF4-FFF2-40B4-BE49-F238E27FC236}">
                    <a16:creationId xmlns:a16="http://schemas.microsoft.com/office/drawing/2014/main" id="{C89AC343-E70E-4B54-9708-ADD5F0A8B3F1}"/>
                  </a:ext>
                </a:extLst>
              </p:cNvPr>
              <p:cNvSpPr/>
              <p:nvPr/>
            </p:nvSpPr>
            <p:spPr>
              <a:xfrm>
                <a:off x="438305" y="5061804"/>
                <a:ext cx="2082365" cy="430887"/>
              </a:xfrm>
              <a:prstGeom prst="rect">
                <a:avLst/>
              </a:prstGeom>
            </p:spPr>
            <p:txBody>
              <a:bodyPr wrap="none">
                <a:spAutoFit/>
              </a:bodyPr>
              <a:lstStyle/>
              <a:p>
                <a:pPr lvl="0">
                  <a:defRPr/>
                </a:pPr>
                <a14:m>
                  <m:oMathPara xmlns:m="http://schemas.openxmlformats.org/officeDocument/2006/math">
                    <m:oMathParaPr>
                      <m:jc m:val="centerGroup"/>
                    </m:oMathParaPr>
                    <m:oMath xmlns:m="http://schemas.openxmlformats.org/officeDocument/2006/math">
                      <m:sSub>
                        <m:sSubPr>
                          <m:ctrlPr>
                            <a:rPr lang="es-CO" sz="2200" i="1" smtClean="0">
                              <a:latin typeface="Cambria Math" panose="02040503050406030204" pitchFamily="18" charset="0"/>
                            </a:rPr>
                          </m:ctrlPr>
                        </m:sSubPr>
                        <m:e>
                          <m:r>
                            <a:rPr lang="es-CO" sz="2200" b="0" i="1">
                              <a:latin typeface="Cambria Math" panose="02040503050406030204" pitchFamily="18" charset="0"/>
                            </a:rPr>
                            <m:t>𝑥</m:t>
                          </m:r>
                        </m:e>
                        <m:sub>
                          <m:r>
                            <a:rPr lang="es-CO" sz="2200" b="0" i="1">
                              <a:latin typeface="Cambria Math" panose="02040503050406030204" pitchFamily="18" charset="0"/>
                            </a:rPr>
                            <m:t>𝑖</m:t>
                          </m:r>
                        </m:sub>
                      </m:sSub>
                      <m:r>
                        <a:rPr lang="es-CO" sz="2200" b="0" i="1" smtClean="0">
                          <a:latin typeface="Cambria Math" panose="02040503050406030204" pitchFamily="18" charset="0"/>
                        </a:rPr>
                        <m:t>=3</m:t>
                      </m:r>
                      <m:r>
                        <a:rPr lang="es-CO" sz="2200" b="0" i="1" dirty="0">
                          <a:latin typeface="Cambria Math" panose="02040503050406030204" pitchFamily="18" charset="0"/>
                          <a:ea typeface="Cambria Math" panose="02040503050406030204" pitchFamily="18" charset="0"/>
                        </a:rPr>
                        <m:t>∈</m:t>
                      </m:r>
                      <m:r>
                        <a:rPr lang="es-CO" sz="2200" b="0" i="1" dirty="0" smtClean="0">
                          <a:latin typeface="Cambria Math" panose="02040503050406030204" pitchFamily="18" charset="0"/>
                          <a:ea typeface="Cambria Math" panose="02040503050406030204" pitchFamily="18" charset="0"/>
                        </a:rPr>
                        <m:t>[ 2, 6 ]</m:t>
                      </m:r>
                    </m:oMath>
                  </m:oMathPara>
                </a14:m>
                <a:endParaRPr lang="es-ES" sz="2200" i="1" dirty="0"/>
              </a:p>
            </p:txBody>
          </p:sp>
        </mc:Choice>
        <mc:Fallback xmlns="">
          <p:sp>
            <p:nvSpPr>
              <p:cNvPr id="43" name="Rectángulo 42">
                <a:extLst>
                  <a:ext uri="{FF2B5EF4-FFF2-40B4-BE49-F238E27FC236}">
                    <a16:creationId xmlns:a16="http://schemas.microsoft.com/office/drawing/2014/main" id="{C89AC343-E70E-4B54-9708-ADD5F0A8B3F1}"/>
                  </a:ext>
                </a:extLst>
              </p:cNvPr>
              <p:cNvSpPr>
                <a:spLocks noRot="1" noChangeAspect="1" noMove="1" noResize="1" noEditPoints="1" noAdjustHandles="1" noChangeArrowheads="1" noChangeShapeType="1" noTextEdit="1"/>
              </p:cNvSpPr>
              <p:nvPr/>
            </p:nvSpPr>
            <p:spPr>
              <a:xfrm>
                <a:off x="438305" y="5061804"/>
                <a:ext cx="2082365" cy="430887"/>
              </a:xfrm>
              <a:prstGeom prst="rect">
                <a:avLst/>
              </a:prstGeom>
              <a:blipFill>
                <a:blip r:embed="rId9"/>
                <a:stretch>
                  <a:fillRect r="-293" b="-16901"/>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5" name="Rectángulo 44">
                <a:extLst>
                  <a:ext uri="{FF2B5EF4-FFF2-40B4-BE49-F238E27FC236}">
                    <a16:creationId xmlns:a16="http://schemas.microsoft.com/office/drawing/2014/main" id="{73DB18AA-95E7-4FDD-A9F7-00D63978C162}"/>
                  </a:ext>
                </a:extLst>
              </p:cNvPr>
              <p:cNvSpPr/>
              <p:nvPr/>
            </p:nvSpPr>
            <p:spPr>
              <a:xfrm>
                <a:off x="461605" y="5614449"/>
                <a:ext cx="2443041" cy="430887"/>
              </a:xfrm>
              <a:prstGeom prst="rect">
                <a:avLst/>
              </a:prstGeom>
            </p:spPr>
            <p:txBody>
              <a:bodyPr wrap="none">
                <a:spAutoFit/>
              </a:bodyPr>
              <a:lstStyle/>
              <a:p>
                <a:pPr lvl="0">
                  <a:defRPr/>
                </a:pPr>
                <a14:m>
                  <m:oMathPara xmlns:m="http://schemas.openxmlformats.org/officeDocument/2006/math">
                    <m:oMathParaPr>
                      <m:jc m:val="centerGroup"/>
                    </m:oMathParaPr>
                    <m:oMath xmlns:m="http://schemas.openxmlformats.org/officeDocument/2006/math">
                      <m:sSub>
                        <m:sSubPr>
                          <m:ctrlPr>
                            <a:rPr lang="es-CO" sz="2200" i="1" smtClean="0">
                              <a:latin typeface="Cambria Math" panose="02040503050406030204" pitchFamily="18" charset="0"/>
                            </a:rPr>
                          </m:ctrlPr>
                        </m:sSubPr>
                        <m:e>
                          <m:r>
                            <a:rPr lang="es-CO" sz="2200" b="0" i="1">
                              <a:latin typeface="Cambria Math" panose="02040503050406030204" pitchFamily="18" charset="0"/>
                            </a:rPr>
                            <m:t>𝑥</m:t>
                          </m:r>
                        </m:e>
                        <m:sub>
                          <m:r>
                            <a:rPr lang="es-CO" sz="2200" b="0" i="1">
                              <a:latin typeface="Cambria Math" panose="02040503050406030204" pitchFamily="18" charset="0"/>
                            </a:rPr>
                            <m:t>𝑖</m:t>
                          </m:r>
                        </m:sub>
                      </m:sSub>
                      <m:r>
                        <a:rPr lang="es-CO" sz="2200" b="0" i="1" smtClean="0">
                          <a:latin typeface="Cambria Math" panose="02040503050406030204" pitchFamily="18" charset="0"/>
                        </a:rPr>
                        <m:t>=10</m:t>
                      </m:r>
                      <m:r>
                        <a:rPr lang="es-CO" sz="2200" b="0" i="1" dirty="0">
                          <a:latin typeface="Cambria Math" panose="02040503050406030204" pitchFamily="18" charset="0"/>
                          <a:ea typeface="Cambria Math" panose="02040503050406030204" pitchFamily="18" charset="0"/>
                        </a:rPr>
                        <m:t>∈</m:t>
                      </m:r>
                      <m:r>
                        <a:rPr lang="es-CO" sz="2200" b="0" i="1" dirty="0" smtClean="0">
                          <a:latin typeface="Cambria Math" panose="02040503050406030204" pitchFamily="18" charset="0"/>
                        </a:rPr>
                        <m:t>(6</m:t>
                      </m:r>
                      <m:r>
                        <a:rPr lang="es-CO" altLang="es-ES" sz="2200" b="0" i="1">
                          <a:latin typeface="Cambria Math" panose="02040503050406030204" pitchFamily="18" charset="0"/>
                          <a:ea typeface="Cambria Math" panose="02040503050406030204" pitchFamily="18" charset="0"/>
                        </a:rPr>
                        <m:t>,</m:t>
                      </m:r>
                      <m:r>
                        <a:rPr lang="es-CO" altLang="es-ES" sz="2200" b="0" i="1" smtClean="0">
                          <a:latin typeface="Cambria Math" panose="02040503050406030204" pitchFamily="18" charset="0"/>
                          <a:ea typeface="Cambria Math" panose="02040503050406030204" pitchFamily="18" charset="0"/>
                        </a:rPr>
                        <m:t>+</m:t>
                      </m:r>
                      <m:r>
                        <a:rPr lang="es-CO" altLang="es-ES" sz="2200" i="1">
                          <a:latin typeface="Cambria Math" panose="02040503050406030204" pitchFamily="18" charset="0"/>
                          <a:ea typeface="Cambria Math" panose="02040503050406030204" pitchFamily="18" charset="0"/>
                        </a:rPr>
                        <m:t>∞</m:t>
                      </m:r>
                      <m:r>
                        <a:rPr lang="es-CO" altLang="es-ES" sz="2200" b="0" i="1">
                          <a:latin typeface="Cambria Math" panose="02040503050406030204" pitchFamily="18" charset="0"/>
                          <a:ea typeface="Cambria Math" panose="02040503050406030204" pitchFamily="18" charset="0"/>
                        </a:rPr>
                        <m:t>)</m:t>
                      </m:r>
                    </m:oMath>
                  </m:oMathPara>
                </a14:m>
                <a:endParaRPr lang="es-ES" sz="2200" i="1" dirty="0"/>
              </a:p>
            </p:txBody>
          </p:sp>
        </mc:Choice>
        <mc:Fallback xmlns="">
          <p:sp>
            <p:nvSpPr>
              <p:cNvPr id="45" name="Rectángulo 44">
                <a:extLst>
                  <a:ext uri="{FF2B5EF4-FFF2-40B4-BE49-F238E27FC236}">
                    <a16:creationId xmlns:a16="http://schemas.microsoft.com/office/drawing/2014/main" id="{73DB18AA-95E7-4FDD-A9F7-00D63978C162}"/>
                  </a:ext>
                </a:extLst>
              </p:cNvPr>
              <p:cNvSpPr>
                <a:spLocks noRot="1" noChangeAspect="1" noMove="1" noResize="1" noEditPoints="1" noAdjustHandles="1" noChangeArrowheads="1" noChangeShapeType="1" noTextEdit="1"/>
              </p:cNvSpPr>
              <p:nvPr/>
            </p:nvSpPr>
            <p:spPr>
              <a:xfrm>
                <a:off x="461605" y="5614449"/>
                <a:ext cx="2443041" cy="430887"/>
              </a:xfrm>
              <a:prstGeom prst="rect">
                <a:avLst/>
              </a:prstGeom>
              <a:blipFill>
                <a:blip r:embed="rId10"/>
                <a:stretch>
                  <a:fillRect b="-15493"/>
                </a:stretch>
              </a:blipFill>
            </p:spPr>
            <p:txBody>
              <a:bodyPr/>
              <a:lstStyle/>
              <a:p>
                <a:r>
                  <a:rPr lang="es-ES">
                    <a:noFill/>
                  </a:rPr>
                  <a:t> </a:t>
                </a:r>
              </a:p>
            </p:txBody>
          </p:sp>
        </mc:Fallback>
      </mc:AlternateContent>
      <p:grpSp>
        <p:nvGrpSpPr>
          <p:cNvPr id="50" name="Grupo 49">
            <a:extLst>
              <a:ext uri="{FF2B5EF4-FFF2-40B4-BE49-F238E27FC236}">
                <a16:creationId xmlns:a16="http://schemas.microsoft.com/office/drawing/2014/main" id="{55A802F7-7587-4AD2-88B8-692B71A35088}"/>
              </a:ext>
            </a:extLst>
          </p:cNvPr>
          <p:cNvGrpSpPr/>
          <p:nvPr/>
        </p:nvGrpSpPr>
        <p:grpSpPr>
          <a:xfrm>
            <a:off x="7356897" y="4853303"/>
            <a:ext cx="4634884" cy="835779"/>
            <a:chOff x="7308737" y="5605216"/>
            <a:chExt cx="4634884" cy="835779"/>
          </a:xfrm>
        </p:grpSpPr>
        <p:grpSp>
          <p:nvGrpSpPr>
            <p:cNvPr id="31" name="Grupo 30">
              <a:extLst>
                <a:ext uri="{FF2B5EF4-FFF2-40B4-BE49-F238E27FC236}">
                  <a16:creationId xmlns:a16="http://schemas.microsoft.com/office/drawing/2014/main" id="{12424A62-C65C-4674-9DBE-17DB7D3018A2}"/>
                </a:ext>
              </a:extLst>
            </p:cNvPr>
            <p:cNvGrpSpPr/>
            <p:nvPr/>
          </p:nvGrpSpPr>
          <p:grpSpPr>
            <a:xfrm>
              <a:off x="7308737" y="5732145"/>
              <a:ext cx="4634884" cy="708850"/>
              <a:chOff x="2613126" y="5550079"/>
              <a:chExt cx="5905230" cy="708850"/>
            </a:xfrm>
          </p:grpSpPr>
          <p:grpSp>
            <p:nvGrpSpPr>
              <p:cNvPr id="32" name="Grupo 31">
                <a:extLst>
                  <a:ext uri="{FF2B5EF4-FFF2-40B4-BE49-F238E27FC236}">
                    <a16:creationId xmlns:a16="http://schemas.microsoft.com/office/drawing/2014/main" id="{4AD36685-004D-48F8-AA97-97A6B6A50D8A}"/>
                  </a:ext>
                </a:extLst>
              </p:cNvPr>
              <p:cNvGrpSpPr/>
              <p:nvPr/>
            </p:nvGrpSpPr>
            <p:grpSpPr>
              <a:xfrm>
                <a:off x="3253817" y="5550079"/>
                <a:ext cx="5264539" cy="695658"/>
                <a:chOff x="3392557" y="2494303"/>
                <a:chExt cx="5264539" cy="695658"/>
              </a:xfrm>
            </p:grpSpPr>
            <p:cxnSp>
              <p:nvCxnSpPr>
                <p:cNvPr id="36" name="Conector recto de flecha 35">
                  <a:extLst>
                    <a:ext uri="{FF2B5EF4-FFF2-40B4-BE49-F238E27FC236}">
                      <a16:creationId xmlns:a16="http://schemas.microsoft.com/office/drawing/2014/main" id="{BD1E2345-1014-4FFC-A475-7ABDE7A1B70D}"/>
                    </a:ext>
                  </a:extLst>
                </p:cNvPr>
                <p:cNvCxnSpPr/>
                <p:nvPr/>
              </p:nvCxnSpPr>
              <p:spPr>
                <a:xfrm>
                  <a:off x="3392557" y="2637183"/>
                  <a:ext cx="4784034" cy="0"/>
                </a:xfrm>
                <a:prstGeom prst="straightConnector1">
                  <a:avLst/>
                </a:prstGeom>
                <a:ln w="22225">
                  <a:headEnd type="triangle"/>
                  <a:tailEnd type="stealth"/>
                </a:ln>
              </p:spPr>
              <p:style>
                <a:lnRef idx="1">
                  <a:schemeClr val="accent1"/>
                </a:lnRef>
                <a:fillRef idx="0">
                  <a:schemeClr val="accent1"/>
                </a:fillRef>
                <a:effectRef idx="0">
                  <a:schemeClr val="accent1"/>
                </a:effectRef>
                <a:fontRef idx="minor">
                  <a:schemeClr val="tx1"/>
                </a:fontRef>
              </p:style>
            </p:cxnSp>
            <p:cxnSp>
              <p:nvCxnSpPr>
                <p:cNvPr id="37" name="Conector recto 36">
                  <a:extLst>
                    <a:ext uri="{FF2B5EF4-FFF2-40B4-BE49-F238E27FC236}">
                      <a16:creationId xmlns:a16="http://schemas.microsoft.com/office/drawing/2014/main" id="{9447C39B-CF92-4F6C-9990-1ABD4F7CEF15}"/>
                    </a:ext>
                  </a:extLst>
                </p:cNvPr>
                <p:cNvCxnSpPr>
                  <a:cxnSpLocks/>
                </p:cNvCxnSpPr>
                <p:nvPr/>
              </p:nvCxnSpPr>
              <p:spPr>
                <a:xfrm>
                  <a:off x="4643438" y="2494303"/>
                  <a:ext cx="0" cy="263180"/>
                </a:xfrm>
                <a:prstGeom prst="line">
                  <a:avLst/>
                </a:prstGeom>
              </p:spPr>
              <p:style>
                <a:lnRef idx="1">
                  <a:schemeClr val="accent1"/>
                </a:lnRef>
                <a:fillRef idx="0">
                  <a:schemeClr val="accent1"/>
                </a:fillRef>
                <a:effectRef idx="0">
                  <a:schemeClr val="accent1"/>
                </a:effectRef>
                <a:fontRef idx="minor">
                  <a:schemeClr val="tx1"/>
                </a:fontRef>
              </p:style>
            </p:cxnSp>
            <p:sp>
              <p:nvSpPr>
                <p:cNvPr id="38" name="CuadroTexto 37">
                  <a:extLst>
                    <a:ext uri="{FF2B5EF4-FFF2-40B4-BE49-F238E27FC236}">
                      <a16:creationId xmlns:a16="http://schemas.microsoft.com/office/drawing/2014/main" id="{186251DC-1C10-4666-B7CF-558DC4E85A9D}"/>
                    </a:ext>
                  </a:extLst>
                </p:cNvPr>
                <p:cNvSpPr txBox="1"/>
                <p:nvPr/>
              </p:nvSpPr>
              <p:spPr>
                <a:xfrm>
                  <a:off x="4446910" y="2789851"/>
                  <a:ext cx="400712" cy="400110"/>
                </a:xfrm>
                <a:prstGeom prst="rect">
                  <a:avLst/>
                </a:prstGeom>
                <a:noFill/>
              </p:spPr>
              <p:txBody>
                <a:bodyPr wrap="none" rtlCol="0">
                  <a:spAutoFit/>
                </a:bodyPr>
                <a:lstStyle/>
                <a:p>
                  <a:r>
                    <a:rPr lang="es-CO" sz="2000" dirty="0">
                      <a:solidFill>
                        <a:srgbClr val="00B050"/>
                      </a:solidFill>
                    </a:rPr>
                    <a:t>2</a:t>
                  </a:r>
                  <a:endParaRPr lang="es-ES" sz="2000" dirty="0">
                    <a:solidFill>
                      <a:srgbClr val="00B050"/>
                    </a:solidFill>
                  </a:endParaRPr>
                </a:p>
              </p:txBody>
            </p:sp>
            <mc:AlternateContent xmlns:mc="http://schemas.openxmlformats.org/markup-compatibility/2006" xmlns:a14="http://schemas.microsoft.com/office/drawing/2010/main">
              <mc:Choice Requires="a14">
                <p:sp>
                  <p:nvSpPr>
                    <p:cNvPr id="39" name="CuadroTexto 38">
                      <a:extLst>
                        <a:ext uri="{FF2B5EF4-FFF2-40B4-BE49-F238E27FC236}">
                          <a16:creationId xmlns:a16="http://schemas.microsoft.com/office/drawing/2014/main" id="{36249F25-174C-498A-9813-7E4E1D2E3727}"/>
                        </a:ext>
                      </a:extLst>
                    </p:cNvPr>
                    <p:cNvSpPr txBox="1"/>
                    <p:nvPr/>
                  </p:nvSpPr>
                  <p:spPr>
                    <a:xfrm>
                      <a:off x="8004354" y="2563637"/>
                      <a:ext cx="652742"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CO" altLang="es-ES" sz="2000" b="0" i="1" smtClean="0">
                                <a:latin typeface="Cambria Math" panose="02040503050406030204" pitchFamily="18" charset="0"/>
                                <a:ea typeface="Cambria Math" panose="02040503050406030204" pitchFamily="18" charset="0"/>
                              </a:rPr>
                              <m:t>+</m:t>
                            </m:r>
                            <m:r>
                              <a:rPr lang="es-CO" altLang="es-ES" sz="2000" i="1">
                                <a:latin typeface="Cambria Math" panose="02040503050406030204" pitchFamily="18" charset="0"/>
                                <a:ea typeface="Cambria Math" panose="02040503050406030204" pitchFamily="18" charset="0"/>
                              </a:rPr>
                              <m:t>∞</m:t>
                            </m:r>
                          </m:oMath>
                        </m:oMathPara>
                      </a14:m>
                      <a:endParaRPr lang="es-ES" sz="2000" dirty="0">
                        <a:solidFill>
                          <a:srgbClr val="00B050"/>
                        </a:solidFill>
                      </a:endParaRPr>
                    </a:p>
                  </p:txBody>
                </p:sp>
              </mc:Choice>
              <mc:Fallback xmlns="">
                <p:sp>
                  <p:nvSpPr>
                    <p:cNvPr id="39" name="CuadroTexto 38">
                      <a:extLst>
                        <a:ext uri="{FF2B5EF4-FFF2-40B4-BE49-F238E27FC236}">
                          <a16:creationId xmlns:a16="http://schemas.microsoft.com/office/drawing/2014/main" id="{36249F25-174C-498A-9813-7E4E1D2E3727}"/>
                        </a:ext>
                      </a:extLst>
                    </p:cNvPr>
                    <p:cNvSpPr txBox="1">
                      <a:spLocks noRot="1" noChangeAspect="1" noMove="1" noResize="1" noEditPoints="1" noAdjustHandles="1" noChangeArrowheads="1" noChangeShapeType="1" noTextEdit="1"/>
                    </p:cNvSpPr>
                    <p:nvPr/>
                  </p:nvSpPr>
                  <p:spPr>
                    <a:xfrm>
                      <a:off x="8004354" y="2563637"/>
                      <a:ext cx="652742" cy="400110"/>
                    </a:xfrm>
                    <a:prstGeom prst="rect">
                      <a:avLst/>
                    </a:prstGeom>
                    <a:blipFill>
                      <a:blip r:embed="rId11"/>
                      <a:stretch>
                        <a:fillRect r="-10714"/>
                      </a:stretch>
                    </a:blipFill>
                  </p:spPr>
                  <p:txBody>
                    <a:bodyPr/>
                    <a:lstStyle/>
                    <a:p>
                      <a:r>
                        <a:rPr lang="es-ES">
                          <a:noFill/>
                        </a:rPr>
                        <a:t> </a:t>
                      </a:r>
                    </a:p>
                  </p:txBody>
                </p:sp>
              </mc:Fallback>
            </mc:AlternateContent>
          </p:grpSp>
          <p:cxnSp>
            <p:nvCxnSpPr>
              <p:cNvPr id="33" name="Conector recto 32">
                <a:extLst>
                  <a:ext uri="{FF2B5EF4-FFF2-40B4-BE49-F238E27FC236}">
                    <a16:creationId xmlns:a16="http://schemas.microsoft.com/office/drawing/2014/main" id="{6AF476F1-2A70-4E51-8A2C-AE059F15207F}"/>
                  </a:ext>
                </a:extLst>
              </p:cNvPr>
              <p:cNvCxnSpPr>
                <a:cxnSpLocks/>
              </p:cNvCxnSpPr>
              <p:nvPr/>
            </p:nvCxnSpPr>
            <p:spPr>
              <a:xfrm>
                <a:off x="6359289" y="5550079"/>
                <a:ext cx="0" cy="263180"/>
              </a:xfrm>
              <a:prstGeom prst="line">
                <a:avLst/>
              </a:prstGeom>
            </p:spPr>
            <p:style>
              <a:lnRef idx="1">
                <a:schemeClr val="accent1"/>
              </a:lnRef>
              <a:fillRef idx="0">
                <a:schemeClr val="accent1"/>
              </a:fillRef>
              <a:effectRef idx="0">
                <a:schemeClr val="accent1"/>
              </a:effectRef>
              <a:fontRef idx="minor">
                <a:schemeClr val="tx1"/>
              </a:fontRef>
            </p:style>
          </p:cxnSp>
          <p:sp>
            <p:nvSpPr>
              <p:cNvPr id="34" name="CuadroTexto 33">
                <a:extLst>
                  <a:ext uri="{FF2B5EF4-FFF2-40B4-BE49-F238E27FC236}">
                    <a16:creationId xmlns:a16="http://schemas.microsoft.com/office/drawing/2014/main" id="{24475A86-3DCD-4530-9DC4-9B0CC0AB40A6}"/>
                  </a:ext>
                </a:extLst>
              </p:cNvPr>
              <p:cNvSpPr txBox="1"/>
              <p:nvPr/>
            </p:nvSpPr>
            <p:spPr>
              <a:xfrm>
                <a:off x="6148298" y="5858819"/>
                <a:ext cx="400712" cy="400110"/>
              </a:xfrm>
              <a:prstGeom prst="rect">
                <a:avLst/>
              </a:prstGeom>
              <a:noFill/>
            </p:spPr>
            <p:txBody>
              <a:bodyPr wrap="none" rtlCol="0">
                <a:spAutoFit/>
              </a:bodyPr>
              <a:lstStyle/>
              <a:p>
                <a:r>
                  <a:rPr lang="es-CO" sz="2000" dirty="0">
                    <a:solidFill>
                      <a:srgbClr val="00B050"/>
                    </a:solidFill>
                  </a:rPr>
                  <a:t>6</a:t>
                </a:r>
                <a:endParaRPr lang="es-ES" sz="2000" dirty="0">
                  <a:solidFill>
                    <a:srgbClr val="00B050"/>
                  </a:solidFill>
                </a:endParaRPr>
              </a:p>
            </p:txBody>
          </p:sp>
          <mc:AlternateContent xmlns:mc="http://schemas.openxmlformats.org/markup-compatibility/2006" xmlns:a14="http://schemas.microsoft.com/office/drawing/2010/main">
            <mc:Choice Requires="a14">
              <p:sp>
                <p:nvSpPr>
                  <p:cNvPr id="35" name="CuadroTexto 34">
                    <a:extLst>
                      <a:ext uri="{FF2B5EF4-FFF2-40B4-BE49-F238E27FC236}">
                        <a16:creationId xmlns:a16="http://schemas.microsoft.com/office/drawing/2014/main" id="{37E2A98B-989A-4F88-ACE2-85F0295E73B5}"/>
                      </a:ext>
                    </a:extLst>
                  </p:cNvPr>
                  <p:cNvSpPr txBox="1"/>
                  <p:nvPr/>
                </p:nvSpPr>
                <p:spPr>
                  <a:xfrm>
                    <a:off x="2613126" y="5619413"/>
                    <a:ext cx="652742"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CO" altLang="es-ES" sz="2000" b="0" i="1" smtClean="0">
                              <a:latin typeface="Cambria Math" panose="02040503050406030204" pitchFamily="18" charset="0"/>
                              <a:ea typeface="Cambria Math" panose="02040503050406030204" pitchFamily="18" charset="0"/>
                            </a:rPr>
                            <m:t>−</m:t>
                          </m:r>
                          <m:r>
                            <a:rPr lang="es-CO" altLang="es-ES" sz="2000" i="1">
                              <a:latin typeface="Cambria Math" panose="02040503050406030204" pitchFamily="18" charset="0"/>
                              <a:ea typeface="Cambria Math" panose="02040503050406030204" pitchFamily="18" charset="0"/>
                            </a:rPr>
                            <m:t>∞</m:t>
                          </m:r>
                        </m:oMath>
                      </m:oMathPara>
                    </a14:m>
                    <a:endParaRPr lang="es-ES" sz="2000" dirty="0">
                      <a:solidFill>
                        <a:srgbClr val="00B050"/>
                      </a:solidFill>
                    </a:endParaRPr>
                  </a:p>
                </p:txBody>
              </p:sp>
            </mc:Choice>
            <mc:Fallback xmlns="">
              <p:sp>
                <p:nvSpPr>
                  <p:cNvPr id="35" name="CuadroTexto 34">
                    <a:extLst>
                      <a:ext uri="{FF2B5EF4-FFF2-40B4-BE49-F238E27FC236}">
                        <a16:creationId xmlns:a16="http://schemas.microsoft.com/office/drawing/2014/main" id="{37E2A98B-989A-4F88-ACE2-85F0295E73B5}"/>
                      </a:ext>
                    </a:extLst>
                  </p:cNvPr>
                  <p:cNvSpPr txBox="1">
                    <a:spLocks noRot="1" noChangeAspect="1" noMove="1" noResize="1" noEditPoints="1" noAdjustHandles="1" noChangeArrowheads="1" noChangeShapeType="1" noTextEdit="1"/>
                  </p:cNvSpPr>
                  <p:nvPr/>
                </p:nvSpPr>
                <p:spPr>
                  <a:xfrm>
                    <a:off x="2613126" y="5619413"/>
                    <a:ext cx="652742" cy="400110"/>
                  </a:xfrm>
                  <a:prstGeom prst="rect">
                    <a:avLst/>
                  </a:prstGeom>
                  <a:blipFill>
                    <a:blip r:embed="rId12"/>
                    <a:stretch>
                      <a:fillRect r="-10714"/>
                    </a:stretch>
                  </a:blipFill>
                </p:spPr>
                <p:txBody>
                  <a:bodyPr/>
                  <a:lstStyle/>
                  <a:p>
                    <a:r>
                      <a:rPr lang="es-ES">
                        <a:noFill/>
                      </a:rPr>
                      <a:t> </a:t>
                    </a:r>
                  </a:p>
                </p:txBody>
              </p:sp>
            </mc:Fallback>
          </mc:AlternateContent>
        </p:grpSp>
        <p:cxnSp>
          <p:nvCxnSpPr>
            <p:cNvPr id="47" name="Conector recto de flecha 46">
              <a:extLst>
                <a:ext uri="{FF2B5EF4-FFF2-40B4-BE49-F238E27FC236}">
                  <a16:creationId xmlns:a16="http://schemas.microsoft.com/office/drawing/2014/main" id="{286D13D8-31DF-4F42-B9AD-B1BCB69217CB}"/>
                </a:ext>
              </a:extLst>
            </p:cNvPr>
            <p:cNvCxnSpPr>
              <a:cxnSpLocks/>
              <a:endCxn id="49" idx="2"/>
            </p:cNvCxnSpPr>
            <p:nvPr/>
          </p:nvCxnSpPr>
          <p:spPr>
            <a:xfrm flipV="1">
              <a:off x="8822308" y="5709366"/>
              <a:ext cx="1328818" cy="17616"/>
            </a:xfrm>
            <a:prstGeom prst="straightConnector1">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48" name="Elipse 47">
              <a:extLst>
                <a:ext uri="{FF2B5EF4-FFF2-40B4-BE49-F238E27FC236}">
                  <a16:creationId xmlns:a16="http://schemas.microsoft.com/office/drawing/2014/main" id="{CE9250A0-C0A2-4A84-A80A-55BDFD839FD9}"/>
                </a:ext>
              </a:extLst>
            </p:cNvPr>
            <p:cNvSpPr/>
            <p:nvPr/>
          </p:nvSpPr>
          <p:spPr>
            <a:xfrm>
              <a:off x="8699565" y="5627994"/>
              <a:ext cx="179952" cy="208299"/>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9" name="Elipse 48">
              <a:extLst>
                <a:ext uri="{FF2B5EF4-FFF2-40B4-BE49-F238E27FC236}">
                  <a16:creationId xmlns:a16="http://schemas.microsoft.com/office/drawing/2014/main" id="{E6BFB92D-1E04-4270-9254-8C30F5A99283}"/>
                </a:ext>
              </a:extLst>
            </p:cNvPr>
            <p:cNvSpPr/>
            <p:nvPr/>
          </p:nvSpPr>
          <p:spPr>
            <a:xfrm>
              <a:off x="10151126" y="5605216"/>
              <a:ext cx="179952" cy="208299"/>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mc:AlternateContent xmlns:mc="http://schemas.openxmlformats.org/markup-compatibility/2006" xmlns:a14="http://schemas.microsoft.com/office/drawing/2010/main">
        <mc:Choice Requires="a14">
          <p:sp>
            <p:nvSpPr>
              <p:cNvPr id="51" name="CuadroTexto 50">
                <a:extLst>
                  <a:ext uri="{FF2B5EF4-FFF2-40B4-BE49-F238E27FC236}">
                    <a16:creationId xmlns:a16="http://schemas.microsoft.com/office/drawing/2014/main" id="{2CDC5B56-87FE-453A-9F56-F7EC8C49E6C5}"/>
                  </a:ext>
                </a:extLst>
              </p:cNvPr>
              <p:cNvSpPr txBox="1"/>
              <p:nvPr/>
            </p:nvSpPr>
            <p:spPr>
              <a:xfrm>
                <a:off x="8175789" y="4350964"/>
                <a:ext cx="434734"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CO" altLang="es-ES" sz="2000" b="0" i="1" smtClean="0">
                          <a:solidFill>
                            <a:schemeClr val="tx1"/>
                          </a:solidFill>
                          <a:latin typeface="Cambria Math" panose="02040503050406030204" pitchFamily="18" charset="0"/>
                          <a:ea typeface="Cambria Math" panose="02040503050406030204" pitchFamily="18" charset="0"/>
                        </a:rPr>
                        <m:t>+</m:t>
                      </m:r>
                    </m:oMath>
                  </m:oMathPara>
                </a14:m>
                <a:endParaRPr lang="es-ES" sz="2000" dirty="0">
                  <a:solidFill>
                    <a:schemeClr val="tx1"/>
                  </a:solidFill>
                </a:endParaRPr>
              </a:p>
            </p:txBody>
          </p:sp>
        </mc:Choice>
        <mc:Fallback xmlns="">
          <p:sp>
            <p:nvSpPr>
              <p:cNvPr id="51" name="CuadroTexto 50">
                <a:extLst>
                  <a:ext uri="{FF2B5EF4-FFF2-40B4-BE49-F238E27FC236}">
                    <a16:creationId xmlns:a16="http://schemas.microsoft.com/office/drawing/2014/main" id="{2CDC5B56-87FE-453A-9F56-F7EC8C49E6C5}"/>
                  </a:ext>
                </a:extLst>
              </p:cNvPr>
              <p:cNvSpPr txBox="1">
                <a:spLocks noRot="1" noChangeAspect="1" noMove="1" noResize="1" noEditPoints="1" noAdjustHandles="1" noChangeArrowheads="1" noChangeShapeType="1" noTextEdit="1"/>
              </p:cNvSpPr>
              <p:nvPr/>
            </p:nvSpPr>
            <p:spPr>
              <a:xfrm>
                <a:off x="8175789" y="4350964"/>
                <a:ext cx="434734" cy="400110"/>
              </a:xfrm>
              <a:prstGeom prst="rect">
                <a:avLst/>
              </a:prstGeom>
              <a:blipFill>
                <a:blip r:embed="rId13"/>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2" name="CuadroTexto 51">
                <a:extLst>
                  <a:ext uri="{FF2B5EF4-FFF2-40B4-BE49-F238E27FC236}">
                    <a16:creationId xmlns:a16="http://schemas.microsoft.com/office/drawing/2014/main" id="{FB1D2A99-7FBC-4094-B825-80A783539E66}"/>
                  </a:ext>
                </a:extLst>
              </p:cNvPr>
              <p:cNvSpPr txBox="1"/>
              <p:nvPr/>
            </p:nvSpPr>
            <p:spPr>
              <a:xfrm>
                <a:off x="10733389" y="4370773"/>
                <a:ext cx="434734"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CO" altLang="es-ES" sz="2000" b="0" i="1" smtClean="0">
                          <a:solidFill>
                            <a:schemeClr val="tx1"/>
                          </a:solidFill>
                          <a:latin typeface="Cambria Math" panose="02040503050406030204" pitchFamily="18" charset="0"/>
                          <a:ea typeface="Cambria Math" panose="02040503050406030204" pitchFamily="18" charset="0"/>
                        </a:rPr>
                        <m:t>+</m:t>
                      </m:r>
                    </m:oMath>
                  </m:oMathPara>
                </a14:m>
                <a:endParaRPr lang="es-ES" sz="2000" dirty="0">
                  <a:solidFill>
                    <a:schemeClr val="tx1"/>
                  </a:solidFill>
                </a:endParaRPr>
              </a:p>
            </p:txBody>
          </p:sp>
        </mc:Choice>
        <mc:Fallback xmlns="">
          <p:sp>
            <p:nvSpPr>
              <p:cNvPr id="52" name="CuadroTexto 51">
                <a:extLst>
                  <a:ext uri="{FF2B5EF4-FFF2-40B4-BE49-F238E27FC236}">
                    <a16:creationId xmlns:a16="http://schemas.microsoft.com/office/drawing/2014/main" id="{FB1D2A99-7FBC-4094-B825-80A783539E66}"/>
                  </a:ext>
                </a:extLst>
              </p:cNvPr>
              <p:cNvSpPr txBox="1">
                <a:spLocks noRot="1" noChangeAspect="1" noMove="1" noResize="1" noEditPoints="1" noAdjustHandles="1" noChangeArrowheads="1" noChangeShapeType="1" noTextEdit="1"/>
              </p:cNvSpPr>
              <p:nvPr/>
            </p:nvSpPr>
            <p:spPr>
              <a:xfrm>
                <a:off x="10733389" y="4370773"/>
                <a:ext cx="434734" cy="400110"/>
              </a:xfrm>
              <a:prstGeom prst="rect">
                <a:avLst/>
              </a:prstGeom>
              <a:blipFill>
                <a:blip r:embed="rId14"/>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3" name="CuadroTexto 52">
                <a:extLst>
                  <a:ext uri="{FF2B5EF4-FFF2-40B4-BE49-F238E27FC236}">
                    <a16:creationId xmlns:a16="http://schemas.microsoft.com/office/drawing/2014/main" id="{925D987F-B821-41AE-B646-FABF00FE6346}"/>
                  </a:ext>
                </a:extLst>
              </p:cNvPr>
              <p:cNvSpPr txBox="1"/>
              <p:nvPr/>
            </p:nvSpPr>
            <p:spPr>
              <a:xfrm>
                <a:off x="9456972" y="4324925"/>
                <a:ext cx="434734"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CO" sz="2000" b="0" i="1" smtClean="0">
                          <a:solidFill>
                            <a:srgbClr val="FF0000"/>
                          </a:solidFill>
                          <a:latin typeface="Cambria Math" panose="02040503050406030204" pitchFamily="18" charset="0"/>
                        </a:rPr>
                        <m:t>−</m:t>
                      </m:r>
                    </m:oMath>
                  </m:oMathPara>
                </a14:m>
                <a:endParaRPr lang="es-ES" sz="2000" dirty="0">
                  <a:solidFill>
                    <a:srgbClr val="FF0000"/>
                  </a:solidFill>
                </a:endParaRPr>
              </a:p>
            </p:txBody>
          </p:sp>
        </mc:Choice>
        <mc:Fallback xmlns="">
          <p:sp>
            <p:nvSpPr>
              <p:cNvPr id="53" name="CuadroTexto 52">
                <a:extLst>
                  <a:ext uri="{FF2B5EF4-FFF2-40B4-BE49-F238E27FC236}">
                    <a16:creationId xmlns:a16="http://schemas.microsoft.com/office/drawing/2014/main" id="{925D987F-B821-41AE-B646-FABF00FE6346}"/>
                  </a:ext>
                </a:extLst>
              </p:cNvPr>
              <p:cNvSpPr txBox="1">
                <a:spLocks noRot="1" noChangeAspect="1" noMove="1" noResize="1" noEditPoints="1" noAdjustHandles="1" noChangeArrowheads="1" noChangeShapeType="1" noTextEdit="1"/>
              </p:cNvSpPr>
              <p:nvPr/>
            </p:nvSpPr>
            <p:spPr>
              <a:xfrm>
                <a:off x="9456972" y="4324925"/>
                <a:ext cx="434734" cy="400110"/>
              </a:xfrm>
              <a:prstGeom prst="rect">
                <a:avLst/>
              </a:prstGeom>
              <a:blipFill>
                <a:blip r:embed="rId15"/>
                <a:stretch>
                  <a:fillRect/>
                </a:stretch>
              </a:blipFill>
            </p:spPr>
            <p:txBody>
              <a:bodyPr/>
              <a:lstStyle/>
              <a:p>
                <a:r>
                  <a:rPr lang="es-ES">
                    <a:noFill/>
                  </a:rPr>
                  <a:t> </a:t>
                </a:r>
              </a:p>
            </p:txBody>
          </p:sp>
        </mc:Fallback>
      </mc:AlternateContent>
      <p:sp>
        <p:nvSpPr>
          <p:cNvPr id="54" name="Rectángulo 53">
            <a:extLst>
              <a:ext uri="{FF2B5EF4-FFF2-40B4-BE49-F238E27FC236}">
                <a16:creationId xmlns:a16="http://schemas.microsoft.com/office/drawing/2014/main" id="{99A6748B-ACFD-4E98-B1D0-2E7FE028235A}"/>
              </a:ext>
            </a:extLst>
          </p:cNvPr>
          <p:cNvSpPr/>
          <p:nvPr/>
        </p:nvSpPr>
        <p:spPr>
          <a:xfrm>
            <a:off x="438305" y="6190249"/>
            <a:ext cx="9007870" cy="430887"/>
          </a:xfrm>
          <a:prstGeom prst="rect">
            <a:avLst/>
          </a:prstGeom>
        </p:spPr>
        <p:txBody>
          <a:bodyPr wrap="square">
            <a:spAutoFit/>
          </a:bodyPr>
          <a:lstStyle/>
          <a:p>
            <a:r>
              <a:rPr lang="es-CO" sz="2200" dirty="0"/>
              <a:t>La región 2 satisface la inecuación, es decir, la solución final es:</a:t>
            </a:r>
          </a:p>
        </p:txBody>
      </p:sp>
      <mc:AlternateContent xmlns:mc="http://schemas.openxmlformats.org/markup-compatibility/2006" xmlns:a14="http://schemas.microsoft.com/office/drawing/2010/main">
        <mc:Choice Requires="a14">
          <p:sp>
            <p:nvSpPr>
              <p:cNvPr id="55" name="Rectángulo 54">
                <a:extLst>
                  <a:ext uri="{FF2B5EF4-FFF2-40B4-BE49-F238E27FC236}">
                    <a16:creationId xmlns:a16="http://schemas.microsoft.com/office/drawing/2014/main" id="{6CCE4C24-3AFD-44B0-997F-1523656D5AE0}"/>
                  </a:ext>
                </a:extLst>
              </p:cNvPr>
              <p:cNvSpPr/>
              <p:nvPr/>
            </p:nvSpPr>
            <p:spPr>
              <a:xfrm>
                <a:off x="7740173" y="6203441"/>
                <a:ext cx="1543051" cy="43088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CO" sz="2200" i="1" dirty="0" smtClean="0">
                          <a:solidFill>
                            <a:srgbClr val="FF0000"/>
                          </a:solidFill>
                          <a:latin typeface="Cambria Math" panose="02040503050406030204" pitchFamily="18" charset="0"/>
                        </a:rPr>
                        <m:t>𝑥</m:t>
                      </m:r>
                      <m:r>
                        <a:rPr lang="es-CO" sz="2200" i="1" dirty="0" smtClean="0">
                          <a:solidFill>
                            <a:srgbClr val="FF0000"/>
                          </a:solidFill>
                          <a:latin typeface="Cambria Math" panose="02040503050406030204" pitchFamily="18" charset="0"/>
                        </a:rPr>
                        <m:t> ∈[ 2, 6 ]</m:t>
                      </m:r>
                    </m:oMath>
                  </m:oMathPara>
                </a14:m>
                <a:endParaRPr lang="es-ES" sz="2200" dirty="0">
                  <a:solidFill>
                    <a:srgbClr val="FF0000"/>
                  </a:solidFill>
                </a:endParaRPr>
              </a:p>
            </p:txBody>
          </p:sp>
        </mc:Choice>
        <mc:Fallback xmlns="">
          <p:sp>
            <p:nvSpPr>
              <p:cNvPr id="55" name="Rectángulo 54">
                <a:extLst>
                  <a:ext uri="{FF2B5EF4-FFF2-40B4-BE49-F238E27FC236}">
                    <a16:creationId xmlns:a16="http://schemas.microsoft.com/office/drawing/2014/main" id="{6CCE4C24-3AFD-44B0-997F-1523656D5AE0}"/>
                  </a:ext>
                </a:extLst>
              </p:cNvPr>
              <p:cNvSpPr>
                <a:spLocks noRot="1" noChangeAspect="1" noMove="1" noResize="1" noEditPoints="1" noAdjustHandles="1" noChangeArrowheads="1" noChangeShapeType="1" noTextEdit="1"/>
              </p:cNvSpPr>
              <p:nvPr/>
            </p:nvSpPr>
            <p:spPr>
              <a:xfrm>
                <a:off x="7740173" y="6203441"/>
                <a:ext cx="1543051" cy="430887"/>
              </a:xfrm>
              <a:prstGeom prst="rect">
                <a:avLst/>
              </a:prstGeom>
              <a:blipFill>
                <a:blip r:embed="rId16"/>
                <a:stretch>
                  <a:fillRect b="-1714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6" name="CuadroTexto 55">
                <a:extLst>
                  <a:ext uri="{FF2B5EF4-FFF2-40B4-BE49-F238E27FC236}">
                    <a16:creationId xmlns:a16="http://schemas.microsoft.com/office/drawing/2014/main" id="{38A0AAEE-96BE-4C69-A452-EDD61153E99A}"/>
                  </a:ext>
                </a:extLst>
              </p:cNvPr>
              <p:cNvSpPr txBox="1"/>
              <p:nvPr/>
            </p:nvSpPr>
            <p:spPr>
              <a:xfrm>
                <a:off x="5035217" y="616178"/>
                <a:ext cx="3969026" cy="3693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s-CO" sz="2400" b="0" i="1" dirty="0" smtClean="0">
                              <a:latin typeface="Cambria Math" panose="02040503050406030204" pitchFamily="18" charset="0"/>
                            </a:rPr>
                          </m:ctrlPr>
                        </m:sSupPr>
                        <m:e>
                          <m:r>
                            <a:rPr lang="es-CO" sz="2400" b="0" i="1" dirty="0" smtClean="0">
                              <a:latin typeface="Cambria Math" panose="02040503050406030204" pitchFamily="18" charset="0"/>
                            </a:rPr>
                            <m:t>𝑥</m:t>
                          </m:r>
                        </m:e>
                        <m:sup>
                          <m:r>
                            <a:rPr lang="es-CO" sz="2400" b="0" i="1" dirty="0" smtClean="0">
                              <a:latin typeface="Cambria Math" panose="02040503050406030204" pitchFamily="18" charset="0"/>
                            </a:rPr>
                            <m:t>2</m:t>
                          </m:r>
                        </m:sup>
                      </m:sSup>
                      <m:r>
                        <a:rPr lang="es-CO" sz="2400" b="0" i="1" dirty="0" smtClean="0">
                          <a:latin typeface="Cambria Math" panose="02040503050406030204" pitchFamily="18" charset="0"/>
                        </a:rPr>
                        <m:t>−</m:t>
                      </m:r>
                      <m:r>
                        <a:rPr lang="es-ES" sz="2400" b="0" i="1" dirty="0" smtClean="0">
                          <a:latin typeface="Cambria Math" panose="02040503050406030204" pitchFamily="18" charset="0"/>
                        </a:rPr>
                        <m:t>8</m:t>
                      </m:r>
                      <m:r>
                        <a:rPr lang="es-CO" sz="2400" b="0" i="1" dirty="0" smtClean="0">
                          <a:latin typeface="Cambria Math" panose="02040503050406030204" pitchFamily="18" charset="0"/>
                        </a:rPr>
                        <m:t> </m:t>
                      </m:r>
                      <m:r>
                        <a:rPr lang="es-ES" sz="2400" i="1" dirty="0" smtClean="0">
                          <a:latin typeface="Cambria Math" panose="02040503050406030204" pitchFamily="18" charset="0"/>
                        </a:rPr>
                        <m:t>𝑥</m:t>
                      </m:r>
                      <m:r>
                        <a:rPr lang="es-ES" sz="2400" i="1">
                          <a:latin typeface="Cambria Math" panose="02040503050406030204" pitchFamily="18" charset="0"/>
                          <a:ea typeface="Cambria Math" panose="02040503050406030204" pitchFamily="18" charset="0"/>
                        </a:rPr>
                        <m:t>≤</m:t>
                      </m:r>
                      <m:r>
                        <a:rPr lang="es-ES" sz="2400" b="0" i="1" dirty="0" smtClean="0">
                          <a:latin typeface="Cambria Math" panose="02040503050406030204" pitchFamily="18" charset="0"/>
                        </a:rPr>
                        <m:t>−1</m:t>
                      </m:r>
                      <m:r>
                        <a:rPr lang="es-CO" sz="2400" b="0" i="1" dirty="0" smtClean="0">
                          <a:latin typeface="Cambria Math" panose="02040503050406030204" pitchFamily="18" charset="0"/>
                        </a:rPr>
                        <m:t>2</m:t>
                      </m:r>
                    </m:oMath>
                  </m:oMathPara>
                </a14:m>
                <a:endParaRPr lang="es-ES" sz="2400" dirty="0"/>
              </a:p>
            </p:txBody>
          </p:sp>
        </mc:Choice>
        <mc:Fallback xmlns="">
          <p:sp>
            <p:nvSpPr>
              <p:cNvPr id="56" name="CuadroTexto 55">
                <a:extLst>
                  <a:ext uri="{FF2B5EF4-FFF2-40B4-BE49-F238E27FC236}">
                    <a16:creationId xmlns:a16="http://schemas.microsoft.com/office/drawing/2014/main" id="{38A0AAEE-96BE-4C69-A452-EDD61153E99A}"/>
                  </a:ext>
                </a:extLst>
              </p:cNvPr>
              <p:cNvSpPr txBox="1">
                <a:spLocks noRot="1" noChangeAspect="1" noMove="1" noResize="1" noEditPoints="1" noAdjustHandles="1" noChangeArrowheads="1" noChangeShapeType="1" noTextEdit="1"/>
              </p:cNvSpPr>
              <p:nvPr/>
            </p:nvSpPr>
            <p:spPr>
              <a:xfrm>
                <a:off x="5035217" y="616178"/>
                <a:ext cx="3969026" cy="369332"/>
              </a:xfrm>
              <a:prstGeom prst="rect">
                <a:avLst/>
              </a:prstGeom>
              <a:blipFill>
                <a:blip r:embed="rId17"/>
                <a:stretch>
                  <a:fillRect b="-11475"/>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7" name="CuadroTexto 56">
                <a:extLst>
                  <a:ext uri="{FF2B5EF4-FFF2-40B4-BE49-F238E27FC236}">
                    <a16:creationId xmlns:a16="http://schemas.microsoft.com/office/drawing/2014/main" id="{303D4DA4-AF9A-49E2-BF33-B9E99A661C7A}"/>
                  </a:ext>
                </a:extLst>
              </p:cNvPr>
              <p:cNvSpPr txBox="1"/>
              <p:nvPr/>
            </p:nvSpPr>
            <p:spPr>
              <a:xfrm>
                <a:off x="4883948" y="1323164"/>
                <a:ext cx="2600063" cy="369332"/>
              </a:xfrm>
              <a:prstGeom prst="rect">
                <a:avLst/>
              </a:prstGeom>
              <a:noFill/>
            </p:spPr>
            <p:txBody>
              <a:bodyPr wrap="square" lIns="0" tIns="0" rIns="0" bIns="0" rtlCol="0">
                <a:spAutoFit/>
              </a:bodyPr>
              <a:lstStyle/>
              <a:p>
                <a14:m>
                  <m:oMath xmlns:m="http://schemas.openxmlformats.org/officeDocument/2006/math">
                    <m:sSup>
                      <m:sSupPr>
                        <m:ctrlPr>
                          <a:rPr lang="es-CO" sz="2400" b="0" i="1" dirty="0" smtClean="0">
                            <a:latin typeface="Cambria Math" panose="02040503050406030204" pitchFamily="18" charset="0"/>
                          </a:rPr>
                        </m:ctrlPr>
                      </m:sSupPr>
                      <m:e>
                        <m:r>
                          <a:rPr lang="es-CO" sz="2400" b="0" i="1" dirty="0" smtClean="0">
                            <a:latin typeface="Cambria Math" panose="02040503050406030204" pitchFamily="18" charset="0"/>
                          </a:rPr>
                          <m:t>𝑥</m:t>
                        </m:r>
                      </m:e>
                      <m:sup>
                        <m:r>
                          <a:rPr lang="es-CO" sz="2400" b="0" i="1" dirty="0" smtClean="0">
                            <a:latin typeface="Cambria Math" panose="02040503050406030204" pitchFamily="18" charset="0"/>
                          </a:rPr>
                          <m:t>2</m:t>
                        </m:r>
                      </m:sup>
                    </m:sSup>
                    <m:r>
                      <a:rPr lang="es-CO" sz="2400" b="0" i="1" dirty="0" smtClean="0">
                        <a:latin typeface="Cambria Math" panose="02040503050406030204" pitchFamily="18" charset="0"/>
                      </a:rPr>
                      <m:t>−</m:t>
                    </m:r>
                    <m:r>
                      <a:rPr lang="es-ES" sz="2400" b="0" i="1" dirty="0" smtClean="0">
                        <a:latin typeface="Cambria Math" panose="02040503050406030204" pitchFamily="18" charset="0"/>
                      </a:rPr>
                      <m:t>8</m:t>
                    </m:r>
                    <m:r>
                      <a:rPr lang="es-CO" sz="2400" b="0" i="1" dirty="0" smtClean="0">
                        <a:latin typeface="Cambria Math" panose="02040503050406030204" pitchFamily="18" charset="0"/>
                      </a:rPr>
                      <m:t> </m:t>
                    </m:r>
                    <m:r>
                      <a:rPr lang="es-ES" sz="2400" i="1" dirty="0" smtClean="0">
                        <a:latin typeface="Cambria Math" panose="02040503050406030204" pitchFamily="18" charset="0"/>
                      </a:rPr>
                      <m:t>𝑥</m:t>
                    </m:r>
                    <m:r>
                      <a:rPr lang="es-ES" sz="2400" b="0" i="1" dirty="0" smtClean="0">
                        <a:latin typeface="Cambria Math" panose="02040503050406030204" pitchFamily="18" charset="0"/>
                      </a:rPr>
                      <m:t>+1</m:t>
                    </m:r>
                    <m:r>
                      <a:rPr lang="es-CO" sz="2400" b="0" i="1" dirty="0" smtClean="0">
                        <a:latin typeface="Cambria Math" panose="02040503050406030204" pitchFamily="18" charset="0"/>
                      </a:rPr>
                      <m:t>2</m:t>
                    </m:r>
                    <m:r>
                      <a:rPr lang="es-ES" sz="2400" i="1">
                        <a:latin typeface="Cambria Math" panose="02040503050406030204" pitchFamily="18" charset="0"/>
                        <a:ea typeface="Cambria Math" panose="02040503050406030204" pitchFamily="18" charset="0"/>
                      </a:rPr>
                      <m:t>≤</m:t>
                    </m:r>
                  </m:oMath>
                </a14:m>
                <a:r>
                  <a:rPr lang="es-ES" sz="2400" dirty="0"/>
                  <a:t> 0</a:t>
                </a:r>
              </a:p>
            </p:txBody>
          </p:sp>
        </mc:Choice>
        <mc:Fallback xmlns="">
          <p:sp>
            <p:nvSpPr>
              <p:cNvPr id="57" name="CuadroTexto 56">
                <a:extLst>
                  <a:ext uri="{FF2B5EF4-FFF2-40B4-BE49-F238E27FC236}">
                    <a16:creationId xmlns:a16="http://schemas.microsoft.com/office/drawing/2014/main" id="{303D4DA4-AF9A-49E2-BF33-B9E99A661C7A}"/>
                  </a:ext>
                </a:extLst>
              </p:cNvPr>
              <p:cNvSpPr txBox="1">
                <a:spLocks noRot="1" noChangeAspect="1" noMove="1" noResize="1" noEditPoints="1" noAdjustHandles="1" noChangeArrowheads="1" noChangeShapeType="1" noTextEdit="1"/>
              </p:cNvSpPr>
              <p:nvPr/>
            </p:nvSpPr>
            <p:spPr>
              <a:xfrm>
                <a:off x="4883948" y="1323164"/>
                <a:ext cx="2600063" cy="369332"/>
              </a:xfrm>
              <a:prstGeom prst="rect">
                <a:avLst/>
              </a:prstGeom>
              <a:blipFill>
                <a:blip r:embed="rId18"/>
                <a:stretch>
                  <a:fillRect l="-2810" t="-24590" b="-4918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8" name="CuadroTexto 57">
                <a:extLst>
                  <a:ext uri="{FF2B5EF4-FFF2-40B4-BE49-F238E27FC236}">
                    <a16:creationId xmlns:a16="http://schemas.microsoft.com/office/drawing/2014/main" id="{B5DFB662-A9F7-412C-9B08-3A59484A73E6}"/>
                  </a:ext>
                </a:extLst>
              </p:cNvPr>
              <p:cNvSpPr txBox="1"/>
              <p:nvPr/>
            </p:nvSpPr>
            <p:spPr>
              <a:xfrm>
                <a:off x="3219172" y="5072550"/>
                <a:ext cx="3890412" cy="33855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s-ES" sz="2200" i="1" smtClean="0">
                              <a:solidFill>
                                <a:srgbClr val="FF0000"/>
                              </a:solidFill>
                              <a:latin typeface="Cambria Math" panose="02040503050406030204" pitchFamily="18" charset="0"/>
                            </a:rPr>
                          </m:ctrlPr>
                        </m:sSupPr>
                        <m:e>
                          <m:r>
                            <a:rPr lang="es-CO" sz="2200" b="0" i="1" smtClean="0">
                              <a:solidFill>
                                <a:srgbClr val="FF0000"/>
                              </a:solidFill>
                              <a:latin typeface="Cambria Math" panose="02040503050406030204" pitchFamily="18" charset="0"/>
                            </a:rPr>
                            <m:t>(3</m:t>
                          </m:r>
                          <m:r>
                            <a:rPr lang="es-CO" sz="2200" i="1">
                              <a:solidFill>
                                <a:srgbClr val="FF0000"/>
                              </a:solidFill>
                              <a:latin typeface="Cambria Math" panose="02040503050406030204" pitchFamily="18" charset="0"/>
                            </a:rPr>
                            <m:t>)</m:t>
                          </m:r>
                        </m:e>
                        <m:sup>
                          <m:r>
                            <a:rPr lang="es-CO" sz="2200" b="0" i="1" smtClean="0">
                              <a:solidFill>
                                <a:srgbClr val="FF0000"/>
                              </a:solidFill>
                              <a:latin typeface="Cambria Math" panose="02040503050406030204" pitchFamily="18" charset="0"/>
                            </a:rPr>
                            <m:t>2</m:t>
                          </m:r>
                        </m:sup>
                      </m:sSup>
                      <m:r>
                        <a:rPr lang="es-CO" sz="2200" b="0" i="1" smtClean="0">
                          <a:solidFill>
                            <a:srgbClr val="FF0000"/>
                          </a:solidFill>
                          <a:latin typeface="Cambria Math" panose="02040503050406030204" pitchFamily="18" charset="0"/>
                        </a:rPr>
                        <m:t>−8</m:t>
                      </m:r>
                      <m:d>
                        <m:dPr>
                          <m:ctrlPr>
                            <a:rPr lang="es-CO" sz="2200" b="0" i="1" smtClean="0">
                              <a:solidFill>
                                <a:srgbClr val="FF0000"/>
                              </a:solidFill>
                              <a:latin typeface="Cambria Math" panose="02040503050406030204" pitchFamily="18" charset="0"/>
                            </a:rPr>
                          </m:ctrlPr>
                        </m:dPr>
                        <m:e>
                          <m:r>
                            <a:rPr lang="es-CO" sz="2200" b="0" i="1" smtClean="0">
                              <a:solidFill>
                                <a:srgbClr val="FF0000"/>
                              </a:solidFill>
                              <a:latin typeface="Cambria Math" panose="02040503050406030204" pitchFamily="18" charset="0"/>
                            </a:rPr>
                            <m:t>3</m:t>
                          </m:r>
                        </m:e>
                      </m:d>
                      <m:r>
                        <a:rPr lang="es-CO" sz="2200" b="0" i="1" smtClean="0">
                          <a:solidFill>
                            <a:srgbClr val="FF0000"/>
                          </a:solidFill>
                          <a:latin typeface="Cambria Math" panose="02040503050406030204" pitchFamily="18" charset="0"/>
                        </a:rPr>
                        <m:t>+12=−3&lt;0 </m:t>
                      </m:r>
                    </m:oMath>
                  </m:oMathPara>
                </a14:m>
                <a:endParaRPr lang="es-ES" sz="2200" dirty="0"/>
              </a:p>
            </p:txBody>
          </p:sp>
        </mc:Choice>
        <mc:Fallback xmlns="">
          <p:sp>
            <p:nvSpPr>
              <p:cNvPr id="58" name="CuadroTexto 57">
                <a:extLst>
                  <a:ext uri="{FF2B5EF4-FFF2-40B4-BE49-F238E27FC236}">
                    <a16:creationId xmlns:a16="http://schemas.microsoft.com/office/drawing/2014/main" id="{B5DFB662-A9F7-412C-9B08-3A59484A73E6}"/>
                  </a:ext>
                </a:extLst>
              </p:cNvPr>
              <p:cNvSpPr txBox="1">
                <a:spLocks noRot="1" noChangeAspect="1" noMove="1" noResize="1" noEditPoints="1" noAdjustHandles="1" noChangeArrowheads="1" noChangeShapeType="1" noTextEdit="1"/>
              </p:cNvSpPr>
              <p:nvPr/>
            </p:nvSpPr>
            <p:spPr>
              <a:xfrm>
                <a:off x="3219172" y="5072550"/>
                <a:ext cx="3890412" cy="338554"/>
              </a:xfrm>
              <a:prstGeom prst="rect">
                <a:avLst/>
              </a:prstGeom>
              <a:blipFill>
                <a:blip r:embed="rId19"/>
                <a:stretch>
                  <a:fillRect t="-3571" b="-33929"/>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9" name="CuadroTexto 58">
                <a:extLst>
                  <a:ext uri="{FF2B5EF4-FFF2-40B4-BE49-F238E27FC236}">
                    <a16:creationId xmlns:a16="http://schemas.microsoft.com/office/drawing/2014/main" id="{E91D04CD-9799-4695-88F0-773846C1A1C2}"/>
                  </a:ext>
                </a:extLst>
              </p:cNvPr>
              <p:cNvSpPr txBox="1"/>
              <p:nvPr/>
            </p:nvSpPr>
            <p:spPr>
              <a:xfrm>
                <a:off x="3219172" y="5582065"/>
                <a:ext cx="3890412" cy="33855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s-ES" sz="2200" i="1" smtClean="0">
                              <a:solidFill>
                                <a:schemeClr val="tx1"/>
                              </a:solidFill>
                              <a:latin typeface="Cambria Math" panose="02040503050406030204" pitchFamily="18" charset="0"/>
                            </a:rPr>
                          </m:ctrlPr>
                        </m:sSupPr>
                        <m:e>
                          <m:r>
                            <a:rPr lang="es-CO" sz="2200" b="0" i="1" smtClean="0">
                              <a:solidFill>
                                <a:schemeClr val="tx1"/>
                              </a:solidFill>
                              <a:latin typeface="Cambria Math" panose="02040503050406030204" pitchFamily="18" charset="0"/>
                            </a:rPr>
                            <m:t>(10</m:t>
                          </m:r>
                          <m:r>
                            <a:rPr lang="es-CO" sz="2200" i="1">
                              <a:solidFill>
                                <a:schemeClr val="tx1"/>
                              </a:solidFill>
                              <a:latin typeface="Cambria Math" panose="02040503050406030204" pitchFamily="18" charset="0"/>
                            </a:rPr>
                            <m:t>)</m:t>
                          </m:r>
                        </m:e>
                        <m:sup>
                          <m:r>
                            <a:rPr lang="es-CO" sz="2200" b="0" i="1" smtClean="0">
                              <a:solidFill>
                                <a:schemeClr val="tx1"/>
                              </a:solidFill>
                              <a:latin typeface="Cambria Math" panose="02040503050406030204" pitchFamily="18" charset="0"/>
                            </a:rPr>
                            <m:t>2</m:t>
                          </m:r>
                        </m:sup>
                      </m:sSup>
                      <m:r>
                        <a:rPr lang="es-CO" sz="2200" b="0" i="1" smtClean="0">
                          <a:solidFill>
                            <a:schemeClr val="tx1"/>
                          </a:solidFill>
                          <a:latin typeface="Cambria Math" panose="02040503050406030204" pitchFamily="18" charset="0"/>
                        </a:rPr>
                        <m:t>−8</m:t>
                      </m:r>
                      <m:d>
                        <m:dPr>
                          <m:ctrlPr>
                            <a:rPr lang="es-CO" sz="2200" b="0" i="1" smtClean="0">
                              <a:solidFill>
                                <a:schemeClr val="tx1"/>
                              </a:solidFill>
                              <a:latin typeface="Cambria Math" panose="02040503050406030204" pitchFamily="18" charset="0"/>
                            </a:rPr>
                          </m:ctrlPr>
                        </m:dPr>
                        <m:e>
                          <m:r>
                            <a:rPr lang="es-CO" sz="2200" b="0" i="1" smtClean="0">
                              <a:solidFill>
                                <a:schemeClr val="tx1"/>
                              </a:solidFill>
                              <a:latin typeface="Cambria Math" panose="02040503050406030204" pitchFamily="18" charset="0"/>
                            </a:rPr>
                            <m:t>10</m:t>
                          </m:r>
                        </m:e>
                      </m:d>
                      <m:r>
                        <a:rPr lang="es-CO" sz="2200" b="0" i="1" smtClean="0">
                          <a:solidFill>
                            <a:schemeClr val="tx1"/>
                          </a:solidFill>
                          <a:latin typeface="Cambria Math" panose="02040503050406030204" pitchFamily="18" charset="0"/>
                        </a:rPr>
                        <m:t>+12=32&gt;0 </m:t>
                      </m:r>
                    </m:oMath>
                  </m:oMathPara>
                </a14:m>
                <a:endParaRPr lang="es-ES" sz="2200" dirty="0">
                  <a:solidFill>
                    <a:schemeClr val="tx1"/>
                  </a:solidFill>
                </a:endParaRPr>
              </a:p>
            </p:txBody>
          </p:sp>
        </mc:Choice>
        <mc:Fallback xmlns="">
          <p:sp>
            <p:nvSpPr>
              <p:cNvPr id="59" name="CuadroTexto 58">
                <a:extLst>
                  <a:ext uri="{FF2B5EF4-FFF2-40B4-BE49-F238E27FC236}">
                    <a16:creationId xmlns:a16="http://schemas.microsoft.com/office/drawing/2014/main" id="{E91D04CD-9799-4695-88F0-773846C1A1C2}"/>
                  </a:ext>
                </a:extLst>
              </p:cNvPr>
              <p:cNvSpPr txBox="1">
                <a:spLocks noRot="1" noChangeAspect="1" noMove="1" noResize="1" noEditPoints="1" noAdjustHandles="1" noChangeArrowheads="1" noChangeShapeType="1" noTextEdit="1"/>
              </p:cNvSpPr>
              <p:nvPr/>
            </p:nvSpPr>
            <p:spPr>
              <a:xfrm>
                <a:off x="3219172" y="5582065"/>
                <a:ext cx="3890412" cy="338554"/>
              </a:xfrm>
              <a:prstGeom prst="rect">
                <a:avLst/>
              </a:prstGeom>
              <a:blipFill>
                <a:blip r:embed="rId20"/>
                <a:stretch>
                  <a:fillRect t="-3636" b="-34545"/>
                </a:stretch>
              </a:blipFill>
            </p:spPr>
            <p:txBody>
              <a:bodyPr/>
              <a:lstStyle/>
              <a:p>
                <a:r>
                  <a:rPr lang="es-ES">
                    <a:noFill/>
                  </a:rPr>
                  <a:t> </a:t>
                </a:r>
              </a:p>
            </p:txBody>
          </p:sp>
        </mc:Fallback>
      </mc:AlternateContent>
    </p:spTree>
    <p:extLst>
      <p:ext uri="{BB962C8B-B14F-4D97-AF65-F5344CB8AC3E}">
        <p14:creationId xmlns:p14="http://schemas.microsoft.com/office/powerpoint/2010/main" val="51903078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id="{1EEEFD82-422D-45BE-9260-A08232C72765}"/>
              </a:ext>
            </a:extLst>
          </p:cNvPr>
          <p:cNvSpPr/>
          <p:nvPr/>
        </p:nvSpPr>
        <p:spPr>
          <a:xfrm>
            <a:off x="539839" y="559337"/>
            <a:ext cx="2850475" cy="430887"/>
          </a:xfrm>
          <a:prstGeom prst="rect">
            <a:avLst/>
          </a:prstGeom>
        </p:spPr>
        <p:txBody>
          <a:bodyPr wrap="square">
            <a:spAutoFit/>
          </a:bodyPr>
          <a:lstStyle/>
          <a:p>
            <a:r>
              <a:rPr lang="es-CO" sz="2200" dirty="0">
                <a:solidFill>
                  <a:schemeClr val="accent2"/>
                </a:solidFill>
              </a:rPr>
              <a:t>Resolver la inecuación</a:t>
            </a:r>
            <a:endParaRPr lang="es-CO" sz="2200" dirty="0"/>
          </a:p>
        </p:txBody>
      </p:sp>
      <p:sp>
        <p:nvSpPr>
          <p:cNvPr id="2" name="Rectangle 2">
            <a:extLst>
              <a:ext uri="{FF2B5EF4-FFF2-40B4-BE49-F238E27FC236}">
                <a16:creationId xmlns:a16="http://schemas.microsoft.com/office/drawing/2014/main" id="{BA55B5A3-5456-4B8A-A128-002EF49B897D}"/>
              </a:ext>
            </a:extLst>
          </p:cNvPr>
          <p:cNvSpPr>
            <a:spLocks noChangeArrowheads="1"/>
          </p:cNvSpPr>
          <p:nvPr/>
        </p:nvSpPr>
        <p:spPr bwMode="auto">
          <a:xfrm>
            <a:off x="0"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17" name="Rectángulo 16">
            <a:extLst>
              <a:ext uri="{FF2B5EF4-FFF2-40B4-BE49-F238E27FC236}">
                <a16:creationId xmlns:a16="http://schemas.microsoft.com/office/drawing/2014/main" id="{427F2DFA-5C88-41D2-860B-BA6A06C4BA09}"/>
              </a:ext>
            </a:extLst>
          </p:cNvPr>
          <p:cNvSpPr/>
          <p:nvPr/>
        </p:nvSpPr>
        <p:spPr>
          <a:xfrm>
            <a:off x="184731" y="37088"/>
            <a:ext cx="1284326" cy="461665"/>
          </a:xfrm>
          <a:prstGeom prst="rect">
            <a:avLst/>
          </a:prstGeom>
        </p:spPr>
        <p:txBody>
          <a:bodyPr wrap="none">
            <a:spAutoFit/>
          </a:bodyPr>
          <a:lstStyle/>
          <a:p>
            <a:r>
              <a:rPr lang="es-CO" sz="2400" dirty="0">
                <a:solidFill>
                  <a:srgbClr val="00B050"/>
                </a:solidFill>
              </a:rPr>
              <a:t>Ejemplo:</a:t>
            </a:r>
          </a:p>
        </p:txBody>
      </p:sp>
      <p:sp>
        <p:nvSpPr>
          <p:cNvPr id="6" name="Rectángulo 5">
            <a:extLst>
              <a:ext uri="{FF2B5EF4-FFF2-40B4-BE49-F238E27FC236}">
                <a16:creationId xmlns:a16="http://schemas.microsoft.com/office/drawing/2014/main" id="{4916326B-74B5-4764-BF6C-D79C10C92D6A}"/>
              </a:ext>
            </a:extLst>
          </p:cNvPr>
          <p:cNvSpPr/>
          <p:nvPr/>
        </p:nvSpPr>
        <p:spPr>
          <a:xfrm>
            <a:off x="513185" y="1307549"/>
            <a:ext cx="4312912" cy="430887"/>
          </a:xfrm>
          <a:prstGeom prst="rect">
            <a:avLst/>
          </a:prstGeom>
        </p:spPr>
        <p:txBody>
          <a:bodyPr wrap="none">
            <a:spAutoFit/>
          </a:bodyPr>
          <a:lstStyle/>
          <a:p>
            <a:r>
              <a:rPr lang="es-CO" sz="2200" dirty="0"/>
              <a:t>Se escribe la inecuación en la forma </a:t>
            </a:r>
            <a:endParaRPr lang="es-ES" sz="2200" dirty="0"/>
          </a:p>
        </p:txBody>
      </p:sp>
      <p:sp>
        <p:nvSpPr>
          <p:cNvPr id="8" name="Rectángulo 7">
            <a:extLst>
              <a:ext uri="{FF2B5EF4-FFF2-40B4-BE49-F238E27FC236}">
                <a16:creationId xmlns:a16="http://schemas.microsoft.com/office/drawing/2014/main" id="{E648E2D5-B5E3-47EA-88FD-3025AAA52FAC}"/>
              </a:ext>
            </a:extLst>
          </p:cNvPr>
          <p:cNvSpPr/>
          <p:nvPr/>
        </p:nvSpPr>
        <p:spPr>
          <a:xfrm>
            <a:off x="472478" y="1877662"/>
            <a:ext cx="4353619" cy="430887"/>
          </a:xfrm>
          <a:prstGeom prst="rect">
            <a:avLst/>
          </a:prstGeom>
        </p:spPr>
        <p:txBody>
          <a:bodyPr wrap="square">
            <a:spAutoFit/>
          </a:bodyPr>
          <a:lstStyle/>
          <a:p>
            <a:r>
              <a:rPr lang="es-CO" sz="2200" dirty="0"/>
              <a:t>Se resuelve la ecuación cuadrática</a:t>
            </a:r>
            <a:endParaRPr lang="es-ES" sz="2200" dirty="0"/>
          </a:p>
        </p:txBody>
      </p:sp>
      <mc:AlternateContent xmlns:mc="http://schemas.openxmlformats.org/markup-compatibility/2006" xmlns:a14="http://schemas.microsoft.com/office/drawing/2010/main">
        <mc:Choice Requires="a14">
          <p:sp>
            <p:nvSpPr>
              <p:cNvPr id="10" name="Rectángulo 9">
                <a:extLst>
                  <a:ext uri="{FF2B5EF4-FFF2-40B4-BE49-F238E27FC236}">
                    <a16:creationId xmlns:a16="http://schemas.microsoft.com/office/drawing/2014/main" id="{D05B6CE7-A872-4815-9F5A-88B7518B4A3A}"/>
                  </a:ext>
                </a:extLst>
              </p:cNvPr>
              <p:cNvSpPr/>
              <p:nvPr/>
            </p:nvSpPr>
            <p:spPr>
              <a:xfrm>
                <a:off x="7109584" y="1859001"/>
                <a:ext cx="4000419" cy="430887"/>
              </a:xfrm>
              <a:prstGeom prst="rect">
                <a:avLst/>
              </a:prstGeom>
            </p:spPr>
            <p:txBody>
              <a:bodyPr wrap="square">
                <a:spAutoFit/>
              </a:bodyPr>
              <a:lstStyle/>
              <a:p>
                <a:r>
                  <a:rPr lang="es-CO" sz="2200" b="0" dirty="0"/>
                  <a:t>obteniendo:</a:t>
                </a:r>
                <a14:m>
                  <m:oMath xmlns:m="http://schemas.openxmlformats.org/officeDocument/2006/math">
                    <m:sSub>
                      <m:sSubPr>
                        <m:ctrlPr>
                          <a:rPr lang="es-CO" sz="2200" i="1" dirty="0">
                            <a:solidFill>
                              <a:schemeClr val="accent2">
                                <a:lumMod val="75000"/>
                              </a:schemeClr>
                            </a:solidFill>
                            <a:latin typeface="Cambria Math" panose="02040503050406030204" pitchFamily="18" charset="0"/>
                          </a:rPr>
                        </m:ctrlPr>
                      </m:sSubPr>
                      <m:e>
                        <m:r>
                          <a:rPr lang="es-ES" sz="2200" i="1" dirty="0">
                            <a:solidFill>
                              <a:schemeClr val="accent2">
                                <a:lumMod val="75000"/>
                              </a:schemeClr>
                            </a:solidFill>
                            <a:latin typeface="Cambria Math" panose="02040503050406030204" pitchFamily="18" charset="0"/>
                          </a:rPr>
                          <m:t>    </m:t>
                        </m:r>
                        <m:r>
                          <a:rPr lang="es-ES" sz="2200" i="1" dirty="0">
                            <a:solidFill>
                              <a:schemeClr val="accent2">
                                <a:lumMod val="75000"/>
                              </a:schemeClr>
                            </a:solidFill>
                            <a:latin typeface="Cambria Math" panose="02040503050406030204" pitchFamily="18" charset="0"/>
                          </a:rPr>
                          <m:t>𝑥</m:t>
                        </m:r>
                      </m:e>
                      <m:sub>
                        <m:r>
                          <a:rPr lang="es-ES" sz="2200" i="1" dirty="0">
                            <a:solidFill>
                              <a:schemeClr val="accent2">
                                <a:lumMod val="75000"/>
                              </a:schemeClr>
                            </a:solidFill>
                            <a:latin typeface="Cambria Math" panose="02040503050406030204" pitchFamily="18" charset="0"/>
                          </a:rPr>
                          <m:t>1</m:t>
                        </m:r>
                      </m:sub>
                    </m:sSub>
                    <m:r>
                      <a:rPr lang="es-ES" sz="2200" i="1" dirty="0">
                        <a:solidFill>
                          <a:schemeClr val="accent2">
                            <a:lumMod val="75000"/>
                          </a:schemeClr>
                        </a:solidFill>
                        <a:latin typeface="Cambria Math" panose="02040503050406030204" pitchFamily="18" charset="0"/>
                      </a:rPr>
                      <m:t>=</m:t>
                    </m:r>
                    <m:r>
                      <a:rPr lang="es-CO" sz="2200" b="0" i="1" dirty="0" smtClean="0">
                        <a:solidFill>
                          <a:schemeClr val="accent2">
                            <a:lumMod val="75000"/>
                          </a:schemeClr>
                        </a:solidFill>
                        <a:latin typeface="Cambria Math" panose="02040503050406030204" pitchFamily="18" charset="0"/>
                      </a:rPr>
                      <m:t>−</m:t>
                    </m:r>
                    <m:r>
                      <a:rPr lang="es-CO" sz="2200" i="1" dirty="0">
                        <a:solidFill>
                          <a:schemeClr val="accent2">
                            <a:lumMod val="75000"/>
                          </a:schemeClr>
                        </a:solidFill>
                        <a:latin typeface="Cambria Math" panose="02040503050406030204" pitchFamily="18" charset="0"/>
                      </a:rPr>
                      <m:t>2,</m:t>
                    </m:r>
                    <m:sSub>
                      <m:sSubPr>
                        <m:ctrlPr>
                          <a:rPr lang="es-CO" sz="2200" i="1" dirty="0">
                            <a:solidFill>
                              <a:schemeClr val="accent2">
                                <a:lumMod val="75000"/>
                              </a:schemeClr>
                            </a:solidFill>
                            <a:latin typeface="Cambria Math" panose="02040503050406030204" pitchFamily="18" charset="0"/>
                          </a:rPr>
                        </m:ctrlPr>
                      </m:sSubPr>
                      <m:e>
                        <m:r>
                          <a:rPr lang="es-ES" sz="2200" i="1" dirty="0">
                            <a:solidFill>
                              <a:schemeClr val="accent2">
                                <a:lumMod val="75000"/>
                              </a:schemeClr>
                            </a:solidFill>
                            <a:latin typeface="Cambria Math" panose="02040503050406030204" pitchFamily="18" charset="0"/>
                          </a:rPr>
                          <m:t>    </m:t>
                        </m:r>
                        <m:r>
                          <a:rPr lang="es-ES" sz="2200" i="1" dirty="0">
                            <a:solidFill>
                              <a:schemeClr val="accent2">
                                <a:lumMod val="75000"/>
                              </a:schemeClr>
                            </a:solidFill>
                            <a:latin typeface="Cambria Math" panose="02040503050406030204" pitchFamily="18" charset="0"/>
                          </a:rPr>
                          <m:t>𝑥</m:t>
                        </m:r>
                      </m:e>
                      <m:sub>
                        <m:r>
                          <a:rPr lang="es-ES" sz="2200" i="1" dirty="0">
                            <a:solidFill>
                              <a:schemeClr val="accent2">
                                <a:lumMod val="75000"/>
                              </a:schemeClr>
                            </a:solidFill>
                            <a:latin typeface="Cambria Math" panose="02040503050406030204" pitchFamily="18" charset="0"/>
                          </a:rPr>
                          <m:t>2</m:t>
                        </m:r>
                      </m:sub>
                    </m:sSub>
                    <m:r>
                      <a:rPr lang="es-ES" sz="2200" i="1" dirty="0">
                        <a:solidFill>
                          <a:schemeClr val="accent2">
                            <a:lumMod val="75000"/>
                          </a:schemeClr>
                        </a:solidFill>
                        <a:latin typeface="Cambria Math" panose="02040503050406030204" pitchFamily="18" charset="0"/>
                      </a:rPr>
                      <m:t>=</m:t>
                    </m:r>
                    <m:r>
                      <a:rPr lang="es-CO" sz="2200" b="0" i="1" dirty="0" smtClean="0">
                        <a:solidFill>
                          <a:schemeClr val="accent2">
                            <a:lumMod val="75000"/>
                          </a:schemeClr>
                        </a:solidFill>
                        <a:latin typeface="Cambria Math" panose="02040503050406030204" pitchFamily="18" charset="0"/>
                      </a:rPr>
                      <m:t>3</m:t>
                    </m:r>
                  </m:oMath>
                </a14:m>
                <a:endParaRPr lang="es-CO" sz="2200" dirty="0"/>
              </a:p>
            </p:txBody>
          </p:sp>
        </mc:Choice>
        <mc:Fallback xmlns="">
          <p:sp>
            <p:nvSpPr>
              <p:cNvPr id="10" name="Rectángulo 9">
                <a:extLst>
                  <a:ext uri="{FF2B5EF4-FFF2-40B4-BE49-F238E27FC236}">
                    <a16:creationId xmlns:a16="http://schemas.microsoft.com/office/drawing/2014/main" id="{D05B6CE7-A872-4815-9F5A-88B7518B4A3A}"/>
                  </a:ext>
                </a:extLst>
              </p:cNvPr>
              <p:cNvSpPr>
                <a:spLocks noRot="1" noChangeAspect="1" noMove="1" noResize="1" noEditPoints="1" noAdjustHandles="1" noChangeArrowheads="1" noChangeShapeType="1" noTextEdit="1"/>
              </p:cNvSpPr>
              <p:nvPr/>
            </p:nvSpPr>
            <p:spPr>
              <a:xfrm>
                <a:off x="7109584" y="1859001"/>
                <a:ext cx="4000419" cy="430887"/>
              </a:xfrm>
              <a:prstGeom prst="rect">
                <a:avLst/>
              </a:prstGeom>
              <a:blipFill>
                <a:blip r:embed="rId2"/>
                <a:stretch>
                  <a:fillRect l="-1979" t="-9859" b="-26761"/>
                </a:stretch>
              </a:blipFill>
            </p:spPr>
            <p:txBody>
              <a:bodyPr/>
              <a:lstStyle/>
              <a:p>
                <a:r>
                  <a:rPr lang="es-ES">
                    <a:noFill/>
                  </a:rPr>
                  <a:t> </a:t>
                </a:r>
              </a:p>
            </p:txBody>
          </p:sp>
        </mc:Fallback>
      </mc:AlternateContent>
      <p:sp>
        <p:nvSpPr>
          <p:cNvPr id="3" name="Rectángulo 2">
            <a:extLst>
              <a:ext uri="{FF2B5EF4-FFF2-40B4-BE49-F238E27FC236}">
                <a16:creationId xmlns:a16="http://schemas.microsoft.com/office/drawing/2014/main" id="{743CB07C-B5CE-4E6B-BBA6-A5C3F2E9A355}"/>
              </a:ext>
            </a:extLst>
          </p:cNvPr>
          <p:cNvSpPr/>
          <p:nvPr/>
        </p:nvSpPr>
        <p:spPr>
          <a:xfrm>
            <a:off x="449102" y="2495551"/>
            <a:ext cx="6859635" cy="430887"/>
          </a:xfrm>
          <a:prstGeom prst="rect">
            <a:avLst/>
          </a:prstGeom>
        </p:spPr>
        <p:txBody>
          <a:bodyPr wrap="none">
            <a:spAutoFit/>
          </a:bodyPr>
          <a:lstStyle/>
          <a:p>
            <a:r>
              <a:rPr lang="es-CO" sz="2200" dirty="0"/>
              <a:t>Se representar sobre la recta real las soluciones obtenidas</a:t>
            </a:r>
            <a:endParaRPr lang="es-ES" sz="2200" dirty="0"/>
          </a:p>
        </p:txBody>
      </p:sp>
      <p:grpSp>
        <p:nvGrpSpPr>
          <p:cNvPr id="16" name="Grupo 15">
            <a:extLst>
              <a:ext uri="{FF2B5EF4-FFF2-40B4-BE49-F238E27FC236}">
                <a16:creationId xmlns:a16="http://schemas.microsoft.com/office/drawing/2014/main" id="{B4DD0E9B-BD69-447C-B0C3-0BB602C139D4}"/>
              </a:ext>
            </a:extLst>
          </p:cNvPr>
          <p:cNvGrpSpPr/>
          <p:nvPr/>
        </p:nvGrpSpPr>
        <p:grpSpPr>
          <a:xfrm>
            <a:off x="7227850" y="2563251"/>
            <a:ext cx="4590387" cy="708850"/>
            <a:chOff x="2629609" y="5550079"/>
            <a:chExt cx="5848537" cy="708850"/>
          </a:xfrm>
        </p:grpSpPr>
        <p:grpSp>
          <p:nvGrpSpPr>
            <p:cNvPr id="20" name="Grupo 19">
              <a:extLst>
                <a:ext uri="{FF2B5EF4-FFF2-40B4-BE49-F238E27FC236}">
                  <a16:creationId xmlns:a16="http://schemas.microsoft.com/office/drawing/2014/main" id="{564F4867-9ADB-4CD5-9A05-8DB1A6343107}"/>
                </a:ext>
              </a:extLst>
            </p:cNvPr>
            <p:cNvGrpSpPr/>
            <p:nvPr/>
          </p:nvGrpSpPr>
          <p:grpSpPr>
            <a:xfrm>
              <a:off x="3253817" y="5550079"/>
              <a:ext cx="5224329" cy="695658"/>
              <a:chOff x="3392557" y="2494303"/>
              <a:chExt cx="5224329" cy="695658"/>
            </a:xfrm>
          </p:grpSpPr>
          <p:cxnSp>
            <p:nvCxnSpPr>
              <p:cNvPr id="26" name="Conector recto de flecha 25">
                <a:extLst>
                  <a:ext uri="{FF2B5EF4-FFF2-40B4-BE49-F238E27FC236}">
                    <a16:creationId xmlns:a16="http://schemas.microsoft.com/office/drawing/2014/main" id="{4C85F0A0-E087-42CD-81B2-36504C6A6068}"/>
                  </a:ext>
                </a:extLst>
              </p:cNvPr>
              <p:cNvCxnSpPr/>
              <p:nvPr/>
            </p:nvCxnSpPr>
            <p:spPr>
              <a:xfrm>
                <a:off x="3392557" y="2637183"/>
                <a:ext cx="4784034" cy="0"/>
              </a:xfrm>
              <a:prstGeom prst="straightConnector1">
                <a:avLst/>
              </a:prstGeom>
              <a:ln w="22225">
                <a:headEnd type="triangle"/>
                <a:tailEnd type="stealth"/>
              </a:ln>
            </p:spPr>
            <p:style>
              <a:lnRef idx="1">
                <a:schemeClr val="accent1"/>
              </a:lnRef>
              <a:fillRef idx="0">
                <a:schemeClr val="accent1"/>
              </a:fillRef>
              <a:effectRef idx="0">
                <a:schemeClr val="accent1"/>
              </a:effectRef>
              <a:fontRef idx="minor">
                <a:schemeClr val="tx1"/>
              </a:fontRef>
            </p:style>
          </p:cxnSp>
          <p:cxnSp>
            <p:nvCxnSpPr>
              <p:cNvPr id="27" name="Conector recto 26">
                <a:extLst>
                  <a:ext uri="{FF2B5EF4-FFF2-40B4-BE49-F238E27FC236}">
                    <a16:creationId xmlns:a16="http://schemas.microsoft.com/office/drawing/2014/main" id="{F0A3B28A-152C-4E42-9510-FBE6F296EE84}"/>
                  </a:ext>
                </a:extLst>
              </p:cNvPr>
              <p:cNvCxnSpPr>
                <a:cxnSpLocks/>
              </p:cNvCxnSpPr>
              <p:nvPr/>
            </p:nvCxnSpPr>
            <p:spPr>
              <a:xfrm>
                <a:off x="4643438" y="2494303"/>
                <a:ext cx="0" cy="263180"/>
              </a:xfrm>
              <a:prstGeom prst="line">
                <a:avLst/>
              </a:prstGeom>
            </p:spPr>
            <p:style>
              <a:lnRef idx="1">
                <a:schemeClr val="accent1"/>
              </a:lnRef>
              <a:fillRef idx="0">
                <a:schemeClr val="accent1"/>
              </a:fillRef>
              <a:effectRef idx="0">
                <a:schemeClr val="accent1"/>
              </a:effectRef>
              <a:fontRef idx="minor">
                <a:schemeClr val="tx1"/>
              </a:fontRef>
            </p:style>
          </p:cxnSp>
          <p:sp>
            <p:nvSpPr>
              <p:cNvPr id="28" name="CuadroTexto 27">
                <a:extLst>
                  <a:ext uri="{FF2B5EF4-FFF2-40B4-BE49-F238E27FC236}">
                    <a16:creationId xmlns:a16="http://schemas.microsoft.com/office/drawing/2014/main" id="{2DA90563-D97B-4C81-8D42-22DBDD64E6D8}"/>
                  </a:ext>
                </a:extLst>
              </p:cNvPr>
              <p:cNvSpPr txBox="1"/>
              <p:nvPr/>
            </p:nvSpPr>
            <p:spPr>
              <a:xfrm>
                <a:off x="4446910" y="2789851"/>
                <a:ext cx="500786" cy="400110"/>
              </a:xfrm>
              <a:prstGeom prst="rect">
                <a:avLst/>
              </a:prstGeom>
              <a:noFill/>
            </p:spPr>
            <p:txBody>
              <a:bodyPr wrap="none" rtlCol="0">
                <a:spAutoFit/>
              </a:bodyPr>
              <a:lstStyle/>
              <a:p>
                <a:r>
                  <a:rPr lang="es-CO" sz="2000" dirty="0">
                    <a:solidFill>
                      <a:srgbClr val="00B050"/>
                    </a:solidFill>
                  </a:rPr>
                  <a:t>-2</a:t>
                </a:r>
                <a:endParaRPr lang="es-ES" sz="2000" dirty="0">
                  <a:solidFill>
                    <a:srgbClr val="00B050"/>
                  </a:solidFill>
                </a:endParaRPr>
              </a:p>
            </p:txBody>
          </p:sp>
          <mc:AlternateContent xmlns:mc="http://schemas.openxmlformats.org/markup-compatibility/2006" xmlns:a14="http://schemas.microsoft.com/office/drawing/2010/main">
            <mc:Choice Requires="a14">
              <p:sp>
                <p:nvSpPr>
                  <p:cNvPr id="29" name="CuadroTexto 28">
                    <a:extLst>
                      <a:ext uri="{FF2B5EF4-FFF2-40B4-BE49-F238E27FC236}">
                        <a16:creationId xmlns:a16="http://schemas.microsoft.com/office/drawing/2014/main" id="{976975EA-A747-443D-B191-6EACB00B47EA}"/>
                      </a:ext>
                    </a:extLst>
                  </p:cNvPr>
                  <p:cNvSpPr txBox="1"/>
                  <p:nvPr/>
                </p:nvSpPr>
                <p:spPr>
                  <a:xfrm>
                    <a:off x="7964144" y="2637183"/>
                    <a:ext cx="652742"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CO" altLang="es-ES" sz="2000" b="0" i="1" smtClean="0">
                              <a:latin typeface="Cambria Math" panose="02040503050406030204" pitchFamily="18" charset="0"/>
                              <a:ea typeface="Cambria Math" panose="02040503050406030204" pitchFamily="18" charset="0"/>
                            </a:rPr>
                            <m:t>+</m:t>
                          </m:r>
                          <m:r>
                            <a:rPr lang="es-CO" altLang="es-ES" sz="2000" i="1">
                              <a:latin typeface="Cambria Math" panose="02040503050406030204" pitchFamily="18" charset="0"/>
                              <a:ea typeface="Cambria Math" panose="02040503050406030204" pitchFamily="18" charset="0"/>
                            </a:rPr>
                            <m:t>∞</m:t>
                          </m:r>
                        </m:oMath>
                      </m:oMathPara>
                    </a14:m>
                    <a:endParaRPr lang="es-ES" sz="2000" dirty="0">
                      <a:solidFill>
                        <a:srgbClr val="00B050"/>
                      </a:solidFill>
                    </a:endParaRPr>
                  </a:p>
                </p:txBody>
              </p:sp>
            </mc:Choice>
            <mc:Fallback xmlns="">
              <p:sp>
                <p:nvSpPr>
                  <p:cNvPr id="29" name="CuadroTexto 28">
                    <a:extLst>
                      <a:ext uri="{FF2B5EF4-FFF2-40B4-BE49-F238E27FC236}">
                        <a16:creationId xmlns:a16="http://schemas.microsoft.com/office/drawing/2014/main" id="{976975EA-A747-443D-B191-6EACB00B47EA}"/>
                      </a:ext>
                    </a:extLst>
                  </p:cNvPr>
                  <p:cNvSpPr txBox="1">
                    <a:spLocks noRot="1" noChangeAspect="1" noMove="1" noResize="1" noEditPoints="1" noAdjustHandles="1" noChangeArrowheads="1" noChangeShapeType="1" noTextEdit="1"/>
                  </p:cNvSpPr>
                  <p:nvPr/>
                </p:nvSpPr>
                <p:spPr>
                  <a:xfrm>
                    <a:off x="7964144" y="2637183"/>
                    <a:ext cx="652742" cy="400110"/>
                  </a:xfrm>
                  <a:prstGeom prst="rect">
                    <a:avLst/>
                  </a:prstGeom>
                  <a:blipFill>
                    <a:blip r:embed="rId3"/>
                    <a:stretch>
                      <a:fillRect r="-10714"/>
                    </a:stretch>
                  </a:blipFill>
                </p:spPr>
                <p:txBody>
                  <a:bodyPr/>
                  <a:lstStyle/>
                  <a:p>
                    <a:r>
                      <a:rPr lang="es-ES">
                        <a:noFill/>
                      </a:rPr>
                      <a:t> </a:t>
                    </a:r>
                  </a:p>
                </p:txBody>
              </p:sp>
            </mc:Fallback>
          </mc:AlternateContent>
        </p:grpSp>
        <p:cxnSp>
          <p:nvCxnSpPr>
            <p:cNvPr id="21" name="Conector recto 20">
              <a:extLst>
                <a:ext uri="{FF2B5EF4-FFF2-40B4-BE49-F238E27FC236}">
                  <a16:creationId xmlns:a16="http://schemas.microsoft.com/office/drawing/2014/main" id="{9A69742D-7C8C-4840-9591-BE77A2353D86}"/>
                </a:ext>
              </a:extLst>
            </p:cNvPr>
            <p:cNvCxnSpPr>
              <a:cxnSpLocks/>
            </p:cNvCxnSpPr>
            <p:nvPr/>
          </p:nvCxnSpPr>
          <p:spPr>
            <a:xfrm>
              <a:off x="6359289" y="5550079"/>
              <a:ext cx="0" cy="263180"/>
            </a:xfrm>
            <a:prstGeom prst="line">
              <a:avLst/>
            </a:prstGeom>
          </p:spPr>
          <p:style>
            <a:lnRef idx="1">
              <a:schemeClr val="accent1"/>
            </a:lnRef>
            <a:fillRef idx="0">
              <a:schemeClr val="accent1"/>
            </a:fillRef>
            <a:effectRef idx="0">
              <a:schemeClr val="accent1"/>
            </a:effectRef>
            <a:fontRef idx="minor">
              <a:schemeClr val="tx1"/>
            </a:fontRef>
          </p:style>
        </p:cxnSp>
        <p:sp>
          <p:nvSpPr>
            <p:cNvPr id="22" name="CuadroTexto 21">
              <a:extLst>
                <a:ext uri="{FF2B5EF4-FFF2-40B4-BE49-F238E27FC236}">
                  <a16:creationId xmlns:a16="http://schemas.microsoft.com/office/drawing/2014/main" id="{982C09F4-07D2-4BAA-8CEA-1CC6D91920B8}"/>
                </a:ext>
              </a:extLst>
            </p:cNvPr>
            <p:cNvSpPr txBox="1"/>
            <p:nvPr/>
          </p:nvSpPr>
          <p:spPr>
            <a:xfrm>
              <a:off x="6148298" y="5858819"/>
              <a:ext cx="400712" cy="400110"/>
            </a:xfrm>
            <a:prstGeom prst="rect">
              <a:avLst/>
            </a:prstGeom>
            <a:noFill/>
          </p:spPr>
          <p:txBody>
            <a:bodyPr wrap="none" rtlCol="0">
              <a:spAutoFit/>
            </a:bodyPr>
            <a:lstStyle/>
            <a:p>
              <a:r>
                <a:rPr lang="es-CO" sz="2000" dirty="0">
                  <a:solidFill>
                    <a:srgbClr val="00B050"/>
                  </a:solidFill>
                </a:rPr>
                <a:t>3</a:t>
              </a:r>
              <a:endParaRPr lang="es-ES" sz="2000" dirty="0">
                <a:solidFill>
                  <a:srgbClr val="00B050"/>
                </a:solidFill>
              </a:endParaRPr>
            </a:p>
          </p:txBody>
        </p:sp>
        <mc:AlternateContent xmlns:mc="http://schemas.openxmlformats.org/markup-compatibility/2006" xmlns:a14="http://schemas.microsoft.com/office/drawing/2010/main">
          <mc:Choice Requires="a14">
            <p:sp>
              <p:nvSpPr>
                <p:cNvPr id="25" name="CuadroTexto 24">
                  <a:extLst>
                    <a:ext uri="{FF2B5EF4-FFF2-40B4-BE49-F238E27FC236}">
                      <a16:creationId xmlns:a16="http://schemas.microsoft.com/office/drawing/2014/main" id="{00C7AEAB-5670-407E-ACCE-22FB45095218}"/>
                    </a:ext>
                  </a:extLst>
                </p:cNvPr>
                <p:cNvSpPr txBox="1"/>
                <p:nvPr/>
              </p:nvSpPr>
              <p:spPr>
                <a:xfrm>
                  <a:off x="2629609" y="5658764"/>
                  <a:ext cx="652742"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CO" altLang="es-ES" sz="2000" b="0" i="1" smtClean="0">
                            <a:latin typeface="Cambria Math" panose="02040503050406030204" pitchFamily="18" charset="0"/>
                            <a:ea typeface="Cambria Math" panose="02040503050406030204" pitchFamily="18" charset="0"/>
                          </a:rPr>
                          <m:t>−</m:t>
                        </m:r>
                        <m:r>
                          <a:rPr lang="es-CO" altLang="es-ES" sz="2000" i="1">
                            <a:latin typeface="Cambria Math" panose="02040503050406030204" pitchFamily="18" charset="0"/>
                            <a:ea typeface="Cambria Math" panose="02040503050406030204" pitchFamily="18" charset="0"/>
                          </a:rPr>
                          <m:t>∞</m:t>
                        </m:r>
                      </m:oMath>
                    </m:oMathPara>
                  </a14:m>
                  <a:endParaRPr lang="es-ES" sz="2000" dirty="0">
                    <a:solidFill>
                      <a:srgbClr val="00B050"/>
                    </a:solidFill>
                  </a:endParaRPr>
                </a:p>
              </p:txBody>
            </p:sp>
          </mc:Choice>
          <mc:Fallback xmlns="">
            <p:sp>
              <p:nvSpPr>
                <p:cNvPr id="25" name="CuadroTexto 24">
                  <a:extLst>
                    <a:ext uri="{FF2B5EF4-FFF2-40B4-BE49-F238E27FC236}">
                      <a16:creationId xmlns:a16="http://schemas.microsoft.com/office/drawing/2014/main" id="{00C7AEAB-5670-407E-ACCE-22FB45095218}"/>
                    </a:ext>
                  </a:extLst>
                </p:cNvPr>
                <p:cNvSpPr txBox="1">
                  <a:spLocks noRot="1" noChangeAspect="1" noMove="1" noResize="1" noEditPoints="1" noAdjustHandles="1" noChangeArrowheads="1" noChangeShapeType="1" noTextEdit="1"/>
                </p:cNvSpPr>
                <p:nvPr/>
              </p:nvSpPr>
              <p:spPr>
                <a:xfrm>
                  <a:off x="2629609" y="5658764"/>
                  <a:ext cx="652742" cy="400110"/>
                </a:xfrm>
                <a:prstGeom prst="rect">
                  <a:avLst/>
                </a:prstGeom>
                <a:blipFill>
                  <a:blip r:embed="rId4"/>
                  <a:stretch>
                    <a:fillRect r="-10714"/>
                  </a:stretch>
                </a:blipFill>
              </p:spPr>
              <p:txBody>
                <a:bodyPr/>
                <a:lstStyle/>
                <a:p>
                  <a:r>
                    <a:rPr lang="es-ES">
                      <a:noFill/>
                    </a:rPr>
                    <a:t> </a:t>
                  </a:r>
                </a:p>
              </p:txBody>
            </p:sp>
          </mc:Fallback>
        </mc:AlternateContent>
      </p:grpSp>
      <p:sp>
        <p:nvSpPr>
          <p:cNvPr id="40" name="Rectángulo 39">
            <a:extLst>
              <a:ext uri="{FF2B5EF4-FFF2-40B4-BE49-F238E27FC236}">
                <a16:creationId xmlns:a16="http://schemas.microsoft.com/office/drawing/2014/main" id="{FD74C088-7111-45E5-949D-28BE00E0BD98}"/>
              </a:ext>
            </a:extLst>
          </p:cNvPr>
          <p:cNvSpPr/>
          <p:nvPr/>
        </p:nvSpPr>
        <p:spPr>
          <a:xfrm>
            <a:off x="449102" y="3150570"/>
            <a:ext cx="3368166" cy="430887"/>
          </a:xfrm>
          <a:prstGeom prst="rect">
            <a:avLst/>
          </a:prstGeom>
        </p:spPr>
        <p:txBody>
          <a:bodyPr wrap="none">
            <a:spAutoFit/>
          </a:bodyPr>
          <a:lstStyle/>
          <a:p>
            <a:r>
              <a:rPr lang="es-CO" sz="2200" dirty="0"/>
              <a:t>Se construyen los intervalos</a:t>
            </a:r>
            <a:endParaRPr lang="es-ES" sz="2200" dirty="0"/>
          </a:p>
        </p:txBody>
      </p:sp>
      <mc:AlternateContent xmlns:mc="http://schemas.openxmlformats.org/markup-compatibility/2006" xmlns:a14="http://schemas.microsoft.com/office/drawing/2010/main">
        <mc:Choice Requires="a14">
          <p:graphicFrame>
            <p:nvGraphicFramePr>
              <p:cNvPr id="9" name="Tabla 8">
                <a:extLst>
                  <a:ext uri="{FF2B5EF4-FFF2-40B4-BE49-F238E27FC236}">
                    <a16:creationId xmlns:a16="http://schemas.microsoft.com/office/drawing/2014/main" id="{E74C0D75-C33F-4096-BDC7-6937C1E3B149}"/>
                  </a:ext>
                </a:extLst>
              </p:cNvPr>
              <p:cNvGraphicFramePr>
                <a:graphicFrameLocks noGrp="1"/>
              </p:cNvGraphicFramePr>
              <p:nvPr>
                <p:extLst>
                  <p:ext uri="{D42A27DB-BD31-4B8C-83A1-F6EECF244321}">
                    <p14:modId xmlns:p14="http://schemas.microsoft.com/office/powerpoint/2010/main" val="2272021922"/>
                  </p:ext>
                </p:extLst>
              </p:nvPr>
            </p:nvGraphicFramePr>
            <p:xfrm>
              <a:off x="3885515" y="3170006"/>
              <a:ext cx="3902837" cy="370840"/>
            </p:xfrm>
            <a:graphic>
              <a:graphicData uri="http://schemas.openxmlformats.org/drawingml/2006/table">
                <a:tbl>
                  <a:tblPr firstRow="1" bandRow="1">
                    <a:tableStyleId>{5C22544A-7EE6-4342-B048-85BDC9FD1C3A}</a:tableStyleId>
                  </a:tblPr>
                  <a:tblGrid>
                    <a:gridCol w="1463040">
                      <a:extLst>
                        <a:ext uri="{9D8B030D-6E8A-4147-A177-3AD203B41FA5}">
                          <a16:colId xmlns:a16="http://schemas.microsoft.com/office/drawing/2014/main" val="1078092851"/>
                        </a:ext>
                      </a:extLst>
                    </a:gridCol>
                    <a:gridCol w="1125415">
                      <a:extLst>
                        <a:ext uri="{9D8B030D-6E8A-4147-A177-3AD203B41FA5}">
                          <a16:colId xmlns:a16="http://schemas.microsoft.com/office/drawing/2014/main" val="2652275513"/>
                        </a:ext>
                      </a:extLst>
                    </a:gridCol>
                    <a:gridCol w="1314382">
                      <a:extLst>
                        <a:ext uri="{9D8B030D-6E8A-4147-A177-3AD203B41FA5}">
                          <a16:colId xmlns:a16="http://schemas.microsoft.com/office/drawing/2014/main" val="3643359106"/>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s-ES" sz="1800" i="1" dirty="0" smtClean="0">
                                    <a:latin typeface="Cambria Math" panose="02040503050406030204" pitchFamily="18" charset="0"/>
                                  </a:rPr>
                                  <m:t>(</m:t>
                                </m:r>
                                <m:r>
                                  <a:rPr lang="es-CO" altLang="es-ES" sz="1800" b="0" i="1" smtClean="0">
                                    <a:latin typeface="Cambria Math" panose="02040503050406030204" pitchFamily="18" charset="0"/>
                                    <a:ea typeface="Cambria Math" panose="02040503050406030204" pitchFamily="18" charset="0"/>
                                  </a:rPr>
                                  <m:t>−</m:t>
                                </m:r>
                                <m:r>
                                  <a:rPr lang="es-CO" altLang="es-ES" sz="1800" i="1">
                                    <a:latin typeface="Cambria Math" panose="02040503050406030204" pitchFamily="18" charset="0"/>
                                    <a:ea typeface="Cambria Math" panose="02040503050406030204" pitchFamily="18" charset="0"/>
                                  </a:rPr>
                                  <m:t>∞</m:t>
                                </m:r>
                                <m:r>
                                  <a:rPr lang="es-CO" altLang="es-ES" sz="1800" b="1" i="1" smtClean="0">
                                    <a:latin typeface="Cambria Math" panose="02040503050406030204" pitchFamily="18" charset="0"/>
                                    <a:ea typeface="Cambria Math" panose="02040503050406030204" pitchFamily="18" charset="0"/>
                                  </a:rPr>
                                  <m:t>,−</m:t>
                                </m:r>
                                <m:r>
                                  <a:rPr lang="es-CO" altLang="es-ES" sz="1800" b="1" i="1" smtClean="0">
                                    <a:latin typeface="Cambria Math" panose="02040503050406030204" pitchFamily="18" charset="0"/>
                                    <a:ea typeface="Cambria Math" panose="02040503050406030204" pitchFamily="18" charset="0"/>
                                  </a:rPr>
                                  <m:t>𝟐</m:t>
                                </m:r>
                                <m:r>
                                  <a:rPr lang="es-CO" altLang="es-ES" sz="1800" b="1" i="1" smtClean="0">
                                    <a:latin typeface="Cambria Math" panose="02040503050406030204" pitchFamily="18" charset="0"/>
                                    <a:ea typeface="Cambria Math" panose="02040503050406030204" pitchFamily="18" charset="0"/>
                                  </a:rPr>
                                  <m:t>)</m:t>
                                </m:r>
                              </m:oMath>
                            </m:oMathPara>
                          </a14:m>
                          <a:endParaRPr lang="es-E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s-ES" altLang="es-ES" sz="1800" b="1" i="1" dirty="0" smtClean="0">
                                    <a:latin typeface="Cambria Math" panose="02040503050406030204" pitchFamily="18" charset="0"/>
                                    <a:ea typeface="+mn-ea"/>
                                  </a:rPr>
                                  <m:t>(</m:t>
                                </m:r>
                                <m:r>
                                  <a:rPr lang="es-CO" altLang="es-ES" sz="1800" b="1" i="1" dirty="0" smtClean="0">
                                    <a:latin typeface="Cambria Math" panose="02040503050406030204" pitchFamily="18" charset="0"/>
                                    <a:ea typeface="+mn-ea"/>
                                  </a:rPr>
                                  <m:t>−</m:t>
                                </m:r>
                                <m:r>
                                  <a:rPr lang="es-CO" altLang="es-ES" sz="1800" b="1" i="1" dirty="0" smtClean="0">
                                    <a:latin typeface="Cambria Math" panose="02040503050406030204" pitchFamily="18" charset="0"/>
                                    <a:ea typeface="+mn-ea"/>
                                  </a:rPr>
                                  <m:t>𝟐</m:t>
                                </m:r>
                                <m:r>
                                  <a:rPr lang="es-CO" altLang="es-ES" sz="1800" b="1" i="1" smtClean="0">
                                    <a:latin typeface="Cambria Math" panose="02040503050406030204" pitchFamily="18" charset="0"/>
                                    <a:ea typeface="Cambria Math" panose="02040503050406030204" pitchFamily="18" charset="0"/>
                                  </a:rPr>
                                  <m:t>,</m:t>
                                </m:r>
                                <m:r>
                                  <a:rPr lang="es-CO" altLang="es-ES" sz="1800" b="1" i="1" smtClean="0">
                                    <a:latin typeface="Cambria Math" panose="02040503050406030204" pitchFamily="18" charset="0"/>
                                    <a:ea typeface="Cambria Math" panose="02040503050406030204" pitchFamily="18" charset="0"/>
                                  </a:rPr>
                                  <m:t>𝟑</m:t>
                                </m:r>
                                <m:r>
                                  <a:rPr lang="es-CO" altLang="es-ES" sz="1800" b="1" i="1" smtClean="0">
                                    <a:latin typeface="Cambria Math" panose="02040503050406030204" pitchFamily="18" charset="0"/>
                                    <a:ea typeface="Cambria Math" panose="02040503050406030204" pitchFamily="18" charset="0"/>
                                  </a:rPr>
                                  <m:t>)</m:t>
                                </m:r>
                              </m:oMath>
                            </m:oMathPara>
                          </a14:m>
                          <a:endParaRPr lang="es-E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s-ES" altLang="es-ES" sz="1800" b="1" i="1" dirty="0" smtClean="0">
                                    <a:latin typeface="Cambria Math" panose="02040503050406030204" pitchFamily="18" charset="0"/>
                                    <a:ea typeface="+mn-ea"/>
                                  </a:rPr>
                                  <m:t>(</m:t>
                                </m:r>
                                <m:r>
                                  <a:rPr lang="es-CO" altLang="es-ES" sz="1800" b="1" i="1" dirty="0" smtClean="0">
                                    <a:latin typeface="Cambria Math" panose="02040503050406030204" pitchFamily="18" charset="0"/>
                                    <a:ea typeface="+mn-ea"/>
                                  </a:rPr>
                                  <m:t>𝟑</m:t>
                                </m:r>
                                <m:r>
                                  <a:rPr lang="es-CO" altLang="es-ES" sz="1800" b="1" i="1" smtClean="0">
                                    <a:latin typeface="Cambria Math" panose="02040503050406030204" pitchFamily="18" charset="0"/>
                                    <a:ea typeface="Cambria Math" panose="02040503050406030204" pitchFamily="18" charset="0"/>
                                  </a:rPr>
                                  <m:t>,+</m:t>
                                </m:r>
                                <m:r>
                                  <a:rPr lang="es-CO" altLang="es-ES" sz="1800" i="1" smtClean="0">
                                    <a:latin typeface="Cambria Math" panose="02040503050406030204" pitchFamily="18" charset="0"/>
                                    <a:ea typeface="Cambria Math" panose="02040503050406030204" pitchFamily="18" charset="0"/>
                                  </a:rPr>
                                  <m:t>∞</m:t>
                                </m:r>
                                <m:r>
                                  <a:rPr lang="es-CO" altLang="es-ES" sz="1800" b="1" i="1" smtClean="0">
                                    <a:latin typeface="Cambria Math" panose="02040503050406030204" pitchFamily="18" charset="0"/>
                                    <a:ea typeface="Cambria Math" panose="02040503050406030204" pitchFamily="18" charset="0"/>
                                  </a:rPr>
                                  <m:t>)</m:t>
                                </m:r>
                              </m:oMath>
                            </m:oMathPara>
                          </a14:m>
                          <a:endParaRPr lang="es-ES" dirty="0"/>
                        </a:p>
                      </a:txBody>
                      <a:tcPr/>
                    </a:tc>
                    <a:extLst>
                      <a:ext uri="{0D108BD9-81ED-4DB2-BD59-A6C34878D82A}">
                        <a16:rowId xmlns:a16="http://schemas.microsoft.com/office/drawing/2014/main" val="3836801077"/>
                      </a:ext>
                    </a:extLst>
                  </a:tr>
                </a:tbl>
              </a:graphicData>
            </a:graphic>
          </p:graphicFrame>
        </mc:Choice>
        <mc:Fallback xmlns="">
          <p:graphicFrame>
            <p:nvGraphicFramePr>
              <p:cNvPr id="9" name="Tabla 8">
                <a:extLst>
                  <a:ext uri="{FF2B5EF4-FFF2-40B4-BE49-F238E27FC236}">
                    <a16:creationId xmlns:a16="http://schemas.microsoft.com/office/drawing/2014/main" id="{E74C0D75-C33F-4096-BDC7-6937C1E3B149}"/>
                  </a:ext>
                </a:extLst>
              </p:cNvPr>
              <p:cNvGraphicFramePr>
                <a:graphicFrameLocks noGrp="1"/>
              </p:cNvGraphicFramePr>
              <p:nvPr>
                <p:extLst>
                  <p:ext uri="{D42A27DB-BD31-4B8C-83A1-F6EECF244321}">
                    <p14:modId xmlns:p14="http://schemas.microsoft.com/office/powerpoint/2010/main" val="2272021922"/>
                  </p:ext>
                </p:extLst>
              </p:nvPr>
            </p:nvGraphicFramePr>
            <p:xfrm>
              <a:off x="3885515" y="3170006"/>
              <a:ext cx="3902837" cy="370840"/>
            </p:xfrm>
            <a:graphic>
              <a:graphicData uri="http://schemas.openxmlformats.org/drawingml/2006/table">
                <a:tbl>
                  <a:tblPr firstRow="1" bandRow="1">
                    <a:tableStyleId>{5C22544A-7EE6-4342-B048-85BDC9FD1C3A}</a:tableStyleId>
                  </a:tblPr>
                  <a:tblGrid>
                    <a:gridCol w="1463040">
                      <a:extLst>
                        <a:ext uri="{9D8B030D-6E8A-4147-A177-3AD203B41FA5}">
                          <a16:colId xmlns:a16="http://schemas.microsoft.com/office/drawing/2014/main" val="1078092851"/>
                        </a:ext>
                      </a:extLst>
                    </a:gridCol>
                    <a:gridCol w="1125415">
                      <a:extLst>
                        <a:ext uri="{9D8B030D-6E8A-4147-A177-3AD203B41FA5}">
                          <a16:colId xmlns:a16="http://schemas.microsoft.com/office/drawing/2014/main" val="2652275513"/>
                        </a:ext>
                      </a:extLst>
                    </a:gridCol>
                    <a:gridCol w="1314382">
                      <a:extLst>
                        <a:ext uri="{9D8B030D-6E8A-4147-A177-3AD203B41FA5}">
                          <a16:colId xmlns:a16="http://schemas.microsoft.com/office/drawing/2014/main" val="3643359106"/>
                        </a:ext>
                      </a:extLst>
                    </a:gridCol>
                  </a:tblGrid>
                  <a:tr h="370840">
                    <a:tc>
                      <a:txBody>
                        <a:bodyPr/>
                        <a:lstStyle/>
                        <a:p>
                          <a:endParaRPr lang="es-ES"/>
                        </a:p>
                      </a:txBody>
                      <a:tcPr>
                        <a:blipFill>
                          <a:blip r:embed="rId5"/>
                          <a:stretch>
                            <a:fillRect l="-417" t="-3279" r="-168750" b="-13115"/>
                          </a:stretch>
                        </a:blipFill>
                      </a:tcPr>
                    </a:tc>
                    <a:tc>
                      <a:txBody>
                        <a:bodyPr/>
                        <a:lstStyle/>
                        <a:p>
                          <a:endParaRPr lang="es-ES"/>
                        </a:p>
                      </a:txBody>
                      <a:tcPr>
                        <a:blipFill>
                          <a:blip r:embed="rId5"/>
                          <a:stretch>
                            <a:fillRect l="-130270" t="-3279" r="-118919" b="-13115"/>
                          </a:stretch>
                        </a:blipFill>
                      </a:tcPr>
                    </a:tc>
                    <a:tc>
                      <a:txBody>
                        <a:bodyPr/>
                        <a:lstStyle/>
                        <a:p>
                          <a:endParaRPr lang="es-ES"/>
                        </a:p>
                      </a:txBody>
                      <a:tcPr>
                        <a:blipFill>
                          <a:blip r:embed="rId5"/>
                          <a:stretch>
                            <a:fillRect l="-197222" t="-3279" r="-1852" b="-13115"/>
                          </a:stretch>
                        </a:blipFill>
                      </a:tcPr>
                    </a:tc>
                    <a:extLst>
                      <a:ext uri="{0D108BD9-81ED-4DB2-BD59-A6C34878D82A}">
                        <a16:rowId xmlns:a16="http://schemas.microsoft.com/office/drawing/2014/main" val="3836801077"/>
                      </a:ext>
                    </a:extLst>
                  </a:tr>
                </a:tbl>
              </a:graphicData>
            </a:graphic>
          </p:graphicFrame>
        </mc:Fallback>
      </mc:AlternateContent>
      <p:sp>
        <p:nvSpPr>
          <p:cNvPr id="11" name="Rectángulo 10">
            <a:extLst>
              <a:ext uri="{FF2B5EF4-FFF2-40B4-BE49-F238E27FC236}">
                <a16:creationId xmlns:a16="http://schemas.microsoft.com/office/drawing/2014/main" id="{8EB6CA3E-8CBA-4DEC-A0A6-C27D85867430}"/>
              </a:ext>
            </a:extLst>
          </p:cNvPr>
          <p:cNvSpPr/>
          <p:nvPr/>
        </p:nvSpPr>
        <p:spPr>
          <a:xfrm>
            <a:off x="367235" y="3762564"/>
            <a:ext cx="11457529" cy="769441"/>
          </a:xfrm>
          <a:prstGeom prst="rect">
            <a:avLst/>
          </a:prstGeom>
        </p:spPr>
        <p:txBody>
          <a:bodyPr wrap="square">
            <a:spAutoFit/>
          </a:bodyPr>
          <a:lstStyle/>
          <a:p>
            <a:pPr algn="just"/>
            <a:r>
              <a:rPr lang="es-CO" sz="2200" dirty="0"/>
              <a:t>Se escoge un número de cada uno de los intervalos, se sustituye en la inecuación, y se evalúa el signo en cada intervalo.</a:t>
            </a:r>
          </a:p>
        </p:txBody>
      </p:sp>
      <mc:AlternateContent xmlns:mc="http://schemas.openxmlformats.org/markup-compatibility/2006" xmlns:a14="http://schemas.microsoft.com/office/drawing/2010/main">
        <mc:Choice Requires="a14">
          <p:sp>
            <p:nvSpPr>
              <p:cNvPr id="12" name="Rectángulo 11">
                <a:extLst>
                  <a:ext uri="{FF2B5EF4-FFF2-40B4-BE49-F238E27FC236}">
                    <a16:creationId xmlns:a16="http://schemas.microsoft.com/office/drawing/2014/main" id="{7FEF5EC4-D6D9-45BC-92A5-66DEF64B71A4}"/>
                  </a:ext>
                </a:extLst>
              </p:cNvPr>
              <p:cNvSpPr/>
              <p:nvPr/>
            </p:nvSpPr>
            <p:spPr>
              <a:xfrm>
                <a:off x="438305" y="4524980"/>
                <a:ext cx="2689903" cy="430887"/>
              </a:xfrm>
              <a:prstGeom prst="rect">
                <a:avLst/>
              </a:prstGeom>
            </p:spPr>
            <p:txBody>
              <a:bodyPr wrap="none">
                <a:spAutoFit/>
              </a:bodyPr>
              <a:lstStyle/>
              <a:p>
                <a:pPr lvl="0">
                  <a:defRPr/>
                </a:pPr>
                <a14:m>
                  <m:oMath xmlns:m="http://schemas.openxmlformats.org/officeDocument/2006/math">
                    <m:sSub>
                      <m:sSubPr>
                        <m:ctrlPr>
                          <a:rPr lang="es-CO" sz="2200" i="1" smtClean="0">
                            <a:latin typeface="Cambria Math" panose="02040503050406030204" pitchFamily="18" charset="0"/>
                          </a:rPr>
                        </m:ctrlPr>
                      </m:sSubPr>
                      <m:e>
                        <m:r>
                          <a:rPr lang="es-CO" sz="2200" b="0" i="1">
                            <a:latin typeface="Cambria Math" panose="02040503050406030204" pitchFamily="18" charset="0"/>
                          </a:rPr>
                          <m:t>𝑥</m:t>
                        </m:r>
                      </m:e>
                      <m:sub>
                        <m:r>
                          <a:rPr lang="es-CO" sz="2200" b="0" i="1">
                            <a:latin typeface="Cambria Math" panose="02040503050406030204" pitchFamily="18" charset="0"/>
                          </a:rPr>
                          <m:t>𝑖</m:t>
                        </m:r>
                      </m:sub>
                    </m:sSub>
                    <m:r>
                      <a:rPr lang="es-CO" sz="2200" b="0" i="1" smtClean="0">
                        <a:latin typeface="Cambria Math" panose="02040503050406030204" pitchFamily="18" charset="0"/>
                      </a:rPr>
                      <m:t>=−4</m:t>
                    </m:r>
                    <m:r>
                      <a:rPr lang="es-CO" sz="2200" b="0" i="1" dirty="0">
                        <a:latin typeface="Cambria Math" panose="02040503050406030204" pitchFamily="18" charset="0"/>
                        <a:ea typeface="Cambria Math" panose="02040503050406030204" pitchFamily="18" charset="0"/>
                      </a:rPr>
                      <m:t>∈</m:t>
                    </m:r>
                    <m:r>
                      <a:rPr lang="es-CO" sz="2200" b="0" i="1" dirty="0" smtClean="0">
                        <a:latin typeface="Cambria Math" panose="02040503050406030204" pitchFamily="18" charset="0"/>
                      </a:rPr>
                      <m:t>(</m:t>
                    </m:r>
                    <m:r>
                      <a:rPr lang="es-CO" altLang="es-ES" sz="2200" b="0" i="1">
                        <a:latin typeface="Cambria Math" panose="02040503050406030204" pitchFamily="18" charset="0"/>
                        <a:ea typeface="Cambria Math" panose="02040503050406030204" pitchFamily="18" charset="0"/>
                      </a:rPr>
                      <m:t>−∞,</m:t>
                    </m:r>
                    <m:r>
                      <a:rPr lang="es-CO" altLang="es-ES" sz="2200" b="0" i="1" smtClean="0">
                        <a:latin typeface="Cambria Math" panose="02040503050406030204" pitchFamily="18" charset="0"/>
                        <a:ea typeface="Cambria Math" panose="02040503050406030204" pitchFamily="18" charset="0"/>
                      </a:rPr>
                      <m:t>−2</m:t>
                    </m:r>
                  </m:oMath>
                </a14:m>
                <a:r>
                  <a:rPr lang="es-ES" sz="2200" dirty="0"/>
                  <a:t>)</a:t>
                </a:r>
              </a:p>
            </p:txBody>
          </p:sp>
        </mc:Choice>
        <mc:Fallback xmlns="">
          <p:sp>
            <p:nvSpPr>
              <p:cNvPr id="12" name="Rectángulo 11">
                <a:extLst>
                  <a:ext uri="{FF2B5EF4-FFF2-40B4-BE49-F238E27FC236}">
                    <a16:creationId xmlns:a16="http://schemas.microsoft.com/office/drawing/2014/main" id="{7FEF5EC4-D6D9-45BC-92A5-66DEF64B71A4}"/>
                  </a:ext>
                </a:extLst>
              </p:cNvPr>
              <p:cNvSpPr>
                <a:spLocks noRot="1" noChangeAspect="1" noMove="1" noResize="1" noEditPoints="1" noAdjustHandles="1" noChangeArrowheads="1" noChangeShapeType="1" noTextEdit="1"/>
              </p:cNvSpPr>
              <p:nvPr/>
            </p:nvSpPr>
            <p:spPr>
              <a:xfrm>
                <a:off x="438305" y="4524980"/>
                <a:ext cx="2689903" cy="430887"/>
              </a:xfrm>
              <a:prstGeom prst="rect">
                <a:avLst/>
              </a:prstGeom>
              <a:blipFill>
                <a:blip r:embed="rId6"/>
                <a:stretch>
                  <a:fillRect t="-8451" b="-28169"/>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3" name="Rectángulo 42">
                <a:extLst>
                  <a:ext uri="{FF2B5EF4-FFF2-40B4-BE49-F238E27FC236}">
                    <a16:creationId xmlns:a16="http://schemas.microsoft.com/office/drawing/2014/main" id="{C89AC343-E70E-4B54-9708-ADD5F0A8B3F1}"/>
                  </a:ext>
                </a:extLst>
              </p:cNvPr>
              <p:cNvSpPr/>
              <p:nvPr/>
            </p:nvSpPr>
            <p:spPr>
              <a:xfrm>
                <a:off x="438305" y="5061804"/>
                <a:ext cx="2265107" cy="430887"/>
              </a:xfrm>
              <a:prstGeom prst="rect">
                <a:avLst/>
              </a:prstGeom>
            </p:spPr>
            <p:txBody>
              <a:bodyPr wrap="none">
                <a:spAutoFit/>
              </a:bodyPr>
              <a:lstStyle/>
              <a:p>
                <a:pPr lvl="0">
                  <a:defRPr/>
                </a:pPr>
                <a14:m>
                  <m:oMathPara xmlns:m="http://schemas.openxmlformats.org/officeDocument/2006/math">
                    <m:oMathParaPr>
                      <m:jc m:val="centerGroup"/>
                    </m:oMathParaPr>
                    <m:oMath xmlns:m="http://schemas.openxmlformats.org/officeDocument/2006/math">
                      <m:sSub>
                        <m:sSubPr>
                          <m:ctrlPr>
                            <a:rPr lang="es-CO" sz="2200" i="1" smtClean="0">
                              <a:latin typeface="Cambria Math" panose="02040503050406030204" pitchFamily="18" charset="0"/>
                            </a:rPr>
                          </m:ctrlPr>
                        </m:sSubPr>
                        <m:e>
                          <m:r>
                            <a:rPr lang="es-CO" sz="2200" b="0" i="1">
                              <a:latin typeface="Cambria Math" panose="02040503050406030204" pitchFamily="18" charset="0"/>
                            </a:rPr>
                            <m:t>𝑥</m:t>
                          </m:r>
                        </m:e>
                        <m:sub>
                          <m:r>
                            <a:rPr lang="es-CO" sz="2200" b="0" i="1">
                              <a:latin typeface="Cambria Math" panose="02040503050406030204" pitchFamily="18" charset="0"/>
                            </a:rPr>
                            <m:t>𝑖</m:t>
                          </m:r>
                        </m:sub>
                      </m:sSub>
                      <m:r>
                        <a:rPr lang="es-CO" sz="2200" b="0" i="1" smtClean="0">
                          <a:latin typeface="Cambria Math" panose="02040503050406030204" pitchFamily="18" charset="0"/>
                        </a:rPr>
                        <m:t>=0</m:t>
                      </m:r>
                      <m:r>
                        <a:rPr lang="es-CO" sz="2200" b="0" i="1" dirty="0">
                          <a:latin typeface="Cambria Math" panose="02040503050406030204" pitchFamily="18" charset="0"/>
                          <a:ea typeface="Cambria Math" panose="02040503050406030204" pitchFamily="18" charset="0"/>
                        </a:rPr>
                        <m:t>∈</m:t>
                      </m:r>
                      <m:r>
                        <a:rPr lang="es-CO" sz="2200" b="0" i="1" dirty="0" smtClean="0">
                          <a:latin typeface="Cambria Math" panose="02040503050406030204" pitchFamily="18" charset="0"/>
                          <a:ea typeface="Cambria Math" panose="02040503050406030204" pitchFamily="18" charset="0"/>
                        </a:rPr>
                        <m:t>(−2, 3 )</m:t>
                      </m:r>
                    </m:oMath>
                  </m:oMathPara>
                </a14:m>
                <a:endParaRPr lang="es-ES" sz="2200" i="1" dirty="0"/>
              </a:p>
            </p:txBody>
          </p:sp>
        </mc:Choice>
        <mc:Fallback xmlns="">
          <p:sp>
            <p:nvSpPr>
              <p:cNvPr id="43" name="Rectángulo 42">
                <a:extLst>
                  <a:ext uri="{FF2B5EF4-FFF2-40B4-BE49-F238E27FC236}">
                    <a16:creationId xmlns:a16="http://schemas.microsoft.com/office/drawing/2014/main" id="{C89AC343-E70E-4B54-9708-ADD5F0A8B3F1}"/>
                  </a:ext>
                </a:extLst>
              </p:cNvPr>
              <p:cNvSpPr>
                <a:spLocks noRot="1" noChangeAspect="1" noMove="1" noResize="1" noEditPoints="1" noAdjustHandles="1" noChangeArrowheads="1" noChangeShapeType="1" noTextEdit="1"/>
              </p:cNvSpPr>
              <p:nvPr/>
            </p:nvSpPr>
            <p:spPr>
              <a:xfrm>
                <a:off x="438305" y="5061804"/>
                <a:ext cx="2265107" cy="430887"/>
              </a:xfrm>
              <a:prstGeom prst="rect">
                <a:avLst/>
              </a:prstGeom>
              <a:blipFill>
                <a:blip r:embed="rId7"/>
                <a:stretch>
                  <a:fillRect b="-1549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5" name="Rectángulo 44">
                <a:extLst>
                  <a:ext uri="{FF2B5EF4-FFF2-40B4-BE49-F238E27FC236}">
                    <a16:creationId xmlns:a16="http://schemas.microsoft.com/office/drawing/2014/main" id="{73DB18AA-95E7-4FDD-A9F7-00D63978C162}"/>
                  </a:ext>
                </a:extLst>
              </p:cNvPr>
              <p:cNvSpPr/>
              <p:nvPr/>
            </p:nvSpPr>
            <p:spPr>
              <a:xfrm>
                <a:off x="461605" y="5614449"/>
                <a:ext cx="2287549" cy="430887"/>
              </a:xfrm>
              <a:prstGeom prst="rect">
                <a:avLst/>
              </a:prstGeom>
            </p:spPr>
            <p:txBody>
              <a:bodyPr wrap="none">
                <a:spAutoFit/>
              </a:bodyPr>
              <a:lstStyle/>
              <a:p>
                <a:pPr lvl="0">
                  <a:defRPr/>
                </a:pPr>
                <a14:m>
                  <m:oMathPara xmlns:m="http://schemas.openxmlformats.org/officeDocument/2006/math">
                    <m:oMathParaPr>
                      <m:jc m:val="centerGroup"/>
                    </m:oMathParaPr>
                    <m:oMath xmlns:m="http://schemas.openxmlformats.org/officeDocument/2006/math">
                      <m:sSub>
                        <m:sSubPr>
                          <m:ctrlPr>
                            <a:rPr lang="es-CO" sz="2200" i="1" smtClean="0">
                              <a:latin typeface="Cambria Math" panose="02040503050406030204" pitchFamily="18" charset="0"/>
                            </a:rPr>
                          </m:ctrlPr>
                        </m:sSubPr>
                        <m:e>
                          <m:r>
                            <a:rPr lang="es-CO" sz="2200" b="0" i="1">
                              <a:latin typeface="Cambria Math" panose="02040503050406030204" pitchFamily="18" charset="0"/>
                            </a:rPr>
                            <m:t>𝑥</m:t>
                          </m:r>
                        </m:e>
                        <m:sub>
                          <m:r>
                            <a:rPr lang="es-CO" sz="2200" b="0" i="1">
                              <a:latin typeface="Cambria Math" panose="02040503050406030204" pitchFamily="18" charset="0"/>
                            </a:rPr>
                            <m:t>𝑖</m:t>
                          </m:r>
                        </m:sub>
                      </m:sSub>
                      <m:r>
                        <a:rPr lang="es-CO" sz="2200" b="0" i="1" smtClean="0">
                          <a:latin typeface="Cambria Math" panose="02040503050406030204" pitchFamily="18" charset="0"/>
                        </a:rPr>
                        <m:t>=5</m:t>
                      </m:r>
                      <m:r>
                        <a:rPr lang="es-CO" sz="2200" b="0" i="1" dirty="0">
                          <a:latin typeface="Cambria Math" panose="02040503050406030204" pitchFamily="18" charset="0"/>
                          <a:ea typeface="Cambria Math" panose="02040503050406030204" pitchFamily="18" charset="0"/>
                        </a:rPr>
                        <m:t>∈</m:t>
                      </m:r>
                      <m:r>
                        <a:rPr lang="es-CO" sz="2200" b="0" i="1" dirty="0" smtClean="0">
                          <a:latin typeface="Cambria Math" panose="02040503050406030204" pitchFamily="18" charset="0"/>
                        </a:rPr>
                        <m:t>(3</m:t>
                      </m:r>
                      <m:r>
                        <a:rPr lang="es-CO" altLang="es-ES" sz="2200" b="0" i="1">
                          <a:latin typeface="Cambria Math" panose="02040503050406030204" pitchFamily="18" charset="0"/>
                          <a:ea typeface="Cambria Math" panose="02040503050406030204" pitchFamily="18" charset="0"/>
                        </a:rPr>
                        <m:t>,</m:t>
                      </m:r>
                      <m:r>
                        <a:rPr lang="es-CO" altLang="es-ES" sz="2200" b="0" i="1" smtClean="0">
                          <a:latin typeface="Cambria Math" panose="02040503050406030204" pitchFamily="18" charset="0"/>
                          <a:ea typeface="Cambria Math" panose="02040503050406030204" pitchFamily="18" charset="0"/>
                        </a:rPr>
                        <m:t>+</m:t>
                      </m:r>
                      <m:r>
                        <a:rPr lang="es-CO" altLang="es-ES" sz="2200" i="1">
                          <a:latin typeface="Cambria Math" panose="02040503050406030204" pitchFamily="18" charset="0"/>
                          <a:ea typeface="Cambria Math" panose="02040503050406030204" pitchFamily="18" charset="0"/>
                        </a:rPr>
                        <m:t>∞</m:t>
                      </m:r>
                      <m:r>
                        <a:rPr lang="es-CO" altLang="es-ES" sz="2200" b="0" i="1">
                          <a:latin typeface="Cambria Math" panose="02040503050406030204" pitchFamily="18" charset="0"/>
                          <a:ea typeface="Cambria Math" panose="02040503050406030204" pitchFamily="18" charset="0"/>
                        </a:rPr>
                        <m:t>)</m:t>
                      </m:r>
                    </m:oMath>
                  </m:oMathPara>
                </a14:m>
                <a:endParaRPr lang="es-ES" sz="2200" i="1" dirty="0"/>
              </a:p>
            </p:txBody>
          </p:sp>
        </mc:Choice>
        <mc:Fallback xmlns="">
          <p:sp>
            <p:nvSpPr>
              <p:cNvPr id="45" name="Rectángulo 44">
                <a:extLst>
                  <a:ext uri="{FF2B5EF4-FFF2-40B4-BE49-F238E27FC236}">
                    <a16:creationId xmlns:a16="http://schemas.microsoft.com/office/drawing/2014/main" id="{73DB18AA-95E7-4FDD-A9F7-00D63978C162}"/>
                  </a:ext>
                </a:extLst>
              </p:cNvPr>
              <p:cNvSpPr>
                <a:spLocks noRot="1" noChangeAspect="1" noMove="1" noResize="1" noEditPoints="1" noAdjustHandles="1" noChangeArrowheads="1" noChangeShapeType="1" noTextEdit="1"/>
              </p:cNvSpPr>
              <p:nvPr/>
            </p:nvSpPr>
            <p:spPr>
              <a:xfrm>
                <a:off x="461605" y="5614449"/>
                <a:ext cx="2287549" cy="430887"/>
              </a:xfrm>
              <a:prstGeom prst="rect">
                <a:avLst/>
              </a:prstGeom>
              <a:blipFill>
                <a:blip r:embed="rId8"/>
                <a:stretch>
                  <a:fillRect b="-1549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1" name="CuadroTexto 50">
                <a:extLst>
                  <a:ext uri="{FF2B5EF4-FFF2-40B4-BE49-F238E27FC236}">
                    <a16:creationId xmlns:a16="http://schemas.microsoft.com/office/drawing/2014/main" id="{2CDC5B56-87FE-453A-9F56-F7EC8C49E6C5}"/>
                  </a:ext>
                </a:extLst>
              </p:cNvPr>
              <p:cNvSpPr txBox="1"/>
              <p:nvPr/>
            </p:nvSpPr>
            <p:spPr>
              <a:xfrm>
                <a:off x="8175789" y="4350964"/>
                <a:ext cx="434734"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CO" altLang="es-ES" sz="2000" b="0" i="1" smtClean="0">
                          <a:solidFill>
                            <a:srgbClr val="FF0000"/>
                          </a:solidFill>
                          <a:latin typeface="Cambria Math" panose="02040503050406030204" pitchFamily="18" charset="0"/>
                          <a:ea typeface="Cambria Math" panose="02040503050406030204" pitchFamily="18" charset="0"/>
                        </a:rPr>
                        <m:t>+</m:t>
                      </m:r>
                    </m:oMath>
                  </m:oMathPara>
                </a14:m>
                <a:endParaRPr lang="es-ES" sz="2000" dirty="0">
                  <a:solidFill>
                    <a:srgbClr val="FF0000"/>
                  </a:solidFill>
                </a:endParaRPr>
              </a:p>
            </p:txBody>
          </p:sp>
        </mc:Choice>
        <mc:Fallback xmlns="">
          <p:sp>
            <p:nvSpPr>
              <p:cNvPr id="51" name="CuadroTexto 50">
                <a:extLst>
                  <a:ext uri="{FF2B5EF4-FFF2-40B4-BE49-F238E27FC236}">
                    <a16:creationId xmlns:a16="http://schemas.microsoft.com/office/drawing/2014/main" id="{2CDC5B56-87FE-453A-9F56-F7EC8C49E6C5}"/>
                  </a:ext>
                </a:extLst>
              </p:cNvPr>
              <p:cNvSpPr txBox="1">
                <a:spLocks noRot="1" noChangeAspect="1" noMove="1" noResize="1" noEditPoints="1" noAdjustHandles="1" noChangeArrowheads="1" noChangeShapeType="1" noTextEdit="1"/>
              </p:cNvSpPr>
              <p:nvPr/>
            </p:nvSpPr>
            <p:spPr>
              <a:xfrm>
                <a:off x="8175789" y="4350964"/>
                <a:ext cx="434734" cy="400110"/>
              </a:xfrm>
              <a:prstGeom prst="rect">
                <a:avLst/>
              </a:prstGeom>
              <a:blipFill>
                <a:blip r:embed="rId9"/>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2" name="CuadroTexto 51">
                <a:extLst>
                  <a:ext uri="{FF2B5EF4-FFF2-40B4-BE49-F238E27FC236}">
                    <a16:creationId xmlns:a16="http://schemas.microsoft.com/office/drawing/2014/main" id="{FB1D2A99-7FBC-4094-B825-80A783539E66}"/>
                  </a:ext>
                </a:extLst>
              </p:cNvPr>
              <p:cNvSpPr txBox="1"/>
              <p:nvPr/>
            </p:nvSpPr>
            <p:spPr>
              <a:xfrm>
                <a:off x="10733389" y="4370773"/>
                <a:ext cx="434734"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CO" altLang="es-ES" sz="2000" b="0" i="1" smtClean="0">
                          <a:solidFill>
                            <a:srgbClr val="FF0000"/>
                          </a:solidFill>
                          <a:latin typeface="Cambria Math" panose="02040503050406030204" pitchFamily="18" charset="0"/>
                          <a:ea typeface="Cambria Math" panose="02040503050406030204" pitchFamily="18" charset="0"/>
                        </a:rPr>
                        <m:t>+</m:t>
                      </m:r>
                    </m:oMath>
                  </m:oMathPara>
                </a14:m>
                <a:endParaRPr lang="es-ES" sz="2000" dirty="0">
                  <a:solidFill>
                    <a:srgbClr val="FF0000"/>
                  </a:solidFill>
                </a:endParaRPr>
              </a:p>
            </p:txBody>
          </p:sp>
        </mc:Choice>
        <mc:Fallback xmlns="">
          <p:sp>
            <p:nvSpPr>
              <p:cNvPr id="52" name="CuadroTexto 51">
                <a:extLst>
                  <a:ext uri="{FF2B5EF4-FFF2-40B4-BE49-F238E27FC236}">
                    <a16:creationId xmlns:a16="http://schemas.microsoft.com/office/drawing/2014/main" id="{FB1D2A99-7FBC-4094-B825-80A783539E66}"/>
                  </a:ext>
                </a:extLst>
              </p:cNvPr>
              <p:cNvSpPr txBox="1">
                <a:spLocks noRot="1" noChangeAspect="1" noMove="1" noResize="1" noEditPoints="1" noAdjustHandles="1" noChangeArrowheads="1" noChangeShapeType="1" noTextEdit="1"/>
              </p:cNvSpPr>
              <p:nvPr/>
            </p:nvSpPr>
            <p:spPr>
              <a:xfrm>
                <a:off x="10733389" y="4370773"/>
                <a:ext cx="434734" cy="400110"/>
              </a:xfrm>
              <a:prstGeom prst="rect">
                <a:avLst/>
              </a:prstGeom>
              <a:blipFill>
                <a:blip r:embed="rId10"/>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3" name="CuadroTexto 52">
                <a:extLst>
                  <a:ext uri="{FF2B5EF4-FFF2-40B4-BE49-F238E27FC236}">
                    <a16:creationId xmlns:a16="http://schemas.microsoft.com/office/drawing/2014/main" id="{925D987F-B821-41AE-B646-FABF00FE6346}"/>
                  </a:ext>
                </a:extLst>
              </p:cNvPr>
              <p:cNvSpPr txBox="1"/>
              <p:nvPr/>
            </p:nvSpPr>
            <p:spPr>
              <a:xfrm>
                <a:off x="9456972" y="4324925"/>
                <a:ext cx="434734"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CO" sz="2000" b="0" i="1" smtClean="0">
                          <a:solidFill>
                            <a:schemeClr val="tx1"/>
                          </a:solidFill>
                          <a:latin typeface="Cambria Math" panose="02040503050406030204" pitchFamily="18" charset="0"/>
                        </a:rPr>
                        <m:t>−</m:t>
                      </m:r>
                    </m:oMath>
                  </m:oMathPara>
                </a14:m>
                <a:endParaRPr lang="es-ES" sz="2000" dirty="0">
                  <a:solidFill>
                    <a:schemeClr val="tx1"/>
                  </a:solidFill>
                </a:endParaRPr>
              </a:p>
            </p:txBody>
          </p:sp>
        </mc:Choice>
        <mc:Fallback xmlns="">
          <p:sp>
            <p:nvSpPr>
              <p:cNvPr id="53" name="CuadroTexto 52">
                <a:extLst>
                  <a:ext uri="{FF2B5EF4-FFF2-40B4-BE49-F238E27FC236}">
                    <a16:creationId xmlns:a16="http://schemas.microsoft.com/office/drawing/2014/main" id="{925D987F-B821-41AE-B646-FABF00FE6346}"/>
                  </a:ext>
                </a:extLst>
              </p:cNvPr>
              <p:cNvSpPr txBox="1">
                <a:spLocks noRot="1" noChangeAspect="1" noMove="1" noResize="1" noEditPoints="1" noAdjustHandles="1" noChangeArrowheads="1" noChangeShapeType="1" noTextEdit="1"/>
              </p:cNvSpPr>
              <p:nvPr/>
            </p:nvSpPr>
            <p:spPr>
              <a:xfrm>
                <a:off x="9456972" y="4324925"/>
                <a:ext cx="434734" cy="400110"/>
              </a:xfrm>
              <a:prstGeom prst="rect">
                <a:avLst/>
              </a:prstGeom>
              <a:blipFill>
                <a:blip r:embed="rId11"/>
                <a:stretch>
                  <a:fillRect/>
                </a:stretch>
              </a:blipFill>
            </p:spPr>
            <p:txBody>
              <a:bodyPr/>
              <a:lstStyle/>
              <a:p>
                <a:r>
                  <a:rPr lang="es-ES">
                    <a:noFill/>
                  </a:rPr>
                  <a:t> </a:t>
                </a:r>
              </a:p>
            </p:txBody>
          </p:sp>
        </mc:Fallback>
      </mc:AlternateContent>
      <p:sp>
        <p:nvSpPr>
          <p:cNvPr id="54" name="Rectángulo 53">
            <a:extLst>
              <a:ext uri="{FF2B5EF4-FFF2-40B4-BE49-F238E27FC236}">
                <a16:creationId xmlns:a16="http://schemas.microsoft.com/office/drawing/2014/main" id="{99A6748B-ACFD-4E98-B1D0-2E7FE028235A}"/>
              </a:ext>
            </a:extLst>
          </p:cNvPr>
          <p:cNvSpPr/>
          <p:nvPr/>
        </p:nvSpPr>
        <p:spPr>
          <a:xfrm>
            <a:off x="6437" y="6203441"/>
            <a:ext cx="9007870" cy="430887"/>
          </a:xfrm>
          <a:prstGeom prst="rect">
            <a:avLst/>
          </a:prstGeom>
        </p:spPr>
        <p:txBody>
          <a:bodyPr wrap="square">
            <a:spAutoFit/>
          </a:bodyPr>
          <a:lstStyle/>
          <a:p>
            <a:r>
              <a:rPr lang="es-CO" sz="2200" dirty="0"/>
              <a:t>La región 1 y 3 satisfacen la inecuación, es decir, la solución final es:</a:t>
            </a:r>
          </a:p>
        </p:txBody>
      </p:sp>
      <mc:AlternateContent xmlns:mc="http://schemas.openxmlformats.org/markup-compatibility/2006" xmlns:a14="http://schemas.microsoft.com/office/drawing/2010/main">
        <mc:Choice Requires="a14">
          <p:sp>
            <p:nvSpPr>
              <p:cNvPr id="55" name="Rectángulo 54">
                <a:extLst>
                  <a:ext uri="{FF2B5EF4-FFF2-40B4-BE49-F238E27FC236}">
                    <a16:creationId xmlns:a16="http://schemas.microsoft.com/office/drawing/2014/main" id="{6CCE4C24-3AFD-44B0-997F-1523656D5AE0}"/>
                  </a:ext>
                </a:extLst>
              </p:cNvPr>
              <p:cNvSpPr/>
              <p:nvPr/>
            </p:nvSpPr>
            <p:spPr>
              <a:xfrm>
                <a:off x="7740173" y="6203441"/>
                <a:ext cx="3125920" cy="430887"/>
              </a:xfrm>
              <a:prstGeom prst="rect">
                <a:avLst/>
              </a:prstGeom>
            </p:spPr>
            <p:txBody>
              <a:bodyPr wrap="none">
                <a:spAutoFit/>
              </a:bodyPr>
              <a:lstStyle/>
              <a:p>
                <a14:m>
                  <m:oMath xmlns:m="http://schemas.openxmlformats.org/officeDocument/2006/math">
                    <m:r>
                      <a:rPr lang="es-CO" sz="2200" i="1" dirty="0" smtClean="0">
                        <a:solidFill>
                          <a:srgbClr val="FF0000"/>
                        </a:solidFill>
                        <a:latin typeface="Cambria Math" panose="02040503050406030204" pitchFamily="18" charset="0"/>
                      </a:rPr>
                      <m:t>𝑥</m:t>
                    </m:r>
                    <m:r>
                      <a:rPr lang="es-CO" sz="2200" i="1" dirty="0" smtClean="0">
                        <a:solidFill>
                          <a:srgbClr val="FF0000"/>
                        </a:solidFill>
                        <a:latin typeface="Cambria Math" panose="02040503050406030204" pitchFamily="18" charset="0"/>
                      </a:rPr>
                      <m:t> ∈(−∞,−2</m:t>
                    </m:r>
                    <m:r>
                      <m:rPr>
                        <m:nor/>
                      </m:rPr>
                      <a:rPr lang="es-ES" sz="2200" dirty="0">
                        <a:solidFill>
                          <a:srgbClr val="FF0000"/>
                        </a:solidFill>
                      </a:rPr>
                      <m:t>)</m:t>
                    </m:r>
                  </m:oMath>
                </a14:m>
                <a:r>
                  <a:rPr lang="es-CO" sz="2200" dirty="0">
                    <a:solidFill>
                      <a:srgbClr val="FF0000"/>
                    </a:solidFill>
                  </a:rPr>
                  <a:t> </a:t>
                </a:r>
                <a14:m>
                  <m:oMath xmlns:m="http://schemas.openxmlformats.org/officeDocument/2006/math">
                    <m:r>
                      <a:rPr lang="es-CO" sz="2200" i="1" dirty="0">
                        <a:solidFill>
                          <a:srgbClr val="FF0000"/>
                        </a:solidFill>
                        <a:latin typeface="Cambria Math" panose="02040503050406030204" pitchFamily="18" charset="0"/>
                      </a:rPr>
                      <m:t>∪(3</m:t>
                    </m:r>
                    <m:r>
                      <a:rPr lang="es-CO" altLang="es-ES" sz="2200" i="1">
                        <a:solidFill>
                          <a:srgbClr val="FF0000"/>
                        </a:solidFill>
                        <a:latin typeface="Cambria Math" panose="02040503050406030204" pitchFamily="18" charset="0"/>
                        <a:ea typeface="Cambria Math" panose="02040503050406030204" pitchFamily="18" charset="0"/>
                      </a:rPr>
                      <m:t>,+∞)</m:t>
                    </m:r>
                  </m:oMath>
                </a14:m>
                <a:endParaRPr lang="es-ES" sz="2200" dirty="0">
                  <a:solidFill>
                    <a:srgbClr val="FF0000"/>
                  </a:solidFill>
                </a:endParaRPr>
              </a:p>
            </p:txBody>
          </p:sp>
        </mc:Choice>
        <mc:Fallback xmlns="">
          <p:sp>
            <p:nvSpPr>
              <p:cNvPr id="55" name="Rectángulo 54">
                <a:extLst>
                  <a:ext uri="{FF2B5EF4-FFF2-40B4-BE49-F238E27FC236}">
                    <a16:creationId xmlns:a16="http://schemas.microsoft.com/office/drawing/2014/main" id="{6CCE4C24-3AFD-44B0-997F-1523656D5AE0}"/>
                  </a:ext>
                </a:extLst>
              </p:cNvPr>
              <p:cNvSpPr>
                <a:spLocks noRot="1" noChangeAspect="1" noMove="1" noResize="1" noEditPoints="1" noAdjustHandles="1" noChangeArrowheads="1" noChangeShapeType="1" noTextEdit="1"/>
              </p:cNvSpPr>
              <p:nvPr/>
            </p:nvSpPr>
            <p:spPr>
              <a:xfrm>
                <a:off x="7740173" y="6203441"/>
                <a:ext cx="3125920" cy="430887"/>
              </a:xfrm>
              <a:prstGeom prst="rect">
                <a:avLst/>
              </a:prstGeom>
              <a:blipFill>
                <a:blip r:embed="rId12"/>
                <a:stretch>
                  <a:fillRect r="-391" b="-1714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7" name="CuadroTexto 56">
                <a:extLst>
                  <a:ext uri="{FF2B5EF4-FFF2-40B4-BE49-F238E27FC236}">
                    <a16:creationId xmlns:a16="http://schemas.microsoft.com/office/drawing/2014/main" id="{303D4DA4-AF9A-49E2-BF33-B9E99A661C7A}"/>
                  </a:ext>
                </a:extLst>
              </p:cNvPr>
              <p:cNvSpPr txBox="1"/>
              <p:nvPr/>
            </p:nvSpPr>
            <p:spPr>
              <a:xfrm>
                <a:off x="4883948" y="1323164"/>
                <a:ext cx="2600063" cy="369332"/>
              </a:xfrm>
              <a:prstGeom prst="rect">
                <a:avLst/>
              </a:prstGeom>
              <a:noFill/>
            </p:spPr>
            <p:txBody>
              <a:bodyPr wrap="square" lIns="0" tIns="0" rIns="0" bIns="0" rtlCol="0">
                <a:spAutoFit/>
              </a:bodyPr>
              <a:lstStyle/>
              <a:p>
                <a14:m>
                  <m:oMath xmlns:m="http://schemas.openxmlformats.org/officeDocument/2006/math">
                    <m:sSup>
                      <m:sSupPr>
                        <m:ctrlPr>
                          <a:rPr lang="es-CO" sz="2400" b="0" i="1" dirty="0" smtClean="0">
                            <a:latin typeface="Cambria Math" panose="02040503050406030204" pitchFamily="18" charset="0"/>
                          </a:rPr>
                        </m:ctrlPr>
                      </m:sSupPr>
                      <m:e>
                        <m:r>
                          <a:rPr lang="es-CO" sz="2400" b="0" i="1" dirty="0" smtClean="0">
                            <a:latin typeface="Cambria Math" panose="02040503050406030204" pitchFamily="18" charset="0"/>
                          </a:rPr>
                          <m:t>𝑥</m:t>
                        </m:r>
                      </m:e>
                      <m:sup>
                        <m:r>
                          <a:rPr lang="es-CO" sz="2400" b="0" i="1" dirty="0" smtClean="0">
                            <a:latin typeface="Cambria Math" panose="02040503050406030204" pitchFamily="18" charset="0"/>
                          </a:rPr>
                          <m:t>2</m:t>
                        </m:r>
                      </m:sup>
                    </m:sSup>
                    <m:r>
                      <a:rPr lang="es-CO" sz="2400" b="0" i="1" dirty="0" smtClean="0">
                        <a:latin typeface="Cambria Math" panose="02040503050406030204" pitchFamily="18" charset="0"/>
                      </a:rPr>
                      <m:t>+ </m:t>
                    </m:r>
                    <m:r>
                      <a:rPr lang="es-ES" sz="2400" i="1" dirty="0" smtClean="0">
                        <a:latin typeface="Cambria Math" panose="02040503050406030204" pitchFamily="18" charset="0"/>
                      </a:rPr>
                      <m:t>𝑥</m:t>
                    </m:r>
                    <m:r>
                      <a:rPr lang="es-CO" sz="2400" b="0" i="1" dirty="0" smtClean="0">
                        <a:latin typeface="Cambria Math" panose="02040503050406030204" pitchFamily="18" charset="0"/>
                      </a:rPr>
                      <m:t>−6&gt;</m:t>
                    </m:r>
                  </m:oMath>
                </a14:m>
                <a:r>
                  <a:rPr lang="es-ES" sz="2400" dirty="0"/>
                  <a:t> 0</a:t>
                </a:r>
              </a:p>
            </p:txBody>
          </p:sp>
        </mc:Choice>
        <mc:Fallback xmlns="">
          <p:sp>
            <p:nvSpPr>
              <p:cNvPr id="57" name="CuadroTexto 56">
                <a:extLst>
                  <a:ext uri="{FF2B5EF4-FFF2-40B4-BE49-F238E27FC236}">
                    <a16:creationId xmlns:a16="http://schemas.microsoft.com/office/drawing/2014/main" id="{303D4DA4-AF9A-49E2-BF33-B9E99A661C7A}"/>
                  </a:ext>
                </a:extLst>
              </p:cNvPr>
              <p:cNvSpPr txBox="1">
                <a:spLocks noRot="1" noChangeAspect="1" noMove="1" noResize="1" noEditPoints="1" noAdjustHandles="1" noChangeArrowheads="1" noChangeShapeType="1" noTextEdit="1"/>
              </p:cNvSpPr>
              <p:nvPr/>
            </p:nvSpPr>
            <p:spPr>
              <a:xfrm>
                <a:off x="4883948" y="1323164"/>
                <a:ext cx="2600063" cy="369332"/>
              </a:xfrm>
              <a:prstGeom prst="rect">
                <a:avLst/>
              </a:prstGeom>
              <a:blipFill>
                <a:blip r:embed="rId13"/>
                <a:stretch>
                  <a:fillRect l="-2810" t="-24590" b="-4918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1" name="CuadroTexto 60">
                <a:extLst>
                  <a:ext uri="{FF2B5EF4-FFF2-40B4-BE49-F238E27FC236}">
                    <a16:creationId xmlns:a16="http://schemas.microsoft.com/office/drawing/2014/main" id="{62139317-5854-46CF-B34C-F9A7390315F1}"/>
                  </a:ext>
                </a:extLst>
              </p:cNvPr>
              <p:cNvSpPr txBox="1"/>
              <p:nvPr/>
            </p:nvSpPr>
            <p:spPr>
              <a:xfrm>
                <a:off x="2519789" y="630914"/>
                <a:ext cx="3969026" cy="3693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s-CO" sz="2400" b="0" i="1" dirty="0" smtClean="0">
                              <a:latin typeface="Cambria Math" panose="02040503050406030204" pitchFamily="18" charset="0"/>
                            </a:rPr>
                          </m:ctrlPr>
                        </m:sSupPr>
                        <m:e>
                          <m:r>
                            <a:rPr lang="es-CO" sz="2400" b="0" i="1" dirty="0" smtClean="0">
                              <a:latin typeface="Cambria Math" panose="02040503050406030204" pitchFamily="18" charset="0"/>
                            </a:rPr>
                            <m:t>𝑥</m:t>
                          </m:r>
                        </m:e>
                        <m:sup>
                          <m:r>
                            <a:rPr lang="es-CO" sz="2400" b="0" i="1" dirty="0" smtClean="0">
                              <a:latin typeface="Cambria Math" panose="02040503050406030204" pitchFamily="18" charset="0"/>
                            </a:rPr>
                            <m:t>2</m:t>
                          </m:r>
                        </m:sup>
                      </m:sSup>
                      <m:r>
                        <a:rPr lang="es-CO" sz="2400" b="0" i="1" dirty="0" smtClean="0">
                          <a:latin typeface="Cambria Math" panose="02040503050406030204" pitchFamily="18" charset="0"/>
                        </a:rPr>
                        <m:t>+ </m:t>
                      </m:r>
                      <m:r>
                        <a:rPr lang="es-ES" sz="2400" i="1" dirty="0" smtClean="0">
                          <a:latin typeface="Cambria Math" panose="02040503050406030204" pitchFamily="18" charset="0"/>
                        </a:rPr>
                        <m:t>𝑥</m:t>
                      </m:r>
                      <m:r>
                        <a:rPr lang="es-CO" sz="2400" b="0" i="1" dirty="0" smtClean="0">
                          <a:latin typeface="Cambria Math" panose="02040503050406030204" pitchFamily="18" charset="0"/>
                        </a:rPr>
                        <m:t>&gt;6</m:t>
                      </m:r>
                    </m:oMath>
                  </m:oMathPara>
                </a14:m>
                <a:endParaRPr lang="es-ES" sz="2400" dirty="0"/>
              </a:p>
            </p:txBody>
          </p:sp>
        </mc:Choice>
        <mc:Fallback xmlns="">
          <p:sp>
            <p:nvSpPr>
              <p:cNvPr id="61" name="CuadroTexto 60">
                <a:extLst>
                  <a:ext uri="{FF2B5EF4-FFF2-40B4-BE49-F238E27FC236}">
                    <a16:creationId xmlns:a16="http://schemas.microsoft.com/office/drawing/2014/main" id="{62139317-5854-46CF-B34C-F9A7390315F1}"/>
                  </a:ext>
                </a:extLst>
              </p:cNvPr>
              <p:cNvSpPr txBox="1">
                <a:spLocks noRot="1" noChangeAspect="1" noMove="1" noResize="1" noEditPoints="1" noAdjustHandles="1" noChangeArrowheads="1" noChangeShapeType="1" noTextEdit="1"/>
              </p:cNvSpPr>
              <p:nvPr/>
            </p:nvSpPr>
            <p:spPr>
              <a:xfrm>
                <a:off x="2519789" y="630914"/>
                <a:ext cx="3969026" cy="369332"/>
              </a:xfrm>
              <a:prstGeom prst="rect">
                <a:avLst/>
              </a:prstGeom>
              <a:blipFill>
                <a:blip r:embed="rId14"/>
                <a:stretch>
                  <a:fillRect b="-655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2" name="CuadroTexto 61">
                <a:extLst>
                  <a:ext uri="{FF2B5EF4-FFF2-40B4-BE49-F238E27FC236}">
                    <a16:creationId xmlns:a16="http://schemas.microsoft.com/office/drawing/2014/main" id="{0AC0CF98-0181-4C25-BFBB-4F2643FBF5BB}"/>
                  </a:ext>
                </a:extLst>
              </p:cNvPr>
              <p:cNvSpPr txBox="1"/>
              <p:nvPr/>
            </p:nvSpPr>
            <p:spPr>
              <a:xfrm>
                <a:off x="4708674" y="1898136"/>
                <a:ext cx="2600063" cy="369332"/>
              </a:xfrm>
              <a:prstGeom prst="rect">
                <a:avLst/>
              </a:prstGeom>
              <a:noFill/>
            </p:spPr>
            <p:txBody>
              <a:bodyPr wrap="square" lIns="0" tIns="0" rIns="0" bIns="0" rtlCol="0">
                <a:spAutoFit/>
              </a:bodyPr>
              <a:lstStyle/>
              <a:p>
                <a14:m>
                  <m:oMath xmlns:m="http://schemas.openxmlformats.org/officeDocument/2006/math">
                    <m:sSup>
                      <m:sSupPr>
                        <m:ctrlPr>
                          <a:rPr lang="es-CO" sz="2400" b="0" i="1" dirty="0" smtClean="0">
                            <a:latin typeface="Cambria Math" panose="02040503050406030204" pitchFamily="18" charset="0"/>
                          </a:rPr>
                        </m:ctrlPr>
                      </m:sSupPr>
                      <m:e>
                        <m:r>
                          <a:rPr lang="es-CO" sz="2400" b="0" i="1" dirty="0" smtClean="0">
                            <a:latin typeface="Cambria Math" panose="02040503050406030204" pitchFamily="18" charset="0"/>
                          </a:rPr>
                          <m:t>𝑥</m:t>
                        </m:r>
                      </m:e>
                      <m:sup>
                        <m:r>
                          <a:rPr lang="es-CO" sz="2400" b="0" i="1" dirty="0" smtClean="0">
                            <a:latin typeface="Cambria Math" panose="02040503050406030204" pitchFamily="18" charset="0"/>
                          </a:rPr>
                          <m:t>2</m:t>
                        </m:r>
                      </m:sup>
                    </m:sSup>
                    <m:r>
                      <a:rPr lang="es-CO" sz="2400" b="0" i="1" dirty="0" smtClean="0">
                        <a:latin typeface="Cambria Math" panose="02040503050406030204" pitchFamily="18" charset="0"/>
                      </a:rPr>
                      <m:t>+ </m:t>
                    </m:r>
                    <m:r>
                      <a:rPr lang="es-ES" sz="2400" i="1" dirty="0" smtClean="0">
                        <a:latin typeface="Cambria Math" panose="02040503050406030204" pitchFamily="18" charset="0"/>
                      </a:rPr>
                      <m:t>𝑥</m:t>
                    </m:r>
                    <m:r>
                      <a:rPr lang="es-CO" sz="2400" b="0" i="1" dirty="0" smtClean="0">
                        <a:latin typeface="Cambria Math" panose="02040503050406030204" pitchFamily="18" charset="0"/>
                      </a:rPr>
                      <m:t>−6= </m:t>
                    </m:r>
                  </m:oMath>
                </a14:m>
                <a:r>
                  <a:rPr lang="es-ES" sz="2400" dirty="0"/>
                  <a:t> 0</a:t>
                </a:r>
              </a:p>
            </p:txBody>
          </p:sp>
        </mc:Choice>
        <mc:Fallback xmlns="">
          <p:sp>
            <p:nvSpPr>
              <p:cNvPr id="62" name="CuadroTexto 61">
                <a:extLst>
                  <a:ext uri="{FF2B5EF4-FFF2-40B4-BE49-F238E27FC236}">
                    <a16:creationId xmlns:a16="http://schemas.microsoft.com/office/drawing/2014/main" id="{0AC0CF98-0181-4C25-BFBB-4F2643FBF5BB}"/>
                  </a:ext>
                </a:extLst>
              </p:cNvPr>
              <p:cNvSpPr txBox="1">
                <a:spLocks noRot="1" noChangeAspect="1" noMove="1" noResize="1" noEditPoints="1" noAdjustHandles="1" noChangeArrowheads="1" noChangeShapeType="1" noTextEdit="1"/>
              </p:cNvSpPr>
              <p:nvPr/>
            </p:nvSpPr>
            <p:spPr>
              <a:xfrm>
                <a:off x="4708674" y="1898136"/>
                <a:ext cx="2600063" cy="369332"/>
              </a:xfrm>
              <a:prstGeom prst="rect">
                <a:avLst/>
              </a:prstGeom>
              <a:blipFill>
                <a:blip r:embed="rId15"/>
                <a:stretch>
                  <a:fillRect l="-2810" t="-24590" b="-4918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3" name="CuadroTexto 62">
                <a:extLst>
                  <a:ext uri="{FF2B5EF4-FFF2-40B4-BE49-F238E27FC236}">
                    <a16:creationId xmlns:a16="http://schemas.microsoft.com/office/drawing/2014/main" id="{B7913C80-625E-430E-BC1F-50AF77AA0998}"/>
                  </a:ext>
                </a:extLst>
              </p:cNvPr>
              <p:cNvSpPr txBox="1"/>
              <p:nvPr/>
            </p:nvSpPr>
            <p:spPr>
              <a:xfrm>
                <a:off x="3250951" y="4553904"/>
                <a:ext cx="3928247" cy="3693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s-CO" sz="2400" b="0" i="1" dirty="0" smtClean="0">
                              <a:solidFill>
                                <a:srgbClr val="FF0000"/>
                              </a:solidFill>
                              <a:latin typeface="Cambria Math" panose="02040503050406030204" pitchFamily="18" charset="0"/>
                            </a:rPr>
                          </m:ctrlPr>
                        </m:sSupPr>
                        <m:e>
                          <m:r>
                            <a:rPr lang="es-CO" sz="2400" b="0" i="1" dirty="0" smtClean="0">
                              <a:solidFill>
                                <a:srgbClr val="FF0000"/>
                              </a:solidFill>
                              <a:latin typeface="Cambria Math" panose="02040503050406030204" pitchFamily="18" charset="0"/>
                            </a:rPr>
                            <m:t>(</m:t>
                          </m:r>
                          <m:r>
                            <a:rPr lang="es-CO" sz="2400" i="1">
                              <a:solidFill>
                                <a:srgbClr val="FF0000"/>
                              </a:solidFill>
                              <a:latin typeface="Cambria Math" panose="02040503050406030204" pitchFamily="18" charset="0"/>
                            </a:rPr>
                            <m:t>−4</m:t>
                          </m:r>
                          <m:r>
                            <a:rPr lang="es-CO" sz="2400" b="0" i="1" dirty="0" smtClean="0">
                              <a:solidFill>
                                <a:srgbClr val="FF0000"/>
                              </a:solidFill>
                              <a:latin typeface="Cambria Math" panose="02040503050406030204" pitchFamily="18" charset="0"/>
                            </a:rPr>
                            <m:t>)</m:t>
                          </m:r>
                        </m:e>
                        <m:sup>
                          <m:r>
                            <a:rPr lang="es-CO" sz="2400" b="0" i="1" dirty="0" smtClean="0">
                              <a:solidFill>
                                <a:srgbClr val="FF0000"/>
                              </a:solidFill>
                              <a:latin typeface="Cambria Math" panose="02040503050406030204" pitchFamily="18" charset="0"/>
                            </a:rPr>
                            <m:t>2</m:t>
                          </m:r>
                        </m:sup>
                      </m:sSup>
                      <m:r>
                        <a:rPr lang="es-CO" sz="2400" b="0" i="1" dirty="0" smtClean="0">
                          <a:solidFill>
                            <a:srgbClr val="FF0000"/>
                          </a:solidFill>
                          <a:latin typeface="Cambria Math" panose="02040503050406030204" pitchFamily="18" charset="0"/>
                        </a:rPr>
                        <m:t>+</m:t>
                      </m:r>
                      <m:d>
                        <m:dPr>
                          <m:ctrlPr>
                            <a:rPr lang="es-CO" sz="2400" b="0" i="1" dirty="0" smtClean="0">
                              <a:solidFill>
                                <a:srgbClr val="FF0000"/>
                              </a:solidFill>
                              <a:latin typeface="Cambria Math" panose="02040503050406030204" pitchFamily="18" charset="0"/>
                            </a:rPr>
                          </m:ctrlPr>
                        </m:dPr>
                        <m:e>
                          <m:r>
                            <a:rPr lang="es-CO" sz="2400" i="1">
                              <a:solidFill>
                                <a:srgbClr val="FF0000"/>
                              </a:solidFill>
                              <a:latin typeface="Cambria Math" panose="02040503050406030204" pitchFamily="18" charset="0"/>
                            </a:rPr>
                            <m:t>−4</m:t>
                          </m:r>
                        </m:e>
                      </m:d>
                      <m:r>
                        <a:rPr lang="es-CO" sz="2400" b="0" i="1" dirty="0" smtClean="0">
                          <a:solidFill>
                            <a:srgbClr val="FF0000"/>
                          </a:solidFill>
                          <a:latin typeface="Cambria Math" panose="02040503050406030204" pitchFamily="18" charset="0"/>
                        </a:rPr>
                        <m:t>−6=</m:t>
                      </m:r>
                      <m:r>
                        <a:rPr lang="es-CO" sz="2400" b="0" i="0" dirty="0" smtClean="0">
                          <a:solidFill>
                            <a:srgbClr val="FF0000"/>
                          </a:solidFill>
                          <a:latin typeface="Cambria Math" panose="02040503050406030204" pitchFamily="18" charset="0"/>
                        </a:rPr>
                        <m:t>6&gt;0</m:t>
                      </m:r>
                    </m:oMath>
                  </m:oMathPara>
                </a14:m>
                <a:endParaRPr lang="es-ES" sz="2400" dirty="0"/>
              </a:p>
            </p:txBody>
          </p:sp>
        </mc:Choice>
        <mc:Fallback xmlns="">
          <p:sp>
            <p:nvSpPr>
              <p:cNvPr id="63" name="CuadroTexto 62">
                <a:extLst>
                  <a:ext uri="{FF2B5EF4-FFF2-40B4-BE49-F238E27FC236}">
                    <a16:creationId xmlns:a16="http://schemas.microsoft.com/office/drawing/2014/main" id="{B7913C80-625E-430E-BC1F-50AF77AA0998}"/>
                  </a:ext>
                </a:extLst>
              </p:cNvPr>
              <p:cNvSpPr txBox="1">
                <a:spLocks noRot="1" noChangeAspect="1" noMove="1" noResize="1" noEditPoints="1" noAdjustHandles="1" noChangeArrowheads="1" noChangeShapeType="1" noTextEdit="1"/>
              </p:cNvSpPr>
              <p:nvPr/>
            </p:nvSpPr>
            <p:spPr>
              <a:xfrm>
                <a:off x="3250951" y="4553904"/>
                <a:ext cx="3928247" cy="369332"/>
              </a:xfrm>
              <a:prstGeom prst="rect">
                <a:avLst/>
              </a:prstGeom>
              <a:blipFill>
                <a:blip r:embed="rId16"/>
                <a:stretch>
                  <a:fillRect b="-34426"/>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4" name="CuadroTexto 63">
                <a:extLst>
                  <a:ext uri="{FF2B5EF4-FFF2-40B4-BE49-F238E27FC236}">
                    <a16:creationId xmlns:a16="http://schemas.microsoft.com/office/drawing/2014/main" id="{B58AE518-38A8-4C80-A3DD-75709CDBFF1B}"/>
                  </a:ext>
                </a:extLst>
              </p:cNvPr>
              <p:cNvSpPr txBox="1"/>
              <p:nvPr/>
            </p:nvSpPr>
            <p:spPr>
              <a:xfrm>
                <a:off x="3249903" y="5121649"/>
                <a:ext cx="3928247" cy="3693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s-CO" sz="2400" b="0" i="1" dirty="0" smtClean="0">
                              <a:latin typeface="Cambria Math" panose="02040503050406030204" pitchFamily="18" charset="0"/>
                            </a:rPr>
                          </m:ctrlPr>
                        </m:sSupPr>
                        <m:e>
                          <m:r>
                            <a:rPr lang="es-CO" sz="2400" b="0" i="1" dirty="0" smtClean="0">
                              <a:latin typeface="Cambria Math" panose="02040503050406030204" pitchFamily="18" charset="0"/>
                            </a:rPr>
                            <m:t>(0)</m:t>
                          </m:r>
                        </m:e>
                        <m:sup>
                          <m:r>
                            <a:rPr lang="es-CO" sz="2400" b="0" i="1" dirty="0" smtClean="0">
                              <a:latin typeface="Cambria Math" panose="02040503050406030204" pitchFamily="18" charset="0"/>
                            </a:rPr>
                            <m:t>2</m:t>
                          </m:r>
                        </m:sup>
                      </m:sSup>
                      <m:r>
                        <a:rPr lang="es-CO" sz="2400" b="0" i="1" dirty="0" smtClean="0">
                          <a:latin typeface="Cambria Math" panose="02040503050406030204" pitchFamily="18" charset="0"/>
                        </a:rPr>
                        <m:t>+</m:t>
                      </m:r>
                      <m:d>
                        <m:dPr>
                          <m:ctrlPr>
                            <a:rPr lang="es-CO" sz="2400" b="0" i="1" dirty="0" smtClean="0">
                              <a:latin typeface="Cambria Math" panose="02040503050406030204" pitchFamily="18" charset="0"/>
                            </a:rPr>
                          </m:ctrlPr>
                        </m:dPr>
                        <m:e>
                          <m:r>
                            <a:rPr lang="es-CO" sz="2400" b="0" i="1" dirty="0" smtClean="0">
                              <a:latin typeface="Cambria Math" panose="02040503050406030204" pitchFamily="18" charset="0"/>
                            </a:rPr>
                            <m:t>0</m:t>
                          </m:r>
                        </m:e>
                      </m:d>
                      <m:r>
                        <a:rPr lang="es-CO" sz="2400" b="0" i="1" dirty="0" smtClean="0">
                          <a:latin typeface="Cambria Math" panose="02040503050406030204" pitchFamily="18" charset="0"/>
                        </a:rPr>
                        <m:t>−6=</m:t>
                      </m:r>
                      <m:r>
                        <a:rPr lang="es-CO" sz="2400" b="0" i="0" dirty="0" smtClean="0">
                          <a:latin typeface="Cambria Math" panose="02040503050406030204" pitchFamily="18" charset="0"/>
                        </a:rPr>
                        <m:t>−6&lt;0</m:t>
                      </m:r>
                    </m:oMath>
                  </m:oMathPara>
                </a14:m>
                <a:endParaRPr lang="es-ES" sz="2400" dirty="0"/>
              </a:p>
            </p:txBody>
          </p:sp>
        </mc:Choice>
        <mc:Fallback xmlns="">
          <p:sp>
            <p:nvSpPr>
              <p:cNvPr id="64" name="CuadroTexto 63">
                <a:extLst>
                  <a:ext uri="{FF2B5EF4-FFF2-40B4-BE49-F238E27FC236}">
                    <a16:creationId xmlns:a16="http://schemas.microsoft.com/office/drawing/2014/main" id="{B58AE518-38A8-4C80-A3DD-75709CDBFF1B}"/>
                  </a:ext>
                </a:extLst>
              </p:cNvPr>
              <p:cNvSpPr txBox="1">
                <a:spLocks noRot="1" noChangeAspect="1" noMove="1" noResize="1" noEditPoints="1" noAdjustHandles="1" noChangeArrowheads="1" noChangeShapeType="1" noTextEdit="1"/>
              </p:cNvSpPr>
              <p:nvPr/>
            </p:nvSpPr>
            <p:spPr>
              <a:xfrm>
                <a:off x="3249903" y="5121649"/>
                <a:ext cx="3928247" cy="369332"/>
              </a:xfrm>
              <a:prstGeom prst="rect">
                <a:avLst/>
              </a:prstGeom>
              <a:blipFill>
                <a:blip r:embed="rId17"/>
                <a:stretch>
                  <a:fillRect b="-34426"/>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5" name="CuadroTexto 64">
                <a:extLst>
                  <a:ext uri="{FF2B5EF4-FFF2-40B4-BE49-F238E27FC236}">
                    <a16:creationId xmlns:a16="http://schemas.microsoft.com/office/drawing/2014/main" id="{8ADAC9CD-CFED-4ACF-A1F5-D0F1D70DD1F9}"/>
                  </a:ext>
                </a:extLst>
              </p:cNvPr>
              <p:cNvSpPr txBox="1"/>
              <p:nvPr/>
            </p:nvSpPr>
            <p:spPr>
              <a:xfrm>
                <a:off x="3249902" y="5645226"/>
                <a:ext cx="3928247" cy="3693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s-CO" sz="2400" b="0" i="1" dirty="0" smtClean="0">
                              <a:solidFill>
                                <a:srgbClr val="FF0000"/>
                              </a:solidFill>
                              <a:latin typeface="Cambria Math" panose="02040503050406030204" pitchFamily="18" charset="0"/>
                            </a:rPr>
                          </m:ctrlPr>
                        </m:sSupPr>
                        <m:e>
                          <m:r>
                            <a:rPr lang="es-CO" sz="2400" b="0" i="1" dirty="0" smtClean="0">
                              <a:solidFill>
                                <a:srgbClr val="FF0000"/>
                              </a:solidFill>
                              <a:latin typeface="Cambria Math" panose="02040503050406030204" pitchFamily="18" charset="0"/>
                            </a:rPr>
                            <m:t>(5)</m:t>
                          </m:r>
                        </m:e>
                        <m:sup>
                          <m:r>
                            <a:rPr lang="es-CO" sz="2400" b="0" i="1" dirty="0" smtClean="0">
                              <a:solidFill>
                                <a:srgbClr val="FF0000"/>
                              </a:solidFill>
                              <a:latin typeface="Cambria Math" panose="02040503050406030204" pitchFamily="18" charset="0"/>
                            </a:rPr>
                            <m:t>2</m:t>
                          </m:r>
                        </m:sup>
                      </m:sSup>
                      <m:r>
                        <a:rPr lang="es-CO" sz="2400" b="0" i="1" dirty="0" smtClean="0">
                          <a:solidFill>
                            <a:srgbClr val="FF0000"/>
                          </a:solidFill>
                          <a:latin typeface="Cambria Math" panose="02040503050406030204" pitchFamily="18" charset="0"/>
                        </a:rPr>
                        <m:t>+</m:t>
                      </m:r>
                      <m:d>
                        <m:dPr>
                          <m:ctrlPr>
                            <a:rPr lang="es-CO" sz="2400" b="0" i="1" dirty="0" smtClean="0">
                              <a:solidFill>
                                <a:srgbClr val="FF0000"/>
                              </a:solidFill>
                              <a:latin typeface="Cambria Math" panose="02040503050406030204" pitchFamily="18" charset="0"/>
                            </a:rPr>
                          </m:ctrlPr>
                        </m:dPr>
                        <m:e>
                          <m:r>
                            <a:rPr lang="es-CO" sz="2400" b="0" i="1" dirty="0" smtClean="0">
                              <a:solidFill>
                                <a:srgbClr val="FF0000"/>
                              </a:solidFill>
                              <a:latin typeface="Cambria Math" panose="02040503050406030204" pitchFamily="18" charset="0"/>
                            </a:rPr>
                            <m:t>5</m:t>
                          </m:r>
                        </m:e>
                      </m:d>
                      <m:r>
                        <a:rPr lang="es-CO" sz="2400" b="0" i="1" dirty="0" smtClean="0">
                          <a:solidFill>
                            <a:srgbClr val="FF0000"/>
                          </a:solidFill>
                          <a:latin typeface="Cambria Math" panose="02040503050406030204" pitchFamily="18" charset="0"/>
                        </a:rPr>
                        <m:t>−6=</m:t>
                      </m:r>
                      <m:r>
                        <a:rPr lang="es-CO" sz="2400" b="0" i="0" dirty="0" smtClean="0">
                          <a:solidFill>
                            <a:srgbClr val="FF0000"/>
                          </a:solidFill>
                          <a:latin typeface="Cambria Math" panose="02040503050406030204" pitchFamily="18" charset="0"/>
                        </a:rPr>
                        <m:t>24&gt;0</m:t>
                      </m:r>
                    </m:oMath>
                  </m:oMathPara>
                </a14:m>
                <a:endParaRPr lang="es-ES" sz="2400" dirty="0"/>
              </a:p>
            </p:txBody>
          </p:sp>
        </mc:Choice>
        <mc:Fallback xmlns="">
          <p:sp>
            <p:nvSpPr>
              <p:cNvPr id="65" name="CuadroTexto 64">
                <a:extLst>
                  <a:ext uri="{FF2B5EF4-FFF2-40B4-BE49-F238E27FC236}">
                    <a16:creationId xmlns:a16="http://schemas.microsoft.com/office/drawing/2014/main" id="{8ADAC9CD-CFED-4ACF-A1F5-D0F1D70DD1F9}"/>
                  </a:ext>
                </a:extLst>
              </p:cNvPr>
              <p:cNvSpPr txBox="1">
                <a:spLocks noRot="1" noChangeAspect="1" noMove="1" noResize="1" noEditPoints="1" noAdjustHandles="1" noChangeArrowheads="1" noChangeShapeType="1" noTextEdit="1"/>
              </p:cNvSpPr>
              <p:nvPr/>
            </p:nvSpPr>
            <p:spPr>
              <a:xfrm>
                <a:off x="3249902" y="5645226"/>
                <a:ext cx="3928247" cy="369332"/>
              </a:xfrm>
              <a:prstGeom prst="rect">
                <a:avLst/>
              </a:prstGeom>
              <a:blipFill>
                <a:blip r:embed="rId18"/>
                <a:stretch>
                  <a:fillRect b="-34426"/>
                </a:stretch>
              </a:blipFill>
            </p:spPr>
            <p:txBody>
              <a:bodyPr/>
              <a:lstStyle/>
              <a:p>
                <a:r>
                  <a:rPr lang="es-ES">
                    <a:noFill/>
                  </a:rPr>
                  <a:t> </a:t>
                </a:r>
              </a:p>
            </p:txBody>
          </p:sp>
        </mc:Fallback>
      </mc:AlternateContent>
      <p:grpSp>
        <p:nvGrpSpPr>
          <p:cNvPr id="66" name="Grupo 65">
            <a:extLst>
              <a:ext uri="{FF2B5EF4-FFF2-40B4-BE49-F238E27FC236}">
                <a16:creationId xmlns:a16="http://schemas.microsoft.com/office/drawing/2014/main" id="{B336F0DE-2FDE-4BAA-8C46-EF9767052536}"/>
              </a:ext>
            </a:extLst>
          </p:cNvPr>
          <p:cNvGrpSpPr/>
          <p:nvPr/>
        </p:nvGrpSpPr>
        <p:grpSpPr>
          <a:xfrm>
            <a:off x="7433463" y="4771214"/>
            <a:ext cx="4634884" cy="835779"/>
            <a:chOff x="7308737" y="5605216"/>
            <a:chExt cx="4634884" cy="835779"/>
          </a:xfrm>
        </p:grpSpPr>
        <p:grpSp>
          <p:nvGrpSpPr>
            <p:cNvPr id="67" name="Grupo 66">
              <a:extLst>
                <a:ext uri="{FF2B5EF4-FFF2-40B4-BE49-F238E27FC236}">
                  <a16:creationId xmlns:a16="http://schemas.microsoft.com/office/drawing/2014/main" id="{12651D22-7CCF-4E8C-A5BD-36F8F70A3ED7}"/>
                </a:ext>
              </a:extLst>
            </p:cNvPr>
            <p:cNvGrpSpPr/>
            <p:nvPr/>
          </p:nvGrpSpPr>
          <p:grpSpPr>
            <a:xfrm>
              <a:off x="7308737" y="5732145"/>
              <a:ext cx="4634884" cy="708850"/>
              <a:chOff x="2613126" y="5550079"/>
              <a:chExt cx="5905230" cy="708850"/>
            </a:xfrm>
          </p:grpSpPr>
          <p:grpSp>
            <p:nvGrpSpPr>
              <p:cNvPr id="72" name="Grupo 71">
                <a:extLst>
                  <a:ext uri="{FF2B5EF4-FFF2-40B4-BE49-F238E27FC236}">
                    <a16:creationId xmlns:a16="http://schemas.microsoft.com/office/drawing/2014/main" id="{5AE0032A-4488-4273-BE5E-4955009D1615}"/>
                  </a:ext>
                </a:extLst>
              </p:cNvPr>
              <p:cNvGrpSpPr/>
              <p:nvPr/>
            </p:nvGrpSpPr>
            <p:grpSpPr>
              <a:xfrm>
                <a:off x="3253817" y="5550079"/>
                <a:ext cx="5264539" cy="695658"/>
                <a:chOff x="3392557" y="2494303"/>
                <a:chExt cx="5264539" cy="695658"/>
              </a:xfrm>
            </p:grpSpPr>
            <p:cxnSp>
              <p:nvCxnSpPr>
                <p:cNvPr id="76" name="Conector recto de flecha 75">
                  <a:extLst>
                    <a:ext uri="{FF2B5EF4-FFF2-40B4-BE49-F238E27FC236}">
                      <a16:creationId xmlns:a16="http://schemas.microsoft.com/office/drawing/2014/main" id="{EF2B08D8-46B3-4F71-A85C-66DE567C8D06}"/>
                    </a:ext>
                  </a:extLst>
                </p:cNvPr>
                <p:cNvCxnSpPr/>
                <p:nvPr/>
              </p:nvCxnSpPr>
              <p:spPr>
                <a:xfrm>
                  <a:off x="3392557" y="2637183"/>
                  <a:ext cx="4784034" cy="0"/>
                </a:xfrm>
                <a:prstGeom prst="straightConnector1">
                  <a:avLst/>
                </a:prstGeom>
                <a:ln w="22225">
                  <a:headEnd type="triangle"/>
                  <a:tailEnd type="stealth"/>
                </a:ln>
              </p:spPr>
              <p:style>
                <a:lnRef idx="1">
                  <a:schemeClr val="accent1"/>
                </a:lnRef>
                <a:fillRef idx="0">
                  <a:schemeClr val="accent1"/>
                </a:fillRef>
                <a:effectRef idx="0">
                  <a:schemeClr val="accent1"/>
                </a:effectRef>
                <a:fontRef idx="minor">
                  <a:schemeClr val="tx1"/>
                </a:fontRef>
              </p:style>
            </p:cxnSp>
            <p:cxnSp>
              <p:nvCxnSpPr>
                <p:cNvPr id="77" name="Conector recto 76">
                  <a:extLst>
                    <a:ext uri="{FF2B5EF4-FFF2-40B4-BE49-F238E27FC236}">
                      <a16:creationId xmlns:a16="http://schemas.microsoft.com/office/drawing/2014/main" id="{5A7FAECE-D13D-4AEF-8B45-3B55B3AE0B71}"/>
                    </a:ext>
                  </a:extLst>
                </p:cNvPr>
                <p:cNvCxnSpPr>
                  <a:cxnSpLocks/>
                </p:cNvCxnSpPr>
                <p:nvPr/>
              </p:nvCxnSpPr>
              <p:spPr>
                <a:xfrm>
                  <a:off x="4643438" y="2494303"/>
                  <a:ext cx="0" cy="263180"/>
                </a:xfrm>
                <a:prstGeom prst="line">
                  <a:avLst/>
                </a:prstGeom>
              </p:spPr>
              <p:style>
                <a:lnRef idx="1">
                  <a:schemeClr val="accent1"/>
                </a:lnRef>
                <a:fillRef idx="0">
                  <a:schemeClr val="accent1"/>
                </a:fillRef>
                <a:effectRef idx="0">
                  <a:schemeClr val="accent1"/>
                </a:effectRef>
                <a:fontRef idx="minor">
                  <a:schemeClr val="tx1"/>
                </a:fontRef>
              </p:style>
            </p:cxnSp>
            <p:sp>
              <p:nvSpPr>
                <p:cNvPr id="78" name="CuadroTexto 77">
                  <a:extLst>
                    <a:ext uri="{FF2B5EF4-FFF2-40B4-BE49-F238E27FC236}">
                      <a16:creationId xmlns:a16="http://schemas.microsoft.com/office/drawing/2014/main" id="{8A6BF564-1F12-4288-940C-47A10E81F31E}"/>
                    </a:ext>
                  </a:extLst>
                </p:cNvPr>
                <p:cNvSpPr txBox="1"/>
                <p:nvPr/>
              </p:nvSpPr>
              <p:spPr>
                <a:xfrm>
                  <a:off x="4446910" y="2789851"/>
                  <a:ext cx="500786" cy="400110"/>
                </a:xfrm>
                <a:prstGeom prst="rect">
                  <a:avLst/>
                </a:prstGeom>
                <a:noFill/>
              </p:spPr>
              <p:txBody>
                <a:bodyPr wrap="none" rtlCol="0">
                  <a:spAutoFit/>
                </a:bodyPr>
                <a:lstStyle/>
                <a:p>
                  <a:r>
                    <a:rPr lang="es-CO" sz="2000" dirty="0">
                      <a:solidFill>
                        <a:srgbClr val="00B050"/>
                      </a:solidFill>
                    </a:rPr>
                    <a:t>-2</a:t>
                  </a:r>
                  <a:endParaRPr lang="es-ES" sz="2000" dirty="0">
                    <a:solidFill>
                      <a:srgbClr val="00B050"/>
                    </a:solidFill>
                  </a:endParaRPr>
                </a:p>
              </p:txBody>
            </p:sp>
            <mc:AlternateContent xmlns:mc="http://schemas.openxmlformats.org/markup-compatibility/2006" xmlns:a14="http://schemas.microsoft.com/office/drawing/2010/main">
              <mc:Choice Requires="a14">
                <p:sp>
                  <p:nvSpPr>
                    <p:cNvPr id="79" name="CuadroTexto 78">
                      <a:extLst>
                        <a:ext uri="{FF2B5EF4-FFF2-40B4-BE49-F238E27FC236}">
                          <a16:creationId xmlns:a16="http://schemas.microsoft.com/office/drawing/2014/main" id="{72CEB02B-7A4C-408D-BD99-980F1D70A8D2}"/>
                        </a:ext>
                      </a:extLst>
                    </p:cNvPr>
                    <p:cNvSpPr txBox="1"/>
                    <p:nvPr/>
                  </p:nvSpPr>
                  <p:spPr>
                    <a:xfrm>
                      <a:off x="8004354" y="2563637"/>
                      <a:ext cx="652742"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CO" altLang="es-ES" sz="2000" b="0" i="1" smtClean="0">
                                <a:latin typeface="Cambria Math" panose="02040503050406030204" pitchFamily="18" charset="0"/>
                                <a:ea typeface="Cambria Math" panose="02040503050406030204" pitchFamily="18" charset="0"/>
                              </a:rPr>
                              <m:t>+</m:t>
                            </m:r>
                            <m:r>
                              <a:rPr lang="es-CO" altLang="es-ES" sz="2000" i="1">
                                <a:latin typeface="Cambria Math" panose="02040503050406030204" pitchFamily="18" charset="0"/>
                                <a:ea typeface="Cambria Math" panose="02040503050406030204" pitchFamily="18" charset="0"/>
                              </a:rPr>
                              <m:t>∞</m:t>
                            </m:r>
                          </m:oMath>
                        </m:oMathPara>
                      </a14:m>
                      <a:endParaRPr lang="es-ES" sz="2000" dirty="0">
                        <a:solidFill>
                          <a:srgbClr val="00B050"/>
                        </a:solidFill>
                      </a:endParaRPr>
                    </a:p>
                  </p:txBody>
                </p:sp>
              </mc:Choice>
              <mc:Fallback xmlns="">
                <p:sp>
                  <p:nvSpPr>
                    <p:cNvPr id="79" name="CuadroTexto 78">
                      <a:extLst>
                        <a:ext uri="{FF2B5EF4-FFF2-40B4-BE49-F238E27FC236}">
                          <a16:creationId xmlns:a16="http://schemas.microsoft.com/office/drawing/2014/main" id="{72CEB02B-7A4C-408D-BD99-980F1D70A8D2}"/>
                        </a:ext>
                      </a:extLst>
                    </p:cNvPr>
                    <p:cNvSpPr txBox="1">
                      <a:spLocks noRot="1" noChangeAspect="1" noMove="1" noResize="1" noEditPoints="1" noAdjustHandles="1" noChangeArrowheads="1" noChangeShapeType="1" noTextEdit="1"/>
                    </p:cNvSpPr>
                    <p:nvPr/>
                  </p:nvSpPr>
                  <p:spPr>
                    <a:xfrm>
                      <a:off x="8004354" y="2563637"/>
                      <a:ext cx="652742" cy="400110"/>
                    </a:xfrm>
                    <a:prstGeom prst="rect">
                      <a:avLst/>
                    </a:prstGeom>
                    <a:blipFill>
                      <a:blip r:embed="rId19"/>
                      <a:stretch>
                        <a:fillRect r="-10714"/>
                      </a:stretch>
                    </a:blipFill>
                  </p:spPr>
                  <p:txBody>
                    <a:bodyPr/>
                    <a:lstStyle/>
                    <a:p>
                      <a:r>
                        <a:rPr lang="es-ES">
                          <a:noFill/>
                        </a:rPr>
                        <a:t> </a:t>
                      </a:r>
                    </a:p>
                  </p:txBody>
                </p:sp>
              </mc:Fallback>
            </mc:AlternateContent>
          </p:grpSp>
          <p:cxnSp>
            <p:nvCxnSpPr>
              <p:cNvPr id="73" name="Conector recto 72">
                <a:extLst>
                  <a:ext uri="{FF2B5EF4-FFF2-40B4-BE49-F238E27FC236}">
                    <a16:creationId xmlns:a16="http://schemas.microsoft.com/office/drawing/2014/main" id="{95454C58-C898-4CDF-B34D-9D91CC6C8B22}"/>
                  </a:ext>
                </a:extLst>
              </p:cNvPr>
              <p:cNvCxnSpPr>
                <a:cxnSpLocks/>
              </p:cNvCxnSpPr>
              <p:nvPr/>
            </p:nvCxnSpPr>
            <p:spPr>
              <a:xfrm>
                <a:off x="6359289" y="5550079"/>
                <a:ext cx="0" cy="263180"/>
              </a:xfrm>
              <a:prstGeom prst="line">
                <a:avLst/>
              </a:prstGeom>
            </p:spPr>
            <p:style>
              <a:lnRef idx="1">
                <a:schemeClr val="accent1"/>
              </a:lnRef>
              <a:fillRef idx="0">
                <a:schemeClr val="accent1"/>
              </a:fillRef>
              <a:effectRef idx="0">
                <a:schemeClr val="accent1"/>
              </a:effectRef>
              <a:fontRef idx="minor">
                <a:schemeClr val="tx1"/>
              </a:fontRef>
            </p:style>
          </p:cxnSp>
          <p:sp>
            <p:nvSpPr>
              <p:cNvPr id="74" name="CuadroTexto 73">
                <a:extLst>
                  <a:ext uri="{FF2B5EF4-FFF2-40B4-BE49-F238E27FC236}">
                    <a16:creationId xmlns:a16="http://schemas.microsoft.com/office/drawing/2014/main" id="{1B09EDA8-DE75-4058-95E7-B07B4554D17C}"/>
                  </a:ext>
                </a:extLst>
              </p:cNvPr>
              <p:cNvSpPr txBox="1"/>
              <p:nvPr/>
            </p:nvSpPr>
            <p:spPr>
              <a:xfrm>
                <a:off x="6148298" y="5858819"/>
                <a:ext cx="400712" cy="400110"/>
              </a:xfrm>
              <a:prstGeom prst="rect">
                <a:avLst/>
              </a:prstGeom>
              <a:noFill/>
            </p:spPr>
            <p:txBody>
              <a:bodyPr wrap="none" rtlCol="0">
                <a:spAutoFit/>
              </a:bodyPr>
              <a:lstStyle/>
              <a:p>
                <a:r>
                  <a:rPr lang="es-CO" sz="2000" dirty="0">
                    <a:solidFill>
                      <a:srgbClr val="00B050"/>
                    </a:solidFill>
                  </a:rPr>
                  <a:t>3</a:t>
                </a:r>
                <a:endParaRPr lang="es-ES" sz="2000" dirty="0">
                  <a:solidFill>
                    <a:srgbClr val="00B050"/>
                  </a:solidFill>
                </a:endParaRPr>
              </a:p>
            </p:txBody>
          </p:sp>
          <mc:AlternateContent xmlns:mc="http://schemas.openxmlformats.org/markup-compatibility/2006" xmlns:a14="http://schemas.microsoft.com/office/drawing/2010/main">
            <mc:Choice Requires="a14">
              <p:sp>
                <p:nvSpPr>
                  <p:cNvPr id="75" name="CuadroTexto 74">
                    <a:extLst>
                      <a:ext uri="{FF2B5EF4-FFF2-40B4-BE49-F238E27FC236}">
                        <a16:creationId xmlns:a16="http://schemas.microsoft.com/office/drawing/2014/main" id="{1F3B306B-1B7A-42E7-A235-943296D367DE}"/>
                      </a:ext>
                    </a:extLst>
                  </p:cNvPr>
                  <p:cNvSpPr txBox="1"/>
                  <p:nvPr/>
                </p:nvSpPr>
                <p:spPr>
                  <a:xfrm>
                    <a:off x="2613126" y="5619413"/>
                    <a:ext cx="652742"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CO" altLang="es-ES" sz="2000" b="0" i="1" smtClean="0">
                              <a:latin typeface="Cambria Math" panose="02040503050406030204" pitchFamily="18" charset="0"/>
                              <a:ea typeface="Cambria Math" panose="02040503050406030204" pitchFamily="18" charset="0"/>
                            </a:rPr>
                            <m:t>−</m:t>
                          </m:r>
                          <m:r>
                            <a:rPr lang="es-CO" altLang="es-ES" sz="2000" i="1">
                              <a:latin typeface="Cambria Math" panose="02040503050406030204" pitchFamily="18" charset="0"/>
                              <a:ea typeface="Cambria Math" panose="02040503050406030204" pitchFamily="18" charset="0"/>
                            </a:rPr>
                            <m:t>∞</m:t>
                          </m:r>
                        </m:oMath>
                      </m:oMathPara>
                    </a14:m>
                    <a:endParaRPr lang="es-ES" sz="2000" dirty="0">
                      <a:solidFill>
                        <a:srgbClr val="00B050"/>
                      </a:solidFill>
                    </a:endParaRPr>
                  </a:p>
                </p:txBody>
              </p:sp>
            </mc:Choice>
            <mc:Fallback xmlns="">
              <p:sp>
                <p:nvSpPr>
                  <p:cNvPr id="75" name="CuadroTexto 74">
                    <a:extLst>
                      <a:ext uri="{FF2B5EF4-FFF2-40B4-BE49-F238E27FC236}">
                        <a16:creationId xmlns:a16="http://schemas.microsoft.com/office/drawing/2014/main" id="{1F3B306B-1B7A-42E7-A235-943296D367DE}"/>
                      </a:ext>
                    </a:extLst>
                  </p:cNvPr>
                  <p:cNvSpPr txBox="1">
                    <a:spLocks noRot="1" noChangeAspect="1" noMove="1" noResize="1" noEditPoints="1" noAdjustHandles="1" noChangeArrowheads="1" noChangeShapeType="1" noTextEdit="1"/>
                  </p:cNvSpPr>
                  <p:nvPr/>
                </p:nvSpPr>
                <p:spPr>
                  <a:xfrm>
                    <a:off x="2613126" y="5619413"/>
                    <a:ext cx="652742" cy="400110"/>
                  </a:xfrm>
                  <a:prstGeom prst="rect">
                    <a:avLst/>
                  </a:prstGeom>
                  <a:blipFill>
                    <a:blip r:embed="rId20"/>
                    <a:stretch>
                      <a:fillRect r="-10714"/>
                    </a:stretch>
                  </a:blipFill>
                </p:spPr>
                <p:txBody>
                  <a:bodyPr/>
                  <a:lstStyle/>
                  <a:p>
                    <a:r>
                      <a:rPr lang="es-ES">
                        <a:noFill/>
                      </a:rPr>
                      <a:t> </a:t>
                    </a:r>
                  </a:p>
                </p:txBody>
              </p:sp>
            </mc:Fallback>
          </mc:AlternateContent>
        </p:grpSp>
        <p:cxnSp>
          <p:nvCxnSpPr>
            <p:cNvPr id="68" name="Conector recto de flecha 67">
              <a:extLst>
                <a:ext uri="{FF2B5EF4-FFF2-40B4-BE49-F238E27FC236}">
                  <a16:creationId xmlns:a16="http://schemas.microsoft.com/office/drawing/2014/main" id="{5B2A2F2C-FB6B-40D4-95F1-B5F6F8363C04}"/>
                </a:ext>
              </a:extLst>
            </p:cNvPr>
            <p:cNvCxnSpPr/>
            <p:nvPr/>
          </p:nvCxnSpPr>
          <p:spPr>
            <a:xfrm flipH="1">
              <a:off x="7811601" y="5732145"/>
              <a:ext cx="991248"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9" name="Conector recto de flecha 68">
              <a:extLst>
                <a:ext uri="{FF2B5EF4-FFF2-40B4-BE49-F238E27FC236}">
                  <a16:creationId xmlns:a16="http://schemas.microsoft.com/office/drawing/2014/main" id="{8FC56F6B-7EF8-4206-A157-7D1C529D8026}"/>
                </a:ext>
              </a:extLst>
            </p:cNvPr>
            <p:cNvCxnSpPr>
              <a:cxnSpLocks/>
            </p:cNvCxnSpPr>
            <p:nvPr/>
          </p:nvCxnSpPr>
          <p:spPr>
            <a:xfrm>
              <a:off x="10237665" y="5732145"/>
              <a:ext cx="1328818"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0" name="Elipse 69">
              <a:extLst>
                <a:ext uri="{FF2B5EF4-FFF2-40B4-BE49-F238E27FC236}">
                  <a16:creationId xmlns:a16="http://schemas.microsoft.com/office/drawing/2014/main" id="{DBF71CC9-B9FF-4B98-BBD5-3C3D30E8FEC0}"/>
                </a:ext>
              </a:extLst>
            </p:cNvPr>
            <p:cNvSpPr/>
            <p:nvPr/>
          </p:nvSpPr>
          <p:spPr>
            <a:xfrm>
              <a:off x="8699565" y="5627994"/>
              <a:ext cx="179952" cy="20829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1" name="Elipse 70">
              <a:extLst>
                <a:ext uri="{FF2B5EF4-FFF2-40B4-BE49-F238E27FC236}">
                  <a16:creationId xmlns:a16="http://schemas.microsoft.com/office/drawing/2014/main" id="{76660C32-12A8-4D03-86BC-6E8B0A897AF5}"/>
                </a:ext>
              </a:extLst>
            </p:cNvPr>
            <p:cNvSpPr/>
            <p:nvPr/>
          </p:nvSpPr>
          <p:spPr>
            <a:xfrm>
              <a:off x="10151126" y="5605216"/>
              <a:ext cx="179952" cy="20829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Tree>
    <p:extLst>
      <p:ext uri="{BB962C8B-B14F-4D97-AF65-F5344CB8AC3E}">
        <p14:creationId xmlns:p14="http://schemas.microsoft.com/office/powerpoint/2010/main" val="12691229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r>
              <a:rPr lang="es-CO" sz="2000" dirty="0"/>
              <a:t>En el Objeto Virtual de aprendizaje se presentan los conceptos necesarios para la identificación de desigualdades e inecuaciones, además de un refuerzo en la estructura conceptual, se exponen las propiedades de las desigualdades y en cada una de ellas se presentan una serie de ejemplos que facilitan su comprensión. Se abordan las inecuaciones lineales y cuadrática presentando un procedimiento apropiado, ejemplos y ejercicios resueltos paso a paso, cada tema va acompañado de actividades interactivas con retroalimentación.</a:t>
            </a:r>
          </a:p>
        </p:txBody>
      </p:sp>
    </p:spTree>
    <p:extLst>
      <p:ext uri="{BB962C8B-B14F-4D97-AF65-F5344CB8AC3E}">
        <p14:creationId xmlns:p14="http://schemas.microsoft.com/office/powerpoint/2010/main" val="223787254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id="{1EEEFD82-422D-45BE-9260-A08232C72765}"/>
              </a:ext>
            </a:extLst>
          </p:cNvPr>
          <p:cNvSpPr/>
          <p:nvPr/>
        </p:nvSpPr>
        <p:spPr>
          <a:xfrm>
            <a:off x="539839" y="559337"/>
            <a:ext cx="2850475" cy="430887"/>
          </a:xfrm>
          <a:prstGeom prst="rect">
            <a:avLst/>
          </a:prstGeom>
        </p:spPr>
        <p:txBody>
          <a:bodyPr wrap="square">
            <a:spAutoFit/>
          </a:bodyPr>
          <a:lstStyle/>
          <a:p>
            <a:r>
              <a:rPr lang="es-CO" sz="2200" dirty="0">
                <a:solidFill>
                  <a:schemeClr val="accent2"/>
                </a:solidFill>
              </a:rPr>
              <a:t>Resolver la inecuación</a:t>
            </a:r>
            <a:endParaRPr lang="es-CO" sz="2200" dirty="0"/>
          </a:p>
        </p:txBody>
      </p:sp>
      <p:sp>
        <p:nvSpPr>
          <p:cNvPr id="2" name="Rectangle 2">
            <a:extLst>
              <a:ext uri="{FF2B5EF4-FFF2-40B4-BE49-F238E27FC236}">
                <a16:creationId xmlns:a16="http://schemas.microsoft.com/office/drawing/2014/main" id="{BA55B5A3-5456-4B8A-A128-002EF49B897D}"/>
              </a:ext>
            </a:extLst>
          </p:cNvPr>
          <p:cNvSpPr>
            <a:spLocks noChangeArrowheads="1"/>
          </p:cNvSpPr>
          <p:nvPr/>
        </p:nvSpPr>
        <p:spPr bwMode="auto">
          <a:xfrm>
            <a:off x="0"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17" name="Rectángulo 16">
            <a:extLst>
              <a:ext uri="{FF2B5EF4-FFF2-40B4-BE49-F238E27FC236}">
                <a16:creationId xmlns:a16="http://schemas.microsoft.com/office/drawing/2014/main" id="{427F2DFA-5C88-41D2-860B-BA6A06C4BA09}"/>
              </a:ext>
            </a:extLst>
          </p:cNvPr>
          <p:cNvSpPr/>
          <p:nvPr/>
        </p:nvSpPr>
        <p:spPr>
          <a:xfrm>
            <a:off x="184731" y="37088"/>
            <a:ext cx="1284326" cy="461665"/>
          </a:xfrm>
          <a:prstGeom prst="rect">
            <a:avLst/>
          </a:prstGeom>
        </p:spPr>
        <p:txBody>
          <a:bodyPr wrap="none">
            <a:spAutoFit/>
          </a:bodyPr>
          <a:lstStyle/>
          <a:p>
            <a:r>
              <a:rPr lang="es-CO" sz="2400" dirty="0">
                <a:solidFill>
                  <a:srgbClr val="00B050"/>
                </a:solidFill>
              </a:rPr>
              <a:t>Ejemplo:</a:t>
            </a:r>
          </a:p>
        </p:txBody>
      </p:sp>
      <p:sp>
        <p:nvSpPr>
          <p:cNvPr id="6" name="Rectángulo 5">
            <a:extLst>
              <a:ext uri="{FF2B5EF4-FFF2-40B4-BE49-F238E27FC236}">
                <a16:creationId xmlns:a16="http://schemas.microsoft.com/office/drawing/2014/main" id="{4916326B-74B5-4764-BF6C-D79C10C92D6A}"/>
              </a:ext>
            </a:extLst>
          </p:cNvPr>
          <p:cNvSpPr/>
          <p:nvPr/>
        </p:nvSpPr>
        <p:spPr>
          <a:xfrm>
            <a:off x="520094" y="1081809"/>
            <a:ext cx="5433988" cy="430887"/>
          </a:xfrm>
          <a:prstGeom prst="rect">
            <a:avLst/>
          </a:prstGeom>
        </p:spPr>
        <p:txBody>
          <a:bodyPr wrap="none">
            <a:spAutoFit/>
          </a:bodyPr>
          <a:lstStyle/>
          <a:p>
            <a:r>
              <a:rPr lang="es-CO" sz="2200" dirty="0"/>
              <a:t>Sumando  y restamos términos a ambos lados</a:t>
            </a:r>
          </a:p>
        </p:txBody>
      </p:sp>
      <p:sp>
        <p:nvSpPr>
          <p:cNvPr id="8" name="Rectángulo 7">
            <a:extLst>
              <a:ext uri="{FF2B5EF4-FFF2-40B4-BE49-F238E27FC236}">
                <a16:creationId xmlns:a16="http://schemas.microsoft.com/office/drawing/2014/main" id="{E648E2D5-B5E3-47EA-88FD-3025AAA52FAC}"/>
              </a:ext>
            </a:extLst>
          </p:cNvPr>
          <p:cNvSpPr/>
          <p:nvPr/>
        </p:nvSpPr>
        <p:spPr>
          <a:xfrm>
            <a:off x="352686" y="2568201"/>
            <a:ext cx="4353619" cy="430887"/>
          </a:xfrm>
          <a:prstGeom prst="rect">
            <a:avLst/>
          </a:prstGeom>
        </p:spPr>
        <p:txBody>
          <a:bodyPr wrap="square">
            <a:spAutoFit/>
          </a:bodyPr>
          <a:lstStyle/>
          <a:p>
            <a:r>
              <a:rPr lang="es-CO" sz="2200" dirty="0"/>
              <a:t>Se resuelve la ecuación cuadrática</a:t>
            </a:r>
            <a:endParaRPr lang="es-ES" sz="2200" dirty="0"/>
          </a:p>
        </p:txBody>
      </p:sp>
      <mc:AlternateContent xmlns:mc="http://schemas.openxmlformats.org/markup-compatibility/2006" xmlns:a14="http://schemas.microsoft.com/office/drawing/2010/main">
        <mc:Choice Requires="a14">
          <p:sp>
            <p:nvSpPr>
              <p:cNvPr id="10" name="Rectángulo 9">
                <a:extLst>
                  <a:ext uri="{FF2B5EF4-FFF2-40B4-BE49-F238E27FC236}">
                    <a16:creationId xmlns:a16="http://schemas.microsoft.com/office/drawing/2014/main" id="{D05B6CE7-A872-4815-9F5A-88B7518B4A3A}"/>
                  </a:ext>
                </a:extLst>
              </p:cNvPr>
              <p:cNvSpPr/>
              <p:nvPr/>
            </p:nvSpPr>
            <p:spPr>
              <a:xfrm>
                <a:off x="7284078" y="2575884"/>
                <a:ext cx="4520924" cy="430887"/>
              </a:xfrm>
              <a:prstGeom prst="rect">
                <a:avLst/>
              </a:prstGeom>
            </p:spPr>
            <p:txBody>
              <a:bodyPr wrap="square">
                <a:spAutoFit/>
              </a:bodyPr>
              <a:lstStyle/>
              <a:p>
                <a:r>
                  <a:rPr lang="es-CO" sz="2200" b="0" dirty="0"/>
                  <a:t>obteniendo:</a:t>
                </a:r>
                <a14:m>
                  <m:oMath xmlns:m="http://schemas.openxmlformats.org/officeDocument/2006/math">
                    <m:sSub>
                      <m:sSubPr>
                        <m:ctrlPr>
                          <a:rPr lang="es-CO" sz="2200" i="1" dirty="0">
                            <a:solidFill>
                              <a:schemeClr val="accent2">
                                <a:lumMod val="75000"/>
                              </a:schemeClr>
                            </a:solidFill>
                            <a:latin typeface="Cambria Math" panose="02040503050406030204" pitchFamily="18" charset="0"/>
                          </a:rPr>
                        </m:ctrlPr>
                      </m:sSubPr>
                      <m:e>
                        <m:r>
                          <a:rPr lang="es-ES" sz="2200" i="1" dirty="0">
                            <a:solidFill>
                              <a:schemeClr val="accent2">
                                <a:lumMod val="75000"/>
                              </a:schemeClr>
                            </a:solidFill>
                            <a:latin typeface="Cambria Math" panose="02040503050406030204" pitchFamily="18" charset="0"/>
                          </a:rPr>
                          <m:t>    </m:t>
                        </m:r>
                        <m:r>
                          <a:rPr lang="es-ES" sz="2200" i="1" dirty="0">
                            <a:solidFill>
                              <a:schemeClr val="accent2">
                                <a:lumMod val="75000"/>
                              </a:schemeClr>
                            </a:solidFill>
                            <a:latin typeface="Cambria Math" panose="02040503050406030204" pitchFamily="18" charset="0"/>
                          </a:rPr>
                          <m:t>𝑥</m:t>
                        </m:r>
                      </m:e>
                      <m:sub>
                        <m:r>
                          <a:rPr lang="es-ES" sz="2200" i="1" dirty="0">
                            <a:solidFill>
                              <a:schemeClr val="accent2">
                                <a:lumMod val="75000"/>
                              </a:schemeClr>
                            </a:solidFill>
                            <a:latin typeface="Cambria Math" panose="02040503050406030204" pitchFamily="18" charset="0"/>
                          </a:rPr>
                          <m:t>1</m:t>
                        </m:r>
                      </m:sub>
                    </m:sSub>
                    <m:r>
                      <a:rPr lang="es-ES" sz="2200" i="1" dirty="0">
                        <a:solidFill>
                          <a:schemeClr val="accent2">
                            <a:lumMod val="75000"/>
                          </a:schemeClr>
                        </a:solidFill>
                        <a:latin typeface="Cambria Math" panose="02040503050406030204" pitchFamily="18" charset="0"/>
                      </a:rPr>
                      <m:t>=</m:t>
                    </m:r>
                    <m:r>
                      <a:rPr lang="es-CO" sz="2200" b="0" i="1" dirty="0" smtClean="0">
                        <a:solidFill>
                          <a:schemeClr val="accent2">
                            <a:lumMod val="75000"/>
                          </a:schemeClr>
                        </a:solidFill>
                        <a:latin typeface="Cambria Math" panose="02040503050406030204" pitchFamily="18" charset="0"/>
                      </a:rPr>
                      <m:t>−1</m:t>
                    </m:r>
                    <m:r>
                      <a:rPr lang="es-CO" sz="2200" i="1" dirty="0">
                        <a:solidFill>
                          <a:schemeClr val="accent2">
                            <a:lumMod val="75000"/>
                          </a:schemeClr>
                        </a:solidFill>
                        <a:latin typeface="Cambria Math" panose="02040503050406030204" pitchFamily="18" charset="0"/>
                      </a:rPr>
                      <m:t>,</m:t>
                    </m:r>
                    <m:sSub>
                      <m:sSubPr>
                        <m:ctrlPr>
                          <a:rPr lang="es-CO" sz="2200" i="1" dirty="0">
                            <a:solidFill>
                              <a:schemeClr val="accent2">
                                <a:lumMod val="75000"/>
                              </a:schemeClr>
                            </a:solidFill>
                            <a:latin typeface="Cambria Math" panose="02040503050406030204" pitchFamily="18" charset="0"/>
                          </a:rPr>
                        </m:ctrlPr>
                      </m:sSubPr>
                      <m:e>
                        <m:r>
                          <a:rPr lang="es-ES" sz="2200" i="1" dirty="0">
                            <a:solidFill>
                              <a:schemeClr val="accent2">
                                <a:lumMod val="75000"/>
                              </a:schemeClr>
                            </a:solidFill>
                            <a:latin typeface="Cambria Math" panose="02040503050406030204" pitchFamily="18" charset="0"/>
                          </a:rPr>
                          <m:t>    </m:t>
                        </m:r>
                        <m:r>
                          <a:rPr lang="es-ES" sz="2200" i="1" dirty="0">
                            <a:solidFill>
                              <a:schemeClr val="accent2">
                                <a:lumMod val="75000"/>
                              </a:schemeClr>
                            </a:solidFill>
                            <a:latin typeface="Cambria Math" panose="02040503050406030204" pitchFamily="18" charset="0"/>
                          </a:rPr>
                          <m:t>𝑥</m:t>
                        </m:r>
                      </m:e>
                      <m:sub>
                        <m:r>
                          <a:rPr lang="es-ES" sz="2200" i="1" dirty="0">
                            <a:solidFill>
                              <a:schemeClr val="accent2">
                                <a:lumMod val="75000"/>
                              </a:schemeClr>
                            </a:solidFill>
                            <a:latin typeface="Cambria Math" panose="02040503050406030204" pitchFamily="18" charset="0"/>
                          </a:rPr>
                          <m:t>2</m:t>
                        </m:r>
                      </m:sub>
                    </m:sSub>
                    <m:r>
                      <a:rPr lang="es-ES" sz="2200" i="1" dirty="0">
                        <a:solidFill>
                          <a:schemeClr val="accent2">
                            <a:lumMod val="75000"/>
                          </a:schemeClr>
                        </a:solidFill>
                        <a:latin typeface="Cambria Math" panose="02040503050406030204" pitchFamily="18" charset="0"/>
                      </a:rPr>
                      <m:t>=</m:t>
                    </m:r>
                    <m:r>
                      <a:rPr lang="es-CO" sz="2200" b="0" i="1" dirty="0" smtClean="0">
                        <a:solidFill>
                          <a:schemeClr val="accent2">
                            <a:lumMod val="75000"/>
                          </a:schemeClr>
                        </a:solidFill>
                        <a:latin typeface="Cambria Math" panose="02040503050406030204" pitchFamily="18" charset="0"/>
                      </a:rPr>
                      <m:t>5/2</m:t>
                    </m:r>
                  </m:oMath>
                </a14:m>
                <a:endParaRPr lang="es-CO" sz="2200" dirty="0"/>
              </a:p>
            </p:txBody>
          </p:sp>
        </mc:Choice>
        <mc:Fallback xmlns="">
          <p:sp>
            <p:nvSpPr>
              <p:cNvPr id="10" name="Rectángulo 9">
                <a:extLst>
                  <a:ext uri="{FF2B5EF4-FFF2-40B4-BE49-F238E27FC236}">
                    <a16:creationId xmlns:a16="http://schemas.microsoft.com/office/drawing/2014/main" id="{D05B6CE7-A872-4815-9F5A-88B7518B4A3A}"/>
                  </a:ext>
                </a:extLst>
              </p:cNvPr>
              <p:cNvSpPr>
                <a:spLocks noRot="1" noChangeAspect="1" noMove="1" noResize="1" noEditPoints="1" noAdjustHandles="1" noChangeArrowheads="1" noChangeShapeType="1" noTextEdit="1"/>
              </p:cNvSpPr>
              <p:nvPr/>
            </p:nvSpPr>
            <p:spPr>
              <a:xfrm>
                <a:off x="7284078" y="2575884"/>
                <a:ext cx="4520924" cy="430887"/>
              </a:xfrm>
              <a:prstGeom prst="rect">
                <a:avLst/>
              </a:prstGeom>
              <a:blipFill>
                <a:blip r:embed="rId2"/>
                <a:stretch>
                  <a:fillRect l="-1752" t="-10000" b="-28571"/>
                </a:stretch>
              </a:blipFill>
            </p:spPr>
            <p:txBody>
              <a:bodyPr/>
              <a:lstStyle/>
              <a:p>
                <a:r>
                  <a:rPr lang="es-ES">
                    <a:noFill/>
                  </a:rPr>
                  <a:t> </a:t>
                </a:r>
              </a:p>
            </p:txBody>
          </p:sp>
        </mc:Fallback>
      </mc:AlternateContent>
      <p:sp>
        <p:nvSpPr>
          <p:cNvPr id="3" name="Rectángulo 2">
            <a:extLst>
              <a:ext uri="{FF2B5EF4-FFF2-40B4-BE49-F238E27FC236}">
                <a16:creationId xmlns:a16="http://schemas.microsoft.com/office/drawing/2014/main" id="{743CB07C-B5CE-4E6B-BBA6-A5C3F2E9A355}"/>
              </a:ext>
            </a:extLst>
          </p:cNvPr>
          <p:cNvSpPr/>
          <p:nvPr/>
        </p:nvSpPr>
        <p:spPr>
          <a:xfrm>
            <a:off x="336877" y="3158094"/>
            <a:ext cx="6859635" cy="430887"/>
          </a:xfrm>
          <a:prstGeom prst="rect">
            <a:avLst/>
          </a:prstGeom>
        </p:spPr>
        <p:txBody>
          <a:bodyPr wrap="none">
            <a:spAutoFit/>
          </a:bodyPr>
          <a:lstStyle/>
          <a:p>
            <a:r>
              <a:rPr lang="es-CO" sz="2200" dirty="0"/>
              <a:t>Se representar sobre la recta real las soluciones obtenidas</a:t>
            </a:r>
            <a:endParaRPr lang="es-ES" sz="2200" dirty="0"/>
          </a:p>
        </p:txBody>
      </p:sp>
      <p:grpSp>
        <p:nvGrpSpPr>
          <p:cNvPr id="16" name="Grupo 15">
            <a:extLst>
              <a:ext uri="{FF2B5EF4-FFF2-40B4-BE49-F238E27FC236}">
                <a16:creationId xmlns:a16="http://schemas.microsoft.com/office/drawing/2014/main" id="{B4DD0E9B-BD69-447C-B0C3-0BB602C139D4}"/>
              </a:ext>
            </a:extLst>
          </p:cNvPr>
          <p:cNvGrpSpPr/>
          <p:nvPr/>
        </p:nvGrpSpPr>
        <p:grpSpPr>
          <a:xfrm>
            <a:off x="7178149" y="3199251"/>
            <a:ext cx="4590387" cy="708850"/>
            <a:chOff x="2629609" y="5550079"/>
            <a:chExt cx="5848537" cy="708850"/>
          </a:xfrm>
        </p:grpSpPr>
        <p:grpSp>
          <p:nvGrpSpPr>
            <p:cNvPr id="20" name="Grupo 19">
              <a:extLst>
                <a:ext uri="{FF2B5EF4-FFF2-40B4-BE49-F238E27FC236}">
                  <a16:creationId xmlns:a16="http://schemas.microsoft.com/office/drawing/2014/main" id="{564F4867-9ADB-4CD5-9A05-8DB1A6343107}"/>
                </a:ext>
              </a:extLst>
            </p:cNvPr>
            <p:cNvGrpSpPr/>
            <p:nvPr/>
          </p:nvGrpSpPr>
          <p:grpSpPr>
            <a:xfrm>
              <a:off x="3253817" y="5550079"/>
              <a:ext cx="5224329" cy="695658"/>
              <a:chOff x="3392557" y="2494303"/>
              <a:chExt cx="5224329" cy="695658"/>
            </a:xfrm>
          </p:grpSpPr>
          <p:cxnSp>
            <p:nvCxnSpPr>
              <p:cNvPr id="26" name="Conector recto de flecha 25">
                <a:extLst>
                  <a:ext uri="{FF2B5EF4-FFF2-40B4-BE49-F238E27FC236}">
                    <a16:creationId xmlns:a16="http://schemas.microsoft.com/office/drawing/2014/main" id="{4C85F0A0-E087-42CD-81B2-36504C6A6068}"/>
                  </a:ext>
                </a:extLst>
              </p:cNvPr>
              <p:cNvCxnSpPr/>
              <p:nvPr/>
            </p:nvCxnSpPr>
            <p:spPr>
              <a:xfrm>
                <a:off x="3392557" y="2637183"/>
                <a:ext cx="4784034" cy="0"/>
              </a:xfrm>
              <a:prstGeom prst="straightConnector1">
                <a:avLst/>
              </a:prstGeom>
              <a:ln w="22225">
                <a:headEnd type="triangle"/>
                <a:tailEnd type="stealth"/>
              </a:ln>
            </p:spPr>
            <p:style>
              <a:lnRef idx="1">
                <a:schemeClr val="accent1"/>
              </a:lnRef>
              <a:fillRef idx="0">
                <a:schemeClr val="accent1"/>
              </a:fillRef>
              <a:effectRef idx="0">
                <a:schemeClr val="accent1"/>
              </a:effectRef>
              <a:fontRef idx="minor">
                <a:schemeClr val="tx1"/>
              </a:fontRef>
            </p:style>
          </p:cxnSp>
          <p:cxnSp>
            <p:nvCxnSpPr>
              <p:cNvPr id="27" name="Conector recto 26">
                <a:extLst>
                  <a:ext uri="{FF2B5EF4-FFF2-40B4-BE49-F238E27FC236}">
                    <a16:creationId xmlns:a16="http://schemas.microsoft.com/office/drawing/2014/main" id="{F0A3B28A-152C-4E42-9510-FBE6F296EE84}"/>
                  </a:ext>
                </a:extLst>
              </p:cNvPr>
              <p:cNvCxnSpPr>
                <a:cxnSpLocks/>
              </p:cNvCxnSpPr>
              <p:nvPr/>
            </p:nvCxnSpPr>
            <p:spPr>
              <a:xfrm>
                <a:off x="4643438" y="2494303"/>
                <a:ext cx="0" cy="263180"/>
              </a:xfrm>
              <a:prstGeom prst="line">
                <a:avLst/>
              </a:prstGeom>
            </p:spPr>
            <p:style>
              <a:lnRef idx="1">
                <a:schemeClr val="accent1"/>
              </a:lnRef>
              <a:fillRef idx="0">
                <a:schemeClr val="accent1"/>
              </a:fillRef>
              <a:effectRef idx="0">
                <a:schemeClr val="accent1"/>
              </a:effectRef>
              <a:fontRef idx="minor">
                <a:schemeClr val="tx1"/>
              </a:fontRef>
            </p:style>
          </p:cxnSp>
          <p:sp>
            <p:nvSpPr>
              <p:cNvPr id="28" name="CuadroTexto 27">
                <a:extLst>
                  <a:ext uri="{FF2B5EF4-FFF2-40B4-BE49-F238E27FC236}">
                    <a16:creationId xmlns:a16="http://schemas.microsoft.com/office/drawing/2014/main" id="{2DA90563-D97B-4C81-8D42-22DBDD64E6D8}"/>
                  </a:ext>
                </a:extLst>
              </p:cNvPr>
              <p:cNvSpPr txBox="1"/>
              <p:nvPr/>
            </p:nvSpPr>
            <p:spPr>
              <a:xfrm>
                <a:off x="4446910" y="2789851"/>
                <a:ext cx="500786" cy="400110"/>
              </a:xfrm>
              <a:prstGeom prst="rect">
                <a:avLst/>
              </a:prstGeom>
              <a:noFill/>
            </p:spPr>
            <p:txBody>
              <a:bodyPr wrap="none" rtlCol="0">
                <a:spAutoFit/>
              </a:bodyPr>
              <a:lstStyle/>
              <a:p>
                <a:r>
                  <a:rPr lang="es-CO" sz="2000" dirty="0">
                    <a:solidFill>
                      <a:srgbClr val="00B050"/>
                    </a:solidFill>
                  </a:rPr>
                  <a:t>-1</a:t>
                </a:r>
                <a:endParaRPr lang="es-ES" sz="2000" dirty="0">
                  <a:solidFill>
                    <a:srgbClr val="00B050"/>
                  </a:solidFill>
                </a:endParaRPr>
              </a:p>
            </p:txBody>
          </p:sp>
          <mc:AlternateContent xmlns:mc="http://schemas.openxmlformats.org/markup-compatibility/2006" xmlns:a14="http://schemas.microsoft.com/office/drawing/2010/main">
            <mc:Choice Requires="a14">
              <p:sp>
                <p:nvSpPr>
                  <p:cNvPr id="29" name="CuadroTexto 28">
                    <a:extLst>
                      <a:ext uri="{FF2B5EF4-FFF2-40B4-BE49-F238E27FC236}">
                        <a16:creationId xmlns:a16="http://schemas.microsoft.com/office/drawing/2014/main" id="{976975EA-A747-443D-B191-6EACB00B47EA}"/>
                      </a:ext>
                    </a:extLst>
                  </p:cNvPr>
                  <p:cNvSpPr txBox="1"/>
                  <p:nvPr/>
                </p:nvSpPr>
                <p:spPr>
                  <a:xfrm>
                    <a:off x="7964144" y="2637183"/>
                    <a:ext cx="652742"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CO" altLang="es-ES" sz="2000" b="0" i="1" smtClean="0">
                              <a:latin typeface="Cambria Math" panose="02040503050406030204" pitchFamily="18" charset="0"/>
                              <a:ea typeface="Cambria Math" panose="02040503050406030204" pitchFamily="18" charset="0"/>
                            </a:rPr>
                            <m:t>+</m:t>
                          </m:r>
                          <m:r>
                            <a:rPr lang="es-CO" altLang="es-ES" sz="2000" i="1">
                              <a:latin typeface="Cambria Math" panose="02040503050406030204" pitchFamily="18" charset="0"/>
                              <a:ea typeface="Cambria Math" panose="02040503050406030204" pitchFamily="18" charset="0"/>
                            </a:rPr>
                            <m:t>∞</m:t>
                          </m:r>
                        </m:oMath>
                      </m:oMathPara>
                    </a14:m>
                    <a:endParaRPr lang="es-ES" sz="2000" dirty="0">
                      <a:solidFill>
                        <a:srgbClr val="00B050"/>
                      </a:solidFill>
                    </a:endParaRPr>
                  </a:p>
                </p:txBody>
              </p:sp>
            </mc:Choice>
            <mc:Fallback xmlns="">
              <p:sp>
                <p:nvSpPr>
                  <p:cNvPr id="29" name="CuadroTexto 28">
                    <a:extLst>
                      <a:ext uri="{FF2B5EF4-FFF2-40B4-BE49-F238E27FC236}">
                        <a16:creationId xmlns:a16="http://schemas.microsoft.com/office/drawing/2014/main" id="{976975EA-A747-443D-B191-6EACB00B47EA}"/>
                      </a:ext>
                    </a:extLst>
                  </p:cNvPr>
                  <p:cNvSpPr txBox="1">
                    <a:spLocks noRot="1" noChangeAspect="1" noMove="1" noResize="1" noEditPoints="1" noAdjustHandles="1" noChangeArrowheads="1" noChangeShapeType="1" noTextEdit="1"/>
                  </p:cNvSpPr>
                  <p:nvPr/>
                </p:nvSpPr>
                <p:spPr>
                  <a:xfrm>
                    <a:off x="7964144" y="2637183"/>
                    <a:ext cx="652742" cy="400110"/>
                  </a:xfrm>
                  <a:prstGeom prst="rect">
                    <a:avLst/>
                  </a:prstGeom>
                  <a:blipFill>
                    <a:blip r:embed="rId3"/>
                    <a:stretch>
                      <a:fillRect r="-9412"/>
                    </a:stretch>
                  </a:blipFill>
                </p:spPr>
                <p:txBody>
                  <a:bodyPr/>
                  <a:lstStyle/>
                  <a:p>
                    <a:r>
                      <a:rPr lang="es-ES">
                        <a:noFill/>
                      </a:rPr>
                      <a:t> </a:t>
                    </a:r>
                  </a:p>
                </p:txBody>
              </p:sp>
            </mc:Fallback>
          </mc:AlternateContent>
        </p:grpSp>
        <p:cxnSp>
          <p:nvCxnSpPr>
            <p:cNvPr id="21" name="Conector recto 20">
              <a:extLst>
                <a:ext uri="{FF2B5EF4-FFF2-40B4-BE49-F238E27FC236}">
                  <a16:creationId xmlns:a16="http://schemas.microsoft.com/office/drawing/2014/main" id="{9A69742D-7C8C-4840-9591-BE77A2353D86}"/>
                </a:ext>
              </a:extLst>
            </p:cNvPr>
            <p:cNvCxnSpPr>
              <a:cxnSpLocks/>
            </p:cNvCxnSpPr>
            <p:nvPr/>
          </p:nvCxnSpPr>
          <p:spPr>
            <a:xfrm>
              <a:off x="6359289" y="5550079"/>
              <a:ext cx="0" cy="263180"/>
            </a:xfrm>
            <a:prstGeom prst="line">
              <a:avLst/>
            </a:prstGeom>
          </p:spPr>
          <p:style>
            <a:lnRef idx="1">
              <a:schemeClr val="accent1"/>
            </a:lnRef>
            <a:fillRef idx="0">
              <a:schemeClr val="accent1"/>
            </a:fillRef>
            <a:effectRef idx="0">
              <a:schemeClr val="accent1"/>
            </a:effectRef>
            <a:fontRef idx="minor">
              <a:schemeClr val="tx1"/>
            </a:fontRef>
          </p:style>
        </p:cxnSp>
        <p:sp>
          <p:nvSpPr>
            <p:cNvPr id="22" name="CuadroTexto 21">
              <a:extLst>
                <a:ext uri="{FF2B5EF4-FFF2-40B4-BE49-F238E27FC236}">
                  <a16:creationId xmlns:a16="http://schemas.microsoft.com/office/drawing/2014/main" id="{982C09F4-07D2-4BAA-8CEA-1CC6D91920B8}"/>
                </a:ext>
              </a:extLst>
            </p:cNvPr>
            <p:cNvSpPr txBox="1"/>
            <p:nvPr/>
          </p:nvSpPr>
          <p:spPr>
            <a:xfrm>
              <a:off x="6148298" y="5858819"/>
              <a:ext cx="692769" cy="400110"/>
            </a:xfrm>
            <a:prstGeom prst="rect">
              <a:avLst/>
            </a:prstGeom>
            <a:noFill/>
          </p:spPr>
          <p:txBody>
            <a:bodyPr wrap="none" rtlCol="0">
              <a:spAutoFit/>
            </a:bodyPr>
            <a:lstStyle/>
            <a:p>
              <a:r>
                <a:rPr lang="es-CO" sz="2000" dirty="0">
                  <a:solidFill>
                    <a:srgbClr val="00B050"/>
                  </a:solidFill>
                </a:rPr>
                <a:t>5/2</a:t>
              </a:r>
              <a:endParaRPr lang="es-ES" sz="2000" dirty="0">
                <a:solidFill>
                  <a:srgbClr val="00B050"/>
                </a:solidFill>
              </a:endParaRPr>
            </a:p>
          </p:txBody>
        </p:sp>
        <mc:AlternateContent xmlns:mc="http://schemas.openxmlformats.org/markup-compatibility/2006" xmlns:a14="http://schemas.microsoft.com/office/drawing/2010/main">
          <mc:Choice Requires="a14">
            <p:sp>
              <p:nvSpPr>
                <p:cNvPr id="25" name="CuadroTexto 24">
                  <a:extLst>
                    <a:ext uri="{FF2B5EF4-FFF2-40B4-BE49-F238E27FC236}">
                      <a16:creationId xmlns:a16="http://schemas.microsoft.com/office/drawing/2014/main" id="{00C7AEAB-5670-407E-ACCE-22FB45095218}"/>
                    </a:ext>
                  </a:extLst>
                </p:cNvPr>
                <p:cNvSpPr txBox="1"/>
                <p:nvPr/>
              </p:nvSpPr>
              <p:spPr>
                <a:xfrm>
                  <a:off x="2629609" y="5658764"/>
                  <a:ext cx="652742"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CO" altLang="es-ES" sz="2000" b="0" i="1" smtClean="0">
                            <a:latin typeface="Cambria Math" panose="02040503050406030204" pitchFamily="18" charset="0"/>
                            <a:ea typeface="Cambria Math" panose="02040503050406030204" pitchFamily="18" charset="0"/>
                          </a:rPr>
                          <m:t>−</m:t>
                        </m:r>
                        <m:r>
                          <a:rPr lang="es-CO" altLang="es-ES" sz="2000" i="1">
                            <a:latin typeface="Cambria Math" panose="02040503050406030204" pitchFamily="18" charset="0"/>
                            <a:ea typeface="Cambria Math" panose="02040503050406030204" pitchFamily="18" charset="0"/>
                          </a:rPr>
                          <m:t>∞</m:t>
                        </m:r>
                      </m:oMath>
                    </m:oMathPara>
                  </a14:m>
                  <a:endParaRPr lang="es-ES" sz="2000" dirty="0">
                    <a:solidFill>
                      <a:srgbClr val="00B050"/>
                    </a:solidFill>
                  </a:endParaRPr>
                </a:p>
              </p:txBody>
            </p:sp>
          </mc:Choice>
          <mc:Fallback xmlns="">
            <p:sp>
              <p:nvSpPr>
                <p:cNvPr id="25" name="CuadroTexto 24">
                  <a:extLst>
                    <a:ext uri="{FF2B5EF4-FFF2-40B4-BE49-F238E27FC236}">
                      <a16:creationId xmlns:a16="http://schemas.microsoft.com/office/drawing/2014/main" id="{00C7AEAB-5670-407E-ACCE-22FB45095218}"/>
                    </a:ext>
                  </a:extLst>
                </p:cNvPr>
                <p:cNvSpPr txBox="1">
                  <a:spLocks noRot="1" noChangeAspect="1" noMove="1" noResize="1" noEditPoints="1" noAdjustHandles="1" noChangeArrowheads="1" noChangeShapeType="1" noTextEdit="1"/>
                </p:cNvSpPr>
                <p:nvPr/>
              </p:nvSpPr>
              <p:spPr>
                <a:xfrm>
                  <a:off x="2629609" y="5658764"/>
                  <a:ext cx="652742" cy="400110"/>
                </a:xfrm>
                <a:prstGeom prst="rect">
                  <a:avLst/>
                </a:prstGeom>
                <a:blipFill>
                  <a:blip r:embed="rId4"/>
                  <a:stretch>
                    <a:fillRect r="-10714"/>
                  </a:stretch>
                </a:blipFill>
              </p:spPr>
              <p:txBody>
                <a:bodyPr/>
                <a:lstStyle/>
                <a:p>
                  <a:r>
                    <a:rPr lang="es-ES">
                      <a:noFill/>
                    </a:rPr>
                    <a:t> </a:t>
                  </a:r>
                </a:p>
              </p:txBody>
            </p:sp>
          </mc:Fallback>
        </mc:AlternateContent>
      </p:grpSp>
      <p:sp>
        <p:nvSpPr>
          <p:cNvPr id="40" name="Rectángulo 39">
            <a:extLst>
              <a:ext uri="{FF2B5EF4-FFF2-40B4-BE49-F238E27FC236}">
                <a16:creationId xmlns:a16="http://schemas.microsoft.com/office/drawing/2014/main" id="{FD74C088-7111-45E5-949D-28BE00E0BD98}"/>
              </a:ext>
            </a:extLst>
          </p:cNvPr>
          <p:cNvSpPr/>
          <p:nvPr/>
        </p:nvSpPr>
        <p:spPr>
          <a:xfrm>
            <a:off x="305693" y="3713917"/>
            <a:ext cx="3368166" cy="430887"/>
          </a:xfrm>
          <a:prstGeom prst="rect">
            <a:avLst/>
          </a:prstGeom>
        </p:spPr>
        <p:txBody>
          <a:bodyPr wrap="none">
            <a:spAutoFit/>
          </a:bodyPr>
          <a:lstStyle/>
          <a:p>
            <a:r>
              <a:rPr lang="es-CO" sz="2200" dirty="0"/>
              <a:t>Se construyen los intervalos</a:t>
            </a:r>
            <a:endParaRPr lang="es-ES" sz="2200" dirty="0"/>
          </a:p>
        </p:txBody>
      </p:sp>
      <mc:AlternateContent xmlns:mc="http://schemas.openxmlformats.org/markup-compatibility/2006" xmlns:a14="http://schemas.microsoft.com/office/drawing/2010/main">
        <mc:Choice Requires="a14">
          <p:graphicFrame>
            <p:nvGraphicFramePr>
              <p:cNvPr id="9" name="Tabla 8">
                <a:extLst>
                  <a:ext uri="{FF2B5EF4-FFF2-40B4-BE49-F238E27FC236}">
                    <a16:creationId xmlns:a16="http://schemas.microsoft.com/office/drawing/2014/main" id="{E74C0D75-C33F-4096-BDC7-6937C1E3B149}"/>
                  </a:ext>
                </a:extLst>
              </p:cNvPr>
              <p:cNvGraphicFramePr>
                <a:graphicFrameLocks noGrp="1"/>
              </p:cNvGraphicFramePr>
              <p:nvPr>
                <p:extLst>
                  <p:ext uri="{D42A27DB-BD31-4B8C-83A1-F6EECF244321}">
                    <p14:modId xmlns:p14="http://schemas.microsoft.com/office/powerpoint/2010/main" val="2756112330"/>
                  </p:ext>
                </p:extLst>
              </p:nvPr>
            </p:nvGraphicFramePr>
            <p:xfrm>
              <a:off x="3734955" y="3760135"/>
              <a:ext cx="4358088" cy="370840"/>
            </p:xfrm>
            <a:graphic>
              <a:graphicData uri="http://schemas.openxmlformats.org/drawingml/2006/table">
                <a:tbl>
                  <a:tblPr firstRow="1" bandRow="1">
                    <a:tableStyleId>{5C22544A-7EE6-4342-B048-85BDC9FD1C3A}</a:tableStyleId>
                  </a:tblPr>
                  <a:tblGrid>
                    <a:gridCol w="1633698">
                      <a:extLst>
                        <a:ext uri="{9D8B030D-6E8A-4147-A177-3AD203B41FA5}">
                          <a16:colId xmlns:a16="http://schemas.microsoft.com/office/drawing/2014/main" val="1078092851"/>
                        </a:ext>
                      </a:extLst>
                    </a:gridCol>
                    <a:gridCol w="1256690">
                      <a:extLst>
                        <a:ext uri="{9D8B030D-6E8A-4147-A177-3AD203B41FA5}">
                          <a16:colId xmlns:a16="http://schemas.microsoft.com/office/drawing/2014/main" val="2652275513"/>
                        </a:ext>
                      </a:extLst>
                    </a:gridCol>
                    <a:gridCol w="1467700">
                      <a:extLst>
                        <a:ext uri="{9D8B030D-6E8A-4147-A177-3AD203B41FA5}">
                          <a16:colId xmlns:a16="http://schemas.microsoft.com/office/drawing/2014/main" val="3643359106"/>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s-ES" sz="1800" i="1" dirty="0" smtClean="0">
                                    <a:latin typeface="Cambria Math" panose="02040503050406030204" pitchFamily="18" charset="0"/>
                                  </a:rPr>
                                  <m:t>(</m:t>
                                </m:r>
                                <m:r>
                                  <a:rPr lang="es-CO" altLang="es-ES" sz="1800" b="0" i="1" smtClean="0">
                                    <a:latin typeface="Cambria Math" panose="02040503050406030204" pitchFamily="18" charset="0"/>
                                    <a:ea typeface="Cambria Math" panose="02040503050406030204" pitchFamily="18" charset="0"/>
                                  </a:rPr>
                                  <m:t>−</m:t>
                                </m:r>
                                <m:r>
                                  <a:rPr lang="es-CO" altLang="es-ES" sz="1800" i="1">
                                    <a:latin typeface="Cambria Math" panose="02040503050406030204" pitchFamily="18" charset="0"/>
                                    <a:ea typeface="Cambria Math" panose="02040503050406030204" pitchFamily="18" charset="0"/>
                                  </a:rPr>
                                  <m:t>∞</m:t>
                                </m:r>
                                <m:r>
                                  <a:rPr lang="es-CO" altLang="es-ES" sz="1800" b="1" i="1" smtClean="0">
                                    <a:latin typeface="Cambria Math" panose="02040503050406030204" pitchFamily="18" charset="0"/>
                                    <a:ea typeface="Cambria Math" panose="02040503050406030204" pitchFamily="18" charset="0"/>
                                  </a:rPr>
                                  <m:t>,−</m:t>
                                </m:r>
                                <m:r>
                                  <a:rPr lang="es-CO" altLang="es-ES" sz="1800" b="1" i="1" smtClean="0">
                                    <a:latin typeface="Cambria Math" panose="02040503050406030204" pitchFamily="18" charset="0"/>
                                    <a:ea typeface="Cambria Math" panose="02040503050406030204" pitchFamily="18" charset="0"/>
                                  </a:rPr>
                                  <m:t>𝟏</m:t>
                                </m:r>
                                <m:r>
                                  <a:rPr lang="es-CO" altLang="es-ES" sz="1800" b="1" i="1" smtClean="0">
                                    <a:latin typeface="Cambria Math" panose="02040503050406030204" pitchFamily="18" charset="0"/>
                                    <a:ea typeface="Cambria Math" panose="02040503050406030204" pitchFamily="18" charset="0"/>
                                  </a:rPr>
                                  <m:t>]</m:t>
                                </m:r>
                              </m:oMath>
                            </m:oMathPara>
                          </a14:m>
                          <a:endParaRPr lang="es-E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lang="es-ES" altLang="es-ES" sz="1800" b="1" i="1" dirty="0" smtClean="0">
                                  <a:latin typeface="Cambria Math" panose="02040503050406030204" pitchFamily="18" charset="0"/>
                                  <a:ea typeface="+mn-ea"/>
                                </a:rPr>
                                <m:t>[</m:t>
                              </m:r>
                              <m:r>
                                <a:rPr lang="es-CO" altLang="es-ES" sz="1800" b="1" i="1" dirty="0" smtClean="0">
                                  <a:latin typeface="Cambria Math" panose="02040503050406030204" pitchFamily="18" charset="0"/>
                                  <a:ea typeface="+mn-ea"/>
                                </a:rPr>
                                <m:t>−</m:t>
                              </m:r>
                              <m:r>
                                <a:rPr lang="es-CO" altLang="es-ES" sz="1800" b="1" i="1" dirty="0" smtClean="0">
                                  <a:latin typeface="Cambria Math" panose="02040503050406030204" pitchFamily="18" charset="0"/>
                                  <a:ea typeface="+mn-ea"/>
                                </a:rPr>
                                <m:t>𝟏</m:t>
                              </m:r>
                              <m:r>
                                <a:rPr lang="es-CO" altLang="es-ES" sz="1800" b="1" i="1" smtClean="0">
                                  <a:latin typeface="Cambria Math" panose="02040503050406030204" pitchFamily="18" charset="0"/>
                                  <a:ea typeface="Cambria Math" panose="02040503050406030204" pitchFamily="18" charset="0"/>
                                </a:rPr>
                                <m:t>,  </m:t>
                              </m:r>
                              <m:r>
                                <a:rPr lang="es-CO" altLang="es-ES" sz="1800" b="1" i="1" smtClean="0">
                                  <a:latin typeface="Cambria Math" panose="02040503050406030204" pitchFamily="18" charset="0"/>
                                  <a:ea typeface="Cambria Math" panose="02040503050406030204" pitchFamily="18" charset="0"/>
                                </a:rPr>
                                <m:t>𝟓</m:t>
                              </m:r>
                              <m:r>
                                <a:rPr lang="es-CO" altLang="es-ES" sz="1800" b="1" i="1" smtClean="0">
                                  <a:latin typeface="Cambria Math" panose="02040503050406030204" pitchFamily="18" charset="0"/>
                                  <a:ea typeface="Cambria Math" panose="02040503050406030204" pitchFamily="18" charset="0"/>
                                </a:rPr>
                                <m:t>/</m:t>
                              </m:r>
                              <m:r>
                                <a:rPr lang="es-CO" altLang="es-ES" sz="1800" b="1" i="1" smtClean="0">
                                  <a:latin typeface="Cambria Math" panose="02040503050406030204" pitchFamily="18" charset="0"/>
                                  <a:ea typeface="Cambria Math" panose="02040503050406030204" pitchFamily="18" charset="0"/>
                                </a:rPr>
                                <m:t>𝟐</m:t>
                              </m:r>
                            </m:oMath>
                          </a14:m>
                          <a:r>
                            <a:rPr lang="es-ES" dirty="0"/>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s-ES" altLang="es-ES" sz="1800" b="1" i="1" dirty="0" smtClean="0">
                                    <a:latin typeface="Cambria Math" panose="02040503050406030204" pitchFamily="18" charset="0"/>
                                    <a:ea typeface="+mn-ea"/>
                                  </a:rPr>
                                  <m:t>[</m:t>
                                </m:r>
                                <m:r>
                                  <a:rPr lang="es-CO" altLang="es-ES" sz="1800" b="1" i="1" dirty="0" smtClean="0">
                                    <a:latin typeface="Cambria Math" panose="02040503050406030204" pitchFamily="18" charset="0"/>
                                    <a:ea typeface="+mn-ea"/>
                                  </a:rPr>
                                  <m:t>𝟓</m:t>
                                </m:r>
                                <m:r>
                                  <a:rPr lang="es-CO" altLang="es-ES" sz="1800" b="1" i="1" dirty="0" smtClean="0">
                                    <a:latin typeface="Cambria Math" panose="02040503050406030204" pitchFamily="18" charset="0"/>
                                    <a:ea typeface="+mn-ea"/>
                                  </a:rPr>
                                  <m:t>/</m:t>
                                </m:r>
                                <m:r>
                                  <a:rPr lang="es-CO" altLang="es-ES" sz="1800" b="1" i="1" dirty="0" smtClean="0">
                                    <a:latin typeface="Cambria Math" panose="02040503050406030204" pitchFamily="18" charset="0"/>
                                    <a:ea typeface="+mn-ea"/>
                                  </a:rPr>
                                  <m:t>𝟐</m:t>
                                </m:r>
                                <m:r>
                                  <a:rPr lang="es-CO" altLang="es-ES" sz="1800" b="1" i="1" smtClean="0">
                                    <a:latin typeface="Cambria Math" panose="02040503050406030204" pitchFamily="18" charset="0"/>
                                    <a:ea typeface="Cambria Math" panose="02040503050406030204" pitchFamily="18" charset="0"/>
                                  </a:rPr>
                                  <m:t>,+</m:t>
                                </m:r>
                                <m:r>
                                  <a:rPr lang="es-CO" altLang="es-ES" sz="1800" i="1" smtClean="0">
                                    <a:latin typeface="Cambria Math" panose="02040503050406030204" pitchFamily="18" charset="0"/>
                                    <a:ea typeface="Cambria Math" panose="02040503050406030204" pitchFamily="18" charset="0"/>
                                  </a:rPr>
                                  <m:t>∞</m:t>
                                </m:r>
                                <m:r>
                                  <a:rPr lang="es-CO" altLang="es-ES" sz="1800" b="1" i="1" smtClean="0">
                                    <a:latin typeface="Cambria Math" panose="02040503050406030204" pitchFamily="18" charset="0"/>
                                    <a:ea typeface="Cambria Math" panose="02040503050406030204" pitchFamily="18" charset="0"/>
                                  </a:rPr>
                                  <m:t>)</m:t>
                                </m:r>
                              </m:oMath>
                            </m:oMathPara>
                          </a14:m>
                          <a:endParaRPr lang="es-ES" dirty="0"/>
                        </a:p>
                      </a:txBody>
                      <a:tcPr/>
                    </a:tc>
                    <a:extLst>
                      <a:ext uri="{0D108BD9-81ED-4DB2-BD59-A6C34878D82A}">
                        <a16:rowId xmlns:a16="http://schemas.microsoft.com/office/drawing/2014/main" val="3836801077"/>
                      </a:ext>
                    </a:extLst>
                  </a:tr>
                </a:tbl>
              </a:graphicData>
            </a:graphic>
          </p:graphicFrame>
        </mc:Choice>
        <mc:Fallback xmlns="">
          <p:graphicFrame>
            <p:nvGraphicFramePr>
              <p:cNvPr id="9" name="Tabla 8">
                <a:extLst>
                  <a:ext uri="{FF2B5EF4-FFF2-40B4-BE49-F238E27FC236}">
                    <a16:creationId xmlns:a16="http://schemas.microsoft.com/office/drawing/2014/main" id="{E74C0D75-C33F-4096-BDC7-6937C1E3B149}"/>
                  </a:ext>
                </a:extLst>
              </p:cNvPr>
              <p:cNvGraphicFramePr>
                <a:graphicFrameLocks noGrp="1"/>
              </p:cNvGraphicFramePr>
              <p:nvPr>
                <p:extLst>
                  <p:ext uri="{D42A27DB-BD31-4B8C-83A1-F6EECF244321}">
                    <p14:modId xmlns:p14="http://schemas.microsoft.com/office/powerpoint/2010/main" val="2756112330"/>
                  </p:ext>
                </p:extLst>
              </p:nvPr>
            </p:nvGraphicFramePr>
            <p:xfrm>
              <a:off x="3734955" y="3760135"/>
              <a:ext cx="4358088" cy="370840"/>
            </p:xfrm>
            <a:graphic>
              <a:graphicData uri="http://schemas.openxmlformats.org/drawingml/2006/table">
                <a:tbl>
                  <a:tblPr firstRow="1" bandRow="1">
                    <a:tableStyleId>{5C22544A-7EE6-4342-B048-85BDC9FD1C3A}</a:tableStyleId>
                  </a:tblPr>
                  <a:tblGrid>
                    <a:gridCol w="1633698">
                      <a:extLst>
                        <a:ext uri="{9D8B030D-6E8A-4147-A177-3AD203B41FA5}">
                          <a16:colId xmlns:a16="http://schemas.microsoft.com/office/drawing/2014/main" val="1078092851"/>
                        </a:ext>
                      </a:extLst>
                    </a:gridCol>
                    <a:gridCol w="1256690">
                      <a:extLst>
                        <a:ext uri="{9D8B030D-6E8A-4147-A177-3AD203B41FA5}">
                          <a16:colId xmlns:a16="http://schemas.microsoft.com/office/drawing/2014/main" val="2652275513"/>
                        </a:ext>
                      </a:extLst>
                    </a:gridCol>
                    <a:gridCol w="1467700">
                      <a:extLst>
                        <a:ext uri="{9D8B030D-6E8A-4147-A177-3AD203B41FA5}">
                          <a16:colId xmlns:a16="http://schemas.microsoft.com/office/drawing/2014/main" val="3643359106"/>
                        </a:ext>
                      </a:extLst>
                    </a:gridCol>
                  </a:tblGrid>
                  <a:tr h="370840">
                    <a:tc>
                      <a:txBody>
                        <a:bodyPr/>
                        <a:lstStyle/>
                        <a:p>
                          <a:endParaRPr lang="es-ES"/>
                        </a:p>
                      </a:txBody>
                      <a:tcPr>
                        <a:blipFill>
                          <a:blip r:embed="rId5"/>
                          <a:stretch>
                            <a:fillRect l="-373" t="-8065" r="-168657" b="-24194"/>
                          </a:stretch>
                        </a:blipFill>
                      </a:tcPr>
                    </a:tc>
                    <a:tc>
                      <a:txBody>
                        <a:bodyPr/>
                        <a:lstStyle/>
                        <a:p>
                          <a:endParaRPr lang="es-ES"/>
                        </a:p>
                      </a:txBody>
                      <a:tcPr>
                        <a:blipFill>
                          <a:blip r:embed="rId5"/>
                          <a:stretch>
                            <a:fillRect l="-129952" t="-8065" r="-118357" b="-24194"/>
                          </a:stretch>
                        </a:blipFill>
                      </a:tcPr>
                    </a:tc>
                    <a:tc>
                      <a:txBody>
                        <a:bodyPr/>
                        <a:lstStyle/>
                        <a:p>
                          <a:endParaRPr lang="es-ES"/>
                        </a:p>
                      </a:txBody>
                      <a:tcPr>
                        <a:blipFill>
                          <a:blip r:embed="rId5"/>
                          <a:stretch>
                            <a:fillRect l="-197510" t="-8065" r="-1660" b="-24194"/>
                          </a:stretch>
                        </a:blipFill>
                      </a:tcPr>
                    </a:tc>
                    <a:extLst>
                      <a:ext uri="{0D108BD9-81ED-4DB2-BD59-A6C34878D82A}">
                        <a16:rowId xmlns:a16="http://schemas.microsoft.com/office/drawing/2014/main" val="3836801077"/>
                      </a:ext>
                    </a:extLst>
                  </a:tr>
                </a:tbl>
              </a:graphicData>
            </a:graphic>
          </p:graphicFrame>
        </mc:Fallback>
      </mc:AlternateContent>
      <p:sp>
        <p:nvSpPr>
          <p:cNvPr id="11" name="Rectángulo 10">
            <a:extLst>
              <a:ext uri="{FF2B5EF4-FFF2-40B4-BE49-F238E27FC236}">
                <a16:creationId xmlns:a16="http://schemas.microsoft.com/office/drawing/2014/main" id="{8EB6CA3E-8CBA-4DEC-A0A6-C27D85867430}"/>
              </a:ext>
            </a:extLst>
          </p:cNvPr>
          <p:cNvSpPr/>
          <p:nvPr/>
        </p:nvSpPr>
        <p:spPr>
          <a:xfrm>
            <a:off x="311007" y="4142286"/>
            <a:ext cx="11457529" cy="769441"/>
          </a:xfrm>
          <a:prstGeom prst="rect">
            <a:avLst/>
          </a:prstGeom>
        </p:spPr>
        <p:txBody>
          <a:bodyPr wrap="square">
            <a:spAutoFit/>
          </a:bodyPr>
          <a:lstStyle/>
          <a:p>
            <a:pPr algn="just"/>
            <a:r>
              <a:rPr lang="es-CO" sz="2200" dirty="0"/>
              <a:t>Se escoge un número de cada uno de los intervalos, se sustituye en la inecuación, y se evalúa el signo en cada intervalo.</a:t>
            </a:r>
          </a:p>
        </p:txBody>
      </p:sp>
      <mc:AlternateContent xmlns:mc="http://schemas.openxmlformats.org/markup-compatibility/2006" xmlns:a14="http://schemas.microsoft.com/office/drawing/2010/main">
        <mc:Choice Requires="a14">
          <p:sp>
            <p:nvSpPr>
              <p:cNvPr id="12" name="Rectángulo 11">
                <a:extLst>
                  <a:ext uri="{FF2B5EF4-FFF2-40B4-BE49-F238E27FC236}">
                    <a16:creationId xmlns:a16="http://schemas.microsoft.com/office/drawing/2014/main" id="{7FEF5EC4-D6D9-45BC-92A5-66DEF64B71A4}"/>
                  </a:ext>
                </a:extLst>
              </p:cNvPr>
              <p:cNvSpPr/>
              <p:nvPr/>
            </p:nvSpPr>
            <p:spPr>
              <a:xfrm>
                <a:off x="438305" y="4947011"/>
                <a:ext cx="2710742" cy="430887"/>
              </a:xfrm>
              <a:prstGeom prst="rect">
                <a:avLst/>
              </a:prstGeom>
            </p:spPr>
            <p:txBody>
              <a:bodyPr wrap="none">
                <a:spAutoFit/>
              </a:bodyPr>
              <a:lstStyle/>
              <a:p>
                <a:pPr lvl="0">
                  <a:defRPr/>
                </a:pPr>
                <a14:m>
                  <m:oMathPara xmlns:m="http://schemas.openxmlformats.org/officeDocument/2006/math">
                    <m:oMathParaPr>
                      <m:jc m:val="centerGroup"/>
                    </m:oMathParaPr>
                    <m:oMath xmlns:m="http://schemas.openxmlformats.org/officeDocument/2006/math">
                      <m:sSub>
                        <m:sSubPr>
                          <m:ctrlPr>
                            <a:rPr lang="es-CO" sz="2200" i="1" smtClean="0">
                              <a:latin typeface="Cambria Math" panose="02040503050406030204" pitchFamily="18" charset="0"/>
                            </a:rPr>
                          </m:ctrlPr>
                        </m:sSubPr>
                        <m:e>
                          <m:r>
                            <a:rPr lang="es-CO" sz="2200" b="0" i="1">
                              <a:latin typeface="Cambria Math" panose="02040503050406030204" pitchFamily="18" charset="0"/>
                            </a:rPr>
                            <m:t>𝑥</m:t>
                          </m:r>
                        </m:e>
                        <m:sub>
                          <m:r>
                            <a:rPr lang="es-CO" sz="2200" b="0" i="1">
                              <a:latin typeface="Cambria Math" panose="02040503050406030204" pitchFamily="18" charset="0"/>
                            </a:rPr>
                            <m:t>𝑖</m:t>
                          </m:r>
                        </m:sub>
                      </m:sSub>
                      <m:r>
                        <a:rPr lang="es-CO" sz="2200" b="0" i="1" smtClean="0">
                          <a:latin typeface="Cambria Math" panose="02040503050406030204" pitchFamily="18" charset="0"/>
                        </a:rPr>
                        <m:t>=−2</m:t>
                      </m:r>
                      <m:r>
                        <a:rPr lang="es-CO" sz="2200" b="0" i="1" dirty="0">
                          <a:latin typeface="Cambria Math" panose="02040503050406030204" pitchFamily="18" charset="0"/>
                          <a:ea typeface="Cambria Math" panose="02040503050406030204" pitchFamily="18" charset="0"/>
                        </a:rPr>
                        <m:t>∈</m:t>
                      </m:r>
                      <m:r>
                        <a:rPr lang="es-CO" sz="2200" b="0" i="1" dirty="0" smtClean="0">
                          <a:latin typeface="Cambria Math" panose="02040503050406030204" pitchFamily="18" charset="0"/>
                        </a:rPr>
                        <m:t>(</m:t>
                      </m:r>
                      <m:r>
                        <a:rPr lang="es-CO" altLang="es-ES" sz="2200" b="0" i="1">
                          <a:latin typeface="Cambria Math" panose="02040503050406030204" pitchFamily="18" charset="0"/>
                          <a:ea typeface="Cambria Math" panose="02040503050406030204" pitchFamily="18" charset="0"/>
                        </a:rPr>
                        <m:t>−∞,</m:t>
                      </m:r>
                      <m:r>
                        <a:rPr lang="es-CO" altLang="es-ES" sz="2200" b="0" i="1" smtClean="0">
                          <a:latin typeface="Cambria Math" panose="02040503050406030204" pitchFamily="18" charset="0"/>
                          <a:ea typeface="Cambria Math" panose="02040503050406030204" pitchFamily="18" charset="0"/>
                        </a:rPr>
                        <m:t>−1]</m:t>
                      </m:r>
                    </m:oMath>
                  </m:oMathPara>
                </a14:m>
                <a:endParaRPr lang="es-ES" sz="2200" dirty="0"/>
              </a:p>
            </p:txBody>
          </p:sp>
        </mc:Choice>
        <mc:Fallback xmlns="">
          <p:sp>
            <p:nvSpPr>
              <p:cNvPr id="12" name="Rectángulo 11">
                <a:extLst>
                  <a:ext uri="{FF2B5EF4-FFF2-40B4-BE49-F238E27FC236}">
                    <a16:creationId xmlns:a16="http://schemas.microsoft.com/office/drawing/2014/main" id="{7FEF5EC4-D6D9-45BC-92A5-66DEF64B71A4}"/>
                  </a:ext>
                </a:extLst>
              </p:cNvPr>
              <p:cNvSpPr>
                <a:spLocks noRot="1" noChangeAspect="1" noMove="1" noResize="1" noEditPoints="1" noAdjustHandles="1" noChangeArrowheads="1" noChangeShapeType="1" noTextEdit="1"/>
              </p:cNvSpPr>
              <p:nvPr/>
            </p:nvSpPr>
            <p:spPr>
              <a:xfrm>
                <a:off x="438305" y="4947011"/>
                <a:ext cx="2710742" cy="430887"/>
              </a:xfrm>
              <a:prstGeom prst="rect">
                <a:avLst/>
              </a:prstGeom>
              <a:blipFill>
                <a:blip r:embed="rId6"/>
                <a:stretch>
                  <a:fillRect b="-1714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3" name="Rectángulo 42">
                <a:extLst>
                  <a:ext uri="{FF2B5EF4-FFF2-40B4-BE49-F238E27FC236}">
                    <a16:creationId xmlns:a16="http://schemas.microsoft.com/office/drawing/2014/main" id="{C89AC343-E70E-4B54-9708-ADD5F0A8B3F1}"/>
                  </a:ext>
                </a:extLst>
              </p:cNvPr>
              <p:cNvSpPr/>
              <p:nvPr/>
            </p:nvSpPr>
            <p:spPr>
              <a:xfrm>
                <a:off x="197038" y="5464376"/>
                <a:ext cx="2952009" cy="430887"/>
              </a:xfrm>
              <a:prstGeom prst="rect">
                <a:avLst/>
              </a:prstGeom>
            </p:spPr>
            <p:txBody>
              <a:bodyPr wrap="square">
                <a:spAutoFit/>
              </a:bodyPr>
              <a:lstStyle/>
              <a:p>
                <a:pPr lvl="0">
                  <a:defRPr/>
                </a:pPr>
                <a14:m>
                  <m:oMathPara xmlns:m="http://schemas.openxmlformats.org/officeDocument/2006/math">
                    <m:oMathParaPr>
                      <m:jc m:val="centerGroup"/>
                    </m:oMathParaPr>
                    <m:oMath xmlns:m="http://schemas.openxmlformats.org/officeDocument/2006/math">
                      <m:sSub>
                        <m:sSubPr>
                          <m:ctrlPr>
                            <a:rPr lang="es-CO" sz="2200" i="1" smtClean="0">
                              <a:latin typeface="Cambria Math" panose="02040503050406030204" pitchFamily="18" charset="0"/>
                            </a:rPr>
                          </m:ctrlPr>
                        </m:sSubPr>
                        <m:e>
                          <m:r>
                            <a:rPr lang="es-CO" sz="2200" b="0" i="1">
                              <a:latin typeface="Cambria Math" panose="02040503050406030204" pitchFamily="18" charset="0"/>
                            </a:rPr>
                            <m:t>𝑥</m:t>
                          </m:r>
                        </m:e>
                        <m:sub>
                          <m:r>
                            <a:rPr lang="es-CO" sz="2200" b="0" i="1">
                              <a:latin typeface="Cambria Math" panose="02040503050406030204" pitchFamily="18" charset="0"/>
                            </a:rPr>
                            <m:t>𝑖</m:t>
                          </m:r>
                        </m:sub>
                      </m:sSub>
                      <m:r>
                        <a:rPr lang="es-CO" sz="2200" b="0" i="1" smtClean="0">
                          <a:latin typeface="Cambria Math" panose="02040503050406030204" pitchFamily="18" charset="0"/>
                        </a:rPr>
                        <m:t>=0</m:t>
                      </m:r>
                      <m:r>
                        <a:rPr lang="es-CO" sz="2200" b="0" i="1" dirty="0">
                          <a:latin typeface="Cambria Math" panose="02040503050406030204" pitchFamily="18" charset="0"/>
                          <a:ea typeface="Cambria Math" panose="02040503050406030204" pitchFamily="18" charset="0"/>
                        </a:rPr>
                        <m:t>∈</m:t>
                      </m:r>
                      <m:r>
                        <a:rPr lang="es-CO" sz="2200" b="0" i="1" dirty="0" smtClean="0">
                          <a:latin typeface="Cambria Math" panose="02040503050406030204" pitchFamily="18" charset="0"/>
                          <a:ea typeface="Cambria Math" panose="02040503050406030204" pitchFamily="18" charset="0"/>
                        </a:rPr>
                        <m:t>[−1, 5/2]</m:t>
                      </m:r>
                    </m:oMath>
                  </m:oMathPara>
                </a14:m>
                <a:endParaRPr lang="es-ES" sz="2200" i="1" dirty="0"/>
              </a:p>
            </p:txBody>
          </p:sp>
        </mc:Choice>
        <mc:Fallback xmlns="">
          <p:sp>
            <p:nvSpPr>
              <p:cNvPr id="43" name="Rectángulo 42">
                <a:extLst>
                  <a:ext uri="{FF2B5EF4-FFF2-40B4-BE49-F238E27FC236}">
                    <a16:creationId xmlns:a16="http://schemas.microsoft.com/office/drawing/2014/main" id="{C89AC343-E70E-4B54-9708-ADD5F0A8B3F1}"/>
                  </a:ext>
                </a:extLst>
              </p:cNvPr>
              <p:cNvSpPr>
                <a:spLocks noRot="1" noChangeAspect="1" noMove="1" noResize="1" noEditPoints="1" noAdjustHandles="1" noChangeArrowheads="1" noChangeShapeType="1" noTextEdit="1"/>
              </p:cNvSpPr>
              <p:nvPr/>
            </p:nvSpPr>
            <p:spPr>
              <a:xfrm>
                <a:off x="197038" y="5464376"/>
                <a:ext cx="2952009" cy="430887"/>
              </a:xfrm>
              <a:prstGeom prst="rect">
                <a:avLst/>
              </a:prstGeom>
              <a:blipFill>
                <a:blip r:embed="rId7"/>
                <a:stretch>
                  <a:fillRect b="-16901"/>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5" name="Rectángulo 44">
                <a:extLst>
                  <a:ext uri="{FF2B5EF4-FFF2-40B4-BE49-F238E27FC236}">
                    <a16:creationId xmlns:a16="http://schemas.microsoft.com/office/drawing/2014/main" id="{73DB18AA-95E7-4FDD-A9F7-00D63978C162}"/>
                  </a:ext>
                </a:extLst>
              </p:cNvPr>
              <p:cNvSpPr/>
              <p:nvPr/>
            </p:nvSpPr>
            <p:spPr>
              <a:xfrm>
                <a:off x="461605" y="6036480"/>
                <a:ext cx="2563266" cy="430887"/>
              </a:xfrm>
              <a:prstGeom prst="rect">
                <a:avLst/>
              </a:prstGeom>
            </p:spPr>
            <p:txBody>
              <a:bodyPr wrap="none">
                <a:spAutoFit/>
              </a:bodyPr>
              <a:lstStyle/>
              <a:p>
                <a:pPr lvl="0">
                  <a:defRPr/>
                </a:pPr>
                <a14:m>
                  <m:oMathPara xmlns:m="http://schemas.openxmlformats.org/officeDocument/2006/math">
                    <m:oMathParaPr>
                      <m:jc m:val="centerGroup"/>
                    </m:oMathParaPr>
                    <m:oMath xmlns:m="http://schemas.openxmlformats.org/officeDocument/2006/math">
                      <m:sSub>
                        <m:sSubPr>
                          <m:ctrlPr>
                            <a:rPr lang="es-CO" sz="2200" i="1" smtClean="0">
                              <a:latin typeface="Cambria Math" panose="02040503050406030204" pitchFamily="18" charset="0"/>
                            </a:rPr>
                          </m:ctrlPr>
                        </m:sSubPr>
                        <m:e>
                          <m:r>
                            <a:rPr lang="es-CO" sz="2200" b="0" i="1">
                              <a:latin typeface="Cambria Math" panose="02040503050406030204" pitchFamily="18" charset="0"/>
                            </a:rPr>
                            <m:t>𝑥</m:t>
                          </m:r>
                        </m:e>
                        <m:sub>
                          <m:r>
                            <a:rPr lang="es-CO" sz="2200" b="0" i="1">
                              <a:latin typeface="Cambria Math" panose="02040503050406030204" pitchFamily="18" charset="0"/>
                            </a:rPr>
                            <m:t>𝑖</m:t>
                          </m:r>
                        </m:sub>
                      </m:sSub>
                      <m:r>
                        <a:rPr lang="es-CO" sz="2200" b="0" i="1" smtClean="0">
                          <a:latin typeface="Cambria Math" panose="02040503050406030204" pitchFamily="18" charset="0"/>
                        </a:rPr>
                        <m:t>=4</m:t>
                      </m:r>
                      <m:r>
                        <a:rPr lang="es-CO" sz="2200" b="0" i="1" dirty="0">
                          <a:latin typeface="Cambria Math" panose="02040503050406030204" pitchFamily="18" charset="0"/>
                          <a:ea typeface="Cambria Math" panose="02040503050406030204" pitchFamily="18" charset="0"/>
                        </a:rPr>
                        <m:t>∈</m:t>
                      </m:r>
                      <m:r>
                        <a:rPr lang="es-CO" sz="2200" b="0" i="1" dirty="0" smtClean="0">
                          <a:latin typeface="Cambria Math" panose="02040503050406030204" pitchFamily="18" charset="0"/>
                          <a:ea typeface="Cambria Math" panose="02040503050406030204" pitchFamily="18" charset="0"/>
                        </a:rPr>
                        <m:t>[5/2</m:t>
                      </m:r>
                      <m:r>
                        <a:rPr lang="es-CO" altLang="es-ES" sz="2200" b="0" i="1">
                          <a:latin typeface="Cambria Math" panose="02040503050406030204" pitchFamily="18" charset="0"/>
                          <a:ea typeface="Cambria Math" panose="02040503050406030204" pitchFamily="18" charset="0"/>
                        </a:rPr>
                        <m:t>,</m:t>
                      </m:r>
                      <m:r>
                        <a:rPr lang="es-CO" altLang="es-ES" sz="2200" b="0" i="1" smtClean="0">
                          <a:latin typeface="Cambria Math" panose="02040503050406030204" pitchFamily="18" charset="0"/>
                          <a:ea typeface="Cambria Math" panose="02040503050406030204" pitchFamily="18" charset="0"/>
                        </a:rPr>
                        <m:t>+</m:t>
                      </m:r>
                      <m:r>
                        <a:rPr lang="es-CO" altLang="es-ES" sz="2200" i="1">
                          <a:latin typeface="Cambria Math" panose="02040503050406030204" pitchFamily="18" charset="0"/>
                          <a:ea typeface="Cambria Math" panose="02040503050406030204" pitchFamily="18" charset="0"/>
                        </a:rPr>
                        <m:t>∞</m:t>
                      </m:r>
                      <m:r>
                        <a:rPr lang="es-CO" altLang="es-ES" sz="2200" b="0" i="1">
                          <a:latin typeface="Cambria Math" panose="02040503050406030204" pitchFamily="18" charset="0"/>
                          <a:ea typeface="Cambria Math" panose="02040503050406030204" pitchFamily="18" charset="0"/>
                        </a:rPr>
                        <m:t>)</m:t>
                      </m:r>
                    </m:oMath>
                  </m:oMathPara>
                </a14:m>
                <a:endParaRPr lang="es-ES" sz="2200" i="1" dirty="0"/>
              </a:p>
            </p:txBody>
          </p:sp>
        </mc:Choice>
        <mc:Fallback xmlns="">
          <p:sp>
            <p:nvSpPr>
              <p:cNvPr id="45" name="Rectángulo 44">
                <a:extLst>
                  <a:ext uri="{FF2B5EF4-FFF2-40B4-BE49-F238E27FC236}">
                    <a16:creationId xmlns:a16="http://schemas.microsoft.com/office/drawing/2014/main" id="{73DB18AA-95E7-4FDD-A9F7-00D63978C162}"/>
                  </a:ext>
                </a:extLst>
              </p:cNvPr>
              <p:cNvSpPr>
                <a:spLocks noRot="1" noChangeAspect="1" noMove="1" noResize="1" noEditPoints="1" noAdjustHandles="1" noChangeArrowheads="1" noChangeShapeType="1" noTextEdit="1"/>
              </p:cNvSpPr>
              <p:nvPr/>
            </p:nvSpPr>
            <p:spPr>
              <a:xfrm>
                <a:off x="461605" y="6036480"/>
                <a:ext cx="2563266" cy="430887"/>
              </a:xfrm>
              <a:prstGeom prst="rect">
                <a:avLst/>
              </a:prstGeom>
              <a:blipFill>
                <a:blip r:embed="rId8"/>
                <a:stretch>
                  <a:fillRect b="-16901"/>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1" name="CuadroTexto 50">
                <a:extLst>
                  <a:ext uri="{FF2B5EF4-FFF2-40B4-BE49-F238E27FC236}">
                    <a16:creationId xmlns:a16="http://schemas.microsoft.com/office/drawing/2014/main" id="{2CDC5B56-87FE-453A-9F56-F7EC8C49E6C5}"/>
                  </a:ext>
                </a:extLst>
              </p:cNvPr>
              <p:cNvSpPr txBox="1"/>
              <p:nvPr/>
            </p:nvSpPr>
            <p:spPr>
              <a:xfrm>
                <a:off x="8257408" y="4745579"/>
                <a:ext cx="434734"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CO" altLang="es-ES" sz="2000" b="0" i="1" smtClean="0">
                          <a:solidFill>
                            <a:srgbClr val="FF0000"/>
                          </a:solidFill>
                          <a:latin typeface="Cambria Math" panose="02040503050406030204" pitchFamily="18" charset="0"/>
                          <a:ea typeface="Cambria Math" panose="02040503050406030204" pitchFamily="18" charset="0"/>
                        </a:rPr>
                        <m:t>−</m:t>
                      </m:r>
                    </m:oMath>
                  </m:oMathPara>
                </a14:m>
                <a:endParaRPr lang="es-ES" sz="2000" dirty="0">
                  <a:solidFill>
                    <a:srgbClr val="FF0000"/>
                  </a:solidFill>
                </a:endParaRPr>
              </a:p>
            </p:txBody>
          </p:sp>
        </mc:Choice>
        <mc:Fallback xmlns="">
          <p:sp>
            <p:nvSpPr>
              <p:cNvPr id="51" name="CuadroTexto 50">
                <a:extLst>
                  <a:ext uri="{FF2B5EF4-FFF2-40B4-BE49-F238E27FC236}">
                    <a16:creationId xmlns:a16="http://schemas.microsoft.com/office/drawing/2014/main" id="{2CDC5B56-87FE-453A-9F56-F7EC8C49E6C5}"/>
                  </a:ext>
                </a:extLst>
              </p:cNvPr>
              <p:cNvSpPr txBox="1">
                <a:spLocks noRot="1" noChangeAspect="1" noMove="1" noResize="1" noEditPoints="1" noAdjustHandles="1" noChangeArrowheads="1" noChangeShapeType="1" noTextEdit="1"/>
              </p:cNvSpPr>
              <p:nvPr/>
            </p:nvSpPr>
            <p:spPr>
              <a:xfrm>
                <a:off x="8257408" y="4745579"/>
                <a:ext cx="434734" cy="400110"/>
              </a:xfrm>
              <a:prstGeom prst="rect">
                <a:avLst/>
              </a:prstGeom>
              <a:blipFill>
                <a:blip r:embed="rId9"/>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2" name="CuadroTexto 51">
                <a:extLst>
                  <a:ext uri="{FF2B5EF4-FFF2-40B4-BE49-F238E27FC236}">
                    <a16:creationId xmlns:a16="http://schemas.microsoft.com/office/drawing/2014/main" id="{FB1D2A99-7FBC-4094-B825-80A783539E66}"/>
                  </a:ext>
                </a:extLst>
              </p:cNvPr>
              <p:cNvSpPr txBox="1"/>
              <p:nvPr/>
            </p:nvSpPr>
            <p:spPr>
              <a:xfrm>
                <a:off x="10782262" y="4688363"/>
                <a:ext cx="434734"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CO" altLang="es-ES" sz="2000" b="0" i="1" smtClean="0">
                          <a:solidFill>
                            <a:srgbClr val="FF0000"/>
                          </a:solidFill>
                          <a:latin typeface="Cambria Math" panose="02040503050406030204" pitchFamily="18" charset="0"/>
                          <a:ea typeface="Cambria Math" panose="02040503050406030204" pitchFamily="18" charset="0"/>
                        </a:rPr>
                        <m:t>−</m:t>
                      </m:r>
                    </m:oMath>
                  </m:oMathPara>
                </a14:m>
                <a:endParaRPr lang="es-ES" sz="2000" dirty="0">
                  <a:solidFill>
                    <a:srgbClr val="FF0000"/>
                  </a:solidFill>
                </a:endParaRPr>
              </a:p>
            </p:txBody>
          </p:sp>
        </mc:Choice>
        <mc:Fallback xmlns="">
          <p:sp>
            <p:nvSpPr>
              <p:cNvPr id="52" name="CuadroTexto 51">
                <a:extLst>
                  <a:ext uri="{FF2B5EF4-FFF2-40B4-BE49-F238E27FC236}">
                    <a16:creationId xmlns:a16="http://schemas.microsoft.com/office/drawing/2014/main" id="{FB1D2A99-7FBC-4094-B825-80A783539E66}"/>
                  </a:ext>
                </a:extLst>
              </p:cNvPr>
              <p:cNvSpPr txBox="1">
                <a:spLocks noRot="1" noChangeAspect="1" noMove="1" noResize="1" noEditPoints="1" noAdjustHandles="1" noChangeArrowheads="1" noChangeShapeType="1" noTextEdit="1"/>
              </p:cNvSpPr>
              <p:nvPr/>
            </p:nvSpPr>
            <p:spPr>
              <a:xfrm>
                <a:off x="10782262" y="4688363"/>
                <a:ext cx="434734" cy="400110"/>
              </a:xfrm>
              <a:prstGeom prst="rect">
                <a:avLst/>
              </a:prstGeom>
              <a:blipFill>
                <a:blip r:embed="rId10"/>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3" name="CuadroTexto 52">
                <a:extLst>
                  <a:ext uri="{FF2B5EF4-FFF2-40B4-BE49-F238E27FC236}">
                    <a16:creationId xmlns:a16="http://schemas.microsoft.com/office/drawing/2014/main" id="{925D987F-B821-41AE-B646-FABF00FE6346}"/>
                  </a:ext>
                </a:extLst>
              </p:cNvPr>
              <p:cNvSpPr txBox="1"/>
              <p:nvPr/>
            </p:nvSpPr>
            <p:spPr>
              <a:xfrm>
                <a:off x="9519835" y="4704240"/>
                <a:ext cx="434734"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CO" sz="2000" b="0" i="1" smtClean="0">
                          <a:solidFill>
                            <a:schemeClr val="tx1"/>
                          </a:solidFill>
                          <a:latin typeface="Cambria Math" panose="02040503050406030204" pitchFamily="18" charset="0"/>
                        </a:rPr>
                        <m:t>+</m:t>
                      </m:r>
                    </m:oMath>
                  </m:oMathPara>
                </a14:m>
                <a:endParaRPr lang="es-ES" sz="2000" dirty="0">
                  <a:solidFill>
                    <a:schemeClr val="tx1"/>
                  </a:solidFill>
                </a:endParaRPr>
              </a:p>
            </p:txBody>
          </p:sp>
        </mc:Choice>
        <mc:Fallback xmlns="">
          <p:sp>
            <p:nvSpPr>
              <p:cNvPr id="53" name="CuadroTexto 52">
                <a:extLst>
                  <a:ext uri="{FF2B5EF4-FFF2-40B4-BE49-F238E27FC236}">
                    <a16:creationId xmlns:a16="http://schemas.microsoft.com/office/drawing/2014/main" id="{925D987F-B821-41AE-B646-FABF00FE6346}"/>
                  </a:ext>
                </a:extLst>
              </p:cNvPr>
              <p:cNvSpPr txBox="1">
                <a:spLocks noRot="1" noChangeAspect="1" noMove="1" noResize="1" noEditPoints="1" noAdjustHandles="1" noChangeArrowheads="1" noChangeShapeType="1" noTextEdit="1"/>
              </p:cNvSpPr>
              <p:nvPr/>
            </p:nvSpPr>
            <p:spPr>
              <a:xfrm>
                <a:off x="9519835" y="4704240"/>
                <a:ext cx="434734" cy="400110"/>
              </a:xfrm>
              <a:prstGeom prst="rect">
                <a:avLst/>
              </a:prstGeom>
              <a:blipFill>
                <a:blip r:embed="rId11"/>
                <a:stretch>
                  <a:fillRect/>
                </a:stretch>
              </a:blipFill>
            </p:spPr>
            <p:txBody>
              <a:bodyPr/>
              <a:lstStyle/>
              <a:p>
                <a:r>
                  <a:rPr lang="es-ES">
                    <a:noFill/>
                  </a:rPr>
                  <a:t> </a:t>
                </a:r>
              </a:p>
            </p:txBody>
          </p:sp>
        </mc:Fallback>
      </mc:AlternateContent>
      <p:sp>
        <p:nvSpPr>
          <p:cNvPr id="54" name="Rectángulo 53">
            <a:extLst>
              <a:ext uri="{FF2B5EF4-FFF2-40B4-BE49-F238E27FC236}">
                <a16:creationId xmlns:a16="http://schemas.microsoft.com/office/drawing/2014/main" id="{99A6748B-ACFD-4E98-B1D0-2E7FE028235A}"/>
              </a:ext>
            </a:extLst>
          </p:cNvPr>
          <p:cNvSpPr/>
          <p:nvPr/>
        </p:nvSpPr>
        <p:spPr>
          <a:xfrm>
            <a:off x="22076" y="6377956"/>
            <a:ext cx="9007870" cy="430887"/>
          </a:xfrm>
          <a:prstGeom prst="rect">
            <a:avLst/>
          </a:prstGeom>
        </p:spPr>
        <p:txBody>
          <a:bodyPr wrap="square">
            <a:spAutoFit/>
          </a:bodyPr>
          <a:lstStyle/>
          <a:p>
            <a:r>
              <a:rPr lang="es-CO" sz="2200" dirty="0"/>
              <a:t>La región1 y la  región 3 satisfacen la inecuación, es decir, la solución final es:</a:t>
            </a:r>
          </a:p>
        </p:txBody>
      </p:sp>
      <mc:AlternateContent xmlns:mc="http://schemas.openxmlformats.org/markup-compatibility/2006" xmlns:a14="http://schemas.microsoft.com/office/drawing/2010/main">
        <mc:Choice Requires="a14">
          <p:sp>
            <p:nvSpPr>
              <p:cNvPr id="55" name="Rectángulo 54">
                <a:extLst>
                  <a:ext uri="{FF2B5EF4-FFF2-40B4-BE49-F238E27FC236}">
                    <a16:creationId xmlns:a16="http://schemas.microsoft.com/office/drawing/2014/main" id="{6CCE4C24-3AFD-44B0-997F-1523656D5AE0}"/>
                  </a:ext>
                </a:extLst>
              </p:cNvPr>
              <p:cNvSpPr/>
              <p:nvPr/>
            </p:nvSpPr>
            <p:spPr>
              <a:xfrm>
                <a:off x="8829303" y="6377955"/>
                <a:ext cx="3416063" cy="430887"/>
              </a:xfrm>
              <a:prstGeom prst="rect">
                <a:avLst/>
              </a:prstGeom>
            </p:spPr>
            <p:txBody>
              <a:bodyPr wrap="none">
                <a:spAutoFit/>
              </a:bodyPr>
              <a:lstStyle/>
              <a:p>
                <a14:m>
                  <m:oMath xmlns:m="http://schemas.openxmlformats.org/officeDocument/2006/math">
                    <m:r>
                      <a:rPr lang="es-CO" sz="2200" i="1" dirty="0" smtClean="0">
                        <a:solidFill>
                          <a:srgbClr val="FF0000"/>
                        </a:solidFill>
                        <a:latin typeface="Cambria Math" panose="02040503050406030204" pitchFamily="18" charset="0"/>
                      </a:rPr>
                      <m:t>𝑥</m:t>
                    </m:r>
                    <m:r>
                      <a:rPr lang="es-CO" sz="2200" i="1" dirty="0" smtClean="0">
                        <a:solidFill>
                          <a:srgbClr val="FF0000"/>
                        </a:solidFill>
                        <a:latin typeface="Cambria Math" panose="02040503050406030204" pitchFamily="18" charset="0"/>
                      </a:rPr>
                      <m:t> ∈(−∞,−</m:t>
                    </m:r>
                    <m:r>
                      <m:rPr>
                        <m:nor/>
                      </m:rPr>
                      <a:rPr lang="es-CO" altLang="es-ES" sz="2200" b="0" i="0" smtClean="0">
                        <a:solidFill>
                          <a:srgbClr val="FF0000"/>
                        </a:solidFill>
                        <a:latin typeface="Cambria Math" panose="02040503050406030204" pitchFamily="18" charset="0"/>
                        <a:ea typeface="Cambria Math" panose="02040503050406030204" pitchFamily="18" charset="0"/>
                      </a:rPr>
                      <m:t>1]</m:t>
                    </m:r>
                  </m:oMath>
                </a14:m>
                <a:r>
                  <a:rPr lang="es-CO" sz="2200" dirty="0">
                    <a:solidFill>
                      <a:srgbClr val="FF0000"/>
                    </a:solidFill>
                  </a:rPr>
                  <a:t> </a:t>
                </a:r>
                <a14:m>
                  <m:oMath xmlns:m="http://schemas.openxmlformats.org/officeDocument/2006/math">
                    <m:r>
                      <a:rPr lang="es-CO" sz="2200" i="1" dirty="0">
                        <a:solidFill>
                          <a:srgbClr val="FF0000"/>
                        </a:solidFill>
                        <a:latin typeface="Cambria Math" panose="02040503050406030204" pitchFamily="18" charset="0"/>
                      </a:rPr>
                      <m:t>∪</m:t>
                    </m:r>
                    <m:r>
                      <a:rPr lang="es-CO" sz="2200" b="0" i="1" dirty="0" smtClean="0">
                        <a:solidFill>
                          <a:srgbClr val="FF0000"/>
                        </a:solidFill>
                        <a:latin typeface="Cambria Math" panose="02040503050406030204" pitchFamily="18" charset="0"/>
                      </a:rPr>
                      <m:t>[5/2</m:t>
                    </m:r>
                    <m:r>
                      <a:rPr lang="es-CO" altLang="es-ES" sz="2200" i="1">
                        <a:solidFill>
                          <a:srgbClr val="FF0000"/>
                        </a:solidFill>
                        <a:latin typeface="Cambria Math" panose="02040503050406030204" pitchFamily="18" charset="0"/>
                        <a:ea typeface="Cambria Math" panose="02040503050406030204" pitchFamily="18" charset="0"/>
                      </a:rPr>
                      <m:t>,+∞)</m:t>
                    </m:r>
                  </m:oMath>
                </a14:m>
                <a:endParaRPr lang="es-ES" sz="2200" dirty="0">
                  <a:solidFill>
                    <a:srgbClr val="FF0000"/>
                  </a:solidFill>
                </a:endParaRPr>
              </a:p>
            </p:txBody>
          </p:sp>
        </mc:Choice>
        <mc:Fallback xmlns="">
          <p:sp>
            <p:nvSpPr>
              <p:cNvPr id="55" name="Rectángulo 54">
                <a:extLst>
                  <a:ext uri="{FF2B5EF4-FFF2-40B4-BE49-F238E27FC236}">
                    <a16:creationId xmlns:a16="http://schemas.microsoft.com/office/drawing/2014/main" id="{6CCE4C24-3AFD-44B0-997F-1523656D5AE0}"/>
                  </a:ext>
                </a:extLst>
              </p:cNvPr>
              <p:cNvSpPr>
                <a:spLocks noRot="1" noChangeAspect="1" noMove="1" noResize="1" noEditPoints="1" noAdjustHandles="1" noChangeArrowheads="1" noChangeShapeType="1" noTextEdit="1"/>
              </p:cNvSpPr>
              <p:nvPr/>
            </p:nvSpPr>
            <p:spPr>
              <a:xfrm>
                <a:off x="8829303" y="6377955"/>
                <a:ext cx="3416063" cy="430887"/>
              </a:xfrm>
              <a:prstGeom prst="rect">
                <a:avLst/>
              </a:prstGeom>
              <a:blipFill>
                <a:blip r:embed="rId12"/>
                <a:stretch>
                  <a:fillRect r="-178" b="-16901"/>
                </a:stretch>
              </a:blipFill>
            </p:spPr>
            <p:txBody>
              <a:bodyPr/>
              <a:lstStyle/>
              <a:p>
                <a:r>
                  <a:rPr lang="es-ES">
                    <a:noFill/>
                  </a:rPr>
                  <a:t> </a:t>
                </a:r>
              </a:p>
            </p:txBody>
          </p:sp>
        </mc:Fallback>
      </mc:AlternateContent>
      <p:grpSp>
        <p:nvGrpSpPr>
          <p:cNvPr id="66" name="Grupo 65">
            <a:extLst>
              <a:ext uri="{FF2B5EF4-FFF2-40B4-BE49-F238E27FC236}">
                <a16:creationId xmlns:a16="http://schemas.microsoft.com/office/drawing/2014/main" id="{B336F0DE-2FDE-4BAA-8C46-EF9767052536}"/>
              </a:ext>
            </a:extLst>
          </p:cNvPr>
          <p:cNvGrpSpPr/>
          <p:nvPr/>
        </p:nvGrpSpPr>
        <p:grpSpPr>
          <a:xfrm>
            <a:off x="7574264" y="5178779"/>
            <a:ext cx="4634884" cy="835779"/>
            <a:chOff x="7308737" y="5605216"/>
            <a:chExt cx="4634884" cy="835779"/>
          </a:xfrm>
        </p:grpSpPr>
        <p:grpSp>
          <p:nvGrpSpPr>
            <p:cNvPr id="67" name="Grupo 66">
              <a:extLst>
                <a:ext uri="{FF2B5EF4-FFF2-40B4-BE49-F238E27FC236}">
                  <a16:creationId xmlns:a16="http://schemas.microsoft.com/office/drawing/2014/main" id="{12651D22-7CCF-4E8C-A5BD-36F8F70A3ED7}"/>
                </a:ext>
              </a:extLst>
            </p:cNvPr>
            <p:cNvGrpSpPr/>
            <p:nvPr/>
          </p:nvGrpSpPr>
          <p:grpSpPr>
            <a:xfrm>
              <a:off x="7308737" y="5732145"/>
              <a:ext cx="4634884" cy="708850"/>
              <a:chOff x="2613126" y="5550079"/>
              <a:chExt cx="5905230" cy="708850"/>
            </a:xfrm>
          </p:grpSpPr>
          <p:grpSp>
            <p:nvGrpSpPr>
              <p:cNvPr id="72" name="Grupo 71">
                <a:extLst>
                  <a:ext uri="{FF2B5EF4-FFF2-40B4-BE49-F238E27FC236}">
                    <a16:creationId xmlns:a16="http://schemas.microsoft.com/office/drawing/2014/main" id="{5AE0032A-4488-4273-BE5E-4955009D1615}"/>
                  </a:ext>
                </a:extLst>
              </p:cNvPr>
              <p:cNvGrpSpPr/>
              <p:nvPr/>
            </p:nvGrpSpPr>
            <p:grpSpPr>
              <a:xfrm>
                <a:off x="3253817" y="5550079"/>
                <a:ext cx="5264539" cy="695658"/>
                <a:chOff x="3392557" y="2494303"/>
                <a:chExt cx="5264539" cy="695658"/>
              </a:xfrm>
            </p:grpSpPr>
            <p:cxnSp>
              <p:nvCxnSpPr>
                <p:cNvPr id="76" name="Conector recto de flecha 75">
                  <a:extLst>
                    <a:ext uri="{FF2B5EF4-FFF2-40B4-BE49-F238E27FC236}">
                      <a16:creationId xmlns:a16="http://schemas.microsoft.com/office/drawing/2014/main" id="{EF2B08D8-46B3-4F71-A85C-66DE567C8D06}"/>
                    </a:ext>
                  </a:extLst>
                </p:cNvPr>
                <p:cNvCxnSpPr/>
                <p:nvPr/>
              </p:nvCxnSpPr>
              <p:spPr>
                <a:xfrm>
                  <a:off x="3392557" y="2637183"/>
                  <a:ext cx="4784034" cy="0"/>
                </a:xfrm>
                <a:prstGeom prst="straightConnector1">
                  <a:avLst/>
                </a:prstGeom>
                <a:ln w="22225">
                  <a:headEnd type="triangle"/>
                  <a:tailEnd type="stealth"/>
                </a:ln>
              </p:spPr>
              <p:style>
                <a:lnRef idx="1">
                  <a:schemeClr val="accent1"/>
                </a:lnRef>
                <a:fillRef idx="0">
                  <a:schemeClr val="accent1"/>
                </a:fillRef>
                <a:effectRef idx="0">
                  <a:schemeClr val="accent1"/>
                </a:effectRef>
                <a:fontRef idx="minor">
                  <a:schemeClr val="tx1"/>
                </a:fontRef>
              </p:style>
            </p:cxnSp>
            <p:cxnSp>
              <p:nvCxnSpPr>
                <p:cNvPr id="77" name="Conector recto 76">
                  <a:extLst>
                    <a:ext uri="{FF2B5EF4-FFF2-40B4-BE49-F238E27FC236}">
                      <a16:creationId xmlns:a16="http://schemas.microsoft.com/office/drawing/2014/main" id="{5A7FAECE-D13D-4AEF-8B45-3B55B3AE0B71}"/>
                    </a:ext>
                  </a:extLst>
                </p:cNvPr>
                <p:cNvCxnSpPr>
                  <a:cxnSpLocks/>
                </p:cNvCxnSpPr>
                <p:nvPr/>
              </p:nvCxnSpPr>
              <p:spPr>
                <a:xfrm>
                  <a:off x="4643438" y="2494303"/>
                  <a:ext cx="0" cy="263180"/>
                </a:xfrm>
                <a:prstGeom prst="line">
                  <a:avLst/>
                </a:prstGeom>
              </p:spPr>
              <p:style>
                <a:lnRef idx="1">
                  <a:schemeClr val="accent1"/>
                </a:lnRef>
                <a:fillRef idx="0">
                  <a:schemeClr val="accent1"/>
                </a:fillRef>
                <a:effectRef idx="0">
                  <a:schemeClr val="accent1"/>
                </a:effectRef>
                <a:fontRef idx="minor">
                  <a:schemeClr val="tx1"/>
                </a:fontRef>
              </p:style>
            </p:cxnSp>
            <p:sp>
              <p:nvSpPr>
                <p:cNvPr id="78" name="CuadroTexto 77">
                  <a:extLst>
                    <a:ext uri="{FF2B5EF4-FFF2-40B4-BE49-F238E27FC236}">
                      <a16:creationId xmlns:a16="http://schemas.microsoft.com/office/drawing/2014/main" id="{8A6BF564-1F12-4288-940C-47A10E81F31E}"/>
                    </a:ext>
                  </a:extLst>
                </p:cNvPr>
                <p:cNvSpPr txBox="1"/>
                <p:nvPr/>
              </p:nvSpPr>
              <p:spPr>
                <a:xfrm>
                  <a:off x="4446910" y="2789851"/>
                  <a:ext cx="500786" cy="400110"/>
                </a:xfrm>
                <a:prstGeom prst="rect">
                  <a:avLst/>
                </a:prstGeom>
                <a:noFill/>
              </p:spPr>
              <p:txBody>
                <a:bodyPr wrap="none" rtlCol="0">
                  <a:spAutoFit/>
                </a:bodyPr>
                <a:lstStyle/>
                <a:p>
                  <a:r>
                    <a:rPr lang="es-CO" sz="2000" dirty="0">
                      <a:solidFill>
                        <a:srgbClr val="00B050"/>
                      </a:solidFill>
                    </a:rPr>
                    <a:t>-1</a:t>
                  </a:r>
                  <a:endParaRPr lang="es-ES" sz="2000" dirty="0">
                    <a:solidFill>
                      <a:srgbClr val="00B050"/>
                    </a:solidFill>
                  </a:endParaRPr>
                </a:p>
              </p:txBody>
            </p:sp>
            <mc:AlternateContent xmlns:mc="http://schemas.openxmlformats.org/markup-compatibility/2006" xmlns:a14="http://schemas.microsoft.com/office/drawing/2010/main">
              <mc:Choice Requires="a14">
                <p:sp>
                  <p:nvSpPr>
                    <p:cNvPr id="79" name="CuadroTexto 78">
                      <a:extLst>
                        <a:ext uri="{FF2B5EF4-FFF2-40B4-BE49-F238E27FC236}">
                          <a16:creationId xmlns:a16="http://schemas.microsoft.com/office/drawing/2014/main" id="{72CEB02B-7A4C-408D-BD99-980F1D70A8D2}"/>
                        </a:ext>
                      </a:extLst>
                    </p:cNvPr>
                    <p:cNvSpPr txBox="1"/>
                    <p:nvPr/>
                  </p:nvSpPr>
                  <p:spPr>
                    <a:xfrm>
                      <a:off x="8004354" y="2563637"/>
                      <a:ext cx="652742"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CO" altLang="es-ES" sz="2000" b="0" i="1" smtClean="0">
                                <a:latin typeface="Cambria Math" panose="02040503050406030204" pitchFamily="18" charset="0"/>
                                <a:ea typeface="Cambria Math" panose="02040503050406030204" pitchFamily="18" charset="0"/>
                              </a:rPr>
                              <m:t>+</m:t>
                            </m:r>
                            <m:r>
                              <a:rPr lang="es-CO" altLang="es-ES" sz="2000" i="1">
                                <a:latin typeface="Cambria Math" panose="02040503050406030204" pitchFamily="18" charset="0"/>
                                <a:ea typeface="Cambria Math" panose="02040503050406030204" pitchFamily="18" charset="0"/>
                              </a:rPr>
                              <m:t>∞</m:t>
                            </m:r>
                          </m:oMath>
                        </m:oMathPara>
                      </a14:m>
                      <a:endParaRPr lang="es-ES" sz="2000" dirty="0">
                        <a:solidFill>
                          <a:srgbClr val="00B050"/>
                        </a:solidFill>
                      </a:endParaRPr>
                    </a:p>
                  </p:txBody>
                </p:sp>
              </mc:Choice>
              <mc:Fallback xmlns="">
                <p:sp>
                  <p:nvSpPr>
                    <p:cNvPr id="79" name="CuadroTexto 78">
                      <a:extLst>
                        <a:ext uri="{FF2B5EF4-FFF2-40B4-BE49-F238E27FC236}">
                          <a16:creationId xmlns:a16="http://schemas.microsoft.com/office/drawing/2014/main" id="{72CEB02B-7A4C-408D-BD99-980F1D70A8D2}"/>
                        </a:ext>
                      </a:extLst>
                    </p:cNvPr>
                    <p:cNvSpPr txBox="1">
                      <a:spLocks noRot="1" noChangeAspect="1" noMove="1" noResize="1" noEditPoints="1" noAdjustHandles="1" noChangeArrowheads="1" noChangeShapeType="1" noTextEdit="1"/>
                    </p:cNvSpPr>
                    <p:nvPr/>
                  </p:nvSpPr>
                  <p:spPr>
                    <a:xfrm>
                      <a:off x="8004354" y="2563637"/>
                      <a:ext cx="652742" cy="400110"/>
                    </a:xfrm>
                    <a:prstGeom prst="rect">
                      <a:avLst/>
                    </a:prstGeom>
                    <a:blipFill>
                      <a:blip r:embed="rId13"/>
                      <a:stretch>
                        <a:fillRect r="-10714"/>
                      </a:stretch>
                    </a:blipFill>
                  </p:spPr>
                  <p:txBody>
                    <a:bodyPr/>
                    <a:lstStyle/>
                    <a:p>
                      <a:r>
                        <a:rPr lang="es-ES">
                          <a:noFill/>
                        </a:rPr>
                        <a:t> </a:t>
                      </a:r>
                    </a:p>
                  </p:txBody>
                </p:sp>
              </mc:Fallback>
            </mc:AlternateContent>
          </p:grpSp>
          <p:cxnSp>
            <p:nvCxnSpPr>
              <p:cNvPr id="73" name="Conector recto 72">
                <a:extLst>
                  <a:ext uri="{FF2B5EF4-FFF2-40B4-BE49-F238E27FC236}">
                    <a16:creationId xmlns:a16="http://schemas.microsoft.com/office/drawing/2014/main" id="{95454C58-C898-4CDF-B34D-9D91CC6C8B22}"/>
                  </a:ext>
                </a:extLst>
              </p:cNvPr>
              <p:cNvCxnSpPr>
                <a:cxnSpLocks/>
              </p:cNvCxnSpPr>
              <p:nvPr/>
            </p:nvCxnSpPr>
            <p:spPr>
              <a:xfrm>
                <a:off x="6359289" y="5550079"/>
                <a:ext cx="0" cy="263180"/>
              </a:xfrm>
              <a:prstGeom prst="line">
                <a:avLst/>
              </a:prstGeom>
            </p:spPr>
            <p:style>
              <a:lnRef idx="1">
                <a:schemeClr val="accent1"/>
              </a:lnRef>
              <a:fillRef idx="0">
                <a:schemeClr val="accent1"/>
              </a:fillRef>
              <a:effectRef idx="0">
                <a:schemeClr val="accent1"/>
              </a:effectRef>
              <a:fontRef idx="minor">
                <a:schemeClr val="tx1"/>
              </a:fontRef>
            </p:style>
          </p:cxnSp>
          <p:sp>
            <p:nvSpPr>
              <p:cNvPr id="74" name="CuadroTexto 73">
                <a:extLst>
                  <a:ext uri="{FF2B5EF4-FFF2-40B4-BE49-F238E27FC236}">
                    <a16:creationId xmlns:a16="http://schemas.microsoft.com/office/drawing/2014/main" id="{1B09EDA8-DE75-4058-95E7-B07B4554D17C}"/>
                  </a:ext>
                </a:extLst>
              </p:cNvPr>
              <p:cNvSpPr txBox="1"/>
              <p:nvPr/>
            </p:nvSpPr>
            <p:spPr>
              <a:xfrm>
                <a:off x="6148298" y="5858819"/>
                <a:ext cx="692769" cy="400110"/>
              </a:xfrm>
              <a:prstGeom prst="rect">
                <a:avLst/>
              </a:prstGeom>
              <a:noFill/>
            </p:spPr>
            <p:txBody>
              <a:bodyPr wrap="none" rtlCol="0">
                <a:spAutoFit/>
              </a:bodyPr>
              <a:lstStyle/>
              <a:p>
                <a:r>
                  <a:rPr lang="es-CO" sz="2000" dirty="0">
                    <a:solidFill>
                      <a:srgbClr val="00B050"/>
                    </a:solidFill>
                  </a:rPr>
                  <a:t>5/2</a:t>
                </a:r>
                <a:endParaRPr lang="es-ES" sz="2000" dirty="0">
                  <a:solidFill>
                    <a:srgbClr val="00B050"/>
                  </a:solidFill>
                </a:endParaRPr>
              </a:p>
            </p:txBody>
          </p:sp>
          <mc:AlternateContent xmlns:mc="http://schemas.openxmlformats.org/markup-compatibility/2006" xmlns:a14="http://schemas.microsoft.com/office/drawing/2010/main">
            <mc:Choice Requires="a14">
              <p:sp>
                <p:nvSpPr>
                  <p:cNvPr id="75" name="CuadroTexto 74">
                    <a:extLst>
                      <a:ext uri="{FF2B5EF4-FFF2-40B4-BE49-F238E27FC236}">
                        <a16:creationId xmlns:a16="http://schemas.microsoft.com/office/drawing/2014/main" id="{1F3B306B-1B7A-42E7-A235-943296D367DE}"/>
                      </a:ext>
                    </a:extLst>
                  </p:cNvPr>
                  <p:cNvSpPr txBox="1"/>
                  <p:nvPr/>
                </p:nvSpPr>
                <p:spPr>
                  <a:xfrm>
                    <a:off x="2613126" y="5619413"/>
                    <a:ext cx="652742"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CO" altLang="es-ES" sz="2000" b="0" i="1" smtClean="0">
                              <a:latin typeface="Cambria Math" panose="02040503050406030204" pitchFamily="18" charset="0"/>
                              <a:ea typeface="Cambria Math" panose="02040503050406030204" pitchFamily="18" charset="0"/>
                            </a:rPr>
                            <m:t>−</m:t>
                          </m:r>
                          <m:r>
                            <a:rPr lang="es-CO" altLang="es-ES" sz="2000" i="1">
                              <a:latin typeface="Cambria Math" panose="02040503050406030204" pitchFamily="18" charset="0"/>
                              <a:ea typeface="Cambria Math" panose="02040503050406030204" pitchFamily="18" charset="0"/>
                            </a:rPr>
                            <m:t>∞</m:t>
                          </m:r>
                        </m:oMath>
                      </m:oMathPara>
                    </a14:m>
                    <a:endParaRPr lang="es-ES" sz="2000" dirty="0">
                      <a:solidFill>
                        <a:srgbClr val="00B050"/>
                      </a:solidFill>
                    </a:endParaRPr>
                  </a:p>
                </p:txBody>
              </p:sp>
            </mc:Choice>
            <mc:Fallback xmlns="">
              <p:sp>
                <p:nvSpPr>
                  <p:cNvPr id="75" name="CuadroTexto 74">
                    <a:extLst>
                      <a:ext uri="{FF2B5EF4-FFF2-40B4-BE49-F238E27FC236}">
                        <a16:creationId xmlns:a16="http://schemas.microsoft.com/office/drawing/2014/main" id="{1F3B306B-1B7A-42E7-A235-943296D367DE}"/>
                      </a:ext>
                    </a:extLst>
                  </p:cNvPr>
                  <p:cNvSpPr txBox="1">
                    <a:spLocks noRot="1" noChangeAspect="1" noMove="1" noResize="1" noEditPoints="1" noAdjustHandles="1" noChangeArrowheads="1" noChangeShapeType="1" noTextEdit="1"/>
                  </p:cNvSpPr>
                  <p:nvPr/>
                </p:nvSpPr>
                <p:spPr>
                  <a:xfrm>
                    <a:off x="2613126" y="5619413"/>
                    <a:ext cx="652742" cy="400110"/>
                  </a:xfrm>
                  <a:prstGeom prst="rect">
                    <a:avLst/>
                  </a:prstGeom>
                  <a:blipFill>
                    <a:blip r:embed="rId14"/>
                    <a:stretch>
                      <a:fillRect r="-9412"/>
                    </a:stretch>
                  </a:blipFill>
                </p:spPr>
                <p:txBody>
                  <a:bodyPr/>
                  <a:lstStyle/>
                  <a:p>
                    <a:r>
                      <a:rPr lang="es-ES">
                        <a:noFill/>
                      </a:rPr>
                      <a:t> </a:t>
                    </a:r>
                  </a:p>
                </p:txBody>
              </p:sp>
            </mc:Fallback>
          </mc:AlternateContent>
        </p:grpSp>
        <p:cxnSp>
          <p:nvCxnSpPr>
            <p:cNvPr id="68" name="Conector recto de flecha 67">
              <a:extLst>
                <a:ext uri="{FF2B5EF4-FFF2-40B4-BE49-F238E27FC236}">
                  <a16:creationId xmlns:a16="http://schemas.microsoft.com/office/drawing/2014/main" id="{5B2A2F2C-FB6B-40D4-95F1-B5F6F8363C04}"/>
                </a:ext>
              </a:extLst>
            </p:cNvPr>
            <p:cNvCxnSpPr/>
            <p:nvPr/>
          </p:nvCxnSpPr>
          <p:spPr>
            <a:xfrm flipH="1">
              <a:off x="7811601" y="5732145"/>
              <a:ext cx="991248"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9" name="Conector recto de flecha 68">
              <a:extLst>
                <a:ext uri="{FF2B5EF4-FFF2-40B4-BE49-F238E27FC236}">
                  <a16:creationId xmlns:a16="http://schemas.microsoft.com/office/drawing/2014/main" id="{8FC56F6B-7EF8-4206-A157-7D1C529D8026}"/>
                </a:ext>
              </a:extLst>
            </p:cNvPr>
            <p:cNvCxnSpPr>
              <a:cxnSpLocks/>
            </p:cNvCxnSpPr>
            <p:nvPr/>
          </p:nvCxnSpPr>
          <p:spPr>
            <a:xfrm>
              <a:off x="10237665" y="5732145"/>
              <a:ext cx="1328818"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0" name="Elipse 69">
              <a:extLst>
                <a:ext uri="{FF2B5EF4-FFF2-40B4-BE49-F238E27FC236}">
                  <a16:creationId xmlns:a16="http://schemas.microsoft.com/office/drawing/2014/main" id="{DBF71CC9-B9FF-4B98-BBD5-3C3D30E8FEC0}"/>
                </a:ext>
              </a:extLst>
            </p:cNvPr>
            <p:cNvSpPr/>
            <p:nvPr/>
          </p:nvSpPr>
          <p:spPr>
            <a:xfrm>
              <a:off x="8699565" y="5627994"/>
              <a:ext cx="179952" cy="208299"/>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1" name="Elipse 70">
              <a:extLst>
                <a:ext uri="{FF2B5EF4-FFF2-40B4-BE49-F238E27FC236}">
                  <a16:creationId xmlns:a16="http://schemas.microsoft.com/office/drawing/2014/main" id="{76660C32-12A8-4D03-86BC-6E8B0A897AF5}"/>
                </a:ext>
              </a:extLst>
            </p:cNvPr>
            <p:cNvSpPr/>
            <p:nvPr/>
          </p:nvSpPr>
          <p:spPr>
            <a:xfrm>
              <a:off x="10151126" y="5605216"/>
              <a:ext cx="179952" cy="208299"/>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mc:AlternateContent xmlns:mc="http://schemas.openxmlformats.org/markup-compatibility/2006" xmlns:a14="http://schemas.microsoft.com/office/drawing/2010/main">
        <mc:Choice Requires="a14">
          <p:sp>
            <p:nvSpPr>
              <p:cNvPr id="49" name="CuadroTexto 48">
                <a:extLst>
                  <a:ext uri="{FF2B5EF4-FFF2-40B4-BE49-F238E27FC236}">
                    <a16:creationId xmlns:a16="http://schemas.microsoft.com/office/drawing/2014/main" id="{0BB2E362-DA2F-4418-840E-07E43363D4DA}"/>
                  </a:ext>
                </a:extLst>
              </p:cNvPr>
              <p:cNvSpPr txBox="1"/>
              <p:nvPr/>
            </p:nvSpPr>
            <p:spPr>
              <a:xfrm>
                <a:off x="3913993" y="588583"/>
                <a:ext cx="4456284" cy="369332"/>
              </a:xfrm>
              <a:prstGeom prst="rect">
                <a:avLst/>
              </a:prstGeom>
              <a:noFill/>
            </p:spPr>
            <p:txBody>
              <a:bodyPr wrap="square" lIns="0" tIns="0" rIns="0" bIns="0" rtlCol="0">
                <a:spAutoFit/>
              </a:bodyPr>
              <a:lstStyle/>
              <a:p>
                <a14:m>
                  <m:oMath xmlns:m="http://schemas.openxmlformats.org/officeDocument/2006/math">
                    <m:sSup>
                      <m:sSupPr>
                        <m:ctrlPr>
                          <a:rPr lang="es-CO" sz="2400" b="0" i="1" dirty="0" smtClean="0">
                            <a:latin typeface="Cambria Math" panose="02040503050406030204" pitchFamily="18" charset="0"/>
                          </a:rPr>
                        </m:ctrlPr>
                      </m:sSupPr>
                      <m:e>
                        <m:r>
                          <a:rPr lang="es-CO" sz="2400" b="0" i="1" dirty="0" smtClean="0">
                            <a:latin typeface="Cambria Math" panose="02040503050406030204" pitchFamily="18" charset="0"/>
                          </a:rPr>
                          <m:t>𝑥</m:t>
                        </m:r>
                      </m:e>
                      <m:sup>
                        <m:r>
                          <a:rPr lang="es-CO" sz="2400" b="0" i="1" dirty="0" smtClean="0">
                            <a:latin typeface="Cambria Math" panose="02040503050406030204" pitchFamily="18" charset="0"/>
                          </a:rPr>
                          <m:t>2</m:t>
                        </m:r>
                      </m:sup>
                    </m:sSup>
                    <m:r>
                      <a:rPr lang="es-CO" sz="2400" b="0" i="1" dirty="0" smtClean="0">
                        <a:latin typeface="Cambria Math" panose="02040503050406030204" pitchFamily="18" charset="0"/>
                      </a:rPr>
                      <m:t>+6</m:t>
                    </m:r>
                    <m:r>
                      <a:rPr lang="es-ES" sz="2400" i="1" dirty="0" smtClean="0">
                        <a:latin typeface="Cambria Math" panose="02040503050406030204" pitchFamily="18" charset="0"/>
                      </a:rPr>
                      <m:t>𝑥</m:t>
                    </m:r>
                    <m:r>
                      <a:rPr lang="es-CO" sz="2400" b="0" i="1" dirty="0" smtClean="0">
                        <a:latin typeface="Cambria Math" panose="02040503050406030204" pitchFamily="18" charset="0"/>
                      </a:rPr>
                      <m:t>−1</m:t>
                    </m:r>
                    <m:r>
                      <a:rPr lang="es-ES" sz="2400" i="1">
                        <a:latin typeface="Cambria Math" panose="02040503050406030204" pitchFamily="18" charset="0"/>
                        <a:ea typeface="Cambria Math" panose="02040503050406030204" pitchFamily="18" charset="0"/>
                      </a:rPr>
                      <m:t>≤</m:t>
                    </m:r>
                  </m:oMath>
                </a14:m>
                <a:r>
                  <a:rPr lang="es-ES" sz="2400" dirty="0"/>
                  <a:t> </a:t>
                </a:r>
                <a14:m>
                  <m:oMath xmlns:m="http://schemas.openxmlformats.org/officeDocument/2006/math">
                    <m:sSup>
                      <m:sSupPr>
                        <m:ctrlPr>
                          <a:rPr lang="es-CO" sz="2400" i="1" dirty="0">
                            <a:latin typeface="Cambria Math" panose="02040503050406030204" pitchFamily="18" charset="0"/>
                          </a:rPr>
                        </m:ctrlPr>
                      </m:sSupPr>
                      <m:e>
                        <m:r>
                          <a:rPr lang="es-CO" sz="2400" b="0" i="1" dirty="0" smtClean="0">
                            <a:latin typeface="Cambria Math" panose="02040503050406030204" pitchFamily="18" charset="0"/>
                          </a:rPr>
                          <m:t>3</m:t>
                        </m:r>
                        <m:r>
                          <a:rPr lang="es-CO" sz="2400" i="1" dirty="0">
                            <a:latin typeface="Cambria Math" panose="02040503050406030204" pitchFamily="18" charset="0"/>
                          </a:rPr>
                          <m:t>𝑥</m:t>
                        </m:r>
                      </m:e>
                      <m:sup>
                        <m:r>
                          <a:rPr lang="es-CO" sz="2400" i="1" dirty="0">
                            <a:latin typeface="Cambria Math" panose="02040503050406030204" pitchFamily="18" charset="0"/>
                          </a:rPr>
                          <m:t>2</m:t>
                        </m:r>
                      </m:sup>
                    </m:sSup>
                    <m:r>
                      <a:rPr lang="es-CO" sz="2400" i="1" dirty="0">
                        <a:latin typeface="Cambria Math" panose="02040503050406030204" pitchFamily="18" charset="0"/>
                      </a:rPr>
                      <m:t>+</m:t>
                    </m:r>
                    <m:r>
                      <a:rPr lang="es-CO" sz="2400" b="0" i="1" dirty="0" smtClean="0">
                        <a:latin typeface="Cambria Math" panose="02040503050406030204" pitchFamily="18" charset="0"/>
                      </a:rPr>
                      <m:t>3</m:t>
                    </m:r>
                    <m:r>
                      <a:rPr lang="es-ES" sz="2400" i="1" dirty="0">
                        <a:latin typeface="Cambria Math" panose="02040503050406030204" pitchFamily="18" charset="0"/>
                      </a:rPr>
                      <m:t>𝑥</m:t>
                    </m:r>
                    <m:r>
                      <a:rPr lang="es-CO" sz="2400" i="1" dirty="0">
                        <a:latin typeface="Cambria Math" panose="02040503050406030204" pitchFamily="18" charset="0"/>
                      </a:rPr>
                      <m:t>−</m:t>
                    </m:r>
                    <m:r>
                      <a:rPr lang="es-CO" sz="2400" b="0" i="1" dirty="0" smtClean="0">
                        <a:latin typeface="Cambria Math" panose="02040503050406030204" pitchFamily="18" charset="0"/>
                      </a:rPr>
                      <m:t>6</m:t>
                    </m:r>
                  </m:oMath>
                </a14:m>
                <a:endParaRPr lang="es-ES" sz="2400" dirty="0"/>
              </a:p>
            </p:txBody>
          </p:sp>
        </mc:Choice>
        <mc:Fallback xmlns="">
          <p:sp>
            <p:nvSpPr>
              <p:cNvPr id="49" name="CuadroTexto 48">
                <a:extLst>
                  <a:ext uri="{FF2B5EF4-FFF2-40B4-BE49-F238E27FC236}">
                    <a16:creationId xmlns:a16="http://schemas.microsoft.com/office/drawing/2014/main" id="{0BB2E362-DA2F-4418-840E-07E43363D4DA}"/>
                  </a:ext>
                </a:extLst>
              </p:cNvPr>
              <p:cNvSpPr txBox="1">
                <a:spLocks noRot="1" noChangeAspect="1" noMove="1" noResize="1" noEditPoints="1" noAdjustHandles="1" noChangeArrowheads="1" noChangeShapeType="1" noTextEdit="1"/>
              </p:cNvSpPr>
              <p:nvPr/>
            </p:nvSpPr>
            <p:spPr>
              <a:xfrm>
                <a:off x="3913993" y="588583"/>
                <a:ext cx="4456284" cy="369332"/>
              </a:xfrm>
              <a:prstGeom prst="rect">
                <a:avLst/>
              </a:prstGeom>
              <a:blipFill>
                <a:blip r:embed="rId15"/>
                <a:stretch>
                  <a:fillRect l="-1642" t="-1667" b="-1166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0" name="CuadroTexto 49">
                <a:extLst>
                  <a:ext uri="{FF2B5EF4-FFF2-40B4-BE49-F238E27FC236}">
                    <a16:creationId xmlns:a16="http://schemas.microsoft.com/office/drawing/2014/main" id="{ABDB4073-FD07-47F3-9B7A-59967729B94F}"/>
                  </a:ext>
                </a:extLst>
              </p:cNvPr>
              <p:cNvSpPr txBox="1"/>
              <p:nvPr/>
            </p:nvSpPr>
            <p:spPr>
              <a:xfrm>
                <a:off x="1919165" y="1613884"/>
                <a:ext cx="8353669" cy="369332"/>
              </a:xfrm>
              <a:prstGeom prst="rect">
                <a:avLst/>
              </a:prstGeom>
              <a:noFill/>
            </p:spPr>
            <p:txBody>
              <a:bodyPr wrap="square" lIns="0" tIns="0" rIns="0" bIns="0" rtlCol="0">
                <a:spAutoFit/>
              </a:bodyPr>
              <a:lstStyle/>
              <a:p>
                <a14:m>
                  <m:oMath xmlns:m="http://schemas.openxmlformats.org/officeDocument/2006/math">
                    <m:sSup>
                      <m:sSupPr>
                        <m:ctrlPr>
                          <a:rPr lang="es-CO" sz="2400" b="0" i="1" dirty="0" smtClean="0">
                            <a:latin typeface="Cambria Math" panose="02040503050406030204" pitchFamily="18" charset="0"/>
                          </a:rPr>
                        </m:ctrlPr>
                      </m:sSupPr>
                      <m:e>
                        <m:r>
                          <a:rPr lang="es-CO" sz="2400" b="0" i="1" dirty="0" smtClean="0">
                            <a:latin typeface="Cambria Math" panose="02040503050406030204" pitchFamily="18" charset="0"/>
                          </a:rPr>
                          <m:t>𝑥</m:t>
                        </m:r>
                      </m:e>
                      <m:sup>
                        <m:r>
                          <a:rPr lang="es-CO" sz="2400" b="0" i="1" dirty="0" smtClean="0">
                            <a:latin typeface="Cambria Math" panose="02040503050406030204" pitchFamily="18" charset="0"/>
                          </a:rPr>
                          <m:t>2</m:t>
                        </m:r>
                      </m:sup>
                    </m:sSup>
                    <m:r>
                      <a:rPr lang="es-CO" sz="2400" b="0" i="1" dirty="0" smtClean="0">
                        <a:latin typeface="Cambria Math" panose="02040503050406030204" pitchFamily="18" charset="0"/>
                      </a:rPr>
                      <m:t>+6</m:t>
                    </m:r>
                    <m:r>
                      <a:rPr lang="es-ES" sz="2400" i="1" dirty="0" smtClean="0">
                        <a:latin typeface="Cambria Math" panose="02040503050406030204" pitchFamily="18" charset="0"/>
                      </a:rPr>
                      <m:t>𝑥</m:t>
                    </m:r>
                    <m:r>
                      <a:rPr lang="es-CO" sz="2400" b="0" i="1" dirty="0" smtClean="0">
                        <a:latin typeface="Cambria Math" panose="02040503050406030204" pitchFamily="18" charset="0"/>
                      </a:rPr>
                      <m:t>−1</m:t>
                    </m:r>
                    <m:r>
                      <a:rPr lang="es-CO" sz="2400" i="1" dirty="0">
                        <a:solidFill>
                          <a:srgbClr val="FF0000"/>
                        </a:solidFill>
                        <a:latin typeface="Cambria Math" panose="02040503050406030204" pitchFamily="18" charset="0"/>
                      </a:rPr>
                      <m:t>−</m:t>
                    </m:r>
                    <m:sSup>
                      <m:sSupPr>
                        <m:ctrlPr>
                          <a:rPr lang="es-CO" sz="2400" i="1" dirty="0">
                            <a:solidFill>
                              <a:srgbClr val="FF0000"/>
                            </a:solidFill>
                            <a:latin typeface="Cambria Math" panose="02040503050406030204" pitchFamily="18" charset="0"/>
                          </a:rPr>
                        </m:ctrlPr>
                      </m:sSupPr>
                      <m:e>
                        <m:r>
                          <a:rPr lang="es-CO" sz="2400" i="1" dirty="0">
                            <a:solidFill>
                              <a:srgbClr val="FF0000"/>
                            </a:solidFill>
                            <a:latin typeface="Cambria Math" panose="02040503050406030204" pitchFamily="18" charset="0"/>
                          </a:rPr>
                          <m:t>3</m:t>
                        </m:r>
                        <m:r>
                          <a:rPr lang="es-CO" sz="2400" i="1" dirty="0">
                            <a:solidFill>
                              <a:srgbClr val="FF0000"/>
                            </a:solidFill>
                            <a:latin typeface="Cambria Math" panose="02040503050406030204" pitchFamily="18" charset="0"/>
                          </a:rPr>
                          <m:t>𝑥</m:t>
                        </m:r>
                      </m:e>
                      <m:sup>
                        <m:r>
                          <a:rPr lang="es-CO" sz="2400" i="1" dirty="0">
                            <a:solidFill>
                              <a:srgbClr val="FF0000"/>
                            </a:solidFill>
                            <a:latin typeface="Cambria Math" panose="02040503050406030204" pitchFamily="18" charset="0"/>
                          </a:rPr>
                          <m:t>2</m:t>
                        </m:r>
                      </m:sup>
                    </m:sSup>
                    <m:r>
                      <a:rPr lang="es-CO" sz="2400" i="1" dirty="0">
                        <a:solidFill>
                          <a:srgbClr val="FF0000"/>
                        </a:solidFill>
                        <a:latin typeface="Cambria Math" panose="02040503050406030204" pitchFamily="18" charset="0"/>
                      </a:rPr>
                      <m:t>−3</m:t>
                    </m:r>
                    <m:r>
                      <a:rPr lang="es-CO" sz="2400" i="1" dirty="0">
                        <a:solidFill>
                          <a:srgbClr val="FF0000"/>
                        </a:solidFill>
                        <a:latin typeface="Cambria Math" panose="02040503050406030204" pitchFamily="18" charset="0"/>
                      </a:rPr>
                      <m:t>𝑥</m:t>
                    </m:r>
                    <m:r>
                      <a:rPr lang="es-CO" sz="2400" i="1" dirty="0">
                        <a:solidFill>
                          <a:srgbClr val="FF0000"/>
                        </a:solidFill>
                        <a:latin typeface="Cambria Math" panose="02040503050406030204" pitchFamily="18" charset="0"/>
                      </a:rPr>
                      <m:t>+6≤</m:t>
                    </m:r>
                  </m:oMath>
                </a14:m>
                <a:r>
                  <a:rPr lang="es-ES" sz="2400" dirty="0"/>
                  <a:t> </a:t>
                </a:r>
                <a14:m>
                  <m:oMath xmlns:m="http://schemas.openxmlformats.org/officeDocument/2006/math">
                    <m:sSup>
                      <m:sSupPr>
                        <m:ctrlPr>
                          <a:rPr lang="es-CO" sz="2400" i="1" dirty="0">
                            <a:latin typeface="Cambria Math" panose="02040503050406030204" pitchFamily="18" charset="0"/>
                          </a:rPr>
                        </m:ctrlPr>
                      </m:sSupPr>
                      <m:e>
                        <m:r>
                          <a:rPr lang="es-CO" sz="2400" b="0" i="1" dirty="0" smtClean="0">
                            <a:latin typeface="Cambria Math" panose="02040503050406030204" pitchFamily="18" charset="0"/>
                          </a:rPr>
                          <m:t>3</m:t>
                        </m:r>
                        <m:r>
                          <a:rPr lang="es-CO" sz="2400" i="1" dirty="0">
                            <a:latin typeface="Cambria Math" panose="02040503050406030204" pitchFamily="18" charset="0"/>
                          </a:rPr>
                          <m:t>𝑥</m:t>
                        </m:r>
                      </m:e>
                      <m:sup>
                        <m:r>
                          <a:rPr lang="es-CO" sz="2400" i="1" dirty="0">
                            <a:latin typeface="Cambria Math" panose="02040503050406030204" pitchFamily="18" charset="0"/>
                          </a:rPr>
                          <m:t>2</m:t>
                        </m:r>
                      </m:sup>
                    </m:sSup>
                    <m:r>
                      <a:rPr lang="es-CO" sz="2400" i="1" dirty="0">
                        <a:latin typeface="Cambria Math" panose="02040503050406030204" pitchFamily="18" charset="0"/>
                      </a:rPr>
                      <m:t>+</m:t>
                    </m:r>
                    <m:r>
                      <a:rPr lang="es-CO" sz="2400" b="0" i="1" dirty="0" smtClean="0">
                        <a:latin typeface="Cambria Math" panose="02040503050406030204" pitchFamily="18" charset="0"/>
                      </a:rPr>
                      <m:t>3</m:t>
                    </m:r>
                    <m:r>
                      <a:rPr lang="es-ES" sz="2400" i="1" dirty="0">
                        <a:latin typeface="Cambria Math" panose="02040503050406030204" pitchFamily="18" charset="0"/>
                      </a:rPr>
                      <m:t>𝑥</m:t>
                    </m:r>
                    <m:r>
                      <a:rPr lang="es-CO" sz="2400" i="1" dirty="0">
                        <a:latin typeface="Cambria Math" panose="02040503050406030204" pitchFamily="18" charset="0"/>
                      </a:rPr>
                      <m:t>−</m:t>
                    </m:r>
                    <m:r>
                      <a:rPr lang="es-CO" sz="2400" b="0" i="1" dirty="0" smtClean="0">
                        <a:latin typeface="Cambria Math" panose="02040503050406030204" pitchFamily="18" charset="0"/>
                      </a:rPr>
                      <m:t>6</m:t>
                    </m:r>
                    <m:r>
                      <a:rPr lang="es-CO" sz="2400" i="1" dirty="0">
                        <a:solidFill>
                          <a:srgbClr val="FF0000"/>
                        </a:solidFill>
                        <a:latin typeface="Cambria Math" panose="02040503050406030204" pitchFamily="18" charset="0"/>
                      </a:rPr>
                      <m:t>−</m:t>
                    </m:r>
                    <m:sSup>
                      <m:sSupPr>
                        <m:ctrlPr>
                          <a:rPr lang="es-CO" sz="2400" i="1" dirty="0">
                            <a:solidFill>
                              <a:srgbClr val="FF0000"/>
                            </a:solidFill>
                            <a:latin typeface="Cambria Math" panose="02040503050406030204" pitchFamily="18" charset="0"/>
                          </a:rPr>
                        </m:ctrlPr>
                      </m:sSupPr>
                      <m:e>
                        <m:r>
                          <a:rPr lang="es-CO" sz="2400" i="1" dirty="0">
                            <a:solidFill>
                              <a:srgbClr val="FF0000"/>
                            </a:solidFill>
                            <a:latin typeface="Cambria Math" panose="02040503050406030204" pitchFamily="18" charset="0"/>
                          </a:rPr>
                          <m:t>3</m:t>
                        </m:r>
                        <m:r>
                          <a:rPr lang="es-CO" sz="2400" i="1" dirty="0">
                            <a:solidFill>
                              <a:srgbClr val="FF0000"/>
                            </a:solidFill>
                            <a:latin typeface="Cambria Math" panose="02040503050406030204" pitchFamily="18" charset="0"/>
                          </a:rPr>
                          <m:t>𝑥</m:t>
                        </m:r>
                      </m:e>
                      <m:sup>
                        <m:r>
                          <a:rPr lang="es-CO" sz="2400" i="1" dirty="0">
                            <a:solidFill>
                              <a:srgbClr val="FF0000"/>
                            </a:solidFill>
                            <a:latin typeface="Cambria Math" panose="02040503050406030204" pitchFamily="18" charset="0"/>
                          </a:rPr>
                          <m:t>2</m:t>
                        </m:r>
                      </m:sup>
                    </m:sSup>
                    <m:r>
                      <a:rPr lang="es-CO" sz="2400" b="0" i="1" dirty="0" smtClean="0">
                        <a:solidFill>
                          <a:srgbClr val="FF0000"/>
                        </a:solidFill>
                        <a:latin typeface="Cambria Math" panose="02040503050406030204" pitchFamily="18" charset="0"/>
                      </a:rPr>
                      <m:t>−3</m:t>
                    </m:r>
                    <m:r>
                      <a:rPr lang="es-CO" sz="2400" b="0" i="1" dirty="0" smtClean="0">
                        <a:solidFill>
                          <a:srgbClr val="FF0000"/>
                        </a:solidFill>
                        <a:latin typeface="Cambria Math" panose="02040503050406030204" pitchFamily="18" charset="0"/>
                      </a:rPr>
                      <m:t>𝑥</m:t>
                    </m:r>
                    <m:r>
                      <a:rPr lang="es-CO" sz="2400" b="0" i="1" dirty="0" smtClean="0">
                        <a:solidFill>
                          <a:srgbClr val="FF0000"/>
                        </a:solidFill>
                        <a:latin typeface="Cambria Math" panose="02040503050406030204" pitchFamily="18" charset="0"/>
                      </a:rPr>
                      <m:t>+6</m:t>
                    </m:r>
                  </m:oMath>
                </a14:m>
                <a:endParaRPr lang="es-ES" sz="2400" dirty="0"/>
              </a:p>
            </p:txBody>
          </p:sp>
        </mc:Choice>
        <mc:Fallback xmlns="">
          <p:sp>
            <p:nvSpPr>
              <p:cNvPr id="50" name="CuadroTexto 49">
                <a:extLst>
                  <a:ext uri="{FF2B5EF4-FFF2-40B4-BE49-F238E27FC236}">
                    <a16:creationId xmlns:a16="http://schemas.microsoft.com/office/drawing/2014/main" id="{ABDB4073-FD07-47F3-9B7A-59967729B94F}"/>
                  </a:ext>
                </a:extLst>
              </p:cNvPr>
              <p:cNvSpPr txBox="1">
                <a:spLocks noRot="1" noChangeAspect="1" noMove="1" noResize="1" noEditPoints="1" noAdjustHandles="1" noChangeArrowheads="1" noChangeShapeType="1" noTextEdit="1"/>
              </p:cNvSpPr>
              <p:nvPr/>
            </p:nvSpPr>
            <p:spPr>
              <a:xfrm>
                <a:off x="1919165" y="1613884"/>
                <a:ext cx="8353669" cy="369332"/>
              </a:xfrm>
              <a:prstGeom prst="rect">
                <a:avLst/>
              </a:prstGeom>
              <a:blipFill>
                <a:blip r:embed="rId16"/>
                <a:stretch>
                  <a:fillRect l="-949" t="-1667" b="-11667"/>
                </a:stretch>
              </a:blipFill>
            </p:spPr>
            <p:txBody>
              <a:bodyPr/>
              <a:lstStyle/>
              <a:p>
                <a:r>
                  <a:rPr lang="es-ES">
                    <a:noFill/>
                  </a:rPr>
                  <a:t> </a:t>
                </a:r>
              </a:p>
            </p:txBody>
          </p:sp>
        </mc:Fallback>
      </mc:AlternateContent>
      <p:sp>
        <p:nvSpPr>
          <p:cNvPr id="5" name="Rectángulo 4">
            <a:extLst>
              <a:ext uri="{FF2B5EF4-FFF2-40B4-BE49-F238E27FC236}">
                <a16:creationId xmlns:a16="http://schemas.microsoft.com/office/drawing/2014/main" id="{5828E0CE-5735-4FCC-98DA-6DD18F7E24A9}"/>
              </a:ext>
            </a:extLst>
          </p:cNvPr>
          <p:cNvSpPr/>
          <p:nvPr/>
        </p:nvSpPr>
        <p:spPr>
          <a:xfrm>
            <a:off x="388786" y="2036184"/>
            <a:ext cx="4211987" cy="430887"/>
          </a:xfrm>
          <a:prstGeom prst="rect">
            <a:avLst/>
          </a:prstGeom>
        </p:spPr>
        <p:txBody>
          <a:bodyPr wrap="none">
            <a:spAutoFit/>
          </a:bodyPr>
          <a:lstStyle/>
          <a:p>
            <a:r>
              <a:rPr lang="es-ES" sz="2200" dirty="0"/>
              <a:t>Simplificando términos semejantes</a:t>
            </a:r>
          </a:p>
        </p:txBody>
      </p:sp>
      <mc:AlternateContent xmlns:mc="http://schemas.openxmlformats.org/markup-compatibility/2006" xmlns:a14="http://schemas.microsoft.com/office/drawing/2010/main">
        <mc:Choice Requires="a14">
          <p:sp>
            <p:nvSpPr>
              <p:cNvPr id="56" name="CuadroTexto 55">
                <a:extLst>
                  <a:ext uri="{FF2B5EF4-FFF2-40B4-BE49-F238E27FC236}">
                    <a16:creationId xmlns:a16="http://schemas.microsoft.com/office/drawing/2014/main" id="{B689A3AD-0CE5-442E-9F54-8A762AF41F32}"/>
                  </a:ext>
                </a:extLst>
              </p:cNvPr>
              <p:cNvSpPr txBox="1"/>
              <p:nvPr/>
            </p:nvSpPr>
            <p:spPr>
              <a:xfrm>
                <a:off x="4762905" y="2119867"/>
                <a:ext cx="2758460" cy="338554"/>
              </a:xfrm>
              <a:prstGeom prst="rect">
                <a:avLst/>
              </a:prstGeom>
              <a:noFill/>
            </p:spPr>
            <p:txBody>
              <a:bodyPr wrap="square" lIns="0" tIns="0" rIns="0" bIns="0" rtlCol="0">
                <a:spAutoFit/>
              </a:bodyPr>
              <a:lstStyle/>
              <a:p>
                <a14:m>
                  <m:oMath xmlns:m="http://schemas.openxmlformats.org/officeDocument/2006/math">
                    <m:r>
                      <a:rPr lang="es-CO" sz="2200" i="1" dirty="0" smtClean="0">
                        <a:solidFill>
                          <a:schemeClr val="tx1"/>
                        </a:solidFill>
                        <a:latin typeface="Cambria Math" panose="02040503050406030204" pitchFamily="18" charset="0"/>
                      </a:rPr>
                      <m:t>−</m:t>
                    </m:r>
                    <m:sSup>
                      <m:sSupPr>
                        <m:ctrlPr>
                          <a:rPr lang="es-CO" sz="2200" i="1" dirty="0">
                            <a:solidFill>
                              <a:schemeClr val="tx1"/>
                            </a:solidFill>
                            <a:latin typeface="Cambria Math" panose="02040503050406030204" pitchFamily="18" charset="0"/>
                          </a:rPr>
                        </m:ctrlPr>
                      </m:sSupPr>
                      <m:e>
                        <m:r>
                          <a:rPr lang="es-CO" sz="2200" i="1" dirty="0">
                            <a:solidFill>
                              <a:schemeClr val="tx1"/>
                            </a:solidFill>
                            <a:latin typeface="Cambria Math" panose="02040503050406030204" pitchFamily="18" charset="0"/>
                          </a:rPr>
                          <m:t>2</m:t>
                        </m:r>
                        <m:r>
                          <a:rPr lang="es-CO" sz="2200" i="1" dirty="0">
                            <a:solidFill>
                              <a:schemeClr val="tx1"/>
                            </a:solidFill>
                            <a:latin typeface="Cambria Math" panose="02040503050406030204" pitchFamily="18" charset="0"/>
                          </a:rPr>
                          <m:t>𝑥</m:t>
                        </m:r>
                      </m:e>
                      <m:sup>
                        <m:r>
                          <a:rPr lang="es-CO" sz="2200" i="1" dirty="0">
                            <a:solidFill>
                              <a:schemeClr val="tx1"/>
                            </a:solidFill>
                            <a:latin typeface="Cambria Math" panose="02040503050406030204" pitchFamily="18" charset="0"/>
                          </a:rPr>
                          <m:t>2</m:t>
                        </m:r>
                      </m:sup>
                    </m:sSup>
                    <m:r>
                      <a:rPr lang="es-CO" sz="2200" i="1" dirty="0">
                        <a:solidFill>
                          <a:schemeClr val="tx1"/>
                        </a:solidFill>
                        <a:latin typeface="Cambria Math" panose="02040503050406030204" pitchFamily="18" charset="0"/>
                      </a:rPr>
                      <m:t>+3</m:t>
                    </m:r>
                    <m:r>
                      <a:rPr lang="es-CO" sz="2200" i="1" dirty="0">
                        <a:solidFill>
                          <a:schemeClr val="tx1"/>
                        </a:solidFill>
                        <a:latin typeface="Cambria Math" panose="02040503050406030204" pitchFamily="18" charset="0"/>
                      </a:rPr>
                      <m:t>𝑥</m:t>
                    </m:r>
                    <m:r>
                      <a:rPr lang="es-CO" sz="2200" i="1" dirty="0">
                        <a:solidFill>
                          <a:schemeClr val="tx1"/>
                        </a:solidFill>
                        <a:latin typeface="Cambria Math" panose="02040503050406030204" pitchFamily="18" charset="0"/>
                      </a:rPr>
                      <m:t>+5≤</m:t>
                    </m:r>
                  </m:oMath>
                </a14:m>
                <a:r>
                  <a:rPr lang="es-ES" sz="2200" dirty="0">
                    <a:solidFill>
                      <a:schemeClr val="tx1"/>
                    </a:solidFill>
                  </a:rPr>
                  <a:t> </a:t>
                </a:r>
                <a14:m>
                  <m:oMath xmlns:m="http://schemas.openxmlformats.org/officeDocument/2006/math">
                    <m:r>
                      <a:rPr lang="es-CO" sz="2200" i="1" dirty="0">
                        <a:solidFill>
                          <a:schemeClr val="tx1"/>
                        </a:solidFill>
                        <a:latin typeface="Cambria Math" panose="02040503050406030204" pitchFamily="18" charset="0"/>
                      </a:rPr>
                      <m:t>0</m:t>
                    </m:r>
                  </m:oMath>
                </a14:m>
                <a:endParaRPr lang="es-ES" sz="2200" dirty="0">
                  <a:solidFill>
                    <a:schemeClr val="tx1"/>
                  </a:solidFill>
                </a:endParaRPr>
              </a:p>
            </p:txBody>
          </p:sp>
        </mc:Choice>
        <mc:Fallback xmlns="">
          <p:sp>
            <p:nvSpPr>
              <p:cNvPr id="56" name="CuadroTexto 55">
                <a:extLst>
                  <a:ext uri="{FF2B5EF4-FFF2-40B4-BE49-F238E27FC236}">
                    <a16:creationId xmlns:a16="http://schemas.microsoft.com/office/drawing/2014/main" id="{B689A3AD-0CE5-442E-9F54-8A762AF41F32}"/>
                  </a:ext>
                </a:extLst>
              </p:cNvPr>
              <p:cNvSpPr txBox="1">
                <a:spLocks noRot="1" noChangeAspect="1" noMove="1" noResize="1" noEditPoints="1" noAdjustHandles="1" noChangeArrowheads="1" noChangeShapeType="1" noTextEdit="1"/>
              </p:cNvSpPr>
              <p:nvPr/>
            </p:nvSpPr>
            <p:spPr>
              <a:xfrm>
                <a:off x="4762905" y="2119867"/>
                <a:ext cx="2758460" cy="338554"/>
              </a:xfrm>
              <a:prstGeom prst="rect">
                <a:avLst/>
              </a:prstGeom>
              <a:blipFill>
                <a:blip r:embed="rId17"/>
                <a:stretch>
                  <a:fillRect l="-1766" t="-3636" b="-727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3" name="Rectángulo 12">
                <a:extLst>
                  <a:ext uri="{FF2B5EF4-FFF2-40B4-BE49-F238E27FC236}">
                    <a16:creationId xmlns:a16="http://schemas.microsoft.com/office/drawing/2014/main" id="{66C6394A-F915-4DA6-B536-E68DC5927AE2}"/>
                  </a:ext>
                </a:extLst>
              </p:cNvPr>
              <p:cNvSpPr/>
              <p:nvPr/>
            </p:nvSpPr>
            <p:spPr>
              <a:xfrm>
                <a:off x="4526011" y="2580196"/>
                <a:ext cx="2495555" cy="430887"/>
              </a:xfrm>
              <a:prstGeom prst="rect">
                <a:avLst/>
              </a:prstGeom>
            </p:spPr>
            <p:txBody>
              <a:bodyPr wrap="none">
                <a:spAutoFit/>
              </a:bodyPr>
              <a:lstStyle/>
              <a:p>
                <a14:m>
                  <m:oMath xmlns:m="http://schemas.openxmlformats.org/officeDocument/2006/math">
                    <m:r>
                      <a:rPr lang="es-CO" sz="2200" i="1" dirty="0" smtClean="0">
                        <a:solidFill>
                          <a:schemeClr val="tx1"/>
                        </a:solidFill>
                        <a:latin typeface="Cambria Math" panose="02040503050406030204" pitchFamily="18" charset="0"/>
                      </a:rPr>
                      <m:t>−</m:t>
                    </m:r>
                    <m:sSup>
                      <m:sSupPr>
                        <m:ctrlPr>
                          <a:rPr lang="es-CO" sz="2200" i="1" dirty="0">
                            <a:solidFill>
                              <a:schemeClr val="tx1"/>
                            </a:solidFill>
                            <a:latin typeface="Cambria Math" panose="02040503050406030204" pitchFamily="18" charset="0"/>
                          </a:rPr>
                        </m:ctrlPr>
                      </m:sSupPr>
                      <m:e>
                        <m:r>
                          <a:rPr lang="es-CO" sz="2200" i="1" dirty="0">
                            <a:solidFill>
                              <a:schemeClr val="tx1"/>
                            </a:solidFill>
                            <a:latin typeface="Cambria Math" panose="02040503050406030204" pitchFamily="18" charset="0"/>
                          </a:rPr>
                          <m:t>2</m:t>
                        </m:r>
                        <m:r>
                          <a:rPr lang="es-CO" sz="2200" i="1" dirty="0">
                            <a:solidFill>
                              <a:schemeClr val="tx1"/>
                            </a:solidFill>
                            <a:latin typeface="Cambria Math" panose="02040503050406030204" pitchFamily="18" charset="0"/>
                          </a:rPr>
                          <m:t>𝑥</m:t>
                        </m:r>
                      </m:e>
                      <m:sup>
                        <m:r>
                          <a:rPr lang="es-CO" sz="2200" i="1" dirty="0">
                            <a:solidFill>
                              <a:schemeClr val="tx1"/>
                            </a:solidFill>
                            <a:latin typeface="Cambria Math" panose="02040503050406030204" pitchFamily="18" charset="0"/>
                          </a:rPr>
                          <m:t>2</m:t>
                        </m:r>
                      </m:sup>
                    </m:sSup>
                    <m:r>
                      <a:rPr lang="es-CO" sz="2200" i="1" dirty="0">
                        <a:solidFill>
                          <a:schemeClr val="tx1"/>
                        </a:solidFill>
                        <a:latin typeface="Cambria Math" panose="02040503050406030204" pitchFamily="18" charset="0"/>
                      </a:rPr>
                      <m:t>+3</m:t>
                    </m:r>
                    <m:r>
                      <a:rPr lang="es-CO" sz="2200" i="1" dirty="0">
                        <a:solidFill>
                          <a:schemeClr val="tx1"/>
                        </a:solidFill>
                        <a:latin typeface="Cambria Math" panose="02040503050406030204" pitchFamily="18" charset="0"/>
                      </a:rPr>
                      <m:t>𝑥</m:t>
                    </m:r>
                    <m:r>
                      <a:rPr lang="es-CO" sz="2200" i="1" dirty="0">
                        <a:solidFill>
                          <a:schemeClr val="tx1"/>
                        </a:solidFill>
                        <a:latin typeface="Cambria Math" panose="02040503050406030204" pitchFamily="18" charset="0"/>
                      </a:rPr>
                      <m:t>+5=</m:t>
                    </m:r>
                  </m:oMath>
                </a14:m>
                <a:r>
                  <a:rPr lang="es-ES" sz="2200" dirty="0">
                    <a:solidFill>
                      <a:schemeClr val="tx1"/>
                    </a:solidFill>
                  </a:rPr>
                  <a:t> </a:t>
                </a:r>
                <a14:m>
                  <m:oMath xmlns:m="http://schemas.openxmlformats.org/officeDocument/2006/math">
                    <m:r>
                      <a:rPr lang="es-CO" sz="2200" i="1" dirty="0">
                        <a:solidFill>
                          <a:schemeClr val="tx1"/>
                        </a:solidFill>
                        <a:latin typeface="Cambria Math" panose="02040503050406030204" pitchFamily="18" charset="0"/>
                      </a:rPr>
                      <m:t>0</m:t>
                    </m:r>
                  </m:oMath>
                </a14:m>
                <a:endParaRPr lang="es-ES" sz="2200" dirty="0">
                  <a:solidFill>
                    <a:schemeClr val="tx1"/>
                  </a:solidFill>
                </a:endParaRPr>
              </a:p>
            </p:txBody>
          </p:sp>
        </mc:Choice>
        <mc:Fallback xmlns="">
          <p:sp>
            <p:nvSpPr>
              <p:cNvPr id="13" name="Rectángulo 12">
                <a:extLst>
                  <a:ext uri="{FF2B5EF4-FFF2-40B4-BE49-F238E27FC236}">
                    <a16:creationId xmlns:a16="http://schemas.microsoft.com/office/drawing/2014/main" id="{66C6394A-F915-4DA6-B536-E68DC5927AE2}"/>
                  </a:ext>
                </a:extLst>
              </p:cNvPr>
              <p:cNvSpPr>
                <a:spLocks noRot="1" noChangeAspect="1" noMove="1" noResize="1" noEditPoints="1" noAdjustHandles="1" noChangeArrowheads="1" noChangeShapeType="1" noTextEdit="1"/>
              </p:cNvSpPr>
              <p:nvPr/>
            </p:nvSpPr>
            <p:spPr>
              <a:xfrm>
                <a:off x="4526011" y="2580196"/>
                <a:ext cx="2495555" cy="430887"/>
              </a:xfrm>
              <a:prstGeom prst="rect">
                <a:avLst/>
              </a:prstGeom>
              <a:blipFill>
                <a:blip r:embed="rId18"/>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8" name="Rectángulo 57">
                <a:extLst>
                  <a:ext uri="{FF2B5EF4-FFF2-40B4-BE49-F238E27FC236}">
                    <a16:creationId xmlns:a16="http://schemas.microsoft.com/office/drawing/2014/main" id="{60362723-A299-4B8D-93B8-AEBBE08DFB5B}"/>
                  </a:ext>
                </a:extLst>
              </p:cNvPr>
              <p:cNvSpPr/>
              <p:nvPr/>
            </p:nvSpPr>
            <p:spPr>
              <a:xfrm>
                <a:off x="3476162" y="4943660"/>
                <a:ext cx="4181722" cy="43088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CO" sz="2200" i="1" dirty="0" smtClean="0">
                          <a:solidFill>
                            <a:srgbClr val="FF0000"/>
                          </a:solidFill>
                          <a:latin typeface="Cambria Math" panose="02040503050406030204" pitchFamily="18" charset="0"/>
                        </a:rPr>
                        <m:t>−</m:t>
                      </m:r>
                      <m:sSup>
                        <m:sSupPr>
                          <m:ctrlPr>
                            <a:rPr lang="es-CO" sz="2200" i="1" dirty="0">
                              <a:solidFill>
                                <a:srgbClr val="FF0000"/>
                              </a:solidFill>
                              <a:latin typeface="Cambria Math" panose="02040503050406030204" pitchFamily="18" charset="0"/>
                            </a:rPr>
                          </m:ctrlPr>
                        </m:sSupPr>
                        <m:e>
                          <m:r>
                            <a:rPr lang="es-CO" sz="2200" i="1" dirty="0">
                              <a:solidFill>
                                <a:srgbClr val="FF0000"/>
                              </a:solidFill>
                              <a:latin typeface="Cambria Math" panose="02040503050406030204" pitchFamily="18" charset="0"/>
                            </a:rPr>
                            <m:t>2</m:t>
                          </m:r>
                          <m:d>
                            <m:dPr>
                              <m:ctrlPr>
                                <a:rPr lang="es-CO" sz="2200" b="0" i="1" dirty="0" smtClean="0">
                                  <a:solidFill>
                                    <a:srgbClr val="FF0000"/>
                                  </a:solidFill>
                                  <a:latin typeface="Cambria Math" panose="02040503050406030204" pitchFamily="18" charset="0"/>
                                </a:rPr>
                              </m:ctrlPr>
                            </m:dPr>
                            <m:e>
                              <m:r>
                                <a:rPr lang="es-CO" sz="2200" b="0" i="1" dirty="0" smtClean="0">
                                  <a:solidFill>
                                    <a:srgbClr val="FF0000"/>
                                  </a:solidFill>
                                  <a:latin typeface="Cambria Math" panose="02040503050406030204" pitchFamily="18" charset="0"/>
                                </a:rPr>
                                <m:t>−2</m:t>
                              </m:r>
                            </m:e>
                          </m:d>
                        </m:e>
                        <m:sup>
                          <m:r>
                            <a:rPr lang="es-CO" sz="2200" i="1" dirty="0">
                              <a:solidFill>
                                <a:srgbClr val="FF0000"/>
                              </a:solidFill>
                              <a:latin typeface="Cambria Math" panose="02040503050406030204" pitchFamily="18" charset="0"/>
                            </a:rPr>
                            <m:t>2</m:t>
                          </m:r>
                        </m:sup>
                      </m:sSup>
                      <m:r>
                        <a:rPr lang="es-CO" sz="2200" i="1" dirty="0">
                          <a:solidFill>
                            <a:srgbClr val="FF0000"/>
                          </a:solidFill>
                          <a:latin typeface="Cambria Math" panose="02040503050406030204" pitchFamily="18" charset="0"/>
                        </a:rPr>
                        <m:t>+3</m:t>
                      </m:r>
                      <m:d>
                        <m:dPr>
                          <m:ctrlPr>
                            <a:rPr lang="es-CO" sz="2200" b="0" i="1" dirty="0" smtClean="0">
                              <a:solidFill>
                                <a:srgbClr val="FF0000"/>
                              </a:solidFill>
                              <a:latin typeface="Cambria Math" panose="02040503050406030204" pitchFamily="18" charset="0"/>
                            </a:rPr>
                          </m:ctrlPr>
                        </m:dPr>
                        <m:e>
                          <m:r>
                            <a:rPr lang="es-CO" sz="2200" b="0" i="1" dirty="0" smtClean="0">
                              <a:solidFill>
                                <a:srgbClr val="FF0000"/>
                              </a:solidFill>
                              <a:latin typeface="Cambria Math" panose="02040503050406030204" pitchFamily="18" charset="0"/>
                            </a:rPr>
                            <m:t>−2</m:t>
                          </m:r>
                        </m:e>
                      </m:d>
                      <m:r>
                        <a:rPr lang="es-CO" sz="2200" i="1" dirty="0">
                          <a:solidFill>
                            <a:srgbClr val="FF0000"/>
                          </a:solidFill>
                          <a:latin typeface="Cambria Math" panose="02040503050406030204" pitchFamily="18" charset="0"/>
                        </a:rPr>
                        <m:t>+5</m:t>
                      </m:r>
                      <m:r>
                        <a:rPr lang="es-CO" sz="2200" b="0" i="1" dirty="0" smtClean="0">
                          <a:solidFill>
                            <a:srgbClr val="FF0000"/>
                          </a:solidFill>
                          <a:latin typeface="Cambria Math" panose="02040503050406030204" pitchFamily="18" charset="0"/>
                        </a:rPr>
                        <m:t>=−9&lt;0</m:t>
                      </m:r>
                    </m:oMath>
                  </m:oMathPara>
                </a14:m>
                <a:endParaRPr lang="es-ES" sz="2200" dirty="0"/>
              </a:p>
            </p:txBody>
          </p:sp>
        </mc:Choice>
        <mc:Fallback xmlns="">
          <p:sp>
            <p:nvSpPr>
              <p:cNvPr id="58" name="Rectángulo 57">
                <a:extLst>
                  <a:ext uri="{FF2B5EF4-FFF2-40B4-BE49-F238E27FC236}">
                    <a16:creationId xmlns:a16="http://schemas.microsoft.com/office/drawing/2014/main" id="{60362723-A299-4B8D-93B8-AEBBE08DFB5B}"/>
                  </a:ext>
                </a:extLst>
              </p:cNvPr>
              <p:cNvSpPr>
                <a:spLocks noRot="1" noChangeAspect="1" noMove="1" noResize="1" noEditPoints="1" noAdjustHandles="1" noChangeArrowheads="1" noChangeShapeType="1" noTextEdit="1"/>
              </p:cNvSpPr>
              <p:nvPr/>
            </p:nvSpPr>
            <p:spPr>
              <a:xfrm>
                <a:off x="3476162" y="4943660"/>
                <a:ext cx="4181722" cy="430887"/>
              </a:xfrm>
              <a:prstGeom prst="rect">
                <a:avLst/>
              </a:prstGeom>
              <a:blipFill>
                <a:blip r:embed="rId19"/>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9" name="Rectángulo 58">
                <a:extLst>
                  <a:ext uri="{FF2B5EF4-FFF2-40B4-BE49-F238E27FC236}">
                    <a16:creationId xmlns:a16="http://schemas.microsoft.com/office/drawing/2014/main" id="{5C5584E5-B32F-4308-9C4C-1EFED23F9D43}"/>
                  </a:ext>
                </a:extLst>
              </p:cNvPr>
              <p:cNvSpPr/>
              <p:nvPr/>
            </p:nvSpPr>
            <p:spPr>
              <a:xfrm>
                <a:off x="3569362" y="5495341"/>
                <a:ext cx="3551742" cy="43088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CO" sz="2200" i="1" dirty="0" smtClean="0">
                          <a:solidFill>
                            <a:schemeClr val="tx1"/>
                          </a:solidFill>
                          <a:latin typeface="Cambria Math" panose="02040503050406030204" pitchFamily="18" charset="0"/>
                        </a:rPr>
                        <m:t>−</m:t>
                      </m:r>
                      <m:sSup>
                        <m:sSupPr>
                          <m:ctrlPr>
                            <a:rPr lang="es-CO" sz="2200" i="1" dirty="0">
                              <a:solidFill>
                                <a:schemeClr val="tx1"/>
                              </a:solidFill>
                              <a:latin typeface="Cambria Math" panose="02040503050406030204" pitchFamily="18" charset="0"/>
                            </a:rPr>
                          </m:ctrlPr>
                        </m:sSupPr>
                        <m:e>
                          <m:r>
                            <a:rPr lang="es-CO" sz="2200" i="1" dirty="0">
                              <a:solidFill>
                                <a:schemeClr val="tx1"/>
                              </a:solidFill>
                              <a:latin typeface="Cambria Math" panose="02040503050406030204" pitchFamily="18" charset="0"/>
                            </a:rPr>
                            <m:t>2</m:t>
                          </m:r>
                          <m:d>
                            <m:dPr>
                              <m:ctrlPr>
                                <a:rPr lang="es-CO" sz="2200" b="0" i="1" dirty="0" smtClean="0">
                                  <a:solidFill>
                                    <a:schemeClr val="tx1"/>
                                  </a:solidFill>
                                  <a:latin typeface="Cambria Math" panose="02040503050406030204" pitchFamily="18" charset="0"/>
                                </a:rPr>
                              </m:ctrlPr>
                            </m:dPr>
                            <m:e>
                              <m:r>
                                <a:rPr lang="es-CO" sz="2200" b="0" i="1" dirty="0" smtClean="0">
                                  <a:solidFill>
                                    <a:schemeClr val="tx1"/>
                                  </a:solidFill>
                                  <a:latin typeface="Cambria Math" panose="02040503050406030204" pitchFamily="18" charset="0"/>
                                </a:rPr>
                                <m:t>0</m:t>
                              </m:r>
                            </m:e>
                          </m:d>
                        </m:e>
                        <m:sup>
                          <m:r>
                            <a:rPr lang="es-CO" sz="2200" i="1" dirty="0">
                              <a:solidFill>
                                <a:schemeClr val="tx1"/>
                              </a:solidFill>
                              <a:latin typeface="Cambria Math" panose="02040503050406030204" pitchFamily="18" charset="0"/>
                            </a:rPr>
                            <m:t>2</m:t>
                          </m:r>
                        </m:sup>
                      </m:sSup>
                      <m:r>
                        <a:rPr lang="es-CO" sz="2200" i="1" dirty="0">
                          <a:solidFill>
                            <a:schemeClr val="tx1"/>
                          </a:solidFill>
                          <a:latin typeface="Cambria Math" panose="02040503050406030204" pitchFamily="18" charset="0"/>
                        </a:rPr>
                        <m:t>+3</m:t>
                      </m:r>
                      <m:d>
                        <m:dPr>
                          <m:ctrlPr>
                            <a:rPr lang="es-CO" sz="2200" b="0" i="1" dirty="0" smtClean="0">
                              <a:solidFill>
                                <a:schemeClr val="tx1"/>
                              </a:solidFill>
                              <a:latin typeface="Cambria Math" panose="02040503050406030204" pitchFamily="18" charset="0"/>
                            </a:rPr>
                          </m:ctrlPr>
                        </m:dPr>
                        <m:e>
                          <m:r>
                            <a:rPr lang="es-CO" sz="2200" b="0" i="1" dirty="0" smtClean="0">
                              <a:solidFill>
                                <a:schemeClr val="tx1"/>
                              </a:solidFill>
                              <a:latin typeface="Cambria Math" panose="02040503050406030204" pitchFamily="18" charset="0"/>
                            </a:rPr>
                            <m:t>0</m:t>
                          </m:r>
                        </m:e>
                      </m:d>
                      <m:r>
                        <a:rPr lang="es-CO" sz="2200" i="1" dirty="0">
                          <a:solidFill>
                            <a:schemeClr val="tx1"/>
                          </a:solidFill>
                          <a:latin typeface="Cambria Math" panose="02040503050406030204" pitchFamily="18" charset="0"/>
                        </a:rPr>
                        <m:t>+5</m:t>
                      </m:r>
                      <m:r>
                        <a:rPr lang="es-CO" sz="2200" b="0" i="1" dirty="0" smtClean="0">
                          <a:solidFill>
                            <a:schemeClr val="tx1"/>
                          </a:solidFill>
                          <a:latin typeface="Cambria Math" panose="02040503050406030204" pitchFamily="18" charset="0"/>
                        </a:rPr>
                        <m:t>=5&gt;0</m:t>
                      </m:r>
                    </m:oMath>
                  </m:oMathPara>
                </a14:m>
                <a:endParaRPr lang="es-ES" sz="2200" dirty="0">
                  <a:solidFill>
                    <a:schemeClr val="tx1"/>
                  </a:solidFill>
                </a:endParaRPr>
              </a:p>
            </p:txBody>
          </p:sp>
        </mc:Choice>
        <mc:Fallback xmlns="">
          <p:sp>
            <p:nvSpPr>
              <p:cNvPr id="59" name="Rectángulo 58">
                <a:extLst>
                  <a:ext uri="{FF2B5EF4-FFF2-40B4-BE49-F238E27FC236}">
                    <a16:creationId xmlns:a16="http://schemas.microsoft.com/office/drawing/2014/main" id="{5C5584E5-B32F-4308-9C4C-1EFED23F9D43}"/>
                  </a:ext>
                </a:extLst>
              </p:cNvPr>
              <p:cNvSpPr>
                <a:spLocks noRot="1" noChangeAspect="1" noMove="1" noResize="1" noEditPoints="1" noAdjustHandles="1" noChangeArrowheads="1" noChangeShapeType="1" noTextEdit="1"/>
              </p:cNvSpPr>
              <p:nvPr/>
            </p:nvSpPr>
            <p:spPr>
              <a:xfrm>
                <a:off x="3569362" y="5495341"/>
                <a:ext cx="3551742" cy="430887"/>
              </a:xfrm>
              <a:prstGeom prst="rect">
                <a:avLst/>
              </a:prstGeom>
              <a:blipFill>
                <a:blip r:embed="rId20"/>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0" name="Rectángulo 59">
                <a:extLst>
                  <a:ext uri="{FF2B5EF4-FFF2-40B4-BE49-F238E27FC236}">
                    <a16:creationId xmlns:a16="http://schemas.microsoft.com/office/drawing/2014/main" id="{792F3CCD-0A7D-4AD9-99F0-674F8E7FA1C3}"/>
                  </a:ext>
                </a:extLst>
              </p:cNvPr>
              <p:cNvSpPr/>
              <p:nvPr/>
            </p:nvSpPr>
            <p:spPr>
              <a:xfrm>
                <a:off x="3569362" y="6014558"/>
                <a:ext cx="3917226" cy="43088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CO" sz="2200" i="1" dirty="0" smtClean="0">
                          <a:solidFill>
                            <a:srgbClr val="FF0000"/>
                          </a:solidFill>
                          <a:latin typeface="Cambria Math" panose="02040503050406030204" pitchFamily="18" charset="0"/>
                        </a:rPr>
                        <m:t>−</m:t>
                      </m:r>
                      <m:sSup>
                        <m:sSupPr>
                          <m:ctrlPr>
                            <a:rPr lang="es-CO" sz="2200" i="1" dirty="0">
                              <a:solidFill>
                                <a:srgbClr val="FF0000"/>
                              </a:solidFill>
                              <a:latin typeface="Cambria Math" panose="02040503050406030204" pitchFamily="18" charset="0"/>
                            </a:rPr>
                          </m:ctrlPr>
                        </m:sSupPr>
                        <m:e>
                          <m:r>
                            <a:rPr lang="es-CO" sz="2200" i="1" dirty="0">
                              <a:solidFill>
                                <a:srgbClr val="FF0000"/>
                              </a:solidFill>
                              <a:latin typeface="Cambria Math" panose="02040503050406030204" pitchFamily="18" charset="0"/>
                            </a:rPr>
                            <m:t>2</m:t>
                          </m:r>
                          <m:d>
                            <m:dPr>
                              <m:ctrlPr>
                                <a:rPr lang="es-CO" sz="2200" b="0" i="1" dirty="0" smtClean="0">
                                  <a:solidFill>
                                    <a:srgbClr val="FF0000"/>
                                  </a:solidFill>
                                  <a:latin typeface="Cambria Math" panose="02040503050406030204" pitchFamily="18" charset="0"/>
                                </a:rPr>
                              </m:ctrlPr>
                            </m:dPr>
                            <m:e>
                              <m:r>
                                <a:rPr lang="es-CO" sz="2200" b="0" i="1" dirty="0" smtClean="0">
                                  <a:solidFill>
                                    <a:srgbClr val="FF0000"/>
                                  </a:solidFill>
                                  <a:latin typeface="Cambria Math" panose="02040503050406030204" pitchFamily="18" charset="0"/>
                                </a:rPr>
                                <m:t>4</m:t>
                              </m:r>
                            </m:e>
                          </m:d>
                        </m:e>
                        <m:sup>
                          <m:r>
                            <a:rPr lang="es-CO" sz="2200" i="1" dirty="0">
                              <a:solidFill>
                                <a:srgbClr val="FF0000"/>
                              </a:solidFill>
                              <a:latin typeface="Cambria Math" panose="02040503050406030204" pitchFamily="18" charset="0"/>
                            </a:rPr>
                            <m:t>2</m:t>
                          </m:r>
                        </m:sup>
                      </m:sSup>
                      <m:r>
                        <a:rPr lang="es-CO" sz="2200" i="1" dirty="0">
                          <a:solidFill>
                            <a:srgbClr val="FF0000"/>
                          </a:solidFill>
                          <a:latin typeface="Cambria Math" panose="02040503050406030204" pitchFamily="18" charset="0"/>
                        </a:rPr>
                        <m:t>+3</m:t>
                      </m:r>
                      <m:d>
                        <m:dPr>
                          <m:ctrlPr>
                            <a:rPr lang="es-CO" sz="2200" b="0" i="1" dirty="0" smtClean="0">
                              <a:solidFill>
                                <a:srgbClr val="FF0000"/>
                              </a:solidFill>
                              <a:latin typeface="Cambria Math" panose="02040503050406030204" pitchFamily="18" charset="0"/>
                            </a:rPr>
                          </m:ctrlPr>
                        </m:dPr>
                        <m:e>
                          <m:r>
                            <a:rPr lang="es-CO" sz="2200" b="0" i="1" dirty="0" smtClean="0">
                              <a:solidFill>
                                <a:srgbClr val="FF0000"/>
                              </a:solidFill>
                              <a:latin typeface="Cambria Math" panose="02040503050406030204" pitchFamily="18" charset="0"/>
                            </a:rPr>
                            <m:t>4</m:t>
                          </m:r>
                        </m:e>
                      </m:d>
                      <m:r>
                        <a:rPr lang="es-CO" sz="2200" i="1" dirty="0">
                          <a:solidFill>
                            <a:srgbClr val="FF0000"/>
                          </a:solidFill>
                          <a:latin typeface="Cambria Math" panose="02040503050406030204" pitchFamily="18" charset="0"/>
                        </a:rPr>
                        <m:t>+5</m:t>
                      </m:r>
                      <m:r>
                        <a:rPr lang="es-CO" sz="2200" b="0" i="1" dirty="0" smtClean="0">
                          <a:solidFill>
                            <a:srgbClr val="FF0000"/>
                          </a:solidFill>
                          <a:latin typeface="Cambria Math" panose="02040503050406030204" pitchFamily="18" charset="0"/>
                        </a:rPr>
                        <m:t>=−15&lt;0</m:t>
                      </m:r>
                    </m:oMath>
                  </m:oMathPara>
                </a14:m>
                <a:endParaRPr lang="es-ES" sz="2200" dirty="0"/>
              </a:p>
            </p:txBody>
          </p:sp>
        </mc:Choice>
        <mc:Fallback xmlns="">
          <p:sp>
            <p:nvSpPr>
              <p:cNvPr id="60" name="Rectángulo 59">
                <a:extLst>
                  <a:ext uri="{FF2B5EF4-FFF2-40B4-BE49-F238E27FC236}">
                    <a16:creationId xmlns:a16="http://schemas.microsoft.com/office/drawing/2014/main" id="{792F3CCD-0A7D-4AD9-99F0-674F8E7FA1C3}"/>
                  </a:ext>
                </a:extLst>
              </p:cNvPr>
              <p:cNvSpPr>
                <a:spLocks noRot="1" noChangeAspect="1" noMove="1" noResize="1" noEditPoints="1" noAdjustHandles="1" noChangeArrowheads="1" noChangeShapeType="1" noTextEdit="1"/>
              </p:cNvSpPr>
              <p:nvPr/>
            </p:nvSpPr>
            <p:spPr>
              <a:xfrm>
                <a:off x="3569362" y="6014558"/>
                <a:ext cx="3917226" cy="430887"/>
              </a:xfrm>
              <a:prstGeom prst="rect">
                <a:avLst/>
              </a:prstGeom>
              <a:blipFill>
                <a:blip r:embed="rId21"/>
                <a:stretch>
                  <a:fillRect/>
                </a:stretch>
              </a:blipFill>
            </p:spPr>
            <p:txBody>
              <a:bodyPr/>
              <a:lstStyle/>
              <a:p>
                <a:r>
                  <a:rPr lang="es-ES">
                    <a:noFill/>
                  </a:rPr>
                  <a:t> </a:t>
                </a:r>
              </a:p>
            </p:txBody>
          </p:sp>
        </mc:Fallback>
      </mc:AlternateContent>
    </p:spTree>
    <p:extLst>
      <p:ext uri="{BB962C8B-B14F-4D97-AF65-F5344CB8AC3E}">
        <p14:creationId xmlns:p14="http://schemas.microsoft.com/office/powerpoint/2010/main" val="322927062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692B351-A858-46C3-9291-BD482F0B96C6}"/>
              </a:ext>
            </a:extLst>
          </p:cNvPr>
          <p:cNvSpPr>
            <a:spLocks noGrp="1"/>
          </p:cNvSpPr>
          <p:nvPr>
            <p:ph type="title"/>
          </p:nvPr>
        </p:nvSpPr>
        <p:spPr>
          <a:xfrm>
            <a:off x="205409" y="-192093"/>
            <a:ext cx="10515600" cy="1325563"/>
          </a:xfrm>
        </p:spPr>
        <p:txBody>
          <a:bodyPr>
            <a:normAutofit/>
          </a:bodyPr>
          <a:lstStyle/>
          <a:p>
            <a:r>
              <a:rPr lang="es-CO" sz="2800" b="1" dirty="0">
                <a:solidFill>
                  <a:srgbClr val="00B050"/>
                </a:solidFill>
              </a:rPr>
              <a:t>Actividad </a:t>
            </a:r>
            <a:endParaRPr lang="es-ES" sz="2800" b="1" dirty="0">
              <a:solidFill>
                <a:srgbClr val="00B050"/>
              </a:solidFill>
            </a:endParaRPr>
          </a:p>
        </p:txBody>
      </p:sp>
      <mc:AlternateContent xmlns:mc="http://schemas.openxmlformats.org/markup-compatibility/2006" xmlns:a14="http://schemas.microsoft.com/office/drawing/2010/main">
        <mc:Choice Requires="a14">
          <p:graphicFrame>
            <p:nvGraphicFramePr>
              <p:cNvPr id="4" name="Marcador de contenido 3">
                <a:extLst>
                  <a:ext uri="{FF2B5EF4-FFF2-40B4-BE49-F238E27FC236}">
                    <a16:creationId xmlns:a16="http://schemas.microsoft.com/office/drawing/2014/main" id="{EBE6CC91-CFA8-4681-AA7E-5065CB33A622}"/>
                  </a:ext>
                </a:extLst>
              </p:cNvPr>
              <p:cNvGraphicFramePr>
                <a:graphicFrameLocks noGrp="1"/>
              </p:cNvGraphicFramePr>
              <p:nvPr>
                <p:ph idx="1"/>
                <p:extLst>
                  <p:ext uri="{D42A27DB-BD31-4B8C-83A1-F6EECF244321}">
                    <p14:modId xmlns:p14="http://schemas.microsoft.com/office/powerpoint/2010/main" val="1186745314"/>
                  </p:ext>
                </p:extLst>
              </p:nvPr>
            </p:nvGraphicFramePr>
            <p:xfrm>
              <a:off x="508549" y="949298"/>
              <a:ext cx="10515599" cy="3527854"/>
            </p:xfrm>
            <a:graphic>
              <a:graphicData uri="http://schemas.openxmlformats.org/drawingml/2006/table">
                <a:tbl>
                  <a:tblPr firstRow="1" bandRow="1">
                    <a:tableStyleId>{5940675A-B579-460E-94D1-54222C63F5DA}</a:tableStyleId>
                  </a:tblPr>
                  <a:tblGrid>
                    <a:gridCol w="6506400">
                      <a:extLst>
                        <a:ext uri="{9D8B030D-6E8A-4147-A177-3AD203B41FA5}">
                          <a16:colId xmlns:a16="http://schemas.microsoft.com/office/drawing/2014/main" val="4288522529"/>
                        </a:ext>
                      </a:extLst>
                    </a:gridCol>
                    <a:gridCol w="4009199">
                      <a:extLst>
                        <a:ext uri="{9D8B030D-6E8A-4147-A177-3AD203B41FA5}">
                          <a16:colId xmlns:a16="http://schemas.microsoft.com/office/drawing/2014/main" val="939841074"/>
                        </a:ext>
                      </a:extLst>
                    </a:gridCol>
                  </a:tblGrid>
                  <a:tr h="909543">
                    <a:tc>
                      <a:txBody>
                        <a:bodyPr/>
                        <a:lstStyle/>
                        <a:p>
                          <a:pPr/>
                          <a14:m>
                            <m:oMathPara xmlns:m="http://schemas.openxmlformats.org/officeDocument/2006/math">
                              <m:oMathParaPr>
                                <m:jc m:val="centerGroup"/>
                              </m:oMathParaPr>
                              <m:oMath xmlns:m="http://schemas.openxmlformats.org/officeDocument/2006/math">
                                <m:sSup>
                                  <m:sSupPr>
                                    <m:ctrlPr>
                                      <a:rPr lang="es-ES" sz="2400" b="0" i="1" kern="1200" dirty="0" smtClean="0">
                                        <a:solidFill>
                                          <a:schemeClr val="tx1"/>
                                        </a:solidFill>
                                        <a:effectLst/>
                                        <a:latin typeface="Cambria Math" panose="02040503050406030204" pitchFamily="18" charset="0"/>
                                        <a:ea typeface="+mn-ea"/>
                                        <a:cs typeface="+mn-cs"/>
                                      </a:rPr>
                                    </m:ctrlPr>
                                  </m:sSupPr>
                                  <m:e>
                                    <m:r>
                                      <a:rPr lang="es-ES" sz="2400" b="0" i="1" kern="1200" dirty="0" smtClean="0">
                                        <a:solidFill>
                                          <a:schemeClr val="tx1"/>
                                        </a:solidFill>
                                        <a:effectLst/>
                                        <a:latin typeface="Cambria Math" panose="02040503050406030204" pitchFamily="18" charset="0"/>
                                        <a:ea typeface="+mn-ea"/>
                                        <a:cs typeface="+mn-cs"/>
                                      </a:rPr>
                                      <m:t>𝑥</m:t>
                                    </m:r>
                                  </m:e>
                                  <m:sup>
                                    <m:r>
                                      <a:rPr lang="es-ES" sz="2400" b="0" i="1" kern="1200" dirty="0" smtClean="0">
                                        <a:solidFill>
                                          <a:schemeClr val="tx1"/>
                                        </a:solidFill>
                                        <a:effectLst/>
                                        <a:latin typeface="Cambria Math" panose="02040503050406030204" pitchFamily="18" charset="0"/>
                                        <a:ea typeface="+mn-ea"/>
                                        <a:cs typeface="+mn-cs"/>
                                      </a:rPr>
                                      <m:t>2</m:t>
                                    </m:r>
                                  </m:sup>
                                </m:sSup>
                                <m:r>
                                  <a:rPr lang="es-ES" sz="2400" b="0" i="1" kern="1200" dirty="0" smtClean="0">
                                    <a:solidFill>
                                      <a:schemeClr val="tx1"/>
                                    </a:solidFill>
                                    <a:effectLst/>
                                    <a:latin typeface="Cambria Math" panose="02040503050406030204" pitchFamily="18" charset="0"/>
                                    <a:ea typeface="+mn-ea"/>
                                    <a:cs typeface="+mn-cs"/>
                                  </a:rPr>
                                  <m:t>– 5</m:t>
                                </m:r>
                                <m:r>
                                  <a:rPr lang="es-CO" sz="2400" b="0" i="1" kern="1200" dirty="0" smtClean="0">
                                    <a:solidFill>
                                      <a:schemeClr val="tx1"/>
                                    </a:solidFill>
                                    <a:effectLst/>
                                    <a:latin typeface="Cambria Math" panose="02040503050406030204" pitchFamily="18" charset="0"/>
                                    <a:ea typeface="+mn-ea"/>
                                    <a:cs typeface="+mn-cs"/>
                                  </a:rPr>
                                  <m:t>𝑥</m:t>
                                </m:r>
                                <m:r>
                                  <a:rPr lang="es-CO" sz="2400" b="0" i="1" kern="1200" dirty="0" smtClean="0">
                                    <a:solidFill>
                                      <a:schemeClr val="tx1"/>
                                    </a:solidFill>
                                    <a:effectLst/>
                                    <a:latin typeface="Cambria Math" panose="02040503050406030204" pitchFamily="18" charset="0"/>
                                    <a:ea typeface="+mn-ea"/>
                                    <a:cs typeface="+mn-cs"/>
                                  </a:rPr>
                                  <m:t>&gt;−6</m:t>
                                </m:r>
                              </m:oMath>
                            </m:oMathPara>
                          </a14:m>
                          <a:endParaRPr lang="es-ES" sz="2400" b="0" i="0" dirty="0"/>
                        </a:p>
                      </a:txBody>
                      <a:tcPr anchor="ctr"/>
                    </a:tc>
                    <a:tc>
                      <a:txBody>
                        <a:bodyPr/>
                        <a:lstStyle/>
                        <a:p>
                          <a:endParaRPr lang="es-ES" sz="2200" dirty="0"/>
                        </a:p>
                      </a:txBody>
                      <a:tcPr anchor="ctr"/>
                    </a:tc>
                    <a:extLst>
                      <a:ext uri="{0D108BD9-81ED-4DB2-BD59-A6C34878D82A}">
                        <a16:rowId xmlns:a16="http://schemas.microsoft.com/office/drawing/2014/main" val="500955976"/>
                      </a:ext>
                    </a:extLst>
                  </a:tr>
                  <a:tr h="871538">
                    <a:tc>
                      <a:txBody>
                        <a:bodyPr/>
                        <a:lstStyle/>
                        <a:p>
                          <a:pPr algn="ctr"/>
                          <a:endParaRPr lang="es-ES" sz="2200" dirty="0"/>
                        </a:p>
                      </a:txBody>
                      <a:tcPr anchor="ctr"/>
                    </a:tc>
                    <a:tc>
                      <a:txBody>
                        <a:bodyPr/>
                        <a:lstStyle/>
                        <a:p>
                          <a:endParaRPr lang="es-ES" sz="2200" dirty="0"/>
                        </a:p>
                      </a:txBody>
                      <a:tcPr anchor="ctr"/>
                    </a:tc>
                    <a:extLst>
                      <a:ext uri="{0D108BD9-81ED-4DB2-BD59-A6C34878D82A}">
                        <a16:rowId xmlns:a16="http://schemas.microsoft.com/office/drawing/2014/main" val="1443126123"/>
                      </a:ext>
                    </a:extLst>
                  </a:tr>
                  <a:tr h="95726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p>
                                  <m:sSupPr>
                                    <m:ctrlPr>
                                      <a:rPr lang="es-ES" sz="2400" i="1" dirty="0" smtClean="0">
                                        <a:latin typeface="Cambria Math" panose="02040503050406030204" pitchFamily="18" charset="0"/>
                                      </a:rPr>
                                    </m:ctrlPr>
                                  </m:sSupPr>
                                  <m:e>
                                    <m:r>
                                      <a:rPr lang="es-ES" sz="2400" b="0" i="1" dirty="0" smtClean="0">
                                        <a:latin typeface="Cambria Math" panose="02040503050406030204" pitchFamily="18" charset="0"/>
                                      </a:rPr>
                                      <m:t>𝑥</m:t>
                                    </m:r>
                                  </m:e>
                                  <m:sup>
                                    <m:r>
                                      <a:rPr lang="es-ES" sz="2400" b="0" i="1" dirty="0" smtClean="0">
                                        <a:latin typeface="Cambria Math" panose="02040503050406030204" pitchFamily="18" charset="0"/>
                                      </a:rPr>
                                      <m:t>2</m:t>
                                    </m:r>
                                  </m:sup>
                                </m:sSup>
                                <m:r>
                                  <a:rPr lang="es-CO" sz="2400" b="0" i="1" dirty="0" smtClean="0">
                                    <a:latin typeface="Cambria Math" panose="02040503050406030204" pitchFamily="18" charset="0"/>
                                  </a:rPr>
                                  <m:t>−2</m:t>
                                </m:r>
                                <m:r>
                                  <a:rPr lang="es-CO" sz="2400" b="0" i="1" dirty="0" smtClean="0">
                                    <a:latin typeface="Cambria Math" panose="02040503050406030204" pitchFamily="18" charset="0"/>
                                  </a:rPr>
                                  <m:t>𝑥</m:t>
                                </m:r>
                                <m:r>
                                  <a:rPr lang="es-ES" sz="2400" i="1" smtClean="0">
                                    <a:latin typeface="Cambria Math" panose="02040503050406030204" pitchFamily="18" charset="0"/>
                                    <a:ea typeface="Cambria Math" panose="02040503050406030204" pitchFamily="18" charset="0"/>
                                  </a:rPr>
                                  <m:t>≥</m:t>
                                </m:r>
                                <m:r>
                                  <a:rPr lang="es-CO" sz="2400" b="0" i="1" smtClean="0">
                                    <a:latin typeface="Cambria Math" panose="02040503050406030204" pitchFamily="18" charset="0"/>
                                    <a:ea typeface="Cambria Math" panose="02040503050406030204" pitchFamily="18" charset="0"/>
                                  </a:rPr>
                                  <m:t>15</m:t>
                                </m:r>
                              </m:oMath>
                            </m:oMathPara>
                          </a14:m>
                          <a:endParaRPr lang="es-ES" sz="22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2600680675"/>
                      </a:ext>
                    </a:extLst>
                  </a:tr>
                  <a:tr h="789511">
                    <a:tc>
                      <a:txBody>
                        <a:bodyPr/>
                        <a:lstStyle/>
                        <a:p>
                          <a:pPr algn="ctr"/>
                          <a14:m>
                            <m:oMathPara xmlns:m="http://schemas.openxmlformats.org/officeDocument/2006/math">
                              <m:oMathParaPr>
                                <m:jc m:val="centerGroup"/>
                              </m:oMathParaPr>
                              <m:oMath xmlns:m="http://schemas.openxmlformats.org/officeDocument/2006/math">
                                <m:r>
                                  <a:rPr lang="es-ES" sz="2400" i="1" dirty="0" smtClean="0">
                                    <a:latin typeface="Cambria Math" panose="02040503050406030204" pitchFamily="18" charset="0"/>
                                  </a:rPr>
                                  <m:t>7</m:t>
                                </m:r>
                                <m:sSup>
                                  <m:sSupPr>
                                    <m:ctrlPr>
                                      <a:rPr lang="es-ES" sz="2400" i="1" dirty="0" smtClean="0">
                                        <a:latin typeface="Cambria Math" panose="02040503050406030204" pitchFamily="18" charset="0"/>
                                      </a:rPr>
                                    </m:ctrlPr>
                                  </m:sSupPr>
                                  <m:e>
                                    <m:r>
                                      <a:rPr lang="es-ES" sz="2400" b="0" i="1" dirty="0" smtClean="0">
                                        <a:latin typeface="Cambria Math" panose="02040503050406030204" pitchFamily="18" charset="0"/>
                                      </a:rPr>
                                      <m:t>𝑥</m:t>
                                    </m:r>
                                  </m:e>
                                  <m:sup>
                                    <m:r>
                                      <a:rPr lang="es-ES" sz="2400" b="0" i="1" dirty="0" smtClean="0">
                                        <a:latin typeface="Cambria Math" panose="02040503050406030204" pitchFamily="18" charset="0"/>
                                      </a:rPr>
                                      <m:t>2</m:t>
                                    </m:r>
                                  </m:sup>
                                </m:sSup>
                                <m:r>
                                  <a:rPr lang="es-CO" sz="2400" b="0" i="1" dirty="0" smtClean="0">
                                    <a:latin typeface="Cambria Math" panose="02040503050406030204" pitchFamily="18" charset="0"/>
                                  </a:rPr>
                                  <m:t>+21</m:t>
                                </m:r>
                                <m:r>
                                  <a:rPr lang="es-CO" sz="2400" b="0" i="1" dirty="0" smtClean="0">
                                    <a:latin typeface="Cambria Math" panose="02040503050406030204" pitchFamily="18" charset="0"/>
                                  </a:rPr>
                                  <m:t>𝑥</m:t>
                                </m:r>
                                <m:r>
                                  <a:rPr lang="es-CO" sz="2400" b="0" i="1" dirty="0" smtClean="0">
                                    <a:latin typeface="Cambria Math" panose="02040503050406030204" pitchFamily="18" charset="0"/>
                                  </a:rPr>
                                  <m:t>−28&lt;</m:t>
                                </m:r>
                                <m:r>
                                  <a:rPr lang="es-CO" sz="2400" b="0" i="0" dirty="0" smtClean="0">
                                    <a:latin typeface="Cambria Math" panose="02040503050406030204" pitchFamily="18" charset="0"/>
                                  </a:rPr>
                                  <m:t>0</m:t>
                                </m:r>
                              </m:oMath>
                            </m:oMathPara>
                          </a14:m>
                          <a:endParaRPr lang="es-ES" sz="24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3103913501"/>
                      </a:ext>
                    </a:extLst>
                  </a:tr>
                </a:tbl>
              </a:graphicData>
            </a:graphic>
          </p:graphicFrame>
        </mc:Choice>
        <mc:Fallback xmlns="">
          <p:graphicFrame>
            <p:nvGraphicFramePr>
              <p:cNvPr id="4" name="Marcador de contenido 3">
                <a:extLst>
                  <a:ext uri="{FF2B5EF4-FFF2-40B4-BE49-F238E27FC236}">
                    <a16:creationId xmlns:a16="http://schemas.microsoft.com/office/drawing/2014/main" xmlns:a14="http://schemas.microsoft.com/office/drawing/2010/main" xmlns="" id="{EBE6CC91-CFA8-4681-AA7E-5065CB33A622}"/>
                  </a:ext>
                </a:extLst>
              </p:cNvPr>
              <p:cNvGraphicFramePr>
                <a:graphicFrameLocks noGrp="1"/>
              </p:cNvGraphicFramePr>
              <p:nvPr>
                <p:ph idx="1"/>
                <p:extLst>
                  <p:ext uri="{D42A27DB-BD31-4B8C-83A1-F6EECF244321}">
                    <p14:modId xmlns:p14="http://schemas.microsoft.com/office/powerpoint/2010/main" val="1186745314"/>
                  </p:ext>
                </p:extLst>
              </p:nvPr>
            </p:nvGraphicFramePr>
            <p:xfrm>
              <a:off x="508549" y="949298"/>
              <a:ext cx="10515599" cy="3527854"/>
            </p:xfrm>
            <a:graphic>
              <a:graphicData uri="http://schemas.openxmlformats.org/drawingml/2006/table">
                <a:tbl>
                  <a:tblPr firstRow="1" bandRow="1">
                    <a:tableStyleId>{5940675A-B579-460E-94D1-54222C63F5DA}</a:tableStyleId>
                  </a:tblPr>
                  <a:tblGrid>
                    <a:gridCol w="6506400">
                      <a:extLst>
                        <a:ext uri="{9D8B030D-6E8A-4147-A177-3AD203B41FA5}">
                          <a16:colId xmlns:a16="http://schemas.microsoft.com/office/drawing/2014/main" xmlns:a14="http://schemas.microsoft.com/office/drawing/2010/main" xmlns="" val="4288522529"/>
                        </a:ext>
                      </a:extLst>
                    </a:gridCol>
                    <a:gridCol w="4009199">
                      <a:extLst>
                        <a:ext uri="{9D8B030D-6E8A-4147-A177-3AD203B41FA5}">
                          <a16:colId xmlns:a16="http://schemas.microsoft.com/office/drawing/2014/main" xmlns:a14="http://schemas.microsoft.com/office/drawing/2010/main" xmlns="" val="939841074"/>
                        </a:ext>
                      </a:extLst>
                    </a:gridCol>
                  </a:tblGrid>
                  <a:tr h="909543">
                    <a:tc>
                      <a:txBody>
                        <a:bodyPr/>
                        <a:lstStyle/>
                        <a:p>
                          <a:endParaRPr lang="es-CO"/>
                        </a:p>
                      </a:txBody>
                      <a:tcPr anchor="ctr">
                        <a:blipFill rotWithShape="0">
                          <a:blip r:embed="rId2"/>
                          <a:stretch>
                            <a:fillRect l="-94" t="-667" r="-61798" b="-288000"/>
                          </a:stretch>
                        </a:blipFill>
                      </a:tcPr>
                    </a:tc>
                    <a:tc>
                      <a:txBody>
                        <a:bodyPr/>
                        <a:lstStyle/>
                        <a:p>
                          <a:endParaRPr lang="es-ES" sz="2200" dirty="0"/>
                        </a:p>
                      </a:txBody>
                      <a:tcPr anchor="ctr"/>
                    </a:tc>
                    <a:extLst>
                      <a:ext uri="{0D108BD9-81ED-4DB2-BD59-A6C34878D82A}">
                        <a16:rowId xmlns:a16="http://schemas.microsoft.com/office/drawing/2014/main" xmlns:a14="http://schemas.microsoft.com/office/drawing/2010/main" xmlns="" val="500955976"/>
                      </a:ext>
                    </a:extLst>
                  </a:tr>
                  <a:tr h="871538">
                    <a:tc>
                      <a:txBody>
                        <a:bodyPr/>
                        <a:lstStyle/>
                        <a:p>
                          <a:pPr algn="ctr"/>
                          <a:endParaRPr lang="es-ES" sz="2200" dirty="0"/>
                        </a:p>
                      </a:txBody>
                      <a:tcPr anchor="ctr"/>
                    </a:tc>
                    <a:tc>
                      <a:txBody>
                        <a:bodyPr/>
                        <a:lstStyle/>
                        <a:p>
                          <a:endParaRPr lang="es-ES" sz="2200" dirty="0"/>
                        </a:p>
                      </a:txBody>
                      <a:tcPr anchor="ctr"/>
                    </a:tc>
                    <a:extLst>
                      <a:ext uri="{0D108BD9-81ED-4DB2-BD59-A6C34878D82A}">
                        <a16:rowId xmlns:a16="http://schemas.microsoft.com/office/drawing/2014/main" xmlns:a14="http://schemas.microsoft.com/office/drawing/2010/main" xmlns="" val="1443126123"/>
                      </a:ext>
                    </a:extLst>
                  </a:tr>
                  <a:tr h="957262">
                    <a:tc>
                      <a:txBody>
                        <a:bodyPr/>
                        <a:lstStyle/>
                        <a:p>
                          <a:endParaRPr lang="es-CO"/>
                        </a:p>
                      </a:txBody>
                      <a:tcPr anchor="ctr">
                        <a:blipFill rotWithShape="0">
                          <a:blip r:embed="rId2"/>
                          <a:stretch>
                            <a:fillRect l="-94" t="-187261" r="-61798" b="-84076"/>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xmlns:a14="http://schemas.microsoft.com/office/drawing/2010/main" xmlns="" val="2600680675"/>
                      </a:ext>
                    </a:extLst>
                  </a:tr>
                  <a:tr h="789511">
                    <a:tc>
                      <a:txBody>
                        <a:bodyPr/>
                        <a:lstStyle/>
                        <a:p>
                          <a:endParaRPr lang="es-CO"/>
                        </a:p>
                      </a:txBody>
                      <a:tcPr anchor="ctr">
                        <a:blipFill rotWithShape="0">
                          <a:blip r:embed="rId2"/>
                          <a:stretch>
                            <a:fillRect l="-94" t="-346923" r="-61798" b="-1538"/>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xmlns:a14="http://schemas.microsoft.com/office/drawing/2010/main" xmlns="" val="3103913501"/>
                      </a:ext>
                    </a:extLst>
                  </a:tr>
                </a:tbl>
              </a:graphicData>
            </a:graphic>
          </p:graphicFrame>
        </mc:Fallback>
      </mc:AlternateContent>
      <p:sp>
        <p:nvSpPr>
          <p:cNvPr id="9" name="CuadroTexto 8">
            <a:extLst>
              <a:ext uri="{FF2B5EF4-FFF2-40B4-BE49-F238E27FC236}">
                <a16:creationId xmlns:a16="http://schemas.microsoft.com/office/drawing/2014/main" id="{4DF36F18-AB49-440B-8F12-16C3DF8E275A}"/>
              </a:ext>
            </a:extLst>
          </p:cNvPr>
          <p:cNvSpPr txBox="1"/>
          <p:nvPr/>
        </p:nvSpPr>
        <p:spPr>
          <a:xfrm>
            <a:off x="6932730" y="354990"/>
            <a:ext cx="3135795" cy="430887"/>
          </a:xfrm>
          <a:prstGeom prst="rect">
            <a:avLst/>
          </a:prstGeom>
          <a:noFill/>
        </p:spPr>
        <p:txBody>
          <a:bodyPr wrap="none" rtlCol="0">
            <a:spAutoFit/>
          </a:bodyPr>
          <a:lstStyle/>
          <a:p>
            <a:r>
              <a:rPr lang="es-CO" sz="2200" b="1" dirty="0">
                <a:solidFill>
                  <a:srgbClr val="FF0000"/>
                </a:solidFill>
              </a:rPr>
              <a:t>Solución de la inecuación</a:t>
            </a:r>
            <a:endParaRPr lang="es-ES" sz="2200" b="1" dirty="0">
              <a:solidFill>
                <a:srgbClr val="FF0000"/>
              </a:solidFill>
            </a:endParaRPr>
          </a:p>
        </p:txBody>
      </p:sp>
      <mc:AlternateContent xmlns:mc="http://schemas.openxmlformats.org/markup-compatibility/2006" xmlns:a14="http://schemas.microsoft.com/office/drawing/2010/main">
        <mc:Choice Requires="a14">
          <p:sp>
            <p:nvSpPr>
              <p:cNvPr id="6" name="CuadroTexto 5">
                <a:extLst>
                  <a:ext uri="{FF2B5EF4-FFF2-40B4-BE49-F238E27FC236}">
                    <a16:creationId xmlns:a16="http://schemas.microsoft.com/office/drawing/2014/main" id="{2A9538B3-1847-4A54-B0AF-D00017F8770C}"/>
                  </a:ext>
                </a:extLst>
              </p:cNvPr>
              <p:cNvSpPr txBox="1"/>
              <p:nvPr/>
            </p:nvSpPr>
            <p:spPr>
              <a:xfrm>
                <a:off x="2376442" y="2090195"/>
                <a:ext cx="2775756" cy="369332"/>
              </a:xfrm>
              <a:prstGeom prst="rect">
                <a:avLst/>
              </a:prstGeom>
              <a:noFill/>
              <a:ln>
                <a:no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ES" sz="2400" i="1" dirty="0" smtClean="0">
                          <a:latin typeface="Cambria Math" panose="02040503050406030204" pitchFamily="18" charset="0"/>
                        </a:rPr>
                        <m:t>2</m:t>
                      </m:r>
                      <m:sSup>
                        <m:sSupPr>
                          <m:ctrlPr>
                            <a:rPr lang="es-ES" sz="2400" i="1" dirty="0" smtClean="0">
                              <a:latin typeface="Cambria Math" panose="02040503050406030204" pitchFamily="18" charset="0"/>
                            </a:rPr>
                          </m:ctrlPr>
                        </m:sSupPr>
                        <m:e>
                          <m:r>
                            <a:rPr lang="es-ES" sz="2400" b="0" i="1" dirty="0" smtClean="0">
                              <a:latin typeface="Cambria Math" panose="02040503050406030204" pitchFamily="18" charset="0"/>
                            </a:rPr>
                            <m:t>𝑥</m:t>
                          </m:r>
                        </m:e>
                        <m:sup>
                          <m:r>
                            <a:rPr lang="es-ES" sz="2400" b="0" i="1" dirty="0" smtClean="0">
                              <a:latin typeface="Cambria Math" panose="02040503050406030204" pitchFamily="18" charset="0"/>
                            </a:rPr>
                            <m:t>2</m:t>
                          </m:r>
                        </m:sup>
                      </m:sSup>
                      <m:r>
                        <a:rPr lang="es-ES" sz="2400" b="0" i="1" dirty="0" smtClean="0">
                          <a:latin typeface="Cambria Math" panose="02040503050406030204" pitchFamily="18" charset="0"/>
                        </a:rPr>
                        <m:t>+</m:t>
                      </m:r>
                      <m:r>
                        <a:rPr lang="es-CO" sz="2400" b="0" i="1" dirty="0" smtClean="0">
                          <a:latin typeface="Cambria Math" panose="02040503050406030204" pitchFamily="18" charset="0"/>
                        </a:rPr>
                        <m:t>42</m:t>
                      </m:r>
                      <m:r>
                        <a:rPr lang="es-ES" sz="2400" i="1">
                          <a:latin typeface="Cambria Math" panose="02040503050406030204" pitchFamily="18" charset="0"/>
                          <a:ea typeface="Cambria Math" panose="02040503050406030204" pitchFamily="18" charset="0"/>
                        </a:rPr>
                        <m:t>≤</m:t>
                      </m:r>
                      <m:r>
                        <a:rPr lang="es-CO" sz="2400" b="0" i="1" smtClean="0">
                          <a:latin typeface="Cambria Math" panose="02040503050406030204" pitchFamily="18" charset="0"/>
                          <a:ea typeface="Cambria Math" panose="02040503050406030204" pitchFamily="18" charset="0"/>
                        </a:rPr>
                        <m:t>20</m:t>
                      </m:r>
                      <m:r>
                        <a:rPr lang="es-CO" sz="2400" b="0" i="1" smtClean="0">
                          <a:latin typeface="Cambria Math" panose="02040503050406030204" pitchFamily="18" charset="0"/>
                          <a:ea typeface="Cambria Math" panose="02040503050406030204" pitchFamily="18" charset="0"/>
                        </a:rPr>
                        <m:t>𝑥</m:t>
                      </m:r>
                    </m:oMath>
                  </m:oMathPara>
                </a14:m>
                <a:endParaRPr lang="es-ES" sz="2400" dirty="0"/>
              </a:p>
            </p:txBody>
          </p:sp>
        </mc:Choice>
        <mc:Fallback xmlns="">
          <p:sp>
            <p:nvSpPr>
              <p:cNvPr id="6" name="CuadroTexto 5">
                <a:extLst>
                  <a:ext uri="{FF2B5EF4-FFF2-40B4-BE49-F238E27FC236}">
                    <a16:creationId xmlns:a16="http://schemas.microsoft.com/office/drawing/2014/main" id="{2A9538B3-1847-4A54-B0AF-D00017F8770C}"/>
                  </a:ext>
                </a:extLst>
              </p:cNvPr>
              <p:cNvSpPr txBox="1">
                <a:spLocks noRot="1" noChangeAspect="1" noMove="1" noResize="1" noEditPoints="1" noAdjustHandles="1" noChangeArrowheads="1" noChangeShapeType="1" noTextEdit="1"/>
              </p:cNvSpPr>
              <p:nvPr/>
            </p:nvSpPr>
            <p:spPr>
              <a:xfrm>
                <a:off x="2376442" y="2090195"/>
                <a:ext cx="2775756" cy="369332"/>
              </a:xfrm>
              <a:prstGeom prst="rect">
                <a:avLst/>
              </a:prstGeom>
              <a:blipFill>
                <a:blip r:embed="rId3"/>
                <a:stretch>
                  <a:fillRect b="-11667"/>
                </a:stretch>
              </a:blipFill>
              <a:ln>
                <a:noFill/>
              </a:ln>
            </p:spPr>
            <p:txBody>
              <a:bodyPr/>
              <a:lstStyle/>
              <a:p>
                <a:r>
                  <a:rPr lang="es-ES">
                    <a:noFill/>
                  </a:rPr>
                  <a:t> </a:t>
                </a:r>
              </a:p>
            </p:txBody>
          </p:sp>
        </mc:Fallback>
      </mc:AlternateContent>
      <p:sp>
        <p:nvSpPr>
          <p:cNvPr id="12" name="CuadroTexto 11">
            <a:extLst>
              <a:ext uri="{FF2B5EF4-FFF2-40B4-BE49-F238E27FC236}">
                <a16:creationId xmlns:a16="http://schemas.microsoft.com/office/drawing/2014/main" id="{3C5AA3CB-6B2B-441A-8698-FFA93FB3897D}"/>
              </a:ext>
            </a:extLst>
          </p:cNvPr>
          <p:cNvSpPr txBox="1"/>
          <p:nvPr/>
        </p:nvSpPr>
        <p:spPr>
          <a:xfrm>
            <a:off x="508549" y="4839634"/>
            <a:ext cx="6452344" cy="430887"/>
          </a:xfrm>
          <a:prstGeom prst="rect">
            <a:avLst/>
          </a:prstGeom>
          <a:noFill/>
        </p:spPr>
        <p:txBody>
          <a:bodyPr wrap="none" rtlCol="0">
            <a:spAutoFit/>
          </a:bodyPr>
          <a:lstStyle/>
          <a:p>
            <a:r>
              <a:rPr lang="es-CO" sz="2200" dirty="0">
                <a:solidFill>
                  <a:srgbClr val="7030A0"/>
                </a:solidFill>
              </a:rPr>
              <a:t>Selecciona y arrastra la respuesta correcta a cada celda</a:t>
            </a:r>
            <a:endParaRPr lang="es-ES" sz="2200" dirty="0">
              <a:solidFill>
                <a:srgbClr val="7030A0"/>
              </a:solidFill>
            </a:endParaRPr>
          </a:p>
        </p:txBody>
      </p:sp>
      <mc:AlternateContent xmlns:mc="http://schemas.openxmlformats.org/markup-compatibility/2006" xmlns:a14="http://schemas.microsoft.com/office/drawing/2010/main">
        <mc:Choice Requires="a14">
          <p:sp>
            <p:nvSpPr>
              <p:cNvPr id="13" name="CuadroTexto 12">
                <a:extLst>
                  <a:ext uri="{FF2B5EF4-FFF2-40B4-BE49-F238E27FC236}">
                    <a16:creationId xmlns:a16="http://schemas.microsoft.com/office/drawing/2014/main" id="{8F8CFA60-9014-4ED2-A7BD-0C8D3F225BF1}"/>
                  </a:ext>
                </a:extLst>
              </p:cNvPr>
              <p:cNvSpPr txBox="1"/>
              <p:nvPr/>
            </p:nvSpPr>
            <p:spPr>
              <a:xfrm>
                <a:off x="508549" y="5433877"/>
                <a:ext cx="3571462" cy="369332"/>
              </a:xfrm>
              <a:prstGeom prst="rect">
                <a:avLst/>
              </a:prstGeom>
              <a:noFill/>
              <a:ln>
                <a:solidFill>
                  <a:srgbClr val="00B0F0"/>
                </a:solid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CO" sz="2400" i="1" dirty="0" smtClean="0">
                          <a:solidFill>
                            <a:srgbClr val="FF0000"/>
                          </a:solidFill>
                          <a:latin typeface="Cambria Math" panose="02040503050406030204" pitchFamily="18" charset="0"/>
                        </a:rPr>
                        <m:t>𝑥</m:t>
                      </m:r>
                      <m:r>
                        <a:rPr lang="es-CO" sz="2400" i="1" dirty="0" smtClean="0">
                          <a:solidFill>
                            <a:srgbClr val="FF0000"/>
                          </a:solidFill>
                          <a:latin typeface="Cambria Math" panose="02040503050406030204" pitchFamily="18" charset="0"/>
                        </a:rPr>
                        <m:t> ∈(−∞,</m:t>
                      </m:r>
                      <m:r>
                        <m:rPr>
                          <m:nor/>
                        </m:rPr>
                        <a:rPr lang="es-CO" sz="2400" b="0" i="0" dirty="0" smtClean="0">
                          <a:solidFill>
                            <a:srgbClr val="FF0000"/>
                          </a:solidFill>
                          <a:latin typeface="Cambria Math" panose="02040503050406030204" pitchFamily="18" charset="0"/>
                        </a:rPr>
                        <m:t>2)</m:t>
                      </m:r>
                      <m:r>
                        <m:rPr>
                          <m:nor/>
                        </m:rPr>
                        <a:rPr lang="es-CO" sz="2400" dirty="0">
                          <a:solidFill>
                            <a:srgbClr val="FF0000"/>
                          </a:solidFill>
                        </a:rPr>
                        <m:t> </m:t>
                      </m:r>
                      <m:r>
                        <a:rPr lang="es-CO" sz="2400" i="1" dirty="0">
                          <a:solidFill>
                            <a:srgbClr val="FF0000"/>
                          </a:solidFill>
                          <a:latin typeface="Cambria Math" panose="02040503050406030204" pitchFamily="18" charset="0"/>
                        </a:rPr>
                        <m:t>∪</m:t>
                      </m:r>
                      <m:r>
                        <a:rPr lang="es-CO" sz="2400" b="0" i="1" dirty="0" smtClean="0">
                          <a:solidFill>
                            <a:srgbClr val="FF0000"/>
                          </a:solidFill>
                          <a:latin typeface="Cambria Math" panose="02040503050406030204" pitchFamily="18" charset="0"/>
                        </a:rPr>
                        <m:t>(3</m:t>
                      </m:r>
                      <m:r>
                        <a:rPr lang="es-CO" altLang="es-ES" sz="2400" i="1">
                          <a:solidFill>
                            <a:srgbClr val="FF0000"/>
                          </a:solidFill>
                          <a:latin typeface="Cambria Math" panose="02040503050406030204" pitchFamily="18" charset="0"/>
                          <a:ea typeface="Cambria Math" panose="02040503050406030204" pitchFamily="18" charset="0"/>
                        </a:rPr>
                        <m:t>,+∞)</m:t>
                      </m:r>
                    </m:oMath>
                  </m:oMathPara>
                </a14:m>
                <a:endParaRPr lang="es-ES" sz="2400" dirty="0">
                  <a:solidFill>
                    <a:srgbClr val="FF0000"/>
                  </a:solidFill>
                </a:endParaRPr>
              </a:p>
            </p:txBody>
          </p:sp>
        </mc:Choice>
        <mc:Fallback xmlns="">
          <p:sp>
            <p:nvSpPr>
              <p:cNvPr id="13" name="CuadroTexto 12">
                <a:extLst>
                  <a:ext uri="{FF2B5EF4-FFF2-40B4-BE49-F238E27FC236}">
                    <a16:creationId xmlns:a16="http://schemas.microsoft.com/office/drawing/2014/main" id="{8F8CFA60-9014-4ED2-A7BD-0C8D3F225BF1}"/>
                  </a:ext>
                </a:extLst>
              </p:cNvPr>
              <p:cNvSpPr txBox="1">
                <a:spLocks noRot="1" noChangeAspect="1" noMove="1" noResize="1" noEditPoints="1" noAdjustHandles="1" noChangeArrowheads="1" noChangeShapeType="1" noTextEdit="1"/>
              </p:cNvSpPr>
              <p:nvPr/>
            </p:nvSpPr>
            <p:spPr>
              <a:xfrm>
                <a:off x="508549" y="5433877"/>
                <a:ext cx="3571462" cy="369332"/>
              </a:xfrm>
              <a:prstGeom prst="rect">
                <a:avLst/>
              </a:prstGeom>
              <a:blipFill>
                <a:blip r:embed="rId4"/>
                <a:stretch>
                  <a:fillRect b="-31746"/>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1" name="CuadroTexto 10">
                <a:extLst>
                  <a:ext uri="{FF2B5EF4-FFF2-40B4-BE49-F238E27FC236}">
                    <a16:creationId xmlns:a16="http://schemas.microsoft.com/office/drawing/2014/main" id="{F7BEC69A-2404-4AD6-ABFA-C492860726C5}"/>
                  </a:ext>
                </a:extLst>
              </p:cNvPr>
              <p:cNvSpPr txBox="1"/>
              <p:nvPr/>
            </p:nvSpPr>
            <p:spPr>
              <a:xfrm>
                <a:off x="5152198" y="5433942"/>
                <a:ext cx="3571462" cy="369332"/>
              </a:xfrm>
              <a:prstGeom prst="rect">
                <a:avLst/>
              </a:prstGeom>
              <a:noFill/>
              <a:ln>
                <a:solidFill>
                  <a:srgbClr val="00B0F0"/>
                </a:solid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CO" sz="2400" i="1" dirty="0" smtClean="0">
                          <a:solidFill>
                            <a:srgbClr val="FF0000"/>
                          </a:solidFill>
                          <a:latin typeface="Cambria Math" panose="02040503050406030204" pitchFamily="18" charset="0"/>
                        </a:rPr>
                        <m:t>𝑥</m:t>
                      </m:r>
                      <m:r>
                        <a:rPr lang="es-CO" sz="2400" i="1" dirty="0" smtClean="0">
                          <a:solidFill>
                            <a:srgbClr val="FF0000"/>
                          </a:solidFill>
                          <a:latin typeface="Cambria Math" panose="02040503050406030204" pitchFamily="18" charset="0"/>
                        </a:rPr>
                        <m:t> ∈[−3,</m:t>
                      </m:r>
                      <m:r>
                        <m:rPr>
                          <m:nor/>
                        </m:rPr>
                        <a:rPr lang="es-CO" sz="2400" b="0" i="0" dirty="0" smtClean="0">
                          <a:solidFill>
                            <a:srgbClr val="FF0000"/>
                          </a:solidFill>
                          <a:latin typeface="Cambria Math" panose="02040503050406030204" pitchFamily="18" charset="0"/>
                        </a:rPr>
                        <m:t> 7]</m:t>
                      </m:r>
                    </m:oMath>
                  </m:oMathPara>
                </a14:m>
                <a:endParaRPr lang="es-ES" sz="2400" dirty="0">
                  <a:solidFill>
                    <a:srgbClr val="FF0000"/>
                  </a:solidFill>
                </a:endParaRPr>
              </a:p>
            </p:txBody>
          </p:sp>
        </mc:Choice>
        <mc:Fallback xmlns="">
          <p:sp>
            <p:nvSpPr>
              <p:cNvPr id="11" name="CuadroTexto 10">
                <a:extLst>
                  <a:ext uri="{FF2B5EF4-FFF2-40B4-BE49-F238E27FC236}">
                    <a16:creationId xmlns:a16="http://schemas.microsoft.com/office/drawing/2014/main" id="{F7BEC69A-2404-4AD6-ABFA-C492860726C5}"/>
                  </a:ext>
                </a:extLst>
              </p:cNvPr>
              <p:cNvSpPr txBox="1">
                <a:spLocks noRot="1" noChangeAspect="1" noMove="1" noResize="1" noEditPoints="1" noAdjustHandles="1" noChangeArrowheads="1" noChangeShapeType="1" noTextEdit="1"/>
              </p:cNvSpPr>
              <p:nvPr/>
            </p:nvSpPr>
            <p:spPr>
              <a:xfrm>
                <a:off x="5152198" y="5433942"/>
                <a:ext cx="3571462" cy="369332"/>
              </a:xfrm>
              <a:prstGeom prst="rect">
                <a:avLst/>
              </a:prstGeom>
              <a:blipFill>
                <a:blip r:embed="rId5"/>
                <a:stretch>
                  <a:fillRect b="-31746"/>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6" name="CuadroTexto 15">
                <a:extLst>
                  <a:ext uri="{FF2B5EF4-FFF2-40B4-BE49-F238E27FC236}">
                    <a16:creationId xmlns:a16="http://schemas.microsoft.com/office/drawing/2014/main" id="{C37DB6BC-90B0-49BB-81CB-E65DBBC2148D}"/>
                  </a:ext>
                </a:extLst>
              </p:cNvPr>
              <p:cNvSpPr txBox="1"/>
              <p:nvPr/>
            </p:nvSpPr>
            <p:spPr>
              <a:xfrm>
                <a:off x="5152198" y="5966565"/>
                <a:ext cx="3571462" cy="369332"/>
              </a:xfrm>
              <a:prstGeom prst="rect">
                <a:avLst/>
              </a:prstGeom>
              <a:noFill/>
              <a:ln>
                <a:solidFill>
                  <a:srgbClr val="00B0F0"/>
                </a:solid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CO" sz="2400" i="1" dirty="0" smtClean="0">
                          <a:solidFill>
                            <a:srgbClr val="FF0000"/>
                          </a:solidFill>
                          <a:latin typeface="Cambria Math" panose="02040503050406030204" pitchFamily="18" charset="0"/>
                        </a:rPr>
                        <m:t>𝑥</m:t>
                      </m:r>
                      <m:r>
                        <a:rPr lang="es-CO" sz="2400" i="1" dirty="0" smtClean="0">
                          <a:solidFill>
                            <a:srgbClr val="FF0000"/>
                          </a:solidFill>
                          <a:latin typeface="Cambria Math" panose="02040503050406030204" pitchFamily="18" charset="0"/>
                        </a:rPr>
                        <m:t> ∈</m:t>
                      </m:r>
                      <m:d>
                        <m:dPr>
                          <m:endChr m:val="]"/>
                          <m:ctrlPr>
                            <a:rPr lang="es-CO" sz="2400" i="1" dirty="0" smtClean="0">
                              <a:solidFill>
                                <a:srgbClr val="FF0000"/>
                              </a:solidFill>
                              <a:latin typeface="Cambria Math" panose="02040503050406030204" pitchFamily="18" charset="0"/>
                            </a:rPr>
                          </m:ctrlPr>
                        </m:dPr>
                        <m:e>
                          <m:r>
                            <a:rPr lang="es-CO" sz="2400" i="1" dirty="0" smtClean="0">
                              <a:solidFill>
                                <a:srgbClr val="FF0000"/>
                              </a:solidFill>
                              <a:latin typeface="Cambria Math" panose="02040503050406030204" pitchFamily="18" charset="0"/>
                            </a:rPr>
                            <m:t>−</m:t>
                          </m:r>
                          <m:r>
                            <a:rPr lang="es-CO" sz="2400" i="1" dirty="0">
                              <a:solidFill>
                                <a:srgbClr val="FF0000"/>
                              </a:solidFill>
                              <a:latin typeface="Cambria Math" panose="02040503050406030204" pitchFamily="18" charset="0"/>
                            </a:rPr>
                            <m:t>∞</m:t>
                          </m:r>
                          <m:r>
                            <a:rPr lang="es-CO" sz="2400" b="0" i="1" dirty="0" smtClean="0">
                              <a:solidFill>
                                <a:srgbClr val="FF0000"/>
                              </a:solidFill>
                              <a:latin typeface="Cambria Math" panose="02040503050406030204" pitchFamily="18" charset="0"/>
                            </a:rPr>
                            <m:t>,−3</m:t>
                          </m:r>
                        </m:e>
                      </m:d>
                      <m:r>
                        <a:rPr lang="es-CO" sz="2400" i="1" dirty="0">
                          <a:solidFill>
                            <a:srgbClr val="FF0000"/>
                          </a:solidFill>
                          <a:latin typeface="Cambria Math" panose="02040503050406030204" pitchFamily="18" charset="0"/>
                        </a:rPr>
                        <m:t>∪</m:t>
                      </m:r>
                      <m:r>
                        <a:rPr lang="es-CO" sz="2400" b="0" i="1" dirty="0" smtClean="0">
                          <a:solidFill>
                            <a:srgbClr val="FF0000"/>
                          </a:solidFill>
                          <a:latin typeface="Cambria Math" panose="02040503050406030204" pitchFamily="18" charset="0"/>
                        </a:rPr>
                        <m:t>[5</m:t>
                      </m:r>
                      <m:r>
                        <a:rPr lang="es-CO" altLang="es-ES" sz="2400" i="1">
                          <a:solidFill>
                            <a:srgbClr val="FF0000"/>
                          </a:solidFill>
                          <a:latin typeface="Cambria Math" panose="02040503050406030204" pitchFamily="18" charset="0"/>
                          <a:ea typeface="Cambria Math" panose="02040503050406030204" pitchFamily="18" charset="0"/>
                        </a:rPr>
                        <m:t>,+∞)</m:t>
                      </m:r>
                    </m:oMath>
                  </m:oMathPara>
                </a14:m>
                <a:endParaRPr lang="es-ES" sz="2400" dirty="0">
                  <a:solidFill>
                    <a:srgbClr val="FF0000"/>
                  </a:solidFill>
                </a:endParaRPr>
              </a:p>
            </p:txBody>
          </p:sp>
        </mc:Choice>
        <mc:Fallback xmlns="">
          <p:sp>
            <p:nvSpPr>
              <p:cNvPr id="16" name="CuadroTexto 15">
                <a:extLst>
                  <a:ext uri="{FF2B5EF4-FFF2-40B4-BE49-F238E27FC236}">
                    <a16:creationId xmlns:a16="http://schemas.microsoft.com/office/drawing/2014/main" id="{C37DB6BC-90B0-49BB-81CB-E65DBBC2148D}"/>
                  </a:ext>
                </a:extLst>
              </p:cNvPr>
              <p:cNvSpPr txBox="1">
                <a:spLocks noRot="1" noChangeAspect="1" noMove="1" noResize="1" noEditPoints="1" noAdjustHandles="1" noChangeArrowheads="1" noChangeShapeType="1" noTextEdit="1"/>
              </p:cNvSpPr>
              <p:nvPr/>
            </p:nvSpPr>
            <p:spPr>
              <a:xfrm>
                <a:off x="5152198" y="5966565"/>
                <a:ext cx="3571462" cy="369332"/>
              </a:xfrm>
              <a:prstGeom prst="rect">
                <a:avLst/>
              </a:prstGeom>
              <a:blipFill>
                <a:blip r:embed="rId6"/>
                <a:stretch>
                  <a:fillRect b="-32258"/>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7" name="CuadroTexto 16">
                <a:extLst>
                  <a:ext uri="{FF2B5EF4-FFF2-40B4-BE49-F238E27FC236}">
                    <a16:creationId xmlns:a16="http://schemas.microsoft.com/office/drawing/2014/main" id="{463C8211-9150-489E-805F-BE54D5958AAE}"/>
                  </a:ext>
                </a:extLst>
              </p:cNvPr>
              <p:cNvSpPr txBox="1"/>
              <p:nvPr/>
            </p:nvSpPr>
            <p:spPr>
              <a:xfrm>
                <a:off x="508549" y="5966565"/>
                <a:ext cx="3571462" cy="369332"/>
              </a:xfrm>
              <a:prstGeom prst="rect">
                <a:avLst/>
              </a:prstGeom>
              <a:noFill/>
              <a:ln>
                <a:solidFill>
                  <a:srgbClr val="00B0F0"/>
                </a:solid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CO" sz="2400" i="1" dirty="0" smtClean="0">
                          <a:solidFill>
                            <a:srgbClr val="FF0000"/>
                          </a:solidFill>
                          <a:latin typeface="Cambria Math" panose="02040503050406030204" pitchFamily="18" charset="0"/>
                        </a:rPr>
                        <m:t>𝑥</m:t>
                      </m:r>
                      <m:r>
                        <a:rPr lang="es-CO" sz="2400" i="1" dirty="0" smtClean="0">
                          <a:solidFill>
                            <a:srgbClr val="FF0000"/>
                          </a:solidFill>
                          <a:latin typeface="Cambria Math" panose="02040503050406030204" pitchFamily="18" charset="0"/>
                        </a:rPr>
                        <m:t> ∈(−4,</m:t>
                      </m:r>
                      <m:r>
                        <m:rPr>
                          <m:nor/>
                        </m:rPr>
                        <a:rPr lang="es-CO" sz="2400" b="0" i="0" dirty="0" smtClean="0">
                          <a:solidFill>
                            <a:srgbClr val="FF0000"/>
                          </a:solidFill>
                          <a:latin typeface="Cambria Math" panose="02040503050406030204" pitchFamily="18" charset="0"/>
                        </a:rPr>
                        <m:t> 1)</m:t>
                      </m:r>
                    </m:oMath>
                  </m:oMathPara>
                </a14:m>
                <a:endParaRPr lang="es-ES" sz="2400" dirty="0">
                  <a:solidFill>
                    <a:srgbClr val="FF0000"/>
                  </a:solidFill>
                </a:endParaRPr>
              </a:p>
            </p:txBody>
          </p:sp>
        </mc:Choice>
        <mc:Fallback xmlns="">
          <p:sp>
            <p:nvSpPr>
              <p:cNvPr id="17" name="CuadroTexto 16">
                <a:extLst>
                  <a:ext uri="{FF2B5EF4-FFF2-40B4-BE49-F238E27FC236}">
                    <a16:creationId xmlns:a16="http://schemas.microsoft.com/office/drawing/2014/main" id="{463C8211-9150-489E-805F-BE54D5958AAE}"/>
                  </a:ext>
                </a:extLst>
              </p:cNvPr>
              <p:cNvSpPr txBox="1">
                <a:spLocks noRot="1" noChangeAspect="1" noMove="1" noResize="1" noEditPoints="1" noAdjustHandles="1" noChangeArrowheads="1" noChangeShapeType="1" noTextEdit="1"/>
              </p:cNvSpPr>
              <p:nvPr/>
            </p:nvSpPr>
            <p:spPr>
              <a:xfrm>
                <a:off x="508549" y="5966565"/>
                <a:ext cx="3571462" cy="369332"/>
              </a:xfrm>
              <a:prstGeom prst="rect">
                <a:avLst/>
              </a:prstGeom>
              <a:blipFill>
                <a:blip r:embed="rId7"/>
                <a:stretch>
                  <a:fillRect b="-32258"/>
                </a:stretch>
              </a:blipFill>
              <a:ln>
                <a:solidFill>
                  <a:srgbClr val="00B0F0"/>
                </a:solidFill>
              </a:ln>
            </p:spPr>
            <p:txBody>
              <a:bodyPr/>
              <a:lstStyle/>
              <a:p>
                <a:r>
                  <a:rPr lang="es-ES">
                    <a:noFill/>
                  </a:rPr>
                  <a:t> </a:t>
                </a:r>
              </a:p>
            </p:txBody>
          </p:sp>
        </mc:Fallback>
      </mc:AlternateContent>
    </p:spTree>
    <p:extLst>
      <p:ext uri="{BB962C8B-B14F-4D97-AF65-F5344CB8AC3E}">
        <p14:creationId xmlns:p14="http://schemas.microsoft.com/office/powerpoint/2010/main" val="57697254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Marcador de contenido 3">
                <a:extLst>
                  <a:ext uri="{FF2B5EF4-FFF2-40B4-BE49-F238E27FC236}">
                    <a16:creationId xmlns:a16="http://schemas.microsoft.com/office/drawing/2014/main" id="{EBE6CC91-CFA8-4681-AA7E-5065CB33A622}"/>
                  </a:ext>
                </a:extLst>
              </p:cNvPr>
              <p:cNvGraphicFramePr>
                <a:graphicFrameLocks noGrp="1"/>
              </p:cNvGraphicFramePr>
              <p:nvPr>
                <p:ph idx="1"/>
                <p:extLst/>
              </p:nvPr>
            </p:nvGraphicFramePr>
            <p:xfrm>
              <a:off x="508549" y="949298"/>
              <a:ext cx="10515599" cy="3527854"/>
            </p:xfrm>
            <a:graphic>
              <a:graphicData uri="http://schemas.openxmlformats.org/drawingml/2006/table">
                <a:tbl>
                  <a:tblPr firstRow="1" bandRow="1">
                    <a:tableStyleId>{5940675A-B579-460E-94D1-54222C63F5DA}</a:tableStyleId>
                  </a:tblPr>
                  <a:tblGrid>
                    <a:gridCol w="6506400">
                      <a:extLst>
                        <a:ext uri="{9D8B030D-6E8A-4147-A177-3AD203B41FA5}">
                          <a16:colId xmlns:a16="http://schemas.microsoft.com/office/drawing/2014/main" val="4288522529"/>
                        </a:ext>
                      </a:extLst>
                    </a:gridCol>
                    <a:gridCol w="4009199">
                      <a:extLst>
                        <a:ext uri="{9D8B030D-6E8A-4147-A177-3AD203B41FA5}">
                          <a16:colId xmlns:a16="http://schemas.microsoft.com/office/drawing/2014/main" val="939841074"/>
                        </a:ext>
                      </a:extLst>
                    </a:gridCol>
                  </a:tblGrid>
                  <a:tr h="909543">
                    <a:tc>
                      <a:txBody>
                        <a:bodyPr/>
                        <a:lstStyle/>
                        <a:p>
                          <a:pPr/>
                          <a14:m>
                            <m:oMathPara xmlns:m="http://schemas.openxmlformats.org/officeDocument/2006/math">
                              <m:oMathParaPr>
                                <m:jc m:val="centerGroup"/>
                              </m:oMathParaPr>
                              <m:oMath xmlns:m="http://schemas.openxmlformats.org/officeDocument/2006/math">
                                <m:sSup>
                                  <m:sSupPr>
                                    <m:ctrlPr>
                                      <a:rPr lang="es-ES" sz="2400" b="0" i="1" kern="1200" dirty="0" smtClean="0">
                                        <a:solidFill>
                                          <a:schemeClr val="tx1"/>
                                        </a:solidFill>
                                        <a:effectLst/>
                                        <a:latin typeface="Cambria Math" panose="02040503050406030204" pitchFamily="18" charset="0"/>
                                        <a:ea typeface="+mn-ea"/>
                                        <a:cs typeface="+mn-cs"/>
                                      </a:rPr>
                                    </m:ctrlPr>
                                  </m:sSupPr>
                                  <m:e>
                                    <m:r>
                                      <a:rPr lang="es-ES" sz="2400" b="0" i="1" kern="1200" dirty="0" smtClean="0">
                                        <a:solidFill>
                                          <a:schemeClr val="tx1"/>
                                        </a:solidFill>
                                        <a:effectLst/>
                                        <a:latin typeface="Cambria Math" panose="02040503050406030204" pitchFamily="18" charset="0"/>
                                        <a:ea typeface="+mn-ea"/>
                                        <a:cs typeface="+mn-cs"/>
                                      </a:rPr>
                                      <m:t>𝑥</m:t>
                                    </m:r>
                                  </m:e>
                                  <m:sup>
                                    <m:r>
                                      <a:rPr lang="es-ES" sz="2400" b="0" i="1" kern="1200" dirty="0" smtClean="0">
                                        <a:solidFill>
                                          <a:schemeClr val="tx1"/>
                                        </a:solidFill>
                                        <a:effectLst/>
                                        <a:latin typeface="Cambria Math" panose="02040503050406030204" pitchFamily="18" charset="0"/>
                                        <a:ea typeface="+mn-ea"/>
                                        <a:cs typeface="+mn-cs"/>
                                      </a:rPr>
                                      <m:t>2</m:t>
                                    </m:r>
                                  </m:sup>
                                </m:sSup>
                                <m:r>
                                  <a:rPr lang="es-ES" sz="2400" b="0" i="1" kern="1200" dirty="0" smtClean="0">
                                    <a:solidFill>
                                      <a:schemeClr val="tx1"/>
                                    </a:solidFill>
                                    <a:effectLst/>
                                    <a:latin typeface="Cambria Math" panose="02040503050406030204" pitchFamily="18" charset="0"/>
                                    <a:ea typeface="+mn-ea"/>
                                    <a:cs typeface="+mn-cs"/>
                                  </a:rPr>
                                  <m:t>– 5</m:t>
                                </m:r>
                                <m:r>
                                  <a:rPr lang="es-ES" sz="2400" b="0" i="1" kern="1200" dirty="0" smtClean="0">
                                    <a:solidFill>
                                      <a:schemeClr val="tx1"/>
                                    </a:solidFill>
                                    <a:effectLst/>
                                    <a:latin typeface="Cambria Math" panose="02040503050406030204" pitchFamily="18" charset="0"/>
                                    <a:ea typeface="+mn-ea"/>
                                    <a:cs typeface="+mn-cs"/>
                                  </a:rPr>
                                  <m:t>𝑥</m:t>
                                </m:r>
                                <m:r>
                                  <a:rPr lang="es-ES" sz="2400" b="0" i="1" kern="1200" dirty="0" smtClean="0">
                                    <a:solidFill>
                                      <a:schemeClr val="tx1"/>
                                    </a:solidFill>
                                    <a:effectLst/>
                                    <a:latin typeface="Cambria Math" panose="02040503050406030204" pitchFamily="18" charset="0"/>
                                    <a:ea typeface="+mn-ea"/>
                                    <a:cs typeface="+mn-cs"/>
                                  </a:rPr>
                                  <m:t> + 6&gt; 0</m:t>
                                </m:r>
                              </m:oMath>
                            </m:oMathPara>
                          </a14:m>
                          <a:endParaRPr lang="es-ES" sz="2400" b="0" i="0" dirty="0"/>
                        </a:p>
                      </a:txBody>
                      <a:tcPr anchor="ctr"/>
                    </a:tc>
                    <a:tc>
                      <a:txBody>
                        <a:bodyPr/>
                        <a:lstStyle/>
                        <a:p>
                          <a:endParaRPr lang="es-ES" sz="2200" dirty="0"/>
                        </a:p>
                      </a:txBody>
                      <a:tcPr anchor="ctr"/>
                    </a:tc>
                    <a:extLst>
                      <a:ext uri="{0D108BD9-81ED-4DB2-BD59-A6C34878D82A}">
                        <a16:rowId xmlns:a16="http://schemas.microsoft.com/office/drawing/2014/main" val="500955976"/>
                      </a:ext>
                    </a:extLst>
                  </a:tr>
                  <a:tr h="871538">
                    <a:tc>
                      <a:txBody>
                        <a:bodyPr/>
                        <a:lstStyle/>
                        <a:p>
                          <a:pPr algn="ctr"/>
                          <a:endParaRPr lang="es-ES" sz="2200" dirty="0"/>
                        </a:p>
                      </a:txBody>
                      <a:tcPr anchor="ctr"/>
                    </a:tc>
                    <a:tc>
                      <a:txBody>
                        <a:bodyPr/>
                        <a:lstStyle/>
                        <a:p>
                          <a:endParaRPr lang="es-ES" sz="2200" dirty="0"/>
                        </a:p>
                      </a:txBody>
                      <a:tcPr anchor="ctr"/>
                    </a:tc>
                    <a:extLst>
                      <a:ext uri="{0D108BD9-81ED-4DB2-BD59-A6C34878D82A}">
                        <a16:rowId xmlns:a16="http://schemas.microsoft.com/office/drawing/2014/main" val="1443126123"/>
                      </a:ext>
                    </a:extLst>
                  </a:tr>
                  <a:tr h="95726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p>
                                  <m:sSupPr>
                                    <m:ctrlPr>
                                      <a:rPr lang="es-ES" sz="2400" i="1" dirty="0" smtClean="0">
                                        <a:latin typeface="Cambria Math" panose="02040503050406030204" pitchFamily="18" charset="0"/>
                                      </a:rPr>
                                    </m:ctrlPr>
                                  </m:sSupPr>
                                  <m:e>
                                    <m:r>
                                      <a:rPr lang="es-ES" sz="2400" b="0" i="1" dirty="0" smtClean="0">
                                        <a:latin typeface="Cambria Math" panose="02040503050406030204" pitchFamily="18" charset="0"/>
                                      </a:rPr>
                                      <m:t>𝑥</m:t>
                                    </m:r>
                                  </m:e>
                                  <m:sup>
                                    <m:r>
                                      <a:rPr lang="es-ES" sz="2400" b="0" i="1" dirty="0" smtClean="0">
                                        <a:latin typeface="Cambria Math" panose="02040503050406030204" pitchFamily="18" charset="0"/>
                                      </a:rPr>
                                      <m:t>2</m:t>
                                    </m:r>
                                  </m:sup>
                                </m:sSup>
                                <m:r>
                                  <a:rPr lang="es-CO" sz="2400" b="0" i="1" dirty="0" smtClean="0">
                                    <a:latin typeface="Cambria Math" panose="02040503050406030204" pitchFamily="18" charset="0"/>
                                  </a:rPr>
                                  <m:t>−2</m:t>
                                </m:r>
                                <m:r>
                                  <a:rPr lang="es-CO" sz="2400" b="0" i="1" dirty="0" smtClean="0">
                                    <a:latin typeface="Cambria Math" panose="02040503050406030204" pitchFamily="18" charset="0"/>
                                  </a:rPr>
                                  <m:t>𝑥</m:t>
                                </m:r>
                                <m:r>
                                  <a:rPr lang="es-ES" sz="2400" i="1" smtClean="0">
                                    <a:latin typeface="Cambria Math" panose="02040503050406030204" pitchFamily="18" charset="0"/>
                                    <a:ea typeface="Cambria Math" panose="02040503050406030204" pitchFamily="18" charset="0"/>
                                  </a:rPr>
                                  <m:t>≥</m:t>
                                </m:r>
                                <m:r>
                                  <a:rPr lang="es-CO" sz="2400" b="0" i="1" smtClean="0">
                                    <a:latin typeface="Cambria Math" panose="02040503050406030204" pitchFamily="18" charset="0"/>
                                    <a:ea typeface="Cambria Math" panose="02040503050406030204" pitchFamily="18" charset="0"/>
                                  </a:rPr>
                                  <m:t>15</m:t>
                                </m:r>
                              </m:oMath>
                            </m:oMathPara>
                          </a14:m>
                          <a:endParaRPr lang="es-ES" sz="22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2600680675"/>
                      </a:ext>
                    </a:extLst>
                  </a:tr>
                  <a:tr h="789511">
                    <a:tc>
                      <a:txBody>
                        <a:bodyPr/>
                        <a:lstStyle/>
                        <a:p>
                          <a:pPr algn="ctr"/>
                          <a14:m>
                            <m:oMathPara xmlns:m="http://schemas.openxmlformats.org/officeDocument/2006/math">
                              <m:oMathParaPr>
                                <m:jc m:val="centerGroup"/>
                              </m:oMathParaPr>
                              <m:oMath xmlns:m="http://schemas.openxmlformats.org/officeDocument/2006/math">
                                <m:r>
                                  <a:rPr lang="es-ES" sz="2400" i="1" dirty="0" smtClean="0">
                                    <a:latin typeface="Cambria Math" panose="02040503050406030204" pitchFamily="18" charset="0"/>
                                  </a:rPr>
                                  <m:t>7</m:t>
                                </m:r>
                                <m:sSup>
                                  <m:sSupPr>
                                    <m:ctrlPr>
                                      <a:rPr lang="es-ES" sz="2400" i="1" dirty="0" smtClean="0">
                                        <a:latin typeface="Cambria Math" panose="02040503050406030204" pitchFamily="18" charset="0"/>
                                      </a:rPr>
                                    </m:ctrlPr>
                                  </m:sSupPr>
                                  <m:e>
                                    <m:r>
                                      <a:rPr lang="es-ES" sz="2400" b="0" i="1" dirty="0" smtClean="0">
                                        <a:latin typeface="Cambria Math" panose="02040503050406030204" pitchFamily="18" charset="0"/>
                                      </a:rPr>
                                      <m:t>𝑥</m:t>
                                    </m:r>
                                  </m:e>
                                  <m:sup>
                                    <m:r>
                                      <a:rPr lang="es-ES" sz="2400" b="0" i="1" dirty="0" smtClean="0">
                                        <a:latin typeface="Cambria Math" panose="02040503050406030204" pitchFamily="18" charset="0"/>
                                      </a:rPr>
                                      <m:t>2</m:t>
                                    </m:r>
                                  </m:sup>
                                </m:sSup>
                                <m:r>
                                  <a:rPr lang="es-CO" sz="2400" b="0" i="1" dirty="0" smtClean="0">
                                    <a:latin typeface="Cambria Math" panose="02040503050406030204" pitchFamily="18" charset="0"/>
                                  </a:rPr>
                                  <m:t>+21</m:t>
                                </m:r>
                                <m:r>
                                  <a:rPr lang="es-CO" sz="2400" b="0" i="1" dirty="0" smtClean="0">
                                    <a:latin typeface="Cambria Math" panose="02040503050406030204" pitchFamily="18" charset="0"/>
                                  </a:rPr>
                                  <m:t>𝑥</m:t>
                                </m:r>
                                <m:r>
                                  <a:rPr lang="es-CO" sz="2400" b="0" i="1" dirty="0" smtClean="0">
                                    <a:latin typeface="Cambria Math" panose="02040503050406030204" pitchFamily="18" charset="0"/>
                                  </a:rPr>
                                  <m:t>−28&lt;</m:t>
                                </m:r>
                                <m:r>
                                  <a:rPr lang="es-CO" sz="2400" b="0" i="0" dirty="0" smtClean="0">
                                    <a:latin typeface="Cambria Math" panose="02040503050406030204" pitchFamily="18" charset="0"/>
                                  </a:rPr>
                                  <m:t>0</m:t>
                                </m:r>
                              </m:oMath>
                            </m:oMathPara>
                          </a14:m>
                          <a:endParaRPr lang="es-ES" sz="24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3103913501"/>
                      </a:ext>
                    </a:extLst>
                  </a:tr>
                </a:tbl>
              </a:graphicData>
            </a:graphic>
          </p:graphicFrame>
        </mc:Choice>
        <mc:Fallback xmlns="">
          <p:graphicFrame>
            <p:nvGraphicFramePr>
              <p:cNvPr id="4" name="Marcador de contenido 3">
                <a:extLst>
                  <a:ext uri="{FF2B5EF4-FFF2-40B4-BE49-F238E27FC236}">
                    <a16:creationId xmlns:a16="http://schemas.microsoft.com/office/drawing/2014/main" id="{EBE6CC91-CFA8-4681-AA7E-5065CB33A622}"/>
                  </a:ext>
                </a:extLst>
              </p:cNvPr>
              <p:cNvGraphicFramePr>
                <a:graphicFrameLocks noGrp="1"/>
              </p:cNvGraphicFramePr>
              <p:nvPr>
                <p:ph idx="1"/>
                <p:extLst/>
              </p:nvPr>
            </p:nvGraphicFramePr>
            <p:xfrm>
              <a:off x="508549" y="949298"/>
              <a:ext cx="10515599" cy="3527854"/>
            </p:xfrm>
            <a:graphic>
              <a:graphicData uri="http://schemas.openxmlformats.org/drawingml/2006/table">
                <a:tbl>
                  <a:tblPr firstRow="1" bandRow="1">
                    <a:tableStyleId>{5940675A-B579-460E-94D1-54222C63F5DA}</a:tableStyleId>
                  </a:tblPr>
                  <a:tblGrid>
                    <a:gridCol w="6506400">
                      <a:extLst>
                        <a:ext uri="{9D8B030D-6E8A-4147-A177-3AD203B41FA5}">
                          <a16:colId xmlns:a16="http://schemas.microsoft.com/office/drawing/2014/main" val="4288522529"/>
                        </a:ext>
                      </a:extLst>
                    </a:gridCol>
                    <a:gridCol w="4009199">
                      <a:extLst>
                        <a:ext uri="{9D8B030D-6E8A-4147-A177-3AD203B41FA5}">
                          <a16:colId xmlns:a16="http://schemas.microsoft.com/office/drawing/2014/main" val="939841074"/>
                        </a:ext>
                      </a:extLst>
                    </a:gridCol>
                  </a:tblGrid>
                  <a:tr h="909543">
                    <a:tc>
                      <a:txBody>
                        <a:bodyPr/>
                        <a:lstStyle/>
                        <a:p>
                          <a:endParaRPr lang="es-ES"/>
                        </a:p>
                      </a:txBody>
                      <a:tcPr anchor="ctr">
                        <a:blipFill>
                          <a:blip r:embed="rId2"/>
                          <a:stretch>
                            <a:fillRect l="-94" t="-667" r="-61798" b="-288000"/>
                          </a:stretch>
                        </a:blipFill>
                      </a:tcPr>
                    </a:tc>
                    <a:tc>
                      <a:txBody>
                        <a:bodyPr/>
                        <a:lstStyle/>
                        <a:p>
                          <a:endParaRPr lang="es-ES" sz="2200" dirty="0"/>
                        </a:p>
                      </a:txBody>
                      <a:tcPr anchor="ctr"/>
                    </a:tc>
                    <a:extLst>
                      <a:ext uri="{0D108BD9-81ED-4DB2-BD59-A6C34878D82A}">
                        <a16:rowId xmlns:a16="http://schemas.microsoft.com/office/drawing/2014/main" val="500955976"/>
                      </a:ext>
                    </a:extLst>
                  </a:tr>
                  <a:tr h="871538">
                    <a:tc>
                      <a:txBody>
                        <a:bodyPr/>
                        <a:lstStyle/>
                        <a:p>
                          <a:pPr algn="ctr"/>
                          <a:endParaRPr lang="es-ES" sz="2200" dirty="0"/>
                        </a:p>
                      </a:txBody>
                      <a:tcPr anchor="ctr"/>
                    </a:tc>
                    <a:tc>
                      <a:txBody>
                        <a:bodyPr/>
                        <a:lstStyle/>
                        <a:p>
                          <a:endParaRPr lang="es-ES" sz="2200" dirty="0"/>
                        </a:p>
                      </a:txBody>
                      <a:tcPr anchor="ctr"/>
                    </a:tc>
                    <a:extLst>
                      <a:ext uri="{0D108BD9-81ED-4DB2-BD59-A6C34878D82A}">
                        <a16:rowId xmlns:a16="http://schemas.microsoft.com/office/drawing/2014/main" val="1443126123"/>
                      </a:ext>
                    </a:extLst>
                  </a:tr>
                  <a:tr h="957262">
                    <a:tc>
                      <a:txBody>
                        <a:bodyPr/>
                        <a:lstStyle/>
                        <a:p>
                          <a:endParaRPr lang="es-ES"/>
                        </a:p>
                      </a:txBody>
                      <a:tcPr anchor="ctr">
                        <a:blipFill>
                          <a:blip r:embed="rId2"/>
                          <a:stretch>
                            <a:fillRect l="-94" t="-187261" r="-61798" b="-84076"/>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2600680675"/>
                      </a:ext>
                    </a:extLst>
                  </a:tr>
                  <a:tr h="789511">
                    <a:tc>
                      <a:txBody>
                        <a:bodyPr/>
                        <a:lstStyle/>
                        <a:p>
                          <a:endParaRPr lang="es-ES"/>
                        </a:p>
                      </a:txBody>
                      <a:tcPr anchor="ctr">
                        <a:blipFill>
                          <a:blip r:embed="rId2"/>
                          <a:stretch>
                            <a:fillRect l="-94" t="-346923" r="-61798" b="-1538"/>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3103913501"/>
                      </a:ext>
                    </a:extLst>
                  </a:tr>
                </a:tbl>
              </a:graphicData>
            </a:graphic>
          </p:graphicFrame>
        </mc:Fallback>
      </mc:AlternateContent>
      <p:sp>
        <p:nvSpPr>
          <p:cNvPr id="9" name="CuadroTexto 8">
            <a:extLst>
              <a:ext uri="{FF2B5EF4-FFF2-40B4-BE49-F238E27FC236}">
                <a16:creationId xmlns:a16="http://schemas.microsoft.com/office/drawing/2014/main" id="{4DF36F18-AB49-440B-8F12-16C3DF8E275A}"/>
              </a:ext>
            </a:extLst>
          </p:cNvPr>
          <p:cNvSpPr txBox="1"/>
          <p:nvPr/>
        </p:nvSpPr>
        <p:spPr>
          <a:xfrm>
            <a:off x="6960893" y="344547"/>
            <a:ext cx="3135795" cy="430887"/>
          </a:xfrm>
          <a:prstGeom prst="rect">
            <a:avLst/>
          </a:prstGeom>
          <a:noFill/>
        </p:spPr>
        <p:txBody>
          <a:bodyPr wrap="none" rtlCol="0">
            <a:spAutoFit/>
          </a:bodyPr>
          <a:lstStyle/>
          <a:p>
            <a:r>
              <a:rPr lang="es-CO" sz="2200" b="1" dirty="0">
                <a:solidFill>
                  <a:srgbClr val="FF0000"/>
                </a:solidFill>
              </a:rPr>
              <a:t>Solución de la inecuación</a:t>
            </a:r>
            <a:endParaRPr lang="es-ES" sz="2200" b="1" dirty="0">
              <a:solidFill>
                <a:srgbClr val="FF0000"/>
              </a:solidFill>
            </a:endParaRPr>
          </a:p>
        </p:txBody>
      </p:sp>
      <mc:AlternateContent xmlns:mc="http://schemas.openxmlformats.org/markup-compatibility/2006" xmlns:a14="http://schemas.microsoft.com/office/drawing/2010/main">
        <mc:Choice Requires="a14">
          <p:sp>
            <p:nvSpPr>
              <p:cNvPr id="6" name="CuadroTexto 5">
                <a:extLst>
                  <a:ext uri="{FF2B5EF4-FFF2-40B4-BE49-F238E27FC236}">
                    <a16:creationId xmlns:a16="http://schemas.microsoft.com/office/drawing/2014/main" id="{2A9538B3-1847-4A54-B0AF-D00017F8770C}"/>
                  </a:ext>
                </a:extLst>
              </p:cNvPr>
              <p:cNvSpPr txBox="1"/>
              <p:nvPr/>
            </p:nvSpPr>
            <p:spPr>
              <a:xfrm>
                <a:off x="2376442" y="2090195"/>
                <a:ext cx="2775756" cy="369332"/>
              </a:xfrm>
              <a:prstGeom prst="rect">
                <a:avLst/>
              </a:prstGeom>
              <a:noFill/>
              <a:ln>
                <a:no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ES" sz="2400" i="1" dirty="0" smtClean="0">
                          <a:latin typeface="Cambria Math" panose="02040503050406030204" pitchFamily="18" charset="0"/>
                        </a:rPr>
                        <m:t>2</m:t>
                      </m:r>
                      <m:sSup>
                        <m:sSupPr>
                          <m:ctrlPr>
                            <a:rPr lang="es-ES" sz="2400" i="1" dirty="0" smtClean="0">
                              <a:latin typeface="Cambria Math" panose="02040503050406030204" pitchFamily="18" charset="0"/>
                            </a:rPr>
                          </m:ctrlPr>
                        </m:sSupPr>
                        <m:e>
                          <m:r>
                            <a:rPr lang="es-ES" sz="2400" b="0" i="1" dirty="0" smtClean="0">
                              <a:latin typeface="Cambria Math" panose="02040503050406030204" pitchFamily="18" charset="0"/>
                            </a:rPr>
                            <m:t>𝑥</m:t>
                          </m:r>
                        </m:e>
                        <m:sup>
                          <m:r>
                            <a:rPr lang="es-ES" sz="2400" b="0" i="1" dirty="0" smtClean="0">
                              <a:latin typeface="Cambria Math" panose="02040503050406030204" pitchFamily="18" charset="0"/>
                            </a:rPr>
                            <m:t>2</m:t>
                          </m:r>
                        </m:sup>
                      </m:sSup>
                      <m:r>
                        <a:rPr lang="es-ES" sz="2400" b="0" i="1" dirty="0" smtClean="0">
                          <a:latin typeface="Cambria Math" panose="02040503050406030204" pitchFamily="18" charset="0"/>
                        </a:rPr>
                        <m:t>+</m:t>
                      </m:r>
                      <m:r>
                        <a:rPr lang="es-CO" sz="2400" b="0" i="1" dirty="0" smtClean="0">
                          <a:latin typeface="Cambria Math" panose="02040503050406030204" pitchFamily="18" charset="0"/>
                        </a:rPr>
                        <m:t>42</m:t>
                      </m:r>
                      <m:r>
                        <a:rPr lang="es-ES" sz="2400" i="1">
                          <a:latin typeface="Cambria Math" panose="02040503050406030204" pitchFamily="18" charset="0"/>
                          <a:ea typeface="Cambria Math" panose="02040503050406030204" pitchFamily="18" charset="0"/>
                        </a:rPr>
                        <m:t>≤</m:t>
                      </m:r>
                      <m:r>
                        <a:rPr lang="es-CO" sz="2400" b="0" i="1" smtClean="0">
                          <a:latin typeface="Cambria Math" panose="02040503050406030204" pitchFamily="18" charset="0"/>
                          <a:ea typeface="Cambria Math" panose="02040503050406030204" pitchFamily="18" charset="0"/>
                        </a:rPr>
                        <m:t>20</m:t>
                      </m:r>
                      <m:r>
                        <a:rPr lang="es-CO" sz="2400" b="0" i="1" smtClean="0">
                          <a:latin typeface="Cambria Math" panose="02040503050406030204" pitchFamily="18" charset="0"/>
                          <a:ea typeface="Cambria Math" panose="02040503050406030204" pitchFamily="18" charset="0"/>
                        </a:rPr>
                        <m:t>𝑥</m:t>
                      </m:r>
                    </m:oMath>
                  </m:oMathPara>
                </a14:m>
                <a:endParaRPr lang="es-ES" sz="2400" dirty="0"/>
              </a:p>
            </p:txBody>
          </p:sp>
        </mc:Choice>
        <mc:Fallback xmlns="">
          <p:sp>
            <p:nvSpPr>
              <p:cNvPr id="6" name="CuadroTexto 5">
                <a:extLst>
                  <a:ext uri="{FF2B5EF4-FFF2-40B4-BE49-F238E27FC236}">
                    <a16:creationId xmlns:a16="http://schemas.microsoft.com/office/drawing/2014/main" id="{2A9538B3-1847-4A54-B0AF-D00017F8770C}"/>
                  </a:ext>
                </a:extLst>
              </p:cNvPr>
              <p:cNvSpPr txBox="1">
                <a:spLocks noRot="1" noChangeAspect="1" noMove="1" noResize="1" noEditPoints="1" noAdjustHandles="1" noChangeArrowheads="1" noChangeShapeType="1" noTextEdit="1"/>
              </p:cNvSpPr>
              <p:nvPr/>
            </p:nvSpPr>
            <p:spPr>
              <a:xfrm>
                <a:off x="2376442" y="2090195"/>
                <a:ext cx="2775756" cy="369332"/>
              </a:xfrm>
              <a:prstGeom prst="rect">
                <a:avLst/>
              </a:prstGeom>
              <a:blipFill>
                <a:blip r:embed="rId3"/>
                <a:stretch>
                  <a:fillRect b="-11667"/>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3" name="CuadroTexto 12">
                <a:extLst>
                  <a:ext uri="{FF2B5EF4-FFF2-40B4-BE49-F238E27FC236}">
                    <a16:creationId xmlns:a16="http://schemas.microsoft.com/office/drawing/2014/main" id="{8F8CFA60-9014-4ED2-A7BD-0C8D3F225BF1}"/>
                  </a:ext>
                </a:extLst>
              </p:cNvPr>
              <p:cNvSpPr txBox="1"/>
              <p:nvPr/>
            </p:nvSpPr>
            <p:spPr>
              <a:xfrm>
                <a:off x="7149547" y="1211971"/>
                <a:ext cx="3571462" cy="369332"/>
              </a:xfrm>
              <a:prstGeom prst="rect">
                <a:avLst/>
              </a:prstGeom>
              <a:noFill/>
              <a:ln>
                <a:solidFill>
                  <a:srgbClr val="00B0F0"/>
                </a:solid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CO" sz="2400" i="1" dirty="0" smtClean="0">
                          <a:solidFill>
                            <a:srgbClr val="FF0000"/>
                          </a:solidFill>
                          <a:latin typeface="Cambria Math" panose="02040503050406030204" pitchFamily="18" charset="0"/>
                        </a:rPr>
                        <m:t>𝑥</m:t>
                      </m:r>
                      <m:r>
                        <a:rPr lang="es-CO" sz="2400" i="1" dirty="0" smtClean="0">
                          <a:solidFill>
                            <a:srgbClr val="FF0000"/>
                          </a:solidFill>
                          <a:latin typeface="Cambria Math" panose="02040503050406030204" pitchFamily="18" charset="0"/>
                        </a:rPr>
                        <m:t> ∈(−∞,</m:t>
                      </m:r>
                      <m:r>
                        <m:rPr>
                          <m:nor/>
                        </m:rPr>
                        <a:rPr lang="es-CO" sz="2400" b="0" i="0" dirty="0" smtClean="0">
                          <a:solidFill>
                            <a:srgbClr val="FF0000"/>
                          </a:solidFill>
                          <a:latin typeface="Cambria Math" panose="02040503050406030204" pitchFamily="18" charset="0"/>
                        </a:rPr>
                        <m:t>2)</m:t>
                      </m:r>
                      <m:r>
                        <m:rPr>
                          <m:nor/>
                        </m:rPr>
                        <a:rPr lang="es-CO" sz="2400" dirty="0">
                          <a:solidFill>
                            <a:srgbClr val="FF0000"/>
                          </a:solidFill>
                        </a:rPr>
                        <m:t> </m:t>
                      </m:r>
                      <m:r>
                        <a:rPr lang="es-CO" sz="2400" i="1" dirty="0">
                          <a:solidFill>
                            <a:srgbClr val="FF0000"/>
                          </a:solidFill>
                          <a:latin typeface="Cambria Math" panose="02040503050406030204" pitchFamily="18" charset="0"/>
                        </a:rPr>
                        <m:t>∪</m:t>
                      </m:r>
                      <m:r>
                        <a:rPr lang="es-CO" sz="2400" b="0" i="1" dirty="0" smtClean="0">
                          <a:solidFill>
                            <a:srgbClr val="FF0000"/>
                          </a:solidFill>
                          <a:latin typeface="Cambria Math" panose="02040503050406030204" pitchFamily="18" charset="0"/>
                        </a:rPr>
                        <m:t>(3</m:t>
                      </m:r>
                      <m:r>
                        <a:rPr lang="es-CO" altLang="es-ES" sz="2400" i="1">
                          <a:solidFill>
                            <a:srgbClr val="FF0000"/>
                          </a:solidFill>
                          <a:latin typeface="Cambria Math" panose="02040503050406030204" pitchFamily="18" charset="0"/>
                          <a:ea typeface="Cambria Math" panose="02040503050406030204" pitchFamily="18" charset="0"/>
                        </a:rPr>
                        <m:t>,+∞)</m:t>
                      </m:r>
                    </m:oMath>
                  </m:oMathPara>
                </a14:m>
                <a:endParaRPr lang="es-ES" sz="2400" dirty="0">
                  <a:solidFill>
                    <a:srgbClr val="FF0000"/>
                  </a:solidFill>
                </a:endParaRPr>
              </a:p>
            </p:txBody>
          </p:sp>
        </mc:Choice>
        <mc:Fallback xmlns="">
          <p:sp>
            <p:nvSpPr>
              <p:cNvPr id="13" name="CuadroTexto 12">
                <a:extLst>
                  <a:ext uri="{FF2B5EF4-FFF2-40B4-BE49-F238E27FC236}">
                    <a16:creationId xmlns:a16="http://schemas.microsoft.com/office/drawing/2014/main" id="{8F8CFA60-9014-4ED2-A7BD-0C8D3F225BF1}"/>
                  </a:ext>
                </a:extLst>
              </p:cNvPr>
              <p:cNvSpPr txBox="1">
                <a:spLocks noRot="1" noChangeAspect="1" noMove="1" noResize="1" noEditPoints="1" noAdjustHandles="1" noChangeArrowheads="1" noChangeShapeType="1" noTextEdit="1"/>
              </p:cNvSpPr>
              <p:nvPr/>
            </p:nvSpPr>
            <p:spPr>
              <a:xfrm>
                <a:off x="7149547" y="1211971"/>
                <a:ext cx="3571462" cy="369332"/>
              </a:xfrm>
              <a:prstGeom prst="rect">
                <a:avLst/>
              </a:prstGeom>
              <a:blipFill>
                <a:blip r:embed="rId4"/>
                <a:stretch>
                  <a:fillRect b="-32258"/>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1" name="CuadroTexto 10">
                <a:extLst>
                  <a:ext uri="{FF2B5EF4-FFF2-40B4-BE49-F238E27FC236}">
                    <a16:creationId xmlns:a16="http://schemas.microsoft.com/office/drawing/2014/main" id="{F7BEC69A-2404-4AD6-ABFA-C492860726C5}"/>
                  </a:ext>
                </a:extLst>
              </p:cNvPr>
              <p:cNvSpPr txBox="1"/>
              <p:nvPr/>
            </p:nvSpPr>
            <p:spPr>
              <a:xfrm>
                <a:off x="7149547" y="2069133"/>
                <a:ext cx="3571462" cy="369332"/>
              </a:xfrm>
              <a:prstGeom prst="rect">
                <a:avLst/>
              </a:prstGeom>
              <a:noFill/>
              <a:ln>
                <a:solidFill>
                  <a:srgbClr val="00B0F0"/>
                </a:solid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CO" sz="2400" i="1" dirty="0" smtClean="0">
                          <a:solidFill>
                            <a:srgbClr val="FF0000"/>
                          </a:solidFill>
                          <a:latin typeface="Cambria Math" panose="02040503050406030204" pitchFamily="18" charset="0"/>
                        </a:rPr>
                        <m:t>𝑥</m:t>
                      </m:r>
                      <m:r>
                        <a:rPr lang="es-CO" sz="2400" i="1" dirty="0" smtClean="0">
                          <a:solidFill>
                            <a:srgbClr val="FF0000"/>
                          </a:solidFill>
                          <a:latin typeface="Cambria Math" panose="02040503050406030204" pitchFamily="18" charset="0"/>
                        </a:rPr>
                        <m:t> ∈[−3,</m:t>
                      </m:r>
                      <m:r>
                        <m:rPr>
                          <m:nor/>
                        </m:rPr>
                        <a:rPr lang="es-CO" sz="2400" b="0" i="0" dirty="0" smtClean="0">
                          <a:solidFill>
                            <a:srgbClr val="FF0000"/>
                          </a:solidFill>
                          <a:latin typeface="Cambria Math" panose="02040503050406030204" pitchFamily="18" charset="0"/>
                        </a:rPr>
                        <m:t> 7]</m:t>
                      </m:r>
                    </m:oMath>
                  </m:oMathPara>
                </a14:m>
                <a:endParaRPr lang="es-ES" sz="2400" dirty="0">
                  <a:solidFill>
                    <a:srgbClr val="FF0000"/>
                  </a:solidFill>
                </a:endParaRPr>
              </a:p>
            </p:txBody>
          </p:sp>
        </mc:Choice>
        <mc:Fallback xmlns="">
          <p:sp>
            <p:nvSpPr>
              <p:cNvPr id="11" name="CuadroTexto 10">
                <a:extLst>
                  <a:ext uri="{FF2B5EF4-FFF2-40B4-BE49-F238E27FC236}">
                    <a16:creationId xmlns:a16="http://schemas.microsoft.com/office/drawing/2014/main" id="{F7BEC69A-2404-4AD6-ABFA-C492860726C5}"/>
                  </a:ext>
                </a:extLst>
              </p:cNvPr>
              <p:cNvSpPr txBox="1">
                <a:spLocks noRot="1" noChangeAspect="1" noMove="1" noResize="1" noEditPoints="1" noAdjustHandles="1" noChangeArrowheads="1" noChangeShapeType="1" noTextEdit="1"/>
              </p:cNvSpPr>
              <p:nvPr/>
            </p:nvSpPr>
            <p:spPr>
              <a:xfrm>
                <a:off x="7149547" y="2069133"/>
                <a:ext cx="3571462" cy="369332"/>
              </a:xfrm>
              <a:prstGeom prst="rect">
                <a:avLst/>
              </a:prstGeom>
              <a:blipFill>
                <a:blip r:embed="rId5"/>
                <a:stretch>
                  <a:fillRect b="-31746"/>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6" name="CuadroTexto 15">
                <a:extLst>
                  <a:ext uri="{FF2B5EF4-FFF2-40B4-BE49-F238E27FC236}">
                    <a16:creationId xmlns:a16="http://schemas.microsoft.com/office/drawing/2014/main" id="{C37DB6BC-90B0-49BB-81CB-E65DBBC2148D}"/>
                  </a:ext>
                </a:extLst>
              </p:cNvPr>
              <p:cNvSpPr txBox="1"/>
              <p:nvPr/>
            </p:nvSpPr>
            <p:spPr>
              <a:xfrm>
                <a:off x="7149547" y="3059668"/>
                <a:ext cx="3571462" cy="369332"/>
              </a:xfrm>
              <a:prstGeom prst="rect">
                <a:avLst/>
              </a:prstGeom>
              <a:noFill/>
              <a:ln>
                <a:solidFill>
                  <a:srgbClr val="00B0F0"/>
                </a:solid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CO" sz="2400" i="1" dirty="0" smtClean="0">
                          <a:solidFill>
                            <a:srgbClr val="FF0000"/>
                          </a:solidFill>
                          <a:latin typeface="Cambria Math" panose="02040503050406030204" pitchFamily="18" charset="0"/>
                        </a:rPr>
                        <m:t>𝑥</m:t>
                      </m:r>
                      <m:r>
                        <a:rPr lang="es-CO" sz="2400" i="1" dirty="0" smtClean="0">
                          <a:solidFill>
                            <a:srgbClr val="FF0000"/>
                          </a:solidFill>
                          <a:latin typeface="Cambria Math" panose="02040503050406030204" pitchFamily="18" charset="0"/>
                        </a:rPr>
                        <m:t> ∈</m:t>
                      </m:r>
                      <m:d>
                        <m:dPr>
                          <m:endChr m:val="]"/>
                          <m:ctrlPr>
                            <a:rPr lang="es-CO" sz="2400" i="1" dirty="0" smtClean="0">
                              <a:solidFill>
                                <a:srgbClr val="FF0000"/>
                              </a:solidFill>
                              <a:latin typeface="Cambria Math" panose="02040503050406030204" pitchFamily="18" charset="0"/>
                            </a:rPr>
                          </m:ctrlPr>
                        </m:dPr>
                        <m:e>
                          <m:r>
                            <a:rPr lang="es-CO" sz="2400" i="1" dirty="0" smtClean="0">
                              <a:solidFill>
                                <a:srgbClr val="FF0000"/>
                              </a:solidFill>
                              <a:latin typeface="Cambria Math" panose="02040503050406030204" pitchFamily="18" charset="0"/>
                            </a:rPr>
                            <m:t>−</m:t>
                          </m:r>
                          <m:r>
                            <a:rPr lang="es-CO" sz="2400" i="1" dirty="0">
                              <a:solidFill>
                                <a:srgbClr val="FF0000"/>
                              </a:solidFill>
                              <a:latin typeface="Cambria Math" panose="02040503050406030204" pitchFamily="18" charset="0"/>
                            </a:rPr>
                            <m:t>∞</m:t>
                          </m:r>
                          <m:r>
                            <a:rPr lang="es-CO" sz="2400" b="0" i="1" dirty="0" smtClean="0">
                              <a:solidFill>
                                <a:srgbClr val="FF0000"/>
                              </a:solidFill>
                              <a:latin typeface="Cambria Math" panose="02040503050406030204" pitchFamily="18" charset="0"/>
                            </a:rPr>
                            <m:t>,−3</m:t>
                          </m:r>
                        </m:e>
                      </m:d>
                      <m:r>
                        <a:rPr lang="es-CO" sz="2400" i="1" dirty="0">
                          <a:solidFill>
                            <a:srgbClr val="FF0000"/>
                          </a:solidFill>
                          <a:latin typeface="Cambria Math" panose="02040503050406030204" pitchFamily="18" charset="0"/>
                        </a:rPr>
                        <m:t>∪</m:t>
                      </m:r>
                      <m:r>
                        <a:rPr lang="es-CO" sz="2400" b="0" i="1" dirty="0" smtClean="0">
                          <a:solidFill>
                            <a:srgbClr val="FF0000"/>
                          </a:solidFill>
                          <a:latin typeface="Cambria Math" panose="02040503050406030204" pitchFamily="18" charset="0"/>
                        </a:rPr>
                        <m:t>[5</m:t>
                      </m:r>
                      <m:r>
                        <a:rPr lang="es-CO" altLang="es-ES" sz="2400" i="1">
                          <a:solidFill>
                            <a:srgbClr val="FF0000"/>
                          </a:solidFill>
                          <a:latin typeface="Cambria Math" panose="02040503050406030204" pitchFamily="18" charset="0"/>
                          <a:ea typeface="Cambria Math" panose="02040503050406030204" pitchFamily="18" charset="0"/>
                        </a:rPr>
                        <m:t>,+∞)</m:t>
                      </m:r>
                    </m:oMath>
                  </m:oMathPara>
                </a14:m>
                <a:endParaRPr lang="es-ES" sz="2400" dirty="0">
                  <a:solidFill>
                    <a:srgbClr val="FF0000"/>
                  </a:solidFill>
                </a:endParaRPr>
              </a:p>
            </p:txBody>
          </p:sp>
        </mc:Choice>
        <mc:Fallback xmlns="">
          <p:sp>
            <p:nvSpPr>
              <p:cNvPr id="16" name="CuadroTexto 15">
                <a:extLst>
                  <a:ext uri="{FF2B5EF4-FFF2-40B4-BE49-F238E27FC236}">
                    <a16:creationId xmlns:a16="http://schemas.microsoft.com/office/drawing/2014/main" id="{C37DB6BC-90B0-49BB-81CB-E65DBBC2148D}"/>
                  </a:ext>
                </a:extLst>
              </p:cNvPr>
              <p:cNvSpPr txBox="1">
                <a:spLocks noRot="1" noChangeAspect="1" noMove="1" noResize="1" noEditPoints="1" noAdjustHandles="1" noChangeArrowheads="1" noChangeShapeType="1" noTextEdit="1"/>
              </p:cNvSpPr>
              <p:nvPr/>
            </p:nvSpPr>
            <p:spPr>
              <a:xfrm>
                <a:off x="7149547" y="3059668"/>
                <a:ext cx="3571462" cy="369332"/>
              </a:xfrm>
              <a:prstGeom prst="rect">
                <a:avLst/>
              </a:prstGeom>
              <a:blipFill>
                <a:blip r:embed="rId6"/>
                <a:stretch>
                  <a:fillRect b="-30159"/>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7" name="CuadroTexto 16">
                <a:extLst>
                  <a:ext uri="{FF2B5EF4-FFF2-40B4-BE49-F238E27FC236}">
                    <a16:creationId xmlns:a16="http://schemas.microsoft.com/office/drawing/2014/main" id="{463C8211-9150-489E-805F-BE54D5958AAE}"/>
                  </a:ext>
                </a:extLst>
              </p:cNvPr>
              <p:cNvSpPr txBox="1"/>
              <p:nvPr/>
            </p:nvSpPr>
            <p:spPr>
              <a:xfrm>
                <a:off x="7152860" y="3865537"/>
                <a:ext cx="3571462" cy="369332"/>
              </a:xfrm>
              <a:prstGeom prst="rect">
                <a:avLst/>
              </a:prstGeom>
              <a:noFill/>
              <a:ln>
                <a:solidFill>
                  <a:srgbClr val="00B0F0"/>
                </a:solid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CO" sz="2400" i="1" dirty="0" smtClean="0">
                          <a:solidFill>
                            <a:srgbClr val="FF0000"/>
                          </a:solidFill>
                          <a:latin typeface="Cambria Math" panose="02040503050406030204" pitchFamily="18" charset="0"/>
                        </a:rPr>
                        <m:t>𝑥</m:t>
                      </m:r>
                      <m:r>
                        <a:rPr lang="es-CO" sz="2400" i="1" dirty="0" smtClean="0">
                          <a:solidFill>
                            <a:srgbClr val="FF0000"/>
                          </a:solidFill>
                          <a:latin typeface="Cambria Math" panose="02040503050406030204" pitchFamily="18" charset="0"/>
                        </a:rPr>
                        <m:t> ∈(−4,</m:t>
                      </m:r>
                      <m:r>
                        <m:rPr>
                          <m:nor/>
                        </m:rPr>
                        <a:rPr lang="es-CO" sz="2400" b="0" i="0" dirty="0" smtClean="0">
                          <a:solidFill>
                            <a:srgbClr val="FF0000"/>
                          </a:solidFill>
                          <a:latin typeface="Cambria Math" panose="02040503050406030204" pitchFamily="18" charset="0"/>
                        </a:rPr>
                        <m:t> 1)</m:t>
                      </m:r>
                    </m:oMath>
                  </m:oMathPara>
                </a14:m>
                <a:endParaRPr lang="es-ES" sz="2400" dirty="0">
                  <a:solidFill>
                    <a:srgbClr val="FF0000"/>
                  </a:solidFill>
                </a:endParaRPr>
              </a:p>
            </p:txBody>
          </p:sp>
        </mc:Choice>
        <mc:Fallback xmlns="">
          <p:sp>
            <p:nvSpPr>
              <p:cNvPr id="17" name="CuadroTexto 16">
                <a:extLst>
                  <a:ext uri="{FF2B5EF4-FFF2-40B4-BE49-F238E27FC236}">
                    <a16:creationId xmlns:a16="http://schemas.microsoft.com/office/drawing/2014/main" id="{463C8211-9150-489E-805F-BE54D5958AAE}"/>
                  </a:ext>
                </a:extLst>
              </p:cNvPr>
              <p:cNvSpPr txBox="1">
                <a:spLocks noRot="1" noChangeAspect="1" noMove="1" noResize="1" noEditPoints="1" noAdjustHandles="1" noChangeArrowheads="1" noChangeShapeType="1" noTextEdit="1"/>
              </p:cNvSpPr>
              <p:nvPr/>
            </p:nvSpPr>
            <p:spPr>
              <a:xfrm>
                <a:off x="7152860" y="3865537"/>
                <a:ext cx="3571462" cy="369332"/>
              </a:xfrm>
              <a:prstGeom prst="rect">
                <a:avLst/>
              </a:prstGeom>
              <a:blipFill>
                <a:blip r:embed="rId7"/>
                <a:stretch>
                  <a:fillRect b="-31746"/>
                </a:stretch>
              </a:blipFill>
              <a:ln>
                <a:solidFill>
                  <a:srgbClr val="00B0F0"/>
                </a:solidFill>
              </a:ln>
            </p:spPr>
            <p:txBody>
              <a:bodyPr/>
              <a:lstStyle/>
              <a:p>
                <a:r>
                  <a:rPr lang="es-ES">
                    <a:noFill/>
                  </a:rPr>
                  <a:t> </a:t>
                </a:r>
              </a:p>
            </p:txBody>
          </p:sp>
        </mc:Fallback>
      </mc:AlternateContent>
      <p:sp>
        <p:nvSpPr>
          <p:cNvPr id="18" name="Título 1">
            <a:extLst>
              <a:ext uri="{FF2B5EF4-FFF2-40B4-BE49-F238E27FC236}">
                <a16:creationId xmlns:a16="http://schemas.microsoft.com/office/drawing/2014/main" id="{0C2F43BE-9F1B-4CC8-AF7F-D112243FFB9F}"/>
              </a:ext>
            </a:extLst>
          </p:cNvPr>
          <p:cNvSpPr txBox="1">
            <a:spLocks/>
          </p:cNvSpPr>
          <p:nvPr/>
        </p:nvSpPr>
        <p:spPr>
          <a:xfrm>
            <a:off x="508548" y="-21259"/>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CO" sz="2800" b="1" dirty="0">
                <a:solidFill>
                  <a:srgbClr val="00B050"/>
                </a:solidFill>
              </a:rPr>
              <a:t>Retroalimentación   </a:t>
            </a:r>
            <a:endParaRPr lang="es-ES" sz="2800" b="1" dirty="0">
              <a:solidFill>
                <a:srgbClr val="00B050"/>
              </a:solidFill>
            </a:endParaRPr>
          </a:p>
        </p:txBody>
      </p:sp>
    </p:spTree>
    <p:extLst>
      <p:ext uri="{BB962C8B-B14F-4D97-AF65-F5344CB8AC3E}">
        <p14:creationId xmlns:p14="http://schemas.microsoft.com/office/powerpoint/2010/main" val="133118828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06904" y="311176"/>
            <a:ext cx="10515600" cy="1358222"/>
          </a:xfrm>
        </p:spPr>
        <p:txBody>
          <a:bodyPr>
            <a:noAutofit/>
          </a:bodyPr>
          <a:lstStyle/>
          <a:p>
            <a:pPr marL="0" indent="0">
              <a:buNone/>
            </a:pPr>
            <a:r>
              <a:rPr lang="es-CO" sz="2400" b="1" dirty="0">
                <a:solidFill>
                  <a:srgbClr val="0070C0"/>
                </a:solidFill>
              </a:rPr>
              <a:t>Inecuación bicuadrada</a:t>
            </a:r>
          </a:p>
          <a:p>
            <a:pPr marL="0" indent="0">
              <a:buNone/>
            </a:pPr>
            <a:r>
              <a:rPr lang="es-CO" sz="2200" dirty="0"/>
              <a:t>Las inecuaciones bicuadradas son de la forma</a:t>
            </a:r>
          </a:p>
          <a:p>
            <a:pPr marL="0" indent="0">
              <a:buNone/>
            </a:pPr>
            <a:r>
              <a:rPr lang="es-CO" sz="2200" dirty="0"/>
              <a:t>Y su ecuación asociada es</a:t>
            </a:r>
          </a:p>
        </p:txBody>
      </p:sp>
      <mc:AlternateContent xmlns:mc="http://schemas.openxmlformats.org/markup-compatibility/2006" xmlns:a14="http://schemas.microsoft.com/office/drawing/2010/main">
        <mc:Choice Requires="a14">
          <p:sp>
            <p:nvSpPr>
              <p:cNvPr id="5" name="CuadroTexto 4">
                <a:extLst>
                  <a:ext uri="{FF2B5EF4-FFF2-40B4-BE49-F238E27FC236}">
                    <a16:creationId xmlns:a16="http://schemas.microsoft.com/office/drawing/2014/main" id="{65DD49BB-A4C5-4FDA-B8DC-8F88C27AB753}"/>
                  </a:ext>
                </a:extLst>
              </p:cNvPr>
              <p:cNvSpPr txBox="1"/>
              <p:nvPr/>
            </p:nvSpPr>
            <p:spPr>
              <a:xfrm>
                <a:off x="4111487" y="2783624"/>
                <a:ext cx="3969026" cy="3693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CO" sz="2400" b="0" i="1" dirty="0" smtClean="0">
                          <a:solidFill>
                            <a:srgbClr val="FF0000"/>
                          </a:solidFill>
                          <a:latin typeface="Cambria Math" panose="02040503050406030204" pitchFamily="18" charset="0"/>
                        </a:rPr>
                        <m:t>𝑎</m:t>
                      </m:r>
                      <m:sSup>
                        <m:sSupPr>
                          <m:ctrlPr>
                            <a:rPr lang="es-CO" sz="2400" b="0" i="1" dirty="0" smtClean="0">
                              <a:latin typeface="Cambria Math" panose="02040503050406030204" pitchFamily="18" charset="0"/>
                            </a:rPr>
                          </m:ctrlPr>
                        </m:sSupPr>
                        <m:e>
                          <m:r>
                            <a:rPr lang="es-ES" sz="2400" b="0" i="1" dirty="0" smtClean="0">
                              <a:latin typeface="Cambria Math" panose="02040503050406030204" pitchFamily="18" charset="0"/>
                            </a:rPr>
                            <m:t>𝑢</m:t>
                          </m:r>
                        </m:e>
                        <m:sup>
                          <m:r>
                            <a:rPr lang="es-ES" sz="2400" b="0" i="1" dirty="0" smtClean="0">
                              <a:latin typeface="Cambria Math" panose="02040503050406030204" pitchFamily="18" charset="0"/>
                            </a:rPr>
                            <m:t>2</m:t>
                          </m:r>
                        </m:sup>
                      </m:sSup>
                      <m:r>
                        <a:rPr lang="es-ES" sz="2400" i="1" dirty="0" smtClean="0">
                          <a:latin typeface="Cambria Math" panose="02040503050406030204" pitchFamily="18" charset="0"/>
                        </a:rPr>
                        <m:t>+</m:t>
                      </m:r>
                      <m:r>
                        <a:rPr lang="es-ES" sz="2400" i="1" dirty="0" smtClean="0">
                          <a:solidFill>
                            <a:srgbClr val="00B0F0"/>
                          </a:solidFill>
                          <a:latin typeface="Cambria Math" panose="02040503050406030204" pitchFamily="18" charset="0"/>
                        </a:rPr>
                        <m:t>𝑏</m:t>
                      </m:r>
                      <m:r>
                        <a:rPr lang="es-ES" sz="2400" b="0" i="1" dirty="0" smtClean="0">
                          <a:solidFill>
                            <a:schemeClr val="tx1"/>
                          </a:solidFill>
                          <a:latin typeface="Cambria Math" panose="02040503050406030204" pitchFamily="18" charset="0"/>
                        </a:rPr>
                        <m:t>𝑢</m:t>
                      </m:r>
                      <m:r>
                        <a:rPr lang="es-ES" sz="2400" i="1" dirty="0" smtClean="0">
                          <a:solidFill>
                            <a:schemeClr val="tx1"/>
                          </a:solidFill>
                          <a:latin typeface="Cambria Math" panose="02040503050406030204" pitchFamily="18" charset="0"/>
                        </a:rPr>
                        <m:t> </m:t>
                      </m:r>
                      <m:r>
                        <a:rPr lang="es-ES" sz="2400" i="1" dirty="0" smtClean="0">
                          <a:latin typeface="Cambria Math" panose="02040503050406030204" pitchFamily="18" charset="0"/>
                        </a:rPr>
                        <m:t>+</m:t>
                      </m:r>
                      <m:r>
                        <a:rPr lang="es-ES" sz="2400" i="1" dirty="0" smtClean="0">
                          <a:solidFill>
                            <a:srgbClr val="00B050"/>
                          </a:solidFill>
                          <a:latin typeface="Cambria Math" panose="02040503050406030204" pitchFamily="18" charset="0"/>
                        </a:rPr>
                        <m:t>𝑐</m:t>
                      </m:r>
                      <m:r>
                        <a:rPr lang="es-ES" sz="2400" i="1" dirty="0" smtClean="0">
                          <a:latin typeface="Cambria Math" panose="02040503050406030204" pitchFamily="18" charset="0"/>
                        </a:rPr>
                        <m:t>=0</m:t>
                      </m:r>
                    </m:oMath>
                  </m:oMathPara>
                </a14:m>
                <a:endParaRPr lang="es-ES" sz="2400" dirty="0"/>
              </a:p>
            </p:txBody>
          </p:sp>
        </mc:Choice>
        <mc:Fallback xmlns="">
          <p:sp>
            <p:nvSpPr>
              <p:cNvPr id="5" name="CuadroTexto 4">
                <a:extLst>
                  <a:ext uri="{FF2B5EF4-FFF2-40B4-BE49-F238E27FC236}">
                    <a16:creationId xmlns:a16="http://schemas.microsoft.com/office/drawing/2014/main" id="{65DD49BB-A4C5-4FDA-B8DC-8F88C27AB753}"/>
                  </a:ext>
                </a:extLst>
              </p:cNvPr>
              <p:cNvSpPr txBox="1">
                <a:spLocks noRot="1" noChangeAspect="1" noMove="1" noResize="1" noEditPoints="1" noAdjustHandles="1" noChangeArrowheads="1" noChangeShapeType="1" noTextEdit="1"/>
              </p:cNvSpPr>
              <p:nvPr/>
            </p:nvSpPr>
            <p:spPr>
              <a:xfrm>
                <a:off x="4111487" y="2783624"/>
                <a:ext cx="3969026" cy="369332"/>
              </a:xfrm>
              <a:prstGeom prst="rect">
                <a:avLst/>
              </a:prstGeom>
              <a:blipFill>
                <a:blip r:embed="rId2"/>
                <a:stretch>
                  <a:fillRect t="-1667" b="-8333"/>
                </a:stretch>
              </a:blipFill>
            </p:spPr>
            <p:txBody>
              <a:bodyPr/>
              <a:lstStyle/>
              <a:p>
                <a:r>
                  <a:rPr lang="es-ES">
                    <a:noFill/>
                  </a:rPr>
                  <a:t> </a:t>
                </a:r>
              </a:p>
            </p:txBody>
          </p:sp>
        </mc:Fallback>
      </mc:AlternateContent>
      <p:sp>
        <p:nvSpPr>
          <p:cNvPr id="2" name="Rectangle 2">
            <a:extLst>
              <a:ext uri="{FF2B5EF4-FFF2-40B4-BE49-F238E27FC236}">
                <a16:creationId xmlns:a16="http://schemas.microsoft.com/office/drawing/2014/main" id="{BA55B5A3-5456-4B8A-A128-002EF49B897D}"/>
              </a:ext>
            </a:extLst>
          </p:cNvPr>
          <p:cNvSpPr>
            <a:spLocks noChangeArrowheads="1"/>
          </p:cNvSpPr>
          <p:nvPr/>
        </p:nvSpPr>
        <p:spPr bwMode="auto">
          <a:xfrm>
            <a:off x="0"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mc:AlternateContent xmlns:mc="http://schemas.openxmlformats.org/markup-compatibility/2006" xmlns:a14="http://schemas.microsoft.com/office/drawing/2010/main">
        <mc:Choice Requires="a14">
          <p:sp>
            <p:nvSpPr>
              <p:cNvPr id="6" name="Rectángulo 5">
                <a:extLst>
                  <a:ext uri="{FF2B5EF4-FFF2-40B4-BE49-F238E27FC236}">
                    <a16:creationId xmlns:a16="http://schemas.microsoft.com/office/drawing/2014/main" id="{0E0179A5-2CC3-4D72-9543-D361B181F7C2}"/>
                  </a:ext>
                </a:extLst>
              </p:cNvPr>
              <p:cNvSpPr/>
              <p:nvPr/>
            </p:nvSpPr>
            <p:spPr>
              <a:xfrm>
                <a:off x="8709297" y="2783624"/>
                <a:ext cx="1596375" cy="1371786"/>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d>
                        <m:dPr>
                          <m:begChr m:val="{"/>
                          <m:endChr m:val=""/>
                          <m:ctrlPr>
                            <a:rPr lang="es-CO" i="1" dirty="0" smtClean="0">
                              <a:solidFill>
                                <a:schemeClr val="accent2">
                                  <a:lumMod val="75000"/>
                                </a:schemeClr>
                              </a:solidFill>
                              <a:latin typeface="Cambria Math" panose="02040503050406030204" pitchFamily="18" charset="0"/>
                            </a:rPr>
                          </m:ctrlPr>
                        </m:dPr>
                        <m:e>
                          <m:eqArr>
                            <m:eqArrPr>
                              <m:ctrlPr>
                                <a:rPr lang="es-CO" i="1" dirty="0">
                                  <a:solidFill>
                                    <a:schemeClr val="accent2">
                                      <a:lumMod val="75000"/>
                                    </a:schemeClr>
                                  </a:solidFill>
                                  <a:latin typeface="Cambria Math" panose="02040503050406030204" pitchFamily="18" charset="0"/>
                                </a:rPr>
                              </m:ctrlPr>
                            </m:eqArrPr>
                            <m:e>
                              <m:sSub>
                                <m:sSubPr>
                                  <m:ctrlPr>
                                    <a:rPr lang="en-US" i="1">
                                      <a:latin typeface="Cambria Math" panose="02040503050406030204" pitchFamily="18" charset="0"/>
                                    </a:rPr>
                                  </m:ctrlPr>
                                </m:sSubPr>
                                <m:e>
                                  <m:r>
                                    <a:rPr lang="es-ES" b="0" i="1" smtClean="0">
                                      <a:latin typeface="Cambria Math" panose="02040503050406030204" pitchFamily="18" charset="0"/>
                                    </a:rPr>
                                    <m:t>𝑢</m:t>
                                  </m:r>
                                </m:e>
                                <m:sub>
                                  <m:r>
                                    <a:rPr lang="es-ES" i="1">
                                      <a:latin typeface="Cambria Math" panose="02040503050406030204" pitchFamily="18" charset="0"/>
                                    </a:rPr>
                                    <m:t>1</m:t>
                                  </m:r>
                                </m:sub>
                              </m:sSub>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m:t>
                                  </m:r>
                                  <m:r>
                                    <a:rPr lang="en-US" i="1">
                                      <a:latin typeface="Cambria Math" panose="02040503050406030204" pitchFamily="18" charset="0"/>
                                    </a:rPr>
                                    <m:t>𝑏</m:t>
                                  </m:r>
                                  <m:r>
                                    <a:rPr lang="es-ES" i="1">
                                      <a:latin typeface="Cambria Math" panose="02040503050406030204" pitchFamily="18" charset="0"/>
                                    </a:rPr>
                                    <m:t>+</m:t>
                                  </m:r>
                                  <m:rad>
                                    <m:radPr>
                                      <m:degHide m:val="on"/>
                                      <m:ctrlPr>
                                        <a:rPr lang="en-US" i="1">
                                          <a:latin typeface="Cambria Math" panose="02040503050406030204" pitchFamily="18" charset="0"/>
                                        </a:rPr>
                                      </m:ctrlPr>
                                    </m:radPr>
                                    <m:deg/>
                                    <m:e>
                                      <m:r>
                                        <a:rPr lang="es-ES" i="1" dirty="0">
                                          <a:latin typeface="Cambria Math" panose="02040503050406030204" pitchFamily="18" charset="0"/>
                                          <a:sym typeface="Symbol" panose="05050102010706020507" pitchFamily="18" charset="2"/>
                                        </a:rPr>
                                        <m:t></m:t>
                                      </m:r>
                                    </m:e>
                                  </m:rad>
                                </m:num>
                                <m:den>
                                  <m:r>
                                    <a:rPr lang="en-US" i="1">
                                      <a:latin typeface="Cambria Math" panose="02040503050406030204" pitchFamily="18" charset="0"/>
                                    </a:rPr>
                                    <m:t>2</m:t>
                                  </m:r>
                                  <m:r>
                                    <a:rPr lang="en-US" i="1">
                                      <a:latin typeface="Cambria Math" panose="02040503050406030204" pitchFamily="18" charset="0"/>
                                    </a:rPr>
                                    <m:t>𝑎</m:t>
                                  </m:r>
                                </m:den>
                              </m:f>
                            </m:e>
                            <m:e>
                              <m:sSub>
                                <m:sSubPr>
                                  <m:ctrlPr>
                                    <a:rPr lang="en-US" i="1" smtClean="0">
                                      <a:latin typeface="Cambria Math" panose="02040503050406030204" pitchFamily="18" charset="0"/>
                                    </a:rPr>
                                  </m:ctrlPr>
                                </m:sSubPr>
                                <m:e>
                                  <m:r>
                                    <a:rPr lang="es-ES" b="0" i="1" smtClean="0">
                                      <a:latin typeface="Cambria Math" panose="02040503050406030204" pitchFamily="18" charset="0"/>
                                    </a:rPr>
                                    <m:t>𝑢</m:t>
                                  </m:r>
                                </m:e>
                                <m:sub>
                                  <m:r>
                                    <a:rPr lang="es-ES" i="1">
                                      <a:latin typeface="Cambria Math" panose="02040503050406030204" pitchFamily="18" charset="0"/>
                                    </a:rPr>
                                    <m:t>2</m:t>
                                  </m:r>
                                </m:sub>
                              </m:sSub>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m:t>
                                  </m:r>
                                  <m:r>
                                    <a:rPr lang="en-US" i="1">
                                      <a:latin typeface="Cambria Math" panose="02040503050406030204" pitchFamily="18" charset="0"/>
                                    </a:rPr>
                                    <m:t>𝑏</m:t>
                                  </m:r>
                                  <m:r>
                                    <a:rPr lang="es-ES" i="1">
                                      <a:latin typeface="Cambria Math" panose="02040503050406030204" pitchFamily="18" charset="0"/>
                                    </a:rPr>
                                    <m:t>−</m:t>
                                  </m:r>
                                  <m:rad>
                                    <m:radPr>
                                      <m:degHide m:val="on"/>
                                      <m:ctrlPr>
                                        <a:rPr lang="en-US" i="1">
                                          <a:latin typeface="Cambria Math" panose="02040503050406030204" pitchFamily="18" charset="0"/>
                                        </a:rPr>
                                      </m:ctrlPr>
                                    </m:radPr>
                                    <m:deg/>
                                    <m:e>
                                      <m:r>
                                        <a:rPr lang="es-ES" i="1" dirty="0">
                                          <a:latin typeface="Cambria Math" panose="02040503050406030204" pitchFamily="18" charset="0"/>
                                          <a:sym typeface="Symbol" panose="05050102010706020507" pitchFamily="18" charset="2"/>
                                        </a:rPr>
                                        <m:t></m:t>
                                      </m:r>
                                    </m:e>
                                  </m:rad>
                                </m:num>
                                <m:den>
                                  <m:r>
                                    <a:rPr lang="en-US" i="1">
                                      <a:latin typeface="Cambria Math" panose="02040503050406030204" pitchFamily="18" charset="0"/>
                                    </a:rPr>
                                    <m:t>2</m:t>
                                  </m:r>
                                  <m:r>
                                    <a:rPr lang="en-US" i="1">
                                      <a:latin typeface="Cambria Math" panose="02040503050406030204" pitchFamily="18" charset="0"/>
                                    </a:rPr>
                                    <m:t>𝑎</m:t>
                                  </m:r>
                                </m:den>
                              </m:f>
                            </m:e>
                          </m:eqArr>
                        </m:e>
                      </m:d>
                    </m:oMath>
                  </m:oMathPara>
                </a14:m>
                <a:endParaRPr lang="es-ES" dirty="0"/>
              </a:p>
            </p:txBody>
          </p:sp>
        </mc:Choice>
        <mc:Fallback xmlns="">
          <p:sp>
            <p:nvSpPr>
              <p:cNvPr id="6" name="Rectángulo 5">
                <a:extLst>
                  <a:ext uri="{FF2B5EF4-FFF2-40B4-BE49-F238E27FC236}">
                    <a16:creationId xmlns:a16="http://schemas.microsoft.com/office/drawing/2014/main" id="{0E0179A5-2CC3-4D72-9543-D361B181F7C2}"/>
                  </a:ext>
                </a:extLst>
              </p:cNvPr>
              <p:cNvSpPr>
                <a:spLocks noRot="1" noChangeAspect="1" noMove="1" noResize="1" noEditPoints="1" noAdjustHandles="1" noChangeArrowheads="1" noChangeShapeType="1" noTextEdit="1"/>
              </p:cNvSpPr>
              <p:nvPr/>
            </p:nvSpPr>
            <p:spPr>
              <a:xfrm>
                <a:off x="8709297" y="2783624"/>
                <a:ext cx="1596375" cy="1371786"/>
              </a:xfrm>
              <a:prstGeom prst="rect">
                <a:avLst/>
              </a:prstGeom>
              <a:blipFill>
                <a:blip r:embed="rId9"/>
                <a:stretch>
                  <a:fillRect r="-3435"/>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 name="Rectángulo 7">
                <a:extLst>
                  <a:ext uri="{FF2B5EF4-FFF2-40B4-BE49-F238E27FC236}">
                    <a16:creationId xmlns:a16="http://schemas.microsoft.com/office/drawing/2014/main" id="{BBED3E19-265F-40FC-A0D7-65FC23954797}"/>
                  </a:ext>
                </a:extLst>
              </p:cNvPr>
              <p:cNvSpPr/>
              <p:nvPr/>
            </p:nvSpPr>
            <p:spPr>
              <a:xfrm>
                <a:off x="506904" y="1826745"/>
                <a:ext cx="11046602" cy="769441"/>
              </a:xfrm>
              <a:prstGeom prst="rect">
                <a:avLst/>
              </a:prstGeom>
            </p:spPr>
            <p:txBody>
              <a:bodyPr wrap="square">
                <a:spAutoFit/>
              </a:bodyPr>
              <a:lstStyle/>
              <a:p>
                <a:r>
                  <a:rPr lang="es-CO" sz="2200" dirty="0"/>
                  <a:t>con </a:t>
                </a:r>
                <a14:m>
                  <m:oMath xmlns:m="http://schemas.openxmlformats.org/officeDocument/2006/math">
                    <m:r>
                      <a:rPr lang="es-CO" sz="2200" i="1" dirty="0">
                        <a:latin typeface="Cambria Math" panose="02040503050406030204" pitchFamily="18" charset="0"/>
                      </a:rPr>
                      <m:t>𝑎</m:t>
                    </m:r>
                    <m:r>
                      <a:rPr lang="es-CO" sz="2200" i="1" dirty="0">
                        <a:latin typeface="Cambria Math" panose="02040503050406030204" pitchFamily="18" charset="0"/>
                      </a:rPr>
                      <m:t>, </m:t>
                    </m:r>
                    <m:r>
                      <a:rPr lang="es-CO" sz="2200" i="1" dirty="0">
                        <a:latin typeface="Cambria Math" panose="02040503050406030204" pitchFamily="18" charset="0"/>
                      </a:rPr>
                      <m:t>𝑏</m:t>
                    </m:r>
                    <m:r>
                      <a:rPr lang="es-CO" sz="2200" i="1" dirty="0">
                        <a:latin typeface="Cambria Math" panose="02040503050406030204" pitchFamily="18" charset="0"/>
                      </a:rPr>
                      <m:t>, </m:t>
                    </m:r>
                    <m:r>
                      <a:rPr lang="es-CO" sz="2200" i="1" dirty="0">
                        <a:latin typeface="Cambria Math" panose="02040503050406030204" pitchFamily="18" charset="0"/>
                      </a:rPr>
                      <m:t>𝑐</m:t>
                    </m:r>
                    <m:r>
                      <m:rPr>
                        <m:nor/>
                      </m:rPr>
                      <a:rPr lang="es-ES" sz="2200" b="0" i="0" dirty="0" smtClean="0">
                        <a:latin typeface="Cambria Math" panose="02040503050406030204" pitchFamily="18" charset="0"/>
                      </a:rPr>
                      <m:t> </m:t>
                    </m:r>
                    <m:r>
                      <m:rPr>
                        <m:nor/>
                      </m:rPr>
                      <a:rPr lang="es-ES" sz="2400" dirty="0">
                        <a:ea typeface="Cambria Math" panose="02040503050406030204" pitchFamily="18" charset="0"/>
                        <a:sym typeface="Symbol" panose="05050102010706020507" pitchFamily="18" charset="2"/>
                      </a:rPr>
                      <m:t></m:t>
                    </m:r>
                    <m:r>
                      <a:rPr lang="es-CO" sz="2200" i="1">
                        <a:latin typeface="Cambria Math" panose="02040503050406030204" pitchFamily="18" charset="0"/>
                        <a:ea typeface="Cambria Math" panose="02040503050406030204" pitchFamily="18" charset="0"/>
                      </a:rPr>
                      <m:t>ℝ</m:t>
                    </m:r>
                    <m:r>
                      <a:rPr lang="es-CO" sz="2200" i="1">
                        <a:latin typeface="Cambria Math" panose="02040503050406030204" pitchFamily="18" charset="0"/>
                        <a:ea typeface="Cambria Math" panose="02040503050406030204" pitchFamily="18" charset="0"/>
                      </a:rPr>
                      <m:t> </m:t>
                    </m:r>
                  </m:oMath>
                </a14:m>
                <a:r>
                  <a:rPr lang="es-CO" sz="2200" dirty="0"/>
                  <a:t>y </a:t>
                </a:r>
                <a14:m>
                  <m:oMath xmlns:m="http://schemas.openxmlformats.org/officeDocument/2006/math">
                    <m:r>
                      <a:rPr lang="es-CO" sz="2200" i="1" dirty="0">
                        <a:solidFill>
                          <a:srgbClr val="FF0000"/>
                        </a:solidFill>
                        <a:latin typeface="Cambria Math" panose="02040503050406030204" pitchFamily="18" charset="0"/>
                      </a:rPr>
                      <m:t>𝑎</m:t>
                    </m:r>
                    <m:r>
                      <a:rPr lang="es-CO" sz="2200" i="1" dirty="0">
                        <a:latin typeface="Cambria Math" panose="02040503050406030204" pitchFamily="18" charset="0"/>
                        <a:ea typeface="Cambria Math" panose="02040503050406030204" pitchFamily="18" charset="0"/>
                      </a:rPr>
                      <m:t>≠0</m:t>
                    </m:r>
                    <m:r>
                      <a:rPr lang="es-ES" sz="2200" b="0" i="1" dirty="0" smtClean="0">
                        <a:latin typeface="Cambria Math" panose="02040503050406030204" pitchFamily="18" charset="0"/>
                        <a:ea typeface="Cambria Math" panose="02040503050406030204" pitchFamily="18" charset="0"/>
                      </a:rPr>
                      <m:t>.</m:t>
                    </m:r>
                    <m:r>
                      <a:rPr lang="es-CO" sz="2200" b="0" i="0" dirty="0" smtClean="0">
                        <a:latin typeface="Cambria Math" panose="02040503050406030204" pitchFamily="18" charset="0"/>
                        <a:ea typeface="Cambria Math" panose="02040503050406030204" pitchFamily="18" charset="0"/>
                      </a:rPr>
                      <m:t>, </m:t>
                    </m:r>
                  </m:oMath>
                </a14:m>
                <a:r>
                  <a:rPr lang="es-CO" sz="2200" b="0" i="0" dirty="0">
                    <a:ea typeface="Cambria Math" panose="02040503050406030204" pitchFamily="18" charset="0"/>
                  </a:rPr>
                  <a:t>y para cualquier símbolo de desigualdad.</a:t>
                </a:r>
                <a:r>
                  <a:rPr lang="es-ES" sz="2200" b="0" i="0" dirty="0">
                    <a:ea typeface="Cambria Math" panose="02040503050406030204" pitchFamily="18" charset="0"/>
                  </a:rPr>
                  <a:t> Recordemos que para </a:t>
                </a:r>
                <a:r>
                  <a:rPr lang="es-ES" sz="2200" dirty="0"/>
                  <a:t>resolver este tipo de ecuaciones vasta hacer la sustitución </a:t>
                </a:r>
                <a14:m>
                  <m:oMath xmlns:m="http://schemas.openxmlformats.org/officeDocument/2006/math">
                    <m:sSup>
                      <m:sSupPr>
                        <m:ctrlPr>
                          <a:rPr lang="es-ES" sz="2000" i="1" dirty="0">
                            <a:latin typeface="Cambria Math" panose="02040503050406030204" pitchFamily="18" charset="0"/>
                          </a:rPr>
                        </m:ctrlPr>
                      </m:sSupPr>
                      <m:e>
                        <m:r>
                          <a:rPr lang="es-ES" sz="2000" i="1" dirty="0">
                            <a:latin typeface="Cambria Math" panose="02040503050406030204" pitchFamily="18" charset="0"/>
                          </a:rPr>
                          <m:t>𝑥</m:t>
                        </m:r>
                      </m:e>
                      <m:sup>
                        <m:r>
                          <a:rPr lang="es-ES" sz="2000" i="1" dirty="0">
                            <a:latin typeface="Cambria Math" panose="02040503050406030204" pitchFamily="18" charset="0"/>
                          </a:rPr>
                          <m:t>2</m:t>
                        </m:r>
                      </m:sup>
                    </m:sSup>
                    <m:r>
                      <a:rPr lang="es-ES" sz="2200" i="1" dirty="0" smtClean="0">
                        <a:latin typeface="Cambria Math" panose="02040503050406030204" pitchFamily="18" charset="0"/>
                      </a:rPr>
                      <m:t>=</m:t>
                    </m:r>
                    <m:r>
                      <a:rPr lang="es-ES" sz="2200" i="1" dirty="0" smtClean="0">
                        <a:latin typeface="Cambria Math" panose="02040503050406030204" pitchFamily="18" charset="0"/>
                      </a:rPr>
                      <m:t>𝑢</m:t>
                    </m:r>
                  </m:oMath>
                </a14:m>
                <a:r>
                  <a:rPr lang="es-ES" sz="2200" dirty="0"/>
                  <a:t>, obteniendo:</a:t>
                </a:r>
              </a:p>
            </p:txBody>
          </p:sp>
        </mc:Choice>
        <mc:Fallback xmlns="">
          <p:sp>
            <p:nvSpPr>
              <p:cNvPr id="8" name="Rectángulo 7">
                <a:extLst>
                  <a:ext uri="{FF2B5EF4-FFF2-40B4-BE49-F238E27FC236}">
                    <a16:creationId xmlns:a16="http://schemas.microsoft.com/office/drawing/2014/main" id="{BBED3E19-265F-40FC-A0D7-65FC23954797}"/>
                  </a:ext>
                </a:extLst>
              </p:cNvPr>
              <p:cNvSpPr>
                <a:spLocks noRot="1" noChangeAspect="1" noMove="1" noResize="1" noEditPoints="1" noAdjustHandles="1" noChangeArrowheads="1" noChangeShapeType="1" noTextEdit="1"/>
              </p:cNvSpPr>
              <p:nvPr/>
            </p:nvSpPr>
            <p:spPr>
              <a:xfrm>
                <a:off x="506904" y="1826745"/>
                <a:ext cx="11046602" cy="769441"/>
              </a:xfrm>
              <a:prstGeom prst="rect">
                <a:avLst/>
              </a:prstGeom>
              <a:blipFill>
                <a:blip r:embed="rId10"/>
                <a:stretch>
                  <a:fillRect l="-717" t="-5556" b="-15079"/>
                </a:stretch>
              </a:blipFill>
            </p:spPr>
            <p:txBody>
              <a:bodyPr/>
              <a:lstStyle/>
              <a:p>
                <a:r>
                  <a:rPr lang="es-ES">
                    <a:noFill/>
                  </a:rPr>
                  <a:t> </a:t>
                </a:r>
              </a:p>
            </p:txBody>
          </p:sp>
        </mc:Fallback>
      </mc:AlternateContent>
      <p:sp>
        <p:nvSpPr>
          <p:cNvPr id="10" name="Rectángulo 9">
            <a:extLst>
              <a:ext uri="{FF2B5EF4-FFF2-40B4-BE49-F238E27FC236}">
                <a16:creationId xmlns:a16="http://schemas.microsoft.com/office/drawing/2014/main" id="{33D33F9F-2C62-4F39-A85C-09E8D20D1E2B}"/>
              </a:ext>
            </a:extLst>
          </p:cNvPr>
          <p:cNvSpPr/>
          <p:nvPr/>
        </p:nvSpPr>
        <p:spPr>
          <a:xfrm>
            <a:off x="506904" y="3363308"/>
            <a:ext cx="7817653" cy="430887"/>
          </a:xfrm>
          <a:prstGeom prst="rect">
            <a:avLst/>
          </a:prstGeom>
        </p:spPr>
        <p:txBody>
          <a:bodyPr wrap="none">
            <a:spAutoFit/>
          </a:bodyPr>
          <a:lstStyle/>
          <a:p>
            <a:pPr algn="just"/>
            <a:r>
              <a:rPr lang="es-CO" sz="2200" dirty="0"/>
              <a:t>una ecuación de segundo grado que se resolver usando la fórmula:</a:t>
            </a:r>
          </a:p>
        </p:txBody>
      </p:sp>
      <mc:AlternateContent xmlns:mc="http://schemas.openxmlformats.org/markup-compatibility/2006" xmlns:a14="http://schemas.microsoft.com/office/drawing/2010/main">
        <mc:Choice Requires="a14">
          <p:sp>
            <p:nvSpPr>
              <p:cNvPr id="16" name="CuadroTexto 15">
                <a:extLst>
                  <a:ext uri="{FF2B5EF4-FFF2-40B4-BE49-F238E27FC236}">
                    <a16:creationId xmlns:a16="http://schemas.microsoft.com/office/drawing/2014/main" id="{A121C18B-6488-4E2A-9F34-EC12909AF8A0}"/>
                  </a:ext>
                </a:extLst>
              </p:cNvPr>
              <p:cNvSpPr txBox="1"/>
              <p:nvPr/>
            </p:nvSpPr>
            <p:spPr>
              <a:xfrm>
                <a:off x="5329152" y="783667"/>
                <a:ext cx="3969026" cy="3693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CO" sz="2400" b="0" i="1" dirty="0" smtClean="0">
                          <a:solidFill>
                            <a:srgbClr val="FF0000"/>
                          </a:solidFill>
                          <a:latin typeface="Cambria Math" panose="02040503050406030204" pitchFamily="18" charset="0"/>
                        </a:rPr>
                        <m:t>𝑎</m:t>
                      </m:r>
                      <m:sSup>
                        <m:sSupPr>
                          <m:ctrlPr>
                            <a:rPr lang="es-CO" sz="2400" b="0" i="1" dirty="0" smtClean="0">
                              <a:latin typeface="Cambria Math" panose="02040503050406030204" pitchFamily="18" charset="0"/>
                            </a:rPr>
                          </m:ctrlPr>
                        </m:sSupPr>
                        <m:e>
                          <m:r>
                            <a:rPr lang="es-CO" sz="2400" b="0" i="1" dirty="0" smtClean="0">
                              <a:latin typeface="Cambria Math" panose="02040503050406030204" pitchFamily="18" charset="0"/>
                            </a:rPr>
                            <m:t>𝑥</m:t>
                          </m:r>
                        </m:e>
                        <m:sup>
                          <m:r>
                            <a:rPr lang="es-ES" sz="2400" b="0" i="1" dirty="0" smtClean="0">
                              <a:latin typeface="Cambria Math" panose="02040503050406030204" pitchFamily="18" charset="0"/>
                            </a:rPr>
                            <m:t>4</m:t>
                          </m:r>
                        </m:sup>
                      </m:sSup>
                      <m:r>
                        <a:rPr lang="es-ES" sz="2400" i="1" dirty="0" smtClean="0">
                          <a:latin typeface="Cambria Math" panose="02040503050406030204" pitchFamily="18" charset="0"/>
                        </a:rPr>
                        <m:t>+</m:t>
                      </m:r>
                      <m:r>
                        <a:rPr lang="es-ES" sz="2400" i="1" dirty="0" smtClean="0">
                          <a:solidFill>
                            <a:srgbClr val="00B0F0"/>
                          </a:solidFill>
                          <a:latin typeface="Cambria Math" panose="02040503050406030204" pitchFamily="18" charset="0"/>
                        </a:rPr>
                        <m:t>𝑏</m:t>
                      </m:r>
                      <m:sSup>
                        <m:sSupPr>
                          <m:ctrlPr>
                            <a:rPr lang="es-ES" sz="2400" i="1" dirty="0" smtClean="0">
                              <a:solidFill>
                                <a:schemeClr val="tx1"/>
                              </a:solidFill>
                              <a:latin typeface="Cambria Math" panose="02040503050406030204" pitchFamily="18" charset="0"/>
                            </a:rPr>
                          </m:ctrlPr>
                        </m:sSupPr>
                        <m:e>
                          <m:r>
                            <a:rPr lang="es-ES" sz="2400" b="0" i="1" dirty="0" smtClean="0">
                              <a:solidFill>
                                <a:schemeClr val="tx1"/>
                              </a:solidFill>
                              <a:latin typeface="Cambria Math" panose="02040503050406030204" pitchFamily="18" charset="0"/>
                            </a:rPr>
                            <m:t>𝑥</m:t>
                          </m:r>
                        </m:e>
                        <m:sup>
                          <m:r>
                            <a:rPr lang="es-ES" sz="2400" b="0" i="1" dirty="0" smtClean="0">
                              <a:solidFill>
                                <a:schemeClr val="tx1"/>
                              </a:solidFill>
                              <a:latin typeface="Cambria Math" panose="02040503050406030204" pitchFamily="18" charset="0"/>
                            </a:rPr>
                            <m:t>2</m:t>
                          </m:r>
                        </m:sup>
                      </m:sSup>
                      <m:r>
                        <a:rPr lang="es-ES" sz="2400" i="1" dirty="0" smtClean="0">
                          <a:solidFill>
                            <a:schemeClr val="tx1"/>
                          </a:solidFill>
                          <a:latin typeface="Cambria Math" panose="02040503050406030204" pitchFamily="18" charset="0"/>
                        </a:rPr>
                        <m:t> </m:t>
                      </m:r>
                      <m:r>
                        <a:rPr lang="es-ES" sz="2400" i="1" dirty="0" smtClean="0">
                          <a:latin typeface="Cambria Math" panose="02040503050406030204" pitchFamily="18" charset="0"/>
                        </a:rPr>
                        <m:t>+</m:t>
                      </m:r>
                      <m:r>
                        <a:rPr lang="es-ES" sz="2400" i="1" dirty="0" smtClean="0">
                          <a:solidFill>
                            <a:srgbClr val="00B050"/>
                          </a:solidFill>
                          <a:latin typeface="Cambria Math" panose="02040503050406030204" pitchFamily="18" charset="0"/>
                        </a:rPr>
                        <m:t>𝑐</m:t>
                      </m:r>
                      <m:r>
                        <a:rPr lang="es-CO" sz="2400" i="1">
                          <a:latin typeface="Cambria Math" panose="02040503050406030204" pitchFamily="18" charset="0"/>
                          <a:ea typeface="Cambria Math" panose="02040503050406030204" pitchFamily="18" charset="0"/>
                        </a:rPr>
                        <m:t>≥</m:t>
                      </m:r>
                      <m:r>
                        <a:rPr lang="es-ES" sz="2400" i="1" dirty="0" smtClean="0">
                          <a:latin typeface="Cambria Math" panose="02040503050406030204" pitchFamily="18" charset="0"/>
                        </a:rPr>
                        <m:t>0</m:t>
                      </m:r>
                    </m:oMath>
                  </m:oMathPara>
                </a14:m>
                <a:endParaRPr lang="es-ES" sz="2400" dirty="0"/>
              </a:p>
            </p:txBody>
          </p:sp>
        </mc:Choice>
        <mc:Fallback xmlns="">
          <p:sp>
            <p:nvSpPr>
              <p:cNvPr id="16" name="CuadroTexto 15">
                <a:extLst>
                  <a:ext uri="{FF2B5EF4-FFF2-40B4-BE49-F238E27FC236}">
                    <a16:creationId xmlns:a16="http://schemas.microsoft.com/office/drawing/2014/main" id="{A121C18B-6488-4E2A-9F34-EC12909AF8A0}"/>
                  </a:ext>
                </a:extLst>
              </p:cNvPr>
              <p:cNvSpPr txBox="1">
                <a:spLocks noRot="1" noChangeAspect="1" noMove="1" noResize="1" noEditPoints="1" noAdjustHandles="1" noChangeArrowheads="1" noChangeShapeType="1" noTextEdit="1"/>
              </p:cNvSpPr>
              <p:nvPr/>
            </p:nvSpPr>
            <p:spPr>
              <a:xfrm>
                <a:off x="5329152" y="783667"/>
                <a:ext cx="3969026" cy="369332"/>
              </a:xfrm>
              <a:prstGeom prst="rect">
                <a:avLst/>
              </a:prstGeom>
              <a:blipFill>
                <a:blip r:embed="rId11"/>
                <a:stretch>
                  <a:fillRect t="-1667" b="-13333"/>
                </a:stretch>
              </a:blipFill>
            </p:spPr>
            <p:txBody>
              <a:bodyPr/>
              <a:lstStyle/>
              <a:p>
                <a:r>
                  <a:rPr lang="es-ES">
                    <a:noFill/>
                  </a:rPr>
                  <a:t> </a:t>
                </a:r>
              </a:p>
            </p:txBody>
          </p:sp>
        </mc:Fallback>
      </mc:AlternateContent>
      <p:sp>
        <p:nvSpPr>
          <p:cNvPr id="17" name="Rectángulo 16">
            <a:extLst>
              <a:ext uri="{FF2B5EF4-FFF2-40B4-BE49-F238E27FC236}">
                <a16:creationId xmlns:a16="http://schemas.microsoft.com/office/drawing/2014/main" id="{19052DEC-C482-438E-801D-F6B4FF5FF42C}"/>
              </a:ext>
            </a:extLst>
          </p:cNvPr>
          <p:cNvSpPr/>
          <p:nvPr/>
        </p:nvSpPr>
        <p:spPr>
          <a:xfrm>
            <a:off x="506904" y="4292415"/>
            <a:ext cx="5713615" cy="430887"/>
          </a:xfrm>
          <a:prstGeom prst="rect">
            <a:avLst/>
          </a:prstGeom>
        </p:spPr>
        <p:txBody>
          <a:bodyPr wrap="none">
            <a:spAutoFit/>
          </a:bodyPr>
          <a:lstStyle/>
          <a:p>
            <a:pPr algn="just"/>
            <a:r>
              <a:rPr lang="es-CO" sz="2200" dirty="0"/>
              <a:t>De esta forma las cuatro raíces o soluciones son:</a:t>
            </a:r>
          </a:p>
        </p:txBody>
      </p:sp>
      <mc:AlternateContent xmlns:mc="http://schemas.openxmlformats.org/markup-compatibility/2006" xmlns:a14="http://schemas.microsoft.com/office/drawing/2010/main">
        <mc:Choice Requires="a14">
          <p:sp>
            <p:nvSpPr>
              <p:cNvPr id="18" name="Rectángulo 17">
                <a:extLst>
                  <a:ext uri="{FF2B5EF4-FFF2-40B4-BE49-F238E27FC236}">
                    <a16:creationId xmlns:a16="http://schemas.microsoft.com/office/drawing/2014/main" id="{97060706-E98C-494B-A9C2-4C6C0A4901E6}"/>
                  </a:ext>
                </a:extLst>
              </p:cNvPr>
              <p:cNvSpPr/>
              <p:nvPr/>
            </p:nvSpPr>
            <p:spPr>
              <a:xfrm>
                <a:off x="6090771" y="3794195"/>
                <a:ext cx="1634101" cy="150900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d>
                        <m:dPr>
                          <m:begChr m:val="{"/>
                          <m:endChr m:val=""/>
                          <m:ctrlPr>
                            <a:rPr lang="es-CO" sz="2000" i="1" dirty="0" smtClean="0">
                              <a:solidFill>
                                <a:schemeClr val="accent2">
                                  <a:lumMod val="75000"/>
                                </a:schemeClr>
                              </a:solidFill>
                              <a:latin typeface="Cambria Math" panose="02040503050406030204" pitchFamily="18" charset="0"/>
                            </a:rPr>
                          </m:ctrlPr>
                        </m:dPr>
                        <m:e>
                          <m:eqArr>
                            <m:eqArrPr>
                              <m:ctrlPr>
                                <a:rPr lang="es-CO" sz="2000" i="1" dirty="0">
                                  <a:solidFill>
                                    <a:schemeClr val="accent2">
                                      <a:lumMod val="75000"/>
                                    </a:schemeClr>
                                  </a:solidFill>
                                  <a:latin typeface="Cambria Math" panose="02040503050406030204" pitchFamily="18" charset="0"/>
                                </a:rPr>
                              </m:ctrlPr>
                            </m:eqArrPr>
                            <m:e>
                              <m:sSub>
                                <m:sSubPr>
                                  <m:ctrlPr>
                                    <a:rPr lang="en-US" sz="2000" i="1">
                                      <a:latin typeface="Cambria Math" panose="02040503050406030204" pitchFamily="18" charset="0"/>
                                    </a:rPr>
                                  </m:ctrlPr>
                                </m:sSubPr>
                                <m:e>
                                  <m:r>
                                    <a:rPr lang="es-ES" sz="2000" b="0" i="1" smtClean="0">
                                      <a:latin typeface="Cambria Math" panose="02040503050406030204" pitchFamily="18" charset="0"/>
                                    </a:rPr>
                                    <m:t>𝑥</m:t>
                                  </m:r>
                                </m:e>
                                <m:sub>
                                  <m:r>
                                    <a:rPr lang="es-ES" sz="2000" i="1">
                                      <a:latin typeface="Cambria Math" panose="02040503050406030204" pitchFamily="18" charset="0"/>
                                    </a:rPr>
                                    <m:t>1</m:t>
                                  </m:r>
                                </m:sub>
                              </m:sSub>
                              <m:r>
                                <a:rPr lang="en-US" sz="2000" i="1">
                                  <a:latin typeface="Cambria Math" panose="02040503050406030204" pitchFamily="18" charset="0"/>
                                </a:rPr>
                                <m:t>=</m:t>
                              </m:r>
                              <m:r>
                                <a:rPr lang="es-ES" sz="2000" b="0" i="1" smtClean="0">
                                  <a:latin typeface="Cambria Math" panose="02040503050406030204" pitchFamily="18" charset="0"/>
                                </a:rPr>
                                <m:t>+</m:t>
                              </m:r>
                              <m:rad>
                                <m:radPr>
                                  <m:degHide m:val="on"/>
                                  <m:ctrlPr>
                                    <a:rPr lang="en-US" sz="2000" i="1">
                                      <a:latin typeface="Cambria Math" panose="02040503050406030204" pitchFamily="18" charset="0"/>
                                    </a:rPr>
                                  </m:ctrlPr>
                                </m:radPr>
                                <m:deg/>
                                <m:e>
                                  <m:sSub>
                                    <m:sSubPr>
                                      <m:ctrlPr>
                                        <a:rPr lang="en-US" sz="2000" i="1">
                                          <a:latin typeface="Cambria Math" panose="02040503050406030204" pitchFamily="18" charset="0"/>
                                        </a:rPr>
                                      </m:ctrlPr>
                                    </m:sSubPr>
                                    <m:e>
                                      <m:r>
                                        <a:rPr lang="es-ES" sz="2000" i="1">
                                          <a:latin typeface="Cambria Math" panose="02040503050406030204" pitchFamily="18" charset="0"/>
                                        </a:rPr>
                                        <m:t>𝑢</m:t>
                                      </m:r>
                                    </m:e>
                                    <m:sub>
                                      <m:r>
                                        <a:rPr lang="es-ES" sz="2000" i="1">
                                          <a:latin typeface="Cambria Math" panose="02040503050406030204" pitchFamily="18" charset="0"/>
                                        </a:rPr>
                                        <m:t>1</m:t>
                                      </m:r>
                                    </m:sub>
                                  </m:sSub>
                                </m:e>
                              </m:rad>
                            </m:e>
                            <m:e>
                              <m:sSub>
                                <m:sSubPr>
                                  <m:ctrlPr>
                                    <a:rPr lang="en-US" sz="2000" i="1">
                                      <a:latin typeface="Cambria Math" panose="02040503050406030204" pitchFamily="18" charset="0"/>
                                    </a:rPr>
                                  </m:ctrlPr>
                                </m:sSubPr>
                                <m:e>
                                  <m:r>
                                    <a:rPr lang="es-ES" sz="2000" i="1">
                                      <a:latin typeface="Cambria Math" panose="02040503050406030204" pitchFamily="18" charset="0"/>
                                    </a:rPr>
                                    <m:t>𝑥</m:t>
                                  </m:r>
                                </m:e>
                                <m:sub>
                                  <m:r>
                                    <a:rPr lang="es-ES" sz="2000" b="0" i="1" smtClean="0">
                                      <a:latin typeface="Cambria Math" panose="02040503050406030204" pitchFamily="18" charset="0"/>
                                    </a:rPr>
                                    <m:t>2</m:t>
                                  </m:r>
                                </m:sub>
                              </m:sSub>
                              <m:r>
                                <a:rPr lang="en-US" sz="2000" i="1">
                                  <a:latin typeface="Cambria Math" panose="02040503050406030204" pitchFamily="18" charset="0"/>
                                </a:rPr>
                                <m:t>=</m:t>
                              </m:r>
                              <m:r>
                                <a:rPr lang="es-ES" sz="2000" b="0" i="1" smtClean="0">
                                  <a:latin typeface="Cambria Math" panose="02040503050406030204" pitchFamily="18" charset="0"/>
                                </a:rPr>
                                <m:t>−</m:t>
                              </m:r>
                              <m:rad>
                                <m:radPr>
                                  <m:degHide m:val="on"/>
                                  <m:ctrlPr>
                                    <a:rPr lang="en-US" sz="2000" i="1">
                                      <a:latin typeface="Cambria Math" panose="02040503050406030204" pitchFamily="18" charset="0"/>
                                    </a:rPr>
                                  </m:ctrlPr>
                                </m:radPr>
                                <m:deg/>
                                <m:e>
                                  <m:sSub>
                                    <m:sSubPr>
                                      <m:ctrlPr>
                                        <a:rPr lang="en-US" sz="2000" i="1">
                                          <a:latin typeface="Cambria Math" panose="02040503050406030204" pitchFamily="18" charset="0"/>
                                        </a:rPr>
                                      </m:ctrlPr>
                                    </m:sSubPr>
                                    <m:e>
                                      <m:r>
                                        <a:rPr lang="es-ES" sz="2000" i="1">
                                          <a:latin typeface="Cambria Math" panose="02040503050406030204" pitchFamily="18" charset="0"/>
                                        </a:rPr>
                                        <m:t>𝑢</m:t>
                                      </m:r>
                                    </m:e>
                                    <m:sub>
                                      <m:r>
                                        <a:rPr lang="es-ES" sz="2000" i="1">
                                          <a:latin typeface="Cambria Math" panose="02040503050406030204" pitchFamily="18" charset="0"/>
                                        </a:rPr>
                                        <m:t>1</m:t>
                                      </m:r>
                                    </m:sub>
                                  </m:sSub>
                                </m:e>
                              </m:rad>
                            </m:e>
                            <m:e>
                              <m:sSub>
                                <m:sSubPr>
                                  <m:ctrlPr>
                                    <a:rPr lang="en-US" sz="2000" i="1">
                                      <a:latin typeface="Cambria Math" panose="02040503050406030204" pitchFamily="18" charset="0"/>
                                    </a:rPr>
                                  </m:ctrlPr>
                                </m:sSubPr>
                                <m:e>
                                  <m:r>
                                    <a:rPr lang="es-ES" sz="2000" i="1">
                                      <a:latin typeface="Cambria Math" panose="02040503050406030204" pitchFamily="18" charset="0"/>
                                    </a:rPr>
                                    <m:t>𝑥</m:t>
                                  </m:r>
                                </m:e>
                                <m:sub>
                                  <m:r>
                                    <a:rPr lang="es-ES" sz="2000" b="0" i="1" smtClean="0">
                                      <a:latin typeface="Cambria Math" panose="02040503050406030204" pitchFamily="18" charset="0"/>
                                    </a:rPr>
                                    <m:t>3</m:t>
                                  </m:r>
                                </m:sub>
                              </m:sSub>
                              <m:r>
                                <a:rPr lang="en-US" sz="2000" i="1">
                                  <a:latin typeface="Cambria Math" panose="02040503050406030204" pitchFamily="18" charset="0"/>
                                </a:rPr>
                                <m:t>=</m:t>
                              </m:r>
                              <m:r>
                                <a:rPr lang="es-ES" sz="2000" i="1">
                                  <a:latin typeface="Cambria Math" panose="02040503050406030204" pitchFamily="18" charset="0"/>
                                </a:rPr>
                                <m:t>+</m:t>
                              </m:r>
                              <m:rad>
                                <m:radPr>
                                  <m:degHide m:val="on"/>
                                  <m:ctrlPr>
                                    <a:rPr lang="en-US" sz="2000" i="1">
                                      <a:latin typeface="Cambria Math" panose="02040503050406030204" pitchFamily="18" charset="0"/>
                                    </a:rPr>
                                  </m:ctrlPr>
                                </m:radPr>
                                <m:deg/>
                                <m:e>
                                  <m:sSub>
                                    <m:sSubPr>
                                      <m:ctrlPr>
                                        <a:rPr lang="en-US" sz="2000" i="1">
                                          <a:latin typeface="Cambria Math" panose="02040503050406030204" pitchFamily="18" charset="0"/>
                                        </a:rPr>
                                      </m:ctrlPr>
                                    </m:sSubPr>
                                    <m:e>
                                      <m:r>
                                        <a:rPr lang="es-ES" sz="2000" i="1">
                                          <a:latin typeface="Cambria Math" panose="02040503050406030204" pitchFamily="18" charset="0"/>
                                        </a:rPr>
                                        <m:t>𝑢</m:t>
                                      </m:r>
                                    </m:e>
                                    <m:sub>
                                      <m:r>
                                        <a:rPr lang="es-ES" sz="2000" b="0" i="1" smtClean="0">
                                          <a:latin typeface="Cambria Math" panose="02040503050406030204" pitchFamily="18" charset="0"/>
                                        </a:rPr>
                                        <m:t>2</m:t>
                                      </m:r>
                                    </m:sub>
                                  </m:sSub>
                                </m:e>
                              </m:rad>
                            </m:e>
                            <m:e>
                              <m:sSub>
                                <m:sSubPr>
                                  <m:ctrlPr>
                                    <a:rPr lang="en-US" sz="2000" i="1">
                                      <a:latin typeface="Cambria Math" panose="02040503050406030204" pitchFamily="18" charset="0"/>
                                    </a:rPr>
                                  </m:ctrlPr>
                                </m:sSubPr>
                                <m:e>
                                  <m:r>
                                    <a:rPr lang="es-ES" sz="2000" b="0" i="1" smtClean="0">
                                      <a:latin typeface="Cambria Math" panose="02040503050406030204" pitchFamily="18" charset="0"/>
                                    </a:rPr>
                                    <m:t>𝑥</m:t>
                                  </m:r>
                                </m:e>
                                <m:sub>
                                  <m:r>
                                    <a:rPr lang="es-ES" sz="2000" b="0" i="1" smtClean="0">
                                      <a:latin typeface="Cambria Math" panose="02040503050406030204" pitchFamily="18" charset="0"/>
                                    </a:rPr>
                                    <m:t>4</m:t>
                                  </m:r>
                                </m:sub>
                              </m:sSub>
                              <m:r>
                                <a:rPr lang="en-US" sz="2000" i="1">
                                  <a:latin typeface="Cambria Math" panose="02040503050406030204" pitchFamily="18" charset="0"/>
                                </a:rPr>
                                <m:t>=</m:t>
                              </m:r>
                              <m:r>
                                <a:rPr lang="es-ES" sz="2000" b="0" i="1" smtClean="0">
                                  <a:latin typeface="Cambria Math" panose="02040503050406030204" pitchFamily="18" charset="0"/>
                                </a:rPr>
                                <m:t>−</m:t>
                              </m:r>
                              <m:rad>
                                <m:radPr>
                                  <m:degHide m:val="on"/>
                                  <m:ctrlPr>
                                    <a:rPr lang="en-US" sz="2000" i="1">
                                      <a:latin typeface="Cambria Math" panose="02040503050406030204" pitchFamily="18" charset="0"/>
                                    </a:rPr>
                                  </m:ctrlPr>
                                </m:radPr>
                                <m:deg/>
                                <m:e>
                                  <m:sSub>
                                    <m:sSubPr>
                                      <m:ctrlPr>
                                        <a:rPr lang="en-US" sz="2000" i="1">
                                          <a:latin typeface="Cambria Math" panose="02040503050406030204" pitchFamily="18" charset="0"/>
                                        </a:rPr>
                                      </m:ctrlPr>
                                    </m:sSubPr>
                                    <m:e>
                                      <m:r>
                                        <a:rPr lang="es-ES" sz="2000" i="1">
                                          <a:latin typeface="Cambria Math" panose="02040503050406030204" pitchFamily="18" charset="0"/>
                                        </a:rPr>
                                        <m:t>𝑢</m:t>
                                      </m:r>
                                    </m:e>
                                    <m:sub>
                                      <m:r>
                                        <a:rPr lang="es-ES" sz="2000" b="0" i="1" smtClean="0">
                                          <a:latin typeface="Cambria Math" panose="02040503050406030204" pitchFamily="18" charset="0"/>
                                        </a:rPr>
                                        <m:t>2</m:t>
                                      </m:r>
                                    </m:sub>
                                  </m:sSub>
                                </m:e>
                              </m:rad>
                            </m:e>
                          </m:eqArr>
                        </m:e>
                      </m:d>
                    </m:oMath>
                  </m:oMathPara>
                </a14:m>
                <a:endParaRPr lang="es-ES" sz="2000" dirty="0"/>
              </a:p>
            </p:txBody>
          </p:sp>
        </mc:Choice>
        <mc:Fallback xmlns="">
          <p:sp>
            <p:nvSpPr>
              <p:cNvPr id="18" name="Rectángulo 17">
                <a:extLst>
                  <a:ext uri="{FF2B5EF4-FFF2-40B4-BE49-F238E27FC236}">
                    <a16:creationId xmlns:a16="http://schemas.microsoft.com/office/drawing/2014/main" id="{97060706-E98C-494B-A9C2-4C6C0A4901E6}"/>
                  </a:ext>
                </a:extLst>
              </p:cNvPr>
              <p:cNvSpPr>
                <a:spLocks noRot="1" noChangeAspect="1" noMove="1" noResize="1" noEditPoints="1" noAdjustHandles="1" noChangeArrowheads="1" noChangeShapeType="1" noTextEdit="1"/>
              </p:cNvSpPr>
              <p:nvPr/>
            </p:nvSpPr>
            <p:spPr>
              <a:xfrm>
                <a:off x="6090771" y="3794195"/>
                <a:ext cx="1634101" cy="1509003"/>
              </a:xfrm>
              <a:prstGeom prst="rect">
                <a:avLst/>
              </a:prstGeom>
              <a:blipFill>
                <a:blip r:embed="rId12"/>
                <a:stretch>
                  <a:fillRect/>
                </a:stretch>
              </a:blipFill>
            </p:spPr>
            <p:txBody>
              <a:bodyPr/>
              <a:lstStyle/>
              <a:p>
                <a:r>
                  <a:rPr lang="es-ES">
                    <a:noFill/>
                  </a:rPr>
                  <a:t> </a:t>
                </a:r>
              </a:p>
            </p:txBody>
          </p:sp>
        </mc:Fallback>
      </mc:AlternateContent>
      <p:sp>
        <p:nvSpPr>
          <p:cNvPr id="19" name="Rectángulo 18">
            <a:extLst>
              <a:ext uri="{FF2B5EF4-FFF2-40B4-BE49-F238E27FC236}">
                <a16:creationId xmlns:a16="http://schemas.microsoft.com/office/drawing/2014/main" id="{48CA6891-66F3-41DC-AA83-E2C285CB766F}"/>
              </a:ext>
            </a:extLst>
          </p:cNvPr>
          <p:cNvSpPr/>
          <p:nvPr/>
        </p:nvSpPr>
        <p:spPr>
          <a:xfrm>
            <a:off x="559245" y="5488105"/>
            <a:ext cx="11181623" cy="769441"/>
          </a:xfrm>
          <a:prstGeom prst="rect">
            <a:avLst/>
          </a:prstGeom>
        </p:spPr>
        <p:txBody>
          <a:bodyPr wrap="square">
            <a:spAutoFit/>
          </a:bodyPr>
          <a:lstStyle/>
          <a:p>
            <a:r>
              <a:rPr lang="es-CO" sz="2200" dirty="0"/>
              <a:t>El número de soluciones reales de una ecuación bicuadrada puede ser: ninguna solución, cuatro soluciones distintas, tres soluciones distintas, dos soluciones distintas y una única solución</a:t>
            </a:r>
          </a:p>
        </p:txBody>
      </p:sp>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6B4BF9DD-FC81-4E5B-9459-C0D6AC916955}"/>
                  </a:ext>
                </a:extLst>
              </p:cNvPr>
              <p:cNvSpPr txBox="1"/>
              <p:nvPr/>
            </p:nvSpPr>
            <p:spPr>
              <a:xfrm>
                <a:off x="3075977" y="1200236"/>
                <a:ext cx="3969026" cy="3693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CO" sz="2400" b="0" i="1" dirty="0" smtClean="0">
                          <a:solidFill>
                            <a:srgbClr val="FF0000"/>
                          </a:solidFill>
                          <a:latin typeface="Cambria Math" panose="02040503050406030204" pitchFamily="18" charset="0"/>
                        </a:rPr>
                        <m:t>𝑎</m:t>
                      </m:r>
                      <m:sSup>
                        <m:sSupPr>
                          <m:ctrlPr>
                            <a:rPr lang="es-CO" sz="2400" b="0" i="1" dirty="0" smtClean="0">
                              <a:latin typeface="Cambria Math" panose="02040503050406030204" pitchFamily="18" charset="0"/>
                            </a:rPr>
                          </m:ctrlPr>
                        </m:sSupPr>
                        <m:e>
                          <m:r>
                            <a:rPr lang="es-CO" sz="2400" b="0" i="1" dirty="0" smtClean="0">
                              <a:latin typeface="Cambria Math" panose="02040503050406030204" pitchFamily="18" charset="0"/>
                            </a:rPr>
                            <m:t>𝑥</m:t>
                          </m:r>
                        </m:e>
                        <m:sup>
                          <m:r>
                            <a:rPr lang="es-ES" sz="2400" b="0" i="1" dirty="0" smtClean="0">
                              <a:latin typeface="Cambria Math" panose="02040503050406030204" pitchFamily="18" charset="0"/>
                            </a:rPr>
                            <m:t>4</m:t>
                          </m:r>
                        </m:sup>
                      </m:sSup>
                      <m:r>
                        <a:rPr lang="es-ES" sz="2400" i="1" dirty="0" smtClean="0">
                          <a:latin typeface="Cambria Math" panose="02040503050406030204" pitchFamily="18" charset="0"/>
                        </a:rPr>
                        <m:t>+</m:t>
                      </m:r>
                      <m:r>
                        <a:rPr lang="es-ES" sz="2400" i="1" dirty="0" smtClean="0">
                          <a:solidFill>
                            <a:srgbClr val="00B0F0"/>
                          </a:solidFill>
                          <a:latin typeface="Cambria Math" panose="02040503050406030204" pitchFamily="18" charset="0"/>
                        </a:rPr>
                        <m:t>𝑏</m:t>
                      </m:r>
                      <m:sSup>
                        <m:sSupPr>
                          <m:ctrlPr>
                            <a:rPr lang="es-ES" sz="2400" i="1" dirty="0" smtClean="0">
                              <a:solidFill>
                                <a:schemeClr val="tx1"/>
                              </a:solidFill>
                              <a:latin typeface="Cambria Math" panose="02040503050406030204" pitchFamily="18" charset="0"/>
                            </a:rPr>
                          </m:ctrlPr>
                        </m:sSupPr>
                        <m:e>
                          <m:r>
                            <a:rPr lang="es-ES" sz="2400" b="0" i="1" dirty="0" smtClean="0">
                              <a:solidFill>
                                <a:schemeClr val="tx1"/>
                              </a:solidFill>
                              <a:latin typeface="Cambria Math" panose="02040503050406030204" pitchFamily="18" charset="0"/>
                            </a:rPr>
                            <m:t>𝑥</m:t>
                          </m:r>
                        </m:e>
                        <m:sup>
                          <m:r>
                            <a:rPr lang="es-ES" sz="2400" b="0" i="1" dirty="0" smtClean="0">
                              <a:solidFill>
                                <a:schemeClr val="tx1"/>
                              </a:solidFill>
                              <a:latin typeface="Cambria Math" panose="02040503050406030204" pitchFamily="18" charset="0"/>
                            </a:rPr>
                            <m:t>2</m:t>
                          </m:r>
                        </m:sup>
                      </m:sSup>
                      <m:r>
                        <a:rPr lang="es-ES" sz="2400" i="1" dirty="0" smtClean="0">
                          <a:solidFill>
                            <a:schemeClr val="tx1"/>
                          </a:solidFill>
                          <a:latin typeface="Cambria Math" panose="02040503050406030204" pitchFamily="18" charset="0"/>
                        </a:rPr>
                        <m:t> </m:t>
                      </m:r>
                      <m:r>
                        <a:rPr lang="es-ES" sz="2400" i="1" dirty="0" smtClean="0">
                          <a:latin typeface="Cambria Math" panose="02040503050406030204" pitchFamily="18" charset="0"/>
                        </a:rPr>
                        <m:t>+</m:t>
                      </m:r>
                      <m:r>
                        <a:rPr lang="es-ES" sz="2400" i="1" dirty="0" smtClean="0">
                          <a:solidFill>
                            <a:srgbClr val="00B050"/>
                          </a:solidFill>
                          <a:latin typeface="Cambria Math" panose="02040503050406030204" pitchFamily="18" charset="0"/>
                        </a:rPr>
                        <m:t>𝑐</m:t>
                      </m:r>
                      <m:r>
                        <a:rPr lang="es-CO" sz="2400" b="0" i="1" dirty="0" smtClean="0">
                          <a:solidFill>
                            <a:srgbClr val="00B050"/>
                          </a:solidFill>
                          <a:latin typeface="Cambria Math" panose="02040503050406030204" pitchFamily="18" charset="0"/>
                        </a:rPr>
                        <m:t>=</m:t>
                      </m:r>
                      <m:r>
                        <a:rPr lang="es-ES" sz="2400" i="1" dirty="0" smtClean="0">
                          <a:latin typeface="Cambria Math" panose="02040503050406030204" pitchFamily="18" charset="0"/>
                        </a:rPr>
                        <m:t>0</m:t>
                      </m:r>
                    </m:oMath>
                  </m:oMathPara>
                </a14:m>
                <a:endParaRPr lang="es-ES" sz="2400" dirty="0"/>
              </a:p>
            </p:txBody>
          </p:sp>
        </mc:Choice>
        <mc:Fallback xmlns="">
          <p:sp>
            <p:nvSpPr>
              <p:cNvPr id="12" name="CuadroTexto 11">
                <a:extLst>
                  <a:ext uri="{FF2B5EF4-FFF2-40B4-BE49-F238E27FC236}">
                    <a16:creationId xmlns:a16="http://schemas.microsoft.com/office/drawing/2014/main" id="{6B4BF9DD-FC81-4E5B-9459-C0D6AC916955}"/>
                  </a:ext>
                </a:extLst>
              </p:cNvPr>
              <p:cNvSpPr txBox="1">
                <a:spLocks noRot="1" noChangeAspect="1" noMove="1" noResize="1" noEditPoints="1" noAdjustHandles="1" noChangeArrowheads="1" noChangeShapeType="1" noTextEdit="1"/>
              </p:cNvSpPr>
              <p:nvPr/>
            </p:nvSpPr>
            <p:spPr>
              <a:xfrm>
                <a:off x="3075977" y="1200236"/>
                <a:ext cx="3969026" cy="369332"/>
              </a:xfrm>
              <a:prstGeom prst="rect">
                <a:avLst/>
              </a:prstGeom>
              <a:blipFill>
                <a:blip r:embed="rId13"/>
                <a:stretch>
                  <a:fillRect b="-8333"/>
                </a:stretch>
              </a:blipFill>
            </p:spPr>
            <p:txBody>
              <a:bodyPr/>
              <a:lstStyle/>
              <a:p>
                <a:r>
                  <a:rPr lang="es-ES">
                    <a:noFill/>
                  </a:rPr>
                  <a:t> </a:t>
                </a:r>
              </a:p>
            </p:txBody>
          </p:sp>
        </mc:Fallback>
      </mc:AlternateContent>
    </p:spTree>
    <p:extLst>
      <p:ext uri="{BB962C8B-B14F-4D97-AF65-F5344CB8AC3E}">
        <p14:creationId xmlns:p14="http://schemas.microsoft.com/office/powerpoint/2010/main" val="322526275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CuadroTexto 4">
                <a:extLst>
                  <a:ext uri="{FF2B5EF4-FFF2-40B4-BE49-F238E27FC236}">
                    <a16:creationId xmlns:a16="http://schemas.microsoft.com/office/drawing/2014/main" id="{65DD49BB-A4C5-4FDA-B8DC-8F88C27AB753}"/>
                  </a:ext>
                </a:extLst>
              </p:cNvPr>
              <p:cNvSpPr txBox="1"/>
              <p:nvPr/>
            </p:nvSpPr>
            <p:spPr>
              <a:xfrm>
                <a:off x="3811232" y="620892"/>
                <a:ext cx="3969026" cy="3693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s-CO" sz="2400" b="0" i="1" dirty="0" smtClean="0">
                              <a:latin typeface="Cambria Math" panose="02040503050406030204" pitchFamily="18" charset="0"/>
                            </a:rPr>
                          </m:ctrlPr>
                        </m:sSupPr>
                        <m:e>
                          <m:r>
                            <a:rPr lang="es-CO" sz="2400" b="0" i="1" dirty="0" smtClean="0">
                              <a:latin typeface="Cambria Math" panose="02040503050406030204" pitchFamily="18" charset="0"/>
                            </a:rPr>
                            <m:t>𝑥</m:t>
                          </m:r>
                        </m:e>
                        <m:sup>
                          <m:r>
                            <a:rPr lang="es-ES" sz="2400" b="0" i="1" dirty="0" smtClean="0">
                              <a:latin typeface="Cambria Math" panose="02040503050406030204" pitchFamily="18" charset="0"/>
                            </a:rPr>
                            <m:t>4</m:t>
                          </m:r>
                        </m:sup>
                      </m:sSup>
                      <m:r>
                        <a:rPr lang="es-ES" sz="2400" b="0" i="1" dirty="0" smtClean="0">
                          <a:latin typeface="Cambria Math" panose="02040503050406030204" pitchFamily="18" charset="0"/>
                        </a:rPr>
                        <m:t>−13</m:t>
                      </m:r>
                      <m:r>
                        <a:rPr lang="es-CO" sz="2400" b="0" i="1" dirty="0" smtClean="0">
                          <a:latin typeface="Cambria Math" panose="02040503050406030204" pitchFamily="18" charset="0"/>
                        </a:rPr>
                        <m:t> </m:t>
                      </m:r>
                      <m:sSup>
                        <m:sSupPr>
                          <m:ctrlPr>
                            <a:rPr lang="es-CO" sz="2400" b="0" i="1" dirty="0" smtClean="0">
                              <a:latin typeface="Cambria Math" panose="02040503050406030204" pitchFamily="18" charset="0"/>
                            </a:rPr>
                          </m:ctrlPr>
                        </m:sSupPr>
                        <m:e>
                          <m:r>
                            <a:rPr lang="es-ES" sz="2400" b="0" i="1" dirty="0" smtClean="0">
                              <a:latin typeface="Cambria Math" panose="02040503050406030204" pitchFamily="18" charset="0"/>
                            </a:rPr>
                            <m:t>𝑥</m:t>
                          </m:r>
                        </m:e>
                        <m:sup>
                          <m:r>
                            <a:rPr lang="es-ES" sz="2400" b="0" i="1" dirty="0" smtClean="0">
                              <a:latin typeface="Cambria Math" panose="02040503050406030204" pitchFamily="18" charset="0"/>
                            </a:rPr>
                            <m:t>2</m:t>
                          </m:r>
                        </m:sup>
                      </m:sSup>
                      <m:r>
                        <a:rPr lang="es-ES" sz="2400" b="0" i="1" dirty="0" smtClean="0">
                          <a:latin typeface="Cambria Math" panose="02040503050406030204" pitchFamily="18" charset="0"/>
                        </a:rPr>
                        <m:t>+36</m:t>
                      </m:r>
                      <m:r>
                        <a:rPr lang="es-CO" sz="2400" b="0" i="1" dirty="0" smtClean="0">
                          <a:latin typeface="Cambria Math" panose="02040503050406030204" pitchFamily="18" charset="0"/>
                        </a:rPr>
                        <m:t>&lt;</m:t>
                      </m:r>
                      <m:r>
                        <a:rPr lang="es-ES" sz="2400" b="0" i="1" dirty="0" smtClean="0">
                          <a:latin typeface="Cambria Math" panose="02040503050406030204" pitchFamily="18" charset="0"/>
                        </a:rPr>
                        <m:t>0</m:t>
                      </m:r>
                    </m:oMath>
                  </m:oMathPara>
                </a14:m>
                <a:endParaRPr lang="es-ES" sz="2400" dirty="0"/>
              </a:p>
            </p:txBody>
          </p:sp>
        </mc:Choice>
        <mc:Fallback xmlns="">
          <p:sp>
            <p:nvSpPr>
              <p:cNvPr id="5" name="CuadroTexto 4">
                <a:extLst>
                  <a:ext uri="{FF2B5EF4-FFF2-40B4-BE49-F238E27FC236}">
                    <a16:creationId xmlns:a16="http://schemas.microsoft.com/office/drawing/2014/main" id="{65DD49BB-A4C5-4FDA-B8DC-8F88C27AB753}"/>
                  </a:ext>
                </a:extLst>
              </p:cNvPr>
              <p:cNvSpPr txBox="1">
                <a:spLocks noRot="1" noChangeAspect="1" noMove="1" noResize="1" noEditPoints="1" noAdjustHandles="1" noChangeArrowheads="1" noChangeShapeType="1" noTextEdit="1"/>
              </p:cNvSpPr>
              <p:nvPr/>
            </p:nvSpPr>
            <p:spPr>
              <a:xfrm>
                <a:off x="3811232" y="620892"/>
                <a:ext cx="3969026" cy="369332"/>
              </a:xfrm>
              <a:prstGeom prst="rect">
                <a:avLst/>
              </a:prstGeom>
              <a:blipFill>
                <a:blip r:embed="rId2"/>
                <a:stretch>
                  <a:fillRect b="-6667"/>
                </a:stretch>
              </a:blipFill>
            </p:spPr>
            <p:txBody>
              <a:bodyPr/>
              <a:lstStyle/>
              <a:p>
                <a:r>
                  <a:rPr lang="es-ES">
                    <a:noFill/>
                  </a:rPr>
                  <a:t> </a:t>
                </a:r>
              </a:p>
            </p:txBody>
          </p:sp>
        </mc:Fallback>
      </mc:AlternateContent>
      <p:sp>
        <p:nvSpPr>
          <p:cNvPr id="7" name="Rectángulo 6">
            <a:extLst>
              <a:ext uri="{FF2B5EF4-FFF2-40B4-BE49-F238E27FC236}">
                <a16:creationId xmlns:a16="http://schemas.microsoft.com/office/drawing/2014/main" id="{1EEEFD82-422D-45BE-9260-A08232C72765}"/>
              </a:ext>
            </a:extLst>
          </p:cNvPr>
          <p:cNvSpPr/>
          <p:nvPr/>
        </p:nvSpPr>
        <p:spPr>
          <a:xfrm>
            <a:off x="539839" y="559337"/>
            <a:ext cx="10410917" cy="430887"/>
          </a:xfrm>
          <a:prstGeom prst="rect">
            <a:avLst/>
          </a:prstGeom>
        </p:spPr>
        <p:txBody>
          <a:bodyPr wrap="square">
            <a:spAutoFit/>
          </a:bodyPr>
          <a:lstStyle/>
          <a:p>
            <a:r>
              <a:rPr lang="es-CO" sz="2200" dirty="0">
                <a:solidFill>
                  <a:schemeClr val="accent2"/>
                </a:solidFill>
              </a:rPr>
              <a:t>Resuelva la siguiente inecuación</a:t>
            </a:r>
            <a:endParaRPr lang="es-CO" sz="2200" dirty="0"/>
          </a:p>
        </p:txBody>
      </p:sp>
      <p:sp>
        <p:nvSpPr>
          <p:cNvPr id="2" name="Rectangle 2">
            <a:extLst>
              <a:ext uri="{FF2B5EF4-FFF2-40B4-BE49-F238E27FC236}">
                <a16:creationId xmlns:a16="http://schemas.microsoft.com/office/drawing/2014/main" id="{BA55B5A3-5456-4B8A-A128-002EF49B897D}"/>
              </a:ext>
            </a:extLst>
          </p:cNvPr>
          <p:cNvSpPr>
            <a:spLocks noChangeArrowheads="1"/>
          </p:cNvSpPr>
          <p:nvPr/>
        </p:nvSpPr>
        <p:spPr bwMode="auto">
          <a:xfrm>
            <a:off x="0"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17" name="Rectángulo 16">
            <a:extLst>
              <a:ext uri="{FF2B5EF4-FFF2-40B4-BE49-F238E27FC236}">
                <a16:creationId xmlns:a16="http://schemas.microsoft.com/office/drawing/2014/main" id="{427F2DFA-5C88-41D2-860B-BA6A06C4BA09}"/>
              </a:ext>
            </a:extLst>
          </p:cNvPr>
          <p:cNvSpPr/>
          <p:nvPr/>
        </p:nvSpPr>
        <p:spPr>
          <a:xfrm>
            <a:off x="184731" y="37088"/>
            <a:ext cx="1284326" cy="461665"/>
          </a:xfrm>
          <a:prstGeom prst="rect">
            <a:avLst/>
          </a:prstGeom>
        </p:spPr>
        <p:txBody>
          <a:bodyPr wrap="none">
            <a:spAutoFit/>
          </a:bodyPr>
          <a:lstStyle/>
          <a:p>
            <a:r>
              <a:rPr lang="es-CO" sz="2400" dirty="0">
                <a:solidFill>
                  <a:srgbClr val="00B050"/>
                </a:solidFill>
              </a:rPr>
              <a:t>Ejemplo:</a:t>
            </a:r>
          </a:p>
        </p:txBody>
      </p:sp>
      <mc:AlternateContent xmlns:mc="http://schemas.openxmlformats.org/markup-compatibility/2006" xmlns:a14="http://schemas.microsoft.com/office/drawing/2010/main">
        <mc:Choice Requires="a14">
          <p:sp>
            <p:nvSpPr>
              <p:cNvPr id="6" name="Rectángulo 5">
                <a:extLst>
                  <a:ext uri="{FF2B5EF4-FFF2-40B4-BE49-F238E27FC236}">
                    <a16:creationId xmlns:a16="http://schemas.microsoft.com/office/drawing/2014/main" id="{4916326B-74B5-4764-BF6C-D79C10C92D6A}"/>
                  </a:ext>
                </a:extLst>
              </p:cNvPr>
              <p:cNvSpPr/>
              <p:nvPr/>
            </p:nvSpPr>
            <p:spPr>
              <a:xfrm>
                <a:off x="533540" y="1250103"/>
                <a:ext cx="5013232" cy="430887"/>
              </a:xfrm>
              <a:prstGeom prst="rect">
                <a:avLst/>
              </a:prstGeom>
            </p:spPr>
            <p:txBody>
              <a:bodyPr wrap="none">
                <a:spAutoFit/>
              </a:bodyPr>
              <a:lstStyle/>
              <a:p>
                <a:r>
                  <a:rPr lang="es-CO" sz="2200" dirty="0"/>
                  <a:t>Se hace </a:t>
                </a:r>
                <a:r>
                  <a:rPr lang="es-ES" sz="2200" dirty="0"/>
                  <a:t>la sustitución </a:t>
                </a:r>
                <a14:m>
                  <m:oMath xmlns:m="http://schemas.openxmlformats.org/officeDocument/2006/math">
                    <m:sSup>
                      <m:sSupPr>
                        <m:ctrlPr>
                          <a:rPr lang="es-ES" sz="2000" i="1" dirty="0">
                            <a:latin typeface="Cambria Math" panose="02040503050406030204" pitchFamily="18" charset="0"/>
                          </a:rPr>
                        </m:ctrlPr>
                      </m:sSupPr>
                      <m:e>
                        <m:r>
                          <a:rPr lang="es-ES" sz="2000" i="1" dirty="0">
                            <a:latin typeface="Cambria Math" panose="02040503050406030204" pitchFamily="18" charset="0"/>
                          </a:rPr>
                          <m:t>𝑥</m:t>
                        </m:r>
                      </m:e>
                      <m:sup>
                        <m:r>
                          <a:rPr lang="es-ES" sz="2000" i="1" dirty="0">
                            <a:latin typeface="Cambria Math" panose="02040503050406030204" pitchFamily="18" charset="0"/>
                          </a:rPr>
                          <m:t>2</m:t>
                        </m:r>
                      </m:sup>
                    </m:sSup>
                    <m:r>
                      <a:rPr lang="es-ES" sz="2200" i="1" dirty="0">
                        <a:latin typeface="Cambria Math" panose="02040503050406030204" pitchFamily="18" charset="0"/>
                      </a:rPr>
                      <m:t>=</m:t>
                    </m:r>
                    <m:r>
                      <a:rPr lang="es-ES" sz="2200" i="1" dirty="0">
                        <a:latin typeface="Cambria Math" panose="02040503050406030204" pitchFamily="18" charset="0"/>
                      </a:rPr>
                      <m:t>𝑢</m:t>
                    </m:r>
                  </m:oMath>
                </a14:m>
                <a:r>
                  <a:rPr lang="es-ES" sz="2200" dirty="0"/>
                  <a:t>   obteniendo</a:t>
                </a:r>
              </a:p>
            </p:txBody>
          </p:sp>
        </mc:Choice>
        <mc:Fallback xmlns="">
          <p:sp>
            <p:nvSpPr>
              <p:cNvPr id="6" name="Rectángulo 5">
                <a:extLst>
                  <a:ext uri="{FF2B5EF4-FFF2-40B4-BE49-F238E27FC236}">
                    <a16:creationId xmlns:a16="http://schemas.microsoft.com/office/drawing/2014/main" id="{4916326B-74B5-4764-BF6C-D79C10C92D6A}"/>
                  </a:ext>
                </a:extLst>
              </p:cNvPr>
              <p:cNvSpPr>
                <a:spLocks noRot="1" noChangeAspect="1" noMove="1" noResize="1" noEditPoints="1" noAdjustHandles="1" noChangeArrowheads="1" noChangeShapeType="1" noTextEdit="1"/>
              </p:cNvSpPr>
              <p:nvPr/>
            </p:nvSpPr>
            <p:spPr>
              <a:xfrm>
                <a:off x="533540" y="1250103"/>
                <a:ext cx="5013232" cy="430887"/>
              </a:xfrm>
              <a:prstGeom prst="rect">
                <a:avLst/>
              </a:prstGeom>
              <a:blipFill>
                <a:blip r:embed="rId3"/>
                <a:stretch>
                  <a:fillRect l="-1582" t="-9859" r="-852" b="-28169"/>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8" name="CuadroTexto 17">
                <a:extLst>
                  <a:ext uri="{FF2B5EF4-FFF2-40B4-BE49-F238E27FC236}">
                    <a16:creationId xmlns:a16="http://schemas.microsoft.com/office/drawing/2014/main" id="{F3048F8E-B4F4-4DE7-8B86-6715231987EF}"/>
                  </a:ext>
                </a:extLst>
              </p:cNvPr>
              <p:cNvSpPr txBox="1"/>
              <p:nvPr/>
            </p:nvSpPr>
            <p:spPr>
              <a:xfrm>
                <a:off x="5844858" y="1279444"/>
                <a:ext cx="3969026" cy="369332"/>
              </a:xfrm>
              <a:prstGeom prst="rect">
                <a:avLst/>
              </a:prstGeom>
              <a:noFill/>
            </p:spPr>
            <p:txBody>
              <a:bodyPr wrap="square" lIns="0" tIns="0" rIns="0" bIns="0" rtlCol="0">
                <a:spAutoFit/>
              </a:bodyPr>
              <a:lstStyle/>
              <a:p>
                <a14:m>
                  <m:oMath xmlns:m="http://schemas.openxmlformats.org/officeDocument/2006/math">
                    <m:sSup>
                      <m:sSupPr>
                        <m:ctrlPr>
                          <a:rPr lang="es-CO" sz="2400" b="0" i="1" dirty="0" smtClean="0">
                            <a:latin typeface="Cambria Math" panose="02040503050406030204" pitchFamily="18" charset="0"/>
                          </a:rPr>
                        </m:ctrlPr>
                      </m:sSupPr>
                      <m:e>
                        <m:r>
                          <a:rPr lang="es-ES" sz="2400" b="0" i="1" dirty="0" smtClean="0">
                            <a:latin typeface="Cambria Math" panose="02040503050406030204" pitchFamily="18" charset="0"/>
                          </a:rPr>
                          <m:t>𝑢</m:t>
                        </m:r>
                      </m:e>
                      <m:sup>
                        <m:r>
                          <a:rPr lang="es-CO" sz="2400" b="0" i="1" dirty="0" smtClean="0">
                            <a:latin typeface="Cambria Math" panose="02040503050406030204" pitchFamily="18" charset="0"/>
                          </a:rPr>
                          <m:t>2</m:t>
                        </m:r>
                      </m:sup>
                    </m:sSup>
                    <m:r>
                      <a:rPr lang="es-ES" sz="2400" b="0" i="1" dirty="0" smtClean="0">
                        <a:latin typeface="Cambria Math" panose="02040503050406030204" pitchFamily="18" charset="0"/>
                      </a:rPr>
                      <m:t>−13</m:t>
                    </m:r>
                    <m:r>
                      <a:rPr lang="es-ES" sz="2400" b="0" i="1" dirty="0" smtClean="0">
                        <a:latin typeface="Cambria Math" panose="02040503050406030204" pitchFamily="18" charset="0"/>
                      </a:rPr>
                      <m:t>𝑢</m:t>
                    </m:r>
                    <m:r>
                      <a:rPr lang="es-ES" sz="2400" b="0" i="1" dirty="0" smtClean="0">
                        <a:latin typeface="Cambria Math" panose="02040503050406030204" pitchFamily="18" charset="0"/>
                      </a:rPr>
                      <m:t>+36&lt; </m:t>
                    </m:r>
                  </m:oMath>
                </a14:m>
                <a:r>
                  <a:rPr lang="es-ES" sz="2400" dirty="0"/>
                  <a:t>0</a:t>
                </a:r>
              </a:p>
            </p:txBody>
          </p:sp>
        </mc:Choice>
        <mc:Fallback xmlns="">
          <p:sp>
            <p:nvSpPr>
              <p:cNvPr id="18" name="CuadroTexto 17">
                <a:extLst>
                  <a:ext uri="{FF2B5EF4-FFF2-40B4-BE49-F238E27FC236}">
                    <a16:creationId xmlns:a16="http://schemas.microsoft.com/office/drawing/2014/main" id="{F3048F8E-B4F4-4DE7-8B86-6715231987EF}"/>
                  </a:ext>
                </a:extLst>
              </p:cNvPr>
              <p:cNvSpPr txBox="1">
                <a:spLocks noRot="1" noChangeAspect="1" noMove="1" noResize="1" noEditPoints="1" noAdjustHandles="1" noChangeArrowheads="1" noChangeShapeType="1" noTextEdit="1"/>
              </p:cNvSpPr>
              <p:nvPr/>
            </p:nvSpPr>
            <p:spPr>
              <a:xfrm>
                <a:off x="5844858" y="1279444"/>
                <a:ext cx="3969026" cy="369332"/>
              </a:xfrm>
              <a:prstGeom prst="rect">
                <a:avLst/>
              </a:prstGeom>
              <a:blipFill>
                <a:blip r:embed="rId4"/>
                <a:stretch>
                  <a:fillRect l="-1997" t="-26667" b="-500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 name="Rectángulo 2">
                <a:extLst>
                  <a:ext uri="{FF2B5EF4-FFF2-40B4-BE49-F238E27FC236}">
                    <a16:creationId xmlns:a16="http://schemas.microsoft.com/office/drawing/2014/main" id="{02D09765-1A6F-432E-A0D0-C86BF46DBF5E}"/>
                  </a:ext>
                </a:extLst>
              </p:cNvPr>
              <p:cNvSpPr/>
              <p:nvPr/>
            </p:nvSpPr>
            <p:spPr>
              <a:xfrm>
                <a:off x="529375" y="2577303"/>
                <a:ext cx="9904688" cy="430887"/>
              </a:xfrm>
              <a:prstGeom prst="rect">
                <a:avLst/>
              </a:prstGeom>
            </p:spPr>
            <p:txBody>
              <a:bodyPr wrap="square">
                <a:spAutoFit/>
              </a:bodyPr>
              <a:lstStyle/>
              <a:p>
                <a:r>
                  <a:rPr lang="es-ES" sz="2200" dirty="0">
                    <a:sym typeface="Symbol" panose="05050102010706020507" pitchFamily="18" charset="2"/>
                  </a:rPr>
                  <a:t>Se  determinan los</a:t>
                </a:r>
                <a:r>
                  <a:rPr lang="es-ES" sz="2200" dirty="0">
                    <a:latin typeface="Calibri" panose="020F0502020204030204" pitchFamily="34" charset="0"/>
                    <a:ea typeface="Calibri" panose="020F0502020204030204" pitchFamily="34" charset="0"/>
                    <a:cs typeface="Times New Roman" panose="02020603050405020304" pitchFamily="18" charset="0"/>
                  </a:rPr>
                  <a:t> valores de las constantes </a:t>
                </a:r>
                <a14:m>
                  <m:oMath xmlns:m="http://schemas.openxmlformats.org/officeDocument/2006/math">
                    <m:r>
                      <a:rPr lang="es-ES" sz="2200" i="1" dirty="0">
                        <a:solidFill>
                          <a:srgbClr val="FF0000"/>
                        </a:solidFill>
                        <a:latin typeface="Cambria Math" panose="02040503050406030204" pitchFamily="18" charset="0"/>
                        <a:ea typeface="Calibri" panose="020F0502020204030204" pitchFamily="34" charset="0"/>
                        <a:cs typeface="Times New Roman" panose="02020603050405020304" pitchFamily="18" charset="0"/>
                      </a:rPr>
                      <m:t>𝑎</m:t>
                    </m:r>
                    <m:r>
                      <a:rPr lang="es-ES" sz="2200" i="1" dirty="0">
                        <a:latin typeface="Cambria Math" panose="02040503050406030204" pitchFamily="18" charset="0"/>
                        <a:ea typeface="Calibri" panose="020F0502020204030204" pitchFamily="34" charset="0"/>
                        <a:cs typeface="Times New Roman" panose="02020603050405020304" pitchFamily="18" charset="0"/>
                      </a:rPr>
                      <m:t> =1, </m:t>
                    </m:r>
                    <m:r>
                      <a:rPr lang="es-ES" sz="2200" b="0" i="1" dirty="0" smtClean="0">
                        <a:latin typeface="Cambria Math" panose="02040503050406030204" pitchFamily="18" charset="0"/>
                        <a:ea typeface="Calibri" panose="020F0502020204030204" pitchFamily="34" charset="0"/>
                        <a:cs typeface="Times New Roman" panose="02020603050405020304" pitchFamily="18" charset="0"/>
                      </a:rPr>
                      <m:t> </m:t>
                    </m:r>
                    <m:r>
                      <a:rPr lang="es-ES" sz="2200" i="1" dirty="0">
                        <a:solidFill>
                          <a:srgbClr val="00B0F0"/>
                        </a:solidFill>
                        <a:latin typeface="Cambria Math" panose="02040503050406030204" pitchFamily="18" charset="0"/>
                        <a:ea typeface="Calibri" panose="020F0502020204030204" pitchFamily="34" charset="0"/>
                        <a:cs typeface="Times New Roman" panose="02020603050405020304" pitchFamily="18" charset="0"/>
                      </a:rPr>
                      <m:t>𝑏</m:t>
                    </m:r>
                    <m:r>
                      <a:rPr lang="es-ES" sz="2200" b="0" i="1" dirty="0" smtClean="0">
                        <a:latin typeface="Cambria Math" panose="02040503050406030204" pitchFamily="18" charset="0"/>
                        <a:ea typeface="Calibri" panose="020F0502020204030204" pitchFamily="34" charset="0"/>
                        <a:cs typeface="Times New Roman" panose="02020603050405020304" pitchFamily="18" charset="0"/>
                      </a:rPr>
                      <m:t>=</m:t>
                    </m:r>
                    <m:r>
                      <a:rPr lang="es-ES" sz="2200" i="1" dirty="0">
                        <a:latin typeface="Cambria Math" panose="02040503050406030204" pitchFamily="18" charset="0"/>
                        <a:ea typeface="Calibri" panose="020F0502020204030204" pitchFamily="34" charset="0"/>
                        <a:cs typeface="Times New Roman" panose="02020603050405020304" pitchFamily="18" charset="0"/>
                      </a:rPr>
                      <m:t>−</m:t>
                    </m:r>
                    <m:r>
                      <a:rPr lang="es-ES" sz="2200" b="0" i="0" dirty="0" smtClean="0">
                        <a:latin typeface="Cambria Math" panose="02040503050406030204" pitchFamily="18" charset="0"/>
                        <a:ea typeface="Calibri" panose="020F0502020204030204" pitchFamily="34" charset="0"/>
                        <a:cs typeface="Times New Roman" panose="02020603050405020304" pitchFamily="18" charset="0"/>
                      </a:rPr>
                      <m:t>13</m:t>
                    </m:r>
                    <m:r>
                      <a:rPr lang="es-ES" sz="2200" dirty="0">
                        <a:latin typeface="Cambria Math" panose="02040503050406030204" pitchFamily="18" charset="0"/>
                        <a:ea typeface="Calibri" panose="020F0502020204030204" pitchFamily="34" charset="0"/>
                        <a:cs typeface="Times New Roman" panose="02020603050405020304" pitchFamily="18" charset="0"/>
                      </a:rPr>
                      <m:t>   </m:t>
                    </m:r>
                    <m:r>
                      <m:rPr>
                        <m:sty m:val="p"/>
                      </m:rPr>
                      <a:rPr lang="es-ES" sz="2200" dirty="0">
                        <a:latin typeface="Cambria Math" panose="02040503050406030204" pitchFamily="18" charset="0"/>
                        <a:ea typeface="Calibri" panose="020F0502020204030204" pitchFamily="34" charset="0"/>
                        <a:cs typeface="Times New Roman" panose="02020603050405020304" pitchFamily="18" charset="0"/>
                      </a:rPr>
                      <m:t>y</m:t>
                    </m:r>
                    <m:r>
                      <a:rPr lang="es-ES" sz="2200" i="1" dirty="0">
                        <a:latin typeface="Cambria Math" panose="02040503050406030204" pitchFamily="18" charset="0"/>
                        <a:ea typeface="Calibri" panose="020F0502020204030204" pitchFamily="34" charset="0"/>
                        <a:cs typeface="Times New Roman" panose="02020603050405020304" pitchFamily="18" charset="0"/>
                      </a:rPr>
                      <m:t>  </m:t>
                    </m:r>
                    <m:r>
                      <a:rPr lang="es-ES" sz="2200" i="1" dirty="0">
                        <a:solidFill>
                          <a:srgbClr val="00B050"/>
                        </a:solidFill>
                        <a:latin typeface="Cambria Math" panose="02040503050406030204" pitchFamily="18" charset="0"/>
                        <a:ea typeface="Calibri" panose="020F0502020204030204" pitchFamily="34" charset="0"/>
                        <a:cs typeface="Times New Roman" panose="02020603050405020304" pitchFamily="18" charset="0"/>
                      </a:rPr>
                      <m:t>𝑐</m:t>
                    </m:r>
                    <m:r>
                      <a:rPr lang="es-ES" sz="2200" i="1" dirty="0">
                        <a:latin typeface="Cambria Math" panose="02040503050406030204" pitchFamily="18" charset="0"/>
                        <a:ea typeface="Calibri" panose="020F0502020204030204" pitchFamily="34" charset="0"/>
                        <a:cs typeface="Times New Roman" panose="02020603050405020304" pitchFamily="18" charset="0"/>
                      </a:rPr>
                      <m:t> =</m:t>
                    </m:r>
                    <m:r>
                      <a:rPr lang="es-CO" sz="2200" i="1" dirty="0" smtClean="0">
                        <a:latin typeface="Cambria Math" panose="02040503050406030204" pitchFamily="18" charset="0"/>
                      </a:rPr>
                      <m:t>36</m:t>
                    </m:r>
                  </m:oMath>
                </a14:m>
                <a:endParaRPr lang="es-CO" sz="2200" dirty="0"/>
              </a:p>
            </p:txBody>
          </p:sp>
        </mc:Choice>
        <mc:Fallback xmlns="">
          <p:sp>
            <p:nvSpPr>
              <p:cNvPr id="3" name="Rectángulo 2">
                <a:extLst>
                  <a:ext uri="{FF2B5EF4-FFF2-40B4-BE49-F238E27FC236}">
                    <a16:creationId xmlns:a16="http://schemas.microsoft.com/office/drawing/2014/main" id="{02D09765-1A6F-432E-A0D0-C86BF46DBF5E}"/>
                  </a:ext>
                </a:extLst>
              </p:cNvPr>
              <p:cNvSpPr>
                <a:spLocks noRot="1" noChangeAspect="1" noMove="1" noResize="1" noEditPoints="1" noAdjustHandles="1" noChangeArrowheads="1" noChangeShapeType="1" noTextEdit="1"/>
              </p:cNvSpPr>
              <p:nvPr/>
            </p:nvSpPr>
            <p:spPr>
              <a:xfrm>
                <a:off x="529375" y="2577303"/>
                <a:ext cx="9904688" cy="430887"/>
              </a:xfrm>
              <a:prstGeom prst="rect">
                <a:avLst/>
              </a:prstGeom>
              <a:blipFill>
                <a:blip r:embed="rId5"/>
                <a:stretch>
                  <a:fillRect l="-800" t="-10000" b="-28571"/>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6" name="Marcador de contenido 2">
                <a:extLst>
                  <a:ext uri="{FF2B5EF4-FFF2-40B4-BE49-F238E27FC236}">
                    <a16:creationId xmlns:a16="http://schemas.microsoft.com/office/drawing/2014/main" id="{19C54AE3-CC3C-4D7C-8EBD-5E850E0F9760}"/>
                  </a:ext>
                </a:extLst>
              </p:cNvPr>
              <p:cNvSpPr txBox="1">
                <a:spLocks/>
              </p:cNvSpPr>
              <p:nvPr/>
            </p:nvSpPr>
            <p:spPr>
              <a:xfrm>
                <a:off x="529375" y="3443931"/>
                <a:ext cx="10515600" cy="39585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2200" dirty="0">
                    <a:sym typeface="Symbol" panose="05050102010706020507" pitchFamily="18" charset="2"/>
                  </a:rPr>
                  <a:t>Se  calcula el discriminante  </a:t>
                </a:r>
                <a14:m>
                  <m:oMath xmlns:m="http://schemas.openxmlformats.org/officeDocument/2006/math">
                    <m:r>
                      <a:rPr lang="es-ES" sz="2200" i="1" dirty="0">
                        <a:latin typeface="Cambria Math" panose="02040503050406030204" pitchFamily="18" charset="0"/>
                        <a:sym typeface="Symbol" panose="05050102010706020507" pitchFamily="18" charset="2"/>
                      </a:rPr>
                      <m:t> = </m:t>
                    </m:r>
                  </m:oMath>
                </a14:m>
                <a:r>
                  <a:rPr lang="en-US" sz="2200" dirty="0">
                    <a:sym typeface="Symbol" panose="05050102010706020507" pitchFamily="18" charset="2"/>
                  </a:rPr>
                  <a:t> </a:t>
                </a:r>
                <a14:m>
                  <m:oMath xmlns:m="http://schemas.openxmlformats.org/officeDocument/2006/math">
                    <m:sSup>
                      <m:sSupPr>
                        <m:ctrlPr>
                          <a:rPr lang="en-US" sz="2200" i="1">
                            <a:latin typeface="Cambria Math" panose="02040503050406030204" pitchFamily="18" charset="0"/>
                          </a:rPr>
                        </m:ctrlPr>
                      </m:sSupPr>
                      <m:e>
                        <m:r>
                          <a:rPr lang="en-US" sz="2200" i="1">
                            <a:latin typeface="Cambria Math" panose="02040503050406030204" pitchFamily="18" charset="0"/>
                          </a:rPr>
                          <m:t>𝑏</m:t>
                        </m:r>
                      </m:e>
                      <m:sup>
                        <m:r>
                          <a:rPr lang="en-US" sz="2200" i="1">
                            <a:latin typeface="Cambria Math" panose="02040503050406030204" pitchFamily="18" charset="0"/>
                          </a:rPr>
                          <m:t>2</m:t>
                        </m:r>
                      </m:sup>
                    </m:sSup>
                    <m:r>
                      <a:rPr lang="en-US" sz="2200" i="1">
                        <a:latin typeface="Cambria Math" panose="02040503050406030204" pitchFamily="18" charset="0"/>
                      </a:rPr>
                      <m:t>−4</m:t>
                    </m:r>
                    <m:r>
                      <a:rPr lang="en-US" sz="2200" i="1">
                        <a:latin typeface="Cambria Math" panose="02040503050406030204" pitchFamily="18" charset="0"/>
                      </a:rPr>
                      <m:t>𝑎𝑐</m:t>
                    </m:r>
                    <m:r>
                      <a:rPr lang="es-ES" sz="2200" b="0" i="1" smtClean="0">
                        <a:latin typeface="Cambria Math" panose="02040503050406030204" pitchFamily="18" charset="0"/>
                      </a:rPr>
                      <m:t>=</m:t>
                    </m:r>
                    <m:sSup>
                      <m:sSupPr>
                        <m:ctrlPr>
                          <a:rPr lang="en-US" sz="2200" i="1">
                            <a:latin typeface="Cambria Math" panose="02040503050406030204" pitchFamily="18" charset="0"/>
                          </a:rPr>
                        </m:ctrlPr>
                      </m:sSupPr>
                      <m:e>
                        <m:d>
                          <m:dPr>
                            <m:ctrlPr>
                              <a:rPr lang="es-ES" sz="2200" b="0" i="1" smtClean="0">
                                <a:latin typeface="Cambria Math" panose="02040503050406030204" pitchFamily="18" charset="0"/>
                              </a:rPr>
                            </m:ctrlPr>
                          </m:dPr>
                          <m:e>
                            <m:r>
                              <a:rPr lang="es-ES" sz="2200" b="0" i="1" smtClean="0">
                                <a:latin typeface="Cambria Math" panose="02040503050406030204" pitchFamily="18" charset="0"/>
                              </a:rPr>
                              <m:t>−13</m:t>
                            </m:r>
                          </m:e>
                        </m:d>
                      </m:e>
                      <m:sup>
                        <m:r>
                          <a:rPr lang="en-US" sz="2200" i="1">
                            <a:latin typeface="Cambria Math" panose="02040503050406030204" pitchFamily="18" charset="0"/>
                          </a:rPr>
                          <m:t>2</m:t>
                        </m:r>
                      </m:sup>
                    </m:sSup>
                    <m:r>
                      <a:rPr lang="en-US" sz="2200" i="1">
                        <a:latin typeface="Cambria Math" panose="02040503050406030204" pitchFamily="18" charset="0"/>
                      </a:rPr>
                      <m:t>−4</m:t>
                    </m:r>
                    <m:d>
                      <m:dPr>
                        <m:ctrlPr>
                          <a:rPr lang="es-ES" sz="2200" b="0" i="1" smtClean="0">
                            <a:latin typeface="Cambria Math" panose="02040503050406030204" pitchFamily="18" charset="0"/>
                          </a:rPr>
                        </m:ctrlPr>
                      </m:dPr>
                      <m:e>
                        <m:r>
                          <a:rPr lang="es-ES" sz="2200" b="0" i="1" smtClean="0">
                            <a:latin typeface="Cambria Math" panose="02040503050406030204" pitchFamily="18" charset="0"/>
                          </a:rPr>
                          <m:t>1</m:t>
                        </m:r>
                      </m:e>
                    </m:d>
                    <m:d>
                      <m:dPr>
                        <m:ctrlPr>
                          <a:rPr lang="es-ES" sz="2200" b="0" i="1" smtClean="0">
                            <a:latin typeface="Cambria Math" panose="02040503050406030204" pitchFamily="18" charset="0"/>
                          </a:rPr>
                        </m:ctrlPr>
                      </m:dPr>
                      <m:e>
                        <m:r>
                          <a:rPr lang="es-ES" sz="2200" b="0" i="1" smtClean="0">
                            <a:latin typeface="Cambria Math" panose="02040503050406030204" pitchFamily="18" charset="0"/>
                          </a:rPr>
                          <m:t>36</m:t>
                        </m:r>
                      </m:e>
                    </m:d>
                    <m:r>
                      <a:rPr lang="es-ES" sz="2200" b="0" i="1" smtClean="0">
                        <a:latin typeface="Cambria Math" panose="02040503050406030204" pitchFamily="18" charset="0"/>
                      </a:rPr>
                      <m:t>=169−144=25</m:t>
                    </m:r>
                  </m:oMath>
                </a14:m>
                <a:endParaRPr lang="es-ES" sz="2200" dirty="0"/>
              </a:p>
              <a:p>
                <a:pPr marL="0" indent="0">
                  <a:buNone/>
                </a:pPr>
                <a:r>
                  <a:rPr lang="es-ES" sz="2200" dirty="0">
                    <a:sym typeface="Symbol" panose="05050102010706020507" pitchFamily="18" charset="2"/>
                  </a:rPr>
                  <a:t> </a:t>
                </a:r>
                <a:endParaRPr lang="es-CO" sz="2200" dirty="0"/>
              </a:p>
            </p:txBody>
          </p:sp>
        </mc:Choice>
        <mc:Fallback xmlns="">
          <p:sp>
            <p:nvSpPr>
              <p:cNvPr id="16" name="Marcador de contenido 2">
                <a:extLst>
                  <a:ext uri="{FF2B5EF4-FFF2-40B4-BE49-F238E27FC236}">
                    <a16:creationId xmlns:a16="http://schemas.microsoft.com/office/drawing/2014/main" id="{19C54AE3-CC3C-4D7C-8EBD-5E850E0F9760}"/>
                  </a:ext>
                </a:extLst>
              </p:cNvPr>
              <p:cNvSpPr txBox="1">
                <a:spLocks noRot="1" noChangeAspect="1" noMove="1" noResize="1" noEditPoints="1" noAdjustHandles="1" noChangeArrowheads="1" noChangeShapeType="1" noTextEdit="1"/>
              </p:cNvSpPr>
              <p:nvPr/>
            </p:nvSpPr>
            <p:spPr>
              <a:xfrm>
                <a:off x="529375" y="3443931"/>
                <a:ext cx="10515600" cy="395852"/>
              </a:xfrm>
              <a:prstGeom prst="rect">
                <a:avLst/>
              </a:prstGeom>
              <a:blipFill>
                <a:blip r:embed="rId6"/>
                <a:stretch>
                  <a:fillRect l="-754" t="-18462" b="-30769"/>
                </a:stretch>
              </a:blipFill>
            </p:spPr>
            <p:txBody>
              <a:bodyPr/>
              <a:lstStyle/>
              <a:p>
                <a:r>
                  <a:rPr lang="es-ES">
                    <a:noFill/>
                  </a:rPr>
                  <a:t> </a:t>
                </a:r>
              </a:p>
            </p:txBody>
          </p:sp>
        </mc:Fallback>
      </mc:AlternateContent>
      <p:sp>
        <p:nvSpPr>
          <p:cNvPr id="4" name="Rectángulo 3">
            <a:extLst>
              <a:ext uri="{FF2B5EF4-FFF2-40B4-BE49-F238E27FC236}">
                <a16:creationId xmlns:a16="http://schemas.microsoft.com/office/drawing/2014/main" id="{494DA919-2220-4584-8E10-EE219ED0B180}"/>
              </a:ext>
            </a:extLst>
          </p:cNvPr>
          <p:cNvSpPr/>
          <p:nvPr/>
        </p:nvSpPr>
        <p:spPr>
          <a:xfrm>
            <a:off x="529375" y="4163531"/>
            <a:ext cx="4611070" cy="430887"/>
          </a:xfrm>
          <a:prstGeom prst="rect">
            <a:avLst/>
          </a:prstGeom>
        </p:spPr>
        <p:txBody>
          <a:bodyPr wrap="none">
            <a:spAutoFit/>
          </a:bodyPr>
          <a:lstStyle/>
          <a:p>
            <a:r>
              <a:rPr lang="es-ES" sz="2200" dirty="0">
                <a:sym typeface="Symbol" panose="05050102010706020507" pitchFamily="18" charset="2"/>
              </a:rPr>
              <a:t>Se  sustituyen los valores en la formula</a:t>
            </a:r>
            <a:endParaRPr lang="es-ES" sz="2200" dirty="0"/>
          </a:p>
        </p:txBody>
      </p:sp>
      <mc:AlternateContent xmlns:mc="http://schemas.openxmlformats.org/markup-compatibility/2006" xmlns:a14="http://schemas.microsoft.com/office/drawing/2010/main">
        <mc:Choice Requires="a14">
          <p:sp>
            <p:nvSpPr>
              <p:cNvPr id="20" name="Rectángulo 19">
                <a:extLst>
                  <a:ext uri="{FF2B5EF4-FFF2-40B4-BE49-F238E27FC236}">
                    <a16:creationId xmlns:a16="http://schemas.microsoft.com/office/drawing/2014/main" id="{50867ACC-0D46-4955-899E-842BC24D65D3}"/>
                  </a:ext>
                </a:extLst>
              </p:cNvPr>
              <p:cNvSpPr/>
              <p:nvPr/>
            </p:nvSpPr>
            <p:spPr>
              <a:xfrm>
                <a:off x="-136876" y="4828234"/>
                <a:ext cx="5882173" cy="162031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d>
                        <m:dPr>
                          <m:begChr m:val="{"/>
                          <m:endChr m:val=""/>
                          <m:ctrlPr>
                            <a:rPr lang="es-CO" sz="2000" i="1" dirty="0" smtClean="0">
                              <a:solidFill>
                                <a:schemeClr val="accent2">
                                  <a:lumMod val="75000"/>
                                </a:schemeClr>
                              </a:solidFill>
                              <a:latin typeface="Cambria Math" panose="02040503050406030204" pitchFamily="18" charset="0"/>
                            </a:rPr>
                          </m:ctrlPr>
                        </m:dPr>
                        <m:e>
                          <m:eqArr>
                            <m:eqArrPr>
                              <m:ctrlPr>
                                <a:rPr lang="es-CO" sz="2000" i="1" dirty="0">
                                  <a:solidFill>
                                    <a:schemeClr val="accent2">
                                      <a:lumMod val="75000"/>
                                    </a:schemeClr>
                                  </a:solidFill>
                                  <a:latin typeface="Cambria Math" panose="02040503050406030204" pitchFamily="18" charset="0"/>
                                </a:rPr>
                              </m:ctrlPr>
                            </m:eqArrPr>
                            <m:e>
                              <m:sSub>
                                <m:sSubPr>
                                  <m:ctrlPr>
                                    <a:rPr lang="en-US" sz="2000" i="1" smtClean="0">
                                      <a:latin typeface="Cambria Math" panose="02040503050406030204" pitchFamily="18" charset="0"/>
                                    </a:rPr>
                                  </m:ctrlPr>
                                </m:sSubPr>
                                <m:e>
                                  <m:r>
                                    <a:rPr lang="es-ES" sz="2000" b="0" i="1" smtClean="0">
                                      <a:latin typeface="Cambria Math" panose="02040503050406030204" pitchFamily="18" charset="0"/>
                                    </a:rPr>
                                    <m:t>𝑢</m:t>
                                  </m:r>
                                </m:e>
                                <m:sub>
                                  <m:r>
                                    <a:rPr lang="es-ES" sz="2000" i="1">
                                      <a:latin typeface="Cambria Math" panose="02040503050406030204" pitchFamily="18" charset="0"/>
                                    </a:rPr>
                                    <m:t>1</m:t>
                                  </m:r>
                                </m:sub>
                              </m:sSub>
                              <m:r>
                                <a:rPr lang="en-US" sz="2000" i="1">
                                  <a:latin typeface="Cambria Math" panose="02040503050406030204" pitchFamily="18" charset="0"/>
                                </a:rPr>
                                <m:t>=</m:t>
                              </m:r>
                              <m:f>
                                <m:fPr>
                                  <m:ctrlPr>
                                    <a:rPr lang="en-US" sz="2000" i="1">
                                      <a:latin typeface="Cambria Math" panose="02040503050406030204" pitchFamily="18" charset="0"/>
                                    </a:rPr>
                                  </m:ctrlPr>
                                </m:fPr>
                                <m:num>
                                  <m:r>
                                    <a:rPr lang="es-ES" sz="2000" b="0" i="1" smtClean="0">
                                      <a:latin typeface="Cambria Math" panose="02040503050406030204" pitchFamily="18" charset="0"/>
                                    </a:rPr>
                                    <m:t>13</m:t>
                                  </m:r>
                                  <m:r>
                                    <a:rPr lang="es-ES" sz="2000" i="1">
                                      <a:latin typeface="Cambria Math" panose="02040503050406030204" pitchFamily="18" charset="0"/>
                                    </a:rPr>
                                    <m:t>+</m:t>
                                  </m:r>
                                  <m:rad>
                                    <m:radPr>
                                      <m:degHide m:val="on"/>
                                      <m:ctrlPr>
                                        <a:rPr lang="en-US" sz="2000" i="1">
                                          <a:latin typeface="Cambria Math" panose="02040503050406030204" pitchFamily="18" charset="0"/>
                                        </a:rPr>
                                      </m:ctrlPr>
                                    </m:radPr>
                                    <m:deg/>
                                    <m:e>
                                      <m:r>
                                        <a:rPr lang="es-ES" sz="2000" b="0" i="1" smtClean="0">
                                          <a:latin typeface="Cambria Math" panose="02040503050406030204" pitchFamily="18" charset="0"/>
                                        </a:rPr>
                                        <m:t>25</m:t>
                                      </m:r>
                                    </m:e>
                                  </m:rad>
                                </m:num>
                                <m:den>
                                  <m:r>
                                    <a:rPr lang="en-US" sz="2000" i="1">
                                      <a:latin typeface="Cambria Math" panose="02040503050406030204" pitchFamily="18" charset="0"/>
                                    </a:rPr>
                                    <m:t>2</m:t>
                                  </m:r>
                                  <m:r>
                                    <a:rPr lang="es-ES" sz="2000" b="0" i="1" smtClean="0">
                                      <a:latin typeface="Cambria Math" panose="02040503050406030204" pitchFamily="18" charset="0"/>
                                    </a:rPr>
                                    <m:t>(1)</m:t>
                                  </m:r>
                                </m:den>
                              </m:f>
                              <m:r>
                                <a:rPr lang="es-ES" sz="2000" b="0" i="1" smtClean="0">
                                  <a:latin typeface="Cambria Math" panose="02040503050406030204" pitchFamily="18" charset="0"/>
                                </a:rPr>
                                <m:t>=</m:t>
                              </m:r>
                              <m:f>
                                <m:fPr>
                                  <m:ctrlPr>
                                    <a:rPr lang="en-US" sz="2000" i="1">
                                      <a:latin typeface="Cambria Math" panose="02040503050406030204" pitchFamily="18" charset="0"/>
                                    </a:rPr>
                                  </m:ctrlPr>
                                </m:fPr>
                                <m:num>
                                  <m:r>
                                    <a:rPr lang="es-ES" sz="2000" b="0" i="1" smtClean="0">
                                      <a:latin typeface="Cambria Math" panose="02040503050406030204" pitchFamily="18" charset="0"/>
                                    </a:rPr>
                                    <m:t>13</m:t>
                                  </m:r>
                                  <m:r>
                                    <a:rPr lang="es-ES" sz="2000" i="1">
                                      <a:latin typeface="Cambria Math" panose="02040503050406030204" pitchFamily="18" charset="0"/>
                                    </a:rPr>
                                    <m:t>+</m:t>
                                  </m:r>
                                  <m:r>
                                    <a:rPr lang="es-ES" sz="2000" b="0" i="1" smtClean="0">
                                      <a:latin typeface="Cambria Math" panose="02040503050406030204" pitchFamily="18" charset="0"/>
                                    </a:rPr>
                                    <m:t>5</m:t>
                                  </m:r>
                                </m:num>
                                <m:den>
                                  <m:r>
                                    <a:rPr lang="en-US" sz="2000" i="1">
                                      <a:latin typeface="Cambria Math" panose="02040503050406030204" pitchFamily="18" charset="0"/>
                                    </a:rPr>
                                    <m:t>2</m:t>
                                  </m:r>
                                </m:den>
                              </m:f>
                              <m:r>
                                <a:rPr lang="es-ES" sz="2000" i="1">
                                  <a:latin typeface="Cambria Math" panose="02040503050406030204" pitchFamily="18" charset="0"/>
                                </a:rPr>
                                <m:t>=</m:t>
                              </m:r>
                              <m:f>
                                <m:fPr>
                                  <m:ctrlPr>
                                    <a:rPr lang="en-US" sz="2000" i="1">
                                      <a:latin typeface="Cambria Math" panose="02040503050406030204" pitchFamily="18" charset="0"/>
                                    </a:rPr>
                                  </m:ctrlPr>
                                </m:fPr>
                                <m:num>
                                  <m:r>
                                    <a:rPr lang="es-ES" sz="2000" i="1" smtClean="0">
                                      <a:latin typeface="Cambria Math" panose="02040503050406030204" pitchFamily="18" charset="0"/>
                                    </a:rPr>
                                    <m:t>1</m:t>
                                  </m:r>
                                  <m:r>
                                    <a:rPr lang="es-ES" sz="2000" b="0" i="1" smtClean="0">
                                      <a:latin typeface="Cambria Math" panose="02040503050406030204" pitchFamily="18" charset="0"/>
                                    </a:rPr>
                                    <m:t>8</m:t>
                                  </m:r>
                                </m:num>
                                <m:den>
                                  <m:r>
                                    <a:rPr lang="en-US" sz="2000" i="1">
                                      <a:latin typeface="Cambria Math" panose="02040503050406030204" pitchFamily="18" charset="0"/>
                                    </a:rPr>
                                    <m:t>2</m:t>
                                  </m:r>
                                </m:den>
                              </m:f>
                              <m:r>
                                <a:rPr lang="es-ES" sz="2000" i="1">
                                  <a:latin typeface="Cambria Math" panose="02040503050406030204" pitchFamily="18" charset="0"/>
                                </a:rPr>
                                <m:t>=</m:t>
                              </m:r>
                              <m:r>
                                <a:rPr lang="es-ES" sz="2000" b="0" i="1" smtClean="0">
                                  <a:latin typeface="Cambria Math" panose="02040503050406030204" pitchFamily="18" charset="0"/>
                                </a:rPr>
                                <m:t>9</m:t>
                              </m:r>
                            </m:e>
                            <m:e>
                              <m:sSub>
                                <m:sSubPr>
                                  <m:ctrlPr>
                                    <a:rPr lang="en-US" sz="2000" i="1">
                                      <a:latin typeface="Cambria Math" panose="02040503050406030204" pitchFamily="18" charset="0"/>
                                    </a:rPr>
                                  </m:ctrlPr>
                                </m:sSubPr>
                                <m:e>
                                  <m:r>
                                    <a:rPr lang="es-ES" sz="2000" b="0" i="1" smtClean="0">
                                      <a:latin typeface="Cambria Math" panose="02040503050406030204" pitchFamily="18" charset="0"/>
                                    </a:rPr>
                                    <m:t>𝑢</m:t>
                                  </m:r>
                                </m:e>
                                <m:sub>
                                  <m:r>
                                    <a:rPr lang="es-ES" sz="2000" b="0" i="1" smtClean="0">
                                      <a:latin typeface="Cambria Math" panose="02040503050406030204" pitchFamily="18" charset="0"/>
                                    </a:rPr>
                                    <m:t>2</m:t>
                                  </m:r>
                                </m:sub>
                              </m:sSub>
                              <m:r>
                                <a:rPr lang="en-US" sz="2000" i="1">
                                  <a:latin typeface="Cambria Math" panose="02040503050406030204" pitchFamily="18" charset="0"/>
                                </a:rPr>
                                <m:t>=</m:t>
                              </m:r>
                              <m:f>
                                <m:fPr>
                                  <m:ctrlPr>
                                    <a:rPr lang="en-US" sz="2000" i="1">
                                      <a:latin typeface="Cambria Math" panose="02040503050406030204" pitchFamily="18" charset="0"/>
                                    </a:rPr>
                                  </m:ctrlPr>
                                </m:fPr>
                                <m:num>
                                  <m:r>
                                    <a:rPr lang="es-ES" sz="2000" i="1">
                                      <a:latin typeface="Cambria Math" panose="02040503050406030204" pitchFamily="18" charset="0"/>
                                    </a:rPr>
                                    <m:t>13</m:t>
                                  </m:r>
                                  <m:r>
                                    <a:rPr lang="es-ES" sz="2000" b="0" i="1" smtClean="0">
                                      <a:latin typeface="Cambria Math" panose="02040503050406030204" pitchFamily="18" charset="0"/>
                                    </a:rPr>
                                    <m:t>−</m:t>
                                  </m:r>
                                  <m:rad>
                                    <m:radPr>
                                      <m:degHide m:val="on"/>
                                      <m:ctrlPr>
                                        <a:rPr lang="en-US" sz="2000" i="1">
                                          <a:latin typeface="Cambria Math" panose="02040503050406030204" pitchFamily="18" charset="0"/>
                                        </a:rPr>
                                      </m:ctrlPr>
                                    </m:radPr>
                                    <m:deg/>
                                    <m:e>
                                      <m:r>
                                        <a:rPr lang="es-ES" sz="2000" i="1">
                                          <a:latin typeface="Cambria Math" panose="02040503050406030204" pitchFamily="18" charset="0"/>
                                        </a:rPr>
                                        <m:t>25</m:t>
                                      </m:r>
                                    </m:e>
                                  </m:rad>
                                </m:num>
                                <m:den>
                                  <m:r>
                                    <a:rPr lang="en-US" sz="2000" i="1">
                                      <a:latin typeface="Cambria Math" panose="02040503050406030204" pitchFamily="18" charset="0"/>
                                    </a:rPr>
                                    <m:t>2</m:t>
                                  </m:r>
                                  <m:r>
                                    <a:rPr lang="es-ES" sz="2000" i="1">
                                      <a:latin typeface="Cambria Math" panose="02040503050406030204" pitchFamily="18" charset="0"/>
                                    </a:rPr>
                                    <m:t>(1)</m:t>
                                  </m:r>
                                </m:den>
                              </m:f>
                              <m:r>
                                <a:rPr lang="es-ES" sz="2000" i="1">
                                  <a:latin typeface="Cambria Math" panose="02040503050406030204" pitchFamily="18" charset="0"/>
                                </a:rPr>
                                <m:t>=</m:t>
                              </m:r>
                              <m:f>
                                <m:fPr>
                                  <m:ctrlPr>
                                    <a:rPr lang="en-US" sz="2000" i="1">
                                      <a:latin typeface="Cambria Math" panose="02040503050406030204" pitchFamily="18" charset="0"/>
                                    </a:rPr>
                                  </m:ctrlPr>
                                </m:fPr>
                                <m:num>
                                  <m:r>
                                    <a:rPr lang="es-ES" sz="2000" i="1">
                                      <a:latin typeface="Cambria Math" panose="02040503050406030204" pitchFamily="18" charset="0"/>
                                    </a:rPr>
                                    <m:t>13</m:t>
                                  </m:r>
                                  <m:r>
                                    <a:rPr lang="es-ES" sz="2000" b="0" i="1" smtClean="0">
                                      <a:latin typeface="Cambria Math" panose="02040503050406030204" pitchFamily="18" charset="0"/>
                                    </a:rPr>
                                    <m:t>−</m:t>
                                  </m:r>
                                  <m:r>
                                    <a:rPr lang="es-ES" sz="2000" i="1">
                                      <a:latin typeface="Cambria Math" panose="02040503050406030204" pitchFamily="18" charset="0"/>
                                    </a:rPr>
                                    <m:t>5</m:t>
                                  </m:r>
                                </m:num>
                                <m:den>
                                  <m:r>
                                    <a:rPr lang="en-US" sz="2000" i="1">
                                      <a:latin typeface="Cambria Math" panose="02040503050406030204" pitchFamily="18" charset="0"/>
                                    </a:rPr>
                                    <m:t>2</m:t>
                                  </m:r>
                                </m:den>
                              </m:f>
                              <m:r>
                                <a:rPr lang="es-ES" sz="2000" i="1">
                                  <a:latin typeface="Cambria Math" panose="02040503050406030204" pitchFamily="18" charset="0"/>
                                </a:rPr>
                                <m:t>=</m:t>
                              </m:r>
                              <m:f>
                                <m:fPr>
                                  <m:ctrlPr>
                                    <a:rPr lang="en-US" sz="2000" i="1">
                                      <a:latin typeface="Cambria Math" panose="02040503050406030204" pitchFamily="18" charset="0"/>
                                    </a:rPr>
                                  </m:ctrlPr>
                                </m:fPr>
                                <m:num>
                                  <m:r>
                                    <a:rPr lang="es-ES" sz="2000" i="1">
                                      <a:latin typeface="Cambria Math" panose="02040503050406030204" pitchFamily="18" charset="0"/>
                                    </a:rPr>
                                    <m:t>8</m:t>
                                  </m:r>
                                </m:num>
                                <m:den>
                                  <m:r>
                                    <a:rPr lang="en-US" sz="2000" i="1">
                                      <a:latin typeface="Cambria Math" panose="02040503050406030204" pitchFamily="18" charset="0"/>
                                    </a:rPr>
                                    <m:t>2</m:t>
                                  </m:r>
                                </m:den>
                              </m:f>
                              <m:r>
                                <a:rPr lang="es-ES" sz="2000" i="1">
                                  <a:latin typeface="Cambria Math" panose="02040503050406030204" pitchFamily="18" charset="0"/>
                                </a:rPr>
                                <m:t>=</m:t>
                              </m:r>
                              <m:r>
                                <a:rPr lang="es-ES" sz="2000" b="0" i="1" smtClean="0">
                                  <a:latin typeface="Cambria Math" panose="02040503050406030204" pitchFamily="18" charset="0"/>
                                </a:rPr>
                                <m:t>4</m:t>
                              </m:r>
                            </m:e>
                          </m:eqArr>
                        </m:e>
                      </m:d>
                    </m:oMath>
                  </m:oMathPara>
                </a14:m>
                <a:endParaRPr lang="es-ES" sz="2000" dirty="0"/>
              </a:p>
            </p:txBody>
          </p:sp>
        </mc:Choice>
        <mc:Fallback xmlns="">
          <p:sp>
            <p:nvSpPr>
              <p:cNvPr id="20" name="Rectángulo 19">
                <a:extLst>
                  <a:ext uri="{FF2B5EF4-FFF2-40B4-BE49-F238E27FC236}">
                    <a16:creationId xmlns:a16="http://schemas.microsoft.com/office/drawing/2014/main" id="{50867ACC-0D46-4955-899E-842BC24D65D3}"/>
                  </a:ext>
                </a:extLst>
              </p:cNvPr>
              <p:cNvSpPr>
                <a:spLocks noRot="1" noChangeAspect="1" noMove="1" noResize="1" noEditPoints="1" noAdjustHandles="1" noChangeArrowheads="1" noChangeShapeType="1" noTextEdit="1"/>
              </p:cNvSpPr>
              <p:nvPr/>
            </p:nvSpPr>
            <p:spPr>
              <a:xfrm>
                <a:off x="-136876" y="4828234"/>
                <a:ext cx="5882173" cy="1620315"/>
              </a:xfrm>
              <a:prstGeom prst="rect">
                <a:avLst/>
              </a:prstGeom>
              <a:blipFill>
                <a:blip r:embed="rId7"/>
                <a:stretch>
                  <a:fillRect/>
                </a:stretch>
              </a:blipFill>
            </p:spPr>
            <p:txBody>
              <a:bodyPr/>
              <a:lstStyle/>
              <a:p>
                <a:r>
                  <a:rPr lang="es-ES">
                    <a:noFill/>
                  </a:rPr>
                  <a:t> </a:t>
                </a:r>
              </a:p>
            </p:txBody>
          </p:sp>
        </mc:Fallback>
      </mc:AlternateContent>
      <p:sp>
        <p:nvSpPr>
          <p:cNvPr id="11" name="Rectángulo 10">
            <a:extLst>
              <a:ext uri="{FF2B5EF4-FFF2-40B4-BE49-F238E27FC236}">
                <a16:creationId xmlns:a16="http://schemas.microsoft.com/office/drawing/2014/main" id="{EE142972-4C98-4310-812E-D74249D9FC33}"/>
              </a:ext>
            </a:extLst>
          </p:cNvPr>
          <p:cNvSpPr/>
          <p:nvPr/>
        </p:nvSpPr>
        <p:spPr>
          <a:xfrm>
            <a:off x="6096000" y="4155493"/>
            <a:ext cx="5713615" cy="430887"/>
          </a:xfrm>
          <a:prstGeom prst="rect">
            <a:avLst/>
          </a:prstGeom>
        </p:spPr>
        <p:txBody>
          <a:bodyPr wrap="none">
            <a:spAutoFit/>
          </a:bodyPr>
          <a:lstStyle/>
          <a:p>
            <a:pPr algn="just"/>
            <a:r>
              <a:rPr lang="es-CO" sz="2200" dirty="0"/>
              <a:t>De esta forma las cuatro raíces o soluciones son:</a:t>
            </a:r>
          </a:p>
        </p:txBody>
      </p:sp>
      <mc:AlternateContent xmlns:mc="http://schemas.openxmlformats.org/markup-compatibility/2006" xmlns:a14="http://schemas.microsoft.com/office/drawing/2010/main">
        <mc:Choice Requires="a14">
          <p:sp>
            <p:nvSpPr>
              <p:cNvPr id="21" name="Rectángulo 20">
                <a:extLst>
                  <a:ext uri="{FF2B5EF4-FFF2-40B4-BE49-F238E27FC236}">
                    <a16:creationId xmlns:a16="http://schemas.microsoft.com/office/drawing/2014/main" id="{58715D0B-91F9-4264-98F7-C1F954FAFED9}"/>
                  </a:ext>
                </a:extLst>
              </p:cNvPr>
              <p:cNvSpPr/>
              <p:nvPr/>
            </p:nvSpPr>
            <p:spPr>
              <a:xfrm>
                <a:off x="6345985" y="4713988"/>
                <a:ext cx="3929345" cy="282641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d>
                        <m:dPr>
                          <m:begChr m:val="{"/>
                          <m:endChr m:val=""/>
                          <m:ctrlPr>
                            <a:rPr lang="es-CO" sz="2400" i="1" dirty="0" smtClean="0">
                              <a:solidFill>
                                <a:schemeClr val="accent2">
                                  <a:lumMod val="75000"/>
                                </a:schemeClr>
                              </a:solidFill>
                              <a:latin typeface="Cambria Math" panose="02040503050406030204" pitchFamily="18" charset="0"/>
                            </a:rPr>
                          </m:ctrlPr>
                        </m:dPr>
                        <m:e>
                          <m:eqArr>
                            <m:eqArrPr>
                              <m:ctrlPr>
                                <a:rPr lang="es-CO" sz="2400" i="1" dirty="0">
                                  <a:solidFill>
                                    <a:schemeClr val="accent2">
                                      <a:lumMod val="75000"/>
                                    </a:schemeClr>
                                  </a:solidFill>
                                  <a:latin typeface="Cambria Math" panose="02040503050406030204" pitchFamily="18" charset="0"/>
                                </a:rPr>
                              </m:ctrlPr>
                            </m:eqArrPr>
                            <m:e>
                              <m:sSub>
                                <m:sSubPr>
                                  <m:ctrlPr>
                                    <a:rPr lang="en-US" sz="2400" i="1">
                                      <a:latin typeface="Cambria Math" panose="02040503050406030204" pitchFamily="18" charset="0"/>
                                    </a:rPr>
                                  </m:ctrlPr>
                                </m:sSubPr>
                                <m:e>
                                  <m:r>
                                    <a:rPr lang="es-ES" sz="2400" b="0" i="1" smtClean="0">
                                      <a:latin typeface="Cambria Math" panose="02040503050406030204" pitchFamily="18" charset="0"/>
                                    </a:rPr>
                                    <m:t>𝑥</m:t>
                                  </m:r>
                                </m:e>
                                <m:sub>
                                  <m:r>
                                    <a:rPr lang="es-ES" sz="2400" i="1">
                                      <a:latin typeface="Cambria Math" panose="02040503050406030204" pitchFamily="18" charset="0"/>
                                    </a:rPr>
                                    <m:t>1</m:t>
                                  </m:r>
                                </m:sub>
                              </m:sSub>
                              <m:r>
                                <a:rPr lang="en-US" sz="2400" i="1" smtClean="0">
                                  <a:latin typeface="Cambria Math" panose="02040503050406030204" pitchFamily="18" charset="0"/>
                                </a:rPr>
                                <m:t>=</m:t>
                              </m:r>
                              <m:r>
                                <a:rPr lang="es-ES" sz="2400" b="0" i="1" smtClean="0">
                                  <a:latin typeface="Cambria Math" panose="02040503050406030204" pitchFamily="18" charset="0"/>
                                </a:rPr>
                                <m:t>+</m:t>
                              </m:r>
                              <m:rad>
                                <m:radPr>
                                  <m:degHide m:val="on"/>
                                  <m:ctrlPr>
                                    <a:rPr lang="en-US" sz="2400" i="1">
                                      <a:latin typeface="Cambria Math" panose="02040503050406030204" pitchFamily="18" charset="0"/>
                                    </a:rPr>
                                  </m:ctrlPr>
                                </m:radPr>
                                <m:deg/>
                                <m:e>
                                  <m:sSub>
                                    <m:sSubPr>
                                      <m:ctrlPr>
                                        <a:rPr lang="en-US" sz="2400" i="1">
                                          <a:latin typeface="Cambria Math" panose="02040503050406030204" pitchFamily="18" charset="0"/>
                                        </a:rPr>
                                      </m:ctrlPr>
                                    </m:sSubPr>
                                    <m:e>
                                      <m:r>
                                        <a:rPr lang="es-ES" sz="2400" i="1">
                                          <a:latin typeface="Cambria Math" panose="02040503050406030204" pitchFamily="18" charset="0"/>
                                        </a:rPr>
                                        <m:t>𝑢</m:t>
                                      </m:r>
                                    </m:e>
                                    <m:sub>
                                      <m:r>
                                        <a:rPr lang="es-ES" sz="2400" i="1">
                                          <a:latin typeface="Cambria Math" panose="02040503050406030204" pitchFamily="18" charset="0"/>
                                        </a:rPr>
                                        <m:t>1</m:t>
                                      </m:r>
                                    </m:sub>
                                  </m:sSub>
                                </m:e>
                              </m:rad>
                              <m:r>
                                <a:rPr lang="en-US" sz="2400" i="1">
                                  <a:latin typeface="Cambria Math" panose="02040503050406030204" pitchFamily="18" charset="0"/>
                                </a:rPr>
                                <m:t>=</m:t>
                              </m:r>
                              <m:r>
                                <a:rPr lang="es-ES" sz="2400" i="1">
                                  <a:latin typeface="Cambria Math" panose="02040503050406030204" pitchFamily="18" charset="0"/>
                                </a:rPr>
                                <m:t>+</m:t>
                              </m:r>
                              <m:rad>
                                <m:radPr>
                                  <m:degHide m:val="on"/>
                                  <m:ctrlPr>
                                    <a:rPr lang="en-US" sz="2400" i="1">
                                      <a:latin typeface="Cambria Math" panose="02040503050406030204" pitchFamily="18" charset="0"/>
                                    </a:rPr>
                                  </m:ctrlPr>
                                </m:radPr>
                                <m:deg/>
                                <m:e>
                                  <m:r>
                                    <a:rPr lang="es-ES" sz="2400" b="0" i="1" smtClean="0">
                                      <a:latin typeface="Cambria Math" panose="02040503050406030204" pitchFamily="18" charset="0"/>
                                    </a:rPr>
                                    <m:t>9</m:t>
                                  </m:r>
                                </m:e>
                              </m:rad>
                              <m:r>
                                <a:rPr lang="es-ES" sz="2400" b="0" i="1" smtClean="0">
                                  <a:latin typeface="Cambria Math" panose="02040503050406030204" pitchFamily="18" charset="0"/>
                                </a:rPr>
                                <m:t>=3</m:t>
                              </m:r>
                            </m:e>
                            <m:e>
                              <m:sSub>
                                <m:sSubPr>
                                  <m:ctrlPr>
                                    <a:rPr lang="en-US" sz="2400" i="1">
                                      <a:latin typeface="Cambria Math" panose="02040503050406030204" pitchFamily="18" charset="0"/>
                                    </a:rPr>
                                  </m:ctrlPr>
                                </m:sSubPr>
                                <m:e>
                                  <m:r>
                                    <a:rPr lang="es-ES" sz="2400" i="1">
                                      <a:latin typeface="Cambria Math" panose="02040503050406030204" pitchFamily="18" charset="0"/>
                                    </a:rPr>
                                    <m:t>𝑥</m:t>
                                  </m:r>
                                </m:e>
                                <m:sub>
                                  <m:r>
                                    <a:rPr lang="es-ES" sz="2400" b="0" i="1" smtClean="0">
                                      <a:latin typeface="Cambria Math" panose="02040503050406030204" pitchFamily="18" charset="0"/>
                                    </a:rPr>
                                    <m:t>2</m:t>
                                  </m:r>
                                </m:sub>
                              </m:sSub>
                              <m:r>
                                <a:rPr lang="en-US" sz="2400" i="1">
                                  <a:latin typeface="Cambria Math" panose="02040503050406030204" pitchFamily="18" charset="0"/>
                                </a:rPr>
                                <m:t>=</m:t>
                              </m:r>
                              <m:r>
                                <a:rPr lang="es-ES" sz="2400" b="0" i="1" smtClean="0">
                                  <a:latin typeface="Cambria Math" panose="02040503050406030204" pitchFamily="18" charset="0"/>
                                </a:rPr>
                                <m:t>−</m:t>
                              </m:r>
                              <m:rad>
                                <m:radPr>
                                  <m:degHide m:val="on"/>
                                  <m:ctrlPr>
                                    <a:rPr lang="en-US" sz="2400" i="1">
                                      <a:latin typeface="Cambria Math" panose="02040503050406030204" pitchFamily="18" charset="0"/>
                                    </a:rPr>
                                  </m:ctrlPr>
                                </m:radPr>
                                <m:deg/>
                                <m:e>
                                  <m:sSub>
                                    <m:sSubPr>
                                      <m:ctrlPr>
                                        <a:rPr lang="en-US" sz="2400" i="1">
                                          <a:latin typeface="Cambria Math" panose="02040503050406030204" pitchFamily="18" charset="0"/>
                                        </a:rPr>
                                      </m:ctrlPr>
                                    </m:sSubPr>
                                    <m:e>
                                      <m:r>
                                        <a:rPr lang="es-ES" sz="2400" i="1">
                                          <a:latin typeface="Cambria Math" panose="02040503050406030204" pitchFamily="18" charset="0"/>
                                        </a:rPr>
                                        <m:t>𝑢</m:t>
                                      </m:r>
                                    </m:e>
                                    <m:sub>
                                      <m:r>
                                        <a:rPr lang="es-ES" sz="2400" i="1">
                                          <a:latin typeface="Cambria Math" panose="02040503050406030204" pitchFamily="18" charset="0"/>
                                        </a:rPr>
                                        <m:t>1</m:t>
                                      </m:r>
                                    </m:sub>
                                  </m:sSub>
                                </m:e>
                              </m:rad>
                              <m:r>
                                <a:rPr lang="en-US" sz="2400" i="1">
                                  <a:latin typeface="Cambria Math" panose="02040503050406030204" pitchFamily="18" charset="0"/>
                                </a:rPr>
                                <m:t>=</m:t>
                              </m:r>
                              <m:r>
                                <a:rPr lang="es-ES" sz="2400" b="0" i="1" smtClean="0">
                                  <a:latin typeface="Cambria Math" panose="02040503050406030204" pitchFamily="18" charset="0"/>
                                </a:rPr>
                                <m:t>−</m:t>
                              </m:r>
                              <m:rad>
                                <m:radPr>
                                  <m:degHide m:val="on"/>
                                  <m:ctrlPr>
                                    <a:rPr lang="en-US" sz="2400" i="1">
                                      <a:latin typeface="Cambria Math" panose="02040503050406030204" pitchFamily="18" charset="0"/>
                                    </a:rPr>
                                  </m:ctrlPr>
                                </m:radPr>
                                <m:deg/>
                                <m:e>
                                  <m:r>
                                    <a:rPr lang="es-ES" sz="2400" i="1">
                                      <a:latin typeface="Cambria Math" panose="02040503050406030204" pitchFamily="18" charset="0"/>
                                    </a:rPr>
                                    <m:t>9</m:t>
                                  </m:r>
                                </m:e>
                              </m:rad>
                              <m:r>
                                <a:rPr lang="es-ES" sz="2400" i="1">
                                  <a:latin typeface="Cambria Math" panose="02040503050406030204" pitchFamily="18" charset="0"/>
                                </a:rPr>
                                <m:t>=</m:t>
                              </m:r>
                              <m:r>
                                <a:rPr lang="es-ES" sz="2400" b="0" i="1" smtClean="0">
                                  <a:latin typeface="Cambria Math" panose="02040503050406030204" pitchFamily="18" charset="0"/>
                                </a:rPr>
                                <m:t>−</m:t>
                              </m:r>
                              <m:r>
                                <a:rPr lang="es-ES" sz="2400" i="1">
                                  <a:latin typeface="Cambria Math" panose="02040503050406030204" pitchFamily="18" charset="0"/>
                                </a:rPr>
                                <m:t>3</m:t>
                              </m:r>
                            </m:e>
                            <m:e>
                              <m:sSub>
                                <m:sSubPr>
                                  <m:ctrlPr>
                                    <a:rPr lang="en-US" sz="2400" i="1">
                                      <a:latin typeface="Cambria Math" panose="02040503050406030204" pitchFamily="18" charset="0"/>
                                    </a:rPr>
                                  </m:ctrlPr>
                                </m:sSubPr>
                                <m:e>
                                  <m:r>
                                    <a:rPr lang="es-ES" sz="2400" i="1">
                                      <a:latin typeface="Cambria Math" panose="02040503050406030204" pitchFamily="18" charset="0"/>
                                    </a:rPr>
                                    <m:t>𝑥</m:t>
                                  </m:r>
                                </m:e>
                                <m:sub>
                                  <m:r>
                                    <a:rPr lang="es-ES" sz="2400" b="0" i="1" smtClean="0">
                                      <a:latin typeface="Cambria Math" panose="02040503050406030204" pitchFamily="18" charset="0"/>
                                    </a:rPr>
                                    <m:t>3</m:t>
                                  </m:r>
                                </m:sub>
                              </m:sSub>
                              <m:r>
                                <a:rPr lang="en-US" sz="2400" i="1">
                                  <a:latin typeface="Cambria Math" panose="02040503050406030204" pitchFamily="18" charset="0"/>
                                </a:rPr>
                                <m:t>=</m:t>
                              </m:r>
                              <m:r>
                                <a:rPr lang="es-ES" sz="2400" i="1">
                                  <a:latin typeface="Cambria Math" panose="02040503050406030204" pitchFamily="18" charset="0"/>
                                </a:rPr>
                                <m:t>+</m:t>
                              </m:r>
                              <m:rad>
                                <m:radPr>
                                  <m:degHide m:val="on"/>
                                  <m:ctrlPr>
                                    <a:rPr lang="en-US" sz="2400" i="1">
                                      <a:latin typeface="Cambria Math" panose="02040503050406030204" pitchFamily="18" charset="0"/>
                                    </a:rPr>
                                  </m:ctrlPr>
                                </m:radPr>
                                <m:deg/>
                                <m:e>
                                  <m:sSub>
                                    <m:sSubPr>
                                      <m:ctrlPr>
                                        <a:rPr lang="en-US" sz="2400" i="1">
                                          <a:latin typeface="Cambria Math" panose="02040503050406030204" pitchFamily="18" charset="0"/>
                                        </a:rPr>
                                      </m:ctrlPr>
                                    </m:sSubPr>
                                    <m:e>
                                      <m:r>
                                        <a:rPr lang="es-ES" sz="2400" i="1">
                                          <a:latin typeface="Cambria Math" panose="02040503050406030204" pitchFamily="18" charset="0"/>
                                        </a:rPr>
                                        <m:t>𝑢</m:t>
                                      </m:r>
                                    </m:e>
                                    <m:sub>
                                      <m:r>
                                        <a:rPr lang="es-ES" sz="2400" b="0" i="1" smtClean="0">
                                          <a:latin typeface="Cambria Math" panose="02040503050406030204" pitchFamily="18" charset="0"/>
                                        </a:rPr>
                                        <m:t>2</m:t>
                                      </m:r>
                                    </m:sub>
                                  </m:sSub>
                                </m:e>
                              </m:rad>
                              <m:r>
                                <a:rPr lang="en-US" sz="2400" i="1">
                                  <a:latin typeface="Cambria Math" panose="02040503050406030204" pitchFamily="18" charset="0"/>
                                </a:rPr>
                                <m:t>=</m:t>
                              </m:r>
                              <m:r>
                                <a:rPr lang="es-ES" sz="2400" b="0" i="1" smtClean="0">
                                  <a:latin typeface="Cambria Math" panose="02040503050406030204" pitchFamily="18" charset="0"/>
                                </a:rPr>
                                <m:t>+</m:t>
                              </m:r>
                              <m:rad>
                                <m:radPr>
                                  <m:degHide m:val="on"/>
                                  <m:ctrlPr>
                                    <a:rPr lang="en-US" sz="2400" i="1">
                                      <a:latin typeface="Cambria Math" panose="02040503050406030204" pitchFamily="18" charset="0"/>
                                    </a:rPr>
                                  </m:ctrlPr>
                                </m:radPr>
                                <m:deg/>
                                <m:e>
                                  <m:r>
                                    <a:rPr lang="es-ES" sz="2400" b="0" i="1" smtClean="0">
                                      <a:latin typeface="Cambria Math" panose="02040503050406030204" pitchFamily="18" charset="0"/>
                                    </a:rPr>
                                    <m:t>4</m:t>
                                  </m:r>
                                </m:e>
                              </m:rad>
                              <m:r>
                                <a:rPr lang="es-ES" sz="2400" i="1">
                                  <a:latin typeface="Cambria Math" panose="02040503050406030204" pitchFamily="18" charset="0"/>
                                </a:rPr>
                                <m:t>=</m:t>
                              </m:r>
                              <m:r>
                                <a:rPr lang="es-ES" sz="2400" b="0" i="1" smtClean="0">
                                  <a:latin typeface="Cambria Math" panose="02040503050406030204" pitchFamily="18" charset="0"/>
                                </a:rPr>
                                <m:t>2</m:t>
                              </m:r>
                            </m:e>
                            <m:e>
                              <m:sSub>
                                <m:sSubPr>
                                  <m:ctrlPr>
                                    <a:rPr lang="en-US" sz="2400" i="1">
                                      <a:latin typeface="Cambria Math" panose="02040503050406030204" pitchFamily="18" charset="0"/>
                                    </a:rPr>
                                  </m:ctrlPr>
                                </m:sSubPr>
                                <m:e>
                                  <m:r>
                                    <a:rPr lang="es-ES" sz="2400" b="0" i="1" smtClean="0">
                                      <a:latin typeface="Cambria Math" panose="02040503050406030204" pitchFamily="18" charset="0"/>
                                    </a:rPr>
                                    <m:t>𝑥</m:t>
                                  </m:r>
                                </m:e>
                                <m:sub>
                                  <m:r>
                                    <a:rPr lang="es-ES" sz="2400" b="0" i="1" smtClean="0">
                                      <a:latin typeface="Cambria Math" panose="02040503050406030204" pitchFamily="18" charset="0"/>
                                    </a:rPr>
                                    <m:t>4</m:t>
                                  </m:r>
                                </m:sub>
                              </m:sSub>
                              <m:r>
                                <a:rPr lang="en-US" sz="2400" i="1">
                                  <a:latin typeface="Cambria Math" panose="02040503050406030204" pitchFamily="18" charset="0"/>
                                </a:rPr>
                                <m:t>=</m:t>
                              </m:r>
                              <m:r>
                                <a:rPr lang="es-ES" sz="2400" b="0" i="1" smtClean="0">
                                  <a:latin typeface="Cambria Math" panose="02040503050406030204" pitchFamily="18" charset="0"/>
                                </a:rPr>
                                <m:t>−</m:t>
                              </m:r>
                              <m:rad>
                                <m:radPr>
                                  <m:degHide m:val="on"/>
                                  <m:ctrlPr>
                                    <a:rPr lang="en-US" sz="2400" i="1">
                                      <a:latin typeface="Cambria Math" panose="02040503050406030204" pitchFamily="18" charset="0"/>
                                    </a:rPr>
                                  </m:ctrlPr>
                                </m:radPr>
                                <m:deg/>
                                <m:e>
                                  <m:sSub>
                                    <m:sSubPr>
                                      <m:ctrlPr>
                                        <a:rPr lang="en-US" sz="2400" i="1">
                                          <a:latin typeface="Cambria Math" panose="02040503050406030204" pitchFamily="18" charset="0"/>
                                        </a:rPr>
                                      </m:ctrlPr>
                                    </m:sSubPr>
                                    <m:e>
                                      <m:r>
                                        <a:rPr lang="es-ES" sz="2400" i="1">
                                          <a:latin typeface="Cambria Math" panose="02040503050406030204" pitchFamily="18" charset="0"/>
                                        </a:rPr>
                                        <m:t>𝑢</m:t>
                                      </m:r>
                                    </m:e>
                                    <m:sub>
                                      <m:r>
                                        <a:rPr lang="es-ES" sz="2400" b="0" i="1" smtClean="0">
                                          <a:latin typeface="Cambria Math" panose="02040503050406030204" pitchFamily="18" charset="0"/>
                                        </a:rPr>
                                        <m:t>2</m:t>
                                      </m:r>
                                    </m:sub>
                                  </m:sSub>
                                </m:e>
                              </m:rad>
                              <m:r>
                                <a:rPr lang="en-US" sz="2400" i="1">
                                  <a:latin typeface="Cambria Math" panose="02040503050406030204" pitchFamily="18" charset="0"/>
                                </a:rPr>
                                <m:t>=</m:t>
                              </m:r>
                              <m:r>
                                <a:rPr lang="es-ES" sz="2400" i="1">
                                  <a:latin typeface="Cambria Math" panose="02040503050406030204" pitchFamily="18" charset="0"/>
                                </a:rPr>
                                <m:t>−</m:t>
                              </m:r>
                              <m:rad>
                                <m:radPr>
                                  <m:degHide m:val="on"/>
                                  <m:ctrlPr>
                                    <a:rPr lang="en-US" sz="2400" i="1">
                                      <a:latin typeface="Cambria Math" panose="02040503050406030204" pitchFamily="18" charset="0"/>
                                    </a:rPr>
                                  </m:ctrlPr>
                                </m:radPr>
                                <m:deg/>
                                <m:e>
                                  <m:r>
                                    <a:rPr lang="es-ES" sz="2400" b="0" i="1" smtClean="0">
                                      <a:latin typeface="Cambria Math" panose="02040503050406030204" pitchFamily="18" charset="0"/>
                                    </a:rPr>
                                    <m:t>4</m:t>
                                  </m:r>
                                </m:e>
                              </m:rad>
                              <m:r>
                                <a:rPr lang="es-ES" sz="2400" i="1">
                                  <a:latin typeface="Cambria Math" panose="02040503050406030204" pitchFamily="18" charset="0"/>
                                </a:rPr>
                                <m:t>=−</m:t>
                              </m:r>
                              <m:r>
                                <a:rPr lang="es-ES" sz="2400" b="0" i="1" smtClean="0">
                                  <a:latin typeface="Cambria Math" panose="02040503050406030204" pitchFamily="18" charset="0"/>
                                </a:rPr>
                                <m:t>2</m:t>
                              </m:r>
                            </m:e>
                          </m:eqArr>
                        </m:e>
                      </m:d>
                    </m:oMath>
                  </m:oMathPara>
                </a14:m>
                <a:endParaRPr lang="es-ES" sz="2400" dirty="0"/>
              </a:p>
              <a:p>
                <a:endParaRPr lang="es-ES" sz="2400" dirty="0"/>
              </a:p>
              <a:p>
                <a:endParaRPr lang="es-ES" sz="2400" dirty="0"/>
              </a:p>
            </p:txBody>
          </p:sp>
        </mc:Choice>
        <mc:Fallback xmlns="">
          <p:sp>
            <p:nvSpPr>
              <p:cNvPr id="21" name="Rectángulo 20">
                <a:extLst>
                  <a:ext uri="{FF2B5EF4-FFF2-40B4-BE49-F238E27FC236}">
                    <a16:creationId xmlns:a16="http://schemas.microsoft.com/office/drawing/2014/main" id="{58715D0B-91F9-4264-98F7-C1F954FAFED9}"/>
                  </a:ext>
                </a:extLst>
              </p:cNvPr>
              <p:cNvSpPr>
                <a:spLocks noRot="1" noChangeAspect="1" noMove="1" noResize="1" noEditPoints="1" noAdjustHandles="1" noChangeArrowheads="1" noChangeShapeType="1" noTextEdit="1"/>
              </p:cNvSpPr>
              <p:nvPr/>
            </p:nvSpPr>
            <p:spPr>
              <a:xfrm>
                <a:off x="6345985" y="4713988"/>
                <a:ext cx="3929345" cy="2826415"/>
              </a:xfrm>
              <a:prstGeom prst="rect">
                <a:avLst/>
              </a:prstGeom>
              <a:blipFill>
                <a:blip r:embed="rId8"/>
                <a:stretch>
                  <a:fillRect/>
                </a:stretch>
              </a:blipFill>
            </p:spPr>
            <p:txBody>
              <a:bodyPr/>
              <a:lstStyle/>
              <a:p>
                <a:r>
                  <a:rPr lang="es-ES">
                    <a:noFill/>
                  </a:rPr>
                  <a:t> </a:t>
                </a:r>
              </a:p>
            </p:txBody>
          </p:sp>
        </mc:Fallback>
      </mc:AlternateContent>
      <p:cxnSp>
        <p:nvCxnSpPr>
          <p:cNvPr id="14" name="Conector recto 13">
            <a:extLst>
              <a:ext uri="{FF2B5EF4-FFF2-40B4-BE49-F238E27FC236}">
                <a16:creationId xmlns:a16="http://schemas.microsoft.com/office/drawing/2014/main" id="{C4629859-6F14-4F12-9041-7210E2E7A43C}"/>
              </a:ext>
            </a:extLst>
          </p:cNvPr>
          <p:cNvCxnSpPr>
            <a:cxnSpLocks/>
          </p:cNvCxnSpPr>
          <p:nvPr/>
        </p:nvCxnSpPr>
        <p:spPr>
          <a:xfrm>
            <a:off x="5745297" y="4360134"/>
            <a:ext cx="0" cy="2162268"/>
          </a:xfrm>
          <a:prstGeom prst="line">
            <a:avLst/>
          </a:prstGeom>
          <a:ln w="57150"/>
        </p:spPr>
        <p:style>
          <a:lnRef idx="3">
            <a:schemeClr val="accent1"/>
          </a:lnRef>
          <a:fillRef idx="0">
            <a:schemeClr val="accent1"/>
          </a:fillRef>
          <a:effectRef idx="2">
            <a:schemeClr val="accent1"/>
          </a:effectRef>
          <a:fontRef idx="minor">
            <a:schemeClr val="tx1"/>
          </a:fontRef>
        </p:style>
      </p:cxnSp>
      <p:sp>
        <p:nvSpPr>
          <p:cNvPr id="19" name="Rectángulo 18">
            <a:extLst>
              <a:ext uri="{FF2B5EF4-FFF2-40B4-BE49-F238E27FC236}">
                <a16:creationId xmlns:a16="http://schemas.microsoft.com/office/drawing/2014/main" id="{18EED52F-740A-4260-A9C5-40E5227C03B6}"/>
              </a:ext>
            </a:extLst>
          </p:cNvPr>
          <p:cNvSpPr/>
          <p:nvPr/>
        </p:nvSpPr>
        <p:spPr>
          <a:xfrm>
            <a:off x="529375" y="1926118"/>
            <a:ext cx="4197370" cy="430887"/>
          </a:xfrm>
          <a:prstGeom prst="rect">
            <a:avLst/>
          </a:prstGeom>
        </p:spPr>
        <p:txBody>
          <a:bodyPr wrap="square">
            <a:spAutoFit/>
          </a:bodyPr>
          <a:lstStyle/>
          <a:p>
            <a:r>
              <a:rPr lang="es-CO" sz="2200" dirty="0"/>
              <a:t>Se resuelve la ecuación cuadrática</a:t>
            </a:r>
            <a:endParaRPr lang="es-ES" sz="2200" dirty="0"/>
          </a:p>
        </p:txBody>
      </p:sp>
      <mc:AlternateContent xmlns:mc="http://schemas.openxmlformats.org/markup-compatibility/2006" xmlns:a14="http://schemas.microsoft.com/office/drawing/2010/main">
        <mc:Choice Requires="a14">
          <p:sp>
            <p:nvSpPr>
              <p:cNvPr id="22" name="CuadroTexto 21">
                <a:extLst>
                  <a:ext uri="{FF2B5EF4-FFF2-40B4-BE49-F238E27FC236}">
                    <a16:creationId xmlns:a16="http://schemas.microsoft.com/office/drawing/2014/main" id="{8C1A489D-70F8-45B8-92AB-FDF1FB72738D}"/>
                  </a:ext>
                </a:extLst>
              </p:cNvPr>
              <p:cNvSpPr txBox="1"/>
              <p:nvPr/>
            </p:nvSpPr>
            <p:spPr>
              <a:xfrm>
                <a:off x="4983781" y="1966383"/>
                <a:ext cx="3969026" cy="369332"/>
              </a:xfrm>
              <a:prstGeom prst="rect">
                <a:avLst/>
              </a:prstGeom>
              <a:noFill/>
            </p:spPr>
            <p:txBody>
              <a:bodyPr wrap="square" lIns="0" tIns="0" rIns="0" bIns="0" rtlCol="0">
                <a:spAutoFit/>
              </a:bodyPr>
              <a:lstStyle/>
              <a:p>
                <a14:m>
                  <m:oMath xmlns:m="http://schemas.openxmlformats.org/officeDocument/2006/math">
                    <m:sSup>
                      <m:sSupPr>
                        <m:ctrlPr>
                          <a:rPr lang="es-CO" sz="2400" b="0" i="1" dirty="0" smtClean="0">
                            <a:latin typeface="Cambria Math" panose="02040503050406030204" pitchFamily="18" charset="0"/>
                          </a:rPr>
                        </m:ctrlPr>
                      </m:sSupPr>
                      <m:e>
                        <m:r>
                          <a:rPr lang="es-ES" sz="2400" b="0" i="1" dirty="0" smtClean="0">
                            <a:latin typeface="Cambria Math" panose="02040503050406030204" pitchFamily="18" charset="0"/>
                          </a:rPr>
                          <m:t>𝑢</m:t>
                        </m:r>
                      </m:e>
                      <m:sup>
                        <m:r>
                          <a:rPr lang="es-CO" sz="2400" b="0" i="1" dirty="0" smtClean="0">
                            <a:latin typeface="Cambria Math" panose="02040503050406030204" pitchFamily="18" charset="0"/>
                          </a:rPr>
                          <m:t>2</m:t>
                        </m:r>
                      </m:sup>
                    </m:sSup>
                    <m:r>
                      <a:rPr lang="es-ES" sz="2400" b="0" i="1" dirty="0" smtClean="0">
                        <a:latin typeface="Cambria Math" panose="02040503050406030204" pitchFamily="18" charset="0"/>
                      </a:rPr>
                      <m:t>−13</m:t>
                    </m:r>
                    <m:r>
                      <a:rPr lang="es-ES" sz="2400" b="0" i="1" dirty="0" smtClean="0">
                        <a:latin typeface="Cambria Math" panose="02040503050406030204" pitchFamily="18" charset="0"/>
                      </a:rPr>
                      <m:t>𝑢</m:t>
                    </m:r>
                    <m:r>
                      <a:rPr lang="es-ES" sz="2400" b="0" i="1" dirty="0" smtClean="0">
                        <a:latin typeface="Cambria Math" panose="02040503050406030204" pitchFamily="18" charset="0"/>
                      </a:rPr>
                      <m:t>+36= </m:t>
                    </m:r>
                  </m:oMath>
                </a14:m>
                <a:r>
                  <a:rPr lang="es-ES" sz="2400" dirty="0"/>
                  <a:t>0</a:t>
                </a:r>
              </a:p>
            </p:txBody>
          </p:sp>
        </mc:Choice>
        <mc:Fallback xmlns="">
          <p:sp>
            <p:nvSpPr>
              <p:cNvPr id="22" name="CuadroTexto 21">
                <a:extLst>
                  <a:ext uri="{FF2B5EF4-FFF2-40B4-BE49-F238E27FC236}">
                    <a16:creationId xmlns:a16="http://schemas.microsoft.com/office/drawing/2014/main" id="{8C1A489D-70F8-45B8-92AB-FDF1FB72738D}"/>
                  </a:ext>
                </a:extLst>
              </p:cNvPr>
              <p:cNvSpPr txBox="1">
                <a:spLocks noRot="1" noChangeAspect="1" noMove="1" noResize="1" noEditPoints="1" noAdjustHandles="1" noChangeArrowheads="1" noChangeShapeType="1" noTextEdit="1"/>
              </p:cNvSpPr>
              <p:nvPr/>
            </p:nvSpPr>
            <p:spPr>
              <a:xfrm>
                <a:off x="4983781" y="1966383"/>
                <a:ext cx="3969026" cy="369332"/>
              </a:xfrm>
              <a:prstGeom prst="rect">
                <a:avLst/>
              </a:prstGeom>
              <a:blipFill>
                <a:blip r:embed="rId9"/>
                <a:stretch>
                  <a:fillRect l="-1997" t="-26667" b="-50000"/>
                </a:stretch>
              </a:blipFill>
            </p:spPr>
            <p:txBody>
              <a:bodyPr/>
              <a:lstStyle/>
              <a:p>
                <a:r>
                  <a:rPr lang="es-ES">
                    <a:noFill/>
                  </a:rPr>
                  <a:t> </a:t>
                </a:r>
              </a:p>
            </p:txBody>
          </p:sp>
        </mc:Fallback>
      </mc:AlternateContent>
      <p:sp>
        <p:nvSpPr>
          <p:cNvPr id="23" name="Rectángulo 22">
            <a:extLst>
              <a:ext uri="{FF2B5EF4-FFF2-40B4-BE49-F238E27FC236}">
                <a16:creationId xmlns:a16="http://schemas.microsoft.com/office/drawing/2014/main" id="{E9AAEA76-EE8E-476B-9890-697E76F887E0}"/>
              </a:ext>
            </a:extLst>
          </p:cNvPr>
          <p:cNvSpPr/>
          <p:nvPr/>
        </p:nvSpPr>
        <p:spPr>
          <a:xfrm>
            <a:off x="10496114" y="6138824"/>
            <a:ext cx="1313501" cy="461665"/>
          </a:xfrm>
          <a:prstGeom prst="rect">
            <a:avLst/>
          </a:prstGeom>
        </p:spPr>
        <p:txBody>
          <a:bodyPr wrap="none">
            <a:spAutoFit/>
          </a:bodyPr>
          <a:lstStyle/>
          <a:p>
            <a:r>
              <a:rPr lang="es-CO" sz="2400" dirty="0">
                <a:solidFill>
                  <a:srgbClr val="7030A0"/>
                </a:solidFill>
              </a:rPr>
              <a:t>Continua</a:t>
            </a:r>
          </a:p>
        </p:txBody>
      </p:sp>
      <p:sp>
        <p:nvSpPr>
          <p:cNvPr id="10" name="Flecha: a la derecha 9">
            <a:extLst>
              <a:ext uri="{FF2B5EF4-FFF2-40B4-BE49-F238E27FC236}">
                <a16:creationId xmlns:a16="http://schemas.microsoft.com/office/drawing/2014/main" id="{DCDB4955-7553-494A-8B09-0F8DB4823181}"/>
              </a:ext>
            </a:extLst>
          </p:cNvPr>
          <p:cNvSpPr/>
          <p:nvPr/>
        </p:nvSpPr>
        <p:spPr>
          <a:xfrm>
            <a:off x="11243362" y="6522402"/>
            <a:ext cx="610912" cy="24849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257891089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BA55B5A3-5456-4B8A-A128-002EF49B897D}"/>
              </a:ext>
            </a:extLst>
          </p:cNvPr>
          <p:cNvSpPr>
            <a:spLocks noChangeArrowheads="1"/>
          </p:cNvSpPr>
          <p:nvPr/>
        </p:nvSpPr>
        <p:spPr bwMode="auto">
          <a:xfrm>
            <a:off x="0"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23" name="Rectángulo 22">
            <a:extLst>
              <a:ext uri="{FF2B5EF4-FFF2-40B4-BE49-F238E27FC236}">
                <a16:creationId xmlns:a16="http://schemas.microsoft.com/office/drawing/2014/main" id="{AE1D93C7-D066-4DAF-AF95-5670FCE6D5DF}"/>
              </a:ext>
            </a:extLst>
          </p:cNvPr>
          <p:cNvSpPr/>
          <p:nvPr/>
        </p:nvSpPr>
        <p:spPr>
          <a:xfrm>
            <a:off x="429893" y="737577"/>
            <a:ext cx="6859635" cy="430887"/>
          </a:xfrm>
          <a:prstGeom prst="rect">
            <a:avLst/>
          </a:prstGeom>
        </p:spPr>
        <p:txBody>
          <a:bodyPr wrap="none">
            <a:spAutoFit/>
          </a:bodyPr>
          <a:lstStyle/>
          <a:p>
            <a:r>
              <a:rPr lang="es-CO" sz="2200" dirty="0"/>
              <a:t>Se representar sobre la recta real las soluciones obtenidas</a:t>
            </a:r>
            <a:endParaRPr lang="es-ES" sz="2200" dirty="0"/>
          </a:p>
        </p:txBody>
      </p:sp>
      <p:grpSp>
        <p:nvGrpSpPr>
          <p:cNvPr id="10" name="Grupo 9">
            <a:extLst>
              <a:ext uri="{FF2B5EF4-FFF2-40B4-BE49-F238E27FC236}">
                <a16:creationId xmlns:a16="http://schemas.microsoft.com/office/drawing/2014/main" id="{15ACB09A-A458-4B30-9109-8C7813E39A0F}"/>
              </a:ext>
            </a:extLst>
          </p:cNvPr>
          <p:cNvGrpSpPr/>
          <p:nvPr/>
        </p:nvGrpSpPr>
        <p:grpSpPr>
          <a:xfrm>
            <a:off x="7389010" y="625474"/>
            <a:ext cx="4590387" cy="708850"/>
            <a:chOff x="7389010" y="625474"/>
            <a:chExt cx="4590387" cy="708850"/>
          </a:xfrm>
        </p:grpSpPr>
        <p:grpSp>
          <p:nvGrpSpPr>
            <p:cNvPr id="24" name="Grupo 23">
              <a:extLst>
                <a:ext uri="{FF2B5EF4-FFF2-40B4-BE49-F238E27FC236}">
                  <a16:creationId xmlns:a16="http://schemas.microsoft.com/office/drawing/2014/main" id="{991831CB-EB54-4760-8682-72177E10D483}"/>
                </a:ext>
              </a:extLst>
            </p:cNvPr>
            <p:cNvGrpSpPr/>
            <p:nvPr/>
          </p:nvGrpSpPr>
          <p:grpSpPr>
            <a:xfrm>
              <a:off x="7389010" y="625474"/>
              <a:ext cx="4590387" cy="708850"/>
              <a:chOff x="2629609" y="5550079"/>
              <a:chExt cx="5848537" cy="708850"/>
            </a:xfrm>
          </p:grpSpPr>
          <p:grpSp>
            <p:nvGrpSpPr>
              <p:cNvPr id="25" name="Grupo 24">
                <a:extLst>
                  <a:ext uri="{FF2B5EF4-FFF2-40B4-BE49-F238E27FC236}">
                    <a16:creationId xmlns:a16="http://schemas.microsoft.com/office/drawing/2014/main" id="{5CCE5046-2C8E-4BF9-B931-3EBA00090801}"/>
                  </a:ext>
                </a:extLst>
              </p:cNvPr>
              <p:cNvGrpSpPr/>
              <p:nvPr/>
            </p:nvGrpSpPr>
            <p:grpSpPr>
              <a:xfrm>
                <a:off x="3253817" y="5550079"/>
                <a:ext cx="5224329" cy="653970"/>
                <a:chOff x="3392557" y="2494303"/>
                <a:chExt cx="5224329" cy="653970"/>
              </a:xfrm>
            </p:grpSpPr>
            <p:cxnSp>
              <p:nvCxnSpPr>
                <p:cNvPr id="29" name="Conector recto de flecha 28">
                  <a:extLst>
                    <a:ext uri="{FF2B5EF4-FFF2-40B4-BE49-F238E27FC236}">
                      <a16:creationId xmlns:a16="http://schemas.microsoft.com/office/drawing/2014/main" id="{43820066-BA5C-4071-B9DE-E15D09F7BA06}"/>
                    </a:ext>
                  </a:extLst>
                </p:cNvPr>
                <p:cNvCxnSpPr/>
                <p:nvPr/>
              </p:nvCxnSpPr>
              <p:spPr>
                <a:xfrm>
                  <a:off x="3392557" y="2637183"/>
                  <a:ext cx="4784034" cy="0"/>
                </a:xfrm>
                <a:prstGeom prst="straightConnector1">
                  <a:avLst/>
                </a:prstGeom>
                <a:ln w="22225">
                  <a:headEnd type="triangle"/>
                  <a:tailEnd type="stealth"/>
                </a:ln>
              </p:spPr>
              <p:style>
                <a:lnRef idx="1">
                  <a:schemeClr val="accent1"/>
                </a:lnRef>
                <a:fillRef idx="0">
                  <a:schemeClr val="accent1"/>
                </a:fillRef>
                <a:effectRef idx="0">
                  <a:schemeClr val="accent1"/>
                </a:effectRef>
                <a:fontRef idx="minor">
                  <a:schemeClr val="tx1"/>
                </a:fontRef>
              </p:style>
            </p:cxnSp>
            <p:cxnSp>
              <p:nvCxnSpPr>
                <p:cNvPr id="30" name="Conector recto 29">
                  <a:extLst>
                    <a:ext uri="{FF2B5EF4-FFF2-40B4-BE49-F238E27FC236}">
                      <a16:creationId xmlns:a16="http://schemas.microsoft.com/office/drawing/2014/main" id="{5E01E82F-F02D-4EE8-B478-28A91085DD0E}"/>
                    </a:ext>
                  </a:extLst>
                </p:cNvPr>
                <p:cNvCxnSpPr>
                  <a:cxnSpLocks/>
                </p:cNvCxnSpPr>
                <p:nvPr/>
              </p:nvCxnSpPr>
              <p:spPr>
                <a:xfrm>
                  <a:off x="4284979" y="2494303"/>
                  <a:ext cx="0" cy="263180"/>
                </a:xfrm>
                <a:prstGeom prst="line">
                  <a:avLst/>
                </a:prstGeom>
              </p:spPr>
              <p:style>
                <a:lnRef idx="1">
                  <a:schemeClr val="accent1"/>
                </a:lnRef>
                <a:fillRef idx="0">
                  <a:schemeClr val="accent1"/>
                </a:fillRef>
                <a:effectRef idx="0">
                  <a:schemeClr val="accent1"/>
                </a:effectRef>
                <a:fontRef idx="minor">
                  <a:schemeClr val="tx1"/>
                </a:fontRef>
              </p:style>
            </p:cxnSp>
            <p:sp>
              <p:nvSpPr>
                <p:cNvPr id="31" name="CuadroTexto 30">
                  <a:extLst>
                    <a:ext uri="{FF2B5EF4-FFF2-40B4-BE49-F238E27FC236}">
                      <a16:creationId xmlns:a16="http://schemas.microsoft.com/office/drawing/2014/main" id="{76A80FB5-4F74-4436-BC6F-2FC1CBC6B93F}"/>
                    </a:ext>
                  </a:extLst>
                </p:cNvPr>
                <p:cNvSpPr txBox="1"/>
                <p:nvPr/>
              </p:nvSpPr>
              <p:spPr>
                <a:xfrm>
                  <a:off x="4000927" y="2748163"/>
                  <a:ext cx="500786" cy="400110"/>
                </a:xfrm>
                <a:prstGeom prst="rect">
                  <a:avLst/>
                </a:prstGeom>
                <a:noFill/>
              </p:spPr>
              <p:txBody>
                <a:bodyPr wrap="none" rtlCol="0">
                  <a:spAutoFit/>
                </a:bodyPr>
                <a:lstStyle/>
                <a:p>
                  <a:r>
                    <a:rPr lang="es-CO" sz="2000" dirty="0">
                      <a:solidFill>
                        <a:srgbClr val="00B050"/>
                      </a:solidFill>
                    </a:rPr>
                    <a:t>-3</a:t>
                  </a:r>
                  <a:endParaRPr lang="es-ES" sz="2000" dirty="0">
                    <a:solidFill>
                      <a:srgbClr val="00B050"/>
                    </a:solidFill>
                  </a:endParaRPr>
                </a:p>
              </p:txBody>
            </p:sp>
            <mc:AlternateContent xmlns:mc="http://schemas.openxmlformats.org/markup-compatibility/2006" xmlns:a14="http://schemas.microsoft.com/office/drawing/2010/main">
              <mc:Choice Requires="a14">
                <p:sp>
                  <p:nvSpPr>
                    <p:cNvPr id="32" name="CuadroTexto 31">
                      <a:extLst>
                        <a:ext uri="{FF2B5EF4-FFF2-40B4-BE49-F238E27FC236}">
                          <a16:creationId xmlns:a16="http://schemas.microsoft.com/office/drawing/2014/main" id="{E34EB0A4-87DD-454A-AAFD-75F3BEC649C4}"/>
                        </a:ext>
                      </a:extLst>
                    </p:cNvPr>
                    <p:cNvSpPr txBox="1"/>
                    <p:nvPr/>
                  </p:nvSpPr>
                  <p:spPr>
                    <a:xfrm>
                      <a:off x="7964144" y="2637183"/>
                      <a:ext cx="652742"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CO" altLang="es-ES" sz="2000" b="0" i="1" smtClean="0">
                                <a:latin typeface="Cambria Math" panose="02040503050406030204" pitchFamily="18" charset="0"/>
                                <a:ea typeface="Cambria Math" panose="02040503050406030204" pitchFamily="18" charset="0"/>
                              </a:rPr>
                              <m:t>+</m:t>
                            </m:r>
                            <m:r>
                              <a:rPr lang="es-CO" altLang="es-ES" sz="2000" i="1">
                                <a:latin typeface="Cambria Math" panose="02040503050406030204" pitchFamily="18" charset="0"/>
                                <a:ea typeface="Cambria Math" panose="02040503050406030204" pitchFamily="18" charset="0"/>
                              </a:rPr>
                              <m:t>∞</m:t>
                            </m:r>
                          </m:oMath>
                        </m:oMathPara>
                      </a14:m>
                      <a:endParaRPr lang="es-ES" sz="2000" dirty="0">
                        <a:solidFill>
                          <a:srgbClr val="00B050"/>
                        </a:solidFill>
                      </a:endParaRPr>
                    </a:p>
                  </p:txBody>
                </p:sp>
              </mc:Choice>
              <mc:Fallback xmlns="">
                <p:sp>
                  <p:nvSpPr>
                    <p:cNvPr id="32" name="CuadroTexto 31">
                      <a:extLst>
                        <a:ext uri="{FF2B5EF4-FFF2-40B4-BE49-F238E27FC236}">
                          <a16:creationId xmlns:a16="http://schemas.microsoft.com/office/drawing/2014/main" id="{E34EB0A4-87DD-454A-AAFD-75F3BEC649C4}"/>
                        </a:ext>
                      </a:extLst>
                    </p:cNvPr>
                    <p:cNvSpPr txBox="1">
                      <a:spLocks noRot="1" noChangeAspect="1" noMove="1" noResize="1" noEditPoints="1" noAdjustHandles="1" noChangeArrowheads="1" noChangeShapeType="1" noTextEdit="1"/>
                    </p:cNvSpPr>
                    <p:nvPr/>
                  </p:nvSpPr>
                  <p:spPr>
                    <a:xfrm>
                      <a:off x="7964144" y="2637183"/>
                      <a:ext cx="652742" cy="400110"/>
                    </a:xfrm>
                    <a:prstGeom prst="rect">
                      <a:avLst/>
                    </a:prstGeom>
                    <a:blipFill>
                      <a:blip r:embed="rId2"/>
                      <a:stretch>
                        <a:fillRect r="-10714"/>
                      </a:stretch>
                    </a:blipFill>
                  </p:spPr>
                  <p:txBody>
                    <a:bodyPr/>
                    <a:lstStyle/>
                    <a:p>
                      <a:r>
                        <a:rPr lang="es-ES">
                          <a:noFill/>
                        </a:rPr>
                        <a:t> </a:t>
                      </a:r>
                    </a:p>
                  </p:txBody>
                </p:sp>
              </mc:Fallback>
            </mc:AlternateContent>
          </p:grpSp>
          <p:cxnSp>
            <p:nvCxnSpPr>
              <p:cNvPr id="26" name="Conector recto 25">
                <a:extLst>
                  <a:ext uri="{FF2B5EF4-FFF2-40B4-BE49-F238E27FC236}">
                    <a16:creationId xmlns:a16="http://schemas.microsoft.com/office/drawing/2014/main" id="{A6644577-668D-407E-9E49-4BAE8E982CB9}"/>
                  </a:ext>
                </a:extLst>
              </p:cNvPr>
              <p:cNvCxnSpPr>
                <a:cxnSpLocks/>
              </p:cNvCxnSpPr>
              <p:nvPr/>
            </p:nvCxnSpPr>
            <p:spPr>
              <a:xfrm>
                <a:off x="6359289" y="5550079"/>
                <a:ext cx="0" cy="263180"/>
              </a:xfrm>
              <a:prstGeom prst="line">
                <a:avLst/>
              </a:prstGeom>
            </p:spPr>
            <p:style>
              <a:lnRef idx="1">
                <a:schemeClr val="accent1"/>
              </a:lnRef>
              <a:fillRef idx="0">
                <a:schemeClr val="accent1"/>
              </a:fillRef>
              <a:effectRef idx="0">
                <a:schemeClr val="accent1"/>
              </a:effectRef>
              <a:fontRef idx="minor">
                <a:schemeClr val="tx1"/>
              </a:fontRef>
            </p:style>
          </p:cxnSp>
          <p:sp>
            <p:nvSpPr>
              <p:cNvPr id="27" name="CuadroTexto 26">
                <a:extLst>
                  <a:ext uri="{FF2B5EF4-FFF2-40B4-BE49-F238E27FC236}">
                    <a16:creationId xmlns:a16="http://schemas.microsoft.com/office/drawing/2014/main" id="{C2196183-B8B9-4B12-9E61-9655D155BD1A}"/>
                  </a:ext>
                </a:extLst>
              </p:cNvPr>
              <p:cNvSpPr txBox="1"/>
              <p:nvPr/>
            </p:nvSpPr>
            <p:spPr>
              <a:xfrm>
                <a:off x="6148298" y="5858819"/>
                <a:ext cx="400712" cy="400110"/>
              </a:xfrm>
              <a:prstGeom prst="rect">
                <a:avLst/>
              </a:prstGeom>
              <a:noFill/>
            </p:spPr>
            <p:txBody>
              <a:bodyPr wrap="none" rtlCol="0">
                <a:spAutoFit/>
              </a:bodyPr>
              <a:lstStyle/>
              <a:p>
                <a:r>
                  <a:rPr lang="es-CO" sz="2000" dirty="0">
                    <a:solidFill>
                      <a:srgbClr val="00B050"/>
                    </a:solidFill>
                  </a:rPr>
                  <a:t>2</a:t>
                </a:r>
                <a:endParaRPr lang="es-ES" sz="2000" dirty="0">
                  <a:solidFill>
                    <a:srgbClr val="00B050"/>
                  </a:solidFill>
                </a:endParaRPr>
              </a:p>
            </p:txBody>
          </p:sp>
          <mc:AlternateContent xmlns:mc="http://schemas.openxmlformats.org/markup-compatibility/2006" xmlns:a14="http://schemas.microsoft.com/office/drawing/2010/main">
            <mc:Choice Requires="a14">
              <p:sp>
                <p:nvSpPr>
                  <p:cNvPr id="28" name="CuadroTexto 27">
                    <a:extLst>
                      <a:ext uri="{FF2B5EF4-FFF2-40B4-BE49-F238E27FC236}">
                        <a16:creationId xmlns:a16="http://schemas.microsoft.com/office/drawing/2014/main" id="{977EAA91-BDA8-43CC-B70D-B428CB78ECE7}"/>
                      </a:ext>
                    </a:extLst>
                  </p:cNvPr>
                  <p:cNvSpPr txBox="1"/>
                  <p:nvPr/>
                </p:nvSpPr>
                <p:spPr>
                  <a:xfrm>
                    <a:off x="2629609" y="5658764"/>
                    <a:ext cx="652742"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CO" altLang="es-ES" sz="2000" b="0" i="1" smtClean="0">
                              <a:latin typeface="Cambria Math" panose="02040503050406030204" pitchFamily="18" charset="0"/>
                              <a:ea typeface="Cambria Math" panose="02040503050406030204" pitchFamily="18" charset="0"/>
                            </a:rPr>
                            <m:t>−</m:t>
                          </m:r>
                          <m:r>
                            <a:rPr lang="es-CO" altLang="es-ES" sz="2000" i="1">
                              <a:latin typeface="Cambria Math" panose="02040503050406030204" pitchFamily="18" charset="0"/>
                              <a:ea typeface="Cambria Math" panose="02040503050406030204" pitchFamily="18" charset="0"/>
                            </a:rPr>
                            <m:t>∞</m:t>
                          </m:r>
                        </m:oMath>
                      </m:oMathPara>
                    </a14:m>
                    <a:endParaRPr lang="es-ES" sz="2000" dirty="0">
                      <a:solidFill>
                        <a:srgbClr val="00B050"/>
                      </a:solidFill>
                    </a:endParaRPr>
                  </a:p>
                </p:txBody>
              </p:sp>
            </mc:Choice>
            <mc:Fallback xmlns="">
              <p:sp>
                <p:nvSpPr>
                  <p:cNvPr id="28" name="CuadroTexto 27">
                    <a:extLst>
                      <a:ext uri="{FF2B5EF4-FFF2-40B4-BE49-F238E27FC236}">
                        <a16:creationId xmlns:a16="http://schemas.microsoft.com/office/drawing/2014/main" id="{977EAA91-BDA8-43CC-B70D-B428CB78ECE7}"/>
                      </a:ext>
                    </a:extLst>
                  </p:cNvPr>
                  <p:cNvSpPr txBox="1">
                    <a:spLocks noRot="1" noChangeAspect="1" noMove="1" noResize="1" noEditPoints="1" noAdjustHandles="1" noChangeArrowheads="1" noChangeShapeType="1" noTextEdit="1"/>
                  </p:cNvSpPr>
                  <p:nvPr/>
                </p:nvSpPr>
                <p:spPr>
                  <a:xfrm>
                    <a:off x="2629609" y="5658764"/>
                    <a:ext cx="652742" cy="400110"/>
                  </a:xfrm>
                  <a:prstGeom prst="rect">
                    <a:avLst/>
                  </a:prstGeom>
                  <a:blipFill>
                    <a:blip r:embed="rId3"/>
                    <a:stretch>
                      <a:fillRect r="-10714"/>
                    </a:stretch>
                  </a:blipFill>
                </p:spPr>
                <p:txBody>
                  <a:bodyPr/>
                  <a:lstStyle/>
                  <a:p>
                    <a:r>
                      <a:rPr lang="es-ES">
                        <a:noFill/>
                      </a:rPr>
                      <a:t> </a:t>
                    </a:r>
                  </a:p>
                </p:txBody>
              </p:sp>
            </mc:Fallback>
          </mc:AlternateContent>
        </p:grpSp>
        <p:sp>
          <p:nvSpPr>
            <p:cNvPr id="33" name="CuadroTexto 32">
              <a:extLst>
                <a:ext uri="{FF2B5EF4-FFF2-40B4-BE49-F238E27FC236}">
                  <a16:creationId xmlns:a16="http://schemas.microsoft.com/office/drawing/2014/main" id="{2DD72BEA-E3B8-4CCE-9EBC-8A29A2682C52}"/>
                </a:ext>
              </a:extLst>
            </p:cNvPr>
            <p:cNvSpPr txBox="1"/>
            <p:nvPr/>
          </p:nvSpPr>
          <p:spPr>
            <a:xfrm>
              <a:off x="9072057" y="903868"/>
              <a:ext cx="393056" cy="400110"/>
            </a:xfrm>
            <a:prstGeom prst="rect">
              <a:avLst/>
            </a:prstGeom>
            <a:noFill/>
          </p:spPr>
          <p:txBody>
            <a:bodyPr wrap="none" rtlCol="0">
              <a:spAutoFit/>
            </a:bodyPr>
            <a:lstStyle/>
            <a:p>
              <a:r>
                <a:rPr lang="es-CO" sz="2000" dirty="0">
                  <a:solidFill>
                    <a:srgbClr val="00B050"/>
                  </a:solidFill>
                </a:rPr>
                <a:t>-2</a:t>
              </a:r>
              <a:endParaRPr lang="es-ES" sz="2000" dirty="0">
                <a:solidFill>
                  <a:srgbClr val="00B050"/>
                </a:solidFill>
              </a:endParaRPr>
            </a:p>
          </p:txBody>
        </p:sp>
        <p:sp>
          <p:nvSpPr>
            <p:cNvPr id="34" name="CuadroTexto 33">
              <a:extLst>
                <a:ext uri="{FF2B5EF4-FFF2-40B4-BE49-F238E27FC236}">
                  <a16:creationId xmlns:a16="http://schemas.microsoft.com/office/drawing/2014/main" id="{23E11921-3366-4E01-94A1-783D63407D69}"/>
                </a:ext>
              </a:extLst>
            </p:cNvPr>
            <p:cNvSpPr txBox="1"/>
            <p:nvPr/>
          </p:nvSpPr>
          <p:spPr>
            <a:xfrm>
              <a:off x="10964604" y="894073"/>
              <a:ext cx="314510" cy="400110"/>
            </a:xfrm>
            <a:prstGeom prst="rect">
              <a:avLst/>
            </a:prstGeom>
            <a:noFill/>
          </p:spPr>
          <p:txBody>
            <a:bodyPr wrap="none" rtlCol="0">
              <a:spAutoFit/>
            </a:bodyPr>
            <a:lstStyle/>
            <a:p>
              <a:r>
                <a:rPr lang="es-CO" sz="2000" dirty="0">
                  <a:solidFill>
                    <a:srgbClr val="00B050"/>
                  </a:solidFill>
                </a:rPr>
                <a:t>3</a:t>
              </a:r>
              <a:endParaRPr lang="es-ES" sz="2000" dirty="0">
                <a:solidFill>
                  <a:srgbClr val="00B050"/>
                </a:solidFill>
              </a:endParaRPr>
            </a:p>
          </p:txBody>
        </p:sp>
        <p:cxnSp>
          <p:nvCxnSpPr>
            <p:cNvPr id="35" name="Conector recto 34">
              <a:extLst>
                <a:ext uri="{FF2B5EF4-FFF2-40B4-BE49-F238E27FC236}">
                  <a16:creationId xmlns:a16="http://schemas.microsoft.com/office/drawing/2014/main" id="{4B79AB90-ACCC-46AF-928B-E3F5E8A4CDFB}"/>
                </a:ext>
              </a:extLst>
            </p:cNvPr>
            <p:cNvCxnSpPr>
              <a:cxnSpLocks/>
            </p:cNvCxnSpPr>
            <p:nvPr/>
          </p:nvCxnSpPr>
          <p:spPr>
            <a:xfrm>
              <a:off x="11101796" y="637194"/>
              <a:ext cx="0" cy="263180"/>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Conector recto 35">
              <a:extLst>
                <a:ext uri="{FF2B5EF4-FFF2-40B4-BE49-F238E27FC236}">
                  <a16:creationId xmlns:a16="http://schemas.microsoft.com/office/drawing/2014/main" id="{818A65DD-C0B1-4388-A2ED-7EFC2C580500}"/>
                </a:ext>
              </a:extLst>
            </p:cNvPr>
            <p:cNvCxnSpPr>
              <a:cxnSpLocks/>
            </p:cNvCxnSpPr>
            <p:nvPr/>
          </p:nvCxnSpPr>
          <p:spPr>
            <a:xfrm>
              <a:off x="9258929" y="651262"/>
              <a:ext cx="0" cy="263180"/>
            </a:xfrm>
            <a:prstGeom prst="line">
              <a:avLst/>
            </a:prstGeom>
          </p:spPr>
          <p:style>
            <a:lnRef idx="1">
              <a:schemeClr val="accent1"/>
            </a:lnRef>
            <a:fillRef idx="0">
              <a:schemeClr val="accent1"/>
            </a:fillRef>
            <a:effectRef idx="0">
              <a:schemeClr val="accent1"/>
            </a:effectRef>
            <a:fontRef idx="minor">
              <a:schemeClr val="tx1"/>
            </a:fontRef>
          </p:style>
        </p:cxnSp>
      </p:grpSp>
      <p:sp>
        <p:nvSpPr>
          <p:cNvPr id="37" name="Rectángulo 36">
            <a:extLst>
              <a:ext uri="{FF2B5EF4-FFF2-40B4-BE49-F238E27FC236}">
                <a16:creationId xmlns:a16="http://schemas.microsoft.com/office/drawing/2014/main" id="{FA3446F2-94C3-4311-9406-4B8576D66FCA}"/>
              </a:ext>
            </a:extLst>
          </p:cNvPr>
          <p:cNvSpPr/>
          <p:nvPr/>
        </p:nvSpPr>
        <p:spPr>
          <a:xfrm>
            <a:off x="367235" y="1575628"/>
            <a:ext cx="3368166" cy="430887"/>
          </a:xfrm>
          <a:prstGeom prst="rect">
            <a:avLst/>
          </a:prstGeom>
        </p:spPr>
        <p:txBody>
          <a:bodyPr wrap="none">
            <a:spAutoFit/>
          </a:bodyPr>
          <a:lstStyle/>
          <a:p>
            <a:r>
              <a:rPr lang="es-CO" sz="2200" dirty="0"/>
              <a:t>Se construyen los intervalos</a:t>
            </a:r>
            <a:endParaRPr lang="es-ES" sz="2200" dirty="0"/>
          </a:p>
        </p:txBody>
      </p:sp>
      <mc:AlternateContent xmlns:mc="http://schemas.openxmlformats.org/markup-compatibility/2006" xmlns:a14="http://schemas.microsoft.com/office/drawing/2010/main">
        <mc:Choice Requires="a14">
          <p:graphicFrame>
            <p:nvGraphicFramePr>
              <p:cNvPr id="9" name="Tabla 8">
                <a:extLst>
                  <a:ext uri="{FF2B5EF4-FFF2-40B4-BE49-F238E27FC236}">
                    <a16:creationId xmlns:a16="http://schemas.microsoft.com/office/drawing/2014/main" id="{EAEDCE49-EB07-4EEB-A5B9-0D7579ABEA88}"/>
                  </a:ext>
                </a:extLst>
              </p:cNvPr>
              <p:cNvGraphicFramePr>
                <a:graphicFrameLocks noGrp="1"/>
              </p:cNvGraphicFramePr>
              <p:nvPr>
                <p:extLst>
                  <p:ext uri="{D42A27DB-BD31-4B8C-83A1-F6EECF244321}">
                    <p14:modId xmlns:p14="http://schemas.microsoft.com/office/powerpoint/2010/main" val="2052707908"/>
                  </p:ext>
                </p:extLst>
              </p:nvPr>
            </p:nvGraphicFramePr>
            <p:xfrm>
              <a:off x="4090711" y="1579795"/>
              <a:ext cx="7011085" cy="426720"/>
            </p:xfrm>
            <a:graphic>
              <a:graphicData uri="http://schemas.openxmlformats.org/drawingml/2006/table">
                <a:tbl>
                  <a:tblPr firstRow="1" bandRow="1">
                    <a:tableStyleId>{5C22544A-7EE6-4342-B048-85BDC9FD1C3A}</a:tableStyleId>
                  </a:tblPr>
                  <a:tblGrid>
                    <a:gridCol w="1402217">
                      <a:extLst>
                        <a:ext uri="{9D8B030D-6E8A-4147-A177-3AD203B41FA5}">
                          <a16:colId xmlns:a16="http://schemas.microsoft.com/office/drawing/2014/main" val="3356396112"/>
                        </a:ext>
                      </a:extLst>
                    </a:gridCol>
                    <a:gridCol w="1402217">
                      <a:extLst>
                        <a:ext uri="{9D8B030D-6E8A-4147-A177-3AD203B41FA5}">
                          <a16:colId xmlns:a16="http://schemas.microsoft.com/office/drawing/2014/main" val="216431016"/>
                        </a:ext>
                      </a:extLst>
                    </a:gridCol>
                    <a:gridCol w="1402217">
                      <a:extLst>
                        <a:ext uri="{9D8B030D-6E8A-4147-A177-3AD203B41FA5}">
                          <a16:colId xmlns:a16="http://schemas.microsoft.com/office/drawing/2014/main" val="1281455744"/>
                        </a:ext>
                      </a:extLst>
                    </a:gridCol>
                    <a:gridCol w="1402217">
                      <a:extLst>
                        <a:ext uri="{9D8B030D-6E8A-4147-A177-3AD203B41FA5}">
                          <a16:colId xmlns:a16="http://schemas.microsoft.com/office/drawing/2014/main" val="2818017421"/>
                        </a:ext>
                      </a:extLst>
                    </a:gridCol>
                    <a:gridCol w="1402217">
                      <a:extLst>
                        <a:ext uri="{9D8B030D-6E8A-4147-A177-3AD203B41FA5}">
                          <a16:colId xmlns:a16="http://schemas.microsoft.com/office/drawing/2014/main" val="3874876427"/>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s-ES" sz="2200" i="1" dirty="0" smtClean="0">
                                    <a:latin typeface="Cambria Math" panose="02040503050406030204" pitchFamily="18" charset="0"/>
                                  </a:rPr>
                                  <m:t>(</m:t>
                                </m:r>
                                <m:r>
                                  <a:rPr lang="es-CO" altLang="es-ES" sz="2200" b="0" i="1" smtClean="0">
                                    <a:latin typeface="Cambria Math" panose="02040503050406030204" pitchFamily="18" charset="0"/>
                                    <a:ea typeface="Cambria Math" panose="02040503050406030204" pitchFamily="18" charset="0"/>
                                  </a:rPr>
                                  <m:t>−</m:t>
                                </m:r>
                                <m:r>
                                  <a:rPr lang="es-CO" altLang="es-ES" sz="2200" i="1">
                                    <a:latin typeface="Cambria Math" panose="02040503050406030204" pitchFamily="18" charset="0"/>
                                    <a:ea typeface="Cambria Math" panose="02040503050406030204" pitchFamily="18" charset="0"/>
                                  </a:rPr>
                                  <m:t>∞</m:t>
                                </m:r>
                                <m:r>
                                  <a:rPr lang="es-CO" altLang="es-ES" sz="2200" b="1" i="1" smtClean="0">
                                    <a:latin typeface="Cambria Math" panose="02040503050406030204" pitchFamily="18" charset="0"/>
                                    <a:ea typeface="Cambria Math" panose="02040503050406030204" pitchFamily="18" charset="0"/>
                                  </a:rPr>
                                  <m:t>,−</m:t>
                                </m:r>
                                <m:r>
                                  <a:rPr lang="es-CO" altLang="es-ES" sz="2200" b="1" i="1" smtClean="0">
                                    <a:latin typeface="Cambria Math" panose="02040503050406030204" pitchFamily="18" charset="0"/>
                                    <a:ea typeface="Cambria Math" panose="02040503050406030204" pitchFamily="18" charset="0"/>
                                  </a:rPr>
                                  <m:t>𝟑</m:t>
                                </m:r>
                                <m:r>
                                  <a:rPr lang="es-CO" altLang="es-ES" sz="2200" b="1" i="1" smtClean="0">
                                    <a:latin typeface="Cambria Math" panose="02040503050406030204" pitchFamily="18" charset="0"/>
                                    <a:ea typeface="Cambria Math" panose="02040503050406030204" pitchFamily="18" charset="0"/>
                                  </a:rPr>
                                  <m:t>)</m:t>
                                </m:r>
                              </m:oMath>
                            </m:oMathPara>
                          </a14:m>
                          <a:endParaRPr lang="es-ES" sz="2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s-ES" altLang="es-ES" sz="2200" b="1" i="1" dirty="0" smtClean="0">
                                    <a:latin typeface="Cambria Math" panose="02040503050406030204" pitchFamily="18" charset="0"/>
                                    <a:ea typeface="+mn-ea"/>
                                  </a:rPr>
                                  <m:t>(</m:t>
                                </m:r>
                                <m:r>
                                  <a:rPr lang="es-CO" altLang="es-ES" sz="2200" b="1" i="1" dirty="0" smtClean="0">
                                    <a:latin typeface="Cambria Math" panose="02040503050406030204" pitchFamily="18" charset="0"/>
                                    <a:ea typeface="+mn-ea"/>
                                  </a:rPr>
                                  <m:t>−</m:t>
                                </m:r>
                                <m:r>
                                  <a:rPr lang="es-CO" altLang="es-ES" sz="2200" b="1" i="1" dirty="0" smtClean="0">
                                    <a:latin typeface="Cambria Math" panose="02040503050406030204" pitchFamily="18" charset="0"/>
                                    <a:ea typeface="+mn-ea"/>
                                  </a:rPr>
                                  <m:t>𝟑</m:t>
                                </m:r>
                                <m:r>
                                  <a:rPr lang="es-CO" altLang="es-ES" sz="2200" b="1" i="1" smtClean="0">
                                    <a:latin typeface="Cambria Math" panose="02040503050406030204" pitchFamily="18" charset="0"/>
                                    <a:ea typeface="Cambria Math" panose="02040503050406030204" pitchFamily="18" charset="0"/>
                                  </a:rPr>
                                  <m:t>, </m:t>
                                </m:r>
                                <m:r>
                                  <a:rPr lang="es-CO" altLang="es-ES" sz="2200" b="1" i="0" smtClean="0">
                                    <a:latin typeface="Cambria Math" panose="02040503050406030204" pitchFamily="18" charset="0"/>
                                    <a:ea typeface="Cambria Math" panose="02040503050406030204" pitchFamily="18" charset="0"/>
                                  </a:rPr>
                                  <m:t>−</m:t>
                                </m:r>
                                <m:r>
                                  <a:rPr lang="es-CO" altLang="es-ES" sz="2200" b="1" i="0" smtClean="0">
                                    <a:latin typeface="Cambria Math" panose="02040503050406030204" pitchFamily="18" charset="0"/>
                                    <a:ea typeface="Cambria Math" panose="02040503050406030204" pitchFamily="18" charset="0"/>
                                  </a:rPr>
                                  <m:t>𝟐</m:t>
                                </m:r>
                                <m:r>
                                  <a:rPr lang="es-CO" altLang="es-ES" sz="2200" b="1" i="0" smtClean="0">
                                    <a:latin typeface="Cambria Math" panose="02040503050406030204" pitchFamily="18" charset="0"/>
                                    <a:ea typeface="Cambria Math" panose="02040503050406030204" pitchFamily="18" charset="0"/>
                                  </a:rPr>
                                  <m:t>)</m:t>
                                </m:r>
                              </m:oMath>
                            </m:oMathPara>
                          </a14:m>
                          <a:endParaRPr lang="es-ES" sz="2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s-ES" altLang="es-ES" sz="2200" b="1" i="1" dirty="0" smtClean="0">
                                    <a:latin typeface="Cambria Math" panose="02040503050406030204" pitchFamily="18" charset="0"/>
                                    <a:ea typeface="+mn-ea"/>
                                  </a:rPr>
                                  <m:t>(</m:t>
                                </m:r>
                                <m:r>
                                  <a:rPr lang="es-CO" altLang="es-ES" sz="2200" b="1" i="1" dirty="0" smtClean="0">
                                    <a:latin typeface="Cambria Math" panose="02040503050406030204" pitchFamily="18" charset="0"/>
                                    <a:ea typeface="+mn-ea"/>
                                  </a:rPr>
                                  <m:t>−</m:t>
                                </m:r>
                                <m:r>
                                  <a:rPr lang="es-CO" altLang="es-ES" sz="2200" b="1" i="1" dirty="0" smtClean="0">
                                    <a:latin typeface="Cambria Math" panose="02040503050406030204" pitchFamily="18" charset="0"/>
                                    <a:ea typeface="+mn-ea"/>
                                  </a:rPr>
                                  <m:t>𝟐</m:t>
                                </m:r>
                                <m:r>
                                  <a:rPr lang="es-CO" altLang="es-ES" sz="2200" b="1" i="1" smtClean="0">
                                    <a:latin typeface="Cambria Math" panose="02040503050406030204" pitchFamily="18" charset="0"/>
                                    <a:ea typeface="Cambria Math" panose="02040503050406030204" pitchFamily="18" charset="0"/>
                                  </a:rPr>
                                  <m:t>, </m:t>
                                </m:r>
                                <m:r>
                                  <a:rPr lang="es-CO" altLang="es-ES" sz="2200" b="1" i="0" smtClean="0">
                                    <a:latin typeface="Cambria Math" panose="02040503050406030204" pitchFamily="18" charset="0"/>
                                    <a:ea typeface="Cambria Math" panose="02040503050406030204" pitchFamily="18" charset="0"/>
                                  </a:rPr>
                                  <m:t>𝟐</m:t>
                                </m:r>
                                <m:r>
                                  <a:rPr lang="es-CO" altLang="es-ES" sz="2200" b="1" i="0" smtClean="0">
                                    <a:latin typeface="Cambria Math" panose="02040503050406030204" pitchFamily="18" charset="0"/>
                                    <a:ea typeface="Cambria Math" panose="02040503050406030204" pitchFamily="18" charset="0"/>
                                  </a:rPr>
                                  <m:t>)</m:t>
                                </m:r>
                              </m:oMath>
                            </m:oMathPara>
                          </a14:m>
                          <a:endParaRPr lang="es-ES" sz="2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s-ES" altLang="es-ES" sz="2200" b="1" i="1" dirty="0" smtClean="0">
                                    <a:latin typeface="Cambria Math" panose="02040503050406030204" pitchFamily="18" charset="0"/>
                                    <a:ea typeface="+mn-ea"/>
                                  </a:rPr>
                                  <m:t>(</m:t>
                                </m:r>
                                <m:r>
                                  <a:rPr lang="es-CO" altLang="es-ES" sz="2200" b="1" i="1" dirty="0" smtClean="0">
                                    <a:latin typeface="Cambria Math" panose="02040503050406030204" pitchFamily="18" charset="0"/>
                                    <a:ea typeface="+mn-ea"/>
                                  </a:rPr>
                                  <m:t>𝟐</m:t>
                                </m:r>
                                <m:r>
                                  <a:rPr lang="es-CO" altLang="es-ES" sz="2200" b="1" i="1" smtClean="0">
                                    <a:latin typeface="Cambria Math" panose="02040503050406030204" pitchFamily="18" charset="0"/>
                                    <a:ea typeface="Cambria Math" panose="02040503050406030204" pitchFamily="18" charset="0"/>
                                  </a:rPr>
                                  <m:t>, </m:t>
                                </m:r>
                                <m:r>
                                  <a:rPr lang="es-CO" altLang="es-ES" sz="2200" b="1" i="0" smtClean="0">
                                    <a:latin typeface="Cambria Math" panose="02040503050406030204" pitchFamily="18" charset="0"/>
                                    <a:ea typeface="Cambria Math" panose="02040503050406030204" pitchFamily="18" charset="0"/>
                                  </a:rPr>
                                  <m:t>𝟑</m:t>
                                </m:r>
                                <m:r>
                                  <a:rPr lang="es-CO" altLang="es-ES" sz="2200" b="1" i="0" smtClean="0">
                                    <a:latin typeface="Cambria Math" panose="02040503050406030204" pitchFamily="18" charset="0"/>
                                    <a:ea typeface="Cambria Math" panose="02040503050406030204" pitchFamily="18" charset="0"/>
                                  </a:rPr>
                                  <m:t>)</m:t>
                                </m:r>
                              </m:oMath>
                            </m:oMathPara>
                          </a14:m>
                          <a:endParaRPr lang="es-ES" sz="2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s-ES" altLang="es-ES" sz="2200" b="1" i="1" dirty="0" smtClean="0">
                                    <a:latin typeface="Cambria Math" panose="02040503050406030204" pitchFamily="18" charset="0"/>
                                    <a:ea typeface="+mn-ea"/>
                                  </a:rPr>
                                  <m:t>(</m:t>
                                </m:r>
                                <m:r>
                                  <a:rPr lang="es-CO" altLang="es-ES" sz="2200" b="1" i="1" dirty="0" smtClean="0">
                                    <a:latin typeface="Cambria Math" panose="02040503050406030204" pitchFamily="18" charset="0"/>
                                    <a:ea typeface="+mn-ea"/>
                                  </a:rPr>
                                  <m:t>𝟑</m:t>
                                </m:r>
                                <m:r>
                                  <a:rPr lang="es-CO" altLang="es-ES" sz="2200" b="1" i="1" smtClean="0">
                                    <a:latin typeface="Cambria Math" panose="02040503050406030204" pitchFamily="18" charset="0"/>
                                    <a:ea typeface="Cambria Math" panose="02040503050406030204" pitchFamily="18" charset="0"/>
                                  </a:rPr>
                                  <m:t>,+</m:t>
                                </m:r>
                                <m:r>
                                  <a:rPr lang="es-CO" altLang="es-ES" sz="2200" i="1" smtClean="0">
                                    <a:latin typeface="Cambria Math" panose="02040503050406030204" pitchFamily="18" charset="0"/>
                                    <a:ea typeface="Cambria Math" panose="02040503050406030204" pitchFamily="18" charset="0"/>
                                  </a:rPr>
                                  <m:t>∞</m:t>
                                </m:r>
                                <m:r>
                                  <a:rPr lang="es-CO" altLang="es-ES" sz="2200" b="1" i="1" smtClean="0">
                                    <a:latin typeface="Cambria Math" panose="02040503050406030204" pitchFamily="18" charset="0"/>
                                    <a:ea typeface="Cambria Math" panose="02040503050406030204" pitchFamily="18" charset="0"/>
                                  </a:rPr>
                                  <m:t>)</m:t>
                                </m:r>
                              </m:oMath>
                            </m:oMathPara>
                          </a14:m>
                          <a:endParaRPr lang="es-ES" sz="2200" dirty="0"/>
                        </a:p>
                      </a:txBody>
                      <a:tcPr/>
                    </a:tc>
                    <a:extLst>
                      <a:ext uri="{0D108BD9-81ED-4DB2-BD59-A6C34878D82A}">
                        <a16:rowId xmlns:a16="http://schemas.microsoft.com/office/drawing/2014/main" val="4014067096"/>
                      </a:ext>
                    </a:extLst>
                  </a:tr>
                </a:tbl>
              </a:graphicData>
            </a:graphic>
          </p:graphicFrame>
        </mc:Choice>
        <mc:Fallback xmlns="">
          <p:graphicFrame>
            <p:nvGraphicFramePr>
              <p:cNvPr id="9" name="Tabla 8">
                <a:extLst>
                  <a:ext uri="{FF2B5EF4-FFF2-40B4-BE49-F238E27FC236}">
                    <a16:creationId xmlns:a16="http://schemas.microsoft.com/office/drawing/2014/main" id="{EAEDCE49-EB07-4EEB-A5B9-0D7579ABEA88}"/>
                  </a:ext>
                </a:extLst>
              </p:cNvPr>
              <p:cNvGraphicFramePr>
                <a:graphicFrameLocks noGrp="1"/>
              </p:cNvGraphicFramePr>
              <p:nvPr>
                <p:extLst>
                  <p:ext uri="{D42A27DB-BD31-4B8C-83A1-F6EECF244321}">
                    <p14:modId xmlns:p14="http://schemas.microsoft.com/office/powerpoint/2010/main" val="2052707908"/>
                  </p:ext>
                </p:extLst>
              </p:nvPr>
            </p:nvGraphicFramePr>
            <p:xfrm>
              <a:off x="4090711" y="1579795"/>
              <a:ext cx="7011085" cy="426720"/>
            </p:xfrm>
            <a:graphic>
              <a:graphicData uri="http://schemas.openxmlformats.org/drawingml/2006/table">
                <a:tbl>
                  <a:tblPr firstRow="1" bandRow="1">
                    <a:tableStyleId>{5C22544A-7EE6-4342-B048-85BDC9FD1C3A}</a:tableStyleId>
                  </a:tblPr>
                  <a:tblGrid>
                    <a:gridCol w="1402217">
                      <a:extLst>
                        <a:ext uri="{9D8B030D-6E8A-4147-A177-3AD203B41FA5}">
                          <a16:colId xmlns:a16="http://schemas.microsoft.com/office/drawing/2014/main" val="3356396112"/>
                        </a:ext>
                      </a:extLst>
                    </a:gridCol>
                    <a:gridCol w="1402217">
                      <a:extLst>
                        <a:ext uri="{9D8B030D-6E8A-4147-A177-3AD203B41FA5}">
                          <a16:colId xmlns:a16="http://schemas.microsoft.com/office/drawing/2014/main" val="216431016"/>
                        </a:ext>
                      </a:extLst>
                    </a:gridCol>
                    <a:gridCol w="1402217">
                      <a:extLst>
                        <a:ext uri="{9D8B030D-6E8A-4147-A177-3AD203B41FA5}">
                          <a16:colId xmlns:a16="http://schemas.microsoft.com/office/drawing/2014/main" val="1281455744"/>
                        </a:ext>
                      </a:extLst>
                    </a:gridCol>
                    <a:gridCol w="1402217">
                      <a:extLst>
                        <a:ext uri="{9D8B030D-6E8A-4147-A177-3AD203B41FA5}">
                          <a16:colId xmlns:a16="http://schemas.microsoft.com/office/drawing/2014/main" val="2818017421"/>
                        </a:ext>
                      </a:extLst>
                    </a:gridCol>
                    <a:gridCol w="1402217">
                      <a:extLst>
                        <a:ext uri="{9D8B030D-6E8A-4147-A177-3AD203B41FA5}">
                          <a16:colId xmlns:a16="http://schemas.microsoft.com/office/drawing/2014/main" val="3874876427"/>
                        </a:ext>
                      </a:extLst>
                    </a:gridCol>
                  </a:tblGrid>
                  <a:tr h="426720">
                    <a:tc>
                      <a:txBody>
                        <a:bodyPr/>
                        <a:lstStyle/>
                        <a:p>
                          <a:endParaRPr lang="es-ES"/>
                        </a:p>
                      </a:txBody>
                      <a:tcPr>
                        <a:blipFill>
                          <a:blip r:embed="rId4"/>
                          <a:stretch>
                            <a:fillRect l="-435" t="-1408" r="-402174" b="-15493"/>
                          </a:stretch>
                        </a:blipFill>
                      </a:tcPr>
                    </a:tc>
                    <a:tc>
                      <a:txBody>
                        <a:bodyPr/>
                        <a:lstStyle/>
                        <a:p>
                          <a:endParaRPr lang="es-ES"/>
                        </a:p>
                      </a:txBody>
                      <a:tcPr>
                        <a:blipFill>
                          <a:blip r:embed="rId4"/>
                          <a:stretch>
                            <a:fillRect l="-100435" t="-1408" r="-302174" b="-15493"/>
                          </a:stretch>
                        </a:blipFill>
                      </a:tcPr>
                    </a:tc>
                    <a:tc>
                      <a:txBody>
                        <a:bodyPr/>
                        <a:lstStyle/>
                        <a:p>
                          <a:endParaRPr lang="es-ES"/>
                        </a:p>
                      </a:txBody>
                      <a:tcPr>
                        <a:blipFill>
                          <a:blip r:embed="rId4"/>
                          <a:stretch>
                            <a:fillRect l="-199567" t="-1408" r="-200866" b="-15493"/>
                          </a:stretch>
                        </a:blipFill>
                      </a:tcPr>
                    </a:tc>
                    <a:tc>
                      <a:txBody>
                        <a:bodyPr/>
                        <a:lstStyle/>
                        <a:p>
                          <a:endParaRPr lang="es-ES"/>
                        </a:p>
                      </a:txBody>
                      <a:tcPr>
                        <a:blipFill>
                          <a:blip r:embed="rId4"/>
                          <a:stretch>
                            <a:fillRect l="-300870" t="-1408" r="-101739" b="-15493"/>
                          </a:stretch>
                        </a:blipFill>
                      </a:tcPr>
                    </a:tc>
                    <a:tc>
                      <a:txBody>
                        <a:bodyPr/>
                        <a:lstStyle/>
                        <a:p>
                          <a:endParaRPr lang="es-ES"/>
                        </a:p>
                      </a:txBody>
                      <a:tcPr>
                        <a:blipFill>
                          <a:blip r:embed="rId4"/>
                          <a:stretch>
                            <a:fillRect l="-400870" t="-1408" r="-1739" b="-15493"/>
                          </a:stretch>
                        </a:blipFill>
                      </a:tcPr>
                    </a:tc>
                    <a:extLst>
                      <a:ext uri="{0D108BD9-81ED-4DB2-BD59-A6C34878D82A}">
                        <a16:rowId xmlns:a16="http://schemas.microsoft.com/office/drawing/2014/main" val="4014067096"/>
                      </a:ext>
                    </a:extLst>
                  </a:tr>
                </a:tbl>
              </a:graphicData>
            </a:graphic>
          </p:graphicFrame>
        </mc:Fallback>
      </mc:AlternateContent>
      <p:sp>
        <p:nvSpPr>
          <p:cNvPr id="38" name="Rectángulo 37">
            <a:extLst>
              <a:ext uri="{FF2B5EF4-FFF2-40B4-BE49-F238E27FC236}">
                <a16:creationId xmlns:a16="http://schemas.microsoft.com/office/drawing/2014/main" id="{445F81B2-F003-4BED-B797-40DC6D18BCF9}"/>
              </a:ext>
            </a:extLst>
          </p:cNvPr>
          <p:cNvSpPr/>
          <p:nvPr/>
        </p:nvSpPr>
        <p:spPr>
          <a:xfrm>
            <a:off x="367235" y="2306866"/>
            <a:ext cx="11457529" cy="769441"/>
          </a:xfrm>
          <a:prstGeom prst="rect">
            <a:avLst/>
          </a:prstGeom>
        </p:spPr>
        <p:txBody>
          <a:bodyPr wrap="square">
            <a:spAutoFit/>
          </a:bodyPr>
          <a:lstStyle/>
          <a:p>
            <a:pPr algn="just"/>
            <a:r>
              <a:rPr lang="es-CO" sz="2200" dirty="0"/>
              <a:t>Se escoge un número de cada uno de los intervalos, se sustituye en la inecuación, y se evalúa el signo en cada intervalo.</a:t>
            </a:r>
          </a:p>
        </p:txBody>
      </p:sp>
      <mc:AlternateContent xmlns:mc="http://schemas.openxmlformats.org/markup-compatibility/2006" xmlns:a14="http://schemas.microsoft.com/office/drawing/2010/main">
        <mc:Choice Requires="a14">
          <p:sp>
            <p:nvSpPr>
              <p:cNvPr id="39" name="Rectángulo 38">
                <a:extLst>
                  <a:ext uri="{FF2B5EF4-FFF2-40B4-BE49-F238E27FC236}">
                    <a16:creationId xmlns:a16="http://schemas.microsoft.com/office/drawing/2014/main" id="{89351010-5CDB-40F5-9E76-E51DA1AE5294}"/>
                  </a:ext>
                </a:extLst>
              </p:cNvPr>
              <p:cNvSpPr/>
              <p:nvPr/>
            </p:nvSpPr>
            <p:spPr>
              <a:xfrm>
                <a:off x="367235" y="3258924"/>
                <a:ext cx="2707536" cy="430887"/>
              </a:xfrm>
              <a:prstGeom prst="rect">
                <a:avLst/>
              </a:prstGeom>
            </p:spPr>
            <p:txBody>
              <a:bodyPr wrap="none">
                <a:spAutoFit/>
              </a:bodyPr>
              <a:lstStyle/>
              <a:p>
                <a:pPr lvl="0">
                  <a:defRPr/>
                </a:pPr>
                <a14:m>
                  <m:oMathPara xmlns:m="http://schemas.openxmlformats.org/officeDocument/2006/math">
                    <m:oMathParaPr>
                      <m:jc m:val="centerGroup"/>
                    </m:oMathParaPr>
                    <m:oMath xmlns:m="http://schemas.openxmlformats.org/officeDocument/2006/math">
                      <m:sSub>
                        <m:sSubPr>
                          <m:ctrlPr>
                            <a:rPr lang="es-CO" sz="2200" i="1" smtClean="0">
                              <a:latin typeface="Cambria Math" panose="02040503050406030204" pitchFamily="18" charset="0"/>
                            </a:rPr>
                          </m:ctrlPr>
                        </m:sSubPr>
                        <m:e>
                          <m:r>
                            <a:rPr lang="es-CO" sz="2200" b="0" i="1">
                              <a:latin typeface="Cambria Math" panose="02040503050406030204" pitchFamily="18" charset="0"/>
                            </a:rPr>
                            <m:t>𝑥</m:t>
                          </m:r>
                        </m:e>
                        <m:sub>
                          <m:r>
                            <a:rPr lang="es-CO" sz="2200" b="0" i="1">
                              <a:latin typeface="Cambria Math" panose="02040503050406030204" pitchFamily="18" charset="0"/>
                            </a:rPr>
                            <m:t>𝑖</m:t>
                          </m:r>
                        </m:sub>
                      </m:sSub>
                      <m:r>
                        <a:rPr lang="es-CO" sz="2200" b="0" i="1" smtClean="0">
                          <a:latin typeface="Cambria Math" panose="02040503050406030204" pitchFamily="18" charset="0"/>
                        </a:rPr>
                        <m:t>=−4</m:t>
                      </m:r>
                      <m:r>
                        <a:rPr lang="es-CO" sz="2200" b="0" i="1" dirty="0">
                          <a:latin typeface="Cambria Math" panose="02040503050406030204" pitchFamily="18" charset="0"/>
                          <a:ea typeface="Cambria Math" panose="02040503050406030204" pitchFamily="18" charset="0"/>
                        </a:rPr>
                        <m:t>∈</m:t>
                      </m:r>
                      <m:r>
                        <a:rPr lang="es-CO" sz="2200" b="0" i="1" dirty="0" smtClean="0">
                          <a:latin typeface="Cambria Math" panose="02040503050406030204" pitchFamily="18" charset="0"/>
                        </a:rPr>
                        <m:t>(</m:t>
                      </m:r>
                      <m:r>
                        <a:rPr lang="es-CO" altLang="es-ES" sz="2200" b="0" i="1">
                          <a:latin typeface="Cambria Math" panose="02040503050406030204" pitchFamily="18" charset="0"/>
                          <a:ea typeface="Cambria Math" panose="02040503050406030204" pitchFamily="18" charset="0"/>
                        </a:rPr>
                        <m:t>−∞,</m:t>
                      </m:r>
                      <m:r>
                        <a:rPr lang="es-CO" altLang="es-ES" sz="2200" b="0" i="1" smtClean="0">
                          <a:latin typeface="Cambria Math" panose="02040503050406030204" pitchFamily="18" charset="0"/>
                          <a:ea typeface="Cambria Math" panose="02040503050406030204" pitchFamily="18" charset="0"/>
                        </a:rPr>
                        <m:t>−3)</m:t>
                      </m:r>
                    </m:oMath>
                  </m:oMathPara>
                </a14:m>
                <a:endParaRPr lang="es-ES" sz="2200" dirty="0"/>
              </a:p>
            </p:txBody>
          </p:sp>
        </mc:Choice>
        <mc:Fallback xmlns="">
          <p:sp>
            <p:nvSpPr>
              <p:cNvPr id="39" name="Rectángulo 38">
                <a:extLst>
                  <a:ext uri="{FF2B5EF4-FFF2-40B4-BE49-F238E27FC236}">
                    <a16:creationId xmlns:a16="http://schemas.microsoft.com/office/drawing/2014/main" id="{89351010-5CDB-40F5-9E76-E51DA1AE5294}"/>
                  </a:ext>
                </a:extLst>
              </p:cNvPr>
              <p:cNvSpPr>
                <a:spLocks noRot="1" noChangeAspect="1" noMove="1" noResize="1" noEditPoints="1" noAdjustHandles="1" noChangeArrowheads="1" noChangeShapeType="1" noTextEdit="1"/>
              </p:cNvSpPr>
              <p:nvPr/>
            </p:nvSpPr>
            <p:spPr>
              <a:xfrm>
                <a:off x="367235" y="3258924"/>
                <a:ext cx="2707536" cy="430887"/>
              </a:xfrm>
              <a:prstGeom prst="rect">
                <a:avLst/>
              </a:prstGeom>
              <a:blipFill>
                <a:blip r:embed="rId5"/>
                <a:stretch>
                  <a:fillRect b="-1714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0" name="Rectángulo 39">
                <a:extLst>
                  <a:ext uri="{FF2B5EF4-FFF2-40B4-BE49-F238E27FC236}">
                    <a16:creationId xmlns:a16="http://schemas.microsoft.com/office/drawing/2014/main" id="{AAB9B15C-7A84-4D4E-87D3-7A01235F9490}"/>
                  </a:ext>
                </a:extLst>
              </p:cNvPr>
              <p:cNvSpPr/>
              <p:nvPr/>
            </p:nvSpPr>
            <p:spPr>
              <a:xfrm>
                <a:off x="367235" y="3765029"/>
                <a:ext cx="2952009" cy="430887"/>
              </a:xfrm>
              <a:prstGeom prst="rect">
                <a:avLst/>
              </a:prstGeom>
            </p:spPr>
            <p:txBody>
              <a:bodyPr wrap="square">
                <a:spAutoFit/>
              </a:bodyPr>
              <a:lstStyle/>
              <a:p>
                <a:pPr lvl="0">
                  <a:defRPr/>
                </a:pPr>
                <a14:m>
                  <m:oMathPara xmlns:m="http://schemas.openxmlformats.org/officeDocument/2006/math">
                    <m:oMathParaPr>
                      <m:jc m:val="centerGroup"/>
                    </m:oMathParaPr>
                    <m:oMath xmlns:m="http://schemas.openxmlformats.org/officeDocument/2006/math">
                      <m:sSub>
                        <m:sSubPr>
                          <m:ctrlPr>
                            <a:rPr lang="es-CO" sz="2200" i="1" smtClean="0">
                              <a:latin typeface="Cambria Math" panose="02040503050406030204" pitchFamily="18" charset="0"/>
                            </a:rPr>
                          </m:ctrlPr>
                        </m:sSubPr>
                        <m:e>
                          <m:r>
                            <a:rPr lang="es-CO" sz="2200" b="0" i="1">
                              <a:latin typeface="Cambria Math" panose="02040503050406030204" pitchFamily="18" charset="0"/>
                            </a:rPr>
                            <m:t>𝑥</m:t>
                          </m:r>
                        </m:e>
                        <m:sub>
                          <m:r>
                            <a:rPr lang="es-CO" sz="2200" b="0" i="1">
                              <a:latin typeface="Cambria Math" panose="02040503050406030204" pitchFamily="18" charset="0"/>
                            </a:rPr>
                            <m:t>𝑖</m:t>
                          </m:r>
                        </m:sub>
                      </m:sSub>
                      <m:r>
                        <a:rPr lang="es-CO" sz="2200" b="0" i="1" smtClean="0">
                          <a:latin typeface="Cambria Math" panose="02040503050406030204" pitchFamily="18" charset="0"/>
                        </a:rPr>
                        <m:t>=−5/2</m:t>
                      </m:r>
                      <m:r>
                        <a:rPr lang="es-CO" sz="2200" b="0" i="1" dirty="0">
                          <a:latin typeface="Cambria Math" panose="02040503050406030204" pitchFamily="18" charset="0"/>
                          <a:ea typeface="Cambria Math" panose="02040503050406030204" pitchFamily="18" charset="0"/>
                        </a:rPr>
                        <m:t>∈</m:t>
                      </m:r>
                      <m:r>
                        <a:rPr lang="es-CO" sz="2200" i="1" dirty="0">
                          <a:latin typeface="Cambria Math" panose="02040503050406030204" pitchFamily="18" charset="0"/>
                        </a:rPr>
                        <m:t>(</m:t>
                      </m:r>
                      <m:r>
                        <a:rPr lang="es-CO" altLang="es-ES" sz="2200" i="1">
                          <a:latin typeface="Cambria Math" panose="02040503050406030204" pitchFamily="18" charset="0"/>
                          <a:ea typeface="Cambria Math" panose="02040503050406030204" pitchFamily="18" charset="0"/>
                        </a:rPr>
                        <m:t>−</m:t>
                      </m:r>
                      <m:r>
                        <a:rPr lang="es-CO" altLang="es-ES" sz="2200" b="0" i="1" smtClean="0">
                          <a:latin typeface="Cambria Math" panose="02040503050406030204" pitchFamily="18" charset="0"/>
                          <a:ea typeface="Cambria Math" panose="02040503050406030204" pitchFamily="18" charset="0"/>
                        </a:rPr>
                        <m:t>3</m:t>
                      </m:r>
                      <m:r>
                        <a:rPr lang="es-CO" altLang="es-ES" sz="2200" i="1">
                          <a:latin typeface="Cambria Math" panose="02040503050406030204" pitchFamily="18" charset="0"/>
                          <a:ea typeface="Cambria Math" panose="02040503050406030204" pitchFamily="18" charset="0"/>
                        </a:rPr>
                        <m:t>,−</m:t>
                      </m:r>
                      <m:r>
                        <a:rPr lang="es-CO" altLang="es-ES" sz="2200" b="0" i="1" smtClean="0">
                          <a:latin typeface="Cambria Math" panose="02040503050406030204" pitchFamily="18" charset="0"/>
                          <a:ea typeface="Cambria Math" panose="02040503050406030204" pitchFamily="18" charset="0"/>
                        </a:rPr>
                        <m:t>2</m:t>
                      </m:r>
                      <m:r>
                        <a:rPr lang="es-CO" altLang="es-ES" sz="2200" i="1">
                          <a:latin typeface="Cambria Math" panose="02040503050406030204" pitchFamily="18" charset="0"/>
                          <a:ea typeface="Cambria Math" panose="02040503050406030204" pitchFamily="18" charset="0"/>
                        </a:rPr>
                        <m:t>)</m:t>
                      </m:r>
                    </m:oMath>
                  </m:oMathPara>
                </a14:m>
                <a:endParaRPr lang="es-ES" sz="2200" i="1" dirty="0"/>
              </a:p>
            </p:txBody>
          </p:sp>
        </mc:Choice>
        <mc:Fallback xmlns="">
          <p:sp>
            <p:nvSpPr>
              <p:cNvPr id="40" name="Rectángulo 39">
                <a:extLst>
                  <a:ext uri="{FF2B5EF4-FFF2-40B4-BE49-F238E27FC236}">
                    <a16:creationId xmlns:a16="http://schemas.microsoft.com/office/drawing/2014/main" id="{AAB9B15C-7A84-4D4E-87D3-7A01235F9490}"/>
                  </a:ext>
                </a:extLst>
              </p:cNvPr>
              <p:cNvSpPr>
                <a:spLocks noRot="1" noChangeAspect="1" noMove="1" noResize="1" noEditPoints="1" noAdjustHandles="1" noChangeArrowheads="1" noChangeShapeType="1" noTextEdit="1"/>
              </p:cNvSpPr>
              <p:nvPr/>
            </p:nvSpPr>
            <p:spPr>
              <a:xfrm>
                <a:off x="367235" y="3765029"/>
                <a:ext cx="2952009" cy="430887"/>
              </a:xfrm>
              <a:prstGeom prst="rect">
                <a:avLst/>
              </a:prstGeom>
              <a:blipFill>
                <a:blip r:embed="rId6"/>
                <a:stretch>
                  <a:fillRect b="-1714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1" name="Rectángulo 40">
                <a:extLst>
                  <a:ext uri="{FF2B5EF4-FFF2-40B4-BE49-F238E27FC236}">
                    <a16:creationId xmlns:a16="http://schemas.microsoft.com/office/drawing/2014/main" id="{F2868507-9063-4CE9-8CAD-7F2148DAC7FA}"/>
                  </a:ext>
                </a:extLst>
              </p:cNvPr>
              <p:cNvSpPr/>
              <p:nvPr/>
            </p:nvSpPr>
            <p:spPr>
              <a:xfrm>
                <a:off x="367235" y="4757358"/>
                <a:ext cx="2287549" cy="430887"/>
              </a:xfrm>
              <a:prstGeom prst="rect">
                <a:avLst/>
              </a:prstGeom>
            </p:spPr>
            <p:txBody>
              <a:bodyPr wrap="none">
                <a:spAutoFit/>
              </a:bodyPr>
              <a:lstStyle/>
              <a:p>
                <a:pPr lvl="0">
                  <a:defRPr/>
                </a:pPr>
                <a14:m>
                  <m:oMathPara xmlns:m="http://schemas.openxmlformats.org/officeDocument/2006/math">
                    <m:oMathParaPr>
                      <m:jc m:val="centerGroup"/>
                    </m:oMathParaPr>
                    <m:oMath xmlns:m="http://schemas.openxmlformats.org/officeDocument/2006/math">
                      <m:sSub>
                        <m:sSubPr>
                          <m:ctrlPr>
                            <a:rPr lang="es-CO" sz="2200" i="1" smtClean="0">
                              <a:latin typeface="Cambria Math" panose="02040503050406030204" pitchFamily="18" charset="0"/>
                            </a:rPr>
                          </m:ctrlPr>
                        </m:sSubPr>
                        <m:e>
                          <m:r>
                            <a:rPr lang="es-CO" sz="2200" b="0" i="1">
                              <a:latin typeface="Cambria Math" panose="02040503050406030204" pitchFamily="18" charset="0"/>
                            </a:rPr>
                            <m:t>𝑥</m:t>
                          </m:r>
                        </m:e>
                        <m:sub>
                          <m:r>
                            <a:rPr lang="es-CO" sz="2200" b="0" i="1">
                              <a:latin typeface="Cambria Math" panose="02040503050406030204" pitchFamily="18" charset="0"/>
                            </a:rPr>
                            <m:t>𝑖</m:t>
                          </m:r>
                        </m:sub>
                      </m:sSub>
                      <m:r>
                        <a:rPr lang="es-CO" sz="2200" b="0" i="1" smtClean="0">
                          <a:latin typeface="Cambria Math" panose="02040503050406030204" pitchFamily="18" charset="0"/>
                        </a:rPr>
                        <m:t>=4</m:t>
                      </m:r>
                      <m:r>
                        <a:rPr lang="es-CO" sz="2200" b="0" i="1" dirty="0">
                          <a:latin typeface="Cambria Math" panose="02040503050406030204" pitchFamily="18" charset="0"/>
                          <a:ea typeface="Cambria Math" panose="02040503050406030204" pitchFamily="18" charset="0"/>
                        </a:rPr>
                        <m:t>∈</m:t>
                      </m:r>
                      <m:r>
                        <a:rPr lang="es-CO" sz="2200" b="0" i="1" dirty="0" smtClean="0">
                          <a:latin typeface="Cambria Math" panose="02040503050406030204" pitchFamily="18" charset="0"/>
                          <a:ea typeface="Cambria Math" panose="02040503050406030204" pitchFamily="18" charset="0"/>
                        </a:rPr>
                        <m:t>(3</m:t>
                      </m:r>
                      <m:r>
                        <a:rPr lang="es-CO" altLang="es-ES" sz="2200" b="0" i="1">
                          <a:latin typeface="Cambria Math" panose="02040503050406030204" pitchFamily="18" charset="0"/>
                          <a:ea typeface="Cambria Math" panose="02040503050406030204" pitchFamily="18" charset="0"/>
                        </a:rPr>
                        <m:t>,</m:t>
                      </m:r>
                      <m:r>
                        <a:rPr lang="es-CO" altLang="es-ES" sz="2200" b="0" i="1" smtClean="0">
                          <a:latin typeface="Cambria Math" panose="02040503050406030204" pitchFamily="18" charset="0"/>
                          <a:ea typeface="Cambria Math" panose="02040503050406030204" pitchFamily="18" charset="0"/>
                        </a:rPr>
                        <m:t>+</m:t>
                      </m:r>
                      <m:r>
                        <a:rPr lang="es-CO" altLang="es-ES" sz="2200" i="1">
                          <a:latin typeface="Cambria Math" panose="02040503050406030204" pitchFamily="18" charset="0"/>
                          <a:ea typeface="Cambria Math" panose="02040503050406030204" pitchFamily="18" charset="0"/>
                        </a:rPr>
                        <m:t>∞</m:t>
                      </m:r>
                      <m:r>
                        <a:rPr lang="es-CO" altLang="es-ES" sz="2200" b="0" i="1">
                          <a:latin typeface="Cambria Math" panose="02040503050406030204" pitchFamily="18" charset="0"/>
                          <a:ea typeface="Cambria Math" panose="02040503050406030204" pitchFamily="18" charset="0"/>
                        </a:rPr>
                        <m:t>)</m:t>
                      </m:r>
                    </m:oMath>
                  </m:oMathPara>
                </a14:m>
                <a:endParaRPr lang="es-ES" sz="2200" i="1" dirty="0"/>
              </a:p>
            </p:txBody>
          </p:sp>
        </mc:Choice>
        <mc:Fallback xmlns="">
          <p:sp>
            <p:nvSpPr>
              <p:cNvPr id="41" name="Rectángulo 40">
                <a:extLst>
                  <a:ext uri="{FF2B5EF4-FFF2-40B4-BE49-F238E27FC236}">
                    <a16:creationId xmlns:a16="http://schemas.microsoft.com/office/drawing/2014/main" id="{F2868507-9063-4CE9-8CAD-7F2148DAC7FA}"/>
                  </a:ext>
                </a:extLst>
              </p:cNvPr>
              <p:cNvSpPr>
                <a:spLocks noRot="1" noChangeAspect="1" noMove="1" noResize="1" noEditPoints="1" noAdjustHandles="1" noChangeArrowheads="1" noChangeShapeType="1" noTextEdit="1"/>
              </p:cNvSpPr>
              <p:nvPr/>
            </p:nvSpPr>
            <p:spPr>
              <a:xfrm>
                <a:off x="367235" y="4757358"/>
                <a:ext cx="2287549" cy="430887"/>
              </a:xfrm>
              <a:prstGeom prst="rect">
                <a:avLst/>
              </a:prstGeom>
              <a:blipFill>
                <a:blip r:embed="rId7"/>
                <a:stretch>
                  <a:fillRect b="-1549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5" name="Rectángulo 44">
                <a:extLst>
                  <a:ext uri="{FF2B5EF4-FFF2-40B4-BE49-F238E27FC236}">
                    <a16:creationId xmlns:a16="http://schemas.microsoft.com/office/drawing/2014/main" id="{7DF00217-8DA6-46DF-B995-BC062DE02793}"/>
                  </a:ext>
                </a:extLst>
              </p:cNvPr>
              <p:cNvSpPr/>
              <p:nvPr/>
            </p:nvSpPr>
            <p:spPr>
              <a:xfrm>
                <a:off x="-6948" y="4271135"/>
                <a:ext cx="2952009" cy="430887"/>
              </a:xfrm>
              <a:prstGeom prst="rect">
                <a:avLst/>
              </a:prstGeom>
            </p:spPr>
            <p:txBody>
              <a:bodyPr wrap="square">
                <a:spAutoFit/>
              </a:bodyPr>
              <a:lstStyle/>
              <a:p>
                <a:pPr lvl="0">
                  <a:defRPr/>
                </a:pPr>
                <a14:m>
                  <m:oMathPara xmlns:m="http://schemas.openxmlformats.org/officeDocument/2006/math">
                    <m:oMathParaPr>
                      <m:jc m:val="centerGroup"/>
                    </m:oMathParaPr>
                    <m:oMath xmlns:m="http://schemas.openxmlformats.org/officeDocument/2006/math">
                      <m:sSub>
                        <m:sSubPr>
                          <m:ctrlPr>
                            <a:rPr lang="es-CO" sz="2200" i="1" smtClean="0">
                              <a:latin typeface="Cambria Math" panose="02040503050406030204" pitchFamily="18" charset="0"/>
                            </a:rPr>
                          </m:ctrlPr>
                        </m:sSubPr>
                        <m:e>
                          <m:r>
                            <a:rPr lang="es-CO" sz="2200" b="0" i="1">
                              <a:latin typeface="Cambria Math" panose="02040503050406030204" pitchFamily="18" charset="0"/>
                            </a:rPr>
                            <m:t>𝑥</m:t>
                          </m:r>
                        </m:e>
                        <m:sub>
                          <m:r>
                            <a:rPr lang="es-CO" sz="2200" b="0" i="1">
                              <a:latin typeface="Cambria Math" panose="02040503050406030204" pitchFamily="18" charset="0"/>
                            </a:rPr>
                            <m:t>𝑖</m:t>
                          </m:r>
                        </m:sub>
                      </m:sSub>
                      <m:r>
                        <a:rPr lang="es-CO" sz="2200" b="0" i="1" smtClean="0">
                          <a:latin typeface="Cambria Math" panose="02040503050406030204" pitchFamily="18" charset="0"/>
                        </a:rPr>
                        <m:t>=0</m:t>
                      </m:r>
                      <m:r>
                        <a:rPr lang="es-CO" sz="2200" b="0" i="1" dirty="0">
                          <a:latin typeface="Cambria Math" panose="02040503050406030204" pitchFamily="18" charset="0"/>
                          <a:ea typeface="Cambria Math" panose="02040503050406030204" pitchFamily="18" charset="0"/>
                        </a:rPr>
                        <m:t>∈</m:t>
                      </m:r>
                      <m:r>
                        <a:rPr lang="es-CO" sz="2200" i="1" dirty="0">
                          <a:latin typeface="Cambria Math" panose="02040503050406030204" pitchFamily="18" charset="0"/>
                        </a:rPr>
                        <m:t>(</m:t>
                      </m:r>
                      <m:r>
                        <a:rPr lang="es-CO" altLang="es-ES" sz="2200" i="1">
                          <a:latin typeface="Cambria Math" panose="02040503050406030204" pitchFamily="18" charset="0"/>
                          <a:ea typeface="Cambria Math" panose="02040503050406030204" pitchFamily="18" charset="0"/>
                        </a:rPr>
                        <m:t>−</m:t>
                      </m:r>
                      <m:r>
                        <a:rPr lang="es-CO" altLang="es-ES" sz="2200" b="0" i="1" smtClean="0">
                          <a:latin typeface="Cambria Math" panose="02040503050406030204" pitchFamily="18" charset="0"/>
                          <a:ea typeface="Cambria Math" panose="02040503050406030204" pitchFamily="18" charset="0"/>
                        </a:rPr>
                        <m:t>2</m:t>
                      </m:r>
                      <m:r>
                        <a:rPr lang="es-CO" altLang="es-ES" sz="2200" i="1">
                          <a:latin typeface="Cambria Math" panose="02040503050406030204" pitchFamily="18" charset="0"/>
                          <a:ea typeface="Cambria Math" panose="02040503050406030204" pitchFamily="18" charset="0"/>
                        </a:rPr>
                        <m:t>,</m:t>
                      </m:r>
                      <m:r>
                        <a:rPr lang="es-CO" altLang="es-ES" sz="2200" b="0" i="1" smtClean="0">
                          <a:latin typeface="Cambria Math" panose="02040503050406030204" pitchFamily="18" charset="0"/>
                          <a:ea typeface="Cambria Math" panose="02040503050406030204" pitchFamily="18" charset="0"/>
                        </a:rPr>
                        <m:t> 2</m:t>
                      </m:r>
                      <m:r>
                        <a:rPr lang="es-CO" altLang="es-ES" sz="2200" i="1">
                          <a:latin typeface="Cambria Math" panose="02040503050406030204" pitchFamily="18" charset="0"/>
                          <a:ea typeface="Cambria Math" panose="02040503050406030204" pitchFamily="18" charset="0"/>
                        </a:rPr>
                        <m:t>)</m:t>
                      </m:r>
                    </m:oMath>
                  </m:oMathPara>
                </a14:m>
                <a:endParaRPr lang="es-ES" sz="2200" i="1" dirty="0"/>
              </a:p>
            </p:txBody>
          </p:sp>
        </mc:Choice>
        <mc:Fallback xmlns="">
          <p:sp>
            <p:nvSpPr>
              <p:cNvPr id="45" name="Rectángulo 44">
                <a:extLst>
                  <a:ext uri="{FF2B5EF4-FFF2-40B4-BE49-F238E27FC236}">
                    <a16:creationId xmlns:a16="http://schemas.microsoft.com/office/drawing/2014/main" id="{7DF00217-8DA6-46DF-B995-BC062DE02793}"/>
                  </a:ext>
                </a:extLst>
              </p:cNvPr>
              <p:cNvSpPr>
                <a:spLocks noRot="1" noChangeAspect="1" noMove="1" noResize="1" noEditPoints="1" noAdjustHandles="1" noChangeArrowheads="1" noChangeShapeType="1" noTextEdit="1"/>
              </p:cNvSpPr>
              <p:nvPr/>
            </p:nvSpPr>
            <p:spPr>
              <a:xfrm>
                <a:off x="-6948" y="4271135"/>
                <a:ext cx="2952009" cy="430887"/>
              </a:xfrm>
              <a:prstGeom prst="rect">
                <a:avLst/>
              </a:prstGeom>
              <a:blipFill>
                <a:blip r:embed="rId8"/>
                <a:stretch>
                  <a:fillRect b="-1714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6" name="CuadroTexto 45">
                <a:extLst>
                  <a:ext uri="{FF2B5EF4-FFF2-40B4-BE49-F238E27FC236}">
                    <a16:creationId xmlns:a16="http://schemas.microsoft.com/office/drawing/2014/main" id="{5D859943-DFE6-4619-AA79-7C20E76786E1}"/>
                  </a:ext>
                </a:extLst>
              </p:cNvPr>
              <p:cNvSpPr txBox="1"/>
              <p:nvPr/>
            </p:nvSpPr>
            <p:spPr>
              <a:xfrm>
                <a:off x="8356433" y="2767063"/>
                <a:ext cx="3969026" cy="3693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s-CO" sz="2400" b="0" i="1" dirty="0" smtClean="0">
                              <a:latin typeface="Cambria Math" panose="02040503050406030204" pitchFamily="18" charset="0"/>
                            </a:rPr>
                          </m:ctrlPr>
                        </m:sSupPr>
                        <m:e>
                          <m:r>
                            <a:rPr lang="es-CO" sz="2400" b="0" i="1" dirty="0" smtClean="0">
                              <a:latin typeface="Cambria Math" panose="02040503050406030204" pitchFamily="18" charset="0"/>
                            </a:rPr>
                            <m:t>𝑥</m:t>
                          </m:r>
                        </m:e>
                        <m:sup>
                          <m:r>
                            <a:rPr lang="es-ES" sz="2400" b="0" i="1" dirty="0" smtClean="0">
                              <a:latin typeface="Cambria Math" panose="02040503050406030204" pitchFamily="18" charset="0"/>
                            </a:rPr>
                            <m:t>4</m:t>
                          </m:r>
                        </m:sup>
                      </m:sSup>
                      <m:r>
                        <a:rPr lang="es-ES" sz="2400" b="0" i="1" dirty="0" smtClean="0">
                          <a:latin typeface="Cambria Math" panose="02040503050406030204" pitchFamily="18" charset="0"/>
                        </a:rPr>
                        <m:t>−13</m:t>
                      </m:r>
                      <m:r>
                        <a:rPr lang="es-CO" sz="2400" b="0" i="1" dirty="0" smtClean="0">
                          <a:latin typeface="Cambria Math" panose="02040503050406030204" pitchFamily="18" charset="0"/>
                        </a:rPr>
                        <m:t> </m:t>
                      </m:r>
                      <m:sSup>
                        <m:sSupPr>
                          <m:ctrlPr>
                            <a:rPr lang="es-CO" sz="2400" b="0" i="1" dirty="0" smtClean="0">
                              <a:latin typeface="Cambria Math" panose="02040503050406030204" pitchFamily="18" charset="0"/>
                            </a:rPr>
                          </m:ctrlPr>
                        </m:sSupPr>
                        <m:e>
                          <m:r>
                            <a:rPr lang="es-ES" sz="2400" b="0" i="1" dirty="0" smtClean="0">
                              <a:latin typeface="Cambria Math" panose="02040503050406030204" pitchFamily="18" charset="0"/>
                            </a:rPr>
                            <m:t>𝑥</m:t>
                          </m:r>
                        </m:e>
                        <m:sup>
                          <m:r>
                            <a:rPr lang="es-ES" sz="2400" b="0" i="1" dirty="0" smtClean="0">
                              <a:latin typeface="Cambria Math" panose="02040503050406030204" pitchFamily="18" charset="0"/>
                            </a:rPr>
                            <m:t>2</m:t>
                          </m:r>
                        </m:sup>
                      </m:sSup>
                      <m:r>
                        <a:rPr lang="es-ES" sz="2400" b="0" i="1" dirty="0" smtClean="0">
                          <a:latin typeface="Cambria Math" panose="02040503050406030204" pitchFamily="18" charset="0"/>
                        </a:rPr>
                        <m:t>+36</m:t>
                      </m:r>
                      <m:r>
                        <a:rPr lang="es-CO" sz="2400" b="0" i="1" dirty="0" smtClean="0">
                          <a:latin typeface="Cambria Math" panose="02040503050406030204" pitchFamily="18" charset="0"/>
                        </a:rPr>
                        <m:t>&lt;</m:t>
                      </m:r>
                      <m:r>
                        <a:rPr lang="es-ES" sz="2400" b="0" i="1" dirty="0" smtClean="0">
                          <a:latin typeface="Cambria Math" panose="02040503050406030204" pitchFamily="18" charset="0"/>
                        </a:rPr>
                        <m:t>0</m:t>
                      </m:r>
                    </m:oMath>
                  </m:oMathPara>
                </a14:m>
                <a:endParaRPr lang="es-ES" sz="2400" dirty="0"/>
              </a:p>
            </p:txBody>
          </p:sp>
        </mc:Choice>
        <mc:Fallback xmlns="">
          <p:sp>
            <p:nvSpPr>
              <p:cNvPr id="46" name="CuadroTexto 45">
                <a:extLst>
                  <a:ext uri="{FF2B5EF4-FFF2-40B4-BE49-F238E27FC236}">
                    <a16:creationId xmlns:a16="http://schemas.microsoft.com/office/drawing/2014/main" id="{5D859943-DFE6-4619-AA79-7C20E76786E1}"/>
                  </a:ext>
                </a:extLst>
              </p:cNvPr>
              <p:cNvSpPr txBox="1">
                <a:spLocks noRot="1" noChangeAspect="1" noMove="1" noResize="1" noEditPoints="1" noAdjustHandles="1" noChangeArrowheads="1" noChangeShapeType="1" noTextEdit="1"/>
              </p:cNvSpPr>
              <p:nvPr/>
            </p:nvSpPr>
            <p:spPr>
              <a:xfrm>
                <a:off x="8356433" y="2767063"/>
                <a:ext cx="3969026" cy="369332"/>
              </a:xfrm>
              <a:prstGeom prst="rect">
                <a:avLst/>
              </a:prstGeom>
              <a:blipFill>
                <a:blip r:embed="rId9"/>
                <a:stretch>
                  <a:fillRect b="-4918"/>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7" name="CuadroTexto 46">
                <a:extLst>
                  <a:ext uri="{FF2B5EF4-FFF2-40B4-BE49-F238E27FC236}">
                    <a16:creationId xmlns:a16="http://schemas.microsoft.com/office/drawing/2014/main" id="{90F20883-838A-4281-85F4-0A49E7074F6F}"/>
                  </a:ext>
                </a:extLst>
              </p:cNvPr>
              <p:cNvSpPr txBox="1"/>
              <p:nvPr/>
            </p:nvSpPr>
            <p:spPr>
              <a:xfrm>
                <a:off x="3430275" y="3275491"/>
                <a:ext cx="4729206" cy="33855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s-CO" sz="2200" b="0" i="1" dirty="0" smtClean="0">
                              <a:latin typeface="Cambria Math" panose="02040503050406030204" pitchFamily="18" charset="0"/>
                            </a:rPr>
                          </m:ctrlPr>
                        </m:sSupPr>
                        <m:e>
                          <m:r>
                            <a:rPr lang="es-CO" sz="2200" b="0" i="1" dirty="0" smtClean="0">
                              <a:latin typeface="Cambria Math" panose="02040503050406030204" pitchFamily="18" charset="0"/>
                            </a:rPr>
                            <m:t>(−4)</m:t>
                          </m:r>
                        </m:e>
                        <m:sup>
                          <m:r>
                            <a:rPr lang="es-ES" sz="2200" b="0" i="1" dirty="0" smtClean="0">
                              <a:latin typeface="Cambria Math" panose="02040503050406030204" pitchFamily="18" charset="0"/>
                            </a:rPr>
                            <m:t>4</m:t>
                          </m:r>
                        </m:sup>
                      </m:sSup>
                      <m:r>
                        <a:rPr lang="es-ES" sz="2200" b="0" i="1" dirty="0" smtClean="0">
                          <a:latin typeface="Cambria Math" panose="02040503050406030204" pitchFamily="18" charset="0"/>
                        </a:rPr>
                        <m:t>−13</m:t>
                      </m:r>
                      <m:r>
                        <a:rPr lang="es-CO" sz="2200" b="0" i="1" dirty="0" smtClean="0">
                          <a:latin typeface="Cambria Math" panose="02040503050406030204" pitchFamily="18" charset="0"/>
                        </a:rPr>
                        <m:t> </m:t>
                      </m:r>
                      <m:sSup>
                        <m:sSupPr>
                          <m:ctrlPr>
                            <a:rPr lang="es-CO" sz="2200" b="0" i="1" dirty="0" smtClean="0">
                              <a:latin typeface="Cambria Math" panose="02040503050406030204" pitchFamily="18" charset="0"/>
                            </a:rPr>
                          </m:ctrlPr>
                        </m:sSupPr>
                        <m:e>
                          <m:d>
                            <m:dPr>
                              <m:ctrlPr>
                                <a:rPr lang="es-CO" sz="2200" b="0" i="1" dirty="0" smtClean="0">
                                  <a:latin typeface="Cambria Math" panose="02040503050406030204" pitchFamily="18" charset="0"/>
                                </a:rPr>
                              </m:ctrlPr>
                            </m:dPr>
                            <m:e>
                              <m:r>
                                <a:rPr lang="es-CO" sz="2200" b="0" i="1" dirty="0" smtClean="0">
                                  <a:latin typeface="Cambria Math" panose="02040503050406030204" pitchFamily="18" charset="0"/>
                                </a:rPr>
                                <m:t>−4</m:t>
                              </m:r>
                            </m:e>
                          </m:d>
                        </m:e>
                        <m:sup>
                          <m:r>
                            <a:rPr lang="es-ES" sz="2200" b="0" i="1" dirty="0" smtClean="0">
                              <a:latin typeface="Cambria Math" panose="02040503050406030204" pitchFamily="18" charset="0"/>
                            </a:rPr>
                            <m:t>2</m:t>
                          </m:r>
                        </m:sup>
                      </m:sSup>
                      <m:r>
                        <a:rPr lang="es-ES" sz="2200" b="0" i="1" dirty="0" smtClean="0">
                          <a:latin typeface="Cambria Math" panose="02040503050406030204" pitchFamily="18" charset="0"/>
                        </a:rPr>
                        <m:t>+36</m:t>
                      </m:r>
                      <m:r>
                        <a:rPr lang="es-CO" sz="2200" b="0" i="1" dirty="0" smtClean="0">
                          <a:latin typeface="Cambria Math" panose="02040503050406030204" pitchFamily="18" charset="0"/>
                        </a:rPr>
                        <m:t>=84&gt;</m:t>
                      </m:r>
                      <m:r>
                        <a:rPr lang="es-ES" sz="2200" b="0" i="1" dirty="0" smtClean="0">
                          <a:latin typeface="Cambria Math" panose="02040503050406030204" pitchFamily="18" charset="0"/>
                        </a:rPr>
                        <m:t>0</m:t>
                      </m:r>
                    </m:oMath>
                  </m:oMathPara>
                </a14:m>
                <a:endParaRPr lang="es-ES" sz="2200" dirty="0"/>
              </a:p>
            </p:txBody>
          </p:sp>
        </mc:Choice>
        <mc:Fallback xmlns="">
          <p:sp>
            <p:nvSpPr>
              <p:cNvPr id="47" name="CuadroTexto 46">
                <a:extLst>
                  <a:ext uri="{FF2B5EF4-FFF2-40B4-BE49-F238E27FC236}">
                    <a16:creationId xmlns:a16="http://schemas.microsoft.com/office/drawing/2014/main" id="{90F20883-838A-4281-85F4-0A49E7074F6F}"/>
                  </a:ext>
                </a:extLst>
              </p:cNvPr>
              <p:cNvSpPr txBox="1">
                <a:spLocks noRot="1" noChangeAspect="1" noMove="1" noResize="1" noEditPoints="1" noAdjustHandles="1" noChangeArrowheads="1" noChangeShapeType="1" noTextEdit="1"/>
              </p:cNvSpPr>
              <p:nvPr/>
            </p:nvSpPr>
            <p:spPr>
              <a:xfrm>
                <a:off x="3430275" y="3275491"/>
                <a:ext cx="4729206" cy="338554"/>
              </a:xfrm>
              <a:prstGeom prst="rect">
                <a:avLst/>
              </a:prstGeom>
              <a:blipFill>
                <a:blip r:embed="rId10"/>
                <a:stretch>
                  <a:fillRect t="-3571" b="-33929"/>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8" name="CuadroTexto 47">
                <a:extLst>
                  <a:ext uri="{FF2B5EF4-FFF2-40B4-BE49-F238E27FC236}">
                    <a16:creationId xmlns:a16="http://schemas.microsoft.com/office/drawing/2014/main" id="{DB68FEF8-24D3-4D09-8FA4-BCC94421FC14}"/>
                  </a:ext>
                </a:extLst>
              </p:cNvPr>
              <p:cNvSpPr txBox="1"/>
              <p:nvPr/>
            </p:nvSpPr>
            <p:spPr>
              <a:xfrm>
                <a:off x="3773420" y="3781038"/>
                <a:ext cx="4925712" cy="33855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s-CO" sz="2200" b="0" i="1" dirty="0" smtClean="0">
                              <a:solidFill>
                                <a:srgbClr val="FF0000"/>
                              </a:solidFill>
                              <a:latin typeface="Cambria Math" panose="02040503050406030204" pitchFamily="18" charset="0"/>
                            </a:rPr>
                          </m:ctrlPr>
                        </m:sSupPr>
                        <m:e>
                          <m:r>
                            <a:rPr lang="es-CO" sz="2200" b="0" i="1" dirty="0" smtClean="0">
                              <a:solidFill>
                                <a:srgbClr val="FF0000"/>
                              </a:solidFill>
                              <a:latin typeface="Cambria Math" panose="02040503050406030204" pitchFamily="18" charset="0"/>
                            </a:rPr>
                            <m:t>(−5/2)</m:t>
                          </m:r>
                        </m:e>
                        <m:sup>
                          <m:r>
                            <a:rPr lang="es-ES" sz="2200" b="0" i="1" dirty="0" smtClean="0">
                              <a:solidFill>
                                <a:srgbClr val="FF0000"/>
                              </a:solidFill>
                              <a:latin typeface="Cambria Math" panose="02040503050406030204" pitchFamily="18" charset="0"/>
                            </a:rPr>
                            <m:t>4</m:t>
                          </m:r>
                        </m:sup>
                      </m:sSup>
                      <m:r>
                        <a:rPr lang="es-ES" sz="2200" b="0" i="1" dirty="0" smtClean="0">
                          <a:solidFill>
                            <a:srgbClr val="FF0000"/>
                          </a:solidFill>
                          <a:latin typeface="Cambria Math" panose="02040503050406030204" pitchFamily="18" charset="0"/>
                        </a:rPr>
                        <m:t>−13</m:t>
                      </m:r>
                      <m:r>
                        <a:rPr lang="es-CO" sz="2200" b="0" i="1" dirty="0" smtClean="0">
                          <a:solidFill>
                            <a:srgbClr val="FF0000"/>
                          </a:solidFill>
                          <a:latin typeface="Cambria Math" panose="02040503050406030204" pitchFamily="18" charset="0"/>
                        </a:rPr>
                        <m:t> </m:t>
                      </m:r>
                      <m:sSup>
                        <m:sSupPr>
                          <m:ctrlPr>
                            <a:rPr lang="es-CO" sz="2200" b="0" i="1" dirty="0" smtClean="0">
                              <a:solidFill>
                                <a:srgbClr val="FF0000"/>
                              </a:solidFill>
                              <a:latin typeface="Cambria Math" panose="02040503050406030204" pitchFamily="18" charset="0"/>
                            </a:rPr>
                          </m:ctrlPr>
                        </m:sSupPr>
                        <m:e>
                          <m:d>
                            <m:dPr>
                              <m:ctrlPr>
                                <a:rPr lang="es-CO" sz="2200" b="0" i="1" dirty="0" smtClean="0">
                                  <a:solidFill>
                                    <a:srgbClr val="FF0000"/>
                                  </a:solidFill>
                                  <a:latin typeface="Cambria Math" panose="02040503050406030204" pitchFamily="18" charset="0"/>
                                </a:rPr>
                              </m:ctrlPr>
                            </m:dPr>
                            <m:e>
                              <m:r>
                                <a:rPr lang="es-CO" sz="2200" b="0" i="1" dirty="0" smtClean="0">
                                  <a:solidFill>
                                    <a:srgbClr val="FF0000"/>
                                  </a:solidFill>
                                  <a:latin typeface="Cambria Math" panose="02040503050406030204" pitchFamily="18" charset="0"/>
                                </a:rPr>
                                <m:t>−5/2</m:t>
                              </m:r>
                            </m:e>
                          </m:d>
                        </m:e>
                        <m:sup>
                          <m:r>
                            <a:rPr lang="es-ES" sz="2200" b="0" i="1" dirty="0" smtClean="0">
                              <a:solidFill>
                                <a:srgbClr val="FF0000"/>
                              </a:solidFill>
                              <a:latin typeface="Cambria Math" panose="02040503050406030204" pitchFamily="18" charset="0"/>
                            </a:rPr>
                            <m:t>2</m:t>
                          </m:r>
                        </m:sup>
                      </m:sSup>
                      <m:r>
                        <a:rPr lang="es-ES" sz="2200" b="0" i="1" dirty="0" smtClean="0">
                          <a:solidFill>
                            <a:srgbClr val="FF0000"/>
                          </a:solidFill>
                          <a:latin typeface="Cambria Math" panose="02040503050406030204" pitchFamily="18" charset="0"/>
                        </a:rPr>
                        <m:t>+36</m:t>
                      </m:r>
                      <m:r>
                        <a:rPr lang="es-CO" sz="2200" b="0" i="1" dirty="0" smtClean="0">
                          <a:solidFill>
                            <a:srgbClr val="FF0000"/>
                          </a:solidFill>
                          <a:latin typeface="Cambria Math" panose="02040503050406030204" pitchFamily="18" charset="0"/>
                        </a:rPr>
                        <m:t>=−6.19&lt;</m:t>
                      </m:r>
                      <m:r>
                        <a:rPr lang="es-ES" sz="2200" b="0" i="1" dirty="0" smtClean="0">
                          <a:solidFill>
                            <a:srgbClr val="FF0000"/>
                          </a:solidFill>
                          <a:latin typeface="Cambria Math" panose="02040503050406030204" pitchFamily="18" charset="0"/>
                        </a:rPr>
                        <m:t>0</m:t>
                      </m:r>
                    </m:oMath>
                  </m:oMathPara>
                </a14:m>
                <a:endParaRPr lang="es-ES" sz="2200" dirty="0"/>
              </a:p>
            </p:txBody>
          </p:sp>
        </mc:Choice>
        <mc:Fallback xmlns="">
          <p:sp>
            <p:nvSpPr>
              <p:cNvPr id="48" name="CuadroTexto 47">
                <a:extLst>
                  <a:ext uri="{FF2B5EF4-FFF2-40B4-BE49-F238E27FC236}">
                    <a16:creationId xmlns:a16="http://schemas.microsoft.com/office/drawing/2014/main" id="{DB68FEF8-24D3-4D09-8FA4-BCC94421FC14}"/>
                  </a:ext>
                </a:extLst>
              </p:cNvPr>
              <p:cNvSpPr txBox="1">
                <a:spLocks noRot="1" noChangeAspect="1" noMove="1" noResize="1" noEditPoints="1" noAdjustHandles="1" noChangeArrowheads="1" noChangeShapeType="1" noTextEdit="1"/>
              </p:cNvSpPr>
              <p:nvPr/>
            </p:nvSpPr>
            <p:spPr>
              <a:xfrm>
                <a:off x="3773420" y="3781038"/>
                <a:ext cx="4925712" cy="338554"/>
              </a:xfrm>
              <a:prstGeom prst="rect">
                <a:avLst/>
              </a:prstGeom>
              <a:blipFill>
                <a:blip r:embed="rId11"/>
                <a:stretch>
                  <a:fillRect l="-1856" t="-3571" r="-1238" b="-33929"/>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9" name="CuadroTexto 48">
                <a:extLst>
                  <a:ext uri="{FF2B5EF4-FFF2-40B4-BE49-F238E27FC236}">
                    <a16:creationId xmlns:a16="http://schemas.microsoft.com/office/drawing/2014/main" id="{F1A5A84E-6830-4900-A943-C14EDA321FA4}"/>
                  </a:ext>
                </a:extLst>
              </p:cNvPr>
              <p:cNvSpPr txBox="1"/>
              <p:nvPr/>
            </p:nvSpPr>
            <p:spPr>
              <a:xfrm>
                <a:off x="3430275" y="4316121"/>
                <a:ext cx="4729206" cy="33855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s-CO" sz="2200" b="0" i="1" dirty="0" smtClean="0">
                              <a:latin typeface="Cambria Math" panose="02040503050406030204" pitchFamily="18" charset="0"/>
                            </a:rPr>
                          </m:ctrlPr>
                        </m:sSupPr>
                        <m:e>
                          <m:r>
                            <a:rPr lang="es-CO" sz="2200" b="0" i="1" dirty="0" smtClean="0">
                              <a:latin typeface="Cambria Math" panose="02040503050406030204" pitchFamily="18" charset="0"/>
                            </a:rPr>
                            <m:t>(0)</m:t>
                          </m:r>
                        </m:e>
                        <m:sup>
                          <m:r>
                            <a:rPr lang="es-ES" sz="2200" b="0" i="1" dirty="0" smtClean="0">
                              <a:latin typeface="Cambria Math" panose="02040503050406030204" pitchFamily="18" charset="0"/>
                            </a:rPr>
                            <m:t>4</m:t>
                          </m:r>
                        </m:sup>
                      </m:sSup>
                      <m:r>
                        <a:rPr lang="es-ES" sz="2200" b="0" i="1" dirty="0" smtClean="0">
                          <a:latin typeface="Cambria Math" panose="02040503050406030204" pitchFamily="18" charset="0"/>
                        </a:rPr>
                        <m:t>−13</m:t>
                      </m:r>
                      <m:r>
                        <a:rPr lang="es-CO" sz="2200" b="0" i="1" dirty="0" smtClean="0">
                          <a:latin typeface="Cambria Math" panose="02040503050406030204" pitchFamily="18" charset="0"/>
                        </a:rPr>
                        <m:t> </m:t>
                      </m:r>
                      <m:sSup>
                        <m:sSupPr>
                          <m:ctrlPr>
                            <a:rPr lang="es-CO" sz="2200" b="0" i="1" dirty="0" smtClean="0">
                              <a:latin typeface="Cambria Math" panose="02040503050406030204" pitchFamily="18" charset="0"/>
                            </a:rPr>
                          </m:ctrlPr>
                        </m:sSupPr>
                        <m:e>
                          <m:d>
                            <m:dPr>
                              <m:ctrlPr>
                                <a:rPr lang="es-CO" sz="2200" b="0" i="1" dirty="0" smtClean="0">
                                  <a:latin typeface="Cambria Math" panose="02040503050406030204" pitchFamily="18" charset="0"/>
                                </a:rPr>
                              </m:ctrlPr>
                            </m:dPr>
                            <m:e>
                              <m:r>
                                <a:rPr lang="es-CO" sz="2200" b="0" i="1" dirty="0" smtClean="0">
                                  <a:latin typeface="Cambria Math" panose="02040503050406030204" pitchFamily="18" charset="0"/>
                                </a:rPr>
                                <m:t>0</m:t>
                              </m:r>
                            </m:e>
                          </m:d>
                        </m:e>
                        <m:sup>
                          <m:r>
                            <a:rPr lang="es-ES" sz="2200" b="0" i="1" dirty="0" smtClean="0">
                              <a:latin typeface="Cambria Math" panose="02040503050406030204" pitchFamily="18" charset="0"/>
                            </a:rPr>
                            <m:t>2</m:t>
                          </m:r>
                        </m:sup>
                      </m:sSup>
                      <m:r>
                        <a:rPr lang="es-ES" sz="2200" b="0" i="1" dirty="0" smtClean="0">
                          <a:latin typeface="Cambria Math" panose="02040503050406030204" pitchFamily="18" charset="0"/>
                        </a:rPr>
                        <m:t>+36</m:t>
                      </m:r>
                      <m:r>
                        <a:rPr lang="es-CO" sz="2200" b="0" i="1" dirty="0" smtClean="0">
                          <a:latin typeface="Cambria Math" panose="02040503050406030204" pitchFamily="18" charset="0"/>
                        </a:rPr>
                        <m:t>=36&gt;</m:t>
                      </m:r>
                      <m:r>
                        <a:rPr lang="es-ES" sz="2200" b="0" i="1" dirty="0" smtClean="0">
                          <a:latin typeface="Cambria Math" panose="02040503050406030204" pitchFamily="18" charset="0"/>
                        </a:rPr>
                        <m:t>0</m:t>
                      </m:r>
                    </m:oMath>
                  </m:oMathPara>
                </a14:m>
                <a:endParaRPr lang="es-ES" sz="2200" dirty="0"/>
              </a:p>
            </p:txBody>
          </p:sp>
        </mc:Choice>
        <mc:Fallback xmlns="">
          <p:sp>
            <p:nvSpPr>
              <p:cNvPr id="49" name="CuadroTexto 48">
                <a:extLst>
                  <a:ext uri="{FF2B5EF4-FFF2-40B4-BE49-F238E27FC236}">
                    <a16:creationId xmlns:a16="http://schemas.microsoft.com/office/drawing/2014/main" id="{F1A5A84E-6830-4900-A943-C14EDA321FA4}"/>
                  </a:ext>
                </a:extLst>
              </p:cNvPr>
              <p:cNvSpPr txBox="1">
                <a:spLocks noRot="1" noChangeAspect="1" noMove="1" noResize="1" noEditPoints="1" noAdjustHandles="1" noChangeArrowheads="1" noChangeShapeType="1" noTextEdit="1"/>
              </p:cNvSpPr>
              <p:nvPr/>
            </p:nvSpPr>
            <p:spPr>
              <a:xfrm>
                <a:off x="3430275" y="4316121"/>
                <a:ext cx="4729206" cy="338554"/>
              </a:xfrm>
              <a:prstGeom prst="rect">
                <a:avLst/>
              </a:prstGeom>
              <a:blipFill>
                <a:blip r:embed="rId12"/>
                <a:stretch>
                  <a:fillRect t="-3571" b="-33929"/>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0" name="CuadroTexto 49">
                <a:extLst>
                  <a:ext uri="{FF2B5EF4-FFF2-40B4-BE49-F238E27FC236}">
                    <a16:creationId xmlns:a16="http://schemas.microsoft.com/office/drawing/2014/main" id="{2BC33A17-EADE-4609-8F7B-62BD2DED41A4}"/>
                  </a:ext>
                </a:extLst>
              </p:cNvPr>
              <p:cNvSpPr txBox="1"/>
              <p:nvPr/>
            </p:nvSpPr>
            <p:spPr>
              <a:xfrm>
                <a:off x="3430275" y="4836436"/>
                <a:ext cx="4729206" cy="33855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s-CO" sz="2200" b="0" i="1" dirty="0" smtClean="0">
                              <a:latin typeface="Cambria Math" panose="02040503050406030204" pitchFamily="18" charset="0"/>
                            </a:rPr>
                          </m:ctrlPr>
                        </m:sSupPr>
                        <m:e>
                          <m:r>
                            <a:rPr lang="es-CO" sz="2200" b="0" i="1" dirty="0" smtClean="0">
                              <a:latin typeface="Cambria Math" panose="02040503050406030204" pitchFamily="18" charset="0"/>
                            </a:rPr>
                            <m:t>(4)</m:t>
                          </m:r>
                        </m:e>
                        <m:sup>
                          <m:r>
                            <a:rPr lang="es-ES" sz="2200" b="0" i="1" dirty="0" smtClean="0">
                              <a:latin typeface="Cambria Math" panose="02040503050406030204" pitchFamily="18" charset="0"/>
                            </a:rPr>
                            <m:t>4</m:t>
                          </m:r>
                        </m:sup>
                      </m:sSup>
                      <m:r>
                        <a:rPr lang="es-ES" sz="2200" b="0" i="1" dirty="0" smtClean="0">
                          <a:latin typeface="Cambria Math" panose="02040503050406030204" pitchFamily="18" charset="0"/>
                        </a:rPr>
                        <m:t>−13</m:t>
                      </m:r>
                      <m:r>
                        <a:rPr lang="es-CO" sz="2200" b="0" i="1" dirty="0" smtClean="0">
                          <a:latin typeface="Cambria Math" panose="02040503050406030204" pitchFamily="18" charset="0"/>
                        </a:rPr>
                        <m:t> </m:t>
                      </m:r>
                      <m:sSup>
                        <m:sSupPr>
                          <m:ctrlPr>
                            <a:rPr lang="es-CO" sz="2200" b="0" i="1" dirty="0" smtClean="0">
                              <a:latin typeface="Cambria Math" panose="02040503050406030204" pitchFamily="18" charset="0"/>
                            </a:rPr>
                          </m:ctrlPr>
                        </m:sSupPr>
                        <m:e>
                          <m:d>
                            <m:dPr>
                              <m:ctrlPr>
                                <a:rPr lang="es-CO" sz="2200" b="0" i="1" dirty="0" smtClean="0">
                                  <a:latin typeface="Cambria Math" panose="02040503050406030204" pitchFamily="18" charset="0"/>
                                </a:rPr>
                              </m:ctrlPr>
                            </m:dPr>
                            <m:e>
                              <m:r>
                                <a:rPr lang="es-CO" sz="2200" b="0" i="1" dirty="0" smtClean="0">
                                  <a:latin typeface="Cambria Math" panose="02040503050406030204" pitchFamily="18" charset="0"/>
                                </a:rPr>
                                <m:t>4</m:t>
                              </m:r>
                            </m:e>
                          </m:d>
                        </m:e>
                        <m:sup>
                          <m:r>
                            <a:rPr lang="es-ES" sz="2200" b="0" i="1" dirty="0" smtClean="0">
                              <a:latin typeface="Cambria Math" panose="02040503050406030204" pitchFamily="18" charset="0"/>
                            </a:rPr>
                            <m:t>2</m:t>
                          </m:r>
                        </m:sup>
                      </m:sSup>
                      <m:r>
                        <a:rPr lang="es-ES" sz="2200" b="0" i="1" dirty="0" smtClean="0">
                          <a:latin typeface="Cambria Math" panose="02040503050406030204" pitchFamily="18" charset="0"/>
                        </a:rPr>
                        <m:t>+36</m:t>
                      </m:r>
                      <m:r>
                        <a:rPr lang="es-CO" sz="2200" b="0" i="1" dirty="0" smtClean="0">
                          <a:latin typeface="Cambria Math" panose="02040503050406030204" pitchFamily="18" charset="0"/>
                        </a:rPr>
                        <m:t>=84&gt;</m:t>
                      </m:r>
                      <m:r>
                        <a:rPr lang="es-ES" sz="2200" b="0" i="1" dirty="0" smtClean="0">
                          <a:latin typeface="Cambria Math" panose="02040503050406030204" pitchFamily="18" charset="0"/>
                        </a:rPr>
                        <m:t>0</m:t>
                      </m:r>
                    </m:oMath>
                  </m:oMathPara>
                </a14:m>
                <a:endParaRPr lang="es-ES" sz="2200" dirty="0"/>
              </a:p>
            </p:txBody>
          </p:sp>
        </mc:Choice>
        <mc:Fallback xmlns="">
          <p:sp>
            <p:nvSpPr>
              <p:cNvPr id="50" name="CuadroTexto 49">
                <a:extLst>
                  <a:ext uri="{FF2B5EF4-FFF2-40B4-BE49-F238E27FC236}">
                    <a16:creationId xmlns:a16="http://schemas.microsoft.com/office/drawing/2014/main" id="{2BC33A17-EADE-4609-8F7B-62BD2DED41A4}"/>
                  </a:ext>
                </a:extLst>
              </p:cNvPr>
              <p:cNvSpPr txBox="1">
                <a:spLocks noRot="1" noChangeAspect="1" noMove="1" noResize="1" noEditPoints="1" noAdjustHandles="1" noChangeArrowheads="1" noChangeShapeType="1" noTextEdit="1"/>
              </p:cNvSpPr>
              <p:nvPr/>
            </p:nvSpPr>
            <p:spPr>
              <a:xfrm>
                <a:off x="3430275" y="4836436"/>
                <a:ext cx="4729206" cy="338554"/>
              </a:xfrm>
              <a:prstGeom prst="rect">
                <a:avLst/>
              </a:prstGeom>
              <a:blipFill>
                <a:blip r:embed="rId13"/>
                <a:stretch>
                  <a:fillRect t="-3571" b="-33929"/>
                </a:stretch>
              </a:blipFill>
            </p:spPr>
            <p:txBody>
              <a:bodyPr/>
              <a:lstStyle/>
              <a:p>
                <a:r>
                  <a:rPr lang="es-ES">
                    <a:noFill/>
                  </a:rPr>
                  <a:t> </a:t>
                </a:r>
              </a:p>
            </p:txBody>
          </p:sp>
        </mc:Fallback>
      </mc:AlternateContent>
      <p:sp>
        <p:nvSpPr>
          <p:cNvPr id="51" name="Rectángulo 50">
            <a:extLst>
              <a:ext uri="{FF2B5EF4-FFF2-40B4-BE49-F238E27FC236}">
                <a16:creationId xmlns:a16="http://schemas.microsoft.com/office/drawing/2014/main" id="{080CDDCB-862E-49C6-8A1A-2D1F6711C03B}"/>
              </a:ext>
            </a:extLst>
          </p:cNvPr>
          <p:cNvSpPr/>
          <p:nvPr/>
        </p:nvSpPr>
        <p:spPr>
          <a:xfrm>
            <a:off x="245583" y="159502"/>
            <a:ext cx="1837683" cy="461665"/>
          </a:xfrm>
          <a:prstGeom prst="rect">
            <a:avLst/>
          </a:prstGeom>
        </p:spPr>
        <p:txBody>
          <a:bodyPr wrap="none">
            <a:spAutoFit/>
          </a:bodyPr>
          <a:lstStyle/>
          <a:p>
            <a:r>
              <a:rPr lang="es-CO" sz="2400" dirty="0">
                <a:solidFill>
                  <a:srgbClr val="7030A0"/>
                </a:solidFill>
              </a:rPr>
              <a:t>Continuación</a:t>
            </a:r>
          </a:p>
        </p:txBody>
      </p:sp>
      <p:grpSp>
        <p:nvGrpSpPr>
          <p:cNvPr id="15" name="Grupo 14">
            <a:extLst>
              <a:ext uri="{FF2B5EF4-FFF2-40B4-BE49-F238E27FC236}">
                <a16:creationId xmlns:a16="http://schemas.microsoft.com/office/drawing/2014/main" id="{883AA49F-0487-4DBD-AEF7-027440159675}"/>
              </a:ext>
            </a:extLst>
          </p:cNvPr>
          <p:cNvGrpSpPr/>
          <p:nvPr/>
        </p:nvGrpSpPr>
        <p:grpSpPr>
          <a:xfrm>
            <a:off x="367235" y="5542671"/>
            <a:ext cx="6005430" cy="1263948"/>
            <a:chOff x="7171876" y="5187421"/>
            <a:chExt cx="4590387" cy="1372393"/>
          </a:xfrm>
        </p:grpSpPr>
        <p:grpSp>
          <p:nvGrpSpPr>
            <p:cNvPr id="52" name="Grupo 51">
              <a:extLst>
                <a:ext uri="{FF2B5EF4-FFF2-40B4-BE49-F238E27FC236}">
                  <a16:creationId xmlns:a16="http://schemas.microsoft.com/office/drawing/2014/main" id="{438C48D3-1757-44CB-BDDD-623C6374080E}"/>
                </a:ext>
              </a:extLst>
            </p:cNvPr>
            <p:cNvGrpSpPr/>
            <p:nvPr/>
          </p:nvGrpSpPr>
          <p:grpSpPr>
            <a:xfrm>
              <a:off x="7171876" y="5790373"/>
              <a:ext cx="4590387" cy="769441"/>
              <a:chOff x="7389010" y="625474"/>
              <a:chExt cx="4590387" cy="708850"/>
            </a:xfrm>
          </p:grpSpPr>
          <p:grpSp>
            <p:nvGrpSpPr>
              <p:cNvPr id="53" name="Grupo 52">
                <a:extLst>
                  <a:ext uri="{FF2B5EF4-FFF2-40B4-BE49-F238E27FC236}">
                    <a16:creationId xmlns:a16="http://schemas.microsoft.com/office/drawing/2014/main" id="{920BCD03-52C7-4614-B239-75583071693F}"/>
                  </a:ext>
                </a:extLst>
              </p:cNvPr>
              <p:cNvGrpSpPr/>
              <p:nvPr/>
            </p:nvGrpSpPr>
            <p:grpSpPr>
              <a:xfrm>
                <a:off x="7389010" y="625474"/>
                <a:ext cx="4590387" cy="708850"/>
                <a:chOff x="2629609" y="5550079"/>
                <a:chExt cx="5848537" cy="708850"/>
              </a:xfrm>
            </p:grpSpPr>
            <p:grpSp>
              <p:nvGrpSpPr>
                <p:cNvPr id="58" name="Grupo 57">
                  <a:extLst>
                    <a:ext uri="{FF2B5EF4-FFF2-40B4-BE49-F238E27FC236}">
                      <a16:creationId xmlns:a16="http://schemas.microsoft.com/office/drawing/2014/main" id="{46EDA441-C2CD-4494-9FE5-B42C808F1C06}"/>
                    </a:ext>
                  </a:extLst>
                </p:cNvPr>
                <p:cNvGrpSpPr/>
                <p:nvPr/>
              </p:nvGrpSpPr>
              <p:grpSpPr>
                <a:xfrm>
                  <a:off x="3253817" y="5550079"/>
                  <a:ext cx="5224329" cy="653970"/>
                  <a:chOff x="3392557" y="2494303"/>
                  <a:chExt cx="5224329" cy="653970"/>
                </a:xfrm>
              </p:grpSpPr>
              <p:cxnSp>
                <p:nvCxnSpPr>
                  <p:cNvPr id="62" name="Conector recto de flecha 61">
                    <a:extLst>
                      <a:ext uri="{FF2B5EF4-FFF2-40B4-BE49-F238E27FC236}">
                        <a16:creationId xmlns:a16="http://schemas.microsoft.com/office/drawing/2014/main" id="{E1C7D230-7A14-42A5-90B8-B693EE51BE18}"/>
                      </a:ext>
                    </a:extLst>
                  </p:cNvPr>
                  <p:cNvCxnSpPr/>
                  <p:nvPr/>
                </p:nvCxnSpPr>
                <p:spPr>
                  <a:xfrm>
                    <a:off x="3392557" y="2637183"/>
                    <a:ext cx="4784034" cy="0"/>
                  </a:xfrm>
                  <a:prstGeom prst="straightConnector1">
                    <a:avLst/>
                  </a:prstGeom>
                  <a:ln w="22225">
                    <a:headEnd type="triangle"/>
                    <a:tailEnd type="stealth"/>
                  </a:ln>
                </p:spPr>
                <p:style>
                  <a:lnRef idx="1">
                    <a:schemeClr val="accent1"/>
                  </a:lnRef>
                  <a:fillRef idx="0">
                    <a:schemeClr val="accent1"/>
                  </a:fillRef>
                  <a:effectRef idx="0">
                    <a:schemeClr val="accent1"/>
                  </a:effectRef>
                  <a:fontRef idx="minor">
                    <a:schemeClr val="tx1"/>
                  </a:fontRef>
                </p:style>
              </p:cxnSp>
              <p:cxnSp>
                <p:nvCxnSpPr>
                  <p:cNvPr id="63" name="Conector recto 62">
                    <a:extLst>
                      <a:ext uri="{FF2B5EF4-FFF2-40B4-BE49-F238E27FC236}">
                        <a16:creationId xmlns:a16="http://schemas.microsoft.com/office/drawing/2014/main" id="{FDEF3F80-C4EE-471D-BEC6-9D6976169A1E}"/>
                      </a:ext>
                    </a:extLst>
                  </p:cNvPr>
                  <p:cNvCxnSpPr>
                    <a:cxnSpLocks/>
                  </p:cNvCxnSpPr>
                  <p:nvPr/>
                </p:nvCxnSpPr>
                <p:spPr>
                  <a:xfrm>
                    <a:off x="4284979" y="2494303"/>
                    <a:ext cx="0" cy="263180"/>
                  </a:xfrm>
                  <a:prstGeom prst="line">
                    <a:avLst/>
                  </a:prstGeom>
                </p:spPr>
                <p:style>
                  <a:lnRef idx="1">
                    <a:schemeClr val="accent1"/>
                  </a:lnRef>
                  <a:fillRef idx="0">
                    <a:schemeClr val="accent1"/>
                  </a:fillRef>
                  <a:effectRef idx="0">
                    <a:schemeClr val="accent1"/>
                  </a:effectRef>
                  <a:fontRef idx="minor">
                    <a:schemeClr val="tx1"/>
                  </a:fontRef>
                </p:style>
              </p:cxnSp>
              <p:sp>
                <p:nvSpPr>
                  <p:cNvPr id="64" name="CuadroTexto 63">
                    <a:extLst>
                      <a:ext uri="{FF2B5EF4-FFF2-40B4-BE49-F238E27FC236}">
                        <a16:creationId xmlns:a16="http://schemas.microsoft.com/office/drawing/2014/main" id="{9EFAB5B5-2B13-48DA-A3AA-835ACAB9476B}"/>
                      </a:ext>
                    </a:extLst>
                  </p:cNvPr>
                  <p:cNvSpPr txBox="1"/>
                  <p:nvPr/>
                </p:nvSpPr>
                <p:spPr>
                  <a:xfrm>
                    <a:off x="4000927" y="2748163"/>
                    <a:ext cx="500786" cy="400110"/>
                  </a:xfrm>
                  <a:prstGeom prst="rect">
                    <a:avLst/>
                  </a:prstGeom>
                  <a:noFill/>
                </p:spPr>
                <p:txBody>
                  <a:bodyPr wrap="none" rtlCol="0">
                    <a:spAutoFit/>
                  </a:bodyPr>
                  <a:lstStyle/>
                  <a:p>
                    <a:r>
                      <a:rPr lang="es-CO" sz="2000" dirty="0">
                        <a:solidFill>
                          <a:srgbClr val="00B050"/>
                        </a:solidFill>
                      </a:rPr>
                      <a:t>-3</a:t>
                    </a:r>
                    <a:endParaRPr lang="es-ES" sz="2000" dirty="0">
                      <a:solidFill>
                        <a:srgbClr val="00B050"/>
                      </a:solidFill>
                    </a:endParaRPr>
                  </a:p>
                </p:txBody>
              </p:sp>
              <mc:AlternateContent xmlns:mc="http://schemas.openxmlformats.org/markup-compatibility/2006" xmlns:a14="http://schemas.microsoft.com/office/drawing/2010/main">
                <mc:Choice Requires="a14">
                  <p:sp>
                    <p:nvSpPr>
                      <p:cNvPr id="65" name="CuadroTexto 64">
                        <a:extLst>
                          <a:ext uri="{FF2B5EF4-FFF2-40B4-BE49-F238E27FC236}">
                            <a16:creationId xmlns:a16="http://schemas.microsoft.com/office/drawing/2014/main" id="{A90EDBD0-5046-438D-AAA2-AEEC0EDA57E3}"/>
                          </a:ext>
                        </a:extLst>
                      </p:cNvPr>
                      <p:cNvSpPr txBox="1"/>
                      <p:nvPr/>
                    </p:nvSpPr>
                    <p:spPr>
                      <a:xfrm>
                        <a:off x="7964144" y="2637183"/>
                        <a:ext cx="652742"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CO" altLang="es-ES" sz="2000" b="0" i="1" smtClean="0">
                                  <a:latin typeface="Cambria Math" panose="02040503050406030204" pitchFamily="18" charset="0"/>
                                  <a:ea typeface="Cambria Math" panose="02040503050406030204" pitchFamily="18" charset="0"/>
                                </a:rPr>
                                <m:t>+</m:t>
                              </m:r>
                              <m:r>
                                <a:rPr lang="es-CO" altLang="es-ES" sz="2000" i="1">
                                  <a:latin typeface="Cambria Math" panose="02040503050406030204" pitchFamily="18" charset="0"/>
                                  <a:ea typeface="Cambria Math" panose="02040503050406030204" pitchFamily="18" charset="0"/>
                                </a:rPr>
                                <m:t>∞</m:t>
                              </m:r>
                            </m:oMath>
                          </m:oMathPara>
                        </a14:m>
                        <a:endParaRPr lang="es-ES" sz="2000" dirty="0">
                          <a:solidFill>
                            <a:srgbClr val="00B050"/>
                          </a:solidFill>
                        </a:endParaRPr>
                      </a:p>
                    </p:txBody>
                  </p:sp>
                </mc:Choice>
                <mc:Fallback xmlns="">
                  <p:sp>
                    <p:nvSpPr>
                      <p:cNvPr id="65" name="CuadroTexto 64">
                        <a:extLst>
                          <a:ext uri="{FF2B5EF4-FFF2-40B4-BE49-F238E27FC236}">
                            <a16:creationId xmlns:a16="http://schemas.microsoft.com/office/drawing/2014/main" id="{A90EDBD0-5046-438D-AAA2-AEEC0EDA57E3}"/>
                          </a:ext>
                        </a:extLst>
                      </p:cNvPr>
                      <p:cNvSpPr txBox="1">
                        <a:spLocks noRot="1" noChangeAspect="1" noMove="1" noResize="1" noEditPoints="1" noAdjustHandles="1" noChangeArrowheads="1" noChangeShapeType="1" noTextEdit="1"/>
                      </p:cNvSpPr>
                      <p:nvPr/>
                    </p:nvSpPr>
                    <p:spPr>
                      <a:xfrm>
                        <a:off x="7964144" y="2637183"/>
                        <a:ext cx="652742" cy="400110"/>
                      </a:xfrm>
                      <a:prstGeom prst="rect">
                        <a:avLst/>
                      </a:prstGeom>
                      <a:blipFill>
                        <a:blip r:embed="rId14"/>
                        <a:stretch>
                          <a:fillRect/>
                        </a:stretch>
                      </a:blipFill>
                    </p:spPr>
                    <p:txBody>
                      <a:bodyPr/>
                      <a:lstStyle/>
                      <a:p>
                        <a:r>
                          <a:rPr lang="es-ES">
                            <a:noFill/>
                          </a:rPr>
                          <a:t> </a:t>
                        </a:r>
                      </a:p>
                    </p:txBody>
                  </p:sp>
                </mc:Fallback>
              </mc:AlternateContent>
            </p:grpSp>
            <p:cxnSp>
              <p:nvCxnSpPr>
                <p:cNvPr id="59" name="Conector recto 58">
                  <a:extLst>
                    <a:ext uri="{FF2B5EF4-FFF2-40B4-BE49-F238E27FC236}">
                      <a16:creationId xmlns:a16="http://schemas.microsoft.com/office/drawing/2014/main" id="{B46B60BC-B6EF-41E1-8665-6AB4EC276D6B}"/>
                    </a:ext>
                  </a:extLst>
                </p:cNvPr>
                <p:cNvCxnSpPr>
                  <a:cxnSpLocks/>
                </p:cNvCxnSpPr>
                <p:nvPr/>
              </p:nvCxnSpPr>
              <p:spPr>
                <a:xfrm>
                  <a:off x="6359289" y="5550079"/>
                  <a:ext cx="0" cy="263180"/>
                </a:xfrm>
                <a:prstGeom prst="line">
                  <a:avLst/>
                </a:prstGeom>
              </p:spPr>
              <p:style>
                <a:lnRef idx="1">
                  <a:schemeClr val="accent1"/>
                </a:lnRef>
                <a:fillRef idx="0">
                  <a:schemeClr val="accent1"/>
                </a:fillRef>
                <a:effectRef idx="0">
                  <a:schemeClr val="accent1"/>
                </a:effectRef>
                <a:fontRef idx="minor">
                  <a:schemeClr val="tx1"/>
                </a:fontRef>
              </p:style>
            </p:cxnSp>
            <p:sp>
              <p:nvSpPr>
                <p:cNvPr id="60" name="CuadroTexto 59">
                  <a:extLst>
                    <a:ext uri="{FF2B5EF4-FFF2-40B4-BE49-F238E27FC236}">
                      <a16:creationId xmlns:a16="http://schemas.microsoft.com/office/drawing/2014/main" id="{E8BC4113-DC4F-4E4B-8AB5-1632BAFA5A3D}"/>
                    </a:ext>
                  </a:extLst>
                </p:cNvPr>
                <p:cNvSpPr txBox="1"/>
                <p:nvPr/>
              </p:nvSpPr>
              <p:spPr>
                <a:xfrm>
                  <a:off x="6148298" y="5858819"/>
                  <a:ext cx="400712" cy="400110"/>
                </a:xfrm>
                <a:prstGeom prst="rect">
                  <a:avLst/>
                </a:prstGeom>
                <a:noFill/>
              </p:spPr>
              <p:txBody>
                <a:bodyPr wrap="none" rtlCol="0">
                  <a:spAutoFit/>
                </a:bodyPr>
                <a:lstStyle/>
                <a:p>
                  <a:r>
                    <a:rPr lang="es-CO" sz="2000" dirty="0">
                      <a:solidFill>
                        <a:srgbClr val="00B050"/>
                      </a:solidFill>
                    </a:rPr>
                    <a:t>2</a:t>
                  </a:r>
                  <a:endParaRPr lang="es-ES" sz="2000" dirty="0">
                    <a:solidFill>
                      <a:srgbClr val="00B050"/>
                    </a:solidFill>
                  </a:endParaRPr>
                </a:p>
              </p:txBody>
            </p:sp>
            <mc:AlternateContent xmlns:mc="http://schemas.openxmlformats.org/markup-compatibility/2006" xmlns:a14="http://schemas.microsoft.com/office/drawing/2010/main">
              <mc:Choice Requires="a14">
                <p:sp>
                  <p:nvSpPr>
                    <p:cNvPr id="61" name="CuadroTexto 60">
                      <a:extLst>
                        <a:ext uri="{FF2B5EF4-FFF2-40B4-BE49-F238E27FC236}">
                          <a16:creationId xmlns:a16="http://schemas.microsoft.com/office/drawing/2014/main" id="{A691F5A0-E99A-4485-A581-B1F8AEAFD2F4}"/>
                        </a:ext>
                      </a:extLst>
                    </p:cNvPr>
                    <p:cNvSpPr txBox="1"/>
                    <p:nvPr/>
                  </p:nvSpPr>
                  <p:spPr>
                    <a:xfrm>
                      <a:off x="2629609" y="5658764"/>
                      <a:ext cx="652742"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CO" altLang="es-ES" sz="2000" b="0" i="1" smtClean="0">
                                <a:latin typeface="Cambria Math" panose="02040503050406030204" pitchFamily="18" charset="0"/>
                                <a:ea typeface="Cambria Math" panose="02040503050406030204" pitchFamily="18" charset="0"/>
                              </a:rPr>
                              <m:t>−</m:t>
                            </m:r>
                            <m:r>
                              <a:rPr lang="es-CO" altLang="es-ES" sz="2000" i="1">
                                <a:latin typeface="Cambria Math" panose="02040503050406030204" pitchFamily="18" charset="0"/>
                                <a:ea typeface="Cambria Math" panose="02040503050406030204" pitchFamily="18" charset="0"/>
                              </a:rPr>
                              <m:t>∞</m:t>
                            </m:r>
                          </m:oMath>
                        </m:oMathPara>
                      </a14:m>
                      <a:endParaRPr lang="es-ES" sz="2000" dirty="0">
                        <a:solidFill>
                          <a:srgbClr val="00B050"/>
                        </a:solidFill>
                      </a:endParaRPr>
                    </a:p>
                  </p:txBody>
                </p:sp>
              </mc:Choice>
              <mc:Fallback xmlns="">
                <p:sp>
                  <p:nvSpPr>
                    <p:cNvPr id="61" name="CuadroTexto 60">
                      <a:extLst>
                        <a:ext uri="{FF2B5EF4-FFF2-40B4-BE49-F238E27FC236}">
                          <a16:creationId xmlns:a16="http://schemas.microsoft.com/office/drawing/2014/main" id="{A691F5A0-E99A-4485-A581-B1F8AEAFD2F4}"/>
                        </a:ext>
                      </a:extLst>
                    </p:cNvPr>
                    <p:cNvSpPr txBox="1">
                      <a:spLocks noRot="1" noChangeAspect="1" noMove="1" noResize="1" noEditPoints="1" noAdjustHandles="1" noChangeArrowheads="1" noChangeShapeType="1" noTextEdit="1"/>
                    </p:cNvSpPr>
                    <p:nvPr/>
                  </p:nvSpPr>
                  <p:spPr>
                    <a:xfrm>
                      <a:off x="2629609" y="5658764"/>
                      <a:ext cx="652742" cy="400110"/>
                    </a:xfrm>
                    <a:prstGeom prst="rect">
                      <a:avLst/>
                    </a:prstGeom>
                    <a:blipFill>
                      <a:blip r:embed="rId15"/>
                      <a:stretch>
                        <a:fillRect/>
                      </a:stretch>
                    </a:blipFill>
                  </p:spPr>
                  <p:txBody>
                    <a:bodyPr/>
                    <a:lstStyle/>
                    <a:p>
                      <a:r>
                        <a:rPr lang="es-ES">
                          <a:noFill/>
                        </a:rPr>
                        <a:t> </a:t>
                      </a:r>
                    </a:p>
                  </p:txBody>
                </p:sp>
              </mc:Fallback>
            </mc:AlternateContent>
          </p:grpSp>
          <p:sp>
            <p:nvSpPr>
              <p:cNvPr id="54" name="CuadroTexto 53">
                <a:extLst>
                  <a:ext uri="{FF2B5EF4-FFF2-40B4-BE49-F238E27FC236}">
                    <a16:creationId xmlns:a16="http://schemas.microsoft.com/office/drawing/2014/main" id="{6FD7259C-4321-4EB0-8453-7A44F856560C}"/>
                  </a:ext>
                </a:extLst>
              </p:cNvPr>
              <p:cNvSpPr txBox="1"/>
              <p:nvPr/>
            </p:nvSpPr>
            <p:spPr>
              <a:xfrm>
                <a:off x="9072057" y="903868"/>
                <a:ext cx="393056" cy="400110"/>
              </a:xfrm>
              <a:prstGeom prst="rect">
                <a:avLst/>
              </a:prstGeom>
              <a:noFill/>
            </p:spPr>
            <p:txBody>
              <a:bodyPr wrap="none" rtlCol="0">
                <a:spAutoFit/>
              </a:bodyPr>
              <a:lstStyle/>
              <a:p>
                <a:r>
                  <a:rPr lang="es-CO" sz="2000" dirty="0">
                    <a:solidFill>
                      <a:srgbClr val="00B050"/>
                    </a:solidFill>
                  </a:rPr>
                  <a:t>-2</a:t>
                </a:r>
                <a:endParaRPr lang="es-ES" sz="2000" dirty="0">
                  <a:solidFill>
                    <a:srgbClr val="00B050"/>
                  </a:solidFill>
                </a:endParaRPr>
              </a:p>
            </p:txBody>
          </p:sp>
          <p:sp>
            <p:nvSpPr>
              <p:cNvPr id="55" name="CuadroTexto 54">
                <a:extLst>
                  <a:ext uri="{FF2B5EF4-FFF2-40B4-BE49-F238E27FC236}">
                    <a16:creationId xmlns:a16="http://schemas.microsoft.com/office/drawing/2014/main" id="{52089E8C-0465-4005-9C3E-6EFE31852727}"/>
                  </a:ext>
                </a:extLst>
              </p:cNvPr>
              <p:cNvSpPr txBox="1"/>
              <p:nvPr/>
            </p:nvSpPr>
            <p:spPr>
              <a:xfrm>
                <a:off x="10964604" y="894073"/>
                <a:ext cx="314510" cy="400110"/>
              </a:xfrm>
              <a:prstGeom prst="rect">
                <a:avLst/>
              </a:prstGeom>
              <a:noFill/>
            </p:spPr>
            <p:txBody>
              <a:bodyPr wrap="none" rtlCol="0">
                <a:spAutoFit/>
              </a:bodyPr>
              <a:lstStyle/>
              <a:p>
                <a:r>
                  <a:rPr lang="es-CO" sz="2000" dirty="0">
                    <a:solidFill>
                      <a:srgbClr val="00B050"/>
                    </a:solidFill>
                  </a:rPr>
                  <a:t>3</a:t>
                </a:r>
                <a:endParaRPr lang="es-ES" sz="2000" dirty="0">
                  <a:solidFill>
                    <a:srgbClr val="00B050"/>
                  </a:solidFill>
                </a:endParaRPr>
              </a:p>
            </p:txBody>
          </p:sp>
          <p:cxnSp>
            <p:nvCxnSpPr>
              <p:cNvPr id="56" name="Conector recto 55">
                <a:extLst>
                  <a:ext uri="{FF2B5EF4-FFF2-40B4-BE49-F238E27FC236}">
                    <a16:creationId xmlns:a16="http://schemas.microsoft.com/office/drawing/2014/main" id="{F67EB257-B863-46E8-A209-2107E7C042FE}"/>
                  </a:ext>
                </a:extLst>
              </p:cNvPr>
              <p:cNvCxnSpPr>
                <a:cxnSpLocks/>
              </p:cNvCxnSpPr>
              <p:nvPr/>
            </p:nvCxnSpPr>
            <p:spPr>
              <a:xfrm>
                <a:off x="11101796" y="637194"/>
                <a:ext cx="0" cy="263180"/>
              </a:xfrm>
              <a:prstGeom prst="line">
                <a:avLst/>
              </a:prstGeom>
            </p:spPr>
            <p:style>
              <a:lnRef idx="1">
                <a:schemeClr val="accent1"/>
              </a:lnRef>
              <a:fillRef idx="0">
                <a:schemeClr val="accent1"/>
              </a:fillRef>
              <a:effectRef idx="0">
                <a:schemeClr val="accent1"/>
              </a:effectRef>
              <a:fontRef idx="minor">
                <a:schemeClr val="tx1"/>
              </a:fontRef>
            </p:style>
          </p:cxnSp>
          <p:cxnSp>
            <p:nvCxnSpPr>
              <p:cNvPr id="57" name="Conector recto 56">
                <a:extLst>
                  <a:ext uri="{FF2B5EF4-FFF2-40B4-BE49-F238E27FC236}">
                    <a16:creationId xmlns:a16="http://schemas.microsoft.com/office/drawing/2014/main" id="{FF378F04-B8B2-4009-8A2D-14CA2AD18A02}"/>
                  </a:ext>
                </a:extLst>
              </p:cNvPr>
              <p:cNvCxnSpPr>
                <a:cxnSpLocks/>
              </p:cNvCxnSpPr>
              <p:nvPr/>
            </p:nvCxnSpPr>
            <p:spPr>
              <a:xfrm>
                <a:off x="9258929" y="651262"/>
                <a:ext cx="0" cy="263180"/>
              </a:xfrm>
              <a:prstGeom prst="line">
                <a:avLst/>
              </a:prstGeom>
            </p:spPr>
            <p:style>
              <a:lnRef idx="1">
                <a:schemeClr val="accent1"/>
              </a:lnRef>
              <a:fillRef idx="0">
                <a:schemeClr val="accent1"/>
              </a:fillRef>
              <a:effectRef idx="0">
                <a:schemeClr val="accent1"/>
              </a:effectRef>
              <a:fontRef idx="minor">
                <a:schemeClr val="tx1"/>
              </a:fontRef>
            </p:style>
          </p:cxnSp>
        </p:grpSp>
        <p:cxnSp>
          <p:nvCxnSpPr>
            <p:cNvPr id="66" name="Conector recto de flecha 65">
              <a:extLst>
                <a:ext uri="{FF2B5EF4-FFF2-40B4-BE49-F238E27FC236}">
                  <a16:creationId xmlns:a16="http://schemas.microsoft.com/office/drawing/2014/main" id="{E5ABD618-97A7-4A88-96DE-DA833E695307}"/>
                </a:ext>
              </a:extLst>
            </p:cNvPr>
            <p:cNvCxnSpPr>
              <a:cxnSpLocks/>
            </p:cNvCxnSpPr>
            <p:nvPr/>
          </p:nvCxnSpPr>
          <p:spPr>
            <a:xfrm flipH="1">
              <a:off x="8356433" y="5755604"/>
              <a:ext cx="707082" cy="0"/>
            </a:xfrm>
            <a:prstGeom prst="straightConnector1">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13" name="Elipse 12">
              <a:extLst>
                <a:ext uri="{FF2B5EF4-FFF2-40B4-BE49-F238E27FC236}">
                  <a16:creationId xmlns:a16="http://schemas.microsoft.com/office/drawing/2014/main" id="{FEA37621-F4B0-4D67-A499-B3DF2A5F30F3}"/>
                </a:ext>
              </a:extLst>
            </p:cNvPr>
            <p:cNvSpPr/>
            <p:nvPr/>
          </p:nvSpPr>
          <p:spPr>
            <a:xfrm>
              <a:off x="8288884" y="5683034"/>
              <a:ext cx="135097" cy="137827"/>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7" name="Elipse 66">
              <a:extLst>
                <a:ext uri="{FF2B5EF4-FFF2-40B4-BE49-F238E27FC236}">
                  <a16:creationId xmlns:a16="http://schemas.microsoft.com/office/drawing/2014/main" id="{C52BAFBC-0802-4017-A84F-A250C7B7141E}"/>
                </a:ext>
              </a:extLst>
            </p:cNvPr>
            <p:cNvSpPr/>
            <p:nvPr/>
          </p:nvSpPr>
          <p:spPr>
            <a:xfrm>
              <a:off x="8995966" y="5681740"/>
              <a:ext cx="135097" cy="137827"/>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mc:AlternateContent xmlns:mc="http://schemas.openxmlformats.org/markup-compatibility/2006" xmlns:a14="http://schemas.microsoft.com/office/drawing/2010/main">
          <mc:Choice Requires="a14">
            <p:sp>
              <p:nvSpPr>
                <p:cNvPr id="68" name="CuadroTexto 67">
                  <a:extLst>
                    <a:ext uri="{FF2B5EF4-FFF2-40B4-BE49-F238E27FC236}">
                      <a16:creationId xmlns:a16="http://schemas.microsoft.com/office/drawing/2014/main" id="{2ED0D6D4-F615-4BF8-AA50-C2B258DF6BEA}"/>
                    </a:ext>
                  </a:extLst>
                </p:cNvPr>
                <p:cNvSpPr txBox="1"/>
                <p:nvPr/>
              </p:nvSpPr>
              <p:spPr>
                <a:xfrm>
                  <a:off x="8482099" y="5187421"/>
                  <a:ext cx="434734"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CO" altLang="es-ES" sz="2000" b="0" i="1" smtClean="0">
                            <a:solidFill>
                              <a:srgbClr val="FF0000"/>
                            </a:solidFill>
                            <a:latin typeface="Cambria Math" panose="02040503050406030204" pitchFamily="18" charset="0"/>
                            <a:ea typeface="Cambria Math" panose="02040503050406030204" pitchFamily="18" charset="0"/>
                          </a:rPr>
                          <m:t>−</m:t>
                        </m:r>
                      </m:oMath>
                    </m:oMathPara>
                  </a14:m>
                  <a:endParaRPr lang="es-ES" sz="2000" dirty="0">
                    <a:solidFill>
                      <a:srgbClr val="FF0000"/>
                    </a:solidFill>
                  </a:endParaRPr>
                </a:p>
              </p:txBody>
            </p:sp>
          </mc:Choice>
          <mc:Fallback xmlns="">
            <p:sp>
              <p:nvSpPr>
                <p:cNvPr id="68" name="CuadroTexto 67">
                  <a:extLst>
                    <a:ext uri="{FF2B5EF4-FFF2-40B4-BE49-F238E27FC236}">
                      <a16:creationId xmlns:a16="http://schemas.microsoft.com/office/drawing/2014/main" id="{2ED0D6D4-F615-4BF8-AA50-C2B258DF6BEA}"/>
                    </a:ext>
                  </a:extLst>
                </p:cNvPr>
                <p:cNvSpPr txBox="1">
                  <a:spLocks noRot="1" noChangeAspect="1" noMove="1" noResize="1" noEditPoints="1" noAdjustHandles="1" noChangeArrowheads="1" noChangeShapeType="1" noTextEdit="1"/>
                </p:cNvSpPr>
                <p:nvPr/>
              </p:nvSpPr>
              <p:spPr>
                <a:xfrm>
                  <a:off x="8482099" y="5187421"/>
                  <a:ext cx="434734" cy="400110"/>
                </a:xfrm>
                <a:prstGeom prst="rect">
                  <a:avLst/>
                </a:prstGeom>
                <a:blipFill>
                  <a:blip r:embed="rId16"/>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9" name="CuadroTexto 68">
                  <a:extLst>
                    <a:ext uri="{FF2B5EF4-FFF2-40B4-BE49-F238E27FC236}">
                      <a16:creationId xmlns:a16="http://schemas.microsoft.com/office/drawing/2014/main" id="{2DCA6238-30C3-4BDF-9164-DF69C03191C7}"/>
                    </a:ext>
                  </a:extLst>
                </p:cNvPr>
                <p:cNvSpPr txBox="1"/>
                <p:nvPr/>
              </p:nvSpPr>
              <p:spPr>
                <a:xfrm>
                  <a:off x="7687375" y="5204691"/>
                  <a:ext cx="434734"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CO" sz="2000" b="0" i="1" smtClean="0">
                            <a:solidFill>
                              <a:srgbClr val="7030A0"/>
                            </a:solidFill>
                            <a:latin typeface="Cambria Math" panose="02040503050406030204" pitchFamily="18" charset="0"/>
                          </a:rPr>
                          <m:t>+</m:t>
                        </m:r>
                      </m:oMath>
                    </m:oMathPara>
                  </a14:m>
                  <a:endParaRPr lang="es-ES" sz="2000" dirty="0">
                    <a:solidFill>
                      <a:srgbClr val="7030A0"/>
                    </a:solidFill>
                  </a:endParaRPr>
                </a:p>
              </p:txBody>
            </p:sp>
          </mc:Choice>
          <mc:Fallback xmlns="">
            <p:sp>
              <p:nvSpPr>
                <p:cNvPr id="69" name="CuadroTexto 68">
                  <a:extLst>
                    <a:ext uri="{FF2B5EF4-FFF2-40B4-BE49-F238E27FC236}">
                      <a16:creationId xmlns:a16="http://schemas.microsoft.com/office/drawing/2014/main" id="{2DCA6238-30C3-4BDF-9164-DF69C03191C7}"/>
                    </a:ext>
                  </a:extLst>
                </p:cNvPr>
                <p:cNvSpPr txBox="1">
                  <a:spLocks noRot="1" noChangeAspect="1" noMove="1" noResize="1" noEditPoints="1" noAdjustHandles="1" noChangeArrowheads="1" noChangeShapeType="1" noTextEdit="1"/>
                </p:cNvSpPr>
                <p:nvPr/>
              </p:nvSpPr>
              <p:spPr>
                <a:xfrm>
                  <a:off x="7687375" y="5204691"/>
                  <a:ext cx="434734" cy="400110"/>
                </a:xfrm>
                <a:prstGeom prst="rect">
                  <a:avLst/>
                </a:prstGeom>
                <a:blipFill>
                  <a:blip r:embed="rId17"/>
                  <a:stretch>
                    <a:fillRect b="-166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0" name="CuadroTexto 69">
                  <a:extLst>
                    <a:ext uri="{FF2B5EF4-FFF2-40B4-BE49-F238E27FC236}">
                      <a16:creationId xmlns:a16="http://schemas.microsoft.com/office/drawing/2014/main" id="{37184C89-D405-4321-9C40-651CF2655F11}"/>
                    </a:ext>
                  </a:extLst>
                </p:cNvPr>
                <p:cNvSpPr txBox="1"/>
                <p:nvPr/>
              </p:nvSpPr>
              <p:spPr>
                <a:xfrm>
                  <a:off x="9319920" y="5203232"/>
                  <a:ext cx="434734"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CO" sz="2000" b="0" i="1" smtClean="0">
                            <a:solidFill>
                              <a:srgbClr val="7030A0"/>
                            </a:solidFill>
                            <a:latin typeface="Cambria Math" panose="02040503050406030204" pitchFamily="18" charset="0"/>
                          </a:rPr>
                          <m:t>+</m:t>
                        </m:r>
                      </m:oMath>
                    </m:oMathPara>
                  </a14:m>
                  <a:endParaRPr lang="es-ES" sz="2000" dirty="0">
                    <a:solidFill>
                      <a:srgbClr val="7030A0"/>
                    </a:solidFill>
                  </a:endParaRPr>
                </a:p>
              </p:txBody>
            </p:sp>
          </mc:Choice>
          <mc:Fallback xmlns="">
            <p:sp>
              <p:nvSpPr>
                <p:cNvPr id="70" name="CuadroTexto 69">
                  <a:extLst>
                    <a:ext uri="{FF2B5EF4-FFF2-40B4-BE49-F238E27FC236}">
                      <a16:creationId xmlns:a16="http://schemas.microsoft.com/office/drawing/2014/main" id="{37184C89-D405-4321-9C40-651CF2655F11}"/>
                    </a:ext>
                  </a:extLst>
                </p:cNvPr>
                <p:cNvSpPr txBox="1">
                  <a:spLocks noRot="1" noChangeAspect="1" noMove="1" noResize="1" noEditPoints="1" noAdjustHandles="1" noChangeArrowheads="1" noChangeShapeType="1" noTextEdit="1"/>
                </p:cNvSpPr>
                <p:nvPr/>
              </p:nvSpPr>
              <p:spPr>
                <a:xfrm>
                  <a:off x="9319920" y="5203232"/>
                  <a:ext cx="434734" cy="400110"/>
                </a:xfrm>
                <a:prstGeom prst="rect">
                  <a:avLst/>
                </a:prstGeom>
                <a:blipFill>
                  <a:blip r:embed="rId18"/>
                  <a:stretch>
                    <a:fillRect b="-166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1" name="CuadroTexto 70">
                  <a:extLst>
                    <a:ext uri="{FF2B5EF4-FFF2-40B4-BE49-F238E27FC236}">
                      <a16:creationId xmlns:a16="http://schemas.microsoft.com/office/drawing/2014/main" id="{72D3DA00-6FC2-451E-B583-E1E833CDE5D5}"/>
                    </a:ext>
                  </a:extLst>
                </p:cNvPr>
                <p:cNvSpPr txBox="1"/>
                <p:nvPr/>
              </p:nvSpPr>
              <p:spPr>
                <a:xfrm>
                  <a:off x="10246170" y="5202791"/>
                  <a:ext cx="434734"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CO" sz="2000" b="0" i="1" smtClean="0">
                            <a:solidFill>
                              <a:srgbClr val="7030A0"/>
                            </a:solidFill>
                            <a:latin typeface="Cambria Math" panose="02040503050406030204" pitchFamily="18" charset="0"/>
                          </a:rPr>
                          <m:t>+</m:t>
                        </m:r>
                      </m:oMath>
                    </m:oMathPara>
                  </a14:m>
                  <a:endParaRPr lang="es-ES" sz="2000" dirty="0">
                    <a:solidFill>
                      <a:srgbClr val="7030A0"/>
                    </a:solidFill>
                  </a:endParaRPr>
                </a:p>
              </p:txBody>
            </p:sp>
          </mc:Choice>
          <mc:Fallback xmlns="">
            <p:sp>
              <p:nvSpPr>
                <p:cNvPr id="71" name="CuadroTexto 70">
                  <a:extLst>
                    <a:ext uri="{FF2B5EF4-FFF2-40B4-BE49-F238E27FC236}">
                      <a16:creationId xmlns:a16="http://schemas.microsoft.com/office/drawing/2014/main" id="{72D3DA00-6FC2-451E-B583-E1E833CDE5D5}"/>
                    </a:ext>
                  </a:extLst>
                </p:cNvPr>
                <p:cNvSpPr txBox="1">
                  <a:spLocks noRot="1" noChangeAspect="1" noMove="1" noResize="1" noEditPoints="1" noAdjustHandles="1" noChangeArrowheads="1" noChangeShapeType="1" noTextEdit="1"/>
                </p:cNvSpPr>
                <p:nvPr/>
              </p:nvSpPr>
              <p:spPr>
                <a:xfrm>
                  <a:off x="10246170" y="5202791"/>
                  <a:ext cx="434734" cy="400110"/>
                </a:xfrm>
                <a:prstGeom prst="rect">
                  <a:avLst/>
                </a:prstGeom>
                <a:blipFill>
                  <a:blip r:embed="rId19"/>
                  <a:stretch>
                    <a:fillRect b="-166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2" name="CuadroTexto 71">
                  <a:extLst>
                    <a:ext uri="{FF2B5EF4-FFF2-40B4-BE49-F238E27FC236}">
                      <a16:creationId xmlns:a16="http://schemas.microsoft.com/office/drawing/2014/main" id="{52DF6B92-6DA9-410F-952B-41E31F1ACD2F}"/>
                    </a:ext>
                  </a:extLst>
                </p:cNvPr>
                <p:cNvSpPr txBox="1"/>
                <p:nvPr/>
              </p:nvSpPr>
              <p:spPr>
                <a:xfrm>
                  <a:off x="11097603" y="5188245"/>
                  <a:ext cx="434734"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CO" sz="2000" b="0" i="1" smtClean="0">
                            <a:solidFill>
                              <a:srgbClr val="7030A0"/>
                            </a:solidFill>
                            <a:latin typeface="Cambria Math" panose="02040503050406030204" pitchFamily="18" charset="0"/>
                          </a:rPr>
                          <m:t>+</m:t>
                        </m:r>
                      </m:oMath>
                    </m:oMathPara>
                  </a14:m>
                  <a:endParaRPr lang="es-ES" sz="2000" dirty="0">
                    <a:solidFill>
                      <a:srgbClr val="7030A0"/>
                    </a:solidFill>
                  </a:endParaRPr>
                </a:p>
              </p:txBody>
            </p:sp>
          </mc:Choice>
          <mc:Fallback xmlns="">
            <p:sp>
              <p:nvSpPr>
                <p:cNvPr id="72" name="CuadroTexto 71">
                  <a:extLst>
                    <a:ext uri="{FF2B5EF4-FFF2-40B4-BE49-F238E27FC236}">
                      <a16:creationId xmlns:a16="http://schemas.microsoft.com/office/drawing/2014/main" id="{52DF6B92-6DA9-410F-952B-41E31F1ACD2F}"/>
                    </a:ext>
                  </a:extLst>
                </p:cNvPr>
                <p:cNvSpPr txBox="1">
                  <a:spLocks noRot="1" noChangeAspect="1" noMove="1" noResize="1" noEditPoints="1" noAdjustHandles="1" noChangeArrowheads="1" noChangeShapeType="1" noTextEdit="1"/>
                </p:cNvSpPr>
                <p:nvPr/>
              </p:nvSpPr>
              <p:spPr>
                <a:xfrm>
                  <a:off x="11097603" y="5188245"/>
                  <a:ext cx="434734" cy="400110"/>
                </a:xfrm>
                <a:prstGeom prst="rect">
                  <a:avLst/>
                </a:prstGeom>
                <a:blipFill>
                  <a:blip r:embed="rId20"/>
                  <a:stretch>
                    <a:fillRect b="-1639"/>
                  </a:stretch>
                </a:blipFill>
              </p:spPr>
              <p:txBody>
                <a:bodyPr/>
                <a:lstStyle/>
                <a:p>
                  <a:r>
                    <a:rPr lang="es-ES">
                      <a:noFill/>
                    </a:rPr>
                    <a:t> </a:t>
                  </a:r>
                </a:p>
              </p:txBody>
            </p:sp>
          </mc:Fallback>
        </mc:AlternateContent>
      </p:grpSp>
      <p:sp>
        <p:nvSpPr>
          <p:cNvPr id="73" name="Rectángulo 72">
            <a:extLst>
              <a:ext uri="{FF2B5EF4-FFF2-40B4-BE49-F238E27FC236}">
                <a16:creationId xmlns:a16="http://schemas.microsoft.com/office/drawing/2014/main" id="{DE4D6138-11D2-4957-9124-7668217E5E2B}"/>
              </a:ext>
            </a:extLst>
          </p:cNvPr>
          <p:cNvSpPr/>
          <p:nvPr/>
        </p:nvSpPr>
        <p:spPr>
          <a:xfrm>
            <a:off x="7207445" y="5286421"/>
            <a:ext cx="4259623" cy="769441"/>
          </a:xfrm>
          <a:prstGeom prst="rect">
            <a:avLst/>
          </a:prstGeom>
        </p:spPr>
        <p:txBody>
          <a:bodyPr wrap="square">
            <a:spAutoFit/>
          </a:bodyPr>
          <a:lstStyle/>
          <a:p>
            <a:r>
              <a:rPr lang="es-CO" sz="2200" dirty="0"/>
              <a:t>La región 2 satisface la inecuación, es decir, la solución final es:</a:t>
            </a:r>
          </a:p>
        </p:txBody>
      </p:sp>
      <mc:AlternateContent xmlns:mc="http://schemas.openxmlformats.org/markup-compatibility/2006" xmlns:a14="http://schemas.microsoft.com/office/drawing/2010/main">
        <mc:Choice Requires="a14">
          <p:sp>
            <p:nvSpPr>
              <p:cNvPr id="74" name="Rectángulo 73">
                <a:extLst>
                  <a:ext uri="{FF2B5EF4-FFF2-40B4-BE49-F238E27FC236}">
                    <a16:creationId xmlns:a16="http://schemas.microsoft.com/office/drawing/2014/main" id="{3862658C-1723-42D4-94B9-BCBD5F80DCB4}"/>
                  </a:ext>
                </a:extLst>
              </p:cNvPr>
              <p:cNvSpPr/>
              <p:nvPr/>
            </p:nvSpPr>
            <p:spPr>
              <a:xfrm>
                <a:off x="7977963" y="6202925"/>
                <a:ext cx="1935786" cy="43088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CO" sz="2200" i="1" dirty="0" smtClean="0">
                          <a:solidFill>
                            <a:srgbClr val="FF0000"/>
                          </a:solidFill>
                          <a:latin typeface="Cambria Math" panose="02040503050406030204" pitchFamily="18" charset="0"/>
                        </a:rPr>
                        <m:t>𝑥</m:t>
                      </m:r>
                      <m:r>
                        <a:rPr lang="es-CO" sz="2200" i="1" dirty="0" smtClean="0">
                          <a:solidFill>
                            <a:srgbClr val="FF0000"/>
                          </a:solidFill>
                          <a:latin typeface="Cambria Math" panose="02040503050406030204" pitchFamily="18" charset="0"/>
                        </a:rPr>
                        <m:t> ∈(−3 ,−2)</m:t>
                      </m:r>
                    </m:oMath>
                  </m:oMathPara>
                </a14:m>
                <a:endParaRPr lang="es-ES" sz="2200" dirty="0">
                  <a:solidFill>
                    <a:srgbClr val="FF0000"/>
                  </a:solidFill>
                </a:endParaRPr>
              </a:p>
            </p:txBody>
          </p:sp>
        </mc:Choice>
        <mc:Fallback xmlns="">
          <p:sp>
            <p:nvSpPr>
              <p:cNvPr id="74" name="Rectángulo 73">
                <a:extLst>
                  <a:ext uri="{FF2B5EF4-FFF2-40B4-BE49-F238E27FC236}">
                    <a16:creationId xmlns:a16="http://schemas.microsoft.com/office/drawing/2014/main" id="{3862658C-1723-42D4-94B9-BCBD5F80DCB4}"/>
                  </a:ext>
                </a:extLst>
              </p:cNvPr>
              <p:cNvSpPr>
                <a:spLocks noRot="1" noChangeAspect="1" noMove="1" noResize="1" noEditPoints="1" noAdjustHandles="1" noChangeArrowheads="1" noChangeShapeType="1" noTextEdit="1"/>
              </p:cNvSpPr>
              <p:nvPr/>
            </p:nvSpPr>
            <p:spPr>
              <a:xfrm>
                <a:off x="7977963" y="6202925"/>
                <a:ext cx="1935786" cy="430887"/>
              </a:xfrm>
              <a:prstGeom prst="rect">
                <a:avLst/>
              </a:prstGeom>
              <a:blipFill>
                <a:blip r:embed="rId21"/>
                <a:stretch>
                  <a:fillRect b="-17143"/>
                </a:stretch>
              </a:blipFill>
            </p:spPr>
            <p:txBody>
              <a:bodyPr/>
              <a:lstStyle/>
              <a:p>
                <a:r>
                  <a:rPr lang="es-ES">
                    <a:noFill/>
                  </a:rPr>
                  <a:t> </a:t>
                </a:r>
              </a:p>
            </p:txBody>
          </p:sp>
        </mc:Fallback>
      </mc:AlternateContent>
      <p:grpSp>
        <p:nvGrpSpPr>
          <p:cNvPr id="77" name="Grupo 76">
            <a:extLst>
              <a:ext uri="{FF2B5EF4-FFF2-40B4-BE49-F238E27FC236}">
                <a16:creationId xmlns:a16="http://schemas.microsoft.com/office/drawing/2014/main" id="{016CE039-AB84-43FC-9FC7-2B61476AA5FD}"/>
              </a:ext>
            </a:extLst>
          </p:cNvPr>
          <p:cNvGrpSpPr/>
          <p:nvPr/>
        </p:nvGrpSpPr>
        <p:grpSpPr>
          <a:xfrm>
            <a:off x="8824175" y="2706975"/>
            <a:ext cx="3033541" cy="881410"/>
            <a:chOff x="8824175" y="2706975"/>
            <a:chExt cx="3033541" cy="881410"/>
          </a:xfrm>
        </p:grpSpPr>
        <p:sp>
          <p:nvSpPr>
            <p:cNvPr id="75" name="Rectángulo 74">
              <a:extLst>
                <a:ext uri="{FF2B5EF4-FFF2-40B4-BE49-F238E27FC236}">
                  <a16:creationId xmlns:a16="http://schemas.microsoft.com/office/drawing/2014/main" id="{058862FA-C442-4724-A808-3B9CAC431894}"/>
                </a:ext>
              </a:extLst>
            </p:cNvPr>
            <p:cNvSpPr/>
            <p:nvPr/>
          </p:nvSpPr>
          <p:spPr>
            <a:xfrm>
              <a:off x="9258929" y="3114139"/>
              <a:ext cx="2234055" cy="430887"/>
            </a:xfrm>
            <a:prstGeom prst="rect">
              <a:avLst/>
            </a:prstGeom>
          </p:spPr>
          <p:txBody>
            <a:bodyPr wrap="square">
              <a:spAutoFit/>
            </a:bodyPr>
            <a:lstStyle/>
            <a:p>
              <a:r>
                <a:rPr lang="es-CO" sz="2200" dirty="0"/>
                <a:t>Inecuación inicial</a:t>
              </a:r>
            </a:p>
          </p:txBody>
        </p:sp>
        <p:sp>
          <p:nvSpPr>
            <p:cNvPr id="76" name="Rectángulo 75">
              <a:extLst>
                <a:ext uri="{FF2B5EF4-FFF2-40B4-BE49-F238E27FC236}">
                  <a16:creationId xmlns:a16="http://schemas.microsoft.com/office/drawing/2014/main" id="{1AAC777A-2053-4855-9638-6F614435A681}"/>
                </a:ext>
              </a:extLst>
            </p:cNvPr>
            <p:cNvSpPr/>
            <p:nvPr/>
          </p:nvSpPr>
          <p:spPr>
            <a:xfrm>
              <a:off x="8824175" y="2706975"/>
              <a:ext cx="3033541" cy="88141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Tree>
    <p:extLst>
      <p:ext uri="{BB962C8B-B14F-4D97-AF65-F5344CB8AC3E}">
        <p14:creationId xmlns:p14="http://schemas.microsoft.com/office/powerpoint/2010/main" val="113454001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692B351-A858-46C3-9291-BD482F0B96C6}"/>
              </a:ext>
            </a:extLst>
          </p:cNvPr>
          <p:cNvSpPr>
            <a:spLocks noGrp="1"/>
          </p:cNvSpPr>
          <p:nvPr>
            <p:ph type="title"/>
          </p:nvPr>
        </p:nvSpPr>
        <p:spPr>
          <a:xfrm>
            <a:off x="205409" y="-192093"/>
            <a:ext cx="3029110" cy="1325563"/>
          </a:xfrm>
        </p:spPr>
        <p:txBody>
          <a:bodyPr>
            <a:normAutofit/>
          </a:bodyPr>
          <a:lstStyle/>
          <a:p>
            <a:r>
              <a:rPr lang="es-CO" sz="2800" b="1" dirty="0">
                <a:solidFill>
                  <a:srgbClr val="00B050"/>
                </a:solidFill>
              </a:rPr>
              <a:t>Actividad  </a:t>
            </a:r>
            <a:endParaRPr lang="es-ES" sz="2800" b="1" dirty="0">
              <a:solidFill>
                <a:srgbClr val="00B050"/>
              </a:solidFill>
            </a:endParaRPr>
          </a:p>
        </p:txBody>
      </p:sp>
      <mc:AlternateContent xmlns:mc="http://schemas.openxmlformats.org/markup-compatibility/2006" xmlns:a14="http://schemas.microsoft.com/office/drawing/2010/main">
        <mc:Choice Requires="a14">
          <p:graphicFrame>
            <p:nvGraphicFramePr>
              <p:cNvPr id="4" name="Marcador de contenido 3">
                <a:extLst>
                  <a:ext uri="{FF2B5EF4-FFF2-40B4-BE49-F238E27FC236}">
                    <a16:creationId xmlns:a16="http://schemas.microsoft.com/office/drawing/2014/main" id="{EBE6CC91-CFA8-4681-AA7E-5065CB33A622}"/>
                  </a:ext>
                </a:extLst>
              </p:cNvPr>
              <p:cNvGraphicFramePr>
                <a:graphicFrameLocks noGrp="1"/>
              </p:cNvGraphicFramePr>
              <p:nvPr>
                <p:ph idx="1"/>
                <p:extLst>
                  <p:ext uri="{D42A27DB-BD31-4B8C-83A1-F6EECF244321}">
                    <p14:modId xmlns:p14="http://schemas.microsoft.com/office/powerpoint/2010/main" val="2957064689"/>
                  </p:ext>
                </p:extLst>
              </p:nvPr>
            </p:nvGraphicFramePr>
            <p:xfrm>
              <a:off x="416090" y="949298"/>
              <a:ext cx="10515599" cy="2738343"/>
            </p:xfrm>
            <a:graphic>
              <a:graphicData uri="http://schemas.openxmlformats.org/drawingml/2006/table">
                <a:tbl>
                  <a:tblPr firstRow="1" bandRow="1">
                    <a:tableStyleId>{5940675A-B579-460E-94D1-54222C63F5DA}</a:tableStyleId>
                  </a:tblPr>
                  <a:tblGrid>
                    <a:gridCol w="5305397">
                      <a:extLst>
                        <a:ext uri="{9D8B030D-6E8A-4147-A177-3AD203B41FA5}">
                          <a16:colId xmlns:a16="http://schemas.microsoft.com/office/drawing/2014/main" val="4288522529"/>
                        </a:ext>
                      </a:extLst>
                    </a:gridCol>
                    <a:gridCol w="5210202">
                      <a:extLst>
                        <a:ext uri="{9D8B030D-6E8A-4147-A177-3AD203B41FA5}">
                          <a16:colId xmlns:a16="http://schemas.microsoft.com/office/drawing/2014/main" val="939841074"/>
                        </a:ext>
                      </a:extLst>
                    </a:gridCol>
                  </a:tblGrid>
                  <a:tr h="909543">
                    <a:tc>
                      <a:txBody>
                        <a:bodyPr/>
                        <a:lstStyle/>
                        <a:p>
                          <a:pPr/>
                          <a14:m>
                            <m:oMathPara xmlns:m="http://schemas.openxmlformats.org/officeDocument/2006/math">
                              <m:oMathParaPr>
                                <m:jc m:val="centerGroup"/>
                              </m:oMathParaPr>
                              <m:oMath xmlns:m="http://schemas.openxmlformats.org/officeDocument/2006/math">
                                <m:sSup>
                                  <m:sSupPr>
                                    <m:ctrlPr>
                                      <a:rPr lang="es-ES" sz="2400" b="0" i="1" kern="1200" dirty="0" smtClean="0">
                                        <a:solidFill>
                                          <a:schemeClr val="tx1"/>
                                        </a:solidFill>
                                        <a:effectLst/>
                                        <a:latin typeface="Cambria Math" panose="02040503050406030204" pitchFamily="18" charset="0"/>
                                        <a:ea typeface="+mn-ea"/>
                                        <a:cs typeface="+mn-cs"/>
                                      </a:rPr>
                                    </m:ctrlPr>
                                  </m:sSupPr>
                                  <m:e>
                                    <m:r>
                                      <a:rPr lang="es-ES" sz="2400" b="0" i="1" kern="1200" dirty="0" smtClean="0">
                                        <a:solidFill>
                                          <a:schemeClr val="tx1"/>
                                        </a:solidFill>
                                        <a:effectLst/>
                                        <a:latin typeface="Cambria Math" panose="02040503050406030204" pitchFamily="18" charset="0"/>
                                        <a:ea typeface="+mn-ea"/>
                                        <a:cs typeface="+mn-cs"/>
                                      </a:rPr>
                                      <m:t>𝑥</m:t>
                                    </m:r>
                                  </m:e>
                                  <m:sup>
                                    <m:r>
                                      <a:rPr lang="es-CO" sz="2400" b="0" i="1" kern="1200" dirty="0" smtClean="0">
                                        <a:solidFill>
                                          <a:schemeClr val="tx1"/>
                                        </a:solidFill>
                                        <a:effectLst/>
                                        <a:latin typeface="Cambria Math" panose="02040503050406030204" pitchFamily="18" charset="0"/>
                                        <a:ea typeface="+mn-ea"/>
                                        <a:cs typeface="+mn-cs"/>
                                      </a:rPr>
                                      <m:t>4</m:t>
                                    </m:r>
                                  </m:sup>
                                </m:sSup>
                                <m:r>
                                  <a:rPr lang="es-CO" sz="2400" b="0" i="1" kern="1200" dirty="0" smtClean="0">
                                    <a:solidFill>
                                      <a:schemeClr val="tx1"/>
                                    </a:solidFill>
                                    <a:effectLst/>
                                    <a:latin typeface="Cambria Math" panose="02040503050406030204" pitchFamily="18" charset="0"/>
                                    <a:ea typeface="+mn-ea"/>
                                    <a:cs typeface="+mn-cs"/>
                                  </a:rPr>
                                  <m:t>+12</m:t>
                                </m:r>
                                <m:sSup>
                                  <m:sSupPr>
                                    <m:ctrlPr>
                                      <a:rPr lang="es-ES" sz="2400" i="1" dirty="0" smtClean="0">
                                        <a:latin typeface="Cambria Math" panose="02040503050406030204" pitchFamily="18" charset="0"/>
                                      </a:rPr>
                                    </m:ctrlPr>
                                  </m:sSupPr>
                                  <m:e>
                                    <m:r>
                                      <a:rPr lang="es-ES" sz="2400" b="0" i="1" dirty="0" smtClean="0">
                                        <a:latin typeface="Cambria Math" panose="02040503050406030204" pitchFamily="18" charset="0"/>
                                      </a:rPr>
                                      <m:t>𝑥</m:t>
                                    </m:r>
                                  </m:e>
                                  <m:sup>
                                    <m:r>
                                      <a:rPr lang="es-CO" sz="2400" b="0" i="1" dirty="0" smtClean="0">
                                        <a:latin typeface="Cambria Math" panose="02040503050406030204" pitchFamily="18" charset="0"/>
                                      </a:rPr>
                                      <m:t>3</m:t>
                                    </m:r>
                                  </m:sup>
                                </m:sSup>
                                <m:r>
                                  <a:rPr lang="es-CO" sz="2400" b="0" i="1" dirty="0" smtClean="0">
                                    <a:latin typeface="Cambria Math" panose="02040503050406030204" pitchFamily="18" charset="0"/>
                                  </a:rPr>
                                  <m:t>&gt;</m:t>
                                </m:r>
                                <m:r>
                                  <a:rPr lang="es-CO" sz="2400" b="0" i="1" kern="1200" dirty="0" smtClean="0">
                                    <a:solidFill>
                                      <a:schemeClr val="tx1"/>
                                    </a:solidFill>
                                    <a:effectLst/>
                                    <a:latin typeface="Cambria Math" panose="02040503050406030204" pitchFamily="18" charset="0"/>
                                    <a:ea typeface="+mn-ea"/>
                                    <a:cs typeface="+mn-cs"/>
                                  </a:rPr>
                                  <m:t>64</m:t>
                                </m:r>
                                <m:sSup>
                                  <m:sSupPr>
                                    <m:ctrlPr>
                                      <a:rPr lang="es-ES" sz="2400" i="1" dirty="0" smtClean="0">
                                        <a:latin typeface="Cambria Math" panose="02040503050406030204" pitchFamily="18" charset="0"/>
                                      </a:rPr>
                                    </m:ctrlPr>
                                  </m:sSupPr>
                                  <m:e>
                                    <m:r>
                                      <a:rPr lang="es-ES" sz="2400" b="0" i="1" dirty="0" smtClean="0">
                                        <a:latin typeface="Cambria Math" panose="02040503050406030204" pitchFamily="18" charset="0"/>
                                      </a:rPr>
                                      <m:t>𝑥</m:t>
                                    </m:r>
                                  </m:e>
                                  <m:sup>
                                    <m:r>
                                      <a:rPr lang="es-ES" sz="2400" b="0" i="1" dirty="0" smtClean="0">
                                        <a:latin typeface="Cambria Math" panose="02040503050406030204" pitchFamily="18" charset="0"/>
                                      </a:rPr>
                                      <m:t>2</m:t>
                                    </m:r>
                                  </m:sup>
                                </m:sSup>
                                <m:r>
                                  <a:rPr lang="es-ES" sz="2400" b="0" i="1" kern="1200" dirty="0" smtClean="0">
                                    <a:solidFill>
                                      <a:schemeClr val="tx1"/>
                                    </a:solidFill>
                                    <a:effectLst/>
                                    <a:latin typeface="Cambria Math" panose="02040503050406030204" pitchFamily="18" charset="0"/>
                                    <a:ea typeface="+mn-ea"/>
                                    <a:cs typeface="+mn-cs"/>
                                  </a:rPr>
                                  <m:t> </m:t>
                                </m:r>
                              </m:oMath>
                            </m:oMathPara>
                          </a14:m>
                          <a:endParaRPr lang="es-ES" sz="2400" b="0" i="0" dirty="0"/>
                        </a:p>
                      </a:txBody>
                      <a:tcPr anchor="ctr"/>
                    </a:tc>
                    <a:tc>
                      <a:txBody>
                        <a:bodyPr/>
                        <a:lstStyle/>
                        <a:p>
                          <a:endParaRPr lang="es-ES" sz="2200" dirty="0"/>
                        </a:p>
                      </a:txBody>
                      <a:tcPr anchor="ctr"/>
                    </a:tc>
                    <a:extLst>
                      <a:ext uri="{0D108BD9-81ED-4DB2-BD59-A6C34878D82A}">
                        <a16:rowId xmlns:a16="http://schemas.microsoft.com/office/drawing/2014/main" val="500955976"/>
                      </a:ext>
                    </a:extLst>
                  </a:tr>
                  <a:tr h="871538">
                    <a:tc>
                      <a:txBody>
                        <a:bodyPr/>
                        <a:lstStyle/>
                        <a:p>
                          <a:pPr algn="ctr"/>
                          <a:endParaRPr lang="es-ES" sz="2200" dirty="0"/>
                        </a:p>
                      </a:txBody>
                      <a:tcPr anchor="ctr"/>
                    </a:tc>
                    <a:tc>
                      <a:txBody>
                        <a:bodyPr/>
                        <a:lstStyle/>
                        <a:p>
                          <a:endParaRPr lang="es-ES" sz="2200" dirty="0"/>
                        </a:p>
                      </a:txBody>
                      <a:tcPr anchor="ctr"/>
                    </a:tc>
                    <a:extLst>
                      <a:ext uri="{0D108BD9-81ED-4DB2-BD59-A6C34878D82A}">
                        <a16:rowId xmlns:a16="http://schemas.microsoft.com/office/drawing/2014/main" val="1443126123"/>
                      </a:ext>
                    </a:extLst>
                  </a:tr>
                  <a:tr h="95726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p>
                                  <m:sSupPr>
                                    <m:ctrlPr>
                                      <a:rPr lang="es-ES" sz="2400" i="1" dirty="0" smtClean="0">
                                        <a:latin typeface="Cambria Math" panose="02040503050406030204" pitchFamily="18" charset="0"/>
                                      </a:rPr>
                                    </m:ctrlPr>
                                  </m:sSupPr>
                                  <m:e>
                                    <m:r>
                                      <a:rPr lang="es-ES" sz="2400" b="0" i="1" dirty="0" smtClean="0">
                                        <a:latin typeface="Cambria Math" panose="02040503050406030204" pitchFamily="18" charset="0"/>
                                      </a:rPr>
                                      <m:t>𝑥</m:t>
                                    </m:r>
                                  </m:e>
                                  <m:sup>
                                    <m:r>
                                      <a:rPr lang="es-CO" sz="2400" b="0" i="1" dirty="0" smtClean="0">
                                        <a:latin typeface="Cambria Math" panose="02040503050406030204" pitchFamily="18" charset="0"/>
                                      </a:rPr>
                                      <m:t>4</m:t>
                                    </m:r>
                                  </m:sup>
                                </m:sSup>
                                <m:r>
                                  <a:rPr lang="es-ES" sz="2400" i="1" smtClean="0">
                                    <a:latin typeface="Cambria Math" panose="02040503050406030204" pitchFamily="18" charset="0"/>
                                    <a:ea typeface="Cambria Math" panose="02040503050406030204" pitchFamily="18" charset="0"/>
                                  </a:rPr>
                                  <m:t>≥</m:t>
                                </m:r>
                                <m:r>
                                  <a:rPr lang="es-CO" sz="2400" b="0" i="1" smtClean="0">
                                    <a:latin typeface="Cambria Math" panose="02040503050406030204" pitchFamily="18" charset="0"/>
                                    <a:ea typeface="Cambria Math" panose="02040503050406030204" pitchFamily="18" charset="0"/>
                                  </a:rPr>
                                  <m:t>16</m:t>
                                </m:r>
                                <m:sSup>
                                  <m:sSupPr>
                                    <m:ctrlPr>
                                      <a:rPr lang="es-ES" sz="2400" i="1" dirty="0">
                                        <a:latin typeface="Cambria Math" panose="02040503050406030204" pitchFamily="18" charset="0"/>
                                      </a:rPr>
                                    </m:ctrlPr>
                                  </m:sSupPr>
                                  <m:e>
                                    <m:r>
                                      <a:rPr lang="es-ES" sz="2400" i="1" dirty="0">
                                        <a:latin typeface="Cambria Math" panose="02040503050406030204" pitchFamily="18" charset="0"/>
                                      </a:rPr>
                                      <m:t>𝑥</m:t>
                                    </m:r>
                                  </m:e>
                                  <m:sup>
                                    <m:r>
                                      <a:rPr lang="es-ES" sz="2400" i="1" dirty="0">
                                        <a:latin typeface="Cambria Math" panose="02040503050406030204" pitchFamily="18" charset="0"/>
                                      </a:rPr>
                                      <m:t>2</m:t>
                                    </m:r>
                                  </m:sup>
                                </m:sSup>
                                <m:r>
                                  <a:rPr lang="es-CO" sz="2400" b="0" i="1" dirty="0" smtClean="0">
                                    <a:latin typeface="Cambria Math" panose="02040503050406030204" pitchFamily="18" charset="0"/>
                                  </a:rPr>
                                  <m:t>+225</m:t>
                                </m:r>
                              </m:oMath>
                            </m:oMathPara>
                          </a14:m>
                          <a:endParaRPr lang="es-ES" sz="22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2600680675"/>
                      </a:ext>
                    </a:extLst>
                  </a:tr>
                </a:tbl>
              </a:graphicData>
            </a:graphic>
          </p:graphicFrame>
        </mc:Choice>
        <mc:Fallback xmlns="">
          <p:graphicFrame>
            <p:nvGraphicFramePr>
              <p:cNvPr id="4" name="Marcador de contenido 3">
                <a:extLst>
                  <a:ext uri="{FF2B5EF4-FFF2-40B4-BE49-F238E27FC236}">
                    <a16:creationId xmlns:a16="http://schemas.microsoft.com/office/drawing/2014/main" id="{EBE6CC91-CFA8-4681-AA7E-5065CB33A622}"/>
                  </a:ext>
                </a:extLst>
              </p:cNvPr>
              <p:cNvGraphicFramePr>
                <a:graphicFrameLocks noGrp="1"/>
              </p:cNvGraphicFramePr>
              <p:nvPr>
                <p:ph idx="1"/>
                <p:extLst>
                  <p:ext uri="{D42A27DB-BD31-4B8C-83A1-F6EECF244321}">
                    <p14:modId xmlns:p14="http://schemas.microsoft.com/office/powerpoint/2010/main" val="2957064689"/>
                  </p:ext>
                </p:extLst>
              </p:nvPr>
            </p:nvGraphicFramePr>
            <p:xfrm>
              <a:off x="416090" y="949298"/>
              <a:ext cx="10515599" cy="2738343"/>
            </p:xfrm>
            <a:graphic>
              <a:graphicData uri="http://schemas.openxmlformats.org/drawingml/2006/table">
                <a:tbl>
                  <a:tblPr firstRow="1" bandRow="1">
                    <a:tableStyleId>{5940675A-B579-460E-94D1-54222C63F5DA}</a:tableStyleId>
                  </a:tblPr>
                  <a:tblGrid>
                    <a:gridCol w="5305397">
                      <a:extLst>
                        <a:ext uri="{9D8B030D-6E8A-4147-A177-3AD203B41FA5}">
                          <a16:colId xmlns:a16="http://schemas.microsoft.com/office/drawing/2014/main" val="4288522529"/>
                        </a:ext>
                      </a:extLst>
                    </a:gridCol>
                    <a:gridCol w="5210202">
                      <a:extLst>
                        <a:ext uri="{9D8B030D-6E8A-4147-A177-3AD203B41FA5}">
                          <a16:colId xmlns:a16="http://schemas.microsoft.com/office/drawing/2014/main" val="939841074"/>
                        </a:ext>
                      </a:extLst>
                    </a:gridCol>
                  </a:tblGrid>
                  <a:tr h="909543">
                    <a:tc>
                      <a:txBody>
                        <a:bodyPr/>
                        <a:lstStyle/>
                        <a:p>
                          <a:endParaRPr lang="es-ES"/>
                        </a:p>
                      </a:txBody>
                      <a:tcPr anchor="ctr">
                        <a:blipFill>
                          <a:blip r:embed="rId2"/>
                          <a:stretch>
                            <a:fillRect l="-115" t="-671" r="-98393" b="-204027"/>
                          </a:stretch>
                        </a:blipFill>
                      </a:tcPr>
                    </a:tc>
                    <a:tc>
                      <a:txBody>
                        <a:bodyPr/>
                        <a:lstStyle/>
                        <a:p>
                          <a:endParaRPr lang="es-ES" sz="2200" dirty="0"/>
                        </a:p>
                      </a:txBody>
                      <a:tcPr anchor="ctr"/>
                    </a:tc>
                    <a:extLst>
                      <a:ext uri="{0D108BD9-81ED-4DB2-BD59-A6C34878D82A}">
                        <a16:rowId xmlns:a16="http://schemas.microsoft.com/office/drawing/2014/main" val="500955976"/>
                      </a:ext>
                    </a:extLst>
                  </a:tr>
                  <a:tr h="871538">
                    <a:tc>
                      <a:txBody>
                        <a:bodyPr/>
                        <a:lstStyle/>
                        <a:p>
                          <a:pPr algn="ctr"/>
                          <a:endParaRPr lang="es-ES" sz="2200" dirty="0"/>
                        </a:p>
                      </a:txBody>
                      <a:tcPr anchor="ctr"/>
                    </a:tc>
                    <a:tc>
                      <a:txBody>
                        <a:bodyPr/>
                        <a:lstStyle/>
                        <a:p>
                          <a:endParaRPr lang="es-ES" sz="2200" dirty="0"/>
                        </a:p>
                      </a:txBody>
                      <a:tcPr anchor="ctr"/>
                    </a:tc>
                    <a:extLst>
                      <a:ext uri="{0D108BD9-81ED-4DB2-BD59-A6C34878D82A}">
                        <a16:rowId xmlns:a16="http://schemas.microsoft.com/office/drawing/2014/main" val="1443126123"/>
                      </a:ext>
                    </a:extLst>
                  </a:tr>
                  <a:tr h="957262">
                    <a:tc>
                      <a:txBody>
                        <a:bodyPr/>
                        <a:lstStyle/>
                        <a:p>
                          <a:endParaRPr lang="es-ES"/>
                        </a:p>
                      </a:txBody>
                      <a:tcPr anchor="ctr">
                        <a:blipFill>
                          <a:blip r:embed="rId2"/>
                          <a:stretch>
                            <a:fillRect l="-115" t="-187261" r="-98393" b="-1911"/>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2600680675"/>
                      </a:ext>
                    </a:extLst>
                  </a:tr>
                </a:tbl>
              </a:graphicData>
            </a:graphic>
          </p:graphicFrame>
        </mc:Fallback>
      </mc:AlternateContent>
      <p:sp>
        <p:nvSpPr>
          <p:cNvPr id="9" name="CuadroTexto 8">
            <a:extLst>
              <a:ext uri="{FF2B5EF4-FFF2-40B4-BE49-F238E27FC236}">
                <a16:creationId xmlns:a16="http://schemas.microsoft.com/office/drawing/2014/main" id="{4DF36F18-AB49-440B-8F12-16C3DF8E275A}"/>
              </a:ext>
            </a:extLst>
          </p:cNvPr>
          <p:cNvSpPr txBox="1"/>
          <p:nvPr/>
        </p:nvSpPr>
        <p:spPr>
          <a:xfrm>
            <a:off x="6026841" y="337341"/>
            <a:ext cx="3135795" cy="430887"/>
          </a:xfrm>
          <a:prstGeom prst="rect">
            <a:avLst/>
          </a:prstGeom>
          <a:noFill/>
        </p:spPr>
        <p:txBody>
          <a:bodyPr wrap="none" rtlCol="0">
            <a:spAutoFit/>
          </a:bodyPr>
          <a:lstStyle/>
          <a:p>
            <a:r>
              <a:rPr lang="es-CO" sz="2200" b="1" dirty="0">
                <a:solidFill>
                  <a:srgbClr val="FF0000"/>
                </a:solidFill>
              </a:rPr>
              <a:t>Solución de la inecuación</a:t>
            </a:r>
            <a:endParaRPr lang="es-ES" sz="2200" b="1" dirty="0">
              <a:solidFill>
                <a:srgbClr val="FF0000"/>
              </a:solidFill>
            </a:endParaRPr>
          </a:p>
        </p:txBody>
      </p:sp>
      <mc:AlternateContent xmlns:mc="http://schemas.openxmlformats.org/markup-compatibility/2006" xmlns:a14="http://schemas.microsoft.com/office/drawing/2010/main">
        <mc:Choice Requires="a14">
          <p:sp>
            <p:nvSpPr>
              <p:cNvPr id="6" name="CuadroTexto 5">
                <a:extLst>
                  <a:ext uri="{FF2B5EF4-FFF2-40B4-BE49-F238E27FC236}">
                    <a16:creationId xmlns:a16="http://schemas.microsoft.com/office/drawing/2014/main" id="{2A9538B3-1847-4A54-B0AF-D00017F8770C}"/>
                  </a:ext>
                </a:extLst>
              </p:cNvPr>
              <p:cNvSpPr txBox="1"/>
              <p:nvPr/>
            </p:nvSpPr>
            <p:spPr>
              <a:xfrm>
                <a:off x="1719964" y="2090195"/>
                <a:ext cx="2775756" cy="369332"/>
              </a:xfrm>
              <a:prstGeom prst="rect">
                <a:avLst/>
              </a:prstGeom>
              <a:noFill/>
              <a:ln>
                <a:no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s-ES" sz="2400" i="1" dirty="0" smtClean="0">
                              <a:latin typeface="Cambria Math" panose="02040503050406030204" pitchFamily="18" charset="0"/>
                            </a:rPr>
                          </m:ctrlPr>
                        </m:sSupPr>
                        <m:e>
                          <m:r>
                            <a:rPr lang="es-ES" sz="2400" b="0" i="1" dirty="0" smtClean="0">
                              <a:latin typeface="Cambria Math" panose="02040503050406030204" pitchFamily="18" charset="0"/>
                            </a:rPr>
                            <m:t>𝑥</m:t>
                          </m:r>
                        </m:e>
                        <m:sup>
                          <m:r>
                            <a:rPr lang="es-CO" sz="2400" b="0" i="1" dirty="0" smtClean="0">
                              <a:latin typeface="Cambria Math" panose="02040503050406030204" pitchFamily="18" charset="0"/>
                            </a:rPr>
                            <m:t>4</m:t>
                          </m:r>
                        </m:sup>
                      </m:sSup>
                      <m:r>
                        <a:rPr lang="es-ES" sz="2400" b="0" i="1" dirty="0" smtClean="0">
                          <a:latin typeface="Cambria Math" panose="02040503050406030204" pitchFamily="18" charset="0"/>
                        </a:rPr>
                        <m:t>−</m:t>
                      </m:r>
                      <m:r>
                        <a:rPr lang="es-CO" sz="2400" i="1" dirty="0">
                          <a:latin typeface="Cambria Math" panose="02040503050406030204" pitchFamily="18" charset="0"/>
                        </a:rPr>
                        <m:t>2</m:t>
                      </m:r>
                      <m:r>
                        <a:rPr lang="es-CO" sz="2400" b="0" i="1" dirty="0" smtClean="0">
                          <a:latin typeface="Cambria Math" panose="02040503050406030204" pitchFamily="18" charset="0"/>
                        </a:rPr>
                        <m:t>5</m:t>
                      </m:r>
                      <m:sSup>
                        <m:sSupPr>
                          <m:ctrlPr>
                            <a:rPr lang="es-ES" sz="2400" i="1" dirty="0">
                              <a:latin typeface="Cambria Math" panose="02040503050406030204" pitchFamily="18" charset="0"/>
                            </a:rPr>
                          </m:ctrlPr>
                        </m:sSupPr>
                        <m:e>
                          <m:r>
                            <a:rPr lang="es-ES" sz="2400" i="1" dirty="0">
                              <a:latin typeface="Cambria Math" panose="02040503050406030204" pitchFamily="18" charset="0"/>
                            </a:rPr>
                            <m:t>𝑥</m:t>
                          </m:r>
                        </m:e>
                        <m:sup>
                          <m:r>
                            <a:rPr lang="es-ES" sz="2400" i="1" dirty="0">
                              <a:latin typeface="Cambria Math" panose="02040503050406030204" pitchFamily="18" charset="0"/>
                            </a:rPr>
                            <m:t>2</m:t>
                          </m:r>
                        </m:sup>
                      </m:sSup>
                      <m:r>
                        <a:rPr lang="es-CO" sz="2400" b="0" i="1" dirty="0" smtClean="0">
                          <a:latin typeface="Cambria Math" panose="02040503050406030204" pitchFamily="18" charset="0"/>
                        </a:rPr>
                        <m:t>+144&lt;0</m:t>
                      </m:r>
                    </m:oMath>
                  </m:oMathPara>
                </a14:m>
                <a:endParaRPr lang="es-ES" sz="2400" dirty="0"/>
              </a:p>
            </p:txBody>
          </p:sp>
        </mc:Choice>
        <mc:Fallback xmlns="">
          <p:sp>
            <p:nvSpPr>
              <p:cNvPr id="6" name="CuadroTexto 5">
                <a:extLst>
                  <a:ext uri="{FF2B5EF4-FFF2-40B4-BE49-F238E27FC236}">
                    <a16:creationId xmlns:a16="http://schemas.microsoft.com/office/drawing/2014/main" id="{2A9538B3-1847-4A54-B0AF-D00017F8770C}"/>
                  </a:ext>
                </a:extLst>
              </p:cNvPr>
              <p:cNvSpPr txBox="1">
                <a:spLocks noRot="1" noChangeAspect="1" noMove="1" noResize="1" noEditPoints="1" noAdjustHandles="1" noChangeArrowheads="1" noChangeShapeType="1" noTextEdit="1"/>
              </p:cNvSpPr>
              <p:nvPr/>
            </p:nvSpPr>
            <p:spPr>
              <a:xfrm>
                <a:off x="1719964" y="2090195"/>
                <a:ext cx="2775756" cy="369332"/>
              </a:xfrm>
              <a:prstGeom prst="rect">
                <a:avLst/>
              </a:prstGeom>
              <a:blipFill>
                <a:blip r:embed="rId3"/>
                <a:stretch>
                  <a:fillRect l="-2637" r="-3956" b="-8333"/>
                </a:stretch>
              </a:blipFill>
              <a:ln>
                <a:noFill/>
              </a:ln>
            </p:spPr>
            <p:txBody>
              <a:bodyPr/>
              <a:lstStyle/>
              <a:p>
                <a:r>
                  <a:rPr lang="es-ES">
                    <a:noFill/>
                  </a:rPr>
                  <a:t> </a:t>
                </a:r>
              </a:p>
            </p:txBody>
          </p:sp>
        </mc:Fallback>
      </mc:AlternateContent>
      <p:sp>
        <p:nvSpPr>
          <p:cNvPr id="3" name="Rectángulo 2">
            <a:extLst>
              <a:ext uri="{FF2B5EF4-FFF2-40B4-BE49-F238E27FC236}">
                <a16:creationId xmlns:a16="http://schemas.microsoft.com/office/drawing/2014/main" id="{B161B832-9956-4184-AF3D-E38DFA5E332E}"/>
              </a:ext>
            </a:extLst>
          </p:cNvPr>
          <p:cNvSpPr/>
          <p:nvPr/>
        </p:nvSpPr>
        <p:spPr>
          <a:xfrm>
            <a:off x="286386" y="4065855"/>
            <a:ext cx="6452344" cy="430887"/>
          </a:xfrm>
          <a:prstGeom prst="rect">
            <a:avLst/>
          </a:prstGeom>
        </p:spPr>
        <p:txBody>
          <a:bodyPr wrap="none">
            <a:spAutoFit/>
          </a:bodyPr>
          <a:lstStyle/>
          <a:p>
            <a:r>
              <a:rPr lang="es-CO" sz="2200" dirty="0">
                <a:solidFill>
                  <a:srgbClr val="7030A0"/>
                </a:solidFill>
              </a:rPr>
              <a:t>Selecciona y arrastra la respuesta correcta a cada celda</a:t>
            </a:r>
            <a:endParaRPr lang="es-ES" sz="2200" dirty="0">
              <a:solidFill>
                <a:srgbClr val="7030A0"/>
              </a:solidFill>
            </a:endParaRPr>
          </a:p>
        </p:txBody>
      </p:sp>
      <mc:AlternateContent xmlns:mc="http://schemas.openxmlformats.org/markup-compatibility/2006" xmlns:a14="http://schemas.microsoft.com/office/drawing/2010/main">
        <mc:Choice Requires="a14">
          <p:sp>
            <p:nvSpPr>
              <p:cNvPr id="11" name="CuadroTexto 10">
                <a:extLst>
                  <a:ext uri="{FF2B5EF4-FFF2-40B4-BE49-F238E27FC236}">
                    <a16:creationId xmlns:a16="http://schemas.microsoft.com/office/drawing/2014/main" id="{D991D3D6-92AD-4AD3-B789-62B7815344B5}"/>
                  </a:ext>
                </a:extLst>
              </p:cNvPr>
              <p:cNvSpPr txBox="1"/>
              <p:nvPr/>
            </p:nvSpPr>
            <p:spPr>
              <a:xfrm>
                <a:off x="695739" y="4874956"/>
                <a:ext cx="3571462" cy="369332"/>
              </a:xfrm>
              <a:prstGeom prst="rect">
                <a:avLst/>
              </a:prstGeom>
              <a:noFill/>
              <a:ln>
                <a:solidFill>
                  <a:srgbClr val="00B0F0"/>
                </a:solid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CO" sz="2400" i="1" dirty="0" smtClean="0">
                          <a:solidFill>
                            <a:srgbClr val="FF0000"/>
                          </a:solidFill>
                          <a:latin typeface="Cambria Math" panose="02040503050406030204" pitchFamily="18" charset="0"/>
                        </a:rPr>
                        <m:t>𝑥</m:t>
                      </m:r>
                      <m:r>
                        <a:rPr lang="es-CO" sz="2400" i="1" dirty="0" smtClean="0">
                          <a:solidFill>
                            <a:srgbClr val="FF0000"/>
                          </a:solidFill>
                          <a:latin typeface="Cambria Math" panose="02040503050406030204" pitchFamily="18" charset="0"/>
                        </a:rPr>
                        <m:t> ∈(−∞,−</m:t>
                      </m:r>
                      <m:r>
                        <m:rPr>
                          <m:nor/>
                        </m:rPr>
                        <a:rPr lang="es-CO" sz="2400" b="0" i="0" dirty="0" smtClean="0">
                          <a:solidFill>
                            <a:srgbClr val="FF0000"/>
                          </a:solidFill>
                          <a:latin typeface="Cambria Math" panose="02040503050406030204" pitchFamily="18" charset="0"/>
                        </a:rPr>
                        <m:t>16</m:t>
                      </m:r>
                      <m:r>
                        <a:rPr lang="es-CO" sz="2400" b="0" i="1" dirty="0" smtClean="0">
                          <a:solidFill>
                            <a:srgbClr val="FF0000"/>
                          </a:solidFill>
                          <a:latin typeface="Cambria Math" panose="02040503050406030204" pitchFamily="18" charset="0"/>
                        </a:rPr>
                        <m:t>)</m:t>
                      </m:r>
                      <m:r>
                        <a:rPr lang="es-CO" sz="2400" i="1" dirty="0">
                          <a:solidFill>
                            <a:srgbClr val="FF0000"/>
                          </a:solidFill>
                          <a:latin typeface="Cambria Math" panose="02040503050406030204" pitchFamily="18" charset="0"/>
                        </a:rPr>
                        <m:t>∪</m:t>
                      </m:r>
                      <m:r>
                        <a:rPr lang="es-CO" sz="2400" b="0" i="1" dirty="0" smtClean="0">
                          <a:solidFill>
                            <a:srgbClr val="FF0000"/>
                          </a:solidFill>
                          <a:latin typeface="Cambria Math" panose="02040503050406030204" pitchFamily="18" charset="0"/>
                        </a:rPr>
                        <m:t>(4</m:t>
                      </m:r>
                      <m:r>
                        <a:rPr lang="es-CO" altLang="es-ES" sz="2400" i="1">
                          <a:solidFill>
                            <a:srgbClr val="FF0000"/>
                          </a:solidFill>
                          <a:latin typeface="Cambria Math" panose="02040503050406030204" pitchFamily="18" charset="0"/>
                          <a:ea typeface="Cambria Math" panose="02040503050406030204" pitchFamily="18" charset="0"/>
                        </a:rPr>
                        <m:t>,+∞)</m:t>
                      </m:r>
                    </m:oMath>
                  </m:oMathPara>
                </a14:m>
                <a:endParaRPr lang="es-ES" sz="2400" dirty="0">
                  <a:solidFill>
                    <a:srgbClr val="FF0000"/>
                  </a:solidFill>
                </a:endParaRPr>
              </a:p>
            </p:txBody>
          </p:sp>
        </mc:Choice>
        <mc:Fallback xmlns="">
          <p:sp>
            <p:nvSpPr>
              <p:cNvPr id="11" name="CuadroTexto 10">
                <a:extLst>
                  <a:ext uri="{FF2B5EF4-FFF2-40B4-BE49-F238E27FC236}">
                    <a16:creationId xmlns:a16="http://schemas.microsoft.com/office/drawing/2014/main" id="{D991D3D6-92AD-4AD3-B789-62B7815344B5}"/>
                  </a:ext>
                </a:extLst>
              </p:cNvPr>
              <p:cNvSpPr txBox="1">
                <a:spLocks noRot="1" noChangeAspect="1" noMove="1" noResize="1" noEditPoints="1" noAdjustHandles="1" noChangeArrowheads="1" noChangeShapeType="1" noTextEdit="1"/>
              </p:cNvSpPr>
              <p:nvPr/>
            </p:nvSpPr>
            <p:spPr>
              <a:xfrm>
                <a:off x="695739" y="4874956"/>
                <a:ext cx="3571462" cy="369332"/>
              </a:xfrm>
              <a:prstGeom prst="rect">
                <a:avLst/>
              </a:prstGeom>
              <a:blipFill>
                <a:blip r:embed="rId4"/>
                <a:stretch>
                  <a:fillRect r="-1361" b="-32258"/>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E6C79EBD-A1FA-44F9-A035-3B6AA8507B60}"/>
                  </a:ext>
                </a:extLst>
              </p:cNvPr>
              <p:cNvSpPr txBox="1"/>
              <p:nvPr/>
            </p:nvSpPr>
            <p:spPr>
              <a:xfrm>
                <a:off x="695739" y="5391912"/>
                <a:ext cx="3571462" cy="369332"/>
              </a:xfrm>
              <a:prstGeom prst="rect">
                <a:avLst/>
              </a:prstGeom>
              <a:noFill/>
              <a:ln>
                <a:solidFill>
                  <a:srgbClr val="00B0F0"/>
                </a:solid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CO" sz="2400" i="1" dirty="0" smtClean="0">
                          <a:solidFill>
                            <a:srgbClr val="FF0000"/>
                          </a:solidFill>
                          <a:latin typeface="Cambria Math" panose="02040503050406030204" pitchFamily="18" charset="0"/>
                        </a:rPr>
                        <m:t>𝑥</m:t>
                      </m:r>
                      <m:r>
                        <a:rPr lang="es-CO" sz="2400" i="1" dirty="0" smtClean="0">
                          <a:solidFill>
                            <a:srgbClr val="FF0000"/>
                          </a:solidFill>
                          <a:latin typeface="Cambria Math" panose="02040503050406030204" pitchFamily="18" charset="0"/>
                        </a:rPr>
                        <m:t> ∈(−4,−</m:t>
                      </m:r>
                      <m:r>
                        <m:rPr>
                          <m:nor/>
                        </m:rPr>
                        <a:rPr lang="es-CO" sz="2400" b="0" i="0" dirty="0" smtClean="0">
                          <a:solidFill>
                            <a:srgbClr val="FF0000"/>
                          </a:solidFill>
                          <a:latin typeface="Cambria Math" panose="02040503050406030204" pitchFamily="18" charset="0"/>
                        </a:rPr>
                        <m:t>3</m:t>
                      </m:r>
                      <m:r>
                        <a:rPr lang="es-CO" sz="2400" b="0" i="1" dirty="0" smtClean="0">
                          <a:solidFill>
                            <a:srgbClr val="FF0000"/>
                          </a:solidFill>
                          <a:latin typeface="Cambria Math" panose="02040503050406030204" pitchFamily="18" charset="0"/>
                        </a:rPr>
                        <m:t>)</m:t>
                      </m:r>
                      <m:r>
                        <a:rPr lang="es-CO" sz="2400" i="1" dirty="0">
                          <a:solidFill>
                            <a:srgbClr val="FF0000"/>
                          </a:solidFill>
                          <a:latin typeface="Cambria Math" panose="02040503050406030204" pitchFamily="18" charset="0"/>
                        </a:rPr>
                        <m:t>∪</m:t>
                      </m:r>
                      <m:r>
                        <a:rPr lang="es-CO" sz="2400" b="0" i="1" dirty="0" smtClean="0">
                          <a:solidFill>
                            <a:srgbClr val="FF0000"/>
                          </a:solidFill>
                          <a:latin typeface="Cambria Math" panose="02040503050406030204" pitchFamily="18" charset="0"/>
                        </a:rPr>
                        <m:t>(3, 4)</m:t>
                      </m:r>
                    </m:oMath>
                  </m:oMathPara>
                </a14:m>
                <a:endParaRPr lang="es-ES" sz="2400" dirty="0">
                  <a:solidFill>
                    <a:srgbClr val="FF0000"/>
                  </a:solidFill>
                </a:endParaRPr>
              </a:p>
            </p:txBody>
          </p:sp>
        </mc:Choice>
        <mc:Fallback xmlns="">
          <p:sp>
            <p:nvSpPr>
              <p:cNvPr id="12" name="CuadroTexto 11">
                <a:extLst>
                  <a:ext uri="{FF2B5EF4-FFF2-40B4-BE49-F238E27FC236}">
                    <a16:creationId xmlns:a16="http://schemas.microsoft.com/office/drawing/2014/main" id="{E6C79EBD-A1FA-44F9-A035-3B6AA8507B60}"/>
                  </a:ext>
                </a:extLst>
              </p:cNvPr>
              <p:cNvSpPr txBox="1">
                <a:spLocks noRot="1" noChangeAspect="1" noMove="1" noResize="1" noEditPoints="1" noAdjustHandles="1" noChangeArrowheads="1" noChangeShapeType="1" noTextEdit="1"/>
              </p:cNvSpPr>
              <p:nvPr/>
            </p:nvSpPr>
            <p:spPr>
              <a:xfrm>
                <a:off x="695739" y="5391912"/>
                <a:ext cx="3571462" cy="369332"/>
              </a:xfrm>
              <a:prstGeom prst="rect">
                <a:avLst/>
              </a:prstGeom>
              <a:blipFill>
                <a:blip r:embed="rId5"/>
                <a:stretch>
                  <a:fillRect b="-32258"/>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6" name="CuadroTexto 15">
                <a:extLst>
                  <a:ext uri="{FF2B5EF4-FFF2-40B4-BE49-F238E27FC236}">
                    <a16:creationId xmlns:a16="http://schemas.microsoft.com/office/drawing/2014/main" id="{C67521E8-931D-4FF8-91CF-3CBBEAF82DE3}"/>
                  </a:ext>
                </a:extLst>
              </p:cNvPr>
              <p:cNvSpPr txBox="1"/>
              <p:nvPr/>
            </p:nvSpPr>
            <p:spPr>
              <a:xfrm>
                <a:off x="695739" y="5908702"/>
                <a:ext cx="3571462" cy="369332"/>
              </a:xfrm>
              <a:prstGeom prst="rect">
                <a:avLst/>
              </a:prstGeom>
              <a:noFill/>
              <a:ln>
                <a:solidFill>
                  <a:srgbClr val="00B0F0"/>
                </a:solid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CO" sz="2400" i="1" dirty="0" smtClean="0">
                          <a:solidFill>
                            <a:srgbClr val="FF0000"/>
                          </a:solidFill>
                          <a:latin typeface="Cambria Math" panose="02040503050406030204" pitchFamily="18" charset="0"/>
                        </a:rPr>
                        <m:t>𝑥</m:t>
                      </m:r>
                      <m:r>
                        <a:rPr lang="es-CO" sz="2400" i="1" dirty="0" smtClean="0">
                          <a:solidFill>
                            <a:srgbClr val="FF0000"/>
                          </a:solidFill>
                          <a:latin typeface="Cambria Math" panose="02040503050406030204" pitchFamily="18" charset="0"/>
                        </a:rPr>
                        <m:t> ∈(−∞,−</m:t>
                      </m:r>
                      <m:r>
                        <m:rPr>
                          <m:nor/>
                        </m:rPr>
                        <a:rPr lang="es-CO" sz="2400" b="0" i="0" dirty="0" smtClean="0">
                          <a:solidFill>
                            <a:srgbClr val="FF0000"/>
                          </a:solidFill>
                          <a:latin typeface="Cambria Math" panose="02040503050406030204" pitchFamily="18" charset="0"/>
                        </a:rPr>
                        <m:t>5]</m:t>
                      </m:r>
                      <m:r>
                        <a:rPr lang="es-CO" sz="2400" i="1" dirty="0">
                          <a:solidFill>
                            <a:srgbClr val="FF0000"/>
                          </a:solidFill>
                          <a:latin typeface="Cambria Math" panose="02040503050406030204" pitchFamily="18" charset="0"/>
                        </a:rPr>
                        <m:t>∪</m:t>
                      </m:r>
                      <m:r>
                        <a:rPr lang="es-CO" sz="2400" b="0" i="1" dirty="0" smtClean="0">
                          <a:solidFill>
                            <a:srgbClr val="FF0000"/>
                          </a:solidFill>
                          <a:latin typeface="Cambria Math" panose="02040503050406030204" pitchFamily="18" charset="0"/>
                        </a:rPr>
                        <m:t>[5</m:t>
                      </m:r>
                      <m:r>
                        <a:rPr lang="es-CO" altLang="es-ES" sz="2400" i="1">
                          <a:solidFill>
                            <a:srgbClr val="FF0000"/>
                          </a:solidFill>
                          <a:latin typeface="Cambria Math" panose="02040503050406030204" pitchFamily="18" charset="0"/>
                          <a:ea typeface="Cambria Math" panose="02040503050406030204" pitchFamily="18" charset="0"/>
                        </a:rPr>
                        <m:t>,+∞)</m:t>
                      </m:r>
                    </m:oMath>
                  </m:oMathPara>
                </a14:m>
                <a:endParaRPr lang="es-ES" sz="2400" dirty="0">
                  <a:solidFill>
                    <a:srgbClr val="FF0000"/>
                  </a:solidFill>
                </a:endParaRPr>
              </a:p>
            </p:txBody>
          </p:sp>
        </mc:Choice>
        <mc:Fallback xmlns="">
          <p:sp>
            <p:nvSpPr>
              <p:cNvPr id="16" name="CuadroTexto 15">
                <a:extLst>
                  <a:ext uri="{FF2B5EF4-FFF2-40B4-BE49-F238E27FC236}">
                    <a16:creationId xmlns:a16="http://schemas.microsoft.com/office/drawing/2014/main" id="{C67521E8-931D-4FF8-91CF-3CBBEAF82DE3}"/>
                  </a:ext>
                </a:extLst>
              </p:cNvPr>
              <p:cNvSpPr txBox="1">
                <a:spLocks noRot="1" noChangeAspect="1" noMove="1" noResize="1" noEditPoints="1" noAdjustHandles="1" noChangeArrowheads="1" noChangeShapeType="1" noTextEdit="1"/>
              </p:cNvSpPr>
              <p:nvPr/>
            </p:nvSpPr>
            <p:spPr>
              <a:xfrm>
                <a:off x="695739" y="5908702"/>
                <a:ext cx="3571462" cy="369332"/>
              </a:xfrm>
              <a:prstGeom prst="rect">
                <a:avLst/>
              </a:prstGeom>
              <a:blipFill>
                <a:blip r:embed="rId6"/>
                <a:stretch>
                  <a:fillRect b="-31746"/>
                </a:stretch>
              </a:blipFill>
              <a:ln>
                <a:solidFill>
                  <a:srgbClr val="00B0F0"/>
                </a:solidFill>
              </a:ln>
            </p:spPr>
            <p:txBody>
              <a:bodyPr/>
              <a:lstStyle/>
              <a:p>
                <a:r>
                  <a:rPr lang="es-ES">
                    <a:noFill/>
                  </a:rPr>
                  <a:t> </a:t>
                </a:r>
              </a:p>
            </p:txBody>
          </p:sp>
        </mc:Fallback>
      </mc:AlternateContent>
    </p:spTree>
    <p:extLst>
      <p:ext uri="{BB962C8B-B14F-4D97-AF65-F5344CB8AC3E}">
        <p14:creationId xmlns:p14="http://schemas.microsoft.com/office/powerpoint/2010/main" val="353389899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Marcador de contenido 3">
                <a:extLst>
                  <a:ext uri="{FF2B5EF4-FFF2-40B4-BE49-F238E27FC236}">
                    <a16:creationId xmlns:a16="http://schemas.microsoft.com/office/drawing/2014/main" id="{EBE6CC91-CFA8-4681-AA7E-5065CB33A622}"/>
                  </a:ext>
                </a:extLst>
              </p:cNvPr>
              <p:cNvGraphicFramePr>
                <a:graphicFrameLocks noGrp="1"/>
              </p:cNvGraphicFramePr>
              <p:nvPr>
                <p:ph idx="1"/>
                <p:extLst/>
              </p:nvPr>
            </p:nvGraphicFramePr>
            <p:xfrm>
              <a:off x="416090" y="949298"/>
              <a:ext cx="10515599" cy="2738343"/>
            </p:xfrm>
            <a:graphic>
              <a:graphicData uri="http://schemas.openxmlformats.org/drawingml/2006/table">
                <a:tbl>
                  <a:tblPr firstRow="1" bandRow="1">
                    <a:tableStyleId>{5940675A-B579-460E-94D1-54222C63F5DA}</a:tableStyleId>
                  </a:tblPr>
                  <a:tblGrid>
                    <a:gridCol w="5305397">
                      <a:extLst>
                        <a:ext uri="{9D8B030D-6E8A-4147-A177-3AD203B41FA5}">
                          <a16:colId xmlns:a16="http://schemas.microsoft.com/office/drawing/2014/main" val="4288522529"/>
                        </a:ext>
                      </a:extLst>
                    </a:gridCol>
                    <a:gridCol w="5210202">
                      <a:extLst>
                        <a:ext uri="{9D8B030D-6E8A-4147-A177-3AD203B41FA5}">
                          <a16:colId xmlns:a16="http://schemas.microsoft.com/office/drawing/2014/main" val="939841074"/>
                        </a:ext>
                      </a:extLst>
                    </a:gridCol>
                  </a:tblGrid>
                  <a:tr h="909543">
                    <a:tc>
                      <a:txBody>
                        <a:bodyPr/>
                        <a:lstStyle/>
                        <a:p>
                          <a:pPr/>
                          <a14:m>
                            <m:oMathPara xmlns:m="http://schemas.openxmlformats.org/officeDocument/2006/math">
                              <m:oMathParaPr>
                                <m:jc m:val="centerGroup"/>
                              </m:oMathParaPr>
                              <m:oMath xmlns:m="http://schemas.openxmlformats.org/officeDocument/2006/math">
                                <m:sSup>
                                  <m:sSupPr>
                                    <m:ctrlPr>
                                      <a:rPr lang="es-ES" sz="2400" b="0" i="1" kern="1200" dirty="0" smtClean="0">
                                        <a:solidFill>
                                          <a:schemeClr val="tx1"/>
                                        </a:solidFill>
                                        <a:effectLst/>
                                        <a:latin typeface="Cambria Math" panose="02040503050406030204" pitchFamily="18" charset="0"/>
                                        <a:ea typeface="+mn-ea"/>
                                        <a:cs typeface="+mn-cs"/>
                                      </a:rPr>
                                    </m:ctrlPr>
                                  </m:sSupPr>
                                  <m:e>
                                    <m:r>
                                      <a:rPr lang="es-ES" sz="2400" b="0" i="1" kern="1200" dirty="0" smtClean="0">
                                        <a:solidFill>
                                          <a:schemeClr val="tx1"/>
                                        </a:solidFill>
                                        <a:effectLst/>
                                        <a:latin typeface="Cambria Math" panose="02040503050406030204" pitchFamily="18" charset="0"/>
                                        <a:ea typeface="+mn-ea"/>
                                        <a:cs typeface="+mn-cs"/>
                                      </a:rPr>
                                      <m:t>𝑥</m:t>
                                    </m:r>
                                  </m:e>
                                  <m:sup>
                                    <m:r>
                                      <a:rPr lang="es-CO" sz="2400" b="0" i="1" kern="1200" dirty="0" smtClean="0">
                                        <a:solidFill>
                                          <a:schemeClr val="tx1"/>
                                        </a:solidFill>
                                        <a:effectLst/>
                                        <a:latin typeface="Cambria Math" panose="02040503050406030204" pitchFamily="18" charset="0"/>
                                        <a:ea typeface="+mn-ea"/>
                                        <a:cs typeface="+mn-cs"/>
                                      </a:rPr>
                                      <m:t>4</m:t>
                                    </m:r>
                                  </m:sup>
                                </m:sSup>
                                <m:r>
                                  <a:rPr lang="es-CO" sz="2400" b="0" i="1" kern="1200" dirty="0" smtClean="0">
                                    <a:solidFill>
                                      <a:schemeClr val="tx1"/>
                                    </a:solidFill>
                                    <a:effectLst/>
                                    <a:latin typeface="Cambria Math" panose="02040503050406030204" pitchFamily="18" charset="0"/>
                                    <a:ea typeface="+mn-ea"/>
                                    <a:cs typeface="+mn-cs"/>
                                  </a:rPr>
                                  <m:t>+12</m:t>
                                </m:r>
                                <m:sSup>
                                  <m:sSupPr>
                                    <m:ctrlPr>
                                      <a:rPr lang="es-ES" sz="2400" i="1" dirty="0" smtClean="0">
                                        <a:latin typeface="Cambria Math" panose="02040503050406030204" pitchFamily="18" charset="0"/>
                                      </a:rPr>
                                    </m:ctrlPr>
                                  </m:sSupPr>
                                  <m:e>
                                    <m:r>
                                      <a:rPr lang="es-ES" sz="2400" b="0" i="1" dirty="0" smtClean="0">
                                        <a:latin typeface="Cambria Math" panose="02040503050406030204" pitchFamily="18" charset="0"/>
                                      </a:rPr>
                                      <m:t>𝑥</m:t>
                                    </m:r>
                                  </m:e>
                                  <m:sup>
                                    <m:r>
                                      <a:rPr lang="es-CO" sz="2400" b="0" i="1" dirty="0" smtClean="0">
                                        <a:latin typeface="Cambria Math" panose="02040503050406030204" pitchFamily="18" charset="0"/>
                                      </a:rPr>
                                      <m:t>3</m:t>
                                    </m:r>
                                  </m:sup>
                                </m:sSup>
                                <m:r>
                                  <a:rPr lang="es-CO" sz="2400" b="0" i="1" dirty="0" smtClean="0">
                                    <a:latin typeface="Cambria Math" panose="02040503050406030204" pitchFamily="18" charset="0"/>
                                  </a:rPr>
                                  <m:t>&gt;</m:t>
                                </m:r>
                                <m:r>
                                  <a:rPr lang="es-CO" sz="2400" b="0" i="1" kern="1200" dirty="0" smtClean="0">
                                    <a:solidFill>
                                      <a:schemeClr val="tx1"/>
                                    </a:solidFill>
                                    <a:effectLst/>
                                    <a:latin typeface="Cambria Math" panose="02040503050406030204" pitchFamily="18" charset="0"/>
                                    <a:ea typeface="+mn-ea"/>
                                    <a:cs typeface="+mn-cs"/>
                                  </a:rPr>
                                  <m:t>64</m:t>
                                </m:r>
                                <m:sSup>
                                  <m:sSupPr>
                                    <m:ctrlPr>
                                      <a:rPr lang="es-ES" sz="2400" i="1" dirty="0" smtClean="0">
                                        <a:latin typeface="Cambria Math" panose="02040503050406030204" pitchFamily="18" charset="0"/>
                                      </a:rPr>
                                    </m:ctrlPr>
                                  </m:sSupPr>
                                  <m:e>
                                    <m:r>
                                      <a:rPr lang="es-ES" sz="2400" b="0" i="1" dirty="0" smtClean="0">
                                        <a:latin typeface="Cambria Math" panose="02040503050406030204" pitchFamily="18" charset="0"/>
                                      </a:rPr>
                                      <m:t>𝑥</m:t>
                                    </m:r>
                                  </m:e>
                                  <m:sup>
                                    <m:r>
                                      <a:rPr lang="es-ES" sz="2400" b="0" i="1" dirty="0" smtClean="0">
                                        <a:latin typeface="Cambria Math" panose="02040503050406030204" pitchFamily="18" charset="0"/>
                                      </a:rPr>
                                      <m:t>2</m:t>
                                    </m:r>
                                  </m:sup>
                                </m:sSup>
                                <m:r>
                                  <a:rPr lang="es-ES" sz="2400" b="0" i="1" kern="1200" dirty="0" smtClean="0">
                                    <a:solidFill>
                                      <a:schemeClr val="tx1"/>
                                    </a:solidFill>
                                    <a:effectLst/>
                                    <a:latin typeface="Cambria Math" panose="02040503050406030204" pitchFamily="18" charset="0"/>
                                    <a:ea typeface="+mn-ea"/>
                                    <a:cs typeface="+mn-cs"/>
                                  </a:rPr>
                                  <m:t> </m:t>
                                </m:r>
                              </m:oMath>
                            </m:oMathPara>
                          </a14:m>
                          <a:endParaRPr lang="es-ES" sz="2400" b="0" i="0" dirty="0"/>
                        </a:p>
                      </a:txBody>
                      <a:tcPr anchor="ctr"/>
                    </a:tc>
                    <a:tc>
                      <a:txBody>
                        <a:bodyPr/>
                        <a:lstStyle/>
                        <a:p>
                          <a:endParaRPr lang="es-ES" sz="2200" dirty="0"/>
                        </a:p>
                      </a:txBody>
                      <a:tcPr anchor="ctr"/>
                    </a:tc>
                    <a:extLst>
                      <a:ext uri="{0D108BD9-81ED-4DB2-BD59-A6C34878D82A}">
                        <a16:rowId xmlns:a16="http://schemas.microsoft.com/office/drawing/2014/main" val="500955976"/>
                      </a:ext>
                    </a:extLst>
                  </a:tr>
                  <a:tr h="871538">
                    <a:tc>
                      <a:txBody>
                        <a:bodyPr/>
                        <a:lstStyle/>
                        <a:p>
                          <a:pPr algn="ctr"/>
                          <a:endParaRPr lang="es-ES" sz="2200" dirty="0"/>
                        </a:p>
                      </a:txBody>
                      <a:tcPr anchor="ctr"/>
                    </a:tc>
                    <a:tc>
                      <a:txBody>
                        <a:bodyPr/>
                        <a:lstStyle/>
                        <a:p>
                          <a:endParaRPr lang="es-ES" sz="2200" dirty="0"/>
                        </a:p>
                      </a:txBody>
                      <a:tcPr anchor="ctr"/>
                    </a:tc>
                    <a:extLst>
                      <a:ext uri="{0D108BD9-81ED-4DB2-BD59-A6C34878D82A}">
                        <a16:rowId xmlns:a16="http://schemas.microsoft.com/office/drawing/2014/main" val="1443126123"/>
                      </a:ext>
                    </a:extLst>
                  </a:tr>
                  <a:tr h="95726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p>
                                  <m:sSupPr>
                                    <m:ctrlPr>
                                      <a:rPr lang="es-ES" sz="2400" i="1" dirty="0" smtClean="0">
                                        <a:latin typeface="Cambria Math" panose="02040503050406030204" pitchFamily="18" charset="0"/>
                                      </a:rPr>
                                    </m:ctrlPr>
                                  </m:sSupPr>
                                  <m:e>
                                    <m:r>
                                      <a:rPr lang="es-ES" sz="2400" b="0" i="1" dirty="0" smtClean="0">
                                        <a:latin typeface="Cambria Math" panose="02040503050406030204" pitchFamily="18" charset="0"/>
                                      </a:rPr>
                                      <m:t>𝑥</m:t>
                                    </m:r>
                                  </m:e>
                                  <m:sup>
                                    <m:r>
                                      <a:rPr lang="es-CO" sz="2400" b="0" i="1" dirty="0" smtClean="0">
                                        <a:latin typeface="Cambria Math" panose="02040503050406030204" pitchFamily="18" charset="0"/>
                                      </a:rPr>
                                      <m:t>4</m:t>
                                    </m:r>
                                  </m:sup>
                                </m:sSup>
                                <m:r>
                                  <a:rPr lang="es-ES" sz="2400" i="1" smtClean="0">
                                    <a:latin typeface="Cambria Math" panose="02040503050406030204" pitchFamily="18" charset="0"/>
                                    <a:ea typeface="Cambria Math" panose="02040503050406030204" pitchFamily="18" charset="0"/>
                                  </a:rPr>
                                  <m:t>≥</m:t>
                                </m:r>
                                <m:r>
                                  <a:rPr lang="es-CO" sz="2400" b="0" i="1" smtClean="0">
                                    <a:latin typeface="Cambria Math" panose="02040503050406030204" pitchFamily="18" charset="0"/>
                                    <a:ea typeface="Cambria Math" panose="02040503050406030204" pitchFamily="18" charset="0"/>
                                  </a:rPr>
                                  <m:t>16</m:t>
                                </m:r>
                                <m:sSup>
                                  <m:sSupPr>
                                    <m:ctrlPr>
                                      <a:rPr lang="es-ES" sz="2400" i="1" dirty="0">
                                        <a:latin typeface="Cambria Math" panose="02040503050406030204" pitchFamily="18" charset="0"/>
                                      </a:rPr>
                                    </m:ctrlPr>
                                  </m:sSupPr>
                                  <m:e>
                                    <m:r>
                                      <a:rPr lang="es-ES" sz="2400" i="1" dirty="0">
                                        <a:latin typeface="Cambria Math" panose="02040503050406030204" pitchFamily="18" charset="0"/>
                                      </a:rPr>
                                      <m:t>𝑥</m:t>
                                    </m:r>
                                  </m:e>
                                  <m:sup>
                                    <m:r>
                                      <a:rPr lang="es-ES" sz="2400" i="1" dirty="0">
                                        <a:latin typeface="Cambria Math" panose="02040503050406030204" pitchFamily="18" charset="0"/>
                                      </a:rPr>
                                      <m:t>2</m:t>
                                    </m:r>
                                  </m:sup>
                                </m:sSup>
                                <m:r>
                                  <a:rPr lang="es-CO" sz="2400" b="0" i="1" dirty="0" smtClean="0">
                                    <a:latin typeface="Cambria Math" panose="02040503050406030204" pitchFamily="18" charset="0"/>
                                  </a:rPr>
                                  <m:t>+225</m:t>
                                </m:r>
                              </m:oMath>
                            </m:oMathPara>
                          </a14:m>
                          <a:endParaRPr lang="es-ES" sz="22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2600680675"/>
                      </a:ext>
                    </a:extLst>
                  </a:tr>
                </a:tbl>
              </a:graphicData>
            </a:graphic>
          </p:graphicFrame>
        </mc:Choice>
        <mc:Fallback xmlns="">
          <p:graphicFrame>
            <p:nvGraphicFramePr>
              <p:cNvPr id="4" name="Marcador de contenido 3">
                <a:extLst>
                  <a:ext uri="{FF2B5EF4-FFF2-40B4-BE49-F238E27FC236}">
                    <a16:creationId xmlns:a16="http://schemas.microsoft.com/office/drawing/2014/main" id="{EBE6CC91-CFA8-4681-AA7E-5065CB33A622}"/>
                  </a:ext>
                </a:extLst>
              </p:cNvPr>
              <p:cNvGraphicFramePr>
                <a:graphicFrameLocks noGrp="1"/>
              </p:cNvGraphicFramePr>
              <p:nvPr>
                <p:ph idx="1"/>
                <p:extLst/>
              </p:nvPr>
            </p:nvGraphicFramePr>
            <p:xfrm>
              <a:off x="416090" y="949298"/>
              <a:ext cx="10515599" cy="2738343"/>
            </p:xfrm>
            <a:graphic>
              <a:graphicData uri="http://schemas.openxmlformats.org/drawingml/2006/table">
                <a:tbl>
                  <a:tblPr firstRow="1" bandRow="1">
                    <a:tableStyleId>{5940675A-B579-460E-94D1-54222C63F5DA}</a:tableStyleId>
                  </a:tblPr>
                  <a:tblGrid>
                    <a:gridCol w="5305397">
                      <a:extLst>
                        <a:ext uri="{9D8B030D-6E8A-4147-A177-3AD203B41FA5}">
                          <a16:colId xmlns:a16="http://schemas.microsoft.com/office/drawing/2014/main" val="4288522529"/>
                        </a:ext>
                      </a:extLst>
                    </a:gridCol>
                    <a:gridCol w="5210202">
                      <a:extLst>
                        <a:ext uri="{9D8B030D-6E8A-4147-A177-3AD203B41FA5}">
                          <a16:colId xmlns:a16="http://schemas.microsoft.com/office/drawing/2014/main" val="939841074"/>
                        </a:ext>
                      </a:extLst>
                    </a:gridCol>
                  </a:tblGrid>
                  <a:tr h="909543">
                    <a:tc>
                      <a:txBody>
                        <a:bodyPr/>
                        <a:lstStyle/>
                        <a:p>
                          <a:endParaRPr lang="es-ES"/>
                        </a:p>
                      </a:txBody>
                      <a:tcPr anchor="ctr">
                        <a:blipFill>
                          <a:blip r:embed="rId2"/>
                          <a:stretch>
                            <a:fillRect l="-115" t="-671" r="-98393" b="-204027"/>
                          </a:stretch>
                        </a:blipFill>
                      </a:tcPr>
                    </a:tc>
                    <a:tc>
                      <a:txBody>
                        <a:bodyPr/>
                        <a:lstStyle/>
                        <a:p>
                          <a:endParaRPr lang="es-ES" sz="2200" dirty="0"/>
                        </a:p>
                      </a:txBody>
                      <a:tcPr anchor="ctr"/>
                    </a:tc>
                    <a:extLst>
                      <a:ext uri="{0D108BD9-81ED-4DB2-BD59-A6C34878D82A}">
                        <a16:rowId xmlns:a16="http://schemas.microsoft.com/office/drawing/2014/main" val="500955976"/>
                      </a:ext>
                    </a:extLst>
                  </a:tr>
                  <a:tr h="871538">
                    <a:tc>
                      <a:txBody>
                        <a:bodyPr/>
                        <a:lstStyle/>
                        <a:p>
                          <a:pPr algn="ctr"/>
                          <a:endParaRPr lang="es-ES" sz="2200" dirty="0"/>
                        </a:p>
                      </a:txBody>
                      <a:tcPr anchor="ctr"/>
                    </a:tc>
                    <a:tc>
                      <a:txBody>
                        <a:bodyPr/>
                        <a:lstStyle/>
                        <a:p>
                          <a:endParaRPr lang="es-ES" sz="2200" dirty="0"/>
                        </a:p>
                      </a:txBody>
                      <a:tcPr anchor="ctr"/>
                    </a:tc>
                    <a:extLst>
                      <a:ext uri="{0D108BD9-81ED-4DB2-BD59-A6C34878D82A}">
                        <a16:rowId xmlns:a16="http://schemas.microsoft.com/office/drawing/2014/main" val="1443126123"/>
                      </a:ext>
                    </a:extLst>
                  </a:tr>
                  <a:tr h="957262">
                    <a:tc>
                      <a:txBody>
                        <a:bodyPr/>
                        <a:lstStyle/>
                        <a:p>
                          <a:endParaRPr lang="es-ES"/>
                        </a:p>
                      </a:txBody>
                      <a:tcPr anchor="ctr">
                        <a:blipFill>
                          <a:blip r:embed="rId2"/>
                          <a:stretch>
                            <a:fillRect l="-115" t="-187261" r="-98393" b="-1911"/>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2600680675"/>
                      </a:ext>
                    </a:extLst>
                  </a:tr>
                </a:tbl>
              </a:graphicData>
            </a:graphic>
          </p:graphicFrame>
        </mc:Fallback>
      </mc:AlternateContent>
      <p:sp>
        <p:nvSpPr>
          <p:cNvPr id="9" name="CuadroTexto 8">
            <a:extLst>
              <a:ext uri="{FF2B5EF4-FFF2-40B4-BE49-F238E27FC236}">
                <a16:creationId xmlns:a16="http://schemas.microsoft.com/office/drawing/2014/main" id="{4DF36F18-AB49-440B-8F12-16C3DF8E275A}"/>
              </a:ext>
            </a:extLst>
          </p:cNvPr>
          <p:cNvSpPr txBox="1"/>
          <p:nvPr/>
        </p:nvSpPr>
        <p:spPr>
          <a:xfrm>
            <a:off x="6026841" y="337341"/>
            <a:ext cx="3135795" cy="430887"/>
          </a:xfrm>
          <a:prstGeom prst="rect">
            <a:avLst/>
          </a:prstGeom>
          <a:noFill/>
        </p:spPr>
        <p:txBody>
          <a:bodyPr wrap="none" rtlCol="0">
            <a:spAutoFit/>
          </a:bodyPr>
          <a:lstStyle/>
          <a:p>
            <a:r>
              <a:rPr lang="es-CO" sz="2200" b="1" dirty="0">
                <a:solidFill>
                  <a:srgbClr val="FF0000"/>
                </a:solidFill>
              </a:rPr>
              <a:t>Solución de la inecuación</a:t>
            </a:r>
            <a:endParaRPr lang="es-ES" sz="2200" b="1" dirty="0">
              <a:solidFill>
                <a:srgbClr val="FF0000"/>
              </a:solidFill>
            </a:endParaRPr>
          </a:p>
        </p:txBody>
      </p:sp>
      <mc:AlternateContent xmlns:mc="http://schemas.openxmlformats.org/markup-compatibility/2006" xmlns:a14="http://schemas.microsoft.com/office/drawing/2010/main">
        <mc:Choice Requires="a14">
          <p:sp>
            <p:nvSpPr>
              <p:cNvPr id="6" name="CuadroTexto 5">
                <a:extLst>
                  <a:ext uri="{FF2B5EF4-FFF2-40B4-BE49-F238E27FC236}">
                    <a16:creationId xmlns:a16="http://schemas.microsoft.com/office/drawing/2014/main" id="{2A9538B3-1847-4A54-B0AF-D00017F8770C}"/>
                  </a:ext>
                </a:extLst>
              </p:cNvPr>
              <p:cNvSpPr txBox="1"/>
              <p:nvPr/>
            </p:nvSpPr>
            <p:spPr>
              <a:xfrm>
                <a:off x="1719964" y="2090195"/>
                <a:ext cx="2775756" cy="369332"/>
              </a:xfrm>
              <a:prstGeom prst="rect">
                <a:avLst/>
              </a:prstGeom>
              <a:noFill/>
              <a:ln>
                <a:no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s-ES" sz="2400" i="1" dirty="0" smtClean="0">
                              <a:latin typeface="Cambria Math" panose="02040503050406030204" pitchFamily="18" charset="0"/>
                            </a:rPr>
                          </m:ctrlPr>
                        </m:sSupPr>
                        <m:e>
                          <m:r>
                            <a:rPr lang="es-ES" sz="2400" b="0" i="1" dirty="0" smtClean="0">
                              <a:latin typeface="Cambria Math" panose="02040503050406030204" pitchFamily="18" charset="0"/>
                            </a:rPr>
                            <m:t>𝑥</m:t>
                          </m:r>
                        </m:e>
                        <m:sup>
                          <m:r>
                            <a:rPr lang="es-CO" sz="2400" b="0" i="1" dirty="0" smtClean="0">
                              <a:latin typeface="Cambria Math" panose="02040503050406030204" pitchFamily="18" charset="0"/>
                            </a:rPr>
                            <m:t>4</m:t>
                          </m:r>
                        </m:sup>
                      </m:sSup>
                      <m:r>
                        <a:rPr lang="es-ES" sz="2400" b="0" i="1" dirty="0" smtClean="0">
                          <a:latin typeface="Cambria Math" panose="02040503050406030204" pitchFamily="18" charset="0"/>
                        </a:rPr>
                        <m:t>−</m:t>
                      </m:r>
                      <m:r>
                        <a:rPr lang="es-CO" sz="2400" i="1" dirty="0">
                          <a:latin typeface="Cambria Math" panose="02040503050406030204" pitchFamily="18" charset="0"/>
                        </a:rPr>
                        <m:t>2</m:t>
                      </m:r>
                      <m:r>
                        <a:rPr lang="es-CO" sz="2400" b="0" i="1" dirty="0" smtClean="0">
                          <a:latin typeface="Cambria Math" panose="02040503050406030204" pitchFamily="18" charset="0"/>
                        </a:rPr>
                        <m:t>5</m:t>
                      </m:r>
                      <m:sSup>
                        <m:sSupPr>
                          <m:ctrlPr>
                            <a:rPr lang="es-ES" sz="2400" i="1" dirty="0">
                              <a:latin typeface="Cambria Math" panose="02040503050406030204" pitchFamily="18" charset="0"/>
                            </a:rPr>
                          </m:ctrlPr>
                        </m:sSupPr>
                        <m:e>
                          <m:r>
                            <a:rPr lang="es-ES" sz="2400" i="1" dirty="0">
                              <a:latin typeface="Cambria Math" panose="02040503050406030204" pitchFamily="18" charset="0"/>
                            </a:rPr>
                            <m:t>𝑥</m:t>
                          </m:r>
                        </m:e>
                        <m:sup>
                          <m:r>
                            <a:rPr lang="es-ES" sz="2400" i="1" dirty="0">
                              <a:latin typeface="Cambria Math" panose="02040503050406030204" pitchFamily="18" charset="0"/>
                            </a:rPr>
                            <m:t>2</m:t>
                          </m:r>
                        </m:sup>
                      </m:sSup>
                      <m:r>
                        <a:rPr lang="es-CO" sz="2400" b="0" i="1" dirty="0" smtClean="0">
                          <a:latin typeface="Cambria Math" panose="02040503050406030204" pitchFamily="18" charset="0"/>
                        </a:rPr>
                        <m:t>+144&lt;0</m:t>
                      </m:r>
                    </m:oMath>
                  </m:oMathPara>
                </a14:m>
                <a:endParaRPr lang="es-ES" sz="2400" dirty="0"/>
              </a:p>
            </p:txBody>
          </p:sp>
        </mc:Choice>
        <mc:Fallback xmlns="">
          <p:sp>
            <p:nvSpPr>
              <p:cNvPr id="6" name="CuadroTexto 5">
                <a:extLst>
                  <a:ext uri="{FF2B5EF4-FFF2-40B4-BE49-F238E27FC236}">
                    <a16:creationId xmlns:a16="http://schemas.microsoft.com/office/drawing/2014/main" id="{2A9538B3-1847-4A54-B0AF-D00017F8770C}"/>
                  </a:ext>
                </a:extLst>
              </p:cNvPr>
              <p:cNvSpPr txBox="1">
                <a:spLocks noRot="1" noChangeAspect="1" noMove="1" noResize="1" noEditPoints="1" noAdjustHandles="1" noChangeArrowheads="1" noChangeShapeType="1" noTextEdit="1"/>
              </p:cNvSpPr>
              <p:nvPr/>
            </p:nvSpPr>
            <p:spPr>
              <a:xfrm>
                <a:off x="1719964" y="2090195"/>
                <a:ext cx="2775756" cy="369332"/>
              </a:xfrm>
              <a:prstGeom prst="rect">
                <a:avLst/>
              </a:prstGeom>
              <a:blipFill>
                <a:blip r:embed="rId3"/>
                <a:stretch>
                  <a:fillRect l="-2637" r="-3956" b="-8333"/>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1" name="CuadroTexto 10">
                <a:extLst>
                  <a:ext uri="{FF2B5EF4-FFF2-40B4-BE49-F238E27FC236}">
                    <a16:creationId xmlns:a16="http://schemas.microsoft.com/office/drawing/2014/main" id="{D991D3D6-92AD-4AD3-B789-62B7815344B5}"/>
                  </a:ext>
                </a:extLst>
              </p:cNvPr>
              <p:cNvSpPr txBox="1"/>
              <p:nvPr/>
            </p:nvSpPr>
            <p:spPr>
              <a:xfrm>
                <a:off x="6738730" y="1173996"/>
                <a:ext cx="3571462" cy="369332"/>
              </a:xfrm>
              <a:prstGeom prst="rect">
                <a:avLst/>
              </a:prstGeom>
              <a:noFill/>
              <a:ln>
                <a:solidFill>
                  <a:srgbClr val="00B0F0"/>
                </a:solid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CO" sz="2400" i="1" dirty="0" smtClean="0">
                          <a:solidFill>
                            <a:srgbClr val="FF0000"/>
                          </a:solidFill>
                          <a:latin typeface="Cambria Math" panose="02040503050406030204" pitchFamily="18" charset="0"/>
                        </a:rPr>
                        <m:t>𝑥</m:t>
                      </m:r>
                      <m:r>
                        <a:rPr lang="es-CO" sz="2400" i="1" dirty="0" smtClean="0">
                          <a:solidFill>
                            <a:srgbClr val="FF0000"/>
                          </a:solidFill>
                          <a:latin typeface="Cambria Math" panose="02040503050406030204" pitchFamily="18" charset="0"/>
                        </a:rPr>
                        <m:t> ∈(−∞,−</m:t>
                      </m:r>
                      <m:r>
                        <m:rPr>
                          <m:nor/>
                        </m:rPr>
                        <a:rPr lang="es-CO" sz="2400" b="0" i="0" dirty="0" smtClean="0">
                          <a:solidFill>
                            <a:srgbClr val="FF0000"/>
                          </a:solidFill>
                          <a:latin typeface="Cambria Math" panose="02040503050406030204" pitchFamily="18" charset="0"/>
                        </a:rPr>
                        <m:t>16</m:t>
                      </m:r>
                      <m:r>
                        <a:rPr lang="es-CO" sz="2400" b="0" i="1" dirty="0" smtClean="0">
                          <a:solidFill>
                            <a:srgbClr val="FF0000"/>
                          </a:solidFill>
                          <a:latin typeface="Cambria Math" panose="02040503050406030204" pitchFamily="18" charset="0"/>
                        </a:rPr>
                        <m:t>)</m:t>
                      </m:r>
                      <m:r>
                        <a:rPr lang="es-CO" sz="2400" i="1" dirty="0">
                          <a:solidFill>
                            <a:srgbClr val="FF0000"/>
                          </a:solidFill>
                          <a:latin typeface="Cambria Math" panose="02040503050406030204" pitchFamily="18" charset="0"/>
                        </a:rPr>
                        <m:t>∪</m:t>
                      </m:r>
                      <m:r>
                        <a:rPr lang="es-CO" sz="2400" b="0" i="1" dirty="0" smtClean="0">
                          <a:solidFill>
                            <a:srgbClr val="FF0000"/>
                          </a:solidFill>
                          <a:latin typeface="Cambria Math" panose="02040503050406030204" pitchFamily="18" charset="0"/>
                        </a:rPr>
                        <m:t>(4</m:t>
                      </m:r>
                      <m:r>
                        <a:rPr lang="es-CO" altLang="es-ES" sz="2400" i="1">
                          <a:solidFill>
                            <a:srgbClr val="FF0000"/>
                          </a:solidFill>
                          <a:latin typeface="Cambria Math" panose="02040503050406030204" pitchFamily="18" charset="0"/>
                          <a:ea typeface="Cambria Math" panose="02040503050406030204" pitchFamily="18" charset="0"/>
                        </a:rPr>
                        <m:t>,+∞)</m:t>
                      </m:r>
                    </m:oMath>
                  </m:oMathPara>
                </a14:m>
                <a:endParaRPr lang="es-ES" sz="2400" dirty="0">
                  <a:solidFill>
                    <a:srgbClr val="FF0000"/>
                  </a:solidFill>
                </a:endParaRPr>
              </a:p>
            </p:txBody>
          </p:sp>
        </mc:Choice>
        <mc:Fallback xmlns="">
          <p:sp>
            <p:nvSpPr>
              <p:cNvPr id="11" name="CuadroTexto 10">
                <a:extLst>
                  <a:ext uri="{FF2B5EF4-FFF2-40B4-BE49-F238E27FC236}">
                    <a16:creationId xmlns:a16="http://schemas.microsoft.com/office/drawing/2014/main" id="{D991D3D6-92AD-4AD3-B789-62B7815344B5}"/>
                  </a:ext>
                </a:extLst>
              </p:cNvPr>
              <p:cNvSpPr txBox="1">
                <a:spLocks noRot="1" noChangeAspect="1" noMove="1" noResize="1" noEditPoints="1" noAdjustHandles="1" noChangeArrowheads="1" noChangeShapeType="1" noTextEdit="1"/>
              </p:cNvSpPr>
              <p:nvPr/>
            </p:nvSpPr>
            <p:spPr>
              <a:xfrm>
                <a:off x="6738730" y="1173996"/>
                <a:ext cx="3571462" cy="369332"/>
              </a:xfrm>
              <a:prstGeom prst="rect">
                <a:avLst/>
              </a:prstGeom>
              <a:blipFill>
                <a:blip r:embed="rId4"/>
                <a:stretch>
                  <a:fillRect r="-1361" b="-32258"/>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E6C79EBD-A1FA-44F9-A035-3B6AA8507B60}"/>
                  </a:ext>
                </a:extLst>
              </p:cNvPr>
              <p:cNvSpPr txBox="1"/>
              <p:nvPr/>
            </p:nvSpPr>
            <p:spPr>
              <a:xfrm>
                <a:off x="6669735" y="2065342"/>
                <a:ext cx="3571462" cy="369332"/>
              </a:xfrm>
              <a:prstGeom prst="rect">
                <a:avLst/>
              </a:prstGeom>
              <a:noFill/>
              <a:ln>
                <a:solidFill>
                  <a:srgbClr val="00B0F0"/>
                </a:solid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CO" sz="2400" i="1" dirty="0" smtClean="0">
                          <a:solidFill>
                            <a:srgbClr val="FF0000"/>
                          </a:solidFill>
                          <a:latin typeface="Cambria Math" panose="02040503050406030204" pitchFamily="18" charset="0"/>
                        </a:rPr>
                        <m:t>𝑥</m:t>
                      </m:r>
                      <m:r>
                        <a:rPr lang="es-CO" sz="2400" i="1" dirty="0" smtClean="0">
                          <a:solidFill>
                            <a:srgbClr val="FF0000"/>
                          </a:solidFill>
                          <a:latin typeface="Cambria Math" panose="02040503050406030204" pitchFamily="18" charset="0"/>
                        </a:rPr>
                        <m:t> ∈(−4,−</m:t>
                      </m:r>
                      <m:r>
                        <m:rPr>
                          <m:nor/>
                        </m:rPr>
                        <a:rPr lang="es-CO" sz="2400" b="0" i="0" dirty="0" smtClean="0">
                          <a:solidFill>
                            <a:srgbClr val="FF0000"/>
                          </a:solidFill>
                          <a:latin typeface="Cambria Math" panose="02040503050406030204" pitchFamily="18" charset="0"/>
                        </a:rPr>
                        <m:t>3</m:t>
                      </m:r>
                      <m:r>
                        <a:rPr lang="es-CO" sz="2400" b="0" i="1" dirty="0" smtClean="0">
                          <a:solidFill>
                            <a:srgbClr val="FF0000"/>
                          </a:solidFill>
                          <a:latin typeface="Cambria Math" panose="02040503050406030204" pitchFamily="18" charset="0"/>
                        </a:rPr>
                        <m:t>)</m:t>
                      </m:r>
                      <m:r>
                        <a:rPr lang="es-CO" sz="2400" i="1" dirty="0">
                          <a:solidFill>
                            <a:srgbClr val="FF0000"/>
                          </a:solidFill>
                          <a:latin typeface="Cambria Math" panose="02040503050406030204" pitchFamily="18" charset="0"/>
                        </a:rPr>
                        <m:t>∪</m:t>
                      </m:r>
                      <m:r>
                        <a:rPr lang="es-CO" sz="2400" b="0" i="1" dirty="0" smtClean="0">
                          <a:solidFill>
                            <a:srgbClr val="FF0000"/>
                          </a:solidFill>
                          <a:latin typeface="Cambria Math" panose="02040503050406030204" pitchFamily="18" charset="0"/>
                        </a:rPr>
                        <m:t>(3, 4)</m:t>
                      </m:r>
                    </m:oMath>
                  </m:oMathPara>
                </a14:m>
                <a:endParaRPr lang="es-ES" sz="2400" dirty="0">
                  <a:solidFill>
                    <a:srgbClr val="FF0000"/>
                  </a:solidFill>
                </a:endParaRPr>
              </a:p>
            </p:txBody>
          </p:sp>
        </mc:Choice>
        <mc:Fallback xmlns="">
          <p:sp>
            <p:nvSpPr>
              <p:cNvPr id="12" name="CuadroTexto 11">
                <a:extLst>
                  <a:ext uri="{FF2B5EF4-FFF2-40B4-BE49-F238E27FC236}">
                    <a16:creationId xmlns:a16="http://schemas.microsoft.com/office/drawing/2014/main" id="{E6C79EBD-A1FA-44F9-A035-3B6AA8507B60}"/>
                  </a:ext>
                </a:extLst>
              </p:cNvPr>
              <p:cNvSpPr txBox="1">
                <a:spLocks noRot="1" noChangeAspect="1" noMove="1" noResize="1" noEditPoints="1" noAdjustHandles="1" noChangeArrowheads="1" noChangeShapeType="1" noTextEdit="1"/>
              </p:cNvSpPr>
              <p:nvPr/>
            </p:nvSpPr>
            <p:spPr>
              <a:xfrm>
                <a:off x="6669735" y="2065342"/>
                <a:ext cx="3571462" cy="369332"/>
              </a:xfrm>
              <a:prstGeom prst="rect">
                <a:avLst/>
              </a:prstGeom>
              <a:blipFill>
                <a:blip r:embed="rId5"/>
                <a:stretch>
                  <a:fillRect b="-32258"/>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6" name="CuadroTexto 15">
                <a:extLst>
                  <a:ext uri="{FF2B5EF4-FFF2-40B4-BE49-F238E27FC236}">
                    <a16:creationId xmlns:a16="http://schemas.microsoft.com/office/drawing/2014/main" id="{C67521E8-931D-4FF8-91CF-3CBBEAF82DE3}"/>
                  </a:ext>
                </a:extLst>
              </p:cNvPr>
              <p:cNvSpPr txBox="1"/>
              <p:nvPr/>
            </p:nvSpPr>
            <p:spPr>
              <a:xfrm>
                <a:off x="6669735" y="3059668"/>
                <a:ext cx="3571462" cy="369332"/>
              </a:xfrm>
              <a:prstGeom prst="rect">
                <a:avLst/>
              </a:prstGeom>
              <a:noFill/>
              <a:ln>
                <a:solidFill>
                  <a:srgbClr val="00B0F0"/>
                </a:solid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CO" sz="2400" i="1" dirty="0" smtClean="0">
                          <a:solidFill>
                            <a:srgbClr val="FF0000"/>
                          </a:solidFill>
                          <a:latin typeface="Cambria Math" panose="02040503050406030204" pitchFamily="18" charset="0"/>
                        </a:rPr>
                        <m:t>𝑥</m:t>
                      </m:r>
                      <m:r>
                        <a:rPr lang="es-CO" sz="2400" i="1" dirty="0" smtClean="0">
                          <a:solidFill>
                            <a:srgbClr val="FF0000"/>
                          </a:solidFill>
                          <a:latin typeface="Cambria Math" panose="02040503050406030204" pitchFamily="18" charset="0"/>
                        </a:rPr>
                        <m:t> ∈(−∞,−</m:t>
                      </m:r>
                      <m:r>
                        <m:rPr>
                          <m:nor/>
                        </m:rPr>
                        <a:rPr lang="es-CO" sz="2400" b="0" i="0" dirty="0" smtClean="0">
                          <a:solidFill>
                            <a:srgbClr val="FF0000"/>
                          </a:solidFill>
                          <a:latin typeface="Cambria Math" panose="02040503050406030204" pitchFamily="18" charset="0"/>
                        </a:rPr>
                        <m:t>5]</m:t>
                      </m:r>
                      <m:r>
                        <a:rPr lang="es-CO" sz="2400" i="1" dirty="0">
                          <a:solidFill>
                            <a:srgbClr val="FF0000"/>
                          </a:solidFill>
                          <a:latin typeface="Cambria Math" panose="02040503050406030204" pitchFamily="18" charset="0"/>
                        </a:rPr>
                        <m:t>∪</m:t>
                      </m:r>
                      <m:r>
                        <a:rPr lang="es-CO" sz="2400" b="0" i="1" dirty="0" smtClean="0">
                          <a:solidFill>
                            <a:srgbClr val="FF0000"/>
                          </a:solidFill>
                          <a:latin typeface="Cambria Math" panose="02040503050406030204" pitchFamily="18" charset="0"/>
                        </a:rPr>
                        <m:t>[5</m:t>
                      </m:r>
                      <m:r>
                        <a:rPr lang="es-CO" altLang="es-ES" sz="2400" i="1">
                          <a:solidFill>
                            <a:srgbClr val="FF0000"/>
                          </a:solidFill>
                          <a:latin typeface="Cambria Math" panose="02040503050406030204" pitchFamily="18" charset="0"/>
                          <a:ea typeface="Cambria Math" panose="02040503050406030204" pitchFamily="18" charset="0"/>
                        </a:rPr>
                        <m:t>,+∞)</m:t>
                      </m:r>
                    </m:oMath>
                  </m:oMathPara>
                </a14:m>
                <a:endParaRPr lang="es-ES" sz="2400" dirty="0">
                  <a:solidFill>
                    <a:srgbClr val="FF0000"/>
                  </a:solidFill>
                </a:endParaRPr>
              </a:p>
            </p:txBody>
          </p:sp>
        </mc:Choice>
        <mc:Fallback xmlns="">
          <p:sp>
            <p:nvSpPr>
              <p:cNvPr id="16" name="CuadroTexto 15">
                <a:extLst>
                  <a:ext uri="{FF2B5EF4-FFF2-40B4-BE49-F238E27FC236}">
                    <a16:creationId xmlns:a16="http://schemas.microsoft.com/office/drawing/2014/main" id="{C67521E8-931D-4FF8-91CF-3CBBEAF82DE3}"/>
                  </a:ext>
                </a:extLst>
              </p:cNvPr>
              <p:cNvSpPr txBox="1">
                <a:spLocks noRot="1" noChangeAspect="1" noMove="1" noResize="1" noEditPoints="1" noAdjustHandles="1" noChangeArrowheads="1" noChangeShapeType="1" noTextEdit="1"/>
              </p:cNvSpPr>
              <p:nvPr/>
            </p:nvSpPr>
            <p:spPr>
              <a:xfrm>
                <a:off x="6669735" y="3059668"/>
                <a:ext cx="3571462" cy="369332"/>
              </a:xfrm>
              <a:prstGeom prst="rect">
                <a:avLst/>
              </a:prstGeom>
              <a:blipFill>
                <a:blip r:embed="rId6"/>
                <a:stretch>
                  <a:fillRect b="-31746"/>
                </a:stretch>
              </a:blipFill>
              <a:ln>
                <a:solidFill>
                  <a:srgbClr val="00B0F0"/>
                </a:solidFill>
              </a:ln>
            </p:spPr>
            <p:txBody>
              <a:bodyPr/>
              <a:lstStyle/>
              <a:p>
                <a:r>
                  <a:rPr lang="es-ES">
                    <a:noFill/>
                  </a:rPr>
                  <a:t> </a:t>
                </a:r>
              </a:p>
            </p:txBody>
          </p:sp>
        </mc:Fallback>
      </mc:AlternateContent>
      <p:sp>
        <p:nvSpPr>
          <p:cNvPr id="10" name="Título 1">
            <a:extLst>
              <a:ext uri="{FF2B5EF4-FFF2-40B4-BE49-F238E27FC236}">
                <a16:creationId xmlns:a16="http://schemas.microsoft.com/office/drawing/2014/main" id="{7B078DA7-7BF5-4477-8825-CECEEDF653B5}"/>
              </a:ext>
            </a:extLst>
          </p:cNvPr>
          <p:cNvSpPr txBox="1">
            <a:spLocks/>
          </p:cNvSpPr>
          <p:nvPr/>
        </p:nvSpPr>
        <p:spPr>
          <a:xfrm>
            <a:off x="508548" y="-21259"/>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CO" sz="2800" b="1" dirty="0">
                <a:solidFill>
                  <a:srgbClr val="00B050"/>
                </a:solidFill>
              </a:rPr>
              <a:t>Retroalimentación   </a:t>
            </a:r>
            <a:endParaRPr lang="es-ES" sz="2800" b="1" dirty="0">
              <a:solidFill>
                <a:srgbClr val="00B050"/>
              </a:solidFill>
            </a:endParaRPr>
          </a:p>
        </p:txBody>
      </p:sp>
    </p:spTree>
    <p:extLst>
      <p:ext uri="{BB962C8B-B14F-4D97-AF65-F5344CB8AC3E}">
        <p14:creationId xmlns:p14="http://schemas.microsoft.com/office/powerpoint/2010/main" val="31143319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r>
              <a:rPr lang="es-ES" sz="1400" dirty="0"/>
              <a:t>El núcleo </a:t>
            </a:r>
            <a:r>
              <a:rPr lang="es-ES" sz="1400" dirty="0" err="1"/>
              <a:t>problémico</a:t>
            </a:r>
            <a:r>
              <a:rPr lang="es-ES" sz="1400" dirty="0"/>
              <a:t> del Departamento de Ciencias Básicas y su articulación con este ambiente virtual de aprendizaje, conduce a que este curso de Nivelación brinde las herramientas para reforzar las competencias </a:t>
            </a:r>
            <a:r>
              <a:rPr lang="es-ES_tradnl" sz="1400" dirty="0"/>
              <a:t>básicas en matemáticas que los estudiantes requieren para abordar la educación Superior.</a:t>
            </a:r>
          </a:p>
          <a:p>
            <a:r>
              <a:rPr lang="es-ES_tradnl" sz="1400" dirty="0"/>
              <a:t>Se pretende que el estudiante en su entorno profesional, realice en un primer momento la interpretación de problemas de su contexto con base en el desarrollando de habilidades de tipo interpretativo y comunicativo, y en un segundo momento, apoyado en su fundamentación teórica realice un análisis matemático de la situación, que lo conducirá al planteamiento de  una posible  solución al problema mediante el uso de algoritmos matemáticos.</a:t>
            </a:r>
            <a:endParaRPr lang="es-CO" sz="1400" dirty="0"/>
          </a:p>
          <a:p>
            <a:r>
              <a:rPr lang="es-CO" sz="1400" dirty="0"/>
              <a:t>De acuerdo con lo anterior, se plantean los siguientes núcleos problémicos específicos para cálculo diferencial:</a:t>
            </a:r>
          </a:p>
          <a:p>
            <a:pPr lvl="0"/>
            <a:r>
              <a:rPr lang="es-ES" sz="1400" dirty="0"/>
              <a:t>¿Cómo logra el estudiante el fortalecimiento de sus competencias en álgebra básica?</a:t>
            </a:r>
          </a:p>
          <a:p>
            <a:r>
              <a:rPr lang="es-ES" sz="1400" dirty="0"/>
              <a:t>¿Cómo logra el estudiantes reconocer, diferenciar y operar elementos de los diferentes sistemas numéricos estableciendo relaciones entre ellos?</a:t>
            </a:r>
          </a:p>
          <a:p>
            <a:r>
              <a:rPr lang="es-ES" sz="1400" dirty="0"/>
              <a:t>¿Cómo logra dominio de los conceptos permitiendo abordar la solución de problemas desde diferentes tópicos conceptuales, además del manejo y la representación de datos.?</a:t>
            </a:r>
            <a:endParaRPr lang="es-CO" sz="1400" dirty="0"/>
          </a:p>
          <a:p>
            <a:pPr lvl="0"/>
            <a:r>
              <a:rPr lang="es-ES" sz="1400" dirty="0"/>
              <a:t>¿Cómo refleja el estudiante la significación y asimilación de conceptos propios de álgebra básica a través del uso de herramientas tecnológicas?</a:t>
            </a:r>
            <a:endParaRPr lang="es-CO" sz="1400" dirty="0"/>
          </a:p>
          <a:p>
            <a:pPr lvl="0"/>
            <a:r>
              <a:rPr lang="es-ES" sz="1400" dirty="0"/>
              <a:t>¿Cuáles son las formas de percibir la reflexión del estudiante sobre sí mismo y su crecimiento personal a través de su interacción con el aula virtual?</a:t>
            </a:r>
            <a:endParaRPr lang="es-CO" sz="1400" dirty="0"/>
          </a:p>
          <a:p>
            <a:endParaRPr lang="es-CO" dirty="0"/>
          </a:p>
        </p:txBody>
      </p:sp>
    </p:spTree>
    <p:extLst>
      <p:ext uri="{BB962C8B-B14F-4D97-AF65-F5344CB8AC3E}">
        <p14:creationId xmlns:p14="http://schemas.microsoft.com/office/powerpoint/2010/main" val="38413782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r>
              <a:rPr lang="es-CO" sz="2000" dirty="0"/>
              <a:t>El presente OVA se enmarca en el campo de la educación matemática el cual se centraliza en la problemática de la enseñanza y aprendizaje de las desigualdades e inecuaciones lineales y cuadráticas. Se refuerza la compresión del concepto de desigualdades e inecuaciones y sus conjuntos de solución. Cada tema se presenta con una serie de ejemplos y ejercicios interactivos que facilitan de forma significativa el proceso de aprendizaje. </a:t>
            </a:r>
            <a:endParaRPr lang="es-CO" sz="2000" b="1" dirty="0">
              <a:solidFill>
                <a:srgbClr val="FFC000"/>
              </a:solidFill>
            </a:endParaRPr>
          </a:p>
          <a:p>
            <a:endParaRPr lang="es-CO" dirty="0"/>
          </a:p>
        </p:txBody>
      </p:sp>
    </p:spTree>
    <p:extLst>
      <p:ext uri="{BB962C8B-B14F-4D97-AF65-F5344CB8AC3E}">
        <p14:creationId xmlns:p14="http://schemas.microsoft.com/office/powerpoint/2010/main" val="4685381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a16="http://schemas.microsoft.com/office/drawing/2014/main" id="{DD248839-F002-491A-B614-926E0FA81E75}"/>
              </a:ext>
            </a:extLst>
          </p:cNvPr>
          <p:cNvSpPr>
            <a:spLocks noGrp="1"/>
          </p:cNvSpPr>
          <p:nvPr>
            <p:ph idx="1"/>
          </p:nvPr>
        </p:nvSpPr>
        <p:spPr>
          <a:xfrm>
            <a:off x="838200" y="1781908"/>
            <a:ext cx="10515600" cy="4724909"/>
          </a:xfrm>
        </p:spPr>
        <p:txBody>
          <a:bodyPr>
            <a:noAutofit/>
          </a:bodyPr>
          <a:lstStyle/>
          <a:p>
            <a:pPr>
              <a:lnSpc>
                <a:spcPct val="100000"/>
              </a:lnSpc>
            </a:pPr>
            <a:r>
              <a:rPr lang="es-CO" sz="2000" b="1" dirty="0">
                <a:solidFill>
                  <a:srgbClr val="FF0000"/>
                </a:solidFill>
                <a:latin typeface="+mn-lt"/>
              </a:rPr>
              <a:t>Desigualdades e inecuaciones lineales</a:t>
            </a:r>
          </a:p>
          <a:p>
            <a:pPr>
              <a:lnSpc>
                <a:spcPct val="100000"/>
              </a:lnSpc>
            </a:pPr>
            <a:r>
              <a:rPr lang="es-CO" sz="1800" b="1" dirty="0">
                <a:solidFill>
                  <a:schemeClr val="accent1"/>
                </a:solidFill>
                <a:latin typeface="+mn-lt"/>
              </a:rPr>
              <a:t>Conceptos </a:t>
            </a:r>
            <a:endParaRPr lang="es-ES" sz="1800" b="1" dirty="0">
              <a:solidFill>
                <a:schemeClr val="accent1"/>
              </a:solidFill>
              <a:latin typeface="+mn-lt"/>
            </a:endParaRPr>
          </a:p>
          <a:p>
            <a:pPr lvl="0">
              <a:lnSpc>
                <a:spcPct val="100000"/>
              </a:lnSpc>
            </a:pPr>
            <a:r>
              <a:rPr lang="es-ES" sz="1800" dirty="0">
                <a:latin typeface="+mn-lt"/>
              </a:rPr>
              <a:t>1.1. Desigualdad </a:t>
            </a:r>
            <a:r>
              <a:rPr lang="es-CO" sz="1800" dirty="0">
                <a:latin typeface="+mn-lt"/>
              </a:rPr>
              <a:t>(Ejemplos)</a:t>
            </a:r>
            <a:endParaRPr lang="es-ES" sz="1800" dirty="0">
              <a:latin typeface="+mn-lt"/>
            </a:endParaRPr>
          </a:p>
          <a:p>
            <a:pPr lvl="0">
              <a:lnSpc>
                <a:spcPct val="100000"/>
              </a:lnSpc>
            </a:pPr>
            <a:r>
              <a:rPr lang="es-ES" sz="1800" dirty="0">
                <a:latin typeface="+mn-lt"/>
              </a:rPr>
              <a:t>1.2. Inecuaciones y su clasificación </a:t>
            </a:r>
            <a:r>
              <a:rPr lang="es-CO" sz="1800" dirty="0">
                <a:latin typeface="+mn-lt"/>
              </a:rPr>
              <a:t>(Ejemplos)</a:t>
            </a:r>
            <a:endParaRPr lang="es-ES" sz="1800" dirty="0">
              <a:latin typeface="+mn-lt"/>
            </a:endParaRPr>
          </a:p>
          <a:p>
            <a:pPr lvl="0">
              <a:lnSpc>
                <a:spcPct val="100000"/>
              </a:lnSpc>
            </a:pPr>
            <a:r>
              <a:rPr lang="es-ES" sz="1800" dirty="0">
                <a:latin typeface="+mn-lt"/>
              </a:rPr>
              <a:t>1.3. </a:t>
            </a:r>
            <a:r>
              <a:rPr lang="es-CO" sz="1800" dirty="0">
                <a:latin typeface="+mn-lt"/>
              </a:rPr>
              <a:t>Soluciones de una Inecuación. </a:t>
            </a:r>
            <a:endParaRPr lang="es-ES" sz="1800" dirty="0">
              <a:latin typeface="+mn-lt"/>
            </a:endParaRPr>
          </a:p>
          <a:p>
            <a:pPr>
              <a:lnSpc>
                <a:spcPct val="100000"/>
              </a:lnSpc>
            </a:pPr>
            <a:r>
              <a:rPr lang="es-CO" sz="1800" b="1" dirty="0">
                <a:solidFill>
                  <a:schemeClr val="accent1"/>
                </a:solidFill>
                <a:latin typeface="+mn-lt"/>
              </a:rPr>
              <a:t>2. Propiedades de la desigualdad e inecuación </a:t>
            </a:r>
            <a:r>
              <a:rPr lang="es-CO" sz="1800" dirty="0"/>
              <a:t>(Ejemplos)</a:t>
            </a:r>
            <a:endParaRPr lang="es-ES" sz="1800" dirty="0"/>
          </a:p>
          <a:p>
            <a:pPr>
              <a:lnSpc>
                <a:spcPct val="100000"/>
              </a:lnSpc>
            </a:pPr>
            <a:r>
              <a:rPr lang="es-ES" sz="1800" b="1" dirty="0">
                <a:solidFill>
                  <a:schemeClr val="accent1"/>
                </a:solidFill>
                <a:latin typeface="+mn-lt"/>
              </a:rPr>
              <a:t>3. </a:t>
            </a:r>
            <a:r>
              <a:rPr lang="es-CO" sz="1800" b="1" dirty="0">
                <a:solidFill>
                  <a:schemeClr val="accent1"/>
                </a:solidFill>
                <a:latin typeface="+mn-lt"/>
              </a:rPr>
              <a:t>Procedimiento para resolver una inecuación </a:t>
            </a:r>
            <a:r>
              <a:rPr lang="es-CO" sz="1800" dirty="0"/>
              <a:t>(Ejemplos)</a:t>
            </a:r>
            <a:endParaRPr lang="es-ES" sz="1800" dirty="0"/>
          </a:p>
          <a:p>
            <a:pPr lvl="0">
              <a:lnSpc>
                <a:spcPct val="100000"/>
              </a:lnSpc>
            </a:pPr>
            <a:r>
              <a:rPr lang="es-CO" sz="1800" b="1" dirty="0">
                <a:solidFill>
                  <a:schemeClr val="accent1"/>
                </a:solidFill>
                <a:latin typeface="+mn-lt"/>
              </a:rPr>
              <a:t>4. Actividad y retroalimentación</a:t>
            </a:r>
            <a:endParaRPr lang="es-ES" sz="1800" b="1" dirty="0">
              <a:solidFill>
                <a:schemeClr val="accent1"/>
              </a:solidFill>
              <a:latin typeface="+mn-lt"/>
            </a:endParaRPr>
          </a:p>
        </p:txBody>
      </p:sp>
    </p:spTree>
    <p:extLst>
      <p:ext uri="{BB962C8B-B14F-4D97-AF65-F5344CB8AC3E}">
        <p14:creationId xmlns:p14="http://schemas.microsoft.com/office/powerpoint/2010/main" val="40990094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a16="http://schemas.microsoft.com/office/drawing/2014/main" id="{DD248839-F002-491A-B614-926E0FA81E75}"/>
              </a:ext>
            </a:extLst>
          </p:cNvPr>
          <p:cNvSpPr>
            <a:spLocks noGrp="1"/>
          </p:cNvSpPr>
          <p:nvPr>
            <p:ph idx="1"/>
          </p:nvPr>
        </p:nvSpPr>
        <p:spPr>
          <a:xfrm>
            <a:off x="838200" y="1781908"/>
            <a:ext cx="10515600" cy="4797361"/>
          </a:xfrm>
        </p:spPr>
        <p:txBody>
          <a:bodyPr>
            <a:noAutofit/>
          </a:bodyPr>
          <a:lstStyle/>
          <a:p>
            <a:pPr>
              <a:lnSpc>
                <a:spcPct val="100000"/>
              </a:lnSpc>
            </a:pPr>
            <a:r>
              <a:rPr lang="es-CO" sz="2000" b="1" dirty="0">
                <a:solidFill>
                  <a:srgbClr val="FF0000"/>
                </a:solidFill>
                <a:latin typeface="+mn-lt"/>
              </a:rPr>
              <a:t>Inecuaciones cuadráticas</a:t>
            </a:r>
          </a:p>
          <a:p>
            <a:pPr marL="228600" lvl="0" indent="-228600">
              <a:lnSpc>
                <a:spcPct val="100000"/>
              </a:lnSpc>
              <a:buAutoNum type="arabicPeriod"/>
            </a:pPr>
            <a:r>
              <a:rPr lang="es-CO" sz="1800" b="1" dirty="0">
                <a:solidFill>
                  <a:schemeClr val="accent1"/>
                </a:solidFill>
                <a:latin typeface="+mn-lt"/>
              </a:rPr>
              <a:t>Conceptos</a:t>
            </a:r>
            <a:endParaRPr lang="es-ES" sz="1800" b="1" dirty="0">
              <a:solidFill>
                <a:schemeClr val="accent1"/>
              </a:solidFill>
              <a:latin typeface="+mn-lt"/>
            </a:endParaRPr>
          </a:p>
          <a:p>
            <a:pPr lvl="0">
              <a:lnSpc>
                <a:spcPct val="100000"/>
              </a:lnSpc>
            </a:pPr>
            <a:r>
              <a:rPr lang="es-ES" sz="1800" dirty="0">
                <a:latin typeface="+mn-lt"/>
              </a:rPr>
              <a:t>1.1 </a:t>
            </a:r>
            <a:r>
              <a:rPr lang="es-CO" sz="1800" dirty="0">
                <a:latin typeface="+mn-lt"/>
              </a:rPr>
              <a:t>Inecuaciones cuadráticas</a:t>
            </a:r>
            <a:endParaRPr lang="es-ES" sz="1800" dirty="0">
              <a:latin typeface="+mn-lt"/>
            </a:endParaRPr>
          </a:p>
          <a:p>
            <a:pPr lvl="0">
              <a:lnSpc>
                <a:spcPct val="100000"/>
              </a:lnSpc>
            </a:pPr>
            <a:r>
              <a:rPr lang="es-CO" sz="1800" b="1" dirty="0">
                <a:solidFill>
                  <a:schemeClr val="accent1"/>
                </a:solidFill>
                <a:latin typeface="+mn-lt"/>
              </a:rPr>
              <a:t>2. Solución de inecuaciones cuadrática</a:t>
            </a:r>
          </a:p>
          <a:p>
            <a:pPr lvl="0">
              <a:lnSpc>
                <a:spcPct val="100000"/>
              </a:lnSpc>
            </a:pPr>
            <a:r>
              <a:rPr lang="es-CO" sz="1800" b="1" dirty="0">
                <a:solidFill>
                  <a:schemeClr val="accent1"/>
                </a:solidFill>
                <a:latin typeface="+mn-lt"/>
              </a:rPr>
              <a:t>3. Procedimiento para resolver una inecuación cuadrática (Ejemplos)</a:t>
            </a:r>
          </a:p>
          <a:p>
            <a:pPr lvl="0">
              <a:lnSpc>
                <a:spcPct val="100000"/>
              </a:lnSpc>
            </a:pPr>
            <a:r>
              <a:rPr lang="es-CO" sz="1800" b="1" dirty="0">
                <a:solidFill>
                  <a:schemeClr val="accent1"/>
                </a:solidFill>
                <a:latin typeface="+mn-lt"/>
              </a:rPr>
              <a:t>4. Actividad y retroalimentación</a:t>
            </a:r>
          </a:p>
          <a:p>
            <a:pPr lvl="0">
              <a:lnSpc>
                <a:spcPct val="100000"/>
              </a:lnSpc>
            </a:pPr>
            <a:r>
              <a:rPr lang="es-CO" sz="1800" b="1" dirty="0">
                <a:solidFill>
                  <a:schemeClr val="accent1"/>
                </a:solidFill>
                <a:latin typeface="+mn-lt"/>
              </a:rPr>
              <a:t>5. Inecuaciones bicuadradas</a:t>
            </a:r>
          </a:p>
          <a:p>
            <a:pPr lvl="0">
              <a:lnSpc>
                <a:spcPct val="100000"/>
              </a:lnSpc>
            </a:pPr>
            <a:r>
              <a:rPr lang="es-CO" sz="1800" b="1" dirty="0">
                <a:solidFill>
                  <a:schemeClr val="accent1"/>
                </a:solidFill>
                <a:latin typeface="+mn-lt"/>
              </a:rPr>
              <a:t>6. Actividad y retroalimentación</a:t>
            </a:r>
          </a:p>
          <a:p>
            <a:pPr lvl="0">
              <a:lnSpc>
                <a:spcPct val="100000"/>
              </a:lnSpc>
            </a:pPr>
            <a:endParaRPr lang="es-CO" sz="1800" b="1" dirty="0">
              <a:solidFill>
                <a:schemeClr val="accent1"/>
              </a:solidFill>
              <a:latin typeface="+mn-lt"/>
            </a:endParaRPr>
          </a:p>
          <a:p>
            <a:endParaRPr lang="es-ES" sz="1800" dirty="0">
              <a:latin typeface="+mn-lt"/>
            </a:endParaRPr>
          </a:p>
          <a:p>
            <a:endParaRPr lang="es-ES" sz="1800" dirty="0">
              <a:latin typeface="+mn-lt"/>
            </a:endParaRPr>
          </a:p>
          <a:p>
            <a:r>
              <a:rPr lang="es-ES" sz="1800" dirty="0">
                <a:latin typeface="+mn-lt"/>
              </a:rPr>
              <a:t>   </a:t>
            </a:r>
            <a:endParaRPr lang="es-CO" sz="1800" dirty="0">
              <a:latin typeface="+mn-lt"/>
            </a:endParaRPr>
          </a:p>
        </p:txBody>
      </p:sp>
    </p:spTree>
    <p:extLst>
      <p:ext uri="{BB962C8B-B14F-4D97-AF65-F5344CB8AC3E}">
        <p14:creationId xmlns:p14="http://schemas.microsoft.com/office/powerpoint/2010/main" val="39762219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contenido 1">
            <a:extLst>
              <a:ext uri="{FF2B5EF4-FFF2-40B4-BE49-F238E27FC236}">
                <a16:creationId xmlns:a16="http://schemas.microsoft.com/office/drawing/2014/main" id="{F594875C-972C-4126-8AF5-EF574E572494}"/>
              </a:ext>
            </a:extLst>
          </p:cNvPr>
          <p:cNvSpPr>
            <a:spLocks noGrp="1"/>
          </p:cNvSpPr>
          <p:nvPr>
            <p:ph idx="1"/>
          </p:nvPr>
        </p:nvSpPr>
        <p:spPr>
          <a:xfrm>
            <a:off x="838200" y="1781908"/>
            <a:ext cx="10515600" cy="4671901"/>
          </a:xfrm>
        </p:spPr>
        <p:txBody>
          <a:bodyPr>
            <a:noAutofit/>
          </a:bodyPr>
          <a:lstStyle/>
          <a:p>
            <a:pPr>
              <a:lnSpc>
                <a:spcPct val="100000"/>
              </a:lnSpc>
            </a:pPr>
            <a:r>
              <a:rPr lang="es-CO" sz="2000" b="1" dirty="0">
                <a:solidFill>
                  <a:srgbClr val="FF0000"/>
                </a:solidFill>
                <a:latin typeface="+mn-lt"/>
              </a:rPr>
              <a:t>Ecuaciones Lineales</a:t>
            </a:r>
            <a:endParaRPr lang="es-ES" sz="2000" b="1" dirty="0">
              <a:solidFill>
                <a:srgbClr val="FF0000"/>
              </a:solidFill>
              <a:latin typeface="+mn-lt"/>
            </a:endParaRPr>
          </a:p>
          <a:p>
            <a:pPr lvl="0">
              <a:lnSpc>
                <a:spcPct val="100000"/>
              </a:lnSpc>
            </a:pPr>
            <a:r>
              <a:rPr lang="es-CO" sz="1800" b="1" dirty="0">
                <a:solidFill>
                  <a:schemeClr val="accent1"/>
                </a:solidFill>
                <a:latin typeface="+mn-lt"/>
              </a:rPr>
              <a:t>Conceptos </a:t>
            </a:r>
          </a:p>
          <a:p>
            <a:pPr lvl="0">
              <a:lnSpc>
                <a:spcPct val="100000"/>
              </a:lnSpc>
            </a:pPr>
            <a:r>
              <a:rPr lang="es-CO" sz="1800" b="1" dirty="0">
                <a:solidFill>
                  <a:schemeClr val="accent1"/>
                </a:solidFill>
                <a:latin typeface="+mn-lt"/>
              </a:rPr>
              <a:t>1.1. Desigualdad (Ejemplos)</a:t>
            </a:r>
          </a:p>
          <a:p>
            <a:pPr lvl="0">
              <a:lnSpc>
                <a:spcPct val="100000"/>
              </a:lnSpc>
            </a:pPr>
            <a:r>
              <a:rPr lang="es-CO" sz="1800" b="1" dirty="0">
                <a:solidFill>
                  <a:schemeClr val="accent1"/>
                </a:solidFill>
                <a:latin typeface="+mn-lt"/>
              </a:rPr>
              <a:t>1.2. Inecuaciones y su clasificación (Ejemplos)</a:t>
            </a:r>
          </a:p>
          <a:p>
            <a:pPr lvl="0">
              <a:lnSpc>
                <a:spcPct val="100000"/>
              </a:lnSpc>
            </a:pPr>
            <a:r>
              <a:rPr lang="es-CO" sz="1800" b="1" dirty="0">
                <a:solidFill>
                  <a:schemeClr val="accent1"/>
                </a:solidFill>
                <a:latin typeface="+mn-lt"/>
              </a:rPr>
              <a:t>1.3. Soluciones de una Inecuación. </a:t>
            </a:r>
          </a:p>
          <a:p>
            <a:r>
              <a:rPr lang="es-ES" sz="1800" dirty="0">
                <a:solidFill>
                  <a:srgbClr val="FF0000"/>
                </a:solidFill>
              </a:rPr>
              <a:t>Teoría:  Definiciones y conceptos referentes a la desigualdad, inecuación, clasificación y soluciones. Cada definición va acompañada de una serie de ejemplos. </a:t>
            </a:r>
          </a:p>
          <a:p>
            <a:r>
              <a:rPr lang="es-ES" sz="1800" dirty="0">
                <a:solidFill>
                  <a:srgbClr val="FF0000"/>
                </a:solidFill>
              </a:rPr>
              <a:t>Actividad Interactiva: Identificar y seleccionar las soluciones de inecuaciones lineales.</a:t>
            </a:r>
            <a:endParaRPr lang="es-ES" sz="1800" dirty="0">
              <a:latin typeface="+mn-lt"/>
            </a:endParaRPr>
          </a:p>
          <a:p>
            <a:pPr lvl="0">
              <a:lnSpc>
                <a:spcPct val="100000"/>
              </a:lnSpc>
            </a:pPr>
            <a:endParaRPr lang="es-ES" sz="1800" b="1" dirty="0">
              <a:solidFill>
                <a:schemeClr val="accent1"/>
              </a:solidFill>
              <a:latin typeface="+mn-lt"/>
            </a:endParaRPr>
          </a:p>
        </p:txBody>
      </p:sp>
    </p:spTree>
    <p:extLst>
      <p:ext uri="{BB962C8B-B14F-4D97-AF65-F5344CB8AC3E}">
        <p14:creationId xmlns:p14="http://schemas.microsoft.com/office/powerpoint/2010/main" val="1242305770"/>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5401</TotalTime>
  <Words>4984</Words>
  <Application>Microsoft Office PowerPoint</Application>
  <PresentationFormat>Panorámica</PresentationFormat>
  <Paragraphs>664</Paragraphs>
  <Slides>47</Slides>
  <Notes>0</Notes>
  <HiddenSlides>0</HiddenSlides>
  <MMClips>0</MMClips>
  <ScaleCrop>false</ScaleCrop>
  <HeadingPairs>
    <vt:vector size="6" baseType="variant">
      <vt:variant>
        <vt:lpstr>Fuentes usadas</vt:lpstr>
      </vt:variant>
      <vt:variant>
        <vt:i4>8</vt:i4>
      </vt:variant>
      <vt:variant>
        <vt:lpstr>Tema</vt:lpstr>
      </vt:variant>
      <vt:variant>
        <vt:i4>2</vt:i4>
      </vt:variant>
      <vt:variant>
        <vt:lpstr>Títulos de diapositiva</vt:lpstr>
      </vt:variant>
      <vt:variant>
        <vt:i4>47</vt:i4>
      </vt:variant>
    </vt:vector>
  </HeadingPairs>
  <TitlesOfParts>
    <vt:vector size="57" baseType="lpstr">
      <vt:lpstr>Arial</vt:lpstr>
      <vt:lpstr>Calibri</vt:lpstr>
      <vt:lpstr>Calibri Light</vt:lpstr>
      <vt:lpstr>Cambria Math</vt:lpstr>
      <vt:lpstr>Symbol</vt:lpstr>
      <vt:lpstr>Tahoma</vt:lpstr>
      <vt:lpstr>Times New Roman</vt:lpstr>
      <vt:lpstr>Wingdings</vt:lpstr>
      <vt:lpstr>Tema de Office</vt:lpstr>
      <vt:lpstr>1_Tema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Desigualdades e  inecuaciones lineales </vt:lpstr>
      <vt:lpstr>Conceptos</vt:lpstr>
      <vt:lpstr>Conceptos</vt:lpstr>
      <vt:lpstr>Presentación de PowerPoint</vt:lpstr>
      <vt:lpstr>Presentación de PowerPoint</vt:lpstr>
      <vt:lpstr>Propiedades de la desigualdad e inecuación</vt:lpstr>
      <vt:lpstr>Propiedades de las desigualdades</vt:lpstr>
      <vt:lpstr>Propiedades de las desigualdades</vt:lpstr>
      <vt:lpstr>Propiedades de las desigualdades</vt:lpstr>
      <vt:lpstr>Propiedades de las desigualdades</vt:lpstr>
      <vt:lpstr>Propiedades de las desigualdades</vt:lpstr>
      <vt:lpstr>Presentación de PowerPoint</vt:lpstr>
      <vt:lpstr>Ejemplo:</vt:lpstr>
      <vt:lpstr>Ejemplo:</vt:lpstr>
      <vt:lpstr>Ejemplo:</vt:lpstr>
      <vt:lpstr>Ejemplo:</vt:lpstr>
      <vt:lpstr>Actividad </vt:lpstr>
      <vt:lpstr>Retroalimentación </vt:lpstr>
      <vt:lpstr>Inecuaciones cuadráticas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Actividad </vt:lpstr>
      <vt:lpstr>Presentación de PowerPoint</vt:lpstr>
      <vt:lpstr>Presentación de PowerPoint</vt:lpstr>
      <vt:lpstr>Presentación de PowerPoint</vt:lpstr>
      <vt:lpstr>Presentación de PowerPoint</vt:lpstr>
      <vt:lpstr>Actividad  </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Ecuaciones Lineales</dc:title>
  <dc:creator>Sala Docentes Humanidades</dc:creator>
  <cp:lastModifiedBy>HAROL YESID VALENCIA MARTINEZ</cp:lastModifiedBy>
  <cp:revision>209</cp:revision>
  <dcterms:created xsi:type="dcterms:W3CDTF">2018-09-04T19:57:33Z</dcterms:created>
  <dcterms:modified xsi:type="dcterms:W3CDTF">2019-04-10T12:32:05Z</dcterms:modified>
</cp:coreProperties>
</file>