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0"/>
  </p:notesMasterIdLst>
  <p:handoutMasterIdLst>
    <p:handoutMasterId r:id="rId31"/>
  </p:handoutMasterIdLst>
  <p:sldIdLst>
    <p:sldId id="256" r:id="rId2"/>
    <p:sldId id="257" r:id="rId3"/>
    <p:sldId id="285" r:id="rId4"/>
    <p:sldId id="259" r:id="rId5"/>
    <p:sldId id="260" r:id="rId6"/>
    <p:sldId id="261" r:id="rId7"/>
    <p:sldId id="262" r:id="rId8"/>
    <p:sldId id="269" r:id="rId9"/>
    <p:sldId id="263" r:id="rId10"/>
    <p:sldId id="264" r:id="rId11"/>
    <p:sldId id="265" r:id="rId12"/>
    <p:sldId id="271" r:id="rId13"/>
    <p:sldId id="270" r:id="rId14"/>
    <p:sldId id="272" r:id="rId15"/>
    <p:sldId id="273" r:id="rId16"/>
    <p:sldId id="266" r:id="rId17"/>
    <p:sldId id="267" r:id="rId18"/>
    <p:sldId id="268" r:id="rId19"/>
    <p:sldId id="277" r:id="rId20"/>
    <p:sldId id="280" r:id="rId21"/>
    <p:sldId id="276" r:id="rId22"/>
    <p:sldId id="278" r:id="rId23"/>
    <p:sldId id="281" r:id="rId24"/>
    <p:sldId id="282" r:id="rId25"/>
    <p:sldId id="283" r:id="rId26"/>
    <p:sldId id="279" r:id="rId27"/>
    <p:sldId id="287" r:id="rId28"/>
    <p:sldId id="288" r:id="rId29"/>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6" d="100"/>
          <a:sy n="76" d="100"/>
        </p:scale>
        <p:origin x="114" y="51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TESIS\tesis\Estadisticas\Estad&#237;sticas%20de%20febrero.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TESIS\tesis\Estadisticas\Estad&#237;sticas%20de%20febrero.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TESIS\tesis\Estadisticas\Estad&#237;sticas%20de%20febrero.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TESIS\tesis\Estadisticas\Estad&#237;sticas%20de%20febrero.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TESIS\tesis\Estadisticas\Estad&#237;sticas%20de%20febrero.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TESIS\tesis\Estadisticas\Estad&#237;sticas%20de%20febrero.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TESIS\tesis\Estadisticas\Estad&#237;sticas%20de%20febrero.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TESIS\tesis\Estadisticas\Estad&#237;sticas%20de%20febrer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59485184833824"/>
          <c:y val="2.0833333333333332E-2"/>
          <c:w val="0.31210556511761334"/>
          <c:h val="0.94444444444444442"/>
        </c:manualLayout>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60B2-462C-8B7C-688922350643}"/>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60B2-462C-8B7C-688922350643}"/>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60B2-462C-8B7C-688922350643}"/>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60B2-462C-8B7C-688922350643}"/>
              </c:ext>
            </c:extLst>
          </c:dPt>
          <c:dLbls>
            <c:dLbl>
              <c:idx val="0"/>
              <c:layout>
                <c:manualLayout>
                  <c:x val="-3.5273594873961342E-3"/>
                  <c:y val="-5.7398293963254562E-2"/>
                </c:manualLayout>
              </c:layou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1-60B2-462C-8B7C-688922350643}"/>
                </c:ext>
                <c:ext xmlns:c15="http://schemas.microsoft.com/office/drawing/2012/chart" uri="{CE6537A1-D6FC-4f65-9D91-7224C49458BB}"/>
              </c:extLst>
            </c:dLbl>
            <c:dLbl>
              <c:idx val="2"/>
              <c:layout>
                <c:manualLayout>
                  <c:x val="-6.1706985422002994E-2"/>
                  <c:y val="-7.5138888888888894E-2"/>
                </c:manualLayout>
              </c:layou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5-60B2-462C-8B7C-688922350643}"/>
                </c:ext>
                <c:ext xmlns:c15="http://schemas.microsoft.com/office/drawing/2012/chart" uri="{CE6537A1-D6FC-4f65-9D91-7224C49458BB}"/>
              </c:extLst>
            </c:dLbl>
            <c:dLbl>
              <c:idx val="3"/>
              <c:layout>
                <c:manualLayout>
                  <c:x val="-1.6615031554790591E-2"/>
                  <c:y val="-1.9806977252843395E-2"/>
                </c:manualLayout>
              </c:layou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7-60B2-462C-8B7C-688922350643}"/>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Century Gothic" panose="020B0502020202020204" pitchFamily="34" charset="0"/>
                    <a:ea typeface="+mn-ea"/>
                    <a:cs typeface="+mn-cs"/>
                  </a:defRPr>
                </a:pPr>
                <a:endParaRPr lang="es-CO"/>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Febrero_Gráficos!$A$16:$A$19</c:f>
              <c:strCache>
                <c:ptCount val="4"/>
                <c:pt idx="0">
                  <c:v>Orobioma de páramo cordillera Oriental</c:v>
                </c:pt>
                <c:pt idx="1">
                  <c:v>Zonobioma higrofítico tropical</c:v>
                </c:pt>
                <c:pt idx="2">
                  <c:v>Orobioma de selva andina de la cordillera Oriental</c:v>
                </c:pt>
                <c:pt idx="3">
                  <c:v>Orobioma de selva subandina de la cordillera Oriental</c:v>
                </c:pt>
              </c:strCache>
            </c:strRef>
          </c:cat>
          <c:val>
            <c:numRef>
              <c:f>Febrero_Gráficos!$C$16:$C$19</c:f>
              <c:numCache>
                <c:formatCode>General</c:formatCode>
                <c:ptCount val="4"/>
                <c:pt idx="0">
                  <c:v>42.997416774394715</c:v>
                </c:pt>
                <c:pt idx="1">
                  <c:v>1.8585826646225669</c:v>
                </c:pt>
                <c:pt idx="2">
                  <c:v>23.289630824103572</c:v>
                </c:pt>
                <c:pt idx="3">
                  <c:v>31.854369736879139</c:v>
                </c:pt>
              </c:numCache>
            </c:numRef>
          </c:val>
          <c:extLst xmlns:c16r2="http://schemas.microsoft.com/office/drawing/2015/06/chart">
            <c:ext xmlns:c16="http://schemas.microsoft.com/office/drawing/2014/chart" uri="{C3380CC4-5D6E-409C-BE32-E72D297353CC}">
              <c16:uniqueId val="{00000008-60B2-462C-8B7C-688922350643}"/>
            </c:ext>
          </c:extLst>
        </c:ser>
        <c:dLbls>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53634651090300467"/>
          <c:y val="0.11458005249343832"/>
          <c:w val="0.4498841259300419"/>
          <c:h val="0.77083989501312333"/>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Century Gothic" panose="020B0502020202020204" pitchFamily="34" charset="0"/>
              <a:ea typeface="+mn-ea"/>
              <a:cs typeface="Arial" panose="020B0604020202020204" pitchFamily="34" charset="0"/>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CO"/>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30756415122245"/>
          <c:y val="6.0109289617486336E-2"/>
          <c:w val="0.89260868867969911"/>
          <c:h val="0.63665137181593312"/>
        </c:manualLayout>
      </c:layout>
      <c:lineChart>
        <c:grouping val="standard"/>
        <c:varyColors val="0"/>
        <c:ser>
          <c:idx val="0"/>
          <c:order val="0"/>
          <c:tx>
            <c:strRef>
              <c:f>Febrero_Gráficos!$A$26</c:f>
              <c:strCache>
                <c:ptCount val="1"/>
                <c:pt idx="0">
                  <c:v>Orobioma de páramo cordillera Oriental</c:v>
                </c:pt>
              </c:strCache>
            </c:strRef>
          </c:tx>
          <c:spPr>
            <a:effectLst/>
          </c:spPr>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Febrero_Gráficos!$B$26:$R$26</c:f>
              <c:numCache>
                <c:formatCode>General</c:formatCode>
                <c:ptCount val="17"/>
                <c:pt idx="0">
                  <c:v>0.51222223833333336</c:v>
                </c:pt>
                <c:pt idx="1">
                  <c:v>0.50803699999999996</c:v>
                </c:pt>
                <c:pt idx="2">
                  <c:v>1.7031499999999998E-3</c:v>
                </c:pt>
                <c:pt idx="3">
                  <c:v>0.57736949999999998</c:v>
                </c:pt>
                <c:pt idx="4">
                  <c:v>0.41073549999999998</c:v>
                </c:pt>
                <c:pt idx="5">
                  <c:v>3.6491250000000003E-2</c:v>
                </c:pt>
                <c:pt idx="6">
                  <c:v>1.6288049999999999E-3</c:v>
                </c:pt>
                <c:pt idx="7">
                  <c:v>7.5018999999999997E-3</c:v>
                </c:pt>
                <c:pt idx="8">
                  <c:v>0.12606900000000001</c:v>
                </c:pt>
                <c:pt idx="9">
                  <c:v>0.14419358166666665</c:v>
                </c:pt>
                <c:pt idx="10">
                  <c:v>0.57951399999999997</c:v>
                </c:pt>
                <c:pt idx="11">
                  <c:v>0.57951399999999997</c:v>
                </c:pt>
                <c:pt idx="12">
                  <c:v>0.19039625000000002</c:v>
                </c:pt>
                <c:pt idx="13">
                  <c:v>3.4028083333333334E-2</c:v>
                </c:pt>
                <c:pt idx="14">
                  <c:v>0.54402983333333343</c:v>
                </c:pt>
                <c:pt idx="15">
                  <c:v>0.54281166666666669</c:v>
                </c:pt>
                <c:pt idx="16">
                  <c:v>0.54281166666666669</c:v>
                </c:pt>
              </c:numCache>
            </c:numRef>
          </c:val>
          <c:smooth val="0"/>
          <c:extLst xmlns:c16r2="http://schemas.microsoft.com/office/drawing/2015/06/chart">
            <c:ext xmlns:c16="http://schemas.microsoft.com/office/drawing/2014/chart" uri="{C3380CC4-5D6E-409C-BE32-E72D297353CC}">
              <c16:uniqueId val="{00000000-D9EC-402D-8F74-B52143E75E32}"/>
            </c:ext>
          </c:extLst>
        </c:ser>
        <c:ser>
          <c:idx val="1"/>
          <c:order val="1"/>
          <c:tx>
            <c:strRef>
              <c:f>Febrero_Gráficos!$A$27</c:f>
              <c:strCache>
                <c:ptCount val="1"/>
                <c:pt idx="0">
                  <c:v>Orobioma de selva andina de la cordillera Oriental</c:v>
                </c:pt>
              </c:strCache>
            </c:strRef>
          </c:tx>
          <c:spPr>
            <a:effectLst/>
          </c:spPr>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Febrero_Gráficos!$B$27:$R$27</c:f>
              <c:numCache>
                <c:formatCode>General</c:formatCode>
                <c:ptCount val="17"/>
                <c:pt idx="0">
                  <c:v>0.5164488084615384</c:v>
                </c:pt>
                <c:pt idx="1">
                  <c:v>9.7855315384615407E-2</c:v>
                </c:pt>
                <c:pt idx="2">
                  <c:v>7.3365076923076922E-2</c:v>
                </c:pt>
                <c:pt idx="3">
                  <c:v>0.64038646153846157</c:v>
                </c:pt>
                <c:pt idx="4">
                  <c:v>0.36402956923076923</c:v>
                </c:pt>
                <c:pt idx="5">
                  <c:v>0.15058102307692309</c:v>
                </c:pt>
                <c:pt idx="6">
                  <c:v>3.8742961538461539E-2</c:v>
                </c:pt>
                <c:pt idx="7">
                  <c:v>0.10933110076923078</c:v>
                </c:pt>
                <c:pt idx="8">
                  <c:v>0.37623180769230768</c:v>
                </c:pt>
                <c:pt idx="9">
                  <c:v>0.42325476153846153</c:v>
                </c:pt>
                <c:pt idx="10">
                  <c:v>0.28746202538461535</c:v>
                </c:pt>
                <c:pt idx="11">
                  <c:v>0.28746202538461535</c:v>
                </c:pt>
                <c:pt idx="12">
                  <c:v>0.20530718461538464</c:v>
                </c:pt>
                <c:pt idx="13">
                  <c:v>5.3096546153846153E-2</c:v>
                </c:pt>
                <c:pt idx="14">
                  <c:v>0.61347915384615392</c:v>
                </c:pt>
                <c:pt idx="15">
                  <c:v>0.63166523076923076</c:v>
                </c:pt>
                <c:pt idx="16">
                  <c:v>0.63166523076923076</c:v>
                </c:pt>
              </c:numCache>
            </c:numRef>
          </c:val>
          <c:smooth val="0"/>
          <c:extLst xmlns:c16r2="http://schemas.microsoft.com/office/drawing/2015/06/chart">
            <c:ext xmlns:c16="http://schemas.microsoft.com/office/drawing/2014/chart" uri="{C3380CC4-5D6E-409C-BE32-E72D297353CC}">
              <c16:uniqueId val="{00000001-D9EC-402D-8F74-B52143E75E32}"/>
            </c:ext>
          </c:extLst>
        </c:ser>
        <c:ser>
          <c:idx val="2"/>
          <c:order val="2"/>
          <c:tx>
            <c:strRef>
              <c:f>Febrero_Gráficos!$A$28</c:f>
              <c:strCache>
                <c:ptCount val="1"/>
                <c:pt idx="0">
                  <c:v>Orobioma de selva subandina de la cordillera Oriental</c:v>
                </c:pt>
              </c:strCache>
            </c:strRef>
          </c:tx>
          <c:spPr>
            <a:effectLst/>
          </c:spPr>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Febrero_Gráficos!$B$28:$R$28</c:f>
              <c:numCache>
                <c:formatCode>General</c:formatCode>
                <c:ptCount val="17"/>
                <c:pt idx="0">
                  <c:v>0.58233864000000002</c:v>
                </c:pt>
                <c:pt idx="1">
                  <c:v>5.5727400000000003E-2</c:v>
                </c:pt>
                <c:pt idx="2">
                  <c:v>0.41071400000000002</c:v>
                </c:pt>
                <c:pt idx="3">
                  <c:v>0.68181999999999998</c:v>
                </c:pt>
                <c:pt idx="4">
                  <c:v>0.17526</c:v>
                </c:pt>
                <c:pt idx="5">
                  <c:v>0.28769499999999998</c:v>
                </c:pt>
                <c:pt idx="6">
                  <c:v>0.16242100000000001</c:v>
                </c:pt>
                <c:pt idx="7">
                  <c:v>0.36368200000000001</c:v>
                </c:pt>
                <c:pt idx="8">
                  <c:v>0.61588699999999996</c:v>
                </c:pt>
                <c:pt idx="9">
                  <c:v>0.521837</c:v>
                </c:pt>
                <c:pt idx="10">
                  <c:v>0.37228499999999998</c:v>
                </c:pt>
                <c:pt idx="11">
                  <c:v>0.37228499999999998</c:v>
                </c:pt>
                <c:pt idx="12">
                  <c:v>0.42294500000000002</c:v>
                </c:pt>
                <c:pt idx="13">
                  <c:v>0.13059200000000001</c:v>
                </c:pt>
                <c:pt idx="14">
                  <c:v>0.65118200000000004</c:v>
                </c:pt>
                <c:pt idx="15">
                  <c:v>0.57502900000000001</c:v>
                </c:pt>
                <c:pt idx="16">
                  <c:v>0.57502900000000001</c:v>
                </c:pt>
              </c:numCache>
            </c:numRef>
          </c:val>
          <c:smooth val="0"/>
          <c:extLst xmlns:c16r2="http://schemas.microsoft.com/office/drawing/2015/06/chart">
            <c:ext xmlns:c16="http://schemas.microsoft.com/office/drawing/2014/chart" uri="{C3380CC4-5D6E-409C-BE32-E72D297353CC}">
              <c16:uniqueId val="{00000002-D9EC-402D-8F74-B52143E75E32}"/>
            </c:ext>
          </c:extLst>
        </c:ser>
        <c:ser>
          <c:idx val="3"/>
          <c:order val="3"/>
          <c:tx>
            <c:strRef>
              <c:f>Febrero_Gráficos!$A$29</c:f>
              <c:strCache>
                <c:ptCount val="1"/>
                <c:pt idx="0">
                  <c:v>Zonobioma higrofítico tropical</c:v>
                </c:pt>
              </c:strCache>
            </c:strRef>
          </c:tx>
          <c:spPr>
            <a:effectLst/>
          </c:spPr>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Febrero_Gráficos!$B$29:$R$29</c:f>
              <c:numCache>
                <c:formatCode>General</c:formatCode>
                <c:ptCount val="17"/>
                <c:pt idx="0">
                  <c:v>0.43837256000000002</c:v>
                </c:pt>
                <c:pt idx="1">
                  <c:v>7.3610800000000004E-2</c:v>
                </c:pt>
                <c:pt idx="2">
                  <c:v>6.1545799999999998E-2</c:v>
                </c:pt>
                <c:pt idx="3">
                  <c:v>0.47723399999999999</c:v>
                </c:pt>
                <c:pt idx="4">
                  <c:v>4.9895000000000002E-2</c:v>
                </c:pt>
                <c:pt idx="5">
                  <c:v>6.1473300000000002E-2</c:v>
                </c:pt>
                <c:pt idx="6">
                  <c:v>0</c:v>
                </c:pt>
                <c:pt idx="7">
                  <c:v>3.5975100000000003E-2</c:v>
                </c:pt>
                <c:pt idx="8">
                  <c:v>7.7125600000000002E-2</c:v>
                </c:pt>
                <c:pt idx="9">
                  <c:v>7.8155199999999994E-3</c:v>
                </c:pt>
                <c:pt idx="10">
                  <c:v>1.4974700000000001E-2</c:v>
                </c:pt>
                <c:pt idx="11">
                  <c:v>1.4974700000000001E-2</c:v>
                </c:pt>
                <c:pt idx="12">
                  <c:v>0</c:v>
                </c:pt>
                <c:pt idx="13">
                  <c:v>0</c:v>
                </c:pt>
                <c:pt idx="14">
                  <c:v>0.24359</c:v>
                </c:pt>
                <c:pt idx="15">
                  <c:v>0.384405</c:v>
                </c:pt>
                <c:pt idx="16">
                  <c:v>0.384405</c:v>
                </c:pt>
              </c:numCache>
            </c:numRef>
          </c:val>
          <c:smooth val="0"/>
          <c:extLst xmlns:c16r2="http://schemas.microsoft.com/office/drawing/2015/06/chart">
            <c:ext xmlns:c16="http://schemas.microsoft.com/office/drawing/2014/chart" uri="{C3380CC4-5D6E-409C-BE32-E72D297353CC}">
              <c16:uniqueId val="{00000003-D9EC-402D-8F74-B52143E75E32}"/>
            </c:ext>
          </c:extLst>
        </c:ser>
        <c:dLbls>
          <c:showLegendKey val="0"/>
          <c:showVal val="0"/>
          <c:showCatName val="0"/>
          <c:showSerName val="0"/>
          <c:showPercent val="0"/>
          <c:showBubbleSize val="0"/>
        </c:dLbls>
        <c:marker val="1"/>
        <c:smooth val="0"/>
        <c:axId val="-600604720"/>
        <c:axId val="-600604176"/>
      </c:lineChart>
      <c:dateAx>
        <c:axId val="-600604720"/>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Años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600604176"/>
        <c:crosses val="autoZero"/>
        <c:auto val="0"/>
        <c:lblOffset val="100"/>
        <c:baseTimeUnit val="days"/>
      </c:dateAx>
      <c:valAx>
        <c:axId val="-600604176"/>
        <c:scaling>
          <c:orientation val="minMax"/>
          <c:max val="0.70000000000000007"/>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Valores medios</a:t>
                </a:r>
              </a:p>
            </c:rich>
          </c:tx>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600604720"/>
        <c:crosses val="autoZero"/>
        <c:crossBetween val="between"/>
      </c:valAx>
      <c:spPr>
        <a:noFill/>
        <a:ln>
          <a:noFill/>
        </a:ln>
        <a:effectLst/>
      </c:spPr>
    </c:plotArea>
    <c:legend>
      <c:legendPos val="r"/>
      <c:layout>
        <c:manualLayout>
          <c:xMode val="edge"/>
          <c:yMode val="edge"/>
          <c:x val="0"/>
          <c:y val="0.81192929753180276"/>
          <c:w val="1"/>
          <c:h val="0.1826092878098257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CO"/>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30756415122245"/>
          <c:y val="6.0109289617486336E-2"/>
          <c:w val="0.89260868867969911"/>
          <c:h val="0.63665137181593312"/>
        </c:manualLayout>
      </c:layout>
      <c:barChart>
        <c:barDir val="col"/>
        <c:grouping val="clustered"/>
        <c:varyColors val="0"/>
        <c:ser>
          <c:idx val="0"/>
          <c:order val="0"/>
          <c:tx>
            <c:strRef>
              <c:f>Febrero_Gráficos!$A$26</c:f>
              <c:strCache>
                <c:ptCount val="1"/>
                <c:pt idx="0">
                  <c:v>Orobioma de páramo cordillera Oriental</c:v>
                </c:pt>
              </c:strCache>
            </c:strRef>
          </c:tx>
          <c:spPr>
            <a:solidFill>
              <a:schemeClr val="accent1"/>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Febrero_Gráficos!$B$26:$R$26</c:f>
              <c:numCache>
                <c:formatCode>General</c:formatCode>
                <c:ptCount val="17"/>
                <c:pt idx="0">
                  <c:v>0.51222223833333336</c:v>
                </c:pt>
                <c:pt idx="1">
                  <c:v>0.50803699999999996</c:v>
                </c:pt>
                <c:pt idx="2">
                  <c:v>1.7031499999999998E-3</c:v>
                </c:pt>
                <c:pt idx="3">
                  <c:v>0.57736949999999998</c:v>
                </c:pt>
                <c:pt idx="4">
                  <c:v>0.41073549999999998</c:v>
                </c:pt>
                <c:pt idx="5">
                  <c:v>3.6491250000000003E-2</c:v>
                </c:pt>
                <c:pt idx="6">
                  <c:v>1.6288049999999999E-3</c:v>
                </c:pt>
                <c:pt idx="7">
                  <c:v>7.5018999999999997E-3</c:v>
                </c:pt>
                <c:pt idx="8">
                  <c:v>0.12606900000000001</c:v>
                </c:pt>
                <c:pt idx="9">
                  <c:v>0.14419358166666665</c:v>
                </c:pt>
                <c:pt idx="10">
                  <c:v>0.57951399999999997</c:v>
                </c:pt>
                <c:pt idx="11">
                  <c:v>0.57951399999999997</c:v>
                </c:pt>
                <c:pt idx="12">
                  <c:v>0.19039625000000002</c:v>
                </c:pt>
                <c:pt idx="13">
                  <c:v>3.4028083333333334E-2</c:v>
                </c:pt>
                <c:pt idx="14">
                  <c:v>0.54402983333333343</c:v>
                </c:pt>
                <c:pt idx="15">
                  <c:v>0.54281166666666669</c:v>
                </c:pt>
                <c:pt idx="16">
                  <c:v>0.54281166666666669</c:v>
                </c:pt>
              </c:numCache>
            </c:numRef>
          </c:val>
          <c:extLst xmlns:c16r2="http://schemas.microsoft.com/office/drawing/2015/06/chart">
            <c:ext xmlns:c16="http://schemas.microsoft.com/office/drawing/2014/chart" uri="{C3380CC4-5D6E-409C-BE32-E72D297353CC}">
              <c16:uniqueId val="{00000000-D9EC-402D-8F74-B52143E75E32}"/>
            </c:ext>
          </c:extLst>
        </c:ser>
        <c:ser>
          <c:idx val="1"/>
          <c:order val="1"/>
          <c:tx>
            <c:strRef>
              <c:f>Febrero_Gráficos!$A$27</c:f>
              <c:strCache>
                <c:ptCount val="1"/>
                <c:pt idx="0">
                  <c:v>Orobioma de selva andina de la cordillera Oriental</c:v>
                </c:pt>
              </c:strCache>
            </c:strRef>
          </c:tx>
          <c:spPr>
            <a:solidFill>
              <a:schemeClr val="accent2"/>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Febrero_Gráficos!$B$27:$R$27</c:f>
              <c:numCache>
                <c:formatCode>General</c:formatCode>
                <c:ptCount val="17"/>
                <c:pt idx="0">
                  <c:v>0.5164488084615384</c:v>
                </c:pt>
                <c:pt idx="1">
                  <c:v>9.7855315384615407E-2</c:v>
                </c:pt>
                <c:pt idx="2">
                  <c:v>7.3365076923076922E-2</c:v>
                </c:pt>
                <c:pt idx="3">
                  <c:v>0.64038646153846157</c:v>
                </c:pt>
                <c:pt idx="4">
                  <c:v>0.36402956923076923</c:v>
                </c:pt>
                <c:pt idx="5">
                  <c:v>0.15058102307692309</c:v>
                </c:pt>
                <c:pt idx="6">
                  <c:v>3.8742961538461539E-2</c:v>
                </c:pt>
                <c:pt idx="7">
                  <c:v>0.10933110076923078</c:v>
                </c:pt>
                <c:pt idx="8">
                  <c:v>0.37623180769230768</c:v>
                </c:pt>
                <c:pt idx="9">
                  <c:v>0.42325476153846153</c:v>
                </c:pt>
                <c:pt idx="10">
                  <c:v>0.28746202538461535</c:v>
                </c:pt>
                <c:pt idx="11">
                  <c:v>0.28746202538461535</c:v>
                </c:pt>
                <c:pt idx="12">
                  <c:v>0.20530718461538464</c:v>
                </c:pt>
                <c:pt idx="13">
                  <c:v>5.3096546153846153E-2</c:v>
                </c:pt>
                <c:pt idx="14">
                  <c:v>0.61347915384615392</c:v>
                </c:pt>
                <c:pt idx="15">
                  <c:v>0.63166523076923076</c:v>
                </c:pt>
                <c:pt idx="16">
                  <c:v>0.63166523076923076</c:v>
                </c:pt>
              </c:numCache>
            </c:numRef>
          </c:val>
          <c:extLst xmlns:c16r2="http://schemas.microsoft.com/office/drawing/2015/06/chart">
            <c:ext xmlns:c16="http://schemas.microsoft.com/office/drawing/2014/chart" uri="{C3380CC4-5D6E-409C-BE32-E72D297353CC}">
              <c16:uniqueId val="{00000001-D9EC-402D-8F74-B52143E75E32}"/>
            </c:ext>
          </c:extLst>
        </c:ser>
        <c:ser>
          <c:idx val="2"/>
          <c:order val="2"/>
          <c:tx>
            <c:strRef>
              <c:f>Febrero_Gráficos!$A$28</c:f>
              <c:strCache>
                <c:ptCount val="1"/>
                <c:pt idx="0">
                  <c:v>Orobioma de selva subandina de la cordillera Oriental</c:v>
                </c:pt>
              </c:strCache>
            </c:strRef>
          </c:tx>
          <c:spPr>
            <a:solidFill>
              <a:schemeClr val="accent3"/>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Febrero_Gráficos!$B$28:$R$28</c:f>
              <c:numCache>
                <c:formatCode>General</c:formatCode>
                <c:ptCount val="17"/>
                <c:pt idx="0">
                  <c:v>0.58233864000000002</c:v>
                </c:pt>
                <c:pt idx="1">
                  <c:v>5.5727400000000003E-2</c:v>
                </c:pt>
                <c:pt idx="2">
                  <c:v>0.41071400000000002</c:v>
                </c:pt>
                <c:pt idx="3">
                  <c:v>0.68181999999999998</c:v>
                </c:pt>
                <c:pt idx="4">
                  <c:v>0.17526</c:v>
                </c:pt>
                <c:pt idx="5">
                  <c:v>0.28769499999999998</c:v>
                </c:pt>
                <c:pt idx="6">
                  <c:v>0.16242100000000001</c:v>
                </c:pt>
                <c:pt idx="7">
                  <c:v>0.36368200000000001</c:v>
                </c:pt>
                <c:pt idx="8">
                  <c:v>0.61588699999999996</c:v>
                </c:pt>
                <c:pt idx="9">
                  <c:v>0.521837</c:v>
                </c:pt>
                <c:pt idx="10">
                  <c:v>0.37228499999999998</c:v>
                </c:pt>
                <c:pt idx="11">
                  <c:v>0.37228499999999998</c:v>
                </c:pt>
                <c:pt idx="12">
                  <c:v>0.42294500000000002</c:v>
                </c:pt>
                <c:pt idx="13">
                  <c:v>0.13059200000000001</c:v>
                </c:pt>
                <c:pt idx="14">
                  <c:v>0.65118200000000004</c:v>
                </c:pt>
                <c:pt idx="15">
                  <c:v>0.57502900000000001</c:v>
                </c:pt>
                <c:pt idx="16">
                  <c:v>0.57502900000000001</c:v>
                </c:pt>
              </c:numCache>
            </c:numRef>
          </c:val>
          <c:extLst xmlns:c16r2="http://schemas.microsoft.com/office/drawing/2015/06/chart">
            <c:ext xmlns:c16="http://schemas.microsoft.com/office/drawing/2014/chart" uri="{C3380CC4-5D6E-409C-BE32-E72D297353CC}">
              <c16:uniqueId val="{00000002-D9EC-402D-8F74-B52143E75E32}"/>
            </c:ext>
          </c:extLst>
        </c:ser>
        <c:ser>
          <c:idx val="3"/>
          <c:order val="3"/>
          <c:tx>
            <c:strRef>
              <c:f>Febrero_Gráficos!$A$29</c:f>
              <c:strCache>
                <c:ptCount val="1"/>
                <c:pt idx="0">
                  <c:v>Zonobioma higrofítico tropical</c:v>
                </c:pt>
              </c:strCache>
            </c:strRef>
          </c:tx>
          <c:spPr>
            <a:solidFill>
              <a:schemeClr val="accent4"/>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Febrero_Gráficos!$B$29:$R$29</c:f>
              <c:numCache>
                <c:formatCode>General</c:formatCode>
                <c:ptCount val="17"/>
                <c:pt idx="0">
                  <c:v>0.43837256000000002</c:v>
                </c:pt>
                <c:pt idx="1">
                  <c:v>7.3610800000000004E-2</c:v>
                </c:pt>
                <c:pt idx="2">
                  <c:v>6.1545799999999998E-2</c:v>
                </c:pt>
                <c:pt idx="3">
                  <c:v>0.47723399999999999</c:v>
                </c:pt>
                <c:pt idx="4">
                  <c:v>4.9895000000000002E-2</c:v>
                </c:pt>
                <c:pt idx="5">
                  <c:v>6.1473300000000002E-2</c:v>
                </c:pt>
                <c:pt idx="6">
                  <c:v>0</c:v>
                </c:pt>
                <c:pt idx="7">
                  <c:v>3.5975100000000003E-2</c:v>
                </c:pt>
                <c:pt idx="8">
                  <c:v>7.7125600000000002E-2</c:v>
                </c:pt>
                <c:pt idx="9">
                  <c:v>7.8155199999999994E-3</c:v>
                </c:pt>
                <c:pt idx="10">
                  <c:v>1.4974700000000001E-2</c:v>
                </c:pt>
                <c:pt idx="11">
                  <c:v>1.4974700000000001E-2</c:v>
                </c:pt>
                <c:pt idx="12">
                  <c:v>0</c:v>
                </c:pt>
                <c:pt idx="13">
                  <c:v>0</c:v>
                </c:pt>
                <c:pt idx="14">
                  <c:v>0.24359</c:v>
                </c:pt>
                <c:pt idx="15">
                  <c:v>0.384405</c:v>
                </c:pt>
                <c:pt idx="16">
                  <c:v>0.384405</c:v>
                </c:pt>
              </c:numCache>
            </c:numRef>
          </c:val>
          <c:extLst xmlns:c16r2="http://schemas.microsoft.com/office/drawing/2015/06/chart">
            <c:ext xmlns:c16="http://schemas.microsoft.com/office/drawing/2014/chart" uri="{C3380CC4-5D6E-409C-BE32-E72D297353CC}">
              <c16:uniqueId val="{00000003-D9EC-402D-8F74-B52143E75E32}"/>
            </c:ext>
          </c:extLst>
        </c:ser>
        <c:dLbls>
          <c:showLegendKey val="0"/>
          <c:showVal val="0"/>
          <c:showCatName val="0"/>
          <c:showSerName val="0"/>
          <c:showPercent val="0"/>
          <c:showBubbleSize val="0"/>
        </c:dLbls>
        <c:gapWidth val="300"/>
        <c:axId val="-600603088"/>
        <c:axId val="-600597104"/>
      </c:barChart>
      <c:dateAx>
        <c:axId val="-600603088"/>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Años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600597104"/>
        <c:crosses val="autoZero"/>
        <c:auto val="0"/>
        <c:lblOffset val="100"/>
        <c:baseTimeUnit val="days"/>
      </c:dateAx>
      <c:valAx>
        <c:axId val="-600597104"/>
        <c:scaling>
          <c:orientation val="minMax"/>
          <c:max val="0.70000000000000007"/>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Valores medios</a:t>
                </a:r>
              </a:p>
            </c:rich>
          </c:tx>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600603088"/>
        <c:crosses val="autoZero"/>
        <c:crossBetween val="between"/>
      </c:valAx>
      <c:spPr>
        <a:noFill/>
        <a:ln>
          <a:noFill/>
        </a:ln>
        <a:effectLst/>
      </c:spPr>
    </c:plotArea>
    <c:legend>
      <c:legendPos val="r"/>
      <c:layout>
        <c:manualLayout>
          <c:xMode val="edge"/>
          <c:yMode val="edge"/>
          <c:x val="0"/>
          <c:y val="0.84708560175503245"/>
          <c:w val="0.9982668289652199"/>
          <c:h val="0.14745279934015465"/>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CO"/>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762664086541118"/>
          <c:y val="5.1044083526682132E-2"/>
          <c:w val="0.88228961196551037"/>
          <c:h val="0.65694532864243038"/>
        </c:manualLayout>
      </c:layout>
      <c:barChart>
        <c:barDir val="col"/>
        <c:grouping val="clustered"/>
        <c:varyColors val="0"/>
        <c:ser>
          <c:idx val="0"/>
          <c:order val="0"/>
          <c:tx>
            <c:strRef>
              <c:f>Febrero_Gráficos!$A$35</c:f>
              <c:strCache>
                <c:ptCount val="1"/>
                <c:pt idx="0">
                  <c:v>Orobioma de páramo cordillera Oriental</c:v>
                </c:pt>
              </c:strCache>
            </c:strRef>
          </c:tx>
          <c:spPr>
            <a:solidFill>
              <a:schemeClr val="accent1"/>
            </a:solidFill>
            <a:ln>
              <a:noFill/>
            </a:ln>
            <a:effectLst/>
          </c:spPr>
          <c:invertIfNegative val="0"/>
          <c:cat>
            <c:numRef>
              <c:f>Febrero_Gráficos!$B$34:$R$34</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Febrero_Gráficos!$B$35:$R$35</c:f>
              <c:numCache>
                <c:formatCode>General</c:formatCode>
                <c:ptCount val="17"/>
                <c:pt idx="0">
                  <c:v>0.11858004</c:v>
                </c:pt>
                <c:pt idx="1">
                  <c:v>0.15503401666666669</c:v>
                </c:pt>
                <c:pt idx="2">
                  <c:v>1.4461050000000001E-2</c:v>
                </c:pt>
                <c:pt idx="3">
                  <c:v>0.13868223333333332</c:v>
                </c:pt>
                <c:pt idx="4">
                  <c:v>0.16060205000000002</c:v>
                </c:pt>
                <c:pt idx="5">
                  <c:v>7.266333333333333E-2</c:v>
                </c:pt>
                <c:pt idx="6">
                  <c:v>1.3499183333333333E-2</c:v>
                </c:pt>
                <c:pt idx="7">
                  <c:v>2.9996833333333334E-2</c:v>
                </c:pt>
                <c:pt idx="8">
                  <c:v>8.4914166666666666E-2</c:v>
                </c:pt>
                <c:pt idx="9">
                  <c:v>0.14043554999999999</c:v>
                </c:pt>
                <c:pt idx="10">
                  <c:v>8.0802100000000002E-2</c:v>
                </c:pt>
                <c:pt idx="11">
                  <c:v>8.0802100000000002E-2</c:v>
                </c:pt>
                <c:pt idx="12">
                  <c:v>0.19961433333333334</c:v>
                </c:pt>
                <c:pt idx="13">
                  <c:v>6.947366666666667E-2</c:v>
                </c:pt>
                <c:pt idx="14">
                  <c:v>0.15974916666666666</c:v>
                </c:pt>
                <c:pt idx="15">
                  <c:v>9.259301666666668E-2</c:v>
                </c:pt>
                <c:pt idx="16">
                  <c:v>9.259301666666668E-2</c:v>
                </c:pt>
              </c:numCache>
            </c:numRef>
          </c:val>
          <c:extLst xmlns:c16r2="http://schemas.microsoft.com/office/drawing/2015/06/chart">
            <c:ext xmlns:c16="http://schemas.microsoft.com/office/drawing/2014/chart" uri="{C3380CC4-5D6E-409C-BE32-E72D297353CC}">
              <c16:uniqueId val="{00000000-AAEA-4BF4-8B3A-1A5EAA3EE257}"/>
            </c:ext>
          </c:extLst>
        </c:ser>
        <c:ser>
          <c:idx val="1"/>
          <c:order val="1"/>
          <c:tx>
            <c:strRef>
              <c:f>Febrero_Gráficos!$A$36</c:f>
              <c:strCache>
                <c:ptCount val="1"/>
                <c:pt idx="0">
                  <c:v>Orobioma de selva andina de la cordillera Oriental</c:v>
                </c:pt>
              </c:strCache>
            </c:strRef>
          </c:tx>
          <c:spPr>
            <a:solidFill>
              <a:schemeClr val="accent2"/>
            </a:solidFill>
            <a:ln>
              <a:noFill/>
            </a:ln>
            <a:effectLst/>
          </c:spPr>
          <c:invertIfNegative val="0"/>
          <c:cat>
            <c:numRef>
              <c:f>Febrero_Gráficos!$B$34:$R$34</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Febrero_Gráficos!$B$36:$R$36</c:f>
              <c:numCache>
                <c:formatCode>General</c:formatCode>
                <c:ptCount val="17"/>
                <c:pt idx="0">
                  <c:v>0.13205916923076921</c:v>
                </c:pt>
                <c:pt idx="1">
                  <c:v>0.13555307692307694</c:v>
                </c:pt>
                <c:pt idx="2">
                  <c:v>9.5896307692307697E-2</c:v>
                </c:pt>
                <c:pt idx="3">
                  <c:v>0.17324173846153845</c:v>
                </c:pt>
                <c:pt idx="4">
                  <c:v>0.25555036153846156</c:v>
                </c:pt>
                <c:pt idx="5">
                  <c:v>0.13041059230769231</c:v>
                </c:pt>
                <c:pt idx="6">
                  <c:v>8.4816076923076938E-2</c:v>
                </c:pt>
                <c:pt idx="7">
                  <c:v>0.17160853076923077</c:v>
                </c:pt>
                <c:pt idx="8">
                  <c:v>0.20057505384615382</c:v>
                </c:pt>
                <c:pt idx="9">
                  <c:v>0.19078726923076925</c:v>
                </c:pt>
                <c:pt idx="10">
                  <c:v>0.21122260769230769</c:v>
                </c:pt>
                <c:pt idx="11">
                  <c:v>0.21122260769230769</c:v>
                </c:pt>
                <c:pt idx="12">
                  <c:v>0.19342530769230773</c:v>
                </c:pt>
                <c:pt idx="13">
                  <c:v>0.11433284615384615</c:v>
                </c:pt>
                <c:pt idx="14">
                  <c:v>0.12265773846153845</c:v>
                </c:pt>
                <c:pt idx="15">
                  <c:v>0.12154989230769229</c:v>
                </c:pt>
                <c:pt idx="16">
                  <c:v>0.12154989230769229</c:v>
                </c:pt>
              </c:numCache>
            </c:numRef>
          </c:val>
          <c:extLst xmlns:c16r2="http://schemas.microsoft.com/office/drawing/2015/06/chart">
            <c:ext xmlns:c16="http://schemas.microsoft.com/office/drawing/2014/chart" uri="{C3380CC4-5D6E-409C-BE32-E72D297353CC}">
              <c16:uniqueId val="{00000001-AAEA-4BF4-8B3A-1A5EAA3EE257}"/>
            </c:ext>
          </c:extLst>
        </c:ser>
        <c:ser>
          <c:idx val="2"/>
          <c:order val="2"/>
          <c:tx>
            <c:strRef>
              <c:f>Febrero_Gráficos!$A$37</c:f>
              <c:strCache>
                <c:ptCount val="1"/>
                <c:pt idx="0">
                  <c:v>Orobioma de selva subandina de la cordillera Oriental</c:v>
                </c:pt>
              </c:strCache>
            </c:strRef>
          </c:tx>
          <c:spPr>
            <a:solidFill>
              <a:schemeClr val="accent3"/>
            </a:solidFill>
            <a:ln>
              <a:noFill/>
            </a:ln>
            <a:effectLst/>
          </c:spPr>
          <c:invertIfNegative val="0"/>
          <c:cat>
            <c:numRef>
              <c:f>Febrero_Gráficos!$B$34:$R$34</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Febrero_Gráficos!$B$37:$R$37</c:f>
              <c:numCache>
                <c:formatCode>General</c:formatCode>
                <c:ptCount val="17"/>
                <c:pt idx="0">
                  <c:v>0.16785042999999999</c:v>
                </c:pt>
                <c:pt idx="1">
                  <c:v>0.18481600000000001</c:v>
                </c:pt>
                <c:pt idx="2">
                  <c:v>0.37413600000000002</c:v>
                </c:pt>
                <c:pt idx="3">
                  <c:v>0.159409</c:v>
                </c:pt>
                <c:pt idx="4">
                  <c:v>0.304392</c:v>
                </c:pt>
                <c:pt idx="5">
                  <c:v>0.36279299999999998</c:v>
                </c:pt>
                <c:pt idx="6">
                  <c:v>0.31224000000000002</c:v>
                </c:pt>
                <c:pt idx="7">
                  <c:v>0.383164</c:v>
                </c:pt>
                <c:pt idx="8">
                  <c:v>0.30472199999999999</c:v>
                </c:pt>
                <c:pt idx="9">
                  <c:v>0.36827500000000002</c:v>
                </c:pt>
                <c:pt idx="10">
                  <c:v>0.37557299999999999</c:v>
                </c:pt>
                <c:pt idx="11">
                  <c:v>0.37557299999999999</c:v>
                </c:pt>
                <c:pt idx="12">
                  <c:v>0.37559900000000002</c:v>
                </c:pt>
                <c:pt idx="13">
                  <c:v>0.28625400000000001</c:v>
                </c:pt>
                <c:pt idx="14">
                  <c:v>0.19462699999999999</c:v>
                </c:pt>
                <c:pt idx="15">
                  <c:v>0.245278</c:v>
                </c:pt>
                <c:pt idx="16">
                  <c:v>0.245278</c:v>
                </c:pt>
              </c:numCache>
            </c:numRef>
          </c:val>
          <c:extLst xmlns:c16r2="http://schemas.microsoft.com/office/drawing/2015/06/chart">
            <c:ext xmlns:c16="http://schemas.microsoft.com/office/drawing/2014/chart" uri="{C3380CC4-5D6E-409C-BE32-E72D297353CC}">
              <c16:uniqueId val="{00000002-AAEA-4BF4-8B3A-1A5EAA3EE257}"/>
            </c:ext>
          </c:extLst>
        </c:ser>
        <c:ser>
          <c:idx val="3"/>
          <c:order val="3"/>
          <c:tx>
            <c:strRef>
              <c:f>Febrero_Gráficos!$A$38</c:f>
              <c:strCache>
                <c:ptCount val="1"/>
                <c:pt idx="0">
                  <c:v>Zonobioma higrofítico tropical</c:v>
                </c:pt>
              </c:strCache>
            </c:strRef>
          </c:tx>
          <c:spPr>
            <a:solidFill>
              <a:schemeClr val="accent4"/>
            </a:solidFill>
            <a:ln>
              <a:noFill/>
            </a:ln>
            <a:effectLst/>
          </c:spPr>
          <c:invertIfNegative val="0"/>
          <c:cat>
            <c:numRef>
              <c:f>Febrero_Gráficos!$B$34:$R$34</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Febrero_Gráficos!$B$38:$R$38</c:f>
              <c:numCache>
                <c:formatCode>General</c:formatCode>
                <c:ptCount val="17"/>
                <c:pt idx="0">
                  <c:v>8.5502629999999996E-2</c:v>
                </c:pt>
                <c:pt idx="1">
                  <c:v>0.12925200000000001</c:v>
                </c:pt>
                <c:pt idx="2">
                  <c:v>0.12518099999999999</c:v>
                </c:pt>
                <c:pt idx="3">
                  <c:v>6.3556699999999994E-2</c:v>
                </c:pt>
                <c:pt idx="4">
                  <c:v>0.11650000000000001</c:v>
                </c:pt>
                <c:pt idx="5">
                  <c:v>0.14044499999999999</c:v>
                </c:pt>
                <c:pt idx="6">
                  <c:v>0</c:v>
                </c:pt>
                <c:pt idx="7">
                  <c:v>0.10457900000000001</c:v>
                </c:pt>
                <c:pt idx="8">
                  <c:v>0.167015</c:v>
                </c:pt>
                <c:pt idx="9">
                  <c:v>5.3074499999999997E-2</c:v>
                </c:pt>
                <c:pt idx="10">
                  <c:v>6.5542000000000003E-2</c:v>
                </c:pt>
                <c:pt idx="11">
                  <c:v>6.5542000000000003E-2</c:v>
                </c:pt>
                <c:pt idx="12">
                  <c:v>0</c:v>
                </c:pt>
                <c:pt idx="13">
                  <c:v>0</c:v>
                </c:pt>
                <c:pt idx="14">
                  <c:v>0.22928799999999999</c:v>
                </c:pt>
                <c:pt idx="15">
                  <c:v>8.0910899999999994E-2</c:v>
                </c:pt>
                <c:pt idx="16">
                  <c:v>8.0910899999999994E-2</c:v>
                </c:pt>
              </c:numCache>
            </c:numRef>
          </c:val>
          <c:extLst xmlns:c16r2="http://schemas.microsoft.com/office/drawing/2015/06/chart">
            <c:ext xmlns:c16="http://schemas.microsoft.com/office/drawing/2014/chart" uri="{C3380CC4-5D6E-409C-BE32-E72D297353CC}">
              <c16:uniqueId val="{00000003-AAEA-4BF4-8B3A-1A5EAA3EE257}"/>
            </c:ext>
          </c:extLst>
        </c:ser>
        <c:dLbls>
          <c:showLegendKey val="0"/>
          <c:showVal val="0"/>
          <c:showCatName val="0"/>
          <c:showSerName val="0"/>
          <c:showPercent val="0"/>
          <c:showBubbleSize val="0"/>
        </c:dLbls>
        <c:gapWidth val="300"/>
        <c:axId val="-600599280"/>
        <c:axId val="-600598736"/>
      </c:barChart>
      <c:catAx>
        <c:axId val="-600599280"/>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Años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600598736"/>
        <c:crosses val="autoZero"/>
        <c:auto val="1"/>
        <c:lblAlgn val="ctr"/>
        <c:lblOffset val="100"/>
        <c:noMultiLvlLbl val="0"/>
      </c:catAx>
      <c:valAx>
        <c:axId val="-600598736"/>
        <c:scaling>
          <c:orientation val="minMax"/>
          <c:max val="0.4"/>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Desviación</a:t>
                </a:r>
                <a:r>
                  <a:rPr lang="es-CO" sz="1100" baseline="0">
                    <a:latin typeface="Century Gothic" panose="020B0502020202020204" pitchFamily="34" charset="0"/>
                  </a:rPr>
                  <a:t> estándar</a:t>
                </a:r>
                <a:endParaRPr lang="es-CO" sz="1100">
                  <a:latin typeface="Century Gothic" panose="020B0502020202020204" pitchFamily="34" charset="0"/>
                </a:endParaRPr>
              </a:p>
            </c:rich>
          </c:tx>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600599280"/>
        <c:crosses val="autoZero"/>
        <c:crossBetween val="between"/>
      </c:valAx>
      <c:spPr>
        <a:noFill/>
        <a:ln>
          <a:noFill/>
        </a:ln>
        <a:effectLst/>
      </c:spPr>
    </c:plotArea>
    <c:legend>
      <c:legendPos val="r"/>
      <c:layout>
        <c:manualLayout>
          <c:xMode val="edge"/>
          <c:yMode val="edge"/>
          <c:x val="0"/>
          <c:y val="0.84926995836925068"/>
          <c:w val="0.99838969404186795"/>
          <c:h val="0.15072990689937463"/>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CO"/>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30756415122245"/>
          <c:y val="6.0109289617486336E-2"/>
          <c:w val="0.89260868867969911"/>
          <c:h val="0.63665137181593312"/>
        </c:manualLayout>
      </c:layout>
      <c:barChart>
        <c:barDir val="col"/>
        <c:grouping val="clustered"/>
        <c:varyColors val="0"/>
        <c:ser>
          <c:idx val="0"/>
          <c:order val="0"/>
          <c:tx>
            <c:strRef>
              <c:f>Febrero_Gráficos!$A$26</c:f>
              <c:strCache>
                <c:ptCount val="1"/>
                <c:pt idx="0">
                  <c:v>Orobioma de páramo cordillera Oriental</c:v>
                </c:pt>
              </c:strCache>
            </c:strRef>
          </c:tx>
          <c:spPr>
            <a:solidFill>
              <a:schemeClr val="accent1"/>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Febrero_Gráficos!$B$26:$R$26</c:f>
              <c:numCache>
                <c:formatCode>General</c:formatCode>
                <c:ptCount val="17"/>
                <c:pt idx="0">
                  <c:v>0.51222223833333336</c:v>
                </c:pt>
                <c:pt idx="1">
                  <c:v>0.50803699999999996</c:v>
                </c:pt>
                <c:pt idx="2">
                  <c:v>1.7031499999999998E-3</c:v>
                </c:pt>
                <c:pt idx="3">
                  <c:v>0.57736949999999998</c:v>
                </c:pt>
                <c:pt idx="4">
                  <c:v>0.41073549999999998</c:v>
                </c:pt>
                <c:pt idx="5">
                  <c:v>3.6491250000000003E-2</c:v>
                </c:pt>
                <c:pt idx="6">
                  <c:v>1.6288049999999999E-3</c:v>
                </c:pt>
                <c:pt idx="7">
                  <c:v>7.5018999999999997E-3</c:v>
                </c:pt>
                <c:pt idx="8">
                  <c:v>0.12606900000000001</c:v>
                </c:pt>
                <c:pt idx="9">
                  <c:v>0.14419358166666665</c:v>
                </c:pt>
                <c:pt idx="10">
                  <c:v>0.57951399999999997</c:v>
                </c:pt>
                <c:pt idx="11">
                  <c:v>0.57951399999999997</c:v>
                </c:pt>
                <c:pt idx="12">
                  <c:v>0.19039625000000002</c:v>
                </c:pt>
                <c:pt idx="13">
                  <c:v>3.4028083333333334E-2</c:v>
                </c:pt>
                <c:pt idx="14">
                  <c:v>0.54402983333333343</c:v>
                </c:pt>
                <c:pt idx="15">
                  <c:v>0.54281166666666669</c:v>
                </c:pt>
                <c:pt idx="16">
                  <c:v>0.54281166666666669</c:v>
                </c:pt>
              </c:numCache>
            </c:numRef>
          </c:val>
          <c:extLst xmlns:c16r2="http://schemas.microsoft.com/office/drawing/2015/06/chart">
            <c:ext xmlns:c16="http://schemas.microsoft.com/office/drawing/2014/chart" uri="{C3380CC4-5D6E-409C-BE32-E72D297353CC}">
              <c16:uniqueId val="{00000000-D9EC-402D-8F74-B52143E75E32}"/>
            </c:ext>
          </c:extLst>
        </c:ser>
        <c:ser>
          <c:idx val="1"/>
          <c:order val="1"/>
          <c:tx>
            <c:strRef>
              <c:f>Febrero_Gráficos!$A$27</c:f>
              <c:strCache>
                <c:ptCount val="1"/>
                <c:pt idx="0">
                  <c:v>Orobioma de selva andina de la cordillera Oriental</c:v>
                </c:pt>
              </c:strCache>
            </c:strRef>
          </c:tx>
          <c:spPr>
            <a:solidFill>
              <a:schemeClr val="accent2"/>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Febrero_Gráficos!$B$27:$R$27</c:f>
              <c:numCache>
                <c:formatCode>General</c:formatCode>
                <c:ptCount val="17"/>
                <c:pt idx="0">
                  <c:v>0.5164488084615384</c:v>
                </c:pt>
                <c:pt idx="1">
                  <c:v>9.7855315384615407E-2</c:v>
                </c:pt>
                <c:pt idx="2">
                  <c:v>7.3365076923076922E-2</c:v>
                </c:pt>
                <c:pt idx="3">
                  <c:v>0.64038646153846157</c:v>
                </c:pt>
                <c:pt idx="4">
                  <c:v>0.36402956923076923</c:v>
                </c:pt>
                <c:pt idx="5">
                  <c:v>0.15058102307692309</c:v>
                </c:pt>
                <c:pt idx="6">
                  <c:v>3.8742961538461539E-2</c:v>
                </c:pt>
                <c:pt idx="7">
                  <c:v>0.10933110076923078</c:v>
                </c:pt>
                <c:pt idx="8">
                  <c:v>0.37623180769230768</c:v>
                </c:pt>
                <c:pt idx="9">
                  <c:v>0.42325476153846153</c:v>
                </c:pt>
                <c:pt idx="10">
                  <c:v>0.28746202538461535</c:v>
                </c:pt>
                <c:pt idx="11">
                  <c:v>0.28746202538461535</c:v>
                </c:pt>
                <c:pt idx="12">
                  <c:v>0.20530718461538464</c:v>
                </c:pt>
                <c:pt idx="13">
                  <c:v>5.3096546153846153E-2</c:v>
                </c:pt>
                <c:pt idx="14">
                  <c:v>0.61347915384615392</c:v>
                </c:pt>
                <c:pt idx="15">
                  <c:v>0.63166523076923076</c:v>
                </c:pt>
                <c:pt idx="16">
                  <c:v>0.63166523076923076</c:v>
                </c:pt>
              </c:numCache>
            </c:numRef>
          </c:val>
          <c:extLst xmlns:c16r2="http://schemas.microsoft.com/office/drawing/2015/06/chart">
            <c:ext xmlns:c16="http://schemas.microsoft.com/office/drawing/2014/chart" uri="{C3380CC4-5D6E-409C-BE32-E72D297353CC}">
              <c16:uniqueId val="{00000001-D9EC-402D-8F74-B52143E75E32}"/>
            </c:ext>
          </c:extLst>
        </c:ser>
        <c:ser>
          <c:idx val="2"/>
          <c:order val="2"/>
          <c:tx>
            <c:strRef>
              <c:f>Febrero_Gráficos!$A$28</c:f>
              <c:strCache>
                <c:ptCount val="1"/>
                <c:pt idx="0">
                  <c:v>Orobioma de selva subandina de la cordillera Oriental</c:v>
                </c:pt>
              </c:strCache>
            </c:strRef>
          </c:tx>
          <c:spPr>
            <a:solidFill>
              <a:schemeClr val="accent3"/>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Febrero_Gráficos!$B$28:$R$28</c:f>
              <c:numCache>
                <c:formatCode>General</c:formatCode>
                <c:ptCount val="17"/>
                <c:pt idx="0">
                  <c:v>0.58233864000000002</c:v>
                </c:pt>
                <c:pt idx="1">
                  <c:v>5.5727400000000003E-2</c:v>
                </c:pt>
                <c:pt idx="2">
                  <c:v>0.41071400000000002</c:v>
                </c:pt>
                <c:pt idx="3">
                  <c:v>0.68181999999999998</c:v>
                </c:pt>
                <c:pt idx="4">
                  <c:v>0.17526</c:v>
                </c:pt>
                <c:pt idx="5">
                  <c:v>0.28769499999999998</c:v>
                </c:pt>
                <c:pt idx="6">
                  <c:v>0.16242100000000001</c:v>
                </c:pt>
                <c:pt idx="7">
                  <c:v>0.36368200000000001</c:v>
                </c:pt>
                <c:pt idx="8">
                  <c:v>0.61588699999999996</c:v>
                </c:pt>
                <c:pt idx="9">
                  <c:v>0.521837</c:v>
                </c:pt>
                <c:pt idx="10">
                  <c:v>0.37228499999999998</c:v>
                </c:pt>
                <c:pt idx="11">
                  <c:v>0.37228499999999998</c:v>
                </c:pt>
                <c:pt idx="12">
                  <c:v>0.42294500000000002</c:v>
                </c:pt>
                <c:pt idx="13">
                  <c:v>0.13059200000000001</c:v>
                </c:pt>
                <c:pt idx="14">
                  <c:v>0.65118200000000004</c:v>
                </c:pt>
                <c:pt idx="15">
                  <c:v>0.57502900000000001</c:v>
                </c:pt>
                <c:pt idx="16">
                  <c:v>0.57502900000000001</c:v>
                </c:pt>
              </c:numCache>
            </c:numRef>
          </c:val>
          <c:extLst xmlns:c16r2="http://schemas.microsoft.com/office/drawing/2015/06/chart">
            <c:ext xmlns:c16="http://schemas.microsoft.com/office/drawing/2014/chart" uri="{C3380CC4-5D6E-409C-BE32-E72D297353CC}">
              <c16:uniqueId val="{00000002-D9EC-402D-8F74-B52143E75E32}"/>
            </c:ext>
          </c:extLst>
        </c:ser>
        <c:ser>
          <c:idx val="3"/>
          <c:order val="3"/>
          <c:tx>
            <c:strRef>
              <c:f>Febrero_Gráficos!$A$29</c:f>
              <c:strCache>
                <c:ptCount val="1"/>
                <c:pt idx="0">
                  <c:v>Zonobioma higrofítico tropical</c:v>
                </c:pt>
              </c:strCache>
            </c:strRef>
          </c:tx>
          <c:spPr>
            <a:solidFill>
              <a:schemeClr val="accent4"/>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Febrero_Gráficos!$B$29:$R$29</c:f>
              <c:numCache>
                <c:formatCode>General</c:formatCode>
                <c:ptCount val="17"/>
                <c:pt idx="0">
                  <c:v>0.43837256000000002</c:v>
                </c:pt>
                <c:pt idx="1">
                  <c:v>7.3610800000000004E-2</c:v>
                </c:pt>
                <c:pt idx="2">
                  <c:v>6.1545799999999998E-2</c:v>
                </c:pt>
                <c:pt idx="3">
                  <c:v>0.47723399999999999</c:v>
                </c:pt>
                <c:pt idx="4">
                  <c:v>4.9895000000000002E-2</c:v>
                </c:pt>
                <c:pt idx="5">
                  <c:v>6.1473300000000002E-2</c:v>
                </c:pt>
                <c:pt idx="6">
                  <c:v>0</c:v>
                </c:pt>
                <c:pt idx="7">
                  <c:v>3.5975100000000003E-2</c:v>
                </c:pt>
                <c:pt idx="8">
                  <c:v>7.7125600000000002E-2</c:v>
                </c:pt>
                <c:pt idx="9">
                  <c:v>7.8155199999999994E-3</c:v>
                </c:pt>
                <c:pt idx="10">
                  <c:v>1.4974700000000001E-2</c:v>
                </c:pt>
                <c:pt idx="11">
                  <c:v>1.4974700000000001E-2</c:v>
                </c:pt>
                <c:pt idx="12">
                  <c:v>0</c:v>
                </c:pt>
                <c:pt idx="13">
                  <c:v>0</c:v>
                </c:pt>
                <c:pt idx="14">
                  <c:v>0.24359</c:v>
                </c:pt>
                <c:pt idx="15">
                  <c:v>0.384405</c:v>
                </c:pt>
                <c:pt idx="16">
                  <c:v>0.384405</c:v>
                </c:pt>
              </c:numCache>
            </c:numRef>
          </c:val>
          <c:extLst xmlns:c16r2="http://schemas.microsoft.com/office/drawing/2015/06/chart">
            <c:ext xmlns:c16="http://schemas.microsoft.com/office/drawing/2014/chart" uri="{C3380CC4-5D6E-409C-BE32-E72D297353CC}">
              <c16:uniqueId val="{00000003-D9EC-402D-8F74-B52143E75E32}"/>
            </c:ext>
          </c:extLst>
        </c:ser>
        <c:dLbls>
          <c:showLegendKey val="0"/>
          <c:showVal val="0"/>
          <c:showCatName val="0"/>
          <c:showSerName val="0"/>
          <c:showPercent val="0"/>
          <c:showBubbleSize val="0"/>
        </c:dLbls>
        <c:gapWidth val="300"/>
        <c:axId val="-536254016"/>
        <c:axId val="-536261088"/>
      </c:barChart>
      <c:dateAx>
        <c:axId val="-536254016"/>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Años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536261088"/>
        <c:crosses val="autoZero"/>
        <c:auto val="0"/>
        <c:lblOffset val="100"/>
        <c:baseTimeUnit val="days"/>
      </c:dateAx>
      <c:valAx>
        <c:axId val="-536261088"/>
        <c:scaling>
          <c:orientation val="minMax"/>
          <c:max val="0.70000000000000007"/>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Valores medios</a:t>
                </a:r>
              </a:p>
            </c:rich>
          </c:tx>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536254016"/>
        <c:crosses val="autoZero"/>
        <c:crossBetween val="between"/>
      </c:valAx>
      <c:spPr>
        <a:noFill/>
        <a:ln>
          <a:noFill/>
        </a:ln>
        <a:effectLst/>
      </c:spPr>
    </c:plotArea>
    <c:legend>
      <c:legendPos val="r"/>
      <c:layout>
        <c:manualLayout>
          <c:xMode val="edge"/>
          <c:yMode val="edge"/>
          <c:x val="0"/>
          <c:y val="0.84708560175503245"/>
          <c:w val="0.9982668289652199"/>
          <c:h val="0.14745279934015465"/>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CO"/>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30756415122245"/>
          <c:y val="5.2380952380952382E-2"/>
          <c:w val="0.89260868867969911"/>
          <c:h val="0.63496062992125979"/>
        </c:manualLayout>
      </c:layout>
      <c:lineChart>
        <c:grouping val="standard"/>
        <c:varyColors val="0"/>
        <c:ser>
          <c:idx val="0"/>
          <c:order val="0"/>
          <c:tx>
            <c:strRef>
              <c:f>Octubre_Gáficos!$A$26</c:f>
              <c:strCache>
                <c:ptCount val="1"/>
                <c:pt idx="0">
                  <c:v>Orobioma de páramo cordillera Oriental</c:v>
                </c:pt>
              </c:strCache>
            </c:strRef>
          </c:tx>
          <c:spPr>
            <a:effectLst/>
          </c:spPr>
          <c:cat>
            <c:numRef>
              <c:f>Octubre_Gáficos!$B$25:$R$25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Octubre_Gáficos!$B$26:$R$26</c:f>
              <c:numCache>
                <c:formatCode>General</c:formatCode>
                <c:ptCount val="17"/>
                <c:pt idx="0">
                  <c:v>1.1020499999999999E-4</c:v>
                </c:pt>
                <c:pt idx="1">
                  <c:v>0</c:v>
                </c:pt>
                <c:pt idx="2">
                  <c:v>0</c:v>
                </c:pt>
                <c:pt idx="3">
                  <c:v>4.9501849999999993E-2</c:v>
                </c:pt>
                <c:pt idx="4">
                  <c:v>0</c:v>
                </c:pt>
                <c:pt idx="5">
                  <c:v>1.0034833333333333E-4</c:v>
                </c:pt>
                <c:pt idx="6">
                  <c:v>0</c:v>
                </c:pt>
                <c:pt idx="7">
                  <c:v>5.918466666666667E-3</c:v>
                </c:pt>
                <c:pt idx="8">
                  <c:v>0.37138658333333335</c:v>
                </c:pt>
                <c:pt idx="9">
                  <c:v>0.24040848999999997</c:v>
                </c:pt>
                <c:pt idx="10">
                  <c:v>0.15852384999999999</c:v>
                </c:pt>
                <c:pt idx="11">
                  <c:v>9.3259641666666657E-2</c:v>
                </c:pt>
                <c:pt idx="12">
                  <c:v>0.55885850000000004</c:v>
                </c:pt>
                <c:pt idx="13">
                  <c:v>0.39560695499999993</c:v>
                </c:pt>
                <c:pt idx="14">
                  <c:v>5.1331449999999995E-3</c:v>
                </c:pt>
                <c:pt idx="15">
                  <c:v>0.15855434999999998</c:v>
                </c:pt>
                <c:pt idx="16">
                  <c:v>0.37619399999999997</c:v>
                </c:pt>
              </c:numCache>
            </c:numRef>
          </c:val>
          <c:smooth val="0"/>
          <c:extLst xmlns:c16r2="http://schemas.microsoft.com/office/drawing/2015/06/chart">
            <c:ext xmlns:c16="http://schemas.microsoft.com/office/drawing/2014/chart" uri="{C3380CC4-5D6E-409C-BE32-E72D297353CC}">
              <c16:uniqueId val="{00000000-4F5F-430D-93F6-8013B51FE317}"/>
            </c:ext>
          </c:extLst>
        </c:ser>
        <c:ser>
          <c:idx val="1"/>
          <c:order val="1"/>
          <c:tx>
            <c:strRef>
              <c:f>Octubre_Gáficos!$A$27</c:f>
              <c:strCache>
                <c:ptCount val="1"/>
                <c:pt idx="0">
                  <c:v>Orobioma de selva andina de la cordillera Oriental</c:v>
                </c:pt>
              </c:strCache>
            </c:strRef>
          </c:tx>
          <c:spPr>
            <a:effectLst/>
          </c:spPr>
          <c:cat>
            <c:numRef>
              <c:f>Octubre_Gáficos!$B$25:$R$25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Octubre_Gáficos!$B$27:$R$27</c:f>
              <c:numCache>
                <c:formatCode>General</c:formatCode>
                <c:ptCount val="17"/>
                <c:pt idx="0">
                  <c:v>6.2498846153846155E-3</c:v>
                </c:pt>
                <c:pt idx="1">
                  <c:v>0</c:v>
                </c:pt>
                <c:pt idx="2">
                  <c:v>5.0516923076923074E-5</c:v>
                </c:pt>
                <c:pt idx="3">
                  <c:v>2.8596461538461536E-2</c:v>
                </c:pt>
                <c:pt idx="4">
                  <c:v>4.4237715384615383E-3</c:v>
                </c:pt>
                <c:pt idx="5">
                  <c:v>4.9318362307692307E-2</c:v>
                </c:pt>
                <c:pt idx="6">
                  <c:v>7.2914115384615378E-3</c:v>
                </c:pt>
                <c:pt idx="7">
                  <c:v>0.33031813846153846</c:v>
                </c:pt>
                <c:pt idx="8">
                  <c:v>0.40623089230769222</c:v>
                </c:pt>
                <c:pt idx="9">
                  <c:v>0.51560976923076918</c:v>
                </c:pt>
                <c:pt idx="10">
                  <c:v>0.33002862307692304</c:v>
                </c:pt>
                <c:pt idx="11">
                  <c:v>5.0450453846153848E-2</c:v>
                </c:pt>
                <c:pt idx="12">
                  <c:v>0.41051563076923075</c:v>
                </c:pt>
                <c:pt idx="13">
                  <c:v>0.61395761538461546</c:v>
                </c:pt>
                <c:pt idx="14">
                  <c:v>2.6183615384615385E-2</c:v>
                </c:pt>
                <c:pt idx="15">
                  <c:v>0.44693439230769239</c:v>
                </c:pt>
                <c:pt idx="16">
                  <c:v>0.56422330769230766</c:v>
                </c:pt>
              </c:numCache>
            </c:numRef>
          </c:val>
          <c:smooth val="0"/>
          <c:extLst xmlns:c16r2="http://schemas.microsoft.com/office/drawing/2015/06/chart">
            <c:ext xmlns:c16="http://schemas.microsoft.com/office/drawing/2014/chart" uri="{C3380CC4-5D6E-409C-BE32-E72D297353CC}">
              <c16:uniqueId val="{00000001-4F5F-430D-93F6-8013B51FE317}"/>
            </c:ext>
          </c:extLst>
        </c:ser>
        <c:ser>
          <c:idx val="2"/>
          <c:order val="2"/>
          <c:tx>
            <c:strRef>
              <c:f>Octubre_Gáficos!$A$28</c:f>
              <c:strCache>
                <c:ptCount val="1"/>
                <c:pt idx="0">
                  <c:v>Orobioma de selva subandina de la cordillera Oriental</c:v>
                </c:pt>
              </c:strCache>
            </c:strRef>
          </c:tx>
          <c:spPr>
            <a:effectLst/>
          </c:spPr>
          <c:cat>
            <c:numRef>
              <c:f>Octubre_Gáficos!$B$25:$R$25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Octubre_Gáficos!$B$28:$R$28</c:f>
              <c:numCache>
                <c:formatCode>General</c:formatCode>
                <c:ptCount val="17"/>
                <c:pt idx="0">
                  <c:v>0.22633900000000001</c:v>
                </c:pt>
                <c:pt idx="1">
                  <c:v>0</c:v>
                </c:pt>
                <c:pt idx="2">
                  <c:v>2.3349700000000001E-2</c:v>
                </c:pt>
                <c:pt idx="3">
                  <c:v>0.19757</c:v>
                </c:pt>
                <c:pt idx="4">
                  <c:v>1.0710900000000001E-2</c:v>
                </c:pt>
                <c:pt idx="5">
                  <c:v>0.32347900000000002</c:v>
                </c:pt>
                <c:pt idx="6">
                  <c:v>0.17078699999999999</c:v>
                </c:pt>
                <c:pt idx="7">
                  <c:v>0.36905300000000002</c:v>
                </c:pt>
                <c:pt idx="8">
                  <c:v>0.262874</c:v>
                </c:pt>
                <c:pt idx="9">
                  <c:v>0.64529099999999995</c:v>
                </c:pt>
                <c:pt idx="10">
                  <c:v>0.225713</c:v>
                </c:pt>
                <c:pt idx="11">
                  <c:v>0.234792</c:v>
                </c:pt>
                <c:pt idx="12">
                  <c:v>0.611321</c:v>
                </c:pt>
                <c:pt idx="13">
                  <c:v>0.66151099999999996</c:v>
                </c:pt>
                <c:pt idx="14">
                  <c:v>1.04367E-2</c:v>
                </c:pt>
                <c:pt idx="15">
                  <c:v>0.63934599999999997</c:v>
                </c:pt>
                <c:pt idx="16">
                  <c:v>0.47648099999999999</c:v>
                </c:pt>
              </c:numCache>
            </c:numRef>
          </c:val>
          <c:smooth val="0"/>
          <c:extLst xmlns:c16r2="http://schemas.microsoft.com/office/drawing/2015/06/chart">
            <c:ext xmlns:c16="http://schemas.microsoft.com/office/drawing/2014/chart" uri="{C3380CC4-5D6E-409C-BE32-E72D297353CC}">
              <c16:uniqueId val="{00000002-4F5F-430D-93F6-8013B51FE317}"/>
            </c:ext>
          </c:extLst>
        </c:ser>
        <c:ser>
          <c:idx val="3"/>
          <c:order val="3"/>
          <c:tx>
            <c:strRef>
              <c:f>Octubre_Gáficos!$A$29</c:f>
              <c:strCache>
                <c:ptCount val="1"/>
                <c:pt idx="0">
                  <c:v>Zonobioma higrofítico tropical</c:v>
                </c:pt>
              </c:strCache>
            </c:strRef>
          </c:tx>
          <c:spPr>
            <a:effectLst/>
          </c:spPr>
          <c:cat>
            <c:numRef>
              <c:f>Octubre_Gáficos!$B$25:$R$25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Octubre_Gáficos!$B$29:$R$29</c:f>
              <c:numCache>
                <c:formatCode>General</c:formatCode>
                <c:ptCount val="17"/>
                <c:pt idx="0">
                  <c:v>0.51095100000000004</c:v>
                </c:pt>
                <c:pt idx="1">
                  <c:v>0</c:v>
                </c:pt>
                <c:pt idx="2">
                  <c:v>0</c:v>
                </c:pt>
                <c:pt idx="3">
                  <c:v>0.46930100000000002</c:v>
                </c:pt>
                <c:pt idx="4">
                  <c:v>0</c:v>
                </c:pt>
                <c:pt idx="5">
                  <c:v>0.59222200000000003</c:v>
                </c:pt>
                <c:pt idx="6">
                  <c:v>0.53754299999999999</c:v>
                </c:pt>
                <c:pt idx="7">
                  <c:v>0.49001699999999998</c:v>
                </c:pt>
                <c:pt idx="8">
                  <c:v>0.56782299999999997</c:v>
                </c:pt>
                <c:pt idx="9">
                  <c:v>0.52397000000000005</c:v>
                </c:pt>
                <c:pt idx="10">
                  <c:v>0.56929099999999999</c:v>
                </c:pt>
                <c:pt idx="11">
                  <c:v>0.57708300000000001</c:v>
                </c:pt>
                <c:pt idx="12">
                  <c:v>0.55138299999999996</c:v>
                </c:pt>
                <c:pt idx="13">
                  <c:v>0.58122700000000005</c:v>
                </c:pt>
                <c:pt idx="14">
                  <c:v>3.7167499999999999E-2</c:v>
                </c:pt>
                <c:pt idx="15">
                  <c:v>0.53742100000000004</c:v>
                </c:pt>
                <c:pt idx="16">
                  <c:v>0.46813399999999999</c:v>
                </c:pt>
              </c:numCache>
            </c:numRef>
          </c:val>
          <c:smooth val="0"/>
          <c:extLst xmlns:c16r2="http://schemas.microsoft.com/office/drawing/2015/06/chart">
            <c:ext xmlns:c16="http://schemas.microsoft.com/office/drawing/2014/chart" uri="{C3380CC4-5D6E-409C-BE32-E72D297353CC}">
              <c16:uniqueId val="{00000003-4F5F-430D-93F6-8013B51FE317}"/>
            </c:ext>
          </c:extLst>
        </c:ser>
        <c:dLbls>
          <c:showLegendKey val="0"/>
          <c:showVal val="0"/>
          <c:showCatName val="0"/>
          <c:showSerName val="0"/>
          <c:showPercent val="0"/>
          <c:showBubbleSize val="0"/>
        </c:dLbls>
        <c:marker val="1"/>
        <c:smooth val="0"/>
        <c:axId val="-536265984"/>
        <c:axId val="-536261632"/>
      </c:lineChart>
      <c:catAx>
        <c:axId val="-536265984"/>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Años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536261632"/>
        <c:crosses val="autoZero"/>
        <c:auto val="1"/>
        <c:lblAlgn val="ctr"/>
        <c:lblOffset val="100"/>
        <c:noMultiLvlLbl val="0"/>
      </c:catAx>
      <c:valAx>
        <c:axId val="-536261632"/>
        <c:scaling>
          <c:orientation val="minMax"/>
          <c:max val="0.70000000000000007"/>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Valores medios</a:t>
                </a:r>
              </a:p>
            </c:rich>
          </c:tx>
          <c:layout>
            <c:manualLayout>
              <c:xMode val="edge"/>
              <c:yMode val="edge"/>
              <c:x val="2.4892509617560534E-2"/>
              <c:y val="0.26334908136482937"/>
            </c:manualLayout>
          </c:layout>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536265984"/>
        <c:crosses val="autoZero"/>
        <c:crossBetween val="between"/>
        <c:majorUnit val="0.1"/>
      </c:valAx>
      <c:spPr>
        <a:noFill/>
        <a:ln>
          <a:noFill/>
        </a:ln>
        <a:effectLst/>
      </c:spPr>
    </c:plotArea>
    <c:legend>
      <c:legendPos val="r"/>
      <c:layout>
        <c:manualLayout>
          <c:xMode val="edge"/>
          <c:yMode val="edge"/>
          <c:x val="0"/>
          <c:y val="0.81520321144190566"/>
          <c:w val="1"/>
          <c:h val="0.18241808225888279"/>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CO"/>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30756415122245"/>
          <c:y val="6.0109289617486336E-2"/>
          <c:w val="0.89260868867969911"/>
          <c:h val="0.63665137181593312"/>
        </c:manualLayout>
      </c:layout>
      <c:barChart>
        <c:barDir val="col"/>
        <c:grouping val="clustered"/>
        <c:varyColors val="0"/>
        <c:ser>
          <c:idx val="0"/>
          <c:order val="0"/>
          <c:tx>
            <c:strRef>
              <c:f>Febrero_Gráficos!$A$26</c:f>
              <c:strCache>
                <c:ptCount val="1"/>
                <c:pt idx="0">
                  <c:v>Orobioma de páramo cordillera Oriental</c:v>
                </c:pt>
              </c:strCache>
            </c:strRef>
          </c:tx>
          <c:spPr>
            <a:solidFill>
              <a:schemeClr val="accent1"/>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Febrero_Gráficos!$B$26:$R$26</c:f>
              <c:numCache>
                <c:formatCode>General</c:formatCode>
                <c:ptCount val="17"/>
                <c:pt idx="0">
                  <c:v>0.51222223833333336</c:v>
                </c:pt>
                <c:pt idx="1">
                  <c:v>0.50803699999999996</c:v>
                </c:pt>
                <c:pt idx="2">
                  <c:v>1.7031499999999998E-3</c:v>
                </c:pt>
                <c:pt idx="3">
                  <c:v>0.57736949999999998</c:v>
                </c:pt>
                <c:pt idx="4">
                  <c:v>0.41073549999999998</c:v>
                </c:pt>
                <c:pt idx="5">
                  <c:v>3.6491250000000003E-2</c:v>
                </c:pt>
                <c:pt idx="6">
                  <c:v>1.6288049999999999E-3</c:v>
                </c:pt>
                <c:pt idx="7">
                  <c:v>7.5018999999999997E-3</c:v>
                </c:pt>
                <c:pt idx="8">
                  <c:v>0.12606900000000001</c:v>
                </c:pt>
                <c:pt idx="9">
                  <c:v>0.14419358166666665</c:v>
                </c:pt>
                <c:pt idx="10">
                  <c:v>0.57951399999999997</c:v>
                </c:pt>
                <c:pt idx="11">
                  <c:v>0.57951399999999997</c:v>
                </c:pt>
                <c:pt idx="12">
                  <c:v>0.19039625000000002</c:v>
                </c:pt>
                <c:pt idx="13">
                  <c:v>3.4028083333333334E-2</c:v>
                </c:pt>
                <c:pt idx="14">
                  <c:v>0.54402983333333343</c:v>
                </c:pt>
                <c:pt idx="15">
                  <c:v>0.54281166666666669</c:v>
                </c:pt>
                <c:pt idx="16">
                  <c:v>0.54281166666666669</c:v>
                </c:pt>
              </c:numCache>
            </c:numRef>
          </c:val>
          <c:extLst xmlns:c16r2="http://schemas.microsoft.com/office/drawing/2015/06/chart">
            <c:ext xmlns:c16="http://schemas.microsoft.com/office/drawing/2014/chart" uri="{C3380CC4-5D6E-409C-BE32-E72D297353CC}">
              <c16:uniqueId val="{00000000-D9EC-402D-8F74-B52143E75E32}"/>
            </c:ext>
          </c:extLst>
        </c:ser>
        <c:ser>
          <c:idx val="1"/>
          <c:order val="1"/>
          <c:tx>
            <c:strRef>
              <c:f>Febrero_Gráficos!$A$27</c:f>
              <c:strCache>
                <c:ptCount val="1"/>
                <c:pt idx="0">
                  <c:v>Orobioma de selva andina de la cordillera Oriental</c:v>
                </c:pt>
              </c:strCache>
            </c:strRef>
          </c:tx>
          <c:spPr>
            <a:solidFill>
              <a:schemeClr val="accent2"/>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Febrero_Gráficos!$B$27:$R$27</c:f>
              <c:numCache>
                <c:formatCode>General</c:formatCode>
                <c:ptCount val="17"/>
                <c:pt idx="0">
                  <c:v>0.5164488084615384</c:v>
                </c:pt>
                <c:pt idx="1">
                  <c:v>9.7855315384615407E-2</c:v>
                </c:pt>
                <c:pt idx="2">
                  <c:v>7.3365076923076922E-2</c:v>
                </c:pt>
                <c:pt idx="3">
                  <c:v>0.64038646153846157</c:v>
                </c:pt>
                <c:pt idx="4">
                  <c:v>0.36402956923076923</c:v>
                </c:pt>
                <c:pt idx="5">
                  <c:v>0.15058102307692309</c:v>
                </c:pt>
                <c:pt idx="6">
                  <c:v>3.8742961538461539E-2</c:v>
                </c:pt>
                <c:pt idx="7">
                  <c:v>0.10933110076923078</c:v>
                </c:pt>
                <c:pt idx="8">
                  <c:v>0.37623180769230768</c:v>
                </c:pt>
                <c:pt idx="9">
                  <c:v>0.42325476153846153</c:v>
                </c:pt>
                <c:pt idx="10">
                  <c:v>0.28746202538461535</c:v>
                </c:pt>
                <c:pt idx="11">
                  <c:v>0.28746202538461535</c:v>
                </c:pt>
                <c:pt idx="12">
                  <c:v>0.20530718461538464</c:v>
                </c:pt>
                <c:pt idx="13">
                  <c:v>5.3096546153846153E-2</c:v>
                </c:pt>
                <c:pt idx="14">
                  <c:v>0.61347915384615392</c:v>
                </c:pt>
                <c:pt idx="15">
                  <c:v>0.63166523076923076</c:v>
                </c:pt>
                <c:pt idx="16">
                  <c:v>0.63166523076923076</c:v>
                </c:pt>
              </c:numCache>
            </c:numRef>
          </c:val>
          <c:extLst xmlns:c16r2="http://schemas.microsoft.com/office/drawing/2015/06/chart">
            <c:ext xmlns:c16="http://schemas.microsoft.com/office/drawing/2014/chart" uri="{C3380CC4-5D6E-409C-BE32-E72D297353CC}">
              <c16:uniqueId val="{00000001-D9EC-402D-8F74-B52143E75E32}"/>
            </c:ext>
          </c:extLst>
        </c:ser>
        <c:ser>
          <c:idx val="2"/>
          <c:order val="2"/>
          <c:tx>
            <c:strRef>
              <c:f>Febrero_Gráficos!$A$28</c:f>
              <c:strCache>
                <c:ptCount val="1"/>
                <c:pt idx="0">
                  <c:v>Orobioma de selva subandina de la cordillera Oriental</c:v>
                </c:pt>
              </c:strCache>
            </c:strRef>
          </c:tx>
          <c:spPr>
            <a:solidFill>
              <a:schemeClr val="accent3"/>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Febrero_Gráficos!$B$28:$R$28</c:f>
              <c:numCache>
                <c:formatCode>General</c:formatCode>
                <c:ptCount val="17"/>
                <c:pt idx="0">
                  <c:v>0.58233864000000002</c:v>
                </c:pt>
                <c:pt idx="1">
                  <c:v>5.5727400000000003E-2</c:v>
                </c:pt>
                <c:pt idx="2">
                  <c:v>0.41071400000000002</c:v>
                </c:pt>
                <c:pt idx="3">
                  <c:v>0.68181999999999998</c:v>
                </c:pt>
                <c:pt idx="4">
                  <c:v>0.17526</c:v>
                </c:pt>
                <c:pt idx="5">
                  <c:v>0.28769499999999998</c:v>
                </c:pt>
                <c:pt idx="6">
                  <c:v>0.16242100000000001</c:v>
                </c:pt>
                <c:pt idx="7">
                  <c:v>0.36368200000000001</c:v>
                </c:pt>
                <c:pt idx="8">
                  <c:v>0.61588699999999996</c:v>
                </c:pt>
                <c:pt idx="9">
                  <c:v>0.521837</c:v>
                </c:pt>
                <c:pt idx="10">
                  <c:v>0.37228499999999998</c:v>
                </c:pt>
                <c:pt idx="11">
                  <c:v>0.37228499999999998</c:v>
                </c:pt>
                <c:pt idx="12">
                  <c:v>0.42294500000000002</c:v>
                </c:pt>
                <c:pt idx="13">
                  <c:v>0.13059200000000001</c:v>
                </c:pt>
                <c:pt idx="14">
                  <c:v>0.65118200000000004</c:v>
                </c:pt>
                <c:pt idx="15">
                  <c:v>0.57502900000000001</c:v>
                </c:pt>
                <c:pt idx="16">
                  <c:v>0.57502900000000001</c:v>
                </c:pt>
              </c:numCache>
            </c:numRef>
          </c:val>
          <c:extLst xmlns:c16r2="http://schemas.microsoft.com/office/drawing/2015/06/chart">
            <c:ext xmlns:c16="http://schemas.microsoft.com/office/drawing/2014/chart" uri="{C3380CC4-5D6E-409C-BE32-E72D297353CC}">
              <c16:uniqueId val="{00000002-D9EC-402D-8F74-B52143E75E32}"/>
            </c:ext>
          </c:extLst>
        </c:ser>
        <c:ser>
          <c:idx val="3"/>
          <c:order val="3"/>
          <c:tx>
            <c:strRef>
              <c:f>Febrero_Gráficos!$A$29</c:f>
              <c:strCache>
                <c:ptCount val="1"/>
                <c:pt idx="0">
                  <c:v>Zonobioma higrofítico tropical</c:v>
                </c:pt>
              </c:strCache>
            </c:strRef>
          </c:tx>
          <c:spPr>
            <a:solidFill>
              <a:schemeClr val="accent4"/>
            </a:solidFill>
            <a:ln>
              <a:noFill/>
            </a:ln>
            <a:effectLst/>
          </c:spPr>
          <c:invertIfNegative val="0"/>
          <c:cat>
            <c:numRef>
              <c:f>Febrero_Gráficos!$B$25:$R$25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Febrero_Gráficos!$B$29:$R$29</c:f>
              <c:numCache>
                <c:formatCode>General</c:formatCode>
                <c:ptCount val="17"/>
                <c:pt idx="0">
                  <c:v>0.43837256000000002</c:v>
                </c:pt>
                <c:pt idx="1">
                  <c:v>7.3610800000000004E-2</c:v>
                </c:pt>
                <c:pt idx="2">
                  <c:v>6.1545799999999998E-2</c:v>
                </c:pt>
                <c:pt idx="3">
                  <c:v>0.47723399999999999</c:v>
                </c:pt>
                <c:pt idx="4">
                  <c:v>4.9895000000000002E-2</c:v>
                </c:pt>
                <c:pt idx="5">
                  <c:v>6.1473300000000002E-2</c:v>
                </c:pt>
                <c:pt idx="6">
                  <c:v>0</c:v>
                </c:pt>
                <c:pt idx="7">
                  <c:v>3.5975100000000003E-2</c:v>
                </c:pt>
                <c:pt idx="8">
                  <c:v>7.7125600000000002E-2</c:v>
                </c:pt>
                <c:pt idx="9">
                  <c:v>7.8155199999999994E-3</c:v>
                </c:pt>
                <c:pt idx="10">
                  <c:v>1.4974700000000001E-2</c:v>
                </c:pt>
                <c:pt idx="11">
                  <c:v>1.4974700000000001E-2</c:v>
                </c:pt>
                <c:pt idx="12">
                  <c:v>0</c:v>
                </c:pt>
                <c:pt idx="13">
                  <c:v>0</c:v>
                </c:pt>
                <c:pt idx="14">
                  <c:v>0.24359</c:v>
                </c:pt>
                <c:pt idx="15">
                  <c:v>0.384405</c:v>
                </c:pt>
                <c:pt idx="16">
                  <c:v>0.384405</c:v>
                </c:pt>
              </c:numCache>
            </c:numRef>
          </c:val>
          <c:extLst xmlns:c16r2="http://schemas.microsoft.com/office/drawing/2015/06/chart">
            <c:ext xmlns:c16="http://schemas.microsoft.com/office/drawing/2014/chart" uri="{C3380CC4-5D6E-409C-BE32-E72D297353CC}">
              <c16:uniqueId val="{00000003-D9EC-402D-8F74-B52143E75E32}"/>
            </c:ext>
          </c:extLst>
        </c:ser>
        <c:dLbls>
          <c:showLegendKey val="0"/>
          <c:showVal val="0"/>
          <c:showCatName val="0"/>
          <c:showSerName val="0"/>
          <c:showPercent val="0"/>
          <c:showBubbleSize val="0"/>
        </c:dLbls>
        <c:gapWidth val="300"/>
        <c:axId val="-536267616"/>
        <c:axId val="-536264896"/>
      </c:barChart>
      <c:dateAx>
        <c:axId val="-536267616"/>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Años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536264896"/>
        <c:crosses val="autoZero"/>
        <c:auto val="0"/>
        <c:lblOffset val="100"/>
        <c:baseTimeUnit val="days"/>
      </c:dateAx>
      <c:valAx>
        <c:axId val="-536264896"/>
        <c:scaling>
          <c:orientation val="minMax"/>
          <c:max val="0.70000000000000007"/>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Valores medios</a:t>
                </a:r>
              </a:p>
            </c:rich>
          </c:tx>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536267616"/>
        <c:crosses val="autoZero"/>
        <c:crossBetween val="between"/>
      </c:valAx>
      <c:spPr>
        <a:noFill/>
        <a:ln>
          <a:noFill/>
        </a:ln>
        <a:effectLst/>
      </c:spPr>
    </c:plotArea>
    <c:legend>
      <c:legendPos val="r"/>
      <c:layout>
        <c:manualLayout>
          <c:xMode val="edge"/>
          <c:yMode val="edge"/>
          <c:x val="0"/>
          <c:y val="0.84708560175503245"/>
          <c:w val="0.9982668289652199"/>
          <c:h val="0.14745279934015465"/>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CO"/>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762664086541118"/>
          <c:y val="5.1825677267373381E-2"/>
          <c:w val="0.88228961196551037"/>
          <c:h val="0.65129710188507772"/>
        </c:manualLayout>
      </c:layout>
      <c:barChart>
        <c:barDir val="col"/>
        <c:grouping val="clustered"/>
        <c:varyColors val="0"/>
        <c:ser>
          <c:idx val="0"/>
          <c:order val="0"/>
          <c:tx>
            <c:strRef>
              <c:f>Octubre_Gáficos!$A$35</c:f>
              <c:strCache>
                <c:ptCount val="1"/>
                <c:pt idx="0">
                  <c:v>Orobioma de páramo cordillera Oriental</c:v>
                </c:pt>
              </c:strCache>
            </c:strRef>
          </c:tx>
          <c:spPr>
            <a:solidFill>
              <a:schemeClr val="accent1"/>
            </a:solidFill>
            <a:ln>
              <a:noFill/>
            </a:ln>
            <a:effectLst/>
          </c:spPr>
          <c:invertIfNegative val="0"/>
          <c:cat>
            <c:numRef>
              <c:f>Octubre_Gáficos!$B$25:$R$25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Octubre_Gáficos!$B$35:$R$35</c:f>
              <c:numCache>
                <c:formatCode>General</c:formatCode>
                <c:ptCount val="17"/>
                <c:pt idx="0">
                  <c:v>3.8324000000000001E-3</c:v>
                </c:pt>
                <c:pt idx="1">
                  <c:v>0</c:v>
                </c:pt>
                <c:pt idx="2">
                  <c:v>0</c:v>
                </c:pt>
                <c:pt idx="3">
                  <c:v>6.319983333333333E-2</c:v>
                </c:pt>
                <c:pt idx="4">
                  <c:v>0</c:v>
                </c:pt>
                <c:pt idx="5">
                  <c:v>3.1636166666666669E-3</c:v>
                </c:pt>
                <c:pt idx="6">
                  <c:v>0</c:v>
                </c:pt>
                <c:pt idx="7">
                  <c:v>2.5765333333333335E-2</c:v>
                </c:pt>
                <c:pt idx="8">
                  <c:v>0.16474261666666667</c:v>
                </c:pt>
                <c:pt idx="9">
                  <c:v>0.11971486666666666</c:v>
                </c:pt>
                <c:pt idx="10">
                  <c:v>0.10685208333333333</c:v>
                </c:pt>
                <c:pt idx="11">
                  <c:v>0.11880718333333333</c:v>
                </c:pt>
                <c:pt idx="12">
                  <c:v>0.13403885000000001</c:v>
                </c:pt>
                <c:pt idx="13">
                  <c:v>0.18059491666666663</c:v>
                </c:pt>
                <c:pt idx="14">
                  <c:v>3.2156083333333335E-2</c:v>
                </c:pt>
                <c:pt idx="15">
                  <c:v>0.18579904999999999</c:v>
                </c:pt>
                <c:pt idx="16">
                  <c:v>0.23331274999999999</c:v>
                </c:pt>
              </c:numCache>
            </c:numRef>
          </c:val>
          <c:extLst xmlns:c16r2="http://schemas.microsoft.com/office/drawing/2015/06/chart">
            <c:ext xmlns:c16="http://schemas.microsoft.com/office/drawing/2014/chart" uri="{C3380CC4-5D6E-409C-BE32-E72D297353CC}">
              <c16:uniqueId val="{00000000-2FE8-4EF6-8207-5B54753186B4}"/>
            </c:ext>
          </c:extLst>
        </c:ser>
        <c:ser>
          <c:idx val="1"/>
          <c:order val="1"/>
          <c:tx>
            <c:strRef>
              <c:f>Octubre_Gáficos!$A$36</c:f>
              <c:strCache>
                <c:ptCount val="1"/>
                <c:pt idx="0">
                  <c:v>Orobioma de selva andina de la cordillera Oriental</c:v>
                </c:pt>
              </c:strCache>
            </c:strRef>
          </c:tx>
          <c:spPr>
            <a:solidFill>
              <a:schemeClr val="accent2"/>
            </a:solidFill>
            <a:ln>
              <a:noFill/>
            </a:ln>
            <a:effectLst/>
          </c:spPr>
          <c:invertIfNegative val="0"/>
          <c:cat>
            <c:numRef>
              <c:f>Octubre_Gáficos!$B$25:$R$25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Octubre_Gáficos!$B$36:$R$36</c:f>
              <c:numCache>
                <c:formatCode>General</c:formatCode>
                <c:ptCount val="17"/>
                <c:pt idx="0">
                  <c:v>2.9292407692307693E-2</c:v>
                </c:pt>
                <c:pt idx="1">
                  <c:v>0</c:v>
                </c:pt>
                <c:pt idx="2">
                  <c:v>2.1089615384615383E-3</c:v>
                </c:pt>
                <c:pt idx="3">
                  <c:v>9.0908538461538457E-2</c:v>
                </c:pt>
                <c:pt idx="4">
                  <c:v>2.4911792307692308E-2</c:v>
                </c:pt>
                <c:pt idx="5">
                  <c:v>5.3274346153846151E-2</c:v>
                </c:pt>
                <c:pt idx="6">
                  <c:v>3.5115846153846157E-2</c:v>
                </c:pt>
                <c:pt idx="7">
                  <c:v>0.19118505384615384</c:v>
                </c:pt>
                <c:pt idx="8">
                  <c:v>0.22740776153846154</c:v>
                </c:pt>
                <c:pt idx="9">
                  <c:v>0.14746515384615383</c:v>
                </c:pt>
                <c:pt idx="10">
                  <c:v>0.20472380769230769</c:v>
                </c:pt>
                <c:pt idx="11">
                  <c:v>0.11662423076923076</c:v>
                </c:pt>
                <c:pt idx="12">
                  <c:v>0.17886536923076918</c:v>
                </c:pt>
                <c:pt idx="13">
                  <c:v>0.12560193076923076</c:v>
                </c:pt>
                <c:pt idx="14">
                  <c:v>5.627792307692308E-2</c:v>
                </c:pt>
                <c:pt idx="15">
                  <c:v>0.18313321538461538</c:v>
                </c:pt>
                <c:pt idx="16">
                  <c:v>0.13816513076923076</c:v>
                </c:pt>
              </c:numCache>
            </c:numRef>
          </c:val>
          <c:extLst xmlns:c16r2="http://schemas.microsoft.com/office/drawing/2015/06/chart">
            <c:ext xmlns:c16="http://schemas.microsoft.com/office/drawing/2014/chart" uri="{C3380CC4-5D6E-409C-BE32-E72D297353CC}">
              <c16:uniqueId val="{00000001-2FE8-4EF6-8207-5B54753186B4}"/>
            </c:ext>
          </c:extLst>
        </c:ser>
        <c:ser>
          <c:idx val="2"/>
          <c:order val="2"/>
          <c:tx>
            <c:strRef>
              <c:f>Octubre_Gáficos!$A$37</c:f>
              <c:strCache>
                <c:ptCount val="1"/>
                <c:pt idx="0">
                  <c:v>Orobioma de selva subandina de la cordillera Oriental</c:v>
                </c:pt>
              </c:strCache>
            </c:strRef>
          </c:tx>
          <c:spPr>
            <a:solidFill>
              <a:schemeClr val="accent3"/>
            </a:solidFill>
            <a:ln>
              <a:noFill/>
            </a:ln>
            <a:effectLst/>
          </c:spPr>
          <c:invertIfNegative val="0"/>
          <c:cat>
            <c:numRef>
              <c:f>Octubre_Gáficos!$B$25:$R$25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Octubre_Gáficos!$B$37:$R$37</c:f>
              <c:numCache>
                <c:formatCode>General</c:formatCode>
                <c:ptCount val="17"/>
                <c:pt idx="0">
                  <c:v>0.33199200000000001</c:v>
                </c:pt>
                <c:pt idx="1">
                  <c:v>0</c:v>
                </c:pt>
                <c:pt idx="2">
                  <c:v>0.136105</c:v>
                </c:pt>
                <c:pt idx="3">
                  <c:v>0.34163399999999999</c:v>
                </c:pt>
                <c:pt idx="4">
                  <c:v>9.0593999999999994E-2</c:v>
                </c:pt>
                <c:pt idx="5">
                  <c:v>0.36404799999999998</c:v>
                </c:pt>
                <c:pt idx="6">
                  <c:v>0.30273800000000001</c:v>
                </c:pt>
                <c:pt idx="7">
                  <c:v>0.349605</c:v>
                </c:pt>
                <c:pt idx="8">
                  <c:v>0.34152300000000002</c:v>
                </c:pt>
                <c:pt idx="9">
                  <c:v>0.23313</c:v>
                </c:pt>
                <c:pt idx="10">
                  <c:v>0.33385900000000002</c:v>
                </c:pt>
                <c:pt idx="11">
                  <c:v>0.33760099999999998</c:v>
                </c:pt>
                <c:pt idx="12">
                  <c:v>0.259237</c:v>
                </c:pt>
                <c:pt idx="13">
                  <c:v>0.23822199999999999</c:v>
                </c:pt>
                <c:pt idx="14">
                  <c:v>7.4287900000000004E-2</c:v>
                </c:pt>
                <c:pt idx="15">
                  <c:v>0.23160600000000001</c:v>
                </c:pt>
                <c:pt idx="16">
                  <c:v>0.33755299999999999</c:v>
                </c:pt>
              </c:numCache>
            </c:numRef>
          </c:val>
          <c:extLst xmlns:c16r2="http://schemas.microsoft.com/office/drawing/2015/06/chart">
            <c:ext xmlns:c16="http://schemas.microsoft.com/office/drawing/2014/chart" uri="{C3380CC4-5D6E-409C-BE32-E72D297353CC}">
              <c16:uniqueId val="{00000002-2FE8-4EF6-8207-5B54753186B4}"/>
            </c:ext>
          </c:extLst>
        </c:ser>
        <c:ser>
          <c:idx val="3"/>
          <c:order val="3"/>
          <c:tx>
            <c:strRef>
              <c:f>Octubre_Gáficos!$A$38</c:f>
              <c:strCache>
                <c:ptCount val="1"/>
                <c:pt idx="0">
                  <c:v>Zonobioma higrofítico tropical</c:v>
                </c:pt>
              </c:strCache>
            </c:strRef>
          </c:tx>
          <c:spPr>
            <a:solidFill>
              <a:schemeClr val="accent4"/>
            </a:solidFill>
            <a:ln>
              <a:noFill/>
            </a:ln>
            <a:effectLst/>
          </c:spPr>
          <c:invertIfNegative val="0"/>
          <c:cat>
            <c:numRef>
              <c:f>Octubre_Gáficos!$B$25:$R$25</c:f>
              <c:numCache>
                <c:formatCode>General</c:formatCod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numCache>
            </c:numRef>
          </c:cat>
          <c:val>
            <c:numRef>
              <c:f>Octubre_Gáficos!$B$38:$R$38</c:f>
              <c:numCache>
                <c:formatCode>General</c:formatCode>
                <c:ptCount val="17"/>
                <c:pt idx="0">
                  <c:v>0.13164699999999999</c:v>
                </c:pt>
                <c:pt idx="1">
                  <c:v>0</c:v>
                </c:pt>
                <c:pt idx="2">
                  <c:v>0</c:v>
                </c:pt>
                <c:pt idx="3">
                  <c:v>0.28517799999999999</c:v>
                </c:pt>
                <c:pt idx="4">
                  <c:v>0</c:v>
                </c:pt>
                <c:pt idx="5">
                  <c:v>7.9691600000000001E-2</c:v>
                </c:pt>
                <c:pt idx="6">
                  <c:v>0.101199</c:v>
                </c:pt>
                <c:pt idx="7">
                  <c:v>0.20498</c:v>
                </c:pt>
                <c:pt idx="8">
                  <c:v>0.105394</c:v>
                </c:pt>
                <c:pt idx="9">
                  <c:v>7.5391799999999995E-2</c:v>
                </c:pt>
                <c:pt idx="10">
                  <c:v>0.16927200000000001</c:v>
                </c:pt>
                <c:pt idx="11">
                  <c:v>9.6252000000000004E-2</c:v>
                </c:pt>
                <c:pt idx="12">
                  <c:v>9.2116400000000001E-2</c:v>
                </c:pt>
                <c:pt idx="13">
                  <c:v>8.1818199999999994E-2</c:v>
                </c:pt>
                <c:pt idx="14">
                  <c:v>0.14152000000000001</c:v>
                </c:pt>
                <c:pt idx="15">
                  <c:v>0.115879</c:v>
                </c:pt>
                <c:pt idx="16">
                  <c:v>0.11004899999999999</c:v>
                </c:pt>
              </c:numCache>
            </c:numRef>
          </c:val>
          <c:extLst xmlns:c16r2="http://schemas.microsoft.com/office/drawing/2015/06/chart">
            <c:ext xmlns:c16="http://schemas.microsoft.com/office/drawing/2014/chart" uri="{C3380CC4-5D6E-409C-BE32-E72D297353CC}">
              <c16:uniqueId val="{00000003-2FE8-4EF6-8207-5B54753186B4}"/>
            </c:ext>
          </c:extLst>
        </c:ser>
        <c:dLbls>
          <c:showLegendKey val="0"/>
          <c:showVal val="0"/>
          <c:showCatName val="0"/>
          <c:showSerName val="0"/>
          <c:showPercent val="0"/>
          <c:showBubbleSize val="0"/>
        </c:dLbls>
        <c:gapWidth val="300"/>
        <c:axId val="-536260000"/>
        <c:axId val="-536254560"/>
      </c:barChart>
      <c:catAx>
        <c:axId val="-536260000"/>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Años</a:t>
                </a:r>
              </a:p>
            </c:rich>
          </c:tx>
          <c:layout>
            <c:manualLayout>
              <c:xMode val="edge"/>
              <c:yMode val="edge"/>
              <c:x val="0.53180975566459987"/>
              <c:y val="0.76565616876825104"/>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536254560"/>
        <c:crosses val="autoZero"/>
        <c:auto val="1"/>
        <c:lblAlgn val="ctr"/>
        <c:lblOffset val="100"/>
        <c:noMultiLvlLbl val="0"/>
      </c:catAx>
      <c:valAx>
        <c:axId val="-536254560"/>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r>
                  <a:rPr lang="es-CO" sz="1100">
                    <a:latin typeface="Century Gothic" panose="020B0502020202020204" pitchFamily="34" charset="0"/>
                  </a:rPr>
                  <a:t>Desviación estándar</a:t>
                </a:r>
              </a:p>
            </c:rich>
          </c:tx>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536260000"/>
        <c:crosses val="autoZero"/>
        <c:crossBetween val="between"/>
      </c:valAx>
      <c:spPr>
        <a:noFill/>
        <a:ln>
          <a:noFill/>
        </a:ln>
        <a:effectLst/>
      </c:spPr>
    </c:plotArea>
    <c:legend>
      <c:legendPos val="r"/>
      <c:layout>
        <c:manualLayout>
          <c:xMode val="edge"/>
          <c:yMode val="edge"/>
          <c:x val="0"/>
          <c:y val="0.8415759160846944"/>
          <c:w val="1"/>
          <c:h val="0.15842415085099248"/>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CO"/>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319640-BA92-491B-94D3-76B8F8AF95E9}" type="doc">
      <dgm:prSet loTypeId="urn:microsoft.com/office/officeart/2005/8/layout/gear1" loCatId="relationship" qsTypeId="urn:microsoft.com/office/officeart/2005/8/quickstyle/simple1" qsCatId="simple" csTypeId="urn:microsoft.com/office/officeart/2005/8/colors/accent1_2" csCatId="accent1" phldr="1"/>
      <dgm:spPr/>
      <dgm:t>
        <a:bodyPr/>
        <a:lstStyle/>
        <a:p>
          <a:endParaRPr lang="es-ES"/>
        </a:p>
      </dgm:t>
    </dgm:pt>
    <dgm:pt modelId="{2CAFBCAA-D64B-41A9-9318-2FFEA0320118}">
      <dgm:prSet phldrT="[Texto]" custT="1"/>
      <dgm:spPr>
        <a:solidFill>
          <a:srgbClr val="FF0000"/>
        </a:solidFill>
        <a:ln>
          <a:solidFill>
            <a:schemeClr val="tx1"/>
          </a:solidFill>
        </a:ln>
      </dgm:spPr>
      <dgm:t>
        <a:bodyPr/>
        <a:lstStyle/>
        <a:p>
          <a:r>
            <a:rPr lang="es-CO" sz="1700" b="1" dirty="0" smtClean="0">
              <a:solidFill>
                <a:schemeClr val="tx1"/>
              </a:solidFill>
              <a:latin typeface="Century Gothic" panose="020B0502020202020204" pitchFamily="34" charset="0"/>
            </a:rPr>
            <a:t>coberturas vegetales</a:t>
          </a:r>
          <a:r>
            <a:rPr lang="es-ES" sz="1700" b="1" dirty="0" smtClean="0">
              <a:solidFill>
                <a:schemeClr val="tx1"/>
              </a:solidFill>
              <a:latin typeface="Century Gothic" panose="020B0502020202020204" pitchFamily="34" charset="0"/>
              <a:sym typeface="Wingdings" panose="05000000000000000000" pitchFamily="2" charset="2"/>
            </a:rPr>
            <a:t> Capa SE</a:t>
          </a:r>
          <a:endParaRPr lang="es-ES" sz="1700" b="1" dirty="0">
            <a:solidFill>
              <a:schemeClr val="tx1"/>
            </a:solidFill>
            <a:latin typeface="Century Gothic" panose="020B0502020202020204" pitchFamily="34" charset="0"/>
          </a:endParaRPr>
        </a:p>
      </dgm:t>
    </dgm:pt>
    <dgm:pt modelId="{CD8481D5-16D6-4373-B8C2-994890CFA2EC}" type="parTrans" cxnId="{A736D31C-C36D-465B-BA70-8FE4E55859CD}">
      <dgm:prSet/>
      <dgm:spPr/>
      <dgm:t>
        <a:bodyPr/>
        <a:lstStyle/>
        <a:p>
          <a:endParaRPr lang="es-ES" sz="1700" b="1">
            <a:solidFill>
              <a:schemeClr val="tx1"/>
            </a:solidFill>
            <a:latin typeface="Century Gothic" panose="020B0502020202020204" pitchFamily="34" charset="0"/>
          </a:endParaRPr>
        </a:p>
      </dgm:t>
    </dgm:pt>
    <dgm:pt modelId="{C3A0EB2B-D082-40FD-8A9F-1ECE74365126}" type="sibTrans" cxnId="{A736D31C-C36D-465B-BA70-8FE4E55859CD}">
      <dgm:prSet/>
      <dgm:spPr>
        <a:ln>
          <a:solidFill>
            <a:schemeClr val="tx1"/>
          </a:solidFill>
        </a:ln>
      </dgm:spPr>
      <dgm:t>
        <a:bodyPr/>
        <a:lstStyle/>
        <a:p>
          <a:endParaRPr lang="es-ES" sz="1700" b="1">
            <a:solidFill>
              <a:schemeClr val="tx1"/>
            </a:solidFill>
            <a:latin typeface="Century Gothic" panose="020B0502020202020204" pitchFamily="34" charset="0"/>
          </a:endParaRPr>
        </a:p>
      </dgm:t>
    </dgm:pt>
    <dgm:pt modelId="{97E3B860-5EA8-46BF-82BC-3FC4E6D4F5F3}">
      <dgm:prSet phldrT="[Texto]" custT="1"/>
      <dgm:spPr>
        <a:solidFill>
          <a:schemeClr val="accent2"/>
        </a:solidFill>
        <a:ln>
          <a:solidFill>
            <a:schemeClr val="tx1"/>
          </a:solidFill>
        </a:ln>
      </dgm:spPr>
      <dgm:t>
        <a:bodyPr/>
        <a:lstStyle/>
        <a:p>
          <a:r>
            <a:rPr lang="es-ES" sz="1700" b="1" dirty="0" smtClean="0">
              <a:solidFill>
                <a:schemeClr val="tx1"/>
              </a:solidFill>
              <a:latin typeface="Century Gothic" panose="020B0502020202020204" pitchFamily="34" charset="0"/>
            </a:rPr>
            <a:t>4 biomas</a:t>
          </a:r>
          <a:endParaRPr lang="es-ES" sz="1700" b="1" dirty="0">
            <a:solidFill>
              <a:schemeClr val="tx1"/>
            </a:solidFill>
            <a:latin typeface="Century Gothic" panose="020B0502020202020204" pitchFamily="34" charset="0"/>
          </a:endParaRPr>
        </a:p>
      </dgm:t>
    </dgm:pt>
    <dgm:pt modelId="{B1305B72-D0D8-4BF5-A213-E659882E7F0D}" type="parTrans" cxnId="{ED39E447-BEF9-463F-AC93-6AAFB82CE812}">
      <dgm:prSet/>
      <dgm:spPr/>
      <dgm:t>
        <a:bodyPr/>
        <a:lstStyle/>
        <a:p>
          <a:endParaRPr lang="es-ES" sz="1700" b="1">
            <a:solidFill>
              <a:schemeClr val="tx1"/>
            </a:solidFill>
            <a:latin typeface="Century Gothic" panose="020B0502020202020204" pitchFamily="34" charset="0"/>
          </a:endParaRPr>
        </a:p>
      </dgm:t>
    </dgm:pt>
    <dgm:pt modelId="{1DBA8B17-34E3-466C-BECA-F00CAE68EA04}" type="sibTrans" cxnId="{ED39E447-BEF9-463F-AC93-6AAFB82CE812}">
      <dgm:prSet/>
      <dgm:spPr>
        <a:ln>
          <a:solidFill>
            <a:schemeClr val="tx1"/>
          </a:solidFill>
        </a:ln>
      </dgm:spPr>
      <dgm:t>
        <a:bodyPr/>
        <a:lstStyle/>
        <a:p>
          <a:endParaRPr lang="es-ES" sz="1700" b="1">
            <a:solidFill>
              <a:schemeClr val="tx1"/>
            </a:solidFill>
            <a:latin typeface="Century Gothic" panose="020B0502020202020204" pitchFamily="34" charset="0"/>
          </a:endParaRPr>
        </a:p>
      </dgm:t>
    </dgm:pt>
    <dgm:pt modelId="{69D3FFBC-CAB3-46CF-8495-E6E8481D6AFF}">
      <dgm:prSet phldrT="[Texto]" custT="1"/>
      <dgm:spPr>
        <a:solidFill>
          <a:schemeClr val="accent4"/>
        </a:solidFill>
        <a:ln>
          <a:solidFill>
            <a:schemeClr val="tx1"/>
          </a:solidFill>
        </a:ln>
      </dgm:spPr>
      <dgm:t>
        <a:bodyPr/>
        <a:lstStyle/>
        <a:p>
          <a:r>
            <a:rPr lang="es-ES" sz="1700" b="1" dirty="0" smtClean="0">
              <a:solidFill>
                <a:schemeClr val="tx1"/>
              </a:solidFill>
              <a:latin typeface="Century Gothic" panose="020B0502020202020204" pitchFamily="34" charset="0"/>
            </a:rPr>
            <a:t>Amplitud</a:t>
          </a:r>
          <a:endParaRPr lang="es-ES" sz="1700" b="1" dirty="0">
            <a:solidFill>
              <a:schemeClr val="tx1"/>
            </a:solidFill>
            <a:latin typeface="Century Gothic" panose="020B0502020202020204" pitchFamily="34" charset="0"/>
          </a:endParaRPr>
        </a:p>
      </dgm:t>
    </dgm:pt>
    <dgm:pt modelId="{4A4B6C19-A389-4AC1-8769-4D074D0BA85D}" type="parTrans" cxnId="{64E6964B-A988-4A95-A51A-A30A26E628BA}">
      <dgm:prSet/>
      <dgm:spPr/>
      <dgm:t>
        <a:bodyPr/>
        <a:lstStyle/>
        <a:p>
          <a:endParaRPr lang="es-ES" sz="1700" b="1">
            <a:solidFill>
              <a:schemeClr val="tx1"/>
            </a:solidFill>
            <a:latin typeface="Century Gothic" panose="020B0502020202020204" pitchFamily="34" charset="0"/>
          </a:endParaRPr>
        </a:p>
      </dgm:t>
    </dgm:pt>
    <dgm:pt modelId="{1EAB04BA-915C-4321-9E2F-DA0892601DBA}" type="sibTrans" cxnId="{64E6964B-A988-4A95-A51A-A30A26E628BA}">
      <dgm:prSet/>
      <dgm:spPr>
        <a:ln>
          <a:solidFill>
            <a:schemeClr val="tx1"/>
          </a:solidFill>
        </a:ln>
      </dgm:spPr>
      <dgm:t>
        <a:bodyPr/>
        <a:lstStyle/>
        <a:p>
          <a:endParaRPr lang="es-ES" sz="1700" b="1">
            <a:solidFill>
              <a:schemeClr val="tx1"/>
            </a:solidFill>
            <a:latin typeface="Century Gothic" panose="020B0502020202020204" pitchFamily="34" charset="0"/>
          </a:endParaRPr>
        </a:p>
      </dgm:t>
    </dgm:pt>
    <dgm:pt modelId="{69611D91-F958-4FE6-B99E-957D50A9B2C9}" type="pres">
      <dgm:prSet presAssocID="{50319640-BA92-491B-94D3-76B8F8AF95E9}" presName="composite" presStyleCnt="0">
        <dgm:presLayoutVars>
          <dgm:chMax val="3"/>
          <dgm:animLvl val="lvl"/>
          <dgm:resizeHandles val="exact"/>
        </dgm:presLayoutVars>
      </dgm:prSet>
      <dgm:spPr/>
      <dgm:t>
        <a:bodyPr/>
        <a:lstStyle/>
        <a:p>
          <a:endParaRPr lang="es-ES"/>
        </a:p>
      </dgm:t>
    </dgm:pt>
    <dgm:pt modelId="{9B466AAF-1A6D-40E3-ADDC-78A89BC12625}" type="pres">
      <dgm:prSet presAssocID="{2CAFBCAA-D64B-41A9-9318-2FFEA0320118}" presName="gear1" presStyleLbl="node1" presStyleIdx="0" presStyleCnt="3">
        <dgm:presLayoutVars>
          <dgm:chMax val="1"/>
          <dgm:bulletEnabled val="1"/>
        </dgm:presLayoutVars>
      </dgm:prSet>
      <dgm:spPr/>
      <dgm:t>
        <a:bodyPr/>
        <a:lstStyle/>
        <a:p>
          <a:endParaRPr lang="es-ES"/>
        </a:p>
      </dgm:t>
    </dgm:pt>
    <dgm:pt modelId="{A090FB7A-7FB0-4451-82EF-073AB3BBAA73}" type="pres">
      <dgm:prSet presAssocID="{2CAFBCAA-D64B-41A9-9318-2FFEA0320118}" presName="gear1srcNode" presStyleLbl="node1" presStyleIdx="0" presStyleCnt="3"/>
      <dgm:spPr/>
      <dgm:t>
        <a:bodyPr/>
        <a:lstStyle/>
        <a:p>
          <a:endParaRPr lang="es-ES"/>
        </a:p>
      </dgm:t>
    </dgm:pt>
    <dgm:pt modelId="{385AEFA0-285A-4CE3-A865-7B01686FFE15}" type="pres">
      <dgm:prSet presAssocID="{2CAFBCAA-D64B-41A9-9318-2FFEA0320118}" presName="gear1dstNode" presStyleLbl="node1" presStyleIdx="0" presStyleCnt="3"/>
      <dgm:spPr/>
      <dgm:t>
        <a:bodyPr/>
        <a:lstStyle/>
        <a:p>
          <a:endParaRPr lang="es-ES"/>
        </a:p>
      </dgm:t>
    </dgm:pt>
    <dgm:pt modelId="{ADA6A416-A3B6-402A-B0C7-973A15FD5630}" type="pres">
      <dgm:prSet presAssocID="{97E3B860-5EA8-46BF-82BC-3FC4E6D4F5F3}" presName="gear2" presStyleLbl="node1" presStyleIdx="1" presStyleCnt="3" custScaleX="106181" custScaleY="105108" custLinFactNeighborX="0" custLinFactNeighborY="3019">
        <dgm:presLayoutVars>
          <dgm:chMax val="1"/>
          <dgm:bulletEnabled val="1"/>
        </dgm:presLayoutVars>
      </dgm:prSet>
      <dgm:spPr/>
      <dgm:t>
        <a:bodyPr/>
        <a:lstStyle/>
        <a:p>
          <a:endParaRPr lang="es-ES"/>
        </a:p>
      </dgm:t>
    </dgm:pt>
    <dgm:pt modelId="{7722D881-5F4F-4905-9C35-F4A4C3C85E67}" type="pres">
      <dgm:prSet presAssocID="{97E3B860-5EA8-46BF-82BC-3FC4E6D4F5F3}" presName="gear2srcNode" presStyleLbl="node1" presStyleIdx="1" presStyleCnt="3"/>
      <dgm:spPr/>
      <dgm:t>
        <a:bodyPr/>
        <a:lstStyle/>
        <a:p>
          <a:endParaRPr lang="es-ES"/>
        </a:p>
      </dgm:t>
    </dgm:pt>
    <dgm:pt modelId="{A5AEEB67-BD18-44E6-B19E-6B881F86E160}" type="pres">
      <dgm:prSet presAssocID="{97E3B860-5EA8-46BF-82BC-3FC4E6D4F5F3}" presName="gear2dstNode" presStyleLbl="node1" presStyleIdx="1" presStyleCnt="3"/>
      <dgm:spPr/>
      <dgm:t>
        <a:bodyPr/>
        <a:lstStyle/>
        <a:p>
          <a:endParaRPr lang="es-ES"/>
        </a:p>
      </dgm:t>
    </dgm:pt>
    <dgm:pt modelId="{A50E638C-425F-41DF-A3E5-0ADEA3EEAF30}" type="pres">
      <dgm:prSet presAssocID="{69D3FFBC-CAB3-46CF-8495-E6E8481D6AFF}" presName="gear3" presStyleLbl="node1" presStyleIdx="2" presStyleCnt="3" custScaleX="118551" custScaleY="120701" custLinFactNeighborX="6379" custLinFactNeighborY="496"/>
      <dgm:spPr/>
      <dgm:t>
        <a:bodyPr/>
        <a:lstStyle/>
        <a:p>
          <a:endParaRPr lang="es-ES"/>
        </a:p>
      </dgm:t>
    </dgm:pt>
    <dgm:pt modelId="{6D8FF60A-E25B-43A2-AC3B-DEB98A536F4A}" type="pres">
      <dgm:prSet presAssocID="{69D3FFBC-CAB3-46CF-8495-E6E8481D6AFF}" presName="gear3tx" presStyleLbl="node1" presStyleIdx="2" presStyleCnt="3">
        <dgm:presLayoutVars>
          <dgm:chMax val="1"/>
          <dgm:bulletEnabled val="1"/>
        </dgm:presLayoutVars>
      </dgm:prSet>
      <dgm:spPr/>
      <dgm:t>
        <a:bodyPr/>
        <a:lstStyle/>
        <a:p>
          <a:endParaRPr lang="es-ES"/>
        </a:p>
      </dgm:t>
    </dgm:pt>
    <dgm:pt modelId="{3BC9ABB0-EBC8-4D3D-A4B1-190CEB5E817A}" type="pres">
      <dgm:prSet presAssocID="{69D3FFBC-CAB3-46CF-8495-E6E8481D6AFF}" presName="gear3srcNode" presStyleLbl="node1" presStyleIdx="2" presStyleCnt="3"/>
      <dgm:spPr/>
      <dgm:t>
        <a:bodyPr/>
        <a:lstStyle/>
        <a:p>
          <a:endParaRPr lang="es-ES"/>
        </a:p>
      </dgm:t>
    </dgm:pt>
    <dgm:pt modelId="{D531D40C-E509-4815-82C0-A7D0FEC7D865}" type="pres">
      <dgm:prSet presAssocID="{69D3FFBC-CAB3-46CF-8495-E6E8481D6AFF}" presName="gear3dstNode" presStyleLbl="node1" presStyleIdx="2" presStyleCnt="3"/>
      <dgm:spPr/>
      <dgm:t>
        <a:bodyPr/>
        <a:lstStyle/>
        <a:p>
          <a:endParaRPr lang="es-ES"/>
        </a:p>
      </dgm:t>
    </dgm:pt>
    <dgm:pt modelId="{44B62CD0-FD97-4067-9616-F663DD5D9143}" type="pres">
      <dgm:prSet presAssocID="{C3A0EB2B-D082-40FD-8A9F-1ECE74365126}" presName="connector1" presStyleLbl="sibTrans2D1" presStyleIdx="0" presStyleCnt="3"/>
      <dgm:spPr/>
      <dgm:t>
        <a:bodyPr/>
        <a:lstStyle/>
        <a:p>
          <a:endParaRPr lang="es-ES"/>
        </a:p>
      </dgm:t>
    </dgm:pt>
    <dgm:pt modelId="{1A1C8F19-0BA3-4CD5-9436-619747997C93}" type="pres">
      <dgm:prSet presAssocID="{1DBA8B17-34E3-466C-BECA-F00CAE68EA04}" presName="connector2" presStyleLbl="sibTrans2D1" presStyleIdx="1" presStyleCnt="3"/>
      <dgm:spPr/>
      <dgm:t>
        <a:bodyPr/>
        <a:lstStyle/>
        <a:p>
          <a:endParaRPr lang="es-ES"/>
        </a:p>
      </dgm:t>
    </dgm:pt>
    <dgm:pt modelId="{E7B065C2-D615-402E-9D4B-A9161385BF71}" type="pres">
      <dgm:prSet presAssocID="{1EAB04BA-915C-4321-9E2F-DA0892601DBA}" presName="connector3" presStyleLbl="sibTrans2D1" presStyleIdx="2" presStyleCnt="3"/>
      <dgm:spPr/>
      <dgm:t>
        <a:bodyPr/>
        <a:lstStyle/>
        <a:p>
          <a:endParaRPr lang="es-ES"/>
        </a:p>
      </dgm:t>
    </dgm:pt>
  </dgm:ptLst>
  <dgm:cxnLst>
    <dgm:cxn modelId="{47653C46-0B05-4F7A-9767-7F488A41B477}" type="presOf" srcId="{69D3FFBC-CAB3-46CF-8495-E6E8481D6AFF}" destId="{A50E638C-425F-41DF-A3E5-0ADEA3EEAF30}" srcOrd="0" destOrd="0" presId="urn:microsoft.com/office/officeart/2005/8/layout/gear1"/>
    <dgm:cxn modelId="{0D31D19B-7B22-44F7-83D4-902AE4F6AAEE}" type="presOf" srcId="{2CAFBCAA-D64B-41A9-9318-2FFEA0320118}" destId="{A090FB7A-7FB0-4451-82EF-073AB3BBAA73}" srcOrd="1" destOrd="0" presId="urn:microsoft.com/office/officeart/2005/8/layout/gear1"/>
    <dgm:cxn modelId="{526026B2-1953-433D-A325-410B4963C4FC}" type="presOf" srcId="{69D3FFBC-CAB3-46CF-8495-E6E8481D6AFF}" destId="{3BC9ABB0-EBC8-4D3D-A4B1-190CEB5E817A}" srcOrd="2" destOrd="0" presId="urn:microsoft.com/office/officeart/2005/8/layout/gear1"/>
    <dgm:cxn modelId="{A9607B13-A602-4259-B34C-34C8B6E28010}" type="presOf" srcId="{C3A0EB2B-D082-40FD-8A9F-1ECE74365126}" destId="{44B62CD0-FD97-4067-9616-F663DD5D9143}" srcOrd="0" destOrd="0" presId="urn:microsoft.com/office/officeart/2005/8/layout/gear1"/>
    <dgm:cxn modelId="{ED39E447-BEF9-463F-AC93-6AAFB82CE812}" srcId="{50319640-BA92-491B-94D3-76B8F8AF95E9}" destId="{97E3B860-5EA8-46BF-82BC-3FC4E6D4F5F3}" srcOrd="1" destOrd="0" parTransId="{B1305B72-D0D8-4BF5-A213-E659882E7F0D}" sibTransId="{1DBA8B17-34E3-466C-BECA-F00CAE68EA04}"/>
    <dgm:cxn modelId="{73EE3EC2-7176-4DE4-BFCB-3F441DBC5A39}" type="presOf" srcId="{69D3FFBC-CAB3-46CF-8495-E6E8481D6AFF}" destId="{6D8FF60A-E25B-43A2-AC3B-DEB98A536F4A}" srcOrd="1" destOrd="0" presId="urn:microsoft.com/office/officeart/2005/8/layout/gear1"/>
    <dgm:cxn modelId="{67A07CC1-F642-4317-A8B7-047518133F88}" type="presOf" srcId="{97E3B860-5EA8-46BF-82BC-3FC4E6D4F5F3}" destId="{7722D881-5F4F-4905-9C35-F4A4C3C85E67}" srcOrd="1" destOrd="0" presId="urn:microsoft.com/office/officeart/2005/8/layout/gear1"/>
    <dgm:cxn modelId="{69F427DC-488F-4951-BF58-94EEE6DD91DE}" type="presOf" srcId="{97E3B860-5EA8-46BF-82BC-3FC4E6D4F5F3}" destId="{ADA6A416-A3B6-402A-B0C7-973A15FD5630}" srcOrd="0" destOrd="0" presId="urn:microsoft.com/office/officeart/2005/8/layout/gear1"/>
    <dgm:cxn modelId="{4442F944-FE73-40E6-BD1A-D82E327578DF}" type="presOf" srcId="{69D3FFBC-CAB3-46CF-8495-E6E8481D6AFF}" destId="{D531D40C-E509-4815-82C0-A7D0FEC7D865}" srcOrd="3" destOrd="0" presId="urn:microsoft.com/office/officeart/2005/8/layout/gear1"/>
    <dgm:cxn modelId="{D2EF8AF7-1048-40F0-AB77-2A29003C624F}" type="presOf" srcId="{50319640-BA92-491B-94D3-76B8F8AF95E9}" destId="{69611D91-F958-4FE6-B99E-957D50A9B2C9}" srcOrd="0" destOrd="0" presId="urn:microsoft.com/office/officeart/2005/8/layout/gear1"/>
    <dgm:cxn modelId="{7AF966A5-435D-4F2F-841F-5ACA4531F09D}" type="presOf" srcId="{1DBA8B17-34E3-466C-BECA-F00CAE68EA04}" destId="{1A1C8F19-0BA3-4CD5-9436-619747997C93}" srcOrd="0" destOrd="0" presId="urn:microsoft.com/office/officeart/2005/8/layout/gear1"/>
    <dgm:cxn modelId="{64E6964B-A988-4A95-A51A-A30A26E628BA}" srcId="{50319640-BA92-491B-94D3-76B8F8AF95E9}" destId="{69D3FFBC-CAB3-46CF-8495-E6E8481D6AFF}" srcOrd="2" destOrd="0" parTransId="{4A4B6C19-A389-4AC1-8769-4D074D0BA85D}" sibTransId="{1EAB04BA-915C-4321-9E2F-DA0892601DBA}"/>
    <dgm:cxn modelId="{065BE125-7E7E-4CDF-9A76-3A9BA2E05CD1}" type="presOf" srcId="{1EAB04BA-915C-4321-9E2F-DA0892601DBA}" destId="{E7B065C2-D615-402E-9D4B-A9161385BF71}" srcOrd="0" destOrd="0" presId="urn:microsoft.com/office/officeart/2005/8/layout/gear1"/>
    <dgm:cxn modelId="{A736D31C-C36D-465B-BA70-8FE4E55859CD}" srcId="{50319640-BA92-491B-94D3-76B8F8AF95E9}" destId="{2CAFBCAA-D64B-41A9-9318-2FFEA0320118}" srcOrd="0" destOrd="0" parTransId="{CD8481D5-16D6-4373-B8C2-994890CFA2EC}" sibTransId="{C3A0EB2B-D082-40FD-8A9F-1ECE74365126}"/>
    <dgm:cxn modelId="{68F2FF1A-F5E5-461B-83BC-3F4C2E2FBB2C}" type="presOf" srcId="{2CAFBCAA-D64B-41A9-9318-2FFEA0320118}" destId="{385AEFA0-285A-4CE3-A865-7B01686FFE15}" srcOrd="2" destOrd="0" presId="urn:microsoft.com/office/officeart/2005/8/layout/gear1"/>
    <dgm:cxn modelId="{5A63F070-F16A-4823-9399-DF90FD78CE12}" type="presOf" srcId="{2CAFBCAA-D64B-41A9-9318-2FFEA0320118}" destId="{9B466AAF-1A6D-40E3-ADDC-78A89BC12625}" srcOrd="0" destOrd="0" presId="urn:microsoft.com/office/officeart/2005/8/layout/gear1"/>
    <dgm:cxn modelId="{1229ED6C-ECF7-4288-B5E2-BE96DE09D204}" type="presOf" srcId="{97E3B860-5EA8-46BF-82BC-3FC4E6D4F5F3}" destId="{A5AEEB67-BD18-44E6-B19E-6B881F86E160}" srcOrd="2" destOrd="0" presId="urn:microsoft.com/office/officeart/2005/8/layout/gear1"/>
    <dgm:cxn modelId="{1FAC851C-4846-40EF-B210-1FAF51D073AA}" type="presParOf" srcId="{69611D91-F958-4FE6-B99E-957D50A9B2C9}" destId="{9B466AAF-1A6D-40E3-ADDC-78A89BC12625}" srcOrd="0" destOrd="0" presId="urn:microsoft.com/office/officeart/2005/8/layout/gear1"/>
    <dgm:cxn modelId="{532C15BA-69A5-4B5A-84C9-72743D0226DF}" type="presParOf" srcId="{69611D91-F958-4FE6-B99E-957D50A9B2C9}" destId="{A090FB7A-7FB0-4451-82EF-073AB3BBAA73}" srcOrd="1" destOrd="0" presId="urn:microsoft.com/office/officeart/2005/8/layout/gear1"/>
    <dgm:cxn modelId="{D6AFA66D-D5AE-4CF6-AD42-4EA2D32A1243}" type="presParOf" srcId="{69611D91-F958-4FE6-B99E-957D50A9B2C9}" destId="{385AEFA0-285A-4CE3-A865-7B01686FFE15}" srcOrd="2" destOrd="0" presId="urn:microsoft.com/office/officeart/2005/8/layout/gear1"/>
    <dgm:cxn modelId="{9D64021C-80C5-4670-A809-27CD98C0FB89}" type="presParOf" srcId="{69611D91-F958-4FE6-B99E-957D50A9B2C9}" destId="{ADA6A416-A3B6-402A-B0C7-973A15FD5630}" srcOrd="3" destOrd="0" presId="urn:microsoft.com/office/officeart/2005/8/layout/gear1"/>
    <dgm:cxn modelId="{3EBD238E-A25F-4FB7-8676-80A7D8B11BC5}" type="presParOf" srcId="{69611D91-F958-4FE6-B99E-957D50A9B2C9}" destId="{7722D881-5F4F-4905-9C35-F4A4C3C85E67}" srcOrd="4" destOrd="0" presId="urn:microsoft.com/office/officeart/2005/8/layout/gear1"/>
    <dgm:cxn modelId="{6DA96383-AC4B-45E7-978D-08C46518C3EE}" type="presParOf" srcId="{69611D91-F958-4FE6-B99E-957D50A9B2C9}" destId="{A5AEEB67-BD18-44E6-B19E-6B881F86E160}" srcOrd="5" destOrd="0" presId="urn:microsoft.com/office/officeart/2005/8/layout/gear1"/>
    <dgm:cxn modelId="{011492EE-9365-4925-8F3D-29F939EB64B9}" type="presParOf" srcId="{69611D91-F958-4FE6-B99E-957D50A9B2C9}" destId="{A50E638C-425F-41DF-A3E5-0ADEA3EEAF30}" srcOrd="6" destOrd="0" presId="urn:microsoft.com/office/officeart/2005/8/layout/gear1"/>
    <dgm:cxn modelId="{A84FA99F-E4F9-45F6-97F3-D6740D1B23D2}" type="presParOf" srcId="{69611D91-F958-4FE6-B99E-957D50A9B2C9}" destId="{6D8FF60A-E25B-43A2-AC3B-DEB98A536F4A}" srcOrd="7" destOrd="0" presId="urn:microsoft.com/office/officeart/2005/8/layout/gear1"/>
    <dgm:cxn modelId="{EE8EA5E3-2ADA-4B03-A853-F69AE23EA83D}" type="presParOf" srcId="{69611D91-F958-4FE6-B99E-957D50A9B2C9}" destId="{3BC9ABB0-EBC8-4D3D-A4B1-190CEB5E817A}" srcOrd="8" destOrd="0" presId="urn:microsoft.com/office/officeart/2005/8/layout/gear1"/>
    <dgm:cxn modelId="{6EE6E05D-759C-4409-9A35-95EA08BDB3F8}" type="presParOf" srcId="{69611D91-F958-4FE6-B99E-957D50A9B2C9}" destId="{D531D40C-E509-4815-82C0-A7D0FEC7D865}" srcOrd="9" destOrd="0" presId="urn:microsoft.com/office/officeart/2005/8/layout/gear1"/>
    <dgm:cxn modelId="{3FA2D772-90A2-4BE3-A5AE-D7986149659D}" type="presParOf" srcId="{69611D91-F958-4FE6-B99E-957D50A9B2C9}" destId="{44B62CD0-FD97-4067-9616-F663DD5D9143}" srcOrd="10" destOrd="0" presId="urn:microsoft.com/office/officeart/2005/8/layout/gear1"/>
    <dgm:cxn modelId="{61917026-315B-45DE-A885-BB748480DEED}" type="presParOf" srcId="{69611D91-F958-4FE6-B99E-957D50A9B2C9}" destId="{1A1C8F19-0BA3-4CD5-9436-619747997C93}" srcOrd="11" destOrd="0" presId="urn:microsoft.com/office/officeart/2005/8/layout/gear1"/>
    <dgm:cxn modelId="{A4766C16-EA9F-4AB6-ACC5-5771C5F7AD47}" type="presParOf" srcId="{69611D91-F958-4FE6-B99E-957D50A9B2C9}" destId="{E7B065C2-D615-402E-9D4B-A9161385BF71}" srcOrd="12"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C3ABCC-8F83-4B2B-8542-F8621F84FB24}" type="doc">
      <dgm:prSet loTypeId="urn:microsoft.com/office/officeart/2005/8/layout/process5" loCatId="process" qsTypeId="urn:microsoft.com/office/officeart/2005/8/quickstyle/simple2" qsCatId="simple" csTypeId="urn:microsoft.com/office/officeart/2005/8/colors/accent2_1" csCatId="accent2" phldr="1"/>
      <dgm:spPr/>
      <dgm:t>
        <a:bodyPr/>
        <a:lstStyle/>
        <a:p>
          <a:endParaRPr lang="es-CO"/>
        </a:p>
      </dgm:t>
    </dgm:pt>
    <dgm:pt modelId="{6C610D9D-305F-43D3-B71C-B159DF32ACD6}">
      <dgm:prSet phldrT="[Texto]" custT="1"/>
      <dgm:spPr/>
      <dgm:t>
        <a:bodyPr/>
        <a:lstStyle/>
        <a:p>
          <a:r>
            <a:rPr lang="es-CO" sz="2000" b="1" dirty="0" smtClean="0">
              <a:latin typeface="Century Gothic" panose="020B0502020202020204" pitchFamily="34" charset="0"/>
            </a:rPr>
            <a:t>1. </a:t>
          </a:r>
          <a:r>
            <a:rPr lang="es-CO" sz="2000" dirty="0" smtClean="0">
              <a:latin typeface="Century Gothic" panose="020B0502020202020204" pitchFamily="34" charset="0"/>
            </a:rPr>
            <a:t>Búsqueda de información secundaria</a:t>
          </a:r>
          <a:endParaRPr lang="es-CO" sz="2000" dirty="0">
            <a:latin typeface="Century Gothic" panose="020B0502020202020204" pitchFamily="34" charset="0"/>
          </a:endParaRPr>
        </a:p>
      </dgm:t>
    </dgm:pt>
    <dgm:pt modelId="{3997258E-86DA-45F6-86B6-4D4551294F98}" type="parTrans" cxnId="{05048C0E-DFBB-47CB-B6B7-6F7214FE5BA1}">
      <dgm:prSet/>
      <dgm:spPr/>
      <dgm:t>
        <a:bodyPr/>
        <a:lstStyle/>
        <a:p>
          <a:endParaRPr lang="es-CO" sz="2000">
            <a:latin typeface="Century Gothic" panose="020B0502020202020204" pitchFamily="34" charset="0"/>
          </a:endParaRPr>
        </a:p>
      </dgm:t>
    </dgm:pt>
    <dgm:pt modelId="{0AE9972E-2D62-48BC-BCE9-C07DF50EDE60}" type="sibTrans" cxnId="{05048C0E-DFBB-47CB-B6B7-6F7214FE5BA1}">
      <dgm:prSet custT="1"/>
      <dgm:spPr/>
      <dgm:t>
        <a:bodyPr/>
        <a:lstStyle/>
        <a:p>
          <a:endParaRPr lang="es-CO" sz="2000">
            <a:latin typeface="Century Gothic" panose="020B0502020202020204" pitchFamily="34" charset="0"/>
          </a:endParaRPr>
        </a:p>
      </dgm:t>
    </dgm:pt>
    <dgm:pt modelId="{19D7612A-475E-4D4C-887E-C3CA8F81E48D}">
      <dgm:prSet phldrT="[Texto]" custT="1"/>
      <dgm:spPr/>
      <dgm:t>
        <a:bodyPr/>
        <a:lstStyle/>
        <a:p>
          <a:r>
            <a:rPr lang="es-CO" sz="2000" b="1" dirty="0" smtClean="0">
              <a:latin typeface="Century Gothic" panose="020B0502020202020204" pitchFamily="34" charset="0"/>
            </a:rPr>
            <a:t>3. </a:t>
          </a:r>
          <a:r>
            <a:rPr lang="es-CO" sz="2000" dirty="0" smtClean="0">
              <a:latin typeface="Century Gothic" panose="020B0502020202020204" pitchFamily="34" charset="0"/>
            </a:rPr>
            <a:t>Obtención de imágenes satelitales</a:t>
          </a:r>
          <a:endParaRPr lang="es-CO" sz="2000" dirty="0">
            <a:latin typeface="Century Gothic" panose="020B0502020202020204" pitchFamily="34" charset="0"/>
          </a:endParaRPr>
        </a:p>
      </dgm:t>
    </dgm:pt>
    <dgm:pt modelId="{7CD5A530-AFE0-4A61-B354-C8A1D959E5F6}" type="parTrans" cxnId="{B40812CB-EAFE-4ED1-8035-FF5CB5CA289F}">
      <dgm:prSet/>
      <dgm:spPr/>
      <dgm:t>
        <a:bodyPr/>
        <a:lstStyle/>
        <a:p>
          <a:endParaRPr lang="es-CO" sz="2000">
            <a:latin typeface="Century Gothic" panose="020B0502020202020204" pitchFamily="34" charset="0"/>
          </a:endParaRPr>
        </a:p>
      </dgm:t>
    </dgm:pt>
    <dgm:pt modelId="{00C59ED3-0C43-413C-8E6D-4A211D2A58FC}" type="sibTrans" cxnId="{B40812CB-EAFE-4ED1-8035-FF5CB5CA289F}">
      <dgm:prSet custT="1"/>
      <dgm:spPr/>
      <dgm:t>
        <a:bodyPr/>
        <a:lstStyle/>
        <a:p>
          <a:endParaRPr lang="es-CO" sz="2000">
            <a:latin typeface="Century Gothic" panose="020B0502020202020204" pitchFamily="34" charset="0"/>
          </a:endParaRPr>
        </a:p>
      </dgm:t>
    </dgm:pt>
    <dgm:pt modelId="{4DEE97F1-7C01-4112-8926-20B9FCADBDAB}">
      <dgm:prSet phldrT="[Texto]" custT="1"/>
      <dgm:spPr/>
      <dgm:t>
        <a:bodyPr/>
        <a:lstStyle/>
        <a:p>
          <a:r>
            <a:rPr lang="es-CO" sz="2000" b="1" dirty="0" smtClean="0">
              <a:latin typeface="Century Gothic" panose="020B0502020202020204" pitchFamily="34" charset="0"/>
            </a:rPr>
            <a:t>4. </a:t>
          </a:r>
          <a:r>
            <a:rPr lang="es-CO" sz="2000" dirty="0" smtClean="0">
              <a:latin typeface="Century Gothic" panose="020B0502020202020204" pitchFamily="34" charset="0"/>
            </a:rPr>
            <a:t>Procesamiento de las imágenes satelitales</a:t>
          </a:r>
          <a:endParaRPr lang="es-CO" sz="2000" dirty="0">
            <a:latin typeface="Century Gothic" panose="020B0502020202020204" pitchFamily="34" charset="0"/>
          </a:endParaRPr>
        </a:p>
      </dgm:t>
    </dgm:pt>
    <dgm:pt modelId="{32DEAC9B-DA1C-4FA7-BEEB-FFD5CDAF6665}" type="parTrans" cxnId="{B3DCC7F5-7191-4202-B0CE-043866E148A2}">
      <dgm:prSet/>
      <dgm:spPr/>
      <dgm:t>
        <a:bodyPr/>
        <a:lstStyle/>
        <a:p>
          <a:endParaRPr lang="es-CO" sz="2000">
            <a:latin typeface="Century Gothic" panose="020B0502020202020204" pitchFamily="34" charset="0"/>
          </a:endParaRPr>
        </a:p>
      </dgm:t>
    </dgm:pt>
    <dgm:pt modelId="{DD488893-E80E-4CD0-B4A8-25E654889633}" type="sibTrans" cxnId="{B3DCC7F5-7191-4202-B0CE-043866E148A2}">
      <dgm:prSet custT="1"/>
      <dgm:spPr/>
      <dgm:t>
        <a:bodyPr/>
        <a:lstStyle/>
        <a:p>
          <a:endParaRPr lang="es-CO" sz="2000">
            <a:latin typeface="Century Gothic" panose="020B0502020202020204" pitchFamily="34" charset="0"/>
          </a:endParaRPr>
        </a:p>
      </dgm:t>
    </dgm:pt>
    <dgm:pt modelId="{312217EA-B55A-482B-86BE-7B5D67BF04F0}">
      <dgm:prSet phldrT="[Texto]" custT="1"/>
      <dgm:spPr/>
      <dgm:t>
        <a:bodyPr/>
        <a:lstStyle/>
        <a:p>
          <a:r>
            <a:rPr lang="es-CO" sz="2000" b="1" dirty="0" smtClean="0">
              <a:latin typeface="Century Gothic" panose="020B0502020202020204" pitchFamily="34" charset="0"/>
            </a:rPr>
            <a:t>7. </a:t>
          </a:r>
          <a:r>
            <a:rPr lang="es-CO" sz="2000" dirty="0" smtClean="0">
              <a:latin typeface="Century Gothic" panose="020B0502020202020204" pitchFamily="34" charset="0"/>
            </a:rPr>
            <a:t>Análisis de productos cartográficos</a:t>
          </a:r>
          <a:endParaRPr lang="es-CO" sz="2000" dirty="0">
            <a:latin typeface="Century Gothic" panose="020B0502020202020204" pitchFamily="34" charset="0"/>
          </a:endParaRPr>
        </a:p>
      </dgm:t>
    </dgm:pt>
    <dgm:pt modelId="{A7D041FC-7E97-41BE-B87C-929B834AAFE5}" type="parTrans" cxnId="{6F90079E-683A-4F13-AC8E-34236CF032CA}">
      <dgm:prSet/>
      <dgm:spPr/>
      <dgm:t>
        <a:bodyPr/>
        <a:lstStyle/>
        <a:p>
          <a:endParaRPr lang="es-CO" sz="2000">
            <a:latin typeface="Century Gothic" panose="020B0502020202020204" pitchFamily="34" charset="0"/>
          </a:endParaRPr>
        </a:p>
      </dgm:t>
    </dgm:pt>
    <dgm:pt modelId="{09E289B2-D155-4841-B58F-1099ACB75B2B}" type="sibTrans" cxnId="{6F90079E-683A-4F13-AC8E-34236CF032CA}">
      <dgm:prSet custT="1"/>
      <dgm:spPr/>
      <dgm:t>
        <a:bodyPr/>
        <a:lstStyle/>
        <a:p>
          <a:endParaRPr lang="es-CO" sz="2000">
            <a:latin typeface="Century Gothic" panose="020B0502020202020204" pitchFamily="34" charset="0"/>
          </a:endParaRPr>
        </a:p>
      </dgm:t>
    </dgm:pt>
    <dgm:pt modelId="{37558ECE-0094-4DC0-8FE9-4174E5AAA1EE}">
      <dgm:prSet phldrT="[Texto]" custT="1"/>
      <dgm:spPr/>
      <dgm:t>
        <a:bodyPr/>
        <a:lstStyle/>
        <a:p>
          <a:r>
            <a:rPr lang="es-CO" sz="2000" b="1" dirty="0" smtClean="0">
              <a:latin typeface="Century Gothic" panose="020B0502020202020204" pitchFamily="34" charset="0"/>
            </a:rPr>
            <a:t>5. </a:t>
          </a:r>
          <a:r>
            <a:rPr lang="es-CO" sz="2000" dirty="0" smtClean="0">
              <a:latin typeface="Century Gothic" panose="020B0502020202020204" pitchFamily="34" charset="0"/>
            </a:rPr>
            <a:t>Interpretación de las imágenes satelitales</a:t>
          </a:r>
          <a:endParaRPr lang="es-CO" sz="2000" dirty="0">
            <a:latin typeface="Century Gothic" panose="020B0502020202020204" pitchFamily="34" charset="0"/>
          </a:endParaRPr>
        </a:p>
      </dgm:t>
    </dgm:pt>
    <dgm:pt modelId="{54D5FC98-5B81-46C3-BFE1-430E6E79891A}" type="parTrans" cxnId="{FA4928A2-D5FA-4DD6-9F58-77CE2FD37DD2}">
      <dgm:prSet/>
      <dgm:spPr/>
      <dgm:t>
        <a:bodyPr/>
        <a:lstStyle/>
        <a:p>
          <a:endParaRPr lang="es-CO" sz="2000">
            <a:latin typeface="Century Gothic" panose="020B0502020202020204" pitchFamily="34" charset="0"/>
          </a:endParaRPr>
        </a:p>
      </dgm:t>
    </dgm:pt>
    <dgm:pt modelId="{8545497E-D25B-499D-8344-691A9CF9D5CA}" type="sibTrans" cxnId="{FA4928A2-D5FA-4DD6-9F58-77CE2FD37DD2}">
      <dgm:prSet custT="1"/>
      <dgm:spPr/>
      <dgm:t>
        <a:bodyPr/>
        <a:lstStyle/>
        <a:p>
          <a:endParaRPr lang="es-CO" sz="2000">
            <a:latin typeface="Century Gothic" panose="020B0502020202020204" pitchFamily="34" charset="0"/>
          </a:endParaRPr>
        </a:p>
      </dgm:t>
    </dgm:pt>
    <dgm:pt modelId="{501AA82B-1EE7-454C-B45C-B0E4360CE646}">
      <dgm:prSet phldrT="[Texto]" custT="1"/>
      <dgm:spPr/>
      <dgm:t>
        <a:bodyPr/>
        <a:lstStyle/>
        <a:p>
          <a:r>
            <a:rPr lang="es-CO" sz="2000" b="1" dirty="0" smtClean="0">
              <a:latin typeface="Century Gothic" panose="020B0502020202020204" pitchFamily="34" charset="0"/>
            </a:rPr>
            <a:t>6. </a:t>
          </a:r>
          <a:r>
            <a:rPr lang="es-CO" sz="2000" dirty="0" smtClean="0">
              <a:latin typeface="Century Gothic" panose="020B0502020202020204" pitchFamily="34" charset="0"/>
            </a:rPr>
            <a:t>Elaboración de productos cartográficos</a:t>
          </a:r>
          <a:endParaRPr lang="es-CO" sz="2000" dirty="0">
            <a:latin typeface="Century Gothic" panose="020B0502020202020204" pitchFamily="34" charset="0"/>
          </a:endParaRPr>
        </a:p>
      </dgm:t>
    </dgm:pt>
    <dgm:pt modelId="{10CFA140-759B-493B-B8C9-C2A1D2543456}" type="parTrans" cxnId="{891D58F3-3FE5-47CB-BA80-8E9DA96194FE}">
      <dgm:prSet/>
      <dgm:spPr/>
      <dgm:t>
        <a:bodyPr/>
        <a:lstStyle/>
        <a:p>
          <a:endParaRPr lang="es-CO" sz="2000">
            <a:latin typeface="Century Gothic" panose="020B0502020202020204" pitchFamily="34" charset="0"/>
          </a:endParaRPr>
        </a:p>
      </dgm:t>
    </dgm:pt>
    <dgm:pt modelId="{08509706-D663-420D-9B8D-EF92D5997D89}" type="sibTrans" cxnId="{891D58F3-3FE5-47CB-BA80-8E9DA96194FE}">
      <dgm:prSet custT="1"/>
      <dgm:spPr/>
      <dgm:t>
        <a:bodyPr/>
        <a:lstStyle/>
        <a:p>
          <a:endParaRPr lang="es-CO" sz="2000">
            <a:latin typeface="Century Gothic" panose="020B0502020202020204" pitchFamily="34" charset="0"/>
          </a:endParaRPr>
        </a:p>
      </dgm:t>
    </dgm:pt>
    <dgm:pt modelId="{0940E6E3-A601-4954-BF64-10FD111E31EA}">
      <dgm:prSet phldrT="[Texto]" custT="1"/>
      <dgm:spPr/>
      <dgm:t>
        <a:bodyPr/>
        <a:lstStyle/>
        <a:p>
          <a:r>
            <a:rPr lang="es-CO" sz="2000" b="1" dirty="0" smtClean="0">
              <a:latin typeface="Century Gothic" panose="020B0502020202020204" pitchFamily="34" charset="0"/>
            </a:rPr>
            <a:t>8. </a:t>
          </a:r>
          <a:r>
            <a:rPr lang="es-CO" sz="2000" dirty="0" smtClean="0">
              <a:latin typeface="Century Gothic" panose="020B0502020202020204" pitchFamily="34" charset="0"/>
            </a:rPr>
            <a:t>Determinación de las zonas con mayor estabilidad ambiental</a:t>
          </a:r>
          <a:endParaRPr lang="es-CO" sz="2000" dirty="0">
            <a:latin typeface="Century Gothic" panose="020B0502020202020204" pitchFamily="34" charset="0"/>
          </a:endParaRPr>
        </a:p>
      </dgm:t>
    </dgm:pt>
    <dgm:pt modelId="{75AF4ECB-F5F4-4F6F-994F-418841469151}" type="parTrans" cxnId="{691B6F29-699E-4264-A8AF-9954D597D168}">
      <dgm:prSet/>
      <dgm:spPr/>
      <dgm:t>
        <a:bodyPr/>
        <a:lstStyle/>
        <a:p>
          <a:endParaRPr lang="es-CO" sz="2000">
            <a:latin typeface="Century Gothic" panose="020B0502020202020204" pitchFamily="34" charset="0"/>
          </a:endParaRPr>
        </a:p>
      </dgm:t>
    </dgm:pt>
    <dgm:pt modelId="{8879EF86-D208-4DDA-901E-F807058E0760}" type="sibTrans" cxnId="{691B6F29-699E-4264-A8AF-9954D597D168}">
      <dgm:prSet/>
      <dgm:spPr/>
      <dgm:t>
        <a:bodyPr/>
        <a:lstStyle/>
        <a:p>
          <a:endParaRPr lang="es-CO" sz="2000">
            <a:latin typeface="Century Gothic" panose="020B0502020202020204" pitchFamily="34" charset="0"/>
          </a:endParaRPr>
        </a:p>
      </dgm:t>
    </dgm:pt>
    <dgm:pt modelId="{610B1DF8-BDC3-47BE-ABB6-87CFEB05EEB1}">
      <dgm:prSet phldrT="[Texto]" custT="1"/>
      <dgm:spPr/>
      <dgm:t>
        <a:bodyPr/>
        <a:lstStyle/>
        <a:p>
          <a:r>
            <a:rPr lang="es-CO" sz="2000" b="1" dirty="0" smtClean="0">
              <a:latin typeface="Century Gothic" panose="020B0502020202020204" pitchFamily="34" charset="0"/>
            </a:rPr>
            <a:t>2. </a:t>
          </a:r>
          <a:r>
            <a:rPr lang="es-CO" sz="2000" dirty="0" smtClean="0">
              <a:latin typeface="Century Gothic" panose="020B0502020202020204" pitchFamily="34" charset="0"/>
            </a:rPr>
            <a:t>Selección de índices espectrales</a:t>
          </a:r>
          <a:endParaRPr lang="es-CO" sz="2000" dirty="0">
            <a:latin typeface="Century Gothic" panose="020B0502020202020204" pitchFamily="34" charset="0"/>
          </a:endParaRPr>
        </a:p>
      </dgm:t>
    </dgm:pt>
    <dgm:pt modelId="{1B0382A1-D05B-4C50-ABB3-454896B9A3F1}" type="sibTrans" cxnId="{9E825A22-3E49-456D-8F31-96D7E8D93DF8}">
      <dgm:prSet custT="1"/>
      <dgm:spPr/>
      <dgm:t>
        <a:bodyPr/>
        <a:lstStyle/>
        <a:p>
          <a:endParaRPr lang="es-CO" sz="2000">
            <a:latin typeface="Century Gothic" panose="020B0502020202020204" pitchFamily="34" charset="0"/>
          </a:endParaRPr>
        </a:p>
      </dgm:t>
    </dgm:pt>
    <dgm:pt modelId="{FBCF9097-1EE2-4159-A130-1443BD562181}" type="parTrans" cxnId="{9E825A22-3E49-456D-8F31-96D7E8D93DF8}">
      <dgm:prSet/>
      <dgm:spPr/>
      <dgm:t>
        <a:bodyPr/>
        <a:lstStyle/>
        <a:p>
          <a:endParaRPr lang="es-CO" sz="2000">
            <a:latin typeface="Century Gothic" panose="020B0502020202020204" pitchFamily="34" charset="0"/>
          </a:endParaRPr>
        </a:p>
      </dgm:t>
    </dgm:pt>
    <dgm:pt modelId="{67B45BB2-2B27-449E-A7EC-B79290AAAF53}" type="pres">
      <dgm:prSet presAssocID="{60C3ABCC-8F83-4B2B-8542-F8621F84FB24}" presName="diagram" presStyleCnt="0">
        <dgm:presLayoutVars>
          <dgm:dir/>
          <dgm:resizeHandles val="exact"/>
        </dgm:presLayoutVars>
      </dgm:prSet>
      <dgm:spPr/>
      <dgm:t>
        <a:bodyPr/>
        <a:lstStyle/>
        <a:p>
          <a:endParaRPr lang="es-CO"/>
        </a:p>
      </dgm:t>
    </dgm:pt>
    <dgm:pt modelId="{73A49B70-41A5-4862-8970-5CC107DB4D9B}" type="pres">
      <dgm:prSet presAssocID="{6C610D9D-305F-43D3-B71C-B159DF32ACD6}" presName="node" presStyleLbl="node1" presStyleIdx="0" presStyleCnt="8" custScaleX="130435">
        <dgm:presLayoutVars>
          <dgm:bulletEnabled val="1"/>
        </dgm:presLayoutVars>
      </dgm:prSet>
      <dgm:spPr/>
      <dgm:t>
        <a:bodyPr/>
        <a:lstStyle/>
        <a:p>
          <a:endParaRPr lang="es-CO"/>
        </a:p>
      </dgm:t>
    </dgm:pt>
    <dgm:pt modelId="{80EECB99-38D3-4C26-BF9B-919DA8F002CB}" type="pres">
      <dgm:prSet presAssocID="{0AE9972E-2D62-48BC-BCE9-C07DF50EDE60}" presName="sibTrans" presStyleLbl="sibTrans2D1" presStyleIdx="0" presStyleCnt="7"/>
      <dgm:spPr/>
      <dgm:t>
        <a:bodyPr/>
        <a:lstStyle/>
        <a:p>
          <a:endParaRPr lang="es-CO"/>
        </a:p>
      </dgm:t>
    </dgm:pt>
    <dgm:pt modelId="{EDF2EAF9-007F-43D3-A64E-BA595FB2165A}" type="pres">
      <dgm:prSet presAssocID="{0AE9972E-2D62-48BC-BCE9-C07DF50EDE60}" presName="connectorText" presStyleLbl="sibTrans2D1" presStyleIdx="0" presStyleCnt="7"/>
      <dgm:spPr/>
      <dgm:t>
        <a:bodyPr/>
        <a:lstStyle/>
        <a:p>
          <a:endParaRPr lang="es-CO"/>
        </a:p>
      </dgm:t>
    </dgm:pt>
    <dgm:pt modelId="{6C89ADFC-7D85-4CD4-A3CC-7A1540AAB23A}" type="pres">
      <dgm:prSet presAssocID="{610B1DF8-BDC3-47BE-ABB6-87CFEB05EEB1}" presName="node" presStyleLbl="node1" presStyleIdx="1" presStyleCnt="8" custScaleX="130435">
        <dgm:presLayoutVars>
          <dgm:bulletEnabled val="1"/>
        </dgm:presLayoutVars>
      </dgm:prSet>
      <dgm:spPr/>
      <dgm:t>
        <a:bodyPr/>
        <a:lstStyle/>
        <a:p>
          <a:endParaRPr lang="es-CO"/>
        </a:p>
      </dgm:t>
    </dgm:pt>
    <dgm:pt modelId="{99363512-3283-407C-868B-8AB887F04DA9}" type="pres">
      <dgm:prSet presAssocID="{1B0382A1-D05B-4C50-ABB3-454896B9A3F1}" presName="sibTrans" presStyleLbl="sibTrans2D1" presStyleIdx="1" presStyleCnt="7"/>
      <dgm:spPr/>
      <dgm:t>
        <a:bodyPr/>
        <a:lstStyle/>
        <a:p>
          <a:endParaRPr lang="es-CO"/>
        </a:p>
      </dgm:t>
    </dgm:pt>
    <dgm:pt modelId="{F4D4083A-83AE-453A-AA85-8787709C611B}" type="pres">
      <dgm:prSet presAssocID="{1B0382A1-D05B-4C50-ABB3-454896B9A3F1}" presName="connectorText" presStyleLbl="sibTrans2D1" presStyleIdx="1" presStyleCnt="7"/>
      <dgm:spPr/>
      <dgm:t>
        <a:bodyPr/>
        <a:lstStyle/>
        <a:p>
          <a:endParaRPr lang="es-CO"/>
        </a:p>
      </dgm:t>
    </dgm:pt>
    <dgm:pt modelId="{90538EED-D0F8-4492-B6F9-6FF2A0B07558}" type="pres">
      <dgm:prSet presAssocID="{19D7612A-475E-4D4C-887E-C3CA8F81E48D}" presName="node" presStyleLbl="node1" presStyleIdx="2" presStyleCnt="8" custScaleX="138101">
        <dgm:presLayoutVars>
          <dgm:bulletEnabled val="1"/>
        </dgm:presLayoutVars>
      </dgm:prSet>
      <dgm:spPr/>
      <dgm:t>
        <a:bodyPr/>
        <a:lstStyle/>
        <a:p>
          <a:endParaRPr lang="es-CO"/>
        </a:p>
      </dgm:t>
    </dgm:pt>
    <dgm:pt modelId="{B295EF82-09DE-4DA5-A47C-98A2A9092CEA}" type="pres">
      <dgm:prSet presAssocID="{00C59ED3-0C43-413C-8E6D-4A211D2A58FC}" presName="sibTrans" presStyleLbl="sibTrans2D1" presStyleIdx="2" presStyleCnt="7"/>
      <dgm:spPr/>
      <dgm:t>
        <a:bodyPr/>
        <a:lstStyle/>
        <a:p>
          <a:endParaRPr lang="es-CO"/>
        </a:p>
      </dgm:t>
    </dgm:pt>
    <dgm:pt modelId="{1C4AE860-E7EB-4F2F-AA20-1EDA77E4CEC4}" type="pres">
      <dgm:prSet presAssocID="{00C59ED3-0C43-413C-8E6D-4A211D2A58FC}" presName="connectorText" presStyleLbl="sibTrans2D1" presStyleIdx="2" presStyleCnt="7"/>
      <dgm:spPr/>
      <dgm:t>
        <a:bodyPr/>
        <a:lstStyle/>
        <a:p>
          <a:endParaRPr lang="es-CO"/>
        </a:p>
      </dgm:t>
    </dgm:pt>
    <dgm:pt modelId="{8830E1C5-DDB4-48F8-985A-D22C958108FF}" type="pres">
      <dgm:prSet presAssocID="{4DEE97F1-7C01-4112-8926-20B9FCADBDAB}" presName="node" presStyleLbl="node1" presStyleIdx="3" presStyleCnt="8" custScaleX="138101">
        <dgm:presLayoutVars>
          <dgm:bulletEnabled val="1"/>
        </dgm:presLayoutVars>
      </dgm:prSet>
      <dgm:spPr/>
      <dgm:t>
        <a:bodyPr/>
        <a:lstStyle/>
        <a:p>
          <a:endParaRPr lang="es-CO"/>
        </a:p>
      </dgm:t>
    </dgm:pt>
    <dgm:pt modelId="{8A4C075D-E158-4A06-97EE-4C72E883828B}" type="pres">
      <dgm:prSet presAssocID="{DD488893-E80E-4CD0-B4A8-25E654889633}" presName="sibTrans" presStyleLbl="sibTrans2D1" presStyleIdx="3" presStyleCnt="7"/>
      <dgm:spPr/>
      <dgm:t>
        <a:bodyPr/>
        <a:lstStyle/>
        <a:p>
          <a:endParaRPr lang="es-CO"/>
        </a:p>
      </dgm:t>
    </dgm:pt>
    <dgm:pt modelId="{EC6165C4-9873-4F7C-B9EF-7E82DE285F1A}" type="pres">
      <dgm:prSet presAssocID="{DD488893-E80E-4CD0-B4A8-25E654889633}" presName="connectorText" presStyleLbl="sibTrans2D1" presStyleIdx="3" presStyleCnt="7"/>
      <dgm:spPr/>
      <dgm:t>
        <a:bodyPr/>
        <a:lstStyle/>
        <a:p>
          <a:endParaRPr lang="es-CO"/>
        </a:p>
      </dgm:t>
    </dgm:pt>
    <dgm:pt modelId="{FE5BC978-0733-423B-8FD2-8A6047F834FC}" type="pres">
      <dgm:prSet presAssocID="{37558ECE-0094-4DC0-8FE9-4174E5AAA1EE}" presName="node" presStyleLbl="node1" presStyleIdx="4" presStyleCnt="8" custScaleX="130435">
        <dgm:presLayoutVars>
          <dgm:bulletEnabled val="1"/>
        </dgm:presLayoutVars>
      </dgm:prSet>
      <dgm:spPr/>
      <dgm:t>
        <a:bodyPr/>
        <a:lstStyle/>
        <a:p>
          <a:endParaRPr lang="es-CO"/>
        </a:p>
      </dgm:t>
    </dgm:pt>
    <dgm:pt modelId="{19F29E98-1785-4C2C-A2AC-5F94B72F75B1}" type="pres">
      <dgm:prSet presAssocID="{8545497E-D25B-499D-8344-691A9CF9D5CA}" presName="sibTrans" presStyleLbl="sibTrans2D1" presStyleIdx="4" presStyleCnt="7"/>
      <dgm:spPr/>
      <dgm:t>
        <a:bodyPr/>
        <a:lstStyle/>
        <a:p>
          <a:endParaRPr lang="es-CO"/>
        </a:p>
      </dgm:t>
    </dgm:pt>
    <dgm:pt modelId="{7A2AB51A-E898-4BAC-B792-08E59B180D7E}" type="pres">
      <dgm:prSet presAssocID="{8545497E-D25B-499D-8344-691A9CF9D5CA}" presName="connectorText" presStyleLbl="sibTrans2D1" presStyleIdx="4" presStyleCnt="7"/>
      <dgm:spPr/>
      <dgm:t>
        <a:bodyPr/>
        <a:lstStyle/>
        <a:p>
          <a:endParaRPr lang="es-CO"/>
        </a:p>
      </dgm:t>
    </dgm:pt>
    <dgm:pt modelId="{B62AF4FA-CAE1-4E59-8C46-E0E6F4C417C7}" type="pres">
      <dgm:prSet presAssocID="{501AA82B-1EE7-454C-B45C-B0E4360CE646}" presName="node" presStyleLbl="node1" presStyleIdx="5" presStyleCnt="8" custScaleX="130435">
        <dgm:presLayoutVars>
          <dgm:bulletEnabled val="1"/>
        </dgm:presLayoutVars>
      </dgm:prSet>
      <dgm:spPr/>
      <dgm:t>
        <a:bodyPr/>
        <a:lstStyle/>
        <a:p>
          <a:endParaRPr lang="es-CO"/>
        </a:p>
      </dgm:t>
    </dgm:pt>
    <dgm:pt modelId="{33B550B5-E8A5-4506-A386-85BC736009DC}" type="pres">
      <dgm:prSet presAssocID="{08509706-D663-420D-9B8D-EF92D5997D89}" presName="sibTrans" presStyleLbl="sibTrans2D1" presStyleIdx="5" presStyleCnt="7"/>
      <dgm:spPr/>
      <dgm:t>
        <a:bodyPr/>
        <a:lstStyle/>
        <a:p>
          <a:endParaRPr lang="es-CO"/>
        </a:p>
      </dgm:t>
    </dgm:pt>
    <dgm:pt modelId="{CFBC0581-717E-480C-840C-8D0468DB5EA5}" type="pres">
      <dgm:prSet presAssocID="{08509706-D663-420D-9B8D-EF92D5997D89}" presName="connectorText" presStyleLbl="sibTrans2D1" presStyleIdx="5" presStyleCnt="7"/>
      <dgm:spPr/>
      <dgm:t>
        <a:bodyPr/>
        <a:lstStyle/>
        <a:p>
          <a:endParaRPr lang="es-CO"/>
        </a:p>
      </dgm:t>
    </dgm:pt>
    <dgm:pt modelId="{C531BDC4-06B3-4EF4-863A-1682C49D028A}" type="pres">
      <dgm:prSet presAssocID="{312217EA-B55A-482B-86BE-7B5D67BF04F0}" presName="node" presStyleLbl="node1" presStyleIdx="6" presStyleCnt="8" custScaleX="130435">
        <dgm:presLayoutVars>
          <dgm:bulletEnabled val="1"/>
        </dgm:presLayoutVars>
      </dgm:prSet>
      <dgm:spPr/>
      <dgm:t>
        <a:bodyPr/>
        <a:lstStyle/>
        <a:p>
          <a:endParaRPr lang="es-CO"/>
        </a:p>
      </dgm:t>
    </dgm:pt>
    <dgm:pt modelId="{F6452B5D-EBB5-41BD-A707-10B60ED8A290}" type="pres">
      <dgm:prSet presAssocID="{09E289B2-D155-4841-B58F-1099ACB75B2B}" presName="sibTrans" presStyleLbl="sibTrans2D1" presStyleIdx="6" presStyleCnt="7"/>
      <dgm:spPr/>
      <dgm:t>
        <a:bodyPr/>
        <a:lstStyle/>
        <a:p>
          <a:endParaRPr lang="es-CO"/>
        </a:p>
      </dgm:t>
    </dgm:pt>
    <dgm:pt modelId="{EFA75083-DFB9-47A3-8631-E24EBDB78629}" type="pres">
      <dgm:prSet presAssocID="{09E289B2-D155-4841-B58F-1099ACB75B2B}" presName="connectorText" presStyleLbl="sibTrans2D1" presStyleIdx="6" presStyleCnt="7"/>
      <dgm:spPr/>
      <dgm:t>
        <a:bodyPr/>
        <a:lstStyle/>
        <a:p>
          <a:endParaRPr lang="es-CO"/>
        </a:p>
      </dgm:t>
    </dgm:pt>
    <dgm:pt modelId="{75AD9556-8DB9-40C8-A8A9-695003729045}" type="pres">
      <dgm:prSet presAssocID="{0940E6E3-A601-4954-BF64-10FD111E31EA}" presName="node" presStyleLbl="node1" presStyleIdx="7" presStyleCnt="8" custScaleX="178461">
        <dgm:presLayoutVars>
          <dgm:bulletEnabled val="1"/>
        </dgm:presLayoutVars>
      </dgm:prSet>
      <dgm:spPr/>
      <dgm:t>
        <a:bodyPr/>
        <a:lstStyle/>
        <a:p>
          <a:endParaRPr lang="es-CO"/>
        </a:p>
      </dgm:t>
    </dgm:pt>
  </dgm:ptLst>
  <dgm:cxnLst>
    <dgm:cxn modelId="{A6311576-EB13-4E01-B309-A2D186B5C74A}" type="presOf" srcId="{60C3ABCC-8F83-4B2B-8542-F8621F84FB24}" destId="{67B45BB2-2B27-449E-A7EC-B79290AAAF53}" srcOrd="0" destOrd="0" presId="urn:microsoft.com/office/officeart/2005/8/layout/process5"/>
    <dgm:cxn modelId="{4E978522-6953-4396-843F-FB62B24A2554}" type="presOf" srcId="{312217EA-B55A-482B-86BE-7B5D67BF04F0}" destId="{C531BDC4-06B3-4EF4-863A-1682C49D028A}" srcOrd="0" destOrd="0" presId="urn:microsoft.com/office/officeart/2005/8/layout/process5"/>
    <dgm:cxn modelId="{B40812CB-EAFE-4ED1-8035-FF5CB5CA289F}" srcId="{60C3ABCC-8F83-4B2B-8542-F8621F84FB24}" destId="{19D7612A-475E-4D4C-887E-C3CA8F81E48D}" srcOrd="2" destOrd="0" parTransId="{7CD5A530-AFE0-4A61-B354-C8A1D959E5F6}" sibTransId="{00C59ED3-0C43-413C-8E6D-4A211D2A58FC}"/>
    <dgm:cxn modelId="{37D34834-02A3-4528-82F4-3394317B7A9D}" type="presOf" srcId="{0AE9972E-2D62-48BC-BCE9-C07DF50EDE60}" destId="{80EECB99-38D3-4C26-BF9B-919DA8F002CB}" srcOrd="0" destOrd="0" presId="urn:microsoft.com/office/officeart/2005/8/layout/process5"/>
    <dgm:cxn modelId="{6F90079E-683A-4F13-AC8E-34236CF032CA}" srcId="{60C3ABCC-8F83-4B2B-8542-F8621F84FB24}" destId="{312217EA-B55A-482B-86BE-7B5D67BF04F0}" srcOrd="6" destOrd="0" parTransId="{A7D041FC-7E97-41BE-B87C-929B834AAFE5}" sibTransId="{09E289B2-D155-4841-B58F-1099ACB75B2B}"/>
    <dgm:cxn modelId="{4076B941-5C0D-482A-A41D-C843B6C65B67}" type="presOf" srcId="{37558ECE-0094-4DC0-8FE9-4174E5AAA1EE}" destId="{FE5BC978-0733-423B-8FD2-8A6047F834FC}" srcOrd="0" destOrd="0" presId="urn:microsoft.com/office/officeart/2005/8/layout/process5"/>
    <dgm:cxn modelId="{05048C0E-DFBB-47CB-B6B7-6F7214FE5BA1}" srcId="{60C3ABCC-8F83-4B2B-8542-F8621F84FB24}" destId="{6C610D9D-305F-43D3-B71C-B159DF32ACD6}" srcOrd="0" destOrd="0" parTransId="{3997258E-86DA-45F6-86B6-4D4551294F98}" sibTransId="{0AE9972E-2D62-48BC-BCE9-C07DF50EDE60}"/>
    <dgm:cxn modelId="{462D7017-F74E-4D00-A21D-8D0A85D9FF6D}" type="presOf" srcId="{DD488893-E80E-4CD0-B4A8-25E654889633}" destId="{8A4C075D-E158-4A06-97EE-4C72E883828B}" srcOrd="0" destOrd="0" presId="urn:microsoft.com/office/officeart/2005/8/layout/process5"/>
    <dgm:cxn modelId="{1DB3202E-D243-4115-817C-E397510A1F0B}" type="presOf" srcId="{610B1DF8-BDC3-47BE-ABB6-87CFEB05EEB1}" destId="{6C89ADFC-7D85-4CD4-A3CC-7A1540AAB23A}" srcOrd="0" destOrd="0" presId="urn:microsoft.com/office/officeart/2005/8/layout/process5"/>
    <dgm:cxn modelId="{12AD0D68-9A23-4DDB-94DB-778C666A2781}" type="presOf" srcId="{00C59ED3-0C43-413C-8E6D-4A211D2A58FC}" destId="{1C4AE860-E7EB-4F2F-AA20-1EDA77E4CEC4}" srcOrd="1" destOrd="0" presId="urn:microsoft.com/office/officeart/2005/8/layout/process5"/>
    <dgm:cxn modelId="{96E042F4-BF1D-4531-93FB-C73CFEAD6F0F}" type="presOf" srcId="{19D7612A-475E-4D4C-887E-C3CA8F81E48D}" destId="{90538EED-D0F8-4492-B6F9-6FF2A0B07558}" srcOrd="0" destOrd="0" presId="urn:microsoft.com/office/officeart/2005/8/layout/process5"/>
    <dgm:cxn modelId="{70F3165F-A47E-4098-A444-097EDA9D504B}" type="presOf" srcId="{8545497E-D25B-499D-8344-691A9CF9D5CA}" destId="{7A2AB51A-E898-4BAC-B792-08E59B180D7E}" srcOrd="1" destOrd="0" presId="urn:microsoft.com/office/officeart/2005/8/layout/process5"/>
    <dgm:cxn modelId="{B3DCC7F5-7191-4202-B0CE-043866E148A2}" srcId="{60C3ABCC-8F83-4B2B-8542-F8621F84FB24}" destId="{4DEE97F1-7C01-4112-8926-20B9FCADBDAB}" srcOrd="3" destOrd="0" parTransId="{32DEAC9B-DA1C-4FA7-BEEB-FFD5CDAF6665}" sibTransId="{DD488893-E80E-4CD0-B4A8-25E654889633}"/>
    <dgm:cxn modelId="{9E825A22-3E49-456D-8F31-96D7E8D93DF8}" srcId="{60C3ABCC-8F83-4B2B-8542-F8621F84FB24}" destId="{610B1DF8-BDC3-47BE-ABB6-87CFEB05EEB1}" srcOrd="1" destOrd="0" parTransId="{FBCF9097-1EE2-4159-A130-1443BD562181}" sibTransId="{1B0382A1-D05B-4C50-ABB3-454896B9A3F1}"/>
    <dgm:cxn modelId="{014187E8-9DE0-4E6C-A559-591B13F62E72}" type="presOf" srcId="{08509706-D663-420D-9B8D-EF92D5997D89}" destId="{CFBC0581-717E-480C-840C-8D0468DB5EA5}" srcOrd="1" destOrd="0" presId="urn:microsoft.com/office/officeart/2005/8/layout/process5"/>
    <dgm:cxn modelId="{21400853-2704-4C1B-8625-060F69217CDC}" type="presOf" srcId="{501AA82B-1EE7-454C-B45C-B0E4360CE646}" destId="{B62AF4FA-CAE1-4E59-8C46-E0E6F4C417C7}" srcOrd="0" destOrd="0" presId="urn:microsoft.com/office/officeart/2005/8/layout/process5"/>
    <dgm:cxn modelId="{691B6F29-699E-4264-A8AF-9954D597D168}" srcId="{60C3ABCC-8F83-4B2B-8542-F8621F84FB24}" destId="{0940E6E3-A601-4954-BF64-10FD111E31EA}" srcOrd="7" destOrd="0" parTransId="{75AF4ECB-F5F4-4F6F-994F-418841469151}" sibTransId="{8879EF86-D208-4DDA-901E-F807058E0760}"/>
    <dgm:cxn modelId="{63BCF7EE-D35F-4EAA-A42E-73054CD361B5}" type="presOf" srcId="{09E289B2-D155-4841-B58F-1099ACB75B2B}" destId="{EFA75083-DFB9-47A3-8631-E24EBDB78629}" srcOrd="1" destOrd="0" presId="urn:microsoft.com/office/officeart/2005/8/layout/process5"/>
    <dgm:cxn modelId="{6EE25395-E202-45DA-A5BC-34F926FD5F1B}" type="presOf" srcId="{1B0382A1-D05B-4C50-ABB3-454896B9A3F1}" destId="{99363512-3283-407C-868B-8AB887F04DA9}" srcOrd="0" destOrd="0" presId="urn:microsoft.com/office/officeart/2005/8/layout/process5"/>
    <dgm:cxn modelId="{FA4928A2-D5FA-4DD6-9F58-77CE2FD37DD2}" srcId="{60C3ABCC-8F83-4B2B-8542-F8621F84FB24}" destId="{37558ECE-0094-4DC0-8FE9-4174E5AAA1EE}" srcOrd="4" destOrd="0" parTransId="{54D5FC98-5B81-46C3-BFE1-430E6E79891A}" sibTransId="{8545497E-D25B-499D-8344-691A9CF9D5CA}"/>
    <dgm:cxn modelId="{8EF0CF17-73C5-40C6-8C3E-18934A7974CF}" type="presOf" srcId="{00C59ED3-0C43-413C-8E6D-4A211D2A58FC}" destId="{B295EF82-09DE-4DA5-A47C-98A2A9092CEA}" srcOrd="0" destOrd="0" presId="urn:microsoft.com/office/officeart/2005/8/layout/process5"/>
    <dgm:cxn modelId="{837522A3-3FAC-47B5-819A-B5152B4F604B}" type="presOf" srcId="{0AE9972E-2D62-48BC-BCE9-C07DF50EDE60}" destId="{EDF2EAF9-007F-43D3-A64E-BA595FB2165A}" srcOrd="1" destOrd="0" presId="urn:microsoft.com/office/officeart/2005/8/layout/process5"/>
    <dgm:cxn modelId="{FB5381E2-4E64-4283-9DA1-7D3971BAE199}" type="presOf" srcId="{1B0382A1-D05B-4C50-ABB3-454896B9A3F1}" destId="{F4D4083A-83AE-453A-AA85-8787709C611B}" srcOrd="1" destOrd="0" presId="urn:microsoft.com/office/officeart/2005/8/layout/process5"/>
    <dgm:cxn modelId="{891D58F3-3FE5-47CB-BA80-8E9DA96194FE}" srcId="{60C3ABCC-8F83-4B2B-8542-F8621F84FB24}" destId="{501AA82B-1EE7-454C-B45C-B0E4360CE646}" srcOrd="5" destOrd="0" parTransId="{10CFA140-759B-493B-B8C9-C2A1D2543456}" sibTransId="{08509706-D663-420D-9B8D-EF92D5997D89}"/>
    <dgm:cxn modelId="{751A3B68-A06E-4873-94D6-1F70691281F9}" type="presOf" srcId="{6C610D9D-305F-43D3-B71C-B159DF32ACD6}" destId="{73A49B70-41A5-4862-8970-5CC107DB4D9B}" srcOrd="0" destOrd="0" presId="urn:microsoft.com/office/officeart/2005/8/layout/process5"/>
    <dgm:cxn modelId="{C651769F-C89F-45AF-878E-8EC17C4124C2}" type="presOf" srcId="{8545497E-D25B-499D-8344-691A9CF9D5CA}" destId="{19F29E98-1785-4C2C-A2AC-5F94B72F75B1}" srcOrd="0" destOrd="0" presId="urn:microsoft.com/office/officeart/2005/8/layout/process5"/>
    <dgm:cxn modelId="{610F778B-89D6-4449-9290-93716E2B90BC}" type="presOf" srcId="{0940E6E3-A601-4954-BF64-10FD111E31EA}" destId="{75AD9556-8DB9-40C8-A8A9-695003729045}" srcOrd="0" destOrd="0" presId="urn:microsoft.com/office/officeart/2005/8/layout/process5"/>
    <dgm:cxn modelId="{A8DC2D50-F949-4EE6-BB06-F7B5AE9DF68B}" type="presOf" srcId="{08509706-D663-420D-9B8D-EF92D5997D89}" destId="{33B550B5-E8A5-4506-A386-85BC736009DC}" srcOrd="0" destOrd="0" presId="urn:microsoft.com/office/officeart/2005/8/layout/process5"/>
    <dgm:cxn modelId="{4CCD0861-35EB-45F8-B46A-5899E17933AB}" type="presOf" srcId="{DD488893-E80E-4CD0-B4A8-25E654889633}" destId="{EC6165C4-9873-4F7C-B9EF-7E82DE285F1A}" srcOrd="1" destOrd="0" presId="urn:microsoft.com/office/officeart/2005/8/layout/process5"/>
    <dgm:cxn modelId="{1C3DBF3C-7C3F-46B5-B42A-D642471AA323}" type="presOf" srcId="{09E289B2-D155-4841-B58F-1099ACB75B2B}" destId="{F6452B5D-EBB5-41BD-A707-10B60ED8A290}" srcOrd="0" destOrd="0" presId="urn:microsoft.com/office/officeart/2005/8/layout/process5"/>
    <dgm:cxn modelId="{D6D4A05D-8424-441D-B984-16C01CFFF7D5}" type="presOf" srcId="{4DEE97F1-7C01-4112-8926-20B9FCADBDAB}" destId="{8830E1C5-DDB4-48F8-985A-D22C958108FF}" srcOrd="0" destOrd="0" presId="urn:microsoft.com/office/officeart/2005/8/layout/process5"/>
    <dgm:cxn modelId="{4D186B49-5266-47CD-B2FD-DA774049E5B2}" type="presParOf" srcId="{67B45BB2-2B27-449E-A7EC-B79290AAAF53}" destId="{73A49B70-41A5-4862-8970-5CC107DB4D9B}" srcOrd="0" destOrd="0" presId="urn:microsoft.com/office/officeart/2005/8/layout/process5"/>
    <dgm:cxn modelId="{292C5526-6926-4C86-B511-9C2F263F5070}" type="presParOf" srcId="{67B45BB2-2B27-449E-A7EC-B79290AAAF53}" destId="{80EECB99-38D3-4C26-BF9B-919DA8F002CB}" srcOrd="1" destOrd="0" presId="urn:microsoft.com/office/officeart/2005/8/layout/process5"/>
    <dgm:cxn modelId="{A1388DB6-1196-41D8-8708-2F212E5C677E}" type="presParOf" srcId="{80EECB99-38D3-4C26-BF9B-919DA8F002CB}" destId="{EDF2EAF9-007F-43D3-A64E-BA595FB2165A}" srcOrd="0" destOrd="0" presId="urn:microsoft.com/office/officeart/2005/8/layout/process5"/>
    <dgm:cxn modelId="{567FD88E-A52C-4636-91C5-06610E06C3DA}" type="presParOf" srcId="{67B45BB2-2B27-449E-A7EC-B79290AAAF53}" destId="{6C89ADFC-7D85-4CD4-A3CC-7A1540AAB23A}" srcOrd="2" destOrd="0" presId="urn:microsoft.com/office/officeart/2005/8/layout/process5"/>
    <dgm:cxn modelId="{F49FFC78-F895-44B9-AF96-F6C4C4FC5CAA}" type="presParOf" srcId="{67B45BB2-2B27-449E-A7EC-B79290AAAF53}" destId="{99363512-3283-407C-868B-8AB887F04DA9}" srcOrd="3" destOrd="0" presId="urn:microsoft.com/office/officeart/2005/8/layout/process5"/>
    <dgm:cxn modelId="{B86855B9-34F1-4E59-936D-6EF9660A70BB}" type="presParOf" srcId="{99363512-3283-407C-868B-8AB887F04DA9}" destId="{F4D4083A-83AE-453A-AA85-8787709C611B}" srcOrd="0" destOrd="0" presId="urn:microsoft.com/office/officeart/2005/8/layout/process5"/>
    <dgm:cxn modelId="{3513777D-B4A9-4117-98F1-0E51A5FEF63E}" type="presParOf" srcId="{67B45BB2-2B27-449E-A7EC-B79290AAAF53}" destId="{90538EED-D0F8-4492-B6F9-6FF2A0B07558}" srcOrd="4" destOrd="0" presId="urn:microsoft.com/office/officeart/2005/8/layout/process5"/>
    <dgm:cxn modelId="{23C67BD9-170C-4B7D-B027-ADBAC0EC685A}" type="presParOf" srcId="{67B45BB2-2B27-449E-A7EC-B79290AAAF53}" destId="{B295EF82-09DE-4DA5-A47C-98A2A9092CEA}" srcOrd="5" destOrd="0" presId="urn:microsoft.com/office/officeart/2005/8/layout/process5"/>
    <dgm:cxn modelId="{42A67C8A-400B-4C2E-AC3A-F2F59E5F7FB9}" type="presParOf" srcId="{B295EF82-09DE-4DA5-A47C-98A2A9092CEA}" destId="{1C4AE860-E7EB-4F2F-AA20-1EDA77E4CEC4}" srcOrd="0" destOrd="0" presId="urn:microsoft.com/office/officeart/2005/8/layout/process5"/>
    <dgm:cxn modelId="{2863591B-9531-4053-B0B0-293F913E0C44}" type="presParOf" srcId="{67B45BB2-2B27-449E-A7EC-B79290AAAF53}" destId="{8830E1C5-DDB4-48F8-985A-D22C958108FF}" srcOrd="6" destOrd="0" presId="urn:microsoft.com/office/officeart/2005/8/layout/process5"/>
    <dgm:cxn modelId="{835245F9-9CAB-4CBB-A1C9-C912431A7B8E}" type="presParOf" srcId="{67B45BB2-2B27-449E-A7EC-B79290AAAF53}" destId="{8A4C075D-E158-4A06-97EE-4C72E883828B}" srcOrd="7" destOrd="0" presId="urn:microsoft.com/office/officeart/2005/8/layout/process5"/>
    <dgm:cxn modelId="{7D7DEB93-5A4D-41C5-8A78-12144CE39231}" type="presParOf" srcId="{8A4C075D-E158-4A06-97EE-4C72E883828B}" destId="{EC6165C4-9873-4F7C-B9EF-7E82DE285F1A}" srcOrd="0" destOrd="0" presId="urn:microsoft.com/office/officeart/2005/8/layout/process5"/>
    <dgm:cxn modelId="{72EEF359-8F81-437D-AA48-1B220B615C17}" type="presParOf" srcId="{67B45BB2-2B27-449E-A7EC-B79290AAAF53}" destId="{FE5BC978-0733-423B-8FD2-8A6047F834FC}" srcOrd="8" destOrd="0" presId="urn:microsoft.com/office/officeart/2005/8/layout/process5"/>
    <dgm:cxn modelId="{46FD9613-BEC6-4EF0-893E-336AA4C46C63}" type="presParOf" srcId="{67B45BB2-2B27-449E-A7EC-B79290AAAF53}" destId="{19F29E98-1785-4C2C-A2AC-5F94B72F75B1}" srcOrd="9" destOrd="0" presId="urn:microsoft.com/office/officeart/2005/8/layout/process5"/>
    <dgm:cxn modelId="{DC308F56-4789-4DC5-AFDA-DDAE60831B5F}" type="presParOf" srcId="{19F29E98-1785-4C2C-A2AC-5F94B72F75B1}" destId="{7A2AB51A-E898-4BAC-B792-08E59B180D7E}" srcOrd="0" destOrd="0" presId="urn:microsoft.com/office/officeart/2005/8/layout/process5"/>
    <dgm:cxn modelId="{DDD15853-DEAE-4877-B308-83071214E2E7}" type="presParOf" srcId="{67B45BB2-2B27-449E-A7EC-B79290AAAF53}" destId="{B62AF4FA-CAE1-4E59-8C46-E0E6F4C417C7}" srcOrd="10" destOrd="0" presId="urn:microsoft.com/office/officeart/2005/8/layout/process5"/>
    <dgm:cxn modelId="{928BA2E7-8D37-4E8D-AB6F-7C01606C92FA}" type="presParOf" srcId="{67B45BB2-2B27-449E-A7EC-B79290AAAF53}" destId="{33B550B5-E8A5-4506-A386-85BC736009DC}" srcOrd="11" destOrd="0" presId="urn:microsoft.com/office/officeart/2005/8/layout/process5"/>
    <dgm:cxn modelId="{EC29F964-0561-4768-B488-486DC755D1BD}" type="presParOf" srcId="{33B550B5-E8A5-4506-A386-85BC736009DC}" destId="{CFBC0581-717E-480C-840C-8D0468DB5EA5}" srcOrd="0" destOrd="0" presId="urn:microsoft.com/office/officeart/2005/8/layout/process5"/>
    <dgm:cxn modelId="{C5A9CA7A-7467-4BEE-9696-1225752F0AA7}" type="presParOf" srcId="{67B45BB2-2B27-449E-A7EC-B79290AAAF53}" destId="{C531BDC4-06B3-4EF4-863A-1682C49D028A}" srcOrd="12" destOrd="0" presId="urn:microsoft.com/office/officeart/2005/8/layout/process5"/>
    <dgm:cxn modelId="{25164C66-6AC5-4E8A-8F72-FEB30A3DEB5A}" type="presParOf" srcId="{67B45BB2-2B27-449E-A7EC-B79290AAAF53}" destId="{F6452B5D-EBB5-41BD-A707-10B60ED8A290}" srcOrd="13" destOrd="0" presId="urn:microsoft.com/office/officeart/2005/8/layout/process5"/>
    <dgm:cxn modelId="{B6741F00-B10E-4B67-8243-224E7ABCA195}" type="presParOf" srcId="{F6452B5D-EBB5-41BD-A707-10B60ED8A290}" destId="{EFA75083-DFB9-47A3-8631-E24EBDB78629}" srcOrd="0" destOrd="0" presId="urn:microsoft.com/office/officeart/2005/8/layout/process5"/>
    <dgm:cxn modelId="{FAE54336-4B0B-4DCB-87F6-3A2719E7CDF3}" type="presParOf" srcId="{67B45BB2-2B27-449E-A7EC-B79290AAAF53}" destId="{75AD9556-8DB9-40C8-A8A9-695003729045}" srcOrd="14"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68380C7-3ACE-419F-830C-39E6140675CA}" type="doc">
      <dgm:prSet loTypeId="urn:microsoft.com/office/officeart/2005/8/layout/hList1" loCatId="list" qsTypeId="urn:microsoft.com/office/officeart/2005/8/quickstyle/3d4" qsCatId="3D" csTypeId="urn:microsoft.com/office/officeart/2005/8/colors/accent3_2" csCatId="accent3" phldr="1"/>
      <dgm:spPr/>
      <dgm:t>
        <a:bodyPr/>
        <a:lstStyle/>
        <a:p>
          <a:endParaRPr lang="es-CO"/>
        </a:p>
      </dgm:t>
    </dgm:pt>
    <dgm:pt modelId="{91B25CC5-DD0C-4BCB-B031-F2D47D000328}">
      <dgm:prSet phldrT="[Texto]" custT="1"/>
      <dgm:spPr/>
      <dgm:t>
        <a:bodyPr/>
        <a:lstStyle/>
        <a:p>
          <a:r>
            <a:rPr lang="es-CO" sz="2300" dirty="0" smtClean="0">
              <a:solidFill>
                <a:schemeClr val="tx1"/>
              </a:solidFill>
              <a:latin typeface="Century Gothic" panose="020B0502020202020204" pitchFamily="34" charset="0"/>
            </a:rPr>
            <a:t>Calibración radiométrica.</a:t>
          </a:r>
          <a:endParaRPr lang="es-CO" sz="2300" dirty="0">
            <a:solidFill>
              <a:schemeClr val="tx1"/>
            </a:solidFill>
          </a:endParaRPr>
        </a:p>
      </dgm:t>
    </dgm:pt>
    <dgm:pt modelId="{7512E776-6933-48E2-BFB7-9BFC92A739CB}" type="parTrans" cxnId="{AA7A8B68-CC31-44E3-BCD8-2CA3D24EA4EE}">
      <dgm:prSet/>
      <dgm:spPr/>
      <dgm:t>
        <a:bodyPr/>
        <a:lstStyle/>
        <a:p>
          <a:endParaRPr lang="es-CO" sz="2300">
            <a:solidFill>
              <a:schemeClr val="tx1"/>
            </a:solidFill>
          </a:endParaRPr>
        </a:p>
      </dgm:t>
    </dgm:pt>
    <dgm:pt modelId="{B920618C-C49A-49ED-8515-35DD76DE39BF}" type="sibTrans" cxnId="{AA7A8B68-CC31-44E3-BCD8-2CA3D24EA4EE}">
      <dgm:prSet/>
      <dgm:spPr/>
      <dgm:t>
        <a:bodyPr/>
        <a:lstStyle/>
        <a:p>
          <a:endParaRPr lang="es-CO" sz="2300">
            <a:solidFill>
              <a:schemeClr val="tx1"/>
            </a:solidFill>
          </a:endParaRPr>
        </a:p>
      </dgm:t>
    </dgm:pt>
    <dgm:pt modelId="{D950A50A-0A2A-471C-8802-1D73387460DD}">
      <dgm:prSet phldrT="[Texto]" custT="1"/>
      <dgm:spPr/>
      <dgm:t>
        <a:bodyPr/>
        <a:lstStyle/>
        <a:p>
          <a:r>
            <a:rPr lang="es-CO" sz="2300" dirty="0" smtClean="0">
              <a:solidFill>
                <a:schemeClr val="tx1"/>
              </a:solidFill>
              <a:latin typeface="Century Gothic" panose="020B0502020202020204" pitchFamily="34" charset="0"/>
            </a:rPr>
            <a:t>Corrección atmosférica.</a:t>
          </a:r>
          <a:endParaRPr lang="es-CO" sz="2300" dirty="0">
            <a:solidFill>
              <a:schemeClr val="tx1"/>
            </a:solidFill>
          </a:endParaRPr>
        </a:p>
      </dgm:t>
    </dgm:pt>
    <dgm:pt modelId="{8CF2B84B-E07F-44F5-8D3C-70DA78E3E19F}" type="parTrans" cxnId="{0C7316D3-F0C0-4025-9433-6CEC98C42D96}">
      <dgm:prSet/>
      <dgm:spPr/>
      <dgm:t>
        <a:bodyPr/>
        <a:lstStyle/>
        <a:p>
          <a:endParaRPr lang="es-CO" sz="2300">
            <a:solidFill>
              <a:schemeClr val="tx1"/>
            </a:solidFill>
          </a:endParaRPr>
        </a:p>
      </dgm:t>
    </dgm:pt>
    <dgm:pt modelId="{B85FE040-2D8D-4D1D-B4D7-FFAF92B2F5EB}" type="sibTrans" cxnId="{0C7316D3-F0C0-4025-9433-6CEC98C42D96}">
      <dgm:prSet/>
      <dgm:spPr/>
      <dgm:t>
        <a:bodyPr/>
        <a:lstStyle/>
        <a:p>
          <a:endParaRPr lang="es-CO" sz="2300">
            <a:solidFill>
              <a:schemeClr val="tx1"/>
            </a:solidFill>
          </a:endParaRPr>
        </a:p>
      </dgm:t>
    </dgm:pt>
    <dgm:pt modelId="{D29FBCC1-7B5F-48D6-8B1B-1613D11CCFF7}">
      <dgm:prSet phldrT="[Texto]" custT="1"/>
      <dgm:spPr/>
      <dgm:t>
        <a:bodyPr/>
        <a:lstStyle/>
        <a:p>
          <a:r>
            <a:rPr lang="es-CO" sz="2300" dirty="0" smtClean="0">
              <a:solidFill>
                <a:schemeClr val="tx1"/>
              </a:solidFill>
              <a:latin typeface="Century Gothic" panose="020B0502020202020204" pitchFamily="34" charset="0"/>
            </a:rPr>
            <a:t>Corrección geométrica.</a:t>
          </a:r>
          <a:endParaRPr lang="es-CO" sz="2300" dirty="0">
            <a:solidFill>
              <a:schemeClr val="tx1"/>
            </a:solidFill>
          </a:endParaRPr>
        </a:p>
      </dgm:t>
    </dgm:pt>
    <dgm:pt modelId="{181D934D-61EE-4EEB-927B-894F2ED3865C}" type="parTrans" cxnId="{4AE5E491-24E1-4873-ABF0-11D98905E7C3}">
      <dgm:prSet/>
      <dgm:spPr/>
      <dgm:t>
        <a:bodyPr/>
        <a:lstStyle/>
        <a:p>
          <a:endParaRPr lang="es-CO" sz="2300">
            <a:solidFill>
              <a:schemeClr val="tx1"/>
            </a:solidFill>
          </a:endParaRPr>
        </a:p>
      </dgm:t>
    </dgm:pt>
    <dgm:pt modelId="{F6352FE7-5A73-489F-99F1-6D452AAF454B}" type="sibTrans" cxnId="{4AE5E491-24E1-4873-ABF0-11D98905E7C3}">
      <dgm:prSet/>
      <dgm:spPr/>
      <dgm:t>
        <a:bodyPr/>
        <a:lstStyle/>
        <a:p>
          <a:endParaRPr lang="es-CO" sz="2300">
            <a:solidFill>
              <a:schemeClr val="tx1"/>
            </a:solidFill>
          </a:endParaRPr>
        </a:p>
      </dgm:t>
    </dgm:pt>
    <dgm:pt modelId="{1A2B5699-D678-4084-882E-E400454647CE}" type="pres">
      <dgm:prSet presAssocID="{168380C7-3ACE-419F-830C-39E6140675CA}" presName="Name0" presStyleCnt="0">
        <dgm:presLayoutVars>
          <dgm:dir/>
          <dgm:animLvl val="lvl"/>
          <dgm:resizeHandles val="exact"/>
        </dgm:presLayoutVars>
      </dgm:prSet>
      <dgm:spPr/>
      <dgm:t>
        <a:bodyPr/>
        <a:lstStyle/>
        <a:p>
          <a:endParaRPr lang="es-CO"/>
        </a:p>
      </dgm:t>
    </dgm:pt>
    <dgm:pt modelId="{EE5DB356-8C6F-45E5-B5FF-DF89D15549B5}" type="pres">
      <dgm:prSet presAssocID="{91B25CC5-DD0C-4BCB-B031-F2D47D000328}" presName="composite" presStyleCnt="0"/>
      <dgm:spPr/>
    </dgm:pt>
    <dgm:pt modelId="{3A8B8674-16C7-435C-A733-840381B18BC7}" type="pres">
      <dgm:prSet presAssocID="{91B25CC5-DD0C-4BCB-B031-F2D47D000328}" presName="parTx" presStyleLbl="alignNode1" presStyleIdx="0" presStyleCnt="3">
        <dgm:presLayoutVars>
          <dgm:chMax val="0"/>
          <dgm:chPref val="0"/>
          <dgm:bulletEnabled val="1"/>
        </dgm:presLayoutVars>
      </dgm:prSet>
      <dgm:spPr/>
      <dgm:t>
        <a:bodyPr/>
        <a:lstStyle/>
        <a:p>
          <a:endParaRPr lang="es-CO"/>
        </a:p>
      </dgm:t>
    </dgm:pt>
    <dgm:pt modelId="{A45C511B-F3F5-4738-8B99-185092950A1A}" type="pres">
      <dgm:prSet presAssocID="{91B25CC5-DD0C-4BCB-B031-F2D47D000328}" presName="desTx" presStyleLbl="alignAccFollowNode1" presStyleIdx="0" presStyleCnt="3" custScaleY="7199">
        <dgm:presLayoutVars>
          <dgm:bulletEnabled val="1"/>
        </dgm:presLayoutVars>
      </dgm:prSet>
      <dgm:spPr/>
      <dgm:t>
        <a:bodyPr/>
        <a:lstStyle/>
        <a:p>
          <a:endParaRPr lang="es-CO"/>
        </a:p>
      </dgm:t>
    </dgm:pt>
    <dgm:pt modelId="{599BBBED-F747-444D-B05A-D2193C57A1EB}" type="pres">
      <dgm:prSet presAssocID="{B920618C-C49A-49ED-8515-35DD76DE39BF}" presName="space" presStyleCnt="0"/>
      <dgm:spPr/>
    </dgm:pt>
    <dgm:pt modelId="{B43971D3-8022-4F70-A42A-2C5E5A35ED3C}" type="pres">
      <dgm:prSet presAssocID="{D950A50A-0A2A-471C-8802-1D73387460DD}" presName="composite" presStyleCnt="0"/>
      <dgm:spPr/>
    </dgm:pt>
    <dgm:pt modelId="{E0E5B76A-C273-4FA9-B56D-9AF7084E521A}" type="pres">
      <dgm:prSet presAssocID="{D950A50A-0A2A-471C-8802-1D73387460DD}" presName="parTx" presStyleLbl="alignNode1" presStyleIdx="1" presStyleCnt="3">
        <dgm:presLayoutVars>
          <dgm:chMax val="0"/>
          <dgm:chPref val="0"/>
          <dgm:bulletEnabled val="1"/>
        </dgm:presLayoutVars>
      </dgm:prSet>
      <dgm:spPr/>
      <dgm:t>
        <a:bodyPr/>
        <a:lstStyle/>
        <a:p>
          <a:endParaRPr lang="es-CO"/>
        </a:p>
      </dgm:t>
    </dgm:pt>
    <dgm:pt modelId="{120155E4-F122-4929-A82E-D1136A9B5126}" type="pres">
      <dgm:prSet presAssocID="{D950A50A-0A2A-471C-8802-1D73387460DD}" presName="desTx" presStyleLbl="alignAccFollowNode1" presStyleIdx="1" presStyleCnt="3" custScaleY="7199">
        <dgm:presLayoutVars>
          <dgm:bulletEnabled val="1"/>
        </dgm:presLayoutVars>
      </dgm:prSet>
      <dgm:spPr/>
      <dgm:t>
        <a:bodyPr/>
        <a:lstStyle/>
        <a:p>
          <a:endParaRPr lang="es-CO"/>
        </a:p>
      </dgm:t>
    </dgm:pt>
    <dgm:pt modelId="{6F32A096-D99F-4EAC-AAE5-0110FBFC11CF}" type="pres">
      <dgm:prSet presAssocID="{B85FE040-2D8D-4D1D-B4D7-FFAF92B2F5EB}" presName="space" presStyleCnt="0"/>
      <dgm:spPr/>
    </dgm:pt>
    <dgm:pt modelId="{BE5C98A9-AE07-48CA-80A3-2F89F1B1C602}" type="pres">
      <dgm:prSet presAssocID="{D29FBCC1-7B5F-48D6-8B1B-1613D11CCFF7}" presName="composite" presStyleCnt="0"/>
      <dgm:spPr/>
    </dgm:pt>
    <dgm:pt modelId="{FD02BE95-9E58-4368-BF26-57355F9B23B6}" type="pres">
      <dgm:prSet presAssocID="{D29FBCC1-7B5F-48D6-8B1B-1613D11CCFF7}" presName="parTx" presStyleLbl="alignNode1" presStyleIdx="2" presStyleCnt="3">
        <dgm:presLayoutVars>
          <dgm:chMax val="0"/>
          <dgm:chPref val="0"/>
          <dgm:bulletEnabled val="1"/>
        </dgm:presLayoutVars>
      </dgm:prSet>
      <dgm:spPr/>
      <dgm:t>
        <a:bodyPr/>
        <a:lstStyle/>
        <a:p>
          <a:endParaRPr lang="es-CO"/>
        </a:p>
      </dgm:t>
    </dgm:pt>
    <dgm:pt modelId="{7D9C96D7-1ECF-43DA-9CD5-999FAF6A1702}" type="pres">
      <dgm:prSet presAssocID="{D29FBCC1-7B5F-48D6-8B1B-1613D11CCFF7}" presName="desTx" presStyleLbl="alignAccFollowNode1" presStyleIdx="2" presStyleCnt="3" custScaleY="7199">
        <dgm:presLayoutVars>
          <dgm:bulletEnabled val="1"/>
        </dgm:presLayoutVars>
      </dgm:prSet>
      <dgm:spPr/>
      <dgm:t>
        <a:bodyPr/>
        <a:lstStyle/>
        <a:p>
          <a:endParaRPr lang="es-CO"/>
        </a:p>
      </dgm:t>
    </dgm:pt>
  </dgm:ptLst>
  <dgm:cxnLst>
    <dgm:cxn modelId="{7CED8D6F-9362-43B2-8746-05C9D3BC9345}" type="presOf" srcId="{D950A50A-0A2A-471C-8802-1D73387460DD}" destId="{E0E5B76A-C273-4FA9-B56D-9AF7084E521A}" srcOrd="0" destOrd="0" presId="urn:microsoft.com/office/officeart/2005/8/layout/hList1"/>
    <dgm:cxn modelId="{E6259062-E763-4BDA-9A3D-A4F36880A3F2}" type="presOf" srcId="{168380C7-3ACE-419F-830C-39E6140675CA}" destId="{1A2B5699-D678-4084-882E-E400454647CE}" srcOrd="0" destOrd="0" presId="urn:microsoft.com/office/officeart/2005/8/layout/hList1"/>
    <dgm:cxn modelId="{4AE5E491-24E1-4873-ABF0-11D98905E7C3}" srcId="{168380C7-3ACE-419F-830C-39E6140675CA}" destId="{D29FBCC1-7B5F-48D6-8B1B-1613D11CCFF7}" srcOrd="2" destOrd="0" parTransId="{181D934D-61EE-4EEB-927B-894F2ED3865C}" sibTransId="{F6352FE7-5A73-489F-99F1-6D452AAF454B}"/>
    <dgm:cxn modelId="{0C7316D3-F0C0-4025-9433-6CEC98C42D96}" srcId="{168380C7-3ACE-419F-830C-39E6140675CA}" destId="{D950A50A-0A2A-471C-8802-1D73387460DD}" srcOrd="1" destOrd="0" parTransId="{8CF2B84B-E07F-44F5-8D3C-70DA78E3E19F}" sibTransId="{B85FE040-2D8D-4D1D-B4D7-FFAF92B2F5EB}"/>
    <dgm:cxn modelId="{8662173C-AB18-44DE-B944-DE170E87793C}" type="presOf" srcId="{91B25CC5-DD0C-4BCB-B031-F2D47D000328}" destId="{3A8B8674-16C7-435C-A733-840381B18BC7}" srcOrd="0" destOrd="0" presId="urn:microsoft.com/office/officeart/2005/8/layout/hList1"/>
    <dgm:cxn modelId="{AA7A8B68-CC31-44E3-BCD8-2CA3D24EA4EE}" srcId="{168380C7-3ACE-419F-830C-39E6140675CA}" destId="{91B25CC5-DD0C-4BCB-B031-F2D47D000328}" srcOrd="0" destOrd="0" parTransId="{7512E776-6933-48E2-BFB7-9BFC92A739CB}" sibTransId="{B920618C-C49A-49ED-8515-35DD76DE39BF}"/>
    <dgm:cxn modelId="{D9255573-46F7-4AF2-A466-CC94C4422FB1}" type="presOf" srcId="{D29FBCC1-7B5F-48D6-8B1B-1613D11CCFF7}" destId="{FD02BE95-9E58-4368-BF26-57355F9B23B6}" srcOrd="0" destOrd="0" presId="urn:microsoft.com/office/officeart/2005/8/layout/hList1"/>
    <dgm:cxn modelId="{03536193-AA4A-410D-BE34-953593DD5C62}" type="presParOf" srcId="{1A2B5699-D678-4084-882E-E400454647CE}" destId="{EE5DB356-8C6F-45E5-B5FF-DF89D15549B5}" srcOrd="0" destOrd="0" presId="urn:microsoft.com/office/officeart/2005/8/layout/hList1"/>
    <dgm:cxn modelId="{F1EE54FE-B86F-4BA3-BB51-F5ABF23B49FF}" type="presParOf" srcId="{EE5DB356-8C6F-45E5-B5FF-DF89D15549B5}" destId="{3A8B8674-16C7-435C-A733-840381B18BC7}" srcOrd="0" destOrd="0" presId="urn:microsoft.com/office/officeart/2005/8/layout/hList1"/>
    <dgm:cxn modelId="{57301775-9E15-401E-8521-87BE50B1D291}" type="presParOf" srcId="{EE5DB356-8C6F-45E5-B5FF-DF89D15549B5}" destId="{A45C511B-F3F5-4738-8B99-185092950A1A}" srcOrd="1" destOrd="0" presId="urn:microsoft.com/office/officeart/2005/8/layout/hList1"/>
    <dgm:cxn modelId="{0808C531-972D-48C6-BFA7-CE940549320B}" type="presParOf" srcId="{1A2B5699-D678-4084-882E-E400454647CE}" destId="{599BBBED-F747-444D-B05A-D2193C57A1EB}" srcOrd="1" destOrd="0" presId="urn:microsoft.com/office/officeart/2005/8/layout/hList1"/>
    <dgm:cxn modelId="{1F1581C9-A8EB-41EB-8444-BBBC305085D7}" type="presParOf" srcId="{1A2B5699-D678-4084-882E-E400454647CE}" destId="{B43971D3-8022-4F70-A42A-2C5E5A35ED3C}" srcOrd="2" destOrd="0" presId="urn:microsoft.com/office/officeart/2005/8/layout/hList1"/>
    <dgm:cxn modelId="{402DA83C-98AE-44AF-9B94-6D89B336B3BE}" type="presParOf" srcId="{B43971D3-8022-4F70-A42A-2C5E5A35ED3C}" destId="{E0E5B76A-C273-4FA9-B56D-9AF7084E521A}" srcOrd="0" destOrd="0" presId="urn:microsoft.com/office/officeart/2005/8/layout/hList1"/>
    <dgm:cxn modelId="{301E2FD3-A2A5-4222-9326-3CF7CDDFA415}" type="presParOf" srcId="{B43971D3-8022-4F70-A42A-2C5E5A35ED3C}" destId="{120155E4-F122-4929-A82E-D1136A9B5126}" srcOrd="1" destOrd="0" presId="urn:microsoft.com/office/officeart/2005/8/layout/hList1"/>
    <dgm:cxn modelId="{17FB760C-E7D9-4D6C-AADF-AD8C0591F96A}" type="presParOf" srcId="{1A2B5699-D678-4084-882E-E400454647CE}" destId="{6F32A096-D99F-4EAC-AAE5-0110FBFC11CF}" srcOrd="3" destOrd="0" presId="urn:microsoft.com/office/officeart/2005/8/layout/hList1"/>
    <dgm:cxn modelId="{EA5543E2-57C3-4782-A48D-9BFB72A9E9A4}" type="presParOf" srcId="{1A2B5699-D678-4084-882E-E400454647CE}" destId="{BE5C98A9-AE07-48CA-80A3-2F89F1B1C602}" srcOrd="4" destOrd="0" presId="urn:microsoft.com/office/officeart/2005/8/layout/hList1"/>
    <dgm:cxn modelId="{7EB58133-8664-4FEB-9AC0-35FBC501C6B2}" type="presParOf" srcId="{BE5C98A9-AE07-48CA-80A3-2F89F1B1C602}" destId="{FD02BE95-9E58-4368-BF26-57355F9B23B6}" srcOrd="0" destOrd="0" presId="urn:microsoft.com/office/officeart/2005/8/layout/hList1"/>
    <dgm:cxn modelId="{E5580FBD-BA05-43D2-AF52-2FA8AAC963D2}" type="presParOf" srcId="{BE5C98A9-AE07-48CA-80A3-2F89F1B1C602}" destId="{7D9C96D7-1ECF-43DA-9CD5-999FAF6A1702}"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CD822C1-F02E-4F86-86E6-8E7A4D20371F}" type="datetimeFigureOut">
              <a:rPr lang="es-CO" smtClean="0"/>
              <a:t>16/06/2017</a:t>
            </a:fld>
            <a:endParaRPr lang="es-CO"/>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4EFFAA2-DA8A-4583-A831-367C79DFEE3C}" type="slidenum">
              <a:rPr lang="es-CO" smtClean="0"/>
              <a:t>‹Nº›</a:t>
            </a:fld>
            <a:endParaRPr lang="es-CO"/>
          </a:p>
        </p:txBody>
      </p:sp>
    </p:spTree>
    <p:extLst>
      <p:ext uri="{BB962C8B-B14F-4D97-AF65-F5344CB8AC3E}">
        <p14:creationId xmlns:p14="http://schemas.microsoft.com/office/powerpoint/2010/main" val="13762159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FCF962-0F65-4022-A14D-E46EF7F1AAED}" type="datetimeFigureOut">
              <a:rPr lang="es-CO" smtClean="0"/>
              <a:t>16/06/2017</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8DA5CD-9A99-4703-A778-259AE666CFEA}" type="slidenum">
              <a:rPr lang="es-CO" smtClean="0"/>
              <a:t>‹Nº›</a:t>
            </a:fld>
            <a:endParaRPr lang="es-CO"/>
          </a:p>
        </p:txBody>
      </p:sp>
    </p:spTree>
    <p:extLst>
      <p:ext uri="{BB962C8B-B14F-4D97-AF65-F5344CB8AC3E}">
        <p14:creationId xmlns:p14="http://schemas.microsoft.com/office/powerpoint/2010/main" val="23057725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ED8DA5CD-9A99-4703-A778-259AE666CFEA}" type="slidenum">
              <a:rPr lang="es-CO" smtClean="0"/>
              <a:t>1</a:t>
            </a:fld>
            <a:endParaRPr lang="es-CO"/>
          </a:p>
        </p:txBody>
      </p:sp>
    </p:spTree>
    <p:extLst>
      <p:ext uri="{BB962C8B-B14F-4D97-AF65-F5344CB8AC3E}">
        <p14:creationId xmlns:p14="http://schemas.microsoft.com/office/powerpoint/2010/main" val="3112401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ACE423D-A796-402F-B883-1429EF64D2AA}" type="datetime1">
              <a:rPr lang="es-CO" smtClean="0"/>
              <a:t>16/06/2017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1351965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E0CF999-E8C8-4500-89EB-E9B49F7F5998}" type="datetime1">
              <a:rPr lang="es-CO" smtClean="0"/>
              <a:t>16/06/2017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1729809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7437FA0-EE63-4C66-AEAD-D741614BEAEA}" type="datetime1">
              <a:rPr lang="es-CO" smtClean="0"/>
              <a:t>16/06/2017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37320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AA0715F-6272-4883-89C8-20E26D3D7F51}" type="datetime1">
              <a:rPr lang="es-CO" smtClean="0"/>
              <a:t>16/06/2017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2060025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5A2D4BE-C9FD-4CC6-8650-3A834AD5605B}" type="datetime1">
              <a:rPr lang="es-CO" smtClean="0"/>
              <a:t>16/06/2017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225981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E9E5DD1-6830-47BF-A37A-BF3733801222}" type="datetime1">
              <a:rPr lang="es-CO" smtClean="0"/>
              <a:t>16/06/2017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1130257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24A431-2256-42C1-9D47-55A1B00C2E82}" type="datetime1">
              <a:rPr lang="es-CO" smtClean="0"/>
              <a:t>16/06/2017</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3710267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08368AF-8C16-4359-9AB1-A02392FA0EF0}" type="datetime1">
              <a:rPr lang="es-CO" smtClean="0"/>
              <a:t>16/06/2017</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3324590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084405-5525-4477-BB8F-65C5A83C3E55}" type="datetime1">
              <a:rPr lang="es-CO" smtClean="0"/>
              <a:t>16/06/2017</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1835752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786A478-9BFD-436D-9722-DCFE81FD804B}" type="datetime1">
              <a:rPr lang="es-CO" smtClean="0"/>
              <a:t>16/06/2017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2008439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32F98C9-B649-4A76-9C04-AAB668FDA210}" type="datetime1">
              <a:rPr lang="es-CO" smtClean="0"/>
              <a:t>16/06/2017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7519212B-1DC6-4727-9426-CB85DE1D39F4}" type="slidenum">
              <a:rPr lang="es-CO" smtClean="0"/>
              <a:t>‹Nº›</a:t>
            </a:fld>
            <a:endParaRPr lang="es-CO"/>
          </a:p>
        </p:txBody>
      </p:sp>
    </p:spTree>
    <p:extLst>
      <p:ext uri="{BB962C8B-B14F-4D97-AF65-F5344CB8AC3E}">
        <p14:creationId xmlns:p14="http://schemas.microsoft.com/office/powerpoint/2010/main" val="1576765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9E549B-DAFC-4656-BC6A-9542F3645AD0}" type="datetime1">
              <a:rPr lang="es-CO" smtClean="0"/>
              <a:t>16/06/2017</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19212B-1DC6-4727-9426-CB85DE1D39F4}" type="slidenum">
              <a:rPr lang="es-CO" smtClean="0"/>
              <a:t>‹Nº›</a:t>
            </a:fld>
            <a:endParaRPr lang="es-CO"/>
          </a:p>
        </p:txBody>
      </p:sp>
    </p:spTree>
    <p:extLst>
      <p:ext uri="{BB962C8B-B14F-4D97-AF65-F5344CB8AC3E}">
        <p14:creationId xmlns:p14="http://schemas.microsoft.com/office/powerpoint/2010/main" val="11066586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camilavalero@usantotomas.edu.co" TargetMode="External"/><Relationship Id="rId4" Type="http://schemas.openxmlformats.org/officeDocument/2006/relationships/hyperlink" Target="mailto:camila.valero@igac.gov.co"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6.png"/><Relationship Id="rId7" Type="http://schemas.openxmlformats.org/officeDocument/2006/relationships/diagramColors" Target="../diagrams/colors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2000"/>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452368" y="930327"/>
            <a:ext cx="8239259" cy="2387600"/>
          </a:xfrm>
        </p:spPr>
        <p:txBody>
          <a:bodyPr>
            <a:normAutofit/>
            <a:scene3d>
              <a:camera prst="orthographicFront"/>
              <a:lightRig rig="threePt" dir="t"/>
            </a:scene3d>
            <a:sp3d extrusionH="57150">
              <a:bevelT w="38100" h="38100" prst="angle"/>
            </a:sp3d>
          </a:bodyPr>
          <a:lstStyle/>
          <a:p>
            <a:r>
              <a:rPr lang="es-CO" sz="3000" b="1" dirty="0">
                <a:ln>
                  <a:solidFill>
                    <a:schemeClr val="tx1"/>
                  </a:solidFill>
                </a:ln>
                <a:latin typeface="Century Gothic" panose="020B0502020202020204" pitchFamily="34" charset="0"/>
                <a:cs typeface="Times New Roman" panose="02020603050405020304" pitchFamily="18" charset="0"/>
              </a:rPr>
              <a:t>DETERMINACIÓN DE ZONAS CON MAYOR ESTABILIDAD AMBIENTAL EN EL COMPLEJO DE PÁRAMOS GUANTIVA LA RUSIA MEDIANTE ÍNDICES ESPECTRALES</a:t>
            </a:r>
            <a:endParaRPr lang="es-CO" sz="3000" dirty="0">
              <a:ln>
                <a:solidFill>
                  <a:schemeClr val="tx1"/>
                </a:solidFill>
              </a:ln>
              <a:latin typeface="Century Gothic" panose="020B0502020202020204" pitchFamily="34" charset="0"/>
              <a:cs typeface="Times New Roman" panose="02020603050405020304" pitchFamily="18" charset="0"/>
            </a:endParaRPr>
          </a:p>
        </p:txBody>
      </p:sp>
      <p:sp>
        <p:nvSpPr>
          <p:cNvPr id="3" name="Subtítulo 2"/>
          <p:cNvSpPr>
            <a:spLocks noGrp="1"/>
          </p:cNvSpPr>
          <p:nvPr>
            <p:ph type="subTitle" idx="1"/>
          </p:nvPr>
        </p:nvSpPr>
        <p:spPr>
          <a:xfrm>
            <a:off x="143219" y="3470313"/>
            <a:ext cx="8774593" cy="1784733"/>
          </a:xfrm>
        </p:spPr>
        <p:txBody>
          <a:bodyPr>
            <a:normAutofit/>
          </a:bodyPr>
          <a:lstStyle/>
          <a:p>
            <a:pPr>
              <a:spcBef>
                <a:spcPts val="500"/>
              </a:spcBef>
            </a:pPr>
            <a:r>
              <a:rPr lang="es-CO" sz="2300" dirty="0" smtClean="0">
                <a:latin typeface="Century Gothic" panose="020B0502020202020204" pitchFamily="34" charset="0"/>
              </a:rPr>
              <a:t>Presentado por: </a:t>
            </a:r>
          </a:p>
          <a:p>
            <a:pPr>
              <a:spcBef>
                <a:spcPts val="500"/>
              </a:spcBef>
            </a:pPr>
            <a:r>
              <a:rPr lang="es-CO" sz="2300" dirty="0" smtClean="0">
                <a:latin typeface="Century Gothic" panose="020B0502020202020204" pitchFamily="34" charset="0"/>
              </a:rPr>
              <a:t>Camila Vanessa Valero Carvajal</a:t>
            </a:r>
          </a:p>
          <a:p>
            <a:pPr>
              <a:spcBef>
                <a:spcPts val="500"/>
              </a:spcBef>
            </a:pPr>
            <a:r>
              <a:rPr lang="es-CO" sz="2300" dirty="0">
                <a:latin typeface="Century Gothic" panose="020B0502020202020204" pitchFamily="34" charset="0"/>
              </a:rPr>
              <a:t>Dirigido por: </a:t>
            </a:r>
            <a:endParaRPr lang="es-CO" sz="2300" dirty="0" smtClean="0">
              <a:latin typeface="Century Gothic" panose="020B0502020202020204" pitchFamily="34" charset="0"/>
            </a:endParaRPr>
          </a:p>
          <a:p>
            <a:pPr>
              <a:spcBef>
                <a:spcPts val="500"/>
              </a:spcBef>
            </a:pPr>
            <a:r>
              <a:rPr lang="es-CO" sz="2300" dirty="0" err="1" smtClean="0">
                <a:latin typeface="Century Gothic" panose="020B0502020202020204" pitchFamily="34" charset="0"/>
              </a:rPr>
              <a:t>Ronal</a:t>
            </a:r>
            <a:r>
              <a:rPr lang="es-CO" sz="2300" dirty="0" smtClean="0">
                <a:latin typeface="Century Gothic" panose="020B0502020202020204" pitchFamily="34" charset="0"/>
              </a:rPr>
              <a:t> </a:t>
            </a:r>
            <a:r>
              <a:rPr lang="es-CO" sz="2300" dirty="0">
                <a:latin typeface="Century Gothic" panose="020B0502020202020204" pitchFamily="34" charset="0"/>
              </a:rPr>
              <a:t>Jackson Sierra Parada y Nelson Andrés Nieto Valencia </a:t>
            </a:r>
            <a:endParaRPr lang="es-CO" sz="2300" dirty="0" smtClean="0">
              <a:latin typeface="Century Gothic" panose="020B0502020202020204" pitchFamily="34" charset="0"/>
            </a:endParaRPr>
          </a:p>
        </p:txBody>
      </p:sp>
      <p:sp>
        <p:nvSpPr>
          <p:cNvPr id="4" name="Rectángulo 3"/>
          <p:cNvSpPr/>
          <p:nvPr/>
        </p:nvSpPr>
        <p:spPr>
          <a:xfrm>
            <a:off x="2631785" y="5255046"/>
            <a:ext cx="3880421" cy="646331"/>
          </a:xfrm>
          <a:prstGeom prst="rect">
            <a:avLst/>
          </a:prstGeom>
        </p:spPr>
        <p:txBody>
          <a:bodyPr wrap="square">
            <a:spAutoFit/>
          </a:bodyPr>
          <a:lstStyle/>
          <a:p>
            <a:pPr algn="ctr"/>
            <a:r>
              <a:rPr lang="es-CO" dirty="0" smtClean="0">
                <a:hlinkClick r:id="rId4"/>
              </a:rPr>
              <a:t>camila.valero@igac.gov.co</a:t>
            </a:r>
            <a:r>
              <a:rPr lang="es-CO" dirty="0" smtClean="0"/>
              <a:t> </a:t>
            </a:r>
            <a:endParaRPr lang="es-CO" dirty="0"/>
          </a:p>
          <a:p>
            <a:pPr algn="ctr"/>
            <a:r>
              <a:rPr lang="es-CO" dirty="0" smtClean="0">
                <a:hlinkClick r:id="rId5"/>
              </a:rPr>
              <a:t>camilavalero@usantotomas.edu.co</a:t>
            </a:r>
            <a:r>
              <a:rPr lang="es-CO" dirty="0" smtClean="0"/>
              <a:t>  </a:t>
            </a:r>
            <a:endParaRPr lang="es-CO" dirty="0"/>
          </a:p>
        </p:txBody>
      </p:sp>
    </p:spTree>
    <p:extLst>
      <p:ext uri="{BB962C8B-B14F-4D97-AF65-F5344CB8AC3E}">
        <p14:creationId xmlns:p14="http://schemas.microsoft.com/office/powerpoint/2010/main" val="4083797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235375" y="2972517"/>
            <a:ext cx="4412866" cy="3383834"/>
          </a:xfrm>
        </p:spPr>
        <p:txBody>
          <a:bodyPr>
            <a:normAutofit/>
          </a:bodyPr>
          <a:lstStyle/>
          <a:p>
            <a:pPr marL="457200" indent="-457200" algn="just">
              <a:buFont typeface="+mj-lt"/>
              <a:buAutoNum type="arabicParenR"/>
            </a:pPr>
            <a:r>
              <a:rPr lang="es-CO" sz="2300" dirty="0" smtClean="0">
                <a:latin typeface="Century Gothic" panose="020B0502020202020204" pitchFamily="34" charset="0"/>
              </a:rPr>
              <a:t>Delimitación </a:t>
            </a:r>
            <a:r>
              <a:rPr lang="es-CO" sz="2300" dirty="0">
                <a:latin typeface="Century Gothic" panose="020B0502020202020204" pitchFamily="34" charset="0"/>
              </a:rPr>
              <a:t>de los biomas </a:t>
            </a:r>
            <a:r>
              <a:rPr lang="es-CO" sz="2300" dirty="0" smtClean="0">
                <a:latin typeface="Century Gothic" panose="020B0502020202020204" pitchFamily="34" charset="0"/>
              </a:rPr>
              <a:t>presentes en </a:t>
            </a:r>
            <a:r>
              <a:rPr lang="es-CO" sz="2300" dirty="0">
                <a:latin typeface="Century Gothic" panose="020B0502020202020204" pitchFamily="34" charset="0"/>
              </a:rPr>
              <a:t>Colombia respecto al complejo de páramos </a:t>
            </a:r>
            <a:r>
              <a:rPr lang="es-CO" sz="2300" dirty="0" err="1">
                <a:latin typeface="Century Gothic" panose="020B0502020202020204" pitchFamily="34" charset="0"/>
              </a:rPr>
              <a:t>Guantiva</a:t>
            </a:r>
            <a:r>
              <a:rPr lang="es-CO" sz="2300" dirty="0">
                <a:latin typeface="Century Gothic" panose="020B0502020202020204" pitchFamily="34" charset="0"/>
              </a:rPr>
              <a:t> - La </a:t>
            </a:r>
            <a:r>
              <a:rPr lang="es-CO" sz="2300" dirty="0" smtClean="0">
                <a:latin typeface="Century Gothic" panose="020B0502020202020204" pitchFamily="34" charset="0"/>
              </a:rPr>
              <a:t>Rusia.</a:t>
            </a:r>
          </a:p>
          <a:p>
            <a:pPr marL="457200" indent="-457200" algn="just">
              <a:buFont typeface="+mj-lt"/>
              <a:buAutoNum type="arabicParenR"/>
            </a:pPr>
            <a:r>
              <a:rPr lang="es-CO" sz="2300" dirty="0">
                <a:latin typeface="Century Gothic" panose="020B0502020202020204" pitchFamily="34" charset="0"/>
              </a:rPr>
              <a:t>Realizar el post procesamiento de las imágenes MODIS.</a:t>
            </a:r>
          </a:p>
          <a:p>
            <a:pPr marL="457200" indent="-457200" algn="just">
              <a:buFont typeface="+mj-lt"/>
              <a:buAutoNum type="arabicParenR"/>
            </a:pPr>
            <a:endParaRPr lang="es-CO" sz="2300" dirty="0" smtClean="0">
              <a:latin typeface="Century Gothic" panose="020B0502020202020204" pitchFamily="34" charset="0"/>
            </a:endParaRPr>
          </a:p>
        </p:txBody>
      </p:sp>
      <p:pic>
        <p:nvPicPr>
          <p:cNvPr id="11" name="Imagen 10"/>
          <p:cNvPicPr/>
          <p:nvPr/>
        </p:nvPicPr>
        <p:blipFill>
          <a:blip r:embed="rId3">
            <a:extLst>
              <a:ext uri="{28A0092B-C50C-407E-A947-70E740481C1C}">
                <a14:useLocalDpi xmlns:a14="http://schemas.microsoft.com/office/drawing/2010/main" val="0"/>
              </a:ext>
            </a:extLst>
          </a:blip>
          <a:srcRect/>
          <a:stretch>
            <a:fillRect/>
          </a:stretch>
        </p:blipFill>
        <p:spPr bwMode="auto">
          <a:xfrm>
            <a:off x="340072" y="3124242"/>
            <a:ext cx="3603968" cy="3591856"/>
          </a:xfrm>
          <a:prstGeom prst="rect">
            <a:avLst/>
          </a:prstGeom>
          <a:noFill/>
          <a:ln w="19050">
            <a:solidFill>
              <a:schemeClr val="bg1">
                <a:lumMod val="50000"/>
              </a:schemeClr>
            </a:solidFill>
          </a:ln>
        </p:spPr>
      </p:pic>
      <p:sp>
        <p:nvSpPr>
          <p:cNvPr id="12" name="CuadroTexto 11"/>
          <p:cNvSpPr txBox="1"/>
          <p:nvPr/>
        </p:nvSpPr>
        <p:spPr>
          <a:xfrm>
            <a:off x="4235375" y="2161116"/>
            <a:ext cx="4110775" cy="446276"/>
          </a:xfrm>
          <a:prstGeom prst="rect">
            <a:avLst/>
          </a:prstGeom>
          <a:noFill/>
        </p:spPr>
        <p:txBody>
          <a:bodyPr wrap="square" rtlCol="0">
            <a:spAutoFit/>
          </a:bodyPr>
          <a:lstStyle/>
          <a:p>
            <a:r>
              <a:rPr lang="es-CO" sz="2300" dirty="0" smtClean="0">
                <a:latin typeface="Century Gothic" panose="020B0502020202020204" pitchFamily="34" charset="0"/>
              </a:rPr>
              <a:t>Se realizó en dos etapas:</a:t>
            </a:r>
            <a:endParaRPr lang="es-CO" sz="2300" dirty="0">
              <a:latin typeface="Century Gothic" panose="020B0502020202020204" pitchFamily="34" charset="0"/>
            </a:endParaRPr>
          </a:p>
        </p:txBody>
      </p:sp>
      <p:sp>
        <p:nvSpPr>
          <p:cNvPr id="13" name="Marcador de número de diapositiva 12"/>
          <p:cNvSpPr>
            <a:spLocks noGrp="1"/>
          </p:cNvSpPr>
          <p:nvPr>
            <p:ph type="sldNum" sz="quarter" idx="12"/>
          </p:nvPr>
        </p:nvSpPr>
        <p:spPr/>
        <p:txBody>
          <a:bodyPr/>
          <a:lstStyle/>
          <a:p>
            <a:fld id="{7519212B-1DC6-4727-9426-CB85DE1D39F4}" type="slidenum">
              <a:rPr lang="es-CO" smtClean="0"/>
              <a:t>10</a:t>
            </a:fld>
            <a:endParaRPr lang="es-CO"/>
          </a:p>
        </p:txBody>
      </p:sp>
      <p:sp>
        <p:nvSpPr>
          <p:cNvPr id="15" name="Título 1"/>
          <p:cNvSpPr>
            <a:spLocks noGrp="1"/>
          </p:cNvSpPr>
          <p:nvPr>
            <p:ph type="title"/>
          </p:nvPr>
        </p:nvSpPr>
        <p:spPr>
          <a:xfrm>
            <a:off x="340071" y="888642"/>
            <a:ext cx="8671727" cy="936983"/>
          </a:xfrm>
        </p:spPr>
        <p:txBody>
          <a:bodyPr>
            <a:noAutofit/>
          </a:bodyPr>
          <a:lstStyle/>
          <a:p>
            <a:r>
              <a:rPr lang="es-CO" b="1" dirty="0" smtClean="0">
                <a:latin typeface="Century Gothic" panose="020B0502020202020204" pitchFamily="34" charset="0"/>
              </a:rPr>
              <a:t>RESULTADOS DE METODOLOGÍA</a:t>
            </a:r>
            <a:endParaRPr lang="es-CO" b="1" dirty="0">
              <a:latin typeface="Century Gothic" panose="020B0502020202020204" pitchFamily="34" charset="0"/>
            </a:endParaRPr>
          </a:p>
        </p:txBody>
      </p:sp>
      <p:pic>
        <p:nvPicPr>
          <p:cNvPr id="16" name="Imagen 15"/>
          <p:cNvPicPr>
            <a:picLocks noChangeAspect="1"/>
          </p:cNvPicPr>
          <p:nvPr/>
        </p:nvPicPr>
        <p:blipFill rotWithShape="1">
          <a:blip r:embed="rId4"/>
          <a:srcRect l="-519" r="66011" b="72959"/>
          <a:stretch/>
        </p:blipFill>
        <p:spPr>
          <a:xfrm>
            <a:off x="631407" y="1825625"/>
            <a:ext cx="2859110" cy="1269373"/>
          </a:xfrm>
          <a:prstGeom prst="rect">
            <a:avLst/>
          </a:prstGeom>
        </p:spPr>
      </p:pic>
      <p:grpSp>
        <p:nvGrpSpPr>
          <p:cNvPr id="17" name="Grupo 16"/>
          <p:cNvGrpSpPr/>
          <p:nvPr/>
        </p:nvGrpSpPr>
        <p:grpSpPr>
          <a:xfrm>
            <a:off x="631407" y="1895399"/>
            <a:ext cx="2341568" cy="1077119"/>
            <a:chOff x="837" y="1806982"/>
            <a:chExt cx="2341568" cy="1077119"/>
          </a:xfrm>
        </p:grpSpPr>
        <p:sp>
          <p:nvSpPr>
            <p:cNvPr id="18" name="Rectángulo redondeado 17"/>
            <p:cNvSpPr/>
            <p:nvPr/>
          </p:nvSpPr>
          <p:spPr>
            <a:xfrm>
              <a:off x="837" y="1806982"/>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9" name="CuadroTexto 18"/>
            <p:cNvSpPr txBox="1"/>
            <p:nvPr/>
          </p:nvSpPr>
          <p:spPr>
            <a:xfrm>
              <a:off x="32385" y="1838530"/>
              <a:ext cx="227847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latin typeface="Century Gothic" panose="020B0502020202020204" pitchFamily="34" charset="0"/>
                </a:rPr>
                <a:t>6. </a:t>
              </a:r>
              <a:r>
                <a:rPr lang="es-CO" sz="2000" kern="1200" dirty="0" smtClean="0">
                  <a:latin typeface="Century Gothic" panose="020B0502020202020204" pitchFamily="34" charset="0"/>
                </a:rPr>
                <a:t>Elaboración de productos cartográficos</a:t>
              </a:r>
              <a:endParaRPr lang="es-CO" sz="2000" kern="1200" dirty="0">
                <a:latin typeface="Century Gothic" panose="020B0502020202020204" pitchFamily="34" charset="0"/>
              </a:endParaRPr>
            </a:p>
          </p:txBody>
        </p:sp>
      </p:grpSp>
    </p:spTree>
    <p:extLst>
      <p:ext uri="{BB962C8B-B14F-4D97-AF65-F5344CB8AC3E}">
        <p14:creationId xmlns:p14="http://schemas.microsoft.com/office/powerpoint/2010/main" val="7915567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pic>
        <p:nvPicPr>
          <p:cNvPr id="6" name="Imagen 5"/>
          <p:cNvPicPr/>
          <p:nvPr/>
        </p:nvPicPr>
        <p:blipFill rotWithShape="1">
          <a:blip r:embed="rId3"/>
          <a:srcRect l="23210" t="32331" r="47983" b="48923"/>
          <a:stretch/>
        </p:blipFill>
        <p:spPr bwMode="auto">
          <a:xfrm>
            <a:off x="257212" y="3278541"/>
            <a:ext cx="3978845" cy="1238239"/>
          </a:xfrm>
          <a:prstGeom prst="rect">
            <a:avLst/>
          </a:prstGeom>
          <a:ln w="19050" cap="flat" cmpd="sng" algn="ctr">
            <a:solidFill>
              <a:sysClr val="window" lastClr="FFFFFF">
                <a:lumMod val="50000"/>
              </a:sysClr>
            </a:solidFill>
            <a:prstDash val="solid"/>
            <a:round/>
            <a:headEnd type="none" w="med" len="med"/>
            <a:tailEnd type="none" w="med" len="med"/>
          </a:ln>
          <a:extLst>
            <a:ext uri="{53640926-AAD7-44D8-BBD7-CCE9431645EC}">
              <a14:shadowObscured xmlns:a14="http://schemas.microsoft.com/office/drawing/2010/main"/>
            </a:ext>
          </a:extLst>
        </p:spPr>
      </p:pic>
      <p:pic>
        <p:nvPicPr>
          <p:cNvPr id="7" name="Imagen 6"/>
          <p:cNvPicPr>
            <a:picLocks noChangeAspect="1"/>
          </p:cNvPicPr>
          <p:nvPr/>
        </p:nvPicPr>
        <p:blipFill rotWithShape="1">
          <a:blip r:embed="rId4"/>
          <a:srcRect r="83163"/>
          <a:stretch/>
        </p:blipFill>
        <p:spPr>
          <a:xfrm>
            <a:off x="257212" y="1846932"/>
            <a:ext cx="1484286" cy="1060796"/>
          </a:xfrm>
          <a:prstGeom prst="rect">
            <a:avLst/>
          </a:prstGeom>
        </p:spPr>
      </p:pic>
      <p:pic>
        <p:nvPicPr>
          <p:cNvPr id="14" name="Imagen 13"/>
          <p:cNvPicPr/>
          <p:nvPr/>
        </p:nvPicPr>
        <p:blipFill rotWithShape="1">
          <a:blip r:embed="rId5">
            <a:extLst>
              <a:ext uri="{28A0092B-C50C-407E-A947-70E740481C1C}">
                <a14:useLocalDpi xmlns:a14="http://schemas.microsoft.com/office/drawing/2010/main" val="0"/>
              </a:ext>
            </a:extLst>
          </a:blip>
          <a:srcRect t="1290" b="4945"/>
          <a:stretch/>
        </p:blipFill>
        <p:spPr bwMode="auto">
          <a:xfrm>
            <a:off x="3195570" y="4725180"/>
            <a:ext cx="5600700" cy="1668992"/>
          </a:xfrm>
          <a:prstGeom prst="rect">
            <a:avLst/>
          </a:prstGeom>
          <a:noFill/>
          <a:ln w="19050">
            <a:solidFill>
              <a:schemeClr val="bg1">
                <a:lumMod val="50000"/>
              </a:schemeClr>
            </a:solidFill>
          </a:ln>
        </p:spPr>
      </p:pic>
      <p:sp>
        <p:nvSpPr>
          <p:cNvPr id="15" name="CuadroTexto 14"/>
          <p:cNvSpPr txBox="1"/>
          <p:nvPr/>
        </p:nvSpPr>
        <p:spPr>
          <a:xfrm>
            <a:off x="-6532" y="3016372"/>
            <a:ext cx="4506332" cy="261610"/>
          </a:xfrm>
          <a:prstGeom prst="rect">
            <a:avLst/>
          </a:prstGeom>
          <a:noFill/>
        </p:spPr>
        <p:txBody>
          <a:bodyPr wrap="square" rtlCol="0">
            <a:spAutoFit/>
          </a:bodyPr>
          <a:lstStyle/>
          <a:p>
            <a:pPr algn="ctr"/>
            <a:r>
              <a:rPr lang="es-CO" sz="1100" dirty="0">
                <a:latin typeface="Century Gothic" panose="020B0502020202020204" pitchFamily="34" charset="0"/>
              </a:rPr>
              <a:t>Condiciones de </a:t>
            </a:r>
            <a:r>
              <a:rPr lang="es-CO" sz="1100" dirty="0" smtClean="0">
                <a:latin typeface="Century Gothic" panose="020B0502020202020204" pitchFamily="34" charset="0"/>
              </a:rPr>
              <a:t>capa pixel </a:t>
            </a:r>
            <a:r>
              <a:rPr lang="es-CO" sz="1100" dirty="0" err="1">
                <a:latin typeface="Century Gothic" panose="020B0502020202020204" pitchFamily="34" charset="0"/>
              </a:rPr>
              <a:t>reliabily</a:t>
            </a:r>
            <a:r>
              <a:rPr lang="es-CO" sz="1100" dirty="0">
                <a:latin typeface="Century Gothic" panose="020B0502020202020204" pitchFamily="34" charset="0"/>
              </a:rPr>
              <a:t> para las imágenes </a:t>
            </a:r>
            <a:r>
              <a:rPr lang="es-CO" sz="1100" dirty="0" smtClean="0">
                <a:latin typeface="Century Gothic" panose="020B0502020202020204" pitchFamily="34" charset="0"/>
              </a:rPr>
              <a:t>MODIS</a:t>
            </a:r>
            <a:endParaRPr lang="es-CO" sz="1100" dirty="0">
              <a:latin typeface="Century Gothic" panose="020B0502020202020204" pitchFamily="34" charset="0"/>
            </a:endParaRPr>
          </a:p>
        </p:txBody>
      </p:sp>
      <p:sp>
        <p:nvSpPr>
          <p:cNvPr id="16" name="CuadroTexto 15"/>
          <p:cNvSpPr txBox="1"/>
          <p:nvPr/>
        </p:nvSpPr>
        <p:spPr>
          <a:xfrm>
            <a:off x="4364664" y="1909025"/>
            <a:ext cx="4277060" cy="2569934"/>
          </a:xfrm>
          <a:prstGeom prst="rect">
            <a:avLst/>
          </a:prstGeom>
          <a:noFill/>
        </p:spPr>
        <p:txBody>
          <a:bodyPr wrap="square" rtlCol="0">
            <a:spAutoFit/>
          </a:bodyPr>
          <a:lstStyle/>
          <a:p>
            <a:pPr algn="just"/>
            <a:r>
              <a:rPr lang="es-CO" sz="2300" dirty="0">
                <a:latin typeface="Century Gothic" panose="020B0502020202020204" pitchFamily="34" charset="0"/>
              </a:rPr>
              <a:t>S</a:t>
            </a:r>
            <a:r>
              <a:rPr lang="es-CO" sz="2300" dirty="0" smtClean="0">
                <a:latin typeface="Century Gothic" panose="020B0502020202020204" pitchFamily="34" charset="0"/>
              </a:rPr>
              <a:t>e </a:t>
            </a:r>
            <a:r>
              <a:rPr lang="es-CO" sz="2300" dirty="0">
                <a:latin typeface="Century Gothic" panose="020B0502020202020204" pitchFamily="34" charset="0"/>
              </a:rPr>
              <a:t>realizó con el fin de unir las imágenes MODIS con información del NDVI y la capa “pixel </a:t>
            </a:r>
            <a:r>
              <a:rPr lang="es-CO" sz="2300" dirty="0" err="1">
                <a:latin typeface="Century Gothic" panose="020B0502020202020204" pitchFamily="34" charset="0"/>
              </a:rPr>
              <a:t>reliabily</a:t>
            </a:r>
            <a:r>
              <a:rPr lang="es-CO" sz="2300" dirty="0">
                <a:latin typeface="Century Gothic" panose="020B0502020202020204" pitchFamily="34" charset="0"/>
              </a:rPr>
              <a:t>” que indica los rangos de valores a los cuales se les aplica un </a:t>
            </a:r>
            <a:r>
              <a:rPr lang="es-CO" sz="2300" b="1" dirty="0">
                <a:latin typeface="Century Gothic" panose="020B0502020202020204" pitchFamily="34" charset="0"/>
              </a:rPr>
              <a:t>control de </a:t>
            </a:r>
            <a:r>
              <a:rPr lang="es-CO" sz="2300" b="1" dirty="0" smtClean="0">
                <a:latin typeface="Century Gothic" panose="020B0502020202020204" pitchFamily="34" charset="0"/>
              </a:rPr>
              <a:t>calidad</a:t>
            </a:r>
            <a:r>
              <a:rPr lang="es-CO" sz="2300" dirty="0" smtClean="0">
                <a:latin typeface="Century Gothic" panose="020B0502020202020204" pitchFamily="34" charset="0"/>
              </a:rPr>
              <a:t>. </a:t>
            </a:r>
            <a:endParaRPr lang="es-CO" sz="2300" dirty="0">
              <a:latin typeface="Century Gothic" panose="020B0502020202020204" pitchFamily="34" charset="0"/>
            </a:endParaRPr>
          </a:p>
        </p:txBody>
      </p:sp>
      <p:cxnSp>
        <p:nvCxnSpPr>
          <p:cNvPr id="18" name="Conector recto de flecha 17"/>
          <p:cNvCxnSpPr/>
          <p:nvPr/>
        </p:nvCxnSpPr>
        <p:spPr>
          <a:xfrm flipH="1">
            <a:off x="2575775" y="5009882"/>
            <a:ext cx="619795"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9" name="Conector recto de flecha 18"/>
          <p:cNvCxnSpPr/>
          <p:nvPr/>
        </p:nvCxnSpPr>
        <p:spPr>
          <a:xfrm flipH="1">
            <a:off x="2551454" y="5559676"/>
            <a:ext cx="619795"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0" name="Conector recto de flecha 19"/>
          <p:cNvCxnSpPr/>
          <p:nvPr/>
        </p:nvCxnSpPr>
        <p:spPr>
          <a:xfrm flipH="1">
            <a:off x="2576579" y="6133213"/>
            <a:ext cx="619795"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1" name="CuadroTexto 20"/>
          <p:cNvSpPr txBox="1"/>
          <p:nvPr/>
        </p:nvSpPr>
        <p:spPr>
          <a:xfrm>
            <a:off x="1662984" y="4786744"/>
            <a:ext cx="1532586" cy="446276"/>
          </a:xfrm>
          <a:prstGeom prst="rect">
            <a:avLst/>
          </a:prstGeom>
          <a:noFill/>
        </p:spPr>
        <p:txBody>
          <a:bodyPr wrap="square" rtlCol="0">
            <a:spAutoFit/>
          </a:bodyPr>
          <a:lstStyle/>
          <a:p>
            <a:r>
              <a:rPr lang="es-CO" sz="2300" dirty="0" smtClean="0">
                <a:latin typeface="Century Gothic" panose="020B0502020202020204" pitchFamily="34" charset="0"/>
              </a:rPr>
              <a:t>NDVI</a:t>
            </a:r>
            <a:endParaRPr lang="es-CO" sz="2300" dirty="0">
              <a:latin typeface="Century Gothic" panose="020B0502020202020204" pitchFamily="34" charset="0"/>
            </a:endParaRPr>
          </a:p>
        </p:txBody>
      </p:sp>
      <p:sp>
        <p:nvSpPr>
          <p:cNvPr id="22" name="CuadroTexto 21"/>
          <p:cNvSpPr txBox="1"/>
          <p:nvPr/>
        </p:nvSpPr>
        <p:spPr>
          <a:xfrm>
            <a:off x="628650" y="5336538"/>
            <a:ext cx="2450837" cy="446276"/>
          </a:xfrm>
          <a:prstGeom prst="rect">
            <a:avLst/>
          </a:prstGeom>
          <a:noFill/>
        </p:spPr>
        <p:txBody>
          <a:bodyPr wrap="square" rtlCol="0">
            <a:spAutoFit/>
          </a:bodyPr>
          <a:lstStyle/>
          <a:p>
            <a:r>
              <a:rPr lang="es-CO" sz="2300" dirty="0" smtClean="0">
                <a:latin typeface="Century Gothic" panose="020B0502020202020204" pitchFamily="34" charset="0"/>
              </a:rPr>
              <a:t>Pixel </a:t>
            </a:r>
            <a:r>
              <a:rPr lang="es-CO" sz="2300" dirty="0" err="1" smtClean="0">
                <a:latin typeface="Century Gothic" panose="020B0502020202020204" pitchFamily="34" charset="0"/>
              </a:rPr>
              <a:t>reliabily</a:t>
            </a:r>
            <a:endParaRPr lang="es-CO" sz="2300" dirty="0">
              <a:latin typeface="Century Gothic" panose="020B0502020202020204" pitchFamily="34" charset="0"/>
            </a:endParaRPr>
          </a:p>
        </p:txBody>
      </p:sp>
      <p:sp>
        <p:nvSpPr>
          <p:cNvPr id="23" name="CuadroTexto 22"/>
          <p:cNvSpPr txBox="1"/>
          <p:nvPr/>
        </p:nvSpPr>
        <p:spPr>
          <a:xfrm>
            <a:off x="49274" y="5910075"/>
            <a:ext cx="3030213" cy="446276"/>
          </a:xfrm>
          <a:prstGeom prst="rect">
            <a:avLst/>
          </a:prstGeom>
          <a:noFill/>
        </p:spPr>
        <p:txBody>
          <a:bodyPr wrap="square" rtlCol="0">
            <a:spAutoFit/>
          </a:bodyPr>
          <a:lstStyle/>
          <a:p>
            <a:r>
              <a:rPr lang="es-CO" sz="2300" dirty="0" smtClean="0">
                <a:latin typeface="Century Gothic" panose="020B0502020202020204" pitchFamily="34" charset="0"/>
              </a:rPr>
              <a:t>Canal de 32 bits</a:t>
            </a:r>
            <a:endParaRPr lang="es-CO" sz="2300" dirty="0">
              <a:latin typeface="Century Gothic" panose="020B0502020202020204" pitchFamily="34" charset="0"/>
            </a:endParaRPr>
          </a:p>
        </p:txBody>
      </p:sp>
      <p:pic>
        <p:nvPicPr>
          <p:cNvPr id="24" name="Imagen 23"/>
          <p:cNvPicPr>
            <a:picLocks noChangeAspect="1"/>
          </p:cNvPicPr>
          <p:nvPr/>
        </p:nvPicPr>
        <p:blipFill rotWithShape="1">
          <a:blip r:embed="rId6"/>
          <a:srcRect t="37311" r="71607" b="26475"/>
          <a:stretch/>
        </p:blipFill>
        <p:spPr>
          <a:xfrm>
            <a:off x="5216170" y="947057"/>
            <a:ext cx="1314391" cy="949861"/>
          </a:xfrm>
          <a:prstGeom prst="rect">
            <a:avLst/>
          </a:prstGeom>
        </p:spPr>
      </p:pic>
      <p:sp>
        <p:nvSpPr>
          <p:cNvPr id="25" name="Marcador de número de diapositiva 24"/>
          <p:cNvSpPr>
            <a:spLocks noGrp="1"/>
          </p:cNvSpPr>
          <p:nvPr>
            <p:ph type="sldNum" sz="quarter" idx="12"/>
          </p:nvPr>
        </p:nvSpPr>
        <p:spPr/>
        <p:txBody>
          <a:bodyPr/>
          <a:lstStyle/>
          <a:p>
            <a:fld id="{7519212B-1DC6-4727-9426-CB85DE1D39F4}" type="slidenum">
              <a:rPr lang="es-CO" smtClean="0"/>
              <a:t>11</a:t>
            </a:fld>
            <a:endParaRPr lang="es-CO"/>
          </a:p>
        </p:txBody>
      </p:sp>
      <p:grpSp>
        <p:nvGrpSpPr>
          <p:cNvPr id="17" name="Grupo 16"/>
          <p:cNvGrpSpPr/>
          <p:nvPr/>
        </p:nvGrpSpPr>
        <p:grpSpPr>
          <a:xfrm>
            <a:off x="5045602" y="918570"/>
            <a:ext cx="1655526" cy="694736"/>
            <a:chOff x="837" y="1806983"/>
            <a:chExt cx="2341568" cy="1077119"/>
          </a:xfrm>
        </p:grpSpPr>
        <p:sp>
          <p:nvSpPr>
            <p:cNvPr id="26" name="Rectángulo redondeado 25"/>
            <p:cNvSpPr/>
            <p:nvPr/>
          </p:nvSpPr>
          <p:spPr>
            <a:xfrm>
              <a:off x="837" y="1806983"/>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27" name="CuadroTexto 26"/>
            <p:cNvSpPr txBox="1"/>
            <p:nvPr/>
          </p:nvSpPr>
          <p:spPr>
            <a:xfrm>
              <a:off x="32384" y="1838531"/>
              <a:ext cx="2310021" cy="10140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1500" b="1" kern="1200" dirty="0" smtClean="0">
                  <a:latin typeface="Century Gothic" panose="020B0502020202020204" pitchFamily="34" charset="0"/>
                </a:rPr>
                <a:t>6. </a:t>
              </a:r>
              <a:r>
                <a:rPr lang="es-CO" sz="1500" kern="1200" dirty="0" smtClean="0">
                  <a:latin typeface="Century Gothic" panose="020B0502020202020204" pitchFamily="34" charset="0"/>
                </a:rPr>
                <a:t>Elaboración de productos cartográficos</a:t>
              </a:r>
              <a:endParaRPr lang="es-CO" sz="1500" kern="1200" dirty="0">
                <a:latin typeface="Century Gothic" panose="020B0502020202020204" pitchFamily="34" charset="0"/>
              </a:endParaRPr>
            </a:p>
          </p:txBody>
        </p:sp>
      </p:grpSp>
    </p:spTree>
    <p:extLst>
      <p:ext uri="{BB962C8B-B14F-4D97-AF65-F5344CB8AC3E}">
        <p14:creationId xmlns:p14="http://schemas.microsoft.com/office/powerpoint/2010/main" val="2946826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pic>
        <p:nvPicPr>
          <p:cNvPr id="8" name="Imagen 7"/>
          <p:cNvPicPr>
            <a:picLocks noChangeAspect="1"/>
          </p:cNvPicPr>
          <p:nvPr/>
        </p:nvPicPr>
        <p:blipFill rotWithShape="1">
          <a:blip r:embed="rId3"/>
          <a:srcRect l="16837" r="61103"/>
          <a:stretch/>
        </p:blipFill>
        <p:spPr>
          <a:xfrm>
            <a:off x="1743914" y="1846932"/>
            <a:ext cx="1944710" cy="1060796"/>
          </a:xfrm>
          <a:prstGeom prst="rect">
            <a:avLst/>
          </a:prstGeom>
        </p:spPr>
      </p:pic>
      <p:pic>
        <p:nvPicPr>
          <p:cNvPr id="12" name="Imagen 11"/>
          <p:cNvPicPr/>
          <p:nvPr/>
        </p:nvPicPr>
        <p:blipFill rotWithShape="1">
          <a:blip r:embed="rId4">
            <a:extLst>
              <a:ext uri="{28A0092B-C50C-407E-A947-70E740481C1C}">
                <a14:useLocalDpi xmlns:a14="http://schemas.microsoft.com/office/drawing/2010/main" val="0"/>
              </a:ext>
            </a:extLst>
          </a:blip>
          <a:srcRect b="13044"/>
          <a:stretch/>
        </p:blipFill>
        <p:spPr bwMode="auto">
          <a:xfrm>
            <a:off x="2555383" y="3450526"/>
            <a:ext cx="6240887" cy="889655"/>
          </a:xfrm>
          <a:prstGeom prst="rect">
            <a:avLst/>
          </a:prstGeom>
          <a:noFill/>
          <a:ln w="19050" cap="flat" cmpd="sng" algn="ctr">
            <a:solidFill>
              <a:sysClr val="window" lastClr="FFFFFF">
                <a:lumMod val="50000"/>
              </a:sysClr>
            </a:solidFill>
            <a:prstDash val="solid"/>
            <a:round/>
            <a:headEnd type="none" w="med" len="med"/>
            <a:tailEnd type="none" w="med" len="med"/>
          </a:ln>
          <a:extLst>
            <a:ext uri="{53640926-AAD7-44D8-BBD7-CCE9431645EC}">
              <a14:shadowObscured xmlns:a14="http://schemas.microsoft.com/office/drawing/2010/main"/>
            </a:ext>
          </a:extLst>
        </p:spPr>
      </p:pic>
      <p:sp>
        <p:nvSpPr>
          <p:cNvPr id="3" name="CuadroTexto 2"/>
          <p:cNvSpPr txBox="1"/>
          <p:nvPr/>
        </p:nvSpPr>
        <p:spPr>
          <a:xfrm>
            <a:off x="3878957" y="4772662"/>
            <a:ext cx="2537138" cy="800219"/>
          </a:xfrm>
          <a:prstGeom prst="rect">
            <a:avLst/>
          </a:prstGeom>
          <a:noFill/>
        </p:spPr>
        <p:txBody>
          <a:bodyPr wrap="square" rtlCol="0">
            <a:spAutoFit/>
          </a:bodyPr>
          <a:lstStyle/>
          <a:p>
            <a:r>
              <a:rPr lang="es-CO" sz="2300" dirty="0" err="1" smtClean="0">
                <a:latin typeface="Century Gothic" panose="020B0502020202020204" pitchFamily="34" charset="0"/>
              </a:rPr>
              <a:t>if</a:t>
            </a:r>
            <a:r>
              <a:rPr lang="es-CO" sz="2300" dirty="0" smtClean="0">
                <a:latin typeface="Century Gothic" panose="020B0502020202020204" pitchFamily="34" charset="0"/>
              </a:rPr>
              <a:t> </a:t>
            </a:r>
            <a:r>
              <a:rPr lang="es-CO" sz="2300" dirty="0">
                <a:latin typeface="Century Gothic" panose="020B0502020202020204" pitchFamily="34" charset="0"/>
              </a:rPr>
              <a:t>%1=0 </a:t>
            </a:r>
            <a:r>
              <a:rPr lang="es-CO" sz="2300" dirty="0" err="1">
                <a:latin typeface="Century Gothic" panose="020B0502020202020204" pitchFamily="34" charset="0"/>
              </a:rPr>
              <a:t>then</a:t>
            </a:r>
            <a:r>
              <a:rPr lang="es-CO" sz="2300" dirty="0">
                <a:latin typeface="Century Gothic" panose="020B0502020202020204" pitchFamily="34" charset="0"/>
              </a:rPr>
              <a:t> %3=%2 </a:t>
            </a:r>
            <a:r>
              <a:rPr lang="es-CO" sz="2300" dirty="0" err="1" smtClean="0">
                <a:latin typeface="Century Gothic" panose="020B0502020202020204" pitchFamily="34" charset="0"/>
              </a:rPr>
              <a:t>endif</a:t>
            </a:r>
            <a:endParaRPr lang="es-CO" sz="2300" dirty="0">
              <a:latin typeface="Century Gothic" panose="020B0502020202020204" pitchFamily="34" charset="0"/>
            </a:endParaRPr>
          </a:p>
        </p:txBody>
      </p:sp>
      <p:cxnSp>
        <p:nvCxnSpPr>
          <p:cNvPr id="5" name="Conector recto de flecha 4"/>
          <p:cNvCxnSpPr/>
          <p:nvPr/>
        </p:nvCxnSpPr>
        <p:spPr>
          <a:xfrm>
            <a:off x="4809452" y="4340181"/>
            <a:ext cx="0" cy="43788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3" name="Conector recto de flecha 12"/>
          <p:cNvCxnSpPr>
            <a:stCxn id="12" idx="1"/>
          </p:cNvCxnSpPr>
          <p:nvPr/>
        </p:nvCxnSpPr>
        <p:spPr>
          <a:xfrm flipH="1">
            <a:off x="2114553" y="3895354"/>
            <a:ext cx="44083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5" name="CuadroTexto 14"/>
          <p:cNvSpPr txBox="1"/>
          <p:nvPr/>
        </p:nvSpPr>
        <p:spPr>
          <a:xfrm>
            <a:off x="219210" y="3495243"/>
            <a:ext cx="2037009" cy="800219"/>
          </a:xfrm>
          <a:prstGeom prst="rect">
            <a:avLst/>
          </a:prstGeom>
          <a:noFill/>
        </p:spPr>
        <p:txBody>
          <a:bodyPr wrap="square" rtlCol="0">
            <a:spAutoFit/>
          </a:bodyPr>
          <a:lstStyle/>
          <a:p>
            <a:r>
              <a:rPr lang="es-CO" sz="2300" dirty="0" smtClean="0">
                <a:latin typeface="Century Gothic" panose="020B0502020202020204" pitchFamily="34" charset="0"/>
              </a:rPr>
              <a:t>Nueva capa o </a:t>
            </a:r>
            <a:r>
              <a:rPr lang="es-CO" sz="2300" dirty="0" err="1" smtClean="0">
                <a:latin typeface="Century Gothic" panose="020B0502020202020204" pitchFamily="34" charset="0"/>
              </a:rPr>
              <a:t>layerstake</a:t>
            </a:r>
            <a:endParaRPr lang="es-CO" sz="2300" dirty="0">
              <a:latin typeface="Century Gothic" panose="020B0502020202020204" pitchFamily="34" charset="0"/>
            </a:endParaRPr>
          </a:p>
        </p:txBody>
      </p:sp>
      <p:sp>
        <p:nvSpPr>
          <p:cNvPr id="16" name="CuadroTexto 15"/>
          <p:cNvSpPr txBox="1"/>
          <p:nvPr/>
        </p:nvSpPr>
        <p:spPr>
          <a:xfrm>
            <a:off x="7272533" y="4651530"/>
            <a:ext cx="1642330" cy="1154162"/>
          </a:xfrm>
          <a:prstGeom prst="rect">
            <a:avLst/>
          </a:prstGeom>
          <a:noFill/>
        </p:spPr>
        <p:txBody>
          <a:bodyPr wrap="square" rtlCol="0">
            <a:spAutoFit/>
          </a:bodyPr>
          <a:lstStyle/>
          <a:p>
            <a:pPr algn="ctr"/>
            <a:r>
              <a:rPr lang="es-CO" sz="2300" dirty="0" smtClean="0">
                <a:latin typeface="Century Gothic" panose="020B0502020202020204" pitchFamily="34" charset="0"/>
              </a:rPr>
              <a:t>Imagen de NDVI sin nubes</a:t>
            </a:r>
            <a:endParaRPr lang="es-CO" sz="2300" dirty="0">
              <a:latin typeface="Century Gothic" panose="020B0502020202020204" pitchFamily="34" charset="0"/>
            </a:endParaRPr>
          </a:p>
        </p:txBody>
      </p:sp>
      <p:cxnSp>
        <p:nvCxnSpPr>
          <p:cNvPr id="17" name="Conector recto de flecha 16"/>
          <p:cNvCxnSpPr/>
          <p:nvPr/>
        </p:nvCxnSpPr>
        <p:spPr>
          <a:xfrm>
            <a:off x="8177276" y="4333282"/>
            <a:ext cx="0" cy="43788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pic>
        <p:nvPicPr>
          <p:cNvPr id="20" name="Imagen 19"/>
          <p:cNvPicPr>
            <a:picLocks noChangeAspect="1"/>
          </p:cNvPicPr>
          <p:nvPr/>
        </p:nvPicPr>
        <p:blipFill rotWithShape="1">
          <a:blip r:embed="rId3"/>
          <a:srcRect r="83163"/>
          <a:stretch/>
        </p:blipFill>
        <p:spPr>
          <a:xfrm>
            <a:off x="257212" y="1846932"/>
            <a:ext cx="1484286" cy="1060796"/>
          </a:xfrm>
          <a:prstGeom prst="rect">
            <a:avLst/>
          </a:prstGeom>
        </p:spPr>
      </p:pic>
      <p:pic>
        <p:nvPicPr>
          <p:cNvPr id="22" name="Imagen 21"/>
          <p:cNvPicPr>
            <a:picLocks noChangeAspect="1"/>
          </p:cNvPicPr>
          <p:nvPr/>
        </p:nvPicPr>
        <p:blipFill rotWithShape="1">
          <a:blip r:embed="rId5"/>
          <a:srcRect t="37311" r="71607" b="26475"/>
          <a:stretch/>
        </p:blipFill>
        <p:spPr>
          <a:xfrm>
            <a:off x="5216170" y="947057"/>
            <a:ext cx="1314391" cy="949861"/>
          </a:xfrm>
          <a:prstGeom prst="rect">
            <a:avLst/>
          </a:prstGeom>
        </p:spPr>
      </p:pic>
      <p:sp>
        <p:nvSpPr>
          <p:cNvPr id="23" name="Marcador de número de diapositiva 22"/>
          <p:cNvSpPr>
            <a:spLocks noGrp="1"/>
          </p:cNvSpPr>
          <p:nvPr>
            <p:ph type="sldNum" sz="quarter" idx="12"/>
          </p:nvPr>
        </p:nvSpPr>
        <p:spPr/>
        <p:txBody>
          <a:bodyPr/>
          <a:lstStyle/>
          <a:p>
            <a:fld id="{7519212B-1DC6-4727-9426-CB85DE1D39F4}" type="slidenum">
              <a:rPr lang="es-CO" smtClean="0"/>
              <a:t>12</a:t>
            </a:fld>
            <a:endParaRPr lang="es-CO"/>
          </a:p>
        </p:txBody>
      </p:sp>
      <p:grpSp>
        <p:nvGrpSpPr>
          <p:cNvPr id="14" name="Grupo 13"/>
          <p:cNvGrpSpPr/>
          <p:nvPr/>
        </p:nvGrpSpPr>
        <p:grpSpPr>
          <a:xfrm>
            <a:off x="5045602" y="918570"/>
            <a:ext cx="1655526" cy="694736"/>
            <a:chOff x="837" y="1806982"/>
            <a:chExt cx="2341568" cy="1077119"/>
          </a:xfrm>
        </p:grpSpPr>
        <p:sp>
          <p:nvSpPr>
            <p:cNvPr id="18" name="Rectángulo redondeado 17"/>
            <p:cNvSpPr/>
            <p:nvPr/>
          </p:nvSpPr>
          <p:spPr>
            <a:xfrm>
              <a:off x="837" y="1806982"/>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9" name="CuadroTexto 18"/>
            <p:cNvSpPr txBox="1"/>
            <p:nvPr/>
          </p:nvSpPr>
          <p:spPr>
            <a:xfrm>
              <a:off x="32385" y="1838530"/>
              <a:ext cx="227847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1500" b="1" kern="1200" dirty="0" smtClean="0">
                  <a:latin typeface="Century Gothic" panose="020B0502020202020204" pitchFamily="34" charset="0"/>
                </a:rPr>
                <a:t>6. </a:t>
              </a:r>
              <a:r>
                <a:rPr lang="es-CO" sz="1500" kern="1200" dirty="0" smtClean="0">
                  <a:latin typeface="Century Gothic" panose="020B0502020202020204" pitchFamily="34" charset="0"/>
                </a:rPr>
                <a:t>Elaboración de productos cartográficos</a:t>
              </a:r>
              <a:endParaRPr lang="es-CO" sz="1500" kern="1200" dirty="0">
                <a:latin typeface="Century Gothic" panose="020B0502020202020204" pitchFamily="34" charset="0"/>
              </a:endParaRPr>
            </a:p>
          </p:txBody>
        </p:sp>
      </p:grpSp>
    </p:spTree>
    <p:extLst>
      <p:ext uri="{BB962C8B-B14F-4D97-AF65-F5344CB8AC3E}">
        <p14:creationId xmlns:p14="http://schemas.microsoft.com/office/powerpoint/2010/main" val="97281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pic>
        <p:nvPicPr>
          <p:cNvPr id="9" name="Imagen 8"/>
          <p:cNvPicPr>
            <a:picLocks noChangeAspect="1"/>
          </p:cNvPicPr>
          <p:nvPr/>
        </p:nvPicPr>
        <p:blipFill rotWithShape="1">
          <a:blip r:embed="rId3"/>
          <a:srcRect l="38920" r="41504"/>
          <a:stretch/>
        </p:blipFill>
        <p:spPr>
          <a:xfrm>
            <a:off x="3688624" y="1846932"/>
            <a:ext cx="1725769" cy="1060796"/>
          </a:xfrm>
          <a:prstGeom prst="rect">
            <a:avLst/>
          </a:prstGeom>
        </p:spPr>
      </p:pic>
      <p:pic>
        <p:nvPicPr>
          <p:cNvPr id="17" name="Imagen 16"/>
          <p:cNvPicPr>
            <a:picLocks noChangeAspect="1"/>
          </p:cNvPicPr>
          <p:nvPr/>
        </p:nvPicPr>
        <p:blipFill rotWithShape="1">
          <a:blip r:embed="rId3"/>
          <a:srcRect l="16837" r="61103"/>
          <a:stretch/>
        </p:blipFill>
        <p:spPr>
          <a:xfrm>
            <a:off x="1743914" y="1846932"/>
            <a:ext cx="1944710" cy="1060796"/>
          </a:xfrm>
          <a:prstGeom prst="rect">
            <a:avLst/>
          </a:prstGeom>
        </p:spPr>
      </p:pic>
      <p:pic>
        <p:nvPicPr>
          <p:cNvPr id="18" name="Imagen 17"/>
          <p:cNvPicPr>
            <a:picLocks noChangeAspect="1"/>
          </p:cNvPicPr>
          <p:nvPr/>
        </p:nvPicPr>
        <p:blipFill rotWithShape="1">
          <a:blip r:embed="rId3"/>
          <a:srcRect r="83163"/>
          <a:stretch/>
        </p:blipFill>
        <p:spPr>
          <a:xfrm>
            <a:off x="257212" y="1846932"/>
            <a:ext cx="1484286" cy="1060796"/>
          </a:xfrm>
          <a:prstGeom prst="rect">
            <a:avLst/>
          </a:prstGeom>
        </p:spPr>
      </p:pic>
      <p:sp>
        <p:nvSpPr>
          <p:cNvPr id="3" name="Rectángulo 2"/>
          <p:cNvSpPr/>
          <p:nvPr/>
        </p:nvSpPr>
        <p:spPr>
          <a:xfrm>
            <a:off x="257212" y="2929035"/>
            <a:ext cx="8616332" cy="1508105"/>
          </a:xfrm>
          <a:prstGeom prst="rect">
            <a:avLst/>
          </a:prstGeom>
        </p:spPr>
        <p:txBody>
          <a:bodyPr wrap="square">
            <a:spAutoFit/>
          </a:bodyPr>
          <a:lstStyle/>
          <a:p>
            <a:pPr algn="just"/>
            <a:r>
              <a:rPr lang="es-CO" sz="2300" dirty="0" smtClean="0">
                <a:latin typeface="Century Gothic" panose="020B0502020202020204" pitchFamily="34" charset="0"/>
              </a:rPr>
              <a:t>Se </a:t>
            </a:r>
            <a:r>
              <a:rPr lang="es-CO" sz="2300" dirty="0">
                <a:latin typeface="Century Gothic" panose="020B0502020202020204" pitchFamily="34" charset="0"/>
              </a:rPr>
              <a:t>realizó en el software PCI </a:t>
            </a:r>
            <a:r>
              <a:rPr lang="es-CO" sz="2300" dirty="0" err="1">
                <a:latin typeface="Century Gothic" panose="020B0502020202020204" pitchFamily="34" charset="0"/>
              </a:rPr>
              <a:t>Geomática</a:t>
            </a:r>
            <a:r>
              <a:rPr lang="es-CO" sz="2300" dirty="0">
                <a:latin typeface="Century Gothic" panose="020B0502020202020204" pitchFamily="34" charset="0"/>
              </a:rPr>
              <a:t> mediante la ruta: </a:t>
            </a:r>
            <a:r>
              <a:rPr lang="es-CO" sz="2300" i="1" dirty="0" smtClean="0">
                <a:latin typeface="Century Gothic" panose="020B0502020202020204" pitchFamily="34" charset="0"/>
              </a:rPr>
              <a:t>Tools </a:t>
            </a:r>
            <a:r>
              <a:rPr lang="es-CO" sz="2300" i="1" dirty="0" smtClean="0">
                <a:latin typeface="Century Gothic" panose="020B0502020202020204" pitchFamily="34" charset="0"/>
                <a:sym typeface="Wingdings" panose="05000000000000000000" pitchFamily="2" charset="2"/>
              </a:rPr>
              <a:t></a:t>
            </a:r>
            <a:r>
              <a:rPr lang="es-CO" sz="2300" i="1" dirty="0" smtClean="0">
                <a:latin typeface="Century Gothic" panose="020B0502020202020204" pitchFamily="34" charset="0"/>
              </a:rPr>
              <a:t> </a:t>
            </a:r>
            <a:r>
              <a:rPr lang="es-CO" sz="2300" i="1" dirty="0" err="1" smtClean="0">
                <a:latin typeface="Century Gothic" panose="020B0502020202020204" pitchFamily="34" charset="0"/>
              </a:rPr>
              <a:t>Clipping</a:t>
            </a:r>
            <a:r>
              <a:rPr lang="es-CO" sz="2300" dirty="0">
                <a:latin typeface="Century Gothic" panose="020B0502020202020204" pitchFamily="34" charset="0"/>
              </a:rPr>
              <a:t>, allí se indicó que el recorte se haría con base al clip realizado en el software </a:t>
            </a:r>
            <a:r>
              <a:rPr lang="es-CO" sz="2300" dirty="0" err="1" smtClean="0">
                <a:latin typeface="Century Gothic" panose="020B0502020202020204" pitchFamily="34" charset="0"/>
              </a:rPr>
              <a:t>ArcGIS</a:t>
            </a:r>
            <a:r>
              <a:rPr lang="es-CO" sz="2300" dirty="0" smtClean="0">
                <a:latin typeface="Century Gothic" panose="020B0502020202020204" pitchFamily="34" charset="0"/>
              </a:rPr>
              <a:t>, ya </a:t>
            </a:r>
            <a:r>
              <a:rPr lang="es-CO" sz="2300" dirty="0">
                <a:latin typeface="Century Gothic" panose="020B0502020202020204" pitchFamily="34" charset="0"/>
              </a:rPr>
              <a:t>que este contenía la información de </a:t>
            </a:r>
            <a:r>
              <a:rPr lang="es-CO" sz="2300" dirty="0" smtClean="0">
                <a:latin typeface="Century Gothic" panose="020B0502020202020204" pitchFamily="34" charset="0"/>
              </a:rPr>
              <a:t>los cuatro tipos de biomas.</a:t>
            </a:r>
            <a:endParaRPr lang="es-CO" sz="2300" dirty="0">
              <a:latin typeface="Century Gothic" panose="020B0502020202020204" pitchFamily="34" charset="0"/>
            </a:endParaRPr>
          </a:p>
        </p:txBody>
      </p:sp>
      <p:pic>
        <p:nvPicPr>
          <p:cNvPr id="4" name="Imagen 3"/>
          <p:cNvPicPr>
            <a:picLocks noChangeAspect="1"/>
          </p:cNvPicPr>
          <p:nvPr/>
        </p:nvPicPr>
        <p:blipFill>
          <a:blip r:embed="rId4"/>
          <a:stretch>
            <a:fillRect/>
          </a:stretch>
        </p:blipFill>
        <p:spPr>
          <a:xfrm>
            <a:off x="1977393" y="4756744"/>
            <a:ext cx="5627096" cy="1956986"/>
          </a:xfrm>
          <a:prstGeom prst="rect">
            <a:avLst/>
          </a:prstGeom>
        </p:spPr>
      </p:pic>
      <p:sp>
        <p:nvSpPr>
          <p:cNvPr id="19" name="CuadroTexto 18"/>
          <p:cNvSpPr txBox="1"/>
          <p:nvPr/>
        </p:nvSpPr>
        <p:spPr>
          <a:xfrm>
            <a:off x="1662878" y="4479745"/>
            <a:ext cx="6256126" cy="276999"/>
          </a:xfrm>
          <a:prstGeom prst="rect">
            <a:avLst/>
          </a:prstGeom>
          <a:noFill/>
        </p:spPr>
        <p:txBody>
          <a:bodyPr wrap="square" rtlCol="0">
            <a:spAutoFit/>
          </a:bodyPr>
          <a:lstStyle/>
          <a:p>
            <a:pPr algn="ctr"/>
            <a:r>
              <a:rPr lang="es-CO" sz="1200" dirty="0" smtClean="0">
                <a:latin typeface="Century Gothic" panose="020B0502020202020204" pitchFamily="34" charset="0"/>
              </a:rPr>
              <a:t>Recorte </a:t>
            </a:r>
            <a:r>
              <a:rPr lang="es-CO" sz="1200" dirty="0">
                <a:latin typeface="Century Gothic" panose="020B0502020202020204" pitchFamily="34" charset="0"/>
              </a:rPr>
              <a:t>del NDVI para febrero desde el año 2000 hasta el 2015</a:t>
            </a:r>
          </a:p>
        </p:txBody>
      </p:sp>
      <p:pic>
        <p:nvPicPr>
          <p:cNvPr id="20" name="Imagen 19"/>
          <p:cNvPicPr>
            <a:picLocks noChangeAspect="1"/>
          </p:cNvPicPr>
          <p:nvPr/>
        </p:nvPicPr>
        <p:blipFill rotWithShape="1">
          <a:blip r:embed="rId5"/>
          <a:srcRect t="37311" r="71607" b="26475"/>
          <a:stretch/>
        </p:blipFill>
        <p:spPr>
          <a:xfrm>
            <a:off x="5216170" y="947057"/>
            <a:ext cx="1314391" cy="949861"/>
          </a:xfrm>
          <a:prstGeom prst="rect">
            <a:avLst/>
          </a:prstGeom>
        </p:spPr>
      </p:pic>
      <p:sp>
        <p:nvSpPr>
          <p:cNvPr id="5" name="Marcador de número de diapositiva 4"/>
          <p:cNvSpPr>
            <a:spLocks noGrp="1"/>
          </p:cNvSpPr>
          <p:nvPr>
            <p:ph type="sldNum" sz="quarter" idx="12"/>
          </p:nvPr>
        </p:nvSpPr>
        <p:spPr/>
        <p:txBody>
          <a:bodyPr/>
          <a:lstStyle/>
          <a:p>
            <a:fld id="{7519212B-1DC6-4727-9426-CB85DE1D39F4}" type="slidenum">
              <a:rPr lang="es-CO" smtClean="0"/>
              <a:t>13</a:t>
            </a:fld>
            <a:endParaRPr lang="es-CO"/>
          </a:p>
        </p:txBody>
      </p:sp>
      <p:grpSp>
        <p:nvGrpSpPr>
          <p:cNvPr id="11" name="Grupo 10"/>
          <p:cNvGrpSpPr/>
          <p:nvPr/>
        </p:nvGrpSpPr>
        <p:grpSpPr>
          <a:xfrm>
            <a:off x="5045602" y="918570"/>
            <a:ext cx="1655526" cy="694736"/>
            <a:chOff x="837" y="1806982"/>
            <a:chExt cx="2341568" cy="1077119"/>
          </a:xfrm>
        </p:grpSpPr>
        <p:sp>
          <p:nvSpPr>
            <p:cNvPr id="12" name="Rectángulo redondeado 11"/>
            <p:cNvSpPr/>
            <p:nvPr/>
          </p:nvSpPr>
          <p:spPr>
            <a:xfrm>
              <a:off x="837" y="1806982"/>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3" name="CuadroTexto 12"/>
            <p:cNvSpPr txBox="1"/>
            <p:nvPr/>
          </p:nvSpPr>
          <p:spPr>
            <a:xfrm>
              <a:off x="32385" y="1838530"/>
              <a:ext cx="227847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1500" b="1" kern="1200" dirty="0" smtClean="0">
                  <a:latin typeface="Century Gothic" panose="020B0502020202020204" pitchFamily="34" charset="0"/>
                </a:rPr>
                <a:t>6. </a:t>
              </a:r>
              <a:r>
                <a:rPr lang="es-CO" sz="1500" kern="1200" dirty="0" smtClean="0">
                  <a:latin typeface="Century Gothic" panose="020B0502020202020204" pitchFamily="34" charset="0"/>
                </a:rPr>
                <a:t>Elaboración de productos cartográficos</a:t>
              </a:r>
              <a:endParaRPr lang="es-CO" sz="1500" kern="1200" dirty="0">
                <a:latin typeface="Century Gothic" panose="020B0502020202020204" pitchFamily="34" charset="0"/>
              </a:endParaRPr>
            </a:p>
          </p:txBody>
        </p:sp>
      </p:grpSp>
    </p:spTree>
    <p:extLst>
      <p:ext uri="{BB962C8B-B14F-4D97-AF65-F5344CB8AC3E}">
        <p14:creationId xmlns:p14="http://schemas.microsoft.com/office/powerpoint/2010/main" val="1166195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pic>
        <p:nvPicPr>
          <p:cNvPr id="10" name="Imagen 9"/>
          <p:cNvPicPr>
            <a:picLocks noChangeAspect="1"/>
          </p:cNvPicPr>
          <p:nvPr/>
        </p:nvPicPr>
        <p:blipFill rotWithShape="1">
          <a:blip r:embed="rId3"/>
          <a:srcRect l="58642" r="21489"/>
          <a:stretch/>
        </p:blipFill>
        <p:spPr>
          <a:xfrm>
            <a:off x="5414393" y="1846932"/>
            <a:ext cx="1751526" cy="1060796"/>
          </a:xfrm>
          <a:prstGeom prst="rect">
            <a:avLst/>
          </a:prstGeom>
        </p:spPr>
      </p:pic>
      <p:pic>
        <p:nvPicPr>
          <p:cNvPr id="12" name="Imagen 11"/>
          <p:cNvPicPr>
            <a:picLocks noChangeAspect="1"/>
          </p:cNvPicPr>
          <p:nvPr/>
        </p:nvPicPr>
        <p:blipFill rotWithShape="1">
          <a:blip r:embed="rId3"/>
          <a:srcRect l="38920" r="41504"/>
          <a:stretch/>
        </p:blipFill>
        <p:spPr>
          <a:xfrm>
            <a:off x="3688624" y="1846932"/>
            <a:ext cx="1725769" cy="1060796"/>
          </a:xfrm>
          <a:prstGeom prst="rect">
            <a:avLst/>
          </a:prstGeom>
        </p:spPr>
      </p:pic>
      <p:pic>
        <p:nvPicPr>
          <p:cNvPr id="13" name="Imagen 12"/>
          <p:cNvPicPr>
            <a:picLocks noChangeAspect="1"/>
          </p:cNvPicPr>
          <p:nvPr/>
        </p:nvPicPr>
        <p:blipFill rotWithShape="1">
          <a:blip r:embed="rId3"/>
          <a:srcRect l="16837" r="61103"/>
          <a:stretch/>
        </p:blipFill>
        <p:spPr>
          <a:xfrm>
            <a:off x="1743914" y="1846932"/>
            <a:ext cx="1944710" cy="1060796"/>
          </a:xfrm>
          <a:prstGeom prst="rect">
            <a:avLst/>
          </a:prstGeom>
        </p:spPr>
      </p:pic>
      <p:pic>
        <p:nvPicPr>
          <p:cNvPr id="14" name="Imagen 13"/>
          <p:cNvPicPr>
            <a:picLocks noChangeAspect="1"/>
          </p:cNvPicPr>
          <p:nvPr/>
        </p:nvPicPr>
        <p:blipFill rotWithShape="1">
          <a:blip r:embed="rId3"/>
          <a:srcRect r="83163"/>
          <a:stretch/>
        </p:blipFill>
        <p:spPr>
          <a:xfrm>
            <a:off x="257212" y="1846932"/>
            <a:ext cx="1484286" cy="1060796"/>
          </a:xfrm>
          <a:prstGeom prst="rect">
            <a:avLst/>
          </a:prstGeom>
        </p:spPr>
      </p:pic>
      <p:sp>
        <p:nvSpPr>
          <p:cNvPr id="15" name="Rectángulo 14"/>
          <p:cNvSpPr/>
          <p:nvPr/>
        </p:nvSpPr>
        <p:spPr>
          <a:xfrm>
            <a:off x="257212" y="2977417"/>
            <a:ext cx="8616332" cy="800219"/>
          </a:xfrm>
          <a:prstGeom prst="rect">
            <a:avLst/>
          </a:prstGeom>
        </p:spPr>
        <p:txBody>
          <a:bodyPr wrap="square">
            <a:spAutoFit/>
          </a:bodyPr>
          <a:lstStyle/>
          <a:p>
            <a:pPr marL="342900" indent="-342900" algn="just">
              <a:buFont typeface="Arial" panose="020B0604020202020204" pitchFamily="34" charset="0"/>
              <a:buChar char="•"/>
            </a:pPr>
            <a:r>
              <a:rPr lang="es-CO" sz="2300" dirty="0">
                <a:latin typeface="Century Gothic" panose="020B0502020202020204" pitchFamily="34" charset="0"/>
              </a:rPr>
              <a:t>NDVI se estudia en un rango de valores de cero a </a:t>
            </a:r>
            <a:r>
              <a:rPr lang="es-CO" sz="2300" dirty="0" smtClean="0">
                <a:latin typeface="Century Gothic" panose="020B0502020202020204" pitchFamily="34" charset="0"/>
              </a:rPr>
              <a:t>uno.</a:t>
            </a:r>
          </a:p>
          <a:p>
            <a:pPr marL="342900" indent="-342900" algn="just">
              <a:buFont typeface="Arial" panose="020B0604020202020204" pitchFamily="34" charset="0"/>
              <a:buChar char="•"/>
            </a:pPr>
            <a:r>
              <a:rPr lang="es-CO" sz="2300" dirty="0" smtClean="0">
                <a:latin typeface="Century Gothic" panose="020B0502020202020204" pitchFamily="34" charset="0"/>
              </a:rPr>
              <a:t>Se realizaron </a:t>
            </a:r>
            <a:r>
              <a:rPr lang="es-CO" sz="2300" dirty="0">
                <a:latin typeface="Century Gothic" panose="020B0502020202020204" pitchFamily="34" charset="0"/>
              </a:rPr>
              <a:t>dos </a:t>
            </a:r>
            <a:r>
              <a:rPr lang="es-CO" sz="2300" dirty="0" smtClean="0">
                <a:latin typeface="Century Gothic" panose="020B0502020202020204" pitchFamily="34" charset="0"/>
              </a:rPr>
              <a:t>pasos:</a:t>
            </a:r>
          </a:p>
        </p:txBody>
      </p:sp>
      <p:pic>
        <p:nvPicPr>
          <p:cNvPr id="4" name="Imagen 3"/>
          <p:cNvPicPr>
            <a:picLocks noChangeAspect="1"/>
          </p:cNvPicPr>
          <p:nvPr/>
        </p:nvPicPr>
        <p:blipFill>
          <a:blip r:embed="rId4"/>
          <a:stretch>
            <a:fillRect/>
          </a:stretch>
        </p:blipFill>
        <p:spPr>
          <a:xfrm>
            <a:off x="2631383" y="4265578"/>
            <a:ext cx="6233455" cy="2144963"/>
          </a:xfrm>
          <a:prstGeom prst="rect">
            <a:avLst/>
          </a:prstGeom>
        </p:spPr>
      </p:pic>
      <p:sp>
        <p:nvSpPr>
          <p:cNvPr id="5" name="CuadroTexto 4"/>
          <p:cNvSpPr txBox="1"/>
          <p:nvPr/>
        </p:nvSpPr>
        <p:spPr>
          <a:xfrm>
            <a:off x="4698441" y="3896246"/>
            <a:ext cx="4314788" cy="369332"/>
          </a:xfrm>
          <a:prstGeom prst="rect">
            <a:avLst/>
          </a:prstGeom>
          <a:noFill/>
        </p:spPr>
        <p:txBody>
          <a:bodyPr wrap="square" rtlCol="0">
            <a:spAutoFit/>
          </a:bodyPr>
          <a:lstStyle/>
          <a:p>
            <a:r>
              <a:rPr lang="es-CO" dirty="0">
                <a:latin typeface="Century Gothic" panose="020B0502020202020204" pitchFamily="34" charset="0"/>
              </a:rPr>
              <a:t>Se creó un nuevo canal (dos capas) </a:t>
            </a:r>
          </a:p>
        </p:txBody>
      </p:sp>
      <p:sp>
        <p:nvSpPr>
          <p:cNvPr id="6" name="CuadroTexto 5"/>
          <p:cNvSpPr txBox="1"/>
          <p:nvPr/>
        </p:nvSpPr>
        <p:spPr>
          <a:xfrm>
            <a:off x="4698441" y="6410541"/>
            <a:ext cx="2472743" cy="646331"/>
          </a:xfrm>
          <a:prstGeom prst="rect">
            <a:avLst/>
          </a:prstGeom>
          <a:noFill/>
        </p:spPr>
        <p:txBody>
          <a:bodyPr wrap="square" rtlCol="0">
            <a:spAutoFit/>
          </a:bodyPr>
          <a:lstStyle/>
          <a:p>
            <a:r>
              <a:rPr lang="es-CO" dirty="0" smtClean="0">
                <a:latin typeface="Century Gothic" panose="020B0502020202020204" pitchFamily="34" charset="0"/>
              </a:rPr>
              <a:t>Se crea </a:t>
            </a:r>
            <a:r>
              <a:rPr lang="es-CO" dirty="0">
                <a:latin typeface="Century Gothic" panose="020B0502020202020204" pitchFamily="34" charset="0"/>
              </a:rPr>
              <a:t>un </a:t>
            </a:r>
            <a:r>
              <a:rPr lang="es-CO" dirty="0" smtClean="0">
                <a:latin typeface="Century Gothic" panose="020B0502020202020204" pitchFamily="34" charset="0"/>
              </a:rPr>
              <a:t>modelo</a:t>
            </a:r>
            <a:endParaRPr lang="es-CO" dirty="0">
              <a:latin typeface="Century Gothic" panose="020B0502020202020204" pitchFamily="34" charset="0"/>
            </a:endParaRPr>
          </a:p>
          <a:p>
            <a:endParaRPr lang="es-CO" dirty="0"/>
          </a:p>
        </p:txBody>
      </p:sp>
      <p:cxnSp>
        <p:nvCxnSpPr>
          <p:cNvPr id="17" name="Conector recto de flecha 16"/>
          <p:cNvCxnSpPr/>
          <p:nvPr/>
        </p:nvCxnSpPr>
        <p:spPr>
          <a:xfrm flipH="1">
            <a:off x="2356734" y="4684730"/>
            <a:ext cx="26167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8" name="Conector recto de flecha 17"/>
          <p:cNvCxnSpPr/>
          <p:nvPr/>
        </p:nvCxnSpPr>
        <p:spPr>
          <a:xfrm flipH="1">
            <a:off x="2369713" y="6121000"/>
            <a:ext cx="26167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2" name="Conector angular 21"/>
          <p:cNvCxnSpPr>
            <a:stCxn id="5" idx="1"/>
          </p:cNvCxnSpPr>
          <p:nvPr/>
        </p:nvCxnSpPr>
        <p:spPr>
          <a:xfrm rot="10800000" flipH="1" flipV="1">
            <a:off x="4698440" y="4080911"/>
            <a:ext cx="607655" cy="323663"/>
          </a:xfrm>
          <a:prstGeom prst="bentConnector3">
            <a:avLst>
              <a:gd name="adj1" fmla="val -37620"/>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6" name="Conector angular 25"/>
          <p:cNvCxnSpPr/>
          <p:nvPr/>
        </p:nvCxnSpPr>
        <p:spPr>
          <a:xfrm rot="5400000" flipH="1" flipV="1">
            <a:off x="4621392" y="5756535"/>
            <a:ext cx="857074" cy="728930"/>
          </a:xfrm>
          <a:prstGeom prst="bentConnector3">
            <a:avLst>
              <a:gd name="adj1" fmla="val 99588"/>
            </a:avLst>
          </a:prstGeom>
          <a:ln>
            <a:tailEnd type="triangle"/>
          </a:ln>
        </p:spPr>
        <p:style>
          <a:lnRef idx="1">
            <a:schemeClr val="accent2"/>
          </a:lnRef>
          <a:fillRef idx="0">
            <a:schemeClr val="accent2"/>
          </a:fillRef>
          <a:effectRef idx="0">
            <a:schemeClr val="accent2"/>
          </a:effectRef>
          <a:fontRef idx="minor">
            <a:schemeClr val="tx1"/>
          </a:fontRef>
        </p:style>
      </p:cxnSp>
      <p:sp>
        <p:nvSpPr>
          <p:cNvPr id="45" name="CuadroTexto 44"/>
          <p:cNvSpPr txBox="1"/>
          <p:nvPr/>
        </p:nvSpPr>
        <p:spPr>
          <a:xfrm>
            <a:off x="458662" y="4285293"/>
            <a:ext cx="2037009" cy="800219"/>
          </a:xfrm>
          <a:prstGeom prst="rect">
            <a:avLst/>
          </a:prstGeom>
          <a:noFill/>
        </p:spPr>
        <p:txBody>
          <a:bodyPr wrap="square" rtlCol="0">
            <a:spAutoFit/>
          </a:bodyPr>
          <a:lstStyle/>
          <a:p>
            <a:pPr algn="ctr"/>
            <a:r>
              <a:rPr lang="es-CO" sz="2300" dirty="0" smtClean="0">
                <a:latin typeface="Century Gothic" panose="020B0502020202020204" pitchFamily="34" charset="0"/>
              </a:rPr>
              <a:t>Recorte de cada fecha</a:t>
            </a:r>
            <a:endParaRPr lang="es-CO" sz="2300" dirty="0">
              <a:latin typeface="Century Gothic" panose="020B0502020202020204" pitchFamily="34" charset="0"/>
            </a:endParaRPr>
          </a:p>
        </p:txBody>
      </p:sp>
      <p:sp>
        <p:nvSpPr>
          <p:cNvPr id="46" name="CuadroTexto 45"/>
          <p:cNvSpPr txBox="1"/>
          <p:nvPr/>
        </p:nvSpPr>
        <p:spPr>
          <a:xfrm>
            <a:off x="575058" y="5782145"/>
            <a:ext cx="2037009" cy="800219"/>
          </a:xfrm>
          <a:prstGeom prst="rect">
            <a:avLst/>
          </a:prstGeom>
          <a:noFill/>
        </p:spPr>
        <p:txBody>
          <a:bodyPr wrap="square" rtlCol="0">
            <a:spAutoFit/>
          </a:bodyPr>
          <a:lstStyle/>
          <a:p>
            <a:pPr algn="ctr"/>
            <a:r>
              <a:rPr lang="es-CO" sz="2300" dirty="0" smtClean="0">
                <a:latin typeface="Century Gothic" panose="020B0502020202020204" pitchFamily="34" charset="0"/>
              </a:rPr>
              <a:t>Área normalizada</a:t>
            </a:r>
            <a:endParaRPr lang="es-CO" sz="2300" dirty="0">
              <a:latin typeface="Century Gothic" panose="020B0502020202020204" pitchFamily="34" charset="0"/>
            </a:endParaRPr>
          </a:p>
        </p:txBody>
      </p:sp>
      <p:sp>
        <p:nvSpPr>
          <p:cNvPr id="47" name="CuadroTexto 46"/>
          <p:cNvSpPr txBox="1"/>
          <p:nvPr/>
        </p:nvSpPr>
        <p:spPr>
          <a:xfrm>
            <a:off x="-37941" y="5270179"/>
            <a:ext cx="3030213" cy="446276"/>
          </a:xfrm>
          <a:prstGeom prst="rect">
            <a:avLst/>
          </a:prstGeom>
          <a:noFill/>
        </p:spPr>
        <p:txBody>
          <a:bodyPr wrap="square" rtlCol="0">
            <a:spAutoFit/>
          </a:bodyPr>
          <a:lstStyle/>
          <a:p>
            <a:r>
              <a:rPr lang="es-CO" sz="2300" dirty="0" smtClean="0">
                <a:latin typeface="Century Gothic" panose="020B0502020202020204" pitchFamily="34" charset="0"/>
              </a:rPr>
              <a:t>Canal de 32 bits</a:t>
            </a:r>
            <a:endParaRPr lang="es-CO" sz="2300" dirty="0">
              <a:latin typeface="Century Gothic" panose="020B0502020202020204" pitchFamily="34" charset="0"/>
            </a:endParaRPr>
          </a:p>
        </p:txBody>
      </p:sp>
      <p:cxnSp>
        <p:nvCxnSpPr>
          <p:cNvPr id="48" name="Conector recto de flecha 47"/>
          <p:cNvCxnSpPr/>
          <p:nvPr/>
        </p:nvCxnSpPr>
        <p:spPr>
          <a:xfrm flipH="1">
            <a:off x="2350397" y="5501281"/>
            <a:ext cx="26167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pic>
        <p:nvPicPr>
          <p:cNvPr id="49" name="Imagen 48"/>
          <p:cNvPicPr>
            <a:picLocks noChangeAspect="1"/>
          </p:cNvPicPr>
          <p:nvPr/>
        </p:nvPicPr>
        <p:blipFill rotWithShape="1">
          <a:blip r:embed="rId5"/>
          <a:srcRect t="37311" r="71607" b="26475"/>
          <a:stretch/>
        </p:blipFill>
        <p:spPr>
          <a:xfrm>
            <a:off x="5216170" y="947057"/>
            <a:ext cx="1314391" cy="949861"/>
          </a:xfrm>
          <a:prstGeom prst="rect">
            <a:avLst/>
          </a:prstGeom>
        </p:spPr>
      </p:pic>
      <p:sp>
        <p:nvSpPr>
          <p:cNvPr id="50" name="Marcador de número de diapositiva 49"/>
          <p:cNvSpPr>
            <a:spLocks noGrp="1"/>
          </p:cNvSpPr>
          <p:nvPr>
            <p:ph type="sldNum" sz="quarter" idx="12"/>
          </p:nvPr>
        </p:nvSpPr>
        <p:spPr/>
        <p:txBody>
          <a:bodyPr/>
          <a:lstStyle/>
          <a:p>
            <a:fld id="{7519212B-1DC6-4727-9426-CB85DE1D39F4}" type="slidenum">
              <a:rPr lang="es-CO" smtClean="0"/>
              <a:t>14</a:t>
            </a:fld>
            <a:endParaRPr lang="es-CO"/>
          </a:p>
        </p:txBody>
      </p:sp>
      <p:grpSp>
        <p:nvGrpSpPr>
          <p:cNvPr id="21" name="Grupo 20"/>
          <p:cNvGrpSpPr/>
          <p:nvPr/>
        </p:nvGrpSpPr>
        <p:grpSpPr>
          <a:xfrm>
            <a:off x="5045602" y="918570"/>
            <a:ext cx="1655526" cy="694736"/>
            <a:chOff x="837" y="1806982"/>
            <a:chExt cx="2341568" cy="1077119"/>
          </a:xfrm>
        </p:grpSpPr>
        <p:sp>
          <p:nvSpPr>
            <p:cNvPr id="23" name="Rectángulo redondeado 22"/>
            <p:cNvSpPr/>
            <p:nvPr/>
          </p:nvSpPr>
          <p:spPr>
            <a:xfrm>
              <a:off x="837" y="1806982"/>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24" name="CuadroTexto 23"/>
            <p:cNvSpPr txBox="1"/>
            <p:nvPr/>
          </p:nvSpPr>
          <p:spPr>
            <a:xfrm>
              <a:off x="32385" y="1838530"/>
              <a:ext cx="227847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1500" b="1" kern="1200" dirty="0" smtClean="0">
                  <a:latin typeface="Century Gothic" panose="020B0502020202020204" pitchFamily="34" charset="0"/>
                </a:rPr>
                <a:t>6. </a:t>
              </a:r>
              <a:r>
                <a:rPr lang="es-CO" sz="1500" kern="1200" dirty="0" smtClean="0">
                  <a:latin typeface="Century Gothic" panose="020B0502020202020204" pitchFamily="34" charset="0"/>
                </a:rPr>
                <a:t>Elaboración de productos cartográficos</a:t>
              </a:r>
              <a:endParaRPr lang="es-CO" sz="1500" kern="1200" dirty="0">
                <a:latin typeface="Century Gothic" panose="020B0502020202020204" pitchFamily="34" charset="0"/>
              </a:endParaRPr>
            </a:p>
          </p:txBody>
        </p:sp>
      </p:grpSp>
    </p:spTree>
    <p:extLst>
      <p:ext uri="{BB962C8B-B14F-4D97-AF65-F5344CB8AC3E}">
        <p14:creationId xmlns:p14="http://schemas.microsoft.com/office/powerpoint/2010/main" val="5130846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pic>
        <p:nvPicPr>
          <p:cNvPr id="11" name="Imagen 10"/>
          <p:cNvPicPr>
            <a:picLocks noChangeAspect="1"/>
          </p:cNvPicPr>
          <p:nvPr/>
        </p:nvPicPr>
        <p:blipFill rotWithShape="1">
          <a:blip r:embed="rId3"/>
          <a:srcRect l="78686" r="1"/>
          <a:stretch/>
        </p:blipFill>
        <p:spPr>
          <a:xfrm>
            <a:off x="7140162" y="1846932"/>
            <a:ext cx="1878857" cy="1060796"/>
          </a:xfrm>
          <a:prstGeom prst="rect">
            <a:avLst/>
          </a:prstGeom>
        </p:spPr>
      </p:pic>
      <p:pic>
        <p:nvPicPr>
          <p:cNvPr id="12" name="Imagen 11"/>
          <p:cNvPicPr>
            <a:picLocks noChangeAspect="1"/>
          </p:cNvPicPr>
          <p:nvPr/>
        </p:nvPicPr>
        <p:blipFill rotWithShape="1">
          <a:blip r:embed="rId3"/>
          <a:srcRect l="58642" r="21489"/>
          <a:stretch/>
        </p:blipFill>
        <p:spPr>
          <a:xfrm>
            <a:off x="5414393" y="1846932"/>
            <a:ext cx="1751526" cy="1060796"/>
          </a:xfrm>
          <a:prstGeom prst="rect">
            <a:avLst/>
          </a:prstGeom>
        </p:spPr>
      </p:pic>
      <p:pic>
        <p:nvPicPr>
          <p:cNvPr id="13" name="Imagen 12"/>
          <p:cNvPicPr>
            <a:picLocks noChangeAspect="1"/>
          </p:cNvPicPr>
          <p:nvPr/>
        </p:nvPicPr>
        <p:blipFill rotWithShape="1">
          <a:blip r:embed="rId3"/>
          <a:srcRect l="38920" r="41504"/>
          <a:stretch/>
        </p:blipFill>
        <p:spPr>
          <a:xfrm>
            <a:off x="3688624" y="1846932"/>
            <a:ext cx="1725769" cy="1060796"/>
          </a:xfrm>
          <a:prstGeom prst="rect">
            <a:avLst/>
          </a:prstGeom>
        </p:spPr>
      </p:pic>
      <p:pic>
        <p:nvPicPr>
          <p:cNvPr id="14" name="Imagen 13"/>
          <p:cNvPicPr>
            <a:picLocks noChangeAspect="1"/>
          </p:cNvPicPr>
          <p:nvPr/>
        </p:nvPicPr>
        <p:blipFill rotWithShape="1">
          <a:blip r:embed="rId3"/>
          <a:srcRect l="16837" r="61103"/>
          <a:stretch/>
        </p:blipFill>
        <p:spPr>
          <a:xfrm>
            <a:off x="1743914" y="1846932"/>
            <a:ext cx="1944710" cy="1060796"/>
          </a:xfrm>
          <a:prstGeom prst="rect">
            <a:avLst/>
          </a:prstGeom>
        </p:spPr>
      </p:pic>
      <p:pic>
        <p:nvPicPr>
          <p:cNvPr id="15" name="Imagen 14"/>
          <p:cNvPicPr>
            <a:picLocks noChangeAspect="1"/>
          </p:cNvPicPr>
          <p:nvPr/>
        </p:nvPicPr>
        <p:blipFill rotWithShape="1">
          <a:blip r:embed="rId3"/>
          <a:srcRect r="83163"/>
          <a:stretch/>
        </p:blipFill>
        <p:spPr>
          <a:xfrm>
            <a:off x="257212" y="1846932"/>
            <a:ext cx="1484286" cy="1060796"/>
          </a:xfrm>
          <a:prstGeom prst="rect">
            <a:avLst/>
          </a:prstGeom>
        </p:spPr>
      </p:pic>
      <p:sp>
        <p:nvSpPr>
          <p:cNvPr id="3" name="CuadroTexto 2"/>
          <p:cNvSpPr txBox="1"/>
          <p:nvPr/>
        </p:nvSpPr>
        <p:spPr>
          <a:xfrm>
            <a:off x="425003" y="3116687"/>
            <a:ext cx="8300433" cy="1862048"/>
          </a:xfrm>
          <a:prstGeom prst="rect">
            <a:avLst/>
          </a:prstGeom>
          <a:noFill/>
        </p:spPr>
        <p:txBody>
          <a:bodyPr wrap="square" rtlCol="0">
            <a:spAutoFit/>
          </a:bodyPr>
          <a:lstStyle/>
          <a:p>
            <a:pPr algn="just"/>
            <a:r>
              <a:rPr lang="es-CO" sz="2300" dirty="0">
                <a:latin typeface="Century Gothic" panose="020B0502020202020204" pitchFamily="34" charset="0"/>
              </a:rPr>
              <a:t>E</a:t>
            </a:r>
            <a:r>
              <a:rPr lang="es-CO" sz="2300" dirty="0" smtClean="0">
                <a:latin typeface="Century Gothic" panose="020B0502020202020204" pitchFamily="34" charset="0"/>
              </a:rPr>
              <a:t>ste </a:t>
            </a:r>
            <a:r>
              <a:rPr lang="es-CO" sz="2300" dirty="0">
                <a:latin typeface="Century Gothic" panose="020B0502020202020204" pitchFamily="34" charset="0"/>
              </a:rPr>
              <a:t>ejercicio se realizó para cada fecha, realizando la siguiente ruta: </a:t>
            </a:r>
            <a:r>
              <a:rPr lang="es-CO" sz="2300" i="1" dirty="0" err="1">
                <a:latin typeface="Century Gothic" panose="020B0502020202020204" pitchFamily="34" charset="0"/>
              </a:rPr>
              <a:t>Analysis</a:t>
            </a:r>
            <a:r>
              <a:rPr lang="es-CO" sz="2300" i="1" dirty="0">
                <a:latin typeface="Century Gothic" panose="020B0502020202020204" pitchFamily="34" charset="0"/>
              </a:rPr>
              <a:t> </a:t>
            </a:r>
            <a:r>
              <a:rPr lang="es-CO" sz="2300" i="1" dirty="0">
                <a:latin typeface="Century Gothic" panose="020B0502020202020204" pitchFamily="34" charset="0"/>
                <a:sym typeface="Wingdings" panose="05000000000000000000" pitchFamily="2" charset="2"/>
              </a:rPr>
              <a:t></a:t>
            </a:r>
            <a:r>
              <a:rPr lang="es-CO" sz="2300" i="1" dirty="0">
                <a:latin typeface="Century Gothic" panose="020B0502020202020204" pitchFamily="34" charset="0"/>
              </a:rPr>
              <a:t> </a:t>
            </a:r>
            <a:r>
              <a:rPr lang="es-CO" sz="2300" i="1" dirty="0" err="1">
                <a:latin typeface="Century Gothic" panose="020B0502020202020204" pitchFamily="34" charset="0"/>
              </a:rPr>
              <a:t>Overlay</a:t>
            </a:r>
            <a:r>
              <a:rPr lang="es-CO" sz="2300" i="1" dirty="0">
                <a:latin typeface="Century Gothic" panose="020B0502020202020204" pitchFamily="34" charset="0"/>
              </a:rPr>
              <a:t> </a:t>
            </a:r>
            <a:r>
              <a:rPr lang="es-CO" sz="2300" i="1" dirty="0">
                <a:latin typeface="Century Gothic" panose="020B0502020202020204" pitchFamily="34" charset="0"/>
                <a:sym typeface="Wingdings" panose="05000000000000000000" pitchFamily="2" charset="2"/>
              </a:rPr>
              <a:t></a:t>
            </a:r>
            <a:r>
              <a:rPr lang="es-CO" sz="2300" i="1" dirty="0">
                <a:latin typeface="Century Gothic" panose="020B0502020202020204" pitchFamily="34" charset="0"/>
              </a:rPr>
              <a:t> </a:t>
            </a:r>
            <a:r>
              <a:rPr lang="es-CO" sz="2300" i="1" dirty="0" err="1">
                <a:latin typeface="Century Gothic" panose="020B0502020202020204" pitchFamily="34" charset="0"/>
              </a:rPr>
              <a:t>Statistical</a:t>
            </a:r>
            <a:r>
              <a:rPr lang="es-CO" sz="2300" i="1" dirty="0">
                <a:latin typeface="Century Gothic" panose="020B0502020202020204" pitchFamily="34" charset="0"/>
              </a:rPr>
              <a:t> </a:t>
            </a:r>
            <a:r>
              <a:rPr lang="es-CO" sz="2300" i="1" dirty="0">
                <a:latin typeface="Century Gothic" panose="020B0502020202020204" pitchFamily="34" charset="0"/>
                <a:sym typeface="Wingdings" panose="05000000000000000000" pitchFamily="2" charset="2"/>
              </a:rPr>
              <a:t></a:t>
            </a:r>
            <a:r>
              <a:rPr lang="es-CO" sz="2300" i="1" dirty="0">
                <a:latin typeface="Century Gothic" panose="020B0502020202020204" pitchFamily="34" charset="0"/>
              </a:rPr>
              <a:t> Avanzada</a:t>
            </a:r>
            <a:r>
              <a:rPr lang="es-CO" sz="2300" dirty="0">
                <a:latin typeface="Century Gothic" panose="020B0502020202020204" pitchFamily="34" charset="0"/>
              </a:rPr>
              <a:t>, allí se eligió calcular la </a:t>
            </a:r>
            <a:r>
              <a:rPr lang="es-CO" sz="2300" b="1" dirty="0">
                <a:latin typeface="Century Gothic" panose="020B0502020202020204" pitchFamily="34" charset="0"/>
              </a:rPr>
              <a:t>desviación estándar </a:t>
            </a:r>
            <a:r>
              <a:rPr lang="es-CO" sz="2300" dirty="0">
                <a:latin typeface="Century Gothic" panose="020B0502020202020204" pitchFamily="34" charset="0"/>
              </a:rPr>
              <a:t>y la </a:t>
            </a:r>
            <a:r>
              <a:rPr lang="es-CO" sz="2300" b="1" dirty="0">
                <a:latin typeface="Century Gothic" panose="020B0502020202020204" pitchFamily="34" charset="0"/>
              </a:rPr>
              <a:t>media</a:t>
            </a:r>
            <a:r>
              <a:rPr lang="es-CO" sz="2300" dirty="0">
                <a:latin typeface="Century Gothic" panose="020B0502020202020204" pitchFamily="34" charset="0"/>
              </a:rPr>
              <a:t> de los datos, los cuales se iban añadiendo en la tabla de atributos del clip con datos ya normalizados. </a:t>
            </a:r>
          </a:p>
        </p:txBody>
      </p:sp>
      <p:pic>
        <p:nvPicPr>
          <p:cNvPr id="4" name="Imagen 3"/>
          <p:cNvPicPr>
            <a:picLocks noChangeAspect="1"/>
          </p:cNvPicPr>
          <p:nvPr/>
        </p:nvPicPr>
        <p:blipFill rotWithShape="1">
          <a:blip r:embed="rId4"/>
          <a:srcRect l="31688" t="36399" r="38914" b="45115"/>
          <a:stretch/>
        </p:blipFill>
        <p:spPr>
          <a:xfrm>
            <a:off x="2496154" y="5303603"/>
            <a:ext cx="3825026" cy="1352282"/>
          </a:xfrm>
          <a:prstGeom prst="rect">
            <a:avLst/>
          </a:prstGeom>
          <a:ln>
            <a:solidFill>
              <a:schemeClr val="bg1">
                <a:lumMod val="50000"/>
              </a:schemeClr>
            </a:solidFill>
          </a:ln>
        </p:spPr>
      </p:pic>
      <p:sp>
        <p:nvSpPr>
          <p:cNvPr id="16" name="CuadroTexto 15"/>
          <p:cNvSpPr txBox="1"/>
          <p:nvPr/>
        </p:nvSpPr>
        <p:spPr>
          <a:xfrm>
            <a:off x="1280604" y="5026604"/>
            <a:ext cx="6256126" cy="276999"/>
          </a:xfrm>
          <a:prstGeom prst="rect">
            <a:avLst/>
          </a:prstGeom>
          <a:noFill/>
        </p:spPr>
        <p:txBody>
          <a:bodyPr wrap="square" rtlCol="0">
            <a:spAutoFit/>
          </a:bodyPr>
          <a:lstStyle/>
          <a:p>
            <a:pPr algn="ctr"/>
            <a:r>
              <a:rPr lang="es-CO" sz="1200" dirty="0" smtClean="0">
                <a:latin typeface="Century Gothic" panose="020B0502020202020204" pitchFamily="34" charset="0"/>
              </a:rPr>
              <a:t>Ejemplo de datos estadísticos para el año 2000</a:t>
            </a:r>
            <a:endParaRPr lang="es-CO" sz="1200" dirty="0">
              <a:latin typeface="Century Gothic" panose="020B0502020202020204" pitchFamily="34" charset="0"/>
            </a:endParaRPr>
          </a:p>
        </p:txBody>
      </p:sp>
      <p:pic>
        <p:nvPicPr>
          <p:cNvPr id="17" name="Imagen 16"/>
          <p:cNvPicPr>
            <a:picLocks noChangeAspect="1"/>
          </p:cNvPicPr>
          <p:nvPr/>
        </p:nvPicPr>
        <p:blipFill rotWithShape="1">
          <a:blip r:embed="rId5"/>
          <a:srcRect t="37311" r="71607" b="26475"/>
          <a:stretch/>
        </p:blipFill>
        <p:spPr>
          <a:xfrm>
            <a:off x="5216170" y="947057"/>
            <a:ext cx="1314391" cy="949861"/>
          </a:xfrm>
          <a:prstGeom prst="rect">
            <a:avLst/>
          </a:prstGeom>
        </p:spPr>
      </p:pic>
      <p:sp>
        <p:nvSpPr>
          <p:cNvPr id="5" name="Marcador de número de diapositiva 4"/>
          <p:cNvSpPr>
            <a:spLocks noGrp="1"/>
          </p:cNvSpPr>
          <p:nvPr>
            <p:ph type="sldNum" sz="quarter" idx="12"/>
          </p:nvPr>
        </p:nvSpPr>
        <p:spPr/>
        <p:txBody>
          <a:bodyPr/>
          <a:lstStyle/>
          <a:p>
            <a:fld id="{7519212B-1DC6-4727-9426-CB85DE1D39F4}" type="slidenum">
              <a:rPr lang="es-CO" smtClean="0"/>
              <a:t>15</a:t>
            </a:fld>
            <a:endParaRPr lang="es-CO" dirty="0"/>
          </a:p>
        </p:txBody>
      </p:sp>
      <p:grpSp>
        <p:nvGrpSpPr>
          <p:cNvPr id="18" name="Grupo 17"/>
          <p:cNvGrpSpPr/>
          <p:nvPr/>
        </p:nvGrpSpPr>
        <p:grpSpPr>
          <a:xfrm>
            <a:off x="5045602" y="918570"/>
            <a:ext cx="1655526" cy="694736"/>
            <a:chOff x="837" y="1806982"/>
            <a:chExt cx="2341568" cy="1077119"/>
          </a:xfrm>
        </p:grpSpPr>
        <p:sp>
          <p:nvSpPr>
            <p:cNvPr id="19" name="Rectángulo redondeado 18"/>
            <p:cNvSpPr/>
            <p:nvPr/>
          </p:nvSpPr>
          <p:spPr>
            <a:xfrm>
              <a:off x="837" y="1806982"/>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20" name="CuadroTexto 19"/>
            <p:cNvSpPr txBox="1"/>
            <p:nvPr/>
          </p:nvSpPr>
          <p:spPr>
            <a:xfrm>
              <a:off x="32385" y="1838530"/>
              <a:ext cx="227847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1500" b="1" kern="1200" dirty="0" smtClean="0">
                  <a:latin typeface="Century Gothic" panose="020B0502020202020204" pitchFamily="34" charset="0"/>
                </a:rPr>
                <a:t>6. </a:t>
              </a:r>
              <a:r>
                <a:rPr lang="es-CO" sz="1500" kern="1200" dirty="0" smtClean="0">
                  <a:latin typeface="Century Gothic" panose="020B0502020202020204" pitchFamily="34" charset="0"/>
                </a:rPr>
                <a:t>Elaboración de productos cartográficos</a:t>
              </a:r>
              <a:endParaRPr lang="es-CO" sz="1500" kern="1200" dirty="0">
                <a:latin typeface="Century Gothic" panose="020B0502020202020204" pitchFamily="34" charset="0"/>
              </a:endParaRPr>
            </a:p>
          </p:txBody>
        </p:sp>
      </p:grpSp>
    </p:spTree>
    <p:extLst>
      <p:ext uri="{BB962C8B-B14F-4D97-AF65-F5344CB8AC3E}">
        <p14:creationId xmlns:p14="http://schemas.microsoft.com/office/powerpoint/2010/main" val="31563288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114644" y="1672543"/>
            <a:ext cx="5614343" cy="2063795"/>
          </a:xfrm>
        </p:spPr>
        <p:txBody>
          <a:bodyPr>
            <a:normAutofit/>
          </a:bodyPr>
          <a:lstStyle/>
          <a:p>
            <a:pPr algn="just"/>
            <a:r>
              <a:rPr lang="es-CO" sz="2300" dirty="0">
                <a:latin typeface="Century Gothic" panose="020B0502020202020204" pitchFamily="34" charset="0"/>
              </a:rPr>
              <a:t>C</a:t>
            </a:r>
            <a:r>
              <a:rPr lang="es-CO" sz="2300" dirty="0" smtClean="0">
                <a:latin typeface="Century Gothic" panose="020B0502020202020204" pitchFamily="34" charset="0"/>
              </a:rPr>
              <a:t>omparación visual y </a:t>
            </a:r>
            <a:r>
              <a:rPr lang="es-CO" sz="2300" dirty="0">
                <a:latin typeface="Century Gothic" panose="020B0502020202020204" pitchFamily="34" charset="0"/>
              </a:rPr>
              <a:t>de datos estadísticos</a:t>
            </a:r>
            <a:r>
              <a:rPr lang="es-CO" sz="2300" dirty="0" smtClean="0">
                <a:latin typeface="Century Gothic" panose="020B0502020202020204" pitchFamily="34" charset="0"/>
              </a:rPr>
              <a:t> </a:t>
            </a:r>
            <a:r>
              <a:rPr lang="es-CO" sz="2300" dirty="0">
                <a:latin typeface="Century Gothic" panose="020B0502020202020204" pitchFamily="34" charset="0"/>
              </a:rPr>
              <a:t>para la serie de tiempo </a:t>
            </a:r>
            <a:r>
              <a:rPr lang="es-CO" sz="2300" dirty="0" smtClean="0">
                <a:latin typeface="Century Gothic" panose="020B0502020202020204" pitchFamily="34" charset="0"/>
              </a:rPr>
              <a:t>estudiada.</a:t>
            </a:r>
          </a:p>
          <a:p>
            <a:pPr algn="just"/>
            <a:r>
              <a:rPr lang="es-CO" sz="2300" dirty="0" smtClean="0">
                <a:latin typeface="Century Gothic" panose="020B0502020202020204" pitchFamily="34" charset="0"/>
              </a:rPr>
              <a:t>Dispersograma estadístico.</a:t>
            </a:r>
          </a:p>
          <a:p>
            <a:pPr marL="0" indent="0" algn="just">
              <a:buNone/>
            </a:pPr>
            <a:endParaRPr lang="es-CO" sz="2300" dirty="0">
              <a:latin typeface="Century Gothic" panose="020B0502020202020204" pitchFamily="34" charset="0"/>
            </a:endParaRPr>
          </a:p>
          <a:p>
            <a:pPr marL="0" indent="0" algn="just">
              <a:buNone/>
            </a:pPr>
            <a:endParaRPr lang="es-CO" sz="2300" dirty="0">
              <a:latin typeface="Century Gothic" panose="020B0502020202020204" pitchFamily="34" charset="0"/>
            </a:endParaRPr>
          </a:p>
        </p:txBody>
      </p:sp>
      <p:pic>
        <p:nvPicPr>
          <p:cNvPr id="5" name="Imagen 4"/>
          <p:cNvPicPr>
            <a:picLocks noChangeAspect="1"/>
          </p:cNvPicPr>
          <p:nvPr/>
        </p:nvPicPr>
        <p:blipFill rotWithShape="1">
          <a:blip r:embed="rId3"/>
          <a:srcRect l="35077" t="73800" r="25596"/>
          <a:stretch/>
        </p:blipFill>
        <p:spPr>
          <a:xfrm>
            <a:off x="285739" y="3118747"/>
            <a:ext cx="3258356" cy="1229921"/>
          </a:xfrm>
          <a:prstGeom prst="rect">
            <a:avLst/>
          </a:prstGeom>
        </p:spPr>
      </p:pic>
      <p:pic>
        <p:nvPicPr>
          <p:cNvPr id="6" name="Imagen 5"/>
          <p:cNvPicPr>
            <a:picLocks noChangeAspect="1"/>
          </p:cNvPicPr>
          <p:nvPr/>
        </p:nvPicPr>
        <p:blipFill rotWithShape="1">
          <a:blip r:embed="rId4"/>
          <a:srcRect t="4372" r="65341"/>
          <a:stretch/>
        </p:blipFill>
        <p:spPr>
          <a:xfrm>
            <a:off x="359176" y="1695588"/>
            <a:ext cx="2873680" cy="1177656"/>
          </a:xfrm>
          <a:prstGeom prst="rect">
            <a:avLst/>
          </a:prstGeom>
        </p:spPr>
      </p:pic>
      <p:pic>
        <p:nvPicPr>
          <p:cNvPr id="7" name="Imagen 6"/>
          <p:cNvPicPr>
            <a:picLocks noChangeAspect="1"/>
          </p:cNvPicPr>
          <p:nvPr/>
        </p:nvPicPr>
        <p:blipFill rotWithShape="1">
          <a:blip r:embed="rId4"/>
          <a:srcRect l="28542" r="65341"/>
          <a:stretch/>
        </p:blipFill>
        <p:spPr>
          <a:xfrm>
            <a:off x="3515307" y="3109190"/>
            <a:ext cx="507147" cy="1231499"/>
          </a:xfrm>
          <a:prstGeom prst="rect">
            <a:avLst/>
          </a:prstGeom>
        </p:spPr>
      </p:pic>
      <p:graphicFrame>
        <p:nvGraphicFramePr>
          <p:cNvPr id="11" name="Tabla 10"/>
          <p:cNvGraphicFramePr>
            <a:graphicFrameLocks noGrp="1"/>
          </p:cNvGraphicFramePr>
          <p:nvPr>
            <p:extLst>
              <p:ext uri="{D42A27DB-BD31-4B8C-83A1-F6EECF244321}">
                <p14:modId xmlns:p14="http://schemas.microsoft.com/office/powerpoint/2010/main" val="1944791899"/>
              </p:ext>
            </p:extLst>
          </p:nvPr>
        </p:nvGraphicFramePr>
        <p:xfrm>
          <a:off x="96335" y="4332232"/>
          <a:ext cx="5208818" cy="2432380"/>
        </p:xfrm>
        <a:graphic>
          <a:graphicData uri="http://schemas.openxmlformats.org/drawingml/2006/table">
            <a:tbl>
              <a:tblPr firstRow="1" firstCol="1" bandRow="1">
                <a:tableStyleId>{21E4AEA4-8DFA-4A89-87EB-49C32662AFE0}</a:tableStyleId>
              </a:tblPr>
              <a:tblGrid>
                <a:gridCol w="557110">
                  <a:extLst>
                    <a:ext uri="{9D8B030D-6E8A-4147-A177-3AD203B41FA5}">
                      <a16:colId xmlns:a16="http://schemas.microsoft.com/office/drawing/2014/main" xmlns="" val="20000"/>
                    </a:ext>
                  </a:extLst>
                </a:gridCol>
                <a:gridCol w="4651708">
                  <a:extLst>
                    <a:ext uri="{9D8B030D-6E8A-4147-A177-3AD203B41FA5}">
                      <a16:colId xmlns:a16="http://schemas.microsoft.com/office/drawing/2014/main" xmlns="" val="20001"/>
                    </a:ext>
                  </a:extLst>
                </a:gridCol>
              </a:tblGrid>
              <a:tr h="187123">
                <a:tc>
                  <a:txBody>
                    <a:bodyPr/>
                    <a:lstStyle/>
                    <a:p>
                      <a:pPr algn="ctr">
                        <a:lnSpc>
                          <a:spcPct val="115000"/>
                        </a:lnSpc>
                        <a:spcAft>
                          <a:spcPts val="0"/>
                        </a:spcAft>
                      </a:pPr>
                      <a:r>
                        <a:rPr lang="es-CO" sz="1000" dirty="0" smtClean="0">
                          <a:effectLst/>
                          <a:latin typeface="Century Gothic" panose="020B0502020202020204" pitchFamily="34" charset="0"/>
                        </a:rPr>
                        <a:t>CASO </a:t>
                      </a:r>
                      <a:endParaRPr lang="es-CO" sz="1000"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tc>
                  <a:txBody>
                    <a:bodyPr/>
                    <a:lstStyle/>
                    <a:p>
                      <a:pPr algn="ctr">
                        <a:lnSpc>
                          <a:spcPct val="115000"/>
                        </a:lnSpc>
                        <a:spcAft>
                          <a:spcPts val="0"/>
                        </a:spcAft>
                      </a:pPr>
                      <a:r>
                        <a:rPr lang="es-CO" sz="1000" dirty="0">
                          <a:effectLst/>
                          <a:latin typeface="Century Gothic" panose="020B0502020202020204" pitchFamily="34" charset="0"/>
                        </a:rPr>
                        <a:t>DESCRIPCIÓN</a:t>
                      </a:r>
                      <a:endParaRPr lang="es-CO" sz="1000"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10000"/>
                  </a:ext>
                </a:extLst>
              </a:tr>
              <a:tr h="561369">
                <a:tc>
                  <a:txBody>
                    <a:bodyPr/>
                    <a:lstStyle/>
                    <a:p>
                      <a:pPr algn="ctr">
                        <a:lnSpc>
                          <a:spcPct val="115000"/>
                        </a:lnSpc>
                        <a:spcAft>
                          <a:spcPts val="0"/>
                        </a:spcAft>
                      </a:pPr>
                      <a:r>
                        <a:rPr lang="es-CO" sz="1000" dirty="0" smtClean="0">
                          <a:effectLst/>
                          <a:latin typeface="Century Gothic" panose="020B0502020202020204" pitchFamily="34" charset="0"/>
                        </a:rPr>
                        <a:t>1</a:t>
                      </a:r>
                      <a:endParaRPr lang="es-CO" sz="1000"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tc>
                  <a:txBody>
                    <a:bodyPr/>
                    <a:lstStyle/>
                    <a:p>
                      <a:pPr algn="ctr">
                        <a:lnSpc>
                          <a:spcPct val="115000"/>
                        </a:lnSpc>
                        <a:spcAft>
                          <a:spcPts val="0"/>
                        </a:spcAft>
                      </a:pPr>
                      <a:r>
                        <a:rPr lang="es-CO" sz="1100" dirty="0">
                          <a:effectLst/>
                          <a:latin typeface="Century Gothic" panose="020B0502020202020204" pitchFamily="34" charset="0"/>
                        </a:rPr>
                        <a:t>Los valores de la media y la varianza son bajos, lo que indica que la imagen </a:t>
                      </a:r>
                      <a:r>
                        <a:rPr lang="es-CO" sz="1100" b="1" dirty="0">
                          <a:effectLst/>
                          <a:latin typeface="Century Gothic" panose="020B0502020202020204" pitchFamily="34" charset="0"/>
                        </a:rPr>
                        <a:t>tiene una baja cobertura vegetal </a:t>
                      </a:r>
                      <a:r>
                        <a:rPr lang="es-CO" sz="1100" dirty="0">
                          <a:effectLst/>
                          <a:latin typeface="Century Gothic" panose="020B0502020202020204" pitchFamily="34" charset="0"/>
                        </a:rPr>
                        <a:t>y que se ha mantenido así en el tiempo.</a:t>
                      </a:r>
                      <a:endParaRPr lang="es-CO" sz="1100"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10001"/>
                  </a:ext>
                </a:extLst>
              </a:tr>
              <a:tr h="561369">
                <a:tc>
                  <a:txBody>
                    <a:bodyPr/>
                    <a:lstStyle/>
                    <a:p>
                      <a:pPr algn="ctr">
                        <a:lnSpc>
                          <a:spcPct val="115000"/>
                        </a:lnSpc>
                        <a:spcAft>
                          <a:spcPts val="0"/>
                        </a:spcAft>
                      </a:pPr>
                      <a:r>
                        <a:rPr lang="es-CO" sz="1000" dirty="0" smtClean="0">
                          <a:effectLst/>
                          <a:latin typeface="Century Gothic" panose="020B0502020202020204" pitchFamily="34" charset="0"/>
                        </a:rPr>
                        <a:t>2</a:t>
                      </a:r>
                      <a:endParaRPr lang="es-CO" sz="1000"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tc>
                  <a:txBody>
                    <a:bodyPr/>
                    <a:lstStyle/>
                    <a:p>
                      <a:pPr algn="ctr">
                        <a:lnSpc>
                          <a:spcPct val="115000"/>
                        </a:lnSpc>
                        <a:spcAft>
                          <a:spcPts val="0"/>
                        </a:spcAft>
                      </a:pPr>
                      <a:r>
                        <a:rPr lang="es-CO" sz="1100" dirty="0">
                          <a:effectLst/>
                          <a:latin typeface="Century Gothic" panose="020B0502020202020204" pitchFamily="34" charset="0"/>
                        </a:rPr>
                        <a:t>Los valores de la media son bajos pero los de la varianza altos, lo que significa baja cobertura vegetal pero que existen </a:t>
                      </a:r>
                      <a:r>
                        <a:rPr lang="es-CO" sz="1100" b="1" dirty="0">
                          <a:effectLst/>
                          <a:latin typeface="Century Gothic" panose="020B0502020202020204" pitchFamily="34" charset="0"/>
                        </a:rPr>
                        <a:t>otros tipos de coberturas.</a:t>
                      </a:r>
                      <a:endParaRPr lang="es-CO" sz="1100" b="1"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10002"/>
                  </a:ext>
                </a:extLst>
              </a:tr>
              <a:tr h="374246">
                <a:tc>
                  <a:txBody>
                    <a:bodyPr/>
                    <a:lstStyle/>
                    <a:p>
                      <a:pPr algn="ctr">
                        <a:lnSpc>
                          <a:spcPct val="115000"/>
                        </a:lnSpc>
                        <a:spcAft>
                          <a:spcPts val="0"/>
                        </a:spcAft>
                      </a:pPr>
                      <a:r>
                        <a:rPr lang="es-CO" sz="1000" dirty="0" smtClean="0">
                          <a:effectLst/>
                          <a:latin typeface="Century Gothic" panose="020B0502020202020204" pitchFamily="34" charset="0"/>
                        </a:rPr>
                        <a:t>3</a:t>
                      </a:r>
                      <a:endParaRPr lang="es-CO" sz="1000"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tc>
                  <a:txBody>
                    <a:bodyPr/>
                    <a:lstStyle/>
                    <a:p>
                      <a:pPr algn="ctr">
                        <a:lnSpc>
                          <a:spcPct val="115000"/>
                        </a:lnSpc>
                        <a:spcAft>
                          <a:spcPts val="0"/>
                        </a:spcAft>
                      </a:pPr>
                      <a:r>
                        <a:rPr lang="es-CO" sz="1100" dirty="0">
                          <a:effectLst/>
                          <a:latin typeface="Century Gothic" panose="020B0502020202020204" pitchFamily="34" charset="0"/>
                        </a:rPr>
                        <a:t>Los valores de la media y la varianza son altos, es decir, que la cobertura de </a:t>
                      </a:r>
                      <a:r>
                        <a:rPr lang="es-CO" sz="1100" b="1" dirty="0">
                          <a:effectLst/>
                          <a:latin typeface="Century Gothic" panose="020B0502020202020204" pitchFamily="34" charset="0"/>
                        </a:rPr>
                        <a:t>vegetación es alta </a:t>
                      </a:r>
                      <a:r>
                        <a:rPr lang="es-CO" sz="1100" dirty="0">
                          <a:effectLst/>
                          <a:latin typeface="Century Gothic" panose="020B0502020202020204" pitchFamily="34" charset="0"/>
                        </a:rPr>
                        <a:t>y la presencia de otras coberturas también lo son.</a:t>
                      </a:r>
                      <a:endParaRPr lang="es-CO" sz="1100"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10003"/>
                  </a:ext>
                </a:extLst>
              </a:tr>
              <a:tr h="561369">
                <a:tc>
                  <a:txBody>
                    <a:bodyPr/>
                    <a:lstStyle/>
                    <a:p>
                      <a:pPr algn="ctr">
                        <a:lnSpc>
                          <a:spcPct val="115000"/>
                        </a:lnSpc>
                        <a:spcAft>
                          <a:spcPts val="0"/>
                        </a:spcAft>
                      </a:pPr>
                      <a:r>
                        <a:rPr lang="es-CO" sz="1000" dirty="0" smtClean="0">
                          <a:effectLst/>
                          <a:latin typeface="Century Gothic" panose="020B0502020202020204" pitchFamily="34" charset="0"/>
                        </a:rPr>
                        <a:t>4</a:t>
                      </a:r>
                      <a:endParaRPr lang="es-CO" sz="1000"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tc>
                  <a:txBody>
                    <a:bodyPr/>
                    <a:lstStyle/>
                    <a:p>
                      <a:pPr algn="ctr">
                        <a:lnSpc>
                          <a:spcPct val="115000"/>
                        </a:lnSpc>
                        <a:spcAft>
                          <a:spcPts val="0"/>
                        </a:spcAft>
                      </a:pPr>
                      <a:r>
                        <a:rPr lang="es-CO" sz="1100" dirty="0">
                          <a:effectLst/>
                          <a:latin typeface="Century Gothic" panose="020B0502020202020204" pitchFamily="34" charset="0"/>
                        </a:rPr>
                        <a:t>Los valores de la media son altos y los de la varianza bajos, es decir, es el </a:t>
                      </a:r>
                      <a:r>
                        <a:rPr lang="es-CO" sz="1100" b="1" dirty="0">
                          <a:effectLst/>
                          <a:latin typeface="Century Gothic" panose="020B0502020202020204" pitchFamily="34" charset="0"/>
                        </a:rPr>
                        <a:t>caso ideal </a:t>
                      </a:r>
                      <a:r>
                        <a:rPr lang="es-CO" sz="1100" dirty="0">
                          <a:effectLst/>
                          <a:latin typeface="Century Gothic" panose="020B0502020202020204" pitchFamily="34" charset="0"/>
                        </a:rPr>
                        <a:t>porque existe una alta cobertura vegetal sin ningún otro tipo de coberturas.</a:t>
                      </a:r>
                      <a:endParaRPr lang="es-CO" sz="1100" dirty="0">
                        <a:solidFill>
                          <a:srgbClr val="000000"/>
                        </a:solidFill>
                        <a:effectLst/>
                        <a:latin typeface="Century Gothic" panose="020B050202020202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10004"/>
                  </a:ext>
                </a:extLst>
              </a:tr>
            </a:tbl>
          </a:graphicData>
        </a:graphic>
      </p:graphicFrame>
      <p:pic>
        <p:nvPicPr>
          <p:cNvPr id="12" name="Imagen 11"/>
          <p:cNvPicPr>
            <a:picLocks noChangeAspect="1"/>
          </p:cNvPicPr>
          <p:nvPr/>
        </p:nvPicPr>
        <p:blipFill>
          <a:blip r:embed="rId5"/>
          <a:stretch>
            <a:fillRect/>
          </a:stretch>
        </p:blipFill>
        <p:spPr>
          <a:xfrm>
            <a:off x="5396519" y="3805614"/>
            <a:ext cx="3566471" cy="2880836"/>
          </a:xfrm>
          <a:prstGeom prst="rect">
            <a:avLst/>
          </a:prstGeom>
        </p:spPr>
      </p:pic>
      <p:sp>
        <p:nvSpPr>
          <p:cNvPr id="13" name="CuadroTexto 12"/>
          <p:cNvSpPr txBox="1"/>
          <p:nvPr/>
        </p:nvSpPr>
        <p:spPr>
          <a:xfrm>
            <a:off x="4051692" y="3528615"/>
            <a:ext cx="6256126" cy="276999"/>
          </a:xfrm>
          <a:prstGeom prst="rect">
            <a:avLst/>
          </a:prstGeom>
          <a:noFill/>
        </p:spPr>
        <p:txBody>
          <a:bodyPr wrap="square" rtlCol="0">
            <a:spAutoFit/>
          </a:bodyPr>
          <a:lstStyle/>
          <a:p>
            <a:pPr algn="ctr"/>
            <a:r>
              <a:rPr lang="es-CO" sz="1200" dirty="0" smtClean="0">
                <a:latin typeface="Century Gothic" panose="020B0502020202020204" pitchFamily="34" charset="0"/>
              </a:rPr>
              <a:t>Dispersograma propuesto </a:t>
            </a:r>
            <a:r>
              <a:rPr lang="es-CO" sz="1200" dirty="0">
                <a:latin typeface="Century Gothic" panose="020B0502020202020204" pitchFamily="34" charset="0"/>
              </a:rPr>
              <a:t>por Robert A. Washington</a:t>
            </a:r>
          </a:p>
        </p:txBody>
      </p:sp>
      <p:sp>
        <p:nvSpPr>
          <p:cNvPr id="14" name="Marcador de número de diapositiva 13"/>
          <p:cNvSpPr>
            <a:spLocks noGrp="1"/>
          </p:cNvSpPr>
          <p:nvPr>
            <p:ph type="sldNum" sz="quarter" idx="12"/>
          </p:nvPr>
        </p:nvSpPr>
        <p:spPr/>
        <p:txBody>
          <a:bodyPr/>
          <a:lstStyle/>
          <a:p>
            <a:fld id="{7519212B-1DC6-4727-9426-CB85DE1D39F4}" type="slidenum">
              <a:rPr lang="es-CO" smtClean="0"/>
              <a:t>16</a:t>
            </a:fld>
            <a:endParaRPr lang="es-CO"/>
          </a:p>
        </p:txBody>
      </p:sp>
      <p:grpSp>
        <p:nvGrpSpPr>
          <p:cNvPr id="15" name="Grupo 14"/>
          <p:cNvGrpSpPr/>
          <p:nvPr/>
        </p:nvGrpSpPr>
        <p:grpSpPr>
          <a:xfrm>
            <a:off x="359176" y="1745856"/>
            <a:ext cx="2341568" cy="1077119"/>
            <a:chOff x="837" y="3602182"/>
            <a:chExt cx="2341568" cy="1077119"/>
          </a:xfrm>
        </p:grpSpPr>
        <p:sp>
          <p:nvSpPr>
            <p:cNvPr id="16" name="Rectángulo redondeado 15"/>
            <p:cNvSpPr/>
            <p:nvPr/>
          </p:nvSpPr>
          <p:spPr>
            <a:xfrm>
              <a:off x="837" y="3602182"/>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7" name="CuadroTexto 16"/>
            <p:cNvSpPr txBox="1"/>
            <p:nvPr/>
          </p:nvSpPr>
          <p:spPr>
            <a:xfrm>
              <a:off x="32385" y="3633730"/>
              <a:ext cx="227847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latin typeface="Century Gothic" panose="020B0502020202020204" pitchFamily="34" charset="0"/>
                </a:rPr>
                <a:t>7. </a:t>
              </a:r>
              <a:r>
                <a:rPr lang="es-CO" sz="2000" kern="1200" dirty="0" smtClean="0">
                  <a:latin typeface="Century Gothic" panose="020B0502020202020204" pitchFamily="34" charset="0"/>
                </a:rPr>
                <a:t>Análisis de productos cartográficos</a:t>
              </a:r>
              <a:endParaRPr lang="es-CO" sz="2000" kern="1200" dirty="0">
                <a:latin typeface="Century Gothic" panose="020B0502020202020204" pitchFamily="34" charset="0"/>
              </a:endParaRPr>
            </a:p>
          </p:txBody>
        </p:sp>
      </p:grpSp>
      <p:grpSp>
        <p:nvGrpSpPr>
          <p:cNvPr id="18" name="Grupo 17"/>
          <p:cNvGrpSpPr/>
          <p:nvPr/>
        </p:nvGrpSpPr>
        <p:grpSpPr>
          <a:xfrm>
            <a:off x="324621" y="3187169"/>
            <a:ext cx="3203731" cy="1077119"/>
            <a:chOff x="3060486" y="3602182"/>
            <a:chExt cx="3203731" cy="1077119"/>
          </a:xfrm>
        </p:grpSpPr>
        <p:sp>
          <p:nvSpPr>
            <p:cNvPr id="19" name="Rectángulo redondeado 18"/>
            <p:cNvSpPr/>
            <p:nvPr/>
          </p:nvSpPr>
          <p:spPr>
            <a:xfrm>
              <a:off x="3060486" y="3602182"/>
              <a:ext cx="3203731"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20" name="CuadroTexto 19"/>
            <p:cNvSpPr txBox="1"/>
            <p:nvPr/>
          </p:nvSpPr>
          <p:spPr>
            <a:xfrm>
              <a:off x="3092034" y="3633730"/>
              <a:ext cx="3140635"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latin typeface="Century Gothic" panose="020B0502020202020204" pitchFamily="34" charset="0"/>
                </a:rPr>
                <a:t>8. </a:t>
              </a:r>
              <a:r>
                <a:rPr lang="es-CO" sz="2000" kern="1200" dirty="0" smtClean="0">
                  <a:latin typeface="Century Gothic" panose="020B0502020202020204" pitchFamily="34" charset="0"/>
                </a:rPr>
                <a:t>Determinación de las zonas con mayor estabilidad ambiental</a:t>
              </a:r>
              <a:endParaRPr lang="es-CO" sz="2000" kern="1200" dirty="0">
                <a:latin typeface="Century Gothic" panose="020B0502020202020204" pitchFamily="34" charset="0"/>
              </a:endParaRPr>
            </a:p>
          </p:txBody>
        </p:sp>
      </p:grpSp>
      <p:sp>
        <p:nvSpPr>
          <p:cNvPr id="21" name="Título 1"/>
          <p:cNvSpPr>
            <a:spLocks noGrp="1"/>
          </p:cNvSpPr>
          <p:nvPr>
            <p:ph type="title"/>
          </p:nvPr>
        </p:nvSpPr>
        <p:spPr>
          <a:xfrm>
            <a:off x="340071" y="888642"/>
            <a:ext cx="8671727" cy="936983"/>
          </a:xfrm>
        </p:spPr>
        <p:txBody>
          <a:bodyPr>
            <a:noAutofit/>
          </a:bodyPr>
          <a:lstStyle/>
          <a:p>
            <a:r>
              <a:rPr lang="es-CO" b="1" dirty="0" smtClean="0">
                <a:latin typeface="Century Gothic" panose="020B0502020202020204" pitchFamily="34" charset="0"/>
              </a:rPr>
              <a:t>RESULTADOS DE METODOLOGÍA</a:t>
            </a:r>
            <a:endParaRPr lang="es-CO" b="1" dirty="0">
              <a:latin typeface="Century Gothic" panose="020B0502020202020204" pitchFamily="34" charset="0"/>
            </a:endParaRPr>
          </a:p>
        </p:txBody>
      </p:sp>
      <p:sp>
        <p:nvSpPr>
          <p:cNvPr id="2" name="CuadroTexto 1"/>
          <p:cNvSpPr txBox="1"/>
          <p:nvPr/>
        </p:nvSpPr>
        <p:spPr>
          <a:xfrm>
            <a:off x="5483924" y="3297782"/>
            <a:ext cx="3479066" cy="369332"/>
          </a:xfrm>
          <a:prstGeom prst="rect">
            <a:avLst/>
          </a:prstGeom>
          <a:noFill/>
        </p:spPr>
        <p:txBody>
          <a:bodyPr wrap="square" rtlCol="0">
            <a:spAutoFit/>
          </a:bodyPr>
          <a:lstStyle/>
          <a:p>
            <a:r>
              <a:rPr lang="es-CO" b="1" dirty="0" smtClean="0">
                <a:latin typeface="Century Gothic" panose="020B0502020202020204" pitchFamily="34" charset="0"/>
              </a:rPr>
              <a:t>“Análisis de varianza media”</a:t>
            </a:r>
            <a:endParaRPr lang="es-CO" b="1" dirty="0">
              <a:latin typeface="Century Gothic" panose="020B0502020202020204" pitchFamily="34" charset="0"/>
            </a:endParaRPr>
          </a:p>
        </p:txBody>
      </p:sp>
      <p:graphicFrame>
        <p:nvGraphicFramePr>
          <p:cNvPr id="8" name="Tabla 7"/>
          <p:cNvGraphicFramePr>
            <a:graphicFrameLocks noGrp="1"/>
          </p:cNvGraphicFramePr>
          <p:nvPr>
            <p:extLst>
              <p:ext uri="{D42A27DB-BD31-4B8C-83A1-F6EECF244321}">
                <p14:modId xmlns:p14="http://schemas.microsoft.com/office/powerpoint/2010/main" val="4095507025"/>
              </p:ext>
            </p:extLst>
          </p:nvPr>
        </p:nvGraphicFramePr>
        <p:xfrm>
          <a:off x="88135" y="4351663"/>
          <a:ext cx="5221995" cy="2412949"/>
        </p:xfrm>
        <a:graphic>
          <a:graphicData uri="http://schemas.openxmlformats.org/drawingml/2006/table">
            <a:tbl>
              <a:tblPr/>
              <a:tblGrid>
                <a:gridCol w="5221995">
                  <a:extLst>
                    <a:ext uri="{9D8B030D-6E8A-4147-A177-3AD203B41FA5}">
                      <a16:colId xmlns:a16="http://schemas.microsoft.com/office/drawing/2014/main" xmlns="" val="2252520959"/>
                    </a:ext>
                  </a:extLst>
                </a:gridCol>
              </a:tblGrid>
              <a:tr h="2412949">
                <a:tc>
                  <a:txBody>
                    <a:bodyPr/>
                    <a:lstStyle/>
                    <a:p>
                      <a:endParaRPr lang="es-CO" dirty="0"/>
                    </a:p>
                  </a:txBody>
                  <a:tcPr>
                    <a:lnL w="12700" cmpd="sng">
                      <a:solidFill>
                        <a:schemeClr val="accent2">
                          <a:lumMod val="75000"/>
                        </a:schemeClr>
                      </a:solidFill>
                      <a:prstDash val="solid"/>
                    </a:lnL>
                    <a:lnR w="12700" cmpd="sng">
                      <a:solidFill>
                        <a:schemeClr val="accent2">
                          <a:lumMod val="75000"/>
                        </a:schemeClr>
                      </a:solidFill>
                      <a:prstDash val="solid"/>
                    </a:lnR>
                    <a:lnT w="12700" cmpd="sng">
                      <a:solidFill>
                        <a:schemeClr val="accent2">
                          <a:lumMod val="75000"/>
                        </a:schemeClr>
                      </a:solidFill>
                      <a:prstDash val="solid"/>
                    </a:lnT>
                    <a:lnB w="12700" cmpd="sng">
                      <a:solidFill>
                        <a:schemeClr val="accent2">
                          <a:lumMod val="75000"/>
                        </a:schemeClr>
                      </a:solidFill>
                      <a:prstDash val="solid"/>
                    </a:lnB>
                  </a:tcPr>
                </a:tc>
                <a:extLst>
                  <a:ext uri="{0D108BD9-81ED-4DB2-BD59-A6C34878D82A}">
                    <a16:rowId xmlns:a16="http://schemas.microsoft.com/office/drawing/2014/main" xmlns="" val="3390824274"/>
                  </a:ext>
                </a:extLst>
              </a:tr>
            </a:tbl>
          </a:graphicData>
        </a:graphic>
      </p:graphicFrame>
    </p:spTree>
    <p:extLst>
      <p:ext uri="{BB962C8B-B14F-4D97-AF65-F5344CB8AC3E}">
        <p14:creationId xmlns:p14="http://schemas.microsoft.com/office/powerpoint/2010/main" val="16068652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28650" y="888642"/>
            <a:ext cx="7886700" cy="936983"/>
          </a:xfrm>
        </p:spPr>
        <p:txBody>
          <a:bodyPr/>
          <a:lstStyle/>
          <a:p>
            <a:r>
              <a:rPr lang="es-CO" b="1" dirty="0" smtClean="0">
                <a:latin typeface="Century Gothic" panose="020B0502020202020204" pitchFamily="34" charset="0"/>
              </a:rPr>
              <a:t>PRODUCTOS OBTENIDOS</a:t>
            </a:r>
            <a:endParaRPr lang="es-CO" b="1"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lgn="just">
              <a:buNone/>
            </a:pPr>
            <a:r>
              <a:rPr lang="es-CO" sz="2300" dirty="0" smtClean="0">
                <a:latin typeface="Century Gothic" panose="020B0502020202020204" pitchFamily="34" charset="0"/>
              </a:rPr>
              <a:t>Serie de tiempo para mes de febrero.</a:t>
            </a:r>
          </a:p>
          <a:p>
            <a:pPr marL="0" indent="0" algn="just">
              <a:buNone/>
            </a:pPr>
            <a:endParaRPr lang="es-CO" sz="2300" dirty="0" smtClean="0">
              <a:latin typeface="Century Gothic" panose="020B0502020202020204" pitchFamily="34" charset="0"/>
            </a:endParaRPr>
          </a:p>
          <a:p>
            <a:pPr marL="0" indent="0" algn="just">
              <a:buNone/>
            </a:pPr>
            <a:endParaRPr lang="es-CO" sz="2300" dirty="0">
              <a:latin typeface="Century Gothic" panose="020B0502020202020204" pitchFamily="34" charset="0"/>
            </a:endParaRPr>
          </a:p>
          <a:p>
            <a:pPr marL="0" indent="0" algn="just">
              <a:buNone/>
            </a:pPr>
            <a:endParaRPr lang="es-CO" sz="2300" dirty="0" smtClean="0">
              <a:latin typeface="Century Gothic" panose="020B0502020202020204" pitchFamily="34" charset="0"/>
            </a:endParaRPr>
          </a:p>
          <a:p>
            <a:pPr marL="0" indent="0" algn="just">
              <a:buNone/>
            </a:pPr>
            <a:endParaRPr lang="es-CO" sz="2300" dirty="0" smtClean="0">
              <a:latin typeface="Century Gothic" panose="020B0502020202020204" pitchFamily="34" charset="0"/>
            </a:endParaRPr>
          </a:p>
          <a:p>
            <a:pPr marL="0" indent="0" algn="just">
              <a:buNone/>
            </a:pPr>
            <a:endParaRPr lang="es-CO" sz="700" dirty="0" smtClean="0">
              <a:latin typeface="Century Gothic" panose="020B0502020202020204" pitchFamily="34" charset="0"/>
            </a:endParaRPr>
          </a:p>
          <a:p>
            <a:pPr marL="0" indent="0" algn="just">
              <a:buNone/>
            </a:pPr>
            <a:r>
              <a:rPr lang="es-CO" sz="2300" dirty="0" smtClean="0">
                <a:latin typeface="Century Gothic" panose="020B0502020202020204" pitchFamily="34" charset="0"/>
              </a:rPr>
              <a:t>Serie de tiempo para mes de </a:t>
            </a:r>
            <a:r>
              <a:rPr lang="es-CO" sz="2300" dirty="0">
                <a:latin typeface="Century Gothic" panose="020B0502020202020204" pitchFamily="34" charset="0"/>
              </a:rPr>
              <a:t>o</a:t>
            </a:r>
            <a:r>
              <a:rPr lang="es-CO" sz="2300" dirty="0" smtClean="0">
                <a:latin typeface="Century Gothic" panose="020B0502020202020204" pitchFamily="34" charset="0"/>
              </a:rPr>
              <a:t>ctubre.</a:t>
            </a:r>
            <a:endParaRPr lang="es-CO" sz="2300" dirty="0">
              <a:latin typeface="Century Gothic" panose="020B0502020202020204" pitchFamily="34" charset="0"/>
            </a:endParaRPr>
          </a:p>
          <a:p>
            <a:pPr marL="0" indent="0">
              <a:buNone/>
            </a:pPr>
            <a:endParaRPr lang="es-CO" sz="2300" dirty="0">
              <a:latin typeface="Century Gothic" panose="020B0502020202020204" pitchFamily="34" charset="0"/>
            </a:endParaRPr>
          </a:p>
        </p:txBody>
      </p:sp>
      <p:pic>
        <p:nvPicPr>
          <p:cNvPr id="5" name="Imagen 4"/>
          <p:cNvPicPr>
            <a:picLocks noChangeAspect="1"/>
          </p:cNvPicPr>
          <p:nvPr/>
        </p:nvPicPr>
        <p:blipFill>
          <a:blip r:embed="rId3"/>
          <a:stretch>
            <a:fillRect/>
          </a:stretch>
        </p:blipFill>
        <p:spPr>
          <a:xfrm>
            <a:off x="1758452" y="2218687"/>
            <a:ext cx="5627096" cy="1956986"/>
          </a:xfrm>
          <a:prstGeom prst="rect">
            <a:avLst/>
          </a:prstGeom>
        </p:spPr>
      </p:pic>
      <p:pic>
        <p:nvPicPr>
          <p:cNvPr id="6" name="Imagen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66887" y="4626925"/>
            <a:ext cx="5610225" cy="1943100"/>
          </a:xfrm>
          <a:prstGeom prst="rect">
            <a:avLst/>
          </a:prstGeom>
          <a:noFill/>
          <a:ln>
            <a:solidFill>
              <a:schemeClr val="bg1">
                <a:lumMod val="50000"/>
              </a:schemeClr>
            </a:solidFill>
          </a:ln>
        </p:spPr>
      </p:pic>
      <p:sp>
        <p:nvSpPr>
          <p:cNvPr id="7" name="Marcador de número de diapositiva 6"/>
          <p:cNvSpPr>
            <a:spLocks noGrp="1"/>
          </p:cNvSpPr>
          <p:nvPr>
            <p:ph type="sldNum" sz="quarter" idx="12"/>
          </p:nvPr>
        </p:nvSpPr>
        <p:spPr/>
        <p:txBody>
          <a:bodyPr/>
          <a:lstStyle/>
          <a:p>
            <a:fld id="{7519212B-1DC6-4727-9426-CB85DE1D39F4}" type="slidenum">
              <a:rPr lang="es-CO" smtClean="0"/>
              <a:t>17</a:t>
            </a:fld>
            <a:endParaRPr lang="es-CO"/>
          </a:p>
        </p:txBody>
      </p:sp>
    </p:spTree>
    <p:extLst>
      <p:ext uri="{BB962C8B-B14F-4D97-AF65-F5344CB8AC3E}">
        <p14:creationId xmlns:p14="http://schemas.microsoft.com/office/powerpoint/2010/main" val="36983156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r>
              <a:rPr lang="es-CO" sz="2300" dirty="0">
                <a:latin typeface="Century Gothic" panose="020B0502020202020204" pitchFamily="34" charset="0"/>
              </a:rPr>
              <a:t>Comportamiento de los valores medios de NDVI para el mes de febrero, desde el año 2000 hasta el 2016.</a:t>
            </a:r>
          </a:p>
          <a:p>
            <a:pPr marL="0" indent="0" algn="just">
              <a:buNone/>
            </a:pPr>
            <a:r>
              <a:rPr lang="es-CO" sz="2300" dirty="0" smtClean="0">
                <a:latin typeface="Century Gothic" panose="020B0502020202020204" pitchFamily="34" charset="0"/>
              </a:rPr>
              <a:t>.</a:t>
            </a:r>
          </a:p>
          <a:p>
            <a:pPr marL="0" indent="0">
              <a:buNone/>
            </a:pPr>
            <a:endParaRPr lang="es-CO" sz="2300" dirty="0">
              <a:latin typeface="Century Gothic" panose="020B0502020202020204" pitchFamily="34" charset="0"/>
            </a:endParaRPr>
          </a:p>
        </p:txBody>
      </p:sp>
      <p:graphicFrame>
        <p:nvGraphicFramePr>
          <p:cNvPr id="4" name="Gráfico 3"/>
          <p:cNvGraphicFramePr/>
          <p:nvPr>
            <p:extLst>
              <p:ext uri="{D42A27DB-BD31-4B8C-83A1-F6EECF244321}">
                <p14:modId xmlns:p14="http://schemas.microsoft.com/office/powerpoint/2010/main" val="1918638143"/>
              </p:ext>
            </p:extLst>
          </p:nvPr>
        </p:nvGraphicFramePr>
        <p:xfrm>
          <a:off x="628650" y="2762608"/>
          <a:ext cx="7886700" cy="3593743"/>
        </p:xfrm>
        <a:graphic>
          <a:graphicData uri="http://schemas.openxmlformats.org/drawingml/2006/chart">
            <c:chart xmlns:c="http://schemas.openxmlformats.org/drawingml/2006/chart" xmlns:r="http://schemas.openxmlformats.org/officeDocument/2006/relationships" r:id="rId3"/>
          </a:graphicData>
        </a:graphic>
      </p:graphicFrame>
      <p:sp>
        <p:nvSpPr>
          <p:cNvPr id="6" name="Marcador de número de diapositiva 5"/>
          <p:cNvSpPr>
            <a:spLocks noGrp="1"/>
          </p:cNvSpPr>
          <p:nvPr>
            <p:ph type="sldNum" sz="quarter" idx="12"/>
          </p:nvPr>
        </p:nvSpPr>
        <p:spPr/>
        <p:txBody>
          <a:bodyPr/>
          <a:lstStyle/>
          <a:p>
            <a:fld id="{7519212B-1DC6-4727-9426-CB85DE1D39F4}" type="slidenum">
              <a:rPr lang="es-CO" smtClean="0"/>
              <a:t>18</a:t>
            </a:fld>
            <a:endParaRPr lang="es-CO"/>
          </a:p>
        </p:txBody>
      </p:sp>
      <p:sp>
        <p:nvSpPr>
          <p:cNvPr id="7" name="Título 1"/>
          <p:cNvSpPr txBox="1">
            <a:spLocks/>
          </p:cNvSpPr>
          <p:nvPr/>
        </p:nvSpPr>
        <p:spPr>
          <a:xfrm>
            <a:off x="628650" y="888642"/>
            <a:ext cx="7886700" cy="9369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b="1" smtClean="0">
                <a:latin typeface="Century Gothic" panose="020B0502020202020204" pitchFamily="34" charset="0"/>
              </a:rPr>
              <a:t>PRODUCTOS OBTENIDOS</a:t>
            </a:r>
            <a:endParaRPr lang="es-CO" b="1" dirty="0">
              <a:latin typeface="Century Gothic" panose="020B0502020202020204" pitchFamily="34" charset="0"/>
            </a:endParaRPr>
          </a:p>
        </p:txBody>
      </p:sp>
    </p:spTree>
    <p:extLst>
      <p:ext uri="{BB962C8B-B14F-4D97-AF65-F5344CB8AC3E}">
        <p14:creationId xmlns:p14="http://schemas.microsoft.com/office/powerpoint/2010/main" val="25448540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r>
              <a:rPr lang="es-CO" sz="2300" dirty="0">
                <a:latin typeface="Century Gothic" panose="020B0502020202020204" pitchFamily="34" charset="0"/>
              </a:rPr>
              <a:t>Comportamiento de </a:t>
            </a:r>
            <a:r>
              <a:rPr lang="es-CO" sz="2300" dirty="0" smtClean="0">
                <a:latin typeface="Century Gothic" panose="020B0502020202020204" pitchFamily="34" charset="0"/>
              </a:rPr>
              <a:t>la desviación estándar del </a:t>
            </a:r>
            <a:r>
              <a:rPr lang="es-CO" sz="2300" dirty="0">
                <a:latin typeface="Century Gothic" panose="020B0502020202020204" pitchFamily="34" charset="0"/>
              </a:rPr>
              <a:t>NDVI para el mes de </a:t>
            </a:r>
            <a:r>
              <a:rPr lang="es-CO" sz="2300" dirty="0" smtClean="0">
                <a:latin typeface="Century Gothic" panose="020B0502020202020204" pitchFamily="34" charset="0"/>
              </a:rPr>
              <a:t>febrero, </a:t>
            </a:r>
            <a:r>
              <a:rPr lang="es-CO" sz="2300" dirty="0">
                <a:latin typeface="Century Gothic" panose="020B0502020202020204" pitchFamily="34" charset="0"/>
              </a:rPr>
              <a:t>desde el año 2000 hasta el 2016.</a:t>
            </a:r>
          </a:p>
          <a:p>
            <a:pPr marL="0" indent="0" algn="just">
              <a:buNone/>
            </a:pPr>
            <a:r>
              <a:rPr lang="es-CO" sz="2300" dirty="0" smtClean="0">
                <a:latin typeface="Century Gothic" panose="020B0502020202020204" pitchFamily="34" charset="0"/>
              </a:rPr>
              <a:t>.</a:t>
            </a:r>
          </a:p>
          <a:p>
            <a:pPr marL="0" indent="0">
              <a:buNone/>
            </a:pPr>
            <a:endParaRPr lang="es-CO" sz="2300" dirty="0">
              <a:latin typeface="Century Gothic" panose="020B0502020202020204" pitchFamily="34" charset="0"/>
            </a:endParaRPr>
          </a:p>
        </p:txBody>
      </p:sp>
      <p:graphicFrame>
        <p:nvGraphicFramePr>
          <p:cNvPr id="4" name="Gráfico 3"/>
          <p:cNvGraphicFramePr/>
          <p:nvPr>
            <p:extLst>
              <p:ext uri="{D42A27DB-BD31-4B8C-83A1-F6EECF244321}">
                <p14:modId xmlns:p14="http://schemas.microsoft.com/office/powerpoint/2010/main" val="3243369011"/>
              </p:ext>
            </p:extLst>
          </p:nvPr>
        </p:nvGraphicFramePr>
        <p:xfrm>
          <a:off x="628650" y="2762608"/>
          <a:ext cx="7886700" cy="3278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áfico 6"/>
          <p:cNvGraphicFramePr/>
          <p:nvPr>
            <p:extLst>
              <p:ext uri="{D42A27DB-BD31-4B8C-83A1-F6EECF244321}">
                <p14:modId xmlns:p14="http://schemas.microsoft.com/office/powerpoint/2010/main" val="3830435641"/>
              </p:ext>
            </p:extLst>
          </p:nvPr>
        </p:nvGraphicFramePr>
        <p:xfrm>
          <a:off x="628650" y="2762606"/>
          <a:ext cx="7886700" cy="3593746"/>
        </p:xfrm>
        <a:graphic>
          <a:graphicData uri="http://schemas.openxmlformats.org/drawingml/2006/chart">
            <c:chart xmlns:c="http://schemas.openxmlformats.org/drawingml/2006/chart" xmlns:r="http://schemas.openxmlformats.org/officeDocument/2006/relationships" r:id="rId4"/>
          </a:graphicData>
        </a:graphic>
      </p:graphicFrame>
      <p:sp>
        <p:nvSpPr>
          <p:cNvPr id="5" name="Marcador de número de diapositiva 4"/>
          <p:cNvSpPr>
            <a:spLocks noGrp="1"/>
          </p:cNvSpPr>
          <p:nvPr>
            <p:ph type="sldNum" sz="quarter" idx="12"/>
          </p:nvPr>
        </p:nvSpPr>
        <p:spPr/>
        <p:txBody>
          <a:bodyPr/>
          <a:lstStyle/>
          <a:p>
            <a:fld id="{7519212B-1DC6-4727-9426-CB85DE1D39F4}" type="slidenum">
              <a:rPr lang="es-CO" smtClean="0"/>
              <a:t>19</a:t>
            </a:fld>
            <a:endParaRPr lang="es-CO"/>
          </a:p>
        </p:txBody>
      </p:sp>
      <p:sp>
        <p:nvSpPr>
          <p:cNvPr id="8" name="Título 1"/>
          <p:cNvSpPr>
            <a:spLocks noGrp="1"/>
          </p:cNvSpPr>
          <p:nvPr>
            <p:ph type="title"/>
          </p:nvPr>
        </p:nvSpPr>
        <p:spPr>
          <a:xfrm>
            <a:off x="628650" y="888642"/>
            <a:ext cx="7886700" cy="936983"/>
          </a:xfrm>
        </p:spPr>
        <p:txBody>
          <a:bodyPr/>
          <a:lstStyle/>
          <a:p>
            <a:r>
              <a:rPr lang="es-CO" b="1" dirty="0" smtClean="0">
                <a:latin typeface="Century Gothic" panose="020B0502020202020204" pitchFamily="34" charset="0"/>
              </a:rPr>
              <a:t>PRODUCTOS OBTENIDOS</a:t>
            </a:r>
            <a:endParaRPr lang="es-CO" b="1" dirty="0">
              <a:latin typeface="Century Gothic" panose="020B0502020202020204" pitchFamily="34" charset="0"/>
            </a:endParaRPr>
          </a:p>
        </p:txBody>
      </p:sp>
    </p:spTree>
    <p:extLst>
      <p:ext uri="{BB962C8B-B14F-4D97-AF65-F5344CB8AC3E}">
        <p14:creationId xmlns:p14="http://schemas.microsoft.com/office/powerpoint/2010/main" val="2422362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41523" y="888642"/>
            <a:ext cx="8449937" cy="936983"/>
          </a:xfrm>
        </p:spPr>
        <p:txBody>
          <a:bodyPr>
            <a:normAutofit/>
          </a:bodyPr>
          <a:lstStyle/>
          <a:p>
            <a:r>
              <a:rPr lang="es-CO" b="1" dirty="0" smtClean="0">
                <a:latin typeface="Century Gothic" panose="020B0502020202020204" pitchFamily="34" charset="0"/>
              </a:rPr>
              <a:t>PROBLEMÁTICA</a:t>
            </a:r>
            <a:endParaRPr lang="es-CO" b="1" dirty="0">
              <a:latin typeface="Century Gothic" panose="020B0502020202020204" pitchFamily="34" charset="0"/>
            </a:endParaRPr>
          </a:p>
        </p:txBody>
      </p:sp>
      <p:sp>
        <p:nvSpPr>
          <p:cNvPr id="4" name="Marcador de número de diapositiva 3"/>
          <p:cNvSpPr>
            <a:spLocks noGrp="1"/>
          </p:cNvSpPr>
          <p:nvPr>
            <p:ph type="sldNum" sz="quarter" idx="12"/>
          </p:nvPr>
        </p:nvSpPr>
        <p:spPr/>
        <p:txBody>
          <a:bodyPr/>
          <a:lstStyle/>
          <a:p>
            <a:fld id="{7519212B-1DC6-4727-9426-CB85DE1D39F4}" type="slidenum">
              <a:rPr lang="es-CO" smtClean="0"/>
              <a:t>2</a:t>
            </a:fld>
            <a:endParaRPr lang="es-CO"/>
          </a:p>
        </p:txBody>
      </p:sp>
      <p:pic>
        <p:nvPicPr>
          <p:cNvPr id="6" name="Imagen 5"/>
          <p:cNvPicPr>
            <a:picLocks noChangeAspect="1"/>
          </p:cNvPicPr>
          <p:nvPr/>
        </p:nvPicPr>
        <p:blipFill>
          <a:blip r:embed="rId3"/>
          <a:stretch>
            <a:fillRect/>
          </a:stretch>
        </p:blipFill>
        <p:spPr>
          <a:xfrm>
            <a:off x="628650" y="5174386"/>
            <a:ext cx="7886700" cy="1181965"/>
          </a:xfrm>
          <a:prstGeom prst="rect">
            <a:avLst/>
          </a:prstGeom>
          <a:ln w="19050">
            <a:solidFill>
              <a:schemeClr val="bg1">
                <a:lumMod val="50000"/>
              </a:schemeClr>
            </a:solidFill>
          </a:ln>
        </p:spPr>
      </p:pic>
      <p:graphicFrame>
        <p:nvGraphicFramePr>
          <p:cNvPr id="8" name="Diagrama 7"/>
          <p:cNvGraphicFramePr/>
          <p:nvPr>
            <p:extLst>
              <p:ext uri="{D42A27DB-BD31-4B8C-83A1-F6EECF244321}">
                <p14:modId xmlns:p14="http://schemas.microsoft.com/office/powerpoint/2010/main" val="2587286480"/>
              </p:ext>
            </p:extLst>
          </p:nvPr>
        </p:nvGraphicFramePr>
        <p:xfrm>
          <a:off x="4225655" y="977547"/>
          <a:ext cx="4565805" cy="395801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Marcador de contenido 2"/>
          <p:cNvSpPr>
            <a:spLocks noGrp="1"/>
          </p:cNvSpPr>
          <p:nvPr>
            <p:ph idx="1"/>
          </p:nvPr>
        </p:nvSpPr>
        <p:spPr>
          <a:xfrm>
            <a:off x="628650" y="2258457"/>
            <a:ext cx="4031485" cy="2677099"/>
          </a:xfrm>
        </p:spPr>
        <p:txBody>
          <a:bodyPr>
            <a:normAutofit/>
          </a:bodyPr>
          <a:lstStyle/>
          <a:p>
            <a:pPr marL="0" indent="0" algn="just">
              <a:buNone/>
            </a:pPr>
            <a:r>
              <a:rPr lang="es-CO" sz="2300" dirty="0" smtClean="0">
                <a:latin typeface="Century Gothic" panose="020B0502020202020204" pitchFamily="34" charset="0"/>
              </a:rPr>
              <a:t>Aporte investigativo para:</a:t>
            </a:r>
          </a:p>
          <a:p>
            <a:pPr algn="just">
              <a:buFont typeface="Wingdings" panose="05000000000000000000" pitchFamily="2" charset="2"/>
              <a:buChar char="ü"/>
            </a:pPr>
            <a:r>
              <a:rPr lang="es-CO" sz="2300" dirty="0" smtClean="0">
                <a:latin typeface="Century Gothic" panose="020B0502020202020204" pitchFamily="34" charset="0"/>
              </a:rPr>
              <a:t>El IGAC </a:t>
            </a:r>
            <a:endParaRPr lang="es-CO" sz="2300" dirty="0">
              <a:latin typeface="Century Gothic" panose="020B0502020202020204" pitchFamily="34" charset="0"/>
            </a:endParaRPr>
          </a:p>
          <a:p>
            <a:pPr algn="just">
              <a:buFont typeface="Wingdings" panose="05000000000000000000" pitchFamily="2" charset="2"/>
              <a:buChar char="ü"/>
            </a:pPr>
            <a:r>
              <a:rPr lang="es-CO" sz="2300" dirty="0">
                <a:latin typeface="Century Gothic" panose="020B0502020202020204" pitchFamily="34" charset="0"/>
              </a:rPr>
              <a:t>L</a:t>
            </a:r>
            <a:r>
              <a:rPr lang="es-CO" sz="2300" dirty="0" smtClean="0">
                <a:latin typeface="Century Gothic" panose="020B0502020202020204" pitchFamily="34" charset="0"/>
              </a:rPr>
              <a:t>a USTA </a:t>
            </a:r>
          </a:p>
          <a:p>
            <a:pPr algn="just">
              <a:buFont typeface="Wingdings" panose="05000000000000000000" pitchFamily="2" charset="2"/>
              <a:buChar char="ü"/>
            </a:pPr>
            <a:r>
              <a:rPr lang="es-CO" sz="2300" dirty="0">
                <a:latin typeface="Century Gothic" panose="020B0502020202020204" pitchFamily="34" charset="0"/>
              </a:rPr>
              <a:t>E</a:t>
            </a:r>
            <a:r>
              <a:rPr lang="es-CO" sz="2300" dirty="0" smtClean="0">
                <a:latin typeface="Century Gothic" panose="020B0502020202020204" pitchFamily="34" charset="0"/>
              </a:rPr>
              <a:t>l público en general.</a:t>
            </a:r>
          </a:p>
          <a:p>
            <a:pPr marL="0" indent="0" algn="just">
              <a:buNone/>
            </a:pPr>
            <a:endParaRPr lang="es-CO" sz="2300" dirty="0" smtClean="0">
              <a:latin typeface="Century Gothic" panose="020B0502020202020204" pitchFamily="34" charset="0"/>
            </a:endParaRPr>
          </a:p>
          <a:p>
            <a:pPr marL="0" indent="0" algn="just">
              <a:buNone/>
            </a:pPr>
            <a:endParaRPr lang="es-CO" sz="2000" dirty="0">
              <a:latin typeface="Century Gothic" panose="020B0502020202020204" pitchFamily="34" charset="0"/>
            </a:endParaRPr>
          </a:p>
          <a:p>
            <a:pPr marL="0" indent="0">
              <a:buNone/>
            </a:pPr>
            <a:endParaRPr lang="es-CO" sz="2000" dirty="0">
              <a:latin typeface="Century Gothic" panose="020B0502020202020204" pitchFamily="34" charset="0"/>
            </a:endParaRPr>
          </a:p>
        </p:txBody>
      </p:sp>
    </p:spTree>
    <p:extLst>
      <p:ext uri="{BB962C8B-B14F-4D97-AF65-F5344CB8AC3E}">
        <p14:creationId xmlns:p14="http://schemas.microsoft.com/office/powerpoint/2010/main" val="7947550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endParaRPr lang="es-CO" sz="2300" dirty="0">
              <a:latin typeface="Century Gothic" panose="020B0502020202020204" pitchFamily="34" charset="0"/>
            </a:endParaRPr>
          </a:p>
          <a:p>
            <a:pPr marL="0" indent="0">
              <a:buNone/>
            </a:pPr>
            <a:endParaRPr lang="es-CO" sz="2300" dirty="0">
              <a:latin typeface="Century Gothic" panose="020B0502020202020204" pitchFamily="34" charset="0"/>
            </a:endParaRPr>
          </a:p>
        </p:txBody>
      </p:sp>
      <p:pic>
        <p:nvPicPr>
          <p:cNvPr id="4" name="Imagen 3"/>
          <p:cNvPicPr>
            <a:picLocks noChangeAspect="1"/>
          </p:cNvPicPr>
          <p:nvPr/>
        </p:nvPicPr>
        <p:blipFill>
          <a:blip r:embed="rId3"/>
          <a:stretch>
            <a:fillRect/>
          </a:stretch>
        </p:blipFill>
        <p:spPr>
          <a:xfrm>
            <a:off x="981914" y="1979049"/>
            <a:ext cx="7180172" cy="4557832"/>
          </a:xfrm>
          <a:prstGeom prst="rect">
            <a:avLst/>
          </a:prstGeom>
        </p:spPr>
      </p:pic>
      <p:sp>
        <p:nvSpPr>
          <p:cNvPr id="5" name="Marcador de número de diapositiva 4"/>
          <p:cNvSpPr>
            <a:spLocks noGrp="1"/>
          </p:cNvSpPr>
          <p:nvPr>
            <p:ph type="sldNum" sz="quarter" idx="12"/>
          </p:nvPr>
        </p:nvSpPr>
        <p:spPr/>
        <p:txBody>
          <a:bodyPr/>
          <a:lstStyle/>
          <a:p>
            <a:fld id="{7519212B-1DC6-4727-9426-CB85DE1D39F4}" type="slidenum">
              <a:rPr lang="es-CO" smtClean="0"/>
              <a:t>20</a:t>
            </a:fld>
            <a:endParaRPr lang="es-CO"/>
          </a:p>
        </p:txBody>
      </p:sp>
      <p:sp>
        <p:nvSpPr>
          <p:cNvPr id="6" name="Marcador de contenido 2"/>
          <p:cNvSpPr txBox="1">
            <a:spLocks/>
          </p:cNvSpPr>
          <p:nvPr/>
        </p:nvSpPr>
        <p:spPr>
          <a:xfrm>
            <a:off x="510593" y="1672201"/>
            <a:ext cx="8285678"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1500" dirty="0" err="1">
                <a:latin typeface="Century Gothic" panose="020B0502020202020204" pitchFamily="34" charset="0"/>
              </a:rPr>
              <a:t>Dispersogramas</a:t>
            </a:r>
            <a:r>
              <a:rPr lang="es-CO" sz="1500" dirty="0">
                <a:latin typeface="Century Gothic" panose="020B0502020202020204" pitchFamily="34" charset="0"/>
              </a:rPr>
              <a:t> de los biomas para el mes de febrero, desde el año 2000 hasta el </a:t>
            </a:r>
            <a:r>
              <a:rPr lang="es-CO" sz="1500" dirty="0" smtClean="0">
                <a:latin typeface="Century Gothic" panose="020B0502020202020204" pitchFamily="34" charset="0"/>
              </a:rPr>
              <a:t>2016</a:t>
            </a:r>
          </a:p>
          <a:p>
            <a:pPr marL="0" indent="0">
              <a:buFont typeface="Arial" panose="020B0604020202020204" pitchFamily="34" charset="0"/>
              <a:buNone/>
            </a:pPr>
            <a:endParaRPr lang="es-CO" sz="2300" dirty="0">
              <a:latin typeface="Century Gothic" panose="020B0502020202020204" pitchFamily="34" charset="0"/>
            </a:endParaRPr>
          </a:p>
        </p:txBody>
      </p:sp>
      <p:sp>
        <p:nvSpPr>
          <p:cNvPr id="7" name="Elipse 6"/>
          <p:cNvSpPr/>
          <p:nvPr/>
        </p:nvSpPr>
        <p:spPr>
          <a:xfrm>
            <a:off x="2833353" y="4510783"/>
            <a:ext cx="1248899" cy="141052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Título 1"/>
          <p:cNvSpPr>
            <a:spLocks noGrp="1"/>
          </p:cNvSpPr>
          <p:nvPr>
            <p:ph type="title"/>
          </p:nvPr>
        </p:nvSpPr>
        <p:spPr>
          <a:xfrm>
            <a:off x="628650" y="888642"/>
            <a:ext cx="7886700" cy="936983"/>
          </a:xfrm>
        </p:spPr>
        <p:txBody>
          <a:bodyPr/>
          <a:lstStyle/>
          <a:p>
            <a:r>
              <a:rPr lang="es-CO" b="1" dirty="0" smtClean="0">
                <a:latin typeface="Century Gothic" panose="020B0502020202020204" pitchFamily="34" charset="0"/>
              </a:rPr>
              <a:t>PRODUCTOS OBTENIDOS</a:t>
            </a:r>
            <a:endParaRPr lang="es-CO" b="1" dirty="0">
              <a:latin typeface="Century Gothic" panose="020B0502020202020204" pitchFamily="34" charset="0"/>
            </a:endParaRPr>
          </a:p>
        </p:txBody>
      </p:sp>
    </p:spTree>
    <p:extLst>
      <p:ext uri="{BB962C8B-B14F-4D97-AF65-F5344CB8AC3E}">
        <p14:creationId xmlns:p14="http://schemas.microsoft.com/office/powerpoint/2010/main" val="395991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r>
              <a:rPr lang="es-CO" sz="2300" dirty="0">
                <a:latin typeface="Century Gothic" panose="020B0502020202020204" pitchFamily="34" charset="0"/>
              </a:rPr>
              <a:t>Comportamiento de los valores medios de NDVI para el mes de octubre, desde el año 2000 hasta el 2016.</a:t>
            </a:r>
          </a:p>
          <a:p>
            <a:pPr marL="0" indent="0" algn="just">
              <a:buNone/>
            </a:pPr>
            <a:r>
              <a:rPr lang="es-CO" sz="2300" dirty="0" smtClean="0">
                <a:latin typeface="Century Gothic" panose="020B0502020202020204" pitchFamily="34" charset="0"/>
              </a:rPr>
              <a:t>.</a:t>
            </a:r>
          </a:p>
          <a:p>
            <a:pPr marL="0" indent="0">
              <a:buNone/>
            </a:pPr>
            <a:endParaRPr lang="es-CO" sz="2300" dirty="0">
              <a:latin typeface="Century Gothic" panose="020B0502020202020204" pitchFamily="34" charset="0"/>
            </a:endParaRPr>
          </a:p>
        </p:txBody>
      </p:sp>
      <p:graphicFrame>
        <p:nvGraphicFramePr>
          <p:cNvPr id="4" name="Gráfico 3"/>
          <p:cNvGraphicFramePr/>
          <p:nvPr>
            <p:extLst>
              <p:ext uri="{D42A27DB-BD31-4B8C-83A1-F6EECF244321}">
                <p14:modId xmlns:p14="http://schemas.microsoft.com/office/powerpoint/2010/main" val="3243369011"/>
              </p:ext>
            </p:extLst>
          </p:nvPr>
        </p:nvGraphicFramePr>
        <p:xfrm>
          <a:off x="628650" y="2762608"/>
          <a:ext cx="7886700" cy="3278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áfico 5"/>
          <p:cNvGraphicFramePr/>
          <p:nvPr>
            <p:extLst>
              <p:ext uri="{D42A27DB-BD31-4B8C-83A1-F6EECF244321}">
                <p14:modId xmlns:p14="http://schemas.microsoft.com/office/powerpoint/2010/main" val="221259330"/>
              </p:ext>
            </p:extLst>
          </p:nvPr>
        </p:nvGraphicFramePr>
        <p:xfrm>
          <a:off x="628650" y="2762607"/>
          <a:ext cx="7886700" cy="3593744"/>
        </p:xfrm>
        <a:graphic>
          <a:graphicData uri="http://schemas.openxmlformats.org/drawingml/2006/chart">
            <c:chart xmlns:c="http://schemas.openxmlformats.org/drawingml/2006/chart" xmlns:r="http://schemas.openxmlformats.org/officeDocument/2006/relationships" r:id="rId4"/>
          </a:graphicData>
        </a:graphic>
      </p:graphicFrame>
      <p:sp>
        <p:nvSpPr>
          <p:cNvPr id="7" name="Marcador de número de diapositiva 6"/>
          <p:cNvSpPr>
            <a:spLocks noGrp="1"/>
          </p:cNvSpPr>
          <p:nvPr>
            <p:ph type="sldNum" sz="quarter" idx="12"/>
          </p:nvPr>
        </p:nvSpPr>
        <p:spPr/>
        <p:txBody>
          <a:bodyPr/>
          <a:lstStyle/>
          <a:p>
            <a:fld id="{7519212B-1DC6-4727-9426-CB85DE1D39F4}" type="slidenum">
              <a:rPr lang="es-CO" smtClean="0"/>
              <a:t>21</a:t>
            </a:fld>
            <a:endParaRPr lang="es-CO"/>
          </a:p>
        </p:txBody>
      </p:sp>
      <p:sp>
        <p:nvSpPr>
          <p:cNvPr id="8" name="Título 1"/>
          <p:cNvSpPr>
            <a:spLocks noGrp="1"/>
          </p:cNvSpPr>
          <p:nvPr>
            <p:ph type="title"/>
          </p:nvPr>
        </p:nvSpPr>
        <p:spPr>
          <a:xfrm>
            <a:off x="628650" y="888642"/>
            <a:ext cx="7886700" cy="936983"/>
          </a:xfrm>
        </p:spPr>
        <p:txBody>
          <a:bodyPr/>
          <a:lstStyle/>
          <a:p>
            <a:r>
              <a:rPr lang="es-CO" b="1" dirty="0" smtClean="0">
                <a:latin typeface="Century Gothic" panose="020B0502020202020204" pitchFamily="34" charset="0"/>
              </a:rPr>
              <a:t>PRODUCTOS OBTENIDOS</a:t>
            </a:r>
            <a:endParaRPr lang="es-CO" b="1" dirty="0">
              <a:latin typeface="Century Gothic" panose="020B0502020202020204" pitchFamily="34" charset="0"/>
            </a:endParaRPr>
          </a:p>
        </p:txBody>
      </p:sp>
    </p:spTree>
    <p:extLst>
      <p:ext uri="{BB962C8B-B14F-4D97-AF65-F5344CB8AC3E}">
        <p14:creationId xmlns:p14="http://schemas.microsoft.com/office/powerpoint/2010/main" val="11541217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r>
              <a:rPr lang="es-CO" sz="2300" dirty="0">
                <a:latin typeface="Century Gothic" panose="020B0502020202020204" pitchFamily="34" charset="0"/>
              </a:rPr>
              <a:t>Comportamiento de </a:t>
            </a:r>
            <a:r>
              <a:rPr lang="es-CO" sz="2300" dirty="0" smtClean="0">
                <a:latin typeface="Century Gothic" panose="020B0502020202020204" pitchFamily="34" charset="0"/>
              </a:rPr>
              <a:t>la desviación estándar del </a:t>
            </a:r>
            <a:r>
              <a:rPr lang="es-CO" sz="2300" dirty="0">
                <a:latin typeface="Century Gothic" panose="020B0502020202020204" pitchFamily="34" charset="0"/>
              </a:rPr>
              <a:t>NDVI para el mes de </a:t>
            </a:r>
            <a:r>
              <a:rPr lang="es-CO" sz="2300" dirty="0" smtClean="0">
                <a:latin typeface="Century Gothic" panose="020B0502020202020204" pitchFamily="34" charset="0"/>
              </a:rPr>
              <a:t>octubre, </a:t>
            </a:r>
            <a:r>
              <a:rPr lang="es-CO" sz="2300" dirty="0">
                <a:latin typeface="Century Gothic" panose="020B0502020202020204" pitchFamily="34" charset="0"/>
              </a:rPr>
              <a:t>desde el año 2000 hasta el 2016.</a:t>
            </a:r>
          </a:p>
          <a:p>
            <a:pPr marL="0" indent="0" algn="just">
              <a:buNone/>
            </a:pPr>
            <a:r>
              <a:rPr lang="es-CO" sz="2300" dirty="0" smtClean="0">
                <a:latin typeface="Century Gothic" panose="020B0502020202020204" pitchFamily="34" charset="0"/>
              </a:rPr>
              <a:t>.</a:t>
            </a:r>
          </a:p>
          <a:p>
            <a:pPr marL="0" indent="0">
              <a:buNone/>
            </a:pPr>
            <a:endParaRPr lang="es-CO" sz="2300" dirty="0">
              <a:latin typeface="Century Gothic" panose="020B0502020202020204" pitchFamily="34" charset="0"/>
            </a:endParaRPr>
          </a:p>
        </p:txBody>
      </p:sp>
      <p:graphicFrame>
        <p:nvGraphicFramePr>
          <p:cNvPr id="4" name="Gráfico 3"/>
          <p:cNvGraphicFramePr/>
          <p:nvPr>
            <p:extLst>
              <p:ext uri="{D42A27DB-BD31-4B8C-83A1-F6EECF244321}">
                <p14:modId xmlns:p14="http://schemas.microsoft.com/office/powerpoint/2010/main" val="3243369011"/>
              </p:ext>
            </p:extLst>
          </p:nvPr>
        </p:nvGraphicFramePr>
        <p:xfrm>
          <a:off x="628650" y="2762608"/>
          <a:ext cx="7886700" cy="3278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Gráfico 7"/>
          <p:cNvGraphicFramePr/>
          <p:nvPr>
            <p:extLst>
              <p:ext uri="{D42A27DB-BD31-4B8C-83A1-F6EECF244321}">
                <p14:modId xmlns:p14="http://schemas.microsoft.com/office/powerpoint/2010/main" val="715396782"/>
              </p:ext>
            </p:extLst>
          </p:nvPr>
        </p:nvGraphicFramePr>
        <p:xfrm>
          <a:off x="628650" y="2762606"/>
          <a:ext cx="7886700" cy="3593745"/>
        </p:xfrm>
        <a:graphic>
          <a:graphicData uri="http://schemas.openxmlformats.org/drawingml/2006/chart">
            <c:chart xmlns:c="http://schemas.openxmlformats.org/drawingml/2006/chart" xmlns:r="http://schemas.openxmlformats.org/officeDocument/2006/relationships" r:id="rId4"/>
          </a:graphicData>
        </a:graphic>
      </p:graphicFrame>
      <p:sp>
        <p:nvSpPr>
          <p:cNvPr id="5" name="Marcador de número de diapositiva 4"/>
          <p:cNvSpPr>
            <a:spLocks noGrp="1"/>
          </p:cNvSpPr>
          <p:nvPr>
            <p:ph type="sldNum" sz="quarter" idx="12"/>
          </p:nvPr>
        </p:nvSpPr>
        <p:spPr/>
        <p:txBody>
          <a:bodyPr/>
          <a:lstStyle/>
          <a:p>
            <a:fld id="{7519212B-1DC6-4727-9426-CB85DE1D39F4}" type="slidenum">
              <a:rPr lang="es-CO" smtClean="0"/>
              <a:t>22</a:t>
            </a:fld>
            <a:endParaRPr lang="es-CO"/>
          </a:p>
        </p:txBody>
      </p:sp>
      <p:sp>
        <p:nvSpPr>
          <p:cNvPr id="9" name="Título 1"/>
          <p:cNvSpPr>
            <a:spLocks noGrp="1"/>
          </p:cNvSpPr>
          <p:nvPr>
            <p:ph type="title"/>
          </p:nvPr>
        </p:nvSpPr>
        <p:spPr>
          <a:xfrm>
            <a:off x="628650" y="888642"/>
            <a:ext cx="7886700" cy="936983"/>
          </a:xfrm>
        </p:spPr>
        <p:txBody>
          <a:bodyPr/>
          <a:lstStyle/>
          <a:p>
            <a:r>
              <a:rPr lang="es-CO" b="1" dirty="0" smtClean="0">
                <a:latin typeface="Century Gothic" panose="020B0502020202020204" pitchFamily="34" charset="0"/>
              </a:rPr>
              <a:t>PRODUCTOS OBTENIDOS</a:t>
            </a:r>
            <a:endParaRPr lang="es-CO" b="1" dirty="0">
              <a:latin typeface="Century Gothic" panose="020B0502020202020204" pitchFamily="34" charset="0"/>
            </a:endParaRPr>
          </a:p>
        </p:txBody>
      </p:sp>
    </p:spTree>
    <p:extLst>
      <p:ext uri="{BB962C8B-B14F-4D97-AF65-F5344CB8AC3E}">
        <p14:creationId xmlns:p14="http://schemas.microsoft.com/office/powerpoint/2010/main" val="28085296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just">
              <a:buNone/>
            </a:pPr>
            <a:endParaRPr lang="es-CO" sz="2300" dirty="0">
              <a:latin typeface="Century Gothic" panose="020B0502020202020204" pitchFamily="34" charset="0"/>
            </a:endParaRPr>
          </a:p>
          <a:p>
            <a:pPr marL="0" indent="0">
              <a:buNone/>
            </a:pPr>
            <a:endParaRPr lang="es-CO" sz="2300" dirty="0">
              <a:latin typeface="Century Gothic" panose="020B0502020202020204" pitchFamily="34" charset="0"/>
            </a:endParaRPr>
          </a:p>
        </p:txBody>
      </p:sp>
      <p:pic>
        <p:nvPicPr>
          <p:cNvPr id="5" name="Imagen 4"/>
          <p:cNvPicPr>
            <a:picLocks noChangeAspect="1"/>
          </p:cNvPicPr>
          <p:nvPr/>
        </p:nvPicPr>
        <p:blipFill>
          <a:blip r:embed="rId3"/>
          <a:stretch>
            <a:fillRect/>
          </a:stretch>
        </p:blipFill>
        <p:spPr>
          <a:xfrm>
            <a:off x="981914" y="1979049"/>
            <a:ext cx="7180172" cy="4591733"/>
          </a:xfrm>
          <a:prstGeom prst="rect">
            <a:avLst/>
          </a:prstGeom>
        </p:spPr>
      </p:pic>
      <p:sp>
        <p:nvSpPr>
          <p:cNvPr id="6" name="Marcador de número de diapositiva 5"/>
          <p:cNvSpPr>
            <a:spLocks noGrp="1"/>
          </p:cNvSpPr>
          <p:nvPr>
            <p:ph type="sldNum" sz="quarter" idx="12"/>
          </p:nvPr>
        </p:nvSpPr>
        <p:spPr/>
        <p:txBody>
          <a:bodyPr/>
          <a:lstStyle/>
          <a:p>
            <a:fld id="{7519212B-1DC6-4727-9426-CB85DE1D39F4}" type="slidenum">
              <a:rPr lang="es-CO" smtClean="0"/>
              <a:t>23</a:t>
            </a:fld>
            <a:endParaRPr lang="es-CO"/>
          </a:p>
        </p:txBody>
      </p:sp>
      <p:sp>
        <p:nvSpPr>
          <p:cNvPr id="8" name="Elipse 7"/>
          <p:cNvSpPr/>
          <p:nvPr/>
        </p:nvSpPr>
        <p:spPr>
          <a:xfrm>
            <a:off x="6606511" y="4481848"/>
            <a:ext cx="1197735" cy="133940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Marcador de contenido 2"/>
          <p:cNvSpPr txBox="1">
            <a:spLocks/>
          </p:cNvSpPr>
          <p:nvPr/>
        </p:nvSpPr>
        <p:spPr>
          <a:xfrm>
            <a:off x="510593" y="1672201"/>
            <a:ext cx="8285678"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O" sz="1500" dirty="0" err="1">
                <a:latin typeface="Century Gothic" panose="020B0502020202020204" pitchFamily="34" charset="0"/>
              </a:rPr>
              <a:t>Dispersogramas</a:t>
            </a:r>
            <a:r>
              <a:rPr lang="es-CO" sz="1500" dirty="0">
                <a:latin typeface="Century Gothic" panose="020B0502020202020204" pitchFamily="34" charset="0"/>
              </a:rPr>
              <a:t> de los biomas para el mes de </a:t>
            </a:r>
            <a:r>
              <a:rPr lang="es-CO" sz="1500" dirty="0" smtClean="0">
                <a:latin typeface="Century Gothic" panose="020B0502020202020204" pitchFamily="34" charset="0"/>
              </a:rPr>
              <a:t>octubre, </a:t>
            </a:r>
            <a:r>
              <a:rPr lang="es-CO" sz="1500" dirty="0">
                <a:latin typeface="Century Gothic" panose="020B0502020202020204" pitchFamily="34" charset="0"/>
              </a:rPr>
              <a:t>desde el año 2000 hasta el </a:t>
            </a:r>
            <a:r>
              <a:rPr lang="es-CO" sz="1500" dirty="0" smtClean="0">
                <a:latin typeface="Century Gothic" panose="020B0502020202020204" pitchFamily="34" charset="0"/>
              </a:rPr>
              <a:t>2016</a:t>
            </a:r>
          </a:p>
          <a:p>
            <a:pPr marL="0" indent="0">
              <a:buFont typeface="Arial" panose="020B0604020202020204" pitchFamily="34" charset="0"/>
              <a:buNone/>
            </a:pPr>
            <a:endParaRPr lang="es-CO" sz="2300" dirty="0">
              <a:latin typeface="Century Gothic" panose="020B0502020202020204" pitchFamily="34" charset="0"/>
            </a:endParaRPr>
          </a:p>
        </p:txBody>
      </p:sp>
      <p:sp>
        <p:nvSpPr>
          <p:cNvPr id="9" name="Título 1"/>
          <p:cNvSpPr>
            <a:spLocks noGrp="1"/>
          </p:cNvSpPr>
          <p:nvPr>
            <p:ph type="title"/>
          </p:nvPr>
        </p:nvSpPr>
        <p:spPr>
          <a:xfrm>
            <a:off x="628650" y="888642"/>
            <a:ext cx="7886700" cy="936983"/>
          </a:xfrm>
        </p:spPr>
        <p:txBody>
          <a:bodyPr/>
          <a:lstStyle/>
          <a:p>
            <a:r>
              <a:rPr lang="es-CO" b="1" dirty="0" smtClean="0">
                <a:latin typeface="Century Gothic" panose="020B0502020202020204" pitchFamily="34" charset="0"/>
              </a:rPr>
              <a:t>PRODUCTOS OBTENIDOS</a:t>
            </a:r>
            <a:endParaRPr lang="es-CO" b="1" dirty="0">
              <a:latin typeface="Century Gothic" panose="020B0502020202020204" pitchFamily="34" charset="0"/>
            </a:endParaRPr>
          </a:p>
        </p:txBody>
      </p:sp>
    </p:spTree>
    <p:extLst>
      <p:ext uri="{BB962C8B-B14F-4D97-AF65-F5344CB8AC3E}">
        <p14:creationId xmlns:p14="http://schemas.microsoft.com/office/powerpoint/2010/main" val="134946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28650" y="888642"/>
            <a:ext cx="7886700" cy="936983"/>
          </a:xfrm>
        </p:spPr>
        <p:txBody>
          <a:bodyPr/>
          <a:lstStyle/>
          <a:p>
            <a:r>
              <a:rPr lang="es-CO" b="1" dirty="0" smtClean="0">
                <a:latin typeface="Century Gothic" panose="020B0502020202020204" pitchFamily="34" charset="0"/>
              </a:rPr>
              <a:t>CONCLUSIONES</a:t>
            </a:r>
            <a:endParaRPr lang="es-CO" b="1"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lgn="just">
              <a:buNone/>
            </a:pPr>
            <a:r>
              <a:rPr lang="es-CO" sz="2300" dirty="0" smtClean="0">
                <a:latin typeface="Century Gothic" panose="020B0502020202020204" pitchFamily="34" charset="0"/>
              </a:rPr>
              <a:t>Se </a:t>
            </a:r>
            <a:r>
              <a:rPr lang="es-CO" sz="2300" dirty="0">
                <a:latin typeface="Century Gothic" panose="020B0502020202020204" pitchFamily="34" charset="0"/>
              </a:rPr>
              <a:t>puede evidenciar </a:t>
            </a:r>
            <a:r>
              <a:rPr lang="es-CO" sz="2300" dirty="0" smtClean="0">
                <a:latin typeface="Century Gothic" panose="020B0502020202020204" pitchFamily="34" charset="0"/>
              </a:rPr>
              <a:t>que los </a:t>
            </a:r>
            <a:r>
              <a:rPr lang="es-CO" sz="2300" b="1" dirty="0">
                <a:latin typeface="Century Gothic" panose="020B0502020202020204" pitchFamily="34" charset="0"/>
              </a:rPr>
              <a:t>fenómenos de niño y niña afectaron la tendencia</a:t>
            </a:r>
            <a:r>
              <a:rPr lang="es-CO" sz="2300" dirty="0">
                <a:latin typeface="Century Gothic" panose="020B0502020202020204" pitchFamily="34" charset="0"/>
              </a:rPr>
              <a:t> que seguían los valores en la serie de tiempo analizada, por ejemplo, para los años </a:t>
            </a:r>
            <a:r>
              <a:rPr lang="es-CO" sz="2300" b="1" dirty="0">
                <a:latin typeface="Century Gothic" panose="020B0502020202020204" pitchFamily="34" charset="0"/>
              </a:rPr>
              <a:t>2001, 2010 y 2016 </a:t>
            </a:r>
            <a:r>
              <a:rPr lang="es-CO" sz="2300" dirty="0">
                <a:latin typeface="Century Gothic" panose="020B0502020202020204" pitchFamily="34" charset="0"/>
              </a:rPr>
              <a:t>se presentó en condición moderada el fenómeno de la niña, por los tanto, se obtuvieron registros altos en los valores medios del NDVI, pero con mucha dispersión de datos, evidenciando de esta manera la relación inversa de ambas variables; mientras que, para las demás épocas, no se obtuvieron registros atípicos</a:t>
            </a:r>
            <a:r>
              <a:rPr lang="es-CO" sz="2300" dirty="0" smtClean="0">
                <a:latin typeface="Century Gothic" panose="020B0502020202020204" pitchFamily="34" charset="0"/>
              </a:rPr>
              <a:t>.</a:t>
            </a:r>
            <a:endParaRPr lang="es-CO" sz="2300" dirty="0">
              <a:latin typeface="Century Gothic" panose="020B0502020202020204" pitchFamily="34" charset="0"/>
            </a:endParaRPr>
          </a:p>
          <a:p>
            <a:pPr marL="0" indent="0">
              <a:buNone/>
            </a:pPr>
            <a:endParaRPr lang="es-CO" sz="2300" dirty="0">
              <a:latin typeface="Century Gothic" panose="020B0502020202020204" pitchFamily="34" charset="0"/>
            </a:endParaRPr>
          </a:p>
        </p:txBody>
      </p:sp>
      <p:sp>
        <p:nvSpPr>
          <p:cNvPr id="4" name="Marcador de número de diapositiva 3"/>
          <p:cNvSpPr>
            <a:spLocks noGrp="1"/>
          </p:cNvSpPr>
          <p:nvPr>
            <p:ph type="sldNum" sz="quarter" idx="12"/>
          </p:nvPr>
        </p:nvSpPr>
        <p:spPr/>
        <p:txBody>
          <a:bodyPr/>
          <a:lstStyle/>
          <a:p>
            <a:fld id="{7519212B-1DC6-4727-9426-CB85DE1D39F4}" type="slidenum">
              <a:rPr lang="es-CO" smtClean="0"/>
              <a:t>24</a:t>
            </a:fld>
            <a:endParaRPr lang="es-CO"/>
          </a:p>
        </p:txBody>
      </p:sp>
    </p:spTree>
    <p:extLst>
      <p:ext uri="{BB962C8B-B14F-4D97-AF65-F5344CB8AC3E}">
        <p14:creationId xmlns:p14="http://schemas.microsoft.com/office/powerpoint/2010/main" val="2998846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28650" y="888642"/>
            <a:ext cx="7886700" cy="936983"/>
          </a:xfrm>
        </p:spPr>
        <p:txBody>
          <a:bodyPr/>
          <a:lstStyle/>
          <a:p>
            <a:r>
              <a:rPr lang="es-CO" b="1" dirty="0" smtClean="0">
                <a:latin typeface="Century Gothic" panose="020B0502020202020204" pitchFamily="34" charset="0"/>
              </a:rPr>
              <a:t>CONCLUSIONES</a:t>
            </a:r>
            <a:endParaRPr lang="es-CO" b="1"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lgn="just">
              <a:buNone/>
            </a:pPr>
            <a:r>
              <a:rPr lang="es-CO" sz="2300" dirty="0" smtClean="0">
                <a:latin typeface="Century Gothic" panose="020B0502020202020204" pitchFamily="34" charset="0"/>
              </a:rPr>
              <a:t>El </a:t>
            </a:r>
            <a:r>
              <a:rPr lang="es-CO" sz="2300" dirty="0" err="1">
                <a:latin typeface="Century Gothic" panose="020B0502020202020204" pitchFamily="34" charset="0"/>
              </a:rPr>
              <a:t>orobioma</a:t>
            </a:r>
            <a:r>
              <a:rPr lang="es-CO" sz="2300" dirty="0">
                <a:latin typeface="Century Gothic" panose="020B0502020202020204" pitchFamily="34" charset="0"/>
              </a:rPr>
              <a:t> con mayor tendencia a la estabilidad ambiental </a:t>
            </a:r>
            <a:r>
              <a:rPr lang="es-CO" sz="2300" dirty="0" smtClean="0">
                <a:latin typeface="Century Gothic" panose="020B0502020202020204" pitchFamily="34" charset="0"/>
              </a:rPr>
              <a:t>es </a:t>
            </a:r>
            <a:r>
              <a:rPr lang="es-CO" sz="2300" dirty="0">
                <a:latin typeface="Century Gothic" panose="020B0502020202020204" pitchFamily="34" charset="0"/>
              </a:rPr>
              <a:t>el de </a:t>
            </a:r>
            <a:r>
              <a:rPr lang="es-CO" sz="2300" b="1" dirty="0">
                <a:latin typeface="Century Gothic" panose="020B0502020202020204" pitchFamily="34" charset="0"/>
              </a:rPr>
              <a:t>selva </a:t>
            </a:r>
            <a:r>
              <a:rPr lang="es-CO" sz="2300" b="1" dirty="0" err="1">
                <a:latin typeface="Century Gothic" panose="020B0502020202020204" pitchFamily="34" charset="0"/>
              </a:rPr>
              <a:t>subandina</a:t>
            </a:r>
            <a:r>
              <a:rPr lang="es-CO" sz="2300" b="1" dirty="0">
                <a:latin typeface="Century Gothic" panose="020B0502020202020204" pitchFamily="34" charset="0"/>
              </a:rPr>
              <a:t> de la cordillera oriental</a:t>
            </a:r>
            <a:r>
              <a:rPr lang="es-CO" sz="2300" dirty="0">
                <a:latin typeface="Century Gothic" panose="020B0502020202020204" pitchFamily="34" charset="0"/>
              </a:rPr>
              <a:t>, ya que este se encuentra en el </a:t>
            </a:r>
            <a:r>
              <a:rPr lang="es-CO" sz="2300" b="1" dirty="0">
                <a:latin typeface="Century Gothic" panose="020B0502020202020204" pitchFamily="34" charset="0"/>
              </a:rPr>
              <a:t>cuadrante tres</a:t>
            </a:r>
            <a:r>
              <a:rPr lang="es-CO" sz="2300" dirty="0">
                <a:latin typeface="Century Gothic" panose="020B0502020202020204" pitchFamily="34" charset="0"/>
              </a:rPr>
              <a:t> del </a:t>
            </a:r>
            <a:r>
              <a:rPr lang="es-CO" sz="2300" dirty="0" err="1">
                <a:latin typeface="Century Gothic" panose="020B0502020202020204" pitchFamily="34" charset="0"/>
              </a:rPr>
              <a:t>dispersograma</a:t>
            </a:r>
            <a:r>
              <a:rPr lang="es-CO" sz="2300" dirty="0">
                <a:latin typeface="Century Gothic" panose="020B0502020202020204" pitchFamily="34" charset="0"/>
              </a:rPr>
              <a:t> realizado para estudiar el análisis de varianza media, el cual se caracteriza por tener condiciones de cobertura vegetal altas y donde la presencia de otras coberturas también lo son, este </a:t>
            </a:r>
            <a:r>
              <a:rPr lang="es-CO" sz="2300" dirty="0" err="1">
                <a:latin typeface="Century Gothic" panose="020B0502020202020204" pitchFamily="34" charset="0"/>
              </a:rPr>
              <a:t>orobioma</a:t>
            </a:r>
            <a:r>
              <a:rPr lang="es-CO" sz="2300" dirty="0">
                <a:latin typeface="Century Gothic" panose="020B0502020202020204" pitchFamily="34" charset="0"/>
              </a:rPr>
              <a:t> no obtuvo variaciones significativas para los dos meses de los años </a:t>
            </a:r>
            <a:r>
              <a:rPr lang="es-CO" sz="2300" dirty="0" smtClean="0">
                <a:latin typeface="Century Gothic" panose="020B0502020202020204" pitchFamily="34" charset="0"/>
              </a:rPr>
              <a:t>estudiados</a:t>
            </a:r>
            <a:r>
              <a:rPr lang="es-CO" sz="2300" dirty="0">
                <a:latin typeface="Century Gothic" panose="020B0502020202020204" pitchFamily="34" charset="0"/>
              </a:rPr>
              <a:t>.</a:t>
            </a:r>
          </a:p>
        </p:txBody>
      </p:sp>
      <p:sp>
        <p:nvSpPr>
          <p:cNvPr id="4" name="Marcador de número de diapositiva 3"/>
          <p:cNvSpPr>
            <a:spLocks noGrp="1"/>
          </p:cNvSpPr>
          <p:nvPr>
            <p:ph type="sldNum" sz="quarter" idx="12"/>
          </p:nvPr>
        </p:nvSpPr>
        <p:spPr/>
        <p:txBody>
          <a:bodyPr/>
          <a:lstStyle/>
          <a:p>
            <a:fld id="{7519212B-1DC6-4727-9426-CB85DE1D39F4}" type="slidenum">
              <a:rPr lang="es-CO" smtClean="0"/>
              <a:t>25</a:t>
            </a:fld>
            <a:endParaRPr lang="es-CO"/>
          </a:p>
        </p:txBody>
      </p:sp>
    </p:spTree>
    <p:extLst>
      <p:ext uri="{BB962C8B-B14F-4D97-AF65-F5344CB8AC3E}">
        <p14:creationId xmlns:p14="http://schemas.microsoft.com/office/powerpoint/2010/main" val="22675848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28650" y="888642"/>
            <a:ext cx="7886700" cy="936983"/>
          </a:xfrm>
        </p:spPr>
        <p:txBody>
          <a:bodyPr/>
          <a:lstStyle/>
          <a:p>
            <a:r>
              <a:rPr lang="es-CO" b="1" dirty="0" smtClean="0">
                <a:latin typeface="Century Gothic" panose="020B0502020202020204" pitchFamily="34" charset="0"/>
              </a:rPr>
              <a:t>RECOMENDACIONES</a:t>
            </a:r>
            <a:endParaRPr lang="es-CO" b="1"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algn="just"/>
            <a:r>
              <a:rPr lang="es-CO" sz="2300" dirty="0" smtClean="0">
                <a:latin typeface="Century Gothic" panose="020B0502020202020204" pitchFamily="34" charset="0"/>
              </a:rPr>
              <a:t>Realizar </a:t>
            </a:r>
            <a:r>
              <a:rPr lang="es-CO" sz="2300" dirty="0">
                <a:latin typeface="Century Gothic" panose="020B0502020202020204" pitchFamily="34" charset="0"/>
              </a:rPr>
              <a:t>estos estudios en temporadas </a:t>
            </a:r>
            <a:r>
              <a:rPr lang="es-CO" sz="2300" dirty="0" smtClean="0">
                <a:latin typeface="Century Gothic" panose="020B0502020202020204" pitchFamily="34" charset="0"/>
              </a:rPr>
              <a:t>con </a:t>
            </a:r>
            <a:r>
              <a:rPr lang="es-CO" sz="2300" dirty="0">
                <a:latin typeface="Century Gothic" panose="020B0502020202020204" pitchFamily="34" charset="0"/>
              </a:rPr>
              <a:t>pocas probabilidades de lluvias (como se evidenció en el mes de febrero</a:t>
            </a:r>
            <a:r>
              <a:rPr lang="es-CO" sz="2300" dirty="0" smtClean="0">
                <a:latin typeface="Century Gothic" panose="020B0502020202020204" pitchFamily="34" charset="0"/>
              </a:rPr>
              <a:t>).</a:t>
            </a:r>
          </a:p>
          <a:p>
            <a:pPr algn="just"/>
            <a:r>
              <a:rPr lang="es-CO" sz="2300" dirty="0" smtClean="0">
                <a:latin typeface="Century Gothic" panose="020B0502020202020204" pitchFamily="34" charset="0"/>
              </a:rPr>
              <a:t>Documentar </a:t>
            </a:r>
            <a:r>
              <a:rPr lang="es-CO" sz="2300" dirty="0">
                <a:latin typeface="Century Gothic" panose="020B0502020202020204" pitchFamily="34" charset="0"/>
              </a:rPr>
              <a:t>este tipo de estudios con varias épocas del año para tener una mayor amplitud de los </a:t>
            </a:r>
            <a:r>
              <a:rPr lang="es-CO" sz="2300" dirty="0" smtClean="0">
                <a:latin typeface="Century Gothic" panose="020B0502020202020204" pitchFamily="34" charset="0"/>
              </a:rPr>
              <a:t>datos.</a:t>
            </a:r>
          </a:p>
          <a:p>
            <a:pPr algn="just"/>
            <a:r>
              <a:rPr lang="es-CO" sz="2300" dirty="0" smtClean="0">
                <a:latin typeface="Century Gothic" panose="020B0502020202020204" pitchFamily="34" charset="0"/>
              </a:rPr>
              <a:t>Utilizar un sensor remoto con el </a:t>
            </a:r>
            <a:r>
              <a:rPr lang="es-CO" sz="2300" dirty="0">
                <a:latin typeface="Century Gothic" panose="020B0502020202020204" pitchFamily="34" charset="0"/>
              </a:rPr>
              <a:t>tamaño del pixel menor, ya que el espectro radiómetro de imágenes de media resolución (MODIS), cuenta con una resolución de 250, lo que indica que el tamaño de pixel tiene una cobertura de 250 </a:t>
            </a:r>
            <a:r>
              <a:rPr lang="es-CO" sz="2300" dirty="0" smtClean="0">
                <a:latin typeface="Century Gothic" panose="020B0502020202020204" pitchFamily="34" charset="0"/>
              </a:rPr>
              <a:t>m.</a:t>
            </a:r>
            <a:endParaRPr lang="es-CO" sz="2300" dirty="0">
              <a:latin typeface="Century Gothic" panose="020B0502020202020204" pitchFamily="34" charset="0"/>
            </a:endParaRPr>
          </a:p>
          <a:p>
            <a:pPr marL="0" indent="0">
              <a:buNone/>
            </a:pPr>
            <a:endParaRPr lang="es-CO" sz="2300" dirty="0">
              <a:latin typeface="Century Gothic" panose="020B0502020202020204" pitchFamily="34" charset="0"/>
            </a:endParaRPr>
          </a:p>
        </p:txBody>
      </p:sp>
      <p:sp>
        <p:nvSpPr>
          <p:cNvPr id="4" name="Marcador de número de diapositiva 3"/>
          <p:cNvSpPr>
            <a:spLocks noGrp="1"/>
          </p:cNvSpPr>
          <p:nvPr>
            <p:ph type="sldNum" sz="quarter" idx="12"/>
          </p:nvPr>
        </p:nvSpPr>
        <p:spPr/>
        <p:txBody>
          <a:bodyPr/>
          <a:lstStyle/>
          <a:p>
            <a:fld id="{7519212B-1DC6-4727-9426-CB85DE1D39F4}" type="slidenum">
              <a:rPr lang="es-CO" smtClean="0"/>
              <a:t>26</a:t>
            </a:fld>
            <a:endParaRPr lang="es-CO"/>
          </a:p>
        </p:txBody>
      </p:sp>
    </p:spTree>
    <p:extLst>
      <p:ext uri="{BB962C8B-B14F-4D97-AF65-F5344CB8AC3E}">
        <p14:creationId xmlns:p14="http://schemas.microsoft.com/office/powerpoint/2010/main" val="31463856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41523" y="888642"/>
            <a:ext cx="8438919" cy="936983"/>
          </a:xfrm>
        </p:spPr>
        <p:txBody>
          <a:bodyPr>
            <a:normAutofit/>
          </a:bodyPr>
          <a:lstStyle/>
          <a:p>
            <a:r>
              <a:rPr lang="es-CO" b="1" dirty="0" smtClean="0">
                <a:latin typeface="Century Gothic" panose="020B0502020202020204" pitchFamily="34" charset="0"/>
              </a:rPr>
              <a:t>REFERENCIAS BIBLIOGRÁFICAS</a:t>
            </a:r>
            <a:endParaRPr lang="es-CO" b="1" dirty="0">
              <a:latin typeface="Century Gothic" panose="020B0502020202020204" pitchFamily="34" charset="0"/>
            </a:endParaRPr>
          </a:p>
        </p:txBody>
      </p:sp>
      <p:sp>
        <p:nvSpPr>
          <p:cNvPr id="4" name="Marcador de número de diapositiva 3"/>
          <p:cNvSpPr>
            <a:spLocks noGrp="1"/>
          </p:cNvSpPr>
          <p:nvPr>
            <p:ph type="sldNum" sz="quarter" idx="12"/>
          </p:nvPr>
        </p:nvSpPr>
        <p:spPr/>
        <p:txBody>
          <a:bodyPr/>
          <a:lstStyle/>
          <a:p>
            <a:fld id="{7519212B-1DC6-4727-9426-CB85DE1D39F4}" type="slidenum">
              <a:rPr lang="es-CO" smtClean="0"/>
              <a:t>27</a:t>
            </a:fld>
            <a:endParaRPr lang="es-CO"/>
          </a:p>
        </p:txBody>
      </p:sp>
      <p:sp>
        <p:nvSpPr>
          <p:cNvPr id="6" name="Marcador de contenido 2"/>
          <p:cNvSpPr>
            <a:spLocks noGrp="1"/>
          </p:cNvSpPr>
          <p:nvPr>
            <p:ph idx="1"/>
          </p:nvPr>
        </p:nvSpPr>
        <p:spPr>
          <a:xfrm>
            <a:off x="154235" y="1357133"/>
            <a:ext cx="8813494" cy="4351338"/>
          </a:xfrm>
        </p:spPr>
        <p:txBody>
          <a:bodyPr>
            <a:noAutofit/>
          </a:bodyPr>
          <a:lstStyle/>
          <a:p>
            <a:pPr marL="0" indent="0" algn="just">
              <a:buNone/>
            </a:pPr>
            <a:endParaRPr lang="es-CO" sz="800" dirty="0">
              <a:latin typeface="Century Gothic" panose="020B0502020202020204" pitchFamily="34" charset="0"/>
            </a:endParaRPr>
          </a:p>
          <a:p>
            <a:pPr marL="0" indent="0" algn="just">
              <a:buNone/>
            </a:pPr>
            <a:r>
              <a:rPr lang="en-US" sz="800" dirty="0">
                <a:latin typeface="Century Gothic" panose="020B0502020202020204" pitchFamily="34" charset="0"/>
              </a:rPr>
              <a:t>[1] D. </a:t>
            </a:r>
            <a:r>
              <a:rPr lang="en-US" sz="800" dirty="0" err="1">
                <a:latin typeface="Century Gothic" panose="020B0502020202020204" pitchFamily="34" charset="0"/>
              </a:rPr>
              <a:t>Armenteras</a:t>
            </a:r>
            <a:r>
              <a:rPr lang="en-US" sz="800" dirty="0">
                <a:latin typeface="Century Gothic" panose="020B0502020202020204" pitchFamily="34" charset="0"/>
              </a:rPr>
              <a:t>, F. </a:t>
            </a:r>
            <a:r>
              <a:rPr lang="en-US" sz="800" dirty="0" err="1">
                <a:latin typeface="Century Gothic" panose="020B0502020202020204" pitchFamily="34" charset="0"/>
              </a:rPr>
              <a:t>Gast</a:t>
            </a:r>
            <a:r>
              <a:rPr lang="en-US" sz="800" dirty="0">
                <a:latin typeface="Century Gothic" panose="020B0502020202020204" pitchFamily="34" charset="0"/>
              </a:rPr>
              <a:t> y H. </a:t>
            </a:r>
            <a:r>
              <a:rPr lang="en-US" sz="800" dirty="0" err="1">
                <a:latin typeface="Century Gothic" panose="020B0502020202020204" pitchFamily="34" charset="0"/>
              </a:rPr>
              <a:t>Villareal</a:t>
            </a:r>
            <a:r>
              <a:rPr lang="en-US" sz="800" dirty="0">
                <a:latin typeface="Century Gothic" panose="020B0502020202020204" pitchFamily="34" charset="0"/>
              </a:rPr>
              <a:t>, «Andean forest fragmentation and the </a:t>
            </a:r>
            <a:r>
              <a:rPr lang="en-US" sz="800" dirty="0" err="1">
                <a:latin typeface="Century Gothic" panose="020B0502020202020204" pitchFamily="34" charset="0"/>
              </a:rPr>
              <a:t>represen</a:t>
            </a:r>
            <a:r>
              <a:rPr lang="en-US" sz="800" dirty="0">
                <a:latin typeface="Century Gothic" panose="020B0502020202020204" pitchFamily="34" charset="0"/>
              </a:rPr>
              <a:t> </a:t>
            </a:r>
            <a:r>
              <a:rPr lang="en-US" sz="800" dirty="0" err="1">
                <a:latin typeface="Century Gothic" panose="020B0502020202020204" pitchFamily="34" charset="0"/>
              </a:rPr>
              <a:t>tativeness</a:t>
            </a:r>
            <a:r>
              <a:rPr lang="en-US" sz="800" dirty="0">
                <a:latin typeface="Century Gothic" panose="020B0502020202020204" pitchFamily="34" charset="0"/>
              </a:rPr>
              <a:t> of protected natural areas in the eastern Andes, Colombia,» Biological Conservation, 2003, pp. 245-256. </a:t>
            </a:r>
          </a:p>
          <a:p>
            <a:pPr marL="0" indent="0" algn="just">
              <a:buNone/>
            </a:pPr>
            <a:r>
              <a:rPr lang="es-CO" sz="800" dirty="0">
                <a:latin typeface="Century Gothic" panose="020B0502020202020204" pitchFamily="34" charset="0"/>
              </a:rPr>
              <a:t>[2] Avella Muñoz, </a:t>
            </a:r>
            <a:r>
              <a:rPr lang="es-CO" sz="800" dirty="0" err="1">
                <a:latin typeface="Century Gothic" panose="020B0502020202020204" pitchFamily="34" charset="0"/>
              </a:rPr>
              <a:t>Andres</a:t>
            </a:r>
            <a:r>
              <a:rPr lang="es-CO" sz="800" dirty="0">
                <a:latin typeface="Century Gothic" panose="020B0502020202020204" pitchFamily="34" charset="0"/>
              </a:rPr>
              <a:t> ; </a:t>
            </a:r>
            <a:r>
              <a:rPr lang="es-CO" sz="800" dirty="0" err="1">
                <a:latin typeface="Century Gothic" panose="020B0502020202020204" pitchFamily="34" charset="0"/>
              </a:rPr>
              <a:t>Gomez</a:t>
            </a:r>
            <a:r>
              <a:rPr lang="es-CO" sz="800" dirty="0">
                <a:latin typeface="Century Gothic" panose="020B0502020202020204" pitchFamily="34" charset="0"/>
              </a:rPr>
              <a:t> Anaya, Wilson Fernando;, «Fundación Natura Colombia,» [En línea]. [Último acceso: 08 Noviembre 2016]. </a:t>
            </a:r>
          </a:p>
          <a:p>
            <a:pPr marL="0" indent="0" algn="just">
              <a:buNone/>
            </a:pPr>
            <a:r>
              <a:rPr lang="es-CO" sz="800" dirty="0">
                <a:latin typeface="Century Gothic" panose="020B0502020202020204" pitchFamily="34" charset="0"/>
              </a:rPr>
              <a:t>[3] C. E. Cadena Vargas, J. Otero García, A. Torres Perdigón y . T. Van der </a:t>
            </a:r>
            <a:r>
              <a:rPr lang="es-CO" sz="800" dirty="0" err="1">
                <a:latin typeface="Century Gothic" panose="020B0502020202020204" pitchFamily="34" charset="0"/>
              </a:rPr>
              <a:t>Hammen</a:t>
            </a:r>
            <a:r>
              <a:rPr lang="es-CO" sz="800" dirty="0">
                <a:latin typeface="Century Gothic" panose="020B0502020202020204" pitchFamily="34" charset="0"/>
              </a:rPr>
              <a:t>, «Distrito páramos de Boyacá. Complejo </a:t>
            </a:r>
            <a:r>
              <a:rPr lang="es-CO" sz="800" dirty="0" err="1">
                <a:latin typeface="Century Gothic" panose="020B0502020202020204" pitchFamily="34" charset="0"/>
              </a:rPr>
              <a:t>Guantiva</a:t>
            </a:r>
            <a:r>
              <a:rPr lang="es-CO" sz="800" dirty="0">
                <a:latin typeface="Century Gothic" panose="020B0502020202020204" pitchFamily="34" charset="0"/>
              </a:rPr>
              <a:t> - La Rusia.,» de Atlas de páramos de Colombia., Bogotá D.C., Grey Comercializadora Ltda., 2007, pp. 73 - 75. </a:t>
            </a:r>
          </a:p>
          <a:p>
            <a:pPr marL="0" indent="0" algn="just">
              <a:buNone/>
            </a:pPr>
            <a:r>
              <a:rPr lang="es-CO" sz="800" dirty="0">
                <a:latin typeface="Century Gothic" panose="020B0502020202020204" pitchFamily="34" charset="0"/>
              </a:rPr>
              <a:t>[4] Solano, Clara; Calle, Zoraida; Roa , Carolina;, Estrategia de desarrollo sostenible. Corredor de Conservación </a:t>
            </a:r>
            <a:r>
              <a:rPr lang="es-CO" sz="800" dirty="0" err="1">
                <a:latin typeface="Century Gothic" panose="020B0502020202020204" pitchFamily="34" charset="0"/>
              </a:rPr>
              <a:t>Guantiva</a:t>
            </a:r>
            <a:r>
              <a:rPr lang="es-CO" sz="800" dirty="0">
                <a:latin typeface="Century Gothic" panose="020B0502020202020204" pitchFamily="34" charset="0"/>
              </a:rPr>
              <a:t>-La Rusia-</a:t>
            </a:r>
            <a:r>
              <a:rPr lang="es-CO" sz="800" dirty="0" err="1">
                <a:latin typeface="Century Gothic" panose="020B0502020202020204" pitchFamily="34" charset="0"/>
              </a:rPr>
              <a:t>Iguaque</a:t>
            </a:r>
            <a:r>
              <a:rPr lang="es-CO" sz="800" dirty="0">
                <a:latin typeface="Century Gothic" panose="020B0502020202020204" pitchFamily="34" charset="0"/>
              </a:rPr>
              <a:t>, Boyacá, Santander, Colombia, Bogotá: Fundación Natura Colombia. </a:t>
            </a:r>
          </a:p>
          <a:p>
            <a:pPr marL="0" indent="0" algn="just">
              <a:buNone/>
            </a:pPr>
            <a:r>
              <a:rPr lang="en-US" sz="800" dirty="0">
                <a:latin typeface="Century Gothic" panose="020B0502020202020204" pitchFamily="34" charset="0"/>
              </a:rPr>
              <a:t>[5] R. A. Washington Allen , R. D. Ramsey , N. E. West y B. E. Norton, «Quantification of the Ecological Resilience of Drylands Using Digital Remote Sensing,» Ecology and Society, vol. 13, nº 33, 2008. </a:t>
            </a:r>
          </a:p>
          <a:p>
            <a:pPr marL="0" indent="0" algn="just">
              <a:buNone/>
            </a:pPr>
            <a:r>
              <a:rPr lang="es-CO" sz="800" dirty="0">
                <a:latin typeface="Century Gothic" panose="020B0502020202020204" pitchFamily="34" charset="0"/>
              </a:rPr>
              <a:t>[6] «Instituto Geográfico Agustín Codazzi - IGAC,» 01 Noviembre 2016. [En línea]. </a:t>
            </a:r>
            <a:r>
              <a:rPr lang="es-CO" sz="800" dirty="0" err="1">
                <a:latin typeface="Century Gothic" panose="020B0502020202020204" pitchFamily="34" charset="0"/>
              </a:rPr>
              <a:t>Available</a:t>
            </a:r>
            <a:r>
              <a:rPr lang="es-CO" sz="800" dirty="0">
                <a:latin typeface="Century Gothic" panose="020B0502020202020204" pitchFamily="34" charset="0"/>
              </a:rPr>
              <a:t>: http://www.igac.gov.co/ [Último acceso: 01 Noviembre 2016]. </a:t>
            </a:r>
          </a:p>
          <a:p>
            <a:pPr marL="0" indent="0" algn="just">
              <a:buNone/>
            </a:pPr>
            <a:r>
              <a:rPr lang="es-CO" sz="800" dirty="0">
                <a:latin typeface="Century Gothic" panose="020B0502020202020204" pitchFamily="34" charset="0"/>
              </a:rPr>
              <a:t>[7] E. Alcaldía de Pipa, «MEMORIAS RUTA DIDÁCTICA “Conozcamos Nuestros Páramos”,» Congreso Nacional de Páramos, Duitama, Colombia, 2009. </a:t>
            </a:r>
          </a:p>
          <a:p>
            <a:pPr marL="0" indent="0" algn="just">
              <a:buNone/>
            </a:pPr>
            <a:r>
              <a:rPr lang="es-CO" sz="800" dirty="0">
                <a:latin typeface="Century Gothic" panose="020B0502020202020204" pitchFamily="34" charset="0"/>
              </a:rPr>
              <a:t>[8] C. A. R. d. Santander, «Corporación Autónoma Regional de Santander - CAS,» 12 Agosto 2015. [En línea]. </a:t>
            </a:r>
            <a:r>
              <a:rPr lang="es-CO" sz="800" dirty="0" err="1">
                <a:latin typeface="Century Gothic" panose="020B0502020202020204" pitchFamily="34" charset="0"/>
              </a:rPr>
              <a:t>Available</a:t>
            </a:r>
            <a:r>
              <a:rPr lang="es-CO" sz="800" dirty="0">
                <a:latin typeface="Century Gothic" panose="020B0502020202020204" pitchFamily="34" charset="0"/>
              </a:rPr>
              <a:t>: http://cas.gov.co/index.php/guantiva.html. [Último acceso: 28 Agosto 2016]. </a:t>
            </a:r>
          </a:p>
          <a:p>
            <a:pPr marL="0" indent="0" algn="just">
              <a:buNone/>
            </a:pPr>
            <a:r>
              <a:rPr lang="es-CO" sz="800" dirty="0">
                <a:latin typeface="Century Gothic" panose="020B0502020202020204" pitchFamily="34" charset="0"/>
              </a:rPr>
              <a:t>[9] A. V. H. Instituto de investigación de recursos biológicos y Ministerio de ambiente y desarrollo sostenible, «Instituto Humboldt,» 2012. [En línea]. </a:t>
            </a:r>
            <a:r>
              <a:rPr lang="es-CO" sz="800" dirty="0" err="1">
                <a:latin typeface="Century Gothic" panose="020B0502020202020204" pitchFamily="34" charset="0"/>
              </a:rPr>
              <a:t>Available</a:t>
            </a:r>
            <a:r>
              <a:rPr lang="es-CO" sz="800" dirty="0">
                <a:latin typeface="Century Gothic" panose="020B0502020202020204" pitchFamily="34" charset="0"/>
              </a:rPr>
              <a:t>: http://www.humboldt.org.co/images/Atlas%20de%20paramos/4.pdf. </a:t>
            </a:r>
          </a:p>
          <a:p>
            <a:pPr marL="0" indent="0" algn="just">
              <a:buNone/>
            </a:pPr>
            <a:r>
              <a:rPr lang="es-CO" sz="800" dirty="0">
                <a:latin typeface="Century Gothic" panose="020B0502020202020204" pitchFamily="34" charset="0"/>
              </a:rPr>
              <a:t>[10] IGAC, «Sistema de información geográfica para la planeación y el ordenamiento territorial (SIG-OT),» [En línea]. </a:t>
            </a:r>
            <a:r>
              <a:rPr lang="es-CO" sz="800" dirty="0" err="1">
                <a:latin typeface="Century Gothic" panose="020B0502020202020204" pitchFamily="34" charset="0"/>
              </a:rPr>
              <a:t>Available</a:t>
            </a:r>
            <a:r>
              <a:rPr lang="es-CO" sz="800" dirty="0">
                <a:latin typeface="Century Gothic" panose="020B0502020202020204" pitchFamily="34" charset="0"/>
              </a:rPr>
              <a:t>: http://sigotn.igac.gov.co/sigotn/frames_pagina.aspx. [Último acceso: 01 Diciembre 2016]. </a:t>
            </a:r>
          </a:p>
          <a:p>
            <a:pPr marL="0" indent="0" algn="just">
              <a:buNone/>
            </a:pPr>
            <a:r>
              <a:rPr lang="es-CO" sz="800" dirty="0">
                <a:latin typeface="Century Gothic" panose="020B0502020202020204" pitchFamily="34" charset="0"/>
              </a:rPr>
              <a:t>[11] «</a:t>
            </a:r>
            <a:r>
              <a:rPr lang="es-CO" sz="800" dirty="0" err="1">
                <a:latin typeface="Century Gothic" panose="020B0502020202020204" pitchFamily="34" charset="0"/>
              </a:rPr>
              <a:t>Teledet</a:t>
            </a:r>
            <a:r>
              <a:rPr lang="es-CO" sz="800" dirty="0">
                <a:latin typeface="Century Gothic" panose="020B0502020202020204" pitchFamily="34" charset="0"/>
              </a:rPr>
              <a:t>,» [En línea]. </a:t>
            </a:r>
            <a:r>
              <a:rPr lang="es-CO" sz="800" dirty="0" err="1">
                <a:latin typeface="Century Gothic" panose="020B0502020202020204" pitchFamily="34" charset="0"/>
              </a:rPr>
              <a:t>Available</a:t>
            </a:r>
            <a:r>
              <a:rPr lang="es-CO" sz="800" dirty="0">
                <a:latin typeface="Century Gothic" panose="020B0502020202020204" pitchFamily="34" charset="0"/>
              </a:rPr>
              <a:t>: http://www.teledet.com.uy/. [Último acceso: 05 Septiembre 2016]. </a:t>
            </a:r>
          </a:p>
          <a:p>
            <a:pPr marL="0" indent="0" algn="just">
              <a:buNone/>
            </a:pPr>
            <a:r>
              <a:rPr lang="es-CO" sz="800" dirty="0">
                <a:latin typeface="Century Gothic" panose="020B0502020202020204" pitchFamily="34" charset="0"/>
              </a:rPr>
              <a:t>[12] R. </a:t>
            </a:r>
            <a:r>
              <a:rPr lang="es-CO" sz="800" dirty="0" err="1">
                <a:latin typeface="Century Gothic" panose="020B0502020202020204" pitchFamily="34" charset="0"/>
              </a:rPr>
              <a:t>Herz</a:t>
            </a:r>
            <a:r>
              <a:rPr lang="es-CO" sz="800" dirty="0">
                <a:latin typeface="Century Gothic" panose="020B0502020202020204" pitchFamily="34" charset="0"/>
              </a:rPr>
              <a:t>, «Procesamiento digital de imágenes de satélite para el reconocimiento de patrones en los manglares,» Instituto Oceanográfico, Universidad de Sao Paulo,, Brasil, 1999. </a:t>
            </a:r>
          </a:p>
          <a:p>
            <a:pPr marL="0" indent="0" algn="just">
              <a:buNone/>
            </a:pPr>
            <a:r>
              <a:rPr lang="es-CO" sz="800" dirty="0">
                <a:latin typeface="Century Gothic" panose="020B0502020202020204" pitchFamily="34" charset="0"/>
              </a:rPr>
              <a:t>[13] Instituto Nacional de Técnica Aeroespacial - INTA y Ministerio de Defensa, Gobierno de España , «Centro de Recepción, Proceso, Archivo y Distribución de imágenes de observación de la tierra - CREPAD,» 2007. [En línea]. </a:t>
            </a:r>
            <a:r>
              <a:rPr lang="es-CO" sz="800" dirty="0" err="1">
                <a:latin typeface="Century Gothic" panose="020B0502020202020204" pitchFamily="34" charset="0"/>
              </a:rPr>
              <a:t>Available</a:t>
            </a:r>
            <a:r>
              <a:rPr lang="es-CO" sz="800" dirty="0">
                <a:latin typeface="Century Gothic" panose="020B0502020202020204" pitchFamily="34" charset="0"/>
              </a:rPr>
              <a:t>: http://crepadweb.cec.inta.es/es/plataformas/modis.html. [Último acceso: 05 Septiembre 2016]. </a:t>
            </a:r>
          </a:p>
          <a:p>
            <a:pPr marL="0" indent="0" algn="just">
              <a:buNone/>
            </a:pPr>
            <a:r>
              <a:rPr lang="es-CO" sz="800" dirty="0">
                <a:latin typeface="Century Gothic" panose="020B0502020202020204" pitchFamily="34" charset="0"/>
              </a:rPr>
              <a:t>[14] B. </a:t>
            </a:r>
            <a:r>
              <a:rPr lang="es-CO" sz="800" dirty="0" err="1">
                <a:latin typeface="Century Gothic" panose="020B0502020202020204" pitchFamily="34" charset="0"/>
              </a:rPr>
              <a:t>Maccherone</a:t>
            </a:r>
            <a:r>
              <a:rPr lang="es-CO" sz="800" dirty="0">
                <a:latin typeface="Century Gothic" panose="020B0502020202020204" pitchFamily="34" charset="0"/>
              </a:rPr>
              <a:t>, «</a:t>
            </a:r>
            <a:r>
              <a:rPr lang="es-CO" sz="800" dirty="0" err="1">
                <a:latin typeface="Century Gothic" panose="020B0502020202020204" pitchFamily="34" charset="0"/>
              </a:rPr>
              <a:t>Moderate</a:t>
            </a:r>
            <a:r>
              <a:rPr lang="es-CO" sz="800" dirty="0">
                <a:latin typeface="Century Gothic" panose="020B0502020202020204" pitchFamily="34" charset="0"/>
              </a:rPr>
              <a:t> </a:t>
            </a:r>
            <a:r>
              <a:rPr lang="es-CO" sz="800" dirty="0" err="1">
                <a:latin typeface="Century Gothic" panose="020B0502020202020204" pitchFamily="34" charset="0"/>
              </a:rPr>
              <a:t>Resolution</a:t>
            </a:r>
            <a:r>
              <a:rPr lang="es-CO" sz="800" dirty="0">
                <a:latin typeface="Century Gothic" panose="020B0502020202020204" pitchFamily="34" charset="0"/>
              </a:rPr>
              <a:t> </a:t>
            </a:r>
            <a:r>
              <a:rPr lang="es-CO" sz="800" dirty="0" err="1">
                <a:latin typeface="Century Gothic" panose="020B0502020202020204" pitchFamily="34" charset="0"/>
              </a:rPr>
              <a:t>Imaging</a:t>
            </a:r>
            <a:r>
              <a:rPr lang="es-CO" sz="800" dirty="0">
                <a:latin typeface="Century Gothic" panose="020B0502020202020204" pitchFamily="34" charset="0"/>
              </a:rPr>
              <a:t> </a:t>
            </a:r>
            <a:r>
              <a:rPr lang="es-CO" sz="800" dirty="0" err="1">
                <a:latin typeface="Century Gothic" panose="020B0502020202020204" pitchFamily="34" charset="0"/>
              </a:rPr>
              <a:t>Spectroradiometer</a:t>
            </a:r>
            <a:r>
              <a:rPr lang="es-CO" sz="800" dirty="0">
                <a:latin typeface="Century Gothic" panose="020B0502020202020204" pitchFamily="34" charset="0"/>
              </a:rPr>
              <a:t> MODIS,» NASA, [En línea]. </a:t>
            </a:r>
            <a:r>
              <a:rPr lang="es-CO" sz="800" dirty="0" err="1">
                <a:latin typeface="Century Gothic" panose="020B0502020202020204" pitchFamily="34" charset="0"/>
              </a:rPr>
              <a:t>Available</a:t>
            </a:r>
            <a:r>
              <a:rPr lang="es-CO" sz="800" dirty="0">
                <a:latin typeface="Century Gothic" panose="020B0502020202020204" pitchFamily="34" charset="0"/>
              </a:rPr>
              <a:t>: http://modis.gsfc.nasa.gov/about/design.php. [Último acceso: 05 Septiembre 2016]. </a:t>
            </a:r>
          </a:p>
          <a:p>
            <a:pPr marL="0" indent="0" algn="just">
              <a:buNone/>
            </a:pPr>
            <a:r>
              <a:rPr lang="es-CO" sz="800" dirty="0">
                <a:latin typeface="Century Gothic" panose="020B0502020202020204" pitchFamily="34" charset="0"/>
              </a:rPr>
              <a:t>[15] Tomas Bolaños Silva, «Biodiversidad – Servicios </a:t>
            </a:r>
            <a:r>
              <a:rPr lang="es-CO" sz="800" dirty="0" err="1">
                <a:latin typeface="Century Gothic" panose="020B0502020202020204" pitchFamily="34" charset="0"/>
              </a:rPr>
              <a:t>ecosistémicos</a:t>
            </a:r>
            <a:r>
              <a:rPr lang="es-CO" sz="800" dirty="0">
                <a:latin typeface="Century Gothic" panose="020B0502020202020204" pitchFamily="34" charset="0"/>
              </a:rPr>
              <a:t>; Relación con las ciudades,» Instituto Humboldt Colombia, </a:t>
            </a:r>
            <a:r>
              <a:rPr lang="es-CO" sz="800" dirty="0" err="1">
                <a:latin typeface="Century Gothic" panose="020B0502020202020204" pitchFamily="34" charset="0"/>
              </a:rPr>
              <a:t>Medellin</a:t>
            </a:r>
            <a:r>
              <a:rPr lang="es-CO" sz="800" dirty="0">
                <a:latin typeface="Century Gothic" panose="020B0502020202020204" pitchFamily="34" charset="0"/>
              </a:rPr>
              <a:t>, 2012. </a:t>
            </a:r>
            <a:endParaRPr lang="es-CO" sz="800" dirty="0" smtClean="0">
              <a:latin typeface="Century Gothic" panose="020B0502020202020204" pitchFamily="34" charset="0"/>
            </a:endParaRPr>
          </a:p>
          <a:p>
            <a:pPr marL="0" indent="0" algn="just">
              <a:buNone/>
            </a:pPr>
            <a:r>
              <a:rPr lang="en-US" sz="800" dirty="0">
                <a:latin typeface="Century Gothic" panose="020B0502020202020204" pitchFamily="34" charset="0"/>
              </a:rPr>
              <a:t>[16] . J. </a:t>
            </a:r>
            <a:r>
              <a:rPr lang="en-US" sz="800" dirty="0" err="1">
                <a:latin typeface="Century Gothic" panose="020B0502020202020204" pitchFamily="34" charset="0"/>
              </a:rPr>
              <a:t>Campell</a:t>
            </a:r>
            <a:r>
              <a:rPr lang="en-US" sz="800" dirty="0">
                <a:latin typeface="Century Gothic" panose="020B0502020202020204" pitchFamily="34" charset="0"/>
              </a:rPr>
              <a:t> y R. Wynne, </a:t>
            </a:r>
            <a:r>
              <a:rPr lang="en-US" sz="800" dirty="0" err="1">
                <a:latin typeface="Century Gothic" panose="020B0502020202020204" pitchFamily="34" charset="0"/>
              </a:rPr>
              <a:t>Inroduction</a:t>
            </a:r>
            <a:r>
              <a:rPr lang="en-US" sz="800" dirty="0">
                <a:latin typeface="Century Gothic" panose="020B0502020202020204" pitchFamily="34" charset="0"/>
              </a:rPr>
              <a:t> to remote sensing, New York : Guilford Press, 1944, p. 228. </a:t>
            </a:r>
          </a:p>
          <a:p>
            <a:pPr marL="0" indent="0" algn="just">
              <a:buNone/>
            </a:pPr>
            <a:endParaRPr lang="es-CO" sz="800" dirty="0">
              <a:latin typeface="Century Gothic" panose="020B0502020202020204" pitchFamily="34" charset="0"/>
            </a:endParaRPr>
          </a:p>
        </p:txBody>
      </p:sp>
    </p:spTree>
    <p:extLst>
      <p:ext uri="{BB962C8B-B14F-4D97-AF65-F5344CB8AC3E}">
        <p14:creationId xmlns:p14="http://schemas.microsoft.com/office/powerpoint/2010/main" val="9674988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41523" y="888642"/>
            <a:ext cx="8438919" cy="936983"/>
          </a:xfrm>
        </p:spPr>
        <p:txBody>
          <a:bodyPr>
            <a:normAutofit/>
          </a:bodyPr>
          <a:lstStyle/>
          <a:p>
            <a:r>
              <a:rPr lang="es-CO" b="1" dirty="0" smtClean="0">
                <a:latin typeface="Century Gothic" panose="020B0502020202020204" pitchFamily="34" charset="0"/>
              </a:rPr>
              <a:t>REFERENCIAS BIBLIOGRÁFICAS</a:t>
            </a:r>
            <a:endParaRPr lang="es-CO" b="1" dirty="0">
              <a:latin typeface="Century Gothic" panose="020B0502020202020204" pitchFamily="34" charset="0"/>
            </a:endParaRPr>
          </a:p>
        </p:txBody>
      </p:sp>
      <p:sp>
        <p:nvSpPr>
          <p:cNvPr id="4" name="Marcador de número de diapositiva 3"/>
          <p:cNvSpPr>
            <a:spLocks noGrp="1"/>
          </p:cNvSpPr>
          <p:nvPr>
            <p:ph type="sldNum" sz="quarter" idx="12"/>
          </p:nvPr>
        </p:nvSpPr>
        <p:spPr/>
        <p:txBody>
          <a:bodyPr/>
          <a:lstStyle/>
          <a:p>
            <a:fld id="{7519212B-1DC6-4727-9426-CB85DE1D39F4}" type="slidenum">
              <a:rPr lang="es-CO" smtClean="0"/>
              <a:t>28</a:t>
            </a:fld>
            <a:endParaRPr lang="es-CO"/>
          </a:p>
        </p:txBody>
      </p:sp>
      <p:sp>
        <p:nvSpPr>
          <p:cNvPr id="6" name="Marcador de contenido 2"/>
          <p:cNvSpPr>
            <a:spLocks noGrp="1"/>
          </p:cNvSpPr>
          <p:nvPr>
            <p:ph idx="1"/>
          </p:nvPr>
        </p:nvSpPr>
        <p:spPr>
          <a:xfrm>
            <a:off x="154235" y="1627321"/>
            <a:ext cx="8813494" cy="4351338"/>
          </a:xfrm>
        </p:spPr>
        <p:txBody>
          <a:bodyPr>
            <a:noAutofit/>
          </a:bodyPr>
          <a:lstStyle/>
          <a:p>
            <a:pPr marL="0" indent="0" algn="just">
              <a:buNone/>
            </a:pPr>
            <a:r>
              <a:rPr lang="es-CO" sz="800" dirty="0" smtClean="0">
                <a:latin typeface="Century Gothic" panose="020B0502020202020204" pitchFamily="34" charset="0"/>
              </a:rPr>
              <a:t>[</a:t>
            </a:r>
            <a:r>
              <a:rPr lang="es-CO" sz="800" dirty="0">
                <a:latin typeface="Century Gothic" panose="020B0502020202020204" pitchFamily="34" charset="0"/>
              </a:rPr>
              <a:t>17] </a:t>
            </a:r>
            <a:r>
              <a:rPr lang="es-CO" sz="800" dirty="0" err="1">
                <a:latin typeface="Century Gothic" panose="020B0502020202020204" pitchFamily="34" charset="0"/>
              </a:rPr>
              <a:t>Comision</a:t>
            </a:r>
            <a:r>
              <a:rPr lang="es-CO" sz="800" dirty="0">
                <a:latin typeface="Century Gothic" panose="020B0502020202020204" pitchFamily="34" charset="0"/>
              </a:rPr>
              <a:t> Nacional de Actividades Espaciales - CONAE, «Índices espectrales derivados de imágenes satelitales </a:t>
            </a:r>
            <a:r>
              <a:rPr lang="es-CO" sz="800" dirty="0" err="1">
                <a:latin typeface="Century Gothic" panose="020B0502020202020204" pitchFamily="34" charset="0"/>
              </a:rPr>
              <a:t>Landsat</a:t>
            </a:r>
            <a:r>
              <a:rPr lang="es-CO" sz="800" dirty="0">
                <a:latin typeface="Century Gothic" panose="020B0502020202020204" pitchFamily="34" charset="0"/>
              </a:rPr>
              <a:t> 8 Sensor OLI,» CONAE, 2016. </a:t>
            </a:r>
          </a:p>
          <a:p>
            <a:pPr marL="0" indent="0" algn="just">
              <a:buNone/>
            </a:pPr>
            <a:r>
              <a:rPr lang="es-CO" sz="800" dirty="0">
                <a:latin typeface="Century Gothic" panose="020B0502020202020204" pitchFamily="34" charset="0"/>
              </a:rPr>
              <a:t>[18] Instituto Nacional de estadística y geografía de México, «Imágenes del territorio,» [En línea]. </a:t>
            </a:r>
            <a:r>
              <a:rPr lang="es-CO" sz="800" dirty="0" err="1">
                <a:latin typeface="Century Gothic" panose="020B0502020202020204" pitchFamily="34" charset="0"/>
              </a:rPr>
              <a:t>Available</a:t>
            </a:r>
            <a:r>
              <a:rPr lang="es-CO" sz="800" dirty="0">
                <a:latin typeface="Century Gothic" panose="020B0502020202020204" pitchFamily="34" charset="0"/>
              </a:rPr>
              <a:t>: http://www.inegi.org.mx/geo/contenidos/imgpercepcion/imgsatelite/. [Último acceso: 12 Noviembre 2016]. </a:t>
            </a:r>
          </a:p>
          <a:p>
            <a:pPr marL="0" indent="0" algn="just">
              <a:buNone/>
            </a:pPr>
            <a:r>
              <a:rPr lang="es-CO" sz="800" dirty="0">
                <a:latin typeface="Century Gothic" panose="020B0502020202020204" pitchFamily="34" charset="0"/>
              </a:rPr>
              <a:t>[19] Consultora </a:t>
            </a:r>
            <a:r>
              <a:rPr lang="es-CO" sz="800" dirty="0" err="1">
                <a:latin typeface="Century Gothic" panose="020B0502020202020204" pitchFamily="34" charset="0"/>
              </a:rPr>
              <a:t>ScanTerra</a:t>
            </a:r>
            <a:r>
              <a:rPr lang="es-CO" sz="800" dirty="0">
                <a:latin typeface="Century Gothic" panose="020B0502020202020204" pitchFamily="34" charset="0"/>
              </a:rPr>
              <a:t>, « </a:t>
            </a:r>
            <a:r>
              <a:rPr lang="es-CO" sz="800" dirty="0" err="1">
                <a:latin typeface="Century Gothic" panose="020B0502020202020204" pitchFamily="34" charset="0"/>
              </a:rPr>
              <a:t>ScanTerra</a:t>
            </a:r>
            <a:r>
              <a:rPr lang="es-CO" sz="800" dirty="0">
                <a:latin typeface="Century Gothic" panose="020B0502020202020204" pitchFamily="34" charset="0"/>
              </a:rPr>
              <a:t> (Argentina),» 2006. [En línea]. </a:t>
            </a:r>
            <a:r>
              <a:rPr lang="es-CO" sz="800" dirty="0" err="1">
                <a:latin typeface="Century Gothic" panose="020B0502020202020204" pitchFamily="34" charset="0"/>
              </a:rPr>
              <a:t>Available</a:t>
            </a:r>
            <a:r>
              <a:rPr lang="es-CO" sz="800" dirty="0">
                <a:latin typeface="Century Gothic" panose="020B0502020202020204" pitchFamily="34" charset="0"/>
              </a:rPr>
              <a:t>: http://www.scanterra.com.ar/conozca_mas.html#imagen. [Último acceso: 12 Noviembre 2016]. </a:t>
            </a:r>
          </a:p>
          <a:p>
            <a:pPr marL="0" indent="0" algn="just">
              <a:buNone/>
            </a:pPr>
            <a:r>
              <a:rPr lang="es-CO" sz="800" dirty="0">
                <a:latin typeface="Century Gothic" panose="020B0502020202020204" pitchFamily="34" charset="0"/>
              </a:rPr>
              <a:t>[20] E. </a:t>
            </a:r>
            <a:r>
              <a:rPr lang="es-CO" sz="800" dirty="0" err="1">
                <a:latin typeface="Century Gothic" panose="020B0502020202020204" pitchFamily="34" charset="0"/>
              </a:rPr>
              <a:t>Chuvieco</a:t>
            </a:r>
            <a:r>
              <a:rPr lang="es-CO" sz="800" dirty="0">
                <a:latin typeface="Century Gothic" panose="020B0502020202020204" pitchFamily="34" charset="0"/>
              </a:rPr>
              <a:t>, Fundamentos de teledetección espacial, Segunda edición, Madrid, España: RIALP, S.A., 1990. </a:t>
            </a:r>
          </a:p>
          <a:p>
            <a:pPr marL="0" indent="0" algn="just">
              <a:buNone/>
            </a:pPr>
            <a:r>
              <a:rPr lang="es-CO" sz="800" dirty="0">
                <a:latin typeface="Century Gothic" panose="020B0502020202020204" pitchFamily="34" charset="0"/>
              </a:rPr>
              <a:t>[21] J. Álvarez, Selección y validación de modelos para la estimación de la biomasa aérea en los bosques naturales de Colombia. Instituto de Hidrología, Meteorología y Estudios Ambientales-IDEAM., Bogotá D.C., Colombia, 2011. </a:t>
            </a:r>
          </a:p>
          <a:p>
            <a:pPr marL="0" indent="0" algn="just">
              <a:buNone/>
            </a:pPr>
            <a:r>
              <a:rPr lang="es-CO" sz="800" dirty="0">
                <a:latin typeface="Century Gothic" panose="020B0502020202020204" pitchFamily="34" charset="0"/>
              </a:rPr>
              <a:t>[22] O. E. </a:t>
            </a:r>
            <a:r>
              <a:rPr lang="es-CO" sz="800" dirty="0" err="1">
                <a:latin typeface="Century Gothic" panose="020B0502020202020204" pitchFamily="34" charset="0"/>
              </a:rPr>
              <a:t>Rodriguez</a:t>
            </a:r>
            <a:r>
              <a:rPr lang="es-CO" sz="800" dirty="0">
                <a:latin typeface="Century Gothic" panose="020B0502020202020204" pitchFamily="34" charset="0"/>
              </a:rPr>
              <a:t> </a:t>
            </a:r>
            <a:r>
              <a:rPr lang="es-CO" sz="800" dirty="0" err="1">
                <a:latin typeface="Century Gothic" panose="020B0502020202020204" pitchFamily="34" charset="0"/>
              </a:rPr>
              <a:t>Chavez</a:t>
            </a:r>
            <a:r>
              <a:rPr lang="es-CO" sz="800" dirty="0">
                <a:latin typeface="Century Gothic" panose="020B0502020202020204" pitchFamily="34" charset="0"/>
              </a:rPr>
              <a:t> y H. A. Arredondo Bautista, «Manual para el manejo de procesamiento de imágenes satelitales obtenidas del sensor remoto MODIS de </a:t>
            </a:r>
            <a:r>
              <a:rPr lang="es-CO" sz="800" dirty="0" smtClean="0">
                <a:latin typeface="Century Gothic" panose="020B0502020202020204" pitchFamily="34" charset="0"/>
              </a:rPr>
              <a:t>la </a:t>
            </a:r>
            <a:r>
              <a:rPr lang="es-CO" sz="800" dirty="0">
                <a:latin typeface="Century Gothic" panose="020B0502020202020204" pitchFamily="34" charset="0"/>
              </a:rPr>
              <a:t>NASA, aplicado en estudios de ingeniería civil.,» Pontificia Universidad Javeriana, Bogotá, Colombia, 2005. </a:t>
            </a:r>
          </a:p>
          <a:p>
            <a:pPr marL="0" indent="0" algn="just">
              <a:buNone/>
            </a:pPr>
            <a:r>
              <a:rPr lang="es-CO" sz="800" dirty="0">
                <a:latin typeface="Century Gothic" panose="020B0502020202020204" pitchFamily="34" charset="0"/>
              </a:rPr>
              <a:t>[23] Pueblo Colombiano, «Constitución política de Colombia,» 1991. [En línea]. </a:t>
            </a:r>
            <a:r>
              <a:rPr lang="es-CO" sz="800" dirty="0" err="1">
                <a:latin typeface="Century Gothic" panose="020B0502020202020204" pitchFamily="34" charset="0"/>
              </a:rPr>
              <a:t>Available</a:t>
            </a:r>
            <a:r>
              <a:rPr lang="es-CO" sz="800" dirty="0">
                <a:latin typeface="Century Gothic" panose="020B0502020202020204" pitchFamily="34" charset="0"/>
              </a:rPr>
              <a:t>: http://www.alcaldiabogota.gov.co/sisjur/normas/Norma1.jsp?i=4125. [Último acceso: 17 Noviembre 2016]. </a:t>
            </a:r>
          </a:p>
          <a:p>
            <a:pPr marL="0" indent="0" algn="just">
              <a:buNone/>
            </a:pPr>
            <a:r>
              <a:rPr lang="es-CO" sz="800" dirty="0">
                <a:latin typeface="Century Gothic" panose="020B0502020202020204" pitchFamily="34" charset="0"/>
              </a:rPr>
              <a:t>[24] C. d. Colombia, «Ley 99 de 1993,» 22 Diciembre 1993. [En línea]. </a:t>
            </a:r>
            <a:r>
              <a:rPr lang="es-CO" sz="800" dirty="0" err="1">
                <a:latin typeface="Century Gothic" panose="020B0502020202020204" pitchFamily="34" charset="0"/>
              </a:rPr>
              <a:t>Available</a:t>
            </a:r>
            <a:r>
              <a:rPr lang="es-CO" sz="800" dirty="0">
                <a:latin typeface="Century Gothic" panose="020B0502020202020204" pitchFamily="34" charset="0"/>
              </a:rPr>
              <a:t>: http://www.alcaldiabogota.gov.co/sisjur/normas/Norma1.jsp?i=297. [Último acceso: 11 Noviembre 2016]. </a:t>
            </a:r>
          </a:p>
          <a:p>
            <a:pPr marL="0" indent="0" algn="just">
              <a:buNone/>
            </a:pPr>
            <a:r>
              <a:rPr lang="es-CO" sz="800" dirty="0">
                <a:latin typeface="Century Gothic" panose="020B0502020202020204" pitchFamily="34" charset="0"/>
              </a:rPr>
              <a:t>[25] Presidente de la república (Álvaro Uribe), «Decreto 208 de 2004,» 27 Enero 2004. [En línea]. </a:t>
            </a:r>
            <a:r>
              <a:rPr lang="es-CO" sz="800" dirty="0" err="1">
                <a:latin typeface="Century Gothic" panose="020B0502020202020204" pitchFamily="34" charset="0"/>
              </a:rPr>
              <a:t>Available</a:t>
            </a:r>
            <a:r>
              <a:rPr lang="es-CO" sz="800" dirty="0">
                <a:latin typeface="Century Gothic" panose="020B0502020202020204" pitchFamily="34" charset="0"/>
              </a:rPr>
              <a:t>: http://www.igac.gov.co/wps/wcm/connect/68ab5a00429cf8ef9adcbf319c499db2/Dec208-2004.pdf?MOD=AJPERES. [Último acceso: 16 Noviembre 2016]. </a:t>
            </a:r>
          </a:p>
          <a:p>
            <a:pPr marL="0" indent="0" algn="just">
              <a:buNone/>
            </a:pPr>
            <a:r>
              <a:rPr lang="es-CO" sz="800" dirty="0">
                <a:latin typeface="Century Gothic" panose="020B0502020202020204" pitchFamily="34" charset="0"/>
              </a:rPr>
              <a:t>[26] I. A. V. Humboldt, Servicios ambientales y valoración económica en las reservas naturales de la sociedad civil, Cali, 2005. </a:t>
            </a:r>
          </a:p>
          <a:p>
            <a:pPr marL="0" indent="0" algn="just">
              <a:buNone/>
            </a:pPr>
            <a:r>
              <a:rPr lang="es-CO" sz="800" dirty="0">
                <a:latin typeface="Century Gothic" panose="020B0502020202020204" pitchFamily="34" charset="0"/>
              </a:rPr>
              <a:t>[27] B. E. </a:t>
            </a:r>
            <a:r>
              <a:rPr lang="es-CO" sz="800" dirty="0" err="1">
                <a:latin typeface="Century Gothic" panose="020B0502020202020204" pitchFamily="34" charset="0"/>
              </a:rPr>
              <a:t>Alzate</a:t>
            </a:r>
            <a:r>
              <a:rPr lang="es-CO" sz="800" dirty="0">
                <a:latin typeface="Century Gothic" panose="020B0502020202020204" pitchFamily="34" charset="0"/>
              </a:rPr>
              <a:t>, «Introducción al procesamiento de imágenes digitales.,» [En línea]. </a:t>
            </a:r>
            <a:r>
              <a:rPr lang="es-CO" sz="800" dirty="0" err="1">
                <a:latin typeface="Century Gothic" panose="020B0502020202020204" pitchFamily="34" charset="0"/>
              </a:rPr>
              <a:t>Available</a:t>
            </a:r>
            <a:r>
              <a:rPr lang="es-CO" sz="800" dirty="0">
                <a:latin typeface="Century Gothic" panose="020B0502020202020204" pitchFamily="34" charset="0"/>
              </a:rPr>
              <a:t>: https://es.scribd.com/doc/203511609/introduccion-procesamiento-imagenes-satelitales. [Último acceso: 04 Noviembre 2016]. </a:t>
            </a:r>
          </a:p>
          <a:p>
            <a:pPr marL="0" indent="0" algn="just">
              <a:buNone/>
            </a:pPr>
            <a:r>
              <a:rPr lang="es-CO" sz="800" dirty="0">
                <a:latin typeface="Century Gothic" panose="020B0502020202020204" pitchFamily="34" charset="0"/>
              </a:rPr>
              <a:t>[28] Universidad de Piura, Índices de vegetación., Miraflores, Perú: Universidad de Piura. </a:t>
            </a:r>
          </a:p>
          <a:p>
            <a:pPr marL="0" indent="0" algn="just">
              <a:buNone/>
            </a:pPr>
            <a:r>
              <a:rPr lang="es-CO" sz="800" dirty="0">
                <a:latin typeface="Century Gothic" panose="020B0502020202020204" pitchFamily="34" charset="0"/>
              </a:rPr>
              <a:t>[29] M. </a:t>
            </a:r>
            <a:r>
              <a:rPr lang="es-CO" sz="800" dirty="0" err="1">
                <a:latin typeface="Century Gothic" panose="020B0502020202020204" pitchFamily="34" charset="0"/>
              </a:rPr>
              <a:t>Abaurrea</a:t>
            </a:r>
            <a:r>
              <a:rPr lang="es-CO" sz="800" dirty="0">
                <a:latin typeface="Century Gothic" panose="020B0502020202020204" pitchFamily="34" charset="0"/>
              </a:rPr>
              <a:t> Pereda , «Comparación de índices de vegetación en zona semiárida de Navarra,» de "material y métodos", </a:t>
            </a:r>
            <a:r>
              <a:rPr lang="es-CO" sz="800" dirty="0" err="1">
                <a:latin typeface="Century Gothic" panose="020B0502020202020204" pitchFamily="34" charset="0"/>
              </a:rPr>
              <a:t>Navara</a:t>
            </a:r>
            <a:r>
              <a:rPr lang="es-CO" sz="800" dirty="0">
                <a:latin typeface="Century Gothic" panose="020B0502020202020204" pitchFamily="34" charset="0"/>
              </a:rPr>
              <a:t>, España., Universidad Pública de Navarra - UPNA, 2013, pp. 11 - 12. </a:t>
            </a:r>
          </a:p>
          <a:p>
            <a:pPr marL="0" indent="0" algn="just">
              <a:buNone/>
            </a:pPr>
            <a:r>
              <a:rPr lang="es-CO" sz="800" dirty="0">
                <a:latin typeface="Century Gothic" panose="020B0502020202020204" pitchFamily="34" charset="0"/>
              </a:rPr>
              <a:t>[30] J. Anaya, E. </a:t>
            </a:r>
            <a:r>
              <a:rPr lang="es-CO" sz="800" dirty="0" err="1">
                <a:latin typeface="Century Gothic" panose="020B0502020202020204" pitchFamily="34" charset="0"/>
              </a:rPr>
              <a:t>Chuvieco</a:t>
            </a:r>
            <a:r>
              <a:rPr lang="es-CO" sz="800" dirty="0">
                <a:latin typeface="Century Gothic" panose="020B0502020202020204" pitchFamily="34" charset="0"/>
              </a:rPr>
              <a:t> y A. Palacios, «Estimación de biomasa aérea en Colombia a partir de imágenes MODIS,» Revista de Teledetección, pp. 5-22, 2008. </a:t>
            </a:r>
          </a:p>
          <a:p>
            <a:pPr marL="0" indent="0" algn="just">
              <a:buNone/>
            </a:pPr>
            <a:r>
              <a:rPr lang="es-CO" sz="800" dirty="0">
                <a:latin typeface="Century Gothic" panose="020B0502020202020204" pitchFamily="34" charset="0"/>
              </a:rPr>
              <a:t>[31] E. Cabrera , G. Galindo y . D. Vargas, Protocolo de Procesamiento Digital de Imágenes para la Cuantificación de la Deforestación en Colombia, Nivel Nacional Escala Gruesa y Fina. Instituto de Hidrología, Meteorología, y Estudios Ambientales - IDEAM-, Bogotá, Colombia, 2011. </a:t>
            </a:r>
          </a:p>
          <a:p>
            <a:pPr marL="0" indent="0" algn="just">
              <a:buNone/>
            </a:pPr>
            <a:r>
              <a:rPr lang="es-CO" sz="800" dirty="0">
                <a:latin typeface="Century Gothic" panose="020B0502020202020204" pitchFamily="34" charset="0"/>
              </a:rPr>
              <a:t>[32] NASA; USGS;, «</a:t>
            </a:r>
            <a:r>
              <a:rPr lang="es-CO" sz="800" dirty="0" err="1">
                <a:latin typeface="Century Gothic" panose="020B0502020202020204" pitchFamily="34" charset="0"/>
              </a:rPr>
              <a:t>Land</a:t>
            </a:r>
            <a:r>
              <a:rPr lang="es-CO" sz="800" dirty="0">
                <a:latin typeface="Century Gothic" panose="020B0502020202020204" pitchFamily="34" charset="0"/>
              </a:rPr>
              <a:t> </a:t>
            </a:r>
            <a:r>
              <a:rPr lang="es-CO" sz="800" dirty="0" err="1">
                <a:latin typeface="Century Gothic" panose="020B0502020202020204" pitchFamily="34" charset="0"/>
              </a:rPr>
              <a:t>Processes</a:t>
            </a:r>
            <a:r>
              <a:rPr lang="es-CO" sz="800" dirty="0">
                <a:latin typeface="Century Gothic" panose="020B0502020202020204" pitchFamily="34" charset="0"/>
              </a:rPr>
              <a:t> </a:t>
            </a:r>
            <a:r>
              <a:rPr lang="es-CO" sz="800" dirty="0" err="1">
                <a:latin typeface="Century Gothic" panose="020B0502020202020204" pitchFamily="34" charset="0"/>
              </a:rPr>
              <a:t>Distributed</a:t>
            </a:r>
            <a:r>
              <a:rPr lang="es-CO" sz="800" dirty="0">
                <a:latin typeface="Century Gothic" panose="020B0502020202020204" pitchFamily="34" charset="0"/>
              </a:rPr>
              <a:t> Active Archive Center (LP DAAC),» 14 Abril 2014. [En línea]. </a:t>
            </a:r>
            <a:r>
              <a:rPr lang="es-CO" sz="800" dirty="0" err="1">
                <a:latin typeface="Century Gothic" panose="020B0502020202020204" pitchFamily="34" charset="0"/>
              </a:rPr>
              <a:t>Available</a:t>
            </a:r>
            <a:r>
              <a:rPr lang="es-CO" sz="800" dirty="0">
                <a:latin typeface="Century Gothic" panose="020B0502020202020204" pitchFamily="34" charset="0"/>
              </a:rPr>
              <a:t>: https://lpdaac.usgs.gov/dataset_discovery/modis/modis_products_table/mod13q1. [Último acceso: 09 Noviembre 2016]. </a:t>
            </a:r>
          </a:p>
        </p:txBody>
      </p:sp>
    </p:spTree>
    <p:extLst>
      <p:ext uri="{BB962C8B-B14F-4D97-AF65-F5344CB8AC3E}">
        <p14:creationId xmlns:p14="http://schemas.microsoft.com/office/powerpoint/2010/main" val="36372989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41523" y="888642"/>
            <a:ext cx="8173827" cy="936983"/>
          </a:xfrm>
        </p:spPr>
        <p:txBody>
          <a:bodyPr/>
          <a:lstStyle/>
          <a:p>
            <a:r>
              <a:rPr lang="es-CO" b="1" dirty="0" smtClean="0">
                <a:latin typeface="Century Gothic" panose="020B0502020202020204" pitchFamily="34" charset="0"/>
              </a:rPr>
              <a:t>OBJETIVO</a:t>
            </a:r>
            <a:endParaRPr lang="es-CO" b="1" dirty="0">
              <a:latin typeface="Century Gothic" panose="020B0502020202020204" pitchFamily="34" charset="0"/>
            </a:endParaRPr>
          </a:p>
        </p:txBody>
      </p:sp>
      <p:sp>
        <p:nvSpPr>
          <p:cNvPr id="3" name="Marcador de contenido 2"/>
          <p:cNvSpPr>
            <a:spLocks noGrp="1"/>
          </p:cNvSpPr>
          <p:nvPr>
            <p:ph idx="1"/>
          </p:nvPr>
        </p:nvSpPr>
        <p:spPr>
          <a:xfrm>
            <a:off x="628650" y="1825625"/>
            <a:ext cx="7886700" cy="4530726"/>
          </a:xfrm>
        </p:spPr>
        <p:txBody>
          <a:bodyPr>
            <a:normAutofit/>
          </a:bodyPr>
          <a:lstStyle/>
          <a:p>
            <a:pPr marL="0" indent="0" algn="just">
              <a:buNone/>
            </a:pPr>
            <a:r>
              <a:rPr lang="es-CO" sz="2300" dirty="0">
                <a:latin typeface="Century Gothic" panose="020B0502020202020204" pitchFamily="34" charset="0"/>
              </a:rPr>
              <a:t>Diseñar una metodología basada en índices espectrales para la determinación de zonas con mayor estabilidad ambiental en el complejo de páramos </a:t>
            </a:r>
            <a:r>
              <a:rPr lang="es-CO" sz="2300" dirty="0" err="1">
                <a:latin typeface="Century Gothic" panose="020B0502020202020204" pitchFamily="34" charset="0"/>
              </a:rPr>
              <a:t>Guantiva</a:t>
            </a:r>
            <a:r>
              <a:rPr lang="es-CO" sz="2300" dirty="0">
                <a:latin typeface="Century Gothic" panose="020B0502020202020204" pitchFamily="34" charset="0"/>
              </a:rPr>
              <a:t> la Rusia</a:t>
            </a:r>
            <a:r>
              <a:rPr lang="es-CO" sz="2300" dirty="0" smtClean="0">
                <a:latin typeface="Century Gothic" panose="020B0502020202020204" pitchFamily="34" charset="0"/>
              </a:rPr>
              <a:t>.</a:t>
            </a:r>
          </a:p>
          <a:p>
            <a:pPr marL="0" lvl="0" indent="0" algn="just">
              <a:buNone/>
            </a:pPr>
            <a:r>
              <a:rPr lang="es-CO" sz="2100" b="1" dirty="0" smtClean="0">
                <a:latin typeface="Century Gothic" panose="020B0502020202020204" pitchFamily="34" charset="0"/>
              </a:rPr>
              <a:t>1. </a:t>
            </a:r>
            <a:r>
              <a:rPr lang="es-CO" sz="2100" dirty="0" smtClean="0">
                <a:latin typeface="Century Gothic" panose="020B0502020202020204" pitchFamily="34" charset="0"/>
              </a:rPr>
              <a:t>Determinar </a:t>
            </a:r>
            <a:r>
              <a:rPr lang="es-CO" sz="2100" dirty="0">
                <a:latin typeface="Century Gothic" panose="020B0502020202020204" pitchFamily="34" charset="0"/>
              </a:rPr>
              <a:t>los índices espectrales e imágenes de sensores remotos más pertinentes para la identificación de zonas de estabilidad en el complejo de páramos. </a:t>
            </a:r>
            <a:endParaRPr lang="es-CO" sz="2100" dirty="0" smtClean="0">
              <a:latin typeface="Century Gothic" panose="020B0502020202020204" pitchFamily="34" charset="0"/>
            </a:endParaRPr>
          </a:p>
          <a:p>
            <a:pPr marL="0" lvl="0" indent="0" algn="just">
              <a:buNone/>
            </a:pPr>
            <a:r>
              <a:rPr lang="es-CO" sz="2100" b="1" dirty="0" smtClean="0">
                <a:latin typeface="Century Gothic" panose="020B0502020202020204" pitchFamily="34" charset="0"/>
              </a:rPr>
              <a:t>2. </a:t>
            </a:r>
            <a:r>
              <a:rPr lang="es-CO" sz="2100" dirty="0" smtClean="0">
                <a:latin typeface="Century Gothic" panose="020B0502020202020204" pitchFamily="34" charset="0"/>
              </a:rPr>
              <a:t>Identificar </a:t>
            </a:r>
            <a:r>
              <a:rPr lang="es-CO" sz="2100" dirty="0">
                <a:latin typeface="Century Gothic" panose="020B0502020202020204" pitchFamily="34" charset="0"/>
              </a:rPr>
              <a:t>las zonas con mayor estabilidad ambiental del complejo de páramos mediante el análisis </a:t>
            </a:r>
            <a:r>
              <a:rPr lang="es-CO" sz="2100" dirty="0" err="1">
                <a:latin typeface="Century Gothic" panose="020B0502020202020204" pitchFamily="34" charset="0"/>
              </a:rPr>
              <a:t>multitemporal</a:t>
            </a:r>
            <a:r>
              <a:rPr lang="es-CO" sz="2100" dirty="0">
                <a:latin typeface="Century Gothic" panose="020B0502020202020204" pitchFamily="34" charset="0"/>
              </a:rPr>
              <a:t> del índice espectral </a:t>
            </a:r>
            <a:r>
              <a:rPr lang="es-CO" sz="2100" dirty="0" smtClean="0">
                <a:latin typeface="Century Gothic" panose="020B0502020202020204" pitchFamily="34" charset="0"/>
              </a:rPr>
              <a:t>determinado.</a:t>
            </a:r>
          </a:p>
          <a:p>
            <a:pPr marL="0" lvl="0" indent="0" algn="just">
              <a:buNone/>
            </a:pPr>
            <a:r>
              <a:rPr lang="es-CO" sz="2100" b="1" dirty="0" smtClean="0">
                <a:latin typeface="Century Gothic" panose="020B0502020202020204" pitchFamily="34" charset="0"/>
              </a:rPr>
              <a:t>3. </a:t>
            </a:r>
            <a:r>
              <a:rPr lang="es-CO" sz="2100" dirty="0" smtClean="0">
                <a:latin typeface="Century Gothic" panose="020B0502020202020204" pitchFamily="34" charset="0"/>
              </a:rPr>
              <a:t>Consolidar </a:t>
            </a:r>
            <a:r>
              <a:rPr lang="es-CO" sz="2100" dirty="0">
                <a:latin typeface="Century Gothic" panose="020B0502020202020204" pitchFamily="34" charset="0"/>
              </a:rPr>
              <a:t>los resultados obtenidos en una capa de estabilidad ambiental para la zona de estudio obtenida a partir de imágenes satelitales.</a:t>
            </a:r>
          </a:p>
          <a:p>
            <a:pPr marL="0" indent="0" algn="just">
              <a:buNone/>
            </a:pPr>
            <a:endParaRPr lang="es-CO" sz="2000" dirty="0">
              <a:latin typeface="Century Gothic" panose="020B0502020202020204" pitchFamily="34" charset="0"/>
            </a:endParaRPr>
          </a:p>
          <a:p>
            <a:pPr marL="0" indent="0">
              <a:buNone/>
            </a:pPr>
            <a:endParaRPr lang="es-CO" sz="2000" dirty="0">
              <a:latin typeface="Century Gothic" panose="020B0502020202020204" pitchFamily="34" charset="0"/>
            </a:endParaRPr>
          </a:p>
        </p:txBody>
      </p:sp>
      <p:sp>
        <p:nvSpPr>
          <p:cNvPr id="4" name="Marcador de número de diapositiva 3"/>
          <p:cNvSpPr>
            <a:spLocks noGrp="1"/>
          </p:cNvSpPr>
          <p:nvPr>
            <p:ph type="sldNum" sz="quarter" idx="12"/>
          </p:nvPr>
        </p:nvSpPr>
        <p:spPr/>
        <p:txBody>
          <a:bodyPr/>
          <a:lstStyle/>
          <a:p>
            <a:fld id="{7519212B-1DC6-4727-9426-CB85DE1D39F4}" type="slidenum">
              <a:rPr lang="es-CO" smtClean="0"/>
              <a:t>3</a:t>
            </a:fld>
            <a:endParaRPr lang="es-CO"/>
          </a:p>
        </p:txBody>
      </p:sp>
    </p:spTree>
    <p:extLst>
      <p:ext uri="{BB962C8B-B14F-4D97-AF65-F5344CB8AC3E}">
        <p14:creationId xmlns:p14="http://schemas.microsoft.com/office/powerpoint/2010/main" val="28949361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52540" y="888642"/>
            <a:ext cx="8162810" cy="936983"/>
          </a:xfrm>
        </p:spPr>
        <p:txBody>
          <a:bodyPr/>
          <a:lstStyle/>
          <a:p>
            <a:r>
              <a:rPr lang="es-CO" b="1" dirty="0" smtClean="0">
                <a:latin typeface="Century Gothic" panose="020B0502020202020204" pitchFamily="34" charset="0"/>
              </a:rPr>
              <a:t>GUANTIVA - LA RUSIA</a:t>
            </a:r>
            <a:endParaRPr lang="es-CO" b="1" dirty="0">
              <a:latin typeface="Century Gothic" panose="020B0502020202020204" pitchFamily="34" charset="0"/>
            </a:endParaRPr>
          </a:p>
        </p:txBody>
      </p:sp>
      <p:sp>
        <p:nvSpPr>
          <p:cNvPr id="5" name="Marcador de contenido 2"/>
          <p:cNvSpPr txBox="1">
            <a:spLocks/>
          </p:cNvSpPr>
          <p:nvPr/>
        </p:nvSpPr>
        <p:spPr>
          <a:xfrm>
            <a:off x="628650" y="2627290"/>
            <a:ext cx="4856543" cy="39200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CO" sz="2600" dirty="0">
              <a:latin typeface="Century Gothic" panose="020B0502020202020204" pitchFamily="34" charset="0"/>
            </a:endParaRPr>
          </a:p>
        </p:txBody>
      </p:sp>
      <p:sp>
        <p:nvSpPr>
          <p:cNvPr id="6" name="Marcador de contenido 2"/>
          <p:cNvSpPr txBox="1">
            <a:spLocks/>
          </p:cNvSpPr>
          <p:nvPr/>
        </p:nvSpPr>
        <p:spPr>
          <a:xfrm>
            <a:off x="628649" y="1825625"/>
            <a:ext cx="7886701" cy="47217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CO" sz="2300" dirty="0" smtClean="0">
                <a:latin typeface="Century Gothic" panose="020B0502020202020204" pitchFamily="34" charset="0"/>
              </a:rPr>
              <a:t>Se ubica en el flanco occidental de la cordillera oriental.</a:t>
            </a:r>
          </a:p>
          <a:p>
            <a:pPr algn="just"/>
            <a:r>
              <a:rPr lang="es-CO" sz="2300" dirty="0">
                <a:latin typeface="Century Gothic" panose="020B0502020202020204" pitchFamily="34" charset="0"/>
              </a:rPr>
              <a:t>Oscila entre los 2700 y 4280 msnm</a:t>
            </a:r>
            <a:r>
              <a:rPr lang="es-CO" sz="2300" dirty="0" smtClean="0">
                <a:latin typeface="Century Gothic" panose="020B0502020202020204" pitchFamily="34" charset="0"/>
              </a:rPr>
              <a:t>.</a:t>
            </a:r>
          </a:p>
          <a:p>
            <a:pPr algn="just"/>
            <a:r>
              <a:rPr lang="es-CO" sz="2300" dirty="0" smtClean="0">
                <a:latin typeface="Century Gothic" panose="020B0502020202020204" pitchFamily="34" charset="0"/>
              </a:rPr>
              <a:t>Área aproximada de 171.293 ha.</a:t>
            </a:r>
          </a:p>
          <a:p>
            <a:pPr algn="just"/>
            <a:r>
              <a:rPr lang="es-CO" sz="2300" dirty="0" smtClean="0">
                <a:latin typeface="Century Gothic" panose="020B0502020202020204" pitchFamily="34" charset="0"/>
              </a:rPr>
              <a:t>Ríos </a:t>
            </a:r>
            <a:r>
              <a:rPr lang="es-CO" sz="2300" dirty="0" err="1">
                <a:latin typeface="Century Gothic" panose="020B0502020202020204" pitchFamily="34" charset="0"/>
              </a:rPr>
              <a:t>Chicamocha</a:t>
            </a:r>
            <a:r>
              <a:rPr lang="es-CO" sz="2300" dirty="0">
                <a:latin typeface="Century Gothic" panose="020B0502020202020204" pitchFamily="34" charset="0"/>
              </a:rPr>
              <a:t>, Ture, </a:t>
            </a:r>
            <a:r>
              <a:rPr lang="es-CO" sz="2300" dirty="0" err="1">
                <a:latin typeface="Century Gothic" panose="020B0502020202020204" pitchFamily="34" charset="0"/>
              </a:rPr>
              <a:t>Pienta</a:t>
            </a:r>
            <a:r>
              <a:rPr lang="es-CO" sz="2300" dirty="0">
                <a:latin typeface="Century Gothic" panose="020B0502020202020204" pitchFamily="34" charset="0"/>
              </a:rPr>
              <a:t>, Susa, </a:t>
            </a:r>
            <a:r>
              <a:rPr lang="es-CO" sz="2300" dirty="0" err="1">
                <a:latin typeface="Century Gothic" panose="020B0502020202020204" pitchFamily="34" charset="0"/>
              </a:rPr>
              <a:t>Onzaga</a:t>
            </a:r>
            <a:r>
              <a:rPr lang="es-CO" sz="2300" dirty="0">
                <a:latin typeface="Century Gothic" panose="020B0502020202020204" pitchFamily="34" charset="0"/>
              </a:rPr>
              <a:t>, </a:t>
            </a:r>
            <a:r>
              <a:rPr lang="es-CO" sz="2300" dirty="0" err="1">
                <a:latin typeface="Century Gothic" panose="020B0502020202020204" pitchFamily="34" charset="0"/>
              </a:rPr>
              <a:t>Fonce</a:t>
            </a:r>
            <a:r>
              <a:rPr lang="es-CO" sz="2300" dirty="0" smtClean="0">
                <a:latin typeface="Century Gothic" panose="020B0502020202020204" pitchFamily="34" charset="0"/>
              </a:rPr>
              <a:t>, </a:t>
            </a:r>
            <a:r>
              <a:rPr lang="es-CO" sz="2300" dirty="0" err="1">
                <a:latin typeface="Century Gothic" panose="020B0502020202020204" pitchFamily="34" charset="0"/>
              </a:rPr>
              <a:t>Guaré</a:t>
            </a:r>
            <a:r>
              <a:rPr lang="es-CO" sz="2300" dirty="0">
                <a:latin typeface="Century Gothic" panose="020B0502020202020204" pitchFamily="34" charset="0"/>
              </a:rPr>
              <a:t>, </a:t>
            </a:r>
            <a:r>
              <a:rPr lang="es-CO" sz="2300" dirty="0" err="1">
                <a:latin typeface="Century Gothic" panose="020B0502020202020204" pitchFamily="34" charset="0"/>
              </a:rPr>
              <a:t>Yama</a:t>
            </a:r>
            <a:r>
              <a:rPr lang="es-CO" sz="2300" dirty="0">
                <a:latin typeface="Century Gothic" panose="020B0502020202020204" pitchFamily="34" charset="0"/>
              </a:rPr>
              <a:t>,</a:t>
            </a:r>
            <a:r>
              <a:rPr lang="es-CO" sz="2300" dirty="0" smtClean="0">
                <a:latin typeface="Century Gothic" panose="020B0502020202020204" pitchFamily="34" charset="0"/>
              </a:rPr>
              <a:t> </a:t>
            </a:r>
            <a:r>
              <a:rPr lang="es-CO" sz="2300" dirty="0" err="1" smtClean="0">
                <a:latin typeface="Century Gothic" panose="020B0502020202020204" pitchFamily="34" charset="0"/>
              </a:rPr>
              <a:t>Mogoticos</a:t>
            </a:r>
            <a:r>
              <a:rPr lang="es-CO" sz="2300" dirty="0" smtClean="0">
                <a:latin typeface="Century Gothic" panose="020B0502020202020204" pitchFamily="34" charset="0"/>
              </a:rPr>
              <a:t> y </a:t>
            </a:r>
            <a:r>
              <a:rPr lang="es-CO" sz="2300" dirty="0" err="1" smtClean="0">
                <a:latin typeface="Century Gothic" panose="020B0502020202020204" pitchFamily="34" charset="0"/>
              </a:rPr>
              <a:t>Táquiza</a:t>
            </a:r>
            <a:r>
              <a:rPr lang="es-CO" sz="2300" dirty="0" smtClean="0">
                <a:latin typeface="Century Gothic" panose="020B0502020202020204" pitchFamily="34" charset="0"/>
              </a:rPr>
              <a:t>.</a:t>
            </a:r>
          </a:p>
          <a:p>
            <a:pPr algn="just"/>
            <a:endParaRPr lang="es-CO" sz="2300" dirty="0" smtClean="0">
              <a:latin typeface="Century Gothic" panose="020B0502020202020204" pitchFamily="34" charset="0"/>
            </a:endParaRPr>
          </a:p>
          <a:p>
            <a:pPr marL="0" indent="0">
              <a:buFont typeface="Arial" panose="020B0604020202020204" pitchFamily="34" charset="0"/>
              <a:buNone/>
            </a:pPr>
            <a:endParaRPr lang="es-CO" sz="2300" dirty="0">
              <a:latin typeface="Century Gothic" panose="020B0502020202020204" pitchFamily="34" charset="0"/>
            </a:endParaRPr>
          </a:p>
        </p:txBody>
      </p:sp>
      <p:graphicFrame>
        <p:nvGraphicFramePr>
          <p:cNvPr id="9" name="Gráfico 8"/>
          <p:cNvGraphicFramePr/>
          <p:nvPr>
            <p:extLst>
              <p:ext uri="{D42A27DB-BD31-4B8C-83A1-F6EECF244321}">
                <p14:modId xmlns:p14="http://schemas.microsoft.com/office/powerpoint/2010/main" val="1236770560"/>
              </p:ext>
            </p:extLst>
          </p:nvPr>
        </p:nvGraphicFramePr>
        <p:xfrm>
          <a:off x="1159100" y="4250028"/>
          <a:ext cx="6877318" cy="2297326"/>
        </p:xfrm>
        <a:graphic>
          <a:graphicData uri="http://schemas.openxmlformats.org/drawingml/2006/chart">
            <c:chart xmlns:c="http://schemas.openxmlformats.org/drawingml/2006/chart" xmlns:r="http://schemas.openxmlformats.org/officeDocument/2006/relationships" r:id="rId3"/>
          </a:graphicData>
        </a:graphic>
      </p:graphicFrame>
      <p:sp>
        <p:nvSpPr>
          <p:cNvPr id="10" name="Marcador de número de diapositiva 9"/>
          <p:cNvSpPr>
            <a:spLocks noGrp="1"/>
          </p:cNvSpPr>
          <p:nvPr>
            <p:ph type="sldNum" sz="quarter" idx="12"/>
          </p:nvPr>
        </p:nvSpPr>
        <p:spPr/>
        <p:txBody>
          <a:bodyPr/>
          <a:lstStyle/>
          <a:p>
            <a:fld id="{7519212B-1DC6-4727-9426-CB85DE1D39F4}" type="slidenum">
              <a:rPr lang="es-CO" smtClean="0"/>
              <a:t>4</a:t>
            </a:fld>
            <a:endParaRPr lang="es-CO"/>
          </a:p>
        </p:txBody>
      </p:sp>
    </p:spTree>
    <p:extLst>
      <p:ext uri="{BB962C8B-B14F-4D97-AF65-F5344CB8AC3E}">
        <p14:creationId xmlns:p14="http://schemas.microsoft.com/office/powerpoint/2010/main" val="3025945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4" name="Marcador de contenido 3"/>
          <p:cNvSpPr>
            <a:spLocks noGrp="1"/>
          </p:cNvSpPr>
          <p:nvPr>
            <p:ph idx="1"/>
          </p:nvPr>
        </p:nvSpPr>
        <p:spPr/>
        <p:txBody>
          <a:bodyPr>
            <a:normAutofit/>
          </a:bodyPr>
          <a:lstStyle/>
          <a:p>
            <a:pPr algn="just"/>
            <a:r>
              <a:rPr lang="es-CO" sz="2300" dirty="0">
                <a:latin typeface="Century Gothic" panose="020B0502020202020204" pitchFamily="34" charset="0"/>
              </a:rPr>
              <a:t>Zona influencia </a:t>
            </a:r>
            <a:r>
              <a:rPr lang="es-CO" sz="2300" dirty="0" smtClean="0">
                <a:latin typeface="Century Gothic" panose="020B0502020202020204" pitchFamily="34" charset="0"/>
              </a:rPr>
              <a:t>ubicada </a:t>
            </a:r>
            <a:r>
              <a:rPr lang="es-CO" sz="2300" dirty="0">
                <a:latin typeface="Century Gothic" panose="020B0502020202020204" pitchFamily="34" charset="0"/>
              </a:rPr>
              <a:t>en los departamentos de </a:t>
            </a:r>
            <a:r>
              <a:rPr lang="es-CO" sz="2300" dirty="0" smtClean="0">
                <a:latin typeface="Century Gothic" panose="020B0502020202020204" pitchFamily="34" charset="0"/>
              </a:rPr>
              <a:t>Santander (6) </a:t>
            </a:r>
            <a:r>
              <a:rPr lang="es-CO" sz="2300" dirty="0">
                <a:latin typeface="Century Gothic" panose="020B0502020202020204" pitchFamily="34" charset="0"/>
              </a:rPr>
              <a:t>y </a:t>
            </a:r>
            <a:r>
              <a:rPr lang="es-CO" sz="2300" dirty="0" smtClean="0">
                <a:latin typeface="Century Gothic" panose="020B0502020202020204" pitchFamily="34" charset="0"/>
              </a:rPr>
              <a:t>Boyacá (15). </a:t>
            </a:r>
            <a:endParaRPr lang="es-CO" sz="2300" dirty="0">
              <a:latin typeface="Century Gothic" panose="020B0502020202020204" pitchFamily="34" charset="0"/>
            </a:endParaRPr>
          </a:p>
          <a:p>
            <a:endParaRPr lang="es-CO" sz="2300" dirty="0"/>
          </a:p>
        </p:txBody>
      </p:sp>
      <p:pic>
        <p:nvPicPr>
          <p:cNvPr id="5" name="Imagen 4"/>
          <p:cNvPicPr>
            <a:picLocks noChangeAspect="1"/>
          </p:cNvPicPr>
          <p:nvPr/>
        </p:nvPicPr>
        <p:blipFill>
          <a:blip r:embed="rId3"/>
          <a:stretch>
            <a:fillRect/>
          </a:stretch>
        </p:blipFill>
        <p:spPr>
          <a:xfrm>
            <a:off x="1350422" y="2735336"/>
            <a:ext cx="6443152" cy="3861054"/>
          </a:xfrm>
          <a:prstGeom prst="rect">
            <a:avLst/>
          </a:prstGeom>
          <a:ln>
            <a:solidFill>
              <a:schemeClr val="tx1"/>
            </a:solidFill>
          </a:ln>
        </p:spPr>
      </p:pic>
      <p:sp>
        <p:nvSpPr>
          <p:cNvPr id="7" name="Título 1"/>
          <p:cNvSpPr txBox="1">
            <a:spLocks/>
          </p:cNvSpPr>
          <p:nvPr/>
        </p:nvSpPr>
        <p:spPr>
          <a:xfrm>
            <a:off x="352540" y="888642"/>
            <a:ext cx="8162810" cy="9369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b="1" dirty="0" smtClean="0">
                <a:latin typeface="Century Gothic" panose="020B0502020202020204" pitchFamily="34" charset="0"/>
              </a:rPr>
              <a:t>GUANTIVA - LA RUSIA</a:t>
            </a:r>
            <a:endParaRPr lang="es-CO" b="1" dirty="0">
              <a:latin typeface="Century Gothic" panose="020B0502020202020204" pitchFamily="34" charset="0"/>
            </a:endParaRPr>
          </a:p>
        </p:txBody>
      </p:sp>
      <p:sp>
        <p:nvSpPr>
          <p:cNvPr id="8" name="CuadroTexto 7"/>
          <p:cNvSpPr txBox="1"/>
          <p:nvPr/>
        </p:nvSpPr>
        <p:spPr>
          <a:xfrm>
            <a:off x="135227" y="6596390"/>
            <a:ext cx="8873543" cy="261610"/>
          </a:xfrm>
          <a:prstGeom prst="rect">
            <a:avLst/>
          </a:prstGeom>
          <a:noFill/>
        </p:spPr>
        <p:txBody>
          <a:bodyPr wrap="square" rtlCol="0">
            <a:spAutoFit/>
          </a:bodyPr>
          <a:lstStyle/>
          <a:p>
            <a:pPr algn="ctr"/>
            <a:r>
              <a:rPr lang="es-CO" sz="1100" b="1" dirty="0">
                <a:latin typeface="Century Gothic" panose="020B0502020202020204" pitchFamily="34" charset="0"/>
              </a:rPr>
              <a:t>Fuente: </a:t>
            </a:r>
            <a:r>
              <a:rPr lang="es-CO" sz="1100" dirty="0">
                <a:latin typeface="Century Gothic" panose="020B0502020202020204" pitchFamily="34" charset="0"/>
              </a:rPr>
              <a:t>Complejo de páramos </a:t>
            </a:r>
            <a:r>
              <a:rPr lang="es-CO" sz="1100" dirty="0" err="1">
                <a:latin typeface="Century Gothic" panose="020B0502020202020204" pitchFamily="34" charset="0"/>
              </a:rPr>
              <a:t>Guantiva</a:t>
            </a:r>
            <a:r>
              <a:rPr lang="es-CO" sz="1100" dirty="0">
                <a:latin typeface="Century Gothic" panose="020B0502020202020204" pitchFamily="34" charset="0"/>
              </a:rPr>
              <a:t> - La Rusia. Distrito Páramos de Boyacá sector cordillera oriental CE–BY-GLR </a:t>
            </a:r>
          </a:p>
        </p:txBody>
      </p:sp>
      <p:sp>
        <p:nvSpPr>
          <p:cNvPr id="9" name="Marcador de número de diapositiva 8"/>
          <p:cNvSpPr>
            <a:spLocks noGrp="1"/>
          </p:cNvSpPr>
          <p:nvPr>
            <p:ph type="sldNum" sz="quarter" idx="12"/>
          </p:nvPr>
        </p:nvSpPr>
        <p:spPr/>
        <p:txBody>
          <a:bodyPr/>
          <a:lstStyle/>
          <a:p>
            <a:fld id="{7519212B-1DC6-4727-9426-CB85DE1D39F4}" type="slidenum">
              <a:rPr lang="es-CO" smtClean="0"/>
              <a:t>5</a:t>
            </a:fld>
            <a:endParaRPr lang="es-CO"/>
          </a:p>
        </p:txBody>
      </p:sp>
    </p:spTree>
    <p:extLst>
      <p:ext uri="{BB962C8B-B14F-4D97-AF65-F5344CB8AC3E}">
        <p14:creationId xmlns:p14="http://schemas.microsoft.com/office/powerpoint/2010/main" val="3385803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23501" y="888642"/>
            <a:ext cx="8191849" cy="936983"/>
          </a:xfrm>
        </p:spPr>
        <p:txBody>
          <a:bodyPr/>
          <a:lstStyle/>
          <a:p>
            <a:r>
              <a:rPr lang="es-CO" b="1" dirty="0" smtClean="0">
                <a:latin typeface="Century Gothic" panose="020B0502020202020204" pitchFamily="34" charset="0"/>
              </a:rPr>
              <a:t>METODOLOGÍA</a:t>
            </a:r>
            <a:endParaRPr lang="es-CO" b="1" dirty="0">
              <a:latin typeface="Century Gothic" panose="020B0502020202020204" pitchFamily="34" charset="0"/>
            </a:endParaRPr>
          </a:p>
        </p:txBody>
      </p:sp>
      <p:sp>
        <p:nvSpPr>
          <p:cNvPr id="3" name="Marcador de contenido 2"/>
          <p:cNvSpPr>
            <a:spLocks noGrp="1"/>
          </p:cNvSpPr>
          <p:nvPr>
            <p:ph idx="1"/>
          </p:nvPr>
        </p:nvSpPr>
        <p:spPr/>
        <p:txBody>
          <a:bodyPr>
            <a:normAutofit/>
          </a:bodyPr>
          <a:lstStyle/>
          <a:p>
            <a:pPr marL="0" indent="0" algn="just">
              <a:buNone/>
            </a:pPr>
            <a:endParaRPr lang="es-CO" sz="2600" dirty="0">
              <a:latin typeface="Century Gothic" panose="020B0502020202020204" pitchFamily="34" charset="0"/>
            </a:endParaRPr>
          </a:p>
          <a:p>
            <a:pPr marL="0" indent="0">
              <a:buNone/>
            </a:pPr>
            <a:endParaRPr lang="es-CO" sz="2600" dirty="0">
              <a:latin typeface="Century Gothic" panose="020B0502020202020204" pitchFamily="34" charset="0"/>
            </a:endParaRPr>
          </a:p>
        </p:txBody>
      </p:sp>
      <p:graphicFrame>
        <p:nvGraphicFramePr>
          <p:cNvPr id="5" name="Diagrama 4"/>
          <p:cNvGraphicFramePr/>
          <p:nvPr>
            <p:extLst>
              <p:ext uri="{D42A27DB-BD31-4B8C-83A1-F6EECF244321}">
                <p14:modId xmlns:p14="http://schemas.microsoft.com/office/powerpoint/2010/main" val="3255263948"/>
              </p:ext>
            </p:extLst>
          </p:nvPr>
        </p:nvGraphicFramePr>
        <p:xfrm>
          <a:off x="323501" y="1825625"/>
          <a:ext cx="8600162" cy="46910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Marcador de número de diapositiva 5"/>
          <p:cNvSpPr>
            <a:spLocks noGrp="1"/>
          </p:cNvSpPr>
          <p:nvPr>
            <p:ph type="sldNum" sz="quarter" idx="12"/>
          </p:nvPr>
        </p:nvSpPr>
        <p:spPr/>
        <p:txBody>
          <a:bodyPr/>
          <a:lstStyle/>
          <a:p>
            <a:fld id="{7519212B-1DC6-4727-9426-CB85DE1D39F4}" type="slidenum">
              <a:rPr lang="es-CO" smtClean="0"/>
              <a:t>6</a:t>
            </a:fld>
            <a:endParaRPr lang="es-CO"/>
          </a:p>
        </p:txBody>
      </p:sp>
      <p:sp>
        <p:nvSpPr>
          <p:cNvPr id="4" name="Rectángulo redondeado 3"/>
          <p:cNvSpPr/>
          <p:nvPr/>
        </p:nvSpPr>
        <p:spPr>
          <a:xfrm>
            <a:off x="900748" y="3294043"/>
            <a:ext cx="1027203" cy="264405"/>
          </a:xfrm>
          <a:prstGeom prst="roundRect">
            <a:avLst/>
          </a:prstGeom>
          <a:solidFill>
            <a:schemeClr val="accent2">
              <a:lumMod val="40000"/>
              <a:lumOff val="60000"/>
            </a:schemeClr>
          </a:solid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a:p>
        </p:txBody>
      </p:sp>
      <p:sp>
        <p:nvSpPr>
          <p:cNvPr id="7" name="CuadroTexto 6"/>
          <p:cNvSpPr txBox="1"/>
          <p:nvPr/>
        </p:nvSpPr>
        <p:spPr>
          <a:xfrm>
            <a:off x="900749" y="3241579"/>
            <a:ext cx="1662858" cy="369332"/>
          </a:xfrm>
          <a:prstGeom prst="rect">
            <a:avLst/>
          </a:prstGeom>
          <a:noFill/>
        </p:spPr>
        <p:txBody>
          <a:bodyPr wrap="square" rtlCol="0">
            <a:spAutoFit/>
          </a:bodyPr>
          <a:lstStyle/>
          <a:p>
            <a:r>
              <a:rPr lang="es-CO" dirty="0" smtClean="0">
                <a:latin typeface="Century Gothic" panose="020B0502020202020204" pitchFamily="34" charset="0"/>
              </a:rPr>
              <a:t>5 pasos</a:t>
            </a:r>
            <a:endParaRPr lang="es-CO" dirty="0">
              <a:latin typeface="Century Gothic" panose="020B0502020202020204" pitchFamily="34" charset="0"/>
            </a:endParaRPr>
          </a:p>
        </p:txBody>
      </p:sp>
    </p:spTree>
    <p:extLst>
      <p:ext uri="{BB962C8B-B14F-4D97-AF65-F5344CB8AC3E}">
        <p14:creationId xmlns:p14="http://schemas.microsoft.com/office/powerpoint/2010/main" val="5481374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340071" y="888642"/>
            <a:ext cx="8671727" cy="936983"/>
          </a:xfrm>
        </p:spPr>
        <p:txBody>
          <a:bodyPr>
            <a:noAutofit/>
          </a:bodyPr>
          <a:lstStyle/>
          <a:p>
            <a:r>
              <a:rPr lang="es-CO" b="1" dirty="0" smtClean="0">
                <a:latin typeface="Century Gothic" panose="020B0502020202020204" pitchFamily="34" charset="0"/>
              </a:rPr>
              <a:t>RESULTADOS DE METODOLOGÍA</a:t>
            </a:r>
            <a:endParaRPr lang="es-CO" b="1" dirty="0">
              <a:latin typeface="Century Gothic" panose="020B0502020202020204" pitchFamily="34" charset="0"/>
            </a:endParaRPr>
          </a:p>
        </p:txBody>
      </p:sp>
      <p:sp>
        <p:nvSpPr>
          <p:cNvPr id="3" name="Marcador de contenido 2"/>
          <p:cNvSpPr>
            <a:spLocks noGrp="1"/>
          </p:cNvSpPr>
          <p:nvPr>
            <p:ph idx="1"/>
          </p:nvPr>
        </p:nvSpPr>
        <p:spPr>
          <a:xfrm>
            <a:off x="3129565" y="1825625"/>
            <a:ext cx="5602311" cy="4703963"/>
          </a:xfrm>
        </p:spPr>
        <p:txBody>
          <a:bodyPr>
            <a:normAutofit/>
          </a:bodyPr>
          <a:lstStyle/>
          <a:p>
            <a:pPr marL="0" indent="0" algn="just">
              <a:buNone/>
            </a:pPr>
            <a:r>
              <a:rPr lang="en-US" sz="2300" dirty="0" smtClean="0">
                <a:latin typeface="Century Gothic" panose="020B0502020202020204" pitchFamily="34" charset="0"/>
              </a:rPr>
              <a:t>Quantification of the Ecological Resilience of Drylands Using Digital Remote Sensing </a:t>
            </a:r>
            <a:r>
              <a:rPr lang="en-US" sz="2300" dirty="0" smtClean="0">
                <a:latin typeface="Century Gothic" panose="020B0502020202020204" pitchFamily="34" charset="0"/>
                <a:sym typeface="Wingdings" panose="05000000000000000000" pitchFamily="2" charset="2"/>
              </a:rPr>
              <a:t></a:t>
            </a:r>
            <a:r>
              <a:rPr lang="en-US" sz="2300" dirty="0" smtClean="0">
                <a:latin typeface="Century Gothic" panose="020B0502020202020204" pitchFamily="34" charset="0"/>
              </a:rPr>
              <a:t> </a:t>
            </a:r>
            <a:r>
              <a:rPr lang="es-CO" sz="2300" b="1" i="1" dirty="0">
                <a:latin typeface="Century Gothic" panose="020B0502020202020204" pitchFamily="34" charset="0"/>
              </a:rPr>
              <a:t>“la cuantificación de la </a:t>
            </a:r>
            <a:r>
              <a:rPr lang="es-CO" sz="2300" b="1" i="1" dirty="0" smtClean="0">
                <a:latin typeface="Century Gothic" panose="020B0502020202020204" pitchFamily="34" charset="0"/>
              </a:rPr>
              <a:t>resiliencia </a:t>
            </a:r>
            <a:r>
              <a:rPr lang="es-CO" sz="2300" b="1" i="1" dirty="0">
                <a:latin typeface="Century Gothic" panose="020B0502020202020204" pitchFamily="34" charset="0"/>
              </a:rPr>
              <a:t>ecológica de zonas áridas uso de digital teledetección”</a:t>
            </a:r>
            <a:endParaRPr lang="es-CO" sz="2300" b="1" i="1" dirty="0" smtClean="0">
              <a:latin typeface="Century Gothic" panose="020B0502020202020204" pitchFamily="34" charset="0"/>
            </a:endParaRPr>
          </a:p>
          <a:p>
            <a:pPr algn="just"/>
            <a:endParaRPr lang="es-CO" sz="2300" dirty="0" smtClean="0">
              <a:latin typeface="Century Gothic" panose="020B0502020202020204" pitchFamily="34" charset="0"/>
            </a:endParaRPr>
          </a:p>
          <a:p>
            <a:pPr algn="just"/>
            <a:endParaRPr lang="es-CO" sz="2300" dirty="0" smtClean="0">
              <a:latin typeface="Century Gothic" panose="020B0502020202020204" pitchFamily="34" charset="0"/>
            </a:endParaRPr>
          </a:p>
          <a:p>
            <a:pPr algn="just"/>
            <a:r>
              <a:rPr lang="es-CO" sz="2300" dirty="0">
                <a:latin typeface="Century Gothic" panose="020B0502020202020204" pitchFamily="34" charset="0"/>
              </a:rPr>
              <a:t>Teniendo en cuenta la clasificación de índices espectrales de </a:t>
            </a:r>
            <a:r>
              <a:rPr lang="es-CO" sz="2300" b="1" dirty="0">
                <a:latin typeface="Century Gothic" panose="020B0502020202020204" pitchFamily="34" charset="0"/>
              </a:rPr>
              <a:t>Beatriz Elena </a:t>
            </a:r>
            <a:r>
              <a:rPr lang="es-CO" sz="2300" b="1" dirty="0" smtClean="0">
                <a:latin typeface="Century Gothic" panose="020B0502020202020204" pitchFamily="34" charset="0"/>
              </a:rPr>
              <a:t>Álzate</a:t>
            </a:r>
            <a:r>
              <a:rPr lang="es-CO" sz="2300" dirty="0" smtClean="0">
                <a:latin typeface="Century Gothic" panose="020B0502020202020204" pitchFamily="34" charset="0"/>
              </a:rPr>
              <a:t>.</a:t>
            </a:r>
          </a:p>
          <a:p>
            <a:pPr algn="just"/>
            <a:r>
              <a:rPr lang="es-CO" sz="2300" dirty="0" smtClean="0">
                <a:latin typeface="Century Gothic" panose="020B0502020202020204" pitchFamily="34" charset="0"/>
              </a:rPr>
              <a:t>Índices basados en la pendiente, índice de diferencia </a:t>
            </a:r>
            <a:r>
              <a:rPr lang="es-CO" sz="2300" dirty="0">
                <a:latin typeface="Century Gothic" panose="020B0502020202020204" pitchFamily="34" charset="0"/>
              </a:rPr>
              <a:t>normalizada (NDVI</a:t>
            </a:r>
            <a:r>
              <a:rPr lang="es-CO" sz="2300" dirty="0" smtClean="0">
                <a:latin typeface="Century Gothic" panose="020B0502020202020204" pitchFamily="34" charset="0"/>
              </a:rPr>
              <a:t>).</a:t>
            </a:r>
          </a:p>
          <a:p>
            <a:pPr marL="0" indent="0">
              <a:buNone/>
            </a:pPr>
            <a:endParaRPr lang="es-CO" sz="2300" dirty="0">
              <a:latin typeface="Century Gothic" panose="020B0502020202020204" pitchFamily="34" charset="0"/>
            </a:endParaRPr>
          </a:p>
        </p:txBody>
      </p:sp>
      <p:pic>
        <p:nvPicPr>
          <p:cNvPr id="4" name="Imagen 3"/>
          <p:cNvPicPr>
            <a:picLocks noChangeAspect="1"/>
          </p:cNvPicPr>
          <p:nvPr/>
        </p:nvPicPr>
        <p:blipFill rotWithShape="1">
          <a:blip r:embed="rId3"/>
          <a:srcRect l="-519" r="66011" b="72959"/>
          <a:stretch/>
        </p:blipFill>
        <p:spPr>
          <a:xfrm>
            <a:off x="257992" y="1825625"/>
            <a:ext cx="2859110" cy="1269373"/>
          </a:xfrm>
          <a:prstGeom prst="rect">
            <a:avLst/>
          </a:prstGeom>
        </p:spPr>
      </p:pic>
      <p:pic>
        <p:nvPicPr>
          <p:cNvPr id="6" name="Imagen 5"/>
          <p:cNvPicPr>
            <a:picLocks noChangeAspect="1"/>
          </p:cNvPicPr>
          <p:nvPr/>
        </p:nvPicPr>
        <p:blipFill rotWithShape="1">
          <a:blip r:embed="rId3"/>
          <a:srcRect l="35077" r="30259" b="74211"/>
          <a:stretch/>
        </p:blipFill>
        <p:spPr>
          <a:xfrm>
            <a:off x="245112" y="4693473"/>
            <a:ext cx="2871990" cy="1210603"/>
          </a:xfrm>
          <a:prstGeom prst="rect">
            <a:avLst/>
          </a:prstGeom>
        </p:spPr>
      </p:pic>
      <p:sp>
        <p:nvSpPr>
          <p:cNvPr id="8" name="Marcador de número de diapositiva 7"/>
          <p:cNvSpPr>
            <a:spLocks noGrp="1"/>
          </p:cNvSpPr>
          <p:nvPr>
            <p:ph type="sldNum" sz="quarter" idx="12"/>
          </p:nvPr>
        </p:nvSpPr>
        <p:spPr/>
        <p:txBody>
          <a:bodyPr/>
          <a:lstStyle/>
          <a:p>
            <a:fld id="{7519212B-1DC6-4727-9426-CB85DE1D39F4}" type="slidenum">
              <a:rPr lang="es-CO" smtClean="0"/>
              <a:t>7</a:t>
            </a:fld>
            <a:endParaRPr lang="es-CO"/>
          </a:p>
        </p:txBody>
      </p:sp>
      <p:grpSp>
        <p:nvGrpSpPr>
          <p:cNvPr id="7" name="Grupo 6"/>
          <p:cNvGrpSpPr/>
          <p:nvPr/>
        </p:nvGrpSpPr>
        <p:grpSpPr>
          <a:xfrm>
            <a:off x="276975" y="1913802"/>
            <a:ext cx="2341568" cy="1077119"/>
            <a:chOff x="837" y="11782"/>
            <a:chExt cx="2341568" cy="1077119"/>
          </a:xfrm>
        </p:grpSpPr>
        <p:sp>
          <p:nvSpPr>
            <p:cNvPr id="9" name="Rectángulo redondeado 8"/>
            <p:cNvSpPr/>
            <p:nvPr/>
          </p:nvSpPr>
          <p:spPr>
            <a:xfrm>
              <a:off x="837" y="11782"/>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0" name="CuadroTexto 9"/>
            <p:cNvSpPr txBox="1"/>
            <p:nvPr/>
          </p:nvSpPr>
          <p:spPr>
            <a:xfrm>
              <a:off x="32385" y="43330"/>
              <a:ext cx="227847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latin typeface="Century Gothic" panose="020B0502020202020204" pitchFamily="34" charset="0"/>
                </a:rPr>
                <a:t>1. </a:t>
              </a:r>
              <a:r>
                <a:rPr lang="es-CO" sz="2000" kern="1200" dirty="0" smtClean="0">
                  <a:latin typeface="Century Gothic" panose="020B0502020202020204" pitchFamily="34" charset="0"/>
                </a:rPr>
                <a:t>Búsqueda de información secundaria</a:t>
              </a:r>
              <a:endParaRPr lang="es-CO" sz="2000" kern="1200" dirty="0">
                <a:latin typeface="Century Gothic" panose="020B0502020202020204" pitchFamily="34" charset="0"/>
              </a:endParaRPr>
            </a:p>
          </p:txBody>
        </p:sp>
      </p:grpSp>
      <p:grpSp>
        <p:nvGrpSpPr>
          <p:cNvPr id="11" name="Grupo 10"/>
          <p:cNvGrpSpPr/>
          <p:nvPr/>
        </p:nvGrpSpPr>
        <p:grpSpPr>
          <a:xfrm>
            <a:off x="296060" y="4760214"/>
            <a:ext cx="2341568" cy="1077119"/>
            <a:chOff x="3060486" y="11782"/>
            <a:chExt cx="2341568" cy="1077119"/>
          </a:xfrm>
        </p:grpSpPr>
        <p:sp>
          <p:nvSpPr>
            <p:cNvPr id="12" name="Rectángulo redondeado 11"/>
            <p:cNvSpPr/>
            <p:nvPr/>
          </p:nvSpPr>
          <p:spPr>
            <a:xfrm>
              <a:off x="3060486" y="11782"/>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3" name="CuadroTexto 12"/>
            <p:cNvSpPr txBox="1"/>
            <p:nvPr/>
          </p:nvSpPr>
          <p:spPr>
            <a:xfrm>
              <a:off x="3092034" y="43330"/>
              <a:ext cx="227847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latin typeface="Century Gothic" panose="020B0502020202020204" pitchFamily="34" charset="0"/>
                </a:rPr>
                <a:t>2. </a:t>
              </a:r>
              <a:r>
                <a:rPr lang="es-CO" sz="2000" kern="1200" dirty="0" smtClean="0">
                  <a:latin typeface="Century Gothic" panose="020B0502020202020204" pitchFamily="34" charset="0"/>
                </a:rPr>
                <a:t>Selección de índices espectrales</a:t>
              </a:r>
              <a:endParaRPr lang="es-CO" sz="2000" kern="1200" dirty="0">
                <a:latin typeface="Century Gothic" panose="020B0502020202020204" pitchFamily="34" charset="0"/>
              </a:endParaRPr>
            </a:p>
          </p:txBody>
        </p:sp>
      </p:grpSp>
    </p:spTree>
    <p:extLst>
      <p:ext uri="{BB962C8B-B14F-4D97-AF65-F5344CB8AC3E}">
        <p14:creationId xmlns:p14="http://schemas.microsoft.com/office/powerpoint/2010/main" val="37317514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8802" y="3439978"/>
            <a:ext cx="5332945" cy="3081237"/>
          </a:xfrm>
        </p:spPr>
        <p:txBody>
          <a:bodyPr>
            <a:normAutofit/>
          </a:bodyPr>
          <a:lstStyle/>
          <a:p>
            <a:pPr algn="just"/>
            <a:r>
              <a:rPr lang="es-CO" sz="2300" dirty="0" smtClean="0">
                <a:latin typeface="Century Gothic" panose="020B0502020202020204" pitchFamily="34" charset="0"/>
              </a:rPr>
              <a:t>Imágenes MODIS MOD 13 Q1</a:t>
            </a:r>
          </a:p>
          <a:p>
            <a:pPr algn="just"/>
            <a:r>
              <a:rPr lang="es-CO" sz="2300" dirty="0" err="1" smtClean="0">
                <a:latin typeface="Century Gothic" panose="020B0502020202020204" pitchFamily="34" charset="0"/>
              </a:rPr>
              <a:t>Path</a:t>
            </a:r>
            <a:r>
              <a:rPr lang="es-CO" sz="2300" dirty="0" smtClean="0">
                <a:latin typeface="Century Gothic" panose="020B0502020202020204" pitchFamily="34" charset="0"/>
              </a:rPr>
              <a:t> </a:t>
            </a:r>
            <a:r>
              <a:rPr lang="es-CO" sz="2300" dirty="0" err="1" smtClean="0">
                <a:latin typeface="Century Gothic" panose="020B0502020202020204" pitchFamily="34" charset="0"/>
              </a:rPr>
              <a:t>Row</a:t>
            </a:r>
            <a:r>
              <a:rPr lang="es-CO" sz="2300" dirty="0" smtClean="0">
                <a:latin typeface="Century Gothic" panose="020B0502020202020204" pitchFamily="34" charset="0"/>
              </a:rPr>
              <a:t> H10V8 del sistema de referencia MODIS para Colombia.</a:t>
            </a:r>
          </a:p>
          <a:p>
            <a:pPr algn="just"/>
            <a:r>
              <a:rPr lang="es-CO" sz="2300" dirty="0" smtClean="0">
                <a:latin typeface="Century Gothic" panose="020B0502020202020204" pitchFamily="34" charset="0"/>
              </a:rPr>
              <a:t>Se </a:t>
            </a:r>
            <a:r>
              <a:rPr lang="es-CO" sz="2300" dirty="0">
                <a:latin typeface="Century Gothic" panose="020B0502020202020204" pitchFamily="34" charset="0"/>
              </a:rPr>
              <a:t>descargaron de la página web del USGS</a:t>
            </a:r>
            <a:r>
              <a:rPr lang="es-CO" sz="2300" dirty="0" smtClean="0">
                <a:latin typeface="Century Gothic" panose="020B0502020202020204" pitchFamily="34" charset="0"/>
              </a:rPr>
              <a:t>.</a:t>
            </a:r>
          </a:p>
          <a:p>
            <a:pPr algn="just"/>
            <a:r>
              <a:rPr lang="es-CO" sz="2300" dirty="0">
                <a:latin typeface="Century Gothic" panose="020B0502020202020204" pitchFamily="34" charset="0"/>
              </a:rPr>
              <a:t>Un total de 34 imágenes desde el año 2000 hasta el 2016.</a:t>
            </a:r>
          </a:p>
          <a:p>
            <a:pPr marL="0" indent="0" algn="just">
              <a:buNone/>
            </a:pPr>
            <a:endParaRPr lang="es-CO" sz="2300" dirty="0">
              <a:latin typeface="Century Gothic" panose="020B0502020202020204" pitchFamily="34" charset="0"/>
            </a:endParaRPr>
          </a:p>
          <a:p>
            <a:pPr algn="just"/>
            <a:endParaRPr lang="es-CO" sz="2300" dirty="0" smtClean="0">
              <a:latin typeface="Century Gothic" panose="020B0502020202020204" pitchFamily="34" charset="0"/>
            </a:endParaRPr>
          </a:p>
          <a:p>
            <a:pPr algn="just"/>
            <a:endParaRPr lang="es-CO" sz="2300" dirty="0" smtClean="0">
              <a:latin typeface="Century Gothic" panose="020B0502020202020204" pitchFamily="34" charset="0"/>
            </a:endParaRPr>
          </a:p>
          <a:p>
            <a:pPr marL="0" indent="0">
              <a:buNone/>
            </a:pPr>
            <a:endParaRPr lang="es-CO" sz="2300" dirty="0">
              <a:latin typeface="Century Gothic" panose="020B0502020202020204" pitchFamily="34" charset="0"/>
            </a:endParaRPr>
          </a:p>
        </p:txBody>
      </p:sp>
      <p:pic>
        <p:nvPicPr>
          <p:cNvPr id="5" name="Imagen 4"/>
          <p:cNvPicPr>
            <a:picLocks noChangeAspect="1"/>
          </p:cNvPicPr>
          <p:nvPr/>
        </p:nvPicPr>
        <p:blipFill>
          <a:blip r:embed="rId3"/>
          <a:stretch>
            <a:fillRect/>
          </a:stretch>
        </p:blipFill>
        <p:spPr>
          <a:xfrm>
            <a:off x="5679581" y="2452488"/>
            <a:ext cx="3258353" cy="3694209"/>
          </a:xfrm>
          <a:prstGeom prst="rect">
            <a:avLst/>
          </a:prstGeom>
        </p:spPr>
      </p:pic>
      <p:sp>
        <p:nvSpPr>
          <p:cNvPr id="10" name="CuadroTexto 9"/>
          <p:cNvSpPr txBox="1"/>
          <p:nvPr/>
        </p:nvSpPr>
        <p:spPr>
          <a:xfrm>
            <a:off x="5115093" y="6094741"/>
            <a:ext cx="4320863" cy="261610"/>
          </a:xfrm>
          <a:prstGeom prst="rect">
            <a:avLst/>
          </a:prstGeom>
          <a:noFill/>
        </p:spPr>
        <p:txBody>
          <a:bodyPr wrap="square" rtlCol="0">
            <a:spAutoFit/>
          </a:bodyPr>
          <a:lstStyle/>
          <a:p>
            <a:pPr algn="ctr"/>
            <a:r>
              <a:rPr lang="es-CO" sz="1100" b="1" dirty="0">
                <a:latin typeface="Century Gothic" panose="020B0502020202020204" pitchFamily="34" charset="0"/>
              </a:rPr>
              <a:t>Fuente: </a:t>
            </a:r>
            <a:r>
              <a:rPr lang="es-CO" sz="1100" dirty="0">
                <a:latin typeface="Century Gothic" panose="020B0502020202020204" pitchFamily="34" charset="0"/>
              </a:rPr>
              <a:t>Anaya (Revista de teledetección) </a:t>
            </a:r>
          </a:p>
        </p:txBody>
      </p:sp>
      <p:sp>
        <p:nvSpPr>
          <p:cNvPr id="11" name="CuadroTexto 10"/>
          <p:cNvSpPr txBox="1"/>
          <p:nvPr/>
        </p:nvSpPr>
        <p:spPr>
          <a:xfrm>
            <a:off x="5558868" y="2044090"/>
            <a:ext cx="3433312" cy="430887"/>
          </a:xfrm>
          <a:prstGeom prst="rect">
            <a:avLst/>
          </a:prstGeom>
          <a:noFill/>
        </p:spPr>
        <p:txBody>
          <a:bodyPr wrap="square" rtlCol="0">
            <a:spAutoFit/>
          </a:bodyPr>
          <a:lstStyle/>
          <a:p>
            <a:pPr algn="ctr"/>
            <a:r>
              <a:rPr lang="es-CO" sz="1100" dirty="0">
                <a:latin typeface="Century Gothic" panose="020B0502020202020204" pitchFamily="34" charset="0"/>
              </a:rPr>
              <a:t>Sistema de referencia MODIS para el área continental de Colombia</a:t>
            </a:r>
          </a:p>
        </p:txBody>
      </p:sp>
      <p:pic>
        <p:nvPicPr>
          <p:cNvPr id="13" name="Imagen 12"/>
          <p:cNvPicPr>
            <a:picLocks noChangeAspect="1"/>
          </p:cNvPicPr>
          <p:nvPr/>
        </p:nvPicPr>
        <p:blipFill rotWithShape="1">
          <a:blip r:embed="rId4"/>
          <a:srcRect l="70519" b="63238"/>
          <a:stretch/>
        </p:blipFill>
        <p:spPr>
          <a:xfrm>
            <a:off x="238802" y="1825625"/>
            <a:ext cx="2442580" cy="1725758"/>
          </a:xfrm>
          <a:prstGeom prst="rect">
            <a:avLst/>
          </a:prstGeom>
        </p:spPr>
      </p:pic>
      <p:sp>
        <p:nvSpPr>
          <p:cNvPr id="15" name="Marcador de contenido 2"/>
          <p:cNvSpPr txBox="1">
            <a:spLocks/>
          </p:cNvSpPr>
          <p:nvPr/>
        </p:nvSpPr>
        <p:spPr>
          <a:xfrm>
            <a:off x="238802" y="6078828"/>
            <a:ext cx="8247626" cy="6933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s-CO" sz="2300" dirty="0">
              <a:latin typeface="Century Gothic" panose="020B0502020202020204" pitchFamily="34" charset="0"/>
            </a:endParaRPr>
          </a:p>
        </p:txBody>
      </p:sp>
      <p:sp>
        <p:nvSpPr>
          <p:cNvPr id="16" name="Marcador de número de diapositiva 15"/>
          <p:cNvSpPr>
            <a:spLocks noGrp="1"/>
          </p:cNvSpPr>
          <p:nvPr>
            <p:ph type="sldNum" sz="quarter" idx="12"/>
          </p:nvPr>
        </p:nvSpPr>
        <p:spPr/>
        <p:txBody>
          <a:bodyPr/>
          <a:lstStyle/>
          <a:p>
            <a:fld id="{7519212B-1DC6-4727-9426-CB85DE1D39F4}" type="slidenum">
              <a:rPr lang="es-CO" smtClean="0"/>
              <a:t>8</a:t>
            </a:fld>
            <a:endParaRPr lang="es-CO"/>
          </a:p>
        </p:txBody>
      </p:sp>
      <p:grpSp>
        <p:nvGrpSpPr>
          <p:cNvPr id="12" name="Grupo 11"/>
          <p:cNvGrpSpPr/>
          <p:nvPr/>
        </p:nvGrpSpPr>
        <p:grpSpPr>
          <a:xfrm>
            <a:off x="310028" y="1894367"/>
            <a:ext cx="2479188" cy="1077119"/>
            <a:chOff x="6120135" y="11782"/>
            <a:chExt cx="2479188" cy="1077119"/>
          </a:xfrm>
        </p:grpSpPr>
        <p:sp>
          <p:nvSpPr>
            <p:cNvPr id="14" name="Rectángulo redondeado 13"/>
            <p:cNvSpPr/>
            <p:nvPr/>
          </p:nvSpPr>
          <p:spPr>
            <a:xfrm>
              <a:off x="6120135" y="11782"/>
              <a:ext cx="247918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7" name="CuadroTexto 16"/>
            <p:cNvSpPr txBox="1"/>
            <p:nvPr/>
          </p:nvSpPr>
          <p:spPr>
            <a:xfrm>
              <a:off x="6151683" y="43330"/>
              <a:ext cx="241609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latin typeface="Century Gothic" panose="020B0502020202020204" pitchFamily="34" charset="0"/>
                </a:rPr>
                <a:t>3. </a:t>
              </a:r>
              <a:r>
                <a:rPr lang="es-CO" sz="2000" kern="1200" dirty="0" smtClean="0">
                  <a:latin typeface="Century Gothic" panose="020B0502020202020204" pitchFamily="34" charset="0"/>
                </a:rPr>
                <a:t>Obtención de imágenes satelitales</a:t>
              </a:r>
              <a:endParaRPr lang="es-CO" sz="2000" kern="1200" dirty="0">
                <a:latin typeface="Century Gothic" panose="020B0502020202020204" pitchFamily="34" charset="0"/>
              </a:endParaRPr>
            </a:p>
          </p:txBody>
        </p:sp>
      </p:grpSp>
      <p:sp>
        <p:nvSpPr>
          <p:cNvPr id="18" name="Título 1"/>
          <p:cNvSpPr txBox="1">
            <a:spLocks/>
          </p:cNvSpPr>
          <p:nvPr/>
        </p:nvSpPr>
        <p:spPr>
          <a:xfrm>
            <a:off x="340071" y="888642"/>
            <a:ext cx="8671727" cy="93698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b="1" smtClean="0">
                <a:latin typeface="Century Gothic" panose="020B0502020202020204" pitchFamily="34" charset="0"/>
              </a:rPr>
              <a:t>RESULTADOS DE METODOLOGÍA</a:t>
            </a:r>
            <a:endParaRPr lang="es-CO" b="1" dirty="0">
              <a:latin typeface="Century Gothic" panose="020B0502020202020204" pitchFamily="34" charset="0"/>
            </a:endParaRPr>
          </a:p>
        </p:txBody>
      </p:sp>
    </p:spTree>
    <p:extLst>
      <p:ext uri="{BB962C8B-B14F-4D97-AF65-F5344CB8AC3E}">
        <p14:creationId xmlns:p14="http://schemas.microsoft.com/office/powerpoint/2010/main" val="813666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t="-4000" b="-4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825625"/>
            <a:ext cx="5411541" cy="4768358"/>
          </a:xfrm>
        </p:spPr>
        <p:txBody>
          <a:bodyPr>
            <a:normAutofit lnSpcReduction="10000"/>
          </a:bodyPr>
          <a:lstStyle/>
          <a:p>
            <a:pPr algn="just"/>
            <a:r>
              <a:rPr lang="es-CO" sz="2300" dirty="0">
                <a:latin typeface="Century Gothic" panose="020B0502020202020204" pitchFamily="34" charset="0"/>
              </a:rPr>
              <a:t> </a:t>
            </a:r>
            <a:r>
              <a:rPr lang="es-CO" sz="2300" dirty="0" err="1" smtClean="0">
                <a:latin typeface="Century Gothic" panose="020B0502020202020204" pitchFamily="34" charset="0"/>
              </a:rPr>
              <a:t>Reproyección</a:t>
            </a:r>
            <a:r>
              <a:rPr lang="es-CO" sz="2300" dirty="0" smtClean="0">
                <a:latin typeface="Century Gothic" panose="020B0502020202020204" pitchFamily="34" charset="0"/>
              </a:rPr>
              <a:t> </a:t>
            </a:r>
            <a:r>
              <a:rPr lang="es-CO" sz="2300" dirty="0">
                <a:latin typeface="Century Gothic" panose="020B0502020202020204" pitchFamily="34" charset="0"/>
              </a:rPr>
              <a:t>UTM; utilizando como elipsoide de referencia el WGS84</a:t>
            </a:r>
            <a:r>
              <a:rPr lang="es-CO" sz="2300" dirty="0" smtClean="0">
                <a:latin typeface="Century Gothic" panose="020B0502020202020204" pitchFamily="34" charset="0"/>
              </a:rPr>
              <a:t>.</a:t>
            </a:r>
          </a:p>
          <a:p>
            <a:pPr algn="just">
              <a:buFont typeface="Wingdings" panose="05000000000000000000" pitchFamily="2" charset="2"/>
              <a:buChar char="ü"/>
            </a:pPr>
            <a:endParaRPr lang="es-CO" sz="2300" dirty="0">
              <a:latin typeface="Century Gothic" panose="020B0502020202020204" pitchFamily="34" charset="0"/>
            </a:endParaRPr>
          </a:p>
          <a:p>
            <a:pPr algn="just">
              <a:buFont typeface="Wingdings" panose="05000000000000000000" pitchFamily="2" charset="2"/>
              <a:buChar char="ü"/>
            </a:pPr>
            <a:endParaRPr lang="es-CO" sz="2300" dirty="0" smtClean="0">
              <a:latin typeface="Century Gothic" panose="020B0502020202020204" pitchFamily="34" charset="0"/>
            </a:endParaRPr>
          </a:p>
          <a:p>
            <a:pPr algn="just">
              <a:buFont typeface="Wingdings" panose="05000000000000000000" pitchFamily="2" charset="2"/>
              <a:buChar char="ü"/>
            </a:pPr>
            <a:endParaRPr lang="es-CO" sz="2300" dirty="0">
              <a:latin typeface="Century Gothic" panose="020B0502020202020204" pitchFamily="34" charset="0"/>
            </a:endParaRPr>
          </a:p>
          <a:p>
            <a:pPr marL="0" indent="0" algn="just">
              <a:buNone/>
            </a:pPr>
            <a:endParaRPr lang="es-CO" sz="2300" dirty="0" smtClean="0">
              <a:latin typeface="Century Gothic" panose="020B0502020202020204" pitchFamily="34" charset="0"/>
            </a:endParaRPr>
          </a:p>
          <a:p>
            <a:pPr marL="0" indent="0" algn="just">
              <a:buNone/>
            </a:pPr>
            <a:endParaRPr lang="es-CO" sz="2300" dirty="0" smtClean="0">
              <a:latin typeface="Century Gothic" panose="020B0502020202020204" pitchFamily="34" charset="0"/>
            </a:endParaRPr>
          </a:p>
          <a:p>
            <a:pPr marL="0" indent="0" algn="just">
              <a:buNone/>
            </a:pPr>
            <a:r>
              <a:rPr lang="es-CO" sz="2300" dirty="0" smtClean="0">
                <a:latin typeface="Century Gothic" panose="020B0502020202020204" pitchFamily="34" charset="0"/>
              </a:rPr>
              <a:t>Interpretó mediante las </a:t>
            </a:r>
            <a:r>
              <a:rPr lang="es-CO" sz="2300" b="1" dirty="0" smtClean="0">
                <a:latin typeface="Century Gothic" panose="020B0502020202020204" pitchFamily="34" charset="0"/>
              </a:rPr>
              <a:t>bandas </a:t>
            </a:r>
            <a:r>
              <a:rPr lang="es-CO" sz="2300" b="1" dirty="0">
                <a:latin typeface="Century Gothic" panose="020B0502020202020204" pitchFamily="34" charset="0"/>
              </a:rPr>
              <a:t>espectrales</a:t>
            </a:r>
            <a:r>
              <a:rPr lang="es-CO" sz="2300" dirty="0">
                <a:latin typeface="Century Gothic" panose="020B0502020202020204" pitchFamily="34" charset="0"/>
              </a:rPr>
              <a:t> </a:t>
            </a:r>
            <a:r>
              <a:rPr lang="es-CO" sz="2300" dirty="0" smtClean="0">
                <a:latin typeface="Century Gothic" panose="020B0502020202020204" pitchFamily="34" charset="0"/>
              </a:rPr>
              <a:t>el estado </a:t>
            </a:r>
            <a:r>
              <a:rPr lang="es-CO" sz="2300" dirty="0">
                <a:latin typeface="Century Gothic" panose="020B0502020202020204" pitchFamily="34" charset="0"/>
              </a:rPr>
              <a:t>de los ecosistemas en la serie de tiempo </a:t>
            </a:r>
            <a:r>
              <a:rPr lang="es-CO" sz="2300" dirty="0" smtClean="0">
                <a:latin typeface="Century Gothic" panose="020B0502020202020204" pitchFamily="34" charset="0"/>
              </a:rPr>
              <a:t>determinada para ver las variaciones.</a:t>
            </a:r>
          </a:p>
          <a:p>
            <a:pPr algn="just"/>
            <a:endParaRPr lang="es-CO" sz="2300" dirty="0">
              <a:latin typeface="Century Gothic" panose="020B0502020202020204" pitchFamily="34" charset="0"/>
            </a:endParaRPr>
          </a:p>
          <a:p>
            <a:pPr marL="0" indent="0">
              <a:buNone/>
            </a:pPr>
            <a:endParaRPr lang="es-CO" sz="2300" dirty="0">
              <a:latin typeface="Century Gothic" panose="020B0502020202020204" pitchFamily="34" charset="0"/>
            </a:endParaRPr>
          </a:p>
        </p:txBody>
      </p:sp>
      <p:pic>
        <p:nvPicPr>
          <p:cNvPr id="5" name="Imagen 4"/>
          <p:cNvPicPr>
            <a:picLocks noChangeAspect="1"/>
          </p:cNvPicPr>
          <p:nvPr/>
        </p:nvPicPr>
        <p:blipFill rotWithShape="1">
          <a:blip r:embed="rId3"/>
          <a:srcRect l="64612" t="36762" b="37175"/>
          <a:stretch/>
        </p:blipFill>
        <p:spPr>
          <a:xfrm>
            <a:off x="6040191" y="1539115"/>
            <a:ext cx="2931977" cy="1223493"/>
          </a:xfrm>
          <a:prstGeom prst="rect">
            <a:avLst/>
          </a:prstGeom>
        </p:spPr>
      </p:pic>
      <p:pic>
        <p:nvPicPr>
          <p:cNvPr id="6" name="Imagen 5"/>
          <p:cNvPicPr>
            <a:picLocks noChangeAspect="1"/>
          </p:cNvPicPr>
          <p:nvPr/>
        </p:nvPicPr>
        <p:blipFill rotWithShape="1">
          <a:blip r:embed="rId3"/>
          <a:srcRect l="28859" t="36489" r="36010" b="37997"/>
          <a:stretch/>
        </p:blipFill>
        <p:spPr>
          <a:xfrm>
            <a:off x="6040191" y="4765183"/>
            <a:ext cx="2910626" cy="1197736"/>
          </a:xfrm>
          <a:prstGeom prst="rect">
            <a:avLst/>
          </a:prstGeom>
        </p:spPr>
      </p:pic>
      <p:graphicFrame>
        <p:nvGraphicFramePr>
          <p:cNvPr id="7" name="Diagrama 6"/>
          <p:cNvGraphicFramePr/>
          <p:nvPr>
            <p:extLst>
              <p:ext uri="{D42A27DB-BD31-4B8C-83A1-F6EECF244321}">
                <p14:modId xmlns:p14="http://schemas.microsoft.com/office/powerpoint/2010/main" val="2765911229"/>
              </p:ext>
            </p:extLst>
          </p:nvPr>
        </p:nvGraphicFramePr>
        <p:xfrm>
          <a:off x="914400" y="2762608"/>
          <a:ext cx="7456868" cy="15712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Marcador de número de diapositiva 7"/>
          <p:cNvSpPr>
            <a:spLocks noGrp="1"/>
          </p:cNvSpPr>
          <p:nvPr>
            <p:ph type="sldNum" sz="quarter" idx="12"/>
          </p:nvPr>
        </p:nvSpPr>
        <p:spPr/>
        <p:txBody>
          <a:bodyPr/>
          <a:lstStyle/>
          <a:p>
            <a:fld id="{7519212B-1DC6-4727-9426-CB85DE1D39F4}" type="slidenum">
              <a:rPr lang="es-CO" smtClean="0"/>
              <a:t>9</a:t>
            </a:fld>
            <a:endParaRPr lang="es-CO"/>
          </a:p>
        </p:txBody>
      </p:sp>
      <p:grpSp>
        <p:nvGrpSpPr>
          <p:cNvPr id="9" name="Grupo 8"/>
          <p:cNvGrpSpPr/>
          <p:nvPr/>
        </p:nvGrpSpPr>
        <p:grpSpPr>
          <a:xfrm>
            <a:off x="6571365" y="1612301"/>
            <a:ext cx="2479188" cy="1077119"/>
            <a:chOff x="6120135" y="1806982"/>
            <a:chExt cx="2479188" cy="1077119"/>
          </a:xfrm>
        </p:grpSpPr>
        <p:sp>
          <p:nvSpPr>
            <p:cNvPr id="10" name="Rectángulo redondeado 9"/>
            <p:cNvSpPr/>
            <p:nvPr/>
          </p:nvSpPr>
          <p:spPr>
            <a:xfrm>
              <a:off x="6120135" y="1806982"/>
              <a:ext cx="247918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1" name="CuadroTexto 10"/>
            <p:cNvSpPr txBox="1"/>
            <p:nvPr/>
          </p:nvSpPr>
          <p:spPr>
            <a:xfrm>
              <a:off x="6151683" y="1838530"/>
              <a:ext cx="241609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latin typeface="Century Gothic" panose="020B0502020202020204" pitchFamily="34" charset="0"/>
                </a:rPr>
                <a:t>4. </a:t>
              </a:r>
              <a:r>
                <a:rPr lang="es-CO" sz="2000" kern="1200" dirty="0" smtClean="0">
                  <a:latin typeface="Century Gothic" panose="020B0502020202020204" pitchFamily="34" charset="0"/>
                </a:rPr>
                <a:t>Procesamiento de las imágenes satelitales</a:t>
              </a:r>
              <a:endParaRPr lang="es-CO" sz="2000" kern="1200" dirty="0">
                <a:latin typeface="Century Gothic" panose="020B0502020202020204" pitchFamily="34" charset="0"/>
              </a:endParaRPr>
            </a:p>
          </p:txBody>
        </p:sp>
      </p:grpSp>
      <p:grpSp>
        <p:nvGrpSpPr>
          <p:cNvPr id="12" name="Grupo 11"/>
          <p:cNvGrpSpPr/>
          <p:nvPr/>
        </p:nvGrpSpPr>
        <p:grpSpPr>
          <a:xfrm>
            <a:off x="6609249" y="4885800"/>
            <a:ext cx="2441304" cy="1077119"/>
            <a:chOff x="3060486" y="1806982"/>
            <a:chExt cx="2341568" cy="1077119"/>
          </a:xfrm>
        </p:grpSpPr>
        <p:sp>
          <p:nvSpPr>
            <p:cNvPr id="13" name="Rectángulo redondeado 12"/>
            <p:cNvSpPr/>
            <p:nvPr/>
          </p:nvSpPr>
          <p:spPr>
            <a:xfrm>
              <a:off x="3060486" y="1806982"/>
              <a:ext cx="2341568" cy="1077119"/>
            </a:xfrm>
            <a:prstGeom prst="roundRect">
              <a:avLst>
                <a:gd name="adj" fmla="val 10000"/>
              </a:avLst>
            </a:prstGeom>
          </p:spPr>
          <p:style>
            <a:lnRef idx="3">
              <a:schemeClr val="accent2">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4" name="CuadroTexto 13"/>
            <p:cNvSpPr txBox="1"/>
            <p:nvPr/>
          </p:nvSpPr>
          <p:spPr>
            <a:xfrm>
              <a:off x="3092034" y="1838530"/>
              <a:ext cx="2278472" cy="101402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latin typeface="Century Gothic" panose="020B0502020202020204" pitchFamily="34" charset="0"/>
                </a:rPr>
                <a:t>5. </a:t>
              </a:r>
              <a:r>
                <a:rPr lang="es-CO" sz="2000" kern="1200" dirty="0" smtClean="0">
                  <a:latin typeface="Century Gothic" panose="020B0502020202020204" pitchFamily="34" charset="0"/>
                </a:rPr>
                <a:t>Interpretación de las imágenes satelitales</a:t>
              </a:r>
              <a:endParaRPr lang="es-CO" sz="2000" kern="1200" dirty="0">
                <a:latin typeface="Century Gothic" panose="020B0502020202020204" pitchFamily="34" charset="0"/>
              </a:endParaRPr>
            </a:p>
          </p:txBody>
        </p:sp>
      </p:grpSp>
      <p:sp>
        <p:nvSpPr>
          <p:cNvPr id="15" name="Título 1"/>
          <p:cNvSpPr>
            <a:spLocks noGrp="1"/>
          </p:cNvSpPr>
          <p:nvPr>
            <p:ph type="title"/>
          </p:nvPr>
        </p:nvSpPr>
        <p:spPr>
          <a:xfrm>
            <a:off x="340071" y="888642"/>
            <a:ext cx="8671727" cy="936983"/>
          </a:xfrm>
        </p:spPr>
        <p:txBody>
          <a:bodyPr>
            <a:noAutofit/>
          </a:bodyPr>
          <a:lstStyle/>
          <a:p>
            <a:r>
              <a:rPr lang="es-CO" b="1" dirty="0" smtClean="0">
                <a:latin typeface="Century Gothic" panose="020B0502020202020204" pitchFamily="34" charset="0"/>
              </a:rPr>
              <a:t>RESULTADOS DE METODOLOGÍA</a:t>
            </a:r>
            <a:endParaRPr lang="es-CO" b="1" dirty="0">
              <a:latin typeface="Century Gothic" panose="020B0502020202020204" pitchFamily="34" charset="0"/>
            </a:endParaRPr>
          </a:p>
        </p:txBody>
      </p:sp>
    </p:spTree>
    <p:extLst>
      <p:ext uri="{BB962C8B-B14F-4D97-AF65-F5344CB8AC3E}">
        <p14:creationId xmlns:p14="http://schemas.microsoft.com/office/powerpoint/2010/main" val="3600676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on PR [Modo de compatibilidad]" id="{64E4549A-1C89-4422-ACDF-EFF9B09E06AF}" vid="{26A12906-38DE-4C41-9501-0065D26E7A58}"/>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2267</TotalTime>
  <Words>2639</Words>
  <Application>Microsoft Office PowerPoint</Application>
  <PresentationFormat>Presentación en pantalla (4:3)</PresentationFormat>
  <Paragraphs>225</Paragraphs>
  <Slides>28</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28</vt:i4>
      </vt:variant>
    </vt:vector>
  </HeadingPairs>
  <TitlesOfParts>
    <vt:vector size="35" baseType="lpstr">
      <vt:lpstr>Arial</vt:lpstr>
      <vt:lpstr>Calibri</vt:lpstr>
      <vt:lpstr>Calibri Light</vt:lpstr>
      <vt:lpstr>Century Gothic</vt:lpstr>
      <vt:lpstr>Times New Roman</vt:lpstr>
      <vt:lpstr>Wingdings</vt:lpstr>
      <vt:lpstr>Tema de Office</vt:lpstr>
      <vt:lpstr>DETERMINACIÓN DE ZONAS CON MAYOR ESTABILIDAD AMBIENTAL EN EL COMPLEJO DE PÁRAMOS GUANTIVA LA RUSIA MEDIANTE ÍNDICES ESPECTRALES</vt:lpstr>
      <vt:lpstr>PROBLEMÁTICA</vt:lpstr>
      <vt:lpstr>OBJETIVO</vt:lpstr>
      <vt:lpstr>GUANTIVA - LA RUSIA</vt:lpstr>
      <vt:lpstr>Presentación de PowerPoint</vt:lpstr>
      <vt:lpstr>METODOLOGÍA</vt:lpstr>
      <vt:lpstr>RESULTADOS DE METODOLOGÍA</vt:lpstr>
      <vt:lpstr>Presentación de PowerPoint</vt:lpstr>
      <vt:lpstr>RESULTADOS DE METODOLOGÍA</vt:lpstr>
      <vt:lpstr>RESULTADOS DE METODOLOGÍA</vt:lpstr>
      <vt:lpstr>Presentación de PowerPoint</vt:lpstr>
      <vt:lpstr>Presentación de PowerPoint</vt:lpstr>
      <vt:lpstr>Presentación de PowerPoint</vt:lpstr>
      <vt:lpstr>Presentación de PowerPoint</vt:lpstr>
      <vt:lpstr>Presentación de PowerPoint</vt:lpstr>
      <vt:lpstr>RESULTADOS DE METODOLOGÍA</vt:lpstr>
      <vt:lpstr>PRODUCTOS OBTENIDOS</vt:lpstr>
      <vt:lpstr>Presentación de PowerPoint</vt:lpstr>
      <vt:lpstr>PRODUCTOS OBTENIDOS</vt:lpstr>
      <vt:lpstr>PRODUCTOS OBTENIDOS</vt:lpstr>
      <vt:lpstr>PRODUCTOS OBTENIDOS</vt:lpstr>
      <vt:lpstr>PRODUCTOS OBTENIDOS</vt:lpstr>
      <vt:lpstr>PRODUCTOS OBTENIDOS</vt:lpstr>
      <vt:lpstr>CONCLUSIONES</vt:lpstr>
      <vt:lpstr>CONCLUSIONES</vt:lpstr>
      <vt:lpstr>RECOMENDACIONES</vt:lpstr>
      <vt:lpstr>REFERENCIAS BIBLIOGRÁFICAS</vt:lpstr>
      <vt:lpstr>REFERENCIAS BIBLIOGRÁFICAS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Pablo Mahecha Sierra</dc:creator>
  <cp:lastModifiedBy>Elizabeth Saenz Camacho</cp:lastModifiedBy>
  <cp:revision>87</cp:revision>
  <dcterms:created xsi:type="dcterms:W3CDTF">2016-08-16T20:37:49Z</dcterms:created>
  <dcterms:modified xsi:type="dcterms:W3CDTF">2017-06-16T13:19:14Z</dcterms:modified>
</cp:coreProperties>
</file>