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4" roundtripDataSignature="AMtx7mj9j1sD1GJc3OOOU/FjstRQfGb+g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1A28B96-2C31-44BC-BFBB-9D952E283ABC}">
  <a:tblStyle styleId="{B1A28B96-2C31-44BC-BFBB-9D952E283A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ad39245b0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ad39245b0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ad39245b08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gad39245b08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9fa37e38d0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g9fa37e38d0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9fa37e38d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g9fa37e38d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9fa37e38d0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g9fa37e38d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9fa37e38d0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g9fa37e38d0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9fa37e38d0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g9fa37e38d0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g9fa37e38d0_0_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9fa37e38d0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9fa37e38d0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9fa37e38d0_0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g9fa37e38d0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pic>
        <p:nvPicPr>
          <p:cNvPr id="22" name="Google Shape;22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324544" y="-430400"/>
            <a:ext cx="9793089" cy="7315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>
  <p:cSld name="Título y objeto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52536" y="-245840"/>
            <a:ext cx="9612561" cy="710384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sp>
        <p:nvSpPr>
          <p:cNvPr id="28" name="Google Shape;28;p16"/>
          <p:cNvSpPr txBox="1">
            <a:spLocks noGrp="1"/>
          </p:cNvSpPr>
          <p:nvPr>
            <p:ph type="title"/>
          </p:nvPr>
        </p:nvSpPr>
        <p:spPr>
          <a:xfrm>
            <a:off x="457200" y="19888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body" idx="1"/>
          </p:nvPr>
        </p:nvSpPr>
        <p:spPr>
          <a:xfrm>
            <a:off x="457200" y="3334352"/>
            <a:ext cx="8229600" cy="2304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>
  <p:cSld name="Dos objeto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9fa37e38d0_0_8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g9fa37e38d0_0_8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g9fa37e38d0_0_8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9fa37e38d0_0_8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g9fa37e38d0_0_8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g9fa37e38d0_0_8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g9fa37e38d0_0_8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9fa37e38d0_0_18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9fa37e38d0_0_18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g9fa37e38d0_0_18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g9fa37e38d0_0_18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g9fa37e38d0_0_18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pic>
        <p:nvPicPr>
          <p:cNvPr id="15" name="Google Shape;15;p1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0" y="-201789"/>
            <a:ext cx="9152709" cy="705978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dp.org/content/undp/es/home/sustainable-development-goals.html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meet.google.com/linkredirect?authuser=0&amp;dest=https://scholar.google.es/citations?user%3DbG-rG6gAAAAJ%26hl%3Des" TargetMode="External"/><Relationship Id="rId3" Type="http://schemas.openxmlformats.org/officeDocument/2006/relationships/image" Target="../media/image4.jpg"/><Relationship Id="rId7" Type="http://schemas.openxmlformats.org/officeDocument/2006/relationships/hyperlink" Target="https://orcid.org/0000-0003-4307-421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meet.google.com/linkredirect?authuser=0&amp;dest=https://orcid.org/0000-0003-4307-4213" TargetMode="External"/><Relationship Id="rId5" Type="http://schemas.openxmlformats.org/officeDocument/2006/relationships/hyperlink" Target="http://scienti.colciencias.gov.co:8081/cvlac/visualizador/generarCurriculoCv.do?cod_rh=0001453968" TargetMode="External"/><Relationship Id="rId4" Type="http://schemas.openxmlformats.org/officeDocument/2006/relationships/hyperlink" Target="https://meet.google.com/linkredirect?authuser=0&amp;dest=http://scienti.colciencias.gov.co:8081/cvlac/visualizador/generarCurriculoCv.do?cod_rh%3D0001453968" TargetMode="External"/><Relationship Id="rId9" Type="http://schemas.openxmlformats.org/officeDocument/2006/relationships/hyperlink" Target="https://scholar.google.es/citations?user=bG-rG6gAAAAJ&amp;hl=e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orcid.org/0003-1069-2576" TargetMode="External"/><Relationship Id="rId4" Type="http://schemas.openxmlformats.org/officeDocument/2006/relationships/hyperlink" Target="https://scholar.google.es/citations?user=1yGVzq0AAAAJ&amp;hl=es&amp;authuser=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8"/>
          <p:cNvSpPr txBox="1">
            <a:spLocks noGrp="1"/>
          </p:cNvSpPr>
          <p:nvPr>
            <p:ph type="title"/>
          </p:nvPr>
        </p:nvSpPr>
        <p:spPr>
          <a:xfrm>
            <a:off x="457200" y="5726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3. Soporte Conceptual</a:t>
            </a:r>
            <a:endParaRPr/>
          </a:p>
        </p:txBody>
      </p:sp>
      <p:sp>
        <p:nvSpPr>
          <p:cNvPr id="114" name="Google Shape;114;p8"/>
          <p:cNvSpPr txBox="1">
            <a:spLocks noGrp="1"/>
          </p:cNvSpPr>
          <p:nvPr>
            <p:ph type="body" idx="1"/>
          </p:nvPr>
        </p:nvSpPr>
        <p:spPr>
          <a:xfrm>
            <a:off x="457200" y="1124744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CO" sz="1800"/>
              <a:t>El signo distintivo del Semillero de Investigación Filosofía e Infancia parte de un proceso de construcción grupal en cuanto a las intencionalidades y búsquedas de los estudiantes y del docente líder que participan en la estrategia CteI. El signo lo presenta el semillero de Investigación Filosofía e Infancia al programa Pie- Aliado en su fase diagnóstica para aplicar al grupo de investigación Nakota.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CO" sz="1800"/>
              <a:t>El signo se compone de tres elementos, el primero es el nombre del semillero el cual en la parte superior tiene las palabras Semillero de Investigación y en la parte inferior Filosofía e Infancia, el segundo elemento es un árbol con tres manzanas, cada manzana representa tres compromisos: con la infancia, con las víctimas del conflicto armado y con la educación, el árbol indica proceso y el tercer elemento son dos niños sentados debajo del árbol, lo que representa infancia protegida, una comunidad que se educa.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CO" sz="1800"/>
              <a:t>El color verde representa la esperanza puesta en la generación que se educa y en los infantes que se forman integralmente, acogiendo el mensaje del Papa Juan Pablo II que afirmaba que la juventud y la infancia son la esperanza de América Latina, el color café del tronco del árbol representa la hermandad con la naturaleza.</a:t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0"/>
          <p:cNvSpPr txBox="1">
            <a:spLocks noGrp="1"/>
          </p:cNvSpPr>
          <p:nvPr>
            <p:ph type="title"/>
          </p:nvPr>
        </p:nvSpPr>
        <p:spPr>
          <a:xfrm>
            <a:off x="539552" y="-171400"/>
            <a:ext cx="8229600" cy="72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/>
              <a:t>Prisma de Identidad</a:t>
            </a:r>
            <a:endParaRPr/>
          </a:p>
        </p:txBody>
      </p:sp>
      <p:sp>
        <p:nvSpPr>
          <p:cNvPr id="120" name="Google Shape;120;p10"/>
          <p:cNvSpPr txBox="1"/>
          <p:nvPr/>
        </p:nvSpPr>
        <p:spPr>
          <a:xfrm>
            <a:off x="1233972" y="5085184"/>
            <a:ext cx="684076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Resultados de la aplicación de Kapferer (2008, p.183) del Semillero de Investigación Filosofía e Infancia</a:t>
            </a:r>
            <a:endParaRPr sz="16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1" name="Google Shape;121;p10"/>
          <p:cNvPicPr preferRelativeResize="0"/>
          <p:nvPr/>
        </p:nvPicPr>
        <p:blipFill rotWithShape="1">
          <a:blip r:embed="rId3">
            <a:alphaModFix/>
          </a:blip>
          <a:srcRect l="5172" t="22438" r="27863" b="11610"/>
          <a:stretch/>
        </p:blipFill>
        <p:spPr>
          <a:xfrm>
            <a:off x="948090" y="769074"/>
            <a:ext cx="7412524" cy="41044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/>
              <a:t>4. Soporte Arquetípico</a:t>
            </a:r>
            <a:endParaRPr/>
          </a:p>
        </p:txBody>
      </p:sp>
      <p:sp>
        <p:nvSpPr>
          <p:cNvPr id="127" name="Google Shape;127;p11"/>
          <p:cNvSpPr txBox="1"/>
          <p:nvPr/>
        </p:nvSpPr>
        <p:spPr>
          <a:xfrm>
            <a:off x="323528" y="2924944"/>
            <a:ext cx="273630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Arquetipo: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11"/>
          <p:cNvSpPr txBox="1"/>
          <p:nvPr/>
        </p:nvSpPr>
        <p:spPr>
          <a:xfrm>
            <a:off x="3221992" y="3078831"/>
            <a:ext cx="136815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Cuidador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9" name="Google Shape;129;p11"/>
          <p:cNvSpPr/>
          <p:nvPr/>
        </p:nvSpPr>
        <p:spPr>
          <a:xfrm>
            <a:off x="4860032" y="2564904"/>
            <a:ext cx="3024336" cy="1512168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0" name="Google Shape;130;p11"/>
          <p:cNvSpPr txBox="1"/>
          <p:nvPr/>
        </p:nvSpPr>
        <p:spPr>
          <a:xfrm>
            <a:off x="5238216" y="2814317"/>
            <a:ext cx="2304256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Ayudar a los demás</a:t>
            </a: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1" name="Google Shape;131;p11"/>
          <p:cNvSpPr txBox="1"/>
          <p:nvPr/>
        </p:nvSpPr>
        <p:spPr>
          <a:xfrm>
            <a:off x="1187624" y="4581128"/>
            <a:ext cx="684076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Resultados de la aplicación de Kapferer (2008, p.183) al Semillero de Investigación Filosofía e Infancia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/>
              <a:t>5. Soporte Cromático</a:t>
            </a:r>
            <a:endParaRPr/>
          </a:p>
        </p:txBody>
      </p:sp>
      <p:sp>
        <p:nvSpPr>
          <p:cNvPr id="137" name="Google Shape;137;p12"/>
          <p:cNvSpPr/>
          <p:nvPr/>
        </p:nvSpPr>
        <p:spPr>
          <a:xfrm>
            <a:off x="5008819" y="1432151"/>
            <a:ext cx="1440160" cy="432048"/>
          </a:xfrm>
          <a:prstGeom prst="ellipse">
            <a:avLst/>
          </a:prstGeom>
          <a:gradFill>
            <a:gsLst>
              <a:gs pos="0">
                <a:srgbClr val="BABABA"/>
              </a:gs>
              <a:gs pos="35000">
                <a:srgbClr val="CFCFCF"/>
              </a:gs>
              <a:gs pos="100000">
                <a:srgbClr val="EDEDED"/>
              </a:gs>
            </a:gsLst>
            <a:lin ang="16200000" scaled="0"/>
          </a:gra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8" name="Google Shape;138;p12"/>
          <p:cNvSpPr/>
          <p:nvPr/>
        </p:nvSpPr>
        <p:spPr>
          <a:xfrm>
            <a:off x="5008819" y="2278992"/>
            <a:ext cx="1440160" cy="504056"/>
          </a:xfrm>
          <a:prstGeom prst="ellipse">
            <a:avLst/>
          </a:prstGeom>
          <a:solidFill>
            <a:srgbClr val="3DA9CF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9" name="Google Shape;139;p12"/>
          <p:cNvSpPr/>
          <p:nvPr/>
        </p:nvSpPr>
        <p:spPr>
          <a:xfrm>
            <a:off x="5008819" y="3155450"/>
            <a:ext cx="1440160" cy="432048"/>
          </a:xfrm>
          <a:prstGeom prst="ellipse">
            <a:avLst/>
          </a:prstGeom>
          <a:solidFill>
            <a:srgbClr val="366092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0" name="Google Shape;140;p12"/>
          <p:cNvSpPr txBox="1"/>
          <p:nvPr/>
        </p:nvSpPr>
        <p:spPr>
          <a:xfrm>
            <a:off x="544324" y="2434619"/>
            <a:ext cx="208823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Colores: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2"/>
          <p:cNvSpPr txBox="1"/>
          <p:nvPr/>
        </p:nvSpPr>
        <p:spPr>
          <a:xfrm>
            <a:off x="3707904" y="1388020"/>
            <a:ext cx="172819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Gris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2" name="Google Shape;142;p12"/>
          <p:cNvSpPr txBox="1"/>
          <p:nvPr/>
        </p:nvSpPr>
        <p:spPr>
          <a:xfrm>
            <a:off x="3136611" y="2278992"/>
            <a:ext cx="187220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Azul vivo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3" name="Google Shape;143;p12"/>
          <p:cNvSpPr txBox="1"/>
          <p:nvPr/>
        </p:nvSpPr>
        <p:spPr>
          <a:xfrm>
            <a:off x="2915817" y="3093976"/>
            <a:ext cx="173534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Azul Oscuro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4" name="Google Shape;144;p12"/>
          <p:cNvSpPr/>
          <p:nvPr/>
        </p:nvSpPr>
        <p:spPr>
          <a:xfrm>
            <a:off x="5008819" y="3959900"/>
            <a:ext cx="1476164" cy="432048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5" name="Google Shape;145;p12"/>
          <p:cNvSpPr txBox="1"/>
          <p:nvPr/>
        </p:nvSpPr>
        <p:spPr>
          <a:xfrm>
            <a:off x="3589225" y="3945091"/>
            <a:ext cx="107773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Rojo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6" name="Google Shape;146;p12"/>
          <p:cNvSpPr txBox="1"/>
          <p:nvPr/>
        </p:nvSpPr>
        <p:spPr>
          <a:xfrm>
            <a:off x="6732240" y="2227103"/>
            <a:ext cx="158894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Sabiduría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7" name="Google Shape;147;p12"/>
          <p:cNvSpPr txBox="1"/>
          <p:nvPr/>
        </p:nvSpPr>
        <p:spPr>
          <a:xfrm>
            <a:off x="6649888" y="1332626"/>
            <a:ext cx="167129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Inteligencia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8" name="Google Shape;148;p12"/>
          <p:cNvSpPr txBox="1"/>
          <p:nvPr/>
        </p:nvSpPr>
        <p:spPr>
          <a:xfrm>
            <a:off x="6484983" y="3032638"/>
            <a:ext cx="233548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Calma Confianza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9" name="Google Shape;149;p12"/>
          <p:cNvSpPr txBox="1"/>
          <p:nvPr/>
        </p:nvSpPr>
        <p:spPr>
          <a:xfrm>
            <a:off x="6769294" y="3995354"/>
            <a:ext cx="165723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Creatividad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0" name="Google Shape;150;p12"/>
          <p:cNvSpPr txBox="1"/>
          <p:nvPr/>
        </p:nvSpPr>
        <p:spPr>
          <a:xfrm>
            <a:off x="1480427" y="4907147"/>
            <a:ext cx="684076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Resultados de la aplicación de Kapferer (2008, p.183) Semillero de Investigación Filosofía e Infancia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ad39245b08_0_0"/>
          <p:cNvSpPr txBox="1">
            <a:spLocks noGrp="1"/>
          </p:cNvSpPr>
          <p:nvPr>
            <p:ph type="title"/>
          </p:nvPr>
        </p:nvSpPr>
        <p:spPr>
          <a:xfrm>
            <a:off x="457200" y="-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6. Signo Distintivo Final</a:t>
            </a:r>
            <a:endParaRPr/>
          </a:p>
        </p:txBody>
      </p:sp>
      <p:pic>
        <p:nvPicPr>
          <p:cNvPr id="156" name="Google Shape;156;gad39245b08_0_0"/>
          <p:cNvPicPr preferRelativeResize="0"/>
          <p:nvPr/>
        </p:nvPicPr>
        <p:blipFill rotWithShape="1">
          <a:blip r:embed="rId3">
            <a:alphaModFix/>
          </a:blip>
          <a:srcRect l="20304" t="9075" r="18315" b="12622"/>
          <a:stretch/>
        </p:blipFill>
        <p:spPr>
          <a:xfrm>
            <a:off x="2767850" y="943525"/>
            <a:ext cx="3564851" cy="4867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ad39245b08_0_5"/>
          <p:cNvSpPr txBox="1">
            <a:spLocks noGrp="1"/>
          </p:cNvSpPr>
          <p:nvPr>
            <p:ph type="title"/>
          </p:nvPr>
        </p:nvSpPr>
        <p:spPr>
          <a:xfrm>
            <a:off x="457200" y="-2144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7. Soporte Conceptual</a:t>
            </a:r>
            <a:endParaRPr/>
          </a:p>
        </p:txBody>
      </p:sp>
      <p:sp>
        <p:nvSpPr>
          <p:cNvPr id="162" name="Google Shape;162;gad39245b08_0_5"/>
          <p:cNvSpPr txBox="1">
            <a:spLocks noGrp="1"/>
          </p:cNvSpPr>
          <p:nvPr>
            <p:ph type="body" idx="1"/>
          </p:nvPr>
        </p:nvSpPr>
        <p:spPr>
          <a:xfrm>
            <a:off x="289825" y="679150"/>
            <a:ext cx="86403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s-CO" sz="1600"/>
              <a:t>El signo distintivo del Semillero de Investigación Filosofía e Infancia parte de un proceso de construcción grupal en cuanto a las intencionalidades y búsquedas de los estudiantes y del docente líder que participan en la estrategia CteI. El signo lo presenta el semillero de Investigación Filosofía e Infancia al programa Pie- Aliado en su fase final para aplicar al grupo de investigación Nakota.</a:t>
            </a:r>
            <a:endParaRPr sz="2600"/>
          </a:p>
          <a:p>
            <a:pPr marL="342900" lvl="0" indent="-3302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s-CO" sz="1600"/>
              <a:t>El signo se compone de tres elementos, el primero es el nombre del semillero el cual en la parte superior tiene las palabras Semillero de Investigación y en la parte inferior Filosofía e Infancia, el segundo elemento es un árbol con tres manzanas, cada manzana representa tres compromisos: con la infancia, con las víctimas del conflicto armado y con la educación, el árbol indica proceso y el tercer elemento son dos niños sentados debajo del árbol, lo que representa infancia protegida, una comunidad que se educa.</a:t>
            </a:r>
            <a:endParaRPr sz="2600"/>
          </a:p>
          <a:p>
            <a:pPr marL="342900" lvl="0" indent="-3302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s-CO" sz="1600"/>
              <a:t>El color verde representa la esperanza puesta en la generación que se educa y en los infantes que se forman integralmente, acogiendo el mensaje del Papa Juan Pablo II que afirmaba que la juventud y la infancia son la esperanza de América Latina, el color café del tronco del árbol representa la hermandad con la naturaleza.</a:t>
            </a:r>
            <a:endParaRPr sz="1600"/>
          </a:p>
          <a:p>
            <a:pPr marL="342900" lvl="0" indent="-330200" algn="l" rtl="0">
              <a:spcBef>
                <a:spcPts val="360"/>
              </a:spcBef>
              <a:spcAft>
                <a:spcPts val="0"/>
              </a:spcAft>
              <a:buSzPts val="1600"/>
              <a:buChar char="•"/>
            </a:pPr>
            <a:r>
              <a:rPr lang="es-CO" sz="1600"/>
              <a:t>El signo conserva todos sus elementos, pero fue rediseñado cambiando la tipografía y la posición de los niños, para que así se acojan al arquetipo explorador del grupo de investigación que los acoge y al arquetipo protector propio del semillero de investigación. Se agrega la etiqueta de familia de marcas, donde la T es reemplazada por la figura humana del signo distintivo de Nakota, representado así la filosofía humanista de la Universidad Santo Tomás.</a:t>
            </a:r>
            <a:endParaRPr sz="16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Recomendaciones</a:t>
            </a:r>
            <a:endParaRPr/>
          </a:p>
        </p:txBody>
      </p:sp>
      <p:sp>
        <p:nvSpPr>
          <p:cNvPr id="168" name="Google Shape;168;p13"/>
          <p:cNvSpPr txBox="1">
            <a:spLocks noGrp="1"/>
          </p:cNvSpPr>
          <p:nvPr>
            <p:ph type="body" idx="1"/>
          </p:nvPr>
        </p:nvSpPr>
        <p:spPr>
          <a:xfrm>
            <a:off x="251520" y="1268760"/>
            <a:ext cx="8568952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es-CO" sz="2600"/>
              <a:t>Al tratarse de una construcción grupal se sugiere a los miembros del Semillero de Investigación Filosofía e Infancia; conservar su elección colectiva de arquetipos y colores en las fases posteriores de construcción y cocreación de los signos distintivos en relación con el grupo de investigación Nakota. </a:t>
            </a:r>
            <a:endParaRPr sz="2600"/>
          </a:p>
          <a:p>
            <a:pPr marL="342900" lvl="0" indent="-34290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es-CO" sz="2600"/>
              <a:t>En cuanto a los arquetipos para la comunicación, implementar en la construcción de los signos distintivos lo que se socializó en la fase diagnóstica, en cuanto a la personalidad que reflejan el arquetipo elegido: cuidador (García Jara et al, 2020).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9fa37e38d0_0_136"/>
          <p:cNvSpPr txBox="1">
            <a:spLocks noGrp="1"/>
          </p:cNvSpPr>
          <p:nvPr>
            <p:ph type="title"/>
          </p:nvPr>
        </p:nvSpPr>
        <p:spPr>
          <a:xfrm>
            <a:off x="457200" y="-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8. Referencias</a:t>
            </a:r>
            <a:endParaRPr/>
          </a:p>
        </p:txBody>
      </p:sp>
      <p:sp>
        <p:nvSpPr>
          <p:cNvPr id="174" name="Google Shape;174;g9fa37e38d0_0_136"/>
          <p:cNvSpPr txBox="1">
            <a:spLocks noGrp="1"/>
          </p:cNvSpPr>
          <p:nvPr>
            <p:ph type="body" idx="1"/>
          </p:nvPr>
        </p:nvSpPr>
        <p:spPr>
          <a:xfrm>
            <a:off x="304803" y="984909"/>
            <a:ext cx="8534400" cy="48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048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s-CO" sz="1400"/>
              <a:t>Atarama-Rojas, T., Castañeda-Purizaga, L., &amp; Agapito-Mesta, C. (2017). Los arquetipos como herramientas para la construcción de historias: Análisis del mundo diegético de “intensamente”. Ámbitos Revista Internacional de Comunicación.</a:t>
            </a:r>
            <a:endParaRPr sz="320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/>
              <a:t>Castro, S. (2018). Personalidad de marca: Los 12 arquetipos de Carl Jung. Mercado Negro. https://www.mercadonegro.pe/branding/personalidad-de-marca-los-12-arquetipos-de-carl-jung/</a:t>
            </a:r>
            <a:endParaRPr sz="320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/>
              <a:t>García Jara, R., Araujo Medina, L., Vega-Barbosa, J., Trillos Celis, J. H., Méndez Amaya, J. A., &amp; Ramírez Martínez, J. E. (2020). Programa Pi-e Aliado: Ruta de Desarrollo Tecnológico e Innovación. https://repository.usta.edu.co/bitstream/handle/11634/22089/Presentacio%cc%81n%20oficial%20Programa%20Pi-e%20Aliado%20Usta.pdf?sequence=1&amp;isAllowed=y</a:t>
            </a:r>
            <a:endParaRPr sz="320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/>
              <a:t>García Jara, R., Araujo Medina, L., Vega-Barbosa, J., Trillos Celis, J. H., &amp; Ramírez Martínez, J. E. (2020). Ruta de innovación: programa propiedad industrial para emprendedores Pi-e aliado fase diagnóstico.</a:t>
            </a:r>
            <a:endParaRPr sz="320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/>
              <a:t>https://repository.usta.edu.co/bitstream/handle/11634/22089/Presentacio%cc%81n%20oficial%20Programa%20Pie%20Aliado%20Usta.pdf?sequence=1&amp;isAllowed=y</a:t>
            </a:r>
            <a:endParaRPr sz="320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/>
              <a:t>Jung, C. G. (1988):Arquetipos e inconsciente colectivo. Barcelona: PAIDOS IBERICA.</a:t>
            </a:r>
            <a:endParaRPr sz="320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/>
              <a:t>Kapferer, J.-N. (2008). The New Strategic Brand Management: Creating and Sustaining Brand Equity Long Term(4.aed.). Kogan Page.</a:t>
            </a:r>
            <a:endParaRPr sz="3200"/>
          </a:p>
          <a:p>
            <a:pPr marL="342900" lvl="0" indent="-304800" algn="l" rtl="0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s-CO" sz="1400"/>
              <a:t/>
            </a:r>
            <a:br>
              <a:rPr lang="es-CO" sz="1400"/>
            </a:br>
            <a:r>
              <a:rPr lang="es-CO" sz="1400"/>
              <a:t>PNUD, P. p. (2015). OBJETIVOS DE DESARROLLO SOSTENIBLE. Obtenido de </a:t>
            </a:r>
            <a:r>
              <a:rPr lang="es-CO" sz="1400" u="sng">
                <a:solidFill>
                  <a:schemeClr val="hlink"/>
                </a:solidFill>
                <a:hlinkClick r:id="rId3"/>
              </a:rPr>
              <a:t>https://www.undp.org/content/undp/es/home/sustainable-development-goals.html</a:t>
            </a:r>
            <a:endParaRPr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g9fa37e38d0_0_0" descr="plantillas ppt 2019 -18 marzo (1)-0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12" y="-27384"/>
            <a:ext cx="9298006" cy="6874537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g9fa37e38d0_0_0"/>
          <p:cNvSpPr txBox="1"/>
          <p:nvPr/>
        </p:nvSpPr>
        <p:spPr>
          <a:xfrm>
            <a:off x="893436" y="1239982"/>
            <a:ext cx="7438200" cy="44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Universidad Santo Tomás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Vicerrectoría Académica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Dirección de Investigación e innovación (DII)  Sede de Villavicencio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Ruta de Desarrollo tecnológico e Innovación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Programa Pi-e Aliado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Socialización Signos Distintivos </a:t>
            </a: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del Semillero de Investigación en Filosofía e Infancia Filoinfancia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Grupo de Investigación Nakota.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DUAD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g9fa37e38d0_0_5" descr="plantillas ppt 2019 -18 marzo (1)-0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14" y="-16536"/>
            <a:ext cx="9298006" cy="6874537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g9fa37e38d0_0_5"/>
          <p:cNvSpPr txBox="1"/>
          <p:nvPr/>
        </p:nvSpPr>
        <p:spPr>
          <a:xfrm>
            <a:off x="893436" y="1925782"/>
            <a:ext cx="7438200" cy="26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Universidad Santo Tomás</a:t>
            </a:r>
            <a:endParaRPr sz="4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Autores: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Jennifer Vega Barbosa. </a:t>
            </a:r>
            <a:endParaRPr sz="2400" b="0" i="0" u="none" strike="noStrike" cap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7" name="Google Shape;67;g9fa37e38d0_0_5"/>
          <p:cNvSpPr txBox="1"/>
          <p:nvPr/>
        </p:nvSpPr>
        <p:spPr>
          <a:xfrm>
            <a:off x="1418460" y="4286439"/>
            <a:ext cx="1648800" cy="9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b="0" i="0" u="sng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CVLAC: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http://scienti.colciencias.gov.co:8081/cvlac/visualizador/generarCurriculoCv.do?cod_rh=0001453968</a:t>
            </a:r>
            <a:endParaRPr sz="1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" name="Google Shape;68;g9fa37e38d0_0_5"/>
          <p:cNvSpPr txBox="1"/>
          <p:nvPr/>
        </p:nvSpPr>
        <p:spPr>
          <a:xfrm>
            <a:off x="6953949" y="4286438"/>
            <a:ext cx="10530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ORCID: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7"/>
              </a:rPr>
              <a:t>https://orcid.org/0000-0003-4307-4213</a:t>
            </a:r>
            <a:endParaRPr sz="1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" name="Google Shape;69;g9fa37e38d0_0_5"/>
          <p:cNvSpPr txBox="1"/>
          <p:nvPr/>
        </p:nvSpPr>
        <p:spPr>
          <a:xfrm>
            <a:off x="4090281" y="4286438"/>
            <a:ext cx="18300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8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Google </a:t>
            </a:r>
            <a:r>
              <a:rPr lang="es-CO" sz="1100" u="sng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8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Scholar</a:t>
            </a: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8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1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9"/>
              </a:rPr>
              <a:t>https://scholar.google.es/citations?user=bG-rG6gAAAAJ&amp;hl=es</a:t>
            </a:r>
            <a:endParaRPr sz="1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g9fa37e38d0_0_13" descr="plantillas ppt 2019 -18 marzo (1)-0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202238"/>
            <a:ext cx="9298006" cy="7060238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g9fa37e38d0_0_13"/>
          <p:cNvSpPr txBox="1"/>
          <p:nvPr/>
        </p:nvSpPr>
        <p:spPr>
          <a:xfrm>
            <a:off x="697800" y="246795"/>
            <a:ext cx="74382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Autores: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76" name="Google Shape;76;g9fa37e38d0_0_13"/>
          <p:cNvGraphicFramePr/>
          <p:nvPr>
            <p:extLst>
              <p:ext uri="{D42A27DB-BD31-4B8C-83A1-F6EECF244321}">
                <p14:modId xmlns:p14="http://schemas.microsoft.com/office/powerpoint/2010/main" val="2876534493"/>
              </p:ext>
            </p:extLst>
          </p:nvPr>
        </p:nvGraphicFramePr>
        <p:xfrm>
          <a:off x="166254" y="814852"/>
          <a:ext cx="8878609" cy="5407704"/>
        </p:xfrm>
        <a:graphic>
          <a:graphicData uri="http://schemas.openxmlformats.org/drawingml/2006/table">
            <a:tbl>
              <a:tblPr>
                <a:noFill/>
                <a:tableStyleId>{B1A28B96-2C31-44BC-BFBB-9D952E283ABC}</a:tableStyleId>
              </a:tblPr>
              <a:tblGrid>
                <a:gridCol w="1659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313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96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79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>
                          <a:solidFill>
                            <a:srgbClr val="FFFFFF"/>
                          </a:solidFill>
                        </a:rPr>
                        <a:t>Nombre</a:t>
                      </a:r>
                      <a:endParaRPr sz="800">
                        <a:solidFill>
                          <a:srgbClr val="FFFFFF"/>
                        </a:solidFill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 err="1">
                          <a:solidFill>
                            <a:srgbClr val="FFFFFF"/>
                          </a:solidFill>
                        </a:rPr>
                        <a:t>CvLac</a:t>
                      </a:r>
                      <a:endParaRPr sz="800" dirty="0">
                        <a:solidFill>
                          <a:srgbClr val="FFFFFF"/>
                        </a:solidFill>
                      </a:endParaRPr>
                    </a:p>
                  </a:txBody>
                  <a:tcPr marL="68575" marR="68575" marT="91425" marB="91425"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>
                          <a:solidFill>
                            <a:srgbClr val="FFFFFF"/>
                          </a:solidFill>
                        </a:rPr>
                        <a:t>Google Scholar</a:t>
                      </a:r>
                      <a:endParaRPr sz="800">
                        <a:solidFill>
                          <a:srgbClr val="FFFFFF"/>
                        </a:solidFill>
                      </a:endParaRPr>
                    </a:p>
                  </a:txBody>
                  <a:tcPr marL="68575" marR="68575" marT="91425" marB="91425"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>
                          <a:solidFill>
                            <a:srgbClr val="FFFFFF"/>
                          </a:solidFill>
                        </a:rPr>
                        <a:t>ORCID</a:t>
                      </a:r>
                      <a:endParaRPr sz="800">
                        <a:solidFill>
                          <a:srgbClr val="FFFFFF"/>
                        </a:solidFill>
                      </a:endParaRPr>
                    </a:p>
                  </a:txBody>
                  <a:tcPr marL="68575" marR="68575" marT="91425" marB="91425">
                    <a:lnR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8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b="1"/>
                        <a:t>Laura Lorena Araujo Medina</a:t>
                      </a:r>
                      <a:endParaRPr sz="8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https://scienti.minciencias.gov.co/cvlac/visualizador/generarCurriculoCv.do?cod_rh=0000070489</a:t>
                      </a:r>
                      <a:endParaRPr sz="500" dirty="0"/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 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u="sng" dirty="0">
                          <a:solidFill>
                            <a:schemeClr val="hlink"/>
                          </a:solidFill>
                          <a:hlinkClick r:id="rId4"/>
                        </a:rPr>
                        <a:t>https://scholar.google.es/citations?user=1yGVzq0AAAAJ&amp;hl=es&amp;authuser=1</a:t>
                      </a:r>
                      <a:endParaRPr sz="500" u="sng" dirty="0">
                        <a:solidFill>
                          <a:schemeClr val="hlink"/>
                        </a:solidFill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u="sng" dirty="0">
                          <a:solidFill>
                            <a:schemeClr val="hlink"/>
                          </a:solidFill>
                          <a:hlinkClick r:id="rId5"/>
                        </a:rPr>
                        <a:t>https://orcid.org/0003-1069-2576</a:t>
                      </a:r>
                      <a:r>
                        <a:rPr lang="es-CO" sz="500" u="sng" dirty="0"/>
                        <a:t> </a:t>
                      </a:r>
                      <a:r>
                        <a:rPr lang="es-CO" sz="500" dirty="0"/>
                        <a:t> </a:t>
                      </a:r>
                      <a:endParaRPr sz="500" dirty="0"/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 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4472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b="1"/>
                        <a:t>Héctor Rafael Castellanos Triviño</a:t>
                      </a:r>
                      <a:endParaRPr sz="8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https://scienti.colciencias.gov.co/cvlac/visualizador/generarCurriculoCv.do?cod_rh=0001421116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https://scholar.google.es/citations?user=-oC5TUEAAAAJ&amp;hl=es&amp;oi=ao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https://orcid.org/0000-0002-8592-2607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b="1"/>
                        <a:t>William Peñaranda Zárate</a:t>
                      </a:r>
                      <a:endParaRPr sz="8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https://scienti.minciencias.gov.co/cvlac/visualizador/generarCurriculoCv.do?cod_rh=0001222902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https://scholar.google.es/citations?user=FNGSBu4AAAAJ&amp;hl=es&amp;oi=ao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https://orcid.org/0000-0002-4431-9078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b="1"/>
                        <a:t>Daniel Alejandro Contreras Castro</a:t>
                      </a:r>
                      <a:endParaRPr sz="8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https://scienti.colciencias.gov.co/cvlac/visualizador/generarCurriculoCv.do?cod_rh=0000031500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https://scholar.google.es/citations?hl=es&amp;user=1yGVzq0AAAAJ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https://orcid.org/0000-0001-6466-2802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b="1"/>
                        <a:t>Ingrid Valentina Hernández Viáfara</a:t>
                      </a:r>
                      <a:endParaRPr sz="8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https://scienti.minciencias.gov.co/cvlac/visualizador/generarCurriculoCv.do?cod_rh=0001660870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https://scholar.google.es/citations?hl=es&amp;user=jlg0hHsAAAAJ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https://orcid.org/0000-0003-2002-9970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b="1" dirty="0" err="1"/>
                        <a:t>Dahana</a:t>
                      </a:r>
                      <a:r>
                        <a:rPr lang="es-CO" sz="800" b="1" dirty="0"/>
                        <a:t> Valentina Neira Henao</a:t>
                      </a:r>
                      <a:endParaRPr sz="800" b="1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https://scienti.minciencias.gov.co/cvlac/visualizador/generarCurriculoCv.do?cod_rh=0001761820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https://scholar.google.com/citations?user=Z8bFQp8AAAAJ&amp;hl=es&amp;authuser=1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https://orcid.org/0000-0002-5184-361X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b="1"/>
                        <a:t>Henry Ferrer Florián Delgadillo</a:t>
                      </a:r>
                      <a:endParaRPr sz="8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https://scienti.minciencias.gov.co/cvlac/visualizador/generarCurriculoCv.do?cod_rh=0000024661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300" dirty="0"/>
                        <a:t>https://scholar.google.es/citations?hl=es&amp;view_op=list_works&amp;gmla=AJsN-F4b1ELn7OvHVQ0_R0Ol1tmZmpXdHfVizGHAgxI8mWe3HMjAimEUY1xBEpqocJWbtgcELmh-uE3YvRc2EbL2LJCbsWwziFT0-GOUZEx2Ag-JhthThcU&amp;user=URAPUwoAAAAJ</a:t>
                      </a:r>
                      <a:endParaRPr sz="3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https://orcid.org/0000-0002-0841-9311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b="1"/>
                        <a:t>Jhon Fernando Soto Mancera</a:t>
                      </a:r>
                      <a:endParaRPr sz="8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https://scienti.minciencias.gov.co/cvlac/visualizador/generarCurriculoCv.do?cod_rh=0000110140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https://scholar.google.es/citations?user=mVckedMAAAAJ&amp;hl=es&amp;authuser=2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https://orcid.org/0000-0003-4724-6721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b="1"/>
                        <a:t>Diana Milena Rubio Pardo</a:t>
                      </a:r>
                      <a:endParaRPr sz="8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https://scienti.minciencias.gov.co/cvlac/visualizador/generarCurriculoCv.do?cod_rh=0001651584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https://scholar.google.com/citations?hl=es&amp;user=uIFShVkAAAAJ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500" dirty="0"/>
                        <a:t>https://orcid.org/0000-0002-8970-0112</a:t>
                      </a:r>
                      <a:endParaRPr sz="5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238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b="1"/>
                        <a:t>Hoover Samuel González Pineda</a:t>
                      </a:r>
                      <a:endParaRPr sz="8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https://scienti.minciencias.gov.co/cvlac/visualizador/generarCurriculoCv.do?cod_rh=0001832605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600" dirty="0"/>
                        <a:t>https://scholar.google.es/citations?hl=es&amp;user=_Do4GFMAAAAJ&amp;scilu=&amp;scisig=AMD79ooAAAAAX8GY2c-j6MnuB_8vhttbDOMg_v0aY_mO&amp;gmla=AJsN-F4OzAPrm9j4uc1veknJ2NxEYOQl4Q_xdGOkweYn-gDW1eC9agmQRhx9dAwDOqaBQTuaTTIclgZz1gXAzqzVfQvh9J7aW_Q4v6PCVVbNi3E-uuFqwUPh91cIWy_WmmTb0l6ca74r&amp;sciund=12853252313547168667</a:t>
                      </a:r>
                      <a:endParaRPr sz="6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800" dirty="0"/>
                        <a:t>https://orcid.org/0000-0001-6830-5028</a:t>
                      </a:r>
                      <a:endParaRPr sz="800" dirty="0"/>
                    </a:p>
                  </a:txBody>
                  <a:tcPr marL="68575" marR="68575" marT="91425" marB="91425">
                    <a:lnL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8EAAD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9fa37e38d0_0_26"/>
          <p:cNvSpPr txBox="1"/>
          <p:nvPr/>
        </p:nvSpPr>
        <p:spPr>
          <a:xfrm>
            <a:off x="8172400" y="6682937"/>
            <a:ext cx="504000" cy="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5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SC4289-1</a:t>
            </a:r>
            <a:endParaRPr sz="5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3" name="Google Shape;83;g9fa37e38d0_0_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169444"/>
            <a:ext cx="9144003" cy="705483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g9fa37e38d0_0_26"/>
          <p:cNvSpPr txBox="1"/>
          <p:nvPr/>
        </p:nvSpPr>
        <p:spPr>
          <a:xfrm>
            <a:off x="879750" y="0"/>
            <a:ext cx="75981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Contenido</a:t>
            </a:r>
            <a:endParaRPr/>
          </a:p>
          <a:p>
            <a:pPr marL="742950" marR="0" lvl="0" indent="-723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Times New Roman"/>
              <a:buAutoNum type="arabicPeriod"/>
            </a:pPr>
            <a:r>
              <a:rPr lang="es-CO" sz="3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Fase proceso de articulación Programa Pi-e Aliado </a:t>
            </a:r>
            <a:endParaRPr sz="1100"/>
          </a:p>
          <a:p>
            <a:pPr marL="742950" marR="0" lvl="0" indent="-723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Times New Roman"/>
              <a:buAutoNum type="arabicPeriod"/>
            </a:pPr>
            <a:r>
              <a:rPr lang="es-CO" sz="3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Signo distintivo del Semillero de Filosofía e Infancia Filoinfancia</a:t>
            </a:r>
            <a:endParaRPr sz="3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0" indent="-723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Times New Roman"/>
              <a:buAutoNum type="arabicPeriod"/>
            </a:pPr>
            <a:r>
              <a:rPr lang="es-CO" sz="3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Soporte Conceptual</a:t>
            </a:r>
            <a:endParaRPr sz="3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0" indent="-723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Times New Roman"/>
              <a:buAutoNum type="arabicPeriod"/>
            </a:pPr>
            <a:r>
              <a:rPr lang="es-CO" sz="3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Soporte Arquetípico</a:t>
            </a:r>
            <a:endParaRPr sz="3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0" indent="-723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Times New Roman"/>
              <a:buAutoNum type="arabicPeriod"/>
            </a:pPr>
            <a:r>
              <a:rPr lang="es-CO" sz="3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Soporte Cromático</a:t>
            </a:r>
            <a:endParaRPr sz="3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0" indent="-723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Times New Roman"/>
              <a:buAutoNum type="arabicPeriod"/>
            </a:pPr>
            <a:r>
              <a:rPr lang="es-CO" sz="3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Signo Distintivo Final</a:t>
            </a:r>
            <a:endParaRPr sz="3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0" indent="-723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Times New Roman"/>
              <a:buAutoNum type="arabicPeriod"/>
            </a:pPr>
            <a:r>
              <a:rPr lang="es-CO" sz="3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Nuevo Soporte Conceptual</a:t>
            </a:r>
            <a:endParaRPr sz="3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0" indent="-723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Times New Roman"/>
              <a:buAutoNum type="arabicPeriod"/>
            </a:pPr>
            <a:r>
              <a:rPr lang="es-CO" sz="3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Referencias</a:t>
            </a:r>
            <a:endParaRPr sz="3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9fa37e38d0_0_33" descr="plantillas ppt 2019 -18 marzo (1)-0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12" y="-27384"/>
            <a:ext cx="9298006" cy="6874537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g9fa37e38d0_0_33"/>
          <p:cNvSpPr txBox="1">
            <a:spLocks noGrp="1"/>
          </p:cNvSpPr>
          <p:nvPr>
            <p:ph type="title"/>
          </p:nvPr>
        </p:nvSpPr>
        <p:spPr>
          <a:xfrm>
            <a:off x="497691" y="283838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1. Fase proceso de  </a:t>
            </a:r>
            <a:br>
              <a:rPr lang="es-CO"/>
            </a:br>
            <a:r>
              <a:rPr lang="es-CO"/>
              <a:t>articulación Programa Pi-e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6"/>
          <p:cNvSpPr txBox="1">
            <a:spLocks noGrp="1"/>
          </p:cNvSpPr>
          <p:nvPr>
            <p:ph type="title"/>
          </p:nvPr>
        </p:nvSpPr>
        <p:spPr>
          <a:xfrm>
            <a:off x="388416" y="-8599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1. Fase proceso de articulación Programa</a:t>
            </a:r>
            <a:endParaRPr/>
          </a:p>
        </p:txBody>
      </p:sp>
      <p:pic>
        <p:nvPicPr>
          <p:cNvPr id="96" name="Google Shape;96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268760"/>
            <a:ext cx="9144000" cy="39944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g9fa37e38d0_0_89" descr="plantillas ppt 2019 -18 marzo (1)-0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512" y="-13529"/>
            <a:ext cx="9298006" cy="6874537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g9fa37e38d0_0_89"/>
          <p:cNvSpPr txBox="1">
            <a:spLocks noGrp="1"/>
          </p:cNvSpPr>
          <p:nvPr>
            <p:ph type="title"/>
          </p:nvPr>
        </p:nvSpPr>
        <p:spPr>
          <a:xfrm>
            <a:off x="497691" y="283838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2. Signo distintivo del Semillero de Investigación Filosofía e Infancia Filoinfancia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2. Signo Distintivo</a:t>
            </a:r>
            <a:endParaRPr/>
          </a:p>
        </p:txBody>
      </p:sp>
      <p:pic>
        <p:nvPicPr>
          <p:cNvPr id="108" name="Google Shape;108;p7"/>
          <p:cNvPicPr preferRelativeResize="0"/>
          <p:nvPr/>
        </p:nvPicPr>
        <p:blipFill rotWithShape="1">
          <a:blip r:embed="rId3">
            <a:alphaModFix/>
          </a:blip>
          <a:srcRect l="31323" t="43659" r="55857" b="34184"/>
          <a:stretch/>
        </p:blipFill>
        <p:spPr>
          <a:xfrm>
            <a:off x="2447764" y="1417638"/>
            <a:ext cx="4248472" cy="39555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1197</Words>
  <Application>Microsoft Office PowerPoint</Application>
  <PresentationFormat>Presentación en pantalla (4:3)</PresentationFormat>
  <Paragraphs>122</Paragraphs>
  <Slides>17</Slides>
  <Notes>17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1. Fase proceso de   articulación Programa Pi-e</vt:lpstr>
      <vt:lpstr>1. Fase proceso de articulación Programa</vt:lpstr>
      <vt:lpstr>2. Signo distintivo del Semillero de Investigación Filosofía e Infancia Filoinfancia</vt:lpstr>
      <vt:lpstr>2. Signo Distintivo</vt:lpstr>
      <vt:lpstr>3. Soporte Conceptual</vt:lpstr>
      <vt:lpstr>Prisma de Identidad</vt:lpstr>
      <vt:lpstr>4. Soporte Arquetípico</vt:lpstr>
      <vt:lpstr>5. Soporte Cromático</vt:lpstr>
      <vt:lpstr>6. Signo Distintivo Final</vt:lpstr>
      <vt:lpstr>7. Soporte Conceptual</vt:lpstr>
      <vt:lpstr>Recomendaciones</vt:lpstr>
      <vt:lpstr>8. 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Convento Santo Domingo</dc:creator>
  <cp:lastModifiedBy>USUARIO</cp:lastModifiedBy>
  <cp:revision>4</cp:revision>
  <dcterms:created xsi:type="dcterms:W3CDTF">2005-05-09T20:50:19Z</dcterms:created>
  <dcterms:modified xsi:type="dcterms:W3CDTF">2020-12-02T04:54:50Z</dcterms:modified>
</cp:coreProperties>
</file>